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91" r:id="rId25"/>
    <p:sldId id="290" r:id="rId26"/>
    <p:sldId id="279" r:id="rId27"/>
    <p:sldId id="280" r:id="rId28"/>
    <p:sldId id="281" r:id="rId29"/>
    <p:sldId id="282" r:id="rId30"/>
    <p:sldId id="283" r:id="rId31"/>
    <p:sldId id="284" r:id="rId32"/>
    <p:sldId id="285" r:id="rId33"/>
    <p:sldId id="286" r:id="rId34"/>
    <p:sldId id="287" r:id="rId35"/>
    <p:sldId id="288" r:id="rId36"/>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678" y="1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89"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690"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691"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692"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693"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694"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t>‹Nº›</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1048590" name="Holder 2"/>
          <p:cNvSpPr>
            <a:spLocks noGrp="1"/>
          </p:cNvSpPr>
          <p:nvPr>
            <p:ph type="ctrTitle"/>
          </p:nvPr>
        </p:nvSpPr>
        <p:spPr>
          <a:xfrm>
            <a:off x="1362836" y="148208"/>
            <a:ext cx="9206230" cy="513715"/>
          </a:xfrm>
          <a:prstGeom prst="rect">
            <a:avLst/>
          </a:prstGeom>
        </p:spPr>
        <p:txBody>
          <a:bodyPr wrap="square" lIns="0" tIns="0" rIns="0" bIns="0">
            <a:spAutoFit/>
          </a:bodyPr>
          <a:lstStyle>
            <a:lvl1pPr>
              <a:defRPr sz="3200" b="1" i="0">
                <a:solidFill>
                  <a:srgbClr val="C00000"/>
                </a:solidFill>
                <a:latin typeface="Times New Roman" panose="02020603050405020304"/>
                <a:cs typeface="Times New Roman" panose="02020603050405020304"/>
              </a:defRPr>
            </a:lvl1pPr>
          </a:lstStyle>
          <a:p>
            <a:endParaRPr/>
          </a:p>
        </p:txBody>
      </p:sp>
      <p:sp>
        <p:nvSpPr>
          <p:cNvPr id="1048591"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1048592"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48593"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594"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‹Nº›</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81" name="Holder 2"/>
          <p:cNvSpPr>
            <a:spLocks noGrp="1"/>
          </p:cNvSpPr>
          <p:nvPr>
            <p:ph type="title"/>
          </p:nvPr>
        </p:nvSpPr>
        <p:spPr/>
        <p:txBody>
          <a:bodyPr lIns="0" tIns="0" rIns="0" bIns="0"/>
          <a:lstStyle>
            <a:lvl1pPr>
              <a:defRPr sz="3200" b="1" i="0">
                <a:solidFill>
                  <a:srgbClr val="C00000"/>
                </a:solidFill>
                <a:latin typeface="Times New Roman" panose="02020603050405020304"/>
                <a:cs typeface="Times New Roman" panose="02020603050405020304"/>
              </a:defRPr>
            </a:lvl1pPr>
          </a:lstStyle>
          <a:p>
            <a:endParaRPr/>
          </a:p>
        </p:txBody>
      </p:sp>
      <p:sp>
        <p:nvSpPr>
          <p:cNvPr id="1048582"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1048583"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48584"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585"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‹Nº›</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048679" name="Holder 2"/>
          <p:cNvSpPr>
            <a:spLocks noGrp="1"/>
          </p:cNvSpPr>
          <p:nvPr>
            <p:ph type="title"/>
          </p:nvPr>
        </p:nvSpPr>
        <p:spPr/>
        <p:txBody>
          <a:bodyPr lIns="0" tIns="0" rIns="0" bIns="0"/>
          <a:lstStyle>
            <a:lvl1pPr>
              <a:defRPr sz="3200" b="1" i="0">
                <a:solidFill>
                  <a:srgbClr val="C00000"/>
                </a:solidFill>
                <a:latin typeface="Times New Roman" panose="02020603050405020304"/>
                <a:cs typeface="Times New Roman" panose="02020603050405020304"/>
              </a:defRPr>
            </a:lvl1pPr>
          </a:lstStyle>
          <a:p>
            <a:endParaRPr/>
          </a:p>
        </p:txBody>
      </p:sp>
      <p:sp>
        <p:nvSpPr>
          <p:cNvPr id="1048680" name="Holder 3"/>
          <p:cNvSpPr>
            <a:spLocks noGrp="1"/>
          </p:cNvSpPr>
          <p:nvPr>
            <p:ph sz="half" idx="2"/>
          </p:nvPr>
        </p:nvSpPr>
        <p:spPr>
          <a:xfrm>
            <a:off x="609600" y="1577340"/>
            <a:ext cx="5303520" cy="4526280"/>
          </a:xfrm>
          <a:prstGeom prst="rect">
            <a:avLst/>
          </a:prstGeom>
        </p:spPr>
        <p:txBody>
          <a:bodyPr wrap="square" lIns="0" tIns="0" rIns="0" bIns="0">
            <a:spAutoFit/>
          </a:bodyPr>
          <a:lstStyle/>
          <a:p>
            <a:endParaRPr/>
          </a:p>
        </p:txBody>
      </p:sp>
      <p:sp>
        <p:nvSpPr>
          <p:cNvPr id="1048681" name="Holder 4"/>
          <p:cNvSpPr>
            <a:spLocks noGrp="1"/>
          </p:cNvSpPr>
          <p:nvPr>
            <p:ph sz="half" idx="3"/>
          </p:nvPr>
        </p:nvSpPr>
        <p:spPr>
          <a:xfrm>
            <a:off x="6278880" y="1577340"/>
            <a:ext cx="5303520" cy="4526280"/>
          </a:xfrm>
          <a:prstGeom prst="rect">
            <a:avLst/>
          </a:prstGeom>
        </p:spPr>
        <p:txBody>
          <a:bodyPr wrap="square" lIns="0" tIns="0" rIns="0" bIns="0">
            <a:spAutoFit/>
          </a:bodyPr>
          <a:lstStyle/>
          <a:p>
            <a:endParaRPr/>
          </a:p>
        </p:txBody>
      </p:sp>
      <p:sp>
        <p:nvSpPr>
          <p:cNvPr id="1048682"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48683"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684"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‹Nº›</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1048685" name="Holder 2"/>
          <p:cNvSpPr>
            <a:spLocks noGrp="1"/>
          </p:cNvSpPr>
          <p:nvPr>
            <p:ph type="title"/>
          </p:nvPr>
        </p:nvSpPr>
        <p:spPr/>
        <p:txBody>
          <a:bodyPr lIns="0" tIns="0" rIns="0" bIns="0"/>
          <a:lstStyle>
            <a:lvl1pPr>
              <a:defRPr sz="3200" b="1" i="0">
                <a:solidFill>
                  <a:srgbClr val="C00000"/>
                </a:solidFill>
                <a:latin typeface="Times New Roman" panose="02020603050405020304"/>
                <a:cs typeface="Times New Roman" panose="02020603050405020304"/>
              </a:defRPr>
            </a:lvl1pPr>
          </a:lstStyle>
          <a:p>
            <a:endParaRPr/>
          </a:p>
        </p:txBody>
      </p:sp>
      <p:sp>
        <p:nvSpPr>
          <p:cNvPr id="1048686"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48687"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688"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‹Nº›</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048625"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48626"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627"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‹Nº›</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97152" name="bg object 16"/>
          <p:cNvPicPr/>
          <p:nvPr/>
        </p:nvPicPr>
        <p:blipFill>
          <a:blip r:embed="rId7" cstate="print"/>
          <a:stretch>
            <a:fillRect/>
          </a:stretch>
        </p:blipFill>
        <p:spPr>
          <a:xfrm>
            <a:off x="0" y="0"/>
            <a:ext cx="12192000" cy="6857998"/>
          </a:xfrm>
          <a:prstGeom prst="rect">
            <a:avLst/>
          </a:prstGeom>
        </p:spPr>
      </p:pic>
      <p:sp>
        <p:nvSpPr>
          <p:cNvPr id="1048576" name="Holder 2"/>
          <p:cNvSpPr>
            <a:spLocks noGrp="1"/>
          </p:cNvSpPr>
          <p:nvPr>
            <p:ph type="title"/>
          </p:nvPr>
        </p:nvSpPr>
        <p:spPr>
          <a:xfrm>
            <a:off x="406095" y="8331"/>
            <a:ext cx="11379809" cy="940435"/>
          </a:xfrm>
          <a:prstGeom prst="rect">
            <a:avLst/>
          </a:prstGeom>
        </p:spPr>
        <p:txBody>
          <a:bodyPr wrap="square" lIns="0" tIns="0" rIns="0" bIns="0">
            <a:spAutoFit/>
          </a:bodyPr>
          <a:lstStyle>
            <a:lvl1pPr>
              <a:defRPr sz="3200" b="1" i="0">
                <a:solidFill>
                  <a:srgbClr val="C00000"/>
                </a:solidFill>
                <a:latin typeface="Times New Roman" panose="02020603050405020304"/>
                <a:cs typeface="Times New Roman" panose="02020603050405020304"/>
              </a:defRPr>
            </a:lvl1pPr>
          </a:lstStyle>
          <a:p>
            <a:endParaRPr/>
          </a:p>
        </p:txBody>
      </p:sp>
      <p:sp>
        <p:nvSpPr>
          <p:cNvPr id="1048577" name="Holder 3"/>
          <p:cNvSpPr>
            <a:spLocks noGrp="1"/>
          </p:cNvSpPr>
          <p:nvPr>
            <p:ph type="body" idx="1"/>
          </p:nvPr>
        </p:nvSpPr>
        <p:spPr>
          <a:xfrm>
            <a:off x="1348994" y="3044825"/>
            <a:ext cx="9000490" cy="3626484"/>
          </a:xfrm>
          <a:prstGeom prst="rect">
            <a:avLst/>
          </a:prstGeom>
        </p:spPr>
        <p:txBody>
          <a:bodyPr wrap="square" lIns="0" tIns="0" rIns="0" bIns="0">
            <a:spAutoFit/>
          </a:bodyPr>
          <a:lstStyle>
            <a:lvl1pPr>
              <a:defRPr b="0" i="0">
                <a:solidFill>
                  <a:schemeClr val="tx1"/>
                </a:solidFill>
              </a:defRPr>
            </a:lvl1pPr>
          </a:lstStyle>
          <a:p>
            <a:endParaRPr/>
          </a:p>
        </p:txBody>
      </p:sp>
      <p:sp>
        <p:nvSpPr>
          <p:cNvPr id="1048578"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1048579"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6/16/2026</a:t>
            </a:fld>
            <a:endParaRPr lang="en-US" dirty="0"/>
          </a:p>
        </p:txBody>
      </p:sp>
      <p:sp>
        <p:nvSpPr>
          <p:cNvPr id="1048580"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‹Nº›</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gaia.gobiernobogota.gov.co/matiz" TargetMode="Externa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gaia.gobiernobogota.gov.co/sites/default/files/sig/formato/gco-gci-f084_v5.xlsm" TargetMode="Externa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gaia.gobiernobogota.gov.co/sites/default/files/sig/formato/gdi-gpd-f003_v5_1.xlsx"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gaia.gobiernobogota.gov.co/sites/default/files/sig/formato/gdi-gpd-f008_control_de_ingreso_de_documentos_al_archivo_de_gestion_0.doc" TargetMode="Externa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gaia.gobiernobogota.gov.co/sites/default/files/sig/formato/gdi-gpd-f025_v3_0_0.doc" TargetMode="Externa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hyperlink" Target="mailto:yuly.rueda@gobiernobogota.gov.co" TargetMode="External"/><Relationship Id="rId2" Type="http://schemas.openxmlformats.org/officeDocument/2006/relationships/hyperlink" Target="mailto:Manuelj.alvarez@gobiernobogota.gov.co"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historico.gobiernobogota.gov.co/sites/gobiernobogota.gov.co/files/instrumentos_gestion_informacion/cuadro_de_clasificacion_documental_actual_.pdf"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53" name="object 2"/>
          <p:cNvPicPr/>
          <p:nvPr/>
        </p:nvPicPr>
        <p:blipFill>
          <a:blip r:embed="rId2" cstate="print"/>
          <a:stretch>
            <a:fillRect/>
          </a:stretch>
        </p:blipFill>
        <p:spPr>
          <a:xfrm>
            <a:off x="0" y="0"/>
            <a:ext cx="12192000" cy="6857998"/>
          </a:xfrm>
          <a:prstGeom prst="rect">
            <a:avLst/>
          </a:prstGeom>
        </p:spPr>
      </p:pic>
      <p:sp>
        <p:nvSpPr>
          <p:cNvPr id="1048586" name="object 3"/>
          <p:cNvSpPr txBox="1">
            <a:spLocks noGrp="1"/>
          </p:cNvSpPr>
          <p:nvPr>
            <p:ph type="title"/>
          </p:nvPr>
        </p:nvSpPr>
        <p:spPr>
          <a:xfrm>
            <a:off x="6587743" y="1151585"/>
            <a:ext cx="5070475" cy="723901"/>
          </a:xfrm>
          <a:prstGeom prst="rect">
            <a:avLst/>
          </a:prstGeom>
        </p:spPr>
        <p:txBody>
          <a:bodyPr vert="horz" wrap="square" lIns="0" tIns="12700" rIns="0" bIns="0" rtlCol="0">
            <a:spAutoFit/>
          </a:bodyPr>
          <a:lstStyle/>
          <a:p>
            <a:pPr algn="ctr">
              <a:lnSpc>
                <a:spcPct val="100000"/>
              </a:lnSpc>
              <a:spcBef>
                <a:spcPts val="100"/>
              </a:spcBef>
            </a:pPr>
            <a:r>
              <a:rPr lang="es-CO" sz="2400" b="0" dirty="0">
                <a:solidFill>
                  <a:srgbClr val="000000"/>
                </a:solidFill>
                <a:latin typeface="Calibri" panose="020F0502020204030204"/>
                <a:cs typeface="Calibri" panose="020F0502020204030204"/>
              </a:rPr>
              <a:t/>
            </a:r>
            <a:br>
              <a:rPr lang="es-CO" sz="2400" b="0" dirty="0">
                <a:solidFill>
                  <a:srgbClr val="000000"/>
                </a:solidFill>
                <a:latin typeface="Calibri" panose="020F0502020204030204"/>
                <a:cs typeface="Calibri" panose="020F0502020204030204"/>
              </a:rPr>
            </a:br>
            <a:r>
              <a:rPr lang="es-CO" sz="2400" b="0" dirty="0">
                <a:solidFill>
                  <a:srgbClr val="000000"/>
                </a:solidFill>
                <a:latin typeface="Calibri" panose="020F0502020204030204"/>
                <a:cs typeface="Calibri" panose="020F0502020204030204"/>
              </a:rPr>
              <a:t> GERENCIA DE LA INFORMACIÓN </a:t>
            </a:r>
            <a:endParaRPr sz="2400" b="0" dirty="0">
              <a:solidFill>
                <a:srgbClr val="000000"/>
              </a:solidFill>
              <a:latin typeface="Calibri" panose="020F0502020204030204"/>
              <a:cs typeface="Calibri" panose="020F0502020204030204"/>
            </a:endParaRPr>
          </a:p>
        </p:txBody>
      </p:sp>
      <p:sp>
        <p:nvSpPr>
          <p:cNvPr id="1048587" name="object 4"/>
          <p:cNvSpPr txBox="1"/>
          <p:nvPr/>
        </p:nvSpPr>
        <p:spPr>
          <a:xfrm>
            <a:off x="6680581" y="4842222"/>
            <a:ext cx="5206619" cy="914400"/>
          </a:xfrm>
          <a:prstGeom prst="rect">
            <a:avLst/>
          </a:prstGeom>
        </p:spPr>
        <p:txBody>
          <a:bodyPr vert="horz" wrap="square" lIns="0" tIns="12700" rIns="0" bIns="0" rtlCol="0">
            <a:spAutoFit/>
          </a:bodyPr>
          <a:lstStyle/>
          <a:p>
            <a:pPr marL="12700">
              <a:lnSpc>
                <a:spcPct val="100000"/>
              </a:lnSpc>
              <a:spcBef>
                <a:spcPts val="100"/>
              </a:spcBef>
            </a:pPr>
            <a:r>
              <a:rPr sz="3000" b="1" dirty="0">
                <a:solidFill>
                  <a:srgbClr val="252525"/>
                </a:solidFill>
                <a:latin typeface="Calibri" panose="020F0502020204030204"/>
                <a:cs typeface="Calibri" panose="020F0502020204030204"/>
              </a:rPr>
              <a:t>Alcaldía</a:t>
            </a:r>
            <a:r>
              <a:rPr sz="3000" b="1" spc="-45" dirty="0">
                <a:solidFill>
                  <a:srgbClr val="252525"/>
                </a:solidFill>
                <a:latin typeface="Calibri" panose="020F0502020204030204"/>
                <a:cs typeface="Calibri" panose="020F0502020204030204"/>
              </a:rPr>
              <a:t> </a:t>
            </a:r>
            <a:r>
              <a:rPr sz="3000" b="1" dirty="0">
                <a:solidFill>
                  <a:srgbClr val="252525"/>
                </a:solidFill>
                <a:latin typeface="Calibri" panose="020F0502020204030204"/>
                <a:cs typeface="Calibri" panose="020F0502020204030204"/>
              </a:rPr>
              <a:t>Local</a:t>
            </a:r>
            <a:r>
              <a:rPr sz="3000" b="1" spc="-70" dirty="0">
                <a:solidFill>
                  <a:srgbClr val="252525"/>
                </a:solidFill>
                <a:latin typeface="Calibri" panose="020F0502020204030204"/>
                <a:cs typeface="Calibri" panose="020F0502020204030204"/>
              </a:rPr>
              <a:t> </a:t>
            </a:r>
            <a:r>
              <a:rPr sz="3000" b="1" dirty="0">
                <a:solidFill>
                  <a:srgbClr val="252525"/>
                </a:solidFill>
                <a:latin typeface="Calibri" panose="020F0502020204030204"/>
                <a:cs typeface="Calibri" panose="020F0502020204030204"/>
              </a:rPr>
              <a:t>de</a:t>
            </a:r>
            <a:r>
              <a:rPr sz="3000" b="1" spc="-50" dirty="0">
                <a:solidFill>
                  <a:srgbClr val="252525"/>
                </a:solidFill>
                <a:latin typeface="Calibri" panose="020F0502020204030204"/>
                <a:cs typeface="Calibri" panose="020F0502020204030204"/>
              </a:rPr>
              <a:t> </a:t>
            </a:r>
            <a:r>
              <a:rPr sz="3000" b="1" dirty="0">
                <a:solidFill>
                  <a:srgbClr val="252525"/>
                </a:solidFill>
                <a:latin typeface="Calibri" panose="020F0502020204030204"/>
                <a:cs typeface="Calibri" panose="020F0502020204030204"/>
              </a:rPr>
              <a:t>San</a:t>
            </a:r>
            <a:r>
              <a:rPr sz="3000" b="1" spc="-40" dirty="0">
                <a:solidFill>
                  <a:srgbClr val="252525"/>
                </a:solidFill>
                <a:latin typeface="Calibri" panose="020F0502020204030204"/>
                <a:cs typeface="Calibri" panose="020F0502020204030204"/>
              </a:rPr>
              <a:t> </a:t>
            </a:r>
            <a:r>
              <a:rPr sz="3000" b="1" spc="-10" dirty="0">
                <a:solidFill>
                  <a:srgbClr val="252525"/>
                </a:solidFill>
                <a:latin typeface="Calibri" panose="020F0502020204030204"/>
                <a:cs typeface="Calibri" panose="020F0502020204030204"/>
              </a:rPr>
              <a:t>Cristóbal</a:t>
            </a:r>
            <a:endParaRPr lang="es-CO" sz="3000" b="1" spc="-10" dirty="0">
              <a:solidFill>
                <a:srgbClr val="252525"/>
              </a:solidFill>
              <a:latin typeface="Calibri" panose="020F0502020204030204"/>
              <a:cs typeface="Calibri" panose="020F0502020204030204"/>
            </a:endParaRPr>
          </a:p>
          <a:p>
            <a:pPr marL="12700">
              <a:lnSpc>
                <a:spcPct val="100000"/>
              </a:lnSpc>
              <a:spcBef>
                <a:spcPts val="100"/>
              </a:spcBef>
            </a:pPr>
            <a:r>
              <a:rPr lang="es-CO" sz="3000" b="1" spc="-65" dirty="0">
                <a:solidFill>
                  <a:srgbClr val="C00000"/>
                </a:solidFill>
                <a:latin typeface="Calibri" panose="020F0502020204030204"/>
                <a:cs typeface="Calibri" panose="020F0502020204030204"/>
              </a:rPr>
              <a:t>Un </a:t>
            </a:r>
            <a:r>
              <a:rPr lang="es-CO" sz="3000" b="1" dirty="0">
                <a:solidFill>
                  <a:srgbClr val="C00000"/>
                </a:solidFill>
                <a:latin typeface="Calibri" panose="020F0502020204030204"/>
                <a:cs typeface="Calibri" panose="020F0502020204030204"/>
              </a:rPr>
              <a:t>territorio</a:t>
            </a:r>
            <a:r>
              <a:rPr lang="es-CO" sz="3000" b="1" spc="-75" dirty="0">
                <a:solidFill>
                  <a:srgbClr val="C00000"/>
                </a:solidFill>
                <a:latin typeface="Calibri" panose="020F0502020204030204"/>
                <a:cs typeface="Calibri" panose="020F0502020204030204"/>
              </a:rPr>
              <a:t> </a:t>
            </a:r>
            <a:r>
              <a:rPr lang="es-CO" sz="3000" b="1" dirty="0">
                <a:solidFill>
                  <a:srgbClr val="C00000"/>
                </a:solidFill>
                <a:latin typeface="Calibri" panose="020F0502020204030204"/>
                <a:cs typeface="Calibri" panose="020F0502020204030204"/>
              </a:rPr>
              <a:t>de</a:t>
            </a:r>
            <a:r>
              <a:rPr lang="es-CO" sz="3000" b="1" spc="-55" dirty="0">
                <a:solidFill>
                  <a:srgbClr val="C00000"/>
                </a:solidFill>
                <a:latin typeface="Calibri" panose="020F0502020204030204"/>
                <a:cs typeface="Calibri" panose="020F0502020204030204"/>
              </a:rPr>
              <a:t> </a:t>
            </a:r>
            <a:r>
              <a:rPr lang="es-CO" sz="3000" b="1" spc="-10" dirty="0">
                <a:solidFill>
                  <a:srgbClr val="C00000"/>
                </a:solidFill>
                <a:latin typeface="Calibri" panose="020F0502020204030204"/>
                <a:cs typeface="Calibri" panose="020F0502020204030204"/>
              </a:rPr>
              <a:t>oportunidades</a:t>
            </a:r>
            <a:endParaRPr sz="3000" dirty="0">
              <a:latin typeface="Calibri" panose="020F0502020204030204"/>
              <a:cs typeface="Calibri" panose="020F0502020204030204"/>
            </a:endParaRPr>
          </a:p>
        </p:txBody>
      </p:sp>
      <p:sp>
        <p:nvSpPr>
          <p:cNvPr id="1048588" name="object 5"/>
          <p:cNvSpPr txBox="1"/>
          <p:nvPr/>
        </p:nvSpPr>
        <p:spPr>
          <a:xfrm>
            <a:off x="6248400" y="3027679"/>
            <a:ext cx="5715000" cy="723900"/>
          </a:xfrm>
          <a:prstGeom prst="rect">
            <a:avLst/>
          </a:prstGeom>
        </p:spPr>
        <p:txBody>
          <a:bodyPr vert="horz" wrap="square" lIns="0" tIns="12700" rIns="0" bIns="0" rtlCol="0">
            <a:spAutoFit/>
          </a:bodyPr>
          <a:lstStyle/>
          <a:p>
            <a:pPr algn="ctr"/>
            <a:r>
              <a:rPr lang="es-CO" sz="2400" b="1" spc="-25" dirty="0">
                <a:solidFill>
                  <a:srgbClr val="252525"/>
                </a:solidFill>
                <a:latin typeface="Calibri" panose="020F0502020204030204"/>
                <a:cs typeface="Calibri" panose="020F0502020204030204"/>
              </a:rPr>
              <a:t>GESTIÓN DEL PATRIMONIO DOCUMENTAL </a:t>
            </a:r>
            <a:endParaRPr sz="2400" b="1" spc="-25" dirty="0">
              <a:solidFill>
                <a:srgbClr val="252525"/>
              </a:solidFill>
              <a:latin typeface="Calibri" panose="020F0502020204030204"/>
              <a:cs typeface="Calibri" panose="020F0502020204030204"/>
            </a:endParaRPr>
          </a:p>
        </p:txBody>
      </p:sp>
      <p:sp>
        <p:nvSpPr>
          <p:cNvPr id="1048589" name="object 6"/>
          <p:cNvSpPr txBox="1"/>
          <p:nvPr/>
        </p:nvSpPr>
        <p:spPr>
          <a:xfrm>
            <a:off x="8458200" y="6477000"/>
            <a:ext cx="2390775" cy="258404"/>
          </a:xfrm>
          <a:prstGeom prst="rect">
            <a:avLst/>
          </a:prstGeom>
        </p:spPr>
        <p:txBody>
          <a:bodyPr vert="horz" wrap="square" lIns="0" tIns="12065" rIns="0" bIns="0" rtlCol="0">
            <a:spAutoFit/>
          </a:bodyPr>
          <a:lstStyle/>
          <a:p>
            <a:pPr marL="12700">
              <a:lnSpc>
                <a:spcPct val="100000"/>
              </a:lnSpc>
              <a:spcBef>
                <a:spcPts val="95"/>
              </a:spcBef>
            </a:pPr>
            <a:r>
              <a:rPr lang="es-CO" sz="1600" b="1" spc="-20" dirty="0">
                <a:solidFill>
                  <a:srgbClr val="252525"/>
                </a:solidFill>
                <a:latin typeface="Calibri" panose="020F0502020204030204"/>
                <a:cs typeface="Calibri" panose="020F0502020204030204"/>
              </a:rPr>
              <a:t> </a:t>
            </a:r>
            <a:r>
              <a:rPr lang="es-CO" sz="1600" b="1" spc="-20" dirty="0" smtClean="0">
                <a:solidFill>
                  <a:srgbClr val="252525"/>
                </a:solidFill>
                <a:latin typeface="Calibri" panose="020F0502020204030204"/>
                <a:cs typeface="Calibri" panose="020F0502020204030204"/>
              </a:rPr>
              <a:t>AÑO</a:t>
            </a:r>
            <a:r>
              <a:rPr lang="es-CO" sz="1600" b="1" spc="-20" dirty="0" smtClean="0">
                <a:solidFill>
                  <a:srgbClr val="252525"/>
                </a:solidFill>
                <a:latin typeface="Calibri" panose="020F0502020204030204"/>
                <a:cs typeface="Calibri" panose="020F0502020204030204"/>
              </a:rPr>
              <a:t> </a:t>
            </a:r>
            <a:r>
              <a:rPr lang="es-CO" sz="1600" b="1" spc="-20" dirty="0">
                <a:solidFill>
                  <a:srgbClr val="252525"/>
                </a:solidFill>
                <a:latin typeface="Calibri" panose="020F0502020204030204"/>
                <a:cs typeface="Calibri" panose="020F0502020204030204"/>
              </a:rPr>
              <a:t>2026</a:t>
            </a:r>
            <a:endParaRPr sz="1600" dirty="0">
              <a:latin typeface="Calibri" panose="020F0502020204030204"/>
              <a:cs typeface="Calibri" panose="020F0502020204030204"/>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object 2"/>
          <p:cNvSpPr txBox="1"/>
          <p:nvPr/>
        </p:nvSpPr>
        <p:spPr>
          <a:xfrm>
            <a:off x="3004798" y="3810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CLASIFICACION DOCUMENTAL</a:t>
            </a:r>
            <a:endParaRPr lang="es-CO" sz="3000" b="1" dirty="0">
              <a:solidFill>
                <a:srgbClr val="C00000"/>
              </a:solidFill>
              <a:latin typeface="Calibri" panose="020F0502020204030204"/>
              <a:cs typeface="Calibri" panose="020F0502020204030204"/>
            </a:endParaRPr>
          </a:p>
        </p:txBody>
      </p:sp>
      <p:sp>
        <p:nvSpPr>
          <p:cNvPr id="1048624" name="CuadroTexto 9"/>
          <p:cNvSpPr txBox="1"/>
          <p:nvPr/>
        </p:nvSpPr>
        <p:spPr>
          <a:xfrm>
            <a:off x="1283562" y="1219200"/>
            <a:ext cx="9577526" cy="707886"/>
          </a:xfrm>
          <a:prstGeom prst="rect">
            <a:avLst/>
          </a:prstGeom>
          <a:noFill/>
        </p:spPr>
        <p:txBody>
          <a:bodyPr wrap="square" rtlCol="0">
            <a:spAutoFit/>
          </a:bodyPr>
          <a:lstStyle/>
          <a:p>
            <a:pPr algn="just"/>
            <a:r>
              <a:rPr lang="es-MX" sz="2000" dirty="0">
                <a:solidFill>
                  <a:srgbClr val="000000"/>
                </a:solidFill>
                <a:latin typeface="Garamond" panose="02020404030301010803" pitchFamily="18" charset="0"/>
              </a:rPr>
              <a:t>Separe los documentos de tamaño, pequeño péguelos sobre una hoja tamaño carta u oficio y ubíquelos conservando la posición original dentro del expediente.</a:t>
            </a:r>
          </a:p>
        </p:txBody>
      </p:sp>
      <p:pic>
        <p:nvPicPr>
          <p:cNvPr id="2097167" name="Imagen 1"/>
          <p:cNvPicPr>
            <a:picLocks noChangeAspect="1"/>
          </p:cNvPicPr>
          <p:nvPr/>
        </p:nvPicPr>
        <p:blipFill>
          <a:blip r:embed="rId2"/>
          <a:stretch>
            <a:fillRect/>
          </a:stretch>
        </p:blipFill>
        <p:spPr>
          <a:xfrm>
            <a:off x="1420687" y="2133600"/>
            <a:ext cx="9459636" cy="337347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97167"/>
                                        </p:tgtEl>
                                        <p:attrNameLst>
                                          <p:attrName>style.visibility</p:attrName>
                                        </p:attrNameLst>
                                      </p:cBhvr>
                                      <p:to>
                                        <p:strVal val="visible"/>
                                      </p:to>
                                    </p:set>
                                    <p:anim calcmode="lin" valueType="num">
                                      <p:cBhvr>
                                        <p:cTn id="7" dur="1000" fill="hold"/>
                                        <p:tgtEl>
                                          <p:spTgt spid="2097167"/>
                                        </p:tgtEl>
                                        <p:attrNameLst>
                                          <p:attrName>ppt_w</p:attrName>
                                        </p:attrNameLst>
                                      </p:cBhvr>
                                      <p:tavLst>
                                        <p:tav tm="0">
                                          <p:val>
                                            <p:fltVal val="0"/>
                                          </p:val>
                                        </p:tav>
                                        <p:tav tm="100000">
                                          <p:val>
                                            <p:strVal val="#ppt_w"/>
                                          </p:val>
                                        </p:tav>
                                      </p:tavLst>
                                    </p:anim>
                                    <p:anim calcmode="lin" valueType="num">
                                      <p:cBhvr>
                                        <p:cTn id="8" dur="1000" fill="hold"/>
                                        <p:tgtEl>
                                          <p:spTgt spid="2097167"/>
                                        </p:tgtEl>
                                        <p:attrNameLst>
                                          <p:attrName>ppt_h</p:attrName>
                                        </p:attrNameLst>
                                      </p:cBhvr>
                                      <p:tavLst>
                                        <p:tav tm="0">
                                          <p:val>
                                            <p:fltVal val="0"/>
                                          </p:val>
                                        </p:tav>
                                        <p:tav tm="100000">
                                          <p:val>
                                            <p:strVal val="#ppt_h"/>
                                          </p:val>
                                        </p:tav>
                                      </p:tavLst>
                                    </p:anim>
                                    <p:anim calcmode="lin" valueType="num">
                                      <p:cBhvr>
                                        <p:cTn id="9" dur="1000" fill="hold"/>
                                        <p:tgtEl>
                                          <p:spTgt spid="2097167"/>
                                        </p:tgtEl>
                                        <p:attrNameLst>
                                          <p:attrName>style.rotation</p:attrName>
                                        </p:attrNameLst>
                                      </p:cBhvr>
                                      <p:tavLst>
                                        <p:tav tm="0">
                                          <p:val>
                                            <p:fltVal val="90"/>
                                          </p:val>
                                        </p:tav>
                                        <p:tav tm="100000">
                                          <p:val>
                                            <p:fltVal val="0"/>
                                          </p:val>
                                        </p:tav>
                                      </p:tavLst>
                                    </p:anim>
                                    <p:animEffect transition="in" filter="fade">
                                      <p:cBhvr>
                                        <p:cTn id="10" dur="1000"/>
                                        <p:tgtEl>
                                          <p:spTgt spid="2097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8" name="object 2"/>
          <p:cNvSpPr txBox="1"/>
          <p:nvPr/>
        </p:nvSpPr>
        <p:spPr>
          <a:xfrm>
            <a:off x="2890520" y="6096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INSTRUCIONES DE FOLIACIÓN</a:t>
            </a:r>
            <a:endParaRPr lang="es-CO" sz="3000" b="1" dirty="0">
              <a:solidFill>
                <a:srgbClr val="C00000"/>
              </a:solidFill>
              <a:latin typeface="Calibri" panose="020F0502020204030204"/>
              <a:cs typeface="Calibri" panose="020F0502020204030204"/>
            </a:endParaRPr>
          </a:p>
        </p:txBody>
      </p:sp>
      <p:sp>
        <p:nvSpPr>
          <p:cNvPr id="1048629" name="Rectángulo 7"/>
          <p:cNvSpPr/>
          <p:nvPr/>
        </p:nvSpPr>
        <p:spPr>
          <a:xfrm>
            <a:off x="685800" y="1143000"/>
            <a:ext cx="5562600" cy="4524315"/>
          </a:xfrm>
          <a:prstGeom prst="rect">
            <a:avLst/>
          </a:prstGeom>
        </p:spPr>
        <p:txBody>
          <a:bodyPr wrap="square">
            <a:spAutoFit/>
          </a:bodyPr>
          <a:lstStyle/>
          <a:p>
            <a:pPr marL="285750" indent="-285750" algn="just">
              <a:buFont typeface="Wingdings" panose="05000000000000000000" pitchFamily="2" charset="2"/>
              <a:buChar char="v"/>
            </a:pPr>
            <a:r>
              <a:rPr lang="es-MX" dirty="0">
                <a:latin typeface="Garamond" panose="02020404030301010803" pitchFamily="18" charset="0"/>
              </a:rPr>
              <a:t>La foliación debe hacerse con lápiz blando (HB o B), sin trazo fuerte, para no dañar el papel. </a:t>
            </a:r>
          </a:p>
          <a:p>
            <a:pPr marL="285750" indent="-285750" algn="just">
              <a:buFont typeface="Wingdings" panose="05000000000000000000" pitchFamily="2" charset="2"/>
              <a:buChar char="v"/>
            </a:pPr>
            <a:r>
              <a:rPr lang="es-MX" dirty="0">
                <a:latin typeface="Garamond" panose="02020404030301010803" pitchFamily="18" charset="0"/>
              </a:rPr>
              <a:t>No se folian pastas ni hojas en blanco. </a:t>
            </a:r>
          </a:p>
          <a:p>
            <a:pPr marL="285750" indent="-285750" algn="just">
              <a:buFont typeface="Wingdings" panose="05000000000000000000" pitchFamily="2" charset="2"/>
              <a:buChar char="v"/>
            </a:pPr>
            <a:r>
              <a:rPr lang="es-MX" dirty="0">
                <a:latin typeface="Garamond" panose="02020404030301010803" pitchFamily="18" charset="0"/>
              </a:rPr>
              <a:t>La documentación debe estar previamente clasificada, ordenada y depurada según la TRD o la Tabla de Valoración Documental, respetando el orden original. </a:t>
            </a:r>
          </a:p>
          <a:p>
            <a:pPr marL="285750" indent="-285750" algn="just">
              <a:buFont typeface="Wingdings" panose="05000000000000000000" pitchFamily="2" charset="2"/>
              <a:buChar char="v"/>
            </a:pPr>
            <a:r>
              <a:rPr lang="es-MX" dirty="0">
                <a:latin typeface="Garamond" panose="02020404030301010803" pitchFamily="18" charset="0"/>
              </a:rPr>
              <a:t>Se deben foliar todas las unidades documentales: en series simples, documento por documento; en series complejas, cada expediente con foliación continua. </a:t>
            </a:r>
          </a:p>
          <a:p>
            <a:pPr marL="285750" indent="-285750" algn="just">
              <a:buFont typeface="Wingdings" panose="05000000000000000000" pitchFamily="2" charset="2"/>
              <a:buChar char="v"/>
            </a:pPr>
            <a:r>
              <a:rPr lang="es-MX" dirty="0">
                <a:latin typeface="Garamond" panose="02020404030301010803" pitchFamily="18" charset="0"/>
              </a:rPr>
              <a:t>Planos y anexos se numeran de forma consecutiva; los anexos impresos se registran como un solo folio “testigo documental”. </a:t>
            </a:r>
          </a:p>
          <a:p>
            <a:pPr marL="285750" indent="-285750" algn="just">
              <a:buFont typeface="Wingdings" panose="05000000000000000000" pitchFamily="2" charset="2"/>
              <a:buChar char="v"/>
            </a:pPr>
            <a:r>
              <a:rPr lang="es-MX" dirty="0">
                <a:latin typeface="Garamond" panose="02020404030301010803" pitchFamily="18" charset="0"/>
              </a:rPr>
              <a:t>Las fotografías sueltas se folian por el reverso. </a:t>
            </a:r>
          </a:p>
          <a:p>
            <a:pPr marL="285750" indent="-285750" algn="just">
              <a:buFont typeface="Wingdings" panose="05000000000000000000" pitchFamily="2" charset="2"/>
              <a:buChar char="v"/>
            </a:pPr>
            <a:r>
              <a:rPr lang="es-MX" dirty="0">
                <a:latin typeface="Garamond" panose="02020404030301010803" pitchFamily="18" charset="0"/>
              </a:rPr>
              <a:t>Los errores se anulan con una línea oblicua y los documentos en papel químico se fotocopian y se folian, anexando el original sin numerar.</a:t>
            </a:r>
            <a:endParaRPr lang="es-CO" dirty="0">
              <a:latin typeface="Garamond" panose="02020404030301010803" pitchFamily="18" charset="0"/>
            </a:endParaRPr>
          </a:p>
        </p:txBody>
      </p:sp>
      <p:pic>
        <p:nvPicPr>
          <p:cNvPr id="2097168" name="Imagen 9"/>
          <p:cNvPicPr>
            <a:picLocks noChangeAspect="1"/>
          </p:cNvPicPr>
          <p:nvPr/>
        </p:nvPicPr>
        <p:blipFill>
          <a:blip r:embed="rId2"/>
          <a:stretch>
            <a:fillRect/>
          </a:stretch>
        </p:blipFill>
        <p:spPr>
          <a:xfrm>
            <a:off x="6629400" y="1600200"/>
            <a:ext cx="5029200" cy="3399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97168"/>
                                        </p:tgtEl>
                                        <p:attrNameLst>
                                          <p:attrName>style.visibility</p:attrName>
                                        </p:attrNameLst>
                                      </p:cBhvr>
                                      <p:to>
                                        <p:strVal val="visible"/>
                                      </p:to>
                                    </p:set>
                                    <p:animEffect transition="in" filter="fade">
                                      <p:cBhvr>
                                        <p:cTn id="7" dur="2000"/>
                                        <p:tgtEl>
                                          <p:spTgt spid="2097168"/>
                                        </p:tgtEl>
                                      </p:cBhvr>
                                    </p:animEffect>
                                    <p:anim calcmode="lin" valueType="num">
                                      <p:cBhvr>
                                        <p:cTn id="8" dur="2000" fill="hold"/>
                                        <p:tgtEl>
                                          <p:spTgt spid="2097168"/>
                                        </p:tgtEl>
                                        <p:attrNameLst>
                                          <p:attrName>ppt_w</p:attrName>
                                        </p:attrNameLst>
                                      </p:cBhvr>
                                      <p:tavLst>
                                        <p:tav tm="0" fmla="#ppt_w*sin(2.5*pi*$)">
                                          <p:val>
                                            <p:fltVal val="0"/>
                                          </p:val>
                                        </p:tav>
                                        <p:tav tm="100000">
                                          <p:val>
                                            <p:fltVal val="1"/>
                                          </p:val>
                                        </p:tav>
                                      </p:tavLst>
                                    </p:anim>
                                    <p:anim calcmode="lin" valueType="num">
                                      <p:cBhvr>
                                        <p:cTn id="9" dur="2000" fill="hold"/>
                                        <p:tgtEl>
                                          <p:spTgt spid="209716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0" name="object 2"/>
          <p:cNvSpPr txBox="1"/>
          <p:nvPr/>
        </p:nvSpPr>
        <p:spPr>
          <a:xfrm>
            <a:off x="2890520" y="6096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INSTRUCIONES DE FOLIACIÓN</a:t>
            </a:r>
            <a:endParaRPr lang="es-CO" sz="3000" b="1" dirty="0">
              <a:solidFill>
                <a:srgbClr val="C00000"/>
              </a:solidFill>
              <a:latin typeface="Calibri" panose="020F0502020204030204"/>
              <a:cs typeface="Calibri" panose="020F0502020204030204"/>
            </a:endParaRPr>
          </a:p>
        </p:txBody>
      </p:sp>
      <p:pic>
        <p:nvPicPr>
          <p:cNvPr id="2097169" name="Imagen 5"/>
          <p:cNvPicPr>
            <a:picLocks noChangeAspect="1"/>
          </p:cNvPicPr>
          <p:nvPr/>
        </p:nvPicPr>
        <p:blipFill>
          <a:blip r:embed="rId2"/>
          <a:stretch>
            <a:fillRect/>
          </a:stretch>
        </p:blipFill>
        <p:spPr>
          <a:xfrm>
            <a:off x="1524000" y="2531693"/>
            <a:ext cx="8534400" cy="3030908"/>
          </a:xfrm>
          <a:prstGeom prst="rect">
            <a:avLst/>
          </a:prstGeom>
        </p:spPr>
      </p:pic>
      <p:sp>
        <p:nvSpPr>
          <p:cNvPr id="1048631" name="Rectángulo 1"/>
          <p:cNvSpPr/>
          <p:nvPr/>
        </p:nvSpPr>
        <p:spPr>
          <a:xfrm>
            <a:off x="1371600" y="1371600"/>
            <a:ext cx="9220200" cy="923330"/>
          </a:xfrm>
          <a:prstGeom prst="rect">
            <a:avLst/>
          </a:prstGeom>
        </p:spPr>
        <p:txBody>
          <a:bodyPr wrap="square">
            <a:spAutoFit/>
          </a:bodyPr>
          <a:lstStyle/>
          <a:p>
            <a:pPr algn="just"/>
            <a:r>
              <a:rPr lang="es-MX" dirty="0">
                <a:latin typeface="Garamond" panose="02020404030301010803" pitchFamily="18" charset="0"/>
              </a:rPr>
              <a:t>Cada carpeta debe contener máximo 200 folios para garantizar su adecuada conservación. Si un expediente supera esta cantidad, se divide en varios tomos, a los cuales se les asigna un consecutivo, identificándolos como 1 de 3, 2 de 3, 3 de 3 (o 1/3, 2/3, 3/3).</a:t>
            </a:r>
            <a:endParaRPr lang="es-CO" dirty="0">
              <a:latin typeface="Garamond" panose="02020404030301010803"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97169"/>
                                        </p:tgtEl>
                                        <p:attrNameLst>
                                          <p:attrName>style.visibility</p:attrName>
                                        </p:attrNameLst>
                                      </p:cBhvr>
                                      <p:to>
                                        <p:strVal val="visible"/>
                                      </p:to>
                                    </p:set>
                                    <p:anim calcmode="lin" valueType="num">
                                      <p:cBhvr>
                                        <p:cTn id="7" dur="1000" fill="hold"/>
                                        <p:tgtEl>
                                          <p:spTgt spid="2097169"/>
                                        </p:tgtEl>
                                        <p:attrNameLst>
                                          <p:attrName>ppt_w</p:attrName>
                                        </p:attrNameLst>
                                      </p:cBhvr>
                                      <p:tavLst>
                                        <p:tav tm="0">
                                          <p:val>
                                            <p:fltVal val="0"/>
                                          </p:val>
                                        </p:tav>
                                        <p:tav tm="100000">
                                          <p:val>
                                            <p:strVal val="#ppt_w"/>
                                          </p:val>
                                        </p:tav>
                                      </p:tavLst>
                                    </p:anim>
                                    <p:anim calcmode="lin" valueType="num">
                                      <p:cBhvr>
                                        <p:cTn id="8" dur="1000" fill="hold"/>
                                        <p:tgtEl>
                                          <p:spTgt spid="2097169"/>
                                        </p:tgtEl>
                                        <p:attrNameLst>
                                          <p:attrName>ppt_h</p:attrName>
                                        </p:attrNameLst>
                                      </p:cBhvr>
                                      <p:tavLst>
                                        <p:tav tm="0">
                                          <p:val>
                                            <p:fltVal val="0"/>
                                          </p:val>
                                        </p:tav>
                                        <p:tav tm="100000">
                                          <p:val>
                                            <p:strVal val="#ppt_h"/>
                                          </p:val>
                                        </p:tav>
                                      </p:tavLst>
                                    </p:anim>
                                    <p:anim calcmode="lin" valueType="num">
                                      <p:cBhvr>
                                        <p:cTn id="9" dur="1000" fill="hold"/>
                                        <p:tgtEl>
                                          <p:spTgt spid="2097169"/>
                                        </p:tgtEl>
                                        <p:attrNameLst>
                                          <p:attrName>style.rotation</p:attrName>
                                        </p:attrNameLst>
                                      </p:cBhvr>
                                      <p:tavLst>
                                        <p:tav tm="0">
                                          <p:val>
                                            <p:fltVal val="90"/>
                                          </p:val>
                                        </p:tav>
                                        <p:tav tm="100000">
                                          <p:val>
                                            <p:fltVal val="0"/>
                                          </p:val>
                                        </p:tav>
                                      </p:tavLst>
                                    </p:anim>
                                    <p:animEffect transition="in" filter="fade">
                                      <p:cBhvr>
                                        <p:cTn id="10" dur="1000"/>
                                        <p:tgtEl>
                                          <p:spTgt spid="209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2" name="CuadroTexto 7"/>
          <p:cNvSpPr txBox="1"/>
          <p:nvPr/>
        </p:nvSpPr>
        <p:spPr>
          <a:xfrm>
            <a:off x="2895600" y="309027"/>
            <a:ext cx="7239000" cy="646331"/>
          </a:xfrm>
          <a:prstGeom prst="rect">
            <a:avLst/>
          </a:prstGeom>
          <a:noFill/>
        </p:spPr>
        <p:txBody>
          <a:bodyPr wrap="square" rtlCol="0">
            <a:spAutoFit/>
          </a:bodyPr>
          <a:lstStyle/>
          <a:p>
            <a:pPr algn="ctr"/>
            <a:r>
              <a:rPr lang="es-MX" sz="3600" b="1" dirty="0">
                <a:solidFill>
                  <a:srgbClr val="000000"/>
                </a:solidFill>
                <a:latin typeface="Garamond" panose="02020404030301010803" pitchFamily="18" charset="0"/>
              </a:rPr>
              <a:t>FOLIACION CORRECTA</a:t>
            </a:r>
            <a:endParaRPr lang="es-MX" sz="3600" b="1" i="0" u="none" strike="noStrike" baseline="0" dirty="0">
              <a:solidFill>
                <a:srgbClr val="000000"/>
              </a:solidFill>
              <a:latin typeface="Garamond" panose="02020404030301010803" pitchFamily="18" charset="0"/>
            </a:endParaRPr>
          </a:p>
        </p:txBody>
      </p:sp>
      <p:sp>
        <p:nvSpPr>
          <p:cNvPr id="1048633" name="CuadroTexto 10"/>
          <p:cNvSpPr txBox="1"/>
          <p:nvPr/>
        </p:nvSpPr>
        <p:spPr>
          <a:xfrm>
            <a:off x="629575" y="1201579"/>
            <a:ext cx="2895600" cy="1631216"/>
          </a:xfrm>
          <a:prstGeom prst="rect">
            <a:avLst/>
          </a:prstGeom>
          <a:noFill/>
        </p:spPr>
        <p:txBody>
          <a:bodyPr wrap="square" rtlCol="0">
            <a:spAutoFit/>
          </a:bodyPr>
          <a:lstStyle/>
          <a:p>
            <a:pPr algn="just"/>
            <a:r>
              <a:rPr lang="es-MX" sz="2000" dirty="0">
                <a:solidFill>
                  <a:srgbClr val="000000"/>
                </a:solidFill>
                <a:latin typeface="Garamond" panose="02020404030301010803" pitchFamily="18" charset="0"/>
              </a:rPr>
              <a:t>1. Folie cada expediente iniciando con un número consecutivo comprendido en el rango entre</a:t>
            </a:r>
            <a:r>
              <a:rPr lang="es-MX" sz="2000" dirty="0"/>
              <a:t> (</a:t>
            </a:r>
            <a:r>
              <a:rPr lang="es-MX" sz="2000" dirty="0">
                <a:solidFill>
                  <a:srgbClr val="000000"/>
                </a:solidFill>
                <a:latin typeface="Garamond" panose="02020404030301010803" pitchFamily="18" charset="0"/>
              </a:rPr>
              <a:t>1) hasta (200)</a:t>
            </a:r>
            <a:endParaRPr lang="es-CO" sz="2000" dirty="0">
              <a:solidFill>
                <a:srgbClr val="000000"/>
              </a:solidFill>
              <a:latin typeface="Garamond" panose="02020404030301010803" pitchFamily="18" charset="0"/>
            </a:endParaRPr>
          </a:p>
        </p:txBody>
      </p:sp>
      <p:sp>
        <p:nvSpPr>
          <p:cNvPr id="1048634" name="CuadroTexto 11"/>
          <p:cNvSpPr txBox="1"/>
          <p:nvPr/>
        </p:nvSpPr>
        <p:spPr>
          <a:xfrm>
            <a:off x="4106078" y="4649165"/>
            <a:ext cx="3657600" cy="1323439"/>
          </a:xfrm>
          <a:prstGeom prst="rect">
            <a:avLst/>
          </a:prstGeom>
          <a:noFill/>
        </p:spPr>
        <p:txBody>
          <a:bodyPr wrap="square" rtlCol="0">
            <a:spAutoFit/>
          </a:bodyPr>
          <a:lstStyle/>
          <a:p>
            <a:pPr algn="just"/>
            <a:r>
              <a:rPr lang="es-MX" sz="2000" dirty="0">
                <a:solidFill>
                  <a:srgbClr val="000000"/>
                </a:solidFill>
                <a:latin typeface="Garamond" panose="02020404030301010803" pitchFamily="18" charset="0"/>
              </a:rPr>
              <a:t>2. Coloque el número de folio correspondiente únicamente</a:t>
            </a:r>
            <a:r>
              <a:rPr lang="es-MX" sz="2000" dirty="0"/>
              <a:t> </a:t>
            </a:r>
            <a:r>
              <a:rPr lang="es-MX" sz="2000" dirty="0">
                <a:solidFill>
                  <a:srgbClr val="000000"/>
                </a:solidFill>
                <a:latin typeface="Garamond" panose="02020404030301010803" pitchFamily="18" charset="0"/>
              </a:rPr>
              <a:t>en la esquina superior derecha, en modo lectura.</a:t>
            </a:r>
            <a:endParaRPr lang="es-CO" sz="2000" dirty="0">
              <a:solidFill>
                <a:srgbClr val="000000"/>
              </a:solidFill>
              <a:latin typeface="Garamond" panose="02020404030301010803" pitchFamily="18" charset="0"/>
            </a:endParaRPr>
          </a:p>
        </p:txBody>
      </p:sp>
      <p:pic>
        <p:nvPicPr>
          <p:cNvPr id="2097170" name="Imagen 6"/>
          <p:cNvPicPr>
            <a:picLocks noChangeAspect="1"/>
          </p:cNvPicPr>
          <p:nvPr/>
        </p:nvPicPr>
        <p:blipFill>
          <a:blip r:embed="rId2"/>
          <a:stretch>
            <a:fillRect/>
          </a:stretch>
        </p:blipFill>
        <p:spPr>
          <a:xfrm>
            <a:off x="835212" y="2923592"/>
            <a:ext cx="2894859" cy="3451146"/>
          </a:xfrm>
          <a:prstGeom prst="rect">
            <a:avLst/>
          </a:prstGeom>
        </p:spPr>
      </p:pic>
      <p:pic>
        <p:nvPicPr>
          <p:cNvPr id="2097171" name="Imagen 8"/>
          <p:cNvPicPr>
            <a:picLocks noChangeAspect="1"/>
          </p:cNvPicPr>
          <p:nvPr/>
        </p:nvPicPr>
        <p:blipFill rotWithShape="1">
          <a:blip r:embed="rId3"/>
          <a:srcRect l="5688" t="3408" r="7087" b="4193"/>
          <a:stretch>
            <a:fillRect/>
          </a:stretch>
        </p:blipFill>
        <p:spPr>
          <a:xfrm>
            <a:off x="3934969" y="1231911"/>
            <a:ext cx="3999818" cy="3043339"/>
          </a:xfrm>
          <a:prstGeom prst="rect">
            <a:avLst/>
          </a:prstGeom>
        </p:spPr>
      </p:pic>
      <p:pic>
        <p:nvPicPr>
          <p:cNvPr id="2097172" name="Imagen 9"/>
          <p:cNvPicPr>
            <a:picLocks noChangeAspect="1"/>
          </p:cNvPicPr>
          <p:nvPr/>
        </p:nvPicPr>
        <p:blipFill>
          <a:blip r:embed="rId4"/>
          <a:stretch>
            <a:fillRect/>
          </a:stretch>
        </p:blipFill>
        <p:spPr>
          <a:xfrm>
            <a:off x="8389703" y="1524000"/>
            <a:ext cx="3489794" cy="36074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97170"/>
                                        </p:tgtEl>
                                        <p:attrNameLst>
                                          <p:attrName>style.visibility</p:attrName>
                                        </p:attrNameLst>
                                      </p:cBhvr>
                                      <p:to>
                                        <p:strVal val="visible"/>
                                      </p:to>
                                    </p:set>
                                    <p:animEffect transition="in" filter="barn(inVertical)">
                                      <p:cBhvr>
                                        <p:cTn id="7" dur="500"/>
                                        <p:tgtEl>
                                          <p:spTgt spid="20971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97171"/>
                                        </p:tgtEl>
                                        <p:attrNameLst>
                                          <p:attrName>style.visibility</p:attrName>
                                        </p:attrNameLst>
                                      </p:cBhvr>
                                      <p:to>
                                        <p:strVal val="visible"/>
                                      </p:to>
                                    </p:set>
                                    <p:animEffect transition="in" filter="barn(inVertical)">
                                      <p:cBhvr>
                                        <p:cTn id="12" dur="500"/>
                                        <p:tgtEl>
                                          <p:spTgt spid="209717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97172"/>
                                        </p:tgtEl>
                                        <p:attrNameLst>
                                          <p:attrName>style.visibility</p:attrName>
                                        </p:attrNameLst>
                                      </p:cBhvr>
                                      <p:to>
                                        <p:strVal val="visible"/>
                                      </p:to>
                                    </p:set>
                                    <p:animEffect transition="in" filter="barn(inVertical)">
                                      <p:cBhvr>
                                        <p:cTn id="17" dur="500"/>
                                        <p:tgtEl>
                                          <p:spTgt spid="209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5" name="CuadroTexto 7"/>
          <p:cNvSpPr txBox="1"/>
          <p:nvPr/>
        </p:nvSpPr>
        <p:spPr>
          <a:xfrm>
            <a:off x="2895600" y="309027"/>
            <a:ext cx="7239000" cy="646331"/>
          </a:xfrm>
          <a:prstGeom prst="rect">
            <a:avLst/>
          </a:prstGeom>
          <a:noFill/>
        </p:spPr>
        <p:txBody>
          <a:bodyPr wrap="square" rtlCol="0">
            <a:spAutoFit/>
          </a:bodyPr>
          <a:lstStyle/>
          <a:p>
            <a:pPr algn="ctr"/>
            <a:r>
              <a:rPr lang="es-MX" sz="3600" b="1" dirty="0">
                <a:solidFill>
                  <a:srgbClr val="000000"/>
                </a:solidFill>
                <a:latin typeface="Garamond" panose="02020404030301010803" pitchFamily="18" charset="0"/>
              </a:rPr>
              <a:t>FOLIACION INCORRECTA</a:t>
            </a:r>
            <a:endParaRPr lang="es-MX" sz="3600" b="1" i="0" u="none" strike="noStrike" baseline="0" dirty="0">
              <a:solidFill>
                <a:srgbClr val="000000"/>
              </a:solidFill>
              <a:latin typeface="Garamond" panose="02020404030301010803" pitchFamily="18" charset="0"/>
            </a:endParaRPr>
          </a:p>
        </p:txBody>
      </p:sp>
      <p:sp>
        <p:nvSpPr>
          <p:cNvPr id="1048636" name="CuadroTexto 12"/>
          <p:cNvSpPr txBox="1"/>
          <p:nvPr/>
        </p:nvSpPr>
        <p:spPr>
          <a:xfrm>
            <a:off x="838200" y="1828800"/>
            <a:ext cx="3200400" cy="1323439"/>
          </a:xfrm>
          <a:prstGeom prst="rect">
            <a:avLst/>
          </a:prstGeom>
          <a:noFill/>
        </p:spPr>
        <p:txBody>
          <a:bodyPr wrap="square" rtlCol="0">
            <a:spAutoFit/>
          </a:bodyPr>
          <a:lstStyle/>
          <a:p>
            <a:pPr algn="just"/>
            <a:r>
              <a:rPr lang="es-MX" sz="2000" dirty="0">
                <a:solidFill>
                  <a:srgbClr val="000000"/>
                </a:solidFill>
                <a:latin typeface="Garamond" panose="02020404030301010803" pitchFamily="18" charset="0"/>
              </a:rPr>
              <a:t>3. Durante el proceso de foliación, asegúrese de no repetir, omitir, enmendar o equivocar números</a:t>
            </a:r>
            <a:endParaRPr lang="es-CO" sz="2000" dirty="0">
              <a:solidFill>
                <a:srgbClr val="000000"/>
              </a:solidFill>
              <a:latin typeface="Garamond" panose="02020404030301010803" pitchFamily="18" charset="0"/>
            </a:endParaRPr>
          </a:p>
        </p:txBody>
      </p:sp>
      <p:pic>
        <p:nvPicPr>
          <p:cNvPr id="2097173" name="Imagen 13"/>
          <p:cNvPicPr>
            <a:picLocks noChangeAspect="1"/>
          </p:cNvPicPr>
          <p:nvPr/>
        </p:nvPicPr>
        <p:blipFill rotWithShape="1">
          <a:blip r:embed="rId2"/>
          <a:srcRect l="6172" t="6441" r="6172" b="4992"/>
          <a:stretch>
            <a:fillRect/>
          </a:stretch>
        </p:blipFill>
        <p:spPr>
          <a:xfrm>
            <a:off x="4267199" y="1066800"/>
            <a:ext cx="6368935" cy="4933682"/>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048637" name="Flecha doblada hacia arriba 1"/>
          <p:cNvSpPr/>
          <p:nvPr/>
        </p:nvSpPr>
        <p:spPr>
          <a:xfrm rot="5400000">
            <a:off x="2095500" y="2628900"/>
            <a:ext cx="1219200" cy="2514600"/>
          </a:xfrm>
          <a:prstGeom prst="bentUpArrow">
            <a:avLst>
              <a:gd name="adj1" fmla="val 25000"/>
              <a:gd name="adj2" fmla="val 24387"/>
              <a:gd name="adj3" fmla="val 2500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97173"/>
                                        </p:tgtEl>
                                        <p:attrNameLst>
                                          <p:attrName>style.visibility</p:attrName>
                                        </p:attrNameLst>
                                      </p:cBhvr>
                                      <p:to>
                                        <p:strVal val="visible"/>
                                      </p:to>
                                    </p:set>
                                    <p:animEffect transition="in" filter="circle(in)">
                                      <p:cBhvr>
                                        <p:cTn id="7" dur="2000"/>
                                        <p:tgtEl>
                                          <p:spTgt spid="209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8" name="CuadroTexto 6"/>
          <p:cNvSpPr txBox="1"/>
          <p:nvPr/>
        </p:nvSpPr>
        <p:spPr>
          <a:xfrm>
            <a:off x="1752600" y="1600200"/>
            <a:ext cx="9067800" cy="4524315"/>
          </a:xfrm>
          <a:prstGeom prst="rect">
            <a:avLst/>
          </a:prstGeom>
          <a:noFill/>
        </p:spPr>
        <p:txBody>
          <a:bodyPr wrap="square" rtlCol="0">
            <a:spAutoFit/>
          </a:bodyPr>
          <a:lstStyle/>
          <a:p>
            <a:endParaRPr lang="es-CO" sz="1800" b="0" i="0" u="none" strike="noStrike" baseline="0" dirty="0">
              <a:latin typeface="Garamond" panose="02020404030301010803" pitchFamily="18" charset="0"/>
            </a:endParaRPr>
          </a:p>
          <a:p>
            <a:endParaRPr lang="es-CO" sz="1800" b="0" i="0" u="none" strike="noStrike" baseline="0" dirty="0">
              <a:latin typeface="Garamond" panose="02020404030301010803" pitchFamily="18" charset="0"/>
            </a:endParaRPr>
          </a:p>
          <a:p>
            <a:endParaRPr lang="es-CO" sz="1800" b="0" i="0" u="none" strike="noStrike" baseline="0" dirty="0">
              <a:latin typeface="Garamond" panose="02020404030301010803" pitchFamily="18" charset="0"/>
            </a:endParaRPr>
          </a:p>
          <a:p>
            <a:endParaRPr lang="es-CO" sz="1800" b="0" i="0" u="none" strike="noStrike" baseline="0" dirty="0">
              <a:latin typeface="Garamond" panose="02020404030301010803" pitchFamily="18" charset="0"/>
            </a:endParaRPr>
          </a:p>
          <a:p>
            <a:r>
              <a:rPr lang="es-CO" sz="1800" b="1" i="0" u="none" strike="noStrike" baseline="0" dirty="0">
                <a:solidFill>
                  <a:srgbClr val="000000"/>
                </a:solidFill>
                <a:latin typeface="Garamond" panose="02020404030301010803" pitchFamily="18" charset="0"/>
              </a:rPr>
              <a:t>	</a:t>
            </a:r>
          </a:p>
          <a:p>
            <a:r>
              <a:rPr lang="es-CO" sz="1800" b="1"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1"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r>
              <a:rPr lang="es-CO" sz="1800" b="0" i="0" u="none" strike="noStrike" baseline="0" dirty="0">
                <a:solidFill>
                  <a:srgbClr val="000000"/>
                </a:solidFill>
                <a:latin typeface="Garamond" panose="02020404030301010803" pitchFamily="18" charset="0"/>
              </a:rPr>
              <a:t>	</a:t>
            </a:r>
          </a:p>
          <a:p>
            <a:endParaRPr lang="es-CO" dirty="0"/>
          </a:p>
        </p:txBody>
      </p:sp>
      <p:pic>
        <p:nvPicPr>
          <p:cNvPr id="2097174" name="Imagen 2"/>
          <p:cNvPicPr>
            <a:picLocks noChangeAspect="1"/>
          </p:cNvPicPr>
          <p:nvPr/>
        </p:nvPicPr>
        <p:blipFill rotWithShape="1">
          <a:blip r:embed="rId2"/>
          <a:srcRect l="5179" t="4762" r="5476" b="4762"/>
          <a:stretch>
            <a:fillRect/>
          </a:stretch>
        </p:blipFill>
        <p:spPr>
          <a:xfrm>
            <a:off x="609600" y="978021"/>
            <a:ext cx="5257800" cy="43434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2097175" name="Imagen 3"/>
          <p:cNvPicPr>
            <a:picLocks noChangeAspect="1"/>
          </p:cNvPicPr>
          <p:nvPr/>
        </p:nvPicPr>
        <p:blipFill rotWithShape="1">
          <a:blip r:embed="rId3"/>
          <a:srcRect l="5577" t="4932" r="6221" b="6282"/>
          <a:stretch>
            <a:fillRect/>
          </a:stretch>
        </p:blipFill>
        <p:spPr>
          <a:xfrm>
            <a:off x="6188476" y="963966"/>
            <a:ext cx="5664859" cy="437003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97174"/>
                                        </p:tgtEl>
                                        <p:attrNameLst>
                                          <p:attrName>style.visibility</p:attrName>
                                        </p:attrNameLst>
                                      </p:cBhvr>
                                      <p:to>
                                        <p:strVal val="visible"/>
                                      </p:to>
                                    </p:set>
                                    <p:animEffect transition="in" filter="fade">
                                      <p:cBhvr>
                                        <p:cTn id="7" dur="2000"/>
                                        <p:tgtEl>
                                          <p:spTgt spid="2097174"/>
                                        </p:tgtEl>
                                      </p:cBhvr>
                                    </p:animEffect>
                                    <p:anim calcmode="lin" valueType="num">
                                      <p:cBhvr>
                                        <p:cTn id="8" dur="2000" fill="hold"/>
                                        <p:tgtEl>
                                          <p:spTgt spid="2097174"/>
                                        </p:tgtEl>
                                        <p:attrNameLst>
                                          <p:attrName>ppt_w</p:attrName>
                                        </p:attrNameLst>
                                      </p:cBhvr>
                                      <p:tavLst>
                                        <p:tav tm="0" fmla="#ppt_w*sin(2.5*pi*$)">
                                          <p:val>
                                            <p:fltVal val="0"/>
                                          </p:val>
                                        </p:tav>
                                        <p:tav tm="100000">
                                          <p:val>
                                            <p:fltVal val="1"/>
                                          </p:val>
                                        </p:tav>
                                      </p:tavLst>
                                    </p:anim>
                                    <p:anim calcmode="lin" valueType="num">
                                      <p:cBhvr>
                                        <p:cTn id="9" dur="2000" fill="hold"/>
                                        <p:tgtEl>
                                          <p:spTgt spid="209717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097175"/>
                                        </p:tgtEl>
                                        <p:attrNameLst>
                                          <p:attrName>style.visibility</p:attrName>
                                        </p:attrNameLst>
                                      </p:cBhvr>
                                      <p:to>
                                        <p:strVal val="visible"/>
                                      </p:to>
                                    </p:set>
                                    <p:animEffect transition="in" filter="fade">
                                      <p:cBhvr>
                                        <p:cTn id="14" dur="2000"/>
                                        <p:tgtEl>
                                          <p:spTgt spid="2097175"/>
                                        </p:tgtEl>
                                      </p:cBhvr>
                                    </p:animEffect>
                                    <p:anim calcmode="lin" valueType="num">
                                      <p:cBhvr>
                                        <p:cTn id="15" dur="2000" fill="hold"/>
                                        <p:tgtEl>
                                          <p:spTgt spid="2097175"/>
                                        </p:tgtEl>
                                        <p:attrNameLst>
                                          <p:attrName>ppt_w</p:attrName>
                                        </p:attrNameLst>
                                      </p:cBhvr>
                                      <p:tavLst>
                                        <p:tav tm="0" fmla="#ppt_w*sin(2.5*pi*$)">
                                          <p:val>
                                            <p:fltVal val="0"/>
                                          </p:val>
                                        </p:tav>
                                        <p:tav tm="100000">
                                          <p:val>
                                            <p:fltVal val="1"/>
                                          </p:val>
                                        </p:tav>
                                      </p:tavLst>
                                    </p:anim>
                                    <p:anim calcmode="lin" valueType="num">
                                      <p:cBhvr>
                                        <p:cTn id="16" dur="2000" fill="hold"/>
                                        <p:tgtEl>
                                          <p:spTgt spid="20971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6" name="Imagen 4"/>
          <p:cNvPicPr>
            <a:picLocks noChangeAspect="1"/>
          </p:cNvPicPr>
          <p:nvPr/>
        </p:nvPicPr>
        <p:blipFill>
          <a:blip r:embed="rId2"/>
          <a:stretch>
            <a:fillRect/>
          </a:stretch>
        </p:blipFill>
        <p:spPr>
          <a:xfrm>
            <a:off x="914400" y="514728"/>
            <a:ext cx="5038725" cy="5305734"/>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2097177" name="Imagen 5"/>
          <p:cNvPicPr>
            <a:picLocks noChangeAspect="1"/>
          </p:cNvPicPr>
          <p:nvPr/>
        </p:nvPicPr>
        <p:blipFill>
          <a:blip r:embed="rId3"/>
          <a:stretch>
            <a:fillRect/>
          </a:stretch>
        </p:blipFill>
        <p:spPr>
          <a:xfrm>
            <a:off x="6248400" y="533400"/>
            <a:ext cx="4657725" cy="5296679"/>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97176"/>
                                        </p:tgtEl>
                                        <p:attrNameLst>
                                          <p:attrName>style.visibility</p:attrName>
                                        </p:attrNameLst>
                                      </p:cBhvr>
                                      <p:to>
                                        <p:strVal val="visible"/>
                                      </p:to>
                                    </p:set>
                                    <p:animEffect transition="in" filter="wipe(down)">
                                      <p:cBhvr>
                                        <p:cTn id="7" dur="500"/>
                                        <p:tgtEl>
                                          <p:spTgt spid="2097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97177"/>
                                        </p:tgtEl>
                                        <p:attrNameLst>
                                          <p:attrName>style.visibility</p:attrName>
                                        </p:attrNameLst>
                                      </p:cBhvr>
                                      <p:to>
                                        <p:strVal val="visible"/>
                                      </p:to>
                                    </p:set>
                                    <p:animEffect transition="in" filter="wipe(down)">
                                      <p:cBhvr>
                                        <p:cTn id="12" dur="500"/>
                                        <p:tgtEl>
                                          <p:spTgt spid="209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8" name="object 2"/>
          <p:cNvPicPr/>
          <p:nvPr/>
        </p:nvPicPr>
        <p:blipFill>
          <a:blip r:embed="rId2" cstate="print"/>
          <a:stretch>
            <a:fillRect/>
          </a:stretch>
        </p:blipFill>
        <p:spPr>
          <a:xfrm>
            <a:off x="9497568" y="6024371"/>
            <a:ext cx="1996439" cy="790954"/>
          </a:xfrm>
          <a:prstGeom prst="rect">
            <a:avLst/>
          </a:prstGeom>
        </p:spPr>
      </p:pic>
      <p:grpSp>
        <p:nvGrpSpPr>
          <p:cNvPr id="60" name="object 3"/>
          <p:cNvGrpSpPr/>
          <p:nvPr/>
        </p:nvGrpSpPr>
        <p:grpSpPr>
          <a:xfrm>
            <a:off x="685800" y="1944623"/>
            <a:ext cx="4527804" cy="4738116"/>
            <a:chOff x="685800" y="1944623"/>
            <a:chExt cx="4527804" cy="4738116"/>
          </a:xfrm>
        </p:grpSpPr>
        <p:pic>
          <p:nvPicPr>
            <p:cNvPr id="2097179" name="object 4"/>
            <p:cNvPicPr/>
            <p:nvPr/>
          </p:nvPicPr>
          <p:blipFill>
            <a:blip r:embed="rId3" cstate="print"/>
            <a:stretch>
              <a:fillRect/>
            </a:stretch>
          </p:blipFill>
          <p:spPr>
            <a:xfrm>
              <a:off x="685800" y="1944623"/>
              <a:ext cx="4527804" cy="4738116"/>
            </a:xfrm>
            <a:prstGeom prst="rect">
              <a:avLst/>
            </a:prstGeom>
          </p:spPr>
        </p:pic>
        <p:sp>
          <p:nvSpPr>
            <p:cNvPr id="1048639" name="object 6"/>
            <p:cNvSpPr/>
            <p:nvPr/>
          </p:nvSpPr>
          <p:spPr>
            <a:xfrm>
              <a:off x="1599114" y="2184076"/>
              <a:ext cx="2585720" cy="3409950"/>
            </a:xfrm>
            <a:custGeom>
              <a:avLst/>
              <a:gdLst/>
              <a:ahLst/>
              <a:cxnLst/>
              <a:rect l="l" t="t" r="r" b="b"/>
              <a:pathLst>
                <a:path w="2585720" h="3409950">
                  <a:moveTo>
                    <a:pt x="23056" y="534104"/>
                  </a:moveTo>
                  <a:lnTo>
                    <a:pt x="1078045" y="4387"/>
                  </a:lnTo>
                  <a:lnTo>
                    <a:pt x="1094124" y="0"/>
                  </a:lnTo>
                  <a:lnTo>
                    <a:pt x="1110097" y="2053"/>
                  </a:lnTo>
                  <a:lnTo>
                    <a:pt x="1124140" y="9941"/>
                  </a:lnTo>
                  <a:lnTo>
                    <a:pt x="1134433" y="23056"/>
                  </a:lnTo>
                  <a:lnTo>
                    <a:pt x="1220920" y="195268"/>
                  </a:lnTo>
                  <a:lnTo>
                    <a:pt x="1225307" y="211328"/>
                  </a:lnTo>
                  <a:lnTo>
                    <a:pt x="1223254" y="227256"/>
                  </a:lnTo>
                  <a:lnTo>
                    <a:pt x="1215366" y="241256"/>
                  </a:lnTo>
                  <a:lnTo>
                    <a:pt x="1202251" y="251529"/>
                  </a:lnTo>
                  <a:lnTo>
                    <a:pt x="147135" y="781373"/>
                  </a:lnTo>
                  <a:lnTo>
                    <a:pt x="131075" y="785760"/>
                  </a:lnTo>
                  <a:lnTo>
                    <a:pt x="115147" y="783707"/>
                  </a:lnTo>
                  <a:lnTo>
                    <a:pt x="101147" y="775819"/>
                  </a:lnTo>
                  <a:lnTo>
                    <a:pt x="90874" y="762704"/>
                  </a:lnTo>
                  <a:lnTo>
                    <a:pt x="4387" y="590365"/>
                  </a:lnTo>
                  <a:lnTo>
                    <a:pt x="0" y="574305"/>
                  </a:lnTo>
                  <a:lnTo>
                    <a:pt x="2053" y="558377"/>
                  </a:lnTo>
                  <a:lnTo>
                    <a:pt x="9941" y="544377"/>
                  </a:lnTo>
                  <a:lnTo>
                    <a:pt x="23056" y="534104"/>
                  </a:lnTo>
                  <a:close/>
                </a:path>
                <a:path w="2585720" h="3409950">
                  <a:moveTo>
                    <a:pt x="1443424" y="3153225"/>
                  </a:moveTo>
                  <a:lnTo>
                    <a:pt x="2428817" y="2631890"/>
                  </a:lnTo>
                  <a:lnTo>
                    <a:pt x="2436897" y="2628608"/>
                  </a:lnTo>
                  <a:lnTo>
                    <a:pt x="2445359" y="2626969"/>
                  </a:lnTo>
                  <a:lnTo>
                    <a:pt x="2453963" y="2626996"/>
                  </a:lnTo>
                  <a:lnTo>
                    <a:pt x="2488380" y="2650178"/>
                  </a:lnTo>
                  <a:lnTo>
                    <a:pt x="2580328" y="2824041"/>
                  </a:lnTo>
                  <a:lnTo>
                    <a:pt x="2585297" y="2840472"/>
                  </a:lnTo>
                  <a:lnTo>
                    <a:pt x="2585239" y="2849062"/>
                  </a:lnTo>
                  <a:lnTo>
                    <a:pt x="2562040" y="2883604"/>
                  </a:lnTo>
                  <a:lnTo>
                    <a:pt x="1576520" y="3404939"/>
                  </a:lnTo>
                  <a:lnTo>
                    <a:pt x="1560089" y="3409859"/>
                  </a:lnTo>
                  <a:lnTo>
                    <a:pt x="1551499" y="3409827"/>
                  </a:lnTo>
                  <a:lnTo>
                    <a:pt x="1516957" y="3386651"/>
                  </a:lnTo>
                  <a:lnTo>
                    <a:pt x="1425009" y="3212788"/>
                  </a:lnTo>
                  <a:lnTo>
                    <a:pt x="1420104" y="3196294"/>
                  </a:lnTo>
                  <a:lnTo>
                    <a:pt x="1420169" y="3187660"/>
                  </a:lnTo>
                  <a:lnTo>
                    <a:pt x="1443424" y="3153225"/>
                  </a:lnTo>
                  <a:close/>
                </a:path>
              </a:pathLst>
            </a:custGeom>
            <a:ln w="19050">
              <a:solidFill>
                <a:srgbClr val="010100"/>
              </a:solidFill>
            </a:ln>
          </p:spPr>
          <p:txBody>
            <a:bodyPr wrap="square" lIns="0" tIns="0" rIns="0" bIns="0" rtlCol="0"/>
            <a:lstStyle/>
            <a:p>
              <a:endParaRPr dirty="0"/>
            </a:p>
          </p:txBody>
        </p:sp>
      </p:grpSp>
      <p:sp>
        <p:nvSpPr>
          <p:cNvPr id="1048640" name="object 9"/>
          <p:cNvSpPr txBox="1">
            <a:spLocks noGrp="1"/>
          </p:cNvSpPr>
          <p:nvPr>
            <p:ph type="title"/>
          </p:nvPr>
        </p:nvSpPr>
        <p:spPr>
          <a:xfrm>
            <a:off x="673100" y="253366"/>
            <a:ext cx="5024120" cy="1457325"/>
          </a:xfrm>
          <a:prstGeom prst="rect">
            <a:avLst/>
          </a:prstGeom>
        </p:spPr>
        <p:txBody>
          <a:bodyPr vert="horz" wrap="square" lIns="0" tIns="309245" rIns="0" bIns="0" rtlCol="0">
            <a:spAutoFit/>
          </a:bodyPr>
          <a:lstStyle/>
          <a:p>
            <a:pPr marL="12700">
              <a:lnSpc>
                <a:spcPct val="100000"/>
              </a:lnSpc>
              <a:spcBef>
                <a:spcPts val="2435"/>
              </a:spcBef>
            </a:pPr>
            <a:r>
              <a:rPr sz="5350" b="0" spc="-10" dirty="0">
                <a:solidFill>
                  <a:srgbClr val="FF0000"/>
                </a:solidFill>
                <a:latin typeface="Arial MT"/>
                <a:cs typeface="Arial MT"/>
              </a:rPr>
              <a:t>MATIZ</a:t>
            </a:r>
            <a:endParaRPr sz="5350" dirty="0">
              <a:latin typeface="Arial MT"/>
              <a:cs typeface="Arial MT"/>
            </a:endParaRPr>
          </a:p>
          <a:p>
            <a:pPr marL="12700">
              <a:lnSpc>
                <a:spcPct val="100000"/>
              </a:lnSpc>
              <a:spcBef>
                <a:spcPts val="705"/>
              </a:spcBef>
            </a:pPr>
            <a:r>
              <a:rPr sz="1500" b="0" dirty="0">
                <a:solidFill>
                  <a:schemeClr val="tx1"/>
                </a:solidFill>
                <a:latin typeface="Arial MT"/>
                <a:cs typeface="Arial MT"/>
              </a:rPr>
              <a:t>Principales</a:t>
            </a:r>
            <a:r>
              <a:rPr sz="1500" b="0" spc="35" dirty="0">
                <a:solidFill>
                  <a:schemeClr val="tx1"/>
                </a:solidFill>
                <a:latin typeface="Arial MT"/>
                <a:cs typeface="Arial MT"/>
              </a:rPr>
              <a:t> </a:t>
            </a:r>
            <a:r>
              <a:rPr sz="1500" b="0" dirty="0">
                <a:solidFill>
                  <a:schemeClr val="tx1"/>
                </a:solidFill>
                <a:latin typeface="Arial MT"/>
                <a:cs typeface="Arial MT"/>
              </a:rPr>
              <a:t>procesos</a:t>
            </a:r>
            <a:r>
              <a:rPr sz="1500" b="0" spc="15" dirty="0">
                <a:solidFill>
                  <a:schemeClr val="tx1"/>
                </a:solidFill>
                <a:latin typeface="Arial MT"/>
                <a:cs typeface="Arial MT"/>
              </a:rPr>
              <a:t> </a:t>
            </a:r>
            <a:r>
              <a:rPr sz="1500" b="0" dirty="0">
                <a:solidFill>
                  <a:schemeClr val="tx1"/>
                </a:solidFill>
                <a:latin typeface="Arial MT"/>
                <a:cs typeface="Arial MT"/>
              </a:rPr>
              <a:t>de</a:t>
            </a:r>
            <a:r>
              <a:rPr sz="1500" b="0" spc="60" dirty="0">
                <a:solidFill>
                  <a:schemeClr val="tx1"/>
                </a:solidFill>
                <a:latin typeface="Arial MT"/>
                <a:cs typeface="Arial MT"/>
              </a:rPr>
              <a:t> </a:t>
            </a:r>
            <a:r>
              <a:rPr sz="1500" b="0" dirty="0">
                <a:solidFill>
                  <a:schemeClr val="tx1"/>
                </a:solidFill>
                <a:latin typeface="Arial MT"/>
                <a:cs typeface="Arial MT"/>
              </a:rPr>
              <a:t>la</a:t>
            </a:r>
            <a:r>
              <a:rPr sz="1500" b="0" spc="-45" dirty="0">
                <a:solidFill>
                  <a:schemeClr val="tx1"/>
                </a:solidFill>
                <a:latin typeface="Arial MT"/>
                <a:cs typeface="Arial MT"/>
              </a:rPr>
              <a:t> </a:t>
            </a:r>
            <a:r>
              <a:rPr sz="1500" b="0" dirty="0">
                <a:solidFill>
                  <a:schemeClr val="tx1"/>
                </a:solidFill>
                <a:latin typeface="Arial MT"/>
                <a:cs typeface="Arial MT"/>
              </a:rPr>
              <a:t>Alcaldia</a:t>
            </a:r>
            <a:r>
              <a:rPr sz="1500" b="0" spc="50" dirty="0">
                <a:solidFill>
                  <a:schemeClr val="tx1"/>
                </a:solidFill>
                <a:latin typeface="Arial MT"/>
                <a:cs typeface="Arial MT"/>
              </a:rPr>
              <a:t> </a:t>
            </a:r>
            <a:r>
              <a:rPr sz="1500" b="0" dirty="0">
                <a:solidFill>
                  <a:schemeClr val="tx1"/>
                </a:solidFill>
                <a:latin typeface="Arial MT"/>
                <a:cs typeface="Arial MT"/>
              </a:rPr>
              <a:t>Local</a:t>
            </a:r>
            <a:r>
              <a:rPr sz="1500" b="0" spc="50" dirty="0">
                <a:solidFill>
                  <a:schemeClr val="tx1"/>
                </a:solidFill>
                <a:latin typeface="Arial MT"/>
                <a:cs typeface="Arial MT"/>
              </a:rPr>
              <a:t> </a:t>
            </a:r>
            <a:r>
              <a:rPr sz="1500" b="0" dirty="0">
                <a:solidFill>
                  <a:schemeClr val="tx1"/>
                </a:solidFill>
                <a:latin typeface="Arial MT"/>
                <a:cs typeface="Arial MT"/>
              </a:rPr>
              <a:t>de</a:t>
            </a:r>
            <a:r>
              <a:rPr sz="1500" b="0" spc="45" dirty="0">
                <a:solidFill>
                  <a:schemeClr val="tx1"/>
                </a:solidFill>
                <a:latin typeface="Arial MT"/>
                <a:cs typeface="Arial MT"/>
              </a:rPr>
              <a:t> </a:t>
            </a:r>
            <a:r>
              <a:rPr sz="1500" b="0" dirty="0">
                <a:solidFill>
                  <a:schemeClr val="tx1"/>
                </a:solidFill>
                <a:latin typeface="Arial MT"/>
                <a:cs typeface="Arial MT"/>
              </a:rPr>
              <a:t>San</a:t>
            </a:r>
            <a:r>
              <a:rPr sz="1500" b="0" spc="50" dirty="0">
                <a:solidFill>
                  <a:schemeClr val="tx1"/>
                </a:solidFill>
                <a:latin typeface="Arial MT"/>
                <a:cs typeface="Arial MT"/>
              </a:rPr>
              <a:t> </a:t>
            </a:r>
            <a:r>
              <a:rPr sz="1500" b="0" spc="-10" dirty="0">
                <a:solidFill>
                  <a:schemeClr val="tx1"/>
                </a:solidFill>
                <a:latin typeface="Arial MT"/>
                <a:cs typeface="Arial MT"/>
              </a:rPr>
              <a:t>Cristóbal</a:t>
            </a:r>
            <a:endParaRPr sz="1500" dirty="0">
              <a:solidFill>
                <a:schemeClr val="tx1"/>
              </a:solidFill>
              <a:latin typeface="Arial MT"/>
              <a:cs typeface="Arial MT"/>
            </a:endParaRPr>
          </a:p>
        </p:txBody>
      </p:sp>
      <p:sp>
        <p:nvSpPr>
          <p:cNvPr id="1048641" name="object 12"/>
          <p:cNvSpPr txBox="1"/>
          <p:nvPr/>
        </p:nvSpPr>
        <p:spPr>
          <a:xfrm>
            <a:off x="5874258" y="3936238"/>
            <a:ext cx="2893695"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010100"/>
                </a:solidFill>
                <a:latin typeface="Arial MT"/>
                <a:cs typeface="Arial MT"/>
              </a:rPr>
              <a:t>Gestión</a:t>
            </a:r>
            <a:r>
              <a:rPr sz="1600" spc="-50" dirty="0">
                <a:solidFill>
                  <a:srgbClr val="010100"/>
                </a:solidFill>
                <a:latin typeface="Arial MT"/>
                <a:cs typeface="Arial MT"/>
              </a:rPr>
              <a:t> </a:t>
            </a:r>
            <a:r>
              <a:rPr sz="1600" dirty="0">
                <a:solidFill>
                  <a:srgbClr val="010100"/>
                </a:solidFill>
                <a:latin typeface="Arial MT"/>
                <a:cs typeface="Arial MT"/>
              </a:rPr>
              <a:t>Coporativa</a:t>
            </a:r>
            <a:r>
              <a:rPr sz="1600" spc="-60" dirty="0">
                <a:solidFill>
                  <a:srgbClr val="010100"/>
                </a:solidFill>
                <a:latin typeface="Arial MT"/>
                <a:cs typeface="Arial MT"/>
              </a:rPr>
              <a:t> </a:t>
            </a:r>
            <a:r>
              <a:rPr sz="1600" spc="-10" dirty="0">
                <a:solidFill>
                  <a:srgbClr val="010100"/>
                </a:solidFill>
                <a:latin typeface="Arial MT"/>
                <a:cs typeface="Arial MT"/>
              </a:rPr>
              <a:t>Institucional</a:t>
            </a:r>
            <a:endParaRPr sz="1600" dirty="0">
              <a:latin typeface="Arial MT"/>
              <a:cs typeface="Arial MT"/>
            </a:endParaRPr>
          </a:p>
        </p:txBody>
      </p:sp>
      <p:sp>
        <p:nvSpPr>
          <p:cNvPr id="1048642" name="object 13"/>
          <p:cNvSpPr txBox="1"/>
          <p:nvPr/>
        </p:nvSpPr>
        <p:spPr>
          <a:xfrm>
            <a:off x="5874258" y="4467225"/>
            <a:ext cx="3218815" cy="269240"/>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010100"/>
                </a:solidFill>
                <a:latin typeface="Arial MT"/>
                <a:cs typeface="Arial MT"/>
              </a:rPr>
              <a:t>Gestión</a:t>
            </a:r>
            <a:r>
              <a:rPr sz="1600" spc="-40" dirty="0">
                <a:solidFill>
                  <a:srgbClr val="010100"/>
                </a:solidFill>
                <a:latin typeface="Arial MT"/>
                <a:cs typeface="Arial MT"/>
              </a:rPr>
              <a:t> </a:t>
            </a:r>
            <a:r>
              <a:rPr sz="1600" dirty="0">
                <a:solidFill>
                  <a:srgbClr val="010100"/>
                </a:solidFill>
                <a:latin typeface="Arial MT"/>
                <a:cs typeface="Arial MT"/>
              </a:rPr>
              <a:t>del</a:t>
            </a:r>
            <a:r>
              <a:rPr sz="1600" spc="-60" dirty="0">
                <a:solidFill>
                  <a:srgbClr val="010100"/>
                </a:solidFill>
                <a:latin typeface="Arial MT"/>
                <a:cs typeface="Arial MT"/>
              </a:rPr>
              <a:t> </a:t>
            </a:r>
            <a:r>
              <a:rPr sz="1600" dirty="0">
                <a:solidFill>
                  <a:srgbClr val="010100"/>
                </a:solidFill>
                <a:latin typeface="Arial MT"/>
                <a:cs typeface="Arial MT"/>
              </a:rPr>
              <a:t>Patrimonio</a:t>
            </a:r>
            <a:r>
              <a:rPr sz="1600" spc="-45" dirty="0">
                <a:solidFill>
                  <a:srgbClr val="010100"/>
                </a:solidFill>
                <a:latin typeface="Arial MT"/>
                <a:cs typeface="Arial MT"/>
              </a:rPr>
              <a:t> </a:t>
            </a:r>
            <a:r>
              <a:rPr sz="1600" spc="-10" dirty="0">
                <a:solidFill>
                  <a:srgbClr val="010100"/>
                </a:solidFill>
                <a:latin typeface="Arial MT"/>
                <a:cs typeface="Arial MT"/>
              </a:rPr>
              <a:t>Documental</a:t>
            </a:r>
            <a:endParaRPr sz="1600" dirty="0">
              <a:latin typeface="Arial MT"/>
              <a:cs typeface="Arial MT"/>
            </a:endParaRPr>
          </a:p>
        </p:txBody>
      </p:sp>
      <p:sp>
        <p:nvSpPr>
          <p:cNvPr id="1048643" name="object 17"/>
          <p:cNvSpPr txBox="1"/>
          <p:nvPr/>
        </p:nvSpPr>
        <p:spPr>
          <a:xfrm>
            <a:off x="9836911" y="3938142"/>
            <a:ext cx="1126490" cy="269240"/>
          </a:xfrm>
          <a:prstGeom prst="rect">
            <a:avLst/>
          </a:prstGeom>
        </p:spPr>
        <p:txBody>
          <a:bodyPr vert="horz" wrap="square" lIns="0" tIns="12065" rIns="0" bIns="0" rtlCol="0">
            <a:spAutoFit/>
          </a:bodyPr>
          <a:lstStyle/>
          <a:p>
            <a:pPr marL="12700">
              <a:lnSpc>
                <a:spcPct val="100000"/>
              </a:lnSpc>
              <a:spcBef>
                <a:spcPts val="95"/>
              </a:spcBef>
            </a:pPr>
            <a:r>
              <a:rPr sz="1600" spc="-25" dirty="0">
                <a:solidFill>
                  <a:srgbClr val="010100"/>
                </a:solidFill>
                <a:latin typeface="Arial MT"/>
                <a:cs typeface="Arial MT"/>
              </a:rPr>
              <a:t>GCO-</a:t>
            </a:r>
            <a:r>
              <a:rPr sz="1600" spc="-20" dirty="0">
                <a:solidFill>
                  <a:srgbClr val="010100"/>
                </a:solidFill>
                <a:latin typeface="Arial MT"/>
                <a:cs typeface="Arial MT"/>
              </a:rPr>
              <a:t>GCI-</a:t>
            </a:r>
            <a:r>
              <a:rPr sz="1600" spc="-50" dirty="0">
                <a:solidFill>
                  <a:srgbClr val="010100"/>
                </a:solidFill>
                <a:latin typeface="Arial MT"/>
                <a:cs typeface="Arial MT"/>
              </a:rPr>
              <a:t>C</a:t>
            </a:r>
            <a:endParaRPr sz="1600" dirty="0">
              <a:latin typeface="Arial MT"/>
              <a:cs typeface="Arial MT"/>
            </a:endParaRPr>
          </a:p>
        </p:txBody>
      </p:sp>
      <p:sp>
        <p:nvSpPr>
          <p:cNvPr id="1048644" name="object 18"/>
          <p:cNvSpPr txBox="1"/>
          <p:nvPr/>
        </p:nvSpPr>
        <p:spPr>
          <a:xfrm>
            <a:off x="9836911" y="4469129"/>
            <a:ext cx="1104900" cy="269240"/>
          </a:xfrm>
          <a:prstGeom prst="rect">
            <a:avLst/>
          </a:prstGeom>
        </p:spPr>
        <p:txBody>
          <a:bodyPr vert="horz" wrap="square" lIns="0" tIns="12065" rIns="0" bIns="0" rtlCol="0">
            <a:spAutoFit/>
          </a:bodyPr>
          <a:lstStyle/>
          <a:p>
            <a:pPr marL="12700">
              <a:lnSpc>
                <a:spcPct val="100000"/>
              </a:lnSpc>
              <a:spcBef>
                <a:spcPts val="95"/>
              </a:spcBef>
            </a:pPr>
            <a:r>
              <a:rPr sz="1600" spc="-20" dirty="0">
                <a:solidFill>
                  <a:srgbClr val="010100"/>
                </a:solidFill>
                <a:latin typeface="Arial MT"/>
                <a:cs typeface="Arial MT"/>
              </a:rPr>
              <a:t>GDI-</a:t>
            </a:r>
            <a:r>
              <a:rPr sz="1600" spc="-10" dirty="0">
                <a:solidFill>
                  <a:srgbClr val="010100"/>
                </a:solidFill>
                <a:latin typeface="Arial MT"/>
                <a:cs typeface="Arial MT"/>
              </a:rPr>
              <a:t>GPD-</a:t>
            </a:r>
            <a:r>
              <a:rPr sz="1600" spc="-50" dirty="0">
                <a:solidFill>
                  <a:srgbClr val="010100"/>
                </a:solidFill>
                <a:latin typeface="Arial MT"/>
                <a:cs typeface="Arial MT"/>
              </a:rPr>
              <a:t>C</a:t>
            </a:r>
            <a:endParaRPr sz="1600" dirty="0">
              <a:latin typeface="Arial MT"/>
              <a:cs typeface="Arial MT"/>
            </a:endParaRPr>
          </a:p>
        </p:txBody>
      </p:sp>
      <p:sp>
        <p:nvSpPr>
          <p:cNvPr id="1048645" name="object 20"/>
          <p:cNvSpPr/>
          <p:nvPr/>
        </p:nvSpPr>
        <p:spPr>
          <a:xfrm>
            <a:off x="9650730" y="2471166"/>
            <a:ext cx="0" cy="3177540"/>
          </a:xfrm>
          <a:custGeom>
            <a:avLst/>
            <a:gdLst/>
            <a:ahLst/>
            <a:cxnLst/>
            <a:rect l="l" t="t" r="r" b="b"/>
            <a:pathLst>
              <a:path h="3177540">
                <a:moveTo>
                  <a:pt x="0" y="0"/>
                </a:moveTo>
                <a:lnTo>
                  <a:pt x="0" y="3177540"/>
                </a:lnTo>
              </a:path>
            </a:pathLst>
          </a:custGeom>
          <a:ln w="38100">
            <a:solidFill>
              <a:srgbClr val="EFB534"/>
            </a:solidFill>
            <a:prstDash val="sysDot"/>
          </a:ln>
        </p:spPr>
        <p:txBody>
          <a:bodyPr wrap="square" lIns="0" tIns="0" rIns="0" bIns="0" rtlCol="0"/>
          <a:lstStyle/>
          <a:p>
            <a:endParaRPr dirty="0"/>
          </a:p>
        </p:txBody>
      </p:sp>
      <p:sp>
        <p:nvSpPr>
          <p:cNvPr id="1048646" name="object 21"/>
          <p:cNvSpPr txBox="1"/>
          <p:nvPr/>
        </p:nvSpPr>
        <p:spPr>
          <a:xfrm>
            <a:off x="7337806" y="2045284"/>
            <a:ext cx="770890" cy="269240"/>
          </a:xfrm>
          <a:prstGeom prst="rect">
            <a:avLst/>
          </a:prstGeom>
        </p:spPr>
        <p:txBody>
          <a:bodyPr vert="horz" wrap="square" lIns="0" tIns="12065" rIns="0" bIns="0" rtlCol="0">
            <a:spAutoFit/>
          </a:bodyPr>
          <a:lstStyle/>
          <a:p>
            <a:pPr marL="12700">
              <a:lnSpc>
                <a:spcPct val="100000"/>
              </a:lnSpc>
              <a:spcBef>
                <a:spcPts val="95"/>
              </a:spcBef>
            </a:pPr>
            <a:r>
              <a:rPr sz="1600" spc="-10" dirty="0">
                <a:solidFill>
                  <a:srgbClr val="951729"/>
                </a:solidFill>
                <a:latin typeface="Arial MT"/>
                <a:cs typeface="Arial MT"/>
              </a:rPr>
              <a:t>Proceso</a:t>
            </a:r>
            <a:endParaRPr sz="1600" dirty="0">
              <a:latin typeface="Arial MT"/>
              <a:cs typeface="Arial MT"/>
            </a:endParaRPr>
          </a:p>
        </p:txBody>
      </p:sp>
      <p:sp>
        <p:nvSpPr>
          <p:cNvPr id="1048647" name="object 22"/>
          <p:cNvSpPr txBox="1"/>
          <p:nvPr/>
        </p:nvSpPr>
        <p:spPr>
          <a:xfrm>
            <a:off x="10233786" y="2045284"/>
            <a:ext cx="668655" cy="269240"/>
          </a:xfrm>
          <a:prstGeom prst="rect">
            <a:avLst/>
          </a:prstGeom>
        </p:spPr>
        <p:txBody>
          <a:bodyPr vert="horz" wrap="square" lIns="0" tIns="12065" rIns="0" bIns="0" rtlCol="0">
            <a:spAutoFit/>
          </a:bodyPr>
          <a:lstStyle/>
          <a:p>
            <a:pPr marL="12700">
              <a:lnSpc>
                <a:spcPct val="100000"/>
              </a:lnSpc>
              <a:spcBef>
                <a:spcPts val="95"/>
              </a:spcBef>
            </a:pPr>
            <a:r>
              <a:rPr sz="1600" spc="-10" dirty="0">
                <a:solidFill>
                  <a:srgbClr val="951729"/>
                </a:solidFill>
                <a:latin typeface="Arial MT"/>
                <a:cs typeface="Arial MT"/>
              </a:rPr>
              <a:t>Código</a:t>
            </a:r>
            <a:endParaRPr sz="1600" dirty="0">
              <a:latin typeface="Arial MT"/>
              <a:cs typeface="Arial M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2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0" name="object 7">
            <a:hlinkClick r:id="rId2"/>
          </p:cNvPr>
          <p:cNvPicPr/>
          <p:nvPr/>
        </p:nvPicPr>
        <p:blipFill>
          <a:blip r:embed="rId3" cstate="print"/>
          <a:stretch>
            <a:fillRect/>
          </a:stretch>
        </p:blipFill>
        <p:spPr>
          <a:xfrm>
            <a:off x="1506550" y="2514600"/>
            <a:ext cx="2645663" cy="2656331"/>
          </a:xfrm>
          <a:prstGeom prst="rect">
            <a:avLst/>
          </a:prstGeom>
        </p:spPr>
      </p:pic>
      <p:sp>
        <p:nvSpPr>
          <p:cNvPr id="1048648" name="object 8"/>
          <p:cNvSpPr txBox="1"/>
          <p:nvPr/>
        </p:nvSpPr>
        <p:spPr>
          <a:xfrm>
            <a:off x="1081226" y="1219200"/>
            <a:ext cx="3496310" cy="635635"/>
          </a:xfrm>
          <a:prstGeom prst="rect">
            <a:avLst/>
          </a:prstGeom>
        </p:spPr>
        <p:txBody>
          <a:bodyPr vert="horz" wrap="square" lIns="0" tIns="13335" rIns="0" bIns="0" rtlCol="0">
            <a:spAutoFit/>
          </a:bodyPr>
          <a:lstStyle/>
          <a:p>
            <a:pPr algn="ctr">
              <a:lnSpc>
                <a:spcPct val="100000"/>
              </a:lnSpc>
              <a:spcBef>
                <a:spcPts val="105"/>
              </a:spcBef>
            </a:pPr>
            <a:r>
              <a:rPr sz="2000" b="1" spc="-10" dirty="0">
                <a:solidFill>
                  <a:srgbClr val="C00000"/>
                </a:solidFill>
                <a:latin typeface="Calibri" panose="020F0502020204030204"/>
                <a:cs typeface="Calibri" panose="020F0502020204030204"/>
              </a:rPr>
              <a:t>Proceso</a:t>
            </a:r>
            <a:endParaRPr sz="2000" dirty="0">
              <a:latin typeface="Calibri" panose="020F0502020204030204"/>
              <a:cs typeface="Calibri" panose="020F0502020204030204"/>
            </a:endParaRPr>
          </a:p>
          <a:p>
            <a:pPr algn="ctr">
              <a:lnSpc>
                <a:spcPct val="100000"/>
              </a:lnSpc>
            </a:pPr>
            <a:r>
              <a:rPr sz="2000" b="1" dirty="0">
                <a:solidFill>
                  <a:srgbClr val="C00000"/>
                </a:solidFill>
                <a:latin typeface="Calibri" panose="020F0502020204030204"/>
                <a:cs typeface="Calibri" panose="020F0502020204030204"/>
              </a:rPr>
              <a:t>Gestión</a:t>
            </a:r>
            <a:r>
              <a:rPr sz="2000" b="1" spc="-60" dirty="0">
                <a:solidFill>
                  <a:srgbClr val="C00000"/>
                </a:solidFill>
                <a:latin typeface="Calibri" panose="020F0502020204030204"/>
                <a:cs typeface="Calibri" panose="020F0502020204030204"/>
              </a:rPr>
              <a:t> </a:t>
            </a:r>
            <a:r>
              <a:rPr sz="2000" b="1" spc="-10" dirty="0">
                <a:solidFill>
                  <a:srgbClr val="C00000"/>
                </a:solidFill>
                <a:latin typeface="Calibri" panose="020F0502020204030204"/>
                <a:cs typeface="Calibri" panose="020F0502020204030204"/>
              </a:rPr>
              <a:t>Corporativa</a:t>
            </a:r>
            <a:r>
              <a:rPr sz="2000" b="1" spc="-50" dirty="0">
                <a:solidFill>
                  <a:srgbClr val="C00000"/>
                </a:solidFill>
                <a:latin typeface="Calibri" panose="020F0502020204030204"/>
                <a:cs typeface="Calibri" panose="020F0502020204030204"/>
              </a:rPr>
              <a:t> </a:t>
            </a:r>
            <a:r>
              <a:rPr sz="2000" b="1" spc="-10" dirty="0">
                <a:solidFill>
                  <a:srgbClr val="C00000"/>
                </a:solidFill>
                <a:latin typeface="Calibri" panose="020F0502020204030204"/>
                <a:cs typeface="Calibri" panose="020F0502020204030204"/>
              </a:rPr>
              <a:t>Institucional</a:t>
            </a:r>
            <a:endParaRPr sz="2000" dirty="0">
              <a:latin typeface="Calibri" panose="020F0502020204030204"/>
              <a:cs typeface="Calibri" panose="020F0502020204030204"/>
            </a:endParaRPr>
          </a:p>
        </p:txBody>
      </p:sp>
      <p:pic>
        <p:nvPicPr>
          <p:cNvPr id="2097181" name="Imagen 9"/>
          <p:cNvPicPr>
            <a:picLocks noChangeAspect="1"/>
          </p:cNvPicPr>
          <p:nvPr/>
        </p:nvPicPr>
        <p:blipFill>
          <a:blip r:embed="rId4"/>
          <a:stretch>
            <a:fillRect/>
          </a:stretch>
        </p:blipFill>
        <p:spPr>
          <a:xfrm>
            <a:off x="5181600" y="533400"/>
            <a:ext cx="6258052" cy="50031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97180"/>
                                        </p:tgtEl>
                                        <p:attrNameLst>
                                          <p:attrName>style.visibility</p:attrName>
                                        </p:attrNameLst>
                                      </p:cBhvr>
                                      <p:to>
                                        <p:strVal val="visible"/>
                                      </p:to>
                                    </p:set>
                                    <p:animEffect transition="in" filter="barn(inVertical)">
                                      <p:cBhvr>
                                        <p:cTn id="7" dur="500"/>
                                        <p:tgtEl>
                                          <p:spTgt spid="209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9" name="object 8"/>
          <p:cNvSpPr txBox="1"/>
          <p:nvPr/>
        </p:nvSpPr>
        <p:spPr>
          <a:xfrm>
            <a:off x="1081226" y="358520"/>
            <a:ext cx="9434373" cy="321242"/>
          </a:xfrm>
          <a:prstGeom prst="rect">
            <a:avLst/>
          </a:prstGeom>
        </p:spPr>
        <p:txBody>
          <a:bodyPr vert="horz" wrap="square" lIns="0" tIns="13335" rIns="0" bIns="0" rtlCol="0">
            <a:spAutoFit/>
          </a:bodyPr>
          <a:lstStyle/>
          <a:p>
            <a:pPr marL="12700" algn="ctr">
              <a:spcBef>
                <a:spcPts val="100"/>
              </a:spcBef>
            </a:pPr>
            <a:r>
              <a:rPr lang="es-CO" sz="2000" b="1" dirty="0">
                <a:solidFill>
                  <a:srgbClr val="C00000"/>
                </a:solidFill>
                <a:latin typeface="Calibri" panose="020F0502020204030204"/>
                <a:cs typeface="Calibri" panose="020F0502020204030204"/>
              </a:rPr>
              <a:t>FORMATOS</a:t>
            </a:r>
          </a:p>
        </p:txBody>
      </p:sp>
      <p:sp>
        <p:nvSpPr>
          <p:cNvPr id="1048650" name="Rectángulo 8"/>
          <p:cNvSpPr/>
          <p:nvPr/>
        </p:nvSpPr>
        <p:spPr>
          <a:xfrm>
            <a:off x="1828800" y="626889"/>
            <a:ext cx="9067800" cy="369332"/>
          </a:xfrm>
          <a:prstGeom prst="rect">
            <a:avLst/>
          </a:prstGeom>
        </p:spPr>
        <p:txBody>
          <a:bodyPr wrap="square">
            <a:spAutoFit/>
          </a:bodyPr>
          <a:lstStyle/>
          <a:p>
            <a:pPr marL="12700" algn="ctr">
              <a:spcBef>
                <a:spcPts val="95"/>
              </a:spcBef>
            </a:pPr>
            <a:r>
              <a:rPr lang="es-MX" sz="1800" b="0" i="0" u="none" strike="noStrike" dirty="0">
                <a:solidFill>
                  <a:srgbClr val="3498DB"/>
                </a:solidFill>
                <a:effectLst/>
                <a:latin typeface="Helvetica Neue"/>
                <a:hlinkClick r:id="rId2" tooltip="gco-gci-f084_v5.xlsm"/>
              </a:rPr>
              <a:t>GCO-GCI-F084 Lista de chequeo - expediente contractual licitación pública</a:t>
            </a:r>
            <a:endParaRPr lang="es-CO" sz="1800" b="1" dirty="0">
              <a:solidFill>
                <a:srgbClr val="C00000"/>
              </a:solidFill>
              <a:latin typeface="Calibri" panose="020F0502020204030204"/>
              <a:cs typeface="Calibri" panose="020F0502020204030204"/>
            </a:endParaRPr>
          </a:p>
        </p:txBody>
      </p:sp>
      <p:pic>
        <p:nvPicPr>
          <p:cNvPr id="2097182" name="Imagen 10"/>
          <p:cNvPicPr>
            <a:picLocks noChangeAspect="1"/>
          </p:cNvPicPr>
          <p:nvPr/>
        </p:nvPicPr>
        <p:blipFill>
          <a:blip r:embed="rId3"/>
          <a:stretch>
            <a:fillRect/>
          </a:stretch>
        </p:blipFill>
        <p:spPr>
          <a:xfrm>
            <a:off x="457200" y="983084"/>
            <a:ext cx="5181599" cy="5646316"/>
          </a:xfrm>
          <a:prstGeom prst="rect">
            <a:avLst/>
          </a:prstGeom>
          <a:ln w="12700" cap="sq">
            <a:solidFill>
              <a:srgbClr val="000000"/>
            </a:solidFill>
            <a:miter lim="800000"/>
            <a:headEnd/>
            <a:tailEnd/>
          </a:ln>
          <a:effectLst>
            <a:outerShdw blurRad="57150" dist="50800" dir="2700000" algn="tl" rotWithShape="0">
              <a:srgbClr val="000000">
                <a:alpha val="40000"/>
              </a:srgbClr>
            </a:outerShdw>
          </a:effectLst>
        </p:spPr>
      </p:pic>
      <p:pic>
        <p:nvPicPr>
          <p:cNvPr id="2097183" name="Imagen 11"/>
          <p:cNvPicPr>
            <a:picLocks noChangeAspect="1"/>
          </p:cNvPicPr>
          <p:nvPr/>
        </p:nvPicPr>
        <p:blipFill>
          <a:blip r:embed="rId4"/>
          <a:stretch>
            <a:fillRect/>
          </a:stretch>
        </p:blipFill>
        <p:spPr>
          <a:xfrm>
            <a:off x="5867400" y="1101378"/>
            <a:ext cx="5270910" cy="395318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97182"/>
                                        </p:tgtEl>
                                        <p:attrNameLst>
                                          <p:attrName>style.visibility</p:attrName>
                                        </p:attrNameLst>
                                      </p:cBhvr>
                                      <p:to>
                                        <p:strVal val="visible"/>
                                      </p:to>
                                    </p:set>
                                    <p:animEffect transition="in" filter="circle(in)">
                                      <p:cBhvr>
                                        <p:cTn id="7" dur="2000"/>
                                        <p:tgtEl>
                                          <p:spTgt spid="209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5" name="CuadroTexto 3"/>
          <p:cNvSpPr txBox="1"/>
          <p:nvPr/>
        </p:nvSpPr>
        <p:spPr>
          <a:xfrm>
            <a:off x="685800" y="982502"/>
            <a:ext cx="5715000" cy="4980940"/>
          </a:xfrm>
          <a:prstGeom prst="rect">
            <a:avLst/>
          </a:prstGeom>
          <a:noFill/>
        </p:spPr>
        <p:txBody>
          <a:bodyPr wrap="square" rtlCol="0">
            <a:spAutoFit/>
          </a:bodyPr>
          <a:lstStyle/>
          <a:p>
            <a:endParaRPr lang="es-CO" sz="1800" b="0" i="0" u="none" strike="noStrike" baseline="0" dirty="0">
              <a:latin typeface="Garamond" panose="02020404030301010803" pitchFamily="18" charset="0"/>
            </a:endParaRPr>
          </a:p>
          <a:p>
            <a:pPr algn="just"/>
            <a:r>
              <a:rPr lang="es-MX" sz="2400" i="0" u="none" strike="noStrike" baseline="0" dirty="0">
                <a:solidFill>
                  <a:srgbClr val="000000"/>
                </a:solidFill>
                <a:latin typeface="Garamond" panose="02020404030301010803" pitchFamily="18" charset="0"/>
              </a:rPr>
              <a:t>Es responsabilidad exclusiva de cada una de las áreas y alcaldías locales organizar sus propios archivos de gestión de manera adecuada, aplicando las actividades de identificación, clasificación, ordenación, depuración, conformación de unidades documentales, foliación y descripción presentadas en este documento, además de todas las demás relacionadas a la administración y conservación de su patrimonio documental. </a:t>
            </a:r>
          </a:p>
        </p:txBody>
      </p:sp>
      <p:sp>
        <p:nvSpPr>
          <p:cNvPr id="1048596" name="object 2"/>
          <p:cNvSpPr txBox="1"/>
          <p:nvPr/>
        </p:nvSpPr>
        <p:spPr>
          <a:xfrm>
            <a:off x="3124200" y="6858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P</a:t>
            </a:r>
            <a:r>
              <a:rPr lang="es-CO" sz="3000" b="1" dirty="0">
                <a:solidFill>
                  <a:srgbClr val="C00000"/>
                </a:solidFill>
                <a:latin typeface="Calibri" panose="020F0502020204030204"/>
                <a:cs typeface="Calibri" panose="020F0502020204030204"/>
              </a:rPr>
              <a:t>OLITICAS DE OPERACIÓN</a:t>
            </a:r>
          </a:p>
        </p:txBody>
      </p:sp>
      <p:pic>
        <p:nvPicPr>
          <p:cNvPr id="2097154" name="Picture 2" descr="5.148.600+ Procedimiento Fotografías de stock, fotos e ..."/>
          <p:cNvPicPr>
            <a:picLocks noChangeAspect="1" noChangeArrowheads="1"/>
          </p:cNvPicPr>
          <p:nvPr/>
        </p:nvPicPr>
        <p:blipFill>
          <a:blip r:embed="rId2"/>
          <a:srcRect/>
          <a:stretch>
            <a:fillRect/>
          </a:stretch>
        </p:blipFill>
        <p:spPr bwMode="auto">
          <a:xfrm>
            <a:off x="6629400" y="1429891"/>
            <a:ext cx="5146675" cy="39624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97154"/>
                                        </p:tgtEl>
                                        <p:attrNameLst>
                                          <p:attrName>style.visibility</p:attrName>
                                        </p:attrNameLst>
                                      </p:cBhvr>
                                      <p:to>
                                        <p:strVal val="visible"/>
                                      </p:to>
                                    </p:set>
                                    <p:animEffect transition="in" filter="wheel(1)">
                                      <p:cBhvr>
                                        <p:cTn id="7" dur="2000"/>
                                        <p:tgtEl>
                                          <p:spTgt spid="2097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1" name="object 2"/>
          <p:cNvSpPr txBox="1"/>
          <p:nvPr/>
        </p:nvSpPr>
        <p:spPr>
          <a:xfrm>
            <a:off x="1752600" y="687641"/>
            <a:ext cx="8534400" cy="289823"/>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CO" b="0" i="0" u="none" strike="noStrike" dirty="0">
                <a:solidFill>
                  <a:srgbClr val="3498DB"/>
                </a:solidFill>
                <a:effectLst/>
                <a:latin typeface="Helvetica Neue"/>
                <a:hlinkClick r:id="rId2" tooltip="gdi-gpd-f003_v5_1.xlsx"/>
              </a:rPr>
              <a:t>GDI-GPD-F003 Hoja de control de expedientes</a:t>
            </a:r>
            <a:endParaRPr lang="es-CO" b="1" dirty="0">
              <a:solidFill>
                <a:srgbClr val="C00000"/>
              </a:solidFill>
              <a:latin typeface="Calibri" panose="020F0502020204030204"/>
              <a:cs typeface="Calibri" panose="020F0502020204030204"/>
            </a:endParaRPr>
          </a:p>
        </p:txBody>
      </p:sp>
      <p:pic>
        <p:nvPicPr>
          <p:cNvPr id="2097184" name="Imagen 6"/>
          <p:cNvPicPr>
            <a:picLocks noChangeAspect="1"/>
          </p:cNvPicPr>
          <p:nvPr/>
        </p:nvPicPr>
        <p:blipFill>
          <a:blip r:embed="rId3"/>
          <a:stretch>
            <a:fillRect/>
          </a:stretch>
        </p:blipFill>
        <p:spPr>
          <a:xfrm>
            <a:off x="457200" y="1040467"/>
            <a:ext cx="5715000" cy="5494315"/>
          </a:xfrm>
          <a:prstGeom prst="rect">
            <a:avLst/>
          </a:prstGeom>
          <a:ln w="12700" cap="sq">
            <a:solidFill>
              <a:srgbClr val="000000"/>
            </a:solidFill>
            <a:miter lim="800000"/>
            <a:headEnd/>
            <a:tailEnd/>
          </a:ln>
          <a:effectLst>
            <a:outerShdw blurRad="57150" dist="50800" dir="2700000" algn="tl" rotWithShape="0">
              <a:srgbClr val="000000">
                <a:alpha val="40000"/>
              </a:srgbClr>
            </a:outerShdw>
          </a:effectLst>
        </p:spPr>
      </p:pic>
      <p:sp>
        <p:nvSpPr>
          <p:cNvPr id="1048652" name="Rectángulo 9"/>
          <p:cNvSpPr/>
          <p:nvPr/>
        </p:nvSpPr>
        <p:spPr>
          <a:xfrm>
            <a:off x="6553200" y="1164438"/>
            <a:ext cx="5313362" cy="1477328"/>
          </a:xfrm>
          <a:prstGeom prst="rect">
            <a:avLst/>
          </a:prstGeom>
        </p:spPr>
        <p:txBody>
          <a:bodyPr wrap="square">
            <a:spAutoFit/>
          </a:bodyPr>
          <a:lstStyle/>
          <a:p>
            <a:pPr algn="just"/>
            <a:r>
              <a:rPr lang="es-MX" dirty="0"/>
              <a:t>Es una herramienta que se utiliza para llevar el registro individual de los tipos documentales que conforman los expedientes, relacionando su asunto, fecha del documento, número o rango de folios, entre otros.</a:t>
            </a:r>
            <a:endParaRPr lang="es-CO" dirty="0"/>
          </a:p>
        </p:txBody>
      </p:sp>
      <p:sp>
        <p:nvSpPr>
          <p:cNvPr id="1048653" name="Rectángulo 12"/>
          <p:cNvSpPr/>
          <p:nvPr/>
        </p:nvSpPr>
        <p:spPr>
          <a:xfrm>
            <a:off x="6629400" y="3505200"/>
            <a:ext cx="4572000" cy="1477328"/>
          </a:xfrm>
          <a:prstGeom prst="rect">
            <a:avLst/>
          </a:prstGeom>
        </p:spPr>
        <p:txBody>
          <a:bodyPr wrap="square">
            <a:spAutoFit/>
          </a:bodyPr>
          <a:lstStyle/>
          <a:p>
            <a:pPr algn="just"/>
            <a:r>
              <a:rPr lang="es-MX" dirty="0"/>
              <a:t>Nota:</a:t>
            </a:r>
          </a:p>
          <a:p>
            <a:pPr algn="just"/>
            <a:r>
              <a:rPr lang="es-MX" dirty="0"/>
              <a:t>Cuando se realice la transferencia primaria, los expedientes deben ir acompañados de su respectivo “Formato Hoja de Control de Expedientes”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97184"/>
                                        </p:tgtEl>
                                        <p:attrNameLst>
                                          <p:attrName>style.visibility</p:attrName>
                                        </p:attrNameLst>
                                      </p:cBhvr>
                                      <p:to>
                                        <p:strVal val="visible"/>
                                      </p:to>
                                    </p:set>
                                    <p:animEffect transition="in" filter="circle(in)">
                                      <p:cBhvr>
                                        <p:cTn id="7" dur="2000"/>
                                        <p:tgtEl>
                                          <p:spTgt spid="2097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4" name="object 2"/>
          <p:cNvSpPr txBox="1"/>
          <p:nvPr/>
        </p:nvSpPr>
        <p:spPr>
          <a:xfrm>
            <a:off x="1828800" y="762000"/>
            <a:ext cx="8534400" cy="289823"/>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b="0" i="0" u="none" strike="noStrike" dirty="0">
                <a:solidFill>
                  <a:srgbClr val="217DBB"/>
                </a:solidFill>
                <a:effectLst/>
                <a:latin typeface="Helvetica Neue"/>
                <a:hlinkClick r:id="rId2" tooltip="gdi-gpd-f008_control_de_ingreso_de_documentos_al_archivo_de_gestion.doc"/>
              </a:rPr>
              <a:t>GDI-GPD-F008 Control de ingreso de documentos al archivo de gestión</a:t>
            </a:r>
            <a:endParaRPr lang="es-CO" b="1" dirty="0">
              <a:solidFill>
                <a:srgbClr val="C00000"/>
              </a:solidFill>
              <a:latin typeface="Calibri" panose="020F0502020204030204"/>
              <a:cs typeface="Calibri" panose="020F0502020204030204"/>
            </a:endParaRPr>
          </a:p>
        </p:txBody>
      </p:sp>
      <p:pic>
        <p:nvPicPr>
          <p:cNvPr id="2097185" name="Imagen 4"/>
          <p:cNvPicPr>
            <a:picLocks noChangeAspect="1"/>
          </p:cNvPicPr>
          <p:nvPr/>
        </p:nvPicPr>
        <p:blipFill>
          <a:blip r:embed="rId3"/>
          <a:stretch>
            <a:fillRect/>
          </a:stretch>
        </p:blipFill>
        <p:spPr>
          <a:xfrm>
            <a:off x="442977" y="1557522"/>
            <a:ext cx="5335753" cy="339547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048655" name="Rectángulo 5"/>
          <p:cNvSpPr/>
          <p:nvPr/>
        </p:nvSpPr>
        <p:spPr>
          <a:xfrm>
            <a:off x="990600" y="5135533"/>
            <a:ext cx="10377422" cy="646331"/>
          </a:xfrm>
          <a:prstGeom prst="rect">
            <a:avLst/>
          </a:prstGeom>
        </p:spPr>
        <p:txBody>
          <a:bodyPr wrap="square">
            <a:spAutoFit/>
          </a:bodyPr>
          <a:lstStyle/>
          <a:p>
            <a:pPr algn="just"/>
            <a:r>
              <a:rPr lang="es-MX" dirty="0"/>
              <a:t>Sirve para organizar, clasificar y registrar la entrada de documentos, garantizando su ubicación, trazabilidad y seguridad desde su producción o recepción.</a:t>
            </a:r>
            <a:endParaRPr lang="es-CO" dirty="0"/>
          </a:p>
        </p:txBody>
      </p:sp>
      <p:pic>
        <p:nvPicPr>
          <p:cNvPr id="2097186" name="Imagen 1"/>
          <p:cNvPicPr>
            <a:picLocks noChangeAspect="1"/>
          </p:cNvPicPr>
          <p:nvPr/>
        </p:nvPicPr>
        <p:blipFill>
          <a:blip r:embed="rId4"/>
          <a:stretch>
            <a:fillRect/>
          </a:stretch>
        </p:blipFill>
        <p:spPr>
          <a:xfrm>
            <a:off x="5943600" y="1557522"/>
            <a:ext cx="6108470" cy="339547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97185"/>
                                        </p:tgtEl>
                                        <p:attrNameLst>
                                          <p:attrName>style.visibility</p:attrName>
                                        </p:attrNameLst>
                                      </p:cBhvr>
                                      <p:to>
                                        <p:strVal val="visible"/>
                                      </p:to>
                                    </p:set>
                                    <p:animEffect transition="in" filter="circle(in)">
                                      <p:cBhvr>
                                        <p:cTn id="7" dur="2000"/>
                                        <p:tgtEl>
                                          <p:spTgt spid="209718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97186"/>
                                        </p:tgtEl>
                                        <p:attrNameLst>
                                          <p:attrName>style.visibility</p:attrName>
                                        </p:attrNameLst>
                                      </p:cBhvr>
                                      <p:to>
                                        <p:strVal val="visible"/>
                                      </p:to>
                                    </p:set>
                                    <p:animEffect transition="in" filter="circle(in)">
                                      <p:cBhvr>
                                        <p:cTn id="12" dur="2000"/>
                                        <p:tgtEl>
                                          <p:spTgt spid="2097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object 2"/>
          <p:cNvSpPr txBox="1"/>
          <p:nvPr/>
        </p:nvSpPr>
        <p:spPr>
          <a:xfrm>
            <a:off x="1907540" y="663232"/>
            <a:ext cx="8534400" cy="289823"/>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CO" b="0" i="0" u="none" strike="noStrike" dirty="0">
                <a:solidFill>
                  <a:srgbClr val="3498DB"/>
                </a:solidFill>
                <a:effectLst/>
                <a:latin typeface="Helvetica Neue"/>
                <a:hlinkClick r:id="rId2" tooltip="gdi-gpd-f025_v3_0.doc"/>
              </a:rPr>
              <a:t>GDI-GPD-F025 Formato Testigo Documental</a:t>
            </a:r>
            <a:endParaRPr lang="es-CO" b="1" dirty="0">
              <a:solidFill>
                <a:srgbClr val="C00000"/>
              </a:solidFill>
              <a:latin typeface="Calibri" panose="020F0502020204030204"/>
              <a:cs typeface="Calibri" panose="020F0502020204030204"/>
            </a:endParaRPr>
          </a:p>
        </p:txBody>
      </p:sp>
      <p:pic>
        <p:nvPicPr>
          <p:cNvPr id="2097187" name="Imagen 7"/>
          <p:cNvPicPr>
            <a:picLocks noChangeAspect="1"/>
          </p:cNvPicPr>
          <p:nvPr/>
        </p:nvPicPr>
        <p:blipFill>
          <a:blip r:embed="rId3"/>
          <a:stretch>
            <a:fillRect/>
          </a:stretch>
        </p:blipFill>
        <p:spPr>
          <a:xfrm>
            <a:off x="1356118" y="1039570"/>
            <a:ext cx="4159584" cy="528503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2097188" name="Imagen 9"/>
          <p:cNvPicPr>
            <a:picLocks noChangeAspect="1"/>
          </p:cNvPicPr>
          <p:nvPr/>
        </p:nvPicPr>
        <p:blipFill>
          <a:blip r:embed="rId4"/>
          <a:stretch>
            <a:fillRect/>
          </a:stretch>
        </p:blipFill>
        <p:spPr>
          <a:xfrm>
            <a:off x="5791201" y="1020219"/>
            <a:ext cx="4495800" cy="5228181"/>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7" name="object 2"/>
          <p:cNvSpPr txBox="1"/>
          <p:nvPr/>
        </p:nvSpPr>
        <p:spPr>
          <a:xfrm>
            <a:off x="2890520" y="6096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P</a:t>
            </a:r>
            <a:r>
              <a:rPr lang="es-CO" sz="3000" b="1" dirty="0">
                <a:solidFill>
                  <a:srgbClr val="C00000"/>
                </a:solidFill>
                <a:latin typeface="Calibri" panose="020F0502020204030204"/>
                <a:cs typeface="Calibri" panose="020F0502020204030204"/>
              </a:rPr>
              <a:t>OLITICAS DE OPERACIÓN</a:t>
            </a:r>
          </a:p>
        </p:txBody>
      </p:sp>
      <p:sp>
        <p:nvSpPr>
          <p:cNvPr id="1048658" name="CuadroTexto 6"/>
          <p:cNvSpPr txBox="1"/>
          <p:nvPr/>
        </p:nvSpPr>
        <p:spPr>
          <a:xfrm>
            <a:off x="762000" y="1219200"/>
            <a:ext cx="10515600" cy="2462213"/>
          </a:xfrm>
          <a:prstGeom prst="rect">
            <a:avLst/>
          </a:prstGeom>
          <a:noFill/>
        </p:spPr>
        <p:txBody>
          <a:bodyPr wrap="square" rtlCol="0">
            <a:spAutoFit/>
          </a:bodyPr>
          <a:lstStyle/>
          <a:p>
            <a:pPr algn="just"/>
            <a:r>
              <a:rPr lang="es-CO" sz="2200" dirty="0">
                <a:solidFill>
                  <a:srgbClr val="000000"/>
                </a:solidFill>
                <a:latin typeface="Garamond" panose="02020404030301010803" pitchFamily="18" charset="0"/>
              </a:rPr>
              <a:t>Deposite en un sobre de manila los mapas, Planos, fotografías, dibujos, folletos, diapositivas, CD, DVD.</a:t>
            </a:r>
          </a:p>
          <a:p>
            <a:pPr algn="just"/>
            <a:endParaRPr lang="es-MX" sz="2200" i="0" u="none" strike="noStrike" baseline="0" dirty="0">
              <a:solidFill>
                <a:srgbClr val="000000"/>
              </a:solidFill>
              <a:latin typeface="Garamond" panose="02020404030301010803" pitchFamily="18" charset="0"/>
            </a:endParaRPr>
          </a:p>
          <a:p>
            <a:pPr algn="just"/>
            <a:r>
              <a:rPr lang="es-MX" sz="2200" i="0" u="none" strike="noStrike" baseline="0" dirty="0">
                <a:solidFill>
                  <a:srgbClr val="000000"/>
                </a:solidFill>
                <a:latin typeface="Garamond" panose="02020404030301010803" pitchFamily="18" charset="0"/>
              </a:rPr>
              <a:t>Cuando se encuentre material gráfico, CD, DVD, planos, etc., dentro de las unidades de conservación y deba extraerse, en su lugar se dejará un </a:t>
            </a:r>
            <a:r>
              <a:rPr lang="es-MX" sz="2200" i="1" u="none" strike="noStrike" baseline="0" dirty="0">
                <a:solidFill>
                  <a:srgbClr val="000000"/>
                </a:solidFill>
                <a:latin typeface="Garamond" panose="02020404030301010803" pitchFamily="18" charset="0"/>
              </a:rPr>
              <a:t>“Formato Testigo Documental” </a:t>
            </a:r>
            <a:r>
              <a:rPr lang="es-MX" sz="2200" i="0" u="none" strike="noStrike" baseline="0" dirty="0">
                <a:solidFill>
                  <a:srgbClr val="000000"/>
                </a:solidFill>
                <a:latin typeface="Garamond" panose="02020404030301010803" pitchFamily="18" charset="0"/>
              </a:rPr>
              <a:t>código GDI-GPD-F025 foliado según corresponda, para llevar dicho material a aquella sección del archivo que se haya dispuesto para conservar documentos en distintos formatos </a:t>
            </a:r>
          </a:p>
        </p:txBody>
      </p:sp>
      <p:pic>
        <p:nvPicPr>
          <p:cNvPr id="2097189" name="Picture 2" descr="450+ Sobre Manila Fotografías de stock, fotos e imágenes libres de derechos  - iStock"/>
          <p:cNvPicPr>
            <a:picLocks noChangeAspect="1" noChangeArrowheads="1"/>
          </p:cNvPicPr>
          <p:nvPr/>
        </p:nvPicPr>
        <p:blipFill>
          <a:blip r:embed="rId2"/>
          <a:srcRect/>
          <a:stretch>
            <a:fillRect/>
          </a:stretch>
        </p:blipFill>
        <p:spPr bwMode="auto">
          <a:xfrm>
            <a:off x="3581400" y="3810000"/>
            <a:ext cx="4057650" cy="269184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97189"/>
                                        </p:tgtEl>
                                        <p:attrNameLst>
                                          <p:attrName>style.visibility</p:attrName>
                                        </p:attrNameLst>
                                      </p:cBhvr>
                                      <p:to>
                                        <p:strVal val="visible"/>
                                      </p:to>
                                    </p:set>
                                    <p:animEffect transition="in" filter="randombar(horizontal)">
                                      <p:cBhvr>
                                        <p:cTn id="7" dur="500"/>
                                        <p:tgtEl>
                                          <p:spTgt spid="209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object 2"/>
          <p:cNvSpPr txBox="1"/>
          <p:nvPr/>
        </p:nvSpPr>
        <p:spPr>
          <a:xfrm>
            <a:off x="3004798" y="381000"/>
            <a:ext cx="6863080" cy="474345"/>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n-US" altLang="es-ES" sz="3000" b="1" dirty="0">
                <a:solidFill>
                  <a:srgbClr val="C00000"/>
                </a:solidFill>
                <a:latin typeface="Calibri" panose="020F0502020204030204"/>
                <a:cs typeface="Calibri" panose="020F0502020204030204"/>
                <a:sym typeface="+mn-ea"/>
              </a:rPr>
              <a:t>Gesti</a:t>
            </a:r>
            <a:r>
              <a:rPr lang="en-US" altLang="en-US" sz="3000" b="1" dirty="0">
                <a:solidFill>
                  <a:srgbClr val="C00000"/>
                </a:solidFill>
                <a:latin typeface="Calibri" panose="020F0502020204030204"/>
                <a:cs typeface="Calibri" panose="020F0502020204030204"/>
                <a:sym typeface="+mn-ea"/>
              </a:rPr>
              <a:t>ó</a:t>
            </a:r>
            <a:r>
              <a:rPr lang="en-US" altLang="es-ES" sz="3000" b="1" dirty="0">
                <a:solidFill>
                  <a:srgbClr val="C00000"/>
                </a:solidFill>
                <a:latin typeface="Calibri" panose="020F0502020204030204"/>
                <a:cs typeface="Calibri" panose="020F0502020204030204"/>
                <a:sym typeface="+mn-ea"/>
              </a:rPr>
              <a:t>n de Expedientes H</a:t>
            </a:r>
            <a:r>
              <a:rPr lang="en-US" altLang="en-US" sz="3000" b="1" dirty="0">
                <a:solidFill>
                  <a:srgbClr val="C00000"/>
                </a:solidFill>
                <a:latin typeface="Calibri" panose="020F0502020204030204"/>
                <a:cs typeface="Calibri" panose="020F0502020204030204"/>
                <a:sym typeface="+mn-ea"/>
              </a:rPr>
              <a:t>í</a:t>
            </a:r>
            <a:r>
              <a:rPr lang="en-US" altLang="es-ES" sz="3000" b="1" dirty="0">
                <a:solidFill>
                  <a:srgbClr val="C00000"/>
                </a:solidFill>
                <a:latin typeface="Calibri" panose="020F0502020204030204"/>
                <a:cs typeface="Calibri" panose="020F0502020204030204"/>
                <a:sym typeface="+mn-ea"/>
              </a:rPr>
              <a:t>bridos</a:t>
            </a:r>
            <a:endParaRPr lang="es-CO" sz="3000" b="1" dirty="0">
              <a:solidFill>
                <a:srgbClr val="C00000"/>
              </a:solidFill>
              <a:latin typeface="Calibri" panose="020F0502020204030204"/>
              <a:cs typeface="Calibri" panose="020F0502020204030204"/>
            </a:endParaRPr>
          </a:p>
        </p:txBody>
      </p:sp>
      <p:pic>
        <p:nvPicPr>
          <p:cNvPr id="4" name="Content Placeholder 3" descr="5"/>
          <p:cNvPicPr>
            <a:picLocks noGrp="1" noChangeAspect="1"/>
          </p:cNvPicPr>
          <p:nvPr>
            <p:ph sz="half" idx="3"/>
          </p:nvPr>
        </p:nvPicPr>
        <p:blipFill>
          <a:blip r:embed="rId2"/>
          <a:stretch>
            <a:fillRect/>
          </a:stretch>
        </p:blipFill>
        <p:spPr>
          <a:xfrm>
            <a:off x="762000" y="2743200"/>
            <a:ext cx="6740525" cy="3907155"/>
          </a:xfrm>
          <a:prstGeom prst="rect">
            <a:avLst/>
          </a:prstGeom>
        </p:spPr>
      </p:pic>
      <p:sp>
        <p:nvSpPr>
          <p:cNvPr id="1048605" name="CuadroTexto 7"/>
          <p:cNvSpPr txBox="1"/>
          <p:nvPr/>
        </p:nvSpPr>
        <p:spPr>
          <a:xfrm>
            <a:off x="759460" y="1378585"/>
            <a:ext cx="10988675" cy="887730"/>
          </a:xfrm>
          <a:prstGeom prst="rect">
            <a:avLst/>
          </a:prstGeom>
          <a:noFill/>
        </p:spPr>
        <p:txBody>
          <a:bodyPr wrap="square" rtlCol="0">
            <a:noAutofit/>
          </a:bodyPr>
          <a:lstStyle/>
          <a:p>
            <a:pPr algn="just"/>
            <a:r>
              <a:rPr lang="en-US" altLang="es-ES" b="1" i="0" u="none" strike="noStrike" baseline="0" dirty="0">
                <a:solidFill>
                  <a:srgbClr val="000000"/>
                </a:solidFill>
                <a:latin typeface="Garamond" panose="02020404030301010803" pitchFamily="18" charset="0"/>
              </a:rPr>
              <a:t>Definici</a:t>
            </a:r>
            <a:r>
              <a:rPr lang="en-US" altLang="en-US" b="1" i="0" u="none" strike="noStrike" baseline="0" dirty="0">
                <a:solidFill>
                  <a:srgbClr val="000000"/>
                </a:solidFill>
                <a:latin typeface="Garamond" panose="02020404030301010803" pitchFamily="18" charset="0"/>
              </a:rPr>
              <a:t>ó</a:t>
            </a:r>
            <a:r>
              <a:rPr lang="en-US" altLang="es-ES" b="1" i="0" u="none" strike="noStrike" baseline="0" dirty="0">
                <a:solidFill>
                  <a:srgbClr val="000000"/>
                </a:solidFill>
                <a:latin typeface="Garamond" panose="02020404030301010803" pitchFamily="18" charset="0"/>
              </a:rPr>
              <a:t>n: </a:t>
            </a:r>
            <a:r>
              <a:rPr lang="en-US" altLang="es-ES" i="0" u="none" strike="noStrike" baseline="0" dirty="0">
                <a:solidFill>
                  <a:srgbClr val="000000"/>
                </a:solidFill>
                <a:latin typeface="Garamond" panose="02020404030301010803" pitchFamily="18" charset="0"/>
              </a:rPr>
              <a:t>El expediente h</a:t>
            </a:r>
            <a:r>
              <a:rPr lang="en-US" altLang="en-US" i="0" u="none" strike="noStrike" baseline="0" dirty="0">
                <a:solidFill>
                  <a:srgbClr val="000000"/>
                </a:solidFill>
                <a:latin typeface="Garamond" panose="02020404030301010803" pitchFamily="18" charset="0"/>
              </a:rPr>
              <a:t>í</a:t>
            </a:r>
            <a:r>
              <a:rPr lang="en-US" altLang="es-ES" i="0" u="none" strike="noStrike" baseline="0" dirty="0">
                <a:solidFill>
                  <a:srgbClr val="000000"/>
                </a:solidFill>
                <a:latin typeface="Garamond" panose="02020404030301010803" pitchFamily="18" charset="0"/>
              </a:rPr>
              <a:t>brido es la coexistencia de documentos en soporte f</a:t>
            </a:r>
            <a:r>
              <a:rPr lang="en-US" altLang="en-US" i="0" u="none" strike="noStrike" baseline="0" dirty="0">
                <a:solidFill>
                  <a:srgbClr val="000000"/>
                </a:solidFill>
                <a:latin typeface="Garamond" panose="02020404030301010803" pitchFamily="18" charset="0"/>
              </a:rPr>
              <a:t>í</a:t>
            </a:r>
            <a:r>
              <a:rPr lang="en-US" altLang="es-ES" i="0" u="none" strike="noStrike" baseline="0" dirty="0">
                <a:solidFill>
                  <a:srgbClr val="000000"/>
                </a:solidFill>
                <a:latin typeface="Garamond" panose="02020404030301010803" pitchFamily="18" charset="0"/>
              </a:rPr>
              <a:t>sico (papel) y soporte electr</a:t>
            </a:r>
            <a:r>
              <a:rPr lang="en-US" altLang="en-US" i="0" u="none" strike="noStrike" baseline="0" dirty="0">
                <a:solidFill>
                  <a:srgbClr val="000000"/>
                </a:solidFill>
                <a:latin typeface="Garamond" panose="02020404030301010803" pitchFamily="18" charset="0"/>
              </a:rPr>
              <a:t>ó</a:t>
            </a:r>
            <a:r>
              <a:rPr lang="en-US" altLang="es-ES" i="0" u="none" strike="noStrike" baseline="0" dirty="0">
                <a:solidFill>
                  <a:srgbClr val="000000"/>
                </a:solidFill>
                <a:latin typeface="Garamond" panose="02020404030301010803" pitchFamily="18" charset="0"/>
              </a:rPr>
              <a:t>nico (digital) dentro de un mismo tr</a:t>
            </a:r>
            <a:r>
              <a:rPr lang="en-US" altLang="en-US" i="0" u="none" strike="noStrike" baseline="0" dirty="0">
                <a:solidFill>
                  <a:srgbClr val="000000"/>
                </a:solidFill>
                <a:latin typeface="Garamond" panose="02020404030301010803" pitchFamily="18" charset="0"/>
              </a:rPr>
              <a:t>á</a:t>
            </a:r>
            <a:r>
              <a:rPr lang="en-US" altLang="es-ES" i="0" u="none" strike="noStrike" baseline="0" dirty="0">
                <a:solidFill>
                  <a:srgbClr val="000000"/>
                </a:solidFill>
                <a:latin typeface="Garamond" panose="02020404030301010803" pitchFamily="18" charset="0"/>
              </a:rPr>
              <a:t>mite o serie documental.</a:t>
            </a:r>
          </a:p>
          <a:p>
            <a:pPr algn="just"/>
            <a:endParaRPr lang="en-US" altLang="es-ES" i="0" u="none" strike="noStrike" baseline="0" dirty="0">
              <a:solidFill>
                <a:srgbClr val="000000"/>
              </a:solidFill>
              <a:latin typeface="Garamond" panose="02020404030301010803" pitchFamily="18" charset="0"/>
            </a:endParaRPr>
          </a:p>
          <a:p>
            <a:pPr algn="just"/>
            <a:r>
              <a:rPr lang="en-US" altLang="es-ES" i="0" u="none" strike="noStrike" baseline="0" dirty="0">
                <a:solidFill>
                  <a:srgbClr val="000000"/>
                </a:solidFill>
                <a:latin typeface="Garamond" panose="02020404030301010803" pitchFamily="18" charset="0"/>
              </a:rPr>
              <a:t>No son expedientes separados; es una </a:t>
            </a:r>
            <a:r>
              <a:rPr lang="en-US" altLang="en-US" i="0" u="none" strike="noStrike" baseline="0" dirty="0">
                <a:solidFill>
                  <a:srgbClr val="000000"/>
                </a:solidFill>
                <a:latin typeface="Garamond" panose="02020404030301010803" pitchFamily="18" charset="0"/>
              </a:rPr>
              <a:t>ú</a:t>
            </a:r>
            <a:r>
              <a:rPr lang="en-US" altLang="es-ES" i="0" u="none" strike="noStrike" baseline="0" dirty="0">
                <a:solidFill>
                  <a:srgbClr val="000000"/>
                </a:solidFill>
                <a:latin typeface="Garamond" panose="02020404030301010803" pitchFamily="18" charset="0"/>
              </a:rPr>
              <a:t>nica unidad documental que integra ambos soportes para garantizar la trazabilidad. </a:t>
            </a:r>
          </a:p>
        </p:txBody>
      </p:sp>
      <p:sp>
        <p:nvSpPr>
          <p:cNvPr id="1048607" name="Rectángulo 9"/>
          <p:cNvSpPr/>
          <p:nvPr/>
        </p:nvSpPr>
        <p:spPr>
          <a:xfrm>
            <a:off x="7866380" y="3505200"/>
            <a:ext cx="3583940" cy="1431925"/>
          </a:xfrm>
          <a:prstGeom prst="rect">
            <a:avLst/>
          </a:prstGeom>
        </p:spPr>
        <p:txBody>
          <a:bodyPr wrap="square">
            <a:noAutofit/>
          </a:bodyPr>
          <a:lstStyle/>
          <a:p>
            <a:pPr algn="just"/>
            <a:r>
              <a:rPr lang="en-US" altLang="es-ES" b="1" dirty="0">
                <a:latin typeface="Garamond" panose="02020404030301010803" pitchFamily="18" charset="0"/>
              </a:rPr>
              <a:t>Principio:</a:t>
            </a:r>
            <a:r>
              <a:rPr lang="en-US" altLang="es-ES" dirty="0">
                <a:latin typeface="Garamond" panose="02020404030301010803" pitchFamily="18" charset="0"/>
              </a:rPr>
              <a:t> Los expedientes h</a:t>
            </a:r>
            <a:r>
              <a:rPr lang="en-US" altLang="en-US" dirty="0">
                <a:latin typeface="Garamond" panose="02020404030301010803" pitchFamily="18" charset="0"/>
              </a:rPr>
              <a:t>í</a:t>
            </a:r>
            <a:r>
              <a:rPr lang="en-US" altLang="es-ES" dirty="0">
                <a:latin typeface="Garamond" panose="02020404030301010803" pitchFamily="18" charset="0"/>
              </a:rPr>
              <a:t>bridos deben cumplir con las pol</a:t>
            </a:r>
            <a:r>
              <a:rPr lang="en-US" altLang="en-US" dirty="0">
                <a:latin typeface="Garamond" panose="02020404030301010803" pitchFamily="18" charset="0"/>
              </a:rPr>
              <a:t>í</a:t>
            </a:r>
            <a:r>
              <a:rPr lang="en-US" altLang="es-ES" dirty="0">
                <a:latin typeface="Garamond" panose="02020404030301010803" pitchFamily="18" charset="0"/>
              </a:rPr>
              <a:t>ticas de organizaci</a:t>
            </a:r>
            <a:r>
              <a:rPr lang="en-US" altLang="en-US" dirty="0">
                <a:latin typeface="Garamond" panose="02020404030301010803" pitchFamily="18" charset="0"/>
              </a:rPr>
              <a:t>ó</a:t>
            </a:r>
            <a:r>
              <a:rPr lang="en-US" altLang="es-ES" dirty="0">
                <a:latin typeface="Garamond" panose="02020404030301010803" pitchFamily="18" charset="0"/>
              </a:rPr>
              <a:t>n (orden cronol</a:t>
            </a:r>
            <a:r>
              <a:rPr lang="en-US" altLang="en-US" dirty="0">
                <a:latin typeface="Garamond" panose="02020404030301010803" pitchFamily="18" charset="0"/>
              </a:rPr>
              <a:t>ó</a:t>
            </a:r>
            <a:r>
              <a:rPr lang="en-US" altLang="es-ES" dirty="0">
                <a:latin typeface="Garamond" panose="02020404030301010803" pitchFamily="18" charset="0"/>
              </a:rPr>
              <a:t>gico y foliaci</a:t>
            </a:r>
            <a:r>
              <a:rPr lang="en-US" altLang="en-US" dirty="0">
                <a:latin typeface="Garamond" panose="02020404030301010803" pitchFamily="18" charset="0"/>
              </a:rPr>
              <a:t>ó</a:t>
            </a:r>
            <a:r>
              <a:rPr lang="en-US" altLang="es-ES" dirty="0">
                <a:latin typeface="Garamond" panose="02020404030301010803" pitchFamily="18" charset="0"/>
              </a:rPr>
              <a:t>n) aplicables a cualquier serie documental para mantener su valor probatorio.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7" name="object 2"/>
          <p:cNvSpPr txBox="1"/>
          <p:nvPr/>
        </p:nvSpPr>
        <p:spPr>
          <a:xfrm>
            <a:off x="2819400" y="374177"/>
            <a:ext cx="6863080" cy="474345"/>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n-US" altLang="es-ES" sz="3000" b="1" dirty="0">
                <a:solidFill>
                  <a:srgbClr val="C00000"/>
                </a:solidFill>
                <a:latin typeface="Calibri" panose="020F0502020204030204"/>
                <a:cs typeface="Calibri" panose="020F0502020204030204"/>
              </a:rPr>
              <a:t>El Testigo Documental en lo </a:t>
            </a:r>
            <a:r>
              <a:rPr lang="en-US" altLang="es-ES" sz="3000" b="1" dirty="0" err="1" smtClean="0">
                <a:solidFill>
                  <a:srgbClr val="C00000"/>
                </a:solidFill>
                <a:latin typeface="Calibri" panose="020F0502020204030204"/>
                <a:cs typeface="Calibri" panose="020F0502020204030204"/>
              </a:rPr>
              <a:t>H</a:t>
            </a:r>
            <a:r>
              <a:rPr lang="en-US" altLang="en-US" sz="3000" b="1" dirty="0" err="1" smtClean="0">
                <a:solidFill>
                  <a:srgbClr val="C00000"/>
                </a:solidFill>
                <a:latin typeface="Calibri" panose="020F0502020204030204"/>
                <a:cs typeface="Calibri" panose="020F0502020204030204"/>
              </a:rPr>
              <a:t>í</a:t>
            </a:r>
            <a:r>
              <a:rPr lang="en-US" altLang="es-ES" sz="3000" b="1" dirty="0" err="1" smtClean="0">
                <a:solidFill>
                  <a:srgbClr val="C00000"/>
                </a:solidFill>
                <a:latin typeface="Calibri" panose="020F0502020204030204"/>
                <a:cs typeface="Calibri" panose="020F0502020204030204"/>
              </a:rPr>
              <a:t>brido</a:t>
            </a:r>
            <a:r>
              <a:rPr lang="en-US" altLang="es-ES" sz="3000" b="1" dirty="0" smtClean="0">
                <a:solidFill>
                  <a:srgbClr val="C00000"/>
                </a:solidFill>
                <a:latin typeface="Calibri" panose="020F0502020204030204"/>
                <a:cs typeface="Calibri" panose="020F0502020204030204"/>
              </a:rPr>
              <a:t> </a:t>
            </a:r>
            <a:endParaRPr lang="en-US" altLang="es-ES" sz="3000" b="1" dirty="0">
              <a:solidFill>
                <a:srgbClr val="C00000"/>
              </a:solidFill>
              <a:latin typeface="Calibri" panose="020F0502020204030204"/>
              <a:cs typeface="Calibri" panose="020F0502020204030204"/>
            </a:endParaRPr>
          </a:p>
        </p:txBody>
      </p:sp>
      <p:sp>
        <p:nvSpPr>
          <p:cNvPr id="1048658" name="CuadroTexto 6"/>
          <p:cNvSpPr txBox="1"/>
          <p:nvPr/>
        </p:nvSpPr>
        <p:spPr>
          <a:xfrm>
            <a:off x="762000" y="990600"/>
            <a:ext cx="10515600" cy="1445260"/>
          </a:xfrm>
          <a:prstGeom prst="rect">
            <a:avLst/>
          </a:prstGeom>
          <a:noFill/>
        </p:spPr>
        <p:txBody>
          <a:bodyPr wrap="square" rtlCol="0">
            <a:spAutoFit/>
          </a:bodyPr>
          <a:lstStyle/>
          <a:p>
            <a:pPr algn="just"/>
            <a:r>
              <a:rPr lang="en-US" altLang="es-ES" sz="2200" i="0" u="none" strike="noStrike" baseline="0" dirty="0">
                <a:solidFill>
                  <a:srgbClr val="000000"/>
                </a:solidFill>
                <a:latin typeface="Garamond" panose="02020404030301010803" pitchFamily="18" charset="0"/>
              </a:rPr>
              <a:t>Cuando el expediente contenga documentos cuyo soporte original sea electr</a:t>
            </a:r>
            <a:r>
              <a:rPr lang="en-US" altLang="en-US" sz="2200" i="0" u="none" strike="noStrike" baseline="0" dirty="0">
                <a:solidFill>
                  <a:srgbClr val="000000"/>
                </a:solidFill>
                <a:latin typeface="Garamond" panose="02020404030301010803" pitchFamily="18" charset="0"/>
              </a:rPr>
              <a:t>ó</a:t>
            </a:r>
            <a:r>
              <a:rPr lang="en-US" altLang="es-ES" sz="2200" i="0" u="none" strike="noStrike" baseline="0" dirty="0">
                <a:solidFill>
                  <a:srgbClr val="000000"/>
                </a:solidFill>
                <a:latin typeface="Garamond" panose="02020404030301010803" pitchFamily="18" charset="0"/>
              </a:rPr>
              <a:t>nico (servidores, correos, aplicaciones como Orfeo, Bizagi o MIMEC) y no puedan ser impresos, se debe incluir en la carpeta f</a:t>
            </a:r>
            <a:r>
              <a:rPr lang="en-US" altLang="en-US" sz="2200" i="0" u="none" strike="noStrike" baseline="0" dirty="0">
                <a:solidFill>
                  <a:srgbClr val="000000"/>
                </a:solidFill>
                <a:latin typeface="Garamond" panose="02020404030301010803" pitchFamily="18" charset="0"/>
              </a:rPr>
              <a:t>í</a:t>
            </a:r>
            <a:r>
              <a:rPr lang="en-US" altLang="es-ES" sz="2200" i="0" u="none" strike="noStrike" baseline="0" dirty="0">
                <a:solidFill>
                  <a:srgbClr val="000000"/>
                </a:solidFill>
                <a:latin typeface="Garamond" panose="02020404030301010803" pitchFamily="18" charset="0"/>
              </a:rPr>
              <a:t>sica el formato "Testigo Documental".  </a:t>
            </a:r>
          </a:p>
          <a:p>
            <a:pPr algn="just"/>
            <a:r>
              <a:rPr lang="en-US" altLang="es-ES" sz="2200" i="0" u="none" strike="noStrike" baseline="0" dirty="0">
                <a:solidFill>
                  <a:srgbClr val="000000"/>
                </a:solidFill>
                <a:latin typeface="Garamond" panose="02020404030301010803" pitchFamily="18" charset="0"/>
              </a:rPr>
              <a:t>El testigo debe identificar claramente el documento digital, especificar su ubicaci</a:t>
            </a:r>
            <a:r>
              <a:rPr lang="en-US" altLang="en-US" sz="2200" i="0" u="none" strike="noStrike" baseline="0" dirty="0">
                <a:solidFill>
                  <a:srgbClr val="000000"/>
                </a:solidFill>
                <a:latin typeface="Garamond" panose="02020404030301010803" pitchFamily="18" charset="0"/>
              </a:rPr>
              <a:t>ó</a:t>
            </a:r>
            <a:r>
              <a:rPr lang="en-US" altLang="es-ES" sz="2200" i="0" u="none" strike="noStrike" baseline="0" dirty="0">
                <a:solidFill>
                  <a:srgbClr val="000000"/>
                </a:solidFill>
                <a:latin typeface="Garamond" panose="02020404030301010803" pitchFamily="18" charset="0"/>
              </a:rPr>
              <a:t>n (ruta o nombre de la aplicaci</a:t>
            </a:r>
            <a:r>
              <a:rPr lang="en-US" altLang="en-US" sz="2200" i="0" u="none" strike="noStrike" baseline="0" dirty="0">
                <a:solidFill>
                  <a:srgbClr val="000000"/>
                </a:solidFill>
                <a:latin typeface="Garamond" panose="02020404030301010803" pitchFamily="18" charset="0"/>
              </a:rPr>
              <a:t>ó</a:t>
            </a:r>
            <a:r>
              <a:rPr lang="en-US" altLang="es-ES" sz="2200" i="0" u="none" strike="noStrike" baseline="0" dirty="0">
                <a:solidFill>
                  <a:srgbClr val="000000"/>
                </a:solidFill>
                <a:latin typeface="Garamond" panose="02020404030301010803" pitchFamily="18" charset="0"/>
              </a:rPr>
              <a:t>n) y su importancia dentro del expediente.  </a:t>
            </a:r>
          </a:p>
        </p:txBody>
      </p:sp>
      <p:pic>
        <p:nvPicPr>
          <p:cNvPr id="2" name="Imagen 1"/>
          <p:cNvPicPr>
            <a:picLocks noChangeAspect="1"/>
          </p:cNvPicPr>
          <p:nvPr/>
        </p:nvPicPr>
        <p:blipFill>
          <a:blip r:embed="rId2"/>
          <a:stretch>
            <a:fillRect/>
          </a:stretch>
        </p:blipFill>
        <p:spPr>
          <a:xfrm>
            <a:off x="1752600" y="2743200"/>
            <a:ext cx="8153400" cy="36769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9" name="object 2"/>
          <p:cNvSpPr txBox="1"/>
          <p:nvPr/>
        </p:nvSpPr>
        <p:spPr>
          <a:xfrm>
            <a:off x="1600200" y="609600"/>
            <a:ext cx="815340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CO" sz="3000" b="1" dirty="0">
                <a:solidFill>
                  <a:srgbClr val="C00000"/>
                </a:solidFill>
                <a:latin typeface="Calibri" panose="020F0502020204030204"/>
                <a:cs typeface="Calibri" panose="020F0502020204030204"/>
              </a:rPr>
              <a:t>TABLAS DE RETENCION DOCUMENTAL (TRD)</a:t>
            </a:r>
          </a:p>
        </p:txBody>
      </p:sp>
      <p:sp>
        <p:nvSpPr>
          <p:cNvPr id="1048660" name="CuadroTexto 5"/>
          <p:cNvSpPr txBox="1"/>
          <p:nvPr/>
        </p:nvSpPr>
        <p:spPr>
          <a:xfrm>
            <a:off x="762000" y="1219200"/>
            <a:ext cx="4419600" cy="2123658"/>
          </a:xfrm>
          <a:prstGeom prst="rect">
            <a:avLst/>
          </a:prstGeom>
          <a:noFill/>
        </p:spPr>
        <p:txBody>
          <a:bodyPr wrap="square" rtlCol="0">
            <a:spAutoFit/>
          </a:bodyPr>
          <a:lstStyle/>
          <a:p>
            <a:pPr algn="just"/>
            <a:r>
              <a:rPr lang="es-MX" sz="2200" dirty="0">
                <a:solidFill>
                  <a:srgbClr val="000000"/>
                </a:solidFill>
                <a:latin typeface="Garamond" panose="02020404030301010803" pitchFamily="18" charset="0"/>
              </a:rPr>
              <a:t>Que son?</a:t>
            </a:r>
          </a:p>
          <a:p>
            <a:pPr algn="just"/>
            <a:r>
              <a:rPr lang="es-MX" sz="2200" dirty="0">
                <a:solidFill>
                  <a:srgbClr val="000000"/>
                </a:solidFill>
                <a:latin typeface="Garamond" panose="02020404030301010803" pitchFamily="18" charset="0"/>
              </a:rPr>
              <a:t>Es un instrumento archivístico que indica qué documentos se producen en una entidad, cuánto tiempo deben conservarse y qué se hace con ellos después de ese tiempo.</a:t>
            </a:r>
            <a:endParaRPr lang="es-MX" sz="2200" i="0" u="none" strike="noStrike" baseline="0" dirty="0">
              <a:solidFill>
                <a:srgbClr val="000000"/>
              </a:solidFill>
              <a:latin typeface="Garamond" panose="02020404030301010803" pitchFamily="18" charset="0"/>
            </a:endParaRPr>
          </a:p>
        </p:txBody>
      </p:sp>
      <p:sp>
        <p:nvSpPr>
          <p:cNvPr id="1048661" name="CuadroTexto 7"/>
          <p:cNvSpPr txBox="1"/>
          <p:nvPr/>
        </p:nvSpPr>
        <p:spPr>
          <a:xfrm>
            <a:off x="685800" y="3509041"/>
            <a:ext cx="4495800" cy="1446550"/>
          </a:xfrm>
          <a:prstGeom prst="rect">
            <a:avLst/>
          </a:prstGeom>
          <a:noFill/>
        </p:spPr>
        <p:txBody>
          <a:bodyPr wrap="square" rtlCol="0">
            <a:spAutoFit/>
          </a:bodyPr>
          <a:lstStyle/>
          <a:p>
            <a:pPr algn="just"/>
            <a:r>
              <a:rPr lang="es-MX" sz="2200" dirty="0">
                <a:solidFill>
                  <a:srgbClr val="000000"/>
                </a:solidFill>
                <a:latin typeface="Garamond" panose="02020404030301010803" pitchFamily="18" charset="0"/>
              </a:rPr>
              <a:t>Para que sirven?</a:t>
            </a:r>
          </a:p>
          <a:p>
            <a:pPr marL="342900" indent="-342900" algn="just">
              <a:buFont typeface="Wingdings" panose="05000000000000000000" pitchFamily="2" charset="2"/>
              <a:buChar char="v"/>
            </a:pPr>
            <a:r>
              <a:rPr lang="es-MX" sz="2200" dirty="0">
                <a:solidFill>
                  <a:srgbClr val="000000"/>
                </a:solidFill>
                <a:latin typeface="Garamond" panose="02020404030301010803" pitchFamily="18" charset="0"/>
              </a:rPr>
              <a:t>Organizar.</a:t>
            </a:r>
          </a:p>
          <a:p>
            <a:pPr marL="342900" indent="-342900" algn="just">
              <a:buFont typeface="Wingdings" panose="05000000000000000000" pitchFamily="2" charset="2"/>
              <a:buChar char="v"/>
            </a:pPr>
            <a:r>
              <a:rPr lang="es-MX" sz="2200" dirty="0">
                <a:solidFill>
                  <a:srgbClr val="000000"/>
                </a:solidFill>
                <a:latin typeface="Garamond" panose="02020404030301010803" pitchFamily="18" charset="0"/>
              </a:rPr>
              <a:t>Controlar los tiempos. </a:t>
            </a:r>
          </a:p>
          <a:p>
            <a:pPr marL="342900" indent="-342900" algn="just">
              <a:buFont typeface="Wingdings" panose="05000000000000000000" pitchFamily="2" charset="2"/>
              <a:buChar char="v"/>
            </a:pPr>
            <a:r>
              <a:rPr lang="es-MX" sz="2200" dirty="0">
                <a:solidFill>
                  <a:srgbClr val="000000"/>
                </a:solidFill>
                <a:latin typeface="Garamond" panose="02020404030301010803" pitchFamily="18" charset="0"/>
              </a:rPr>
              <a:t>Decidir el destino final.</a:t>
            </a:r>
            <a:endParaRPr lang="es-MX" sz="2200" i="0" u="none" strike="noStrike" baseline="0" dirty="0">
              <a:solidFill>
                <a:srgbClr val="000000"/>
              </a:solidFill>
              <a:latin typeface="Garamond" panose="02020404030301010803" pitchFamily="18" charset="0"/>
            </a:endParaRPr>
          </a:p>
        </p:txBody>
      </p:sp>
      <p:sp>
        <p:nvSpPr>
          <p:cNvPr id="1048662" name="Rectángulo 2"/>
          <p:cNvSpPr/>
          <p:nvPr/>
        </p:nvSpPr>
        <p:spPr>
          <a:xfrm>
            <a:off x="5676900" y="1600200"/>
            <a:ext cx="6096000" cy="1200329"/>
          </a:xfrm>
          <a:prstGeom prst="rect">
            <a:avLst/>
          </a:prstGeom>
        </p:spPr>
        <p:txBody>
          <a:bodyPr>
            <a:spAutoFit/>
          </a:bodyPr>
          <a:lstStyle/>
          <a:p>
            <a:r>
              <a:rPr lang="es-MX" dirty="0">
                <a:latin typeface="Garamond" panose="02020404030301010803" pitchFamily="18" charset="0"/>
              </a:rPr>
              <a:t>Por ejemplo:</a:t>
            </a:r>
            <a:br>
              <a:rPr lang="es-MX" dirty="0">
                <a:latin typeface="Garamond" panose="02020404030301010803" pitchFamily="18" charset="0"/>
              </a:rPr>
            </a:br>
            <a:r>
              <a:rPr lang="es-MX" dirty="0">
                <a:latin typeface="Garamond" panose="02020404030301010803" pitchFamily="18" charset="0"/>
              </a:rPr>
              <a:t>Un contrato en la TRD puede indicar que se guarda 5 años en el archivo de </a:t>
            </a:r>
            <a:r>
              <a:rPr lang="es-MX" dirty="0" smtClean="0">
                <a:latin typeface="Garamond" panose="02020404030301010803" pitchFamily="18" charset="0"/>
              </a:rPr>
              <a:t>gestión</a:t>
            </a:r>
            <a:r>
              <a:rPr lang="es-MX" dirty="0">
                <a:latin typeface="Garamond" panose="02020404030301010803" pitchFamily="18" charset="0"/>
              </a:rPr>
              <a:t>, luego 10 años en el archivo central y después se conserva o se elimina.</a:t>
            </a:r>
            <a:endParaRPr lang="es-CO" dirty="0">
              <a:latin typeface="Garamond" panose="02020404030301010803" pitchFamily="18" charset="0"/>
            </a:endParaRPr>
          </a:p>
        </p:txBody>
      </p:sp>
      <p:pic>
        <p:nvPicPr>
          <p:cNvPr id="2097190" name="Imagen 4"/>
          <p:cNvPicPr>
            <a:picLocks noChangeAspect="1"/>
          </p:cNvPicPr>
          <p:nvPr/>
        </p:nvPicPr>
        <p:blipFill>
          <a:blip r:embed="rId2"/>
          <a:stretch>
            <a:fillRect/>
          </a:stretch>
        </p:blipFill>
        <p:spPr>
          <a:xfrm>
            <a:off x="6096000" y="2788208"/>
            <a:ext cx="4724400" cy="33291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3" name="object 2"/>
          <p:cNvSpPr txBox="1"/>
          <p:nvPr/>
        </p:nvSpPr>
        <p:spPr>
          <a:xfrm>
            <a:off x="1600200" y="609600"/>
            <a:ext cx="94883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CO" sz="3000" b="1" dirty="0">
                <a:solidFill>
                  <a:srgbClr val="C00000"/>
                </a:solidFill>
                <a:latin typeface="Garamond" panose="02020404030301010803" pitchFamily="18" charset="0"/>
                <a:cs typeface="Calibri" panose="020F0502020204030204"/>
              </a:rPr>
              <a:t>CUADROS DE CLASIFICACIÓN DOCUMENTAL</a:t>
            </a:r>
          </a:p>
        </p:txBody>
      </p:sp>
      <p:sp>
        <p:nvSpPr>
          <p:cNvPr id="1048664" name="CuadroTexto 5"/>
          <p:cNvSpPr txBox="1"/>
          <p:nvPr/>
        </p:nvSpPr>
        <p:spPr>
          <a:xfrm>
            <a:off x="685800" y="1371600"/>
            <a:ext cx="5791200" cy="2308324"/>
          </a:xfrm>
          <a:prstGeom prst="rect">
            <a:avLst/>
          </a:prstGeom>
          <a:noFill/>
        </p:spPr>
        <p:txBody>
          <a:bodyPr wrap="square" rtlCol="0">
            <a:spAutoFit/>
          </a:bodyPr>
          <a:lstStyle/>
          <a:p>
            <a:pPr algn="just"/>
            <a:r>
              <a:rPr lang="es-MX" dirty="0">
                <a:solidFill>
                  <a:srgbClr val="000000"/>
                </a:solidFill>
                <a:latin typeface="Garamond" panose="02020404030301010803" pitchFamily="18" charset="0"/>
              </a:rPr>
              <a:t>Que son?</a:t>
            </a:r>
          </a:p>
          <a:p>
            <a:pPr algn="just"/>
            <a:r>
              <a:rPr lang="es-MX" dirty="0">
                <a:solidFill>
                  <a:srgbClr val="000000"/>
                </a:solidFill>
                <a:latin typeface="Garamond" panose="02020404030301010803" pitchFamily="18" charset="0"/>
              </a:rPr>
              <a:t>Funciona como un mapa de organización de los documentos. Agrupa los archivos desde lo más general hasta lo más específico (por ejemplo: fondo, sección, serie y subserie), de acuerdo con lo que hace la entidad. Esto permite saber qué tipo de documento es, dónde debe archivarse y cómo relacionarlo con otros documentos, facilitando su orden, consulta y conservación. </a:t>
            </a:r>
            <a:endParaRPr lang="es-MX" i="0" u="none" strike="noStrike" baseline="0" dirty="0">
              <a:solidFill>
                <a:srgbClr val="000000"/>
              </a:solidFill>
              <a:latin typeface="Garamond" panose="02020404030301010803" pitchFamily="18" charset="0"/>
            </a:endParaRPr>
          </a:p>
        </p:txBody>
      </p:sp>
      <p:sp>
        <p:nvSpPr>
          <p:cNvPr id="1048665" name="Rectángulo 1"/>
          <p:cNvSpPr/>
          <p:nvPr/>
        </p:nvSpPr>
        <p:spPr>
          <a:xfrm>
            <a:off x="7086600" y="1676400"/>
            <a:ext cx="4001980" cy="1477328"/>
          </a:xfrm>
          <a:prstGeom prst="rect">
            <a:avLst/>
          </a:prstGeom>
        </p:spPr>
        <p:txBody>
          <a:bodyPr wrap="square">
            <a:spAutoFit/>
          </a:bodyPr>
          <a:lstStyle/>
          <a:p>
            <a:pPr algn="just"/>
            <a:r>
              <a:rPr lang="es-MX" dirty="0">
                <a:latin typeface="Garamond" panose="02020404030301010803" pitchFamily="18" charset="0"/>
              </a:rPr>
              <a:t>Para que sirven?</a:t>
            </a:r>
          </a:p>
          <a:p>
            <a:pPr algn="just"/>
            <a:r>
              <a:rPr lang="es-MX" dirty="0">
                <a:latin typeface="Garamond" panose="02020404030301010803" pitchFamily="18" charset="0"/>
              </a:rPr>
              <a:t>Facilitar la localización y recuperación de información, estandarizar la gestión de archivos, y apoyar la toma de decisiones y el cumplimiento legal. </a:t>
            </a:r>
            <a:endParaRPr lang="es-CO" dirty="0">
              <a:latin typeface="Garamond" panose="02020404030301010803" pitchFamily="18" charset="0"/>
            </a:endParaRPr>
          </a:p>
        </p:txBody>
      </p:sp>
      <p:pic>
        <p:nvPicPr>
          <p:cNvPr id="2097191" name="Imagen 8"/>
          <p:cNvPicPr>
            <a:picLocks noChangeAspect="1"/>
          </p:cNvPicPr>
          <p:nvPr/>
        </p:nvPicPr>
        <p:blipFill rotWithShape="1">
          <a:blip r:embed="rId2"/>
          <a:srcRect t="12371" b="13401"/>
          <a:stretch>
            <a:fillRect/>
          </a:stretch>
        </p:blipFill>
        <p:spPr>
          <a:xfrm>
            <a:off x="1217294" y="3679924"/>
            <a:ext cx="4459606" cy="24794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04" name="Tabla 2"/>
          <p:cNvGraphicFramePr>
            <a:graphicFrameLocks noGrp="1"/>
          </p:cNvGraphicFramePr>
          <p:nvPr/>
        </p:nvGraphicFramePr>
        <p:xfrm>
          <a:off x="379751" y="1033340"/>
          <a:ext cx="7581138" cy="4901766"/>
        </p:xfrm>
        <a:graphic>
          <a:graphicData uri="http://schemas.openxmlformats.org/drawingml/2006/table">
            <a:tbl>
              <a:tblPr>
                <a:tableStyleId>{8A107856-5554-42FB-B03E-39F5DBC370BA}</a:tableStyleId>
              </a:tblPr>
              <a:tblGrid>
                <a:gridCol w="2527046">
                  <a:extLst>
                    <a:ext uri="{9D8B030D-6E8A-4147-A177-3AD203B41FA5}">
                      <a16:colId xmlns:a16="http://schemas.microsoft.com/office/drawing/2014/main" val="20000"/>
                    </a:ext>
                  </a:extLst>
                </a:gridCol>
                <a:gridCol w="2527046">
                  <a:extLst>
                    <a:ext uri="{9D8B030D-6E8A-4147-A177-3AD203B41FA5}">
                      <a16:colId xmlns:a16="http://schemas.microsoft.com/office/drawing/2014/main" val="20001"/>
                    </a:ext>
                  </a:extLst>
                </a:gridCol>
                <a:gridCol w="2527046">
                  <a:extLst>
                    <a:ext uri="{9D8B030D-6E8A-4147-A177-3AD203B41FA5}">
                      <a16:colId xmlns:a16="http://schemas.microsoft.com/office/drawing/2014/main" val="20002"/>
                    </a:ext>
                  </a:extLst>
                </a:gridCol>
              </a:tblGrid>
              <a:tr h="464364">
                <a:tc>
                  <a:txBody>
                    <a:bodyPr/>
                    <a:lstStyle/>
                    <a:p>
                      <a:pPr rtl="0">
                        <a:buNone/>
                      </a:pPr>
                      <a:r>
                        <a:rPr lang="es-CO" sz="2000" b="1" dirty="0">
                          <a:solidFill>
                            <a:srgbClr val="1F1F1F"/>
                          </a:solidFill>
                          <a:effectLst/>
                          <a:latin typeface="Garamond" panose="02020404030301010803" pitchFamily="18" charset="0"/>
                        </a:rPr>
                        <a:t>Característica</a:t>
                      </a:r>
                      <a:endParaRPr lang="es-CO" sz="2000" dirty="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CO" sz="2000" b="1">
                          <a:solidFill>
                            <a:srgbClr val="1F1F1F"/>
                          </a:solidFill>
                          <a:effectLst/>
                          <a:latin typeface="Garamond" panose="02020404030301010803" pitchFamily="18" charset="0"/>
                        </a:rPr>
                        <a:t>CCD (Cuadro de Clasificación)</a:t>
                      </a:r>
                      <a:endParaRPr lang="es-CO" sz="200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CO" sz="2000" b="1">
                          <a:solidFill>
                            <a:srgbClr val="1F1F1F"/>
                          </a:solidFill>
                          <a:effectLst/>
                          <a:latin typeface="Garamond" panose="02020404030301010803" pitchFamily="18" charset="0"/>
                        </a:rPr>
                        <a:t>TRD (Tabla de Retención)</a:t>
                      </a:r>
                      <a:endParaRPr lang="es-CO" sz="2000">
                        <a:solidFill>
                          <a:srgbClr val="1F1F1F"/>
                        </a:solidFill>
                        <a:effectLst/>
                        <a:latin typeface="Garamond" panose="02020404030301010803" pitchFamily="18" charset="0"/>
                      </a:endParaRPr>
                    </a:p>
                  </a:txBody>
                  <a:tcPr marL="105403" marR="105403" marT="70268" marB="70268" anchor="ctr"/>
                </a:tc>
                <a:extLst>
                  <a:ext uri="{0D108BD9-81ED-4DB2-BD59-A6C34878D82A}">
                    <a16:rowId xmlns:a16="http://schemas.microsoft.com/office/drawing/2014/main" val="10000"/>
                  </a:ext>
                </a:extLst>
              </a:tr>
              <a:tr h="674091">
                <a:tc>
                  <a:txBody>
                    <a:bodyPr/>
                    <a:lstStyle/>
                    <a:p>
                      <a:pPr rtl="0">
                        <a:buNone/>
                      </a:pPr>
                      <a:r>
                        <a:rPr lang="es-CO" sz="2000" b="1">
                          <a:solidFill>
                            <a:srgbClr val="1F1F1F"/>
                          </a:solidFill>
                          <a:effectLst/>
                          <a:latin typeface="Garamond" panose="02020404030301010803" pitchFamily="18" charset="0"/>
                        </a:rPr>
                        <a:t>¿Qué es?</a:t>
                      </a:r>
                      <a:endParaRPr lang="es-CO" sz="200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MX" sz="2000" dirty="0">
                          <a:solidFill>
                            <a:srgbClr val="1F1F1F"/>
                          </a:solidFill>
                          <a:effectLst/>
                          <a:latin typeface="Garamond" panose="02020404030301010803" pitchFamily="18" charset="0"/>
                        </a:rPr>
                        <a:t>El </a:t>
                      </a:r>
                      <a:r>
                        <a:rPr lang="es-MX" sz="2000" b="1" dirty="0">
                          <a:solidFill>
                            <a:srgbClr val="1F1F1F"/>
                          </a:solidFill>
                          <a:effectLst/>
                          <a:latin typeface="Garamond" panose="02020404030301010803" pitchFamily="18" charset="0"/>
                        </a:rPr>
                        <a:t>Mapa</a:t>
                      </a:r>
                      <a:r>
                        <a:rPr lang="es-MX" sz="2000" dirty="0">
                          <a:solidFill>
                            <a:srgbClr val="1F1F1F"/>
                          </a:solidFill>
                          <a:effectLst/>
                          <a:latin typeface="Garamond" panose="02020404030301010803" pitchFamily="18" charset="0"/>
                        </a:rPr>
                        <a:t> de los documentos.</a:t>
                      </a: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El </a:t>
                      </a:r>
                      <a:r>
                        <a:rPr lang="es-MX" sz="2000" b="1">
                          <a:solidFill>
                            <a:srgbClr val="1F1F1F"/>
                          </a:solidFill>
                          <a:effectLst/>
                          <a:latin typeface="Garamond" panose="02020404030301010803" pitchFamily="18" charset="0"/>
                        </a:rPr>
                        <a:t>Calendario</a:t>
                      </a:r>
                      <a:r>
                        <a:rPr lang="es-MX" sz="2000">
                          <a:solidFill>
                            <a:srgbClr val="1F1F1F"/>
                          </a:solidFill>
                          <a:effectLst/>
                          <a:latin typeface="Garamond" panose="02020404030301010803" pitchFamily="18" charset="0"/>
                        </a:rPr>
                        <a:t> de los documentos.</a:t>
                      </a:r>
                    </a:p>
                  </a:txBody>
                  <a:tcPr marL="105403" marR="105403" marT="70268" marB="70268" anchor="ctr"/>
                </a:tc>
                <a:extLst>
                  <a:ext uri="{0D108BD9-81ED-4DB2-BD59-A6C34878D82A}">
                    <a16:rowId xmlns:a16="http://schemas.microsoft.com/office/drawing/2014/main" val="10001"/>
                  </a:ext>
                </a:extLst>
              </a:tr>
              <a:tr h="782186">
                <a:tc>
                  <a:txBody>
                    <a:bodyPr/>
                    <a:lstStyle/>
                    <a:p>
                      <a:pPr rtl="0">
                        <a:buNone/>
                      </a:pPr>
                      <a:r>
                        <a:rPr lang="es-CO" sz="2000" b="1" dirty="0">
                          <a:solidFill>
                            <a:srgbClr val="1F1F1F"/>
                          </a:solidFill>
                          <a:effectLst/>
                          <a:latin typeface="Garamond" panose="02020404030301010803" pitchFamily="18" charset="0"/>
                        </a:rPr>
                        <a:t>Pregunta que responde</a:t>
                      </a:r>
                      <a:endParaRPr lang="es-CO" sz="2000" dirty="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¿Qué es esto y a quién pertenece?</a:t>
                      </a: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¿Cuánto tiempo se guarda y qué pasa al final?</a:t>
                      </a:r>
                    </a:p>
                  </a:txBody>
                  <a:tcPr marL="105403" marR="105403" marT="70268" marB="70268" anchor="ctr"/>
                </a:tc>
                <a:extLst>
                  <a:ext uri="{0D108BD9-81ED-4DB2-BD59-A6C34878D82A}">
                    <a16:rowId xmlns:a16="http://schemas.microsoft.com/office/drawing/2014/main" val="10002"/>
                  </a:ext>
                </a:extLst>
              </a:tr>
              <a:tr h="782186">
                <a:tc>
                  <a:txBody>
                    <a:bodyPr/>
                    <a:lstStyle/>
                    <a:p>
                      <a:pPr rtl="0">
                        <a:buNone/>
                      </a:pPr>
                      <a:r>
                        <a:rPr lang="es-CO" sz="2000" b="1" dirty="0">
                          <a:solidFill>
                            <a:srgbClr val="1F1F1F"/>
                          </a:solidFill>
                          <a:effectLst/>
                          <a:latin typeface="Garamond" panose="02020404030301010803" pitchFamily="18" charset="0"/>
                        </a:rPr>
                        <a:t>Orden de creación</a:t>
                      </a:r>
                      <a:endParaRPr lang="es-CO" sz="2000" dirty="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Se hace </a:t>
                      </a:r>
                      <a:r>
                        <a:rPr lang="es-MX" sz="2000" b="1">
                          <a:solidFill>
                            <a:srgbClr val="1F1F1F"/>
                          </a:solidFill>
                          <a:effectLst/>
                          <a:latin typeface="Garamond" panose="02020404030301010803" pitchFamily="18" charset="0"/>
                        </a:rPr>
                        <a:t>Primero</a:t>
                      </a:r>
                      <a:r>
                        <a:rPr lang="es-MX" sz="2000">
                          <a:solidFill>
                            <a:srgbClr val="1F1F1F"/>
                          </a:solidFill>
                          <a:effectLst/>
                          <a:latin typeface="Garamond" panose="02020404030301010803" pitchFamily="18" charset="0"/>
                        </a:rPr>
                        <a:t>. Es la base.</a:t>
                      </a: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Se hace </a:t>
                      </a:r>
                      <a:r>
                        <a:rPr lang="es-MX" sz="2000" b="1">
                          <a:solidFill>
                            <a:srgbClr val="1F1F1F"/>
                          </a:solidFill>
                          <a:effectLst/>
                          <a:latin typeface="Garamond" panose="02020404030301010803" pitchFamily="18" charset="0"/>
                        </a:rPr>
                        <a:t>Después</a:t>
                      </a:r>
                      <a:r>
                        <a:rPr lang="es-MX" sz="2000">
                          <a:solidFill>
                            <a:srgbClr val="1F1F1F"/>
                          </a:solidFill>
                          <a:effectLst/>
                          <a:latin typeface="Garamond" panose="02020404030301010803" pitchFamily="18" charset="0"/>
                        </a:rPr>
                        <a:t>, basada en el Cuadro.</a:t>
                      </a:r>
                    </a:p>
                  </a:txBody>
                  <a:tcPr marL="105403" marR="105403" marT="70268" marB="70268" anchor="ctr"/>
                </a:tc>
                <a:extLst>
                  <a:ext uri="{0D108BD9-81ED-4DB2-BD59-A6C34878D82A}">
                    <a16:rowId xmlns:a16="http://schemas.microsoft.com/office/drawing/2014/main" val="10003"/>
                  </a:ext>
                </a:extLst>
              </a:tr>
              <a:tr h="782186">
                <a:tc>
                  <a:txBody>
                    <a:bodyPr/>
                    <a:lstStyle/>
                    <a:p>
                      <a:pPr rtl="0">
                        <a:buNone/>
                      </a:pPr>
                      <a:r>
                        <a:rPr lang="es-CO" sz="2000" b="1" dirty="0">
                          <a:solidFill>
                            <a:srgbClr val="1F1F1F"/>
                          </a:solidFill>
                          <a:effectLst/>
                          <a:latin typeface="Garamond" panose="02020404030301010803" pitchFamily="18" charset="0"/>
                        </a:rPr>
                        <a:t>Componentes clave</a:t>
                      </a:r>
                      <a:endParaRPr lang="es-CO" sz="2000" dirty="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CO" sz="2000">
                          <a:solidFill>
                            <a:srgbClr val="1F1F1F"/>
                          </a:solidFill>
                          <a:effectLst/>
                          <a:latin typeface="Garamond" panose="02020404030301010803" pitchFamily="18" charset="0"/>
                        </a:rPr>
                        <a:t>Niveles: Fondo, Sección, Serie.</a:t>
                      </a:r>
                    </a:p>
                  </a:txBody>
                  <a:tcPr marL="105403" marR="105403" marT="70268" marB="70268" anchor="ctr"/>
                </a:tc>
                <a:tc>
                  <a:txBody>
                    <a:bodyPr/>
                    <a:lstStyle/>
                    <a:p>
                      <a:pPr rtl="0">
                        <a:buNone/>
                      </a:pPr>
                      <a:r>
                        <a:rPr lang="es-MX" sz="2000">
                          <a:solidFill>
                            <a:srgbClr val="1F1F1F"/>
                          </a:solidFill>
                          <a:effectLst/>
                          <a:latin typeface="Garamond" panose="02020404030301010803" pitchFamily="18" charset="0"/>
                        </a:rPr>
                        <a:t>Tiempos: Gestión, Central y Disposición.</a:t>
                      </a:r>
                    </a:p>
                  </a:txBody>
                  <a:tcPr marL="105403" marR="105403" marT="70268" marB="70268" anchor="ctr"/>
                </a:tc>
                <a:extLst>
                  <a:ext uri="{0D108BD9-81ED-4DB2-BD59-A6C34878D82A}">
                    <a16:rowId xmlns:a16="http://schemas.microsoft.com/office/drawing/2014/main" val="10004"/>
                  </a:ext>
                </a:extLst>
              </a:tr>
              <a:tr h="782186">
                <a:tc>
                  <a:txBody>
                    <a:bodyPr/>
                    <a:lstStyle/>
                    <a:p>
                      <a:pPr rtl="0">
                        <a:buNone/>
                      </a:pPr>
                      <a:r>
                        <a:rPr lang="es-CO" sz="2000" b="1" dirty="0">
                          <a:solidFill>
                            <a:srgbClr val="1F1F1F"/>
                          </a:solidFill>
                          <a:effectLst/>
                          <a:latin typeface="Garamond" panose="02020404030301010803" pitchFamily="18" charset="0"/>
                        </a:rPr>
                        <a:t>Objetivo principal</a:t>
                      </a:r>
                      <a:endParaRPr lang="es-CO" sz="2000" dirty="0">
                        <a:solidFill>
                          <a:srgbClr val="1F1F1F"/>
                        </a:solidFill>
                        <a:effectLst/>
                        <a:latin typeface="Garamond" panose="02020404030301010803" pitchFamily="18" charset="0"/>
                      </a:endParaRPr>
                    </a:p>
                  </a:txBody>
                  <a:tcPr marL="105403" marR="105403" marT="70268" marB="70268" anchor="ctr"/>
                </a:tc>
                <a:tc>
                  <a:txBody>
                    <a:bodyPr/>
                    <a:lstStyle/>
                    <a:p>
                      <a:pPr rtl="0">
                        <a:buNone/>
                      </a:pPr>
                      <a:r>
                        <a:rPr lang="es-CO" sz="2000" b="1">
                          <a:solidFill>
                            <a:srgbClr val="1F1F1F"/>
                          </a:solidFill>
                          <a:effectLst/>
                          <a:latin typeface="Garamond" panose="02020404030301010803" pitchFamily="18" charset="0"/>
                        </a:rPr>
                        <a:t>Organizar</a:t>
                      </a:r>
                      <a:r>
                        <a:rPr lang="es-CO" sz="2000">
                          <a:solidFill>
                            <a:srgbClr val="1F1F1F"/>
                          </a:solidFill>
                          <a:effectLst/>
                          <a:latin typeface="Garamond" panose="02020404030301010803" pitchFamily="18" charset="0"/>
                        </a:rPr>
                        <a:t> y codificar.</a:t>
                      </a:r>
                    </a:p>
                  </a:txBody>
                  <a:tcPr marL="105403" marR="105403" marT="70268" marB="70268" anchor="ctr"/>
                </a:tc>
                <a:tc>
                  <a:txBody>
                    <a:bodyPr/>
                    <a:lstStyle/>
                    <a:p>
                      <a:pPr rtl="0">
                        <a:buNone/>
                      </a:pPr>
                      <a:r>
                        <a:rPr lang="es-MX" sz="2000" b="1" dirty="0">
                          <a:solidFill>
                            <a:srgbClr val="1F1F1F"/>
                          </a:solidFill>
                          <a:effectLst/>
                          <a:latin typeface="Garamond" panose="02020404030301010803" pitchFamily="18" charset="0"/>
                        </a:rPr>
                        <a:t>Controlar</a:t>
                      </a:r>
                      <a:r>
                        <a:rPr lang="es-MX" sz="2000" dirty="0">
                          <a:solidFill>
                            <a:srgbClr val="1F1F1F"/>
                          </a:solidFill>
                          <a:effectLst/>
                          <a:latin typeface="Garamond" panose="02020404030301010803" pitchFamily="18" charset="0"/>
                        </a:rPr>
                        <a:t> el ciclo de vida y depurar.</a:t>
                      </a:r>
                    </a:p>
                  </a:txBody>
                  <a:tcPr marL="105403" marR="105403" marT="70268" marB="70268" anchor="ctr"/>
                </a:tc>
                <a:extLst>
                  <a:ext uri="{0D108BD9-81ED-4DB2-BD59-A6C34878D82A}">
                    <a16:rowId xmlns:a16="http://schemas.microsoft.com/office/drawing/2014/main" val="10005"/>
                  </a:ext>
                </a:extLst>
              </a:tr>
            </a:tbl>
          </a:graphicData>
        </a:graphic>
      </p:graphicFrame>
      <p:sp>
        <p:nvSpPr>
          <p:cNvPr id="1048666" name="CuadroTexto 6"/>
          <p:cNvSpPr txBox="1"/>
          <p:nvPr/>
        </p:nvSpPr>
        <p:spPr>
          <a:xfrm>
            <a:off x="2245746" y="420469"/>
            <a:ext cx="8074700" cy="646331"/>
          </a:xfrm>
          <a:prstGeom prst="rect">
            <a:avLst/>
          </a:prstGeom>
          <a:noFill/>
        </p:spPr>
        <p:txBody>
          <a:bodyPr wrap="square">
            <a:spAutoFit/>
          </a:bodyPr>
          <a:lstStyle/>
          <a:p>
            <a:r>
              <a:rPr lang="es-CO" sz="3600" b="1" dirty="0">
                <a:solidFill>
                  <a:srgbClr val="C00000"/>
                </a:solidFill>
                <a:latin typeface="Garamond" panose="02020404030301010803" pitchFamily="18" charset="0"/>
              </a:rPr>
              <a:t>Cuadro Comparativo: CCD vs. TRD</a:t>
            </a:r>
          </a:p>
        </p:txBody>
      </p:sp>
      <p:sp>
        <p:nvSpPr>
          <p:cNvPr id="1048667" name="CuadroTexto 9"/>
          <p:cNvSpPr txBox="1"/>
          <p:nvPr/>
        </p:nvSpPr>
        <p:spPr>
          <a:xfrm>
            <a:off x="7960890" y="1033340"/>
            <a:ext cx="3926310" cy="4300660"/>
          </a:xfrm>
          <a:prstGeom prst="rect">
            <a:avLst/>
          </a:prstGeom>
          <a:noFill/>
        </p:spPr>
        <p:txBody>
          <a:bodyPr wrap="square">
            <a:spAutoFit/>
          </a:bodyPr>
          <a:lstStyle/>
          <a:p>
            <a:pPr>
              <a:buNone/>
            </a:pPr>
            <a:r>
              <a:rPr lang="es-MX" b="1" dirty="0">
                <a:latin typeface="Garamond" panose="02020404030301010803" pitchFamily="18" charset="0"/>
              </a:rPr>
              <a:t>Ejemplo Práctico </a:t>
            </a:r>
          </a:p>
          <a:p>
            <a:pPr>
              <a:buNone/>
            </a:pPr>
            <a:r>
              <a:rPr lang="es-MX" b="1" dirty="0">
                <a:latin typeface="Garamond" panose="02020404030301010803" pitchFamily="18" charset="0"/>
              </a:rPr>
              <a:t>Documento: "Contrato de Trabajo de Juan Pérez"</a:t>
            </a:r>
            <a:endParaRPr lang="es-MX" dirty="0">
              <a:latin typeface="Garamond" panose="02020404030301010803" pitchFamily="18" charset="0"/>
            </a:endParaRPr>
          </a:p>
          <a:p>
            <a:pPr>
              <a:buFont typeface="+mj-lt"/>
              <a:buAutoNum type="arabicPeriod"/>
            </a:pPr>
            <a:r>
              <a:rPr lang="es-MX" b="1" dirty="0">
                <a:latin typeface="Garamond" panose="02020404030301010803" pitchFamily="18" charset="0"/>
              </a:rPr>
              <a:t>Visto desde el CCD:</a:t>
            </a:r>
            <a:endParaRPr lang="es-MX" dirty="0">
              <a:latin typeface="Garamond" panose="02020404030301010803" pitchFamily="18" charset="0"/>
            </a:endParaRPr>
          </a:p>
          <a:p>
            <a:pPr marL="742950" lvl="1" indent="-285750">
              <a:buFont typeface="+mj-lt"/>
              <a:buAutoNum type="arabicPeriod"/>
            </a:pPr>
            <a:r>
              <a:rPr lang="es-MX" i="1" dirty="0">
                <a:latin typeface="Garamond" panose="02020404030301010803" pitchFamily="18" charset="0"/>
              </a:rPr>
              <a:t>Sección:</a:t>
            </a:r>
            <a:r>
              <a:rPr lang="es-MX" dirty="0">
                <a:latin typeface="Garamond" panose="02020404030301010803" pitchFamily="18" charset="0"/>
              </a:rPr>
              <a:t> Talento Humano.</a:t>
            </a:r>
          </a:p>
          <a:p>
            <a:pPr marL="742950" lvl="1" indent="-285750">
              <a:buFont typeface="+mj-lt"/>
              <a:buAutoNum type="arabicPeriod"/>
            </a:pPr>
            <a:r>
              <a:rPr lang="es-MX" i="1" dirty="0">
                <a:latin typeface="Garamond" panose="02020404030301010803" pitchFamily="18" charset="0"/>
              </a:rPr>
              <a:t>Serie:</a:t>
            </a:r>
            <a:r>
              <a:rPr lang="es-MX" dirty="0">
                <a:latin typeface="Garamond" panose="02020404030301010803" pitchFamily="18" charset="0"/>
              </a:rPr>
              <a:t> Historias Laborales.</a:t>
            </a:r>
          </a:p>
          <a:p>
            <a:pPr marL="742950" lvl="1" indent="-285750">
              <a:buFont typeface="+mj-lt"/>
              <a:buAutoNum type="arabicPeriod"/>
            </a:pPr>
            <a:r>
              <a:rPr lang="es-MX" i="1" dirty="0">
                <a:latin typeface="Garamond" panose="02020404030301010803" pitchFamily="18" charset="0"/>
              </a:rPr>
              <a:t>Código:</a:t>
            </a:r>
            <a:r>
              <a:rPr lang="es-MX" dirty="0">
                <a:latin typeface="Garamond" panose="02020404030301010803" pitchFamily="18" charset="0"/>
              </a:rPr>
              <a:t> 100.12.01 (Le da una "dirección" única).</a:t>
            </a:r>
          </a:p>
          <a:p>
            <a:pPr>
              <a:buFont typeface="+mj-lt"/>
              <a:buAutoNum type="arabicPeriod"/>
            </a:pPr>
            <a:r>
              <a:rPr lang="es-MX" b="1" dirty="0">
                <a:latin typeface="Garamond" panose="02020404030301010803" pitchFamily="18" charset="0"/>
              </a:rPr>
              <a:t>Visto desde la TRD:</a:t>
            </a:r>
            <a:endParaRPr lang="es-MX" dirty="0">
              <a:latin typeface="Garamond" panose="02020404030301010803" pitchFamily="18" charset="0"/>
            </a:endParaRPr>
          </a:p>
          <a:p>
            <a:pPr marL="742950" lvl="1" indent="-285750">
              <a:buFont typeface="+mj-lt"/>
              <a:buAutoNum type="arabicPeriod"/>
            </a:pPr>
            <a:r>
              <a:rPr lang="es-MX" i="1" dirty="0">
                <a:latin typeface="Garamond" panose="02020404030301010803" pitchFamily="18" charset="0"/>
              </a:rPr>
              <a:t>Archivo de Gestión:</a:t>
            </a:r>
            <a:r>
              <a:rPr lang="es-MX" dirty="0">
                <a:latin typeface="Garamond" panose="02020404030301010803" pitchFamily="18" charset="0"/>
              </a:rPr>
              <a:t> 5 años (mientras Juan trabaje aquí).</a:t>
            </a:r>
          </a:p>
          <a:p>
            <a:pPr marL="742950" lvl="1" indent="-285750">
              <a:buFont typeface="+mj-lt"/>
              <a:buAutoNum type="arabicPeriod"/>
            </a:pPr>
            <a:r>
              <a:rPr lang="es-MX" i="1" dirty="0">
                <a:latin typeface="Garamond" panose="02020404030301010803" pitchFamily="18" charset="0"/>
              </a:rPr>
              <a:t>Archivo Central:</a:t>
            </a:r>
            <a:r>
              <a:rPr lang="es-MX" dirty="0">
                <a:latin typeface="Garamond" panose="02020404030301010803" pitchFamily="18" charset="0"/>
              </a:rPr>
              <a:t> 75 años (por ley pensional).</a:t>
            </a:r>
          </a:p>
          <a:p>
            <a:pPr marL="742950" lvl="1" indent="-285750">
              <a:buFont typeface="+mj-lt"/>
              <a:buAutoNum type="arabicPeriod"/>
            </a:pPr>
            <a:r>
              <a:rPr lang="es-MX" i="1" dirty="0">
                <a:latin typeface="Garamond" panose="02020404030301010803" pitchFamily="18" charset="0"/>
              </a:rPr>
              <a:t>Disposición Final:</a:t>
            </a:r>
            <a:r>
              <a:rPr lang="es-MX" dirty="0">
                <a:latin typeface="Garamond" panose="02020404030301010803" pitchFamily="18" charset="0"/>
              </a:rPr>
              <a:t> Conservación Total (es un documento vital).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8" name="Rectángulo 4"/>
          <p:cNvSpPr/>
          <p:nvPr/>
        </p:nvSpPr>
        <p:spPr>
          <a:xfrm>
            <a:off x="1066800" y="1828800"/>
            <a:ext cx="4648200" cy="2308324"/>
          </a:xfrm>
          <a:prstGeom prst="rect">
            <a:avLst/>
          </a:prstGeom>
        </p:spPr>
        <p:txBody>
          <a:bodyPr wrap="square">
            <a:spAutoFit/>
          </a:bodyPr>
          <a:lstStyle/>
          <a:p>
            <a:pPr algn="just"/>
            <a:r>
              <a:rPr lang="es-CO" sz="2400" dirty="0" smtClean="0"/>
              <a:t>Es importante tener en cuenta para una mejor recepción y entrega de documentos:</a:t>
            </a:r>
          </a:p>
          <a:p>
            <a:pPr marL="342900" indent="-342900" algn="just">
              <a:buFont typeface="Wingdings" panose="05000000000000000000" pitchFamily="2" charset="2"/>
              <a:buChar char="v"/>
            </a:pPr>
            <a:r>
              <a:rPr lang="es-CO" sz="2400" dirty="0" smtClean="0"/>
              <a:t>Eliminación oportuna.</a:t>
            </a:r>
          </a:p>
          <a:p>
            <a:pPr marL="342900" indent="-342900" algn="just">
              <a:buFont typeface="Wingdings" panose="05000000000000000000" pitchFamily="2" charset="2"/>
              <a:buChar char="v"/>
            </a:pPr>
            <a:r>
              <a:rPr lang="es-CO" sz="2400" dirty="0" smtClean="0"/>
              <a:t>Diligenciamiento del Formato Único Inventario Documental.  </a:t>
            </a:r>
            <a:endParaRPr lang="es-CO" sz="2400" dirty="0"/>
          </a:p>
        </p:txBody>
      </p:sp>
      <p:pic>
        <p:nvPicPr>
          <p:cNvPr id="2097192" name="Imagen 6"/>
          <p:cNvPicPr>
            <a:picLocks noChangeAspect="1"/>
          </p:cNvPicPr>
          <p:nvPr/>
        </p:nvPicPr>
        <p:blipFill>
          <a:blip r:embed="rId2"/>
          <a:stretch>
            <a:fillRect/>
          </a:stretch>
        </p:blipFill>
        <p:spPr>
          <a:xfrm>
            <a:off x="6096000" y="576828"/>
            <a:ext cx="5181600" cy="5181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object 2"/>
          <p:cNvPicPr/>
          <p:nvPr/>
        </p:nvPicPr>
        <p:blipFill>
          <a:blip r:embed="rId2" cstate="print"/>
          <a:stretch>
            <a:fillRect/>
          </a:stretch>
        </p:blipFill>
        <p:spPr>
          <a:xfrm>
            <a:off x="7959852" y="399288"/>
            <a:ext cx="3631691" cy="1063752"/>
          </a:xfrm>
          <a:prstGeom prst="rect">
            <a:avLst/>
          </a:prstGeom>
        </p:spPr>
      </p:pic>
      <p:sp>
        <p:nvSpPr>
          <p:cNvPr id="1048597" name="CuadroTexto 12"/>
          <p:cNvSpPr txBox="1"/>
          <p:nvPr/>
        </p:nvSpPr>
        <p:spPr>
          <a:xfrm>
            <a:off x="685800" y="916368"/>
            <a:ext cx="6400800" cy="6492240"/>
          </a:xfrm>
          <a:prstGeom prst="rect">
            <a:avLst/>
          </a:prstGeom>
          <a:noFill/>
        </p:spPr>
        <p:txBody>
          <a:bodyPr wrap="square" rtlCol="0">
            <a:spAutoFit/>
          </a:bodyPr>
          <a:lstStyle/>
          <a:p>
            <a:endParaRPr lang="es-CO" sz="2000" b="0" i="0" u="none" strike="noStrike" baseline="0" dirty="0">
              <a:latin typeface="Garamond" panose="02020404030301010803" pitchFamily="18" charset="0"/>
            </a:endParaRPr>
          </a:p>
          <a:p>
            <a:pPr algn="just"/>
            <a:r>
              <a:rPr lang="es-MX" sz="2000" i="0" u="none" strike="noStrike" baseline="0" dirty="0">
                <a:solidFill>
                  <a:srgbClr val="000000"/>
                </a:solidFill>
                <a:latin typeface="Garamond" panose="02020404030301010803" pitchFamily="18" charset="0"/>
              </a:rPr>
              <a:t>Las dependencias no deben crear expedientes bajo los nombres de correspondencia recibida, enviada, memorandos u oficios varios</a:t>
            </a:r>
            <a:r>
              <a:rPr lang="es-MX" sz="2000" i="0" u="none" strike="noStrike" dirty="0">
                <a:solidFill>
                  <a:srgbClr val="000000"/>
                </a:solidFill>
                <a:latin typeface="Garamond" panose="02020404030301010803" pitchFamily="18" charset="0"/>
              </a:rPr>
              <a:t> </a:t>
            </a:r>
            <a:r>
              <a:rPr lang="es-MX" sz="2000" i="0" u="none" strike="noStrike" baseline="0" dirty="0">
                <a:solidFill>
                  <a:srgbClr val="000000"/>
                </a:solidFill>
                <a:latin typeface="Garamond" panose="02020404030301010803" pitchFamily="18" charset="0"/>
              </a:rPr>
              <a:t>ya que, toda comunicación oficial que se produce o recibe debe estar relacionada con una serie o subserie documental</a:t>
            </a:r>
            <a:r>
              <a:rPr lang="es-MX" sz="2000" dirty="0">
                <a:solidFill>
                  <a:srgbClr val="000000"/>
                </a:solidFill>
                <a:latin typeface="Garamond" panose="02020404030301010803" pitchFamily="18" charset="0"/>
              </a:rPr>
              <a:t> ejemplo: </a:t>
            </a:r>
          </a:p>
          <a:p>
            <a:pPr algn="just"/>
            <a:endParaRPr lang="es-CO" sz="2000" dirty="0">
              <a:solidFill>
                <a:srgbClr val="000000"/>
              </a:solidFill>
              <a:latin typeface="Garamond" panose="02020404030301010803" pitchFamily="18" charset="0"/>
            </a:endParaRPr>
          </a:p>
          <a:p>
            <a:pPr algn="just"/>
            <a:r>
              <a:rPr lang="es-MX" sz="2000" b="0" i="0" u="none" strike="noStrike" baseline="0" dirty="0">
                <a:solidFill>
                  <a:srgbClr val="000000"/>
                </a:solidFill>
                <a:latin typeface="Garamond" panose="02020404030301010803" pitchFamily="18" charset="0"/>
              </a:rPr>
              <a:t>Cuando el área de Atención al Ciudadano recibe un oficio relacionado con una Petición, Queja, Reclamo o Sugerencia (PQRS), este debe incorporarse al expediente de la serie o subserie documental correspondiente definida en la Tabla de Retención Documental (TRD), junto con los demás documentos del trámite. No debe archivarse en expedientes genéricos como “Oficios recibidos”.</a:t>
            </a:r>
          </a:p>
          <a:p>
            <a:pPr algn="just"/>
            <a:endParaRPr lang="es-MX" sz="2000" b="0" i="0" u="none" strike="noStrike" baseline="0" dirty="0">
              <a:solidFill>
                <a:srgbClr val="000000"/>
              </a:solidFill>
              <a:latin typeface="Garamond" panose="02020404030301010803" pitchFamily="18" charset="0"/>
            </a:endParaRPr>
          </a:p>
          <a:p>
            <a:pPr algn="just"/>
            <a:r>
              <a:rPr lang="es-MX" sz="2000" dirty="0">
                <a:solidFill>
                  <a:srgbClr val="000000"/>
                </a:solidFill>
                <a:latin typeface="Garamond" panose="02020404030301010803" pitchFamily="18" charset="0"/>
              </a:rPr>
              <a:t>Agrupe los documentos que contengan </a:t>
            </a:r>
            <a:r>
              <a:rPr lang="es-MX" sz="2000" u="sng" dirty="0">
                <a:solidFill>
                  <a:srgbClr val="000000"/>
                </a:solidFill>
                <a:latin typeface="Garamond" panose="02020404030301010803" pitchFamily="18" charset="0"/>
              </a:rPr>
              <a:t>Solicitud</a:t>
            </a:r>
            <a:r>
              <a:rPr lang="es-MX" sz="2000" dirty="0">
                <a:solidFill>
                  <a:srgbClr val="000000"/>
                </a:solidFill>
                <a:latin typeface="Garamond" panose="02020404030301010803" pitchFamily="18" charset="0"/>
              </a:rPr>
              <a:t> y </a:t>
            </a:r>
            <a:r>
              <a:rPr lang="es-MX" sz="2000" u="sng" dirty="0">
                <a:solidFill>
                  <a:srgbClr val="000000"/>
                </a:solidFill>
                <a:latin typeface="Garamond" panose="02020404030301010803" pitchFamily="18" charset="0"/>
              </a:rPr>
              <a:t>Respuesta</a:t>
            </a:r>
            <a:r>
              <a:rPr lang="es-MX" sz="2000" dirty="0">
                <a:solidFill>
                  <a:srgbClr val="000000"/>
                </a:solidFill>
                <a:latin typeface="Garamond" panose="02020404030301010803" pitchFamily="18" charset="0"/>
              </a:rPr>
              <a:t> dejando como primer documento la respuesta dada por la Alcaldía Local y anexando al Respaldo la solicitud.</a:t>
            </a:r>
            <a:endParaRPr lang="es-CO" sz="2000" dirty="0"/>
          </a:p>
        </p:txBody>
      </p:sp>
      <p:sp>
        <p:nvSpPr>
          <p:cNvPr id="1048598" name="object 2"/>
          <p:cNvSpPr txBox="1"/>
          <p:nvPr/>
        </p:nvSpPr>
        <p:spPr>
          <a:xfrm>
            <a:off x="685800" y="5334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P</a:t>
            </a:r>
            <a:r>
              <a:rPr lang="es-CO" sz="3000" b="1" dirty="0">
                <a:solidFill>
                  <a:srgbClr val="C00000"/>
                </a:solidFill>
                <a:latin typeface="Calibri" panose="020F0502020204030204"/>
                <a:cs typeface="Calibri" panose="020F0502020204030204"/>
              </a:rPr>
              <a:t>OLITICAS DE OPERACIÓN</a:t>
            </a:r>
          </a:p>
        </p:txBody>
      </p:sp>
      <p:pic>
        <p:nvPicPr>
          <p:cNvPr id="2097156" name="Picture 2" descr="Imagenes Animadas de Carteros con Cartas"/>
          <p:cNvPicPr>
            <a:picLocks noChangeAspect="1" noChangeArrowheads="1"/>
          </p:cNvPicPr>
          <p:nvPr/>
        </p:nvPicPr>
        <p:blipFill>
          <a:blip r:embed="rId3"/>
          <a:srcRect/>
          <a:stretch>
            <a:fillRect/>
          </a:stretch>
        </p:blipFill>
        <p:spPr bwMode="auto">
          <a:xfrm>
            <a:off x="7548880" y="1463040"/>
            <a:ext cx="3617854" cy="441984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0971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9" name="Rectángulo 1"/>
          <p:cNvSpPr/>
          <p:nvPr/>
        </p:nvSpPr>
        <p:spPr>
          <a:xfrm>
            <a:off x="670264" y="306227"/>
            <a:ext cx="10439400" cy="923330"/>
          </a:xfrm>
          <a:prstGeom prst="rect">
            <a:avLst/>
          </a:prstGeom>
        </p:spPr>
        <p:txBody>
          <a:bodyPr wrap="square">
            <a:spAutoFit/>
          </a:bodyPr>
          <a:lstStyle/>
          <a:p>
            <a:pPr algn="just"/>
            <a:r>
              <a:rPr lang="es-MX" sz="1800" dirty="0" smtClean="0"/>
              <a:t>Para la eliminación de documentos nos apoyamos en el  formato GDI-GPD-IN020, donde indica que:</a:t>
            </a:r>
            <a:endParaRPr lang="es-CO" sz="1800" dirty="0" smtClean="0"/>
          </a:p>
          <a:p>
            <a:r>
              <a:rPr lang="es-MX" dirty="0" smtClean="0"/>
              <a:t>es necesario seleccionar los documentos de apoyo que serán objeto de eliminación, los cuales incluyen:</a:t>
            </a:r>
            <a:endParaRPr lang="es-CO" dirty="0"/>
          </a:p>
        </p:txBody>
      </p:sp>
      <p:graphicFrame>
        <p:nvGraphicFramePr>
          <p:cNvPr id="4194305" name="Tabla 2"/>
          <p:cNvGraphicFramePr>
            <a:graphicFrameLocks noGrp="1"/>
          </p:cNvGraphicFramePr>
          <p:nvPr/>
        </p:nvGraphicFramePr>
        <p:xfrm>
          <a:off x="656947" y="1229557"/>
          <a:ext cx="10363200" cy="4993225"/>
        </p:xfrm>
        <a:graphic>
          <a:graphicData uri="http://schemas.openxmlformats.org/drawingml/2006/table">
            <a:tbl>
              <a:tblPr firstRow="1" bandRow="1">
                <a:tableStyleId>{5C22544A-7EE6-4342-B048-85BDC9FD1C3A}</a:tableStyleId>
              </a:tblPr>
              <a:tblGrid>
                <a:gridCol w="2030626">
                  <a:extLst>
                    <a:ext uri="{9D8B030D-6E8A-4147-A177-3AD203B41FA5}">
                      <a16:colId xmlns:a16="http://schemas.microsoft.com/office/drawing/2014/main" val="20000"/>
                    </a:ext>
                  </a:extLst>
                </a:gridCol>
                <a:gridCol w="5531709">
                  <a:extLst>
                    <a:ext uri="{9D8B030D-6E8A-4147-A177-3AD203B41FA5}">
                      <a16:colId xmlns:a16="http://schemas.microsoft.com/office/drawing/2014/main" val="20001"/>
                    </a:ext>
                  </a:extLst>
                </a:gridCol>
                <a:gridCol w="2800865">
                  <a:extLst>
                    <a:ext uri="{9D8B030D-6E8A-4147-A177-3AD203B41FA5}">
                      <a16:colId xmlns:a16="http://schemas.microsoft.com/office/drawing/2014/main" val="20002"/>
                    </a:ext>
                  </a:extLst>
                </a:gridCol>
              </a:tblGrid>
              <a:tr h="300803">
                <a:tc gridSpan="3">
                  <a:txBody>
                    <a:bodyPr/>
                    <a:lstStyle/>
                    <a:p>
                      <a:pPr algn="ctr"/>
                      <a:r>
                        <a:rPr lang="es-CO" dirty="0" smtClean="0"/>
                        <a:t>DOCUMENTOS DE APOYO</a:t>
                      </a:r>
                      <a:endParaRPr lang="es-CO" dirty="0"/>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300803">
                <a:tc>
                  <a:txBody>
                    <a:bodyPr/>
                    <a:lstStyle/>
                    <a:p>
                      <a:pPr algn="ctr"/>
                      <a:r>
                        <a:rPr lang="es-CO" dirty="0" smtClean="0"/>
                        <a:t>CLASE</a:t>
                      </a:r>
                      <a:endParaRPr lang="es-CO" dirty="0"/>
                    </a:p>
                  </a:txBody>
                  <a:tcPr/>
                </a:tc>
                <a:tc>
                  <a:txBody>
                    <a:bodyPr/>
                    <a:lstStyle/>
                    <a:p>
                      <a:pPr algn="ctr"/>
                      <a:r>
                        <a:rPr lang="es-CO" dirty="0" smtClean="0"/>
                        <a:t>ALCANCE</a:t>
                      </a:r>
                      <a:endParaRPr lang="es-CO" dirty="0"/>
                    </a:p>
                  </a:txBody>
                  <a:tcPr/>
                </a:tc>
                <a:tc>
                  <a:txBody>
                    <a:bodyPr/>
                    <a:lstStyle/>
                    <a:p>
                      <a:pPr algn="ctr"/>
                      <a:r>
                        <a:rPr lang="es-CO" dirty="0" smtClean="0"/>
                        <a:t>EJEMPLOS </a:t>
                      </a:r>
                      <a:endParaRPr lang="es-CO" dirty="0"/>
                    </a:p>
                  </a:txBody>
                  <a:tcPr/>
                </a:tc>
                <a:extLst>
                  <a:ext uri="{0D108BD9-81ED-4DB2-BD59-A6C34878D82A}">
                    <a16:rowId xmlns:a16="http://schemas.microsoft.com/office/drawing/2014/main" val="10001"/>
                  </a:ext>
                </a:extLst>
              </a:tr>
              <a:tr h="977609">
                <a:tc>
                  <a:txBody>
                    <a:bodyPr/>
                    <a:lstStyle/>
                    <a:p>
                      <a:r>
                        <a:rPr lang="es-CO" dirty="0" smtClean="0"/>
                        <a:t>De referencia</a:t>
                      </a:r>
                      <a:endParaRPr lang="es-CO" dirty="0"/>
                    </a:p>
                  </a:txBody>
                  <a:tcPr/>
                </a:tc>
                <a:tc>
                  <a:txBody>
                    <a:bodyPr/>
                    <a:lstStyle/>
                    <a:p>
                      <a:pPr algn="just"/>
                      <a:r>
                        <a:rPr lang="es-MX" dirty="0" smtClean="0"/>
                        <a:t>Copias de documentos que se conservan a efectos de constancia y control del trabajo desarrollado y cuyo original se guarda en el expediente.</a:t>
                      </a:r>
                      <a:endParaRPr lang="es-CO" dirty="0"/>
                    </a:p>
                  </a:txBody>
                  <a:tcPr/>
                </a:tc>
                <a:tc>
                  <a:txBody>
                    <a:bodyPr/>
                    <a:lstStyle/>
                    <a:p>
                      <a:pPr marL="285750" indent="-285750">
                        <a:buFont typeface="Wingdings" panose="05000000000000000000" pitchFamily="2" charset="2"/>
                        <a:buChar char="v"/>
                      </a:pPr>
                      <a:r>
                        <a:rPr lang="es-CO" dirty="0" smtClean="0"/>
                        <a:t>Copias informes </a:t>
                      </a:r>
                      <a:endParaRPr lang="es-CO" dirty="0"/>
                    </a:p>
                  </a:txBody>
                  <a:tcPr/>
                </a:tc>
                <a:extLst>
                  <a:ext uri="{0D108BD9-81ED-4DB2-BD59-A6C34878D82A}">
                    <a16:rowId xmlns:a16="http://schemas.microsoft.com/office/drawing/2014/main" val="10002"/>
                  </a:ext>
                </a:extLst>
              </a:tr>
              <a:tr h="977609">
                <a:tc>
                  <a:txBody>
                    <a:bodyPr/>
                    <a:lstStyle/>
                    <a:p>
                      <a:r>
                        <a:rPr lang="es-CO" dirty="0" smtClean="0"/>
                        <a:t>De conocimiento </a:t>
                      </a:r>
                      <a:endParaRPr lang="es-CO" dirty="0"/>
                    </a:p>
                  </a:txBody>
                  <a:tcPr/>
                </a:tc>
                <a:tc>
                  <a:txBody>
                    <a:bodyPr/>
                    <a:lstStyle/>
                    <a:p>
                      <a:r>
                        <a:rPr lang="es-CO" dirty="0" smtClean="0"/>
                        <a:t>Copias de documentos que recibe una oficina para ser informada de alguna normativa interna o de un acto administrativo. </a:t>
                      </a:r>
                      <a:endParaRPr lang="es-CO" dirty="0"/>
                    </a:p>
                  </a:txBody>
                  <a:tcPr/>
                </a:tc>
                <a:tc>
                  <a:txBody>
                    <a:bodyPr/>
                    <a:lstStyle/>
                    <a:p>
                      <a:pPr marL="342900" indent="-342900">
                        <a:buFont typeface="Wingdings" panose="05000000000000000000" pitchFamily="2" charset="2"/>
                        <a:buChar char="v"/>
                      </a:pPr>
                      <a:r>
                        <a:rPr lang="es-MX" dirty="0" smtClean="0"/>
                        <a:t>Copias Actas</a:t>
                      </a:r>
                    </a:p>
                    <a:p>
                      <a:pPr marL="342900" indent="-342900">
                        <a:buFont typeface="Wingdings" panose="05000000000000000000" pitchFamily="2" charset="2"/>
                        <a:buChar char="v"/>
                      </a:pPr>
                      <a:r>
                        <a:rPr lang="es-MX" dirty="0" smtClean="0"/>
                        <a:t>Copia Circulares </a:t>
                      </a:r>
                    </a:p>
                    <a:p>
                      <a:pPr marL="342900" indent="-342900">
                        <a:buFont typeface="Wingdings" panose="05000000000000000000" pitchFamily="2" charset="2"/>
                        <a:buChar char="v"/>
                      </a:pPr>
                      <a:r>
                        <a:rPr lang="es-MX" dirty="0" smtClean="0"/>
                        <a:t>Copia Comunicaciones </a:t>
                      </a:r>
                      <a:endParaRPr lang="es-CO" dirty="0"/>
                    </a:p>
                  </a:txBody>
                  <a:tcPr/>
                </a:tc>
                <a:extLst>
                  <a:ext uri="{0D108BD9-81ED-4DB2-BD59-A6C34878D82A}">
                    <a16:rowId xmlns:a16="http://schemas.microsoft.com/office/drawing/2014/main" val="10003"/>
                  </a:ext>
                </a:extLst>
              </a:tr>
              <a:tr h="752007">
                <a:tc>
                  <a:txBody>
                    <a:bodyPr/>
                    <a:lstStyle/>
                    <a:p>
                      <a:r>
                        <a:rPr lang="es-CO" dirty="0" smtClean="0"/>
                        <a:t>De comunicación</a:t>
                      </a:r>
                      <a:endParaRPr lang="es-CO" dirty="0"/>
                    </a:p>
                  </a:txBody>
                  <a:tcPr/>
                </a:tc>
                <a:tc>
                  <a:txBody>
                    <a:bodyPr/>
                    <a:lstStyle/>
                    <a:p>
                      <a:r>
                        <a:rPr lang="es-CO" dirty="0" smtClean="0"/>
                        <a:t>Copias de documentos que recibe una oficina por ser notificad</a:t>
                      </a:r>
                      <a:endParaRPr lang="es-CO" dirty="0"/>
                    </a:p>
                  </a:txBody>
                  <a:tcPr/>
                </a:tc>
                <a:tc>
                  <a:txBody>
                    <a:bodyPr/>
                    <a:lstStyle/>
                    <a:p>
                      <a:pPr marL="285750" indent="-285750">
                        <a:buFont typeface="Wingdings" panose="05000000000000000000" pitchFamily="2" charset="2"/>
                        <a:buChar char="v"/>
                      </a:pPr>
                      <a:r>
                        <a:rPr lang="es-CO" dirty="0" smtClean="0"/>
                        <a:t>Copia Memorandos</a:t>
                      </a:r>
                    </a:p>
                    <a:p>
                      <a:pPr marL="285750" indent="-285750">
                        <a:buFont typeface="Wingdings" panose="05000000000000000000" pitchFamily="2" charset="2"/>
                        <a:buChar char="v"/>
                      </a:pPr>
                      <a:r>
                        <a:rPr lang="es-CO" dirty="0" smtClean="0"/>
                        <a:t> Copia Comunicaciones</a:t>
                      </a:r>
                      <a:endParaRPr lang="es-CO" dirty="0"/>
                    </a:p>
                  </a:txBody>
                  <a:tcPr/>
                </a:tc>
                <a:extLst>
                  <a:ext uri="{0D108BD9-81ED-4DB2-BD59-A6C34878D82A}">
                    <a16:rowId xmlns:a16="http://schemas.microsoft.com/office/drawing/2014/main" val="10004"/>
                  </a:ext>
                </a:extLst>
              </a:tr>
              <a:tr h="526405">
                <a:tc>
                  <a:txBody>
                    <a:bodyPr/>
                    <a:lstStyle/>
                    <a:p>
                      <a:r>
                        <a:rPr lang="es-CO" dirty="0" smtClean="0"/>
                        <a:t>De información</a:t>
                      </a:r>
                      <a:endParaRPr lang="es-CO" dirty="0"/>
                    </a:p>
                  </a:txBody>
                  <a:tcPr/>
                </a:tc>
                <a:tc>
                  <a:txBody>
                    <a:bodyPr/>
                    <a:lstStyle/>
                    <a:p>
                      <a:r>
                        <a:rPr lang="es-MX" dirty="0" smtClean="0"/>
                        <a:t>Originales de documentos promocionales que recibe una oficina por los proveedores. </a:t>
                      </a:r>
                      <a:endParaRPr lang="es-CO" dirty="0"/>
                    </a:p>
                  </a:txBody>
                  <a:tcPr/>
                </a:tc>
                <a:tc>
                  <a:txBody>
                    <a:bodyPr/>
                    <a:lstStyle/>
                    <a:p>
                      <a:pPr marL="285750" indent="-285750">
                        <a:buFont typeface="Wingdings" panose="05000000000000000000" pitchFamily="2" charset="2"/>
                        <a:buChar char="v"/>
                      </a:pPr>
                      <a:r>
                        <a:rPr lang="es-CO" dirty="0" smtClean="0"/>
                        <a:t>Catálogos </a:t>
                      </a:r>
                    </a:p>
                    <a:p>
                      <a:pPr marL="285750" indent="-285750">
                        <a:buFont typeface="Wingdings" panose="05000000000000000000" pitchFamily="2" charset="2"/>
                        <a:buChar char="v"/>
                      </a:pPr>
                      <a:r>
                        <a:rPr lang="es-CO" dirty="0" smtClean="0"/>
                        <a:t>Anuncios</a:t>
                      </a:r>
                      <a:endParaRPr lang="es-CO" dirty="0"/>
                    </a:p>
                  </a:txBody>
                  <a:tcPr/>
                </a:tc>
                <a:extLst>
                  <a:ext uri="{0D108BD9-81ED-4DB2-BD59-A6C34878D82A}">
                    <a16:rowId xmlns:a16="http://schemas.microsoft.com/office/drawing/2014/main" val="10005"/>
                  </a:ext>
                </a:extLst>
              </a:tr>
              <a:tr h="752007">
                <a:tc>
                  <a:txBody>
                    <a:bodyPr/>
                    <a:lstStyle/>
                    <a:p>
                      <a:r>
                        <a:rPr lang="es-CO" dirty="0" smtClean="0"/>
                        <a:t>De orden legal</a:t>
                      </a:r>
                      <a:endParaRPr lang="es-CO" dirty="0"/>
                    </a:p>
                  </a:txBody>
                  <a:tcPr/>
                </a:tc>
                <a:tc>
                  <a:txBody>
                    <a:bodyPr/>
                    <a:lstStyle/>
                    <a:p>
                      <a:r>
                        <a:rPr lang="es-MX" dirty="0" smtClean="0"/>
                        <a:t>Fotocopias de disposiciones y textos legales</a:t>
                      </a:r>
                      <a:endParaRPr lang="es-CO" dirty="0"/>
                    </a:p>
                  </a:txBody>
                  <a:tcPr/>
                </a:tc>
                <a:tc>
                  <a:txBody>
                    <a:bodyPr/>
                    <a:lstStyle/>
                    <a:p>
                      <a:pPr marL="285750" indent="-285750">
                        <a:buFont typeface="Wingdings" panose="05000000000000000000" pitchFamily="2" charset="2"/>
                        <a:buChar char="v"/>
                      </a:pPr>
                      <a:r>
                        <a:rPr lang="es-MX" dirty="0" smtClean="0"/>
                        <a:t>Copia Leyes</a:t>
                      </a:r>
                    </a:p>
                    <a:p>
                      <a:pPr marL="285750" indent="-285750">
                        <a:buFont typeface="Wingdings" panose="05000000000000000000" pitchFamily="2" charset="2"/>
                        <a:buChar char="v"/>
                      </a:pPr>
                      <a:r>
                        <a:rPr lang="es-MX" dirty="0" smtClean="0"/>
                        <a:t>Copia Decretos</a:t>
                      </a:r>
                    </a:p>
                    <a:p>
                      <a:pPr marL="285750" indent="-285750">
                        <a:buFont typeface="Wingdings" panose="05000000000000000000" pitchFamily="2" charset="2"/>
                        <a:buChar char="v"/>
                      </a:pPr>
                      <a:r>
                        <a:rPr lang="es-MX" dirty="0" smtClean="0"/>
                        <a:t>Copia Resoluciones</a:t>
                      </a:r>
                      <a:endParaRPr lang="es-CO" dirty="0"/>
                    </a:p>
                  </a:txBody>
                  <a:tcP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0" name="Rectángulo 3"/>
          <p:cNvSpPr/>
          <p:nvPr/>
        </p:nvSpPr>
        <p:spPr>
          <a:xfrm>
            <a:off x="533400" y="457200"/>
            <a:ext cx="10820400" cy="5632311"/>
          </a:xfrm>
          <a:prstGeom prst="rect">
            <a:avLst/>
          </a:prstGeom>
        </p:spPr>
        <p:txBody>
          <a:bodyPr wrap="square">
            <a:spAutoFit/>
          </a:bodyPr>
          <a:lstStyle/>
          <a:p>
            <a:pPr algn="just"/>
            <a:r>
              <a:rPr lang="es-MX" dirty="0" smtClean="0"/>
              <a:t>En el marco de las directrices establecidas, se procederá de la siguiente manera: </a:t>
            </a:r>
          </a:p>
          <a:p>
            <a:pPr algn="just"/>
            <a:endParaRPr lang="es-MX" dirty="0" smtClean="0"/>
          </a:p>
          <a:p>
            <a:pPr algn="just"/>
            <a:r>
              <a:rPr lang="es-MX" dirty="0" smtClean="0"/>
              <a:t>✓ Identificar la documentación de apoyo objeto de eliminación y separar los documentos. </a:t>
            </a:r>
          </a:p>
          <a:p>
            <a:pPr algn="just"/>
            <a:r>
              <a:rPr lang="es-MX" dirty="0" smtClean="0"/>
              <a:t>✓ Diligenciar en estado natural el Formato Único de Inventario Documental (FUID), con los documentos de apoyo objeto de eliminación. </a:t>
            </a:r>
          </a:p>
          <a:p>
            <a:pPr algn="just"/>
            <a:r>
              <a:rPr lang="es-MX" dirty="0" smtClean="0"/>
              <a:t>✓ Revisar y aprobar la eliminación de los documentos identificados como apoyo por parte de los jefes de áreas responsables. </a:t>
            </a:r>
          </a:p>
          <a:p>
            <a:pPr algn="just"/>
            <a:r>
              <a:rPr lang="es-MX" dirty="0" smtClean="0"/>
              <a:t>✓ Concertar con el Profesional Ambiental o el Referente Ambiental la recolección y entrega de la documentación de apoyo a eliminar, se debe anexar acta de aprobación o evidencia de reunión. </a:t>
            </a:r>
          </a:p>
          <a:p>
            <a:pPr algn="just"/>
            <a:r>
              <a:rPr lang="es-MX" dirty="0" smtClean="0"/>
              <a:t>✓ Entregar a la empresa recicladora la documentación a destruir, de ser este el caso. </a:t>
            </a:r>
          </a:p>
          <a:p>
            <a:pPr algn="just"/>
            <a:r>
              <a:rPr lang="es-MX" dirty="0" smtClean="0"/>
              <a:t>✓ Para las Alcaldías Locales, que no cuenten con Acuerdo de Corresponsabilidad o Contrato de Condiciones Uniformes con una empresa de reciclaje, deben entregar los documentos de apoyo a una Organización de recicladores legalmente constituida de la localidad y que acredite el manejo adecuado del material en cumplimiento de la normatividad ambiental aplicable. </a:t>
            </a:r>
          </a:p>
          <a:p>
            <a:pPr algn="just"/>
            <a:r>
              <a:rPr lang="es-MX" dirty="0" smtClean="0"/>
              <a:t>✓ Solicitar el certificado correspondiente del aprovechamiento de los residuos, a la organización de reciclaje a la cual se efectuó la entrega del material. </a:t>
            </a:r>
          </a:p>
          <a:p>
            <a:pPr algn="just"/>
            <a:r>
              <a:rPr lang="es-MX" dirty="0" smtClean="0"/>
              <a:t>✓ Entregar copia digitalizada de los soportes de eliminación al Referente Documental y al Referente Ambiental según corresponda, tales como: Certificado de aprovechamiento, inventarios documentales, actas y registro fotográfico. </a:t>
            </a:r>
          </a:p>
          <a:p>
            <a:pPr algn="just"/>
            <a:r>
              <a:rPr lang="es-MX" dirty="0" smtClean="0"/>
              <a:t>✓ Los soportes originales los debe conservar el profesional ambiental o Referente Ambiental. </a:t>
            </a:r>
            <a:endParaRPr lang="es-CO"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1" name="Rectángulo 5"/>
          <p:cNvSpPr/>
          <p:nvPr/>
        </p:nvSpPr>
        <p:spPr>
          <a:xfrm>
            <a:off x="6096000" y="609241"/>
            <a:ext cx="5334000" cy="5355312"/>
          </a:xfrm>
          <a:prstGeom prst="rect">
            <a:avLst/>
          </a:prstGeom>
        </p:spPr>
        <p:txBody>
          <a:bodyPr wrap="square">
            <a:spAutoFit/>
          </a:bodyPr>
          <a:lstStyle/>
          <a:p>
            <a:pPr algn="just"/>
            <a:r>
              <a:rPr lang="es-MX" sz="1800" dirty="0" smtClean="0"/>
              <a:t>El formato GDI-GPD-P005 (ítem 12) define que: </a:t>
            </a:r>
            <a:r>
              <a:rPr lang="es-MX" dirty="0" smtClean="0"/>
              <a:t>Los documentos de apoyo no son documentos de archivo por lo tanto no se encuentran relacionados en la Tabla de Retención Documental (TRD) y cada área podrá darles el manejo que considere pertinente obedeciendo a los criterios generales o particulares de sus funcionarios de acuerdo con lo establecido en las “Instrucciones Para el Manejo de Documentos de Apoyo” GDI-GPD-IN020 (anteriormente mencionado). En caso de requerirse la destrucción física de estos documentos, el funcionario dueño de esta documentación podrá realizarla en cualquier momento utilizando para tal fin el “Formato Acta de Eliminación de Documentos de Apoyo” código GDI-GPD-F013, comunicándose con la Oficina Asesora de Planeación (OAP) para solicitar la eliminación por medio del Plan Institucional de Gestión Ambiental (PIGA).</a:t>
            </a:r>
            <a:endParaRPr lang="es-CO" dirty="0"/>
          </a:p>
        </p:txBody>
      </p:sp>
      <p:pic>
        <p:nvPicPr>
          <p:cNvPr id="2097193" name="Imagen 7"/>
          <p:cNvPicPr>
            <a:picLocks noChangeAspect="1"/>
          </p:cNvPicPr>
          <p:nvPr/>
        </p:nvPicPr>
        <p:blipFill>
          <a:blip r:embed="rId2"/>
          <a:stretch>
            <a:fillRect/>
          </a:stretch>
        </p:blipFill>
        <p:spPr>
          <a:xfrm>
            <a:off x="685800" y="246181"/>
            <a:ext cx="5105400" cy="6081432"/>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048672" name="CuadroTexto 8"/>
          <p:cNvSpPr txBox="1"/>
          <p:nvPr/>
        </p:nvSpPr>
        <p:spPr>
          <a:xfrm>
            <a:off x="685800" y="6400800"/>
            <a:ext cx="4953000" cy="215444"/>
          </a:xfrm>
          <a:prstGeom prst="rect">
            <a:avLst/>
          </a:prstGeom>
          <a:noFill/>
        </p:spPr>
        <p:txBody>
          <a:bodyPr wrap="square" rtlCol="0">
            <a:spAutoFit/>
          </a:bodyPr>
          <a:lstStyle/>
          <a:p>
            <a:pPr algn="ctr"/>
            <a:r>
              <a:rPr lang="es-MX" sz="800" i="1" smtClean="0">
                <a:solidFill>
                  <a:schemeClr val="tx2">
                    <a:lumMod val="60000"/>
                    <a:lumOff val="40000"/>
                  </a:schemeClr>
                </a:solidFill>
              </a:rPr>
              <a:t>Formato Acta de Eliminación de Documentos de Apoyo” código GDI-GPD-F013</a:t>
            </a:r>
            <a:endParaRPr lang="es-CO" sz="800" i="1" dirty="0">
              <a:solidFill>
                <a:schemeClr val="tx2">
                  <a:lumMod val="60000"/>
                  <a:lumOff val="4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3" name="Rectángulo 5"/>
          <p:cNvSpPr/>
          <p:nvPr/>
        </p:nvSpPr>
        <p:spPr>
          <a:xfrm>
            <a:off x="642041" y="762000"/>
            <a:ext cx="5834959" cy="1200329"/>
          </a:xfrm>
          <a:prstGeom prst="rect">
            <a:avLst/>
          </a:prstGeom>
        </p:spPr>
        <p:txBody>
          <a:bodyPr wrap="square">
            <a:spAutoFit/>
          </a:bodyPr>
          <a:lstStyle/>
          <a:p>
            <a:pPr algn="just"/>
            <a:r>
              <a:rPr lang="es-CO" dirty="0" smtClean="0"/>
              <a:t>Cada área deberá mantener completamente identificada la documentación que produce a través del constante diligenciamiento del “Formato Único Inventario Documental” código GDI-GPD-F001.</a:t>
            </a:r>
            <a:endParaRPr lang="es-CO" dirty="0"/>
          </a:p>
        </p:txBody>
      </p:sp>
      <p:sp>
        <p:nvSpPr>
          <p:cNvPr id="1048674" name="CuadroTexto 8"/>
          <p:cNvSpPr txBox="1"/>
          <p:nvPr/>
        </p:nvSpPr>
        <p:spPr>
          <a:xfrm>
            <a:off x="4230986" y="5831413"/>
            <a:ext cx="4953000" cy="215444"/>
          </a:xfrm>
          <a:prstGeom prst="rect">
            <a:avLst/>
          </a:prstGeom>
          <a:noFill/>
        </p:spPr>
        <p:txBody>
          <a:bodyPr wrap="square" rtlCol="0">
            <a:spAutoFit/>
          </a:bodyPr>
          <a:lstStyle/>
          <a:p>
            <a:pPr algn="ctr"/>
            <a:r>
              <a:rPr lang="pt-BR" sz="800" i="1" dirty="0" smtClean="0">
                <a:solidFill>
                  <a:schemeClr val="tx2">
                    <a:lumMod val="60000"/>
                    <a:lumOff val="40000"/>
                  </a:schemeClr>
                </a:solidFill>
              </a:rPr>
              <a:t>Formato Único Inventario Documental”, código GDI-GPD-F001</a:t>
            </a:r>
            <a:endParaRPr lang="es-CO" sz="800" i="1" dirty="0">
              <a:solidFill>
                <a:schemeClr val="tx2">
                  <a:lumMod val="60000"/>
                  <a:lumOff val="40000"/>
                </a:schemeClr>
              </a:solidFill>
            </a:endParaRPr>
          </a:p>
        </p:txBody>
      </p:sp>
      <p:pic>
        <p:nvPicPr>
          <p:cNvPr id="2097194" name="Imagen 1"/>
          <p:cNvPicPr>
            <a:picLocks noChangeAspect="1"/>
          </p:cNvPicPr>
          <p:nvPr/>
        </p:nvPicPr>
        <p:blipFill>
          <a:blip r:embed="rId2"/>
          <a:stretch>
            <a:fillRect/>
          </a:stretch>
        </p:blipFill>
        <p:spPr>
          <a:xfrm>
            <a:off x="533400" y="2483603"/>
            <a:ext cx="11373990" cy="3347056"/>
          </a:xfrm>
          <a:prstGeom prst="rect">
            <a:avLst/>
          </a:prstGeom>
        </p:spPr>
      </p:pic>
      <p:pic>
        <p:nvPicPr>
          <p:cNvPr id="2097195" name="Imagen 2"/>
          <p:cNvPicPr>
            <a:picLocks noChangeAspect="1"/>
          </p:cNvPicPr>
          <p:nvPr/>
        </p:nvPicPr>
        <p:blipFill>
          <a:blip r:embed="rId3"/>
          <a:stretch>
            <a:fillRect/>
          </a:stretch>
        </p:blipFill>
        <p:spPr>
          <a:xfrm>
            <a:off x="8077200" y="0"/>
            <a:ext cx="2743200" cy="26690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5" name="Rectángulo 5"/>
          <p:cNvSpPr/>
          <p:nvPr/>
        </p:nvSpPr>
        <p:spPr>
          <a:xfrm>
            <a:off x="381000" y="838200"/>
            <a:ext cx="6934200" cy="4572000"/>
          </a:xfrm>
          <a:prstGeom prst="rect">
            <a:avLst/>
          </a:prstGeom>
        </p:spPr>
        <p:txBody>
          <a:bodyPr wrap="square">
            <a:spAutoFit/>
          </a:bodyPr>
          <a:lstStyle/>
          <a:p>
            <a:pPr algn="just"/>
            <a:r>
              <a:rPr lang="es-CO" sz="1800" b="1" dirty="0"/>
              <a:t>Aspectos </a:t>
            </a:r>
            <a:r>
              <a:rPr lang="es-CO" sz="1800" b="1" dirty="0" smtClean="0"/>
              <a:t>claves </a:t>
            </a:r>
            <a:r>
              <a:rPr lang="es-CO" sz="1800" b="1" dirty="0"/>
              <a:t>de la organización según el Archivo General de la Nación (AGN</a:t>
            </a:r>
            <a:r>
              <a:rPr lang="es-CO" sz="1800" b="1" dirty="0" smtClean="0"/>
              <a:t>):</a:t>
            </a:r>
          </a:p>
          <a:p>
            <a:pPr algn="just"/>
            <a:endParaRPr lang="es-CO" sz="1600" dirty="0"/>
          </a:p>
          <a:p>
            <a:pPr marL="285750" lvl="0" indent="-285750" algn="just">
              <a:buFont typeface="Wingdings" panose="05000000000000000000" pitchFamily="2" charset="2"/>
              <a:buChar char="v"/>
            </a:pPr>
            <a:r>
              <a:rPr lang="es-CO" sz="1800" b="1" dirty="0"/>
              <a:t>Ordenamiento:</a:t>
            </a:r>
            <a:r>
              <a:rPr lang="es-CO" sz="1800" dirty="0"/>
              <a:t> </a:t>
            </a:r>
            <a:endParaRPr lang="es-CO" sz="1800" dirty="0" smtClean="0"/>
          </a:p>
          <a:p>
            <a:pPr lvl="0" algn="just"/>
            <a:r>
              <a:rPr lang="es-CO" sz="1800" dirty="0" smtClean="0"/>
              <a:t>Se </a:t>
            </a:r>
            <a:r>
              <a:rPr lang="es-CO" sz="1800" dirty="0"/>
              <a:t>organizan por secuencia cronológica (del más antiguo al más reciente) y respetando el </a:t>
            </a:r>
            <a:r>
              <a:rPr lang="es-CO" sz="1800" dirty="0" smtClean="0"/>
              <a:t>trámite.</a:t>
            </a:r>
            <a:endParaRPr lang="es-CO" sz="1600" dirty="0"/>
          </a:p>
          <a:p>
            <a:pPr marL="285750" lvl="0" indent="-285750" algn="just">
              <a:buFont typeface="Wingdings" panose="05000000000000000000" pitchFamily="2" charset="2"/>
              <a:buChar char="v"/>
            </a:pPr>
            <a:r>
              <a:rPr lang="es-CO" sz="1800" b="1" dirty="0" smtClean="0"/>
              <a:t>Contenido </a:t>
            </a:r>
            <a:r>
              <a:rPr lang="es-CO" sz="1800" b="1" dirty="0"/>
              <a:t>de la Carpeta:</a:t>
            </a:r>
            <a:endParaRPr lang="es-CO" sz="1600" dirty="0"/>
          </a:p>
          <a:p>
            <a:pPr lvl="1" algn="just"/>
            <a:r>
              <a:rPr lang="es-CO" dirty="0" smtClean="0"/>
              <a:t>- </a:t>
            </a:r>
            <a:r>
              <a:rPr lang="es-CO" sz="1800" dirty="0" smtClean="0"/>
              <a:t>No </a:t>
            </a:r>
            <a:r>
              <a:rPr lang="es-CO" sz="1800" dirty="0"/>
              <a:t>deben incluirse borradores, copias simples (solo la firma original) ni documentos sin firmar.</a:t>
            </a:r>
            <a:endParaRPr lang="es-CO" sz="1600" dirty="0"/>
          </a:p>
          <a:p>
            <a:pPr lvl="1" algn="just"/>
            <a:r>
              <a:rPr lang="es-CO" sz="1800" dirty="0" smtClean="0"/>
              <a:t>- Deben </a:t>
            </a:r>
            <a:r>
              <a:rPr lang="es-CO" sz="1800" dirty="0"/>
              <a:t>contener el contrato, actas de inicio, informes, anexos y liquidación final.</a:t>
            </a:r>
            <a:endParaRPr lang="es-CO" sz="1600" dirty="0"/>
          </a:p>
          <a:p>
            <a:pPr marL="285750" lvl="1" indent="-285750" algn="just">
              <a:buFont typeface="Wingdings" panose="05000000000000000000" pitchFamily="2" charset="2"/>
              <a:buChar char="v"/>
            </a:pPr>
            <a:r>
              <a:rPr lang="es-CO" sz="1800" b="1" dirty="0"/>
              <a:t>Máximo </a:t>
            </a:r>
            <a:r>
              <a:rPr lang="es-CO" sz="1800" b="1" dirty="0" smtClean="0"/>
              <a:t>200 </a:t>
            </a:r>
            <a:r>
              <a:rPr lang="es-CO" sz="1800" b="1" dirty="0"/>
              <a:t>folios:</a:t>
            </a:r>
            <a:r>
              <a:rPr lang="es-CO" sz="1800" dirty="0"/>
              <a:t> Si se supera, se abre un segundo tomo (ej. "1 de 2").</a:t>
            </a:r>
            <a:endParaRPr lang="es-CO" sz="1600" dirty="0"/>
          </a:p>
          <a:p>
            <a:pPr marL="285750" lvl="0" indent="-285750" algn="just">
              <a:buFont typeface="Wingdings" panose="05000000000000000000" pitchFamily="2" charset="2"/>
              <a:buChar char="v"/>
            </a:pPr>
            <a:r>
              <a:rPr lang="es-CO" sz="1800" b="1" dirty="0"/>
              <a:t>Foliación:</a:t>
            </a:r>
            <a:r>
              <a:rPr lang="es-CO" sz="1800" dirty="0"/>
              <a:t> Numerar consecutivamente en la esquina superior derecha, con lápiz de mina negra, sin tachones.</a:t>
            </a:r>
            <a:endParaRPr lang="es-CO" sz="1600" dirty="0"/>
          </a:p>
          <a:p>
            <a:pPr lvl="0" algn="just"/>
            <a:endParaRPr lang="es-CO" sz="1600" dirty="0"/>
          </a:p>
        </p:txBody>
      </p:sp>
      <p:sp>
        <p:nvSpPr>
          <p:cNvPr id="1048676" name="AutoShape 2" descr="1. organizacion archivos de gestion (word) | PP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s-CO"/>
          </a:p>
        </p:txBody>
      </p:sp>
      <p:pic>
        <p:nvPicPr>
          <p:cNvPr id="2097196" name="Imagen 4"/>
          <p:cNvPicPr>
            <a:picLocks noChangeAspect="1"/>
          </p:cNvPicPr>
          <p:nvPr/>
        </p:nvPicPr>
        <p:blipFill>
          <a:blip r:embed="rId2"/>
          <a:stretch>
            <a:fillRect/>
          </a:stretch>
        </p:blipFill>
        <p:spPr>
          <a:xfrm>
            <a:off x="7299649" y="956733"/>
            <a:ext cx="4739951" cy="43010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7" name="object 2"/>
          <p:cNvSpPr txBox="1"/>
          <p:nvPr/>
        </p:nvSpPr>
        <p:spPr>
          <a:xfrm>
            <a:off x="2890520" y="6096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P</a:t>
            </a:r>
            <a:r>
              <a:rPr lang="es-CO" sz="3000" b="1" dirty="0">
                <a:solidFill>
                  <a:srgbClr val="C00000"/>
                </a:solidFill>
                <a:latin typeface="Calibri" panose="020F0502020204030204"/>
                <a:cs typeface="Calibri" panose="020F0502020204030204"/>
              </a:rPr>
              <a:t>OLITICAS DE OPERACIÓN</a:t>
            </a:r>
          </a:p>
        </p:txBody>
      </p:sp>
      <p:sp>
        <p:nvSpPr>
          <p:cNvPr id="1048678" name="CuadroTexto 6"/>
          <p:cNvSpPr txBox="1"/>
          <p:nvPr/>
        </p:nvSpPr>
        <p:spPr>
          <a:xfrm>
            <a:off x="1066800" y="1219200"/>
            <a:ext cx="9448800" cy="4062651"/>
          </a:xfrm>
          <a:prstGeom prst="rect">
            <a:avLst/>
          </a:prstGeom>
          <a:noFill/>
        </p:spPr>
        <p:txBody>
          <a:bodyPr wrap="square" rtlCol="0">
            <a:spAutoFit/>
          </a:bodyPr>
          <a:lstStyle/>
          <a:p>
            <a:endParaRPr lang="es-CO" sz="1800" b="0" i="0" u="none" strike="noStrike" baseline="0" dirty="0">
              <a:latin typeface="Garamond" panose="02020404030301010803" pitchFamily="18" charset="0"/>
            </a:endParaRPr>
          </a:p>
          <a:p>
            <a:pPr algn="just"/>
            <a:r>
              <a:rPr lang="es-MX" sz="2400" b="1" i="0" u="none" strike="noStrike" baseline="0" dirty="0">
                <a:solidFill>
                  <a:srgbClr val="000000"/>
                </a:solidFill>
                <a:latin typeface="Garamond" panose="02020404030301010803" pitchFamily="18" charset="0"/>
              </a:rPr>
              <a:t>Siempre que se realice la solicitud para consulta de un expediente en calidad de préstamo, se deberá enviar la solicitud a través de algún canal oficial, como lo puede ser una comunicación oficial interna (memorando) o un correo electrónico institucional, directamente al jefe de la dependencia custodio de la documentación, para que a su vez esta solicitud sea respondida con el correspondiente préstamo.</a:t>
            </a:r>
          </a:p>
          <a:p>
            <a:pPr algn="just"/>
            <a:endParaRPr lang="es-MX" sz="2400" b="1" dirty="0">
              <a:solidFill>
                <a:srgbClr val="000000"/>
              </a:solidFill>
              <a:latin typeface="Garamond" panose="02020404030301010803" pitchFamily="18" charset="0"/>
            </a:endParaRPr>
          </a:p>
          <a:p>
            <a:pPr algn="just"/>
            <a:r>
              <a:rPr lang="es-MX" sz="2400" b="1" i="0" u="none" strike="noStrike" baseline="0" dirty="0" smtClean="0">
                <a:solidFill>
                  <a:srgbClr val="000000"/>
                </a:solidFill>
                <a:latin typeface="Garamond" panose="02020404030301010803" pitchFamily="18" charset="0"/>
                <a:hlinkClick r:id="rId2"/>
              </a:rPr>
              <a:t>Manuelj.alvarez@gobiernobogota.gov.co</a:t>
            </a:r>
            <a:endParaRPr lang="es-MX" sz="2400" b="1" i="0" u="none" strike="noStrike" baseline="0" dirty="0" smtClean="0">
              <a:solidFill>
                <a:srgbClr val="000000"/>
              </a:solidFill>
              <a:latin typeface="Garamond" panose="02020404030301010803" pitchFamily="18" charset="0"/>
            </a:endParaRPr>
          </a:p>
          <a:p>
            <a:pPr algn="just"/>
            <a:r>
              <a:rPr lang="es-MX" sz="2400" b="1" dirty="0" smtClean="0">
                <a:solidFill>
                  <a:srgbClr val="000000"/>
                </a:solidFill>
                <a:latin typeface="Garamond" panose="02020404030301010803" pitchFamily="18" charset="0"/>
                <a:hlinkClick r:id="rId3"/>
              </a:rPr>
              <a:t>yuly.rueda</a:t>
            </a:r>
            <a:r>
              <a:rPr lang="es-MX" sz="2400" b="1" i="0" u="none" strike="noStrike" baseline="0" dirty="0" smtClean="0">
                <a:solidFill>
                  <a:srgbClr val="000000"/>
                </a:solidFill>
                <a:latin typeface="Garamond" panose="02020404030301010803" pitchFamily="18" charset="0"/>
                <a:hlinkClick r:id="rId2"/>
              </a:rPr>
              <a:t>@gobiernobogota.gov.co</a:t>
            </a:r>
            <a:endParaRPr lang="es-MX" sz="2400" b="1" i="0" u="none" strike="noStrike" baseline="0" dirty="0" smtClean="0">
              <a:solidFill>
                <a:srgbClr val="000000"/>
              </a:solidFill>
              <a:latin typeface="Garamond" panose="02020404030301010803" pitchFamily="18" charset="0"/>
            </a:endParaRPr>
          </a:p>
          <a:p>
            <a:pPr algn="just"/>
            <a:endParaRPr lang="es-MX" sz="2400" b="1" i="0" u="none" strike="noStrike" baseline="0" dirty="0" smtClean="0">
              <a:solidFill>
                <a:srgbClr val="000000"/>
              </a:solidFill>
              <a:latin typeface="Garamond" panose="02020404030301010803"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CuadroTexto 5"/>
          <p:cNvSpPr txBox="1"/>
          <p:nvPr/>
        </p:nvSpPr>
        <p:spPr>
          <a:xfrm>
            <a:off x="609600" y="848831"/>
            <a:ext cx="6324600" cy="6847840"/>
          </a:xfrm>
          <a:prstGeom prst="rect">
            <a:avLst/>
          </a:prstGeom>
          <a:noFill/>
        </p:spPr>
        <p:txBody>
          <a:bodyPr wrap="square" rtlCol="0">
            <a:spAutoFit/>
          </a:bodyPr>
          <a:lstStyle/>
          <a:p>
            <a:pPr algn="just"/>
            <a:r>
              <a:rPr lang="es-MX" sz="2400" i="0" u="none" strike="noStrike" baseline="0" dirty="0">
                <a:solidFill>
                  <a:srgbClr val="000000"/>
                </a:solidFill>
                <a:latin typeface="Garamond" panose="02020404030301010803" pitchFamily="18" charset="0"/>
              </a:rPr>
              <a:t>Identificación de Series y Subseries Documentales Contenido:</a:t>
            </a:r>
          </a:p>
          <a:p>
            <a:pPr marL="342900" indent="-342900" algn="just">
              <a:buFont typeface="Wingdings" panose="05000000000000000000" pitchFamily="2" charset="2"/>
              <a:buChar char="v"/>
            </a:pPr>
            <a:r>
              <a:rPr lang="es-MX" sz="2400" i="0" u="none" strike="noStrike" baseline="0" dirty="0">
                <a:solidFill>
                  <a:srgbClr val="000000"/>
                </a:solidFill>
                <a:latin typeface="Garamond" panose="02020404030301010803" pitchFamily="18" charset="0"/>
              </a:rPr>
              <a:t>Permite organizar correctamente los expedientes Mantiene el orden de los documentos. </a:t>
            </a:r>
          </a:p>
          <a:p>
            <a:pPr marL="342900" indent="-342900" algn="just">
              <a:buFont typeface="Wingdings" panose="05000000000000000000" pitchFamily="2" charset="2"/>
              <a:buChar char="v"/>
            </a:pPr>
            <a:r>
              <a:rPr lang="es-MX" sz="2400" i="0" u="none" strike="noStrike" baseline="0" dirty="0">
                <a:solidFill>
                  <a:srgbClr val="000000"/>
                </a:solidFill>
                <a:latin typeface="Garamond" panose="02020404030301010803" pitchFamily="18" charset="0"/>
              </a:rPr>
              <a:t>Facilita la búsqueda y consulta de la información.</a:t>
            </a:r>
          </a:p>
          <a:p>
            <a:pPr marL="342900" indent="-342900" algn="just">
              <a:buFont typeface="Wingdings" panose="05000000000000000000" pitchFamily="2" charset="2"/>
              <a:buChar char="v"/>
            </a:pPr>
            <a:r>
              <a:rPr lang="es-MX" sz="2400" i="0" u="none" strike="noStrike" baseline="0" dirty="0">
                <a:solidFill>
                  <a:srgbClr val="000000"/>
                </a:solidFill>
                <a:latin typeface="Garamond" panose="02020404030301010803" pitchFamily="18" charset="0"/>
              </a:rPr>
              <a:t>Garantiza la aplicación de los tiempos de retención.</a:t>
            </a:r>
          </a:p>
          <a:p>
            <a:pPr marL="342900" indent="-342900" algn="just">
              <a:buFont typeface="Wingdings" panose="05000000000000000000" pitchFamily="2" charset="2"/>
              <a:buChar char="v"/>
            </a:pPr>
            <a:r>
              <a:rPr lang="es-MX" sz="2400" i="0" u="none" strike="noStrike" baseline="0" dirty="0">
                <a:solidFill>
                  <a:srgbClr val="000000"/>
                </a:solidFill>
                <a:latin typeface="Garamond" panose="02020404030301010803" pitchFamily="18" charset="0"/>
              </a:rPr>
              <a:t>Asegura el cumplimiento de la normatividad archivística.</a:t>
            </a:r>
          </a:p>
          <a:p>
            <a:pPr algn="just"/>
            <a:r>
              <a:rPr lang="es-MX" sz="2400" i="0" u="none" strike="noStrike" baseline="0" dirty="0">
                <a:solidFill>
                  <a:srgbClr val="000000"/>
                </a:solidFill>
                <a:latin typeface="Garamond" panose="02020404030301010803" pitchFamily="18" charset="0"/>
              </a:rPr>
              <a:t>Recordatorio clave: Antes de archivar, consulte el Cuadro de Clasificación Documental (CCD) o en las Tablas</a:t>
            </a:r>
            <a:r>
              <a:rPr lang="es-MX" sz="2400" i="0" u="none" strike="noStrike" dirty="0">
                <a:solidFill>
                  <a:srgbClr val="000000"/>
                </a:solidFill>
                <a:latin typeface="Garamond" panose="02020404030301010803" pitchFamily="18" charset="0"/>
              </a:rPr>
              <a:t> de Retención Documental (TDR)</a:t>
            </a:r>
            <a:r>
              <a:rPr lang="es-MX" sz="2400" i="0" u="none" strike="noStrike" baseline="0" dirty="0">
                <a:solidFill>
                  <a:srgbClr val="000000"/>
                </a:solidFill>
                <a:latin typeface="Garamond" panose="02020404030301010803" pitchFamily="18" charset="0"/>
              </a:rPr>
              <a:t>, link de consulta:</a:t>
            </a:r>
          </a:p>
          <a:p>
            <a:pPr algn="just"/>
            <a:r>
              <a:rPr lang="es-CO" i="0" u="none" strike="noStrike" baseline="0" dirty="0">
                <a:solidFill>
                  <a:srgbClr val="000000"/>
                </a:solidFill>
                <a:latin typeface="Garamond" panose="02020404030301010803" pitchFamily="18" charset="0"/>
                <a:hlinkClick r:id="rId2"/>
              </a:rPr>
              <a:t>https://historico.gobiernobogota.gov.co/sites/gobiernobogota.gov.co/files/instrumentos_gestion_informacion/cuadro_de_clasificacion_documental_actual_.pdf</a:t>
            </a:r>
            <a:r>
              <a:rPr lang="es-CO" b="1" dirty="0">
                <a:solidFill>
                  <a:srgbClr val="000000"/>
                </a:solidFill>
                <a:latin typeface="Garamond" panose="02020404030301010803" pitchFamily="18" charset="0"/>
              </a:rPr>
              <a:t>   </a:t>
            </a:r>
            <a:endParaRPr lang="es-CO" i="0" u="none" strike="noStrike" baseline="0" dirty="0">
              <a:solidFill>
                <a:srgbClr val="000000"/>
              </a:solidFill>
              <a:latin typeface="Garamond" panose="02020404030301010803" pitchFamily="18" charset="0"/>
            </a:endParaRPr>
          </a:p>
        </p:txBody>
      </p:sp>
      <p:sp>
        <p:nvSpPr>
          <p:cNvPr id="1048600" name="object 2"/>
          <p:cNvSpPr txBox="1"/>
          <p:nvPr/>
        </p:nvSpPr>
        <p:spPr>
          <a:xfrm>
            <a:off x="3004798" y="3810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CLASIFICACION DOCUMENTAL</a:t>
            </a:r>
            <a:endParaRPr lang="es-CO" sz="3000" b="1" dirty="0">
              <a:solidFill>
                <a:srgbClr val="C00000"/>
              </a:solidFill>
              <a:latin typeface="Calibri" panose="020F0502020204030204"/>
              <a:cs typeface="Calibri" panose="020F0502020204030204"/>
            </a:endParaRPr>
          </a:p>
        </p:txBody>
      </p:sp>
      <p:pic>
        <p:nvPicPr>
          <p:cNvPr id="2097157" name="Imagen 3"/>
          <p:cNvPicPr>
            <a:picLocks noChangeAspect="1"/>
          </p:cNvPicPr>
          <p:nvPr/>
        </p:nvPicPr>
        <p:blipFill>
          <a:blip r:embed="rId3"/>
          <a:stretch>
            <a:fillRect/>
          </a:stretch>
        </p:blipFill>
        <p:spPr>
          <a:xfrm>
            <a:off x="7162800" y="1219200"/>
            <a:ext cx="4777626" cy="4495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97157"/>
                                        </p:tgtEl>
                                        <p:attrNameLst>
                                          <p:attrName>style.visibility</p:attrName>
                                        </p:attrNameLst>
                                      </p:cBhvr>
                                      <p:to>
                                        <p:strVal val="visible"/>
                                      </p:to>
                                    </p:set>
                                    <p:animEffect transition="in" filter="wipe(down)">
                                      <p:cBhvr>
                                        <p:cTn id="7" dur="580">
                                          <p:stCondLst>
                                            <p:cond delay="0"/>
                                          </p:stCondLst>
                                        </p:cTn>
                                        <p:tgtEl>
                                          <p:spTgt spid="2097157"/>
                                        </p:tgtEl>
                                      </p:cBhvr>
                                    </p:animEffect>
                                    <p:anim calcmode="lin" valueType="num">
                                      <p:cBhvr>
                                        <p:cTn id="8" dur="1822" tmFilter="0,0; 0.14,0.36; 0.43,0.73; 0.71,0.91; 1.0,1.0">
                                          <p:stCondLst>
                                            <p:cond delay="0"/>
                                          </p:stCondLst>
                                        </p:cTn>
                                        <p:tgtEl>
                                          <p:spTgt spid="209715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9715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9715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9715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97157"/>
                                        </p:tgtEl>
                                        <p:attrNameLst>
                                          <p:attrName>ppt_y</p:attrName>
                                        </p:attrNameLst>
                                      </p:cBhvr>
                                      <p:tavLst>
                                        <p:tav tm="0" fmla="#ppt_y-sin(pi*$)/81">
                                          <p:val>
                                            <p:fltVal val="0"/>
                                          </p:val>
                                        </p:tav>
                                        <p:tav tm="100000">
                                          <p:val>
                                            <p:fltVal val="1"/>
                                          </p:val>
                                        </p:tav>
                                      </p:tavLst>
                                    </p:anim>
                                    <p:animScale>
                                      <p:cBhvr>
                                        <p:cTn id="13" dur="26">
                                          <p:stCondLst>
                                            <p:cond delay="650"/>
                                          </p:stCondLst>
                                        </p:cTn>
                                        <p:tgtEl>
                                          <p:spTgt spid="2097157"/>
                                        </p:tgtEl>
                                      </p:cBhvr>
                                      <p:to x="100000" y="60000"/>
                                    </p:animScale>
                                    <p:animScale>
                                      <p:cBhvr>
                                        <p:cTn id="14" dur="166" decel="50000">
                                          <p:stCondLst>
                                            <p:cond delay="676"/>
                                          </p:stCondLst>
                                        </p:cTn>
                                        <p:tgtEl>
                                          <p:spTgt spid="2097157"/>
                                        </p:tgtEl>
                                      </p:cBhvr>
                                      <p:to x="100000" y="100000"/>
                                    </p:animScale>
                                    <p:animScale>
                                      <p:cBhvr>
                                        <p:cTn id="15" dur="26">
                                          <p:stCondLst>
                                            <p:cond delay="1312"/>
                                          </p:stCondLst>
                                        </p:cTn>
                                        <p:tgtEl>
                                          <p:spTgt spid="2097157"/>
                                        </p:tgtEl>
                                      </p:cBhvr>
                                      <p:to x="100000" y="80000"/>
                                    </p:animScale>
                                    <p:animScale>
                                      <p:cBhvr>
                                        <p:cTn id="16" dur="166" decel="50000">
                                          <p:stCondLst>
                                            <p:cond delay="1338"/>
                                          </p:stCondLst>
                                        </p:cTn>
                                        <p:tgtEl>
                                          <p:spTgt spid="2097157"/>
                                        </p:tgtEl>
                                      </p:cBhvr>
                                      <p:to x="100000" y="100000"/>
                                    </p:animScale>
                                    <p:animScale>
                                      <p:cBhvr>
                                        <p:cTn id="17" dur="26">
                                          <p:stCondLst>
                                            <p:cond delay="1642"/>
                                          </p:stCondLst>
                                        </p:cTn>
                                        <p:tgtEl>
                                          <p:spTgt spid="2097157"/>
                                        </p:tgtEl>
                                      </p:cBhvr>
                                      <p:to x="100000" y="90000"/>
                                    </p:animScale>
                                    <p:animScale>
                                      <p:cBhvr>
                                        <p:cTn id="18" dur="166" decel="50000">
                                          <p:stCondLst>
                                            <p:cond delay="1668"/>
                                          </p:stCondLst>
                                        </p:cTn>
                                        <p:tgtEl>
                                          <p:spTgt spid="2097157"/>
                                        </p:tgtEl>
                                      </p:cBhvr>
                                      <p:to x="100000" y="100000"/>
                                    </p:animScale>
                                    <p:animScale>
                                      <p:cBhvr>
                                        <p:cTn id="19" dur="26">
                                          <p:stCondLst>
                                            <p:cond delay="1808"/>
                                          </p:stCondLst>
                                        </p:cTn>
                                        <p:tgtEl>
                                          <p:spTgt spid="2097157"/>
                                        </p:tgtEl>
                                      </p:cBhvr>
                                      <p:to x="100000" y="95000"/>
                                    </p:animScale>
                                    <p:animScale>
                                      <p:cBhvr>
                                        <p:cTn id="20" dur="166" decel="50000">
                                          <p:stCondLst>
                                            <p:cond delay="1834"/>
                                          </p:stCondLst>
                                        </p:cTn>
                                        <p:tgtEl>
                                          <p:spTgt spid="209715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1" name="object 2"/>
          <p:cNvSpPr txBox="1"/>
          <p:nvPr/>
        </p:nvSpPr>
        <p:spPr>
          <a:xfrm>
            <a:off x="3004798" y="3810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CLASIFICACION DOCUMENTAL</a:t>
            </a:r>
            <a:endParaRPr lang="es-CO" sz="3000" b="1" dirty="0">
              <a:solidFill>
                <a:srgbClr val="C00000"/>
              </a:solidFill>
              <a:latin typeface="Calibri" panose="020F0502020204030204"/>
              <a:cs typeface="Calibri" panose="020F0502020204030204"/>
            </a:endParaRPr>
          </a:p>
        </p:txBody>
      </p:sp>
      <p:sp>
        <p:nvSpPr>
          <p:cNvPr id="1048602" name="CuadroTexto 3"/>
          <p:cNvSpPr txBox="1"/>
          <p:nvPr/>
        </p:nvSpPr>
        <p:spPr>
          <a:xfrm>
            <a:off x="838200" y="1004500"/>
            <a:ext cx="10410824" cy="1569660"/>
          </a:xfrm>
          <a:prstGeom prst="rect">
            <a:avLst/>
          </a:prstGeom>
          <a:noFill/>
        </p:spPr>
        <p:txBody>
          <a:bodyPr wrap="square" rtlCol="0">
            <a:spAutoFit/>
          </a:bodyPr>
          <a:lstStyle/>
          <a:p>
            <a:pPr algn="just"/>
            <a:r>
              <a:rPr lang="es-MX" sz="2400" i="0" u="none" strike="noStrike" baseline="0" dirty="0">
                <a:solidFill>
                  <a:srgbClr val="000000"/>
                </a:solidFill>
                <a:latin typeface="Garamond" panose="02020404030301010803" pitchFamily="18" charset="0"/>
              </a:rPr>
              <a:t>Serie: Agrupa documentos que se producen por una misma función o proceso.</a:t>
            </a:r>
          </a:p>
          <a:p>
            <a:pPr algn="just"/>
            <a:r>
              <a:rPr lang="es-MX" sz="2400" i="0" u="none" strike="noStrike" baseline="0" dirty="0">
                <a:solidFill>
                  <a:srgbClr val="000000"/>
                </a:solidFill>
                <a:latin typeface="Garamond" panose="02020404030301010803" pitchFamily="18" charset="0"/>
              </a:rPr>
              <a:t>Subserie documental:</a:t>
            </a:r>
            <a:r>
              <a:rPr lang="es-MX" sz="2400" i="0" u="none" strike="noStrike" dirty="0">
                <a:solidFill>
                  <a:srgbClr val="000000"/>
                </a:solidFill>
                <a:latin typeface="Garamond" panose="02020404030301010803" pitchFamily="18" charset="0"/>
              </a:rPr>
              <a:t> </a:t>
            </a:r>
            <a:r>
              <a:rPr lang="es-MX" sz="2400" i="0" u="none" strike="noStrike" baseline="0" dirty="0">
                <a:solidFill>
                  <a:srgbClr val="000000"/>
                </a:solidFill>
                <a:latin typeface="Garamond" panose="02020404030301010803" pitchFamily="18" charset="0"/>
              </a:rPr>
              <a:t>Clasifica los documentos de la serie según el tipo de trámite o modalidad.</a:t>
            </a:r>
          </a:p>
          <a:p>
            <a:pPr algn="just"/>
            <a:r>
              <a:rPr lang="es-MX" sz="2400" i="0" u="none" strike="noStrike" baseline="0" dirty="0">
                <a:solidFill>
                  <a:srgbClr val="000000"/>
                </a:solidFill>
                <a:latin typeface="Garamond" panose="02020404030301010803" pitchFamily="18" charset="0"/>
              </a:rPr>
              <a:t>Ejemplo:</a:t>
            </a:r>
          </a:p>
        </p:txBody>
      </p:sp>
      <p:pic>
        <p:nvPicPr>
          <p:cNvPr id="2097158" name="Imagen 4"/>
          <p:cNvPicPr>
            <a:picLocks noChangeAspect="1"/>
          </p:cNvPicPr>
          <p:nvPr/>
        </p:nvPicPr>
        <p:blipFill rotWithShape="1">
          <a:blip r:embed="rId2"/>
          <a:srcRect l="4301" t="8046" r="7528" b="25825"/>
          <a:stretch>
            <a:fillRect/>
          </a:stretch>
        </p:blipFill>
        <p:spPr>
          <a:xfrm>
            <a:off x="1462949" y="2574160"/>
            <a:ext cx="8430082" cy="37116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97158"/>
                                        </p:tgtEl>
                                        <p:attrNameLst>
                                          <p:attrName>style.visibility</p:attrName>
                                        </p:attrNameLst>
                                      </p:cBhvr>
                                      <p:to>
                                        <p:strVal val="visible"/>
                                      </p:to>
                                    </p:set>
                                    <p:anim calcmode="lin" valueType="num">
                                      <p:cBhvr>
                                        <p:cTn id="7" dur="500" fill="hold"/>
                                        <p:tgtEl>
                                          <p:spTgt spid="2097158"/>
                                        </p:tgtEl>
                                        <p:attrNameLst>
                                          <p:attrName>ppt_w</p:attrName>
                                        </p:attrNameLst>
                                      </p:cBhvr>
                                      <p:tavLst>
                                        <p:tav tm="0">
                                          <p:val>
                                            <p:fltVal val="0"/>
                                          </p:val>
                                        </p:tav>
                                        <p:tav tm="100000">
                                          <p:val>
                                            <p:strVal val="#ppt_w"/>
                                          </p:val>
                                        </p:tav>
                                      </p:tavLst>
                                    </p:anim>
                                    <p:anim calcmode="lin" valueType="num">
                                      <p:cBhvr>
                                        <p:cTn id="8" dur="500" fill="hold"/>
                                        <p:tgtEl>
                                          <p:spTgt spid="2097158"/>
                                        </p:tgtEl>
                                        <p:attrNameLst>
                                          <p:attrName>ppt_h</p:attrName>
                                        </p:attrNameLst>
                                      </p:cBhvr>
                                      <p:tavLst>
                                        <p:tav tm="0">
                                          <p:val>
                                            <p:fltVal val="0"/>
                                          </p:val>
                                        </p:tav>
                                        <p:tav tm="100000">
                                          <p:val>
                                            <p:strVal val="#ppt_h"/>
                                          </p:val>
                                        </p:tav>
                                      </p:tavLst>
                                    </p:anim>
                                    <p:animEffect transition="in" filter="fade">
                                      <p:cBhvr>
                                        <p:cTn id="9" dur="500"/>
                                        <p:tgtEl>
                                          <p:spTgt spid="2097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object 2"/>
          <p:cNvSpPr txBox="1"/>
          <p:nvPr/>
        </p:nvSpPr>
        <p:spPr>
          <a:xfrm>
            <a:off x="3004798" y="3810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CLASIFICACION DOCUMENTAL</a:t>
            </a:r>
            <a:endParaRPr lang="es-CO" sz="3000" b="1" dirty="0">
              <a:solidFill>
                <a:srgbClr val="C00000"/>
              </a:solidFill>
              <a:latin typeface="Calibri" panose="020F0502020204030204"/>
              <a:cs typeface="Calibri" panose="020F0502020204030204"/>
            </a:endParaRPr>
          </a:p>
        </p:txBody>
      </p:sp>
      <p:sp>
        <p:nvSpPr>
          <p:cNvPr id="1048604" name="CuadroTexto 5"/>
          <p:cNvSpPr txBox="1"/>
          <p:nvPr/>
        </p:nvSpPr>
        <p:spPr>
          <a:xfrm>
            <a:off x="1600200" y="855489"/>
            <a:ext cx="9067800" cy="523220"/>
          </a:xfrm>
          <a:prstGeom prst="rect">
            <a:avLst/>
          </a:prstGeom>
          <a:noFill/>
        </p:spPr>
        <p:txBody>
          <a:bodyPr wrap="square" rtlCol="0">
            <a:spAutoFit/>
          </a:bodyPr>
          <a:lstStyle/>
          <a:p>
            <a:pPr algn="ctr"/>
            <a:r>
              <a:rPr lang="es-CO" sz="2800" dirty="0"/>
              <a:t>¿</a:t>
            </a:r>
            <a:r>
              <a:rPr lang="es-CO" sz="2800" dirty="0">
                <a:solidFill>
                  <a:srgbClr val="000000"/>
                </a:solidFill>
                <a:latin typeface="Garamond" panose="02020404030301010803" pitchFamily="18" charset="0"/>
              </a:rPr>
              <a:t>Cómo ordenar las carpetas?</a:t>
            </a:r>
          </a:p>
        </p:txBody>
      </p:sp>
      <p:sp>
        <p:nvSpPr>
          <p:cNvPr id="1048605" name="CuadroTexto 7"/>
          <p:cNvSpPr txBox="1"/>
          <p:nvPr/>
        </p:nvSpPr>
        <p:spPr>
          <a:xfrm>
            <a:off x="759233" y="1378633"/>
            <a:ext cx="3733800" cy="2585323"/>
          </a:xfrm>
          <a:prstGeom prst="rect">
            <a:avLst/>
          </a:prstGeom>
          <a:noFill/>
        </p:spPr>
        <p:txBody>
          <a:bodyPr wrap="square" rtlCol="0">
            <a:spAutoFit/>
          </a:bodyPr>
          <a:lstStyle/>
          <a:p>
            <a:pPr algn="just"/>
            <a:r>
              <a:rPr lang="es-CO" i="0" u="none" strike="noStrike" baseline="0" dirty="0">
                <a:solidFill>
                  <a:srgbClr val="000000"/>
                </a:solidFill>
                <a:latin typeface="Garamond" panose="02020404030301010803" pitchFamily="18" charset="0"/>
              </a:rPr>
              <a:t>Tanto los documentos como las carpetas tienen su propio</a:t>
            </a:r>
            <a:r>
              <a:rPr lang="es-CO" i="0" u="none" strike="noStrike" dirty="0">
                <a:solidFill>
                  <a:srgbClr val="000000"/>
                </a:solidFill>
                <a:latin typeface="Garamond" panose="02020404030301010803" pitchFamily="18" charset="0"/>
              </a:rPr>
              <a:t> orden. </a:t>
            </a:r>
            <a:endParaRPr lang="es-CO" i="0" u="none" strike="noStrike" baseline="0" dirty="0">
              <a:solidFill>
                <a:srgbClr val="000000"/>
              </a:solidFill>
              <a:latin typeface="Garamond" panose="02020404030301010803" pitchFamily="18" charset="0"/>
            </a:endParaRPr>
          </a:p>
          <a:p>
            <a:pPr algn="just"/>
            <a:endParaRPr lang="es-CO" dirty="0">
              <a:solidFill>
                <a:srgbClr val="000000"/>
              </a:solidFill>
              <a:latin typeface="Garamond" panose="02020404030301010803" pitchFamily="18" charset="0"/>
            </a:endParaRPr>
          </a:p>
          <a:p>
            <a:pPr algn="just"/>
            <a:r>
              <a:rPr lang="es-CO" dirty="0">
                <a:solidFill>
                  <a:srgbClr val="000000"/>
                </a:solidFill>
                <a:latin typeface="Garamond" panose="02020404030301010803" pitchFamily="18" charset="0"/>
              </a:rPr>
              <a:t>Carpetas</a:t>
            </a:r>
            <a:r>
              <a:rPr lang="es-CO" i="0" u="none" strike="noStrike" baseline="0" dirty="0">
                <a:solidFill>
                  <a:srgbClr val="000000"/>
                </a:solidFill>
                <a:latin typeface="Garamond" panose="02020404030301010803" pitchFamily="18" charset="0"/>
              </a:rPr>
              <a:t>: </a:t>
            </a:r>
          </a:p>
          <a:p>
            <a:pPr algn="just"/>
            <a:r>
              <a:rPr lang="es-CO" i="0" u="none" strike="noStrike" baseline="0" dirty="0">
                <a:solidFill>
                  <a:srgbClr val="000000"/>
                </a:solidFill>
                <a:latin typeface="Garamond" panose="02020404030301010803" pitchFamily="18" charset="0"/>
              </a:rPr>
              <a:t>Ordenación Onomástica: esta se realiza por orden</a:t>
            </a:r>
            <a:r>
              <a:rPr lang="es-CO" i="0" u="none" strike="noStrike" dirty="0">
                <a:solidFill>
                  <a:srgbClr val="000000"/>
                </a:solidFill>
                <a:latin typeface="Garamond" panose="02020404030301010803" pitchFamily="18" charset="0"/>
              </a:rPr>
              <a:t> de </a:t>
            </a:r>
            <a:r>
              <a:rPr lang="es-CO" i="0" u="none" strike="noStrike" baseline="0" dirty="0">
                <a:solidFill>
                  <a:srgbClr val="000000"/>
                </a:solidFill>
                <a:latin typeface="Garamond" panose="02020404030301010803" pitchFamily="18" charset="0"/>
              </a:rPr>
              <a:t>apellidos y nombre, sin embargo para (Historias laborales), no aplica,</a:t>
            </a:r>
            <a:r>
              <a:rPr lang="es-CO" dirty="0">
                <a:solidFill>
                  <a:srgbClr val="000000"/>
                </a:solidFill>
                <a:latin typeface="Garamond" panose="02020404030301010803" pitchFamily="18" charset="0"/>
              </a:rPr>
              <a:t> ya que </a:t>
            </a:r>
            <a:r>
              <a:rPr lang="es-CO" i="0" u="none" strike="noStrike" baseline="0" dirty="0">
                <a:solidFill>
                  <a:srgbClr val="000000"/>
                </a:solidFill>
                <a:latin typeface="Garamond" panose="02020404030301010803" pitchFamily="18" charset="0"/>
              </a:rPr>
              <a:t>se ordena por número de CPS que va desde el menor la mayor.</a:t>
            </a:r>
          </a:p>
        </p:txBody>
      </p:sp>
      <p:sp>
        <p:nvSpPr>
          <p:cNvPr id="1048606" name="CuadroTexto 8"/>
          <p:cNvSpPr txBox="1"/>
          <p:nvPr/>
        </p:nvSpPr>
        <p:spPr>
          <a:xfrm>
            <a:off x="5198088" y="4539590"/>
            <a:ext cx="2476500" cy="1200329"/>
          </a:xfrm>
          <a:prstGeom prst="rect">
            <a:avLst/>
          </a:prstGeom>
          <a:noFill/>
        </p:spPr>
        <p:txBody>
          <a:bodyPr wrap="square" rtlCol="0">
            <a:spAutoFit/>
          </a:bodyPr>
          <a:lstStyle/>
          <a:p>
            <a:r>
              <a:rPr lang="es-CO" dirty="0">
                <a:solidFill>
                  <a:srgbClr val="000000"/>
                </a:solidFill>
                <a:latin typeface="Garamond" panose="02020404030301010803" pitchFamily="18" charset="0"/>
              </a:rPr>
              <a:t>Carpetas</a:t>
            </a:r>
            <a:r>
              <a:rPr lang="es-CO" i="0" u="none" strike="noStrike" baseline="0" dirty="0">
                <a:solidFill>
                  <a:srgbClr val="000000"/>
                </a:solidFill>
                <a:latin typeface="Garamond" panose="02020404030301010803" pitchFamily="18" charset="0"/>
              </a:rPr>
              <a:t>: </a:t>
            </a:r>
          </a:p>
          <a:p>
            <a:r>
              <a:rPr lang="es-CO" i="0" u="none" strike="noStrike" baseline="0" dirty="0">
                <a:solidFill>
                  <a:srgbClr val="000000"/>
                </a:solidFill>
                <a:latin typeface="Garamond" panose="02020404030301010803" pitchFamily="18" charset="0"/>
              </a:rPr>
              <a:t>Ordenación Temáticos: Ordenación por Series y Subseries</a:t>
            </a:r>
            <a:r>
              <a:rPr lang="es-CO" dirty="0">
                <a:latin typeface="Garamond" panose="02020404030301010803" pitchFamily="18" charset="0"/>
              </a:rPr>
              <a:t>.</a:t>
            </a:r>
            <a:endParaRPr lang="es-CO" i="0" u="none" strike="noStrike" baseline="0" dirty="0">
              <a:solidFill>
                <a:srgbClr val="000000"/>
              </a:solidFill>
              <a:latin typeface="Garamond" panose="02020404030301010803" pitchFamily="18" charset="0"/>
            </a:endParaRPr>
          </a:p>
        </p:txBody>
      </p:sp>
      <p:sp>
        <p:nvSpPr>
          <p:cNvPr id="1048607" name="Rectángulo 9"/>
          <p:cNvSpPr/>
          <p:nvPr/>
        </p:nvSpPr>
        <p:spPr>
          <a:xfrm>
            <a:off x="8534400" y="1204823"/>
            <a:ext cx="3243624" cy="1754326"/>
          </a:xfrm>
          <a:prstGeom prst="rect">
            <a:avLst/>
          </a:prstGeom>
        </p:spPr>
        <p:txBody>
          <a:bodyPr wrap="square">
            <a:spAutoFit/>
          </a:bodyPr>
          <a:lstStyle/>
          <a:p>
            <a:pPr algn="just"/>
            <a:endParaRPr lang="es-MX" dirty="0">
              <a:latin typeface="Garamond" panose="02020404030301010803" pitchFamily="18" charset="0"/>
            </a:endParaRPr>
          </a:p>
          <a:p>
            <a:pPr algn="just"/>
            <a:r>
              <a:rPr lang="es-MX" dirty="0">
                <a:latin typeface="Garamond" panose="02020404030301010803" pitchFamily="18" charset="0"/>
              </a:rPr>
              <a:t>Carpetas: </a:t>
            </a:r>
          </a:p>
          <a:p>
            <a:pPr algn="just"/>
            <a:r>
              <a:rPr lang="es-MX" dirty="0">
                <a:latin typeface="Garamond" panose="02020404030301010803" pitchFamily="18" charset="0"/>
              </a:rPr>
              <a:t>Ordenación Alfanuméricos : Ordenación por número consecutivo seguida del nombre (Contratos)</a:t>
            </a:r>
          </a:p>
        </p:txBody>
      </p:sp>
      <p:pic>
        <p:nvPicPr>
          <p:cNvPr id="2097159" name="Imagen 10"/>
          <p:cNvPicPr>
            <a:picLocks noChangeAspect="1"/>
          </p:cNvPicPr>
          <p:nvPr/>
        </p:nvPicPr>
        <p:blipFill>
          <a:blip r:embed="rId2"/>
          <a:stretch>
            <a:fillRect/>
          </a:stretch>
        </p:blipFill>
        <p:spPr>
          <a:xfrm>
            <a:off x="1000860" y="4434220"/>
            <a:ext cx="2578100" cy="2209800"/>
          </a:xfrm>
          <a:prstGeom prst="rect">
            <a:avLst/>
          </a:prstGeom>
        </p:spPr>
      </p:pic>
      <p:pic>
        <p:nvPicPr>
          <p:cNvPr id="2097160" name="Imagen 11"/>
          <p:cNvPicPr>
            <a:picLocks noChangeAspect="1"/>
          </p:cNvPicPr>
          <p:nvPr/>
        </p:nvPicPr>
        <p:blipFill>
          <a:blip r:embed="rId3"/>
          <a:stretch>
            <a:fillRect/>
          </a:stretch>
        </p:blipFill>
        <p:spPr>
          <a:xfrm>
            <a:off x="5070038" y="1536903"/>
            <a:ext cx="2514600" cy="2267302"/>
          </a:xfrm>
          <a:prstGeom prst="rect">
            <a:avLst/>
          </a:prstGeom>
        </p:spPr>
      </p:pic>
      <p:pic>
        <p:nvPicPr>
          <p:cNvPr id="2097161" name="Imagen 12"/>
          <p:cNvPicPr>
            <a:picLocks noChangeAspect="1"/>
          </p:cNvPicPr>
          <p:nvPr/>
        </p:nvPicPr>
        <p:blipFill>
          <a:blip r:embed="rId4"/>
          <a:stretch>
            <a:fillRect/>
          </a:stretch>
        </p:blipFill>
        <p:spPr>
          <a:xfrm>
            <a:off x="8811256" y="3366117"/>
            <a:ext cx="2667000" cy="2409169"/>
          </a:xfrm>
          <a:prstGeom prst="rect">
            <a:avLst/>
          </a:prstGeom>
        </p:spPr>
      </p:pic>
      <p:sp>
        <p:nvSpPr>
          <p:cNvPr id="1048608" name="Flecha derecha 1"/>
          <p:cNvSpPr/>
          <p:nvPr/>
        </p:nvSpPr>
        <p:spPr>
          <a:xfrm rot="5400000">
            <a:off x="9831367" y="2967890"/>
            <a:ext cx="535743" cy="38647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
        <p:nvSpPr>
          <p:cNvPr id="1048609" name="Flecha derecha 13"/>
          <p:cNvSpPr/>
          <p:nvPr/>
        </p:nvSpPr>
        <p:spPr>
          <a:xfrm rot="16200000">
            <a:off x="6034262" y="3973111"/>
            <a:ext cx="535743" cy="38647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
        <p:nvSpPr>
          <p:cNvPr id="1048610" name="Flecha derecha 14"/>
          <p:cNvSpPr/>
          <p:nvPr/>
        </p:nvSpPr>
        <p:spPr>
          <a:xfrm rot="5400000">
            <a:off x="1754167" y="4034690"/>
            <a:ext cx="535743" cy="38647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97159"/>
                                        </p:tgtEl>
                                        <p:attrNameLst>
                                          <p:attrName>style.visibility</p:attrName>
                                        </p:attrNameLst>
                                      </p:cBhvr>
                                      <p:to>
                                        <p:strVal val="visible"/>
                                      </p:to>
                                    </p:set>
                                    <p:animEffect transition="in" filter="wheel(1)">
                                      <p:cBhvr>
                                        <p:cTn id="7" dur="2000"/>
                                        <p:tgtEl>
                                          <p:spTgt spid="209715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97160"/>
                                        </p:tgtEl>
                                        <p:attrNameLst>
                                          <p:attrName>style.visibility</p:attrName>
                                        </p:attrNameLst>
                                      </p:cBhvr>
                                      <p:to>
                                        <p:strVal val="visible"/>
                                      </p:to>
                                    </p:set>
                                    <p:animEffect transition="in" filter="wheel(1)">
                                      <p:cBhvr>
                                        <p:cTn id="12" dur="2000"/>
                                        <p:tgtEl>
                                          <p:spTgt spid="209716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97161"/>
                                        </p:tgtEl>
                                        <p:attrNameLst>
                                          <p:attrName>style.visibility</p:attrName>
                                        </p:attrNameLst>
                                      </p:cBhvr>
                                      <p:to>
                                        <p:strVal val="visible"/>
                                      </p:to>
                                    </p:set>
                                    <p:animEffect transition="in" filter="wheel(1)">
                                      <p:cBhvr>
                                        <p:cTn id="17" dur="2000"/>
                                        <p:tgtEl>
                                          <p:spTgt spid="2097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object 2"/>
          <p:cNvSpPr txBox="1"/>
          <p:nvPr/>
        </p:nvSpPr>
        <p:spPr>
          <a:xfrm>
            <a:off x="3004798" y="381000"/>
            <a:ext cx="6863080" cy="474489"/>
          </a:xfrm>
          <a:prstGeom prst="rect">
            <a:avLst/>
          </a:prstGeom>
        </p:spPr>
        <p:txBody>
          <a:bodyPr vert="horz" wrap="square" lIns="0" tIns="12700" rIns="0" bIns="0" rtlCol="0">
            <a:spAutoFit/>
          </a:bodyPr>
          <a:lstStyle>
            <a:lvl1pPr>
              <a:defRPr>
                <a:latin typeface="+mj-lt"/>
                <a:ea typeface="+mj-ea"/>
                <a:cs typeface="+mj-cs"/>
              </a:defRPr>
            </a:lvl1pPr>
          </a:lstStyle>
          <a:p>
            <a:pPr marL="12700" algn="ctr">
              <a:spcBef>
                <a:spcPts val="100"/>
              </a:spcBef>
            </a:pPr>
            <a:r>
              <a:rPr lang="es-MX" sz="3000" b="1" dirty="0">
                <a:solidFill>
                  <a:srgbClr val="C00000"/>
                </a:solidFill>
                <a:latin typeface="Calibri" panose="020F0502020204030204"/>
                <a:cs typeface="Calibri" panose="020F0502020204030204"/>
              </a:rPr>
              <a:t>CLASIFICACION DOCUMENTAL</a:t>
            </a:r>
            <a:endParaRPr lang="es-CO" sz="3000" b="1" dirty="0">
              <a:solidFill>
                <a:srgbClr val="C00000"/>
              </a:solidFill>
              <a:latin typeface="Calibri" panose="020F0502020204030204"/>
              <a:cs typeface="Calibri" panose="020F0502020204030204"/>
            </a:endParaRPr>
          </a:p>
        </p:txBody>
      </p:sp>
      <p:sp>
        <p:nvSpPr>
          <p:cNvPr id="1048612" name="CuadroTexto 10"/>
          <p:cNvSpPr txBox="1"/>
          <p:nvPr/>
        </p:nvSpPr>
        <p:spPr>
          <a:xfrm>
            <a:off x="1522295" y="1088528"/>
            <a:ext cx="9067800" cy="523220"/>
          </a:xfrm>
          <a:prstGeom prst="rect">
            <a:avLst/>
          </a:prstGeom>
          <a:noFill/>
        </p:spPr>
        <p:txBody>
          <a:bodyPr wrap="square" rtlCol="0">
            <a:spAutoFit/>
          </a:bodyPr>
          <a:lstStyle/>
          <a:p>
            <a:pPr algn="ctr"/>
            <a:r>
              <a:rPr lang="es-CO" sz="2800" dirty="0"/>
              <a:t>¿</a:t>
            </a:r>
            <a:r>
              <a:rPr lang="es-CO" sz="2800" dirty="0">
                <a:solidFill>
                  <a:srgbClr val="000000"/>
                </a:solidFill>
                <a:latin typeface="Garamond" panose="02020404030301010803" pitchFamily="18" charset="0"/>
              </a:rPr>
              <a:t>Cómo ordenar los documentos?</a:t>
            </a:r>
          </a:p>
        </p:txBody>
      </p:sp>
      <p:sp>
        <p:nvSpPr>
          <p:cNvPr id="1048613" name="CuadroTexto 11"/>
          <p:cNvSpPr txBox="1"/>
          <p:nvPr/>
        </p:nvSpPr>
        <p:spPr>
          <a:xfrm>
            <a:off x="581046" y="1578113"/>
            <a:ext cx="4419600" cy="707886"/>
          </a:xfrm>
          <a:prstGeom prst="rect">
            <a:avLst/>
          </a:prstGeom>
          <a:noFill/>
        </p:spPr>
        <p:txBody>
          <a:bodyPr wrap="square" rtlCol="0">
            <a:spAutoFit/>
          </a:bodyPr>
          <a:lstStyle/>
          <a:p>
            <a:r>
              <a:rPr lang="es-CO" sz="2000" i="0" u="none" strike="noStrike" baseline="0" dirty="0">
                <a:solidFill>
                  <a:srgbClr val="000000"/>
                </a:solidFill>
                <a:latin typeface="Garamond" panose="02020404030301010803" pitchFamily="18" charset="0"/>
              </a:rPr>
              <a:t>Documentos: </a:t>
            </a:r>
          </a:p>
          <a:p>
            <a:r>
              <a:rPr lang="es-CO" sz="2000" i="0" u="none" strike="noStrike" baseline="0" dirty="0">
                <a:solidFill>
                  <a:srgbClr val="000000"/>
                </a:solidFill>
                <a:latin typeface="Garamond" panose="02020404030301010803" pitchFamily="18" charset="0"/>
              </a:rPr>
              <a:t>Ordenación Cronológica:</a:t>
            </a:r>
            <a:endParaRPr lang="es-CO" dirty="0"/>
          </a:p>
        </p:txBody>
      </p:sp>
      <p:sp>
        <p:nvSpPr>
          <p:cNvPr id="1048614" name="CuadroTexto 12"/>
          <p:cNvSpPr txBox="1"/>
          <p:nvPr/>
        </p:nvSpPr>
        <p:spPr>
          <a:xfrm>
            <a:off x="609600" y="2286000"/>
            <a:ext cx="4572000" cy="1015663"/>
          </a:xfrm>
          <a:prstGeom prst="rect">
            <a:avLst/>
          </a:prstGeom>
          <a:noFill/>
        </p:spPr>
        <p:txBody>
          <a:bodyPr wrap="square" rtlCol="0">
            <a:spAutoFit/>
          </a:bodyPr>
          <a:lstStyle/>
          <a:p>
            <a:pPr algn="just"/>
            <a:r>
              <a:rPr lang="es-CO" sz="2000" dirty="0">
                <a:solidFill>
                  <a:srgbClr val="000000"/>
                </a:solidFill>
                <a:latin typeface="Garamond" panose="02020404030301010803" pitchFamily="18" charset="0"/>
              </a:rPr>
              <a:t>Los documentos deben ser archivados en orden cronológico, de la fecha </a:t>
            </a:r>
            <a:r>
              <a:rPr lang="es-MX" sz="2000" dirty="0">
                <a:solidFill>
                  <a:srgbClr val="000000"/>
                </a:solidFill>
                <a:latin typeface="Garamond" panose="02020404030301010803" pitchFamily="18" charset="0"/>
              </a:rPr>
              <a:t>más antigua a la más </a:t>
            </a:r>
            <a:r>
              <a:rPr lang="es-CO" sz="2000" dirty="0">
                <a:solidFill>
                  <a:srgbClr val="000000"/>
                </a:solidFill>
                <a:latin typeface="Garamond" panose="02020404030301010803" pitchFamily="18" charset="0"/>
              </a:rPr>
              <a:t>reciente.</a:t>
            </a:r>
          </a:p>
        </p:txBody>
      </p:sp>
      <p:sp>
        <p:nvSpPr>
          <p:cNvPr id="1048615" name="CuadroTexto 13"/>
          <p:cNvSpPr txBox="1"/>
          <p:nvPr/>
        </p:nvSpPr>
        <p:spPr>
          <a:xfrm>
            <a:off x="6056195" y="2285999"/>
            <a:ext cx="5133975" cy="1015663"/>
          </a:xfrm>
          <a:prstGeom prst="rect">
            <a:avLst/>
          </a:prstGeom>
          <a:noFill/>
        </p:spPr>
        <p:txBody>
          <a:bodyPr wrap="square" rtlCol="0">
            <a:spAutoFit/>
          </a:bodyPr>
          <a:lstStyle/>
          <a:p>
            <a:pPr algn="just"/>
            <a:r>
              <a:rPr lang="es-CO" sz="2000" dirty="0">
                <a:solidFill>
                  <a:srgbClr val="000000"/>
                </a:solidFill>
                <a:latin typeface="Garamond" panose="02020404030301010803" pitchFamily="18" charset="0"/>
              </a:rPr>
              <a:t>Los documentos deben ser archivados </a:t>
            </a:r>
            <a:r>
              <a:rPr lang="es-MX" sz="2000" dirty="0">
                <a:solidFill>
                  <a:srgbClr val="000000"/>
                </a:solidFill>
                <a:latin typeface="Garamond" panose="02020404030301010803" pitchFamily="18" charset="0"/>
              </a:rPr>
              <a:t>por orden progresiva obedeciendo a la numeración que los identifica. (índices, guías, subguías y carpetas).</a:t>
            </a:r>
            <a:endParaRPr lang="es-CO" sz="2000" dirty="0">
              <a:solidFill>
                <a:srgbClr val="000000"/>
              </a:solidFill>
              <a:latin typeface="Garamond" panose="02020404030301010803" pitchFamily="18" charset="0"/>
            </a:endParaRPr>
          </a:p>
        </p:txBody>
      </p:sp>
      <p:pic>
        <p:nvPicPr>
          <p:cNvPr id="2097162" name="Imagen 7"/>
          <p:cNvPicPr>
            <a:picLocks noChangeAspect="1"/>
          </p:cNvPicPr>
          <p:nvPr/>
        </p:nvPicPr>
        <p:blipFill>
          <a:blip r:embed="rId2"/>
          <a:stretch>
            <a:fillRect/>
          </a:stretch>
        </p:blipFill>
        <p:spPr>
          <a:xfrm>
            <a:off x="1143000" y="3461982"/>
            <a:ext cx="2547937" cy="2909347"/>
          </a:xfrm>
          <a:prstGeom prst="rect">
            <a:avLst/>
          </a:prstGeom>
        </p:spPr>
      </p:pic>
      <p:pic>
        <p:nvPicPr>
          <p:cNvPr id="2097163" name="Imagen 8" descr="Imagen que contiene Escala de tiempo&#10;&#10;Descripción generada automáticamente"/>
          <p:cNvPicPr>
            <a:picLocks noChangeAspect="1"/>
          </p:cNvPicPr>
          <p:nvPr/>
        </p:nvPicPr>
        <p:blipFill>
          <a:blip r:embed="rId3"/>
          <a:stretch>
            <a:fillRect/>
          </a:stretch>
        </p:blipFill>
        <p:spPr>
          <a:xfrm>
            <a:off x="6858000" y="3453104"/>
            <a:ext cx="2686050" cy="2819400"/>
          </a:xfrm>
          <a:prstGeom prst="rect">
            <a:avLst/>
          </a:prstGeom>
        </p:spPr>
      </p:pic>
      <p:sp>
        <p:nvSpPr>
          <p:cNvPr id="1048616" name="Flecha derecha 9"/>
          <p:cNvSpPr/>
          <p:nvPr/>
        </p:nvSpPr>
        <p:spPr>
          <a:xfrm rot="5400000">
            <a:off x="1525567" y="3376295"/>
            <a:ext cx="535743" cy="38647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
        <p:nvSpPr>
          <p:cNvPr id="1048617" name="Flecha derecha 14"/>
          <p:cNvSpPr/>
          <p:nvPr/>
        </p:nvSpPr>
        <p:spPr>
          <a:xfrm rot="5400000">
            <a:off x="7156151" y="3350372"/>
            <a:ext cx="535743" cy="38647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a:p>
        </p:txBody>
      </p:sp>
      <p:sp>
        <p:nvSpPr>
          <p:cNvPr id="1048618" name="CuadroTexto 16"/>
          <p:cNvSpPr txBox="1"/>
          <p:nvPr/>
        </p:nvSpPr>
        <p:spPr>
          <a:xfrm>
            <a:off x="6019800" y="1644731"/>
            <a:ext cx="2819400" cy="400110"/>
          </a:xfrm>
          <a:prstGeom prst="rect">
            <a:avLst/>
          </a:prstGeom>
          <a:noFill/>
        </p:spPr>
        <p:txBody>
          <a:bodyPr wrap="square" rtlCol="0">
            <a:spAutoFit/>
          </a:bodyPr>
          <a:lstStyle/>
          <a:p>
            <a:r>
              <a:rPr lang="es-CO" sz="2000" i="0" u="none" strike="noStrike" baseline="0" dirty="0">
                <a:solidFill>
                  <a:srgbClr val="000000"/>
                </a:solidFill>
                <a:latin typeface="Garamond" panose="02020404030301010803" pitchFamily="18" charset="0"/>
              </a:rPr>
              <a:t>Ordenación Numérica:             </a:t>
            </a:r>
            <a:endParaRPr lang="es-CO"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97162"/>
                                        </p:tgtEl>
                                        <p:attrNameLst>
                                          <p:attrName>style.visibility</p:attrName>
                                        </p:attrNameLst>
                                      </p:cBhvr>
                                      <p:to>
                                        <p:strVal val="visible"/>
                                      </p:to>
                                    </p:set>
                                    <p:animEffect transition="in" filter="randombar(horizontal)">
                                      <p:cBhvr>
                                        <p:cTn id="7" dur="500"/>
                                        <p:tgtEl>
                                          <p:spTgt spid="209716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97163"/>
                                        </p:tgtEl>
                                        <p:attrNameLst>
                                          <p:attrName>style.visibility</p:attrName>
                                        </p:attrNameLst>
                                      </p:cBhvr>
                                      <p:to>
                                        <p:strVal val="visible"/>
                                      </p:to>
                                    </p:set>
                                    <p:animEffect transition="in" filter="randombar(horizontal)">
                                      <p:cBhvr>
                                        <p:cTn id="12" dur="500"/>
                                        <p:tgtEl>
                                          <p:spTgt spid="2097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CuadroTexto 15"/>
          <p:cNvSpPr txBox="1"/>
          <p:nvPr/>
        </p:nvSpPr>
        <p:spPr>
          <a:xfrm>
            <a:off x="1657350" y="457200"/>
            <a:ext cx="9067800" cy="523220"/>
          </a:xfrm>
          <a:prstGeom prst="rect">
            <a:avLst/>
          </a:prstGeom>
          <a:noFill/>
        </p:spPr>
        <p:txBody>
          <a:bodyPr wrap="square" rtlCol="0">
            <a:spAutoFit/>
          </a:bodyPr>
          <a:lstStyle/>
          <a:p>
            <a:pPr algn="ctr"/>
            <a:r>
              <a:rPr lang="es-CO" sz="2800" b="1" dirty="0">
                <a:solidFill>
                  <a:srgbClr val="000000"/>
                </a:solidFill>
                <a:latin typeface="Garamond" panose="02020404030301010803" pitchFamily="18" charset="0"/>
              </a:rPr>
              <a:t>Ordenación interna de los documentos</a:t>
            </a:r>
          </a:p>
        </p:txBody>
      </p:sp>
      <p:sp>
        <p:nvSpPr>
          <p:cNvPr id="1048620" name="CuadroTexto 17"/>
          <p:cNvSpPr txBox="1"/>
          <p:nvPr/>
        </p:nvSpPr>
        <p:spPr>
          <a:xfrm>
            <a:off x="1219200" y="2286000"/>
            <a:ext cx="2819400" cy="1631216"/>
          </a:xfrm>
          <a:prstGeom prst="rect">
            <a:avLst/>
          </a:prstGeom>
          <a:noFill/>
        </p:spPr>
        <p:txBody>
          <a:bodyPr wrap="square" rtlCol="0">
            <a:spAutoFit/>
          </a:bodyPr>
          <a:lstStyle/>
          <a:p>
            <a:pPr algn="just"/>
            <a:r>
              <a:rPr lang="es-CO" sz="2000" dirty="0">
                <a:solidFill>
                  <a:srgbClr val="000000"/>
                </a:solidFill>
                <a:latin typeface="Garamond" panose="02020404030301010803" pitchFamily="18" charset="0"/>
              </a:rPr>
              <a:t>Los documentos deben ser archivados en orden</a:t>
            </a:r>
          </a:p>
          <a:p>
            <a:pPr algn="just"/>
            <a:r>
              <a:rPr lang="es-CO" sz="2000" dirty="0">
                <a:solidFill>
                  <a:srgbClr val="000000"/>
                </a:solidFill>
                <a:latin typeface="Garamond" panose="02020404030301010803" pitchFamily="18" charset="0"/>
              </a:rPr>
              <a:t>cronológico, de la fecha </a:t>
            </a:r>
            <a:r>
              <a:rPr lang="es-MX" sz="2000" dirty="0">
                <a:solidFill>
                  <a:srgbClr val="000000"/>
                </a:solidFill>
                <a:latin typeface="Garamond" panose="02020404030301010803" pitchFamily="18" charset="0"/>
              </a:rPr>
              <a:t>más antigua a la más </a:t>
            </a:r>
            <a:r>
              <a:rPr lang="es-CO" sz="2000" dirty="0">
                <a:solidFill>
                  <a:srgbClr val="000000"/>
                </a:solidFill>
                <a:latin typeface="Garamond" panose="02020404030301010803" pitchFamily="18" charset="0"/>
              </a:rPr>
              <a:t>reciente.</a:t>
            </a:r>
          </a:p>
        </p:txBody>
      </p:sp>
      <p:pic>
        <p:nvPicPr>
          <p:cNvPr id="2097164" name="Imagen 18"/>
          <p:cNvPicPr>
            <a:picLocks noChangeAspect="1"/>
          </p:cNvPicPr>
          <p:nvPr/>
        </p:nvPicPr>
        <p:blipFill>
          <a:blip r:embed="rId2"/>
          <a:stretch>
            <a:fillRect/>
          </a:stretch>
        </p:blipFill>
        <p:spPr>
          <a:xfrm>
            <a:off x="4572000" y="1371600"/>
            <a:ext cx="4552950" cy="4416634"/>
          </a:xfrm>
          <a:prstGeom prst="rect">
            <a:avLst/>
          </a:prstGeom>
        </p:spPr>
      </p:pic>
      <p:pic>
        <p:nvPicPr>
          <p:cNvPr id="2097165" name="Imagen 19"/>
          <p:cNvPicPr>
            <a:picLocks noChangeAspect="1"/>
          </p:cNvPicPr>
          <p:nvPr/>
        </p:nvPicPr>
        <p:blipFill>
          <a:blip r:embed="rId3"/>
          <a:stretch>
            <a:fillRect/>
          </a:stretch>
        </p:blipFill>
        <p:spPr>
          <a:xfrm>
            <a:off x="9090919" y="1150840"/>
            <a:ext cx="1295400" cy="5966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97164"/>
                                        </p:tgtEl>
                                        <p:attrNameLst>
                                          <p:attrName>style.visibility</p:attrName>
                                        </p:attrNameLst>
                                      </p:cBhvr>
                                      <p:to>
                                        <p:strVal val="visible"/>
                                      </p:to>
                                    </p:set>
                                    <p:animEffect transition="in" filter="circle(in)">
                                      <p:cBhvr>
                                        <p:cTn id="7" dur="2000"/>
                                        <p:tgtEl>
                                          <p:spTgt spid="2097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1" name="CuadroTexto 8"/>
          <p:cNvSpPr txBox="1"/>
          <p:nvPr/>
        </p:nvSpPr>
        <p:spPr>
          <a:xfrm>
            <a:off x="1524000" y="533400"/>
            <a:ext cx="9067800" cy="523220"/>
          </a:xfrm>
          <a:prstGeom prst="rect">
            <a:avLst/>
          </a:prstGeom>
          <a:noFill/>
        </p:spPr>
        <p:txBody>
          <a:bodyPr wrap="square" rtlCol="0">
            <a:spAutoFit/>
          </a:bodyPr>
          <a:lstStyle/>
          <a:p>
            <a:pPr algn="ctr"/>
            <a:r>
              <a:rPr lang="es-CO" sz="2800" b="1" dirty="0">
                <a:solidFill>
                  <a:srgbClr val="000000"/>
                </a:solidFill>
                <a:latin typeface="Garamond" panose="02020404030301010803" pitchFamily="18" charset="0"/>
              </a:rPr>
              <a:t>Perforación de los Documentos</a:t>
            </a:r>
          </a:p>
        </p:txBody>
      </p:sp>
      <p:sp>
        <p:nvSpPr>
          <p:cNvPr id="1048622" name="CuadroTexto 9"/>
          <p:cNvSpPr txBox="1"/>
          <p:nvPr/>
        </p:nvSpPr>
        <p:spPr>
          <a:xfrm>
            <a:off x="1269137" y="1219200"/>
            <a:ext cx="9577526" cy="1631216"/>
          </a:xfrm>
          <a:prstGeom prst="rect">
            <a:avLst/>
          </a:prstGeom>
          <a:noFill/>
        </p:spPr>
        <p:txBody>
          <a:bodyPr wrap="square" rtlCol="0">
            <a:spAutoFit/>
          </a:bodyPr>
          <a:lstStyle/>
          <a:p>
            <a:pPr algn="just"/>
            <a:r>
              <a:rPr lang="es-MX" sz="2000" dirty="0">
                <a:solidFill>
                  <a:srgbClr val="000000"/>
                </a:solidFill>
                <a:latin typeface="Garamond" panose="02020404030301010803" pitchFamily="18" charset="0"/>
              </a:rPr>
              <a:t>Se toma como guía una hoja tamaño oficio, se dobla por la mitad, la marca que queda en la mitad de la hoja es la guía para hacer las perforaciones en todos los documentos, de tal forma que todos queden alineados por la parte superior del texto. Evitando que se doblen y garantizando la conservación de los documentos. </a:t>
            </a:r>
            <a:r>
              <a:rPr lang="es-CO" sz="2000" dirty="0">
                <a:solidFill>
                  <a:srgbClr val="000000"/>
                </a:solidFill>
                <a:latin typeface="Garamond" panose="02020404030301010803" pitchFamily="18" charset="0"/>
              </a:rPr>
              <a:t> los documentos como las carpetas tienen su propia ordenación. </a:t>
            </a:r>
          </a:p>
        </p:txBody>
      </p:sp>
      <p:pic>
        <p:nvPicPr>
          <p:cNvPr id="2097166" name="Imagen 4"/>
          <p:cNvPicPr>
            <a:picLocks noChangeAspect="1"/>
          </p:cNvPicPr>
          <p:nvPr/>
        </p:nvPicPr>
        <p:blipFill>
          <a:blip r:embed="rId2"/>
          <a:stretch>
            <a:fillRect/>
          </a:stretch>
        </p:blipFill>
        <p:spPr>
          <a:xfrm>
            <a:off x="2393370" y="3012996"/>
            <a:ext cx="6598230" cy="321131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97166"/>
                                        </p:tgtEl>
                                        <p:attrNameLst>
                                          <p:attrName>style.visibility</p:attrName>
                                        </p:attrNameLst>
                                      </p:cBhvr>
                                      <p:to>
                                        <p:strVal val="visible"/>
                                      </p:to>
                                    </p:set>
                                    <p:anim calcmode="lin" valueType="num">
                                      <p:cBhvr>
                                        <p:cTn id="7" dur="1000" fill="hold"/>
                                        <p:tgtEl>
                                          <p:spTgt spid="2097166"/>
                                        </p:tgtEl>
                                        <p:attrNameLst>
                                          <p:attrName>ppt_w</p:attrName>
                                        </p:attrNameLst>
                                      </p:cBhvr>
                                      <p:tavLst>
                                        <p:tav tm="0">
                                          <p:val>
                                            <p:fltVal val="0"/>
                                          </p:val>
                                        </p:tav>
                                        <p:tav tm="100000">
                                          <p:val>
                                            <p:strVal val="#ppt_w"/>
                                          </p:val>
                                        </p:tav>
                                      </p:tavLst>
                                    </p:anim>
                                    <p:anim calcmode="lin" valueType="num">
                                      <p:cBhvr>
                                        <p:cTn id="8" dur="1000" fill="hold"/>
                                        <p:tgtEl>
                                          <p:spTgt spid="2097166"/>
                                        </p:tgtEl>
                                        <p:attrNameLst>
                                          <p:attrName>ppt_h</p:attrName>
                                        </p:attrNameLst>
                                      </p:cBhvr>
                                      <p:tavLst>
                                        <p:tav tm="0">
                                          <p:val>
                                            <p:fltVal val="0"/>
                                          </p:val>
                                        </p:tav>
                                        <p:tav tm="100000">
                                          <p:val>
                                            <p:strVal val="#ppt_h"/>
                                          </p:val>
                                        </p:tav>
                                      </p:tavLst>
                                    </p:anim>
                                    <p:anim calcmode="lin" valueType="num">
                                      <p:cBhvr>
                                        <p:cTn id="9" dur="1000" fill="hold"/>
                                        <p:tgtEl>
                                          <p:spTgt spid="2097166"/>
                                        </p:tgtEl>
                                        <p:attrNameLst>
                                          <p:attrName>style.rotation</p:attrName>
                                        </p:attrNameLst>
                                      </p:cBhvr>
                                      <p:tavLst>
                                        <p:tav tm="0">
                                          <p:val>
                                            <p:fltVal val="90"/>
                                          </p:val>
                                        </p:tav>
                                        <p:tav tm="100000">
                                          <p:val>
                                            <p:fltVal val="0"/>
                                          </p:val>
                                        </p:tav>
                                      </p:tavLst>
                                    </p:anim>
                                    <p:animEffect transition="in" filter="fade">
                                      <p:cBhvr>
                                        <p:cTn id="10" dur="1000"/>
                                        <p:tgtEl>
                                          <p:spTgt spid="2097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2310</Words>
  <Application>Microsoft Office PowerPoint</Application>
  <PresentationFormat>Panorámica</PresentationFormat>
  <Paragraphs>215</Paragraphs>
  <Slides>35</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35</vt:i4>
      </vt:variant>
    </vt:vector>
  </HeadingPairs>
  <TitlesOfParts>
    <vt:vector size="43" baseType="lpstr">
      <vt:lpstr>Arial</vt:lpstr>
      <vt:lpstr>Arial MT</vt:lpstr>
      <vt:lpstr>Calibri</vt:lpstr>
      <vt:lpstr>Garamond</vt:lpstr>
      <vt:lpstr>Helvetica Neue</vt:lpstr>
      <vt:lpstr>Times New Roman</vt:lpstr>
      <vt:lpstr>Wingdings</vt:lpstr>
      <vt:lpstr>Office Theme</vt:lpstr>
      <vt:lpstr>  GERENCIA DE LA INFORMACIÓN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MATIZ Principales procesos de la Alcaldia Local de San Cristóbal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GERENCIA DE LA INFORMACIÓN</dc:title>
  <dc:creator>Javier Castillo Guerrero</dc:creator>
  <cp:lastModifiedBy>Yuly Yimena Rueda Tellez</cp:lastModifiedBy>
  <cp:revision>3</cp:revision>
  <dcterms:created xsi:type="dcterms:W3CDTF">2026-06-16T15:26:26Z</dcterms:created>
  <dcterms:modified xsi:type="dcterms:W3CDTF">2026-06-16T15:47:31Z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2024-09-03T19:00:00Z</vt:filetime>
  </property>
  <property fmtid="{D5CDD505-2E9C-101B-9397-08002B2CF9AE}" pid="3" name="Creator">
    <vt:lpwstr>Microsoft® PowerPoint® 2016</vt:lpwstr>
  </property>
  <property fmtid="{D5CDD505-2E9C-101B-9397-08002B2CF9AE}" pid="4" name="LastSaved">
    <vt:filetime>2024-09-24T19:00:00Z</vt:filetime>
  </property>
  <property fmtid="{D5CDD505-2E9C-101B-9397-08002B2CF9AE}" pid="5" name="Producer">
    <vt:lpwstr>Microsoft® PowerPoint® 2016</vt:lpwstr>
  </property>
  <property fmtid="{D5CDD505-2E9C-101B-9397-08002B2CF9AE}" pid="6" name="ICV">
    <vt:lpwstr>ab26fa3d0e8c4473ba0d211bf264f4eb_23</vt:lpwstr>
  </property>
  <property fmtid="{D5CDD505-2E9C-101B-9397-08002B2CF9AE}" pid="7" name="KSOProductBuildVer">
    <vt:lpwstr>3082-12.2.0.23202</vt:lpwstr>
  </property>
</Properties>
</file>