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0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.xml" ContentType="application/vnd.openxmlformats-officedocument.presentationml.slide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core.xml" ContentType="application/vnd.openxmlformats-package.core-properties+xml"/>
  <Override PartName="/ppt/changesInfos/changesInfo1.xml" ContentType="application/vnd.ms-powerpoint.changesinfo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8" r:id="rId3"/>
    <p:sldId id="269" r:id="rId4"/>
    <p:sldId id="273" r:id="rId5"/>
    <p:sldId id="274" r:id="rId6"/>
    <p:sldId id="270" r:id="rId7"/>
    <p:sldId id="259" r:id="rId8"/>
    <p:sldId id="260" r:id="rId9"/>
    <p:sldId id="261" r:id="rId10"/>
    <p:sldId id="262" r:id="rId11"/>
    <p:sldId id="263" r:id="rId12"/>
    <p:sldId id="264" r:id="rId13"/>
    <p:sldId id="275" r:id="rId14"/>
  </p:sldIdLst>
  <p:sldSz cx="9144000" cy="6858000" type="screen4x3"/>
  <p:notesSz cx="9144000" cy="6858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96" y="13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is Antonio Arevalo Pulido" userId="S::larevalop@sena.edu.co::88e8f079-39b6-43b2-beb4-ec3a755908dd" providerId="AD" clId="Web-{E7FAA4B3-4078-A3FB-30B5-7F0E702B0F7B}"/>
    <pc:docChg chg="mod">
      <pc:chgData name="Luis Antonio Arevalo Pulido" userId="S::larevalop@sena.edu.co::88e8f079-39b6-43b2-beb4-ec3a755908dd" providerId="AD" clId="Web-{E7FAA4B3-4078-A3FB-30B5-7F0E702B0F7B}" dt="2024-07-17T03:23:35.789" v="0" actId="33475"/>
      <pc:docMkLst>
        <pc:docMk/>
      </pc:docMkLst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7/16/2024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E8E6E8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7/16/2024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E8E6E8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7/16/2024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E8E6E8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7/16/2024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7/16/2024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ntern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769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interna+textur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997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 descr="interna-con-franj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167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cierr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838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33678" y="464057"/>
            <a:ext cx="1743710" cy="3308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rgbClr val="E8E6E8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56971" y="2366264"/>
            <a:ext cx="8030057" cy="16656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7/16/2024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70" r:id="rId9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1447800" y="3549316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Matriz de crecimiento , o Matriz de producto y mercado</a:t>
            </a:r>
          </a:p>
        </p:txBody>
      </p:sp>
      <p:sp>
        <p:nvSpPr>
          <p:cNvPr id="5" name="Rectángulo 4"/>
          <p:cNvSpPr/>
          <p:nvPr/>
        </p:nvSpPr>
        <p:spPr>
          <a:xfrm flipV="1">
            <a:off x="3580356" y="3276600"/>
            <a:ext cx="3125244" cy="76200"/>
          </a:xfrm>
          <a:prstGeom prst="rect">
            <a:avLst/>
          </a:prstGeom>
          <a:solidFill>
            <a:srgbClr val="FF6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object 3"/>
          <p:cNvSpPr txBox="1">
            <a:spLocks/>
          </p:cNvSpPr>
          <p:nvPr/>
        </p:nvSpPr>
        <p:spPr>
          <a:xfrm>
            <a:off x="1828800" y="2231365"/>
            <a:ext cx="6477000" cy="8431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>
              <a:defRPr sz="2000" b="1" i="0">
                <a:solidFill>
                  <a:srgbClr val="E8E6E8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12700" algn="ctr">
              <a:spcBef>
                <a:spcPts val="95"/>
              </a:spcBef>
            </a:pPr>
            <a:r>
              <a:rPr lang="es-CO" sz="5400" kern="0" spc="-45" dirty="0">
                <a:solidFill>
                  <a:schemeClr val="bg1">
                    <a:lumMod val="65000"/>
                  </a:schemeClr>
                </a:solidFill>
              </a:rPr>
              <a:t>MATRIZ </a:t>
            </a:r>
            <a:r>
              <a:rPr lang="es-CO" sz="5400" kern="0" spc="-5" dirty="0">
                <a:solidFill>
                  <a:schemeClr val="bg1">
                    <a:lumMod val="65000"/>
                  </a:schemeClr>
                </a:solidFill>
              </a:rPr>
              <a:t>DE</a:t>
            </a:r>
            <a:r>
              <a:rPr lang="es-CO" sz="5400" kern="0" spc="1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s-CO" sz="5400" kern="0" spc="-10" dirty="0">
                <a:solidFill>
                  <a:schemeClr val="bg1">
                    <a:lumMod val="65000"/>
                  </a:schemeClr>
                </a:solidFill>
              </a:rPr>
              <a:t>ANSOFF</a:t>
            </a:r>
            <a:endParaRPr lang="es-CO" sz="5400" kern="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4061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0" y="463550"/>
            <a:ext cx="1744663" cy="33178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30" dirty="0"/>
              <a:t>MATRIZ</a:t>
            </a:r>
            <a:r>
              <a:rPr spc="-80" dirty="0"/>
              <a:t> </a:t>
            </a:r>
            <a:r>
              <a:rPr dirty="0"/>
              <a:t>ANSOFF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59383" y="478663"/>
            <a:ext cx="2025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E8E6E8"/>
                </a:solidFill>
                <a:latin typeface="Calibri"/>
                <a:cs typeface="Calibri"/>
              </a:rPr>
              <a:t>1.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94359" y="1385315"/>
            <a:ext cx="218440" cy="0"/>
          </a:xfrm>
          <a:custGeom>
            <a:avLst/>
            <a:gdLst/>
            <a:ahLst/>
            <a:cxnLst/>
            <a:rect l="l" t="t" r="r" b="b"/>
            <a:pathLst>
              <a:path w="218440">
                <a:moveTo>
                  <a:pt x="0" y="0"/>
                </a:moveTo>
                <a:lnTo>
                  <a:pt x="217934" y="0"/>
                </a:lnTo>
              </a:path>
            </a:pathLst>
          </a:custGeom>
          <a:ln w="36576">
            <a:solidFill>
              <a:srgbClr val="EBEBE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39876" y="768857"/>
            <a:ext cx="7907020" cy="26543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064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E8E6E8"/>
                </a:solidFill>
                <a:latin typeface="Calibri"/>
                <a:cs typeface="Calibri"/>
              </a:rPr>
              <a:t>1.4. </a:t>
            </a:r>
            <a:r>
              <a:rPr sz="2000" b="1" spc="-15" dirty="0">
                <a:solidFill>
                  <a:srgbClr val="E8E6E8"/>
                </a:solidFill>
                <a:latin typeface="Calibri"/>
                <a:cs typeface="Calibri"/>
              </a:rPr>
              <a:t>Estrategia </a:t>
            </a:r>
            <a:r>
              <a:rPr sz="2000" b="1" dirty="0">
                <a:solidFill>
                  <a:srgbClr val="E8E6E8"/>
                </a:solidFill>
                <a:latin typeface="Calibri"/>
                <a:cs typeface="Calibri"/>
              </a:rPr>
              <a:t>de</a:t>
            </a:r>
            <a:r>
              <a:rPr sz="2000" b="1" spc="-25" dirty="0">
                <a:solidFill>
                  <a:srgbClr val="E8E6E8"/>
                </a:solidFill>
                <a:latin typeface="Calibri"/>
                <a:cs typeface="Calibri"/>
              </a:rPr>
              <a:t> </a:t>
            </a:r>
            <a:r>
              <a:rPr sz="2000" b="1" spc="-5" dirty="0">
                <a:solidFill>
                  <a:srgbClr val="E8E6E8"/>
                </a:solidFill>
                <a:latin typeface="Calibri"/>
                <a:cs typeface="Calibri"/>
              </a:rPr>
              <a:t>diversificación.</a:t>
            </a:r>
            <a:endParaRPr sz="20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2650">
              <a:latin typeface="Times New Roman"/>
              <a:cs typeface="Times New Roman"/>
            </a:endParaRPr>
          </a:p>
          <a:p>
            <a:pPr marL="12700" marR="5080" algn="just">
              <a:lnSpc>
                <a:spcPct val="99600"/>
              </a:lnSpc>
              <a:spcBef>
                <a:spcPts val="5"/>
              </a:spcBef>
            </a:pP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Por último en la estrategia de diversificación, es necesario estudiar si existen  oportunidades para desarrollar nuevos productos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para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nuevos mercados. 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Esta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estrategia es la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última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opción que debe escoger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una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empresa, </a:t>
            </a:r>
            <a:r>
              <a:rPr sz="1800" spc="-10" dirty="0">
                <a:solidFill>
                  <a:srgbClr val="333333"/>
                </a:solidFill>
                <a:latin typeface="Arial"/>
                <a:cs typeface="Arial"/>
              </a:rPr>
              <a:t>ya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que  ofrece menor seguridad,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puesto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que cualquier empresa, cuanto más se aleje  de su conocimiento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sobre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los productos </a:t>
            </a:r>
            <a:r>
              <a:rPr sz="1800" spc="-10" dirty="0">
                <a:solidFill>
                  <a:srgbClr val="333333"/>
                </a:solidFill>
                <a:latin typeface="Arial"/>
                <a:cs typeface="Arial"/>
              </a:rPr>
              <a:t>que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comercializa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y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los mercados   donde opera, tendrá un </a:t>
            </a:r>
            <a:r>
              <a:rPr sz="1800" spc="-10" dirty="0">
                <a:solidFill>
                  <a:srgbClr val="333333"/>
                </a:solidFill>
                <a:latin typeface="Arial"/>
                <a:cs typeface="Arial"/>
              </a:rPr>
              <a:t>mayor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riesgo al</a:t>
            </a:r>
            <a:r>
              <a:rPr sz="1800" spc="95" dirty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fracaso.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578863" y="3465576"/>
            <a:ext cx="6380988" cy="27416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33678" y="464057"/>
            <a:ext cx="118046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10" dirty="0">
                <a:solidFill>
                  <a:srgbClr val="E8E6E8"/>
                </a:solidFill>
                <a:latin typeface="Calibri"/>
                <a:cs typeface="Calibri"/>
              </a:rPr>
              <a:t>EJEMPLOS: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33678" y="768857"/>
            <a:ext cx="370903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E8E6E8"/>
                </a:solidFill>
                <a:latin typeface="Calibri"/>
                <a:cs typeface="Calibri"/>
              </a:rPr>
              <a:t>2.1. </a:t>
            </a:r>
            <a:r>
              <a:rPr sz="2000" b="1" spc="-5" dirty="0">
                <a:solidFill>
                  <a:srgbClr val="E8E6E8"/>
                </a:solidFill>
                <a:latin typeface="Calibri"/>
                <a:cs typeface="Calibri"/>
              </a:rPr>
              <a:t>Matriz </a:t>
            </a:r>
            <a:r>
              <a:rPr sz="2000" b="1" dirty="0">
                <a:solidFill>
                  <a:srgbClr val="E8E6E8"/>
                </a:solidFill>
                <a:latin typeface="Calibri"/>
                <a:cs typeface="Calibri"/>
              </a:rPr>
              <a:t>de Ansoff de </a:t>
            </a:r>
            <a:r>
              <a:rPr sz="2000" b="1" spc="-10" dirty="0">
                <a:solidFill>
                  <a:srgbClr val="E8E6E8"/>
                </a:solidFill>
                <a:latin typeface="Calibri"/>
                <a:cs typeface="Calibri"/>
              </a:rPr>
              <a:t>Coca-</a:t>
            </a:r>
            <a:r>
              <a:rPr sz="2000" b="1" spc="-65" dirty="0">
                <a:solidFill>
                  <a:srgbClr val="E8E6E8"/>
                </a:solidFill>
                <a:latin typeface="Calibri"/>
                <a:cs typeface="Calibri"/>
              </a:rPr>
              <a:t> </a:t>
            </a:r>
            <a:r>
              <a:rPr sz="2000" b="1" spc="-5" dirty="0">
                <a:solidFill>
                  <a:srgbClr val="E8E6E8"/>
                </a:solidFill>
                <a:latin typeface="Calibri"/>
                <a:cs typeface="Calibri"/>
              </a:rPr>
              <a:t>Cola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59383" y="478663"/>
            <a:ext cx="2025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E8E6E8"/>
                </a:solidFill>
                <a:latin typeface="Calibri"/>
                <a:cs typeface="Calibri"/>
              </a:rPr>
              <a:t>2.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94359" y="1385315"/>
            <a:ext cx="218440" cy="0"/>
          </a:xfrm>
          <a:custGeom>
            <a:avLst/>
            <a:gdLst/>
            <a:ahLst/>
            <a:cxnLst/>
            <a:rect l="l" t="t" r="r" b="b"/>
            <a:pathLst>
              <a:path w="218440">
                <a:moveTo>
                  <a:pt x="0" y="0"/>
                </a:moveTo>
                <a:lnTo>
                  <a:pt x="217934" y="0"/>
                </a:lnTo>
              </a:path>
            </a:pathLst>
          </a:custGeom>
          <a:ln w="36576">
            <a:solidFill>
              <a:srgbClr val="EBEBE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94359" y="1879092"/>
            <a:ext cx="7984235" cy="46131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0" y="463550"/>
            <a:ext cx="1744663" cy="33178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30" dirty="0"/>
              <a:t>MATRIZ</a:t>
            </a:r>
            <a:r>
              <a:rPr spc="-80" dirty="0"/>
              <a:t> </a:t>
            </a:r>
            <a:r>
              <a:rPr dirty="0"/>
              <a:t>ANSOFF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33678" y="768857"/>
            <a:ext cx="528828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E8E6E8"/>
                </a:solidFill>
                <a:latin typeface="Calibri"/>
                <a:cs typeface="Calibri"/>
              </a:rPr>
              <a:t>1.3. </a:t>
            </a:r>
            <a:r>
              <a:rPr sz="2000" b="1" spc="-15" dirty="0">
                <a:solidFill>
                  <a:srgbClr val="E8E6E8"/>
                </a:solidFill>
                <a:latin typeface="Calibri"/>
                <a:cs typeface="Calibri"/>
              </a:rPr>
              <a:t>Estrategia </a:t>
            </a:r>
            <a:r>
              <a:rPr sz="2000" b="1" dirty="0">
                <a:solidFill>
                  <a:srgbClr val="E8E6E8"/>
                </a:solidFill>
                <a:latin typeface="Calibri"/>
                <a:cs typeface="Calibri"/>
              </a:rPr>
              <a:t>de </a:t>
            </a:r>
            <a:r>
              <a:rPr sz="2000" b="1" spc="-5" dirty="0">
                <a:solidFill>
                  <a:srgbClr val="E8E6E8"/>
                </a:solidFill>
                <a:latin typeface="Calibri"/>
                <a:cs typeface="Calibri"/>
              </a:rPr>
              <a:t>desarrollo </a:t>
            </a:r>
            <a:r>
              <a:rPr sz="2000" b="1" dirty="0">
                <a:solidFill>
                  <a:srgbClr val="E8E6E8"/>
                </a:solidFill>
                <a:latin typeface="Calibri"/>
                <a:cs typeface="Calibri"/>
              </a:rPr>
              <a:t>de </a:t>
            </a:r>
            <a:r>
              <a:rPr sz="2000" b="1" spc="-5" dirty="0">
                <a:solidFill>
                  <a:srgbClr val="E8E6E8"/>
                </a:solidFill>
                <a:latin typeface="Calibri"/>
                <a:cs typeface="Calibri"/>
              </a:rPr>
              <a:t>nuevos</a:t>
            </a:r>
            <a:r>
              <a:rPr sz="2000" b="1" spc="-40" dirty="0">
                <a:solidFill>
                  <a:srgbClr val="E8E6E8"/>
                </a:solidFill>
                <a:latin typeface="Calibri"/>
                <a:cs typeface="Calibri"/>
              </a:rPr>
              <a:t> </a:t>
            </a:r>
            <a:r>
              <a:rPr sz="2000" b="1" spc="-5" dirty="0">
                <a:solidFill>
                  <a:srgbClr val="E8E6E8"/>
                </a:solidFill>
                <a:latin typeface="Calibri"/>
                <a:cs typeface="Calibri"/>
              </a:rPr>
              <a:t>productos.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59383" y="478663"/>
            <a:ext cx="2025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E8E6E8"/>
                </a:solidFill>
                <a:latin typeface="Calibri"/>
                <a:cs typeface="Calibri"/>
              </a:rPr>
              <a:t>1.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94359" y="1385315"/>
            <a:ext cx="218440" cy="0"/>
          </a:xfrm>
          <a:custGeom>
            <a:avLst/>
            <a:gdLst/>
            <a:ahLst/>
            <a:cxnLst/>
            <a:rect l="l" t="t" r="r" b="b"/>
            <a:pathLst>
              <a:path w="218440">
                <a:moveTo>
                  <a:pt x="0" y="0"/>
                </a:moveTo>
                <a:lnTo>
                  <a:pt x="217934" y="0"/>
                </a:lnTo>
              </a:path>
            </a:pathLst>
          </a:custGeom>
          <a:ln w="36576">
            <a:solidFill>
              <a:srgbClr val="EBEBE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56971" y="2366264"/>
            <a:ext cx="7950834" cy="16656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just">
              <a:lnSpc>
                <a:spcPct val="99600"/>
              </a:lnSpc>
              <a:spcBef>
                <a:spcPts val="105"/>
              </a:spcBef>
            </a:pP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En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esta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opción estratégica, la empresa desarrolla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nuevos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productos para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los 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mercados en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los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que opera actualmente.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Los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mercados están en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continuo 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movimiento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y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por tanto en constante cambio, es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totalmente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lógico que </a:t>
            </a:r>
            <a:r>
              <a:rPr sz="1800" spc="-10" dirty="0">
                <a:solidFill>
                  <a:srgbClr val="333333"/>
                </a:solidFill>
                <a:latin typeface="Arial"/>
                <a:cs typeface="Arial"/>
              </a:rPr>
              <a:t>en 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determinadas ocasiones sea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necesario </a:t>
            </a:r>
            <a:r>
              <a:rPr sz="1800" b="1" spc="-5" dirty="0">
                <a:solidFill>
                  <a:srgbClr val="244060"/>
                </a:solidFill>
                <a:latin typeface="Arial"/>
                <a:cs typeface="Arial"/>
              </a:rPr>
              <a:t>el lanzamiento de </a:t>
            </a:r>
            <a:r>
              <a:rPr sz="1800" b="1" spc="-10" dirty="0">
                <a:solidFill>
                  <a:srgbClr val="244060"/>
                </a:solidFill>
                <a:latin typeface="Arial"/>
                <a:cs typeface="Arial"/>
              </a:rPr>
              <a:t>nuevos  </a:t>
            </a:r>
            <a:r>
              <a:rPr sz="1800" b="1" dirty="0">
                <a:solidFill>
                  <a:srgbClr val="244060"/>
                </a:solidFill>
                <a:latin typeface="Arial"/>
                <a:cs typeface="Arial"/>
              </a:rPr>
              <a:t>productos, la </a:t>
            </a:r>
            <a:r>
              <a:rPr sz="1800" b="1" spc="-5" dirty="0">
                <a:solidFill>
                  <a:srgbClr val="244060"/>
                </a:solidFill>
                <a:latin typeface="Arial"/>
                <a:cs typeface="Arial"/>
              </a:rPr>
              <a:t>modificación </a:t>
            </a:r>
            <a:r>
              <a:rPr sz="1800" b="1" dirty="0">
                <a:solidFill>
                  <a:srgbClr val="244060"/>
                </a:solidFill>
                <a:latin typeface="Arial"/>
                <a:cs typeface="Arial"/>
              </a:rPr>
              <a:t>o </a:t>
            </a:r>
            <a:r>
              <a:rPr sz="1800" b="1" spc="-5" dirty="0">
                <a:solidFill>
                  <a:srgbClr val="244060"/>
                </a:solidFill>
                <a:latin typeface="Arial"/>
                <a:cs typeface="Arial"/>
              </a:rPr>
              <a:t>actualización </a:t>
            </a:r>
            <a:r>
              <a:rPr sz="1800" b="1" dirty="0">
                <a:solidFill>
                  <a:srgbClr val="244060"/>
                </a:solidFill>
                <a:latin typeface="Arial"/>
                <a:cs typeface="Arial"/>
              </a:rPr>
              <a:t>de </a:t>
            </a:r>
            <a:r>
              <a:rPr sz="1800" b="1" spc="-5" dirty="0">
                <a:solidFill>
                  <a:srgbClr val="244060"/>
                </a:solidFill>
                <a:latin typeface="Arial"/>
                <a:cs typeface="Arial"/>
              </a:rPr>
              <a:t>productos, para satisfacer  las </a:t>
            </a:r>
            <a:r>
              <a:rPr sz="1800" b="1" spc="-10" dirty="0">
                <a:solidFill>
                  <a:srgbClr val="244060"/>
                </a:solidFill>
                <a:latin typeface="Arial"/>
                <a:cs typeface="Arial"/>
              </a:rPr>
              <a:t>nuevas </a:t>
            </a:r>
            <a:r>
              <a:rPr sz="1800" b="1" spc="-5" dirty="0">
                <a:solidFill>
                  <a:srgbClr val="244060"/>
                </a:solidFill>
                <a:latin typeface="Arial"/>
                <a:cs typeface="Arial"/>
              </a:rPr>
              <a:t>necesidades generadas </a:t>
            </a:r>
            <a:r>
              <a:rPr sz="1800" b="1" dirty="0">
                <a:solidFill>
                  <a:srgbClr val="244060"/>
                </a:solidFill>
                <a:latin typeface="Arial"/>
                <a:cs typeface="Arial"/>
              </a:rPr>
              <a:t>por dichos</a:t>
            </a:r>
            <a:r>
              <a:rPr sz="1800" b="1" spc="50" dirty="0">
                <a:solidFill>
                  <a:srgbClr val="244060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244060"/>
                </a:solidFill>
                <a:latin typeface="Arial"/>
                <a:cs typeface="Arial"/>
              </a:rPr>
              <a:t>cambios.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736335" y="4181855"/>
            <a:ext cx="3124200" cy="21137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730752" y="5006340"/>
            <a:ext cx="1932431" cy="8595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60632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5"/>
          <p:cNvSpPr txBox="1"/>
          <p:nvPr/>
        </p:nvSpPr>
        <p:spPr>
          <a:xfrm>
            <a:off x="4384040" y="1732915"/>
            <a:ext cx="3832225" cy="9004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5E5C5D"/>
                </a:solidFill>
                <a:latin typeface="Calibri"/>
                <a:cs typeface="Calibri"/>
              </a:rPr>
              <a:t>CURIOSIDADES:</a:t>
            </a:r>
            <a:endParaRPr sz="18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2200" dirty="0">
              <a:latin typeface="Times New Roman"/>
              <a:cs typeface="Times New Roman"/>
            </a:endParaRPr>
          </a:p>
          <a:p>
            <a:pPr marL="117475">
              <a:lnSpc>
                <a:spcPct val="100000"/>
              </a:lnSpc>
              <a:tabLst>
                <a:tab pos="633730" algn="l"/>
                <a:tab pos="1545590" algn="l"/>
                <a:tab pos="2092325" algn="l"/>
                <a:tab pos="3046730" algn="l"/>
              </a:tabLst>
            </a:pPr>
            <a:r>
              <a:rPr sz="1800" spc="-5" dirty="0">
                <a:solidFill>
                  <a:srgbClr val="333333"/>
                </a:solidFill>
                <a:latin typeface="Calibri"/>
                <a:cs typeface="Calibri"/>
              </a:rPr>
              <a:t>L</a:t>
            </a:r>
            <a:r>
              <a:rPr sz="1800" dirty="0">
                <a:solidFill>
                  <a:srgbClr val="333333"/>
                </a:solidFill>
                <a:latin typeface="Calibri"/>
                <a:cs typeface="Calibri"/>
              </a:rPr>
              <a:t>a	M</a:t>
            </a:r>
            <a:r>
              <a:rPr sz="1800" spc="-15" dirty="0">
                <a:solidFill>
                  <a:srgbClr val="333333"/>
                </a:solidFill>
                <a:latin typeface="Calibri"/>
                <a:cs typeface="Calibri"/>
              </a:rPr>
              <a:t>a</a:t>
            </a:r>
            <a:r>
              <a:rPr sz="1800" dirty="0">
                <a:solidFill>
                  <a:srgbClr val="333333"/>
                </a:solidFill>
                <a:latin typeface="Calibri"/>
                <a:cs typeface="Calibri"/>
              </a:rPr>
              <a:t>t</a:t>
            </a:r>
            <a:r>
              <a:rPr sz="1800" spc="-10" dirty="0">
                <a:solidFill>
                  <a:srgbClr val="333333"/>
                </a:solidFill>
                <a:latin typeface="Calibri"/>
                <a:cs typeface="Calibri"/>
              </a:rPr>
              <a:t>r</a:t>
            </a:r>
            <a:r>
              <a:rPr sz="1800" spc="-5" dirty="0">
                <a:solidFill>
                  <a:srgbClr val="333333"/>
                </a:solidFill>
                <a:latin typeface="Calibri"/>
                <a:cs typeface="Calibri"/>
              </a:rPr>
              <a:t>i</a:t>
            </a:r>
            <a:r>
              <a:rPr sz="1800" dirty="0">
                <a:solidFill>
                  <a:srgbClr val="333333"/>
                </a:solidFill>
                <a:latin typeface="Calibri"/>
                <a:cs typeface="Calibri"/>
              </a:rPr>
              <a:t>z	</a:t>
            </a:r>
            <a:r>
              <a:rPr sz="1800" spc="10" dirty="0">
                <a:solidFill>
                  <a:srgbClr val="333333"/>
                </a:solidFill>
                <a:latin typeface="Calibri"/>
                <a:cs typeface="Calibri"/>
              </a:rPr>
              <a:t>d</a:t>
            </a:r>
            <a:r>
              <a:rPr sz="1800" dirty="0">
                <a:solidFill>
                  <a:srgbClr val="333333"/>
                </a:solidFill>
                <a:latin typeface="Calibri"/>
                <a:cs typeface="Calibri"/>
              </a:rPr>
              <a:t>e	An</a:t>
            </a:r>
            <a:r>
              <a:rPr sz="1800" spc="5" dirty="0">
                <a:solidFill>
                  <a:srgbClr val="333333"/>
                </a:solidFill>
                <a:latin typeface="Calibri"/>
                <a:cs typeface="Calibri"/>
              </a:rPr>
              <a:t>s</a:t>
            </a:r>
            <a:r>
              <a:rPr sz="1800" spc="-15" dirty="0">
                <a:solidFill>
                  <a:srgbClr val="333333"/>
                </a:solidFill>
                <a:latin typeface="Calibri"/>
                <a:cs typeface="Calibri"/>
              </a:rPr>
              <a:t>o</a:t>
            </a:r>
            <a:r>
              <a:rPr sz="1800" spc="-10" dirty="0">
                <a:solidFill>
                  <a:srgbClr val="333333"/>
                </a:solidFill>
                <a:latin typeface="Calibri"/>
                <a:cs typeface="Calibri"/>
              </a:rPr>
              <a:t>f</a:t>
            </a:r>
            <a:r>
              <a:rPr sz="1800" spc="-110" dirty="0">
                <a:solidFill>
                  <a:srgbClr val="333333"/>
                </a:solidFill>
                <a:latin typeface="Calibri"/>
                <a:cs typeface="Calibri"/>
              </a:rPr>
              <a:t>f</a:t>
            </a:r>
            <a:r>
              <a:rPr sz="1800" dirty="0">
                <a:solidFill>
                  <a:srgbClr val="333333"/>
                </a:solidFill>
                <a:latin typeface="Calibri"/>
                <a:cs typeface="Calibri"/>
              </a:rPr>
              <a:t>,	</a:t>
            </a:r>
            <a:r>
              <a:rPr sz="1800" spc="-30" dirty="0">
                <a:solidFill>
                  <a:srgbClr val="333333"/>
                </a:solidFill>
                <a:latin typeface="Calibri"/>
                <a:cs typeface="Calibri"/>
              </a:rPr>
              <a:t>t</a:t>
            </a:r>
            <a:r>
              <a:rPr sz="1800" dirty="0">
                <a:solidFill>
                  <a:srgbClr val="333333"/>
                </a:solidFill>
                <a:latin typeface="Calibri"/>
                <a:cs typeface="Calibri"/>
              </a:rPr>
              <a:t>am</a:t>
            </a:r>
            <a:r>
              <a:rPr sz="1800" spc="5" dirty="0">
                <a:solidFill>
                  <a:srgbClr val="333333"/>
                </a:solidFill>
                <a:latin typeface="Calibri"/>
                <a:cs typeface="Calibri"/>
              </a:rPr>
              <a:t>b</a:t>
            </a:r>
            <a:r>
              <a:rPr sz="1800" spc="-5" dirty="0">
                <a:solidFill>
                  <a:srgbClr val="333333"/>
                </a:solidFill>
                <a:latin typeface="Calibri"/>
                <a:cs typeface="Calibri"/>
              </a:rPr>
              <a:t>i</a:t>
            </a:r>
            <a:r>
              <a:rPr sz="1800" dirty="0">
                <a:solidFill>
                  <a:srgbClr val="333333"/>
                </a:solidFill>
                <a:latin typeface="Calibri"/>
                <a:cs typeface="Calibri"/>
              </a:rPr>
              <a:t>én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4" name="object 6"/>
          <p:cNvSpPr txBox="1"/>
          <p:nvPr/>
        </p:nvSpPr>
        <p:spPr>
          <a:xfrm>
            <a:off x="4488941" y="2607945"/>
            <a:ext cx="372808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solidFill>
                  <a:srgbClr val="333333"/>
                </a:solidFill>
                <a:latin typeface="Calibri"/>
                <a:cs typeface="Calibri"/>
              </a:rPr>
              <a:t>denominada matriz </a:t>
            </a:r>
            <a:r>
              <a:rPr sz="1800" spc="-10" dirty="0">
                <a:solidFill>
                  <a:srgbClr val="333333"/>
                </a:solidFill>
                <a:latin typeface="Calibri"/>
                <a:cs typeface="Calibri"/>
              </a:rPr>
              <a:t>producto-mercado,  </a:t>
            </a:r>
            <a:r>
              <a:rPr sz="1800" dirty="0">
                <a:solidFill>
                  <a:srgbClr val="333333"/>
                </a:solidFill>
                <a:latin typeface="Calibri"/>
                <a:cs typeface="Calibri"/>
              </a:rPr>
              <a:t>es una de </a:t>
            </a:r>
            <a:r>
              <a:rPr sz="1800" spc="-5" dirty="0">
                <a:solidFill>
                  <a:srgbClr val="333333"/>
                </a:solidFill>
                <a:latin typeface="Calibri"/>
                <a:cs typeface="Calibri"/>
              </a:rPr>
              <a:t>las principales </a:t>
            </a:r>
            <a:r>
              <a:rPr sz="1800" spc="-10" dirty="0">
                <a:solidFill>
                  <a:srgbClr val="333333"/>
                </a:solidFill>
                <a:latin typeface="Calibri"/>
                <a:cs typeface="Calibri"/>
              </a:rPr>
              <a:t>herramientas  </a:t>
            </a:r>
            <a:r>
              <a:rPr sz="1800" dirty="0">
                <a:solidFill>
                  <a:srgbClr val="333333"/>
                </a:solidFill>
                <a:latin typeface="Calibri"/>
                <a:cs typeface="Calibri"/>
              </a:rPr>
              <a:t>de </a:t>
            </a:r>
            <a:r>
              <a:rPr sz="1800" spc="-15" dirty="0">
                <a:solidFill>
                  <a:srgbClr val="333333"/>
                </a:solidFill>
                <a:latin typeface="Calibri"/>
                <a:cs typeface="Calibri"/>
              </a:rPr>
              <a:t>estrategia </a:t>
            </a:r>
            <a:r>
              <a:rPr sz="1800" spc="-5" dirty="0">
                <a:solidFill>
                  <a:srgbClr val="333333"/>
                </a:solidFill>
                <a:latin typeface="Calibri"/>
                <a:cs typeface="Calibri"/>
              </a:rPr>
              <a:t>empresarial </a:t>
            </a:r>
            <a:r>
              <a:rPr sz="1800" dirty="0">
                <a:solidFill>
                  <a:srgbClr val="333333"/>
                </a:solidFill>
                <a:latin typeface="Calibri"/>
                <a:cs typeface="Calibri"/>
              </a:rPr>
              <a:t>y</a:t>
            </a:r>
            <a:r>
              <a:rPr sz="1800" spc="275" dirty="0">
                <a:solidFill>
                  <a:srgbClr val="333333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333333"/>
                </a:solidFill>
                <a:latin typeface="Calibri"/>
                <a:cs typeface="Calibri"/>
              </a:rPr>
              <a:t>de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5" name="object 7"/>
          <p:cNvSpPr txBox="1"/>
          <p:nvPr/>
        </p:nvSpPr>
        <p:spPr>
          <a:xfrm>
            <a:off x="4488941" y="3430904"/>
            <a:ext cx="3729354" cy="1671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solidFill>
                  <a:srgbClr val="333333"/>
                </a:solidFill>
                <a:latin typeface="Calibri"/>
                <a:cs typeface="Calibri"/>
              </a:rPr>
              <a:t>marketing </a:t>
            </a:r>
            <a:r>
              <a:rPr sz="1800" spc="-15" dirty="0">
                <a:solidFill>
                  <a:srgbClr val="333333"/>
                </a:solidFill>
                <a:latin typeface="Calibri"/>
                <a:cs typeface="Calibri"/>
              </a:rPr>
              <a:t>estratégico. </a:t>
            </a:r>
            <a:r>
              <a:rPr sz="1800" spc="-5" dirty="0">
                <a:solidFill>
                  <a:srgbClr val="333333"/>
                </a:solidFill>
                <a:latin typeface="Calibri"/>
                <a:cs typeface="Calibri"/>
              </a:rPr>
              <a:t>Fue creada por  </a:t>
            </a:r>
            <a:r>
              <a:rPr sz="1800" dirty="0">
                <a:solidFill>
                  <a:srgbClr val="333333"/>
                </a:solidFill>
                <a:latin typeface="Calibri"/>
                <a:cs typeface="Calibri"/>
              </a:rPr>
              <a:t>el </a:t>
            </a:r>
            <a:r>
              <a:rPr sz="1800" spc="-15" dirty="0">
                <a:solidFill>
                  <a:srgbClr val="333333"/>
                </a:solidFill>
                <a:latin typeface="Calibri"/>
                <a:cs typeface="Calibri"/>
              </a:rPr>
              <a:t>estratega </a:t>
            </a:r>
            <a:r>
              <a:rPr sz="1800" spc="-5" dirty="0">
                <a:solidFill>
                  <a:srgbClr val="333333"/>
                </a:solidFill>
                <a:latin typeface="Calibri"/>
                <a:cs typeface="Calibri"/>
              </a:rPr>
              <a:t>Igor Ansoff </a:t>
            </a:r>
            <a:r>
              <a:rPr sz="1800" dirty="0">
                <a:solidFill>
                  <a:srgbClr val="333333"/>
                </a:solidFill>
                <a:latin typeface="Calibri"/>
                <a:cs typeface="Calibri"/>
              </a:rPr>
              <a:t>en el año </a:t>
            </a:r>
            <a:r>
              <a:rPr sz="1800" spc="-5" dirty="0">
                <a:solidFill>
                  <a:srgbClr val="333333"/>
                </a:solidFill>
                <a:latin typeface="Calibri"/>
                <a:cs typeface="Calibri"/>
              </a:rPr>
              <a:t>1957.  </a:t>
            </a:r>
            <a:r>
              <a:rPr sz="1800" spc="-15" dirty="0">
                <a:solidFill>
                  <a:srgbClr val="333333"/>
                </a:solidFill>
                <a:latin typeface="Calibri"/>
                <a:cs typeface="Calibri"/>
              </a:rPr>
              <a:t>Esta </a:t>
            </a:r>
            <a:r>
              <a:rPr sz="1800" spc="-5" dirty="0">
                <a:solidFill>
                  <a:srgbClr val="333333"/>
                </a:solidFill>
                <a:latin typeface="Calibri"/>
                <a:cs typeface="Calibri"/>
              </a:rPr>
              <a:t>matriz, </a:t>
            </a:r>
            <a:r>
              <a:rPr sz="1800" dirty="0">
                <a:solidFill>
                  <a:srgbClr val="333333"/>
                </a:solidFill>
                <a:latin typeface="Calibri"/>
                <a:cs typeface="Calibri"/>
              </a:rPr>
              <a:t>es </a:t>
            </a:r>
            <a:r>
              <a:rPr sz="1800" spc="-5" dirty="0">
                <a:solidFill>
                  <a:srgbClr val="333333"/>
                </a:solidFill>
                <a:latin typeface="Calibri"/>
                <a:cs typeface="Calibri"/>
              </a:rPr>
              <a:t>la </a:t>
            </a:r>
            <a:r>
              <a:rPr sz="1800" spc="-10" dirty="0">
                <a:solidFill>
                  <a:srgbClr val="333333"/>
                </a:solidFill>
                <a:latin typeface="Calibri"/>
                <a:cs typeface="Calibri"/>
              </a:rPr>
              <a:t>herramienta </a:t>
            </a:r>
            <a:r>
              <a:rPr sz="1800" spc="-15" dirty="0">
                <a:solidFill>
                  <a:srgbClr val="333333"/>
                </a:solidFill>
                <a:latin typeface="Calibri"/>
                <a:cs typeface="Calibri"/>
              </a:rPr>
              <a:t>perfecta  para </a:t>
            </a:r>
            <a:r>
              <a:rPr sz="1800" spc="-5" dirty="0">
                <a:solidFill>
                  <a:srgbClr val="333333"/>
                </a:solidFill>
                <a:latin typeface="Calibri"/>
                <a:cs typeface="Calibri"/>
              </a:rPr>
              <a:t>determinar </a:t>
            </a:r>
            <a:r>
              <a:rPr sz="1800" b="1" dirty="0">
                <a:solidFill>
                  <a:srgbClr val="333333"/>
                </a:solidFill>
                <a:latin typeface="Calibri"/>
                <a:cs typeface="Calibri"/>
              </a:rPr>
              <a:t>la </a:t>
            </a:r>
            <a:r>
              <a:rPr sz="1800" b="1" spc="-10" dirty="0">
                <a:solidFill>
                  <a:srgbClr val="333333"/>
                </a:solidFill>
                <a:latin typeface="Calibri"/>
                <a:cs typeface="Calibri"/>
              </a:rPr>
              <a:t>dirección  </a:t>
            </a:r>
            <a:r>
              <a:rPr sz="1800" b="1" spc="-15" dirty="0">
                <a:solidFill>
                  <a:srgbClr val="333333"/>
                </a:solidFill>
                <a:latin typeface="Calibri"/>
                <a:cs typeface="Calibri"/>
              </a:rPr>
              <a:t>estratégica </a:t>
            </a:r>
            <a:r>
              <a:rPr sz="1800" b="1" spc="-5" dirty="0">
                <a:solidFill>
                  <a:srgbClr val="333333"/>
                </a:solidFill>
                <a:latin typeface="Calibri"/>
                <a:cs typeface="Calibri"/>
              </a:rPr>
              <a:t>de </a:t>
            </a:r>
            <a:r>
              <a:rPr sz="1800" b="1" spc="-10" dirty="0">
                <a:solidFill>
                  <a:srgbClr val="333333"/>
                </a:solidFill>
                <a:latin typeface="Calibri"/>
                <a:cs typeface="Calibri"/>
              </a:rPr>
              <a:t>crecimiento </a:t>
            </a:r>
            <a:r>
              <a:rPr sz="1800" b="1" spc="-5" dirty="0">
                <a:solidFill>
                  <a:srgbClr val="333333"/>
                </a:solidFill>
                <a:latin typeface="Calibri"/>
                <a:cs typeface="Calibri"/>
              </a:rPr>
              <a:t>de una  empresa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6" name="object 3"/>
          <p:cNvSpPr txBox="1">
            <a:spLocks/>
          </p:cNvSpPr>
          <p:nvPr/>
        </p:nvSpPr>
        <p:spPr>
          <a:xfrm>
            <a:off x="244903" y="2381032"/>
            <a:ext cx="3537967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>
              <a:defRPr sz="2000" b="1" i="0">
                <a:solidFill>
                  <a:srgbClr val="E8E6E8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12700" algn="ctr">
              <a:spcBef>
                <a:spcPts val="95"/>
              </a:spcBef>
            </a:pPr>
            <a:r>
              <a:rPr lang="es-CO" sz="3200" kern="0" spc="-45" dirty="0">
                <a:solidFill>
                  <a:schemeClr val="bg1">
                    <a:lumMod val="50000"/>
                  </a:schemeClr>
                </a:solidFill>
              </a:rPr>
              <a:t>MATRIZ </a:t>
            </a:r>
            <a:r>
              <a:rPr lang="es-CO" sz="3200" kern="0" spc="-5" dirty="0">
                <a:solidFill>
                  <a:schemeClr val="bg1">
                    <a:lumMod val="50000"/>
                  </a:schemeClr>
                </a:solidFill>
              </a:rPr>
              <a:t>DE</a:t>
            </a:r>
            <a:r>
              <a:rPr lang="es-CO" sz="3200" kern="0" spc="1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O" sz="3200" kern="0" spc="-10" dirty="0">
                <a:solidFill>
                  <a:schemeClr val="bg1">
                    <a:lumMod val="50000"/>
                  </a:schemeClr>
                </a:solidFill>
              </a:rPr>
              <a:t>ANSOFF</a:t>
            </a:r>
            <a:endParaRPr lang="es-CO" sz="3200" kern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1295400" y="2958378"/>
            <a:ext cx="718487" cy="45719"/>
          </a:xfrm>
          <a:prstGeom prst="rect">
            <a:avLst/>
          </a:prstGeom>
          <a:solidFill>
            <a:srgbClr val="FF6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70113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0875" y="1095323"/>
            <a:ext cx="608543" cy="592940"/>
          </a:xfrm>
          <a:prstGeom prst="rect">
            <a:avLst/>
          </a:prstGeom>
        </p:spPr>
      </p:pic>
      <p:sp>
        <p:nvSpPr>
          <p:cNvPr id="8" name="object 6"/>
          <p:cNvSpPr/>
          <p:nvPr/>
        </p:nvSpPr>
        <p:spPr>
          <a:xfrm>
            <a:off x="304800" y="457200"/>
            <a:ext cx="8465820" cy="632958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067787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5"/>
          <p:cNvSpPr txBox="1"/>
          <p:nvPr/>
        </p:nvSpPr>
        <p:spPr>
          <a:xfrm>
            <a:off x="4384040" y="1732915"/>
            <a:ext cx="3832225" cy="9004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5E5C5D"/>
                </a:solidFill>
                <a:latin typeface="Calibri"/>
                <a:cs typeface="Calibri"/>
              </a:rPr>
              <a:t>CURIOSIDADES:</a:t>
            </a:r>
            <a:endParaRPr sz="18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2200" dirty="0">
              <a:latin typeface="Times New Roman"/>
              <a:cs typeface="Times New Roman"/>
            </a:endParaRPr>
          </a:p>
          <a:p>
            <a:pPr marL="117475">
              <a:lnSpc>
                <a:spcPct val="100000"/>
              </a:lnSpc>
              <a:tabLst>
                <a:tab pos="633730" algn="l"/>
                <a:tab pos="1545590" algn="l"/>
                <a:tab pos="2092325" algn="l"/>
                <a:tab pos="3046730" algn="l"/>
              </a:tabLst>
            </a:pPr>
            <a:r>
              <a:rPr sz="1800" spc="-5" dirty="0">
                <a:solidFill>
                  <a:srgbClr val="333333"/>
                </a:solidFill>
                <a:latin typeface="Calibri"/>
                <a:cs typeface="Calibri"/>
              </a:rPr>
              <a:t>L</a:t>
            </a:r>
            <a:r>
              <a:rPr sz="1800" dirty="0">
                <a:solidFill>
                  <a:srgbClr val="333333"/>
                </a:solidFill>
                <a:latin typeface="Calibri"/>
                <a:cs typeface="Calibri"/>
              </a:rPr>
              <a:t>a	M</a:t>
            </a:r>
            <a:r>
              <a:rPr sz="1800" spc="-15" dirty="0">
                <a:solidFill>
                  <a:srgbClr val="333333"/>
                </a:solidFill>
                <a:latin typeface="Calibri"/>
                <a:cs typeface="Calibri"/>
              </a:rPr>
              <a:t>a</a:t>
            </a:r>
            <a:r>
              <a:rPr sz="1800" dirty="0">
                <a:solidFill>
                  <a:srgbClr val="333333"/>
                </a:solidFill>
                <a:latin typeface="Calibri"/>
                <a:cs typeface="Calibri"/>
              </a:rPr>
              <a:t>t</a:t>
            </a:r>
            <a:r>
              <a:rPr sz="1800" spc="-10" dirty="0">
                <a:solidFill>
                  <a:srgbClr val="333333"/>
                </a:solidFill>
                <a:latin typeface="Calibri"/>
                <a:cs typeface="Calibri"/>
              </a:rPr>
              <a:t>r</a:t>
            </a:r>
            <a:r>
              <a:rPr sz="1800" spc="-5" dirty="0">
                <a:solidFill>
                  <a:srgbClr val="333333"/>
                </a:solidFill>
                <a:latin typeface="Calibri"/>
                <a:cs typeface="Calibri"/>
              </a:rPr>
              <a:t>i</a:t>
            </a:r>
            <a:r>
              <a:rPr sz="1800" dirty="0">
                <a:solidFill>
                  <a:srgbClr val="333333"/>
                </a:solidFill>
                <a:latin typeface="Calibri"/>
                <a:cs typeface="Calibri"/>
              </a:rPr>
              <a:t>z	</a:t>
            </a:r>
            <a:r>
              <a:rPr sz="1800" spc="10" dirty="0">
                <a:solidFill>
                  <a:srgbClr val="333333"/>
                </a:solidFill>
                <a:latin typeface="Calibri"/>
                <a:cs typeface="Calibri"/>
              </a:rPr>
              <a:t>d</a:t>
            </a:r>
            <a:r>
              <a:rPr sz="1800" dirty="0">
                <a:solidFill>
                  <a:srgbClr val="333333"/>
                </a:solidFill>
                <a:latin typeface="Calibri"/>
                <a:cs typeface="Calibri"/>
              </a:rPr>
              <a:t>e	An</a:t>
            </a:r>
            <a:r>
              <a:rPr sz="1800" spc="5" dirty="0">
                <a:solidFill>
                  <a:srgbClr val="333333"/>
                </a:solidFill>
                <a:latin typeface="Calibri"/>
                <a:cs typeface="Calibri"/>
              </a:rPr>
              <a:t>s</a:t>
            </a:r>
            <a:r>
              <a:rPr sz="1800" spc="-15" dirty="0">
                <a:solidFill>
                  <a:srgbClr val="333333"/>
                </a:solidFill>
                <a:latin typeface="Calibri"/>
                <a:cs typeface="Calibri"/>
              </a:rPr>
              <a:t>o</a:t>
            </a:r>
            <a:r>
              <a:rPr sz="1800" spc="-10" dirty="0">
                <a:solidFill>
                  <a:srgbClr val="333333"/>
                </a:solidFill>
                <a:latin typeface="Calibri"/>
                <a:cs typeface="Calibri"/>
              </a:rPr>
              <a:t>f</a:t>
            </a:r>
            <a:r>
              <a:rPr sz="1800" spc="-110" dirty="0">
                <a:solidFill>
                  <a:srgbClr val="333333"/>
                </a:solidFill>
                <a:latin typeface="Calibri"/>
                <a:cs typeface="Calibri"/>
              </a:rPr>
              <a:t>f</a:t>
            </a:r>
            <a:r>
              <a:rPr sz="1800" dirty="0">
                <a:solidFill>
                  <a:srgbClr val="333333"/>
                </a:solidFill>
                <a:latin typeface="Calibri"/>
                <a:cs typeface="Calibri"/>
              </a:rPr>
              <a:t>,	</a:t>
            </a:r>
            <a:r>
              <a:rPr sz="1800" spc="-30" dirty="0">
                <a:solidFill>
                  <a:srgbClr val="333333"/>
                </a:solidFill>
                <a:latin typeface="Calibri"/>
                <a:cs typeface="Calibri"/>
              </a:rPr>
              <a:t>t</a:t>
            </a:r>
            <a:r>
              <a:rPr sz="1800" dirty="0">
                <a:solidFill>
                  <a:srgbClr val="333333"/>
                </a:solidFill>
                <a:latin typeface="Calibri"/>
                <a:cs typeface="Calibri"/>
              </a:rPr>
              <a:t>am</a:t>
            </a:r>
            <a:r>
              <a:rPr sz="1800" spc="5" dirty="0">
                <a:solidFill>
                  <a:srgbClr val="333333"/>
                </a:solidFill>
                <a:latin typeface="Calibri"/>
                <a:cs typeface="Calibri"/>
              </a:rPr>
              <a:t>b</a:t>
            </a:r>
            <a:r>
              <a:rPr sz="1800" spc="-5" dirty="0">
                <a:solidFill>
                  <a:srgbClr val="333333"/>
                </a:solidFill>
                <a:latin typeface="Calibri"/>
                <a:cs typeface="Calibri"/>
              </a:rPr>
              <a:t>i</a:t>
            </a:r>
            <a:r>
              <a:rPr sz="1800" dirty="0">
                <a:solidFill>
                  <a:srgbClr val="333333"/>
                </a:solidFill>
                <a:latin typeface="Calibri"/>
                <a:cs typeface="Calibri"/>
              </a:rPr>
              <a:t>én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4" name="object 6"/>
          <p:cNvSpPr txBox="1"/>
          <p:nvPr/>
        </p:nvSpPr>
        <p:spPr>
          <a:xfrm>
            <a:off x="4488941" y="2607945"/>
            <a:ext cx="372808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solidFill>
                  <a:srgbClr val="333333"/>
                </a:solidFill>
                <a:latin typeface="Calibri"/>
                <a:cs typeface="Calibri"/>
              </a:rPr>
              <a:t>denominada matriz </a:t>
            </a:r>
            <a:r>
              <a:rPr sz="1800" spc="-10" dirty="0">
                <a:solidFill>
                  <a:srgbClr val="333333"/>
                </a:solidFill>
                <a:latin typeface="Calibri"/>
                <a:cs typeface="Calibri"/>
              </a:rPr>
              <a:t>producto-mercado,  </a:t>
            </a:r>
            <a:r>
              <a:rPr sz="1800" dirty="0">
                <a:solidFill>
                  <a:srgbClr val="333333"/>
                </a:solidFill>
                <a:latin typeface="Calibri"/>
                <a:cs typeface="Calibri"/>
              </a:rPr>
              <a:t>es una de </a:t>
            </a:r>
            <a:r>
              <a:rPr sz="1800" spc="-5" dirty="0">
                <a:solidFill>
                  <a:srgbClr val="333333"/>
                </a:solidFill>
                <a:latin typeface="Calibri"/>
                <a:cs typeface="Calibri"/>
              </a:rPr>
              <a:t>las principales </a:t>
            </a:r>
            <a:r>
              <a:rPr sz="1800" spc="-10" dirty="0">
                <a:solidFill>
                  <a:srgbClr val="333333"/>
                </a:solidFill>
                <a:latin typeface="Calibri"/>
                <a:cs typeface="Calibri"/>
              </a:rPr>
              <a:t>herramientas  </a:t>
            </a:r>
            <a:r>
              <a:rPr sz="1800" dirty="0">
                <a:solidFill>
                  <a:srgbClr val="333333"/>
                </a:solidFill>
                <a:latin typeface="Calibri"/>
                <a:cs typeface="Calibri"/>
              </a:rPr>
              <a:t>de </a:t>
            </a:r>
            <a:r>
              <a:rPr sz="1800" spc="-15" dirty="0">
                <a:solidFill>
                  <a:srgbClr val="333333"/>
                </a:solidFill>
                <a:latin typeface="Calibri"/>
                <a:cs typeface="Calibri"/>
              </a:rPr>
              <a:t>estrategia </a:t>
            </a:r>
            <a:r>
              <a:rPr sz="1800" spc="-5" dirty="0">
                <a:solidFill>
                  <a:srgbClr val="333333"/>
                </a:solidFill>
                <a:latin typeface="Calibri"/>
                <a:cs typeface="Calibri"/>
              </a:rPr>
              <a:t>empresarial </a:t>
            </a:r>
            <a:r>
              <a:rPr sz="1800" dirty="0">
                <a:solidFill>
                  <a:srgbClr val="333333"/>
                </a:solidFill>
                <a:latin typeface="Calibri"/>
                <a:cs typeface="Calibri"/>
              </a:rPr>
              <a:t>y</a:t>
            </a:r>
            <a:r>
              <a:rPr sz="1800" spc="275" dirty="0">
                <a:solidFill>
                  <a:srgbClr val="333333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333333"/>
                </a:solidFill>
                <a:latin typeface="Calibri"/>
                <a:cs typeface="Calibri"/>
              </a:rPr>
              <a:t>de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5" name="object 7"/>
          <p:cNvSpPr txBox="1"/>
          <p:nvPr/>
        </p:nvSpPr>
        <p:spPr>
          <a:xfrm>
            <a:off x="4488941" y="3430904"/>
            <a:ext cx="3729354" cy="1671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solidFill>
                  <a:srgbClr val="333333"/>
                </a:solidFill>
                <a:latin typeface="Calibri"/>
                <a:cs typeface="Calibri"/>
              </a:rPr>
              <a:t>marketing </a:t>
            </a:r>
            <a:r>
              <a:rPr sz="1800" spc="-15" dirty="0">
                <a:solidFill>
                  <a:srgbClr val="333333"/>
                </a:solidFill>
                <a:latin typeface="Calibri"/>
                <a:cs typeface="Calibri"/>
              </a:rPr>
              <a:t>estratégico. </a:t>
            </a:r>
            <a:r>
              <a:rPr sz="1800" spc="-5" dirty="0">
                <a:solidFill>
                  <a:srgbClr val="333333"/>
                </a:solidFill>
                <a:latin typeface="Calibri"/>
                <a:cs typeface="Calibri"/>
              </a:rPr>
              <a:t>Fue creada por  </a:t>
            </a:r>
            <a:r>
              <a:rPr sz="1800" dirty="0">
                <a:solidFill>
                  <a:srgbClr val="333333"/>
                </a:solidFill>
                <a:latin typeface="Calibri"/>
                <a:cs typeface="Calibri"/>
              </a:rPr>
              <a:t>el </a:t>
            </a:r>
            <a:r>
              <a:rPr sz="1800" spc="-15" dirty="0">
                <a:solidFill>
                  <a:srgbClr val="333333"/>
                </a:solidFill>
                <a:latin typeface="Calibri"/>
                <a:cs typeface="Calibri"/>
              </a:rPr>
              <a:t>estratega </a:t>
            </a:r>
            <a:r>
              <a:rPr sz="1800" spc="-5" dirty="0">
                <a:solidFill>
                  <a:srgbClr val="333333"/>
                </a:solidFill>
                <a:latin typeface="Calibri"/>
                <a:cs typeface="Calibri"/>
              </a:rPr>
              <a:t>Igor Ansoff </a:t>
            </a:r>
            <a:r>
              <a:rPr sz="1800" dirty="0">
                <a:solidFill>
                  <a:srgbClr val="333333"/>
                </a:solidFill>
                <a:latin typeface="Calibri"/>
                <a:cs typeface="Calibri"/>
              </a:rPr>
              <a:t>en el año </a:t>
            </a:r>
            <a:r>
              <a:rPr sz="1800" spc="-5" dirty="0">
                <a:solidFill>
                  <a:srgbClr val="333333"/>
                </a:solidFill>
                <a:latin typeface="Calibri"/>
                <a:cs typeface="Calibri"/>
              </a:rPr>
              <a:t>1957.  </a:t>
            </a:r>
            <a:r>
              <a:rPr sz="1800" spc="-15" dirty="0">
                <a:solidFill>
                  <a:srgbClr val="333333"/>
                </a:solidFill>
                <a:latin typeface="Calibri"/>
                <a:cs typeface="Calibri"/>
              </a:rPr>
              <a:t>Esta </a:t>
            </a:r>
            <a:r>
              <a:rPr sz="1800" spc="-5" dirty="0">
                <a:solidFill>
                  <a:srgbClr val="333333"/>
                </a:solidFill>
                <a:latin typeface="Calibri"/>
                <a:cs typeface="Calibri"/>
              </a:rPr>
              <a:t>matriz, </a:t>
            </a:r>
            <a:r>
              <a:rPr sz="1800" dirty="0">
                <a:solidFill>
                  <a:srgbClr val="333333"/>
                </a:solidFill>
                <a:latin typeface="Calibri"/>
                <a:cs typeface="Calibri"/>
              </a:rPr>
              <a:t>es </a:t>
            </a:r>
            <a:r>
              <a:rPr sz="1800" spc="-5" dirty="0">
                <a:solidFill>
                  <a:srgbClr val="333333"/>
                </a:solidFill>
                <a:latin typeface="Calibri"/>
                <a:cs typeface="Calibri"/>
              </a:rPr>
              <a:t>la </a:t>
            </a:r>
            <a:r>
              <a:rPr sz="1800" spc="-10" dirty="0">
                <a:solidFill>
                  <a:srgbClr val="333333"/>
                </a:solidFill>
                <a:latin typeface="Calibri"/>
                <a:cs typeface="Calibri"/>
              </a:rPr>
              <a:t>herramienta </a:t>
            </a:r>
            <a:r>
              <a:rPr sz="1800" spc="-15" dirty="0">
                <a:solidFill>
                  <a:srgbClr val="333333"/>
                </a:solidFill>
                <a:latin typeface="Calibri"/>
                <a:cs typeface="Calibri"/>
              </a:rPr>
              <a:t>perfecta  para </a:t>
            </a:r>
            <a:r>
              <a:rPr sz="1800" spc="-5" dirty="0">
                <a:solidFill>
                  <a:srgbClr val="333333"/>
                </a:solidFill>
                <a:latin typeface="Calibri"/>
                <a:cs typeface="Calibri"/>
              </a:rPr>
              <a:t>determinar </a:t>
            </a:r>
            <a:r>
              <a:rPr sz="1800" b="1" dirty="0">
                <a:solidFill>
                  <a:srgbClr val="333333"/>
                </a:solidFill>
                <a:latin typeface="Calibri"/>
                <a:cs typeface="Calibri"/>
              </a:rPr>
              <a:t>la </a:t>
            </a:r>
            <a:r>
              <a:rPr sz="1800" b="1" spc="-10" dirty="0">
                <a:solidFill>
                  <a:srgbClr val="333333"/>
                </a:solidFill>
                <a:latin typeface="Calibri"/>
                <a:cs typeface="Calibri"/>
              </a:rPr>
              <a:t>dirección  </a:t>
            </a:r>
            <a:r>
              <a:rPr sz="1800" b="1" spc="-15" dirty="0">
                <a:solidFill>
                  <a:srgbClr val="333333"/>
                </a:solidFill>
                <a:latin typeface="Calibri"/>
                <a:cs typeface="Calibri"/>
              </a:rPr>
              <a:t>estratégica </a:t>
            </a:r>
            <a:r>
              <a:rPr sz="1800" b="1" spc="-5" dirty="0">
                <a:solidFill>
                  <a:srgbClr val="333333"/>
                </a:solidFill>
                <a:latin typeface="Calibri"/>
                <a:cs typeface="Calibri"/>
              </a:rPr>
              <a:t>de </a:t>
            </a:r>
            <a:r>
              <a:rPr sz="1800" b="1" spc="-10" dirty="0">
                <a:solidFill>
                  <a:srgbClr val="333333"/>
                </a:solidFill>
                <a:latin typeface="Calibri"/>
                <a:cs typeface="Calibri"/>
              </a:rPr>
              <a:t>crecimiento </a:t>
            </a:r>
            <a:r>
              <a:rPr sz="1800" b="1" spc="-5" dirty="0">
                <a:solidFill>
                  <a:srgbClr val="333333"/>
                </a:solidFill>
                <a:latin typeface="Calibri"/>
                <a:cs typeface="Calibri"/>
              </a:rPr>
              <a:t>de una  empresa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6" name="object 3"/>
          <p:cNvSpPr txBox="1">
            <a:spLocks/>
          </p:cNvSpPr>
          <p:nvPr/>
        </p:nvSpPr>
        <p:spPr>
          <a:xfrm>
            <a:off x="244903" y="2381032"/>
            <a:ext cx="3537967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>
              <a:defRPr sz="2000" b="1" i="0">
                <a:solidFill>
                  <a:srgbClr val="E8E6E8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12700" algn="ctr">
              <a:spcBef>
                <a:spcPts val="95"/>
              </a:spcBef>
            </a:pPr>
            <a:r>
              <a:rPr lang="es-CO" sz="3200" kern="0" spc="-45" dirty="0">
                <a:solidFill>
                  <a:schemeClr val="bg1">
                    <a:lumMod val="50000"/>
                  </a:schemeClr>
                </a:solidFill>
              </a:rPr>
              <a:t>MATRIZ </a:t>
            </a:r>
            <a:r>
              <a:rPr lang="es-CO" sz="3200" kern="0" spc="-5" dirty="0">
                <a:solidFill>
                  <a:schemeClr val="bg1">
                    <a:lumMod val="50000"/>
                  </a:schemeClr>
                </a:solidFill>
              </a:rPr>
              <a:t>DE</a:t>
            </a:r>
            <a:r>
              <a:rPr lang="es-CO" sz="3200" kern="0" spc="1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O" sz="3200" kern="0" spc="-10" dirty="0">
                <a:solidFill>
                  <a:schemeClr val="bg1">
                    <a:lumMod val="50000"/>
                  </a:schemeClr>
                </a:solidFill>
              </a:rPr>
              <a:t>ANSOFF</a:t>
            </a:r>
            <a:endParaRPr lang="es-CO" sz="3200" kern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1295400" y="2958378"/>
            <a:ext cx="718487" cy="45719"/>
          </a:xfrm>
          <a:prstGeom prst="rect">
            <a:avLst/>
          </a:prstGeom>
          <a:solidFill>
            <a:srgbClr val="FF6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25709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5"/>
          <p:cNvSpPr txBox="1"/>
          <p:nvPr/>
        </p:nvSpPr>
        <p:spPr>
          <a:xfrm>
            <a:off x="4384040" y="1732915"/>
            <a:ext cx="3832225" cy="9004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5E5C5D"/>
                </a:solidFill>
                <a:latin typeface="Calibri"/>
                <a:cs typeface="Calibri"/>
              </a:rPr>
              <a:t>CURIOSIDADES:</a:t>
            </a:r>
            <a:endParaRPr sz="18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2200" dirty="0">
              <a:latin typeface="Times New Roman"/>
              <a:cs typeface="Times New Roman"/>
            </a:endParaRPr>
          </a:p>
          <a:p>
            <a:pPr marL="117475">
              <a:lnSpc>
                <a:spcPct val="100000"/>
              </a:lnSpc>
              <a:tabLst>
                <a:tab pos="633730" algn="l"/>
                <a:tab pos="1545590" algn="l"/>
                <a:tab pos="2092325" algn="l"/>
                <a:tab pos="3046730" algn="l"/>
              </a:tabLst>
            </a:pPr>
            <a:r>
              <a:rPr sz="1800" spc="-5" dirty="0">
                <a:solidFill>
                  <a:srgbClr val="333333"/>
                </a:solidFill>
                <a:latin typeface="Calibri"/>
                <a:cs typeface="Calibri"/>
              </a:rPr>
              <a:t>L</a:t>
            </a:r>
            <a:r>
              <a:rPr sz="1800" dirty="0">
                <a:solidFill>
                  <a:srgbClr val="333333"/>
                </a:solidFill>
                <a:latin typeface="Calibri"/>
                <a:cs typeface="Calibri"/>
              </a:rPr>
              <a:t>a	M</a:t>
            </a:r>
            <a:r>
              <a:rPr sz="1800" spc="-15" dirty="0">
                <a:solidFill>
                  <a:srgbClr val="333333"/>
                </a:solidFill>
                <a:latin typeface="Calibri"/>
                <a:cs typeface="Calibri"/>
              </a:rPr>
              <a:t>a</a:t>
            </a:r>
            <a:r>
              <a:rPr sz="1800" dirty="0">
                <a:solidFill>
                  <a:srgbClr val="333333"/>
                </a:solidFill>
                <a:latin typeface="Calibri"/>
                <a:cs typeface="Calibri"/>
              </a:rPr>
              <a:t>t</a:t>
            </a:r>
            <a:r>
              <a:rPr sz="1800" spc="-10" dirty="0">
                <a:solidFill>
                  <a:srgbClr val="333333"/>
                </a:solidFill>
                <a:latin typeface="Calibri"/>
                <a:cs typeface="Calibri"/>
              </a:rPr>
              <a:t>r</a:t>
            </a:r>
            <a:r>
              <a:rPr sz="1800" spc="-5" dirty="0">
                <a:solidFill>
                  <a:srgbClr val="333333"/>
                </a:solidFill>
                <a:latin typeface="Calibri"/>
                <a:cs typeface="Calibri"/>
              </a:rPr>
              <a:t>i</a:t>
            </a:r>
            <a:r>
              <a:rPr sz="1800" dirty="0">
                <a:solidFill>
                  <a:srgbClr val="333333"/>
                </a:solidFill>
                <a:latin typeface="Calibri"/>
                <a:cs typeface="Calibri"/>
              </a:rPr>
              <a:t>z	</a:t>
            </a:r>
            <a:r>
              <a:rPr sz="1800" spc="10" dirty="0">
                <a:solidFill>
                  <a:srgbClr val="333333"/>
                </a:solidFill>
                <a:latin typeface="Calibri"/>
                <a:cs typeface="Calibri"/>
              </a:rPr>
              <a:t>d</a:t>
            </a:r>
            <a:r>
              <a:rPr sz="1800" dirty="0">
                <a:solidFill>
                  <a:srgbClr val="333333"/>
                </a:solidFill>
                <a:latin typeface="Calibri"/>
                <a:cs typeface="Calibri"/>
              </a:rPr>
              <a:t>e	An</a:t>
            </a:r>
            <a:r>
              <a:rPr sz="1800" spc="5" dirty="0">
                <a:solidFill>
                  <a:srgbClr val="333333"/>
                </a:solidFill>
                <a:latin typeface="Calibri"/>
                <a:cs typeface="Calibri"/>
              </a:rPr>
              <a:t>s</a:t>
            </a:r>
            <a:r>
              <a:rPr sz="1800" spc="-15" dirty="0">
                <a:solidFill>
                  <a:srgbClr val="333333"/>
                </a:solidFill>
                <a:latin typeface="Calibri"/>
                <a:cs typeface="Calibri"/>
              </a:rPr>
              <a:t>o</a:t>
            </a:r>
            <a:r>
              <a:rPr sz="1800" spc="-10" dirty="0">
                <a:solidFill>
                  <a:srgbClr val="333333"/>
                </a:solidFill>
                <a:latin typeface="Calibri"/>
                <a:cs typeface="Calibri"/>
              </a:rPr>
              <a:t>f</a:t>
            </a:r>
            <a:r>
              <a:rPr sz="1800" spc="-110" dirty="0">
                <a:solidFill>
                  <a:srgbClr val="333333"/>
                </a:solidFill>
                <a:latin typeface="Calibri"/>
                <a:cs typeface="Calibri"/>
              </a:rPr>
              <a:t>f</a:t>
            </a:r>
            <a:r>
              <a:rPr sz="1800" dirty="0">
                <a:solidFill>
                  <a:srgbClr val="333333"/>
                </a:solidFill>
                <a:latin typeface="Calibri"/>
                <a:cs typeface="Calibri"/>
              </a:rPr>
              <a:t>,	</a:t>
            </a:r>
            <a:r>
              <a:rPr sz="1800" spc="-30" dirty="0">
                <a:solidFill>
                  <a:srgbClr val="333333"/>
                </a:solidFill>
                <a:latin typeface="Calibri"/>
                <a:cs typeface="Calibri"/>
              </a:rPr>
              <a:t>t</a:t>
            </a:r>
            <a:r>
              <a:rPr sz="1800" dirty="0">
                <a:solidFill>
                  <a:srgbClr val="333333"/>
                </a:solidFill>
                <a:latin typeface="Calibri"/>
                <a:cs typeface="Calibri"/>
              </a:rPr>
              <a:t>am</a:t>
            </a:r>
            <a:r>
              <a:rPr sz="1800" spc="5" dirty="0">
                <a:solidFill>
                  <a:srgbClr val="333333"/>
                </a:solidFill>
                <a:latin typeface="Calibri"/>
                <a:cs typeface="Calibri"/>
              </a:rPr>
              <a:t>b</a:t>
            </a:r>
            <a:r>
              <a:rPr sz="1800" spc="-5" dirty="0">
                <a:solidFill>
                  <a:srgbClr val="333333"/>
                </a:solidFill>
                <a:latin typeface="Calibri"/>
                <a:cs typeface="Calibri"/>
              </a:rPr>
              <a:t>i</a:t>
            </a:r>
            <a:r>
              <a:rPr sz="1800" dirty="0">
                <a:solidFill>
                  <a:srgbClr val="333333"/>
                </a:solidFill>
                <a:latin typeface="Calibri"/>
                <a:cs typeface="Calibri"/>
              </a:rPr>
              <a:t>én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4" name="object 6"/>
          <p:cNvSpPr txBox="1"/>
          <p:nvPr/>
        </p:nvSpPr>
        <p:spPr>
          <a:xfrm>
            <a:off x="4488941" y="2607945"/>
            <a:ext cx="372808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solidFill>
                  <a:srgbClr val="333333"/>
                </a:solidFill>
                <a:latin typeface="Calibri"/>
                <a:cs typeface="Calibri"/>
              </a:rPr>
              <a:t>denominada matriz </a:t>
            </a:r>
            <a:r>
              <a:rPr sz="1800" spc="-10" dirty="0">
                <a:solidFill>
                  <a:srgbClr val="333333"/>
                </a:solidFill>
                <a:latin typeface="Calibri"/>
                <a:cs typeface="Calibri"/>
              </a:rPr>
              <a:t>producto-mercado,  </a:t>
            </a:r>
            <a:r>
              <a:rPr sz="1800" dirty="0">
                <a:solidFill>
                  <a:srgbClr val="333333"/>
                </a:solidFill>
                <a:latin typeface="Calibri"/>
                <a:cs typeface="Calibri"/>
              </a:rPr>
              <a:t>es una de </a:t>
            </a:r>
            <a:r>
              <a:rPr sz="1800" spc="-5" dirty="0">
                <a:solidFill>
                  <a:srgbClr val="333333"/>
                </a:solidFill>
                <a:latin typeface="Calibri"/>
                <a:cs typeface="Calibri"/>
              </a:rPr>
              <a:t>las principales </a:t>
            </a:r>
            <a:r>
              <a:rPr sz="1800" spc="-10" dirty="0">
                <a:solidFill>
                  <a:srgbClr val="333333"/>
                </a:solidFill>
                <a:latin typeface="Calibri"/>
                <a:cs typeface="Calibri"/>
              </a:rPr>
              <a:t>herramientas  </a:t>
            </a:r>
            <a:r>
              <a:rPr sz="1800" dirty="0">
                <a:solidFill>
                  <a:srgbClr val="333333"/>
                </a:solidFill>
                <a:latin typeface="Calibri"/>
                <a:cs typeface="Calibri"/>
              </a:rPr>
              <a:t>de </a:t>
            </a:r>
            <a:r>
              <a:rPr sz="1800" spc="-15" dirty="0">
                <a:solidFill>
                  <a:srgbClr val="333333"/>
                </a:solidFill>
                <a:latin typeface="Calibri"/>
                <a:cs typeface="Calibri"/>
              </a:rPr>
              <a:t>estrategia </a:t>
            </a:r>
            <a:r>
              <a:rPr sz="1800" spc="-5" dirty="0">
                <a:solidFill>
                  <a:srgbClr val="333333"/>
                </a:solidFill>
                <a:latin typeface="Calibri"/>
                <a:cs typeface="Calibri"/>
              </a:rPr>
              <a:t>empresarial </a:t>
            </a:r>
            <a:r>
              <a:rPr sz="1800" dirty="0">
                <a:solidFill>
                  <a:srgbClr val="333333"/>
                </a:solidFill>
                <a:latin typeface="Calibri"/>
                <a:cs typeface="Calibri"/>
              </a:rPr>
              <a:t>y</a:t>
            </a:r>
            <a:r>
              <a:rPr sz="1800" spc="275" dirty="0">
                <a:solidFill>
                  <a:srgbClr val="333333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333333"/>
                </a:solidFill>
                <a:latin typeface="Calibri"/>
                <a:cs typeface="Calibri"/>
              </a:rPr>
              <a:t>de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5" name="object 7"/>
          <p:cNvSpPr txBox="1"/>
          <p:nvPr/>
        </p:nvSpPr>
        <p:spPr>
          <a:xfrm>
            <a:off x="4488941" y="3430904"/>
            <a:ext cx="3729354" cy="1671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solidFill>
                  <a:srgbClr val="333333"/>
                </a:solidFill>
                <a:latin typeface="Calibri"/>
                <a:cs typeface="Calibri"/>
              </a:rPr>
              <a:t>marketing </a:t>
            </a:r>
            <a:r>
              <a:rPr sz="1800" spc="-15" dirty="0">
                <a:solidFill>
                  <a:srgbClr val="333333"/>
                </a:solidFill>
                <a:latin typeface="Calibri"/>
                <a:cs typeface="Calibri"/>
              </a:rPr>
              <a:t>estratégico. </a:t>
            </a:r>
            <a:r>
              <a:rPr sz="1800" spc="-5" dirty="0">
                <a:solidFill>
                  <a:srgbClr val="333333"/>
                </a:solidFill>
                <a:latin typeface="Calibri"/>
                <a:cs typeface="Calibri"/>
              </a:rPr>
              <a:t>Fue creada por  </a:t>
            </a:r>
            <a:r>
              <a:rPr sz="1800" dirty="0">
                <a:solidFill>
                  <a:srgbClr val="333333"/>
                </a:solidFill>
                <a:latin typeface="Calibri"/>
                <a:cs typeface="Calibri"/>
              </a:rPr>
              <a:t>el </a:t>
            </a:r>
            <a:r>
              <a:rPr sz="1800" spc="-15" dirty="0">
                <a:solidFill>
                  <a:srgbClr val="333333"/>
                </a:solidFill>
                <a:latin typeface="Calibri"/>
                <a:cs typeface="Calibri"/>
              </a:rPr>
              <a:t>estratega </a:t>
            </a:r>
            <a:r>
              <a:rPr sz="1800" spc="-5" dirty="0">
                <a:solidFill>
                  <a:srgbClr val="333333"/>
                </a:solidFill>
                <a:latin typeface="Calibri"/>
                <a:cs typeface="Calibri"/>
              </a:rPr>
              <a:t>Igor Ansoff </a:t>
            </a:r>
            <a:r>
              <a:rPr sz="1800" dirty="0">
                <a:solidFill>
                  <a:srgbClr val="333333"/>
                </a:solidFill>
                <a:latin typeface="Calibri"/>
                <a:cs typeface="Calibri"/>
              </a:rPr>
              <a:t>en el año </a:t>
            </a:r>
            <a:r>
              <a:rPr sz="1800" spc="-5" dirty="0">
                <a:solidFill>
                  <a:srgbClr val="333333"/>
                </a:solidFill>
                <a:latin typeface="Calibri"/>
                <a:cs typeface="Calibri"/>
              </a:rPr>
              <a:t>1957.  </a:t>
            </a:r>
            <a:r>
              <a:rPr sz="1800" spc="-15" dirty="0">
                <a:solidFill>
                  <a:srgbClr val="333333"/>
                </a:solidFill>
                <a:latin typeface="Calibri"/>
                <a:cs typeface="Calibri"/>
              </a:rPr>
              <a:t>Esta </a:t>
            </a:r>
            <a:r>
              <a:rPr sz="1800" spc="-5" dirty="0">
                <a:solidFill>
                  <a:srgbClr val="333333"/>
                </a:solidFill>
                <a:latin typeface="Calibri"/>
                <a:cs typeface="Calibri"/>
              </a:rPr>
              <a:t>matriz, </a:t>
            </a:r>
            <a:r>
              <a:rPr sz="1800" dirty="0">
                <a:solidFill>
                  <a:srgbClr val="333333"/>
                </a:solidFill>
                <a:latin typeface="Calibri"/>
                <a:cs typeface="Calibri"/>
              </a:rPr>
              <a:t>es </a:t>
            </a:r>
            <a:r>
              <a:rPr sz="1800" spc="-5" dirty="0">
                <a:solidFill>
                  <a:srgbClr val="333333"/>
                </a:solidFill>
                <a:latin typeface="Calibri"/>
                <a:cs typeface="Calibri"/>
              </a:rPr>
              <a:t>la </a:t>
            </a:r>
            <a:r>
              <a:rPr sz="1800" spc="-10" dirty="0">
                <a:solidFill>
                  <a:srgbClr val="333333"/>
                </a:solidFill>
                <a:latin typeface="Calibri"/>
                <a:cs typeface="Calibri"/>
              </a:rPr>
              <a:t>herramienta </a:t>
            </a:r>
            <a:r>
              <a:rPr sz="1800" spc="-15" dirty="0">
                <a:solidFill>
                  <a:srgbClr val="333333"/>
                </a:solidFill>
                <a:latin typeface="Calibri"/>
                <a:cs typeface="Calibri"/>
              </a:rPr>
              <a:t>perfecta  para </a:t>
            </a:r>
            <a:r>
              <a:rPr sz="1800" spc="-5" dirty="0">
                <a:solidFill>
                  <a:srgbClr val="333333"/>
                </a:solidFill>
                <a:latin typeface="Calibri"/>
                <a:cs typeface="Calibri"/>
              </a:rPr>
              <a:t>determinar </a:t>
            </a:r>
            <a:r>
              <a:rPr sz="1800" b="1" dirty="0">
                <a:solidFill>
                  <a:srgbClr val="333333"/>
                </a:solidFill>
                <a:latin typeface="Calibri"/>
                <a:cs typeface="Calibri"/>
              </a:rPr>
              <a:t>la </a:t>
            </a:r>
            <a:r>
              <a:rPr sz="1800" b="1" spc="-10" dirty="0">
                <a:solidFill>
                  <a:srgbClr val="333333"/>
                </a:solidFill>
                <a:latin typeface="Calibri"/>
                <a:cs typeface="Calibri"/>
              </a:rPr>
              <a:t>dirección  </a:t>
            </a:r>
            <a:r>
              <a:rPr sz="1800" b="1" spc="-15" dirty="0">
                <a:solidFill>
                  <a:srgbClr val="333333"/>
                </a:solidFill>
                <a:latin typeface="Calibri"/>
                <a:cs typeface="Calibri"/>
              </a:rPr>
              <a:t>estratégica </a:t>
            </a:r>
            <a:r>
              <a:rPr sz="1800" b="1" spc="-5" dirty="0">
                <a:solidFill>
                  <a:srgbClr val="333333"/>
                </a:solidFill>
                <a:latin typeface="Calibri"/>
                <a:cs typeface="Calibri"/>
              </a:rPr>
              <a:t>de </a:t>
            </a:r>
            <a:r>
              <a:rPr sz="1800" b="1" spc="-10" dirty="0">
                <a:solidFill>
                  <a:srgbClr val="333333"/>
                </a:solidFill>
                <a:latin typeface="Calibri"/>
                <a:cs typeface="Calibri"/>
              </a:rPr>
              <a:t>crecimiento </a:t>
            </a:r>
            <a:r>
              <a:rPr sz="1800" b="1" spc="-5" dirty="0">
                <a:solidFill>
                  <a:srgbClr val="333333"/>
                </a:solidFill>
                <a:latin typeface="Calibri"/>
                <a:cs typeface="Calibri"/>
              </a:rPr>
              <a:t>de una  empresa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6" name="object 3"/>
          <p:cNvSpPr txBox="1">
            <a:spLocks/>
          </p:cNvSpPr>
          <p:nvPr/>
        </p:nvSpPr>
        <p:spPr>
          <a:xfrm>
            <a:off x="244903" y="2381032"/>
            <a:ext cx="3537967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>
              <a:defRPr sz="2000" b="1" i="0">
                <a:solidFill>
                  <a:srgbClr val="E8E6E8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12700" algn="ctr">
              <a:spcBef>
                <a:spcPts val="95"/>
              </a:spcBef>
            </a:pPr>
            <a:r>
              <a:rPr lang="es-CO" sz="3200" kern="0" spc="-45" dirty="0">
                <a:solidFill>
                  <a:schemeClr val="bg1">
                    <a:lumMod val="50000"/>
                  </a:schemeClr>
                </a:solidFill>
              </a:rPr>
              <a:t>MATRIZ </a:t>
            </a:r>
            <a:r>
              <a:rPr lang="es-CO" sz="3200" kern="0" spc="-5" dirty="0">
                <a:solidFill>
                  <a:schemeClr val="bg1">
                    <a:lumMod val="50000"/>
                  </a:schemeClr>
                </a:solidFill>
              </a:rPr>
              <a:t>DE</a:t>
            </a:r>
            <a:r>
              <a:rPr lang="es-CO" sz="3200" kern="0" spc="1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O" sz="3200" kern="0" spc="-10" dirty="0">
                <a:solidFill>
                  <a:schemeClr val="bg1">
                    <a:lumMod val="50000"/>
                  </a:schemeClr>
                </a:solidFill>
              </a:rPr>
              <a:t>ANSOFF</a:t>
            </a:r>
            <a:endParaRPr lang="es-CO" sz="3200" kern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1295400" y="2958378"/>
            <a:ext cx="718487" cy="45719"/>
          </a:xfrm>
          <a:prstGeom prst="rect">
            <a:avLst/>
          </a:prstGeom>
          <a:solidFill>
            <a:srgbClr val="FF6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92377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480743" y="304800"/>
            <a:ext cx="56914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CO" sz="3600" b="1" dirty="0">
                <a:solidFill>
                  <a:schemeClr val="bg1"/>
                </a:solidFill>
              </a:rPr>
              <a:t>MATRIZ DE ANSOFF</a:t>
            </a: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lang="es-CO" sz="3600" b="1" dirty="0">
                <a:solidFill>
                  <a:schemeClr val="bg1"/>
                </a:solidFill>
              </a:rPr>
              <a:t>Matriz de Producto-Mercado</a:t>
            </a:r>
            <a:r>
              <a:rPr lang="es-ES" sz="3600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3" name="object 6"/>
          <p:cNvSpPr/>
          <p:nvPr/>
        </p:nvSpPr>
        <p:spPr>
          <a:xfrm>
            <a:off x="5116067" y="1642872"/>
            <a:ext cx="3974591" cy="14752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7"/>
          <p:cNvSpPr txBox="1"/>
          <p:nvPr/>
        </p:nvSpPr>
        <p:spPr>
          <a:xfrm>
            <a:off x="453034" y="3252342"/>
            <a:ext cx="8199120" cy="30378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350" algn="just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Esta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primera opción consiste en ver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la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posibilidad de </a:t>
            </a:r>
            <a:r>
              <a:rPr sz="1800" b="1" dirty="0">
                <a:solidFill>
                  <a:srgbClr val="244060"/>
                </a:solidFill>
                <a:latin typeface="Arial"/>
                <a:cs typeface="Arial"/>
              </a:rPr>
              <a:t>obtener una </a:t>
            </a:r>
            <a:r>
              <a:rPr sz="1800" b="1" spc="-5" dirty="0">
                <a:solidFill>
                  <a:srgbClr val="244060"/>
                </a:solidFill>
                <a:latin typeface="Arial"/>
                <a:cs typeface="Arial"/>
              </a:rPr>
              <a:t>mayor cuota  de mercado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trabajando con nuestros productos actuales en los mercados </a:t>
            </a:r>
            <a:r>
              <a:rPr sz="1800" spc="-10" dirty="0">
                <a:solidFill>
                  <a:srgbClr val="333333"/>
                </a:solidFill>
                <a:latin typeface="Arial"/>
                <a:cs typeface="Arial"/>
              </a:rPr>
              <a:t>que 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operamos</a:t>
            </a:r>
            <a:r>
              <a:rPr sz="1800" spc="5" dirty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actualmente.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850">
              <a:latin typeface="Times New Roman"/>
              <a:cs typeface="Times New Roman"/>
            </a:endParaRPr>
          </a:p>
          <a:p>
            <a:pPr marL="12700" marR="5080" algn="just">
              <a:lnSpc>
                <a:spcPct val="99700"/>
              </a:lnSpc>
              <a:spcBef>
                <a:spcPts val="5"/>
              </a:spcBef>
            </a:pPr>
            <a:r>
              <a:rPr sz="1800" spc="-5" dirty="0">
                <a:solidFill>
                  <a:srgbClr val="777777"/>
                </a:solidFill>
                <a:latin typeface="Arial"/>
                <a:cs typeface="Arial"/>
              </a:rPr>
              <a:t>Para </a:t>
            </a:r>
            <a:r>
              <a:rPr sz="1800" spc="-10" dirty="0">
                <a:solidFill>
                  <a:srgbClr val="777777"/>
                </a:solidFill>
                <a:latin typeface="Arial"/>
                <a:cs typeface="Arial"/>
              </a:rPr>
              <a:t>ello, </a:t>
            </a:r>
            <a:r>
              <a:rPr sz="1800" spc="-5" dirty="0">
                <a:solidFill>
                  <a:srgbClr val="777777"/>
                </a:solidFill>
                <a:latin typeface="Arial"/>
                <a:cs typeface="Arial"/>
              </a:rPr>
              <a:t>r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ealizaremos acciones para aumentar el consumo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de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nuestros  clientes (acciones de </a:t>
            </a:r>
            <a:r>
              <a:rPr sz="1800" b="1" i="1" spc="-15" dirty="0">
                <a:solidFill>
                  <a:srgbClr val="244060"/>
                </a:solidFill>
                <a:latin typeface="Arial"/>
                <a:cs typeface="Arial"/>
              </a:rPr>
              <a:t>Ventas </a:t>
            </a:r>
            <a:r>
              <a:rPr sz="1800" b="1" i="1" spc="-5" dirty="0">
                <a:solidFill>
                  <a:srgbClr val="244060"/>
                </a:solidFill>
                <a:latin typeface="Arial"/>
                <a:cs typeface="Arial"/>
              </a:rPr>
              <a:t>Cruzadas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), atraer clientes potenciales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(publicidad, 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promoción)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y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atraer clientes de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nuestra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competencia (esfuerzos dirigidos a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la 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prueba de nuestro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producto,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nuevos usos, mejora de imagen). 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Esta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opción estratégica es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la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que ofrece mayor seguridad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y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un menor margen  de </a:t>
            </a:r>
            <a:r>
              <a:rPr sz="1800" spc="-20" dirty="0">
                <a:solidFill>
                  <a:srgbClr val="333333"/>
                </a:solidFill>
                <a:latin typeface="Arial"/>
                <a:cs typeface="Arial"/>
              </a:rPr>
              <a:t>error, </a:t>
            </a:r>
            <a:r>
              <a:rPr sz="1800" spc="-10" dirty="0">
                <a:solidFill>
                  <a:srgbClr val="333333"/>
                </a:solidFill>
                <a:latin typeface="Arial"/>
                <a:cs typeface="Arial"/>
              </a:rPr>
              <a:t>ya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que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operamos con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productos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que conocemos, en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mercados </a:t>
            </a:r>
            <a:r>
              <a:rPr sz="1800" spc="-10" dirty="0">
                <a:solidFill>
                  <a:srgbClr val="333333"/>
                </a:solidFill>
                <a:latin typeface="Arial"/>
                <a:cs typeface="Arial"/>
              </a:rPr>
              <a:t>que 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también</a:t>
            </a:r>
            <a:r>
              <a:rPr sz="1800" spc="5" dirty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conocemos.</a:t>
            </a:r>
            <a:endParaRPr sz="18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636208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1258569" y="329272"/>
            <a:ext cx="174307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0" dirty="0"/>
              <a:t>MATRIZ</a:t>
            </a:r>
            <a:r>
              <a:rPr spc="-80" dirty="0"/>
              <a:t> </a:t>
            </a:r>
            <a:r>
              <a:rPr dirty="0"/>
              <a:t>ANSOFF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258569" y="645617"/>
            <a:ext cx="4470400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E8E6E8"/>
                </a:solidFill>
                <a:latin typeface="Calibri"/>
                <a:cs typeface="Calibri"/>
              </a:rPr>
              <a:t>1.1 </a:t>
            </a:r>
            <a:r>
              <a:rPr sz="2000" b="1" spc="-15" dirty="0">
                <a:solidFill>
                  <a:srgbClr val="E8E6E8"/>
                </a:solidFill>
                <a:latin typeface="Calibri"/>
                <a:cs typeface="Calibri"/>
              </a:rPr>
              <a:t>Estrategia </a:t>
            </a:r>
            <a:r>
              <a:rPr sz="2000" b="1" dirty="0">
                <a:solidFill>
                  <a:srgbClr val="E8E6E8"/>
                </a:solidFill>
                <a:latin typeface="Calibri"/>
                <a:cs typeface="Calibri"/>
              </a:rPr>
              <a:t>de </a:t>
            </a:r>
            <a:r>
              <a:rPr sz="2000" b="1" spc="-15" dirty="0">
                <a:solidFill>
                  <a:srgbClr val="E8E6E8"/>
                </a:solidFill>
                <a:latin typeface="Calibri"/>
                <a:cs typeface="Calibri"/>
              </a:rPr>
              <a:t>Penetración </a:t>
            </a:r>
            <a:r>
              <a:rPr sz="2000" b="1" dirty="0">
                <a:solidFill>
                  <a:srgbClr val="E8E6E8"/>
                </a:solidFill>
                <a:latin typeface="Calibri"/>
                <a:cs typeface="Calibri"/>
              </a:rPr>
              <a:t>del</a:t>
            </a:r>
            <a:r>
              <a:rPr sz="2000" b="1" spc="-5" dirty="0">
                <a:solidFill>
                  <a:srgbClr val="E8E6E8"/>
                </a:solidFill>
                <a:latin typeface="Calibri"/>
                <a:cs typeface="Calibri"/>
              </a:rPr>
              <a:t> </a:t>
            </a:r>
            <a:r>
              <a:rPr sz="2000" b="1" spc="-10" dirty="0">
                <a:solidFill>
                  <a:srgbClr val="E8E6E8"/>
                </a:solidFill>
                <a:latin typeface="Calibri"/>
                <a:cs typeface="Calibri"/>
              </a:rPr>
              <a:t>Mercado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10311" y="403352"/>
            <a:ext cx="1416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E8E6E8"/>
                </a:solidFill>
                <a:latin typeface="Calibri"/>
                <a:cs typeface="Calibri"/>
              </a:rPr>
              <a:t>1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94359" y="1385315"/>
            <a:ext cx="218440" cy="0"/>
          </a:xfrm>
          <a:custGeom>
            <a:avLst/>
            <a:gdLst/>
            <a:ahLst/>
            <a:cxnLst/>
            <a:rect l="l" t="t" r="r" b="b"/>
            <a:pathLst>
              <a:path w="218440">
                <a:moveTo>
                  <a:pt x="0" y="0"/>
                </a:moveTo>
                <a:lnTo>
                  <a:pt x="217934" y="0"/>
                </a:lnTo>
              </a:path>
            </a:pathLst>
          </a:custGeom>
          <a:ln w="36576">
            <a:solidFill>
              <a:srgbClr val="EBEBE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16067" y="1642872"/>
            <a:ext cx="3974591" cy="14752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53034" y="3252342"/>
            <a:ext cx="8199120" cy="30378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350" algn="just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Esta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primera opción consiste en ver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la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posibilidad de </a:t>
            </a:r>
            <a:r>
              <a:rPr sz="1800" b="1" dirty="0">
                <a:solidFill>
                  <a:srgbClr val="244060"/>
                </a:solidFill>
                <a:latin typeface="Arial"/>
                <a:cs typeface="Arial"/>
              </a:rPr>
              <a:t>obtener una </a:t>
            </a:r>
            <a:r>
              <a:rPr sz="1800" b="1" spc="-5" dirty="0">
                <a:solidFill>
                  <a:srgbClr val="244060"/>
                </a:solidFill>
                <a:latin typeface="Arial"/>
                <a:cs typeface="Arial"/>
              </a:rPr>
              <a:t>mayor cuota  de mercado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trabajando con nuestros productos actuales en los mercados </a:t>
            </a:r>
            <a:r>
              <a:rPr sz="1800" spc="-10" dirty="0">
                <a:solidFill>
                  <a:srgbClr val="333333"/>
                </a:solidFill>
                <a:latin typeface="Arial"/>
                <a:cs typeface="Arial"/>
              </a:rPr>
              <a:t>que 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operamos</a:t>
            </a:r>
            <a:r>
              <a:rPr sz="1800" spc="5" dirty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actualmente.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850">
              <a:latin typeface="Times New Roman"/>
              <a:cs typeface="Times New Roman"/>
            </a:endParaRPr>
          </a:p>
          <a:p>
            <a:pPr marL="12700" marR="5080" algn="just">
              <a:lnSpc>
                <a:spcPct val="99700"/>
              </a:lnSpc>
              <a:spcBef>
                <a:spcPts val="5"/>
              </a:spcBef>
            </a:pPr>
            <a:r>
              <a:rPr sz="1800" spc="-5" dirty="0">
                <a:solidFill>
                  <a:srgbClr val="777777"/>
                </a:solidFill>
                <a:latin typeface="Arial"/>
                <a:cs typeface="Arial"/>
              </a:rPr>
              <a:t>Para </a:t>
            </a:r>
            <a:r>
              <a:rPr sz="1800" spc="-10" dirty="0">
                <a:solidFill>
                  <a:srgbClr val="777777"/>
                </a:solidFill>
                <a:latin typeface="Arial"/>
                <a:cs typeface="Arial"/>
              </a:rPr>
              <a:t>ello, </a:t>
            </a:r>
            <a:r>
              <a:rPr sz="1800" spc="-5" dirty="0">
                <a:solidFill>
                  <a:srgbClr val="777777"/>
                </a:solidFill>
                <a:latin typeface="Arial"/>
                <a:cs typeface="Arial"/>
              </a:rPr>
              <a:t>r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ealizaremos acciones para aumentar el consumo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de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nuestros  clientes (acciones de </a:t>
            </a:r>
            <a:r>
              <a:rPr sz="1800" b="1" i="1" spc="-15" dirty="0">
                <a:solidFill>
                  <a:srgbClr val="244060"/>
                </a:solidFill>
                <a:latin typeface="Arial"/>
                <a:cs typeface="Arial"/>
              </a:rPr>
              <a:t>Ventas </a:t>
            </a:r>
            <a:r>
              <a:rPr sz="1800" b="1" i="1" spc="-5" dirty="0">
                <a:solidFill>
                  <a:srgbClr val="244060"/>
                </a:solidFill>
                <a:latin typeface="Arial"/>
                <a:cs typeface="Arial"/>
              </a:rPr>
              <a:t>Cruzadas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), atraer clientes potenciales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(publicidad, 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promoción)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y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atraer clientes de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nuestra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competencia (esfuerzos dirigidos a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la 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prueba de nuestro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producto,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nuevos usos, mejora de imagen). 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Esta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opción estratégica es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la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que ofrece mayor seguridad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y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un menor margen  de </a:t>
            </a:r>
            <a:r>
              <a:rPr sz="1800" spc="-20" dirty="0">
                <a:solidFill>
                  <a:srgbClr val="333333"/>
                </a:solidFill>
                <a:latin typeface="Arial"/>
                <a:cs typeface="Arial"/>
              </a:rPr>
              <a:t>error, </a:t>
            </a:r>
            <a:r>
              <a:rPr sz="1800" spc="-10" dirty="0">
                <a:solidFill>
                  <a:srgbClr val="333333"/>
                </a:solidFill>
                <a:latin typeface="Arial"/>
                <a:cs typeface="Arial"/>
              </a:rPr>
              <a:t>ya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que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operamos con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productos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que conocemos, en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mercados </a:t>
            </a:r>
            <a:r>
              <a:rPr sz="1800" spc="-10" dirty="0">
                <a:solidFill>
                  <a:srgbClr val="333333"/>
                </a:solidFill>
                <a:latin typeface="Arial"/>
                <a:cs typeface="Arial"/>
              </a:rPr>
              <a:t>que 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también</a:t>
            </a:r>
            <a:r>
              <a:rPr sz="1800" spc="5" dirty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conocemos.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0" y="525463"/>
            <a:ext cx="2084388" cy="33178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30" dirty="0"/>
              <a:t>MATRIZ </a:t>
            </a:r>
            <a:r>
              <a:rPr spc="-5" dirty="0"/>
              <a:t>DE</a:t>
            </a:r>
            <a:r>
              <a:rPr spc="-55" dirty="0"/>
              <a:t> </a:t>
            </a:r>
            <a:r>
              <a:rPr dirty="0"/>
              <a:t>ANSOFF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33678" y="830402"/>
            <a:ext cx="4408170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E8E6E8"/>
                </a:solidFill>
                <a:latin typeface="Calibri"/>
                <a:cs typeface="Calibri"/>
              </a:rPr>
              <a:t>1.2. </a:t>
            </a:r>
            <a:r>
              <a:rPr sz="2000" b="1" spc="-15" dirty="0">
                <a:solidFill>
                  <a:srgbClr val="E8E6E8"/>
                </a:solidFill>
                <a:latin typeface="Calibri"/>
                <a:cs typeface="Calibri"/>
              </a:rPr>
              <a:t>Estrategia </a:t>
            </a:r>
            <a:r>
              <a:rPr sz="2000" b="1" dirty="0">
                <a:solidFill>
                  <a:srgbClr val="E8E6E8"/>
                </a:solidFill>
                <a:latin typeface="Calibri"/>
                <a:cs typeface="Calibri"/>
              </a:rPr>
              <a:t>de </a:t>
            </a:r>
            <a:r>
              <a:rPr sz="2000" b="1" spc="-5" dirty="0">
                <a:solidFill>
                  <a:srgbClr val="E8E6E8"/>
                </a:solidFill>
                <a:latin typeface="Calibri"/>
                <a:cs typeface="Calibri"/>
              </a:rPr>
              <a:t>Desarrollo </a:t>
            </a:r>
            <a:r>
              <a:rPr sz="2000" b="1" dirty="0">
                <a:solidFill>
                  <a:srgbClr val="E8E6E8"/>
                </a:solidFill>
                <a:latin typeface="Calibri"/>
                <a:cs typeface="Calibri"/>
              </a:rPr>
              <a:t>de</a:t>
            </a:r>
            <a:r>
              <a:rPr sz="2000" b="1" spc="-60" dirty="0">
                <a:solidFill>
                  <a:srgbClr val="E8E6E8"/>
                </a:solidFill>
                <a:latin typeface="Calibri"/>
                <a:cs typeface="Calibri"/>
              </a:rPr>
              <a:t> </a:t>
            </a:r>
            <a:r>
              <a:rPr sz="2000" b="1" spc="-5" dirty="0">
                <a:solidFill>
                  <a:srgbClr val="E8E6E8"/>
                </a:solidFill>
                <a:latin typeface="Calibri"/>
                <a:cs typeface="Calibri"/>
              </a:rPr>
              <a:t>Mercados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73709" y="671576"/>
            <a:ext cx="1416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E8E6E8"/>
                </a:solidFill>
                <a:latin typeface="Calibri"/>
                <a:cs typeface="Calibri"/>
              </a:rPr>
              <a:t>1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94359" y="1385315"/>
            <a:ext cx="218440" cy="0"/>
          </a:xfrm>
          <a:custGeom>
            <a:avLst/>
            <a:gdLst/>
            <a:ahLst/>
            <a:cxnLst/>
            <a:rect l="l" t="t" r="r" b="b"/>
            <a:pathLst>
              <a:path w="218440">
                <a:moveTo>
                  <a:pt x="0" y="0"/>
                </a:moveTo>
                <a:lnTo>
                  <a:pt x="217934" y="0"/>
                </a:lnTo>
              </a:path>
            </a:pathLst>
          </a:custGeom>
          <a:ln w="36576">
            <a:solidFill>
              <a:srgbClr val="EBEBE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73709" y="2328113"/>
            <a:ext cx="7844790" cy="19405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just">
              <a:lnSpc>
                <a:spcPct val="99700"/>
              </a:lnSpc>
              <a:spcBef>
                <a:spcPts val="105"/>
              </a:spcBef>
            </a:pP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Esta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opción estratégica de la Matriz de </a:t>
            </a:r>
            <a:r>
              <a:rPr sz="1800" spc="-10" dirty="0">
                <a:solidFill>
                  <a:srgbClr val="333333"/>
                </a:solidFill>
                <a:latin typeface="Arial"/>
                <a:cs typeface="Arial"/>
              </a:rPr>
              <a:t>Ansoff,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plantea si la empresa puede  desarrollar nuevos mercados con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sus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productos actuales. Para lograr llevar  a cabo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esta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estrategia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es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necesario </a:t>
            </a:r>
            <a:r>
              <a:rPr sz="1800" b="1" spc="-5" dirty="0">
                <a:solidFill>
                  <a:srgbClr val="244060"/>
                </a:solidFill>
                <a:latin typeface="Arial"/>
                <a:cs typeface="Arial"/>
              </a:rPr>
              <a:t>identificar nuevos mercados  geográficos, nuevos segmentos de mercado </a:t>
            </a:r>
            <a:r>
              <a:rPr sz="1800" b="1" spc="-10" dirty="0">
                <a:solidFill>
                  <a:srgbClr val="244060"/>
                </a:solidFill>
                <a:latin typeface="Arial"/>
                <a:cs typeface="Arial"/>
              </a:rPr>
              <a:t>y/o </a:t>
            </a:r>
            <a:r>
              <a:rPr sz="1800" b="1" spc="-5" dirty="0">
                <a:solidFill>
                  <a:srgbClr val="244060"/>
                </a:solidFill>
                <a:latin typeface="Arial"/>
                <a:cs typeface="Arial"/>
              </a:rPr>
              <a:t>nuevos </a:t>
            </a:r>
            <a:r>
              <a:rPr sz="1800" b="1" dirty="0">
                <a:solidFill>
                  <a:srgbClr val="244060"/>
                </a:solidFill>
                <a:latin typeface="Arial"/>
                <a:cs typeface="Arial"/>
              </a:rPr>
              <a:t>canales </a:t>
            </a:r>
            <a:r>
              <a:rPr sz="1800" b="1" spc="-5" dirty="0">
                <a:solidFill>
                  <a:srgbClr val="244060"/>
                </a:solidFill>
                <a:latin typeface="Arial"/>
                <a:cs typeface="Arial"/>
              </a:rPr>
              <a:t>de  </a:t>
            </a:r>
            <a:r>
              <a:rPr sz="1800" b="1" dirty="0">
                <a:solidFill>
                  <a:srgbClr val="244060"/>
                </a:solidFill>
                <a:latin typeface="Arial"/>
                <a:cs typeface="Arial"/>
              </a:rPr>
              <a:t>distribución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.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Ejemplos de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esta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estrategia son: la expansión regional,  nacional, internacional, la venta por canal online o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nuevos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acuerdos con  distribuidores, entre</a:t>
            </a:r>
            <a:r>
              <a:rPr sz="1800" spc="30" dirty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otros.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257300" y="4565903"/>
            <a:ext cx="7019544" cy="18669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0" y="463550"/>
            <a:ext cx="1744663" cy="33178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30" dirty="0"/>
              <a:t>MATRIZ</a:t>
            </a:r>
            <a:r>
              <a:rPr spc="-80" dirty="0"/>
              <a:t> </a:t>
            </a:r>
            <a:r>
              <a:rPr dirty="0"/>
              <a:t>ANSOFF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33678" y="768857"/>
            <a:ext cx="528828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E8E6E8"/>
                </a:solidFill>
                <a:latin typeface="Calibri"/>
                <a:cs typeface="Calibri"/>
              </a:rPr>
              <a:t>1.3. </a:t>
            </a:r>
            <a:r>
              <a:rPr sz="2000" b="1" spc="-15" dirty="0">
                <a:solidFill>
                  <a:srgbClr val="E8E6E8"/>
                </a:solidFill>
                <a:latin typeface="Calibri"/>
                <a:cs typeface="Calibri"/>
              </a:rPr>
              <a:t>Estrategia </a:t>
            </a:r>
            <a:r>
              <a:rPr sz="2000" b="1" dirty="0">
                <a:solidFill>
                  <a:srgbClr val="E8E6E8"/>
                </a:solidFill>
                <a:latin typeface="Calibri"/>
                <a:cs typeface="Calibri"/>
              </a:rPr>
              <a:t>de </a:t>
            </a:r>
            <a:r>
              <a:rPr sz="2000" b="1" spc="-5" dirty="0">
                <a:solidFill>
                  <a:srgbClr val="E8E6E8"/>
                </a:solidFill>
                <a:latin typeface="Calibri"/>
                <a:cs typeface="Calibri"/>
              </a:rPr>
              <a:t>desarrollo </a:t>
            </a:r>
            <a:r>
              <a:rPr sz="2000" b="1" dirty="0">
                <a:solidFill>
                  <a:srgbClr val="E8E6E8"/>
                </a:solidFill>
                <a:latin typeface="Calibri"/>
                <a:cs typeface="Calibri"/>
              </a:rPr>
              <a:t>de </a:t>
            </a:r>
            <a:r>
              <a:rPr sz="2000" b="1" spc="-5" dirty="0">
                <a:solidFill>
                  <a:srgbClr val="E8E6E8"/>
                </a:solidFill>
                <a:latin typeface="Calibri"/>
                <a:cs typeface="Calibri"/>
              </a:rPr>
              <a:t>nuevos</a:t>
            </a:r>
            <a:r>
              <a:rPr sz="2000" b="1" spc="-40" dirty="0">
                <a:solidFill>
                  <a:srgbClr val="E8E6E8"/>
                </a:solidFill>
                <a:latin typeface="Calibri"/>
                <a:cs typeface="Calibri"/>
              </a:rPr>
              <a:t> </a:t>
            </a:r>
            <a:r>
              <a:rPr sz="2000" b="1" spc="-5" dirty="0">
                <a:solidFill>
                  <a:srgbClr val="E8E6E8"/>
                </a:solidFill>
                <a:latin typeface="Calibri"/>
                <a:cs typeface="Calibri"/>
              </a:rPr>
              <a:t>productos.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59383" y="478663"/>
            <a:ext cx="2025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E8E6E8"/>
                </a:solidFill>
                <a:latin typeface="Calibri"/>
                <a:cs typeface="Calibri"/>
              </a:rPr>
              <a:t>1.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94359" y="1385315"/>
            <a:ext cx="218440" cy="0"/>
          </a:xfrm>
          <a:custGeom>
            <a:avLst/>
            <a:gdLst/>
            <a:ahLst/>
            <a:cxnLst/>
            <a:rect l="l" t="t" r="r" b="b"/>
            <a:pathLst>
              <a:path w="218440">
                <a:moveTo>
                  <a:pt x="0" y="0"/>
                </a:moveTo>
                <a:lnTo>
                  <a:pt x="217934" y="0"/>
                </a:lnTo>
              </a:path>
            </a:pathLst>
          </a:custGeom>
          <a:ln w="36576">
            <a:solidFill>
              <a:srgbClr val="EBEBE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56971" y="2366264"/>
            <a:ext cx="7950834" cy="16656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just">
              <a:lnSpc>
                <a:spcPct val="99600"/>
              </a:lnSpc>
              <a:spcBef>
                <a:spcPts val="105"/>
              </a:spcBef>
            </a:pP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En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esta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opción estratégica, la empresa desarrolla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nuevos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productos para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los 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mercados en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los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que opera actualmente.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Los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mercados están en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continuo 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movimiento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y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por tanto en constante cambio, es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totalmente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lógico que </a:t>
            </a:r>
            <a:r>
              <a:rPr sz="1800" spc="-10" dirty="0">
                <a:solidFill>
                  <a:srgbClr val="333333"/>
                </a:solidFill>
                <a:latin typeface="Arial"/>
                <a:cs typeface="Arial"/>
              </a:rPr>
              <a:t>en  </a:t>
            </a:r>
            <a:r>
              <a:rPr sz="1800" spc="-5" dirty="0">
                <a:solidFill>
                  <a:srgbClr val="333333"/>
                </a:solidFill>
                <a:latin typeface="Arial"/>
                <a:cs typeface="Arial"/>
              </a:rPr>
              <a:t>determinadas ocasiones sea </a:t>
            </a:r>
            <a:r>
              <a:rPr sz="1800" dirty="0">
                <a:solidFill>
                  <a:srgbClr val="333333"/>
                </a:solidFill>
                <a:latin typeface="Arial"/>
                <a:cs typeface="Arial"/>
              </a:rPr>
              <a:t>necesario </a:t>
            </a:r>
            <a:r>
              <a:rPr sz="1800" b="1" spc="-5" dirty="0">
                <a:solidFill>
                  <a:srgbClr val="244060"/>
                </a:solidFill>
                <a:latin typeface="Arial"/>
                <a:cs typeface="Arial"/>
              </a:rPr>
              <a:t>el lanzamiento de </a:t>
            </a:r>
            <a:r>
              <a:rPr sz="1800" b="1" spc="-10" dirty="0">
                <a:solidFill>
                  <a:srgbClr val="244060"/>
                </a:solidFill>
                <a:latin typeface="Arial"/>
                <a:cs typeface="Arial"/>
              </a:rPr>
              <a:t>nuevos  </a:t>
            </a:r>
            <a:r>
              <a:rPr sz="1800" b="1" dirty="0">
                <a:solidFill>
                  <a:srgbClr val="244060"/>
                </a:solidFill>
                <a:latin typeface="Arial"/>
                <a:cs typeface="Arial"/>
              </a:rPr>
              <a:t>productos, la </a:t>
            </a:r>
            <a:r>
              <a:rPr sz="1800" b="1" spc="-5" dirty="0">
                <a:solidFill>
                  <a:srgbClr val="244060"/>
                </a:solidFill>
                <a:latin typeface="Arial"/>
                <a:cs typeface="Arial"/>
              </a:rPr>
              <a:t>modificación </a:t>
            </a:r>
            <a:r>
              <a:rPr sz="1800" b="1" dirty="0">
                <a:solidFill>
                  <a:srgbClr val="244060"/>
                </a:solidFill>
                <a:latin typeface="Arial"/>
                <a:cs typeface="Arial"/>
              </a:rPr>
              <a:t>o </a:t>
            </a:r>
            <a:r>
              <a:rPr sz="1800" b="1" spc="-5" dirty="0">
                <a:solidFill>
                  <a:srgbClr val="244060"/>
                </a:solidFill>
                <a:latin typeface="Arial"/>
                <a:cs typeface="Arial"/>
              </a:rPr>
              <a:t>actualización </a:t>
            </a:r>
            <a:r>
              <a:rPr sz="1800" b="1" dirty="0">
                <a:solidFill>
                  <a:srgbClr val="244060"/>
                </a:solidFill>
                <a:latin typeface="Arial"/>
                <a:cs typeface="Arial"/>
              </a:rPr>
              <a:t>de </a:t>
            </a:r>
            <a:r>
              <a:rPr sz="1800" b="1" spc="-5" dirty="0">
                <a:solidFill>
                  <a:srgbClr val="244060"/>
                </a:solidFill>
                <a:latin typeface="Arial"/>
                <a:cs typeface="Arial"/>
              </a:rPr>
              <a:t>productos, para satisfacer  las </a:t>
            </a:r>
            <a:r>
              <a:rPr sz="1800" b="1" spc="-10" dirty="0">
                <a:solidFill>
                  <a:srgbClr val="244060"/>
                </a:solidFill>
                <a:latin typeface="Arial"/>
                <a:cs typeface="Arial"/>
              </a:rPr>
              <a:t>nuevas </a:t>
            </a:r>
            <a:r>
              <a:rPr sz="1800" b="1" spc="-5" dirty="0">
                <a:solidFill>
                  <a:srgbClr val="244060"/>
                </a:solidFill>
                <a:latin typeface="Arial"/>
                <a:cs typeface="Arial"/>
              </a:rPr>
              <a:t>necesidades generadas </a:t>
            </a:r>
            <a:r>
              <a:rPr sz="1800" b="1" dirty="0">
                <a:solidFill>
                  <a:srgbClr val="244060"/>
                </a:solidFill>
                <a:latin typeface="Arial"/>
                <a:cs typeface="Arial"/>
              </a:rPr>
              <a:t>por dichos</a:t>
            </a:r>
            <a:r>
              <a:rPr sz="1800" b="1" spc="50" dirty="0">
                <a:solidFill>
                  <a:srgbClr val="244060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244060"/>
                </a:solidFill>
                <a:latin typeface="Arial"/>
                <a:cs typeface="Arial"/>
              </a:rPr>
              <a:t>cambios.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736335" y="4181855"/>
            <a:ext cx="3124200" cy="21137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730752" y="5006340"/>
            <a:ext cx="1932431" cy="8595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EEAAA43FD594B41A7B2138997653AE1" ma:contentTypeVersion="14" ma:contentTypeDescription="Create a new document." ma:contentTypeScope="" ma:versionID="f1faec314e6cae8d32f7acbce63aa882">
  <xsd:schema xmlns:xsd="http://www.w3.org/2001/XMLSchema" xmlns:xs="http://www.w3.org/2001/XMLSchema" xmlns:p="http://schemas.microsoft.com/office/2006/metadata/properties" xmlns:ns2="fc44c8fb-7d7d-47db-a01f-138cd0feddd1" xmlns:ns3="bac60887-eb69-42ba-a81b-e2792ce4528c" targetNamespace="http://schemas.microsoft.com/office/2006/metadata/properties" ma:root="true" ma:fieldsID="129fe97ee7326866c447720082b6401c" ns2:_="" ns3:_="">
    <xsd:import namespace="fc44c8fb-7d7d-47db-a01f-138cd0feddd1"/>
    <xsd:import namespace="bac60887-eb69-42ba-a81b-e2792ce4528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Equipoejecutoractual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44c8fb-7d7d-47db-a01f-138cd0fedd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d33c8c81-5745-4931-bcc4-c2aeafe8678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Equipoejecutoractual" ma:index="19" nillable="true" ma:displayName="Equipo ejecutor actual" ma:description="Nombres de los instructores de la ficha " ma:format="Dropdown" ma:internalName="Equipoejecutoractual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c60887-eb69-42ba-a81b-e2792ce4528c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95827d0b-f886-4a61-bca7-72635171204c}" ma:internalName="TaxCatchAll" ma:showField="CatchAllData" ma:web="bac60887-eb69-42ba-a81b-e2792ce4528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quipoejecutoractual xmlns="fc44c8fb-7d7d-47db-a01f-138cd0feddd1" xsi:nil="true"/>
    <lcf76f155ced4ddcb4097134ff3c332f xmlns="fc44c8fb-7d7d-47db-a01f-138cd0feddd1">
      <Terms xmlns="http://schemas.microsoft.com/office/infopath/2007/PartnerControls"/>
    </lcf76f155ced4ddcb4097134ff3c332f>
    <TaxCatchAll xmlns="bac60887-eb69-42ba-a81b-e2792ce4528c" xsi:nil="true"/>
    <MediaLengthInSeconds xmlns="fc44c8fb-7d7d-47db-a01f-138cd0feddd1" xsi:nil="true"/>
  </documentManagement>
</p:properties>
</file>

<file path=customXml/itemProps1.xml><?xml version="1.0" encoding="utf-8"?>
<ds:datastoreItem xmlns:ds="http://schemas.openxmlformats.org/officeDocument/2006/customXml" ds:itemID="{8F788E48-606C-4CF1-9340-72DF230B80A0}"/>
</file>

<file path=customXml/itemProps2.xml><?xml version="1.0" encoding="utf-8"?>
<ds:datastoreItem xmlns:ds="http://schemas.openxmlformats.org/officeDocument/2006/customXml" ds:itemID="{AD95B980-C5CA-4282-8A85-E652A27DEE29}"/>
</file>

<file path=customXml/itemProps3.xml><?xml version="1.0" encoding="utf-8"?>
<ds:datastoreItem xmlns:ds="http://schemas.openxmlformats.org/officeDocument/2006/customXml" ds:itemID="{037EC027-E431-4A53-9BF0-57E14672A4F6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</TotalTime>
  <Words>730</Words>
  <Application>Microsoft Office PowerPoint</Application>
  <PresentationFormat>Presentación en pantalla (4:3)</PresentationFormat>
  <Paragraphs>52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4" baseType="lpstr"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MATRIZ ANSOFF</vt:lpstr>
      <vt:lpstr>MATRIZ DE ANSOFF</vt:lpstr>
      <vt:lpstr>MATRIZ ANSOFF</vt:lpstr>
      <vt:lpstr>MATRIZ ANSOFF</vt:lpstr>
      <vt:lpstr>Presentación de PowerPoint</vt:lpstr>
      <vt:lpstr>MATRIZ ANSOFF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MARTHA PATRICIA MILA</dc:creator>
  <cp:lastModifiedBy>Andrea Yulieth Puentes Hernandez</cp:lastModifiedBy>
  <cp:revision>4</cp:revision>
  <dcterms:created xsi:type="dcterms:W3CDTF">2020-03-11T13:58:06Z</dcterms:created>
  <dcterms:modified xsi:type="dcterms:W3CDTF">2024-07-17T03:23:35Z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2018-02-01T00:00:00Z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2020-03-11T00:00:00Z</vt:filetime>
  </property>
  <property fmtid="{D5CDD505-2E9C-101B-9397-08002B2CF9AE}" pid="5" name="MSIP_Label_fc111285-cafa-4fc9-8a9a-bd902089b24f_Enabled">
    <vt:lpwstr>true</vt:lpwstr>
  </property>
  <property fmtid="{D5CDD505-2E9C-101B-9397-08002B2CF9AE}" pid="6" name="MSIP_Label_fc111285-cafa-4fc9-8a9a-bd902089b24f_SetDate">
    <vt:lpwstr>2024-07-17T03:23:35Z</vt:lpwstr>
  </property>
  <property fmtid="{D5CDD505-2E9C-101B-9397-08002B2CF9AE}" pid="7" name="MSIP_Label_fc111285-cafa-4fc9-8a9a-bd902089b24f_Method">
    <vt:lpwstr>Privileged</vt:lpwstr>
  </property>
  <property fmtid="{D5CDD505-2E9C-101B-9397-08002B2CF9AE}" pid="8" name="MSIP_Label_fc111285-cafa-4fc9-8a9a-bd902089b24f_Name">
    <vt:lpwstr>Public</vt:lpwstr>
  </property>
  <property fmtid="{D5CDD505-2E9C-101B-9397-08002B2CF9AE}" pid="9" name="MSIP_Label_fc111285-cafa-4fc9-8a9a-bd902089b24f_SiteId">
    <vt:lpwstr>cbc2c381-2f2e-4d93-91d1-506c9316ace7</vt:lpwstr>
  </property>
  <property fmtid="{D5CDD505-2E9C-101B-9397-08002B2CF9AE}" pid="10" name="MSIP_Label_fc111285-cafa-4fc9-8a9a-bd902089b24f_ActionId">
    <vt:lpwstr>9dd1f09c-c587-49d4-90f6-a1800a9d8d44</vt:lpwstr>
  </property>
  <property fmtid="{D5CDD505-2E9C-101B-9397-08002B2CF9AE}" pid="11" name="MSIP_Label_fc111285-cafa-4fc9-8a9a-bd902089b24f_ContentBits">
    <vt:lpwstr>0</vt:lpwstr>
  </property>
  <property fmtid="{D5CDD505-2E9C-101B-9397-08002B2CF9AE}" pid="12" name="ContentTypeId">
    <vt:lpwstr>0x010100EEEAAA43FD594B41A7B2138997653AE1</vt:lpwstr>
  </property>
  <property fmtid="{D5CDD505-2E9C-101B-9397-08002B2CF9AE}" pid="13" name="Order">
    <vt:r8>1731000</vt:r8>
  </property>
  <property fmtid="{D5CDD505-2E9C-101B-9397-08002B2CF9AE}" pid="14" name="_SourceUrl">
    <vt:lpwstr/>
  </property>
  <property fmtid="{D5CDD505-2E9C-101B-9397-08002B2CF9AE}" pid="15" name="_SharedFileIndex">
    <vt:lpwstr/>
  </property>
  <property fmtid="{D5CDD505-2E9C-101B-9397-08002B2CF9AE}" pid="16" name="ComplianceAssetId">
    <vt:lpwstr/>
  </property>
  <property fmtid="{D5CDD505-2E9C-101B-9397-08002B2CF9AE}" pid="17" name="_ExtendedDescription">
    <vt:lpwstr/>
  </property>
  <property fmtid="{D5CDD505-2E9C-101B-9397-08002B2CF9AE}" pid="18" name="TriggerFlowInfo">
    <vt:lpwstr/>
  </property>
  <property fmtid="{D5CDD505-2E9C-101B-9397-08002B2CF9AE}" pid="19" name="xd_Signature">
    <vt:bool>false</vt:bool>
  </property>
  <property fmtid="{D5CDD505-2E9C-101B-9397-08002B2CF9AE}" pid="20" name="xd_ProgID">
    <vt:lpwstr/>
  </property>
  <property fmtid="{D5CDD505-2E9C-101B-9397-08002B2CF9AE}" pid="21" name="TemplateUrl">
    <vt:lpwstr/>
  </property>
  <property fmtid="{D5CDD505-2E9C-101B-9397-08002B2CF9AE}" pid="22" name="MediaServiceImageTags">
    <vt:lpwstr/>
  </property>
</Properties>
</file>