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145706541" r:id="rId2"/>
    <p:sldId id="2145706542" r:id="rId3"/>
    <p:sldId id="2145706549" r:id="rId4"/>
    <p:sldId id="2145706550" r:id="rId5"/>
    <p:sldId id="2145706551" r:id="rId6"/>
    <p:sldId id="2145706552" r:id="rId7"/>
    <p:sldId id="2145706553" r:id="rId8"/>
    <p:sldId id="2145706554" r:id="rId9"/>
    <p:sldId id="2145706555" r:id="rId10"/>
    <p:sldId id="2145706556" r:id="rId11"/>
    <p:sldId id="2145706557" r:id="rId12"/>
    <p:sldId id="2145706558" r:id="rId13"/>
    <p:sldId id="2145706559" r:id="rId14"/>
    <p:sldId id="2145706560" r:id="rId15"/>
    <p:sldId id="2145706561" r:id="rId16"/>
    <p:sldId id="2145706562" r:id="rId17"/>
    <p:sldId id="2145706563" r:id="rId18"/>
    <p:sldId id="2145706564" r:id="rId19"/>
    <p:sldId id="2145706565" r:id="rId20"/>
    <p:sldId id="2145706548" r:id="rId21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D1A03-A8A6-4FF9-A101-AD7ADE0091BB}" v="6" dt="2025-09-11T21:01:23.471"/>
    <p1510:client id="{9A203888-47AC-4903-BFE7-60D995028653}" v="6" dt="2025-09-12T18:03:56.3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6" autoAdjust="0"/>
    <p:restoredTop sz="95781"/>
  </p:normalViewPr>
  <p:slideViewPr>
    <p:cSldViewPr snapToGrid="0">
      <p:cViewPr>
        <p:scale>
          <a:sx n="80" d="100"/>
          <a:sy n="80" d="100"/>
        </p:scale>
        <p:origin x="31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</a:t>
            </a:r>
            <a:r>
              <a:rPr lang="es-MX" dirty="0" smtClean="0"/>
              <a:t>DEMANDA POBLACIÓN DIFERENCIAL 2020-2024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6. POBLACIÓN RECLUSA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893892"/>
              </p:ext>
            </p:extLst>
          </p:nvPr>
        </p:nvGraphicFramePr>
        <p:xfrm>
          <a:off x="838200" y="794084"/>
          <a:ext cx="10515601" cy="1792704"/>
        </p:xfrm>
        <a:graphic>
          <a:graphicData uri="http://schemas.openxmlformats.org/drawingml/2006/table">
            <a:tbl>
              <a:tblPr firstRow="1" firstCol="1" bandRow="1"/>
              <a:tblGrid>
                <a:gridCol w="3253527">
                  <a:extLst>
                    <a:ext uri="{9D8B030D-6E8A-4147-A177-3AD203B41FA5}">
                      <a16:colId xmlns:a16="http://schemas.microsoft.com/office/drawing/2014/main" val="2879340101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3955582283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738315505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3089129238"/>
                    </a:ext>
                  </a:extLst>
                </a:gridCol>
                <a:gridCol w="1045251">
                  <a:extLst>
                    <a:ext uri="{9D8B030D-6E8A-4147-A177-3AD203B41FA5}">
                      <a16:colId xmlns:a16="http://schemas.microsoft.com/office/drawing/2014/main" val="2932063839"/>
                    </a:ext>
                  </a:extLst>
                </a:gridCol>
                <a:gridCol w="1070488">
                  <a:extLst>
                    <a:ext uri="{9D8B030D-6E8A-4147-A177-3AD203B41FA5}">
                      <a16:colId xmlns:a16="http://schemas.microsoft.com/office/drawing/2014/main" val="1511938691"/>
                    </a:ext>
                  </a:extLst>
                </a:gridCol>
                <a:gridCol w="1148304">
                  <a:extLst>
                    <a:ext uri="{9D8B030D-6E8A-4147-A177-3AD203B41FA5}">
                      <a16:colId xmlns:a16="http://schemas.microsoft.com/office/drawing/2014/main" val="1094917879"/>
                    </a:ext>
                  </a:extLst>
                </a:gridCol>
                <a:gridCol w="837042">
                  <a:extLst>
                    <a:ext uri="{9D8B030D-6E8A-4147-A177-3AD203B41FA5}">
                      <a16:colId xmlns:a16="http://schemas.microsoft.com/office/drawing/2014/main" val="3148277725"/>
                    </a:ext>
                  </a:extLst>
                </a:gridCol>
              </a:tblGrid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412828"/>
                  </a:ext>
                </a:extLst>
              </a:tr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0,02%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952540"/>
                  </a:ext>
                </a:extLst>
              </a:tr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3.308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4.603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4.952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6.059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5.377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24.299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36,79%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037950"/>
                  </a:ext>
                </a:extLst>
              </a:tr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5.384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5.457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7.400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8.839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9.922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37.002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56,02%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632444"/>
                  </a:ext>
                </a:extLst>
              </a:tr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863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1.273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4.735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7,17%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859144"/>
                  </a:ext>
                </a:extLst>
              </a:tr>
              <a:tr h="29878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9.474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10.846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13.215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16.181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16.331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66.047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423810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609629"/>
              </p:ext>
            </p:extLst>
          </p:nvPr>
        </p:nvGraphicFramePr>
        <p:xfrm>
          <a:off x="838200" y="3074708"/>
          <a:ext cx="10515599" cy="1498086"/>
        </p:xfrm>
        <a:graphic>
          <a:graphicData uri="http://schemas.openxmlformats.org/drawingml/2006/table">
            <a:tbl>
              <a:tblPr firstRow="1" firstCol="1" bandRow="1"/>
              <a:tblGrid>
                <a:gridCol w="3259836">
                  <a:extLst>
                    <a:ext uri="{9D8B030D-6E8A-4147-A177-3AD203B41FA5}">
                      <a16:colId xmlns:a16="http://schemas.microsoft.com/office/drawing/2014/main" val="1031579333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508332580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683933566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621643662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1173479163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463988095"/>
                    </a:ext>
                  </a:extLst>
                </a:gridCol>
                <a:gridCol w="1137788">
                  <a:extLst>
                    <a:ext uri="{9D8B030D-6E8A-4147-A177-3AD203B41FA5}">
                      <a16:colId xmlns:a16="http://schemas.microsoft.com/office/drawing/2014/main" val="3574758193"/>
                    </a:ext>
                  </a:extLst>
                </a:gridCol>
                <a:gridCol w="839145">
                  <a:extLst>
                    <a:ext uri="{9D8B030D-6E8A-4147-A177-3AD203B41FA5}">
                      <a16:colId xmlns:a16="http://schemas.microsoft.com/office/drawing/2014/main" val="2455816575"/>
                    </a:ext>
                  </a:extLst>
                </a:gridCol>
              </a:tblGrid>
              <a:tr h="2496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Tipos de Atención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73176"/>
                  </a:ext>
                </a:extLst>
              </a:tr>
              <a:tr h="2496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Consultas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2.991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4.309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5.123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6.481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6.444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25.348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38,38%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627595"/>
                  </a:ext>
                </a:extLst>
              </a:tr>
              <a:tr h="2496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Hospitalizaciones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1,41%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73132"/>
                  </a:ext>
                </a:extLst>
              </a:tr>
              <a:tr h="2496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Procedimientos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5.932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6.136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7.661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9.299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9.508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38.536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58,35%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635386"/>
                  </a:ext>
                </a:extLst>
              </a:tr>
              <a:tr h="2496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Urgencias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1,86%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132096"/>
                  </a:ext>
                </a:extLst>
              </a:tr>
              <a:tr h="2496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Total general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9.474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10.846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13.215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16.181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16.331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66.047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821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0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7. POBLACIÓN DE LA TERCERA EDAD EN PROTECCIÓN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45204"/>
              </p:ext>
            </p:extLst>
          </p:nvPr>
        </p:nvGraphicFramePr>
        <p:xfrm>
          <a:off x="838200" y="986590"/>
          <a:ext cx="10515600" cy="1515976"/>
        </p:xfrm>
        <a:graphic>
          <a:graphicData uri="http://schemas.openxmlformats.org/drawingml/2006/table">
            <a:tbl>
              <a:tblPr firstRow="1" firstCol="1" bandRow="1"/>
              <a:tblGrid>
                <a:gridCol w="3282970">
                  <a:extLst>
                    <a:ext uri="{9D8B030D-6E8A-4147-A177-3AD203B41FA5}">
                      <a16:colId xmlns:a16="http://schemas.microsoft.com/office/drawing/2014/main" val="2523090167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2594819963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104392613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2008466125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137324566"/>
                    </a:ext>
                  </a:extLst>
                </a:gridCol>
                <a:gridCol w="1062076">
                  <a:extLst>
                    <a:ext uri="{9D8B030D-6E8A-4147-A177-3AD203B41FA5}">
                      <a16:colId xmlns:a16="http://schemas.microsoft.com/office/drawing/2014/main" val="3904433619"/>
                    </a:ext>
                  </a:extLst>
                </a:gridCol>
                <a:gridCol w="1127272">
                  <a:extLst>
                    <a:ext uri="{9D8B030D-6E8A-4147-A177-3AD203B41FA5}">
                      <a16:colId xmlns:a16="http://schemas.microsoft.com/office/drawing/2014/main" val="2175844456"/>
                    </a:ext>
                  </a:extLst>
                </a:gridCol>
                <a:gridCol w="845454">
                  <a:extLst>
                    <a:ext uri="{9D8B030D-6E8A-4147-A177-3AD203B41FA5}">
                      <a16:colId xmlns:a16="http://schemas.microsoft.com/office/drawing/2014/main" val="606431976"/>
                    </a:ext>
                  </a:extLst>
                </a:gridCol>
              </a:tblGrid>
              <a:tr h="37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050372"/>
                  </a:ext>
                </a:extLst>
              </a:tr>
              <a:tr h="37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3.601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3.827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1.989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2.591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12.139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5,17%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799799"/>
                  </a:ext>
                </a:extLst>
              </a:tr>
              <a:tr h="37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41.475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4.898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46.018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48.051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38.681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179.123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76,33%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4502"/>
                  </a:ext>
                </a:extLst>
              </a:tr>
              <a:tr h="37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45.076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52.125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48.007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50.642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38.812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234.662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865531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450396"/>
              </p:ext>
            </p:extLst>
          </p:nvPr>
        </p:nvGraphicFramePr>
        <p:xfrm>
          <a:off x="838200" y="3068054"/>
          <a:ext cx="10515599" cy="1550460"/>
        </p:xfrm>
        <a:graphic>
          <a:graphicData uri="http://schemas.openxmlformats.org/drawingml/2006/table">
            <a:tbl>
              <a:tblPr firstRow="1" firstCol="1" bandRow="1"/>
              <a:tblGrid>
                <a:gridCol w="3259836">
                  <a:extLst>
                    <a:ext uri="{9D8B030D-6E8A-4147-A177-3AD203B41FA5}">
                      <a16:colId xmlns:a16="http://schemas.microsoft.com/office/drawing/2014/main" val="1066093055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18492564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3883685631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445014795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3702727382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1646884540"/>
                    </a:ext>
                  </a:extLst>
                </a:gridCol>
                <a:gridCol w="1137788">
                  <a:extLst>
                    <a:ext uri="{9D8B030D-6E8A-4147-A177-3AD203B41FA5}">
                      <a16:colId xmlns:a16="http://schemas.microsoft.com/office/drawing/2014/main" val="3543972494"/>
                    </a:ext>
                  </a:extLst>
                </a:gridCol>
                <a:gridCol w="839145">
                  <a:extLst>
                    <a:ext uri="{9D8B030D-6E8A-4147-A177-3AD203B41FA5}">
                      <a16:colId xmlns:a16="http://schemas.microsoft.com/office/drawing/2014/main" val="248669592"/>
                    </a:ext>
                  </a:extLst>
                </a:gridCol>
              </a:tblGrid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Tipos de Atención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219164"/>
                  </a:ext>
                </a:extLst>
              </a:tr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18.706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20.565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17.352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94.669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40,34%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912523"/>
                  </a:ext>
                </a:extLst>
              </a:tr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0,90%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95725"/>
                  </a:ext>
                </a:extLst>
              </a:tr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26.916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30.429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28.807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21.068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136.723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58,26%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9771"/>
                  </a:ext>
                </a:extLst>
              </a:tr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1.150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0,49%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451746"/>
                  </a:ext>
                </a:extLst>
              </a:tr>
              <a:tr h="2584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45.076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52.125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48.007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50.642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38.812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234.662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144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0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8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INDIGENA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498275"/>
              </p:ext>
            </p:extLst>
          </p:nvPr>
        </p:nvGraphicFramePr>
        <p:xfrm>
          <a:off x="838200" y="733926"/>
          <a:ext cx="10515600" cy="2009272"/>
        </p:xfrm>
        <a:graphic>
          <a:graphicData uri="http://schemas.openxmlformats.org/drawingml/2006/table">
            <a:tbl>
              <a:tblPr firstRow="1" firstCol="1" bandRow="1"/>
              <a:tblGrid>
                <a:gridCol w="3275868">
                  <a:extLst>
                    <a:ext uri="{9D8B030D-6E8A-4147-A177-3AD203B41FA5}">
                      <a16:colId xmlns:a16="http://schemas.microsoft.com/office/drawing/2014/main" val="3026621778"/>
                    </a:ext>
                  </a:extLst>
                </a:gridCol>
                <a:gridCol w="1054085">
                  <a:extLst>
                    <a:ext uri="{9D8B030D-6E8A-4147-A177-3AD203B41FA5}">
                      <a16:colId xmlns:a16="http://schemas.microsoft.com/office/drawing/2014/main" val="495685312"/>
                    </a:ext>
                  </a:extLst>
                </a:gridCol>
                <a:gridCol w="1054085">
                  <a:extLst>
                    <a:ext uri="{9D8B030D-6E8A-4147-A177-3AD203B41FA5}">
                      <a16:colId xmlns:a16="http://schemas.microsoft.com/office/drawing/2014/main" val="1873689603"/>
                    </a:ext>
                  </a:extLst>
                </a:gridCol>
                <a:gridCol w="1054085">
                  <a:extLst>
                    <a:ext uri="{9D8B030D-6E8A-4147-A177-3AD203B41FA5}">
                      <a16:colId xmlns:a16="http://schemas.microsoft.com/office/drawing/2014/main" val="994085468"/>
                    </a:ext>
                  </a:extLst>
                </a:gridCol>
                <a:gridCol w="1054085">
                  <a:extLst>
                    <a:ext uri="{9D8B030D-6E8A-4147-A177-3AD203B41FA5}">
                      <a16:colId xmlns:a16="http://schemas.microsoft.com/office/drawing/2014/main" val="1639937319"/>
                    </a:ext>
                  </a:extLst>
                </a:gridCol>
                <a:gridCol w="1054085">
                  <a:extLst>
                    <a:ext uri="{9D8B030D-6E8A-4147-A177-3AD203B41FA5}">
                      <a16:colId xmlns:a16="http://schemas.microsoft.com/office/drawing/2014/main" val="1516414597"/>
                    </a:ext>
                  </a:extLst>
                </a:gridCol>
                <a:gridCol w="1125619">
                  <a:extLst>
                    <a:ext uri="{9D8B030D-6E8A-4147-A177-3AD203B41FA5}">
                      <a16:colId xmlns:a16="http://schemas.microsoft.com/office/drawing/2014/main" val="285762870"/>
                    </a:ext>
                  </a:extLst>
                </a:gridCol>
                <a:gridCol w="843688">
                  <a:extLst>
                    <a:ext uri="{9D8B030D-6E8A-4147-A177-3AD203B41FA5}">
                      <a16:colId xmlns:a16="http://schemas.microsoft.com/office/drawing/2014/main" val="223640456"/>
                    </a:ext>
                  </a:extLst>
                </a:gridCol>
              </a:tblGrid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20657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6.987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6.507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28.216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4,26%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228221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3.955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5.578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5.910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6.290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26.659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4,03%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014204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2.614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5.090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6.533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30.151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4,55%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497399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22.484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30.047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27.772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27.442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19.451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127.196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19,21%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724994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55.411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67.843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62.266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70.920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52.829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309.269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46,70%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889260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21.073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25.527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31.632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36.816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25.660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140.708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21,25%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867556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110.521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139.485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141.100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156.449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114.644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662.199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903571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55303"/>
              </p:ext>
            </p:extLst>
          </p:nvPr>
        </p:nvGraphicFramePr>
        <p:xfrm>
          <a:off x="838200" y="3248528"/>
          <a:ext cx="10515599" cy="1624260"/>
        </p:xfrm>
        <a:graphic>
          <a:graphicData uri="http://schemas.openxmlformats.org/drawingml/2006/table">
            <a:tbl>
              <a:tblPr firstRow="1" firstCol="1" bandRow="1"/>
              <a:tblGrid>
                <a:gridCol w="3259836">
                  <a:extLst>
                    <a:ext uri="{9D8B030D-6E8A-4147-A177-3AD203B41FA5}">
                      <a16:colId xmlns:a16="http://schemas.microsoft.com/office/drawing/2014/main" val="1073438416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531986466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119252387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670223495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53815363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3559786736"/>
                    </a:ext>
                  </a:extLst>
                </a:gridCol>
                <a:gridCol w="1137788">
                  <a:extLst>
                    <a:ext uri="{9D8B030D-6E8A-4147-A177-3AD203B41FA5}">
                      <a16:colId xmlns:a16="http://schemas.microsoft.com/office/drawing/2014/main" val="1459442546"/>
                    </a:ext>
                  </a:extLst>
                </a:gridCol>
                <a:gridCol w="839145">
                  <a:extLst>
                    <a:ext uri="{9D8B030D-6E8A-4147-A177-3AD203B41FA5}">
                      <a16:colId xmlns:a16="http://schemas.microsoft.com/office/drawing/2014/main" val="2445985375"/>
                    </a:ext>
                  </a:extLst>
                </a:gridCol>
              </a:tblGrid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Atención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387365"/>
                  </a:ext>
                </a:extLst>
              </a:tr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39.705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52.040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54.326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61.422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42.345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249.838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37,73%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701663"/>
                  </a:ext>
                </a:extLst>
              </a:tr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3.395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0,51%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880792"/>
                  </a:ext>
                </a:extLst>
              </a:tr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67.733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85.707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84.875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93.245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71.214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402.774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60,82%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363196"/>
                  </a:ext>
                </a:extLst>
              </a:tr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6.192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0,94%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029757"/>
                  </a:ext>
                </a:extLst>
              </a:tr>
              <a:tr h="27071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110.521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139.485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141.100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156.449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114.644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662.199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284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73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9. POBLACIÓN ROM-GITANA 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859234"/>
              </p:ext>
            </p:extLst>
          </p:nvPr>
        </p:nvGraphicFramePr>
        <p:xfrm>
          <a:off x="838200" y="770022"/>
          <a:ext cx="10515601" cy="2310064"/>
        </p:xfrm>
        <a:graphic>
          <a:graphicData uri="http://schemas.openxmlformats.org/drawingml/2006/table">
            <a:tbl>
              <a:tblPr firstRow="1" firstCol="1" bandRow="1"/>
              <a:tblGrid>
                <a:gridCol w="3254178">
                  <a:extLst>
                    <a:ext uri="{9D8B030D-6E8A-4147-A177-3AD203B41FA5}">
                      <a16:colId xmlns:a16="http://schemas.microsoft.com/office/drawing/2014/main" val="3935906705"/>
                    </a:ext>
                  </a:extLst>
                </a:gridCol>
                <a:gridCol w="1053874">
                  <a:extLst>
                    <a:ext uri="{9D8B030D-6E8A-4147-A177-3AD203B41FA5}">
                      <a16:colId xmlns:a16="http://schemas.microsoft.com/office/drawing/2014/main" val="1008025707"/>
                    </a:ext>
                  </a:extLst>
                </a:gridCol>
                <a:gridCol w="1053874">
                  <a:extLst>
                    <a:ext uri="{9D8B030D-6E8A-4147-A177-3AD203B41FA5}">
                      <a16:colId xmlns:a16="http://schemas.microsoft.com/office/drawing/2014/main" val="767473080"/>
                    </a:ext>
                  </a:extLst>
                </a:gridCol>
                <a:gridCol w="1053874">
                  <a:extLst>
                    <a:ext uri="{9D8B030D-6E8A-4147-A177-3AD203B41FA5}">
                      <a16:colId xmlns:a16="http://schemas.microsoft.com/office/drawing/2014/main" val="1271118484"/>
                    </a:ext>
                  </a:extLst>
                </a:gridCol>
                <a:gridCol w="1053874">
                  <a:extLst>
                    <a:ext uri="{9D8B030D-6E8A-4147-A177-3AD203B41FA5}">
                      <a16:colId xmlns:a16="http://schemas.microsoft.com/office/drawing/2014/main" val="3232119294"/>
                    </a:ext>
                  </a:extLst>
                </a:gridCol>
                <a:gridCol w="1072806">
                  <a:extLst>
                    <a:ext uri="{9D8B030D-6E8A-4147-A177-3AD203B41FA5}">
                      <a16:colId xmlns:a16="http://schemas.microsoft.com/office/drawing/2014/main" val="3557920671"/>
                    </a:ext>
                  </a:extLst>
                </a:gridCol>
                <a:gridCol w="1135912">
                  <a:extLst>
                    <a:ext uri="{9D8B030D-6E8A-4147-A177-3AD203B41FA5}">
                      <a16:colId xmlns:a16="http://schemas.microsoft.com/office/drawing/2014/main" val="431470149"/>
                    </a:ext>
                  </a:extLst>
                </a:gridCol>
                <a:gridCol w="837209">
                  <a:extLst>
                    <a:ext uri="{9D8B030D-6E8A-4147-A177-3AD203B41FA5}">
                      <a16:colId xmlns:a16="http://schemas.microsoft.com/office/drawing/2014/main" val="1974056368"/>
                    </a:ext>
                  </a:extLst>
                </a:gridCol>
              </a:tblGrid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414397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1,92%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091226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3,51%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030689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3,81%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18612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13,19%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115889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3.566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42,77%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27668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34,78%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68543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1.378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1.907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8.337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412396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967551"/>
              </p:ext>
            </p:extLst>
          </p:nvPr>
        </p:nvGraphicFramePr>
        <p:xfrm>
          <a:off x="838200" y="3429794"/>
          <a:ext cx="10515601" cy="1828008"/>
        </p:xfrm>
        <a:graphic>
          <a:graphicData uri="http://schemas.openxmlformats.org/drawingml/2006/table">
            <a:tbl>
              <a:tblPr firstRow="1" firstCol="1" bandRow="1"/>
              <a:tblGrid>
                <a:gridCol w="3228289">
                  <a:extLst>
                    <a:ext uri="{9D8B030D-6E8A-4147-A177-3AD203B41FA5}">
                      <a16:colId xmlns:a16="http://schemas.microsoft.com/office/drawing/2014/main" val="1245112477"/>
                    </a:ext>
                  </a:extLst>
                </a:gridCol>
                <a:gridCol w="1064179">
                  <a:extLst>
                    <a:ext uri="{9D8B030D-6E8A-4147-A177-3AD203B41FA5}">
                      <a16:colId xmlns:a16="http://schemas.microsoft.com/office/drawing/2014/main" val="3881868826"/>
                    </a:ext>
                  </a:extLst>
                </a:gridCol>
                <a:gridCol w="1064179">
                  <a:extLst>
                    <a:ext uri="{9D8B030D-6E8A-4147-A177-3AD203B41FA5}">
                      <a16:colId xmlns:a16="http://schemas.microsoft.com/office/drawing/2014/main" val="1263528145"/>
                    </a:ext>
                  </a:extLst>
                </a:gridCol>
                <a:gridCol w="1064179">
                  <a:extLst>
                    <a:ext uri="{9D8B030D-6E8A-4147-A177-3AD203B41FA5}">
                      <a16:colId xmlns:a16="http://schemas.microsoft.com/office/drawing/2014/main" val="2511181902"/>
                    </a:ext>
                  </a:extLst>
                </a:gridCol>
                <a:gridCol w="1064179">
                  <a:extLst>
                    <a:ext uri="{9D8B030D-6E8A-4147-A177-3AD203B41FA5}">
                      <a16:colId xmlns:a16="http://schemas.microsoft.com/office/drawing/2014/main" val="3300484214"/>
                    </a:ext>
                  </a:extLst>
                </a:gridCol>
                <a:gridCol w="1064179">
                  <a:extLst>
                    <a:ext uri="{9D8B030D-6E8A-4147-A177-3AD203B41FA5}">
                      <a16:colId xmlns:a16="http://schemas.microsoft.com/office/drawing/2014/main" val="3745426538"/>
                    </a:ext>
                  </a:extLst>
                </a:gridCol>
                <a:gridCol w="1139891">
                  <a:extLst>
                    <a:ext uri="{9D8B030D-6E8A-4147-A177-3AD203B41FA5}">
                      <a16:colId xmlns:a16="http://schemas.microsoft.com/office/drawing/2014/main" val="2493450522"/>
                    </a:ext>
                  </a:extLst>
                </a:gridCol>
                <a:gridCol w="826526">
                  <a:extLst>
                    <a:ext uri="{9D8B030D-6E8A-4147-A177-3AD203B41FA5}">
                      <a16:colId xmlns:a16="http://schemas.microsoft.com/office/drawing/2014/main" val="3960264168"/>
                    </a:ext>
                  </a:extLst>
                </a:gridCol>
              </a:tblGrid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Atención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410776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2.685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32,21%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19015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0,47%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718334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1.612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1.042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5.545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66,51%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594752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0,82%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653276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1.378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1.907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8.337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9039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9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10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EX MADRES COMUNITARIAS 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26712"/>
              </p:ext>
            </p:extLst>
          </p:nvPr>
        </p:nvGraphicFramePr>
        <p:xfrm>
          <a:off x="838199" y="818150"/>
          <a:ext cx="10515602" cy="1556995"/>
        </p:xfrm>
        <a:graphic>
          <a:graphicData uri="http://schemas.openxmlformats.org/drawingml/2006/table">
            <a:tbl>
              <a:tblPr firstRow="1" firstCol="1" bandRow="1"/>
              <a:tblGrid>
                <a:gridCol w="1657259">
                  <a:extLst>
                    <a:ext uri="{9D8B030D-6E8A-4147-A177-3AD203B41FA5}">
                      <a16:colId xmlns:a16="http://schemas.microsoft.com/office/drawing/2014/main" val="3464876846"/>
                    </a:ext>
                  </a:extLst>
                </a:gridCol>
                <a:gridCol w="1020013">
                  <a:extLst>
                    <a:ext uri="{9D8B030D-6E8A-4147-A177-3AD203B41FA5}">
                      <a16:colId xmlns:a16="http://schemas.microsoft.com/office/drawing/2014/main" val="4006509384"/>
                    </a:ext>
                  </a:extLst>
                </a:gridCol>
                <a:gridCol w="1091519">
                  <a:extLst>
                    <a:ext uri="{9D8B030D-6E8A-4147-A177-3AD203B41FA5}">
                      <a16:colId xmlns:a16="http://schemas.microsoft.com/office/drawing/2014/main" val="1552777315"/>
                    </a:ext>
                  </a:extLst>
                </a:gridCol>
                <a:gridCol w="1446947">
                  <a:extLst>
                    <a:ext uri="{9D8B030D-6E8A-4147-A177-3AD203B41FA5}">
                      <a16:colId xmlns:a16="http://schemas.microsoft.com/office/drawing/2014/main" val="2920650956"/>
                    </a:ext>
                  </a:extLst>
                </a:gridCol>
                <a:gridCol w="1446947">
                  <a:extLst>
                    <a:ext uri="{9D8B030D-6E8A-4147-A177-3AD203B41FA5}">
                      <a16:colId xmlns:a16="http://schemas.microsoft.com/office/drawing/2014/main" val="1696550926"/>
                    </a:ext>
                  </a:extLst>
                </a:gridCol>
                <a:gridCol w="1446947">
                  <a:extLst>
                    <a:ext uri="{9D8B030D-6E8A-4147-A177-3AD203B41FA5}">
                      <a16:colId xmlns:a16="http://schemas.microsoft.com/office/drawing/2014/main" val="3939497863"/>
                    </a:ext>
                  </a:extLst>
                </a:gridCol>
                <a:gridCol w="1568928">
                  <a:extLst>
                    <a:ext uri="{9D8B030D-6E8A-4147-A177-3AD203B41FA5}">
                      <a16:colId xmlns:a16="http://schemas.microsoft.com/office/drawing/2014/main" val="331599799"/>
                    </a:ext>
                  </a:extLst>
                </a:gridCol>
                <a:gridCol w="837042">
                  <a:extLst>
                    <a:ext uri="{9D8B030D-6E8A-4147-A177-3AD203B41FA5}">
                      <a16:colId xmlns:a16="http://schemas.microsoft.com/office/drawing/2014/main" val="1567569716"/>
                    </a:ext>
                  </a:extLst>
                </a:gridCol>
              </a:tblGrid>
              <a:tr h="311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518851"/>
                  </a:ext>
                </a:extLst>
              </a:tr>
              <a:tr h="311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0,03%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293567"/>
                  </a:ext>
                </a:extLst>
              </a:tr>
              <a:tr h="311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5.494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3.272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4.786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1.505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18.973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25,83%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944010"/>
                  </a:ext>
                </a:extLst>
              </a:tr>
              <a:tr h="311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6849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9.705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19.301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10.168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54.459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74,14%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882880"/>
                  </a:ext>
                </a:extLst>
              </a:tr>
              <a:tr h="311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10767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13.936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12.983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24.097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11.673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73.456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205212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597457"/>
              </p:ext>
            </p:extLst>
          </p:nvPr>
        </p:nvGraphicFramePr>
        <p:xfrm>
          <a:off x="838200" y="2851484"/>
          <a:ext cx="10515601" cy="1721310"/>
        </p:xfrm>
        <a:graphic>
          <a:graphicData uri="http://schemas.openxmlformats.org/drawingml/2006/table">
            <a:tbl>
              <a:tblPr firstRow="1" firstCol="1" bandRow="1"/>
              <a:tblGrid>
                <a:gridCol w="3121653">
                  <a:extLst>
                    <a:ext uri="{9D8B030D-6E8A-4147-A177-3AD203B41FA5}">
                      <a16:colId xmlns:a16="http://schemas.microsoft.com/office/drawing/2014/main" val="806636794"/>
                    </a:ext>
                  </a:extLst>
                </a:gridCol>
                <a:gridCol w="959215">
                  <a:extLst>
                    <a:ext uri="{9D8B030D-6E8A-4147-A177-3AD203B41FA5}">
                      <a16:colId xmlns:a16="http://schemas.microsoft.com/office/drawing/2014/main" val="1812271027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1625688146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1786799966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2845184360"/>
                    </a:ext>
                  </a:extLst>
                </a:gridCol>
                <a:gridCol w="992872">
                  <a:extLst>
                    <a:ext uri="{9D8B030D-6E8A-4147-A177-3AD203B41FA5}">
                      <a16:colId xmlns:a16="http://schemas.microsoft.com/office/drawing/2014/main" val="1010088385"/>
                    </a:ext>
                  </a:extLst>
                </a:gridCol>
                <a:gridCol w="1466168">
                  <a:extLst>
                    <a:ext uri="{9D8B030D-6E8A-4147-A177-3AD203B41FA5}">
                      <a16:colId xmlns:a16="http://schemas.microsoft.com/office/drawing/2014/main" val="3132186817"/>
                    </a:ext>
                  </a:extLst>
                </a:gridCol>
                <a:gridCol w="1003389">
                  <a:extLst>
                    <a:ext uri="{9D8B030D-6E8A-4147-A177-3AD203B41FA5}">
                      <a16:colId xmlns:a16="http://schemas.microsoft.com/office/drawing/2014/main" val="3528124130"/>
                    </a:ext>
                  </a:extLst>
                </a:gridCol>
              </a:tblGrid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Atención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837164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3.578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4.607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4.221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8.337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3.077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23.820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32,43%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0591490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0,27%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854429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9.250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8.673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15.674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8.526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49.196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66,97%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754931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0,33%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534231"/>
                  </a:ext>
                </a:extLst>
              </a:tr>
              <a:tr h="28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10.767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13.936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12.983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24.097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11.673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73.456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594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907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11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MIGRANTE COLOMBIANOS REPATRIADOS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58587"/>
              </p:ext>
            </p:extLst>
          </p:nvPr>
        </p:nvGraphicFramePr>
        <p:xfrm>
          <a:off x="838200" y="830180"/>
          <a:ext cx="10515600" cy="2009272"/>
        </p:xfrm>
        <a:graphic>
          <a:graphicData uri="http://schemas.openxmlformats.org/drawingml/2006/table">
            <a:tbl>
              <a:tblPr firstRow="1" firstCol="1" bandRow="1"/>
              <a:tblGrid>
                <a:gridCol w="3191071">
                  <a:extLst>
                    <a:ext uri="{9D8B030D-6E8A-4147-A177-3AD203B41FA5}">
                      <a16:colId xmlns:a16="http://schemas.microsoft.com/office/drawing/2014/main" val="3991871376"/>
                    </a:ext>
                  </a:extLst>
                </a:gridCol>
                <a:gridCol w="1032839">
                  <a:extLst>
                    <a:ext uri="{9D8B030D-6E8A-4147-A177-3AD203B41FA5}">
                      <a16:colId xmlns:a16="http://schemas.microsoft.com/office/drawing/2014/main" val="96471134"/>
                    </a:ext>
                  </a:extLst>
                </a:gridCol>
                <a:gridCol w="1045460">
                  <a:extLst>
                    <a:ext uri="{9D8B030D-6E8A-4147-A177-3AD203B41FA5}">
                      <a16:colId xmlns:a16="http://schemas.microsoft.com/office/drawing/2014/main" val="1639847225"/>
                    </a:ext>
                  </a:extLst>
                </a:gridCol>
                <a:gridCol w="1060184">
                  <a:extLst>
                    <a:ext uri="{9D8B030D-6E8A-4147-A177-3AD203B41FA5}">
                      <a16:colId xmlns:a16="http://schemas.microsoft.com/office/drawing/2014/main" val="545609658"/>
                    </a:ext>
                  </a:extLst>
                </a:gridCol>
                <a:gridCol w="1060184">
                  <a:extLst>
                    <a:ext uri="{9D8B030D-6E8A-4147-A177-3AD203B41FA5}">
                      <a16:colId xmlns:a16="http://schemas.microsoft.com/office/drawing/2014/main" val="4000156825"/>
                    </a:ext>
                  </a:extLst>
                </a:gridCol>
                <a:gridCol w="1045460">
                  <a:extLst>
                    <a:ext uri="{9D8B030D-6E8A-4147-A177-3AD203B41FA5}">
                      <a16:colId xmlns:a16="http://schemas.microsoft.com/office/drawing/2014/main" val="1138207059"/>
                    </a:ext>
                  </a:extLst>
                </a:gridCol>
                <a:gridCol w="1135912">
                  <a:extLst>
                    <a:ext uri="{9D8B030D-6E8A-4147-A177-3AD203B41FA5}">
                      <a16:colId xmlns:a16="http://schemas.microsoft.com/office/drawing/2014/main" val="2946479254"/>
                    </a:ext>
                  </a:extLst>
                </a:gridCol>
                <a:gridCol w="944490">
                  <a:extLst>
                    <a:ext uri="{9D8B030D-6E8A-4147-A177-3AD203B41FA5}">
                      <a16:colId xmlns:a16="http://schemas.microsoft.com/office/drawing/2014/main" val="1517836429"/>
                    </a:ext>
                  </a:extLst>
                </a:gridCol>
              </a:tblGrid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235615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0,71%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977070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2,25%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834557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1,71%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351456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768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6.805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12,72%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891580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5.128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6.246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4.497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5.580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3.705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25.156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47,04%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220569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3.329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4.061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4.076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3.038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35,56%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656412"/>
                  </a:ext>
                </a:extLst>
              </a:tr>
              <a:tr h="25115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10.811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12.302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11.027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11.461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7.879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53.480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735330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265273"/>
              </p:ext>
            </p:extLst>
          </p:nvPr>
        </p:nvGraphicFramePr>
        <p:xfrm>
          <a:off x="838200" y="3429792"/>
          <a:ext cx="10515601" cy="1515186"/>
        </p:xfrm>
        <a:graphic>
          <a:graphicData uri="http://schemas.openxmlformats.org/drawingml/2006/table">
            <a:tbl>
              <a:tblPr firstRow="1" firstCol="1" bandRow="1"/>
              <a:tblGrid>
                <a:gridCol w="3118926">
                  <a:extLst>
                    <a:ext uri="{9D8B030D-6E8A-4147-A177-3AD203B41FA5}">
                      <a16:colId xmlns:a16="http://schemas.microsoft.com/office/drawing/2014/main" val="2561488456"/>
                    </a:ext>
                  </a:extLst>
                </a:gridCol>
                <a:gridCol w="965332">
                  <a:extLst>
                    <a:ext uri="{9D8B030D-6E8A-4147-A177-3AD203B41FA5}">
                      <a16:colId xmlns:a16="http://schemas.microsoft.com/office/drawing/2014/main" val="1298932857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1288677952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833887989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4205163815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3822901123"/>
                    </a:ext>
                  </a:extLst>
                </a:gridCol>
                <a:gridCol w="1465875">
                  <a:extLst>
                    <a:ext uri="{9D8B030D-6E8A-4147-A177-3AD203B41FA5}">
                      <a16:colId xmlns:a16="http://schemas.microsoft.com/office/drawing/2014/main" val="3514209193"/>
                    </a:ext>
                  </a:extLst>
                </a:gridCol>
                <a:gridCol w="1003188">
                  <a:extLst>
                    <a:ext uri="{9D8B030D-6E8A-4147-A177-3AD203B41FA5}">
                      <a16:colId xmlns:a16="http://schemas.microsoft.com/office/drawing/2014/main" val="2685025592"/>
                    </a:ext>
                  </a:extLst>
                </a:gridCol>
              </a:tblGrid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Servicio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8192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3.248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4.251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4.006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4.232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2.834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18.571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34,73%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118240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0,55%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019403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7.251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6.925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7.120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34.222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63,99%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828011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0,73%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407620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10.811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12.302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11.027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11.461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7.879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53.480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9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13023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12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SISTEMA DE RESPONSABILIDAD PENAL PARA ADOLESCENTES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837868"/>
              </p:ext>
            </p:extLst>
          </p:nvPr>
        </p:nvGraphicFramePr>
        <p:xfrm>
          <a:off x="838200" y="1191124"/>
          <a:ext cx="10515601" cy="1816773"/>
        </p:xfrm>
        <a:graphic>
          <a:graphicData uri="http://schemas.openxmlformats.org/drawingml/2006/table">
            <a:tbl>
              <a:tblPr firstRow="1" firstCol="1" bandRow="1"/>
              <a:tblGrid>
                <a:gridCol w="3175711">
                  <a:extLst>
                    <a:ext uri="{9D8B030D-6E8A-4147-A177-3AD203B41FA5}">
                      <a16:colId xmlns:a16="http://schemas.microsoft.com/office/drawing/2014/main" val="1413469380"/>
                    </a:ext>
                  </a:extLst>
                </a:gridCol>
                <a:gridCol w="961126">
                  <a:extLst>
                    <a:ext uri="{9D8B030D-6E8A-4147-A177-3AD203B41FA5}">
                      <a16:colId xmlns:a16="http://schemas.microsoft.com/office/drawing/2014/main" val="869250671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89531530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543044167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1068781178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3621518029"/>
                    </a:ext>
                  </a:extLst>
                </a:gridCol>
                <a:gridCol w="1465875">
                  <a:extLst>
                    <a:ext uri="{9D8B030D-6E8A-4147-A177-3AD203B41FA5}">
                      <a16:colId xmlns:a16="http://schemas.microsoft.com/office/drawing/2014/main" val="1828783092"/>
                    </a:ext>
                  </a:extLst>
                </a:gridCol>
                <a:gridCol w="1001085">
                  <a:extLst>
                    <a:ext uri="{9D8B030D-6E8A-4147-A177-3AD203B41FA5}">
                      <a16:colId xmlns:a16="http://schemas.microsoft.com/office/drawing/2014/main" val="2116140297"/>
                    </a:ext>
                  </a:extLst>
                </a:gridCol>
              </a:tblGrid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62777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959231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3,28%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897825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9.904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56,40%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758806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2.241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39,97%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156059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0,35%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980810"/>
                  </a:ext>
                </a:extLst>
              </a:tr>
              <a:tr h="2595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3.512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5.337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17.560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323266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35278"/>
              </p:ext>
            </p:extLst>
          </p:nvPr>
        </p:nvGraphicFramePr>
        <p:xfrm>
          <a:off x="838199" y="3429790"/>
          <a:ext cx="10515603" cy="1731756"/>
        </p:xfrm>
        <a:graphic>
          <a:graphicData uri="http://schemas.openxmlformats.org/drawingml/2006/table">
            <a:tbl>
              <a:tblPr firstRow="1" firstCol="1" bandRow="1"/>
              <a:tblGrid>
                <a:gridCol w="3241555">
                  <a:extLst>
                    <a:ext uri="{9D8B030D-6E8A-4147-A177-3AD203B41FA5}">
                      <a16:colId xmlns:a16="http://schemas.microsoft.com/office/drawing/2014/main" val="3703963165"/>
                    </a:ext>
                  </a:extLst>
                </a:gridCol>
                <a:gridCol w="1028632">
                  <a:extLst>
                    <a:ext uri="{9D8B030D-6E8A-4147-A177-3AD203B41FA5}">
                      <a16:colId xmlns:a16="http://schemas.microsoft.com/office/drawing/2014/main" val="150757037"/>
                    </a:ext>
                  </a:extLst>
                </a:gridCol>
                <a:gridCol w="1043357">
                  <a:extLst>
                    <a:ext uri="{9D8B030D-6E8A-4147-A177-3AD203B41FA5}">
                      <a16:colId xmlns:a16="http://schemas.microsoft.com/office/drawing/2014/main" val="3354422842"/>
                    </a:ext>
                  </a:extLst>
                </a:gridCol>
                <a:gridCol w="1043357">
                  <a:extLst>
                    <a:ext uri="{9D8B030D-6E8A-4147-A177-3AD203B41FA5}">
                      <a16:colId xmlns:a16="http://schemas.microsoft.com/office/drawing/2014/main" val="3702095345"/>
                    </a:ext>
                  </a:extLst>
                </a:gridCol>
                <a:gridCol w="1043357">
                  <a:extLst>
                    <a:ext uri="{9D8B030D-6E8A-4147-A177-3AD203B41FA5}">
                      <a16:colId xmlns:a16="http://schemas.microsoft.com/office/drawing/2014/main" val="233399325"/>
                    </a:ext>
                  </a:extLst>
                </a:gridCol>
                <a:gridCol w="1043357">
                  <a:extLst>
                    <a:ext uri="{9D8B030D-6E8A-4147-A177-3AD203B41FA5}">
                      <a16:colId xmlns:a16="http://schemas.microsoft.com/office/drawing/2014/main" val="4087586866"/>
                    </a:ext>
                  </a:extLst>
                </a:gridCol>
                <a:gridCol w="1112773">
                  <a:extLst>
                    <a:ext uri="{9D8B030D-6E8A-4147-A177-3AD203B41FA5}">
                      <a16:colId xmlns:a16="http://schemas.microsoft.com/office/drawing/2014/main" val="933736247"/>
                    </a:ext>
                  </a:extLst>
                </a:gridCol>
                <a:gridCol w="959215">
                  <a:extLst>
                    <a:ext uri="{9D8B030D-6E8A-4147-A177-3AD203B41FA5}">
                      <a16:colId xmlns:a16="http://schemas.microsoft.com/office/drawing/2014/main" val="3481573073"/>
                    </a:ext>
                  </a:extLst>
                </a:gridCol>
              </a:tblGrid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Servicio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192879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763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2.644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48,15%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324732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1,45%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563653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1.616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2.562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8.609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49,03%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831054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1,37%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281710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3.512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5.337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17.560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151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89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13023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13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VOLUNTARIOS DEFENSA CIVIL, CRUZ ROJA Y BOMBEROS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338191"/>
              </p:ext>
            </p:extLst>
          </p:nvPr>
        </p:nvGraphicFramePr>
        <p:xfrm>
          <a:off x="838200" y="1155033"/>
          <a:ext cx="10515601" cy="1985207"/>
        </p:xfrm>
        <a:graphic>
          <a:graphicData uri="http://schemas.openxmlformats.org/drawingml/2006/table">
            <a:tbl>
              <a:tblPr firstRow="1" firstCol="1" bandRow="1"/>
              <a:tblGrid>
                <a:gridCol w="3121653">
                  <a:extLst>
                    <a:ext uri="{9D8B030D-6E8A-4147-A177-3AD203B41FA5}">
                      <a16:colId xmlns:a16="http://schemas.microsoft.com/office/drawing/2014/main" val="1967062424"/>
                    </a:ext>
                  </a:extLst>
                </a:gridCol>
                <a:gridCol w="959215">
                  <a:extLst>
                    <a:ext uri="{9D8B030D-6E8A-4147-A177-3AD203B41FA5}">
                      <a16:colId xmlns:a16="http://schemas.microsoft.com/office/drawing/2014/main" val="945924240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2097426424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1239422317"/>
                    </a:ext>
                  </a:extLst>
                </a:gridCol>
                <a:gridCol w="990768">
                  <a:extLst>
                    <a:ext uri="{9D8B030D-6E8A-4147-A177-3AD203B41FA5}">
                      <a16:colId xmlns:a16="http://schemas.microsoft.com/office/drawing/2014/main" val="2924310532"/>
                    </a:ext>
                  </a:extLst>
                </a:gridCol>
                <a:gridCol w="992872">
                  <a:extLst>
                    <a:ext uri="{9D8B030D-6E8A-4147-A177-3AD203B41FA5}">
                      <a16:colId xmlns:a16="http://schemas.microsoft.com/office/drawing/2014/main" val="966377748"/>
                    </a:ext>
                  </a:extLst>
                </a:gridCol>
                <a:gridCol w="1466168">
                  <a:extLst>
                    <a:ext uri="{9D8B030D-6E8A-4147-A177-3AD203B41FA5}">
                      <a16:colId xmlns:a16="http://schemas.microsoft.com/office/drawing/2014/main" val="1102494826"/>
                    </a:ext>
                  </a:extLst>
                </a:gridCol>
                <a:gridCol w="1003389">
                  <a:extLst>
                    <a:ext uri="{9D8B030D-6E8A-4147-A177-3AD203B41FA5}">
                      <a16:colId xmlns:a16="http://schemas.microsoft.com/office/drawing/2014/main" val="436958711"/>
                    </a:ext>
                  </a:extLst>
                </a:gridCol>
              </a:tblGrid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63235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255800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0,12%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269572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4.117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5.057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4.454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3.360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21.897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24,00%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068833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8.972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9.117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11.211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7.710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44.013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48,24%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912404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5.473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4.116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5.935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5.873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3.802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25.199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27,62%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937218"/>
                  </a:ext>
                </a:extLst>
              </a:tr>
              <a:tr h="2836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16.619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18.170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19.521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22.010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14.914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91.234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2357"/>
                  </a:ext>
                </a:extLst>
              </a:tr>
            </a:tbl>
          </a:graphicData>
        </a:graphic>
      </p:graphicFrame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058373"/>
              </p:ext>
            </p:extLst>
          </p:nvPr>
        </p:nvGraphicFramePr>
        <p:xfrm>
          <a:off x="838200" y="3429792"/>
          <a:ext cx="10515601" cy="1913172"/>
        </p:xfrm>
        <a:graphic>
          <a:graphicData uri="http://schemas.openxmlformats.org/drawingml/2006/table">
            <a:tbl>
              <a:tblPr firstRow="1" firstCol="1" bandRow="1"/>
              <a:tblGrid>
                <a:gridCol w="3118926">
                  <a:extLst>
                    <a:ext uri="{9D8B030D-6E8A-4147-A177-3AD203B41FA5}">
                      <a16:colId xmlns:a16="http://schemas.microsoft.com/office/drawing/2014/main" val="3863956102"/>
                    </a:ext>
                  </a:extLst>
                </a:gridCol>
                <a:gridCol w="965332">
                  <a:extLst>
                    <a:ext uri="{9D8B030D-6E8A-4147-A177-3AD203B41FA5}">
                      <a16:colId xmlns:a16="http://schemas.microsoft.com/office/drawing/2014/main" val="923916240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4287846253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747066379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2363500482"/>
                    </a:ext>
                  </a:extLst>
                </a:gridCol>
                <a:gridCol w="990570">
                  <a:extLst>
                    <a:ext uri="{9D8B030D-6E8A-4147-A177-3AD203B41FA5}">
                      <a16:colId xmlns:a16="http://schemas.microsoft.com/office/drawing/2014/main" val="2915783752"/>
                    </a:ext>
                  </a:extLst>
                </a:gridCol>
                <a:gridCol w="1465875">
                  <a:extLst>
                    <a:ext uri="{9D8B030D-6E8A-4147-A177-3AD203B41FA5}">
                      <a16:colId xmlns:a16="http://schemas.microsoft.com/office/drawing/2014/main" val="2149462060"/>
                    </a:ext>
                  </a:extLst>
                </a:gridCol>
                <a:gridCol w="1003188">
                  <a:extLst>
                    <a:ext uri="{9D8B030D-6E8A-4147-A177-3AD203B41FA5}">
                      <a16:colId xmlns:a16="http://schemas.microsoft.com/office/drawing/2014/main" val="2033704861"/>
                    </a:ext>
                  </a:extLst>
                </a:gridCol>
              </a:tblGrid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Servicio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709718"/>
                  </a:ext>
                </a:extLst>
              </a:tr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5.731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8.630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5.184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34.039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37,31%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48900"/>
                  </a:ext>
                </a:extLst>
              </a:tr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0,45%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013913"/>
                  </a:ext>
                </a:extLst>
              </a:tr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10.479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10.902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11.804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13.107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9.572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55.864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61,23%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743410"/>
                  </a:ext>
                </a:extLst>
              </a:tr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1,01%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715818"/>
                  </a:ext>
                </a:extLst>
              </a:tr>
              <a:tr h="3188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16.619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18.170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19.521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22.010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14.914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91.234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434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38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13023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14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DE PERSONAS CON DISCAPACIDAD EN CENTROS DE PROTECCIÓN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995873"/>
              </p:ext>
            </p:extLst>
          </p:nvPr>
        </p:nvGraphicFramePr>
        <p:xfrm>
          <a:off x="838200" y="1106904"/>
          <a:ext cx="10515600" cy="1876928"/>
        </p:xfrm>
        <a:graphic>
          <a:graphicData uri="http://schemas.openxmlformats.org/drawingml/2006/table">
            <a:tbl>
              <a:tblPr firstRow="1" firstCol="1" bandRow="1"/>
              <a:tblGrid>
                <a:gridCol w="3228289">
                  <a:extLst>
                    <a:ext uri="{9D8B030D-6E8A-4147-A177-3AD203B41FA5}">
                      <a16:colId xmlns:a16="http://schemas.microsoft.com/office/drawing/2014/main" val="3465274332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2231111639"/>
                    </a:ext>
                  </a:extLst>
                </a:gridCol>
                <a:gridCol w="1038941">
                  <a:extLst>
                    <a:ext uri="{9D8B030D-6E8A-4147-A177-3AD203B41FA5}">
                      <a16:colId xmlns:a16="http://schemas.microsoft.com/office/drawing/2014/main" val="2064245694"/>
                    </a:ext>
                  </a:extLst>
                </a:gridCol>
                <a:gridCol w="1038941">
                  <a:extLst>
                    <a:ext uri="{9D8B030D-6E8A-4147-A177-3AD203B41FA5}">
                      <a16:colId xmlns:a16="http://schemas.microsoft.com/office/drawing/2014/main" val="2158576121"/>
                    </a:ext>
                  </a:extLst>
                </a:gridCol>
                <a:gridCol w="1038941">
                  <a:extLst>
                    <a:ext uri="{9D8B030D-6E8A-4147-A177-3AD203B41FA5}">
                      <a16:colId xmlns:a16="http://schemas.microsoft.com/office/drawing/2014/main" val="572325174"/>
                    </a:ext>
                  </a:extLst>
                </a:gridCol>
                <a:gridCol w="1038941">
                  <a:extLst>
                    <a:ext uri="{9D8B030D-6E8A-4147-A177-3AD203B41FA5}">
                      <a16:colId xmlns:a16="http://schemas.microsoft.com/office/drawing/2014/main" val="1785620290"/>
                    </a:ext>
                  </a:extLst>
                </a:gridCol>
                <a:gridCol w="1148304">
                  <a:extLst>
                    <a:ext uri="{9D8B030D-6E8A-4147-A177-3AD203B41FA5}">
                      <a16:colId xmlns:a16="http://schemas.microsoft.com/office/drawing/2014/main" val="3179156828"/>
                    </a:ext>
                  </a:extLst>
                </a:gridCol>
                <a:gridCol w="956920">
                  <a:extLst>
                    <a:ext uri="{9D8B030D-6E8A-4147-A177-3AD203B41FA5}">
                      <a16:colId xmlns:a16="http://schemas.microsoft.com/office/drawing/2014/main" val="1033117905"/>
                    </a:ext>
                  </a:extLst>
                </a:gridCol>
              </a:tblGrid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723950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521488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0,13%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165288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2.856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2.676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9.859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4,95%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842176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9.829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16.088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15.859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20.247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75.382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37,85%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400944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14.810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23.074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24.821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29.640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21.060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113.405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56,94%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168635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0,14%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095819"/>
                  </a:ext>
                </a:extLst>
              </a:tr>
              <a:tr h="2346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25.754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41.348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43.539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52.706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35.832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199.179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65697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44153"/>
              </p:ext>
            </p:extLst>
          </p:nvPr>
        </p:nvGraphicFramePr>
        <p:xfrm>
          <a:off x="838201" y="3409791"/>
          <a:ext cx="10515597" cy="1511123"/>
        </p:xfrm>
        <a:graphic>
          <a:graphicData uri="http://schemas.openxmlformats.org/drawingml/2006/table">
            <a:tbl>
              <a:tblPr firstRow="1" firstCol="1" bandRow="1"/>
              <a:tblGrid>
                <a:gridCol w="3215670">
                  <a:extLst>
                    <a:ext uri="{9D8B030D-6E8A-4147-A177-3AD203B41FA5}">
                      <a16:colId xmlns:a16="http://schemas.microsoft.com/office/drawing/2014/main" val="1486391869"/>
                    </a:ext>
                  </a:extLst>
                </a:gridCol>
                <a:gridCol w="1041044">
                  <a:extLst>
                    <a:ext uri="{9D8B030D-6E8A-4147-A177-3AD203B41FA5}">
                      <a16:colId xmlns:a16="http://schemas.microsoft.com/office/drawing/2014/main" val="2403906025"/>
                    </a:ext>
                  </a:extLst>
                </a:gridCol>
                <a:gridCol w="1041044">
                  <a:extLst>
                    <a:ext uri="{9D8B030D-6E8A-4147-A177-3AD203B41FA5}">
                      <a16:colId xmlns:a16="http://schemas.microsoft.com/office/drawing/2014/main" val="411760670"/>
                    </a:ext>
                  </a:extLst>
                </a:gridCol>
                <a:gridCol w="1041044">
                  <a:extLst>
                    <a:ext uri="{9D8B030D-6E8A-4147-A177-3AD203B41FA5}">
                      <a16:colId xmlns:a16="http://schemas.microsoft.com/office/drawing/2014/main" val="3326988070"/>
                    </a:ext>
                  </a:extLst>
                </a:gridCol>
                <a:gridCol w="1041044">
                  <a:extLst>
                    <a:ext uri="{9D8B030D-6E8A-4147-A177-3AD203B41FA5}">
                      <a16:colId xmlns:a16="http://schemas.microsoft.com/office/drawing/2014/main" val="2398904864"/>
                    </a:ext>
                  </a:extLst>
                </a:gridCol>
                <a:gridCol w="1041044">
                  <a:extLst>
                    <a:ext uri="{9D8B030D-6E8A-4147-A177-3AD203B41FA5}">
                      <a16:colId xmlns:a16="http://schemas.microsoft.com/office/drawing/2014/main" val="1345217510"/>
                    </a:ext>
                  </a:extLst>
                </a:gridCol>
                <a:gridCol w="1144097">
                  <a:extLst>
                    <a:ext uri="{9D8B030D-6E8A-4147-A177-3AD203B41FA5}">
                      <a16:colId xmlns:a16="http://schemas.microsoft.com/office/drawing/2014/main" val="4010621691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val="1437411325"/>
                    </a:ext>
                  </a:extLst>
                </a:gridCol>
              </a:tblGrid>
              <a:tr h="29443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Servicio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964236"/>
                  </a:ext>
                </a:extLst>
              </a:tr>
              <a:tr h="2433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12.205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20.705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24.711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30.060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21.592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109.273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54,86%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42804"/>
                  </a:ext>
                </a:extLst>
              </a:tr>
              <a:tr h="2433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1.827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0,92%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585621"/>
                  </a:ext>
                </a:extLst>
              </a:tr>
              <a:tr h="2433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12.787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20.162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18.461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22.013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13.870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87.293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43,83%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760411"/>
                  </a:ext>
                </a:extLst>
              </a:tr>
              <a:tr h="2433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0,39%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101710"/>
                  </a:ext>
                </a:extLst>
              </a:tr>
              <a:tr h="2433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25.754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41.348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43.539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52.706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35.832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199.179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23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VETERANOS DE LA FUERZA PÚBLICA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293961"/>
              </p:ext>
            </p:extLst>
          </p:nvPr>
        </p:nvGraphicFramePr>
        <p:xfrm>
          <a:off x="838199" y="878304"/>
          <a:ext cx="10515602" cy="1696455"/>
        </p:xfrm>
        <a:graphic>
          <a:graphicData uri="http://schemas.openxmlformats.org/drawingml/2006/table">
            <a:tbl>
              <a:tblPr firstRow="1" firstCol="1" bandRow="1"/>
              <a:tblGrid>
                <a:gridCol w="3167932">
                  <a:extLst>
                    <a:ext uri="{9D8B030D-6E8A-4147-A177-3AD203B41FA5}">
                      <a16:colId xmlns:a16="http://schemas.microsoft.com/office/drawing/2014/main" val="1649756241"/>
                    </a:ext>
                  </a:extLst>
                </a:gridCol>
                <a:gridCol w="965525">
                  <a:extLst>
                    <a:ext uri="{9D8B030D-6E8A-4147-A177-3AD203B41FA5}">
                      <a16:colId xmlns:a16="http://schemas.microsoft.com/office/drawing/2014/main" val="4058910106"/>
                    </a:ext>
                  </a:extLst>
                </a:gridCol>
                <a:gridCol w="978147">
                  <a:extLst>
                    <a:ext uri="{9D8B030D-6E8A-4147-A177-3AD203B41FA5}">
                      <a16:colId xmlns:a16="http://schemas.microsoft.com/office/drawing/2014/main" val="3125355861"/>
                    </a:ext>
                  </a:extLst>
                </a:gridCol>
                <a:gridCol w="978147">
                  <a:extLst>
                    <a:ext uri="{9D8B030D-6E8A-4147-A177-3AD203B41FA5}">
                      <a16:colId xmlns:a16="http://schemas.microsoft.com/office/drawing/2014/main" val="2822981594"/>
                    </a:ext>
                  </a:extLst>
                </a:gridCol>
                <a:gridCol w="978147">
                  <a:extLst>
                    <a:ext uri="{9D8B030D-6E8A-4147-A177-3AD203B41FA5}">
                      <a16:colId xmlns:a16="http://schemas.microsoft.com/office/drawing/2014/main" val="391524037"/>
                    </a:ext>
                  </a:extLst>
                </a:gridCol>
                <a:gridCol w="978147">
                  <a:extLst>
                    <a:ext uri="{9D8B030D-6E8A-4147-A177-3AD203B41FA5}">
                      <a16:colId xmlns:a16="http://schemas.microsoft.com/office/drawing/2014/main" val="1828878075"/>
                    </a:ext>
                  </a:extLst>
                </a:gridCol>
                <a:gridCol w="1466168">
                  <a:extLst>
                    <a:ext uri="{9D8B030D-6E8A-4147-A177-3AD203B41FA5}">
                      <a16:colId xmlns:a16="http://schemas.microsoft.com/office/drawing/2014/main" val="20349221"/>
                    </a:ext>
                  </a:extLst>
                </a:gridCol>
                <a:gridCol w="1003389">
                  <a:extLst>
                    <a:ext uri="{9D8B030D-6E8A-4147-A177-3AD203B41FA5}">
                      <a16:colId xmlns:a16="http://schemas.microsoft.com/office/drawing/2014/main" val="872947765"/>
                    </a:ext>
                  </a:extLst>
                </a:gridCol>
              </a:tblGrid>
              <a:tr h="339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604472"/>
                  </a:ext>
                </a:extLst>
              </a:tr>
              <a:tr h="339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15,26%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160991"/>
                  </a:ext>
                </a:extLst>
              </a:tr>
              <a:tr h="339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75,10%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760499"/>
                  </a:ext>
                </a:extLst>
              </a:tr>
              <a:tr h="339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9,64%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033524"/>
                  </a:ext>
                </a:extLst>
              </a:tr>
              <a:tr h="339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167758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538152"/>
              </p:ext>
            </p:extLst>
          </p:nvPr>
        </p:nvGraphicFramePr>
        <p:xfrm>
          <a:off x="838200" y="3031958"/>
          <a:ext cx="10515601" cy="1876926"/>
        </p:xfrm>
        <a:graphic>
          <a:graphicData uri="http://schemas.openxmlformats.org/drawingml/2006/table">
            <a:tbl>
              <a:tblPr firstRow="1" firstCol="1" bandRow="1"/>
              <a:tblGrid>
                <a:gridCol w="3169402">
                  <a:extLst>
                    <a:ext uri="{9D8B030D-6E8A-4147-A177-3AD203B41FA5}">
                      <a16:colId xmlns:a16="http://schemas.microsoft.com/office/drawing/2014/main" val="97251382"/>
                    </a:ext>
                  </a:extLst>
                </a:gridCol>
                <a:gridCol w="967435">
                  <a:extLst>
                    <a:ext uri="{9D8B030D-6E8A-4147-A177-3AD203B41FA5}">
                      <a16:colId xmlns:a16="http://schemas.microsoft.com/office/drawing/2014/main" val="351283999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2383740236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4147183291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1231509020"/>
                    </a:ext>
                  </a:extLst>
                </a:gridCol>
                <a:gridCol w="977951">
                  <a:extLst>
                    <a:ext uri="{9D8B030D-6E8A-4147-A177-3AD203B41FA5}">
                      <a16:colId xmlns:a16="http://schemas.microsoft.com/office/drawing/2014/main" val="2679642066"/>
                    </a:ext>
                  </a:extLst>
                </a:gridCol>
                <a:gridCol w="1465875">
                  <a:extLst>
                    <a:ext uri="{9D8B030D-6E8A-4147-A177-3AD203B41FA5}">
                      <a16:colId xmlns:a16="http://schemas.microsoft.com/office/drawing/2014/main" val="1180969867"/>
                    </a:ext>
                  </a:extLst>
                </a:gridCol>
                <a:gridCol w="1001085">
                  <a:extLst>
                    <a:ext uri="{9D8B030D-6E8A-4147-A177-3AD203B41FA5}">
                      <a16:colId xmlns:a16="http://schemas.microsoft.com/office/drawing/2014/main" val="3150286902"/>
                    </a:ext>
                  </a:extLst>
                </a:gridCol>
              </a:tblGrid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Servicio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38887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40,96%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577780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0,80%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619920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55,42%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993858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2,81%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69872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524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5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015663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 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Población Diferencial Atendida en Bogotá D.C. años 2020 a 2024</a:t>
            </a: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73508" y="5628893"/>
            <a:ext cx="10445396" cy="3154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Fuente:</a:t>
            </a: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kumimoji="0" lang="es-CO" sz="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46390"/>
              </p:ext>
            </p:extLst>
          </p:nvPr>
        </p:nvGraphicFramePr>
        <p:xfrm>
          <a:off x="914403" y="1541422"/>
          <a:ext cx="10439396" cy="3983872"/>
        </p:xfrm>
        <a:graphic>
          <a:graphicData uri="http://schemas.openxmlformats.org/drawingml/2006/table">
            <a:tbl>
              <a:tblPr firstRow="1" firstCol="1" bandRow="1"/>
              <a:tblGrid>
                <a:gridCol w="3528517">
                  <a:extLst>
                    <a:ext uri="{9D8B030D-6E8A-4147-A177-3AD203B41FA5}">
                      <a16:colId xmlns:a16="http://schemas.microsoft.com/office/drawing/2014/main" val="3809780394"/>
                    </a:ext>
                  </a:extLst>
                </a:gridCol>
                <a:gridCol w="1135806">
                  <a:extLst>
                    <a:ext uri="{9D8B030D-6E8A-4147-A177-3AD203B41FA5}">
                      <a16:colId xmlns:a16="http://schemas.microsoft.com/office/drawing/2014/main" val="433475814"/>
                    </a:ext>
                  </a:extLst>
                </a:gridCol>
                <a:gridCol w="1135806">
                  <a:extLst>
                    <a:ext uri="{9D8B030D-6E8A-4147-A177-3AD203B41FA5}">
                      <a16:colId xmlns:a16="http://schemas.microsoft.com/office/drawing/2014/main" val="1005800437"/>
                    </a:ext>
                  </a:extLst>
                </a:gridCol>
                <a:gridCol w="1135806">
                  <a:extLst>
                    <a:ext uri="{9D8B030D-6E8A-4147-A177-3AD203B41FA5}">
                      <a16:colId xmlns:a16="http://schemas.microsoft.com/office/drawing/2014/main" val="3072167686"/>
                    </a:ext>
                  </a:extLst>
                </a:gridCol>
                <a:gridCol w="1135806">
                  <a:extLst>
                    <a:ext uri="{9D8B030D-6E8A-4147-A177-3AD203B41FA5}">
                      <a16:colId xmlns:a16="http://schemas.microsoft.com/office/drawing/2014/main" val="2180452419"/>
                    </a:ext>
                  </a:extLst>
                </a:gridCol>
                <a:gridCol w="1135806">
                  <a:extLst>
                    <a:ext uri="{9D8B030D-6E8A-4147-A177-3AD203B41FA5}">
                      <a16:colId xmlns:a16="http://schemas.microsoft.com/office/drawing/2014/main" val="4141840386"/>
                    </a:ext>
                  </a:extLst>
                </a:gridCol>
                <a:gridCol w="1231849">
                  <a:extLst>
                    <a:ext uri="{9D8B030D-6E8A-4147-A177-3AD203B41FA5}">
                      <a16:colId xmlns:a16="http://schemas.microsoft.com/office/drawing/2014/main" val="4136090527"/>
                    </a:ext>
                  </a:extLst>
                </a:gridCol>
              </a:tblGrid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Poblacion  Especial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23234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1_Hab_Calle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86.868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98.388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104.512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129.690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519.501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279923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2_Pob_Infantil_ICBF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19.084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35.916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36.187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48.058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42.122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181.367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895846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8_Desmovilizados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14.068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17.906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19.703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20.297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13.369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85.343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8756467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9_Vict_conflic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1.820.874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2.330.660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2.483.457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2.923.585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2.075.967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11.634.543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043609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10_Pob_Infantil_SDIS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1.859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7.908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516307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14_Pob_reclusa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9.455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10.833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13.185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16.174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16.325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65.972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438207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16_Adultos_mayores_en centros_proteccion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45.119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52.125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48.007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50.642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38.812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234.705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38468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17_Comunidades_Indigenas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110.575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139.555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141.235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156.520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114.743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662.628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064530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18_Rom_gitanos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1.181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1.378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1.907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2.364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8.337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234444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23_Ex_madres_comunitarias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10.767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13.936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12.983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11.673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73.456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833688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24_Colomb_repatriados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10.811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12.302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11.027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11.461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7.879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53.480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97235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25_penal_adolecentes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1.841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5.337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4.346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17.560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673569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28_Voluntarios_Def_Civ_Cruz_Roja_Bomb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16.619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18.170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19.521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22.010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14.914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91.234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43200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29_Discapacidad_centr_prot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25.754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41.348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43.539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52.706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35.832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199.179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874269"/>
                  </a:ext>
                </a:extLst>
              </a:tr>
              <a:tr h="24899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33_Veteranos_Fuerza_pub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057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691"/>
            <a:ext cx="10515600" cy="1785104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Atenciones Población Diferencial por sexo en Bogotá D.C., años 2020 a 2024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39" y="6307329"/>
            <a:ext cx="9628598" cy="3154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799288"/>
              </p:ext>
            </p:extLst>
          </p:nvPr>
        </p:nvGraphicFramePr>
        <p:xfrm>
          <a:off x="1034717" y="1167063"/>
          <a:ext cx="9276347" cy="5013706"/>
        </p:xfrm>
        <a:graphic>
          <a:graphicData uri="http://schemas.openxmlformats.org/drawingml/2006/table">
            <a:tbl>
              <a:tblPr firstRow="1" firstCol="1" bandRow="1"/>
              <a:tblGrid>
                <a:gridCol w="1769926">
                  <a:extLst>
                    <a:ext uri="{9D8B030D-6E8A-4147-A177-3AD203B41FA5}">
                      <a16:colId xmlns:a16="http://schemas.microsoft.com/office/drawing/2014/main" val="4151698549"/>
                    </a:ext>
                  </a:extLst>
                </a:gridCol>
                <a:gridCol w="1170677">
                  <a:extLst>
                    <a:ext uri="{9D8B030D-6E8A-4147-A177-3AD203B41FA5}">
                      <a16:colId xmlns:a16="http://schemas.microsoft.com/office/drawing/2014/main" val="1278888837"/>
                    </a:ext>
                  </a:extLst>
                </a:gridCol>
                <a:gridCol w="1072345">
                  <a:extLst>
                    <a:ext uri="{9D8B030D-6E8A-4147-A177-3AD203B41FA5}">
                      <a16:colId xmlns:a16="http://schemas.microsoft.com/office/drawing/2014/main" val="2471538277"/>
                    </a:ext>
                  </a:extLst>
                </a:gridCol>
                <a:gridCol w="1072345">
                  <a:extLst>
                    <a:ext uri="{9D8B030D-6E8A-4147-A177-3AD203B41FA5}">
                      <a16:colId xmlns:a16="http://schemas.microsoft.com/office/drawing/2014/main" val="4097772781"/>
                    </a:ext>
                  </a:extLst>
                </a:gridCol>
                <a:gridCol w="1061215">
                  <a:extLst>
                    <a:ext uri="{9D8B030D-6E8A-4147-A177-3AD203B41FA5}">
                      <a16:colId xmlns:a16="http://schemas.microsoft.com/office/drawing/2014/main" val="3852723245"/>
                    </a:ext>
                  </a:extLst>
                </a:gridCol>
                <a:gridCol w="1115016">
                  <a:extLst>
                    <a:ext uri="{9D8B030D-6E8A-4147-A177-3AD203B41FA5}">
                      <a16:colId xmlns:a16="http://schemas.microsoft.com/office/drawing/2014/main" val="1402189580"/>
                    </a:ext>
                  </a:extLst>
                </a:gridCol>
                <a:gridCol w="1115016">
                  <a:extLst>
                    <a:ext uri="{9D8B030D-6E8A-4147-A177-3AD203B41FA5}">
                      <a16:colId xmlns:a16="http://schemas.microsoft.com/office/drawing/2014/main" val="2385723403"/>
                    </a:ext>
                  </a:extLst>
                </a:gridCol>
                <a:gridCol w="899807">
                  <a:extLst>
                    <a:ext uri="{9D8B030D-6E8A-4147-A177-3AD203B41FA5}">
                      <a16:colId xmlns:a16="http://schemas.microsoft.com/office/drawing/2014/main" val="3037525387"/>
                    </a:ext>
                  </a:extLst>
                </a:gridCol>
              </a:tblGrid>
              <a:tr h="1403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Poblacion  Especial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sexo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72437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1_Hab_Calle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74.167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83.542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87.845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110.620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85.568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441.742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915723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12.701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14.846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16.667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19.070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14.475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77.759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011423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2_Pob_Infantil_ICBF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11.180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18.309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17.849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24.710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19.378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91.426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339145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7.904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17.607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18.338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23.348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22.744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89.941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655906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8_Desmovilizados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7.320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8.953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10.446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11.416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6.333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44.468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45671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6.748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8.953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9.257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8.881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7.036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40.875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148698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9_Vict_conflic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698.691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893.262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1.039.883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1.316.280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803.422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4.751.538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503131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1.122.183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1.437.398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1.443.574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1.607.305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1.272.545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6.883.005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303755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10_Pob_Infantil_SDIS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796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1.802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1.234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5.281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276198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2.627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77561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14_Pob_reclusa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8.488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9.600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12.512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15.179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15.165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60.944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521307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1.233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1.160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5.028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361444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16_Adultos_mayores_en centros_proteccion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32.141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35.507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30.413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32.690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24.635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155.386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408511"/>
                  </a:ext>
                </a:extLst>
              </a:tr>
              <a:tr h="160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12.978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16.618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17.594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17.952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14.177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79.319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797823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17_Comunidades_Indigenas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45.250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56.076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62.605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71.509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47.011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282.451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52391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65.325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83.479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78.630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85.011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67.732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380.177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179111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18_Rom_gitanos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1.067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2.907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36736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1.033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1.299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1.297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1.021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5.430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660031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23_Ex_madres_comunitarias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11.106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12.989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785315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10.411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13.444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11.959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12.991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11.662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60.467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933863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24_Colomb_repatriados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4.973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5.124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4.365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4.676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3.033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22.171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780161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5.838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7.178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6.662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6.785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4.846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31.309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199724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25_penal_adolecentes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1.541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2.131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3.062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4.745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3.845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15.324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46670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2.236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609240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28_Voluntarios_Def_Civ_Cruz_Roja_Bomb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9.715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9.686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11.320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13.505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7.497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51.723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512281"/>
                  </a:ext>
                </a:extLst>
              </a:tr>
              <a:tr h="160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6.904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8.484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8.201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8.505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7.417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39.511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50907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29_Discapacidad_centr_prot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15.740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23.363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25.025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31.182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21.560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116.870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364370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10.014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17.985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18.514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21.524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14.272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82.309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902664"/>
                  </a:ext>
                </a:extLst>
              </a:tr>
              <a:tr h="140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33_Veteranos_Fuerza_pub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Hombre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707790"/>
                  </a:ext>
                </a:extLst>
              </a:tr>
              <a:tr h="1403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Mujer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32" marR="50532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834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405"/>
            <a:ext cx="10515600" cy="2154436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Poblaciones Especiales - Afiliados En Bogotá Al Sistema General de Seguridad Social en Salud, diciembre de 2024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815439"/>
            <a:ext cx="10795659" cy="2231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Contributivo BDUA - ADRES, corte a 31 de diciembre de 2024, Subsidiado BDUA - ADRES, corte a 31 de diciembre de 2024, Listados Censales Poblaciones Especiales, corte a 31 de diciembre de 2024.</a:t>
            </a:r>
            <a:endParaRPr lang="es-CO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322028"/>
              </p:ext>
            </p:extLst>
          </p:nvPr>
        </p:nvGraphicFramePr>
        <p:xfrm>
          <a:off x="838200" y="1684415"/>
          <a:ext cx="10515600" cy="3936129"/>
        </p:xfrm>
        <a:graphic>
          <a:graphicData uri="http://schemas.openxmlformats.org/drawingml/2006/table">
            <a:tbl>
              <a:tblPr firstRow="1" firstCol="1" bandRow="1"/>
              <a:tblGrid>
                <a:gridCol w="4521707">
                  <a:extLst>
                    <a:ext uri="{9D8B030D-6E8A-4147-A177-3AD203B41FA5}">
                      <a16:colId xmlns:a16="http://schemas.microsoft.com/office/drawing/2014/main" val="2170188110"/>
                    </a:ext>
                  </a:extLst>
                </a:gridCol>
                <a:gridCol w="1501628">
                  <a:extLst>
                    <a:ext uri="{9D8B030D-6E8A-4147-A177-3AD203B41FA5}">
                      <a16:colId xmlns:a16="http://schemas.microsoft.com/office/drawing/2014/main" val="2652122913"/>
                    </a:ext>
                  </a:extLst>
                </a:gridCol>
                <a:gridCol w="1501628">
                  <a:extLst>
                    <a:ext uri="{9D8B030D-6E8A-4147-A177-3AD203B41FA5}">
                      <a16:colId xmlns:a16="http://schemas.microsoft.com/office/drawing/2014/main" val="3981834541"/>
                    </a:ext>
                  </a:extLst>
                </a:gridCol>
                <a:gridCol w="1501628">
                  <a:extLst>
                    <a:ext uri="{9D8B030D-6E8A-4147-A177-3AD203B41FA5}">
                      <a16:colId xmlns:a16="http://schemas.microsoft.com/office/drawing/2014/main" val="2976544394"/>
                    </a:ext>
                  </a:extLst>
                </a:gridCol>
                <a:gridCol w="1489009">
                  <a:extLst>
                    <a:ext uri="{9D8B030D-6E8A-4147-A177-3AD203B41FA5}">
                      <a16:colId xmlns:a16="http://schemas.microsoft.com/office/drawing/2014/main" val="2325980796"/>
                    </a:ext>
                  </a:extLst>
                </a:gridCol>
              </a:tblGrid>
              <a:tr h="23153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Poblacion  Especial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389833"/>
                  </a:ext>
                </a:extLst>
              </a:tr>
              <a:tr h="231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Contributivo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Subsidiado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Contributivo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Subsidiado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470550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1_Hab_Calle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4.614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4.430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996114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2_Pob_Infantil_ICBF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1.001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1.700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863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1.728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612440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8_Desmovilizados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199578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9_Vict_conflic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151.819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65.462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113.519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56.850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833340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10_Pob_Infantil_SDIS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91743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14_Pob_reclusa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433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1.142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003283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16_Adultos_mayores_en centros_proteccion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1.401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1.246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547455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17_Comunidades_Indigenas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8.361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3.432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6.688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3.176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903749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18_Rom_gitanos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34213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23_Ex_madres_comunitarias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797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941044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24_Colomb_repatriados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312203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25_penal_adolecentes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39238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28_Voluntarios_Def_Civ_Cruz_Roja_Bomb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1.199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698474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29_Discapacidad_centr_prot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1.521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1.540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24466"/>
                  </a:ext>
                </a:extLst>
              </a:tr>
              <a:tr h="2315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33_Veteranos_Fuerza_pub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421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833"/>
            <a:ext cx="10515600" cy="2154436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MX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1.POBLACIÓN HABITANTE DE CALLE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1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537467"/>
              </p:ext>
            </p:extLst>
          </p:nvPr>
        </p:nvGraphicFramePr>
        <p:xfrm>
          <a:off x="838200" y="1082844"/>
          <a:ext cx="10515601" cy="1519425"/>
        </p:xfrm>
        <a:graphic>
          <a:graphicData uri="http://schemas.openxmlformats.org/drawingml/2006/table">
            <a:tbl>
              <a:tblPr firstRow="1" firstCol="1" bandRow="1"/>
              <a:tblGrid>
                <a:gridCol w="1580391">
                  <a:extLst>
                    <a:ext uri="{9D8B030D-6E8A-4147-A177-3AD203B41FA5}">
                      <a16:colId xmlns:a16="http://schemas.microsoft.com/office/drawing/2014/main" val="3896777418"/>
                    </a:ext>
                  </a:extLst>
                </a:gridCol>
                <a:gridCol w="1296300">
                  <a:extLst>
                    <a:ext uri="{9D8B030D-6E8A-4147-A177-3AD203B41FA5}">
                      <a16:colId xmlns:a16="http://schemas.microsoft.com/office/drawing/2014/main" val="3863737709"/>
                    </a:ext>
                  </a:extLst>
                </a:gridCol>
                <a:gridCol w="1296300">
                  <a:extLst>
                    <a:ext uri="{9D8B030D-6E8A-4147-A177-3AD203B41FA5}">
                      <a16:colId xmlns:a16="http://schemas.microsoft.com/office/drawing/2014/main" val="3862253018"/>
                    </a:ext>
                  </a:extLst>
                </a:gridCol>
                <a:gridCol w="1296300">
                  <a:extLst>
                    <a:ext uri="{9D8B030D-6E8A-4147-A177-3AD203B41FA5}">
                      <a16:colId xmlns:a16="http://schemas.microsoft.com/office/drawing/2014/main" val="3150686946"/>
                    </a:ext>
                  </a:extLst>
                </a:gridCol>
                <a:gridCol w="1296300">
                  <a:extLst>
                    <a:ext uri="{9D8B030D-6E8A-4147-A177-3AD203B41FA5}">
                      <a16:colId xmlns:a16="http://schemas.microsoft.com/office/drawing/2014/main" val="1286681954"/>
                    </a:ext>
                  </a:extLst>
                </a:gridCol>
                <a:gridCol w="1296300">
                  <a:extLst>
                    <a:ext uri="{9D8B030D-6E8A-4147-A177-3AD203B41FA5}">
                      <a16:colId xmlns:a16="http://schemas.microsoft.com/office/drawing/2014/main" val="4207469218"/>
                    </a:ext>
                  </a:extLst>
                </a:gridCol>
                <a:gridCol w="1401519">
                  <a:extLst>
                    <a:ext uri="{9D8B030D-6E8A-4147-A177-3AD203B41FA5}">
                      <a16:colId xmlns:a16="http://schemas.microsoft.com/office/drawing/2014/main" val="818815669"/>
                    </a:ext>
                  </a:extLst>
                </a:gridCol>
                <a:gridCol w="1052191">
                  <a:extLst>
                    <a:ext uri="{9D8B030D-6E8A-4147-A177-3AD203B41FA5}">
                      <a16:colId xmlns:a16="http://schemas.microsoft.com/office/drawing/2014/main" val="358054152"/>
                    </a:ext>
                  </a:extLst>
                </a:gridCol>
              </a:tblGrid>
              <a:tr h="303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213420"/>
                  </a:ext>
                </a:extLst>
              </a:tr>
              <a:tr h="303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7.392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8.503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8.231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10.765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7.570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42.461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8,17%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908867"/>
                  </a:ext>
                </a:extLst>
              </a:tr>
              <a:tr h="303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58.328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67.263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67.991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84.711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63.540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341.833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65,75%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450299"/>
                  </a:ext>
                </a:extLst>
              </a:tr>
              <a:tr h="303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21.321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22.674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28.424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34.395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28.815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135.629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26,09%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408723"/>
                  </a:ext>
                </a:extLst>
              </a:tr>
              <a:tr h="303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87.041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98.440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104.646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129.871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99.925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519.923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480201"/>
                  </a:ext>
                </a:extLst>
              </a:tr>
            </a:tbl>
          </a:graphicData>
        </a:graphic>
      </p:graphicFrame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25552"/>
              </p:ext>
            </p:extLst>
          </p:nvPr>
        </p:nvGraphicFramePr>
        <p:xfrm>
          <a:off x="838200" y="3237278"/>
          <a:ext cx="10515601" cy="1335516"/>
        </p:xfrm>
        <a:graphic>
          <a:graphicData uri="http://schemas.openxmlformats.org/drawingml/2006/table">
            <a:tbl>
              <a:tblPr firstRow="1" firstCol="1" bandRow="1"/>
              <a:tblGrid>
                <a:gridCol w="1676187">
                  <a:extLst>
                    <a:ext uri="{9D8B030D-6E8A-4147-A177-3AD203B41FA5}">
                      <a16:colId xmlns:a16="http://schemas.microsoft.com/office/drawing/2014/main" val="3431107215"/>
                    </a:ext>
                  </a:extLst>
                </a:gridCol>
                <a:gridCol w="1274491">
                  <a:extLst>
                    <a:ext uri="{9D8B030D-6E8A-4147-A177-3AD203B41FA5}">
                      <a16:colId xmlns:a16="http://schemas.microsoft.com/office/drawing/2014/main" val="1664174148"/>
                    </a:ext>
                  </a:extLst>
                </a:gridCol>
                <a:gridCol w="1291316">
                  <a:extLst>
                    <a:ext uri="{9D8B030D-6E8A-4147-A177-3AD203B41FA5}">
                      <a16:colId xmlns:a16="http://schemas.microsoft.com/office/drawing/2014/main" val="1747164583"/>
                    </a:ext>
                  </a:extLst>
                </a:gridCol>
                <a:gridCol w="1282903">
                  <a:extLst>
                    <a:ext uri="{9D8B030D-6E8A-4147-A177-3AD203B41FA5}">
                      <a16:colId xmlns:a16="http://schemas.microsoft.com/office/drawing/2014/main" val="1364667089"/>
                    </a:ext>
                  </a:extLst>
                </a:gridCol>
                <a:gridCol w="1282903">
                  <a:extLst>
                    <a:ext uri="{9D8B030D-6E8A-4147-A177-3AD203B41FA5}">
                      <a16:colId xmlns:a16="http://schemas.microsoft.com/office/drawing/2014/main" val="3898505673"/>
                    </a:ext>
                  </a:extLst>
                </a:gridCol>
                <a:gridCol w="1291316">
                  <a:extLst>
                    <a:ext uri="{9D8B030D-6E8A-4147-A177-3AD203B41FA5}">
                      <a16:colId xmlns:a16="http://schemas.microsoft.com/office/drawing/2014/main" val="4120596838"/>
                    </a:ext>
                  </a:extLst>
                </a:gridCol>
                <a:gridCol w="1390162">
                  <a:extLst>
                    <a:ext uri="{9D8B030D-6E8A-4147-A177-3AD203B41FA5}">
                      <a16:colId xmlns:a16="http://schemas.microsoft.com/office/drawing/2014/main" val="1698407247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662347566"/>
                    </a:ext>
                  </a:extLst>
                </a:gridCol>
              </a:tblGrid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atenciones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669381"/>
                  </a:ext>
                </a:extLst>
              </a:tr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25.732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34.357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36.888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45.123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38.303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180.403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34,70%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763291"/>
                  </a:ext>
                </a:extLst>
              </a:tr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1.863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1.629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1.974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9.017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1,73%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088892"/>
                  </a:ext>
                </a:extLst>
              </a:tr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56.788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61.384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65.103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81.493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59.288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324.056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62,33%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096672"/>
                  </a:ext>
                </a:extLst>
              </a:tr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2.470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6.447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1,24%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848508"/>
                  </a:ext>
                </a:extLst>
              </a:tr>
              <a:tr h="2225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87.041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98.440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104.646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129.871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99.925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519.923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003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2. POBLACIÓN INFANTIL A CARGO DEL ICBF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72208"/>
              </p:ext>
            </p:extLst>
          </p:nvPr>
        </p:nvGraphicFramePr>
        <p:xfrm>
          <a:off x="838200" y="866276"/>
          <a:ext cx="10515599" cy="1708482"/>
        </p:xfrm>
        <a:graphic>
          <a:graphicData uri="http://schemas.openxmlformats.org/drawingml/2006/table">
            <a:tbl>
              <a:tblPr firstRow="1" firstCol="1" bandRow="1"/>
              <a:tblGrid>
                <a:gridCol w="2789295">
                  <a:extLst>
                    <a:ext uri="{9D8B030D-6E8A-4147-A177-3AD203B41FA5}">
                      <a16:colId xmlns:a16="http://schemas.microsoft.com/office/drawing/2014/main" val="704946693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1251524760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109901850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2526464666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1282015999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2951095788"/>
                    </a:ext>
                  </a:extLst>
                </a:gridCol>
                <a:gridCol w="1211639">
                  <a:extLst>
                    <a:ext uri="{9D8B030D-6E8A-4147-A177-3AD203B41FA5}">
                      <a16:colId xmlns:a16="http://schemas.microsoft.com/office/drawing/2014/main" val="1396283092"/>
                    </a:ext>
                  </a:extLst>
                </a:gridCol>
                <a:gridCol w="908730">
                  <a:extLst>
                    <a:ext uri="{9D8B030D-6E8A-4147-A177-3AD203B41FA5}">
                      <a16:colId xmlns:a16="http://schemas.microsoft.com/office/drawing/2014/main" val="3966408171"/>
                    </a:ext>
                  </a:extLst>
                </a:gridCol>
              </a:tblGrid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340547"/>
                  </a:ext>
                </a:extLst>
              </a:tr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14.925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13.388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14.187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11.069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61.493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33,82%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146695"/>
                  </a:ext>
                </a:extLst>
              </a:tr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7.436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11.458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8.682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11.531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8.297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47.404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26,07%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552813"/>
                  </a:ext>
                </a:extLst>
              </a:tr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3.786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9.709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22.405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22.778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72.857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40,07%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625700"/>
                  </a:ext>
                </a:extLst>
              </a:tr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0,04%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927323"/>
                  </a:ext>
                </a:extLst>
              </a:tr>
              <a:tr h="2847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19.146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36.093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48.182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42.164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181.834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432920"/>
                  </a:ext>
                </a:extLst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962259"/>
              </p:ext>
            </p:extLst>
          </p:nvPr>
        </p:nvGraphicFramePr>
        <p:xfrm>
          <a:off x="838200" y="3146900"/>
          <a:ext cx="10515599" cy="1425894"/>
        </p:xfrm>
        <a:graphic>
          <a:graphicData uri="http://schemas.openxmlformats.org/drawingml/2006/table">
            <a:tbl>
              <a:tblPr firstRow="1" firstCol="1" bandRow="1"/>
              <a:tblGrid>
                <a:gridCol w="2789295">
                  <a:extLst>
                    <a:ext uri="{9D8B030D-6E8A-4147-A177-3AD203B41FA5}">
                      <a16:colId xmlns:a16="http://schemas.microsoft.com/office/drawing/2014/main" val="4119438156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3934517091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144373257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4008067780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2055858819"/>
                    </a:ext>
                  </a:extLst>
                </a:gridCol>
                <a:gridCol w="1121187">
                  <a:extLst>
                    <a:ext uri="{9D8B030D-6E8A-4147-A177-3AD203B41FA5}">
                      <a16:colId xmlns:a16="http://schemas.microsoft.com/office/drawing/2014/main" val="3984173268"/>
                    </a:ext>
                  </a:extLst>
                </a:gridCol>
                <a:gridCol w="1211639">
                  <a:extLst>
                    <a:ext uri="{9D8B030D-6E8A-4147-A177-3AD203B41FA5}">
                      <a16:colId xmlns:a16="http://schemas.microsoft.com/office/drawing/2014/main" val="1651609537"/>
                    </a:ext>
                  </a:extLst>
                </a:gridCol>
                <a:gridCol w="908730">
                  <a:extLst>
                    <a:ext uri="{9D8B030D-6E8A-4147-A177-3AD203B41FA5}">
                      <a16:colId xmlns:a16="http://schemas.microsoft.com/office/drawing/2014/main" val="3622396241"/>
                    </a:ext>
                  </a:extLst>
                </a:gridCol>
              </a:tblGrid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415947"/>
                  </a:ext>
                </a:extLst>
              </a:tr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6.575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19.204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24.285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21.997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85.611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47,08%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403889"/>
                  </a:ext>
                </a:extLst>
              </a:tr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2.184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1,20%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668532"/>
                  </a:ext>
                </a:extLst>
              </a:tr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11.958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21.980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16.439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23.011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19.457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92.845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51,06%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797756"/>
                  </a:ext>
                </a:extLst>
              </a:tr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1.194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0,66%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573228"/>
                  </a:ext>
                </a:extLst>
              </a:tr>
              <a:tr h="23764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19.146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36.093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36.249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48.182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42.164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181.834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722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DESMOVILIZADA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271143"/>
              </p:ext>
            </p:extLst>
          </p:nvPr>
        </p:nvGraphicFramePr>
        <p:xfrm>
          <a:off x="838200" y="890334"/>
          <a:ext cx="10515601" cy="1888960"/>
        </p:xfrm>
        <a:graphic>
          <a:graphicData uri="http://schemas.openxmlformats.org/drawingml/2006/table">
            <a:tbl>
              <a:tblPr firstRow="1" firstCol="1" bandRow="1"/>
              <a:tblGrid>
                <a:gridCol w="3297692">
                  <a:extLst>
                    <a:ext uri="{9D8B030D-6E8A-4147-A177-3AD203B41FA5}">
                      <a16:colId xmlns:a16="http://schemas.microsoft.com/office/drawing/2014/main" val="3358295993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1032750602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199342753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596013722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2619293690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1121892358"/>
                    </a:ext>
                  </a:extLst>
                </a:gridCol>
                <a:gridCol w="1131479">
                  <a:extLst>
                    <a:ext uri="{9D8B030D-6E8A-4147-A177-3AD203B41FA5}">
                      <a16:colId xmlns:a16="http://schemas.microsoft.com/office/drawing/2014/main" val="920741242"/>
                    </a:ext>
                  </a:extLst>
                </a:gridCol>
                <a:gridCol w="849660">
                  <a:extLst>
                    <a:ext uri="{9D8B030D-6E8A-4147-A177-3AD203B41FA5}">
                      <a16:colId xmlns:a16="http://schemas.microsoft.com/office/drawing/2014/main" val="3325195873"/>
                    </a:ext>
                  </a:extLst>
                </a:gridCol>
              </a:tblGrid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197842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1.751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2,05%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295201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2.294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2,69%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75255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789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3,51%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729179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2.939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2.159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2.208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1.336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10.774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12,63%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538237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9.957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12.406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14.275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14.585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9.615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60.838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71,32%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40267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1.566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1.675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6.645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7,79%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059403"/>
                  </a:ext>
                </a:extLst>
              </a:tr>
              <a:tr h="2361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14.068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17.906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19.682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20.280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13.362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85.298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184665"/>
                  </a:ext>
                </a:extLst>
              </a:tr>
            </a:tbl>
          </a:graphicData>
        </a:graphic>
      </p:graphicFrame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52624"/>
              </p:ext>
            </p:extLst>
          </p:nvPr>
        </p:nvGraphicFramePr>
        <p:xfrm>
          <a:off x="838200" y="3170960"/>
          <a:ext cx="10515601" cy="1810116"/>
        </p:xfrm>
        <a:graphic>
          <a:graphicData uri="http://schemas.openxmlformats.org/drawingml/2006/table">
            <a:tbl>
              <a:tblPr firstRow="1" firstCol="1" bandRow="1"/>
              <a:tblGrid>
                <a:gridCol w="3297692">
                  <a:extLst>
                    <a:ext uri="{9D8B030D-6E8A-4147-A177-3AD203B41FA5}">
                      <a16:colId xmlns:a16="http://schemas.microsoft.com/office/drawing/2014/main" val="262280581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1744254183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686982502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1634573651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242212897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2902434847"/>
                    </a:ext>
                  </a:extLst>
                </a:gridCol>
                <a:gridCol w="1131479">
                  <a:extLst>
                    <a:ext uri="{9D8B030D-6E8A-4147-A177-3AD203B41FA5}">
                      <a16:colId xmlns:a16="http://schemas.microsoft.com/office/drawing/2014/main" val="1685268793"/>
                    </a:ext>
                  </a:extLst>
                </a:gridCol>
                <a:gridCol w="849660">
                  <a:extLst>
                    <a:ext uri="{9D8B030D-6E8A-4147-A177-3AD203B41FA5}">
                      <a16:colId xmlns:a16="http://schemas.microsoft.com/office/drawing/2014/main" val="2843094242"/>
                    </a:ext>
                  </a:extLst>
                </a:gridCol>
              </a:tblGrid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Atención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926231"/>
                  </a:ext>
                </a:extLst>
              </a:tr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6.757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7.408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4.737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31.659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37,12%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920758"/>
                  </a:ext>
                </a:extLst>
              </a:tr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0,59%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849886"/>
                  </a:ext>
                </a:extLst>
              </a:tr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8.801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10.885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12.007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12.102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8.516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52.311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61,33%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249705"/>
                  </a:ext>
                </a:extLst>
              </a:tr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0,96%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627185"/>
                  </a:ext>
                </a:extLst>
              </a:tr>
              <a:tr h="30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14.068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17.906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19.682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20.280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13.362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85.298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595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17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280624"/>
          </a:xfrm>
        </p:spPr>
        <p:txBody>
          <a:bodyPr/>
          <a:lstStyle/>
          <a:p>
            <a:pPr algn="ctr" defTabSz="342900"/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4. POBLACIÓN VÍCTIMA DEL CONFLICTO ARMADO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721842"/>
              </p:ext>
            </p:extLst>
          </p:nvPr>
        </p:nvGraphicFramePr>
        <p:xfrm>
          <a:off x="838200" y="794086"/>
          <a:ext cx="10515601" cy="2069432"/>
        </p:xfrm>
        <a:graphic>
          <a:graphicData uri="http://schemas.openxmlformats.org/drawingml/2006/table">
            <a:tbl>
              <a:tblPr firstRow="1" firstCol="1" bandRow="1"/>
              <a:tblGrid>
                <a:gridCol w="3297692">
                  <a:extLst>
                    <a:ext uri="{9D8B030D-6E8A-4147-A177-3AD203B41FA5}">
                      <a16:colId xmlns:a16="http://schemas.microsoft.com/office/drawing/2014/main" val="3423261108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786995696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236539746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4081388217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710828395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648778918"/>
                    </a:ext>
                  </a:extLst>
                </a:gridCol>
                <a:gridCol w="1131479">
                  <a:extLst>
                    <a:ext uri="{9D8B030D-6E8A-4147-A177-3AD203B41FA5}">
                      <a16:colId xmlns:a16="http://schemas.microsoft.com/office/drawing/2014/main" val="678443506"/>
                    </a:ext>
                  </a:extLst>
                </a:gridCol>
                <a:gridCol w="849660">
                  <a:extLst>
                    <a:ext uri="{9D8B030D-6E8A-4147-A177-3AD203B41FA5}">
                      <a16:colId xmlns:a16="http://schemas.microsoft.com/office/drawing/2014/main" val="3616890940"/>
                    </a:ext>
                  </a:extLst>
                </a:gridCol>
              </a:tblGrid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996377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57.913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60.899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59.672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53.898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26.162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258.544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2,22%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203487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72.377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111.790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108.707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116.307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65.365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474.546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4,08%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14466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39.392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75.901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121.153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167.086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130.908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534.440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4,59%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888166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De 18 a 28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490.920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635.866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606.759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716.292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494.415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2.944.252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25,31%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36399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De 29 a 59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888.766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1.118.218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1.172.832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1.385.928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996.799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5.562.543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47,82%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830878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De 60 y más años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271.028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327.448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412.881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485.047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361.465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1.857.869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15,97%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84401"/>
                  </a:ext>
                </a:extLst>
              </a:tr>
              <a:tr h="25867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1.820.396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2.330.122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2.482.004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2.924.558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2.075.114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11.632.194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46979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05515"/>
              </p:ext>
            </p:extLst>
          </p:nvPr>
        </p:nvGraphicFramePr>
        <p:xfrm>
          <a:off x="838200" y="3188366"/>
          <a:ext cx="10515601" cy="1732548"/>
        </p:xfrm>
        <a:graphic>
          <a:graphicData uri="http://schemas.openxmlformats.org/drawingml/2006/table">
            <a:tbl>
              <a:tblPr firstRow="1" firstCol="1" bandRow="1"/>
              <a:tblGrid>
                <a:gridCol w="3297692">
                  <a:extLst>
                    <a:ext uri="{9D8B030D-6E8A-4147-A177-3AD203B41FA5}">
                      <a16:colId xmlns:a16="http://schemas.microsoft.com/office/drawing/2014/main" val="3266490045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896162347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1270745173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2251100128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2254764435"/>
                    </a:ext>
                  </a:extLst>
                </a:gridCol>
                <a:gridCol w="1047354">
                  <a:extLst>
                    <a:ext uri="{9D8B030D-6E8A-4147-A177-3AD203B41FA5}">
                      <a16:colId xmlns:a16="http://schemas.microsoft.com/office/drawing/2014/main" val="3159878197"/>
                    </a:ext>
                  </a:extLst>
                </a:gridCol>
                <a:gridCol w="1131479">
                  <a:extLst>
                    <a:ext uri="{9D8B030D-6E8A-4147-A177-3AD203B41FA5}">
                      <a16:colId xmlns:a16="http://schemas.microsoft.com/office/drawing/2014/main" val="2606259844"/>
                    </a:ext>
                  </a:extLst>
                </a:gridCol>
                <a:gridCol w="849660">
                  <a:extLst>
                    <a:ext uri="{9D8B030D-6E8A-4147-A177-3AD203B41FA5}">
                      <a16:colId xmlns:a16="http://schemas.microsoft.com/office/drawing/2014/main" val="2376359171"/>
                    </a:ext>
                  </a:extLst>
                </a:gridCol>
              </a:tblGrid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Atencion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017013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657.183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884.957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958.848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1.112.043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740.473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4.353.504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37,43%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692545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13.000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15.451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11.234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66.589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0,57%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06568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1.105.438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1.411.533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1.485.745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1.771.693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1.312.458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7.086.867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60,92%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37396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44.775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20.298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23.841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25.371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10.949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125.234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1,08%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852401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1.820.396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2.330.122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2.482.004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2.924.558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2.075.114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11.632.194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07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10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13023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5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. POBLACIÓN INFANTIL VULNERABLE BAJO PROTECCIÓN DE INSTITUCIONES DIFERENTES AL ICBF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75657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Base de datos RIPS SDS 2004-2024, población vinculada, desplazada, atenciones NO POS y particulares, Base de datos RIPS Ministerio de Salud 2009-2024, población contributiva y subsidiada, Base de datos Población Especial - (Aseguramiento) (Corte 2024/12/31)</a:t>
            </a:r>
            <a:endParaRPr lang="es-CO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366593"/>
              </p:ext>
            </p:extLst>
          </p:nvPr>
        </p:nvGraphicFramePr>
        <p:xfrm>
          <a:off x="838201" y="1215190"/>
          <a:ext cx="10515598" cy="1780675"/>
        </p:xfrm>
        <a:graphic>
          <a:graphicData uri="http://schemas.openxmlformats.org/drawingml/2006/table">
            <a:tbl>
              <a:tblPr firstRow="1" firstCol="1" bandRow="1"/>
              <a:tblGrid>
                <a:gridCol w="3106929">
                  <a:extLst>
                    <a:ext uri="{9D8B030D-6E8A-4147-A177-3AD203B41FA5}">
                      <a16:colId xmlns:a16="http://schemas.microsoft.com/office/drawing/2014/main" val="1978315731"/>
                    </a:ext>
                  </a:extLst>
                </a:gridCol>
                <a:gridCol w="902418">
                  <a:extLst>
                    <a:ext uri="{9D8B030D-6E8A-4147-A177-3AD203B41FA5}">
                      <a16:colId xmlns:a16="http://schemas.microsoft.com/office/drawing/2014/main" val="430573125"/>
                    </a:ext>
                  </a:extLst>
                </a:gridCol>
                <a:gridCol w="902418">
                  <a:extLst>
                    <a:ext uri="{9D8B030D-6E8A-4147-A177-3AD203B41FA5}">
                      <a16:colId xmlns:a16="http://schemas.microsoft.com/office/drawing/2014/main" val="1462254313"/>
                    </a:ext>
                  </a:extLst>
                </a:gridCol>
                <a:gridCol w="902418">
                  <a:extLst>
                    <a:ext uri="{9D8B030D-6E8A-4147-A177-3AD203B41FA5}">
                      <a16:colId xmlns:a16="http://schemas.microsoft.com/office/drawing/2014/main" val="2635382617"/>
                    </a:ext>
                  </a:extLst>
                </a:gridCol>
                <a:gridCol w="904523">
                  <a:extLst>
                    <a:ext uri="{9D8B030D-6E8A-4147-A177-3AD203B41FA5}">
                      <a16:colId xmlns:a16="http://schemas.microsoft.com/office/drawing/2014/main" val="4252441885"/>
                    </a:ext>
                  </a:extLst>
                </a:gridCol>
                <a:gridCol w="904523">
                  <a:extLst>
                    <a:ext uri="{9D8B030D-6E8A-4147-A177-3AD203B41FA5}">
                      <a16:colId xmlns:a16="http://schemas.microsoft.com/office/drawing/2014/main" val="1723252135"/>
                    </a:ext>
                  </a:extLst>
                </a:gridCol>
                <a:gridCol w="1718593">
                  <a:extLst>
                    <a:ext uri="{9D8B030D-6E8A-4147-A177-3AD203B41FA5}">
                      <a16:colId xmlns:a16="http://schemas.microsoft.com/office/drawing/2014/main" val="3994076304"/>
                    </a:ext>
                  </a:extLst>
                </a:gridCol>
                <a:gridCol w="1173776">
                  <a:extLst>
                    <a:ext uri="{9D8B030D-6E8A-4147-A177-3AD203B41FA5}">
                      <a16:colId xmlns:a16="http://schemas.microsoft.com/office/drawing/2014/main" val="3307299383"/>
                    </a:ext>
                  </a:extLst>
                </a:gridCol>
              </a:tblGrid>
              <a:tr h="35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Curso de Vida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199217"/>
                  </a:ext>
                </a:extLst>
              </a:tr>
              <a:tr h="35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 De 0 a 5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1.048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679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1.252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4.204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53,17%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813706"/>
                  </a:ext>
                </a:extLst>
              </a:tr>
              <a:tr h="35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De 6 a 11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32,38%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671797"/>
                  </a:ext>
                </a:extLst>
              </a:tr>
              <a:tr h="35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De 12 a 17 años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1.143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14,46%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00494"/>
                  </a:ext>
                </a:extLst>
              </a:tr>
              <a:tr h="35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1.858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43504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22861"/>
              </p:ext>
            </p:extLst>
          </p:nvPr>
        </p:nvGraphicFramePr>
        <p:xfrm>
          <a:off x="838200" y="3384072"/>
          <a:ext cx="10515600" cy="1609032"/>
        </p:xfrm>
        <a:graphic>
          <a:graphicData uri="http://schemas.openxmlformats.org/drawingml/2006/table">
            <a:tbl>
              <a:tblPr firstRow="1" firstCol="1" bandRow="1"/>
              <a:tblGrid>
                <a:gridCol w="3129443">
                  <a:extLst>
                    <a:ext uri="{9D8B030D-6E8A-4147-A177-3AD203B41FA5}">
                      <a16:colId xmlns:a16="http://schemas.microsoft.com/office/drawing/2014/main" val="1096189140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3917556699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1395283290"/>
                    </a:ext>
                  </a:extLst>
                </a:gridCol>
                <a:gridCol w="948507">
                  <a:extLst>
                    <a:ext uri="{9D8B030D-6E8A-4147-A177-3AD203B41FA5}">
                      <a16:colId xmlns:a16="http://schemas.microsoft.com/office/drawing/2014/main" val="173571846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1443538989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1860318132"/>
                    </a:ext>
                  </a:extLst>
                </a:gridCol>
                <a:gridCol w="1617299">
                  <a:extLst>
                    <a:ext uri="{9D8B030D-6E8A-4147-A177-3AD203B41FA5}">
                      <a16:colId xmlns:a16="http://schemas.microsoft.com/office/drawing/2014/main" val="715412600"/>
                    </a:ext>
                  </a:extLst>
                </a:gridCol>
                <a:gridCol w="1097829">
                  <a:extLst>
                    <a:ext uri="{9D8B030D-6E8A-4147-A177-3AD203B41FA5}">
                      <a16:colId xmlns:a16="http://schemas.microsoft.com/office/drawing/2014/main" val="1638565265"/>
                    </a:ext>
                  </a:extLst>
                </a:gridCol>
              </a:tblGrid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 de Atención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413439"/>
                  </a:ext>
                </a:extLst>
              </a:tr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Consultas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518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3.186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40,29%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019302"/>
                  </a:ext>
                </a:extLst>
              </a:tr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Hospitalizaciones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1,01%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91696"/>
                  </a:ext>
                </a:extLst>
              </a:tr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748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1.397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4.572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57,82%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515625"/>
                  </a:ext>
                </a:extLst>
              </a:tr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Urgencias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0,87%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392085"/>
                  </a:ext>
                </a:extLst>
              </a:tr>
              <a:tr h="26817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general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1.394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1.294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1.858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7.907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100,00%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496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76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1950</TotalTime>
  <Words>3624</Words>
  <Application>Microsoft Office PowerPoint</Application>
  <PresentationFormat>Panorámica</PresentationFormat>
  <Paragraphs>1967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8" baseType="lpstr">
      <vt:lpstr>Aptos</vt:lpstr>
      <vt:lpstr>Aptos Display</vt:lpstr>
      <vt:lpstr>Arial</vt:lpstr>
      <vt:lpstr>Arial Narrow</vt:lpstr>
      <vt:lpstr>Calibri</vt:lpstr>
      <vt:lpstr>Oswald</vt:lpstr>
      <vt:lpstr>Times New Roman</vt:lpstr>
      <vt:lpstr>Tema de Office</vt:lpstr>
      <vt:lpstr>PRESENTACIÓN DEMANDA POBLACIÓN DIFERENCIAL 2020-2024</vt:lpstr>
      <vt:lpstr> Población Diferencial Atendida en Bogotá D.C. años 2020 a 2024 </vt:lpstr>
      <vt:lpstr>Atenciones Población Diferencial por sexo en Bogotá D.C., años 2020 a 2024  </vt:lpstr>
      <vt:lpstr>Poblaciones Especiales - Afiliados En Bogotá Al Sistema General de Seguridad Social en Salud, diciembre de 2024   </vt:lpstr>
      <vt:lpstr>1.POBLACIÓN HABITANTE DE CALLE    </vt:lpstr>
      <vt:lpstr>2. POBLACIÓN INFANTIL A CARGO DEL ICBF     </vt:lpstr>
      <vt:lpstr>3. POBLACIÓN DESMOVILIZADA     </vt:lpstr>
      <vt:lpstr>4. POBLACIÓN VÍCTIMA DEL CONFLICTO ARMADO     </vt:lpstr>
      <vt:lpstr>5. POBLACIÓN INFANTIL VULNERABLE BAJO PROTECCIÓN DE INSTITUCIONES DIFERENTES AL ICBF     </vt:lpstr>
      <vt:lpstr>6. POBLACIÓN RECLUSA     </vt:lpstr>
      <vt:lpstr>7. POBLACIÓN DE LA TERCERA EDAD EN PROTECCIÓN     </vt:lpstr>
      <vt:lpstr>8. POBLACIÓN INDIGENA     </vt:lpstr>
      <vt:lpstr>9. POBLACIÓN ROM-GITANA      </vt:lpstr>
      <vt:lpstr>10. POBLACIÓN EX MADRES COMUNITARIAS      </vt:lpstr>
      <vt:lpstr>11. POBLACIÓN MIGRANTE COLOMBIANOS REPATRIADOS     </vt:lpstr>
      <vt:lpstr>12. POBLACIÓN SISTEMA DE RESPONSABILIDAD PENAL PARA ADOLESCENTES     </vt:lpstr>
      <vt:lpstr>13. POBLACIÓN VOLUNTARIOS DEFENSA CIVIL, CRUZ ROJA Y BOMBEROS     </vt:lpstr>
      <vt:lpstr>14. POBLACIÓN DE PERSONAS CON DISCAPACIDAD EN CENTROS DE PROTECCIÓN     </vt:lpstr>
      <vt:lpstr>15. POBLACIÓN VETERANOS DE LA FUERZA PÚBLICA  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Ingrid Cristina, Vargas Polania</cp:lastModifiedBy>
  <cp:revision>310</cp:revision>
  <dcterms:created xsi:type="dcterms:W3CDTF">2025-04-27T20:26:31Z</dcterms:created>
  <dcterms:modified xsi:type="dcterms:W3CDTF">2025-09-22T12:27:18Z</dcterms:modified>
</cp:coreProperties>
</file>