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8" r:id="rId5"/>
    <p:sldMasterId id="2147483693" r:id="rId6"/>
    <p:sldMasterId id="2147483707" r:id="rId7"/>
    <p:sldMasterId id="2147483721" r:id="rId8"/>
    <p:sldMasterId id="2147483736" r:id="rId9"/>
    <p:sldMasterId id="2147483749" r:id="rId10"/>
    <p:sldMasterId id="2147483763" r:id="rId11"/>
  </p:sldMasterIdLst>
  <p:notesMasterIdLst>
    <p:notesMasterId r:id="rId24"/>
  </p:notesMasterIdLst>
  <p:sldIdLst>
    <p:sldId id="2145706641" r:id="rId12"/>
    <p:sldId id="2145706627" r:id="rId13"/>
    <p:sldId id="2145706752" r:id="rId14"/>
    <p:sldId id="2145706753" r:id="rId15"/>
    <p:sldId id="2145706642" r:id="rId16"/>
    <p:sldId id="2145706644" r:id="rId17"/>
    <p:sldId id="2145706645" r:id="rId18"/>
    <p:sldId id="2145706646" r:id="rId19"/>
    <p:sldId id="2145706643" r:id="rId20"/>
    <p:sldId id="2145706749" r:id="rId21"/>
    <p:sldId id="2145705932" r:id="rId22"/>
    <p:sldId id="2145705931" r:id="rId23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DFF330-5BBD-C509-1EB0-B2B6D8ED08CB}" name="Adriana Maritza, Guaca Ruiz" initials="AR" userId="S::amguaca@saludcapital.gov.co::524d0565-9fb2-44e9-86d7-f0471369bfe6" providerId="AD"/>
  <p188:author id="{8E39A680-F18C-169F-E288-17AD82D6DCB9}" name="Diana Marcela, Walteros Acero" initials="DA" userId="S::dmwalteros@saludcapital.gov.co::83b4b34e-98ef-4f12-b104-8bad1b6c9573" providerId="AD"/>
  <p188:author id="{D9CCF6A2-B98B-9F31-064D-C291AB1D5D86}" name="Maria Belen, Jaimes Sanabria" initials="MS" userId="S::mbjaimes@saludcapital.gov.co::8cd7789b-482a-4f16-8b5f-10ec9e2e13c1" providerId="AD"/>
  <p188:author id="{D7F2ABDF-8025-4D3E-05AF-3B2A6F909C69}" name="Julian Alfredo, Fernandez Niño" initials="JN" userId="S::jafernandez@saludcapital.gov.co::b5783918-193a-4d50-906d-4c7d5136ad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na Bibiana, Canon Canchon" initials="EBCC" lastIdx="5" clrIdx="0">
    <p:extLst>
      <p:ext uri="{19B8F6BF-5375-455C-9EA6-DF929625EA0E}">
        <p15:presenceInfo xmlns:p15="http://schemas.microsoft.com/office/powerpoint/2012/main" userId="S-1-5-21-1497825296-2059143019-9522986-5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AA4"/>
    <a:srgbClr val="38A9CA"/>
    <a:srgbClr val="725EB1"/>
    <a:srgbClr val="72CA8B"/>
    <a:srgbClr val="285B6A"/>
    <a:srgbClr val="50C0E3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29585E-8F7D-AD7C-2DE4-A6E87F247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43CFF82-CD19-67FA-48F9-1CD8747AB0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986E9CE-1A0D-6F3A-A32A-022065291D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028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2A9CA67B-A545-A831-C00F-0C36C8F0C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CAC7DE5-95BD-B7A5-103C-D2DE305EA8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93F5230C-21BA-A7B2-BD97-56777989C4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/>
              <a:t>Consulté la población proyectada 2024 en el DANE: Bogotá 2024: 7.929.539 habitantes, revisé el cálculo de la tasa por 100.000 </a:t>
            </a:r>
            <a:r>
              <a:rPr lang="es-MX" err="1"/>
              <a:t>hab</a:t>
            </a:r>
            <a:r>
              <a:rPr lang="es-MX"/>
              <a:t> y da 25,37, sin embargo, se debe verificar teniendo en cuenta que la F.I. es el SDS Bogotá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238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606429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88911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706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 userDrawn="1"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2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 userDrawn="1"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 userDrawn="1"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 userDrawn="1"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2659597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 userDrawn="1"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 userDrawn="1"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565161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3021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 userDrawn="1"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1779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 userDrawn="1"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 userDrawn="1"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 userDrawn="1"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69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03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5866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0608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951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0128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18781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78896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4602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940740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62132-1DE5-47B6-B637-A7018E20E5EB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8030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033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69319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3226670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4793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3468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2730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337382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916033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190968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840789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1781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1597956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302140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616170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226713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278423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79679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31697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367614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01703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0591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830362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4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3"/>
            <a:ext cx="9641114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29"/>
            <a:ext cx="9641114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38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1586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13942558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385763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9365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2465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114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434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3433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18495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4202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30864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1602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2701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Dos obje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59158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4" y="1907527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4" y="3502152"/>
            <a:ext cx="7723531" cy="677355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781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21"/>
            <a:ext cx="10515600" cy="510461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825626"/>
            <a:ext cx="10515599" cy="381380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22497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3" y="1865657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594" marR="0" lvl="0" indent="-22859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9"/>
            <a:ext cx="6623051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3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9"/>
            <a:ext cx="2160000" cy="49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295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35506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70"/>
            <a:ext cx="10515600" cy="510461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19364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19364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488095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987888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12954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6742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5" y="1"/>
            <a:ext cx="5848351" cy="6356351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90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20" y="785816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839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90"/>
            <a:ext cx="7476123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6757902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32586"/>
            <a:ext cx="3932237" cy="142481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868411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246003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57155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9190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670159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56779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13733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9/18/2025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B6F15528-21DE-4FAA-801E-634DDDAF4B2B}" type="slidenum">
              <a:rPr lang="es-CO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‹Nº›</a:t>
            </a:fld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748054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865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1047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91675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95387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61866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4195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6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4"/>
            <a:ext cx="9641115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30"/>
            <a:ext cx="9641115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0128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329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185763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83462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86884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8872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9251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819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3886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654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3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9C29DBC-51DC-9AB2-493D-EE78B8B8318B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92ED80-A7DE-4777-DEED-3EE638C16792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4E4E34E-4205-BC94-73C7-461144205E4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7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0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6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2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89"/>
            <a:ext cx="10515600" cy="11562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6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4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383" y="2009127"/>
            <a:ext cx="9585943" cy="2696221"/>
          </a:xfrm>
        </p:spPr>
        <p:txBody>
          <a:bodyPr/>
          <a:lstStyle/>
          <a:p>
            <a:r>
              <a:rPr lang="es-MX" sz="3733" dirty="0"/>
              <a:t>Comportamiento epidemiológico de la Mortalidad Infantil en Bogotá D.C</a:t>
            </a:r>
            <a:br>
              <a:rPr lang="es-MX" sz="2667" dirty="0"/>
            </a:br>
            <a:br>
              <a:rPr lang="es-MX" sz="2667" dirty="0"/>
            </a:br>
            <a:r>
              <a:rPr lang="es-MX" sz="2667" dirty="0"/>
              <a:t>Adriana Guaca</a:t>
            </a:r>
            <a:br>
              <a:rPr lang="es-MX" sz="2667" dirty="0"/>
            </a:br>
            <a:r>
              <a:rPr lang="es-MX" sz="2667" dirty="0"/>
              <a:t>Profesional especializado</a:t>
            </a:r>
            <a:br>
              <a:rPr lang="es-MX" sz="2667" dirty="0"/>
            </a:br>
            <a:r>
              <a:rPr lang="es-MX" sz="2667" dirty="0"/>
              <a:t>Subdirección de vigilancia en Salud Pública</a:t>
            </a:r>
            <a:endParaRPr lang="en-CO" sz="2667" dirty="0"/>
          </a:p>
        </p:txBody>
      </p:sp>
    </p:spTree>
    <p:extLst>
      <p:ext uri="{BB962C8B-B14F-4D97-AF65-F5344CB8AC3E}">
        <p14:creationId xmlns:p14="http://schemas.microsoft.com/office/powerpoint/2010/main" val="4277388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492552" y="732116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349944" y="70188"/>
            <a:ext cx="11492111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134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Caracterización de la mortalidad en menores de 5 años, en Bogotá D.C, corte </a:t>
            </a:r>
            <a:r>
              <a:rPr lang="es-MX" sz="2134" b="1" dirty="0">
                <a:solidFill>
                  <a:srgbClr val="0E2841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agosto</a:t>
            </a:r>
            <a:r>
              <a:rPr kumimoji="0" lang="es-MX" sz="2134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2025 preliminar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4CC88A-6AFB-6010-799E-95FF7FF26C6A}"/>
              </a:ext>
            </a:extLst>
          </p:cNvPr>
          <p:cNvSpPr txBox="1"/>
          <p:nvPr/>
        </p:nvSpPr>
        <p:spPr>
          <a:xfrm>
            <a:off x="784438" y="3776387"/>
            <a:ext cx="3259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Tasa por grupo de edad materna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1FC957-2E1C-35FD-3F10-7152DF0BF70F}"/>
              </a:ext>
            </a:extLst>
          </p:cNvPr>
          <p:cNvSpPr txBox="1"/>
          <p:nvPr/>
        </p:nvSpPr>
        <p:spPr>
          <a:xfrm>
            <a:off x="-97582" y="578227"/>
            <a:ext cx="5023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Tasa por régimen de afiliación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4BF86F2-06CE-8151-C0D6-B7AEF2AAFA3E}"/>
              </a:ext>
            </a:extLst>
          </p:cNvPr>
          <p:cNvSpPr txBox="1"/>
          <p:nvPr/>
        </p:nvSpPr>
        <p:spPr>
          <a:xfrm>
            <a:off x="6126765" y="664978"/>
            <a:ext cx="425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Nivel educativo materno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877740D-21E9-9EBE-B336-CD60F8BB44FE}"/>
              </a:ext>
            </a:extLst>
          </p:cNvPr>
          <p:cNvSpPr txBox="1"/>
          <p:nvPr/>
        </p:nvSpPr>
        <p:spPr>
          <a:xfrm>
            <a:off x="6174943" y="3795794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Pertenencia étnica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63F0563-9639-DC27-3181-DD028940DCC0}"/>
              </a:ext>
            </a:extLst>
          </p:cNvPr>
          <p:cNvSpPr txBox="1"/>
          <p:nvPr/>
        </p:nvSpPr>
        <p:spPr>
          <a:xfrm>
            <a:off x="9463477" y="3776387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Nacionalidad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2AA52BE-F5B5-CF80-16C2-2ADDEAABCC20}"/>
              </a:ext>
            </a:extLst>
          </p:cNvPr>
          <p:cNvSpPr txBox="1"/>
          <p:nvPr/>
        </p:nvSpPr>
        <p:spPr>
          <a:xfrm>
            <a:off x="2968007" y="6593889"/>
            <a:ext cx="60943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11-08-2025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EEF7D25-BD78-63A1-7603-E663021CF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44" y="919591"/>
            <a:ext cx="4737622" cy="2662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4D9FD23-B595-F80B-C3C1-AE423BA76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54" y="4157504"/>
            <a:ext cx="4931601" cy="23132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0E985F5-44A3-9D0C-336C-FCC3541FD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196" y="932580"/>
            <a:ext cx="4612999" cy="2662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4A71B1E-67CC-5B5C-34A3-9371C739FB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3248" y="4157504"/>
            <a:ext cx="3508378" cy="23132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AAB0383B-D5AC-4F20-8258-C7DD291DC9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0319" y="4157503"/>
            <a:ext cx="2973068" cy="23132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1283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5" y="2661169"/>
            <a:ext cx="9522993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377"/>
            <a:r>
              <a:rPr lang="es-MX" sz="7200" b="1">
                <a:solidFill>
                  <a:prstClr val="white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Oswald"/>
              </a:rPr>
              <a:t>Gracias</a:t>
            </a:r>
            <a:endParaRPr lang="es-CO" sz="7200" b="1">
              <a:solidFill>
                <a:prstClr val="white"/>
              </a:solidFill>
              <a:latin typeface="Arial" panose="020B0604020202020204" pitchFamily="34" charset="0"/>
              <a:ea typeface="+mn-lt"/>
              <a:cs typeface="Arial" panose="020B0604020202020204" pitchFamily="34" charset="0"/>
              <a:sym typeface="Oswald"/>
            </a:endParaRPr>
          </a:p>
        </p:txBody>
      </p:sp>
      <p:pic>
        <p:nvPicPr>
          <p:cNvPr id="8" name="Imagen 3">
            <a:extLst>
              <a:ext uri="{FF2B5EF4-FFF2-40B4-BE49-F238E27FC236}">
                <a16:creationId xmlns:a16="http://schemas.microsoft.com/office/drawing/2014/main" id="{CE90F32E-7E5F-4547-C02B-D3052B8C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999" y="5536731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04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104">
          <a:extLst>
            <a:ext uri="{FF2B5EF4-FFF2-40B4-BE49-F238E27FC236}">
              <a16:creationId xmlns:a16="http://schemas.microsoft.com/office/drawing/2014/main" id="{9DE0D76D-E825-D02A-F2B0-C33582CE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9B8A7D-B0ED-908C-002A-C204DB22A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2"/>
            <a:ext cx="10515600" cy="979617"/>
          </a:xfrm>
        </p:spPr>
        <p:txBody>
          <a:bodyPr>
            <a:normAutofit fontScale="90000"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Esta estrategia se basa en el marco de MAS Bienestar y hace parte de las metas de Plan de Desarrollo “Bogotá Camina Segura”</a:t>
            </a:r>
            <a:b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919" y="1514009"/>
            <a:ext cx="5148485" cy="499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0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05AD9E57-4C85-CDC5-57AE-3E50D2643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AC3B0882-043A-7C25-742E-E82581D3DAAC}"/>
              </a:ext>
            </a:extLst>
          </p:cNvPr>
          <p:cNvSpPr txBox="1"/>
          <p:nvPr/>
        </p:nvSpPr>
        <p:spPr>
          <a:xfrm>
            <a:off x="930322" y="100610"/>
            <a:ext cx="10331356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800" b="1" dirty="0">
                <a:solidFill>
                  <a:srgbClr val="0070C0"/>
                </a:solidFill>
              </a:rPr>
              <a:t>Comportamiento de los indicadores en la primera infancia en Bogotá D.C</a:t>
            </a:r>
            <a:endParaRPr lang="es-MX" sz="28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980B68D-7E3D-1176-3B41-573931124402}"/>
              </a:ext>
            </a:extLst>
          </p:cNvPr>
          <p:cNvSpPr/>
          <p:nvPr/>
        </p:nvSpPr>
        <p:spPr>
          <a:xfrm>
            <a:off x="2203227" y="6375778"/>
            <a:ext cx="8978805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987EFBC-7D05-7CAF-0706-6D36EAE5E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694798"/>
              </p:ext>
            </p:extLst>
          </p:nvPr>
        </p:nvGraphicFramePr>
        <p:xfrm>
          <a:off x="256162" y="1253332"/>
          <a:ext cx="9860603" cy="4252522"/>
        </p:xfrm>
        <a:graphic>
          <a:graphicData uri="http://schemas.openxmlformats.org/drawingml/2006/table">
            <a:tbl>
              <a:tblPr/>
              <a:tblGrid>
                <a:gridCol w="2499102">
                  <a:extLst>
                    <a:ext uri="{9D8B030D-6E8A-4147-A177-3AD203B41FA5}">
                      <a16:colId xmlns:a16="http://schemas.microsoft.com/office/drawing/2014/main" val="788198978"/>
                    </a:ext>
                  </a:extLst>
                </a:gridCol>
                <a:gridCol w="829890">
                  <a:extLst>
                    <a:ext uri="{9D8B030D-6E8A-4147-A177-3AD203B41FA5}">
                      <a16:colId xmlns:a16="http://schemas.microsoft.com/office/drawing/2014/main" val="2944065379"/>
                    </a:ext>
                  </a:extLst>
                </a:gridCol>
                <a:gridCol w="867612">
                  <a:extLst>
                    <a:ext uri="{9D8B030D-6E8A-4147-A177-3AD203B41FA5}">
                      <a16:colId xmlns:a16="http://schemas.microsoft.com/office/drawing/2014/main" val="3927729258"/>
                    </a:ext>
                  </a:extLst>
                </a:gridCol>
                <a:gridCol w="811029">
                  <a:extLst>
                    <a:ext uri="{9D8B030D-6E8A-4147-A177-3AD203B41FA5}">
                      <a16:colId xmlns:a16="http://schemas.microsoft.com/office/drawing/2014/main" val="3555785720"/>
                    </a:ext>
                  </a:extLst>
                </a:gridCol>
                <a:gridCol w="801598">
                  <a:extLst>
                    <a:ext uri="{9D8B030D-6E8A-4147-A177-3AD203B41FA5}">
                      <a16:colId xmlns:a16="http://schemas.microsoft.com/office/drawing/2014/main" val="3867488964"/>
                    </a:ext>
                  </a:extLst>
                </a:gridCol>
                <a:gridCol w="639392">
                  <a:extLst>
                    <a:ext uri="{9D8B030D-6E8A-4147-A177-3AD203B41FA5}">
                      <a16:colId xmlns:a16="http://schemas.microsoft.com/office/drawing/2014/main" val="698225741"/>
                    </a:ext>
                  </a:extLst>
                </a:gridCol>
                <a:gridCol w="1122237">
                  <a:extLst>
                    <a:ext uri="{9D8B030D-6E8A-4147-A177-3AD203B41FA5}">
                      <a16:colId xmlns:a16="http://schemas.microsoft.com/office/drawing/2014/main" val="959360487"/>
                    </a:ext>
                  </a:extLst>
                </a:gridCol>
                <a:gridCol w="773307">
                  <a:extLst>
                    <a:ext uri="{9D8B030D-6E8A-4147-A177-3AD203B41FA5}">
                      <a16:colId xmlns:a16="http://schemas.microsoft.com/office/drawing/2014/main" val="532501050"/>
                    </a:ext>
                  </a:extLst>
                </a:gridCol>
                <a:gridCol w="616760">
                  <a:extLst>
                    <a:ext uri="{9D8B030D-6E8A-4147-A177-3AD203B41FA5}">
                      <a16:colId xmlns:a16="http://schemas.microsoft.com/office/drawing/2014/main" val="1371508060"/>
                    </a:ext>
                  </a:extLst>
                </a:gridCol>
                <a:gridCol w="899676">
                  <a:extLst>
                    <a:ext uri="{9D8B030D-6E8A-4147-A177-3AD203B41FA5}">
                      <a16:colId xmlns:a16="http://schemas.microsoft.com/office/drawing/2014/main" val="4208667434"/>
                    </a:ext>
                  </a:extLst>
                </a:gridCol>
              </a:tblGrid>
              <a:tr h="217999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INDICADOR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LINEA BASE 2022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 2027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EJECUCIÓN AÑO 2025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408978"/>
                  </a:ext>
                </a:extLst>
              </a:tr>
              <a:tr h="2179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1 Trim.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2 Trim.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3 Trim.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Desviación estandar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189258"/>
                  </a:ext>
                </a:extLst>
              </a:tr>
              <a:tr h="4292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Resultado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035473"/>
                  </a:ext>
                </a:extLst>
              </a:tr>
              <a:tr h="90234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perinatal por 1.000 nacimientos mas muertes fetales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11,9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36.899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1030498"/>
                  </a:ext>
                </a:extLst>
              </a:tr>
              <a:tr h="90234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infantil por 1.000 nacimientos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9,0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6,8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9,6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36.612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-14,8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1495722"/>
                  </a:ext>
                </a:extLst>
              </a:tr>
              <a:tr h="874583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en menores de 5 años por 1.000 nacimientos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10,3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36.612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-24,9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653390"/>
                  </a:ext>
                </a:extLst>
              </a:tr>
              <a:tr h="707996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por defectos congénitos en menores de 5 años por 100.000 menores de 5 años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tiene meta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452.760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-48,2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114269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AF3DC13-3960-9CB0-2A8D-A99A68741BB1}"/>
              </a:ext>
            </a:extLst>
          </p:cNvPr>
          <p:cNvSpPr txBox="1"/>
          <p:nvPr/>
        </p:nvSpPr>
        <p:spPr>
          <a:xfrm>
            <a:off x="10301592" y="2198450"/>
            <a:ext cx="142996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Tasa fetales: </a:t>
            </a:r>
          </a:p>
          <a:p>
            <a:pPr algn="ctr"/>
            <a:r>
              <a:rPr lang="es-MX" sz="1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7,8 x 1,000 NV+MF</a:t>
            </a:r>
          </a:p>
          <a:p>
            <a:pPr algn="ctr"/>
            <a:r>
              <a:rPr lang="es-MX" sz="1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Proporción: 74,9%</a:t>
            </a:r>
            <a:endParaRPr lang="es-CO" sz="1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73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36796" y="162709"/>
            <a:ext cx="1059165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Tasas de mortalidad neonatal temprana y tardía en Bogotá D.C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D34887B-FCD6-7FC3-72CB-0901A29CEAD2}"/>
              </a:ext>
            </a:extLst>
          </p:cNvPr>
          <p:cNvSpPr/>
          <p:nvPr/>
        </p:nvSpPr>
        <p:spPr>
          <a:xfrm>
            <a:off x="2203227" y="6375778"/>
            <a:ext cx="8978805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A226127-BCF3-4B1D-C540-291C77647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902" y="552698"/>
            <a:ext cx="8361473" cy="39220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54530DB-66AA-AEF0-8465-AE160DD4A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9" y="4649162"/>
            <a:ext cx="5156064" cy="16561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1606A9F-0BD0-2AE0-3647-7860F633B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3871" y="4856586"/>
            <a:ext cx="4951379" cy="13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D19A36-C697-692E-9E8C-CFB13018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922"/>
            <a:ext cx="10515600" cy="516197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Caracterización mortalidad fetal corte agosto 2025 </a:t>
            </a:r>
            <a:endParaRPr lang="es-CO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5B57A70-FB88-4A29-61F8-5E9C79882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881592"/>
              </p:ext>
            </p:extLst>
          </p:nvPr>
        </p:nvGraphicFramePr>
        <p:xfrm>
          <a:off x="262242" y="688219"/>
          <a:ext cx="3447000" cy="5167842"/>
        </p:xfrm>
        <a:graphic>
          <a:graphicData uri="http://schemas.openxmlformats.org/drawingml/2006/table">
            <a:tbl>
              <a:tblPr/>
              <a:tblGrid>
                <a:gridCol w="1036692">
                  <a:extLst>
                    <a:ext uri="{9D8B030D-6E8A-4147-A177-3AD203B41FA5}">
                      <a16:colId xmlns:a16="http://schemas.microsoft.com/office/drawing/2014/main" val="706343803"/>
                    </a:ext>
                  </a:extLst>
                </a:gridCol>
                <a:gridCol w="803436">
                  <a:extLst>
                    <a:ext uri="{9D8B030D-6E8A-4147-A177-3AD203B41FA5}">
                      <a16:colId xmlns:a16="http://schemas.microsoft.com/office/drawing/2014/main" val="3181868122"/>
                    </a:ext>
                  </a:extLst>
                </a:gridCol>
                <a:gridCol w="803436">
                  <a:extLst>
                    <a:ext uri="{9D8B030D-6E8A-4147-A177-3AD203B41FA5}">
                      <a16:colId xmlns:a16="http://schemas.microsoft.com/office/drawing/2014/main" val="1643636634"/>
                    </a:ext>
                  </a:extLst>
                </a:gridCol>
                <a:gridCol w="803436">
                  <a:extLst>
                    <a:ext uri="{9D8B030D-6E8A-4147-A177-3AD203B41FA5}">
                      <a16:colId xmlns:a16="http://schemas.microsoft.com/office/drawing/2014/main" val="3070056720"/>
                    </a:ext>
                  </a:extLst>
                </a:gridCol>
              </a:tblGrid>
              <a:tr h="83557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Localidad ​</a:t>
                      </a:r>
                    </a:p>
                  </a:txBody>
                  <a:tcPr marL="6715" marR="6715" marT="6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Casos</a:t>
                      </a:r>
                    </a:p>
                  </a:txBody>
                  <a:tcPr marL="6715" marR="6715" marT="6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Nacidos vivos + fetales</a:t>
                      </a:r>
                    </a:p>
                  </a:txBody>
                  <a:tcPr marL="6715" marR="6715" marT="6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i-FI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tasa x 1.000 nv+mf</a:t>
                      </a:r>
                    </a:p>
                  </a:txBody>
                  <a:tcPr marL="6715" marR="6715" marT="6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635331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Antonio Nariño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424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14,2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453632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Mártires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531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508838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Candelaria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484640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Rafael Uribe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1908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306070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Barrios Unidos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614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9,8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547317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Santafe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561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8,9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019277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Suba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5532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659930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Bosa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3729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704707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Kennedy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5205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004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Tunjuelito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837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237961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Ciudad Bolivar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3902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6,9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404050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Teusaquillo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440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6,8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09342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Puente Aranda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1043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5854703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Usaquen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2431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6,6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163945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Usme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1915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6,3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9326815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 Cristobal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1825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3531155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Fontibón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1767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352623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Engativa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3392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5,0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997387"/>
                  </a:ext>
                </a:extLst>
              </a:tr>
              <a:tr h="2280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Chapinero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712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2,8</a:t>
                      </a:r>
                    </a:p>
                  </a:txBody>
                  <a:tcPr marL="6715" marR="6715" marT="6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8899776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8BB03A2-5856-5302-008D-D303FFFC7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170221"/>
              </p:ext>
            </p:extLst>
          </p:nvPr>
        </p:nvGraphicFramePr>
        <p:xfrm>
          <a:off x="4061677" y="710119"/>
          <a:ext cx="3798271" cy="5167840"/>
        </p:xfrm>
        <a:graphic>
          <a:graphicData uri="http://schemas.openxmlformats.org/drawingml/2006/table">
            <a:tbl>
              <a:tblPr/>
              <a:tblGrid>
                <a:gridCol w="1378825">
                  <a:extLst>
                    <a:ext uri="{9D8B030D-6E8A-4147-A177-3AD203B41FA5}">
                      <a16:colId xmlns:a16="http://schemas.microsoft.com/office/drawing/2014/main" val="522709004"/>
                    </a:ext>
                  </a:extLst>
                </a:gridCol>
                <a:gridCol w="806482">
                  <a:extLst>
                    <a:ext uri="{9D8B030D-6E8A-4147-A177-3AD203B41FA5}">
                      <a16:colId xmlns:a16="http://schemas.microsoft.com/office/drawing/2014/main" val="1938472985"/>
                    </a:ext>
                  </a:extLst>
                </a:gridCol>
                <a:gridCol w="806482">
                  <a:extLst>
                    <a:ext uri="{9D8B030D-6E8A-4147-A177-3AD203B41FA5}">
                      <a16:colId xmlns:a16="http://schemas.microsoft.com/office/drawing/2014/main" val="3524075343"/>
                    </a:ext>
                  </a:extLst>
                </a:gridCol>
                <a:gridCol w="806482">
                  <a:extLst>
                    <a:ext uri="{9D8B030D-6E8A-4147-A177-3AD203B41FA5}">
                      <a16:colId xmlns:a16="http://schemas.microsoft.com/office/drawing/2014/main" val="1840858791"/>
                    </a:ext>
                  </a:extLst>
                </a:gridCol>
              </a:tblGrid>
              <a:tr h="65225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EAPB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Casos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Nacidos vivos + fetales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i-F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tasa x 1.000 nv+mf 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823729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Famisanar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782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33,2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7500636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Coosalud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728464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Nueva EPS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3069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909626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Capital 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2348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595839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Sanitas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4924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9,7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6016952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Salud Total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5464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7051900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Policia Nacional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672790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Sura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3599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49865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Compensar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7742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3,9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4989116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Aliansalud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5674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685697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Ecopetrol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195859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Mallamas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383769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Unisalud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970527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Ferrocarriles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531271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Fuerzas Militares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3308175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Magisterio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648724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 asegurado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1461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674963"/>
                  </a:ext>
                </a:extLst>
              </a:tr>
              <a:tr h="2508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Otras EAPB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689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40,6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5538769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687603DB-211B-2854-021C-AAE414DF1E00}"/>
              </a:ext>
            </a:extLst>
          </p:cNvPr>
          <p:cNvSpPr txBox="1"/>
          <p:nvPr/>
        </p:nvSpPr>
        <p:spPr>
          <a:xfrm>
            <a:off x="2492712" y="6503474"/>
            <a:ext cx="74392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Fuente 2025 : Aplicativo RUAF-ND.Sistema de Estadísticas Vitales SDS -EEVV-PRELIMINARES ajustado 08-09-2025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1E87954-152D-9664-CCA2-45D924BC4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2383" y="1040353"/>
            <a:ext cx="3251848" cy="23886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5F0BC93-3C2F-7012-8C4F-95157AEB5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938" y="3635814"/>
            <a:ext cx="2959337" cy="212833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55608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1129F69-A9E9-EA52-0852-803E461086CB}"/>
              </a:ext>
            </a:extLst>
          </p:cNvPr>
          <p:cNvSpPr txBox="1"/>
          <p:nvPr/>
        </p:nvSpPr>
        <p:spPr>
          <a:xfrm>
            <a:off x="930322" y="100610"/>
            <a:ext cx="1033135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000" b="1" dirty="0">
                <a:solidFill>
                  <a:srgbClr val="0070C0"/>
                </a:solidFill>
              </a:rPr>
              <a:t>Causas agrupadas de mortalidad fetal en Bogotá D.C, enero – agosto 2025 preliminar</a:t>
            </a:r>
            <a:endParaRPr lang="es-MX" sz="20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AD6260-F69B-7EBB-CCA1-16B572904955}"/>
              </a:ext>
            </a:extLst>
          </p:cNvPr>
          <p:cNvSpPr txBox="1"/>
          <p:nvPr/>
        </p:nvSpPr>
        <p:spPr>
          <a:xfrm>
            <a:off x="2492712" y="6503474"/>
            <a:ext cx="74392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Fuente 2025 : Aplicativo RUAF-ND.Sistema de Estadísticas Vitales SDS -EEVV-PRELIMINARES ajustado 08-09-2025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90795CF4-40CF-65FA-5402-26A7BBE14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322928"/>
              </p:ext>
            </p:extLst>
          </p:nvPr>
        </p:nvGraphicFramePr>
        <p:xfrm>
          <a:off x="1313234" y="662761"/>
          <a:ext cx="9173184" cy="1767840"/>
        </p:xfrm>
        <a:graphic>
          <a:graphicData uri="http://schemas.openxmlformats.org/drawingml/2006/table">
            <a:tbl>
              <a:tblPr/>
              <a:tblGrid>
                <a:gridCol w="7163510">
                  <a:extLst>
                    <a:ext uri="{9D8B030D-6E8A-4147-A177-3AD203B41FA5}">
                      <a16:colId xmlns:a16="http://schemas.microsoft.com/office/drawing/2014/main" val="1506086142"/>
                    </a:ext>
                  </a:extLst>
                </a:gridCol>
                <a:gridCol w="1004837">
                  <a:extLst>
                    <a:ext uri="{9D8B030D-6E8A-4147-A177-3AD203B41FA5}">
                      <a16:colId xmlns:a16="http://schemas.microsoft.com/office/drawing/2014/main" val="1828493601"/>
                    </a:ext>
                  </a:extLst>
                </a:gridCol>
                <a:gridCol w="1004837">
                  <a:extLst>
                    <a:ext uri="{9D8B030D-6E8A-4147-A177-3AD203B41FA5}">
                      <a16:colId xmlns:a16="http://schemas.microsoft.com/office/drawing/2014/main" val="1599898206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de muerte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387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4,02 Feto o recién nacido afectados por complicaciones obstétricas y traumatismo del nacimiento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8609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4,01 Feto o recién nacido afectados por ciertas afecciones maternas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4954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51118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4,03 Retardo del crecimiento fetal, desnutrición fetal, gestación corta y bajo peso al nacer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51037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16915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15022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505668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83D85E45-E917-5246-6CE5-94D161C86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378304"/>
              </p:ext>
            </p:extLst>
          </p:nvPr>
        </p:nvGraphicFramePr>
        <p:xfrm>
          <a:off x="930322" y="2789227"/>
          <a:ext cx="10000034" cy="3093720"/>
        </p:xfrm>
        <a:graphic>
          <a:graphicData uri="http://schemas.openxmlformats.org/drawingml/2006/table">
            <a:tbl>
              <a:tblPr/>
              <a:tblGrid>
                <a:gridCol w="8970131">
                  <a:extLst>
                    <a:ext uri="{9D8B030D-6E8A-4147-A177-3AD203B41FA5}">
                      <a16:colId xmlns:a16="http://schemas.microsoft.com/office/drawing/2014/main" val="2539402255"/>
                    </a:ext>
                  </a:extLst>
                </a:gridCol>
                <a:gridCol w="1029903">
                  <a:extLst>
                    <a:ext uri="{9D8B030D-6E8A-4147-A177-3AD203B41FA5}">
                      <a16:colId xmlns:a16="http://schemas.microsoft.com/office/drawing/2014/main" val="207944366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básica agrupada 4,02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9244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anormalidades morfológicas y funcionales de la placenta y las no especificadas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193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corioamnionitis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95268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complicaciones maternas del embarazo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4091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formas de desprendimiento y de hemorragia placentarios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6912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 compresión del cordón umbilical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41062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embarazo ectópico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5241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ruptura prematura de las membranas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1626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oligohidramnios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06388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incompetencia del cuello uterino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9622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síndromes de transfusión placentaria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38985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complicaciones del cordón umbilical y las no especificadas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188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polihidramnios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9838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2672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180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AC464-7819-A7CD-F964-6915DDDEB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A97C6E6-786C-74C8-9788-3423483A38A2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neonatal temprana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agosto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191B1E9-4532-96DF-B71C-09DDA755F393}"/>
              </a:ext>
            </a:extLst>
          </p:cNvPr>
          <p:cNvSpPr txBox="1"/>
          <p:nvPr/>
        </p:nvSpPr>
        <p:spPr>
          <a:xfrm>
            <a:off x="2492712" y="6503474"/>
            <a:ext cx="74392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Fuente 2025 : Aplicativo RUAF-ND.Sistema de Estadísticas Vitales SDS -EEVV-PRELIMINARES ajustado 08-09-2025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3807B527-7DA5-7CF1-5B38-79BD42CEBA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385804"/>
              </p:ext>
            </p:extLst>
          </p:nvPr>
        </p:nvGraphicFramePr>
        <p:xfrm>
          <a:off x="651753" y="596613"/>
          <a:ext cx="10651787" cy="2514600"/>
        </p:xfrm>
        <a:graphic>
          <a:graphicData uri="http://schemas.openxmlformats.org/drawingml/2006/table">
            <a:tbl>
              <a:tblPr/>
              <a:tblGrid>
                <a:gridCol w="8318179">
                  <a:extLst>
                    <a:ext uri="{9D8B030D-6E8A-4147-A177-3AD203B41FA5}">
                      <a16:colId xmlns:a16="http://schemas.microsoft.com/office/drawing/2014/main" val="4152249163"/>
                    </a:ext>
                  </a:extLst>
                </a:gridCol>
                <a:gridCol w="1166804">
                  <a:extLst>
                    <a:ext uri="{9D8B030D-6E8A-4147-A177-3AD203B41FA5}">
                      <a16:colId xmlns:a16="http://schemas.microsoft.com/office/drawing/2014/main" val="2900068637"/>
                    </a:ext>
                  </a:extLst>
                </a:gridCol>
                <a:gridCol w="1166804">
                  <a:extLst>
                    <a:ext uri="{9D8B030D-6E8A-4147-A177-3AD203B41FA5}">
                      <a16:colId xmlns:a16="http://schemas.microsoft.com/office/drawing/2014/main" val="347201285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Causas agrupadas de muerte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5299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98387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4,05 Sepsis bacteriana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1888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7376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4,02 Feto o recién nacido afectados por complicaciones obstétricas y traumatismo del nacimiento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79330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04732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4,01 Feto o recién nacido afectados por ciertas afecciones maternas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9510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2,15 Tumores: in situ, benignos y de comportamiento incierto o desconocido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18620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5,12 Agresiones (homicidios)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824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257362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C25D00BF-0154-66BD-8398-C504E1AD1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325433"/>
              </p:ext>
            </p:extLst>
          </p:nvPr>
        </p:nvGraphicFramePr>
        <p:xfrm>
          <a:off x="2258032" y="3429000"/>
          <a:ext cx="7439228" cy="2514600"/>
        </p:xfrm>
        <a:graphic>
          <a:graphicData uri="http://schemas.openxmlformats.org/drawingml/2006/table">
            <a:tbl>
              <a:tblPr/>
              <a:tblGrid>
                <a:gridCol w="6294732">
                  <a:extLst>
                    <a:ext uri="{9D8B030D-6E8A-4147-A177-3AD203B41FA5}">
                      <a16:colId xmlns:a16="http://schemas.microsoft.com/office/drawing/2014/main" val="912569460"/>
                    </a:ext>
                  </a:extLst>
                </a:gridCol>
                <a:gridCol w="1144496">
                  <a:extLst>
                    <a:ext uri="{9D8B030D-6E8A-4147-A177-3AD203B41FA5}">
                      <a16:colId xmlns:a16="http://schemas.microsoft.com/office/drawing/2014/main" val="1790309989"/>
                    </a:ext>
                  </a:extLst>
                </a:gridCol>
              </a:tblGrid>
              <a:tr h="23005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de muerte 4,04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516714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Síndrome de dificultad respiratoria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8630821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Asfixia del nacimiento, no especificada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888202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Hemorragia pulmonar no especificada, originada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878560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Atelectasia primaria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638483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Insuficiencia respiratoria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4786709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Neumonía congénita, organismo no especificado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390060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Aspiración neonatal de meconio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984975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hemorragias pulmonares originadas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715598"/>
                  </a:ext>
                </a:extLst>
              </a:tr>
              <a:tr h="23005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53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093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64C33-4E65-4FA3-C808-3680D360B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9D6B932-C6CF-9784-F15A-3754EA1DC1E6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infantil en Bogotá D.C, enero –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agosto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CA6CB5D-FB4A-41F0-8FD8-E5845B853546}"/>
              </a:ext>
            </a:extLst>
          </p:cNvPr>
          <p:cNvSpPr txBox="1"/>
          <p:nvPr/>
        </p:nvSpPr>
        <p:spPr>
          <a:xfrm>
            <a:off x="2492712" y="6630432"/>
            <a:ext cx="74392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Fuente 2025 : Aplicativo RUAF-ND.Sistema de Estadísticas Vitales SDS -EEVV-PRELIMINARES ajustado 08-09-2025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98AB25E8-5E72-D581-D935-D4EF9B9E0E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826941"/>
              </p:ext>
            </p:extLst>
          </p:nvPr>
        </p:nvGraphicFramePr>
        <p:xfrm>
          <a:off x="188069" y="3445858"/>
          <a:ext cx="4851130" cy="2891966"/>
        </p:xfrm>
        <a:graphic>
          <a:graphicData uri="http://schemas.openxmlformats.org/drawingml/2006/table">
            <a:tbl>
              <a:tblPr/>
              <a:tblGrid>
                <a:gridCol w="4063774">
                  <a:extLst>
                    <a:ext uri="{9D8B030D-6E8A-4147-A177-3AD203B41FA5}">
                      <a16:colId xmlns:a16="http://schemas.microsoft.com/office/drawing/2014/main" val="4051536981"/>
                    </a:ext>
                  </a:extLst>
                </a:gridCol>
                <a:gridCol w="787356">
                  <a:extLst>
                    <a:ext uri="{9D8B030D-6E8A-4147-A177-3AD203B41FA5}">
                      <a16:colId xmlns:a16="http://schemas.microsoft.com/office/drawing/2014/main" val="2290897720"/>
                    </a:ext>
                  </a:extLst>
                </a:gridCol>
              </a:tblGrid>
              <a:tr h="2482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4,04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816027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Displasia broncopulmonar originada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974229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Asfixia del nacimiento, no especificada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248243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Síndrome de dificultad respiratoria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534873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Neumonía congénita, organismo no especificado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5960148"/>
                  </a:ext>
                </a:extLst>
              </a:tr>
              <a:tr h="4090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Hemorragia pulmonar no especificada, originada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404369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Atelectasia primaria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764058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Insuficiencia respiratoria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623688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Aspiración neonatal de meconio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160142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hemorragias pulmonares originadas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7461593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852525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D86593F9-05AC-F4CF-ECE1-1AB7FE688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742332"/>
              </p:ext>
            </p:extLst>
          </p:nvPr>
        </p:nvGraphicFramePr>
        <p:xfrm>
          <a:off x="1461849" y="469942"/>
          <a:ext cx="9500953" cy="2872740"/>
        </p:xfrm>
        <a:graphic>
          <a:graphicData uri="http://schemas.openxmlformats.org/drawingml/2006/table">
            <a:tbl>
              <a:tblPr/>
              <a:tblGrid>
                <a:gridCol w="7389631">
                  <a:extLst>
                    <a:ext uri="{9D8B030D-6E8A-4147-A177-3AD203B41FA5}">
                      <a16:colId xmlns:a16="http://schemas.microsoft.com/office/drawing/2014/main" val="1781598062"/>
                    </a:ext>
                  </a:extLst>
                </a:gridCol>
                <a:gridCol w="1055661">
                  <a:extLst>
                    <a:ext uri="{9D8B030D-6E8A-4147-A177-3AD203B41FA5}">
                      <a16:colId xmlns:a16="http://schemas.microsoft.com/office/drawing/2014/main" val="2810801452"/>
                    </a:ext>
                  </a:extLst>
                </a:gridCol>
                <a:gridCol w="1055661">
                  <a:extLst>
                    <a:ext uri="{9D8B030D-6E8A-4147-A177-3AD203B41FA5}">
                      <a16:colId xmlns:a16="http://schemas.microsoft.com/office/drawing/2014/main" val="2411146482"/>
                    </a:ext>
                  </a:extLst>
                </a:gridCol>
              </a:tblGrid>
              <a:tr h="20554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Causas agrupadas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420191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547026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306935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794817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4,05 Sepsis bacteriana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46871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4,02 Feto o recién nacido afectados por complicaciones obstétricas y traumatismo del nacimiento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7366855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 Signos, síntomas y afecciones mal definidas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070235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 Infecciones respiratorias agudas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748103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4,01 Feto o recién nacido afectados por ciertas afecciones maternas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401910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1,04 Ciertas enfermedades inmunoprevenibles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7864438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1,09 Resto de ciertas enfermedades infecciosas y parasitarias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801075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causas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3715326"/>
                  </a:ext>
                </a:extLst>
              </a:tr>
              <a:tr h="20554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535174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2D36DD1C-2329-89E0-91E5-261D95BC9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01779"/>
              </p:ext>
            </p:extLst>
          </p:nvPr>
        </p:nvGraphicFramePr>
        <p:xfrm>
          <a:off x="5350212" y="3445858"/>
          <a:ext cx="6653719" cy="3124200"/>
        </p:xfrm>
        <a:graphic>
          <a:graphicData uri="http://schemas.openxmlformats.org/drawingml/2006/table">
            <a:tbl>
              <a:tblPr/>
              <a:tblGrid>
                <a:gridCol w="5804890">
                  <a:extLst>
                    <a:ext uri="{9D8B030D-6E8A-4147-A177-3AD203B41FA5}">
                      <a16:colId xmlns:a16="http://schemas.microsoft.com/office/drawing/2014/main" val="3346863980"/>
                    </a:ext>
                  </a:extLst>
                </a:gridCol>
                <a:gridCol w="848829">
                  <a:extLst>
                    <a:ext uri="{9D8B030D-6E8A-4147-A177-3AD203B41FA5}">
                      <a16:colId xmlns:a16="http://schemas.microsoft.com/office/drawing/2014/main" val="1501517901"/>
                    </a:ext>
                  </a:extLst>
                </a:gridCol>
              </a:tblGrid>
              <a:tr h="16196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4,06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813886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Enterocolitis necrotizante del feto y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140769"/>
                  </a:ext>
                </a:extLst>
              </a:tr>
              <a:tr h="17121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Hemorragia intraventricular (no traumática) del feto y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821244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Hipertensión neonatal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445639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Perforación intestinal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060502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Ictericia neonatal, no especificada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601949"/>
                  </a:ext>
                </a:extLst>
              </a:tr>
              <a:tr h="1843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Persistencia de la circulación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fetal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502432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Afección no especificada originada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312217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Diabetes mellitus neonatal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3682628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Enfermedad hemolítica del feto y del recién nacido, no especificada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36200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Hidropesía fetal no debida a enfermedad hemolítica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353868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Hipotonía congénita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2457104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Insuficiencia cardíaca neonatal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390826"/>
                  </a:ext>
                </a:extLst>
              </a:tr>
              <a:tr h="16196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952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010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45E3B-A742-672F-5536-7A3DF3068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531EEAD-A266-BBAD-36B2-BDD8F85D2728}"/>
              </a:ext>
            </a:extLst>
          </p:cNvPr>
          <p:cNvSpPr txBox="1"/>
          <p:nvPr/>
        </p:nvSpPr>
        <p:spPr>
          <a:xfrm>
            <a:off x="595342" y="100610"/>
            <a:ext cx="1123396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en menores de 1 a 4 años 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agosto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FF00BCD-586F-5DC5-A213-5E7EE36A786F}"/>
              </a:ext>
            </a:extLst>
          </p:cNvPr>
          <p:cNvSpPr txBox="1"/>
          <p:nvPr/>
        </p:nvSpPr>
        <p:spPr>
          <a:xfrm>
            <a:off x="2492712" y="6503474"/>
            <a:ext cx="74392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Fuente 2025 : Aplicativo RUAF-ND.Sistema de Estadísticas Vitales SDS -EEVV-PRELIMINARES ajustado 08-09-2025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36893B9-F9A2-29F8-C851-7F8782D30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209333"/>
              </p:ext>
            </p:extLst>
          </p:nvPr>
        </p:nvGraphicFramePr>
        <p:xfrm>
          <a:off x="1031132" y="919571"/>
          <a:ext cx="9854119" cy="4274820"/>
        </p:xfrm>
        <a:graphic>
          <a:graphicData uri="http://schemas.openxmlformats.org/drawingml/2006/table">
            <a:tbl>
              <a:tblPr/>
              <a:tblGrid>
                <a:gridCol w="7513293">
                  <a:extLst>
                    <a:ext uri="{9D8B030D-6E8A-4147-A177-3AD203B41FA5}">
                      <a16:colId xmlns:a16="http://schemas.microsoft.com/office/drawing/2014/main" val="2201628721"/>
                    </a:ext>
                  </a:extLst>
                </a:gridCol>
                <a:gridCol w="1170413">
                  <a:extLst>
                    <a:ext uri="{9D8B030D-6E8A-4147-A177-3AD203B41FA5}">
                      <a16:colId xmlns:a16="http://schemas.microsoft.com/office/drawing/2014/main" val="293496226"/>
                    </a:ext>
                  </a:extLst>
                </a:gridCol>
                <a:gridCol w="1170413">
                  <a:extLst>
                    <a:ext uri="{9D8B030D-6E8A-4147-A177-3AD203B41FA5}">
                      <a16:colId xmlns:a16="http://schemas.microsoft.com/office/drawing/2014/main" val="401366395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Causas agrupadas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33006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 Signos, síntomas y afecciones mal definidas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0024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7777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2,12 Leucemia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8760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 Infecciones respiratorias agudas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8263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6,04 Enfermedades del sistema nervioso, excepto meningitis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30312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2,03 Tumor maligno De los organos digestivos y del peritoneo, excepto estómago y colon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7246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5,12 Agresiones (homicidios)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087375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6,14 Resto de enfermedades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88626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2,14 Tumores malignos de otras localizaciones y de las no especificadas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9342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2347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6,05 Enfermedades crónicas de las vías respiratorias inferiores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4069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2920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5,01 Accidentes de transporte terrestre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4059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5,06 Accidentes que obstruyen la respiración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9241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 Los demás accidentes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24044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453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691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3ADEA8F-A8A4-D61F-DEDB-64273F4D980E}"/>
              </a:ext>
            </a:extLst>
          </p:cNvPr>
          <p:cNvSpPr txBox="1"/>
          <p:nvPr/>
        </p:nvSpPr>
        <p:spPr>
          <a:xfrm>
            <a:off x="930322" y="0"/>
            <a:ext cx="1033135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000" b="1" dirty="0">
                <a:solidFill>
                  <a:srgbClr val="0070C0"/>
                </a:solidFill>
              </a:rPr>
              <a:t>Casos y tasas de mortalidad en menores de 5 años, distribuido por EAPB y localidad , en Bogotá D.C, enero – agosto 2025 preliminar</a:t>
            </a:r>
            <a:endParaRPr lang="es-MX" sz="20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79A668D-3D7D-5CB4-9352-9B6A5A0B5229}"/>
              </a:ext>
            </a:extLst>
          </p:cNvPr>
          <p:cNvSpPr txBox="1"/>
          <p:nvPr/>
        </p:nvSpPr>
        <p:spPr>
          <a:xfrm>
            <a:off x="2492712" y="6503474"/>
            <a:ext cx="74392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Fuente 2025 : Aplicativo RUAF-ND.Sistema de Estadísticas Vitales SDS -EEVV-PRELIMINARES ajustado 08-09-2025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42652D8-1C25-B5C3-AF78-526B20A57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75" y="707886"/>
            <a:ext cx="5322993" cy="567122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E60ACCF-06F9-E1E6-41BA-46224A2910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37845"/>
              </p:ext>
            </p:extLst>
          </p:nvPr>
        </p:nvGraphicFramePr>
        <p:xfrm>
          <a:off x="6697872" y="707886"/>
          <a:ext cx="4109556" cy="5671226"/>
        </p:xfrm>
        <a:graphic>
          <a:graphicData uri="http://schemas.openxmlformats.org/drawingml/2006/table">
            <a:tbl>
              <a:tblPr/>
              <a:tblGrid>
                <a:gridCol w="1491825">
                  <a:extLst>
                    <a:ext uri="{9D8B030D-6E8A-4147-A177-3AD203B41FA5}">
                      <a16:colId xmlns:a16="http://schemas.microsoft.com/office/drawing/2014/main" val="1163885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3665736056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4128017033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385838296"/>
                    </a:ext>
                  </a:extLst>
                </a:gridCol>
              </a:tblGrid>
              <a:tr h="69676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EAPB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Casos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Nacidos vivos + fetales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i-FI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tasa x 1.000 nv+mf </a:t>
                      </a:r>
                    </a:p>
                  </a:txBody>
                  <a:tcPr marL="7041" marR="7041" marT="7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DC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311797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Coosalud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1087808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Nueva EPS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3069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918477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Salud Total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5464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062010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Sura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2348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8500666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Capital 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3599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6,7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9764001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Sanitas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7742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1510876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Compensar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5674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084662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Famisanar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4924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9241066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Policia Nacional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750460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Aliansalud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782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3,8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023458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Ecopetrol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596213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Mallamas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7070731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Unisalud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381340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Ferrocarriles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042787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Fuerzas Militares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160856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Magisterio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655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 asegurado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1461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171687"/>
                  </a:ext>
                </a:extLst>
              </a:tr>
              <a:tr h="2763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Otras EAPB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689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40,6</a:t>
                      </a:r>
                    </a:p>
                  </a:txBody>
                  <a:tcPr marL="7041" marR="7041" marT="70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077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909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1" id="{9D28776F-FBD2-4182-9E6B-397E95EB1FD0}" vid="{5B9CEE74-8DB3-4F8E-AD24-105C26A28D3D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1_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ED4FF113E4C64399229CB8D31EA85D" ma:contentTypeVersion="12" ma:contentTypeDescription="Crear nuevo documento." ma:contentTypeScope="" ma:versionID="4e990190f099568cab74d298029bd830">
  <xsd:schema xmlns:xsd="http://www.w3.org/2001/XMLSchema" xmlns:xs="http://www.w3.org/2001/XMLSchema" xmlns:p="http://schemas.microsoft.com/office/2006/metadata/properties" xmlns:ns3="4ebd6461-e7e4-4abe-b2d4-210813cdbd0a" targetNamespace="http://schemas.microsoft.com/office/2006/metadata/properties" ma:root="true" ma:fieldsID="f354db1f47b2be885af98d364c711a32" ns3:_="">
    <xsd:import namespace="4ebd6461-e7e4-4abe-b2d4-210813cdbd0a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d6461-e7e4-4abe-b2d4-210813cdbd0a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bd6461-e7e4-4abe-b2d4-210813cdbd0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F1ACE1-239A-42AC-95FA-A1EC74846EE0}">
  <ds:schemaRefs>
    <ds:schemaRef ds:uri="4ebd6461-e7e4-4abe-b2d4-210813cdbd0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4E35BB3-B3B5-4001-8B8C-19D58B311DB2}">
  <ds:schemaRefs>
    <ds:schemaRef ds:uri="4ebd6461-e7e4-4abe-b2d4-210813cdbd0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AA6BC6D-6597-45D4-BD69-CE9ABE5FF8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2283</TotalTime>
  <Words>1758</Words>
  <Application>Microsoft Office PowerPoint</Application>
  <PresentationFormat>Panorámica</PresentationFormat>
  <Paragraphs>564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8</vt:i4>
      </vt:variant>
      <vt:variant>
        <vt:lpstr>Títulos de diapositiva</vt:lpstr>
      </vt:variant>
      <vt:variant>
        <vt:i4>12</vt:i4>
      </vt:variant>
    </vt:vector>
  </HeadingPairs>
  <TitlesOfParts>
    <vt:vector size="28" baseType="lpstr">
      <vt:lpstr>Aptos</vt:lpstr>
      <vt:lpstr>Aptos Display</vt:lpstr>
      <vt:lpstr>Aptos Narrow</vt:lpstr>
      <vt:lpstr>Arial</vt:lpstr>
      <vt:lpstr>Calibri</vt:lpstr>
      <vt:lpstr>Comic Sans MS</vt:lpstr>
      <vt:lpstr>Times New Roman</vt:lpstr>
      <vt:lpstr>Verdana</vt:lpstr>
      <vt:lpstr>Office Theme</vt:lpstr>
      <vt:lpstr>template_sec_salud</vt:lpstr>
      <vt:lpstr>Tema1</vt:lpstr>
      <vt:lpstr>2_Office Theme</vt:lpstr>
      <vt:lpstr>1_template_sec_salud</vt:lpstr>
      <vt:lpstr>Tema de Office</vt:lpstr>
      <vt:lpstr>1_Office Theme</vt:lpstr>
      <vt:lpstr>3_Office Theme</vt:lpstr>
      <vt:lpstr>Comportamiento epidemiológico de la Mortalidad Infantil en Bogotá D.C  Adriana Guaca Profesional especializado Subdirección de vigilancia en Salud Pública</vt:lpstr>
      <vt:lpstr>Presentación de PowerPoint</vt:lpstr>
      <vt:lpstr>Presentación de PowerPoint</vt:lpstr>
      <vt:lpstr>Caracterización mortalidad fetal corte agosto 2025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 estrategia se basa en el marco de MAS Bienestar y hace parte de las metas de Plan de Desarrollo “Bogotá Camina Segura”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Adriana Maritza, Guaca Ruiz</cp:lastModifiedBy>
  <cp:revision>250</cp:revision>
  <dcterms:created xsi:type="dcterms:W3CDTF">2024-04-17T14:48:17Z</dcterms:created>
  <dcterms:modified xsi:type="dcterms:W3CDTF">2025-09-18T15:55:48Z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0x010100A0ED4FF113E4C64399229CB8D31EA85D</vt:lpwstr>
  </property>
</Properties>
</file>