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8288000" cy="10287000"/>
  <p:notesSz cx="6858000" cy="9144000"/>
  <p:embeddedFontLst>
    <p:embeddedFont>
      <p:font typeface="Arial" panose="020B0604020202020204" pitchFamily="34" charset="0"/>
      <p:regular r:id="rId14"/>
    </p:embeddedFont>
    <p:embeddedFont>
      <p:font typeface="Arial Bold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Open Sans Bold Italics" panose="020B0604020202020204" charset="0"/>
      <p:regular r:id="rId20"/>
    </p:embeddedFont>
    <p:embeddedFont>
      <p:font typeface="Oswald Bold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25.08.2025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423" y="-154"/>
            <a:ext cx="18310050" cy="10286550"/>
            <a:chOff x="0" y="0"/>
            <a:chExt cx="24413400" cy="13715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413338" cy="13715364"/>
            </a:xfrm>
            <a:custGeom>
              <a:avLst/>
              <a:gdLst/>
              <a:ahLst/>
              <a:cxnLst/>
              <a:rect l="l" t="t" r="r" b="b"/>
              <a:pathLst>
                <a:path w="24413338" h="13715364">
                  <a:moveTo>
                    <a:pt x="0" y="0"/>
                  </a:moveTo>
                  <a:lnTo>
                    <a:pt x="24413338" y="0"/>
                  </a:lnTo>
                  <a:lnTo>
                    <a:pt x="24413338" y="13715364"/>
                  </a:lnTo>
                  <a:lnTo>
                    <a:pt x="0" y="13715364"/>
                  </a:lnTo>
                  <a:close/>
                </a:path>
              </a:pathLst>
            </a:custGeom>
            <a:solidFill>
              <a:srgbClr val="E4032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447522" y="3798296"/>
            <a:ext cx="1867950" cy="6488100"/>
            <a:chOff x="0" y="0"/>
            <a:chExt cx="2490600" cy="8650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6447522" y="-155"/>
            <a:ext cx="1867950" cy="3798450"/>
            <a:chOff x="0" y="0"/>
            <a:chExt cx="2490600" cy="5064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90597" cy="5064633"/>
            </a:xfrm>
            <a:custGeom>
              <a:avLst/>
              <a:gdLst/>
              <a:ahLst/>
              <a:cxnLst/>
              <a:rect l="l" t="t" r="r" b="b"/>
              <a:pathLst>
                <a:path w="2490597" h="5064633">
                  <a:moveTo>
                    <a:pt x="0" y="5064633"/>
                  </a:moveTo>
                  <a:lnTo>
                    <a:pt x="0" y="0"/>
                  </a:lnTo>
                  <a:lnTo>
                    <a:pt x="2490597" y="5064633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2286646" y="3447602"/>
            <a:ext cx="14160876" cy="512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960"/>
              </a:lnSpc>
            </a:pPr>
            <a:r>
              <a:rPr lang="en-US" sz="10800" b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Desarrollo Económico  </a:t>
            </a:r>
          </a:p>
          <a:p>
            <a:pPr algn="ctr">
              <a:lnSpc>
                <a:spcPts val="12960"/>
              </a:lnSpc>
            </a:pPr>
            <a:endParaRPr lang="en-US" sz="10800" b="1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-505777" y="0"/>
            <a:ext cx="4220528" cy="10287000"/>
            <a:chOff x="0" y="0"/>
            <a:chExt cx="5627370" cy="13716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627370" cy="13716000"/>
            </a:xfrm>
            <a:custGeom>
              <a:avLst/>
              <a:gdLst/>
              <a:ahLst/>
              <a:cxnLst/>
              <a:rect l="l" t="t" r="r" b="b"/>
              <a:pathLst>
                <a:path w="5627370" h="13716000">
                  <a:moveTo>
                    <a:pt x="5627370" y="13716000"/>
                  </a:moveTo>
                  <a:lnTo>
                    <a:pt x="1579118" y="0"/>
                  </a:lnTo>
                  <a:lnTo>
                    <a:pt x="0" y="0"/>
                  </a:lnTo>
                  <a:lnTo>
                    <a:pt x="4048252" y="13716000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7003832" y="8572052"/>
            <a:ext cx="4611150" cy="923316"/>
            <a:chOff x="0" y="0"/>
            <a:chExt cx="6148200" cy="123108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148197" cy="1231138"/>
            </a:xfrm>
            <a:custGeom>
              <a:avLst/>
              <a:gdLst/>
              <a:ahLst/>
              <a:cxnLst/>
              <a:rect l="l" t="t" r="r" b="b"/>
              <a:pathLst>
                <a:path w="6148197" h="1231138">
                  <a:moveTo>
                    <a:pt x="0" y="0"/>
                  </a:moveTo>
                  <a:lnTo>
                    <a:pt x="6148197" y="0"/>
                  </a:lnTo>
                  <a:lnTo>
                    <a:pt x="6148197" y="1231138"/>
                  </a:lnTo>
                  <a:lnTo>
                    <a:pt x="0" y="1231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122873" y="21908"/>
            <a:ext cx="18288000" cy="10266045"/>
            <a:chOff x="0" y="0"/>
            <a:chExt cx="24384000" cy="136880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688061"/>
            </a:xfrm>
            <a:custGeom>
              <a:avLst/>
              <a:gdLst/>
              <a:ahLst/>
              <a:cxnLst/>
              <a:rect l="l" t="t" r="r" b="b"/>
              <a:pathLst>
                <a:path w="24384000" h="13688061">
                  <a:moveTo>
                    <a:pt x="0" y="0"/>
                  </a:moveTo>
                  <a:lnTo>
                    <a:pt x="24384000" y="0"/>
                  </a:lnTo>
                  <a:lnTo>
                    <a:pt x="24384000" y="13688061"/>
                  </a:lnTo>
                  <a:lnTo>
                    <a:pt x="0" y="136880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9365" b="-9365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6415524" y="-155"/>
            <a:ext cx="1867950" cy="3798450"/>
            <a:chOff x="0" y="0"/>
            <a:chExt cx="2490600" cy="5064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5064633"/>
            </a:xfrm>
            <a:custGeom>
              <a:avLst/>
              <a:gdLst/>
              <a:ahLst/>
              <a:cxnLst/>
              <a:rect l="l" t="t" r="r" b="b"/>
              <a:pathLst>
                <a:path w="2490597" h="5064633">
                  <a:moveTo>
                    <a:pt x="0" y="5064633"/>
                  </a:moveTo>
                  <a:lnTo>
                    <a:pt x="0" y="0"/>
                  </a:lnTo>
                  <a:lnTo>
                    <a:pt x="2490597" y="5064633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732833" y="9695542"/>
            <a:ext cx="1432074" cy="468501"/>
            <a:chOff x="0" y="0"/>
            <a:chExt cx="1909432" cy="6246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675084" y="1425578"/>
            <a:ext cx="15649000" cy="1243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6600" b="1">
                <a:solidFill>
                  <a:srgbClr val="CC0000"/>
                </a:solidFill>
                <a:latin typeface="Arial Bold"/>
                <a:ea typeface="Arial Bold"/>
                <a:cs typeface="Arial Bold"/>
                <a:sym typeface="Arial Bold"/>
              </a:rPr>
              <a:t>FACTORES DE PONDERACIÓN  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6415496" y="3798296"/>
            <a:ext cx="1867979" cy="6488172"/>
            <a:chOff x="0" y="0"/>
            <a:chExt cx="2490638" cy="865089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6415496" y="-78"/>
            <a:ext cx="1867979" cy="3798374"/>
            <a:chOff x="0" y="0"/>
            <a:chExt cx="2490638" cy="506449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90597" cy="5064506"/>
            </a:xfrm>
            <a:custGeom>
              <a:avLst/>
              <a:gdLst/>
              <a:ahLst/>
              <a:cxnLst/>
              <a:rect l="l" t="t" r="r" b="b"/>
              <a:pathLst>
                <a:path w="2490597" h="5064506">
                  <a:moveTo>
                    <a:pt x="0" y="5064506"/>
                  </a:moveTo>
                  <a:lnTo>
                    <a:pt x="0" y="0"/>
                  </a:lnTo>
                  <a:lnTo>
                    <a:pt x="2490597" y="5064506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6732832" y="9695543"/>
            <a:ext cx="1432076" cy="468501"/>
            <a:chOff x="0" y="0"/>
            <a:chExt cx="1909435" cy="6246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graphicFrame>
        <p:nvGraphicFramePr>
          <p:cNvPr id="15" name="Table 15"/>
          <p:cNvGraphicFramePr>
            <a:graphicFrameLocks noGrp="1"/>
          </p:cNvGraphicFramePr>
          <p:nvPr/>
        </p:nvGraphicFramePr>
        <p:xfrm>
          <a:off x="1529610" y="2951778"/>
          <a:ext cx="13925550" cy="6694459"/>
        </p:xfrm>
        <a:graphic>
          <a:graphicData uri="http://schemas.openxmlformats.org/drawingml/2006/table">
            <a:tbl>
              <a:tblPr/>
              <a:tblGrid>
                <a:gridCol w="1831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7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6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525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 b="1">
                          <a:solidFill>
                            <a:srgbClr val="000000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ITEM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 b="1">
                          <a:solidFill>
                            <a:srgbClr val="000000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FACTOR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 b="1">
                          <a:solidFill>
                            <a:srgbClr val="000000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PUNTAJE MÁXIMO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3332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6.1 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Propuesta económica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58.50 puntos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3332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6.2 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Factor de Calidad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 puntos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015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6.3 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Apoyo a la Industria Nacional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 puntos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525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6.4 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Vinculación de personas con discapacidad 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punto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525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6.5 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Emprendimiento y empresas de mujeres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0.25 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4015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6.6. 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Mipyme domiciliada en Colombia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0.25 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4015">
                <a:tc grid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 b="1">
                          <a:solidFill>
                            <a:srgbClr val="000000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TOTAL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 b="1">
                          <a:solidFill>
                            <a:srgbClr val="000000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TOTAL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  <a:defRPr/>
                      </a:pPr>
                      <a:r>
                        <a:rPr lang="en-US" sz="3000" b="1">
                          <a:solidFill>
                            <a:srgbClr val="000000"/>
                          </a:solidFill>
                          <a:latin typeface="Arial Bold"/>
                          <a:ea typeface="Arial Bold"/>
                          <a:cs typeface="Arial Bold"/>
                          <a:sym typeface="Arial Bold"/>
                        </a:rPr>
                        <a:t>100 puntos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lang="en-US" sz="1100"/>
                    </a:p>
                  </a:txBody>
                  <a:tcPr marT="91440" marB="91440" anchor="ctr">
                    <a:lnL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3188"/>
            <a:ext cx="18310050" cy="10286550"/>
            <a:chOff x="0" y="0"/>
            <a:chExt cx="24413400" cy="13715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413338" cy="13715364"/>
            </a:xfrm>
            <a:custGeom>
              <a:avLst/>
              <a:gdLst/>
              <a:ahLst/>
              <a:cxnLst/>
              <a:rect l="l" t="t" r="r" b="b"/>
              <a:pathLst>
                <a:path w="24413338" h="13715364">
                  <a:moveTo>
                    <a:pt x="0" y="0"/>
                  </a:moveTo>
                  <a:lnTo>
                    <a:pt x="24413338" y="0"/>
                  </a:lnTo>
                  <a:lnTo>
                    <a:pt x="24413338" y="13715364"/>
                  </a:lnTo>
                  <a:lnTo>
                    <a:pt x="0" y="13715364"/>
                  </a:lnTo>
                  <a:close/>
                </a:path>
              </a:pathLst>
            </a:custGeom>
            <a:solidFill>
              <a:srgbClr val="E4032E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6415524" y="3798296"/>
            <a:ext cx="1867950" cy="6488100"/>
            <a:chOff x="0" y="0"/>
            <a:chExt cx="2490600" cy="8650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6415524" y="-155"/>
            <a:ext cx="1867950" cy="3798450"/>
            <a:chOff x="0" y="0"/>
            <a:chExt cx="2490600" cy="5064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90597" cy="5064633"/>
            </a:xfrm>
            <a:custGeom>
              <a:avLst/>
              <a:gdLst/>
              <a:ahLst/>
              <a:cxnLst/>
              <a:rect l="l" t="t" r="r" b="b"/>
              <a:pathLst>
                <a:path w="2490597" h="5064633">
                  <a:moveTo>
                    <a:pt x="0" y="5064633"/>
                  </a:moveTo>
                  <a:lnTo>
                    <a:pt x="0" y="0"/>
                  </a:lnTo>
                  <a:lnTo>
                    <a:pt x="2490597" y="5064633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188675" y="3911925"/>
            <a:ext cx="9910650" cy="2859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0"/>
              </a:lnSpc>
            </a:pPr>
            <a:r>
              <a:rPr lang="en-US" sz="18000" b="1">
                <a:solidFill>
                  <a:srgbClr val="FFFFFF"/>
                </a:solidFill>
                <a:latin typeface="Oswald Bold"/>
                <a:ea typeface="Oswald Bold"/>
                <a:cs typeface="Oswald Bold"/>
                <a:sym typeface="Oswald Bold"/>
              </a:rPr>
              <a:t>Gracias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-1741350" y="719550"/>
            <a:ext cx="4611150" cy="9567450"/>
            <a:chOff x="0" y="0"/>
            <a:chExt cx="6148200" cy="12756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148197" cy="12756642"/>
            </a:xfrm>
            <a:custGeom>
              <a:avLst/>
              <a:gdLst/>
              <a:ahLst/>
              <a:cxnLst/>
              <a:rect l="l" t="t" r="r" b="b"/>
              <a:pathLst>
                <a:path w="6148197" h="12756642">
                  <a:moveTo>
                    <a:pt x="6148197" y="12756642"/>
                  </a:moveTo>
                  <a:lnTo>
                    <a:pt x="1725295" y="0"/>
                  </a:lnTo>
                  <a:lnTo>
                    <a:pt x="0" y="0"/>
                  </a:lnTo>
                  <a:lnTo>
                    <a:pt x="4422902" y="12756642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7003832" y="6727487"/>
            <a:ext cx="4611150" cy="923316"/>
            <a:chOff x="0" y="0"/>
            <a:chExt cx="6148200" cy="123108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148197" cy="1231138"/>
            </a:xfrm>
            <a:custGeom>
              <a:avLst/>
              <a:gdLst/>
              <a:ahLst/>
              <a:cxnLst/>
              <a:rect l="l" t="t" r="r" b="b"/>
              <a:pathLst>
                <a:path w="6148197" h="1231138">
                  <a:moveTo>
                    <a:pt x="0" y="0"/>
                  </a:moveTo>
                  <a:lnTo>
                    <a:pt x="6148197" y="0"/>
                  </a:lnTo>
                  <a:lnTo>
                    <a:pt x="6148197" y="1231138"/>
                  </a:lnTo>
                  <a:lnTo>
                    <a:pt x="0" y="1231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179070" y="0"/>
            <a:ext cx="18589942" cy="10286048"/>
            <a:chOff x="0" y="0"/>
            <a:chExt cx="24786590" cy="137147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786589" cy="13714730"/>
            </a:xfrm>
            <a:custGeom>
              <a:avLst/>
              <a:gdLst/>
              <a:ahLst/>
              <a:cxnLst/>
              <a:rect l="l" t="t" r="r" b="b"/>
              <a:pathLst>
                <a:path w="24786589" h="13714730">
                  <a:moveTo>
                    <a:pt x="0" y="0"/>
                  </a:moveTo>
                  <a:lnTo>
                    <a:pt x="24786589" y="0"/>
                  </a:lnTo>
                  <a:lnTo>
                    <a:pt x="24786589" y="13714730"/>
                  </a:lnTo>
                  <a:lnTo>
                    <a:pt x="0" y="137147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10228" b="-10228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6415524" y="-155"/>
            <a:ext cx="1867950" cy="3798450"/>
            <a:chOff x="0" y="0"/>
            <a:chExt cx="2490600" cy="5064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5064633"/>
            </a:xfrm>
            <a:custGeom>
              <a:avLst/>
              <a:gdLst/>
              <a:ahLst/>
              <a:cxnLst/>
              <a:rect l="l" t="t" r="r" b="b"/>
              <a:pathLst>
                <a:path w="2490597" h="5064633">
                  <a:moveTo>
                    <a:pt x="0" y="5064633"/>
                  </a:moveTo>
                  <a:lnTo>
                    <a:pt x="0" y="0"/>
                  </a:lnTo>
                  <a:lnTo>
                    <a:pt x="2490597" y="5064633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732833" y="9695542"/>
            <a:ext cx="1432074" cy="468501"/>
            <a:chOff x="0" y="0"/>
            <a:chExt cx="1909432" cy="6246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675084" y="1558928"/>
            <a:ext cx="15649000" cy="1109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6600" b="1" dirty="0">
                <a:solidFill>
                  <a:srgbClr val="CC0000"/>
                </a:solidFill>
                <a:latin typeface="Oswald Bold"/>
                <a:ea typeface="Oswald Bold"/>
                <a:cs typeface="Oswald Bold"/>
                <a:sym typeface="Oswald Bold"/>
              </a:rPr>
              <a:t>OBJETO DEL CONTRATO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6543131" y="3798296"/>
            <a:ext cx="1867979" cy="6488172"/>
            <a:chOff x="0" y="0"/>
            <a:chExt cx="2490638" cy="865089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6543131" y="-78"/>
            <a:ext cx="1867979" cy="3798374"/>
            <a:chOff x="0" y="0"/>
            <a:chExt cx="2490638" cy="506449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90597" cy="5064506"/>
            </a:xfrm>
            <a:custGeom>
              <a:avLst/>
              <a:gdLst/>
              <a:ahLst/>
              <a:cxnLst/>
              <a:rect l="l" t="t" r="r" b="b"/>
              <a:pathLst>
                <a:path w="2490597" h="5064506">
                  <a:moveTo>
                    <a:pt x="0" y="5064506"/>
                  </a:moveTo>
                  <a:lnTo>
                    <a:pt x="0" y="0"/>
                  </a:lnTo>
                  <a:lnTo>
                    <a:pt x="2490597" y="5064506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6860467" y="9695543"/>
            <a:ext cx="1432076" cy="468501"/>
            <a:chOff x="0" y="0"/>
            <a:chExt cx="1909435" cy="6246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1676400" y="3826871"/>
            <a:ext cx="14152314" cy="2872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40"/>
              </a:lnSpc>
            </a:pPr>
            <a:r>
              <a:rPr lang="en-US" sz="3600" b="1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PRESTAR LOS SERVICIOS PARA APOYAR Y FORTALECER LAS CAPACIDADES LOCALES PARA LA GESTIÓN Y EL DESARROLLO TURÍSTICO, MEDIANTE CAPACITACIÓN, ASISTENCIA TÉCNICA Y ENTREGA DE INCENTIVOS A EMPRENDIMIENTOS, MIPYMES Y PRESTADORES DE SERVICIOS TURÍSTICOS DE LA LOCALIDAD.     </a:t>
            </a:r>
          </a:p>
          <a:p>
            <a:pPr algn="ctr">
              <a:lnSpc>
                <a:spcPts val="3240"/>
              </a:lnSpc>
            </a:pPr>
            <a:r>
              <a:rPr lang="en-US" sz="2700" b="1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526" y="-390404"/>
            <a:ext cx="18288000" cy="10677404"/>
            <a:chOff x="0" y="0"/>
            <a:chExt cx="24384000" cy="142365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4236573"/>
            </a:xfrm>
            <a:custGeom>
              <a:avLst/>
              <a:gdLst/>
              <a:ahLst/>
              <a:cxnLst/>
              <a:rect l="l" t="t" r="r" b="b"/>
              <a:pathLst>
                <a:path w="24384000" h="14236573">
                  <a:moveTo>
                    <a:pt x="0" y="0"/>
                  </a:moveTo>
                  <a:lnTo>
                    <a:pt x="24384000" y="0"/>
                  </a:lnTo>
                  <a:lnTo>
                    <a:pt x="24384000" y="14236573"/>
                  </a:lnTo>
                  <a:lnTo>
                    <a:pt x="0" y="142365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7078" b="-7077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6193277" y="-395046"/>
            <a:ext cx="2090197" cy="4193341"/>
            <a:chOff x="0" y="0"/>
            <a:chExt cx="2786930" cy="559112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786888" cy="5591175"/>
            </a:xfrm>
            <a:custGeom>
              <a:avLst/>
              <a:gdLst/>
              <a:ahLst/>
              <a:cxnLst/>
              <a:rect l="l" t="t" r="r" b="b"/>
              <a:pathLst>
                <a:path w="2786888" h="5591175">
                  <a:moveTo>
                    <a:pt x="0" y="5591175"/>
                  </a:moveTo>
                  <a:lnTo>
                    <a:pt x="0" y="0"/>
                  </a:lnTo>
                  <a:lnTo>
                    <a:pt x="2786888" y="5591175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732833" y="9695542"/>
            <a:ext cx="1432074" cy="468501"/>
            <a:chOff x="0" y="0"/>
            <a:chExt cx="1909432" cy="6246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955944" y="1024516"/>
            <a:ext cx="15649000" cy="1109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6600" b="1">
                <a:solidFill>
                  <a:srgbClr val="CC0000"/>
                </a:solidFill>
                <a:latin typeface="Oswald Bold"/>
                <a:ea typeface="Oswald Bold"/>
                <a:cs typeface="Oswald Bold"/>
                <a:sym typeface="Oswald Bold"/>
              </a:rPr>
              <a:t>METAS PLAN DE DESARROLLO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845468" y="2595562"/>
            <a:ext cx="6574631" cy="7119030"/>
            <a:chOff x="0" y="0"/>
            <a:chExt cx="8766174" cy="94920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766175" cy="9491980"/>
            </a:xfrm>
            <a:custGeom>
              <a:avLst/>
              <a:gdLst/>
              <a:ahLst/>
              <a:cxnLst/>
              <a:rect l="l" t="t" r="r" b="b"/>
              <a:pathLst>
                <a:path w="8766175" h="9491980">
                  <a:moveTo>
                    <a:pt x="25400" y="0"/>
                  </a:moveTo>
                  <a:lnTo>
                    <a:pt x="8740775" y="0"/>
                  </a:lnTo>
                  <a:cubicBezTo>
                    <a:pt x="8754745" y="0"/>
                    <a:pt x="8766175" y="11430"/>
                    <a:pt x="8766175" y="25400"/>
                  </a:cubicBezTo>
                  <a:lnTo>
                    <a:pt x="8766175" y="9466580"/>
                  </a:lnTo>
                  <a:cubicBezTo>
                    <a:pt x="8766175" y="9480550"/>
                    <a:pt x="8754745" y="9491980"/>
                    <a:pt x="8740775" y="9491980"/>
                  </a:cubicBezTo>
                  <a:lnTo>
                    <a:pt x="25400" y="9491980"/>
                  </a:lnTo>
                  <a:cubicBezTo>
                    <a:pt x="11430" y="9491980"/>
                    <a:pt x="0" y="9480550"/>
                    <a:pt x="0" y="9466580"/>
                  </a:cubicBezTo>
                  <a:lnTo>
                    <a:pt x="0" y="25400"/>
                  </a:lnTo>
                  <a:cubicBezTo>
                    <a:pt x="0" y="11430"/>
                    <a:pt x="11430" y="0"/>
                    <a:pt x="25400" y="0"/>
                  </a:cubicBezTo>
                  <a:moveTo>
                    <a:pt x="25400" y="50800"/>
                  </a:moveTo>
                  <a:lnTo>
                    <a:pt x="25400" y="25400"/>
                  </a:lnTo>
                  <a:lnTo>
                    <a:pt x="50800" y="25400"/>
                  </a:lnTo>
                  <a:lnTo>
                    <a:pt x="50800" y="9466580"/>
                  </a:lnTo>
                  <a:lnTo>
                    <a:pt x="25400" y="9466580"/>
                  </a:lnTo>
                  <a:lnTo>
                    <a:pt x="25400" y="9441180"/>
                  </a:lnTo>
                  <a:lnTo>
                    <a:pt x="8740775" y="9441180"/>
                  </a:lnTo>
                  <a:lnTo>
                    <a:pt x="8740775" y="9466580"/>
                  </a:lnTo>
                  <a:lnTo>
                    <a:pt x="8715375" y="9466580"/>
                  </a:lnTo>
                  <a:lnTo>
                    <a:pt x="8715375" y="25400"/>
                  </a:lnTo>
                  <a:lnTo>
                    <a:pt x="8740775" y="25400"/>
                  </a:lnTo>
                  <a:lnTo>
                    <a:pt x="8740775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9274968" y="2595561"/>
            <a:ext cx="6574631" cy="7119030"/>
            <a:chOff x="0" y="0"/>
            <a:chExt cx="8766174" cy="94920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766175" cy="9491980"/>
            </a:xfrm>
            <a:custGeom>
              <a:avLst/>
              <a:gdLst/>
              <a:ahLst/>
              <a:cxnLst/>
              <a:rect l="l" t="t" r="r" b="b"/>
              <a:pathLst>
                <a:path w="8766175" h="9491980">
                  <a:moveTo>
                    <a:pt x="25400" y="0"/>
                  </a:moveTo>
                  <a:lnTo>
                    <a:pt x="8740775" y="0"/>
                  </a:lnTo>
                  <a:cubicBezTo>
                    <a:pt x="8754745" y="0"/>
                    <a:pt x="8766175" y="11430"/>
                    <a:pt x="8766175" y="25400"/>
                  </a:cubicBezTo>
                  <a:lnTo>
                    <a:pt x="8766175" y="9466580"/>
                  </a:lnTo>
                  <a:cubicBezTo>
                    <a:pt x="8766175" y="9480550"/>
                    <a:pt x="8754745" y="9491980"/>
                    <a:pt x="8740775" y="9491980"/>
                  </a:cubicBezTo>
                  <a:lnTo>
                    <a:pt x="25400" y="9491980"/>
                  </a:lnTo>
                  <a:cubicBezTo>
                    <a:pt x="11430" y="9491980"/>
                    <a:pt x="0" y="9480550"/>
                    <a:pt x="0" y="9466580"/>
                  </a:cubicBezTo>
                  <a:lnTo>
                    <a:pt x="0" y="25400"/>
                  </a:lnTo>
                  <a:cubicBezTo>
                    <a:pt x="0" y="11430"/>
                    <a:pt x="11430" y="0"/>
                    <a:pt x="25400" y="0"/>
                  </a:cubicBezTo>
                  <a:moveTo>
                    <a:pt x="25400" y="50800"/>
                  </a:moveTo>
                  <a:lnTo>
                    <a:pt x="25400" y="25400"/>
                  </a:lnTo>
                  <a:lnTo>
                    <a:pt x="50800" y="25400"/>
                  </a:lnTo>
                  <a:lnTo>
                    <a:pt x="50800" y="9466580"/>
                  </a:lnTo>
                  <a:lnTo>
                    <a:pt x="25400" y="9466580"/>
                  </a:lnTo>
                  <a:lnTo>
                    <a:pt x="25400" y="9441180"/>
                  </a:lnTo>
                  <a:lnTo>
                    <a:pt x="8740775" y="9441180"/>
                  </a:lnTo>
                  <a:lnTo>
                    <a:pt x="8740775" y="9466580"/>
                  </a:lnTo>
                  <a:lnTo>
                    <a:pt x="8715375" y="9466580"/>
                  </a:lnTo>
                  <a:lnTo>
                    <a:pt x="8715375" y="25400"/>
                  </a:lnTo>
                  <a:lnTo>
                    <a:pt x="8740775" y="25400"/>
                  </a:lnTo>
                  <a:lnTo>
                    <a:pt x="8740775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948590" y="2528886"/>
            <a:ext cx="6368386" cy="682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endParaRPr/>
          </a:p>
          <a:p>
            <a:pPr algn="ctr">
              <a:lnSpc>
                <a:spcPts val="3600"/>
              </a:lnSpc>
            </a:pPr>
            <a:r>
              <a:rPr lang="en-US" sz="3000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Programa 19 </a:t>
            </a:r>
          </a:p>
          <a:p>
            <a:pPr algn="ctr">
              <a:lnSpc>
                <a:spcPts val="3600"/>
              </a:lnSpc>
            </a:pPr>
            <a:endParaRPr lang="en-US" sz="3000" b="1">
              <a:solidFill>
                <a:srgbClr val="000000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Desarrollo Empresarial, Productividad y Empleo</a:t>
            </a:r>
          </a:p>
          <a:p>
            <a:pPr algn="ctr">
              <a:lnSpc>
                <a:spcPts val="3600"/>
              </a:lnSpc>
            </a:pPr>
            <a:endParaRPr lang="en-US" sz="3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ts val="3600"/>
              </a:lnSpc>
            </a:pPr>
            <a:r>
              <a:rPr lang="en-US" sz="3000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Proyecto </a:t>
            </a:r>
          </a:p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2492 - Kennedy Destino de Oportunidades.</a:t>
            </a:r>
          </a:p>
          <a:p>
            <a:pPr algn="ctr">
              <a:lnSpc>
                <a:spcPts val="3600"/>
              </a:lnSpc>
            </a:pPr>
            <a:endParaRPr lang="en-US" sz="3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ts val="3600"/>
              </a:lnSpc>
            </a:pPr>
            <a:r>
              <a:rPr lang="en-US" sz="3000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Presupuesto POAI</a:t>
            </a:r>
          </a:p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$1.183.255.000 </a:t>
            </a:r>
          </a:p>
          <a:p>
            <a:pPr algn="ctr">
              <a:lnSpc>
                <a:spcPts val="3240"/>
              </a:lnSpc>
            </a:pPr>
            <a:r>
              <a:rPr lang="en-US" sz="2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 ciento ochenta y tres millones doscientos cincuenta y cinco mil</a:t>
            </a:r>
            <a:r>
              <a:rPr lang="en-US" sz="2700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2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pesos</a:t>
            </a:r>
            <a:r>
              <a:rPr lang="en-US" sz="2700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</a:p>
          <a:p>
            <a:pPr algn="l">
              <a:lnSpc>
                <a:spcPts val="3600"/>
              </a:lnSpc>
            </a:pPr>
            <a:endParaRPr lang="en-US" sz="2700" b="1">
              <a:solidFill>
                <a:srgbClr val="000000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6415496" y="3552102"/>
            <a:ext cx="1867979" cy="6734367"/>
            <a:chOff x="0" y="0"/>
            <a:chExt cx="2490638" cy="897915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490597" cy="8979154"/>
            </a:xfrm>
            <a:custGeom>
              <a:avLst/>
              <a:gdLst/>
              <a:ahLst/>
              <a:cxnLst/>
              <a:rect l="l" t="t" r="r" b="b"/>
              <a:pathLst>
                <a:path w="2490597" h="8979154">
                  <a:moveTo>
                    <a:pt x="2490597" y="8979154"/>
                  </a:moveTo>
                  <a:lnTo>
                    <a:pt x="2490597" y="0"/>
                  </a:lnTo>
                  <a:lnTo>
                    <a:pt x="0" y="8979154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16415496" y="-390402"/>
            <a:ext cx="1867979" cy="3942504"/>
            <a:chOff x="0" y="0"/>
            <a:chExt cx="2490638" cy="525667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490597" cy="5256657"/>
            </a:xfrm>
            <a:custGeom>
              <a:avLst/>
              <a:gdLst/>
              <a:ahLst/>
              <a:cxnLst/>
              <a:rect l="l" t="t" r="r" b="b"/>
              <a:pathLst>
                <a:path w="2490597" h="5256657">
                  <a:moveTo>
                    <a:pt x="0" y="5256657"/>
                  </a:moveTo>
                  <a:lnTo>
                    <a:pt x="0" y="0"/>
                  </a:lnTo>
                  <a:lnTo>
                    <a:pt x="2490597" y="5256657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6732832" y="9673121"/>
            <a:ext cx="1432076" cy="486278"/>
            <a:chOff x="0" y="0"/>
            <a:chExt cx="1909435" cy="64837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909445" cy="648335"/>
            </a:xfrm>
            <a:custGeom>
              <a:avLst/>
              <a:gdLst/>
              <a:ahLst/>
              <a:cxnLst/>
              <a:rect l="l" t="t" r="r" b="b"/>
              <a:pathLst>
                <a:path w="1909445" h="648335">
                  <a:moveTo>
                    <a:pt x="0" y="0"/>
                  </a:moveTo>
                  <a:lnTo>
                    <a:pt x="1909445" y="0"/>
                  </a:lnTo>
                  <a:lnTo>
                    <a:pt x="1909445" y="648335"/>
                  </a:lnTo>
                  <a:lnTo>
                    <a:pt x="0" y="6483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897" r="-1896" b="-5"/>
              </a:stretch>
            </a:blipFill>
          </p:spPr>
        </p:sp>
      </p:grpSp>
      <p:sp>
        <p:nvSpPr>
          <p:cNvPr id="20" name="TextBox 20"/>
          <p:cNvSpPr txBox="1"/>
          <p:nvPr/>
        </p:nvSpPr>
        <p:spPr>
          <a:xfrm>
            <a:off x="9524690" y="2602911"/>
            <a:ext cx="6214419" cy="59197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endParaRPr/>
          </a:p>
          <a:p>
            <a:pPr algn="ctr">
              <a:lnSpc>
                <a:spcPts val="3240"/>
              </a:lnSpc>
            </a:pPr>
            <a:r>
              <a:rPr lang="en-US" sz="2700" b="1" spc="-15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Meta Cuatrienio</a:t>
            </a:r>
          </a:p>
          <a:p>
            <a:pPr algn="ctr">
              <a:lnSpc>
                <a:spcPts val="3240"/>
              </a:lnSpc>
            </a:pPr>
            <a:r>
              <a:rPr lang="en-US" sz="2700" spc="-1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Apoyar 200 MiPymes y/o emprendimientos orientados al fortalecimiento de las capacidades locales para la gestión y el desarrollo turístico.</a:t>
            </a:r>
          </a:p>
          <a:p>
            <a:pPr algn="ctr">
              <a:lnSpc>
                <a:spcPts val="3240"/>
              </a:lnSpc>
            </a:pPr>
            <a:endParaRPr lang="en-US" sz="2700" spc="-15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ts val="3240"/>
              </a:lnSpc>
            </a:pPr>
            <a:r>
              <a:rPr lang="en-US" sz="2700" b="1" spc="-15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Meta vigencia 2025</a:t>
            </a:r>
          </a:p>
          <a:p>
            <a:pPr algn="ctr">
              <a:lnSpc>
                <a:spcPts val="3240"/>
              </a:lnSpc>
            </a:pPr>
            <a:r>
              <a:rPr lang="en-US" sz="2700" spc="-1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Apoyar 50 MiPymes y/o emprendimientos orientados al fortalecimiento de las capacidades locales para la gestión y el desarrollo turístico.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63774" y="17559"/>
            <a:ext cx="18288000" cy="10343248"/>
            <a:chOff x="0" y="0"/>
            <a:chExt cx="24384000" cy="13790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91057"/>
            </a:xfrm>
            <a:custGeom>
              <a:avLst/>
              <a:gdLst/>
              <a:ahLst/>
              <a:cxnLst/>
              <a:rect l="l" t="t" r="r" b="b"/>
              <a:pathLst>
                <a:path w="24384000" h="13791057">
                  <a:moveTo>
                    <a:pt x="0" y="0"/>
                  </a:moveTo>
                  <a:lnTo>
                    <a:pt x="24384000" y="0"/>
                  </a:lnTo>
                  <a:lnTo>
                    <a:pt x="24384000" y="13791057"/>
                  </a:lnTo>
                  <a:lnTo>
                    <a:pt x="0" y="137910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17844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6415496" y="3798296"/>
            <a:ext cx="1867979" cy="6488172"/>
            <a:chOff x="0" y="0"/>
            <a:chExt cx="2490638" cy="865089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6415496" y="-78"/>
            <a:ext cx="1867979" cy="3798374"/>
            <a:chOff x="0" y="0"/>
            <a:chExt cx="2490638" cy="506449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90597" cy="5064506"/>
            </a:xfrm>
            <a:custGeom>
              <a:avLst/>
              <a:gdLst/>
              <a:ahLst/>
              <a:cxnLst/>
              <a:rect l="l" t="t" r="r" b="b"/>
              <a:pathLst>
                <a:path w="2490597" h="5064506">
                  <a:moveTo>
                    <a:pt x="0" y="5064506"/>
                  </a:moveTo>
                  <a:lnTo>
                    <a:pt x="0" y="0"/>
                  </a:lnTo>
                  <a:lnTo>
                    <a:pt x="2490597" y="5064506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6732832" y="9695543"/>
            <a:ext cx="1432076" cy="468501"/>
            <a:chOff x="0" y="0"/>
            <a:chExt cx="1909435" cy="62466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1508217" y="816831"/>
            <a:ext cx="15447387" cy="920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5400" b="1">
                <a:solidFill>
                  <a:srgbClr val="CC0000"/>
                </a:solidFill>
                <a:latin typeface="Oswald Bold"/>
                <a:ea typeface="Oswald Bold"/>
                <a:cs typeface="Oswald Bold"/>
                <a:sym typeface="Oswald Bold"/>
              </a:rPr>
              <a:t>ESPECIFICACIONES DEL PROYECTO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08217" y="2199368"/>
            <a:ext cx="15615713" cy="7496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97217" lvl="1" indent="-298609" algn="l">
              <a:lnSpc>
                <a:spcPts val="3960"/>
              </a:lnSpc>
              <a:buFont typeface="Arial"/>
              <a:buChar char="•"/>
            </a:pPr>
            <a:r>
              <a:rPr lang="en-US" sz="3300" b="1">
                <a:solidFill>
                  <a:srgbClr val="C00000"/>
                </a:solidFill>
                <a:latin typeface="Arial Bold"/>
                <a:ea typeface="Arial Bold"/>
                <a:cs typeface="Arial Bold"/>
                <a:sym typeface="Arial Bold"/>
              </a:rPr>
              <a:t>NOMBRE DEL PROYECTO: </a:t>
            </a:r>
            <a:r>
              <a:rPr lang="en-US" sz="3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Buskando parche</a:t>
            </a:r>
          </a:p>
          <a:p>
            <a:pPr marL="597217" lvl="1" indent="-298609" algn="l">
              <a:lnSpc>
                <a:spcPts val="3960"/>
              </a:lnSpc>
            </a:pPr>
            <a:endParaRPr lang="en-US" sz="3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97217" lvl="1" indent="-298609" algn="l">
              <a:lnSpc>
                <a:spcPts val="3960"/>
              </a:lnSpc>
              <a:buFont typeface="Arial"/>
              <a:buChar char="•"/>
            </a:pPr>
            <a:r>
              <a:rPr lang="en-US" sz="3300" b="1">
                <a:solidFill>
                  <a:srgbClr val="C00000"/>
                </a:solidFill>
                <a:latin typeface="Arial Bold"/>
                <a:ea typeface="Arial Bold"/>
                <a:cs typeface="Arial Bold"/>
                <a:sym typeface="Arial Bold"/>
              </a:rPr>
              <a:t>TIEMPO DE EJECUCIÓN </a:t>
            </a:r>
          </a:p>
          <a:p>
            <a:pPr marL="597217" lvl="1" indent="-298609" algn="l">
              <a:lnSpc>
                <a:spcPts val="3960"/>
              </a:lnSpc>
            </a:pPr>
            <a:r>
              <a:rPr lang="en-US" sz="3300" b="1">
                <a:solidFill>
                  <a:srgbClr val="C00000"/>
                </a:solidFill>
                <a:latin typeface="Arial Bold"/>
                <a:ea typeface="Arial Bold"/>
                <a:cs typeface="Arial Bold"/>
                <a:sym typeface="Arial Bold"/>
              </a:rPr>
              <a:t>           </a:t>
            </a:r>
            <a:r>
              <a:rPr lang="en-US" sz="3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 meses – A partir de la suscripción del acta de Inicio</a:t>
            </a:r>
          </a:p>
          <a:p>
            <a:pPr marL="597217" lvl="1" indent="-298609" algn="l">
              <a:lnSpc>
                <a:spcPts val="3960"/>
              </a:lnSpc>
              <a:buFont typeface="Arial"/>
              <a:buChar char="•"/>
            </a:pPr>
            <a:r>
              <a:rPr lang="en-US" sz="3300" b="1">
                <a:solidFill>
                  <a:srgbClr val="C00000"/>
                </a:solidFill>
                <a:latin typeface="Arial Bold"/>
                <a:ea typeface="Arial Bold"/>
                <a:cs typeface="Arial Bold"/>
                <a:sym typeface="Arial Bold"/>
              </a:rPr>
              <a:t>TIPO DEL CONTRATO   </a:t>
            </a:r>
          </a:p>
          <a:p>
            <a:pPr marL="597217" lvl="1" indent="-298609" algn="l">
              <a:lnSpc>
                <a:spcPts val="3960"/>
              </a:lnSpc>
            </a:pPr>
            <a:r>
              <a:rPr lang="en-US" sz="3300" b="1">
                <a:solidFill>
                  <a:srgbClr val="C00000"/>
                </a:solidFill>
                <a:latin typeface="Arial Bold"/>
                <a:ea typeface="Arial Bold"/>
                <a:cs typeface="Arial Bold"/>
                <a:sym typeface="Arial Bold"/>
              </a:rPr>
              <a:t>           </a:t>
            </a:r>
            <a:r>
              <a:rPr lang="en-US" sz="33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Contrato de prestación de servicios</a:t>
            </a:r>
          </a:p>
          <a:p>
            <a:pPr marL="597217" lvl="1" indent="-298609" algn="l">
              <a:lnSpc>
                <a:spcPts val="3960"/>
              </a:lnSpc>
            </a:pPr>
            <a:endParaRPr lang="en-US" sz="330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97217" lvl="1" indent="-298609" algn="l">
              <a:lnSpc>
                <a:spcPts val="3960"/>
              </a:lnSpc>
              <a:buFont typeface="Arial"/>
              <a:buChar char="•"/>
            </a:pPr>
            <a:r>
              <a:rPr lang="en-US" sz="3300" b="1">
                <a:solidFill>
                  <a:srgbClr val="C00000"/>
                </a:solidFill>
                <a:latin typeface="Arial Bold"/>
                <a:ea typeface="Arial Bold"/>
                <a:cs typeface="Arial Bold"/>
                <a:sym typeface="Arial Bold"/>
              </a:rPr>
              <a:t>MODALIDAD</a:t>
            </a:r>
          </a:p>
          <a:p>
            <a:pPr algn="l">
              <a:lnSpc>
                <a:spcPts val="3960"/>
              </a:lnSpc>
            </a:pPr>
            <a:r>
              <a:rPr lang="en-US" sz="3300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           </a:t>
            </a:r>
            <a:r>
              <a:rPr lang="en-US" sz="3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Licitación Pública</a:t>
            </a:r>
          </a:p>
          <a:p>
            <a:pPr marL="712470" lvl="1" indent="-356235" algn="l">
              <a:lnSpc>
                <a:spcPts val="3960"/>
              </a:lnSpc>
              <a:buFont typeface="Arial"/>
              <a:buChar char="•"/>
            </a:pPr>
            <a:r>
              <a:rPr lang="en-US" sz="3300" b="1">
                <a:solidFill>
                  <a:srgbClr val="C00000"/>
                </a:solidFill>
                <a:latin typeface="Arial Bold"/>
                <a:ea typeface="Arial Bold"/>
                <a:cs typeface="Arial Bold"/>
                <a:sym typeface="Arial Bold"/>
              </a:rPr>
              <a:t>VALOR</a:t>
            </a:r>
          </a:p>
          <a:p>
            <a:pPr algn="l">
              <a:lnSpc>
                <a:spcPts val="3960"/>
              </a:lnSpc>
            </a:pPr>
            <a:endParaRPr lang="en-US" sz="3300" b="1">
              <a:solidFill>
                <a:srgbClr val="C00000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algn="l">
              <a:lnSpc>
                <a:spcPts val="3960"/>
              </a:lnSpc>
            </a:pPr>
            <a:r>
              <a:rPr lang="en-US" sz="3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$1.183.255.000 Mil ciento ochenta y tres millones doscientos cincuenta y cinco mil pesos </a:t>
            </a:r>
          </a:p>
          <a:p>
            <a:pPr marL="597217" lvl="1" indent="-298609" algn="l">
              <a:lnSpc>
                <a:spcPts val="3960"/>
              </a:lnSpc>
            </a:pPr>
            <a:r>
              <a:rPr lang="en-US" sz="3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</a:p>
          <a:p>
            <a:pPr marL="597217" lvl="1" indent="-298609" algn="l">
              <a:lnSpc>
                <a:spcPts val="3960"/>
              </a:lnSpc>
            </a:pPr>
            <a:endParaRPr lang="en-US" sz="3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64296"/>
            <a:ext cx="18288000" cy="10343248"/>
            <a:chOff x="0" y="0"/>
            <a:chExt cx="24384000" cy="13790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91057"/>
            </a:xfrm>
            <a:custGeom>
              <a:avLst/>
              <a:gdLst/>
              <a:ahLst/>
              <a:cxnLst/>
              <a:rect l="l" t="t" r="r" b="b"/>
              <a:pathLst>
                <a:path w="24384000" h="13791057">
                  <a:moveTo>
                    <a:pt x="0" y="0"/>
                  </a:moveTo>
                  <a:lnTo>
                    <a:pt x="24384000" y="0"/>
                  </a:lnTo>
                  <a:lnTo>
                    <a:pt x="24384000" y="13791057"/>
                  </a:lnTo>
                  <a:lnTo>
                    <a:pt x="0" y="137910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17844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6415496" y="3798296"/>
            <a:ext cx="1867979" cy="6488172"/>
            <a:chOff x="0" y="0"/>
            <a:chExt cx="2490638" cy="865089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6415496" y="-78"/>
            <a:ext cx="1867979" cy="3798374"/>
            <a:chOff x="0" y="0"/>
            <a:chExt cx="2490638" cy="506449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90597" cy="5064506"/>
            </a:xfrm>
            <a:custGeom>
              <a:avLst/>
              <a:gdLst/>
              <a:ahLst/>
              <a:cxnLst/>
              <a:rect l="l" t="t" r="r" b="b"/>
              <a:pathLst>
                <a:path w="2490597" h="5064506">
                  <a:moveTo>
                    <a:pt x="0" y="5064506"/>
                  </a:moveTo>
                  <a:lnTo>
                    <a:pt x="0" y="0"/>
                  </a:lnTo>
                  <a:lnTo>
                    <a:pt x="2490597" y="5064506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6732832" y="9695543"/>
            <a:ext cx="1432076" cy="468501"/>
            <a:chOff x="0" y="0"/>
            <a:chExt cx="1909435" cy="62466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262106" y="697917"/>
            <a:ext cx="15783358" cy="1109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6600" b="1">
                <a:solidFill>
                  <a:srgbClr val="CC0000"/>
                </a:solidFill>
                <a:latin typeface="Oswald Bold"/>
                <a:ea typeface="Oswald Bold"/>
                <a:cs typeface="Oswald Bold"/>
                <a:sym typeface="Oswald Bold"/>
              </a:rPr>
              <a:t>FORMA DE PAGO Y ENTREGABLES 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86994" y="1851484"/>
            <a:ext cx="15742312" cy="2562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 valor del contrato se pagará así: se realizarán pagos parciales hasta un 90% del valor total de contrato de acuerdo con la ejecución proyectada y aprobada en plan de trabajo, los servicios prestados y facturados del Fondo de Desarrollo Local de Kennedy, previa presentación de los siguientes documentos.</a:t>
            </a:r>
          </a:p>
          <a:p>
            <a:pPr algn="l">
              <a:lnSpc>
                <a:spcPts val="2520"/>
              </a:lnSpc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algn="l">
              <a:lnSpc>
                <a:spcPts val="2520"/>
              </a:lnSpc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realizará un último pago </a:t>
            </a:r>
            <a:r>
              <a:rPr lang="en-US" sz="2100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CONTRA LIQUIDACION DEL 10% DEL VALOR DEL CONTRATO </a:t>
            </a: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contra los servicios prestados y facturados del Fondo de Desarrollo Local de Kennedy, previa presentación</a:t>
            </a:r>
          </a:p>
          <a:p>
            <a:pPr algn="l">
              <a:lnSpc>
                <a:spcPts val="2520"/>
              </a:lnSpc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 los siguientes documentos:</a:t>
            </a:r>
          </a:p>
          <a:p>
            <a:pPr algn="l">
              <a:lnSpc>
                <a:spcPts val="2520"/>
              </a:lnSpc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52229" y="4295577"/>
            <a:ext cx="8961120" cy="5588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Informe Final de actividades, formalizado en el formato GCO-GCI-F110 disponible en la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Intranet de la Secretaría de Gobierno, en formato PDF.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Ingreso Almacén cuando se requiera. Si es contrato de suministro es requisito indispensable,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sin el cual no se efectúa el pago de conformidad con las instrucciones del Almacenista del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Fondo de Desarrollo Local de Suba y el memorando número 20226120002803 (En caso de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 aplique).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Copia de la planilla de pago de los aportes al régimen de seguridad social, para el periodo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cobrado, en proporción al valor mensual del contrato, cuando se trate de personas naturales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Factura electrónica de venta generada por el Proveedor o Contratista.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Certificado de cumplimiento y/o acta de recibo a satisfacción expedido por el supervisor del contrato y respectivo informe técnico.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196512" y="4310063"/>
            <a:ext cx="7228522" cy="4293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Certificación suscrita por el representante legal o revisor fiscal, que acredite el cumplimiento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del pago de aportes al sistema de seguridad social integral, parafiscales, ICBF, SENA y cajas de compensación familiar de los últimos seis (6) meses, de conformidad con el artículo 50 de la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Ley 789 de 2002 o aquella que lo modifique, adicione o complemente, cuando se trate de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personas jurídicas.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Certificación bancaria. 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Acta de Liquidación del contrato debidamente firmada (en caso de que sea el último pago)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Los demás documentos que solicite la entidad.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56248"/>
            <a:ext cx="18288000" cy="10343248"/>
            <a:chOff x="0" y="0"/>
            <a:chExt cx="24384000" cy="137909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91057"/>
            </a:xfrm>
            <a:custGeom>
              <a:avLst/>
              <a:gdLst/>
              <a:ahLst/>
              <a:cxnLst/>
              <a:rect l="l" t="t" r="r" b="b"/>
              <a:pathLst>
                <a:path w="24384000" h="13791057">
                  <a:moveTo>
                    <a:pt x="0" y="0"/>
                  </a:moveTo>
                  <a:lnTo>
                    <a:pt x="24384000" y="0"/>
                  </a:lnTo>
                  <a:lnTo>
                    <a:pt x="24384000" y="13791057"/>
                  </a:lnTo>
                  <a:lnTo>
                    <a:pt x="0" y="137910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17844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6415496" y="3798296"/>
            <a:ext cx="1867979" cy="6488172"/>
            <a:chOff x="0" y="0"/>
            <a:chExt cx="2490638" cy="865089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6415496" y="-78"/>
            <a:ext cx="1867979" cy="3798374"/>
            <a:chOff x="0" y="0"/>
            <a:chExt cx="2490638" cy="506449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90597" cy="5064506"/>
            </a:xfrm>
            <a:custGeom>
              <a:avLst/>
              <a:gdLst/>
              <a:ahLst/>
              <a:cxnLst/>
              <a:rect l="l" t="t" r="r" b="b"/>
              <a:pathLst>
                <a:path w="2490597" h="5064506">
                  <a:moveTo>
                    <a:pt x="0" y="5064506"/>
                  </a:moveTo>
                  <a:lnTo>
                    <a:pt x="0" y="0"/>
                  </a:lnTo>
                  <a:lnTo>
                    <a:pt x="2490597" y="5064506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6732832" y="9695543"/>
            <a:ext cx="1432076" cy="468501"/>
            <a:chOff x="0" y="0"/>
            <a:chExt cx="1909435" cy="62466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262106" y="697917"/>
            <a:ext cx="15783358" cy="1109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6600" b="1">
                <a:solidFill>
                  <a:srgbClr val="CC0000"/>
                </a:solidFill>
                <a:latin typeface="Oswald Bold"/>
                <a:ea typeface="Oswald Bold"/>
                <a:cs typeface="Oswald Bold"/>
                <a:sym typeface="Oswald Bold"/>
              </a:rPr>
              <a:t>FORMA DE PAGO Y ENTREGABLES 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52229" y="1832339"/>
            <a:ext cx="7351854" cy="6234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Informe Final de actividades, formalizado en el formato GCO-GCI-F110 disponible en la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Intranet de la Secretaría de Gobierno, en formato PDF.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Ingreso Almacén cuando se requiera. Si es contrato de suministro es requisito indispensable,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sin el cual no se efectúa el pago de conformidad con las instrucciones del Almacenista del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Fondo de Desarrollo Local de Suba y el memorando número 20226120002803 (En caso de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 aplique).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Copia de la planilla de pago de los aportes al régimen de seguridad social, para el periodo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cobrado, en proporción al valor mensual del contrato, cuando se trate de personas naturales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Factura electrónica de venta generada por el Proveedor o Contratista.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Certificado de cumplimiento y/o acta de recibo a satisfacción expedido por el supervisor del contrato y respectivo informe técnico.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865570" y="1897203"/>
            <a:ext cx="7495590" cy="4295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Certificación suscrita por el representante legal o revisor fiscal, que acredite el cumplimiento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del pago de aportes al sistema de seguridad social integral, parafiscales, ICBF, SENA y cajas de compensación familiar de los últimos seis (6) meses, de conformidad con el artículo 50 de la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Ley 789 de 2002 o aquella que lo modifique, adicione o complemente, cuando se trate de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personas jurídicas.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Certificación bancaria. 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Acta de Liquidación del contrato debidamente firmada (en caso de que sea el último pago)</a:t>
            </a:r>
          </a:p>
          <a:p>
            <a:pPr marL="380048" lvl="1" indent="-190024" algn="l">
              <a:lnSpc>
                <a:spcPts val="252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Los demás documentos que solicite la entidad.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762" y="0"/>
            <a:ext cx="18288000" cy="10286048"/>
            <a:chOff x="0" y="0"/>
            <a:chExt cx="24384000" cy="137147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4730"/>
            </a:xfrm>
            <a:custGeom>
              <a:avLst/>
              <a:gdLst/>
              <a:ahLst/>
              <a:cxnLst/>
              <a:rect l="l" t="t" r="r" b="b"/>
              <a:pathLst>
                <a:path w="24384000" h="13714730">
                  <a:moveTo>
                    <a:pt x="0" y="0"/>
                  </a:moveTo>
                  <a:lnTo>
                    <a:pt x="24384000" y="0"/>
                  </a:lnTo>
                  <a:lnTo>
                    <a:pt x="24384000" y="13714730"/>
                  </a:lnTo>
                  <a:lnTo>
                    <a:pt x="0" y="137147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9249" b="-9249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6415524" y="-155"/>
            <a:ext cx="1867950" cy="3798450"/>
            <a:chOff x="0" y="0"/>
            <a:chExt cx="2490600" cy="5064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5064633"/>
            </a:xfrm>
            <a:custGeom>
              <a:avLst/>
              <a:gdLst/>
              <a:ahLst/>
              <a:cxnLst/>
              <a:rect l="l" t="t" r="r" b="b"/>
              <a:pathLst>
                <a:path w="2490597" h="5064633">
                  <a:moveTo>
                    <a:pt x="0" y="5064633"/>
                  </a:moveTo>
                  <a:lnTo>
                    <a:pt x="0" y="0"/>
                  </a:lnTo>
                  <a:lnTo>
                    <a:pt x="2490597" y="5064633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732833" y="9695542"/>
            <a:ext cx="1432074" cy="468501"/>
            <a:chOff x="0" y="0"/>
            <a:chExt cx="1909432" cy="6246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028700" y="831518"/>
            <a:ext cx="15612442" cy="172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21"/>
              </a:lnSpc>
            </a:pPr>
            <a:r>
              <a:rPr lang="en-US" sz="5684" b="1">
                <a:solidFill>
                  <a:srgbClr val="CC0000"/>
                </a:solidFill>
                <a:latin typeface="Oswald Bold"/>
                <a:ea typeface="Oswald Bold"/>
                <a:cs typeface="Oswald Bold"/>
                <a:sym typeface="Oswald Bold"/>
              </a:rPr>
              <a:t>Componente 1 - Fortalecimiento de la Gestión Turística Local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6415496" y="3798296"/>
            <a:ext cx="1867979" cy="6488172"/>
            <a:chOff x="0" y="0"/>
            <a:chExt cx="2490638" cy="865089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6415496" y="-78"/>
            <a:ext cx="1867979" cy="3798374"/>
            <a:chOff x="0" y="0"/>
            <a:chExt cx="2490638" cy="506449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90597" cy="5064506"/>
            </a:xfrm>
            <a:custGeom>
              <a:avLst/>
              <a:gdLst/>
              <a:ahLst/>
              <a:cxnLst/>
              <a:rect l="l" t="t" r="r" b="b"/>
              <a:pathLst>
                <a:path w="2490597" h="5064506">
                  <a:moveTo>
                    <a:pt x="0" y="5064506"/>
                  </a:moveTo>
                  <a:lnTo>
                    <a:pt x="0" y="0"/>
                  </a:lnTo>
                  <a:lnTo>
                    <a:pt x="2490597" y="5064506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6732832" y="9695543"/>
            <a:ext cx="1432076" cy="468501"/>
            <a:chOff x="0" y="0"/>
            <a:chExt cx="1909435" cy="6246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15" name="Freeform 15"/>
          <p:cNvSpPr/>
          <p:nvPr/>
        </p:nvSpPr>
        <p:spPr>
          <a:xfrm>
            <a:off x="11369825" y="2779142"/>
            <a:ext cx="5363008" cy="6067560"/>
          </a:xfrm>
          <a:custGeom>
            <a:avLst/>
            <a:gdLst/>
            <a:ahLst/>
            <a:cxnLst/>
            <a:rect l="l" t="t" r="r" b="b"/>
            <a:pathLst>
              <a:path w="5363008" h="6067560">
                <a:moveTo>
                  <a:pt x="0" y="0"/>
                </a:moveTo>
                <a:lnTo>
                  <a:pt x="5363008" y="0"/>
                </a:lnTo>
                <a:lnTo>
                  <a:pt x="5363008" y="6067560"/>
                </a:lnTo>
                <a:lnTo>
                  <a:pt x="0" y="60675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1828511" y="4815598"/>
            <a:ext cx="8876056" cy="1446458"/>
            <a:chOff x="0" y="0"/>
            <a:chExt cx="2337727" cy="3809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337727" cy="380960"/>
            </a:xfrm>
            <a:custGeom>
              <a:avLst/>
              <a:gdLst/>
              <a:ahLst/>
              <a:cxnLst/>
              <a:rect l="l" t="t" r="r" b="b"/>
              <a:pathLst>
                <a:path w="2337727" h="380960">
                  <a:moveTo>
                    <a:pt x="44483" y="0"/>
                  </a:moveTo>
                  <a:lnTo>
                    <a:pt x="2293243" y="0"/>
                  </a:lnTo>
                  <a:cubicBezTo>
                    <a:pt x="2305041" y="0"/>
                    <a:pt x="2316356" y="4687"/>
                    <a:pt x="2324698" y="13029"/>
                  </a:cubicBezTo>
                  <a:cubicBezTo>
                    <a:pt x="2333040" y="21371"/>
                    <a:pt x="2337727" y="32686"/>
                    <a:pt x="2337727" y="44483"/>
                  </a:cubicBezTo>
                  <a:lnTo>
                    <a:pt x="2337727" y="336477"/>
                  </a:lnTo>
                  <a:cubicBezTo>
                    <a:pt x="2337727" y="361044"/>
                    <a:pt x="2317811" y="380960"/>
                    <a:pt x="2293243" y="380960"/>
                  </a:cubicBezTo>
                  <a:lnTo>
                    <a:pt x="44483" y="380960"/>
                  </a:lnTo>
                  <a:cubicBezTo>
                    <a:pt x="19916" y="380960"/>
                    <a:pt x="0" y="361044"/>
                    <a:pt x="0" y="336477"/>
                  </a:cubicBezTo>
                  <a:lnTo>
                    <a:pt x="0" y="44483"/>
                  </a:lnTo>
                  <a:cubicBezTo>
                    <a:pt x="0" y="32686"/>
                    <a:pt x="4687" y="21371"/>
                    <a:pt x="13029" y="13029"/>
                  </a:cubicBezTo>
                  <a:cubicBezTo>
                    <a:pt x="21371" y="4687"/>
                    <a:pt x="32686" y="0"/>
                    <a:pt x="44483" y="0"/>
                  </a:cubicBezTo>
                  <a:close/>
                </a:path>
              </a:pathLst>
            </a:custGeom>
            <a:solidFill>
              <a:srgbClr val="808080">
                <a:alpha val="23922"/>
              </a:srgbClr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2337727" cy="4285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2211524" y="5070887"/>
            <a:ext cx="1014504" cy="935880"/>
          </a:xfrm>
          <a:custGeom>
            <a:avLst/>
            <a:gdLst/>
            <a:ahLst/>
            <a:cxnLst/>
            <a:rect l="l" t="t" r="r" b="b"/>
            <a:pathLst>
              <a:path w="1014504" h="935880">
                <a:moveTo>
                  <a:pt x="0" y="0"/>
                </a:moveTo>
                <a:lnTo>
                  <a:pt x="1014504" y="0"/>
                </a:lnTo>
                <a:lnTo>
                  <a:pt x="1014504" y="935880"/>
                </a:lnTo>
                <a:lnTo>
                  <a:pt x="0" y="9358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1898366" y="6630101"/>
            <a:ext cx="8876056" cy="1446458"/>
            <a:chOff x="0" y="0"/>
            <a:chExt cx="2337727" cy="3809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37727" cy="380960"/>
            </a:xfrm>
            <a:custGeom>
              <a:avLst/>
              <a:gdLst/>
              <a:ahLst/>
              <a:cxnLst/>
              <a:rect l="l" t="t" r="r" b="b"/>
              <a:pathLst>
                <a:path w="2337727" h="380960">
                  <a:moveTo>
                    <a:pt x="44483" y="0"/>
                  </a:moveTo>
                  <a:lnTo>
                    <a:pt x="2293243" y="0"/>
                  </a:lnTo>
                  <a:cubicBezTo>
                    <a:pt x="2305041" y="0"/>
                    <a:pt x="2316356" y="4687"/>
                    <a:pt x="2324698" y="13029"/>
                  </a:cubicBezTo>
                  <a:cubicBezTo>
                    <a:pt x="2333040" y="21371"/>
                    <a:pt x="2337727" y="32686"/>
                    <a:pt x="2337727" y="44483"/>
                  </a:cubicBezTo>
                  <a:lnTo>
                    <a:pt x="2337727" y="336477"/>
                  </a:lnTo>
                  <a:cubicBezTo>
                    <a:pt x="2337727" y="361044"/>
                    <a:pt x="2317811" y="380960"/>
                    <a:pt x="2293243" y="380960"/>
                  </a:cubicBezTo>
                  <a:lnTo>
                    <a:pt x="44483" y="380960"/>
                  </a:lnTo>
                  <a:cubicBezTo>
                    <a:pt x="19916" y="380960"/>
                    <a:pt x="0" y="361044"/>
                    <a:pt x="0" y="336477"/>
                  </a:cubicBezTo>
                  <a:lnTo>
                    <a:pt x="0" y="44483"/>
                  </a:lnTo>
                  <a:cubicBezTo>
                    <a:pt x="0" y="32686"/>
                    <a:pt x="4687" y="21371"/>
                    <a:pt x="13029" y="13029"/>
                  </a:cubicBezTo>
                  <a:cubicBezTo>
                    <a:pt x="21371" y="4687"/>
                    <a:pt x="32686" y="0"/>
                    <a:pt x="44483" y="0"/>
                  </a:cubicBezTo>
                  <a:close/>
                </a:path>
              </a:pathLst>
            </a:custGeom>
            <a:solidFill>
              <a:srgbClr val="808080">
                <a:alpha val="23922"/>
              </a:srgbClr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2337727" cy="4285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23" name="Freeform 23"/>
          <p:cNvSpPr/>
          <p:nvPr/>
        </p:nvSpPr>
        <p:spPr>
          <a:xfrm>
            <a:off x="2369575" y="6885390"/>
            <a:ext cx="698400" cy="935880"/>
          </a:xfrm>
          <a:custGeom>
            <a:avLst/>
            <a:gdLst/>
            <a:ahLst/>
            <a:cxnLst/>
            <a:rect l="l" t="t" r="r" b="b"/>
            <a:pathLst>
              <a:path w="698400" h="935880">
                <a:moveTo>
                  <a:pt x="0" y="0"/>
                </a:moveTo>
                <a:lnTo>
                  <a:pt x="698401" y="0"/>
                </a:lnTo>
                <a:lnTo>
                  <a:pt x="698401" y="935880"/>
                </a:lnTo>
                <a:lnTo>
                  <a:pt x="0" y="93588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1968220" y="2908475"/>
            <a:ext cx="8736347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2"/>
              </a:lnSpc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Este componente busca crear una base sólida de información y planificación para desarrollar el turismo en Kennedy de manera ordenada y sostenible, entendiendo a fondo el territorio para diseñar rutas turísticas coherentes.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360793" y="5095399"/>
            <a:ext cx="7074244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2"/>
              </a:lnSpc>
            </a:pPr>
            <a:r>
              <a:rPr lang="en-US" sz="2101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Caracterización y Mapeo</a:t>
            </a:r>
          </a:p>
          <a:p>
            <a:pPr algn="just">
              <a:lnSpc>
                <a:spcPts val="2522"/>
              </a:lnSpc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200 encuestas, 200 entrevistas y 5 talleres de cartografía social.</a:t>
            </a:r>
          </a:p>
          <a:p>
            <a:pPr algn="just">
              <a:lnSpc>
                <a:spcPts val="2522"/>
              </a:lnSpc>
            </a:pPr>
            <a:endParaRPr lang="en-US" sz="210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3360793" y="6837765"/>
            <a:ext cx="7074244" cy="1304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2"/>
              </a:lnSpc>
            </a:pPr>
            <a:r>
              <a:rPr lang="en-US" sz="2101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Desarrollo de Corredores</a:t>
            </a:r>
          </a:p>
          <a:p>
            <a:pPr algn="just">
              <a:lnSpc>
                <a:spcPts val="2522"/>
              </a:lnSpc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 recorridos de validación y 15 nuevas señales turísticas (señaleticas).</a:t>
            </a:r>
          </a:p>
          <a:p>
            <a:pPr algn="just">
              <a:lnSpc>
                <a:spcPts val="2522"/>
              </a:lnSpc>
            </a:pPr>
            <a:endParaRPr lang="en-US" sz="210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762" y="0"/>
            <a:ext cx="18288000" cy="10286048"/>
            <a:chOff x="0" y="0"/>
            <a:chExt cx="24384000" cy="137147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4730"/>
            </a:xfrm>
            <a:custGeom>
              <a:avLst/>
              <a:gdLst/>
              <a:ahLst/>
              <a:cxnLst/>
              <a:rect l="l" t="t" r="r" b="b"/>
              <a:pathLst>
                <a:path w="24384000" h="13714730">
                  <a:moveTo>
                    <a:pt x="0" y="0"/>
                  </a:moveTo>
                  <a:lnTo>
                    <a:pt x="24384000" y="0"/>
                  </a:lnTo>
                  <a:lnTo>
                    <a:pt x="24384000" y="13714730"/>
                  </a:lnTo>
                  <a:lnTo>
                    <a:pt x="0" y="137147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9249" b="-9249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6415524" y="-155"/>
            <a:ext cx="1867950" cy="3798450"/>
            <a:chOff x="0" y="0"/>
            <a:chExt cx="2490600" cy="5064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5064633"/>
            </a:xfrm>
            <a:custGeom>
              <a:avLst/>
              <a:gdLst/>
              <a:ahLst/>
              <a:cxnLst/>
              <a:rect l="l" t="t" r="r" b="b"/>
              <a:pathLst>
                <a:path w="2490597" h="5064633">
                  <a:moveTo>
                    <a:pt x="0" y="5064633"/>
                  </a:moveTo>
                  <a:lnTo>
                    <a:pt x="0" y="0"/>
                  </a:lnTo>
                  <a:lnTo>
                    <a:pt x="2490597" y="5064633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732833" y="9695542"/>
            <a:ext cx="1432074" cy="468501"/>
            <a:chOff x="0" y="0"/>
            <a:chExt cx="1909432" cy="6246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028700" y="831518"/>
            <a:ext cx="15612442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21"/>
              </a:lnSpc>
            </a:pPr>
            <a:r>
              <a:rPr lang="en-US" sz="5684" b="1">
                <a:solidFill>
                  <a:srgbClr val="CC0000"/>
                </a:solidFill>
                <a:latin typeface="Oswald Bold"/>
                <a:ea typeface="Oswald Bold"/>
                <a:cs typeface="Oswald Bold"/>
                <a:sym typeface="Oswald Bold"/>
              </a:rPr>
              <a:t>Componente 2 -Fortalecimiento Empresarial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6415496" y="3798296"/>
            <a:ext cx="1867979" cy="6488172"/>
            <a:chOff x="0" y="0"/>
            <a:chExt cx="2490638" cy="865089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6415496" y="-78"/>
            <a:ext cx="1867979" cy="3798374"/>
            <a:chOff x="0" y="0"/>
            <a:chExt cx="2490638" cy="506449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90597" cy="5064506"/>
            </a:xfrm>
            <a:custGeom>
              <a:avLst/>
              <a:gdLst/>
              <a:ahLst/>
              <a:cxnLst/>
              <a:rect l="l" t="t" r="r" b="b"/>
              <a:pathLst>
                <a:path w="2490597" h="5064506">
                  <a:moveTo>
                    <a:pt x="0" y="5064506"/>
                  </a:moveTo>
                  <a:lnTo>
                    <a:pt x="0" y="0"/>
                  </a:lnTo>
                  <a:lnTo>
                    <a:pt x="2490597" y="5064506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6732832" y="9695543"/>
            <a:ext cx="1432076" cy="468501"/>
            <a:chOff x="0" y="0"/>
            <a:chExt cx="1909435" cy="6246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1738668" y="2434748"/>
            <a:ext cx="6180754" cy="2842026"/>
            <a:chOff x="0" y="0"/>
            <a:chExt cx="1627853" cy="74851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627853" cy="748517"/>
            </a:xfrm>
            <a:custGeom>
              <a:avLst/>
              <a:gdLst/>
              <a:ahLst/>
              <a:cxnLst/>
              <a:rect l="l" t="t" r="r" b="b"/>
              <a:pathLst>
                <a:path w="1627853" h="748517">
                  <a:moveTo>
                    <a:pt x="63882" y="0"/>
                  </a:moveTo>
                  <a:lnTo>
                    <a:pt x="1563971" y="0"/>
                  </a:lnTo>
                  <a:cubicBezTo>
                    <a:pt x="1599252" y="0"/>
                    <a:pt x="1627853" y="28601"/>
                    <a:pt x="1627853" y="63882"/>
                  </a:cubicBezTo>
                  <a:lnTo>
                    <a:pt x="1627853" y="684635"/>
                  </a:lnTo>
                  <a:cubicBezTo>
                    <a:pt x="1627853" y="719916"/>
                    <a:pt x="1599252" y="748517"/>
                    <a:pt x="1563971" y="748517"/>
                  </a:cubicBezTo>
                  <a:lnTo>
                    <a:pt x="63882" y="748517"/>
                  </a:lnTo>
                  <a:cubicBezTo>
                    <a:pt x="28601" y="748517"/>
                    <a:pt x="0" y="719916"/>
                    <a:pt x="0" y="684635"/>
                  </a:cubicBezTo>
                  <a:lnTo>
                    <a:pt x="0" y="63882"/>
                  </a:lnTo>
                  <a:cubicBezTo>
                    <a:pt x="0" y="28601"/>
                    <a:pt x="28601" y="0"/>
                    <a:pt x="63882" y="0"/>
                  </a:cubicBezTo>
                  <a:close/>
                </a:path>
              </a:pathLst>
            </a:custGeom>
            <a:solidFill>
              <a:srgbClr val="808080">
                <a:alpha val="23922"/>
              </a:srgbClr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1627853" cy="796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617601" y="2434748"/>
            <a:ext cx="6180754" cy="2842026"/>
            <a:chOff x="0" y="0"/>
            <a:chExt cx="1627853" cy="74851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627853" cy="748517"/>
            </a:xfrm>
            <a:custGeom>
              <a:avLst/>
              <a:gdLst/>
              <a:ahLst/>
              <a:cxnLst/>
              <a:rect l="l" t="t" r="r" b="b"/>
              <a:pathLst>
                <a:path w="1627853" h="748517">
                  <a:moveTo>
                    <a:pt x="63882" y="0"/>
                  </a:moveTo>
                  <a:lnTo>
                    <a:pt x="1563971" y="0"/>
                  </a:lnTo>
                  <a:cubicBezTo>
                    <a:pt x="1599252" y="0"/>
                    <a:pt x="1627853" y="28601"/>
                    <a:pt x="1627853" y="63882"/>
                  </a:cubicBezTo>
                  <a:lnTo>
                    <a:pt x="1627853" y="684635"/>
                  </a:lnTo>
                  <a:cubicBezTo>
                    <a:pt x="1627853" y="719916"/>
                    <a:pt x="1599252" y="748517"/>
                    <a:pt x="1563971" y="748517"/>
                  </a:cubicBezTo>
                  <a:lnTo>
                    <a:pt x="63882" y="748517"/>
                  </a:lnTo>
                  <a:cubicBezTo>
                    <a:pt x="28601" y="748517"/>
                    <a:pt x="0" y="719916"/>
                    <a:pt x="0" y="684635"/>
                  </a:cubicBezTo>
                  <a:lnTo>
                    <a:pt x="0" y="63882"/>
                  </a:lnTo>
                  <a:cubicBezTo>
                    <a:pt x="0" y="28601"/>
                    <a:pt x="28601" y="0"/>
                    <a:pt x="63882" y="0"/>
                  </a:cubicBezTo>
                  <a:close/>
                </a:path>
              </a:pathLst>
            </a:custGeom>
            <a:solidFill>
              <a:srgbClr val="808080">
                <a:alpha val="23922"/>
              </a:srgbClr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1627853" cy="796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738668" y="5876449"/>
            <a:ext cx="6180754" cy="2708276"/>
            <a:chOff x="0" y="0"/>
            <a:chExt cx="1627853" cy="71329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627853" cy="713291"/>
            </a:xfrm>
            <a:custGeom>
              <a:avLst/>
              <a:gdLst/>
              <a:ahLst/>
              <a:cxnLst/>
              <a:rect l="l" t="t" r="r" b="b"/>
              <a:pathLst>
                <a:path w="1627853" h="713291">
                  <a:moveTo>
                    <a:pt x="63882" y="0"/>
                  </a:moveTo>
                  <a:lnTo>
                    <a:pt x="1563971" y="0"/>
                  </a:lnTo>
                  <a:cubicBezTo>
                    <a:pt x="1599252" y="0"/>
                    <a:pt x="1627853" y="28601"/>
                    <a:pt x="1627853" y="63882"/>
                  </a:cubicBezTo>
                  <a:lnTo>
                    <a:pt x="1627853" y="649409"/>
                  </a:lnTo>
                  <a:cubicBezTo>
                    <a:pt x="1627853" y="684690"/>
                    <a:pt x="1599252" y="713291"/>
                    <a:pt x="1563971" y="713291"/>
                  </a:cubicBezTo>
                  <a:lnTo>
                    <a:pt x="63882" y="713291"/>
                  </a:lnTo>
                  <a:cubicBezTo>
                    <a:pt x="28601" y="713291"/>
                    <a:pt x="0" y="684690"/>
                    <a:pt x="0" y="649409"/>
                  </a:cubicBezTo>
                  <a:lnTo>
                    <a:pt x="0" y="63882"/>
                  </a:lnTo>
                  <a:cubicBezTo>
                    <a:pt x="0" y="28601"/>
                    <a:pt x="28601" y="0"/>
                    <a:pt x="63882" y="0"/>
                  </a:cubicBezTo>
                  <a:close/>
                </a:path>
              </a:pathLst>
            </a:custGeom>
            <a:solidFill>
              <a:srgbClr val="808080">
                <a:alpha val="23922"/>
              </a:srgb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1627853" cy="7609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9617601" y="5876449"/>
            <a:ext cx="6180754" cy="2708276"/>
            <a:chOff x="0" y="0"/>
            <a:chExt cx="1627853" cy="713291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627853" cy="713291"/>
            </a:xfrm>
            <a:custGeom>
              <a:avLst/>
              <a:gdLst/>
              <a:ahLst/>
              <a:cxnLst/>
              <a:rect l="l" t="t" r="r" b="b"/>
              <a:pathLst>
                <a:path w="1627853" h="713291">
                  <a:moveTo>
                    <a:pt x="63882" y="0"/>
                  </a:moveTo>
                  <a:lnTo>
                    <a:pt x="1563971" y="0"/>
                  </a:lnTo>
                  <a:cubicBezTo>
                    <a:pt x="1599252" y="0"/>
                    <a:pt x="1627853" y="28601"/>
                    <a:pt x="1627853" y="63882"/>
                  </a:cubicBezTo>
                  <a:lnTo>
                    <a:pt x="1627853" y="649409"/>
                  </a:lnTo>
                  <a:cubicBezTo>
                    <a:pt x="1627853" y="684690"/>
                    <a:pt x="1599252" y="713291"/>
                    <a:pt x="1563971" y="713291"/>
                  </a:cubicBezTo>
                  <a:lnTo>
                    <a:pt x="63882" y="713291"/>
                  </a:lnTo>
                  <a:cubicBezTo>
                    <a:pt x="28601" y="713291"/>
                    <a:pt x="0" y="684690"/>
                    <a:pt x="0" y="649409"/>
                  </a:cubicBezTo>
                  <a:lnTo>
                    <a:pt x="0" y="63882"/>
                  </a:lnTo>
                  <a:cubicBezTo>
                    <a:pt x="0" y="28601"/>
                    <a:pt x="28601" y="0"/>
                    <a:pt x="63882" y="0"/>
                  </a:cubicBezTo>
                  <a:close/>
                </a:path>
              </a:pathLst>
            </a:custGeom>
            <a:solidFill>
              <a:srgbClr val="808080">
                <a:alpha val="23922"/>
              </a:srgb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1627853" cy="7609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endParaRPr/>
            </a:p>
          </p:txBody>
        </p:sp>
      </p:grpSp>
      <p:sp>
        <p:nvSpPr>
          <p:cNvPr id="27" name="Freeform 27"/>
          <p:cNvSpPr/>
          <p:nvPr/>
        </p:nvSpPr>
        <p:spPr>
          <a:xfrm>
            <a:off x="2146201" y="3007444"/>
            <a:ext cx="794166" cy="804219"/>
          </a:xfrm>
          <a:custGeom>
            <a:avLst/>
            <a:gdLst/>
            <a:ahLst/>
            <a:cxnLst/>
            <a:rect l="l" t="t" r="r" b="b"/>
            <a:pathLst>
              <a:path w="794166" h="804219">
                <a:moveTo>
                  <a:pt x="0" y="0"/>
                </a:moveTo>
                <a:lnTo>
                  <a:pt x="794165" y="0"/>
                </a:lnTo>
                <a:lnTo>
                  <a:pt x="794165" y="804219"/>
                </a:lnTo>
                <a:lnTo>
                  <a:pt x="0" y="80421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0027091" y="3020811"/>
            <a:ext cx="909339" cy="777484"/>
          </a:xfrm>
          <a:custGeom>
            <a:avLst/>
            <a:gdLst/>
            <a:ahLst/>
            <a:cxnLst/>
            <a:rect l="l" t="t" r="r" b="b"/>
            <a:pathLst>
              <a:path w="909339" h="777484">
                <a:moveTo>
                  <a:pt x="0" y="0"/>
                </a:moveTo>
                <a:lnTo>
                  <a:pt x="909339" y="0"/>
                </a:lnTo>
                <a:lnTo>
                  <a:pt x="909339" y="777485"/>
                </a:lnTo>
                <a:lnTo>
                  <a:pt x="0" y="77748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2086137" y="6343573"/>
            <a:ext cx="914294" cy="1052425"/>
          </a:xfrm>
          <a:custGeom>
            <a:avLst/>
            <a:gdLst/>
            <a:ahLst/>
            <a:cxnLst/>
            <a:rect l="l" t="t" r="r" b="b"/>
            <a:pathLst>
              <a:path w="914294" h="1052425">
                <a:moveTo>
                  <a:pt x="0" y="0"/>
                </a:moveTo>
                <a:lnTo>
                  <a:pt x="914293" y="0"/>
                </a:lnTo>
                <a:lnTo>
                  <a:pt x="914293" y="1052425"/>
                </a:lnTo>
                <a:lnTo>
                  <a:pt x="0" y="105242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0027091" y="6472289"/>
            <a:ext cx="937776" cy="923709"/>
          </a:xfrm>
          <a:custGeom>
            <a:avLst/>
            <a:gdLst/>
            <a:ahLst/>
            <a:cxnLst/>
            <a:rect l="l" t="t" r="r" b="b"/>
            <a:pathLst>
              <a:path w="937776" h="923709">
                <a:moveTo>
                  <a:pt x="0" y="0"/>
                </a:moveTo>
                <a:lnTo>
                  <a:pt x="937776" y="0"/>
                </a:lnTo>
                <a:lnTo>
                  <a:pt x="937776" y="923709"/>
                </a:lnTo>
                <a:lnTo>
                  <a:pt x="0" y="92370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31" name="TextBox 31"/>
          <p:cNvSpPr txBox="1"/>
          <p:nvPr/>
        </p:nvSpPr>
        <p:spPr>
          <a:xfrm>
            <a:off x="11149882" y="6289999"/>
            <a:ext cx="4221716" cy="193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2"/>
              </a:lnSpc>
            </a:pPr>
            <a:r>
              <a:rPr lang="en-US" sz="2101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Incentivos Bonos</a:t>
            </a:r>
          </a:p>
          <a:p>
            <a:pPr algn="just">
              <a:lnSpc>
                <a:spcPts val="2522"/>
              </a:lnSpc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35 Bonos de $6M para Emprendimientos.</a:t>
            </a:r>
          </a:p>
          <a:p>
            <a:pPr algn="just">
              <a:lnSpc>
                <a:spcPts val="2522"/>
              </a:lnSpc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 Bonos de $12M para MiPymes con RNT</a:t>
            </a:r>
          </a:p>
          <a:p>
            <a:pPr algn="just">
              <a:lnSpc>
                <a:spcPts val="2522"/>
              </a:lnSpc>
            </a:pPr>
            <a:endParaRPr lang="en-US" sz="210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3405715" y="6295948"/>
            <a:ext cx="4221716" cy="161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2"/>
              </a:lnSpc>
            </a:pPr>
            <a:r>
              <a:rPr lang="en-US" sz="2101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Comercialización</a:t>
            </a:r>
          </a:p>
          <a:p>
            <a:pPr algn="just">
              <a:lnSpc>
                <a:spcPts val="2522"/>
              </a:lnSpc>
            </a:pPr>
            <a:endParaRPr lang="en-US" sz="2101" b="1">
              <a:solidFill>
                <a:srgbClr val="000000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algn="just">
              <a:lnSpc>
                <a:spcPts val="2522"/>
              </a:lnSpc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 Ferias Comerciales y 1 Rueda de Negocios  para generar alianzas.</a:t>
            </a:r>
          </a:p>
          <a:p>
            <a:pPr algn="just">
              <a:lnSpc>
                <a:spcPts val="2522"/>
              </a:lnSpc>
            </a:pPr>
            <a:endParaRPr lang="en-US" sz="210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1149882" y="2716008"/>
            <a:ext cx="4378942" cy="2562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2"/>
              </a:lnSpc>
            </a:pPr>
            <a:r>
              <a:rPr lang="en-US" sz="2101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Asistencia técnica</a:t>
            </a:r>
          </a:p>
          <a:p>
            <a:pPr algn="just">
              <a:lnSpc>
                <a:spcPts val="2522"/>
              </a:lnSpc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Acompañamiento para la formalización y trámites (Registro Nacional de Turismo, RUT, Matrícula Mercantil)</a:t>
            </a:r>
          </a:p>
          <a:p>
            <a:pPr algn="just">
              <a:lnSpc>
                <a:spcPts val="2522"/>
              </a:lnSpc>
            </a:pPr>
            <a:endParaRPr lang="en-US" sz="210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2522"/>
              </a:lnSpc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Acompañamiento de IDT</a:t>
            </a:r>
          </a:p>
          <a:p>
            <a:pPr algn="just">
              <a:lnSpc>
                <a:spcPts val="2522"/>
              </a:lnSpc>
            </a:pPr>
            <a:endParaRPr lang="en-US" sz="210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3270949" y="2663900"/>
            <a:ext cx="4491246" cy="2247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2"/>
              </a:lnSpc>
            </a:pPr>
            <a:r>
              <a:rPr lang="en-US" sz="2101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Formación ruta de la productividad</a:t>
            </a:r>
          </a:p>
          <a:p>
            <a:pPr marL="453779" lvl="1" indent="-226889" algn="just">
              <a:lnSpc>
                <a:spcPts val="2522"/>
              </a:lnSpc>
              <a:buFont typeface="Arial"/>
              <a:buChar char="•"/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Gestión Empresarial</a:t>
            </a:r>
          </a:p>
          <a:p>
            <a:pPr marL="453779" lvl="1" indent="-226889" algn="just">
              <a:lnSpc>
                <a:spcPts val="2522"/>
              </a:lnSpc>
              <a:buFont typeface="Arial"/>
              <a:buChar char="•"/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Marketing Digital con enfoque turistico</a:t>
            </a:r>
          </a:p>
          <a:p>
            <a:pPr marL="453779" lvl="1" indent="-226889" algn="just">
              <a:lnSpc>
                <a:spcPts val="2522"/>
              </a:lnSpc>
              <a:buFont typeface="Arial"/>
              <a:buChar char="•"/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Inglés para el turismo.</a:t>
            </a:r>
          </a:p>
          <a:p>
            <a:pPr marL="453779" lvl="1" indent="-226889" algn="just">
              <a:lnSpc>
                <a:spcPts val="2522"/>
              </a:lnSpc>
              <a:buFont typeface="Arial"/>
              <a:buChar char="•"/>
            </a:pPr>
            <a:r>
              <a: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Gestión Turística sostenible</a:t>
            </a:r>
          </a:p>
          <a:p>
            <a:pPr algn="just">
              <a:lnSpc>
                <a:spcPts val="2522"/>
              </a:lnSpc>
            </a:pPr>
            <a:endParaRPr lang="en-US" sz="210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9617601" y="9289575"/>
            <a:ext cx="3848100" cy="297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1" i="1">
                <a:solidFill>
                  <a:srgbClr val="000000"/>
                </a:solidFill>
                <a:latin typeface="Open Sans Bold Italics"/>
                <a:ea typeface="Open Sans Bold Italics"/>
                <a:cs typeface="Open Sans Bold Italics"/>
                <a:sym typeface="Open Sans Bold Italics"/>
              </a:rPr>
              <a:t>*RNT: Registro Nacional de Turismo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762" y="0"/>
            <a:ext cx="18288000" cy="10286048"/>
            <a:chOff x="0" y="0"/>
            <a:chExt cx="24384000" cy="137147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4730"/>
            </a:xfrm>
            <a:custGeom>
              <a:avLst/>
              <a:gdLst/>
              <a:ahLst/>
              <a:cxnLst/>
              <a:rect l="l" t="t" r="r" b="b"/>
              <a:pathLst>
                <a:path w="24384000" h="13714730">
                  <a:moveTo>
                    <a:pt x="0" y="0"/>
                  </a:moveTo>
                  <a:lnTo>
                    <a:pt x="24384000" y="0"/>
                  </a:lnTo>
                  <a:lnTo>
                    <a:pt x="24384000" y="13714730"/>
                  </a:lnTo>
                  <a:lnTo>
                    <a:pt x="0" y="137147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9249" b="-9249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6415524" y="-155"/>
            <a:ext cx="1867950" cy="3798450"/>
            <a:chOff x="0" y="0"/>
            <a:chExt cx="2490600" cy="5064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0597" cy="5064633"/>
            </a:xfrm>
            <a:custGeom>
              <a:avLst/>
              <a:gdLst/>
              <a:ahLst/>
              <a:cxnLst/>
              <a:rect l="l" t="t" r="r" b="b"/>
              <a:pathLst>
                <a:path w="2490597" h="5064633">
                  <a:moveTo>
                    <a:pt x="0" y="5064633"/>
                  </a:moveTo>
                  <a:lnTo>
                    <a:pt x="0" y="0"/>
                  </a:lnTo>
                  <a:lnTo>
                    <a:pt x="2490597" y="5064633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732833" y="9695542"/>
            <a:ext cx="1432074" cy="468501"/>
            <a:chOff x="0" y="0"/>
            <a:chExt cx="1909432" cy="6246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028700" y="831518"/>
            <a:ext cx="15612442" cy="172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21"/>
              </a:lnSpc>
            </a:pPr>
            <a:r>
              <a:rPr lang="en-US" sz="5684" b="1">
                <a:solidFill>
                  <a:srgbClr val="CC0000"/>
                </a:solidFill>
                <a:latin typeface="Oswald Bold"/>
                <a:ea typeface="Oswald Bold"/>
                <a:cs typeface="Oswald Bold"/>
                <a:sym typeface="Oswald Bold"/>
              </a:rPr>
              <a:t>Componente 3- Promoción Turística de Kennedy</a:t>
            </a:r>
          </a:p>
          <a:p>
            <a:pPr algn="ctr">
              <a:lnSpc>
                <a:spcPts val="6821"/>
              </a:lnSpc>
            </a:pPr>
            <a:endParaRPr lang="en-US" sz="5684" b="1">
              <a:solidFill>
                <a:srgbClr val="CC0000"/>
              </a:solidFill>
              <a:latin typeface="Oswald Bold"/>
              <a:ea typeface="Oswald Bold"/>
              <a:cs typeface="Oswald Bold"/>
              <a:sym typeface="Oswald Bold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6415496" y="3798296"/>
            <a:ext cx="1867979" cy="6488172"/>
            <a:chOff x="0" y="0"/>
            <a:chExt cx="2490638" cy="865089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90597" cy="8650859"/>
            </a:xfrm>
            <a:custGeom>
              <a:avLst/>
              <a:gdLst/>
              <a:ahLst/>
              <a:cxnLst/>
              <a:rect l="l" t="t" r="r" b="b"/>
              <a:pathLst>
                <a:path w="2490597" h="8650859">
                  <a:moveTo>
                    <a:pt x="2490597" y="8650859"/>
                  </a:moveTo>
                  <a:lnTo>
                    <a:pt x="2490597" y="0"/>
                  </a:lnTo>
                  <a:lnTo>
                    <a:pt x="0" y="8650859"/>
                  </a:lnTo>
                  <a:close/>
                </a:path>
              </a:pathLst>
            </a:custGeom>
            <a:solidFill>
              <a:srgbClr val="FF0000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6415496" y="-78"/>
            <a:ext cx="1867979" cy="3798374"/>
            <a:chOff x="0" y="0"/>
            <a:chExt cx="2490638" cy="506449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90597" cy="5064506"/>
            </a:xfrm>
            <a:custGeom>
              <a:avLst/>
              <a:gdLst/>
              <a:ahLst/>
              <a:cxnLst/>
              <a:rect l="l" t="t" r="r" b="b"/>
              <a:pathLst>
                <a:path w="2490597" h="5064506">
                  <a:moveTo>
                    <a:pt x="0" y="5064506"/>
                  </a:moveTo>
                  <a:lnTo>
                    <a:pt x="0" y="0"/>
                  </a:lnTo>
                  <a:lnTo>
                    <a:pt x="2490597" y="5064506"/>
                  </a:lnTo>
                  <a:close/>
                </a:path>
              </a:pathLst>
            </a:custGeom>
            <a:solidFill>
              <a:srgbClr val="CC000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6732832" y="9695543"/>
            <a:ext cx="1432076" cy="468501"/>
            <a:chOff x="0" y="0"/>
            <a:chExt cx="1909435" cy="62466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09445" cy="624713"/>
            </a:xfrm>
            <a:custGeom>
              <a:avLst/>
              <a:gdLst/>
              <a:ahLst/>
              <a:cxnLst/>
              <a:rect l="l" t="t" r="r" b="b"/>
              <a:pathLst>
                <a:path w="1909445" h="624713">
                  <a:moveTo>
                    <a:pt x="0" y="0"/>
                  </a:moveTo>
                  <a:lnTo>
                    <a:pt x="1909445" y="0"/>
                  </a:lnTo>
                  <a:lnTo>
                    <a:pt x="1909445" y="624713"/>
                  </a:lnTo>
                  <a:lnTo>
                    <a:pt x="0" y="6247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7"/>
              </a:stretch>
            </a:blipFill>
          </p:spPr>
        </p:sp>
      </p:grpSp>
      <p:sp>
        <p:nvSpPr>
          <p:cNvPr id="15" name="Freeform 15"/>
          <p:cNvSpPr/>
          <p:nvPr/>
        </p:nvSpPr>
        <p:spPr>
          <a:xfrm>
            <a:off x="12185052" y="2466056"/>
            <a:ext cx="3348463" cy="3371759"/>
          </a:xfrm>
          <a:custGeom>
            <a:avLst/>
            <a:gdLst/>
            <a:ahLst/>
            <a:cxnLst/>
            <a:rect l="l" t="t" r="r" b="b"/>
            <a:pathLst>
              <a:path w="3348463" h="3371759">
                <a:moveTo>
                  <a:pt x="0" y="0"/>
                </a:moveTo>
                <a:lnTo>
                  <a:pt x="3348463" y="0"/>
                </a:lnTo>
                <a:lnTo>
                  <a:pt x="3348463" y="3371759"/>
                </a:lnTo>
                <a:lnTo>
                  <a:pt x="0" y="337175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20" r="-1120"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980686" y="2507917"/>
            <a:ext cx="8309591" cy="161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2"/>
              </a:lnSpc>
            </a:pPr>
            <a:r>
              <a:rPr lang="en-US" sz="2101" b="1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“</a:t>
            </a:r>
            <a:r>
              <a:rPr lang="en-US" sz="2101" b="1" dirty="0" err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Conecta</a:t>
            </a:r>
            <a:r>
              <a:rPr lang="en-US" sz="2101" b="1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 Turismo Kennedy"</a:t>
            </a:r>
          </a:p>
          <a:p>
            <a:pPr algn="just">
              <a:lnSpc>
                <a:spcPts val="2522"/>
              </a:lnSpc>
            </a:pP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creará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directorio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interactivo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con el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perfil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los 50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negocios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alojado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 la web de la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Alcaldía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Será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la vitrina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oficial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la oferta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turística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la localidad.</a:t>
            </a:r>
          </a:p>
          <a:p>
            <a:pPr algn="just">
              <a:lnSpc>
                <a:spcPts val="2522"/>
              </a:lnSpc>
            </a:pPr>
            <a:endParaRPr lang="en-US" sz="210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945759" y="3966849"/>
            <a:ext cx="8344518" cy="1610673"/>
            <a:chOff x="0" y="0"/>
            <a:chExt cx="11126024" cy="214756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1126024" cy="2147564"/>
            </a:xfrm>
            <a:custGeom>
              <a:avLst/>
              <a:gdLst/>
              <a:ahLst/>
              <a:cxnLst/>
              <a:rect l="l" t="t" r="r" b="b"/>
              <a:pathLst>
                <a:path w="11126024" h="2147564">
                  <a:moveTo>
                    <a:pt x="0" y="0"/>
                  </a:moveTo>
                  <a:lnTo>
                    <a:pt x="11126024" y="0"/>
                  </a:lnTo>
                  <a:lnTo>
                    <a:pt x="11126024" y="2147564"/>
                  </a:lnTo>
                  <a:lnTo>
                    <a:pt x="0" y="2147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11667" r="-12791" b="-74898"/>
              </a:stretch>
            </a:blipFill>
          </p:spPr>
        </p:sp>
        <p:sp>
          <p:nvSpPr>
            <p:cNvPr id="19" name="TextBox 19"/>
            <p:cNvSpPr txBox="1"/>
            <p:nvPr/>
          </p:nvSpPr>
          <p:spPr>
            <a:xfrm>
              <a:off x="283777" y="351497"/>
              <a:ext cx="10413458" cy="17240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2522"/>
                </a:lnSpc>
              </a:pPr>
              <a:r>
                <a:rPr lang="en-US" sz="2101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Módulo Destacado</a:t>
              </a:r>
            </a:p>
            <a:p>
              <a:pPr algn="just">
                <a:lnSpc>
                  <a:spcPts val="2522"/>
                </a:lnSpc>
              </a:pPr>
              <a:r>
                <a:rPr lang="en-US" sz="210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"Kennedy Diverso y Turístico" para visibilizar emprendimientos de la comunidad LGBTIQ+ y espacios seguros.</a:t>
              </a:r>
            </a:p>
            <a:p>
              <a:pPr algn="just">
                <a:lnSpc>
                  <a:spcPts val="2522"/>
                </a:lnSpc>
              </a:pPr>
              <a:endParaRPr lang="en-US" sz="21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" name="Freeform 20"/>
          <p:cNvSpPr/>
          <p:nvPr/>
        </p:nvSpPr>
        <p:spPr>
          <a:xfrm>
            <a:off x="1875905" y="6235387"/>
            <a:ext cx="4425474" cy="3022913"/>
          </a:xfrm>
          <a:custGeom>
            <a:avLst/>
            <a:gdLst/>
            <a:ahLst/>
            <a:cxnLst/>
            <a:rect l="l" t="t" r="r" b="b"/>
            <a:pathLst>
              <a:path w="4425474" h="3022913">
                <a:moveTo>
                  <a:pt x="0" y="0"/>
                </a:moveTo>
                <a:lnTo>
                  <a:pt x="4425474" y="0"/>
                </a:lnTo>
                <a:lnTo>
                  <a:pt x="4425474" y="3022913"/>
                </a:lnTo>
                <a:lnTo>
                  <a:pt x="0" y="302291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6797168" y="6840517"/>
            <a:ext cx="8736347" cy="2247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2"/>
              </a:lnSpc>
            </a:pPr>
            <a:r>
              <a:rPr lang="en-US" sz="2101" b="1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"</a:t>
            </a:r>
            <a:r>
              <a:rPr lang="en-US" sz="2101" b="1" dirty="0" err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Expresiones</a:t>
            </a:r>
            <a:r>
              <a:rPr lang="en-US" sz="2101" b="1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2101" b="1" dirty="0" err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Urbanas</a:t>
            </a:r>
            <a:r>
              <a:rPr lang="en-US" sz="2101" b="1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"</a:t>
            </a:r>
          </a:p>
          <a:p>
            <a:pPr algn="just">
              <a:lnSpc>
                <a:spcPts val="2522"/>
              </a:lnSpc>
            </a:pP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realizarán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12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murales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artísticos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enfoque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turístico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 puntos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estratégicos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ejecutados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por un equipo de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artistas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locales. El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objetivo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embellecer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el espacio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público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fortalecer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identidad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crear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una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nueva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"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Ruta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10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Murales</a:t>
            </a:r>
            <a:r>
              <a:rPr lang="en-US" sz="210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Kennedy".</a:t>
            </a:r>
          </a:p>
          <a:p>
            <a:pPr algn="just">
              <a:lnSpc>
                <a:spcPts val="2522"/>
              </a:lnSpc>
            </a:pPr>
            <a:endParaRPr lang="en-US" sz="210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>
              <a:lnSpc>
                <a:spcPts val="2522"/>
              </a:lnSpc>
            </a:pPr>
            <a:endParaRPr lang="en-US" sz="210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1111</Words>
  <Application>Microsoft Office PowerPoint</Application>
  <PresentationFormat>Personalizado</PresentationFormat>
  <Paragraphs>154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7" baseType="lpstr">
      <vt:lpstr>Calibri</vt:lpstr>
      <vt:lpstr>Arial Bold</vt:lpstr>
      <vt:lpstr>Oswald Bold</vt:lpstr>
      <vt:lpstr>Open Sans Bold Italics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Buskaparche.pptx</dc:title>
  <cp:lastModifiedBy>PC</cp:lastModifiedBy>
  <cp:revision>4</cp:revision>
  <dcterms:created xsi:type="dcterms:W3CDTF">2006-08-16T00:00:00Z</dcterms:created>
  <dcterms:modified xsi:type="dcterms:W3CDTF">2025-08-25T13:41:40Z</dcterms:modified>
  <dc:identifier>DAGxB_3Jh1A</dc:identifier>
</cp:coreProperties>
</file>