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60" r:id="rId2"/>
    <p:sldId id="261" r:id="rId3"/>
    <p:sldId id="263" r:id="rId4"/>
    <p:sldId id="273" r:id="rId5"/>
    <p:sldId id="274" r:id="rId6"/>
    <p:sldId id="276" r:id="rId7"/>
    <p:sldId id="281" r:id="rId8"/>
    <p:sldId id="3151" r:id="rId9"/>
    <p:sldId id="277" r:id="rId10"/>
    <p:sldId id="267" r:id="rId11"/>
    <p:sldId id="279" r:id="rId12"/>
    <p:sldId id="270" r:id="rId13"/>
    <p:sldId id="280" r:id="rId14"/>
    <p:sldId id="271" r:id="rId15"/>
    <p:sldId id="272" r:id="rId16"/>
    <p:sldId id="257" r:id="rId17"/>
    <p:sldId id="3152" r:id="rId1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C69"/>
    <a:srgbClr val="B38B3F"/>
    <a:srgbClr val="ED7D31"/>
    <a:srgbClr val="A51D30"/>
    <a:srgbClr val="767676"/>
    <a:srgbClr val="8E9EB5"/>
    <a:srgbClr val="E9EDF1"/>
    <a:srgbClr val="FFCF97"/>
    <a:srgbClr val="A5DAF3"/>
    <a:srgbClr val="C424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5165" autoAdjust="0"/>
  </p:normalViewPr>
  <p:slideViewPr>
    <p:cSldViewPr snapToGrid="0">
      <p:cViewPr varScale="1">
        <p:scale>
          <a:sx n="105" d="100"/>
          <a:sy n="105" d="100"/>
        </p:scale>
        <p:origin x="105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ldred Jhomara Carvajal Montañez" userId="f52102bd-93dd-41db-bb68-3d4cb569da9d" providerId="ADAL" clId="{2165090E-EC61-4B57-A984-FB56B37DF508}"/>
    <pc:docChg chg="undo custSel modSld">
      <pc:chgData name="Mildred Jhomara Carvajal Montañez" userId="f52102bd-93dd-41db-bb68-3d4cb569da9d" providerId="ADAL" clId="{2165090E-EC61-4B57-A984-FB56B37DF508}" dt="2025-11-27T13:43:57.845" v="35" actId="1076"/>
      <pc:docMkLst>
        <pc:docMk/>
      </pc:docMkLst>
      <pc:sldChg chg="modSp mod">
        <pc:chgData name="Mildred Jhomara Carvajal Montañez" userId="f52102bd-93dd-41db-bb68-3d4cb569da9d" providerId="ADAL" clId="{2165090E-EC61-4B57-A984-FB56B37DF508}" dt="2025-11-27T13:43:57.845" v="35" actId="1076"/>
        <pc:sldMkLst>
          <pc:docMk/>
          <pc:sldMk cId="5540728" sldId="263"/>
        </pc:sldMkLst>
        <pc:graphicFrameChg chg="mod modGraphic">
          <ac:chgData name="Mildred Jhomara Carvajal Montañez" userId="f52102bd-93dd-41db-bb68-3d4cb569da9d" providerId="ADAL" clId="{2165090E-EC61-4B57-A984-FB56B37DF508}" dt="2025-11-27T13:43:57.845" v="35" actId="1076"/>
          <ac:graphicFrameMkLst>
            <pc:docMk/>
            <pc:sldMk cId="5540728" sldId="263"/>
            <ac:graphicFrameMk id="12" creationId="{653AFF74-F779-ADDE-A8B9-30C69F2D486E}"/>
          </ac:graphicFrameMkLst>
        </pc:graphicFrameChg>
      </pc:sldChg>
      <pc:sldChg chg="modSp mod">
        <pc:chgData name="Mildred Jhomara Carvajal Montañez" userId="f52102bd-93dd-41db-bb68-3d4cb569da9d" providerId="ADAL" clId="{2165090E-EC61-4B57-A984-FB56B37DF508}" dt="2025-11-25T18:22:40.269" v="18" actId="6549"/>
        <pc:sldMkLst>
          <pc:docMk/>
          <pc:sldMk cId="1936928519" sldId="271"/>
        </pc:sldMkLst>
        <pc:graphicFrameChg chg="modGraphic">
          <ac:chgData name="Mildred Jhomara Carvajal Montañez" userId="f52102bd-93dd-41db-bb68-3d4cb569da9d" providerId="ADAL" clId="{2165090E-EC61-4B57-A984-FB56B37DF508}" dt="2025-11-25T18:22:40.269" v="18" actId="6549"/>
          <ac:graphicFrameMkLst>
            <pc:docMk/>
            <pc:sldMk cId="1936928519" sldId="271"/>
            <ac:graphicFrameMk id="12" creationId="{A77AA953-319F-93C4-5758-3B7FD4B51FC3}"/>
          </ac:graphicFrameMkLst>
        </pc:graphicFrameChg>
      </pc:sldChg>
      <pc:sldChg chg="modSp mod">
        <pc:chgData name="Mildred Jhomara Carvajal Montañez" userId="f52102bd-93dd-41db-bb68-3d4cb569da9d" providerId="ADAL" clId="{2165090E-EC61-4B57-A984-FB56B37DF508}" dt="2025-11-25T18:23:12.832" v="19" actId="14100"/>
        <pc:sldMkLst>
          <pc:docMk/>
          <pc:sldMk cId="3520190433" sldId="272"/>
        </pc:sldMkLst>
        <pc:spChg chg="mod">
          <ac:chgData name="Mildred Jhomara Carvajal Montañez" userId="f52102bd-93dd-41db-bb68-3d4cb569da9d" providerId="ADAL" clId="{2165090E-EC61-4B57-A984-FB56B37DF508}" dt="2025-11-25T18:23:12.832" v="19" actId="14100"/>
          <ac:spMkLst>
            <pc:docMk/>
            <pc:sldMk cId="3520190433" sldId="272"/>
            <ac:spMk id="26" creationId="{55B34160-6AF3-9CE6-880F-BCA40C674205}"/>
          </ac:spMkLst>
        </pc:spChg>
      </pc:sldChg>
      <pc:sldChg chg="delSp modSp mod">
        <pc:chgData name="Mildred Jhomara Carvajal Montañez" userId="f52102bd-93dd-41db-bb68-3d4cb569da9d" providerId="ADAL" clId="{2165090E-EC61-4B57-A984-FB56B37DF508}" dt="2025-11-25T18:14:02.754" v="2" actId="14100"/>
        <pc:sldMkLst>
          <pc:docMk/>
          <pc:sldMk cId="1568503794" sldId="277"/>
        </pc:sldMkLst>
        <pc:spChg chg="mod">
          <ac:chgData name="Mildred Jhomara Carvajal Montañez" userId="f52102bd-93dd-41db-bb68-3d4cb569da9d" providerId="ADAL" clId="{2165090E-EC61-4B57-A984-FB56B37DF508}" dt="2025-11-25T18:14:02.754" v="2" actId="14100"/>
          <ac:spMkLst>
            <pc:docMk/>
            <pc:sldMk cId="1568503794" sldId="277"/>
            <ac:spMk id="2" creationId="{E4BB8D51-FD8B-D331-7ED3-63B383B7D82C}"/>
          </ac:spMkLst>
        </pc:spChg>
      </pc:sldChg>
      <pc:sldChg chg="modSp mod">
        <pc:chgData name="Mildred Jhomara Carvajal Montañez" userId="f52102bd-93dd-41db-bb68-3d4cb569da9d" providerId="ADAL" clId="{2165090E-EC61-4B57-A984-FB56B37DF508}" dt="2025-11-25T18:15:10.296" v="17" actId="20577"/>
        <pc:sldMkLst>
          <pc:docMk/>
          <pc:sldMk cId="1799488142" sldId="279"/>
        </pc:sldMkLst>
        <pc:graphicFrameChg chg="mod modGraphic">
          <ac:chgData name="Mildred Jhomara Carvajal Montañez" userId="f52102bd-93dd-41db-bb68-3d4cb569da9d" providerId="ADAL" clId="{2165090E-EC61-4B57-A984-FB56B37DF508}" dt="2025-11-25T18:15:10.296" v="17" actId="20577"/>
          <ac:graphicFrameMkLst>
            <pc:docMk/>
            <pc:sldMk cId="1799488142" sldId="279"/>
            <ac:graphicFrameMk id="7" creationId="{BE49613F-8AC6-AE79-2980-A4266B3095A1}"/>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User\AppData\Local\Microsoft\Windows\INetCache\IE\BQWDQD5L\ficha_presentaciones%5b1%5d.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er\AppData\Local\Microsoft\Windows\INetCache\IE\BQWDQD5L\ficha_presentaciones%5b1%5d.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561950662087696"/>
          <c:y val="7.2278869650577504E-2"/>
          <c:w val="0.64555530639104086"/>
          <c:h val="0.7901327971069253"/>
        </c:manualLayout>
      </c:layout>
      <c:barChart>
        <c:barDir val="col"/>
        <c:grouping val="clustered"/>
        <c:varyColors val="0"/>
        <c:ser>
          <c:idx val="0"/>
          <c:order val="0"/>
          <c:tx>
            <c:strRef>
              <c:f>'valor inversion'!$D$14</c:f>
              <c:strCache>
                <c:ptCount val="1"/>
                <c:pt idx="0">
                  <c:v>LIQUIDADOS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val>
            <c:numRef>
              <c:f>'valor inversion'!$E$14</c:f>
              <c:numCache>
                <c:formatCode>0%</c:formatCode>
                <c:ptCount val="1"/>
                <c:pt idx="0">
                  <c:v>0.91</c:v>
                </c:pt>
              </c:numCache>
            </c:numRef>
          </c:val>
          <c:extLst>
            <c:ext xmlns:c16="http://schemas.microsoft.com/office/drawing/2014/chart" uri="{C3380CC4-5D6E-409C-BE32-E72D297353CC}">
              <c16:uniqueId val="{00000000-AB79-45D4-8065-3D1B15FD78CE}"/>
            </c:ext>
          </c:extLst>
        </c:ser>
        <c:ser>
          <c:idx val="1"/>
          <c:order val="1"/>
          <c:tx>
            <c:strRef>
              <c:f>'valor inversion'!$D$15</c:f>
              <c:strCache>
                <c:ptCount val="1"/>
                <c:pt idx="0">
                  <c:v>CIERRE Y LIQUIDACIÓN</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val>
            <c:numRef>
              <c:f>'valor inversion'!$E$15</c:f>
              <c:numCache>
                <c:formatCode>0%</c:formatCode>
                <c:ptCount val="1"/>
                <c:pt idx="0">
                  <c:v>0.08</c:v>
                </c:pt>
              </c:numCache>
            </c:numRef>
          </c:val>
          <c:extLst>
            <c:ext xmlns:c16="http://schemas.microsoft.com/office/drawing/2014/chart" uri="{C3380CC4-5D6E-409C-BE32-E72D297353CC}">
              <c16:uniqueId val="{00000001-AB79-45D4-8065-3D1B15FD78CE}"/>
            </c:ext>
          </c:extLst>
        </c:ser>
        <c:ser>
          <c:idx val="2"/>
          <c:order val="2"/>
          <c:tx>
            <c:strRef>
              <c:f>'valor inversion'!$D$17</c:f>
              <c:strCache>
                <c:ptCount val="1"/>
                <c:pt idx="0">
                  <c:v>TERMINADOS</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val>
            <c:numRef>
              <c:f>'valor inversion'!$E$17</c:f>
              <c:numCache>
                <c:formatCode>0%</c:formatCode>
                <c:ptCount val="1"/>
                <c:pt idx="0">
                  <c:v>0.39</c:v>
                </c:pt>
              </c:numCache>
            </c:numRef>
          </c:val>
          <c:extLst>
            <c:ext xmlns:c16="http://schemas.microsoft.com/office/drawing/2014/chart" uri="{C3380CC4-5D6E-409C-BE32-E72D297353CC}">
              <c16:uniqueId val="{00000002-AB79-45D4-8065-3D1B15FD78CE}"/>
            </c:ext>
          </c:extLst>
        </c:ser>
        <c:ser>
          <c:idx val="3"/>
          <c:order val="3"/>
          <c:tx>
            <c:strRef>
              <c:f>'valor inversion'!$D$16</c:f>
              <c:strCache>
                <c:ptCount val="1"/>
                <c:pt idx="0">
                  <c:v>CONTRATACIÓN</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val>
            <c:numRef>
              <c:f>'valor inversion'!$E$16</c:f>
              <c:numCache>
                <c:formatCode>0%</c:formatCode>
                <c:ptCount val="1"/>
                <c:pt idx="0">
                  <c:v>0.01</c:v>
                </c:pt>
              </c:numCache>
            </c:numRef>
          </c:val>
          <c:extLst>
            <c:ext xmlns:c16="http://schemas.microsoft.com/office/drawing/2014/chart" uri="{C3380CC4-5D6E-409C-BE32-E72D297353CC}">
              <c16:uniqueId val="{00000003-AB79-45D4-8065-3D1B15FD78CE}"/>
            </c:ext>
          </c:extLst>
        </c:ser>
        <c:dLbls>
          <c:showLegendKey val="0"/>
          <c:showVal val="1"/>
          <c:showCatName val="0"/>
          <c:showSerName val="0"/>
          <c:showPercent val="0"/>
          <c:showBubbleSize val="0"/>
        </c:dLbls>
        <c:gapWidth val="100"/>
        <c:overlap val="-24"/>
        <c:axId val="415415727"/>
        <c:axId val="415415247"/>
        <c:extLst/>
      </c:barChart>
      <c:catAx>
        <c:axId val="415415727"/>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s-CO"/>
          </a:p>
        </c:txPr>
        <c:crossAx val="415415247"/>
        <c:crosses val="autoZero"/>
        <c:auto val="1"/>
        <c:lblAlgn val="ctr"/>
        <c:lblOffset val="100"/>
        <c:noMultiLvlLbl val="0"/>
      </c:catAx>
      <c:valAx>
        <c:axId val="415415247"/>
        <c:scaling>
          <c:orientation val="minMax"/>
        </c:scaling>
        <c:delete val="0"/>
        <c:axPos val="l"/>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s-CO"/>
          </a:p>
        </c:txPr>
        <c:crossAx val="4154157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Arial" panose="020B0604020202020204" pitchFamily="34" charset="0"/>
              <a:ea typeface="+mn-ea"/>
              <a:cs typeface="Arial" panose="020B0604020202020204" pitchFamily="34" charset="0"/>
            </a:defRPr>
          </a:pPr>
          <a:endParaRPr lang="es-CO"/>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Arial" panose="020B0604020202020204" pitchFamily="34" charset="0"/>
          <a:cs typeface="Arial" panose="020B0604020202020204" pitchFamily="34" charset="0"/>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116813523309586"/>
          <c:y val="0.195813849418248"/>
          <c:w val="0.69261248593925762"/>
          <c:h val="0.62668366166872824"/>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AF86-468C-A5E4-CDD4C0596ADF}"/>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AF86-468C-A5E4-CDD4C0596ADF}"/>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AF86-468C-A5E4-CDD4C0596ADF}"/>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AF86-468C-A5E4-CDD4C0596ADF}"/>
              </c:ext>
            </c:extLst>
          </c:dPt>
          <c:dLbls>
            <c:dLbl>
              <c:idx val="0"/>
              <c:layout>
                <c:manualLayout>
                  <c:x val="-0.16692528890989461"/>
                  <c:y val="-0.30557406407231591"/>
                </c:manualLayout>
              </c:layout>
              <c:tx>
                <c:rich>
                  <a:bodyPr rot="0" spcFirstLastPara="1" vertOverflow="ellipsis" vert="horz" wrap="square" anchor="ctr" anchorCtr="1"/>
                  <a:lstStyle/>
                  <a:p>
                    <a:pPr>
                      <a:defRPr sz="1100" b="0" i="0" u="none" strike="noStrike" kern="1200" baseline="0">
                        <a:solidFill>
                          <a:schemeClr val="bg1"/>
                        </a:solidFill>
                        <a:latin typeface="Arial" panose="020B0604020202020204" pitchFamily="34" charset="0"/>
                        <a:ea typeface="+mn-ea"/>
                        <a:cs typeface="Arial" panose="020B0604020202020204" pitchFamily="34" charset="0"/>
                      </a:defRPr>
                    </a:pPr>
                    <a:r>
                      <a:rPr lang="en-US">
                        <a:solidFill>
                          <a:schemeClr val="bg1"/>
                        </a:solidFill>
                      </a:rPr>
                      <a:t>144 - 91%</a:t>
                    </a:r>
                  </a:p>
                </c:rich>
              </c:tx>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Arial" panose="020B0604020202020204" pitchFamily="34" charset="0"/>
                      <a:ea typeface="+mn-ea"/>
                      <a:cs typeface="Arial" panose="020B0604020202020204" pitchFamily="34" charset="0"/>
                    </a:defRPr>
                  </a:pPr>
                  <a:endParaRPr lang="es-CO"/>
                </a:p>
              </c:txPr>
              <c:dLblPos val="bestFit"/>
              <c:showLegendKey val="0"/>
              <c:showVal val="0"/>
              <c:showCatName val="1"/>
              <c:showSerName val="0"/>
              <c:showPercent val="1"/>
              <c:showBubbleSize val="0"/>
              <c:extLst>
                <c:ext xmlns:c15="http://schemas.microsoft.com/office/drawing/2012/chart" uri="{CE6537A1-D6FC-4f65-9D91-7224C49458BB}">
                  <c15:layout>
                    <c:manualLayout>
                      <c:w val="0.17034725577020449"/>
                      <c:h val="0.10850905369680776"/>
                    </c:manualLayout>
                  </c15:layout>
                  <c15:showDataLabelsRange val="0"/>
                </c:ext>
                <c:ext xmlns:c16="http://schemas.microsoft.com/office/drawing/2014/chart" uri="{C3380CC4-5D6E-409C-BE32-E72D297353CC}">
                  <c16:uniqueId val="{00000001-AF86-468C-A5E4-CDD4C0596ADF}"/>
                </c:ext>
              </c:extLst>
            </c:dLbl>
            <c:dLbl>
              <c:idx val="1"/>
              <c:layout>
                <c:manualLayout>
                  <c:x val="-0.11289377277262901"/>
                  <c:y val="1.7177861792546691E-2"/>
                </c:manualLayout>
              </c:layout>
              <c:tx>
                <c:rich>
                  <a:bodyPr/>
                  <a:lstStyle/>
                  <a:p>
                    <a:r>
                      <a:rPr lang="en-US"/>
                      <a:t>12- 8%</a:t>
                    </a:r>
                  </a:p>
                </c:rich>
              </c:tx>
              <c:dLblPos val="bestFit"/>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3-AF86-468C-A5E4-CDD4C0596ADF}"/>
                </c:ext>
              </c:extLst>
            </c:dLbl>
            <c:dLbl>
              <c:idx val="2"/>
              <c:layout>
                <c:manualLayout>
                  <c:x val="-4.3821129031038811E-2"/>
                  <c:y val="-2.0113704198527538E-2"/>
                </c:manualLayout>
              </c:layout>
              <c:tx>
                <c:rich>
                  <a:bodyPr/>
                  <a:lstStyle/>
                  <a:p>
                    <a:r>
                      <a:rPr lang="en-US" baseline="0"/>
                      <a:t>1-</a:t>
                    </a:r>
                    <a:fld id="{291438EB-A636-4472-A180-EBD89CBD0993}" type="PERCENTAGE">
                      <a:rPr lang="en-US" baseline="0"/>
                      <a:pPr/>
                      <a:t>[PORCENTAJE]</a:t>
                    </a:fld>
                    <a:endParaRPr lang="en-US" baseline="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F86-468C-A5E4-CDD4C0596ADF}"/>
                </c:ext>
              </c:extLst>
            </c:dLbl>
            <c:dLbl>
              <c:idx val="3"/>
              <c:layout>
                <c:manualLayout>
                  <c:x val="9.0517298740049268E-2"/>
                  <c:y val="-3.0871168943525713E-2"/>
                </c:manualLayout>
              </c:layout>
              <c:tx>
                <c:rich>
                  <a:bodyPr/>
                  <a:lstStyle/>
                  <a:p>
                    <a:r>
                      <a:rPr lang="en-US" baseline="0"/>
                      <a:t>1-39%</a:t>
                    </a:r>
                  </a:p>
                </c:rich>
              </c:tx>
              <c:dLblPos val="bestFit"/>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7-AF86-468C-A5E4-CDD4C0596ADF}"/>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CO"/>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'valor inversion'!$E$2:$E$5</c:f>
              <c:strCache>
                <c:ptCount val="4"/>
                <c:pt idx="0">
                  <c:v>LIQUIDADOS</c:v>
                </c:pt>
                <c:pt idx="1">
                  <c:v>CIERRE Y LIQUIDACIÓN</c:v>
                </c:pt>
                <c:pt idx="2">
                  <c:v>CONTRATACIÓN</c:v>
                </c:pt>
                <c:pt idx="3">
                  <c:v>TERMINADOS</c:v>
                </c:pt>
              </c:strCache>
            </c:strRef>
          </c:cat>
          <c:val>
            <c:numRef>
              <c:f>'valor inversion'!$F$2:$F$5</c:f>
              <c:numCache>
                <c:formatCode>General</c:formatCode>
                <c:ptCount val="4"/>
                <c:pt idx="0">
                  <c:v>144</c:v>
                </c:pt>
                <c:pt idx="1">
                  <c:v>12</c:v>
                </c:pt>
                <c:pt idx="2">
                  <c:v>1</c:v>
                </c:pt>
                <c:pt idx="3">
                  <c:v>1</c:v>
                </c:pt>
              </c:numCache>
            </c:numRef>
          </c:val>
          <c:extLst>
            <c:ext xmlns:c16="http://schemas.microsoft.com/office/drawing/2014/chart" uri="{C3380CC4-5D6E-409C-BE32-E72D297353CC}">
              <c16:uniqueId val="{00000008-AF86-468C-A5E4-CDD4C0596ADF}"/>
            </c:ext>
          </c:extLst>
        </c:ser>
        <c:dLbls>
          <c:dLblPos val="ctr"/>
          <c:showLegendKey val="0"/>
          <c:showVal val="0"/>
          <c:showCatName val="1"/>
          <c:showSerName val="0"/>
          <c:showPercent val="0"/>
          <c:showBubbleSize val="0"/>
          <c:showLeaderLines val="1"/>
        </c:dLbls>
        <c:extLst>
          <c:ext xmlns:c15="http://schemas.microsoft.com/office/drawing/2012/chart" uri="{02D57815-91ED-43cb-92C2-25804820EDAC}">
            <c15:filteredPieSeries>
              <c15:ser>
                <c:idx val="1"/>
                <c:order val="1"/>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A-AF86-468C-A5E4-CDD4C0596ADF}"/>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C-AF86-468C-A5E4-CDD4C0596ADF}"/>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E-AF86-468C-A5E4-CDD4C0596ADF}"/>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10-AF86-468C-A5E4-CDD4C0596ADF}"/>
                    </c:ext>
                  </c:extLst>
                </c:dPt>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CO"/>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'valor inversion'!$E$2:$E$5</c15:sqref>
                        </c15:formulaRef>
                      </c:ext>
                    </c:extLst>
                    <c:strCache>
                      <c:ptCount val="4"/>
                      <c:pt idx="0">
                        <c:v>LIQUIDADOS</c:v>
                      </c:pt>
                      <c:pt idx="1">
                        <c:v>CIERRE Y LIQUIDACIÓN</c:v>
                      </c:pt>
                      <c:pt idx="2">
                        <c:v>CONTRATACIÓN</c:v>
                      </c:pt>
                      <c:pt idx="3">
                        <c:v>TERMINADOS</c:v>
                      </c:pt>
                    </c:strCache>
                  </c:strRef>
                </c:cat>
                <c:val>
                  <c:numRef>
                    <c:extLst>
                      <c:ext uri="{02D57815-91ED-43cb-92C2-25804820EDAC}">
                        <c15:formulaRef>
                          <c15:sqref>'valor inversion'!$G$2:$G$5</c15:sqref>
                        </c15:formulaRef>
                      </c:ext>
                    </c:extLst>
                    <c:numCache>
                      <c:formatCode>0%</c:formatCode>
                      <c:ptCount val="4"/>
                      <c:pt idx="0">
                        <c:v>0.91139240506329111</c:v>
                      </c:pt>
                      <c:pt idx="1">
                        <c:v>7.5949367088607597E-2</c:v>
                      </c:pt>
                      <c:pt idx="2">
                        <c:v>0.01</c:v>
                      </c:pt>
                      <c:pt idx="3">
                        <c:v>0.39</c:v>
                      </c:pt>
                    </c:numCache>
                  </c:numRef>
                </c:val>
                <c:extLst>
                  <c:ext xmlns:c16="http://schemas.microsoft.com/office/drawing/2014/chart" uri="{C3380CC4-5D6E-409C-BE32-E72D297353CC}">
                    <c16:uniqueId val="{00000011-AF86-468C-A5E4-CDD4C0596ADF}"/>
                  </c:ext>
                </c:extLst>
              </c15:ser>
            </c15:filteredPieSeries>
          </c:ext>
        </c:extLst>
      </c:pie3DChart>
      <c:spPr>
        <a:noFill/>
        <a:ln>
          <a:noFill/>
        </a:ln>
        <a:effectLst/>
      </c:spPr>
    </c:plotArea>
    <c:legend>
      <c:legendPos val="b"/>
      <c:layout>
        <c:manualLayout>
          <c:xMode val="edge"/>
          <c:yMode val="edge"/>
          <c:x val="0.19883501233235357"/>
          <c:y val="0.85029659766483767"/>
          <c:w val="0.53342311787050822"/>
          <c:h val="0.12196690019745879"/>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CO"/>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100">
          <a:latin typeface="Arial" panose="020B0604020202020204" pitchFamily="34" charset="0"/>
          <a:cs typeface="Arial" panose="020B0604020202020204" pitchFamily="34" charset="0"/>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4T20:44:08.281"/>
    </inkml:context>
    <inkml:brush xml:id="br0">
      <inkml:brushProperty name="width" value="0.05" units="cm"/>
      <inkml:brushProperty name="height" value="0.05" units="cm"/>
      <inkml:brushProperty name="color" value="#AE198D"/>
      <inkml:brushProperty name="inkEffects" value="galaxy"/>
      <inkml:brushProperty name="anchorX" value="-33777.69922"/>
      <inkml:brushProperty name="anchorY" value="-3020.85449"/>
      <inkml:brushProperty name="scaleFactor" value="0.5"/>
    </inkml:brush>
  </inkml:definitions>
  <inkml:trace contextRef="#ctx0" brushRef="#br0">1 1 24575,'0'0'0,"0"4"0,0 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26T06:26:31.768"/>
    </inkml:context>
    <inkml:brush xml:id="br0">
      <inkml:brushProperty name="width" value="0.035" units="cm"/>
      <inkml:brushProperty name="height" value="0.035" units="cm"/>
    </inkml:brush>
  </inkml:definitions>
  <inkml:trace contextRef="#ctx0" brushRef="#br0">1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24T20:44:22.096"/>
    </inkml:context>
    <inkml:brush xml:id="br0">
      <inkml:brushProperty name="width" value="0.05" units="cm"/>
      <inkml:brushProperty name="height" value="0.05" units="cm"/>
      <inkml:brushProperty name="color" value="#AE198D"/>
      <inkml:brushProperty name="inkEffects" value="galaxy"/>
      <inkml:brushProperty name="anchorX" value="-34793.69922"/>
      <inkml:brushProperty name="anchorY" value="-4047.84106"/>
      <inkml:brushProperty name="scaleFactor" value="0.5"/>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334A32-F1D5-BF48-B651-03E51391697D}" type="datetimeFigureOut">
              <a:rPr lang="es-CO" smtClean="0"/>
              <a:t>26/11/2025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D1F80E-046D-BB4D-A4BE-D0729123BF81}" type="slidenum">
              <a:rPr lang="es-CO" smtClean="0"/>
              <a:t>‹Nº›</a:t>
            </a:fld>
            <a:endParaRPr lang="es-CO"/>
          </a:p>
        </p:txBody>
      </p:sp>
    </p:spTree>
    <p:extLst>
      <p:ext uri="{BB962C8B-B14F-4D97-AF65-F5344CB8AC3E}">
        <p14:creationId xmlns:p14="http://schemas.microsoft.com/office/powerpoint/2010/main" val="1643258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0AD1F80E-046D-BB4D-A4BE-D0729123BF81}" type="slidenum">
              <a:rPr lang="es-CO" smtClean="0"/>
              <a:t>8</a:t>
            </a:fld>
            <a:endParaRPr lang="es-CO"/>
          </a:p>
        </p:txBody>
      </p:sp>
    </p:spTree>
    <p:extLst>
      <p:ext uri="{BB962C8B-B14F-4D97-AF65-F5344CB8AC3E}">
        <p14:creationId xmlns:p14="http://schemas.microsoft.com/office/powerpoint/2010/main" val="2145096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a:p>
        </p:txBody>
      </p:sp>
      <p:sp>
        <p:nvSpPr>
          <p:cNvPr id="4" name="Marcador de número de diapositiva 3"/>
          <p:cNvSpPr>
            <a:spLocks noGrp="1"/>
          </p:cNvSpPr>
          <p:nvPr>
            <p:ph type="sldNum" sz="quarter" idx="5"/>
          </p:nvPr>
        </p:nvSpPr>
        <p:spPr/>
        <p:txBody>
          <a:bodyPr/>
          <a:lstStyle/>
          <a:p>
            <a:fld id="{0AD1F80E-046D-BB4D-A4BE-D0729123BF81}" type="slidenum">
              <a:rPr lang="es-CO" smtClean="0"/>
              <a:t>12</a:t>
            </a:fld>
            <a:endParaRPr lang="es-CO"/>
          </a:p>
        </p:txBody>
      </p:sp>
    </p:spTree>
    <p:extLst>
      <p:ext uri="{BB962C8B-B14F-4D97-AF65-F5344CB8AC3E}">
        <p14:creationId xmlns:p14="http://schemas.microsoft.com/office/powerpoint/2010/main" val="2701154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62D2E2E7-4FB2-DA0E-8B93-9E9A1F49C94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585158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4706EA-A82A-027F-C179-74320FC24C40}"/>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97CB8CBD-B4B7-CB8E-F337-A0399DDD9653}"/>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E44AAE42-1956-B5CB-7FD2-7D9D473A7C2C}"/>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5" name="Marcador de pie de página 4">
            <a:extLst>
              <a:ext uri="{FF2B5EF4-FFF2-40B4-BE49-F238E27FC236}">
                <a16:creationId xmlns:a16="http://schemas.microsoft.com/office/drawing/2014/main" id="{E1125B1D-BCFD-80C5-950C-08E663B3A8D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F50F38D-B594-A502-0B40-0CF74BD96723}"/>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1678870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715B3DB-5E0B-B3CC-2E67-8FD86E559493}"/>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15D423DB-B836-9E30-4D09-AF219D5974C5}"/>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2A9063BF-1991-B41E-AF27-D689446F0016}"/>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5" name="Marcador de pie de página 4">
            <a:extLst>
              <a:ext uri="{FF2B5EF4-FFF2-40B4-BE49-F238E27FC236}">
                <a16:creationId xmlns:a16="http://schemas.microsoft.com/office/drawing/2014/main" id="{95FB1723-2E48-5110-CD4A-8AD2D85EF0B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D6495C6-8AF4-6E83-E928-E36DBDC46AE5}"/>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541714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ítulo y texto">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8D9C4C9A-C6CB-9EFB-2B7E-09E694D419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Marcador de texto 4">
            <a:extLst>
              <a:ext uri="{FF2B5EF4-FFF2-40B4-BE49-F238E27FC236}">
                <a16:creationId xmlns:a16="http://schemas.microsoft.com/office/drawing/2014/main" id="{A4A5ABEE-C90F-8742-3945-59E7B3EC8699}"/>
              </a:ext>
            </a:extLst>
          </p:cNvPr>
          <p:cNvSpPr>
            <a:spLocks noGrp="1"/>
          </p:cNvSpPr>
          <p:nvPr>
            <p:ph type="body" sz="quarter" idx="10" hasCustomPrompt="1"/>
          </p:nvPr>
        </p:nvSpPr>
        <p:spPr>
          <a:xfrm>
            <a:off x="190500" y="928688"/>
            <a:ext cx="11849099" cy="387350"/>
          </a:xfrm>
          <a:prstGeom prst="rect">
            <a:avLst/>
          </a:prstGeom>
        </p:spPr>
        <p:txBody>
          <a:bodyPr/>
          <a:lstStyle>
            <a:lvl1pPr marL="0" indent="0">
              <a:buNone/>
              <a:defRPr sz="2400" b="1">
                <a:solidFill>
                  <a:srgbClr val="193C69"/>
                </a:solidFill>
              </a:defRPr>
            </a:lvl1pPr>
          </a:lstStyle>
          <a:p>
            <a:pPr lvl="0"/>
            <a:r>
              <a:rPr lang="es-ES"/>
              <a:t>Fuente para título – 24 </a:t>
            </a:r>
            <a:r>
              <a:rPr lang="es-ES" err="1"/>
              <a:t>px</a:t>
            </a:r>
            <a:r>
              <a:rPr lang="es-ES"/>
              <a:t> negrita color azul </a:t>
            </a:r>
            <a:r>
              <a:rPr lang="es-ES" err="1"/>
              <a:t>ENTerritorio</a:t>
            </a:r>
            <a:endParaRPr lang="es-CO"/>
          </a:p>
        </p:txBody>
      </p:sp>
      <p:sp>
        <p:nvSpPr>
          <p:cNvPr id="6" name="Marcador de texto 6">
            <a:extLst>
              <a:ext uri="{FF2B5EF4-FFF2-40B4-BE49-F238E27FC236}">
                <a16:creationId xmlns:a16="http://schemas.microsoft.com/office/drawing/2014/main" id="{9D23B872-C759-E59F-8540-CCC818A10F25}"/>
              </a:ext>
            </a:extLst>
          </p:cNvPr>
          <p:cNvSpPr>
            <a:spLocks noGrp="1"/>
          </p:cNvSpPr>
          <p:nvPr>
            <p:ph type="body" sz="quarter" idx="11" hasCustomPrompt="1"/>
          </p:nvPr>
        </p:nvSpPr>
        <p:spPr>
          <a:xfrm>
            <a:off x="190500" y="1504950"/>
            <a:ext cx="11849098" cy="3848100"/>
          </a:xfrm>
          <a:prstGeom prst="rect">
            <a:avLst/>
          </a:prstGeom>
        </p:spPr>
        <p:txBody>
          <a:bodyPr numCol="1" spcCol="540000"/>
          <a:lstStyle>
            <a:lvl1pPr marL="0" indent="0" algn="just">
              <a:buNone/>
              <a:defRPr lang="es-CO" sz="1600" kern="1200" dirty="0" smtClean="0">
                <a:solidFill>
                  <a:schemeClr val="bg2">
                    <a:lumMod val="50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a:p>
            <a:pPr lvl="0"/>
            <a:endParaRPr lang="en-US"/>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endParaRPr lang="es-CO"/>
          </a:p>
        </p:txBody>
      </p:sp>
    </p:spTree>
    <p:extLst>
      <p:ext uri="{BB962C8B-B14F-4D97-AF65-F5344CB8AC3E}">
        <p14:creationId xmlns:p14="http://schemas.microsoft.com/office/powerpoint/2010/main" val="40113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1DD65227-403A-77DA-5A3B-45D7BCB9A3D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890218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21A08FF-EC40-33B3-13AA-85E7FD2074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4113741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1BE23B-8619-6F13-F3F1-7E092E168C26}"/>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1B78E670-D897-7922-DC67-5DA600EFAA7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2F3A6CDA-5CC4-5A33-ADC9-C4DA13F7C308}"/>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6BAAF8F5-012B-49C6-EFB9-A62742B13F11}"/>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6" name="Marcador de pie de página 5">
            <a:extLst>
              <a:ext uri="{FF2B5EF4-FFF2-40B4-BE49-F238E27FC236}">
                <a16:creationId xmlns:a16="http://schemas.microsoft.com/office/drawing/2014/main" id="{3989DFC0-3886-EF5A-CB01-0AFAAFFB369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AA9B320-2FD6-CA74-285E-B22B3615721B}"/>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43969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1E0E99-313B-9861-F1B3-238D90DDFE0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EE1DC79D-5900-CC93-3EBE-4C214AC567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5E91DDC-C118-829C-5F27-D49CAD1A027E}"/>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CFC0AFE2-2182-8643-21C7-8041BAD720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75E04D01-D754-0F32-D88A-4429921AF40D}"/>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B34F9B8F-4EFB-AA04-84CB-15E7C0DA241A}"/>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8" name="Marcador de pie de página 7">
            <a:extLst>
              <a:ext uri="{FF2B5EF4-FFF2-40B4-BE49-F238E27FC236}">
                <a16:creationId xmlns:a16="http://schemas.microsoft.com/office/drawing/2014/main" id="{9245BBD1-CB47-B688-8BFD-E469FC7B7D3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453DD2DB-0AC3-A80A-6703-D6BE7D33B423}"/>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721659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4861B3-ACF4-BC75-67E6-3C28786B3C1F}"/>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33242E14-F311-D4F9-2CCF-1D1FA5728B26}"/>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4" name="Marcador de pie de página 3">
            <a:extLst>
              <a:ext uri="{FF2B5EF4-FFF2-40B4-BE49-F238E27FC236}">
                <a16:creationId xmlns:a16="http://schemas.microsoft.com/office/drawing/2014/main" id="{52F9600E-C8BF-A4EA-2CD9-58317D677CF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7A98AB22-E4A0-E567-761E-0B06A1AEE272}"/>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3280710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251A790-BC8E-D362-C518-5F68124A1A82}"/>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3" name="Marcador de pie de página 2">
            <a:extLst>
              <a:ext uri="{FF2B5EF4-FFF2-40B4-BE49-F238E27FC236}">
                <a16:creationId xmlns:a16="http://schemas.microsoft.com/office/drawing/2014/main" id="{3B49819F-B8E2-8F5C-F774-3DC22B9D7E33}"/>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BCB8ECF-CB97-089F-6475-6BE51F133307}"/>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1801215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F47EEF-CEDE-E8C6-7F1E-5C33854D63BE}"/>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4A09F6A6-06FF-EB60-561F-4FF5020299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D5A2DC64-9ABE-A042-12EA-E0A1B2FDB6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7A3F4AB-B6E5-90B7-3829-A170D09FE264}"/>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6" name="Marcador de pie de página 5">
            <a:extLst>
              <a:ext uri="{FF2B5EF4-FFF2-40B4-BE49-F238E27FC236}">
                <a16:creationId xmlns:a16="http://schemas.microsoft.com/office/drawing/2014/main" id="{C1F6A2EA-1EC6-7D83-E26A-9AE73AEC546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120BA60-B2CD-DE21-0AE4-DAA8A4629A56}"/>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422111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9CA05-0343-9191-4366-699C9C59761F}"/>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8033CD38-CAD5-E5C6-107C-5D2100A227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8756B5FC-A954-DAA8-1A60-A39AFCD839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96A7A07-2F66-D191-B379-6DD499ACA9FC}"/>
              </a:ext>
            </a:extLst>
          </p:cNvPr>
          <p:cNvSpPr>
            <a:spLocks noGrp="1"/>
          </p:cNvSpPr>
          <p:nvPr>
            <p:ph type="dt" sz="half" idx="10"/>
          </p:nvPr>
        </p:nvSpPr>
        <p:spPr/>
        <p:txBody>
          <a:bodyPr/>
          <a:lstStyle/>
          <a:p>
            <a:fld id="{EB3D0144-F449-BA4A-9BC8-AEB0A0951A78}" type="datetimeFigureOut">
              <a:rPr lang="es-CO" smtClean="0"/>
              <a:t>26/11/2025</a:t>
            </a:fld>
            <a:endParaRPr lang="es-CO"/>
          </a:p>
        </p:txBody>
      </p:sp>
      <p:sp>
        <p:nvSpPr>
          <p:cNvPr id="6" name="Marcador de pie de página 5">
            <a:extLst>
              <a:ext uri="{FF2B5EF4-FFF2-40B4-BE49-F238E27FC236}">
                <a16:creationId xmlns:a16="http://schemas.microsoft.com/office/drawing/2014/main" id="{A5101042-69FE-DDE2-2AED-7431177AB71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54E4679-3791-0A0F-AFD8-264042BC8F5C}"/>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3226544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5C68EC1-F4CE-0E6D-4B47-683627C021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99DB5B4A-39B9-EFE6-AA35-393F573848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99B9EEF7-EAB4-165E-B237-0C396012F6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B3D0144-F449-BA4A-9BC8-AEB0A0951A78}" type="datetimeFigureOut">
              <a:rPr lang="es-CO" smtClean="0"/>
              <a:t>26/11/2025</a:t>
            </a:fld>
            <a:endParaRPr lang="es-CO"/>
          </a:p>
        </p:txBody>
      </p:sp>
      <p:sp>
        <p:nvSpPr>
          <p:cNvPr id="5" name="Marcador de pie de página 4">
            <a:extLst>
              <a:ext uri="{FF2B5EF4-FFF2-40B4-BE49-F238E27FC236}">
                <a16:creationId xmlns:a16="http://schemas.microsoft.com/office/drawing/2014/main" id="{6AFFEAAA-ACE7-31CD-214E-FD668A4517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F14E7E24-EA20-10BD-EF61-57A3C8BB4A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7D8B2E3-E0F0-7844-A3CC-D5DC62D7A843}" type="slidenum">
              <a:rPr lang="es-CO" smtClean="0"/>
              <a:t>‹Nº›</a:t>
            </a:fld>
            <a:endParaRPr lang="es-CO"/>
          </a:p>
        </p:txBody>
      </p:sp>
    </p:spTree>
    <p:extLst>
      <p:ext uri="{BB962C8B-B14F-4D97-AF65-F5344CB8AC3E}">
        <p14:creationId xmlns:p14="http://schemas.microsoft.com/office/powerpoint/2010/main" val="30719660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sv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sv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sv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3" Type="http://schemas.openxmlformats.org/officeDocument/2006/relationships/image" Target="../media/image6.svg"/><Relationship Id="rId12" Type="http://schemas.openxmlformats.org/officeDocument/2006/relationships/image" Target="../media/image5.png"/><Relationship Id="rId2" Type="http://schemas.openxmlformats.org/officeDocument/2006/relationships/customXml" Target="../ink/ink1.xml"/><Relationship Id="rId1" Type="http://schemas.openxmlformats.org/officeDocument/2006/relationships/slideLayout" Target="../slideLayouts/slideLayout3.xml"/><Relationship Id="rId11" Type="http://schemas.openxmlformats.org/officeDocument/2006/relationships/image" Target="../media/image14.png"/><Relationship Id="rId15" Type="http://schemas.openxmlformats.org/officeDocument/2006/relationships/image" Target="../media/image8.svg"/><Relationship Id="rId1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svg"/><Relationship Id="rId2" Type="http://schemas.openxmlformats.org/officeDocument/2006/relationships/customXml" Target="../ink/ink2.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5.png"/><Relationship Id="rId4" Type="http://schemas.openxmlformats.org/officeDocument/2006/relationships/customXml" Target="../ink/ink3.xml"/><Relationship Id="rId9" Type="http://schemas.openxmlformats.org/officeDocument/2006/relationships/image" Target="../media/image8.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chart" Target="../charts/chart2.xml"/><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chart" Target="../charts/chart1.xm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sv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12.emf"/><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sv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45976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6DEA6-EA76-9DE5-D96F-F581FB48CB20}"/>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BB1119E4-4F1B-FB61-FF3F-4F520D07F906}"/>
              </a:ext>
            </a:extLst>
          </p:cNvPr>
          <p:cNvSpPr txBox="1"/>
          <p:nvPr/>
        </p:nvSpPr>
        <p:spPr>
          <a:xfrm>
            <a:off x="651594" y="984580"/>
            <a:ext cx="10823999" cy="499230"/>
          </a:xfrm>
          <a:prstGeom prst="rect">
            <a:avLst/>
          </a:prstGeom>
          <a:noFill/>
        </p:spPr>
        <p:txBody>
          <a:bodyPr wrap="square" lIns="0" tIns="0" rIns="0" bIns="0" rtlCol="0">
            <a:normAutofit/>
          </a:bodyPr>
          <a:lstStyle/>
          <a:p>
            <a:r>
              <a:rPr lang="es-CO" sz="1600" b="1" dirty="0">
                <a:solidFill>
                  <a:srgbClr val="767676"/>
                </a:solidFill>
                <a:latin typeface="Arial" panose="020B0604020202020204" pitchFamily="34" charset="0"/>
                <a:cs typeface="Arial" panose="020B0604020202020204" pitchFamily="34" charset="0"/>
              </a:rPr>
              <a:t>Hitos y/o actividades pendientes por cumplir y cronograma proyectado</a:t>
            </a:r>
          </a:p>
        </p:txBody>
      </p:sp>
      <p:pic>
        <p:nvPicPr>
          <p:cNvPr id="23" name="Gráfico 22" descr="Play con relleno sólido">
            <a:extLst>
              <a:ext uri="{FF2B5EF4-FFF2-40B4-BE49-F238E27FC236}">
                <a16:creationId xmlns:a16="http://schemas.microsoft.com/office/drawing/2014/main" id="{F927EF4F-EF59-4719-893C-8B4F6C7E0FB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6322" y="441758"/>
            <a:ext cx="230400" cy="230400"/>
          </a:xfrm>
          <a:prstGeom prst="rect">
            <a:avLst/>
          </a:prstGeom>
        </p:spPr>
      </p:pic>
      <p:pic>
        <p:nvPicPr>
          <p:cNvPr id="26" name="Gráfico 25">
            <a:extLst>
              <a:ext uri="{FF2B5EF4-FFF2-40B4-BE49-F238E27FC236}">
                <a16:creationId xmlns:a16="http://schemas.microsoft.com/office/drawing/2014/main" id="{4F181948-34A6-420B-8E20-BBAFDAA8A8C5}"/>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6722" y="796883"/>
            <a:ext cx="10836000" cy="18000"/>
          </a:xfrm>
          <a:prstGeom prst="rect">
            <a:avLst/>
          </a:prstGeom>
        </p:spPr>
      </p:pic>
      <p:sp>
        <p:nvSpPr>
          <p:cNvPr id="27" name="CuadroTexto 26">
            <a:extLst>
              <a:ext uri="{FF2B5EF4-FFF2-40B4-BE49-F238E27FC236}">
                <a16:creationId xmlns:a16="http://schemas.microsoft.com/office/drawing/2014/main" id="{3E121990-E7D9-42EF-9025-50192E5AE547}"/>
              </a:ext>
            </a:extLst>
          </p:cNvPr>
          <p:cNvSpPr txBox="1"/>
          <p:nvPr/>
        </p:nvSpPr>
        <p:spPr>
          <a:xfrm>
            <a:off x="703181" y="448748"/>
            <a:ext cx="10836000" cy="226800"/>
          </a:xfrm>
          <a:prstGeom prst="rect">
            <a:avLst/>
          </a:prstGeom>
          <a:noFill/>
        </p:spPr>
        <p:txBody>
          <a:bodyPr wrap="square" lIns="0" tIns="0" rIns="0" bIns="0" rtlCol="0" anchor="ctr">
            <a:normAutofit fontScale="92500" lnSpcReduction="10000"/>
          </a:bodyPr>
          <a:lstStyle>
            <a:defPPr>
              <a:defRPr lang="es-CO"/>
            </a:defPPr>
            <a:lvl1pPr>
              <a:defRPr sz="1600" b="1">
                <a:solidFill>
                  <a:srgbClr val="193C69"/>
                </a:solidFill>
                <a:latin typeface="Arial" panose="020B0604020202020204" pitchFamily="34" charset="0"/>
                <a:cs typeface="Arial" panose="020B0604020202020204" pitchFamily="34" charset="0"/>
              </a:defRPr>
            </a:lvl1pPr>
          </a:lstStyle>
          <a:p>
            <a:r>
              <a:rPr lang="es-CO" dirty="0"/>
              <a:t>3. JUSTIFICACIÓN DE LA NOVEDAD CONTRACTUAL</a:t>
            </a:r>
          </a:p>
        </p:txBody>
      </p:sp>
      <p:grpSp>
        <p:nvGrpSpPr>
          <p:cNvPr id="14" name="Grupo 13">
            <a:extLst>
              <a:ext uri="{FF2B5EF4-FFF2-40B4-BE49-F238E27FC236}">
                <a16:creationId xmlns:a16="http://schemas.microsoft.com/office/drawing/2014/main" id="{204E5872-BBB1-43D7-83DF-AC57E4BE5A78}"/>
              </a:ext>
            </a:extLst>
          </p:cNvPr>
          <p:cNvGrpSpPr/>
          <p:nvPr/>
        </p:nvGrpSpPr>
        <p:grpSpPr>
          <a:xfrm>
            <a:off x="230176" y="1830966"/>
            <a:ext cx="11723794" cy="3127194"/>
            <a:chOff x="230176" y="1830966"/>
            <a:chExt cx="11723794" cy="3127194"/>
          </a:xfrm>
        </p:grpSpPr>
        <p:cxnSp>
          <p:nvCxnSpPr>
            <p:cNvPr id="9" name="Conector recto 8">
              <a:extLst>
                <a:ext uri="{FF2B5EF4-FFF2-40B4-BE49-F238E27FC236}">
                  <a16:creationId xmlns:a16="http://schemas.microsoft.com/office/drawing/2014/main" id="{5A77D660-11D5-44C4-B159-C6DBDD8B9153}"/>
                </a:ext>
              </a:extLst>
            </p:cNvPr>
            <p:cNvCxnSpPr>
              <a:cxnSpLocks/>
            </p:cNvCxnSpPr>
            <p:nvPr/>
          </p:nvCxnSpPr>
          <p:spPr>
            <a:xfrm>
              <a:off x="821933" y="2700845"/>
              <a:ext cx="10483320" cy="0"/>
            </a:xfrm>
            <a:prstGeom prst="line">
              <a:avLst/>
            </a:prstGeom>
            <a:ln w="38100">
              <a:solidFill>
                <a:srgbClr val="B38B3F"/>
              </a:solidFill>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755ECCC9-C4F4-9D68-1325-0F7BCF9D31F1}"/>
                </a:ext>
              </a:extLst>
            </p:cNvPr>
            <p:cNvCxnSpPr/>
            <p:nvPr/>
          </p:nvCxnSpPr>
          <p:spPr>
            <a:xfrm flipV="1">
              <a:off x="821933" y="2393054"/>
              <a:ext cx="0" cy="621632"/>
            </a:xfrm>
            <a:prstGeom prst="line">
              <a:avLst/>
            </a:prstGeom>
            <a:ln w="38100">
              <a:solidFill>
                <a:srgbClr val="B38B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539B7F39-E00E-29D2-5D23-42C9E757FC03}"/>
                </a:ext>
              </a:extLst>
            </p:cNvPr>
            <p:cNvCxnSpPr/>
            <p:nvPr/>
          </p:nvCxnSpPr>
          <p:spPr>
            <a:xfrm flipV="1">
              <a:off x="3019325" y="2390029"/>
              <a:ext cx="0" cy="621632"/>
            </a:xfrm>
            <a:prstGeom prst="line">
              <a:avLst/>
            </a:prstGeom>
            <a:ln w="38100">
              <a:solidFill>
                <a:srgbClr val="B38B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Rectángulo 12">
              <a:extLst>
                <a:ext uri="{FF2B5EF4-FFF2-40B4-BE49-F238E27FC236}">
                  <a16:creationId xmlns:a16="http://schemas.microsoft.com/office/drawing/2014/main" id="{FC70D5F3-58B0-2A51-5ADE-6CE28CB26ABD}"/>
                </a:ext>
              </a:extLst>
            </p:cNvPr>
            <p:cNvSpPr/>
            <p:nvPr/>
          </p:nvSpPr>
          <p:spPr>
            <a:xfrm>
              <a:off x="230176" y="3104482"/>
              <a:ext cx="1223195" cy="276999"/>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i="0" u="none" strike="noStrike" kern="1200" cap="none" spc="0" normalizeH="0" baseline="0" noProof="0" dirty="0">
                  <a:ln>
                    <a:noFill/>
                  </a:ln>
                  <a:solidFill>
                    <a:srgbClr val="193C69"/>
                  </a:solidFill>
                  <a:effectLst/>
                  <a:uLnTx/>
                  <a:uFillTx/>
                  <a:latin typeface="Helvetica "/>
                </a:rPr>
                <a:t>NOVIEMBRE</a:t>
              </a:r>
            </a:p>
          </p:txBody>
        </p:sp>
        <p:sp>
          <p:nvSpPr>
            <p:cNvPr id="15" name="Rectángulo 14">
              <a:extLst>
                <a:ext uri="{FF2B5EF4-FFF2-40B4-BE49-F238E27FC236}">
                  <a16:creationId xmlns:a16="http://schemas.microsoft.com/office/drawing/2014/main" id="{2C6B9868-6830-E81D-F5DD-41A9DDA132EB}"/>
                </a:ext>
              </a:extLst>
            </p:cNvPr>
            <p:cNvSpPr/>
            <p:nvPr/>
          </p:nvSpPr>
          <p:spPr>
            <a:xfrm>
              <a:off x="2407728" y="3102012"/>
              <a:ext cx="1223195" cy="276999"/>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dirty="0">
                  <a:solidFill>
                    <a:srgbClr val="193C69"/>
                  </a:solidFill>
                  <a:latin typeface="Helvetica "/>
                </a:rPr>
                <a:t>DICIEMBRE</a:t>
              </a:r>
              <a:endParaRPr lang="es-CO" sz="1200" b="1" i="0" u="none" strike="noStrike" kern="1200" cap="none" spc="0" normalizeH="0" baseline="0" noProof="0" dirty="0">
                <a:ln>
                  <a:noFill/>
                </a:ln>
                <a:solidFill>
                  <a:srgbClr val="193C69"/>
                </a:solidFill>
                <a:effectLst/>
                <a:uLnTx/>
                <a:uFillTx/>
                <a:latin typeface="Helvetica "/>
              </a:endParaRPr>
            </a:p>
          </p:txBody>
        </p:sp>
        <p:sp>
          <p:nvSpPr>
            <p:cNvPr id="18" name="Rectángulo 17">
              <a:extLst>
                <a:ext uri="{FF2B5EF4-FFF2-40B4-BE49-F238E27FC236}">
                  <a16:creationId xmlns:a16="http://schemas.microsoft.com/office/drawing/2014/main" id="{AED60009-CA73-9C8A-A0D5-465A541B1D76}"/>
                </a:ext>
              </a:extLst>
            </p:cNvPr>
            <p:cNvSpPr/>
            <p:nvPr/>
          </p:nvSpPr>
          <p:spPr>
            <a:xfrm>
              <a:off x="4488634" y="3107165"/>
              <a:ext cx="1306989" cy="276999"/>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dirty="0">
                  <a:solidFill>
                    <a:srgbClr val="193C69"/>
                  </a:solidFill>
                  <a:latin typeface="Helvetica "/>
                </a:rPr>
                <a:t>ENERO</a:t>
              </a:r>
              <a:endParaRPr lang="es-CO" sz="1200" b="1" i="0" u="none" strike="noStrike" kern="1200" cap="none" spc="0" normalizeH="0" baseline="0" noProof="0" dirty="0">
                <a:ln>
                  <a:noFill/>
                </a:ln>
                <a:solidFill>
                  <a:srgbClr val="193C69"/>
                </a:solidFill>
                <a:effectLst/>
                <a:uLnTx/>
                <a:uFillTx/>
                <a:latin typeface="Helvetica "/>
              </a:endParaRPr>
            </a:p>
          </p:txBody>
        </p:sp>
        <p:sp>
          <p:nvSpPr>
            <p:cNvPr id="24" name="Rectángulo 23">
              <a:extLst>
                <a:ext uri="{FF2B5EF4-FFF2-40B4-BE49-F238E27FC236}">
                  <a16:creationId xmlns:a16="http://schemas.microsoft.com/office/drawing/2014/main" id="{E114ED80-211E-0F63-A052-6DFBB650E13F}"/>
                </a:ext>
              </a:extLst>
            </p:cNvPr>
            <p:cNvSpPr/>
            <p:nvPr/>
          </p:nvSpPr>
          <p:spPr>
            <a:xfrm>
              <a:off x="8484130" y="3093669"/>
              <a:ext cx="1414964" cy="276999"/>
            </a:xfrm>
            <a:prstGeom prst="rect">
              <a:avLst/>
            </a:prstGeom>
          </p:spPr>
          <p:txBody>
            <a:bodyPr wrap="square" lIns="91440" tIns="45720" rIns="91440" bIns="45720" anchor="t">
              <a:spAutoFit/>
            </a:bodyPr>
            <a:lstStyle/>
            <a:p>
              <a:pPr marL="0" marR="0" lvl="0" indent="0" algn="ctr" defTabSz="914400">
                <a:lnSpc>
                  <a:spcPct val="100000"/>
                </a:lnSpc>
                <a:spcBef>
                  <a:spcPts val="0"/>
                </a:spcBef>
                <a:spcAft>
                  <a:spcPts val="0"/>
                </a:spcAft>
                <a:buNone/>
                <a:tabLst/>
                <a:defRPr/>
              </a:pPr>
              <a:r>
                <a:rPr lang="en-US" sz="1200" b="1" dirty="0">
                  <a:solidFill>
                    <a:srgbClr val="193C69"/>
                  </a:solidFill>
                  <a:latin typeface="Helvetica "/>
                </a:rPr>
                <a:t>MARZO</a:t>
              </a:r>
            </a:p>
          </p:txBody>
        </p:sp>
        <p:cxnSp>
          <p:nvCxnSpPr>
            <p:cNvPr id="25" name="Conector recto 24">
              <a:extLst>
                <a:ext uri="{FF2B5EF4-FFF2-40B4-BE49-F238E27FC236}">
                  <a16:creationId xmlns:a16="http://schemas.microsoft.com/office/drawing/2014/main" id="{DFA55666-7FAB-A415-492B-818C3A523AFE}"/>
                </a:ext>
              </a:extLst>
            </p:cNvPr>
            <p:cNvCxnSpPr/>
            <p:nvPr/>
          </p:nvCxnSpPr>
          <p:spPr>
            <a:xfrm flipV="1">
              <a:off x="5143532" y="2390029"/>
              <a:ext cx="0" cy="621632"/>
            </a:xfrm>
            <a:prstGeom prst="line">
              <a:avLst/>
            </a:prstGeom>
            <a:ln w="38100">
              <a:solidFill>
                <a:srgbClr val="B38B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Rectángulo 27">
              <a:extLst>
                <a:ext uri="{FF2B5EF4-FFF2-40B4-BE49-F238E27FC236}">
                  <a16:creationId xmlns:a16="http://schemas.microsoft.com/office/drawing/2014/main" id="{5D66AF39-ADDC-E1BA-2518-8EB343E7BFB7}"/>
                </a:ext>
              </a:extLst>
            </p:cNvPr>
            <p:cNvSpPr/>
            <p:nvPr/>
          </p:nvSpPr>
          <p:spPr>
            <a:xfrm>
              <a:off x="3019325" y="3871328"/>
              <a:ext cx="8281151" cy="1086832"/>
            </a:xfrm>
            <a:prstGeom prst="rect">
              <a:avLst/>
            </a:prstGeom>
            <a:solidFill>
              <a:srgbClr val="00B0F0">
                <a:alpha val="36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s-MX" sz="1400" b="1" dirty="0">
                  <a:solidFill>
                    <a:schemeClr val="accent1">
                      <a:lumMod val="49000"/>
                    </a:schemeClr>
                  </a:solidFill>
                  <a:latin typeface="Calibri" panose="020F0502020204030204"/>
                  <a:ea typeface="Calibri"/>
                  <a:cs typeface="Calibri"/>
                </a:rPr>
                <a:t>TERMINACIÓN DE OBRAS PARA EL MEJORAMIENTO Y MANTENIMIENTO DEL </a:t>
              </a:r>
              <a:r>
                <a:rPr lang="es-CO" sz="1400" b="1" dirty="0">
                  <a:solidFill>
                    <a:schemeClr val="accent1">
                      <a:lumMod val="49000"/>
                    </a:schemeClr>
                  </a:solidFill>
                  <a:latin typeface="Calibri" panose="020F0502020204030204"/>
                  <a:ea typeface="Calibri"/>
                  <a:cs typeface="Calibri"/>
                </a:rPr>
                <a:t>ERON DE CÚCUTA</a:t>
              </a:r>
            </a:p>
            <a:p>
              <a:endParaRPr lang="es-CO" sz="1400" b="1" i="1" dirty="0">
                <a:solidFill>
                  <a:schemeClr val="accent1">
                    <a:lumMod val="49000"/>
                  </a:schemeClr>
                </a:solidFill>
                <a:latin typeface="Calibri"/>
                <a:ea typeface="Calibri"/>
                <a:cs typeface="Calibri"/>
              </a:endParaRPr>
            </a:p>
            <a:p>
              <a:r>
                <a:rPr lang="es-CO" sz="1400" b="1" i="1" dirty="0">
                  <a:solidFill>
                    <a:schemeClr val="accent1">
                      <a:lumMod val="49000"/>
                    </a:schemeClr>
                  </a:solidFill>
                  <a:latin typeface="Calibri"/>
                  <a:ea typeface="Calibri"/>
                  <a:cs typeface="Calibri"/>
                </a:rPr>
                <a:t>ALCANCES: 		</a:t>
              </a:r>
              <a:r>
                <a:rPr lang="es-CO" sz="1400" i="1" dirty="0">
                  <a:solidFill>
                    <a:schemeClr val="accent1">
                      <a:lumMod val="49000"/>
                    </a:schemeClr>
                  </a:solidFill>
                  <a:latin typeface="Calibri"/>
                  <a:ea typeface="Calibri"/>
                  <a:cs typeface="Calibri"/>
                </a:rPr>
                <a:t>Contratación Directa OBRA -   	</a:t>
              </a:r>
              <a:r>
                <a:rPr lang="es-CO" sz="1400" i="1" dirty="0">
                  <a:solidFill>
                    <a:schemeClr val="accent1">
                      <a:lumMod val="49000"/>
                    </a:schemeClr>
                  </a:solidFill>
                  <a:latin typeface="Calibri"/>
                  <a:ea typeface="Calibri"/>
                  <a:cs typeface="Calibri"/>
                  <a:sym typeface="Calibri"/>
                </a:rPr>
                <a:t>Terminación de Rampa pabellón 24</a:t>
              </a:r>
            </a:p>
            <a:p>
              <a:r>
                <a:rPr lang="es-CO" sz="1400" i="1" dirty="0">
                  <a:solidFill>
                    <a:schemeClr val="accent1">
                      <a:lumMod val="49000"/>
                    </a:schemeClr>
                  </a:solidFill>
                  <a:latin typeface="Calibri"/>
                  <a:ea typeface="Calibri"/>
                  <a:cs typeface="Calibri"/>
                  <a:sym typeface="Calibri"/>
                </a:rPr>
                <a:t>					Terminación Garitas 3 y 9.</a:t>
              </a:r>
            </a:p>
          </p:txBody>
        </p:sp>
        <p:cxnSp>
          <p:nvCxnSpPr>
            <p:cNvPr id="32" name="Conector recto 31">
              <a:extLst>
                <a:ext uri="{FF2B5EF4-FFF2-40B4-BE49-F238E27FC236}">
                  <a16:creationId xmlns:a16="http://schemas.microsoft.com/office/drawing/2014/main" id="{7B1F9390-CAE5-ED48-4559-0C66829E4C01}"/>
                </a:ext>
              </a:extLst>
            </p:cNvPr>
            <p:cNvCxnSpPr/>
            <p:nvPr/>
          </p:nvCxnSpPr>
          <p:spPr>
            <a:xfrm flipV="1">
              <a:off x="9152774" y="2390029"/>
              <a:ext cx="0" cy="621632"/>
            </a:xfrm>
            <a:prstGeom prst="line">
              <a:avLst/>
            </a:prstGeom>
            <a:ln w="38100">
              <a:solidFill>
                <a:srgbClr val="B38B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Rectángulo 18">
              <a:extLst>
                <a:ext uri="{FF2B5EF4-FFF2-40B4-BE49-F238E27FC236}">
                  <a16:creationId xmlns:a16="http://schemas.microsoft.com/office/drawing/2014/main" id="{2BE7F92A-05EB-195C-C538-A03EE9466F60}"/>
                </a:ext>
              </a:extLst>
            </p:cNvPr>
            <p:cNvSpPr/>
            <p:nvPr/>
          </p:nvSpPr>
          <p:spPr>
            <a:xfrm>
              <a:off x="821932" y="1833991"/>
              <a:ext cx="4321597" cy="338554"/>
            </a:xfrm>
            <a:prstGeom prst="rect">
              <a:avLst/>
            </a:prstGeom>
            <a:solidFill>
              <a:srgbClr val="A51D30">
                <a:alpha val="26000"/>
              </a:srgbClr>
            </a:solid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600" b="1" i="1" u="none" strike="noStrike" kern="1200" cap="none" spc="0" normalizeH="0" baseline="0" noProof="0" dirty="0">
                  <a:ln>
                    <a:noFill/>
                  </a:ln>
                  <a:solidFill>
                    <a:schemeClr val="tx1">
                      <a:lumMod val="85000"/>
                      <a:lumOff val="15000"/>
                    </a:schemeClr>
                  </a:solidFill>
                  <a:effectLst/>
                  <a:uLnTx/>
                  <a:uFillTx/>
                  <a:latin typeface="Helvetica "/>
                </a:rPr>
                <a:t>VIGENCIA 2025</a:t>
              </a:r>
            </a:p>
          </p:txBody>
        </p:sp>
        <p:cxnSp>
          <p:nvCxnSpPr>
            <p:cNvPr id="4" name="Conector recto 3">
              <a:extLst>
                <a:ext uri="{FF2B5EF4-FFF2-40B4-BE49-F238E27FC236}">
                  <a16:creationId xmlns:a16="http://schemas.microsoft.com/office/drawing/2014/main" id="{6B0C966F-EC76-7E9E-2ED0-B19ADDFC4145}"/>
                </a:ext>
              </a:extLst>
            </p:cNvPr>
            <p:cNvCxnSpPr/>
            <p:nvPr/>
          </p:nvCxnSpPr>
          <p:spPr>
            <a:xfrm flipV="1">
              <a:off x="11300476" y="2390029"/>
              <a:ext cx="0" cy="621632"/>
            </a:xfrm>
            <a:prstGeom prst="line">
              <a:avLst/>
            </a:prstGeom>
            <a:ln w="38100">
              <a:solidFill>
                <a:srgbClr val="B38B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Rectángulo 6">
              <a:extLst>
                <a:ext uri="{FF2B5EF4-FFF2-40B4-BE49-F238E27FC236}">
                  <a16:creationId xmlns:a16="http://schemas.microsoft.com/office/drawing/2014/main" id="{E1F5743A-14F6-C1EB-F7A5-A08295F70506}"/>
                </a:ext>
              </a:extLst>
            </p:cNvPr>
            <p:cNvSpPr/>
            <p:nvPr/>
          </p:nvSpPr>
          <p:spPr>
            <a:xfrm>
              <a:off x="10646981" y="3093670"/>
              <a:ext cx="1306989" cy="276999"/>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dirty="0">
                  <a:solidFill>
                    <a:srgbClr val="193C69"/>
                  </a:solidFill>
                  <a:latin typeface="Helvetica "/>
                </a:rPr>
                <a:t>ABRIL</a:t>
              </a:r>
              <a:endParaRPr lang="es-CO" sz="1200" b="1" i="0" u="none" strike="noStrike" kern="1200" cap="none" spc="0" normalizeH="0" baseline="0" noProof="0" dirty="0">
                <a:ln>
                  <a:noFill/>
                </a:ln>
                <a:solidFill>
                  <a:srgbClr val="193C69"/>
                </a:solidFill>
                <a:effectLst/>
                <a:uLnTx/>
                <a:uFillTx/>
                <a:latin typeface="Helvetica "/>
              </a:endParaRPr>
            </a:p>
          </p:txBody>
        </p:sp>
        <p:sp>
          <p:nvSpPr>
            <p:cNvPr id="8" name="Rectángulo 7">
              <a:extLst>
                <a:ext uri="{FF2B5EF4-FFF2-40B4-BE49-F238E27FC236}">
                  <a16:creationId xmlns:a16="http://schemas.microsoft.com/office/drawing/2014/main" id="{640A7013-2212-8810-A135-FD9C726AD66C}"/>
                </a:ext>
              </a:extLst>
            </p:cNvPr>
            <p:cNvSpPr/>
            <p:nvPr/>
          </p:nvSpPr>
          <p:spPr>
            <a:xfrm>
              <a:off x="5142128" y="1830966"/>
              <a:ext cx="6156946" cy="338554"/>
            </a:xfrm>
            <a:prstGeom prst="rect">
              <a:avLst/>
            </a:prstGeom>
            <a:solidFill>
              <a:srgbClr val="ED7D31">
                <a:alpha val="28000"/>
              </a:srgbClr>
            </a:solid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600" b="1" i="1" u="none" strike="noStrike" kern="1200" cap="none" spc="0" normalizeH="0" baseline="0" noProof="0" dirty="0">
                  <a:ln>
                    <a:noFill/>
                  </a:ln>
                  <a:solidFill>
                    <a:schemeClr val="tx1">
                      <a:lumMod val="85000"/>
                      <a:lumOff val="15000"/>
                    </a:schemeClr>
                  </a:solidFill>
                  <a:effectLst/>
                  <a:uLnTx/>
                  <a:uFillTx/>
                  <a:latin typeface="Helvetica "/>
                </a:rPr>
                <a:t>VIGENCIA 2026</a:t>
              </a:r>
            </a:p>
          </p:txBody>
        </p:sp>
        <p:cxnSp>
          <p:nvCxnSpPr>
            <p:cNvPr id="20" name="Conector recto 19">
              <a:extLst>
                <a:ext uri="{FF2B5EF4-FFF2-40B4-BE49-F238E27FC236}">
                  <a16:creationId xmlns:a16="http://schemas.microsoft.com/office/drawing/2014/main" id="{3C03FA86-4B01-8234-D0DE-6594332822E4}"/>
                </a:ext>
              </a:extLst>
            </p:cNvPr>
            <p:cNvCxnSpPr/>
            <p:nvPr/>
          </p:nvCxnSpPr>
          <p:spPr>
            <a:xfrm flipV="1">
              <a:off x="7082752" y="2390029"/>
              <a:ext cx="0" cy="621632"/>
            </a:xfrm>
            <a:prstGeom prst="line">
              <a:avLst/>
            </a:prstGeom>
            <a:ln w="38100">
              <a:solidFill>
                <a:srgbClr val="B38B3F"/>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Rectángulo 20">
              <a:extLst>
                <a:ext uri="{FF2B5EF4-FFF2-40B4-BE49-F238E27FC236}">
                  <a16:creationId xmlns:a16="http://schemas.microsoft.com/office/drawing/2014/main" id="{2AEAF6BD-E3EB-D1CF-BA10-8FAB1EF08FA7}"/>
                </a:ext>
              </a:extLst>
            </p:cNvPr>
            <p:cNvSpPr/>
            <p:nvPr/>
          </p:nvSpPr>
          <p:spPr>
            <a:xfrm>
              <a:off x="6429257" y="3107166"/>
              <a:ext cx="1306989" cy="276999"/>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i="0" u="none" strike="noStrike" kern="1200" cap="none" spc="0" normalizeH="0" baseline="0" noProof="0" dirty="0">
                  <a:ln>
                    <a:noFill/>
                  </a:ln>
                  <a:solidFill>
                    <a:srgbClr val="193C69"/>
                  </a:solidFill>
                  <a:effectLst/>
                  <a:uLnTx/>
                  <a:uFillTx/>
                  <a:latin typeface="Helvetica "/>
                </a:rPr>
                <a:t>FEBRERO</a:t>
              </a:r>
            </a:p>
          </p:txBody>
        </p:sp>
        <p:sp>
          <p:nvSpPr>
            <p:cNvPr id="29" name="Rectángulo 28">
              <a:extLst>
                <a:ext uri="{FF2B5EF4-FFF2-40B4-BE49-F238E27FC236}">
                  <a16:creationId xmlns:a16="http://schemas.microsoft.com/office/drawing/2014/main" id="{58B70107-EF33-4F96-8AD7-6F99ADA1C53A}"/>
                </a:ext>
              </a:extLst>
            </p:cNvPr>
            <p:cNvSpPr/>
            <p:nvPr/>
          </p:nvSpPr>
          <p:spPr>
            <a:xfrm>
              <a:off x="821932" y="3459175"/>
              <a:ext cx="2197393" cy="931850"/>
            </a:xfrm>
            <a:prstGeom prst="rect">
              <a:avLst/>
            </a:prstGeom>
            <a:solidFill>
              <a:srgbClr val="B38B3F">
                <a:alpha val="36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s-CO" sz="1400" b="1" dirty="0">
                  <a:solidFill>
                    <a:schemeClr val="accent1">
                      <a:lumMod val="49000"/>
                    </a:schemeClr>
                  </a:solidFill>
                  <a:latin typeface="Calibri"/>
                  <a:ea typeface="Calibri"/>
                  <a:cs typeface="Calibri"/>
                  <a:sym typeface="Calibri"/>
                </a:rPr>
                <a:t>LEGALIZACIÓN CONTRATACIÓN OBRA E INTERVENTORÍA</a:t>
              </a:r>
            </a:p>
          </p:txBody>
        </p:sp>
      </p:grpSp>
    </p:spTree>
    <p:extLst>
      <p:ext uri="{BB962C8B-B14F-4D97-AF65-F5344CB8AC3E}">
        <p14:creationId xmlns:p14="http://schemas.microsoft.com/office/powerpoint/2010/main" val="3315462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BB7FC-A81B-3976-0375-99F86209A088}"/>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DD690BDC-0BFE-2AFE-A157-0F1290047951}"/>
              </a:ext>
            </a:extLst>
          </p:cNvPr>
          <p:cNvSpPr txBox="1"/>
          <p:nvPr/>
        </p:nvSpPr>
        <p:spPr>
          <a:xfrm>
            <a:off x="672000" y="445358"/>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4. EQUIPO DE TRABAJO Y CONTRATACIÓN DERIVADA</a:t>
            </a:r>
            <a:endParaRPr lang="es-CO" sz="1600" b="1" dirty="0">
              <a:solidFill>
                <a:srgbClr val="FF0000"/>
              </a:solidFill>
              <a:latin typeface="Arial" panose="020B0604020202020204" pitchFamily="34" charset="0"/>
              <a:cs typeface="Arial" panose="020B0604020202020204" pitchFamily="34" charset="0"/>
            </a:endParaRPr>
          </a:p>
        </p:txBody>
      </p:sp>
      <p:graphicFrame>
        <p:nvGraphicFramePr>
          <p:cNvPr id="7" name="Tabla 6">
            <a:extLst>
              <a:ext uri="{FF2B5EF4-FFF2-40B4-BE49-F238E27FC236}">
                <a16:creationId xmlns:a16="http://schemas.microsoft.com/office/drawing/2014/main" id="{BE49613F-8AC6-AE79-2980-A4266B3095A1}"/>
              </a:ext>
            </a:extLst>
          </p:cNvPr>
          <p:cNvGraphicFramePr>
            <a:graphicFrameLocks noGrp="1"/>
          </p:cNvGraphicFramePr>
          <p:nvPr>
            <p:extLst>
              <p:ext uri="{D42A27DB-BD31-4B8C-83A1-F6EECF244321}">
                <p14:modId xmlns:p14="http://schemas.microsoft.com/office/powerpoint/2010/main" val="4072134057"/>
              </p:ext>
            </p:extLst>
          </p:nvPr>
        </p:nvGraphicFramePr>
        <p:xfrm>
          <a:off x="472876" y="1704703"/>
          <a:ext cx="11234248" cy="3171801"/>
        </p:xfrm>
        <a:graphic>
          <a:graphicData uri="http://schemas.openxmlformats.org/drawingml/2006/table">
            <a:tbl>
              <a:tblPr firstRow="1" firstCol="1" bandRow="1">
                <a:tableStyleId>{7DF18680-E054-41AD-8BC1-D1AEF772440D}</a:tableStyleId>
              </a:tblPr>
              <a:tblGrid>
                <a:gridCol w="1775375">
                  <a:extLst>
                    <a:ext uri="{9D8B030D-6E8A-4147-A177-3AD203B41FA5}">
                      <a16:colId xmlns:a16="http://schemas.microsoft.com/office/drawing/2014/main" val="2897835087"/>
                    </a:ext>
                  </a:extLst>
                </a:gridCol>
                <a:gridCol w="1363078">
                  <a:extLst>
                    <a:ext uri="{9D8B030D-6E8A-4147-A177-3AD203B41FA5}">
                      <a16:colId xmlns:a16="http://schemas.microsoft.com/office/drawing/2014/main" val="1411381680"/>
                    </a:ext>
                  </a:extLst>
                </a:gridCol>
                <a:gridCol w="1074390">
                  <a:extLst>
                    <a:ext uri="{9D8B030D-6E8A-4147-A177-3AD203B41FA5}">
                      <a16:colId xmlns:a16="http://schemas.microsoft.com/office/drawing/2014/main" val="721480814"/>
                    </a:ext>
                  </a:extLst>
                </a:gridCol>
                <a:gridCol w="1404281">
                  <a:extLst>
                    <a:ext uri="{9D8B030D-6E8A-4147-A177-3AD203B41FA5}">
                      <a16:colId xmlns:a16="http://schemas.microsoft.com/office/drawing/2014/main" val="860124446"/>
                    </a:ext>
                  </a:extLst>
                </a:gridCol>
                <a:gridCol w="1404281">
                  <a:extLst>
                    <a:ext uri="{9D8B030D-6E8A-4147-A177-3AD203B41FA5}">
                      <a16:colId xmlns:a16="http://schemas.microsoft.com/office/drawing/2014/main" val="417137208"/>
                    </a:ext>
                  </a:extLst>
                </a:gridCol>
                <a:gridCol w="1404281">
                  <a:extLst>
                    <a:ext uri="{9D8B030D-6E8A-4147-A177-3AD203B41FA5}">
                      <a16:colId xmlns:a16="http://schemas.microsoft.com/office/drawing/2014/main" val="3340756227"/>
                    </a:ext>
                  </a:extLst>
                </a:gridCol>
                <a:gridCol w="1404281">
                  <a:extLst>
                    <a:ext uri="{9D8B030D-6E8A-4147-A177-3AD203B41FA5}">
                      <a16:colId xmlns:a16="http://schemas.microsoft.com/office/drawing/2014/main" val="3168818010"/>
                    </a:ext>
                  </a:extLst>
                </a:gridCol>
                <a:gridCol w="1404281">
                  <a:extLst>
                    <a:ext uri="{9D8B030D-6E8A-4147-A177-3AD203B41FA5}">
                      <a16:colId xmlns:a16="http://schemas.microsoft.com/office/drawing/2014/main" val="2354326784"/>
                    </a:ext>
                  </a:extLst>
                </a:gridCol>
              </a:tblGrid>
              <a:tr h="677090">
                <a:tc>
                  <a:txBody>
                    <a:bodyPr/>
                    <a:lstStyle/>
                    <a:p>
                      <a:pPr algn="ctr">
                        <a:spcAft>
                          <a:spcPts val="0"/>
                        </a:spcAft>
                      </a:pPr>
                      <a:r>
                        <a:rPr lang="es-CO" sz="1400">
                          <a:effectLst/>
                          <a:latin typeface="Arial" panose="020B0604020202020204" pitchFamily="34" charset="0"/>
                          <a:cs typeface="Arial" panose="020B0604020202020204" pitchFamily="34" charset="0"/>
                        </a:rPr>
                        <a:t>Equipo de trabajo</a:t>
                      </a:r>
                      <a:endParaRPr lang="es-CO" sz="1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a:spcAft>
                          <a:spcPts val="0"/>
                        </a:spcAft>
                      </a:pPr>
                      <a:r>
                        <a:rPr lang="es-ES" sz="1400" dirty="0">
                          <a:effectLst/>
                          <a:latin typeface="Arial" panose="020B0604020202020204" pitchFamily="34" charset="0"/>
                          <a:ea typeface="Times New Roman" panose="02020603050405020304" pitchFamily="18" charset="0"/>
                          <a:cs typeface="Arial" panose="020B0604020202020204" pitchFamily="34" charset="0"/>
                        </a:rPr>
                        <a:t>¿Ya está contratado?</a:t>
                      </a:r>
                      <a:endParaRPr lang="es-CO" sz="14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a:spcAft>
                          <a:spcPts val="0"/>
                        </a:spcAft>
                      </a:pPr>
                      <a:r>
                        <a:rPr lang="es-CO" sz="1400">
                          <a:effectLst/>
                          <a:latin typeface="Arial" panose="020B0604020202020204" pitchFamily="34" charset="0"/>
                          <a:cs typeface="Arial" panose="020B0604020202020204" pitchFamily="34" charset="0"/>
                        </a:rPr>
                        <a:t>Perfil</a:t>
                      </a:r>
                      <a:endParaRPr lang="es-CO" sz="1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a:spcAft>
                          <a:spcPts val="0"/>
                        </a:spcAft>
                      </a:pPr>
                      <a:r>
                        <a:rPr lang="es-CO" sz="1400">
                          <a:effectLst/>
                          <a:latin typeface="Arial" panose="020B0604020202020204" pitchFamily="34" charset="0"/>
                          <a:cs typeface="Arial" panose="020B0604020202020204" pitchFamily="34" charset="0"/>
                        </a:rPr>
                        <a:t>Estudios </a:t>
                      </a:r>
                      <a:endParaRPr lang="es-CO" sz="1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a:spcAft>
                          <a:spcPts val="0"/>
                        </a:spcAft>
                      </a:pPr>
                      <a:r>
                        <a:rPr lang="es-CO" sz="1400">
                          <a:effectLst/>
                          <a:latin typeface="Arial" panose="020B0604020202020204" pitchFamily="34" charset="0"/>
                          <a:cs typeface="Arial" panose="020B0604020202020204" pitchFamily="34" charset="0"/>
                        </a:rPr>
                        <a:t>Equivalencia </a:t>
                      </a:r>
                      <a:endParaRPr lang="es-CO" sz="1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a:spcAft>
                          <a:spcPts val="0"/>
                        </a:spcAft>
                      </a:pPr>
                      <a:r>
                        <a:rPr lang="es-CO" sz="1400">
                          <a:effectLst/>
                          <a:latin typeface="Arial" panose="020B0604020202020204" pitchFamily="34" charset="0"/>
                          <a:cs typeface="Arial" panose="020B0604020202020204" pitchFamily="34" charset="0"/>
                        </a:rPr>
                        <a:t>Experiencia mínima en meses </a:t>
                      </a:r>
                      <a:endParaRPr lang="es-CO" sz="1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a:spcAft>
                          <a:spcPts val="0"/>
                        </a:spcAft>
                      </a:pPr>
                      <a:r>
                        <a:rPr lang="es-CO" sz="1400">
                          <a:effectLst/>
                          <a:latin typeface="Arial" panose="020B0604020202020204" pitchFamily="34" charset="0"/>
                          <a:cs typeface="Arial" panose="020B0604020202020204" pitchFamily="34" charset="0"/>
                        </a:rPr>
                        <a:t>Dedicación </a:t>
                      </a:r>
                      <a:endParaRPr lang="es-CO" sz="14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a:spcAft>
                          <a:spcPts val="0"/>
                        </a:spcAft>
                      </a:pPr>
                      <a:r>
                        <a:rPr lang="es-ES" sz="1400" b="1" kern="1200">
                          <a:solidFill>
                            <a:schemeClr val="lt1"/>
                          </a:solidFill>
                          <a:effectLst/>
                          <a:latin typeface="Arial" panose="020B0604020202020204" pitchFamily="34" charset="0"/>
                          <a:ea typeface="+mn-ea"/>
                          <a:cs typeface="Arial" panose="020B0604020202020204" pitchFamily="34" charset="0"/>
                        </a:rPr>
                        <a:t>Honorarios (no incluye IVA)</a:t>
                      </a:r>
                      <a:endParaRPr lang="es-CO" sz="1400" b="1" kern="1200">
                        <a:solidFill>
                          <a:schemeClr val="lt1"/>
                        </a:solidFill>
                        <a:effectLst/>
                        <a:latin typeface="Arial" panose="020B0604020202020204" pitchFamily="34" charset="0"/>
                        <a:ea typeface="+mn-ea"/>
                        <a:cs typeface="Arial" panose="020B0604020202020204" pitchFamily="34" charset="0"/>
                      </a:endParaRP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extLst>
                  <a:ext uri="{0D108BD9-81ED-4DB2-BD59-A6C34878D82A}">
                    <a16:rowId xmlns:a16="http://schemas.microsoft.com/office/drawing/2014/main" val="2971916832"/>
                  </a:ext>
                </a:extLst>
              </a:tr>
              <a:tr h="397069">
                <a:tc>
                  <a:txBody>
                    <a:bodyPr/>
                    <a:lstStyle/>
                    <a:p>
                      <a:pPr algn="ctr">
                        <a:spcAft>
                          <a:spcPts val="0"/>
                        </a:spcAft>
                      </a:pPr>
                      <a:r>
                        <a:rPr lang="es-CO" sz="1400">
                          <a:solidFill>
                            <a:srgbClr val="193C69"/>
                          </a:solidFill>
                          <a:effectLst/>
                          <a:latin typeface="Arial" panose="020B0604020202020204" pitchFamily="34" charset="0"/>
                          <a:ea typeface="Times New Roman" panose="02020603050405020304" pitchFamily="18" charset="0"/>
                          <a:cs typeface="Arial" panose="020B0604020202020204" pitchFamily="34" charset="0"/>
                        </a:rPr>
                        <a:t>Gerente Convenio</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NO</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a:solidFill>
                            <a:srgbClr val="767676"/>
                          </a:solidFill>
                          <a:effectLst/>
                          <a:latin typeface="Arial" panose="020B0604020202020204" pitchFamily="34" charset="0"/>
                          <a:ea typeface="Times New Roman" panose="02020603050405020304" pitchFamily="18" charset="0"/>
                          <a:cs typeface="Arial" panose="020B0604020202020204" pitchFamily="34" charset="0"/>
                        </a:rPr>
                        <a:t>18</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TP+MA</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TP+3AÑOS</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85-96</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100%</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a:solidFill>
                            <a:srgbClr val="767676"/>
                          </a:solidFill>
                          <a:effectLst/>
                          <a:latin typeface="Arial" panose="020B0604020202020204" pitchFamily="34" charset="0"/>
                          <a:ea typeface="Times New Roman" panose="02020603050405020304" pitchFamily="18" charset="0"/>
                          <a:cs typeface="Arial" panose="020B0604020202020204" pitchFamily="34" charset="0"/>
                        </a:rPr>
                        <a:t>SI</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1427121"/>
                  </a:ext>
                </a:extLst>
              </a:tr>
              <a:tr h="390762">
                <a:tc>
                  <a:txBody>
                    <a:bodyPr/>
                    <a:lstStyle/>
                    <a:p>
                      <a:pPr algn="ctr">
                        <a:spcAft>
                          <a:spcPts val="0"/>
                        </a:spcAft>
                      </a:pPr>
                      <a:r>
                        <a:rPr lang="es-CO" sz="1400" dirty="0">
                          <a:solidFill>
                            <a:srgbClr val="193C69"/>
                          </a:solidFill>
                          <a:effectLst/>
                          <a:latin typeface="Arial" panose="020B0604020202020204" pitchFamily="34" charset="0"/>
                          <a:ea typeface="Times New Roman" panose="02020603050405020304" pitchFamily="18" charset="0"/>
                          <a:cs typeface="Arial" panose="020B0604020202020204" pitchFamily="34" charset="0"/>
                        </a:rPr>
                        <a:t>Supervisor  Técnico 1</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SI</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14</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TP+E</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TP+2AÑOS</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49-60</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100%</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NO</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8158562"/>
                  </a:ext>
                </a:extLst>
              </a:tr>
              <a:tr h="39076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193C69"/>
                          </a:solidFill>
                          <a:effectLst/>
                          <a:latin typeface="Arial" panose="020B0604020202020204" pitchFamily="34" charset="0"/>
                          <a:ea typeface="Times New Roman" panose="02020603050405020304" pitchFamily="18" charset="0"/>
                          <a:cs typeface="Arial" panose="020B0604020202020204" pitchFamily="34" charset="0"/>
                        </a:rPr>
                        <a:t>Supervisor  Técnico 2</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SI</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13</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TP+E</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TP+2AÑOS</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37-48</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100%</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NO</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9409264"/>
                  </a:ext>
                </a:extLst>
              </a:tr>
              <a:tr h="39076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193C69"/>
                          </a:solidFill>
                          <a:effectLst/>
                          <a:latin typeface="Arial" panose="020B0604020202020204" pitchFamily="34" charset="0"/>
                          <a:ea typeface="Times New Roman" panose="02020603050405020304" pitchFamily="18" charset="0"/>
                          <a:cs typeface="Arial" panose="020B0604020202020204" pitchFamily="34" charset="0"/>
                        </a:rPr>
                        <a:t>Liquidador</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NO</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13</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TP+E</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TP+2AÑOS</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37-48</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100%</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NO</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1803855"/>
                  </a:ext>
                </a:extLst>
              </a:tr>
              <a:tr h="390762">
                <a:tc>
                  <a:txBody>
                    <a:bodyPr/>
                    <a:lstStyle/>
                    <a:p>
                      <a:pPr algn="ctr">
                        <a:spcAft>
                          <a:spcPts val="0"/>
                        </a:spcAft>
                      </a:pPr>
                      <a:r>
                        <a:rPr lang="es-CO" sz="1400" dirty="0">
                          <a:solidFill>
                            <a:srgbClr val="193C69"/>
                          </a:solidFill>
                          <a:effectLst/>
                          <a:latin typeface="Arial" panose="020B0604020202020204" pitchFamily="34" charset="0"/>
                          <a:ea typeface="Times New Roman" panose="02020603050405020304" pitchFamily="18" charset="0"/>
                          <a:cs typeface="Arial" panose="020B0604020202020204" pitchFamily="34" charset="0"/>
                        </a:rPr>
                        <a:t>Profesional Abogado</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SI</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14</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TP+E</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TP+2AÑOS</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49-60</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100%</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NO</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6216289"/>
                  </a:ext>
                </a:extLst>
              </a:tr>
              <a:tr h="390762">
                <a:tc>
                  <a:txBody>
                    <a:bodyPr/>
                    <a:lstStyle/>
                    <a:p>
                      <a:pPr algn="ctr">
                        <a:spcAft>
                          <a:spcPts val="0"/>
                        </a:spcAft>
                      </a:pPr>
                      <a:r>
                        <a:rPr lang="es-CO" sz="1400" dirty="0">
                          <a:solidFill>
                            <a:srgbClr val="193C69"/>
                          </a:solidFill>
                          <a:effectLst/>
                          <a:latin typeface="Arial" panose="020B0604020202020204" pitchFamily="34" charset="0"/>
                          <a:ea typeface="Times New Roman" panose="02020603050405020304" pitchFamily="18" charset="0"/>
                          <a:cs typeface="Arial" panose="020B0604020202020204" pitchFamily="34" charset="0"/>
                        </a:rPr>
                        <a:t>Profesional Financiero</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SI</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14</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TP+E</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TP+2AÑOS</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49-60</a:t>
                      </a:r>
                    </a:p>
                  </a:txBody>
                  <a:tcPr marL="44450" marR="44450" marT="0"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100%</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es-CO" sz="1400" kern="1200" dirty="0">
                          <a:solidFill>
                            <a:srgbClr val="767676"/>
                          </a:solidFill>
                          <a:effectLst/>
                          <a:latin typeface="Arial" panose="020B0604020202020204" pitchFamily="34" charset="0"/>
                          <a:ea typeface="Times New Roman" panose="02020603050405020304" pitchFamily="18" charset="0"/>
                          <a:cs typeface="Arial" panose="020B0604020202020204" pitchFamily="34" charset="0"/>
                        </a:rPr>
                        <a:t>NO</a:t>
                      </a:r>
                    </a:p>
                  </a:txBody>
                  <a:tcPr marL="44450" marR="44450" marT="0" marB="0" anchor="b">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0252456"/>
                  </a:ext>
                </a:extLst>
              </a:tr>
            </a:tbl>
          </a:graphicData>
        </a:graphic>
      </p:graphicFrame>
      <p:pic>
        <p:nvPicPr>
          <p:cNvPr id="6" name="Gráfico 5" descr="Play con relleno sólido">
            <a:extLst>
              <a:ext uri="{FF2B5EF4-FFF2-40B4-BE49-F238E27FC236}">
                <a16:creationId xmlns:a16="http://schemas.microsoft.com/office/drawing/2014/main" id="{644BA6E0-D01C-4110-897C-EFFB46082DE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6322" y="441758"/>
            <a:ext cx="230400" cy="230400"/>
          </a:xfrm>
          <a:prstGeom prst="rect">
            <a:avLst/>
          </a:prstGeom>
        </p:spPr>
      </p:pic>
      <p:pic>
        <p:nvPicPr>
          <p:cNvPr id="8" name="Gráfico 7">
            <a:extLst>
              <a:ext uri="{FF2B5EF4-FFF2-40B4-BE49-F238E27FC236}">
                <a16:creationId xmlns:a16="http://schemas.microsoft.com/office/drawing/2014/main" id="{59E43A03-1633-4685-B00A-654C9B6DF438}"/>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6722" y="796883"/>
            <a:ext cx="10836000" cy="18000"/>
          </a:xfrm>
          <a:prstGeom prst="rect">
            <a:avLst/>
          </a:prstGeom>
        </p:spPr>
      </p:pic>
    </p:spTree>
    <p:extLst>
      <p:ext uri="{BB962C8B-B14F-4D97-AF65-F5344CB8AC3E}">
        <p14:creationId xmlns:p14="http://schemas.microsoft.com/office/powerpoint/2010/main" val="1799488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D75A6-C672-578B-1163-96AD1A54DFFA}"/>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D48F9766-368F-667E-F3F4-5E5D45DBEDF4}"/>
              </a:ext>
            </a:extLst>
          </p:cNvPr>
          <p:cNvSpPr txBox="1"/>
          <p:nvPr/>
        </p:nvSpPr>
        <p:spPr>
          <a:xfrm>
            <a:off x="683999" y="871658"/>
            <a:ext cx="10823999" cy="266557"/>
          </a:xfrm>
          <a:prstGeom prst="rect">
            <a:avLst/>
          </a:prstGeom>
          <a:noFill/>
        </p:spPr>
        <p:txBody>
          <a:bodyPr wrap="square" lIns="0" tIns="0" rIns="0" bIns="0" rtlCol="0">
            <a:normAutofit/>
          </a:bodyPr>
          <a:lstStyle/>
          <a:p>
            <a:r>
              <a:rPr lang="es-CO" sz="1600" b="1" dirty="0">
                <a:solidFill>
                  <a:srgbClr val="767676"/>
                </a:solidFill>
                <a:latin typeface="Arial" panose="020B0604020202020204" pitchFamily="34" charset="0"/>
                <a:cs typeface="Arial" panose="020B0604020202020204" pitchFamily="34" charset="0"/>
              </a:rPr>
              <a:t>Situaciones que de no aprobarse la  novedad podrían presentarse</a:t>
            </a:r>
            <a:endParaRPr lang="es-CO" sz="1400" dirty="0">
              <a:solidFill>
                <a:srgbClr val="767676"/>
              </a:solidFill>
              <a:latin typeface="Arial" panose="020B0604020202020204" pitchFamily="34" charset="0"/>
              <a:cs typeface="Arial" panose="020B0604020202020204" pitchFamily="34" charset="0"/>
            </a:endParaRPr>
          </a:p>
        </p:txBody>
      </p:sp>
      <p:graphicFrame>
        <p:nvGraphicFramePr>
          <p:cNvPr id="4" name="Tabla 3">
            <a:extLst>
              <a:ext uri="{FF2B5EF4-FFF2-40B4-BE49-F238E27FC236}">
                <a16:creationId xmlns:a16="http://schemas.microsoft.com/office/drawing/2014/main" id="{A18A03F2-DA62-1957-1A61-8590BE69EBB8}"/>
              </a:ext>
            </a:extLst>
          </p:cNvPr>
          <p:cNvGraphicFramePr>
            <a:graphicFrameLocks noGrp="1"/>
          </p:cNvGraphicFramePr>
          <p:nvPr>
            <p:extLst>
              <p:ext uri="{D42A27DB-BD31-4B8C-83A1-F6EECF244321}">
                <p14:modId xmlns:p14="http://schemas.microsoft.com/office/powerpoint/2010/main" val="728836710"/>
              </p:ext>
            </p:extLst>
          </p:nvPr>
        </p:nvGraphicFramePr>
        <p:xfrm>
          <a:off x="199730" y="1337715"/>
          <a:ext cx="11780540" cy="4921176"/>
        </p:xfrm>
        <a:graphic>
          <a:graphicData uri="http://schemas.openxmlformats.org/drawingml/2006/table">
            <a:tbl>
              <a:tblPr firstRow="1" bandRow="1">
                <a:tableStyleId>{5C22544A-7EE6-4342-B048-85BDC9FD1C3A}</a:tableStyleId>
              </a:tblPr>
              <a:tblGrid>
                <a:gridCol w="1099500">
                  <a:extLst>
                    <a:ext uri="{9D8B030D-6E8A-4147-A177-3AD203B41FA5}">
                      <a16:colId xmlns:a16="http://schemas.microsoft.com/office/drawing/2014/main" val="1063929803"/>
                    </a:ext>
                  </a:extLst>
                </a:gridCol>
                <a:gridCol w="1451626">
                  <a:extLst>
                    <a:ext uri="{9D8B030D-6E8A-4147-A177-3AD203B41FA5}">
                      <a16:colId xmlns:a16="http://schemas.microsoft.com/office/drawing/2014/main" val="1324855125"/>
                    </a:ext>
                  </a:extLst>
                </a:gridCol>
                <a:gridCol w="1134286">
                  <a:extLst>
                    <a:ext uri="{9D8B030D-6E8A-4147-A177-3AD203B41FA5}">
                      <a16:colId xmlns:a16="http://schemas.microsoft.com/office/drawing/2014/main" val="3711318894"/>
                    </a:ext>
                  </a:extLst>
                </a:gridCol>
                <a:gridCol w="2841812">
                  <a:extLst>
                    <a:ext uri="{9D8B030D-6E8A-4147-A177-3AD203B41FA5}">
                      <a16:colId xmlns:a16="http://schemas.microsoft.com/office/drawing/2014/main" val="2406842036"/>
                    </a:ext>
                  </a:extLst>
                </a:gridCol>
                <a:gridCol w="2304585">
                  <a:extLst>
                    <a:ext uri="{9D8B030D-6E8A-4147-A177-3AD203B41FA5}">
                      <a16:colId xmlns:a16="http://schemas.microsoft.com/office/drawing/2014/main" val="1351132636"/>
                    </a:ext>
                  </a:extLst>
                </a:gridCol>
                <a:gridCol w="1043889">
                  <a:extLst>
                    <a:ext uri="{9D8B030D-6E8A-4147-A177-3AD203B41FA5}">
                      <a16:colId xmlns:a16="http://schemas.microsoft.com/office/drawing/2014/main" val="2629383904"/>
                    </a:ext>
                  </a:extLst>
                </a:gridCol>
                <a:gridCol w="1904842">
                  <a:extLst>
                    <a:ext uri="{9D8B030D-6E8A-4147-A177-3AD203B41FA5}">
                      <a16:colId xmlns:a16="http://schemas.microsoft.com/office/drawing/2014/main" val="2749771960"/>
                    </a:ext>
                  </a:extLst>
                </a:gridCol>
              </a:tblGrid>
              <a:tr h="234846">
                <a:tc>
                  <a:txBody>
                    <a:bodyPr/>
                    <a:lstStyle/>
                    <a:p>
                      <a:pPr algn="ctr" fontAlgn="ctr"/>
                      <a:r>
                        <a:rPr lang="es-CO" sz="1400" b="1" u="none" strike="noStrike">
                          <a:solidFill>
                            <a:schemeClr val="bg1"/>
                          </a:solidFill>
                          <a:effectLst/>
                          <a:latin typeface="Aptos" panose="020B0004020202020204" pitchFamily="34" charset="0"/>
                        </a:rPr>
                        <a:t>Tipo de Riesgo </a:t>
                      </a:r>
                      <a:endParaRPr lang="es-CO" sz="1400" b="1" i="0" u="none" strike="noStrike">
                        <a:solidFill>
                          <a:schemeClr val="bg1"/>
                        </a:solidFill>
                        <a:effectLst/>
                        <a:latin typeface="Aptos" panose="020B0004020202020204" pitchFamily="34" charset="0"/>
                      </a:endParaRP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CO" sz="1400" b="1" u="none" strike="noStrike" kern="1200">
                          <a:solidFill>
                            <a:schemeClr val="bg1"/>
                          </a:solidFill>
                          <a:effectLst/>
                          <a:latin typeface="Aptos" panose="020B0004020202020204" pitchFamily="34" charset="0"/>
                          <a:ea typeface="+mn-ea"/>
                          <a:cs typeface="+mn-cs"/>
                        </a:rPr>
                        <a:t>Descripción</a:t>
                      </a:r>
                      <a:br>
                        <a:rPr lang="es-CO" sz="1400" b="1" u="none" strike="noStrike" kern="1200">
                          <a:solidFill>
                            <a:schemeClr val="bg1"/>
                          </a:solidFill>
                          <a:effectLst/>
                          <a:latin typeface="Aptos" panose="020B0004020202020204" pitchFamily="34" charset="0"/>
                          <a:ea typeface="+mn-ea"/>
                          <a:cs typeface="+mn-cs"/>
                        </a:rPr>
                      </a:br>
                      <a:r>
                        <a:rPr lang="es-CO" sz="1400" b="1" u="none" strike="noStrike" kern="1200">
                          <a:solidFill>
                            <a:schemeClr val="bg1"/>
                          </a:solidFill>
                          <a:effectLst/>
                          <a:latin typeface="Aptos" panose="020B0004020202020204" pitchFamily="34" charset="0"/>
                          <a:ea typeface="+mn-ea"/>
                          <a:cs typeface="+mn-cs"/>
                        </a:rPr>
                        <a:t>del riesgo</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CO" sz="1400" b="1" u="none" strike="noStrike" kern="1200">
                          <a:solidFill>
                            <a:schemeClr val="bg1"/>
                          </a:solidFill>
                          <a:effectLst/>
                          <a:latin typeface="Aptos" panose="020B0004020202020204" pitchFamily="34" charset="0"/>
                          <a:ea typeface="+mn-ea"/>
                          <a:cs typeface="+mn-cs"/>
                        </a:rPr>
                        <a:t>Proba. de Materializa</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CO" sz="1400" b="1" u="none" strike="noStrike" kern="1200" dirty="0">
                          <a:solidFill>
                            <a:schemeClr val="bg1"/>
                          </a:solidFill>
                          <a:effectLst/>
                          <a:latin typeface="Aptos" panose="020B0004020202020204" pitchFamily="34" charset="0"/>
                          <a:ea typeface="+mn-ea"/>
                          <a:cs typeface="+mn-cs"/>
                        </a:rPr>
                        <a:t>Impacto para  ENTerritorio S.A</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CO" sz="1400" b="1" u="none" strike="noStrike" kern="1200" dirty="0">
                          <a:solidFill>
                            <a:schemeClr val="bg1"/>
                          </a:solidFill>
                          <a:effectLst/>
                          <a:latin typeface="Aptos" panose="020B0004020202020204" pitchFamily="34" charset="0"/>
                          <a:ea typeface="+mn-ea"/>
                          <a:cs typeface="+mn-cs"/>
                        </a:rPr>
                        <a:t>Causas</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CO" sz="1400" b="1" u="none" strike="noStrike" kern="1200" dirty="0">
                          <a:solidFill>
                            <a:schemeClr val="bg1"/>
                          </a:solidFill>
                          <a:effectLst/>
                          <a:latin typeface="Aptos" panose="020B0004020202020204" pitchFamily="34" charset="0"/>
                          <a:ea typeface="+mn-ea"/>
                          <a:cs typeface="+mn-cs"/>
                        </a:rPr>
                        <a:t>Nivel de riesgo</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CO" sz="1400" b="1" u="none" strike="noStrike" kern="1200">
                          <a:solidFill>
                            <a:schemeClr val="bg1"/>
                          </a:solidFill>
                          <a:effectLst/>
                          <a:latin typeface="Aptos" panose="020B0004020202020204" pitchFamily="34" charset="0"/>
                          <a:ea typeface="+mn-ea"/>
                          <a:cs typeface="+mn-cs"/>
                        </a:rPr>
                        <a:t>Puntos de control</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extLst>
                  <a:ext uri="{0D108BD9-81ED-4DB2-BD59-A6C34878D82A}">
                    <a16:rowId xmlns:a16="http://schemas.microsoft.com/office/drawing/2014/main" val="68652793"/>
                  </a:ext>
                </a:extLst>
              </a:tr>
              <a:tr h="117405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900" b="1" i="0" u="none" strike="noStrike" dirty="0">
                          <a:solidFill>
                            <a:srgbClr val="193C69"/>
                          </a:solidFill>
                          <a:effectLst/>
                          <a:latin typeface="Calibri" panose="020F0502020204030204" pitchFamily="34" charset="0"/>
                          <a:cs typeface="Calibri" panose="020F0502020204030204" pitchFamily="34" charset="0"/>
                        </a:rPr>
                        <a:t>Riesgo legal/Reputacional/financiero</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Incumplimiento de ENTerritorio S.A. en la entrega de obras en el marco de la Gerencia de Proyectos:</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endParaRPr lang="en-US" sz="900" b="0" i="0" kern="1200" dirty="0">
                        <a:solidFill>
                          <a:schemeClr val="tx2"/>
                        </a:solidFill>
                        <a:effectLst/>
                        <a:latin typeface="Calibri" panose="020F0502020204030204" pitchFamily="34" charset="0"/>
                        <a:ea typeface="+mn-ea"/>
                        <a:cs typeface="Calibri" panose="020F0502020204030204" pitchFamily="34" charset="0"/>
                      </a:endParaRPr>
                    </a:p>
                    <a:p>
                      <a:pPr algn="ctr" rtl="0" fontAlgn="base"/>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ERON CUCUTA</a:t>
                      </a:r>
                    </a:p>
                    <a:p>
                      <a:pPr algn="ctr" rtl="0" fontAlgn="base"/>
                      <a:endParaRPr lang="es-CO" sz="900" b="0" i="0" kern="1200" dirty="0">
                        <a:solidFill>
                          <a:schemeClr val="tx2"/>
                        </a:solidFill>
                        <a:effectLst/>
                        <a:latin typeface="Calibri" panose="020F0502020204030204" pitchFamily="34" charset="0"/>
                        <a:ea typeface="+mn-ea"/>
                        <a:cs typeface="Calibri" panose="020F0502020204030204" pitchFamily="34" charset="0"/>
                      </a:endParaRPr>
                    </a:p>
                    <a:p>
                      <a:pPr algn="ctr"/>
                      <a:endParaRPr lang="es-CO" sz="900" b="0" i="0" dirty="0">
                        <a:solidFill>
                          <a:schemeClr val="tx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900" b="0" i="0" dirty="0">
                          <a:solidFill>
                            <a:schemeClr val="tx2"/>
                          </a:solidFill>
                          <a:latin typeface="Calibri" panose="020F0502020204030204" pitchFamily="34" charset="0"/>
                          <a:cs typeface="Calibri" panose="020F0502020204030204" pitchFamily="34" charset="0"/>
                        </a:rPr>
                        <a:t>Casi cierta</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Inicio de acciones legales por parte del cliente como consecuencia del incumplimiento​</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u="none" strike="noStrike" kern="1200" dirty="0">
                          <a:solidFill>
                            <a:schemeClr val="tx2"/>
                          </a:solidFill>
                          <a:effectLst/>
                          <a:latin typeface="Calibri" panose="020F0502020204030204" pitchFamily="34" charset="0"/>
                          <a:ea typeface="+mn-ea"/>
                          <a:cs typeface="Calibri" panose="020F0502020204030204" pitchFamily="34" charset="0"/>
                        </a:rPr>
                        <a:t>Inicio de acciones legales de los contratistas que tienen contratos en ejecución  y se obligan a tramitar la terminación anticipada.</a:t>
                      </a:r>
                      <a:r>
                        <a:rPr lang="es-MX"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Hallazgos por parte de Entes de Control.</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Impacto reputacional que puede resultar en la pérdida de imagen a nivel nacional y la reducción de oportunidades de negocio. </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endParaRPr lang="en-US" sz="900" b="0" i="0" kern="1200" dirty="0">
                        <a:solidFill>
                          <a:schemeClr val="tx2"/>
                        </a:solidFill>
                        <a:effectLst/>
                        <a:latin typeface="Calibri" panose="020F0502020204030204" pitchFamily="34" charset="0"/>
                        <a:ea typeface="+mn-ea"/>
                        <a:cs typeface="Calibri" panose="020F0502020204030204" pitchFamily="34" charset="0"/>
                      </a:endParaRPr>
                    </a:p>
                    <a:p>
                      <a:pPr algn="ctr" rtl="0" fontAlgn="base"/>
                      <a:r>
                        <a:rPr lang="es-ES_tradnl" sz="900" b="0" i="0" kern="1200" noProof="0" dirty="0">
                          <a:solidFill>
                            <a:schemeClr val="tx2"/>
                          </a:solidFill>
                          <a:effectLst/>
                          <a:latin typeface="Calibri" panose="020F0502020204030204" pitchFamily="34" charset="0"/>
                          <a:ea typeface="+mn-ea"/>
                          <a:cs typeface="Calibri" panose="020F0502020204030204" pitchFamily="34" charset="0"/>
                        </a:rPr>
                        <a:t>Impacto económico para la entidad por posibles demandas del cliente.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Retrasos al interior de la Empresa para la contratación derivada. </a:t>
                      </a:r>
                      <a:r>
                        <a:rPr lang="es-CO"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endParaRPr lang="es-CO" sz="900" b="0" i="0" kern="1200" dirty="0">
                        <a:solidFill>
                          <a:schemeClr val="tx2"/>
                        </a:solidFill>
                        <a:effectLst/>
                        <a:latin typeface="Calibri" panose="020F0502020204030204" pitchFamily="34" charset="0"/>
                        <a:ea typeface="+mn-ea"/>
                        <a:cs typeface="Calibri" panose="020F0502020204030204" pitchFamily="34" charset="0"/>
                      </a:endParaRPr>
                    </a:p>
                    <a:p>
                      <a:pPr algn="ctr"/>
                      <a:endParaRPr lang="es-CO" sz="900" b="0" i="0" dirty="0">
                        <a:solidFill>
                          <a:schemeClr val="tx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indent="0" algn="ctr">
                        <a:buFont typeface="Arial" panose="020B0604020202020204" pitchFamily="34" charset="0"/>
                        <a:buNone/>
                      </a:pPr>
                      <a:r>
                        <a:rPr lang="es-CO" sz="900" b="1" i="0" dirty="0">
                          <a:solidFill>
                            <a:schemeClr val="tx2"/>
                          </a:solidFill>
                          <a:latin typeface="Calibri" panose="020F0502020204030204" pitchFamily="34" charset="0"/>
                          <a:cs typeface="Calibri" panose="020F0502020204030204" pitchFamily="34" charset="0"/>
                        </a:rPr>
                        <a:t>Considerable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D7D31"/>
                    </a:solidFill>
                  </a:tcPr>
                </a:tc>
                <a:tc>
                  <a:txBody>
                    <a:bodyPr/>
                    <a:lstStyle/>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Presentación</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debidamente justificada</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al comité de negocios</a:t>
                      </a:r>
                    </a:p>
                    <a:p>
                      <a:pPr algn="ctr" rtl="0" fontAlgn="base"/>
                      <a:endParaRPr lang="es-MX" sz="900" b="0" i="0" kern="1200" dirty="0">
                        <a:solidFill>
                          <a:schemeClr val="tx2"/>
                        </a:solidFill>
                        <a:effectLst/>
                        <a:latin typeface="Calibri" panose="020F0502020204030204" pitchFamily="34" charset="0"/>
                        <a:ea typeface="+mn-ea"/>
                        <a:cs typeface="Calibri" panose="020F0502020204030204" pitchFamily="34" charset="0"/>
                      </a:endParaRPr>
                    </a:p>
                    <a:p>
                      <a:pPr algn="ctr" rtl="0" fontAlgn="base"/>
                      <a:endParaRPr lang="es-MX" sz="900" b="0" i="0" kern="1200" dirty="0">
                        <a:solidFill>
                          <a:schemeClr val="tx2"/>
                        </a:solidFill>
                        <a:effectLst/>
                        <a:latin typeface="Calibri" panose="020F0502020204030204" pitchFamily="34" charset="0"/>
                        <a:ea typeface="+mn-ea"/>
                        <a:cs typeface="Calibri" panose="020F0502020204030204" pitchFamily="34" charset="0"/>
                      </a:endParaRP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Aprobación de la prórroga y modificación por parte del cliente.</a:t>
                      </a:r>
                    </a:p>
                    <a:p>
                      <a:pPr algn="ctr" rtl="0" fontAlgn="base"/>
                      <a:endParaRPr lang="es-MX" sz="900" b="0" i="0" kern="1200" dirty="0">
                        <a:solidFill>
                          <a:schemeClr val="tx2"/>
                        </a:solidFill>
                        <a:effectLst/>
                        <a:latin typeface="Calibri" panose="020F0502020204030204" pitchFamily="34" charset="0"/>
                        <a:ea typeface="+mn-ea"/>
                        <a:cs typeface="Calibri" panose="020F0502020204030204" pitchFamily="34" charset="0"/>
                      </a:endParaRPr>
                    </a:p>
                    <a:p>
                      <a:pPr algn="ctr" rtl="0" fontAlgn="base"/>
                      <a:endParaRPr lang="es-MX" sz="900" b="0" i="0" kern="1200" dirty="0">
                        <a:solidFill>
                          <a:schemeClr val="tx2"/>
                        </a:solidFill>
                        <a:effectLst/>
                        <a:latin typeface="Calibri" panose="020F0502020204030204" pitchFamily="34" charset="0"/>
                        <a:ea typeface="+mn-ea"/>
                        <a:cs typeface="Calibri" panose="020F0502020204030204" pitchFamily="34" charset="0"/>
                      </a:endParaRPr>
                    </a:p>
                    <a:p>
                      <a:pPr marL="0" indent="0" algn="ctr">
                        <a:buFont typeface="Arial" panose="020B0604020202020204" pitchFamily="34" charset="0"/>
                        <a:buNone/>
                      </a:pPr>
                      <a:endParaRPr lang="es-CO" sz="900" b="0" i="0" dirty="0">
                        <a:solidFill>
                          <a:schemeClr val="tx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3050335"/>
                  </a:ext>
                </a:extLst>
              </a:tr>
              <a:tr h="101662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900" b="1" i="0" u="none" strike="noStrike" dirty="0">
                          <a:solidFill>
                            <a:srgbClr val="193C69"/>
                          </a:solidFill>
                          <a:effectLst/>
                          <a:latin typeface="Calibri" panose="020F0502020204030204" pitchFamily="34" charset="0"/>
                          <a:cs typeface="Calibri" panose="020F0502020204030204" pitchFamily="34" charset="0"/>
                        </a:rPr>
                        <a:t>Riesgo legal/financiero</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900" b="0" i="0" kern="1200" dirty="0">
                          <a:solidFill>
                            <a:schemeClr val="tx2"/>
                          </a:solidFill>
                          <a:effectLst/>
                          <a:latin typeface="Calibri" panose="020F0502020204030204" pitchFamily="34" charset="0"/>
                          <a:ea typeface="+mn-ea"/>
                          <a:cs typeface="Calibri" panose="020F0502020204030204" pitchFamily="34" charset="0"/>
                        </a:rPr>
                        <a:t>Terminación anticipada de los contratos derivados (obra/interventoría) por clausula resolutoria.​</a:t>
                      </a:r>
                      <a:endParaRPr lang="es-CO" sz="900" b="0" i="0" dirty="0">
                        <a:solidFill>
                          <a:schemeClr val="tx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900" b="0" i="0" kern="1200" dirty="0">
                          <a:solidFill>
                            <a:schemeClr val="tx2"/>
                          </a:solidFill>
                          <a:effectLst/>
                          <a:latin typeface="Calibri" panose="020F0502020204030204" pitchFamily="34" charset="0"/>
                          <a:ea typeface="+mn-ea"/>
                          <a:cs typeface="Calibri" panose="020F0502020204030204" pitchFamily="34" charset="0"/>
                        </a:rPr>
                        <a:t>Casi cierta</a:t>
                      </a:r>
                      <a:endParaRPr lang="es-CO" sz="900" b="0" i="0" dirty="0">
                        <a:solidFill>
                          <a:schemeClr val="tx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Impacto operativo por demandas para la Empresa por parte de los contratistas de los proyectos por costos generados.</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Deterioro de la  imagen de ENTerritorio S.A. con el cliente, entes territoriales y  contratistas.</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a:endParaRPr lang="es-CO" sz="900" b="0" i="0" dirty="0">
                        <a:solidFill>
                          <a:schemeClr val="tx2"/>
                        </a:solidFill>
                        <a:latin typeface="Calibri" panose="020F0502020204030204" pitchFamily="34" charset="0"/>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s-ES_tradnl" sz="900" b="0" i="0" kern="1200" noProof="0" dirty="0">
                          <a:solidFill>
                            <a:schemeClr val="tx2"/>
                          </a:solidFill>
                          <a:effectLst/>
                          <a:latin typeface="Calibri" panose="020F0502020204030204" pitchFamily="34" charset="0"/>
                          <a:ea typeface="+mn-ea"/>
                          <a:cs typeface="Calibri" panose="020F0502020204030204" pitchFamily="34" charset="0"/>
                        </a:rPr>
                        <a:t>Impacto económico para la Empresa por posibles demandas del cliente.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No aprobación de la prórroga del contrato Interadministrativo 216144.</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Aplicación de la cláusula resolutoria.</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La no ejecución de los proyectos.</a:t>
                      </a:r>
                      <a:r>
                        <a:rPr lang="en-US" sz="900" b="0" i="0" kern="1200" dirty="0">
                          <a:solidFill>
                            <a:schemeClr val="tx2"/>
                          </a:solidFill>
                          <a:effectLst/>
                          <a:latin typeface="Calibri" panose="020F0502020204030204" pitchFamily="34" charset="0"/>
                          <a:ea typeface="+mn-ea"/>
                          <a:cs typeface="Calibri" panose="020F0502020204030204" pitchFamily="34" charset="0"/>
                        </a:rPr>
                        <a:t>​</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indent="0" algn="ctr">
                        <a:buFont typeface="Arial" panose="020B0604020202020204" pitchFamily="34" charset="0"/>
                        <a:buNone/>
                      </a:pPr>
                      <a:r>
                        <a:rPr lang="es-CO" sz="900" b="1" i="0" dirty="0">
                          <a:solidFill>
                            <a:schemeClr val="tx2"/>
                          </a:solidFill>
                          <a:latin typeface="Calibri" panose="020F0502020204030204" pitchFamily="34" charset="0"/>
                          <a:cs typeface="Calibri" panose="020F0502020204030204" pitchFamily="34" charset="0"/>
                        </a:rPr>
                        <a:t>Considerable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D7D31"/>
                    </a:solidFill>
                  </a:tcPr>
                </a:tc>
                <a:tc>
                  <a:txBody>
                    <a:bodyPr/>
                    <a:lstStyle/>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Llevar a cabo comités de seguimiento de avances de obras en donde se socialicen los posibles escenarios frente a la novedad a tramitar.</a:t>
                      </a:r>
                      <a:r>
                        <a:rPr lang="en-US" sz="900" b="0" i="0" kern="1200" dirty="0">
                          <a:solidFill>
                            <a:schemeClr val="tx2"/>
                          </a:solidFill>
                          <a:effectLst/>
                          <a:latin typeface="Calibri" panose="020F0502020204030204" pitchFamily="34" charset="0"/>
                          <a:ea typeface="+mn-ea"/>
                          <a:cs typeface="Calibri" panose="020F0502020204030204" pitchFamily="34" charset="0"/>
                        </a:rPr>
                        <a:t>​</a:t>
                      </a:r>
                    </a:p>
                    <a:p>
                      <a:pP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a:t>
                      </a:r>
                    </a:p>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Gestionar la presentación de la novedad contractual  debidamente </a:t>
                      </a:r>
                    </a:p>
                    <a:p>
                      <a:pPr algn="ctr" rtl="0" fontAlgn="base"/>
                      <a:r>
                        <a:rPr lang="es-CO" sz="900" b="0" i="0" kern="1200" dirty="0">
                          <a:solidFill>
                            <a:schemeClr val="tx2"/>
                          </a:solidFill>
                          <a:effectLst/>
                          <a:latin typeface="Calibri" panose="020F0502020204030204" pitchFamily="34" charset="0"/>
                          <a:ea typeface="+mn-ea"/>
                          <a:cs typeface="Calibri" panose="020F0502020204030204" pitchFamily="34" charset="0"/>
                        </a:rPr>
                        <a:t>justificada para su aprobación.</a:t>
                      </a:r>
                      <a:r>
                        <a:rPr lang="en-US" sz="900" b="0" i="0" kern="1200" dirty="0">
                          <a:solidFill>
                            <a:schemeClr val="tx2"/>
                          </a:solidFill>
                          <a:effectLst/>
                          <a:latin typeface="Calibri" panose="020F0502020204030204" pitchFamily="34" charset="0"/>
                          <a:ea typeface="+mn-ea"/>
                          <a:cs typeface="Calibri" panose="020F0502020204030204" pitchFamily="34" charset="0"/>
                        </a:rPr>
                        <a:t>​</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0460544"/>
                  </a:ext>
                </a:extLst>
              </a:tr>
              <a:tr h="101662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900" b="1" i="0" u="none" strike="noStrike" dirty="0">
                          <a:solidFill>
                            <a:srgbClr val="193C69"/>
                          </a:solidFill>
                          <a:effectLst/>
                          <a:latin typeface="Calibri" panose="020F0502020204030204" pitchFamily="34" charset="0"/>
                          <a:cs typeface="Calibri" panose="020F0502020204030204" pitchFamily="34" charset="0"/>
                        </a:rPr>
                        <a:t>Riesgo Reputacional</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900" b="0" i="0" kern="1200" dirty="0">
                          <a:solidFill>
                            <a:schemeClr val="tx2"/>
                          </a:solidFill>
                          <a:effectLst/>
                          <a:latin typeface="Calibri" panose="020F0502020204030204" pitchFamily="34" charset="0"/>
                          <a:ea typeface="+mn-ea"/>
                          <a:cs typeface="Calibri" panose="020F0502020204030204" pitchFamily="34" charset="0"/>
                        </a:rPr>
                        <a:t>Afectaciones de la imagen de ENTerritorio S.A. ante USPEC, Entes de Control, Aliados Estratégicos, entre otros. </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900" b="0" i="0" kern="1200" dirty="0">
                          <a:solidFill>
                            <a:schemeClr val="tx2"/>
                          </a:solidFill>
                          <a:effectLst/>
                          <a:latin typeface="Calibri" panose="020F0502020204030204" pitchFamily="34" charset="0"/>
                          <a:ea typeface="+mn-ea"/>
                          <a:cs typeface="Calibri" panose="020F0502020204030204" pitchFamily="34" charset="0"/>
                        </a:rPr>
                        <a:t>Casi cierta</a:t>
                      </a:r>
                      <a:endParaRPr lang="es-CO" sz="900" b="0" i="0" dirty="0">
                        <a:solidFill>
                          <a:schemeClr val="tx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_tradnl" sz="900" b="0" i="0" kern="1200" dirty="0">
                          <a:solidFill>
                            <a:schemeClr val="tx2"/>
                          </a:solidFill>
                          <a:effectLst/>
                          <a:latin typeface="Calibri" panose="020F0502020204030204" pitchFamily="34" charset="0"/>
                          <a:ea typeface="+mn-ea"/>
                          <a:cs typeface="Calibri" panose="020F0502020204030204" pitchFamily="34" charset="0"/>
                        </a:rPr>
                        <a:t>Deterioro de la imagen de la empresa, pérdida de la confianza en el trabajo que realiza ENTerritorio S.A. Posible afectación de relaciones con aliados estratégicos.</a:t>
                      </a:r>
                      <a:r>
                        <a:rPr lang="es-CO" sz="900" b="0" i="0" kern="1200" dirty="0">
                          <a:solidFill>
                            <a:schemeClr val="tx2"/>
                          </a:solidFill>
                          <a:effectLst/>
                          <a:latin typeface="Calibri" panose="020F0502020204030204" pitchFamily="34" charset="0"/>
                          <a:ea typeface="+mn-ea"/>
                          <a:cs typeface="Calibri" panose="020F0502020204030204" pitchFamily="34" charset="0"/>
                        </a:rPr>
                        <a:t> </a:t>
                      </a:r>
                      <a:endParaRPr lang="es-ES_tradnl" sz="900" b="0" i="0" kern="1200" noProof="0" dirty="0">
                        <a:solidFill>
                          <a:schemeClr val="tx2"/>
                        </a:solidFill>
                        <a:effectLst/>
                        <a:latin typeface="Calibri" panose="020F0502020204030204" pitchFamily="34" charset="0"/>
                        <a:ea typeface="+mn-ea"/>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r>
                        <a:rPr lang="es-MX" sz="900" b="0" i="0" kern="1200" dirty="0">
                          <a:solidFill>
                            <a:schemeClr val="tx2"/>
                          </a:solidFill>
                          <a:effectLst/>
                          <a:latin typeface="Calibri" panose="020F0502020204030204" pitchFamily="34" charset="0"/>
                          <a:ea typeface="+mn-ea"/>
                          <a:cs typeface="Calibri" panose="020F0502020204030204" pitchFamily="34" charset="0"/>
                        </a:rPr>
                        <a:t>No aprobación de la prórroga del contrato Interadministrativo 216144.</a:t>
                      </a:r>
                      <a:r>
                        <a:rPr lang="en-US" sz="900" b="0" i="0" kern="1200" dirty="0">
                          <a:solidFill>
                            <a:schemeClr val="tx2"/>
                          </a:solidFill>
                          <a:effectLst/>
                          <a:latin typeface="Calibri" panose="020F0502020204030204" pitchFamily="34" charset="0"/>
                          <a:ea typeface="+mn-ea"/>
                          <a:cs typeface="Calibri" panose="020F0502020204030204" pitchFamily="34" charset="0"/>
                        </a:rPr>
                        <a:t>​</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indent="0" algn="ctr">
                        <a:buFont typeface="Arial" panose="020B0604020202020204" pitchFamily="34" charset="0"/>
                        <a:buNone/>
                      </a:pPr>
                      <a:r>
                        <a:rPr lang="es-CO" sz="900" b="1" i="0" dirty="0">
                          <a:solidFill>
                            <a:schemeClr val="tx2"/>
                          </a:solidFill>
                          <a:latin typeface="Calibri" panose="020F0502020204030204" pitchFamily="34" charset="0"/>
                          <a:cs typeface="Calibri" panose="020F0502020204030204" pitchFamily="34" charset="0"/>
                        </a:rPr>
                        <a:t>Considerable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D7D31"/>
                    </a:solidFill>
                  </a:tcPr>
                </a:tc>
                <a:tc>
                  <a:txBody>
                    <a:bodyPr/>
                    <a:lstStyle/>
                    <a:p>
                      <a:pPr lvl="0" algn="ctr"/>
                      <a:r>
                        <a:rPr lang="es-MX" sz="900" b="0" i="0" kern="1200" dirty="0">
                          <a:solidFill>
                            <a:schemeClr val="tx2"/>
                          </a:solidFill>
                          <a:effectLst/>
                          <a:latin typeface="Calibri" panose="020F0502020204030204" pitchFamily="34" charset="0"/>
                          <a:ea typeface="+mn-ea"/>
                          <a:cs typeface="Calibri" panose="020F0502020204030204" pitchFamily="34" charset="0"/>
                        </a:rPr>
                        <a:t>Comité operativo o de seguimiento.</a:t>
                      </a:r>
                      <a:endParaRPr lang="es-CO" sz="900" b="0" i="0" kern="1200" dirty="0">
                        <a:solidFill>
                          <a:schemeClr val="tx2"/>
                        </a:solidFill>
                        <a:effectLst/>
                        <a:latin typeface="Calibri" panose="020F0502020204030204" pitchFamily="34" charset="0"/>
                        <a:ea typeface="+mn-ea"/>
                        <a:cs typeface="Calibri" panose="020F0502020204030204" pitchFamily="34" charset="0"/>
                      </a:endParaRPr>
                    </a:p>
                    <a:p>
                      <a:pPr algn="ctr"/>
                      <a:r>
                        <a:rPr lang="es-MX" sz="900" b="0" i="0" kern="1200" dirty="0">
                          <a:solidFill>
                            <a:schemeClr val="tx2"/>
                          </a:solidFill>
                          <a:effectLst/>
                          <a:latin typeface="Calibri" panose="020F0502020204030204" pitchFamily="34" charset="0"/>
                          <a:ea typeface="+mn-ea"/>
                          <a:cs typeface="Calibri" panose="020F0502020204030204" pitchFamily="34" charset="0"/>
                        </a:rPr>
                        <a:t>Ejecución y seguimiento del proyecto macro y proyectos derivados</a:t>
                      </a:r>
                      <a:r>
                        <a:rPr lang="es-CO" sz="900" b="0" i="0" kern="1200" dirty="0">
                          <a:solidFill>
                            <a:schemeClr val="tx2"/>
                          </a:solidFill>
                          <a:effectLst/>
                          <a:latin typeface="Calibri" panose="020F0502020204030204" pitchFamily="34" charset="0"/>
                          <a:ea typeface="+mn-ea"/>
                          <a:cs typeface="Calibri" panose="020F0502020204030204" pitchFamily="34" charset="0"/>
                        </a:rPr>
                        <a:t> </a:t>
                      </a:r>
                      <a:endParaRPr lang="en-US" sz="900" b="0" i="0" kern="1200" dirty="0">
                        <a:solidFill>
                          <a:schemeClr val="tx2"/>
                        </a:solidFill>
                        <a:effectLst/>
                        <a:latin typeface="Calibri" panose="020F0502020204030204" pitchFamily="34" charset="0"/>
                        <a:ea typeface="+mn-ea"/>
                        <a:cs typeface="Calibri" panose="020F050202020403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02016412"/>
                  </a:ext>
                </a:extLst>
              </a:tr>
            </a:tbl>
          </a:graphicData>
        </a:graphic>
      </p:graphicFrame>
      <p:sp>
        <p:nvSpPr>
          <p:cNvPr id="7" name="CuadroTexto 6">
            <a:extLst>
              <a:ext uri="{FF2B5EF4-FFF2-40B4-BE49-F238E27FC236}">
                <a16:creationId xmlns:a16="http://schemas.microsoft.com/office/drawing/2014/main" id="{33839C8A-1F31-4C6C-B46B-55933342B16B}"/>
              </a:ext>
            </a:extLst>
          </p:cNvPr>
          <p:cNvSpPr txBox="1"/>
          <p:nvPr/>
        </p:nvSpPr>
        <p:spPr>
          <a:xfrm>
            <a:off x="672000" y="445358"/>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5. RIESGOS</a:t>
            </a:r>
            <a:endParaRPr lang="es-CO" sz="1600" b="1" dirty="0">
              <a:solidFill>
                <a:srgbClr val="FF0000"/>
              </a:solidFill>
              <a:latin typeface="Arial" panose="020B0604020202020204" pitchFamily="34" charset="0"/>
              <a:cs typeface="Arial" panose="020B0604020202020204" pitchFamily="34" charset="0"/>
            </a:endParaRPr>
          </a:p>
        </p:txBody>
      </p:sp>
      <p:pic>
        <p:nvPicPr>
          <p:cNvPr id="8" name="Gráfico 7" descr="Play con relleno sólido">
            <a:extLst>
              <a:ext uri="{FF2B5EF4-FFF2-40B4-BE49-F238E27FC236}">
                <a16:creationId xmlns:a16="http://schemas.microsoft.com/office/drawing/2014/main" id="{D2AFDD7B-D2CE-4086-B313-A3A65255238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56322" y="441758"/>
            <a:ext cx="230400" cy="230400"/>
          </a:xfrm>
          <a:prstGeom prst="rect">
            <a:avLst/>
          </a:prstGeom>
        </p:spPr>
      </p:pic>
      <p:pic>
        <p:nvPicPr>
          <p:cNvPr id="9" name="Gráfico 8">
            <a:extLst>
              <a:ext uri="{FF2B5EF4-FFF2-40B4-BE49-F238E27FC236}">
                <a16:creationId xmlns:a16="http://schemas.microsoft.com/office/drawing/2014/main" id="{3D524A87-2B38-4AA1-AD39-739BA8D3153A}"/>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586722" y="796883"/>
            <a:ext cx="10836000" cy="18000"/>
          </a:xfrm>
          <a:prstGeom prst="rect">
            <a:avLst/>
          </a:prstGeom>
        </p:spPr>
      </p:pic>
    </p:spTree>
    <p:extLst>
      <p:ext uri="{BB962C8B-B14F-4D97-AF65-F5344CB8AC3E}">
        <p14:creationId xmlns:p14="http://schemas.microsoft.com/office/powerpoint/2010/main" val="222852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8C384-B183-9B85-40C0-76D1747B9881}"/>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FB41819A-6E2C-2A43-C56D-5746E92703B4}"/>
              </a:ext>
            </a:extLst>
          </p:cNvPr>
          <p:cNvSpPr txBox="1"/>
          <p:nvPr/>
        </p:nvSpPr>
        <p:spPr>
          <a:xfrm>
            <a:off x="598723" y="953649"/>
            <a:ext cx="10823999" cy="266557"/>
          </a:xfrm>
          <a:prstGeom prst="rect">
            <a:avLst/>
          </a:prstGeom>
          <a:noFill/>
        </p:spPr>
        <p:txBody>
          <a:bodyPr wrap="square" lIns="0" tIns="0" rIns="0" bIns="0" rtlCol="0">
            <a:normAutofit/>
          </a:bodyPr>
          <a:lstStyle/>
          <a:p>
            <a:r>
              <a:rPr lang="es-CO" sz="1600" b="1" dirty="0">
                <a:solidFill>
                  <a:srgbClr val="767676"/>
                </a:solidFill>
                <a:latin typeface="Arial" panose="020B0604020202020204" pitchFamily="34" charset="0"/>
                <a:cs typeface="Arial" panose="020B0604020202020204" pitchFamily="34" charset="0"/>
              </a:rPr>
              <a:t>Situaciones que podrían presentarse en la ejecución del contrato interadministrativo</a:t>
            </a:r>
            <a:endParaRPr lang="es-CO" sz="1400" dirty="0">
              <a:solidFill>
                <a:srgbClr val="767676"/>
              </a:solidFill>
              <a:latin typeface="Arial" panose="020B0604020202020204" pitchFamily="34" charset="0"/>
              <a:cs typeface="Arial" panose="020B0604020202020204" pitchFamily="34" charset="0"/>
            </a:endParaRPr>
          </a:p>
        </p:txBody>
      </p:sp>
      <p:graphicFrame>
        <p:nvGraphicFramePr>
          <p:cNvPr id="4" name="Tabla 3">
            <a:extLst>
              <a:ext uri="{FF2B5EF4-FFF2-40B4-BE49-F238E27FC236}">
                <a16:creationId xmlns:a16="http://schemas.microsoft.com/office/drawing/2014/main" id="{3434D078-3D31-4232-BBA7-1CB23418C62D}"/>
              </a:ext>
            </a:extLst>
          </p:cNvPr>
          <p:cNvGraphicFramePr>
            <a:graphicFrameLocks noGrp="1"/>
          </p:cNvGraphicFramePr>
          <p:nvPr>
            <p:extLst>
              <p:ext uri="{D42A27DB-BD31-4B8C-83A1-F6EECF244321}">
                <p14:modId xmlns:p14="http://schemas.microsoft.com/office/powerpoint/2010/main" val="2360395200"/>
              </p:ext>
            </p:extLst>
          </p:nvPr>
        </p:nvGraphicFramePr>
        <p:xfrm>
          <a:off x="132954" y="1433115"/>
          <a:ext cx="11914092" cy="4407474"/>
        </p:xfrm>
        <a:graphic>
          <a:graphicData uri="http://schemas.openxmlformats.org/drawingml/2006/table">
            <a:tbl>
              <a:tblPr firstRow="1" bandRow="1">
                <a:tableStyleId>{5C22544A-7EE6-4342-B048-85BDC9FD1C3A}</a:tableStyleId>
              </a:tblPr>
              <a:tblGrid>
                <a:gridCol w="1177500">
                  <a:extLst>
                    <a:ext uri="{9D8B030D-6E8A-4147-A177-3AD203B41FA5}">
                      <a16:colId xmlns:a16="http://schemas.microsoft.com/office/drawing/2014/main" val="1063929803"/>
                    </a:ext>
                  </a:extLst>
                </a:gridCol>
                <a:gridCol w="1108821">
                  <a:extLst>
                    <a:ext uri="{9D8B030D-6E8A-4147-A177-3AD203B41FA5}">
                      <a16:colId xmlns:a16="http://schemas.microsoft.com/office/drawing/2014/main" val="1324855125"/>
                    </a:ext>
                  </a:extLst>
                </a:gridCol>
                <a:gridCol w="923043">
                  <a:extLst>
                    <a:ext uri="{9D8B030D-6E8A-4147-A177-3AD203B41FA5}">
                      <a16:colId xmlns:a16="http://schemas.microsoft.com/office/drawing/2014/main" val="3711318894"/>
                    </a:ext>
                  </a:extLst>
                </a:gridCol>
                <a:gridCol w="1927412">
                  <a:extLst>
                    <a:ext uri="{9D8B030D-6E8A-4147-A177-3AD203B41FA5}">
                      <a16:colId xmlns:a16="http://schemas.microsoft.com/office/drawing/2014/main" val="2406842036"/>
                    </a:ext>
                  </a:extLst>
                </a:gridCol>
                <a:gridCol w="3557140">
                  <a:extLst>
                    <a:ext uri="{9D8B030D-6E8A-4147-A177-3AD203B41FA5}">
                      <a16:colId xmlns:a16="http://schemas.microsoft.com/office/drawing/2014/main" val="1351132636"/>
                    </a:ext>
                  </a:extLst>
                </a:gridCol>
                <a:gridCol w="1005895">
                  <a:extLst>
                    <a:ext uri="{9D8B030D-6E8A-4147-A177-3AD203B41FA5}">
                      <a16:colId xmlns:a16="http://schemas.microsoft.com/office/drawing/2014/main" val="2629383904"/>
                    </a:ext>
                  </a:extLst>
                </a:gridCol>
                <a:gridCol w="2214281">
                  <a:extLst>
                    <a:ext uri="{9D8B030D-6E8A-4147-A177-3AD203B41FA5}">
                      <a16:colId xmlns:a16="http://schemas.microsoft.com/office/drawing/2014/main" val="2749771960"/>
                    </a:ext>
                  </a:extLst>
                </a:gridCol>
              </a:tblGrid>
              <a:tr h="391697">
                <a:tc>
                  <a:txBody>
                    <a:bodyPr/>
                    <a:lstStyle/>
                    <a:p>
                      <a:pPr algn="ctr" fontAlgn="ctr"/>
                      <a:r>
                        <a:rPr lang="es-ES_tradnl" sz="1400" b="1" u="none" strike="noStrike" noProof="0" dirty="0">
                          <a:solidFill>
                            <a:schemeClr val="bg1"/>
                          </a:solidFill>
                          <a:effectLst/>
                          <a:latin typeface="Aptos" panose="020B0004020202020204" pitchFamily="34" charset="0"/>
                        </a:rPr>
                        <a:t>Tipo de Riesgo </a:t>
                      </a:r>
                      <a:endParaRPr lang="es-ES_tradnl" sz="1400" b="1" i="0" u="none" strike="noStrike" noProof="0" dirty="0">
                        <a:solidFill>
                          <a:schemeClr val="bg1"/>
                        </a:solidFill>
                        <a:effectLst/>
                        <a:latin typeface="Aptos" panose="020B0004020202020204" pitchFamily="34" charset="0"/>
                      </a:endParaRP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ES_tradnl" sz="1400" b="1" u="none" strike="noStrike" kern="1200" noProof="0" dirty="0">
                          <a:solidFill>
                            <a:schemeClr val="bg1"/>
                          </a:solidFill>
                          <a:effectLst/>
                          <a:latin typeface="Aptos" panose="020B0004020202020204" pitchFamily="34" charset="0"/>
                          <a:ea typeface="+mn-ea"/>
                          <a:cs typeface="+mn-cs"/>
                        </a:rPr>
                        <a:t>Descripción</a:t>
                      </a:r>
                      <a:br>
                        <a:rPr lang="es-ES_tradnl" sz="1400" b="1" u="none" strike="noStrike" kern="1200" noProof="0" dirty="0">
                          <a:solidFill>
                            <a:schemeClr val="bg1"/>
                          </a:solidFill>
                          <a:effectLst/>
                          <a:latin typeface="Aptos" panose="020B0004020202020204" pitchFamily="34" charset="0"/>
                          <a:ea typeface="+mn-ea"/>
                          <a:cs typeface="+mn-cs"/>
                        </a:rPr>
                      </a:br>
                      <a:r>
                        <a:rPr lang="es-ES_tradnl" sz="1400" b="1" u="none" strike="noStrike" kern="1200" noProof="0" dirty="0">
                          <a:solidFill>
                            <a:schemeClr val="bg1"/>
                          </a:solidFill>
                          <a:effectLst/>
                          <a:latin typeface="Aptos" panose="020B0004020202020204" pitchFamily="34" charset="0"/>
                          <a:ea typeface="+mn-ea"/>
                          <a:cs typeface="+mn-cs"/>
                        </a:rPr>
                        <a:t>del riesgo</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ES_tradnl" sz="1400" b="1" u="none" strike="noStrike" kern="1200" noProof="0" dirty="0">
                          <a:solidFill>
                            <a:schemeClr val="bg1"/>
                          </a:solidFill>
                          <a:effectLst/>
                          <a:latin typeface="Aptos" panose="020B0004020202020204" pitchFamily="34" charset="0"/>
                          <a:ea typeface="+mn-ea"/>
                          <a:cs typeface="+mn-cs"/>
                        </a:rPr>
                        <a:t>Proba. de Materializa</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ES_tradnl" sz="1400" b="1" u="none" strike="noStrike" kern="1200" noProof="0" dirty="0">
                          <a:solidFill>
                            <a:schemeClr val="bg1"/>
                          </a:solidFill>
                          <a:effectLst/>
                          <a:latin typeface="Aptos" panose="020B0004020202020204" pitchFamily="34" charset="0"/>
                          <a:ea typeface="+mn-ea"/>
                          <a:cs typeface="+mn-cs"/>
                        </a:rPr>
                        <a:t>Impacto para  ENTerritorio S.A</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ES_tradnl" sz="1400" b="1" u="none" strike="noStrike" kern="1200" noProof="0" dirty="0">
                          <a:solidFill>
                            <a:schemeClr val="bg1"/>
                          </a:solidFill>
                          <a:effectLst/>
                          <a:latin typeface="Aptos" panose="020B0004020202020204" pitchFamily="34" charset="0"/>
                          <a:ea typeface="+mn-ea"/>
                          <a:cs typeface="+mn-cs"/>
                        </a:rPr>
                        <a:t>Causas</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ES_tradnl" sz="1400" b="1" u="none" strike="noStrike" kern="1200" noProof="0" dirty="0">
                          <a:solidFill>
                            <a:schemeClr val="bg1"/>
                          </a:solidFill>
                          <a:effectLst/>
                          <a:latin typeface="Aptos" panose="020B0004020202020204" pitchFamily="34" charset="0"/>
                          <a:ea typeface="+mn-ea"/>
                          <a:cs typeface="+mn-cs"/>
                        </a:rPr>
                        <a:t>Nivel de riesgo</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marL="0" algn="ctr" defTabSz="914400" rtl="0" eaLnBrk="1" fontAlgn="ctr" latinLnBrk="0" hangingPunct="1"/>
                      <a:r>
                        <a:rPr lang="es-ES_tradnl" sz="1400" b="1" u="none" strike="noStrike" kern="1200" noProof="0" dirty="0">
                          <a:solidFill>
                            <a:schemeClr val="bg1"/>
                          </a:solidFill>
                          <a:effectLst/>
                          <a:latin typeface="Aptos" panose="020B0004020202020204" pitchFamily="34" charset="0"/>
                          <a:ea typeface="+mn-ea"/>
                          <a:cs typeface="+mn-cs"/>
                        </a:rPr>
                        <a:t>Puntos de control</a:t>
                      </a:r>
                    </a:p>
                  </a:txBody>
                  <a:tcPr marL="3114" marR="3114" marT="3114"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extLst>
                  <a:ext uri="{0D108BD9-81ED-4DB2-BD59-A6C34878D82A}">
                    <a16:rowId xmlns:a16="http://schemas.microsoft.com/office/drawing/2014/main" val="68652793"/>
                  </a:ext>
                </a:extLst>
              </a:tr>
              <a:tr h="145822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_tradnl" sz="900" b="1" u="none" strike="noStrike" noProof="0" dirty="0">
                          <a:solidFill>
                            <a:srgbClr val="193C69"/>
                          </a:solidFill>
                          <a:effectLst/>
                          <a:latin typeface="Aptos" panose="020B0004020202020204" pitchFamily="34" charset="0"/>
                        </a:rPr>
                        <a:t>Riesgo legal/Reputacional</a:t>
                      </a:r>
                      <a:endParaRPr lang="es-ES_tradnl" sz="900" b="1" i="0" u="none" strike="noStrike" noProof="0" dirty="0">
                        <a:solidFill>
                          <a:srgbClr val="193C69"/>
                        </a:solidFill>
                        <a:effectLst/>
                        <a:latin typeface="Aptos" panose="020B00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rtl="0" fontAlgn="base">
                        <a:lnSpc>
                          <a:spcPct val="100000"/>
                        </a:lnSpc>
                      </a:pPr>
                      <a:r>
                        <a:rPr lang="es-ES_tradnl" sz="900" b="0" i="0" kern="1200" noProof="0" dirty="0">
                          <a:solidFill>
                            <a:schemeClr val="tx2"/>
                          </a:solidFill>
                          <a:effectLst/>
                          <a:latin typeface="+mn-lt"/>
                          <a:ea typeface="+mn-ea"/>
                          <a:cs typeface="+mn-cs"/>
                        </a:rPr>
                        <a:t>Dificultades para la entrega al cliente de los productos y/o servicios terminados</a:t>
                      </a:r>
                      <a:endParaRPr lang="es-ES_tradnl" sz="900" noProof="0" dirty="0">
                        <a:solidFill>
                          <a:schemeClr val="tx2"/>
                        </a:solidFill>
                        <a:latin typeface="+mn-lt"/>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pPr>
                      <a:r>
                        <a:rPr lang="es-ES_tradnl" sz="900" b="1" i="0" kern="1200" noProof="0" dirty="0">
                          <a:solidFill>
                            <a:schemeClr val="tx2"/>
                          </a:solidFill>
                          <a:effectLst/>
                          <a:latin typeface="+mn-lt"/>
                          <a:ea typeface="+mn-ea"/>
                          <a:cs typeface="+mn-cs"/>
                        </a:rPr>
                        <a:t>Poco Probable </a:t>
                      </a:r>
                      <a:r>
                        <a:rPr lang="es-ES_tradnl" sz="900" b="0" i="0" kern="1200" noProof="0" dirty="0">
                          <a:solidFill>
                            <a:schemeClr val="tx2"/>
                          </a:solidFill>
                          <a:effectLst/>
                          <a:latin typeface="+mn-lt"/>
                          <a:ea typeface="+mn-ea"/>
                          <a:cs typeface="+mn-cs"/>
                        </a:rPr>
                        <a:t>​</a:t>
                      </a:r>
                      <a:endParaRPr lang="es-ES_tradnl" sz="900" noProof="0" dirty="0">
                        <a:solidFill>
                          <a:schemeClr val="tx2"/>
                        </a:solidFill>
                        <a:latin typeface="+mn-lt"/>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0000"/>
                        </a:lnSpc>
                      </a:pPr>
                      <a:r>
                        <a:rPr lang="es-ES_tradnl" sz="900" b="0" i="0" kern="1200" noProof="0" dirty="0">
                          <a:solidFill>
                            <a:schemeClr val="tx2"/>
                          </a:solidFill>
                          <a:effectLst/>
                          <a:latin typeface="+mn-lt"/>
                          <a:ea typeface="+mn-ea"/>
                          <a:cs typeface="+mn-cs"/>
                        </a:rPr>
                        <a:t>Deterioro de la imagen de la Empresa por quejas y reclamos de los clientes y/o beneficiarios de los proyectos</a:t>
                      </a:r>
                    </a:p>
                    <a:p>
                      <a:pPr algn="ctr">
                        <a:lnSpc>
                          <a:spcPct val="100000"/>
                        </a:lnSpc>
                      </a:pPr>
                      <a:endParaRPr lang="es-ES_tradnl" sz="900" b="0" i="0" kern="1200" noProof="0" dirty="0">
                        <a:solidFill>
                          <a:schemeClr val="tx2"/>
                        </a:solidFill>
                        <a:effectLst/>
                        <a:latin typeface="+mn-lt"/>
                        <a:ea typeface="+mn-ea"/>
                        <a:cs typeface="+mn-cs"/>
                      </a:endParaRPr>
                    </a:p>
                    <a:p>
                      <a:pPr algn="ctr">
                        <a:lnSpc>
                          <a:spcPct val="100000"/>
                        </a:lnSpc>
                      </a:pPr>
                      <a:r>
                        <a:rPr lang="es-ES_tradnl" sz="900" b="0" i="0" kern="1200" noProof="0" dirty="0">
                          <a:solidFill>
                            <a:schemeClr val="tx2"/>
                          </a:solidFill>
                          <a:effectLst/>
                          <a:latin typeface="+mn-lt"/>
                          <a:ea typeface="+mn-ea"/>
                          <a:cs typeface="+mn-cs"/>
                        </a:rPr>
                        <a:t>Posibles demandas y perdida de nuevos negocios</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Incumplimiento del Contratista y/o interventoría respecto a plazos, cantidad y calidad de los bienes y/o servicios contratados​</a:t>
                      </a:r>
                    </a:p>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Deficiencias técnicas en los diseños aportados por el cliente o entregados por el consultor contratado por la Entidad​</a:t>
                      </a:r>
                    </a:p>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Cambios en los diseños o especificaciones de los productos sin previo consentimiento por parte del cliente y la interventoría​</a:t>
                      </a:r>
                    </a:p>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Diferencias en los conceptos técnicos entre los operadores, la interventoría y la supervisión técnica</a:t>
                      </a:r>
                    </a:p>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Insuficiente plazo para culminar el 100% de las obras</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indent="0" algn="ctr">
                        <a:lnSpc>
                          <a:spcPct val="100000"/>
                        </a:lnSpc>
                        <a:buFont typeface="Arial" panose="020B0604020202020204" pitchFamily="34" charset="0"/>
                        <a:buNone/>
                      </a:pPr>
                      <a:r>
                        <a:rPr lang="es-ES_tradnl" sz="900" b="1" noProof="0" dirty="0">
                          <a:solidFill>
                            <a:schemeClr val="tx2"/>
                          </a:solidFill>
                          <a:latin typeface="+mn-lt"/>
                        </a:rPr>
                        <a:t>Considerable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D7D31"/>
                    </a:solidFill>
                  </a:tcPr>
                </a:tc>
                <a:tc>
                  <a:txBody>
                    <a:bodyPr/>
                    <a:lstStyle/>
                    <a:p>
                      <a:pPr marL="171450" marR="0" lvl="0" indent="-1714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noProof="0" dirty="0">
                          <a:solidFill>
                            <a:schemeClr val="tx2"/>
                          </a:solidFill>
                          <a:effectLst/>
                          <a:latin typeface="+mn-lt"/>
                          <a:ea typeface="+mn-ea"/>
                          <a:cs typeface="+mn-cs"/>
                        </a:rPr>
                        <a:t>Definición de cronograma de terminación y recibo a satisfacción involucrando al cliente y al propietario (INPEC) según necesidades. Condicionando el uso del bien contra recibo a satisfacción.​</a:t>
                      </a:r>
                    </a:p>
                    <a:p>
                      <a:pPr marL="171450" marR="0" lvl="0" indent="-1714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900" b="0" i="0" kern="1200" noProof="0" dirty="0">
                          <a:solidFill>
                            <a:schemeClr val="tx2"/>
                          </a:solidFill>
                          <a:effectLst/>
                          <a:latin typeface="+mn-lt"/>
                          <a:ea typeface="+mn-ea"/>
                          <a:cs typeface="+mn-cs"/>
                        </a:rPr>
                        <a:t>Reuniones periódicas de seguimiento al avance de Obra</a:t>
                      </a:r>
                      <a:endParaRPr lang="es-ES_tradnl" sz="900" noProof="0" dirty="0">
                        <a:solidFill>
                          <a:schemeClr val="tx2"/>
                        </a:solidFill>
                        <a:latin typeface="+mn-lt"/>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3050335"/>
                  </a:ext>
                </a:extLst>
              </a:tr>
              <a:tr h="9192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_tradnl" sz="900" b="1" u="none" strike="noStrike" kern="1200" noProof="0" dirty="0">
                          <a:solidFill>
                            <a:srgbClr val="193C69"/>
                          </a:solidFill>
                          <a:effectLst/>
                          <a:latin typeface="Aptos" panose="020B0004020202020204" pitchFamily="34" charset="0"/>
                          <a:ea typeface="+mn-ea"/>
                          <a:cs typeface="+mn-cs"/>
                        </a:rPr>
                        <a:t>Riesgo Económico</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rtl="0" fontAlgn="base">
                        <a:lnSpc>
                          <a:spcPct val="100000"/>
                        </a:lnSpc>
                      </a:pPr>
                      <a:r>
                        <a:rPr lang="es-ES_tradnl" sz="900" b="0" i="0" noProof="0" dirty="0">
                          <a:solidFill>
                            <a:schemeClr val="tx2"/>
                          </a:solidFill>
                          <a:effectLst/>
                          <a:latin typeface="+mn-lt"/>
                        </a:rPr>
                        <a:t>Aprobación de prórroga sin cuota de gerencia</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lnSpc>
                          <a:spcPct val="100000"/>
                        </a:lnSpc>
                      </a:pPr>
                      <a:r>
                        <a:rPr lang="es-ES_tradnl" sz="900" b="1" i="0" noProof="0" dirty="0">
                          <a:solidFill>
                            <a:schemeClr val="tx2"/>
                          </a:solidFill>
                          <a:effectLst/>
                          <a:latin typeface="+mn-lt"/>
                        </a:rPr>
                        <a:t>Casi Cierto</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s-ES_tradnl" sz="900" b="0" i="0" noProof="0" dirty="0">
                          <a:solidFill>
                            <a:schemeClr val="tx2"/>
                          </a:solidFill>
                          <a:effectLst/>
                          <a:latin typeface="+mn-lt"/>
                        </a:rPr>
                        <a:t>Impacto económico para la Empresa por reducción de los ingresos y/o utilidades del negocio​</a:t>
                      </a:r>
                    </a:p>
                    <a:p>
                      <a:pPr marL="0" marR="0" lvl="0" indent="0" algn="ctr" defTabSz="914400" rtl="0" eaLnBrk="1" fontAlgn="base" latinLnBrk="0" hangingPunct="1">
                        <a:lnSpc>
                          <a:spcPct val="100000"/>
                        </a:lnSpc>
                        <a:spcBef>
                          <a:spcPts val="0"/>
                        </a:spcBef>
                        <a:spcAft>
                          <a:spcPts val="0"/>
                        </a:spcAft>
                        <a:buClrTx/>
                        <a:buSzTx/>
                        <a:buFontTx/>
                        <a:buNone/>
                        <a:tabLst/>
                        <a:defRPr/>
                      </a:pPr>
                      <a:r>
                        <a:rPr lang="es-ES_tradnl" sz="900" b="0" i="0" kern="1200" dirty="0">
                          <a:solidFill>
                            <a:schemeClr val="tx2"/>
                          </a:solidFill>
                          <a:effectLst/>
                          <a:latin typeface="+mn-lt"/>
                          <a:ea typeface="+mn-ea"/>
                          <a:cs typeface="+mn-cs"/>
                        </a:rPr>
                        <a:t>Sobrecostos en la ejecución del negocio o proyecto</a:t>
                      </a:r>
                      <a:r>
                        <a:rPr lang="es-CO" sz="900" b="0" i="0" kern="1200" dirty="0">
                          <a:solidFill>
                            <a:schemeClr val="tx2"/>
                          </a:solidFill>
                          <a:effectLst/>
                          <a:latin typeface="+mn-lt"/>
                          <a:ea typeface="+mn-ea"/>
                          <a:cs typeface="+mn-cs"/>
                        </a:rPr>
                        <a:t> </a:t>
                      </a:r>
                      <a:endParaRPr lang="es-ES_tradnl" sz="900" b="0" i="0" kern="1200" noProof="0" dirty="0">
                        <a:solidFill>
                          <a:schemeClr val="tx2"/>
                        </a:solidFill>
                        <a:effectLst/>
                        <a:latin typeface="+mn-lt"/>
                        <a:ea typeface="+mn-ea"/>
                        <a:cs typeface="+mn-cs"/>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Atraso y demoras injustificadas en los cronogramas de ejecución de los contratistas derivados del proyecto especifico</a:t>
                      </a:r>
                    </a:p>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Mayor permanencia en obra</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lnSpc>
                          <a:spcPct val="100000"/>
                        </a:lnSpc>
                      </a:pPr>
                      <a:r>
                        <a:rPr lang="es-ES_tradnl" sz="900" b="1" i="0" noProof="0" dirty="0">
                          <a:solidFill>
                            <a:srgbClr val="002060"/>
                          </a:solidFill>
                          <a:effectLst/>
                          <a:latin typeface="+mn-lt"/>
                        </a:rPr>
                        <a:t>Considerable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D7D31"/>
                    </a:solidFill>
                  </a:tcPr>
                </a:tc>
                <a:tc>
                  <a:txBody>
                    <a:bodyPr/>
                    <a:lstStyle/>
                    <a:p>
                      <a:pPr marL="171450" indent="-171450" algn="ctr" rtl="0" fontAlgn="base">
                        <a:lnSpc>
                          <a:spcPct val="100000"/>
                        </a:lnSpc>
                        <a:buFont typeface="Arial" panose="020B0604020202020204" pitchFamily="34" charset="0"/>
                        <a:buChar char="•"/>
                      </a:pPr>
                      <a:r>
                        <a:rPr lang="es-ES_tradnl" sz="900" b="0" i="0" noProof="0" dirty="0">
                          <a:solidFill>
                            <a:schemeClr val="tx2"/>
                          </a:solidFill>
                          <a:effectLst/>
                          <a:latin typeface="+mn-lt"/>
                        </a:rPr>
                        <a:t>Revisión de la viabilidad del Contrato o Convenio por el Comité de Negocios</a:t>
                      </a:r>
                    </a:p>
                    <a:p>
                      <a:pPr marL="171450" indent="-171450" algn="ctr" rtl="0" fontAlgn="base">
                        <a:lnSpc>
                          <a:spcPct val="100000"/>
                        </a:lnSpc>
                        <a:buFont typeface="Arial" panose="020B0604020202020204" pitchFamily="34" charset="0"/>
                        <a:buChar char="•"/>
                      </a:pPr>
                      <a:r>
                        <a:rPr lang="es-ES_tradnl" sz="900" b="0" i="0" noProof="0" dirty="0">
                          <a:solidFill>
                            <a:schemeClr val="tx2"/>
                          </a:solidFill>
                          <a:effectLst/>
                          <a:latin typeface="+mn-lt"/>
                        </a:rPr>
                        <a:t>Ejecución y seguimiento al proyecto macro y proyectos derivados</a:t>
                      </a:r>
                    </a:p>
                    <a:p>
                      <a:pPr marL="171450" indent="-171450" algn="ctr" rtl="0" fontAlgn="base">
                        <a:lnSpc>
                          <a:spcPct val="100000"/>
                        </a:lnSpc>
                        <a:buFont typeface="Arial" panose="020B0604020202020204" pitchFamily="34" charset="0"/>
                        <a:buChar char="•"/>
                      </a:pPr>
                      <a:r>
                        <a:rPr lang="es-ES_tradnl" sz="900" b="0" i="0" noProof="0" dirty="0">
                          <a:solidFill>
                            <a:schemeClr val="tx2"/>
                          </a:solidFill>
                          <a:effectLst/>
                          <a:latin typeface="+mn-lt"/>
                        </a:rPr>
                        <a:t>Renegociación y/o modificación del contrato y/o Convenio interadministrativo y presentación al Comité de Negocios</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0948858"/>
                  </a:ext>
                </a:extLst>
              </a:tr>
              <a:tr h="9517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_tradnl" sz="900" b="1" u="none" strike="noStrike" kern="1200" noProof="0" dirty="0">
                          <a:solidFill>
                            <a:srgbClr val="193C69"/>
                          </a:solidFill>
                          <a:effectLst/>
                          <a:latin typeface="Aptos" panose="020B0004020202020204" pitchFamily="34" charset="0"/>
                          <a:ea typeface="+mn-ea"/>
                          <a:cs typeface="+mn-cs"/>
                        </a:rPr>
                        <a:t>Riesgo Legal/ Reputacional/Económico</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rtl="0" fontAlgn="base">
                        <a:lnSpc>
                          <a:spcPct val="100000"/>
                        </a:lnSpc>
                      </a:pPr>
                      <a:r>
                        <a:rPr lang="es-ES_tradnl" sz="900" b="0" i="0" noProof="0" dirty="0">
                          <a:solidFill>
                            <a:schemeClr val="tx2"/>
                          </a:solidFill>
                          <a:effectLst/>
                          <a:latin typeface="+mn-lt"/>
                        </a:rPr>
                        <a:t>Incumplimiento en la entrega de los productos en las condiciones pactadas </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lnSpc>
                          <a:spcPct val="100000"/>
                        </a:lnSpc>
                      </a:pPr>
                      <a:r>
                        <a:rPr lang="es-ES_tradnl" sz="900" b="1" i="0" noProof="0" dirty="0">
                          <a:solidFill>
                            <a:schemeClr val="tx2"/>
                          </a:solidFill>
                          <a:effectLst/>
                          <a:latin typeface="+mn-lt"/>
                        </a:rPr>
                        <a:t>Probable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s-ES_tradnl" sz="900" b="0" i="0" noProof="0" dirty="0">
                          <a:solidFill>
                            <a:schemeClr val="tx2"/>
                          </a:solidFill>
                          <a:effectLst/>
                          <a:latin typeface="+mn-lt"/>
                        </a:rPr>
                        <a:t>Deterioro de la imagen de la Empresa por quejas y reclamos de los clientes</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Retrasos o incumplimiento de las obligaciones contractuales por parte de los contratistas de ENTerritorio S.A</a:t>
                      </a:r>
                    </a:p>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Insuficiente plazo para llevar a cabo la totalidad del alcance del proyecto y acompañamiento de los proyectos.</a:t>
                      </a:r>
                    </a:p>
                    <a:p>
                      <a:pPr marL="171450" indent="-171450" algn="ctr" rtl="0" fontAlgn="base">
                        <a:lnSpc>
                          <a:spcPct val="100000"/>
                        </a:lnSpc>
                        <a:buFont typeface="Arial" panose="020B0604020202020204" pitchFamily="34" charset="0"/>
                        <a:buChar char="•"/>
                      </a:pPr>
                      <a:r>
                        <a:rPr lang="es-ES_tradnl" sz="900" b="0" i="0" kern="1200" noProof="0" dirty="0">
                          <a:solidFill>
                            <a:schemeClr val="tx2"/>
                          </a:solidFill>
                          <a:effectLst/>
                          <a:latin typeface="+mn-lt"/>
                          <a:ea typeface="+mn-ea"/>
                          <a:cs typeface="+mn-cs"/>
                        </a:rPr>
                        <a:t>Demoras en los trámites de contratación para la conformación y/o mantenimiento del equipo de trabajo durante la vigencia del contrato para la ejecución del objeto contractual.</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ctr" rtl="0" fontAlgn="base">
                        <a:lnSpc>
                          <a:spcPct val="100000"/>
                        </a:lnSpc>
                      </a:pPr>
                      <a:r>
                        <a:rPr lang="es-ES_tradnl" sz="900" b="1" i="0" noProof="0" dirty="0">
                          <a:solidFill>
                            <a:srgbClr val="002060"/>
                          </a:solidFill>
                          <a:effectLst/>
                          <a:latin typeface="+mn-lt"/>
                        </a:rPr>
                        <a:t>Considerable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D7D31"/>
                    </a:solidFill>
                  </a:tcPr>
                </a:tc>
                <a:tc>
                  <a:txBody>
                    <a:bodyPr/>
                    <a:lstStyle/>
                    <a:p>
                      <a:pPr marL="171450" indent="-171450" algn="ctr" rtl="0" fontAlgn="base">
                        <a:lnSpc>
                          <a:spcPct val="100000"/>
                        </a:lnSpc>
                        <a:buFont typeface="Arial" panose="020B0604020202020204" pitchFamily="34" charset="0"/>
                        <a:buChar char="•"/>
                      </a:pPr>
                      <a:r>
                        <a:rPr lang="es-ES_tradnl" sz="900" b="0" i="0" noProof="0" dirty="0">
                          <a:solidFill>
                            <a:schemeClr val="tx2"/>
                          </a:solidFill>
                          <a:effectLst/>
                          <a:latin typeface="+mn-lt"/>
                        </a:rPr>
                        <a:t>Tramitar oportunamente Novedades al convenio o contrato interadministrativo y contratación derivada</a:t>
                      </a:r>
                    </a:p>
                    <a:p>
                      <a:pPr marL="171450" indent="-171450" algn="ctr" rtl="0" fontAlgn="base">
                        <a:lnSpc>
                          <a:spcPct val="100000"/>
                        </a:lnSpc>
                        <a:buFont typeface="Arial" panose="020B0604020202020204" pitchFamily="34" charset="0"/>
                        <a:buChar char="•"/>
                      </a:pPr>
                      <a:r>
                        <a:rPr lang="es-ES_tradnl" sz="900" b="0" i="0" noProof="0" dirty="0">
                          <a:solidFill>
                            <a:schemeClr val="tx2"/>
                          </a:solidFill>
                          <a:effectLst/>
                          <a:latin typeface="+mn-lt"/>
                        </a:rPr>
                        <a:t>Exigencia de suscripción de garantías de Pólizas-Estabilidad y/o calidad del producto y/o servicio</a:t>
                      </a:r>
                    </a:p>
                    <a:p>
                      <a:pPr marL="171450" indent="-171450" algn="ctr" rtl="0" fontAlgn="base">
                        <a:lnSpc>
                          <a:spcPct val="100000"/>
                        </a:lnSpc>
                        <a:buFont typeface="Arial" panose="020B0604020202020204" pitchFamily="34" charset="0"/>
                        <a:buChar char="•"/>
                      </a:pPr>
                      <a:r>
                        <a:rPr lang="es-ES_tradnl" sz="900" b="0" i="0" noProof="0" dirty="0">
                          <a:solidFill>
                            <a:schemeClr val="tx2"/>
                          </a:solidFill>
                          <a:effectLst/>
                          <a:latin typeface="+mn-lt"/>
                        </a:rPr>
                        <a:t>Comité operativo o de seguimiento</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4208131"/>
                  </a:ext>
                </a:extLst>
              </a:tr>
            </a:tbl>
          </a:graphicData>
        </a:graphic>
      </p:graphicFrame>
      <p:sp>
        <p:nvSpPr>
          <p:cNvPr id="7" name="CuadroTexto 6">
            <a:extLst>
              <a:ext uri="{FF2B5EF4-FFF2-40B4-BE49-F238E27FC236}">
                <a16:creationId xmlns:a16="http://schemas.microsoft.com/office/drawing/2014/main" id="{8A8756BC-5F00-4ED2-A0B3-363106D60015}"/>
              </a:ext>
            </a:extLst>
          </p:cNvPr>
          <p:cNvSpPr txBox="1"/>
          <p:nvPr/>
        </p:nvSpPr>
        <p:spPr>
          <a:xfrm>
            <a:off x="672000" y="445358"/>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5. RIESGOS</a:t>
            </a:r>
            <a:endParaRPr lang="es-CO" sz="1600" b="1" dirty="0">
              <a:solidFill>
                <a:srgbClr val="FF0000"/>
              </a:solidFill>
              <a:latin typeface="Arial" panose="020B0604020202020204" pitchFamily="34" charset="0"/>
              <a:cs typeface="Arial" panose="020B0604020202020204" pitchFamily="34" charset="0"/>
            </a:endParaRPr>
          </a:p>
        </p:txBody>
      </p:sp>
      <p:pic>
        <p:nvPicPr>
          <p:cNvPr id="8" name="Gráfico 7" descr="Play con relleno sólido">
            <a:extLst>
              <a:ext uri="{FF2B5EF4-FFF2-40B4-BE49-F238E27FC236}">
                <a16:creationId xmlns:a16="http://schemas.microsoft.com/office/drawing/2014/main" id="{767EFDF6-380F-4BE2-AE9B-604CE5DFF97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6322" y="441758"/>
            <a:ext cx="230400" cy="230400"/>
          </a:xfrm>
          <a:prstGeom prst="rect">
            <a:avLst/>
          </a:prstGeom>
        </p:spPr>
      </p:pic>
      <p:pic>
        <p:nvPicPr>
          <p:cNvPr id="9" name="Gráfico 8">
            <a:extLst>
              <a:ext uri="{FF2B5EF4-FFF2-40B4-BE49-F238E27FC236}">
                <a16:creationId xmlns:a16="http://schemas.microsoft.com/office/drawing/2014/main" id="{F39FAF6A-E209-41CF-ABFD-0EDEF71F4F02}"/>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6722" y="796883"/>
            <a:ext cx="10836000" cy="18000"/>
          </a:xfrm>
          <a:prstGeom prst="rect">
            <a:avLst/>
          </a:prstGeom>
        </p:spPr>
      </p:pic>
    </p:spTree>
    <p:extLst>
      <p:ext uri="{BB962C8B-B14F-4D97-AF65-F5344CB8AC3E}">
        <p14:creationId xmlns:p14="http://schemas.microsoft.com/office/powerpoint/2010/main" val="896417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B5128-0411-5E37-36CC-4F292B87C13A}"/>
            </a:ext>
          </a:extLst>
        </p:cNvPr>
        <p:cNvGrpSpPr/>
        <p:nvPr/>
      </p:nvGrpSpPr>
      <p:grpSpPr>
        <a:xfrm>
          <a:off x="0" y="0"/>
          <a:ext cx="0" cy="0"/>
          <a:chOff x="0" y="0"/>
          <a:chExt cx="0" cy="0"/>
        </a:xfrm>
      </p:grpSpPr>
      <p:graphicFrame>
        <p:nvGraphicFramePr>
          <p:cNvPr id="6" name="Tabla 5">
            <a:extLst>
              <a:ext uri="{FF2B5EF4-FFF2-40B4-BE49-F238E27FC236}">
                <a16:creationId xmlns:a16="http://schemas.microsoft.com/office/drawing/2014/main" id="{F6A95402-D374-765E-CE1C-86FA8BE33330}"/>
              </a:ext>
            </a:extLst>
          </p:cNvPr>
          <p:cNvGraphicFramePr>
            <a:graphicFrameLocks noGrp="1"/>
          </p:cNvGraphicFramePr>
          <p:nvPr>
            <p:extLst>
              <p:ext uri="{D42A27DB-BD31-4B8C-83A1-F6EECF244321}">
                <p14:modId xmlns:p14="http://schemas.microsoft.com/office/powerpoint/2010/main" val="3893247371"/>
              </p:ext>
            </p:extLst>
          </p:nvPr>
        </p:nvGraphicFramePr>
        <p:xfrm>
          <a:off x="672000" y="1572027"/>
          <a:ext cx="10764316" cy="329073"/>
        </p:xfrm>
        <a:graphic>
          <a:graphicData uri="http://schemas.openxmlformats.org/drawingml/2006/table">
            <a:tbl>
              <a:tblPr firstRow="1" bandRow="1">
                <a:tableStyleId>{FABFCF23-3B69-468F-B69F-88F6DE6A72F2}</a:tableStyleId>
              </a:tblPr>
              <a:tblGrid>
                <a:gridCol w="1890227">
                  <a:extLst>
                    <a:ext uri="{9D8B030D-6E8A-4147-A177-3AD203B41FA5}">
                      <a16:colId xmlns:a16="http://schemas.microsoft.com/office/drawing/2014/main" val="4083964274"/>
                    </a:ext>
                  </a:extLst>
                </a:gridCol>
                <a:gridCol w="8874089">
                  <a:extLst>
                    <a:ext uri="{9D8B030D-6E8A-4147-A177-3AD203B41FA5}">
                      <a16:colId xmlns:a16="http://schemas.microsoft.com/office/drawing/2014/main" val="890442256"/>
                    </a:ext>
                  </a:extLst>
                </a:gridCol>
              </a:tblGrid>
              <a:tr h="329073">
                <a:tc>
                  <a:txBody>
                    <a:bodyPr/>
                    <a:lstStyle/>
                    <a:p>
                      <a:pPr algn="ctr"/>
                      <a:r>
                        <a:rPr lang="es-ES" sz="1400" dirty="0">
                          <a:latin typeface="Arial" panose="020B0604020202020204" pitchFamily="34" charset="0"/>
                          <a:cs typeface="Arial" panose="020B0604020202020204" pitchFamily="34" charset="0"/>
                        </a:rPr>
                        <a:t>SOLICITUD </a:t>
                      </a:r>
                      <a:endParaRPr lang="es-CO" sz="1400" dirty="0">
                        <a:latin typeface="Arial" panose="020B0604020202020204" pitchFamily="34" charset="0"/>
                        <a:cs typeface="Arial" panose="020B0604020202020204" pitchFamily="34" charset="0"/>
                      </a:endParaRPr>
                    </a:p>
                  </a:txBody>
                  <a:tcPr anchor="ctr">
                    <a:lnL w="6350" cap="flat" cmpd="sng" algn="ctr">
                      <a:solidFill>
                        <a:srgbClr val="8E9EB5"/>
                      </a:solidFill>
                      <a:prstDash val="solid"/>
                      <a:round/>
                      <a:headEnd type="none" w="med" len="med"/>
                      <a:tailEnd type="none" w="med" len="med"/>
                    </a:lnL>
                    <a:lnR w="6350" cap="flat" cmpd="sng" algn="ctr">
                      <a:solidFill>
                        <a:srgbClr val="8E9EB5"/>
                      </a:solidFill>
                      <a:prstDash val="solid"/>
                      <a:round/>
                      <a:headEnd type="none" w="med" len="med"/>
                      <a:tailEnd type="none" w="med" len="med"/>
                    </a:lnR>
                    <a:lnT w="6350" cap="flat" cmpd="sng" algn="ctr">
                      <a:solidFill>
                        <a:srgbClr val="8E9EB5"/>
                      </a:solidFill>
                      <a:prstDash val="solid"/>
                      <a:round/>
                      <a:headEnd type="none" w="med" len="med"/>
                      <a:tailEnd type="none" w="med" len="med"/>
                    </a:lnT>
                    <a:lnB w="6350" cap="flat" cmpd="sng" algn="ctr">
                      <a:solidFill>
                        <a:srgbClr val="8E9EB5"/>
                      </a:solidFill>
                      <a:prstDash val="solid"/>
                      <a:round/>
                      <a:headEnd type="none" w="med" len="med"/>
                      <a:tailEnd type="none" w="med" len="med"/>
                    </a:lnB>
                    <a:lnTlToBr w="12700" cmpd="sng">
                      <a:noFill/>
                      <a:prstDash val="solid"/>
                    </a:lnTlToBr>
                    <a:lnBlToTr w="12700" cmpd="sng">
                      <a:noFill/>
                      <a:prstDash val="solid"/>
                    </a:lnBlToTr>
                    <a:solidFill>
                      <a:srgbClr val="193C69"/>
                    </a:solidFill>
                  </a:tcPr>
                </a:tc>
                <a:tc>
                  <a:txBody>
                    <a:bodyPr/>
                    <a:lstStyle/>
                    <a:p>
                      <a:pPr algn="l"/>
                      <a:r>
                        <a:rPr lang="es-ES" sz="1400" b="1" dirty="0">
                          <a:solidFill>
                            <a:srgbClr val="002060"/>
                          </a:solidFill>
                          <a:latin typeface="Arial" panose="020B0604020202020204" pitchFamily="34" charset="0"/>
                          <a:cs typeface="Arial" panose="020B0604020202020204" pitchFamily="34" charset="0"/>
                        </a:rPr>
                        <a:t>MODIFICACIÓN No. 15 PRÓRROGA No. 8</a:t>
                      </a:r>
                      <a:endParaRPr lang="es-CO" sz="1400" b="1" dirty="0">
                        <a:solidFill>
                          <a:srgbClr val="002060"/>
                        </a:solidFill>
                        <a:latin typeface="Arial" panose="020B0604020202020204" pitchFamily="34" charset="0"/>
                        <a:cs typeface="Arial" panose="020B0604020202020204" pitchFamily="34" charset="0"/>
                      </a:endParaRPr>
                    </a:p>
                  </a:txBody>
                  <a:tcPr anchor="ctr">
                    <a:lnL w="6350" cap="flat" cmpd="sng" algn="ctr">
                      <a:solidFill>
                        <a:srgbClr val="8E9EB5"/>
                      </a:solidFill>
                      <a:prstDash val="solid"/>
                      <a:round/>
                      <a:headEnd type="none" w="med" len="med"/>
                      <a:tailEnd type="none" w="med" len="med"/>
                    </a:lnL>
                    <a:lnR w="6350" cap="flat" cmpd="sng" algn="ctr">
                      <a:solidFill>
                        <a:srgbClr val="8E9EB5"/>
                      </a:solidFill>
                      <a:prstDash val="solid"/>
                      <a:round/>
                      <a:headEnd type="none" w="med" len="med"/>
                      <a:tailEnd type="none" w="med" len="med"/>
                    </a:lnR>
                    <a:lnT w="6350" cap="flat" cmpd="sng" algn="ctr">
                      <a:solidFill>
                        <a:srgbClr val="8E9EB5"/>
                      </a:solidFill>
                      <a:prstDash val="solid"/>
                      <a:round/>
                      <a:headEnd type="none" w="med" len="med"/>
                      <a:tailEnd type="none" w="med" len="med"/>
                    </a:lnT>
                    <a:lnB w="6350" cap="flat" cmpd="sng" algn="ctr">
                      <a:solidFill>
                        <a:srgbClr val="8E9EB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4440397"/>
                  </a:ext>
                </a:extLst>
              </a:tr>
            </a:tbl>
          </a:graphicData>
        </a:graphic>
      </p:graphicFrame>
      <p:graphicFrame>
        <p:nvGraphicFramePr>
          <p:cNvPr id="10" name="Tabla 9">
            <a:extLst>
              <a:ext uri="{FF2B5EF4-FFF2-40B4-BE49-F238E27FC236}">
                <a16:creationId xmlns:a16="http://schemas.microsoft.com/office/drawing/2014/main" id="{3F280494-D13F-D15A-503E-CD6341A13B42}"/>
              </a:ext>
            </a:extLst>
          </p:cNvPr>
          <p:cNvGraphicFramePr>
            <a:graphicFrameLocks noGrp="1"/>
          </p:cNvGraphicFramePr>
          <p:nvPr>
            <p:extLst>
              <p:ext uri="{D42A27DB-BD31-4B8C-83A1-F6EECF244321}">
                <p14:modId xmlns:p14="http://schemas.microsoft.com/office/powerpoint/2010/main" val="3589289475"/>
              </p:ext>
            </p:extLst>
          </p:nvPr>
        </p:nvGraphicFramePr>
        <p:xfrm>
          <a:off x="672000" y="2148315"/>
          <a:ext cx="10764316" cy="329073"/>
        </p:xfrm>
        <a:graphic>
          <a:graphicData uri="http://schemas.openxmlformats.org/drawingml/2006/table">
            <a:tbl>
              <a:tblPr firstRow="1" bandRow="1">
                <a:tableStyleId>{FABFCF23-3B69-468F-B69F-88F6DE6A72F2}</a:tableStyleId>
              </a:tblPr>
              <a:tblGrid>
                <a:gridCol w="10764316">
                  <a:extLst>
                    <a:ext uri="{9D8B030D-6E8A-4147-A177-3AD203B41FA5}">
                      <a16:colId xmlns:a16="http://schemas.microsoft.com/office/drawing/2014/main" val="4083964274"/>
                    </a:ext>
                  </a:extLst>
                </a:gridCol>
              </a:tblGrid>
              <a:tr h="329073">
                <a:tc>
                  <a:txBody>
                    <a:bodyPr/>
                    <a:lstStyle/>
                    <a:p>
                      <a:pPr algn="ctr"/>
                      <a:r>
                        <a:rPr lang="es-ES" sz="1400" dirty="0">
                          <a:latin typeface="Arial" panose="020B0604020202020204" pitchFamily="34" charset="0"/>
                          <a:cs typeface="Arial" panose="020B0604020202020204" pitchFamily="34" charset="0"/>
                        </a:rPr>
                        <a:t>DETALLE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extLst>
                  <a:ext uri="{0D108BD9-81ED-4DB2-BD59-A6C34878D82A}">
                    <a16:rowId xmlns:a16="http://schemas.microsoft.com/office/drawing/2014/main" val="1984440397"/>
                  </a:ext>
                </a:extLst>
              </a:tr>
            </a:tbl>
          </a:graphicData>
        </a:graphic>
      </p:graphicFrame>
      <p:graphicFrame>
        <p:nvGraphicFramePr>
          <p:cNvPr id="12" name="Tabla 11">
            <a:extLst>
              <a:ext uri="{FF2B5EF4-FFF2-40B4-BE49-F238E27FC236}">
                <a16:creationId xmlns:a16="http://schemas.microsoft.com/office/drawing/2014/main" id="{A77AA953-319F-93C4-5758-3B7FD4B51FC3}"/>
              </a:ext>
            </a:extLst>
          </p:cNvPr>
          <p:cNvGraphicFramePr>
            <a:graphicFrameLocks noGrp="1"/>
          </p:cNvGraphicFramePr>
          <p:nvPr>
            <p:extLst>
              <p:ext uri="{D42A27DB-BD31-4B8C-83A1-F6EECF244321}">
                <p14:modId xmlns:p14="http://schemas.microsoft.com/office/powerpoint/2010/main" val="4272182609"/>
              </p:ext>
            </p:extLst>
          </p:nvPr>
        </p:nvGraphicFramePr>
        <p:xfrm>
          <a:off x="678902" y="2477388"/>
          <a:ext cx="10757414" cy="2147907"/>
        </p:xfrm>
        <a:graphic>
          <a:graphicData uri="http://schemas.openxmlformats.org/drawingml/2006/table">
            <a:tbl>
              <a:tblPr firstRow="1" bandRow="1">
                <a:tableStyleId>{FABFCF23-3B69-468F-B69F-88F6DE6A72F2}</a:tableStyleId>
              </a:tblPr>
              <a:tblGrid>
                <a:gridCol w="1852633">
                  <a:extLst>
                    <a:ext uri="{9D8B030D-6E8A-4147-A177-3AD203B41FA5}">
                      <a16:colId xmlns:a16="http://schemas.microsoft.com/office/drawing/2014/main" val="4083964274"/>
                    </a:ext>
                  </a:extLst>
                </a:gridCol>
                <a:gridCol w="8904781">
                  <a:extLst>
                    <a:ext uri="{9D8B030D-6E8A-4147-A177-3AD203B41FA5}">
                      <a16:colId xmlns:a16="http://schemas.microsoft.com/office/drawing/2014/main" val="890442256"/>
                    </a:ext>
                  </a:extLst>
                </a:gridCol>
              </a:tblGrid>
              <a:tr h="562947">
                <a:tc>
                  <a:txBody>
                    <a:bodyPr/>
                    <a:lstStyle/>
                    <a:p>
                      <a:pPr algn="ctr"/>
                      <a:r>
                        <a:rPr lang="es-ES" sz="1400" b="1" dirty="0">
                          <a:solidFill>
                            <a:srgbClr val="193C69"/>
                          </a:solidFill>
                          <a:latin typeface="Arial" panose="020B0604020202020204" pitchFamily="34" charset="0"/>
                          <a:cs typeface="Arial" panose="020B0604020202020204" pitchFamily="34" charset="0"/>
                        </a:rPr>
                        <a:t>Prórroga</a:t>
                      </a:r>
                      <a:endParaRPr lang="es-CO" sz="1400" b="1" dirty="0">
                        <a:solidFill>
                          <a:srgbClr val="193C69"/>
                        </a:solidFill>
                        <a:latin typeface="Arial" panose="020B060402020202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l"/>
                      <a:r>
                        <a:rPr lang="es-ES" sz="1400" b="1" i="0" u="none" strike="noStrike" kern="1200" dirty="0">
                          <a:solidFill>
                            <a:srgbClr val="193C69"/>
                          </a:solidFill>
                          <a:effectLst/>
                          <a:latin typeface="Arial" panose="020B0604020202020204" pitchFamily="34" charset="0"/>
                          <a:ea typeface="+mn-ea"/>
                          <a:cs typeface="Arial" panose="020B0604020202020204" pitchFamily="34" charset="0"/>
                        </a:rPr>
                        <a:t>PRÓRROGA</a:t>
                      </a:r>
                      <a:r>
                        <a:rPr lang="es-ES" sz="1400" b="0" i="0" u="none" strike="noStrike" kern="1200" dirty="0">
                          <a:solidFill>
                            <a:srgbClr val="193C69"/>
                          </a:solidFill>
                          <a:effectLst/>
                          <a:latin typeface="Arial" panose="020B0604020202020204" pitchFamily="34" charset="0"/>
                          <a:ea typeface="+mn-ea"/>
                          <a:cs typeface="Arial" panose="020B0604020202020204" pitchFamily="34" charset="0"/>
                        </a:rPr>
                        <a:t>: Prorrogar el plazo de ejecución del Contrato Interadministrativo No. 216144 por el término de cinco (05 ) meses, es decir, desde el 28 de noviembre de 2025 hasta el 28 de Abril de 2026.</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4440397"/>
                  </a:ext>
                </a:extLst>
              </a:tr>
              <a:tr h="1408345">
                <a:tc>
                  <a:txBody>
                    <a:bodyPr/>
                    <a:lstStyle/>
                    <a:p>
                      <a:pPr algn="ctr"/>
                      <a:r>
                        <a:rPr lang="es-CO" sz="1400" b="1" dirty="0">
                          <a:solidFill>
                            <a:srgbClr val="193C69"/>
                          </a:solidFill>
                          <a:latin typeface="Arial" panose="020B0604020202020204" pitchFamily="34" charset="0"/>
                          <a:cs typeface="Arial" panose="020B0604020202020204" pitchFamily="34" charset="0"/>
                        </a:rPr>
                        <a:t>Cuota de Gerencia</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r>
                        <a:rPr lang="es-MX" sz="1400" dirty="0">
                          <a:solidFill>
                            <a:srgbClr val="193C69"/>
                          </a:solidFill>
                          <a:latin typeface="Arial" panose="020B0604020202020204" pitchFamily="34" charset="0"/>
                          <a:cs typeface="Arial" panose="020B0604020202020204" pitchFamily="34" charset="0"/>
                        </a:rPr>
                        <a:t>La presente modificación, no genera reconocimiento de cuota de Gerencia por parte de USPEC.</a:t>
                      </a:r>
                    </a:p>
                    <a:p>
                      <a:endParaRPr lang="es-MX" sz="1400" dirty="0">
                        <a:solidFill>
                          <a:srgbClr val="193C69"/>
                        </a:solidFill>
                        <a:latin typeface="Arial" panose="020B0604020202020204" pitchFamily="34" charset="0"/>
                        <a:cs typeface="Arial" panose="020B0604020202020204" pitchFamily="34" charset="0"/>
                      </a:endParaRPr>
                    </a:p>
                    <a:p>
                      <a:r>
                        <a:rPr lang="es-MX" sz="1400" b="1" i="1" dirty="0">
                          <a:solidFill>
                            <a:srgbClr val="193C69"/>
                          </a:solidFill>
                          <a:latin typeface="Arial" panose="020B0604020202020204" pitchFamily="34" charset="0"/>
                          <a:cs typeface="Arial" panose="020B0604020202020204" pitchFamily="34" charset="0"/>
                        </a:rPr>
                        <a:t>NOTA: </a:t>
                      </a:r>
                      <a:r>
                        <a:rPr lang="es-MX" sz="1400" i="1" dirty="0">
                          <a:solidFill>
                            <a:srgbClr val="193C69"/>
                          </a:solidFill>
                          <a:latin typeface="Arial" panose="020B0604020202020204" pitchFamily="34" charset="0"/>
                          <a:cs typeface="Arial" panose="020B0604020202020204" pitchFamily="34" charset="0"/>
                        </a:rPr>
                        <a:t>En virtud del análisis de recosteo que se efectuó al Contrato Interadministrativo No. 216144 - USPEC, a la fecha </a:t>
                      </a:r>
                      <a:r>
                        <a:rPr lang="es-MX" sz="1400" b="1" i="1" dirty="0">
                          <a:solidFill>
                            <a:srgbClr val="193C69"/>
                          </a:solidFill>
                          <a:latin typeface="Arial" panose="020B0604020202020204" pitchFamily="34" charset="0"/>
                          <a:cs typeface="Arial" panose="020B0604020202020204" pitchFamily="34" charset="0"/>
                        </a:rPr>
                        <a:t>presenta un valor a favor del negocio </a:t>
                      </a:r>
                      <a:r>
                        <a:rPr lang="es-MX" sz="1400" i="1" dirty="0">
                          <a:solidFill>
                            <a:srgbClr val="193C69"/>
                          </a:solidFill>
                          <a:latin typeface="Arial" panose="020B0604020202020204" pitchFamily="34" charset="0"/>
                          <a:cs typeface="Arial" panose="020B0604020202020204" pitchFamily="34" charset="0"/>
                        </a:rPr>
                        <a:t>por la suma de </a:t>
                      </a:r>
                      <a:r>
                        <a:rPr lang="es-MX" sz="1400" b="1" i="1" dirty="0">
                          <a:solidFill>
                            <a:srgbClr val="193C69"/>
                          </a:solidFill>
                          <a:latin typeface="Arial" panose="020B0604020202020204" pitchFamily="34" charset="0"/>
                          <a:cs typeface="Arial" panose="020B0604020202020204" pitchFamily="34" charset="0"/>
                        </a:rPr>
                        <a:t>$10.534.070.259,71</a:t>
                      </a:r>
                      <a:r>
                        <a:rPr lang="es-MX" sz="1400" i="1" dirty="0">
                          <a:solidFill>
                            <a:srgbClr val="193C69"/>
                          </a:solidFill>
                          <a:latin typeface="Arial" panose="020B0604020202020204" pitchFamily="34" charset="0"/>
                          <a:cs typeface="Arial" panose="020B0604020202020204" pitchFamily="34" charset="0"/>
                        </a:rPr>
                        <a:t>, por lo cual, el plazo total de ejecución de 112,5 meses (incluida la prórroga), más 08 meses de liquidación que estarían amparados en el valor actual de la cuota de gerencia pactada con la USPEC.  </a:t>
                      </a:r>
                    </a:p>
                    <a:p>
                      <a:endParaRPr lang="es-MX" sz="1400" dirty="0">
                        <a:solidFill>
                          <a:srgbClr val="193C69"/>
                        </a:solidFill>
                        <a:latin typeface="Arial" panose="020B060402020202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50356693"/>
                  </a:ext>
                </a:extLst>
              </a:tr>
            </a:tbl>
          </a:graphicData>
        </a:graphic>
      </p:graphicFrame>
      <mc:AlternateContent xmlns:mc="http://schemas.openxmlformats.org/markup-compatibility/2006" xmlns:p14="http://schemas.microsoft.com/office/powerpoint/2010/main" xmlns:aink="http://schemas.microsoft.com/office/drawing/2016/ink">
        <mc:Choice Requires="p14 aink">
          <p:contentPart p14:bwMode="auto" r:id="rId2">
            <p14:nvContentPartPr>
              <p14:cNvPr id="13" name="Entrada de lápiz 12">
                <a:extLst>
                  <a:ext uri="{FF2B5EF4-FFF2-40B4-BE49-F238E27FC236}">
                    <a16:creationId xmlns:a16="http://schemas.microsoft.com/office/drawing/2014/main" id="{AED91037-CD8A-A2C7-2B9C-857DEBAE7B7A}"/>
                  </a:ext>
                </a:extLst>
              </p14:cNvPr>
              <p14:cNvContentPartPr/>
              <p14:nvPr/>
            </p14:nvContentPartPr>
            <p14:xfrm>
              <a:off x="13843506" y="2477388"/>
              <a:ext cx="360" cy="4320"/>
            </p14:xfrm>
          </p:contentPart>
        </mc:Choice>
        <mc:Fallback xmlns="">
          <p:pic>
            <p:nvPicPr>
              <p:cNvPr id="13" name="Entrada de lápiz 12">
                <a:extLst>
                  <a:ext uri="{FF2B5EF4-FFF2-40B4-BE49-F238E27FC236}">
                    <a16:creationId xmlns:a16="http://schemas.microsoft.com/office/drawing/2014/main" id="{AED91037-CD8A-A2C7-2B9C-857DEBAE7B7A}"/>
                  </a:ext>
                </a:extLst>
              </p:cNvPr>
              <p:cNvPicPr/>
              <p:nvPr/>
            </p:nvPicPr>
            <p:blipFill>
              <a:blip r:embed="rId11"/>
              <a:stretch>
                <a:fillRect/>
              </a:stretch>
            </p:blipFill>
            <p:spPr>
              <a:xfrm>
                <a:off x="13834866" y="2468748"/>
                <a:ext cx="18000" cy="21960"/>
              </a:xfrm>
              <a:prstGeom prst="rect">
                <a:avLst/>
              </a:prstGeom>
            </p:spPr>
          </p:pic>
        </mc:Fallback>
      </mc:AlternateContent>
      <p:sp>
        <p:nvSpPr>
          <p:cNvPr id="14" name="CuadroTexto 13">
            <a:extLst>
              <a:ext uri="{FF2B5EF4-FFF2-40B4-BE49-F238E27FC236}">
                <a16:creationId xmlns:a16="http://schemas.microsoft.com/office/drawing/2014/main" id="{B20B84E6-CEC4-48B8-A91F-3B6F485B9ED2}"/>
              </a:ext>
            </a:extLst>
          </p:cNvPr>
          <p:cNvSpPr txBox="1"/>
          <p:nvPr/>
        </p:nvSpPr>
        <p:spPr>
          <a:xfrm>
            <a:off x="672000" y="445358"/>
            <a:ext cx="8310075" cy="460566"/>
          </a:xfrm>
          <a:prstGeom prst="rect">
            <a:avLst/>
          </a:prstGeom>
          <a:noFill/>
        </p:spPr>
        <p:txBody>
          <a:bodyPr wrap="square" lIns="0" tIns="0" rIns="0" bIns="0" rtlCol="0" anchor="ctr">
            <a:normAutofit lnSpcReduction="10000"/>
          </a:bodyPr>
          <a:lstStyle/>
          <a:p>
            <a:r>
              <a:rPr lang="es-CO" sz="1600" b="1" dirty="0">
                <a:solidFill>
                  <a:srgbClr val="193C69"/>
                </a:solidFill>
                <a:latin typeface="Arial" panose="020B0604020202020204" pitchFamily="34" charset="0"/>
                <a:cs typeface="Arial" panose="020B0604020202020204" pitchFamily="34" charset="0"/>
              </a:rPr>
              <a:t>6. SOLICITUD AL COMITÉ DE NEGOCIOS - EQUIPO DE TRABAJO Y CONTRATACIÓN DERIVADA</a:t>
            </a:r>
            <a:endParaRPr lang="es-CO" sz="1600" b="1" dirty="0">
              <a:solidFill>
                <a:srgbClr val="FF0000"/>
              </a:solidFill>
              <a:latin typeface="Arial" panose="020B0604020202020204" pitchFamily="34" charset="0"/>
              <a:cs typeface="Arial" panose="020B0604020202020204" pitchFamily="34" charset="0"/>
            </a:endParaRPr>
          </a:p>
        </p:txBody>
      </p:sp>
      <p:pic>
        <p:nvPicPr>
          <p:cNvPr id="15" name="Gráfico 14" descr="Play con relleno sólido">
            <a:extLst>
              <a:ext uri="{FF2B5EF4-FFF2-40B4-BE49-F238E27FC236}">
                <a16:creationId xmlns:a16="http://schemas.microsoft.com/office/drawing/2014/main" id="{D17CABC9-9734-4A3A-806C-023B87E282A3}"/>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356322" y="441758"/>
            <a:ext cx="230400" cy="230400"/>
          </a:xfrm>
          <a:prstGeom prst="rect">
            <a:avLst/>
          </a:prstGeom>
        </p:spPr>
      </p:pic>
      <p:pic>
        <p:nvPicPr>
          <p:cNvPr id="16" name="Gráfico 15">
            <a:extLst>
              <a:ext uri="{FF2B5EF4-FFF2-40B4-BE49-F238E27FC236}">
                <a16:creationId xmlns:a16="http://schemas.microsoft.com/office/drawing/2014/main" id="{5BB36CA5-C987-4BCC-AB58-5917A87D8577}"/>
              </a:ext>
            </a:extLst>
          </p:cNvPr>
          <p:cNvPicPr>
            <a:picLocks/>
          </p:cNvPicPr>
          <p:nvPr/>
        </p:nvPicPr>
        <p:blipFill>
          <a:blip r:embed="rId14">
            <a:extLst>
              <a:ext uri="{96DAC541-7B7A-43D3-8B79-37D633B846F1}">
                <asvg:svgBlip xmlns:asvg="http://schemas.microsoft.com/office/drawing/2016/SVG/main" r:embed="rId15"/>
              </a:ext>
            </a:extLst>
          </a:blip>
          <a:stretch>
            <a:fillRect/>
          </a:stretch>
        </p:blipFill>
        <p:spPr>
          <a:xfrm>
            <a:off x="586722" y="983231"/>
            <a:ext cx="10836000" cy="18000"/>
          </a:xfrm>
          <a:prstGeom prst="rect">
            <a:avLst/>
          </a:prstGeom>
        </p:spPr>
      </p:pic>
    </p:spTree>
    <p:extLst>
      <p:ext uri="{BB962C8B-B14F-4D97-AF65-F5344CB8AC3E}">
        <p14:creationId xmlns:p14="http://schemas.microsoft.com/office/powerpoint/2010/main" val="1936928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44A72-B354-1BB3-93EA-A133C8C89166}"/>
            </a:ext>
          </a:extLst>
        </p:cNvPr>
        <p:cNvGrpSpPr/>
        <p:nvPr/>
      </p:nvGrpSpPr>
      <p:grpSpPr>
        <a:xfrm>
          <a:off x="0" y="0"/>
          <a:ext cx="0" cy="0"/>
          <a:chOff x="0" y="0"/>
          <a:chExt cx="0" cy="0"/>
        </a:xfrm>
      </p:grpSpPr>
      <p:sp>
        <p:nvSpPr>
          <p:cNvPr id="13" name="CuadroTexto 12">
            <a:extLst>
              <a:ext uri="{FF2B5EF4-FFF2-40B4-BE49-F238E27FC236}">
                <a16:creationId xmlns:a16="http://schemas.microsoft.com/office/drawing/2014/main" id="{46427F33-E8FC-65EB-08D9-D1E6786608F8}"/>
              </a:ext>
            </a:extLst>
          </p:cNvPr>
          <p:cNvSpPr txBox="1"/>
          <p:nvPr/>
        </p:nvSpPr>
        <p:spPr>
          <a:xfrm>
            <a:off x="672000" y="1107513"/>
            <a:ext cx="10824000" cy="255541"/>
          </a:xfrm>
          <a:prstGeom prst="rect">
            <a:avLst/>
          </a:prstGeom>
          <a:noFill/>
        </p:spPr>
        <p:txBody>
          <a:bodyPr wrap="square" lIns="0" tIns="0" rIns="0" bIns="0" rtlCol="0">
            <a:normAutofit/>
          </a:bodyPr>
          <a:lstStyle>
            <a:defPPr>
              <a:defRPr lang="es-CO"/>
            </a:defPPr>
            <a:lvl1pPr>
              <a:defRPr sz="1600" b="1">
                <a:solidFill>
                  <a:srgbClr val="767676"/>
                </a:solidFill>
                <a:latin typeface="Arial" panose="020B0604020202020204" pitchFamily="34" charset="0"/>
                <a:cs typeface="Arial" panose="020B0604020202020204" pitchFamily="34" charset="0"/>
              </a:defRPr>
            </a:lvl1pPr>
          </a:lstStyle>
          <a:p>
            <a:r>
              <a:rPr lang="es-MX" dirty="0"/>
              <a:t>Resumen del F-CM-04 – VALOR RECOSTEO DE CUOTA DE GERENCIA de 14/11/2025</a:t>
            </a:r>
            <a:endParaRPr lang="es-CO" dirty="0"/>
          </a:p>
        </p:txBody>
      </p:sp>
      <p:graphicFrame>
        <p:nvGraphicFramePr>
          <p:cNvPr id="20" name="Tabla 19">
            <a:extLst>
              <a:ext uri="{FF2B5EF4-FFF2-40B4-BE49-F238E27FC236}">
                <a16:creationId xmlns:a16="http://schemas.microsoft.com/office/drawing/2014/main" id="{BF223735-336A-A998-0597-50178A782A34}"/>
              </a:ext>
            </a:extLst>
          </p:cNvPr>
          <p:cNvGraphicFramePr>
            <a:graphicFrameLocks noGrp="1"/>
          </p:cNvGraphicFramePr>
          <p:nvPr>
            <p:extLst>
              <p:ext uri="{D42A27DB-BD31-4B8C-83A1-F6EECF244321}">
                <p14:modId xmlns:p14="http://schemas.microsoft.com/office/powerpoint/2010/main" val="651347629"/>
              </p:ext>
            </p:extLst>
          </p:nvPr>
        </p:nvGraphicFramePr>
        <p:xfrm>
          <a:off x="684000" y="1577031"/>
          <a:ext cx="7117608" cy="2768459"/>
        </p:xfrm>
        <a:graphic>
          <a:graphicData uri="http://schemas.openxmlformats.org/drawingml/2006/table">
            <a:tbl>
              <a:tblPr/>
              <a:tblGrid>
                <a:gridCol w="1343881">
                  <a:extLst>
                    <a:ext uri="{9D8B030D-6E8A-4147-A177-3AD203B41FA5}">
                      <a16:colId xmlns:a16="http://schemas.microsoft.com/office/drawing/2014/main" val="548439134"/>
                    </a:ext>
                  </a:extLst>
                </a:gridCol>
                <a:gridCol w="2627892">
                  <a:extLst>
                    <a:ext uri="{9D8B030D-6E8A-4147-A177-3AD203B41FA5}">
                      <a16:colId xmlns:a16="http://schemas.microsoft.com/office/drawing/2014/main" val="3092675465"/>
                    </a:ext>
                  </a:extLst>
                </a:gridCol>
                <a:gridCol w="2238772">
                  <a:extLst>
                    <a:ext uri="{9D8B030D-6E8A-4147-A177-3AD203B41FA5}">
                      <a16:colId xmlns:a16="http://schemas.microsoft.com/office/drawing/2014/main" val="3873254334"/>
                    </a:ext>
                  </a:extLst>
                </a:gridCol>
                <a:gridCol w="907063">
                  <a:extLst>
                    <a:ext uri="{9D8B030D-6E8A-4147-A177-3AD203B41FA5}">
                      <a16:colId xmlns:a16="http://schemas.microsoft.com/office/drawing/2014/main" val="3655126492"/>
                    </a:ext>
                  </a:extLst>
                </a:gridCol>
              </a:tblGrid>
              <a:tr h="334393">
                <a:tc gridSpan="2">
                  <a:txBody>
                    <a:bodyPr/>
                    <a:lstStyle/>
                    <a:p>
                      <a:pPr algn="ctr" fontAlgn="ctr"/>
                      <a:r>
                        <a:rPr lang="es-CO" sz="1400" b="1" i="0" u="none" strike="noStrike" dirty="0">
                          <a:solidFill>
                            <a:schemeClr val="bg1"/>
                          </a:solidFill>
                          <a:effectLst/>
                          <a:latin typeface="+mn-lt"/>
                        </a:rPr>
                        <a:t>Concepto</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hMerge="1">
                  <a:txBody>
                    <a:bodyPr/>
                    <a:lstStyle/>
                    <a:p>
                      <a:endParaRPr lang="es-CO"/>
                    </a:p>
                  </a:txBody>
                  <a:tcPr/>
                </a:tc>
                <a:tc>
                  <a:txBody>
                    <a:bodyPr/>
                    <a:lstStyle/>
                    <a:p>
                      <a:pPr algn="ctr" fontAlgn="ctr"/>
                      <a:r>
                        <a:rPr lang="es-CO" sz="1400" b="1" i="0" u="none" strike="noStrike">
                          <a:solidFill>
                            <a:schemeClr val="bg1"/>
                          </a:solidFill>
                          <a:effectLst/>
                          <a:latin typeface="+mn-lt"/>
                        </a:rPr>
                        <a:t>Monto</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fontAlgn="ctr"/>
                      <a:r>
                        <a:rPr lang="es-CO" sz="1400" b="1" i="0" u="none" strike="noStrike">
                          <a:solidFill>
                            <a:schemeClr val="bg1"/>
                          </a:solidFill>
                          <a:effectLst/>
                          <a:latin typeface="+mn-lt"/>
                        </a:rPr>
                        <a:t>%</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extLst>
                  <a:ext uri="{0D108BD9-81ED-4DB2-BD59-A6C34878D82A}">
                    <a16:rowId xmlns:a16="http://schemas.microsoft.com/office/drawing/2014/main" val="1522709640"/>
                  </a:ext>
                </a:extLst>
              </a:tr>
              <a:tr h="334393">
                <a:tc gridSpan="2">
                  <a:txBody>
                    <a:bodyPr/>
                    <a:lstStyle/>
                    <a:p>
                      <a:pPr algn="ctr" fontAlgn="ctr"/>
                      <a:r>
                        <a:rPr lang="es-CO" sz="1400" b="1" i="0" u="none" strike="noStrike">
                          <a:solidFill>
                            <a:srgbClr val="193C69"/>
                          </a:solidFill>
                          <a:effectLst/>
                          <a:latin typeface="+mn-lt"/>
                        </a:rPr>
                        <a:t>Total, costos directos</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hMerge="1">
                  <a:txBody>
                    <a:bodyPr/>
                    <a:lstStyle/>
                    <a:p>
                      <a:endParaRPr lang="es-CO"/>
                    </a:p>
                  </a:txBody>
                  <a:tcPr/>
                </a:tc>
                <a:tc>
                  <a:txBody>
                    <a:bodyPr/>
                    <a:lstStyle/>
                    <a:p>
                      <a:pPr algn="ctr" fontAlgn="ctr"/>
                      <a:r>
                        <a:rPr lang="es-CO" sz="1400" b="0" i="0" u="none" strike="noStrike" dirty="0">
                          <a:solidFill>
                            <a:srgbClr val="193C69"/>
                          </a:solidFill>
                          <a:effectLst/>
                          <a:latin typeface="+mn-lt"/>
                        </a:rPr>
                        <a:t>$10.868.581.897</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1400" b="0" i="0" u="none" strike="noStrike" dirty="0">
                          <a:solidFill>
                            <a:srgbClr val="193C69"/>
                          </a:solidFill>
                          <a:effectLst/>
                          <a:latin typeface="+mn-lt"/>
                        </a:rPr>
                        <a:t>57%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44110352"/>
                  </a:ext>
                </a:extLst>
              </a:tr>
              <a:tr h="334393">
                <a:tc gridSpan="2">
                  <a:txBody>
                    <a:bodyPr/>
                    <a:lstStyle/>
                    <a:p>
                      <a:pPr algn="ctr" fontAlgn="ctr"/>
                      <a:r>
                        <a:rPr lang="es-CO" sz="1400" b="1" i="0" u="none" strike="noStrike">
                          <a:solidFill>
                            <a:srgbClr val="193C69"/>
                          </a:solidFill>
                          <a:effectLst/>
                          <a:latin typeface="+mn-lt"/>
                        </a:rPr>
                        <a:t>Total, costos indirectos</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hMerge="1">
                  <a:txBody>
                    <a:bodyPr/>
                    <a:lstStyle/>
                    <a:p>
                      <a:endParaRPr lang="es-CO"/>
                    </a:p>
                  </a:txBody>
                  <a:tcPr/>
                </a:tc>
                <a:tc>
                  <a:txBody>
                    <a:bodyPr/>
                    <a:lstStyle/>
                    <a:p>
                      <a:pPr algn="ctr" fontAlgn="ctr"/>
                      <a:r>
                        <a:rPr lang="es-CO" sz="1400" b="0" i="0" u="none" strike="noStrike" dirty="0">
                          <a:solidFill>
                            <a:srgbClr val="193C69"/>
                          </a:solidFill>
                          <a:effectLst/>
                          <a:latin typeface="+mn-lt"/>
                        </a:rPr>
                        <a:t>$1.063.471.447</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1400" b="0" i="0" u="none" strike="noStrike" dirty="0">
                          <a:solidFill>
                            <a:srgbClr val="193C69"/>
                          </a:solidFill>
                          <a:effectLst/>
                          <a:latin typeface="+mn-lt"/>
                        </a:rPr>
                        <a:t>6%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6230183"/>
                  </a:ext>
                </a:extLst>
              </a:tr>
              <a:tr h="334393">
                <a:tc rowSpan="3">
                  <a:txBody>
                    <a:bodyPr/>
                    <a:lstStyle/>
                    <a:p>
                      <a:pPr algn="ctr" fontAlgn="ctr"/>
                      <a:r>
                        <a:rPr lang="es-CO" sz="1400" b="1" i="0" u="none" strike="noStrike">
                          <a:solidFill>
                            <a:srgbClr val="193C69"/>
                          </a:solidFill>
                          <a:effectLst/>
                          <a:latin typeface="+mn-lt"/>
                        </a:rPr>
                        <a:t>Utilidad</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fontAlgn="ctr"/>
                      <a:r>
                        <a:rPr lang="es-CO" sz="1400" b="1" i="0" u="none" strike="noStrike" dirty="0">
                          <a:solidFill>
                            <a:srgbClr val="193C69"/>
                          </a:solidFill>
                          <a:effectLst/>
                          <a:latin typeface="+mn-lt"/>
                        </a:rPr>
                        <a:t>Utilidad libre de riesgos</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fontAlgn="ctr"/>
                      <a:r>
                        <a:rPr lang="es-CO" sz="1400" b="0" i="0" u="none" strike="noStrike" dirty="0">
                          <a:solidFill>
                            <a:srgbClr val="193C69"/>
                          </a:solidFill>
                          <a:effectLst/>
                          <a:latin typeface="+mn-lt"/>
                        </a:rPr>
                        <a:t> $3.228.573.219</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1400" b="0" i="0" u="none" strike="noStrike" dirty="0">
                          <a:solidFill>
                            <a:srgbClr val="193C69"/>
                          </a:solidFill>
                          <a:effectLst/>
                          <a:latin typeface="+mn-lt"/>
                        </a:rPr>
                        <a:t> 17%</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75643700"/>
                  </a:ext>
                </a:extLst>
              </a:tr>
              <a:tr h="334393">
                <a:tc vMerge="1">
                  <a:txBody>
                    <a:bodyPr/>
                    <a:lstStyle/>
                    <a:p>
                      <a:endParaRPr lang="es-CO"/>
                    </a:p>
                  </a:txBody>
                  <a:tcPr/>
                </a:tc>
                <a:tc>
                  <a:txBody>
                    <a:bodyPr/>
                    <a:lstStyle/>
                    <a:p>
                      <a:pPr algn="ctr" fontAlgn="ctr"/>
                      <a:r>
                        <a:rPr lang="es-CO" sz="1400" b="1" i="0" u="none" strike="noStrike">
                          <a:solidFill>
                            <a:srgbClr val="193C69"/>
                          </a:solidFill>
                          <a:effectLst/>
                          <a:latin typeface="+mn-lt"/>
                        </a:rPr>
                        <a:t>Imprevistos</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algn="ctr" fontAlgn="ctr"/>
                      <a:r>
                        <a:rPr lang="es-CO" sz="1400" b="0" i="0" u="none" strike="noStrike" dirty="0">
                          <a:solidFill>
                            <a:srgbClr val="193C69"/>
                          </a:solidFill>
                          <a:effectLst/>
                          <a:latin typeface="+mn-lt"/>
                        </a:rPr>
                        <a:t> $1.329.412.502</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1400" b="0" i="0" u="none" strike="noStrike" dirty="0">
                          <a:solidFill>
                            <a:srgbClr val="193C69"/>
                          </a:solidFill>
                          <a:effectLst/>
                          <a:latin typeface="+mn-lt"/>
                        </a:rPr>
                        <a:t> 7%</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82429439"/>
                  </a:ext>
                </a:extLst>
              </a:tr>
              <a:tr h="334393">
                <a:tc vMerge="1">
                  <a:txBody>
                    <a:bodyPr/>
                    <a:lstStyle/>
                    <a:p>
                      <a:endParaRPr lang="es-CO"/>
                    </a:p>
                  </a:txBody>
                  <a:tcPr/>
                </a:tc>
                <a:tc>
                  <a:txBody>
                    <a:bodyPr/>
                    <a:lstStyle/>
                    <a:p>
                      <a:pPr algn="ctr" fontAlgn="ctr"/>
                      <a:r>
                        <a:rPr lang="es-CO" sz="1400" b="1" i="0" u="none" strike="noStrike">
                          <a:solidFill>
                            <a:srgbClr val="193C69"/>
                          </a:solidFill>
                          <a:effectLst/>
                          <a:latin typeface="+mn-lt"/>
                        </a:rPr>
                        <a:t>Prima de riesgos</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dirty="0">
                          <a:solidFill>
                            <a:srgbClr val="193C69"/>
                          </a:solidFill>
                          <a:effectLst/>
                          <a:latin typeface="+mn-lt"/>
                        </a:rPr>
                        <a:t>  $608.873.760</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1400" b="0" i="0" u="none" strike="noStrike" dirty="0">
                          <a:solidFill>
                            <a:srgbClr val="193C69"/>
                          </a:solidFill>
                          <a:effectLst/>
                          <a:latin typeface="+mn-lt"/>
                        </a:rPr>
                        <a:t>3%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3904452"/>
                  </a:ext>
                </a:extLst>
              </a:tr>
              <a:tr h="427708">
                <a:tc gridSpan="2">
                  <a:txBody>
                    <a:bodyPr/>
                    <a:lstStyle/>
                    <a:p>
                      <a:pPr algn="ctr" fontAlgn="ctr"/>
                      <a:r>
                        <a:rPr lang="es-CO" sz="1400" b="1" i="0" u="none" strike="noStrike">
                          <a:solidFill>
                            <a:srgbClr val="193C69"/>
                          </a:solidFill>
                          <a:effectLst/>
                          <a:latin typeface="+mn-lt"/>
                        </a:rPr>
                        <a:t>Impuestos</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hMerge="1">
                  <a:txBody>
                    <a:bodyPr/>
                    <a:lstStyle/>
                    <a:p>
                      <a:endParaRPr lang="es-CO"/>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dirty="0">
                          <a:solidFill>
                            <a:srgbClr val="193C69"/>
                          </a:solidFill>
                          <a:effectLst/>
                          <a:latin typeface="+mn-lt"/>
                        </a:rPr>
                        <a:t>  $1.892.694.344</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1400" b="0" i="0" u="none" strike="noStrike" dirty="0">
                          <a:solidFill>
                            <a:srgbClr val="193C69"/>
                          </a:solidFill>
                          <a:effectLst/>
                          <a:latin typeface="+mn-lt"/>
                        </a:rPr>
                        <a:t>10%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75105561"/>
                  </a:ext>
                </a:extLst>
              </a:tr>
              <a:tr h="334393">
                <a:tc gridSpan="2">
                  <a:txBody>
                    <a:bodyPr/>
                    <a:lstStyle/>
                    <a:p>
                      <a:pPr algn="ctr" fontAlgn="ctr"/>
                      <a:r>
                        <a:rPr lang="es-CO" sz="1400" b="1" i="0" u="none" strike="noStrike">
                          <a:solidFill>
                            <a:srgbClr val="193C69"/>
                          </a:solidFill>
                          <a:effectLst/>
                          <a:latin typeface="+mn-lt"/>
                        </a:rPr>
                        <a:t>Total, cuota/honorarios</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hMerge="1">
                  <a:txBody>
                    <a:bodyPr/>
                    <a:lstStyle/>
                    <a:p>
                      <a:endParaRPr lang="es-CO"/>
                    </a:p>
                  </a:txBody>
                  <a:tcPr/>
                </a:tc>
                <a:tc>
                  <a:txBody>
                    <a:bodyPr/>
                    <a:lstStyle/>
                    <a:p>
                      <a:pPr algn="ctr" fontAlgn="ctr"/>
                      <a:r>
                        <a:rPr lang="es-CO" sz="1400" b="0" i="0" u="none" strike="noStrike" dirty="0">
                          <a:solidFill>
                            <a:srgbClr val="193C69"/>
                          </a:solidFill>
                          <a:effectLst/>
                          <a:latin typeface="+mn-lt"/>
                        </a:rPr>
                        <a:t>$ 18.991.607.169</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tc>
                  <a:txBody>
                    <a:bodyPr/>
                    <a:lstStyle/>
                    <a:p>
                      <a:pPr algn="ctr" fontAlgn="ctr"/>
                      <a:r>
                        <a:rPr lang="es-CO" sz="1400" b="0" i="0" u="none" strike="noStrike" dirty="0">
                          <a:solidFill>
                            <a:srgbClr val="193C69"/>
                          </a:solidFill>
                          <a:effectLst/>
                          <a:latin typeface="+mn-lt"/>
                        </a:rPr>
                        <a:t> 100%</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3634265"/>
                  </a:ext>
                </a:extLst>
              </a:tr>
            </a:tbl>
          </a:graphicData>
        </a:graphic>
      </p:graphicFrame>
      <p:sp>
        <p:nvSpPr>
          <p:cNvPr id="21" name="Rectángulo 20">
            <a:extLst>
              <a:ext uri="{FF2B5EF4-FFF2-40B4-BE49-F238E27FC236}">
                <a16:creationId xmlns:a16="http://schemas.microsoft.com/office/drawing/2014/main" id="{EC2CD7E7-34FA-B324-43C4-5B0EFE842FB8}"/>
              </a:ext>
            </a:extLst>
          </p:cNvPr>
          <p:cNvSpPr>
            <a:spLocks noChangeAspect="1"/>
          </p:cNvSpPr>
          <p:nvPr/>
        </p:nvSpPr>
        <p:spPr>
          <a:xfrm>
            <a:off x="832624" y="4693993"/>
            <a:ext cx="724403" cy="345600"/>
          </a:xfrm>
          <a:prstGeom prst="rect">
            <a:avLst/>
          </a:prstGeom>
          <a:solidFill>
            <a:srgbClr val="E9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s-CO" sz="1200" b="1" dirty="0">
                <a:solidFill>
                  <a:srgbClr val="193C69"/>
                </a:solidFill>
                <a:latin typeface="Arial" panose="020B0604020202020204" pitchFamily="34" charset="0"/>
                <a:cs typeface="Arial" panose="020B0604020202020204" pitchFamily="34" charset="0"/>
              </a:rPr>
              <a:t>Nota</a:t>
            </a:r>
          </a:p>
        </p:txBody>
      </p:sp>
      <p:sp>
        <p:nvSpPr>
          <p:cNvPr id="22" name="Recortar rectángulo de esquina diagonal 21">
            <a:extLst>
              <a:ext uri="{FF2B5EF4-FFF2-40B4-BE49-F238E27FC236}">
                <a16:creationId xmlns:a16="http://schemas.microsoft.com/office/drawing/2014/main" id="{1BD6AEB5-0CFB-DF13-05C5-954D69132607}"/>
              </a:ext>
            </a:extLst>
          </p:cNvPr>
          <p:cNvSpPr>
            <a:spLocks/>
          </p:cNvSpPr>
          <p:nvPr/>
        </p:nvSpPr>
        <p:spPr>
          <a:xfrm>
            <a:off x="672000" y="4693993"/>
            <a:ext cx="349200" cy="345600"/>
          </a:xfrm>
          <a:prstGeom prst="snip2DiagRect">
            <a:avLst>
              <a:gd name="adj1" fmla="val 0"/>
              <a:gd name="adj2" fmla="val 25813"/>
            </a:avLst>
          </a:prstGeom>
          <a:solidFill>
            <a:srgbClr val="8E9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Arial" panose="020B0604020202020204" pitchFamily="34" charset="0"/>
              <a:cs typeface="Arial" panose="020B0604020202020204" pitchFamily="34" charset="0"/>
            </a:endParaRPr>
          </a:p>
        </p:txBody>
      </p:sp>
      <p:graphicFrame>
        <p:nvGraphicFramePr>
          <p:cNvPr id="25" name="Tabla 24">
            <a:extLst>
              <a:ext uri="{FF2B5EF4-FFF2-40B4-BE49-F238E27FC236}">
                <a16:creationId xmlns:a16="http://schemas.microsoft.com/office/drawing/2014/main" id="{37071425-D889-568A-0BAC-8A5925705125}"/>
              </a:ext>
            </a:extLst>
          </p:cNvPr>
          <p:cNvGraphicFramePr>
            <a:graphicFrameLocks noGrp="1"/>
          </p:cNvGraphicFramePr>
          <p:nvPr>
            <p:extLst>
              <p:ext uri="{D42A27DB-BD31-4B8C-83A1-F6EECF244321}">
                <p14:modId xmlns:p14="http://schemas.microsoft.com/office/powerpoint/2010/main" val="1183043428"/>
              </p:ext>
            </p:extLst>
          </p:nvPr>
        </p:nvGraphicFramePr>
        <p:xfrm>
          <a:off x="8139599" y="1575571"/>
          <a:ext cx="3156097" cy="2630322"/>
        </p:xfrm>
        <a:graphic>
          <a:graphicData uri="http://schemas.openxmlformats.org/drawingml/2006/table">
            <a:tbl>
              <a:tblPr/>
              <a:tblGrid>
                <a:gridCol w="1574283">
                  <a:extLst>
                    <a:ext uri="{9D8B030D-6E8A-4147-A177-3AD203B41FA5}">
                      <a16:colId xmlns:a16="http://schemas.microsoft.com/office/drawing/2014/main" val="1914984514"/>
                    </a:ext>
                  </a:extLst>
                </a:gridCol>
                <a:gridCol w="1581814">
                  <a:extLst>
                    <a:ext uri="{9D8B030D-6E8A-4147-A177-3AD203B41FA5}">
                      <a16:colId xmlns:a16="http://schemas.microsoft.com/office/drawing/2014/main" val="3054965750"/>
                    </a:ext>
                  </a:extLst>
                </a:gridCol>
              </a:tblGrid>
              <a:tr h="204874">
                <a:tc>
                  <a:txBody>
                    <a:bodyPr/>
                    <a:lstStyle/>
                    <a:p>
                      <a:pPr algn="ctr" fontAlgn="ctr"/>
                      <a:r>
                        <a:rPr lang="es-CO" sz="1200" b="1" i="0" u="none" strike="noStrike">
                          <a:solidFill>
                            <a:schemeClr val="bg1"/>
                          </a:solidFill>
                          <a:effectLst/>
                          <a:latin typeface="+mn-lt"/>
                        </a:rPr>
                        <a:t>VPN</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fontAlgn="ctr"/>
                      <a:r>
                        <a:rPr lang="es-CO" sz="1200" b="1" i="0" u="none" strike="noStrike" dirty="0">
                          <a:solidFill>
                            <a:srgbClr val="193C69"/>
                          </a:solidFill>
                          <a:effectLst/>
                          <a:latin typeface="+mn-lt"/>
                        </a:rPr>
                        <a:t>$1.886.795.305</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67048111"/>
                  </a:ext>
                </a:extLst>
              </a:tr>
              <a:tr h="403140">
                <a:tc>
                  <a:txBody>
                    <a:bodyPr/>
                    <a:lstStyle/>
                    <a:p>
                      <a:pPr algn="ctr" fontAlgn="ctr"/>
                      <a:r>
                        <a:rPr lang="es-CO" sz="1200" b="1" i="0" u="none" strike="noStrike">
                          <a:solidFill>
                            <a:schemeClr val="bg1"/>
                          </a:solidFill>
                          <a:effectLst/>
                          <a:latin typeface="+mn-lt"/>
                        </a:rPr>
                        <a:t>Cumple / No Cumple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fontAlgn="ctr"/>
                      <a:r>
                        <a:rPr lang="es-CO" sz="1200" b="1" i="0" u="none" strike="noStrike" dirty="0">
                          <a:solidFill>
                            <a:srgbClr val="193C69"/>
                          </a:solidFill>
                          <a:effectLst/>
                          <a:latin typeface="+mn-lt"/>
                        </a:rPr>
                        <a:t>CUMPLE</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6819674"/>
                  </a:ext>
                </a:extLst>
              </a:tr>
              <a:tr h="204874">
                <a:tc gridSpan="2">
                  <a:txBody>
                    <a:bodyPr/>
                    <a:lstStyle/>
                    <a:p>
                      <a:pPr algn="l" fontAlgn="ctr"/>
                      <a:endParaRPr lang="es-CO" sz="1200" b="0" i="0" u="none" strike="noStrike" dirty="0">
                        <a:solidFill>
                          <a:srgbClr val="193C69"/>
                        </a:solidFill>
                        <a:effectLst/>
                        <a:latin typeface="+mn-lt"/>
                      </a:endParaRP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noFill/>
                  </a:tcPr>
                </a:tc>
                <a:tc hMerge="1">
                  <a:txBody>
                    <a:bodyPr/>
                    <a:lstStyle/>
                    <a:p>
                      <a:endParaRP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noFill/>
                  </a:tcPr>
                </a:tc>
                <a:extLst>
                  <a:ext uri="{0D108BD9-81ED-4DB2-BD59-A6C34878D82A}">
                    <a16:rowId xmlns:a16="http://schemas.microsoft.com/office/drawing/2014/main" val="3925087444"/>
                  </a:ext>
                </a:extLst>
              </a:tr>
              <a:tr h="403140">
                <a:tc>
                  <a:txBody>
                    <a:bodyPr/>
                    <a:lstStyle/>
                    <a:p>
                      <a:pPr algn="ctr" fontAlgn="ctr"/>
                      <a:r>
                        <a:rPr lang="es-CO" sz="1200" b="1" i="0" u="none" strike="noStrike">
                          <a:solidFill>
                            <a:schemeClr val="bg1"/>
                          </a:solidFill>
                          <a:effectLst/>
                          <a:latin typeface="+mn-lt"/>
                        </a:rPr>
                        <a:t>Gasto Operacional Directo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fontAlgn="ctr"/>
                      <a:r>
                        <a:rPr lang="es-CO" sz="1200" b="1" i="0" u="none" strike="noStrike" dirty="0">
                          <a:solidFill>
                            <a:srgbClr val="193C69"/>
                          </a:solidFill>
                          <a:effectLst/>
                          <a:latin typeface="+mn-lt"/>
                        </a:rPr>
                        <a:t>42%</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7100990"/>
                  </a:ext>
                </a:extLst>
              </a:tr>
              <a:tr h="403140">
                <a:tc>
                  <a:txBody>
                    <a:bodyPr/>
                    <a:lstStyle/>
                    <a:p>
                      <a:pPr algn="ctr" fontAlgn="ctr"/>
                      <a:r>
                        <a:rPr lang="es-CO" sz="1200" b="1" i="0" u="none" strike="noStrike">
                          <a:solidFill>
                            <a:schemeClr val="bg1"/>
                          </a:solidFill>
                          <a:effectLst/>
                          <a:latin typeface="+mn-lt"/>
                        </a:rPr>
                        <a:t>Cumple / No Cumple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fontAlgn="ctr"/>
                      <a:r>
                        <a:rPr lang="es-CO" sz="1200" b="1" i="0" u="none" strike="noStrike" dirty="0">
                          <a:solidFill>
                            <a:srgbClr val="193C69"/>
                          </a:solidFill>
                          <a:effectLst/>
                          <a:latin typeface="+mn-lt"/>
                        </a:rPr>
                        <a:t>CUMPLE</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7242772"/>
                  </a:ext>
                </a:extLst>
              </a:tr>
              <a:tr h="204874">
                <a:tc gridSpan="2">
                  <a:txBody>
                    <a:bodyPr/>
                    <a:lstStyle/>
                    <a:p>
                      <a:pPr algn="l" fontAlgn="ctr"/>
                      <a:endParaRPr lang="es-CO" sz="1200" b="0" i="0" u="none" strike="noStrike">
                        <a:solidFill>
                          <a:srgbClr val="193C69"/>
                        </a:solidFill>
                        <a:effectLst/>
                        <a:latin typeface="+mn-lt"/>
                      </a:endParaRP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noFill/>
                  </a:tcPr>
                </a:tc>
                <a:tc hMerge="1">
                  <a:txBody>
                    <a:bodyPr/>
                    <a:lstStyle/>
                    <a:p>
                      <a:endParaRP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noFill/>
                  </a:tcPr>
                </a:tc>
                <a:extLst>
                  <a:ext uri="{0D108BD9-81ED-4DB2-BD59-A6C34878D82A}">
                    <a16:rowId xmlns:a16="http://schemas.microsoft.com/office/drawing/2014/main" val="3916276978"/>
                  </a:ext>
                </a:extLst>
              </a:tr>
              <a:tr h="403140">
                <a:tc>
                  <a:txBody>
                    <a:bodyPr/>
                    <a:lstStyle/>
                    <a:p>
                      <a:pPr algn="ctr" fontAlgn="ctr"/>
                      <a:r>
                        <a:rPr lang="es-CO" sz="1200" b="1" i="0" u="none" strike="noStrike">
                          <a:solidFill>
                            <a:schemeClr val="bg1"/>
                          </a:solidFill>
                          <a:effectLst/>
                          <a:latin typeface="+mn-lt"/>
                        </a:rPr>
                        <a:t>Margen</a:t>
                      </a:r>
                    </a:p>
                    <a:p>
                      <a:pPr algn="ctr" fontAlgn="ctr"/>
                      <a:r>
                        <a:rPr lang="es-CO" sz="1200" b="1" i="0" u="none" strike="noStrike">
                          <a:solidFill>
                            <a:schemeClr val="bg1"/>
                          </a:solidFill>
                          <a:effectLst/>
                          <a:latin typeface="+mn-lt"/>
                        </a:rPr>
                        <a:t>Operacional</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fontAlgn="ctr"/>
                      <a:r>
                        <a:rPr lang="es-CO" sz="1200" b="1" i="0" u="none" strike="noStrike" dirty="0">
                          <a:solidFill>
                            <a:srgbClr val="193C69"/>
                          </a:solidFill>
                          <a:effectLst/>
                          <a:latin typeface="+mn-lt"/>
                        </a:rPr>
                        <a:t>38%</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30370745"/>
                  </a:ext>
                </a:extLst>
              </a:tr>
              <a:tr h="403140">
                <a:tc>
                  <a:txBody>
                    <a:bodyPr/>
                    <a:lstStyle/>
                    <a:p>
                      <a:pPr algn="ctr" fontAlgn="ctr"/>
                      <a:r>
                        <a:rPr lang="es-CO" sz="1200" b="1" i="0" u="none" strike="noStrike" dirty="0">
                          <a:solidFill>
                            <a:schemeClr val="bg1"/>
                          </a:solidFill>
                          <a:effectLst/>
                          <a:latin typeface="+mn-lt"/>
                        </a:rPr>
                        <a:t>Cumple / No Cumple </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a:txBody>
                    <a:bodyPr/>
                    <a:lstStyle/>
                    <a:p>
                      <a:pPr algn="ctr" fontAlgn="ctr"/>
                      <a:r>
                        <a:rPr lang="es-CO" sz="1200" b="1" i="0" u="none" strike="noStrike" dirty="0">
                          <a:solidFill>
                            <a:srgbClr val="193C69"/>
                          </a:solidFill>
                          <a:effectLst/>
                          <a:latin typeface="+mn-lt"/>
                        </a:rPr>
                        <a:t>CUMPLE</a:t>
                      </a:r>
                    </a:p>
                  </a:txBody>
                  <a:tcPr marL="9525" marR="9525" marT="9525" marB="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72849894"/>
                  </a:ext>
                </a:extLst>
              </a:tr>
            </a:tbl>
          </a:graphicData>
        </a:graphic>
      </p:graphicFrame>
      <p:sp>
        <p:nvSpPr>
          <p:cNvPr id="26" name="CuadroTexto 25">
            <a:extLst>
              <a:ext uri="{FF2B5EF4-FFF2-40B4-BE49-F238E27FC236}">
                <a16:creationId xmlns:a16="http://schemas.microsoft.com/office/drawing/2014/main" id="{55B34160-6AF3-9CE6-880F-BCA40C674205}"/>
              </a:ext>
            </a:extLst>
          </p:cNvPr>
          <p:cNvSpPr txBox="1"/>
          <p:nvPr/>
        </p:nvSpPr>
        <p:spPr>
          <a:xfrm>
            <a:off x="1814803" y="4652009"/>
            <a:ext cx="9480893" cy="1760633"/>
          </a:xfrm>
          <a:prstGeom prst="rect">
            <a:avLst/>
          </a:prstGeom>
          <a:noFill/>
        </p:spPr>
        <p:txBody>
          <a:bodyPr wrap="square" lIns="0" tIns="0" rIns="0" bIns="0" rtlCol="0" anchor="t">
            <a:noAutofit/>
          </a:bodyPr>
          <a:lstStyle/>
          <a:p>
            <a:pPr algn="just" rtl="0" fontAlgn="base">
              <a:lnSpc>
                <a:spcPct val="100000"/>
              </a:lnSpc>
              <a:spcBef>
                <a:spcPts val="0"/>
              </a:spcBef>
            </a:pPr>
            <a:r>
              <a:rPr lang="es-ES" sz="1400" dirty="0">
                <a:solidFill>
                  <a:srgbClr val="193C69"/>
                </a:solidFill>
                <a:latin typeface="Arial" panose="020B0604020202020204" pitchFamily="34" charset="0"/>
                <a:cs typeface="Arial" panose="020B0604020202020204" pitchFamily="34" charset="0"/>
              </a:rPr>
              <a:t>La presente modificación no generará reconocimiento  por concepto de Cuota de Gerencia.</a:t>
            </a:r>
          </a:p>
          <a:p>
            <a:pPr algn="just"/>
            <a:r>
              <a:rPr lang="es-MX" sz="1400" i="1" dirty="0">
                <a:solidFill>
                  <a:srgbClr val="193C69"/>
                </a:solidFill>
                <a:latin typeface="Arial" panose="020B0604020202020204" pitchFamily="34" charset="0"/>
                <a:cs typeface="Arial" panose="020B0604020202020204" pitchFamily="34" charset="0"/>
              </a:rPr>
              <a:t>El Valor de Cuota según </a:t>
            </a:r>
            <a:r>
              <a:rPr lang="es-MX" sz="1400" b="1" i="1" u="sng" dirty="0">
                <a:solidFill>
                  <a:srgbClr val="193C69"/>
                </a:solidFill>
                <a:latin typeface="Arial" panose="020B0604020202020204" pitchFamily="34" charset="0"/>
                <a:cs typeface="Arial" panose="020B0604020202020204" pitchFamily="34" charset="0"/>
              </a:rPr>
              <a:t>RECOSTEO</a:t>
            </a:r>
            <a:r>
              <a:rPr lang="es-MX" sz="1400" i="1" dirty="0">
                <a:solidFill>
                  <a:srgbClr val="193C69"/>
                </a:solidFill>
                <a:latin typeface="Arial" panose="020B0604020202020204" pitchFamily="34" charset="0"/>
                <a:cs typeface="Arial" panose="020B0604020202020204" pitchFamily="34" charset="0"/>
              </a:rPr>
              <a:t> realizado a corte 14/11/2025, asciende a la suma de </a:t>
            </a:r>
            <a:r>
              <a:rPr lang="es-MX" sz="1400" b="1" i="1" dirty="0">
                <a:solidFill>
                  <a:srgbClr val="193C69"/>
                </a:solidFill>
                <a:latin typeface="Arial" panose="020B0604020202020204" pitchFamily="34" charset="0"/>
                <a:cs typeface="Arial" panose="020B0604020202020204" pitchFamily="34" charset="0"/>
              </a:rPr>
              <a:t>$18.991.607.169,29 </a:t>
            </a:r>
            <a:r>
              <a:rPr lang="es-MX" sz="1400" i="1" dirty="0">
                <a:solidFill>
                  <a:srgbClr val="193C69"/>
                </a:solidFill>
                <a:latin typeface="Arial" panose="020B0604020202020204" pitchFamily="34" charset="0"/>
                <a:cs typeface="Arial" panose="020B0604020202020204" pitchFamily="34" charset="0"/>
              </a:rPr>
              <a:t>para un plazo de </a:t>
            </a:r>
            <a:r>
              <a:rPr lang="es-MX" sz="1400" b="1" i="1" dirty="0">
                <a:solidFill>
                  <a:srgbClr val="193C69"/>
                </a:solidFill>
                <a:latin typeface="Arial" panose="020B0604020202020204" pitchFamily="34" charset="0"/>
                <a:cs typeface="Arial" panose="020B0604020202020204" pitchFamily="34" charset="0"/>
              </a:rPr>
              <a:t>ejecución de 112,5 meses </a:t>
            </a:r>
            <a:r>
              <a:rPr lang="es-MX" sz="1400" i="1" dirty="0">
                <a:solidFill>
                  <a:srgbClr val="193C69"/>
                </a:solidFill>
                <a:latin typeface="Arial" panose="020B0604020202020204" pitchFamily="34" charset="0"/>
                <a:cs typeface="Arial" panose="020B0604020202020204" pitchFamily="34" charset="0"/>
              </a:rPr>
              <a:t>y un periodo liquidación de </a:t>
            </a:r>
            <a:r>
              <a:rPr lang="es-MX" sz="1400" b="1" i="1" dirty="0">
                <a:solidFill>
                  <a:srgbClr val="193C69"/>
                </a:solidFill>
                <a:latin typeface="Arial" panose="020B0604020202020204" pitchFamily="34" charset="0"/>
                <a:cs typeface="Arial" panose="020B0604020202020204" pitchFamily="34" charset="0"/>
              </a:rPr>
              <a:t>08 meses; como resultado del análisis, </a:t>
            </a:r>
            <a:r>
              <a:rPr lang="es-MX" sz="1400" i="1" dirty="0">
                <a:solidFill>
                  <a:srgbClr val="193C69"/>
                </a:solidFill>
                <a:latin typeface="Arial" panose="020B0604020202020204" pitchFamily="34" charset="0"/>
                <a:cs typeface="Arial" panose="020B0604020202020204" pitchFamily="34" charset="0"/>
              </a:rPr>
              <a:t>se evidencia un </a:t>
            </a:r>
            <a:r>
              <a:rPr lang="es-MX" sz="1400" b="1" i="1" u="sng" dirty="0">
                <a:solidFill>
                  <a:srgbClr val="193C69"/>
                </a:solidFill>
                <a:latin typeface="Arial" panose="020B0604020202020204" pitchFamily="34" charset="0"/>
                <a:cs typeface="Arial" panose="020B0604020202020204" pitchFamily="34" charset="0"/>
              </a:rPr>
              <a:t>valor a favor del negocio por la suma de </a:t>
            </a:r>
            <a:r>
              <a:rPr lang="es-MX" sz="1400" b="1" i="1" dirty="0">
                <a:solidFill>
                  <a:srgbClr val="193C69"/>
                </a:solidFill>
                <a:latin typeface="Arial" panose="020B0604020202020204" pitchFamily="34" charset="0"/>
                <a:cs typeface="Arial" panose="020B0604020202020204" pitchFamily="34" charset="0"/>
              </a:rPr>
              <a:t>$10.534.070.259,71</a:t>
            </a:r>
            <a:r>
              <a:rPr lang="es-MX" sz="1400" i="1" dirty="0">
                <a:solidFill>
                  <a:srgbClr val="193C69"/>
                </a:solidFill>
                <a:latin typeface="Arial" panose="020B0604020202020204" pitchFamily="34" charset="0"/>
                <a:cs typeface="Arial" panose="020B0604020202020204" pitchFamily="34" charset="0"/>
              </a:rPr>
              <a:t>.</a:t>
            </a:r>
          </a:p>
          <a:p>
            <a:pPr algn="just"/>
            <a:r>
              <a:rPr lang="es-MX" sz="1400" i="1" dirty="0">
                <a:solidFill>
                  <a:srgbClr val="193C69"/>
                </a:solidFill>
                <a:latin typeface="Arial" panose="020B0604020202020204" pitchFamily="34" charset="0"/>
                <a:cs typeface="Arial" panose="020B0604020202020204" pitchFamily="34" charset="0"/>
              </a:rPr>
              <a:t>Lo anterior se fundamenta en que, durante las vigencias comprendidas entre enero de 2017 y junio de 2021, el personal requerido fue contratado y costeado con cargo al rubro de costos derivados y de operación del contrato interadministrativo No. 216144 suscrito con la USPEC, y no con cargo al presupuesto del presente negocio, generando así el saldo positivo identificado.</a:t>
            </a:r>
            <a:endParaRPr lang="es-ES" sz="1400" b="0" i="1" u="none" strike="noStrike" kern="1200" dirty="0">
              <a:solidFill>
                <a:srgbClr val="193C69"/>
              </a:solidFill>
              <a:effectLst/>
              <a:latin typeface="Arial" panose="020B0604020202020204" pitchFamily="34" charset="0"/>
              <a:cs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2">
            <p14:nvContentPartPr>
              <p14:cNvPr id="4" name="Entrada de lápiz 3">
                <a:extLst>
                  <a:ext uri="{FF2B5EF4-FFF2-40B4-BE49-F238E27FC236}">
                    <a16:creationId xmlns:a16="http://schemas.microsoft.com/office/drawing/2014/main" id="{F0CA3563-EB66-EEFF-5BAF-6FD117C8FC34}"/>
                  </a:ext>
                </a:extLst>
              </p14:cNvPr>
              <p14:cNvContentPartPr/>
              <p14:nvPr/>
            </p14:nvContentPartPr>
            <p14:xfrm>
              <a:off x="4909896" y="5490159"/>
              <a:ext cx="360" cy="360"/>
            </p14:xfrm>
          </p:contentPart>
        </mc:Choice>
        <mc:Fallback xmlns="">
          <p:pic>
            <p:nvPicPr>
              <p:cNvPr id="4" name="Entrada de lápiz 3">
                <a:extLst>
                  <a:ext uri="{FF2B5EF4-FFF2-40B4-BE49-F238E27FC236}">
                    <a16:creationId xmlns:a16="http://schemas.microsoft.com/office/drawing/2014/main" id="{F0CA3563-EB66-EEFF-5BAF-6FD117C8FC34}"/>
                  </a:ext>
                </a:extLst>
              </p:cNvPr>
              <p:cNvPicPr/>
              <p:nvPr/>
            </p:nvPicPr>
            <p:blipFill>
              <a:blip r:embed="rId3"/>
              <a:stretch>
                <a:fillRect/>
              </a:stretch>
            </p:blipFill>
            <p:spPr>
              <a:xfrm>
                <a:off x="4903776" y="5484039"/>
                <a:ext cx="12600" cy="12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
            <p14:nvContentPartPr>
              <p14:cNvPr id="2" name="Entrada de lápiz 1">
                <a:extLst>
                  <a:ext uri="{FF2B5EF4-FFF2-40B4-BE49-F238E27FC236}">
                    <a16:creationId xmlns:a16="http://schemas.microsoft.com/office/drawing/2014/main" id="{15824BBD-FB9E-0C5C-993A-242954C7318B}"/>
                  </a:ext>
                </a:extLst>
              </p14:cNvPr>
              <p14:cNvContentPartPr/>
              <p14:nvPr/>
            </p14:nvContentPartPr>
            <p14:xfrm>
              <a:off x="3470466" y="1874403"/>
              <a:ext cx="360" cy="360"/>
            </p14:xfrm>
          </p:contentPart>
        </mc:Choice>
        <mc:Fallback xmlns="">
          <p:pic>
            <p:nvPicPr>
              <p:cNvPr id="2" name="Entrada de lápiz 1">
                <a:extLst>
                  <a:ext uri="{FF2B5EF4-FFF2-40B4-BE49-F238E27FC236}">
                    <a16:creationId xmlns:a16="http://schemas.microsoft.com/office/drawing/2014/main" id="{15824BBD-FB9E-0C5C-993A-242954C7318B}"/>
                  </a:ext>
                </a:extLst>
              </p:cNvPr>
              <p:cNvPicPr/>
              <p:nvPr/>
            </p:nvPicPr>
            <p:blipFill>
              <a:blip r:embed="rId5"/>
              <a:stretch>
                <a:fillRect/>
              </a:stretch>
            </p:blipFill>
            <p:spPr>
              <a:xfrm>
                <a:off x="3461466" y="1865403"/>
                <a:ext cx="18000" cy="18000"/>
              </a:xfrm>
              <a:prstGeom prst="rect">
                <a:avLst/>
              </a:prstGeom>
            </p:spPr>
          </p:pic>
        </mc:Fallback>
      </mc:AlternateContent>
      <p:sp>
        <p:nvSpPr>
          <p:cNvPr id="24" name="CuadroTexto 23">
            <a:extLst>
              <a:ext uri="{FF2B5EF4-FFF2-40B4-BE49-F238E27FC236}">
                <a16:creationId xmlns:a16="http://schemas.microsoft.com/office/drawing/2014/main" id="{89B9A9DD-C936-4AE9-8695-02F854916A3D}"/>
              </a:ext>
            </a:extLst>
          </p:cNvPr>
          <p:cNvSpPr txBox="1"/>
          <p:nvPr/>
        </p:nvSpPr>
        <p:spPr>
          <a:xfrm>
            <a:off x="672000" y="445358"/>
            <a:ext cx="8310075" cy="460566"/>
          </a:xfrm>
          <a:prstGeom prst="rect">
            <a:avLst/>
          </a:prstGeom>
          <a:noFill/>
        </p:spPr>
        <p:txBody>
          <a:bodyPr wrap="square" lIns="0" tIns="0" rIns="0" bIns="0" rtlCol="0" anchor="ctr">
            <a:normAutofit lnSpcReduction="10000"/>
          </a:bodyPr>
          <a:lstStyle/>
          <a:p>
            <a:r>
              <a:rPr lang="es-CO" sz="1600" b="1" dirty="0">
                <a:solidFill>
                  <a:srgbClr val="193C69"/>
                </a:solidFill>
                <a:latin typeface="Arial" panose="020B0604020202020204" pitchFamily="34" charset="0"/>
                <a:cs typeface="Arial" panose="020B0604020202020204" pitchFamily="34" charset="0"/>
              </a:rPr>
              <a:t>6. SOLICITUD AL COMITÉ DE NEGOCIOS - EQUIPO DE TRABAJO Y CONTRATACIÓN DERIVADA</a:t>
            </a:r>
            <a:endParaRPr lang="es-CO" sz="1600" b="1" dirty="0">
              <a:solidFill>
                <a:srgbClr val="FF0000"/>
              </a:solidFill>
              <a:latin typeface="Arial" panose="020B0604020202020204" pitchFamily="34" charset="0"/>
              <a:cs typeface="Arial" panose="020B0604020202020204" pitchFamily="34" charset="0"/>
            </a:endParaRPr>
          </a:p>
        </p:txBody>
      </p:sp>
      <p:pic>
        <p:nvPicPr>
          <p:cNvPr id="27" name="Gráfico 26" descr="Play con relleno sólido">
            <a:extLst>
              <a:ext uri="{FF2B5EF4-FFF2-40B4-BE49-F238E27FC236}">
                <a16:creationId xmlns:a16="http://schemas.microsoft.com/office/drawing/2014/main" id="{6E9D5017-CC4A-4CD7-B65B-3B8A7855E30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56322" y="441758"/>
            <a:ext cx="230400" cy="230400"/>
          </a:xfrm>
          <a:prstGeom prst="rect">
            <a:avLst/>
          </a:prstGeom>
        </p:spPr>
      </p:pic>
      <p:pic>
        <p:nvPicPr>
          <p:cNvPr id="28" name="Gráfico 27">
            <a:extLst>
              <a:ext uri="{FF2B5EF4-FFF2-40B4-BE49-F238E27FC236}">
                <a16:creationId xmlns:a16="http://schemas.microsoft.com/office/drawing/2014/main" id="{8A219338-0573-42B1-A04B-532B286D11F4}"/>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586722" y="983231"/>
            <a:ext cx="10836000" cy="18000"/>
          </a:xfrm>
          <a:prstGeom prst="rect">
            <a:avLst/>
          </a:prstGeom>
        </p:spPr>
      </p:pic>
    </p:spTree>
    <p:extLst>
      <p:ext uri="{BB962C8B-B14F-4D97-AF65-F5344CB8AC3E}">
        <p14:creationId xmlns:p14="http://schemas.microsoft.com/office/powerpoint/2010/main" val="3520190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C323F5B8-5941-CB5B-78A8-42C7AA425EB9}"/>
              </a:ext>
            </a:extLst>
          </p:cNvPr>
          <p:cNvSpPr txBox="1"/>
          <p:nvPr/>
        </p:nvSpPr>
        <p:spPr>
          <a:xfrm>
            <a:off x="2012372" y="2763982"/>
            <a:ext cx="8167255" cy="665018"/>
          </a:xfrm>
          <a:prstGeom prst="rect">
            <a:avLst/>
          </a:prstGeom>
          <a:noFill/>
        </p:spPr>
        <p:txBody>
          <a:bodyPr wrap="square" lIns="0" tIns="0" rIns="0" bIns="0" rtlCol="0" anchor="ctr">
            <a:noAutofit/>
          </a:bodyPr>
          <a:lstStyle/>
          <a:p>
            <a:pPr algn="ctr"/>
            <a:r>
              <a:rPr lang="es-CO" sz="6000" b="1" i="1" dirty="0">
                <a:solidFill>
                  <a:srgbClr val="FF9800"/>
                </a:solidFill>
                <a:latin typeface="Aptos ExtraBold" panose="020B0004020202020204" pitchFamily="34" charset="0"/>
              </a:rPr>
              <a:t>¡</a:t>
            </a:r>
            <a:r>
              <a:rPr lang="es-CO" sz="6000" b="1" i="1" dirty="0">
                <a:solidFill>
                  <a:srgbClr val="193C69"/>
                </a:solidFill>
                <a:latin typeface="Aptos ExtraBold" panose="020B0004020202020204" pitchFamily="34" charset="0"/>
              </a:rPr>
              <a:t>GRACIAS</a:t>
            </a:r>
            <a:r>
              <a:rPr lang="es-CO" sz="6000" b="1" i="1" dirty="0">
                <a:solidFill>
                  <a:srgbClr val="FF9800"/>
                </a:solidFill>
                <a:latin typeface="Aptos ExtraBold" panose="020B0004020202020204" pitchFamily="34" charset="0"/>
              </a:rPr>
              <a:t>!</a:t>
            </a:r>
          </a:p>
        </p:txBody>
      </p:sp>
    </p:spTree>
    <p:extLst>
      <p:ext uri="{BB962C8B-B14F-4D97-AF65-F5344CB8AC3E}">
        <p14:creationId xmlns:p14="http://schemas.microsoft.com/office/powerpoint/2010/main" val="2411099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1503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B60C214-9700-B4F0-DAC0-857C35129E93}"/>
              </a:ext>
            </a:extLst>
          </p:cNvPr>
          <p:cNvSpPr txBox="1"/>
          <p:nvPr/>
        </p:nvSpPr>
        <p:spPr>
          <a:xfrm>
            <a:off x="676801" y="951458"/>
            <a:ext cx="10831199" cy="4981425"/>
          </a:xfrm>
          <a:prstGeom prst="rect">
            <a:avLst/>
          </a:prstGeom>
          <a:noFill/>
        </p:spPr>
        <p:txBody>
          <a:bodyPr wrap="square" lIns="0" tIns="0" rIns="0" bIns="0" rtlCol="0" anchor="ctr">
            <a:normAutofit/>
          </a:bodyPr>
          <a:lstStyle/>
          <a:p>
            <a:pPr algn="ctr"/>
            <a:r>
              <a:rPr lang="es-CO" sz="2400" b="1" dirty="0">
                <a:solidFill>
                  <a:schemeClr val="bg1"/>
                </a:solidFill>
                <a:latin typeface="Arial" panose="020B0604020202020204" pitchFamily="34" charset="0"/>
                <a:cs typeface="Arial" panose="020B0604020202020204" pitchFamily="34" charset="0"/>
              </a:rPr>
              <a:t>NOVEDAD CONTRACTUAL</a:t>
            </a:r>
          </a:p>
          <a:p>
            <a:pPr algn="ctr"/>
            <a:r>
              <a:rPr lang="es-CO" sz="2400" b="1" dirty="0">
                <a:solidFill>
                  <a:schemeClr val="bg1"/>
                </a:solidFill>
                <a:latin typeface="Arial" panose="020B0604020202020204" pitchFamily="34" charset="0"/>
                <a:cs typeface="Arial" panose="020B0604020202020204" pitchFamily="34" charset="0"/>
              </a:rPr>
              <a:t>CONTRATO INTERADMINISTRATIVO N</a:t>
            </a:r>
            <a:r>
              <a:rPr lang="es-CO" sz="2400" b="1" baseline="30000" dirty="0">
                <a:solidFill>
                  <a:schemeClr val="bg1"/>
                </a:solidFill>
                <a:latin typeface="Arial" panose="020B0604020202020204" pitchFamily="34" charset="0"/>
                <a:cs typeface="Arial" panose="020B0604020202020204" pitchFamily="34" charset="0"/>
              </a:rPr>
              <a:t>O</a:t>
            </a:r>
            <a:r>
              <a:rPr lang="es-CO" sz="2400" b="1" dirty="0">
                <a:solidFill>
                  <a:schemeClr val="bg1"/>
                </a:solidFill>
                <a:latin typeface="Arial" panose="020B0604020202020204" pitchFamily="34" charset="0"/>
                <a:cs typeface="Arial" panose="020B0604020202020204" pitchFamily="34" charset="0"/>
              </a:rPr>
              <a:t>. 216144 – ENTERRITORIO – USPEC </a:t>
            </a:r>
          </a:p>
          <a:p>
            <a:pPr algn="ctr"/>
            <a:endParaRPr lang="es-CO" sz="2400" b="1" dirty="0">
              <a:solidFill>
                <a:schemeClr val="bg1"/>
              </a:solidFill>
              <a:latin typeface="Arial" panose="020B0604020202020204" pitchFamily="34" charset="0"/>
              <a:cs typeface="Arial" panose="020B0604020202020204" pitchFamily="34" charset="0"/>
            </a:endParaRPr>
          </a:p>
          <a:p>
            <a:pPr algn="ctr"/>
            <a:endParaRPr lang="es-CO" sz="2400" b="1" dirty="0">
              <a:solidFill>
                <a:schemeClr val="bg1"/>
              </a:solidFill>
              <a:latin typeface="Arial" panose="020B0604020202020204" pitchFamily="34" charset="0"/>
              <a:cs typeface="Arial" panose="020B0604020202020204" pitchFamily="34" charset="0"/>
            </a:endParaRPr>
          </a:p>
          <a:p>
            <a:pPr algn="just"/>
            <a:r>
              <a:rPr lang="es-MX" i="1" dirty="0">
                <a:solidFill>
                  <a:schemeClr val="bg1"/>
                </a:solidFill>
                <a:latin typeface="Arial" panose="020B0604020202020204" pitchFamily="34" charset="0"/>
                <a:cs typeface="Arial" panose="020B0604020202020204" pitchFamily="34" charset="0"/>
              </a:rPr>
              <a:t>EL FONDO FINANCIERO DE PROYECTOS DE DESARROLLO – FONADE (HOY ENTERRITORIO), SE COMPROMETE CON LA UNIDAD DE SERVICIOS PENITENCIARIOS Y CARCELARIOS – USPEC, DE ACUERDO CON LOS PARÁMETROS DE LA LÍNEA DE NEGOCIOS DE GERENCIA DE PROYECTOS, A REALIZAR LA GERENCIA PARA LA CONSTRUCCIÓN E INTERVENTORÍA, AMPLIACIÓN DE CUPOS, Y MANTENIMIENTO DE LA INFRAESTRUCTURA CARCELARIA Y PENITENCIARIA DE ORDEN NIVEL NACIONAL REQUERIDA POR LA USPEC, LO QUE SUPONE ADELANTAR ESTUDIOS, DISEÑOS, DEMOLICIÓN, MANTENIMIENTO, SUMINISTRO, MEJORAMIENTO, CONSERVACIÓN Y AMPLIACIÓN, ASÍ COMO LA ELABORACIÓN DEL PLAN MAESTRO DE INFRAESTRUCTURA EN MATERIA PENITENCIARIA Y CARCELARIA, DE ACUERDO CON LA INFORMACIÓN DE LOS DISEÑOS QUE PRESENTA LA USPEC.</a:t>
            </a:r>
            <a:endParaRPr lang="es-CO" dirty="0">
              <a:solidFill>
                <a:srgbClr val="000000"/>
              </a:solidFill>
              <a:latin typeface="Arial" panose="020B0604020202020204" pitchFamily="34" charset="0"/>
              <a:cs typeface="Arial" panose="020B0604020202020204" pitchFamily="34" charset="0"/>
            </a:endParaRPr>
          </a:p>
          <a:p>
            <a:pPr algn="ctr"/>
            <a:endParaRPr lang="es-CO"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7215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a 11">
            <a:extLst>
              <a:ext uri="{FF2B5EF4-FFF2-40B4-BE49-F238E27FC236}">
                <a16:creationId xmlns:a16="http://schemas.microsoft.com/office/drawing/2014/main" id="{653AFF74-F779-ADDE-A8B9-30C69F2D486E}"/>
              </a:ext>
            </a:extLst>
          </p:cNvPr>
          <p:cNvGraphicFramePr>
            <a:graphicFrameLocks noGrp="1"/>
          </p:cNvGraphicFramePr>
          <p:nvPr>
            <p:extLst>
              <p:ext uri="{D42A27DB-BD31-4B8C-83A1-F6EECF244321}">
                <p14:modId xmlns:p14="http://schemas.microsoft.com/office/powerpoint/2010/main" val="1986703901"/>
              </p:ext>
            </p:extLst>
          </p:nvPr>
        </p:nvGraphicFramePr>
        <p:xfrm>
          <a:off x="586723" y="904058"/>
          <a:ext cx="11018555" cy="5487456"/>
        </p:xfrm>
        <a:graphic>
          <a:graphicData uri="http://schemas.openxmlformats.org/drawingml/2006/table">
            <a:tbl>
              <a:tblPr/>
              <a:tblGrid>
                <a:gridCol w="3657751">
                  <a:extLst>
                    <a:ext uri="{9D8B030D-6E8A-4147-A177-3AD203B41FA5}">
                      <a16:colId xmlns:a16="http://schemas.microsoft.com/office/drawing/2014/main" val="1068613575"/>
                    </a:ext>
                  </a:extLst>
                </a:gridCol>
                <a:gridCol w="3680402">
                  <a:extLst>
                    <a:ext uri="{9D8B030D-6E8A-4147-A177-3AD203B41FA5}">
                      <a16:colId xmlns:a16="http://schemas.microsoft.com/office/drawing/2014/main" val="3912774213"/>
                    </a:ext>
                  </a:extLst>
                </a:gridCol>
                <a:gridCol w="3680402">
                  <a:extLst>
                    <a:ext uri="{9D8B030D-6E8A-4147-A177-3AD203B41FA5}">
                      <a16:colId xmlns:a16="http://schemas.microsoft.com/office/drawing/2014/main" val="2940724043"/>
                    </a:ext>
                  </a:extLst>
                </a:gridCol>
              </a:tblGrid>
              <a:tr h="529449">
                <a:tc gridSpan="3">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200" b="1" kern="1200" dirty="0">
                          <a:ln>
                            <a:noFill/>
                          </a:ln>
                          <a:solidFill>
                            <a:schemeClr val="bg1"/>
                          </a:solidFill>
                          <a:latin typeface="Arial" panose="020B0604020202020204" pitchFamily="34" charset="0"/>
                          <a:cs typeface="Arial" panose="020B0604020202020204" pitchFamily="34" charset="0"/>
                        </a:rPr>
                        <a:t>CONTRATO INTERADMINISTRATIVO N</a:t>
                      </a:r>
                      <a:r>
                        <a:rPr lang="es-CO" sz="1200" b="1" kern="1200" baseline="30000" dirty="0">
                          <a:ln>
                            <a:noFill/>
                          </a:ln>
                          <a:solidFill>
                            <a:schemeClr val="bg1"/>
                          </a:solidFill>
                          <a:latin typeface="Arial" panose="020B0604020202020204" pitchFamily="34" charset="0"/>
                          <a:cs typeface="Arial" panose="020B0604020202020204" pitchFamily="34" charset="0"/>
                        </a:rPr>
                        <a:t>O</a:t>
                      </a:r>
                      <a:r>
                        <a:rPr lang="es-CO" sz="1200" b="1" kern="1200" dirty="0">
                          <a:ln>
                            <a:noFill/>
                          </a:ln>
                          <a:solidFill>
                            <a:schemeClr val="bg1"/>
                          </a:solidFill>
                          <a:latin typeface="Arial" panose="020B0604020202020204" pitchFamily="34" charset="0"/>
                          <a:cs typeface="Arial" panose="020B0604020202020204" pitchFamily="34" charset="0"/>
                        </a:rPr>
                        <a:t>. 216144</a:t>
                      </a:r>
                      <a:endParaRPr lang="es-CO" sz="1200" b="1" kern="1200" dirty="0">
                        <a:ln>
                          <a:noFill/>
                        </a:ln>
                        <a:solidFill>
                          <a:schemeClr val="bg1"/>
                        </a:solidFill>
                        <a:latin typeface="Arial" panose="020B0604020202020204" pitchFamily="34" charset="0"/>
                        <a:ea typeface="Tahoma" panose="020B060403050404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8E9EB5"/>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rtl="0" fontAlgn="ctr"/>
                      <a:endParaRPr lang="es-CO" sz="1500" b="0" i="0" u="none" strike="noStrike">
                        <a:solidFill>
                          <a:schemeClr val="bg1"/>
                        </a:solidFill>
                        <a:effectLst/>
                        <a:latin typeface="Aptos" panose="020B0004020202020204" pitchFamily="34" charset="0"/>
                        <a:cs typeface="Calibri" panose="020F0502020204030204" pitchFamily="34" charset="0"/>
                      </a:endParaRPr>
                    </a:p>
                  </a:txBody>
                  <a:tcPr marL="72000" marR="72000" marT="72000" marB="72000" anchor="ctr">
                    <a:lnL w="12700" cap="flat" cmpd="sng" algn="ctr">
                      <a:solidFill>
                        <a:srgbClr val="193C69"/>
                      </a:solidFill>
                      <a:prstDash val="solid"/>
                      <a:round/>
                      <a:headEnd type="none" w="med" len="med"/>
                      <a:tailEnd type="none" w="med" len="med"/>
                    </a:lnL>
                    <a:lnR w="12700" cap="flat" cmpd="sng" algn="ctr">
                      <a:solidFill>
                        <a:srgbClr val="193C69"/>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rgbClr val="193C69"/>
                      </a:solidFill>
                      <a:prstDash val="solid"/>
                      <a:round/>
                      <a:headEnd type="none" w="med" len="med"/>
                      <a:tailEnd type="none" w="med" len="med"/>
                    </a:lnB>
                    <a:lnTlToBr w="12700" cmpd="sng">
                      <a:noFill/>
                      <a:prstDash val="solid"/>
                    </a:lnTlToBr>
                    <a:lnBlToTr w="12700" cmpd="sng">
                      <a:noFill/>
                      <a:prstDash val="solid"/>
                    </a:lnBlToTr>
                    <a:solidFill>
                      <a:srgbClr val="193C69"/>
                    </a:solidFill>
                  </a:tcPr>
                </a:tc>
                <a:tc hMerge="1">
                  <a:txBody>
                    <a:bodyPr/>
                    <a:lstStyle/>
                    <a:p>
                      <a:endParaRPr lang="es-419"/>
                    </a:p>
                  </a:txBody>
                  <a:tcPr/>
                </a:tc>
                <a:extLst>
                  <a:ext uri="{0D108BD9-81ED-4DB2-BD59-A6C34878D82A}">
                    <a16:rowId xmlns:a16="http://schemas.microsoft.com/office/drawing/2014/main" val="2456038460"/>
                  </a:ext>
                </a:extLst>
              </a:tr>
              <a:tr h="38624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100" b="1" kern="1200" dirty="0">
                          <a:ln>
                            <a:noFill/>
                          </a:ln>
                          <a:solidFill>
                            <a:srgbClr val="193C69"/>
                          </a:solidFill>
                          <a:latin typeface="Arial" panose="020B0604020202020204" pitchFamily="34" charset="0"/>
                          <a:ea typeface="Tahoma"/>
                          <a:cs typeface="Arial" panose="020B0604020202020204" pitchFamily="34" charset="0"/>
                        </a:rPr>
                        <a:t>Cliente: </a:t>
                      </a:r>
                      <a:endParaRPr lang="es-CO" sz="1100" b="1" kern="1200" dirty="0">
                        <a:ln>
                          <a:noFill/>
                        </a:ln>
                        <a:solidFill>
                          <a:srgbClr val="193C69"/>
                        </a:solidFill>
                        <a:latin typeface="Arial" panose="020B0604020202020204" pitchFamily="34" charset="0"/>
                        <a:ea typeface="Tahoma"/>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lvl="0" algn="l">
                        <a:lnSpc>
                          <a:spcPct val="100000"/>
                        </a:lnSpc>
                        <a:spcBef>
                          <a:spcPts val="0"/>
                        </a:spcBef>
                        <a:spcAft>
                          <a:spcPts val="0"/>
                        </a:spcAft>
                        <a:buNone/>
                      </a:pPr>
                      <a:r>
                        <a:rPr lang="es-419" sz="1100" b="0" i="0" u="none" strike="noStrike" noProof="0" dirty="0">
                          <a:solidFill>
                            <a:srgbClr val="193C69"/>
                          </a:solidFill>
                          <a:effectLst/>
                          <a:latin typeface="Arial" panose="020B0604020202020204" pitchFamily="34" charset="0"/>
                          <a:cs typeface="Arial" panose="020B0604020202020204" pitchFamily="34" charset="0"/>
                        </a:rPr>
                        <a:t>UNIDAD DE SERVICIOS PENITENCIARIOS Y CARCELARIOS – USPEC</a:t>
                      </a:r>
                      <a:endParaRPr lang="es-CO" sz="1100" b="0" i="0" u="none" strike="noStrike" noProof="0" dirty="0">
                        <a:solidFill>
                          <a:srgbClr val="193C69"/>
                        </a:solidFill>
                        <a:effectLst/>
                        <a:latin typeface="Arial" panose="020B0604020202020204" pitchFamily="34" charset="0"/>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2268717706"/>
                  </a:ext>
                </a:extLst>
              </a:tr>
              <a:tr h="30884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kern="1200" dirty="0">
                          <a:ln>
                            <a:noFill/>
                          </a:ln>
                          <a:solidFill>
                            <a:srgbClr val="193C69"/>
                          </a:solidFill>
                          <a:latin typeface="Arial" panose="020B0604020202020204" pitchFamily="34" charset="0"/>
                          <a:cs typeface="Arial" panose="020B0604020202020204" pitchFamily="34" charset="0"/>
                        </a:rPr>
                        <a:t>Línea</a:t>
                      </a:r>
                      <a:r>
                        <a:rPr lang="es-CO" sz="1100" b="1" kern="1200" baseline="0" dirty="0">
                          <a:ln>
                            <a:noFill/>
                          </a:ln>
                          <a:solidFill>
                            <a:srgbClr val="193C69"/>
                          </a:solidFill>
                          <a:latin typeface="Arial" panose="020B0604020202020204" pitchFamily="34" charset="0"/>
                          <a:cs typeface="Arial" panose="020B0604020202020204" pitchFamily="34" charset="0"/>
                        </a:rPr>
                        <a:t> de Negocio: </a:t>
                      </a:r>
                      <a:endParaRPr lang="es-CO" sz="1100" b="1" kern="1200" dirty="0">
                        <a:ln>
                          <a:noFill/>
                        </a:ln>
                        <a:solidFill>
                          <a:srgbClr val="193C69"/>
                        </a:solidFill>
                        <a:latin typeface="Arial" panose="020B0604020202020204" pitchFamily="34" charset="0"/>
                        <a:ea typeface="Tahoma" panose="020B060403050404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lvl="0" algn="l">
                        <a:lnSpc>
                          <a:spcPct val="100000"/>
                        </a:lnSpc>
                        <a:spcBef>
                          <a:spcPts val="0"/>
                        </a:spcBef>
                        <a:spcAft>
                          <a:spcPts val="0"/>
                        </a:spcAft>
                        <a:buNone/>
                      </a:pPr>
                      <a:r>
                        <a:rPr lang="es-CO" sz="1100" b="0" i="0" u="none" strike="noStrike" noProof="0" dirty="0">
                          <a:solidFill>
                            <a:srgbClr val="193C69"/>
                          </a:solidFill>
                          <a:effectLst/>
                          <a:latin typeface="Arial" panose="020B0604020202020204" pitchFamily="34" charset="0"/>
                          <a:cs typeface="Arial" panose="020B0604020202020204" pitchFamily="34" charset="0"/>
                        </a:rPr>
                        <a:t>GERENCIA DE PROYECTOS</a:t>
                      </a: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1616252765"/>
                  </a:ext>
                </a:extLst>
              </a:tr>
              <a:tr h="133305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dirty="0">
                          <a:ln>
                            <a:noFill/>
                          </a:ln>
                          <a:solidFill>
                            <a:srgbClr val="193C69"/>
                          </a:solidFill>
                          <a:latin typeface="Arial" panose="020B0604020202020204" pitchFamily="34" charset="0"/>
                          <a:cs typeface="Arial" panose="020B0604020202020204" pitchFamily="34" charset="0"/>
                        </a:rPr>
                        <a:t>Objeto: </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lvl="0" algn="l">
                        <a:lnSpc>
                          <a:spcPct val="100000"/>
                        </a:lnSpc>
                        <a:spcBef>
                          <a:spcPts val="0"/>
                        </a:spcBef>
                        <a:spcAft>
                          <a:spcPts val="0"/>
                        </a:spcAft>
                        <a:buNone/>
                      </a:pPr>
                      <a:r>
                        <a:rPr lang="es-419" sz="1000" b="0" i="0" u="none" strike="noStrike" noProof="0" dirty="0">
                          <a:solidFill>
                            <a:srgbClr val="193C69"/>
                          </a:solidFill>
                          <a:effectLst/>
                          <a:latin typeface="Arial" panose="020B0604020202020204" pitchFamily="34" charset="0"/>
                          <a:cs typeface="Arial" panose="020B0604020202020204" pitchFamily="34" charset="0"/>
                        </a:rPr>
                        <a:t>EL FONDO FINANCIERO DE PROYECTOS DE DESARROLLO – FONADE (HOY ENTERRITORIO), SE COMPROMETE CON LA UNIDAD DE SERVICIOS PENITENCIARIOS Y CARCELARIOS – USPEC, DE ACUERDO CON LOS PARÁMETROS DE LA LÍNEA DE NEGOCIOS DE GERENCIA DE PROYECTOS, A REALIZAR LA GERENCIA PARA LA CONSTRUCCIÓN E INTERVENTORÍA, AMPLIACIÓN DE CUPOS, Y MANTENIMIENTO DE LA INFRAESTRUCTURA CARCELARIA Y PENITENCIARIA DE ORDEN NIVEL NACIONAL REQUERIDA POR LA USPEC, LO QUE SUPONE ADELANTAR ESTUDIOS, DISEÑOS, DEMOLICIÓN, MANTENIMIENTO, SUMINISTRO, MEJORAMIENTO, CONSERVACIÓN Y AMPLIACIÓN, ASÍ COMO LA ELABORACIÓN DEL PLAN MAESTRO DE INFRAESTRUCTURA EN MATERIA PENITENCIARIA Y CARCELARIA, DE ACUERDO CON LA INFORMACIÓN DE LOS DISEÑOS QUE PRESENTA LA USPEC</a:t>
                      </a:r>
                      <a:r>
                        <a:rPr lang="es-419" sz="1100" b="0" i="0" u="none" strike="noStrike" noProof="0" dirty="0">
                          <a:solidFill>
                            <a:srgbClr val="193C69"/>
                          </a:solidFill>
                          <a:effectLst/>
                          <a:latin typeface="Arial" panose="020B0604020202020204" pitchFamily="34" charset="0"/>
                          <a:cs typeface="Arial" panose="020B0604020202020204" pitchFamily="34" charset="0"/>
                        </a:rPr>
                        <a:t>.</a:t>
                      </a:r>
                      <a:endParaRPr lang="es-CO" sz="1100" b="0" i="0" u="none" strike="noStrike" noProof="0" dirty="0">
                        <a:solidFill>
                          <a:srgbClr val="193C69"/>
                        </a:solidFill>
                        <a:effectLst/>
                        <a:latin typeface="Arial" panose="020B0604020202020204" pitchFamily="34" charset="0"/>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3603713594"/>
                  </a:ext>
                </a:extLst>
              </a:tr>
              <a:tr h="3013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dirty="0">
                          <a:ln>
                            <a:noFill/>
                          </a:ln>
                          <a:solidFill>
                            <a:srgbClr val="193C69"/>
                          </a:solidFill>
                          <a:latin typeface="Arial" panose="020B0604020202020204" pitchFamily="34" charset="0"/>
                          <a:ea typeface="Tahoma" panose="020B0604030504040204" pitchFamily="34" charset="0"/>
                          <a:cs typeface="Arial" panose="020B0604020202020204" pitchFamily="34" charset="0"/>
                        </a:rPr>
                        <a:t>Alcance:</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p>
                      <a:pPr marL="0" marR="0" lvl="0" indent="0" algn="l">
                        <a:lnSpc>
                          <a:spcPct val="100000"/>
                        </a:lnSpc>
                        <a:spcBef>
                          <a:spcPts val="0"/>
                        </a:spcBef>
                        <a:spcAft>
                          <a:spcPts val="0"/>
                        </a:spcAft>
                        <a:buNone/>
                      </a:pPr>
                      <a:r>
                        <a:rPr lang="en-US" sz="1100" dirty="0">
                          <a:solidFill>
                            <a:srgbClr val="193C69"/>
                          </a:solidFill>
                          <a:latin typeface="Arial" panose="020B0604020202020204" pitchFamily="34" charset="0"/>
                          <a:cs typeface="Arial" panose="020B0604020202020204" pitchFamily="34" charset="0"/>
                        </a:rPr>
                        <a:t>N/A</a:t>
                      </a: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16:rowId xmlns:a16="http://schemas.microsoft.com/office/drawing/2014/main" val="2558548338"/>
                  </a:ext>
                </a:extLst>
              </a:tr>
              <a:tr h="3013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dirty="0">
                          <a:ln>
                            <a:noFill/>
                          </a:ln>
                          <a:solidFill>
                            <a:srgbClr val="193C69"/>
                          </a:solidFill>
                          <a:latin typeface="Arial" panose="020B0604020202020204" pitchFamily="34" charset="0"/>
                          <a:cs typeface="Arial" panose="020B0604020202020204" pitchFamily="34" charset="0"/>
                        </a:rPr>
                        <a:t>Fecha de suscripción: </a:t>
                      </a:r>
                      <a:endParaRPr lang="es-CO" sz="1100" b="1" dirty="0">
                        <a:ln>
                          <a:noFill/>
                        </a:ln>
                        <a:solidFill>
                          <a:srgbClr val="193C69"/>
                        </a:solidFill>
                        <a:latin typeface="Arial" panose="020B0604020202020204" pitchFamily="34" charset="0"/>
                        <a:ea typeface="Tahoma" panose="020B060403050404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a:lnSpc>
                          <a:spcPct val="100000"/>
                        </a:lnSpc>
                        <a:spcBef>
                          <a:spcPts val="0"/>
                        </a:spcBef>
                        <a:spcAft>
                          <a:spcPts val="0"/>
                        </a:spcAft>
                        <a:buNone/>
                      </a:pPr>
                      <a:r>
                        <a:rPr lang="es-419" sz="1100" b="0" i="0" u="none" strike="noStrike" noProof="0" dirty="0">
                          <a:solidFill>
                            <a:srgbClr val="193C69"/>
                          </a:solidFill>
                          <a:effectLst/>
                          <a:latin typeface="Arial" panose="020B0604020202020204" pitchFamily="34" charset="0"/>
                          <a:cs typeface="Arial" panose="020B0604020202020204" pitchFamily="34" charset="0"/>
                        </a:rPr>
                        <a:t>29 de noviembre de 2016</a:t>
                      </a:r>
                      <a:endParaRPr lang="en-US" sz="1100" dirty="0">
                        <a:solidFill>
                          <a:srgbClr val="193C69"/>
                        </a:solidFill>
                        <a:latin typeface="Arial" panose="020B0604020202020204" pitchFamily="34" charset="0"/>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2441967422"/>
                  </a:ext>
                </a:extLst>
              </a:tr>
              <a:tr h="3013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dirty="0">
                          <a:ln>
                            <a:noFill/>
                          </a:ln>
                          <a:solidFill>
                            <a:srgbClr val="193C69"/>
                          </a:solidFill>
                          <a:latin typeface="Arial" panose="020B0604020202020204" pitchFamily="34" charset="0"/>
                          <a:cs typeface="Arial" panose="020B0604020202020204" pitchFamily="34" charset="0"/>
                        </a:rPr>
                        <a:t>Fecha de inicio: </a:t>
                      </a:r>
                      <a:endParaRPr lang="es-CO" sz="1100" b="1" dirty="0">
                        <a:ln>
                          <a:noFill/>
                        </a:ln>
                        <a:solidFill>
                          <a:srgbClr val="193C69"/>
                        </a:solidFill>
                        <a:latin typeface="Arial" panose="020B0604020202020204" pitchFamily="34" charset="0"/>
                        <a:ea typeface="Tahoma" panose="020B060403050404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a:lnSpc>
                          <a:spcPct val="100000"/>
                        </a:lnSpc>
                        <a:spcBef>
                          <a:spcPts val="0"/>
                        </a:spcBef>
                        <a:spcAft>
                          <a:spcPts val="0"/>
                        </a:spcAft>
                        <a:buNone/>
                      </a:pPr>
                      <a:r>
                        <a:rPr lang="es-419" sz="1100" b="0" i="0" u="none" strike="noStrike" noProof="0" dirty="0">
                          <a:solidFill>
                            <a:srgbClr val="193C69"/>
                          </a:solidFill>
                          <a:effectLst/>
                          <a:latin typeface="Arial" panose="020B0604020202020204" pitchFamily="34" charset="0"/>
                          <a:cs typeface="Arial" panose="020B0604020202020204" pitchFamily="34" charset="0"/>
                        </a:rPr>
                        <a:t>12 de diciembre de 2016</a:t>
                      </a:r>
                      <a:endParaRPr lang="en-US" sz="1100" dirty="0">
                        <a:solidFill>
                          <a:srgbClr val="193C69"/>
                        </a:solidFill>
                        <a:latin typeface="Arial" panose="020B0604020202020204" pitchFamily="34" charset="0"/>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2635893742"/>
                  </a:ext>
                </a:extLst>
              </a:tr>
              <a:tr h="45075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dirty="0">
                          <a:ln>
                            <a:noFill/>
                          </a:ln>
                          <a:solidFill>
                            <a:srgbClr val="193C69"/>
                          </a:solidFill>
                          <a:latin typeface="Arial" panose="020B0604020202020204" pitchFamily="34" charset="0"/>
                          <a:cs typeface="Arial" panose="020B0604020202020204" pitchFamily="34" charset="0"/>
                        </a:rPr>
                        <a:t>Fecha de vencimiento actual: </a:t>
                      </a:r>
                      <a:endParaRPr lang="es-CO" sz="1100" b="1" dirty="0">
                        <a:ln>
                          <a:noFill/>
                        </a:ln>
                        <a:solidFill>
                          <a:srgbClr val="193C69"/>
                        </a:solidFill>
                        <a:latin typeface="Arial" panose="020B0604020202020204" pitchFamily="34" charset="0"/>
                        <a:ea typeface="Tahoma" panose="020B060403050404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rtl="0" eaLnBrk="1" fontAlgn="ctr" latinLnBrk="0" hangingPunct="1">
                        <a:lnSpc>
                          <a:spcPct val="100000"/>
                        </a:lnSpc>
                        <a:spcBef>
                          <a:spcPts val="0"/>
                        </a:spcBef>
                        <a:spcAft>
                          <a:spcPts val="0"/>
                        </a:spcAft>
                        <a:buClrTx/>
                        <a:buSzTx/>
                        <a:buFontTx/>
                        <a:buNone/>
                      </a:pPr>
                      <a:r>
                        <a:rPr lang="es-CO" sz="1100" b="0" i="0" u="none" strike="noStrike" kern="1200" dirty="0">
                          <a:solidFill>
                            <a:srgbClr val="193C69"/>
                          </a:solidFill>
                          <a:effectLst/>
                          <a:latin typeface="Arial" panose="020B0604020202020204" pitchFamily="34" charset="0"/>
                          <a:ea typeface="+mn-ea"/>
                          <a:cs typeface="Arial" panose="020B0604020202020204" pitchFamily="34" charset="0"/>
                        </a:rPr>
                        <a:t>28 de Noviembre de 2025</a:t>
                      </a: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772729817"/>
                  </a:ext>
                </a:extLst>
              </a:tr>
              <a:tr h="36980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dirty="0">
                          <a:ln>
                            <a:noFill/>
                          </a:ln>
                          <a:solidFill>
                            <a:srgbClr val="193C69"/>
                          </a:solidFill>
                          <a:latin typeface="Arial" panose="020B0604020202020204" pitchFamily="34" charset="0"/>
                          <a:cs typeface="Arial" panose="020B0604020202020204" pitchFamily="34" charset="0"/>
                        </a:rPr>
                        <a:t>Valor Total/Honorarios:</a:t>
                      </a:r>
                      <a:endParaRPr lang="es-CO" sz="1100" b="1" dirty="0">
                        <a:ln>
                          <a:noFill/>
                        </a:ln>
                        <a:solidFill>
                          <a:srgbClr val="193C69"/>
                        </a:solidFill>
                        <a:latin typeface="Arial" panose="020B0604020202020204" pitchFamily="34" charset="0"/>
                        <a:ea typeface="Tahoma" panose="020B060403050404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a:lnSpc>
                          <a:spcPct val="100000"/>
                        </a:lnSpc>
                        <a:spcBef>
                          <a:spcPts val="0"/>
                        </a:spcBef>
                        <a:spcAft>
                          <a:spcPts val="0"/>
                        </a:spcAft>
                        <a:buNone/>
                        <a:tabLst/>
                        <a:defRPr/>
                      </a:pPr>
                      <a:r>
                        <a:rPr lang="es-CO" sz="1100" b="0" i="0" u="none" strike="noStrike" noProof="0" dirty="0">
                          <a:solidFill>
                            <a:srgbClr val="193C69"/>
                          </a:solidFill>
                          <a:effectLst/>
                          <a:latin typeface="Arial" panose="020B0604020202020204" pitchFamily="34" charset="0"/>
                          <a:cs typeface="Arial" panose="020B0604020202020204" pitchFamily="34" charset="0"/>
                        </a:rPr>
                        <a:t>$384.039.894.636,oo</a:t>
                      </a:r>
                      <a:endParaRPr lang="en-US" sz="1100" dirty="0">
                        <a:solidFill>
                          <a:srgbClr val="193C69"/>
                        </a:solidFill>
                        <a:latin typeface="Arial" panose="020B0604020202020204" pitchFamily="34" charset="0"/>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3060610334"/>
                  </a:ext>
                </a:extLst>
              </a:tr>
              <a:tr h="30344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100" b="1" dirty="0">
                          <a:ln>
                            <a:noFill/>
                          </a:ln>
                          <a:solidFill>
                            <a:srgbClr val="193C69"/>
                          </a:solidFill>
                          <a:latin typeface="Arial" panose="020B0604020202020204" pitchFamily="34" charset="0"/>
                          <a:cs typeface="Arial" panose="020B0604020202020204" pitchFamily="34" charset="0"/>
                        </a:rPr>
                        <a:t>Cuota de Gerencia/ Gestión:</a:t>
                      </a:r>
                      <a:endParaRPr lang="es-CO" sz="1100" b="1" dirty="0">
                        <a:ln>
                          <a:noFill/>
                        </a:ln>
                        <a:solidFill>
                          <a:srgbClr val="193C69"/>
                        </a:solidFill>
                        <a:latin typeface="Arial" panose="020B0604020202020204" pitchFamily="34" charset="0"/>
                        <a:ea typeface="Tahoma" panose="020B0604030504040204" pitchFamily="34" charset="0"/>
                        <a:cs typeface="Arial" panose="020B0604020202020204" pitchFamily="34" charset="0"/>
                      </a:endParaRP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a:lnSpc>
                          <a:spcPct val="100000"/>
                        </a:lnSpc>
                        <a:spcBef>
                          <a:spcPts val="0"/>
                        </a:spcBef>
                        <a:spcAft>
                          <a:spcPts val="0"/>
                        </a:spcAft>
                        <a:buNone/>
                        <a:tabLst/>
                        <a:defRPr/>
                      </a:pPr>
                      <a:r>
                        <a:rPr lang="es-CO" sz="1100" b="0" i="0" u="none" strike="noStrike" kern="1200" noProof="0" dirty="0">
                          <a:solidFill>
                            <a:srgbClr val="193C69"/>
                          </a:solidFill>
                          <a:effectLst/>
                          <a:latin typeface="Arial" panose="020B0604020202020204" pitchFamily="34" charset="0"/>
                          <a:ea typeface="+mn-ea"/>
                          <a:cs typeface="Arial" panose="020B0604020202020204" pitchFamily="34" charset="0"/>
                        </a:rPr>
                        <a:t>$29.525.677.429,oo</a:t>
                      </a:r>
                      <a:endParaRPr lang="en-US" sz="1100" b="0" i="0" u="none" strike="noStrike" kern="1200" dirty="0">
                        <a:solidFill>
                          <a:srgbClr val="193C69"/>
                        </a:solidFill>
                        <a:effectLst/>
                        <a:latin typeface="Arial" panose="020B0604020202020204" pitchFamily="34" charset="0"/>
                        <a:ea typeface="+mn-ea"/>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hMerge="1">
                  <a:txBody>
                    <a:bodyPr/>
                    <a:lstStyle/>
                    <a:p>
                      <a:endParaRPr lang="es-419"/>
                    </a:p>
                  </a:txBody>
                  <a:tcPr/>
                </a:tc>
                <a:extLst>
                  <a:ext uri="{0D108BD9-81ED-4DB2-BD59-A6C34878D82A}">
                    <a16:rowId xmlns:a16="http://schemas.microsoft.com/office/drawing/2014/main" val="3931348276"/>
                  </a:ext>
                </a:extLst>
              </a:tr>
              <a:tr h="80569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100" b="1" kern="1200" dirty="0">
                          <a:ln>
                            <a:noFill/>
                          </a:ln>
                          <a:solidFill>
                            <a:srgbClr val="193C69"/>
                          </a:solidFill>
                          <a:latin typeface="Arial" panose="020B0604020202020204" pitchFamily="34" charset="0"/>
                          <a:ea typeface="+mn-ea"/>
                          <a:cs typeface="Arial" panose="020B0604020202020204" pitchFamily="34" charset="0"/>
                        </a:rPr>
                        <a:t>Número de Otrosíes suscritos (adiciones, reducciones, prórrogas, modificaciones, entre otras): </a:t>
                      </a:r>
                    </a:p>
                  </a:txBody>
                  <a:tcPr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solidFill>
                      <a:srgbClr val="E9EDF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lvl="0" algn="l">
                        <a:buNone/>
                      </a:pPr>
                      <a:r>
                        <a:rPr lang="es-CO" sz="1100" b="0" i="0" u="none" strike="noStrike" noProof="0" dirty="0">
                          <a:solidFill>
                            <a:srgbClr val="193C69"/>
                          </a:solidFill>
                          <a:effectLst/>
                          <a:latin typeface="Arial" panose="020B0604020202020204" pitchFamily="34" charset="0"/>
                          <a:cs typeface="Arial" panose="020B0604020202020204" pitchFamily="34" charset="0"/>
                        </a:rPr>
                        <a:t>Adiciones: 8 - $ 34.587.740.448,oo</a:t>
                      </a:r>
                      <a:endParaRPr lang="en-US" sz="1100" b="0" i="0" u="none" strike="noStrike" noProof="0" dirty="0">
                        <a:solidFill>
                          <a:srgbClr val="193C69"/>
                        </a:solidFill>
                        <a:effectLst/>
                        <a:latin typeface="Arial" panose="020B0604020202020204" pitchFamily="34" charset="0"/>
                        <a:cs typeface="Arial" panose="020B0604020202020204" pitchFamily="34" charset="0"/>
                      </a:endParaRPr>
                    </a:p>
                    <a:p>
                      <a:pPr lvl="0" algn="l">
                        <a:buNone/>
                      </a:pPr>
                      <a:r>
                        <a:rPr lang="es-CO" sz="1100" b="0" i="0" u="none" strike="noStrike" noProof="0" dirty="0">
                          <a:solidFill>
                            <a:srgbClr val="193C69"/>
                          </a:solidFill>
                          <a:effectLst/>
                          <a:latin typeface="Arial" panose="020B0604020202020204" pitchFamily="34" charset="0"/>
                          <a:cs typeface="Arial" panose="020B0604020202020204" pitchFamily="34" charset="0"/>
                        </a:rPr>
                        <a:t>Reducción: 1 - $-61.783.858.092,oo</a:t>
                      </a:r>
                      <a:endParaRPr lang="en-US" sz="1100" b="0" i="0" u="none" strike="noStrike" noProof="0" dirty="0">
                        <a:solidFill>
                          <a:srgbClr val="193C69"/>
                        </a:solidFill>
                        <a:effectLst/>
                        <a:latin typeface="Arial" panose="020B0604020202020204" pitchFamily="34" charset="0"/>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algn="l" rtl="0" fontAlgn="base"/>
                      <a:r>
                        <a:rPr lang="es-CO" sz="1100" b="0" i="0" u="none" strike="noStrike" kern="1200" dirty="0">
                          <a:solidFill>
                            <a:srgbClr val="193C69"/>
                          </a:solidFill>
                          <a:effectLst/>
                          <a:latin typeface="Arial" panose="020B0604020202020204" pitchFamily="34" charset="0"/>
                          <a:ea typeface="+mn-ea"/>
                          <a:cs typeface="Arial" panose="020B0604020202020204" pitchFamily="34" charset="0"/>
                        </a:rPr>
                        <a:t>Modificaciones: 14</a:t>
                      </a:r>
                      <a:br>
                        <a:rPr lang="en-US" sz="1100" b="0" i="0" u="none" strike="noStrike" kern="1200" dirty="0">
                          <a:solidFill>
                            <a:srgbClr val="193C69"/>
                          </a:solidFill>
                          <a:effectLst/>
                          <a:latin typeface="Arial" panose="020B0604020202020204" pitchFamily="34" charset="0"/>
                          <a:ea typeface="+mn-ea"/>
                          <a:cs typeface="Arial" panose="020B0604020202020204" pitchFamily="34" charset="0"/>
                        </a:rPr>
                      </a:br>
                      <a:r>
                        <a:rPr lang="es-CO" sz="1100" b="0" i="0" u="none" strike="noStrike" kern="1200" dirty="0">
                          <a:solidFill>
                            <a:srgbClr val="193C69"/>
                          </a:solidFill>
                          <a:effectLst/>
                          <a:latin typeface="Arial" panose="020B0604020202020204" pitchFamily="34" charset="0"/>
                          <a:ea typeface="+mn-ea"/>
                          <a:cs typeface="Arial" panose="020B0604020202020204" pitchFamily="34" charset="0"/>
                        </a:rPr>
                        <a:t>Adiciones: 8</a:t>
                      </a:r>
                      <a:r>
                        <a:rPr lang="en-US" sz="1100" b="0" i="0" u="none" strike="noStrike" kern="1200" dirty="0">
                          <a:solidFill>
                            <a:srgbClr val="193C69"/>
                          </a:solidFill>
                          <a:effectLst/>
                          <a:latin typeface="Arial" panose="020B0604020202020204" pitchFamily="34" charset="0"/>
                          <a:ea typeface="+mn-ea"/>
                          <a:cs typeface="Arial" panose="020B0604020202020204" pitchFamily="34" charset="0"/>
                        </a:rPr>
                        <a:t>​</a:t>
                      </a:r>
                    </a:p>
                    <a:p>
                      <a:pPr algn="l" rtl="0" fontAlgn="base"/>
                      <a:r>
                        <a:rPr lang="es-CO" sz="1100" b="0" i="0" u="none" strike="noStrike" kern="1200" dirty="0">
                          <a:solidFill>
                            <a:srgbClr val="193C69"/>
                          </a:solidFill>
                          <a:effectLst/>
                          <a:latin typeface="Arial" panose="020B0604020202020204" pitchFamily="34" charset="0"/>
                          <a:ea typeface="+mn-ea"/>
                          <a:cs typeface="Arial" panose="020B0604020202020204" pitchFamily="34" charset="0"/>
                        </a:rPr>
                        <a:t>Prórrogas: 7</a:t>
                      </a:r>
                      <a:endParaRPr lang="en-US" sz="1100" b="0" i="0" u="none" strike="noStrike" kern="1200" dirty="0">
                        <a:solidFill>
                          <a:srgbClr val="193C69"/>
                        </a:solidFill>
                        <a:effectLst/>
                        <a:latin typeface="Arial" panose="020B0604020202020204" pitchFamily="34" charset="0"/>
                        <a:ea typeface="+mn-ea"/>
                        <a:cs typeface="Arial" panose="020B0604020202020204" pitchFamily="34" charset="0"/>
                      </a:endParaRPr>
                    </a:p>
                    <a:p>
                      <a:pPr lvl="0" algn="l">
                        <a:buNone/>
                      </a:pPr>
                      <a:endParaRPr lang="en-US" sz="1100" b="0" i="0" u="none" strike="noStrike" noProof="0" dirty="0">
                        <a:solidFill>
                          <a:srgbClr val="193C69"/>
                        </a:solidFill>
                        <a:effectLst/>
                        <a:latin typeface="Arial" panose="020B0604020202020204" pitchFamily="34" charset="0"/>
                        <a:cs typeface="Arial" panose="020B0604020202020204" pitchFamily="34" charset="0"/>
                      </a:endParaRPr>
                    </a:p>
                  </a:txBody>
                  <a:tcPr marL="72000" marR="72000" marT="72000" marB="72000" anchor="ctr">
                    <a:lnL w="12700" cap="flat" cmpd="sng" algn="ctr">
                      <a:solidFill>
                        <a:schemeClr val="tx1"/>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chemeClr val="tx1"/>
                      </a:solidFill>
                      <a:prstDash val="dot"/>
                      <a:round/>
                      <a:headEnd type="none" w="med" len="med"/>
                      <a:tailEnd type="none" w="med" len="med"/>
                    </a:lnT>
                    <a:lnB w="12700" cap="flat" cmpd="sng" algn="ctr">
                      <a:solidFill>
                        <a:schemeClr val="tx1"/>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1141404"/>
                  </a:ext>
                </a:extLst>
              </a:tr>
            </a:tbl>
          </a:graphicData>
        </a:graphic>
      </p:graphicFrame>
      <p:sp>
        <p:nvSpPr>
          <p:cNvPr id="2" name="CuadroTexto 1">
            <a:extLst>
              <a:ext uri="{FF2B5EF4-FFF2-40B4-BE49-F238E27FC236}">
                <a16:creationId xmlns:a16="http://schemas.microsoft.com/office/drawing/2014/main" id="{9423FD34-890E-DE68-11D4-15CFFA774C79}"/>
              </a:ext>
            </a:extLst>
          </p:cNvPr>
          <p:cNvSpPr txBox="1"/>
          <p:nvPr/>
        </p:nvSpPr>
        <p:spPr>
          <a:xfrm>
            <a:off x="586722" y="480908"/>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1. INFORMACIÓN GENERAL DEL CONTRATO  INTERADMINISTRATIVO No.216144</a:t>
            </a:r>
          </a:p>
        </p:txBody>
      </p:sp>
      <p:pic>
        <p:nvPicPr>
          <p:cNvPr id="3" name="Gráfico 2" descr="Play con relleno sólido">
            <a:extLst>
              <a:ext uri="{FF2B5EF4-FFF2-40B4-BE49-F238E27FC236}">
                <a16:creationId xmlns:a16="http://schemas.microsoft.com/office/drawing/2014/main" id="{FD4C5746-DFAB-9487-7B26-709EA11CBEF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70825" y="477308"/>
            <a:ext cx="230400" cy="230400"/>
          </a:xfrm>
          <a:prstGeom prst="rect">
            <a:avLst/>
          </a:prstGeom>
        </p:spPr>
      </p:pic>
      <p:pic>
        <p:nvPicPr>
          <p:cNvPr id="7" name="Gráfico 6">
            <a:extLst>
              <a:ext uri="{FF2B5EF4-FFF2-40B4-BE49-F238E27FC236}">
                <a16:creationId xmlns:a16="http://schemas.microsoft.com/office/drawing/2014/main" id="{95A3D662-38D8-3857-4D85-9EED9B663B83}"/>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6722" y="796883"/>
            <a:ext cx="10836000" cy="18000"/>
          </a:xfrm>
          <a:prstGeom prst="rect">
            <a:avLst/>
          </a:prstGeom>
        </p:spPr>
      </p:pic>
    </p:spTree>
    <p:extLst>
      <p:ext uri="{BB962C8B-B14F-4D97-AF65-F5344CB8AC3E}">
        <p14:creationId xmlns:p14="http://schemas.microsoft.com/office/powerpoint/2010/main" val="5540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7C110-55C3-613C-82DF-AECFD2EB0B6E}"/>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A8E08FA5-1171-4DBB-82B1-990F34AF4535}"/>
              </a:ext>
            </a:extLst>
          </p:cNvPr>
          <p:cNvPicPr>
            <a:picLocks noChangeAspect="1"/>
          </p:cNvPicPr>
          <p:nvPr/>
        </p:nvPicPr>
        <p:blipFill rotWithShape="1">
          <a:blip r:embed="rId2">
            <a:extLst>
              <a:ext uri="{28A0092B-C50C-407E-A947-70E740481C1C}">
                <a14:useLocalDpi xmlns:a14="http://schemas.microsoft.com/office/drawing/2010/main" val="0"/>
              </a:ext>
            </a:extLst>
          </a:blip>
          <a:srcRect l="22396" t="20248" r="23854" b="22777"/>
          <a:stretch/>
        </p:blipFill>
        <p:spPr>
          <a:xfrm>
            <a:off x="1409861" y="938332"/>
            <a:ext cx="9189722" cy="5479401"/>
          </a:xfrm>
          <a:prstGeom prst="rect">
            <a:avLst/>
          </a:prstGeom>
        </p:spPr>
      </p:pic>
      <p:sp>
        <p:nvSpPr>
          <p:cNvPr id="3" name="CuadroTexto 2">
            <a:extLst>
              <a:ext uri="{FF2B5EF4-FFF2-40B4-BE49-F238E27FC236}">
                <a16:creationId xmlns:a16="http://schemas.microsoft.com/office/drawing/2014/main" id="{0365D9DC-4142-B25D-A1C7-1AF6B46C150D}"/>
              </a:ext>
            </a:extLst>
          </p:cNvPr>
          <p:cNvSpPr txBox="1"/>
          <p:nvPr/>
        </p:nvSpPr>
        <p:spPr>
          <a:xfrm>
            <a:off x="676800" y="446634"/>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2. ESTADO ACTUAL DEL CONTRATO INTERADMINISTRATIVO No.216144</a:t>
            </a:r>
          </a:p>
        </p:txBody>
      </p:sp>
      <p:pic>
        <p:nvPicPr>
          <p:cNvPr id="5" name="Gráfico 4" descr="Play con relleno sólido">
            <a:extLst>
              <a:ext uri="{FF2B5EF4-FFF2-40B4-BE49-F238E27FC236}">
                <a16:creationId xmlns:a16="http://schemas.microsoft.com/office/drawing/2014/main" id="{612C400D-B694-B7C1-E5F9-DE0E8F71A69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56322" y="441758"/>
            <a:ext cx="230400" cy="230400"/>
          </a:xfrm>
          <a:prstGeom prst="rect">
            <a:avLst/>
          </a:prstGeom>
        </p:spPr>
      </p:pic>
      <p:sp>
        <p:nvSpPr>
          <p:cNvPr id="7" name="CuadroTexto 6">
            <a:extLst>
              <a:ext uri="{FF2B5EF4-FFF2-40B4-BE49-F238E27FC236}">
                <a16:creationId xmlns:a16="http://schemas.microsoft.com/office/drawing/2014/main" id="{BB0A77D6-366D-F36D-2A36-78FCCA8DF211}"/>
              </a:ext>
            </a:extLst>
          </p:cNvPr>
          <p:cNvSpPr txBox="1"/>
          <p:nvPr/>
        </p:nvSpPr>
        <p:spPr>
          <a:xfrm>
            <a:off x="672000" y="777833"/>
            <a:ext cx="10836000" cy="530972"/>
          </a:xfrm>
          <a:prstGeom prst="rect">
            <a:avLst/>
          </a:prstGeom>
          <a:noFill/>
        </p:spPr>
        <p:txBody>
          <a:bodyPr wrap="square" lIns="0" tIns="0" rIns="0" bIns="0" rtlCol="0" anchor="ctr">
            <a:normAutofit/>
          </a:bodyPr>
          <a:lstStyle/>
          <a:p>
            <a:pPr algn="just"/>
            <a:r>
              <a:rPr lang="es-CO" sz="1600" b="1" dirty="0">
                <a:solidFill>
                  <a:srgbClr val="767676"/>
                </a:solidFill>
                <a:latin typeface="Arial" panose="020B0604020202020204" pitchFamily="34" charset="0"/>
                <a:cs typeface="Arial" panose="020B0604020202020204" pitchFamily="34" charset="0"/>
              </a:rPr>
              <a:t>Avance técnico</a:t>
            </a:r>
          </a:p>
        </p:txBody>
      </p:sp>
      <p:sp>
        <p:nvSpPr>
          <p:cNvPr id="9" name="CuadroTexto 8">
            <a:extLst>
              <a:ext uri="{FF2B5EF4-FFF2-40B4-BE49-F238E27FC236}">
                <a16:creationId xmlns:a16="http://schemas.microsoft.com/office/drawing/2014/main" id="{985BE28C-D5D6-4A4A-9285-1F6A6430FA11}"/>
              </a:ext>
            </a:extLst>
          </p:cNvPr>
          <p:cNvSpPr txBox="1"/>
          <p:nvPr/>
        </p:nvSpPr>
        <p:spPr>
          <a:xfrm>
            <a:off x="7307502" y="1232601"/>
            <a:ext cx="3398598" cy="523220"/>
          </a:xfrm>
          <a:prstGeom prst="rect">
            <a:avLst/>
          </a:prstGeom>
          <a:noFill/>
        </p:spPr>
        <p:txBody>
          <a:bodyPr wrap="square" rtlCol="0">
            <a:spAutoFit/>
          </a:bodyPr>
          <a:lstStyle/>
          <a:p>
            <a:pPr algn="ctr"/>
            <a:r>
              <a:rPr lang="es-CO" sz="1400" b="1" dirty="0">
                <a:solidFill>
                  <a:srgbClr val="193C69"/>
                </a:solidFill>
                <a:latin typeface="Arial" panose="020B0604020202020204" pitchFamily="34" charset="0"/>
                <a:cs typeface="Arial" panose="020B0604020202020204" pitchFamily="34" charset="0"/>
              </a:rPr>
              <a:t>Avance Físico: </a:t>
            </a:r>
            <a:r>
              <a:rPr lang="es-CO" sz="1400" dirty="0">
                <a:solidFill>
                  <a:srgbClr val="193C69"/>
                </a:solidFill>
                <a:latin typeface="Arial" panose="020B0604020202020204" pitchFamily="34" charset="0"/>
                <a:cs typeface="Arial" panose="020B0604020202020204" pitchFamily="34" charset="0"/>
              </a:rPr>
              <a:t>99,94 %</a:t>
            </a:r>
          </a:p>
          <a:p>
            <a:pPr algn="ctr"/>
            <a:r>
              <a:rPr lang="es-CO" sz="1400" b="1" dirty="0">
                <a:solidFill>
                  <a:srgbClr val="193C69"/>
                </a:solidFill>
                <a:latin typeface="Arial" panose="020B0604020202020204" pitchFamily="34" charset="0"/>
                <a:cs typeface="Arial" panose="020B0604020202020204" pitchFamily="34" charset="0"/>
              </a:rPr>
              <a:t>Avance Financiero: </a:t>
            </a:r>
            <a:r>
              <a:rPr lang="es-CO" sz="1400" dirty="0">
                <a:solidFill>
                  <a:srgbClr val="193C69"/>
                </a:solidFill>
                <a:latin typeface="Arial" panose="020B0604020202020204" pitchFamily="34" charset="0"/>
                <a:cs typeface="Arial" panose="020B0604020202020204" pitchFamily="34" charset="0"/>
              </a:rPr>
              <a:t>93,29% </a:t>
            </a:r>
          </a:p>
        </p:txBody>
      </p:sp>
      <p:pic>
        <p:nvPicPr>
          <p:cNvPr id="10" name="Gráfico 9">
            <a:extLst>
              <a:ext uri="{FF2B5EF4-FFF2-40B4-BE49-F238E27FC236}">
                <a16:creationId xmlns:a16="http://schemas.microsoft.com/office/drawing/2014/main" id="{0CB56C6C-F697-461E-B523-4FCD25F98493}"/>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586722" y="796883"/>
            <a:ext cx="10836000" cy="18000"/>
          </a:xfrm>
          <a:prstGeom prst="rect">
            <a:avLst/>
          </a:prstGeom>
        </p:spPr>
      </p:pic>
    </p:spTree>
    <p:extLst>
      <p:ext uri="{BB962C8B-B14F-4D97-AF65-F5344CB8AC3E}">
        <p14:creationId xmlns:p14="http://schemas.microsoft.com/office/powerpoint/2010/main" val="334725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9B433-77CC-1425-3344-B7533A886A0A}"/>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2EC13965-BDBA-0371-3350-0D4BCDE10588}"/>
              </a:ext>
            </a:extLst>
          </p:cNvPr>
          <p:cNvSpPr txBox="1"/>
          <p:nvPr/>
        </p:nvSpPr>
        <p:spPr>
          <a:xfrm>
            <a:off x="678000" y="459065"/>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2. ESTADO ACTUAL DEL CONTRATO INTERADMINISTRATIVO No. 216144</a:t>
            </a:r>
          </a:p>
        </p:txBody>
      </p:sp>
      <p:pic>
        <p:nvPicPr>
          <p:cNvPr id="5" name="Gráfico 4" descr="Play con relleno sólido">
            <a:extLst>
              <a:ext uri="{FF2B5EF4-FFF2-40B4-BE49-F238E27FC236}">
                <a16:creationId xmlns:a16="http://schemas.microsoft.com/office/drawing/2014/main" id="{215801DF-6CCC-D32F-5090-1D8C565FAE0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81550" y="431213"/>
            <a:ext cx="230400" cy="230400"/>
          </a:xfrm>
          <a:prstGeom prst="rect">
            <a:avLst/>
          </a:prstGeom>
        </p:spPr>
      </p:pic>
      <p:sp>
        <p:nvSpPr>
          <p:cNvPr id="8" name="CuadroTexto 16">
            <a:extLst>
              <a:ext uri="{FF2B5EF4-FFF2-40B4-BE49-F238E27FC236}">
                <a16:creationId xmlns:a16="http://schemas.microsoft.com/office/drawing/2014/main" id="{A970413F-D0C0-A0D4-0E67-9CB4363DF667}"/>
              </a:ext>
            </a:extLst>
          </p:cNvPr>
          <p:cNvSpPr txBox="1"/>
          <p:nvPr/>
        </p:nvSpPr>
        <p:spPr>
          <a:xfrm>
            <a:off x="1033839" y="1968568"/>
            <a:ext cx="3668075" cy="338554"/>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CO" sz="1600" b="1" dirty="0">
                <a:solidFill>
                  <a:schemeClr val="accent6"/>
                </a:solidFill>
                <a:latin typeface="Arial" panose="020B0604020202020204" pitchFamily="34" charset="0"/>
                <a:cs typeface="Arial" panose="020B0604020202020204" pitchFamily="34" charset="0"/>
              </a:rPr>
              <a:t>No. PROYECTOS C.I. 216144</a:t>
            </a:r>
          </a:p>
        </p:txBody>
      </p:sp>
      <p:sp>
        <p:nvSpPr>
          <p:cNvPr id="9" name="CuadroTexto 1">
            <a:extLst>
              <a:ext uri="{FF2B5EF4-FFF2-40B4-BE49-F238E27FC236}">
                <a16:creationId xmlns:a16="http://schemas.microsoft.com/office/drawing/2014/main" id="{593387DF-F805-A048-8A63-1E059DAC0473}"/>
              </a:ext>
            </a:extLst>
          </p:cNvPr>
          <p:cNvSpPr txBox="1"/>
          <p:nvPr/>
        </p:nvSpPr>
        <p:spPr>
          <a:xfrm>
            <a:off x="3551743" y="959035"/>
            <a:ext cx="4073422" cy="646331"/>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CO" b="1" dirty="0">
                <a:solidFill>
                  <a:srgbClr val="A51D30"/>
                </a:solidFill>
                <a:latin typeface="Arial" panose="020B0604020202020204" pitchFamily="34" charset="0"/>
                <a:cs typeface="Arial" panose="020B0604020202020204" pitchFamily="34" charset="0"/>
              </a:rPr>
              <a:t>99,94% EJECUCIÓN FISICA</a:t>
            </a:r>
          </a:p>
          <a:p>
            <a:pPr algn="ctr"/>
            <a:r>
              <a:rPr lang="es-CO" b="1" dirty="0">
                <a:solidFill>
                  <a:srgbClr val="A51D30"/>
                </a:solidFill>
                <a:latin typeface="Arial" panose="020B0604020202020204" pitchFamily="34" charset="0"/>
                <a:cs typeface="Arial" panose="020B0604020202020204" pitchFamily="34" charset="0"/>
              </a:rPr>
              <a:t>158 PROYECTOS</a:t>
            </a:r>
          </a:p>
        </p:txBody>
      </p:sp>
      <p:sp>
        <p:nvSpPr>
          <p:cNvPr id="10" name="CuadroTexto 8">
            <a:extLst>
              <a:ext uri="{FF2B5EF4-FFF2-40B4-BE49-F238E27FC236}">
                <a16:creationId xmlns:a16="http://schemas.microsoft.com/office/drawing/2014/main" id="{EA82FD40-8A61-18C7-12F4-D97FB4009273}"/>
              </a:ext>
            </a:extLst>
          </p:cNvPr>
          <p:cNvSpPr txBox="1"/>
          <p:nvPr/>
        </p:nvSpPr>
        <p:spPr>
          <a:xfrm>
            <a:off x="6272613" y="1968568"/>
            <a:ext cx="4815699" cy="338554"/>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CO" sz="1600" b="1" dirty="0">
                <a:solidFill>
                  <a:schemeClr val="accent6"/>
                </a:solidFill>
                <a:latin typeface="Arial" panose="020B0604020202020204" pitchFamily="34" charset="0"/>
                <a:cs typeface="Arial" panose="020B0604020202020204" pitchFamily="34" charset="0"/>
              </a:rPr>
              <a:t>ESTADO DE PROYECTOS – VALOR INVERSIÓN</a:t>
            </a:r>
            <a:endParaRPr lang="es-419" sz="1600" b="1" dirty="0">
              <a:solidFill>
                <a:schemeClr val="accent6"/>
              </a:solidFill>
              <a:latin typeface="Arial" panose="020B0604020202020204" pitchFamily="34" charset="0"/>
              <a:cs typeface="Arial" panose="020B0604020202020204" pitchFamily="34" charset="0"/>
            </a:endParaRPr>
          </a:p>
        </p:txBody>
      </p:sp>
      <p:pic>
        <p:nvPicPr>
          <p:cNvPr id="13" name="Gráfico 12">
            <a:extLst>
              <a:ext uri="{FF2B5EF4-FFF2-40B4-BE49-F238E27FC236}">
                <a16:creationId xmlns:a16="http://schemas.microsoft.com/office/drawing/2014/main" id="{6DD5DFA6-2BFD-4CBC-8D08-9F1E322EDF1E}"/>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6722" y="796883"/>
            <a:ext cx="10836000" cy="18000"/>
          </a:xfrm>
          <a:prstGeom prst="rect">
            <a:avLst/>
          </a:prstGeom>
        </p:spPr>
      </p:pic>
      <p:graphicFrame>
        <p:nvGraphicFramePr>
          <p:cNvPr id="14" name="Gráfico 13">
            <a:extLst>
              <a:ext uri="{FF2B5EF4-FFF2-40B4-BE49-F238E27FC236}">
                <a16:creationId xmlns:a16="http://schemas.microsoft.com/office/drawing/2014/main" id="{EF4490BD-19C4-4D3A-8E18-6E590FF81CAD}"/>
              </a:ext>
            </a:extLst>
          </p:cNvPr>
          <p:cNvGraphicFramePr>
            <a:graphicFrameLocks/>
          </p:cNvGraphicFramePr>
          <p:nvPr>
            <p:extLst>
              <p:ext uri="{D42A27DB-BD31-4B8C-83A1-F6EECF244321}">
                <p14:modId xmlns:p14="http://schemas.microsoft.com/office/powerpoint/2010/main" val="2261289672"/>
              </p:ext>
            </p:extLst>
          </p:nvPr>
        </p:nvGraphicFramePr>
        <p:xfrm>
          <a:off x="5588454" y="2613526"/>
          <a:ext cx="6393996" cy="329156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5" name="Gráfico 14">
            <a:extLst>
              <a:ext uri="{FF2B5EF4-FFF2-40B4-BE49-F238E27FC236}">
                <a16:creationId xmlns:a16="http://schemas.microsoft.com/office/drawing/2014/main" id="{4934AC7B-5AA4-4F68-AD4B-8E03F7FC7214}"/>
              </a:ext>
            </a:extLst>
          </p:cNvPr>
          <p:cNvGraphicFramePr>
            <a:graphicFrameLocks/>
          </p:cNvGraphicFramePr>
          <p:nvPr>
            <p:extLst>
              <p:ext uri="{D42A27DB-BD31-4B8C-83A1-F6EECF244321}">
                <p14:modId xmlns:p14="http://schemas.microsoft.com/office/powerpoint/2010/main" val="1621246572"/>
              </p:ext>
            </p:extLst>
          </p:nvPr>
        </p:nvGraphicFramePr>
        <p:xfrm>
          <a:off x="-395518" y="2387195"/>
          <a:ext cx="6880692" cy="35179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212887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215C4-E5D9-C283-B0B7-91D1EC90BD79}"/>
            </a:ext>
          </a:extLst>
        </p:cNvPr>
        <p:cNvGrpSpPr/>
        <p:nvPr/>
      </p:nvGrpSpPr>
      <p:grpSpPr>
        <a:xfrm>
          <a:off x="0" y="0"/>
          <a:ext cx="0" cy="0"/>
          <a:chOff x="0" y="0"/>
          <a:chExt cx="0" cy="0"/>
        </a:xfrm>
      </p:grpSpPr>
      <p:sp>
        <p:nvSpPr>
          <p:cNvPr id="9" name="CuadroTexto 3">
            <a:extLst>
              <a:ext uri="{FF2B5EF4-FFF2-40B4-BE49-F238E27FC236}">
                <a16:creationId xmlns:a16="http://schemas.microsoft.com/office/drawing/2014/main" id="{2A8C4A32-E38E-262E-957C-A1E099B99904}"/>
              </a:ext>
            </a:extLst>
          </p:cNvPr>
          <p:cNvSpPr txBox="1"/>
          <p:nvPr/>
        </p:nvSpPr>
        <p:spPr>
          <a:xfrm>
            <a:off x="9248103" y="6103589"/>
            <a:ext cx="2685094" cy="307777"/>
          </a:xfrm>
          <a:prstGeom prst="rect">
            <a:avLst/>
          </a:prstGeom>
          <a:noFill/>
        </p:spPr>
        <p:txBody>
          <a:bodyPr wrap="square">
            <a:spAutoFit/>
          </a:bodyPr>
          <a:lstStyle>
            <a:defPPr>
              <a:defRPr lang="es-CO"/>
            </a:defPPr>
            <a:lvl1pPr algn="just">
              <a:defRPr b="1">
                <a:solidFill>
                  <a:srgbClr val="767676"/>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CO" sz="1400" dirty="0"/>
              <a:t>Fecha de corte: Sept</a:t>
            </a:r>
            <a:r>
              <a:rPr lang="es-CO" sz="1400"/>
              <a:t>/2025</a:t>
            </a:r>
            <a:endParaRPr lang="es-419" sz="1400" dirty="0"/>
          </a:p>
        </p:txBody>
      </p:sp>
      <p:sp>
        <p:nvSpPr>
          <p:cNvPr id="12" name="CuadroTexto 11">
            <a:extLst>
              <a:ext uri="{FF2B5EF4-FFF2-40B4-BE49-F238E27FC236}">
                <a16:creationId xmlns:a16="http://schemas.microsoft.com/office/drawing/2014/main" id="{AA4BF460-D273-7914-31C9-91AD166FD809}"/>
              </a:ext>
            </a:extLst>
          </p:cNvPr>
          <p:cNvSpPr txBox="1"/>
          <p:nvPr/>
        </p:nvSpPr>
        <p:spPr>
          <a:xfrm>
            <a:off x="586722" y="938332"/>
            <a:ext cx="6097772" cy="338554"/>
          </a:xfrm>
          <a:prstGeom prst="rect">
            <a:avLst/>
          </a:prstGeom>
          <a:noFill/>
        </p:spPr>
        <p:txBody>
          <a:bodyPr wrap="square">
            <a:spAutoFit/>
          </a:bodyPr>
          <a:lstStyle/>
          <a:p>
            <a:pPr algn="just"/>
            <a:r>
              <a:rPr lang="es-CO" sz="1600" b="1" dirty="0">
                <a:solidFill>
                  <a:srgbClr val="767676"/>
                </a:solidFill>
                <a:latin typeface="Arial" panose="020B0604020202020204" pitchFamily="34" charset="0"/>
                <a:cs typeface="Arial" panose="020B0604020202020204" pitchFamily="34" charset="0"/>
              </a:rPr>
              <a:t>P&amp;G - Corte 30 de septiembre 2025</a:t>
            </a:r>
          </a:p>
        </p:txBody>
      </p:sp>
      <p:grpSp>
        <p:nvGrpSpPr>
          <p:cNvPr id="4" name="Grupo 3">
            <a:extLst>
              <a:ext uri="{FF2B5EF4-FFF2-40B4-BE49-F238E27FC236}">
                <a16:creationId xmlns:a16="http://schemas.microsoft.com/office/drawing/2014/main" id="{08AE28FA-289B-4BA8-8B26-79A08CB030FE}"/>
              </a:ext>
            </a:extLst>
          </p:cNvPr>
          <p:cNvGrpSpPr/>
          <p:nvPr/>
        </p:nvGrpSpPr>
        <p:grpSpPr>
          <a:xfrm>
            <a:off x="256402" y="1364150"/>
            <a:ext cx="11676795" cy="4605941"/>
            <a:chOff x="204150" y="1637912"/>
            <a:chExt cx="11676795" cy="4605941"/>
          </a:xfrm>
        </p:grpSpPr>
        <p:pic>
          <p:nvPicPr>
            <p:cNvPr id="6" name="Imagen 5">
              <a:extLst>
                <a:ext uri="{FF2B5EF4-FFF2-40B4-BE49-F238E27FC236}">
                  <a16:creationId xmlns:a16="http://schemas.microsoft.com/office/drawing/2014/main" id="{58B916D7-D49D-AB1B-9C1D-5F3C88A79363}"/>
                </a:ext>
              </a:extLst>
            </p:cNvPr>
            <p:cNvPicPr>
              <a:picLocks noChangeAspect="1"/>
            </p:cNvPicPr>
            <p:nvPr/>
          </p:nvPicPr>
          <p:blipFill>
            <a:blip r:embed="rId2"/>
            <a:stretch>
              <a:fillRect/>
            </a:stretch>
          </p:blipFill>
          <p:spPr>
            <a:xfrm>
              <a:off x="204150" y="1653262"/>
              <a:ext cx="5541494" cy="3829209"/>
            </a:xfrm>
            <a:prstGeom prst="rect">
              <a:avLst/>
            </a:prstGeom>
          </p:spPr>
        </p:pic>
        <p:grpSp>
          <p:nvGrpSpPr>
            <p:cNvPr id="2" name="Grupo 1">
              <a:extLst>
                <a:ext uri="{FF2B5EF4-FFF2-40B4-BE49-F238E27FC236}">
                  <a16:creationId xmlns:a16="http://schemas.microsoft.com/office/drawing/2014/main" id="{DE2A7FC1-EE8F-4C93-B73B-E641C13F30BF}"/>
                </a:ext>
              </a:extLst>
            </p:cNvPr>
            <p:cNvGrpSpPr/>
            <p:nvPr/>
          </p:nvGrpSpPr>
          <p:grpSpPr>
            <a:xfrm>
              <a:off x="5852878" y="1637912"/>
              <a:ext cx="6028067" cy="4605941"/>
              <a:chOff x="5852878" y="1637912"/>
              <a:chExt cx="6028067" cy="4605941"/>
            </a:xfrm>
          </p:grpSpPr>
          <p:pic>
            <p:nvPicPr>
              <p:cNvPr id="8" name="Imagen 7">
                <a:extLst>
                  <a:ext uri="{FF2B5EF4-FFF2-40B4-BE49-F238E27FC236}">
                    <a16:creationId xmlns:a16="http://schemas.microsoft.com/office/drawing/2014/main" id="{E44ED0E0-9CD1-1985-D734-442AC6BD077F}"/>
                  </a:ext>
                </a:extLst>
              </p:cNvPr>
              <p:cNvPicPr>
                <a:picLocks noChangeAspect="1"/>
              </p:cNvPicPr>
              <p:nvPr/>
            </p:nvPicPr>
            <p:blipFill>
              <a:blip r:embed="rId3"/>
              <a:stretch>
                <a:fillRect/>
              </a:stretch>
            </p:blipFill>
            <p:spPr>
              <a:xfrm>
                <a:off x="5862403" y="2211534"/>
                <a:ext cx="6018542" cy="4032319"/>
              </a:xfrm>
              <a:prstGeom prst="rect">
                <a:avLst/>
              </a:prstGeom>
            </p:spPr>
          </p:pic>
          <p:pic>
            <p:nvPicPr>
              <p:cNvPr id="16" name="Imagen 15">
                <a:extLst>
                  <a:ext uri="{FF2B5EF4-FFF2-40B4-BE49-F238E27FC236}">
                    <a16:creationId xmlns:a16="http://schemas.microsoft.com/office/drawing/2014/main" id="{FEEEB305-FC8B-4F81-94A5-8E3F3FBE8A33}"/>
                  </a:ext>
                </a:extLst>
              </p:cNvPr>
              <p:cNvPicPr>
                <a:picLocks noChangeAspect="1"/>
              </p:cNvPicPr>
              <p:nvPr/>
            </p:nvPicPr>
            <p:blipFill rotWithShape="1">
              <a:blip r:embed="rId2"/>
              <a:srcRect b="85398"/>
              <a:stretch/>
            </p:blipFill>
            <p:spPr>
              <a:xfrm>
                <a:off x="5852878" y="1637912"/>
                <a:ext cx="6018542" cy="607277"/>
              </a:xfrm>
              <a:prstGeom prst="rect">
                <a:avLst/>
              </a:prstGeom>
            </p:spPr>
          </p:pic>
        </p:grpSp>
      </p:grpSp>
      <p:sp>
        <p:nvSpPr>
          <p:cNvPr id="17" name="CuadroTexto 16">
            <a:extLst>
              <a:ext uri="{FF2B5EF4-FFF2-40B4-BE49-F238E27FC236}">
                <a16:creationId xmlns:a16="http://schemas.microsoft.com/office/drawing/2014/main" id="{5C0E4AF1-735A-4C4A-B362-C9EAAFB32B00}"/>
              </a:ext>
            </a:extLst>
          </p:cNvPr>
          <p:cNvSpPr txBox="1"/>
          <p:nvPr/>
        </p:nvSpPr>
        <p:spPr>
          <a:xfrm>
            <a:off x="676800" y="446634"/>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2. ESTADO ACTUAL DEL CONTRATO INTERADMINISTRATIVO No.216144</a:t>
            </a:r>
          </a:p>
        </p:txBody>
      </p:sp>
      <p:pic>
        <p:nvPicPr>
          <p:cNvPr id="18" name="Gráfico 17" descr="Play con relleno sólido">
            <a:extLst>
              <a:ext uri="{FF2B5EF4-FFF2-40B4-BE49-F238E27FC236}">
                <a16:creationId xmlns:a16="http://schemas.microsoft.com/office/drawing/2014/main" id="{A8BC23BB-80AB-4E5A-9112-71E36B6D89D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56322" y="441758"/>
            <a:ext cx="230400" cy="230400"/>
          </a:xfrm>
          <a:prstGeom prst="rect">
            <a:avLst/>
          </a:prstGeom>
        </p:spPr>
      </p:pic>
      <p:pic>
        <p:nvPicPr>
          <p:cNvPr id="19" name="Gráfico 18">
            <a:extLst>
              <a:ext uri="{FF2B5EF4-FFF2-40B4-BE49-F238E27FC236}">
                <a16:creationId xmlns:a16="http://schemas.microsoft.com/office/drawing/2014/main" id="{4E3D1B29-DB0F-42BE-B4EF-B00101FFECA2}"/>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586722" y="796883"/>
            <a:ext cx="10836000" cy="18000"/>
          </a:xfrm>
          <a:prstGeom prst="rect">
            <a:avLst/>
          </a:prstGeom>
        </p:spPr>
      </p:pic>
    </p:spTree>
    <p:extLst>
      <p:ext uri="{BB962C8B-B14F-4D97-AF65-F5344CB8AC3E}">
        <p14:creationId xmlns:p14="http://schemas.microsoft.com/office/powerpoint/2010/main" val="4117382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23C52-8A14-164D-FA12-8955137F36E1}"/>
            </a:ext>
          </a:extLst>
        </p:cNvPr>
        <p:cNvGrpSpPr/>
        <p:nvPr/>
      </p:nvGrpSpPr>
      <p:grpSpPr>
        <a:xfrm>
          <a:off x="0" y="0"/>
          <a:ext cx="0" cy="0"/>
          <a:chOff x="0" y="0"/>
          <a:chExt cx="0" cy="0"/>
        </a:xfrm>
      </p:grpSpPr>
      <p:sp>
        <p:nvSpPr>
          <p:cNvPr id="7" name="CuadroTexto 3">
            <a:extLst>
              <a:ext uri="{FF2B5EF4-FFF2-40B4-BE49-F238E27FC236}">
                <a16:creationId xmlns:a16="http://schemas.microsoft.com/office/drawing/2014/main" id="{F4412BFA-AA3D-C775-A2E4-33B47C34AF7E}"/>
              </a:ext>
            </a:extLst>
          </p:cNvPr>
          <p:cNvSpPr txBox="1"/>
          <p:nvPr/>
        </p:nvSpPr>
        <p:spPr>
          <a:xfrm>
            <a:off x="676800" y="4679170"/>
            <a:ext cx="8903335" cy="369332"/>
          </a:xfrm>
          <a:prstGeom prst="rect">
            <a:avLst/>
          </a:prstGeom>
          <a:noFill/>
        </p:spPr>
        <p:txBody>
          <a:bodyPr wrap="non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CO" b="1" dirty="0">
                <a:solidFill>
                  <a:schemeClr val="accent1">
                    <a:lumMod val="50000"/>
                  </a:schemeClr>
                </a:solidFill>
              </a:rPr>
              <a:t>NOTA: </a:t>
            </a:r>
            <a:r>
              <a:rPr lang="es-CO" dirty="0">
                <a:solidFill>
                  <a:schemeClr val="accent1">
                    <a:lumMod val="50000"/>
                  </a:schemeClr>
                </a:solidFill>
              </a:rPr>
              <a:t>Cuentas de Cobro radicadas a USPEC con hitos cumplidos </a:t>
            </a:r>
            <a:r>
              <a:rPr lang="es-CO" b="1" dirty="0">
                <a:solidFill>
                  <a:schemeClr val="accent1">
                    <a:lumMod val="50000"/>
                  </a:schemeClr>
                </a:solidFill>
              </a:rPr>
              <a:t>$12.612.000.000,oo </a:t>
            </a:r>
            <a:endParaRPr lang="es-419" b="1" dirty="0">
              <a:solidFill>
                <a:schemeClr val="accent1">
                  <a:lumMod val="50000"/>
                </a:schemeClr>
              </a:solidFill>
            </a:endParaRPr>
          </a:p>
        </p:txBody>
      </p:sp>
      <p:sp>
        <p:nvSpPr>
          <p:cNvPr id="9" name="CuadroTexto 3">
            <a:extLst>
              <a:ext uri="{FF2B5EF4-FFF2-40B4-BE49-F238E27FC236}">
                <a16:creationId xmlns:a16="http://schemas.microsoft.com/office/drawing/2014/main" id="{16084B65-0076-C9DD-46B6-729350B5EDAA}"/>
              </a:ext>
            </a:extLst>
          </p:cNvPr>
          <p:cNvSpPr txBox="1"/>
          <p:nvPr/>
        </p:nvSpPr>
        <p:spPr>
          <a:xfrm>
            <a:off x="9261566" y="4361502"/>
            <a:ext cx="2708434" cy="307777"/>
          </a:xfrm>
          <a:prstGeom prst="rect">
            <a:avLst/>
          </a:prstGeom>
          <a:noFill/>
        </p:spPr>
        <p:txBody>
          <a:bodyPr wrap="square">
            <a:spAutoFit/>
          </a:bodyPr>
          <a:lstStyle>
            <a:defPPr>
              <a:defRPr lang="es-CO"/>
            </a:defPPr>
            <a:lvl1pPr algn="just">
              <a:defRPr b="1">
                <a:solidFill>
                  <a:srgbClr val="767676"/>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CO" sz="1400" b="0" dirty="0"/>
              <a:t>Fecha de corte: 30/10/2025</a:t>
            </a:r>
            <a:endParaRPr lang="es-419" sz="1400" b="0" dirty="0"/>
          </a:p>
        </p:txBody>
      </p:sp>
      <p:sp>
        <p:nvSpPr>
          <p:cNvPr id="12" name="CuadroTexto 11">
            <a:extLst>
              <a:ext uri="{FF2B5EF4-FFF2-40B4-BE49-F238E27FC236}">
                <a16:creationId xmlns:a16="http://schemas.microsoft.com/office/drawing/2014/main" id="{8C6EDF28-090A-06D9-6F03-F77FB4EEF45F}"/>
              </a:ext>
            </a:extLst>
          </p:cNvPr>
          <p:cNvSpPr txBox="1"/>
          <p:nvPr/>
        </p:nvSpPr>
        <p:spPr>
          <a:xfrm>
            <a:off x="586722" y="938332"/>
            <a:ext cx="6097772" cy="338554"/>
          </a:xfrm>
          <a:prstGeom prst="rect">
            <a:avLst/>
          </a:prstGeom>
          <a:noFill/>
        </p:spPr>
        <p:txBody>
          <a:bodyPr wrap="square">
            <a:spAutoFit/>
          </a:bodyPr>
          <a:lstStyle/>
          <a:p>
            <a:pPr algn="just"/>
            <a:r>
              <a:rPr lang="es-CO" sz="1600" b="1" dirty="0">
                <a:solidFill>
                  <a:srgbClr val="767676"/>
                </a:solidFill>
                <a:latin typeface="Arial" panose="020B0604020202020204" pitchFamily="34" charset="0"/>
                <a:cs typeface="Arial" panose="020B0604020202020204" pitchFamily="34" charset="0"/>
              </a:rPr>
              <a:t>Avance Financiero </a:t>
            </a:r>
          </a:p>
        </p:txBody>
      </p:sp>
      <p:sp>
        <p:nvSpPr>
          <p:cNvPr id="10" name="CuadroTexto 9">
            <a:extLst>
              <a:ext uri="{FF2B5EF4-FFF2-40B4-BE49-F238E27FC236}">
                <a16:creationId xmlns:a16="http://schemas.microsoft.com/office/drawing/2014/main" id="{FCA995AA-7B16-4B05-AD98-FA3496969832}"/>
              </a:ext>
            </a:extLst>
          </p:cNvPr>
          <p:cNvSpPr txBox="1"/>
          <p:nvPr/>
        </p:nvSpPr>
        <p:spPr>
          <a:xfrm>
            <a:off x="676800" y="446634"/>
            <a:ext cx="10836000" cy="226800"/>
          </a:xfrm>
          <a:prstGeom prst="rect">
            <a:avLst/>
          </a:prstGeom>
          <a:noFill/>
        </p:spPr>
        <p:txBody>
          <a:bodyPr wrap="square" lIns="0" tIns="0" rIns="0" bIns="0" rtlCol="0" anchor="ctr">
            <a:normAutofit fontScale="92500" lnSpcReduction="10000"/>
          </a:bodyPr>
          <a:lstStyle/>
          <a:p>
            <a:r>
              <a:rPr lang="es-CO" sz="1600" b="1" dirty="0">
                <a:solidFill>
                  <a:srgbClr val="193C69"/>
                </a:solidFill>
                <a:latin typeface="Arial" panose="020B0604020202020204" pitchFamily="34" charset="0"/>
                <a:cs typeface="Arial" panose="020B0604020202020204" pitchFamily="34" charset="0"/>
              </a:rPr>
              <a:t>2. ESTADO ACTUAL DEL CONTRATO INTERADMINISTRATIVO No.216144</a:t>
            </a:r>
          </a:p>
        </p:txBody>
      </p:sp>
      <p:pic>
        <p:nvPicPr>
          <p:cNvPr id="13" name="Gráfico 12" descr="Play con relleno sólido">
            <a:extLst>
              <a:ext uri="{FF2B5EF4-FFF2-40B4-BE49-F238E27FC236}">
                <a16:creationId xmlns:a16="http://schemas.microsoft.com/office/drawing/2014/main" id="{4C516FE5-B4FF-4829-8C90-277FFDC1537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6322" y="441758"/>
            <a:ext cx="230400" cy="230400"/>
          </a:xfrm>
          <a:prstGeom prst="rect">
            <a:avLst/>
          </a:prstGeom>
        </p:spPr>
      </p:pic>
      <p:pic>
        <p:nvPicPr>
          <p:cNvPr id="14" name="Gráfico 13">
            <a:extLst>
              <a:ext uri="{FF2B5EF4-FFF2-40B4-BE49-F238E27FC236}">
                <a16:creationId xmlns:a16="http://schemas.microsoft.com/office/drawing/2014/main" id="{8FAC2593-CC94-41E3-9B8F-A218BA449F5D}"/>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6722" y="796883"/>
            <a:ext cx="10836000" cy="18000"/>
          </a:xfrm>
          <a:prstGeom prst="rect">
            <a:avLst/>
          </a:prstGeom>
        </p:spPr>
      </p:pic>
      <p:pic>
        <p:nvPicPr>
          <p:cNvPr id="2" name="Imagen 1">
            <a:extLst>
              <a:ext uri="{FF2B5EF4-FFF2-40B4-BE49-F238E27FC236}">
                <a16:creationId xmlns:a16="http://schemas.microsoft.com/office/drawing/2014/main" id="{31EAD26A-3329-4D54-AF1B-CA7FB2528C7F}"/>
              </a:ext>
            </a:extLst>
          </p:cNvPr>
          <p:cNvPicPr>
            <a:picLocks noChangeAspect="1"/>
          </p:cNvPicPr>
          <p:nvPr/>
        </p:nvPicPr>
        <p:blipFill>
          <a:blip r:embed="rId6"/>
          <a:stretch>
            <a:fillRect/>
          </a:stretch>
        </p:blipFill>
        <p:spPr>
          <a:xfrm>
            <a:off x="690347" y="2039735"/>
            <a:ext cx="10732375" cy="2294855"/>
          </a:xfrm>
          <a:prstGeom prst="rect">
            <a:avLst/>
          </a:prstGeom>
        </p:spPr>
      </p:pic>
    </p:spTree>
    <p:extLst>
      <p:ext uri="{BB962C8B-B14F-4D97-AF65-F5344CB8AC3E}">
        <p14:creationId xmlns:p14="http://schemas.microsoft.com/office/powerpoint/2010/main" val="3031983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Gráfico 50" descr="Play con relleno sólido">
            <a:extLst>
              <a:ext uri="{FF2B5EF4-FFF2-40B4-BE49-F238E27FC236}">
                <a16:creationId xmlns:a16="http://schemas.microsoft.com/office/drawing/2014/main" id="{0FB83EB9-184C-4D25-990B-7489676B295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56322" y="441758"/>
            <a:ext cx="230400" cy="230400"/>
          </a:xfrm>
          <a:prstGeom prst="rect">
            <a:avLst/>
          </a:prstGeom>
        </p:spPr>
      </p:pic>
      <p:pic>
        <p:nvPicPr>
          <p:cNvPr id="52" name="Gráfico 51">
            <a:extLst>
              <a:ext uri="{FF2B5EF4-FFF2-40B4-BE49-F238E27FC236}">
                <a16:creationId xmlns:a16="http://schemas.microsoft.com/office/drawing/2014/main" id="{8B912475-27F6-4A83-8EB4-7F65F40A147B}"/>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586722" y="796883"/>
            <a:ext cx="10836000" cy="18000"/>
          </a:xfrm>
          <a:prstGeom prst="rect">
            <a:avLst/>
          </a:prstGeom>
        </p:spPr>
      </p:pic>
      <p:sp>
        <p:nvSpPr>
          <p:cNvPr id="54" name="CuadroTexto 53">
            <a:extLst>
              <a:ext uri="{FF2B5EF4-FFF2-40B4-BE49-F238E27FC236}">
                <a16:creationId xmlns:a16="http://schemas.microsoft.com/office/drawing/2014/main" id="{F3F32670-4D56-4F87-8EA3-B2ADA9EBFA43}"/>
              </a:ext>
            </a:extLst>
          </p:cNvPr>
          <p:cNvSpPr txBox="1"/>
          <p:nvPr/>
        </p:nvSpPr>
        <p:spPr>
          <a:xfrm>
            <a:off x="703181" y="448748"/>
            <a:ext cx="10836000" cy="226800"/>
          </a:xfrm>
          <a:prstGeom prst="rect">
            <a:avLst/>
          </a:prstGeom>
          <a:noFill/>
        </p:spPr>
        <p:txBody>
          <a:bodyPr wrap="square" lIns="0" tIns="0" rIns="0" bIns="0" rtlCol="0" anchor="ctr">
            <a:normAutofit fontScale="92500" lnSpcReduction="10000"/>
          </a:bodyPr>
          <a:lstStyle>
            <a:defPPr>
              <a:defRPr lang="es-CO"/>
            </a:defPPr>
            <a:lvl1pPr>
              <a:defRPr sz="1600" b="1">
                <a:solidFill>
                  <a:srgbClr val="193C69"/>
                </a:solidFill>
                <a:latin typeface="Arial" panose="020B0604020202020204" pitchFamily="34" charset="0"/>
                <a:cs typeface="Arial" panose="020B0604020202020204" pitchFamily="34" charset="0"/>
              </a:defRPr>
            </a:lvl1pPr>
          </a:lstStyle>
          <a:p>
            <a:r>
              <a:rPr lang="es-CO" dirty="0"/>
              <a:t>3. JUSTIFICACIÓN DE LA NOVEDAD CONTRACTUAL</a:t>
            </a:r>
          </a:p>
        </p:txBody>
      </p:sp>
      <p:sp>
        <p:nvSpPr>
          <p:cNvPr id="56" name="CuadroTexto 55">
            <a:extLst>
              <a:ext uri="{FF2B5EF4-FFF2-40B4-BE49-F238E27FC236}">
                <a16:creationId xmlns:a16="http://schemas.microsoft.com/office/drawing/2014/main" id="{6F5CBB7D-E85A-4E3C-A9D6-A004BF2DCE68}"/>
              </a:ext>
            </a:extLst>
          </p:cNvPr>
          <p:cNvSpPr txBox="1"/>
          <p:nvPr/>
        </p:nvSpPr>
        <p:spPr>
          <a:xfrm>
            <a:off x="579189" y="830835"/>
            <a:ext cx="6097772" cy="338554"/>
          </a:xfrm>
          <a:prstGeom prst="rect">
            <a:avLst/>
          </a:prstGeom>
          <a:noFill/>
        </p:spPr>
        <p:txBody>
          <a:bodyPr wrap="square">
            <a:spAutoFit/>
          </a:bodyPr>
          <a:lstStyle/>
          <a:p>
            <a:pPr algn="just"/>
            <a:r>
              <a:rPr lang="es-CO" sz="1600" b="1" dirty="0">
                <a:solidFill>
                  <a:srgbClr val="767676"/>
                </a:solidFill>
                <a:latin typeface="Arial" panose="020B0604020202020204" pitchFamily="34" charset="0"/>
                <a:cs typeface="Arial" panose="020B0604020202020204" pitchFamily="34" charset="0"/>
              </a:rPr>
              <a:t>Línea de tiempo </a:t>
            </a:r>
          </a:p>
        </p:txBody>
      </p:sp>
      <p:grpSp>
        <p:nvGrpSpPr>
          <p:cNvPr id="14" name="Grupo 13">
            <a:extLst>
              <a:ext uri="{FF2B5EF4-FFF2-40B4-BE49-F238E27FC236}">
                <a16:creationId xmlns:a16="http://schemas.microsoft.com/office/drawing/2014/main" id="{8D1F75C7-333A-4060-8AA4-686479598C8A}"/>
              </a:ext>
            </a:extLst>
          </p:cNvPr>
          <p:cNvGrpSpPr/>
          <p:nvPr/>
        </p:nvGrpSpPr>
        <p:grpSpPr>
          <a:xfrm>
            <a:off x="112966" y="1181136"/>
            <a:ext cx="11977573" cy="5456595"/>
            <a:chOff x="112966" y="1181136"/>
            <a:chExt cx="11977573" cy="5456595"/>
          </a:xfrm>
        </p:grpSpPr>
        <p:sp>
          <p:nvSpPr>
            <p:cNvPr id="63" name="Rectángulo 62">
              <a:extLst>
                <a:ext uri="{FF2B5EF4-FFF2-40B4-BE49-F238E27FC236}">
                  <a16:creationId xmlns:a16="http://schemas.microsoft.com/office/drawing/2014/main" id="{761BDFD3-0D5B-4559-B355-685528D4AF2E}"/>
                </a:ext>
              </a:extLst>
            </p:cNvPr>
            <p:cNvSpPr/>
            <p:nvPr/>
          </p:nvSpPr>
          <p:spPr>
            <a:xfrm>
              <a:off x="138272" y="1181136"/>
              <a:ext cx="1665975" cy="5440644"/>
            </a:xfrm>
            <a:prstGeom prst="rect">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dirty="0">
                <a:latin typeface="Arial"/>
                <a:cs typeface="Arial"/>
              </a:endParaRPr>
            </a:p>
          </p:txBody>
        </p:sp>
        <p:sp>
          <p:nvSpPr>
            <p:cNvPr id="64" name="Rectángulo 63">
              <a:extLst>
                <a:ext uri="{FF2B5EF4-FFF2-40B4-BE49-F238E27FC236}">
                  <a16:creationId xmlns:a16="http://schemas.microsoft.com/office/drawing/2014/main" id="{56E1969E-45A6-4354-B6D5-AC105C0638F5}"/>
                </a:ext>
              </a:extLst>
            </p:cNvPr>
            <p:cNvSpPr/>
            <p:nvPr/>
          </p:nvSpPr>
          <p:spPr>
            <a:xfrm>
              <a:off x="1845393" y="1181137"/>
              <a:ext cx="1665975" cy="5440643"/>
            </a:xfrm>
            <a:prstGeom prst="rect">
              <a:avLst/>
            </a:prstGeom>
            <a:solidFill>
              <a:srgbClr val="193C6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sp>
          <p:nvSpPr>
            <p:cNvPr id="80" name="Rectángulo 79">
              <a:extLst>
                <a:ext uri="{FF2B5EF4-FFF2-40B4-BE49-F238E27FC236}">
                  <a16:creationId xmlns:a16="http://schemas.microsoft.com/office/drawing/2014/main" id="{21F39BDC-5214-4817-8D08-BBCCBCCF46D3}"/>
                </a:ext>
              </a:extLst>
            </p:cNvPr>
            <p:cNvSpPr/>
            <p:nvPr/>
          </p:nvSpPr>
          <p:spPr>
            <a:xfrm>
              <a:off x="10406438" y="1197086"/>
              <a:ext cx="1665975" cy="5440644"/>
            </a:xfrm>
            <a:prstGeom prst="rect">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dirty="0">
                <a:latin typeface="Arial"/>
                <a:cs typeface="Arial"/>
              </a:endParaRPr>
            </a:p>
          </p:txBody>
        </p:sp>
        <p:sp>
          <p:nvSpPr>
            <p:cNvPr id="42" name="Rectángulo 41">
              <a:extLst>
                <a:ext uri="{FF2B5EF4-FFF2-40B4-BE49-F238E27FC236}">
                  <a16:creationId xmlns:a16="http://schemas.microsoft.com/office/drawing/2014/main" id="{DB8A15E8-C96C-468C-9456-AF881A871C46}"/>
                </a:ext>
              </a:extLst>
            </p:cNvPr>
            <p:cNvSpPr/>
            <p:nvPr/>
          </p:nvSpPr>
          <p:spPr>
            <a:xfrm>
              <a:off x="3573184" y="1197088"/>
              <a:ext cx="1665975" cy="5440643"/>
            </a:xfrm>
            <a:prstGeom prst="rect">
              <a:avLst/>
            </a:prstGeom>
            <a:solidFill>
              <a:srgbClr val="B38B3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sp>
          <p:nvSpPr>
            <p:cNvPr id="43" name="Rectángulo 42">
              <a:extLst>
                <a:ext uri="{FF2B5EF4-FFF2-40B4-BE49-F238E27FC236}">
                  <a16:creationId xmlns:a16="http://schemas.microsoft.com/office/drawing/2014/main" id="{00E4B65A-9FDE-4CD3-A0E1-44BA7A212539}"/>
                </a:ext>
              </a:extLst>
            </p:cNvPr>
            <p:cNvSpPr/>
            <p:nvPr/>
          </p:nvSpPr>
          <p:spPr>
            <a:xfrm>
              <a:off x="5289770" y="1197088"/>
              <a:ext cx="1665975" cy="5440643"/>
            </a:xfrm>
            <a:prstGeom prst="rect">
              <a:avLst/>
            </a:prstGeom>
            <a:solidFill>
              <a:srgbClr val="3CB4E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sp>
          <p:nvSpPr>
            <p:cNvPr id="44" name="Rectángulo 43">
              <a:extLst>
                <a:ext uri="{FF2B5EF4-FFF2-40B4-BE49-F238E27FC236}">
                  <a16:creationId xmlns:a16="http://schemas.microsoft.com/office/drawing/2014/main" id="{A3FFF7F7-AC8B-46C7-96FA-7F62370D0B0C}"/>
                </a:ext>
              </a:extLst>
            </p:cNvPr>
            <p:cNvSpPr/>
            <p:nvPr/>
          </p:nvSpPr>
          <p:spPr>
            <a:xfrm>
              <a:off x="6999076" y="1197087"/>
              <a:ext cx="1665975" cy="5440643"/>
            </a:xfrm>
            <a:prstGeom prst="rect">
              <a:avLst/>
            </a:prstGeom>
            <a:solidFill>
              <a:srgbClr val="B28D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sp>
          <p:nvSpPr>
            <p:cNvPr id="45" name="Rectángulo 44">
              <a:extLst>
                <a:ext uri="{FF2B5EF4-FFF2-40B4-BE49-F238E27FC236}">
                  <a16:creationId xmlns:a16="http://schemas.microsoft.com/office/drawing/2014/main" id="{53D42E0B-3604-4CC8-BB99-2C3192F7E51F}"/>
                </a:ext>
              </a:extLst>
            </p:cNvPr>
            <p:cNvSpPr/>
            <p:nvPr/>
          </p:nvSpPr>
          <p:spPr>
            <a:xfrm>
              <a:off x="8707467" y="1197087"/>
              <a:ext cx="1665975" cy="5440644"/>
            </a:xfrm>
            <a:prstGeom prst="rect">
              <a:avLst/>
            </a:prstGeom>
            <a:solidFill>
              <a:srgbClr val="193C6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dirty="0">
                <a:latin typeface="Arial"/>
                <a:cs typeface="Arial"/>
              </a:endParaRPr>
            </a:p>
          </p:txBody>
        </p:sp>
        <p:cxnSp>
          <p:nvCxnSpPr>
            <p:cNvPr id="46" name="Conector recto 45">
              <a:extLst>
                <a:ext uri="{FF2B5EF4-FFF2-40B4-BE49-F238E27FC236}">
                  <a16:creationId xmlns:a16="http://schemas.microsoft.com/office/drawing/2014/main" id="{BD222AF3-253C-4587-BFFE-49121125E563}"/>
                </a:ext>
              </a:extLst>
            </p:cNvPr>
            <p:cNvCxnSpPr>
              <a:cxnSpLocks/>
            </p:cNvCxnSpPr>
            <p:nvPr/>
          </p:nvCxnSpPr>
          <p:spPr>
            <a:xfrm>
              <a:off x="549758" y="3861621"/>
              <a:ext cx="11263030" cy="0"/>
            </a:xfrm>
            <a:prstGeom prst="line">
              <a:avLst/>
            </a:prstGeom>
            <a:ln w="28575">
              <a:solidFill>
                <a:schemeClr val="bg1"/>
              </a:solidFill>
              <a:headEnd type="none" w="med" len="med"/>
              <a:tailEnd type="arrow" w="med" len="med"/>
            </a:ln>
          </p:spPr>
          <p:style>
            <a:lnRef idx="1">
              <a:schemeClr val="accent2"/>
            </a:lnRef>
            <a:fillRef idx="0">
              <a:schemeClr val="accent2"/>
            </a:fillRef>
            <a:effectRef idx="0">
              <a:schemeClr val="accent2"/>
            </a:effectRef>
            <a:fontRef idx="minor">
              <a:schemeClr val="tx1"/>
            </a:fontRef>
          </p:style>
        </p:cxnSp>
        <p:sp>
          <p:nvSpPr>
            <p:cNvPr id="53" name="CuadroTexto 52">
              <a:extLst>
                <a:ext uri="{FF2B5EF4-FFF2-40B4-BE49-F238E27FC236}">
                  <a16:creationId xmlns:a16="http://schemas.microsoft.com/office/drawing/2014/main" id="{4FAC80EE-8C80-4386-A21C-DF5C799D576A}"/>
                </a:ext>
              </a:extLst>
            </p:cNvPr>
            <p:cNvSpPr txBox="1"/>
            <p:nvPr/>
          </p:nvSpPr>
          <p:spPr>
            <a:xfrm>
              <a:off x="3598491" y="3381265"/>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11/09/2025</a:t>
              </a:r>
              <a:endParaRPr lang="es-CO" sz="1400" b="1" dirty="0">
                <a:solidFill>
                  <a:schemeClr val="bg1"/>
                </a:solidFill>
                <a:latin typeface="Arial"/>
                <a:cs typeface="Arial"/>
              </a:endParaRPr>
            </a:p>
          </p:txBody>
        </p:sp>
        <p:sp>
          <p:nvSpPr>
            <p:cNvPr id="55" name="CuadroTexto 54">
              <a:extLst>
                <a:ext uri="{FF2B5EF4-FFF2-40B4-BE49-F238E27FC236}">
                  <a16:creationId xmlns:a16="http://schemas.microsoft.com/office/drawing/2014/main" id="{DCDADC1D-6512-4431-900F-874573C0FA14}"/>
                </a:ext>
              </a:extLst>
            </p:cNvPr>
            <p:cNvSpPr txBox="1"/>
            <p:nvPr/>
          </p:nvSpPr>
          <p:spPr>
            <a:xfrm>
              <a:off x="3578759" y="1216119"/>
              <a:ext cx="1658367" cy="2123658"/>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El 10/09/2025 el Comité Evaluador, publicó el Informe Final y de Recomendación.</a:t>
              </a:r>
            </a:p>
            <a:p>
              <a:pPr algn="ctr"/>
              <a:endParaRPr lang="es-MX" sz="1200" dirty="0">
                <a:solidFill>
                  <a:schemeClr val="accent1">
                    <a:lumMod val="50000"/>
                  </a:schemeClr>
                </a:solidFill>
                <a:latin typeface="Arial"/>
                <a:cs typeface="Arial"/>
              </a:endParaRPr>
            </a:p>
            <a:p>
              <a:pPr algn="ctr"/>
              <a:r>
                <a:rPr lang="es-MX" sz="1200" dirty="0">
                  <a:solidFill>
                    <a:schemeClr val="accent1">
                      <a:lumMod val="50000"/>
                    </a:schemeClr>
                  </a:solidFill>
                  <a:latin typeface="Arial"/>
                  <a:cs typeface="Arial"/>
                </a:rPr>
                <a:t>Se acoge la recomendación de </a:t>
              </a:r>
              <a:r>
                <a:rPr lang="es-MX" sz="1200" b="1" dirty="0">
                  <a:solidFill>
                    <a:schemeClr val="accent1">
                      <a:lumMod val="50000"/>
                    </a:schemeClr>
                  </a:solidFill>
                  <a:latin typeface="Arial"/>
                  <a:cs typeface="Arial"/>
                </a:rPr>
                <a:t>Declaración de FALLIDO el proceso </a:t>
              </a:r>
            </a:p>
            <a:p>
              <a:pPr algn="ctr"/>
              <a:r>
                <a:rPr lang="es-MX" sz="1200" b="1" dirty="0">
                  <a:solidFill>
                    <a:schemeClr val="accent1">
                      <a:lumMod val="50000"/>
                    </a:schemeClr>
                  </a:solidFill>
                  <a:latin typeface="Arial"/>
                  <a:cs typeface="Arial"/>
                </a:rPr>
                <a:t>INA-055-2025</a:t>
              </a:r>
              <a:endParaRPr lang="es-CO" sz="1200" b="1" dirty="0">
                <a:solidFill>
                  <a:schemeClr val="accent1">
                    <a:lumMod val="50000"/>
                  </a:schemeClr>
                </a:solidFill>
                <a:latin typeface="Arial"/>
                <a:cs typeface="Arial"/>
              </a:endParaRPr>
            </a:p>
          </p:txBody>
        </p:sp>
        <p:sp>
          <p:nvSpPr>
            <p:cNvPr id="74" name="CuadroTexto 73">
              <a:extLst>
                <a:ext uri="{FF2B5EF4-FFF2-40B4-BE49-F238E27FC236}">
                  <a16:creationId xmlns:a16="http://schemas.microsoft.com/office/drawing/2014/main" id="{73943064-0328-4B72-B112-98F97B9AE5E7}"/>
                </a:ext>
              </a:extLst>
            </p:cNvPr>
            <p:cNvSpPr txBox="1"/>
            <p:nvPr/>
          </p:nvSpPr>
          <p:spPr>
            <a:xfrm>
              <a:off x="3585836" y="4064259"/>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25/09/2025</a:t>
              </a:r>
              <a:endParaRPr lang="es-CO" sz="1400" b="1" dirty="0">
                <a:solidFill>
                  <a:schemeClr val="bg1"/>
                </a:solidFill>
                <a:latin typeface="Arial"/>
                <a:cs typeface="Arial"/>
              </a:endParaRPr>
            </a:p>
          </p:txBody>
        </p:sp>
        <p:sp>
          <p:nvSpPr>
            <p:cNvPr id="75" name="CuadroTexto 74">
              <a:extLst>
                <a:ext uri="{FF2B5EF4-FFF2-40B4-BE49-F238E27FC236}">
                  <a16:creationId xmlns:a16="http://schemas.microsoft.com/office/drawing/2014/main" id="{2C5555EC-F8FD-4ACB-A4DA-6C4A6342D43C}"/>
                </a:ext>
              </a:extLst>
            </p:cNvPr>
            <p:cNvSpPr txBox="1"/>
            <p:nvPr/>
          </p:nvSpPr>
          <p:spPr>
            <a:xfrm>
              <a:off x="3587942" y="4313456"/>
              <a:ext cx="1658367" cy="2308324"/>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Se realizó </a:t>
              </a:r>
              <a:r>
                <a:rPr lang="es-MX" sz="1200" b="1" dirty="0">
                  <a:solidFill>
                    <a:schemeClr val="accent1">
                      <a:lumMod val="50000"/>
                    </a:schemeClr>
                  </a:solidFill>
                  <a:latin typeface="Arial"/>
                  <a:cs typeface="Arial"/>
                </a:rPr>
                <a:t>Comité de Contratación</a:t>
              </a:r>
              <a:r>
                <a:rPr lang="es-MX" sz="1200" dirty="0">
                  <a:solidFill>
                    <a:schemeClr val="accent1">
                      <a:lumMod val="50000"/>
                    </a:schemeClr>
                  </a:solidFill>
                  <a:latin typeface="Arial"/>
                  <a:cs typeface="Arial"/>
                </a:rPr>
                <a:t>, fue aprobado de manera unánime adelantar la Contratación Directa para la obra del proyecto COCUC Cúcuta, condicionando dicha aprobación a la ampliación del plazo del C.I. 216144</a:t>
              </a:r>
              <a:endParaRPr lang="es-CO" sz="1200" b="1" dirty="0">
                <a:solidFill>
                  <a:schemeClr val="accent1">
                    <a:lumMod val="50000"/>
                  </a:schemeClr>
                </a:solidFill>
                <a:latin typeface="Arial"/>
                <a:cs typeface="Arial"/>
              </a:endParaRPr>
            </a:p>
          </p:txBody>
        </p:sp>
        <p:sp>
          <p:nvSpPr>
            <p:cNvPr id="78" name="CuadroTexto 77">
              <a:extLst>
                <a:ext uri="{FF2B5EF4-FFF2-40B4-BE49-F238E27FC236}">
                  <a16:creationId xmlns:a16="http://schemas.microsoft.com/office/drawing/2014/main" id="{D0E2AD57-48E9-4826-A924-83E3720E886B}"/>
                </a:ext>
              </a:extLst>
            </p:cNvPr>
            <p:cNvSpPr txBox="1"/>
            <p:nvPr/>
          </p:nvSpPr>
          <p:spPr>
            <a:xfrm>
              <a:off x="5295141" y="4071046"/>
              <a:ext cx="1623560"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03/10/2025</a:t>
              </a:r>
              <a:endParaRPr lang="es-CO" sz="1400" b="1" dirty="0">
                <a:solidFill>
                  <a:schemeClr val="bg1"/>
                </a:solidFill>
                <a:latin typeface="Arial"/>
                <a:cs typeface="Arial"/>
              </a:endParaRPr>
            </a:p>
          </p:txBody>
        </p:sp>
        <p:sp>
          <p:nvSpPr>
            <p:cNvPr id="79" name="CuadroTexto 78">
              <a:extLst>
                <a:ext uri="{FF2B5EF4-FFF2-40B4-BE49-F238E27FC236}">
                  <a16:creationId xmlns:a16="http://schemas.microsoft.com/office/drawing/2014/main" id="{8F687B73-0BC4-48E4-87B7-4180131DD147}"/>
                </a:ext>
              </a:extLst>
            </p:cNvPr>
            <p:cNvSpPr txBox="1"/>
            <p:nvPr/>
          </p:nvSpPr>
          <p:spPr>
            <a:xfrm>
              <a:off x="5244605" y="4385796"/>
              <a:ext cx="1708096" cy="1938992"/>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Se remitió Nuevo </a:t>
              </a:r>
              <a:r>
                <a:rPr lang="es-MX" sz="1200" b="1" dirty="0">
                  <a:solidFill>
                    <a:schemeClr val="accent1">
                      <a:lumMod val="50000"/>
                    </a:schemeClr>
                  </a:solidFill>
                  <a:latin typeface="Arial"/>
                  <a:cs typeface="Arial"/>
                </a:rPr>
                <a:t>Estudio de precios de mercado </a:t>
              </a:r>
              <a:r>
                <a:rPr lang="es-MX" sz="1200" dirty="0">
                  <a:solidFill>
                    <a:schemeClr val="accent1">
                      <a:lumMod val="50000"/>
                    </a:schemeClr>
                  </a:solidFill>
                  <a:latin typeface="Arial"/>
                  <a:cs typeface="Arial"/>
                </a:rPr>
                <a:t>para atender los alcances de Rampa y Garitas 3 y 9.</a:t>
              </a:r>
            </a:p>
            <a:p>
              <a:pPr algn="ctr"/>
              <a:r>
                <a:rPr lang="es-MX" sz="1200" dirty="0">
                  <a:solidFill>
                    <a:schemeClr val="accent1">
                      <a:lumMod val="50000"/>
                    </a:schemeClr>
                  </a:solidFill>
                  <a:latin typeface="Arial"/>
                  <a:cs typeface="Arial"/>
                </a:rPr>
                <a:t>Elaboración y suscripción de documentos precontractuales</a:t>
              </a:r>
              <a:endParaRPr lang="es-CO" sz="1200" dirty="0">
                <a:solidFill>
                  <a:schemeClr val="accent1">
                    <a:lumMod val="50000"/>
                  </a:schemeClr>
                </a:solidFill>
                <a:latin typeface="Arial"/>
                <a:cs typeface="Arial"/>
              </a:endParaRPr>
            </a:p>
          </p:txBody>
        </p:sp>
        <p:sp>
          <p:nvSpPr>
            <p:cNvPr id="83" name="CuadroTexto 82">
              <a:extLst>
                <a:ext uri="{FF2B5EF4-FFF2-40B4-BE49-F238E27FC236}">
                  <a16:creationId xmlns:a16="http://schemas.microsoft.com/office/drawing/2014/main" id="{8A28C039-0D1A-4B4C-8B60-0EA5E873B7A7}"/>
                </a:ext>
              </a:extLst>
            </p:cNvPr>
            <p:cNvSpPr txBox="1"/>
            <p:nvPr/>
          </p:nvSpPr>
          <p:spPr>
            <a:xfrm>
              <a:off x="7002864" y="3374036"/>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23/10/2025</a:t>
              </a:r>
              <a:endParaRPr lang="es-CO" sz="1400" b="1" dirty="0">
                <a:solidFill>
                  <a:schemeClr val="bg1"/>
                </a:solidFill>
                <a:latin typeface="Arial"/>
                <a:cs typeface="Arial"/>
              </a:endParaRPr>
            </a:p>
          </p:txBody>
        </p:sp>
        <p:sp>
          <p:nvSpPr>
            <p:cNvPr id="84" name="CuadroTexto 83">
              <a:extLst>
                <a:ext uri="{FF2B5EF4-FFF2-40B4-BE49-F238E27FC236}">
                  <a16:creationId xmlns:a16="http://schemas.microsoft.com/office/drawing/2014/main" id="{7674222B-66B8-49B8-A76A-2C52B8FDC56B}"/>
                </a:ext>
              </a:extLst>
            </p:cNvPr>
            <p:cNvSpPr txBox="1"/>
            <p:nvPr/>
          </p:nvSpPr>
          <p:spPr>
            <a:xfrm>
              <a:off x="6988093" y="1351227"/>
              <a:ext cx="1701248" cy="1938992"/>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Se genera Informe de los posibles proveedores por parte del Grupo de Planeación Contractual para análisis y selección por el Grupo de Desarrollo de Proyectos 1</a:t>
              </a:r>
              <a:endParaRPr lang="es-CO" sz="1200" dirty="0">
                <a:solidFill>
                  <a:schemeClr val="accent1">
                    <a:lumMod val="50000"/>
                  </a:schemeClr>
                </a:solidFill>
                <a:latin typeface="Arial"/>
                <a:cs typeface="Arial"/>
              </a:endParaRPr>
            </a:p>
          </p:txBody>
        </p:sp>
        <p:cxnSp>
          <p:nvCxnSpPr>
            <p:cNvPr id="85" name="Conector recto 84">
              <a:extLst>
                <a:ext uri="{FF2B5EF4-FFF2-40B4-BE49-F238E27FC236}">
                  <a16:creationId xmlns:a16="http://schemas.microsoft.com/office/drawing/2014/main" id="{E42BD00A-24F3-4A45-B658-F6C2B6634CD2}"/>
                </a:ext>
              </a:extLst>
            </p:cNvPr>
            <p:cNvCxnSpPr>
              <a:cxnSpLocks/>
            </p:cNvCxnSpPr>
            <p:nvPr/>
          </p:nvCxnSpPr>
          <p:spPr>
            <a:xfrm flipV="1">
              <a:off x="11239170" y="3680553"/>
              <a:ext cx="0" cy="354986"/>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sp>
          <p:nvSpPr>
            <p:cNvPr id="87" name="CuadroTexto 86">
              <a:extLst>
                <a:ext uri="{FF2B5EF4-FFF2-40B4-BE49-F238E27FC236}">
                  <a16:creationId xmlns:a16="http://schemas.microsoft.com/office/drawing/2014/main" id="{2B874E5E-CD4E-4B60-91A8-45885A4347D0}"/>
                </a:ext>
              </a:extLst>
            </p:cNvPr>
            <p:cNvSpPr txBox="1"/>
            <p:nvPr/>
          </p:nvSpPr>
          <p:spPr>
            <a:xfrm>
              <a:off x="5311435" y="3378824"/>
              <a:ext cx="1623560"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30/09/2025</a:t>
              </a:r>
              <a:endParaRPr lang="es-CO" sz="1400" b="1" dirty="0">
                <a:solidFill>
                  <a:schemeClr val="bg1"/>
                </a:solidFill>
                <a:latin typeface="Arial"/>
                <a:cs typeface="Arial"/>
              </a:endParaRPr>
            </a:p>
          </p:txBody>
        </p:sp>
        <p:sp>
          <p:nvSpPr>
            <p:cNvPr id="88" name="CuadroTexto 87">
              <a:extLst>
                <a:ext uri="{FF2B5EF4-FFF2-40B4-BE49-F238E27FC236}">
                  <a16:creationId xmlns:a16="http://schemas.microsoft.com/office/drawing/2014/main" id="{AB39C7D6-6785-4CE3-9628-B5D067D1CAD5}"/>
                </a:ext>
              </a:extLst>
            </p:cNvPr>
            <p:cNvSpPr txBox="1"/>
            <p:nvPr/>
          </p:nvSpPr>
          <p:spPr>
            <a:xfrm>
              <a:off x="5260882" y="2267237"/>
              <a:ext cx="1708096" cy="1015663"/>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USPEC, decide </a:t>
              </a:r>
              <a:r>
                <a:rPr lang="es-MX" sz="1200" b="1" dirty="0">
                  <a:solidFill>
                    <a:schemeClr val="accent1">
                      <a:lumMod val="50000"/>
                    </a:schemeClr>
                  </a:solidFill>
                  <a:latin typeface="Arial"/>
                  <a:cs typeface="Arial"/>
                </a:rPr>
                <a:t>excluir el alcance del componente eléctrico </a:t>
              </a:r>
              <a:r>
                <a:rPr lang="es-MX" sz="1200" dirty="0">
                  <a:solidFill>
                    <a:schemeClr val="accent1">
                      <a:lumMod val="50000"/>
                    </a:schemeClr>
                  </a:solidFill>
                  <a:latin typeface="Arial"/>
                  <a:cs typeface="Arial"/>
                </a:rPr>
                <a:t>del proyecto COCUC Cúcuta</a:t>
              </a:r>
              <a:endParaRPr lang="es-CO" sz="1200" b="1" dirty="0">
                <a:solidFill>
                  <a:schemeClr val="accent1">
                    <a:lumMod val="50000"/>
                  </a:schemeClr>
                </a:solidFill>
                <a:latin typeface="Arial"/>
                <a:cs typeface="Arial"/>
              </a:endParaRPr>
            </a:p>
          </p:txBody>
        </p:sp>
        <p:sp>
          <p:nvSpPr>
            <p:cNvPr id="89" name="CuadroTexto 88">
              <a:extLst>
                <a:ext uri="{FF2B5EF4-FFF2-40B4-BE49-F238E27FC236}">
                  <a16:creationId xmlns:a16="http://schemas.microsoft.com/office/drawing/2014/main" id="{8518613E-F334-4E0D-9A95-5274E17CE422}"/>
                </a:ext>
              </a:extLst>
            </p:cNvPr>
            <p:cNvSpPr txBox="1"/>
            <p:nvPr/>
          </p:nvSpPr>
          <p:spPr>
            <a:xfrm>
              <a:off x="6987696" y="4072997"/>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30/10/2025</a:t>
              </a:r>
              <a:endParaRPr lang="es-CO" sz="1400" b="1" dirty="0">
                <a:solidFill>
                  <a:schemeClr val="bg1"/>
                </a:solidFill>
                <a:latin typeface="Arial"/>
                <a:cs typeface="Arial"/>
              </a:endParaRPr>
            </a:p>
          </p:txBody>
        </p:sp>
        <p:sp>
          <p:nvSpPr>
            <p:cNvPr id="90" name="CuadroTexto 89">
              <a:extLst>
                <a:ext uri="{FF2B5EF4-FFF2-40B4-BE49-F238E27FC236}">
                  <a16:creationId xmlns:a16="http://schemas.microsoft.com/office/drawing/2014/main" id="{89B66BB7-1D48-41F8-9A60-E34C483265C0}"/>
                </a:ext>
              </a:extLst>
            </p:cNvPr>
            <p:cNvSpPr txBox="1"/>
            <p:nvPr/>
          </p:nvSpPr>
          <p:spPr>
            <a:xfrm>
              <a:off x="6978398" y="4378546"/>
              <a:ext cx="1703292" cy="1569660"/>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Análisis y Verificación los atributos de experiencia técnica y solidez en los proveedores identificados y se </a:t>
              </a:r>
              <a:r>
                <a:rPr lang="es-CO" sz="1200" dirty="0">
                  <a:solidFill>
                    <a:schemeClr val="accent1">
                      <a:lumMod val="50000"/>
                    </a:schemeClr>
                  </a:solidFill>
                  <a:latin typeface="Arial"/>
                  <a:cs typeface="Arial"/>
                </a:rPr>
                <a:t>determinan los proponentes a invitar </a:t>
              </a:r>
              <a:r>
                <a:rPr lang="es-MX" sz="1200" dirty="0">
                  <a:solidFill>
                    <a:schemeClr val="accent1">
                      <a:lumMod val="50000"/>
                    </a:schemeClr>
                  </a:solidFill>
                  <a:latin typeface="Arial"/>
                  <a:cs typeface="Arial"/>
                </a:rPr>
                <a:t> </a:t>
              </a:r>
              <a:endParaRPr lang="es-CO" sz="1200" dirty="0">
                <a:solidFill>
                  <a:schemeClr val="accent1">
                    <a:lumMod val="50000"/>
                  </a:schemeClr>
                </a:solidFill>
                <a:latin typeface="Arial"/>
                <a:cs typeface="Arial"/>
              </a:endParaRPr>
            </a:p>
          </p:txBody>
        </p:sp>
        <p:sp>
          <p:nvSpPr>
            <p:cNvPr id="91" name="CuadroTexto 90">
              <a:extLst>
                <a:ext uri="{FF2B5EF4-FFF2-40B4-BE49-F238E27FC236}">
                  <a16:creationId xmlns:a16="http://schemas.microsoft.com/office/drawing/2014/main" id="{3C126369-3F93-40EC-8BF9-91AE018ED0C2}"/>
                </a:ext>
              </a:extLst>
            </p:cNvPr>
            <p:cNvSpPr txBox="1"/>
            <p:nvPr/>
          </p:nvSpPr>
          <p:spPr>
            <a:xfrm>
              <a:off x="8668838" y="3358467"/>
              <a:ext cx="1656555"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10/11/2025</a:t>
              </a:r>
              <a:endParaRPr lang="es-CO" sz="1400" b="1" dirty="0">
                <a:solidFill>
                  <a:schemeClr val="bg1"/>
                </a:solidFill>
                <a:latin typeface="Arial"/>
                <a:cs typeface="Arial"/>
              </a:endParaRPr>
            </a:p>
          </p:txBody>
        </p:sp>
        <p:sp>
          <p:nvSpPr>
            <p:cNvPr id="92" name="CuadroTexto 91">
              <a:extLst>
                <a:ext uri="{FF2B5EF4-FFF2-40B4-BE49-F238E27FC236}">
                  <a16:creationId xmlns:a16="http://schemas.microsoft.com/office/drawing/2014/main" id="{4BA7409E-B195-4F12-9252-98CC62096EC2}"/>
                </a:ext>
              </a:extLst>
            </p:cNvPr>
            <p:cNvSpPr txBox="1"/>
            <p:nvPr/>
          </p:nvSpPr>
          <p:spPr>
            <a:xfrm>
              <a:off x="8681690" y="2065867"/>
              <a:ext cx="1741386" cy="1200329"/>
            </a:xfrm>
            <a:prstGeom prst="rect">
              <a:avLst/>
            </a:prstGeom>
            <a:noFill/>
            <a:ln>
              <a:noFill/>
              <a:prstDash val="dash"/>
            </a:ln>
          </p:spPr>
          <p:txBody>
            <a:bodyPr wrap="square" rtlCol="0">
              <a:spAutoFit/>
            </a:bodyPr>
            <a:lstStyle/>
            <a:p>
              <a:pPr algn="ctr"/>
              <a:r>
                <a:rPr lang="es-MX" sz="1200" b="1" dirty="0">
                  <a:solidFill>
                    <a:schemeClr val="accent1">
                      <a:lumMod val="50000"/>
                    </a:schemeClr>
                  </a:solidFill>
                  <a:latin typeface="Arial"/>
                  <a:cs typeface="Arial"/>
                </a:rPr>
                <a:t>Comité de seguimiento </a:t>
              </a:r>
              <a:r>
                <a:rPr lang="es-MX" sz="1200" dirty="0">
                  <a:solidFill>
                    <a:schemeClr val="accent1">
                      <a:lumMod val="50000"/>
                    </a:schemeClr>
                  </a:solidFill>
                  <a:latin typeface="Arial"/>
                  <a:cs typeface="Arial"/>
                </a:rPr>
                <a:t>entre USPEC y ENTerritorio S.A., se establecen compromisos de cumplimiento</a:t>
              </a:r>
              <a:endParaRPr lang="es-CO" sz="1200" dirty="0">
                <a:solidFill>
                  <a:schemeClr val="accent1">
                    <a:lumMod val="50000"/>
                  </a:schemeClr>
                </a:solidFill>
                <a:latin typeface="Arial"/>
                <a:cs typeface="Arial"/>
              </a:endParaRPr>
            </a:p>
          </p:txBody>
        </p:sp>
        <p:sp>
          <p:nvSpPr>
            <p:cNvPr id="94" name="CuadroTexto 93">
              <a:extLst>
                <a:ext uri="{FF2B5EF4-FFF2-40B4-BE49-F238E27FC236}">
                  <a16:creationId xmlns:a16="http://schemas.microsoft.com/office/drawing/2014/main" id="{E596A185-B5E3-4983-9F02-74D8EFF82C33}"/>
                </a:ext>
              </a:extLst>
            </p:cNvPr>
            <p:cNvSpPr txBox="1"/>
            <p:nvPr/>
          </p:nvSpPr>
          <p:spPr>
            <a:xfrm>
              <a:off x="8702503" y="4056527"/>
              <a:ext cx="1645598"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12/11/2025</a:t>
              </a:r>
              <a:endParaRPr lang="es-CO" sz="1400" b="1" dirty="0">
                <a:solidFill>
                  <a:schemeClr val="bg1"/>
                </a:solidFill>
                <a:latin typeface="Arial"/>
                <a:cs typeface="Arial"/>
              </a:endParaRPr>
            </a:p>
          </p:txBody>
        </p:sp>
        <p:sp>
          <p:nvSpPr>
            <p:cNvPr id="95" name="CuadroTexto 94">
              <a:extLst>
                <a:ext uri="{FF2B5EF4-FFF2-40B4-BE49-F238E27FC236}">
                  <a16:creationId xmlns:a16="http://schemas.microsoft.com/office/drawing/2014/main" id="{82DBE623-09CA-439E-B541-01EBA77EAF2A}"/>
                </a:ext>
              </a:extLst>
            </p:cNvPr>
            <p:cNvSpPr txBox="1"/>
            <p:nvPr/>
          </p:nvSpPr>
          <p:spPr>
            <a:xfrm>
              <a:off x="8705486" y="4357609"/>
              <a:ext cx="1665975" cy="1754326"/>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El posible proveedor seleccionado realiza </a:t>
              </a:r>
              <a:r>
                <a:rPr lang="es-MX" sz="1200" b="1" dirty="0">
                  <a:solidFill>
                    <a:schemeClr val="accent1">
                      <a:lumMod val="50000"/>
                    </a:schemeClr>
                  </a:solidFill>
                  <a:latin typeface="Arial"/>
                  <a:cs typeface="Arial"/>
                </a:rPr>
                <a:t>visita técnica al COCUC Cúcuta</a:t>
              </a:r>
              <a:r>
                <a:rPr lang="es-MX" sz="1200" dirty="0">
                  <a:solidFill>
                    <a:schemeClr val="accent1">
                      <a:lumMod val="50000"/>
                    </a:schemeClr>
                  </a:solidFill>
                  <a:latin typeface="Arial"/>
                  <a:cs typeface="Arial"/>
                </a:rPr>
                <a:t>, realizando la identificación y aterrizaje de actividades por ejecutar</a:t>
              </a:r>
              <a:endParaRPr lang="es-CO" sz="1200" dirty="0">
                <a:solidFill>
                  <a:schemeClr val="accent1">
                    <a:lumMod val="50000"/>
                  </a:schemeClr>
                </a:solidFill>
                <a:latin typeface="Arial"/>
                <a:cs typeface="Arial"/>
              </a:endParaRPr>
            </a:p>
          </p:txBody>
        </p:sp>
        <p:sp>
          <p:nvSpPr>
            <p:cNvPr id="96" name="CuadroTexto 95">
              <a:extLst>
                <a:ext uri="{FF2B5EF4-FFF2-40B4-BE49-F238E27FC236}">
                  <a16:creationId xmlns:a16="http://schemas.microsoft.com/office/drawing/2014/main" id="{A8AB5480-3233-4A53-9BBC-B406AD407758}"/>
                </a:ext>
              </a:extLst>
            </p:cNvPr>
            <p:cNvSpPr txBox="1"/>
            <p:nvPr/>
          </p:nvSpPr>
          <p:spPr>
            <a:xfrm>
              <a:off x="10364925" y="3358467"/>
              <a:ext cx="1656555"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13/11/2025</a:t>
              </a:r>
              <a:endParaRPr lang="es-CO" sz="1400" b="1" dirty="0">
                <a:solidFill>
                  <a:schemeClr val="bg1"/>
                </a:solidFill>
                <a:latin typeface="Arial"/>
                <a:cs typeface="Arial"/>
              </a:endParaRPr>
            </a:p>
          </p:txBody>
        </p:sp>
        <p:sp>
          <p:nvSpPr>
            <p:cNvPr id="97" name="CuadroTexto 96">
              <a:extLst>
                <a:ext uri="{FF2B5EF4-FFF2-40B4-BE49-F238E27FC236}">
                  <a16:creationId xmlns:a16="http://schemas.microsoft.com/office/drawing/2014/main" id="{6EFEF819-0EBA-48A2-921B-7DDA1F9CAAE4}"/>
                </a:ext>
              </a:extLst>
            </p:cNvPr>
            <p:cNvSpPr txBox="1"/>
            <p:nvPr/>
          </p:nvSpPr>
          <p:spPr>
            <a:xfrm>
              <a:off x="10406438" y="1899545"/>
              <a:ext cx="1665973" cy="1384995"/>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Solicitud al Grupo Planeación Contractual de revisión de Estudio de precios de mercado de ítems identificados</a:t>
              </a:r>
              <a:endParaRPr lang="es-CO" sz="1200" dirty="0">
                <a:solidFill>
                  <a:schemeClr val="accent1">
                    <a:lumMod val="50000"/>
                  </a:schemeClr>
                </a:solidFill>
                <a:latin typeface="Arial"/>
                <a:cs typeface="Arial"/>
              </a:endParaRPr>
            </a:p>
          </p:txBody>
        </p:sp>
        <p:sp>
          <p:nvSpPr>
            <p:cNvPr id="98" name="CuadroTexto 97">
              <a:extLst>
                <a:ext uri="{FF2B5EF4-FFF2-40B4-BE49-F238E27FC236}">
                  <a16:creationId xmlns:a16="http://schemas.microsoft.com/office/drawing/2014/main" id="{41644EDB-CBDC-4A61-914F-EA79F299B5F4}"/>
                </a:ext>
              </a:extLst>
            </p:cNvPr>
            <p:cNvSpPr txBox="1"/>
            <p:nvPr/>
          </p:nvSpPr>
          <p:spPr>
            <a:xfrm>
              <a:off x="10406438" y="4054275"/>
              <a:ext cx="1647289"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14/11/2025</a:t>
              </a:r>
              <a:endParaRPr lang="es-CO" sz="1400" b="1" dirty="0">
                <a:solidFill>
                  <a:schemeClr val="bg1"/>
                </a:solidFill>
                <a:latin typeface="Arial"/>
                <a:cs typeface="Arial"/>
              </a:endParaRPr>
            </a:p>
          </p:txBody>
        </p:sp>
        <p:sp>
          <p:nvSpPr>
            <p:cNvPr id="99" name="CuadroTexto 98">
              <a:extLst>
                <a:ext uri="{FF2B5EF4-FFF2-40B4-BE49-F238E27FC236}">
                  <a16:creationId xmlns:a16="http://schemas.microsoft.com/office/drawing/2014/main" id="{436A795C-006B-45D0-82A5-1805198A3D51}"/>
                </a:ext>
              </a:extLst>
            </p:cNvPr>
            <p:cNvSpPr txBox="1"/>
            <p:nvPr/>
          </p:nvSpPr>
          <p:spPr>
            <a:xfrm>
              <a:off x="10433984" y="4372713"/>
              <a:ext cx="1656555" cy="2123658"/>
            </a:xfrm>
            <a:prstGeom prst="rect">
              <a:avLst/>
            </a:prstGeom>
            <a:noFill/>
            <a:ln>
              <a:noFill/>
              <a:prstDash val="dash"/>
            </a:ln>
          </p:spPr>
          <p:txBody>
            <a:bodyPr wrap="square" rtlCol="0">
              <a:spAutoFit/>
            </a:bodyPr>
            <a:lstStyle/>
            <a:p>
              <a:pPr algn="ctr"/>
              <a:r>
                <a:rPr lang="es-MX" sz="1200" b="1" dirty="0">
                  <a:solidFill>
                    <a:schemeClr val="accent1">
                      <a:lumMod val="50000"/>
                    </a:schemeClr>
                  </a:solidFill>
                  <a:latin typeface="Arial"/>
                  <a:cs typeface="Arial"/>
                </a:rPr>
                <a:t>Comité de seguimiento </a:t>
              </a:r>
              <a:r>
                <a:rPr lang="es-MX" sz="1200" dirty="0">
                  <a:solidFill>
                    <a:schemeClr val="accent1">
                      <a:lumMod val="50000"/>
                    </a:schemeClr>
                  </a:solidFill>
                  <a:latin typeface="Arial"/>
                  <a:cs typeface="Arial"/>
                </a:rPr>
                <a:t>entre USPEC y ENTerritorio S.A., con la presentación y ajuste de cronogramas de contratación y seguimiento a la supervisión de ENTerritorio S.A.</a:t>
              </a:r>
              <a:endParaRPr lang="es-CO" sz="1200" dirty="0">
                <a:solidFill>
                  <a:schemeClr val="accent1">
                    <a:lumMod val="50000"/>
                  </a:schemeClr>
                </a:solidFill>
                <a:latin typeface="Arial"/>
                <a:cs typeface="Arial"/>
              </a:endParaRPr>
            </a:p>
          </p:txBody>
        </p:sp>
        <p:sp>
          <p:nvSpPr>
            <p:cNvPr id="66" name="CuadroTexto 65">
              <a:extLst>
                <a:ext uri="{FF2B5EF4-FFF2-40B4-BE49-F238E27FC236}">
                  <a16:creationId xmlns:a16="http://schemas.microsoft.com/office/drawing/2014/main" id="{CE0D7CC0-F748-4DBD-82D3-5FC1477385D4}"/>
                </a:ext>
              </a:extLst>
            </p:cNvPr>
            <p:cNvSpPr txBox="1"/>
            <p:nvPr/>
          </p:nvSpPr>
          <p:spPr>
            <a:xfrm>
              <a:off x="135227" y="4078019"/>
              <a:ext cx="1655668"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23/07/2025</a:t>
              </a:r>
              <a:endParaRPr lang="es-CO" sz="1400" b="1" dirty="0">
                <a:solidFill>
                  <a:schemeClr val="bg1"/>
                </a:solidFill>
                <a:latin typeface="Arial"/>
                <a:cs typeface="Arial"/>
              </a:endParaRPr>
            </a:p>
          </p:txBody>
        </p:sp>
        <p:sp>
          <p:nvSpPr>
            <p:cNvPr id="67" name="CuadroTexto 66">
              <a:extLst>
                <a:ext uri="{FF2B5EF4-FFF2-40B4-BE49-F238E27FC236}">
                  <a16:creationId xmlns:a16="http://schemas.microsoft.com/office/drawing/2014/main" id="{0BAA1BB0-A80A-44F4-8E0A-CC8261C55F9F}"/>
                </a:ext>
              </a:extLst>
            </p:cNvPr>
            <p:cNvSpPr txBox="1"/>
            <p:nvPr/>
          </p:nvSpPr>
          <p:spPr>
            <a:xfrm>
              <a:off x="138272" y="4379099"/>
              <a:ext cx="1622997" cy="1938992"/>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Solicitud inicio del proceso de contratación de obra e interventoría mediante Memorandos No. 202530010005133 y 202530010005123 al Grupo de Planeación Contractual</a:t>
              </a:r>
              <a:endParaRPr lang="es-CO" sz="1200" dirty="0">
                <a:solidFill>
                  <a:schemeClr val="accent1">
                    <a:lumMod val="50000"/>
                  </a:schemeClr>
                </a:solidFill>
                <a:latin typeface="Arial"/>
                <a:cs typeface="Arial"/>
              </a:endParaRPr>
            </a:p>
          </p:txBody>
        </p:sp>
        <p:sp>
          <p:nvSpPr>
            <p:cNvPr id="68" name="CuadroTexto 67">
              <a:extLst>
                <a:ext uri="{FF2B5EF4-FFF2-40B4-BE49-F238E27FC236}">
                  <a16:creationId xmlns:a16="http://schemas.microsoft.com/office/drawing/2014/main" id="{37C3F3CE-D400-4ABF-ACD7-2FF6174E6B16}"/>
                </a:ext>
              </a:extLst>
            </p:cNvPr>
            <p:cNvSpPr txBox="1"/>
            <p:nvPr/>
          </p:nvSpPr>
          <p:spPr>
            <a:xfrm>
              <a:off x="1839947" y="3352326"/>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04/08/2025</a:t>
              </a:r>
              <a:endParaRPr lang="es-CO" sz="1400" b="1" dirty="0">
                <a:solidFill>
                  <a:schemeClr val="bg1"/>
                </a:solidFill>
                <a:latin typeface="Arial"/>
                <a:cs typeface="Arial"/>
              </a:endParaRPr>
            </a:p>
          </p:txBody>
        </p:sp>
        <p:sp>
          <p:nvSpPr>
            <p:cNvPr id="69" name="CuadroTexto 68">
              <a:extLst>
                <a:ext uri="{FF2B5EF4-FFF2-40B4-BE49-F238E27FC236}">
                  <a16:creationId xmlns:a16="http://schemas.microsoft.com/office/drawing/2014/main" id="{EC27ABB3-2F5C-41BE-9ED7-98071BBEDD26}"/>
                </a:ext>
              </a:extLst>
            </p:cNvPr>
            <p:cNvSpPr txBox="1"/>
            <p:nvPr/>
          </p:nvSpPr>
          <p:spPr>
            <a:xfrm>
              <a:off x="1823671" y="1830022"/>
              <a:ext cx="1730798" cy="1569660"/>
            </a:xfrm>
            <a:prstGeom prst="rect">
              <a:avLst/>
            </a:prstGeom>
            <a:noFill/>
            <a:ln>
              <a:noFill/>
              <a:prstDash val="dash"/>
            </a:ln>
          </p:spPr>
          <p:txBody>
            <a:bodyPr wrap="square" rtlCol="0">
              <a:spAutoFit/>
            </a:bodyPr>
            <a:lstStyle/>
            <a:p>
              <a:pPr algn="ctr"/>
              <a:r>
                <a:rPr lang="es-MX" sz="1200" b="1" dirty="0">
                  <a:solidFill>
                    <a:schemeClr val="accent1">
                      <a:lumMod val="50000"/>
                    </a:schemeClr>
                  </a:solidFill>
                  <a:latin typeface="Arial"/>
                  <a:cs typeface="Arial"/>
                </a:rPr>
                <a:t>OBRA</a:t>
              </a:r>
            </a:p>
            <a:p>
              <a:pPr algn="ctr"/>
              <a:r>
                <a:rPr lang="es-MX" sz="1200" dirty="0">
                  <a:solidFill>
                    <a:schemeClr val="accent1">
                      <a:lumMod val="50000"/>
                    </a:schemeClr>
                  </a:solidFill>
                  <a:latin typeface="Arial"/>
                  <a:cs typeface="Arial"/>
                </a:rPr>
                <a:t>Publicación de documentos preliminares del proceso de selección </a:t>
              </a:r>
              <a:r>
                <a:rPr lang="es-MX" sz="1200" b="1" dirty="0">
                  <a:solidFill>
                    <a:schemeClr val="accent1">
                      <a:lumMod val="50000"/>
                    </a:schemeClr>
                  </a:solidFill>
                  <a:latin typeface="Arial"/>
                  <a:cs typeface="Arial"/>
                </a:rPr>
                <a:t>INA-055-2025</a:t>
              </a:r>
              <a:r>
                <a:rPr lang="es-MX" sz="1200" dirty="0">
                  <a:solidFill>
                    <a:schemeClr val="accent1">
                      <a:lumMod val="50000"/>
                    </a:schemeClr>
                  </a:solidFill>
                  <a:latin typeface="Arial"/>
                  <a:cs typeface="Arial"/>
                </a:rPr>
                <a:t> en la página web de ENTerritorio S.A.</a:t>
              </a:r>
              <a:endParaRPr lang="es-CO" sz="1200" dirty="0">
                <a:solidFill>
                  <a:schemeClr val="accent1">
                    <a:lumMod val="50000"/>
                  </a:schemeClr>
                </a:solidFill>
                <a:latin typeface="Arial"/>
                <a:cs typeface="Arial"/>
              </a:endParaRPr>
            </a:p>
          </p:txBody>
        </p:sp>
        <p:sp>
          <p:nvSpPr>
            <p:cNvPr id="71" name="CuadroTexto 70">
              <a:extLst>
                <a:ext uri="{FF2B5EF4-FFF2-40B4-BE49-F238E27FC236}">
                  <a16:creationId xmlns:a16="http://schemas.microsoft.com/office/drawing/2014/main" id="{B796B869-30CB-4C50-AF5C-079507A88D4A}"/>
                </a:ext>
              </a:extLst>
            </p:cNvPr>
            <p:cNvSpPr txBox="1"/>
            <p:nvPr/>
          </p:nvSpPr>
          <p:spPr>
            <a:xfrm>
              <a:off x="112966" y="3381265"/>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19/06/2025</a:t>
              </a:r>
              <a:endParaRPr lang="es-CO" sz="1400" b="1" dirty="0">
                <a:solidFill>
                  <a:schemeClr val="bg1"/>
                </a:solidFill>
                <a:latin typeface="Arial"/>
                <a:cs typeface="Arial"/>
              </a:endParaRPr>
            </a:p>
          </p:txBody>
        </p:sp>
        <p:sp>
          <p:nvSpPr>
            <p:cNvPr id="72" name="CuadroTexto 71">
              <a:extLst>
                <a:ext uri="{FF2B5EF4-FFF2-40B4-BE49-F238E27FC236}">
                  <a16:creationId xmlns:a16="http://schemas.microsoft.com/office/drawing/2014/main" id="{A3AFA394-382B-47C0-9B5D-EBF95ACF1DA3}"/>
                </a:ext>
              </a:extLst>
            </p:cNvPr>
            <p:cNvSpPr txBox="1"/>
            <p:nvPr/>
          </p:nvSpPr>
          <p:spPr>
            <a:xfrm>
              <a:off x="1829180" y="4071654"/>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11/08/2025</a:t>
              </a:r>
              <a:endParaRPr lang="es-CO" sz="1400" b="1" dirty="0">
                <a:solidFill>
                  <a:schemeClr val="bg1"/>
                </a:solidFill>
                <a:latin typeface="Arial"/>
                <a:cs typeface="Arial"/>
              </a:endParaRPr>
            </a:p>
          </p:txBody>
        </p:sp>
        <p:sp>
          <p:nvSpPr>
            <p:cNvPr id="73" name="CuadroTexto 72">
              <a:extLst>
                <a:ext uri="{FF2B5EF4-FFF2-40B4-BE49-F238E27FC236}">
                  <a16:creationId xmlns:a16="http://schemas.microsoft.com/office/drawing/2014/main" id="{CC17F3F8-9037-4554-976C-1B3F9F9F5CA0}"/>
                </a:ext>
              </a:extLst>
            </p:cNvPr>
            <p:cNvSpPr txBox="1"/>
            <p:nvPr/>
          </p:nvSpPr>
          <p:spPr>
            <a:xfrm>
              <a:off x="1825872" y="4357609"/>
              <a:ext cx="1657825" cy="1384995"/>
            </a:xfrm>
            <a:prstGeom prst="rect">
              <a:avLst/>
            </a:prstGeom>
            <a:noFill/>
            <a:ln>
              <a:noFill/>
              <a:prstDash val="dash"/>
            </a:ln>
          </p:spPr>
          <p:txBody>
            <a:bodyPr wrap="square" rtlCol="0">
              <a:spAutoFit/>
            </a:bodyPr>
            <a:lstStyle/>
            <a:p>
              <a:pPr algn="ctr"/>
              <a:r>
                <a:rPr lang="es-CO" sz="1200" b="1" dirty="0">
                  <a:solidFill>
                    <a:schemeClr val="accent1">
                      <a:lumMod val="50000"/>
                    </a:schemeClr>
                  </a:solidFill>
                  <a:latin typeface="Arial"/>
                  <a:cs typeface="Arial"/>
                </a:rPr>
                <a:t>INTERVENTORIA</a:t>
              </a:r>
            </a:p>
            <a:p>
              <a:pPr algn="ctr"/>
              <a:r>
                <a:rPr lang="es-CO" sz="1200" dirty="0">
                  <a:solidFill>
                    <a:schemeClr val="accent1">
                      <a:lumMod val="50000"/>
                    </a:schemeClr>
                  </a:solidFill>
                  <a:latin typeface="Arial"/>
                  <a:cs typeface="Arial"/>
                </a:rPr>
                <a:t>Publicación del proceso de selección de interventoría </a:t>
              </a:r>
              <a:r>
                <a:rPr lang="es-CO" sz="1200" b="1" dirty="0">
                  <a:solidFill>
                    <a:schemeClr val="accent1">
                      <a:lumMod val="50000"/>
                    </a:schemeClr>
                  </a:solidFill>
                  <a:latin typeface="Arial"/>
                  <a:cs typeface="Arial"/>
                </a:rPr>
                <a:t>CEG-021-2025</a:t>
              </a:r>
              <a:r>
                <a:rPr lang="es-CO" sz="1200" dirty="0">
                  <a:solidFill>
                    <a:schemeClr val="accent1">
                      <a:lumMod val="50000"/>
                    </a:schemeClr>
                  </a:solidFill>
                  <a:latin typeface="Arial"/>
                  <a:cs typeface="Arial"/>
                </a:rPr>
                <a:t> en la Plataforma de SECOP II</a:t>
              </a:r>
            </a:p>
          </p:txBody>
        </p:sp>
        <p:sp>
          <p:nvSpPr>
            <p:cNvPr id="77" name="CuadroTexto 76">
              <a:extLst>
                <a:ext uri="{FF2B5EF4-FFF2-40B4-BE49-F238E27FC236}">
                  <a16:creationId xmlns:a16="http://schemas.microsoft.com/office/drawing/2014/main" id="{4447E10B-3C9F-4258-A1D6-9136B9A1EA17}"/>
                </a:ext>
              </a:extLst>
            </p:cNvPr>
            <p:cNvSpPr txBox="1"/>
            <p:nvPr/>
          </p:nvSpPr>
          <p:spPr>
            <a:xfrm>
              <a:off x="157111" y="1914517"/>
              <a:ext cx="1622997" cy="1384995"/>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Comité de contratación ordinario, </a:t>
              </a:r>
              <a:r>
                <a:rPr lang="es-MX" sz="1200" b="1" dirty="0">
                  <a:solidFill>
                    <a:schemeClr val="accent1">
                      <a:lumMod val="50000"/>
                    </a:schemeClr>
                  </a:solidFill>
                  <a:latin typeface="Arial"/>
                  <a:cs typeface="Arial"/>
                </a:rPr>
                <a:t>NO se aprobó la solicitud de contratación directa </a:t>
              </a:r>
              <a:r>
                <a:rPr lang="es-MX" sz="1200" dirty="0">
                  <a:solidFill>
                    <a:schemeClr val="accent1">
                      <a:lumMod val="50000"/>
                    </a:schemeClr>
                  </a:solidFill>
                  <a:latin typeface="Arial"/>
                  <a:cs typeface="Arial"/>
                </a:rPr>
                <a:t>para obra e interventoría</a:t>
              </a:r>
              <a:endParaRPr lang="es-CO" sz="1200" dirty="0">
                <a:solidFill>
                  <a:schemeClr val="accent1">
                    <a:lumMod val="50000"/>
                  </a:schemeClr>
                </a:solidFill>
                <a:latin typeface="Arial"/>
                <a:cs typeface="Arial"/>
              </a:endParaRPr>
            </a:p>
          </p:txBody>
        </p:sp>
        <p:cxnSp>
          <p:nvCxnSpPr>
            <p:cNvPr id="100" name="Conector recto 99">
              <a:extLst>
                <a:ext uri="{FF2B5EF4-FFF2-40B4-BE49-F238E27FC236}">
                  <a16:creationId xmlns:a16="http://schemas.microsoft.com/office/drawing/2014/main" id="{AFEEB53F-65A1-4C22-B91A-6F465ADFCA43}"/>
                </a:ext>
              </a:extLst>
            </p:cNvPr>
            <p:cNvCxnSpPr>
              <a:cxnSpLocks/>
            </p:cNvCxnSpPr>
            <p:nvPr/>
          </p:nvCxnSpPr>
          <p:spPr>
            <a:xfrm flipV="1">
              <a:off x="9506310" y="3689042"/>
              <a:ext cx="0" cy="354986"/>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101" name="Conector recto 100">
              <a:extLst>
                <a:ext uri="{FF2B5EF4-FFF2-40B4-BE49-F238E27FC236}">
                  <a16:creationId xmlns:a16="http://schemas.microsoft.com/office/drawing/2014/main" id="{7836E13D-3E5B-4C2F-965A-46E44EBD3DF4}"/>
                </a:ext>
              </a:extLst>
            </p:cNvPr>
            <p:cNvCxnSpPr>
              <a:cxnSpLocks/>
            </p:cNvCxnSpPr>
            <p:nvPr/>
          </p:nvCxnSpPr>
          <p:spPr>
            <a:xfrm flipV="1">
              <a:off x="7820683" y="3689042"/>
              <a:ext cx="0" cy="354986"/>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102" name="Conector recto 101">
              <a:extLst>
                <a:ext uri="{FF2B5EF4-FFF2-40B4-BE49-F238E27FC236}">
                  <a16:creationId xmlns:a16="http://schemas.microsoft.com/office/drawing/2014/main" id="{AD5952A1-477F-495A-B66F-BA9D4928F623}"/>
                </a:ext>
              </a:extLst>
            </p:cNvPr>
            <p:cNvCxnSpPr>
              <a:cxnSpLocks/>
            </p:cNvCxnSpPr>
            <p:nvPr/>
          </p:nvCxnSpPr>
          <p:spPr>
            <a:xfrm flipV="1">
              <a:off x="6087823" y="3697531"/>
              <a:ext cx="0" cy="354986"/>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103" name="Conector recto 102">
              <a:extLst>
                <a:ext uri="{FF2B5EF4-FFF2-40B4-BE49-F238E27FC236}">
                  <a16:creationId xmlns:a16="http://schemas.microsoft.com/office/drawing/2014/main" id="{792CCA4E-4685-447C-A49F-7EC1CEE3B333}"/>
                </a:ext>
              </a:extLst>
            </p:cNvPr>
            <p:cNvCxnSpPr>
              <a:cxnSpLocks/>
            </p:cNvCxnSpPr>
            <p:nvPr/>
          </p:nvCxnSpPr>
          <p:spPr>
            <a:xfrm flipV="1">
              <a:off x="4387644" y="3680553"/>
              <a:ext cx="0" cy="354986"/>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104" name="Conector recto 103">
              <a:extLst>
                <a:ext uri="{FF2B5EF4-FFF2-40B4-BE49-F238E27FC236}">
                  <a16:creationId xmlns:a16="http://schemas.microsoft.com/office/drawing/2014/main" id="{E47BD7C5-561B-4CDC-B9B0-204C9F72C19C}"/>
                </a:ext>
              </a:extLst>
            </p:cNvPr>
            <p:cNvCxnSpPr>
              <a:cxnSpLocks/>
            </p:cNvCxnSpPr>
            <p:nvPr/>
          </p:nvCxnSpPr>
          <p:spPr>
            <a:xfrm flipV="1">
              <a:off x="2654784" y="3689042"/>
              <a:ext cx="0" cy="354986"/>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105" name="Conector recto 104">
              <a:extLst>
                <a:ext uri="{FF2B5EF4-FFF2-40B4-BE49-F238E27FC236}">
                  <a16:creationId xmlns:a16="http://schemas.microsoft.com/office/drawing/2014/main" id="{31A8E640-72DB-40EB-B25A-8F17A97EA7E6}"/>
                </a:ext>
              </a:extLst>
            </p:cNvPr>
            <p:cNvCxnSpPr>
              <a:cxnSpLocks/>
            </p:cNvCxnSpPr>
            <p:nvPr/>
          </p:nvCxnSpPr>
          <p:spPr>
            <a:xfrm flipV="1">
              <a:off x="945953" y="3709273"/>
              <a:ext cx="0" cy="354986"/>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3656419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1B9AD-26A3-9EE2-EBDD-85455569FCA9}"/>
            </a:ext>
          </a:extLst>
        </p:cNvPr>
        <p:cNvGrpSpPr/>
        <p:nvPr/>
      </p:nvGrpSpPr>
      <p:grpSpPr>
        <a:xfrm>
          <a:off x="0" y="0"/>
          <a:ext cx="0" cy="0"/>
          <a:chOff x="0" y="0"/>
          <a:chExt cx="0" cy="0"/>
        </a:xfrm>
      </p:grpSpPr>
      <p:sp>
        <p:nvSpPr>
          <p:cNvPr id="2" name="Marcador de contenido 2">
            <a:extLst>
              <a:ext uri="{FF2B5EF4-FFF2-40B4-BE49-F238E27FC236}">
                <a16:creationId xmlns:a16="http://schemas.microsoft.com/office/drawing/2014/main" id="{E4BB8D51-FD8B-D331-7ED3-63B383B7D82C}"/>
              </a:ext>
            </a:extLst>
          </p:cNvPr>
          <p:cNvSpPr>
            <a:spLocks noGrp="1"/>
          </p:cNvSpPr>
          <p:nvPr/>
        </p:nvSpPr>
        <p:spPr>
          <a:xfrm>
            <a:off x="546696" y="1333233"/>
            <a:ext cx="10876026" cy="3241548"/>
          </a:xfrm>
          <a:prstGeom prst="rect">
            <a:avLst/>
          </a:prstGeom>
        </p:spPr>
        <p:txBody>
          <a:bodyPr wrap="square" lIns="91440" tIns="45720" rIns="91440" bIns="45720" anchor="t">
            <a:spAutoFit/>
          </a:bodyPr>
          <a:lstStyle>
            <a:defPPr>
              <a:defRPr lang="es-CO"/>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Arial" panose="05000000000000000000" pitchFamily="2" charset="2"/>
              <a:buChar char="•"/>
            </a:pPr>
            <a:r>
              <a:rPr lang="es-ES" sz="1400" dirty="0">
                <a:solidFill>
                  <a:schemeClr val="accent1">
                    <a:lumMod val="50000"/>
                  </a:schemeClr>
                </a:solidFill>
                <a:latin typeface="Arial" panose="020B0604020202020204" pitchFamily="34" charset="0"/>
                <a:cs typeface="Arial" panose="020B0604020202020204" pitchFamily="34" charset="0"/>
              </a:rPr>
              <a:t>En </a:t>
            </a:r>
            <a:r>
              <a:rPr lang="es-ES" sz="1400" b="1" dirty="0">
                <a:solidFill>
                  <a:schemeClr val="accent1">
                    <a:lumMod val="50000"/>
                  </a:schemeClr>
                </a:solidFill>
                <a:latin typeface="Arial" panose="020B0604020202020204" pitchFamily="34" charset="0"/>
                <a:cs typeface="Arial" panose="020B0604020202020204" pitchFamily="34" charset="0"/>
              </a:rPr>
              <a:t>Comité Operativo realizado el 21 de Noviembre de  2025</a:t>
            </a:r>
            <a:r>
              <a:rPr lang="es-ES" sz="1400" dirty="0">
                <a:solidFill>
                  <a:schemeClr val="accent1">
                    <a:lumMod val="50000"/>
                  </a:schemeClr>
                </a:solidFill>
                <a:latin typeface="Arial" panose="020B0604020202020204" pitchFamily="34" charset="0"/>
                <a:cs typeface="Arial" panose="020B0604020202020204" pitchFamily="34" charset="0"/>
              </a:rPr>
              <a:t>, se expuso el estado actual del Contrato Interadministrativo No. 216144, se advirtió de la necesidad  de suscribir una prórroga y modificación del contrato por cinco (05) meses , hasta el 28 de abril de 2026; con el objetivo principal de ejecutar y terminar el proyecto:</a:t>
            </a:r>
          </a:p>
          <a:p>
            <a:pPr marL="0" indent="0" algn="just">
              <a:buNone/>
            </a:pPr>
            <a:endParaRPr lang="es-ES" sz="1400" dirty="0">
              <a:solidFill>
                <a:schemeClr val="accent1">
                  <a:lumMod val="50000"/>
                </a:schemeClr>
              </a:solidFill>
              <a:latin typeface="Arial" panose="020B0604020202020204" pitchFamily="34" charset="0"/>
              <a:cs typeface="Arial" panose="020B0604020202020204" pitchFamily="34" charset="0"/>
            </a:endParaRPr>
          </a:p>
          <a:p>
            <a:pPr lvl="1" algn="just">
              <a:lnSpc>
                <a:spcPct val="100000"/>
              </a:lnSpc>
              <a:spcBef>
                <a:spcPts val="0"/>
              </a:spcBef>
              <a:buFont typeface="Wingdings" panose="05000000000000000000" pitchFamily="2" charset="2"/>
              <a:buChar char="ü"/>
            </a:pPr>
            <a:r>
              <a:rPr lang="es-ES" sz="1400" dirty="0">
                <a:solidFill>
                  <a:schemeClr val="accent1">
                    <a:lumMod val="50000"/>
                  </a:schemeClr>
                </a:solidFill>
                <a:latin typeface="Arial" panose="020B0604020202020204" pitchFamily="34" charset="0"/>
                <a:cs typeface="Arial" panose="020B0604020202020204" pitchFamily="34" charset="0"/>
              </a:rPr>
              <a:t>MANTENIMIENTO, MEJORAMIENTO Y CONSERVACIÓN DE LA INFRAESTRUCTURA FÍSICA PROYECTO COCUC - CUCUTA</a:t>
            </a:r>
          </a:p>
          <a:p>
            <a:pPr marL="457200" lvl="1" indent="0" algn="just">
              <a:lnSpc>
                <a:spcPct val="100000"/>
              </a:lnSpc>
              <a:spcBef>
                <a:spcPts val="0"/>
              </a:spcBef>
              <a:buNone/>
            </a:pPr>
            <a:endParaRPr lang="es-ES" sz="1400" dirty="0">
              <a:solidFill>
                <a:schemeClr val="accent1">
                  <a:lumMod val="50000"/>
                </a:schemeClr>
              </a:solidFill>
              <a:latin typeface="Arial" panose="020B0604020202020204" pitchFamily="34" charset="0"/>
              <a:cs typeface="Arial" panose="020B0604020202020204" pitchFamily="34" charset="0"/>
            </a:endParaRPr>
          </a:p>
          <a:p>
            <a:pPr algn="just">
              <a:lnSpc>
                <a:spcPct val="100000"/>
              </a:lnSpc>
              <a:spcBef>
                <a:spcPts val="0"/>
              </a:spcBef>
            </a:pPr>
            <a:r>
              <a:rPr lang="es-ES" sz="1400" dirty="0">
                <a:solidFill>
                  <a:schemeClr val="accent1">
                    <a:lumMod val="50000"/>
                  </a:schemeClr>
                </a:solidFill>
                <a:latin typeface="Arial" panose="020B0604020202020204" pitchFamily="34" charset="0"/>
                <a:cs typeface="Arial" panose="020B0604020202020204" pitchFamily="34" charset="0"/>
              </a:rPr>
              <a:t>En cuanto al ERON CUCUTA se analizaron los documentos técnicos, administrativos, financieros, así como los riesgos asociados a la terminación del proyecto al 28 de Abril de 2026 (ejecución física al 100%). Razón por la cual, en el mencionado comité se aprobó prorrogar el Contrato Interadministrativo No. 216144, hasta el 28 de Abril de 2026, con el fin de culminar, dar cierre financiero al proyecto COCUC- CUCUTA </a:t>
            </a:r>
            <a:r>
              <a:rPr lang="es-ES" sz="1400" i="1" dirty="0">
                <a:solidFill>
                  <a:schemeClr val="accent1">
                    <a:lumMod val="50000"/>
                  </a:schemeClr>
                </a:solidFill>
                <a:latin typeface="Arial" panose="020B0604020202020204" pitchFamily="34" charset="0"/>
                <a:cs typeface="Arial" panose="020B0604020202020204" pitchFamily="34" charset="0"/>
              </a:rPr>
              <a:t>(Contratación nueva obra e interventoria).</a:t>
            </a:r>
          </a:p>
          <a:p>
            <a:pPr marL="0" indent="0" algn="just">
              <a:lnSpc>
                <a:spcPct val="100000"/>
              </a:lnSpc>
              <a:spcBef>
                <a:spcPts val="0"/>
              </a:spcBef>
              <a:buNone/>
            </a:pPr>
            <a:endParaRPr lang="es-ES" sz="1400" dirty="0">
              <a:solidFill>
                <a:schemeClr val="accent1">
                  <a:lumMod val="50000"/>
                </a:schemeClr>
              </a:solidFill>
              <a:highlight>
                <a:srgbClr val="FFFF00"/>
              </a:highlight>
              <a:latin typeface="Arial" panose="020B0604020202020204" pitchFamily="34" charset="0"/>
              <a:cs typeface="Arial" panose="020B0604020202020204" pitchFamily="34" charset="0"/>
            </a:endParaRPr>
          </a:p>
          <a:p>
            <a:pPr algn="just">
              <a:lnSpc>
                <a:spcPct val="100000"/>
              </a:lnSpc>
              <a:spcBef>
                <a:spcPts val="0"/>
              </a:spcBef>
            </a:pPr>
            <a:r>
              <a:rPr lang="es-MX" sz="1400" dirty="0">
                <a:solidFill>
                  <a:schemeClr val="accent1">
                    <a:lumMod val="50000"/>
                  </a:schemeClr>
                </a:solidFill>
                <a:latin typeface="Arial" panose="020B0604020202020204" pitchFamily="34" charset="0"/>
                <a:cs typeface="Arial" panose="020B0604020202020204" pitchFamily="34" charset="0"/>
              </a:rPr>
              <a:t>Así como también ENTerritorio S.A , ratifica que por la prorroga de los cinco (05) meses </a:t>
            </a:r>
            <a:r>
              <a:rPr lang="es-MX" sz="1400" b="1" dirty="0">
                <a:solidFill>
                  <a:schemeClr val="accent1">
                    <a:lumMod val="50000"/>
                  </a:schemeClr>
                </a:solidFill>
                <a:latin typeface="Arial" panose="020B0604020202020204" pitchFamily="34" charset="0"/>
                <a:cs typeface="Arial" panose="020B0604020202020204" pitchFamily="34" charset="0"/>
              </a:rPr>
              <a:t>no se generará reconocimiento por concepto de Cuota de Gerencia.</a:t>
            </a:r>
          </a:p>
        </p:txBody>
      </p:sp>
      <p:pic>
        <p:nvPicPr>
          <p:cNvPr id="7" name="Gráfico 6" descr="Play con relleno sólido">
            <a:extLst>
              <a:ext uri="{FF2B5EF4-FFF2-40B4-BE49-F238E27FC236}">
                <a16:creationId xmlns:a16="http://schemas.microsoft.com/office/drawing/2014/main" id="{4C92283A-B184-4FC6-8501-576C8F56FB2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6322" y="441758"/>
            <a:ext cx="230400" cy="230400"/>
          </a:xfrm>
          <a:prstGeom prst="rect">
            <a:avLst/>
          </a:prstGeom>
        </p:spPr>
      </p:pic>
      <p:pic>
        <p:nvPicPr>
          <p:cNvPr id="8" name="Gráfico 7">
            <a:extLst>
              <a:ext uri="{FF2B5EF4-FFF2-40B4-BE49-F238E27FC236}">
                <a16:creationId xmlns:a16="http://schemas.microsoft.com/office/drawing/2014/main" id="{0E58C26F-62BD-4BAE-882A-C8B28A84C3F8}"/>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6722" y="796883"/>
            <a:ext cx="10836000" cy="18000"/>
          </a:xfrm>
          <a:prstGeom prst="rect">
            <a:avLst/>
          </a:prstGeom>
        </p:spPr>
      </p:pic>
      <p:sp>
        <p:nvSpPr>
          <p:cNvPr id="9" name="CuadroTexto 8">
            <a:extLst>
              <a:ext uri="{FF2B5EF4-FFF2-40B4-BE49-F238E27FC236}">
                <a16:creationId xmlns:a16="http://schemas.microsoft.com/office/drawing/2014/main" id="{F0687400-9FA2-41A1-9212-5DD06BEA9062}"/>
              </a:ext>
            </a:extLst>
          </p:cNvPr>
          <p:cNvSpPr txBox="1"/>
          <p:nvPr/>
        </p:nvSpPr>
        <p:spPr>
          <a:xfrm>
            <a:off x="703181" y="448748"/>
            <a:ext cx="10836000" cy="226800"/>
          </a:xfrm>
          <a:prstGeom prst="rect">
            <a:avLst/>
          </a:prstGeom>
          <a:noFill/>
        </p:spPr>
        <p:txBody>
          <a:bodyPr wrap="square" lIns="0" tIns="0" rIns="0" bIns="0" rtlCol="0" anchor="ctr">
            <a:normAutofit fontScale="92500" lnSpcReduction="10000"/>
          </a:bodyPr>
          <a:lstStyle>
            <a:defPPr>
              <a:defRPr lang="es-CO"/>
            </a:defPPr>
            <a:lvl1pPr>
              <a:defRPr sz="1600" b="1">
                <a:solidFill>
                  <a:srgbClr val="193C69"/>
                </a:solidFill>
                <a:latin typeface="Arial" panose="020B0604020202020204" pitchFamily="34" charset="0"/>
                <a:cs typeface="Arial" panose="020B0604020202020204" pitchFamily="34" charset="0"/>
              </a:defRPr>
            </a:lvl1pPr>
          </a:lstStyle>
          <a:p>
            <a:r>
              <a:rPr lang="es-CO" dirty="0"/>
              <a:t>3. JUSTIFICACIÓN DE LA NOVEDAD CONTRACTUAL</a:t>
            </a:r>
          </a:p>
        </p:txBody>
      </p:sp>
    </p:spTree>
    <p:extLst>
      <p:ext uri="{BB962C8B-B14F-4D97-AF65-F5344CB8AC3E}">
        <p14:creationId xmlns:p14="http://schemas.microsoft.com/office/powerpoint/2010/main" val="156850379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10640</TotalTime>
  <Words>2473</Words>
  <Application>Microsoft Office PowerPoint</Application>
  <PresentationFormat>Panorámica</PresentationFormat>
  <Paragraphs>327</Paragraphs>
  <Slides>17</Slides>
  <Notes>2</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17</vt:i4>
      </vt:variant>
    </vt:vector>
  </HeadingPairs>
  <TitlesOfParts>
    <vt:vector size="25" baseType="lpstr">
      <vt:lpstr>Aptos</vt:lpstr>
      <vt:lpstr>Aptos Display</vt:lpstr>
      <vt:lpstr>Aptos ExtraBold</vt:lpstr>
      <vt:lpstr>Arial</vt:lpstr>
      <vt:lpstr>Calibri</vt:lpstr>
      <vt:lpstr>Helvetica </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Gustavo Parada</dc:creator>
  <cp:lastModifiedBy>Mildred Jhomara Carvajal Montañez</cp:lastModifiedBy>
  <cp:revision>31</cp:revision>
  <dcterms:created xsi:type="dcterms:W3CDTF">2024-09-04T18:07:51Z</dcterms:created>
  <dcterms:modified xsi:type="dcterms:W3CDTF">2025-11-27T13:43:58Z</dcterms:modified>
</cp:coreProperties>
</file>