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62" r:id="rId3"/>
    <p:sldId id="4161" r:id="rId4"/>
    <p:sldId id="4115" r:id="rId5"/>
    <p:sldId id="4171" r:id="rId6"/>
    <p:sldId id="4172" r:id="rId7"/>
    <p:sldId id="4117" r:id="rId8"/>
    <p:sldId id="4127" r:id="rId9"/>
    <p:sldId id="4166" r:id="rId10"/>
    <p:sldId id="4165" r:id="rId11"/>
    <p:sldId id="4124" r:id="rId12"/>
    <p:sldId id="4133" r:id="rId13"/>
    <p:sldId id="4134" r:id="rId14"/>
    <p:sldId id="4135" r:id="rId15"/>
    <p:sldId id="257" r:id="rId16"/>
    <p:sldId id="4096" r:id="rId17"/>
    <p:sldId id="4167" r:id="rId18"/>
    <p:sldId id="4132" r:id="rId19"/>
    <p:sldId id="4137" r:id="rId20"/>
    <p:sldId id="4101" r:id="rId21"/>
    <p:sldId id="4102" r:id="rId22"/>
    <p:sldId id="4158" r:id="rId23"/>
    <p:sldId id="4168" r:id="rId24"/>
    <p:sldId id="4173" r:id="rId25"/>
    <p:sldId id="4169" r:id="rId26"/>
    <p:sldId id="4159" r:id="rId27"/>
    <p:sldId id="4149" r:id="rId28"/>
    <p:sldId id="287" r:id="rId29"/>
    <p:sldId id="4160" r:id="rId30"/>
    <p:sldId id="4145" r:id="rId31"/>
    <p:sldId id="4146" r:id="rId32"/>
    <p:sldId id="4147" r:id="rId33"/>
    <p:sldId id="4148" r:id="rId34"/>
    <p:sldId id="4170" r:id="rId35"/>
    <p:sldId id="4097" r:id="rId36"/>
    <p:sldId id="4098" r:id="rId37"/>
    <p:sldId id="4103" r:id="rId38"/>
    <p:sldId id="4104" r:id="rId39"/>
    <p:sldId id="4105" r:id="rId40"/>
    <p:sldId id="4106" r:id="rId41"/>
    <p:sldId id="4107" r:id="rId42"/>
    <p:sldId id="264" r:id="rId43"/>
    <p:sldId id="268" r:id="rId4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7515"/>
    <a:srgbClr val="33440C"/>
    <a:srgbClr val="648618"/>
    <a:srgbClr val="8DBC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59" autoAdjust="0"/>
    <p:restoredTop sz="94660"/>
  </p:normalViewPr>
  <p:slideViewPr>
    <p:cSldViewPr snapToGrid="0">
      <p:cViewPr varScale="1">
        <p:scale>
          <a:sx n="142" d="100"/>
          <a:sy n="142" d="100"/>
        </p:scale>
        <p:origin x="768" y="4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AEEFFD-34EE-6145-A895-DC7B67421BC2}" type="doc">
      <dgm:prSet loTypeId="urn:microsoft.com/office/officeart/2005/8/layout/pyramid1" loCatId="" qsTypeId="urn:microsoft.com/office/officeart/2005/8/quickstyle/simple4" qsCatId="simple" csTypeId="urn:microsoft.com/office/officeart/2005/8/colors/accent1_5" csCatId="accent1" phldr="1"/>
      <dgm:spPr/>
    </dgm:pt>
    <dgm:pt modelId="{1283E335-E9B5-7F44-8862-91F8D69ADB07}">
      <dgm:prSet phldrT="[Texto]" custT="1"/>
      <dgm:spPr/>
      <dgm:t>
        <a:bodyPr/>
        <a:lstStyle/>
        <a:p>
          <a:r>
            <a:rPr lang="es-ES" sz="1600" dirty="0">
              <a:solidFill>
                <a:srgbClr val="262626"/>
              </a:solidFill>
              <a:latin typeface="Arial"/>
              <a:cs typeface="Arial"/>
            </a:rPr>
            <a:t>SI</a:t>
          </a:r>
        </a:p>
      </dgm:t>
    </dgm:pt>
    <dgm:pt modelId="{1FC43C24-DE6E-8745-8678-94498E676DD4}" type="parTrans" cxnId="{16C1FE42-180D-B94A-9CFF-7AF951A25A23}">
      <dgm:prSet/>
      <dgm:spPr/>
      <dgm:t>
        <a:bodyPr/>
        <a:lstStyle/>
        <a:p>
          <a:endParaRPr lang="es-ES" sz="1600">
            <a:solidFill>
              <a:srgbClr val="262626"/>
            </a:solidFill>
            <a:latin typeface="Arial"/>
            <a:cs typeface="Arial"/>
          </a:endParaRPr>
        </a:p>
      </dgm:t>
    </dgm:pt>
    <dgm:pt modelId="{8B9C382A-17FC-064F-82AC-243D008FC999}" type="sibTrans" cxnId="{16C1FE42-180D-B94A-9CFF-7AF951A25A23}">
      <dgm:prSet/>
      <dgm:spPr/>
      <dgm:t>
        <a:bodyPr/>
        <a:lstStyle/>
        <a:p>
          <a:endParaRPr lang="es-ES" sz="1600">
            <a:solidFill>
              <a:srgbClr val="262626"/>
            </a:solidFill>
            <a:latin typeface="Arial"/>
            <a:cs typeface="Arial"/>
          </a:endParaRPr>
        </a:p>
      </dgm:t>
    </dgm:pt>
    <dgm:pt modelId="{7DD99A53-E195-B849-8CE6-360410DBCB50}">
      <dgm:prSet phldrT="[Texto]" custT="1"/>
      <dgm:spPr/>
      <dgm:t>
        <a:bodyPr/>
        <a:lstStyle/>
        <a:p>
          <a:r>
            <a:rPr lang="es-ES" sz="1600" dirty="0">
              <a:solidFill>
                <a:srgbClr val="262626"/>
              </a:solidFill>
              <a:latin typeface="Arial"/>
              <a:cs typeface="Arial"/>
            </a:rPr>
            <a:t>INM</a:t>
          </a:r>
        </a:p>
      </dgm:t>
    </dgm:pt>
    <dgm:pt modelId="{C503B35D-D268-624B-A668-1883367E17A3}" type="parTrans" cxnId="{37BA182F-0705-C542-A7E1-92699FE33A06}">
      <dgm:prSet/>
      <dgm:spPr/>
      <dgm:t>
        <a:bodyPr/>
        <a:lstStyle/>
        <a:p>
          <a:endParaRPr lang="es-ES" sz="1600">
            <a:solidFill>
              <a:srgbClr val="262626"/>
            </a:solidFill>
            <a:latin typeface="Arial"/>
            <a:cs typeface="Arial"/>
          </a:endParaRPr>
        </a:p>
      </dgm:t>
    </dgm:pt>
    <dgm:pt modelId="{07418920-2DBE-164D-A43B-5975EB41ACE7}" type="sibTrans" cxnId="{37BA182F-0705-C542-A7E1-92699FE33A06}">
      <dgm:prSet/>
      <dgm:spPr/>
      <dgm:t>
        <a:bodyPr/>
        <a:lstStyle/>
        <a:p>
          <a:endParaRPr lang="es-ES" sz="1600">
            <a:solidFill>
              <a:srgbClr val="262626"/>
            </a:solidFill>
            <a:latin typeface="Arial"/>
            <a:cs typeface="Arial"/>
          </a:endParaRPr>
        </a:p>
      </dgm:t>
    </dgm:pt>
    <dgm:pt modelId="{837A3EB8-998F-864D-9E2A-CFE9596172CF}">
      <dgm:prSet phldrT="[Texto]" custT="1"/>
      <dgm:spPr/>
      <dgm:t>
        <a:bodyPr/>
        <a:lstStyle/>
        <a:p>
          <a:r>
            <a:rPr lang="es-ES" sz="1600" dirty="0">
              <a:solidFill>
                <a:srgbClr val="262626"/>
              </a:solidFill>
              <a:latin typeface="Arial"/>
              <a:cs typeface="Arial"/>
            </a:rPr>
            <a:t>Laboratorios de industria</a:t>
          </a:r>
        </a:p>
      </dgm:t>
    </dgm:pt>
    <dgm:pt modelId="{B5B01515-315B-C24D-963C-1E03690A250D}" type="parTrans" cxnId="{9C52C814-C7F0-C94E-8E7B-2889A3B7008A}">
      <dgm:prSet/>
      <dgm:spPr/>
      <dgm:t>
        <a:bodyPr/>
        <a:lstStyle/>
        <a:p>
          <a:endParaRPr lang="es-ES" sz="1600">
            <a:solidFill>
              <a:srgbClr val="262626"/>
            </a:solidFill>
            <a:latin typeface="Arial"/>
            <a:cs typeface="Arial"/>
          </a:endParaRPr>
        </a:p>
      </dgm:t>
    </dgm:pt>
    <dgm:pt modelId="{DE9BBF90-943A-CE4D-879B-0BE7D4D9849E}" type="sibTrans" cxnId="{9C52C814-C7F0-C94E-8E7B-2889A3B7008A}">
      <dgm:prSet/>
      <dgm:spPr/>
      <dgm:t>
        <a:bodyPr/>
        <a:lstStyle/>
        <a:p>
          <a:endParaRPr lang="es-ES" sz="1600">
            <a:solidFill>
              <a:srgbClr val="262626"/>
            </a:solidFill>
            <a:latin typeface="Arial"/>
            <a:cs typeface="Arial"/>
          </a:endParaRPr>
        </a:p>
      </dgm:t>
    </dgm:pt>
    <dgm:pt modelId="{A9C2D3B0-9982-0B4A-B6F1-0E95CC16CDE4}">
      <dgm:prSet custT="1"/>
      <dgm:spPr/>
      <dgm:t>
        <a:bodyPr/>
        <a:lstStyle/>
        <a:p>
          <a:r>
            <a:rPr lang="es-ES" sz="1600" dirty="0">
              <a:solidFill>
                <a:srgbClr val="262626"/>
              </a:solidFill>
              <a:latin typeface="Arial"/>
              <a:cs typeface="Arial"/>
            </a:rPr>
            <a:t>BIPM</a:t>
          </a:r>
        </a:p>
      </dgm:t>
    </dgm:pt>
    <dgm:pt modelId="{78C8C562-FBFF-FB4B-AF2F-0FB5FA5B151A}" type="parTrans" cxnId="{1CBEB1B2-9C4F-7342-9755-8FB0CE88342C}">
      <dgm:prSet/>
      <dgm:spPr/>
      <dgm:t>
        <a:bodyPr/>
        <a:lstStyle/>
        <a:p>
          <a:endParaRPr lang="es-ES" sz="1600">
            <a:solidFill>
              <a:srgbClr val="262626"/>
            </a:solidFill>
            <a:latin typeface="Arial"/>
            <a:cs typeface="Arial"/>
          </a:endParaRPr>
        </a:p>
      </dgm:t>
    </dgm:pt>
    <dgm:pt modelId="{59F5956B-8094-EB42-B9FD-39D685B319E7}" type="sibTrans" cxnId="{1CBEB1B2-9C4F-7342-9755-8FB0CE88342C}">
      <dgm:prSet/>
      <dgm:spPr/>
      <dgm:t>
        <a:bodyPr/>
        <a:lstStyle/>
        <a:p>
          <a:endParaRPr lang="es-ES" sz="1600">
            <a:solidFill>
              <a:srgbClr val="262626"/>
            </a:solidFill>
            <a:latin typeface="Arial"/>
            <a:cs typeface="Arial"/>
          </a:endParaRPr>
        </a:p>
      </dgm:t>
    </dgm:pt>
    <dgm:pt modelId="{06512EF0-D313-C741-8F1A-08D9F0532D7E}">
      <dgm:prSet custT="1"/>
      <dgm:spPr/>
      <dgm:t>
        <a:bodyPr/>
        <a:lstStyle/>
        <a:p>
          <a:r>
            <a:rPr lang="es-ES" sz="1600" dirty="0">
              <a:solidFill>
                <a:srgbClr val="262626"/>
              </a:solidFill>
              <a:latin typeface="Arial"/>
              <a:cs typeface="Arial"/>
            </a:rPr>
            <a:t>Grupos Regionales</a:t>
          </a:r>
        </a:p>
      </dgm:t>
    </dgm:pt>
    <dgm:pt modelId="{72E08814-9BEF-D54F-9008-0B84292EBFC5}" type="parTrans" cxnId="{1B7977B0-94C2-7A47-AE83-4325B11D4B7A}">
      <dgm:prSet/>
      <dgm:spPr/>
      <dgm:t>
        <a:bodyPr/>
        <a:lstStyle/>
        <a:p>
          <a:endParaRPr lang="es-ES" sz="1600">
            <a:solidFill>
              <a:srgbClr val="262626"/>
            </a:solidFill>
            <a:latin typeface="Arial"/>
            <a:cs typeface="Arial"/>
          </a:endParaRPr>
        </a:p>
      </dgm:t>
    </dgm:pt>
    <dgm:pt modelId="{C4FB78A7-3E35-5F4B-8CF6-952655509258}" type="sibTrans" cxnId="{1B7977B0-94C2-7A47-AE83-4325B11D4B7A}">
      <dgm:prSet/>
      <dgm:spPr/>
      <dgm:t>
        <a:bodyPr/>
        <a:lstStyle/>
        <a:p>
          <a:endParaRPr lang="es-ES" sz="1600">
            <a:solidFill>
              <a:srgbClr val="262626"/>
            </a:solidFill>
            <a:latin typeface="Arial"/>
            <a:cs typeface="Arial"/>
          </a:endParaRPr>
        </a:p>
      </dgm:t>
    </dgm:pt>
    <dgm:pt modelId="{2829CBE1-67D3-514A-8469-4FA2020E9D3B}">
      <dgm:prSet custT="1"/>
      <dgm:spPr/>
      <dgm:t>
        <a:bodyPr/>
        <a:lstStyle/>
        <a:p>
          <a:r>
            <a:rPr lang="es-ES" sz="1600" dirty="0">
              <a:solidFill>
                <a:srgbClr val="262626"/>
              </a:solidFill>
              <a:latin typeface="Arial"/>
              <a:cs typeface="Arial"/>
            </a:rPr>
            <a:t>Laboratorios secundarios</a:t>
          </a:r>
        </a:p>
      </dgm:t>
    </dgm:pt>
    <dgm:pt modelId="{D83E1BAF-7E26-8D4E-B8CE-5ADE92349D0E}" type="parTrans" cxnId="{7E2FC556-2DC2-FB4D-B3F1-D0CA24EAC84F}">
      <dgm:prSet/>
      <dgm:spPr/>
      <dgm:t>
        <a:bodyPr/>
        <a:lstStyle/>
        <a:p>
          <a:endParaRPr lang="es-ES" sz="1600">
            <a:solidFill>
              <a:srgbClr val="262626"/>
            </a:solidFill>
            <a:latin typeface="Arial"/>
            <a:cs typeface="Arial"/>
          </a:endParaRPr>
        </a:p>
      </dgm:t>
    </dgm:pt>
    <dgm:pt modelId="{26CA2183-1816-0542-9ED6-EFD29B62F970}" type="sibTrans" cxnId="{7E2FC556-2DC2-FB4D-B3F1-D0CA24EAC84F}">
      <dgm:prSet/>
      <dgm:spPr/>
      <dgm:t>
        <a:bodyPr/>
        <a:lstStyle/>
        <a:p>
          <a:endParaRPr lang="es-ES" sz="1600">
            <a:solidFill>
              <a:srgbClr val="262626"/>
            </a:solidFill>
            <a:latin typeface="Arial"/>
            <a:cs typeface="Arial"/>
          </a:endParaRPr>
        </a:p>
      </dgm:t>
    </dgm:pt>
    <dgm:pt modelId="{AC9C451D-9995-554C-B95B-B2874A600C6C}" type="pres">
      <dgm:prSet presAssocID="{2AAEEFFD-34EE-6145-A895-DC7B67421BC2}" presName="Name0" presStyleCnt="0">
        <dgm:presLayoutVars>
          <dgm:dir/>
          <dgm:animLvl val="lvl"/>
          <dgm:resizeHandles val="exact"/>
        </dgm:presLayoutVars>
      </dgm:prSet>
      <dgm:spPr/>
    </dgm:pt>
    <dgm:pt modelId="{3CC1AB96-F34F-3B49-8A8B-3C10DE5A721F}" type="pres">
      <dgm:prSet presAssocID="{1283E335-E9B5-7F44-8862-91F8D69ADB07}" presName="Name8" presStyleCnt="0"/>
      <dgm:spPr/>
    </dgm:pt>
    <dgm:pt modelId="{47E4BFB8-EC63-8545-A398-2200D6594D95}" type="pres">
      <dgm:prSet presAssocID="{1283E335-E9B5-7F44-8862-91F8D69ADB07}" presName="level" presStyleLbl="node1" presStyleIdx="0" presStyleCnt="6">
        <dgm:presLayoutVars>
          <dgm:chMax val="1"/>
          <dgm:bulletEnabled val="1"/>
        </dgm:presLayoutVars>
      </dgm:prSet>
      <dgm:spPr/>
    </dgm:pt>
    <dgm:pt modelId="{A0485D3F-42EF-A64F-8EBE-18ABBBD8805C}" type="pres">
      <dgm:prSet presAssocID="{1283E335-E9B5-7F44-8862-91F8D69ADB07}" presName="levelTx" presStyleLbl="revTx" presStyleIdx="0" presStyleCnt="0">
        <dgm:presLayoutVars>
          <dgm:chMax val="1"/>
          <dgm:bulletEnabled val="1"/>
        </dgm:presLayoutVars>
      </dgm:prSet>
      <dgm:spPr/>
    </dgm:pt>
    <dgm:pt modelId="{AED9D935-3B92-964C-B445-8D616554B181}" type="pres">
      <dgm:prSet presAssocID="{A9C2D3B0-9982-0B4A-B6F1-0E95CC16CDE4}" presName="Name8" presStyleCnt="0"/>
      <dgm:spPr/>
    </dgm:pt>
    <dgm:pt modelId="{9D0ECCE9-0CB7-A446-BB78-16F1495E3676}" type="pres">
      <dgm:prSet presAssocID="{A9C2D3B0-9982-0B4A-B6F1-0E95CC16CDE4}" presName="level" presStyleLbl="node1" presStyleIdx="1" presStyleCnt="6">
        <dgm:presLayoutVars>
          <dgm:chMax val="1"/>
          <dgm:bulletEnabled val="1"/>
        </dgm:presLayoutVars>
      </dgm:prSet>
      <dgm:spPr/>
    </dgm:pt>
    <dgm:pt modelId="{0E5CD5EC-D0D0-4F49-A17E-0FA455105005}" type="pres">
      <dgm:prSet presAssocID="{A9C2D3B0-9982-0B4A-B6F1-0E95CC16CDE4}" presName="levelTx" presStyleLbl="revTx" presStyleIdx="0" presStyleCnt="0">
        <dgm:presLayoutVars>
          <dgm:chMax val="1"/>
          <dgm:bulletEnabled val="1"/>
        </dgm:presLayoutVars>
      </dgm:prSet>
      <dgm:spPr/>
    </dgm:pt>
    <dgm:pt modelId="{CE292675-8264-6C4D-8CE4-0757C7F005EC}" type="pres">
      <dgm:prSet presAssocID="{06512EF0-D313-C741-8F1A-08D9F0532D7E}" presName="Name8" presStyleCnt="0"/>
      <dgm:spPr/>
    </dgm:pt>
    <dgm:pt modelId="{6B3CFDA6-95FD-1847-AC16-EEE766C4D672}" type="pres">
      <dgm:prSet presAssocID="{06512EF0-D313-C741-8F1A-08D9F0532D7E}" presName="level" presStyleLbl="node1" presStyleIdx="2" presStyleCnt="6">
        <dgm:presLayoutVars>
          <dgm:chMax val="1"/>
          <dgm:bulletEnabled val="1"/>
        </dgm:presLayoutVars>
      </dgm:prSet>
      <dgm:spPr/>
    </dgm:pt>
    <dgm:pt modelId="{48288823-FF19-F946-B36A-A479BA96280E}" type="pres">
      <dgm:prSet presAssocID="{06512EF0-D313-C741-8F1A-08D9F0532D7E}" presName="levelTx" presStyleLbl="revTx" presStyleIdx="0" presStyleCnt="0">
        <dgm:presLayoutVars>
          <dgm:chMax val="1"/>
          <dgm:bulletEnabled val="1"/>
        </dgm:presLayoutVars>
      </dgm:prSet>
      <dgm:spPr/>
    </dgm:pt>
    <dgm:pt modelId="{90BE764F-99EB-6349-BAE6-05D92D572767}" type="pres">
      <dgm:prSet presAssocID="{7DD99A53-E195-B849-8CE6-360410DBCB50}" presName="Name8" presStyleCnt="0"/>
      <dgm:spPr/>
    </dgm:pt>
    <dgm:pt modelId="{E6C5F52B-88DB-3A49-AF95-6F6D6F48C154}" type="pres">
      <dgm:prSet presAssocID="{7DD99A53-E195-B849-8CE6-360410DBCB50}" presName="level" presStyleLbl="node1" presStyleIdx="3" presStyleCnt="6" custLinFactNeighborY="-2520">
        <dgm:presLayoutVars>
          <dgm:chMax val="1"/>
          <dgm:bulletEnabled val="1"/>
        </dgm:presLayoutVars>
      </dgm:prSet>
      <dgm:spPr/>
    </dgm:pt>
    <dgm:pt modelId="{F1B4F809-CD89-6441-8339-336793C58875}" type="pres">
      <dgm:prSet presAssocID="{7DD99A53-E195-B849-8CE6-360410DBCB50}" presName="levelTx" presStyleLbl="revTx" presStyleIdx="0" presStyleCnt="0">
        <dgm:presLayoutVars>
          <dgm:chMax val="1"/>
          <dgm:bulletEnabled val="1"/>
        </dgm:presLayoutVars>
      </dgm:prSet>
      <dgm:spPr/>
    </dgm:pt>
    <dgm:pt modelId="{620A7EF9-A089-B343-BB22-7C4CB94386E3}" type="pres">
      <dgm:prSet presAssocID="{2829CBE1-67D3-514A-8469-4FA2020E9D3B}" presName="Name8" presStyleCnt="0"/>
      <dgm:spPr/>
    </dgm:pt>
    <dgm:pt modelId="{9DE9AAFD-18D2-514B-BE73-112051EA1666}" type="pres">
      <dgm:prSet presAssocID="{2829CBE1-67D3-514A-8469-4FA2020E9D3B}" presName="level" presStyleLbl="node1" presStyleIdx="4" presStyleCnt="6">
        <dgm:presLayoutVars>
          <dgm:chMax val="1"/>
          <dgm:bulletEnabled val="1"/>
        </dgm:presLayoutVars>
      </dgm:prSet>
      <dgm:spPr/>
    </dgm:pt>
    <dgm:pt modelId="{BA529F6F-0E34-C74E-A80A-6917447D8E67}" type="pres">
      <dgm:prSet presAssocID="{2829CBE1-67D3-514A-8469-4FA2020E9D3B}" presName="levelTx" presStyleLbl="revTx" presStyleIdx="0" presStyleCnt="0">
        <dgm:presLayoutVars>
          <dgm:chMax val="1"/>
          <dgm:bulletEnabled val="1"/>
        </dgm:presLayoutVars>
      </dgm:prSet>
      <dgm:spPr/>
    </dgm:pt>
    <dgm:pt modelId="{87A9EEFE-886A-D647-87A3-67EB93F3416C}" type="pres">
      <dgm:prSet presAssocID="{837A3EB8-998F-864D-9E2A-CFE9596172CF}" presName="Name8" presStyleCnt="0"/>
      <dgm:spPr/>
    </dgm:pt>
    <dgm:pt modelId="{EF216DFF-D1FA-D84B-B829-A7BF7AA42AF7}" type="pres">
      <dgm:prSet presAssocID="{837A3EB8-998F-864D-9E2A-CFE9596172CF}" presName="level" presStyleLbl="node1" presStyleIdx="5" presStyleCnt="6">
        <dgm:presLayoutVars>
          <dgm:chMax val="1"/>
          <dgm:bulletEnabled val="1"/>
        </dgm:presLayoutVars>
      </dgm:prSet>
      <dgm:spPr/>
    </dgm:pt>
    <dgm:pt modelId="{98A7F8FE-D079-AB44-BD79-C7FAF3EF7EF7}" type="pres">
      <dgm:prSet presAssocID="{837A3EB8-998F-864D-9E2A-CFE9596172CF}" presName="levelTx" presStyleLbl="revTx" presStyleIdx="0" presStyleCnt="0">
        <dgm:presLayoutVars>
          <dgm:chMax val="1"/>
          <dgm:bulletEnabled val="1"/>
        </dgm:presLayoutVars>
      </dgm:prSet>
      <dgm:spPr/>
    </dgm:pt>
  </dgm:ptLst>
  <dgm:cxnLst>
    <dgm:cxn modelId="{9C52C814-C7F0-C94E-8E7B-2889A3B7008A}" srcId="{2AAEEFFD-34EE-6145-A895-DC7B67421BC2}" destId="{837A3EB8-998F-864D-9E2A-CFE9596172CF}" srcOrd="5" destOrd="0" parTransId="{B5B01515-315B-C24D-963C-1E03690A250D}" sibTransId="{DE9BBF90-943A-CE4D-879B-0BE7D4D9849E}"/>
    <dgm:cxn modelId="{50D86D17-341F-3647-BD38-10FBCE08C7D0}" type="presOf" srcId="{1283E335-E9B5-7F44-8862-91F8D69ADB07}" destId="{A0485D3F-42EF-A64F-8EBE-18ABBBD8805C}" srcOrd="1" destOrd="0" presId="urn:microsoft.com/office/officeart/2005/8/layout/pyramid1"/>
    <dgm:cxn modelId="{50C99C2D-59C9-F049-A036-70FB526DA6CC}" type="presOf" srcId="{837A3EB8-998F-864D-9E2A-CFE9596172CF}" destId="{98A7F8FE-D079-AB44-BD79-C7FAF3EF7EF7}" srcOrd="1" destOrd="0" presId="urn:microsoft.com/office/officeart/2005/8/layout/pyramid1"/>
    <dgm:cxn modelId="{37BA182F-0705-C542-A7E1-92699FE33A06}" srcId="{2AAEEFFD-34EE-6145-A895-DC7B67421BC2}" destId="{7DD99A53-E195-B849-8CE6-360410DBCB50}" srcOrd="3" destOrd="0" parTransId="{C503B35D-D268-624B-A668-1883367E17A3}" sibTransId="{07418920-2DBE-164D-A43B-5975EB41ACE7}"/>
    <dgm:cxn modelId="{2DCF7831-B338-8748-AEC2-8FE529C7F065}" type="presOf" srcId="{7DD99A53-E195-B849-8CE6-360410DBCB50}" destId="{F1B4F809-CD89-6441-8339-336793C58875}" srcOrd="1" destOrd="0" presId="urn:microsoft.com/office/officeart/2005/8/layout/pyramid1"/>
    <dgm:cxn modelId="{B5A8E532-D0E6-8E4B-81E3-F2D3A26CF640}" type="presOf" srcId="{A9C2D3B0-9982-0B4A-B6F1-0E95CC16CDE4}" destId="{9D0ECCE9-0CB7-A446-BB78-16F1495E3676}" srcOrd="0" destOrd="0" presId="urn:microsoft.com/office/officeart/2005/8/layout/pyramid1"/>
    <dgm:cxn modelId="{89103540-2BA1-894B-AD37-ACD6DA96BC1F}" type="presOf" srcId="{06512EF0-D313-C741-8F1A-08D9F0532D7E}" destId="{6B3CFDA6-95FD-1847-AC16-EEE766C4D672}" srcOrd="0" destOrd="0" presId="urn:microsoft.com/office/officeart/2005/8/layout/pyramid1"/>
    <dgm:cxn modelId="{AF8ED142-7F4E-0542-9D66-19E022C06DE9}" type="presOf" srcId="{2829CBE1-67D3-514A-8469-4FA2020E9D3B}" destId="{BA529F6F-0E34-C74E-A80A-6917447D8E67}" srcOrd="1" destOrd="0" presId="urn:microsoft.com/office/officeart/2005/8/layout/pyramid1"/>
    <dgm:cxn modelId="{16C1FE42-180D-B94A-9CFF-7AF951A25A23}" srcId="{2AAEEFFD-34EE-6145-A895-DC7B67421BC2}" destId="{1283E335-E9B5-7F44-8862-91F8D69ADB07}" srcOrd="0" destOrd="0" parTransId="{1FC43C24-DE6E-8745-8678-94498E676DD4}" sibTransId="{8B9C382A-17FC-064F-82AC-243D008FC999}"/>
    <dgm:cxn modelId="{C83AE244-1314-A44F-A635-2ABC8F8CFD10}" type="presOf" srcId="{A9C2D3B0-9982-0B4A-B6F1-0E95CC16CDE4}" destId="{0E5CD5EC-D0D0-4F49-A17E-0FA455105005}" srcOrd="1" destOrd="0" presId="urn:microsoft.com/office/officeart/2005/8/layout/pyramid1"/>
    <dgm:cxn modelId="{7F128B46-5994-FA4A-9403-24FD42A87774}" type="presOf" srcId="{7DD99A53-E195-B849-8CE6-360410DBCB50}" destId="{E6C5F52B-88DB-3A49-AF95-6F6D6F48C154}" srcOrd="0" destOrd="0" presId="urn:microsoft.com/office/officeart/2005/8/layout/pyramid1"/>
    <dgm:cxn modelId="{6B348656-7BED-9D45-A716-339E23A92DFA}" type="presOf" srcId="{837A3EB8-998F-864D-9E2A-CFE9596172CF}" destId="{EF216DFF-D1FA-D84B-B829-A7BF7AA42AF7}" srcOrd="0" destOrd="0" presId="urn:microsoft.com/office/officeart/2005/8/layout/pyramid1"/>
    <dgm:cxn modelId="{7E2FC556-2DC2-FB4D-B3F1-D0CA24EAC84F}" srcId="{2AAEEFFD-34EE-6145-A895-DC7B67421BC2}" destId="{2829CBE1-67D3-514A-8469-4FA2020E9D3B}" srcOrd="4" destOrd="0" parTransId="{D83E1BAF-7E26-8D4E-B8CE-5ADE92349D0E}" sibTransId="{26CA2183-1816-0542-9ED6-EFD29B62F970}"/>
    <dgm:cxn modelId="{107A485F-A787-6842-844F-A58591944743}" type="presOf" srcId="{2829CBE1-67D3-514A-8469-4FA2020E9D3B}" destId="{9DE9AAFD-18D2-514B-BE73-112051EA1666}" srcOrd="0" destOrd="0" presId="urn:microsoft.com/office/officeart/2005/8/layout/pyramid1"/>
    <dgm:cxn modelId="{15BCFE8E-5398-CE46-876E-E4D741DB6D4B}" type="presOf" srcId="{2AAEEFFD-34EE-6145-A895-DC7B67421BC2}" destId="{AC9C451D-9995-554C-B95B-B2874A600C6C}" srcOrd="0" destOrd="0" presId="urn:microsoft.com/office/officeart/2005/8/layout/pyramid1"/>
    <dgm:cxn modelId="{761FCAA5-6E71-D445-B226-D32FCE361E79}" type="presOf" srcId="{1283E335-E9B5-7F44-8862-91F8D69ADB07}" destId="{47E4BFB8-EC63-8545-A398-2200D6594D95}" srcOrd="0" destOrd="0" presId="urn:microsoft.com/office/officeart/2005/8/layout/pyramid1"/>
    <dgm:cxn modelId="{1B7977B0-94C2-7A47-AE83-4325B11D4B7A}" srcId="{2AAEEFFD-34EE-6145-A895-DC7B67421BC2}" destId="{06512EF0-D313-C741-8F1A-08D9F0532D7E}" srcOrd="2" destOrd="0" parTransId="{72E08814-9BEF-D54F-9008-0B84292EBFC5}" sibTransId="{C4FB78A7-3E35-5F4B-8CF6-952655509258}"/>
    <dgm:cxn modelId="{1CBEB1B2-9C4F-7342-9755-8FB0CE88342C}" srcId="{2AAEEFFD-34EE-6145-A895-DC7B67421BC2}" destId="{A9C2D3B0-9982-0B4A-B6F1-0E95CC16CDE4}" srcOrd="1" destOrd="0" parTransId="{78C8C562-FBFF-FB4B-AF2F-0FB5FA5B151A}" sibTransId="{59F5956B-8094-EB42-B9FD-39D685B319E7}"/>
    <dgm:cxn modelId="{66E38EBA-A78B-2447-98C1-961400434774}" type="presOf" srcId="{06512EF0-D313-C741-8F1A-08D9F0532D7E}" destId="{48288823-FF19-F946-B36A-A479BA96280E}" srcOrd="1" destOrd="0" presId="urn:microsoft.com/office/officeart/2005/8/layout/pyramid1"/>
    <dgm:cxn modelId="{8CF34B2F-5AD6-F542-903E-B281688260EF}" type="presParOf" srcId="{AC9C451D-9995-554C-B95B-B2874A600C6C}" destId="{3CC1AB96-F34F-3B49-8A8B-3C10DE5A721F}" srcOrd="0" destOrd="0" presId="urn:microsoft.com/office/officeart/2005/8/layout/pyramid1"/>
    <dgm:cxn modelId="{9C4D3EDA-5924-D843-A6E2-EE6CC2484AB2}" type="presParOf" srcId="{3CC1AB96-F34F-3B49-8A8B-3C10DE5A721F}" destId="{47E4BFB8-EC63-8545-A398-2200D6594D95}" srcOrd="0" destOrd="0" presId="urn:microsoft.com/office/officeart/2005/8/layout/pyramid1"/>
    <dgm:cxn modelId="{E2A85C29-5EBE-604E-BAF3-9B15A2551C2B}" type="presParOf" srcId="{3CC1AB96-F34F-3B49-8A8B-3C10DE5A721F}" destId="{A0485D3F-42EF-A64F-8EBE-18ABBBD8805C}" srcOrd="1" destOrd="0" presId="urn:microsoft.com/office/officeart/2005/8/layout/pyramid1"/>
    <dgm:cxn modelId="{19B2A974-AD27-604D-9C4D-6B91D76B8224}" type="presParOf" srcId="{AC9C451D-9995-554C-B95B-B2874A600C6C}" destId="{AED9D935-3B92-964C-B445-8D616554B181}" srcOrd="1" destOrd="0" presId="urn:microsoft.com/office/officeart/2005/8/layout/pyramid1"/>
    <dgm:cxn modelId="{1034FF8A-1657-6747-B8B4-DED45FA5B674}" type="presParOf" srcId="{AED9D935-3B92-964C-B445-8D616554B181}" destId="{9D0ECCE9-0CB7-A446-BB78-16F1495E3676}" srcOrd="0" destOrd="0" presId="urn:microsoft.com/office/officeart/2005/8/layout/pyramid1"/>
    <dgm:cxn modelId="{61414F8C-DB67-D24B-865E-6DC4622A6311}" type="presParOf" srcId="{AED9D935-3B92-964C-B445-8D616554B181}" destId="{0E5CD5EC-D0D0-4F49-A17E-0FA455105005}" srcOrd="1" destOrd="0" presId="urn:microsoft.com/office/officeart/2005/8/layout/pyramid1"/>
    <dgm:cxn modelId="{AE4247B5-8917-A740-BA9C-E441BD050E1B}" type="presParOf" srcId="{AC9C451D-9995-554C-B95B-B2874A600C6C}" destId="{CE292675-8264-6C4D-8CE4-0757C7F005EC}" srcOrd="2" destOrd="0" presId="urn:microsoft.com/office/officeart/2005/8/layout/pyramid1"/>
    <dgm:cxn modelId="{AB31C851-EA6D-A14A-9335-2B365EF29323}" type="presParOf" srcId="{CE292675-8264-6C4D-8CE4-0757C7F005EC}" destId="{6B3CFDA6-95FD-1847-AC16-EEE766C4D672}" srcOrd="0" destOrd="0" presId="urn:microsoft.com/office/officeart/2005/8/layout/pyramid1"/>
    <dgm:cxn modelId="{8933BCFE-B384-FE47-B9B4-1C493417307F}" type="presParOf" srcId="{CE292675-8264-6C4D-8CE4-0757C7F005EC}" destId="{48288823-FF19-F946-B36A-A479BA96280E}" srcOrd="1" destOrd="0" presId="urn:microsoft.com/office/officeart/2005/8/layout/pyramid1"/>
    <dgm:cxn modelId="{0E3DA9D0-9268-4648-92FB-25A3CFB54C5B}" type="presParOf" srcId="{AC9C451D-9995-554C-B95B-B2874A600C6C}" destId="{90BE764F-99EB-6349-BAE6-05D92D572767}" srcOrd="3" destOrd="0" presId="urn:microsoft.com/office/officeart/2005/8/layout/pyramid1"/>
    <dgm:cxn modelId="{2A714F10-082B-714B-BDE6-499A82E049E9}" type="presParOf" srcId="{90BE764F-99EB-6349-BAE6-05D92D572767}" destId="{E6C5F52B-88DB-3A49-AF95-6F6D6F48C154}" srcOrd="0" destOrd="0" presId="urn:microsoft.com/office/officeart/2005/8/layout/pyramid1"/>
    <dgm:cxn modelId="{218A7F30-FF07-4D4C-8CE7-E8646E931710}" type="presParOf" srcId="{90BE764F-99EB-6349-BAE6-05D92D572767}" destId="{F1B4F809-CD89-6441-8339-336793C58875}" srcOrd="1" destOrd="0" presId="urn:microsoft.com/office/officeart/2005/8/layout/pyramid1"/>
    <dgm:cxn modelId="{9BDB8B6F-0823-F94B-926D-88EAE8569616}" type="presParOf" srcId="{AC9C451D-9995-554C-B95B-B2874A600C6C}" destId="{620A7EF9-A089-B343-BB22-7C4CB94386E3}" srcOrd="4" destOrd="0" presId="urn:microsoft.com/office/officeart/2005/8/layout/pyramid1"/>
    <dgm:cxn modelId="{327B5A6C-CF43-BF4C-93B8-BE98CA59FF0F}" type="presParOf" srcId="{620A7EF9-A089-B343-BB22-7C4CB94386E3}" destId="{9DE9AAFD-18D2-514B-BE73-112051EA1666}" srcOrd="0" destOrd="0" presId="urn:microsoft.com/office/officeart/2005/8/layout/pyramid1"/>
    <dgm:cxn modelId="{35E39532-6967-2243-BAB1-D3FF07387C1C}" type="presParOf" srcId="{620A7EF9-A089-B343-BB22-7C4CB94386E3}" destId="{BA529F6F-0E34-C74E-A80A-6917447D8E67}" srcOrd="1" destOrd="0" presId="urn:microsoft.com/office/officeart/2005/8/layout/pyramid1"/>
    <dgm:cxn modelId="{9EB3B99E-22D9-8C4B-8571-8F975A9C181E}" type="presParOf" srcId="{AC9C451D-9995-554C-B95B-B2874A600C6C}" destId="{87A9EEFE-886A-D647-87A3-67EB93F3416C}" srcOrd="5" destOrd="0" presId="urn:microsoft.com/office/officeart/2005/8/layout/pyramid1"/>
    <dgm:cxn modelId="{CEA4EC3D-46D8-4747-9E01-51A6D7F61C45}" type="presParOf" srcId="{87A9EEFE-886A-D647-87A3-67EB93F3416C}" destId="{EF216DFF-D1FA-D84B-B829-A7BF7AA42AF7}" srcOrd="0" destOrd="0" presId="urn:microsoft.com/office/officeart/2005/8/layout/pyramid1"/>
    <dgm:cxn modelId="{D0A7A310-D1B7-BA48-8F61-792516812C86}" type="presParOf" srcId="{87A9EEFE-886A-D647-87A3-67EB93F3416C}" destId="{98A7F8FE-D079-AB44-BD79-C7FAF3EF7EF7}"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CAAC2E-E980-8D4C-A153-54C62B77CA8A}" type="doc">
      <dgm:prSet loTypeId="urn:microsoft.com/office/officeart/2005/8/layout/pyramid1" loCatId="" qsTypeId="urn:microsoft.com/office/officeart/2005/8/quickstyle/simple4" qsCatId="simple" csTypeId="urn:microsoft.com/office/officeart/2005/8/colors/accent1_2" csCatId="accent1" phldr="1"/>
      <dgm:spPr/>
    </dgm:pt>
    <dgm:pt modelId="{AF7DF26A-25E4-9141-8432-0D27B9743FC5}">
      <dgm:prSet phldrT="[Texto]" custT="1"/>
      <dgm:spPr/>
      <dgm:t>
        <a:bodyPr/>
        <a:lstStyle/>
        <a:p>
          <a:r>
            <a:rPr lang="es-ES" sz="1400" dirty="0">
              <a:latin typeface="Arial"/>
              <a:cs typeface="Arial"/>
            </a:rPr>
            <a:t>INM</a:t>
          </a:r>
        </a:p>
      </dgm:t>
    </dgm:pt>
    <dgm:pt modelId="{10462284-AFCF-EA42-AAA1-ECE2C9558FD5}" type="parTrans" cxnId="{89F12709-CF65-DD4D-8897-345087BDA539}">
      <dgm:prSet/>
      <dgm:spPr/>
      <dgm:t>
        <a:bodyPr/>
        <a:lstStyle/>
        <a:p>
          <a:endParaRPr lang="es-ES" sz="300">
            <a:latin typeface="Arial"/>
            <a:cs typeface="Arial"/>
          </a:endParaRPr>
        </a:p>
      </dgm:t>
    </dgm:pt>
    <dgm:pt modelId="{BBAF2646-3C7F-5942-9D04-07A8C53EC7B2}" type="sibTrans" cxnId="{89F12709-CF65-DD4D-8897-345087BDA539}">
      <dgm:prSet/>
      <dgm:spPr/>
      <dgm:t>
        <a:bodyPr/>
        <a:lstStyle/>
        <a:p>
          <a:endParaRPr lang="es-ES" sz="300">
            <a:latin typeface="Arial"/>
            <a:cs typeface="Arial"/>
          </a:endParaRPr>
        </a:p>
      </dgm:t>
    </dgm:pt>
    <dgm:pt modelId="{262CE768-D5BA-894D-8AFF-6477E23B13EB}">
      <dgm:prSet phldrT="[Texto]" custT="1"/>
      <dgm:spPr/>
      <dgm:t>
        <a:bodyPr/>
        <a:lstStyle/>
        <a:p>
          <a:r>
            <a:rPr lang="es-ES" sz="1400" dirty="0">
              <a:latin typeface="Arial"/>
              <a:cs typeface="Arial"/>
            </a:rPr>
            <a:t>Laboratorios de calibración y ensayo</a:t>
          </a:r>
        </a:p>
      </dgm:t>
    </dgm:pt>
    <dgm:pt modelId="{431EB28C-3C2D-854E-8883-8CD4641A82E0}" type="parTrans" cxnId="{CF4590E7-348C-9646-8452-6F3452AA446C}">
      <dgm:prSet/>
      <dgm:spPr/>
      <dgm:t>
        <a:bodyPr/>
        <a:lstStyle/>
        <a:p>
          <a:endParaRPr lang="es-ES" sz="300">
            <a:latin typeface="Arial"/>
            <a:cs typeface="Arial"/>
          </a:endParaRPr>
        </a:p>
      </dgm:t>
    </dgm:pt>
    <dgm:pt modelId="{8EA10E3C-E1AB-174A-A436-109C327A8738}" type="sibTrans" cxnId="{CF4590E7-348C-9646-8452-6F3452AA446C}">
      <dgm:prSet/>
      <dgm:spPr/>
      <dgm:t>
        <a:bodyPr/>
        <a:lstStyle/>
        <a:p>
          <a:endParaRPr lang="es-ES" sz="300">
            <a:latin typeface="Arial"/>
            <a:cs typeface="Arial"/>
          </a:endParaRPr>
        </a:p>
      </dgm:t>
    </dgm:pt>
    <dgm:pt modelId="{65FC6F17-0044-3B4D-8D2D-1A9B246A6C0D}">
      <dgm:prSet phldrT="[Texto]" custT="1"/>
      <dgm:spPr/>
      <dgm:t>
        <a:bodyPr/>
        <a:lstStyle/>
        <a:p>
          <a:r>
            <a:rPr lang="es-ES" sz="1400" dirty="0">
              <a:latin typeface="Arial"/>
              <a:cs typeface="Arial"/>
            </a:rPr>
            <a:t>Laboratorios de la industria, academia, entre otros</a:t>
          </a:r>
        </a:p>
      </dgm:t>
    </dgm:pt>
    <dgm:pt modelId="{9BC777E3-0692-704C-8139-66759131A620}" type="parTrans" cxnId="{7FBA9DD3-E5CC-6F44-A84F-C73D7A2E9472}">
      <dgm:prSet/>
      <dgm:spPr/>
      <dgm:t>
        <a:bodyPr/>
        <a:lstStyle/>
        <a:p>
          <a:endParaRPr lang="es-ES" sz="300">
            <a:latin typeface="Arial"/>
            <a:cs typeface="Arial"/>
          </a:endParaRPr>
        </a:p>
      </dgm:t>
    </dgm:pt>
    <dgm:pt modelId="{8EC7BC9D-9648-4C41-B677-68043D5B8EF5}" type="sibTrans" cxnId="{7FBA9DD3-E5CC-6F44-A84F-C73D7A2E9472}">
      <dgm:prSet/>
      <dgm:spPr/>
      <dgm:t>
        <a:bodyPr/>
        <a:lstStyle/>
        <a:p>
          <a:endParaRPr lang="es-ES" sz="300">
            <a:latin typeface="Arial"/>
            <a:cs typeface="Arial"/>
          </a:endParaRPr>
        </a:p>
      </dgm:t>
    </dgm:pt>
    <dgm:pt modelId="{6E6F152F-4E12-B049-8282-03F5DA13A9BD}" type="pres">
      <dgm:prSet presAssocID="{EBCAAC2E-E980-8D4C-A153-54C62B77CA8A}" presName="Name0" presStyleCnt="0">
        <dgm:presLayoutVars>
          <dgm:dir/>
          <dgm:animLvl val="lvl"/>
          <dgm:resizeHandles val="exact"/>
        </dgm:presLayoutVars>
      </dgm:prSet>
      <dgm:spPr/>
    </dgm:pt>
    <dgm:pt modelId="{B407A05A-131F-7441-8E1E-D564305948B7}" type="pres">
      <dgm:prSet presAssocID="{AF7DF26A-25E4-9141-8432-0D27B9743FC5}" presName="Name8" presStyleCnt="0"/>
      <dgm:spPr/>
    </dgm:pt>
    <dgm:pt modelId="{8C0069F1-DD30-4E4F-8DA9-BA841C40D927}" type="pres">
      <dgm:prSet presAssocID="{AF7DF26A-25E4-9141-8432-0D27B9743FC5}" presName="level" presStyleLbl="node1" presStyleIdx="0" presStyleCnt="3">
        <dgm:presLayoutVars>
          <dgm:chMax val="1"/>
          <dgm:bulletEnabled val="1"/>
        </dgm:presLayoutVars>
      </dgm:prSet>
      <dgm:spPr/>
    </dgm:pt>
    <dgm:pt modelId="{B0D1EE43-83E3-3A40-B081-328D85A606D9}" type="pres">
      <dgm:prSet presAssocID="{AF7DF26A-25E4-9141-8432-0D27B9743FC5}" presName="levelTx" presStyleLbl="revTx" presStyleIdx="0" presStyleCnt="0">
        <dgm:presLayoutVars>
          <dgm:chMax val="1"/>
          <dgm:bulletEnabled val="1"/>
        </dgm:presLayoutVars>
      </dgm:prSet>
      <dgm:spPr/>
    </dgm:pt>
    <dgm:pt modelId="{E9990767-D605-AA4E-B713-91E3864D2B87}" type="pres">
      <dgm:prSet presAssocID="{262CE768-D5BA-894D-8AFF-6477E23B13EB}" presName="Name8" presStyleCnt="0"/>
      <dgm:spPr/>
    </dgm:pt>
    <dgm:pt modelId="{E1210DBD-D162-C748-A9D3-F858201069A1}" type="pres">
      <dgm:prSet presAssocID="{262CE768-D5BA-894D-8AFF-6477E23B13EB}" presName="level" presStyleLbl="node1" presStyleIdx="1" presStyleCnt="3">
        <dgm:presLayoutVars>
          <dgm:chMax val="1"/>
          <dgm:bulletEnabled val="1"/>
        </dgm:presLayoutVars>
      </dgm:prSet>
      <dgm:spPr/>
    </dgm:pt>
    <dgm:pt modelId="{143AFFE1-D21B-D140-B693-8CC921C7BC92}" type="pres">
      <dgm:prSet presAssocID="{262CE768-D5BA-894D-8AFF-6477E23B13EB}" presName="levelTx" presStyleLbl="revTx" presStyleIdx="0" presStyleCnt="0">
        <dgm:presLayoutVars>
          <dgm:chMax val="1"/>
          <dgm:bulletEnabled val="1"/>
        </dgm:presLayoutVars>
      </dgm:prSet>
      <dgm:spPr/>
    </dgm:pt>
    <dgm:pt modelId="{EA9FEAF5-89C6-B44C-80C4-9E03DFD0D5C6}" type="pres">
      <dgm:prSet presAssocID="{65FC6F17-0044-3B4D-8D2D-1A9B246A6C0D}" presName="Name8" presStyleCnt="0"/>
      <dgm:spPr/>
    </dgm:pt>
    <dgm:pt modelId="{1E2FACD7-106B-8648-903C-247C479A1E2D}" type="pres">
      <dgm:prSet presAssocID="{65FC6F17-0044-3B4D-8D2D-1A9B246A6C0D}" presName="level" presStyleLbl="node1" presStyleIdx="2" presStyleCnt="3">
        <dgm:presLayoutVars>
          <dgm:chMax val="1"/>
          <dgm:bulletEnabled val="1"/>
        </dgm:presLayoutVars>
      </dgm:prSet>
      <dgm:spPr/>
    </dgm:pt>
    <dgm:pt modelId="{B4FB0874-CD12-2D4B-8A3F-DF8F1B06C804}" type="pres">
      <dgm:prSet presAssocID="{65FC6F17-0044-3B4D-8D2D-1A9B246A6C0D}" presName="levelTx" presStyleLbl="revTx" presStyleIdx="0" presStyleCnt="0">
        <dgm:presLayoutVars>
          <dgm:chMax val="1"/>
          <dgm:bulletEnabled val="1"/>
        </dgm:presLayoutVars>
      </dgm:prSet>
      <dgm:spPr/>
    </dgm:pt>
  </dgm:ptLst>
  <dgm:cxnLst>
    <dgm:cxn modelId="{11521A04-4D21-2E4A-933A-0A13A2275016}" type="presOf" srcId="{EBCAAC2E-E980-8D4C-A153-54C62B77CA8A}" destId="{6E6F152F-4E12-B049-8282-03F5DA13A9BD}" srcOrd="0" destOrd="0" presId="urn:microsoft.com/office/officeart/2005/8/layout/pyramid1"/>
    <dgm:cxn modelId="{89F12709-CF65-DD4D-8897-345087BDA539}" srcId="{EBCAAC2E-E980-8D4C-A153-54C62B77CA8A}" destId="{AF7DF26A-25E4-9141-8432-0D27B9743FC5}" srcOrd="0" destOrd="0" parTransId="{10462284-AFCF-EA42-AAA1-ECE2C9558FD5}" sibTransId="{BBAF2646-3C7F-5942-9D04-07A8C53EC7B2}"/>
    <dgm:cxn modelId="{0FC2A710-7DF1-9C4D-B739-CF7CADD2972A}" type="presOf" srcId="{262CE768-D5BA-894D-8AFF-6477E23B13EB}" destId="{143AFFE1-D21B-D140-B693-8CC921C7BC92}" srcOrd="1" destOrd="0" presId="urn:microsoft.com/office/officeart/2005/8/layout/pyramid1"/>
    <dgm:cxn modelId="{FBABAD65-10CA-C34C-B1FD-1BAC5288C122}" type="presOf" srcId="{262CE768-D5BA-894D-8AFF-6477E23B13EB}" destId="{E1210DBD-D162-C748-A9D3-F858201069A1}" srcOrd="0" destOrd="0" presId="urn:microsoft.com/office/officeart/2005/8/layout/pyramid1"/>
    <dgm:cxn modelId="{CF2CAB67-8E53-3744-B8C7-65CE0E29BE25}" type="presOf" srcId="{65FC6F17-0044-3B4D-8D2D-1A9B246A6C0D}" destId="{B4FB0874-CD12-2D4B-8A3F-DF8F1B06C804}" srcOrd="1" destOrd="0" presId="urn:microsoft.com/office/officeart/2005/8/layout/pyramid1"/>
    <dgm:cxn modelId="{3159A796-ABF5-9D4C-8024-760921B117F4}" type="presOf" srcId="{AF7DF26A-25E4-9141-8432-0D27B9743FC5}" destId="{B0D1EE43-83E3-3A40-B081-328D85A606D9}" srcOrd="1" destOrd="0" presId="urn:microsoft.com/office/officeart/2005/8/layout/pyramid1"/>
    <dgm:cxn modelId="{6BE72FBA-75E4-BC43-AF70-7B7875003F09}" type="presOf" srcId="{65FC6F17-0044-3B4D-8D2D-1A9B246A6C0D}" destId="{1E2FACD7-106B-8648-903C-247C479A1E2D}" srcOrd="0" destOrd="0" presId="urn:microsoft.com/office/officeart/2005/8/layout/pyramid1"/>
    <dgm:cxn modelId="{7FBA9DD3-E5CC-6F44-A84F-C73D7A2E9472}" srcId="{EBCAAC2E-E980-8D4C-A153-54C62B77CA8A}" destId="{65FC6F17-0044-3B4D-8D2D-1A9B246A6C0D}" srcOrd="2" destOrd="0" parTransId="{9BC777E3-0692-704C-8139-66759131A620}" sibTransId="{8EC7BC9D-9648-4C41-B677-68043D5B8EF5}"/>
    <dgm:cxn modelId="{CF4590E7-348C-9646-8452-6F3452AA446C}" srcId="{EBCAAC2E-E980-8D4C-A153-54C62B77CA8A}" destId="{262CE768-D5BA-894D-8AFF-6477E23B13EB}" srcOrd="1" destOrd="0" parTransId="{431EB28C-3C2D-854E-8883-8CD4641A82E0}" sibTransId="{8EA10E3C-E1AB-174A-A436-109C327A8738}"/>
    <dgm:cxn modelId="{8877B3E8-E9A4-7B4D-991F-D9169EF4F01C}" type="presOf" srcId="{AF7DF26A-25E4-9141-8432-0D27B9743FC5}" destId="{8C0069F1-DD30-4E4F-8DA9-BA841C40D927}" srcOrd="0" destOrd="0" presId="urn:microsoft.com/office/officeart/2005/8/layout/pyramid1"/>
    <dgm:cxn modelId="{BD1FAC86-2878-354C-BAB7-AF782F0EB955}" type="presParOf" srcId="{6E6F152F-4E12-B049-8282-03F5DA13A9BD}" destId="{B407A05A-131F-7441-8E1E-D564305948B7}" srcOrd="0" destOrd="0" presId="urn:microsoft.com/office/officeart/2005/8/layout/pyramid1"/>
    <dgm:cxn modelId="{06C4B674-3D2A-AE44-96AA-76ABA5EAA287}" type="presParOf" srcId="{B407A05A-131F-7441-8E1E-D564305948B7}" destId="{8C0069F1-DD30-4E4F-8DA9-BA841C40D927}" srcOrd="0" destOrd="0" presId="urn:microsoft.com/office/officeart/2005/8/layout/pyramid1"/>
    <dgm:cxn modelId="{9B5EC8AA-A2DE-9E4F-857D-3961F7BE4EE3}" type="presParOf" srcId="{B407A05A-131F-7441-8E1E-D564305948B7}" destId="{B0D1EE43-83E3-3A40-B081-328D85A606D9}" srcOrd="1" destOrd="0" presId="urn:microsoft.com/office/officeart/2005/8/layout/pyramid1"/>
    <dgm:cxn modelId="{1605672E-6950-AE42-8AAA-1DF2D03809E8}" type="presParOf" srcId="{6E6F152F-4E12-B049-8282-03F5DA13A9BD}" destId="{E9990767-D605-AA4E-B713-91E3864D2B87}" srcOrd="1" destOrd="0" presId="urn:microsoft.com/office/officeart/2005/8/layout/pyramid1"/>
    <dgm:cxn modelId="{9C711E00-792C-CE48-A9FB-55739CD97429}" type="presParOf" srcId="{E9990767-D605-AA4E-B713-91E3864D2B87}" destId="{E1210DBD-D162-C748-A9D3-F858201069A1}" srcOrd="0" destOrd="0" presId="urn:microsoft.com/office/officeart/2005/8/layout/pyramid1"/>
    <dgm:cxn modelId="{C513788F-EABB-AE40-AB5A-6F7D617C69C7}" type="presParOf" srcId="{E9990767-D605-AA4E-B713-91E3864D2B87}" destId="{143AFFE1-D21B-D140-B693-8CC921C7BC92}" srcOrd="1" destOrd="0" presId="urn:microsoft.com/office/officeart/2005/8/layout/pyramid1"/>
    <dgm:cxn modelId="{FC5D6A5D-3E9B-1242-AFB2-E57DD61A9937}" type="presParOf" srcId="{6E6F152F-4E12-B049-8282-03F5DA13A9BD}" destId="{EA9FEAF5-89C6-B44C-80C4-9E03DFD0D5C6}" srcOrd="2" destOrd="0" presId="urn:microsoft.com/office/officeart/2005/8/layout/pyramid1"/>
    <dgm:cxn modelId="{4D40902F-C730-7145-A64B-1E3A596B2847}" type="presParOf" srcId="{EA9FEAF5-89C6-B44C-80C4-9E03DFD0D5C6}" destId="{1E2FACD7-106B-8648-903C-247C479A1E2D}" srcOrd="0" destOrd="0" presId="urn:microsoft.com/office/officeart/2005/8/layout/pyramid1"/>
    <dgm:cxn modelId="{B9B848B2-DCA8-894B-9BB8-A303E6E7015F}" type="presParOf" srcId="{EA9FEAF5-89C6-B44C-80C4-9E03DFD0D5C6}" destId="{B4FB0874-CD12-2D4B-8A3F-DF8F1B06C804}" srcOrd="1" destOrd="0" presId="urn:microsoft.com/office/officeart/2005/8/layout/pyramid1"/>
  </dgm:cxnLst>
  <dgm:bg>
    <a:effectLst>
      <a:innerShdw blurRad="63500" dist="50800">
        <a:prstClr val="black">
          <a:alpha val="50000"/>
        </a:prstClr>
      </a:inn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BCAAC2E-E980-8D4C-A153-54C62B77CA8A}" type="doc">
      <dgm:prSet loTypeId="urn:microsoft.com/office/officeart/2005/8/layout/pyramid1" loCatId="" qsTypeId="urn:microsoft.com/office/officeart/2005/8/quickstyle/simple4" qsCatId="simple" csTypeId="urn:microsoft.com/office/officeart/2005/8/colors/accent1_2" csCatId="accent1" phldr="1"/>
      <dgm:spPr/>
    </dgm:pt>
    <dgm:pt modelId="{AF7DF26A-25E4-9141-8432-0D27B9743FC5}">
      <dgm:prSet phldrT="[Texto]" custT="1"/>
      <dgm:spPr/>
      <dgm:t>
        <a:bodyPr/>
        <a:lstStyle/>
        <a:p>
          <a:r>
            <a:rPr lang="es-ES" sz="1400" dirty="0">
              <a:latin typeface="Arial"/>
              <a:cs typeface="Arial"/>
            </a:rPr>
            <a:t>NIST</a:t>
          </a:r>
        </a:p>
      </dgm:t>
    </dgm:pt>
    <dgm:pt modelId="{10462284-AFCF-EA42-AAA1-ECE2C9558FD5}" type="parTrans" cxnId="{89F12709-CF65-DD4D-8897-345087BDA539}">
      <dgm:prSet/>
      <dgm:spPr/>
      <dgm:t>
        <a:bodyPr/>
        <a:lstStyle/>
        <a:p>
          <a:endParaRPr lang="es-ES" sz="300">
            <a:latin typeface="Arial"/>
            <a:cs typeface="Arial"/>
          </a:endParaRPr>
        </a:p>
      </dgm:t>
    </dgm:pt>
    <dgm:pt modelId="{BBAF2646-3C7F-5942-9D04-07A8C53EC7B2}" type="sibTrans" cxnId="{89F12709-CF65-DD4D-8897-345087BDA539}">
      <dgm:prSet/>
      <dgm:spPr/>
      <dgm:t>
        <a:bodyPr/>
        <a:lstStyle/>
        <a:p>
          <a:endParaRPr lang="es-ES" sz="300">
            <a:latin typeface="Arial"/>
            <a:cs typeface="Arial"/>
          </a:endParaRPr>
        </a:p>
      </dgm:t>
    </dgm:pt>
    <dgm:pt modelId="{262CE768-D5BA-894D-8AFF-6477E23B13EB}">
      <dgm:prSet phldrT="[Texto]" custT="1"/>
      <dgm:spPr/>
      <dgm:t>
        <a:bodyPr/>
        <a:lstStyle/>
        <a:p>
          <a:r>
            <a:rPr lang="es-ES" sz="1400" dirty="0">
              <a:latin typeface="Arial"/>
              <a:cs typeface="Arial"/>
            </a:rPr>
            <a:t>Laboratorios de calibración y ensayo</a:t>
          </a:r>
        </a:p>
      </dgm:t>
    </dgm:pt>
    <dgm:pt modelId="{431EB28C-3C2D-854E-8883-8CD4641A82E0}" type="parTrans" cxnId="{CF4590E7-348C-9646-8452-6F3452AA446C}">
      <dgm:prSet/>
      <dgm:spPr/>
      <dgm:t>
        <a:bodyPr/>
        <a:lstStyle/>
        <a:p>
          <a:endParaRPr lang="es-ES" sz="300">
            <a:latin typeface="Arial"/>
            <a:cs typeface="Arial"/>
          </a:endParaRPr>
        </a:p>
      </dgm:t>
    </dgm:pt>
    <dgm:pt modelId="{8EA10E3C-E1AB-174A-A436-109C327A8738}" type="sibTrans" cxnId="{CF4590E7-348C-9646-8452-6F3452AA446C}">
      <dgm:prSet/>
      <dgm:spPr/>
      <dgm:t>
        <a:bodyPr/>
        <a:lstStyle/>
        <a:p>
          <a:endParaRPr lang="es-ES" sz="300">
            <a:latin typeface="Arial"/>
            <a:cs typeface="Arial"/>
          </a:endParaRPr>
        </a:p>
      </dgm:t>
    </dgm:pt>
    <dgm:pt modelId="{65FC6F17-0044-3B4D-8D2D-1A9B246A6C0D}">
      <dgm:prSet phldrT="[Texto]" custT="1"/>
      <dgm:spPr/>
      <dgm:t>
        <a:bodyPr/>
        <a:lstStyle/>
        <a:p>
          <a:r>
            <a:rPr lang="es-ES" sz="1400" dirty="0">
              <a:latin typeface="Arial"/>
              <a:cs typeface="Arial"/>
            </a:rPr>
            <a:t>Laboratorios de la industria, academia, entre otros</a:t>
          </a:r>
        </a:p>
      </dgm:t>
    </dgm:pt>
    <dgm:pt modelId="{9BC777E3-0692-704C-8139-66759131A620}" type="parTrans" cxnId="{7FBA9DD3-E5CC-6F44-A84F-C73D7A2E9472}">
      <dgm:prSet/>
      <dgm:spPr/>
      <dgm:t>
        <a:bodyPr/>
        <a:lstStyle/>
        <a:p>
          <a:endParaRPr lang="es-ES" sz="300">
            <a:latin typeface="Arial"/>
            <a:cs typeface="Arial"/>
          </a:endParaRPr>
        </a:p>
      </dgm:t>
    </dgm:pt>
    <dgm:pt modelId="{8EC7BC9D-9648-4C41-B677-68043D5B8EF5}" type="sibTrans" cxnId="{7FBA9DD3-E5CC-6F44-A84F-C73D7A2E9472}">
      <dgm:prSet/>
      <dgm:spPr/>
      <dgm:t>
        <a:bodyPr/>
        <a:lstStyle/>
        <a:p>
          <a:endParaRPr lang="es-ES" sz="300">
            <a:latin typeface="Arial"/>
            <a:cs typeface="Arial"/>
          </a:endParaRPr>
        </a:p>
      </dgm:t>
    </dgm:pt>
    <dgm:pt modelId="{6E6F152F-4E12-B049-8282-03F5DA13A9BD}" type="pres">
      <dgm:prSet presAssocID="{EBCAAC2E-E980-8D4C-A153-54C62B77CA8A}" presName="Name0" presStyleCnt="0">
        <dgm:presLayoutVars>
          <dgm:dir/>
          <dgm:animLvl val="lvl"/>
          <dgm:resizeHandles val="exact"/>
        </dgm:presLayoutVars>
      </dgm:prSet>
      <dgm:spPr/>
    </dgm:pt>
    <dgm:pt modelId="{B407A05A-131F-7441-8E1E-D564305948B7}" type="pres">
      <dgm:prSet presAssocID="{AF7DF26A-25E4-9141-8432-0D27B9743FC5}" presName="Name8" presStyleCnt="0"/>
      <dgm:spPr/>
    </dgm:pt>
    <dgm:pt modelId="{8C0069F1-DD30-4E4F-8DA9-BA841C40D927}" type="pres">
      <dgm:prSet presAssocID="{AF7DF26A-25E4-9141-8432-0D27B9743FC5}" presName="level" presStyleLbl="node1" presStyleIdx="0" presStyleCnt="3">
        <dgm:presLayoutVars>
          <dgm:chMax val="1"/>
          <dgm:bulletEnabled val="1"/>
        </dgm:presLayoutVars>
      </dgm:prSet>
      <dgm:spPr/>
    </dgm:pt>
    <dgm:pt modelId="{B0D1EE43-83E3-3A40-B081-328D85A606D9}" type="pres">
      <dgm:prSet presAssocID="{AF7DF26A-25E4-9141-8432-0D27B9743FC5}" presName="levelTx" presStyleLbl="revTx" presStyleIdx="0" presStyleCnt="0">
        <dgm:presLayoutVars>
          <dgm:chMax val="1"/>
          <dgm:bulletEnabled val="1"/>
        </dgm:presLayoutVars>
      </dgm:prSet>
      <dgm:spPr/>
    </dgm:pt>
    <dgm:pt modelId="{E9990767-D605-AA4E-B713-91E3864D2B87}" type="pres">
      <dgm:prSet presAssocID="{262CE768-D5BA-894D-8AFF-6477E23B13EB}" presName="Name8" presStyleCnt="0"/>
      <dgm:spPr/>
    </dgm:pt>
    <dgm:pt modelId="{E1210DBD-D162-C748-A9D3-F858201069A1}" type="pres">
      <dgm:prSet presAssocID="{262CE768-D5BA-894D-8AFF-6477E23B13EB}" presName="level" presStyleLbl="node1" presStyleIdx="1" presStyleCnt="3">
        <dgm:presLayoutVars>
          <dgm:chMax val="1"/>
          <dgm:bulletEnabled val="1"/>
        </dgm:presLayoutVars>
      </dgm:prSet>
      <dgm:spPr/>
    </dgm:pt>
    <dgm:pt modelId="{143AFFE1-D21B-D140-B693-8CC921C7BC92}" type="pres">
      <dgm:prSet presAssocID="{262CE768-D5BA-894D-8AFF-6477E23B13EB}" presName="levelTx" presStyleLbl="revTx" presStyleIdx="0" presStyleCnt="0">
        <dgm:presLayoutVars>
          <dgm:chMax val="1"/>
          <dgm:bulletEnabled val="1"/>
        </dgm:presLayoutVars>
      </dgm:prSet>
      <dgm:spPr/>
    </dgm:pt>
    <dgm:pt modelId="{EA9FEAF5-89C6-B44C-80C4-9E03DFD0D5C6}" type="pres">
      <dgm:prSet presAssocID="{65FC6F17-0044-3B4D-8D2D-1A9B246A6C0D}" presName="Name8" presStyleCnt="0"/>
      <dgm:spPr/>
    </dgm:pt>
    <dgm:pt modelId="{1E2FACD7-106B-8648-903C-247C479A1E2D}" type="pres">
      <dgm:prSet presAssocID="{65FC6F17-0044-3B4D-8D2D-1A9B246A6C0D}" presName="level" presStyleLbl="node1" presStyleIdx="2" presStyleCnt="3">
        <dgm:presLayoutVars>
          <dgm:chMax val="1"/>
          <dgm:bulletEnabled val="1"/>
        </dgm:presLayoutVars>
      </dgm:prSet>
      <dgm:spPr/>
    </dgm:pt>
    <dgm:pt modelId="{B4FB0874-CD12-2D4B-8A3F-DF8F1B06C804}" type="pres">
      <dgm:prSet presAssocID="{65FC6F17-0044-3B4D-8D2D-1A9B246A6C0D}" presName="levelTx" presStyleLbl="revTx" presStyleIdx="0" presStyleCnt="0">
        <dgm:presLayoutVars>
          <dgm:chMax val="1"/>
          <dgm:bulletEnabled val="1"/>
        </dgm:presLayoutVars>
      </dgm:prSet>
      <dgm:spPr/>
    </dgm:pt>
  </dgm:ptLst>
  <dgm:cxnLst>
    <dgm:cxn modelId="{89F12709-CF65-DD4D-8897-345087BDA539}" srcId="{EBCAAC2E-E980-8D4C-A153-54C62B77CA8A}" destId="{AF7DF26A-25E4-9141-8432-0D27B9743FC5}" srcOrd="0" destOrd="0" parTransId="{10462284-AFCF-EA42-AAA1-ECE2C9558FD5}" sibTransId="{BBAF2646-3C7F-5942-9D04-07A8C53EC7B2}"/>
    <dgm:cxn modelId="{F6B98A20-E4BC-494F-9863-4D5EEFC8211C}" type="presOf" srcId="{262CE768-D5BA-894D-8AFF-6477E23B13EB}" destId="{143AFFE1-D21B-D140-B693-8CC921C7BC92}" srcOrd="1" destOrd="0" presId="urn:microsoft.com/office/officeart/2005/8/layout/pyramid1"/>
    <dgm:cxn modelId="{8CA1AC2B-2E8E-EA4F-B1BD-67710BE59A18}" type="presOf" srcId="{EBCAAC2E-E980-8D4C-A153-54C62B77CA8A}" destId="{6E6F152F-4E12-B049-8282-03F5DA13A9BD}" srcOrd="0" destOrd="0" presId="urn:microsoft.com/office/officeart/2005/8/layout/pyramid1"/>
    <dgm:cxn modelId="{8E8FDA34-5870-1940-A10B-8EB73119274B}" type="presOf" srcId="{262CE768-D5BA-894D-8AFF-6477E23B13EB}" destId="{E1210DBD-D162-C748-A9D3-F858201069A1}" srcOrd="0" destOrd="0" presId="urn:microsoft.com/office/officeart/2005/8/layout/pyramid1"/>
    <dgm:cxn modelId="{E6077173-B58F-4B43-B991-0B28C300C466}" type="presOf" srcId="{AF7DF26A-25E4-9141-8432-0D27B9743FC5}" destId="{B0D1EE43-83E3-3A40-B081-328D85A606D9}" srcOrd="1" destOrd="0" presId="urn:microsoft.com/office/officeart/2005/8/layout/pyramid1"/>
    <dgm:cxn modelId="{2F1EF8B8-013B-094F-B065-F8716E576011}" type="presOf" srcId="{AF7DF26A-25E4-9141-8432-0D27B9743FC5}" destId="{8C0069F1-DD30-4E4F-8DA9-BA841C40D927}" srcOrd="0" destOrd="0" presId="urn:microsoft.com/office/officeart/2005/8/layout/pyramid1"/>
    <dgm:cxn modelId="{7FBA9DD3-E5CC-6F44-A84F-C73D7A2E9472}" srcId="{EBCAAC2E-E980-8D4C-A153-54C62B77CA8A}" destId="{65FC6F17-0044-3B4D-8D2D-1A9B246A6C0D}" srcOrd="2" destOrd="0" parTransId="{9BC777E3-0692-704C-8139-66759131A620}" sibTransId="{8EC7BC9D-9648-4C41-B677-68043D5B8EF5}"/>
    <dgm:cxn modelId="{CF4590E7-348C-9646-8452-6F3452AA446C}" srcId="{EBCAAC2E-E980-8D4C-A153-54C62B77CA8A}" destId="{262CE768-D5BA-894D-8AFF-6477E23B13EB}" srcOrd="1" destOrd="0" parTransId="{431EB28C-3C2D-854E-8883-8CD4641A82E0}" sibTransId="{8EA10E3C-E1AB-174A-A436-109C327A8738}"/>
    <dgm:cxn modelId="{E41E85F3-C971-BA40-B3A5-28E5CE960492}" type="presOf" srcId="{65FC6F17-0044-3B4D-8D2D-1A9B246A6C0D}" destId="{B4FB0874-CD12-2D4B-8A3F-DF8F1B06C804}" srcOrd="1" destOrd="0" presId="urn:microsoft.com/office/officeart/2005/8/layout/pyramid1"/>
    <dgm:cxn modelId="{7D5E2CFB-FE9E-1247-841C-D21376E0D54C}" type="presOf" srcId="{65FC6F17-0044-3B4D-8D2D-1A9B246A6C0D}" destId="{1E2FACD7-106B-8648-903C-247C479A1E2D}" srcOrd="0" destOrd="0" presId="urn:microsoft.com/office/officeart/2005/8/layout/pyramid1"/>
    <dgm:cxn modelId="{73E8C39D-657C-EA4F-B532-8E32FA5E2EE8}" type="presParOf" srcId="{6E6F152F-4E12-B049-8282-03F5DA13A9BD}" destId="{B407A05A-131F-7441-8E1E-D564305948B7}" srcOrd="0" destOrd="0" presId="urn:microsoft.com/office/officeart/2005/8/layout/pyramid1"/>
    <dgm:cxn modelId="{C71C05CD-92C4-854A-BF33-ED3345238578}" type="presParOf" srcId="{B407A05A-131F-7441-8E1E-D564305948B7}" destId="{8C0069F1-DD30-4E4F-8DA9-BA841C40D927}" srcOrd="0" destOrd="0" presId="urn:microsoft.com/office/officeart/2005/8/layout/pyramid1"/>
    <dgm:cxn modelId="{9B6E796A-5C1E-C74A-B4AD-0EDA08B9650D}" type="presParOf" srcId="{B407A05A-131F-7441-8E1E-D564305948B7}" destId="{B0D1EE43-83E3-3A40-B081-328D85A606D9}" srcOrd="1" destOrd="0" presId="urn:microsoft.com/office/officeart/2005/8/layout/pyramid1"/>
    <dgm:cxn modelId="{D6581880-82F3-C14F-B44F-25E48BF03849}" type="presParOf" srcId="{6E6F152F-4E12-B049-8282-03F5DA13A9BD}" destId="{E9990767-D605-AA4E-B713-91E3864D2B87}" srcOrd="1" destOrd="0" presId="urn:microsoft.com/office/officeart/2005/8/layout/pyramid1"/>
    <dgm:cxn modelId="{4F6AD692-1863-CD45-96B6-52A61E6D3F0A}" type="presParOf" srcId="{E9990767-D605-AA4E-B713-91E3864D2B87}" destId="{E1210DBD-D162-C748-A9D3-F858201069A1}" srcOrd="0" destOrd="0" presId="urn:microsoft.com/office/officeart/2005/8/layout/pyramid1"/>
    <dgm:cxn modelId="{4C41E4FF-3D7D-FE4F-872C-1389F63DA806}" type="presParOf" srcId="{E9990767-D605-AA4E-B713-91E3864D2B87}" destId="{143AFFE1-D21B-D140-B693-8CC921C7BC92}" srcOrd="1" destOrd="0" presId="urn:microsoft.com/office/officeart/2005/8/layout/pyramid1"/>
    <dgm:cxn modelId="{918C723E-6F29-A241-A301-0CFF473C843B}" type="presParOf" srcId="{6E6F152F-4E12-B049-8282-03F5DA13A9BD}" destId="{EA9FEAF5-89C6-B44C-80C4-9E03DFD0D5C6}" srcOrd="2" destOrd="0" presId="urn:microsoft.com/office/officeart/2005/8/layout/pyramid1"/>
    <dgm:cxn modelId="{248F9857-E72F-9944-A5E1-7F7A23A2DE77}" type="presParOf" srcId="{EA9FEAF5-89C6-B44C-80C4-9E03DFD0D5C6}" destId="{1E2FACD7-106B-8648-903C-247C479A1E2D}" srcOrd="0" destOrd="0" presId="urn:microsoft.com/office/officeart/2005/8/layout/pyramid1"/>
    <dgm:cxn modelId="{1BAEA0E0-D534-344E-870A-3DDB89ECB1EB}" type="presParOf" srcId="{EA9FEAF5-89C6-B44C-80C4-9E03DFD0D5C6}" destId="{B4FB0874-CD12-2D4B-8A3F-DF8F1B06C804}" srcOrd="1" destOrd="0" presId="urn:microsoft.com/office/officeart/2005/8/layout/pyramid1"/>
  </dgm:cxnLst>
  <dgm:bg>
    <a:effectLst>
      <a:innerShdw blurRad="63500" dist="50800">
        <a:prstClr val="black">
          <a:alpha val="50000"/>
        </a:prstClr>
      </a:inn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4BFB8-EC63-8545-A398-2200D6594D95}">
      <dsp:nvSpPr>
        <dsp:cNvPr id="0" name=""/>
        <dsp:cNvSpPr/>
      </dsp:nvSpPr>
      <dsp:spPr>
        <a:xfrm>
          <a:off x="1545800" y="0"/>
          <a:ext cx="618320" cy="615384"/>
        </a:xfrm>
        <a:prstGeom prst="trapezoid">
          <a:avLst>
            <a:gd name="adj" fmla="val 50239"/>
          </a:avLst>
        </a:prstGeom>
        <a:gradFill rotWithShape="0">
          <a:gsLst>
            <a:gs pos="0">
              <a:schemeClr val="accent1">
                <a:alpha val="90000"/>
                <a:hueOff val="0"/>
                <a:satOff val="0"/>
                <a:lumOff val="0"/>
                <a:alphaOff val="0"/>
                <a:satMod val="103000"/>
                <a:lumMod val="102000"/>
                <a:tint val="94000"/>
              </a:schemeClr>
            </a:gs>
            <a:gs pos="50000">
              <a:schemeClr val="accent1">
                <a:alpha val="90000"/>
                <a:hueOff val="0"/>
                <a:satOff val="0"/>
                <a:lumOff val="0"/>
                <a:alphaOff val="0"/>
                <a:satMod val="110000"/>
                <a:lumMod val="100000"/>
                <a:shade val="100000"/>
              </a:schemeClr>
            </a:gs>
            <a:gs pos="100000">
              <a:schemeClr val="accent1">
                <a:alpha val="9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rgbClr val="262626"/>
              </a:solidFill>
              <a:latin typeface="Arial"/>
              <a:cs typeface="Arial"/>
            </a:rPr>
            <a:t>SI</a:t>
          </a:r>
        </a:p>
      </dsp:txBody>
      <dsp:txXfrm>
        <a:off x="1545800" y="0"/>
        <a:ext cx="618320" cy="615384"/>
      </dsp:txXfrm>
    </dsp:sp>
    <dsp:sp modelId="{9D0ECCE9-0CB7-A446-BB78-16F1495E3676}">
      <dsp:nvSpPr>
        <dsp:cNvPr id="0" name=""/>
        <dsp:cNvSpPr/>
      </dsp:nvSpPr>
      <dsp:spPr>
        <a:xfrm>
          <a:off x="1236640" y="615384"/>
          <a:ext cx="1236640" cy="615384"/>
        </a:xfrm>
        <a:prstGeom prst="trapezoid">
          <a:avLst>
            <a:gd name="adj" fmla="val 50239"/>
          </a:avLst>
        </a:prstGeom>
        <a:gradFill rotWithShape="0">
          <a:gsLst>
            <a:gs pos="0">
              <a:schemeClr val="accent1">
                <a:alpha val="90000"/>
                <a:hueOff val="0"/>
                <a:satOff val="0"/>
                <a:lumOff val="0"/>
                <a:alphaOff val="-8000"/>
                <a:satMod val="103000"/>
                <a:lumMod val="102000"/>
                <a:tint val="94000"/>
              </a:schemeClr>
            </a:gs>
            <a:gs pos="50000">
              <a:schemeClr val="accent1">
                <a:alpha val="90000"/>
                <a:hueOff val="0"/>
                <a:satOff val="0"/>
                <a:lumOff val="0"/>
                <a:alphaOff val="-8000"/>
                <a:satMod val="110000"/>
                <a:lumMod val="100000"/>
                <a:shade val="100000"/>
              </a:schemeClr>
            </a:gs>
            <a:gs pos="100000">
              <a:schemeClr val="accent1">
                <a:alpha val="90000"/>
                <a:hueOff val="0"/>
                <a:satOff val="0"/>
                <a:lumOff val="0"/>
                <a:alphaOff val="-800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rgbClr val="262626"/>
              </a:solidFill>
              <a:latin typeface="Arial"/>
              <a:cs typeface="Arial"/>
            </a:rPr>
            <a:t>BIPM</a:t>
          </a:r>
        </a:p>
      </dsp:txBody>
      <dsp:txXfrm>
        <a:off x="1453052" y="615384"/>
        <a:ext cx="803816" cy="615384"/>
      </dsp:txXfrm>
    </dsp:sp>
    <dsp:sp modelId="{6B3CFDA6-95FD-1847-AC16-EEE766C4D672}">
      <dsp:nvSpPr>
        <dsp:cNvPr id="0" name=""/>
        <dsp:cNvSpPr/>
      </dsp:nvSpPr>
      <dsp:spPr>
        <a:xfrm>
          <a:off x="927480" y="1230769"/>
          <a:ext cx="1854961" cy="615384"/>
        </a:xfrm>
        <a:prstGeom prst="trapezoid">
          <a:avLst>
            <a:gd name="adj" fmla="val 50239"/>
          </a:avLst>
        </a:prstGeom>
        <a:gradFill rotWithShape="0">
          <a:gsLst>
            <a:gs pos="0">
              <a:schemeClr val="accent1">
                <a:alpha val="90000"/>
                <a:hueOff val="0"/>
                <a:satOff val="0"/>
                <a:lumOff val="0"/>
                <a:alphaOff val="-16000"/>
                <a:satMod val="103000"/>
                <a:lumMod val="102000"/>
                <a:tint val="94000"/>
              </a:schemeClr>
            </a:gs>
            <a:gs pos="50000">
              <a:schemeClr val="accent1">
                <a:alpha val="90000"/>
                <a:hueOff val="0"/>
                <a:satOff val="0"/>
                <a:lumOff val="0"/>
                <a:alphaOff val="-16000"/>
                <a:satMod val="110000"/>
                <a:lumMod val="100000"/>
                <a:shade val="100000"/>
              </a:schemeClr>
            </a:gs>
            <a:gs pos="100000">
              <a:schemeClr val="accent1">
                <a:alpha val="90000"/>
                <a:hueOff val="0"/>
                <a:satOff val="0"/>
                <a:lumOff val="0"/>
                <a:alphaOff val="-1600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rgbClr val="262626"/>
              </a:solidFill>
              <a:latin typeface="Arial"/>
              <a:cs typeface="Arial"/>
            </a:rPr>
            <a:t>Grupos Regionales</a:t>
          </a:r>
        </a:p>
      </dsp:txBody>
      <dsp:txXfrm>
        <a:off x="1252098" y="1230769"/>
        <a:ext cx="1205724" cy="615384"/>
      </dsp:txXfrm>
    </dsp:sp>
    <dsp:sp modelId="{E6C5F52B-88DB-3A49-AF95-6F6D6F48C154}">
      <dsp:nvSpPr>
        <dsp:cNvPr id="0" name=""/>
        <dsp:cNvSpPr/>
      </dsp:nvSpPr>
      <dsp:spPr>
        <a:xfrm>
          <a:off x="618320" y="1830646"/>
          <a:ext cx="2473281" cy="615384"/>
        </a:xfrm>
        <a:prstGeom prst="trapezoid">
          <a:avLst>
            <a:gd name="adj" fmla="val 50239"/>
          </a:avLst>
        </a:prstGeom>
        <a:gradFill rotWithShape="0">
          <a:gsLst>
            <a:gs pos="0">
              <a:schemeClr val="accent1">
                <a:alpha val="90000"/>
                <a:hueOff val="0"/>
                <a:satOff val="0"/>
                <a:lumOff val="0"/>
                <a:alphaOff val="-24000"/>
                <a:satMod val="103000"/>
                <a:lumMod val="102000"/>
                <a:tint val="94000"/>
              </a:schemeClr>
            </a:gs>
            <a:gs pos="50000">
              <a:schemeClr val="accent1">
                <a:alpha val="90000"/>
                <a:hueOff val="0"/>
                <a:satOff val="0"/>
                <a:lumOff val="0"/>
                <a:alphaOff val="-24000"/>
                <a:satMod val="110000"/>
                <a:lumMod val="100000"/>
                <a:shade val="100000"/>
              </a:schemeClr>
            </a:gs>
            <a:gs pos="100000">
              <a:schemeClr val="accent1">
                <a:alpha val="90000"/>
                <a:hueOff val="0"/>
                <a:satOff val="0"/>
                <a:lumOff val="0"/>
                <a:alphaOff val="-2400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rgbClr val="262626"/>
              </a:solidFill>
              <a:latin typeface="Arial"/>
              <a:cs typeface="Arial"/>
            </a:rPr>
            <a:t>INM</a:t>
          </a:r>
        </a:p>
      </dsp:txBody>
      <dsp:txXfrm>
        <a:off x="1051144" y="1830646"/>
        <a:ext cx="1607632" cy="615384"/>
      </dsp:txXfrm>
    </dsp:sp>
    <dsp:sp modelId="{9DE9AAFD-18D2-514B-BE73-112051EA1666}">
      <dsp:nvSpPr>
        <dsp:cNvPr id="0" name=""/>
        <dsp:cNvSpPr/>
      </dsp:nvSpPr>
      <dsp:spPr>
        <a:xfrm>
          <a:off x="309160" y="2461538"/>
          <a:ext cx="3091601" cy="615384"/>
        </a:xfrm>
        <a:prstGeom prst="trapezoid">
          <a:avLst>
            <a:gd name="adj" fmla="val 50239"/>
          </a:avLst>
        </a:prstGeom>
        <a:gradFill rotWithShape="0">
          <a:gsLst>
            <a:gs pos="0">
              <a:schemeClr val="accent1">
                <a:alpha val="90000"/>
                <a:hueOff val="0"/>
                <a:satOff val="0"/>
                <a:lumOff val="0"/>
                <a:alphaOff val="-32000"/>
                <a:satMod val="103000"/>
                <a:lumMod val="102000"/>
                <a:tint val="94000"/>
              </a:schemeClr>
            </a:gs>
            <a:gs pos="50000">
              <a:schemeClr val="accent1">
                <a:alpha val="90000"/>
                <a:hueOff val="0"/>
                <a:satOff val="0"/>
                <a:lumOff val="0"/>
                <a:alphaOff val="-32000"/>
                <a:satMod val="110000"/>
                <a:lumMod val="100000"/>
                <a:shade val="100000"/>
              </a:schemeClr>
            </a:gs>
            <a:gs pos="100000">
              <a:schemeClr val="accent1">
                <a:alpha val="90000"/>
                <a:hueOff val="0"/>
                <a:satOff val="0"/>
                <a:lumOff val="0"/>
                <a:alphaOff val="-3200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rgbClr val="262626"/>
              </a:solidFill>
              <a:latin typeface="Arial"/>
              <a:cs typeface="Arial"/>
            </a:rPr>
            <a:t>Laboratorios secundarios</a:t>
          </a:r>
        </a:p>
      </dsp:txBody>
      <dsp:txXfrm>
        <a:off x="850190" y="2461538"/>
        <a:ext cx="2009541" cy="615384"/>
      </dsp:txXfrm>
    </dsp:sp>
    <dsp:sp modelId="{EF216DFF-D1FA-D84B-B829-A7BF7AA42AF7}">
      <dsp:nvSpPr>
        <dsp:cNvPr id="0" name=""/>
        <dsp:cNvSpPr/>
      </dsp:nvSpPr>
      <dsp:spPr>
        <a:xfrm>
          <a:off x="0" y="3076923"/>
          <a:ext cx="3709921" cy="615384"/>
        </a:xfrm>
        <a:prstGeom prst="trapezoid">
          <a:avLst>
            <a:gd name="adj" fmla="val 50239"/>
          </a:avLst>
        </a:prstGeom>
        <a:gradFill rotWithShape="0">
          <a:gsLst>
            <a:gs pos="0">
              <a:schemeClr val="accent1">
                <a:alpha val="90000"/>
                <a:hueOff val="0"/>
                <a:satOff val="0"/>
                <a:lumOff val="0"/>
                <a:alphaOff val="-40000"/>
                <a:satMod val="103000"/>
                <a:lumMod val="102000"/>
                <a:tint val="94000"/>
              </a:schemeClr>
            </a:gs>
            <a:gs pos="50000">
              <a:schemeClr val="accent1">
                <a:alpha val="90000"/>
                <a:hueOff val="0"/>
                <a:satOff val="0"/>
                <a:lumOff val="0"/>
                <a:alphaOff val="-40000"/>
                <a:satMod val="110000"/>
                <a:lumMod val="100000"/>
                <a:shade val="100000"/>
              </a:schemeClr>
            </a:gs>
            <a:gs pos="100000">
              <a:schemeClr val="accent1">
                <a:alpha val="90000"/>
                <a:hueOff val="0"/>
                <a:satOff val="0"/>
                <a:lumOff val="0"/>
                <a:alphaOff val="-4000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rgbClr val="262626"/>
              </a:solidFill>
              <a:latin typeface="Arial"/>
              <a:cs typeface="Arial"/>
            </a:rPr>
            <a:t>Laboratorios de industria</a:t>
          </a:r>
        </a:p>
      </dsp:txBody>
      <dsp:txXfrm>
        <a:off x="649236" y="3076923"/>
        <a:ext cx="2411449" cy="6153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0069F1-DD30-4E4F-8DA9-BA841C40D927}">
      <dsp:nvSpPr>
        <dsp:cNvPr id="0" name=""/>
        <dsp:cNvSpPr/>
      </dsp:nvSpPr>
      <dsp:spPr>
        <a:xfrm>
          <a:off x="869955" y="0"/>
          <a:ext cx="869955" cy="912071"/>
        </a:xfrm>
        <a:prstGeom prst="trapezoid">
          <a:avLst>
            <a:gd name="adj" fmla="val 5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a:cs typeface="Arial"/>
            </a:rPr>
            <a:t>INM</a:t>
          </a:r>
        </a:p>
      </dsp:txBody>
      <dsp:txXfrm>
        <a:off x="869955" y="0"/>
        <a:ext cx="869955" cy="912071"/>
      </dsp:txXfrm>
    </dsp:sp>
    <dsp:sp modelId="{E1210DBD-D162-C748-A9D3-F858201069A1}">
      <dsp:nvSpPr>
        <dsp:cNvPr id="0" name=""/>
        <dsp:cNvSpPr/>
      </dsp:nvSpPr>
      <dsp:spPr>
        <a:xfrm>
          <a:off x="434977" y="912071"/>
          <a:ext cx="1739911" cy="912071"/>
        </a:xfrm>
        <a:prstGeom prst="trapezoid">
          <a:avLst>
            <a:gd name="adj" fmla="val 47691"/>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a:cs typeface="Arial"/>
            </a:rPr>
            <a:t>Laboratorios de calibración y ensayo</a:t>
          </a:r>
        </a:p>
      </dsp:txBody>
      <dsp:txXfrm>
        <a:off x="739462" y="912071"/>
        <a:ext cx="1130942" cy="912071"/>
      </dsp:txXfrm>
    </dsp:sp>
    <dsp:sp modelId="{1E2FACD7-106B-8648-903C-247C479A1E2D}">
      <dsp:nvSpPr>
        <dsp:cNvPr id="0" name=""/>
        <dsp:cNvSpPr/>
      </dsp:nvSpPr>
      <dsp:spPr>
        <a:xfrm>
          <a:off x="0" y="1824143"/>
          <a:ext cx="2609867" cy="912071"/>
        </a:xfrm>
        <a:prstGeom prst="trapezoid">
          <a:avLst>
            <a:gd name="adj" fmla="val 47691"/>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a:cs typeface="Arial"/>
            </a:rPr>
            <a:t>Laboratorios de la industria, academia, entre otros</a:t>
          </a:r>
        </a:p>
      </dsp:txBody>
      <dsp:txXfrm>
        <a:off x="456726" y="1824143"/>
        <a:ext cx="1696413" cy="9120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0069F1-DD30-4E4F-8DA9-BA841C40D927}">
      <dsp:nvSpPr>
        <dsp:cNvPr id="0" name=""/>
        <dsp:cNvSpPr/>
      </dsp:nvSpPr>
      <dsp:spPr>
        <a:xfrm>
          <a:off x="922917" y="0"/>
          <a:ext cx="922917" cy="912071"/>
        </a:xfrm>
        <a:prstGeom prst="trapezoid">
          <a:avLst>
            <a:gd name="adj" fmla="val 50595"/>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a:cs typeface="Arial"/>
            </a:rPr>
            <a:t>NIST</a:t>
          </a:r>
        </a:p>
      </dsp:txBody>
      <dsp:txXfrm>
        <a:off x="922917" y="0"/>
        <a:ext cx="922917" cy="912071"/>
      </dsp:txXfrm>
    </dsp:sp>
    <dsp:sp modelId="{E1210DBD-D162-C748-A9D3-F858201069A1}">
      <dsp:nvSpPr>
        <dsp:cNvPr id="0" name=""/>
        <dsp:cNvSpPr/>
      </dsp:nvSpPr>
      <dsp:spPr>
        <a:xfrm>
          <a:off x="461458" y="912071"/>
          <a:ext cx="1845834" cy="912071"/>
        </a:xfrm>
        <a:prstGeom prst="trapezoid">
          <a:avLst>
            <a:gd name="adj" fmla="val 50595"/>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a:cs typeface="Arial"/>
            </a:rPr>
            <a:t>Laboratorios de calibración y ensayo</a:t>
          </a:r>
        </a:p>
      </dsp:txBody>
      <dsp:txXfrm>
        <a:off x="784479" y="912071"/>
        <a:ext cx="1199792" cy="912071"/>
      </dsp:txXfrm>
    </dsp:sp>
    <dsp:sp modelId="{1E2FACD7-106B-8648-903C-247C479A1E2D}">
      <dsp:nvSpPr>
        <dsp:cNvPr id="0" name=""/>
        <dsp:cNvSpPr/>
      </dsp:nvSpPr>
      <dsp:spPr>
        <a:xfrm>
          <a:off x="0" y="1824143"/>
          <a:ext cx="2768752" cy="912071"/>
        </a:xfrm>
        <a:prstGeom prst="trapezoid">
          <a:avLst>
            <a:gd name="adj" fmla="val 50595"/>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a:cs typeface="Arial"/>
            </a:rPr>
            <a:t>Laboratorios de la industria, academia, entre otros</a:t>
          </a:r>
        </a:p>
      </dsp:txBody>
      <dsp:txXfrm>
        <a:off x="484531" y="1824143"/>
        <a:ext cx="1799688" cy="912071"/>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5CD126-A9CB-D942-BB42-C6C84E4F75F8}" type="datetimeFigureOut">
              <a:rPr lang="es-ES_tradnl" smtClean="0"/>
              <a:t>27/4/26</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93FF8-B695-C54C-822C-E29C2E8B1260}" type="slidenum">
              <a:rPr lang="es-ES_tradnl" smtClean="0"/>
              <a:t>‹Nº›</a:t>
            </a:fld>
            <a:endParaRPr lang="es-ES_tradnl"/>
          </a:p>
        </p:txBody>
      </p:sp>
    </p:spTree>
    <p:extLst>
      <p:ext uri="{BB962C8B-B14F-4D97-AF65-F5344CB8AC3E}">
        <p14:creationId xmlns:p14="http://schemas.microsoft.com/office/powerpoint/2010/main" val="28221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0B05B65F-B852-514E-BE74-64B73AC34174}" type="slidenum">
              <a:rPr lang="es-ES_tradnl" smtClean="0"/>
              <a:t>11</a:t>
            </a:fld>
            <a:endParaRPr lang="es-ES_tradnl"/>
          </a:p>
        </p:txBody>
      </p:sp>
    </p:spTree>
    <p:extLst>
      <p:ext uri="{BB962C8B-B14F-4D97-AF65-F5344CB8AC3E}">
        <p14:creationId xmlns:p14="http://schemas.microsoft.com/office/powerpoint/2010/main" val="3952391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0B05B65F-B852-514E-BE74-64B73AC34174}" type="slidenum">
              <a:rPr lang="es-ES_tradnl" smtClean="0"/>
              <a:t>17</a:t>
            </a:fld>
            <a:endParaRPr lang="es-ES_tradnl"/>
          </a:p>
        </p:txBody>
      </p:sp>
    </p:spTree>
    <p:extLst>
      <p:ext uri="{BB962C8B-B14F-4D97-AF65-F5344CB8AC3E}">
        <p14:creationId xmlns:p14="http://schemas.microsoft.com/office/powerpoint/2010/main" val="3601217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DB550-8985-8D7D-46FF-59B5664384E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D4FB343-0E90-426D-5376-84E0E46CBEF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4828063-1E75-7F19-A5DE-C6350F546480}"/>
              </a:ext>
            </a:extLst>
          </p:cNvPr>
          <p:cNvSpPr>
            <a:spLocks noGrp="1"/>
          </p:cNvSpPr>
          <p:nvPr>
            <p:ph type="body" idx="1"/>
          </p:nvPr>
        </p:nvSpPr>
        <p:spPr/>
        <p:txBody>
          <a:bodyPr/>
          <a:lstStyle/>
          <a:p>
            <a:endParaRPr lang="es-ES_tradnl" dirty="0"/>
          </a:p>
        </p:txBody>
      </p:sp>
      <p:sp>
        <p:nvSpPr>
          <p:cNvPr id="4" name="Marcador de número de diapositiva 3">
            <a:extLst>
              <a:ext uri="{FF2B5EF4-FFF2-40B4-BE49-F238E27FC236}">
                <a16:creationId xmlns:a16="http://schemas.microsoft.com/office/drawing/2014/main" id="{5D4C1D14-E3E6-D5E4-B442-86D134AF8F3C}"/>
              </a:ext>
            </a:extLst>
          </p:cNvPr>
          <p:cNvSpPr>
            <a:spLocks noGrp="1"/>
          </p:cNvSpPr>
          <p:nvPr>
            <p:ph type="sldNum" sz="quarter" idx="5"/>
          </p:nvPr>
        </p:nvSpPr>
        <p:spPr/>
        <p:txBody>
          <a:bodyPr/>
          <a:lstStyle/>
          <a:p>
            <a:fld id="{0B05B65F-B852-514E-BE74-64B73AC34174}" type="slidenum">
              <a:rPr lang="es-ES_tradnl" smtClean="0"/>
              <a:t>19</a:t>
            </a:fld>
            <a:endParaRPr lang="es-ES_tradnl"/>
          </a:p>
        </p:txBody>
      </p:sp>
    </p:spTree>
    <p:extLst>
      <p:ext uri="{BB962C8B-B14F-4D97-AF65-F5344CB8AC3E}">
        <p14:creationId xmlns:p14="http://schemas.microsoft.com/office/powerpoint/2010/main" val="3746402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EA5045-D1EE-4329-ADD7-0F8D65CBBEE7}"/>
              </a:ext>
            </a:extLst>
          </p:cNvPr>
          <p:cNvSpPr>
            <a:spLocks noGrp="1" noChangeArrowheads="1"/>
          </p:cNvSpPr>
          <p:nvPr>
            <p:ph type="sldNum"/>
          </p:nvPr>
        </p:nvSpPr>
        <p:spPr>
          <a:ln/>
        </p:spPr>
        <p:txBody>
          <a:bodyPr/>
          <a:lstStyle/>
          <a:p>
            <a:fld id="{AE2F391E-E2CF-463C-B8EE-0696102328B7}" type="slidenum">
              <a:rPr lang="en-US" altLang="en-US"/>
              <a:pPr/>
              <a:t>26</a:t>
            </a:fld>
            <a:endParaRPr lang="en-US" altLang="en-US"/>
          </a:p>
        </p:txBody>
      </p:sp>
      <p:sp>
        <p:nvSpPr>
          <p:cNvPr id="29697" name="Rectangle 1">
            <a:extLst>
              <a:ext uri="{FF2B5EF4-FFF2-40B4-BE49-F238E27FC236}">
                <a16:creationId xmlns:a16="http://schemas.microsoft.com/office/drawing/2014/main" id="{B600B8C9-73C9-43B0-A3F4-53CA34563CC7}"/>
              </a:ext>
            </a:extLst>
          </p:cNvPr>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_tradnl"/>
          </a:p>
        </p:txBody>
      </p:sp>
      <p:sp>
        <p:nvSpPr>
          <p:cNvPr id="29698" name="Rectangle 2">
            <a:extLst>
              <a:ext uri="{FF2B5EF4-FFF2-40B4-BE49-F238E27FC236}">
                <a16:creationId xmlns:a16="http://schemas.microsoft.com/office/drawing/2014/main" id="{E6DA9EF0-9E3E-4FF6-B4C0-A480FF61016F}"/>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6871BB4-663B-54D7-2B85-9BBF629076B4}"/>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E50440ED-A85A-A539-217D-6BB5DBD78A03}"/>
              </a:ext>
            </a:extLst>
          </p:cNvPr>
          <p:cNvSpPr>
            <a:spLocks noGrp="1" noChangeArrowheads="1"/>
          </p:cNvSpPr>
          <p:nvPr>
            <p:ph type="sldNum"/>
          </p:nvPr>
        </p:nvSpPr>
        <p:spPr>
          <a:ln/>
        </p:spPr>
        <p:txBody>
          <a:bodyPr/>
          <a:lstStyle/>
          <a:p>
            <a:fld id="{AE2F391E-E2CF-463C-B8EE-0696102328B7}" type="slidenum">
              <a:rPr lang="en-US" altLang="en-US"/>
              <a:pPr/>
              <a:t>30</a:t>
            </a:fld>
            <a:endParaRPr lang="en-US" altLang="en-US"/>
          </a:p>
        </p:txBody>
      </p:sp>
      <p:sp>
        <p:nvSpPr>
          <p:cNvPr id="29697" name="Rectangle 1">
            <a:extLst>
              <a:ext uri="{FF2B5EF4-FFF2-40B4-BE49-F238E27FC236}">
                <a16:creationId xmlns:a16="http://schemas.microsoft.com/office/drawing/2014/main" id="{B741BEC3-CACE-7051-F644-3DAFDECBEC20}"/>
              </a:ext>
            </a:extLst>
          </p:cNvPr>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_tradnl"/>
          </a:p>
        </p:txBody>
      </p:sp>
      <p:sp>
        <p:nvSpPr>
          <p:cNvPr id="29698" name="Rectangle 2">
            <a:extLst>
              <a:ext uri="{FF2B5EF4-FFF2-40B4-BE49-F238E27FC236}">
                <a16:creationId xmlns:a16="http://schemas.microsoft.com/office/drawing/2014/main" id="{7F5278B7-7D64-C904-C8D1-6B9A5CDB0C58}"/>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438026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6C01EEC-1E59-7038-304B-73C86768E10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EA9CCC11-26A1-D3F0-6AC7-9441B14BC0F2}"/>
              </a:ext>
            </a:extLst>
          </p:cNvPr>
          <p:cNvSpPr>
            <a:spLocks noGrp="1" noChangeArrowheads="1"/>
          </p:cNvSpPr>
          <p:nvPr>
            <p:ph type="sldNum"/>
          </p:nvPr>
        </p:nvSpPr>
        <p:spPr>
          <a:ln/>
        </p:spPr>
        <p:txBody>
          <a:bodyPr/>
          <a:lstStyle/>
          <a:p>
            <a:fld id="{AE2F391E-E2CF-463C-B8EE-0696102328B7}" type="slidenum">
              <a:rPr lang="en-US" altLang="en-US"/>
              <a:pPr/>
              <a:t>31</a:t>
            </a:fld>
            <a:endParaRPr lang="en-US" altLang="en-US"/>
          </a:p>
        </p:txBody>
      </p:sp>
      <p:sp>
        <p:nvSpPr>
          <p:cNvPr id="29697" name="Rectangle 1">
            <a:extLst>
              <a:ext uri="{FF2B5EF4-FFF2-40B4-BE49-F238E27FC236}">
                <a16:creationId xmlns:a16="http://schemas.microsoft.com/office/drawing/2014/main" id="{C8699C15-96FB-DC0C-068C-0253733EC047}"/>
              </a:ext>
            </a:extLst>
          </p:cNvPr>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_tradnl"/>
          </a:p>
        </p:txBody>
      </p:sp>
      <p:sp>
        <p:nvSpPr>
          <p:cNvPr id="29698" name="Rectangle 2">
            <a:extLst>
              <a:ext uri="{FF2B5EF4-FFF2-40B4-BE49-F238E27FC236}">
                <a16:creationId xmlns:a16="http://schemas.microsoft.com/office/drawing/2014/main" id="{FA1D2B83-32AE-482D-29D2-072F85A975C4}"/>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459107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F2AC0FD-BFBC-A6E5-673C-B499F040C26C}"/>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E8C3E822-6C9A-30EF-0002-31D93EA3A3EC}"/>
              </a:ext>
            </a:extLst>
          </p:cNvPr>
          <p:cNvSpPr>
            <a:spLocks noGrp="1" noChangeArrowheads="1"/>
          </p:cNvSpPr>
          <p:nvPr>
            <p:ph type="sldNum"/>
          </p:nvPr>
        </p:nvSpPr>
        <p:spPr>
          <a:ln/>
        </p:spPr>
        <p:txBody>
          <a:bodyPr/>
          <a:lstStyle/>
          <a:p>
            <a:fld id="{AE2F391E-E2CF-463C-B8EE-0696102328B7}" type="slidenum">
              <a:rPr lang="en-US" altLang="en-US"/>
              <a:pPr/>
              <a:t>32</a:t>
            </a:fld>
            <a:endParaRPr lang="en-US" altLang="en-US"/>
          </a:p>
        </p:txBody>
      </p:sp>
      <p:sp>
        <p:nvSpPr>
          <p:cNvPr id="29697" name="Rectangle 1">
            <a:extLst>
              <a:ext uri="{FF2B5EF4-FFF2-40B4-BE49-F238E27FC236}">
                <a16:creationId xmlns:a16="http://schemas.microsoft.com/office/drawing/2014/main" id="{B6B42918-B492-6AD9-733E-6DBBA90A1CC6}"/>
              </a:ext>
            </a:extLst>
          </p:cNvPr>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_tradnl"/>
          </a:p>
        </p:txBody>
      </p:sp>
      <p:sp>
        <p:nvSpPr>
          <p:cNvPr id="29698" name="Rectangle 2">
            <a:extLst>
              <a:ext uri="{FF2B5EF4-FFF2-40B4-BE49-F238E27FC236}">
                <a16:creationId xmlns:a16="http://schemas.microsoft.com/office/drawing/2014/main" id="{8131442C-0ED2-B01C-55F6-63E3745DD1EB}"/>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941188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8CD3432-1C08-00E0-407D-B8DF5FA70548}"/>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677C02B0-553C-53FE-821D-889EDDD5F248}"/>
              </a:ext>
            </a:extLst>
          </p:cNvPr>
          <p:cNvSpPr>
            <a:spLocks noGrp="1" noChangeArrowheads="1"/>
          </p:cNvSpPr>
          <p:nvPr>
            <p:ph type="sldNum"/>
          </p:nvPr>
        </p:nvSpPr>
        <p:spPr>
          <a:ln/>
        </p:spPr>
        <p:txBody>
          <a:bodyPr/>
          <a:lstStyle/>
          <a:p>
            <a:fld id="{AE2F391E-E2CF-463C-B8EE-0696102328B7}" type="slidenum">
              <a:rPr lang="en-US" altLang="en-US"/>
              <a:pPr/>
              <a:t>33</a:t>
            </a:fld>
            <a:endParaRPr lang="en-US" altLang="en-US"/>
          </a:p>
        </p:txBody>
      </p:sp>
      <p:sp>
        <p:nvSpPr>
          <p:cNvPr id="29697" name="Rectangle 1">
            <a:extLst>
              <a:ext uri="{FF2B5EF4-FFF2-40B4-BE49-F238E27FC236}">
                <a16:creationId xmlns:a16="http://schemas.microsoft.com/office/drawing/2014/main" id="{FCFBC20F-D8D3-AA65-DA45-A49D7887E2D4}"/>
              </a:ext>
            </a:extLst>
          </p:cNvPr>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_tradnl"/>
          </a:p>
        </p:txBody>
      </p:sp>
      <p:sp>
        <p:nvSpPr>
          <p:cNvPr id="29698" name="Rectangle 2">
            <a:extLst>
              <a:ext uri="{FF2B5EF4-FFF2-40B4-BE49-F238E27FC236}">
                <a16:creationId xmlns:a16="http://schemas.microsoft.com/office/drawing/2014/main" id="{2F611FEE-0509-DDF6-D720-87903C83AD19}"/>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95552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CO"/>
          </a:p>
        </p:txBody>
      </p:sp>
      <p:sp>
        <p:nvSpPr>
          <p:cNvPr id="4" name="Marcador de fecha 3"/>
          <p:cNvSpPr>
            <a:spLocks noGrp="1"/>
          </p:cNvSpPr>
          <p:nvPr>
            <p:ph type="dt" sz="half" idx="10"/>
          </p:nvPr>
        </p:nvSpPr>
        <p:spPr/>
        <p:txBody>
          <a:bodyPr/>
          <a:lstStyle/>
          <a:p>
            <a:fld id="{58FCC52D-DDAF-43F4-885F-BB9EBE3634DF}" type="datetimeFigureOut">
              <a:rPr lang="es-CO" smtClean="0"/>
              <a:t>27/04/26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3386895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58FCC52D-DDAF-43F4-885F-BB9EBE3634DF}" type="datetimeFigureOut">
              <a:rPr lang="es-CO" smtClean="0"/>
              <a:t>27/04/26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201381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58FCC52D-DDAF-43F4-885F-BB9EBE3634DF}" type="datetimeFigureOut">
              <a:rPr lang="es-CO" smtClean="0"/>
              <a:t>27/04/26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26137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9497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troduction Slides 20">
    <p:spTree>
      <p:nvGrpSpPr>
        <p:cNvPr id="1" name=""/>
        <p:cNvGrpSpPr/>
        <p:nvPr/>
      </p:nvGrpSpPr>
      <p:grpSpPr>
        <a:xfrm>
          <a:off x="0" y="0"/>
          <a:ext cx="0" cy="0"/>
          <a:chOff x="0" y="0"/>
          <a:chExt cx="0" cy="0"/>
        </a:xfrm>
      </p:grpSpPr>
      <p:sp>
        <p:nvSpPr>
          <p:cNvPr id="6" name="Placeholder 01">
            <a:extLst>
              <a:ext uri="{FF2B5EF4-FFF2-40B4-BE49-F238E27FC236}">
                <a16:creationId xmlns:a16="http://schemas.microsoft.com/office/drawing/2014/main" id="{3CAE958F-0C2E-594A-94EA-013F1A40149C}"/>
              </a:ext>
            </a:extLst>
          </p:cNvPr>
          <p:cNvSpPr>
            <a:spLocks noGrp="1"/>
          </p:cNvSpPr>
          <p:nvPr>
            <p:ph type="pic" sz="quarter" idx="10"/>
          </p:nvPr>
        </p:nvSpPr>
        <p:spPr>
          <a:xfrm>
            <a:off x="7684524" y="370927"/>
            <a:ext cx="4509357" cy="6118273"/>
          </a:xfrm>
          <a:custGeom>
            <a:avLst/>
            <a:gdLst>
              <a:gd name="connsiteX0" fmla="*/ 6121008 w 9016366"/>
              <a:gd name="connsiteY0" fmla="*/ 0 h 12236546"/>
              <a:gd name="connsiteX1" fmla="*/ 9016366 w 9016366"/>
              <a:gd name="connsiteY1" fmla="*/ 726393 h 12236546"/>
              <a:gd name="connsiteX2" fmla="*/ 9016366 w 9016366"/>
              <a:gd name="connsiteY2" fmla="*/ 11510153 h 12236546"/>
              <a:gd name="connsiteX3" fmla="*/ 6121008 w 9016366"/>
              <a:gd name="connsiteY3" fmla="*/ 12236546 h 12236546"/>
              <a:gd name="connsiteX4" fmla="*/ 0 w 9016366"/>
              <a:gd name="connsiteY4" fmla="*/ 6118896 h 12236546"/>
              <a:gd name="connsiteX5" fmla="*/ 6121008 w 9016366"/>
              <a:gd name="connsiteY5" fmla="*/ 0 h 122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16366" h="12236546">
                <a:moveTo>
                  <a:pt x="6121008" y="0"/>
                </a:moveTo>
                <a:cubicBezTo>
                  <a:pt x="7169220" y="0"/>
                  <a:pt x="8155114" y="264143"/>
                  <a:pt x="9016366" y="726393"/>
                </a:cubicBezTo>
                <a:lnTo>
                  <a:pt x="9016366" y="11510153"/>
                </a:lnTo>
                <a:cubicBezTo>
                  <a:pt x="8155114" y="11973649"/>
                  <a:pt x="7169220" y="12236546"/>
                  <a:pt x="6121008" y="12236546"/>
                </a:cubicBezTo>
                <a:cubicBezTo>
                  <a:pt x="2740806" y="12236546"/>
                  <a:pt x="0" y="9496686"/>
                  <a:pt x="0" y="6118896"/>
                </a:cubicBezTo>
                <a:cubicBezTo>
                  <a:pt x="0" y="2739860"/>
                  <a:pt x="2740806" y="0"/>
                  <a:pt x="6121008" y="0"/>
                </a:cubicBezTo>
                <a:close/>
              </a:path>
            </a:pathLst>
          </a:custGeom>
          <a:solidFill>
            <a:schemeClr val="bg2">
              <a:lumMod val="95000"/>
            </a:schemeClr>
          </a:solidFill>
          <a:ln>
            <a:noFill/>
          </a:ln>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1909427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58FCC52D-DDAF-43F4-885F-BB9EBE3634DF}" type="datetimeFigureOut">
              <a:rPr lang="es-CO" smtClean="0"/>
              <a:t>27/04/26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2531920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58FCC52D-DDAF-43F4-885F-BB9EBE3634DF}" type="datetimeFigureOut">
              <a:rPr lang="es-CO" smtClean="0"/>
              <a:t>27/04/26</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5657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58FCC52D-DDAF-43F4-885F-BB9EBE3634DF}" type="datetimeFigureOut">
              <a:rPr lang="es-CO" smtClean="0"/>
              <a:t>27/04/26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3762490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58FCC52D-DDAF-43F4-885F-BB9EBE3634DF}" type="datetimeFigureOut">
              <a:rPr lang="es-CO" smtClean="0"/>
              <a:t>27/04/26</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2770326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58FCC52D-DDAF-43F4-885F-BB9EBE3634DF}" type="datetimeFigureOut">
              <a:rPr lang="es-CO" smtClean="0"/>
              <a:t>27/04/26</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1435297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58FCC52D-DDAF-43F4-885F-BB9EBE3634DF}" type="datetimeFigureOut">
              <a:rPr lang="es-CO" smtClean="0"/>
              <a:t>27/04/26</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536280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58FCC52D-DDAF-43F4-885F-BB9EBE3634DF}" type="datetimeFigureOut">
              <a:rPr lang="es-CO" smtClean="0"/>
              <a:t>27/04/26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2158481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58FCC52D-DDAF-43F4-885F-BB9EBE3634DF}" type="datetimeFigureOut">
              <a:rPr lang="es-CO" smtClean="0"/>
              <a:t>27/04/26</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C657EEB7-B95F-4944-83A3-C4CFA308E61C}" type="slidenum">
              <a:rPr lang="es-CO" smtClean="0"/>
              <a:t>‹Nº›</a:t>
            </a:fld>
            <a:endParaRPr lang="es-CO"/>
          </a:p>
        </p:txBody>
      </p:sp>
    </p:spTree>
    <p:extLst>
      <p:ext uri="{BB962C8B-B14F-4D97-AF65-F5344CB8AC3E}">
        <p14:creationId xmlns:p14="http://schemas.microsoft.com/office/powerpoint/2010/main" val="4197235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FCC52D-DDAF-43F4-885F-BB9EBE3634DF}" type="datetimeFigureOut">
              <a:rPr lang="es-CO" smtClean="0"/>
              <a:t>27/04/26</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57EEB7-B95F-4944-83A3-C4CFA308E61C}" type="slidenum">
              <a:rPr lang="es-CO" smtClean="0"/>
              <a:t>‹Nº›</a:t>
            </a:fld>
            <a:endParaRPr lang="es-CO"/>
          </a:p>
        </p:txBody>
      </p:sp>
    </p:spTree>
    <p:extLst>
      <p:ext uri="{BB962C8B-B14F-4D97-AF65-F5344CB8AC3E}">
        <p14:creationId xmlns:p14="http://schemas.microsoft.com/office/powerpoint/2010/main" val="934105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image" Target="../media/image5.png"/><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14.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19.svg"/><Relationship Id="rId4" Type="http://schemas.openxmlformats.org/officeDocument/2006/relationships/image" Target="../media/image18.sv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8.svg"/><Relationship Id="rId4" Type="http://schemas.openxmlformats.org/officeDocument/2006/relationships/image" Target="../media/image27.svg"/></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8.svg"/><Relationship Id="rId5" Type="http://schemas.openxmlformats.org/officeDocument/2006/relationships/image" Target="../media/image27.sv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8.svg"/><Relationship Id="rId4" Type="http://schemas.openxmlformats.org/officeDocument/2006/relationships/image" Target="../media/image27.sv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32.png"/><Relationship Id="rId4" Type="http://schemas.openxmlformats.org/officeDocument/2006/relationships/image" Target="../media/image28.sv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p:cNvPicPr>
            <a:picLocks noChangeAspect="1"/>
          </p:cNvPicPr>
          <p:nvPr/>
        </p:nvPicPr>
        <p:blipFill rotWithShape="1">
          <a:blip r:embed="rId2" cstate="print">
            <a:extLst>
              <a:ext uri="{28A0092B-C50C-407E-A947-70E740481C1C}">
                <a14:useLocalDpi xmlns:a14="http://schemas.microsoft.com/office/drawing/2010/main" val="0"/>
              </a:ext>
            </a:extLst>
          </a:blip>
          <a:srcRect b="47626"/>
          <a:stretch/>
        </p:blipFill>
        <p:spPr>
          <a:xfrm>
            <a:off x="-61720" y="3264529"/>
            <a:ext cx="12253719" cy="3609996"/>
          </a:xfrm>
          <a:prstGeom prst="rect">
            <a:avLst/>
          </a:prstGeom>
        </p:spPr>
      </p:pic>
      <p:pic>
        <p:nvPicPr>
          <p:cNvPr id="19" name="Imagen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259840">
            <a:off x="2669414" y="2262685"/>
            <a:ext cx="2936083" cy="6225170"/>
          </a:xfrm>
          <a:prstGeom prst="rect">
            <a:avLst/>
          </a:prstGeom>
        </p:spPr>
      </p:pic>
      <p:pic>
        <p:nvPicPr>
          <p:cNvPr id="11" name="Imagen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259840">
            <a:off x="8553480" y="-1645168"/>
            <a:ext cx="3234555" cy="6858000"/>
          </a:xfrm>
          <a:prstGeom prst="rect">
            <a:avLst/>
          </a:prstGeom>
        </p:spPr>
      </p:pic>
      <p:pic>
        <p:nvPicPr>
          <p:cNvPr id="12" name="Imagen 11"/>
          <p:cNvPicPr>
            <a:picLocks noChangeAspect="1"/>
          </p:cNvPicPr>
          <p:nvPr/>
        </p:nvPicPr>
        <p:blipFill rotWithShape="1">
          <a:blip r:embed="rId4" cstate="print">
            <a:extLst>
              <a:ext uri="{28A0092B-C50C-407E-A947-70E740481C1C}">
                <a14:useLocalDpi xmlns:a14="http://schemas.microsoft.com/office/drawing/2010/main" val="0"/>
              </a:ext>
            </a:extLst>
          </a:blip>
          <a:srcRect r="8866"/>
          <a:stretch/>
        </p:blipFill>
        <p:spPr>
          <a:xfrm>
            <a:off x="4349262" y="1990767"/>
            <a:ext cx="7889629" cy="4861372"/>
          </a:xfrm>
          <a:prstGeom prst="rect">
            <a:avLst/>
          </a:prstGeom>
        </p:spPr>
      </p:pic>
      <p:sp>
        <p:nvSpPr>
          <p:cNvPr id="2" name="Título 1"/>
          <p:cNvSpPr>
            <a:spLocks noGrp="1"/>
          </p:cNvSpPr>
          <p:nvPr>
            <p:ph type="ctrTitle"/>
          </p:nvPr>
        </p:nvSpPr>
        <p:spPr>
          <a:xfrm>
            <a:off x="1354570" y="1695270"/>
            <a:ext cx="5565770" cy="1515857"/>
          </a:xfrm>
        </p:spPr>
        <p:txBody>
          <a:bodyPr>
            <a:normAutofit fontScale="90000"/>
          </a:bodyPr>
          <a:lstStyle/>
          <a:p>
            <a:pPr algn="l"/>
            <a:r>
              <a:rPr lang="es-ES" b="1" dirty="0">
                <a:solidFill>
                  <a:srgbClr val="577515"/>
                </a:solidFill>
                <a:latin typeface="+mn-lt"/>
              </a:rPr>
              <a:t>CERTIFICADOS DE CALIBRACIÓN</a:t>
            </a:r>
            <a:endParaRPr lang="es-CO" b="1" dirty="0">
              <a:solidFill>
                <a:srgbClr val="577515"/>
              </a:solidFill>
              <a:latin typeface="+mn-lt"/>
            </a:endParaRPr>
          </a:p>
        </p:txBody>
      </p:sp>
      <p:grpSp>
        <p:nvGrpSpPr>
          <p:cNvPr id="14" name="Grupo 13"/>
          <p:cNvGrpSpPr/>
          <p:nvPr/>
        </p:nvGrpSpPr>
        <p:grpSpPr>
          <a:xfrm>
            <a:off x="1257941" y="4407721"/>
            <a:ext cx="3250670" cy="837292"/>
            <a:chOff x="9243152" y="5918017"/>
            <a:chExt cx="2666083" cy="686717"/>
          </a:xfrm>
        </p:grpSpPr>
        <p:sp>
          <p:nvSpPr>
            <p:cNvPr id="15" name="Rectángulo redondeado 14"/>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6" name="Imagen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
        <p:nvSpPr>
          <p:cNvPr id="18" name="Rectángulo 17"/>
          <p:cNvSpPr/>
          <p:nvPr/>
        </p:nvSpPr>
        <p:spPr>
          <a:xfrm>
            <a:off x="1257941" y="3230637"/>
            <a:ext cx="4572000" cy="646331"/>
          </a:xfrm>
          <a:prstGeom prst="rect">
            <a:avLst/>
          </a:prstGeom>
        </p:spPr>
        <p:txBody>
          <a:bodyPr>
            <a:spAutoFit/>
          </a:bodyPr>
          <a:lstStyle/>
          <a:p>
            <a:pPr marL="139700" indent="0">
              <a:buNone/>
            </a:pPr>
            <a:r>
              <a:rPr lang="es-ES" altLang="ko-KR" dirty="0">
                <a:solidFill>
                  <a:srgbClr val="577515"/>
                </a:solidFill>
                <a:latin typeface="Calibri" panose="020F0502020204030204" pitchFamily="34" charset="0"/>
                <a:cs typeface="Calibri" panose="020F0502020204030204" pitchFamily="34" charset="0"/>
              </a:rPr>
              <a:t>Bogotá D.C., Colombia. </a:t>
            </a:r>
          </a:p>
          <a:p>
            <a:pPr marL="139700" indent="0">
              <a:buNone/>
            </a:pPr>
            <a:r>
              <a:rPr lang="es-ES" altLang="ko-KR" dirty="0">
                <a:solidFill>
                  <a:srgbClr val="577515"/>
                </a:solidFill>
                <a:latin typeface="Calibri" panose="020F0502020204030204" pitchFamily="34" charset="0"/>
                <a:cs typeface="Calibri" panose="020F0502020204030204" pitchFamily="34" charset="0"/>
              </a:rPr>
              <a:t>2026-04-27</a:t>
            </a:r>
          </a:p>
        </p:txBody>
      </p:sp>
    </p:spTree>
    <p:extLst>
      <p:ext uri="{BB962C8B-B14F-4D97-AF65-F5344CB8AC3E}">
        <p14:creationId xmlns:p14="http://schemas.microsoft.com/office/powerpoint/2010/main" val="2699623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3638405-EB7B-13E0-B089-9FB4E36048E9}"/>
              </a:ext>
            </a:extLst>
          </p:cNvPr>
          <p:cNvSpPr txBox="1"/>
          <p:nvPr/>
        </p:nvSpPr>
        <p:spPr>
          <a:xfrm>
            <a:off x="562986" y="981666"/>
            <a:ext cx="9670491" cy="830997"/>
          </a:xfrm>
          <a:prstGeom prst="rect">
            <a:avLst/>
          </a:prstGeom>
          <a:noFill/>
        </p:spPr>
        <p:txBody>
          <a:bodyPr wrap="square" rtlCol="0">
            <a:spAutoFit/>
          </a:bodyPr>
          <a:lstStyle/>
          <a:p>
            <a:pPr algn="ctr"/>
            <a:r>
              <a:rPr lang="es-ES" sz="2400" i="1" dirty="0">
                <a:latin typeface="Arial"/>
                <a:cs typeface="Arial"/>
              </a:rPr>
              <a:t>Parámetro que caracteriza la dispersión de los valores atribuidos a un mensurando, a partir de la información que se utiliza</a:t>
            </a:r>
          </a:p>
        </p:txBody>
      </p:sp>
      <p:sp>
        <p:nvSpPr>
          <p:cNvPr id="3" name="CuadroTexto 2">
            <a:extLst>
              <a:ext uri="{FF2B5EF4-FFF2-40B4-BE49-F238E27FC236}">
                <a16:creationId xmlns:a16="http://schemas.microsoft.com/office/drawing/2014/main" id="{DCDA19D3-EB63-A114-A1CC-43B5413E7650}"/>
              </a:ext>
            </a:extLst>
          </p:cNvPr>
          <p:cNvSpPr txBox="1"/>
          <p:nvPr/>
        </p:nvSpPr>
        <p:spPr>
          <a:xfrm>
            <a:off x="129572" y="198791"/>
            <a:ext cx="5663666" cy="523220"/>
          </a:xfrm>
          <a:prstGeom prst="rect">
            <a:avLst/>
          </a:prstGeom>
          <a:noFill/>
        </p:spPr>
        <p:txBody>
          <a:bodyPr wrap="none" rtlCol="0">
            <a:spAutoFit/>
          </a:bodyPr>
          <a:lstStyle/>
          <a:p>
            <a:r>
              <a:rPr lang="es-MX" sz="2800" dirty="0">
                <a:solidFill>
                  <a:srgbClr val="004F95"/>
                </a:solidFill>
                <a:latin typeface="Arial" charset="0"/>
                <a:ea typeface="Arial" charset="0"/>
                <a:cs typeface="Arial" charset="0"/>
              </a:rPr>
              <a:t>INCERTIDUMBRE DE MEDICIÓN</a:t>
            </a:r>
            <a:endParaRPr lang="es-ES_tradnl" sz="2800" dirty="0">
              <a:solidFill>
                <a:srgbClr val="004F95"/>
              </a:solidFill>
              <a:latin typeface="Arial" charset="0"/>
              <a:ea typeface="Arial" charset="0"/>
              <a:cs typeface="Arial" charset="0"/>
            </a:endParaRPr>
          </a:p>
        </p:txBody>
      </p:sp>
      <p:sp>
        <p:nvSpPr>
          <p:cNvPr id="4" name="CuadroTexto 2">
            <a:extLst>
              <a:ext uri="{FF2B5EF4-FFF2-40B4-BE49-F238E27FC236}">
                <a16:creationId xmlns:a16="http://schemas.microsoft.com/office/drawing/2014/main" id="{5F9A54D7-35E5-1A1F-634D-465B145CC4FB}"/>
              </a:ext>
            </a:extLst>
          </p:cNvPr>
          <p:cNvSpPr txBox="1"/>
          <p:nvPr/>
        </p:nvSpPr>
        <p:spPr>
          <a:xfrm>
            <a:off x="562986" y="3481488"/>
            <a:ext cx="9986696" cy="923330"/>
          </a:xfrm>
          <a:prstGeom prst="rect">
            <a:avLst/>
          </a:prstGeom>
          <a:noFill/>
        </p:spPr>
        <p:txBody>
          <a:bodyPr wrap="square" rtlCol="0">
            <a:spAutoFit/>
          </a:bodyPr>
          <a:lstStyle/>
          <a:p>
            <a:pPr algn="ctr"/>
            <a:r>
              <a:rPr lang="es-ES" i="1" dirty="0">
                <a:latin typeface="Arial"/>
                <a:cs typeface="Arial"/>
              </a:rPr>
              <a:t>NOTA 3: la incertidumbre de medición incluye componentes procedentes de efectos sistemáticos… Algunas veces no se corrigen los efectos sistemáticos estimados y en su lugar se tratan como componentes de incertidumbre</a:t>
            </a:r>
          </a:p>
        </p:txBody>
      </p:sp>
      <p:sp>
        <p:nvSpPr>
          <p:cNvPr id="6" name="CuadroTexto 2">
            <a:extLst>
              <a:ext uri="{FF2B5EF4-FFF2-40B4-BE49-F238E27FC236}">
                <a16:creationId xmlns:a16="http://schemas.microsoft.com/office/drawing/2014/main" id="{473A085B-D386-E936-8B85-CCFC3937BCE1}"/>
              </a:ext>
            </a:extLst>
          </p:cNvPr>
          <p:cNvSpPr txBox="1"/>
          <p:nvPr/>
        </p:nvSpPr>
        <p:spPr>
          <a:xfrm>
            <a:off x="-568224" y="4951958"/>
            <a:ext cx="11899557" cy="646331"/>
          </a:xfrm>
          <a:prstGeom prst="rect">
            <a:avLst/>
          </a:prstGeom>
          <a:noFill/>
        </p:spPr>
        <p:txBody>
          <a:bodyPr wrap="square" rtlCol="0">
            <a:spAutoFit/>
          </a:bodyPr>
          <a:lstStyle/>
          <a:p>
            <a:pPr algn="ctr"/>
            <a:r>
              <a:rPr lang="es-ES" i="1" dirty="0">
                <a:latin typeface="Arial"/>
                <a:cs typeface="Arial"/>
              </a:rPr>
              <a:t>NOTA 4: la incertidumbre de medición incluye numerosos componentes.  </a:t>
            </a:r>
          </a:p>
          <a:p>
            <a:pPr algn="ctr"/>
            <a:r>
              <a:rPr lang="es-ES" i="1" dirty="0">
                <a:latin typeface="Arial"/>
                <a:cs typeface="Arial"/>
              </a:rPr>
              <a:t>Evaluación tipo A  -  Evaluación tipo B</a:t>
            </a:r>
          </a:p>
        </p:txBody>
      </p:sp>
      <p:sp>
        <p:nvSpPr>
          <p:cNvPr id="7" name="CuadroTexto 2">
            <a:extLst>
              <a:ext uri="{FF2B5EF4-FFF2-40B4-BE49-F238E27FC236}">
                <a16:creationId xmlns:a16="http://schemas.microsoft.com/office/drawing/2014/main" id="{A08218A9-51DA-C1B0-FB76-59590B8A683E}"/>
              </a:ext>
            </a:extLst>
          </p:cNvPr>
          <p:cNvSpPr txBox="1"/>
          <p:nvPr/>
        </p:nvSpPr>
        <p:spPr>
          <a:xfrm>
            <a:off x="1005776" y="5822510"/>
            <a:ext cx="9227702" cy="646331"/>
          </a:xfrm>
          <a:prstGeom prst="rect">
            <a:avLst/>
          </a:prstGeom>
          <a:noFill/>
        </p:spPr>
        <p:txBody>
          <a:bodyPr wrap="square" rtlCol="0">
            <a:spAutoFit/>
          </a:bodyPr>
          <a:lstStyle/>
          <a:p>
            <a:pPr algn="ctr"/>
            <a:r>
              <a:rPr lang="es-ES" i="1" dirty="0">
                <a:latin typeface="Arial"/>
                <a:cs typeface="Arial"/>
              </a:rPr>
              <a:t>NOTA 5: la incertidumbre de medición está asociada con un valor establecido atribuido al mensurando</a:t>
            </a:r>
          </a:p>
        </p:txBody>
      </p:sp>
      <p:sp>
        <p:nvSpPr>
          <p:cNvPr id="8" name="Freeform: Shape 387">
            <a:extLst>
              <a:ext uri="{FF2B5EF4-FFF2-40B4-BE49-F238E27FC236}">
                <a16:creationId xmlns:a16="http://schemas.microsoft.com/office/drawing/2014/main" id="{8BD908BF-A4CE-8205-A9E9-9E0C7F7601F1}"/>
              </a:ext>
            </a:extLst>
          </p:cNvPr>
          <p:cNvSpPr/>
          <p:nvPr/>
        </p:nvSpPr>
        <p:spPr>
          <a:xfrm>
            <a:off x="10652523" y="136203"/>
            <a:ext cx="1433288" cy="1287468"/>
          </a:xfrm>
          <a:custGeom>
            <a:avLst/>
            <a:gdLst/>
            <a:ahLst/>
            <a:cxnLst>
              <a:cxn ang="3cd4">
                <a:pos x="hc" y="t"/>
              </a:cxn>
              <a:cxn ang="cd2">
                <a:pos x="l" y="vc"/>
              </a:cxn>
              <a:cxn ang="cd4">
                <a:pos x="hc" y="b"/>
              </a:cxn>
              <a:cxn ang="0">
                <a:pos x="r" y="vc"/>
              </a:cxn>
            </a:cxnLst>
            <a:rect l="l" t="t" r="r" b="b"/>
            <a:pathLst>
              <a:path w="4490" h="4490">
                <a:moveTo>
                  <a:pt x="4355" y="1920"/>
                </a:moveTo>
                <a:lnTo>
                  <a:pt x="2569" y="135"/>
                </a:lnTo>
                <a:cubicBezTo>
                  <a:pt x="2390" y="-45"/>
                  <a:pt x="2098" y="-45"/>
                  <a:pt x="1919" y="135"/>
                </a:cubicBezTo>
                <a:lnTo>
                  <a:pt x="134" y="1920"/>
                </a:lnTo>
                <a:cubicBezTo>
                  <a:pt x="-45" y="2099"/>
                  <a:pt x="-45" y="2391"/>
                  <a:pt x="134" y="2571"/>
                </a:cubicBezTo>
                <a:lnTo>
                  <a:pt x="1919" y="4355"/>
                </a:lnTo>
                <a:cubicBezTo>
                  <a:pt x="2098" y="4535"/>
                  <a:pt x="2390" y="4535"/>
                  <a:pt x="2569" y="4355"/>
                </a:cubicBezTo>
                <a:lnTo>
                  <a:pt x="4355" y="2571"/>
                </a:lnTo>
                <a:cubicBezTo>
                  <a:pt x="4535" y="2391"/>
                  <a:pt x="4535" y="2099"/>
                  <a:pt x="4355" y="1920"/>
                </a:cubicBezTo>
                <a:close/>
              </a:path>
            </a:pathLst>
          </a:custGeom>
          <a:noFill/>
          <a:ln w="50800" cap="flat">
            <a:solidFill>
              <a:schemeClr val="accent3"/>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9" name="TextBox 429">
            <a:extLst>
              <a:ext uri="{FF2B5EF4-FFF2-40B4-BE49-F238E27FC236}">
                <a16:creationId xmlns:a16="http://schemas.microsoft.com/office/drawing/2014/main" id="{72AAE818-7A0E-DEA5-4648-C1CF619517A5}"/>
              </a:ext>
            </a:extLst>
          </p:cNvPr>
          <p:cNvSpPr txBox="1"/>
          <p:nvPr/>
        </p:nvSpPr>
        <p:spPr>
          <a:xfrm>
            <a:off x="10675906" y="564494"/>
            <a:ext cx="1386522" cy="430887"/>
          </a:xfrm>
          <a:prstGeom prst="rect">
            <a:avLst/>
          </a:prstGeom>
          <a:noFill/>
        </p:spPr>
        <p:txBody>
          <a:bodyPr wrap="square" rtlCol="0" anchor="b">
            <a:spAutoFit/>
          </a:bodyPr>
          <a:lstStyle/>
          <a:p>
            <a:pPr algn="ctr"/>
            <a:r>
              <a:rPr lang="en-US" sz="1050" b="1" spc="-15" dirty="0">
                <a:solidFill>
                  <a:schemeClr val="accent3"/>
                </a:solidFill>
                <a:latin typeface="Poppins" panose="00000500000000000000" pitchFamily="2" charset="0"/>
                <a:cs typeface="Poppins" panose="00000500000000000000" pitchFamily="2" charset="0"/>
              </a:rPr>
              <a:t>3. CALIDAD DE LA MEDICIÓN</a:t>
            </a:r>
          </a:p>
        </p:txBody>
      </p:sp>
      <p:sp>
        <p:nvSpPr>
          <p:cNvPr id="10" name="CuadroTexto 9">
            <a:extLst>
              <a:ext uri="{FF2B5EF4-FFF2-40B4-BE49-F238E27FC236}">
                <a16:creationId xmlns:a16="http://schemas.microsoft.com/office/drawing/2014/main" id="{2371B0F9-62A3-EE75-775C-0700DCA5914C}"/>
              </a:ext>
            </a:extLst>
          </p:cNvPr>
          <p:cNvSpPr txBox="1"/>
          <p:nvPr/>
        </p:nvSpPr>
        <p:spPr>
          <a:xfrm>
            <a:off x="641625" y="2219158"/>
            <a:ext cx="9479861" cy="923330"/>
          </a:xfrm>
          <a:prstGeom prst="rect">
            <a:avLst/>
          </a:prstGeom>
          <a:noFill/>
        </p:spPr>
        <p:txBody>
          <a:bodyPr wrap="square" rtlCol="0">
            <a:spAutoFit/>
          </a:bodyPr>
          <a:lstStyle/>
          <a:p>
            <a:pPr algn="ctr"/>
            <a:r>
              <a:rPr lang="es-ES" i="1" dirty="0">
                <a:latin typeface="Arial"/>
                <a:cs typeface="Arial"/>
              </a:rPr>
              <a:t>NOTA 1: una forma de interpretar la incertidumbre de medición es como indecisión o duda, ya sea sobre el valor verdadero del mensurando que permanece después de realizar una medición, o sobre el valor medido que se elegirá para representar un resultado de medición</a:t>
            </a:r>
          </a:p>
        </p:txBody>
      </p:sp>
      <p:sp>
        <p:nvSpPr>
          <p:cNvPr id="12" name="TextBox 425">
            <a:extLst>
              <a:ext uri="{FF2B5EF4-FFF2-40B4-BE49-F238E27FC236}">
                <a16:creationId xmlns:a16="http://schemas.microsoft.com/office/drawing/2014/main" id="{433F7D84-5056-428B-B384-1F994887F76C}"/>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grpSp>
        <p:nvGrpSpPr>
          <p:cNvPr id="5" name="Grupo 4">
            <a:extLst>
              <a:ext uri="{FF2B5EF4-FFF2-40B4-BE49-F238E27FC236}">
                <a16:creationId xmlns:a16="http://schemas.microsoft.com/office/drawing/2014/main" id="{25477D22-804B-169F-10DA-D74C04D8545E}"/>
              </a:ext>
            </a:extLst>
          </p:cNvPr>
          <p:cNvGrpSpPr/>
          <p:nvPr/>
        </p:nvGrpSpPr>
        <p:grpSpPr>
          <a:xfrm>
            <a:off x="16941" y="6195972"/>
            <a:ext cx="2366206" cy="609476"/>
            <a:chOff x="9243152" y="5918017"/>
            <a:chExt cx="2666083" cy="686717"/>
          </a:xfrm>
        </p:grpSpPr>
        <p:sp>
          <p:nvSpPr>
            <p:cNvPr id="11" name="Rectángulo redondeado 10">
              <a:extLst>
                <a:ext uri="{FF2B5EF4-FFF2-40B4-BE49-F238E27FC236}">
                  <a16:creationId xmlns:a16="http://schemas.microsoft.com/office/drawing/2014/main" id="{8F04D423-4D9D-AD67-39CF-63F873CF5AD5}"/>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3" name="Imagen 12">
              <a:extLst>
                <a:ext uri="{FF2B5EF4-FFF2-40B4-BE49-F238E27FC236}">
                  <a16:creationId xmlns:a16="http://schemas.microsoft.com/office/drawing/2014/main" id="{2BE9FF61-ACDD-2B2A-1B27-A0AD6C5E97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301347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47FBF95-1462-1CDD-E74E-DEFBB30D1F65}"/>
            </a:ext>
          </a:extLst>
        </p:cNvPr>
        <p:cNvGrpSpPr/>
        <p:nvPr/>
      </p:nvGrpSpPr>
      <p:grpSpPr>
        <a:xfrm>
          <a:off x="0" y="0"/>
          <a:ext cx="0" cy="0"/>
          <a:chOff x="0" y="0"/>
          <a:chExt cx="0" cy="0"/>
        </a:xfrm>
      </p:grpSpPr>
      <p:sp>
        <p:nvSpPr>
          <p:cNvPr id="50" name="Rect 01">
            <a:extLst>
              <a:ext uri="{FF2B5EF4-FFF2-40B4-BE49-F238E27FC236}">
                <a16:creationId xmlns:a16="http://schemas.microsoft.com/office/drawing/2014/main" id="{C359825F-0666-7FB7-0293-4A86F371B131}"/>
              </a:ext>
            </a:extLst>
          </p:cNvPr>
          <p:cNvSpPr>
            <a:spLocks noChangeArrowheads="1"/>
          </p:cNvSpPr>
          <p:nvPr/>
        </p:nvSpPr>
        <p:spPr bwMode="auto">
          <a:xfrm>
            <a:off x="1947820" y="1274494"/>
            <a:ext cx="4224068" cy="928306"/>
          </a:xfrm>
          <a:prstGeom prst="rect">
            <a:avLst/>
          </a:prstGeom>
          <a:gradFill flip="none" rotWithShape="1">
            <a:gsLst>
              <a:gs pos="0">
                <a:schemeClr val="tx2">
                  <a:lumMod val="50000"/>
                  <a:lumOff val="50000"/>
                  <a:tint val="66000"/>
                  <a:satMod val="160000"/>
                </a:schemeClr>
              </a:gs>
              <a:gs pos="50000">
                <a:schemeClr val="tx2">
                  <a:lumMod val="50000"/>
                  <a:lumOff val="50000"/>
                  <a:tint val="44500"/>
                  <a:satMod val="160000"/>
                </a:schemeClr>
              </a:gs>
              <a:gs pos="100000">
                <a:schemeClr val="tx2">
                  <a:lumMod val="50000"/>
                  <a:lumOff val="50000"/>
                  <a:tint val="23500"/>
                  <a:satMod val="160000"/>
                </a:schemeClr>
              </a:gs>
            </a:gsLst>
            <a:lin ang="2700000" scaled="1"/>
            <a:tileRect/>
          </a:gradFill>
          <a:ln>
            <a:noFill/>
          </a:ln>
          <a:effectLst/>
        </p:spPr>
        <p:txBody>
          <a:bodyPr wrap="none" anchor="ctr"/>
          <a:lstStyle/>
          <a:p>
            <a:endParaRPr lang="en-US" sz="900" dirty="0">
              <a:latin typeface="Montserrat" pitchFamily="2" charset="77"/>
            </a:endParaRPr>
          </a:p>
        </p:txBody>
      </p:sp>
      <p:sp>
        <p:nvSpPr>
          <p:cNvPr id="51" name="Round Rect 01">
            <a:extLst>
              <a:ext uri="{FF2B5EF4-FFF2-40B4-BE49-F238E27FC236}">
                <a16:creationId xmlns:a16="http://schemas.microsoft.com/office/drawing/2014/main" id="{A944AE67-4B1C-D037-A0F3-0CD436CE8F1E}"/>
              </a:ext>
            </a:extLst>
          </p:cNvPr>
          <p:cNvSpPr>
            <a:spLocks noChangeArrowheads="1"/>
          </p:cNvSpPr>
          <p:nvPr/>
        </p:nvSpPr>
        <p:spPr bwMode="auto">
          <a:xfrm flipH="1" flipV="1">
            <a:off x="920641" y="1211324"/>
            <a:ext cx="1029927" cy="1051898"/>
          </a:xfrm>
          <a:prstGeom prst="round1Rect">
            <a:avLst>
              <a:gd name="adj" fmla="val 23894"/>
            </a:avLst>
          </a:prstGeom>
          <a:gradFill flip="none" rotWithShape="1">
            <a:gsLst>
              <a:gs pos="0">
                <a:schemeClr val="tx2">
                  <a:lumMod val="75000"/>
                  <a:lumOff val="25000"/>
                  <a:tint val="66000"/>
                  <a:satMod val="160000"/>
                </a:schemeClr>
              </a:gs>
              <a:gs pos="50000">
                <a:schemeClr val="tx2">
                  <a:lumMod val="75000"/>
                  <a:lumOff val="25000"/>
                  <a:tint val="44500"/>
                  <a:satMod val="160000"/>
                </a:schemeClr>
              </a:gs>
              <a:gs pos="100000">
                <a:schemeClr val="tx2">
                  <a:lumMod val="75000"/>
                  <a:lumOff val="25000"/>
                  <a:tint val="23500"/>
                  <a:satMod val="160000"/>
                </a:schemeClr>
              </a:gs>
            </a:gsLst>
            <a:lin ang="5400000" scaled="1"/>
            <a:tileRect/>
          </a:gradFill>
          <a:ln>
            <a:noFill/>
          </a:ln>
          <a:effectLst/>
        </p:spPr>
        <p:txBody>
          <a:bodyPr wrap="none" anchor="ctr"/>
          <a:lstStyle/>
          <a:p>
            <a:endParaRPr lang="en-US" sz="900" dirty="0">
              <a:latin typeface="Montserrat" pitchFamily="2" charset="77"/>
            </a:endParaRPr>
          </a:p>
        </p:txBody>
      </p:sp>
      <p:sp>
        <p:nvSpPr>
          <p:cNvPr id="7" name="Name 01">
            <a:extLst>
              <a:ext uri="{FF2B5EF4-FFF2-40B4-BE49-F238E27FC236}">
                <a16:creationId xmlns:a16="http://schemas.microsoft.com/office/drawing/2014/main" id="{FB90BD6F-3976-F1C2-620C-C472F4C66344}"/>
              </a:ext>
            </a:extLst>
          </p:cNvPr>
          <p:cNvSpPr txBox="1"/>
          <p:nvPr/>
        </p:nvSpPr>
        <p:spPr>
          <a:xfrm>
            <a:off x="1050848" y="1250794"/>
            <a:ext cx="4664248" cy="307777"/>
          </a:xfrm>
          <a:prstGeom prst="rect">
            <a:avLst/>
          </a:prstGeom>
          <a:noFill/>
        </p:spPr>
        <p:txBody>
          <a:bodyPr wrap="square" rtlCol="0" anchor="b">
            <a:spAutoFit/>
          </a:bodyPr>
          <a:lstStyle/>
          <a:p>
            <a:r>
              <a:rPr lang="en-US" sz="1400" b="1" spc="-15" dirty="0">
                <a:latin typeface="Montserrat" pitchFamily="2" charset="77"/>
                <a:cs typeface="Poppins" pitchFamily="2" charset="77"/>
              </a:rPr>
              <a:t>INCERTIDUMBRE DE MEDICIÓN INSTRUMENTAL</a:t>
            </a:r>
          </a:p>
        </p:txBody>
      </p:sp>
      <p:sp>
        <p:nvSpPr>
          <p:cNvPr id="8" name="Body 01">
            <a:extLst>
              <a:ext uri="{FF2B5EF4-FFF2-40B4-BE49-F238E27FC236}">
                <a16:creationId xmlns:a16="http://schemas.microsoft.com/office/drawing/2014/main" id="{A68D508A-EFC7-CCAE-4543-35572513A75B}"/>
              </a:ext>
            </a:extLst>
          </p:cNvPr>
          <p:cNvSpPr txBox="1"/>
          <p:nvPr/>
        </p:nvSpPr>
        <p:spPr>
          <a:xfrm>
            <a:off x="1010648" y="1588753"/>
            <a:ext cx="4957374" cy="771493"/>
          </a:xfrm>
          <a:prstGeom prst="rect">
            <a:avLst/>
          </a:prstGeom>
          <a:noFill/>
        </p:spPr>
        <p:txBody>
          <a:bodyPr wrap="square" rtlCol="0">
            <a:spAutoFit/>
          </a:bodyPr>
          <a:lstStyle/>
          <a:p>
            <a:pPr>
              <a:lnSpc>
                <a:spcPts val="1800"/>
              </a:lnSpc>
            </a:pPr>
            <a:r>
              <a:rPr lang="en-US" sz="1400" spc="-15" dirty="0" err="1">
                <a:latin typeface="Montserrat" pitchFamily="2" charset="77"/>
                <a:cs typeface="Poppins" pitchFamily="2" charset="77"/>
              </a:rPr>
              <a:t>Componente</a:t>
            </a:r>
            <a:r>
              <a:rPr lang="en-US" sz="1400" spc="-15" dirty="0">
                <a:latin typeface="Montserrat" pitchFamily="2" charset="77"/>
                <a:cs typeface="Poppins" pitchFamily="2" charset="77"/>
              </a:rPr>
              <a:t> de la </a:t>
            </a:r>
            <a:r>
              <a:rPr lang="en-US" sz="1400" spc="-15" dirty="0" err="1">
                <a:latin typeface="Montserrat" pitchFamily="2" charset="77"/>
                <a:cs typeface="Poppins" pitchFamily="2" charset="77"/>
              </a:rPr>
              <a:t>incertidumbre</a:t>
            </a:r>
            <a:r>
              <a:rPr lang="en-US" sz="1400" spc="-15" dirty="0">
                <a:latin typeface="Montserrat" pitchFamily="2" charset="77"/>
                <a:cs typeface="Poppins" pitchFamily="2" charset="77"/>
              </a:rPr>
              <a:t> de </a:t>
            </a:r>
            <a:r>
              <a:rPr lang="en-US" sz="1400" spc="-15" dirty="0" err="1">
                <a:latin typeface="Montserrat" pitchFamily="2" charset="77"/>
                <a:cs typeface="Poppins" pitchFamily="2" charset="77"/>
              </a:rPr>
              <a:t>medición</a:t>
            </a:r>
            <a:r>
              <a:rPr lang="en-US" sz="1400" spc="-15" dirty="0">
                <a:latin typeface="Montserrat" pitchFamily="2" charset="77"/>
                <a:cs typeface="Poppins" pitchFamily="2" charset="77"/>
              </a:rPr>
              <a:t> que </a:t>
            </a:r>
            <a:r>
              <a:rPr lang="en-US" sz="1400" spc="-15" dirty="0" err="1">
                <a:latin typeface="Montserrat" pitchFamily="2" charset="77"/>
                <a:cs typeface="Poppins" pitchFamily="2" charset="77"/>
              </a:rPr>
              <a:t>proviene</a:t>
            </a:r>
            <a:r>
              <a:rPr lang="en-US" sz="1400" spc="-15" dirty="0">
                <a:latin typeface="Montserrat" pitchFamily="2" charset="77"/>
                <a:cs typeface="Poppins" pitchFamily="2" charset="77"/>
              </a:rPr>
              <a:t> del </a:t>
            </a:r>
            <a:r>
              <a:rPr lang="en-US" sz="1400" spc="-15" dirty="0" err="1">
                <a:latin typeface="Montserrat" pitchFamily="2" charset="77"/>
                <a:cs typeface="Poppins" pitchFamily="2" charset="77"/>
              </a:rPr>
              <a:t>instrumento</a:t>
            </a:r>
            <a:r>
              <a:rPr lang="en-US" sz="1400" spc="-15" dirty="0">
                <a:latin typeface="Montserrat" pitchFamily="2" charset="77"/>
                <a:cs typeface="Poppins" pitchFamily="2" charset="77"/>
              </a:rPr>
              <a:t> o del </a:t>
            </a:r>
            <a:r>
              <a:rPr lang="en-US" sz="1400" spc="-15" dirty="0" err="1">
                <a:latin typeface="Montserrat" pitchFamily="2" charset="77"/>
                <a:cs typeface="Poppins" pitchFamily="2" charset="77"/>
              </a:rPr>
              <a:t>sistema</a:t>
            </a:r>
            <a:r>
              <a:rPr lang="en-US" sz="1400" spc="-15" dirty="0">
                <a:latin typeface="Montserrat" pitchFamily="2" charset="77"/>
                <a:cs typeface="Poppins" pitchFamily="2" charset="77"/>
              </a:rPr>
              <a:t> de </a:t>
            </a:r>
            <a:r>
              <a:rPr lang="en-US" sz="1400" spc="-15" dirty="0" err="1">
                <a:latin typeface="Montserrat" pitchFamily="2" charset="77"/>
                <a:cs typeface="Poppins" pitchFamily="2" charset="77"/>
              </a:rPr>
              <a:t>medición</a:t>
            </a:r>
            <a:r>
              <a:rPr lang="en-US" sz="1400" spc="-15" dirty="0">
                <a:latin typeface="Montserrat" pitchFamily="2" charset="77"/>
                <a:cs typeface="Poppins" pitchFamily="2" charset="77"/>
              </a:rPr>
              <a:t> </a:t>
            </a:r>
            <a:r>
              <a:rPr lang="en-US" sz="1400" spc="-15" dirty="0" err="1">
                <a:latin typeface="Montserrat" pitchFamily="2" charset="77"/>
                <a:cs typeface="Poppins" pitchFamily="2" charset="77"/>
              </a:rPr>
              <a:t>utilizado</a:t>
            </a:r>
            <a:endParaRPr lang="en-US" sz="1400" spc="-15" dirty="0">
              <a:latin typeface="Montserrat" pitchFamily="2" charset="77"/>
              <a:cs typeface="Poppins" pitchFamily="2" charset="77"/>
            </a:endParaRPr>
          </a:p>
        </p:txBody>
      </p:sp>
      <p:sp>
        <p:nvSpPr>
          <p:cNvPr id="40" name="Rect 02">
            <a:extLst>
              <a:ext uri="{FF2B5EF4-FFF2-40B4-BE49-F238E27FC236}">
                <a16:creationId xmlns:a16="http://schemas.microsoft.com/office/drawing/2014/main" id="{C4ABF2FD-A15F-37C5-A770-9282DD100ADA}"/>
              </a:ext>
            </a:extLst>
          </p:cNvPr>
          <p:cNvSpPr>
            <a:spLocks noChangeArrowheads="1"/>
          </p:cNvSpPr>
          <p:nvPr/>
        </p:nvSpPr>
        <p:spPr bwMode="auto">
          <a:xfrm>
            <a:off x="1979086" y="2947977"/>
            <a:ext cx="4224067" cy="925561"/>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a:noFill/>
          </a:ln>
          <a:effectLst/>
        </p:spPr>
        <p:txBody>
          <a:bodyPr wrap="none" anchor="ctr"/>
          <a:lstStyle/>
          <a:p>
            <a:endParaRPr lang="en-US" sz="900" dirty="0">
              <a:latin typeface="Montserrat" pitchFamily="2" charset="77"/>
            </a:endParaRPr>
          </a:p>
        </p:txBody>
      </p:sp>
      <p:sp>
        <p:nvSpPr>
          <p:cNvPr id="41" name="Round Rect 02">
            <a:extLst>
              <a:ext uri="{FF2B5EF4-FFF2-40B4-BE49-F238E27FC236}">
                <a16:creationId xmlns:a16="http://schemas.microsoft.com/office/drawing/2014/main" id="{B64570DF-8322-B259-65C2-D61344581A62}"/>
              </a:ext>
            </a:extLst>
          </p:cNvPr>
          <p:cNvSpPr>
            <a:spLocks noChangeArrowheads="1"/>
          </p:cNvSpPr>
          <p:nvPr/>
        </p:nvSpPr>
        <p:spPr bwMode="auto">
          <a:xfrm flipH="1" flipV="1">
            <a:off x="949159" y="2884809"/>
            <a:ext cx="1384639" cy="1051896"/>
          </a:xfrm>
          <a:prstGeom prst="round1Rect">
            <a:avLst>
              <a:gd name="adj" fmla="val 25958"/>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a:noFill/>
          </a:ln>
          <a:effectLst/>
        </p:spPr>
        <p:txBody>
          <a:bodyPr wrap="none" anchor="ctr"/>
          <a:lstStyle/>
          <a:p>
            <a:endParaRPr lang="en-US" sz="900" dirty="0">
              <a:latin typeface="Montserrat" pitchFamily="2" charset="77"/>
            </a:endParaRPr>
          </a:p>
        </p:txBody>
      </p:sp>
      <p:sp>
        <p:nvSpPr>
          <p:cNvPr id="9" name="Name 02">
            <a:extLst>
              <a:ext uri="{FF2B5EF4-FFF2-40B4-BE49-F238E27FC236}">
                <a16:creationId xmlns:a16="http://schemas.microsoft.com/office/drawing/2014/main" id="{E9B672BD-6038-9EF7-ECCA-A98A9A37146D}"/>
              </a:ext>
            </a:extLst>
          </p:cNvPr>
          <p:cNvSpPr txBox="1"/>
          <p:nvPr/>
        </p:nvSpPr>
        <p:spPr>
          <a:xfrm>
            <a:off x="2384696" y="2909560"/>
            <a:ext cx="3943683" cy="338554"/>
          </a:xfrm>
          <a:prstGeom prst="rect">
            <a:avLst/>
          </a:prstGeom>
          <a:noFill/>
        </p:spPr>
        <p:txBody>
          <a:bodyPr wrap="square" rtlCol="0" anchor="b">
            <a:spAutoFit/>
          </a:bodyPr>
          <a:lstStyle/>
          <a:p>
            <a:r>
              <a:rPr lang="en-US" sz="1600" b="1" spc="-15" dirty="0">
                <a:latin typeface="Montserrat" pitchFamily="2" charset="77"/>
                <a:cs typeface="Poppins" pitchFamily="2" charset="77"/>
              </a:rPr>
              <a:t>EVALUACIÓN TIPO A</a:t>
            </a:r>
          </a:p>
        </p:txBody>
      </p:sp>
      <p:sp>
        <p:nvSpPr>
          <p:cNvPr id="10" name="Body 02">
            <a:extLst>
              <a:ext uri="{FF2B5EF4-FFF2-40B4-BE49-F238E27FC236}">
                <a16:creationId xmlns:a16="http://schemas.microsoft.com/office/drawing/2014/main" id="{6D0A1CAA-94D4-5EA9-D974-78463F3FEF3F}"/>
              </a:ext>
            </a:extLst>
          </p:cNvPr>
          <p:cNvSpPr txBox="1"/>
          <p:nvPr/>
        </p:nvSpPr>
        <p:spPr>
          <a:xfrm>
            <a:off x="931549" y="3111265"/>
            <a:ext cx="5088564" cy="765146"/>
          </a:xfrm>
          <a:prstGeom prst="rect">
            <a:avLst/>
          </a:prstGeom>
          <a:noFill/>
        </p:spPr>
        <p:txBody>
          <a:bodyPr wrap="square" rtlCol="0">
            <a:spAutoFit/>
          </a:bodyPr>
          <a:lstStyle/>
          <a:p>
            <a:pPr>
              <a:lnSpc>
                <a:spcPts val="1800"/>
              </a:lnSpc>
            </a:pPr>
            <a:r>
              <a:rPr lang="en-US" sz="1300" spc="-15" dirty="0" err="1">
                <a:latin typeface="Montserrat" pitchFamily="2" charset="77"/>
                <a:cs typeface="Poppins" pitchFamily="2" charset="77"/>
              </a:rPr>
              <a:t>Evaluación</a:t>
            </a:r>
            <a:r>
              <a:rPr lang="en-US" sz="1300" spc="-15" dirty="0">
                <a:latin typeface="Montserrat" pitchFamily="2" charset="77"/>
                <a:cs typeface="Poppins" pitchFamily="2" charset="77"/>
              </a:rPr>
              <a:t> de un </a:t>
            </a:r>
            <a:r>
              <a:rPr lang="en-US" sz="1300" spc="-15" dirty="0" err="1">
                <a:latin typeface="Montserrat" pitchFamily="2" charset="77"/>
                <a:cs typeface="Poppins" pitchFamily="2" charset="77"/>
              </a:rPr>
              <a:t>componente</a:t>
            </a:r>
            <a:r>
              <a:rPr lang="en-US" sz="1300" spc="-15" dirty="0">
                <a:latin typeface="Montserrat" pitchFamily="2" charset="77"/>
                <a:cs typeface="Poppins" pitchFamily="2" charset="77"/>
              </a:rPr>
              <a:t> de la </a:t>
            </a:r>
            <a:r>
              <a:rPr lang="en-US" sz="1300" spc="-15" dirty="0" err="1">
                <a:latin typeface="Montserrat" pitchFamily="2" charset="77"/>
                <a:cs typeface="Poppins" pitchFamily="2" charset="77"/>
              </a:rPr>
              <a:t>incertidumbre</a:t>
            </a:r>
            <a:r>
              <a:rPr lang="en-US" sz="1300" spc="-15" dirty="0">
                <a:latin typeface="Montserrat" pitchFamily="2" charset="77"/>
                <a:cs typeface="Poppins" pitchFamily="2" charset="77"/>
              </a:rPr>
              <a:t> de </a:t>
            </a:r>
            <a:r>
              <a:rPr lang="en-US" sz="1300" spc="-15" dirty="0" err="1">
                <a:latin typeface="Montserrat" pitchFamily="2" charset="77"/>
                <a:cs typeface="Poppins" pitchFamily="2" charset="77"/>
              </a:rPr>
              <a:t>medición</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mediante</a:t>
            </a:r>
            <a:r>
              <a:rPr lang="en-US" sz="1300" spc="-15" dirty="0">
                <a:latin typeface="Montserrat" pitchFamily="2" charset="77"/>
                <a:cs typeface="Poppins" pitchFamily="2" charset="77"/>
              </a:rPr>
              <a:t> un </a:t>
            </a:r>
            <a:r>
              <a:rPr lang="en-US" sz="1300" spc="-15" dirty="0" err="1">
                <a:latin typeface="Montserrat" pitchFamily="2" charset="77"/>
                <a:cs typeface="Poppins" pitchFamily="2" charset="77"/>
              </a:rPr>
              <a:t>análisis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estadístico</a:t>
            </a:r>
            <a:r>
              <a:rPr lang="en-US" sz="1300" spc="-15" dirty="0">
                <a:latin typeface="Montserrat" pitchFamily="2" charset="77"/>
                <a:cs typeface="Poppins" pitchFamily="2" charset="77"/>
              </a:rPr>
              <a:t> de </a:t>
            </a:r>
            <a:r>
              <a:rPr lang="en-US" sz="1300" spc="-15" dirty="0" err="1">
                <a:latin typeface="Montserrat" pitchFamily="2" charset="77"/>
                <a:cs typeface="Poppins" pitchFamily="2" charset="77"/>
              </a:rPr>
              <a:t>los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valores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medidos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obtenidos</a:t>
            </a:r>
            <a:r>
              <a:rPr lang="en-US" sz="1300" spc="-15" dirty="0">
                <a:latin typeface="Montserrat" pitchFamily="2" charset="77"/>
                <a:cs typeface="Poppins" pitchFamily="2" charset="77"/>
              </a:rPr>
              <a:t> bajo </a:t>
            </a:r>
            <a:r>
              <a:rPr lang="en-US" sz="1300" spc="-15" dirty="0" err="1">
                <a:latin typeface="Montserrat" pitchFamily="2" charset="77"/>
                <a:cs typeface="Poppins" pitchFamily="2" charset="77"/>
              </a:rPr>
              <a:t>condiciones</a:t>
            </a:r>
            <a:r>
              <a:rPr lang="en-US" sz="1300" spc="-15" dirty="0">
                <a:latin typeface="Montserrat" pitchFamily="2" charset="77"/>
                <a:cs typeface="Poppins" pitchFamily="2" charset="77"/>
              </a:rPr>
              <a:t> de </a:t>
            </a:r>
            <a:r>
              <a:rPr lang="en-US" sz="1300" spc="-15" dirty="0" err="1">
                <a:latin typeface="Montserrat" pitchFamily="2" charset="77"/>
                <a:cs typeface="Poppins" pitchFamily="2" charset="77"/>
              </a:rPr>
              <a:t>medición</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definidos</a:t>
            </a:r>
            <a:r>
              <a:rPr lang="en-US" sz="1300" spc="-15" dirty="0">
                <a:latin typeface="Montserrat" pitchFamily="2" charset="77"/>
                <a:cs typeface="Poppins" pitchFamily="2" charset="77"/>
              </a:rPr>
              <a:t>.</a:t>
            </a:r>
          </a:p>
        </p:txBody>
      </p:sp>
      <p:sp>
        <p:nvSpPr>
          <p:cNvPr id="42" name="Rect 03">
            <a:extLst>
              <a:ext uri="{FF2B5EF4-FFF2-40B4-BE49-F238E27FC236}">
                <a16:creationId xmlns:a16="http://schemas.microsoft.com/office/drawing/2014/main" id="{FF29E95B-806C-C834-008A-CA35167915C4}"/>
              </a:ext>
            </a:extLst>
          </p:cNvPr>
          <p:cNvSpPr>
            <a:spLocks noChangeArrowheads="1"/>
          </p:cNvSpPr>
          <p:nvPr/>
        </p:nvSpPr>
        <p:spPr bwMode="auto">
          <a:xfrm>
            <a:off x="7252368" y="4365498"/>
            <a:ext cx="4412410" cy="925561"/>
          </a:xfrm>
          <a:prstGeom prst="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a:noFill/>
          </a:ln>
          <a:effectLst/>
        </p:spPr>
        <p:txBody>
          <a:bodyPr wrap="none" anchor="ctr"/>
          <a:lstStyle/>
          <a:p>
            <a:endParaRPr lang="en-US" sz="900" dirty="0">
              <a:latin typeface="Montserrat" pitchFamily="2" charset="77"/>
            </a:endParaRPr>
          </a:p>
        </p:txBody>
      </p:sp>
      <p:sp>
        <p:nvSpPr>
          <p:cNvPr id="43" name="Round Rect 03">
            <a:extLst>
              <a:ext uri="{FF2B5EF4-FFF2-40B4-BE49-F238E27FC236}">
                <a16:creationId xmlns:a16="http://schemas.microsoft.com/office/drawing/2014/main" id="{80F3AEE5-FE3E-B44E-2454-DB9BFFEB6E81}"/>
              </a:ext>
            </a:extLst>
          </p:cNvPr>
          <p:cNvSpPr>
            <a:spLocks noChangeArrowheads="1"/>
          </p:cNvSpPr>
          <p:nvPr/>
        </p:nvSpPr>
        <p:spPr bwMode="auto">
          <a:xfrm flipH="1" flipV="1">
            <a:off x="6225189" y="4302330"/>
            <a:ext cx="1029925" cy="1051896"/>
          </a:xfrm>
          <a:prstGeom prst="round1Rect">
            <a:avLst>
              <a:gd name="adj" fmla="val 23894"/>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2700000" scaled="1"/>
            <a:tileRect/>
          </a:gradFill>
          <a:ln>
            <a:noFill/>
          </a:ln>
          <a:effectLst/>
        </p:spPr>
        <p:txBody>
          <a:bodyPr wrap="none" anchor="ctr"/>
          <a:lstStyle/>
          <a:p>
            <a:endParaRPr lang="en-US" sz="900" dirty="0">
              <a:latin typeface="Montserrat" pitchFamily="2" charset="77"/>
            </a:endParaRPr>
          </a:p>
        </p:txBody>
      </p:sp>
      <p:sp>
        <p:nvSpPr>
          <p:cNvPr id="11" name="Name 03">
            <a:extLst>
              <a:ext uri="{FF2B5EF4-FFF2-40B4-BE49-F238E27FC236}">
                <a16:creationId xmlns:a16="http://schemas.microsoft.com/office/drawing/2014/main" id="{2098C637-31BF-6A31-D658-08A2689BDF2A}"/>
              </a:ext>
            </a:extLst>
          </p:cNvPr>
          <p:cNvSpPr txBox="1"/>
          <p:nvPr/>
        </p:nvSpPr>
        <p:spPr>
          <a:xfrm>
            <a:off x="7379712" y="4380636"/>
            <a:ext cx="2972160" cy="338554"/>
          </a:xfrm>
          <a:prstGeom prst="rect">
            <a:avLst/>
          </a:prstGeom>
          <a:noFill/>
        </p:spPr>
        <p:txBody>
          <a:bodyPr wrap="square" rtlCol="0" anchor="b">
            <a:spAutoFit/>
          </a:bodyPr>
          <a:lstStyle/>
          <a:p>
            <a:r>
              <a:rPr lang="en-US" sz="1600" b="1" spc="-15" dirty="0">
                <a:latin typeface="Montserrat" pitchFamily="2" charset="77"/>
                <a:cs typeface="Poppins" pitchFamily="2" charset="77"/>
              </a:rPr>
              <a:t>EVALUACIÓN TIPO B</a:t>
            </a:r>
          </a:p>
        </p:txBody>
      </p:sp>
      <p:sp>
        <p:nvSpPr>
          <p:cNvPr id="12" name="Body 03">
            <a:extLst>
              <a:ext uri="{FF2B5EF4-FFF2-40B4-BE49-F238E27FC236}">
                <a16:creationId xmlns:a16="http://schemas.microsoft.com/office/drawing/2014/main" id="{6E6DA498-CBFE-0B86-B9F7-91075F97B2A8}"/>
              </a:ext>
            </a:extLst>
          </p:cNvPr>
          <p:cNvSpPr txBox="1"/>
          <p:nvPr/>
        </p:nvSpPr>
        <p:spPr>
          <a:xfrm>
            <a:off x="6298030" y="4597871"/>
            <a:ext cx="5600708" cy="771493"/>
          </a:xfrm>
          <a:prstGeom prst="rect">
            <a:avLst/>
          </a:prstGeom>
          <a:noFill/>
        </p:spPr>
        <p:txBody>
          <a:bodyPr wrap="square" rtlCol="0">
            <a:spAutoFit/>
          </a:bodyPr>
          <a:lstStyle/>
          <a:p>
            <a:pPr>
              <a:lnSpc>
                <a:spcPts val="1800"/>
              </a:lnSpc>
            </a:pPr>
            <a:r>
              <a:rPr lang="en-US" sz="1400" spc="-15" dirty="0" err="1">
                <a:latin typeface="Montserrat" pitchFamily="2" charset="77"/>
                <a:cs typeface="Poppins" pitchFamily="2" charset="77"/>
              </a:rPr>
              <a:t>Evaluación</a:t>
            </a:r>
            <a:r>
              <a:rPr lang="en-US" sz="1400" spc="-15" dirty="0">
                <a:latin typeface="Montserrat" pitchFamily="2" charset="77"/>
                <a:cs typeface="Poppins" pitchFamily="2" charset="77"/>
              </a:rPr>
              <a:t> de un </a:t>
            </a:r>
            <a:r>
              <a:rPr lang="en-US" sz="1400" spc="-15" dirty="0" err="1">
                <a:latin typeface="Montserrat" pitchFamily="2" charset="77"/>
                <a:cs typeface="Poppins" pitchFamily="2" charset="77"/>
              </a:rPr>
              <a:t>componente</a:t>
            </a:r>
            <a:r>
              <a:rPr lang="en-US" sz="1400" spc="-15" dirty="0">
                <a:latin typeface="Montserrat" pitchFamily="2" charset="77"/>
                <a:cs typeface="Poppins" pitchFamily="2" charset="77"/>
              </a:rPr>
              <a:t> de la </a:t>
            </a:r>
            <a:r>
              <a:rPr lang="en-US" sz="1400" spc="-15" dirty="0" err="1">
                <a:latin typeface="Montserrat" pitchFamily="2" charset="77"/>
                <a:cs typeface="Poppins" pitchFamily="2" charset="77"/>
              </a:rPr>
              <a:t>incertidumbre</a:t>
            </a:r>
            <a:r>
              <a:rPr lang="en-US" sz="1400" spc="-15" dirty="0">
                <a:latin typeface="Montserrat" pitchFamily="2" charset="77"/>
                <a:cs typeface="Poppins" pitchFamily="2" charset="77"/>
              </a:rPr>
              <a:t> de </a:t>
            </a:r>
            <a:r>
              <a:rPr lang="en-US" sz="1400" spc="-15" dirty="0" err="1">
                <a:latin typeface="Montserrat" pitchFamily="2" charset="77"/>
                <a:cs typeface="Poppins" pitchFamily="2" charset="77"/>
              </a:rPr>
              <a:t>medición</a:t>
            </a:r>
            <a:r>
              <a:rPr lang="en-US" sz="1400" spc="-15" dirty="0">
                <a:latin typeface="Montserrat" pitchFamily="2" charset="77"/>
                <a:cs typeface="Poppins" pitchFamily="2" charset="77"/>
              </a:rPr>
              <a:t> </a:t>
            </a:r>
            <a:r>
              <a:rPr lang="en-US" sz="1400" spc="-15" dirty="0" err="1">
                <a:latin typeface="Montserrat" pitchFamily="2" charset="77"/>
                <a:cs typeface="Poppins" pitchFamily="2" charset="77"/>
              </a:rPr>
              <a:t>determinado</a:t>
            </a:r>
            <a:r>
              <a:rPr lang="en-US" sz="1400" spc="-15" dirty="0">
                <a:latin typeface="Montserrat" pitchFamily="2" charset="77"/>
                <a:cs typeface="Poppins" pitchFamily="2" charset="77"/>
              </a:rPr>
              <a:t> </a:t>
            </a:r>
            <a:r>
              <a:rPr lang="en-US" sz="1400" spc="-15" dirty="0" err="1">
                <a:latin typeface="Montserrat" pitchFamily="2" charset="77"/>
                <a:cs typeface="Poppins" pitchFamily="2" charset="77"/>
              </a:rPr>
              <a:t>por</a:t>
            </a:r>
            <a:r>
              <a:rPr lang="en-US" sz="1400" spc="-15" dirty="0">
                <a:latin typeface="Montserrat" pitchFamily="2" charset="77"/>
                <a:cs typeface="Poppins" pitchFamily="2" charset="77"/>
              </a:rPr>
              <a:t> </a:t>
            </a:r>
            <a:r>
              <a:rPr lang="en-US" sz="1400" spc="-15" dirty="0" err="1">
                <a:latin typeface="Montserrat" pitchFamily="2" charset="77"/>
                <a:cs typeface="Poppins" pitchFamily="2" charset="77"/>
              </a:rPr>
              <a:t>medios</a:t>
            </a:r>
            <a:r>
              <a:rPr lang="en-US" sz="1400" spc="-15" dirty="0">
                <a:latin typeface="Montserrat" pitchFamily="2" charset="77"/>
                <a:cs typeface="Poppins" pitchFamily="2" charset="77"/>
              </a:rPr>
              <a:t> </a:t>
            </a:r>
            <a:r>
              <a:rPr lang="en-US" sz="1400" spc="-15" dirty="0" err="1">
                <a:latin typeface="Montserrat" pitchFamily="2" charset="77"/>
                <a:cs typeface="Poppins" pitchFamily="2" charset="77"/>
              </a:rPr>
              <a:t>distintos</a:t>
            </a:r>
            <a:r>
              <a:rPr lang="en-US" sz="1400" spc="-15" dirty="0">
                <a:latin typeface="Montserrat" pitchFamily="2" charset="77"/>
                <a:cs typeface="Poppins" pitchFamily="2" charset="77"/>
              </a:rPr>
              <a:t> a </a:t>
            </a:r>
            <a:r>
              <a:rPr lang="en-US" sz="1400" spc="-15" dirty="0" err="1">
                <a:latin typeface="Montserrat" pitchFamily="2" charset="77"/>
                <a:cs typeface="Poppins" pitchFamily="2" charset="77"/>
              </a:rPr>
              <a:t>una</a:t>
            </a:r>
            <a:r>
              <a:rPr lang="en-US" sz="1400" spc="-15" dirty="0">
                <a:latin typeface="Montserrat" pitchFamily="2" charset="77"/>
                <a:cs typeface="Poppins" pitchFamily="2" charset="77"/>
              </a:rPr>
              <a:t> </a:t>
            </a:r>
            <a:r>
              <a:rPr lang="en-US" sz="1400" spc="-15" dirty="0" err="1">
                <a:latin typeface="Montserrat" pitchFamily="2" charset="77"/>
                <a:cs typeface="Poppins" pitchFamily="2" charset="77"/>
              </a:rPr>
              <a:t>evaluación</a:t>
            </a:r>
            <a:r>
              <a:rPr lang="en-US" sz="1400" spc="-15" dirty="0">
                <a:latin typeface="Montserrat" pitchFamily="2" charset="77"/>
                <a:cs typeface="Poppins" pitchFamily="2" charset="77"/>
              </a:rPr>
              <a:t> Tipo A.</a:t>
            </a:r>
          </a:p>
        </p:txBody>
      </p:sp>
      <p:sp>
        <p:nvSpPr>
          <p:cNvPr id="60" name="Line 06">
            <a:extLst>
              <a:ext uri="{FF2B5EF4-FFF2-40B4-BE49-F238E27FC236}">
                <a16:creationId xmlns:a16="http://schemas.microsoft.com/office/drawing/2014/main" id="{872666E3-9C09-39B4-66F5-3DB1E974457E}"/>
              </a:ext>
            </a:extLst>
          </p:cNvPr>
          <p:cNvSpPr>
            <a:spLocks noChangeArrowheads="1"/>
          </p:cNvSpPr>
          <p:nvPr/>
        </p:nvSpPr>
        <p:spPr bwMode="auto">
          <a:xfrm>
            <a:off x="4452599" y="3925938"/>
            <a:ext cx="1719289" cy="576758"/>
          </a:xfrm>
          <a:custGeom>
            <a:avLst/>
            <a:gdLst>
              <a:gd name="T0" fmla="*/ 0 w 2759"/>
              <a:gd name="T1" fmla="*/ 0 h 927"/>
              <a:gd name="T2" fmla="*/ 0 w 2759"/>
              <a:gd name="T3" fmla="*/ 0 h 927"/>
              <a:gd name="T4" fmla="*/ 926 w 2759"/>
              <a:gd name="T5" fmla="*/ 926 h 927"/>
              <a:gd name="T6" fmla="*/ 2758 w 2759"/>
              <a:gd name="T7" fmla="*/ 926 h 927"/>
            </a:gdLst>
            <a:ahLst/>
            <a:cxnLst>
              <a:cxn ang="0">
                <a:pos x="T0" y="T1"/>
              </a:cxn>
              <a:cxn ang="0">
                <a:pos x="T2" y="T3"/>
              </a:cxn>
              <a:cxn ang="0">
                <a:pos x="T4" y="T5"/>
              </a:cxn>
              <a:cxn ang="0">
                <a:pos x="T6" y="T7"/>
              </a:cxn>
            </a:cxnLst>
            <a:rect l="0" t="0" r="r" b="b"/>
            <a:pathLst>
              <a:path w="2759" h="927">
                <a:moveTo>
                  <a:pt x="0" y="0"/>
                </a:moveTo>
                <a:lnTo>
                  <a:pt x="0" y="0"/>
                </a:lnTo>
                <a:cubicBezTo>
                  <a:pt x="0" y="511"/>
                  <a:pt x="414" y="926"/>
                  <a:pt x="926" y="926"/>
                </a:cubicBezTo>
                <a:lnTo>
                  <a:pt x="2758" y="926"/>
                </a:lnTo>
              </a:path>
            </a:pathLst>
          </a:custGeom>
          <a:noFill/>
          <a:ln w="12700" cap="flat">
            <a:solidFill>
              <a:schemeClr val="tx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dirty="0">
              <a:latin typeface="Montserrat" pitchFamily="2" charset="77"/>
            </a:endParaRPr>
          </a:p>
        </p:txBody>
      </p:sp>
      <p:sp>
        <p:nvSpPr>
          <p:cNvPr id="2" name="CuadroTexto 1">
            <a:extLst>
              <a:ext uri="{FF2B5EF4-FFF2-40B4-BE49-F238E27FC236}">
                <a16:creationId xmlns:a16="http://schemas.microsoft.com/office/drawing/2014/main" id="{E6BBBE9A-8FAC-FC05-494B-6E5B18D1DC63}"/>
              </a:ext>
            </a:extLst>
          </p:cNvPr>
          <p:cNvSpPr txBox="1"/>
          <p:nvPr/>
        </p:nvSpPr>
        <p:spPr>
          <a:xfrm>
            <a:off x="737328" y="333661"/>
            <a:ext cx="4882299" cy="461665"/>
          </a:xfrm>
          <a:prstGeom prst="rect">
            <a:avLst/>
          </a:prstGeom>
          <a:noFill/>
        </p:spPr>
        <p:txBody>
          <a:bodyPr wrap="none" rtlCol="0">
            <a:spAutoFit/>
          </a:bodyPr>
          <a:lstStyle/>
          <a:p>
            <a:r>
              <a:rPr lang="es-MX" sz="2400" dirty="0">
                <a:solidFill>
                  <a:srgbClr val="004F95"/>
                </a:solidFill>
                <a:latin typeface="Arial" charset="0"/>
                <a:ea typeface="Arial" charset="0"/>
                <a:cs typeface="Arial" charset="0"/>
              </a:rPr>
              <a:t>INCERTIDUMBRE DE MEDICIÓN</a:t>
            </a:r>
            <a:endParaRPr lang="es-ES_tradnl" sz="2400" dirty="0">
              <a:solidFill>
                <a:srgbClr val="004F95"/>
              </a:solidFill>
              <a:latin typeface="Arial" charset="0"/>
              <a:ea typeface="Arial" charset="0"/>
              <a:cs typeface="Arial" charset="0"/>
            </a:endParaRPr>
          </a:p>
        </p:txBody>
      </p:sp>
      <p:sp>
        <p:nvSpPr>
          <p:cNvPr id="3" name="Freeform: Shape 387">
            <a:extLst>
              <a:ext uri="{FF2B5EF4-FFF2-40B4-BE49-F238E27FC236}">
                <a16:creationId xmlns:a16="http://schemas.microsoft.com/office/drawing/2014/main" id="{2906A5C7-88CA-04ED-9023-88C7879CB84D}"/>
              </a:ext>
            </a:extLst>
          </p:cNvPr>
          <p:cNvSpPr/>
          <p:nvPr/>
        </p:nvSpPr>
        <p:spPr>
          <a:xfrm>
            <a:off x="10738028" y="26469"/>
            <a:ext cx="1433288" cy="1287468"/>
          </a:xfrm>
          <a:custGeom>
            <a:avLst/>
            <a:gdLst/>
            <a:ahLst/>
            <a:cxnLst>
              <a:cxn ang="3cd4">
                <a:pos x="hc" y="t"/>
              </a:cxn>
              <a:cxn ang="cd2">
                <a:pos x="l" y="vc"/>
              </a:cxn>
              <a:cxn ang="cd4">
                <a:pos x="hc" y="b"/>
              </a:cxn>
              <a:cxn ang="0">
                <a:pos x="r" y="vc"/>
              </a:cxn>
            </a:cxnLst>
            <a:rect l="l" t="t" r="r" b="b"/>
            <a:pathLst>
              <a:path w="4490" h="4490">
                <a:moveTo>
                  <a:pt x="4355" y="1920"/>
                </a:moveTo>
                <a:lnTo>
                  <a:pt x="2569" y="135"/>
                </a:lnTo>
                <a:cubicBezTo>
                  <a:pt x="2390" y="-45"/>
                  <a:pt x="2098" y="-45"/>
                  <a:pt x="1919" y="135"/>
                </a:cubicBezTo>
                <a:lnTo>
                  <a:pt x="134" y="1920"/>
                </a:lnTo>
                <a:cubicBezTo>
                  <a:pt x="-45" y="2099"/>
                  <a:pt x="-45" y="2391"/>
                  <a:pt x="134" y="2571"/>
                </a:cubicBezTo>
                <a:lnTo>
                  <a:pt x="1919" y="4355"/>
                </a:lnTo>
                <a:cubicBezTo>
                  <a:pt x="2098" y="4535"/>
                  <a:pt x="2390" y="4535"/>
                  <a:pt x="2569" y="4355"/>
                </a:cubicBezTo>
                <a:lnTo>
                  <a:pt x="4355" y="2571"/>
                </a:lnTo>
                <a:cubicBezTo>
                  <a:pt x="4535" y="2391"/>
                  <a:pt x="4535" y="2099"/>
                  <a:pt x="4355" y="1920"/>
                </a:cubicBezTo>
                <a:close/>
              </a:path>
            </a:pathLst>
          </a:custGeom>
          <a:noFill/>
          <a:ln w="50800" cap="flat">
            <a:solidFill>
              <a:schemeClr val="accent3"/>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4" name="TextBox 429">
            <a:extLst>
              <a:ext uri="{FF2B5EF4-FFF2-40B4-BE49-F238E27FC236}">
                <a16:creationId xmlns:a16="http://schemas.microsoft.com/office/drawing/2014/main" id="{63A59BE5-C541-D40F-E822-97B47D437CE8}"/>
              </a:ext>
            </a:extLst>
          </p:cNvPr>
          <p:cNvSpPr txBox="1"/>
          <p:nvPr/>
        </p:nvSpPr>
        <p:spPr>
          <a:xfrm>
            <a:off x="10761411" y="454760"/>
            <a:ext cx="1386522" cy="430887"/>
          </a:xfrm>
          <a:prstGeom prst="rect">
            <a:avLst/>
          </a:prstGeom>
          <a:noFill/>
        </p:spPr>
        <p:txBody>
          <a:bodyPr wrap="square" rtlCol="0" anchor="b">
            <a:spAutoFit/>
          </a:bodyPr>
          <a:lstStyle/>
          <a:p>
            <a:pPr algn="ctr"/>
            <a:r>
              <a:rPr lang="en-US" sz="1050" b="1" spc="-15" dirty="0">
                <a:solidFill>
                  <a:schemeClr val="accent3"/>
                </a:solidFill>
                <a:latin typeface="Poppins" panose="00000500000000000000" pitchFamily="2" charset="0"/>
                <a:cs typeface="Poppins" panose="00000500000000000000" pitchFamily="2" charset="0"/>
              </a:rPr>
              <a:t>3. CALIDAD DE LA MEDICIÓN</a:t>
            </a:r>
          </a:p>
        </p:txBody>
      </p:sp>
      <p:sp>
        <p:nvSpPr>
          <p:cNvPr id="19" name="TextBox 425">
            <a:extLst>
              <a:ext uri="{FF2B5EF4-FFF2-40B4-BE49-F238E27FC236}">
                <a16:creationId xmlns:a16="http://schemas.microsoft.com/office/drawing/2014/main" id="{23E1E5C7-E925-FA86-F970-F8D2EE83E2A9}"/>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21" name="CuadroTexto 2">
            <a:extLst>
              <a:ext uri="{FF2B5EF4-FFF2-40B4-BE49-F238E27FC236}">
                <a16:creationId xmlns:a16="http://schemas.microsoft.com/office/drawing/2014/main" id="{4C4C9013-8624-A4CD-D785-028A43273675}"/>
              </a:ext>
            </a:extLst>
          </p:cNvPr>
          <p:cNvSpPr txBox="1"/>
          <p:nvPr/>
        </p:nvSpPr>
        <p:spPr>
          <a:xfrm>
            <a:off x="6209436" y="1392067"/>
            <a:ext cx="5852992" cy="830997"/>
          </a:xfrm>
          <a:prstGeom prst="rect">
            <a:avLst/>
          </a:prstGeom>
          <a:noFill/>
        </p:spPr>
        <p:txBody>
          <a:bodyPr wrap="square" rtlCol="0">
            <a:spAutoFit/>
          </a:bodyPr>
          <a:lstStyle/>
          <a:p>
            <a:pPr algn="ctr"/>
            <a:r>
              <a:rPr lang="es-ES" sz="1600" i="1" dirty="0">
                <a:latin typeface="Arial"/>
                <a:cs typeface="Arial"/>
              </a:rPr>
              <a:t>NOTA 1: se obtiene mediante la calibración del instrumento o del sistema de medición</a:t>
            </a:r>
          </a:p>
          <a:p>
            <a:pPr algn="ctr"/>
            <a:r>
              <a:rPr lang="es-ES" sz="1600" i="1" dirty="0">
                <a:latin typeface="Arial"/>
                <a:cs typeface="Arial"/>
              </a:rPr>
              <a:t>NOTA 2: es usada en la evaluación de incertidumbre tipo B</a:t>
            </a:r>
          </a:p>
        </p:txBody>
      </p:sp>
      <p:sp>
        <p:nvSpPr>
          <p:cNvPr id="5" name="CuadroTexto 2">
            <a:extLst>
              <a:ext uri="{FF2B5EF4-FFF2-40B4-BE49-F238E27FC236}">
                <a16:creationId xmlns:a16="http://schemas.microsoft.com/office/drawing/2014/main" id="{79B98EF5-6900-7427-2AD0-45DA57596F62}"/>
              </a:ext>
            </a:extLst>
          </p:cNvPr>
          <p:cNvSpPr txBox="1"/>
          <p:nvPr/>
        </p:nvSpPr>
        <p:spPr>
          <a:xfrm>
            <a:off x="6171888" y="3201451"/>
            <a:ext cx="5852992" cy="584775"/>
          </a:xfrm>
          <a:prstGeom prst="rect">
            <a:avLst/>
          </a:prstGeom>
          <a:noFill/>
        </p:spPr>
        <p:txBody>
          <a:bodyPr wrap="square" rtlCol="0">
            <a:spAutoFit/>
          </a:bodyPr>
          <a:lstStyle/>
          <a:p>
            <a:pPr algn="ctr"/>
            <a:r>
              <a:rPr lang="es-ES" sz="1600" i="1" dirty="0">
                <a:latin typeface="Arial"/>
                <a:cs typeface="Arial"/>
              </a:rPr>
              <a:t>NOTA 1: condiciones de repetibilidad, precisión intermedia y reproducibilidad</a:t>
            </a:r>
          </a:p>
        </p:txBody>
      </p:sp>
      <p:sp>
        <p:nvSpPr>
          <p:cNvPr id="6" name="CuadroTexto 2">
            <a:extLst>
              <a:ext uri="{FF2B5EF4-FFF2-40B4-BE49-F238E27FC236}">
                <a16:creationId xmlns:a16="http://schemas.microsoft.com/office/drawing/2014/main" id="{C930E89F-62B9-D67E-DD63-D23EDBAA5A75}"/>
              </a:ext>
            </a:extLst>
          </p:cNvPr>
          <p:cNvSpPr txBox="1"/>
          <p:nvPr/>
        </p:nvSpPr>
        <p:spPr>
          <a:xfrm>
            <a:off x="243008" y="4643465"/>
            <a:ext cx="5852992" cy="830997"/>
          </a:xfrm>
          <a:prstGeom prst="rect">
            <a:avLst/>
          </a:prstGeom>
          <a:noFill/>
        </p:spPr>
        <p:txBody>
          <a:bodyPr wrap="square" rtlCol="0">
            <a:spAutoFit/>
          </a:bodyPr>
          <a:lstStyle/>
          <a:p>
            <a:pPr algn="ctr"/>
            <a:r>
              <a:rPr lang="es-ES" sz="1600" i="1" dirty="0">
                <a:latin typeface="Arial"/>
                <a:cs typeface="Arial"/>
              </a:rPr>
              <a:t>Valores publicados, propiedades de un MRC, certificado de calibración, derivas, información relacionada con la clase de exactitud de un instrumento verificado.</a:t>
            </a:r>
          </a:p>
        </p:txBody>
      </p:sp>
      <p:grpSp>
        <p:nvGrpSpPr>
          <p:cNvPr id="13" name="Grupo 12">
            <a:extLst>
              <a:ext uri="{FF2B5EF4-FFF2-40B4-BE49-F238E27FC236}">
                <a16:creationId xmlns:a16="http://schemas.microsoft.com/office/drawing/2014/main" id="{81BF9DA8-F69C-8715-203E-47FE8EE14FF9}"/>
              </a:ext>
            </a:extLst>
          </p:cNvPr>
          <p:cNvGrpSpPr/>
          <p:nvPr/>
        </p:nvGrpSpPr>
        <p:grpSpPr>
          <a:xfrm>
            <a:off x="16941" y="6195972"/>
            <a:ext cx="2366206" cy="609476"/>
            <a:chOff x="9243152" y="5918017"/>
            <a:chExt cx="2666083" cy="686717"/>
          </a:xfrm>
        </p:grpSpPr>
        <p:sp>
          <p:nvSpPr>
            <p:cNvPr id="14" name="Rectángulo redondeado 13">
              <a:extLst>
                <a:ext uri="{FF2B5EF4-FFF2-40B4-BE49-F238E27FC236}">
                  <a16:creationId xmlns:a16="http://schemas.microsoft.com/office/drawing/2014/main" id="{C5658C12-03A5-8BCD-A08C-0EEFC859D86A}"/>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Imagen 14">
              <a:extLst>
                <a:ext uri="{FF2B5EF4-FFF2-40B4-BE49-F238E27FC236}">
                  <a16:creationId xmlns:a16="http://schemas.microsoft.com/office/drawing/2014/main" id="{062AB283-56D8-1902-FDB8-7FE652F47B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2312904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89">
            <a:extLst>
              <a:ext uri="{FF2B5EF4-FFF2-40B4-BE49-F238E27FC236}">
                <a16:creationId xmlns:a16="http://schemas.microsoft.com/office/drawing/2014/main" id="{32464235-AAD2-1817-1D55-C0F707F96E46}"/>
              </a:ext>
            </a:extLst>
          </p:cNvPr>
          <p:cNvSpPr/>
          <p:nvPr/>
        </p:nvSpPr>
        <p:spPr>
          <a:xfrm>
            <a:off x="10762593" y="73941"/>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5" name="TextBox 431">
            <a:extLst>
              <a:ext uri="{FF2B5EF4-FFF2-40B4-BE49-F238E27FC236}">
                <a16:creationId xmlns:a16="http://schemas.microsoft.com/office/drawing/2014/main" id="{DC42FBC5-40E4-7531-2071-3E623A74C9E0}"/>
              </a:ext>
            </a:extLst>
          </p:cNvPr>
          <p:cNvSpPr txBox="1"/>
          <p:nvPr/>
        </p:nvSpPr>
        <p:spPr>
          <a:xfrm>
            <a:off x="10731063" y="324159"/>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A5C4F05C-1ABC-02D2-9F78-EE4CF81726E9}"/>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CuadroTexto 6">
            <a:extLst>
              <a:ext uri="{FF2B5EF4-FFF2-40B4-BE49-F238E27FC236}">
                <a16:creationId xmlns:a16="http://schemas.microsoft.com/office/drawing/2014/main" id="{F72EC927-FC75-F25C-E849-8A02C8F45982}"/>
              </a:ext>
            </a:extLst>
          </p:cNvPr>
          <p:cNvSpPr txBox="1"/>
          <p:nvPr/>
        </p:nvSpPr>
        <p:spPr>
          <a:xfrm>
            <a:off x="1037295" y="1692870"/>
            <a:ext cx="9915610" cy="3780458"/>
          </a:xfrm>
          <a:prstGeom prst="rect">
            <a:avLst/>
          </a:prstGeom>
          <a:noFill/>
        </p:spPr>
        <p:txBody>
          <a:bodyPr wrap="square" rtlCol="0">
            <a:spAutoFit/>
          </a:bodyPr>
          <a:lstStyle/>
          <a:p>
            <a:pPr algn="ctr">
              <a:lnSpc>
                <a:spcPct val="150000"/>
              </a:lnSpc>
            </a:pPr>
            <a:r>
              <a:rPr lang="es-ES" i="1" dirty="0">
                <a:latin typeface="Arial"/>
                <a:cs typeface="Arial"/>
              </a:rPr>
              <a:t>Realización de la definición de una magnitud con un valor determinado y una incertidumbre de medición asociada, usado como referencia (materiales de referencia, patrón de masa de 1 kg)</a:t>
            </a:r>
          </a:p>
          <a:p>
            <a:pPr algn="ctr">
              <a:lnSpc>
                <a:spcPct val="150000"/>
              </a:lnSpc>
            </a:pPr>
            <a:endParaRPr lang="es-ES" i="1" dirty="0">
              <a:latin typeface="Arial"/>
              <a:cs typeface="Arial"/>
            </a:endParaRPr>
          </a:p>
          <a:p>
            <a:pPr algn="ctr">
              <a:lnSpc>
                <a:spcPct val="150000"/>
              </a:lnSpc>
            </a:pPr>
            <a:r>
              <a:rPr lang="es-ES" i="1" dirty="0">
                <a:latin typeface="Arial"/>
                <a:cs typeface="Arial"/>
              </a:rPr>
              <a:t>NOTA 3: los patrones de medición se utilizan para conservar, reproducir o difundir la magnitud individual especificada y para calibrar sistemas de medición.</a:t>
            </a:r>
          </a:p>
          <a:p>
            <a:pPr algn="ctr">
              <a:lnSpc>
                <a:spcPct val="150000"/>
              </a:lnSpc>
            </a:pPr>
            <a:r>
              <a:rPr lang="es-ES" i="1" dirty="0">
                <a:latin typeface="Arial"/>
                <a:cs typeface="Arial"/>
              </a:rPr>
              <a:t>NOTA 6: la incertidumbre estándar asociada a un patrón de medición es siempre un componente de la incertidumbre estándar combinada de un resultado de medición.</a:t>
            </a:r>
          </a:p>
          <a:p>
            <a:pPr algn="ctr">
              <a:lnSpc>
                <a:spcPct val="150000"/>
              </a:lnSpc>
            </a:pPr>
            <a:endParaRPr lang="es-ES" i="1" dirty="0">
              <a:latin typeface="Arial"/>
              <a:cs typeface="Arial"/>
            </a:endParaRPr>
          </a:p>
          <a:p>
            <a:pPr algn="ctr">
              <a:lnSpc>
                <a:spcPct val="150000"/>
              </a:lnSpc>
            </a:pPr>
            <a:endParaRPr lang="es-ES" i="1" dirty="0">
              <a:latin typeface="Arial"/>
              <a:cs typeface="Arial"/>
            </a:endParaRPr>
          </a:p>
        </p:txBody>
      </p:sp>
      <p:sp>
        <p:nvSpPr>
          <p:cNvPr id="8" name="CuadroTexto 7">
            <a:extLst>
              <a:ext uri="{FF2B5EF4-FFF2-40B4-BE49-F238E27FC236}">
                <a16:creationId xmlns:a16="http://schemas.microsoft.com/office/drawing/2014/main" id="{BBD192AE-95B3-C7A0-E9B9-221E55A2FA65}"/>
              </a:ext>
            </a:extLst>
          </p:cNvPr>
          <p:cNvSpPr txBox="1"/>
          <p:nvPr/>
        </p:nvSpPr>
        <p:spPr>
          <a:xfrm>
            <a:off x="1037295" y="678102"/>
            <a:ext cx="3558218"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PATRÓN DE MEDICIÓN</a:t>
            </a:r>
          </a:p>
        </p:txBody>
      </p:sp>
      <p:grpSp>
        <p:nvGrpSpPr>
          <p:cNvPr id="2" name="Grupo 1">
            <a:extLst>
              <a:ext uri="{FF2B5EF4-FFF2-40B4-BE49-F238E27FC236}">
                <a16:creationId xmlns:a16="http://schemas.microsoft.com/office/drawing/2014/main" id="{8E88AA3C-5897-B166-F289-BC6E52D60F9D}"/>
              </a:ext>
            </a:extLst>
          </p:cNvPr>
          <p:cNvGrpSpPr/>
          <p:nvPr/>
        </p:nvGrpSpPr>
        <p:grpSpPr>
          <a:xfrm>
            <a:off x="16941" y="6195972"/>
            <a:ext cx="2366206" cy="609476"/>
            <a:chOff x="9243152" y="5918017"/>
            <a:chExt cx="2666083" cy="686717"/>
          </a:xfrm>
        </p:grpSpPr>
        <p:sp>
          <p:nvSpPr>
            <p:cNvPr id="3" name="Rectángulo redondeado 2">
              <a:extLst>
                <a:ext uri="{FF2B5EF4-FFF2-40B4-BE49-F238E27FC236}">
                  <a16:creationId xmlns:a16="http://schemas.microsoft.com/office/drawing/2014/main" id="{46FDA89D-8FB9-29F6-4669-1C0181440938}"/>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9" name="Imagen 8">
              <a:extLst>
                <a:ext uri="{FF2B5EF4-FFF2-40B4-BE49-F238E27FC236}">
                  <a16:creationId xmlns:a16="http://schemas.microsoft.com/office/drawing/2014/main" id="{5A653890-DB49-69FA-FC9A-64426A2B0D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3721735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84A41-E697-1FF8-AE0D-40B8DD47A7ED}"/>
            </a:ext>
          </a:extLst>
        </p:cNvPr>
        <p:cNvGrpSpPr/>
        <p:nvPr/>
      </p:nvGrpSpPr>
      <p:grpSpPr>
        <a:xfrm>
          <a:off x="0" y="0"/>
          <a:ext cx="0" cy="0"/>
          <a:chOff x="0" y="0"/>
          <a:chExt cx="0" cy="0"/>
        </a:xfrm>
      </p:grpSpPr>
      <p:sp>
        <p:nvSpPr>
          <p:cNvPr id="4" name="Freeform: Shape 389">
            <a:extLst>
              <a:ext uri="{FF2B5EF4-FFF2-40B4-BE49-F238E27FC236}">
                <a16:creationId xmlns:a16="http://schemas.microsoft.com/office/drawing/2014/main" id="{E05CEF7D-96B4-2754-F9B4-BF5ECCA2F8EC}"/>
              </a:ext>
            </a:extLst>
          </p:cNvPr>
          <p:cNvSpPr/>
          <p:nvPr/>
        </p:nvSpPr>
        <p:spPr>
          <a:xfrm>
            <a:off x="10762593" y="73941"/>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5" name="TextBox 431">
            <a:extLst>
              <a:ext uri="{FF2B5EF4-FFF2-40B4-BE49-F238E27FC236}">
                <a16:creationId xmlns:a16="http://schemas.microsoft.com/office/drawing/2014/main" id="{91ADB7AC-D864-793C-2D84-691488A303DE}"/>
              </a:ext>
            </a:extLst>
          </p:cNvPr>
          <p:cNvSpPr txBox="1"/>
          <p:nvPr/>
        </p:nvSpPr>
        <p:spPr>
          <a:xfrm>
            <a:off x="10731063" y="324159"/>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7C3D7C9A-4FB1-7EED-8173-64ADE1154A75}"/>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CuadroTexto 6">
            <a:extLst>
              <a:ext uri="{FF2B5EF4-FFF2-40B4-BE49-F238E27FC236}">
                <a16:creationId xmlns:a16="http://schemas.microsoft.com/office/drawing/2014/main" id="{23F2EC92-5183-8F4E-37B0-52FA8F8AC6D8}"/>
              </a:ext>
            </a:extLst>
          </p:cNvPr>
          <p:cNvSpPr txBox="1"/>
          <p:nvPr/>
        </p:nvSpPr>
        <p:spPr>
          <a:xfrm>
            <a:off x="1046679" y="1347693"/>
            <a:ext cx="9915610" cy="2118465"/>
          </a:xfrm>
          <a:prstGeom prst="rect">
            <a:avLst/>
          </a:prstGeom>
          <a:noFill/>
        </p:spPr>
        <p:txBody>
          <a:bodyPr wrap="square" rtlCol="0">
            <a:spAutoFit/>
          </a:bodyPr>
          <a:lstStyle/>
          <a:p>
            <a:pPr algn="ctr">
              <a:lnSpc>
                <a:spcPct val="150000"/>
              </a:lnSpc>
            </a:pPr>
            <a:r>
              <a:rPr lang="es-ES" i="1" dirty="0">
                <a:latin typeface="Arial"/>
                <a:cs typeface="Arial"/>
              </a:rPr>
              <a:t>Patrón reconocido por los firmantes de un acuerdo internacional con la intención de ser empleado mundialmente. Se utilizan como base para asignar valores a otros patrones de medición para el tipo de magnitud en cuestión.</a:t>
            </a:r>
          </a:p>
          <a:p>
            <a:pPr algn="ctr">
              <a:lnSpc>
                <a:spcPct val="150000"/>
              </a:lnSpc>
            </a:pPr>
            <a:endParaRPr lang="es-ES" i="1" dirty="0">
              <a:latin typeface="Arial"/>
              <a:cs typeface="Arial"/>
            </a:endParaRPr>
          </a:p>
          <a:p>
            <a:pPr algn="ctr">
              <a:lnSpc>
                <a:spcPct val="150000"/>
              </a:lnSpc>
            </a:pPr>
            <a:endParaRPr lang="es-ES" i="1" dirty="0">
              <a:latin typeface="Arial"/>
              <a:cs typeface="Arial"/>
            </a:endParaRPr>
          </a:p>
        </p:txBody>
      </p:sp>
      <p:sp>
        <p:nvSpPr>
          <p:cNvPr id="8" name="CuadroTexto 7">
            <a:extLst>
              <a:ext uri="{FF2B5EF4-FFF2-40B4-BE49-F238E27FC236}">
                <a16:creationId xmlns:a16="http://schemas.microsoft.com/office/drawing/2014/main" id="{0E2CA163-716C-6C23-F311-AE4D4420A413}"/>
              </a:ext>
            </a:extLst>
          </p:cNvPr>
          <p:cNvSpPr txBox="1"/>
          <p:nvPr/>
        </p:nvSpPr>
        <p:spPr>
          <a:xfrm>
            <a:off x="1381016" y="801212"/>
            <a:ext cx="6140655"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PATRÓN DE MEDICIÓN INTERNACIONAL</a:t>
            </a:r>
          </a:p>
        </p:txBody>
      </p:sp>
      <p:sp>
        <p:nvSpPr>
          <p:cNvPr id="2" name="CuadroTexto 1">
            <a:extLst>
              <a:ext uri="{FF2B5EF4-FFF2-40B4-BE49-F238E27FC236}">
                <a16:creationId xmlns:a16="http://schemas.microsoft.com/office/drawing/2014/main" id="{09CCCD94-5FAD-FB11-AAE6-11D8E3BB4D97}"/>
              </a:ext>
            </a:extLst>
          </p:cNvPr>
          <p:cNvSpPr txBox="1"/>
          <p:nvPr/>
        </p:nvSpPr>
        <p:spPr>
          <a:xfrm>
            <a:off x="1381016" y="3288215"/>
            <a:ext cx="5205912"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PATRÓN NACIONAL DE MEDICIÓN</a:t>
            </a:r>
          </a:p>
        </p:txBody>
      </p:sp>
      <p:sp>
        <p:nvSpPr>
          <p:cNvPr id="3" name="CuadroTexto 2">
            <a:extLst>
              <a:ext uri="{FF2B5EF4-FFF2-40B4-BE49-F238E27FC236}">
                <a16:creationId xmlns:a16="http://schemas.microsoft.com/office/drawing/2014/main" id="{0ED89A28-74E1-5AFA-1406-318537FC5800}"/>
              </a:ext>
            </a:extLst>
          </p:cNvPr>
          <p:cNvSpPr txBox="1"/>
          <p:nvPr/>
        </p:nvSpPr>
        <p:spPr>
          <a:xfrm>
            <a:off x="1222278" y="3918507"/>
            <a:ext cx="9915610" cy="1702967"/>
          </a:xfrm>
          <a:prstGeom prst="rect">
            <a:avLst/>
          </a:prstGeom>
          <a:noFill/>
        </p:spPr>
        <p:txBody>
          <a:bodyPr wrap="square" rtlCol="0">
            <a:spAutoFit/>
          </a:bodyPr>
          <a:lstStyle/>
          <a:p>
            <a:pPr algn="ctr">
              <a:lnSpc>
                <a:spcPct val="150000"/>
              </a:lnSpc>
            </a:pPr>
            <a:r>
              <a:rPr lang="es-ES" i="1" dirty="0">
                <a:latin typeface="Arial"/>
                <a:cs typeface="Arial"/>
              </a:rPr>
              <a:t>Patrón reconocido por una autoridad nacional para servir, en un estado o economía como base para la asignación de valores a otros patrones de magnitudes de la misma naturaleza.</a:t>
            </a:r>
          </a:p>
          <a:p>
            <a:pPr algn="ctr">
              <a:lnSpc>
                <a:spcPct val="150000"/>
              </a:lnSpc>
            </a:pPr>
            <a:endParaRPr lang="es-ES" i="1" dirty="0">
              <a:latin typeface="Arial"/>
              <a:cs typeface="Arial"/>
            </a:endParaRPr>
          </a:p>
          <a:p>
            <a:pPr algn="ctr">
              <a:lnSpc>
                <a:spcPct val="150000"/>
              </a:lnSpc>
            </a:pPr>
            <a:endParaRPr lang="es-ES" i="1" dirty="0">
              <a:latin typeface="Arial"/>
              <a:cs typeface="Arial"/>
            </a:endParaRPr>
          </a:p>
        </p:txBody>
      </p:sp>
      <p:grpSp>
        <p:nvGrpSpPr>
          <p:cNvPr id="9" name="Grupo 8">
            <a:extLst>
              <a:ext uri="{FF2B5EF4-FFF2-40B4-BE49-F238E27FC236}">
                <a16:creationId xmlns:a16="http://schemas.microsoft.com/office/drawing/2014/main" id="{A844A610-2775-1DBC-0A85-53FD00340F7E}"/>
              </a:ext>
            </a:extLst>
          </p:cNvPr>
          <p:cNvGrpSpPr/>
          <p:nvPr/>
        </p:nvGrpSpPr>
        <p:grpSpPr>
          <a:xfrm>
            <a:off x="16941" y="6195972"/>
            <a:ext cx="2366206" cy="609476"/>
            <a:chOff x="9243152" y="5918017"/>
            <a:chExt cx="2666083" cy="686717"/>
          </a:xfrm>
        </p:grpSpPr>
        <p:sp>
          <p:nvSpPr>
            <p:cNvPr id="10" name="Rectángulo redondeado 9">
              <a:extLst>
                <a:ext uri="{FF2B5EF4-FFF2-40B4-BE49-F238E27FC236}">
                  <a16:creationId xmlns:a16="http://schemas.microsoft.com/office/drawing/2014/main" id="{91D1EE13-668A-0A48-AA90-843D1EA08378}"/>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 name="Imagen 10">
              <a:extLst>
                <a:ext uri="{FF2B5EF4-FFF2-40B4-BE49-F238E27FC236}">
                  <a16:creationId xmlns:a16="http://schemas.microsoft.com/office/drawing/2014/main" id="{9F0BFBBA-4F9B-8057-F497-4DE3BCA2FB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175102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4CB71-3DFB-C756-BB7D-8AFA44114C06}"/>
            </a:ext>
          </a:extLst>
        </p:cNvPr>
        <p:cNvGrpSpPr/>
        <p:nvPr/>
      </p:nvGrpSpPr>
      <p:grpSpPr>
        <a:xfrm>
          <a:off x="0" y="0"/>
          <a:ext cx="0" cy="0"/>
          <a:chOff x="0" y="0"/>
          <a:chExt cx="0" cy="0"/>
        </a:xfrm>
      </p:grpSpPr>
      <p:sp>
        <p:nvSpPr>
          <p:cNvPr id="4" name="Freeform: Shape 389">
            <a:extLst>
              <a:ext uri="{FF2B5EF4-FFF2-40B4-BE49-F238E27FC236}">
                <a16:creationId xmlns:a16="http://schemas.microsoft.com/office/drawing/2014/main" id="{A1BDE335-2FE7-0E44-1C3D-551FF72C177F}"/>
              </a:ext>
            </a:extLst>
          </p:cNvPr>
          <p:cNvSpPr/>
          <p:nvPr/>
        </p:nvSpPr>
        <p:spPr>
          <a:xfrm>
            <a:off x="10762593" y="73941"/>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5" name="TextBox 431">
            <a:extLst>
              <a:ext uri="{FF2B5EF4-FFF2-40B4-BE49-F238E27FC236}">
                <a16:creationId xmlns:a16="http://schemas.microsoft.com/office/drawing/2014/main" id="{519293FC-5E33-A854-6B43-CB76A43C1947}"/>
              </a:ext>
            </a:extLst>
          </p:cNvPr>
          <p:cNvSpPr txBox="1"/>
          <p:nvPr/>
        </p:nvSpPr>
        <p:spPr>
          <a:xfrm>
            <a:off x="10731063" y="324159"/>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0BC0D37D-6DE3-F56D-1B4F-5EF86B14B4C8}"/>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9" name="CuadroTexto 8">
            <a:extLst>
              <a:ext uri="{FF2B5EF4-FFF2-40B4-BE49-F238E27FC236}">
                <a16:creationId xmlns:a16="http://schemas.microsoft.com/office/drawing/2014/main" id="{D175687B-0E32-0A8B-DE6C-E44FC6857BAF}"/>
              </a:ext>
            </a:extLst>
          </p:cNvPr>
          <p:cNvSpPr txBox="1"/>
          <p:nvPr/>
        </p:nvSpPr>
        <p:spPr>
          <a:xfrm>
            <a:off x="634568" y="324159"/>
            <a:ext cx="6140655"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PATRÓN DE MEDICIÓN DE REFERENCIA</a:t>
            </a:r>
          </a:p>
        </p:txBody>
      </p:sp>
      <p:sp>
        <p:nvSpPr>
          <p:cNvPr id="10" name="CuadroTexto 9">
            <a:extLst>
              <a:ext uri="{FF2B5EF4-FFF2-40B4-BE49-F238E27FC236}">
                <a16:creationId xmlns:a16="http://schemas.microsoft.com/office/drawing/2014/main" id="{A3823732-E55F-A39A-5FDB-01563ADF4779}"/>
              </a:ext>
            </a:extLst>
          </p:cNvPr>
          <p:cNvSpPr txBox="1"/>
          <p:nvPr/>
        </p:nvSpPr>
        <p:spPr>
          <a:xfrm>
            <a:off x="797249" y="919039"/>
            <a:ext cx="9915610" cy="2118465"/>
          </a:xfrm>
          <a:prstGeom prst="rect">
            <a:avLst/>
          </a:prstGeom>
          <a:noFill/>
        </p:spPr>
        <p:txBody>
          <a:bodyPr wrap="square" rtlCol="0">
            <a:spAutoFit/>
          </a:bodyPr>
          <a:lstStyle/>
          <a:p>
            <a:pPr algn="ctr">
              <a:lnSpc>
                <a:spcPct val="150000"/>
              </a:lnSpc>
            </a:pPr>
            <a:r>
              <a:rPr lang="es-ES" i="1" dirty="0">
                <a:latin typeface="Arial"/>
                <a:cs typeface="Arial"/>
              </a:rPr>
              <a:t>Patrón de medición designado para la calibración de otros patrones de medición para magnitudes de un tipo determinado en una organización determinada o en una ubicación determinada.</a:t>
            </a:r>
          </a:p>
          <a:p>
            <a:pPr algn="ctr">
              <a:lnSpc>
                <a:spcPct val="150000"/>
              </a:lnSpc>
            </a:pPr>
            <a:endParaRPr lang="es-ES" i="1" dirty="0">
              <a:latin typeface="Arial"/>
              <a:cs typeface="Arial"/>
            </a:endParaRPr>
          </a:p>
          <a:p>
            <a:pPr algn="ctr">
              <a:lnSpc>
                <a:spcPct val="150000"/>
              </a:lnSpc>
            </a:pPr>
            <a:endParaRPr lang="es-ES" i="1" dirty="0">
              <a:latin typeface="Arial"/>
              <a:cs typeface="Arial"/>
            </a:endParaRPr>
          </a:p>
        </p:txBody>
      </p:sp>
      <p:sp>
        <p:nvSpPr>
          <p:cNvPr id="11" name="CuadroTexto 10">
            <a:extLst>
              <a:ext uri="{FF2B5EF4-FFF2-40B4-BE49-F238E27FC236}">
                <a16:creationId xmlns:a16="http://schemas.microsoft.com/office/drawing/2014/main" id="{1234766B-8654-D8F3-AE98-A50DDE8DE1A7}"/>
              </a:ext>
            </a:extLst>
          </p:cNvPr>
          <p:cNvSpPr txBox="1"/>
          <p:nvPr/>
        </p:nvSpPr>
        <p:spPr>
          <a:xfrm>
            <a:off x="975514" y="2922680"/>
            <a:ext cx="5569217"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PATRÓN DE MEDICIÓN DE TRABAJO</a:t>
            </a:r>
          </a:p>
        </p:txBody>
      </p:sp>
      <p:sp>
        <p:nvSpPr>
          <p:cNvPr id="12" name="CuadroTexto 11">
            <a:extLst>
              <a:ext uri="{FF2B5EF4-FFF2-40B4-BE49-F238E27FC236}">
                <a16:creationId xmlns:a16="http://schemas.microsoft.com/office/drawing/2014/main" id="{A832C3E5-6840-DF29-9EA0-0C92042AA3AA}"/>
              </a:ext>
            </a:extLst>
          </p:cNvPr>
          <p:cNvSpPr txBox="1"/>
          <p:nvPr/>
        </p:nvSpPr>
        <p:spPr>
          <a:xfrm>
            <a:off x="1138195" y="3517560"/>
            <a:ext cx="9915610" cy="2533963"/>
          </a:xfrm>
          <a:prstGeom prst="rect">
            <a:avLst/>
          </a:prstGeom>
          <a:noFill/>
        </p:spPr>
        <p:txBody>
          <a:bodyPr wrap="square" rtlCol="0">
            <a:spAutoFit/>
          </a:bodyPr>
          <a:lstStyle/>
          <a:p>
            <a:pPr algn="ctr">
              <a:lnSpc>
                <a:spcPct val="150000"/>
              </a:lnSpc>
            </a:pPr>
            <a:r>
              <a:rPr lang="es-ES" i="1" dirty="0">
                <a:latin typeface="Arial"/>
                <a:cs typeface="Arial"/>
              </a:rPr>
              <a:t>Patrón de medición que se utiliza rutinariamente para calibrar o verificar instrumentos o sistemas de medición.</a:t>
            </a:r>
          </a:p>
          <a:p>
            <a:pPr algn="ctr">
              <a:lnSpc>
                <a:spcPct val="150000"/>
              </a:lnSpc>
            </a:pPr>
            <a:r>
              <a:rPr lang="es-ES" i="1" dirty="0">
                <a:latin typeface="Arial"/>
                <a:cs typeface="Arial"/>
              </a:rPr>
              <a:t>NOTA 1: Usualmente un patrón de trabajo es usualmente calibrado con respecto a un patrón de referencia.</a:t>
            </a:r>
          </a:p>
          <a:p>
            <a:pPr algn="ctr">
              <a:lnSpc>
                <a:spcPct val="150000"/>
              </a:lnSpc>
            </a:pPr>
            <a:endParaRPr lang="es-ES" i="1" dirty="0">
              <a:latin typeface="Arial"/>
              <a:cs typeface="Arial"/>
            </a:endParaRPr>
          </a:p>
          <a:p>
            <a:pPr algn="ctr">
              <a:lnSpc>
                <a:spcPct val="150000"/>
              </a:lnSpc>
            </a:pPr>
            <a:endParaRPr lang="es-ES" i="1" dirty="0">
              <a:latin typeface="Arial"/>
              <a:cs typeface="Arial"/>
            </a:endParaRPr>
          </a:p>
        </p:txBody>
      </p:sp>
      <p:sp>
        <p:nvSpPr>
          <p:cNvPr id="13" name="Freeform: Shape 389">
            <a:extLst>
              <a:ext uri="{FF2B5EF4-FFF2-40B4-BE49-F238E27FC236}">
                <a16:creationId xmlns:a16="http://schemas.microsoft.com/office/drawing/2014/main" id="{760B617D-035D-7725-D272-771FECC59E56}"/>
              </a:ext>
            </a:extLst>
          </p:cNvPr>
          <p:cNvSpPr/>
          <p:nvPr/>
        </p:nvSpPr>
        <p:spPr>
          <a:xfrm>
            <a:off x="10731063" y="84451"/>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grpSp>
        <p:nvGrpSpPr>
          <p:cNvPr id="2" name="Grupo 1">
            <a:extLst>
              <a:ext uri="{FF2B5EF4-FFF2-40B4-BE49-F238E27FC236}">
                <a16:creationId xmlns:a16="http://schemas.microsoft.com/office/drawing/2014/main" id="{ACFA13DF-2CAE-311D-3605-AA5921DE5F4C}"/>
              </a:ext>
            </a:extLst>
          </p:cNvPr>
          <p:cNvGrpSpPr/>
          <p:nvPr/>
        </p:nvGrpSpPr>
        <p:grpSpPr>
          <a:xfrm>
            <a:off x="16941" y="6195972"/>
            <a:ext cx="2366206" cy="609476"/>
            <a:chOff x="9243152" y="5918017"/>
            <a:chExt cx="2666083" cy="686717"/>
          </a:xfrm>
        </p:grpSpPr>
        <p:sp>
          <p:nvSpPr>
            <p:cNvPr id="3" name="Rectángulo redondeado 2">
              <a:extLst>
                <a:ext uri="{FF2B5EF4-FFF2-40B4-BE49-F238E27FC236}">
                  <a16:creationId xmlns:a16="http://schemas.microsoft.com/office/drawing/2014/main" id="{F40F7F9F-49AF-A1DE-077E-55D6BD0A8981}"/>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Imagen 6">
              <a:extLst>
                <a:ext uri="{FF2B5EF4-FFF2-40B4-BE49-F238E27FC236}">
                  <a16:creationId xmlns:a16="http://schemas.microsoft.com/office/drawing/2014/main" id="{E36675A7-2F2A-6A53-AE60-72F4CE025D9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1909466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22A1C397-D996-1985-E1DA-4AE0B1512A0F}"/>
              </a:ext>
            </a:extLst>
          </p:cNvPr>
          <p:cNvSpPr txBox="1"/>
          <p:nvPr/>
        </p:nvSpPr>
        <p:spPr>
          <a:xfrm>
            <a:off x="4530294" y="1778681"/>
            <a:ext cx="6200769" cy="1287468"/>
          </a:xfrm>
          <a:prstGeom prst="rect">
            <a:avLst/>
          </a:prstGeom>
          <a:noFill/>
        </p:spPr>
        <p:txBody>
          <a:bodyPr wrap="square" rtlCol="0">
            <a:spAutoFit/>
          </a:bodyPr>
          <a:lstStyle/>
          <a:p>
            <a:pPr algn="ctr">
              <a:lnSpc>
                <a:spcPct val="150000"/>
              </a:lnSpc>
            </a:pPr>
            <a:r>
              <a:rPr lang="es-ES" i="1" dirty="0">
                <a:latin typeface="Arial"/>
                <a:cs typeface="Arial"/>
              </a:rPr>
              <a:t>Material suficientemente </a:t>
            </a:r>
            <a:r>
              <a:rPr lang="es-ES" i="1" dirty="0">
                <a:solidFill>
                  <a:srgbClr val="FF0000"/>
                </a:solidFill>
                <a:latin typeface="Arial"/>
                <a:cs typeface="Arial"/>
              </a:rPr>
              <a:t>homogéneo</a:t>
            </a:r>
            <a:r>
              <a:rPr lang="es-ES" i="1" dirty="0">
                <a:latin typeface="Arial"/>
                <a:cs typeface="Arial"/>
              </a:rPr>
              <a:t> y </a:t>
            </a:r>
            <a:r>
              <a:rPr lang="es-ES" i="1" dirty="0">
                <a:solidFill>
                  <a:srgbClr val="FF0000"/>
                </a:solidFill>
                <a:latin typeface="Arial"/>
                <a:cs typeface="Arial"/>
              </a:rPr>
              <a:t>estable</a:t>
            </a:r>
            <a:r>
              <a:rPr lang="es-ES" i="1" dirty="0">
                <a:latin typeface="Arial"/>
                <a:cs typeface="Arial"/>
              </a:rPr>
              <a:t> con respecto a propiedades especificadas, establecido como apto para su </a:t>
            </a:r>
            <a:r>
              <a:rPr lang="es-ES" i="1" dirty="0">
                <a:solidFill>
                  <a:srgbClr val="FF0000"/>
                </a:solidFill>
                <a:latin typeface="Arial"/>
                <a:cs typeface="Arial"/>
              </a:rPr>
              <a:t>uso previsto </a:t>
            </a:r>
            <a:r>
              <a:rPr lang="es-ES" i="1" dirty="0">
                <a:latin typeface="Arial"/>
                <a:cs typeface="Arial"/>
              </a:rPr>
              <a:t>en una medición.</a:t>
            </a:r>
          </a:p>
        </p:txBody>
      </p:sp>
      <p:sp>
        <p:nvSpPr>
          <p:cNvPr id="6" name="CuadroTexto 5">
            <a:extLst>
              <a:ext uri="{FF2B5EF4-FFF2-40B4-BE49-F238E27FC236}">
                <a16:creationId xmlns:a16="http://schemas.microsoft.com/office/drawing/2014/main" id="{3C9EF18C-288F-4462-64BB-122C574D9909}"/>
              </a:ext>
            </a:extLst>
          </p:cNvPr>
          <p:cNvSpPr txBox="1"/>
          <p:nvPr/>
        </p:nvSpPr>
        <p:spPr>
          <a:xfrm>
            <a:off x="390281" y="363052"/>
            <a:ext cx="5024032"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MATERIAL DE REFERENCIA (MR)</a:t>
            </a:r>
          </a:p>
        </p:txBody>
      </p:sp>
      <p:sp>
        <p:nvSpPr>
          <p:cNvPr id="7" name="CuadroTexto 6">
            <a:extLst>
              <a:ext uri="{FF2B5EF4-FFF2-40B4-BE49-F238E27FC236}">
                <a16:creationId xmlns:a16="http://schemas.microsoft.com/office/drawing/2014/main" id="{1DFEFBB2-3248-BB03-A34C-E420E2C4EFA7}"/>
              </a:ext>
            </a:extLst>
          </p:cNvPr>
          <p:cNvSpPr txBox="1"/>
          <p:nvPr/>
        </p:nvSpPr>
        <p:spPr>
          <a:xfrm>
            <a:off x="4163956" y="3527808"/>
            <a:ext cx="7437570" cy="2585323"/>
          </a:xfrm>
          <a:prstGeom prst="rect">
            <a:avLst/>
          </a:prstGeom>
          <a:noFill/>
        </p:spPr>
        <p:txBody>
          <a:bodyPr wrap="square" rtlCol="0">
            <a:spAutoFit/>
          </a:bodyPr>
          <a:lstStyle/>
          <a:p>
            <a:pPr algn="ctr"/>
            <a:r>
              <a:rPr lang="es-ES" i="1" dirty="0">
                <a:latin typeface="Arial"/>
                <a:cs typeface="Arial"/>
              </a:rPr>
              <a:t>NOTA 1: los materiales de referencia pueden ser MRC o MR sin un valor de propiedad certificado.</a:t>
            </a:r>
          </a:p>
          <a:p>
            <a:pPr algn="ctr"/>
            <a:endParaRPr lang="es-ES" i="1" dirty="0">
              <a:latin typeface="Arial"/>
              <a:cs typeface="Arial"/>
            </a:endParaRPr>
          </a:p>
          <a:p>
            <a:pPr algn="ctr"/>
            <a:r>
              <a:rPr lang="es-ES" i="1" dirty="0">
                <a:latin typeface="Arial"/>
                <a:cs typeface="Arial"/>
              </a:rPr>
              <a:t>NOTA 2: para que un material de referencia se emplee como patrón en la medición para fines de calibración, debe ser un MRC.</a:t>
            </a:r>
          </a:p>
          <a:p>
            <a:pPr algn="ctr"/>
            <a:endParaRPr lang="es-ES" i="1" dirty="0">
              <a:latin typeface="Arial"/>
              <a:cs typeface="Arial"/>
            </a:endParaRPr>
          </a:p>
          <a:p>
            <a:pPr algn="ctr"/>
            <a:r>
              <a:rPr lang="es-ES" i="1" dirty="0">
                <a:latin typeface="Arial"/>
                <a:cs typeface="Arial"/>
              </a:rPr>
              <a:t>NOTA 3: los materiales de referencia se pueden utilizar para la evaluación de la precisión de la medición y control de calidad.</a:t>
            </a:r>
          </a:p>
          <a:p>
            <a:pPr algn="ctr"/>
            <a:endParaRPr lang="es-ES" i="1" dirty="0">
              <a:latin typeface="Arial"/>
              <a:cs typeface="Arial"/>
            </a:endParaRPr>
          </a:p>
        </p:txBody>
      </p:sp>
      <p:pic>
        <p:nvPicPr>
          <p:cNvPr id="8" name="Imagen 7">
            <a:extLst>
              <a:ext uri="{FF2B5EF4-FFF2-40B4-BE49-F238E27FC236}">
                <a16:creationId xmlns:a16="http://schemas.microsoft.com/office/drawing/2014/main" id="{99C38E20-922C-FFC1-22EE-CEA8A3F03476}"/>
              </a:ext>
            </a:extLst>
          </p:cNvPr>
          <p:cNvPicPr>
            <a:picLocks noChangeAspect="1"/>
          </p:cNvPicPr>
          <p:nvPr/>
        </p:nvPicPr>
        <p:blipFill>
          <a:blip r:embed="rId2"/>
          <a:stretch>
            <a:fillRect/>
          </a:stretch>
        </p:blipFill>
        <p:spPr>
          <a:xfrm>
            <a:off x="264656" y="1778681"/>
            <a:ext cx="3767202" cy="2727297"/>
          </a:xfrm>
          <a:prstGeom prst="rect">
            <a:avLst/>
          </a:prstGeom>
        </p:spPr>
      </p:pic>
      <p:sp>
        <p:nvSpPr>
          <p:cNvPr id="10" name="TextBox 431">
            <a:extLst>
              <a:ext uri="{FF2B5EF4-FFF2-40B4-BE49-F238E27FC236}">
                <a16:creationId xmlns:a16="http://schemas.microsoft.com/office/drawing/2014/main" id="{8294D87B-F0A1-09BE-D67A-194483E0939C}"/>
              </a:ext>
            </a:extLst>
          </p:cNvPr>
          <p:cNvSpPr txBox="1"/>
          <p:nvPr/>
        </p:nvSpPr>
        <p:spPr>
          <a:xfrm>
            <a:off x="10731063" y="324159"/>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11" name="TextBox 425">
            <a:extLst>
              <a:ext uri="{FF2B5EF4-FFF2-40B4-BE49-F238E27FC236}">
                <a16:creationId xmlns:a16="http://schemas.microsoft.com/office/drawing/2014/main" id="{E886738A-8942-3CAD-4A47-07D89A07C9FF}"/>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12" name="Freeform: Shape 389">
            <a:extLst>
              <a:ext uri="{FF2B5EF4-FFF2-40B4-BE49-F238E27FC236}">
                <a16:creationId xmlns:a16="http://schemas.microsoft.com/office/drawing/2014/main" id="{9D2559CF-8865-5749-09D9-015658DA248B}"/>
              </a:ext>
            </a:extLst>
          </p:cNvPr>
          <p:cNvSpPr/>
          <p:nvPr/>
        </p:nvSpPr>
        <p:spPr>
          <a:xfrm>
            <a:off x="10731063" y="84451"/>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grpSp>
        <p:nvGrpSpPr>
          <p:cNvPr id="2" name="Grupo 1">
            <a:extLst>
              <a:ext uri="{FF2B5EF4-FFF2-40B4-BE49-F238E27FC236}">
                <a16:creationId xmlns:a16="http://schemas.microsoft.com/office/drawing/2014/main" id="{EF73AA39-DA65-54A1-1693-7E78ACA24B84}"/>
              </a:ext>
            </a:extLst>
          </p:cNvPr>
          <p:cNvGrpSpPr/>
          <p:nvPr/>
        </p:nvGrpSpPr>
        <p:grpSpPr>
          <a:xfrm>
            <a:off x="16941" y="6195972"/>
            <a:ext cx="2366206" cy="609476"/>
            <a:chOff x="9243152" y="5918017"/>
            <a:chExt cx="2666083" cy="686717"/>
          </a:xfrm>
        </p:grpSpPr>
        <p:sp>
          <p:nvSpPr>
            <p:cNvPr id="3" name="Rectángulo redondeado 2">
              <a:extLst>
                <a:ext uri="{FF2B5EF4-FFF2-40B4-BE49-F238E27FC236}">
                  <a16:creationId xmlns:a16="http://schemas.microsoft.com/office/drawing/2014/main" id="{C38524BE-AE4C-63BC-4F46-68E8EAE2B980}"/>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 name="Imagen 3">
              <a:extLst>
                <a:ext uri="{FF2B5EF4-FFF2-40B4-BE49-F238E27FC236}">
                  <a16:creationId xmlns:a16="http://schemas.microsoft.com/office/drawing/2014/main" id="{41E51489-81AF-180A-9250-9F8D40202F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4190411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6159A5C-5E10-9277-2498-711A4C32CED2}"/>
              </a:ext>
            </a:extLst>
          </p:cNvPr>
          <p:cNvSpPr txBox="1"/>
          <p:nvPr/>
        </p:nvSpPr>
        <p:spPr>
          <a:xfrm>
            <a:off x="829076" y="1177544"/>
            <a:ext cx="6233876" cy="2533963"/>
          </a:xfrm>
          <a:prstGeom prst="rect">
            <a:avLst/>
          </a:prstGeom>
          <a:noFill/>
        </p:spPr>
        <p:txBody>
          <a:bodyPr wrap="square" rtlCol="0">
            <a:spAutoFit/>
          </a:bodyPr>
          <a:lstStyle/>
          <a:p>
            <a:pPr algn="ctr">
              <a:lnSpc>
                <a:spcPct val="150000"/>
              </a:lnSpc>
            </a:pPr>
            <a:r>
              <a:rPr lang="es-ES" i="1" dirty="0">
                <a:latin typeface="Arial"/>
                <a:cs typeface="Arial"/>
              </a:rPr>
              <a:t>Material de referencia caracterizado por un enfoque metrológicamente válido para una o más propiedades especificadas, acompañado de un certificado de MR que proporciona los valores de las propiedades especificadas, incertidumbres asociadas y declaraciones de trazabilidad metrológica.</a:t>
            </a:r>
          </a:p>
        </p:txBody>
      </p:sp>
      <p:sp>
        <p:nvSpPr>
          <p:cNvPr id="5" name="CuadroTexto 4">
            <a:extLst>
              <a:ext uri="{FF2B5EF4-FFF2-40B4-BE49-F238E27FC236}">
                <a16:creationId xmlns:a16="http://schemas.microsoft.com/office/drawing/2014/main" id="{1616F4D5-B5CE-9A36-8AA0-49525E79C659}"/>
              </a:ext>
            </a:extLst>
          </p:cNvPr>
          <p:cNvSpPr txBox="1"/>
          <p:nvPr/>
        </p:nvSpPr>
        <p:spPr>
          <a:xfrm>
            <a:off x="613761" y="554027"/>
            <a:ext cx="7412306"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MATERIAL DE REFERENCIA CERTIFICADO (MRC)</a:t>
            </a:r>
          </a:p>
        </p:txBody>
      </p:sp>
      <p:pic>
        <p:nvPicPr>
          <p:cNvPr id="6" name="Imagen 5">
            <a:extLst>
              <a:ext uri="{FF2B5EF4-FFF2-40B4-BE49-F238E27FC236}">
                <a16:creationId xmlns:a16="http://schemas.microsoft.com/office/drawing/2014/main" id="{13C98E64-3534-0861-8B93-F764D67871FB}"/>
              </a:ext>
            </a:extLst>
          </p:cNvPr>
          <p:cNvPicPr>
            <a:picLocks noChangeAspect="1"/>
          </p:cNvPicPr>
          <p:nvPr/>
        </p:nvPicPr>
        <p:blipFill>
          <a:blip r:embed="rId2"/>
          <a:stretch>
            <a:fillRect/>
          </a:stretch>
        </p:blipFill>
        <p:spPr>
          <a:xfrm>
            <a:off x="7919707" y="1759279"/>
            <a:ext cx="2988055" cy="2402895"/>
          </a:xfrm>
          <a:prstGeom prst="rect">
            <a:avLst/>
          </a:prstGeom>
        </p:spPr>
      </p:pic>
      <p:sp>
        <p:nvSpPr>
          <p:cNvPr id="8" name="TextBox 431">
            <a:extLst>
              <a:ext uri="{FF2B5EF4-FFF2-40B4-BE49-F238E27FC236}">
                <a16:creationId xmlns:a16="http://schemas.microsoft.com/office/drawing/2014/main" id="{F7D38CA8-C527-4920-609E-D3B87E295873}"/>
              </a:ext>
            </a:extLst>
          </p:cNvPr>
          <p:cNvSpPr txBox="1"/>
          <p:nvPr/>
        </p:nvSpPr>
        <p:spPr>
          <a:xfrm>
            <a:off x="10731063" y="29226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9" name="TextBox 425">
            <a:extLst>
              <a:ext uri="{FF2B5EF4-FFF2-40B4-BE49-F238E27FC236}">
                <a16:creationId xmlns:a16="http://schemas.microsoft.com/office/drawing/2014/main" id="{3AD72D9A-97CB-C76D-14E5-7BE5FC4C2787}"/>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10" name="Freeform: Shape 389">
            <a:extLst>
              <a:ext uri="{FF2B5EF4-FFF2-40B4-BE49-F238E27FC236}">
                <a16:creationId xmlns:a16="http://schemas.microsoft.com/office/drawing/2014/main" id="{65FB0BE0-0126-0D8A-FAAE-18A0247F353B}"/>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11" name="CuadroTexto 10">
            <a:extLst>
              <a:ext uri="{FF2B5EF4-FFF2-40B4-BE49-F238E27FC236}">
                <a16:creationId xmlns:a16="http://schemas.microsoft.com/office/drawing/2014/main" id="{DE0281D3-61C8-A493-0D8F-B2EF20D36910}"/>
              </a:ext>
            </a:extLst>
          </p:cNvPr>
          <p:cNvSpPr txBox="1"/>
          <p:nvPr/>
        </p:nvSpPr>
        <p:spPr>
          <a:xfrm>
            <a:off x="1976164" y="4438741"/>
            <a:ext cx="7437570" cy="1754326"/>
          </a:xfrm>
          <a:prstGeom prst="rect">
            <a:avLst/>
          </a:prstGeom>
          <a:noFill/>
        </p:spPr>
        <p:txBody>
          <a:bodyPr wrap="square" rtlCol="0">
            <a:spAutoFit/>
          </a:bodyPr>
          <a:lstStyle/>
          <a:p>
            <a:pPr algn="ctr"/>
            <a:r>
              <a:rPr lang="es-ES" i="1" dirty="0">
                <a:latin typeface="Arial"/>
                <a:cs typeface="Arial"/>
              </a:rPr>
              <a:t>NOTA 1: los enfoques metrológicamente válidos para la caracterización de un MR se proporcionan en la ISO 17034.</a:t>
            </a:r>
          </a:p>
          <a:p>
            <a:pPr algn="ctr"/>
            <a:r>
              <a:rPr lang="es-ES" i="1" dirty="0">
                <a:latin typeface="Arial"/>
                <a:cs typeface="Arial"/>
              </a:rPr>
              <a:t>NOTA 2: solo los MRC que tienen valores de propiedad certificados se pueden utilizar para calibración o para evaluar la veracidad de la medición.</a:t>
            </a:r>
          </a:p>
          <a:p>
            <a:pPr algn="ctr"/>
            <a:endParaRPr lang="es-ES" i="1" dirty="0">
              <a:latin typeface="Arial"/>
              <a:cs typeface="Arial"/>
            </a:endParaRPr>
          </a:p>
        </p:txBody>
      </p:sp>
      <p:grpSp>
        <p:nvGrpSpPr>
          <p:cNvPr id="2" name="Grupo 1">
            <a:extLst>
              <a:ext uri="{FF2B5EF4-FFF2-40B4-BE49-F238E27FC236}">
                <a16:creationId xmlns:a16="http://schemas.microsoft.com/office/drawing/2014/main" id="{F49682CC-A426-376A-2C10-4597DCE8E2CC}"/>
              </a:ext>
            </a:extLst>
          </p:cNvPr>
          <p:cNvGrpSpPr/>
          <p:nvPr/>
        </p:nvGrpSpPr>
        <p:grpSpPr>
          <a:xfrm>
            <a:off x="16941" y="6195972"/>
            <a:ext cx="2366206" cy="609476"/>
            <a:chOff x="9243152" y="5918017"/>
            <a:chExt cx="2666083" cy="686717"/>
          </a:xfrm>
        </p:grpSpPr>
        <p:sp>
          <p:nvSpPr>
            <p:cNvPr id="3" name="Rectángulo redondeado 2">
              <a:extLst>
                <a:ext uri="{FF2B5EF4-FFF2-40B4-BE49-F238E27FC236}">
                  <a16:creationId xmlns:a16="http://schemas.microsoft.com/office/drawing/2014/main" id="{C5490D58-E156-1EF7-1087-E40D13CFD875}"/>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Imagen 6">
              <a:extLst>
                <a:ext uri="{FF2B5EF4-FFF2-40B4-BE49-F238E27FC236}">
                  <a16:creationId xmlns:a16="http://schemas.microsoft.com/office/drawing/2014/main" id="{3C49A14C-D453-D536-3CA0-581F29C88C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424692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01198-AD26-87AF-63B9-CF35843C1A26}"/>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F3A0C80F-074C-33BA-8F92-CC9B9CA692E2}"/>
              </a:ext>
            </a:extLst>
          </p:cNvPr>
          <p:cNvSpPr txBox="1"/>
          <p:nvPr/>
        </p:nvSpPr>
        <p:spPr>
          <a:xfrm>
            <a:off x="325821" y="792468"/>
            <a:ext cx="10978222" cy="2533963"/>
          </a:xfrm>
          <a:prstGeom prst="rect">
            <a:avLst/>
          </a:prstGeom>
          <a:noFill/>
        </p:spPr>
        <p:txBody>
          <a:bodyPr wrap="square" rtlCol="0">
            <a:spAutoFit/>
          </a:bodyPr>
          <a:lstStyle/>
          <a:p>
            <a:pPr algn="ctr">
              <a:lnSpc>
                <a:spcPct val="150000"/>
              </a:lnSpc>
            </a:pPr>
            <a:r>
              <a:rPr lang="es-ES" i="1" dirty="0">
                <a:latin typeface="Arial"/>
                <a:cs typeface="Arial"/>
              </a:rPr>
              <a:t>Operación realizada en un instrumento de medición o un sistema de medición que, bajo condiciones específicas:</a:t>
            </a:r>
          </a:p>
          <a:p>
            <a:pPr marL="342900" indent="-342900" algn="ctr">
              <a:lnSpc>
                <a:spcPct val="150000"/>
              </a:lnSpc>
              <a:buAutoNum type="arabicPeriod"/>
            </a:pPr>
            <a:r>
              <a:rPr lang="es-ES" i="1" dirty="0">
                <a:latin typeface="Arial"/>
                <a:cs typeface="Arial"/>
              </a:rPr>
              <a:t>Establece una relación entre los valores con incertidumbres de medición proporcionados por patrones de medición e indicaciones correspondientes con incertidumbres de medición asociadas y</a:t>
            </a:r>
          </a:p>
          <a:p>
            <a:pPr marL="342900" indent="-342900" algn="ctr">
              <a:lnSpc>
                <a:spcPct val="150000"/>
              </a:lnSpc>
              <a:buAutoNum type="arabicPeriod"/>
            </a:pPr>
            <a:r>
              <a:rPr lang="es-ES" i="1" dirty="0">
                <a:latin typeface="Arial"/>
                <a:cs typeface="Arial"/>
              </a:rPr>
              <a:t>Utiliza esta información para establecer una relación que permita obtener un resultado de medición a partir de una indicación</a:t>
            </a:r>
          </a:p>
        </p:txBody>
      </p:sp>
      <p:sp>
        <p:nvSpPr>
          <p:cNvPr id="3" name="CuadroTexto 2">
            <a:extLst>
              <a:ext uri="{FF2B5EF4-FFF2-40B4-BE49-F238E27FC236}">
                <a16:creationId xmlns:a16="http://schemas.microsoft.com/office/drawing/2014/main" id="{CC6334E5-9B67-E146-8C07-063D793159CD}"/>
              </a:ext>
            </a:extLst>
          </p:cNvPr>
          <p:cNvSpPr txBox="1"/>
          <p:nvPr/>
        </p:nvSpPr>
        <p:spPr>
          <a:xfrm>
            <a:off x="325821" y="85954"/>
            <a:ext cx="2271776"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CALIBRACIÓN</a:t>
            </a:r>
          </a:p>
        </p:txBody>
      </p:sp>
      <p:sp>
        <p:nvSpPr>
          <p:cNvPr id="5" name="TextBox 431">
            <a:extLst>
              <a:ext uri="{FF2B5EF4-FFF2-40B4-BE49-F238E27FC236}">
                <a16:creationId xmlns:a16="http://schemas.microsoft.com/office/drawing/2014/main" id="{FDCCE9A5-2BDE-AF97-2B73-90187D407CDD}"/>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B1ACAA50-384B-FB71-43AF-99DC3C6A6D0E}"/>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Freeform: Shape 389">
            <a:extLst>
              <a:ext uri="{FF2B5EF4-FFF2-40B4-BE49-F238E27FC236}">
                <a16:creationId xmlns:a16="http://schemas.microsoft.com/office/drawing/2014/main" id="{A4D3BB2E-95F6-8691-F575-BABCEC2201BD}"/>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8" name="Freeform: Shape 389">
            <a:extLst>
              <a:ext uri="{FF2B5EF4-FFF2-40B4-BE49-F238E27FC236}">
                <a16:creationId xmlns:a16="http://schemas.microsoft.com/office/drawing/2014/main" id="{FBD0739E-FA8C-189B-7883-32A60F2C3FEB}"/>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9" name="CuadroTexto 8">
            <a:extLst>
              <a:ext uri="{FF2B5EF4-FFF2-40B4-BE49-F238E27FC236}">
                <a16:creationId xmlns:a16="http://schemas.microsoft.com/office/drawing/2014/main" id="{3EC8A2A0-8218-EA81-4C4C-C1FD5BAE9C64}"/>
              </a:ext>
            </a:extLst>
          </p:cNvPr>
          <p:cNvSpPr txBox="1"/>
          <p:nvPr/>
        </p:nvSpPr>
        <p:spPr>
          <a:xfrm>
            <a:off x="825062" y="3429000"/>
            <a:ext cx="10541876" cy="3416320"/>
          </a:xfrm>
          <a:prstGeom prst="rect">
            <a:avLst/>
          </a:prstGeom>
          <a:noFill/>
        </p:spPr>
        <p:txBody>
          <a:bodyPr wrap="square" rtlCol="0">
            <a:spAutoFit/>
          </a:bodyPr>
          <a:lstStyle/>
          <a:p>
            <a:pPr algn="ctr"/>
            <a:r>
              <a:rPr lang="es-ES" i="1" dirty="0">
                <a:latin typeface="Arial"/>
                <a:cs typeface="Arial"/>
              </a:rPr>
              <a:t>NOTA 1: el objetivo de la calibración es proporcionar trazabilidad de los resultados de medición obtenidos al utilizar un instrumento de medición o sistema de medición calibrado.</a:t>
            </a:r>
          </a:p>
          <a:p>
            <a:pPr algn="ctr"/>
            <a:r>
              <a:rPr lang="es-ES" i="1" dirty="0">
                <a:latin typeface="Arial"/>
                <a:cs typeface="Arial"/>
              </a:rPr>
              <a:t>NOTA 3: la calibración no debe confundirse con el ajuste de un sistema de medición, ni con la verificación de la calibración. La calibración es a veces también un prerrequisito al </a:t>
            </a:r>
            <a:r>
              <a:rPr lang="es-ES" i="1" dirty="0">
                <a:solidFill>
                  <a:schemeClr val="accent6">
                    <a:lumMod val="75000"/>
                  </a:schemeClr>
                </a:solidFill>
                <a:latin typeface="Arial"/>
                <a:cs typeface="Arial"/>
              </a:rPr>
              <a:t>ajuste, que es el conjunto de operaciones que se llevan a cabo en un sistema de medición de modo que el sistema proporcione indicaciones prescritas correspondientes a valores dados de magnitudes, normalmente obtenidas a partir de patrones de medición.</a:t>
            </a:r>
          </a:p>
          <a:p>
            <a:pPr algn="ctr"/>
            <a:r>
              <a:rPr lang="es-ES" i="1" dirty="0">
                <a:latin typeface="Arial"/>
                <a:cs typeface="Arial"/>
              </a:rPr>
              <a:t>NOTA 4: El segundo paso es, de hecho, necesario para establecer la incertidumbre instrumental de los resultados de medición obtenidos al utilizar el sistema de medición calibrado. Los dos pasos tienen como objetivo demostrar la trazabilidad metrológica de los resultados de medición obtenidos por el sistema calibrado.</a:t>
            </a:r>
          </a:p>
          <a:p>
            <a:pPr algn="ctr"/>
            <a:endParaRPr lang="es-ES" i="1" dirty="0">
              <a:latin typeface="Arial"/>
              <a:cs typeface="Arial"/>
            </a:endParaRPr>
          </a:p>
        </p:txBody>
      </p:sp>
      <p:grpSp>
        <p:nvGrpSpPr>
          <p:cNvPr id="4" name="Grupo 3">
            <a:extLst>
              <a:ext uri="{FF2B5EF4-FFF2-40B4-BE49-F238E27FC236}">
                <a16:creationId xmlns:a16="http://schemas.microsoft.com/office/drawing/2014/main" id="{A613567C-2A0F-0883-C83C-6F5A29931DA3}"/>
              </a:ext>
            </a:extLst>
          </p:cNvPr>
          <p:cNvGrpSpPr/>
          <p:nvPr/>
        </p:nvGrpSpPr>
        <p:grpSpPr>
          <a:xfrm>
            <a:off x="16941" y="6195972"/>
            <a:ext cx="2366206" cy="609476"/>
            <a:chOff x="9243152" y="5918017"/>
            <a:chExt cx="2666083" cy="686717"/>
          </a:xfrm>
        </p:grpSpPr>
        <p:sp>
          <p:nvSpPr>
            <p:cNvPr id="10" name="Rectángulo redondeado 9">
              <a:extLst>
                <a:ext uri="{FF2B5EF4-FFF2-40B4-BE49-F238E27FC236}">
                  <a16:creationId xmlns:a16="http://schemas.microsoft.com/office/drawing/2014/main" id="{C64C35C2-5134-4F1D-3856-3AC2A65CBE89}"/>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 name="Imagen 10">
              <a:extLst>
                <a:ext uri="{FF2B5EF4-FFF2-40B4-BE49-F238E27FC236}">
                  <a16:creationId xmlns:a16="http://schemas.microsoft.com/office/drawing/2014/main" id="{B09BBFBF-CF36-1465-09FF-9DBBBF947C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2002601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D8B4692-399C-39EA-BF9C-9CD4F69BDC67}"/>
            </a:ext>
          </a:extLst>
        </p:cNvPr>
        <p:cNvGrpSpPr/>
        <p:nvPr/>
      </p:nvGrpSpPr>
      <p:grpSpPr>
        <a:xfrm>
          <a:off x="0" y="0"/>
          <a:ext cx="0" cy="0"/>
          <a:chOff x="0" y="0"/>
          <a:chExt cx="0" cy="0"/>
        </a:xfrm>
      </p:grpSpPr>
      <p:grpSp>
        <p:nvGrpSpPr>
          <p:cNvPr id="2" name="Group 01">
            <a:extLst>
              <a:ext uri="{FF2B5EF4-FFF2-40B4-BE49-F238E27FC236}">
                <a16:creationId xmlns:a16="http://schemas.microsoft.com/office/drawing/2014/main" id="{CC5B0491-2666-D92F-7CFE-18DD7A4545E6}"/>
              </a:ext>
            </a:extLst>
          </p:cNvPr>
          <p:cNvGrpSpPr/>
          <p:nvPr/>
        </p:nvGrpSpPr>
        <p:grpSpPr>
          <a:xfrm>
            <a:off x="1914394" y="1811858"/>
            <a:ext cx="3742227" cy="1383774"/>
            <a:chOff x="3984504" y="4753343"/>
            <a:chExt cx="7484453" cy="1978269"/>
          </a:xfrm>
        </p:grpSpPr>
        <p:sp>
          <p:nvSpPr>
            <p:cNvPr id="27" name="Line 01">
              <a:extLst>
                <a:ext uri="{FF2B5EF4-FFF2-40B4-BE49-F238E27FC236}">
                  <a16:creationId xmlns:a16="http://schemas.microsoft.com/office/drawing/2014/main" id="{484E226D-E8D2-9533-B4E4-2581C6C33C64}"/>
                </a:ext>
              </a:extLst>
            </p:cNvPr>
            <p:cNvSpPr>
              <a:spLocks noChangeArrowheads="1"/>
            </p:cNvSpPr>
            <p:nvPr/>
          </p:nvSpPr>
          <p:spPr bwMode="auto">
            <a:xfrm>
              <a:off x="3984504" y="4808295"/>
              <a:ext cx="7484453" cy="1923317"/>
            </a:xfrm>
            <a:custGeom>
              <a:avLst/>
              <a:gdLst>
                <a:gd name="T0" fmla="*/ 0 w 6006"/>
                <a:gd name="T1" fmla="*/ 548423 h 1543"/>
                <a:gd name="T2" fmla="*/ 2004494 w 6006"/>
                <a:gd name="T3" fmla="*/ 555265 h 1543"/>
                <a:gd name="T4" fmla="*/ 2161815 w 6006"/>
                <a:gd name="T5" fmla="*/ 193731 h 1543"/>
                <a:gd name="T6" fmla="*/ 1996934 w 6006"/>
                <a:gd name="T7" fmla="*/ 0 h 15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6" h="1543">
                  <a:moveTo>
                    <a:pt x="0" y="1523"/>
                  </a:moveTo>
                  <a:lnTo>
                    <a:pt x="5568" y="1542"/>
                  </a:lnTo>
                  <a:lnTo>
                    <a:pt x="6005" y="538"/>
                  </a:lnTo>
                  <a:lnTo>
                    <a:pt x="5547" y="0"/>
                  </a:lnTo>
                </a:path>
              </a:pathLst>
            </a:custGeom>
            <a:noFill/>
            <a:ln w="12700" cap="flat" cmpd="sng">
              <a:solidFill>
                <a:schemeClr val="accent1"/>
              </a:solidFill>
              <a:prstDash val="solid"/>
              <a:miter lim="800000"/>
              <a:headEnd/>
              <a:tailEnd/>
              <a:extLst>
                <a:ext uri="{C807C97D-BFC1-408E-A445-0C87EB9F89A2}">
                  <ask:lineSketchStyleProps xmlns:ask="http://schemas.microsoft.com/office/drawing/2018/sketchyshapes">
                    <ask:type>
                      <ask:lineSketchNone/>
                    </ask:type>
                  </ask:lineSketchStyleProps>
                </a:ext>
              </a:extLst>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dirty="0">
                <a:latin typeface="Montserrat" pitchFamily="2" charset="77"/>
              </a:endParaRPr>
            </a:p>
          </p:txBody>
        </p:sp>
        <p:sp>
          <p:nvSpPr>
            <p:cNvPr id="28" name="Oval 01">
              <a:extLst>
                <a:ext uri="{FF2B5EF4-FFF2-40B4-BE49-F238E27FC236}">
                  <a16:creationId xmlns:a16="http://schemas.microsoft.com/office/drawing/2014/main" id="{65076031-D9AC-34C8-CD05-CAB162BBA03E}"/>
                </a:ext>
              </a:extLst>
            </p:cNvPr>
            <p:cNvSpPr>
              <a:spLocks noChangeArrowheads="1"/>
            </p:cNvSpPr>
            <p:nvPr/>
          </p:nvSpPr>
          <p:spPr bwMode="auto">
            <a:xfrm>
              <a:off x="10809533" y="4753343"/>
              <a:ext cx="181340" cy="159359"/>
            </a:xfrm>
            <a:prstGeom prst="ellipse">
              <a:avLst/>
            </a:prstGeom>
            <a:solidFill>
              <a:schemeClr val="accent1"/>
            </a:solidFill>
            <a:ln>
              <a:noFill/>
            </a:ln>
            <a:effectLst/>
            <a:extLst>
              <a:ext uri="{91240B29-F687-4F45-9708-019B960494DF}">
                <a14:hiddenLine xmlns:a14="http://schemas.microsoft.com/office/drawing/2010/main" w="9525" cap="flat">
                  <a:solidFill>
                    <a:srgbClr val="99D03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dirty="0">
                <a:latin typeface="Montserrat" pitchFamily="2" charset="77"/>
              </a:endParaRPr>
            </a:p>
          </p:txBody>
        </p:sp>
      </p:grpSp>
      <p:sp>
        <p:nvSpPr>
          <p:cNvPr id="11" name="Number 01 With Outline">
            <a:extLst>
              <a:ext uri="{FF2B5EF4-FFF2-40B4-BE49-F238E27FC236}">
                <a16:creationId xmlns:a16="http://schemas.microsoft.com/office/drawing/2014/main" id="{DC06047F-9510-180C-C0A7-CC3F93D2F745}"/>
              </a:ext>
            </a:extLst>
          </p:cNvPr>
          <p:cNvSpPr txBox="1"/>
          <p:nvPr/>
        </p:nvSpPr>
        <p:spPr>
          <a:xfrm>
            <a:off x="763695" y="1867928"/>
            <a:ext cx="1598453" cy="1438855"/>
          </a:xfrm>
          <a:prstGeom prst="rect">
            <a:avLst/>
          </a:prstGeom>
          <a:noFill/>
        </p:spPr>
        <p:txBody>
          <a:bodyPr wrap="square" rtlCol="0" anchor="b">
            <a:spAutoFit/>
          </a:bodyPr>
          <a:lstStyle/>
          <a:p>
            <a:pPr algn="r"/>
            <a:r>
              <a:rPr lang="en-US" sz="8750" b="1" spc="-425" dirty="0">
                <a:ln w="50800">
                  <a:solidFill>
                    <a:schemeClr val="accent1"/>
                  </a:solidFill>
                  <a:miter lim="800000"/>
                </a:ln>
                <a:noFill/>
                <a:latin typeface="Montserrat" pitchFamily="2" charset="77"/>
                <a:cs typeface="Poppins" pitchFamily="2" charset="77"/>
              </a:rPr>
              <a:t>01</a:t>
            </a:r>
          </a:p>
        </p:txBody>
      </p:sp>
      <p:sp>
        <p:nvSpPr>
          <p:cNvPr id="7" name="Title 01">
            <a:extLst>
              <a:ext uri="{FF2B5EF4-FFF2-40B4-BE49-F238E27FC236}">
                <a16:creationId xmlns:a16="http://schemas.microsoft.com/office/drawing/2014/main" id="{A153C87F-5B9B-B139-0667-C1C7663E0D3E}"/>
              </a:ext>
            </a:extLst>
          </p:cNvPr>
          <p:cNvSpPr txBox="1"/>
          <p:nvPr/>
        </p:nvSpPr>
        <p:spPr>
          <a:xfrm>
            <a:off x="1428450" y="706174"/>
            <a:ext cx="3451911" cy="707886"/>
          </a:xfrm>
          <a:prstGeom prst="rect">
            <a:avLst/>
          </a:prstGeom>
          <a:noFill/>
        </p:spPr>
        <p:txBody>
          <a:bodyPr wrap="square" rtlCol="0" anchor="b">
            <a:spAutoFit/>
          </a:bodyPr>
          <a:lstStyle/>
          <a:p>
            <a:r>
              <a:rPr lang="en-US" sz="4000" b="1" spc="-15" dirty="0">
                <a:solidFill>
                  <a:schemeClr val="accent1"/>
                </a:solidFill>
                <a:latin typeface="Montserrat" pitchFamily="2" charset="77"/>
                <a:cs typeface="Poppins" pitchFamily="2" charset="77"/>
              </a:rPr>
              <a:t>AJUSTE</a:t>
            </a:r>
          </a:p>
        </p:txBody>
      </p:sp>
      <p:sp>
        <p:nvSpPr>
          <p:cNvPr id="8" name="Body 01">
            <a:extLst>
              <a:ext uri="{FF2B5EF4-FFF2-40B4-BE49-F238E27FC236}">
                <a16:creationId xmlns:a16="http://schemas.microsoft.com/office/drawing/2014/main" id="{8EFF62F5-1C2A-6660-6809-5F5A4F4AA556}"/>
              </a:ext>
            </a:extLst>
          </p:cNvPr>
          <p:cNvSpPr txBox="1"/>
          <p:nvPr/>
        </p:nvSpPr>
        <p:spPr>
          <a:xfrm>
            <a:off x="2524740" y="1581025"/>
            <a:ext cx="2954747" cy="1457643"/>
          </a:xfrm>
          <a:prstGeom prst="rect">
            <a:avLst/>
          </a:prstGeom>
          <a:noFill/>
        </p:spPr>
        <p:txBody>
          <a:bodyPr wrap="square" rtlCol="0" anchor="b">
            <a:spAutoFit/>
          </a:bodyPr>
          <a:lstStyle/>
          <a:p>
            <a:pPr>
              <a:lnSpc>
                <a:spcPts val="1800"/>
              </a:lnSpc>
            </a:pPr>
            <a:r>
              <a:rPr lang="en-US" sz="1200" spc="-15" dirty="0">
                <a:latin typeface="Montserrat" pitchFamily="2" charset="77"/>
                <a:cs typeface="Poppins" pitchFamily="2" charset="77"/>
              </a:rPr>
              <a:t>Conjunto de </a:t>
            </a:r>
            <a:r>
              <a:rPr lang="en-US" sz="1200" spc="-15" dirty="0" err="1">
                <a:latin typeface="Montserrat" pitchFamily="2" charset="77"/>
                <a:cs typeface="Poppins" pitchFamily="2" charset="77"/>
              </a:rPr>
              <a:t>operaciones</a:t>
            </a:r>
            <a:r>
              <a:rPr lang="en-US" sz="1200" spc="-15" dirty="0">
                <a:latin typeface="Montserrat" pitchFamily="2" charset="77"/>
                <a:cs typeface="Poppins" pitchFamily="2" charset="77"/>
              </a:rPr>
              <a:t> que se </a:t>
            </a:r>
            <a:r>
              <a:rPr lang="en-US" sz="1200" spc="-15" dirty="0" err="1">
                <a:latin typeface="Montserrat" pitchFamily="2" charset="77"/>
                <a:cs typeface="Poppins" pitchFamily="2" charset="77"/>
              </a:rPr>
              <a:t>llevan</a:t>
            </a:r>
            <a:r>
              <a:rPr lang="en-US" sz="1200" spc="-15" dirty="0">
                <a:latin typeface="Montserrat" pitchFamily="2" charset="77"/>
                <a:cs typeface="Poppins" pitchFamily="2" charset="77"/>
              </a:rPr>
              <a:t> a </a:t>
            </a:r>
            <a:r>
              <a:rPr lang="en-US" sz="1200" spc="-15" dirty="0" err="1">
                <a:latin typeface="Montserrat" pitchFamily="2" charset="77"/>
                <a:cs typeface="Poppins" pitchFamily="2" charset="77"/>
              </a:rPr>
              <a:t>cabo</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en</a:t>
            </a:r>
            <a:r>
              <a:rPr lang="en-US" sz="1200" spc="-15" dirty="0">
                <a:latin typeface="Montserrat" pitchFamily="2" charset="77"/>
                <a:cs typeface="Poppins" pitchFamily="2" charset="77"/>
              </a:rPr>
              <a:t> un </a:t>
            </a:r>
            <a:r>
              <a:rPr lang="en-US" sz="1200" spc="-15" dirty="0" err="1">
                <a:latin typeface="Montserrat" pitchFamily="2" charset="77"/>
                <a:cs typeface="Poppins" pitchFamily="2" charset="77"/>
              </a:rPr>
              <a:t>sistema</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medición</a:t>
            </a:r>
            <a:r>
              <a:rPr lang="en-US" sz="1200" spc="-15" dirty="0">
                <a:latin typeface="Montserrat" pitchFamily="2" charset="77"/>
                <a:cs typeface="Poppins" pitchFamily="2" charset="77"/>
              </a:rPr>
              <a:t> para que </a:t>
            </a:r>
            <a:r>
              <a:rPr lang="en-US" sz="1200" spc="-15" dirty="0" err="1">
                <a:latin typeface="Montserrat" pitchFamily="2" charset="77"/>
                <a:cs typeface="Poppins" pitchFamily="2" charset="77"/>
              </a:rPr>
              <a:t>proporcione</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indicaciones</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prescritas</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correspondientes</a:t>
            </a:r>
            <a:r>
              <a:rPr lang="en-US" sz="1200" spc="-15" dirty="0">
                <a:latin typeface="Montserrat" pitchFamily="2" charset="77"/>
                <a:cs typeface="Poppins" pitchFamily="2" charset="77"/>
              </a:rPr>
              <a:t> a </a:t>
            </a:r>
            <a:r>
              <a:rPr lang="en-US" sz="1200" spc="-15" dirty="0" err="1">
                <a:latin typeface="Montserrat" pitchFamily="2" charset="77"/>
                <a:cs typeface="Poppins" pitchFamily="2" charset="77"/>
              </a:rPr>
              <a:t>valores</a:t>
            </a:r>
            <a:r>
              <a:rPr lang="en-US" sz="1200" spc="-15" dirty="0">
                <a:latin typeface="Montserrat" pitchFamily="2" charset="77"/>
                <a:cs typeface="Poppins" pitchFamily="2" charset="77"/>
              </a:rPr>
              <a:t> dados de </a:t>
            </a:r>
            <a:r>
              <a:rPr lang="en-US" sz="1200" spc="-15" dirty="0" err="1">
                <a:latin typeface="Montserrat" pitchFamily="2" charset="77"/>
                <a:cs typeface="Poppins" pitchFamily="2" charset="77"/>
              </a:rPr>
              <a:t>una</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magnitud</a:t>
            </a:r>
            <a:r>
              <a:rPr lang="en-US" sz="1200" spc="-15" dirty="0">
                <a:latin typeface="Montserrat" pitchFamily="2" charset="77"/>
                <a:cs typeface="Poppins" pitchFamily="2" charset="77"/>
              </a:rPr>
              <a:t> que se </a:t>
            </a:r>
            <a:r>
              <a:rPr lang="en-US" sz="1200" spc="-15" dirty="0" err="1">
                <a:latin typeface="Montserrat" pitchFamily="2" charset="77"/>
                <a:cs typeface="Poppins" pitchFamily="2" charset="77"/>
              </a:rPr>
              <a:t>mide</a:t>
            </a:r>
            <a:r>
              <a:rPr lang="en-US" sz="1200" spc="-15" dirty="0">
                <a:latin typeface="Montserrat" pitchFamily="2" charset="77"/>
                <a:cs typeface="Poppins" pitchFamily="2" charset="77"/>
              </a:rPr>
              <a:t>.</a:t>
            </a:r>
          </a:p>
        </p:txBody>
      </p:sp>
      <p:grpSp>
        <p:nvGrpSpPr>
          <p:cNvPr id="3" name="Group 02">
            <a:extLst>
              <a:ext uri="{FF2B5EF4-FFF2-40B4-BE49-F238E27FC236}">
                <a16:creationId xmlns:a16="http://schemas.microsoft.com/office/drawing/2014/main" id="{2F3EA6B3-7EE0-0DB5-8031-497453B88F45}"/>
              </a:ext>
            </a:extLst>
          </p:cNvPr>
          <p:cNvGrpSpPr/>
          <p:nvPr/>
        </p:nvGrpSpPr>
        <p:grpSpPr>
          <a:xfrm>
            <a:off x="7409759" y="3740219"/>
            <a:ext cx="3742227" cy="1438855"/>
            <a:chOff x="3984504" y="9440740"/>
            <a:chExt cx="7484453" cy="2005747"/>
          </a:xfrm>
        </p:grpSpPr>
        <p:sp>
          <p:nvSpPr>
            <p:cNvPr id="32" name="Line 02">
              <a:extLst>
                <a:ext uri="{FF2B5EF4-FFF2-40B4-BE49-F238E27FC236}">
                  <a16:creationId xmlns:a16="http://schemas.microsoft.com/office/drawing/2014/main" id="{8D2B08AD-6B11-CA06-27D2-4FD9211A1C86}"/>
                </a:ext>
              </a:extLst>
            </p:cNvPr>
            <p:cNvSpPr>
              <a:spLocks noChangeArrowheads="1"/>
            </p:cNvSpPr>
            <p:nvPr/>
          </p:nvSpPr>
          <p:spPr bwMode="auto">
            <a:xfrm>
              <a:off x="3984504" y="9523170"/>
              <a:ext cx="7484453" cy="1923317"/>
            </a:xfrm>
            <a:custGeom>
              <a:avLst/>
              <a:gdLst>
                <a:gd name="T0" fmla="*/ 0 w 6006"/>
                <a:gd name="T1" fmla="*/ 548779 h 1542"/>
                <a:gd name="T2" fmla="*/ 2004494 w 6006"/>
                <a:gd name="T3" fmla="*/ 555265 h 1542"/>
                <a:gd name="T4" fmla="*/ 2161815 w 6006"/>
                <a:gd name="T5" fmla="*/ 193496 h 1542"/>
                <a:gd name="T6" fmla="*/ 1996934 w 6006"/>
                <a:gd name="T7" fmla="*/ 0 h 15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006" h="1542">
                  <a:moveTo>
                    <a:pt x="0" y="1523"/>
                  </a:moveTo>
                  <a:lnTo>
                    <a:pt x="5568" y="1541"/>
                  </a:lnTo>
                  <a:lnTo>
                    <a:pt x="6005" y="537"/>
                  </a:lnTo>
                  <a:lnTo>
                    <a:pt x="5547" y="0"/>
                  </a:lnTo>
                </a:path>
              </a:pathLst>
            </a:custGeom>
            <a:noFill/>
            <a:ln w="12700" cap="flat" cmpd="sng">
              <a:solidFill>
                <a:schemeClr val="accent2"/>
              </a:solidFill>
              <a:prstDash val="solid"/>
              <a:miter lim="800000"/>
              <a:headEnd/>
              <a:tailEnd/>
              <a:extLst>
                <a:ext uri="{C807C97D-BFC1-408E-A445-0C87EB9F89A2}">
                  <ask:lineSketchStyleProps xmlns:ask="http://schemas.microsoft.com/office/drawing/2018/sketchyshapes">
                    <ask:type>
                      <ask:lineSketchNone/>
                    </ask:type>
                  </ask:lineSketchStyleProps>
                </a:ext>
              </a:extLst>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dirty="0">
                <a:latin typeface="Montserrat" pitchFamily="2" charset="77"/>
              </a:endParaRPr>
            </a:p>
          </p:txBody>
        </p:sp>
        <p:sp>
          <p:nvSpPr>
            <p:cNvPr id="33" name="Oval 02">
              <a:extLst>
                <a:ext uri="{FF2B5EF4-FFF2-40B4-BE49-F238E27FC236}">
                  <a16:creationId xmlns:a16="http://schemas.microsoft.com/office/drawing/2014/main" id="{15609E84-B1A7-D3C0-B909-F9BCB5C8E1DF}"/>
                </a:ext>
              </a:extLst>
            </p:cNvPr>
            <p:cNvSpPr>
              <a:spLocks noChangeArrowheads="1"/>
            </p:cNvSpPr>
            <p:nvPr/>
          </p:nvSpPr>
          <p:spPr bwMode="auto">
            <a:xfrm>
              <a:off x="10820523" y="9440740"/>
              <a:ext cx="181340" cy="159362"/>
            </a:xfrm>
            <a:prstGeom prst="ellipse">
              <a:avLst/>
            </a:prstGeom>
            <a:solidFill>
              <a:schemeClr val="accent2"/>
            </a:solidFill>
            <a:ln>
              <a:noFill/>
            </a:ln>
            <a:effectLst/>
            <a:extLst>
              <a:ext uri="{91240B29-F687-4F45-9708-019B960494DF}">
                <a14:hiddenLine xmlns:a14="http://schemas.microsoft.com/office/drawing/2010/main" w="9525" cap="flat">
                  <a:solidFill>
                    <a:srgbClr val="42D1A2"/>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dirty="0">
                <a:latin typeface="Montserrat" pitchFamily="2" charset="77"/>
              </a:endParaRPr>
            </a:p>
          </p:txBody>
        </p:sp>
      </p:grpSp>
      <p:sp>
        <p:nvSpPr>
          <p:cNvPr id="16" name="Number 02 With Outline">
            <a:extLst>
              <a:ext uri="{FF2B5EF4-FFF2-40B4-BE49-F238E27FC236}">
                <a16:creationId xmlns:a16="http://schemas.microsoft.com/office/drawing/2014/main" id="{8E138B68-695B-D173-133B-B72604EE4642}"/>
              </a:ext>
            </a:extLst>
          </p:cNvPr>
          <p:cNvSpPr txBox="1"/>
          <p:nvPr/>
        </p:nvSpPr>
        <p:spPr>
          <a:xfrm>
            <a:off x="6259060" y="3856134"/>
            <a:ext cx="1598453" cy="1438855"/>
          </a:xfrm>
          <a:prstGeom prst="rect">
            <a:avLst/>
          </a:prstGeom>
          <a:noFill/>
        </p:spPr>
        <p:txBody>
          <a:bodyPr wrap="square" rtlCol="0" anchor="b">
            <a:spAutoFit/>
          </a:bodyPr>
          <a:lstStyle/>
          <a:p>
            <a:pPr algn="r"/>
            <a:r>
              <a:rPr lang="en-US" sz="8750" b="1" spc="-425" dirty="0">
                <a:ln w="50800">
                  <a:solidFill>
                    <a:schemeClr val="accent2"/>
                  </a:solidFill>
                  <a:miter lim="800000"/>
                </a:ln>
                <a:noFill/>
                <a:latin typeface="Montserrat" pitchFamily="2" charset="77"/>
                <a:cs typeface="Poppins" pitchFamily="2" charset="77"/>
              </a:rPr>
              <a:t>02</a:t>
            </a:r>
          </a:p>
        </p:txBody>
      </p:sp>
      <p:sp>
        <p:nvSpPr>
          <p:cNvPr id="17" name="Title 02">
            <a:extLst>
              <a:ext uri="{FF2B5EF4-FFF2-40B4-BE49-F238E27FC236}">
                <a16:creationId xmlns:a16="http://schemas.microsoft.com/office/drawing/2014/main" id="{F192E921-45E8-9342-AAC6-8957C9F9F2B0}"/>
              </a:ext>
            </a:extLst>
          </p:cNvPr>
          <p:cNvSpPr txBox="1"/>
          <p:nvPr/>
        </p:nvSpPr>
        <p:spPr>
          <a:xfrm>
            <a:off x="6630186" y="3037831"/>
            <a:ext cx="3803271" cy="523220"/>
          </a:xfrm>
          <a:prstGeom prst="rect">
            <a:avLst/>
          </a:prstGeom>
          <a:noFill/>
        </p:spPr>
        <p:txBody>
          <a:bodyPr wrap="square" rtlCol="0" anchor="b">
            <a:spAutoFit/>
          </a:bodyPr>
          <a:lstStyle/>
          <a:p>
            <a:r>
              <a:rPr lang="en-US" sz="2800" b="1" spc="-15" dirty="0">
                <a:solidFill>
                  <a:schemeClr val="accent2"/>
                </a:solidFill>
                <a:latin typeface="Montserrat" pitchFamily="2" charset="77"/>
                <a:cs typeface="Poppins" pitchFamily="2" charset="77"/>
              </a:rPr>
              <a:t>AJUSTE DEL CERO</a:t>
            </a:r>
          </a:p>
        </p:txBody>
      </p:sp>
      <p:sp>
        <p:nvSpPr>
          <p:cNvPr id="18" name="Body 02">
            <a:extLst>
              <a:ext uri="{FF2B5EF4-FFF2-40B4-BE49-F238E27FC236}">
                <a16:creationId xmlns:a16="http://schemas.microsoft.com/office/drawing/2014/main" id="{F1E87B7F-233E-DBB9-1FF4-A8B313DABB08}"/>
              </a:ext>
            </a:extLst>
          </p:cNvPr>
          <p:cNvSpPr txBox="1"/>
          <p:nvPr/>
        </p:nvSpPr>
        <p:spPr>
          <a:xfrm>
            <a:off x="7857513" y="3799123"/>
            <a:ext cx="2954747" cy="1226811"/>
          </a:xfrm>
          <a:prstGeom prst="rect">
            <a:avLst/>
          </a:prstGeom>
          <a:noFill/>
        </p:spPr>
        <p:txBody>
          <a:bodyPr wrap="square" rtlCol="0" anchor="b">
            <a:spAutoFit/>
          </a:bodyPr>
          <a:lstStyle/>
          <a:p>
            <a:pPr>
              <a:lnSpc>
                <a:spcPts val="1800"/>
              </a:lnSpc>
            </a:pPr>
            <a:r>
              <a:rPr lang="en-US" sz="1200" spc="-15" dirty="0" err="1">
                <a:latin typeface="Montserrat" pitchFamily="2" charset="77"/>
                <a:cs typeface="Poppins" pitchFamily="2" charset="77"/>
              </a:rPr>
              <a:t>Ajuste</a:t>
            </a:r>
            <a:r>
              <a:rPr lang="en-US" sz="1200" spc="-15" dirty="0">
                <a:latin typeface="Montserrat" pitchFamily="2" charset="77"/>
                <a:cs typeface="Poppins" pitchFamily="2" charset="77"/>
              </a:rPr>
              <a:t> de un </a:t>
            </a:r>
            <a:r>
              <a:rPr lang="en-US" sz="1200" spc="-15" dirty="0" err="1">
                <a:latin typeface="Montserrat" pitchFamily="2" charset="77"/>
                <a:cs typeface="Poppins" pitchFamily="2" charset="77"/>
              </a:rPr>
              <a:t>sistema</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medición</a:t>
            </a:r>
            <a:r>
              <a:rPr lang="en-US" sz="1200" spc="-15" dirty="0">
                <a:latin typeface="Montserrat" pitchFamily="2" charset="77"/>
                <a:cs typeface="Poppins" pitchFamily="2" charset="77"/>
              </a:rPr>
              <a:t> de modo que </a:t>
            </a:r>
            <a:r>
              <a:rPr lang="en-US" sz="1200" spc="-15" dirty="0" err="1">
                <a:latin typeface="Montserrat" pitchFamily="2" charset="77"/>
                <a:cs typeface="Poppins" pitchFamily="2" charset="77"/>
              </a:rPr>
              <a:t>proporcione</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una</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indicación</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nula</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correspondiente</a:t>
            </a:r>
            <a:r>
              <a:rPr lang="en-US" sz="1200" spc="-15" dirty="0">
                <a:latin typeface="Montserrat" pitchFamily="2" charset="77"/>
                <a:cs typeface="Poppins" pitchFamily="2" charset="77"/>
              </a:rPr>
              <a:t> a un valor cero de </a:t>
            </a:r>
            <a:r>
              <a:rPr lang="en-US" sz="1200" spc="-15" dirty="0" err="1">
                <a:latin typeface="Montserrat" pitchFamily="2" charset="77"/>
                <a:cs typeface="Poppins" pitchFamily="2" charset="77"/>
              </a:rPr>
              <a:t>una</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cantidad</a:t>
            </a:r>
            <a:r>
              <a:rPr lang="en-US" sz="1200" spc="-15" dirty="0">
                <a:latin typeface="Montserrat" pitchFamily="2" charset="77"/>
                <a:cs typeface="Poppins" pitchFamily="2" charset="77"/>
              </a:rPr>
              <a:t> que se </a:t>
            </a:r>
            <a:r>
              <a:rPr lang="en-US" sz="1200" spc="-15" dirty="0" err="1">
                <a:latin typeface="Montserrat" pitchFamily="2" charset="77"/>
                <a:cs typeface="Poppins" pitchFamily="2" charset="77"/>
              </a:rPr>
              <a:t>está</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midiendo</a:t>
            </a:r>
            <a:r>
              <a:rPr lang="en-US" sz="1200" spc="-15" dirty="0">
                <a:latin typeface="Montserrat" pitchFamily="2" charset="77"/>
                <a:cs typeface="Poppins" pitchFamily="2" charset="77"/>
              </a:rPr>
              <a:t>.</a:t>
            </a:r>
          </a:p>
        </p:txBody>
      </p:sp>
      <p:sp>
        <p:nvSpPr>
          <p:cNvPr id="4" name="TextBox 425">
            <a:extLst>
              <a:ext uri="{FF2B5EF4-FFF2-40B4-BE49-F238E27FC236}">
                <a16:creationId xmlns:a16="http://schemas.microsoft.com/office/drawing/2014/main" id="{1038A30C-7E46-4029-9D63-1FB34BA967E5}"/>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15" name="Freeform: Shape 388">
            <a:extLst>
              <a:ext uri="{FF2B5EF4-FFF2-40B4-BE49-F238E27FC236}">
                <a16:creationId xmlns:a16="http://schemas.microsoft.com/office/drawing/2014/main" id="{7B662D55-F98C-91DA-C338-3F5F4FA73EC5}"/>
              </a:ext>
            </a:extLst>
          </p:cNvPr>
          <p:cNvSpPr/>
          <p:nvPr/>
        </p:nvSpPr>
        <p:spPr>
          <a:xfrm>
            <a:off x="10836276" y="0"/>
            <a:ext cx="1355724" cy="1199245"/>
          </a:xfrm>
          <a:custGeom>
            <a:avLst/>
            <a:gdLst/>
            <a:ahLst/>
            <a:cxnLst>
              <a:cxn ang="3cd4">
                <a:pos x="hc" y="t"/>
              </a:cxn>
              <a:cxn ang="cd2">
                <a:pos x="l" y="vc"/>
              </a:cxn>
              <a:cxn ang="cd4">
                <a:pos x="hc" y="b"/>
              </a:cxn>
              <a:cxn ang="0">
                <a:pos x="r" y="vc"/>
              </a:cxn>
            </a:cxnLst>
            <a:rect l="l" t="t" r="r" b="b"/>
            <a:pathLst>
              <a:path w="4490" h="4490">
                <a:moveTo>
                  <a:pt x="4355" y="1920"/>
                </a:moveTo>
                <a:lnTo>
                  <a:pt x="2571" y="135"/>
                </a:lnTo>
                <a:cubicBezTo>
                  <a:pt x="2391" y="-45"/>
                  <a:pt x="2099" y="-45"/>
                  <a:pt x="1919" y="135"/>
                </a:cubicBezTo>
                <a:lnTo>
                  <a:pt x="135" y="1920"/>
                </a:lnTo>
                <a:cubicBezTo>
                  <a:pt x="-45" y="2099"/>
                  <a:pt x="-45" y="2391"/>
                  <a:pt x="135" y="2571"/>
                </a:cubicBezTo>
                <a:lnTo>
                  <a:pt x="1919" y="4355"/>
                </a:lnTo>
                <a:cubicBezTo>
                  <a:pt x="2099" y="4535"/>
                  <a:pt x="2391" y="4535"/>
                  <a:pt x="2571" y="4355"/>
                </a:cubicBezTo>
                <a:lnTo>
                  <a:pt x="4355" y="2571"/>
                </a:lnTo>
                <a:cubicBezTo>
                  <a:pt x="4535" y="2391"/>
                  <a:pt x="4535" y="2099"/>
                  <a:pt x="4355" y="1920"/>
                </a:cubicBezTo>
                <a:close/>
              </a:path>
            </a:pathLst>
          </a:custGeom>
          <a:noFill/>
          <a:ln w="50800" cap="flat">
            <a:solidFill>
              <a:schemeClr val="accent4"/>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22" name="TextBox 433">
            <a:extLst>
              <a:ext uri="{FF2B5EF4-FFF2-40B4-BE49-F238E27FC236}">
                <a16:creationId xmlns:a16="http://schemas.microsoft.com/office/drawing/2014/main" id="{8BCE834A-1B14-9730-9439-28E7B730EE4E}"/>
              </a:ext>
            </a:extLst>
          </p:cNvPr>
          <p:cNvSpPr txBox="1"/>
          <p:nvPr/>
        </p:nvSpPr>
        <p:spPr>
          <a:xfrm>
            <a:off x="10807345" y="346901"/>
            <a:ext cx="1355724" cy="553998"/>
          </a:xfrm>
          <a:prstGeom prst="rect">
            <a:avLst/>
          </a:prstGeom>
          <a:noFill/>
        </p:spPr>
        <p:txBody>
          <a:bodyPr wrap="square" rtlCol="0" anchor="b">
            <a:spAutoFit/>
          </a:bodyPr>
          <a:lstStyle/>
          <a:p>
            <a:pPr algn="ctr"/>
            <a:r>
              <a:rPr lang="en-US" sz="1000" b="1" spc="-15" dirty="0">
                <a:solidFill>
                  <a:schemeClr val="accent4"/>
                </a:solidFill>
                <a:latin typeface="Poppins" panose="00000500000000000000" pitchFamily="2" charset="0"/>
                <a:cs typeface="Poppins" panose="00000500000000000000" pitchFamily="2" charset="0"/>
              </a:rPr>
              <a:t>4. EQUIPOS DE MEDICIÓN Y SUS PROPIEDADES</a:t>
            </a:r>
          </a:p>
        </p:txBody>
      </p:sp>
      <p:grpSp>
        <p:nvGrpSpPr>
          <p:cNvPr id="5" name="Grupo 4">
            <a:extLst>
              <a:ext uri="{FF2B5EF4-FFF2-40B4-BE49-F238E27FC236}">
                <a16:creationId xmlns:a16="http://schemas.microsoft.com/office/drawing/2014/main" id="{B73BB8DA-5301-8390-4357-DC02A80401C6}"/>
              </a:ext>
            </a:extLst>
          </p:cNvPr>
          <p:cNvGrpSpPr/>
          <p:nvPr/>
        </p:nvGrpSpPr>
        <p:grpSpPr>
          <a:xfrm>
            <a:off x="16941" y="6195972"/>
            <a:ext cx="2366206" cy="609476"/>
            <a:chOff x="9243152" y="5918017"/>
            <a:chExt cx="2666083" cy="686717"/>
          </a:xfrm>
        </p:grpSpPr>
        <p:sp>
          <p:nvSpPr>
            <p:cNvPr id="6" name="Rectángulo redondeado 5">
              <a:extLst>
                <a:ext uri="{FF2B5EF4-FFF2-40B4-BE49-F238E27FC236}">
                  <a16:creationId xmlns:a16="http://schemas.microsoft.com/office/drawing/2014/main" id="{9A6B9234-3F4E-65C8-9549-2C96DC73332B}"/>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BFE5D0DB-24CD-E6F6-30A7-CC9CB20E9F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210232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5AB18-CA43-866F-EF1D-07C31BB982C2}"/>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1F59FEBD-6EE1-5880-4864-1980A9537BBE}"/>
              </a:ext>
            </a:extLst>
          </p:cNvPr>
          <p:cNvSpPr txBox="1"/>
          <p:nvPr/>
        </p:nvSpPr>
        <p:spPr>
          <a:xfrm>
            <a:off x="819807" y="1854007"/>
            <a:ext cx="10978222" cy="1685846"/>
          </a:xfrm>
          <a:prstGeom prst="rect">
            <a:avLst/>
          </a:prstGeom>
          <a:noFill/>
        </p:spPr>
        <p:txBody>
          <a:bodyPr wrap="square" rtlCol="0">
            <a:spAutoFit/>
          </a:bodyPr>
          <a:lstStyle/>
          <a:p>
            <a:pPr algn="ctr">
              <a:lnSpc>
                <a:spcPct val="150000"/>
              </a:lnSpc>
            </a:pPr>
            <a:r>
              <a:rPr lang="es-ES" sz="2400" i="1" dirty="0">
                <a:latin typeface="Arial"/>
                <a:cs typeface="Arial"/>
              </a:rPr>
              <a:t>Secuencia de calibraciones desde una referencia hasta el sistema de medición final, donde el resultado de cada calibración depende del resultado de la calibración anterior.</a:t>
            </a:r>
          </a:p>
        </p:txBody>
      </p:sp>
      <p:sp>
        <p:nvSpPr>
          <p:cNvPr id="3" name="CuadroTexto 2">
            <a:extLst>
              <a:ext uri="{FF2B5EF4-FFF2-40B4-BE49-F238E27FC236}">
                <a16:creationId xmlns:a16="http://schemas.microsoft.com/office/drawing/2014/main" id="{E2553384-88ED-5C36-2E3B-618CE26135FA}"/>
              </a:ext>
            </a:extLst>
          </p:cNvPr>
          <p:cNvSpPr txBox="1"/>
          <p:nvPr/>
        </p:nvSpPr>
        <p:spPr>
          <a:xfrm>
            <a:off x="819807" y="776927"/>
            <a:ext cx="4614405"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JERARQUIA DE CALIBRACIÓN</a:t>
            </a:r>
          </a:p>
        </p:txBody>
      </p:sp>
      <p:sp>
        <p:nvSpPr>
          <p:cNvPr id="5" name="TextBox 431">
            <a:extLst>
              <a:ext uri="{FF2B5EF4-FFF2-40B4-BE49-F238E27FC236}">
                <a16:creationId xmlns:a16="http://schemas.microsoft.com/office/drawing/2014/main" id="{DB4C0C61-0C55-0E67-CA76-EB2BEF28696F}"/>
              </a:ext>
            </a:extLst>
          </p:cNvPr>
          <p:cNvSpPr txBox="1"/>
          <p:nvPr/>
        </p:nvSpPr>
        <p:spPr>
          <a:xfrm>
            <a:off x="10731063" y="250218"/>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0B05F365-190D-AA17-ECFC-3E3182E46FCF}"/>
              </a:ext>
            </a:extLst>
          </p:cNvPr>
          <p:cNvSpPr txBox="1"/>
          <p:nvPr/>
        </p:nvSpPr>
        <p:spPr>
          <a:xfrm>
            <a:off x="4356538" y="5716688"/>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Freeform: Shape 389">
            <a:extLst>
              <a:ext uri="{FF2B5EF4-FFF2-40B4-BE49-F238E27FC236}">
                <a16:creationId xmlns:a16="http://schemas.microsoft.com/office/drawing/2014/main" id="{39276BBF-EF94-ADEC-AF11-BB9031C16CC2}"/>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8" name="Freeform: Shape 389">
            <a:extLst>
              <a:ext uri="{FF2B5EF4-FFF2-40B4-BE49-F238E27FC236}">
                <a16:creationId xmlns:a16="http://schemas.microsoft.com/office/drawing/2014/main" id="{36C5BABC-4561-F5DA-A954-40F2C38D8CBC}"/>
              </a:ext>
            </a:extLst>
          </p:cNvPr>
          <p:cNvSpPr/>
          <p:nvPr/>
        </p:nvSpPr>
        <p:spPr>
          <a:xfrm>
            <a:off x="10731063" y="0"/>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9" name="CuadroTexto 8">
            <a:extLst>
              <a:ext uri="{FF2B5EF4-FFF2-40B4-BE49-F238E27FC236}">
                <a16:creationId xmlns:a16="http://schemas.microsoft.com/office/drawing/2014/main" id="{8FE8FFB8-0D65-662E-0BEC-D0DAA364BDC9}"/>
              </a:ext>
            </a:extLst>
          </p:cNvPr>
          <p:cNvSpPr txBox="1"/>
          <p:nvPr/>
        </p:nvSpPr>
        <p:spPr>
          <a:xfrm>
            <a:off x="1037980" y="4240118"/>
            <a:ext cx="10541876" cy="1631216"/>
          </a:xfrm>
          <a:prstGeom prst="rect">
            <a:avLst/>
          </a:prstGeom>
          <a:noFill/>
        </p:spPr>
        <p:txBody>
          <a:bodyPr wrap="square" rtlCol="0">
            <a:spAutoFit/>
          </a:bodyPr>
          <a:lstStyle/>
          <a:p>
            <a:pPr algn="ctr"/>
            <a:r>
              <a:rPr lang="es-ES" sz="2000" i="1" dirty="0">
                <a:latin typeface="Arial"/>
                <a:cs typeface="Arial"/>
              </a:rPr>
              <a:t>NOTA 1: la incertidumbre de medición aumenta necesariamente a lo largo de la secuencia de calibraciones.</a:t>
            </a:r>
          </a:p>
          <a:p>
            <a:pPr algn="ctr"/>
            <a:r>
              <a:rPr lang="es-ES" sz="2000" i="1" dirty="0">
                <a:latin typeface="Arial"/>
                <a:cs typeface="Arial"/>
              </a:rPr>
              <a:t>NOTA 2: los elementos de una jerarquía de calibración son uno o más patrones de medición y sistemas de medición operados de acuerdo con procedimientos de medición.</a:t>
            </a:r>
          </a:p>
          <a:p>
            <a:pPr algn="ctr"/>
            <a:endParaRPr lang="es-ES" sz="2000" i="1" dirty="0">
              <a:latin typeface="Arial"/>
              <a:cs typeface="Arial"/>
            </a:endParaRPr>
          </a:p>
        </p:txBody>
      </p:sp>
      <p:grpSp>
        <p:nvGrpSpPr>
          <p:cNvPr id="4" name="Grupo 3">
            <a:extLst>
              <a:ext uri="{FF2B5EF4-FFF2-40B4-BE49-F238E27FC236}">
                <a16:creationId xmlns:a16="http://schemas.microsoft.com/office/drawing/2014/main" id="{C0F24D8C-172C-18D9-0B76-4B61E84E676F}"/>
              </a:ext>
            </a:extLst>
          </p:cNvPr>
          <p:cNvGrpSpPr/>
          <p:nvPr/>
        </p:nvGrpSpPr>
        <p:grpSpPr>
          <a:xfrm>
            <a:off x="16941" y="6195972"/>
            <a:ext cx="2366206" cy="609476"/>
            <a:chOff x="9243152" y="5918017"/>
            <a:chExt cx="2666083" cy="686717"/>
          </a:xfrm>
        </p:grpSpPr>
        <p:sp>
          <p:nvSpPr>
            <p:cNvPr id="10" name="Rectángulo redondeado 9">
              <a:extLst>
                <a:ext uri="{FF2B5EF4-FFF2-40B4-BE49-F238E27FC236}">
                  <a16:creationId xmlns:a16="http://schemas.microsoft.com/office/drawing/2014/main" id="{C4847CC9-A58F-CED8-B60D-4D77C63AE1B8}"/>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 name="Imagen 10">
              <a:extLst>
                <a:ext uri="{FF2B5EF4-FFF2-40B4-BE49-F238E27FC236}">
                  <a16:creationId xmlns:a16="http://schemas.microsoft.com/office/drawing/2014/main" id="{10BCAF9F-BAC7-FDF0-0568-F350E42C42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659700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59840">
            <a:off x="8994153" y="-2159409"/>
            <a:ext cx="3234555" cy="6858000"/>
          </a:xfrm>
          <a:prstGeom prst="rect">
            <a:avLst/>
          </a:prstGeom>
        </p:spPr>
      </p:pic>
      <p:grpSp>
        <p:nvGrpSpPr>
          <p:cNvPr id="17" name="Grupo 16"/>
          <p:cNvGrpSpPr/>
          <p:nvPr/>
        </p:nvGrpSpPr>
        <p:grpSpPr>
          <a:xfrm>
            <a:off x="9825794" y="6248524"/>
            <a:ext cx="2366206" cy="609476"/>
            <a:chOff x="9243152" y="5918017"/>
            <a:chExt cx="2666083" cy="686717"/>
          </a:xfrm>
        </p:grpSpPr>
        <p:sp>
          <p:nvSpPr>
            <p:cNvPr id="18" name="Rectángulo redondeado 17"/>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9" name="Imagen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
        <p:nvSpPr>
          <p:cNvPr id="3" name="Freeform: Shape 381">
            <a:extLst>
              <a:ext uri="{FF2B5EF4-FFF2-40B4-BE49-F238E27FC236}">
                <a16:creationId xmlns:a16="http://schemas.microsoft.com/office/drawing/2014/main" id="{2E345A78-BA70-3C50-6268-2A4E3BDC4235}"/>
              </a:ext>
            </a:extLst>
          </p:cNvPr>
          <p:cNvSpPr/>
          <p:nvPr/>
        </p:nvSpPr>
        <p:spPr>
          <a:xfrm>
            <a:off x="933960" y="2476301"/>
            <a:ext cx="4898450" cy="4213264"/>
          </a:xfrm>
          <a:custGeom>
            <a:avLst/>
            <a:gdLst>
              <a:gd name="connsiteX0" fmla="*/ 660108 w 4898450"/>
              <a:gd name="connsiteY0" fmla="*/ 49832 h 4213264"/>
              <a:gd name="connsiteX1" fmla="*/ 51074 w 4898450"/>
              <a:gd name="connsiteY1" fmla="*/ 660084 h 4213264"/>
              <a:gd name="connsiteX2" fmla="*/ 51074 w 4898450"/>
              <a:gd name="connsiteY2" fmla="*/ 3010176 h 4213264"/>
              <a:gd name="connsiteX3" fmla="*/ 660108 w 4898450"/>
              <a:gd name="connsiteY3" fmla="*/ 3619183 h 4213264"/>
              <a:gd name="connsiteX4" fmla="*/ 2010194 w 4898450"/>
              <a:gd name="connsiteY4" fmla="*/ 3619183 h 4213264"/>
              <a:gd name="connsiteX5" fmla="*/ 2448599 w 4898450"/>
              <a:gd name="connsiteY5" fmla="*/ 4134783 h 4213264"/>
              <a:gd name="connsiteX6" fmla="*/ 2888249 w 4898450"/>
              <a:gd name="connsiteY6" fmla="*/ 3619183 h 4213264"/>
              <a:gd name="connsiteX7" fmla="*/ 4237090 w 4898450"/>
              <a:gd name="connsiteY7" fmla="*/ 3619183 h 4213264"/>
              <a:gd name="connsiteX8" fmla="*/ 4847369 w 4898450"/>
              <a:gd name="connsiteY8" fmla="*/ 3010176 h 4213264"/>
              <a:gd name="connsiteX9" fmla="*/ 4847369 w 4898450"/>
              <a:gd name="connsiteY9" fmla="*/ 660084 h 4213264"/>
              <a:gd name="connsiteX10" fmla="*/ 4237090 w 4898450"/>
              <a:gd name="connsiteY10" fmla="*/ 49832 h 4213264"/>
              <a:gd name="connsiteX11" fmla="*/ 660101 w 4898450"/>
              <a:gd name="connsiteY11" fmla="*/ 0 h 4213264"/>
              <a:gd name="connsiteX12" fmla="*/ 4237103 w 4898450"/>
              <a:gd name="connsiteY12" fmla="*/ 0 h 4213264"/>
              <a:gd name="connsiteX13" fmla="*/ 4898450 w 4898450"/>
              <a:gd name="connsiteY13" fmla="*/ 660074 h 4213264"/>
              <a:gd name="connsiteX14" fmla="*/ 4898450 w 4898450"/>
              <a:gd name="connsiteY14" fmla="*/ 3010186 h 4213264"/>
              <a:gd name="connsiteX15" fmla="*/ 4237103 w 4898450"/>
              <a:gd name="connsiteY15" fmla="*/ 3670260 h 4213264"/>
              <a:gd name="connsiteX16" fmla="*/ 2911919 w 4898450"/>
              <a:gd name="connsiteY16" fmla="*/ 3670260 h 4213264"/>
              <a:gd name="connsiteX17" fmla="*/ 2448602 w 4898450"/>
              <a:gd name="connsiteY17" fmla="*/ 4213264 h 4213264"/>
              <a:gd name="connsiteX18" fmla="*/ 1986532 w 4898450"/>
              <a:gd name="connsiteY18" fmla="*/ 3670260 h 4213264"/>
              <a:gd name="connsiteX19" fmla="*/ 660101 w 4898450"/>
              <a:gd name="connsiteY19" fmla="*/ 3670260 h 4213264"/>
              <a:gd name="connsiteX20" fmla="*/ 0 w 4898450"/>
              <a:gd name="connsiteY20" fmla="*/ 3010186 h 4213264"/>
              <a:gd name="connsiteX21" fmla="*/ 0 w 4898450"/>
              <a:gd name="connsiteY21" fmla="*/ 660074 h 4213264"/>
              <a:gd name="connsiteX22" fmla="*/ 660101 w 4898450"/>
              <a:gd name="connsiteY22" fmla="*/ 0 h 421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98450" h="4213264">
                <a:moveTo>
                  <a:pt x="660108" y="49832"/>
                </a:moveTo>
                <a:cubicBezTo>
                  <a:pt x="323832" y="49832"/>
                  <a:pt x="51074" y="325068"/>
                  <a:pt x="51074" y="660084"/>
                </a:cubicBezTo>
                <a:lnTo>
                  <a:pt x="51074" y="3010176"/>
                </a:lnTo>
                <a:cubicBezTo>
                  <a:pt x="51074" y="3345192"/>
                  <a:pt x="323832" y="3619183"/>
                  <a:pt x="660108" y="3619183"/>
                </a:cubicBezTo>
                <a:lnTo>
                  <a:pt x="2010194" y="3619183"/>
                </a:lnTo>
                <a:lnTo>
                  <a:pt x="2448599" y="4134783"/>
                </a:lnTo>
                <a:lnTo>
                  <a:pt x="2888249" y="3619183"/>
                </a:lnTo>
                <a:lnTo>
                  <a:pt x="4237090" y="3619183"/>
                </a:lnTo>
                <a:cubicBezTo>
                  <a:pt x="4573366" y="3619183"/>
                  <a:pt x="4847369" y="3345192"/>
                  <a:pt x="4847369" y="3010176"/>
                </a:cubicBezTo>
                <a:lnTo>
                  <a:pt x="4847369" y="660084"/>
                </a:lnTo>
                <a:cubicBezTo>
                  <a:pt x="4847369" y="325068"/>
                  <a:pt x="4573366" y="49832"/>
                  <a:pt x="4237090" y="49832"/>
                </a:cubicBezTo>
                <a:close/>
                <a:moveTo>
                  <a:pt x="660101" y="0"/>
                </a:moveTo>
                <a:lnTo>
                  <a:pt x="4237103" y="0"/>
                </a:lnTo>
                <a:cubicBezTo>
                  <a:pt x="4602027" y="0"/>
                  <a:pt x="4898450" y="296411"/>
                  <a:pt x="4898450" y="660074"/>
                </a:cubicBezTo>
                <a:lnTo>
                  <a:pt x="4898450" y="3010186"/>
                </a:lnTo>
                <a:cubicBezTo>
                  <a:pt x="4898450" y="3373849"/>
                  <a:pt x="4602027" y="3670260"/>
                  <a:pt x="4237103" y="3670260"/>
                </a:cubicBezTo>
                <a:lnTo>
                  <a:pt x="2911919" y="3670260"/>
                </a:lnTo>
                <a:lnTo>
                  <a:pt x="2448602" y="4213264"/>
                </a:lnTo>
                <a:lnTo>
                  <a:pt x="1986532" y="3670260"/>
                </a:lnTo>
                <a:lnTo>
                  <a:pt x="660101" y="3670260"/>
                </a:lnTo>
                <a:cubicBezTo>
                  <a:pt x="296423" y="3670260"/>
                  <a:pt x="0" y="3373849"/>
                  <a:pt x="0" y="3010186"/>
                </a:cubicBezTo>
                <a:lnTo>
                  <a:pt x="0" y="660074"/>
                </a:lnTo>
                <a:cubicBezTo>
                  <a:pt x="0" y="296411"/>
                  <a:pt x="296423" y="0"/>
                  <a:pt x="660101" y="0"/>
                </a:cubicBezTo>
                <a:close/>
              </a:path>
            </a:pathLst>
          </a:custGeom>
          <a:solidFill>
            <a:schemeClr val="accent1"/>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4" name="Freeform: Shape 140">
            <a:extLst>
              <a:ext uri="{FF2B5EF4-FFF2-40B4-BE49-F238E27FC236}">
                <a16:creationId xmlns:a16="http://schemas.microsoft.com/office/drawing/2014/main" id="{D5955FA6-CDC5-0132-DB9B-18FB69089B58}"/>
              </a:ext>
            </a:extLst>
          </p:cNvPr>
          <p:cNvSpPr/>
          <p:nvPr/>
        </p:nvSpPr>
        <p:spPr>
          <a:xfrm>
            <a:off x="2536048" y="937749"/>
            <a:ext cx="1694277" cy="1693031"/>
          </a:xfrm>
          <a:custGeom>
            <a:avLst/>
            <a:gdLst/>
            <a:ahLst/>
            <a:cxnLst>
              <a:cxn ang="3cd4">
                <a:pos x="hc" y="t"/>
              </a:cxn>
              <a:cxn ang="cd2">
                <a:pos x="l" y="vc"/>
              </a:cxn>
              <a:cxn ang="cd4">
                <a:pos x="hc" y="b"/>
              </a:cxn>
              <a:cxn ang="0">
                <a:pos x="r" y="vc"/>
              </a:cxn>
            </a:cxnLst>
            <a:rect l="l" t="t" r="r" b="b"/>
            <a:pathLst>
              <a:path w="1361" h="1360">
                <a:moveTo>
                  <a:pt x="1361" y="681"/>
                </a:moveTo>
                <a:cubicBezTo>
                  <a:pt x="1361" y="1056"/>
                  <a:pt x="1056" y="1360"/>
                  <a:pt x="680" y="1360"/>
                </a:cubicBezTo>
                <a:cubicBezTo>
                  <a:pt x="304" y="1360"/>
                  <a:pt x="0" y="1056"/>
                  <a:pt x="0" y="681"/>
                </a:cubicBezTo>
                <a:cubicBezTo>
                  <a:pt x="0" y="304"/>
                  <a:pt x="304" y="0"/>
                  <a:pt x="680" y="0"/>
                </a:cubicBezTo>
                <a:cubicBezTo>
                  <a:pt x="1056" y="0"/>
                  <a:pt x="1361" y="304"/>
                  <a:pt x="1361" y="681"/>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6" name="Freeform: Shape 382">
            <a:extLst>
              <a:ext uri="{FF2B5EF4-FFF2-40B4-BE49-F238E27FC236}">
                <a16:creationId xmlns:a16="http://schemas.microsoft.com/office/drawing/2014/main" id="{2FF5E020-2960-40EB-EBBA-BEFED9E55D2F}"/>
              </a:ext>
            </a:extLst>
          </p:cNvPr>
          <p:cNvSpPr/>
          <p:nvPr/>
        </p:nvSpPr>
        <p:spPr>
          <a:xfrm>
            <a:off x="6072851" y="2476301"/>
            <a:ext cx="4897204" cy="4213264"/>
          </a:xfrm>
          <a:custGeom>
            <a:avLst/>
            <a:gdLst>
              <a:gd name="connsiteX0" fmla="*/ 660110 w 4897204"/>
              <a:gd name="connsiteY0" fmla="*/ 49832 h 4213264"/>
              <a:gd name="connsiteX1" fmla="*/ 49831 w 4897204"/>
              <a:gd name="connsiteY1" fmla="*/ 660084 h 4213264"/>
              <a:gd name="connsiteX2" fmla="*/ 49831 w 4897204"/>
              <a:gd name="connsiteY2" fmla="*/ 3010176 h 4213264"/>
              <a:gd name="connsiteX3" fmla="*/ 660110 w 4897204"/>
              <a:gd name="connsiteY3" fmla="*/ 3619183 h 4213264"/>
              <a:gd name="connsiteX4" fmla="*/ 2008951 w 4897204"/>
              <a:gd name="connsiteY4" fmla="*/ 3619183 h 4213264"/>
              <a:gd name="connsiteX5" fmla="*/ 2448601 w 4897204"/>
              <a:gd name="connsiteY5" fmla="*/ 4134783 h 4213264"/>
              <a:gd name="connsiteX6" fmla="*/ 2887006 w 4897204"/>
              <a:gd name="connsiteY6" fmla="*/ 3619183 h 4213264"/>
              <a:gd name="connsiteX7" fmla="*/ 4237093 w 4897204"/>
              <a:gd name="connsiteY7" fmla="*/ 3619183 h 4213264"/>
              <a:gd name="connsiteX8" fmla="*/ 4847372 w 4897204"/>
              <a:gd name="connsiteY8" fmla="*/ 3010176 h 4213264"/>
              <a:gd name="connsiteX9" fmla="*/ 4847372 w 4897204"/>
              <a:gd name="connsiteY9" fmla="*/ 660084 h 4213264"/>
              <a:gd name="connsiteX10" fmla="*/ 4237093 w 4897204"/>
              <a:gd name="connsiteY10" fmla="*/ 49832 h 4213264"/>
              <a:gd name="connsiteX11" fmla="*/ 660101 w 4897204"/>
              <a:gd name="connsiteY11" fmla="*/ 0 h 4213264"/>
              <a:gd name="connsiteX12" fmla="*/ 4237103 w 4897204"/>
              <a:gd name="connsiteY12" fmla="*/ 0 h 4213264"/>
              <a:gd name="connsiteX13" fmla="*/ 4897204 w 4897204"/>
              <a:gd name="connsiteY13" fmla="*/ 660074 h 4213264"/>
              <a:gd name="connsiteX14" fmla="*/ 4897204 w 4897204"/>
              <a:gd name="connsiteY14" fmla="*/ 3010186 h 4213264"/>
              <a:gd name="connsiteX15" fmla="*/ 4237103 w 4897204"/>
              <a:gd name="connsiteY15" fmla="*/ 3670260 h 4213264"/>
              <a:gd name="connsiteX16" fmla="*/ 2910673 w 4897204"/>
              <a:gd name="connsiteY16" fmla="*/ 3670260 h 4213264"/>
              <a:gd name="connsiteX17" fmla="*/ 2448602 w 4897204"/>
              <a:gd name="connsiteY17" fmla="*/ 4213264 h 4213264"/>
              <a:gd name="connsiteX18" fmla="*/ 1986531 w 4897204"/>
              <a:gd name="connsiteY18" fmla="*/ 3670260 h 4213264"/>
              <a:gd name="connsiteX19" fmla="*/ 660101 w 4897204"/>
              <a:gd name="connsiteY19" fmla="*/ 3670260 h 4213264"/>
              <a:gd name="connsiteX20" fmla="*/ 0 w 4897204"/>
              <a:gd name="connsiteY20" fmla="*/ 3010186 h 4213264"/>
              <a:gd name="connsiteX21" fmla="*/ 0 w 4897204"/>
              <a:gd name="connsiteY21" fmla="*/ 660074 h 4213264"/>
              <a:gd name="connsiteX22" fmla="*/ 660101 w 4897204"/>
              <a:gd name="connsiteY22" fmla="*/ 0 h 421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97204" h="4213264">
                <a:moveTo>
                  <a:pt x="660110" y="49832"/>
                </a:moveTo>
                <a:cubicBezTo>
                  <a:pt x="323834" y="49832"/>
                  <a:pt x="49831" y="325068"/>
                  <a:pt x="49831" y="660084"/>
                </a:cubicBezTo>
                <a:lnTo>
                  <a:pt x="49831" y="3010176"/>
                </a:lnTo>
                <a:cubicBezTo>
                  <a:pt x="49831" y="3345192"/>
                  <a:pt x="323834" y="3619183"/>
                  <a:pt x="660110" y="3619183"/>
                </a:cubicBezTo>
                <a:lnTo>
                  <a:pt x="2008951" y="3619183"/>
                </a:lnTo>
                <a:lnTo>
                  <a:pt x="2448601" y="4134783"/>
                </a:lnTo>
                <a:lnTo>
                  <a:pt x="2887006" y="3619183"/>
                </a:lnTo>
                <a:lnTo>
                  <a:pt x="4237093" y="3619183"/>
                </a:lnTo>
                <a:cubicBezTo>
                  <a:pt x="4573369" y="3619183"/>
                  <a:pt x="4847372" y="3345192"/>
                  <a:pt x="4847372" y="3010176"/>
                </a:cubicBezTo>
                <a:lnTo>
                  <a:pt x="4847372" y="660084"/>
                </a:lnTo>
                <a:cubicBezTo>
                  <a:pt x="4847372" y="325068"/>
                  <a:pt x="4573369" y="49832"/>
                  <a:pt x="4237093" y="49832"/>
                </a:cubicBezTo>
                <a:close/>
                <a:moveTo>
                  <a:pt x="660101" y="0"/>
                </a:moveTo>
                <a:lnTo>
                  <a:pt x="4237103" y="0"/>
                </a:lnTo>
                <a:cubicBezTo>
                  <a:pt x="4600781" y="0"/>
                  <a:pt x="4897204" y="296411"/>
                  <a:pt x="4897204" y="660074"/>
                </a:cubicBezTo>
                <a:lnTo>
                  <a:pt x="4897204" y="3010186"/>
                </a:lnTo>
                <a:cubicBezTo>
                  <a:pt x="4897204" y="3373849"/>
                  <a:pt x="4600781" y="3670260"/>
                  <a:pt x="4237103" y="3670260"/>
                </a:cubicBezTo>
                <a:lnTo>
                  <a:pt x="2910673" y="3670260"/>
                </a:lnTo>
                <a:lnTo>
                  <a:pt x="2448602" y="4213264"/>
                </a:lnTo>
                <a:lnTo>
                  <a:pt x="1986531" y="3670260"/>
                </a:lnTo>
                <a:lnTo>
                  <a:pt x="660101" y="3670260"/>
                </a:lnTo>
                <a:cubicBezTo>
                  <a:pt x="296423" y="3670260"/>
                  <a:pt x="0" y="3373849"/>
                  <a:pt x="0" y="3010186"/>
                </a:cubicBezTo>
                <a:lnTo>
                  <a:pt x="0" y="660074"/>
                </a:lnTo>
                <a:cubicBezTo>
                  <a:pt x="0" y="296411"/>
                  <a:pt x="296423" y="0"/>
                  <a:pt x="660101" y="0"/>
                </a:cubicBezTo>
                <a:close/>
              </a:path>
            </a:pathLst>
          </a:custGeom>
          <a:solidFill>
            <a:schemeClr val="accent2"/>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7" name="Freeform: Shape 208">
            <a:extLst>
              <a:ext uri="{FF2B5EF4-FFF2-40B4-BE49-F238E27FC236}">
                <a16:creationId xmlns:a16="http://schemas.microsoft.com/office/drawing/2014/main" id="{785DA43D-D997-5027-9F5F-C7277200544D}"/>
              </a:ext>
            </a:extLst>
          </p:cNvPr>
          <p:cNvSpPr/>
          <p:nvPr/>
        </p:nvSpPr>
        <p:spPr>
          <a:xfrm>
            <a:off x="7674939" y="937749"/>
            <a:ext cx="1693031" cy="1693031"/>
          </a:xfrm>
          <a:custGeom>
            <a:avLst/>
            <a:gdLst/>
            <a:ahLst/>
            <a:cxnLst>
              <a:cxn ang="3cd4">
                <a:pos x="hc" y="t"/>
              </a:cxn>
              <a:cxn ang="cd2">
                <a:pos x="l" y="vc"/>
              </a:cxn>
              <a:cxn ang="cd4">
                <a:pos x="hc" y="b"/>
              </a:cxn>
              <a:cxn ang="0">
                <a:pos x="r" y="vc"/>
              </a:cxn>
            </a:cxnLst>
            <a:rect l="l" t="t" r="r" b="b"/>
            <a:pathLst>
              <a:path w="1360" h="1360">
                <a:moveTo>
                  <a:pt x="1360" y="681"/>
                </a:moveTo>
                <a:cubicBezTo>
                  <a:pt x="1360" y="1056"/>
                  <a:pt x="1056" y="1360"/>
                  <a:pt x="680" y="1360"/>
                </a:cubicBezTo>
                <a:cubicBezTo>
                  <a:pt x="304" y="1360"/>
                  <a:pt x="0" y="1056"/>
                  <a:pt x="0" y="681"/>
                </a:cubicBezTo>
                <a:cubicBezTo>
                  <a:pt x="0" y="304"/>
                  <a:pt x="304" y="0"/>
                  <a:pt x="680" y="0"/>
                </a:cubicBezTo>
                <a:cubicBezTo>
                  <a:pt x="1056" y="0"/>
                  <a:pt x="1360" y="304"/>
                  <a:pt x="1360" y="681"/>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Poppins" panose="00000500000000000000" pitchFamily="2" charset="0"/>
              <a:ea typeface="Microsoft YaHei" pitchFamily="2"/>
              <a:cs typeface="Lucida Sans" pitchFamily="2"/>
            </a:endParaRPr>
          </a:p>
        </p:txBody>
      </p:sp>
      <p:sp>
        <p:nvSpPr>
          <p:cNvPr id="10" name="TextBox 17">
            <a:extLst>
              <a:ext uri="{FF2B5EF4-FFF2-40B4-BE49-F238E27FC236}">
                <a16:creationId xmlns:a16="http://schemas.microsoft.com/office/drawing/2014/main" id="{094CA987-54FA-1796-5F58-6B7DC4C723FC}"/>
              </a:ext>
            </a:extLst>
          </p:cNvPr>
          <p:cNvSpPr txBox="1"/>
          <p:nvPr/>
        </p:nvSpPr>
        <p:spPr>
          <a:xfrm>
            <a:off x="2756015" y="1335426"/>
            <a:ext cx="1222912" cy="892552"/>
          </a:xfrm>
          <a:prstGeom prst="rect">
            <a:avLst/>
          </a:prstGeom>
          <a:noFill/>
        </p:spPr>
        <p:txBody>
          <a:bodyPr wrap="square" rtlCol="0" anchor="ctr">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pPr>
              <a:lnSpc>
                <a:spcPct val="100000"/>
              </a:lnSpc>
            </a:pPr>
            <a:r>
              <a:rPr lang="en-US" sz="5200" spc="-220" dirty="0">
                <a:solidFill>
                  <a:schemeClr val="bg1"/>
                </a:solidFill>
                <a:latin typeface="Poppins" panose="00000500000000000000" pitchFamily="2" charset="0"/>
                <a:cs typeface="Poppins" panose="00000500000000000000" pitchFamily="2" charset="0"/>
              </a:rPr>
              <a:t>01</a:t>
            </a:r>
          </a:p>
        </p:txBody>
      </p:sp>
      <p:sp>
        <p:nvSpPr>
          <p:cNvPr id="11" name="TextBox 18">
            <a:extLst>
              <a:ext uri="{FF2B5EF4-FFF2-40B4-BE49-F238E27FC236}">
                <a16:creationId xmlns:a16="http://schemas.microsoft.com/office/drawing/2014/main" id="{808A5876-2E85-3860-F4B9-DDB7182E4252}"/>
              </a:ext>
            </a:extLst>
          </p:cNvPr>
          <p:cNvSpPr txBox="1"/>
          <p:nvPr/>
        </p:nvSpPr>
        <p:spPr>
          <a:xfrm>
            <a:off x="7897163" y="1335426"/>
            <a:ext cx="1222912" cy="892552"/>
          </a:xfrm>
          <a:prstGeom prst="rect">
            <a:avLst/>
          </a:prstGeom>
          <a:noFill/>
        </p:spPr>
        <p:txBody>
          <a:bodyPr wrap="square" rtlCol="0" anchor="ctr">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pPr>
              <a:lnSpc>
                <a:spcPct val="100000"/>
              </a:lnSpc>
            </a:pPr>
            <a:r>
              <a:rPr lang="en-US" sz="5200" spc="-180" dirty="0">
                <a:solidFill>
                  <a:schemeClr val="bg1"/>
                </a:solidFill>
                <a:latin typeface="Poppins" panose="00000500000000000000" pitchFamily="2" charset="0"/>
                <a:cs typeface="Poppins" panose="00000500000000000000" pitchFamily="2" charset="0"/>
              </a:rPr>
              <a:t>02</a:t>
            </a:r>
          </a:p>
        </p:txBody>
      </p:sp>
      <p:sp>
        <p:nvSpPr>
          <p:cNvPr id="12" name="TextBox 21">
            <a:extLst>
              <a:ext uri="{FF2B5EF4-FFF2-40B4-BE49-F238E27FC236}">
                <a16:creationId xmlns:a16="http://schemas.microsoft.com/office/drawing/2014/main" id="{97DA3F48-A031-0A7A-9D40-1108FBE5CD7D}"/>
              </a:ext>
            </a:extLst>
          </p:cNvPr>
          <p:cNvSpPr txBox="1"/>
          <p:nvPr/>
        </p:nvSpPr>
        <p:spPr>
          <a:xfrm>
            <a:off x="1088727" y="2653596"/>
            <a:ext cx="4557488" cy="1138773"/>
          </a:xfrm>
          <a:prstGeom prst="rect">
            <a:avLst/>
          </a:prstGeom>
          <a:noFill/>
        </p:spPr>
        <p:txBody>
          <a:bodyPr wrap="square" rtlCol="0" anchor="b">
            <a:spAutoFit/>
          </a:bodyPr>
          <a:lstStyle/>
          <a:p>
            <a:pPr algn="ctr"/>
            <a:r>
              <a:rPr lang="en-US" sz="3400" b="1" spc="-30" dirty="0" err="1">
                <a:solidFill>
                  <a:schemeClr val="tx2"/>
                </a:solidFill>
                <a:latin typeface="Poppins" panose="00000500000000000000" pitchFamily="2" charset="0"/>
                <a:cs typeface="Poppins" panose="00000500000000000000" pitchFamily="2" charset="0"/>
              </a:rPr>
              <a:t>Conceptos</a:t>
            </a:r>
            <a:r>
              <a:rPr lang="en-US" sz="3400" b="1" spc="-30" dirty="0">
                <a:solidFill>
                  <a:schemeClr val="tx2"/>
                </a:solidFill>
                <a:latin typeface="Poppins" panose="00000500000000000000" pitchFamily="2" charset="0"/>
                <a:cs typeface="Poppins" panose="00000500000000000000" pitchFamily="2" charset="0"/>
              </a:rPr>
              <a:t> </a:t>
            </a:r>
            <a:r>
              <a:rPr lang="en-US" sz="3400" b="1" spc="-30" dirty="0" err="1">
                <a:solidFill>
                  <a:schemeClr val="tx2"/>
                </a:solidFill>
                <a:latin typeface="Poppins" panose="00000500000000000000" pitchFamily="2" charset="0"/>
                <a:cs typeface="Poppins" panose="00000500000000000000" pitchFamily="2" charset="0"/>
              </a:rPr>
              <a:t>Básicos</a:t>
            </a:r>
            <a:r>
              <a:rPr lang="en-US" sz="3400" b="1" spc="-30" dirty="0">
                <a:solidFill>
                  <a:schemeClr val="tx2"/>
                </a:solidFill>
                <a:latin typeface="Poppins" panose="00000500000000000000" pitchFamily="2" charset="0"/>
                <a:cs typeface="Poppins" panose="00000500000000000000" pitchFamily="2" charset="0"/>
              </a:rPr>
              <a:t> </a:t>
            </a:r>
            <a:r>
              <a:rPr lang="en-US" sz="3400" b="1" spc="-30" dirty="0" err="1">
                <a:solidFill>
                  <a:schemeClr val="tx2"/>
                </a:solidFill>
                <a:latin typeface="Poppins" panose="00000500000000000000" pitchFamily="2" charset="0"/>
                <a:cs typeface="Poppins" panose="00000500000000000000" pitchFamily="2" charset="0"/>
              </a:rPr>
              <a:t>en</a:t>
            </a:r>
            <a:r>
              <a:rPr lang="en-US" sz="3400" b="1" spc="-30" dirty="0">
                <a:solidFill>
                  <a:schemeClr val="tx2"/>
                </a:solidFill>
                <a:latin typeface="Poppins" panose="00000500000000000000" pitchFamily="2" charset="0"/>
                <a:cs typeface="Poppins" panose="00000500000000000000" pitchFamily="2" charset="0"/>
              </a:rPr>
              <a:t> </a:t>
            </a:r>
            <a:r>
              <a:rPr lang="en-US" sz="3400" b="1" spc="-30" dirty="0" err="1">
                <a:solidFill>
                  <a:schemeClr val="tx2"/>
                </a:solidFill>
                <a:latin typeface="Poppins" panose="00000500000000000000" pitchFamily="2" charset="0"/>
                <a:cs typeface="Poppins" panose="00000500000000000000" pitchFamily="2" charset="0"/>
              </a:rPr>
              <a:t>Metrología</a:t>
            </a:r>
            <a:endParaRPr lang="en-US" sz="3400" b="1" spc="-30" dirty="0">
              <a:solidFill>
                <a:schemeClr val="tx2"/>
              </a:solidFill>
              <a:latin typeface="Poppins" panose="00000500000000000000" pitchFamily="2" charset="0"/>
              <a:cs typeface="Poppins" panose="00000500000000000000" pitchFamily="2" charset="0"/>
            </a:endParaRPr>
          </a:p>
        </p:txBody>
      </p:sp>
      <p:sp>
        <p:nvSpPr>
          <p:cNvPr id="13" name="TextBox 22">
            <a:extLst>
              <a:ext uri="{FF2B5EF4-FFF2-40B4-BE49-F238E27FC236}">
                <a16:creationId xmlns:a16="http://schemas.microsoft.com/office/drawing/2014/main" id="{24B059DD-6983-870C-813A-8DC85FFB402F}"/>
              </a:ext>
            </a:extLst>
          </p:cNvPr>
          <p:cNvSpPr txBox="1"/>
          <p:nvPr/>
        </p:nvSpPr>
        <p:spPr>
          <a:xfrm>
            <a:off x="1258336" y="4167278"/>
            <a:ext cx="4218270" cy="992579"/>
          </a:xfrm>
          <a:prstGeom prst="rect">
            <a:avLst/>
          </a:prstGeom>
          <a:noFill/>
        </p:spPr>
        <p:txBody>
          <a:bodyPr wrap="square" rtlCol="0">
            <a:spAutoFit/>
          </a:bodyPr>
          <a:lstStyle/>
          <a:p>
            <a:pPr algn="ctr">
              <a:lnSpc>
                <a:spcPts val="3600"/>
              </a:lnSpc>
            </a:pPr>
            <a:r>
              <a:rPr lang="en-US" sz="2400" spc="-20" dirty="0" err="1">
                <a:latin typeface="Poppins" panose="00000500000000000000" pitchFamily="2" charset="0"/>
                <a:cs typeface="Poppins" panose="00000500000000000000" pitchFamily="2" charset="0"/>
              </a:rPr>
              <a:t>Vocabulario</a:t>
            </a:r>
            <a:r>
              <a:rPr lang="en-US" sz="2400" spc="-20" dirty="0">
                <a:latin typeface="Poppins" panose="00000500000000000000" pitchFamily="2" charset="0"/>
                <a:cs typeface="Poppins" panose="00000500000000000000" pitchFamily="2" charset="0"/>
              </a:rPr>
              <a:t> Internacional de </a:t>
            </a:r>
            <a:r>
              <a:rPr lang="en-US" sz="2400" spc="-20" dirty="0" err="1">
                <a:latin typeface="Poppins" panose="00000500000000000000" pitchFamily="2" charset="0"/>
                <a:cs typeface="Poppins" panose="00000500000000000000" pitchFamily="2" charset="0"/>
              </a:rPr>
              <a:t>Metrología</a:t>
            </a:r>
            <a:r>
              <a:rPr lang="en-US" sz="2400" spc="-20" dirty="0">
                <a:latin typeface="Poppins" panose="00000500000000000000" pitchFamily="2" charset="0"/>
                <a:cs typeface="Poppins" panose="00000500000000000000" pitchFamily="2" charset="0"/>
              </a:rPr>
              <a:t> - VIM</a:t>
            </a:r>
          </a:p>
        </p:txBody>
      </p:sp>
      <p:sp>
        <p:nvSpPr>
          <p:cNvPr id="14" name="TextBox 23">
            <a:extLst>
              <a:ext uri="{FF2B5EF4-FFF2-40B4-BE49-F238E27FC236}">
                <a16:creationId xmlns:a16="http://schemas.microsoft.com/office/drawing/2014/main" id="{785C4F51-6428-4741-9870-C63573F5BA84}"/>
              </a:ext>
            </a:extLst>
          </p:cNvPr>
          <p:cNvSpPr txBox="1"/>
          <p:nvPr/>
        </p:nvSpPr>
        <p:spPr>
          <a:xfrm>
            <a:off x="6413342" y="2653596"/>
            <a:ext cx="4216374" cy="1138773"/>
          </a:xfrm>
          <a:prstGeom prst="rect">
            <a:avLst/>
          </a:prstGeom>
          <a:noFill/>
        </p:spPr>
        <p:txBody>
          <a:bodyPr wrap="square" rtlCol="0" anchor="b">
            <a:spAutoFit/>
          </a:bodyPr>
          <a:lstStyle/>
          <a:p>
            <a:pPr algn="ctr"/>
            <a:r>
              <a:rPr lang="en-US" sz="3400" b="1" spc="-30" dirty="0" err="1">
                <a:solidFill>
                  <a:schemeClr val="tx2"/>
                </a:solidFill>
                <a:latin typeface="Poppins" panose="00000500000000000000" pitchFamily="2" charset="0"/>
                <a:cs typeface="Poppins" panose="00000500000000000000" pitchFamily="2" charset="0"/>
              </a:rPr>
              <a:t>Certificados</a:t>
            </a:r>
            <a:r>
              <a:rPr lang="en-US" sz="3400" b="1" spc="-30" dirty="0">
                <a:solidFill>
                  <a:schemeClr val="tx2"/>
                </a:solidFill>
                <a:latin typeface="Poppins" panose="00000500000000000000" pitchFamily="2" charset="0"/>
                <a:cs typeface="Poppins" panose="00000500000000000000" pitchFamily="2" charset="0"/>
              </a:rPr>
              <a:t> de </a:t>
            </a:r>
            <a:r>
              <a:rPr lang="en-US" sz="3400" b="1" spc="-30" dirty="0" err="1">
                <a:solidFill>
                  <a:schemeClr val="tx2"/>
                </a:solidFill>
                <a:latin typeface="Poppins" panose="00000500000000000000" pitchFamily="2" charset="0"/>
                <a:cs typeface="Poppins" panose="00000500000000000000" pitchFamily="2" charset="0"/>
              </a:rPr>
              <a:t>calibración</a:t>
            </a:r>
            <a:endParaRPr lang="en-US" sz="3400" b="1" spc="-30" dirty="0">
              <a:solidFill>
                <a:schemeClr val="tx2"/>
              </a:solidFill>
              <a:latin typeface="Poppins" panose="00000500000000000000" pitchFamily="2" charset="0"/>
              <a:cs typeface="Poppins" panose="00000500000000000000" pitchFamily="2" charset="0"/>
            </a:endParaRPr>
          </a:p>
        </p:txBody>
      </p:sp>
      <p:sp>
        <p:nvSpPr>
          <p:cNvPr id="15" name="TextBox 24">
            <a:extLst>
              <a:ext uri="{FF2B5EF4-FFF2-40B4-BE49-F238E27FC236}">
                <a16:creationId xmlns:a16="http://schemas.microsoft.com/office/drawing/2014/main" id="{ABABC1D7-4B27-C863-49BE-B7250D456D30}"/>
              </a:ext>
            </a:extLst>
          </p:cNvPr>
          <p:cNvSpPr txBox="1"/>
          <p:nvPr/>
        </p:nvSpPr>
        <p:spPr>
          <a:xfrm>
            <a:off x="6412394" y="3838890"/>
            <a:ext cx="4218270" cy="1915909"/>
          </a:xfrm>
          <a:prstGeom prst="rect">
            <a:avLst/>
          </a:prstGeom>
          <a:noFill/>
        </p:spPr>
        <p:txBody>
          <a:bodyPr wrap="square" rtlCol="0">
            <a:spAutoFit/>
          </a:bodyPr>
          <a:lstStyle/>
          <a:p>
            <a:pPr algn="ctr">
              <a:lnSpc>
                <a:spcPts val="3600"/>
              </a:lnSpc>
            </a:pPr>
            <a:r>
              <a:rPr lang="en-US" sz="2400" spc="-20" dirty="0">
                <a:latin typeface="Poppins" panose="00000500000000000000" pitchFamily="2" charset="0"/>
                <a:cs typeface="Poppins" panose="00000500000000000000" pitchFamily="2" charset="0"/>
              </a:rPr>
              <a:t>Uso del </a:t>
            </a:r>
            <a:r>
              <a:rPr lang="en-US" sz="2400" spc="-20" dirty="0" err="1">
                <a:latin typeface="Poppins" panose="00000500000000000000" pitchFamily="2" charset="0"/>
                <a:cs typeface="Poppins" panose="00000500000000000000" pitchFamily="2" charset="0"/>
              </a:rPr>
              <a:t>certificado</a:t>
            </a:r>
            <a:r>
              <a:rPr lang="en-US" sz="2400" spc="-20" dirty="0">
                <a:latin typeface="Poppins" panose="00000500000000000000" pitchFamily="2" charset="0"/>
                <a:cs typeface="Poppins" panose="00000500000000000000" pitchFamily="2" charset="0"/>
              </a:rPr>
              <a:t> de </a:t>
            </a:r>
            <a:r>
              <a:rPr lang="en-US" sz="2400" spc="-20" dirty="0" err="1">
                <a:latin typeface="Poppins" panose="00000500000000000000" pitchFamily="2" charset="0"/>
                <a:cs typeface="Poppins" panose="00000500000000000000" pitchFamily="2" charset="0"/>
              </a:rPr>
              <a:t>calibración</a:t>
            </a:r>
            <a:endParaRPr lang="en-US" sz="2400" spc="-20" dirty="0">
              <a:latin typeface="Poppins" panose="00000500000000000000" pitchFamily="2" charset="0"/>
              <a:cs typeface="Poppins" panose="00000500000000000000" pitchFamily="2" charset="0"/>
            </a:endParaRPr>
          </a:p>
          <a:p>
            <a:pPr algn="ctr">
              <a:lnSpc>
                <a:spcPts val="3600"/>
              </a:lnSpc>
            </a:pPr>
            <a:r>
              <a:rPr lang="en-US" sz="2400" spc="-20" dirty="0" err="1">
                <a:latin typeface="Poppins" panose="00000500000000000000" pitchFamily="2" charset="0"/>
                <a:cs typeface="Poppins" panose="00000500000000000000" pitchFamily="2" charset="0"/>
              </a:rPr>
              <a:t>Documentos</a:t>
            </a:r>
            <a:r>
              <a:rPr lang="en-US" sz="2400" spc="-20" dirty="0">
                <a:latin typeface="Poppins" panose="00000500000000000000" pitchFamily="2" charset="0"/>
                <a:cs typeface="Poppins" panose="00000500000000000000" pitchFamily="2" charset="0"/>
              </a:rPr>
              <a:t> MR y MRC</a:t>
            </a:r>
          </a:p>
          <a:p>
            <a:pPr algn="ctr">
              <a:lnSpc>
                <a:spcPts val="3600"/>
              </a:lnSpc>
            </a:pPr>
            <a:endParaRPr lang="en-US" sz="2400" spc="-20" dirty="0">
              <a:latin typeface="Poppins" panose="00000500000000000000" pitchFamily="2" charset="0"/>
              <a:cs typeface="Poppins" panose="00000500000000000000" pitchFamily="2" charset="0"/>
            </a:endParaRPr>
          </a:p>
        </p:txBody>
      </p:sp>
      <p:sp>
        <p:nvSpPr>
          <p:cNvPr id="16" name="Título 1">
            <a:extLst>
              <a:ext uri="{FF2B5EF4-FFF2-40B4-BE49-F238E27FC236}">
                <a16:creationId xmlns:a16="http://schemas.microsoft.com/office/drawing/2014/main" id="{E8558E9E-D915-23C9-27F1-A6A06BD9A4ED}"/>
              </a:ext>
            </a:extLst>
          </p:cNvPr>
          <p:cNvSpPr txBox="1">
            <a:spLocks/>
          </p:cNvSpPr>
          <p:nvPr/>
        </p:nvSpPr>
        <p:spPr>
          <a:xfrm>
            <a:off x="4699663" y="120479"/>
            <a:ext cx="7066723" cy="10541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dirty="0">
                <a:solidFill>
                  <a:srgbClr val="577515"/>
                </a:solidFill>
                <a:latin typeface="+mn-lt"/>
              </a:rPr>
              <a:t>CONTENIDO</a:t>
            </a:r>
            <a:endParaRPr lang="es-CO" b="1" dirty="0">
              <a:solidFill>
                <a:srgbClr val="577515"/>
              </a:solidFill>
              <a:latin typeface="+mn-lt"/>
            </a:endParaRPr>
          </a:p>
        </p:txBody>
      </p:sp>
    </p:spTree>
    <p:extLst>
      <p:ext uri="{BB962C8B-B14F-4D97-AF65-F5344CB8AC3E}">
        <p14:creationId xmlns:p14="http://schemas.microsoft.com/office/powerpoint/2010/main" val="1743055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4D46619-CBBD-9FC0-DE8D-0001D352B0C1}"/>
              </a:ext>
            </a:extLst>
          </p:cNvPr>
          <p:cNvSpPr txBox="1"/>
          <p:nvPr/>
        </p:nvSpPr>
        <p:spPr>
          <a:xfrm>
            <a:off x="3342290" y="669431"/>
            <a:ext cx="7034240" cy="1391343"/>
          </a:xfrm>
          <a:prstGeom prst="rect">
            <a:avLst/>
          </a:prstGeom>
          <a:noFill/>
        </p:spPr>
        <p:txBody>
          <a:bodyPr wrap="square" rtlCol="0">
            <a:spAutoFit/>
          </a:bodyPr>
          <a:lstStyle/>
          <a:p>
            <a:pPr algn="ctr">
              <a:lnSpc>
                <a:spcPct val="120000"/>
              </a:lnSpc>
            </a:pPr>
            <a:r>
              <a:rPr lang="es-ES" i="1" dirty="0">
                <a:latin typeface="Arial"/>
                <a:cs typeface="Arial"/>
              </a:rPr>
              <a:t>Propiedad del </a:t>
            </a:r>
            <a:r>
              <a:rPr lang="es-ES" i="1" dirty="0">
                <a:solidFill>
                  <a:srgbClr val="FF0000"/>
                </a:solidFill>
                <a:latin typeface="Arial"/>
                <a:cs typeface="Arial"/>
              </a:rPr>
              <a:t>resultado de medición</a:t>
            </a:r>
            <a:r>
              <a:rPr lang="es-ES" i="1" dirty="0">
                <a:latin typeface="Arial"/>
                <a:cs typeface="Arial"/>
              </a:rPr>
              <a:t> por el cual un resultado puede relacionarse con una referencia a través de una </a:t>
            </a:r>
            <a:r>
              <a:rPr lang="es-ES" i="1" dirty="0">
                <a:solidFill>
                  <a:srgbClr val="FF0000"/>
                </a:solidFill>
                <a:latin typeface="Arial"/>
                <a:cs typeface="Arial"/>
              </a:rPr>
              <a:t>cadena ininterrumpida y documentada de calibraciones</a:t>
            </a:r>
            <a:r>
              <a:rPr lang="es-ES" i="1" dirty="0">
                <a:latin typeface="Arial"/>
                <a:cs typeface="Arial"/>
              </a:rPr>
              <a:t>, cada una de las cuales contribuye a la </a:t>
            </a:r>
            <a:r>
              <a:rPr lang="es-ES" i="1" dirty="0">
                <a:solidFill>
                  <a:srgbClr val="FF0000"/>
                </a:solidFill>
                <a:latin typeface="Arial"/>
                <a:cs typeface="Arial"/>
              </a:rPr>
              <a:t>incertidumbre de medición</a:t>
            </a:r>
          </a:p>
        </p:txBody>
      </p:sp>
      <p:sp>
        <p:nvSpPr>
          <p:cNvPr id="3" name="CuadroTexto 2">
            <a:extLst>
              <a:ext uri="{FF2B5EF4-FFF2-40B4-BE49-F238E27FC236}">
                <a16:creationId xmlns:a16="http://schemas.microsoft.com/office/drawing/2014/main" id="{6719F7A0-C223-8988-BE96-A5A79B17A2C3}"/>
              </a:ext>
            </a:extLst>
          </p:cNvPr>
          <p:cNvSpPr txBox="1"/>
          <p:nvPr/>
        </p:nvSpPr>
        <p:spPr>
          <a:xfrm>
            <a:off x="151555" y="84448"/>
            <a:ext cx="4748416"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TRAZABILIDAD METROLÓGICA</a:t>
            </a:r>
          </a:p>
        </p:txBody>
      </p:sp>
      <p:graphicFrame>
        <p:nvGraphicFramePr>
          <p:cNvPr id="4" name="Diagrama 3">
            <a:extLst>
              <a:ext uri="{FF2B5EF4-FFF2-40B4-BE49-F238E27FC236}">
                <a16:creationId xmlns:a16="http://schemas.microsoft.com/office/drawing/2014/main" id="{B9D325B6-6834-0392-7775-215856D5D0E3}"/>
              </a:ext>
            </a:extLst>
          </p:cNvPr>
          <p:cNvGraphicFramePr/>
          <p:nvPr/>
        </p:nvGraphicFramePr>
        <p:xfrm>
          <a:off x="107373" y="1055491"/>
          <a:ext cx="3709922" cy="36923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31">
            <a:extLst>
              <a:ext uri="{FF2B5EF4-FFF2-40B4-BE49-F238E27FC236}">
                <a16:creationId xmlns:a16="http://schemas.microsoft.com/office/drawing/2014/main" id="{3ED17CFF-1CC6-C1A2-C9DB-F4194DB8BEFC}"/>
              </a:ext>
            </a:extLst>
          </p:cNvPr>
          <p:cNvSpPr txBox="1"/>
          <p:nvPr/>
        </p:nvSpPr>
        <p:spPr>
          <a:xfrm>
            <a:off x="10731063" y="250218"/>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2E0DA8A9-A0DD-3CA9-2CEA-7AC6A9002640}"/>
              </a:ext>
            </a:extLst>
          </p:cNvPr>
          <p:cNvSpPr txBox="1"/>
          <p:nvPr/>
        </p:nvSpPr>
        <p:spPr>
          <a:xfrm>
            <a:off x="4356538" y="5716688"/>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Freeform: Shape 389">
            <a:extLst>
              <a:ext uri="{FF2B5EF4-FFF2-40B4-BE49-F238E27FC236}">
                <a16:creationId xmlns:a16="http://schemas.microsoft.com/office/drawing/2014/main" id="{76B8D08E-41FE-A26D-4054-51E2EEF2399B}"/>
              </a:ext>
            </a:extLst>
          </p:cNvPr>
          <p:cNvSpPr/>
          <p:nvPr/>
        </p:nvSpPr>
        <p:spPr>
          <a:xfrm>
            <a:off x="10731063" y="0"/>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8" name="CuadroTexto 7">
            <a:extLst>
              <a:ext uri="{FF2B5EF4-FFF2-40B4-BE49-F238E27FC236}">
                <a16:creationId xmlns:a16="http://schemas.microsoft.com/office/drawing/2014/main" id="{ECF2B47F-05AF-E002-EDF8-0F686AA42082}"/>
              </a:ext>
            </a:extLst>
          </p:cNvPr>
          <p:cNvSpPr txBox="1"/>
          <p:nvPr/>
        </p:nvSpPr>
        <p:spPr>
          <a:xfrm>
            <a:off x="3955322" y="2341039"/>
            <a:ext cx="7762561" cy="4247317"/>
          </a:xfrm>
          <a:prstGeom prst="rect">
            <a:avLst/>
          </a:prstGeom>
          <a:noFill/>
        </p:spPr>
        <p:txBody>
          <a:bodyPr wrap="square" rtlCol="0">
            <a:spAutoFit/>
          </a:bodyPr>
          <a:lstStyle/>
          <a:p>
            <a:pPr algn="ctr"/>
            <a:r>
              <a:rPr lang="es-ES" i="1" dirty="0">
                <a:latin typeface="Arial"/>
                <a:cs typeface="Arial"/>
              </a:rPr>
              <a:t>NOTA 2: la trazabilidad metrológica requiere una jerarquía de calibración establecida.</a:t>
            </a:r>
          </a:p>
          <a:p>
            <a:pPr algn="ctr"/>
            <a:r>
              <a:rPr lang="es-ES" i="1" dirty="0">
                <a:latin typeface="Arial"/>
                <a:cs typeface="Arial"/>
              </a:rPr>
              <a:t>NOTA 3: la documentación de la cadena de calibraciones debe especificar el momento en el que se utilizó la referencia para establecer la jerarquía de calibración, junto con cualquier otra información metrológica relevante sobre la referencia.</a:t>
            </a:r>
          </a:p>
          <a:p>
            <a:pPr algn="ctr"/>
            <a:r>
              <a:rPr lang="es-ES" i="1" dirty="0">
                <a:latin typeface="Arial"/>
                <a:cs typeface="Arial"/>
              </a:rPr>
              <a:t>NOTA 4: para mediciones con más de una magnitud de entrada en el modelo de medición, cada uno de los valores de entrada y sus incertidumbres deben ser metrológicamente trazables y la jerarquía de calibración involucrada puede formar una estructura ramificada o una red.</a:t>
            </a:r>
          </a:p>
          <a:p>
            <a:pPr algn="ctr"/>
            <a:r>
              <a:rPr lang="es-ES" i="1" dirty="0">
                <a:latin typeface="Arial"/>
                <a:cs typeface="Arial"/>
              </a:rPr>
              <a:t>NOTA 5: la trazabilidad metrológica de un resultado no asegura que la incertidumbre de la medición sea adecuada para un propósito dado o que no se hayan cometido errores.</a:t>
            </a:r>
          </a:p>
          <a:p>
            <a:pPr algn="ctr"/>
            <a:endParaRPr lang="es-ES" i="1" dirty="0">
              <a:latin typeface="Arial"/>
              <a:cs typeface="Arial"/>
            </a:endParaRPr>
          </a:p>
          <a:p>
            <a:pPr algn="ctr"/>
            <a:endParaRPr lang="es-ES" i="1" dirty="0">
              <a:latin typeface="Arial"/>
              <a:cs typeface="Arial"/>
            </a:endParaRPr>
          </a:p>
        </p:txBody>
      </p:sp>
      <p:grpSp>
        <p:nvGrpSpPr>
          <p:cNvPr id="9" name="Grupo 8">
            <a:extLst>
              <a:ext uri="{FF2B5EF4-FFF2-40B4-BE49-F238E27FC236}">
                <a16:creationId xmlns:a16="http://schemas.microsoft.com/office/drawing/2014/main" id="{FC0EDEB6-BD4C-C6B8-451B-5015426AA403}"/>
              </a:ext>
            </a:extLst>
          </p:cNvPr>
          <p:cNvGrpSpPr/>
          <p:nvPr/>
        </p:nvGrpSpPr>
        <p:grpSpPr>
          <a:xfrm>
            <a:off x="16941" y="6195972"/>
            <a:ext cx="2366206" cy="609476"/>
            <a:chOff x="9243152" y="5918017"/>
            <a:chExt cx="2666083" cy="686717"/>
          </a:xfrm>
        </p:grpSpPr>
        <p:sp>
          <p:nvSpPr>
            <p:cNvPr id="10" name="Rectángulo redondeado 9">
              <a:extLst>
                <a:ext uri="{FF2B5EF4-FFF2-40B4-BE49-F238E27FC236}">
                  <a16:creationId xmlns:a16="http://schemas.microsoft.com/office/drawing/2014/main" id="{18968CD3-F445-D8C9-EF4E-DCEF0C6FECFC}"/>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1" name="Imagen 10">
              <a:extLst>
                <a:ext uri="{FF2B5EF4-FFF2-40B4-BE49-F238E27FC236}">
                  <a16:creationId xmlns:a16="http://schemas.microsoft.com/office/drawing/2014/main" id="{8DAEA3AD-85AE-66F5-96E7-4E3F86DE6E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158186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8ED513E-7686-F919-06D3-6537383FCE7D}"/>
              </a:ext>
            </a:extLst>
          </p:cNvPr>
          <p:cNvSpPr txBox="1"/>
          <p:nvPr/>
        </p:nvSpPr>
        <p:spPr>
          <a:xfrm>
            <a:off x="201594" y="98212"/>
            <a:ext cx="3350196"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Cadena de trazabilidad </a:t>
            </a:r>
          </a:p>
        </p:txBody>
      </p:sp>
      <p:graphicFrame>
        <p:nvGraphicFramePr>
          <p:cNvPr id="3" name="Diagrama 2">
            <a:extLst>
              <a:ext uri="{FF2B5EF4-FFF2-40B4-BE49-F238E27FC236}">
                <a16:creationId xmlns:a16="http://schemas.microsoft.com/office/drawing/2014/main" id="{26AF0DEC-22CB-00D0-60B9-65CAD534C46D}"/>
              </a:ext>
            </a:extLst>
          </p:cNvPr>
          <p:cNvGraphicFramePr/>
          <p:nvPr/>
        </p:nvGraphicFramePr>
        <p:xfrm>
          <a:off x="2383147" y="1786724"/>
          <a:ext cx="2609867" cy="27362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a 3">
            <a:extLst>
              <a:ext uri="{FF2B5EF4-FFF2-40B4-BE49-F238E27FC236}">
                <a16:creationId xmlns:a16="http://schemas.microsoft.com/office/drawing/2014/main" id="{60BC2B11-EAB8-366A-19C1-A70A852F2CF3}"/>
              </a:ext>
            </a:extLst>
          </p:cNvPr>
          <p:cNvGraphicFramePr/>
          <p:nvPr/>
        </p:nvGraphicFramePr>
        <p:xfrm>
          <a:off x="7578366" y="1786724"/>
          <a:ext cx="2768752" cy="273621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CuadroTexto 4">
            <a:extLst>
              <a:ext uri="{FF2B5EF4-FFF2-40B4-BE49-F238E27FC236}">
                <a16:creationId xmlns:a16="http://schemas.microsoft.com/office/drawing/2014/main" id="{B0C4A237-BB13-4A76-13D3-B2E6F5A54FF7}"/>
              </a:ext>
            </a:extLst>
          </p:cNvPr>
          <p:cNvSpPr txBox="1"/>
          <p:nvPr/>
        </p:nvSpPr>
        <p:spPr>
          <a:xfrm>
            <a:off x="4551807" y="3215502"/>
            <a:ext cx="1668489" cy="523220"/>
          </a:xfrm>
          <a:prstGeom prst="rect">
            <a:avLst/>
          </a:prstGeom>
          <a:noFill/>
        </p:spPr>
        <p:txBody>
          <a:bodyPr wrap="square" rtlCol="0">
            <a:spAutoFit/>
          </a:bodyPr>
          <a:lstStyle/>
          <a:p>
            <a:pPr algn="ctr"/>
            <a:r>
              <a:rPr lang="es-ES" sz="1400" dirty="0">
                <a:latin typeface="Arial"/>
                <a:cs typeface="Arial"/>
              </a:rPr>
              <a:t>Laboratorio A</a:t>
            </a:r>
          </a:p>
          <a:p>
            <a:pPr algn="ctr"/>
            <a:r>
              <a:rPr lang="es-ES" sz="1400" dirty="0">
                <a:latin typeface="Arial"/>
                <a:cs typeface="Arial"/>
              </a:rPr>
              <a:t>Colombia</a:t>
            </a:r>
          </a:p>
        </p:txBody>
      </p:sp>
      <p:sp>
        <p:nvSpPr>
          <p:cNvPr id="6" name="CuadroTexto 5">
            <a:extLst>
              <a:ext uri="{FF2B5EF4-FFF2-40B4-BE49-F238E27FC236}">
                <a16:creationId xmlns:a16="http://schemas.microsoft.com/office/drawing/2014/main" id="{AE1668CF-7C8B-33B0-55DA-40002104AA18}"/>
              </a:ext>
            </a:extLst>
          </p:cNvPr>
          <p:cNvSpPr txBox="1"/>
          <p:nvPr/>
        </p:nvSpPr>
        <p:spPr>
          <a:xfrm>
            <a:off x="6574342" y="3215502"/>
            <a:ext cx="1668489" cy="523220"/>
          </a:xfrm>
          <a:prstGeom prst="rect">
            <a:avLst/>
          </a:prstGeom>
          <a:noFill/>
        </p:spPr>
        <p:txBody>
          <a:bodyPr wrap="square" rtlCol="0">
            <a:spAutoFit/>
          </a:bodyPr>
          <a:lstStyle/>
          <a:p>
            <a:pPr algn="ctr"/>
            <a:r>
              <a:rPr lang="es-ES" sz="1400" dirty="0">
                <a:latin typeface="Arial"/>
                <a:cs typeface="Arial"/>
              </a:rPr>
              <a:t>Laboratorio B</a:t>
            </a:r>
          </a:p>
          <a:p>
            <a:pPr algn="ctr"/>
            <a:r>
              <a:rPr lang="es-ES" sz="1400" dirty="0">
                <a:latin typeface="Arial"/>
                <a:cs typeface="Arial"/>
              </a:rPr>
              <a:t>EEUU</a:t>
            </a:r>
          </a:p>
        </p:txBody>
      </p:sp>
      <p:cxnSp>
        <p:nvCxnSpPr>
          <p:cNvPr id="7" name="Conector recto de flecha 6">
            <a:extLst>
              <a:ext uri="{FF2B5EF4-FFF2-40B4-BE49-F238E27FC236}">
                <a16:creationId xmlns:a16="http://schemas.microsoft.com/office/drawing/2014/main" id="{483A3F30-2448-A5CB-F66D-EABDE1E0F32D}"/>
              </a:ext>
            </a:extLst>
          </p:cNvPr>
          <p:cNvCxnSpPr/>
          <p:nvPr/>
        </p:nvCxnSpPr>
        <p:spPr>
          <a:xfrm flipV="1">
            <a:off x="2141642" y="1908229"/>
            <a:ext cx="1220238" cy="24526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Conector recto de flecha 7">
            <a:extLst>
              <a:ext uri="{FF2B5EF4-FFF2-40B4-BE49-F238E27FC236}">
                <a16:creationId xmlns:a16="http://schemas.microsoft.com/office/drawing/2014/main" id="{2B25F5DF-D7E5-892F-7417-E5DA4B2E4920}"/>
              </a:ext>
            </a:extLst>
          </p:cNvPr>
          <p:cNvCxnSpPr/>
          <p:nvPr/>
        </p:nvCxnSpPr>
        <p:spPr>
          <a:xfrm flipH="1" flipV="1">
            <a:off x="9097438" y="1786726"/>
            <a:ext cx="1411548" cy="25741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CuadroTexto 8">
            <a:extLst>
              <a:ext uri="{FF2B5EF4-FFF2-40B4-BE49-F238E27FC236}">
                <a16:creationId xmlns:a16="http://schemas.microsoft.com/office/drawing/2014/main" id="{4A99608D-CAA8-6F42-143B-CEAFBF696905}"/>
              </a:ext>
            </a:extLst>
          </p:cNvPr>
          <p:cNvSpPr txBox="1"/>
          <p:nvPr/>
        </p:nvSpPr>
        <p:spPr>
          <a:xfrm>
            <a:off x="6238154" y="3354542"/>
            <a:ext cx="473154" cy="369332"/>
          </a:xfrm>
          <a:prstGeom prst="rect">
            <a:avLst/>
          </a:prstGeom>
          <a:noFill/>
        </p:spPr>
        <p:txBody>
          <a:bodyPr wrap="square" rtlCol="0">
            <a:spAutoFit/>
          </a:bodyPr>
          <a:lstStyle/>
          <a:p>
            <a:pPr algn="ctr"/>
            <a:r>
              <a:rPr lang="es-ES" dirty="0"/>
              <a:t>=</a:t>
            </a:r>
          </a:p>
        </p:txBody>
      </p:sp>
      <p:pic>
        <p:nvPicPr>
          <p:cNvPr id="10" name="Imagen 9">
            <a:extLst>
              <a:ext uri="{FF2B5EF4-FFF2-40B4-BE49-F238E27FC236}">
                <a16:creationId xmlns:a16="http://schemas.microsoft.com/office/drawing/2014/main" id="{5862FE3D-52F6-0E85-6ED3-81BAAAFFE727}"/>
              </a:ext>
            </a:extLst>
          </p:cNvPr>
          <p:cNvPicPr>
            <a:picLocks noChangeAspect="1"/>
          </p:cNvPicPr>
          <p:nvPr/>
        </p:nvPicPr>
        <p:blipFill>
          <a:blip r:embed="rId12"/>
          <a:stretch>
            <a:fillRect/>
          </a:stretch>
        </p:blipFill>
        <p:spPr>
          <a:xfrm>
            <a:off x="5460761" y="329045"/>
            <a:ext cx="1457679" cy="1457679"/>
          </a:xfrm>
          <a:prstGeom prst="rect">
            <a:avLst/>
          </a:prstGeom>
        </p:spPr>
      </p:pic>
      <p:cxnSp>
        <p:nvCxnSpPr>
          <p:cNvPr id="11" name="Conector recto de flecha 10">
            <a:extLst>
              <a:ext uri="{FF2B5EF4-FFF2-40B4-BE49-F238E27FC236}">
                <a16:creationId xmlns:a16="http://schemas.microsoft.com/office/drawing/2014/main" id="{C6A31D5C-1C73-7F4F-37D5-3AE123BDD80E}"/>
              </a:ext>
            </a:extLst>
          </p:cNvPr>
          <p:cNvCxnSpPr/>
          <p:nvPr/>
        </p:nvCxnSpPr>
        <p:spPr>
          <a:xfrm flipV="1">
            <a:off x="3735422" y="1098964"/>
            <a:ext cx="1486127" cy="5478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Conector recto de flecha 11">
            <a:extLst>
              <a:ext uri="{FF2B5EF4-FFF2-40B4-BE49-F238E27FC236}">
                <a16:creationId xmlns:a16="http://schemas.microsoft.com/office/drawing/2014/main" id="{2BA0B329-B3C9-FB70-0B9C-1891DE513A86}"/>
              </a:ext>
            </a:extLst>
          </p:cNvPr>
          <p:cNvCxnSpPr/>
          <p:nvPr/>
        </p:nvCxnSpPr>
        <p:spPr>
          <a:xfrm flipH="1" flipV="1">
            <a:off x="7142049" y="1098965"/>
            <a:ext cx="1673546" cy="5478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Conector recto de flecha 12">
            <a:extLst>
              <a:ext uri="{FF2B5EF4-FFF2-40B4-BE49-F238E27FC236}">
                <a16:creationId xmlns:a16="http://schemas.microsoft.com/office/drawing/2014/main" id="{B64F0935-6696-1DCC-9CD3-0D04E3D1109E}"/>
              </a:ext>
            </a:extLst>
          </p:cNvPr>
          <p:cNvCxnSpPr/>
          <p:nvPr/>
        </p:nvCxnSpPr>
        <p:spPr>
          <a:xfrm>
            <a:off x="4245930" y="1908229"/>
            <a:ext cx="4221026"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4" name="CuadroTexto 13">
            <a:extLst>
              <a:ext uri="{FF2B5EF4-FFF2-40B4-BE49-F238E27FC236}">
                <a16:creationId xmlns:a16="http://schemas.microsoft.com/office/drawing/2014/main" id="{2ED68C80-6ADB-DD5F-BED6-6F615AA7F2A6}"/>
              </a:ext>
            </a:extLst>
          </p:cNvPr>
          <p:cNvSpPr txBox="1"/>
          <p:nvPr/>
        </p:nvSpPr>
        <p:spPr>
          <a:xfrm>
            <a:off x="4793791" y="2418688"/>
            <a:ext cx="3287171" cy="369332"/>
          </a:xfrm>
          <a:prstGeom prst="rect">
            <a:avLst/>
          </a:prstGeom>
          <a:noFill/>
        </p:spPr>
        <p:txBody>
          <a:bodyPr wrap="square" rtlCol="0">
            <a:spAutoFit/>
          </a:bodyPr>
          <a:lstStyle/>
          <a:p>
            <a:pPr algn="ctr"/>
            <a:r>
              <a:rPr lang="es-ES" dirty="0">
                <a:latin typeface="Arial"/>
                <a:cs typeface="Arial"/>
              </a:rPr>
              <a:t>TRAZABILIDAD</a:t>
            </a:r>
          </a:p>
        </p:txBody>
      </p:sp>
      <p:sp>
        <p:nvSpPr>
          <p:cNvPr id="15" name="CuadroTexto 14">
            <a:extLst>
              <a:ext uri="{FF2B5EF4-FFF2-40B4-BE49-F238E27FC236}">
                <a16:creationId xmlns:a16="http://schemas.microsoft.com/office/drawing/2014/main" id="{69EDD982-107B-6B49-E077-044C5FD0CE99}"/>
              </a:ext>
            </a:extLst>
          </p:cNvPr>
          <p:cNvSpPr txBox="1"/>
          <p:nvPr/>
        </p:nvSpPr>
        <p:spPr>
          <a:xfrm>
            <a:off x="201594" y="4710538"/>
            <a:ext cx="11734591" cy="1723742"/>
          </a:xfrm>
          <a:prstGeom prst="rect">
            <a:avLst/>
          </a:prstGeom>
          <a:noFill/>
        </p:spPr>
        <p:txBody>
          <a:bodyPr wrap="square" rtlCol="0">
            <a:spAutoFit/>
          </a:bodyPr>
          <a:lstStyle/>
          <a:p>
            <a:pPr algn="ctr">
              <a:lnSpc>
                <a:spcPct val="120000"/>
              </a:lnSpc>
            </a:pPr>
            <a:r>
              <a:rPr lang="es-ES" i="1" dirty="0">
                <a:latin typeface="Arial"/>
                <a:cs typeface="Arial"/>
              </a:rPr>
              <a:t>Secuencia de patrones de medición y calibraciones que se utiliza para relacionar un resultado de medición con una referencia.</a:t>
            </a:r>
          </a:p>
          <a:p>
            <a:pPr algn="ctr">
              <a:lnSpc>
                <a:spcPct val="120000"/>
              </a:lnSpc>
            </a:pPr>
            <a:r>
              <a:rPr lang="es-ES" i="1" dirty="0">
                <a:latin typeface="Arial"/>
                <a:cs typeface="Arial"/>
              </a:rPr>
              <a:t>NOTA 1: una cadena de trazabilidad metrológica se define a través de una jerarquía de calibración</a:t>
            </a:r>
          </a:p>
          <a:p>
            <a:pPr algn="ctr">
              <a:lnSpc>
                <a:spcPct val="120000"/>
              </a:lnSpc>
            </a:pPr>
            <a:r>
              <a:rPr lang="es-ES" i="1" dirty="0">
                <a:latin typeface="Arial"/>
                <a:cs typeface="Arial"/>
              </a:rPr>
              <a:t>NOTA 2: Una cadena de trazabilidad metrológica se utiliza para establecer la trazabilidad metrológica de un resultado de medición</a:t>
            </a:r>
          </a:p>
        </p:txBody>
      </p:sp>
      <p:sp>
        <p:nvSpPr>
          <p:cNvPr id="16" name="TextBox 431">
            <a:extLst>
              <a:ext uri="{FF2B5EF4-FFF2-40B4-BE49-F238E27FC236}">
                <a16:creationId xmlns:a16="http://schemas.microsoft.com/office/drawing/2014/main" id="{A0BD907B-FB3D-8244-B6EF-67B5555D2E0E}"/>
              </a:ext>
            </a:extLst>
          </p:cNvPr>
          <p:cNvSpPr txBox="1"/>
          <p:nvPr/>
        </p:nvSpPr>
        <p:spPr>
          <a:xfrm>
            <a:off x="10731063" y="250218"/>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17" name="TextBox 425">
            <a:extLst>
              <a:ext uri="{FF2B5EF4-FFF2-40B4-BE49-F238E27FC236}">
                <a16:creationId xmlns:a16="http://schemas.microsoft.com/office/drawing/2014/main" id="{63EA2D82-9235-E842-3481-EC617ADB73A0}"/>
              </a:ext>
            </a:extLst>
          </p:cNvPr>
          <p:cNvSpPr txBox="1"/>
          <p:nvPr/>
        </p:nvSpPr>
        <p:spPr>
          <a:xfrm>
            <a:off x="4356538" y="5716688"/>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18" name="Freeform: Shape 389">
            <a:extLst>
              <a:ext uri="{FF2B5EF4-FFF2-40B4-BE49-F238E27FC236}">
                <a16:creationId xmlns:a16="http://schemas.microsoft.com/office/drawing/2014/main" id="{AA9E0214-FD39-975B-1C2E-24E1FAC9831D}"/>
              </a:ext>
            </a:extLst>
          </p:cNvPr>
          <p:cNvSpPr/>
          <p:nvPr/>
        </p:nvSpPr>
        <p:spPr>
          <a:xfrm>
            <a:off x="10731063" y="0"/>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grpSp>
        <p:nvGrpSpPr>
          <p:cNvPr id="19" name="Grupo 18">
            <a:extLst>
              <a:ext uri="{FF2B5EF4-FFF2-40B4-BE49-F238E27FC236}">
                <a16:creationId xmlns:a16="http://schemas.microsoft.com/office/drawing/2014/main" id="{09A02D2A-96B4-BFAC-916D-05CCADFF18E3}"/>
              </a:ext>
            </a:extLst>
          </p:cNvPr>
          <p:cNvGrpSpPr/>
          <p:nvPr/>
        </p:nvGrpSpPr>
        <p:grpSpPr>
          <a:xfrm>
            <a:off x="16941" y="6195972"/>
            <a:ext cx="2366206" cy="609476"/>
            <a:chOff x="9243152" y="5918017"/>
            <a:chExt cx="2666083" cy="686717"/>
          </a:xfrm>
        </p:grpSpPr>
        <p:sp>
          <p:nvSpPr>
            <p:cNvPr id="20" name="Rectángulo redondeado 19">
              <a:extLst>
                <a:ext uri="{FF2B5EF4-FFF2-40B4-BE49-F238E27FC236}">
                  <a16:creationId xmlns:a16="http://schemas.microsoft.com/office/drawing/2014/main" id="{9531E7C2-D821-DE4D-751D-E5EB118244D4}"/>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1" name="Imagen 20">
              <a:extLst>
                <a:ext uri="{FF2B5EF4-FFF2-40B4-BE49-F238E27FC236}">
                  <a16:creationId xmlns:a16="http://schemas.microsoft.com/office/drawing/2014/main" id="{CCB9ABDC-EAA5-4615-F17F-4E2731CBBDC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2036910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3112D2-E8BE-391F-A6DA-0C94D7658D8F}"/>
              </a:ext>
            </a:extLst>
          </p:cNvPr>
          <p:cNvSpPr>
            <a:spLocks noGrp="1"/>
          </p:cNvSpPr>
          <p:nvPr>
            <p:ph type="title"/>
          </p:nvPr>
        </p:nvSpPr>
        <p:spPr>
          <a:xfrm>
            <a:off x="1567543" y="217716"/>
            <a:ext cx="10515600" cy="892628"/>
          </a:xfrm>
        </p:spPr>
        <p:txBody>
          <a:bodyPr/>
          <a:lstStyle/>
          <a:p>
            <a:pPr algn="ctr"/>
            <a:r>
              <a:rPr lang="es-ES_tradnl" b="1" dirty="0"/>
              <a:t>ISO/IEC 17025:2017</a:t>
            </a:r>
          </a:p>
        </p:txBody>
      </p:sp>
      <p:sp>
        <p:nvSpPr>
          <p:cNvPr id="3" name="Marcador de contenido 2">
            <a:extLst>
              <a:ext uri="{FF2B5EF4-FFF2-40B4-BE49-F238E27FC236}">
                <a16:creationId xmlns:a16="http://schemas.microsoft.com/office/drawing/2014/main" id="{F2C71F84-5800-399F-5CED-F7315C5F93B5}"/>
              </a:ext>
            </a:extLst>
          </p:cNvPr>
          <p:cNvSpPr>
            <a:spLocks noGrp="1"/>
          </p:cNvSpPr>
          <p:nvPr>
            <p:ph idx="1"/>
          </p:nvPr>
        </p:nvSpPr>
        <p:spPr>
          <a:xfrm>
            <a:off x="108857" y="1346652"/>
            <a:ext cx="11974286" cy="5293633"/>
          </a:xfrm>
        </p:spPr>
        <p:txBody>
          <a:bodyPr>
            <a:normAutofit fontScale="92500" lnSpcReduction="20000"/>
          </a:bodyPr>
          <a:lstStyle/>
          <a:p>
            <a:pPr marL="0" indent="0">
              <a:buNone/>
            </a:pPr>
            <a:r>
              <a:rPr lang="es-ES_tradnl" dirty="0"/>
              <a:t>6.4.6 El equipo de medición debe ser calibrado cuando:</a:t>
            </a:r>
          </a:p>
          <a:p>
            <a:pPr marL="0" indent="0">
              <a:buNone/>
            </a:pPr>
            <a:endParaRPr lang="es-ES_tradnl" dirty="0"/>
          </a:p>
          <a:p>
            <a:pPr>
              <a:buFontTx/>
              <a:buChar char="-"/>
            </a:pPr>
            <a:r>
              <a:rPr lang="es-ES_tradnl" dirty="0"/>
              <a:t>La exactitud o la incertidumbre de medición afectan a la validez de los resultados informados, y/o</a:t>
            </a:r>
          </a:p>
          <a:p>
            <a:pPr marL="0" indent="0">
              <a:buNone/>
            </a:pPr>
            <a:endParaRPr lang="es-ES_tradnl" dirty="0"/>
          </a:p>
          <a:p>
            <a:pPr>
              <a:buFontTx/>
              <a:buChar char="-"/>
            </a:pPr>
            <a:r>
              <a:rPr lang="es-ES_tradnl" dirty="0"/>
              <a:t>Se requiere la calibración del equipo para establecer la trazabilidad metrológica de los resultados informados.</a:t>
            </a:r>
          </a:p>
          <a:p>
            <a:pPr>
              <a:buFontTx/>
              <a:buChar char="-"/>
            </a:pPr>
            <a:endParaRPr lang="es-ES_tradnl" dirty="0"/>
          </a:p>
          <a:p>
            <a:pPr marL="0" indent="0">
              <a:buNone/>
            </a:pPr>
            <a:endParaRPr lang="es-ES_tradnl" dirty="0"/>
          </a:p>
          <a:p>
            <a:pPr marL="0" indent="0">
              <a:lnSpc>
                <a:spcPct val="120000"/>
              </a:lnSpc>
              <a:buNone/>
            </a:pPr>
            <a:r>
              <a:rPr lang="es-ES_tradnl" sz="2000" i="1" dirty="0">
                <a:latin typeface="Arial" panose="020B0604020202020204" pitchFamily="34" charset="0"/>
                <a:cs typeface="Arial" panose="020B0604020202020204" pitchFamily="34" charset="0"/>
              </a:rPr>
              <a:t>NOTA: los tipos de equipos que tienen efecto sobre la validez de los resultados informados pueden incluir aquellos utilizados para:</a:t>
            </a:r>
          </a:p>
          <a:p>
            <a:pPr>
              <a:buFontTx/>
              <a:buChar char="-"/>
            </a:pPr>
            <a:r>
              <a:rPr lang="es-ES_tradnl" sz="2000" i="1" dirty="0">
                <a:latin typeface="Arial" panose="020B0604020202020204" pitchFamily="34" charset="0"/>
                <a:cs typeface="Arial" panose="020B0604020202020204" pitchFamily="34" charset="0"/>
              </a:rPr>
              <a:t>La medición directa del mensurando</a:t>
            </a:r>
          </a:p>
          <a:p>
            <a:pPr>
              <a:buFontTx/>
              <a:buChar char="-"/>
            </a:pPr>
            <a:r>
              <a:rPr lang="es-ES_tradnl" sz="2000" i="1" dirty="0">
                <a:latin typeface="Arial" panose="020B0604020202020204" pitchFamily="34" charset="0"/>
                <a:cs typeface="Arial" panose="020B0604020202020204" pitchFamily="34" charset="0"/>
              </a:rPr>
              <a:t>La realización de correcciones al valor medido (ej. Temperatura)</a:t>
            </a:r>
          </a:p>
          <a:p>
            <a:pPr>
              <a:buFontTx/>
              <a:buChar char="-"/>
            </a:pPr>
            <a:r>
              <a:rPr lang="es-ES_tradnl" sz="2000" i="1" dirty="0">
                <a:latin typeface="Arial" panose="020B0604020202020204" pitchFamily="34" charset="0"/>
                <a:cs typeface="Arial" panose="020B0604020202020204" pitchFamily="34" charset="0"/>
              </a:rPr>
              <a:t>La obtención de un resultado de medición calculado a partir de magnitudes múltiples</a:t>
            </a:r>
          </a:p>
        </p:txBody>
      </p:sp>
      <p:grpSp>
        <p:nvGrpSpPr>
          <p:cNvPr id="4" name="Grupo 3">
            <a:extLst>
              <a:ext uri="{FF2B5EF4-FFF2-40B4-BE49-F238E27FC236}">
                <a16:creationId xmlns:a16="http://schemas.microsoft.com/office/drawing/2014/main" id="{5A94BAF9-5E4B-6E6F-4AD1-2CAC22A2B1C9}"/>
              </a:ext>
            </a:extLst>
          </p:cNvPr>
          <p:cNvGrpSpPr/>
          <p:nvPr/>
        </p:nvGrpSpPr>
        <p:grpSpPr>
          <a:xfrm>
            <a:off x="9825794" y="6140637"/>
            <a:ext cx="2366206" cy="609476"/>
            <a:chOff x="9243152" y="5918017"/>
            <a:chExt cx="2666083" cy="686717"/>
          </a:xfrm>
        </p:grpSpPr>
        <p:sp>
          <p:nvSpPr>
            <p:cNvPr id="5" name="Rectángulo redondeado 4">
              <a:extLst>
                <a:ext uri="{FF2B5EF4-FFF2-40B4-BE49-F238E27FC236}">
                  <a16:creationId xmlns:a16="http://schemas.microsoft.com/office/drawing/2014/main" id="{88022B51-B342-16C7-0F5D-EC0CD4FBFE73}"/>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a:extLst>
                <a:ext uri="{FF2B5EF4-FFF2-40B4-BE49-F238E27FC236}">
                  <a16:creationId xmlns:a16="http://schemas.microsoft.com/office/drawing/2014/main" id="{4AEC6F0F-D0F6-36B1-0F79-8526AF4C76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3048622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1C8DC-46A2-A143-9210-01A464D15A7C}"/>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CB2CEDA4-7D6F-81E4-2555-C0609A9A7BD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55" t="5244" r="4770" b="2112"/>
          <a:stretch/>
        </p:blipFill>
        <p:spPr>
          <a:xfrm>
            <a:off x="0" y="0"/>
            <a:ext cx="12192000" cy="6923314"/>
          </a:xfrm>
          <a:prstGeom prst="rect">
            <a:avLst/>
          </a:prstGeom>
        </p:spPr>
      </p:pic>
      <p:pic>
        <p:nvPicPr>
          <p:cNvPr id="9" name="Imagen 8">
            <a:extLst>
              <a:ext uri="{FF2B5EF4-FFF2-40B4-BE49-F238E27FC236}">
                <a16:creationId xmlns:a16="http://schemas.microsoft.com/office/drawing/2014/main" id="{214B947E-BF27-6494-2316-9AD2A4C44A9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609" r="-131"/>
          <a:stretch/>
        </p:blipFill>
        <p:spPr>
          <a:xfrm>
            <a:off x="297455" y="209320"/>
            <a:ext cx="5421702" cy="6356733"/>
          </a:xfrm>
          <a:prstGeom prst="roundRect">
            <a:avLst/>
          </a:prstGeom>
        </p:spPr>
      </p:pic>
      <p:sp>
        <p:nvSpPr>
          <p:cNvPr id="2" name="Título 1">
            <a:extLst>
              <a:ext uri="{FF2B5EF4-FFF2-40B4-BE49-F238E27FC236}">
                <a16:creationId xmlns:a16="http://schemas.microsoft.com/office/drawing/2014/main" id="{DDA8A820-B9C0-122F-023F-B1998EB54016}"/>
              </a:ext>
            </a:extLst>
          </p:cNvPr>
          <p:cNvSpPr>
            <a:spLocks noGrp="1"/>
          </p:cNvSpPr>
          <p:nvPr>
            <p:ph type="ctrTitle"/>
          </p:nvPr>
        </p:nvSpPr>
        <p:spPr>
          <a:xfrm>
            <a:off x="768928" y="3032615"/>
            <a:ext cx="4851862" cy="1054186"/>
          </a:xfrm>
        </p:spPr>
        <p:txBody>
          <a:bodyPr>
            <a:noAutofit/>
          </a:bodyPr>
          <a:lstStyle/>
          <a:p>
            <a:r>
              <a:rPr lang="es-ES" sz="4800" b="1" dirty="0">
                <a:solidFill>
                  <a:schemeClr val="bg1"/>
                </a:solidFill>
                <a:latin typeface="+mn-lt"/>
              </a:rPr>
              <a:t>CERTIFICADOS DE CALIBRACIÓN</a:t>
            </a:r>
            <a:endParaRPr lang="es-CO" sz="4800" b="1" dirty="0">
              <a:solidFill>
                <a:schemeClr val="bg1"/>
              </a:solidFill>
              <a:latin typeface="+mn-lt"/>
            </a:endParaRPr>
          </a:p>
        </p:txBody>
      </p:sp>
      <p:sp>
        <p:nvSpPr>
          <p:cNvPr id="5" name="Triángulo isósceles 4">
            <a:extLst>
              <a:ext uri="{FF2B5EF4-FFF2-40B4-BE49-F238E27FC236}">
                <a16:creationId xmlns:a16="http://schemas.microsoft.com/office/drawing/2014/main" id="{06BA4D61-F5E1-CB17-C280-CF5153A564EF}"/>
              </a:ext>
            </a:extLst>
          </p:cNvPr>
          <p:cNvSpPr/>
          <p:nvPr/>
        </p:nvSpPr>
        <p:spPr>
          <a:xfrm rot="5400000">
            <a:off x="5404659" y="2783234"/>
            <a:ext cx="931025" cy="498763"/>
          </a:xfrm>
          <a:prstGeom prst="triangle">
            <a:avLst/>
          </a:prstGeom>
          <a:solidFill>
            <a:srgbClr val="8DB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Título 1">
            <a:extLst>
              <a:ext uri="{FF2B5EF4-FFF2-40B4-BE49-F238E27FC236}">
                <a16:creationId xmlns:a16="http://schemas.microsoft.com/office/drawing/2014/main" id="{AA7E17C1-8972-71FB-E239-474ABD2A816B}"/>
              </a:ext>
            </a:extLst>
          </p:cNvPr>
          <p:cNvSpPr txBox="1">
            <a:spLocks/>
          </p:cNvSpPr>
          <p:nvPr/>
        </p:nvSpPr>
        <p:spPr>
          <a:xfrm>
            <a:off x="768928" y="1338004"/>
            <a:ext cx="4851862" cy="1054186"/>
          </a:xfrm>
          <a:prstGeom prst="rect">
            <a:avLst/>
          </a:prstGeom>
          <a:ln>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8800" b="1" dirty="0">
                <a:solidFill>
                  <a:schemeClr val="bg1"/>
                </a:solidFill>
              </a:rPr>
              <a:t>02</a:t>
            </a:r>
            <a:endParaRPr lang="es-CO" sz="8800" b="1" dirty="0">
              <a:solidFill>
                <a:schemeClr val="bg1"/>
              </a:solidFill>
            </a:endParaRPr>
          </a:p>
        </p:txBody>
      </p:sp>
      <p:pic>
        <p:nvPicPr>
          <p:cNvPr id="10" name="Imagen 9">
            <a:extLst>
              <a:ext uri="{FF2B5EF4-FFF2-40B4-BE49-F238E27FC236}">
                <a16:creationId xmlns:a16="http://schemas.microsoft.com/office/drawing/2014/main" id="{40A79890-BB34-F3EC-8ECF-3033B9A571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945" y="5855355"/>
            <a:ext cx="2587440" cy="531807"/>
          </a:xfrm>
          <a:prstGeom prst="rect">
            <a:avLst/>
          </a:prstGeom>
        </p:spPr>
      </p:pic>
      <p:pic>
        <p:nvPicPr>
          <p:cNvPr id="13" name="Imagen 12">
            <a:extLst>
              <a:ext uri="{FF2B5EF4-FFF2-40B4-BE49-F238E27FC236}">
                <a16:creationId xmlns:a16="http://schemas.microsoft.com/office/drawing/2014/main" id="{44F5388A-F713-09DE-DEFD-0368DFDE7A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259840">
            <a:off x="4796079" y="4323874"/>
            <a:ext cx="1804469" cy="3825889"/>
          </a:xfrm>
          <a:prstGeom prst="rect">
            <a:avLst/>
          </a:prstGeom>
        </p:spPr>
      </p:pic>
    </p:spTree>
    <p:extLst>
      <p:ext uri="{BB962C8B-B14F-4D97-AF65-F5344CB8AC3E}">
        <p14:creationId xmlns:p14="http://schemas.microsoft.com/office/powerpoint/2010/main" val="347097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AD81C9-48D9-0378-8CA4-6CACCB6986D6}"/>
              </a:ext>
            </a:extLst>
          </p:cNvPr>
          <p:cNvSpPr>
            <a:spLocks noGrp="1"/>
          </p:cNvSpPr>
          <p:nvPr>
            <p:ph type="title"/>
          </p:nvPr>
        </p:nvSpPr>
        <p:spPr>
          <a:xfrm>
            <a:off x="6169389" y="1296857"/>
            <a:ext cx="6276611" cy="468593"/>
          </a:xfrm>
        </p:spPr>
        <p:txBody>
          <a:bodyPr>
            <a:normAutofit fontScale="90000"/>
          </a:bodyPr>
          <a:lstStyle/>
          <a:p>
            <a:pPr algn="ctr"/>
            <a:r>
              <a:rPr lang="es-ES_tradnl" b="1" dirty="0"/>
              <a:t>CERTIFICADO DE CALIBRACIÓN</a:t>
            </a:r>
          </a:p>
        </p:txBody>
      </p:sp>
      <p:pic>
        <p:nvPicPr>
          <p:cNvPr id="4" name="Imagen 3">
            <a:extLst>
              <a:ext uri="{FF2B5EF4-FFF2-40B4-BE49-F238E27FC236}">
                <a16:creationId xmlns:a16="http://schemas.microsoft.com/office/drawing/2014/main" id="{2A119FF0-5DFD-182E-913B-981E4A53FEB4}"/>
              </a:ext>
            </a:extLst>
          </p:cNvPr>
          <p:cNvPicPr>
            <a:picLocks noChangeAspect="1"/>
          </p:cNvPicPr>
          <p:nvPr/>
        </p:nvPicPr>
        <p:blipFill>
          <a:blip r:embed="rId2"/>
          <a:stretch>
            <a:fillRect/>
          </a:stretch>
        </p:blipFill>
        <p:spPr>
          <a:xfrm>
            <a:off x="0" y="0"/>
            <a:ext cx="6169389" cy="6858000"/>
          </a:xfrm>
          <a:prstGeom prst="rect">
            <a:avLst/>
          </a:prstGeom>
        </p:spPr>
      </p:pic>
      <p:pic>
        <p:nvPicPr>
          <p:cNvPr id="7" name="Imagen 6">
            <a:extLst>
              <a:ext uri="{FF2B5EF4-FFF2-40B4-BE49-F238E27FC236}">
                <a16:creationId xmlns:a16="http://schemas.microsoft.com/office/drawing/2014/main" id="{ED26534E-BD83-5368-CD0D-BFCB86D0B382}"/>
              </a:ext>
            </a:extLst>
          </p:cNvPr>
          <p:cNvPicPr>
            <a:picLocks noChangeAspect="1"/>
          </p:cNvPicPr>
          <p:nvPr/>
        </p:nvPicPr>
        <p:blipFill>
          <a:blip r:embed="rId3"/>
          <a:stretch>
            <a:fillRect/>
          </a:stretch>
        </p:blipFill>
        <p:spPr>
          <a:xfrm>
            <a:off x="3553245" y="2485049"/>
            <a:ext cx="8533701" cy="1226339"/>
          </a:xfrm>
          <a:prstGeom prst="rect">
            <a:avLst/>
          </a:prstGeom>
        </p:spPr>
      </p:pic>
    </p:spTree>
    <p:extLst>
      <p:ext uri="{BB962C8B-B14F-4D97-AF65-F5344CB8AC3E}">
        <p14:creationId xmlns:p14="http://schemas.microsoft.com/office/powerpoint/2010/main" val="215728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11AFB-57D2-6C27-5239-76C3BA878BA6}"/>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8AFF72A9-E1FD-FFE0-AF46-5874272017C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55" t="5244" r="4770" b="2112"/>
          <a:stretch/>
        </p:blipFill>
        <p:spPr>
          <a:xfrm>
            <a:off x="0" y="0"/>
            <a:ext cx="12192000" cy="6923314"/>
          </a:xfrm>
          <a:prstGeom prst="rect">
            <a:avLst/>
          </a:prstGeom>
        </p:spPr>
      </p:pic>
      <p:pic>
        <p:nvPicPr>
          <p:cNvPr id="9" name="Imagen 8">
            <a:extLst>
              <a:ext uri="{FF2B5EF4-FFF2-40B4-BE49-F238E27FC236}">
                <a16:creationId xmlns:a16="http://schemas.microsoft.com/office/drawing/2014/main" id="{2D155A05-18E7-C31C-308B-611D3B6421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609" r="-131"/>
          <a:stretch/>
        </p:blipFill>
        <p:spPr>
          <a:xfrm>
            <a:off x="297455" y="209320"/>
            <a:ext cx="5421702" cy="6356733"/>
          </a:xfrm>
          <a:prstGeom prst="roundRect">
            <a:avLst/>
          </a:prstGeom>
        </p:spPr>
      </p:pic>
      <p:sp>
        <p:nvSpPr>
          <p:cNvPr id="2" name="Título 1">
            <a:extLst>
              <a:ext uri="{FF2B5EF4-FFF2-40B4-BE49-F238E27FC236}">
                <a16:creationId xmlns:a16="http://schemas.microsoft.com/office/drawing/2014/main" id="{C6E185A9-2A0B-A02A-1CC9-EC79D4B5A48C}"/>
              </a:ext>
            </a:extLst>
          </p:cNvPr>
          <p:cNvSpPr>
            <a:spLocks noGrp="1"/>
          </p:cNvSpPr>
          <p:nvPr>
            <p:ph type="ctrTitle"/>
          </p:nvPr>
        </p:nvSpPr>
        <p:spPr>
          <a:xfrm>
            <a:off x="707172" y="3861303"/>
            <a:ext cx="4851862" cy="1054186"/>
          </a:xfrm>
        </p:spPr>
        <p:txBody>
          <a:bodyPr>
            <a:noAutofit/>
          </a:bodyPr>
          <a:lstStyle/>
          <a:p>
            <a:r>
              <a:rPr lang="es-ES" sz="4800" b="1" dirty="0">
                <a:solidFill>
                  <a:schemeClr val="bg1"/>
                </a:solidFill>
                <a:latin typeface="+mn-lt"/>
              </a:rPr>
              <a:t>CERTIFICADOS DE CALIBRACIÓN</a:t>
            </a:r>
            <a:br>
              <a:rPr lang="es-ES" sz="4800" b="1" dirty="0">
                <a:solidFill>
                  <a:schemeClr val="bg1"/>
                </a:solidFill>
                <a:latin typeface="+mn-lt"/>
              </a:rPr>
            </a:br>
            <a:r>
              <a:rPr lang="es-ES" sz="4800" b="1" dirty="0">
                <a:solidFill>
                  <a:schemeClr val="bg1"/>
                </a:solidFill>
                <a:latin typeface="+mn-lt"/>
              </a:rPr>
              <a:t>- USO</a:t>
            </a:r>
            <a:endParaRPr lang="es-CO" sz="4800" b="1" dirty="0">
              <a:solidFill>
                <a:schemeClr val="bg1"/>
              </a:solidFill>
              <a:latin typeface="+mn-lt"/>
            </a:endParaRPr>
          </a:p>
        </p:txBody>
      </p:sp>
      <p:sp>
        <p:nvSpPr>
          <p:cNvPr id="5" name="Triángulo isósceles 4">
            <a:extLst>
              <a:ext uri="{FF2B5EF4-FFF2-40B4-BE49-F238E27FC236}">
                <a16:creationId xmlns:a16="http://schemas.microsoft.com/office/drawing/2014/main" id="{15595A3C-F311-B68D-B879-84A09CAAA105}"/>
              </a:ext>
            </a:extLst>
          </p:cNvPr>
          <p:cNvSpPr/>
          <p:nvPr/>
        </p:nvSpPr>
        <p:spPr>
          <a:xfrm rot="5400000">
            <a:off x="5404659" y="2783234"/>
            <a:ext cx="931025" cy="498763"/>
          </a:xfrm>
          <a:prstGeom prst="triangle">
            <a:avLst/>
          </a:prstGeom>
          <a:solidFill>
            <a:srgbClr val="8DB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Título 1">
            <a:extLst>
              <a:ext uri="{FF2B5EF4-FFF2-40B4-BE49-F238E27FC236}">
                <a16:creationId xmlns:a16="http://schemas.microsoft.com/office/drawing/2014/main" id="{931F3110-B9E8-075E-B79D-FDA8E2D43AA8}"/>
              </a:ext>
            </a:extLst>
          </p:cNvPr>
          <p:cNvSpPr txBox="1">
            <a:spLocks/>
          </p:cNvSpPr>
          <p:nvPr/>
        </p:nvSpPr>
        <p:spPr>
          <a:xfrm>
            <a:off x="768928" y="1338004"/>
            <a:ext cx="4851862" cy="1054186"/>
          </a:xfrm>
          <a:prstGeom prst="rect">
            <a:avLst/>
          </a:prstGeom>
          <a:ln>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8800" b="1" dirty="0">
                <a:solidFill>
                  <a:schemeClr val="bg1"/>
                </a:solidFill>
              </a:rPr>
              <a:t>2.1</a:t>
            </a:r>
            <a:endParaRPr lang="es-CO" sz="8800" b="1" dirty="0">
              <a:solidFill>
                <a:schemeClr val="bg1"/>
              </a:solidFill>
            </a:endParaRPr>
          </a:p>
        </p:txBody>
      </p:sp>
      <p:pic>
        <p:nvPicPr>
          <p:cNvPr id="10" name="Imagen 9">
            <a:extLst>
              <a:ext uri="{FF2B5EF4-FFF2-40B4-BE49-F238E27FC236}">
                <a16:creationId xmlns:a16="http://schemas.microsoft.com/office/drawing/2014/main" id="{F1E16E2B-1A43-5E84-54E2-9918AF21C8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945" y="5855355"/>
            <a:ext cx="2587440" cy="531807"/>
          </a:xfrm>
          <a:prstGeom prst="rect">
            <a:avLst/>
          </a:prstGeom>
        </p:spPr>
      </p:pic>
      <p:pic>
        <p:nvPicPr>
          <p:cNvPr id="13" name="Imagen 12">
            <a:extLst>
              <a:ext uri="{FF2B5EF4-FFF2-40B4-BE49-F238E27FC236}">
                <a16:creationId xmlns:a16="http://schemas.microsoft.com/office/drawing/2014/main" id="{21FC6D1A-5BFD-BFDA-414A-71FFC7DFA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259840">
            <a:off x="4796079" y="4323874"/>
            <a:ext cx="1804469" cy="3825889"/>
          </a:xfrm>
          <a:prstGeom prst="rect">
            <a:avLst/>
          </a:prstGeom>
        </p:spPr>
      </p:pic>
    </p:spTree>
    <p:extLst>
      <p:ext uri="{BB962C8B-B14F-4D97-AF65-F5344CB8AC3E}">
        <p14:creationId xmlns:p14="http://schemas.microsoft.com/office/powerpoint/2010/main" val="457146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Freeform 2">
            <a:extLst>
              <a:ext uri="{FF2B5EF4-FFF2-40B4-BE49-F238E27FC236}">
                <a16:creationId xmlns:a16="http://schemas.microsoft.com/office/drawing/2014/main" id="{265F6B48-0418-4AD1-A170-1AB48401C66D}"/>
              </a:ext>
            </a:extLst>
          </p:cNvPr>
          <p:cNvSpPr>
            <a:spLocks noChangeArrowheads="1"/>
          </p:cNvSpPr>
          <p:nvPr/>
        </p:nvSpPr>
        <p:spPr bwMode="auto">
          <a:xfrm>
            <a:off x="2404672" y="1788092"/>
            <a:ext cx="73346" cy="957349"/>
          </a:xfrm>
          <a:prstGeom prst="roundRect">
            <a:avLst>
              <a:gd name="adj" fmla="val 50000"/>
            </a:avLst>
          </a:prstGeom>
          <a:solidFill>
            <a:schemeClr val="accent1"/>
          </a:solidFill>
          <a:ln>
            <a:noFill/>
          </a:ln>
          <a:effectLst/>
        </p:spPr>
        <p:txBody>
          <a:bodyPr wrap="none" anchor="ctr"/>
          <a:lstStyle/>
          <a:p>
            <a:endParaRPr lang="en-US" sz="3266" dirty="0">
              <a:latin typeface="Montserrat" panose="00000500000000000000" pitchFamily="2" charset="0"/>
            </a:endParaRPr>
          </a:p>
        </p:txBody>
      </p:sp>
      <p:sp>
        <p:nvSpPr>
          <p:cNvPr id="88" name="Freeform 3">
            <a:extLst>
              <a:ext uri="{FF2B5EF4-FFF2-40B4-BE49-F238E27FC236}">
                <a16:creationId xmlns:a16="http://schemas.microsoft.com/office/drawing/2014/main" id="{AB4A635A-4655-42ED-A35E-F50F0A40A309}"/>
              </a:ext>
            </a:extLst>
          </p:cNvPr>
          <p:cNvSpPr>
            <a:spLocks noChangeArrowheads="1"/>
          </p:cNvSpPr>
          <p:nvPr/>
        </p:nvSpPr>
        <p:spPr bwMode="auto">
          <a:xfrm>
            <a:off x="746683" y="3245346"/>
            <a:ext cx="73346" cy="957349"/>
          </a:xfrm>
          <a:prstGeom prst="roundRect">
            <a:avLst>
              <a:gd name="adj" fmla="val 50000"/>
            </a:avLst>
          </a:prstGeom>
          <a:solidFill>
            <a:schemeClr val="accent2"/>
          </a:solidFill>
          <a:ln>
            <a:noFill/>
          </a:ln>
          <a:effectLst/>
        </p:spPr>
        <p:txBody>
          <a:bodyPr wrap="none" anchor="ctr"/>
          <a:lstStyle/>
          <a:p>
            <a:endParaRPr lang="en-US" sz="3266" dirty="0">
              <a:latin typeface="Montserrat" panose="00000500000000000000" pitchFamily="2" charset="0"/>
            </a:endParaRPr>
          </a:p>
        </p:txBody>
      </p:sp>
      <p:sp>
        <p:nvSpPr>
          <p:cNvPr id="89" name="Freeform 4">
            <a:extLst>
              <a:ext uri="{FF2B5EF4-FFF2-40B4-BE49-F238E27FC236}">
                <a16:creationId xmlns:a16="http://schemas.microsoft.com/office/drawing/2014/main" id="{1A88DB2A-5EB3-45CE-943B-0CF87FBC3679}"/>
              </a:ext>
            </a:extLst>
          </p:cNvPr>
          <p:cNvSpPr>
            <a:spLocks noChangeArrowheads="1"/>
          </p:cNvSpPr>
          <p:nvPr/>
        </p:nvSpPr>
        <p:spPr bwMode="auto">
          <a:xfrm>
            <a:off x="1559842" y="5055664"/>
            <a:ext cx="73346" cy="957349"/>
          </a:xfrm>
          <a:prstGeom prst="roundRect">
            <a:avLst>
              <a:gd name="adj" fmla="val 50000"/>
            </a:avLst>
          </a:prstGeom>
          <a:solidFill>
            <a:schemeClr val="accent3"/>
          </a:solidFill>
          <a:ln>
            <a:noFill/>
          </a:ln>
          <a:effectLst/>
        </p:spPr>
        <p:txBody>
          <a:bodyPr wrap="none" anchor="ctr"/>
          <a:lstStyle/>
          <a:p>
            <a:endParaRPr lang="en-US" sz="3266" dirty="0">
              <a:latin typeface="Montserrat" panose="00000500000000000000" pitchFamily="2" charset="0"/>
            </a:endParaRPr>
          </a:p>
        </p:txBody>
      </p:sp>
      <p:sp>
        <p:nvSpPr>
          <p:cNvPr id="90" name="Freeform 5">
            <a:extLst>
              <a:ext uri="{FF2B5EF4-FFF2-40B4-BE49-F238E27FC236}">
                <a16:creationId xmlns:a16="http://schemas.microsoft.com/office/drawing/2014/main" id="{52AFF8F4-6032-4BA5-AAB6-B12463B29F36}"/>
              </a:ext>
            </a:extLst>
          </p:cNvPr>
          <p:cNvSpPr>
            <a:spLocks noChangeArrowheads="1"/>
          </p:cNvSpPr>
          <p:nvPr/>
        </p:nvSpPr>
        <p:spPr bwMode="auto">
          <a:xfrm>
            <a:off x="10785333" y="1788092"/>
            <a:ext cx="73346" cy="957349"/>
          </a:xfrm>
          <a:prstGeom prst="roundRect">
            <a:avLst>
              <a:gd name="adj" fmla="val 50000"/>
            </a:avLst>
          </a:prstGeom>
          <a:solidFill>
            <a:schemeClr val="accent4"/>
          </a:solidFill>
          <a:ln>
            <a:noFill/>
          </a:ln>
          <a:effectLst/>
        </p:spPr>
        <p:txBody>
          <a:bodyPr wrap="none" anchor="ctr"/>
          <a:lstStyle/>
          <a:p>
            <a:endParaRPr lang="en-US" sz="3266" dirty="0">
              <a:latin typeface="Montserrat" panose="00000500000000000000" pitchFamily="2" charset="0"/>
            </a:endParaRPr>
          </a:p>
        </p:txBody>
      </p:sp>
      <p:sp>
        <p:nvSpPr>
          <p:cNvPr id="91" name="Freeform 6">
            <a:extLst>
              <a:ext uri="{FF2B5EF4-FFF2-40B4-BE49-F238E27FC236}">
                <a16:creationId xmlns:a16="http://schemas.microsoft.com/office/drawing/2014/main" id="{C1E54701-2C56-4769-8C54-ED71C9604ADA}"/>
              </a:ext>
            </a:extLst>
          </p:cNvPr>
          <p:cNvSpPr>
            <a:spLocks noChangeArrowheads="1"/>
          </p:cNvSpPr>
          <p:nvPr/>
        </p:nvSpPr>
        <p:spPr bwMode="auto">
          <a:xfrm>
            <a:off x="11356654" y="3245346"/>
            <a:ext cx="73346" cy="957349"/>
          </a:xfrm>
          <a:prstGeom prst="roundRect">
            <a:avLst>
              <a:gd name="adj" fmla="val 50000"/>
            </a:avLst>
          </a:prstGeom>
          <a:solidFill>
            <a:schemeClr val="accent5"/>
          </a:solidFill>
          <a:ln>
            <a:noFill/>
          </a:ln>
          <a:effectLst/>
        </p:spPr>
        <p:txBody>
          <a:bodyPr wrap="none" anchor="ctr"/>
          <a:lstStyle/>
          <a:p>
            <a:endParaRPr lang="en-US" sz="3266" dirty="0">
              <a:latin typeface="Montserrat" panose="00000500000000000000" pitchFamily="2" charset="0"/>
            </a:endParaRPr>
          </a:p>
        </p:txBody>
      </p:sp>
      <p:sp>
        <p:nvSpPr>
          <p:cNvPr id="92" name="Freeform 7">
            <a:extLst>
              <a:ext uri="{FF2B5EF4-FFF2-40B4-BE49-F238E27FC236}">
                <a16:creationId xmlns:a16="http://schemas.microsoft.com/office/drawing/2014/main" id="{6C57FB09-40C2-495B-8AC2-8CE672E2C13F}"/>
              </a:ext>
            </a:extLst>
          </p:cNvPr>
          <p:cNvSpPr>
            <a:spLocks noChangeArrowheads="1"/>
          </p:cNvSpPr>
          <p:nvPr/>
        </p:nvSpPr>
        <p:spPr bwMode="auto">
          <a:xfrm>
            <a:off x="10581534" y="5258733"/>
            <a:ext cx="73346" cy="957349"/>
          </a:xfrm>
          <a:prstGeom prst="roundRect">
            <a:avLst>
              <a:gd name="adj" fmla="val 50000"/>
            </a:avLst>
          </a:prstGeom>
          <a:solidFill>
            <a:schemeClr val="accent6"/>
          </a:solidFill>
          <a:ln>
            <a:noFill/>
          </a:ln>
          <a:effectLst/>
        </p:spPr>
        <p:txBody>
          <a:bodyPr wrap="none" anchor="ctr"/>
          <a:lstStyle/>
          <a:p>
            <a:endParaRPr lang="en-US" sz="3266" dirty="0">
              <a:latin typeface="Montserrat" panose="00000500000000000000" pitchFamily="2" charset="0"/>
            </a:endParaRPr>
          </a:p>
        </p:txBody>
      </p:sp>
      <p:sp>
        <p:nvSpPr>
          <p:cNvPr id="93" name="Freeform 8">
            <a:extLst>
              <a:ext uri="{FF2B5EF4-FFF2-40B4-BE49-F238E27FC236}">
                <a16:creationId xmlns:a16="http://schemas.microsoft.com/office/drawing/2014/main" id="{FD17A158-340C-4FFF-B5BE-6507B3F5B4C3}"/>
              </a:ext>
            </a:extLst>
          </p:cNvPr>
          <p:cNvSpPr>
            <a:spLocks noChangeArrowheads="1"/>
          </p:cNvSpPr>
          <p:nvPr/>
        </p:nvSpPr>
        <p:spPr bwMode="auto">
          <a:xfrm>
            <a:off x="3263584" y="1587358"/>
            <a:ext cx="5275068" cy="4468270"/>
          </a:xfrm>
          <a:custGeom>
            <a:avLst/>
            <a:gdLst>
              <a:gd name="T0" fmla="*/ 12049 w 12050"/>
              <a:gd name="T1" fmla="*/ 3673 h 10209"/>
              <a:gd name="T2" fmla="*/ 12049 w 12050"/>
              <a:gd name="T3" fmla="*/ 3673 h 10209"/>
              <a:gd name="T4" fmla="*/ 10181 w 12050"/>
              <a:gd name="T5" fmla="*/ 1804 h 10209"/>
              <a:gd name="T6" fmla="*/ 10181 w 12050"/>
              <a:gd name="T7" fmla="*/ 1804 h 10209"/>
              <a:gd name="T8" fmla="*/ 8903 w 12050"/>
              <a:gd name="T9" fmla="*/ 2310 h 10209"/>
              <a:gd name="T10" fmla="*/ 8903 w 12050"/>
              <a:gd name="T11" fmla="*/ 2310 h 10209"/>
              <a:gd name="T12" fmla="*/ 8956 w 12050"/>
              <a:gd name="T13" fmla="*/ 1868 h 10209"/>
              <a:gd name="T14" fmla="*/ 8956 w 12050"/>
              <a:gd name="T15" fmla="*/ 1868 h 10209"/>
              <a:gd name="T16" fmla="*/ 7088 w 12050"/>
              <a:gd name="T17" fmla="*/ 0 h 10209"/>
              <a:gd name="T18" fmla="*/ 7088 w 12050"/>
              <a:gd name="T19" fmla="*/ 0 h 10209"/>
              <a:gd name="T20" fmla="*/ 5220 w 12050"/>
              <a:gd name="T21" fmla="*/ 1868 h 10209"/>
              <a:gd name="T22" fmla="*/ 5220 w 12050"/>
              <a:gd name="T23" fmla="*/ 1868 h 10209"/>
              <a:gd name="T24" fmla="*/ 5686 w 12050"/>
              <a:gd name="T25" fmla="*/ 3103 h 10209"/>
              <a:gd name="T26" fmla="*/ 5686 w 12050"/>
              <a:gd name="T27" fmla="*/ 3103 h 10209"/>
              <a:gd name="T28" fmla="*/ 5667 w 12050"/>
              <a:gd name="T29" fmla="*/ 3102 h 10209"/>
              <a:gd name="T30" fmla="*/ 5667 w 12050"/>
              <a:gd name="T31" fmla="*/ 3102 h 10209"/>
              <a:gd name="T32" fmla="*/ 3537 w 12050"/>
              <a:gd name="T33" fmla="*/ 4345 h 10209"/>
              <a:gd name="T34" fmla="*/ 3537 w 12050"/>
              <a:gd name="T35" fmla="*/ 4345 h 10209"/>
              <a:gd name="T36" fmla="*/ 1869 w 12050"/>
              <a:gd name="T37" fmla="*/ 3318 h 10209"/>
              <a:gd name="T38" fmla="*/ 1869 w 12050"/>
              <a:gd name="T39" fmla="*/ 3318 h 10209"/>
              <a:gd name="T40" fmla="*/ 0 w 12050"/>
              <a:gd name="T41" fmla="*/ 5186 h 10209"/>
              <a:gd name="T42" fmla="*/ 0 w 12050"/>
              <a:gd name="T43" fmla="*/ 5186 h 10209"/>
              <a:gd name="T44" fmla="*/ 1869 w 12050"/>
              <a:gd name="T45" fmla="*/ 7055 h 10209"/>
              <a:gd name="T46" fmla="*/ 1869 w 12050"/>
              <a:gd name="T47" fmla="*/ 7055 h 10209"/>
              <a:gd name="T48" fmla="*/ 3350 w 12050"/>
              <a:gd name="T49" fmla="*/ 6325 h 10209"/>
              <a:gd name="T50" fmla="*/ 3350 w 12050"/>
              <a:gd name="T51" fmla="*/ 6325 h 10209"/>
              <a:gd name="T52" fmla="*/ 4232 w 12050"/>
              <a:gd name="T53" fmla="*/ 7524 h 10209"/>
              <a:gd name="T54" fmla="*/ 4232 w 12050"/>
              <a:gd name="T55" fmla="*/ 7524 h 10209"/>
              <a:gd name="T56" fmla="*/ 3384 w 12050"/>
              <a:gd name="T57" fmla="*/ 8809 h 10209"/>
              <a:gd name="T58" fmla="*/ 3384 w 12050"/>
              <a:gd name="T59" fmla="*/ 8809 h 10209"/>
              <a:gd name="T60" fmla="*/ 4783 w 12050"/>
              <a:gd name="T61" fmla="*/ 10208 h 10209"/>
              <a:gd name="T62" fmla="*/ 4783 w 12050"/>
              <a:gd name="T63" fmla="*/ 10208 h 10209"/>
              <a:gd name="T64" fmla="*/ 6182 w 12050"/>
              <a:gd name="T65" fmla="*/ 8809 h 10209"/>
              <a:gd name="T66" fmla="*/ 6182 w 12050"/>
              <a:gd name="T67" fmla="*/ 8809 h 10209"/>
              <a:gd name="T68" fmla="*/ 5907 w 12050"/>
              <a:gd name="T69" fmla="*/ 7977 h 10209"/>
              <a:gd name="T70" fmla="*/ 5907 w 12050"/>
              <a:gd name="T71" fmla="*/ 7977 h 10209"/>
              <a:gd name="T72" fmla="*/ 8110 w 12050"/>
              <a:gd name="T73" fmla="*/ 5545 h 10209"/>
              <a:gd name="T74" fmla="*/ 8110 w 12050"/>
              <a:gd name="T75" fmla="*/ 5545 h 10209"/>
              <a:gd name="T76" fmla="*/ 7295 w 12050"/>
              <a:gd name="T77" fmla="*/ 3724 h 10209"/>
              <a:gd name="T78" fmla="*/ 7295 w 12050"/>
              <a:gd name="T79" fmla="*/ 3724 h 10209"/>
              <a:gd name="T80" fmla="*/ 8365 w 12050"/>
              <a:gd name="T81" fmla="*/ 3231 h 10209"/>
              <a:gd name="T82" fmla="*/ 8365 w 12050"/>
              <a:gd name="T83" fmla="*/ 3231 h 10209"/>
              <a:gd name="T84" fmla="*/ 8313 w 12050"/>
              <a:gd name="T85" fmla="*/ 3673 h 10209"/>
              <a:gd name="T86" fmla="*/ 8313 w 12050"/>
              <a:gd name="T87" fmla="*/ 3673 h 10209"/>
              <a:gd name="T88" fmla="*/ 9754 w 12050"/>
              <a:gd name="T89" fmla="*/ 5491 h 10209"/>
              <a:gd name="T90" fmla="*/ 9754 w 12050"/>
              <a:gd name="T91" fmla="*/ 5491 h 10209"/>
              <a:gd name="T92" fmla="*/ 8668 w 12050"/>
              <a:gd name="T93" fmla="*/ 6761 h 10209"/>
              <a:gd name="T94" fmla="*/ 8668 w 12050"/>
              <a:gd name="T95" fmla="*/ 6761 h 10209"/>
              <a:gd name="T96" fmla="*/ 9954 w 12050"/>
              <a:gd name="T97" fmla="*/ 8047 h 10209"/>
              <a:gd name="T98" fmla="*/ 9954 w 12050"/>
              <a:gd name="T99" fmla="*/ 8047 h 10209"/>
              <a:gd name="T100" fmla="*/ 11239 w 12050"/>
              <a:gd name="T101" fmla="*/ 6761 h 10209"/>
              <a:gd name="T102" fmla="*/ 11239 w 12050"/>
              <a:gd name="T103" fmla="*/ 6761 h 10209"/>
              <a:gd name="T104" fmla="*/ 10336 w 12050"/>
              <a:gd name="T105" fmla="*/ 5534 h 10209"/>
              <a:gd name="T106" fmla="*/ 10336 w 12050"/>
              <a:gd name="T107" fmla="*/ 5534 h 10209"/>
              <a:gd name="T108" fmla="*/ 12049 w 12050"/>
              <a:gd name="T109" fmla="*/ 3673 h 10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50" h="10209">
                <a:moveTo>
                  <a:pt x="12049" y="3673"/>
                </a:moveTo>
                <a:lnTo>
                  <a:pt x="12049" y="3673"/>
                </a:lnTo>
                <a:cubicBezTo>
                  <a:pt x="12049" y="2641"/>
                  <a:pt x="11213" y="1804"/>
                  <a:pt x="10181" y="1804"/>
                </a:cubicBezTo>
                <a:lnTo>
                  <a:pt x="10181" y="1804"/>
                </a:lnTo>
                <a:cubicBezTo>
                  <a:pt x="9686" y="1804"/>
                  <a:pt x="9237" y="1997"/>
                  <a:pt x="8903" y="2310"/>
                </a:cubicBezTo>
                <a:lnTo>
                  <a:pt x="8903" y="2310"/>
                </a:lnTo>
                <a:cubicBezTo>
                  <a:pt x="8937" y="2168"/>
                  <a:pt x="8956" y="2020"/>
                  <a:pt x="8956" y="1868"/>
                </a:cubicBezTo>
                <a:lnTo>
                  <a:pt x="8956" y="1868"/>
                </a:lnTo>
                <a:cubicBezTo>
                  <a:pt x="8956" y="837"/>
                  <a:pt x="8119" y="0"/>
                  <a:pt x="7088" y="0"/>
                </a:cubicBezTo>
                <a:lnTo>
                  <a:pt x="7088" y="0"/>
                </a:lnTo>
                <a:cubicBezTo>
                  <a:pt x="6057" y="0"/>
                  <a:pt x="5220" y="837"/>
                  <a:pt x="5220" y="1868"/>
                </a:cubicBezTo>
                <a:lnTo>
                  <a:pt x="5220" y="1868"/>
                </a:lnTo>
                <a:cubicBezTo>
                  <a:pt x="5220" y="2341"/>
                  <a:pt x="5396" y="2773"/>
                  <a:pt x="5686" y="3103"/>
                </a:cubicBezTo>
                <a:lnTo>
                  <a:pt x="5686" y="3103"/>
                </a:lnTo>
                <a:cubicBezTo>
                  <a:pt x="5680" y="3102"/>
                  <a:pt x="5673" y="3102"/>
                  <a:pt x="5667" y="3102"/>
                </a:cubicBezTo>
                <a:lnTo>
                  <a:pt x="5667" y="3102"/>
                </a:lnTo>
                <a:cubicBezTo>
                  <a:pt x="4753" y="3102"/>
                  <a:pt x="3957" y="3604"/>
                  <a:pt x="3537" y="4345"/>
                </a:cubicBezTo>
                <a:lnTo>
                  <a:pt x="3537" y="4345"/>
                </a:lnTo>
                <a:cubicBezTo>
                  <a:pt x="3229" y="3736"/>
                  <a:pt x="2597" y="3318"/>
                  <a:pt x="1869" y="3318"/>
                </a:cubicBezTo>
                <a:lnTo>
                  <a:pt x="1869" y="3318"/>
                </a:lnTo>
                <a:cubicBezTo>
                  <a:pt x="837" y="3318"/>
                  <a:pt x="0" y="4155"/>
                  <a:pt x="0" y="5186"/>
                </a:cubicBezTo>
                <a:lnTo>
                  <a:pt x="0" y="5186"/>
                </a:lnTo>
                <a:cubicBezTo>
                  <a:pt x="0" y="6218"/>
                  <a:pt x="837" y="7055"/>
                  <a:pt x="1869" y="7055"/>
                </a:cubicBezTo>
                <a:lnTo>
                  <a:pt x="1869" y="7055"/>
                </a:lnTo>
                <a:cubicBezTo>
                  <a:pt x="2472" y="7055"/>
                  <a:pt x="3008" y="6768"/>
                  <a:pt x="3350" y="6325"/>
                </a:cubicBezTo>
                <a:lnTo>
                  <a:pt x="3350" y="6325"/>
                </a:lnTo>
                <a:cubicBezTo>
                  <a:pt x="3513" y="6811"/>
                  <a:pt x="3825" y="7228"/>
                  <a:pt x="4232" y="7524"/>
                </a:cubicBezTo>
                <a:lnTo>
                  <a:pt x="4232" y="7524"/>
                </a:lnTo>
                <a:cubicBezTo>
                  <a:pt x="3733" y="7737"/>
                  <a:pt x="3384" y="8233"/>
                  <a:pt x="3384" y="8809"/>
                </a:cubicBezTo>
                <a:lnTo>
                  <a:pt x="3384" y="8809"/>
                </a:lnTo>
                <a:cubicBezTo>
                  <a:pt x="3384" y="9582"/>
                  <a:pt x="4010" y="10208"/>
                  <a:pt x="4783" y="10208"/>
                </a:cubicBezTo>
                <a:lnTo>
                  <a:pt x="4783" y="10208"/>
                </a:lnTo>
                <a:cubicBezTo>
                  <a:pt x="5555" y="10208"/>
                  <a:pt x="6182" y="9582"/>
                  <a:pt x="6182" y="8809"/>
                </a:cubicBezTo>
                <a:lnTo>
                  <a:pt x="6182" y="8809"/>
                </a:lnTo>
                <a:cubicBezTo>
                  <a:pt x="6182" y="8498"/>
                  <a:pt x="6080" y="8209"/>
                  <a:pt x="5907" y="7977"/>
                </a:cubicBezTo>
                <a:lnTo>
                  <a:pt x="5907" y="7977"/>
                </a:lnTo>
                <a:cubicBezTo>
                  <a:pt x="7142" y="7856"/>
                  <a:pt x="8110" y="6814"/>
                  <a:pt x="8110" y="5545"/>
                </a:cubicBezTo>
                <a:lnTo>
                  <a:pt x="8110" y="5545"/>
                </a:lnTo>
                <a:cubicBezTo>
                  <a:pt x="8110" y="4821"/>
                  <a:pt x="7795" y="4171"/>
                  <a:pt x="7295" y="3724"/>
                </a:cubicBezTo>
                <a:lnTo>
                  <a:pt x="7295" y="3724"/>
                </a:lnTo>
                <a:cubicBezTo>
                  <a:pt x="7707" y="3680"/>
                  <a:pt x="8079" y="3500"/>
                  <a:pt x="8365" y="3231"/>
                </a:cubicBezTo>
                <a:lnTo>
                  <a:pt x="8365" y="3231"/>
                </a:lnTo>
                <a:cubicBezTo>
                  <a:pt x="8332" y="3373"/>
                  <a:pt x="8313" y="3521"/>
                  <a:pt x="8313" y="3673"/>
                </a:cubicBezTo>
                <a:lnTo>
                  <a:pt x="8313" y="3673"/>
                </a:lnTo>
                <a:cubicBezTo>
                  <a:pt x="8313" y="4557"/>
                  <a:pt x="8929" y="5298"/>
                  <a:pt x="9754" y="5491"/>
                </a:cubicBezTo>
                <a:lnTo>
                  <a:pt x="9754" y="5491"/>
                </a:lnTo>
                <a:cubicBezTo>
                  <a:pt x="9139" y="5587"/>
                  <a:pt x="8668" y="6119"/>
                  <a:pt x="8668" y="6761"/>
                </a:cubicBezTo>
                <a:lnTo>
                  <a:pt x="8668" y="6761"/>
                </a:lnTo>
                <a:cubicBezTo>
                  <a:pt x="8668" y="7471"/>
                  <a:pt x="9244" y="8047"/>
                  <a:pt x="9954" y="8047"/>
                </a:cubicBezTo>
                <a:lnTo>
                  <a:pt x="9954" y="8047"/>
                </a:lnTo>
                <a:cubicBezTo>
                  <a:pt x="10664" y="8047"/>
                  <a:pt x="11239" y="7471"/>
                  <a:pt x="11239" y="6761"/>
                </a:cubicBezTo>
                <a:lnTo>
                  <a:pt x="11239" y="6761"/>
                </a:lnTo>
                <a:cubicBezTo>
                  <a:pt x="11239" y="6184"/>
                  <a:pt x="10859" y="5696"/>
                  <a:pt x="10336" y="5534"/>
                </a:cubicBezTo>
                <a:lnTo>
                  <a:pt x="10336" y="5534"/>
                </a:lnTo>
                <a:cubicBezTo>
                  <a:pt x="11296" y="5455"/>
                  <a:pt x="12049" y="4652"/>
                  <a:pt x="12049" y="3673"/>
                </a:cubicBezTo>
              </a:path>
            </a:pathLst>
          </a:custGeom>
          <a:solidFill>
            <a:schemeClr val="accent6">
              <a:alpha val="25000"/>
            </a:schemeClr>
          </a:solidFill>
          <a:ln>
            <a:noFill/>
          </a:ln>
          <a:effectLst/>
        </p:spPr>
        <p:txBody>
          <a:bodyPr wrap="none" anchor="ctr"/>
          <a:lstStyle/>
          <a:p>
            <a:endParaRPr lang="en-US" sz="3266" dirty="0">
              <a:latin typeface="Montserrat" panose="00000500000000000000" pitchFamily="2" charset="0"/>
            </a:endParaRPr>
          </a:p>
        </p:txBody>
      </p:sp>
      <p:sp>
        <p:nvSpPr>
          <p:cNvPr id="94" name="Freeform 9">
            <a:extLst>
              <a:ext uri="{FF2B5EF4-FFF2-40B4-BE49-F238E27FC236}">
                <a16:creationId xmlns:a16="http://schemas.microsoft.com/office/drawing/2014/main" id="{1BA520D0-CBEC-4FB8-AFAE-6895145D8B04}"/>
              </a:ext>
            </a:extLst>
          </p:cNvPr>
          <p:cNvSpPr>
            <a:spLocks noChangeArrowheads="1"/>
          </p:cNvSpPr>
          <p:nvPr/>
        </p:nvSpPr>
        <p:spPr bwMode="auto">
          <a:xfrm>
            <a:off x="4839799" y="3162262"/>
            <a:ext cx="1856793" cy="1856793"/>
          </a:xfrm>
          <a:custGeom>
            <a:avLst/>
            <a:gdLst>
              <a:gd name="T0" fmla="*/ 4242 w 4243"/>
              <a:gd name="T1" fmla="*/ 2121 h 4243"/>
              <a:gd name="T2" fmla="*/ 4242 w 4243"/>
              <a:gd name="T3" fmla="*/ 2121 h 4243"/>
              <a:gd name="T4" fmla="*/ 2122 w 4243"/>
              <a:gd name="T5" fmla="*/ 4242 h 4243"/>
              <a:gd name="T6" fmla="*/ 2122 w 4243"/>
              <a:gd name="T7" fmla="*/ 4242 h 4243"/>
              <a:gd name="T8" fmla="*/ 0 w 4243"/>
              <a:gd name="T9" fmla="*/ 2121 h 4243"/>
              <a:gd name="T10" fmla="*/ 0 w 4243"/>
              <a:gd name="T11" fmla="*/ 2121 h 4243"/>
              <a:gd name="T12" fmla="*/ 2122 w 4243"/>
              <a:gd name="T13" fmla="*/ 0 h 4243"/>
              <a:gd name="T14" fmla="*/ 2122 w 4243"/>
              <a:gd name="T15" fmla="*/ 0 h 4243"/>
              <a:gd name="T16" fmla="*/ 4242 w 4243"/>
              <a:gd name="T17" fmla="*/ 2121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3" h="4243">
                <a:moveTo>
                  <a:pt x="4242" y="2121"/>
                </a:moveTo>
                <a:lnTo>
                  <a:pt x="4242" y="2121"/>
                </a:lnTo>
                <a:cubicBezTo>
                  <a:pt x="4242" y="3292"/>
                  <a:pt x="3292" y="4242"/>
                  <a:pt x="2122" y="4242"/>
                </a:cubicBezTo>
                <a:lnTo>
                  <a:pt x="2122" y="4242"/>
                </a:lnTo>
                <a:cubicBezTo>
                  <a:pt x="951" y="4242"/>
                  <a:pt x="0" y="3292"/>
                  <a:pt x="0" y="2121"/>
                </a:cubicBezTo>
                <a:lnTo>
                  <a:pt x="0" y="2121"/>
                </a:lnTo>
                <a:cubicBezTo>
                  <a:pt x="0" y="949"/>
                  <a:pt x="951" y="0"/>
                  <a:pt x="2122" y="0"/>
                </a:cubicBezTo>
                <a:lnTo>
                  <a:pt x="2122" y="0"/>
                </a:lnTo>
                <a:cubicBezTo>
                  <a:pt x="3292" y="0"/>
                  <a:pt x="4242" y="949"/>
                  <a:pt x="4242" y="2121"/>
                </a:cubicBezTo>
              </a:path>
            </a:pathLst>
          </a:custGeom>
          <a:solidFill>
            <a:schemeClr val="accent1"/>
          </a:solidFill>
          <a:ln>
            <a:noFill/>
          </a:ln>
          <a:effectLst/>
        </p:spPr>
        <p:txBody>
          <a:bodyPr wrap="none" anchor="ctr"/>
          <a:lstStyle/>
          <a:p>
            <a:endParaRPr lang="en-US" sz="3266" dirty="0">
              <a:latin typeface="Montserrat" panose="00000500000000000000" pitchFamily="2" charset="0"/>
            </a:endParaRPr>
          </a:p>
        </p:txBody>
      </p:sp>
      <p:sp>
        <p:nvSpPr>
          <p:cNvPr id="95" name="Freeform 10">
            <a:extLst>
              <a:ext uri="{FF2B5EF4-FFF2-40B4-BE49-F238E27FC236}">
                <a16:creationId xmlns:a16="http://schemas.microsoft.com/office/drawing/2014/main" id="{FBED4A81-0BBA-4C39-B258-0C865040B574}"/>
              </a:ext>
            </a:extLst>
          </p:cNvPr>
          <p:cNvSpPr>
            <a:spLocks noChangeArrowheads="1"/>
          </p:cNvSpPr>
          <p:nvPr/>
        </p:nvSpPr>
        <p:spPr bwMode="auto">
          <a:xfrm>
            <a:off x="5653095" y="1691586"/>
            <a:ext cx="1418651" cy="1418651"/>
          </a:xfrm>
          <a:custGeom>
            <a:avLst/>
            <a:gdLst>
              <a:gd name="T0" fmla="*/ 3242 w 3243"/>
              <a:gd name="T1" fmla="*/ 1621 h 3243"/>
              <a:gd name="T2" fmla="*/ 3242 w 3243"/>
              <a:gd name="T3" fmla="*/ 1621 h 3243"/>
              <a:gd name="T4" fmla="*/ 1620 w 3243"/>
              <a:gd name="T5" fmla="*/ 3242 h 3243"/>
              <a:gd name="T6" fmla="*/ 1620 w 3243"/>
              <a:gd name="T7" fmla="*/ 3242 h 3243"/>
              <a:gd name="T8" fmla="*/ 0 w 3243"/>
              <a:gd name="T9" fmla="*/ 1621 h 3243"/>
              <a:gd name="T10" fmla="*/ 0 w 3243"/>
              <a:gd name="T11" fmla="*/ 1621 h 3243"/>
              <a:gd name="T12" fmla="*/ 1620 w 3243"/>
              <a:gd name="T13" fmla="*/ 0 h 3243"/>
              <a:gd name="T14" fmla="*/ 1620 w 3243"/>
              <a:gd name="T15" fmla="*/ 0 h 3243"/>
              <a:gd name="T16" fmla="*/ 3242 w 3243"/>
              <a:gd name="T17" fmla="*/ 1621 h 3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3" h="3243">
                <a:moveTo>
                  <a:pt x="3242" y="1621"/>
                </a:moveTo>
                <a:lnTo>
                  <a:pt x="3242" y="1621"/>
                </a:lnTo>
                <a:cubicBezTo>
                  <a:pt x="3242" y="2516"/>
                  <a:pt x="2515" y="3242"/>
                  <a:pt x="1620" y="3242"/>
                </a:cubicBezTo>
                <a:lnTo>
                  <a:pt x="1620" y="3242"/>
                </a:lnTo>
                <a:cubicBezTo>
                  <a:pt x="725" y="3242"/>
                  <a:pt x="0" y="2516"/>
                  <a:pt x="0" y="1621"/>
                </a:cubicBezTo>
                <a:lnTo>
                  <a:pt x="0" y="1621"/>
                </a:lnTo>
                <a:cubicBezTo>
                  <a:pt x="0" y="725"/>
                  <a:pt x="725" y="0"/>
                  <a:pt x="1620" y="0"/>
                </a:cubicBezTo>
                <a:lnTo>
                  <a:pt x="1620" y="0"/>
                </a:lnTo>
                <a:cubicBezTo>
                  <a:pt x="2515" y="0"/>
                  <a:pt x="3242" y="725"/>
                  <a:pt x="3242" y="1621"/>
                </a:cubicBezTo>
              </a:path>
            </a:pathLst>
          </a:custGeom>
          <a:solidFill>
            <a:schemeClr val="accent4"/>
          </a:solidFill>
          <a:ln>
            <a:noFill/>
          </a:ln>
          <a:effectLst/>
        </p:spPr>
        <p:txBody>
          <a:bodyPr wrap="none" anchor="ctr"/>
          <a:lstStyle/>
          <a:p>
            <a:endParaRPr lang="en-US" sz="3266" dirty="0">
              <a:latin typeface="Montserrat" panose="00000500000000000000" pitchFamily="2" charset="0"/>
            </a:endParaRPr>
          </a:p>
        </p:txBody>
      </p:sp>
      <p:sp>
        <p:nvSpPr>
          <p:cNvPr id="96" name="Freeform 11">
            <a:extLst>
              <a:ext uri="{FF2B5EF4-FFF2-40B4-BE49-F238E27FC236}">
                <a16:creationId xmlns:a16="http://schemas.microsoft.com/office/drawing/2014/main" id="{CCE8B201-090E-41DF-A99E-47EA4A448B1A}"/>
              </a:ext>
            </a:extLst>
          </p:cNvPr>
          <p:cNvSpPr>
            <a:spLocks noChangeArrowheads="1"/>
          </p:cNvSpPr>
          <p:nvPr/>
        </p:nvSpPr>
        <p:spPr bwMode="auto">
          <a:xfrm>
            <a:off x="7008052" y="2490663"/>
            <a:ext cx="1420582" cy="1420582"/>
          </a:xfrm>
          <a:custGeom>
            <a:avLst/>
            <a:gdLst>
              <a:gd name="T0" fmla="*/ 3244 w 3245"/>
              <a:gd name="T1" fmla="*/ 1621 h 3244"/>
              <a:gd name="T2" fmla="*/ 3244 w 3245"/>
              <a:gd name="T3" fmla="*/ 1621 h 3244"/>
              <a:gd name="T4" fmla="*/ 1622 w 3245"/>
              <a:gd name="T5" fmla="*/ 3243 h 3244"/>
              <a:gd name="T6" fmla="*/ 1622 w 3245"/>
              <a:gd name="T7" fmla="*/ 3243 h 3244"/>
              <a:gd name="T8" fmla="*/ 0 w 3245"/>
              <a:gd name="T9" fmla="*/ 1621 h 3244"/>
              <a:gd name="T10" fmla="*/ 0 w 3245"/>
              <a:gd name="T11" fmla="*/ 1621 h 3244"/>
              <a:gd name="T12" fmla="*/ 1622 w 3245"/>
              <a:gd name="T13" fmla="*/ 0 h 3244"/>
              <a:gd name="T14" fmla="*/ 1622 w 3245"/>
              <a:gd name="T15" fmla="*/ 0 h 3244"/>
              <a:gd name="T16" fmla="*/ 3244 w 3245"/>
              <a:gd name="T17" fmla="*/ 1621 h 3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3244">
                <a:moveTo>
                  <a:pt x="3244" y="1621"/>
                </a:moveTo>
                <a:lnTo>
                  <a:pt x="3244" y="1621"/>
                </a:lnTo>
                <a:cubicBezTo>
                  <a:pt x="3244" y="2516"/>
                  <a:pt x="2518" y="3243"/>
                  <a:pt x="1622" y="3243"/>
                </a:cubicBezTo>
                <a:lnTo>
                  <a:pt x="1622" y="3243"/>
                </a:lnTo>
                <a:cubicBezTo>
                  <a:pt x="727" y="3243"/>
                  <a:pt x="0" y="2516"/>
                  <a:pt x="0" y="1621"/>
                </a:cubicBezTo>
                <a:lnTo>
                  <a:pt x="0" y="1621"/>
                </a:lnTo>
                <a:cubicBezTo>
                  <a:pt x="0" y="727"/>
                  <a:pt x="727" y="0"/>
                  <a:pt x="1622" y="0"/>
                </a:cubicBezTo>
                <a:lnTo>
                  <a:pt x="1622" y="0"/>
                </a:lnTo>
                <a:cubicBezTo>
                  <a:pt x="2518" y="0"/>
                  <a:pt x="3244" y="727"/>
                  <a:pt x="3244" y="1621"/>
                </a:cubicBezTo>
              </a:path>
            </a:pathLst>
          </a:custGeom>
          <a:solidFill>
            <a:schemeClr val="accent5"/>
          </a:solidFill>
          <a:ln>
            <a:noFill/>
          </a:ln>
          <a:effectLst/>
        </p:spPr>
        <p:txBody>
          <a:bodyPr wrap="none" anchor="ctr"/>
          <a:lstStyle/>
          <a:p>
            <a:endParaRPr lang="en-US" sz="3266" dirty="0">
              <a:latin typeface="Montserrat" panose="00000500000000000000" pitchFamily="2" charset="0"/>
            </a:endParaRPr>
          </a:p>
        </p:txBody>
      </p:sp>
      <p:sp>
        <p:nvSpPr>
          <p:cNvPr id="97" name="Freeform 12">
            <a:extLst>
              <a:ext uri="{FF2B5EF4-FFF2-40B4-BE49-F238E27FC236}">
                <a16:creationId xmlns:a16="http://schemas.microsoft.com/office/drawing/2014/main" id="{C90F8691-25AE-4FDB-B44F-D1EA5C8F559E}"/>
              </a:ext>
            </a:extLst>
          </p:cNvPr>
          <p:cNvSpPr>
            <a:spLocks noChangeArrowheads="1"/>
          </p:cNvSpPr>
          <p:nvPr/>
        </p:nvSpPr>
        <p:spPr bwMode="auto">
          <a:xfrm>
            <a:off x="3425715" y="3214464"/>
            <a:ext cx="1306703" cy="1306705"/>
          </a:xfrm>
          <a:custGeom>
            <a:avLst/>
            <a:gdLst>
              <a:gd name="T0" fmla="*/ 2986 w 2987"/>
              <a:gd name="T1" fmla="*/ 1493 h 2987"/>
              <a:gd name="T2" fmla="*/ 2986 w 2987"/>
              <a:gd name="T3" fmla="*/ 1493 h 2987"/>
              <a:gd name="T4" fmla="*/ 1493 w 2987"/>
              <a:gd name="T5" fmla="*/ 2986 h 2987"/>
              <a:gd name="T6" fmla="*/ 1493 w 2987"/>
              <a:gd name="T7" fmla="*/ 2986 h 2987"/>
              <a:gd name="T8" fmla="*/ 0 w 2987"/>
              <a:gd name="T9" fmla="*/ 1493 h 2987"/>
              <a:gd name="T10" fmla="*/ 0 w 2987"/>
              <a:gd name="T11" fmla="*/ 1493 h 2987"/>
              <a:gd name="T12" fmla="*/ 1493 w 2987"/>
              <a:gd name="T13" fmla="*/ 0 h 2987"/>
              <a:gd name="T14" fmla="*/ 1493 w 2987"/>
              <a:gd name="T15" fmla="*/ 0 h 2987"/>
              <a:gd name="T16" fmla="*/ 2986 w 2987"/>
              <a:gd name="T17" fmla="*/ 1493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7" h="2987">
                <a:moveTo>
                  <a:pt x="2986" y="1493"/>
                </a:moveTo>
                <a:lnTo>
                  <a:pt x="2986" y="1493"/>
                </a:lnTo>
                <a:cubicBezTo>
                  <a:pt x="2986" y="2317"/>
                  <a:pt x="2318" y="2986"/>
                  <a:pt x="1493" y="2986"/>
                </a:cubicBezTo>
                <a:lnTo>
                  <a:pt x="1493" y="2986"/>
                </a:lnTo>
                <a:cubicBezTo>
                  <a:pt x="669" y="2986"/>
                  <a:pt x="0" y="2317"/>
                  <a:pt x="0" y="1493"/>
                </a:cubicBezTo>
                <a:lnTo>
                  <a:pt x="0" y="1493"/>
                </a:lnTo>
                <a:cubicBezTo>
                  <a:pt x="0" y="668"/>
                  <a:pt x="669" y="0"/>
                  <a:pt x="1493" y="0"/>
                </a:cubicBezTo>
                <a:lnTo>
                  <a:pt x="1493" y="0"/>
                </a:lnTo>
                <a:cubicBezTo>
                  <a:pt x="2318" y="0"/>
                  <a:pt x="2986" y="668"/>
                  <a:pt x="2986" y="1493"/>
                </a:cubicBezTo>
              </a:path>
            </a:pathLst>
          </a:custGeom>
          <a:solidFill>
            <a:schemeClr val="accent2"/>
          </a:solidFill>
          <a:ln>
            <a:noFill/>
          </a:ln>
          <a:effectLst/>
        </p:spPr>
        <p:txBody>
          <a:bodyPr wrap="none" anchor="ctr"/>
          <a:lstStyle/>
          <a:p>
            <a:endParaRPr lang="en-US" sz="3266" dirty="0">
              <a:latin typeface="Montserrat" panose="00000500000000000000" pitchFamily="2" charset="0"/>
            </a:endParaRPr>
          </a:p>
        </p:txBody>
      </p:sp>
      <p:sp>
        <p:nvSpPr>
          <p:cNvPr id="98" name="Freeform 13">
            <a:extLst>
              <a:ext uri="{FF2B5EF4-FFF2-40B4-BE49-F238E27FC236}">
                <a16:creationId xmlns:a16="http://schemas.microsoft.com/office/drawing/2014/main" id="{FA2072CD-3069-49AC-BD55-CF6C8C0905C1}"/>
              </a:ext>
            </a:extLst>
          </p:cNvPr>
          <p:cNvSpPr>
            <a:spLocks noChangeArrowheads="1"/>
          </p:cNvSpPr>
          <p:nvPr/>
        </p:nvSpPr>
        <p:spPr bwMode="auto">
          <a:xfrm>
            <a:off x="4873319" y="4980541"/>
            <a:ext cx="963139" cy="963139"/>
          </a:xfrm>
          <a:custGeom>
            <a:avLst/>
            <a:gdLst>
              <a:gd name="T0" fmla="*/ 2198 w 2199"/>
              <a:gd name="T1" fmla="*/ 1099 h 2199"/>
              <a:gd name="T2" fmla="*/ 2198 w 2199"/>
              <a:gd name="T3" fmla="*/ 1099 h 2199"/>
              <a:gd name="T4" fmla="*/ 1099 w 2199"/>
              <a:gd name="T5" fmla="*/ 2198 h 2199"/>
              <a:gd name="T6" fmla="*/ 1099 w 2199"/>
              <a:gd name="T7" fmla="*/ 2198 h 2199"/>
              <a:gd name="T8" fmla="*/ 0 w 2199"/>
              <a:gd name="T9" fmla="*/ 1099 h 2199"/>
              <a:gd name="T10" fmla="*/ 0 w 2199"/>
              <a:gd name="T11" fmla="*/ 1099 h 2199"/>
              <a:gd name="T12" fmla="*/ 1099 w 2199"/>
              <a:gd name="T13" fmla="*/ 0 h 2199"/>
              <a:gd name="T14" fmla="*/ 1099 w 2199"/>
              <a:gd name="T15" fmla="*/ 0 h 2199"/>
              <a:gd name="T16" fmla="*/ 2198 w 2199"/>
              <a:gd name="T17" fmla="*/ 1099 h 2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9" h="2199">
                <a:moveTo>
                  <a:pt x="2198" y="1099"/>
                </a:moveTo>
                <a:lnTo>
                  <a:pt x="2198" y="1099"/>
                </a:lnTo>
                <a:cubicBezTo>
                  <a:pt x="2198" y="1706"/>
                  <a:pt x="1705" y="2198"/>
                  <a:pt x="1099" y="2198"/>
                </a:cubicBezTo>
                <a:lnTo>
                  <a:pt x="1099" y="2198"/>
                </a:lnTo>
                <a:cubicBezTo>
                  <a:pt x="492" y="2198"/>
                  <a:pt x="0" y="1706"/>
                  <a:pt x="0" y="1099"/>
                </a:cubicBezTo>
                <a:lnTo>
                  <a:pt x="0" y="1099"/>
                </a:lnTo>
                <a:cubicBezTo>
                  <a:pt x="0" y="492"/>
                  <a:pt x="492" y="0"/>
                  <a:pt x="1099" y="0"/>
                </a:cubicBezTo>
                <a:lnTo>
                  <a:pt x="1099" y="0"/>
                </a:lnTo>
                <a:cubicBezTo>
                  <a:pt x="1705" y="0"/>
                  <a:pt x="2198" y="492"/>
                  <a:pt x="2198" y="1099"/>
                </a:cubicBezTo>
              </a:path>
            </a:pathLst>
          </a:custGeom>
          <a:solidFill>
            <a:schemeClr val="accent3"/>
          </a:solidFill>
          <a:ln>
            <a:noFill/>
          </a:ln>
          <a:effectLst/>
        </p:spPr>
        <p:txBody>
          <a:bodyPr wrap="none" anchor="ctr"/>
          <a:lstStyle/>
          <a:p>
            <a:endParaRPr lang="en-US" sz="3266" dirty="0">
              <a:latin typeface="Montserrat" panose="00000500000000000000" pitchFamily="2" charset="0"/>
            </a:endParaRPr>
          </a:p>
        </p:txBody>
      </p:sp>
      <p:sp>
        <p:nvSpPr>
          <p:cNvPr id="99" name="Freeform 14">
            <a:extLst>
              <a:ext uri="{FF2B5EF4-FFF2-40B4-BE49-F238E27FC236}">
                <a16:creationId xmlns:a16="http://schemas.microsoft.com/office/drawing/2014/main" id="{73EA520C-EE9F-4CC8-907B-E2C22930BCF3}"/>
              </a:ext>
            </a:extLst>
          </p:cNvPr>
          <p:cNvSpPr>
            <a:spLocks noChangeArrowheads="1"/>
          </p:cNvSpPr>
          <p:nvPr/>
        </p:nvSpPr>
        <p:spPr bwMode="auto">
          <a:xfrm>
            <a:off x="7162463" y="4081097"/>
            <a:ext cx="934187" cy="934187"/>
          </a:xfrm>
          <a:custGeom>
            <a:avLst/>
            <a:gdLst>
              <a:gd name="T0" fmla="*/ 2135 w 2136"/>
              <a:gd name="T1" fmla="*/ 1067 h 2135"/>
              <a:gd name="T2" fmla="*/ 2135 w 2136"/>
              <a:gd name="T3" fmla="*/ 1067 h 2135"/>
              <a:gd name="T4" fmla="*/ 1068 w 2136"/>
              <a:gd name="T5" fmla="*/ 2134 h 2135"/>
              <a:gd name="T6" fmla="*/ 1068 w 2136"/>
              <a:gd name="T7" fmla="*/ 2134 h 2135"/>
              <a:gd name="T8" fmla="*/ 0 w 2136"/>
              <a:gd name="T9" fmla="*/ 1067 h 2135"/>
              <a:gd name="T10" fmla="*/ 0 w 2136"/>
              <a:gd name="T11" fmla="*/ 1067 h 2135"/>
              <a:gd name="T12" fmla="*/ 1068 w 2136"/>
              <a:gd name="T13" fmla="*/ 0 h 2135"/>
              <a:gd name="T14" fmla="*/ 1068 w 2136"/>
              <a:gd name="T15" fmla="*/ 0 h 2135"/>
              <a:gd name="T16" fmla="*/ 2135 w 2136"/>
              <a:gd name="T17" fmla="*/ 1067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6" h="2135">
                <a:moveTo>
                  <a:pt x="2135" y="1067"/>
                </a:moveTo>
                <a:lnTo>
                  <a:pt x="2135" y="1067"/>
                </a:lnTo>
                <a:cubicBezTo>
                  <a:pt x="2135" y="1657"/>
                  <a:pt x="1657" y="2134"/>
                  <a:pt x="1068" y="2134"/>
                </a:cubicBezTo>
                <a:lnTo>
                  <a:pt x="1068" y="2134"/>
                </a:lnTo>
                <a:cubicBezTo>
                  <a:pt x="478" y="2134"/>
                  <a:pt x="0" y="1657"/>
                  <a:pt x="0" y="1067"/>
                </a:cubicBezTo>
                <a:lnTo>
                  <a:pt x="0" y="1067"/>
                </a:lnTo>
                <a:cubicBezTo>
                  <a:pt x="0" y="477"/>
                  <a:pt x="478" y="0"/>
                  <a:pt x="1068" y="0"/>
                </a:cubicBezTo>
                <a:lnTo>
                  <a:pt x="1068" y="0"/>
                </a:lnTo>
                <a:cubicBezTo>
                  <a:pt x="1657" y="0"/>
                  <a:pt x="2135" y="477"/>
                  <a:pt x="2135" y="1067"/>
                </a:cubicBezTo>
              </a:path>
            </a:pathLst>
          </a:custGeom>
          <a:solidFill>
            <a:schemeClr val="accent6"/>
          </a:solidFill>
          <a:ln>
            <a:noFill/>
          </a:ln>
          <a:effectLst/>
        </p:spPr>
        <p:txBody>
          <a:bodyPr wrap="none" anchor="ctr"/>
          <a:lstStyle/>
          <a:p>
            <a:endParaRPr lang="en-US" sz="3266" dirty="0">
              <a:latin typeface="Montserrat" panose="00000500000000000000" pitchFamily="2" charset="0"/>
            </a:endParaRPr>
          </a:p>
        </p:txBody>
      </p:sp>
      <p:sp>
        <p:nvSpPr>
          <p:cNvPr id="100" name="Freeform: Shape 99">
            <a:extLst>
              <a:ext uri="{FF2B5EF4-FFF2-40B4-BE49-F238E27FC236}">
                <a16:creationId xmlns:a16="http://schemas.microsoft.com/office/drawing/2014/main" id="{64E881A2-945B-4054-9FF1-C6B0A8DD3DC3}"/>
              </a:ext>
            </a:extLst>
          </p:cNvPr>
          <p:cNvSpPr>
            <a:spLocks noChangeArrowheads="1"/>
          </p:cNvSpPr>
          <p:nvPr/>
        </p:nvSpPr>
        <p:spPr bwMode="auto">
          <a:xfrm>
            <a:off x="3741342" y="3546448"/>
            <a:ext cx="677092" cy="642299"/>
          </a:xfrm>
          <a:custGeom>
            <a:avLst/>
            <a:gdLst>
              <a:gd name="connsiteX0" fmla="*/ 712816 w 1354183"/>
              <a:gd name="connsiteY0" fmla="*/ 1117346 h 1284597"/>
              <a:gd name="connsiteX1" fmla="*/ 712816 w 1354183"/>
              <a:gd name="connsiteY1" fmla="*/ 1123475 h 1284597"/>
              <a:gd name="connsiteX2" fmla="*/ 675192 w 1354183"/>
              <a:gd name="connsiteY2" fmla="*/ 1156751 h 1284597"/>
              <a:gd name="connsiteX3" fmla="*/ 641069 w 1354183"/>
              <a:gd name="connsiteY3" fmla="*/ 1133983 h 1284597"/>
              <a:gd name="connsiteX4" fmla="*/ 620070 w 1354183"/>
              <a:gd name="connsiteY4" fmla="*/ 1198782 h 1284597"/>
              <a:gd name="connsiteX5" fmla="*/ 649818 w 1354183"/>
              <a:gd name="connsiteY5" fmla="*/ 1239939 h 1284597"/>
              <a:gd name="connsiteX6" fmla="*/ 699691 w 1354183"/>
              <a:gd name="connsiteY6" fmla="*/ 1239939 h 1284597"/>
              <a:gd name="connsiteX7" fmla="*/ 734690 w 1354183"/>
              <a:gd name="connsiteY7" fmla="*/ 1191777 h 1284597"/>
              <a:gd name="connsiteX8" fmla="*/ 712816 w 1354183"/>
              <a:gd name="connsiteY8" fmla="*/ 1117346 h 1284597"/>
              <a:gd name="connsiteX9" fmla="*/ 944681 w 1354183"/>
              <a:gd name="connsiteY9" fmla="*/ 1057801 h 1284597"/>
              <a:gd name="connsiteX10" fmla="*/ 894808 w 1354183"/>
              <a:gd name="connsiteY10" fmla="*/ 1075314 h 1284597"/>
              <a:gd name="connsiteX11" fmla="*/ 894808 w 1354183"/>
              <a:gd name="connsiteY11" fmla="*/ 1117346 h 1284597"/>
              <a:gd name="connsiteX12" fmla="*/ 944681 w 1354183"/>
              <a:gd name="connsiteY12" fmla="*/ 1057801 h 1284597"/>
              <a:gd name="connsiteX13" fmla="*/ 406578 w 1354183"/>
              <a:gd name="connsiteY13" fmla="*/ 1057801 h 1284597"/>
              <a:gd name="connsiteX14" fmla="*/ 455576 w 1354183"/>
              <a:gd name="connsiteY14" fmla="*/ 1117346 h 1284597"/>
              <a:gd name="connsiteX15" fmla="*/ 455576 w 1354183"/>
              <a:gd name="connsiteY15" fmla="*/ 1075314 h 1284597"/>
              <a:gd name="connsiteX16" fmla="*/ 406578 w 1354183"/>
              <a:gd name="connsiteY16" fmla="*/ 1057801 h 1284597"/>
              <a:gd name="connsiteX17" fmla="*/ 851060 w 1354183"/>
              <a:gd name="connsiteY17" fmla="*/ 955348 h 1284597"/>
              <a:gd name="connsiteX18" fmla="*/ 787188 w 1354183"/>
              <a:gd name="connsiteY18" fmla="*/ 971110 h 1284597"/>
              <a:gd name="connsiteX19" fmla="*/ 770563 w 1354183"/>
              <a:gd name="connsiteY19" fmla="*/ 1008764 h 1284597"/>
              <a:gd name="connsiteX20" fmla="*/ 739065 w 1354183"/>
              <a:gd name="connsiteY20" fmla="*/ 1046417 h 1284597"/>
              <a:gd name="connsiteX21" fmla="*/ 760064 w 1354183"/>
              <a:gd name="connsiteY21" fmla="*/ 1158502 h 1284597"/>
              <a:gd name="connsiteX22" fmla="*/ 797687 w 1354183"/>
              <a:gd name="connsiteY22" fmla="*/ 1105962 h 1284597"/>
              <a:gd name="connsiteX23" fmla="*/ 799437 w 1354183"/>
              <a:gd name="connsiteY23" fmla="*/ 1104211 h 1284597"/>
              <a:gd name="connsiteX24" fmla="*/ 859809 w 1354183"/>
              <a:gd name="connsiteY24" fmla="*/ 1055174 h 1284597"/>
              <a:gd name="connsiteX25" fmla="*/ 859809 w 1354183"/>
              <a:gd name="connsiteY25" fmla="*/ 962353 h 1284597"/>
              <a:gd name="connsiteX26" fmla="*/ 857185 w 1354183"/>
              <a:gd name="connsiteY26" fmla="*/ 957099 h 1284597"/>
              <a:gd name="connsiteX27" fmla="*/ 851060 w 1354183"/>
              <a:gd name="connsiteY27" fmla="*/ 955348 h 1284597"/>
              <a:gd name="connsiteX28" fmla="*/ 499324 w 1354183"/>
              <a:gd name="connsiteY28" fmla="*/ 955348 h 1284597"/>
              <a:gd name="connsiteX29" fmla="*/ 493200 w 1354183"/>
              <a:gd name="connsiteY29" fmla="*/ 957099 h 1284597"/>
              <a:gd name="connsiteX30" fmla="*/ 489700 w 1354183"/>
              <a:gd name="connsiteY30" fmla="*/ 962353 h 1284597"/>
              <a:gd name="connsiteX31" fmla="*/ 489700 w 1354183"/>
              <a:gd name="connsiteY31" fmla="*/ 1055174 h 1284597"/>
              <a:gd name="connsiteX32" fmla="*/ 551822 w 1354183"/>
              <a:gd name="connsiteY32" fmla="*/ 1104211 h 1284597"/>
              <a:gd name="connsiteX33" fmla="*/ 551822 w 1354183"/>
              <a:gd name="connsiteY33" fmla="*/ 1105962 h 1284597"/>
              <a:gd name="connsiteX34" fmla="*/ 595571 w 1354183"/>
              <a:gd name="connsiteY34" fmla="*/ 1164631 h 1284597"/>
              <a:gd name="connsiteX35" fmla="*/ 612195 w 1354183"/>
              <a:gd name="connsiteY35" fmla="*/ 1047293 h 1284597"/>
              <a:gd name="connsiteX36" fmla="*/ 579821 w 1354183"/>
              <a:gd name="connsiteY36" fmla="*/ 1008764 h 1284597"/>
              <a:gd name="connsiteX37" fmla="*/ 563197 w 1354183"/>
              <a:gd name="connsiteY37" fmla="*/ 971110 h 1284597"/>
              <a:gd name="connsiteX38" fmla="*/ 836185 w 1354183"/>
              <a:gd name="connsiteY38" fmla="*/ 826626 h 1284597"/>
              <a:gd name="connsiteX39" fmla="*/ 803812 w 1354183"/>
              <a:gd name="connsiteY39" fmla="*/ 931705 h 1284597"/>
              <a:gd name="connsiteX40" fmla="*/ 842310 w 1354183"/>
              <a:gd name="connsiteY40" fmla="*/ 922073 h 1284597"/>
              <a:gd name="connsiteX41" fmla="*/ 852810 w 1354183"/>
              <a:gd name="connsiteY41" fmla="*/ 920322 h 1284597"/>
              <a:gd name="connsiteX42" fmla="*/ 878184 w 1354183"/>
              <a:gd name="connsiteY42" fmla="*/ 929078 h 1284597"/>
              <a:gd name="connsiteX43" fmla="*/ 894808 w 1354183"/>
              <a:gd name="connsiteY43" fmla="*/ 962353 h 1284597"/>
              <a:gd name="connsiteX44" fmla="*/ 894808 w 1354183"/>
              <a:gd name="connsiteY44" fmla="*/ 1038536 h 1284597"/>
              <a:gd name="connsiteX45" fmla="*/ 960430 w 1354183"/>
              <a:gd name="connsiteY45" fmla="*/ 1020147 h 1284597"/>
              <a:gd name="connsiteX46" fmla="*/ 970054 w 1354183"/>
              <a:gd name="connsiteY46" fmla="*/ 956224 h 1284597"/>
              <a:gd name="connsiteX47" fmla="*/ 840560 w 1354183"/>
              <a:gd name="connsiteY47" fmla="*/ 826626 h 1284597"/>
              <a:gd name="connsiteX48" fmla="*/ 744314 w 1354183"/>
              <a:gd name="connsiteY48" fmla="*/ 826626 h 1284597"/>
              <a:gd name="connsiteX49" fmla="*/ 724190 w 1354183"/>
              <a:gd name="connsiteY49" fmla="*/ 1014017 h 1284597"/>
              <a:gd name="connsiteX50" fmla="*/ 725065 w 1354183"/>
              <a:gd name="connsiteY50" fmla="*/ 1013142 h 1284597"/>
              <a:gd name="connsiteX51" fmla="*/ 739940 w 1354183"/>
              <a:gd name="connsiteY51" fmla="*/ 993002 h 1284597"/>
              <a:gd name="connsiteX52" fmla="*/ 759189 w 1354183"/>
              <a:gd name="connsiteY52" fmla="*/ 949219 h 1284597"/>
              <a:gd name="connsiteX53" fmla="*/ 772313 w 1354183"/>
              <a:gd name="connsiteY53" fmla="*/ 915943 h 1284597"/>
              <a:gd name="connsiteX54" fmla="*/ 773188 w 1354183"/>
              <a:gd name="connsiteY54" fmla="*/ 912441 h 1284597"/>
              <a:gd name="connsiteX55" fmla="*/ 784563 w 1354183"/>
              <a:gd name="connsiteY55" fmla="*/ 880917 h 1284597"/>
              <a:gd name="connsiteX56" fmla="*/ 785438 w 1354183"/>
              <a:gd name="connsiteY56" fmla="*/ 877414 h 1284597"/>
              <a:gd name="connsiteX57" fmla="*/ 800312 w 1354183"/>
              <a:gd name="connsiteY57" fmla="*/ 826626 h 1284597"/>
              <a:gd name="connsiteX58" fmla="*/ 550072 w 1354183"/>
              <a:gd name="connsiteY58" fmla="*/ 826626 h 1284597"/>
              <a:gd name="connsiteX59" fmla="*/ 564072 w 1354183"/>
              <a:gd name="connsiteY59" fmla="*/ 877414 h 1284597"/>
              <a:gd name="connsiteX60" fmla="*/ 565822 w 1354183"/>
              <a:gd name="connsiteY60" fmla="*/ 880917 h 1284597"/>
              <a:gd name="connsiteX61" fmla="*/ 576322 w 1354183"/>
              <a:gd name="connsiteY61" fmla="*/ 913316 h 1284597"/>
              <a:gd name="connsiteX62" fmla="*/ 578071 w 1354183"/>
              <a:gd name="connsiteY62" fmla="*/ 915943 h 1284597"/>
              <a:gd name="connsiteX63" fmla="*/ 591196 w 1354183"/>
              <a:gd name="connsiteY63" fmla="*/ 949219 h 1284597"/>
              <a:gd name="connsiteX64" fmla="*/ 611320 w 1354183"/>
              <a:gd name="connsiteY64" fmla="*/ 993002 h 1284597"/>
              <a:gd name="connsiteX65" fmla="*/ 626194 w 1354183"/>
              <a:gd name="connsiteY65" fmla="*/ 1014893 h 1284597"/>
              <a:gd name="connsiteX66" fmla="*/ 606070 w 1354183"/>
              <a:gd name="connsiteY66" fmla="*/ 826626 h 1284597"/>
              <a:gd name="connsiteX67" fmla="*/ 509824 w 1354183"/>
              <a:gd name="connsiteY67" fmla="*/ 826626 h 1284597"/>
              <a:gd name="connsiteX68" fmla="*/ 379454 w 1354183"/>
              <a:gd name="connsiteY68" fmla="*/ 956224 h 1284597"/>
              <a:gd name="connsiteX69" fmla="*/ 389954 w 1354183"/>
              <a:gd name="connsiteY69" fmla="*/ 1020147 h 1284597"/>
              <a:gd name="connsiteX70" fmla="*/ 455576 w 1354183"/>
              <a:gd name="connsiteY70" fmla="*/ 1038536 h 1284597"/>
              <a:gd name="connsiteX71" fmla="*/ 455576 w 1354183"/>
              <a:gd name="connsiteY71" fmla="*/ 962353 h 1284597"/>
              <a:gd name="connsiteX72" fmla="*/ 471326 w 1354183"/>
              <a:gd name="connsiteY72" fmla="*/ 929078 h 1284597"/>
              <a:gd name="connsiteX73" fmla="*/ 508074 w 1354183"/>
              <a:gd name="connsiteY73" fmla="*/ 922073 h 1284597"/>
              <a:gd name="connsiteX74" fmla="*/ 546572 w 1354183"/>
              <a:gd name="connsiteY74" fmla="*/ 931705 h 1284597"/>
              <a:gd name="connsiteX75" fmla="*/ 514199 w 1354183"/>
              <a:gd name="connsiteY75" fmla="*/ 826626 h 1284597"/>
              <a:gd name="connsiteX76" fmla="*/ 675192 w 1354183"/>
              <a:gd name="connsiteY76" fmla="*/ 752195 h 1284597"/>
              <a:gd name="connsiteX77" fmla="*/ 637569 w 1354183"/>
              <a:gd name="connsiteY77" fmla="*/ 789848 h 1284597"/>
              <a:gd name="connsiteX78" fmla="*/ 671692 w 1354183"/>
              <a:gd name="connsiteY78" fmla="*/ 1119973 h 1284597"/>
              <a:gd name="connsiteX79" fmla="*/ 677817 w 1354183"/>
              <a:gd name="connsiteY79" fmla="*/ 1119973 h 1284597"/>
              <a:gd name="connsiteX80" fmla="*/ 712816 w 1354183"/>
              <a:gd name="connsiteY80" fmla="*/ 789848 h 1284597"/>
              <a:gd name="connsiteX81" fmla="*/ 675192 w 1354183"/>
              <a:gd name="connsiteY81" fmla="*/ 752195 h 1284597"/>
              <a:gd name="connsiteX82" fmla="*/ 673084 w 1354183"/>
              <a:gd name="connsiteY82" fmla="*/ 354421 h 1284597"/>
              <a:gd name="connsiteX83" fmla="*/ 603308 w 1354183"/>
              <a:gd name="connsiteY83" fmla="*/ 425069 h 1284597"/>
              <a:gd name="connsiteX84" fmla="*/ 673084 w 1354183"/>
              <a:gd name="connsiteY84" fmla="*/ 493972 h 1284597"/>
              <a:gd name="connsiteX85" fmla="*/ 742859 w 1354183"/>
              <a:gd name="connsiteY85" fmla="*/ 425069 h 1284597"/>
              <a:gd name="connsiteX86" fmla="*/ 673084 w 1354183"/>
              <a:gd name="connsiteY86" fmla="*/ 354421 h 1284597"/>
              <a:gd name="connsiteX87" fmla="*/ 673084 w 1354183"/>
              <a:gd name="connsiteY87" fmla="*/ 320405 h 1284597"/>
              <a:gd name="connsiteX88" fmla="*/ 776875 w 1354183"/>
              <a:gd name="connsiteY88" fmla="*/ 425069 h 1284597"/>
              <a:gd name="connsiteX89" fmla="*/ 673084 w 1354183"/>
              <a:gd name="connsiteY89" fmla="*/ 527988 h 1284597"/>
              <a:gd name="connsiteX90" fmla="*/ 569292 w 1354183"/>
              <a:gd name="connsiteY90" fmla="*/ 425069 h 1284597"/>
              <a:gd name="connsiteX91" fmla="*/ 673084 w 1354183"/>
              <a:gd name="connsiteY91" fmla="*/ 320405 h 1284597"/>
              <a:gd name="connsiteX92" fmla="*/ 578071 w 1354183"/>
              <a:gd name="connsiteY92" fmla="*/ 218915 h 1284597"/>
              <a:gd name="connsiteX93" fmla="*/ 517699 w 1354183"/>
              <a:gd name="connsiteY93" fmla="*/ 569181 h 1284597"/>
              <a:gd name="connsiteX94" fmla="*/ 541323 w 1354183"/>
              <a:gd name="connsiteY94" fmla="*/ 791599 h 1284597"/>
              <a:gd name="connsiteX95" fmla="*/ 602570 w 1354183"/>
              <a:gd name="connsiteY95" fmla="*/ 791599 h 1284597"/>
              <a:gd name="connsiteX96" fmla="*/ 602570 w 1354183"/>
              <a:gd name="connsiteY96" fmla="*/ 790724 h 1284597"/>
              <a:gd name="connsiteX97" fmla="*/ 606070 w 1354183"/>
              <a:gd name="connsiteY97" fmla="*/ 769708 h 1284597"/>
              <a:gd name="connsiteX98" fmla="*/ 675192 w 1354183"/>
              <a:gd name="connsiteY98" fmla="*/ 718044 h 1284597"/>
              <a:gd name="connsiteX99" fmla="*/ 741689 w 1354183"/>
              <a:gd name="connsiteY99" fmla="*/ 762703 h 1284597"/>
              <a:gd name="connsiteX100" fmla="*/ 746939 w 1354183"/>
              <a:gd name="connsiteY100" fmla="*/ 790724 h 1284597"/>
              <a:gd name="connsiteX101" fmla="*/ 746939 w 1354183"/>
              <a:gd name="connsiteY101" fmla="*/ 791599 h 1284597"/>
              <a:gd name="connsiteX102" fmla="*/ 809062 w 1354183"/>
              <a:gd name="connsiteY102" fmla="*/ 791599 h 1284597"/>
              <a:gd name="connsiteX103" fmla="*/ 832686 w 1354183"/>
              <a:gd name="connsiteY103" fmla="*/ 569181 h 1284597"/>
              <a:gd name="connsiteX104" fmla="*/ 772313 w 1354183"/>
              <a:gd name="connsiteY104" fmla="*/ 218915 h 1284597"/>
              <a:gd name="connsiteX105" fmla="*/ 675192 w 1354183"/>
              <a:gd name="connsiteY105" fmla="*/ 34151 h 1284597"/>
              <a:gd name="connsiteX106" fmla="*/ 670817 w 1354183"/>
              <a:gd name="connsiteY106" fmla="*/ 35902 h 1284597"/>
              <a:gd name="connsiteX107" fmla="*/ 591196 w 1354183"/>
              <a:gd name="connsiteY107" fmla="*/ 183889 h 1284597"/>
              <a:gd name="connsiteX108" fmla="*/ 758314 w 1354183"/>
              <a:gd name="connsiteY108" fmla="*/ 183889 h 1284597"/>
              <a:gd name="connsiteX109" fmla="*/ 679567 w 1354183"/>
              <a:gd name="connsiteY109" fmla="*/ 35902 h 1284597"/>
              <a:gd name="connsiteX110" fmla="*/ 675192 w 1354183"/>
              <a:gd name="connsiteY110" fmla="*/ 34151 h 1284597"/>
              <a:gd name="connsiteX111" fmla="*/ 675192 w 1354183"/>
              <a:gd name="connsiteY111" fmla="*/ 0 h 1284597"/>
              <a:gd name="connsiteX112" fmla="*/ 708441 w 1354183"/>
              <a:gd name="connsiteY112" fmla="*/ 17513 h 1284597"/>
              <a:gd name="connsiteX113" fmla="*/ 866809 w 1354183"/>
              <a:gd name="connsiteY113" fmla="*/ 569181 h 1284597"/>
              <a:gd name="connsiteX114" fmla="*/ 844060 w 1354183"/>
              <a:gd name="connsiteY114" fmla="*/ 791599 h 1284597"/>
              <a:gd name="connsiteX115" fmla="*/ 1004178 w 1354183"/>
              <a:gd name="connsiteY115" fmla="*/ 956224 h 1284597"/>
              <a:gd name="connsiteX116" fmla="*/ 997178 w 1354183"/>
              <a:gd name="connsiteY116" fmla="*/ 1016645 h 1284597"/>
              <a:gd name="connsiteX117" fmla="*/ 1016428 w 1354183"/>
              <a:gd name="connsiteY117" fmla="*/ 1017520 h 1284597"/>
              <a:gd name="connsiteX118" fmla="*/ 1208044 w 1354183"/>
              <a:gd name="connsiteY118" fmla="*/ 1112092 h 1284597"/>
              <a:gd name="connsiteX119" fmla="*/ 1326164 w 1354183"/>
              <a:gd name="connsiteY119" fmla="*/ 978115 h 1284597"/>
              <a:gd name="connsiteX120" fmla="*/ 1349788 w 1354183"/>
              <a:gd name="connsiteY120" fmla="*/ 980742 h 1284597"/>
              <a:gd name="connsiteX121" fmla="*/ 1348038 w 1354183"/>
              <a:gd name="connsiteY121" fmla="*/ 1004385 h 1284597"/>
              <a:gd name="connsiteX122" fmla="*/ 1222044 w 1354183"/>
              <a:gd name="connsiteY122" fmla="*/ 1150621 h 1284597"/>
              <a:gd name="connsiteX123" fmla="*/ 1208044 w 1354183"/>
              <a:gd name="connsiteY123" fmla="*/ 1156751 h 1284597"/>
              <a:gd name="connsiteX124" fmla="*/ 1194045 w 1354183"/>
              <a:gd name="connsiteY124" fmla="*/ 1150621 h 1284597"/>
              <a:gd name="connsiteX125" fmla="*/ 1014678 w 1354183"/>
              <a:gd name="connsiteY125" fmla="*/ 1051671 h 1284597"/>
              <a:gd name="connsiteX126" fmla="*/ 984929 w 1354183"/>
              <a:gd name="connsiteY126" fmla="*/ 1051671 h 1284597"/>
              <a:gd name="connsiteX127" fmla="*/ 905307 w 1354183"/>
              <a:gd name="connsiteY127" fmla="*/ 1152372 h 1284597"/>
              <a:gd name="connsiteX128" fmla="*/ 889558 w 1354183"/>
              <a:gd name="connsiteY128" fmla="*/ 1156751 h 1284597"/>
              <a:gd name="connsiteX129" fmla="*/ 876434 w 1354183"/>
              <a:gd name="connsiteY129" fmla="*/ 1154124 h 1284597"/>
              <a:gd name="connsiteX130" fmla="*/ 859809 w 1354183"/>
              <a:gd name="connsiteY130" fmla="*/ 1128729 h 1284597"/>
              <a:gd name="connsiteX131" fmla="*/ 859809 w 1354183"/>
              <a:gd name="connsiteY131" fmla="*/ 1096330 h 1284597"/>
              <a:gd name="connsiteX132" fmla="*/ 824811 w 1354183"/>
              <a:gd name="connsiteY132" fmla="*/ 1126978 h 1284597"/>
              <a:gd name="connsiteX133" fmla="*/ 727690 w 1354183"/>
              <a:gd name="connsiteY133" fmla="*/ 1260955 h 1284597"/>
              <a:gd name="connsiteX134" fmla="*/ 725940 w 1354183"/>
              <a:gd name="connsiteY134" fmla="*/ 1261830 h 1284597"/>
              <a:gd name="connsiteX135" fmla="*/ 675192 w 1354183"/>
              <a:gd name="connsiteY135" fmla="*/ 1284597 h 1284597"/>
              <a:gd name="connsiteX136" fmla="*/ 624444 w 1354183"/>
              <a:gd name="connsiteY136" fmla="*/ 1261830 h 1284597"/>
              <a:gd name="connsiteX137" fmla="*/ 622695 w 1354183"/>
              <a:gd name="connsiteY137" fmla="*/ 1260955 h 1284597"/>
              <a:gd name="connsiteX138" fmla="*/ 525573 w 1354183"/>
              <a:gd name="connsiteY138" fmla="*/ 1126978 h 1284597"/>
              <a:gd name="connsiteX139" fmla="*/ 489700 w 1354183"/>
              <a:gd name="connsiteY139" fmla="*/ 1096330 h 1284597"/>
              <a:gd name="connsiteX140" fmla="*/ 489700 w 1354183"/>
              <a:gd name="connsiteY140" fmla="*/ 1128729 h 1284597"/>
              <a:gd name="connsiteX141" fmla="*/ 474825 w 1354183"/>
              <a:gd name="connsiteY141" fmla="*/ 1154124 h 1284597"/>
              <a:gd name="connsiteX142" fmla="*/ 460826 w 1354183"/>
              <a:gd name="connsiteY142" fmla="*/ 1156751 h 1284597"/>
              <a:gd name="connsiteX143" fmla="*/ 445077 w 1354183"/>
              <a:gd name="connsiteY143" fmla="*/ 1152372 h 1284597"/>
              <a:gd name="connsiteX144" fmla="*/ 364580 w 1354183"/>
              <a:gd name="connsiteY144" fmla="*/ 1051671 h 1284597"/>
              <a:gd name="connsiteX145" fmla="*/ 335706 w 1354183"/>
              <a:gd name="connsiteY145" fmla="*/ 1051671 h 1284597"/>
              <a:gd name="connsiteX146" fmla="*/ 155464 w 1354183"/>
              <a:gd name="connsiteY146" fmla="*/ 1150621 h 1284597"/>
              <a:gd name="connsiteX147" fmla="*/ 141465 w 1354183"/>
              <a:gd name="connsiteY147" fmla="*/ 1156751 h 1284597"/>
              <a:gd name="connsiteX148" fmla="*/ 127465 w 1354183"/>
              <a:gd name="connsiteY148" fmla="*/ 1149745 h 1284597"/>
              <a:gd name="connsiteX149" fmla="*/ 5845 w 1354183"/>
              <a:gd name="connsiteY149" fmla="*/ 994753 h 1284597"/>
              <a:gd name="connsiteX150" fmla="*/ 4095 w 1354183"/>
              <a:gd name="connsiteY150" fmla="*/ 970234 h 1284597"/>
              <a:gd name="connsiteX151" fmla="*/ 28594 w 1354183"/>
              <a:gd name="connsiteY151" fmla="*/ 969359 h 1284597"/>
              <a:gd name="connsiteX152" fmla="*/ 142340 w 1354183"/>
              <a:gd name="connsiteY152" fmla="*/ 1111216 h 1284597"/>
              <a:gd name="connsiteX153" fmla="*/ 333956 w 1354183"/>
              <a:gd name="connsiteY153" fmla="*/ 1017520 h 1284597"/>
              <a:gd name="connsiteX154" fmla="*/ 354081 w 1354183"/>
              <a:gd name="connsiteY154" fmla="*/ 1016645 h 1284597"/>
              <a:gd name="connsiteX155" fmla="*/ 345331 w 1354183"/>
              <a:gd name="connsiteY155" fmla="*/ 956224 h 1284597"/>
              <a:gd name="connsiteX156" fmla="*/ 506324 w 1354183"/>
              <a:gd name="connsiteY156" fmla="*/ 791599 h 1284597"/>
              <a:gd name="connsiteX157" fmla="*/ 482700 w 1354183"/>
              <a:gd name="connsiteY157" fmla="*/ 569181 h 1284597"/>
              <a:gd name="connsiteX158" fmla="*/ 641944 w 1354183"/>
              <a:gd name="connsiteY158" fmla="*/ 17513 h 1284597"/>
              <a:gd name="connsiteX159" fmla="*/ 675192 w 1354183"/>
              <a:gd name="connsiteY159" fmla="*/ 0 h 128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1354183" h="1284597">
                <a:moveTo>
                  <a:pt x="712816" y="1117346"/>
                </a:moveTo>
                <a:lnTo>
                  <a:pt x="712816" y="1123475"/>
                </a:lnTo>
                <a:cubicBezTo>
                  <a:pt x="710191" y="1142740"/>
                  <a:pt x="694441" y="1156751"/>
                  <a:pt x="675192" y="1156751"/>
                </a:cubicBezTo>
                <a:cubicBezTo>
                  <a:pt x="659443" y="1156751"/>
                  <a:pt x="645444" y="1147118"/>
                  <a:pt x="641069" y="1133983"/>
                </a:cubicBezTo>
                <a:cubicBezTo>
                  <a:pt x="634944" y="1156751"/>
                  <a:pt x="627944" y="1179518"/>
                  <a:pt x="620070" y="1198782"/>
                </a:cubicBezTo>
                <a:lnTo>
                  <a:pt x="649818" y="1239939"/>
                </a:lnTo>
                <a:cubicBezTo>
                  <a:pt x="663818" y="1253073"/>
                  <a:pt x="687442" y="1253073"/>
                  <a:pt x="699691" y="1239939"/>
                </a:cubicBezTo>
                <a:lnTo>
                  <a:pt x="734690" y="1191777"/>
                </a:lnTo>
                <a:cubicBezTo>
                  <a:pt x="727690" y="1169885"/>
                  <a:pt x="718940" y="1143616"/>
                  <a:pt x="712816" y="1117346"/>
                </a:cubicBezTo>
                <a:close/>
                <a:moveTo>
                  <a:pt x="944681" y="1057801"/>
                </a:moveTo>
                <a:cubicBezTo>
                  <a:pt x="927181" y="1063055"/>
                  <a:pt x="910557" y="1068309"/>
                  <a:pt x="894808" y="1075314"/>
                </a:cubicBezTo>
                <a:lnTo>
                  <a:pt x="894808" y="1117346"/>
                </a:lnTo>
                <a:cubicBezTo>
                  <a:pt x="914932" y="1102459"/>
                  <a:pt x="931556" y="1081444"/>
                  <a:pt x="944681" y="1057801"/>
                </a:cubicBezTo>
                <a:close/>
                <a:moveTo>
                  <a:pt x="406578" y="1057801"/>
                </a:moveTo>
                <a:cubicBezTo>
                  <a:pt x="418828" y="1081444"/>
                  <a:pt x="435452" y="1102459"/>
                  <a:pt x="455576" y="1117346"/>
                </a:cubicBezTo>
                <a:lnTo>
                  <a:pt x="455576" y="1075314"/>
                </a:lnTo>
                <a:cubicBezTo>
                  <a:pt x="439827" y="1068309"/>
                  <a:pt x="423203" y="1062179"/>
                  <a:pt x="406578" y="1057801"/>
                </a:cubicBezTo>
                <a:close/>
                <a:moveTo>
                  <a:pt x="851060" y="955348"/>
                </a:moveTo>
                <a:lnTo>
                  <a:pt x="787188" y="971110"/>
                </a:lnTo>
                <a:cubicBezTo>
                  <a:pt x="781938" y="983369"/>
                  <a:pt x="776688" y="996504"/>
                  <a:pt x="770563" y="1008764"/>
                </a:cubicBezTo>
                <a:cubicBezTo>
                  <a:pt x="762689" y="1023650"/>
                  <a:pt x="753064" y="1036785"/>
                  <a:pt x="739065" y="1046417"/>
                </a:cubicBezTo>
                <a:cubicBezTo>
                  <a:pt x="736440" y="1063055"/>
                  <a:pt x="743439" y="1106838"/>
                  <a:pt x="760064" y="1158502"/>
                </a:cubicBezTo>
                <a:lnTo>
                  <a:pt x="797687" y="1105962"/>
                </a:lnTo>
                <a:cubicBezTo>
                  <a:pt x="798562" y="1105087"/>
                  <a:pt x="798562" y="1104211"/>
                  <a:pt x="799437" y="1104211"/>
                </a:cubicBezTo>
                <a:cubicBezTo>
                  <a:pt x="817811" y="1084946"/>
                  <a:pt x="837935" y="1069184"/>
                  <a:pt x="859809" y="1055174"/>
                </a:cubicBezTo>
                <a:lnTo>
                  <a:pt x="859809" y="962353"/>
                </a:lnTo>
                <a:cubicBezTo>
                  <a:pt x="859809" y="958851"/>
                  <a:pt x="858060" y="957975"/>
                  <a:pt x="857185" y="957099"/>
                </a:cubicBezTo>
                <a:cubicBezTo>
                  <a:pt x="856310" y="956224"/>
                  <a:pt x="853685" y="954472"/>
                  <a:pt x="851060" y="955348"/>
                </a:cubicBezTo>
                <a:close/>
                <a:moveTo>
                  <a:pt x="499324" y="955348"/>
                </a:moveTo>
                <a:cubicBezTo>
                  <a:pt x="496699" y="954472"/>
                  <a:pt x="494075" y="956224"/>
                  <a:pt x="493200" y="957099"/>
                </a:cubicBezTo>
                <a:cubicBezTo>
                  <a:pt x="492325" y="957975"/>
                  <a:pt x="489700" y="958851"/>
                  <a:pt x="489700" y="962353"/>
                </a:cubicBezTo>
                <a:lnTo>
                  <a:pt x="489700" y="1055174"/>
                </a:lnTo>
                <a:cubicBezTo>
                  <a:pt x="512449" y="1069184"/>
                  <a:pt x="533448" y="1084946"/>
                  <a:pt x="551822" y="1104211"/>
                </a:cubicBezTo>
                <a:cubicBezTo>
                  <a:pt x="551822" y="1104211"/>
                  <a:pt x="551822" y="1105087"/>
                  <a:pt x="551822" y="1105962"/>
                </a:cubicBezTo>
                <a:lnTo>
                  <a:pt x="595571" y="1164631"/>
                </a:lnTo>
                <a:cubicBezTo>
                  <a:pt x="614820" y="1108589"/>
                  <a:pt x="618320" y="1060428"/>
                  <a:pt x="612195" y="1047293"/>
                </a:cubicBezTo>
                <a:cubicBezTo>
                  <a:pt x="599071" y="1037660"/>
                  <a:pt x="586821" y="1024525"/>
                  <a:pt x="579821" y="1008764"/>
                </a:cubicBezTo>
                <a:cubicBezTo>
                  <a:pt x="573697" y="996504"/>
                  <a:pt x="568446" y="983369"/>
                  <a:pt x="563197" y="971110"/>
                </a:cubicBezTo>
                <a:close/>
                <a:moveTo>
                  <a:pt x="836185" y="826626"/>
                </a:moveTo>
                <a:cubicBezTo>
                  <a:pt x="827436" y="862528"/>
                  <a:pt x="815186" y="897554"/>
                  <a:pt x="803812" y="931705"/>
                </a:cubicBezTo>
                <a:lnTo>
                  <a:pt x="842310" y="922073"/>
                </a:lnTo>
                <a:cubicBezTo>
                  <a:pt x="845810" y="921197"/>
                  <a:pt x="849310" y="920322"/>
                  <a:pt x="852810" y="920322"/>
                </a:cubicBezTo>
                <a:cubicBezTo>
                  <a:pt x="862434" y="920322"/>
                  <a:pt x="870309" y="923824"/>
                  <a:pt x="878184" y="929078"/>
                </a:cubicBezTo>
                <a:cubicBezTo>
                  <a:pt x="888683" y="936959"/>
                  <a:pt x="894808" y="949219"/>
                  <a:pt x="894808" y="962353"/>
                </a:cubicBezTo>
                <a:lnTo>
                  <a:pt x="894808" y="1038536"/>
                </a:lnTo>
                <a:cubicBezTo>
                  <a:pt x="915807" y="1028904"/>
                  <a:pt x="937681" y="1022774"/>
                  <a:pt x="960430" y="1020147"/>
                </a:cubicBezTo>
                <a:cubicBezTo>
                  <a:pt x="966555" y="999131"/>
                  <a:pt x="970054" y="978115"/>
                  <a:pt x="970054" y="956224"/>
                </a:cubicBezTo>
                <a:cubicBezTo>
                  <a:pt x="970054" y="884419"/>
                  <a:pt x="912307" y="826626"/>
                  <a:pt x="840560" y="826626"/>
                </a:cubicBezTo>
                <a:close/>
                <a:moveTo>
                  <a:pt x="744314" y="826626"/>
                </a:moveTo>
                <a:lnTo>
                  <a:pt x="724190" y="1014017"/>
                </a:lnTo>
                <a:cubicBezTo>
                  <a:pt x="724190" y="1013142"/>
                  <a:pt x="725065" y="1013142"/>
                  <a:pt x="725065" y="1013142"/>
                </a:cubicBezTo>
                <a:cubicBezTo>
                  <a:pt x="730315" y="1008764"/>
                  <a:pt x="735565" y="1001758"/>
                  <a:pt x="739940" y="993002"/>
                </a:cubicBezTo>
                <a:cubicBezTo>
                  <a:pt x="746939" y="978991"/>
                  <a:pt x="753064" y="964105"/>
                  <a:pt x="759189" y="949219"/>
                </a:cubicBezTo>
                <a:cubicBezTo>
                  <a:pt x="763564" y="937835"/>
                  <a:pt x="768813" y="927327"/>
                  <a:pt x="772313" y="915943"/>
                </a:cubicBezTo>
                <a:cubicBezTo>
                  <a:pt x="773188" y="915068"/>
                  <a:pt x="773188" y="914192"/>
                  <a:pt x="773188" y="912441"/>
                </a:cubicBezTo>
                <a:cubicBezTo>
                  <a:pt x="776688" y="902808"/>
                  <a:pt x="781063" y="892300"/>
                  <a:pt x="784563" y="880917"/>
                </a:cubicBezTo>
                <a:cubicBezTo>
                  <a:pt x="784563" y="880041"/>
                  <a:pt x="785438" y="879165"/>
                  <a:pt x="785438" y="877414"/>
                </a:cubicBezTo>
                <a:cubicBezTo>
                  <a:pt x="790687" y="860777"/>
                  <a:pt x="795937" y="843263"/>
                  <a:pt x="800312" y="826626"/>
                </a:cubicBezTo>
                <a:close/>
                <a:moveTo>
                  <a:pt x="550072" y="826626"/>
                </a:moveTo>
                <a:cubicBezTo>
                  <a:pt x="554447" y="843263"/>
                  <a:pt x="558822" y="860777"/>
                  <a:pt x="564072" y="877414"/>
                </a:cubicBezTo>
                <a:cubicBezTo>
                  <a:pt x="564947" y="879165"/>
                  <a:pt x="564947" y="880041"/>
                  <a:pt x="565822" y="880917"/>
                </a:cubicBezTo>
                <a:cubicBezTo>
                  <a:pt x="569322" y="892300"/>
                  <a:pt x="572822" y="902808"/>
                  <a:pt x="576322" y="913316"/>
                </a:cubicBezTo>
                <a:cubicBezTo>
                  <a:pt x="577196" y="914192"/>
                  <a:pt x="577196" y="915068"/>
                  <a:pt x="578071" y="915943"/>
                </a:cubicBezTo>
                <a:cubicBezTo>
                  <a:pt x="582446" y="927327"/>
                  <a:pt x="586821" y="937835"/>
                  <a:pt x="591196" y="949219"/>
                </a:cubicBezTo>
                <a:cubicBezTo>
                  <a:pt x="597321" y="964105"/>
                  <a:pt x="604320" y="978991"/>
                  <a:pt x="611320" y="993002"/>
                </a:cubicBezTo>
                <a:cubicBezTo>
                  <a:pt x="614820" y="1002634"/>
                  <a:pt x="620945" y="1009639"/>
                  <a:pt x="626194" y="1014893"/>
                </a:cubicBezTo>
                <a:lnTo>
                  <a:pt x="606070" y="826626"/>
                </a:lnTo>
                <a:close/>
                <a:moveTo>
                  <a:pt x="509824" y="826626"/>
                </a:moveTo>
                <a:cubicBezTo>
                  <a:pt x="438077" y="826626"/>
                  <a:pt x="379454" y="884419"/>
                  <a:pt x="379454" y="956224"/>
                </a:cubicBezTo>
                <a:cubicBezTo>
                  <a:pt x="379454" y="977240"/>
                  <a:pt x="382954" y="999131"/>
                  <a:pt x="389954" y="1020147"/>
                </a:cubicBezTo>
                <a:cubicBezTo>
                  <a:pt x="412703" y="1022774"/>
                  <a:pt x="434577" y="1028904"/>
                  <a:pt x="455576" y="1038536"/>
                </a:cubicBezTo>
                <a:lnTo>
                  <a:pt x="455576" y="962353"/>
                </a:lnTo>
                <a:cubicBezTo>
                  <a:pt x="455576" y="949219"/>
                  <a:pt x="461701" y="936959"/>
                  <a:pt x="471326" y="929078"/>
                </a:cubicBezTo>
                <a:cubicBezTo>
                  <a:pt x="481825" y="921197"/>
                  <a:pt x="494950" y="918570"/>
                  <a:pt x="508074" y="922073"/>
                </a:cubicBezTo>
                <a:lnTo>
                  <a:pt x="546572" y="931705"/>
                </a:lnTo>
                <a:cubicBezTo>
                  <a:pt x="534323" y="897554"/>
                  <a:pt x="523823" y="862528"/>
                  <a:pt x="514199" y="826626"/>
                </a:cubicBezTo>
                <a:close/>
                <a:moveTo>
                  <a:pt x="675192" y="752195"/>
                </a:moveTo>
                <a:cubicBezTo>
                  <a:pt x="654193" y="752195"/>
                  <a:pt x="637569" y="769708"/>
                  <a:pt x="637569" y="789848"/>
                </a:cubicBezTo>
                <a:lnTo>
                  <a:pt x="671692" y="1119973"/>
                </a:lnTo>
                <a:cubicBezTo>
                  <a:pt x="672567" y="1122600"/>
                  <a:pt x="677817" y="1122600"/>
                  <a:pt x="677817" y="1119973"/>
                </a:cubicBezTo>
                <a:lnTo>
                  <a:pt x="712816" y="789848"/>
                </a:lnTo>
                <a:cubicBezTo>
                  <a:pt x="712816" y="769708"/>
                  <a:pt x="695316" y="752195"/>
                  <a:pt x="675192" y="752195"/>
                </a:cubicBezTo>
                <a:close/>
                <a:moveTo>
                  <a:pt x="673084" y="354421"/>
                </a:moveTo>
                <a:cubicBezTo>
                  <a:pt x="634707" y="354421"/>
                  <a:pt x="603308" y="385820"/>
                  <a:pt x="603308" y="425069"/>
                </a:cubicBezTo>
                <a:cubicBezTo>
                  <a:pt x="603308" y="462573"/>
                  <a:pt x="634707" y="493972"/>
                  <a:pt x="673084" y="493972"/>
                </a:cubicBezTo>
                <a:cubicBezTo>
                  <a:pt x="711460" y="493972"/>
                  <a:pt x="742859" y="462573"/>
                  <a:pt x="742859" y="425069"/>
                </a:cubicBezTo>
                <a:cubicBezTo>
                  <a:pt x="742859" y="385820"/>
                  <a:pt x="711460" y="354421"/>
                  <a:pt x="673084" y="354421"/>
                </a:cubicBezTo>
                <a:close/>
                <a:moveTo>
                  <a:pt x="673084" y="320405"/>
                </a:moveTo>
                <a:cubicBezTo>
                  <a:pt x="730649" y="320405"/>
                  <a:pt x="776875" y="366632"/>
                  <a:pt x="776875" y="425069"/>
                </a:cubicBezTo>
                <a:cubicBezTo>
                  <a:pt x="776875" y="481762"/>
                  <a:pt x="730649" y="527988"/>
                  <a:pt x="673084" y="527988"/>
                </a:cubicBezTo>
                <a:cubicBezTo>
                  <a:pt x="615519" y="527988"/>
                  <a:pt x="569292" y="481762"/>
                  <a:pt x="569292" y="425069"/>
                </a:cubicBezTo>
                <a:cubicBezTo>
                  <a:pt x="569292" y="366632"/>
                  <a:pt x="615519" y="320405"/>
                  <a:pt x="673084" y="320405"/>
                </a:cubicBezTo>
                <a:close/>
                <a:moveTo>
                  <a:pt x="578071" y="218915"/>
                </a:moveTo>
                <a:cubicBezTo>
                  <a:pt x="538698" y="326622"/>
                  <a:pt x="517699" y="446588"/>
                  <a:pt x="517699" y="569181"/>
                </a:cubicBezTo>
                <a:cubicBezTo>
                  <a:pt x="517699" y="645364"/>
                  <a:pt x="525573" y="719795"/>
                  <a:pt x="541323" y="791599"/>
                </a:cubicBezTo>
                <a:lnTo>
                  <a:pt x="602570" y="791599"/>
                </a:lnTo>
                <a:lnTo>
                  <a:pt x="602570" y="790724"/>
                </a:lnTo>
                <a:cubicBezTo>
                  <a:pt x="602570" y="782843"/>
                  <a:pt x="604320" y="775837"/>
                  <a:pt x="606070" y="769708"/>
                </a:cubicBezTo>
                <a:cubicBezTo>
                  <a:pt x="615695" y="739060"/>
                  <a:pt x="642819" y="718044"/>
                  <a:pt x="675192" y="718044"/>
                </a:cubicBezTo>
                <a:cubicBezTo>
                  <a:pt x="704941" y="718044"/>
                  <a:pt x="730315" y="736433"/>
                  <a:pt x="741689" y="762703"/>
                </a:cubicBezTo>
                <a:cubicBezTo>
                  <a:pt x="746064" y="770583"/>
                  <a:pt x="746939" y="781091"/>
                  <a:pt x="746939" y="790724"/>
                </a:cubicBezTo>
                <a:lnTo>
                  <a:pt x="746939" y="791599"/>
                </a:lnTo>
                <a:lnTo>
                  <a:pt x="809062" y="791599"/>
                </a:lnTo>
                <a:cubicBezTo>
                  <a:pt x="823936" y="719795"/>
                  <a:pt x="832686" y="645364"/>
                  <a:pt x="832686" y="569181"/>
                </a:cubicBezTo>
                <a:cubicBezTo>
                  <a:pt x="832686" y="446588"/>
                  <a:pt x="811686" y="326622"/>
                  <a:pt x="772313" y="218915"/>
                </a:cubicBezTo>
                <a:close/>
                <a:moveTo>
                  <a:pt x="675192" y="34151"/>
                </a:moveTo>
                <a:cubicBezTo>
                  <a:pt x="674317" y="34151"/>
                  <a:pt x="671692" y="35026"/>
                  <a:pt x="670817" y="35902"/>
                </a:cubicBezTo>
                <a:cubicBezTo>
                  <a:pt x="639319" y="82312"/>
                  <a:pt x="613070" y="131349"/>
                  <a:pt x="591196" y="183889"/>
                </a:cubicBezTo>
                <a:lnTo>
                  <a:pt x="758314" y="183889"/>
                </a:lnTo>
                <a:cubicBezTo>
                  <a:pt x="736440" y="131349"/>
                  <a:pt x="710191" y="82312"/>
                  <a:pt x="679567" y="35902"/>
                </a:cubicBezTo>
                <a:cubicBezTo>
                  <a:pt x="677817" y="35026"/>
                  <a:pt x="676067" y="34151"/>
                  <a:pt x="675192" y="34151"/>
                </a:cubicBezTo>
                <a:close/>
                <a:moveTo>
                  <a:pt x="675192" y="0"/>
                </a:moveTo>
                <a:cubicBezTo>
                  <a:pt x="688317" y="0"/>
                  <a:pt x="700566" y="6129"/>
                  <a:pt x="708441" y="17513"/>
                </a:cubicBezTo>
                <a:cubicBezTo>
                  <a:pt x="810812" y="167251"/>
                  <a:pt x="866809" y="364276"/>
                  <a:pt x="866809" y="569181"/>
                </a:cubicBezTo>
                <a:cubicBezTo>
                  <a:pt x="866809" y="645364"/>
                  <a:pt x="858934" y="719795"/>
                  <a:pt x="844060" y="791599"/>
                </a:cubicBezTo>
                <a:cubicBezTo>
                  <a:pt x="932431" y="794226"/>
                  <a:pt x="1004178" y="866906"/>
                  <a:pt x="1004178" y="956224"/>
                </a:cubicBezTo>
                <a:cubicBezTo>
                  <a:pt x="1004178" y="976364"/>
                  <a:pt x="1002428" y="997380"/>
                  <a:pt x="997178" y="1016645"/>
                </a:cubicBezTo>
                <a:cubicBezTo>
                  <a:pt x="1003303" y="1016645"/>
                  <a:pt x="1009428" y="1016645"/>
                  <a:pt x="1016428" y="1017520"/>
                </a:cubicBezTo>
                <a:cubicBezTo>
                  <a:pt x="1091674" y="1022774"/>
                  <a:pt x="1159921" y="1056925"/>
                  <a:pt x="1208044" y="1112092"/>
                </a:cubicBezTo>
                <a:cubicBezTo>
                  <a:pt x="1234293" y="1078817"/>
                  <a:pt x="1292041" y="1006137"/>
                  <a:pt x="1326164" y="978115"/>
                </a:cubicBezTo>
                <a:cubicBezTo>
                  <a:pt x="1334039" y="971986"/>
                  <a:pt x="1343664" y="973737"/>
                  <a:pt x="1349788" y="980742"/>
                </a:cubicBezTo>
                <a:cubicBezTo>
                  <a:pt x="1355913" y="987748"/>
                  <a:pt x="1355913" y="999131"/>
                  <a:pt x="1348038" y="1004385"/>
                </a:cubicBezTo>
                <a:cubicBezTo>
                  <a:pt x="1307790" y="1038536"/>
                  <a:pt x="1222919" y="1149745"/>
                  <a:pt x="1222044" y="1150621"/>
                </a:cubicBezTo>
                <a:cubicBezTo>
                  <a:pt x="1218544" y="1154999"/>
                  <a:pt x="1214169" y="1156751"/>
                  <a:pt x="1208044" y="1156751"/>
                </a:cubicBezTo>
                <a:cubicBezTo>
                  <a:pt x="1202795" y="1156751"/>
                  <a:pt x="1198420" y="1154999"/>
                  <a:pt x="1194045" y="1150621"/>
                </a:cubicBezTo>
                <a:cubicBezTo>
                  <a:pt x="1152047" y="1091951"/>
                  <a:pt x="1086424" y="1056925"/>
                  <a:pt x="1014678" y="1051671"/>
                </a:cubicBezTo>
                <a:cubicBezTo>
                  <a:pt x="1004178" y="1051671"/>
                  <a:pt x="994553" y="1051671"/>
                  <a:pt x="984929" y="1051671"/>
                </a:cubicBezTo>
                <a:cubicBezTo>
                  <a:pt x="967430" y="1093703"/>
                  <a:pt x="939431" y="1129605"/>
                  <a:pt x="905307" y="1152372"/>
                </a:cubicBezTo>
                <a:cubicBezTo>
                  <a:pt x="900058" y="1155875"/>
                  <a:pt x="894808" y="1156751"/>
                  <a:pt x="889558" y="1156751"/>
                </a:cubicBezTo>
                <a:cubicBezTo>
                  <a:pt x="884308" y="1156751"/>
                  <a:pt x="879934" y="1156751"/>
                  <a:pt x="876434" y="1154124"/>
                </a:cubicBezTo>
                <a:cubicBezTo>
                  <a:pt x="865934" y="1148870"/>
                  <a:pt x="859809" y="1139237"/>
                  <a:pt x="859809" y="1128729"/>
                </a:cubicBezTo>
                <a:lnTo>
                  <a:pt x="859809" y="1096330"/>
                </a:lnTo>
                <a:cubicBezTo>
                  <a:pt x="847560" y="1105087"/>
                  <a:pt x="835310" y="1115594"/>
                  <a:pt x="824811" y="1126978"/>
                </a:cubicBezTo>
                <a:lnTo>
                  <a:pt x="727690" y="1260955"/>
                </a:lnTo>
                <a:cubicBezTo>
                  <a:pt x="726815" y="1261830"/>
                  <a:pt x="726815" y="1261830"/>
                  <a:pt x="725940" y="1261830"/>
                </a:cubicBezTo>
                <a:cubicBezTo>
                  <a:pt x="712816" y="1276716"/>
                  <a:pt x="694441" y="1284597"/>
                  <a:pt x="675192" y="1284597"/>
                </a:cubicBezTo>
                <a:cubicBezTo>
                  <a:pt x="655943" y="1284597"/>
                  <a:pt x="637569" y="1276716"/>
                  <a:pt x="624444" y="1261830"/>
                </a:cubicBezTo>
                <a:cubicBezTo>
                  <a:pt x="623570" y="1261830"/>
                  <a:pt x="622695" y="1261830"/>
                  <a:pt x="622695" y="1260955"/>
                </a:cubicBezTo>
                <a:lnTo>
                  <a:pt x="525573" y="1126978"/>
                </a:lnTo>
                <a:cubicBezTo>
                  <a:pt x="514199" y="1115594"/>
                  <a:pt x="502824" y="1105087"/>
                  <a:pt x="489700" y="1096330"/>
                </a:cubicBezTo>
                <a:lnTo>
                  <a:pt x="489700" y="1128729"/>
                </a:lnTo>
                <a:cubicBezTo>
                  <a:pt x="489700" y="1139237"/>
                  <a:pt x="484450" y="1148870"/>
                  <a:pt x="474825" y="1154124"/>
                </a:cubicBezTo>
                <a:cubicBezTo>
                  <a:pt x="469576" y="1156751"/>
                  <a:pt x="465201" y="1156751"/>
                  <a:pt x="460826" y="1156751"/>
                </a:cubicBezTo>
                <a:cubicBezTo>
                  <a:pt x="455576" y="1156751"/>
                  <a:pt x="449451" y="1155875"/>
                  <a:pt x="445077" y="1152372"/>
                </a:cubicBezTo>
                <a:cubicBezTo>
                  <a:pt x="410078" y="1129605"/>
                  <a:pt x="382079" y="1093703"/>
                  <a:pt x="364580" y="1051671"/>
                </a:cubicBezTo>
                <a:cubicBezTo>
                  <a:pt x="355830" y="1051671"/>
                  <a:pt x="345331" y="1051671"/>
                  <a:pt x="335706" y="1051671"/>
                </a:cubicBezTo>
                <a:cubicBezTo>
                  <a:pt x="263959" y="1056925"/>
                  <a:pt x="198337" y="1091951"/>
                  <a:pt x="155464" y="1150621"/>
                </a:cubicBezTo>
                <a:cubicBezTo>
                  <a:pt x="152839" y="1154999"/>
                  <a:pt x="147589" y="1156751"/>
                  <a:pt x="141465" y="1156751"/>
                </a:cubicBezTo>
                <a:cubicBezTo>
                  <a:pt x="135340" y="1156751"/>
                  <a:pt x="130090" y="1154124"/>
                  <a:pt x="127465" y="1149745"/>
                </a:cubicBezTo>
                <a:cubicBezTo>
                  <a:pt x="126590" y="1148870"/>
                  <a:pt x="46969" y="1029779"/>
                  <a:pt x="5845" y="994753"/>
                </a:cubicBezTo>
                <a:cubicBezTo>
                  <a:pt x="-1154" y="988623"/>
                  <a:pt x="-2029" y="978115"/>
                  <a:pt x="4095" y="970234"/>
                </a:cubicBezTo>
                <a:cubicBezTo>
                  <a:pt x="10220" y="964105"/>
                  <a:pt x="21595" y="963229"/>
                  <a:pt x="28594" y="969359"/>
                </a:cubicBezTo>
                <a:cubicBezTo>
                  <a:pt x="62718" y="999131"/>
                  <a:pt x="116966" y="1075314"/>
                  <a:pt x="142340" y="1111216"/>
                </a:cubicBezTo>
                <a:cubicBezTo>
                  <a:pt x="191338" y="1056049"/>
                  <a:pt x="259585" y="1022774"/>
                  <a:pt x="333956" y="1017520"/>
                </a:cubicBezTo>
                <a:cubicBezTo>
                  <a:pt x="340081" y="1016645"/>
                  <a:pt x="347081" y="1016645"/>
                  <a:pt x="354081" y="1016645"/>
                </a:cubicBezTo>
                <a:cubicBezTo>
                  <a:pt x="347956" y="997380"/>
                  <a:pt x="345331" y="976364"/>
                  <a:pt x="345331" y="956224"/>
                </a:cubicBezTo>
                <a:cubicBezTo>
                  <a:pt x="345331" y="866906"/>
                  <a:pt x="417078" y="794226"/>
                  <a:pt x="506324" y="791599"/>
                </a:cubicBezTo>
                <a:cubicBezTo>
                  <a:pt x="491450" y="719795"/>
                  <a:pt x="482700" y="645364"/>
                  <a:pt x="482700" y="569181"/>
                </a:cubicBezTo>
                <a:cubicBezTo>
                  <a:pt x="482700" y="364276"/>
                  <a:pt x="539573" y="167251"/>
                  <a:pt x="641944" y="17513"/>
                </a:cubicBezTo>
                <a:cubicBezTo>
                  <a:pt x="649818" y="6129"/>
                  <a:pt x="662068" y="0"/>
                  <a:pt x="675192" y="0"/>
                </a:cubicBezTo>
                <a:close/>
              </a:path>
            </a:pathLst>
          </a:custGeom>
          <a:solidFill>
            <a:schemeClr val="bg1"/>
          </a:solidFill>
          <a:ln>
            <a:noFill/>
          </a:ln>
          <a:effectLst/>
        </p:spPr>
        <p:txBody>
          <a:bodyPr wrap="square" anchor="ctr">
            <a:noAutofit/>
          </a:bodyPr>
          <a:lstStyle/>
          <a:p>
            <a:endParaRPr lang="en-US" sz="3266" dirty="0">
              <a:latin typeface="Montserrat" panose="00000500000000000000" pitchFamily="2" charset="0"/>
            </a:endParaRPr>
          </a:p>
        </p:txBody>
      </p:sp>
      <p:sp>
        <p:nvSpPr>
          <p:cNvPr id="102" name="Freeform 19">
            <a:extLst>
              <a:ext uri="{FF2B5EF4-FFF2-40B4-BE49-F238E27FC236}">
                <a16:creationId xmlns:a16="http://schemas.microsoft.com/office/drawing/2014/main" id="{C8175AA4-B538-4E78-B296-C48001A72A70}"/>
              </a:ext>
            </a:extLst>
          </p:cNvPr>
          <p:cNvSpPr>
            <a:spLocks noChangeArrowheads="1"/>
          </p:cNvSpPr>
          <p:nvPr/>
        </p:nvSpPr>
        <p:spPr bwMode="auto">
          <a:xfrm>
            <a:off x="5041241" y="5148463"/>
            <a:ext cx="625365" cy="625365"/>
          </a:xfrm>
          <a:custGeom>
            <a:avLst/>
            <a:gdLst>
              <a:gd name="T0" fmla="*/ 986 w 1427"/>
              <a:gd name="T1" fmla="*/ 957 h 1427"/>
              <a:gd name="T2" fmla="*/ 1062 w 1427"/>
              <a:gd name="T3" fmla="*/ 888 h 1427"/>
              <a:gd name="T4" fmla="*/ 1041 w 1427"/>
              <a:gd name="T5" fmla="*/ 769 h 1427"/>
              <a:gd name="T6" fmla="*/ 882 w 1427"/>
              <a:gd name="T7" fmla="*/ 782 h 1427"/>
              <a:gd name="T8" fmla="*/ 868 w 1427"/>
              <a:gd name="T9" fmla="*/ 587 h 1427"/>
              <a:gd name="T10" fmla="*/ 874 w 1427"/>
              <a:gd name="T11" fmla="*/ 571 h 1427"/>
              <a:gd name="T12" fmla="*/ 805 w 1427"/>
              <a:gd name="T13" fmla="*/ 514 h 1427"/>
              <a:gd name="T14" fmla="*/ 797 w 1427"/>
              <a:gd name="T15" fmla="*/ 413 h 1427"/>
              <a:gd name="T16" fmla="*/ 872 w 1427"/>
              <a:gd name="T17" fmla="*/ 401 h 1427"/>
              <a:gd name="T18" fmla="*/ 940 w 1427"/>
              <a:gd name="T19" fmla="*/ 482 h 1427"/>
              <a:gd name="T20" fmla="*/ 969 w 1427"/>
              <a:gd name="T21" fmla="*/ 485 h 1427"/>
              <a:gd name="T22" fmla="*/ 1360 w 1427"/>
              <a:gd name="T23" fmla="*/ 648 h 1427"/>
              <a:gd name="T24" fmla="*/ 1360 w 1427"/>
              <a:gd name="T25" fmla="*/ 778 h 1427"/>
              <a:gd name="T26" fmla="*/ 714 w 1427"/>
              <a:gd name="T27" fmla="*/ 1386 h 1427"/>
              <a:gd name="T28" fmla="*/ 371 w 1427"/>
              <a:gd name="T29" fmla="*/ 1083 h 1427"/>
              <a:gd name="T30" fmla="*/ 499 w 1427"/>
              <a:gd name="T31" fmla="*/ 1027 h 1427"/>
              <a:gd name="T32" fmla="*/ 658 w 1427"/>
              <a:gd name="T33" fmla="*/ 1040 h 1427"/>
              <a:gd name="T34" fmla="*/ 679 w 1427"/>
              <a:gd name="T35" fmla="*/ 921 h 1427"/>
              <a:gd name="T36" fmla="*/ 714 w 1427"/>
              <a:gd name="T37" fmla="*/ 741 h 1427"/>
              <a:gd name="T38" fmla="*/ 855 w 1427"/>
              <a:gd name="T39" fmla="*/ 873 h 1427"/>
              <a:gd name="T40" fmla="*/ 913 w 1427"/>
              <a:gd name="T41" fmla="*/ 805 h 1427"/>
              <a:gd name="T42" fmla="*/ 938 w 1427"/>
              <a:gd name="T43" fmla="*/ 783 h 1427"/>
              <a:gd name="T44" fmla="*/ 1026 w 1427"/>
              <a:gd name="T45" fmla="*/ 871 h 1427"/>
              <a:gd name="T46" fmla="*/ 944 w 1427"/>
              <a:gd name="T47" fmla="*/ 939 h 1427"/>
              <a:gd name="T48" fmla="*/ 936 w 1427"/>
              <a:gd name="T49" fmla="*/ 954 h 1427"/>
              <a:gd name="T50" fmla="*/ 779 w 1427"/>
              <a:gd name="T51" fmla="*/ 1360 h 1427"/>
              <a:gd name="T52" fmla="*/ 67 w 1427"/>
              <a:gd name="T53" fmla="*/ 648 h 1427"/>
              <a:gd name="T54" fmla="*/ 399 w 1427"/>
              <a:gd name="T55" fmla="*/ 498 h 1427"/>
              <a:gd name="T56" fmla="*/ 365 w 1427"/>
              <a:gd name="T57" fmla="*/ 539 h 1427"/>
              <a:gd name="T58" fmla="*/ 506 w 1427"/>
              <a:gd name="T59" fmla="*/ 679 h 1427"/>
              <a:gd name="T60" fmla="*/ 576 w 1427"/>
              <a:gd name="T61" fmla="*/ 603 h 1427"/>
              <a:gd name="T62" fmla="*/ 559 w 1427"/>
              <a:gd name="T63" fmla="*/ 839 h 1427"/>
              <a:gd name="T64" fmla="*/ 562 w 1427"/>
              <a:gd name="T65" fmla="*/ 869 h 1427"/>
              <a:gd name="T66" fmla="*/ 644 w 1427"/>
              <a:gd name="T67" fmla="*/ 937 h 1427"/>
              <a:gd name="T68" fmla="*/ 630 w 1427"/>
              <a:gd name="T69" fmla="*/ 1012 h 1427"/>
              <a:gd name="T70" fmla="*/ 531 w 1427"/>
              <a:gd name="T71" fmla="*/ 1003 h 1427"/>
              <a:gd name="T72" fmla="*/ 473 w 1427"/>
              <a:gd name="T73" fmla="*/ 935 h 1427"/>
              <a:gd name="T74" fmla="*/ 344 w 1427"/>
              <a:gd name="T75" fmla="*/ 1055 h 1427"/>
              <a:gd name="T76" fmla="*/ 40 w 1427"/>
              <a:gd name="T77" fmla="*/ 713 h 1427"/>
              <a:gd name="T78" fmla="*/ 714 w 1427"/>
              <a:gd name="T79" fmla="*/ 39 h 1427"/>
              <a:gd name="T80" fmla="*/ 1056 w 1427"/>
              <a:gd name="T81" fmla="*/ 343 h 1427"/>
              <a:gd name="T82" fmla="*/ 929 w 1427"/>
              <a:gd name="T83" fmla="*/ 399 h 1427"/>
              <a:gd name="T84" fmla="*/ 769 w 1427"/>
              <a:gd name="T85" fmla="*/ 386 h 1427"/>
              <a:gd name="T86" fmla="*/ 748 w 1427"/>
              <a:gd name="T87" fmla="*/ 505 h 1427"/>
              <a:gd name="T88" fmla="*/ 714 w 1427"/>
              <a:gd name="T89" fmla="*/ 685 h 1427"/>
              <a:gd name="T90" fmla="*/ 572 w 1427"/>
              <a:gd name="T91" fmla="*/ 553 h 1427"/>
              <a:gd name="T92" fmla="*/ 514 w 1427"/>
              <a:gd name="T93" fmla="*/ 621 h 1427"/>
              <a:gd name="T94" fmla="*/ 489 w 1427"/>
              <a:gd name="T95" fmla="*/ 643 h 1427"/>
              <a:gd name="T96" fmla="*/ 401 w 1427"/>
              <a:gd name="T97" fmla="*/ 555 h 1427"/>
              <a:gd name="T98" fmla="*/ 483 w 1427"/>
              <a:gd name="T99" fmla="*/ 486 h 1427"/>
              <a:gd name="T100" fmla="*/ 491 w 1427"/>
              <a:gd name="T101" fmla="*/ 472 h 1427"/>
              <a:gd name="T102" fmla="*/ 648 w 1427"/>
              <a:gd name="T103" fmla="*/ 66 h 1427"/>
              <a:gd name="T104" fmla="*/ 806 w 1427"/>
              <a:gd name="T105" fmla="*/ 38 h 1427"/>
              <a:gd name="T106" fmla="*/ 621 w 1427"/>
              <a:gd name="T107" fmla="*/ 38 h 1427"/>
              <a:gd name="T108" fmla="*/ 0 w 1427"/>
              <a:gd name="T109" fmla="*/ 713 h 1427"/>
              <a:gd name="T110" fmla="*/ 621 w 1427"/>
              <a:gd name="T111" fmla="*/ 1388 h 1427"/>
              <a:gd name="T112" fmla="*/ 714 w 1427"/>
              <a:gd name="T113" fmla="*/ 1426 h 1427"/>
              <a:gd name="T114" fmla="*/ 1388 w 1427"/>
              <a:gd name="T115" fmla="*/ 806 h 1427"/>
              <a:gd name="T116" fmla="*/ 1388 w 1427"/>
              <a:gd name="T117" fmla="*/ 620 h 1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7" h="1427">
                <a:moveTo>
                  <a:pt x="1360" y="778"/>
                </a:moveTo>
                <a:lnTo>
                  <a:pt x="1084" y="1055"/>
                </a:lnTo>
                <a:lnTo>
                  <a:pt x="986" y="957"/>
                </a:lnTo>
                <a:lnTo>
                  <a:pt x="1028" y="928"/>
                </a:lnTo>
                <a:lnTo>
                  <a:pt x="1028" y="928"/>
                </a:lnTo>
                <a:cubicBezTo>
                  <a:pt x="1043" y="917"/>
                  <a:pt x="1055" y="903"/>
                  <a:pt x="1062" y="888"/>
                </a:cubicBezTo>
                <a:lnTo>
                  <a:pt x="1062" y="888"/>
                </a:lnTo>
                <a:cubicBezTo>
                  <a:pt x="1080" y="848"/>
                  <a:pt x="1072" y="800"/>
                  <a:pt x="1041" y="769"/>
                </a:cubicBezTo>
                <a:lnTo>
                  <a:pt x="1041" y="769"/>
                </a:lnTo>
                <a:cubicBezTo>
                  <a:pt x="1010" y="737"/>
                  <a:pt x="961" y="729"/>
                  <a:pt x="922" y="747"/>
                </a:cubicBezTo>
                <a:lnTo>
                  <a:pt x="922" y="747"/>
                </a:lnTo>
                <a:cubicBezTo>
                  <a:pt x="906" y="755"/>
                  <a:pt x="893" y="766"/>
                  <a:pt x="882" y="782"/>
                </a:cubicBezTo>
                <a:lnTo>
                  <a:pt x="851" y="823"/>
                </a:lnTo>
                <a:lnTo>
                  <a:pt x="742" y="713"/>
                </a:lnTo>
                <a:lnTo>
                  <a:pt x="868" y="587"/>
                </a:lnTo>
                <a:lnTo>
                  <a:pt x="868" y="587"/>
                </a:lnTo>
                <a:cubicBezTo>
                  <a:pt x="872" y="582"/>
                  <a:pt x="874" y="577"/>
                  <a:pt x="874" y="571"/>
                </a:cubicBezTo>
                <a:lnTo>
                  <a:pt x="874" y="571"/>
                </a:lnTo>
                <a:cubicBezTo>
                  <a:pt x="873" y="566"/>
                  <a:pt x="870" y="560"/>
                  <a:pt x="865" y="557"/>
                </a:cubicBezTo>
                <a:lnTo>
                  <a:pt x="805" y="514"/>
                </a:lnTo>
                <a:lnTo>
                  <a:pt x="805" y="514"/>
                </a:lnTo>
                <a:cubicBezTo>
                  <a:pt x="795" y="507"/>
                  <a:pt x="788" y="498"/>
                  <a:pt x="783" y="488"/>
                </a:cubicBezTo>
                <a:lnTo>
                  <a:pt x="783" y="488"/>
                </a:lnTo>
                <a:cubicBezTo>
                  <a:pt x="772" y="463"/>
                  <a:pt x="777" y="433"/>
                  <a:pt x="797" y="413"/>
                </a:cubicBezTo>
                <a:lnTo>
                  <a:pt x="797" y="413"/>
                </a:lnTo>
                <a:cubicBezTo>
                  <a:pt x="816" y="394"/>
                  <a:pt x="847" y="389"/>
                  <a:pt x="872" y="401"/>
                </a:cubicBezTo>
                <a:lnTo>
                  <a:pt x="872" y="401"/>
                </a:lnTo>
                <a:cubicBezTo>
                  <a:pt x="880" y="405"/>
                  <a:pt x="890" y="412"/>
                  <a:pt x="896" y="422"/>
                </a:cubicBezTo>
                <a:lnTo>
                  <a:pt x="940" y="482"/>
                </a:lnTo>
                <a:lnTo>
                  <a:pt x="940" y="482"/>
                </a:lnTo>
                <a:cubicBezTo>
                  <a:pt x="943" y="486"/>
                  <a:pt x="948" y="490"/>
                  <a:pt x="955" y="490"/>
                </a:cubicBezTo>
                <a:lnTo>
                  <a:pt x="955" y="490"/>
                </a:lnTo>
                <a:cubicBezTo>
                  <a:pt x="960" y="491"/>
                  <a:pt x="966" y="489"/>
                  <a:pt x="969" y="485"/>
                </a:cubicBezTo>
                <a:lnTo>
                  <a:pt x="1084" y="371"/>
                </a:lnTo>
                <a:lnTo>
                  <a:pt x="1360" y="648"/>
                </a:lnTo>
                <a:lnTo>
                  <a:pt x="1360" y="648"/>
                </a:lnTo>
                <a:cubicBezTo>
                  <a:pt x="1378" y="666"/>
                  <a:pt x="1387" y="688"/>
                  <a:pt x="1387" y="713"/>
                </a:cubicBezTo>
                <a:lnTo>
                  <a:pt x="1387" y="713"/>
                </a:lnTo>
                <a:cubicBezTo>
                  <a:pt x="1387" y="737"/>
                  <a:pt x="1378" y="761"/>
                  <a:pt x="1360" y="778"/>
                </a:cubicBezTo>
                <a:close/>
                <a:moveTo>
                  <a:pt x="779" y="1360"/>
                </a:moveTo>
                <a:lnTo>
                  <a:pt x="779" y="1360"/>
                </a:lnTo>
                <a:cubicBezTo>
                  <a:pt x="761" y="1377"/>
                  <a:pt x="738" y="1386"/>
                  <a:pt x="714" y="1386"/>
                </a:cubicBezTo>
                <a:lnTo>
                  <a:pt x="714" y="1386"/>
                </a:lnTo>
                <a:cubicBezTo>
                  <a:pt x="689" y="1386"/>
                  <a:pt x="666" y="1377"/>
                  <a:pt x="648" y="1360"/>
                </a:cubicBezTo>
                <a:lnTo>
                  <a:pt x="371" y="1083"/>
                </a:lnTo>
                <a:lnTo>
                  <a:pt x="469" y="985"/>
                </a:lnTo>
                <a:lnTo>
                  <a:pt x="499" y="1027"/>
                </a:lnTo>
                <a:lnTo>
                  <a:pt x="499" y="1027"/>
                </a:lnTo>
                <a:cubicBezTo>
                  <a:pt x="510" y="1043"/>
                  <a:pt x="524" y="1055"/>
                  <a:pt x="540" y="1062"/>
                </a:cubicBezTo>
                <a:lnTo>
                  <a:pt x="540" y="1062"/>
                </a:lnTo>
                <a:cubicBezTo>
                  <a:pt x="579" y="1080"/>
                  <a:pt x="626" y="1072"/>
                  <a:pt x="658" y="1040"/>
                </a:cubicBezTo>
                <a:lnTo>
                  <a:pt x="658" y="1040"/>
                </a:lnTo>
                <a:cubicBezTo>
                  <a:pt x="689" y="1009"/>
                  <a:pt x="698" y="961"/>
                  <a:pt x="679" y="921"/>
                </a:cubicBezTo>
                <a:lnTo>
                  <a:pt x="679" y="921"/>
                </a:lnTo>
                <a:cubicBezTo>
                  <a:pt x="673" y="906"/>
                  <a:pt x="661" y="892"/>
                  <a:pt x="645" y="881"/>
                </a:cubicBezTo>
                <a:lnTo>
                  <a:pt x="604" y="851"/>
                </a:lnTo>
                <a:lnTo>
                  <a:pt x="714" y="741"/>
                </a:lnTo>
                <a:lnTo>
                  <a:pt x="840" y="867"/>
                </a:lnTo>
                <a:lnTo>
                  <a:pt x="840" y="867"/>
                </a:lnTo>
                <a:cubicBezTo>
                  <a:pt x="844" y="871"/>
                  <a:pt x="849" y="873"/>
                  <a:pt x="855" y="873"/>
                </a:cubicBezTo>
                <a:lnTo>
                  <a:pt x="855" y="873"/>
                </a:lnTo>
                <a:cubicBezTo>
                  <a:pt x="862" y="872"/>
                  <a:pt x="867" y="869"/>
                  <a:pt x="870" y="865"/>
                </a:cubicBezTo>
                <a:lnTo>
                  <a:pt x="913" y="805"/>
                </a:lnTo>
                <a:lnTo>
                  <a:pt x="913" y="805"/>
                </a:lnTo>
                <a:cubicBezTo>
                  <a:pt x="921" y="794"/>
                  <a:pt x="929" y="787"/>
                  <a:pt x="938" y="783"/>
                </a:cubicBezTo>
                <a:lnTo>
                  <a:pt x="938" y="783"/>
                </a:lnTo>
                <a:cubicBezTo>
                  <a:pt x="963" y="771"/>
                  <a:pt x="993" y="777"/>
                  <a:pt x="1013" y="796"/>
                </a:cubicBezTo>
                <a:lnTo>
                  <a:pt x="1013" y="796"/>
                </a:lnTo>
                <a:cubicBezTo>
                  <a:pt x="1032" y="816"/>
                  <a:pt x="1037" y="846"/>
                  <a:pt x="1026" y="871"/>
                </a:cubicBezTo>
                <a:lnTo>
                  <a:pt x="1026" y="871"/>
                </a:lnTo>
                <a:cubicBezTo>
                  <a:pt x="1022" y="880"/>
                  <a:pt x="1015" y="889"/>
                  <a:pt x="1004" y="896"/>
                </a:cubicBezTo>
                <a:lnTo>
                  <a:pt x="944" y="939"/>
                </a:lnTo>
                <a:lnTo>
                  <a:pt x="944" y="939"/>
                </a:lnTo>
                <a:cubicBezTo>
                  <a:pt x="940" y="942"/>
                  <a:pt x="936" y="948"/>
                  <a:pt x="936" y="954"/>
                </a:cubicBezTo>
                <a:lnTo>
                  <a:pt x="936" y="954"/>
                </a:lnTo>
                <a:cubicBezTo>
                  <a:pt x="936" y="959"/>
                  <a:pt x="938" y="965"/>
                  <a:pt x="942" y="970"/>
                </a:cubicBezTo>
                <a:lnTo>
                  <a:pt x="1056" y="1083"/>
                </a:lnTo>
                <a:lnTo>
                  <a:pt x="779" y="1360"/>
                </a:lnTo>
                <a:close/>
                <a:moveTo>
                  <a:pt x="40" y="713"/>
                </a:moveTo>
                <a:lnTo>
                  <a:pt x="40" y="713"/>
                </a:lnTo>
                <a:cubicBezTo>
                  <a:pt x="40" y="688"/>
                  <a:pt x="50" y="666"/>
                  <a:pt x="67" y="648"/>
                </a:cubicBezTo>
                <a:lnTo>
                  <a:pt x="344" y="371"/>
                </a:lnTo>
                <a:lnTo>
                  <a:pt x="441" y="468"/>
                </a:lnTo>
                <a:lnTo>
                  <a:pt x="399" y="498"/>
                </a:lnTo>
                <a:lnTo>
                  <a:pt x="399" y="498"/>
                </a:lnTo>
                <a:cubicBezTo>
                  <a:pt x="384" y="509"/>
                  <a:pt x="372" y="523"/>
                  <a:pt x="365" y="539"/>
                </a:cubicBezTo>
                <a:lnTo>
                  <a:pt x="365" y="539"/>
                </a:lnTo>
                <a:cubicBezTo>
                  <a:pt x="347" y="579"/>
                  <a:pt x="355" y="627"/>
                  <a:pt x="386" y="657"/>
                </a:cubicBezTo>
                <a:lnTo>
                  <a:pt x="386" y="657"/>
                </a:lnTo>
                <a:cubicBezTo>
                  <a:pt x="418" y="688"/>
                  <a:pt x="466" y="697"/>
                  <a:pt x="506" y="679"/>
                </a:cubicBezTo>
                <a:lnTo>
                  <a:pt x="506" y="679"/>
                </a:lnTo>
                <a:cubicBezTo>
                  <a:pt x="521" y="672"/>
                  <a:pt x="534" y="660"/>
                  <a:pt x="545" y="644"/>
                </a:cubicBezTo>
                <a:lnTo>
                  <a:pt x="576" y="603"/>
                </a:lnTo>
                <a:lnTo>
                  <a:pt x="686" y="713"/>
                </a:lnTo>
                <a:lnTo>
                  <a:pt x="559" y="839"/>
                </a:lnTo>
                <a:lnTo>
                  <a:pt x="559" y="839"/>
                </a:lnTo>
                <a:cubicBezTo>
                  <a:pt x="555" y="843"/>
                  <a:pt x="554" y="850"/>
                  <a:pt x="554" y="854"/>
                </a:cubicBezTo>
                <a:lnTo>
                  <a:pt x="554" y="854"/>
                </a:lnTo>
                <a:cubicBezTo>
                  <a:pt x="554" y="861"/>
                  <a:pt x="557" y="866"/>
                  <a:pt x="562" y="869"/>
                </a:cubicBezTo>
                <a:lnTo>
                  <a:pt x="622" y="913"/>
                </a:lnTo>
                <a:lnTo>
                  <a:pt x="622" y="913"/>
                </a:lnTo>
                <a:cubicBezTo>
                  <a:pt x="632" y="920"/>
                  <a:pt x="640" y="928"/>
                  <a:pt x="644" y="937"/>
                </a:cubicBezTo>
                <a:lnTo>
                  <a:pt x="644" y="937"/>
                </a:lnTo>
                <a:cubicBezTo>
                  <a:pt x="655" y="963"/>
                  <a:pt x="650" y="993"/>
                  <a:pt x="630" y="1012"/>
                </a:cubicBezTo>
                <a:lnTo>
                  <a:pt x="630" y="1012"/>
                </a:lnTo>
                <a:cubicBezTo>
                  <a:pt x="611" y="1031"/>
                  <a:pt x="580" y="1037"/>
                  <a:pt x="555" y="1025"/>
                </a:cubicBezTo>
                <a:lnTo>
                  <a:pt x="555" y="1025"/>
                </a:lnTo>
                <a:cubicBezTo>
                  <a:pt x="547" y="1022"/>
                  <a:pt x="538" y="1014"/>
                  <a:pt x="531" y="1003"/>
                </a:cubicBezTo>
                <a:lnTo>
                  <a:pt x="487" y="943"/>
                </a:lnTo>
                <a:lnTo>
                  <a:pt x="487" y="943"/>
                </a:lnTo>
                <a:cubicBezTo>
                  <a:pt x="484" y="939"/>
                  <a:pt x="479" y="936"/>
                  <a:pt x="473" y="935"/>
                </a:cubicBezTo>
                <a:lnTo>
                  <a:pt x="473" y="935"/>
                </a:lnTo>
                <a:cubicBezTo>
                  <a:pt x="467" y="935"/>
                  <a:pt x="461" y="937"/>
                  <a:pt x="458" y="942"/>
                </a:cubicBezTo>
                <a:lnTo>
                  <a:pt x="344" y="1055"/>
                </a:lnTo>
                <a:lnTo>
                  <a:pt x="67" y="778"/>
                </a:lnTo>
                <a:lnTo>
                  <a:pt x="67" y="778"/>
                </a:lnTo>
                <a:cubicBezTo>
                  <a:pt x="50" y="761"/>
                  <a:pt x="40" y="737"/>
                  <a:pt x="40" y="713"/>
                </a:cubicBezTo>
                <a:close/>
                <a:moveTo>
                  <a:pt x="648" y="66"/>
                </a:moveTo>
                <a:lnTo>
                  <a:pt x="648" y="66"/>
                </a:lnTo>
                <a:cubicBezTo>
                  <a:pt x="666" y="49"/>
                  <a:pt x="689" y="39"/>
                  <a:pt x="714" y="39"/>
                </a:cubicBezTo>
                <a:lnTo>
                  <a:pt x="714" y="39"/>
                </a:lnTo>
                <a:cubicBezTo>
                  <a:pt x="738" y="39"/>
                  <a:pt x="761" y="49"/>
                  <a:pt x="779" y="66"/>
                </a:cubicBezTo>
                <a:lnTo>
                  <a:pt x="1056" y="343"/>
                </a:lnTo>
                <a:lnTo>
                  <a:pt x="958" y="440"/>
                </a:lnTo>
                <a:lnTo>
                  <a:pt x="929" y="399"/>
                </a:lnTo>
                <a:lnTo>
                  <a:pt x="929" y="399"/>
                </a:lnTo>
                <a:cubicBezTo>
                  <a:pt x="917" y="383"/>
                  <a:pt x="903" y="372"/>
                  <a:pt x="887" y="365"/>
                </a:cubicBezTo>
                <a:lnTo>
                  <a:pt x="887" y="365"/>
                </a:lnTo>
                <a:cubicBezTo>
                  <a:pt x="848" y="346"/>
                  <a:pt x="801" y="355"/>
                  <a:pt x="769" y="386"/>
                </a:cubicBezTo>
                <a:lnTo>
                  <a:pt x="769" y="386"/>
                </a:lnTo>
                <a:cubicBezTo>
                  <a:pt x="738" y="417"/>
                  <a:pt x="729" y="465"/>
                  <a:pt x="748" y="505"/>
                </a:cubicBezTo>
                <a:lnTo>
                  <a:pt x="748" y="505"/>
                </a:lnTo>
                <a:cubicBezTo>
                  <a:pt x="754" y="521"/>
                  <a:pt x="767" y="535"/>
                  <a:pt x="782" y="546"/>
                </a:cubicBezTo>
                <a:lnTo>
                  <a:pt x="823" y="575"/>
                </a:lnTo>
                <a:lnTo>
                  <a:pt x="714" y="685"/>
                </a:lnTo>
                <a:lnTo>
                  <a:pt x="587" y="559"/>
                </a:lnTo>
                <a:lnTo>
                  <a:pt x="587" y="559"/>
                </a:lnTo>
                <a:cubicBezTo>
                  <a:pt x="583" y="554"/>
                  <a:pt x="578" y="553"/>
                  <a:pt x="572" y="553"/>
                </a:cubicBezTo>
                <a:lnTo>
                  <a:pt x="572" y="553"/>
                </a:lnTo>
                <a:cubicBezTo>
                  <a:pt x="566" y="553"/>
                  <a:pt x="560" y="556"/>
                  <a:pt x="557" y="561"/>
                </a:cubicBezTo>
                <a:lnTo>
                  <a:pt x="514" y="621"/>
                </a:lnTo>
                <a:lnTo>
                  <a:pt x="514" y="621"/>
                </a:lnTo>
                <a:cubicBezTo>
                  <a:pt x="506" y="631"/>
                  <a:pt x="498" y="639"/>
                  <a:pt x="489" y="643"/>
                </a:cubicBezTo>
                <a:lnTo>
                  <a:pt x="489" y="643"/>
                </a:lnTo>
                <a:cubicBezTo>
                  <a:pt x="464" y="655"/>
                  <a:pt x="434" y="649"/>
                  <a:pt x="414" y="629"/>
                </a:cubicBezTo>
                <a:lnTo>
                  <a:pt x="414" y="629"/>
                </a:lnTo>
                <a:cubicBezTo>
                  <a:pt x="395" y="610"/>
                  <a:pt x="390" y="581"/>
                  <a:pt x="401" y="555"/>
                </a:cubicBezTo>
                <a:lnTo>
                  <a:pt x="401" y="555"/>
                </a:lnTo>
                <a:cubicBezTo>
                  <a:pt x="406" y="546"/>
                  <a:pt x="413" y="537"/>
                  <a:pt x="423" y="530"/>
                </a:cubicBezTo>
                <a:lnTo>
                  <a:pt x="483" y="486"/>
                </a:lnTo>
                <a:lnTo>
                  <a:pt x="483" y="486"/>
                </a:lnTo>
                <a:cubicBezTo>
                  <a:pt x="487" y="483"/>
                  <a:pt x="491" y="478"/>
                  <a:pt x="491" y="472"/>
                </a:cubicBezTo>
                <a:lnTo>
                  <a:pt x="491" y="472"/>
                </a:lnTo>
                <a:cubicBezTo>
                  <a:pt x="492" y="466"/>
                  <a:pt x="489" y="461"/>
                  <a:pt x="485" y="457"/>
                </a:cubicBezTo>
                <a:lnTo>
                  <a:pt x="371" y="343"/>
                </a:lnTo>
                <a:lnTo>
                  <a:pt x="648" y="66"/>
                </a:lnTo>
                <a:close/>
                <a:moveTo>
                  <a:pt x="1388" y="620"/>
                </a:moveTo>
                <a:lnTo>
                  <a:pt x="806" y="38"/>
                </a:lnTo>
                <a:lnTo>
                  <a:pt x="806" y="38"/>
                </a:lnTo>
                <a:cubicBezTo>
                  <a:pt x="781" y="13"/>
                  <a:pt x="749" y="0"/>
                  <a:pt x="714" y="0"/>
                </a:cubicBezTo>
                <a:lnTo>
                  <a:pt x="714" y="0"/>
                </a:lnTo>
                <a:cubicBezTo>
                  <a:pt x="679" y="0"/>
                  <a:pt x="646" y="13"/>
                  <a:pt x="621" y="38"/>
                </a:cubicBezTo>
                <a:lnTo>
                  <a:pt x="39" y="620"/>
                </a:lnTo>
                <a:lnTo>
                  <a:pt x="39" y="620"/>
                </a:lnTo>
                <a:cubicBezTo>
                  <a:pt x="14" y="645"/>
                  <a:pt x="0" y="678"/>
                  <a:pt x="0" y="713"/>
                </a:cubicBezTo>
                <a:lnTo>
                  <a:pt x="0" y="713"/>
                </a:lnTo>
                <a:cubicBezTo>
                  <a:pt x="0" y="748"/>
                  <a:pt x="14" y="781"/>
                  <a:pt x="39" y="806"/>
                </a:cubicBezTo>
                <a:lnTo>
                  <a:pt x="621" y="1388"/>
                </a:lnTo>
                <a:lnTo>
                  <a:pt x="621" y="1388"/>
                </a:lnTo>
                <a:cubicBezTo>
                  <a:pt x="646" y="1412"/>
                  <a:pt x="679" y="1426"/>
                  <a:pt x="714" y="1426"/>
                </a:cubicBezTo>
                <a:lnTo>
                  <a:pt x="714" y="1426"/>
                </a:lnTo>
                <a:cubicBezTo>
                  <a:pt x="749" y="1426"/>
                  <a:pt x="781" y="1412"/>
                  <a:pt x="806" y="1388"/>
                </a:cubicBezTo>
                <a:lnTo>
                  <a:pt x="1388" y="806"/>
                </a:lnTo>
                <a:lnTo>
                  <a:pt x="1388" y="806"/>
                </a:lnTo>
                <a:cubicBezTo>
                  <a:pt x="1413" y="781"/>
                  <a:pt x="1426" y="748"/>
                  <a:pt x="1426" y="713"/>
                </a:cubicBezTo>
                <a:lnTo>
                  <a:pt x="1426" y="713"/>
                </a:lnTo>
                <a:cubicBezTo>
                  <a:pt x="1426" y="678"/>
                  <a:pt x="1413" y="645"/>
                  <a:pt x="1388" y="620"/>
                </a:cubicBezTo>
                <a:close/>
              </a:path>
            </a:pathLst>
          </a:custGeom>
          <a:solidFill>
            <a:schemeClr val="bg1"/>
          </a:solidFill>
          <a:ln>
            <a:noFill/>
          </a:ln>
          <a:effectLst/>
        </p:spPr>
        <p:txBody>
          <a:bodyPr wrap="none" anchor="ctr"/>
          <a:lstStyle/>
          <a:p>
            <a:endParaRPr lang="en-US" sz="3266" dirty="0">
              <a:latin typeface="Montserrat" panose="00000500000000000000" pitchFamily="2" charset="0"/>
            </a:endParaRPr>
          </a:p>
        </p:txBody>
      </p:sp>
      <p:sp>
        <p:nvSpPr>
          <p:cNvPr id="104" name="Freeform: Shape 103">
            <a:extLst>
              <a:ext uri="{FF2B5EF4-FFF2-40B4-BE49-F238E27FC236}">
                <a16:creationId xmlns:a16="http://schemas.microsoft.com/office/drawing/2014/main" id="{8C238FAD-98B0-46A0-B5C8-CF24E1C877A1}"/>
              </a:ext>
            </a:extLst>
          </p:cNvPr>
          <p:cNvSpPr>
            <a:spLocks noChangeArrowheads="1"/>
          </p:cNvSpPr>
          <p:nvPr/>
        </p:nvSpPr>
        <p:spPr bwMode="auto">
          <a:xfrm>
            <a:off x="6048773" y="2147098"/>
            <a:ext cx="627093" cy="510791"/>
          </a:xfrm>
          <a:custGeom>
            <a:avLst/>
            <a:gdLst>
              <a:gd name="connsiteX0" fmla="*/ 129384 w 1254185"/>
              <a:gd name="connsiteY0" fmla="*/ 764335 h 1021582"/>
              <a:gd name="connsiteX1" fmla="*/ 471952 w 1254185"/>
              <a:gd name="connsiteY1" fmla="*/ 764335 h 1021582"/>
              <a:gd name="connsiteX2" fmla="*/ 489385 w 1254185"/>
              <a:gd name="connsiteY2" fmla="*/ 781706 h 1021582"/>
              <a:gd name="connsiteX3" fmla="*/ 471952 w 1254185"/>
              <a:gd name="connsiteY3" fmla="*/ 798208 h 1021582"/>
              <a:gd name="connsiteX4" fmla="*/ 129384 w 1254185"/>
              <a:gd name="connsiteY4" fmla="*/ 798208 h 1021582"/>
              <a:gd name="connsiteX5" fmla="*/ 111950 w 1254185"/>
              <a:gd name="connsiteY5" fmla="*/ 781706 h 1021582"/>
              <a:gd name="connsiteX6" fmla="*/ 129384 w 1254185"/>
              <a:gd name="connsiteY6" fmla="*/ 764335 h 1021582"/>
              <a:gd name="connsiteX7" fmla="*/ 1120101 w 1254185"/>
              <a:gd name="connsiteY7" fmla="*/ 746798 h 1021582"/>
              <a:gd name="connsiteX8" fmla="*/ 1132665 w 1254185"/>
              <a:gd name="connsiteY8" fmla="*/ 752096 h 1021582"/>
              <a:gd name="connsiteX9" fmla="*/ 1132665 w 1254185"/>
              <a:gd name="connsiteY9" fmla="*/ 776823 h 1021582"/>
              <a:gd name="connsiteX10" fmla="*/ 1035648 w 1254185"/>
              <a:gd name="connsiteY10" fmla="*/ 873962 h 1021582"/>
              <a:gd name="connsiteX11" fmla="*/ 1023412 w 1254185"/>
              <a:gd name="connsiteY11" fmla="*/ 879260 h 1021582"/>
              <a:gd name="connsiteX12" fmla="*/ 1011176 w 1254185"/>
              <a:gd name="connsiteY12" fmla="*/ 873962 h 1021582"/>
              <a:gd name="connsiteX13" fmla="*/ 960482 w 1254185"/>
              <a:gd name="connsiteY13" fmla="*/ 822743 h 1021582"/>
              <a:gd name="connsiteX14" fmla="*/ 960482 w 1254185"/>
              <a:gd name="connsiteY14" fmla="*/ 798017 h 1021582"/>
              <a:gd name="connsiteX15" fmla="*/ 984955 w 1254185"/>
              <a:gd name="connsiteY15" fmla="*/ 798017 h 1021582"/>
              <a:gd name="connsiteX16" fmla="*/ 1023412 w 1254185"/>
              <a:gd name="connsiteY16" fmla="*/ 837755 h 1021582"/>
              <a:gd name="connsiteX17" fmla="*/ 1108192 w 1254185"/>
              <a:gd name="connsiteY17" fmla="*/ 752096 h 1021582"/>
              <a:gd name="connsiteX18" fmla="*/ 1120101 w 1254185"/>
              <a:gd name="connsiteY18" fmla="*/ 746798 h 1021582"/>
              <a:gd name="connsiteX19" fmla="*/ 129384 w 1254185"/>
              <a:gd name="connsiteY19" fmla="*/ 687129 h 1021582"/>
              <a:gd name="connsiteX20" fmla="*/ 471952 w 1254185"/>
              <a:gd name="connsiteY20" fmla="*/ 687129 h 1021582"/>
              <a:gd name="connsiteX21" fmla="*/ 489385 w 1254185"/>
              <a:gd name="connsiteY21" fmla="*/ 704076 h 1021582"/>
              <a:gd name="connsiteX22" fmla="*/ 471952 w 1254185"/>
              <a:gd name="connsiteY22" fmla="*/ 721022 h 1021582"/>
              <a:gd name="connsiteX23" fmla="*/ 129384 w 1254185"/>
              <a:gd name="connsiteY23" fmla="*/ 721022 h 1021582"/>
              <a:gd name="connsiteX24" fmla="*/ 111950 w 1254185"/>
              <a:gd name="connsiteY24" fmla="*/ 704076 h 1021582"/>
              <a:gd name="connsiteX25" fmla="*/ 129384 w 1254185"/>
              <a:gd name="connsiteY25" fmla="*/ 687129 h 1021582"/>
              <a:gd name="connsiteX26" fmla="*/ 1046814 w 1254185"/>
              <a:gd name="connsiteY26" fmla="*/ 646039 h 1021582"/>
              <a:gd name="connsiteX27" fmla="*/ 1030197 w 1254185"/>
              <a:gd name="connsiteY27" fmla="*/ 657419 h 1021582"/>
              <a:gd name="connsiteX28" fmla="*/ 1018063 w 1254185"/>
              <a:gd name="connsiteY28" fmla="*/ 676787 h 1021582"/>
              <a:gd name="connsiteX29" fmla="*/ 1004216 w 1254185"/>
              <a:gd name="connsiteY29" fmla="*/ 685479 h 1021582"/>
              <a:gd name="connsiteX30" fmla="*/ 998714 w 1254185"/>
              <a:gd name="connsiteY30" fmla="*/ 688933 h 1021582"/>
              <a:gd name="connsiteX31" fmla="*/ 954988 w 1254185"/>
              <a:gd name="connsiteY31" fmla="*/ 684556 h 1021582"/>
              <a:gd name="connsiteX32" fmla="*/ 939246 w 1254185"/>
              <a:gd name="connsiteY32" fmla="*/ 683680 h 1021582"/>
              <a:gd name="connsiteX33" fmla="*/ 932250 w 1254185"/>
              <a:gd name="connsiteY33" fmla="*/ 688933 h 1021582"/>
              <a:gd name="connsiteX34" fmla="*/ 930501 w 1254185"/>
              <a:gd name="connsiteY34" fmla="*/ 690684 h 1021582"/>
              <a:gd name="connsiteX35" fmla="*/ 929626 w 1254185"/>
              <a:gd name="connsiteY35" fmla="*/ 692434 h 1021582"/>
              <a:gd name="connsiteX36" fmla="*/ 928752 w 1254185"/>
              <a:gd name="connsiteY36" fmla="*/ 693310 h 1021582"/>
              <a:gd name="connsiteX37" fmla="*/ 927877 w 1254185"/>
              <a:gd name="connsiteY37" fmla="*/ 695060 h 1021582"/>
              <a:gd name="connsiteX38" fmla="*/ 927877 w 1254185"/>
              <a:gd name="connsiteY38" fmla="*/ 696811 h 1021582"/>
              <a:gd name="connsiteX39" fmla="*/ 927877 w 1254185"/>
              <a:gd name="connsiteY39" fmla="*/ 698562 h 1021582"/>
              <a:gd name="connsiteX40" fmla="*/ 927877 w 1254185"/>
              <a:gd name="connsiteY40" fmla="*/ 700313 h 1021582"/>
              <a:gd name="connsiteX41" fmla="*/ 927877 w 1254185"/>
              <a:gd name="connsiteY41" fmla="*/ 702064 h 1021582"/>
              <a:gd name="connsiteX42" fmla="*/ 928752 w 1254185"/>
              <a:gd name="connsiteY42" fmla="*/ 705565 h 1021582"/>
              <a:gd name="connsiteX43" fmla="*/ 930501 w 1254185"/>
              <a:gd name="connsiteY43" fmla="*/ 739705 h 1021582"/>
              <a:gd name="connsiteX44" fmla="*/ 929626 w 1254185"/>
              <a:gd name="connsiteY44" fmla="*/ 741456 h 1021582"/>
              <a:gd name="connsiteX45" fmla="*/ 925254 w 1254185"/>
              <a:gd name="connsiteY45" fmla="*/ 751086 h 1021582"/>
              <a:gd name="connsiteX46" fmla="*/ 918258 w 1254185"/>
              <a:gd name="connsiteY46" fmla="*/ 759839 h 1021582"/>
              <a:gd name="connsiteX47" fmla="*/ 909512 w 1254185"/>
              <a:gd name="connsiteY47" fmla="*/ 767718 h 1021582"/>
              <a:gd name="connsiteX48" fmla="*/ 908638 w 1254185"/>
              <a:gd name="connsiteY48" fmla="*/ 768594 h 1021582"/>
              <a:gd name="connsiteX49" fmla="*/ 888523 w 1254185"/>
              <a:gd name="connsiteY49" fmla="*/ 776472 h 1021582"/>
              <a:gd name="connsiteX50" fmla="*/ 883276 w 1254185"/>
              <a:gd name="connsiteY50" fmla="*/ 778223 h 1021582"/>
              <a:gd name="connsiteX51" fmla="*/ 882402 w 1254185"/>
              <a:gd name="connsiteY51" fmla="*/ 778223 h 1021582"/>
              <a:gd name="connsiteX52" fmla="*/ 878904 w 1254185"/>
              <a:gd name="connsiteY52" fmla="*/ 781725 h 1021582"/>
              <a:gd name="connsiteX53" fmla="*/ 878904 w 1254185"/>
              <a:gd name="connsiteY53" fmla="*/ 782600 h 1021582"/>
              <a:gd name="connsiteX54" fmla="*/ 874531 w 1254185"/>
              <a:gd name="connsiteY54" fmla="*/ 788728 h 1021582"/>
              <a:gd name="connsiteX55" fmla="*/ 879778 w 1254185"/>
              <a:gd name="connsiteY55" fmla="*/ 805360 h 1021582"/>
              <a:gd name="connsiteX56" fmla="*/ 880653 w 1254185"/>
              <a:gd name="connsiteY56" fmla="*/ 807111 h 1021582"/>
              <a:gd name="connsiteX57" fmla="*/ 883276 w 1254185"/>
              <a:gd name="connsiteY57" fmla="*/ 808862 h 1021582"/>
              <a:gd name="connsiteX58" fmla="*/ 901641 w 1254185"/>
              <a:gd name="connsiteY58" fmla="*/ 826370 h 1021582"/>
              <a:gd name="connsiteX59" fmla="*/ 906014 w 1254185"/>
              <a:gd name="connsiteY59" fmla="*/ 830747 h 1021582"/>
              <a:gd name="connsiteX60" fmla="*/ 903390 w 1254185"/>
              <a:gd name="connsiteY60" fmla="*/ 831622 h 1021582"/>
              <a:gd name="connsiteX61" fmla="*/ 909512 w 1254185"/>
              <a:gd name="connsiteY61" fmla="*/ 845628 h 1021582"/>
              <a:gd name="connsiteX62" fmla="*/ 909512 w 1254185"/>
              <a:gd name="connsiteY62" fmla="*/ 857008 h 1021582"/>
              <a:gd name="connsiteX63" fmla="*/ 901641 w 1254185"/>
              <a:gd name="connsiteY63" fmla="*/ 881519 h 1021582"/>
              <a:gd name="connsiteX64" fmla="*/ 900767 w 1254185"/>
              <a:gd name="connsiteY64" fmla="*/ 883270 h 1021582"/>
              <a:gd name="connsiteX65" fmla="*/ 899018 w 1254185"/>
              <a:gd name="connsiteY65" fmla="*/ 885021 h 1021582"/>
              <a:gd name="connsiteX66" fmla="*/ 897269 w 1254185"/>
              <a:gd name="connsiteY66" fmla="*/ 887647 h 1021582"/>
              <a:gd name="connsiteX67" fmla="*/ 893771 w 1254185"/>
              <a:gd name="connsiteY67" fmla="*/ 892899 h 1021582"/>
              <a:gd name="connsiteX68" fmla="*/ 892896 w 1254185"/>
              <a:gd name="connsiteY68" fmla="*/ 898152 h 1021582"/>
              <a:gd name="connsiteX69" fmla="*/ 892896 w 1254185"/>
              <a:gd name="connsiteY69" fmla="*/ 899027 h 1021582"/>
              <a:gd name="connsiteX70" fmla="*/ 895520 w 1254185"/>
              <a:gd name="connsiteY70" fmla="*/ 908656 h 1021582"/>
              <a:gd name="connsiteX71" fmla="*/ 913885 w 1254185"/>
              <a:gd name="connsiteY71" fmla="*/ 916535 h 1021582"/>
              <a:gd name="connsiteX72" fmla="*/ 923505 w 1254185"/>
              <a:gd name="connsiteY72" fmla="*/ 916535 h 1021582"/>
              <a:gd name="connsiteX73" fmla="*/ 957611 w 1254185"/>
              <a:gd name="connsiteY73" fmla="*/ 927915 h 1021582"/>
              <a:gd name="connsiteX74" fmla="*/ 975102 w 1254185"/>
              <a:gd name="connsiteY74" fmla="*/ 969058 h 1021582"/>
              <a:gd name="connsiteX75" fmla="*/ 986471 w 1254185"/>
              <a:gd name="connsiteY75" fmla="*/ 985691 h 1021582"/>
              <a:gd name="connsiteX76" fmla="*/ 1006585 w 1254185"/>
              <a:gd name="connsiteY76" fmla="*/ 980438 h 1021582"/>
              <a:gd name="connsiteX77" fmla="*/ 1046814 w 1254185"/>
              <a:gd name="connsiteY77" fmla="*/ 961180 h 1021582"/>
              <a:gd name="connsiteX78" fmla="*/ 1087042 w 1254185"/>
              <a:gd name="connsiteY78" fmla="*/ 980438 h 1021582"/>
              <a:gd name="connsiteX79" fmla="*/ 1106282 w 1254185"/>
              <a:gd name="connsiteY79" fmla="*/ 985691 h 1021582"/>
              <a:gd name="connsiteX80" fmla="*/ 1118525 w 1254185"/>
              <a:gd name="connsiteY80" fmla="*/ 969058 h 1021582"/>
              <a:gd name="connsiteX81" fmla="*/ 1136890 w 1254185"/>
              <a:gd name="connsiteY81" fmla="*/ 927915 h 1021582"/>
              <a:gd name="connsiteX82" fmla="*/ 1180617 w 1254185"/>
              <a:gd name="connsiteY82" fmla="*/ 916535 h 1021582"/>
              <a:gd name="connsiteX83" fmla="*/ 1198982 w 1254185"/>
              <a:gd name="connsiteY83" fmla="*/ 908656 h 1021582"/>
              <a:gd name="connsiteX84" fmla="*/ 1196358 w 1254185"/>
              <a:gd name="connsiteY84" fmla="*/ 887647 h 1021582"/>
              <a:gd name="connsiteX85" fmla="*/ 1184989 w 1254185"/>
              <a:gd name="connsiteY85" fmla="*/ 845628 h 1021582"/>
              <a:gd name="connsiteX86" fmla="*/ 1201770 w 1254185"/>
              <a:gd name="connsiteY86" fmla="*/ 821302 h 1021582"/>
              <a:gd name="connsiteX87" fmla="*/ 1210351 w 1254185"/>
              <a:gd name="connsiteY87" fmla="*/ 808862 h 1021582"/>
              <a:gd name="connsiteX88" fmla="*/ 1219096 w 1254185"/>
              <a:gd name="connsiteY88" fmla="*/ 790479 h 1021582"/>
              <a:gd name="connsiteX89" fmla="*/ 1205104 w 1254185"/>
              <a:gd name="connsiteY89" fmla="*/ 776472 h 1021582"/>
              <a:gd name="connsiteX90" fmla="*/ 1168373 w 1254185"/>
              <a:gd name="connsiteY90" fmla="*/ 751086 h 1021582"/>
              <a:gd name="connsiteX91" fmla="*/ 1164001 w 1254185"/>
              <a:gd name="connsiteY91" fmla="*/ 705565 h 1021582"/>
              <a:gd name="connsiteX92" fmla="*/ 1159628 w 1254185"/>
              <a:gd name="connsiteY92" fmla="*/ 687182 h 1021582"/>
              <a:gd name="connsiteX93" fmla="*/ 1138639 w 1254185"/>
              <a:gd name="connsiteY93" fmla="*/ 684556 h 1021582"/>
              <a:gd name="connsiteX94" fmla="*/ 1094913 w 1254185"/>
              <a:gd name="connsiteY94" fmla="*/ 688933 h 1021582"/>
              <a:gd name="connsiteX95" fmla="*/ 1063430 w 1254185"/>
              <a:gd name="connsiteY95" fmla="*/ 657419 h 1021582"/>
              <a:gd name="connsiteX96" fmla="*/ 1046814 w 1254185"/>
              <a:gd name="connsiteY96" fmla="*/ 646039 h 1021582"/>
              <a:gd name="connsiteX97" fmla="*/ 129384 w 1254185"/>
              <a:gd name="connsiteY97" fmla="*/ 609924 h 1021582"/>
              <a:gd name="connsiteX98" fmla="*/ 471952 w 1254185"/>
              <a:gd name="connsiteY98" fmla="*/ 609924 h 1021582"/>
              <a:gd name="connsiteX99" fmla="*/ 489385 w 1254185"/>
              <a:gd name="connsiteY99" fmla="*/ 626871 h 1021582"/>
              <a:gd name="connsiteX100" fmla="*/ 471952 w 1254185"/>
              <a:gd name="connsiteY100" fmla="*/ 643817 h 1021582"/>
              <a:gd name="connsiteX101" fmla="*/ 129384 w 1254185"/>
              <a:gd name="connsiteY101" fmla="*/ 643817 h 1021582"/>
              <a:gd name="connsiteX102" fmla="*/ 111950 w 1254185"/>
              <a:gd name="connsiteY102" fmla="*/ 626871 h 1021582"/>
              <a:gd name="connsiteX103" fmla="*/ 129384 w 1254185"/>
              <a:gd name="connsiteY103" fmla="*/ 609924 h 1021582"/>
              <a:gd name="connsiteX104" fmla="*/ 129537 w 1254185"/>
              <a:gd name="connsiteY104" fmla="*/ 532718 h 1021582"/>
              <a:gd name="connsiteX105" fmla="*/ 322118 w 1254185"/>
              <a:gd name="connsiteY105" fmla="*/ 532718 h 1021582"/>
              <a:gd name="connsiteX106" fmla="*/ 338826 w 1254185"/>
              <a:gd name="connsiteY106" fmla="*/ 550088 h 1021582"/>
              <a:gd name="connsiteX107" fmla="*/ 322118 w 1254185"/>
              <a:gd name="connsiteY107" fmla="*/ 566590 h 1021582"/>
              <a:gd name="connsiteX108" fmla="*/ 129537 w 1254185"/>
              <a:gd name="connsiteY108" fmla="*/ 566590 h 1021582"/>
              <a:gd name="connsiteX109" fmla="*/ 111950 w 1254185"/>
              <a:gd name="connsiteY109" fmla="*/ 550088 h 1021582"/>
              <a:gd name="connsiteX110" fmla="*/ 129537 w 1254185"/>
              <a:gd name="connsiteY110" fmla="*/ 532718 h 1021582"/>
              <a:gd name="connsiteX111" fmla="*/ 633160 w 1254185"/>
              <a:gd name="connsiteY111" fmla="*/ 530487 h 1021582"/>
              <a:gd name="connsiteX112" fmla="*/ 606050 w 1254185"/>
              <a:gd name="connsiteY112" fmla="*/ 557624 h 1021582"/>
              <a:gd name="connsiteX113" fmla="*/ 606050 w 1254185"/>
              <a:gd name="connsiteY113" fmla="*/ 744958 h 1021582"/>
              <a:gd name="connsiteX114" fmla="*/ 662020 w 1254185"/>
              <a:gd name="connsiteY114" fmla="*/ 801859 h 1021582"/>
              <a:gd name="connsiteX115" fmla="*/ 840424 w 1254185"/>
              <a:gd name="connsiteY115" fmla="*/ 801859 h 1021582"/>
              <a:gd name="connsiteX116" fmla="*/ 840424 w 1254185"/>
              <a:gd name="connsiteY116" fmla="*/ 798357 h 1021582"/>
              <a:gd name="connsiteX117" fmla="*/ 840424 w 1254185"/>
              <a:gd name="connsiteY117" fmla="*/ 794856 h 1021582"/>
              <a:gd name="connsiteX118" fmla="*/ 840424 w 1254185"/>
              <a:gd name="connsiteY118" fmla="*/ 791354 h 1021582"/>
              <a:gd name="connsiteX119" fmla="*/ 840424 w 1254185"/>
              <a:gd name="connsiteY119" fmla="*/ 786977 h 1021582"/>
              <a:gd name="connsiteX120" fmla="*/ 840424 w 1254185"/>
              <a:gd name="connsiteY120" fmla="*/ 784351 h 1021582"/>
              <a:gd name="connsiteX121" fmla="*/ 840424 w 1254185"/>
              <a:gd name="connsiteY121" fmla="*/ 782600 h 1021582"/>
              <a:gd name="connsiteX122" fmla="*/ 842173 w 1254185"/>
              <a:gd name="connsiteY122" fmla="*/ 778223 h 1021582"/>
              <a:gd name="connsiteX123" fmla="*/ 842173 w 1254185"/>
              <a:gd name="connsiteY123" fmla="*/ 777348 h 1021582"/>
              <a:gd name="connsiteX124" fmla="*/ 843922 w 1254185"/>
              <a:gd name="connsiteY124" fmla="*/ 772971 h 1021582"/>
              <a:gd name="connsiteX125" fmla="*/ 844797 w 1254185"/>
              <a:gd name="connsiteY125" fmla="*/ 770345 h 1021582"/>
              <a:gd name="connsiteX126" fmla="*/ 847420 w 1254185"/>
              <a:gd name="connsiteY126" fmla="*/ 765968 h 1021582"/>
              <a:gd name="connsiteX127" fmla="*/ 849170 w 1254185"/>
              <a:gd name="connsiteY127" fmla="*/ 764216 h 1021582"/>
              <a:gd name="connsiteX128" fmla="*/ 850919 w 1254185"/>
              <a:gd name="connsiteY128" fmla="*/ 759839 h 1021582"/>
              <a:gd name="connsiteX129" fmla="*/ 853542 w 1254185"/>
              <a:gd name="connsiteY129" fmla="*/ 758089 h 1021582"/>
              <a:gd name="connsiteX130" fmla="*/ 857040 w 1254185"/>
              <a:gd name="connsiteY130" fmla="*/ 754587 h 1021582"/>
              <a:gd name="connsiteX131" fmla="*/ 858789 w 1254185"/>
              <a:gd name="connsiteY131" fmla="*/ 752836 h 1021582"/>
              <a:gd name="connsiteX132" fmla="*/ 862288 w 1254185"/>
              <a:gd name="connsiteY132" fmla="*/ 750210 h 1021582"/>
              <a:gd name="connsiteX133" fmla="*/ 864911 w 1254185"/>
              <a:gd name="connsiteY133" fmla="*/ 748459 h 1021582"/>
              <a:gd name="connsiteX134" fmla="*/ 869284 w 1254185"/>
              <a:gd name="connsiteY134" fmla="*/ 745833 h 1021582"/>
              <a:gd name="connsiteX135" fmla="*/ 872782 w 1254185"/>
              <a:gd name="connsiteY135" fmla="*/ 744958 h 1021582"/>
              <a:gd name="connsiteX136" fmla="*/ 875405 w 1254185"/>
              <a:gd name="connsiteY136" fmla="*/ 744082 h 1021582"/>
              <a:gd name="connsiteX137" fmla="*/ 883276 w 1254185"/>
              <a:gd name="connsiteY137" fmla="*/ 742332 h 1021582"/>
              <a:gd name="connsiteX138" fmla="*/ 895520 w 1254185"/>
              <a:gd name="connsiteY138" fmla="*/ 733578 h 1021582"/>
              <a:gd name="connsiteX139" fmla="*/ 897269 w 1254185"/>
              <a:gd name="connsiteY139" fmla="*/ 717821 h 1021582"/>
              <a:gd name="connsiteX140" fmla="*/ 894645 w 1254185"/>
              <a:gd name="connsiteY140" fmla="*/ 709942 h 1021582"/>
              <a:gd name="connsiteX141" fmla="*/ 893771 w 1254185"/>
              <a:gd name="connsiteY141" fmla="*/ 709067 h 1021582"/>
              <a:gd name="connsiteX142" fmla="*/ 892896 w 1254185"/>
              <a:gd name="connsiteY142" fmla="*/ 701188 h 1021582"/>
              <a:gd name="connsiteX143" fmla="*/ 895520 w 1254185"/>
              <a:gd name="connsiteY143" fmla="*/ 684556 h 1021582"/>
              <a:gd name="connsiteX144" fmla="*/ 899018 w 1254185"/>
              <a:gd name="connsiteY144" fmla="*/ 677553 h 1021582"/>
              <a:gd name="connsiteX145" fmla="*/ 899018 w 1254185"/>
              <a:gd name="connsiteY145" fmla="*/ 676677 h 1021582"/>
              <a:gd name="connsiteX146" fmla="*/ 902516 w 1254185"/>
              <a:gd name="connsiteY146" fmla="*/ 671425 h 1021582"/>
              <a:gd name="connsiteX147" fmla="*/ 903390 w 1254185"/>
              <a:gd name="connsiteY147" fmla="*/ 668799 h 1021582"/>
              <a:gd name="connsiteX148" fmla="*/ 907763 w 1254185"/>
              <a:gd name="connsiteY148" fmla="*/ 665297 h 1021582"/>
              <a:gd name="connsiteX149" fmla="*/ 909512 w 1254185"/>
              <a:gd name="connsiteY149" fmla="*/ 661796 h 1021582"/>
              <a:gd name="connsiteX150" fmla="*/ 912136 w 1254185"/>
              <a:gd name="connsiteY150" fmla="*/ 660045 h 1021582"/>
              <a:gd name="connsiteX151" fmla="*/ 913885 w 1254185"/>
              <a:gd name="connsiteY151" fmla="*/ 659169 h 1021582"/>
              <a:gd name="connsiteX152" fmla="*/ 915634 w 1254185"/>
              <a:gd name="connsiteY152" fmla="*/ 658294 h 1021582"/>
              <a:gd name="connsiteX153" fmla="*/ 915634 w 1254185"/>
              <a:gd name="connsiteY153" fmla="*/ 624576 h 1021582"/>
              <a:gd name="connsiteX154" fmla="*/ 915634 w 1254185"/>
              <a:gd name="connsiteY154" fmla="*/ 557624 h 1021582"/>
              <a:gd name="connsiteX155" fmla="*/ 887649 w 1254185"/>
              <a:gd name="connsiteY155" fmla="*/ 530487 h 1021582"/>
              <a:gd name="connsiteX156" fmla="*/ 778781 w 1254185"/>
              <a:gd name="connsiteY156" fmla="*/ 530487 h 1021582"/>
              <a:gd name="connsiteX157" fmla="*/ 148670 w 1254185"/>
              <a:gd name="connsiteY157" fmla="*/ 187333 h 1021582"/>
              <a:gd name="connsiteX158" fmla="*/ 148670 w 1254185"/>
              <a:gd name="connsiteY158" fmla="*/ 417561 h 1021582"/>
              <a:gd name="connsiteX159" fmla="*/ 150419 w 1254185"/>
              <a:gd name="connsiteY159" fmla="*/ 420188 h 1021582"/>
              <a:gd name="connsiteX160" fmla="*/ 618351 w 1254185"/>
              <a:gd name="connsiteY160" fmla="*/ 420188 h 1021582"/>
              <a:gd name="connsiteX161" fmla="*/ 913010 w 1254185"/>
              <a:gd name="connsiteY161" fmla="*/ 420188 h 1021582"/>
              <a:gd name="connsiteX162" fmla="*/ 915634 w 1254185"/>
              <a:gd name="connsiteY162" fmla="*/ 417561 h 1021582"/>
              <a:gd name="connsiteX163" fmla="*/ 915634 w 1254185"/>
              <a:gd name="connsiteY163" fmla="*/ 187333 h 1021582"/>
              <a:gd name="connsiteX164" fmla="*/ 279664 w 1254185"/>
              <a:gd name="connsiteY164" fmla="*/ 187333 h 1021582"/>
              <a:gd name="connsiteX165" fmla="*/ 34107 w 1254185"/>
              <a:gd name="connsiteY165" fmla="*/ 187333 h 1021582"/>
              <a:gd name="connsiteX166" fmla="*/ 34107 w 1254185"/>
              <a:gd name="connsiteY166" fmla="*/ 856133 h 1021582"/>
              <a:gd name="connsiteX167" fmla="*/ 56845 w 1254185"/>
              <a:gd name="connsiteY167" fmla="*/ 878893 h 1021582"/>
              <a:gd name="connsiteX168" fmla="*/ 863162 w 1254185"/>
              <a:gd name="connsiteY168" fmla="*/ 878893 h 1021582"/>
              <a:gd name="connsiteX169" fmla="*/ 864037 w 1254185"/>
              <a:gd name="connsiteY169" fmla="*/ 875392 h 1021582"/>
              <a:gd name="connsiteX170" fmla="*/ 866660 w 1254185"/>
              <a:gd name="connsiteY170" fmla="*/ 871890 h 1021582"/>
              <a:gd name="connsiteX171" fmla="*/ 871033 w 1254185"/>
              <a:gd name="connsiteY171" fmla="*/ 865762 h 1021582"/>
              <a:gd name="connsiteX172" fmla="*/ 874531 w 1254185"/>
              <a:gd name="connsiteY172" fmla="*/ 851756 h 1021582"/>
              <a:gd name="connsiteX173" fmla="*/ 866660 w 1254185"/>
              <a:gd name="connsiteY173" fmla="*/ 838625 h 1021582"/>
              <a:gd name="connsiteX174" fmla="*/ 863162 w 1254185"/>
              <a:gd name="connsiteY174" fmla="*/ 835999 h 1021582"/>
              <a:gd name="connsiteX175" fmla="*/ 857915 w 1254185"/>
              <a:gd name="connsiteY175" fmla="*/ 836874 h 1021582"/>
              <a:gd name="connsiteX176" fmla="*/ 662020 w 1254185"/>
              <a:gd name="connsiteY176" fmla="*/ 836874 h 1021582"/>
              <a:gd name="connsiteX177" fmla="*/ 571069 w 1254185"/>
              <a:gd name="connsiteY177" fmla="*/ 744958 h 1021582"/>
              <a:gd name="connsiteX178" fmla="*/ 571069 w 1254185"/>
              <a:gd name="connsiteY178" fmla="*/ 557624 h 1021582"/>
              <a:gd name="connsiteX179" fmla="*/ 633160 w 1254185"/>
              <a:gd name="connsiteY179" fmla="*/ 496347 h 1021582"/>
              <a:gd name="connsiteX180" fmla="*/ 729124 w 1254185"/>
              <a:gd name="connsiteY180" fmla="*/ 496347 h 1021582"/>
              <a:gd name="connsiteX181" fmla="*/ 887649 w 1254185"/>
              <a:gd name="connsiteY181" fmla="*/ 496347 h 1021582"/>
              <a:gd name="connsiteX182" fmla="*/ 949741 w 1254185"/>
              <a:gd name="connsiteY182" fmla="*/ 557624 h 1021582"/>
              <a:gd name="connsiteX183" fmla="*/ 949741 w 1254185"/>
              <a:gd name="connsiteY183" fmla="*/ 647789 h 1021582"/>
              <a:gd name="connsiteX184" fmla="*/ 972478 w 1254185"/>
              <a:gd name="connsiteY184" fmla="*/ 654792 h 1021582"/>
              <a:gd name="connsiteX185" fmla="*/ 986471 w 1254185"/>
              <a:gd name="connsiteY185" fmla="*/ 656543 h 1021582"/>
              <a:gd name="connsiteX186" fmla="*/ 997840 w 1254185"/>
              <a:gd name="connsiteY186" fmla="*/ 646039 h 1021582"/>
              <a:gd name="connsiteX187" fmla="*/ 1002212 w 1254185"/>
              <a:gd name="connsiteY187" fmla="*/ 636409 h 1021582"/>
              <a:gd name="connsiteX188" fmla="*/ 1003962 w 1254185"/>
              <a:gd name="connsiteY188" fmla="*/ 634658 h 1021582"/>
              <a:gd name="connsiteX189" fmla="*/ 1010083 w 1254185"/>
              <a:gd name="connsiteY189" fmla="*/ 626780 h 1021582"/>
              <a:gd name="connsiteX190" fmla="*/ 1010958 w 1254185"/>
              <a:gd name="connsiteY190" fmla="*/ 625905 h 1021582"/>
              <a:gd name="connsiteX191" fmla="*/ 1017954 w 1254185"/>
              <a:gd name="connsiteY191" fmla="*/ 619777 h 1021582"/>
              <a:gd name="connsiteX192" fmla="*/ 1020578 w 1254185"/>
              <a:gd name="connsiteY192" fmla="*/ 618026 h 1021582"/>
              <a:gd name="connsiteX193" fmla="*/ 1028448 w 1254185"/>
              <a:gd name="connsiteY193" fmla="*/ 614524 h 1021582"/>
              <a:gd name="connsiteX194" fmla="*/ 1029323 w 1254185"/>
              <a:gd name="connsiteY194" fmla="*/ 613649 h 1021582"/>
              <a:gd name="connsiteX195" fmla="*/ 1029323 w 1254185"/>
              <a:gd name="connsiteY195" fmla="*/ 187333 h 1021582"/>
              <a:gd name="connsiteX196" fmla="*/ 949741 w 1254185"/>
              <a:gd name="connsiteY196" fmla="*/ 187333 h 1021582"/>
              <a:gd name="connsiteX197" fmla="*/ 949741 w 1254185"/>
              <a:gd name="connsiteY197" fmla="*/ 417561 h 1021582"/>
              <a:gd name="connsiteX198" fmla="*/ 913010 w 1254185"/>
              <a:gd name="connsiteY198" fmla="*/ 454328 h 1021582"/>
              <a:gd name="connsiteX199" fmla="*/ 668007 w 1254185"/>
              <a:gd name="connsiteY199" fmla="*/ 454328 h 1021582"/>
              <a:gd name="connsiteX200" fmla="*/ 150419 w 1254185"/>
              <a:gd name="connsiteY200" fmla="*/ 454328 h 1021582"/>
              <a:gd name="connsiteX201" fmla="*/ 112814 w 1254185"/>
              <a:gd name="connsiteY201" fmla="*/ 417561 h 1021582"/>
              <a:gd name="connsiteX202" fmla="*/ 112814 w 1254185"/>
              <a:gd name="connsiteY202" fmla="*/ 187333 h 1021582"/>
              <a:gd name="connsiteX203" fmla="*/ 933740 w 1254185"/>
              <a:gd name="connsiteY203" fmla="*/ 73344 h 1021582"/>
              <a:gd name="connsiteX204" fmla="*/ 952592 w 1254185"/>
              <a:gd name="connsiteY204" fmla="*/ 92645 h 1021582"/>
              <a:gd name="connsiteX205" fmla="*/ 933740 w 1254185"/>
              <a:gd name="connsiteY205" fmla="*/ 111069 h 1021582"/>
              <a:gd name="connsiteX206" fmla="*/ 914887 w 1254185"/>
              <a:gd name="connsiteY206" fmla="*/ 92645 h 1021582"/>
              <a:gd name="connsiteX207" fmla="*/ 933740 w 1254185"/>
              <a:gd name="connsiteY207" fmla="*/ 73344 h 1021582"/>
              <a:gd name="connsiteX208" fmla="*/ 856535 w 1254185"/>
              <a:gd name="connsiteY208" fmla="*/ 73344 h 1021582"/>
              <a:gd name="connsiteX209" fmla="*/ 875387 w 1254185"/>
              <a:gd name="connsiteY209" fmla="*/ 92645 h 1021582"/>
              <a:gd name="connsiteX210" fmla="*/ 856535 w 1254185"/>
              <a:gd name="connsiteY210" fmla="*/ 111069 h 1021582"/>
              <a:gd name="connsiteX211" fmla="*/ 837682 w 1254185"/>
              <a:gd name="connsiteY211" fmla="*/ 92645 h 1021582"/>
              <a:gd name="connsiteX212" fmla="*/ 856535 w 1254185"/>
              <a:gd name="connsiteY212" fmla="*/ 73344 h 1021582"/>
              <a:gd name="connsiteX213" fmla="*/ 780226 w 1254185"/>
              <a:gd name="connsiteY213" fmla="*/ 73344 h 1021582"/>
              <a:gd name="connsiteX214" fmla="*/ 798181 w 1254185"/>
              <a:gd name="connsiteY214" fmla="*/ 92645 h 1021582"/>
              <a:gd name="connsiteX215" fmla="*/ 780226 w 1254185"/>
              <a:gd name="connsiteY215" fmla="*/ 111069 h 1021582"/>
              <a:gd name="connsiteX216" fmla="*/ 760476 w 1254185"/>
              <a:gd name="connsiteY216" fmla="*/ 92645 h 1021582"/>
              <a:gd name="connsiteX217" fmla="*/ 780226 w 1254185"/>
              <a:gd name="connsiteY217" fmla="*/ 73344 h 1021582"/>
              <a:gd name="connsiteX218" fmla="*/ 129456 w 1254185"/>
              <a:gd name="connsiteY218" fmla="*/ 73344 h 1021582"/>
              <a:gd name="connsiteX219" fmla="*/ 244119 w 1254185"/>
              <a:gd name="connsiteY219" fmla="*/ 73344 h 1021582"/>
              <a:gd name="connsiteX220" fmla="*/ 261625 w 1254185"/>
              <a:gd name="connsiteY220" fmla="*/ 90716 h 1021582"/>
              <a:gd name="connsiteX221" fmla="*/ 244119 w 1254185"/>
              <a:gd name="connsiteY221" fmla="*/ 107219 h 1021582"/>
              <a:gd name="connsiteX222" fmla="*/ 129456 w 1254185"/>
              <a:gd name="connsiteY222" fmla="*/ 107219 h 1021582"/>
              <a:gd name="connsiteX223" fmla="*/ 111950 w 1254185"/>
              <a:gd name="connsiteY223" fmla="*/ 90716 h 1021582"/>
              <a:gd name="connsiteX224" fmla="*/ 129456 w 1254185"/>
              <a:gd name="connsiteY224" fmla="*/ 73344 h 1021582"/>
              <a:gd name="connsiteX225" fmla="*/ 56845 w 1254185"/>
              <a:gd name="connsiteY225" fmla="*/ 34140 h 1021582"/>
              <a:gd name="connsiteX226" fmla="*/ 34107 w 1254185"/>
              <a:gd name="connsiteY226" fmla="*/ 56900 h 1021582"/>
              <a:gd name="connsiteX227" fmla="*/ 34107 w 1254185"/>
              <a:gd name="connsiteY227" fmla="*/ 152318 h 1021582"/>
              <a:gd name="connsiteX228" fmla="*/ 112814 w 1254185"/>
              <a:gd name="connsiteY228" fmla="*/ 152318 h 1021582"/>
              <a:gd name="connsiteX229" fmla="*/ 228734 w 1254185"/>
              <a:gd name="connsiteY229" fmla="*/ 152318 h 1021582"/>
              <a:gd name="connsiteX230" fmla="*/ 949741 w 1254185"/>
              <a:gd name="connsiteY230" fmla="*/ 152318 h 1021582"/>
              <a:gd name="connsiteX231" fmla="*/ 1029323 w 1254185"/>
              <a:gd name="connsiteY231" fmla="*/ 152318 h 1021582"/>
              <a:gd name="connsiteX232" fmla="*/ 1029323 w 1254185"/>
              <a:gd name="connsiteY232" fmla="*/ 56900 h 1021582"/>
              <a:gd name="connsiteX233" fmla="*/ 1007460 w 1254185"/>
              <a:gd name="connsiteY233" fmla="*/ 34140 h 1021582"/>
              <a:gd name="connsiteX234" fmla="*/ 56845 w 1254185"/>
              <a:gd name="connsiteY234" fmla="*/ 0 h 1021582"/>
              <a:gd name="connsiteX235" fmla="*/ 1007460 w 1254185"/>
              <a:gd name="connsiteY235" fmla="*/ 0 h 1021582"/>
              <a:gd name="connsiteX236" fmla="*/ 1063430 w 1254185"/>
              <a:gd name="connsiteY236" fmla="*/ 56900 h 1021582"/>
              <a:gd name="connsiteX237" fmla="*/ 1063430 w 1254185"/>
              <a:gd name="connsiteY237" fmla="*/ 613649 h 1021582"/>
              <a:gd name="connsiteX238" fmla="*/ 1095787 w 1254185"/>
              <a:gd name="connsiteY238" fmla="*/ 646039 h 1021582"/>
              <a:gd name="connsiteX239" fmla="*/ 1106282 w 1254185"/>
              <a:gd name="connsiteY239" fmla="*/ 656543 h 1021582"/>
              <a:gd name="connsiteX240" fmla="*/ 1122023 w 1254185"/>
              <a:gd name="connsiteY240" fmla="*/ 654792 h 1021582"/>
              <a:gd name="connsiteX241" fmla="*/ 1181491 w 1254185"/>
              <a:gd name="connsiteY241" fmla="*/ 660045 h 1021582"/>
              <a:gd name="connsiteX242" fmla="*/ 1196358 w 1254185"/>
              <a:gd name="connsiteY242" fmla="*/ 717821 h 1021582"/>
              <a:gd name="connsiteX243" fmla="*/ 1197233 w 1254185"/>
              <a:gd name="connsiteY243" fmla="*/ 733578 h 1021582"/>
              <a:gd name="connsiteX244" fmla="*/ 1210351 w 1254185"/>
              <a:gd name="connsiteY244" fmla="*/ 742332 h 1021582"/>
              <a:gd name="connsiteX245" fmla="*/ 1253203 w 1254185"/>
              <a:gd name="connsiteY245" fmla="*/ 784351 h 1021582"/>
              <a:gd name="connsiteX246" fmla="*/ 1226967 w 1254185"/>
              <a:gd name="connsiteY246" fmla="*/ 838625 h 1021582"/>
              <a:gd name="connsiteX247" fmla="*/ 1219096 w 1254185"/>
              <a:gd name="connsiteY247" fmla="*/ 851756 h 1021582"/>
              <a:gd name="connsiteX248" fmla="*/ 1222594 w 1254185"/>
              <a:gd name="connsiteY248" fmla="*/ 865762 h 1021582"/>
              <a:gd name="connsiteX249" fmla="*/ 1227841 w 1254185"/>
              <a:gd name="connsiteY249" fmla="*/ 925289 h 1021582"/>
              <a:gd name="connsiteX250" fmla="*/ 1173620 w 1254185"/>
              <a:gd name="connsiteY250" fmla="*/ 950675 h 1021582"/>
              <a:gd name="connsiteX251" fmla="*/ 1158754 w 1254185"/>
              <a:gd name="connsiteY251" fmla="*/ 954177 h 1021582"/>
              <a:gd name="connsiteX252" fmla="*/ 1152632 w 1254185"/>
              <a:gd name="connsiteY252" fmla="*/ 968183 h 1021582"/>
              <a:gd name="connsiteX253" fmla="*/ 1118525 w 1254185"/>
              <a:gd name="connsiteY253" fmla="*/ 1018080 h 1021582"/>
              <a:gd name="connsiteX254" fmla="*/ 1060806 w 1254185"/>
              <a:gd name="connsiteY254" fmla="*/ 1002323 h 1021582"/>
              <a:gd name="connsiteX255" fmla="*/ 1032821 w 1254185"/>
              <a:gd name="connsiteY255" fmla="*/ 1002323 h 1021582"/>
              <a:gd name="connsiteX256" fmla="*/ 992593 w 1254185"/>
              <a:gd name="connsiteY256" fmla="*/ 1021582 h 1021582"/>
              <a:gd name="connsiteX257" fmla="*/ 975102 w 1254185"/>
              <a:gd name="connsiteY257" fmla="*/ 1018080 h 1021582"/>
              <a:gd name="connsiteX258" fmla="*/ 940995 w 1254185"/>
              <a:gd name="connsiteY258" fmla="*/ 968183 h 1021582"/>
              <a:gd name="connsiteX259" fmla="*/ 933999 w 1254185"/>
              <a:gd name="connsiteY259" fmla="*/ 954177 h 1021582"/>
              <a:gd name="connsiteX260" fmla="*/ 920007 w 1254185"/>
              <a:gd name="connsiteY260" fmla="*/ 950675 h 1021582"/>
              <a:gd name="connsiteX261" fmla="*/ 864911 w 1254185"/>
              <a:gd name="connsiteY261" fmla="*/ 925289 h 1021582"/>
              <a:gd name="connsiteX262" fmla="*/ 860538 w 1254185"/>
              <a:gd name="connsiteY262" fmla="*/ 913033 h 1021582"/>
              <a:gd name="connsiteX263" fmla="*/ 56845 w 1254185"/>
              <a:gd name="connsiteY263" fmla="*/ 913033 h 1021582"/>
              <a:gd name="connsiteX264" fmla="*/ 0 w 1254185"/>
              <a:gd name="connsiteY264" fmla="*/ 856133 h 1021582"/>
              <a:gd name="connsiteX265" fmla="*/ 0 w 1254185"/>
              <a:gd name="connsiteY265" fmla="*/ 56900 h 1021582"/>
              <a:gd name="connsiteX266" fmla="*/ 56845 w 1254185"/>
              <a:gd name="connsiteY266" fmla="*/ 0 h 102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Lst>
            <a:rect l="l" t="t" r="r" b="b"/>
            <a:pathLst>
              <a:path w="1254185" h="1021582">
                <a:moveTo>
                  <a:pt x="129384" y="764335"/>
                </a:moveTo>
                <a:lnTo>
                  <a:pt x="471952" y="764335"/>
                </a:lnTo>
                <a:cubicBezTo>
                  <a:pt x="481540" y="764335"/>
                  <a:pt x="489385" y="771283"/>
                  <a:pt x="489385" y="781706"/>
                </a:cubicBezTo>
                <a:cubicBezTo>
                  <a:pt x="489385" y="790391"/>
                  <a:pt x="481540" y="798208"/>
                  <a:pt x="471952" y="798208"/>
                </a:cubicBezTo>
                <a:lnTo>
                  <a:pt x="129384" y="798208"/>
                </a:lnTo>
                <a:cubicBezTo>
                  <a:pt x="119795" y="798208"/>
                  <a:pt x="111950" y="790391"/>
                  <a:pt x="111950" y="781706"/>
                </a:cubicBezTo>
                <a:cubicBezTo>
                  <a:pt x="111950" y="771283"/>
                  <a:pt x="119795" y="764335"/>
                  <a:pt x="129384" y="764335"/>
                </a:cubicBezTo>
                <a:close/>
                <a:moveTo>
                  <a:pt x="1120101" y="746798"/>
                </a:moveTo>
                <a:cubicBezTo>
                  <a:pt x="1124580" y="746798"/>
                  <a:pt x="1129169" y="748564"/>
                  <a:pt x="1132665" y="752096"/>
                </a:cubicBezTo>
                <a:cubicBezTo>
                  <a:pt x="1137909" y="759161"/>
                  <a:pt x="1137909" y="769758"/>
                  <a:pt x="1132665" y="776823"/>
                </a:cubicBezTo>
                <a:lnTo>
                  <a:pt x="1035648" y="873962"/>
                </a:lnTo>
                <a:cubicBezTo>
                  <a:pt x="1032152" y="877494"/>
                  <a:pt x="1027782" y="879260"/>
                  <a:pt x="1023412" y="879260"/>
                </a:cubicBezTo>
                <a:cubicBezTo>
                  <a:pt x="1019042" y="879260"/>
                  <a:pt x="1013798" y="877494"/>
                  <a:pt x="1011176" y="873962"/>
                </a:cubicBezTo>
                <a:lnTo>
                  <a:pt x="960482" y="822743"/>
                </a:lnTo>
                <a:cubicBezTo>
                  <a:pt x="953490" y="815679"/>
                  <a:pt x="953490" y="805082"/>
                  <a:pt x="960482" y="798017"/>
                </a:cubicBezTo>
                <a:cubicBezTo>
                  <a:pt x="967474" y="791835"/>
                  <a:pt x="977963" y="791835"/>
                  <a:pt x="984955" y="798017"/>
                </a:cubicBezTo>
                <a:lnTo>
                  <a:pt x="1023412" y="837755"/>
                </a:lnTo>
                <a:lnTo>
                  <a:pt x="1108192" y="752096"/>
                </a:lnTo>
                <a:cubicBezTo>
                  <a:pt x="1111251" y="748564"/>
                  <a:pt x="1115621" y="746798"/>
                  <a:pt x="1120101" y="746798"/>
                </a:cubicBezTo>
                <a:close/>
                <a:moveTo>
                  <a:pt x="129384" y="687129"/>
                </a:moveTo>
                <a:lnTo>
                  <a:pt x="471952" y="687129"/>
                </a:lnTo>
                <a:cubicBezTo>
                  <a:pt x="481540" y="687129"/>
                  <a:pt x="489385" y="694755"/>
                  <a:pt x="489385" y="704076"/>
                </a:cubicBezTo>
                <a:cubicBezTo>
                  <a:pt x="489385" y="713396"/>
                  <a:pt x="481540" y="721022"/>
                  <a:pt x="471952" y="721022"/>
                </a:cubicBezTo>
                <a:lnTo>
                  <a:pt x="129384" y="721022"/>
                </a:lnTo>
                <a:cubicBezTo>
                  <a:pt x="119795" y="721022"/>
                  <a:pt x="111950" y="713396"/>
                  <a:pt x="111950" y="704076"/>
                </a:cubicBezTo>
                <a:cubicBezTo>
                  <a:pt x="111950" y="694755"/>
                  <a:pt x="119795" y="687129"/>
                  <a:pt x="129384" y="687129"/>
                </a:cubicBezTo>
                <a:close/>
                <a:moveTo>
                  <a:pt x="1046814" y="646039"/>
                </a:moveTo>
                <a:cubicBezTo>
                  <a:pt x="1044190" y="646039"/>
                  <a:pt x="1033696" y="646914"/>
                  <a:pt x="1030197" y="657419"/>
                </a:cubicBezTo>
                <a:cubicBezTo>
                  <a:pt x="1027574" y="664859"/>
                  <a:pt x="1023420" y="671425"/>
                  <a:pt x="1018063" y="676787"/>
                </a:cubicBezTo>
                <a:lnTo>
                  <a:pt x="1004216" y="685479"/>
                </a:lnTo>
                <a:lnTo>
                  <a:pt x="998714" y="688933"/>
                </a:lnTo>
                <a:cubicBezTo>
                  <a:pt x="984722" y="694185"/>
                  <a:pt x="968106" y="693310"/>
                  <a:pt x="954988" y="684556"/>
                </a:cubicBezTo>
                <a:cubicBezTo>
                  <a:pt x="947992" y="681054"/>
                  <a:pt x="942744" y="682805"/>
                  <a:pt x="939246" y="683680"/>
                </a:cubicBezTo>
                <a:cubicBezTo>
                  <a:pt x="936623" y="684556"/>
                  <a:pt x="933999" y="686307"/>
                  <a:pt x="932250" y="688933"/>
                </a:cubicBezTo>
                <a:cubicBezTo>
                  <a:pt x="931375" y="689808"/>
                  <a:pt x="930501" y="690684"/>
                  <a:pt x="930501" y="690684"/>
                </a:cubicBezTo>
                <a:cubicBezTo>
                  <a:pt x="929626" y="691559"/>
                  <a:pt x="929626" y="692434"/>
                  <a:pt x="929626" y="692434"/>
                </a:cubicBezTo>
                <a:cubicBezTo>
                  <a:pt x="929626" y="693310"/>
                  <a:pt x="928752" y="693310"/>
                  <a:pt x="928752" y="693310"/>
                </a:cubicBezTo>
                <a:cubicBezTo>
                  <a:pt x="928752" y="694185"/>
                  <a:pt x="928752" y="694185"/>
                  <a:pt x="927877" y="695060"/>
                </a:cubicBezTo>
                <a:cubicBezTo>
                  <a:pt x="927877" y="695936"/>
                  <a:pt x="927877" y="695936"/>
                  <a:pt x="927877" y="696811"/>
                </a:cubicBezTo>
                <a:cubicBezTo>
                  <a:pt x="927877" y="697687"/>
                  <a:pt x="927877" y="698562"/>
                  <a:pt x="927877" y="698562"/>
                </a:cubicBezTo>
                <a:cubicBezTo>
                  <a:pt x="927877" y="699437"/>
                  <a:pt x="927877" y="699437"/>
                  <a:pt x="927877" y="700313"/>
                </a:cubicBezTo>
                <a:cubicBezTo>
                  <a:pt x="927877" y="701188"/>
                  <a:pt x="927877" y="701188"/>
                  <a:pt x="927877" y="702064"/>
                </a:cubicBezTo>
                <a:cubicBezTo>
                  <a:pt x="927877" y="703814"/>
                  <a:pt x="927877" y="705565"/>
                  <a:pt x="928752" y="705565"/>
                </a:cubicBezTo>
                <a:cubicBezTo>
                  <a:pt x="933999" y="717821"/>
                  <a:pt x="933999" y="729201"/>
                  <a:pt x="930501" y="739705"/>
                </a:cubicBezTo>
                <a:cubicBezTo>
                  <a:pt x="929626" y="739705"/>
                  <a:pt x="929626" y="739705"/>
                  <a:pt x="929626" y="741456"/>
                </a:cubicBezTo>
                <a:cubicBezTo>
                  <a:pt x="928752" y="744082"/>
                  <a:pt x="927877" y="748459"/>
                  <a:pt x="925254" y="751086"/>
                </a:cubicBezTo>
                <a:cubicBezTo>
                  <a:pt x="923505" y="753712"/>
                  <a:pt x="921756" y="757213"/>
                  <a:pt x="918258" y="759839"/>
                </a:cubicBezTo>
                <a:cubicBezTo>
                  <a:pt x="915634" y="763341"/>
                  <a:pt x="913010" y="765092"/>
                  <a:pt x="909512" y="767718"/>
                </a:cubicBezTo>
                <a:cubicBezTo>
                  <a:pt x="909512" y="767718"/>
                  <a:pt x="909512" y="767718"/>
                  <a:pt x="908638" y="768594"/>
                </a:cubicBezTo>
                <a:cubicBezTo>
                  <a:pt x="903390" y="772095"/>
                  <a:pt x="896394" y="775597"/>
                  <a:pt x="888523" y="776472"/>
                </a:cubicBezTo>
                <a:cubicBezTo>
                  <a:pt x="886774" y="776472"/>
                  <a:pt x="885025" y="777348"/>
                  <a:pt x="883276" y="778223"/>
                </a:cubicBezTo>
                <a:cubicBezTo>
                  <a:pt x="882402" y="778223"/>
                  <a:pt x="882402" y="778223"/>
                  <a:pt x="882402" y="778223"/>
                </a:cubicBezTo>
                <a:cubicBezTo>
                  <a:pt x="880653" y="779098"/>
                  <a:pt x="879778" y="780849"/>
                  <a:pt x="878904" y="781725"/>
                </a:cubicBezTo>
                <a:cubicBezTo>
                  <a:pt x="878904" y="781725"/>
                  <a:pt x="878904" y="781725"/>
                  <a:pt x="878904" y="782600"/>
                </a:cubicBezTo>
                <a:cubicBezTo>
                  <a:pt x="876280" y="784351"/>
                  <a:pt x="875405" y="786977"/>
                  <a:pt x="874531" y="788728"/>
                </a:cubicBezTo>
                <a:cubicBezTo>
                  <a:pt x="873656" y="793980"/>
                  <a:pt x="873656" y="800983"/>
                  <a:pt x="879778" y="805360"/>
                </a:cubicBezTo>
                <a:lnTo>
                  <a:pt x="880653" y="807111"/>
                </a:lnTo>
                <a:cubicBezTo>
                  <a:pt x="880653" y="807111"/>
                  <a:pt x="881527" y="807986"/>
                  <a:pt x="883276" y="808862"/>
                </a:cubicBezTo>
                <a:cubicBezTo>
                  <a:pt x="891147" y="813239"/>
                  <a:pt x="897269" y="819366"/>
                  <a:pt x="901641" y="826370"/>
                </a:cubicBezTo>
                <a:lnTo>
                  <a:pt x="906014" y="830747"/>
                </a:lnTo>
                <a:lnTo>
                  <a:pt x="903390" y="831622"/>
                </a:lnTo>
                <a:cubicBezTo>
                  <a:pt x="906014" y="835124"/>
                  <a:pt x="907763" y="840376"/>
                  <a:pt x="909512" y="845628"/>
                </a:cubicBezTo>
                <a:cubicBezTo>
                  <a:pt x="909512" y="849130"/>
                  <a:pt x="909512" y="853507"/>
                  <a:pt x="909512" y="857008"/>
                </a:cubicBezTo>
                <a:cubicBezTo>
                  <a:pt x="909512" y="865762"/>
                  <a:pt x="906014" y="874516"/>
                  <a:pt x="901641" y="881519"/>
                </a:cubicBezTo>
                <a:cubicBezTo>
                  <a:pt x="901641" y="882395"/>
                  <a:pt x="900767" y="882395"/>
                  <a:pt x="900767" y="883270"/>
                </a:cubicBezTo>
                <a:cubicBezTo>
                  <a:pt x="899892" y="884145"/>
                  <a:pt x="899892" y="884145"/>
                  <a:pt x="899018" y="885021"/>
                </a:cubicBezTo>
                <a:cubicBezTo>
                  <a:pt x="899018" y="885896"/>
                  <a:pt x="898143" y="887647"/>
                  <a:pt x="897269" y="887647"/>
                </a:cubicBezTo>
                <a:cubicBezTo>
                  <a:pt x="896394" y="889398"/>
                  <a:pt x="894645" y="891149"/>
                  <a:pt x="893771" y="892899"/>
                </a:cubicBezTo>
                <a:cubicBezTo>
                  <a:pt x="892896" y="893775"/>
                  <a:pt x="892896" y="895526"/>
                  <a:pt x="892896" y="898152"/>
                </a:cubicBezTo>
                <a:lnTo>
                  <a:pt x="892896" y="899027"/>
                </a:lnTo>
                <a:cubicBezTo>
                  <a:pt x="892896" y="903404"/>
                  <a:pt x="893771" y="906906"/>
                  <a:pt x="895520" y="908656"/>
                </a:cubicBezTo>
                <a:cubicBezTo>
                  <a:pt x="896394" y="911283"/>
                  <a:pt x="902516" y="919161"/>
                  <a:pt x="913885" y="916535"/>
                </a:cubicBezTo>
                <a:cubicBezTo>
                  <a:pt x="916508" y="916535"/>
                  <a:pt x="920007" y="916535"/>
                  <a:pt x="923505" y="916535"/>
                </a:cubicBezTo>
                <a:cubicBezTo>
                  <a:pt x="935748" y="916535"/>
                  <a:pt x="947117" y="920036"/>
                  <a:pt x="957611" y="927915"/>
                </a:cubicBezTo>
                <a:cubicBezTo>
                  <a:pt x="968106" y="938420"/>
                  <a:pt x="975102" y="952426"/>
                  <a:pt x="975102" y="969058"/>
                </a:cubicBezTo>
                <a:cubicBezTo>
                  <a:pt x="975102" y="980438"/>
                  <a:pt x="983847" y="984815"/>
                  <a:pt x="986471" y="985691"/>
                </a:cubicBezTo>
                <a:cubicBezTo>
                  <a:pt x="989969" y="986566"/>
                  <a:pt x="998714" y="989192"/>
                  <a:pt x="1006585" y="980438"/>
                </a:cubicBezTo>
                <a:cubicBezTo>
                  <a:pt x="1016205" y="968183"/>
                  <a:pt x="1031072" y="961180"/>
                  <a:pt x="1046814" y="961180"/>
                </a:cubicBezTo>
                <a:cubicBezTo>
                  <a:pt x="1062555" y="961180"/>
                  <a:pt x="1077422" y="968183"/>
                  <a:pt x="1087042" y="980438"/>
                </a:cubicBezTo>
                <a:cubicBezTo>
                  <a:pt x="1094038" y="989192"/>
                  <a:pt x="1103658" y="986566"/>
                  <a:pt x="1106282" y="985691"/>
                </a:cubicBezTo>
                <a:cubicBezTo>
                  <a:pt x="1109780" y="984815"/>
                  <a:pt x="1118525" y="980438"/>
                  <a:pt x="1118525" y="969058"/>
                </a:cubicBezTo>
                <a:cubicBezTo>
                  <a:pt x="1117650" y="952426"/>
                  <a:pt x="1124647" y="938420"/>
                  <a:pt x="1136890" y="927915"/>
                </a:cubicBezTo>
                <a:cubicBezTo>
                  <a:pt x="1149134" y="918286"/>
                  <a:pt x="1164875" y="913909"/>
                  <a:pt x="1180617" y="916535"/>
                </a:cubicBezTo>
                <a:cubicBezTo>
                  <a:pt x="1191986" y="919161"/>
                  <a:pt x="1196358" y="911283"/>
                  <a:pt x="1198982" y="908656"/>
                </a:cubicBezTo>
                <a:cubicBezTo>
                  <a:pt x="1199856" y="906030"/>
                  <a:pt x="1203354" y="897276"/>
                  <a:pt x="1196358" y="887647"/>
                </a:cubicBezTo>
                <a:cubicBezTo>
                  <a:pt x="1186738" y="876267"/>
                  <a:pt x="1181491" y="860510"/>
                  <a:pt x="1184989" y="845628"/>
                </a:cubicBezTo>
                <a:lnTo>
                  <a:pt x="1201770" y="821302"/>
                </a:lnTo>
                <a:lnTo>
                  <a:pt x="1210351" y="808862"/>
                </a:lnTo>
                <a:cubicBezTo>
                  <a:pt x="1220845" y="803609"/>
                  <a:pt x="1219971" y="793980"/>
                  <a:pt x="1219096" y="790479"/>
                </a:cubicBezTo>
                <a:cubicBezTo>
                  <a:pt x="1219096" y="787852"/>
                  <a:pt x="1215598" y="778223"/>
                  <a:pt x="1205104" y="776472"/>
                </a:cubicBezTo>
                <a:cubicBezTo>
                  <a:pt x="1189362" y="773846"/>
                  <a:pt x="1175370" y="764216"/>
                  <a:pt x="1168373" y="751086"/>
                </a:cubicBezTo>
                <a:cubicBezTo>
                  <a:pt x="1160502" y="737079"/>
                  <a:pt x="1158754" y="721322"/>
                  <a:pt x="1164001" y="705565"/>
                </a:cubicBezTo>
                <a:cubicBezTo>
                  <a:pt x="1168373" y="695060"/>
                  <a:pt x="1162252" y="688057"/>
                  <a:pt x="1159628" y="687182"/>
                </a:cubicBezTo>
                <a:cubicBezTo>
                  <a:pt x="1157004" y="684556"/>
                  <a:pt x="1149134" y="679303"/>
                  <a:pt x="1138639" y="684556"/>
                </a:cubicBezTo>
                <a:cubicBezTo>
                  <a:pt x="1125521" y="693310"/>
                  <a:pt x="1109780" y="694185"/>
                  <a:pt x="1094913" y="688933"/>
                </a:cubicBezTo>
                <a:cubicBezTo>
                  <a:pt x="1079171" y="683680"/>
                  <a:pt x="1068677" y="672300"/>
                  <a:pt x="1063430" y="657419"/>
                </a:cubicBezTo>
                <a:cubicBezTo>
                  <a:pt x="1059932" y="646914"/>
                  <a:pt x="1050312" y="646039"/>
                  <a:pt x="1046814" y="646039"/>
                </a:cubicBezTo>
                <a:close/>
                <a:moveTo>
                  <a:pt x="129384" y="609924"/>
                </a:moveTo>
                <a:lnTo>
                  <a:pt x="471952" y="609924"/>
                </a:lnTo>
                <a:cubicBezTo>
                  <a:pt x="481540" y="609924"/>
                  <a:pt x="489385" y="617550"/>
                  <a:pt x="489385" y="626871"/>
                </a:cubicBezTo>
                <a:cubicBezTo>
                  <a:pt x="489385" y="636191"/>
                  <a:pt x="481540" y="643817"/>
                  <a:pt x="471952" y="643817"/>
                </a:cubicBezTo>
                <a:lnTo>
                  <a:pt x="129384" y="643817"/>
                </a:lnTo>
                <a:cubicBezTo>
                  <a:pt x="119795" y="643817"/>
                  <a:pt x="111950" y="636191"/>
                  <a:pt x="111950" y="626871"/>
                </a:cubicBezTo>
                <a:cubicBezTo>
                  <a:pt x="111950" y="617550"/>
                  <a:pt x="119795" y="609924"/>
                  <a:pt x="129384" y="609924"/>
                </a:cubicBezTo>
                <a:close/>
                <a:moveTo>
                  <a:pt x="129537" y="532718"/>
                </a:moveTo>
                <a:lnTo>
                  <a:pt x="322118" y="532718"/>
                </a:lnTo>
                <a:cubicBezTo>
                  <a:pt x="330911" y="532718"/>
                  <a:pt x="338826" y="539666"/>
                  <a:pt x="338826" y="550088"/>
                </a:cubicBezTo>
                <a:cubicBezTo>
                  <a:pt x="338826" y="558774"/>
                  <a:pt x="330911" y="566590"/>
                  <a:pt x="322118" y="566590"/>
                </a:cubicBezTo>
                <a:lnTo>
                  <a:pt x="129537" y="566590"/>
                </a:lnTo>
                <a:cubicBezTo>
                  <a:pt x="119864" y="566590"/>
                  <a:pt x="111950" y="558774"/>
                  <a:pt x="111950" y="550088"/>
                </a:cubicBezTo>
                <a:cubicBezTo>
                  <a:pt x="111950" y="539666"/>
                  <a:pt x="119864" y="532718"/>
                  <a:pt x="129537" y="532718"/>
                </a:cubicBezTo>
                <a:close/>
                <a:moveTo>
                  <a:pt x="633160" y="530487"/>
                </a:moveTo>
                <a:cubicBezTo>
                  <a:pt x="618293" y="530487"/>
                  <a:pt x="606050" y="542742"/>
                  <a:pt x="606050" y="557624"/>
                </a:cubicBezTo>
                <a:lnTo>
                  <a:pt x="606050" y="744958"/>
                </a:lnTo>
                <a:cubicBezTo>
                  <a:pt x="606050" y="776472"/>
                  <a:pt x="631411" y="801859"/>
                  <a:pt x="662020" y="801859"/>
                </a:cubicBezTo>
                <a:lnTo>
                  <a:pt x="840424" y="801859"/>
                </a:lnTo>
                <a:cubicBezTo>
                  <a:pt x="840424" y="800983"/>
                  <a:pt x="840424" y="800108"/>
                  <a:pt x="840424" y="798357"/>
                </a:cubicBezTo>
                <a:cubicBezTo>
                  <a:pt x="840424" y="797482"/>
                  <a:pt x="840424" y="795731"/>
                  <a:pt x="840424" y="794856"/>
                </a:cubicBezTo>
                <a:cubicBezTo>
                  <a:pt x="840424" y="793980"/>
                  <a:pt x="840424" y="792229"/>
                  <a:pt x="840424" y="791354"/>
                </a:cubicBezTo>
                <a:cubicBezTo>
                  <a:pt x="840424" y="789603"/>
                  <a:pt x="840424" y="788728"/>
                  <a:pt x="840424" y="786977"/>
                </a:cubicBezTo>
                <a:cubicBezTo>
                  <a:pt x="840424" y="786102"/>
                  <a:pt x="840424" y="785226"/>
                  <a:pt x="840424" y="784351"/>
                </a:cubicBezTo>
                <a:cubicBezTo>
                  <a:pt x="840424" y="783475"/>
                  <a:pt x="840424" y="783475"/>
                  <a:pt x="840424" y="782600"/>
                </a:cubicBezTo>
                <a:cubicBezTo>
                  <a:pt x="841299" y="781725"/>
                  <a:pt x="841299" y="779974"/>
                  <a:pt x="842173" y="778223"/>
                </a:cubicBezTo>
                <a:lnTo>
                  <a:pt x="842173" y="777348"/>
                </a:lnTo>
                <a:cubicBezTo>
                  <a:pt x="843048" y="776472"/>
                  <a:pt x="843048" y="774722"/>
                  <a:pt x="843922" y="772971"/>
                </a:cubicBezTo>
                <a:cubicBezTo>
                  <a:pt x="844797" y="772095"/>
                  <a:pt x="844797" y="771220"/>
                  <a:pt x="844797" y="770345"/>
                </a:cubicBezTo>
                <a:cubicBezTo>
                  <a:pt x="846546" y="769469"/>
                  <a:pt x="846546" y="767718"/>
                  <a:pt x="847420" y="765968"/>
                </a:cubicBezTo>
                <a:cubicBezTo>
                  <a:pt x="847420" y="765092"/>
                  <a:pt x="848295" y="764216"/>
                  <a:pt x="849170" y="764216"/>
                </a:cubicBezTo>
                <a:cubicBezTo>
                  <a:pt x="850044" y="763341"/>
                  <a:pt x="850919" y="761590"/>
                  <a:pt x="850919" y="759839"/>
                </a:cubicBezTo>
                <a:cubicBezTo>
                  <a:pt x="852668" y="758964"/>
                  <a:pt x="852668" y="758089"/>
                  <a:pt x="853542" y="758089"/>
                </a:cubicBezTo>
                <a:cubicBezTo>
                  <a:pt x="854417" y="757213"/>
                  <a:pt x="855291" y="756338"/>
                  <a:pt x="857040" y="754587"/>
                </a:cubicBezTo>
                <a:cubicBezTo>
                  <a:pt x="857040" y="753712"/>
                  <a:pt x="857915" y="753712"/>
                  <a:pt x="858789" y="752836"/>
                </a:cubicBezTo>
                <a:cubicBezTo>
                  <a:pt x="859664" y="751961"/>
                  <a:pt x="861413" y="751086"/>
                  <a:pt x="862288" y="750210"/>
                </a:cubicBezTo>
                <a:cubicBezTo>
                  <a:pt x="863162" y="750210"/>
                  <a:pt x="864037" y="749335"/>
                  <a:pt x="864911" y="748459"/>
                </a:cubicBezTo>
                <a:cubicBezTo>
                  <a:pt x="866660" y="748459"/>
                  <a:pt x="867535" y="746709"/>
                  <a:pt x="869284" y="745833"/>
                </a:cubicBezTo>
                <a:cubicBezTo>
                  <a:pt x="869284" y="745833"/>
                  <a:pt x="871033" y="745833"/>
                  <a:pt x="872782" y="744958"/>
                </a:cubicBezTo>
                <a:cubicBezTo>
                  <a:pt x="873656" y="744958"/>
                  <a:pt x="874531" y="744082"/>
                  <a:pt x="875405" y="744082"/>
                </a:cubicBezTo>
                <a:cubicBezTo>
                  <a:pt x="878029" y="743207"/>
                  <a:pt x="880653" y="742332"/>
                  <a:pt x="883276" y="742332"/>
                </a:cubicBezTo>
                <a:cubicBezTo>
                  <a:pt x="888523" y="741456"/>
                  <a:pt x="892896" y="737955"/>
                  <a:pt x="895520" y="733578"/>
                </a:cubicBezTo>
                <a:cubicBezTo>
                  <a:pt x="899018" y="729201"/>
                  <a:pt x="899018" y="723948"/>
                  <a:pt x="897269" y="717821"/>
                </a:cubicBezTo>
                <a:cubicBezTo>
                  <a:pt x="895520" y="716070"/>
                  <a:pt x="894645" y="712568"/>
                  <a:pt x="894645" y="709942"/>
                </a:cubicBezTo>
                <a:cubicBezTo>
                  <a:pt x="894645" y="709942"/>
                  <a:pt x="894645" y="709942"/>
                  <a:pt x="893771" y="709067"/>
                </a:cubicBezTo>
                <a:cubicBezTo>
                  <a:pt x="893771" y="706441"/>
                  <a:pt x="892896" y="703814"/>
                  <a:pt x="892896" y="701188"/>
                </a:cubicBezTo>
                <a:cubicBezTo>
                  <a:pt x="892896" y="695060"/>
                  <a:pt x="893771" y="689808"/>
                  <a:pt x="895520" y="684556"/>
                </a:cubicBezTo>
                <a:cubicBezTo>
                  <a:pt x="896394" y="682805"/>
                  <a:pt x="898143" y="680179"/>
                  <a:pt x="899018" y="677553"/>
                </a:cubicBezTo>
                <a:cubicBezTo>
                  <a:pt x="899018" y="677553"/>
                  <a:pt x="899018" y="677553"/>
                  <a:pt x="899018" y="676677"/>
                </a:cubicBezTo>
                <a:cubicBezTo>
                  <a:pt x="899892" y="674926"/>
                  <a:pt x="901641" y="672300"/>
                  <a:pt x="902516" y="671425"/>
                </a:cubicBezTo>
                <a:cubicBezTo>
                  <a:pt x="903390" y="670550"/>
                  <a:pt x="903390" y="669674"/>
                  <a:pt x="903390" y="668799"/>
                </a:cubicBezTo>
                <a:cubicBezTo>
                  <a:pt x="905140" y="667048"/>
                  <a:pt x="906014" y="665297"/>
                  <a:pt x="907763" y="665297"/>
                </a:cubicBezTo>
                <a:cubicBezTo>
                  <a:pt x="908638" y="663546"/>
                  <a:pt x="909512" y="662671"/>
                  <a:pt x="909512" y="661796"/>
                </a:cubicBezTo>
                <a:cubicBezTo>
                  <a:pt x="911261" y="660920"/>
                  <a:pt x="911261" y="660920"/>
                  <a:pt x="912136" y="660045"/>
                </a:cubicBezTo>
                <a:cubicBezTo>
                  <a:pt x="912136" y="659169"/>
                  <a:pt x="913010" y="659169"/>
                  <a:pt x="913885" y="659169"/>
                </a:cubicBezTo>
                <a:cubicBezTo>
                  <a:pt x="913885" y="659169"/>
                  <a:pt x="914759" y="658294"/>
                  <a:pt x="915634" y="658294"/>
                </a:cubicBezTo>
                <a:lnTo>
                  <a:pt x="915634" y="624576"/>
                </a:lnTo>
                <a:lnTo>
                  <a:pt x="915634" y="557624"/>
                </a:lnTo>
                <a:cubicBezTo>
                  <a:pt x="915634" y="542742"/>
                  <a:pt x="903390" y="530487"/>
                  <a:pt x="887649" y="530487"/>
                </a:cubicBezTo>
                <a:lnTo>
                  <a:pt x="778781" y="530487"/>
                </a:lnTo>
                <a:close/>
                <a:moveTo>
                  <a:pt x="148670" y="187333"/>
                </a:moveTo>
                <a:lnTo>
                  <a:pt x="148670" y="417561"/>
                </a:lnTo>
                <a:cubicBezTo>
                  <a:pt x="148670" y="418437"/>
                  <a:pt x="148670" y="420188"/>
                  <a:pt x="150419" y="420188"/>
                </a:cubicBezTo>
                <a:lnTo>
                  <a:pt x="618351" y="420188"/>
                </a:lnTo>
                <a:lnTo>
                  <a:pt x="913010" y="420188"/>
                </a:lnTo>
                <a:cubicBezTo>
                  <a:pt x="913885" y="420188"/>
                  <a:pt x="915634" y="418437"/>
                  <a:pt x="915634" y="417561"/>
                </a:cubicBezTo>
                <a:lnTo>
                  <a:pt x="915634" y="187333"/>
                </a:lnTo>
                <a:lnTo>
                  <a:pt x="279664" y="187333"/>
                </a:lnTo>
                <a:close/>
                <a:moveTo>
                  <a:pt x="34107" y="187333"/>
                </a:moveTo>
                <a:lnTo>
                  <a:pt x="34107" y="856133"/>
                </a:lnTo>
                <a:cubicBezTo>
                  <a:pt x="34107" y="868388"/>
                  <a:pt x="43727" y="878893"/>
                  <a:pt x="56845" y="878893"/>
                </a:cubicBezTo>
                <a:lnTo>
                  <a:pt x="863162" y="878893"/>
                </a:lnTo>
                <a:cubicBezTo>
                  <a:pt x="863162" y="877142"/>
                  <a:pt x="863162" y="876267"/>
                  <a:pt x="864037" y="875392"/>
                </a:cubicBezTo>
                <a:cubicBezTo>
                  <a:pt x="864911" y="874516"/>
                  <a:pt x="865786" y="873641"/>
                  <a:pt x="866660" y="871890"/>
                </a:cubicBezTo>
                <a:cubicBezTo>
                  <a:pt x="867535" y="869264"/>
                  <a:pt x="869284" y="867513"/>
                  <a:pt x="871033" y="865762"/>
                </a:cubicBezTo>
                <a:cubicBezTo>
                  <a:pt x="874531" y="861385"/>
                  <a:pt x="875405" y="856133"/>
                  <a:pt x="874531" y="851756"/>
                </a:cubicBezTo>
                <a:cubicBezTo>
                  <a:pt x="874531" y="846504"/>
                  <a:pt x="871033" y="841251"/>
                  <a:pt x="866660" y="838625"/>
                </a:cubicBezTo>
                <a:cubicBezTo>
                  <a:pt x="864911" y="838625"/>
                  <a:pt x="863162" y="836874"/>
                  <a:pt x="863162" y="835999"/>
                </a:cubicBezTo>
                <a:cubicBezTo>
                  <a:pt x="861413" y="835999"/>
                  <a:pt x="859664" y="836874"/>
                  <a:pt x="857915" y="836874"/>
                </a:cubicBezTo>
                <a:lnTo>
                  <a:pt x="662020" y="836874"/>
                </a:lnTo>
                <a:cubicBezTo>
                  <a:pt x="612172" y="836874"/>
                  <a:pt x="571069" y="795731"/>
                  <a:pt x="571069" y="744958"/>
                </a:cubicBezTo>
                <a:lnTo>
                  <a:pt x="571069" y="557624"/>
                </a:lnTo>
                <a:cubicBezTo>
                  <a:pt x="571069" y="523484"/>
                  <a:pt x="599054" y="496347"/>
                  <a:pt x="633160" y="496347"/>
                </a:cubicBezTo>
                <a:lnTo>
                  <a:pt x="729124" y="496347"/>
                </a:lnTo>
                <a:lnTo>
                  <a:pt x="887649" y="496347"/>
                </a:lnTo>
                <a:cubicBezTo>
                  <a:pt x="921756" y="496347"/>
                  <a:pt x="949741" y="523484"/>
                  <a:pt x="949741" y="557624"/>
                </a:cubicBezTo>
                <a:lnTo>
                  <a:pt x="949741" y="647789"/>
                </a:lnTo>
                <a:cubicBezTo>
                  <a:pt x="957611" y="648665"/>
                  <a:pt x="964608" y="651291"/>
                  <a:pt x="972478" y="654792"/>
                </a:cubicBezTo>
                <a:cubicBezTo>
                  <a:pt x="976851" y="658294"/>
                  <a:pt x="982098" y="659169"/>
                  <a:pt x="986471" y="656543"/>
                </a:cubicBezTo>
                <a:cubicBezTo>
                  <a:pt x="992593" y="654792"/>
                  <a:pt x="996091" y="651291"/>
                  <a:pt x="997840" y="646039"/>
                </a:cubicBezTo>
                <a:cubicBezTo>
                  <a:pt x="998714" y="642537"/>
                  <a:pt x="1000463" y="639911"/>
                  <a:pt x="1002212" y="636409"/>
                </a:cubicBezTo>
                <a:cubicBezTo>
                  <a:pt x="1003087" y="635534"/>
                  <a:pt x="1003962" y="634658"/>
                  <a:pt x="1003962" y="634658"/>
                </a:cubicBezTo>
                <a:cubicBezTo>
                  <a:pt x="1005711" y="631157"/>
                  <a:pt x="1007460" y="628531"/>
                  <a:pt x="1010083" y="626780"/>
                </a:cubicBezTo>
                <a:cubicBezTo>
                  <a:pt x="1010083" y="626780"/>
                  <a:pt x="1010083" y="625905"/>
                  <a:pt x="1010958" y="625905"/>
                </a:cubicBezTo>
                <a:cubicBezTo>
                  <a:pt x="1012707" y="624154"/>
                  <a:pt x="1016205" y="621528"/>
                  <a:pt x="1017954" y="619777"/>
                </a:cubicBezTo>
                <a:cubicBezTo>
                  <a:pt x="1018828" y="618901"/>
                  <a:pt x="1019703" y="618026"/>
                  <a:pt x="1020578" y="618026"/>
                </a:cubicBezTo>
                <a:cubicBezTo>
                  <a:pt x="1023201" y="616275"/>
                  <a:pt x="1025825" y="615400"/>
                  <a:pt x="1028448" y="614524"/>
                </a:cubicBezTo>
                <a:lnTo>
                  <a:pt x="1029323" y="613649"/>
                </a:lnTo>
                <a:lnTo>
                  <a:pt x="1029323" y="187333"/>
                </a:lnTo>
                <a:lnTo>
                  <a:pt x="949741" y="187333"/>
                </a:lnTo>
                <a:lnTo>
                  <a:pt x="949741" y="417561"/>
                </a:lnTo>
                <a:cubicBezTo>
                  <a:pt x="949741" y="437695"/>
                  <a:pt x="933124" y="454328"/>
                  <a:pt x="913010" y="454328"/>
                </a:cubicBezTo>
                <a:lnTo>
                  <a:pt x="668007" y="454328"/>
                </a:lnTo>
                <a:lnTo>
                  <a:pt x="150419" y="454328"/>
                </a:lnTo>
                <a:cubicBezTo>
                  <a:pt x="130305" y="454328"/>
                  <a:pt x="112814" y="437695"/>
                  <a:pt x="112814" y="417561"/>
                </a:cubicBezTo>
                <a:lnTo>
                  <a:pt x="112814" y="187333"/>
                </a:lnTo>
                <a:close/>
                <a:moveTo>
                  <a:pt x="933740" y="73344"/>
                </a:moveTo>
                <a:cubicBezTo>
                  <a:pt x="944513" y="73344"/>
                  <a:pt x="952592" y="82117"/>
                  <a:pt x="952592" y="92645"/>
                </a:cubicBezTo>
                <a:cubicBezTo>
                  <a:pt x="952592" y="102296"/>
                  <a:pt x="944513" y="111069"/>
                  <a:pt x="933740" y="111069"/>
                </a:cubicBezTo>
                <a:cubicBezTo>
                  <a:pt x="922967" y="111069"/>
                  <a:pt x="914887" y="102296"/>
                  <a:pt x="914887" y="92645"/>
                </a:cubicBezTo>
                <a:cubicBezTo>
                  <a:pt x="914887" y="82117"/>
                  <a:pt x="922967" y="73344"/>
                  <a:pt x="933740" y="73344"/>
                </a:cubicBezTo>
                <a:close/>
                <a:moveTo>
                  <a:pt x="856535" y="73344"/>
                </a:moveTo>
                <a:cubicBezTo>
                  <a:pt x="867308" y="73344"/>
                  <a:pt x="875387" y="82117"/>
                  <a:pt x="875387" y="92645"/>
                </a:cubicBezTo>
                <a:cubicBezTo>
                  <a:pt x="875387" y="102296"/>
                  <a:pt x="867308" y="111069"/>
                  <a:pt x="856535" y="111069"/>
                </a:cubicBezTo>
                <a:cubicBezTo>
                  <a:pt x="845762" y="111069"/>
                  <a:pt x="837682" y="102296"/>
                  <a:pt x="837682" y="92645"/>
                </a:cubicBezTo>
                <a:cubicBezTo>
                  <a:pt x="837682" y="82117"/>
                  <a:pt x="845762" y="73344"/>
                  <a:pt x="856535" y="73344"/>
                </a:cubicBezTo>
                <a:close/>
                <a:moveTo>
                  <a:pt x="780226" y="73344"/>
                </a:moveTo>
                <a:cubicBezTo>
                  <a:pt x="790102" y="73344"/>
                  <a:pt x="798181" y="82117"/>
                  <a:pt x="798181" y="92645"/>
                </a:cubicBezTo>
                <a:cubicBezTo>
                  <a:pt x="798181" y="102296"/>
                  <a:pt x="790102" y="111069"/>
                  <a:pt x="780226" y="111069"/>
                </a:cubicBezTo>
                <a:cubicBezTo>
                  <a:pt x="768556" y="111069"/>
                  <a:pt x="760476" y="102296"/>
                  <a:pt x="760476" y="92645"/>
                </a:cubicBezTo>
                <a:cubicBezTo>
                  <a:pt x="760476" y="82117"/>
                  <a:pt x="768556" y="73344"/>
                  <a:pt x="780226" y="73344"/>
                </a:cubicBezTo>
                <a:close/>
                <a:moveTo>
                  <a:pt x="129456" y="73344"/>
                </a:moveTo>
                <a:lnTo>
                  <a:pt x="244119" y="73344"/>
                </a:lnTo>
                <a:cubicBezTo>
                  <a:pt x="253747" y="73344"/>
                  <a:pt x="261625" y="81161"/>
                  <a:pt x="261625" y="90716"/>
                </a:cubicBezTo>
                <a:cubicBezTo>
                  <a:pt x="261625" y="99402"/>
                  <a:pt x="253747" y="107219"/>
                  <a:pt x="244119" y="107219"/>
                </a:cubicBezTo>
                <a:lnTo>
                  <a:pt x="129456" y="107219"/>
                </a:lnTo>
                <a:cubicBezTo>
                  <a:pt x="119828" y="107219"/>
                  <a:pt x="111950" y="99402"/>
                  <a:pt x="111950" y="90716"/>
                </a:cubicBezTo>
                <a:cubicBezTo>
                  <a:pt x="111950" y="81161"/>
                  <a:pt x="119828" y="73344"/>
                  <a:pt x="129456" y="73344"/>
                </a:cubicBezTo>
                <a:close/>
                <a:moveTo>
                  <a:pt x="56845" y="34140"/>
                </a:moveTo>
                <a:cubicBezTo>
                  <a:pt x="43727" y="34140"/>
                  <a:pt x="34107" y="43769"/>
                  <a:pt x="34107" y="56900"/>
                </a:cubicBezTo>
                <a:lnTo>
                  <a:pt x="34107" y="152318"/>
                </a:lnTo>
                <a:lnTo>
                  <a:pt x="112814" y="152318"/>
                </a:lnTo>
                <a:lnTo>
                  <a:pt x="228734" y="152318"/>
                </a:lnTo>
                <a:lnTo>
                  <a:pt x="949741" y="152318"/>
                </a:lnTo>
                <a:lnTo>
                  <a:pt x="1029323" y="152318"/>
                </a:lnTo>
                <a:lnTo>
                  <a:pt x="1029323" y="56900"/>
                </a:lnTo>
                <a:cubicBezTo>
                  <a:pt x="1029323" y="43769"/>
                  <a:pt x="1019703" y="34140"/>
                  <a:pt x="1007460" y="34140"/>
                </a:cubicBezTo>
                <a:close/>
                <a:moveTo>
                  <a:pt x="56845" y="0"/>
                </a:moveTo>
                <a:lnTo>
                  <a:pt x="1007460" y="0"/>
                </a:lnTo>
                <a:cubicBezTo>
                  <a:pt x="1038943" y="0"/>
                  <a:pt x="1063430" y="24511"/>
                  <a:pt x="1063430" y="56900"/>
                </a:cubicBezTo>
                <a:lnTo>
                  <a:pt x="1063430" y="613649"/>
                </a:lnTo>
                <a:cubicBezTo>
                  <a:pt x="1079171" y="618901"/>
                  <a:pt x="1090540" y="630282"/>
                  <a:pt x="1095787" y="646039"/>
                </a:cubicBezTo>
                <a:cubicBezTo>
                  <a:pt x="1097536" y="651291"/>
                  <a:pt x="1101909" y="654792"/>
                  <a:pt x="1106282" y="656543"/>
                </a:cubicBezTo>
                <a:cubicBezTo>
                  <a:pt x="1111529" y="659169"/>
                  <a:pt x="1116776" y="658294"/>
                  <a:pt x="1122023" y="654792"/>
                </a:cubicBezTo>
                <a:cubicBezTo>
                  <a:pt x="1140388" y="643412"/>
                  <a:pt x="1164001" y="646039"/>
                  <a:pt x="1181491" y="660045"/>
                </a:cubicBezTo>
                <a:cubicBezTo>
                  <a:pt x="1198982" y="674926"/>
                  <a:pt x="1205104" y="697687"/>
                  <a:pt x="1196358" y="717821"/>
                </a:cubicBezTo>
                <a:cubicBezTo>
                  <a:pt x="1194609" y="723948"/>
                  <a:pt x="1195484" y="729201"/>
                  <a:pt x="1197233" y="733578"/>
                </a:cubicBezTo>
                <a:cubicBezTo>
                  <a:pt x="1200731" y="737955"/>
                  <a:pt x="1205104" y="741456"/>
                  <a:pt x="1210351" y="742332"/>
                </a:cubicBezTo>
                <a:cubicBezTo>
                  <a:pt x="1233089" y="745833"/>
                  <a:pt x="1249705" y="762466"/>
                  <a:pt x="1253203" y="784351"/>
                </a:cubicBezTo>
                <a:cubicBezTo>
                  <a:pt x="1257576" y="807111"/>
                  <a:pt x="1247081" y="828120"/>
                  <a:pt x="1226967" y="838625"/>
                </a:cubicBezTo>
                <a:cubicBezTo>
                  <a:pt x="1222594" y="841251"/>
                  <a:pt x="1219971" y="846504"/>
                  <a:pt x="1219096" y="851756"/>
                </a:cubicBezTo>
                <a:cubicBezTo>
                  <a:pt x="1217347" y="856133"/>
                  <a:pt x="1219096" y="861385"/>
                  <a:pt x="1222594" y="865762"/>
                </a:cubicBezTo>
                <a:cubicBezTo>
                  <a:pt x="1237461" y="882395"/>
                  <a:pt x="1239210" y="906030"/>
                  <a:pt x="1227841" y="925289"/>
                </a:cubicBezTo>
                <a:cubicBezTo>
                  <a:pt x="1217347" y="945423"/>
                  <a:pt x="1195484" y="955052"/>
                  <a:pt x="1173620" y="950675"/>
                </a:cubicBezTo>
                <a:cubicBezTo>
                  <a:pt x="1168373" y="949800"/>
                  <a:pt x="1162252" y="951551"/>
                  <a:pt x="1158754" y="954177"/>
                </a:cubicBezTo>
                <a:cubicBezTo>
                  <a:pt x="1155255" y="958554"/>
                  <a:pt x="1152632" y="962931"/>
                  <a:pt x="1152632" y="968183"/>
                </a:cubicBezTo>
                <a:cubicBezTo>
                  <a:pt x="1152632" y="990943"/>
                  <a:pt x="1140388" y="1010202"/>
                  <a:pt x="1118525" y="1018080"/>
                </a:cubicBezTo>
                <a:cubicBezTo>
                  <a:pt x="1097536" y="1025959"/>
                  <a:pt x="1074798" y="1018956"/>
                  <a:pt x="1060806" y="1002323"/>
                </a:cubicBezTo>
                <a:cubicBezTo>
                  <a:pt x="1053810" y="993569"/>
                  <a:pt x="1039817" y="993569"/>
                  <a:pt x="1032821" y="1002323"/>
                </a:cubicBezTo>
                <a:cubicBezTo>
                  <a:pt x="1023201" y="1014579"/>
                  <a:pt x="1008334" y="1021582"/>
                  <a:pt x="992593" y="1021582"/>
                </a:cubicBezTo>
                <a:cubicBezTo>
                  <a:pt x="986471" y="1021582"/>
                  <a:pt x="980349" y="1019831"/>
                  <a:pt x="975102" y="1018080"/>
                </a:cubicBezTo>
                <a:cubicBezTo>
                  <a:pt x="954113" y="1010202"/>
                  <a:pt x="940121" y="990943"/>
                  <a:pt x="940995" y="968183"/>
                </a:cubicBezTo>
                <a:cubicBezTo>
                  <a:pt x="940995" y="962931"/>
                  <a:pt x="939246" y="958554"/>
                  <a:pt x="933999" y="954177"/>
                </a:cubicBezTo>
                <a:cubicBezTo>
                  <a:pt x="930501" y="951551"/>
                  <a:pt x="925254" y="949800"/>
                  <a:pt x="920007" y="950675"/>
                </a:cubicBezTo>
                <a:cubicBezTo>
                  <a:pt x="898143" y="955052"/>
                  <a:pt x="876280" y="945423"/>
                  <a:pt x="864911" y="925289"/>
                </a:cubicBezTo>
                <a:cubicBezTo>
                  <a:pt x="863162" y="921787"/>
                  <a:pt x="861413" y="918286"/>
                  <a:pt x="860538" y="913033"/>
                </a:cubicBezTo>
                <a:lnTo>
                  <a:pt x="56845" y="913033"/>
                </a:lnTo>
                <a:cubicBezTo>
                  <a:pt x="25361" y="913033"/>
                  <a:pt x="0" y="887647"/>
                  <a:pt x="0" y="856133"/>
                </a:cubicBezTo>
                <a:lnTo>
                  <a:pt x="0" y="56900"/>
                </a:lnTo>
                <a:cubicBezTo>
                  <a:pt x="0" y="24511"/>
                  <a:pt x="25361" y="0"/>
                  <a:pt x="56845" y="0"/>
                </a:cubicBezTo>
                <a:close/>
              </a:path>
            </a:pathLst>
          </a:custGeom>
          <a:solidFill>
            <a:schemeClr val="bg1"/>
          </a:solidFill>
          <a:ln>
            <a:noFill/>
          </a:ln>
          <a:effectLst/>
        </p:spPr>
        <p:txBody>
          <a:bodyPr wrap="square" anchor="ctr">
            <a:noAutofit/>
          </a:bodyPr>
          <a:lstStyle/>
          <a:p>
            <a:endParaRPr lang="en-US" sz="3266" dirty="0">
              <a:latin typeface="Montserrat" panose="00000500000000000000" pitchFamily="2" charset="0"/>
            </a:endParaRPr>
          </a:p>
        </p:txBody>
      </p:sp>
      <p:sp>
        <p:nvSpPr>
          <p:cNvPr id="106" name="Line 42">
            <a:extLst>
              <a:ext uri="{FF2B5EF4-FFF2-40B4-BE49-F238E27FC236}">
                <a16:creationId xmlns:a16="http://schemas.microsoft.com/office/drawing/2014/main" id="{0459F1CE-C668-4384-9EB5-D2F979B56B9C}"/>
              </a:ext>
            </a:extLst>
          </p:cNvPr>
          <p:cNvSpPr>
            <a:spLocks noChangeShapeType="1"/>
          </p:cNvSpPr>
          <p:nvPr/>
        </p:nvSpPr>
        <p:spPr bwMode="auto">
          <a:xfrm flipV="1">
            <a:off x="6492705" y="3424850"/>
            <a:ext cx="687130" cy="360936"/>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6" dirty="0">
              <a:latin typeface="Montserrat" panose="00000500000000000000" pitchFamily="2" charset="0"/>
            </a:endParaRPr>
          </a:p>
        </p:txBody>
      </p:sp>
      <p:sp>
        <p:nvSpPr>
          <p:cNvPr id="107" name="Line 43">
            <a:extLst>
              <a:ext uri="{FF2B5EF4-FFF2-40B4-BE49-F238E27FC236}">
                <a16:creationId xmlns:a16="http://schemas.microsoft.com/office/drawing/2014/main" id="{954FF618-23F5-4DA4-8134-988A674A0C45}"/>
              </a:ext>
            </a:extLst>
          </p:cNvPr>
          <p:cNvSpPr>
            <a:spLocks noChangeShapeType="1"/>
          </p:cNvSpPr>
          <p:nvPr/>
        </p:nvSpPr>
        <p:spPr bwMode="auto">
          <a:xfrm flipH="1" flipV="1">
            <a:off x="6504286" y="4299202"/>
            <a:ext cx="746964" cy="227757"/>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6" dirty="0">
              <a:latin typeface="Montserrat" panose="00000500000000000000" pitchFamily="2" charset="0"/>
            </a:endParaRPr>
          </a:p>
        </p:txBody>
      </p:sp>
      <p:sp>
        <p:nvSpPr>
          <p:cNvPr id="108" name="Line 44">
            <a:extLst>
              <a:ext uri="{FF2B5EF4-FFF2-40B4-BE49-F238E27FC236}">
                <a16:creationId xmlns:a16="http://schemas.microsoft.com/office/drawing/2014/main" id="{46157D0C-C75E-4C96-8404-BC962A411E27}"/>
              </a:ext>
            </a:extLst>
          </p:cNvPr>
          <p:cNvSpPr>
            <a:spLocks noChangeShapeType="1"/>
          </p:cNvSpPr>
          <p:nvPr/>
        </p:nvSpPr>
        <p:spPr bwMode="auto">
          <a:xfrm>
            <a:off x="4452549" y="3835969"/>
            <a:ext cx="528858" cy="17372"/>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6" dirty="0">
              <a:latin typeface="Montserrat" panose="00000500000000000000" pitchFamily="2" charset="0"/>
            </a:endParaRPr>
          </a:p>
        </p:txBody>
      </p:sp>
      <p:sp>
        <p:nvSpPr>
          <p:cNvPr id="109" name="Line 45">
            <a:extLst>
              <a:ext uri="{FF2B5EF4-FFF2-40B4-BE49-F238E27FC236}">
                <a16:creationId xmlns:a16="http://schemas.microsoft.com/office/drawing/2014/main" id="{C74A4282-AC2F-4D52-B7D3-408B4C1A370F}"/>
              </a:ext>
            </a:extLst>
          </p:cNvPr>
          <p:cNvSpPr>
            <a:spLocks noChangeShapeType="1"/>
          </p:cNvSpPr>
          <p:nvPr/>
        </p:nvSpPr>
        <p:spPr bwMode="auto">
          <a:xfrm flipV="1">
            <a:off x="5479383" y="4652418"/>
            <a:ext cx="54044" cy="378307"/>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6" dirty="0">
              <a:latin typeface="Montserrat" panose="00000500000000000000" pitchFamily="2" charset="0"/>
            </a:endParaRPr>
          </a:p>
        </p:txBody>
      </p:sp>
      <p:sp>
        <p:nvSpPr>
          <p:cNvPr id="110" name="Line 46">
            <a:extLst>
              <a:ext uri="{FF2B5EF4-FFF2-40B4-BE49-F238E27FC236}">
                <a16:creationId xmlns:a16="http://schemas.microsoft.com/office/drawing/2014/main" id="{A7275091-6F95-410E-BCC4-D662B03124A3}"/>
              </a:ext>
            </a:extLst>
          </p:cNvPr>
          <p:cNvSpPr>
            <a:spLocks noChangeShapeType="1"/>
          </p:cNvSpPr>
          <p:nvPr/>
        </p:nvSpPr>
        <p:spPr bwMode="auto">
          <a:xfrm flipV="1">
            <a:off x="6002450" y="2988639"/>
            <a:ext cx="167923" cy="341634"/>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3266" dirty="0">
              <a:latin typeface="Montserrat" panose="00000500000000000000" pitchFamily="2" charset="0"/>
            </a:endParaRPr>
          </a:p>
        </p:txBody>
      </p:sp>
      <p:sp>
        <p:nvSpPr>
          <p:cNvPr id="73" name="TextBox 72">
            <a:extLst>
              <a:ext uri="{FF2B5EF4-FFF2-40B4-BE49-F238E27FC236}">
                <a16:creationId xmlns:a16="http://schemas.microsoft.com/office/drawing/2014/main" id="{84FB63FE-5FAC-460C-B301-8B5B852A64A4}"/>
              </a:ext>
            </a:extLst>
          </p:cNvPr>
          <p:cNvSpPr txBox="1"/>
          <p:nvPr/>
        </p:nvSpPr>
        <p:spPr>
          <a:xfrm>
            <a:off x="2582993" y="1430131"/>
            <a:ext cx="2682143" cy="584775"/>
          </a:xfrm>
          <a:prstGeom prst="rect">
            <a:avLst/>
          </a:prstGeom>
          <a:noFill/>
        </p:spPr>
        <p:txBody>
          <a:bodyPr wrap="square" rtlCol="0" anchor="b">
            <a:spAutoFit/>
          </a:bodyPr>
          <a:lstStyle/>
          <a:p>
            <a:r>
              <a:rPr lang="en-US" sz="1600" b="1" spc="-15" dirty="0">
                <a:solidFill>
                  <a:schemeClr val="accent1"/>
                </a:solidFill>
                <a:latin typeface="Montserrat" pitchFamily="2" charset="77"/>
                <a:cs typeface="Poppins" pitchFamily="2" charset="77"/>
              </a:rPr>
              <a:t>EVALUAR EL ESTADO DEL EQUIPO</a:t>
            </a:r>
          </a:p>
        </p:txBody>
      </p:sp>
      <p:sp>
        <p:nvSpPr>
          <p:cNvPr id="74" name="TextBox 73">
            <a:extLst>
              <a:ext uri="{FF2B5EF4-FFF2-40B4-BE49-F238E27FC236}">
                <a16:creationId xmlns:a16="http://schemas.microsoft.com/office/drawing/2014/main" id="{B0986A5B-DAFD-4289-BC5A-808532D4A084}"/>
              </a:ext>
            </a:extLst>
          </p:cNvPr>
          <p:cNvSpPr txBox="1"/>
          <p:nvPr/>
        </p:nvSpPr>
        <p:spPr>
          <a:xfrm>
            <a:off x="2582993" y="2063704"/>
            <a:ext cx="2145708" cy="765146"/>
          </a:xfrm>
          <a:prstGeom prst="rect">
            <a:avLst/>
          </a:prstGeom>
          <a:noFill/>
        </p:spPr>
        <p:txBody>
          <a:bodyPr wrap="square" rtlCol="0">
            <a:spAutoFit/>
          </a:bodyPr>
          <a:lstStyle/>
          <a:p>
            <a:pPr>
              <a:lnSpc>
                <a:spcPts val="1800"/>
              </a:lnSpc>
            </a:pPr>
            <a:r>
              <a:rPr lang="en-US" sz="1200" spc="-15" dirty="0">
                <a:latin typeface="Montserrat" pitchFamily="2" charset="77"/>
                <a:cs typeface="Poppins" pitchFamily="2" charset="77"/>
              </a:rPr>
              <a:t>Error </a:t>
            </a:r>
            <a:r>
              <a:rPr lang="en-US" sz="1200" spc="-15" dirty="0" err="1">
                <a:latin typeface="Montserrat" pitchFamily="2" charset="77"/>
                <a:cs typeface="Poppins" pitchFamily="2" charset="77"/>
              </a:rPr>
              <a:t>máximo</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reportado</a:t>
            </a:r>
            <a:r>
              <a:rPr lang="en-US" sz="1200" spc="-15" dirty="0">
                <a:latin typeface="Montserrat" pitchFamily="2" charset="77"/>
                <a:cs typeface="Poppins" pitchFamily="2" charset="77"/>
              </a:rPr>
              <a:t> vs. MEP </a:t>
            </a:r>
            <a:r>
              <a:rPr lang="en-US" sz="1200" spc="-15" dirty="0" err="1">
                <a:latin typeface="Montserrat" pitchFamily="2" charset="77"/>
                <a:cs typeface="Poppins" pitchFamily="2" charset="77"/>
              </a:rPr>
              <a:t>reportado</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por</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el</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fabricante</a:t>
            </a:r>
            <a:r>
              <a:rPr lang="en-US" sz="1200" spc="-15" dirty="0">
                <a:latin typeface="Montserrat" pitchFamily="2" charset="77"/>
                <a:cs typeface="Poppins" pitchFamily="2" charset="77"/>
              </a:rPr>
              <a:t>.</a:t>
            </a:r>
          </a:p>
        </p:txBody>
      </p:sp>
      <p:sp>
        <p:nvSpPr>
          <p:cNvPr id="75" name="TextBox 74">
            <a:extLst>
              <a:ext uri="{FF2B5EF4-FFF2-40B4-BE49-F238E27FC236}">
                <a16:creationId xmlns:a16="http://schemas.microsoft.com/office/drawing/2014/main" id="{CC80FAD3-43E4-450C-9698-B504A6904E39}"/>
              </a:ext>
            </a:extLst>
          </p:cNvPr>
          <p:cNvSpPr txBox="1"/>
          <p:nvPr/>
        </p:nvSpPr>
        <p:spPr>
          <a:xfrm>
            <a:off x="921833" y="2883657"/>
            <a:ext cx="2145707" cy="584775"/>
          </a:xfrm>
          <a:prstGeom prst="rect">
            <a:avLst/>
          </a:prstGeom>
          <a:noFill/>
        </p:spPr>
        <p:txBody>
          <a:bodyPr wrap="square" rtlCol="0" anchor="b">
            <a:spAutoFit/>
          </a:bodyPr>
          <a:lstStyle/>
          <a:p>
            <a:r>
              <a:rPr lang="en-US" sz="1600" b="1" spc="-15" dirty="0">
                <a:solidFill>
                  <a:schemeClr val="accent2"/>
                </a:solidFill>
                <a:latin typeface="Montserrat" pitchFamily="2" charset="77"/>
                <a:cs typeface="Poppins" pitchFamily="2" charset="77"/>
              </a:rPr>
              <a:t>CORRECCIÓN DE MEDICIONES</a:t>
            </a:r>
          </a:p>
        </p:txBody>
      </p:sp>
      <p:sp>
        <p:nvSpPr>
          <p:cNvPr id="76" name="TextBox 75">
            <a:extLst>
              <a:ext uri="{FF2B5EF4-FFF2-40B4-BE49-F238E27FC236}">
                <a16:creationId xmlns:a16="http://schemas.microsoft.com/office/drawing/2014/main" id="{31ECE79A-8BC7-44DC-83B6-C67F1A93DB19}"/>
              </a:ext>
            </a:extLst>
          </p:cNvPr>
          <p:cNvSpPr txBox="1"/>
          <p:nvPr/>
        </p:nvSpPr>
        <p:spPr>
          <a:xfrm>
            <a:off x="921833" y="3517231"/>
            <a:ext cx="2145708" cy="1226811"/>
          </a:xfrm>
          <a:prstGeom prst="rect">
            <a:avLst/>
          </a:prstGeom>
          <a:noFill/>
        </p:spPr>
        <p:txBody>
          <a:bodyPr wrap="square" rtlCol="0">
            <a:spAutoFit/>
          </a:bodyPr>
          <a:lstStyle/>
          <a:p>
            <a:pPr>
              <a:lnSpc>
                <a:spcPts val="1800"/>
              </a:lnSpc>
            </a:pPr>
            <a:r>
              <a:rPr lang="en-US" sz="1200" spc="-15" dirty="0">
                <a:latin typeface="Montserrat" pitchFamily="2" charset="77"/>
                <a:cs typeface="Poppins" pitchFamily="2" charset="77"/>
              </a:rPr>
              <a:t>La </a:t>
            </a:r>
            <a:r>
              <a:rPr lang="en-US" sz="1200" spc="-15" dirty="0" err="1">
                <a:latin typeface="Montserrat" pitchFamily="2" charset="77"/>
                <a:cs typeface="Poppins" pitchFamily="2" charset="77"/>
              </a:rPr>
              <a:t>corrección</a:t>
            </a:r>
            <a:r>
              <a:rPr lang="en-US" sz="1200" spc="-15" dirty="0">
                <a:latin typeface="Montserrat" pitchFamily="2" charset="77"/>
                <a:cs typeface="Poppins" pitchFamily="2" charset="77"/>
              </a:rPr>
              <a:t> de las </a:t>
            </a:r>
            <a:r>
              <a:rPr lang="en-US" sz="1200" spc="-15" dirty="0" err="1">
                <a:latin typeface="Montserrat" pitchFamily="2" charset="77"/>
                <a:cs typeface="Poppins" pitchFamily="2" charset="77"/>
              </a:rPr>
              <a:t>mediciones</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asegura</a:t>
            </a:r>
            <a:r>
              <a:rPr lang="en-US" sz="1200" spc="-15" dirty="0">
                <a:latin typeface="Montserrat" pitchFamily="2" charset="77"/>
                <a:cs typeface="Poppins" pitchFamily="2" charset="77"/>
              </a:rPr>
              <a:t> la </a:t>
            </a:r>
            <a:r>
              <a:rPr lang="en-US" sz="1200" spc="-15" dirty="0" err="1">
                <a:latin typeface="Montserrat" pitchFamily="2" charset="77"/>
                <a:cs typeface="Poppins" pitchFamily="2" charset="77"/>
              </a:rPr>
              <a:t>trazabilidad</a:t>
            </a:r>
            <a:r>
              <a:rPr lang="en-US" sz="1200" spc="-15" dirty="0">
                <a:latin typeface="Montserrat" pitchFamily="2" charset="77"/>
                <a:cs typeface="Poppins" pitchFamily="2" charset="77"/>
              </a:rPr>
              <a:t> de las </a:t>
            </a:r>
            <a:r>
              <a:rPr lang="en-US" sz="1200" spc="-15" dirty="0" err="1">
                <a:latin typeface="Montserrat" pitchFamily="2" charset="77"/>
                <a:cs typeface="Poppins" pitchFamily="2" charset="77"/>
              </a:rPr>
              <a:t>mediciones</a:t>
            </a:r>
            <a:r>
              <a:rPr lang="en-US" sz="1200" spc="-15" dirty="0">
                <a:latin typeface="Montserrat" pitchFamily="2" charset="77"/>
                <a:cs typeface="Poppins" pitchFamily="2" charset="77"/>
              </a:rPr>
              <a:t> del </a:t>
            </a:r>
            <a:r>
              <a:rPr lang="en-US" sz="1200" spc="-15" dirty="0" err="1">
                <a:latin typeface="Montserrat" pitchFamily="2" charset="77"/>
                <a:cs typeface="Poppins" pitchFamily="2" charset="77"/>
              </a:rPr>
              <a:t>laboatorio</a:t>
            </a:r>
            <a:r>
              <a:rPr lang="en-US" sz="1200" spc="-15" dirty="0">
                <a:latin typeface="Montserrat" pitchFamily="2" charset="77"/>
                <a:cs typeface="Poppins" pitchFamily="2" charset="77"/>
              </a:rPr>
              <a:t>.</a:t>
            </a:r>
          </a:p>
        </p:txBody>
      </p:sp>
      <p:sp>
        <p:nvSpPr>
          <p:cNvPr id="77" name="TextBox 76">
            <a:extLst>
              <a:ext uri="{FF2B5EF4-FFF2-40B4-BE49-F238E27FC236}">
                <a16:creationId xmlns:a16="http://schemas.microsoft.com/office/drawing/2014/main" id="{726C4B27-0D33-476D-A0F8-0878D9A78955}"/>
              </a:ext>
            </a:extLst>
          </p:cNvPr>
          <p:cNvSpPr txBox="1"/>
          <p:nvPr/>
        </p:nvSpPr>
        <p:spPr>
          <a:xfrm>
            <a:off x="1815474" y="4792643"/>
            <a:ext cx="2145707" cy="584775"/>
          </a:xfrm>
          <a:prstGeom prst="rect">
            <a:avLst/>
          </a:prstGeom>
          <a:noFill/>
        </p:spPr>
        <p:txBody>
          <a:bodyPr wrap="square" rtlCol="0" anchor="b">
            <a:spAutoFit/>
          </a:bodyPr>
          <a:lstStyle/>
          <a:p>
            <a:r>
              <a:rPr lang="en-US" sz="1600" b="1" spc="-15" dirty="0">
                <a:solidFill>
                  <a:schemeClr val="accent3"/>
                </a:solidFill>
                <a:latin typeface="Montserrat" pitchFamily="2" charset="77"/>
                <a:cs typeface="Poppins" pitchFamily="2" charset="77"/>
              </a:rPr>
              <a:t>INCERTIDUMBRE DE MEDICIÓN</a:t>
            </a:r>
          </a:p>
        </p:txBody>
      </p:sp>
      <p:sp>
        <p:nvSpPr>
          <p:cNvPr id="78" name="TextBox 77">
            <a:extLst>
              <a:ext uri="{FF2B5EF4-FFF2-40B4-BE49-F238E27FC236}">
                <a16:creationId xmlns:a16="http://schemas.microsoft.com/office/drawing/2014/main" id="{78802955-FA39-4F4D-B51A-2D23E324FEE2}"/>
              </a:ext>
            </a:extLst>
          </p:cNvPr>
          <p:cNvSpPr txBox="1"/>
          <p:nvPr/>
        </p:nvSpPr>
        <p:spPr>
          <a:xfrm>
            <a:off x="1815474" y="5252555"/>
            <a:ext cx="2145708" cy="1226811"/>
          </a:xfrm>
          <a:prstGeom prst="rect">
            <a:avLst/>
          </a:prstGeom>
          <a:noFill/>
        </p:spPr>
        <p:txBody>
          <a:bodyPr wrap="square" rtlCol="0">
            <a:spAutoFit/>
          </a:bodyPr>
          <a:lstStyle/>
          <a:p>
            <a:pPr>
              <a:lnSpc>
                <a:spcPts val="1800"/>
              </a:lnSpc>
            </a:pPr>
            <a:r>
              <a:rPr lang="en-US" sz="1200" spc="-15" dirty="0">
                <a:latin typeface="Montserrat" pitchFamily="2" charset="77"/>
                <a:cs typeface="Poppins" pitchFamily="2" charset="77"/>
              </a:rPr>
              <a:t>La inclusion de la </a:t>
            </a:r>
            <a:r>
              <a:rPr lang="en-US" sz="1200" spc="-15" dirty="0" err="1">
                <a:latin typeface="Montserrat" pitchFamily="2" charset="77"/>
                <a:cs typeface="Poppins" pitchFamily="2" charset="77"/>
              </a:rPr>
              <a:t>incertidumbre</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reportada</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en</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los</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certificados</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calibración</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asegura</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trazabilidad</a:t>
            </a:r>
            <a:r>
              <a:rPr lang="en-US" sz="1200" spc="-15" dirty="0">
                <a:latin typeface="Montserrat" pitchFamily="2" charset="77"/>
                <a:cs typeface="Poppins" pitchFamily="2" charset="77"/>
              </a:rPr>
              <a:t>.</a:t>
            </a:r>
          </a:p>
        </p:txBody>
      </p:sp>
      <p:sp>
        <p:nvSpPr>
          <p:cNvPr id="79" name="TextBox 78">
            <a:extLst>
              <a:ext uri="{FF2B5EF4-FFF2-40B4-BE49-F238E27FC236}">
                <a16:creationId xmlns:a16="http://schemas.microsoft.com/office/drawing/2014/main" id="{1D513212-C515-4890-8A7A-99BBD1FCD775}"/>
              </a:ext>
            </a:extLst>
          </p:cNvPr>
          <p:cNvSpPr txBox="1"/>
          <p:nvPr/>
        </p:nvSpPr>
        <p:spPr>
          <a:xfrm>
            <a:off x="8539935" y="1183909"/>
            <a:ext cx="2145707" cy="830997"/>
          </a:xfrm>
          <a:prstGeom prst="rect">
            <a:avLst/>
          </a:prstGeom>
          <a:noFill/>
        </p:spPr>
        <p:txBody>
          <a:bodyPr wrap="square" rtlCol="0" anchor="b">
            <a:spAutoFit/>
          </a:bodyPr>
          <a:lstStyle/>
          <a:p>
            <a:pPr algn="r"/>
            <a:r>
              <a:rPr lang="en-US" sz="1600" b="1" spc="-15" dirty="0">
                <a:solidFill>
                  <a:schemeClr val="accent4"/>
                </a:solidFill>
                <a:latin typeface="Montserrat" pitchFamily="2" charset="77"/>
                <a:cs typeface="Poppins" pitchFamily="2" charset="77"/>
              </a:rPr>
              <a:t>MECANISMOS PARA LA CORRECCIÓN</a:t>
            </a:r>
          </a:p>
        </p:txBody>
      </p:sp>
      <p:sp>
        <p:nvSpPr>
          <p:cNvPr id="80" name="TextBox 79">
            <a:extLst>
              <a:ext uri="{FF2B5EF4-FFF2-40B4-BE49-F238E27FC236}">
                <a16:creationId xmlns:a16="http://schemas.microsoft.com/office/drawing/2014/main" id="{69FAD59C-3EAA-431B-B50C-392C358A3E5E}"/>
              </a:ext>
            </a:extLst>
          </p:cNvPr>
          <p:cNvSpPr txBox="1"/>
          <p:nvPr/>
        </p:nvSpPr>
        <p:spPr>
          <a:xfrm>
            <a:off x="8539935" y="2063704"/>
            <a:ext cx="2145708" cy="995978"/>
          </a:xfrm>
          <a:prstGeom prst="rect">
            <a:avLst/>
          </a:prstGeom>
          <a:noFill/>
        </p:spPr>
        <p:txBody>
          <a:bodyPr wrap="square" rtlCol="0">
            <a:spAutoFit/>
          </a:bodyPr>
          <a:lstStyle/>
          <a:p>
            <a:pPr algn="r">
              <a:lnSpc>
                <a:spcPts val="1800"/>
              </a:lnSpc>
            </a:pPr>
            <a:r>
              <a:rPr lang="en-US" sz="1200" spc="-15" dirty="0" err="1">
                <a:latin typeface="Montserrat" pitchFamily="2" charset="77"/>
                <a:cs typeface="Poppins" pitchFamily="2" charset="77"/>
              </a:rPr>
              <a:t>Implemente</a:t>
            </a:r>
            <a:r>
              <a:rPr lang="en-US" sz="1200" spc="-15" dirty="0">
                <a:latin typeface="Montserrat" pitchFamily="2" charset="77"/>
                <a:cs typeface="Poppins" pitchFamily="2" charset="77"/>
              </a:rPr>
              <a:t> macros o </a:t>
            </a:r>
            <a:r>
              <a:rPr lang="en-US" sz="1200" spc="-15" dirty="0" err="1">
                <a:latin typeface="Montserrat" pitchFamily="2" charset="77"/>
                <a:cs typeface="Poppins" pitchFamily="2" charset="77"/>
              </a:rPr>
              <a:t>herramientas</a:t>
            </a:r>
            <a:r>
              <a:rPr lang="en-US" sz="1200" spc="-15" dirty="0">
                <a:latin typeface="Montserrat" pitchFamily="2" charset="77"/>
                <a:cs typeface="Poppins" pitchFamily="2" charset="77"/>
              </a:rPr>
              <a:t> para </a:t>
            </a:r>
            <a:r>
              <a:rPr lang="en-US" sz="1200" spc="-15" dirty="0" err="1">
                <a:latin typeface="Montserrat" pitchFamily="2" charset="77"/>
                <a:cs typeface="Poppins" pitchFamily="2" charset="77"/>
              </a:rPr>
              <a:t>automatizar</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el</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proceso</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corrección</a:t>
            </a:r>
            <a:r>
              <a:rPr lang="en-US" sz="1200" spc="-15" dirty="0">
                <a:latin typeface="Montserrat" pitchFamily="2" charset="77"/>
                <a:cs typeface="Poppins" pitchFamily="2" charset="77"/>
              </a:rPr>
              <a:t>.</a:t>
            </a:r>
          </a:p>
        </p:txBody>
      </p:sp>
      <p:sp>
        <p:nvSpPr>
          <p:cNvPr id="81" name="TextBox 80">
            <a:extLst>
              <a:ext uri="{FF2B5EF4-FFF2-40B4-BE49-F238E27FC236}">
                <a16:creationId xmlns:a16="http://schemas.microsoft.com/office/drawing/2014/main" id="{54EC27C3-F9F0-49DC-9BB5-CCDAB3683476}"/>
              </a:ext>
            </a:extLst>
          </p:cNvPr>
          <p:cNvSpPr txBox="1"/>
          <p:nvPr/>
        </p:nvSpPr>
        <p:spPr>
          <a:xfrm>
            <a:off x="8166075" y="3159456"/>
            <a:ext cx="3217540" cy="584775"/>
          </a:xfrm>
          <a:prstGeom prst="rect">
            <a:avLst/>
          </a:prstGeom>
          <a:noFill/>
        </p:spPr>
        <p:txBody>
          <a:bodyPr wrap="square" rtlCol="0" anchor="b">
            <a:spAutoFit/>
          </a:bodyPr>
          <a:lstStyle/>
          <a:p>
            <a:pPr algn="r"/>
            <a:r>
              <a:rPr lang="en-US" sz="1600" b="1" spc="-15" dirty="0">
                <a:solidFill>
                  <a:schemeClr val="accent5"/>
                </a:solidFill>
                <a:latin typeface="Montserrat" pitchFamily="2" charset="77"/>
                <a:cs typeface="Poppins" pitchFamily="2" charset="77"/>
              </a:rPr>
              <a:t>CORRECCIÓN O INCERTIDUMBRE</a:t>
            </a:r>
          </a:p>
        </p:txBody>
      </p:sp>
      <p:sp>
        <p:nvSpPr>
          <p:cNvPr id="82" name="TextBox 81">
            <a:extLst>
              <a:ext uri="{FF2B5EF4-FFF2-40B4-BE49-F238E27FC236}">
                <a16:creationId xmlns:a16="http://schemas.microsoft.com/office/drawing/2014/main" id="{B5136197-F79E-41D5-9E10-F547EFC7B6BD}"/>
              </a:ext>
            </a:extLst>
          </p:cNvPr>
          <p:cNvSpPr txBox="1"/>
          <p:nvPr/>
        </p:nvSpPr>
        <p:spPr>
          <a:xfrm>
            <a:off x="8711308" y="3679922"/>
            <a:ext cx="2612987" cy="995978"/>
          </a:xfrm>
          <a:prstGeom prst="rect">
            <a:avLst/>
          </a:prstGeom>
          <a:noFill/>
        </p:spPr>
        <p:txBody>
          <a:bodyPr wrap="square" rtlCol="0">
            <a:spAutoFit/>
          </a:bodyPr>
          <a:lstStyle/>
          <a:p>
            <a:pPr algn="r">
              <a:lnSpc>
                <a:spcPts val="1800"/>
              </a:lnSpc>
            </a:pPr>
            <a:r>
              <a:rPr lang="en-US" sz="1200" spc="-15" dirty="0">
                <a:latin typeface="Montserrat" pitchFamily="2" charset="77"/>
                <a:cs typeface="Poppins" pitchFamily="2" charset="77"/>
              </a:rPr>
              <a:t>SI no </a:t>
            </a:r>
            <a:r>
              <a:rPr lang="en-US" sz="1200" spc="-15" dirty="0" err="1">
                <a:latin typeface="Montserrat" pitchFamily="2" charset="77"/>
                <a:cs typeface="Poppins" pitchFamily="2" charset="77"/>
              </a:rPr>
              <a:t>realiza</a:t>
            </a:r>
            <a:r>
              <a:rPr lang="en-US" sz="1200" spc="-15" dirty="0">
                <a:latin typeface="Montserrat" pitchFamily="2" charset="77"/>
                <a:cs typeface="Poppins" pitchFamily="2" charset="77"/>
              </a:rPr>
              <a:t> la </a:t>
            </a:r>
            <a:r>
              <a:rPr lang="en-US" sz="1200" spc="-15" dirty="0" err="1">
                <a:latin typeface="Montserrat" pitchFamily="2" charset="77"/>
                <a:cs typeface="Poppins" pitchFamily="2" charset="77"/>
              </a:rPr>
              <a:t>corrección</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incluir</a:t>
            </a:r>
            <a:r>
              <a:rPr lang="en-US" sz="1200" spc="-15" dirty="0">
                <a:latin typeface="Montserrat" pitchFamily="2" charset="77"/>
                <a:cs typeface="Poppins" pitchFamily="2" charset="77"/>
              </a:rPr>
              <a:t> un </a:t>
            </a:r>
            <a:r>
              <a:rPr lang="en-US" sz="1200" spc="-15" dirty="0" err="1">
                <a:latin typeface="Montserrat" pitchFamily="2" charset="77"/>
                <a:cs typeface="Poppins" pitchFamily="2" charset="77"/>
              </a:rPr>
              <a:t>componente</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asociado</a:t>
            </a:r>
            <a:r>
              <a:rPr lang="en-US" sz="1200" spc="-15" dirty="0">
                <a:latin typeface="Montserrat" pitchFamily="2" charset="77"/>
                <a:cs typeface="Poppins" pitchFamily="2" charset="77"/>
              </a:rPr>
              <a:t> al error </a:t>
            </a:r>
            <a:r>
              <a:rPr lang="en-US" sz="1200" spc="-15" dirty="0" err="1">
                <a:latin typeface="Montserrat" pitchFamily="2" charset="77"/>
                <a:cs typeface="Poppins" pitchFamily="2" charset="77"/>
              </a:rPr>
              <a:t>sistemático</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dentro</a:t>
            </a:r>
            <a:r>
              <a:rPr lang="en-US" sz="1200" spc="-15" dirty="0">
                <a:latin typeface="Montserrat" pitchFamily="2" charset="77"/>
                <a:cs typeface="Poppins" pitchFamily="2" charset="77"/>
              </a:rPr>
              <a:t> de la </a:t>
            </a:r>
            <a:r>
              <a:rPr lang="en-US" sz="1200" spc="-15" dirty="0" err="1">
                <a:latin typeface="Montserrat" pitchFamily="2" charset="77"/>
                <a:cs typeface="Poppins" pitchFamily="2" charset="77"/>
              </a:rPr>
              <a:t>estimación</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incertidumbre</a:t>
            </a:r>
            <a:r>
              <a:rPr lang="en-US" sz="1200" spc="-15" dirty="0">
                <a:latin typeface="Montserrat" pitchFamily="2" charset="77"/>
                <a:cs typeface="Poppins" pitchFamily="2" charset="77"/>
              </a:rPr>
              <a:t>.</a:t>
            </a:r>
          </a:p>
        </p:txBody>
      </p:sp>
      <p:sp>
        <p:nvSpPr>
          <p:cNvPr id="83" name="TextBox 82">
            <a:extLst>
              <a:ext uri="{FF2B5EF4-FFF2-40B4-BE49-F238E27FC236}">
                <a16:creationId xmlns:a16="http://schemas.microsoft.com/office/drawing/2014/main" id="{729E6F56-081E-464D-81C5-C9EB823239AB}"/>
              </a:ext>
            </a:extLst>
          </p:cNvPr>
          <p:cNvSpPr txBox="1"/>
          <p:nvPr/>
        </p:nvSpPr>
        <p:spPr>
          <a:xfrm>
            <a:off x="8316172" y="4899265"/>
            <a:ext cx="2145707" cy="584775"/>
          </a:xfrm>
          <a:prstGeom prst="rect">
            <a:avLst/>
          </a:prstGeom>
          <a:noFill/>
        </p:spPr>
        <p:txBody>
          <a:bodyPr wrap="square" rtlCol="0" anchor="b">
            <a:spAutoFit/>
          </a:bodyPr>
          <a:lstStyle/>
          <a:p>
            <a:pPr algn="r"/>
            <a:r>
              <a:rPr lang="en-US" sz="1600" b="1" spc="-15" dirty="0">
                <a:solidFill>
                  <a:schemeClr val="accent6"/>
                </a:solidFill>
                <a:latin typeface="Montserrat" pitchFamily="2" charset="77"/>
                <a:cs typeface="Poppins" pitchFamily="2" charset="77"/>
              </a:rPr>
              <a:t>HISTORIAL DE CALIBRACIONES</a:t>
            </a:r>
          </a:p>
        </p:txBody>
      </p:sp>
      <p:sp>
        <p:nvSpPr>
          <p:cNvPr id="84" name="TextBox 83">
            <a:extLst>
              <a:ext uri="{FF2B5EF4-FFF2-40B4-BE49-F238E27FC236}">
                <a16:creationId xmlns:a16="http://schemas.microsoft.com/office/drawing/2014/main" id="{6697E7F0-0416-4226-A32E-94E567A0E072}"/>
              </a:ext>
            </a:extLst>
          </p:cNvPr>
          <p:cNvSpPr txBox="1"/>
          <p:nvPr/>
        </p:nvSpPr>
        <p:spPr>
          <a:xfrm>
            <a:off x="8066385" y="5532838"/>
            <a:ext cx="2395495" cy="765146"/>
          </a:xfrm>
          <a:prstGeom prst="rect">
            <a:avLst/>
          </a:prstGeom>
          <a:noFill/>
        </p:spPr>
        <p:txBody>
          <a:bodyPr wrap="square" rtlCol="0">
            <a:spAutoFit/>
          </a:bodyPr>
          <a:lstStyle/>
          <a:p>
            <a:pPr algn="r">
              <a:lnSpc>
                <a:spcPts val="1800"/>
              </a:lnSpc>
            </a:pPr>
            <a:r>
              <a:rPr lang="en-US" sz="1200" spc="-15" dirty="0" err="1">
                <a:latin typeface="Montserrat" pitchFamily="2" charset="77"/>
                <a:cs typeface="Poppins" pitchFamily="2" charset="77"/>
              </a:rPr>
              <a:t>Análisis</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tendencias</a:t>
            </a:r>
            <a:r>
              <a:rPr lang="en-US" sz="1200" spc="-15" dirty="0">
                <a:latin typeface="Montserrat" pitchFamily="2" charset="77"/>
                <a:cs typeface="Poppins" pitchFamily="2" charset="77"/>
              </a:rPr>
              <a:t> para </a:t>
            </a:r>
            <a:r>
              <a:rPr lang="en-US" sz="1200" spc="-15" dirty="0" err="1">
                <a:latin typeface="Montserrat" pitchFamily="2" charset="77"/>
                <a:cs typeface="Poppins" pitchFamily="2" charset="77"/>
              </a:rPr>
              <a:t>identificar</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fallas</a:t>
            </a:r>
            <a:r>
              <a:rPr lang="en-US" sz="1200" spc="-15" dirty="0">
                <a:latin typeface="Montserrat" pitchFamily="2" charset="77"/>
                <a:cs typeface="Poppins" pitchFamily="2" charset="77"/>
              </a:rPr>
              <a:t> o </a:t>
            </a:r>
            <a:r>
              <a:rPr lang="en-US" sz="1200" spc="-15" dirty="0" err="1">
                <a:latin typeface="Montserrat" pitchFamily="2" charset="77"/>
                <a:cs typeface="Poppins" pitchFamily="2" charset="77"/>
              </a:rPr>
              <a:t>determinar</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los</a:t>
            </a:r>
            <a:r>
              <a:rPr lang="en-US" sz="1200" spc="-15" dirty="0">
                <a:latin typeface="Montserrat" pitchFamily="2" charset="77"/>
                <a:cs typeface="Poppins" pitchFamily="2" charset="77"/>
              </a:rPr>
              <a:t> </a:t>
            </a:r>
            <a:r>
              <a:rPr lang="en-US" sz="1200" spc="-15" dirty="0" err="1">
                <a:latin typeface="Montserrat" pitchFamily="2" charset="77"/>
                <a:cs typeface="Poppins" pitchFamily="2" charset="77"/>
              </a:rPr>
              <a:t>períodos</a:t>
            </a:r>
            <a:r>
              <a:rPr lang="en-US" sz="1200" spc="-15" dirty="0">
                <a:latin typeface="Montserrat" pitchFamily="2" charset="77"/>
                <a:cs typeface="Poppins" pitchFamily="2" charset="77"/>
              </a:rPr>
              <a:t> de </a:t>
            </a:r>
            <a:r>
              <a:rPr lang="en-US" sz="1200" spc="-15" dirty="0" err="1">
                <a:latin typeface="Montserrat" pitchFamily="2" charset="77"/>
                <a:cs typeface="Poppins" pitchFamily="2" charset="77"/>
              </a:rPr>
              <a:t>calibración</a:t>
            </a:r>
            <a:r>
              <a:rPr lang="en-US" sz="1200" spc="-15" dirty="0">
                <a:latin typeface="Montserrat" pitchFamily="2" charset="77"/>
                <a:cs typeface="Poppins" pitchFamily="2" charset="77"/>
              </a:rPr>
              <a:t>.</a:t>
            </a:r>
          </a:p>
        </p:txBody>
      </p:sp>
      <p:sp>
        <p:nvSpPr>
          <p:cNvPr id="85" name="TextBox 84">
            <a:extLst>
              <a:ext uri="{FF2B5EF4-FFF2-40B4-BE49-F238E27FC236}">
                <a16:creationId xmlns:a16="http://schemas.microsoft.com/office/drawing/2014/main" id="{C6C1E9D5-6715-4D34-BC36-85F988EE7B2D}"/>
              </a:ext>
            </a:extLst>
          </p:cNvPr>
          <p:cNvSpPr txBox="1"/>
          <p:nvPr/>
        </p:nvSpPr>
        <p:spPr>
          <a:xfrm>
            <a:off x="1028319" y="67267"/>
            <a:ext cx="10668000" cy="630942"/>
          </a:xfrm>
          <a:prstGeom prst="rect">
            <a:avLst/>
          </a:prstGeom>
          <a:noFill/>
        </p:spPr>
        <p:txBody>
          <a:bodyPr wrap="square" rtlCol="0" anchor="b">
            <a:spAutoFit/>
          </a:bodyPr>
          <a:lstStyle/>
          <a:p>
            <a:pPr algn="ctr"/>
            <a:r>
              <a:rPr lang="en-US" sz="3500" b="1" spc="-145" dirty="0">
                <a:solidFill>
                  <a:schemeClr val="tx2"/>
                </a:solidFill>
                <a:latin typeface="Montserrat" pitchFamily="2" charset="77"/>
                <a:cs typeface="Poppins" pitchFamily="2" charset="77"/>
              </a:rPr>
              <a:t>USO DEL CERTIFICADO DE CALIBRACIÓN</a:t>
            </a:r>
          </a:p>
        </p:txBody>
      </p:sp>
      <p:pic>
        <p:nvPicPr>
          <p:cNvPr id="3" name="Gráfico 2" descr="Linear Graph contorno">
            <a:extLst>
              <a:ext uri="{FF2B5EF4-FFF2-40B4-BE49-F238E27FC236}">
                <a16:creationId xmlns:a16="http://schemas.microsoft.com/office/drawing/2014/main" id="{2C55396C-DEE0-2585-9DE8-48F330D4875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314021" y="4319960"/>
            <a:ext cx="579305" cy="579305"/>
          </a:xfrm>
          <a:prstGeom prst="rect">
            <a:avLst/>
          </a:prstGeom>
        </p:spPr>
      </p:pic>
      <p:pic>
        <p:nvPicPr>
          <p:cNvPr id="5" name="Gráfico 4" descr="Questions contorno">
            <a:extLst>
              <a:ext uri="{FF2B5EF4-FFF2-40B4-BE49-F238E27FC236}">
                <a16:creationId xmlns:a16="http://schemas.microsoft.com/office/drawing/2014/main" id="{4B4BF781-3846-5318-10B0-21F03667BC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10152" y="2832545"/>
            <a:ext cx="756233" cy="756233"/>
          </a:xfrm>
          <a:prstGeom prst="rect">
            <a:avLst/>
          </a:prstGeom>
        </p:spPr>
      </p:pic>
      <p:pic>
        <p:nvPicPr>
          <p:cNvPr id="7" name="Gráfico 6" descr="Checkbox Checked contorno">
            <a:extLst>
              <a:ext uri="{FF2B5EF4-FFF2-40B4-BE49-F238E27FC236}">
                <a16:creationId xmlns:a16="http://schemas.microsoft.com/office/drawing/2014/main" id="{D0078C1F-7C89-F307-1187-25D5D9BEB62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79133" y="3558028"/>
            <a:ext cx="1094389" cy="1094389"/>
          </a:xfrm>
          <a:prstGeom prst="rect">
            <a:avLst/>
          </a:prstGeom>
        </p:spPr>
      </p:pic>
      <p:grpSp>
        <p:nvGrpSpPr>
          <p:cNvPr id="2" name="Grupo 1">
            <a:extLst>
              <a:ext uri="{FF2B5EF4-FFF2-40B4-BE49-F238E27FC236}">
                <a16:creationId xmlns:a16="http://schemas.microsoft.com/office/drawing/2014/main" id="{A458C28F-3F92-D3A3-1FF5-1A02BF40AC45}"/>
              </a:ext>
            </a:extLst>
          </p:cNvPr>
          <p:cNvGrpSpPr/>
          <p:nvPr/>
        </p:nvGrpSpPr>
        <p:grpSpPr>
          <a:xfrm>
            <a:off x="10046293" y="6361959"/>
            <a:ext cx="2145707" cy="492585"/>
            <a:chOff x="9243152" y="5918017"/>
            <a:chExt cx="2666083" cy="686717"/>
          </a:xfrm>
        </p:grpSpPr>
        <p:sp>
          <p:nvSpPr>
            <p:cNvPr id="4" name="Rectángulo redondeado 3">
              <a:extLst>
                <a:ext uri="{FF2B5EF4-FFF2-40B4-BE49-F238E27FC236}">
                  <a16:creationId xmlns:a16="http://schemas.microsoft.com/office/drawing/2014/main" id="{89DC6A3F-BFD7-6C79-279B-49397A436F92}"/>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a:extLst>
                <a:ext uri="{FF2B5EF4-FFF2-40B4-BE49-F238E27FC236}">
                  <a16:creationId xmlns:a16="http://schemas.microsoft.com/office/drawing/2014/main" id="{F9D40547-B7FF-75E2-C51F-015BA04AF46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4">
            <a:extLst>
              <a:ext uri="{FF2B5EF4-FFF2-40B4-BE49-F238E27FC236}">
                <a16:creationId xmlns:a16="http://schemas.microsoft.com/office/drawing/2014/main" id="{A6E42997-5D1F-95EE-F870-FF786478710C}"/>
              </a:ext>
            </a:extLst>
          </p:cNvPr>
          <p:cNvSpPr txBox="1"/>
          <p:nvPr/>
        </p:nvSpPr>
        <p:spPr>
          <a:xfrm>
            <a:off x="443681" y="538609"/>
            <a:ext cx="10668000" cy="630942"/>
          </a:xfrm>
          <a:prstGeom prst="rect">
            <a:avLst/>
          </a:prstGeom>
          <a:noFill/>
        </p:spPr>
        <p:txBody>
          <a:bodyPr wrap="square" rtlCol="0" anchor="b">
            <a:spAutoFit/>
          </a:bodyPr>
          <a:lstStyle/>
          <a:p>
            <a:pPr algn="ctr"/>
            <a:r>
              <a:rPr lang="en-US" sz="3500" b="1" i="1" spc="-145" dirty="0">
                <a:solidFill>
                  <a:schemeClr val="tx2"/>
                </a:solidFill>
                <a:latin typeface="Arial" panose="020B0604020202020204" pitchFamily="34" charset="0"/>
                <a:cs typeface="Arial" panose="020B0604020202020204" pitchFamily="34" charset="0"/>
              </a:rPr>
              <a:t>EVALUAR EL ESTADO DEL EQUIPO</a:t>
            </a:r>
          </a:p>
        </p:txBody>
      </p:sp>
      <p:pic>
        <p:nvPicPr>
          <p:cNvPr id="2050" name="Picture 2" descr="Presentación de PowerPoint">
            <a:extLst>
              <a:ext uri="{FF2B5EF4-FFF2-40B4-BE49-F238E27FC236}">
                <a16:creationId xmlns:a16="http://schemas.microsoft.com/office/drawing/2014/main" id="{086B4F8B-1389-FA25-4A9E-D6CABD82B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00" y="1398078"/>
            <a:ext cx="4439711" cy="2917067"/>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a:extLst>
              <a:ext uri="{FF2B5EF4-FFF2-40B4-BE49-F238E27FC236}">
                <a16:creationId xmlns:a16="http://schemas.microsoft.com/office/drawing/2014/main" id="{C5347B4B-BDB7-8B24-9D39-9B3494E30A6E}"/>
              </a:ext>
            </a:extLst>
          </p:cNvPr>
          <p:cNvPicPr>
            <a:picLocks noChangeAspect="1"/>
          </p:cNvPicPr>
          <p:nvPr/>
        </p:nvPicPr>
        <p:blipFill>
          <a:blip r:embed="rId3"/>
          <a:stretch>
            <a:fillRect/>
          </a:stretch>
        </p:blipFill>
        <p:spPr>
          <a:xfrm>
            <a:off x="5579278" y="2461057"/>
            <a:ext cx="5825920" cy="3524126"/>
          </a:xfrm>
          <a:prstGeom prst="rect">
            <a:avLst/>
          </a:prstGeom>
        </p:spPr>
      </p:pic>
      <p:grpSp>
        <p:nvGrpSpPr>
          <p:cNvPr id="4" name="Grupo 3">
            <a:extLst>
              <a:ext uri="{FF2B5EF4-FFF2-40B4-BE49-F238E27FC236}">
                <a16:creationId xmlns:a16="http://schemas.microsoft.com/office/drawing/2014/main" id="{43900256-1F63-880E-98E7-49D4046353C8}"/>
              </a:ext>
            </a:extLst>
          </p:cNvPr>
          <p:cNvGrpSpPr/>
          <p:nvPr/>
        </p:nvGrpSpPr>
        <p:grpSpPr>
          <a:xfrm>
            <a:off x="10046293" y="6361959"/>
            <a:ext cx="2145707" cy="492585"/>
            <a:chOff x="9243152" y="5918017"/>
            <a:chExt cx="2666083" cy="686717"/>
          </a:xfrm>
        </p:grpSpPr>
        <p:sp>
          <p:nvSpPr>
            <p:cNvPr id="5" name="Rectángulo redondeado 4">
              <a:extLst>
                <a:ext uri="{FF2B5EF4-FFF2-40B4-BE49-F238E27FC236}">
                  <a16:creationId xmlns:a16="http://schemas.microsoft.com/office/drawing/2014/main" id="{96BAF153-67A7-BA49-BEB2-2236099CFD91}"/>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6" name="Imagen 5">
              <a:extLst>
                <a:ext uri="{FF2B5EF4-FFF2-40B4-BE49-F238E27FC236}">
                  <a16:creationId xmlns:a16="http://schemas.microsoft.com/office/drawing/2014/main" id="{1FE1446C-4B3E-2EA5-EC1F-CF9146E842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41574473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Título"/>
          <p:cNvSpPr>
            <a:spLocks noGrp="1"/>
          </p:cNvSpPr>
          <p:nvPr>
            <p:ph type="title"/>
          </p:nvPr>
        </p:nvSpPr>
        <p:spPr>
          <a:xfrm>
            <a:off x="184236" y="1040490"/>
            <a:ext cx="8229600" cy="1143000"/>
          </a:xfrm>
        </p:spPr>
        <p:txBody>
          <a:bodyPr/>
          <a:lstStyle/>
          <a:p>
            <a:r>
              <a:rPr lang="es-CO" b="1" dirty="0">
                <a:latin typeface="Arial Narrow" panose="020B0606020202030204" pitchFamily="34" charset="0"/>
              </a:rPr>
              <a:t>VERIFICACIÓN</a:t>
            </a:r>
          </a:p>
        </p:txBody>
      </p:sp>
      <p:sp>
        <p:nvSpPr>
          <p:cNvPr id="3" name="2 Marcador de contenido"/>
          <p:cNvSpPr>
            <a:spLocks noGrp="1"/>
          </p:cNvSpPr>
          <p:nvPr>
            <p:ph idx="1"/>
          </p:nvPr>
        </p:nvSpPr>
        <p:spPr>
          <a:xfrm>
            <a:off x="0" y="1979906"/>
            <a:ext cx="11703004" cy="4857403"/>
          </a:xfrm>
        </p:spPr>
        <p:txBody>
          <a:bodyPr>
            <a:normAutofit/>
          </a:bodyPr>
          <a:lstStyle/>
          <a:p>
            <a:pPr marL="0" indent="0" algn="ctr">
              <a:lnSpc>
                <a:spcPct val="150000"/>
              </a:lnSpc>
              <a:buNone/>
            </a:pPr>
            <a:r>
              <a:rPr lang="es-CO" dirty="0">
                <a:latin typeface="Arial Narrow" panose="020B0606020202030204" pitchFamily="34" charset="0"/>
              </a:rPr>
              <a:t>Aportación de evidencia objetiva de que un elemento dado satisface los requisitos especificados.</a:t>
            </a:r>
          </a:p>
          <a:p>
            <a:pPr marL="0" indent="0" algn="ctr">
              <a:lnSpc>
                <a:spcPct val="150000"/>
              </a:lnSpc>
              <a:buNone/>
            </a:pPr>
            <a:r>
              <a:rPr lang="es-CO" dirty="0">
                <a:latin typeface="Arial Narrow" panose="020B0606020202030204" pitchFamily="34" charset="0"/>
              </a:rPr>
              <a:t>El término elemento incluye sistema de medición.</a:t>
            </a:r>
          </a:p>
          <a:p>
            <a:pPr marL="0" indent="0" algn="r">
              <a:lnSpc>
                <a:spcPct val="150000"/>
              </a:lnSpc>
              <a:buNone/>
            </a:pPr>
            <a:r>
              <a:rPr lang="es-CO" dirty="0">
                <a:latin typeface="Arial Narrow" panose="020B0606020202030204" pitchFamily="34" charset="0"/>
              </a:rPr>
              <a:t>VIM. JCGM200:2012</a:t>
            </a:r>
          </a:p>
        </p:txBody>
      </p:sp>
      <p:grpSp>
        <p:nvGrpSpPr>
          <p:cNvPr id="4" name="3 Grupo"/>
          <p:cNvGrpSpPr/>
          <p:nvPr/>
        </p:nvGrpSpPr>
        <p:grpSpPr>
          <a:xfrm>
            <a:off x="6600057" y="-1583"/>
            <a:ext cx="3932319" cy="456283"/>
            <a:chOff x="0" y="5182"/>
            <a:chExt cx="8229600" cy="479700"/>
          </a:xfrm>
        </p:grpSpPr>
        <p:sp>
          <p:nvSpPr>
            <p:cNvPr id="5" name="4 Rectángulo redondeado"/>
            <p:cNvSpPr/>
            <p:nvPr/>
          </p:nvSpPr>
          <p:spPr>
            <a:xfrm>
              <a:off x="0" y="5182"/>
              <a:ext cx="8229600" cy="4797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ES_tradnl"/>
            </a:p>
          </p:txBody>
        </p:sp>
        <p:sp>
          <p:nvSpPr>
            <p:cNvPr id="6" name="5 Rectángulo"/>
            <p:cNvSpPr/>
            <p:nvPr/>
          </p:nvSpPr>
          <p:spPr>
            <a:xfrm>
              <a:off x="23417" y="28599"/>
              <a:ext cx="8182766" cy="4328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algn="ctr" defTabSz="889000">
                <a:lnSpc>
                  <a:spcPct val="90000"/>
                </a:lnSpc>
                <a:spcBef>
                  <a:spcPct val="0"/>
                </a:spcBef>
                <a:spcAft>
                  <a:spcPct val="35000"/>
                </a:spcAft>
              </a:pPr>
              <a:r>
                <a:rPr lang="es-CO" sz="2000" b="1" dirty="0"/>
                <a:t>CONFIRMACIÓN METROLÓGICA</a:t>
              </a:r>
            </a:p>
          </p:txBody>
        </p:sp>
      </p:grpSp>
      <p:grpSp>
        <p:nvGrpSpPr>
          <p:cNvPr id="10" name="Grupo 9">
            <a:extLst>
              <a:ext uri="{FF2B5EF4-FFF2-40B4-BE49-F238E27FC236}">
                <a16:creationId xmlns:a16="http://schemas.microsoft.com/office/drawing/2014/main" id="{D8C8A766-C238-596F-1722-78E241EA920B}"/>
              </a:ext>
            </a:extLst>
          </p:cNvPr>
          <p:cNvGrpSpPr/>
          <p:nvPr/>
        </p:nvGrpSpPr>
        <p:grpSpPr>
          <a:xfrm>
            <a:off x="10046293" y="6361959"/>
            <a:ext cx="2145707" cy="492585"/>
            <a:chOff x="9243152" y="5918017"/>
            <a:chExt cx="2666083" cy="686717"/>
          </a:xfrm>
        </p:grpSpPr>
        <p:sp>
          <p:nvSpPr>
            <p:cNvPr id="11" name="Rectángulo redondeado 10">
              <a:extLst>
                <a:ext uri="{FF2B5EF4-FFF2-40B4-BE49-F238E27FC236}">
                  <a16:creationId xmlns:a16="http://schemas.microsoft.com/office/drawing/2014/main" id="{518B8E06-172B-CBA4-EE56-DBC1A3905E62}"/>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2" name="Imagen 11">
              <a:extLst>
                <a:ext uri="{FF2B5EF4-FFF2-40B4-BE49-F238E27FC236}">
                  <a16:creationId xmlns:a16="http://schemas.microsoft.com/office/drawing/2014/main" id="{6DC8F109-954C-E4DA-EA10-CC5A4B941D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623130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BB03D-1839-2411-7C2D-674214E9E346}"/>
            </a:ext>
          </a:extLst>
        </p:cNvPr>
        <p:cNvGrpSpPr/>
        <p:nvPr/>
      </p:nvGrpSpPr>
      <p:grpSpPr>
        <a:xfrm>
          <a:off x="0" y="0"/>
          <a:ext cx="0" cy="0"/>
          <a:chOff x="0" y="0"/>
          <a:chExt cx="0" cy="0"/>
        </a:xfrm>
      </p:grpSpPr>
      <p:sp>
        <p:nvSpPr>
          <p:cNvPr id="2" name="1 Título">
            <a:extLst>
              <a:ext uri="{FF2B5EF4-FFF2-40B4-BE49-F238E27FC236}">
                <a16:creationId xmlns:a16="http://schemas.microsoft.com/office/drawing/2014/main" id="{885D9284-3CC0-30C4-3CA0-D1B32488BCAA}"/>
              </a:ext>
            </a:extLst>
          </p:cNvPr>
          <p:cNvSpPr>
            <a:spLocks noGrp="1"/>
          </p:cNvSpPr>
          <p:nvPr>
            <p:ph type="title"/>
          </p:nvPr>
        </p:nvSpPr>
        <p:spPr>
          <a:xfrm>
            <a:off x="185379" y="96755"/>
            <a:ext cx="8229600" cy="1143000"/>
          </a:xfrm>
        </p:spPr>
        <p:txBody>
          <a:bodyPr/>
          <a:lstStyle/>
          <a:p>
            <a:r>
              <a:rPr lang="es-CO" b="1" dirty="0">
                <a:latin typeface="Arial Narrow" panose="020B0606020202030204" pitchFamily="34" charset="0"/>
              </a:rPr>
              <a:t>VERIFICACIÓN</a:t>
            </a:r>
          </a:p>
        </p:txBody>
      </p:sp>
      <p:grpSp>
        <p:nvGrpSpPr>
          <p:cNvPr id="4" name="3 Grupo">
            <a:extLst>
              <a:ext uri="{FF2B5EF4-FFF2-40B4-BE49-F238E27FC236}">
                <a16:creationId xmlns:a16="http://schemas.microsoft.com/office/drawing/2014/main" id="{F460138E-EE55-94E6-8E1F-5F90B9A681BA}"/>
              </a:ext>
            </a:extLst>
          </p:cNvPr>
          <p:cNvGrpSpPr/>
          <p:nvPr/>
        </p:nvGrpSpPr>
        <p:grpSpPr>
          <a:xfrm>
            <a:off x="6600057" y="-1583"/>
            <a:ext cx="3932319" cy="456283"/>
            <a:chOff x="0" y="5182"/>
            <a:chExt cx="8229600" cy="479700"/>
          </a:xfrm>
        </p:grpSpPr>
        <p:sp>
          <p:nvSpPr>
            <p:cNvPr id="5" name="4 Rectángulo redondeado">
              <a:extLst>
                <a:ext uri="{FF2B5EF4-FFF2-40B4-BE49-F238E27FC236}">
                  <a16:creationId xmlns:a16="http://schemas.microsoft.com/office/drawing/2014/main" id="{6E93AEE8-5C23-0657-12EB-7319552960B8}"/>
                </a:ext>
              </a:extLst>
            </p:cNvPr>
            <p:cNvSpPr/>
            <p:nvPr/>
          </p:nvSpPr>
          <p:spPr>
            <a:xfrm>
              <a:off x="0" y="5182"/>
              <a:ext cx="8229600" cy="4797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s-ES_tradnl"/>
            </a:p>
          </p:txBody>
        </p:sp>
        <p:sp>
          <p:nvSpPr>
            <p:cNvPr id="6" name="5 Rectángulo">
              <a:extLst>
                <a:ext uri="{FF2B5EF4-FFF2-40B4-BE49-F238E27FC236}">
                  <a16:creationId xmlns:a16="http://schemas.microsoft.com/office/drawing/2014/main" id="{7948536D-1195-1CD4-AB9B-A94105C52D7A}"/>
                </a:ext>
              </a:extLst>
            </p:cNvPr>
            <p:cNvSpPr/>
            <p:nvPr/>
          </p:nvSpPr>
          <p:spPr>
            <a:xfrm>
              <a:off x="23417" y="28599"/>
              <a:ext cx="8182766" cy="4328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algn="ctr" defTabSz="889000">
                <a:lnSpc>
                  <a:spcPct val="90000"/>
                </a:lnSpc>
                <a:spcBef>
                  <a:spcPct val="0"/>
                </a:spcBef>
                <a:spcAft>
                  <a:spcPct val="35000"/>
                </a:spcAft>
              </a:pPr>
              <a:r>
                <a:rPr lang="es-CO" sz="2000" b="1" dirty="0"/>
                <a:t>CONFIRMACIÓN METROLÓGICA</a:t>
              </a:r>
            </a:p>
          </p:txBody>
        </p:sp>
      </p:grpSp>
      <mc:AlternateContent xmlns:mc="http://schemas.openxmlformats.org/markup-compatibility/2006">
        <mc:Choice xmlns:a14="http://schemas.microsoft.com/office/drawing/2010/main" Requires="a14">
          <p:sp>
            <p:nvSpPr>
              <p:cNvPr id="7" name="CuadroTexto 6">
                <a:extLst>
                  <a:ext uri="{FF2B5EF4-FFF2-40B4-BE49-F238E27FC236}">
                    <a16:creationId xmlns:a16="http://schemas.microsoft.com/office/drawing/2014/main" id="{0B0FBFEA-8370-9E35-E4E3-238DB2CD248D}"/>
                  </a:ext>
                </a:extLst>
              </p:cNvPr>
              <p:cNvSpPr txBox="1"/>
              <p:nvPr/>
            </p:nvSpPr>
            <p:spPr>
              <a:xfrm>
                <a:off x="518560" y="1702830"/>
                <a:ext cx="6092686" cy="1251240"/>
              </a:xfrm>
              <a:prstGeom prst="rect">
                <a:avLst/>
              </a:prstGeom>
              <a:noFill/>
            </p:spPr>
            <p:txBody>
              <a:bodyPr wrap="square">
                <a:spAutoFit/>
              </a:bodyPr>
              <a:lstStyle/>
              <a:p>
                <a14:m>
                  <m:oMath xmlns:m="http://schemas.openxmlformats.org/officeDocument/2006/math">
                    <m:sSub>
                      <m:sSubPr>
                        <m:ctrlPr>
                          <a:rPr lang="es-ES_tradnl" sz="3200" i="1" smtClean="0">
                            <a:latin typeface="Cambria Math" panose="02040503050406030204" pitchFamily="18" charset="0"/>
                          </a:rPr>
                        </m:ctrlPr>
                      </m:sSubPr>
                      <m:e>
                        <m:r>
                          <a:rPr lang="es-ES_tradnl" sz="3200" i="1">
                            <a:latin typeface="Cambria Math" panose="02040503050406030204" pitchFamily="18" charset="0"/>
                          </a:rPr>
                          <m:t>𝐸</m:t>
                        </m:r>
                      </m:e>
                      <m:sub>
                        <m:r>
                          <a:rPr lang="es-ES_tradnl" sz="3200" i="1">
                            <a:latin typeface="Cambria Math" panose="02040503050406030204" pitchFamily="18" charset="0"/>
                          </a:rPr>
                          <m:t>𝑛</m:t>
                        </m:r>
                      </m:sub>
                    </m:sSub>
                    <m:r>
                      <a:rPr lang="es-ES_tradnl" sz="3200" i="0">
                        <a:latin typeface="Cambria Math" panose="02040503050406030204" pitchFamily="18" charset="0"/>
                      </a:rPr>
                      <m:t>=</m:t>
                    </m:r>
                    <m:f>
                      <m:fPr>
                        <m:ctrlPr>
                          <a:rPr lang="es-ES_tradnl" sz="3200" i="1">
                            <a:latin typeface="Cambria Math" panose="02040503050406030204" pitchFamily="18" charset="0"/>
                          </a:rPr>
                        </m:ctrlPr>
                      </m:fPr>
                      <m:num>
                        <m:d>
                          <m:dPr>
                            <m:begChr m:val="|"/>
                            <m:endChr m:val="|"/>
                            <m:ctrlPr>
                              <a:rPr lang="es-ES_tradnl" sz="3200" i="1">
                                <a:latin typeface="Cambria Math" panose="02040503050406030204" pitchFamily="18" charset="0"/>
                              </a:rPr>
                            </m:ctrlPr>
                          </m:dPr>
                          <m:e>
                            <m:sSub>
                              <m:sSubPr>
                                <m:ctrlPr>
                                  <a:rPr lang="es-ES_tradnl" sz="3200" i="1">
                                    <a:latin typeface="Cambria Math" panose="02040503050406030204" pitchFamily="18" charset="0"/>
                                  </a:rPr>
                                </m:ctrlPr>
                              </m:sSubPr>
                              <m:e>
                                <m:r>
                                  <a:rPr lang="es-ES_tradnl" sz="3200" i="1">
                                    <a:latin typeface="Cambria Math" panose="02040503050406030204" pitchFamily="18" charset="0"/>
                                  </a:rPr>
                                  <m:t>𝑥</m:t>
                                </m:r>
                              </m:e>
                              <m:sub>
                                <m:r>
                                  <a:rPr lang="es-ES_tradnl" sz="3200" i="0">
                                    <a:latin typeface="Cambria Math" panose="02040503050406030204" pitchFamily="18" charset="0"/>
                                  </a:rPr>
                                  <m:t>1</m:t>
                                </m:r>
                              </m:sub>
                            </m:sSub>
                            <m:r>
                              <a:rPr lang="es-ES_tradnl" sz="3200" i="0">
                                <a:latin typeface="Cambria Math" panose="02040503050406030204" pitchFamily="18" charset="0"/>
                              </a:rPr>
                              <m:t>−</m:t>
                            </m:r>
                            <m:sSub>
                              <m:sSubPr>
                                <m:ctrlPr>
                                  <a:rPr lang="es-ES_tradnl" sz="3200" i="1">
                                    <a:latin typeface="Cambria Math" panose="02040503050406030204" pitchFamily="18" charset="0"/>
                                  </a:rPr>
                                </m:ctrlPr>
                              </m:sSubPr>
                              <m:e>
                                <m:r>
                                  <a:rPr lang="es-ES_tradnl" sz="3200" i="1">
                                    <a:latin typeface="Cambria Math" panose="02040503050406030204" pitchFamily="18" charset="0"/>
                                  </a:rPr>
                                  <m:t>𝑥</m:t>
                                </m:r>
                              </m:e>
                              <m:sub>
                                <m:r>
                                  <a:rPr lang="es-ES_tradnl" sz="3200" i="0">
                                    <a:latin typeface="Cambria Math" panose="02040503050406030204" pitchFamily="18" charset="0"/>
                                  </a:rPr>
                                  <m:t>2</m:t>
                                </m:r>
                              </m:sub>
                            </m:sSub>
                          </m:e>
                        </m:d>
                      </m:num>
                      <m:den>
                        <m:rad>
                          <m:radPr>
                            <m:degHide m:val="on"/>
                            <m:ctrlPr>
                              <a:rPr lang="es-ES_tradnl" sz="3200" i="1" smtClean="0">
                                <a:latin typeface="Cambria Math" panose="02040503050406030204" pitchFamily="18" charset="0"/>
                              </a:rPr>
                            </m:ctrlPr>
                          </m:radPr>
                          <m:deg/>
                          <m:e>
                            <m:r>
                              <a:rPr lang="es-ES" sz="3200" b="0" i="1" smtClean="0">
                                <a:latin typeface="Cambria Math" panose="02040503050406030204" pitchFamily="18" charset="0"/>
                                <a:ea typeface="Cambria Math" panose="02040503050406030204" pitchFamily="18" charset="0"/>
                              </a:rPr>
                              <m:t>(</m:t>
                            </m:r>
                            <m:sSubSup>
                              <m:sSubSupPr>
                                <m:ctrlPr>
                                  <a:rPr lang="es-ES" sz="3200" b="0" i="1" smtClean="0">
                                    <a:latin typeface="Cambria Math" panose="02040503050406030204" pitchFamily="18" charset="0"/>
                                    <a:ea typeface="Cambria Math" panose="02040503050406030204" pitchFamily="18" charset="0"/>
                                  </a:rPr>
                                </m:ctrlPr>
                              </m:sSubSupPr>
                              <m:e>
                                <m:r>
                                  <a:rPr lang="es-ES" sz="3200" b="0" i="1" smtClean="0">
                                    <a:latin typeface="Cambria Math" panose="02040503050406030204" pitchFamily="18" charset="0"/>
                                    <a:ea typeface="Cambria Math" panose="02040503050406030204" pitchFamily="18" charset="0"/>
                                  </a:rPr>
                                  <m:t>𝑈</m:t>
                                </m:r>
                              </m:e>
                              <m:sub>
                                <m:r>
                                  <a:rPr lang="es-ES" sz="3200" b="0" i="1" smtClean="0">
                                    <a:latin typeface="Cambria Math" panose="02040503050406030204" pitchFamily="18" charset="0"/>
                                    <a:ea typeface="Cambria Math" panose="02040503050406030204" pitchFamily="18" charset="0"/>
                                  </a:rPr>
                                  <m:t>1</m:t>
                                </m:r>
                              </m:sub>
                              <m:sup>
                                <m:r>
                                  <a:rPr lang="es-ES" sz="3200" b="0" i="1" smtClean="0">
                                    <a:latin typeface="Cambria Math" panose="02040503050406030204" pitchFamily="18" charset="0"/>
                                    <a:ea typeface="Cambria Math" panose="02040503050406030204" pitchFamily="18" charset="0"/>
                                  </a:rPr>
                                  <m:t>2</m:t>
                                </m:r>
                              </m:sup>
                            </m:sSubSup>
                            <m:r>
                              <a:rPr lang="es-ES" sz="3200" b="0" i="1" smtClean="0">
                                <a:latin typeface="Cambria Math" panose="02040503050406030204" pitchFamily="18" charset="0"/>
                                <a:ea typeface="Cambria Math" panose="02040503050406030204" pitchFamily="18" charset="0"/>
                              </a:rPr>
                              <m:t>+</m:t>
                            </m:r>
                            <m:sSubSup>
                              <m:sSubSupPr>
                                <m:ctrlPr>
                                  <a:rPr lang="es-ES" sz="3200" b="0" i="1" smtClean="0">
                                    <a:latin typeface="Cambria Math" panose="02040503050406030204" pitchFamily="18" charset="0"/>
                                    <a:ea typeface="Cambria Math" panose="02040503050406030204" pitchFamily="18" charset="0"/>
                                  </a:rPr>
                                </m:ctrlPr>
                              </m:sSubSupPr>
                              <m:e>
                                <m:r>
                                  <a:rPr lang="es-ES" sz="3200" b="0" i="1" smtClean="0">
                                    <a:latin typeface="Cambria Math" panose="02040503050406030204" pitchFamily="18" charset="0"/>
                                    <a:ea typeface="Cambria Math" panose="02040503050406030204" pitchFamily="18" charset="0"/>
                                  </a:rPr>
                                  <m:t>𝑈</m:t>
                                </m:r>
                              </m:e>
                              <m:sub>
                                <m:r>
                                  <a:rPr lang="es-ES" sz="3200" b="0" i="1" smtClean="0">
                                    <a:latin typeface="Cambria Math" panose="02040503050406030204" pitchFamily="18" charset="0"/>
                                    <a:ea typeface="Cambria Math" panose="02040503050406030204" pitchFamily="18" charset="0"/>
                                  </a:rPr>
                                  <m:t>2</m:t>
                                </m:r>
                              </m:sub>
                              <m:sup>
                                <m:r>
                                  <a:rPr lang="es-ES" sz="3200" b="0" i="1" smtClean="0">
                                    <a:latin typeface="Cambria Math" panose="02040503050406030204" pitchFamily="18" charset="0"/>
                                    <a:ea typeface="Cambria Math" panose="02040503050406030204" pitchFamily="18" charset="0"/>
                                  </a:rPr>
                                  <m:t>2</m:t>
                                </m:r>
                              </m:sup>
                            </m:sSubSup>
                            <m:r>
                              <a:rPr lang="es-ES" sz="3200" b="0" i="1" smtClean="0">
                                <a:latin typeface="Cambria Math" panose="02040503050406030204" pitchFamily="18" charset="0"/>
                                <a:ea typeface="Cambria Math" panose="02040503050406030204" pitchFamily="18" charset="0"/>
                              </a:rPr>
                              <m:t>)</m:t>
                            </m:r>
                          </m:e>
                        </m:rad>
                      </m:den>
                    </m:f>
                  </m:oMath>
                </a14:m>
                <a:r>
                  <a:rPr lang="es-ES_tradnl" sz="3200" dirty="0"/>
                  <a:t>   </a:t>
                </a:r>
              </a:p>
            </p:txBody>
          </p:sp>
        </mc:Choice>
        <mc:Fallback>
          <p:sp>
            <p:nvSpPr>
              <p:cNvPr id="7" name="CuadroTexto 6">
                <a:extLst>
                  <a:ext uri="{FF2B5EF4-FFF2-40B4-BE49-F238E27FC236}">
                    <a16:creationId xmlns:a16="http://schemas.microsoft.com/office/drawing/2014/main" id="{0B0FBFEA-8370-9E35-E4E3-238DB2CD248D}"/>
                  </a:ext>
                </a:extLst>
              </p:cNvPr>
              <p:cNvSpPr txBox="1">
                <a:spLocks noRot="1" noChangeAspect="1" noMove="1" noResize="1" noEditPoints="1" noAdjustHandles="1" noChangeArrowheads="1" noChangeShapeType="1" noTextEdit="1"/>
              </p:cNvSpPr>
              <p:nvPr/>
            </p:nvSpPr>
            <p:spPr>
              <a:xfrm>
                <a:off x="518560" y="1702830"/>
                <a:ext cx="6092686" cy="1251240"/>
              </a:xfrm>
              <a:prstGeom prst="rect">
                <a:avLst/>
              </a:prstGeom>
              <a:blipFill>
                <a:blip r:embed="rId2"/>
                <a:stretch>
                  <a:fillRect l="-624"/>
                </a:stretch>
              </a:blipFill>
            </p:spPr>
            <p:txBody>
              <a:bodyPr/>
              <a:lstStyle/>
              <a:p>
                <a:r>
                  <a:rPr lang="es-ES_tradnl">
                    <a:noFill/>
                  </a:rPr>
                  <a:t> </a:t>
                </a:r>
              </a:p>
            </p:txBody>
          </p:sp>
        </mc:Fallback>
      </mc:AlternateContent>
      <p:sp>
        <p:nvSpPr>
          <p:cNvPr id="8" name="2 Marcador de contenido">
            <a:extLst>
              <a:ext uri="{FF2B5EF4-FFF2-40B4-BE49-F238E27FC236}">
                <a16:creationId xmlns:a16="http://schemas.microsoft.com/office/drawing/2014/main" id="{9C396B87-6AE4-BD24-3E71-792D81A27F33}"/>
              </a:ext>
            </a:extLst>
          </p:cNvPr>
          <p:cNvSpPr txBox="1">
            <a:spLocks/>
          </p:cNvSpPr>
          <p:nvPr/>
        </p:nvSpPr>
        <p:spPr>
          <a:xfrm>
            <a:off x="-1778851" y="3006327"/>
            <a:ext cx="8229600" cy="48574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Font typeface="Arial" panose="020B0604020202020204" pitchFamily="34" charset="0"/>
              <a:buNone/>
            </a:pPr>
            <a:r>
              <a:rPr lang="es-CO" dirty="0">
                <a:latin typeface="Arial Narrow" panose="020B0606020202030204" pitchFamily="34" charset="0"/>
              </a:rPr>
              <a:t>Error normalizado</a:t>
            </a:r>
          </a:p>
        </p:txBody>
      </p:sp>
      <p:pic>
        <p:nvPicPr>
          <p:cNvPr id="9" name="Picture 4" descr="Presentación de PowerPoint">
            <a:extLst>
              <a:ext uri="{FF2B5EF4-FFF2-40B4-BE49-F238E27FC236}">
                <a16:creationId xmlns:a16="http://schemas.microsoft.com/office/drawing/2014/main" id="{65D35A77-D6A1-4E90-4EC7-3DE5E97EAE1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273"/>
          <a:stretch>
            <a:fillRect/>
          </a:stretch>
        </p:blipFill>
        <p:spPr bwMode="auto">
          <a:xfrm>
            <a:off x="6895653" y="2077026"/>
            <a:ext cx="5162394" cy="335800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upo 11">
            <a:extLst>
              <a:ext uri="{FF2B5EF4-FFF2-40B4-BE49-F238E27FC236}">
                <a16:creationId xmlns:a16="http://schemas.microsoft.com/office/drawing/2014/main" id="{BEAFA09E-22E8-74CE-978A-2C1A6BBAACF8}"/>
              </a:ext>
            </a:extLst>
          </p:cNvPr>
          <p:cNvGrpSpPr/>
          <p:nvPr/>
        </p:nvGrpSpPr>
        <p:grpSpPr>
          <a:xfrm>
            <a:off x="10046293" y="6361959"/>
            <a:ext cx="2145707" cy="492585"/>
            <a:chOff x="9243152" y="5918017"/>
            <a:chExt cx="2666083" cy="686717"/>
          </a:xfrm>
        </p:grpSpPr>
        <p:sp>
          <p:nvSpPr>
            <p:cNvPr id="13" name="Rectángulo redondeado 12">
              <a:extLst>
                <a:ext uri="{FF2B5EF4-FFF2-40B4-BE49-F238E27FC236}">
                  <a16:creationId xmlns:a16="http://schemas.microsoft.com/office/drawing/2014/main" id="{D3493A89-FDA8-34A0-CD5F-0CBA005BF922}"/>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4" name="Imagen 13">
              <a:extLst>
                <a:ext uri="{FF2B5EF4-FFF2-40B4-BE49-F238E27FC236}">
                  <a16:creationId xmlns:a16="http://schemas.microsoft.com/office/drawing/2014/main" id="{00A64E84-144B-25B9-B026-9A9AF8309E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mc:AlternateContent xmlns:mc="http://schemas.openxmlformats.org/markup-compatibility/2006">
        <mc:Choice xmlns:a14="http://schemas.microsoft.com/office/drawing/2010/main" Requires="a14">
          <p:sp>
            <p:nvSpPr>
              <p:cNvPr id="3" name="CuadroTexto 2">
                <a:extLst>
                  <a:ext uri="{FF2B5EF4-FFF2-40B4-BE49-F238E27FC236}">
                    <a16:creationId xmlns:a16="http://schemas.microsoft.com/office/drawing/2014/main" id="{172DCA96-F9D7-D0FC-1643-79460A9F8607}"/>
                  </a:ext>
                </a:extLst>
              </p:cNvPr>
              <p:cNvSpPr txBox="1"/>
              <p:nvPr/>
            </p:nvSpPr>
            <p:spPr>
              <a:xfrm>
                <a:off x="3365770" y="1928943"/>
                <a:ext cx="618286" cy="43088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ES_tradnl" sz="2800" i="1" smtClean="0">
                          <a:latin typeface="Cambria Math" panose="02040503050406030204" pitchFamily="18" charset="0"/>
                          <a:ea typeface="Cambria Math" panose="02040503050406030204" pitchFamily="18" charset="0"/>
                        </a:rPr>
                        <m:t>≤</m:t>
                      </m:r>
                      <m:r>
                        <a:rPr lang="es-ES" sz="2800" b="0" i="1" smtClean="0">
                          <a:latin typeface="Cambria Math" panose="02040503050406030204" pitchFamily="18" charset="0"/>
                          <a:ea typeface="Cambria Math" panose="02040503050406030204" pitchFamily="18" charset="0"/>
                        </a:rPr>
                        <m:t>1</m:t>
                      </m:r>
                    </m:oMath>
                  </m:oMathPara>
                </a14:m>
                <a:endParaRPr lang="es-ES_tradnl" sz="2800" dirty="0"/>
              </a:p>
            </p:txBody>
          </p:sp>
        </mc:Choice>
        <mc:Fallback>
          <p:sp>
            <p:nvSpPr>
              <p:cNvPr id="3" name="CuadroTexto 2">
                <a:extLst>
                  <a:ext uri="{FF2B5EF4-FFF2-40B4-BE49-F238E27FC236}">
                    <a16:creationId xmlns:a16="http://schemas.microsoft.com/office/drawing/2014/main" id="{172DCA96-F9D7-D0FC-1643-79460A9F8607}"/>
                  </a:ext>
                </a:extLst>
              </p:cNvPr>
              <p:cNvSpPr txBox="1">
                <a:spLocks noRot="1" noChangeAspect="1" noMove="1" noResize="1" noEditPoints="1" noAdjustHandles="1" noChangeArrowheads="1" noChangeShapeType="1" noTextEdit="1"/>
              </p:cNvSpPr>
              <p:nvPr/>
            </p:nvSpPr>
            <p:spPr>
              <a:xfrm>
                <a:off x="3365770" y="1928943"/>
                <a:ext cx="618286" cy="430887"/>
              </a:xfrm>
              <a:prstGeom prst="rect">
                <a:avLst/>
              </a:prstGeom>
              <a:blipFill>
                <a:blip r:embed="rId5"/>
                <a:stretch>
                  <a:fillRect l="-16000" r="-16000" b="-14286"/>
                </a:stretch>
              </a:blipFill>
            </p:spPr>
            <p:txBody>
              <a:bodyPr/>
              <a:lstStyle/>
              <a:p>
                <a:r>
                  <a:rPr lang="es-ES_tradnl">
                    <a:noFill/>
                  </a:rPr>
                  <a:t> </a:t>
                </a:r>
              </a:p>
            </p:txBody>
          </p:sp>
        </mc:Fallback>
      </mc:AlternateContent>
      <mc:AlternateContent xmlns:mc="http://schemas.openxmlformats.org/markup-compatibility/2006">
        <mc:Choice xmlns:a14="http://schemas.microsoft.com/office/drawing/2010/main" Requires="a14">
          <p:sp>
            <p:nvSpPr>
              <p:cNvPr id="11" name="CuadroTexto 10">
                <a:extLst>
                  <a:ext uri="{FF2B5EF4-FFF2-40B4-BE49-F238E27FC236}">
                    <a16:creationId xmlns:a16="http://schemas.microsoft.com/office/drawing/2014/main" id="{612EDD27-68E2-B51F-F3C5-DD255EE56462}"/>
                  </a:ext>
                </a:extLst>
              </p:cNvPr>
              <p:cNvSpPr txBox="1"/>
              <p:nvPr/>
            </p:nvSpPr>
            <p:spPr>
              <a:xfrm>
                <a:off x="-1555376" y="4156834"/>
                <a:ext cx="6983506" cy="11276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s-ES_tradnl" sz="3200" i="1" smtClean="0">
                              <a:latin typeface="Cambria Math" panose="02040503050406030204" pitchFamily="18" charset="0"/>
                            </a:rPr>
                          </m:ctrlPr>
                        </m:sSubPr>
                        <m:e>
                          <m:r>
                            <a:rPr lang="es-ES_tradnl" sz="3200" i="1">
                              <a:latin typeface="Cambria Math" panose="02040503050406030204" pitchFamily="18" charset="0"/>
                            </a:rPr>
                            <m:t>𝐸</m:t>
                          </m:r>
                        </m:e>
                        <m:sub>
                          <m:r>
                            <a:rPr lang="es-ES_tradnl" sz="3200" i="1">
                              <a:latin typeface="Cambria Math" panose="02040503050406030204" pitchFamily="18" charset="0"/>
                            </a:rPr>
                            <m:t>𝑛</m:t>
                          </m:r>
                        </m:sub>
                      </m:sSub>
                      <m:r>
                        <a:rPr lang="es-ES_tradnl" sz="3200" i="0">
                          <a:latin typeface="Cambria Math" panose="02040503050406030204" pitchFamily="18" charset="0"/>
                        </a:rPr>
                        <m:t>=</m:t>
                      </m:r>
                      <m:f>
                        <m:fPr>
                          <m:ctrlPr>
                            <a:rPr lang="es-ES_tradnl" sz="3200" i="1">
                              <a:latin typeface="Cambria Math" panose="02040503050406030204" pitchFamily="18" charset="0"/>
                            </a:rPr>
                          </m:ctrlPr>
                        </m:fPr>
                        <m:num>
                          <m:d>
                            <m:dPr>
                              <m:begChr m:val="|"/>
                              <m:endChr m:val="|"/>
                              <m:ctrlPr>
                                <a:rPr lang="es-ES_tradnl" sz="3200" i="1">
                                  <a:latin typeface="Cambria Math" panose="02040503050406030204" pitchFamily="18" charset="0"/>
                                </a:rPr>
                              </m:ctrlPr>
                            </m:dPr>
                            <m:e>
                              <m:sSub>
                                <m:sSubPr>
                                  <m:ctrlPr>
                                    <a:rPr lang="es-ES_tradnl" sz="3200" i="1">
                                      <a:latin typeface="Cambria Math" panose="02040503050406030204" pitchFamily="18" charset="0"/>
                                    </a:rPr>
                                  </m:ctrlPr>
                                </m:sSubPr>
                                <m:e>
                                  <m:r>
                                    <a:rPr lang="es-ES_tradnl" sz="3200" i="1">
                                      <a:latin typeface="Cambria Math" panose="02040503050406030204" pitchFamily="18" charset="0"/>
                                    </a:rPr>
                                    <m:t>𝑥</m:t>
                                  </m:r>
                                </m:e>
                                <m:sub>
                                  <m:r>
                                    <a:rPr lang="es-ES_tradnl" sz="3200" i="0">
                                      <a:latin typeface="Cambria Math" panose="02040503050406030204" pitchFamily="18" charset="0"/>
                                    </a:rPr>
                                    <m:t>1</m:t>
                                  </m:r>
                                </m:sub>
                              </m:sSub>
                              <m:r>
                                <a:rPr lang="es-ES_tradnl" sz="3200" i="0">
                                  <a:latin typeface="Cambria Math" panose="02040503050406030204" pitchFamily="18" charset="0"/>
                                </a:rPr>
                                <m:t>−</m:t>
                              </m:r>
                              <m:sSub>
                                <m:sSubPr>
                                  <m:ctrlPr>
                                    <a:rPr lang="es-ES_tradnl" sz="3200" i="1">
                                      <a:latin typeface="Cambria Math" panose="02040503050406030204" pitchFamily="18" charset="0"/>
                                    </a:rPr>
                                  </m:ctrlPr>
                                </m:sSubPr>
                                <m:e>
                                  <m:r>
                                    <a:rPr lang="es-ES_tradnl" sz="3200" i="1">
                                      <a:latin typeface="Cambria Math" panose="02040503050406030204" pitchFamily="18" charset="0"/>
                                    </a:rPr>
                                    <m:t>𝑥</m:t>
                                  </m:r>
                                </m:e>
                                <m:sub>
                                  <m:r>
                                    <a:rPr lang="es-ES_tradnl" sz="3200" i="0">
                                      <a:latin typeface="Cambria Math" panose="02040503050406030204" pitchFamily="18" charset="0"/>
                                    </a:rPr>
                                    <m:t>2</m:t>
                                  </m:r>
                                </m:sub>
                              </m:sSub>
                            </m:e>
                          </m:d>
                        </m:num>
                        <m:den>
                          <m:sSub>
                            <m:sSubPr>
                              <m:ctrlPr>
                                <a:rPr lang="es-ES_tradnl" sz="3200" i="1">
                                  <a:latin typeface="Cambria Math" panose="02040503050406030204" pitchFamily="18" charset="0"/>
                                </a:rPr>
                              </m:ctrlPr>
                            </m:sSubPr>
                            <m:e>
                              <m:r>
                                <a:rPr lang="es-ES_tradnl" sz="3200" i="1">
                                  <a:latin typeface="Cambria Math" panose="02040503050406030204" pitchFamily="18" charset="0"/>
                                </a:rPr>
                                <m:t>𝑈</m:t>
                              </m:r>
                            </m:e>
                            <m:sub>
                              <m:r>
                                <a:rPr lang="es-ES_tradnl" sz="3200" i="1">
                                  <a:latin typeface="Cambria Math" panose="02040503050406030204" pitchFamily="18" charset="0"/>
                                </a:rPr>
                                <m:t>𝑚𝑎𝑥</m:t>
                              </m:r>
                            </m:sub>
                          </m:sSub>
                        </m:den>
                      </m:f>
                    </m:oMath>
                  </m:oMathPara>
                </a14:m>
                <a:endParaRPr lang="es-ES_tradnl" sz="3200" dirty="0"/>
              </a:p>
            </p:txBody>
          </p:sp>
        </mc:Choice>
        <mc:Fallback>
          <p:sp>
            <p:nvSpPr>
              <p:cNvPr id="11" name="CuadroTexto 10">
                <a:extLst>
                  <a:ext uri="{FF2B5EF4-FFF2-40B4-BE49-F238E27FC236}">
                    <a16:creationId xmlns:a16="http://schemas.microsoft.com/office/drawing/2014/main" id="{612EDD27-68E2-B51F-F3C5-DD255EE56462}"/>
                  </a:ext>
                </a:extLst>
              </p:cNvPr>
              <p:cNvSpPr txBox="1">
                <a:spLocks noRot="1" noChangeAspect="1" noMove="1" noResize="1" noEditPoints="1" noAdjustHandles="1" noChangeArrowheads="1" noChangeShapeType="1" noTextEdit="1"/>
              </p:cNvSpPr>
              <p:nvPr/>
            </p:nvSpPr>
            <p:spPr>
              <a:xfrm>
                <a:off x="-1555376" y="4156834"/>
                <a:ext cx="6983506" cy="1127616"/>
              </a:xfrm>
              <a:prstGeom prst="rect">
                <a:avLst/>
              </a:prstGeom>
              <a:blipFill>
                <a:blip r:embed="rId6"/>
                <a:stretch>
                  <a:fillRect b="-2222"/>
                </a:stretch>
              </a:blipFill>
            </p:spPr>
            <p:txBody>
              <a:bodyPr/>
              <a:lstStyle/>
              <a:p>
                <a:r>
                  <a:rPr lang="es-ES_tradnl">
                    <a:noFill/>
                  </a:rPr>
                  <a:t> </a:t>
                </a:r>
              </a:p>
            </p:txBody>
          </p:sp>
        </mc:Fallback>
      </mc:AlternateContent>
      <mc:AlternateContent xmlns:mc="http://schemas.openxmlformats.org/markup-compatibility/2006">
        <mc:Choice xmlns:a14="http://schemas.microsoft.com/office/drawing/2010/main" Requires="a14">
          <p:sp>
            <p:nvSpPr>
              <p:cNvPr id="15" name="CuadroTexto 14">
                <a:extLst>
                  <a:ext uri="{FF2B5EF4-FFF2-40B4-BE49-F238E27FC236}">
                    <a16:creationId xmlns:a16="http://schemas.microsoft.com/office/drawing/2014/main" id="{E919173B-6C9E-DF1B-81CB-07C7AF94D589}"/>
                  </a:ext>
                </a:extLst>
              </p:cNvPr>
              <p:cNvSpPr txBox="1"/>
              <p:nvPr/>
            </p:nvSpPr>
            <p:spPr>
              <a:xfrm>
                <a:off x="3564903" y="4505198"/>
                <a:ext cx="618286" cy="43088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ES_tradnl" sz="2800" i="1" smtClean="0">
                          <a:latin typeface="Cambria Math" panose="02040503050406030204" pitchFamily="18" charset="0"/>
                          <a:ea typeface="Cambria Math" panose="02040503050406030204" pitchFamily="18" charset="0"/>
                        </a:rPr>
                        <m:t>≤</m:t>
                      </m:r>
                      <m:r>
                        <a:rPr lang="es-ES" sz="2800" b="0" i="1" smtClean="0">
                          <a:latin typeface="Cambria Math" panose="02040503050406030204" pitchFamily="18" charset="0"/>
                          <a:ea typeface="Cambria Math" panose="02040503050406030204" pitchFamily="18" charset="0"/>
                        </a:rPr>
                        <m:t>1</m:t>
                      </m:r>
                    </m:oMath>
                  </m:oMathPara>
                </a14:m>
                <a:endParaRPr lang="es-ES_tradnl" sz="2800" dirty="0"/>
              </a:p>
            </p:txBody>
          </p:sp>
        </mc:Choice>
        <mc:Fallback>
          <p:sp>
            <p:nvSpPr>
              <p:cNvPr id="15" name="CuadroTexto 14">
                <a:extLst>
                  <a:ext uri="{FF2B5EF4-FFF2-40B4-BE49-F238E27FC236}">
                    <a16:creationId xmlns:a16="http://schemas.microsoft.com/office/drawing/2014/main" id="{E919173B-6C9E-DF1B-81CB-07C7AF94D589}"/>
                  </a:ext>
                </a:extLst>
              </p:cNvPr>
              <p:cNvSpPr txBox="1">
                <a:spLocks noRot="1" noChangeAspect="1" noMove="1" noResize="1" noEditPoints="1" noAdjustHandles="1" noChangeArrowheads="1" noChangeShapeType="1" noTextEdit="1"/>
              </p:cNvSpPr>
              <p:nvPr/>
            </p:nvSpPr>
            <p:spPr>
              <a:xfrm>
                <a:off x="3564903" y="4505198"/>
                <a:ext cx="618286" cy="430887"/>
              </a:xfrm>
              <a:prstGeom prst="rect">
                <a:avLst/>
              </a:prstGeom>
              <a:blipFill>
                <a:blip r:embed="rId7"/>
                <a:stretch>
                  <a:fillRect l="-16000" r="-14000" b="-14286"/>
                </a:stretch>
              </a:blipFill>
            </p:spPr>
            <p:txBody>
              <a:bodyPr/>
              <a:lstStyle/>
              <a:p>
                <a:r>
                  <a:rPr lang="es-ES_tradnl">
                    <a:noFill/>
                  </a:rPr>
                  <a:t> </a:t>
                </a:r>
              </a:p>
            </p:txBody>
          </p:sp>
        </mc:Fallback>
      </mc:AlternateContent>
    </p:spTree>
    <p:extLst>
      <p:ext uri="{BB962C8B-B14F-4D97-AF65-F5344CB8AC3E}">
        <p14:creationId xmlns:p14="http://schemas.microsoft.com/office/powerpoint/2010/main" val="3772508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E3C0B-459F-EBBB-898A-6B8D36A9F5DF}"/>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577B2899-3330-2B2C-C073-A9A863D6406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55" t="5244" r="4770" b="2112"/>
          <a:stretch/>
        </p:blipFill>
        <p:spPr>
          <a:xfrm>
            <a:off x="0" y="0"/>
            <a:ext cx="12192000" cy="6923314"/>
          </a:xfrm>
          <a:prstGeom prst="rect">
            <a:avLst/>
          </a:prstGeom>
        </p:spPr>
      </p:pic>
      <p:pic>
        <p:nvPicPr>
          <p:cNvPr id="9" name="Imagen 8">
            <a:extLst>
              <a:ext uri="{FF2B5EF4-FFF2-40B4-BE49-F238E27FC236}">
                <a16:creationId xmlns:a16="http://schemas.microsoft.com/office/drawing/2014/main" id="{8108FAC7-4942-5116-5DA6-B61EFE4BFF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609" r="-131"/>
          <a:stretch/>
        </p:blipFill>
        <p:spPr>
          <a:xfrm>
            <a:off x="297455" y="209320"/>
            <a:ext cx="5421702" cy="6356733"/>
          </a:xfrm>
          <a:prstGeom prst="roundRect">
            <a:avLst/>
          </a:prstGeom>
        </p:spPr>
      </p:pic>
      <p:sp>
        <p:nvSpPr>
          <p:cNvPr id="2" name="Título 1">
            <a:extLst>
              <a:ext uri="{FF2B5EF4-FFF2-40B4-BE49-F238E27FC236}">
                <a16:creationId xmlns:a16="http://schemas.microsoft.com/office/drawing/2014/main" id="{96240F78-691E-3A42-BEEA-14919762E809}"/>
              </a:ext>
            </a:extLst>
          </p:cNvPr>
          <p:cNvSpPr>
            <a:spLocks noGrp="1"/>
          </p:cNvSpPr>
          <p:nvPr>
            <p:ph type="ctrTitle"/>
          </p:nvPr>
        </p:nvSpPr>
        <p:spPr>
          <a:xfrm>
            <a:off x="768928" y="3032615"/>
            <a:ext cx="4851862" cy="1054186"/>
          </a:xfrm>
        </p:spPr>
        <p:txBody>
          <a:bodyPr>
            <a:noAutofit/>
          </a:bodyPr>
          <a:lstStyle/>
          <a:p>
            <a:r>
              <a:rPr lang="es-ES" sz="4800" b="1" dirty="0">
                <a:solidFill>
                  <a:schemeClr val="bg1"/>
                </a:solidFill>
                <a:latin typeface="+mn-lt"/>
              </a:rPr>
              <a:t>CONCEPTOS BÁSICOS EN METROLOGÍA</a:t>
            </a:r>
            <a:endParaRPr lang="es-CO" sz="4800" b="1" dirty="0">
              <a:solidFill>
                <a:schemeClr val="bg1"/>
              </a:solidFill>
              <a:latin typeface="+mn-lt"/>
            </a:endParaRPr>
          </a:p>
        </p:txBody>
      </p:sp>
      <p:sp>
        <p:nvSpPr>
          <p:cNvPr id="5" name="Triángulo isósceles 4">
            <a:extLst>
              <a:ext uri="{FF2B5EF4-FFF2-40B4-BE49-F238E27FC236}">
                <a16:creationId xmlns:a16="http://schemas.microsoft.com/office/drawing/2014/main" id="{5CC4CA64-9355-3F60-0D2E-BC806B07CBA8}"/>
              </a:ext>
            </a:extLst>
          </p:cNvPr>
          <p:cNvSpPr/>
          <p:nvPr/>
        </p:nvSpPr>
        <p:spPr>
          <a:xfrm rot="5400000">
            <a:off x="5404659" y="2783234"/>
            <a:ext cx="931025" cy="498763"/>
          </a:xfrm>
          <a:prstGeom prst="triangle">
            <a:avLst/>
          </a:prstGeom>
          <a:solidFill>
            <a:srgbClr val="8DB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Título 1">
            <a:extLst>
              <a:ext uri="{FF2B5EF4-FFF2-40B4-BE49-F238E27FC236}">
                <a16:creationId xmlns:a16="http://schemas.microsoft.com/office/drawing/2014/main" id="{A80B25FF-40AE-0ADA-D281-29E01F57FA8F}"/>
              </a:ext>
            </a:extLst>
          </p:cNvPr>
          <p:cNvSpPr txBox="1">
            <a:spLocks/>
          </p:cNvSpPr>
          <p:nvPr/>
        </p:nvSpPr>
        <p:spPr>
          <a:xfrm>
            <a:off x="768928" y="1338004"/>
            <a:ext cx="4851862" cy="1054186"/>
          </a:xfrm>
          <a:prstGeom prst="rect">
            <a:avLst/>
          </a:prstGeom>
          <a:ln>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8800" b="1" dirty="0">
                <a:solidFill>
                  <a:schemeClr val="bg1"/>
                </a:solidFill>
              </a:rPr>
              <a:t>01</a:t>
            </a:r>
            <a:endParaRPr lang="es-CO" sz="8800" b="1" dirty="0">
              <a:solidFill>
                <a:schemeClr val="bg1"/>
              </a:solidFill>
            </a:endParaRPr>
          </a:p>
        </p:txBody>
      </p:sp>
      <p:pic>
        <p:nvPicPr>
          <p:cNvPr id="10" name="Imagen 9">
            <a:extLst>
              <a:ext uri="{FF2B5EF4-FFF2-40B4-BE49-F238E27FC236}">
                <a16:creationId xmlns:a16="http://schemas.microsoft.com/office/drawing/2014/main" id="{634DAC45-844C-B2F9-997F-4664950497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945" y="5855355"/>
            <a:ext cx="2587440" cy="531807"/>
          </a:xfrm>
          <a:prstGeom prst="rect">
            <a:avLst/>
          </a:prstGeom>
        </p:spPr>
      </p:pic>
      <p:pic>
        <p:nvPicPr>
          <p:cNvPr id="13" name="Imagen 12">
            <a:extLst>
              <a:ext uri="{FF2B5EF4-FFF2-40B4-BE49-F238E27FC236}">
                <a16:creationId xmlns:a16="http://schemas.microsoft.com/office/drawing/2014/main" id="{A07C7FE0-83D6-6967-09F8-116242C07E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259840">
            <a:off x="4796079" y="4323874"/>
            <a:ext cx="1804469" cy="3825889"/>
          </a:xfrm>
          <a:prstGeom prst="rect">
            <a:avLst/>
          </a:prstGeom>
        </p:spPr>
      </p:pic>
    </p:spTree>
    <p:extLst>
      <p:ext uri="{BB962C8B-B14F-4D97-AF65-F5344CB8AC3E}">
        <p14:creationId xmlns:p14="http://schemas.microsoft.com/office/powerpoint/2010/main" val="10097165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1B12E-543F-4BEC-C9E0-75E5A5A1FCD6}"/>
            </a:ext>
          </a:extLst>
        </p:cNvPr>
        <p:cNvGrpSpPr/>
        <p:nvPr/>
      </p:nvGrpSpPr>
      <p:grpSpPr>
        <a:xfrm>
          <a:off x="0" y="0"/>
          <a:ext cx="0" cy="0"/>
          <a:chOff x="0" y="0"/>
          <a:chExt cx="0" cy="0"/>
        </a:xfrm>
      </p:grpSpPr>
      <p:sp>
        <p:nvSpPr>
          <p:cNvPr id="85" name="TextBox 84">
            <a:extLst>
              <a:ext uri="{FF2B5EF4-FFF2-40B4-BE49-F238E27FC236}">
                <a16:creationId xmlns:a16="http://schemas.microsoft.com/office/drawing/2014/main" id="{6D1F81C0-ABF0-2F58-043F-E9321A1339C8}"/>
              </a:ext>
            </a:extLst>
          </p:cNvPr>
          <p:cNvSpPr txBox="1"/>
          <p:nvPr/>
        </p:nvSpPr>
        <p:spPr>
          <a:xfrm>
            <a:off x="635831" y="965006"/>
            <a:ext cx="10668000" cy="630942"/>
          </a:xfrm>
          <a:prstGeom prst="rect">
            <a:avLst/>
          </a:prstGeom>
          <a:noFill/>
        </p:spPr>
        <p:txBody>
          <a:bodyPr wrap="square" rtlCol="0" anchor="b">
            <a:spAutoFit/>
          </a:bodyPr>
          <a:lstStyle/>
          <a:p>
            <a:pPr algn="ctr"/>
            <a:r>
              <a:rPr lang="en-US" sz="3500" b="1" spc="-145" dirty="0">
                <a:solidFill>
                  <a:schemeClr val="tx2"/>
                </a:solidFill>
                <a:latin typeface="Montserrat" pitchFamily="2" charset="77"/>
                <a:cs typeface="Poppins" pitchFamily="2" charset="77"/>
              </a:rPr>
              <a:t>¿CÓMO APLICAR LA CORRECCIÓN?</a:t>
            </a:r>
          </a:p>
        </p:txBody>
      </p:sp>
      <p:sp>
        <p:nvSpPr>
          <p:cNvPr id="2" name="CuadroTexto 1">
            <a:extLst>
              <a:ext uri="{FF2B5EF4-FFF2-40B4-BE49-F238E27FC236}">
                <a16:creationId xmlns:a16="http://schemas.microsoft.com/office/drawing/2014/main" id="{244DAB57-195A-DFA0-742A-832586225C02}"/>
              </a:ext>
            </a:extLst>
          </p:cNvPr>
          <p:cNvSpPr txBox="1"/>
          <p:nvPr/>
        </p:nvSpPr>
        <p:spPr>
          <a:xfrm>
            <a:off x="3882993" y="2035420"/>
            <a:ext cx="7382502" cy="954107"/>
          </a:xfrm>
          <a:prstGeom prst="rect">
            <a:avLst/>
          </a:prstGeom>
          <a:noFill/>
        </p:spPr>
        <p:txBody>
          <a:bodyPr wrap="square" rtlCol="0">
            <a:spAutoFit/>
          </a:bodyPr>
          <a:lstStyle/>
          <a:p>
            <a:pPr algn="ctr"/>
            <a:r>
              <a:rPr lang="es-ES" sz="2800" dirty="0">
                <a:latin typeface="Arial"/>
                <a:cs typeface="Arial"/>
              </a:rPr>
              <a:t>Diferencia entre un valor medido de una magnitud y un valor de referencia</a:t>
            </a:r>
          </a:p>
        </p:txBody>
      </p:sp>
      <p:sp>
        <p:nvSpPr>
          <p:cNvPr id="3" name="1 Rectángulo">
            <a:extLst>
              <a:ext uri="{FF2B5EF4-FFF2-40B4-BE49-F238E27FC236}">
                <a16:creationId xmlns:a16="http://schemas.microsoft.com/office/drawing/2014/main" id="{6789A0B2-04C9-42AB-4BF3-2872B2B945DF}"/>
              </a:ext>
            </a:extLst>
          </p:cNvPr>
          <p:cNvSpPr/>
          <p:nvPr/>
        </p:nvSpPr>
        <p:spPr>
          <a:xfrm>
            <a:off x="793710" y="1968993"/>
            <a:ext cx="2641749" cy="1015663"/>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6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error</a:t>
            </a:r>
          </a:p>
        </p:txBody>
      </p:sp>
      <mc:AlternateContent xmlns:mc="http://schemas.openxmlformats.org/markup-compatibility/2006" xmlns:a14="http://schemas.microsoft.com/office/drawing/2010/main">
        <mc:Choice Requires="a14">
          <p:sp>
            <p:nvSpPr>
              <p:cNvPr id="4" name="CuadroTexto 3">
                <a:extLst>
                  <a:ext uri="{FF2B5EF4-FFF2-40B4-BE49-F238E27FC236}">
                    <a16:creationId xmlns:a16="http://schemas.microsoft.com/office/drawing/2014/main" id="{6A5A337C-C968-B290-9508-227E0DDC6AD0}"/>
                  </a:ext>
                </a:extLst>
              </p:cNvPr>
              <p:cNvSpPr txBox="1"/>
              <p:nvPr/>
            </p:nvSpPr>
            <p:spPr>
              <a:xfrm>
                <a:off x="1075986" y="3429000"/>
                <a:ext cx="9809993"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sz="3600" b="0" i="1" smtClean="0">
                          <a:solidFill>
                            <a:srgbClr val="FF0000"/>
                          </a:solidFill>
                          <a:latin typeface="Cambria Math" panose="02040503050406030204" pitchFamily="18" charset="0"/>
                        </a:rPr>
                        <m:t>𝐸𝑅𝑅𝑂𝑅</m:t>
                      </m:r>
                      <m:r>
                        <a:rPr lang="es-ES" sz="3600" b="0" i="1" smtClean="0">
                          <a:solidFill>
                            <a:srgbClr val="FF0000"/>
                          </a:solidFill>
                          <a:latin typeface="Cambria Math" panose="02040503050406030204" pitchFamily="18" charset="0"/>
                        </a:rPr>
                        <m:t>=</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𝑚𝑒𝑑𝑖𝑑𝑜</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𝑑𝑒</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𝑟𝑒𝑓𝑒𝑟𝑒𝑛𝑐𝑖𝑎</m:t>
                      </m:r>
                    </m:oMath>
                  </m:oMathPara>
                </a14:m>
                <a:endParaRPr lang="es-ES_tradnl" sz="3600" dirty="0">
                  <a:solidFill>
                    <a:srgbClr val="FF0000"/>
                  </a:solidFill>
                </a:endParaRPr>
              </a:p>
            </p:txBody>
          </p:sp>
        </mc:Choice>
        <mc:Fallback xmlns="">
          <p:sp>
            <p:nvSpPr>
              <p:cNvPr id="4" name="CuadroTexto 3">
                <a:extLst>
                  <a:ext uri="{FF2B5EF4-FFF2-40B4-BE49-F238E27FC236}">
                    <a16:creationId xmlns:a16="http://schemas.microsoft.com/office/drawing/2014/main" id="{6A5A337C-C968-B290-9508-227E0DDC6AD0}"/>
                  </a:ext>
                </a:extLst>
              </p:cNvPr>
              <p:cNvSpPr txBox="1">
                <a:spLocks noRot="1" noChangeAspect="1" noMove="1" noResize="1" noEditPoints="1" noAdjustHandles="1" noChangeArrowheads="1" noChangeShapeType="1" noTextEdit="1"/>
              </p:cNvSpPr>
              <p:nvPr/>
            </p:nvSpPr>
            <p:spPr>
              <a:xfrm>
                <a:off x="1075986" y="3429000"/>
                <a:ext cx="9809993" cy="553998"/>
              </a:xfrm>
              <a:prstGeom prst="rect">
                <a:avLst/>
              </a:prstGeom>
              <a:blipFill>
                <a:blip r:embed="rId3"/>
                <a:stretch>
                  <a:fillRect l="-646" t="-11364" r="-1034" b="-36364"/>
                </a:stretch>
              </a:blipFill>
            </p:spPr>
            <p:txBody>
              <a:bodyPr/>
              <a:lstStyle/>
              <a:p>
                <a:r>
                  <a:rPr lang="es-ES_tradnl">
                    <a:noFill/>
                  </a:rPr>
                  <a:t> </a:t>
                </a:r>
              </a:p>
            </p:txBody>
          </p:sp>
        </mc:Fallback>
      </mc:AlternateContent>
      <p:pic>
        <p:nvPicPr>
          <p:cNvPr id="6" name="Gráfico 5" descr="Badge Follow contorno">
            <a:extLst>
              <a:ext uri="{FF2B5EF4-FFF2-40B4-BE49-F238E27FC236}">
                <a16:creationId xmlns:a16="http://schemas.microsoft.com/office/drawing/2014/main" id="{490FCFA7-2614-5F28-AE55-6FD680FE56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425793" y="4819368"/>
            <a:ext cx="914400" cy="914400"/>
          </a:xfrm>
          <a:prstGeom prst="rect">
            <a:avLst/>
          </a:prstGeom>
        </p:spPr>
      </p:pic>
      <p:pic>
        <p:nvPicPr>
          <p:cNvPr id="8" name="Gráfico 7" descr="Badge Unfollow contorno">
            <a:extLst>
              <a:ext uri="{FF2B5EF4-FFF2-40B4-BE49-F238E27FC236}">
                <a16:creationId xmlns:a16="http://schemas.microsoft.com/office/drawing/2014/main" id="{B854F544-A63E-31A3-AAA1-3F6236B62EE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117044" y="4819368"/>
            <a:ext cx="914400" cy="914400"/>
          </a:xfrm>
          <a:prstGeom prst="rect">
            <a:avLst/>
          </a:prstGeom>
        </p:spPr>
      </p:pic>
      <p:sp>
        <p:nvSpPr>
          <p:cNvPr id="9" name="CuadroTexto 8">
            <a:extLst>
              <a:ext uri="{FF2B5EF4-FFF2-40B4-BE49-F238E27FC236}">
                <a16:creationId xmlns:a16="http://schemas.microsoft.com/office/drawing/2014/main" id="{9BBEF252-5F18-2542-4089-34628A14005D}"/>
              </a:ext>
            </a:extLst>
          </p:cNvPr>
          <p:cNvSpPr txBox="1"/>
          <p:nvPr/>
        </p:nvSpPr>
        <p:spPr>
          <a:xfrm>
            <a:off x="2091797" y="5041249"/>
            <a:ext cx="7382502" cy="523220"/>
          </a:xfrm>
          <a:prstGeom prst="rect">
            <a:avLst/>
          </a:prstGeom>
          <a:noFill/>
        </p:spPr>
        <p:txBody>
          <a:bodyPr wrap="square" rtlCol="0">
            <a:spAutoFit/>
          </a:bodyPr>
          <a:lstStyle/>
          <a:p>
            <a:pPr algn="ctr"/>
            <a:r>
              <a:rPr lang="es-ES" sz="2800" dirty="0" err="1">
                <a:latin typeface="Arial"/>
                <a:cs typeface="Arial"/>
              </a:rPr>
              <a:t>ó</a:t>
            </a:r>
            <a:endParaRPr lang="es-ES" sz="2800" dirty="0">
              <a:latin typeface="Arial"/>
              <a:cs typeface="Arial"/>
            </a:endParaRPr>
          </a:p>
        </p:txBody>
      </p:sp>
      <p:sp>
        <p:nvSpPr>
          <p:cNvPr id="10" name="CuadroTexto 9">
            <a:extLst>
              <a:ext uri="{FF2B5EF4-FFF2-40B4-BE49-F238E27FC236}">
                <a16:creationId xmlns:a16="http://schemas.microsoft.com/office/drawing/2014/main" id="{3AF284A5-0824-4B17-FD44-8263B81FBF3D}"/>
              </a:ext>
            </a:extLst>
          </p:cNvPr>
          <p:cNvSpPr txBox="1"/>
          <p:nvPr/>
        </p:nvSpPr>
        <p:spPr>
          <a:xfrm>
            <a:off x="-1412671" y="4073685"/>
            <a:ext cx="7382502" cy="523220"/>
          </a:xfrm>
          <a:prstGeom prst="rect">
            <a:avLst/>
          </a:prstGeom>
          <a:noFill/>
        </p:spPr>
        <p:txBody>
          <a:bodyPr wrap="square" rtlCol="0">
            <a:spAutoFit/>
          </a:bodyPr>
          <a:lstStyle/>
          <a:p>
            <a:pPr algn="ctr"/>
            <a:r>
              <a:rPr lang="es-ES" sz="2800" dirty="0">
                <a:latin typeface="Arial"/>
                <a:cs typeface="Arial"/>
              </a:rPr>
              <a:t>Puede ser….</a:t>
            </a:r>
          </a:p>
        </p:txBody>
      </p:sp>
      <p:sp>
        <p:nvSpPr>
          <p:cNvPr id="11" name="CuadroTexto 10">
            <a:extLst>
              <a:ext uri="{FF2B5EF4-FFF2-40B4-BE49-F238E27FC236}">
                <a16:creationId xmlns:a16="http://schemas.microsoft.com/office/drawing/2014/main" id="{D0D517C8-EE74-EC9A-C05F-890CB2506B24}"/>
              </a:ext>
            </a:extLst>
          </p:cNvPr>
          <p:cNvSpPr txBox="1"/>
          <p:nvPr/>
        </p:nvSpPr>
        <p:spPr>
          <a:xfrm>
            <a:off x="4695198" y="6005596"/>
            <a:ext cx="7382502" cy="523220"/>
          </a:xfrm>
          <a:prstGeom prst="rect">
            <a:avLst/>
          </a:prstGeom>
          <a:noFill/>
        </p:spPr>
        <p:txBody>
          <a:bodyPr wrap="square" rtlCol="0">
            <a:spAutoFit/>
          </a:bodyPr>
          <a:lstStyle/>
          <a:p>
            <a:pPr algn="ctr"/>
            <a:r>
              <a:rPr lang="es-ES" sz="2800" dirty="0">
                <a:latin typeface="Arial"/>
                <a:cs typeface="Arial"/>
              </a:rPr>
              <a:t>¿pero cuando es + y cuando es - ?</a:t>
            </a:r>
          </a:p>
        </p:txBody>
      </p:sp>
      <p:sp>
        <p:nvSpPr>
          <p:cNvPr id="5" name="TextBox 84">
            <a:extLst>
              <a:ext uri="{FF2B5EF4-FFF2-40B4-BE49-F238E27FC236}">
                <a16:creationId xmlns:a16="http://schemas.microsoft.com/office/drawing/2014/main" id="{7CD36D6C-DF09-D885-E79C-DA4C04F8C5D6}"/>
              </a:ext>
            </a:extLst>
          </p:cNvPr>
          <p:cNvSpPr txBox="1"/>
          <p:nvPr/>
        </p:nvSpPr>
        <p:spPr>
          <a:xfrm>
            <a:off x="762000" y="-5647"/>
            <a:ext cx="10668000" cy="630942"/>
          </a:xfrm>
          <a:prstGeom prst="rect">
            <a:avLst/>
          </a:prstGeom>
          <a:noFill/>
        </p:spPr>
        <p:txBody>
          <a:bodyPr wrap="square" rtlCol="0" anchor="b">
            <a:spAutoFit/>
          </a:bodyPr>
          <a:lstStyle/>
          <a:p>
            <a:pPr algn="ctr"/>
            <a:r>
              <a:rPr lang="en-US" sz="3500" b="1" i="1" spc="-145" dirty="0">
                <a:solidFill>
                  <a:schemeClr val="tx2"/>
                </a:solidFill>
                <a:latin typeface="Arial" panose="020B0604020202020204" pitchFamily="34" charset="0"/>
                <a:cs typeface="Arial" panose="020B0604020202020204" pitchFamily="34" charset="0"/>
              </a:rPr>
              <a:t>CORRECCIONES</a:t>
            </a:r>
          </a:p>
        </p:txBody>
      </p:sp>
    </p:spTree>
    <p:extLst>
      <p:ext uri="{BB962C8B-B14F-4D97-AF65-F5344CB8AC3E}">
        <p14:creationId xmlns:p14="http://schemas.microsoft.com/office/powerpoint/2010/main" val="247386571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3BE94-1EE6-416B-52E9-1A5FF4654723}"/>
            </a:ext>
          </a:extLst>
        </p:cNvPr>
        <p:cNvGrpSpPr/>
        <p:nvPr/>
      </p:nvGrpSpPr>
      <p:grpSpPr>
        <a:xfrm>
          <a:off x="0" y="0"/>
          <a:ext cx="0" cy="0"/>
          <a:chOff x="0" y="0"/>
          <a:chExt cx="0" cy="0"/>
        </a:xfrm>
      </p:grpSpPr>
      <p:pic>
        <p:nvPicPr>
          <p:cNvPr id="1026" name="Picture 2" descr="10 Pensamientos, ideas e interrogantes | signo de interrogación, signo de  pregunta, dibujos para niños">
            <a:extLst>
              <a:ext uri="{FF2B5EF4-FFF2-40B4-BE49-F238E27FC236}">
                <a16:creationId xmlns:a16="http://schemas.microsoft.com/office/drawing/2014/main" id="{92176592-5E07-E88F-7218-6EA7C3E60D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37571"/>
            <a:ext cx="2857500" cy="2857500"/>
          </a:xfrm>
          <a:prstGeom prst="rect">
            <a:avLst/>
          </a:prstGeom>
          <a:noFill/>
          <a:extLst>
            <a:ext uri="{909E8E84-426E-40DD-AFC4-6F175D3DCCD1}">
              <a14:hiddenFill xmlns:a14="http://schemas.microsoft.com/office/drawing/2010/main">
                <a:solidFill>
                  <a:srgbClr val="FFFFFF"/>
                </a:solidFill>
              </a14:hiddenFill>
            </a:ext>
          </a:extLst>
        </p:spPr>
      </p:pic>
      <p:sp>
        <p:nvSpPr>
          <p:cNvPr id="85" name="TextBox 84">
            <a:extLst>
              <a:ext uri="{FF2B5EF4-FFF2-40B4-BE49-F238E27FC236}">
                <a16:creationId xmlns:a16="http://schemas.microsoft.com/office/drawing/2014/main" id="{0E07ED86-31AC-071B-E778-D1F0701B6074}"/>
              </a:ext>
            </a:extLst>
          </p:cNvPr>
          <p:cNvSpPr txBox="1"/>
          <p:nvPr/>
        </p:nvSpPr>
        <p:spPr>
          <a:xfrm>
            <a:off x="762000" y="329184"/>
            <a:ext cx="10668000" cy="630942"/>
          </a:xfrm>
          <a:prstGeom prst="rect">
            <a:avLst/>
          </a:prstGeom>
          <a:noFill/>
        </p:spPr>
        <p:txBody>
          <a:bodyPr wrap="square" rtlCol="0" anchor="b">
            <a:spAutoFit/>
          </a:bodyPr>
          <a:lstStyle/>
          <a:p>
            <a:pPr algn="ctr"/>
            <a:r>
              <a:rPr lang="en-US" sz="3500" b="1" spc="-145" dirty="0">
                <a:solidFill>
                  <a:schemeClr val="tx2"/>
                </a:solidFill>
                <a:latin typeface="Montserrat" pitchFamily="2" charset="77"/>
                <a:cs typeface="Poppins" pitchFamily="2" charset="77"/>
              </a:rPr>
              <a:t>¿CÓMO APLICAR LA CORRECCIÓN?</a:t>
            </a:r>
          </a:p>
        </p:txBody>
      </p:sp>
      <mc:AlternateContent xmlns:mc="http://schemas.openxmlformats.org/markup-compatibility/2006" xmlns:a14="http://schemas.microsoft.com/office/drawing/2010/main">
        <mc:Choice Requires="a14">
          <p:sp>
            <p:nvSpPr>
              <p:cNvPr id="4" name="CuadroTexto 3">
                <a:extLst>
                  <a:ext uri="{FF2B5EF4-FFF2-40B4-BE49-F238E27FC236}">
                    <a16:creationId xmlns:a16="http://schemas.microsoft.com/office/drawing/2014/main" id="{3D892718-A89E-9AF5-D8F8-74F494406B29}"/>
                  </a:ext>
                </a:extLst>
              </p:cNvPr>
              <p:cNvSpPr txBox="1"/>
              <p:nvPr/>
            </p:nvSpPr>
            <p:spPr>
              <a:xfrm>
                <a:off x="1191003" y="1315549"/>
                <a:ext cx="9809993"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sz="3600" b="0" i="1" smtClean="0">
                          <a:solidFill>
                            <a:srgbClr val="FF0000"/>
                          </a:solidFill>
                          <a:latin typeface="Cambria Math" panose="02040503050406030204" pitchFamily="18" charset="0"/>
                        </a:rPr>
                        <m:t>𝐸𝑅𝑅𝑂𝑅</m:t>
                      </m:r>
                      <m:r>
                        <a:rPr lang="es-ES" sz="3600" b="0" i="1" smtClean="0">
                          <a:solidFill>
                            <a:srgbClr val="FF0000"/>
                          </a:solidFill>
                          <a:latin typeface="Cambria Math" panose="02040503050406030204" pitchFamily="18" charset="0"/>
                        </a:rPr>
                        <m:t>=</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𝑚𝑒𝑑𝑖𝑑𝑜</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𝑑𝑒</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𝑟𝑒𝑓𝑒𝑟𝑒𝑛𝑐𝑖𝑎</m:t>
                      </m:r>
                    </m:oMath>
                  </m:oMathPara>
                </a14:m>
                <a:endParaRPr lang="es-ES_tradnl" sz="3600" dirty="0">
                  <a:solidFill>
                    <a:srgbClr val="FF0000"/>
                  </a:solidFill>
                </a:endParaRPr>
              </a:p>
            </p:txBody>
          </p:sp>
        </mc:Choice>
        <mc:Fallback xmlns="">
          <p:sp>
            <p:nvSpPr>
              <p:cNvPr id="4" name="CuadroTexto 3">
                <a:extLst>
                  <a:ext uri="{FF2B5EF4-FFF2-40B4-BE49-F238E27FC236}">
                    <a16:creationId xmlns:a16="http://schemas.microsoft.com/office/drawing/2014/main" id="{3D892718-A89E-9AF5-D8F8-74F494406B29}"/>
                  </a:ext>
                </a:extLst>
              </p:cNvPr>
              <p:cNvSpPr txBox="1">
                <a:spLocks noRot="1" noChangeAspect="1" noMove="1" noResize="1" noEditPoints="1" noAdjustHandles="1" noChangeArrowheads="1" noChangeShapeType="1" noTextEdit="1"/>
              </p:cNvSpPr>
              <p:nvPr/>
            </p:nvSpPr>
            <p:spPr>
              <a:xfrm>
                <a:off x="1191003" y="1315549"/>
                <a:ext cx="9809993" cy="553998"/>
              </a:xfrm>
              <a:prstGeom prst="rect">
                <a:avLst/>
              </a:prstGeom>
              <a:blipFill>
                <a:blip r:embed="rId4"/>
                <a:stretch>
                  <a:fillRect l="-646" t="-8889" r="-1034" b="-33333"/>
                </a:stretch>
              </a:blipFill>
            </p:spPr>
            <p:txBody>
              <a:bodyPr/>
              <a:lstStyle/>
              <a:p>
                <a:r>
                  <a:rPr lang="es-ES_tradnl">
                    <a:noFill/>
                  </a:rPr>
                  <a:t> </a:t>
                </a:r>
              </a:p>
            </p:txBody>
          </p:sp>
        </mc:Fallback>
      </mc:AlternateContent>
      <p:pic>
        <p:nvPicPr>
          <p:cNvPr id="6" name="Gráfico 5" descr="Badge Follow contorno">
            <a:extLst>
              <a:ext uri="{FF2B5EF4-FFF2-40B4-BE49-F238E27FC236}">
                <a16:creationId xmlns:a16="http://schemas.microsoft.com/office/drawing/2014/main" id="{275CCE6D-7A64-78F4-92DA-9C4FB255902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471542" y="2224970"/>
            <a:ext cx="914400" cy="914400"/>
          </a:xfrm>
          <a:prstGeom prst="rect">
            <a:avLst/>
          </a:prstGeom>
        </p:spPr>
      </p:pic>
      <p:pic>
        <p:nvPicPr>
          <p:cNvPr id="8" name="Gráfico 7" descr="Badge Unfollow contorno">
            <a:extLst>
              <a:ext uri="{FF2B5EF4-FFF2-40B4-BE49-F238E27FC236}">
                <a16:creationId xmlns:a16="http://schemas.microsoft.com/office/drawing/2014/main" id="{0F09A261-4B3B-612F-2775-06A873C7B0A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471542" y="3480371"/>
            <a:ext cx="914400" cy="914400"/>
          </a:xfrm>
          <a:prstGeom prst="rect">
            <a:avLst/>
          </a:prstGeom>
        </p:spPr>
      </p:pic>
      <p:sp>
        <p:nvSpPr>
          <p:cNvPr id="10" name="CuadroTexto 9">
            <a:extLst>
              <a:ext uri="{FF2B5EF4-FFF2-40B4-BE49-F238E27FC236}">
                <a16:creationId xmlns:a16="http://schemas.microsoft.com/office/drawing/2014/main" id="{F9E6D477-F647-D346-846C-52F0C0F360BF}"/>
              </a:ext>
            </a:extLst>
          </p:cNvPr>
          <p:cNvSpPr txBox="1"/>
          <p:nvPr/>
        </p:nvSpPr>
        <p:spPr>
          <a:xfrm>
            <a:off x="3224633" y="2128172"/>
            <a:ext cx="2572010" cy="1107996"/>
          </a:xfrm>
          <a:prstGeom prst="rect">
            <a:avLst/>
          </a:prstGeom>
          <a:noFill/>
        </p:spPr>
        <p:txBody>
          <a:bodyPr wrap="square" rtlCol="0">
            <a:spAutoFit/>
          </a:bodyPr>
          <a:lstStyle/>
          <a:p>
            <a:pPr algn="ctr"/>
            <a:r>
              <a:rPr lang="es-ES" sz="6600" dirty="0">
                <a:latin typeface="Arial"/>
                <a:cs typeface="Arial"/>
              </a:rPr>
              <a:t>&gt;&gt;&gt;&gt;</a:t>
            </a:r>
          </a:p>
        </p:txBody>
      </p:sp>
      <p:sp>
        <p:nvSpPr>
          <p:cNvPr id="11" name="CuadroTexto 10">
            <a:extLst>
              <a:ext uri="{FF2B5EF4-FFF2-40B4-BE49-F238E27FC236}">
                <a16:creationId xmlns:a16="http://schemas.microsoft.com/office/drawing/2014/main" id="{19D5636B-0B41-D1D7-1087-C1BEABF6BCFA}"/>
              </a:ext>
            </a:extLst>
          </p:cNvPr>
          <p:cNvSpPr txBox="1"/>
          <p:nvPr/>
        </p:nvSpPr>
        <p:spPr>
          <a:xfrm>
            <a:off x="2857500" y="5533311"/>
            <a:ext cx="8567057" cy="954107"/>
          </a:xfrm>
          <a:prstGeom prst="rect">
            <a:avLst/>
          </a:prstGeom>
          <a:noFill/>
        </p:spPr>
        <p:txBody>
          <a:bodyPr wrap="square" rtlCol="0">
            <a:spAutoFit/>
          </a:bodyPr>
          <a:lstStyle/>
          <a:p>
            <a:pPr algn="ctr"/>
            <a:r>
              <a:rPr lang="es-ES" sz="2800" dirty="0">
                <a:latin typeface="Arial"/>
                <a:cs typeface="Arial"/>
              </a:rPr>
              <a:t>¿Cómo realizar la compensación o aplicar la corrección?</a:t>
            </a:r>
          </a:p>
        </p:txBody>
      </p:sp>
      <p:sp>
        <p:nvSpPr>
          <p:cNvPr id="5" name="CuadroTexto 4">
            <a:extLst>
              <a:ext uri="{FF2B5EF4-FFF2-40B4-BE49-F238E27FC236}">
                <a16:creationId xmlns:a16="http://schemas.microsoft.com/office/drawing/2014/main" id="{80AE4333-7800-C122-AEFA-6590B46CA9E4}"/>
              </a:ext>
            </a:extLst>
          </p:cNvPr>
          <p:cNvSpPr txBox="1"/>
          <p:nvPr/>
        </p:nvSpPr>
        <p:spPr>
          <a:xfrm>
            <a:off x="7475506" y="3385958"/>
            <a:ext cx="2572010" cy="1107996"/>
          </a:xfrm>
          <a:prstGeom prst="rect">
            <a:avLst/>
          </a:prstGeom>
          <a:noFill/>
        </p:spPr>
        <p:txBody>
          <a:bodyPr wrap="square" rtlCol="0">
            <a:spAutoFit/>
          </a:bodyPr>
          <a:lstStyle/>
          <a:p>
            <a:pPr algn="ctr"/>
            <a:r>
              <a:rPr lang="es-ES" sz="6600" dirty="0">
                <a:latin typeface="Arial"/>
                <a:cs typeface="Arial"/>
              </a:rPr>
              <a:t>&gt;&gt;&gt;&gt;</a:t>
            </a:r>
          </a:p>
        </p:txBody>
      </p:sp>
    </p:spTree>
    <p:extLst>
      <p:ext uri="{BB962C8B-B14F-4D97-AF65-F5344CB8AC3E}">
        <p14:creationId xmlns:p14="http://schemas.microsoft.com/office/powerpoint/2010/main" val="18439024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9617D-DC6C-B6BD-46B9-88015CC1BEC3}"/>
            </a:ext>
          </a:extLst>
        </p:cNvPr>
        <p:cNvGrpSpPr/>
        <p:nvPr/>
      </p:nvGrpSpPr>
      <p:grpSpPr>
        <a:xfrm>
          <a:off x="0" y="0"/>
          <a:ext cx="0" cy="0"/>
          <a:chOff x="0" y="0"/>
          <a:chExt cx="0" cy="0"/>
        </a:xfrm>
      </p:grpSpPr>
      <p:sp>
        <p:nvSpPr>
          <p:cNvPr id="85" name="TextBox 84">
            <a:extLst>
              <a:ext uri="{FF2B5EF4-FFF2-40B4-BE49-F238E27FC236}">
                <a16:creationId xmlns:a16="http://schemas.microsoft.com/office/drawing/2014/main" id="{7BDD5553-E3B5-4B7B-833E-AE903D353CF8}"/>
              </a:ext>
            </a:extLst>
          </p:cNvPr>
          <p:cNvSpPr txBox="1"/>
          <p:nvPr/>
        </p:nvSpPr>
        <p:spPr>
          <a:xfrm>
            <a:off x="762000" y="329184"/>
            <a:ext cx="10668000" cy="630942"/>
          </a:xfrm>
          <a:prstGeom prst="rect">
            <a:avLst/>
          </a:prstGeom>
          <a:noFill/>
        </p:spPr>
        <p:txBody>
          <a:bodyPr wrap="square" rtlCol="0" anchor="b">
            <a:spAutoFit/>
          </a:bodyPr>
          <a:lstStyle/>
          <a:p>
            <a:pPr algn="ctr"/>
            <a:r>
              <a:rPr lang="en-US" sz="3500" b="1" spc="-145" dirty="0">
                <a:solidFill>
                  <a:schemeClr val="tx2"/>
                </a:solidFill>
                <a:latin typeface="Montserrat" pitchFamily="2" charset="77"/>
                <a:cs typeface="Poppins" pitchFamily="2" charset="77"/>
              </a:rPr>
              <a:t>¿CÓMO APLICAR LA CORRECCIÓN?</a:t>
            </a:r>
          </a:p>
        </p:txBody>
      </p:sp>
      <mc:AlternateContent xmlns:mc="http://schemas.openxmlformats.org/markup-compatibility/2006" xmlns:a14="http://schemas.microsoft.com/office/drawing/2010/main">
        <mc:Choice Requires="a14">
          <p:sp>
            <p:nvSpPr>
              <p:cNvPr id="4" name="CuadroTexto 3">
                <a:extLst>
                  <a:ext uri="{FF2B5EF4-FFF2-40B4-BE49-F238E27FC236}">
                    <a16:creationId xmlns:a16="http://schemas.microsoft.com/office/drawing/2014/main" id="{24FAC008-CA1C-FBA6-7157-4268BBA97787}"/>
                  </a:ext>
                </a:extLst>
              </p:cNvPr>
              <p:cNvSpPr txBox="1"/>
              <p:nvPr/>
            </p:nvSpPr>
            <p:spPr>
              <a:xfrm>
                <a:off x="1191003" y="1315549"/>
                <a:ext cx="9809993"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sz="3600" b="0" i="1" smtClean="0">
                          <a:solidFill>
                            <a:srgbClr val="FF0000"/>
                          </a:solidFill>
                          <a:latin typeface="Cambria Math" panose="02040503050406030204" pitchFamily="18" charset="0"/>
                        </a:rPr>
                        <m:t>𝐸𝑅𝑅𝑂𝑅</m:t>
                      </m:r>
                      <m:r>
                        <a:rPr lang="es-ES" sz="3600" b="0" i="1" smtClean="0">
                          <a:solidFill>
                            <a:srgbClr val="FF0000"/>
                          </a:solidFill>
                          <a:latin typeface="Cambria Math" panose="02040503050406030204" pitchFamily="18" charset="0"/>
                        </a:rPr>
                        <m:t>=</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𝑚𝑒𝑑𝑖𝑑𝑜</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𝑑𝑒</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𝑟𝑒𝑓𝑒𝑟𝑒𝑛𝑐𝑖𝑎</m:t>
                      </m:r>
                    </m:oMath>
                  </m:oMathPara>
                </a14:m>
                <a:endParaRPr lang="es-ES_tradnl" sz="3600" dirty="0">
                  <a:solidFill>
                    <a:srgbClr val="FF0000"/>
                  </a:solidFill>
                </a:endParaRPr>
              </a:p>
            </p:txBody>
          </p:sp>
        </mc:Choice>
        <mc:Fallback xmlns="">
          <p:sp>
            <p:nvSpPr>
              <p:cNvPr id="4" name="CuadroTexto 3">
                <a:extLst>
                  <a:ext uri="{FF2B5EF4-FFF2-40B4-BE49-F238E27FC236}">
                    <a16:creationId xmlns:a16="http://schemas.microsoft.com/office/drawing/2014/main" id="{24FAC008-CA1C-FBA6-7157-4268BBA97787}"/>
                  </a:ext>
                </a:extLst>
              </p:cNvPr>
              <p:cNvSpPr txBox="1">
                <a:spLocks noRot="1" noChangeAspect="1" noMove="1" noResize="1" noEditPoints="1" noAdjustHandles="1" noChangeArrowheads="1" noChangeShapeType="1" noTextEdit="1"/>
              </p:cNvSpPr>
              <p:nvPr/>
            </p:nvSpPr>
            <p:spPr>
              <a:xfrm>
                <a:off x="1191003" y="1315549"/>
                <a:ext cx="9809993" cy="553998"/>
              </a:xfrm>
              <a:prstGeom prst="rect">
                <a:avLst/>
              </a:prstGeom>
              <a:blipFill>
                <a:blip r:embed="rId3"/>
                <a:stretch>
                  <a:fillRect l="-646" t="-8889" r="-1034" b="-33333"/>
                </a:stretch>
              </a:blipFill>
            </p:spPr>
            <p:txBody>
              <a:bodyPr/>
              <a:lstStyle/>
              <a:p>
                <a:r>
                  <a:rPr lang="es-ES_tradnl">
                    <a:noFill/>
                  </a:rPr>
                  <a:t> </a:t>
                </a:r>
              </a:p>
            </p:txBody>
          </p:sp>
        </mc:Fallback>
      </mc:AlternateContent>
      <p:pic>
        <p:nvPicPr>
          <p:cNvPr id="6" name="Gráfico 5" descr="Badge Follow contorno">
            <a:extLst>
              <a:ext uri="{FF2B5EF4-FFF2-40B4-BE49-F238E27FC236}">
                <a16:creationId xmlns:a16="http://schemas.microsoft.com/office/drawing/2014/main" id="{2E71122C-DF65-0F9A-1BC4-867083DA5B6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91929" y="2486227"/>
            <a:ext cx="914400" cy="914400"/>
          </a:xfrm>
          <a:prstGeom prst="rect">
            <a:avLst/>
          </a:prstGeom>
        </p:spPr>
      </p:pic>
      <p:pic>
        <p:nvPicPr>
          <p:cNvPr id="8" name="Gráfico 7" descr="Badge Unfollow contorno">
            <a:extLst>
              <a:ext uri="{FF2B5EF4-FFF2-40B4-BE49-F238E27FC236}">
                <a16:creationId xmlns:a16="http://schemas.microsoft.com/office/drawing/2014/main" id="{DF1FCA78-296F-D68C-65EF-DE8D9429757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291929" y="3741628"/>
            <a:ext cx="914400" cy="914400"/>
          </a:xfrm>
          <a:prstGeom prst="rect">
            <a:avLst/>
          </a:prstGeom>
        </p:spPr>
      </p:pic>
      <p:sp>
        <p:nvSpPr>
          <p:cNvPr id="10" name="CuadroTexto 9">
            <a:extLst>
              <a:ext uri="{FF2B5EF4-FFF2-40B4-BE49-F238E27FC236}">
                <a16:creationId xmlns:a16="http://schemas.microsoft.com/office/drawing/2014/main" id="{A45E9E8D-320B-7670-11C7-F0A66D9C3620}"/>
              </a:ext>
            </a:extLst>
          </p:cNvPr>
          <p:cNvSpPr txBox="1"/>
          <p:nvPr/>
        </p:nvSpPr>
        <p:spPr>
          <a:xfrm>
            <a:off x="2500734" y="2519966"/>
            <a:ext cx="8744210" cy="769441"/>
          </a:xfrm>
          <a:prstGeom prst="rect">
            <a:avLst/>
          </a:prstGeom>
          <a:noFill/>
        </p:spPr>
        <p:txBody>
          <a:bodyPr wrap="square" rtlCol="0">
            <a:spAutoFit/>
          </a:bodyPr>
          <a:lstStyle/>
          <a:p>
            <a:pPr algn="ctr"/>
            <a:r>
              <a:rPr lang="es-ES" sz="4400" dirty="0">
                <a:latin typeface="Arial"/>
                <a:cs typeface="Arial"/>
              </a:rPr>
              <a:t>Corrección: </a:t>
            </a:r>
            <a:r>
              <a:rPr lang="es-ES" sz="4400" dirty="0">
                <a:solidFill>
                  <a:srgbClr val="FF0000"/>
                </a:solidFill>
                <a:latin typeface="Arial"/>
                <a:cs typeface="Arial"/>
              </a:rPr>
              <a:t>resto</a:t>
            </a:r>
            <a:r>
              <a:rPr lang="es-ES" sz="4400" dirty="0">
                <a:latin typeface="Arial"/>
                <a:cs typeface="Arial"/>
              </a:rPr>
              <a:t> el valor del error</a:t>
            </a:r>
          </a:p>
        </p:txBody>
      </p:sp>
      <p:sp>
        <p:nvSpPr>
          <p:cNvPr id="2" name="CuadroTexto 1">
            <a:extLst>
              <a:ext uri="{FF2B5EF4-FFF2-40B4-BE49-F238E27FC236}">
                <a16:creationId xmlns:a16="http://schemas.microsoft.com/office/drawing/2014/main" id="{BB27776F-C42C-601F-BBA3-15695F6D5DD8}"/>
              </a:ext>
            </a:extLst>
          </p:cNvPr>
          <p:cNvSpPr txBox="1"/>
          <p:nvPr/>
        </p:nvSpPr>
        <p:spPr>
          <a:xfrm>
            <a:off x="2359219" y="3742015"/>
            <a:ext cx="9070781" cy="769441"/>
          </a:xfrm>
          <a:prstGeom prst="rect">
            <a:avLst/>
          </a:prstGeom>
          <a:noFill/>
        </p:spPr>
        <p:txBody>
          <a:bodyPr wrap="square" rtlCol="0">
            <a:spAutoFit/>
          </a:bodyPr>
          <a:lstStyle/>
          <a:p>
            <a:pPr algn="ctr"/>
            <a:r>
              <a:rPr lang="es-ES" sz="4400" dirty="0">
                <a:latin typeface="Arial"/>
                <a:cs typeface="Arial"/>
              </a:rPr>
              <a:t>Corrección: </a:t>
            </a:r>
            <a:r>
              <a:rPr lang="es-ES" sz="4400" dirty="0">
                <a:solidFill>
                  <a:srgbClr val="FF0000"/>
                </a:solidFill>
                <a:latin typeface="Arial"/>
                <a:cs typeface="Arial"/>
              </a:rPr>
              <a:t>sumo</a:t>
            </a:r>
            <a:r>
              <a:rPr lang="es-ES" sz="4400" dirty="0">
                <a:latin typeface="Arial"/>
                <a:cs typeface="Arial"/>
              </a:rPr>
              <a:t> el valor del error</a:t>
            </a:r>
          </a:p>
        </p:txBody>
      </p:sp>
    </p:spTree>
    <p:extLst>
      <p:ext uri="{BB962C8B-B14F-4D97-AF65-F5344CB8AC3E}">
        <p14:creationId xmlns:p14="http://schemas.microsoft.com/office/powerpoint/2010/main" val="37854066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FA94D16-4C96-BA96-9D0B-A0B8FA87BC2C}"/>
            </a:ext>
          </a:extLst>
        </p:cNvPr>
        <p:cNvGrpSpPr/>
        <p:nvPr/>
      </p:nvGrpSpPr>
      <p:grpSpPr>
        <a:xfrm>
          <a:off x="0" y="0"/>
          <a:ext cx="0" cy="0"/>
          <a:chOff x="0" y="0"/>
          <a:chExt cx="0" cy="0"/>
        </a:xfrm>
      </p:grpSpPr>
      <p:sp>
        <p:nvSpPr>
          <p:cNvPr id="85" name="TextBox 84">
            <a:extLst>
              <a:ext uri="{FF2B5EF4-FFF2-40B4-BE49-F238E27FC236}">
                <a16:creationId xmlns:a16="http://schemas.microsoft.com/office/drawing/2014/main" id="{43435222-6D8F-05F0-B57D-38E718FB8E07}"/>
              </a:ext>
            </a:extLst>
          </p:cNvPr>
          <p:cNvSpPr txBox="1"/>
          <p:nvPr/>
        </p:nvSpPr>
        <p:spPr>
          <a:xfrm>
            <a:off x="762000" y="329184"/>
            <a:ext cx="10668000" cy="630942"/>
          </a:xfrm>
          <a:prstGeom prst="rect">
            <a:avLst/>
          </a:prstGeom>
          <a:noFill/>
        </p:spPr>
        <p:txBody>
          <a:bodyPr wrap="square" rtlCol="0" anchor="b">
            <a:spAutoFit/>
          </a:bodyPr>
          <a:lstStyle/>
          <a:p>
            <a:pPr algn="ctr"/>
            <a:r>
              <a:rPr lang="en-US" sz="3500" b="1" spc="-145" dirty="0">
                <a:solidFill>
                  <a:schemeClr val="tx2"/>
                </a:solidFill>
                <a:latin typeface="Montserrat" pitchFamily="2" charset="77"/>
                <a:cs typeface="Poppins" pitchFamily="2" charset="77"/>
              </a:rPr>
              <a:t>¿CÓMO APLICAR LA CORRECCIÓN?</a:t>
            </a:r>
          </a:p>
        </p:txBody>
      </p:sp>
      <mc:AlternateContent xmlns:mc="http://schemas.openxmlformats.org/markup-compatibility/2006" xmlns:a14="http://schemas.microsoft.com/office/drawing/2010/main">
        <mc:Choice Requires="a14">
          <p:sp>
            <p:nvSpPr>
              <p:cNvPr id="4" name="CuadroTexto 3">
                <a:extLst>
                  <a:ext uri="{FF2B5EF4-FFF2-40B4-BE49-F238E27FC236}">
                    <a16:creationId xmlns:a16="http://schemas.microsoft.com/office/drawing/2014/main" id="{A5D03C8E-5D42-9B96-CCC4-EE38034729AF}"/>
                  </a:ext>
                </a:extLst>
              </p:cNvPr>
              <p:cNvSpPr txBox="1"/>
              <p:nvPr/>
            </p:nvSpPr>
            <p:spPr>
              <a:xfrm>
                <a:off x="1191003" y="1315549"/>
                <a:ext cx="9809993"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sz="3600" b="0" i="1" smtClean="0">
                          <a:solidFill>
                            <a:srgbClr val="FF0000"/>
                          </a:solidFill>
                          <a:latin typeface="Cambria Math" panose="02040503050406030204" pitchFamily="18" charset="0"/>
                        </a:rPr>
                        <m:t>𝐸𝑅𝑅𝑂𝑅</m:t>
                      </m:r>
                      <m:r>
                        <a:rPr lang="es-ES" sz="3600" b="0" i="1" smtClean="0">
                          <a:solidFill>
                            <a:srgbClr val="FF0000"/>
                          </a:solidFill>
                          <a:latin typeface="Cambria Math" panose="02040503050406030204" pitchFamily="18" charset="0"/>
                        </a:rPr>
                        <m:t>=</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𝑚𝑒𝑑𝑖𝑑𝑜</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𝑑𝑒</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𝑟𝑒𝑓𝑒𝑟𝑒𝑛𝑐𝑖𝑎</m:t>
                      </m:r>
                    </m:oMath>
                  </m:oMathPara>
                </a14:m>
                <a:endParaRPr lang="es-ES_tradnl" sz="3600" dirty="0">
                  <a:solidFill>
                    <a:srgbClr val="FF0000"/>
                  </a:solidFill>
                </a:endParaRPr>
              </a:p>
            </p:txBody>
          </p:sp>
        </mc:Choice>
        <mc:Fallback xmlns="">
          <p:sp>
            <p:nvSpPr>
              <p:cNvPr id="4" name="CuadroTexto 3">
                <a:extLst>
                  <a:ext uri="{FF2B5EF4-FFF2-40B4-BE49-F238E27FC236}">
                    <a16:creationId xmlns:a16="http://schemas.microsoft.com/office/drawing/2014/main" id="{A5D03C8E-5D42-9B96-CCC4-EE38034729AF}"/>
                  </a:ext>
                </a:extLst>
              </p:cNvPr>
              <p:cNvSpPr txBox="1">
                <a:spLocks noRot="1" noChangeAspect="1" noMove="1" noResize="1" noEditPoints="1" noAdjustHandles="1" noChangeArrowheads="1" noChangeShapeType="1" noTextEdit="1"/>
              </p:cNvSpPr>
              <p:nvPr/>
            </p:nvSpPr>
            <p:spPr>
              <a:xfrm>
                <a:off x="1191003" y="1315549"/>
                <a:ext cx="9809993" cy="553998"/>
              </a:xfrm>
              <a:prstGeom prst="rect">
                <a:avLst/>
              </a:prstGeom>
              <a:blipFill>
                <a:blip r:embed="rId3"/>
                <a:stretch>
                  <a:fillRect l="-646" t="-8889" r="-1034" b="-33333"/>
                </a:stretch>
              </a:blipFill>
            </p:spPr>
            <p:txBody>
              <a:bodyPr/>
              <a:lstStyle/>
              <a:p>
                <a:r>
                  <a:rPr lang="es-ES_tradnl">
                    <a:noFill/>
                  </a:rPr>
                  <a:t> </a:t>
                </a:r>
              </a:p>
            </p:txBody>
          </p:sp>
        </mc:Fallback>
      </mc:AlternateContent>
      <p:sp>
        <p:nvSpPr>
          <p:cNvPr id="2" name="CuadroTexto 1">
            <a:extLst>
              <a:ext uri="{FF2B5EF4-FFF2-40B4-BE49-F238E27FC236}">
                <a16:creationId xmlns:a16="http://schemas.microsoft.com/office/drawing/2014/main" id="{3D8A3C8C-CD95-62C1-0320-B28B86DD1341}"/>
              </a:ext>
            </a:extLst>
          </p:cNvPr>
          <p:cNvSpPr txBox="1"/>
          <p:nvPr/>
        </p:nvSpPr>
        <p:spPr>
          <a:xfrm>
            <a:off x="1930215" y="4773010"/>
            <a:ext cx="9070781" cy="769441"/>
          </a:xfrm>
          <a:prstGeom prst="rect">
            <a:avLst/>
          </a:prstGeom>
          <a:noFill/>
        </p:spPr>
        <p:txBody>
          <a:bodyPr wrap="square" rtlCol="0">
            <a:spAutoFit/>
          </a:bodyPr>
          <a:lstStyle/>
          <a:p>
            <a:pPr algn="ctr"/>
            <a:r>
              <a:rPr lang="es-ES" sz="4400" dirty="0">
                <a:latin typeface="Arial"/>
                <a:cs typeface="Arial"/>
              </a:rPr>
              <a:t>Corrección: </a:t>
            </a:r>
            <a:r>
              <a:rPr lang="es-ES" sz="4400" dirty="0">
                <a:solidFill>
                  <a:srgbClr val="FF0000"/>
                </a:solidFill>
                <a:latin typeface="Arial"/>
                <a:cs typeface="Arial"/>
              </a:rPr>
              <a:t>sumo</a:t>
            </a:r>
            <a:r>
              <a:rPr lang="es-ES" sz="4400" dirty="0">
                <a:latin typeface="Arial"/>
                <a:cs typeface="Arial"/>
              </a:rPr>
              <a:t> el valor del error</a:t>
            </a:r>
          </a:p>
        </p:txBody>
      </p:sp>
      <p:sp>
        <p:nvSpPr>
          <p:cNvPr id="3" name="CuadroTexto 2">
            <a:extLst>
              <a:ext uri="{FF2B5EF4-FFF2-40B4-BE49-F238E27FC236}">
                <a16:creationId xmlns:a16="http://schemas.microsoft.com/office/drawing/2014/main" id="{ABD8862B-1AAF-DE42-328E-9048CFB40011}"/>
              </a:ext>
            </a:extLst>
          </p:cNvPr>
          <p:cNvSpPr txBox="1"/>
          <p:nvPr/>
        </p:nvSpPr>
        <p:spPr>
          <a:xfrm>
            <a:off x="225878" y="1995959"/>
            <a:ext cx="11511642" cy="1815882"/>
          </a:xfrm>
          <a:prstGeom prst="rect">
            <a:avLst/>
          </a:prstGeom>
          <a:noFill/>
        </p:spPr>
        <p:txBody>
          <a:bodyPr wrap="square" rtlCol="0">
            <a:spAutoFit/>
          </a:bodyPr>
          <a:lstStyle/>
          <a:p>
            <a:pPr algn="ctr"/>
            <a:r>
              <a:rPr lang="es-ES" sz="2800" dirty="0">
                <a:latin typeface="Arial"/>
                <a:cs typeface="Arial"/>
              </a:rPr>
              <a:t>¿Si en la calibración de mi termómetro a 50 ºC, el error es de – 2.0 ºC, y el procedimiento indica que debo calentar la muestra a 50 ºC, que valor me debe indicar el termómetro para asegurar que esta a la temperatura que requiero?</a:t>
            </a:r>
          </a:p>
        </p:txBody>
      </p:sp>
      <p:pic>
        <p:nvPicPr>
          <p:cNvPr id="5" name="Gráfico 4" descr="Badge Unfollow contorno">
            <a:extLst>
              <a:ext uri="{FF2B5EF4-FFF2-40B4-BE49-F238E27FC236}">
                <a16:creationId xmlns:a16="http://schemas.microsoft.com/office/drawing/2014/main" id="{5FAE3F26-1DB5-C3F7-8D5D-EF7842C7B3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3803" y="4700530"/>
            <a:ext cx="914400" cy="914400"/>
          </a:xfrm>
          <a:prstGeom prst="rect">
            <a:avLst/>
          </a:prstGeom>
        </p:spPr>
      </p:pic>
      <mc:AlternateContent xmlns:mc="http://schemas.openxmlformats.org/markup-compatibility/2006" xmlns:a14="http://schemas.microsoft.com/office/drawing/2010/main">
        <mc:Choice Requires="a14">
          <p:sp>
            <p:nvSpPr>
              <p:cNvPr id="7" name="CuadroTexto 6">
                <a:extLst>
                  <a:ext uri="{FF2B5EF4-FFF2-40B4-BE49-F238E27FC236}">
                    <a16:creationId xmlns:a16="http://schemas.microsoft.com/office/drawing/2014/main" id="{37BF7E8C-90FC-3CE9-1967-91C2FE45A1B2}"/>
                  </a:ext>
                </a:extLst>
              </p:cNvPr>
              <p:cNvSpPr txBox="1"/>
              <p:nvPr/>
            </p:nvSpPr>
            <p:spPr>
              <a:xfrm>
                <a:off x="1191003" y="3938253"/>
                <a:ext cx="9809993"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s-ES" sz="3600" b="0" i="1" smtClean="0">
                          <a:solidFill>
                            <a:srgbClr val="FF0000"/>
                          </a:solidFill>
                          <a:latin typeface="Cambria Math" panose="02040503050406030204" pitchFamily="18" charset="0"/>
                        </a:rPr>
                        <m:t>𝐸𝑅𝑅𝑂𝑅</m:t>
                      </m:r>
                      <m:r>
                        <a:rPr lang="es-ES" sz="3600" b="0" i="1" smtClean="0">
                          <a:solidFill>
                            <a:srgbClr val="FF0000"/>
                          </a:solidFill>
                          <a:latin typeface="Cambria Math" panose="02040503050406030204" pitchFamily="18" charset="0"/>
                        </a:rPr>
                        <m:t>=</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𝑚𝑒𝑑𝑖𝑑𝑜</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𝑉𝑎𝑙𝑜𝑟</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𝑑𝑒</m:t>
                      </m:r>
                      <m:r>
                        <a:rPr lang="es-ES" sz="3600" b="0" i="1" smtClean="0">
                          <a:solidFill>
                            <a:srgbClr val="FF0000"/>
                          </a:solidFill>
                          <a:latin typeface="Cambria Math" panose="02040503050406030204" pitchFamily="18" charset="0"/>
                        </a:rPr>
                        <m:t> </m:t>
                      </m:r>
                      <m:r>
                        <a:rPr lang="es-ES" sz="3600" b="0" i="1" smtClean="0">
                          <a:solidFill>
                            <a:srgbClr val="FF0000"/>
                          </a:solidFill>
                          <a:latin typeface="Cambria Math" panose="02040503050406030204" pitchFamily="18" charset="0"/>
                        </a:rPr>
                        <m:t>𝑟𝑒𝑓𝑒𝑟𝑒𝑛𝑐𝑖𝑎</m:t>
                      </m:r>
                    </m:oMath>
                  </m:oMathPara>
                </a14:m>
                <a:endParaRPr lang="es-ES_tradnl" sz="3600" dirty="0">
                  <a:solidFill>
                    <a:srgbClr val="FF0000"/>
                  </a:solidFill>
                </a:endParaRPr>
              </a:p>
            </p:txBody>
          </p:sp>
        </mc:Choice>
        <mc:Fallback xmlns="">
          <p:sp>
            <p:nvSpPr>
              <p:cNvPr id="7" name="CuadroTexto 6">
                <a:extLst>
                  <a:ext uri="{FF2B5EF4-FFF2-40B4-BE49-F238E27FC236}">
                    <a16:creationId xmlns:a16="http://schemas.microsoft.com/office/drawing/2014/main" id="{37BF7E8C-90FC-3CE9-1967-91C2FE45A1B2}"/>
                  </a:ext>
                </a:extLst>
              </p:cNvPr>
              <p:cNvSpPr txBox="1">
                <a:spLocks noRot="1" noChangeAspect="1" noMove="1" noResize="1" noEditPoints="1" noAdjustHandles="1" noChangeArrowheads="1" noChangeShapeType="1" noTextEdit="1"/>
              </p:cNvSpPr>
              <p:nvPr/>
            </p:nvSpPr>
            <p:spPr>
              <a:xfrm>
                <a:off x="1191003" y="3938253"/>
                <a:ext cx="9809993" cy="553998"/>
              </a:xfrm>
              <a:prstGeom prst="rect">
                <a:avLst/>
              </a:prstGeom>
              <a:blipFill>
                <a:blip r:embed="rId6"/>
                <a:stretch>
                  <a:fillRect l="-646" t="-11364" r="-1034" b="-36364"/>
                </a:stretch>
              </a:blipFill>
            </p:spPr>
            <p:txBody>
              <a:bodyPr/>
              <a:lstStyle/>
              <a:p>
                <a:r>
                  <a:rPr lang="es-ES_tradnl">
                    <a:noFill/>
                  </a:rPr>
                  <a:t> </a:t>
                </a:r>
              </a:p>
            </p:txBody>
          </p:sp>
        </mc:Fallback>
      </mc:AlternateContent>
    </p:spTree>
    <p:extLst>
      <p:ext uri="{BB962C8B-B14F-4D97-AF65-F5344CB8AC3E}">
        <p14:creationId xmlns:p14="http://schemas.microsoft.com/office/powerpoint/2010/main" val="13884316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F2F02-E725-AF8C-8417-9E729BA8244F}"/>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BF947D22-72F8-4458-C292-B0FE53D34B9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55" t="5244" r="4770" b="2112"/>
          <a:stretch/>
        </p:blipFill>
        <p:spPr>
          <a:xfrm>
            <a:off x="0" y="0"/>
            <a:ext cx="12192000" cy="6923314"/>
          </a:xfrm>
          <a:prstGeom prst="rect">
            <a:avLst/>
          </a:prstGeom>
        </p:spPr>
      </p:pic>
      <p:pic>
        <p:nvPicPr>
          <p:cNvPr id="9" name="Imagen 8">
            <a:extLst>
              <a:ext uri="{FF2B5EF4-FFF2-40B4-BE49-F238E27FC236}">
                <a16:creationId xmlns:a16="http://schemas.microsoft.com/office/drawing/2014/main" id="{43AE7231-3840-A74E-6511-5AFB252F1E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609" r="-131"/>
          <a:stretch/>
        </p:blipFill>
        <p:spPr>
          <a:xfrm>
            <a:off x="297455" y="209320"/>
            <a:ext cx="5421702" cy="6356733"/>
          </a:xfrm>
          <a:prstGeom prst="roundRect">
            <a:avLst/>
          </a:prstGeom>
        </p:spPr>
      </p:pic>
      <p:sp>
        <p:nvSpPr>
          <p:cNvPr id="2" name="Título 1">
            <a:extLst>
              <a:ext uri="{FF2B5EF4-FFF2-40B4-BE49-F238E27FC236}">
                <a16:creationId xmlns:a16="http://schemas.microsoft.com/office/drawing/2014/main" id="{398578FF-27D2-387F-6AA0-8A8909B06188}"/>
              </a:ext>
            </a:extLst>
          </p:cNvPr>
          <p:cNvSpPr>
            <a:spLocks noGrp="1"/>
          </p:cNvSpPr>
          <p:nvPr>
            <p:ph type="ctrTitle"/>
          </p:nvPr>
        </p:nvSpPr>
        <p:spPr>
          <a:xfrm>
            <a:off x="768928" y="2618855"/>
            <a:ext cx="4851862" cy="1054186"/>
          </a:xfrm>
        </p:spPr>
        <p:txBody>
          <a:bodyPr>
            <a:noAutofit/>
          </a:bodyPr>
          <a:lstStyle/>
          <a:p>
            <a:r>
              <a:rPr lang="es-ES" sz="4800" b="1" dirty="0">
                <a:solidFill>
                  <a:schemeClr val="bg1"/>
                </a:solidFill>
                <a:latin typeface="+mn-lt"/>
              </a:rPr>
              <a:t>MR – MRC</a:t>
            </a:r>
            <a:br>
              <a:rPr lang="es-ES" sz="4800" b="1" dirty="0">
                <a:solidFill>
                  <a:schemeClr val="bg1"/>
                </a:solidFill>
                <a:latin typeface="+mn-lt"/>
              </a:rPr>
            </a:br>
            <a:r>
              <a:rPr lang="es-ES" sz="4800" b="1" dirty="0">
                <a:solidFill>
                  <a:schemeClr val="bg1"/>
                </a:solidFill>
                <a:latin typeface="+mn-lt"/>
              </a:rPr>
              <a:t>DOCUMENTOS </a:t>
            </a:r>
            <a:endParaRPr lang="es-CO" sz="4800" b="1" dirty="0">
              <a:solidFill>
                <a:schemeClr val="bg1"/>
              </a:solidFill>
              <a:latin typeface="+mn-lt"/>
            </a:endParaRPr>
          </a:p>
        </p:txBody>
      </p:sp>
      <p:sp>
        <p:nvSpPr>
          <p:cNvPr id="5" name="Triángulo isósceles 4">
            <a:extLst>
              <a:ext uri="{FF2B5EF4-FFF2-40B4-BE49-F238E27FC236}">
                <a16:creationId xmlns:a16="http://schemas.microsoft.com/office/drawing/2014/main" id="{5F2FF555-C15F-9457-69EA-7CA15A9D9195}"/>
              </a:ext>
            </a:extLst>
          </p:cNvPr>
          <p:cNvSpPr/>
          <p:nvPr/>
        </p:nvSpPr>
        <p:spPr>
          <a:xfrm rot="5400000">
            <a:off x="5404659" y="2783234"/>
            <a:ext cx="931025" cy="498763"/>
          </a:xfrm>
          <a:prstGeom prst="triangle">
            <a:avLst/>
          </a:prstGeom>
          <a:solidFill>
            <a:srgbClr val="8DB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Título 1">
            <a:extLst>
              <a:ext uri="{FF2B5EF4-FFF2-40B4-BE49-F238E27FC236}">
                <a16:creationId xmlns:a16="http://schemas.microsoft.com/office/drawing/2014/main" id="{BDCBF360-B6C2-A662-A13E-06D872079185}"/>
              </a:ext>
            </a:extLst>
          </p:cNvPr>
          <p:cNvSpPr txBox="1">
            <a:spLocks/>
          </p:cNvSpPr>
          <p:nvPr/>
        </p:nvSpPr>
        <p:spPr>
          <a:xfrm>
            <a:off x="768928" y="1338004"/>
            <a:ext cx="4851862" cy="1054186"/>
          </a:xfrm>
          <a:prstGeom prst="rect">
            <a:avLst/>
          </a:prstGeom>
          <a:ln>
            <a:noFill/>
          </a:ln>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8800" b="1" dirty="0">
                <a:solidFill>
                  <a:schemeClr val="bg1"/>
                </a:solidFill>
              </a:rPr>
              <a:t>2.2</a:t>
            </a:r>
            <a:endParaRPr lang="es-CO" sz="8800" b="1" dirty="0">
              <a:solidFill>
                <a:schemeClr val="bg1"/>
              </a:solidFill>
            </a:endParaRPr>
          </a:p>
        </p:txBody>
      </p:sp>
      <p:pic>
        <p:nvPicPr>
          <p:cNvPr id="10" name="Imagen 9">
            <a:extLst>
              <a:ext uri="{FF2B5EF4-FFF2-40B4-BE49-F238E27FC236}">
                <a16:creationId xmlns:a16="http://schemas.microsoft.com/office/drawing/2014/main" id="{233E83D0-EB7A-A073-72FB-0B82D973B1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1945" y="5855355"/>
            <a:ext cx="2587440" cy="531807"/>
          </a:xfrm>
          <a:prstGeom prst="rect">
            <a:avLst/>
          </a:prstGeom>
        </p:spPr>
      </p:pic>
      <p:pic>
        <p:nvPicPr>
          <p:cNvPr id="13" name="Imagen 12">
            <a:extLst>
              <a:ext uri="{FF2B5EF4-FFF2-40B4-BE49-F238E27FC236}">
                <a16:creationId xmlns:a16="http://schemas.microsoft.com/office/drawing/2014/main" id="{C4488930-2714-AFB6-7803-1C8A43949A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259840">
            <a:off x="4796079" y="4323874"/>
            <a:ext cx="1804469" cy="3825889"/>
          </a:xfrm>
          <a:prstGeom prst="rect">
            <a:avLst/>
          </a:prstGeom>
        </p:spPr>
      </p:pic>
    </p:spTree>
    <p:extLst>
      <p:ext uri="{BB962C8B-B14F-4D97-AF65-F5344CB8AC3E}">
        <p14:creationId xmlns:p14="http://schemas.microsoft.com/office/powerpoint/2010/main" val="11325104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56600BD5-6C70-E97E-37E2-500FCB3E3B8F}"/>
              </a:ext>
            </a:extLst>
          </p:cNvPr>
          <p:cNvSpPr txBox="1"/>
          <p:nvPr/>
        </p:nvSpPr>
        <p:spPr>
          <a:xfrm>
            <a:off x="6486851" y="1575315"/>
            <a:ext cx="5367691" cy="3901837"/>
          </a:xfrm>
          <a:prstGeom prst="rect">
            <a:avLst/>
          </a:prstGeom>
          <a:noFill/>
        </p:spPr>
        <p:txBody>
          <a:bodyPr wrap="square" rtlCol="0">
            <a:spAutoFit/>
          </a:bodyPr>
          <a:lstStyle/>
          <a:p>
            <a:pPr algn="ctr">
              <a:lnSpc>
                <a:spcPct val="150000"/>
              </a:lnSpc>
            </a:pPr>
            <a:r>
              <a:rPr lang="es-ES" sz="2400" i="1" dirty="0">
                <a:latin typeface="Arial"/>
                <a:cs typeface="Arial"/>
              </a:rPr>
              <a:t>Valor asignado a una propiedad de un material de referencia certificado que se acompaña por una declaración de </a:t>
            </a:r>
            <a:r>
              <a:rPr lang="es-ES" sz="2400" i="1" dirty="0">
                <a:solidFill>
                  <a:srgbClr val="FF0000"/>
                </a:solidFill>
                <a:latin typeface="Arial"/>
                <a:cs typeface="Arial"/>
              </a:rPr>
              <a:t>incertidumbre</a:t>
            </a:r>
            <a:r>
              <a:rPr lang="es-ES" sz="2400" i="1" dirty="0">
                <a:latin typeface="Arial"/>
                <a:cs typeface="Arial"/>
              </a:rPr>
              <a:t> y una declaración de </a:t>
            </a:r>
            <a:r>
              <a:rPr lang="es-ES" sz="2400" i="1" dirty="0">
                <a:solidFill>
                  <a:srgbClr val="FF0000"/>
                </a:solidFill>
                <a:latin typeface="Arial"/>
                <a:cs typeface="Arial"/>
              </a:rPr>
              <a:t>trazabilidad metrológica</a:t>
            </a:r>
            <a:r>
              <a:rPr lang="es-ES" sz="2400" i="1" dirty="0">
                <a:latin typeface="Arial"/>
                <a:cs typeface="Arial"/>
              </a:rPr>
              <a:t>, identificado como tal en el certificado del material de referencia</a:t>
            </a:r>
          </a:p>
        </p:txBody>
      </p:sp>
      <p:sp>
        <p:nvSpPr>
          <p:cNvPr id="3" name="CuadroTexto 2">
            <a:extLst>
              <a:ext uri="{FF2B5EF4-FFF2-40B4-BE49-F238E27FC236}">
                <a16:creationId xmlns:a16="http://schemas.microsoft.com/office/drawing/2014/main" id="{013DA942-67F6-D378-295F-8AB18CA9452B}"/>
              </a:ext>
            </a:extLst>
          </p:cNvPr>
          <p:cNvSpPr txBox="1"/>
          <p:nvPr/>
        </p:nvSpPr>
        <p:spPr>
          <a:xfrm>
            <a:off x="933201" y="577314"/>
            <a:ext cx="5279009" cy="584775"/>
          </a:xfrm>
          <a:prstGeom prst="rect">
            <a:avLst/>
          </a:prstGeom>
          <a:noFill/>
        </p:spPr>
        <p:txBody>
          <a:bodyPr wrap="none" rtlCol="0">
            <a:spAutoFit/>
          </a:bodyPr>
          <a:lstStyle/>
          <a:p>
            <a:r>
              <a:rPr lang="es-ES_tradnl" sz="3200" dirty="0">
                <a:solidFill>
                  <a:srgbClr val="004F95"/>
                </a:solidFill>
                <a:latin typeface="Arial" charset="0"/>
                <a:ea typeface="Arial" charset="0"/>
                <a:cs typeface="Arial" charset="0"/>
              </a:rPr>
              <a:t>Valor certificado de un MRC</a:t>
            </a:r>
          </a:p>
        </p:txBody>
      </p:sp>
      <p:pic>
        <p:nvPicPr>
          <p:cNvPr id="4" name="Imagen 3">
            <a:extLst>
              <a:ext uri="{FF2B5EF4-FFF2-40B4-BE49-F238E27FC236}">
                <a16:creationId xmlns:a16="http://schemas.microsoft.com/office/drawing/2014/main" id="{1B104653-D5E9-67F4-DD24-D2E5B894DDF9}"/>
              </a:ext>
            </a:extLst>
          </p:cNvPr>
          <p:cNvPicPr>
            <a:picLocks noChangeAspect="1"/>
          </p:cNvPicPr>
          <p:nvPr/>
        </p:nvPicPr>
        <p:blipFill>
          <a:blip r:embed="rId2"/>
          <a:stretch>
            <a:fillRect/>
          </a:stretch>
        </p:blipFill>
        <p:spPr>
          <a:xfrm>
            <a:off x="1991456" y="1795955"/>
            <a:ext cx="3615987" cy="2725274"/>
          </a:xfrm>
          <a:prstGeom prst="rect">
            <a:avLst/>
          </a:prstGeom>
        </p:spPr>
      </p:pic>
      <p:sp>
        <p:nvSpPr>
          <p:cNvPr id="5" name="TextBox 431">
            <a:extLst>
              <a:ext uri="{FF2B5EF4-FFF2-40B4-BE49-F238E27FC236}">
                <a16:creationId xmlns:a16="http://schemas.microsoft.com/office/drawing/2014/main" id="{F09F0427-5B62-EEDE-0AF3-711009812A67}"/>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DD809C2A-9BC3-8722-41BF-99171140C245}"/>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Freeform: Shape 389">
            <a:extLst>
              <a:ext uri="{FF2B5EF4-FFF2-40B4-BE49-F238E27FC236}">
                <a16:creationId xmlns:a16="http://schemas.microsoft.com/office/drawing/2014/main" id="{CD6C2BEA-2A0F-7B33-EE7E-AAD928044D48}"/>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8" name="Freeform: Shape 389">
            <a:extLst>
              <a:ext uri="{FF2B5EF4-FFF2-40B4-BE49-F238E27FC236}">
                <a16:creationId xmlns:a16="http://schemas.microsoft.com/office/drawing/2014/main" id="{E657C6A8-ECAA-91C2-848D-770BDED561C2}"/>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744031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977A68F-C80E-EF96-F0F3-312D4B59CD63}"/>
              </a:ext>
            </a:extLst>
          </p:cNvPr>
          <p:cNvSpPr txBox="1"/>
          <p:nvPr/>
        </p:nvSpPr>
        <p:spPr>
          <a:xfrm>
            <a:off x="1126671" y="2082070"/>
            <a:ext cx="5044870" cy="2597762"/>
          </a:xfrm>
          <a:prstGeom prst="rect">
            <a:avLst/>
          </a:prstGeom>
          <a:noFill/>
        </p:spPr>
        <p:txBody>
          <a:bodyPr wrap="square" rtlCol="0">
            <a:spAutoFit/>
          </a:bodyPr>
          <a:lstStyle/>
          <a:p>
            <a:pPr algn="ctr">
              <a:lnSpc>
                <a:spcPct val="150000"/>
              </a:lnSpc>
            </a:pPr>
            <a:r>
              <a:rPr lang="es-ES" sz="2800" i="1" dirty="0">
                <a:latin typeface="Arial"/>
                <a:cs typeface="Arial"/>
              </a:rPr>
              <a:t>Valor de una magnitud o propiedad, de un material de referencia, que se proporciona sólo con </a:t>
            </a:r>
            <a:r>
              <a:rPr lang="es-ES" sz="2800" i="1" dirty="0">
                <a:solidFill>
                  <a:srgbClr val="FF0000"/>
                </a:solidFill>
                <a:latin typeface="Arial"/>
                <a:cs typeface="Arial"/>
              </a:rPr>
              <a:t>fines informativos.</a:t>
            </a:r>
          </a:p>
        </p:txBody>
      </p:sp>
      <p:sp>
        <p:nvSpPr>
          <p:cNvPr id="3" name="CuadroTexto 2">
            <a:extLst>
              <a:ext uri="{FF2B5EF4-FFF2-40B4-BE49-F238E27FC236}">
                <a16:creationId xmlns:a16="http://schemas.microsoft.com/office/drawing/2014/main" id="{D2CA9FA2-672C-9D1A-43DE-5FBC5CBCA8E3}"/>
              </a:ext>
            </a:extLst>
          </p:cNvPr>
          <p:cNvSpPr txBox="1"/>
          <p:nvPr/>
        </p:nvSpPr>
        <p:spPr>
          <a:xfrm>
            <a:off x="523900" y="725601"/>
            <a:ext cx="3638560" cy="646331"/>
          </a:xfrm>
          <a:prstGeom prst="rect">
            <a:avLst/>
          </a:prstGeom>
          <a:noFill/>
        </p:spPr>
        <p:txBody>
          <a:bodyPr wrap="none" rtlCol="0">
            <a:spAutoFit/>
          </a:bodyPr>
          <a:lstStyle/>
          <a:p>
            <a:r>
              <a:rPr lang="es-ES_tradnl" sz="3600" dirty="0">
                <a:solidFill>
                  <a:srgbClr val="004F95"/>
                </a:solidFill>
                <a:latin typeface="Arial" charset="0"/>
                <a:ea typeface="Arial" charset="0"/>
                <a:cs typeface="Arial" charset="0"/>
              </a:rPr>
              <a:t>Valor Informativo</a:t>
            </a:r>
          </a:p>
        </p:txBody>
      </p:sp>
      <p:pic>
        <p:nvPicPr>
          <p:cNvPr id="4" name="Imagen 3">
            <a:extLst>
              <a:ext uri="{FF2B5EF4-FFF2-40B4-BE49-F238E27FC236}">
                <a16:creationId xmlns:a16="http://schemas.microsoft.com/office/drawing/2014/main" id="{9A04A8D6-E7BC-3AF2-8994-84570E51E325}"/>
              </a:ext>
            </a:extLst>
          </p:cNvPr>
          <p:cNvPicPr>
            <a:picLocks noChangeAspect="1"/>
          </p:cNvPicPr>
          <p:nvPr/>
        </p:nvPicPr>
        <p:blipFill>
          <a:blip r:embed="rId2"/>
          <a:stretch>
            <a:fillRect/>
          </a:stretch>
        </p:blipFill>
        <p:spPr>
          <a:xfrm>
            <a:off x="6416927" y="1462364"/>
            <a:ext cx="3255091" cy="3301731"/>
          </a:xfrm>
          <a:prstGeom prst="rect">
            <a:avLst/>
          </a:prstGeom>
        </p:spPr>
      </p:pic>
      <p:sp>
        <p:nvSpPr>
          <p:cNvPr id="5" name="TextBox 431">
            <a:extLst>
              <a:ext uri="{FF2B5EF4-FFF2-40B4-BE49-F238E27FC236}">
                <a16:creationId xmlns:a16="http://schemas.microsoft.com/office/drawing/2014/main" id="{9BDCAD6F-AC87-FFB8-E4DA-DCD8211A8855}"/>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4F63DF45-1AC3-7F64-38E6-8E40E6A9C212}"/>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Freeform: Shape 389">
            <a:extLst>
              <a:ext uri="{FF2B5EF4-FFF2-40B4-BE49-F238E27FC236}">
                <a16:creationId xmlns:a16="http://schemas.microsoft.com/office/drawing/2014/main" id="{0F9EE358-0B8C-C00F-A55C-F566CC2C3A1B}"/>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32513208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64CE687C-C6C1-FBE2-741E-D4238FE6F52D}"/>
              </a:ext>
            </a:extLst>
          </p:cNvPr>
          <p:cNvPicPr>
            <a:picLocks noChangeAspect="1"/>
          </p:cNvPicPr>
          <p:nvPr/>
        </p:nvPicPr>
        <p:blipFill>
          <a:blip r:embed="rId2"/>
          <a:stretch>
            <a:fillRect/>
          </a:stretch>
        </p:blipFill>
        <p:spPr>
          <a:xfrm>
            <a:off x="7240006" y="598947"/>
            <a:ext cx="3134088" cy="4417530"/>
          </a:xfrm>
          <a:prstGeom prst="rect">
            <a:avLst/>
          </a:prstGeom>
        </p:spPr>
      </p:pic>
      <p:sp>
        <p:nvSpPr>
          <p:cNvPr id="3" name="CuadroTexto 2">
            <a:extLst>
              <a:ext uri="{FF2B5EF4-FFF2-40B4-BE49-F238E27FC236}">
                <a16:creationId xmlns:a16="http://schemas.microsoft.com/office/drawing/2014/main" id="{64BBA6A4-7997-A99C-4AF0-0C35C57D9D1C}"/>
              </a:ext>
            </a:extLst>
          </p:cNvPr>
          <p:cNvSpPr txBox="1"/>
          <p:nvPr/>
        </p:nvSpPr>
        <p:spPr>
          <a:xfrm>
            <a:off x="846389" y="1205855"/>
            <a:ext cx="5685040" cy="2805255"/>
          </a:xfrm>
          <a:prstGeom prst="rect">
            <a:avLst/>
          </a:prstGeom>
          <a:noFill/>
        </p:spPr>
        <p:txBody>
          <a:bodyPr wrap="square" rtlCol="0">
            <a:spAutoFit/>
          </a:bodyPr>
          <a:lstStyle/>
          <a:p>
            <a:pPr algn="ctr">
              <a:lnSpc>
                <a:spcPct val="150000"/>
              </a:lnSpc>
            </a:pPr>
            <a:r>
              <a:rPr lang="es-ES" sz="2000" i="1" dirty="0">
                <a:latin typeface="Arial"/>
                <a:cs typeface="Arial"/>
              </a:rPr>
              <a:t>Documento que contiene la información esencial para el uso de un </a:t>
            </a:r>
            <a:r>
              <a:rPr lang="es-ES" sz="2000" b="1" i="1" dirty="0">
                <a:latin typeface="Arial"/>
                <a:cs typeface="Arial"/>
              </a:rPr>
              <a:t>MRC</a:t>
            </a:r>
            <a:r>
              <a:rPr lang="es-ES" sz="2000" i="1" dirty="0">
                <a:latin typeface="Arial"/>
                <a:cs typeface="Arial"/>
              </a:rPr>
              <a:t>, que confirma que se han llevado a cabo los procedimientos necesarios para garantizar la validez y la trazabilidad metrológica de los valores de propiedad declarados</a:t>
            </a:r>
          </a:p>
        </p:txBody>
      </p:sp>
      <p:sp>
        <p:nvSpPr>
          <p:cNvPr id="4" name="CuadroTexto 3">
            <a:extLst>
              <a:ext uri="{FF2B5EF4-FFF2-40B4-BE49-F238E27FC236}">
                <a16:creationId xmlns:a16="http://schemas.microsoft.com/office/drawing/2014/main" id="{1D1E3800-8CCF-5A43-CCE5-A50C36EAB2B7}"/>
              </a:ext>
            </a:extLst>
          </p:cNvPr>
          <p:cNvSpPr txBox="1"/>
          <p:nvPr/>
        </p:nvSpPr>
        <p:spPr>
          <a:xfrm>
            <a:off x="182979" y="368115"/>
            <a:ext cx="6787436" cy="584775"/>
          </a:xfrm>
          <a:prstGeom prst="rect">
            <a:avLst/>
          </a:prstGeom>
          <a:noFill/>
        </p:spPr>
        <p:txBody>
          <a:bodyPr wrap="none" rtlCol="0">
            <a:spAutoFit/>
          </a:bodyPr>
          <a:lstStyle/>
          <a:p>
            <a:r>
              <a:rPr lang="es-ES_tradnl" sz="3200" dirty="0">
                <a:solidFill>
                  <a:srgbClr val="004F95"/>
                </a:solidFill>
                <a:latin typeface="Arial" charset="0"/>
                <a:ea typeface="Arial" charset="0"/>
                <a:cs typeface="Arial" charset="0"/>
              </a:rPr>
              <a:t>Certificado de material de referencia</a:t>
            </a:r>
          </a:p>
        </p:txBody>
      </p:sp>
      <p:sp>
        <p:nvSpPr>
          <p:cNvPr id="5" name="CuadroTexto 4">
            <a:extLst>
              <a:ext uri="{FF2B5EF4-FFF2-40B4-BE49-F238E27FC236}">
                <a16:creationId xmlns:a16="http://schemas.microsoft.com/office/drawing/2014/main" id="{1B883070-0A38-5BC5-82C4-F80968844E70}"/>
              </a:ext>
            </a:extLst>
          </p:cNvPr>
          <p:cNvSpPr txBox="1"/>
          <p:nvPr/>
        </p:nvSpPr>
        <p:spPr>
          <a:xfrm>
            <a:off x="1600673" y="5016477"/>
            <a:ext cx="4930756" cy="1015663"/>
          </a:xfrm>
          <a:prstGeom prst="rect">
            <a:avLst/>
          </a:prstGeom>
          <a:noFill/>
        </p:spPr>
        <p:txBody>
          <a:bodyPr wrap="square" rtlCol="0">
            <a:spAutoFit/>
          </a:bodyPr>
          <a:lstStyle/>
          <a:p>
            <a:pPr algn="ctr"/>
            <a:r>
              <a:rPr lang="es-ES_tradnl" sz="2000" i="1" dirty="0">
                <a:latin typeface="Arial"/>
                <a:cs typeface="Arial"/>
              </a:rPr>
              <a:t>El contenido requerido y recomendado del certificado se describe en la Guía ISO 31:2015 (ISO 33401:2024)</a:t>
            </a:r>
            <a:endParaRPr lang="es-ES" sz="2000" i="1" dirty="0">
              <a:latin typeface="Arial"/>
              <a:cs typeface="Arial"/>
            </a:endParaRPr>
          </a:p>
        </p:txBody>
      </p:sp>
      <p:sp>
        <p:nvSpPr>
          <p:cNvPr id="6" name="TextBox 431">
            <a:extLst>
              <a:ext uri="{FF2B5EF4-FFF2-40B4-BE49-F238E27FC236}">
                <a16:creationId xmlns:a16="http://schemas.microsoft.com/office/drawing/2014/main" id="{E1F568E6-D449-D5D2-3B16-0D2780F3F6E9}"/>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7" name="TextBox 425">
            <a:extLst>
              <a:ext uri="{FF2B5EF4-FFF2-40B4-BE49-F238E27FC236}">
                <a16:creationId xmlns:a16="http://schemas.microsoft.com/office/drawing/2014/main" id="{F9091BDC-0E68-8FC5-7695-3054553DFBCD}"/>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8" name="Freeform: Shape 389">
            <a:extLst>
              <a:ext uri="{FF2B5EF4-FFF2-40B4-BE49-F238E27FC236}">
                <a16:creationId xmlns:a16="http://schemas.microsoft.com/office/drawing/2014/main" id="{730855E6-E7D0-77F3-F404-31D660D19A48}"/>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332373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6759F25-2EE5-A094-C7F2-44EAEB3ED4B9}"/>
              </a:ext>
            </a:extLst>
          </p:cNvPr>
          <p:cNvSpPr txBox="1"/>
          <p:nvPr/>
        </p:nvSpPr>
        <p:spPr>
          <a:xfrm>
            <a:off x="865413" y="2123189"/>
            <a:ext cx="4147457" cy="2967159"/>
          </a:xfrm>
          <a:prstGeom prst="rect">
            <a:avLst/>
          </a:prstGeom>
          <a:noFill/>
        </p:spPr>
        <p:txBody>
          <a:bodyPr wrap="square" rtlCol="0">
            <a:spAutoFit/>
          </a:bodyPr>
          <a:lstStyle/>
          <a:p>
            <a:pPr algn="ctr">
              <a:lnSpc>
                <a:spcPct val="150000"/>
              </a:lnSpc>
            </a:pPr>
            <a:r>
              <a:rPr lang="es-ES" sz="2400" i="1" dirty="0">
                <a:latin typeface="Arial"/>
                <a:cs typeface="Arial"/>
              </a:rPr>
              <a:t>Documento que contiene toda la información esencial para utilizar cualquier material de referencia </a:t>
            </a:r>
            <a:r>
              <a:rPr lang="es-ES" sz="2800" b="1" i="1" dirty="0">
                <a:latin typeface="Arial"/>
                <a:cs typeface="Arial"/>
              </a:rPr>
              <a:t>No Certificado</a:t>
            </a:r>
          </a:p>
        </p:txBody>
      </p:sp>
      <p:sp>
        <p:nvSpPr>
          <p:cNvPr id="3" name="CuadroTexto 2">
            <a:extLst>
              <a:ext uri="{FF2B5EF4-FFF2-40B4-BE49-F238E27FC236}">
                <a16:creationId xmlns:a16="http://schemas.microsoft.com/office/drawing/2014/main" id="{35D03A6D-457A-C116-153F-975F301F80D5}"/>
              </a:ext>
            </a:extLst>
          </p:cNvPr>
          <p:cNvSpPr txBox="1"/>
          <p:nvPr/>
        </p:nvSpPr>
        <p:spPr>
          <a:xfrm>
            <a:off x="190413" y="659350"/>
            <a:ext cx="5002073" cy="954107"/>
          </a:xfrm>
          <a:prstGeom prst="rect">
            <a:avLst/>
          </a:prstGeom>
          <a:noFill/>
        </p:spPr>
        <p:txBody>
          <a:bodyPr wrap="square" rtlCol="0">
            <a:spAutoFit/>
          </a:bodyPr>
          <a:lstStyle/>
          <a:p>
            <a:pPr algn="ctr"/>
            <a:r>
              <a:rPr lang="es-ES_tradnl" sz="2800" dirty="0">
                <a:solidFill>
                  <a:srgbClr val="004F95"/>
                </a:solidFill>
                <a:latin typeface="Arial" charset="0"/>
                <a:ea typeface="Arial" charset="0"/>
                <a:cs typeface="Arial" charset="0"/>
              </a:rPr>
              <a:t>Hoja de información del producto</a:t>
            </a:r>
          </a:p>
        </p:txBody>
      </p:sp>
      <p:pic>
        <p:nvPicPr>
          <p:cNvPr id="4" name="Imagen 3">
            <a:extLst>
              <a:ext uri="{FF2B5EF4-FFF2-40B4-BE49-F238E27FC236}">
                <a16:creationId xmlns:a16="http://schemas.microsoft.com/office/drawing/2014/main" id="{C100AEA9-5338-5A23-FFFC-15BF13D3F216}"/>
              </a:ext>
            </a:extLst>
          </p:cNvPr>
          <p:cNvPicPr>
            <a:picLocks noChangeAspect="1"/>
          </p:cNvPicPr>
          <p:nvPr/>
        </p:nvPicPr>
        <p:blipFill rotWithShape="1">
          <a:blip r:embed="rId2"/>
          <a:srcRect l="2607"/>
          <a:stretch/>
        </p:blipFill>
        <p:spPr>
          <a:xfrm>
            <a:off x="6778506" y="937031"/>
            <a:ext cx="3280892" cy="4104331"/>
          </a:xfrm>
          <a:prstGeom prst="rect">
            <a:avLst/>
          </a:prstGeom>
        </p:spPr>
      </p:pic>
      <p:sp>
        <p:nvSpPr>
          <p:cNvPr id="5" name="TextBox 431">
            <a:extLst>
              <a:ext uri="{FF2B5EF4-FFF2-40B4-BE49-F238E27FC236}">
                <a16:creationId xmlns:a16="http://schemas.microsoft.com/office/drawing/2014/main" id="{7F4DA228-0E2D-6049-46F7-245304F42883}"/>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6" name="TextBox 425">
            <a:extLst>
              <a:ext uri="{FF2B5EF4-FFF2-40B4-BE49-F238E27FC236}">
                <a16:creationId xmlns:a16="http://schemas.microsoft.com/office/drawing/2014/main" id="{8EF71ED0-EF92-C04E-76C7-CB3C49F0CE9E}"/>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7" name="Freeform: Shape 389">
            <a:extLst>
              <a:ext uri="{FF2B5EF4-FFF2-40B4-BE49-F238E27FC236}">
                <a16:creationId xmlns:a16="http://schemas.microsoft.com/office/drawing/2014/main" id="{80857FF7-F9C2-D033-F726-841E0F1D58A4}"/>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2894629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5A577F2-B554-A3CC-31F0-6FA72A8B5172}"/>
              </a:ext>
            </a:extLst>
          </p:cNvPr>
          <p:cNvSpPr txBox="1"/>
          <p:nvPr/>
        </p:nvSpPr>
        <p:spPr>
          <a:xfrm>
            <a:off x="663133" y="302770"/>
            <a:ext cx="2323172"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Documentación</a:t>
            </a:r>
          </a:p>
        </p:txBody>
      </p:sp>
      <p:graphicFrame>
        <p:nvGraphicFramePr>
          <p:cNvPr id="3" name="Tabla 2">
            <a:extLst>
              <a:ext uri="{FF2B5EF4-FFF2-40B4-BE49-F238E27FC236}">
                <a16:creationId xmlns:a16="http://schemas.microsoft.com/office/drawing/2014/main" id="{ED29F7B4-3AF5-E079-3B97-F366227125F8}"/>
              </a:ext>
            </a:extLst>
          </p:cNvPr>
          <p:cNvGraphicFramePr>
            <a:graphicFrameLocks noGrp="1"/>
          </p:cNvGraphicFramePr>
          <p:nvPr/>
        </p:nvGraphicFramePr>
        <p:xfrm>
          <a:off x="1106463" y="1608230"/>
          <a:ext cx="9624600" cy="4411226"/>
        </p:xfrm>
        <a:graphic>
          <a:graphicData uri="http://schemas.openxmlformats.org/drawingml/2006/table">
            <a:tbl>
              <a:tblPr firstRow="1" bandRow="1">
                <a:tableStyleId>{5C22544A-7EE6-4342-B048-85BDC9FD1C3A}</a:tableStyleId>
              </a:tblPr>
              <a:tblGrid>
                <a:gridCol w="3208200">
                  <a:extLst>
                    <a:ext uri="{9D8B030D-6E8A-4147-A177-3AD203B41FA5}">
                      <a16:colId xmlns:a16="http://schemas.microsoft.com/office/drawing/2014/main" val="20000"/>
                    </a:ext>
                  </a:extLst>
                </a:gridCol>
                <a:gridCol w="3208200">
                  <a:extLst>
                    <a:ext uri="{9D8B030D-6E8A-4147-A177-3AD203B41FA5}">
                      <a16:colId xmlns:a16="http://schemas.microsoft.com/office/drawing/2014/main" val="20001"/>
                    </a:ext>
                  </a:extLst>
                </a:gridCol>
                <a:gridCol w="3208200">
                  <a:extLst>
                    <a:ext uri="{9D8B030D-6E8A-4147-A177-3AD203B41FA5}">
                      <a16:colId xmlns:a16="http://schemas.microsoft.com/office/drawing/2014/main" val="20002"/>
                    </a:ext>
                  </a:extLst>
                </a:gridCol>
              </a:tblGrid>
              <a:tr h="643304">
                <a:tc>
                  <a:txBody>
                    <a:bodyPr/>
                    <a:lstStyle/>
                    <a:p>
                      <a:pPr algn="ctr"/>
                      <a:r>
                        <a:rPr lang="es-ES" sz="1800" dirty="0">
                          <a:latin typeface="Arial"/>
                          <a:cs typeface="Arial"/>
                        </a:rPr>
                        <a:t>Contenido</a:t>
                      </a:r>
                    </a:p>
                  </a:txBody>
                  <a:tcPr anchor="ctr"/>
                </a:tc>
                <a:tc>
                  <a:txBody>
                    <a:bodyPr/>
                    <a:lstStyle/>
                    <a:p>
                      <a:pPr algn="ctr"/>
                      <a:r>
                        <a:rPr lang="es-ES" sz="1800" dirty="0">
                          <a:latin typeface="Arial"/>
                          <a:cs typeface="Arial"/>
                        </a:rPr>
                        <a:t>Certificado</a:t>
                      </a:r>
                    </a:p>
                  </a:txBody>
                  <a:tcPr anchor="ctr"/>
                </a:tc>
                <a:tc>
                  <a:txBody>
                    <a:bodyPr/>
                    <a:lstStyle/>
                    <a:p>
                      <a:pPr algn="ctr"/>
                      <a:r>
                        <a:rPr lang="es-ES" sz="1800" dirty="0">
                          <a:latin typeface="Arial"/>
                          <a:cs typeface="Arial"/>
                        </a:rPr>
                        <a:t>Hoja</a:t>
                      </a:r>
                      <a:r>
                        <a:rPr lang="es-ES" sz="1800" baseline="0" dirty="0">
                          <a:latin typeface="Arial"/>
                          <a:cs typeface="Arial"/>
                        </a:rPr>
                        <a:t> de información de producto</a:t>
                      </a:r>
                      <a:endParaRPr lang="es-ES" sz="1800" dirty="0">
                        <a:latin typeface="Arial"/>
                        <a:cs typeface="Arial"/>
                      </a:endParaRPr>
                    </a:p>
                  </a:txBody>
                  <a:tcPr anchor="ctr"/>
                </a:tc>
                <a:extLst>
                  <a:ext uri="{0D108BD9-81ED-4DB2-BD59-A6C34878D82A}">
                    <a16:rowId xmlns:a16="http://schemas.microsoft.com/office/drawing/2014/main" val="10000"/>
                  </a:ext>
                </a:extLst>
              </a:tr>
              <a:tr h="367602">
                <a:tc>
                  <a:txBody>
                    <a:bodyPr/>
                    <a:lstStyle/>
                    <a:p>
                      <a:pPr algn="ctr"/>
                      <a:r>
                        <a:rPr lang="es-ES" sz="1800" dirty="0">
                          <a:latin typeface="Arial"/>
                          <a:cs typeface="Arial"/>
                        </a:rPr>
                        <a:t>1. Titulo del documento</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1"/>
                  </a:ext>
                </a:extLst>
              </a:tr>
              <a:tr h="367602">
                <a:tc>
                  <a:txBody>
                    <a:bodyPr/>
                    <a:lstStyle/>
                    <a:p>
                      <a:pPr algn="ctr"/>
                      <a:r>
                        <a:rPr lang="es-ES" sz="1800" dirty="0">
                          <a:latin typeface="Arial"/>
                          <a:cs typeface="Arial"/>
                        </a:rPr>
                        <a:t>2. Identificación única</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2"/>
                  </a:ext>
                </a:extLst>
              </a:tr>
              <a:tr h="367602">
                <a:tc>
                  <a:txBody>
                    <a:bodyPr/>
                    <a:lstStyle/>
                    <a:p>
                      <a:pPr algn="ctr"/>
                      <a:r>
                        <a:rPr lang="es-ES" sz="1800" dirty="0">
                          <a:latin typeface="Arial"/>
                          <a:cs typeface="Arial"/>
                        </a:rPr>
                        <a:t>3. Nombre del MR</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3"/>
                  </a:ext>
                </a:extLst>
              </a:tr>
              <a:tr h="643304">
                <a:tc>
                  <a:txBody>
                    <a:bodyPr/>
                    <a:lstStyle/>
                    <a:p>
                      <a:pPr algn="ctr"/>
                      <a:r>
                        <a:rPr lang="es-ES" sz="1800" dirty="0">
                          <a:latin typeface="Arial"/>
                          <a:cs typeface="Arial"/>
                        </a:rPr>
                        <a:t>4. Identificación del productor</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4"/>
                  </a:ext>
                </a:extLst>
              </a:tr>
              <a:tr h="367602">
                <a:tc>
                  <a:txBody>
                    <a:bodyPr/>
                    <a:lstStyle/>
                    <a:p>
                      <a:pPr algn="ctr"/>
                      <a:r>
                        <a:rPr lang="es-ES" sz="1800" dirty="0">
                          <a:latin typeface="Arial"/>
                          <a:cs typeface="Arial"/>
                        </a:rPr>
                        <a:t>5. Uso previsto</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5"/>
                  </a:ext>
                </a:extLst>
              </a:tr>
              <a:tr h="643304">
                <a:tc>
                  <a:txBody>
                    <a:bodyPr/>
                    <a:lstStyle/>
                    <a:p>
                      <a:pPr algn="ctr"/>
                      <a:r>
                        <a:rPr lang="es-ES" sz="1800" dirty="0">
                          <a:latin typeface="Arial"/>
                          <a:cs typeface="Arial"/>
                        </a:rPr>
                        <a:t>6. Porción mínima de muestra para</a:t>
                      </a:r>
                      <a:r>
                        <a:rPr lang="es-ES" sz="1800" baseline="0" dirty="0">
                          <a:latin typeface="Arial"/>
                          <a:cs typeface="Arial"/>
                        </a:rPr>
                        <a:t> análisis</a:t>
                      </a:r>
                      <a:endParaRPr lang="es-ES" sz="1800" dirty="0">
                        <a:latin typeface="Arial"/>
                        <a:cs typeface="Arial"/>
                      </a:endParaRP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6"/>
                  </a:ext>
                </a:extLst>
              </a:tr>
              <a:tr h="367602">
                <a:tc>
                  <a:txBody>
                    <a:bodyPr/>
                    <a:lstStyle/>
                    <a:p>
                      <a:pPr algn="ctr"/>
                      <a:r>
                        <a:rPr lang="es-ES" sz="1800" dirty="0">
                          <a:latin typeface="Arial"/>
                          <a:cs typeface="Arial"/>
                        </a:rPr>
                        <a:t>7. Periodo de validez</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7"/>
                  </a:ext>
                </a:extLst>
              </a:tr>
              <a:tr h="643304">
                <a:tc>
                  <a:txBody>
                    <a:bodyPr/>
                    <a:lstStyle/>
                    <a:p>
                      <a:pPr algn="ctr"/>
                      <a:r>
                        <a:rPr lang="es-ES" sz="1800" dirty="0">
                          <a:latin typeface="Arial"/>
                          <a:cs typeface="Arial"/>
                        </a:rPr>
                        <a:t>8. Información de almacenamiento</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8"/>
                  </a:ext>
                </a:extLst>
              </a:tr>
            </a:tbl>
          </a:graphicData>
        </a:graphic>
      </p:graphicFrame>
      <p:sp>
        <p:nvSpPr>
          <p:cNvPr id="4" name="TextBox 431">
            <a:extLst>
              <a:ext uri="{FF2B5EF4-FFF2-40B4-BE49-F238E27FC236}">
                <a16:creationId xmlns:a16="http://schemas.microsoft.com/office/drawing/2014/main" id="{8BDEF678-7A3C-7D0D-B273-620B91E58859}"/>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5" name="TextBox 425">
            <a:extLst>
              <a:ext uri="{FF2B5EF4-FFF2-40B4-BE49-F238E27FC236}">
                <a16:creationId xmlns:a16="http://schemas.microsoft.com/office/drawing/2014/main" id="{26F0BAF9-7871-6B31-7A6D-EE0B61DB8988}"/>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6" name="Freeform: Shape 389">
            <a:extLst>
              <a:ext uri="{FF2B5EF4-FFF2-40B4-BE49-F238E27FC236}">
                <a16:creationId xmlns:a16="http://schemas.microsoft.com/office/drawing/2014/main" id="{07488953-8917-6CEA-6C3E-066D0F4C0405}"/>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308460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14490-7E26-D90C-9A82-4415F7C89297}"/>
            </a:ext>
          </a:extLst>
        </p:cNvPr>
        <p:cNvGrpSpPr/>
        <p:nvPr/>
      </p:nvGrpSpPr>
      <p:grpSpPr>
        <a:xfrm>
          <a:off x="0" y="0"/>
          <a:ext cx="0" cy="0"/>
          <a:chOff x="0" y="0"/>
          <a:chExt cx="0" cy="0"/>
        </a:xfrm>
      </p:grpSpPr>
      <p:sp>
        <p:nvSpPr>
          <p:cNvPr id="2" name="TextBox 425">
            <a:extLst>
              <a:ext uri="{FF2B5EF4-FFF2-40B4-BE49-F238E27FC236}">
                <a16:creationId xmlns:a16="http://schemas.microsoft.com/office/drawing/2014/main" id="{98C5BFA6-9D3D-266E-30B1-84527947206F}"/>
              </a:ext>
            </a:extLst>
          </p:cNvPr>
          <p:cNvSpPr txBox="1"/>
          <p:nvPr/>
        </p:nvSpPr>
        <p:spPr>
          <a:xfrm>
            <a:off x="436704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3" name="Freeform: Shape 385">
            <a:extLst>
              <a:ext uri="{FF2B5EF4-FFF2-40B4-BE49-F238E27FC236}">
                <a16:creationId xmlns:a16="http://schemas.microsoft.com/office/drawing/2014/main" id="{7EFB111A-3276-8A51-7A57-9C8AED6BC6FE}"/>
              </a:ext>
            </a:extLst>
          </p:cNvPr>
          <p:cNvSpPr/>
          <p:nvPr/>
        </p:nvSpPr>
        <p:spPr>
          <a:xfrm>
            <a:off x="10673255" y="115981"/>
            <a:ext cx="1413641" cy="1145261"/>
          </a:xfrm>
          <a:custGeom>
            <a:avLst/>
            <a:gdLst/>
            <a:ahLst/>
            <a:cxnLst>
              <a:cxn ang="3cd4">
                <a:pos x="hc" y="t"/>
              </a:cxn>
              <a:cxn ang="cd2">
                <a:pos x="l" y="vc"/>
              </a:cxn>
              <a:cxn ang="cd4">
                <a:pos x="hc" y="b"/>
              </a:cxn>
              <a:cxn ang="0">
                <a:pos x="r" y="vc"/>
              </a:cxn>
            </a:cxnLst>
            <a:rect l="l" t="t" r="r" b="b"/>
            <a:pathLst>
              <a:path w="4490" h="4490">
                <a:moveTo>
                  <a:pt x="4355" y="1920"/>
                </a:moveTo>
                <a:lnTo>
                  <a:pt x="2570" y="135"/>
                </a:lnTo>
                <a:cubicBezTo>
                  <a:pt x="2391" y="-45"/>
                  <a:pt x="2100" y="-45"/>
                  <a:pt x="1920" y="135"/>
                </a:cubicBezTo>
                <a:lnTo>
                  <a:pt x="134" y="1920"/>
                </a:lnTo>
                <a:cubicBezTo>
                  <a:pt x="-45" y="2099"/>
                  <a:pt x="-45" y="2391"/>
                  <a:pt x="134" y="2571"/>
                </a:cubicBezTo>
                <a:lnTo>
                  <a:pt x="1920" y="4355"/>
                </a:lnTo>
                <a:cubicBezTo>
                  <a:pt x="2100" y="4535"/>
                  <a:pt x="2391" y="4535"/>
                  <a:pt x="2570" y="4355"/>
                </a:cubicBezTo>
                <a:lnTo>
                  <a:pt x="4355" y="2571"/>
                </a:lnTo>
                <a:cubicBezTo>
                  <a:pt x="4535" y="2391"/>
                  <a:pt x="4535" y="2099"/>
                  <a:pt x="4355" y="1920"/>
                </a:cubicBezTo>
                <a:close/>
              </a:path>
            </a:pathLst>
          </a:custGeom>
          <a:noFill/>
          <a:ln w="50800" cap="flat">
            <a:solidFill>
              <a:schemeClr val="accent1"/>
            </a:solidFill>
            <a:prstDash val="solid"/>
            <a:round/>
          </a:ln>
        </p:spPr>
        <p:txBody>
          <a:bodyPr vert="horz" wrap="none" lIns="3600" tIns="3600" rIns="3600" bIns="3600" anchor="ctr" anchorCtr="1" compatLnSpc="0"/>
          <a:lstStyle/>
          <a:p>
            <a:pPr hangingPunct="0"/>
            <a:endParaRPr lang="en-US" sz="300" dirty="0">
              <a:latin typeface="Poppins" panose="00000500000000000000" pitchFamily="2" charset="0"/>
              <a:ea typeface="Microsoft YaHei" pitchFamily="2"/>
              <a:cs typeface="Lucida Sans" pitchFamily="2"/>
            </a:endParaRPr>
          </a:p>
        </p:txBody>
      </p:sp>
      <p:sp>
        <p:nvSpPr>
          <p:cNvPr id="4" name="TextBox 427">
            <a:extLst>
              <a:ext uri="{FF2B5EF4-FFF2-40B4-BE49-F238E27FC236}">
                <a16:creationId xmlns:a16="http://schemas.microsoft.com/office/drawing/2014/main" id="{EC088AB0-59A8-591E-EA42-994FA9AE02CD}"/>
              </a:ext>
            </a:extLst>
          </p:cNvPr>
          <p:cNvSpPr txBox="1"/>
          <p:nvPr/>
        </p:nvSpPr>
        <p:spPr>
          <a:xfrm>
            <a:off x="10844164" y="411612"/>
            <a:ext cx="1071821" cy="553998"/>
          </a:xfrm>
          <a:prstGeom prst="rect">
            <a:avLst/>
          </a:prstGeom>
          <a:noFill/>
        </p:spPr>
        <p:txBody>
          <a:bodyPr wrap="square" rtlCol="0" anchor="b">
            <a:spAutoFit/>
          </a:bodyPr>
          <a:lstStyle/>
          <a:p>
            <a:pPr algn="ctr"/>
            <a:r>
              <a:rPr lang="en-US" sz="1000" b="1" spc="-15" dirty="0">
                <a:solidFill>
                  <a:schemeClr val="accent1"/>
                </a:solidFill>
                <a:latin typeface="Poppins" panose="00000500000000000000" pitchFamily="2" charset="0"/>
                <a:cs typeface="Poppins" panose="00000500000000000000" pitchFamily="2" charset="0"/>
              </a:rPr>
              <a:t>1. MAGNITUDES Y UNIDADES</a:t>
            </a:r>
          </a:p>
        </p:txBody>
      </p:sp>
      <p:sp>
        <p:nvSpPr>
          <p:cNvPr id="5" name="CuadroTexto 4">
            <a:extLst>
              <a:ext uri="{FF2B5EF4-FFF2-40B4-BE49-F238E27FC236}">
                <a16:creationId xmlns:a16="http://schemas.microsoft.com/office/drawing/2014/main" id="{416C420F-FE1A-547F-523A-029DFF946B19}"/>
              </a:ext>
            </a:extLst>
          </p:cNvPr>
          <p:cNvSpPr txBox="1"/>
          <p:nvPr/>
        </p:nvSpPr>
        <p:spPr>
          <a:xfrm>
            <a:off x="4180114" y="1015692"/>
            <a:ext cx="5696527" cy="2343590"/>
          </a:xfrm>
          <a:prstGeom prst="rect">
            <a:avLst/>
          </a:prstGeom>
          <a:noFill/>
        </p:spPr>
        <p:txBody>
          <a:bodyPr wrap="square" rtlCol="0">
            <a:spAutoFit/>
          </a:bodyPr>
          <a:lstStyle/>
          <a:p>
            <a:pPr algn="ctr">
              <a:lnSpc>
                <a:spcPct val="150000"/>
              </a:lnSpc>
            </a:pPr>
            <a:r>
              <a:rPr lang="es-ES" sz="2000" i="1" dirty="0">
                <a:latin typeface="Arial"/>
                <a:cs typeface="Arial"/>
              </a:rPr>
              <a:t>Sistema de Unidades basado en un conjunto de constantes definidas junto con reglas para su uso, adoptadas por la Conferencia General de Pesas y Medidas (CGPM)</a:t>
            </a:r>
            <a:endParaRPr lang="es-ES" sz="2000" b="1" i="1" dirty="0">
              <a:solidFill>
                <a:srgbClr val="FF0000"/>
              </a:solidFill>
              <a:latin typeface="Arial"/>
              <a:cs typeface="Arial"/>
            </a:endParaRPr>
          </a:p>
          <a:p>
            <a:pPr algn="ctr">
              <a:lnSpc>
                <a:spcPct val="150000"/>
              </a:lnSpc>
            </a:pPr>
            <a:endParaRPr lang="es-ES" sz="2000" i="1" dirty="0">
              <a:latin typeface="Arial"/>
              <a:cs typeface="Arial"/>
            </a:endParaRPr>
          </a:p>
        </p:txBody>
      </p:sp>
      <p:sp>
        <p:nvSpPr>
          <p:cNvPr id="6" name="CuadroTexto 5">
            <a:extLst>
              <a:ext uri="{FF2B5EF4-FFF2-40B4-BE49-F238E27FC236}">
                <a16:creationId xmlns:a16="http://schemas.microsoft.com/office/drawing/2014/main" id="{0000077B-1154-D11D-EB11-1FBC30490817}"/>
              </a:ext>
            </a:extLst>
          </p:cNvPr>
          <p:cNvSpPr txBox="1"/>
          <p:nvPr/>
        </p:nvSpPr>
        <p:spPr>
          <a:xfrm>
            <a:off x="613761" y="554027"/>
            <a:ext cx="6363089"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SISTEMA INTERNACIONAL DE UNIDADES </a:t>
            </a:r>
          </a:p>
        </p:txBody>
      </p:sp>
      <p:pic>
        <p:nvPicPr>
          <p:cNvPr id="5122" name="Picture 2" descr="Sistema Internacional de Unidades - Wikipedia, la enciclopedia libre">
            <a:extLst>
              <a:ext uri="{FF2B5EF4-FFF2-40B4-BE49-F238E27FC236}">
                <a16:creationId xmlns:a16="http://schemas.microsoft.com/office/drawing/2014/main" id="{07AD09CB-4BA1-9871-6A3B-460C59B70C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147" y="2074924"/>
            <a:ext cx="2858158" cy="28581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a 6">
            <a:extLst>
              <a:ext uri="{FF2B5EF4-FFF2-40B4-BE49-F238E27FC236}">
                <a16:creationId xmlns:a16="http://schemas.microsoft.com/office/drawing/2014/main" id="{0D9AF980-19C8-65BF-840C-DF4675BC4BC8}"/>
              </a:ext>
            </a:extLst>
          </p:cNvPr>
          <p:cNvGraphicFramePr>
            <a:graphicFrameLocks noGrp="1"/>
          </p:cNvGraphicFramePr>
          <p:nvPr/>
        </p:nvGraphicFramePr>
        <p:xfrm>
          <a:off x="4481074" y="3020092"/>
          <a:ext cx="6363090" cy="3246489"/>
        </p:xfrm>
        <a:graphic>
          <a:graphicData uri="http://schemas.openxmlformats.org/drawingml/2006/table">
            <a:tbl>
              <a:tblPr firstRow="1" bandRow="1">
                <a:tableStyleId>{5C22544A-7EE6-4342-B048-85BDC9FD1C3A}</a:tableStyleId>
              </a:tblPr>
              <a:tblGrid>
                <a:gridCol w="2121030">
                  <a:extLst>
                    <a:ext uri="{9D8B030D-6E8A-4147-A177-3AD203B41FA5}">
                      <a16:colId xmlns:a16="http://schemas.microsoft.com/office/drawing/2014/main" val="490092220"/>
                    </a:ext>
                  </a:extLst>
                </a:gridCol>
                <a:gridCol w="2121030">
                  <a:extLst>
                    <a:ext uri="{9D8B030D-6E8A-4147-A177-3AD203B41FA5}">
                      <a16:colId xmlns:a16="http://schemas.microsoft.com/office/drawing/2014/main" val="3474501852"/>
                    </a:ext>
                  </a:extLst>
                </a:gridCol>
                <a:gridCol w="2121030">
                  <a:extLst>
                    <a:ext uri="{9D8B030D-6E8A-4147-A177-3AD203B41FA5}">
                      <a16:colId xmlns:a16="http://schemas.microsoft.com/office/drawing/2014/main" val="3777330532"/>
                    </a:ext>
                  </a:extLst>
                </a:gridCol>
              </a:tblGrid>
              <a:tr h="333794">
                <a:tc>
                  <a:txBody>
                    <a:bodyPr/>
                    <a:lstStyle/>
                    <a:p>
                      <a:pPr algn="ctr"/>
                      <a:r>
                        <a:rPr lang="es-ES_tradnl" sz="1400" dirty="0"/>
                        <a:t>Magnitud básica</a:t>
                      </a:r>
                    </a:p>
                  </a:txBody>
                  <a:tcPr/>
                </a:tc>
                <a:tc gridSpan="2">
                  <a:txBody>
                    <a:bodyPr/>
                    <a:lstStyle/>
                    <a:p>
                      <a:pPr algn="ctr"/>
                      <a:r>
                        <a:rPr lang="es-ES_tradnl" sz="1400" dirty="0"/>
                        <a:t>Unidad básica</a:t>
                      </a:r>
                    </a:p>
                  </a:txBody>
                  <a:tcPr/>
                </a:tc>
                <a:tc hMerge="1">
                  <a:txBody>
                    <a:bodyPr/>
                    <a:lstStyle/>
                    <a:p>
                      <a:endParaRPr lang="es-ES_tradnl" dirty="0"/>
                    </a:p>
                  </a:txBody>
                  <a:tcPr/>
                </a:tc>
                <a:extLst>
                  <a:ext uri="{0D108BD9-81ED-4DB2-BD59-A6C34878D82A}">
                    <a16:rowId xmlns:a16="http://schemas.microsoft.com/office/drawing/2014/main" val="209295621"/>
                  </a:ext>
                </a:extLst>
              </a:tr>
              <a:tr h="333794">
                <a:tc>
                  <a:txBody>
                    <a:bodyPr/>
                    <a:lstStyle/>
                    <a:p>
                      <a:pPr algn="ctr"/>
                      <a:r>
                        <a:rPr lang="es-ES_tradnl" sz="1400" b="1" dirty="0"/>
                        <a:t>Nombre</a:t>
                      </a:r>
                    </a:p>
                  </a:txBody>
                  <a:tcPr/>
                </a:tc>
                <a:tc>
                  <a:txBody>
                    <a:bodyPr/>
                    <a:lstStyle/>
                    <a:p>
                      <a:pPr algn="ctr"/>
                      <a:r>
                        <a:rPr lang="es-ES_tradnl" sz="1400" b="1" dirty="0"/>
                        <a:t>Nombre</a:t>
                      </a:r>
                    </a:p>
                  </a:txBody>
                  <a:tcPr/>
                </a:tc>
                <a:tc>
                  <a:txBody>
                    <a:bodyPr/>
                    <a:lstStyle/>
                    <a:p>
                      <a:pPr algn="ctr"/>
                      <a:r>
                        <a:rPr lang="es-ES_tradnl" sz="1400" b="1" dirty="0"/>
                        <a:t>Símbolo</a:t>
                      </a:r>
                    </a:p>
                  </a:txBody>
                  <a:tcPr/>
                </a:tc>
                <a:extLst>
                  <a:ext uri="{0D108BD9-81ED-4DB2-BD59-A6C34878D82A}">
                    <a16:rowId xmlns:a16="http://schemas.microsoft.com/office/drawing/2014/main" val="1435127440"/>
                  </a:ext>
                </a:extLst>
              </a:tr>
              <a:tr h="333794">
                <a:tc>
                  <a:txBody>
                    <a:bodyPr/>
                    <a:lstStyle/>
                    <a:p>
                      <a:pPr algn="ctr"/>
                      <a:r>
                        <a:rPr lang="es-ES_tradnl" sz="1400" dirty="0"/>
                        <a:t>Longitud</a:t>
                      </a:r>
                    </a:p>
                  </a:txBody>
                  <a:tcPr/>
                </a:tc>
                <a:tc>
                  <a:txBody>
                    <a:bodyPr/>
                    <a:lstStyle/>
                    <a:p>
                      <a:pPr algn="ctr"/>
                      <a:r>
                        <a:rPr lang="es-ES_tradnl" sz="1400" dirty="0"/>
                        <a:t>metro</a:t>
                      </a:r>
                    </a:p>
                  </a:txBody>
                  <a:tcPr/>
                </a:tc>
                <a:tc>
                  <a:txBody>
                    <a:bodyPr/>
                    <a:lstStyle/>
                    <a:p>
                      <a:pPr algn="ctr"/>
                      <a:r>
                        <a:rPr lang="es-ES_tradnl" sz="1400" dirty="0"/>
                        <a:t>m</a:t>
                      </a:r>
                    </a:p>
                  </a:txBody>
                  <a:tcPr/>
                </a:tc>
                <a:extLst>
                  <a:ext uri="{0D108BD9-81ED-4DB2-BD59-A6C34878D82A}">
                    <a16:rowId xmlns:a16="http://schemas.microsoft.com/office/drawing/2014/main" val="2522240504"/>
                  </a:ext>
                </a:extLst>
              </a:tr>
              <a:tr h="333794">
                <a:tc>
                  <a:txBody>
                    <a:bodyPr/>
                    <a:lstStyle/>
                    <a:p>
                      <a:pPr algn="ctr"/>
                      <a:r>
                        <a:rPr lang="es-ES_tradnl" sz="1400" dirty="0"/>
                        <a:t>Masa</a:t>
                      </a:r>
                    </a:p>
                  </a:txBody>
                  <a:tcPr/>
                </a:tc>
                <a:tc>
                  <a:txBody>
                    <a:bodyPr/>
                    <a:lstStyle/>
                    <a:p>
                      <a:pPr algn="ctr"/>
                      <a:r>
                        <a:rPr lang="es-ES_tradnl" sz="1400" dirty="0"/>
                        <a:t>kilogramo</a:t>
                      </a:r>
                    </a:p>
                  </a:txBody>
                  <a:tcPr/>
                </a:tc>
                <a:tc>
                  <a:txBody>
                    <a:bodyPr/>
                    <a:lstStyle/>
                    <a:p>
                      <a:pPr algn="ctr"/>
                      <a:r>
                        <a:rPr lang="es-ES_tradnl" sz="1400" dirty="0"/>
                        <a:t>kg</a:t>
                      </a:r>
                    </a:p>
                  </a:txBody>
                  <a:tcPr/>
                </a:tc>
                <a:extLst>
                  <a:ext uri="{0D108BD9-81ED-4DB2-BD59-A6C34878D82A}">
                    <a16:rowId xmlns:a16="http://schemas.microsoft.com/office/drawing/2014/main" val="1437923199"/>
                  </a:ext>
                </a:extLst>
              </a:tr>
              <a:tr h="333794">
                <a:tc>
                  <a:txBody>
                    <a:bodyPr/>
                    <a:lstStyle/>
                    <a:p>
                      <a:pPr algn="ctr"/>
                      <a:r>
                        <a:rPr lang="es-ES_tradnl" sz="1400" dirty="0"/>
                        <a:t>Tiempo</a:t>
                      </a:r>
                    </a:p>
                  </a:txBody>
                  <a:tcPr/>
                </a:tc>
                <a:tc>
                  <a:txBody>
                    <a:bodyPr/>
                    <a:lstStyle/>
                    <a:p>
                      <a:pPr algn="ctr"/>
                      <a:r>
                        <a:rPr lang="es-ES_tradnl" sz="1400" dirty="0"/>
                        <a:t>segundo</a:t>
                      </a:r>
                    </a:p>
                  </a:txBody>
                  <a:tcPr/>
                </a:tc>
                <a:tc>
                  <a:txBody>
                    <a:bodyPr/>
                    <a:lstStyle/>
                    <a:p>
                      <a:pPr algn="ctr"/>
                      <a:r>
                        <a:rPr lang="es-ES_tradnl" sz="1400" dirty="0"/>
                        <a:t>s</a:t>
                      </a:r>
                    </a:p>
                  </a:txBody>
                  <a:tcPr/>
                </a:tc>
                <a:extLst>
                  <a:ext uri="{0D108BD9-81ED-4DB2-BD59-A6C34878D82A}">
                    <a16:rowId xmlns:a16="http://schemas.microsoft.com/office/drawing/2014/main" val="3490600064"/>
                  </a:ext>
                </a:extLst>
              </a:tr>
              <a:tr h="333794">
                <a:tc>
                  <a:txBody>
                    <a:bodyPr/>
                    <a:lstStyle/>
                    <a:p>
                      <a:pPr algn="ctr"/>
                      <a:r>
                        <a:rPr lang="es-ES_tradnl" sz="1400" dirty="0"/>
                        <a:t>Corriente eléctrica</a:t>
                      </a:r>
                    </a:p>
                  </a:txBody>
                  <a:tcPr/>
                </a:tc>
                <a:tc>
                  <a:txBody>
                    <a:bodyPr/>
                    <a:lstStyle/>
                    <a:p>
                      <a:pPr algn="ctr"/>
                      <a:r>
                        <a:rPr lang="es-ES_tradnl" sz="1400" dirty="0"/>
                        <a:t>ampere</a:t>
                      </a:r>
                    </a:p>
                  </a:txBody>
                  <a:tcPr/>
                </a:tc>
                <a:tc>
                  <a:txBody>
                    <a:bodyPr/>
                    <a:lstStyle/>
                    <a:p>
                      <a:pPr algn="ctr"/>
                      <a:r>
                        <a:rPr lang="es-ES_tradnl" sz="1400" dirty="0"/>
                        <a:t>A</a:t>
                      </a:r>
                    </a:p>
                  </a:txBody>
                  <a:tcPr/>
                </a:tc>
                <a:extLst>
                  <a:ext uri="{0D108BD9-81ED-4DB2-BD59-A6C34878D82A}">
                    <a16:rowId xmlns:a16="http://schemas.microsoft.com/office/drawing/2014/main" val="303573741"/>
                  </a:ext>
                </a:extLst>
              </a:tr>
              <a:tr h="576137">
                <a:tc>
                  <a:txBody>
                    <a:bodyPr/>
                    <a:lstStyle/>
                    <a:p>
                      <a:pPr algn="ctr"/>
                      <a:r>
                        <a:rPr lang="es-ES_tradnl" sz="1400" dirty="0"/>
                        <a:t>Temperatura termodinámica</a:t>
                      </a:r>
                    </a:p>
                  </a:txBody>
                  <a:tcPr/>
                </a:tc>
                <a:tc>
                  <a:txBody>
                    <a:bodyPr/>
                    <a:lstStyle/>
                    <a:p>
                      <a:pPr algn="ctr"/>
                      <a:r>
                        <a:rPr lang="es-ES_tradnl" sz="1400" dirty="0"/>
                        <a:t>kelvin</a:t>
                      </a:r>
                    </a:p>
                  </a:txBody>
                  <a:tcPr/>
                </a:tc>
                <a:tc>
                  <a:txBody>
                    <a:bodyPr/>
                    <a:lstStyle/>
                    <a:p>
                      <a:pPr algn="ctr"/>
                      <a:r>
                        <a:rPr lang="es-ES_tradnl" sz="1400" dirty="0"/>
                        <a:t>K</a:t>
                      </a:r>
                    </a:p>
                  </a:txBody>
                  <a:tcPr/>
                </a:tc>
                <a:extLst>
                  <a:ext uri="{0D108BD9-81ED-4DB2-BD59-A6C34878D82A}">
                    <a16:rowId xmlns:a16="http://schemas.microsoft.com/office/drawing/2014/main" val="1541021779"/>
                  </a:ext>
                </a:extLst>
              </a:tr>
              <a:tr h="333794">
                <a:tc>
                  <a:txBody>
                    <a:bodyPr/>
                    <a:lstStyle/>
                    <a:p>
                      <a:pPr algn="ctr"/>
                      <a:r>
                        <a:rPr lang="es-ES_tradnl" sz="1400" dirty="0"/>
                        <a:t>Cantidad de sustancia</a:t>
                      </a:r>
                    </a:p>
                  </a:txBody>
                  <a:tcPr/>
                </a:tc>
                <a:tc>
                  <a:txBody>
                    <a:bodyPr/>
                    <a:lstStyle/>
                    <a:p>
                      <a:pPr algn="ctr"/>
                      <a:r>
                        <a:rPr lang="es-ES_tradnl" sz="1400" dirty="0"/>
                        <a:t>mol</a:t>
                      </a:r>
                    </a:p>
                  </a:txBody>
                  <a:tcPr/>
                </a:tc>
                <a:tc>
                  <a:txBody>
                    <a:bodyPr/>
                    <a:lstStyle/>
                    <a:p>
                      <a:pPr algn="ctr"/>
                      <a:r>
                        <a:rPr lang="es-ES_tradnl" sz="1400" dirty="0"/>
                        <a:t>mol</a:t>
                      </a:r>
                    </a:p>
                  </a:txBody>
                  <a:tcPr/>
                </a:tc>
                <a:extLst>
                  <a:ext uri="{0D108BD9-81ED-4DB2-BD59-A6C34878D82A}">
                    <a16:rowId xmlns:a16="http://schemas.microsoft.com/office/drawing/2014/main" val="4067907211"/>
                  </a:ext>
                </a:extLst>
              </a:tr>
              <a:tr h="333794">
                <a:tc>
                  <a:txBody>
                    <a:bodyPr/>
                    <a:lstStyle/>
                    <a:p>
                      <a:pPr algn="ctr"/>
                      <a:r>
                        <a:rPr lang="es-ES_tradnl" sz="1400" dirty="0"/>
                        <a:t>Intensidad luminosa</a:t>
                      </a:r>
                    </a:p>
                  </a:txBody>
                  <a:tcPr/>
                </a:tc>
                <a:tc>
                  <a:txBody>
                    <a:bodyPr/>
                    <a:lstStyle/>
                    <a:p>
                      <a:pPr algn="ctr"/>
                      <a:r>
                        <a:rPr lang="es-ES_tradnl" sz="1400" dirty="0"/>
                        <a:t>candela</a:t>
                      </a:r>
                    </a:p>
                  </a:txBody>
                  <a:tcPr/>
                </a:tc>
                <a:tc>
                  <a:txBody>
                    <a:bodyPr/>
                    <a:lstStyle/>
                    <a:p>
                      <a:pPr algn="ctr"/>
                      <a:r>
                        <a:rPr lang="es-ES_tradnl" sz="1400" dirty="0"/>
                        <a:t>cd</a:t>
                      </a:r>
                    </a:p>
                  </a:txBody>
                  <a:tcPr/>
                </a:tc>
                <a:extLst>
                  <a:ext uri="{0D108BD9-81ED-4DB2-BD59-A6C34878D82A}">
                    <a16:rowId xmlns:a16="http://schemas.microsoft.com/office/drawing/2014/main" val="1329155664"/>
                  </a:ext>
                </a:extLst>
              </a:tr>
            </a:tbl>
          </a:graphicData>
        </a:graphic>
      </p:graphicFrame>
      <p:grpSp>
        <p:nvGrpSpPr>
          <p:cNvPr id="8" name="Grupo 7">
            <a:extLst>
              <a:ext uri="{FF2B5EF4-FFF2-40B4-BE49-F238E27FC236}">
                <a16:creationId xmlns:a16="http://schemas.microsoft.com/office/drawing/2014/main" id="{891ED895-FC33-184F-9452-445E384E85D6}"/>
              </a:ext>
            </a:extLst>
          </p:cNvPr>
          <p:cNvGrpSpPr/>
          <p:nvPr/>
        </p:nvGrpSpPr>
        <p:grpSpPr>
          <a:xfrm>
            <a:off x="16941" y="6195972"/>
            <a:ext cx="2366206" cy="609476"/>
            <a:chOff x="9243152" y="5918017"/>
            <a:chExt cx="2666083" cy="686717"/>
          </a:xfrm>
        </p:grpSpPr>
        <p:sp>
          <p:nvSpPr>
            <p:cNvPr id="9" name="Rectángulo redondeado 8">
              <a:extLst>
                <a:ext uri="{FF2B5EF4-FFF2-40B4-BE49-F238E27FC236}">
                  <a16:creationId xmlns:a16="http://schemas.microsoft.com/office/drawing/2014/main" id="{E1859499-DDC5-F60E-A0B5-F36E1083B901}"/>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 name="Imagen 9">
              <a:extLst>
                <a:ext uri="{FF2B5EF4-FFF2-40B4-BE49-F238E27FC236}">
                  <a16:creationId xmlns:a16="http://schemas.microsoft.com/office/drawing/2014/main" id="{850CD925-4FF5-20EF-DDE7-E4C261DF5F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13544450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25737CC-CD03-6882-065E-E81CC6299E09}"/>
              </a:ext>
            </a:extLst>
          </p:cNvPr>
          <p:cNvSpPr txBox="1"/>
          <p:nvPr/>
        </p:nvSpPr>
        <p:spPr>
          <a:xfrm>
            <a:off x="599522" y="302770"/>
            <a:ext cx="2323172"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Documentación</a:t>
            </a:r>
          </a:p>
        </p:txBody>
      </p:sp>
      <p:graphicFrame>
        <p:nvGraphicFramePr>
          <p:cNvPr id="3" name="Tabla 2">
            <a:extLst>
              <a:ext uri="{FF2B5EF4-FFF2-40B4-BE49-F238E27FC236}">
                <a16:creationId xmlns:a16="http://schemas.microsoft.com/office/drawing/2014/main" id="{58DCAB97-26BF-2063-52D5-9B378AF7C0B8}"/>
              </a:ext>
            </a:extLst>
          </p:cNvPr>
          <p:cNvGraphicFramePr>
            <a:graphicFrameLocks noGrp="1"/>
          </p:cNvGraphicFramePr>
          <p:nvPr/>
        </p:nvGraphicFramePr>
        <p:xfrm>
          <a:off x="1143813" y="1171986"/>
          <a:ext cx="9587250" cy="4597254"/>
        </p:xfrm>
        <a:graphic>
          <a:graphicData uri="http://schemas.openxmlformats.org/drawingml/2006/table">
            <a:tbl>
              <a:tblPr firstRow="1" bandRow="1">
                <a:tableStyleId>{5C22544A-7EE6-4342-B048-85BDC9FD1C3A}</a:tableStyleId>
              </a:tblPr>
              <a:tblGrid>
                <a:gridCol w="3195750">
                  <a:extLst>
                    <a:ext uri="{9D8B030D-6E8A-4147-A177-3AD203B41FA5}">
                      <a16:colId xmlns:a16="http://schemas.microsoft.com/office/drawing/2014/main" val="20000"/>
                    </a:ext>
                  </a:extLst>
                </a:gridCol>
                <a:gridCol w="3195750">
                  <a:extLst>
                    <a:ext uri="{9D8B030D-6E8A-4147-A177-3AD203B41FA5}">
                      <a16:colId xmlns:a16="http://schemas.microsoft.com/office/drawing/2014/main" val="20001"/>
                    </a:ext>
                  </a:extLst>
                </a:gridCol>
                <a:gridCol w="3195750">
                  <a:extLst>
                    <a:ext uri="{9D8B030D-6E8A-4147-A177-3AD203B41FA5}">
                      <a16:colId xmlns:a16="http://schemas.microsoft.com/office/drawing/2014/main" val="20002"/>
                    </a:ext>
                  </a:extLst>
                </a:gridCol>
              </a:tblGrid>
              <a:tr h="618018">
                <a:tc>
                  <a:txBody>
                    <a:bodyPr/>
                    <a:lstStyle/>
                    <a:p>
                      <a:pPr algn="ctr"/>
                      <a:r>
                        <a:rPr lang="es-ES" sz="1800" dirty="0">
                          <a:latin typeface="Arial"/>
                          <a:cs typeface="Arial"/>
                        </a:rPr>
                        <a:t>Contenido</a:t>
                      </a:r>
                    </a:p>
                  </a:txBody>
                  <a:tcPr anchor="ctr"/>
                </a:tc>
                <a:tc>
                  <a:txBody>
                    <a:bodyPr/>
                    <a:lstStyle/>
                    <a:p>
                      <a:pPr algn="ctr"/>
                      <a:r>
                        <a:rPr lang="es-ES" sz="1800" dirty="0">
                          <a:latin typeface="Arial"/>
                          <a:cs typeface="Arial"/>
                        </a:rPr>
                        <a:t>Certificado</a:t>
                      </a:r>
                    </a:p>
                  </a:txBody>
                  <a:tcPr anchor="ctr"/>
                </a:tc>
                <a:tc>
                  <a:txBody>
                    <a:bodyPr/>
                    <a:lstStyle/>
                    <a:p>
                      <a:pPr algn="ctr"/>
                      <a:r>
                        <a:rPr lang="es-ES" sz="1800" dirty="0">
                          <a:latin typeface="Arial"/>
                          <a:cs typeface="Arial"/>
                        </a:rPr>
                        <a:t>Hoja</a:t>
                      </a:r>
                      <a:r>
                        <a:rPr lang="es-ES" sz="1800" baseline="0" dirty="0">
                          <a:latin typeface="Arial"/>
                          <a:cs typeface="Arial"/>
                        </a:rPr>
                        <a:t> de información de producto</a:t>
                      </a:r>
                      <a:endParaRPr lang="es-ES" sz="1800" dirty="0">
                        <a:latin typeface="Arial"/>
                        <a:cs typeface="Arial"/>
                      </a:endParaRPr>
                    </a:p>
                  </a:txBody>
                  <a:tcPr anchor="ctr"/>
                </a:tc>
                <a:extLst>
                  <a:ext uri="{0D108BD9-81ED-4DB2-BD59-A6C34878D82A}">
                    <a16:rowId xmlns:a16="http://schemas.microsoft.com/office/drawing/2014/main" val="10000"/>
                  </a:ext>
                </a:extLst>
              </a:tr>
              <a:tr h="353153">
                <a:tc>
                  <a:txBody>
                    <a:bodyPr/>
                    <a:lstStyle/>
                    <a:p>
                      <a:pPr algn="ctr"/>
                      <a:r>
                        <a:rPr lang="es-ES" sz="1800" dirty="0">
                          <a:latin typeface="Arial"/>
                          <a:cs typeface="Arial"/>
                        </a:rPr>
                        <a:t>9. Manipulación</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1"/>
                  </a:ext>
                </a:extLst>
              </a:tr>
              <a:tr h="618018">
                <a:tc>
                  <a:txBody>
                    <a:bodyPr/>
                    <a:lstStyle/>
                    <a:p>
                      <a:pPr algn="ctr"/>
                      <a:r>
                        <a:rPr lang="es-ES" sz="1800" dirty="0">
                          <a:latin typeface="Arial"/>
                          <a:cs typeface="Arial"/>
                        </a:rPr>
                        <a:t>10.</a:t>
                      </a:r>
                      <a:r>
                        <a:rPr lang="es-ES" sz="1800" baseline="0" dirty="0">
                          <a:latin typeface="Arial"/>
                          <a:cs typeface="Arial"/>
                        </a:rPr>
                        <a:t> Numeración de paginas </a:t>
                      </a:r>
                      <a:endParaRPr lang="es-ES" sz="1800" dirty="0">
                        <a:latin typeface="Arial"/>
                        <a:cs typeface="Arial"/>
                      </a:endParaRP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2"/>
                  </a:ext>
                </a:extLst>
              </a:tr>
              <a:tr h="618018">
                <a:tc>
                  <a:txBody>
                    <a:bodyPr/>
                    <a:lstStyle/>
                    <a:p>
                      <a:pPr algn="ctr"/>
                      <a:r>
                        <a:rPr lang="es-ES" sz="1800" dirty="0">
                          <a:latin typeface="Arial"/>
                          <a:cs typeface="Arial"/>
                        </a:rPr>
                        <a:t>11.</a:t>
                      </a:r>
                      <a:r>
                        <a:rPr lang="es-ES" sz="1800" baseline="0" dirty="0">
                          <a:latin typeface="Arial"/>
                          <a:cs typeface="Arial"/>
                        </a:rPr>
                        <a:t> Identificación de versión</a:t>
                      </a:r>
                      <a:endParaRPr lang="es-ES" sz="1800" dirty="0">
                        <a:latin typeface="Arial"/>
                        <a:cs typeface="Arial"/>
                      </a:endParaRP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SI</a:t>
                      </a:r>
                    </a:p>
                  </a:txBody>
                  <a:tcPr anchor="ctr"/>
                </a:tc>
                <a:extLst>
                  <a:ext uri="{0D108BD9-81ED-4DB2-BD59-A6C34878D82A}">
                    <a16:rowId xmlns:a16="http://schemas.microsoft.com/office/drawing/2014/main" val="10003"/>
                  </a:ext>
                </a:extLst>
              </a:tr>
              <a:tr h="353153">
                <a:tc>
                  <a:txBody>
                    <a:bodyPr/>
                    <a:lstStyle/>
                    <a:p>
                      <a:pPr algn="ctr"/>
                      <a:r>
                        <a:rPr lang="es-ES" sz="1800" dirty="0">
                          <a:latin typeface="Arial"/>
                          <a:cs typeface="Arial"/>
                        </a:rPr>
                        <a:t>12. Descripción del MR</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Recomendado</a:t>
                      </a:r>
                    </a:p>
                  </a:txBody>
                  <a:tcPr anchor="ctr"/>
                </a:tc>
                <a:extLst>
                  <a:ext uri="{0D108BD9-81ED-4DB2-BD59-A6C34878D82A}">
                    <a16:rowId xmlns:a16="http://schemas.microsoft.com/office/drawing/2014/main" val="10004"/>
                  </a:ext>
                </a:extLst>
              </a:tr>
              <a:tr h="353153">
                <a:tc>
                  <a:txBody>
                    <a:bodyPr/>
                    <a:lstStyle/>
                    <a:p>
                      <a:pPr algn="ctr"/>
                      <a:r>
                        <a:rPr lang="es-ES" sz="1800" dirty="0">
                          <a:latin typeface="Arial"/>
                          <a:cs typeface="Arial"/>
                        </a:rPr>
                        <a:t>13. Métodos de medición</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Recomendado</a:t>
                      </a:r>
                    </a:p>
                  </a:txBody>
                  <a:tcPr anchor="ctr"/>
                </a:tc>
                <a:extLst>
                  <a:ext uri="{0D108BD9-81ED-4DB2-BD59-A6C34878D82A}">
                    <a16:rowId xmlns:a16="http://schemas.microsoft.com/office/drawing/2014/main" val="10005"/>
                  </a:ext>
                </a:extLst>
              </a:tr>
              <a:tr h="618018">
                <a:tc>
                  <a:txBody>
                    <a:bodyPr/>
                    <a:lstStyle/>
                    <a:p>
                      <a:pPr algn="ctr"/>
                      <a:r>
                        <a:rPr lang="es-ES" sz="1800" dirty="0">
                          <a:latin typeface="Arial"/>
                          <a:cs typeface="Arial"/>
                        </a:rPr>
                        <a:t>14.</a:t>
                      </a:r>
                      <a:r>
                        <a:rPr lang="es-ES" sz="1800" baseline="0" dirty="0">
                          <a:latin typeface="Arial"/>
                          <a:cs typeface="Arial"/>
                        </a:rPr>
                        <a:t> Valor certificado e incertidumbre</a:t>
                      </a:r>
                      <a:endParaRPr lang="es-ES" sz="1800" dirty="0">
                        <a:latin typeface="Arial"/>
                        <a:cs typeface="Arial"/>
                      </a:endParaRP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6"/>
                  </a:ext>
                </a:extLst>
              </a:tr>
              <a:tr h="618018">
                <a:tc>
                  <a:txBody>
                    <a:bodyPr/>
                    <a:lstStyle/>
                    <a:p>
                      <a:pPr algn="ctr"/>
                      <a:r>
                        <a:rPr lang="es-ES" sz="1800" dirty="0">
                          <a:latin typeface="Arial"/>
                          <a:cs typeface="Arial"/>
                        </a:rPr>
                        <a:t>15. Trazabilidad metrológica</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7"/>
                  </a:ext>
                </a:extLst>
              </a:tr>
              <a:tr h="353153">
                <a:tc>
                  <a:txBody>
                    <a:bodyPr/>
                    <a:lstStyle/>
                    <a:p>
                      <a:pPr algn="ctr"/>
                      <a:r>
                        <a:rPr lang="es-ES" sz="1800" dirty="0">
                          <a:latin typeface="Arial"/>
                          <a:cs typeface="Arial"/>
                        </a:rPr>
                        <a:t>16. Valores informativos</a:t>
                      </a:r>
                    </a:p>
                  </a:txBody>
                  <a:tcPr anchor="ctr"/>
                </a:tc>
                <a:tc>
                  <a:txBody>
                    <a:bodyPr/>
                    <a:lstStyle/>
                    <a:p>
                      <a:pPr algn="ctr"/>
                      <a:r>
                        <a:rPr lang="es-ES" sz="1800" dirty="0">
                          <a:latin typeface="Arial"/>
                          <a:cs typeface="Arial"/>
                        </a:rPr>
                        <a:t>Opcional</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8"/>
                  </a:ext>
                </a:extLst>
              </a:tr>
            </a:tbl>
          </a:graphicData>
        </a:graphic>
      </p:graphicFrame>
      <p:sp>
        <p:nvSpPr>
          <p:cNvPr id="4" name="TextBox 431">
            <a:extLst>
              <a:ext uri="{FF2B5EF4-FFF2-40B4-BE49-F238E27FC236}">
                <a16:creationId xmlns:a16="http://schemas.microsoft.com/office/drawing/2014/main" id="{F64B01F4-61BC-71E1-1351-52B6BC6297CD}"/>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5" name="TextBox 425">
            <a:extLst>
              <a:ext uri="{FF2B5EF4-FFF2-40B4-BE49-F238E27FC236}">
                <a16:creationId xmlns:a16="http://schemas.microsoft.com/office/drawing/2014/main" id="{72A3D4B1-8A18-96CB-CAC9-DFAA172F7C54}"/>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6" name="Freeform: Shape 389">
            <a:extLst>
              <a:ext uri="{FF2B5EF4-FFF2-40B4-BE49-F238E27FC236}">
                <a16:creationId xmlns:a16="http://schemas.microsoft.com/office/drawing/2014/main" id="{DBA1D6F2-B0A2-6F2C-0362-8F59270976CF}"/>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11091671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971D4AC-4B61-8E89-E5B9-0E67B7D9DFAE}"/>
              </a:ext>
            </a:extLst>
          </p:cNvPr>
          <p:cNvSpPr txBox="1"/>
          <p:nvPr/>
        </p:nvSpPr>
        <p:spPr>
          <a:xfrm>
            <a:off x="691112" y="547276"/>
            <a:ext cx="2323172"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Documentación</a:t>
            </a:r>
          </a:p>
        </p:txBody>
      </p:sp>
      <p:graphicFrame>
        <p:nvGraphicFramePr>
          <p:cNvPr id="3" name="Tabla 2">
            <a:extLst>
              <a:ext uri="{FF2B5EF4-FFF2-40B4-BE49-F238E27FC236}">
                <a16:creationId xmlns:a16="http://schemas.microsoft.com/office/drawing/2014/main" id="{1C8A4D9D-CDAD-9094-834C-4830F51ADEDE}"/>
              </a:ext>
            </a:extLst>
          </p:cNvPr>
          <p:cNvGraphicFramePr>
            <a:graphicFrameLocks noGrp="1"/>
          </p:cNvGraphicFramePr>
          <p:nvPr/>
        </p:nvGraphicFramePr>
        <p:xfrm>
          <a:off x="1535949" y="1594817"/>
          <a:ext cx="9120102" cy="3840480"/>
        </p:xfrm>
        <a:graphic>
          <a:graphicData uri="http://schemas.openxmlformats.org/drawingml/2006/table">
            <a:tbl>
              <a:tblPr firstRow="1" bandRow="1">
                <a:tableStyleId>{5C22544A-7EE6-4342-B048-85BDC9FD1C3A}</a:tableStyleId>
              </a:tblPr>
              <a:tblGrid>
                <a:gridCol w="3040034">
                  <a:extLst>
                    <a:ext uri="{9D8B030D-6E8A-4147-A177-3AD203B41FA5}">
                      <a16:colId xmlns:a16="http://schemas.microsoft.com/office/drawing/2014/main" val="20000"/>
                    </a:ext>
                  </a:extLst>
                </a:gridCol>
                <a:gridCol w="3040034">
                  <a:extLst>
                    <a:ext uri="{9D8B030D-6E8A-4147-A177-3AD203B41FA5}">
                      <a16:colId xmlns:a16="http://schemas.microsoft.com/office/drawing/2014/main" val="20001"/>
                    </a:ext>
                  </a:extLst>
                </a:gridCol>
                <a:gridCol w="3040034">
                  <a:extLst>
                    <a:ext uri="{9D8B030D-6E8A-4147-A177-3AD203B41FA5}">
                      <a16:colId xmlns:a16="http://schemas.microsoft.com/office/drawing/2014/main" val="20002"/>
                    </a:ext>
                  </a:extLst>
                </a:gridCol>
              </a:tblGrid>
              <a:tr h="633027">
                <a:tc>
                  <a:txBody>
                    <a:bodyPr/>
                    <a:lstStyle/>
                    <a:p>
                      <a:pPr algn="ctr"/>
                      <a:r>
                        <a:rPr lang="es-ES" sz="1800" dirty="0">
                          <a:latin typeface="Arial"/>
                          <a:cs typeface="Arial"/>
                        </a:rPr>
                        <a:t>Contenido</a:t>
                      </a:r>
                    </a:p>
                  </a:txBody>
                  <a:tcPr anchor="ctr"/>
                </a:tc>
                <a:tc>
                  <a:txBody>
                    <a:bodyPr/>
                    <a:lstStyle/>
                    <a:p>
                      <a:pPr algn="ctr"/>
                      <a:r>
                        <a:rPr lang="es-ES" sz="1800" dirty="0">
                          <a:latin typeface="Arial"/>
                          <a:cs typeface="Arial"/>
                        </a:rPr>
                        <a:t>Certificado</a:t>
                      </a:r>
                    </a:p>
                  </a:txBody>
                  <a:tcPr anchor="ctr"/>
                </a:tc>
                <a:tc>
                  <a:txBody>
                    <a:bodyPr/>
                    <a:lstStyle/>
                    <a:p>
                      <a:pPr algn="ctr"/>
                      <a:r>
                        <a:rPr lang="es-ES" sz="1800" dirty="0">
                          <a:latin typeface="Arial"/>
                          <a:cs typeface="Arial"/>
                        </a:rPr>
                        <a:t>Hoja</a:t>
                      </a:r>
                      <a:r>
                        <a:rPr lang="es-ES" sz="1800" baseline="0" dirty="0">
                          <a:latin typeface="Arial"/>
                          <a:cs typeface="Arial"/>
                        </a:rPr>
                        <a:t> de información de producto</a:t>
                      </a:r>
                      <a:endParaRPr lang="es-ES" sz="1800" dirty="0">
                        <a:latin typeface="Arial"/>
                        <a:cs typeface="Arial"/>
                      </a:endParaRPr>
                    </a:p>
                  </a:txBody>
                  <a:tcPr anchor="ctr"/>
                </a:tc>
                <a:extLst>
                  <a:ext uri="{0D108BD9-81ED-4DB2-BD59-A6C34878D82A}">
                    <a16:rowId xmlns:a16="http://schemas.microsoft.com/office/drawing/2014/main" val="10000"/>
                  </a:ext>
                </a:extLst>
              </a:tr>
              <a:tr h="633027">
                <a:tc>
                  <a:txBody>
                    <a:bodyPr/>
                    <a:lstStyle/>
                    <a:p>
                      <a:pPr algn="ctr"/>
                      <a:r>
                        <a:rPr lang="es-ES" sz="1800" dirty="0">
                          <a:latin typeface="Arial"/>
                          <a:cs typeface="Arial"/>
                        </a:rPr>
                        <a:t>17. Nombre y cargo de quien aprueba</a:t>
                      </a:r>
                    </a:p>
                  </a:txBody>
                  <a:tcPr anchor="ctr"/>
                </a:tc>
                <a:tc>
                  <a:txBody>
                    <a:bodyPr/>
                    <a:lstStyle/>
                    <a:p>
                      <a:pPr algn="ctr"/>
                      <a:r>
                        <a:rPr lang="es-ES" sz="1800" dirty="0">
                          <a:latin typeface="Arial"/>
                          <a:cs typeface="Arial"/>
                        </a:rPr>
                        <a:t>SI</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1"/>
                  </a:ext>
                </a:extLst>
              </a:tr>
              <a:tr h="904324">
                <a:tc>
                  <a:txBody>
                    <a:bodyPr/>
                    <a:lstStyle/>
                    <a:p>
                      <a:pPr algn="ctr"/>
                      <a:r>
                        <a:rPr lang="es-ES" sz="1800" dirty="0">
                          <a:latin typeface="Arial"/>
                          <a:cs typeface="Arial"/>
                        </a:rPr>
                        <a:t>18. Información de seguridad (riesgos y</a:t>
                      </a:r>
                      <a:r>
                        <a:rPr lang="es-ES" sz="1800" baseline="0" dirty="0">
                          <a:latin typeface="Arial"/>
                          <a:cs typeface="Arial"/>
                        </a:rPr>
                        <a:t> manejo seguro)</a:t>
                      </a:r>
                      <a:endParaRPr lang="es-ES" sz="1800" dirty="0">
                        <a:latin typeface="Arial"/>
                        <a:cs typeface="Arial"/>
                      </a:endParaRPr>
                    </a:p>
                  </a:txBody>
                  <a:tcPr anchor="ctr"/>
                </a:tc>
                <a:tc>
                  <a:txBody>
                    <a:bodyPr/>
                    <a:lstStyle/>
                    <a:p>
                      <a:pPr algn="ctr"/>
                      <a:r>
                        <a:rPr lang="es-ES" sz="1800" dirty="0">
                          <a:latin typeface="Arial"/>
                          <a:cs typeface="Arial"/>
                        </a:rPr>
                        <a:t>Recomendado</a:t>
                      </a:r>
                    </a:p>
                  </a:txBody>
                  <a:tcPr anchor="ctr"/>
                </a:tc>
                <a:tc>
                  <a:txBody>
                    <a:bodyPr/>
                    <a:lstStyle/>
                    <a:p>
                      <a:pPr algn="ctr"/>
                      <a:r>
                        <a:rPr lang="es-ES" sz="1800" dirty="0">
                          <a:latin typeface="Arial"/>
                          <a:cs typeface="Arial"/>
                        </a:rPr>
                        <a:t>Recomendado</a:t>
                      </a:r>
                    </a:p>
                  </a:txBody>
                  <a:tcPr anchor="ctr"/>
                </a:tc>
                <a:extLst>
                  <a:ext uri="{0D108BD9-81ED-4DB2-BD59-A6C34878D82A}">
                    <a16:rowId xmlns:a16="http://schemas.microsoft.com/office/drawing/2014/main" val="10002"/>
                  </a:ext>
                </a:extLst>
              </a:tr>
              <a:tr h="633027">
                <a:tc>
                  <a:txBody>
                    <a:bodyPr/>
                    <a:lstStyle/>
                    <a:p>
                      <a:pPr algn="ctr"/>
                      <a:r>
                        <a:rPr lang="es-ES" sz="1800" dirty="0">
                          <a:latin typeface="Arial"/>
                          <a:cs typeface="Arial"/>
                        </a:rPr>
                        <a:t>19. Información de subcontratación </a:t>
                      </a:r>
                    </a:p>
                  </a:txBody>
                  <a:tcPr anchor="ctr"/>
                </a:tc>
                <a:tc>
                  <a:txBody>
                    <a:bodyPr/>
                    <a:lstStyle/>
                    <a:p>
                      <a:pPr algn="ctr"/>
                      <a:r>
                        <a:rPr lang="es-ES" sz="1800" dirty="0">
                          <a:latin typeface="Arial"/>
                          <a:cs typeface="Arial"/>
                        </a:rPr>
                        <a:t>Opcional</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3"/>
                  </a:ext>
                </a:extLst>
              </a:tr>
              <a:tr h="361730">
                <a:tc>
                  <a:txBody>
                    <a:bodyPr/>
                    <a:lstStyle/>
                    <a:p>
                      <a:pPr algn="ctr"/>
                      <a:r>
                        <a:rPr lang="es-ES" sz="1800" dirty="0">
                          <a:latin typeface="Arial"/>
                          <a:cs typeface="Arial"/>
                        </a:rPr>
                        <a:t>20. Advertencias</a:t>
                      </a:r>
                      <a:r>
                        <a:rPr lang="es-ES" sz="1800" baseline="0" dirty="0">
                          <a:latin typeface="Arial"/>
                          <a:cs typeface="Arial"/>
                        </a:rPr>
                        <a:t> legales</a:t>
                      </a:r>
                      <a:endParaRPr lang="es-ES" sz="1800" dirty="0">
                        <a:latin typeface="Arial"/>
                        <a:cs typeface="Arial"/>
                      </a:endParaRPr>
                    </a:p>
                  </a:txBody>
                  <a:tcPr anchor="ctr"/>
                </a:tc>
                <a:tc>
                  <a:txBody>
                    <a:bodyPr/>
                    <a:lstStyle/>
                    <a:p>
                      <a:pPr algn="ctr"/>
                      <a:r>
                        <a:rPr lang="es-ES" sz="1800" dirty="0">
                          <a:latin typeface="Arial"/>
                          <a:cs typeface="Arial"/>
                        </a:rPr>
                        <a:t>Opcional</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4"/>
                  </a:ext>
                </a:extLst>
              </a:tr>
              <a:tr h="633027">
                <a:tc>
                  <a:txBody>
                    <a:bodyPr/>
                    <a:lstStyle/>
                    <a:p>
                      <a:pPr algn="ctr"/>
                      <a:r>
                        <a:rPr lang="es-ES" sz="1800" dirty="0">
                          <a:latin typeface="Arial"/>
                          <a:cs typeface="Arial"/>
                        </a:rPr>
                        <a:t>21. Citación al reporte de certificación</a:t>
                      </a:r>
                    </a:p>
                  </a:txBody>
                  <a:tcPr anchor="ctr"/>
                </a:tc>
                <a:tc>
                  <a:txBody>
                    <a:bodyPr/>
                    <a:lstStyle/>
                    <a:p>
                      <a:pPr algn="ctr"/>
                      <a:r>
                        <a:rPr lang="es-ES" sz="1800" dirty="0">
                          <a:latin typeface="Arial"/>
                          <a:cs typeface="Arial"/>
                        </a:rPr>
                        <a:t>Opcional</a:t>
                      </a:r>
                    </a:p>
                  </a:txBody>
                  <a:tcPr anchor="ctr"/>
                </a:tc>
                <a:tc>
                  <a:txBody>
                    <a:bodyPr/>
                    <a:lstStyle/>
                    <a:p>
                      <a:pPr algn="ctr"/>
                      <a:r>
                        <a:rPr lang="es-ES" sz="1800" dirty="0">
                          <a:latin typeface="Arial"/>
                          <a:cs typeface="Arial"/>
                        </a:rPr>
                        <a:t>Opcional</a:t>
                      </a:r>
                    </a:p>
                  </a:txBody>
                  <a:tcPr anchor="ctr"/>
                </a:tc>
                <a:extLst>
                  <a:ext uri="{0D108BD9-81ED-4DB2-BD59-A6C34878D82A}">
                    <a16:rowId xmlns:a16="http://schemas.microsoft.com/office/drawing/2014/main" val="10005"/>
                  </a:ext>
                </a:extLst>
              </a:tr>
            </a:tbl>
          </a:graphicData>
        </a:graphic>
      </p:graphicFrame>
      <p:sp>
        <p:nvSpPr>
          <p:cNvPr id="4" name="TextBox 431">
            <a:extLst>
              <a:ext uri="{FF2B5EF4-FFF2-40B4-BE49-F238E27FC236}">
                <a16:creationId xmlns:a16="http://schemas.microsoft.com/office/drawing/2014/main" id="{E838674A-E35C-5823-28F3-0E34169CB3BD}"/>
              </a:ext>
            </a:extLst>
          </p:cNvPr>
          <p:cNvSpPr txBox="1"/>
          <p:nvPr/>
        </p:nvSpPr>
        <p:spPr>
          <a:xfrm>
            <a:off x="10731063" y="302770"/>
            <a:ext cx="1434828" cy="707886"/>
          </a:xfrm>
          <a:prstGeom prst="rect">
            <a:avLst/>
          </a:prstGeom>
          <a:noFill/>
        </p:spPr>
        <p:txBody>
          <a:bodyPr wrap="square" rtlCol="0" anchor="b">
            <a:spAutoFit/>
          </a:bodyPr>
          <a:lstStyle/>
          <a:p>
            <a:pPr algn="ctr"/>
            <a:r>
              <a:rPr lang="en-US" sz="800" b="1" spc="-15" dirty="0">
                <a:solidFill>
                  <a:schemeClr val="accent5"/>
                </a:solidFill>
                <a:latin typeface="Poppins" panose="00000500000000000000" pitchFamily="2" charset="0"/>
                <a:cs typeface="Poppins" panose="00000500000000000000" pitchFamily="2" charset="0"/>
              </a:rPr>
              <a:t>5. ESTÁNDARES (PATRONES) DE MEDICIÓN Y TRAZABILIDAD METROLÓGICA</a:t>
            </a:r>
          </a:p>
        </p:txBody>
      </p:sp>
      <p:sp>
        <p:nvSpPr>
          <p:cNvPr id="5" name="TextBox 425">
            <a:extLst>
              <a:ext uri="{FF2B5EF4-FFF2-40B4-BE49-F238E27FC236}">
                <a16:creationId xmlns:a16="http://schemas.microsoft.com/office/drawing/2014/main" id="{F1B5B197-D082-992B-E603-E4CEF51A6384}"/>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6" name="Freeform: Shape 389">
            <a:extLst>
              <a:ext uri="{FF2B5EF4-FFF2-40B4-BE49-F238E27FC236}">
                <a16:creationId xmlns:a16="http://schemas.microsoft.com/office/drawing/2014/main" id="{66299951-CEBD-C7CF-42E9-F54166106282}"/>
              </a:ext>
            </a:extLst>
          </p:cNvPr>
          <p:cNvSpPr/>
          <p:nvPr/>
        </p:nvSpPr>
        <p:spPr>
          <a:xfrm>
            <a:off x="10731063" y="52552"/>
            <a:ext cx="1353564" cy="1208322"/>
          </a:xfrm>
          <a:custGeom>
            <a:avLst/>
            <a:gdLst/>
            <a:ahLst/>
            <a:cxnLst>
              <a:cxn ang="3cd4">
                <a:pos x="hc" y="t"/>
              </a:cxn>
              <a:cxn ang="cd2">
                <a:pos x="l" y="vc"/>
              </a:cxn>
              <a:cxn ang="cd4">
                <a:pos x="hc" y="b"/>
              </a:cxn>
              <a:cxn ang="0">
                <a:pos x="r" y="vc"/>
              </a:cxn>
            </a:cxnLst>
            <a:rect l="l" t="t" r="r" b="b"/>
            <a:pathLst>
              <a:path w="4491" h="4490">
                <a:moveTo>
                  <a:pt x="4356" y="1920"/>
                </a:moveTo>
                <a:lnTo>
                  <a:pt x="2571" y="135"/>
                </a:lnTo>
                <a:cubicBezTo>
                  <a:pt x="2391" y="-45"/>
                  <a:pt x="2100" y="-45"/>
                  <a:pt x="1920" y="135"/>
                </a:cubicBezTo>
                <a:lnTo>
                  <a:pt x="135" y="1920"/>
                </a:lnTo>
                <a:cubicBezTo>
                  <a:pt x="-45" y="2099"/>
                  <a:pt x="-45" y="2391"/>
                  <a:pt x="135" y="2571"/>
                </a:cubicBezTo>
                <a:lnTo>
                  <a:pt x="1920" y="4355"/>
                </a:lnTo>
                <a:cubicBezTo>
                  <a:pt x="2100" y="4535"/>
                  <a:pt x="2391" y="4535"/>
                  <a:pt x="2571" y="4355"/>
                </a:cubicBezTo>
                <a:lnTo>
                  <a:pt x="4356" y="2571"/>
                </a:lnTo>
                <a:cubicBezTo>
                  <a:pt x="4536" y="2391"/>
                  <a:pt x="4536" y="2099"/>
                  <a:pt x="4356" y="1920"/>
                </a:cubicBezTo>
                <a:close/>
              </a:path>
            </a:pathLst>
          </a:custGeom>
          <a:noFill/>
          <a:ln w="50800" cap="flat">
            <a:solidFill>
              <a:schemeClr val="accent5"/>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Tree>
    <p:extLst>
      <p:ext uri="{BB962C8B-B14F-4D97-AF65-F5344CB8AC3E}">
        <p14:creationId xmlns:p14="http://schemas.microsoft.com/office/powerpoint/2010/main" val="255103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p:cNvPicPr>
            <a:picLocks noChangeAspect="1"/>
          </p:cNvPicPr>
          <p:nvPr/>
        </p:nvPicPr>
        <p:blipFill rotWithShape="1">
          <a:blip r:embed="rId2" cstate="print">
            <a:extLst>
              <a:ext uri="{28A0092B-C50C-407E-A947-70E740481C1C}">
                <a14:useLocalDpi xmlns:a14="http://schemas.microsoft.com/office/drawing/2010/main" val="0"/>
              </a:ext>
            </a:extLst>
          </a:blip>
          <a:srcRect b="47626"/>
          <a:stretch/>
        </p:blipFill>
        <p:spPr>
          <a:xfrm>
            <a:off x="-61720" y="3264529"/>
            <a:ext cx="12253719" cy="3609996"/>
          </a:xfrm>
          <a:prstGeom prst="rect">
            <a:avLst/>
          </a:prstGeom>
        </p:spPr>
      </p:pic>
      <p:sp>
        <p:nvSpPr>
          <p:cNvPr id="2" name="Título 1"/>
          <p:cNvSpPr>
            <a:spLocks noGrp="1"/>
          </p:cNvSpPr>
          <p:nvPr>
            <p:ph type="ctrTitle"/>
          </p:nvPr>
        </p:nvSpPr>
        <p:spPr>
          <a:xfrm>
            <a:off x="1420781" y="1748672"/>
            <a:ext cx="5565770" cy="1515857"/>
          </a:xfrm>
        </p:spPr>
        <p:txBody>
          <a:bodyPr>
            <a:normAutofit/>
          </a:bodyPr>
          <a:lstStyle/>
          <a:p>
            <a:pPr algn="l"/>
            <a:r>
              <a:rPr lang="es-ES" sz="8000" b="1" dirty="0">
                <a:solidFill>
                  <a:srgbClr val="577515"/>
                </a:solidFill>
                <a:latin typeface="+mn-lt"/>
              </a:rPr>
              <a:t>¡Gracias!</a:t>
            </a:r>
            <a:endParaRPr lang="es-CO" sz="8000" b="1" dirty="0">
              <a:solidFill>
                <a:srgbClr val="577515"/>
              </a:solidFill>
              <a:latin typeface="+mn-lt"/>
            </a:endParaRPr>
          </a:p>
        </p:txBody>
      </p:sp>
      <p:pic>
        <p:nvPicPr>
          <p:cNvPr id="11" name="Imagen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259840">
            <a:off x="8553479" y="-1793056"/>
            <a:ext cx="3234555" cy="6858000"/>
          </a:xfrm>
          <a:prstGeom prst="rect">
            <a:avLst/>
          </a:prstGeom>
        </p:spPr>
      </p:pic>
      <p:grpSp>
        <p:nvGrpSpPr>
          <p:cNvPr id="14" name="Grupo 13"/>
          <p:cNvGrpSpPr/>
          <p:nvPr/>
        </p:nvGrpSpPr>
        <p:grpSpPr>
          <a:xfrm>
            <a:off x="1365593" y="3215385"/>
            <a:ext cx="3250670" cy="837292"/>
            <a:chOff x="9243152" y="5918017"/>
            <a:chExt cx="2666083" cy="686717"/>
          </a:xfrm>
        </p:grpSpPr>
        <p:sp>
          <p:nvSpPr>
            <p:cNvPr id="15" name="Rectángulo redondeado 14"/>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6" name="Imagen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pic>
        <p:nvPicPr>
          <p:cNvPr id="9" name="Imagen 8"/>
          <p:cNvPicPr>
            <a:picLocks noChangeAspect="1"/>
          </p:cNvPicPr>
          <p:nvPr/>
        </p:nvPicPr>
        <p:blipFill rotWithShape="1">
          <a:blip r:embed="rId5" cstate="print">
            <a:extLst>
              <a:ext uri="{28A0092B-C50C-407E-A947-70E740481C1C}">
                <a14:useLocalDpi xmlns:a14="http://schemas.microsoft.com/office/drawing/2010/main" val="0"/>
              </a:ext>
            </a:extLst>
          </a:blip>
          <a:srcRect r="8866"/>
          <a:stretch/>
        </p:blipFill>
        <p:spPr>
          <a:xfrm>
            <a:off x="4349262" y="1990767"/>
            <a:ext cx="7889629" cy="4861372"/>
          </a:xfrm>
          <a:prstGeom prst="rect">
            <a:avLst/>
          </a:prstGeom>
        </p:spPr>
      </p:pic>
    </p:spTree>
    <p:extLst>
      <p:ext uri="{BB962C8B-B14F-4D97-AF65-F5344CB8AC3E}">
        <p14:creationId xmlns:p14="http://schemas.microsoft.com/office/powerpoint/2010/main" val="4269889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Marcador de contenido 6">
            <a:extLst>
              <a:ext uri="{FF2B5EF4-FFF2-40B4-BE49-F238E27FC236}">
                <a16:creationId xmlns:a16="http://schemas.microsoft.com/office/drawing/2014/main" id="{F959F9A9-5DED-696C-DE13-01CF6CDDD7C9}"/>
              </a:ext>
            </a:extLst>
          </p:cNvPr>
          <p:cNvGraphicFramePr>
            <a:graphicFrameLocks noGrp="1"/>
          </p:cNvGraphicFramePr>
          <p:nvPr>
            <p:ph idx="1"/>
            <p:extLst>
              <p:ext uri="{D42A27DB-BD31-4B8C-83A1-F6EECF244321}">
                <p14:modId xmlns:p14="http://schemas.microsoft.com/office/powerpoint/2010/main" val="354984467"/>
              </p:ext>
            </p:extLst>
          </p:nvPr>
        </p:nvGraphicFramePr>
        <p:xfrm>
          <a:off x="1222049" y="1853050"/>
          <a:ext cx="8708163" cy="804692"/>
        </p:xfrm>
        <a:graphic>
          <a:graphicData uri="http://schemas.openxmlformats.org/drawingml/2006/table">
            <a:tbl>
              <a:tblPr firstRow="1" firstCol="1" bandRow="1"/>
              <a:tblGrid>
                <a:gridCol w="968348">
                  <a:extLst>
                    <a:ext uri="{9D8B030D-6E8A-4147-A177-3AD203B41FA5}">
                      <a16:colId xmlns:a16="http://schemas.microsoft.com/office/drawing/2014/main" val="3102667860"/>
                    </a:ext>
                  </a:extLst>
                </a:gridCol>
                <a:gridCol w="4392396">
                  <a:extLst>
                    <a:ext uri="{9D8B030D-6E8A-4147-A177-3AD203B41FA5}">
                      <a16:colId xmlns:a16="http://schemas.microsoft.com/office/drawing/2014/main" val="648848908"/>
                    </a:ext>
                  </a:extLst>
                </a:gridCol>
                <a:gridCol w="3347419">
                  <a:extLst>
                    <a:ext uri="{9D8B030D-6E8A-4147-A177-3AD203B41FA5}">
                      <a16:colId xmlns:a16="http://schemas.microsoft.com/office/drawing/2014/main" val="3792303505"/>
                    </a:ext>
                  </a:extLst>
                </a:gridCol>
              </a:tblGrid>
              <a:tr h="84095">
                <a:tc>
                  <a:txBody>
                    <a:bodyPr/>
                    <a:lstStyle/>
                    <a:p>
                      <a:pPr>
                        <a:tabLst>
                          <a:tab pos="2806065" algn="ctr"/>
                          <a:tab pos="5612130" algn="r"/>
                        </a:tabLst>
                      </a:pPr>
                      <a:r>
                        <a:rPr lang="es-ES" sz="8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Versión</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tabLst>
                          <a:tab pos="2806065" algn="ctr"/>
                          <a:tab pos="5612130" algn="r"/>
                        </a:tabLst>
                      </a:pPr>
                      <a:r>
                        <a:rPr lang="es-ES" sz="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Descripción de la Modificación</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tabLst>
                          <a:tab pos="2806065" algn="ctr"/>
                          <a:tab pos="5612130" algn="r"/>
                        </a:tabLst>
                      </a:pPr>
                      <a:r>
                        <a:rPr lang="es-ES" sz="8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 Acto Administrativo y fecha</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80324761"/>
                  </a:ext>
                </a:extLst>
              </a:tr>
              <a:tr h="201039">
                <a:tc>
                  <a:txBody>
                    <a:bodyPr/>
                    <a:lstStyle/>
                    <a:p>
                      <a:pPr algn="ctr">
                        <a:tabLst>
                          <a:tab pos="2806065" algn="ctr"/>
                          <a:tab pos="5612130" algn="r"/>
                        </a:tabLst>
                      </a:pPr>
                      <a:r>
                        <a:rPr lang="es-ES" sz="800" dirty="0">
                          <a:effectLst/>
                          <a:latin typeface="Arial" panose="020B0604020202020204" pitchFamily="34" charset="0"/>
                          <a:ea typeface="Calibri" panose="020F0502020204030204" pitchFamily="34" charset="0"/>
                          <a:cs typeface="Times New Roman" panose="02020603050405020304" pitchFamily="18" charset="0"/>
                        </a:rPr>
                        <a:t>1</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tabLst>
                          <a:tab pos="2806065" algn="ctr"/>
                          <a:tab pos="5612130" algn="r"/>
                        </a:tabLst>
                      </a:pPr>
                      <a:r>
                        <a:rPr lang="es-ES" sz="800" dirty="0">
                          <a:effectLst/>
                          <a:latin typeface="Arial" panose="020B0604020202020204" pitchFamily="34" charset="0"/>
                          <a:ea typeface="Calibri" panose="020F0502020204030204" pitchFamily="34" charset="0"/>
                          <a:cs typeface="Times New Roman" panose="02020603050405020304" pitchFamily="18" charset="0"/>
                        </a:rPr>
                        <a:t>Adopción</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tabLst>
                          <a:tab pos="2806065" algn="ctr"/>
                          <a:tab pos="5612130" algn="r"/>
                        </a:tabLst>
                      </a:pPr>
                      <a:r>
                        <a:rPr lang="es-MX" sz="800" dirty="0">
                          <a:effectLst/>
                          <a:latin typeface="Arial" panose="020B0604020202020204" pitchFamily="34" charset="0"/>
                          <a:ea typeface="Calibri" panose="020F0502020204030204" pitchFamily="34" charset="0"/>
                          <a:cs typeface="Times New Roman" panose="02020603050405020304" pitchFamily="18" charset="0"/>
                        </a:rPr>
                        <a:t>Radicado No.  2023IE314998 del 30 de diciembre del 2023.</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46723896"/>
                  </a:ext>
                </a:extLst>
              </a:tr>
              <a:tr h="481733">
                <a:tc>
                  <a:txBody>
                    <a:bodyPr/>
                    <a:lstStyle/>
                    <a:p>
                      <a:pPr algn="ctr">
                        <a:tabLst>
                          <a:tab pos="2806065" algn="ctr"/>
                          <a:tab pos="5612130" algn="r"/>
                        </a:tabLst>
                      </a:pPr>
                      <a:r>
                        <a:rPr lang="es-ES" sz="800" dirty="0">
                          <a:effectLst/>
                          <a:latin typeface="Arial" panose="020B0604020202020204" pitchFamily="34" charset="0"/>
                          <a:ea typeface="Calibri" panose="020F0502020204030204" pitchFamily="34" charset="0"/>
                          <a:cs typeface="Times New Roman" panose="02020603050405020304" pitchFamily="18" charset="0"/>
                        </a:rPr>
                        <a:t>2</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tabLst>
                          <a:tab pos="2806065" algn="ctr"/>
                          <a:tab pos="5612130" algn="r"/>
                        </a:tabLst>
                      </a:pPr>
                      <a:r>
                        <a:rPr lang="es-MX" sz="800" dirty="0">
                          <a:solidFill>
                            <a:schemeClr val="tx1"/>
                          </a:solidFill>
                          <a:effectLst/>
                          <a:latin typeface="Arial" panose="020B0604020202020204" pitchFamily="34" charset="0"/>
                          <a:ea typeface="Calibri" panose="020F0502020204030204" pitchFamily="34" charset="0"/>
                          <a:cs typeface="Arial" panose="020B0604020202020204" pitchFamily="34" charset="0"/>
                        </a:rPr>
                        <a:t>Se cambió la tipografía, se ajustó a una que tuvieran todos los equipos, se cambiaron algunos elementos de diseño.</a:t>
                      </a:r>
                      <a:endParaRPr lang="es-CO"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tabLst>
                          <a:tab pos="2806065" algn="ctr"/>
                          <a:tab pos="5612130" algn="r"/>
                        </a:tabLst>
                      </a:pPr>
                      <a:r>
                        <a:rPr lang="es-ES" sz="800" dirty="0">
                          <a:effectLst/>
                          <a:latin typeface="Arial" panose="020B0604020202020204" pitchFamily="34" charset="0"/>
                          <a:ea typeface="Calibri" panose="020F0502020204030204" pitchFamily="34" charset="0"/>
                          <a:cs typeface="Times New Roman" panose="02020603050405020304" pitchFamily="18" charset="0"/>
                        </a:rPr>
                        <a:t>Radicado No. Radicado 2025IE51687 del 07 de marzo de 2025</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9075357"/>
                  </a:ext>
                </a:extLst>
              </a:tr>
            </a:tbl>
          </a:graphicData>
        </a:graphic>
      </p:graphicFrame>
      <p:graphicFrame>
        <p:nvGraphicFramePr>
          <p:cNvPr id="8" name="Tabla 7">
            <a:extLst>
              <a:ext uri="{FF2B5EF4-FFF2-40B4-BE49-F238E27FC236}">
                <a16:creationId xmlns:a16="http://schemas.microsoft.com/office/drawing/2014/main" id="{ECA9595E-AE03-ABD0-E83C-DC09CDEDADBC}"/>
              </a:ext>
            </a:extLst>
          </p:cNvPr>
          <p:cNvGraphicFramePr>
            <a:graphicFrameLocks noGrp="1"/>
          </p:cNvGraphicFramePr>
          <p:nvPr>
            <p:extLst>
              <p:ext uri="{D42A27DB-BD31-4B8C-83A1-F6EECF244321}">
                <p14:modId xmlns:p14="http://schemas.microsoft.com/office/powerpoint/2010/main" val="2076071326"/>
              </p:ext>
            </p:extLst>
          </p:nvPr>
        </p:nvGraphicFramePr>
        <p:xfrm>
          <a:off x="1222049" y="3602895"/>
          <a:ext cx="8708163" cy="796798"/>
        </p:xfrm>
        <a:graphic>
          <a:graphicData uri="http://schemas.openxmlformats.org/drawingml/2006/table">
            <a:tbl>
              <a:tblPr/>
              <a:tblGrid>
                <a:gridCol w="2626383">
                  <a:extLst>
                    <a:ext uri="{9D8B030D-6E8A-4147-A177-3AD203B41FA5}">
                      <a16:colId xmlns:a16="http://schemas.microsoft.com/office/drawing/2014/main" val="3589214992"/>
                    </a:ext>
                  </a:extLst>
                </a:gridCol>
                <a:gridCol w="2652506">
                  <a:extLst>
                    <a:ext uri="{9D8B030D-6E8A-4147-A177-3AD203B41FA5}">
                      <a16:colId xmlns:a16="http://schemas.microsoft.com/office/drawing/2014/main" val="979535349"/>
                    </a:ext>
                  </a:extLst>
                </a:gridCol>
                <a:gridCol w="3429274">
                  <a:extLst>
                    <a:ext uri="{9D8B030D-6E8A-4147-A177-3AD203B41FA5}">
                      <a16:colId xmlns:a16="http://schemas.microsoft.com/office/drawing/2014/main" val="224636978"/>
                    </a:ext>
                  </a:extLst>
                </a:gridCol>
              </a:tblGrid>
              <a:tr h="65405">
                <a:tc>
                  <a:txBody>
                    <a:bodyPr/>
                    <a:lstStyle/>
                    <a:p>
                      <a:pPr algn="ctr">
                        <a:lnSpc>
                          <a:spcPct val="115000"/>
                        </a:lnSpc>
                        <a:spcAft>
                          <a:spcPts val="1000"/>
                        </a:spcAft>
                      </a:pPr>
                      <a:r>
                        <a:rPr lang="es-CO"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ELABORÓ:</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s-CO"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REVISÓ:</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5000"/>
                        </a:lnSpc>
                        <a:spcAft>
                          <a:spcPts val="1000"/>
                        </a:spcAft>
                      </a:pPr>
                      <a:r>
                        <a:rPr lang="es-CO" sz="800" b="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APROBÓ:</a:t>
                      </a:r>
                      <a:endParaRPr lang="es-CO"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40036655"/>
                  </a:ext>
                </a:extLst>
              </a:tr>
              <a:tr h="65405">
                <a:tc>
                  <a:txBody>
                    <a:bodyPr/>
                    <a:lstStyle/>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Nombre: Equipo OAC</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Cargo: Equipo OAC</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Fecha: 05 de marzo de 2025</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Nombre: Iván Darío Bernal Marín</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Cargo: Jefe OAC</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Fecha: 05 de marzo de 2025</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Nombre:</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Cargo: Subsecretaria General</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s-CO" sz="800" dirty="0">
                          <a:effectLst/>
                          <a:latin typeface="Arial" panose="020B0604020202020204" pitchFamily="34" charset="0"/>
                          <a:ea typeface="Calibri" panose="020F0502020204030204" pitchFamily="34" charset="0"/>
                          <a:cs typeface="Times New Roman" panose="02020603050405020304" pitchFamily="18" charset="0"/>
                        </a:rPr>
                        <a:t>Fecha: 07 de Marzo de 2025</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44392025"/>
                  </a:ext>
                </a:extLst>
              </a:tr>
            </a:tbl>
          </a:graphicData>
        </a:graphic>
      </p:graphicFrame>
      <p:sp>
        <p:nvSpPr>
          <p:cNvPr id="9" name="Rectangle 2">
            <a:extLst>
              <a:ext uri="{FF2B5EF4-FFF2-40B4-BE49-F238E27FC236}">
                <a16:creationId xmlns:a16="http://schemas.microsoft.com/office/drawing/2014/main" id="{9B433D68-D0EC-A9E7-2EC7-72FB08E594DB}"/>
              </a:ext>
            </a:extLst>
          </p:cNvPr>
          <p:cNvSpPr>
            <a:spLocks noChangeArrowheads="1"/>
          </p:cNvSpPr>
          <p:nvPr/>
        </p:nvSpPr>
        <p:spPr bwMode="auto">
          <a:xfrm>
            <a:off x="1222049" y="1089838"/>
            <a:ext cx="1199544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1pPr>
            <a:lvl2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2pPr>
            <a:lvl3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3pPr>
            <a:lvl4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4pPr>
            <a:lvl5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5pPr>
            <a:lvl6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6pPr>
            <a:lvl7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7pPr>
            <a:lvl8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8pPr>
            <a:lvl9pPr eaLnBrk="0" fontAlgn="base" hangingPunct="0">
              <a:spcBef>
                <a:spcPct val="0"/>
              </a:spcBef>
              <a:spcAft>
                <a:spcPct val="0"/>
              </a:spcAft>
              <a:tabLst>
                <a:tab pos="2806700" algn="ctr"/>
                <a:tab pos="5611813"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2806700" algn="ctr"/>
                <a:tab pos="5611813" algn="r"/>
              </a:tabLst>
              <a:defRPr/>
            </a:pPr>
            <a:r>
              <a:rPr kumimoji="0" lang="es-ES" altLang="es-CO" sz="8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CONTROL DE CAMBIOS</a:t>
            </a:r>
            <a:endParaRPr kumimoji="0" lang="es-CO" altLang="es-CO"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p>
            <a:pPr marL="0" marR="0" lvl="0" indent="0" algn="just" defTabSz="914400" rtl="0" eaLnBrk="0" fontAlgn="base" latinLnBrk="0" hangingPunct="0">
              <a:lnSpc>
                <a:spcPct val="100000"/>
              </a:lnSpc>
              <a:spcBef>
                <a:spcPct val="0"/>
              </a:spcBef>
              <a:spcAft>
                <a:spcPct val="0"/>
              </a:spcAft>
              <a:buClrTx/>
              <a:buSzTx/>
              <a:buFontTx/>
              <a:buNone/>
              <a:tabLst>
                <a:tab pos="2806700" algn="ctr"/>
                <a:tab pos="5611813" algn="r"/>
              </a:tabLst>
              <a:defRPr/>
            </a:pPr>
            <a:r>
              <a:rPr kumimoji="0" lang="es-ES" altLang="es-CO" sz="800" b="1"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Times New Roman" panose="02020603050405020304" pitchFamily="18" charset="0"/>
              </a:rPr>
              <a:t>RESPONSABLES DE ELABORAR O ACTUALIZAR</a:t>
            </a:r>
            <a:endParaRPr kumimoji="0" lang="es-ES" altLang="es-CO"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64409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2FF38-6ABF-E857-1AC8-4581C1BD46EA}"/>
            </a:ext>
          </a:extLst>
        </p:cNvPr>
        <p:cNvGrpSpPr/>
        <p:nvPr/>
      </p:nvGrpSpPr>
      <p:grpSpPr>
        <a:xfrm>
          <a:off x="0" y="0"/>
          <a:ext cx="0" cy="0"/>
          <a:chOff x="0" y="0"/>
          <a:chExt cx="0" cy="0"/>
        </a:xfrm>
      </p:grpSpPr>
      <p:sp>
        <p:nvSpPr>
          <p:cNvPr id="2" name="TextBox 425">
            <a:extLst>
              <a:ext uri="{FF2B5EF4-FFF2-40B4-BE49-F238E27FC236}">
                <a16:creationId xmlns:a16="http://schemas.microsoft.com/office/drawing/2014/main" id="{B4A7FF8C-1E6F-4CE9-BBCF-1898C7C68D79}"/>
              </a:ext>
            </a:extLst>
          </p:cNvPr>
          <p:cNvSpPr txBox="1"/>
          <p:nvPr/>
        </p:nvSpPr>
        <p:spPr>
          <a:xfrm>
            <a:off x="436704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3" name="Freeform: Shape 385">
            <a:extLst>
              <a:ext uri="{FF2B5EF4-FFF2-40B4-BE49-F238E27FC236}">
                <a16:creationId xmlns:a16="http://schemas.microsoft.com/office/drawing/2014/main" id="{954C25A1-D77A-D319-5735-4950334A7ACB}"/>
              </a:ext>
            </a:extLst>
          </p:cNvPr>
          <p:cNvSpPr/>
          <p:nvPr/>
        </p:nvSpPr>
        <p:spPr>
          <a:xfrm>
            <a:off x="10673255" y="115981"/>
            <a:ext cx="1413641" cy="1145261"/>
          </a:xfrm>
          <a:custGeom>
            <a:avLst/>
            <a:gdLst/>
            <a:ahLst/>
            <a:cxnLst>
              <a:cxn ang="3cd4">
                <a:pos x="hc" y="t"/>
              </a:cxn>
              <a:cxn ang="cd2">
                <a:pos x="l" y="vc"/>
              </a:cxn>
              <a:cxn ang="cd4">
                <a:pos x="hc" y="b"/>
              </a:cxn>
              <a:cxn ang="0">
                <a:pos x="r" y="vc"/>
              </a:cxn>
            </a:cxnLst>
            <a:rect l="l" t="t" r="r" b="b"/>
            <a:pathLst>
              <a:path w="4490" h="4490">
                <a:moveTo>
                  <a:pt x="4355" y="1920"/>
                </a:moveTo>
                <a:lnTo>
                  <a:pt x="2570" y="135"/>
                </a:lnTo>
                <a:cubicBezTo>
                  <a:pt x="2391" y="-45"/>
                  <a:pt x="2100" y="-45"/>
                  <a:pt x="1920" y="135"/>
                </a:cubicBezTo>
                <a:lnTo>
                  <a:pt x="134" y="1920"/>
                </a:lnTo>
                <a:cubicBezTo>
                  <a:pt x="-45" y="2099"/>
                  <a:pt x="-45" y="2391"/>
                  <a:pt x="134" y="2571"/>
                </a:cubicBezTo>
                <a:lnTo>
                  <a:pt x="1920" y="4355"/>
                </a:lnTo>
                <a:cubicBezTo>
                  <a:pt x="2100" y="4535"/>
                  <a:pt x="2391" y="4535"/>
                  <a:pt x="2570" y="4355"/>
                </a:cubicBezTo>
                <a:lnTo>
                  <a:pt x="4355" y="2571"/>
                </a:lnTo>
                <a:cubicBezTo>
                  <a:pt x="4535" y="2391"/>
                  <a:pt x="4535" y="2099"/>
                  <a:pt x="4355" y="1920"/>
                </a:cubicBezTo>
                <a:close/>
              </a:path>
            </a:pathLst>
          </a:custGeom>
          <a:noFill/>
          <a:ln w="50800" cap="flat">
            <a:solidFill>
              <a:schemeClr val="accent1"/>
            </a:solidFill>
            <a:prstDash val="solid"/>
            <a:round/>
          </a:ln>
        </p:spPr>
        <p:txBody>
          <a:bodyPr vert="horz" wrap="none" lIns="3600" tIns="3600" rIns="3600" bIns="3600" anchor="ctr" anchorCtr="1" compatLnSpc="0"/>
          <a:lstStyle/>
          <a:p>
            <a:pPr hangingPunct="0"/>
            <a:endParaRPr lang="en-US" sz="300" dirty="0">
              <a:latin typeface="Poppins" panose="00000500000000000000" pitchFamily="2" charset="0"/>
              <a:ea typeface="Microsoft YaHei" pitchFamily="2"/>
              <a:cs typeface="Lucida Sans" pitchFamily="2"/>
            </a:endParaRPr>
          </a:p>
        </p:txBody>
      </p:sp>
      <p:sp>
        <p:nvSpPr>
          <p:cNvPr id="4" name="TextBox 427">
            <a:extLst>
              <a:ext uri="{FF2B5EF4-FFF2-40B4-BE49-F238E27FC236}">
                <a16:creationId xmlns:a16="http://schemas.microsoft.com/office/drawing/2014/main" id="{040F48AF-11AC-874C-44EC-7A2033E8E205}"/>
              </a:ext>
            </a:extLst>
          </p:cNvPr>
          <p:cNvSpPr txBox="1"/>
          <p:nvPr/>
        </p:nvSpPr>
        <p:spPr>
          <a:xfrm>
            <a:off x="10844164" y="411612"/>
            <a:ext cx="1071821" cy="553998"/>
          </a:xfrm>
          <a:prstGeom prst="rect">
            <a:avLst/>
          </a:prstGeom>
          <a:noFill/>
        </p:spPr>
        <p:txBody>
          <a:bodyPr wrap="square" rtlCol="0" anchor="b">
            <a:spAutoFit/>
          </a:bodyPr>
          <a:lstStyle/>
          <a:p>
            <a:pPr algn="ctr"/>
            <a:r>
              <a:rPr lang="en-US" sz="1000" b="1" spc="-15" dirty="0">
                <a:solidFill>
                  <a:schemeClr val="accent1"/>
                </a:solidFill>
                <a:latin typeface="Poppins" panose="00000500000000000000" pitchFamily="2" charset="0"/>
                <a:cs typeface="Poppins" panose="00000500000000000000" pitchFamily="2" charset="0"/>
              </a:rPr>
              <a:t>1. MAGNITUDES Y UNIDADES</a:t>
            </a:r>
          </a:p>
        </p:txBody>
      </p:sp>
      <p:sp>
        <p:nvSpPr>
          <p:cNvPr id="5" name="CuadroTexto 4">
            <a:extLst>
              <a:ext uri="{FF2B5EF4-FFF2-40B4-BE49-F238E27FC236}">
                <a16:creationId xmlns:a16="http://schemas.microsoft.com/office/drawing/2014/main" id="{7A33BFB9-9805-B124-E3DF-44E555F87CF5}"/>
              </a:ext>
            </a:extLst>
          </p:cNvPr>
          <p:cNvSpPr txBox="1"/>
          <p:nvPr/>
        </p:nvSpPr>
        <p:spPr>
          <a:xfrm>
            <a:off x="2872692" y="981640"/>
            <a:ext cx="8076817" cy="1881925"/>
          </a:xfrm>
          <a:prstGeom prst="rect">
            <a:avLst/>
          </a:prstGeom>
          <a:noFill/>
        </p:spPr>
        <p:txBody>
          <a:bodyPr wrap="square" rtlCol="0">
            <a:spAutoFit/>
          </a:bodyPr>
          <a:lstStyle/>
          <a:p>
            <a:pPr algn="ctr">
              <a:lnSpc>
                <a:spcPct val="150000"/>
              </a:lnSpc>
            </a:pPr>
            <a:r>
              <a:rPr lang="es-ES" sz="2000" i="1" dirty="0">
                <a:latin typeface="Arial"/>
                <a:cs typeface="Arial"/>
              </a:rPr>
              <a:t>Propiedad de un fenómeno, cuerpo o sustancia, que puede expresarse cuantitativamente mediante un</a:t>
            </a:r>
          </a:p>
          <a:p>
            <a:pPr algn="ctr">
              <a:lnSpc>
                <a:spcPct val="150000"/>
              </a:lnSpc>
            </a:pPr>
            <a:r>
              <a:rPr lang="es-ES" sz="2000" i="1" dirty="0">
                <a:latin typeface="Arial"/>
                <a:cs typeface="Arial"/>
              </a:rPr>
              <a:t>número y una referencia (unidad de medición).</a:t>
            </a:r>
          </a:p>
          <a:p>
            <a:pPr algn="ctr">
              <a:lnSpc>
                <a:spcPct val="150000"/>
              </a:lnSpc>
            </a:pPr>
            <a:r>
              <a:rPr lang="es-ES" sz="2000" i="1" dirty="0">
                <a:latin typeface="Arial"/>
                <a:cs typeface="Arial"/>
              </a:rPr>
              <a:t>Magnitud física, magnitud química, magnitud biológica</a:t>
            </a:r>
          </a:p>
        </p:txBody>
      </p:sp>
      <p:sp>
        <p:nvSpPr>
          <p:cNvPr id="6" name="CuadroTexto 5">
            <a:extLst>
              <a:ext uri="{FF2B5EF4-FFF2-40B4-BE49-F238E27FC236}">
                <a16:creationId xmlns:a16="http://schemas.microsoft.com/office/drawing/2014/main" id="{0DD6BEFB-3CF3-51B5-6509-FF29F1A4B344}"/>
              </a:ext>
            </a:extLst>
          </p:cNvPr>
          <p:cNvSpPr txBox="1"/>
          <p:nvPr/>
        </p:nvSpPr>
        <p:spPr>
          <a:xfrm>
            <a:off x="5710246" y="358051"/>
            <a:ext cx="1826141"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MAGNITUD</a:t>
            </a:r>
          </a:p>
        </p:txBody>
      </p:sp>
      <p:pic>
        <p:nvPicPr>
          <p:cNvPr id="5122" name="Picture 2" descr="Sistema Internacional de Unidades - Wikipedia, la enciclopedia libre">
            <a:extLst>
              <a:ext uri="{FF2B5EF4-FFF2-40B4-BE49-F238E27FC236}">
                <a16:creationId xmlns:a16="http://schemas.microsoft.com/office/drawing/2014/main" id="{73F9964C-EAD9-BF4D-2BC7-AFA7EDC9A5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761" y="253626"/>
            <a:ext cx="2015232" cy="20152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a 6">
            <a:extLst>
              <a:ext uri="{FF2B5EF4-FFF2-40B4-BE49-F238E27FC236}">
                <a16:creationId xmlns:a16="http://schemas.microsoft.com/office/drawing/2014/main" id="{986C7FB9-9C86-3177-7845-9F3451F50170}"/>
              </a:ext>
            </a:extLst>
          </p:cNvPr>
          <p:cNvGraphicFramePr>
            <a:graphicFrameLocks noGrp="1"/>
          </p:cNvGraphicFramePr>
          <p:nvPr>
            <p:extLst>
              <p:ext uri="{D42A27DB-BD31-4B8C-83A1-F6EECF244321}">
                <p14:modId xmlns:p14="http://schemas.microsoft.com/office/powerpoint/2010/main" val="1420988626"/>
              </p:ext>
            </p:extLst>
          </p:nvPr>
        </p:nvGraphicFramePr>
        <p:xfrm>
          <a:off x="560862" y="2684905"/>
          <a:ext cx="2121030" cy="3246489"/>
        </p:xfrm>
        <a:graphic>
          <a:graphicData uri="http://schemas.openxmlformats.org/drawingml/2006/table">
            <a:tbl>
              <a:tblPr firstRow="1" bandRow="1">
                <a:tableStyleId>{5C22544A-7EE6-4342-B048-85BDC9FD1C3A}</a:tableStyleId>
              </a:tblPr>
              <a:tblGrid>
                <a:gridCol w="2121030">
                  <a:extLst>
                    <a:ext uri="{9D8B030D-6E8A-4147-A177-3AD203B41FA5}">
                      <a16:colId xmlns:a16="http://schemas.microsoft.com/office/drawing/2014/main" val="490092220"/>
                    </a:ext>
                  </a:extLst>
                </a:gridCol>
              </a:tblGrid>
              <a:tr h="333794">
                <a:tc>
                  <a:txBody>
                    <a:bodyPr/>
                    <a:lstStyle/>
                    <a:p>
                      <a:pPr algn="ctr"/>
                      <a:r>
                        <a:rPr lang="es-ES_tradnl" sz="1400" dirty="0"/>
                        <a:t>Magnitud básica</a:t>
                      </a:r>
                    </a:p>
                  </a:txBody>
                  <a:tcPr/>
                </a:tc>
                <a:extLst>
                  <a:ext uri="{0D108BD9-81ED-4DB2-BD59-A6C34878D82A}">
                    <a16:rowId xmlns:a16="http://schemas.microsoft.com/office/drawing/2014/main" val="209295621"/>
                  </a:ext>
                </a:extLst>
              </a:tr>
              <a:tr h="333794">
                <a:tc>
                  <a:txBody>
                    <a:bodyPr/>
                    <a:lstStyle/>
                    <a:p>
                      <a:pPr algn="ctr"/>
                      <a:r>
                        <a:rPr lang="es-ES_tradnl" sz="1400" b="1" dirty="0"/>
                        <a:t>Nombre</a:t>
                      </a:r>
                    </a:p>
                  </a:txBody>
                  <a:tcPr/>
                </a:tc>
                <a:extLst>
                  <a:ext uri="{0D108BD9-81ED-4DB2-BD59-A6C34878D82A}">
                    <a16:rowId xmlns:a16="http://schemas.microsoft.com/office/drawing/2014/main" val="1435127440"/>
                  </a:ext>
                </a:extLst>
              </a:tr>
              <a:tr h="333794">
                <a:tc>
                  <a:txBody>
                    <a:bodyPr/>
                    <a:lstStyle/>
                    <a:p>
                      <a:pPr algn="ctr"/>
                      <a:r>
                        <a:rPr lang="es-ES_tradnl" sz="1400" dirty="0"/>
                        <a:t>Longitud</a:t>
                      </a:r>
                    </a:p>
                  </a:txBody>
                  <a:tcPr/>
                </a:tc>
                <a:extLst>
                  <a:ext uri="{0D108BD9-81ED-4DB2-BD59-A6C34878D82A}">
                    <a16:rowId xmlns:a16="http://schemas.microsoft.com/office/drawing/2014/main" val="2522240504"/>
                  </a:ext>
                </a:extLst>
              </a:tr>
              <a:tr h="333794">
                <a:tc>
                  <a:txBody>
                    <a:bodyPr/>
                    <a:lstStyle/>
                    <a:p>
                      <a:pPr algn="ctr"/>
                      <a:r>
                        <a:rPr lang="es-ES_tradnl" sz="1400" dirty="0"/>
                        <a:t>Masa</a:t>
                      </a:r>
                    </a:p>
                  </a:txBody>
                  <a:tcPr/>
                </a:tc>
                <a:extLst>
                  <a:ext uri="{0D108BD9-81ED-4DB2-BD59-A6C34878D82A}">
                    <a16:rowId xmlns:a16="http://schemas.microsoft.com/office/drawing/2014/main" val="1437923199"/>
                  </a:ext>
                </a:extLst>
              </a:tr>
              <a:tr h="333794">
                <a:tc>
                  <a:txBody>
                    <a:bodyPr/>
                    <a:lstStyle/>
                    <a:p>
                      <a:pPr algn="ctr"/>
                      <a:r>
                        <a:rPr lang="es-ES_tradnl" sz="1400" dirty="0"/>
                        <a:t>Tiempo</a:t>
                      </a:r>
                    </a:p>
                  </a:txBody>
                  <a:tcPr/>
                </a:tc>
                <a:extLst>
                  <a:ext uri="{0D108BD9-81ED-4DB2-BD59-A6C34878D82A}">
                    <a16:rowId xmlns:a16="http://schemas.microsoft.com/office/drawing/2014/main" val="3490600064"/>
                  </a:ext>
                </a:extLst>
              </a:tr>
              <a:tr h="333794">
                <a:tc>
                  <a:txBody>
                    <a:bodyPr/>
                    <a:lstStyle/>
                    <a:p>
                      <a:pPr algn="ctr"/>
                      <a:r>
                        <a:rPr lang="es-ES_tradnl" sz="1400" dirty="0"/>
                        <a:t>Corriente eléctrica</a:t>
                      </a:r>
                    </a:p>
                  </a:txBody>
                  <a:tcPr/>
                </a:tc>
                <a:extLst>
                  <a:ext uri="{0D108BD9-81ED-4DB2-BD59-A6C34878D82A}">
                    <a16:rowId xmlns:a16="http://schemas.microsoft.com/office/drawing/2014/main" val="303573741"/>
                  </a:ext>
                </a:extLst>
              </a:tr>
              <a:tr h="576137">
                <a:tc>
                  <a:txBody>
                    <a:bodyPr/>
                    <a:lstStyle/>
                    <a:p>
                      <a:pPr algn="ctr"/>
                      <a:r>
                        <a:rPr lang="es-ES_tradnl" sz="1400" dirty="0"/>
                        <a:t>Temperatura termodinámica</a:t>
                      </a:r>
                    </a:p>
                  </a:txBody>
                  <a:tcPr/>
                </a:tc>
                <a:extLst>
                  <a:ext uri="{0D108BD9-81ED-4DB2-BD59-A6C34878D82A}">
                    <a16:rowId xmlns:a16="http://schemas.microsoft.com/office/drawing/2014/main" val="1541021779"/>
                  </a:ext>
                </a:extLst>
              </a:tr>
              <a:tr h="333794">
                <a:tc>
                  <a:txBody>
                    <a:bodyPr/>
                    <a:lstStyle/>
                    <a:p>
                      <a:pPr algn="ctr"/>
                      <a:r>
                        <a:rPr lang="es-ES_tradnl" sz="1400" dirty="0"/>
                        <a:t>Cantidad de sustancia</a:t>
                      </a:r>
                    </a:p>
                  </a:txBody>
                  <a:tcPr/>
                </a:tc>
                <a:extLst>
                  <a:ext uri="{0D108BD9-81ED-4DB2-BD59-A6C34878D82A}">
                    <a16:rowId xmlns:a16="http://schemas.microsoft.com/office/drawing/2014/main" val="4067907211"/>
                  </a:ext>
                </a:extLst>
              </a:tr>
              <a:tr h="333794">
                <a:tc>
                  <a:txBody>
                    <a:bodyPr/>
                    <a:lstStyle/>
                    <a:p>
                      <a:pPr algn="ctr"/>
                      <a:r>
                        <a:rPr lang="es-ES_tradnl" sz="1400" dirty="0"/>
                        <a:t>Intensidad luminosa</a:t>
                      </a:r>
                    </a:p>
                  </a:txBody>
                  <a:tcPr/>
                </a:tc>
                <a:extLst>
                  <a:ext uri="{0D108BD9-81ED-4DB2-BD59-A6C34878D82A}">
                    <a16:rowId xmlns:a16="http://schemas.microsoft.com/office/drawing/2014/main" val="1329155664"/>
                  </a:ext>
                </a:extLst>
              </a:tr>
            </a:tbl>
          </a:graphicData>
        </a:graphic>
      </p:graphicFrame>
      <p:sp>
        <p:nvSpPr>
          <p:cNvPr id="8" name="CuadroTexto 7">
            <a:extLst>
              <a:ext uri="{FF2B5EF4-FFF2-40B4-BE49-F238E27FC236}">
                <a16:creationId xmlns:a16="http://schemas.microsoft.com/office/drawing/2014/main" id="{A10DE40C-C291-A3C4-CA01-A1F1A25BBE9F}"/>
              </a:ext>
            </a:extLst>
          </p:cNvPr>
          <p:cNvSpPr txBox="1"/>
          <p:nvPr/>
        </p:nvSpPr>
        <p:spPr>
          <a:xfrm>
            <a:off x="3310017" y="4053347"/>
            <a:ext cx="8452741" cy="1420261"/>
          </a:xfrm>
          <a:prstGeom prst="rect">
            <a:avLst/>
          </a:prstGeom>
          <a:noFill/>
        </p:spPr>
        <p:txBody>
          <a:bodyPr wrap="square" rtlCol="0">
            <a:spAutoFit/>
          </a:bodyPr>
          <a:lstStyle/>
          <a:p>
            <a:pPr algn="ctr">
              <a:lnSpc>
                <a:spcPct val="150000"/>
              </a:lnSpc>
            </a:pPr>
            <a:r>
              <a:rPr lang="es-ES" sz="2000" i="1" dirty="0">
                <a:latin typeface="Arial"/>
                <a:cs typeface="Arial"/>
              </a:rPr>
              <a:t>Magnitud de un subconjunto </a:t>
            </a:r>
            <a:r>
              <a:rPr lang="es-ES" sz="2000" b="1" i="1" dirty="0">
                <a:latin typeface="Arial"/>
                <a:cs typeface="Arial"/>
              </a:rPr>
              <a:t>elegido por convenio</a:t>
            </a:r>
            <a:r>
              <a:rPr lang="es-ES" sz="2000" i="1" dirty="0">
                <a:latin typeface="Arial"/>
                <a:cs typeface="Arial"/>
              </a:rPr>
              <a:t>, de tal</a:t>
            </a:r>
          </a:p>
          <a:p>
            <a:pPr algn="ctr">
              <a:lnSpc>
                <a:spcPct val="150000"/>
              </a:lnSpc>
            </a:pPr>
            <a:r>
              <a:rPr lang="es-ES" sz="2000" i="1" dirty="0">
                <a:latin typeface="Arial"/>
                <a:cs typeface="Arial"/>
              </a:rPr>
              <a:t>manera que ninguna magnitud del subconjunto pueda ser expresada en función de las otras.</a:t>
            </a:r>
          </a:p>
        </p:txBody>
      </p:sp>
      <p:sp>
        <p:nvSpPr>
          <p:cNvPr id="9" name="CuadroTexto 8">
            <a:extLst>
              <a:ext uri="{FF2B5EF4-FFF2-40B4-BE49-F238E27FC236}">
                <a16:creationId xmlns:a16="http://schemas.microsoft.com/office/drawing/2014/main" id="{998890B7-1A2D-A76B-668D-10A8632E350B}"/>
              </a:ext>
            </a:extLst>
          </p:cNvPr>
          <p:cNvSpPr txBox="1"/>
          <p:nvPr/>
        </p:nvSpPr>
        <p:spPr>
          <a:xfrm>
            <a:off x="5678822" y="3591682"/>
            <a:ext cx="3039615" cy="461665"/>
          </a:xfrm>
          <a:prstGeom prst="rect">
            <a:avLst/>
          </a:prstGeom>
          <a:noFill/>
        </p:spPr>
        <p:txBody>
          <a:bodyPr wrap="none" rtlCol="0">
            <a:spAutoFit/>
          </a:bodyPr>
          <a:lstStyle/>
          <a:p>
            <a:r>
              <a:rPr lang="es-ES_tradnl" sz="2400" dirty="0">
                <a:solidFill>
                  <a:srgbClr val="004F95"/>
                </a:solidFill>
                <a:latin typeface="Arial" charset="0"/>
                <a:ea typeface="Arial" charset="0"/>
                <a:cs typeface="Arial" charset="0"/>
              </a:rPr>
              <a:t>MAGNITUD BÁSICA</a:t>
            </a:r>
          </a:p>
        </p:txBody>
      </p:sp>
      <p:grpSp>
        <p:nvGrpSpPr>
          <p:cNvPr id="13" name="Grupo 12">
            <a:extLst>
              <a:ext uri="{FF2B5EF4-FFF2-40B4-BE49-F238E27FC236}">
                <a16:creationId xmlns:a16="http://schemas.microsoft.com/office/drawing/2014/main" id="{A3AA0AD9-5519-E056-F690-03AB21672D5D}"/>
              </a:ext>
            </a:extLst>
          </p:cNvPr>
          <p:cNvGrpSpPr/>
          <p:nvPr/>
        </p:nvGrpSpPr>
        <p:grpSpPr>
          <a:xfrm>
            <a:off x="16941" y="6195972"/>
            <a:ext cx="2366206" cy="609476"/>
            <a:chOff x="9243152" y="5918017"/>
            <a:chExt cx="2666083" cy="686717"/>
          </a:xfrm>
        </p:grpSpPr>
        <p:sp>
          <p:nvSpPr>
            <p:cNvPr id="14" name="Rectángulo redondeado 13">
              <a:extLst>
                <a:ext uri="{FF2B5EF4-FFF2-40B4-BE49-F238E27FC236}">
                  <a16:creationId xmlns:a16="http://schemas.microsoft.com/office/drawing/2014/main" id="{599A5279-A01E-B600-68F0-9B0DD9D45A3A}"/>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5" name="Imagen 14">
              <a:extLst>
                <a:ext uri="{FF2B5EF4-FFF2-40B4-BE49-F238E27FC236}">
                  <a16:creationId xmlns:a16="http://schemas.microsoft.com/office/drawing/2014/main" id="{9747B64A-49A6-4BC2-16C6-85CCE9C950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473420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D0000-EA49-5767-C8B1-6E2C481FFE7A}"/>
            </a:ext>
          </a:extLst>
        </p:cNvPr>
        <p:cNvGrpSpPr/>
        <p:nvPr/>
      </p:nvGrpSpPr>
      <p:grpSpPr>
        <a:xfrm>
          <a:off x="0" y="0"/>
          <a:ext cx="0" cy="0"/>
          <a:chOff x="0" y="0"/>
          <a:chExt cx="0" cy="0"/>
        </a:xfrm>
      </p:grpSpPr>
      <p:sp>
        <p:nvSpPr>
          <p:cNvPr id="2" name="TextBox 425">
            <a:extLst>
              <a:ext uri="{FF2B5EF4-FFF2-40B4-BE49-F238E27FC236}">
                <a16:creationId xmlns:a16="http://schemas.microsoft.com/office/drawing/2014/main" id="{1F588A4D-CADF-E676-9F5E-FC7445520B15}"/>
              </a:ext>
            </a:extLst>
          </p:cNvPr>
          <p:cNvSpPr txBox="1"/>
          <p:nvPr/>
        </p:nvSpPr>
        <p:spPr>
          <a:xfrm>
            <a:off x="436704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3" name="Freeform: Shape 385">
            <a:extLst>
              <a:ext uri="{FF2B5EF4-FFF2-40B4-BE49-F238E27FC236}">
                <a16:creationId xmlns:a16="http://schemas.microsoft.com/office/drawing/2014/main" id="{95842CC5-C06E-6026-BF95-2D66FEED8629}"/>
              </a:ext>
            </a:extLst>
          </p:cNvPr>
          <p:cNvSpPr/>
          <p:nvPr/>
        </p:nvSpPr>
        <p:spPr>
          <a:xfrm>
            <a:off x="10673255" y="115981"/>
            <a:ext cx="1413641" cy="1145261"/>
          </a:xfrm>
          <a:custGeom>
            <a:avLst/>
            <a:gdLst/>
            <a:ahLst/>
            <a:cxnLst>
              <a:cxn ang="3cd4">
                <a:pos x="hc" y="t"/>
              </a:cxn>
              <a:cxn ang="cd2">
                <a:pos x="l" y="vc"/>
              </a:cxn>
              <a:cxn ang="cd4">
                <a:pos x="hc" y="b"/>
              </a:cxn>
              <a:cxn ang="0">
                <a:pos x="r" y="vc"/>
              </a:cxn>
            </a:cxnLst>
            <a:rect l="l" t="t" r="r" b="b"/>
            <a:pathLst>
              <a:path w="4490" h="4490">
                <a:moveTo>
                  <a:pt x="4355" y="1920"/>
                </a:moveTo>
                <a:lnTo>
                  <a:pt x="2570" y="135"/>
                </a:lnTo>
                <a:cubicBezTo>
                  <a:pt x="2391" y="-45"/>
                  <a:pt x="2100" y="-45"/>
                  <a:pt x="1920" y="135"/>
                </a:cubicBezTo>
                <a:lnTo>
                  <a:pt x="134" y="1920"/>
                </a:lnTo>
                <a:cubicBezTo>
                  <a:pt x="-45" y="2099"/>
                  <a:pt x="-45" y="2391"/>
                  <a:pt x="134" y="2571"/>
                </a:cubicBezTo>
                <a:lnTo>
                  <a:pt x="1920" y="4355"/>
                </a:lnTo>
                <a:cubicBezTo>
                  <a:pt x="2100" y="4535"/>
                  <a:pt x="2391" y="4535"/>
                  <a:pt x="2570" y="4355"/>
                </a:cubicBezTo>
                <a:lnTo>
                  <a:pt x="4355" y="2571"/>
                </a:lnTo>
                <a:cubicBezTo>
                  <a:pt x="4535" y="2391"/>
                  <a:pt x="4535" y="2099"/>
                  <a:pt x="4355" y="1920"/>
                </a:cubicBezTo>
                <a:close/>
              </a:path>
            </a:pathLst>
          </a:custGeom>
          <a:noFill/>
          <a:ln w="50800" cap="flat">
            <a:solidFill>
              <a:schemeClr val="accent1"/>
            </a:solidFill>
            <a:prstDash val="solid"/>
            <a:round/>
          </a:ln>
        </p:spPr>
        <p:txBody>
          <a:bodyPr vert="horz" wrap="none" lIns="3600" tIns="3600" rIns="3600" bIns="3600" anchor="ctr" anchorCtr="1" compatLnSpc="0"/>
          <a:lstStyle/>
          <a:p>
            <a:pPr hangingPunct="0"/>
            <a:endParaRPr lang="en-US" sz="300" dirty="0">
              <a:latin typeface="Poppins" panose="00000500000000000000" pitchFamily="2" charset="0"/>
              <a:ea typeface="Microsoft YaHei" pitchFamily="2"/>
              <a:cs typeface="Lucida Sans" pitchFamily="2"/>
            </a:endParaRPr>
          </a:p>
        </p:txBody>
      </p:sp>
      <p:sp>
        <p:nvSpPr>
          <p:cNvPr id="4" name="TextBox 427">
            <a:extLst>
              <a:ext uri="{FF2B5EF4-FFF2-40B4-BE49-F238E27FC236}">
                <a16:creationId xmlns:a16="http://schemas.microsoft.com/office/drawing/2014/main" id="{549AB6D3-0C20-9630-F65B-E4F6937039AE}"/>
              </a:ext>
            </a:extLst>
          </p:cNvPr>
          <p:cNvSpPr txBox="1"/>
          <p:nvPr/>
        </p:nvSpPr>
        <p:spPr>
          <a:xfrm>
            <a:off x="10844164" y="411612"/>
            <a:ext cx="1071821" cy="553998"/>
          </a:xfrm>
          <a:prstGeom prst="rect">
            <a:avLst/>
          </a:prstGeom>
          <a:noFill/>
        </p:spPr>
        <p:txBody>
          <a:bodyPr wrap="square" rtlCol="0" anchor="b">
            <a:spAutoFit/>
          </a:bodyPr>
          <a:lstStyle/>
          <a:p>
            <a:pPr algn="ctr"/>
            <a:r>
              <a:rPr lang="en-US" sz="1000" b="1" spc="-15" dirty="0">
                <a:solidFill>
                  <a:schemeClr val="accent1"/>
                </a:solidFill>
                <a:latin typeface="Poppins" panose="00000500000000000000" pitchFamily="2" charset="0"/>
                <a:cs typeface="Poppins" panose="00000500000000000000" pitchFamily="2" charset="0"/>
              </a:rPr>
              <a:t>1. MAGNITUDES Y UNIDADES</a:t>
            </a:r>
          </a:p>
        </p:txBody>
      </p:sp>
      <p:pic>
        <p:nvPicPr>
          <p:cNvPr id="5122" name="Picture 2" descr="Sistema Internacional de Unidades - Wikipedia, la enciclopedia libre">
            <a:extLst>
              <a:ext uri="{FF2B5EF4-FFF2-40B4-BE49-F238E27FC236}">
                <a16:creationId xmlns:a16="http://schemas.microsoft.com/office/drawing/2014/main" id="{7A61E2F5-5C78-B575-3F88-039720848C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849" y="253626"/>
            <a:ext cx="2015232" cy="201523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a 6">
            <a:extLst>
              <a:ext uri="{FF2B5EF4-FFF2-40B4-BE49-F238E27FC236}">
                <a16:creationId xmlns:a16="http://schemas.microsoft.com/office/drawing/2014/main" id="{E9621667-6117-F402-945F-FC3954C10FD0}"/>
              </a:ext>
            </a:extLst>
          </p:cNvPr>
          <p:cNvGraphicFramePr>
            <a:graphicFrameLocks noGrp="1"/>
          </p:cNvGraphicFramePr>
          <p:nvPr>
            <p:extLst>
              <p:ext uri="{D42A27DB-BD31-4B8C-83A1-F6EECF244321}">
                <p14:modId xmlns:p14="http://schemas.microsoft.com/office/powerpoint/2010/main" val="4198633372"/>
              </p:ext>
            </p:extLst>
          </p:nvPr>
        </p:nvGraphicFramePr>
        <p:xfrm>
          <a:off x="442849" y="2675940"/>
          <a:ext cx="2121030" cy="3246489"/>
        </p:xfrm>
        <a:graphic>
          <a:graphicData uri="http://schemas.openxmlformats.org/drawingml/2006/table">
            <a:tbl>
              <a:tblPr firstRow="1" bandRow="1">
                <a:tableStyleId>{5C22544A-7EE6-4342-B048-85BDC9FD1C3A}</a:tableStyleId>
              </a:tblPr>
              <a:tblGrid>
                <a:gridCol w="2121030">
                  <a:extLst>
                    <a:ext uri="{9D8B030D-6E8A-4147-A177-3AD203B41FA5}">
                      <a16:colId xmlns:a16="http://schemas.microsoft.com/office/drawing/2014/main" val="490092220"/>
                    </a:ext>
                  </a:extLst>
                </a:gridCol>
              </a:tblGrid>
              <a:tr h="333794">
                <a:tc>
                  <a:txBody>
                    <a:bodyPr/>
                    <a:lstStyle/>
                    <a:p>
                      <a:pPr algn="ctr"/>
                      <a:r>
                        <a:rPr lang="es-ES_tradnl" sz="1400" dirty="0"/>
                        <a:t>Magnitud básica</a:t>
                      </a:r>
                    </a:p>
                  </a:txBody>
                  <a:tcPr/>
                </a:tc>
                <a:extLst>
                  <a:ext uri="{0D108BD9-81ED-4DB2-BD59-A6C34878D82A}">
                    <a16:rowId xmlns:a16="http://schemas.microsoft.com/office/drawing/2014/main" val="209295621"/>
                  </a:ext>
                </a:extLst>
              </a:tr>
              <a:tr h="333794">
                <a:tc>
                  <a:txBody>
                    <a:bodyPr/>
                    <a:lstStyle/>
                    <a:p>
                      <a:pPr algn="ctr"/>
                      <a:r>
                        <a:rPr lang="es-ES_tradnl" sz="1400" b="1" dirty="0"/>
                        <a:t>Nombre</a:t>
                      </a:r>
                    </a:p>
                  </a:txBody>
                  <a:tcPr/>
                </a:tc>
                <a:extLst>
                  <a:ext uri="{0D108BD9-81ED-4DB2-BD59-A6C34878D82A}">
                    <a16:rowId xmlns:a16="http://schemas.microsoft.com/office/drawing/2014/main" val="1435127440"/>
                  </a:ext>
                </a:extLst>
              </a:tr>
              <a:tr h="333794">
                <a:tc>
                  <a:txBody>
                    <a:bodyPr/>
                    <a:lstStyle/>
                    <a:p>
                      <a:pPr algn="ctr"/>
                      <a:r>
                        <a:rPr lang="es-ES_tradnl" sz="1400" dirty="0"/>
                        <a:t>Longitud</a:t>
                      </a:r>
                    </a:p>
                  </a:txBody>
                  <a:tcPr/>
                </a:tc>
                <a:extLst>
                  <a:ext uri="{0D108BD9-81ED-4DB2-BD59-A6C34878D82A}">
                    <a16:rowId xmlns:a16="http://schemas.microsoft.com/office/drawing/2014/main" val="2522240504"/>
                  </a:ext>
                </a:extLst>
              </a:tr>
              <a:tr h="333794">
                <a:tc>
                  <a:txBody>
                    <a:bodyPr/>
                    <a:lstStyle/>
                    <a:p>
                      <a:pPr algn="ctr"/>
                      <a:r>
                        <a:rPr lang="es-ES_tradnl" sz="1400" dirty="0"/>
                        <a:t>Masa</a:t>
                      </a:r>
                    </a:p>
                  </a:txBody>
                  <a:tcPr/>
                </a:tc>
                <a:extLst>
                  <a:ext uri="{0D108BD9-81ED-4DB2-BD59-A6C34878D82A}">
                    <a16:rowId xmlns:a16="http://schemas.microsoft.com/office/drawing/2014/main" val="1437923199"/>
                  </a:ext>
                </a:extLst>
              </a:tr>
              <a:tr h="333794">
                <a:tc>
                  <a:txBody>
                    <a:bodyPr/>
                    <a:lstStyle/>
                    <a:p>
                      <a:pPr algn="ctr"/>
                      <a:r>
                        <a:rPr lang="es-ES_tradnl" sz="1400" dirty="0"/>
                        <a:t>Tiempo</a:t>
                      </a:r>
                    </a:p>
                  </a:txBody>
                  <a:tcPr/>
                </a:tc>
                <a:extLst>
                  <a:ext uri="{0D108BD9-81ED-4DB2-BD59-A6C34878D82A}">
                    <a16:rowId xmlns:a16="http://schemas.microsoft.com/office/drawing/2014/main" val="3490600064"/>
                  </a:ext>
                </a:extLst>
              </a:tr>
              <a:tr h="333794">
                <a:tc>
                  <a:txBody>
                    <a:bodyPr/>
                    <a:lstStyle/>
                    <a:p>
                      <a:pPr algn="ctr"/>
                      <a:r>
                        <a:rPr lang="es-ES_tradnl" sz="1400" dirty="0"/>
                        <a:t>Corriente eléctrica</a:t>
                      </a:r>
                    </a:p>
                  </a:txBody>
                  <a:tcPr/>
                </a:tc>
                <a:extLst>
                  <a:ext uri="{0D108BD9-81ED-4DB2-BD59-A6C34878D82A}">
                    <a16:rowId xmlns:a16="http://schemas.microsoft.com/office/drawing/2014/main" val="303573741"/>
                  </a:ext>
                </a:extLst>
              </a:tr>
              <a:tr h="576137">
                <a:tc>
                  <a:txBody>
                    <a:bodyPr/>
                    <a:lstStyle/>
                    <a:p>
                      <a:pPr algn="ctr"/>
                      <a:r>
                        <a:rPr lang="es-ES_tradnl" sz="1400" dirty="0"/>
                        <a:t>Temperatura termodinámica</a:t>
                      </a:r>
                    </a:p>
                  </a:txBody>
                  <a:tcPr/>
                </a:tc>
                <a:extLst>
                  <a:ext uri="{0D108BD9-81ED-4DB2-BD59-A6C34878D82A}">
                    <a16:rowId xmlns:a16="http://schemas.microsoft.com/office/drawing/2014/main" val="1541021779"/>
                  </a:ext>
                </a:extLst>
              </a:tr>
              <a:tr h="333794">
                <a:tc>
                  <a:txBody>
                    <a:bodyPr/>
                    <a:lstStyle/>
                    <a:p>
                      <a:pPr algn="ctr"/>
                      <a:r>
                        <a:rPr lang="es-ES_tradnl" sz="1400" dirty="0"/>
                        <a:t>Cantidad de sustancia</a:t>
                      </a:r>
                    </a:p>
                  </a:txBody>
                  <a:tcPr/>
                </a:tc>
                <a:extLst>
                  <a:ext uri="{0D108BD9-81ED-4DB2-BD59-A6C34878D82A}">
                    <a16:rowId xmlns:a16="http://schemas.microsoft.com/office/drawing/2014/main" val="4067907211"/>
                  </a:ext>
                </a:extLst>
              </a:tr>
              <a:tr h="333794">
                <a:tc>
                  <a:txBody>
                    <a:bodyPr/>
                    <a:lstStyle/>
                    <a:p>
                      <a:pPr algn="ctr"/>
                      <a:r>
                        <a:rPr lang="es-ES_tradnl" sz="1400" dirty="0"/>
                        <a:t>Intensidad luminosa</a:t>
                      </a:r>
                    </a:p>
                  </a:txBody>
                  <a:tcPr/>
                </a:tc>
                <a:extLst>
                  <a:ext uri="{0D108BD9-81ED-4DB2-BD59-A6C34878D82A}">
                    <a16:rowId xmlns:a16="http://schemas.microsoft.com/office/drawing/2014/main" val="1329155664"/>
                  </a:ext>
                </a:extLst>
              </a:tr>
            </a:tbl>
          </a:graphicData>
        </a:graphic>
      </p:graphicFrame>
      <p:sp>
        <p:nvSpPr>
          <p:cNvPr id="10" name="CuadroTexto 9">
            <a:extLst>
              <a:ext uri="{FF2B5EF4-FFF2-40B4-BE49-F238E27FC236}">
                <a16:creationId xmlns:a16="http://schemas.microsoft.com/office/drawing/2014/main" id="{E53564C7-1E67-74AE-7638-C3B4B479880A}"/>
              </a:ext>
            </a:extLst>
          </p:cNvPr>
          <p:cNvSpPr txBox="1"/>
          <p:nvPr/>
        </p:nvSpPr>
        <p:spPr>
          <a:xfrm>
            <a:off x="2681891" y="704089"/>
            <a:ext cx="7385473" cy="958596"/>
          </a:xfrm>
          <a:prstGeom prst="rect">
            <a:avLst/>
          </a:prstGeom>
          <a:noFill/>
        </p:spPr>
        <p:txBody>
          <a:bodyPr wrap="square" rtlCol="0">
            <a:spAutoFit/>
          </a:bodyPr>
          <a:lstStyle/>
          <a:p>
            <a:pPr algn="ctr">
              <a:lnSpc>
                <a:spcPct val="150000"/>
              </a:lnSpc>
            </a:pPr>
            <a:r>
              <a:rPr lang="es-ES" sz="2000" i="1" dirty="0">
                <a:latin typeface="Arial"/>
                <a:cs typeface="Arial"/>
              </a:rPr>
              <a:t>Magnitud definida en </a:t>
            </a:r>
            <a:r>
              <a:rPr lang="es-ES" sz="2000" b="1" i="1" dirty="0">
                <a:latin typeface="Arial"/>
                <a:cs typeface="Arial"/>
              </a:rPr>
              <a:t>función de las magnitudes de base </a:t>
            </a:r>
            <a:r>
              <a:rPr lang="es-ES" sz="2000" i="1" dirty="0">
                <a:latin typeface="Arial"/>
                <a:cs typeface="Arial"/>
              </a:rPr>
              <a:t>de</a:t>
            </a:r>
          </a:p>
          <a:p>
            <a:pPr algn="ctr">
              <a:lnSpc>
                <a:spcPct val="150000"/>
              </a:lnSpc>
            </a:pPr>
            <a:r>
              <a:rPr lang="es-ES" sz="2000" i="1" dirty="0">
                <a:latin typeface="Arial"/>
                <a:cs typeface="Arial"/>
              </a:rPr>
              <a:t>un sistema de magnitudes.</a:t>
            </a:r>
          </a:p>
        </p:txBody>
      </p:sp>
      <p:sp>
        <p:nvSpPr>
          <p:cNvPr id="11" name="CuadroTexto 10">
            <a:extLst>
              <a:ext uri="{FF2B5EF4-FFF2-40B4-BE49-F238E27FC236}">
                <a16:creationId xmlns:a16="http://schemas.microsoft.com/office/drawing/2014/main" id="{FFB9EA29-5EF2-B14A-8BAA-B5DEFD3D1204}"/>
              </a:ext>
            </a:extLst>
          </p:cNvPr>
          <p:cNvSpPr txBox="1"/>
          <p:nvPr/>
        </p:nvSpPr>
        <p:spPr>
          <a:xfrm>
            <a:off x="3946128" y="115981"/>
            <a:ext cx="4268415" cy="461665"/>
          </a:xfrm>
          <a:prstGeom prst="rect">
            <a:avLst/>
          </a:prstGeom>
          <a:noFill/>
        </p:spPr>
        <p:txBody>
          <a:bodyPr wrap="square" rtlCol="0">
            <a:spAutoFit/>
          </a:bodyPr>
          <a:lstStyle/>
          <a:p>
            <a:r>
              <a:rPr lang="es-ES_tradnl" sz="2400" dirty="0">
                <a:solidFill>
                  <a:srgbClr val="004F95"/>
                </a:solidFill>
                <a:latin typeface="Arial" charset="0"/>
                <a:ea typeface="Arial" charset="0"/>
                <a:cs typeface="Arial" charset="0"/>
              </a:rPr>
              <a:t>MAGNITUD DERIVADA</a:t>
            </a:r>
          </a:p>
        </p:txBody>
      </p:sp>
      <p:pic>
        <p:nvPicPr>
          <p:cNvPr id="13" name="Imagen 12">
            <a:extLst>
              <a:ext uri="{FF2B5EF4-FFF2-40B4-BE49-F238E27FC236}">
                <a16:creationId xmlns:a16="http://schemas.microsoft.com/office/drawing/2014/main" id="{14FDA2E5-F0AB-5305-4C42-021CAA4DF464}"/>
              </a:ext>
            </a:extLst>
          </p:cNvPr>
          <p:cNvPicPr>
            <a:picLocks noChangeAspect="1"/>
          </p:cNvPicPr>
          <p:nvPr/>
        </p:nvPicPr>
        <p:blipFill>
          <a:blip r:embed="rId3"/>
          <a:stretch>
            <a:fillRect/>
          </a:stretch>
        </p:blipFill>
        <p:spPr>
          <a:xfrm>
            <a:off x="3946128" y="1915421"/>
            <a:ext cx="6001964" cy="4255262"/>
          </a:xfrm>
          <a:prstGeom prst="rect">
            <a:avLst/>
          </a:prstGeom>
        </p:spPr>
      </p:pic>
      <p:grpSp>
        <p:nvGrpSpPr>
          <p:cNvPr id="14" name="Grupo 13">
            <a:extLst>
              <a:ext uri="{FF2B5EF4-FFF2-40B4-BE49-F238E27FC236}">
                <a16:creationId xmlns:a16="http://schemas.microsoft.com/office/drawing/2014/main" id="{2A798FC3-3302-7063-9697-35D46AE8B52C}"/>
              </a:ext>
            </a:extLst>
          </p:cNvPr>
          <p:cNvGrpSpPr/>
          <p:nvPr/>
        </p:nvGrpSpPr>
        <p:grpSpPr>
          <a:xfrm>
            <a:off x="16941" y="6195972"/>
            <a:ext cx="2366206" cy="609476"/>
            <a:chOff x="9243152" y="5918017"/>
            <a:chExt cx="2666083" cy="686717"/>
          </a:xfrm>
        </p:grpSpPr>
        <p:sp>
          <p:nvSpPr>
            <p:cNvPr id="15" name="Rectángulo redondeado 14">
              <a:extLst>
                <a:ext uri="{FF2B5EF4-FFF2-40B4-BE49-F238E27FC236}">
                  <a16:creationId xmlns:a16="http://schemas.microsoft.com/office/drawing/2014/main" id="{442C5E53-1A23-12E4-FA4A-65DE0DE2B6B2}"/>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6" name="Imagen 15">
              <a:extLst>
                <a:ext uri="{FF2B5EF4-FFF2-40B4-BE49-F238E27FC236}">
                  <a16:creationId xmlns:a16="http://schemas.microsoft.com/office/drawing/2014/main" id="{DBB738A5-D34C-5842-8770-A4440B9DB2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117063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A0DA8-F68B-FE24-752D-0DE777029189}"/>
            </a:ext>
          </a:extLst>
        </p:cNvPr>
        <p:cNvGrpSpPr/>
        <p:nvPr/>
      </p:nvGrpSpPr>
      <p:grpSpPr>
        <a:xfrm>
          <a:off x="0" y="0"/>
          <a:ext cx="0" cy="0"/>
          <a:chOff x="0" y="0"/>
          <a:chExt cx="0" cy="0"/>
        </a:xfrm>
      </p:grpSpPr>
      <p:sp>
        <p:nvSpPr>
          <p:cNvPr id="2" name="TextBox 425">
            <a:extLst>
              <a:ext uri="{FF2B5EF4-FFF2-40B4-BE49-F238E27FC236}">
                <a16:creationId xmlns:a16="http://schemas.microsoft.com/office/drawing/2014/main" id="{25657037-0929-3F88-991F-062E2E237700}"/>
              </a:ext>
            </a:extLst>
          </p:cNvPr>
          <p:cNvSpPr txBox="1"/>
          <p:nvPr/>
        </p:nvSpPr>
        <p:spPr>
          <a:xfrm>
            <a:off x="4356538" y="5769240"/>
            <a:ext cx="10668000"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5" name="CuadroTexto 4">
            <a:extLst>
              <a:ext uri="{FF2B5EF4-FFF2-40B4-BE49-F238E27FC236}">
                <a16:creationId xmlns:a16="http://schemas.microsoft.com/office/drawing/2014/main" id="{92162790-97E3-B692-8B90-EAB7A6ABF52B}"/>
              </a:ext>
            </a:extLst>
          </p:cNvPr>
          <p:cNvSpPr txBox="1"/>
          <p:nvPr/>
        </p:nvSpPr>
        <p:spPr>
          <a:xfrm>
            <a:off x="889897" y="1000050"/>
            <a:ext cx="10005169" cy="5857950"/>
          </a:xfrm>
          <a:prstGeom prst="rect">
            <a:avLst/>
          </a:prstGeom>
          <a:noFill/>
        </p:spPr>
        <p:txBody>
          <a:bodyPr wrap="square" rtlCol="0">
            <a:spAutoFit/>
          </a:bodyPr>
          <a:lstStyle/>
          <a:p>
            <a:pPr algn="ctr">
              <a:lnSpc>
                <a:spcPct val="150000"/>
              </a:lnSpc>
            </a:pPr>
            <a:r>
              <a:rPr lang="es-ES" sz="2400" i="1" dirty="0">
                <a:latin typeface="Arial"/>
                <a:cs typeface="Arial"/>
              </a:rPr>
              <a:t>Proceso de obtener experimentalmente uno o más valores que puede </a:t>
            </a:r>
            <a:r>
              <a:rPr lang="es-ES" sz="2400" i="1" u="sng" dirty="0">
                <a:latin typeface="Arial"/>
                <a:cs typeface="Arial"/>
              </a:rPr>
              <a:t>atribuirse razonablemente </a:t>
            </a:r>
            <a:r>
              <a:rPr lang="es-ES" sz="2400" i="1" dirty="0">
                <a:latin typeface="Arial"/>
                <a:cs typeface="Arial"/>
              </a:rPr>
              <a:t>a una magnitud junto con cualquier otra información disponible relevante.</a:t>
            </a:r>
          </a:p>
          <a:p>
            <a:pPr algn="ctr">
              <a:lnSpc>
                <a:spcPct val="150000"/>
              </a:lnSpc>
            </a:pPr>
            <a:endParaRPr lang="es-ES" i="1" dirty="0">
              <a:latin typeface="Arial"/>
              <a:cs typeface="Arial"/>
            </a:endParaRPr>
          </a:p>
          <a:p>
            <a:pPr algn="ctr">
              <a:lnSpc>
                <a:spcPct val="150000"/>
              </a:lnSpc>
            </a:pPr>
            <a:endParaRPr lang="es-ES" i="1" dirty="0">
              <a:latin typeface="Arial"/>
              <a:cs typeface="Arial"/>
            </a:endParaRPr>
          </a:p>
          <a:p>
            <a:pPr algn="ctr">
              <a:lnSpc>
                <a:spcPct val="150000"/>
              </a:lnSpc>
            </a:pPr>
            <a:r>
              <a:rPr lang="es-ES" i="1" dirty="0">
                <a:latin typeface="Arial"/>
                <a:cs typeface="Arial"/>
              </a:rPr>
              <a:t>NOTA 5: Las condiciones de atribución razonable mencionadas en la definición tienen en cuenta </a:t>
            </a:r>
            <a:r>
              <a:rPr lang="es-ES" b="1" i="1" dirty="0">
                <a:latin typeface="Arial"/>
                <a:cs typeface="Arial"/>
              </a:rPr>
              <a:t>una descripción de la magnitud acorde con el uso previsto de un resultado de medición</a:t>
            </a:r>
            <a:r>
              <a:rPr lang="es-ES" i="1" dirty="0">
                <a:latin typeface="Arial"/>
                <a:cs typeface="Arial"/>
              </a:rPr>
              <a:t>, </a:t>
            </a:r>
            <a:r>
              <a:rPr lang="es-ES" b="1" i="1" dirty="0">
                <a:latin typeface="Arial"/>
                <a:cs typeface="Arial"/>
              </a:rPr>
              <a:t>procedimiento de medición y un sistema de medición calibrado que funciona de acuerdo con el procedimiento de medición especificado, incluidas las condiciones de medición</a:t>
            </a:r>
            <a:r>
              <a:rPr lang="es-ES" i="1" dirty="0">
                <a:latin typeface="Arial"/>
                <a:cs typeface="Arial"/>
              </a:rPr>
              <a:t>. Además, se puede especificar un MEP, u objetivo, y el procedimiento de medición y el sistema de medición se deben elegir entonces de manera que no excedan estas especificaciones del sistema de medición.</a:t>
            </a:r>
          </a:p>
          <a:p>
            <a:pPr algn="ctr">
              <a:lnSpc>
                <a:spcPct val="150000"/>
              </a:lnSpc>
            </a:pPr>
            <a:endParaRPr lang="es-ES" i="1" dirty="0">
              <a:latin typeface="Arial"/>
              <a:cs typeface="Arial"/>
            </a:endParaRPr>
          </a:p>
        </p:txBody>
      </p:sp>
      <p:sp>
        <p:nvSpPr>
          <p:cNvPr id="6" name="CuadroTexto 5">
            <a:extLst>
              <a:ext uri="{FF2B5EF4-FFF2-40B4-BE49-F238E27FC236}">
                <a16:creationId xmlns:a16="http://schemas.microsoft.com/office/drawing/2014/main" id="{6D773D48-B059-661C-6AB5-CD9BD4204055}"/>
              </a:ext>
            </a:extLst>
          </p:cNvPr>
          <p:cNvSpPr txBox="1"/>
          <p:nvPr/>
        </p:nvSpPr>
        <p:spPr>
          <a:xfrm>
            <a:off x="415190" y="276923"/>
            <a:ext cx="2236510" cy="584775"/>
          </a:xfrm>
          <a:prstGeom prst="rect">
            <a:avLst/>
          </a:prstGeom>
          <a:noFill/>
        </p:spPr>
        <p:txBody>
          <a:bodyPr wrap="none" rtlCol="0">
            <a:spAutoFit/>
          </a:bodyPr>
          <a:lstStyle/>
          <a:p>
            <a:r>
              <a:rPr lang="es-ES_tradnl" sz="3200" dirty="0">
                <a:solidFill>
                  <a:srgbClr val="004F95"/>
                </a:solidFill>
                <a:latin typeface="Arial" charset="0"/>
                <a:ea typeface="Arial" charset="0"/>
                <a:cs typeface="Arial" charset="0"/>
              </a:rPr>
              <a:t>MEDICIÓN</a:t>
            </a:r>
          </a:p>
        </p:txBody>
      </p:sp>
      <p:sp>
        <p:nvSpPr>
          <p:cNvPr id="7" name="Freeform: Shape 386">
            <a:extLst>
              <a:ext uri="{FF2B5EF4-FFF2-40B4-BE49-F238E27FC236}">
                <a16:creationId xmlns:a16="http://schemas.microsoft.com/office/drawing/2014/main" id="{65B106AA-0597-C79B-FA70-FA6AB937E132}"/>
              </a:ext>
            </a:extLst>
          </p:cNvPr>
          <p:cNvSpPr/>
          <p:nvPr/>
        </p:nvSpPr>
        <p:spPr>
          <a:xfrm>
            <a:off x="10895067" y="138570"/>
            <a:ext cx="1164004" cy="1088761"/>
          </a:xfrm>
          <a:custGeom>
            <a:avLst/>
            <a:gdLst/>
            <a:ahLst/>
            <a:cxnLst>
              <a:cxn ang="3cd4">
                <a:pos x="hc" y="t"/>
              </a:cxn>
              <a:cxn ang="cd2">
                <a:pos x="l" y="vc"/>
              </a:cxn>
              <a:cxn ang="cd4">
                <a:pos x="hc" y="b"/>
              </a:cxn>
              <a:cxn ang="0">
                <a:pos x="r" y="vc"/>
              </a:cxn>
            </a:cxnLst>
            <a:rect l="l" t="t" r="r" b="b"/>
            <a:pathLst>
              <a:path w="4490" h="4490">
                <a:moveTo>
                  <a:pt x="4355" y="1920"/>
                </a:moveTo>
                <a:lnTo>
                  <a:pt x="2571" y="135"/>
                </a:lnTo>
                <a:cubicBezTo>
                  <a:pt x="2391" y="-45"/>
                  <a:pt x="2099" y="-45"/>
                  <a:pt x="1920" y="135"/>
                </a:cubicBezTo>
                <a:lnTo>
                  <a:pt x="135" y="1920"/>
                </a:lnTo>
                <a:cubicBezTo>
                  <a:pt x="-45" y="2099"/>
                  <a:pt x="-45" y="2391"/>
                  <a:pt x="135" y="2571"/>
                </a:cubicBezTo>
                <a:lnTo>
                  <a:pt x="1920" y="4355"/>
                </a:lnTo>
                <a:cubicBezTo>
                  <a:pt x="2099" y="4535"/>
                  <a:pt x="2391" y="4535"/>
                  <a:pt x="2571" y="4355"/>
                </a:cubicBezTo>
                <a:lnTo>
                  <a:pt x="4355" y="2571"/>
                </a:lnTo>
                <a:cubicBezTo>
                  <a:pt x="4535" y="2391"/>
                  <a:pt x="4535" y="2099"/>
                  <a:pt x="4355" y="1920"/>
                </a:cubicBezTo>
                <a:close/>
              </a:path>
            </a:pathLst>
          </a:custGeom>
          <a:noFill/>
          <a:ln w="50800" cap="flat">
            <a:solidFill>
              <a:schemeClr val="accent2"/>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12" name="TextBox 435">
            <a:extLst>
              <a:ext uri="{FF2B5EF4-FFF2-40B4-BE49-F238E27FC236}">
                <a16:creationId xmlns:a16="http://schemas.microsoft.com/office/drawing/2014/main" id="{A39DB41C-74DF-4AFF-6C37-09F859769E5B}"/>
              </a:ext>
            </a:extLst>
          </p:cNvPr>
          <p:cNvSpPr txBox="1"/>
          <p:nvPr/>
        </p:nvSpPr>
        <p:spPr>
          <a:xfrm>
            <a:off x="10941053" y="550611"/>
            <a:ext cx="1093304" cy="261610"/>
          </a:xfrm>
          <a:prstGeom prst="rect">
            <a:avLst/>
          </a:prstGeom>
          <a:noFill/>
        </p:spPr>
        <p:txBody>
          <a:bodyPr wrap="square" rtlCol="0" anchor="b">
            <a:spAutoFit/>
          </a:bodyPr>
          <a:lstStyle/>
          <a:p>
            <a:pPr algn="ctr"/>
            <a:r>
              <a:rPr lang="en-US" sz="1100" b="1" spc="-15" dirty="0">
                <a:solidFill>
                  <a:schemeClr val="accent2"/>
                </a:solidFill>
                <a:latin typeface="Poppins" panose="00000500000000000000" pitchFamily="2" charset="0"/>
                <a:cs typeface="Poppins" panose="00000500000000000000" pitchFamily="2" charset="0"/>
              </a:rPr>
              <a:t>2. MEDICIÓN</a:t>
            </a:r>
          </a:p>
        </p:txBody>
      </p:sp>
      <p:grpSp>
        <p:nvGrpSpPr>
          <p:cNvPr id="3" name="Grupo 2">
            <a:extLst>
              <a:ext uri="{FF2B5EF4-FFF2-40B4-BE49-F238E27FC236}">
                <a16:creationId xmlns:a16="http://schemas.microsoft.com/office/drawing/2014/main" id="{1FEE2842-3D89-FD7F-A2E6-0BA6C2E6CBA9}"/>
              </a:ext>
            </a:extLst>
          </p:cNvPr>
          <p:cNvGrpSpPr/>
          <p:nvPr/>
        </p:nvGrpSpPr>
        <p:grpSpPr>
          <a:xfrm>
            <a:off x="16941" y="6195972"/>
            <a:ext cx="2366206" cy="609476"/>
            <a:chOff x="9243152" y="5918017"/>
            <a:chExt cx="2666083" cy="686717"/>
          </a:xfrm>
        </p:grpSpPr>
        <p:sp>
          <p:nvSpPr>
            <p:cNvPr id="4" name="Rectángulo redondeado 3">
              <a:extLst>
                <a:ext uri="{FF2B5EF4-FFF2-40B4-BE49-F238E27FC236}">
                  <a16:creationId xmlns:a16="http://schemas.microsoft.com/office/drawing/2014/main" id="{144AE5B3-1DF9-DE7E-72C6-172DFEDD6E6B}"/>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8" name="Imagen 7">
              <a:extLst>
                <a:ext uri="{FF2B5EF4-FFF2-40B4-BE49-F238E27FC236}">
                  <a16:creationId xmlns:a16="http://schemas.microsoft.com/office/drawing/2014/main" id="{7BDFE714-D679-3DB8-256D-D65B512CDA3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104086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Marcador de posición de imagen 22">
            <a:extLst>
              <a:ext uri="{FF2B5EF4-FFF2-40B4-BE49-F238E27FC236}">
                <a16:creationId xmlns:a16="http://schemas.microsoft.com/office/drawing/2014/main" id="{944A3B04-596A-D643-84D7-22BB430A2540}"/>
              </a:ext>
            </a:extLst>
          </p:cNvPr>
          <p:cNvPicPr>
            <a:picLocks noGrp="1" noChangeAspect="1"/>
          </p:cNvPicPr>
          <p:nvPr>
            <p:ph type="pic" sz="quarter" idx="10"/>
          </p:nvPr>
        </p:nvPicPr>
        <p:blipFill>
          <a:blip r:embed="rId2">
            <a:alphaModFix amt="35000"/>
          </a:blip>
          <a:srcRect l="22402" r="22402"/>
          <a:stretch>
            <a:fillRect/>
          </a:stretch>
        </p:blipFill>
        <p:spPr>
          <a:xfrm>
            <a:off x="8418552" y="687767"/>
            <a:ext cx="3806807" cy="5165057"/>
          </a:xfrm>
        </p:spPr>
      </p:pic>
      <p:sp>
        <p:nvSpPr>
          <p:cNvPr id="73" name="CIRC">
            <a:extLst>
              <a:ext uri="{FF2B5EF4-FFF2-40B4-BE49-F238E27FC236}">
                <a16:creationId xmlns:a16="http://schemas.microsoft.com/office/drawing/2014/main" id="{71F1C453-679D-0C49-86DA-5980A46E8964}"/>
              </a:ext>
            </a:extLst>
          </p:cNvPr>
          <p:cNvSpPr>
            <a:spLocks noChangeArrowheads="1"/>
          </p:cNvSpPr>
          <p:nvPr/>
        </p:nvSpPr>
        <p:spPr bwMode="auto">
          <a:xfrm>
            <a:off x="8794140" y="123643"/>
            <a:ext cx="1247409" cy="1247409"/>
          </a:xfrm>
          <a:prstGeom prst="ellipse">
            <a:avLst/>
          </a:prstGeom>
          <a:solidFill>
            <a:schemeClr val="accent2"/>
          </a:solidFill>
          <a:ln>
            <a:noFill/>
          </a:ln>
          <a:effectLst/>
        </p:spPr>
        <p:txBody>
          <a:bodyPr wrap="none" anchor="ctr"/>
          <a:lstStyle/>
          <a:p>
            <a:endParaRPr lang="en-US" sz="900" dirty="0">
              <a:latin typeface="Montserrat" pitchFamily="2" charset="77"/>
            </a:endParaRPr>
          </a:p>
        </p:txBody>
      </p:sp>
      <p:sp>
        <p:nvSpPr>
          <p:cNvPr id="7" name="COMPANY">
            <a:extLst>
              <a:ext uri="{FF2B5EF4-FFF2-40B4-BE49-F238E27FC236}">
                <a16:creationId xmlns:a16="http://schemas.microsoft.com/office/drawing/2014/main" id="{4684DBED-466F-6242-9707-D89A62E8BED7}"/>
              </a:ext>
            </a:extLst>
          </p:cNvPr>
          <p:cNvSpPr txBox="1"/>
          <p:nvPr/>
        </p:nvSpPr>
        <p:spPr>
          <a:xfrm>
            <a:off x="1273137" y="-39643"/>
            <a:ext cx="5945086" cy="630942"/>
          </a:xfrm>
          <a:prstGeom prst="rect">
            <a:avLst/>
          </a:prstGeom>
          <a:noFill/>
        </p:spPr>
        <p:txBody>
          <a:bodyPr wrap="square" rtlCol="0" anchor="b">
            <a:spAutoFit/>
          </a:bodyPr>
          <a:lstStyle/>
          <a:p>
            <a:r>
              <a:rPr lang="en-US" sz="3500" b="1" spc="-145" dirty="0">
                <a:solidFill>
                  <a:schemeClr val="tx2"/>
                </a:solidFill>
                <a:latin typeface="Montserrat" pitchFamily="2" charset="77"/>
                <a:cs typeface="Poppins" pitchFamily="2" charset="77"/>
              </a:rPr>
              <a:t>MEDICIÓN</a:t>
            </a:r>
          </a:p>
        </p:txBody>
      </p:sp>
      <p:sp>
        <p:nvSpPr>
          <p:cNvPr id="20" name="CIRC 01">
            <a:extLst>
              <a:ext uri="{FF2B5EF4-FFF2-40B4-BE49-F238E27FC236}">
                <a16:creationId xmlns:a16="http://schemas.microsoft.com/office/drawing/2014/main" id="{7DF5AB1E-19AA-6F4A-965C-CF8ECAE674A4}"/>
              </a:ext>
            </a:extLst>
          </p:cNvPr>
          <p:cNvSpPr>
            <a:spLocks noChangeArrowheads="1"/>
          </p:cNvSpPr>
          <p:nvPr/>
        </p:nvSpPr>
        <p:spPr bwMode="auto">
          <a:xfrm>
            <a:off x="29774" y="896903"/>
            <a:ext cx="2338204" cy="2335457"/>
          </a:xfrm>
          <a:prstGeom prst="ellipse">
            <a:avLst/>
          </a:prstGeom>
          <a:solidFill>
            <a:schemeClr val="accent2">
              <a:alpha val="10000"/>
            </a:schemeClr>
          </a:solidFill>
          <a:ln>
            <a:noFill/>
          </a:ln>
          <a:effectLst/>
        </p:spPr>
        <p:txBody>
          <a:bodyPr wrap="none" anchor="ctr"/>
          <a:lstStyle/>
          <a:p>
            <a:endParaRPr lang="en-US" sz="900" dirty="0">
              <a:latin typeface="Montserrat" pitchFamily="2" charset="77"/>
            </a:endParaRPr>
          </a:p>
        </p:txBody>
      </p:sp>
      <p:sp>
        <p:nvSpPr>
          <p:cNvPr id="10" name="LETTER A">
            <a:extLst>
              <a:ext uri="{FF2B5EF4-FFF2-40B4-BE49-F238E27FC236}">
                <a16:creationId xmlns:a16="http://schemas.microsoft.com/office/drawing/2014/main" id="{5484260D-629A-6348-9319-32983D14706E}"/>
              </a:ext>
            </a:extLst>
          </p:cNvPr>
          <p:cNvSpPr txBox="1"/>
          <p:nvPr/>
        </p:nvSpPr>
        <p:spPr>
          <a:xfrm>
            <a:off x="28133" y="1192144"/>
            <a:ext cx="2335457" cy="630942"/>
          </a:xfrm>
          <a:prstGeom prst="rect">
            <a:avLst/>
          </a:prstGeom>
          <a:noFill/>
        </p:spPr>
        <p:txBody>
          <a:bodyPr wrap="square" rtlCol="0" anchor="b">
            <a:spAutoFit/>
          </a:bodyPr>
          <a:lstStyle/>
          <a:p>
            <a:pPr algn="ctr"/>
            <a:r>
              <a:rPr lang="en-US" sz="3500" b="1" spc="-150" dirty="0" err="1">
                <a:solidFill>
                  <a:schemeClr val="accent2"/>
                </a:solidFill>
                <a:latin typeface="Montserrat" pitchFamily="2" charset="77"/>
                <a:cs typeface="Poppins" pitchFamily="2" charset="77"/>
              </a:rPr>
              <a:t>Exactitud</a:t>
            </a:r>
            <a:endParaRPr lang="en-US" sz="3500" b="1" spc="-15" dirty="0">
              <a:solidFill>
                <a:schemeClr val="accent2"/>
              </a:solidFill>
              <a:latin typeface="Montserrat" pitchFamily="2" charset="77"/>
              <a:cs typeface="Poppins" pitchFamily="2" charset="77"/>
            </a:endParaRPr>
          </a:p>
        </p:txBody>
      </p:sp>
      <p:sp>
        <p:nvSpPr>
          <p:cNvPr id="13" name="BODY 01">
            <a:extLst>
              <a:ext uri="{FF2B5EF4-FFF2-40B4-BE49-F238E27FC236}">
                <a16:creationId xmlns:a16="http://schemas.microsoft.com/office/drawing/2014/main" id="{CCA95E94-174D-314E-A41E-9023D0EB5AD4}"/>
              </a:ext>
            </a:extLst>
          </p:cNvPr>
          <p:cNvSpPr txBox="1"/>
          <p:nvPr/>
        </p:nvSpPr>
        <p:spPr>
          <a:xfrm>
            <a:off x="142784" y="1801150"/>
            <a:ext cx="2103725" cy="995978"/>
          </a:xfrm>
          <a:prstGeom prst="rect">
            <a:avLst/>
          </a:prstGeom>
          <a:noFill/>
        </p:spPr>
        <p:txBody>
          <a:bodyPr wrap="square" rtlCol="0">
            <a:spAutoFit/>
          </a:bodyPr>
          <a:lstStyle/>
          <a:p>
            <a:pPr algn="ctr">
              <a:lnSpc>
                <a:spcPts val="1800"/>
              </a:lnSpc>
            </a:pPr>
            <a:r>
              <a:rPr lang="en-US" sz="1300" spc="-15" dirty="0">
                <a:latin typeface="Montserrat" pitchFamily="2" charset="77"/>
                <a:cs typeface="Poppins" pitchFamily="2" charset="77"/>
              </a:rPr>
              <a:t>Grado de </a:t>
            </a:r>
            <a:r>
              <a:rPr lang="en-US" sz="1300" spc="-15" dirty="0" err="1">
                <a:latin typeface="Montserrat" pitchFamily="2" charset="77"/>
                <a:cs typeface="Poppins" pitchFamily="2" charset="77"/>
              </a:rPr>
              <a:t>concordancia</a:t>
            </a:r>
            <a:r>
              <a:rPr lang="en-US" sz="1300" spc="-15" dirty="0">
                <a:latin typeface="Montserrat" pitchFamily="2" charset="77"/>
                <a:cs typeface="Poppins" pitchFamily="2" charset="77"/>
              </a:rPr>
              <a:t> entre un valor </a:t>
            </a:r>
            <a:r>
              <a:rPr lang="en-US" sz="1300" spc="-15" dirty="0" err="1">
                <a:latin typeface="Montserrat" pitchFamily="2" charset="77"/>
                <a:cs typeface="Poppins" pitchFamily="2" charset="77"/>
              </a:rPr>
              <a:t>medido</a:t>
            </a:r>
            <a:r>
              <a:rPr lang="en-US" sz="1300" spc="-15" dirty="0">
                <a:latin typeface="Montserrat" pitchFamily="2" charset="77"/>
                <a:cs typeface="Poppins" pitchFamily="2" charset="77"/>
              </a:rPr>
              <a:t> y un valor de </a:t>
            </a:r>
            <a:r>
              <a:rPr lang="en-US" sz="1300" spc="-15" dirty="0" err="1">
                <a:latin typeface="Montserrat" pitchFamily="2" charset="77"/>
                <a:cs typeface="Poppins" pitchFamily="2" charset="77"/>
              </a:rPr>
              <a:t>referencia</a:t>
            </a:r>
            <a:r>
              <a:rPr lang="en-US" sz="1300" spc="-15" dirty="0">
                <a:latin typeface="Montserrat" pitchFamily="2" charset="77"/>
                <a:cs typeface="Poppins" pitchFamily="2" charset="77"/>
              </a:rPr>
              <a:t> de un </a:t>
            </a:r>
            <a:r>
              <a:rPr lang="en-US" sz="1300" spc="-15" dirty="0" err="1">
                <a:latin typeface="Montserrat" pitchFamily="2" charset="77"/>
                <a:cs typeface="Poppins" pitchFamily="2" charset="77"/>
              </a:rPr>
              <a:t>mensurando</a:t>
            </a:r>
            <a:endParaRPr lang="en-US" sz="1300" spc="-15" dirty="0">
              <a:latin typeface="Montserrat" pitchFamily="2" charset="77"/>
              <a:cs typeface="Poppins" pitchFamily="2" charset="77"/>
            </a:endParaRPr>
          </a:p>
        </p:txBody>
      </p:sp>
      <p:sp>
        <p:nvSpPr>
          <p:cNvPr id="68" name="CIRC 02">
            <a:extLst>
              <a:ext uri="{FF2B5EF4-FFF2-40B4-BE49-F238E27FC236}">
                <a16:creationId xmlns:a16="http://schemas.microsoft.com/office/drawing/2014/main" id="{FD63ED31-6E9C-B44D-AE81-443BD153BB75}"/>
              </a:ext>
            </a:extLst>
          </p:cNvPr>
          <p:cNvSpPr>
            <a:spLocks noChangeArrowheads="1"/>
          </p:cNvSpPr>
          <p:nvPr/>
        </p:nvSpPr>
        <p:spPr bwMode="auto">
          <a:xfrm>
            <a:off x="347944" y="4480753"/>
            <a:ext cx="2335457" cy="2338205"/>
          </a:xfrm>
          <a:prstGeom prst="ellipse">
            <a:avLst/>
          </a:prstGeom>
          <a:solidFill>
            <a:schemeClr val="accent3">
              <a:alpha val="10000"/>
            </a:schemeClr>
          </a:solidFill>
          <a:ln>
            <a:noFill/>
          </a:ln>
          <a:effectLst/>
        </p:spPr>
        <p:txBody>
          <a:bodyPr wrap="none" anchor="ctr"/>
          <a:lstStyle/>
          <a:p>
            <a:endParaRPr lang="en-US" sz="900" dirty="0">
              <a:latin typeface="Montserrat" pitchFamily="2" charset="77"/>
            </a:endParaRPr>
          </a:p>
        </p:txBody>
      </p:sp>
      <p:sp>
        <p:nvSpPr>
          <p:cNvPr id="11" name="LETTER B">
            <a:extLst>
              <a:ext uri="{FF2B5EF4-FFF2-40B4-BE49-F238E27FC236}">
                <a16:creationId xmlns:a16="http://schemas.microsoft.com/office/drawing/2014/main" id="{F57FDC4D-B02F-9D4E-8F36-81947B42ED69}"/>
              </a:ext>
            </a:extLst>
          </p:cNvPr>
          <p:cNvSpPr txBox="1"/>
          <p:nvPr/>
        </p:nvSpPr>
        <p:spPr>
          <a:xfrm>
            <a:off x="434142" y="4689123"/>
            <a:ext cx="2288135" cy="630942"/>
          </a:xfrm>
          <a:prstGeom prst="rect">
            <a:avLst/>
          </a:prstGeom>
          <a:noFill/>
        </p:spPr>
        <p:txBody>
          <a:bodyPr wrap="square" rtlCol="0" anchor="b">
            <a:spAutoFit/>
          </a:bodyPr>
          <a:lstStyle/>
          <a:p>
            <a:pPr algn="ctr"/>
            <a:r>
              <a:rPr lang="en-US" sz="3500" b="1" spc="-150" dirty="0" err="1">
                <a:solidFill>
                  <a:schemeClr val="accent3"/>
                </a:solidFill>
                <a:latin typeface="Montserrat" pitchFamily="2" charset="77"/>
                <a:cs typeface="Poppins" pitchFamily="2" charset="77"/>
              </a:rPr>
              <a:t>Precisión</a:t>
            </a:r>
            <a:endParaRPr lang="en-US" sz="3500" b="1" spc="-150" dirty="0">
              <a:solidFill>
                <a:schemeClr val="accent3"/>
              </a:solidFill>
              <a:latin typeface="Montserrat" pitchFamily="2" charset="77"/>
              <a:cs typeface="Poppins" pitchFamily="2" charset="77"/>
            </a:endParaRPr>
          </a:p>
        </p:txBody>
      </p:sp>
      <p:sp>
        <p:nvSpPr>
          <p:cNvPr id="14" name="BODY 02">
            <a:extLst>
              <a:ext uri="{FF2B5EF4-FFF2-40B4-BE49-F238E27FC236}">
                <a16:creationId xmlns:a16="http://schemas.microsoft.com/office/drawing/2014/main" id="{5CAF7AD8-6BED-C44F-9494-8A03812EA007}"/>
              </a:ext>
            </a:extLst>
          </p:cNvPr>
          <p:cNvSpPr txBox="1"/>
          <p:nvPr/>
        </p:nvSpPr>
        <p:spPr>
          <a:xfrm>
            <a:off x="-101800" y="5320065"/>
            <a:ext cx="3451819" cy="1226811"/>
          </a:xfrm>
          <a:prstGeom prst="rect">
            <a:avLst/>
          </a:prstGeom>
          <a:noFill/>
        </p:spPr>
        <p:txBody>
          <a:bodyPr wrap="square" rtlCol="0">
            <a:spAutoFit/>
          </a:bodyPr>
          <a:lstStyle/>
          <a:p>
            <a:pPr algn="ctr">
              <a:lnSpc>
                <a:spcPts val="1800"/>
              </a:lnSpc>
            </a:pPr>
            <a:r>
              <a:rPr lang="en-US" sz="1300" spc="-15" dirty="0">
                <a:latin typeface="Montserrat" pitchFamily="2" charset="77"/>
                <a:cs typeface="Poppins" pitchFamily="2" charset="77"/>
              </a:rPr>
              <a:t>Grado de </a:t>
            </a:r>
            <a:r>
              <a:rPr lang="en-US" sz="1300" spc="-15" dirty="0" err="1">
                <a:latin typeface="Montserrat" pitchFamily="2" charset="77"/>
                <a:cs typeface="Poppins" pitchFamily="2" charset="77"/>
              </a:rPr>
              <a:t>concordancia</a:t>
            </a:r>
            <a:r>
              <a:rPr lang="en-US" sz="1300" spc="-15" dirty="0">
                <a:latin typeface="Montserrat" pitchFamily="2" charset="77"/>
                <a:cs typeface="Poppins" pitchFamily="2" charset="77"/>
              </a:rPr>
              <a:t> entre  </a:t>
            </a:r>
            <a:r>
              <a:rPr lang="en-US" sz="1300" spc="-15" dirty="0" err="1">
                <a:latin typeface="Montserrat" pitchFamily="2" charset="77"/>
                <a:cs typeface="Poppins" pitchFamily="2" charset="77"/>
              </a:rPr>
              <a:t>indicaciones</a:t>
            </a:r>
            <a:r>
              <a:rPr lang="en-US" sz="1300" spc="-15" dirty="0">
                <a:latin typeface="Montserrat" pitchFamily="2" charset="77"/>
                <a:cs typeface="Poppins" pitchFamily="2" charset="77"/>
              </a:rPr>
              <a:t> o </a:t>
            </a:r>
            <a:r>
              <a:rPr lang="en-US" sz="1300" spc="-15" dirty="0" err="1">
                <a:latin typeface="Montserrat" pitchFamily="2" charset="77"/>
                <a:cs typeface="Poppins" pitchFamily="2" charset="77"/>
              </a:rPr>
              <a:t>valores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medidos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obtenidos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por</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mediciones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repetidas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sobre</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el</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mismo</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objeto</a:t>
            </a:r>
            <a:r>
              <a:rPr lang="en-US" sz="1300" spc="-15" dirty="0">
                <a:latin typeface="Montserrat" pitchFamily="2" charset="77"/>
                <a:cs typeface="Poppins" pitchFamily="2" charset="77"/>
              </a:rPr>
              <a:t> o </a:t>
            </a:r>
            <a:r>
              <a:rPr lang="en-US" sz="1300" spc="-15" dirty="0" err="1">
                <a:latin typeface="Montserrat" pitchFamily="2" charset="77"/>
                <a:cs typeface="Poppins" pitchFamily="2" charset="77"/>
              </a:rPr>
              <a:t>sobre</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objetos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similares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en</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condiciones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específicas</a:t>
            </a:r>
            <a:endParaRPr lang="en-US" sz="1300" spc="-15" dirty="0">
              <a:latin typeface="Montserrat" pitchFamily="2" charset="77"/>
              <a:cs typeface="Poppins" pitchFamily="2" charset="77"/>
            </a:endParaRPr>
          </a:p>
        </p:txBody>
      </p:sp>
      <p:sp>
        <p:nvSpPr>
          <p:cNvPr id="67" name="CIRC 03">
            <a:extLst>
              <a:ext uri="{FF2B5EF4-FFF2-40B4-BE49-F238E27FC236}">
                <a16:creationId xmlns:a16="http://schemas.microsoft.com/office/drawing/2014/main" id="{F5B88F96-C02A-0F45-A166-C2877C21DBD2}"/>
              </a:ext>
            </a:extLst>
          </p:cNvPr>
          <p:cNvSpPr>
            <a:spLocks noChangeArrowheads="1"/>
          </p:cNvSpPr>
          <p:nvPr/>
        </p:nvSpPr>
        <p:spPr bwMode="auto">
          <a:xfrm>
            <a:off x="5709509" y="2687292"/>
            <a:ext cx="2335457" cy="2335457"/>
          </a:xfrm>
          <a:prstGeom prst="ellipse">
            <a:avLst/>
          </a:prstGeom>
          <a:solidFill>
            <a:schemeClr val="accent1">
              <a:alpha val="10000"/>
            </a:schemeClr>
          </a:solidFill>
          <a:ln>
            <a:noFill/>
          </a:ln>
          <a:effectLst/>
        </p:spPr>
        <p:txBody>
          <a:bodyPr wrap="none" anchor="ctr"/>
          <a:lstStyle/>
          <a:p>
            <a:endParaRPr lang="en-US" sz="900" dirty="0">
              <a:latin typeface="Montserrat" pitchFamily="2" charset="77"/>
            </a:endParaRPr>
          </a:p>
        </p:txBody>
      </p:sp>
      <p:sp>
        <p:nvSpPr>
          <p:cNvPr id="12" name="LETTER C">
            <a:extLst>
              <a:ext uri="{FF2B5EF4-FFF2-40B4-BE49-F238E27FC236}">
                <a16:creationId xmlns:a16="http://schemas.microsoft.com/office/drawing/2014/main" id="{3D5142C1-EC89-F147-99C0-C49E13292741}"/>
              </a:ext>
            </a:extLst>
          </p:cNvPr>
          <p:cNvSpPr txBox="1"/>
          <p:nvPr/>
        </p:nvSpPr>
        <p:spPr>
          <a:xfrm>
            <a:off x="5632286" y="2794569"/>
            <a:ext cx="2500783" cy="630942"/>
          </a:xfrm>
          <a:prstGeom prst="rect">
            <a:avLst/>
          </a:prstGeom>
          <a:noFill/>
        </p:spPr>
        <p:txBody>
          <a:bodyPr wrap="square" rtlCol="0" anchor="b">
            <a:spAutoFit/>
          </a:bodyPr>
          <a:lstStyle/>
          <a:p>
            <a:pPr algn="ctr"/>
            <a:r>
              <a:rPr lang="en-US" sz="3500" b="1" spc="-150" dirty="0" err="1">
                <a:solidFill>
                  <a:schemeClr val="accent1"/>
                </a:solidFill>
                <a:latin typeface="Montserrat" pitchFamily="2" charset="77"/>
                <a:cs typeface="Poppins" pitchFamily="2" charset="77"/>
              </a:rPr>
              <a:t>Veracidad</a:t>
            </a:r>
            <a:endParaRPr lang="en-US" sz="3500" b="1" spc="-15" dirty="0">
              <a:solidFill>
                <a:schemeClr val="accent1"/>
              </a:solidFill>
              <a:latin typeface="Montserrat" pitchFamily="2" charset="77"/>
              <a:cs typeface="Poppins" pitchFamily="2" charset="77"/>
            </a:endParaRPr>
          </a:p>
        </p:txBody>
      </p:sp>
      <p:sp>
        <p:nvSpPr>
          <p:cNvPr id="15" name="BODY 03">
            <a:extLst>
              <a:ext uri="{FF2B5EF4-FFF2-40B4-BE49-F238E27FC236}">
                <a16:creationId xmlns:a16="http://schemas.microsoft.com/office/drawing/2014/main" id="{E76C9EBC-1541-BA43-8F73-F4E1DA5CBA7C}"/>
              </a:ext>
            </a:extLst>
          </p:cNvPr>
          <p:cNvSpPr txBox="1"/>
          <p:nvPr/>
        </p:nvSpPr>
        <p:spPr>
          <a:xfrm>
            <a:off x="5670631" y="3425511"/>
            <a:ext cx="2413211" cy="1226811"/>
          </a:xfrm>
          <a:prstGeom prst="rect">
            <a:avLst/>
          </a:prstGeom>
          <a:noFill/>
        </p:spPr>
        <p:txBody>
          <a:bodyPr wrap="square" rtlCol="0">
            <a:spAutoFit/>
          </a:bodyPr>
          <a:lstStyle/>
          <a:p>
            <a:pPr algn="ctr">
              <a:lnSpc>
                <a:spcPts val="1800"/>
              </a:lnSpc>
            </a:pPr>
            <a:r>
              <a:rPr lang="en-US" sz="1300" spc="-15" dirty="0">
                <a:latin typeface="Montserrat" pitchFamily="2" charset="77"/>
                <a:cs typeface="Poppins" pitchFamily="2" charset="77"/>
              </a:rPr>
              <a:t>Grado de </a:t>
            </a:r>
            <a:r>
              <a:rPr lang="en-US" sz="1300" spc="-15" dirty="0" err="1">
                <a:latin typeface="Montserrat" pitchFamily="2" charset="77"/>
                <a:cs typeface="Poppins" pitchFamily="2" charset="77"/>
              </a:rPr>
              <a:t>concordancia</a:t>
            </a:r>
            <a:r>
              <a:rPr lang="en-US" sz="1300" spc="-15" dirty="0">
                <a:latin typeface="Montserrat" pitchFamily="2" charset="77"/>
                <a:cs typeface="Poppins" pitchFamily="2" charset="77"/>
              </a:rPr>
              <a:t> entre </a:t>
            </a:r>
            <a:r>
              <a:rPr lang="en-US" sz="1300" spc="-15" dirty="0" err="1">
                <a:latin typeface="Montserrat" pitchFamily="2" charset="77"/>
                <a:cs typeface="Poppins" pitchFamily="2" charset="77"/>
              </a:rPr>
              <a:t>el</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promedio</a:t>
            </a:r>
            <a:r>
              <a:rPr lang="en-US" sz="1300" spc="-15" dirty="0">
                <a:latin typeface="Montserrat" pitchFamily="2" charset="77"/>
                <a:cs typeface="Poppins" pitchFamily="2" charset="77"/>
              </a:rPr>
              <a:t> de </a:t>
            </a:r>
            <a:r>
              <a:rPr lang="en-US" sz="1300" spc="-15" dirty="0" err="1">
                <a:latin typeface="Montserrat" pitchFamily="2" charset="77"/>
                <a:cs typeface="Poppins" pitchFamily="2" charset="77"/>
              </a:rPr>
              <a:t>los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valores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medidos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obtenidos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por</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mediciones</a:t>
            </a:r>
            <a:r>
              <a:rPr lang="en-US" sz="1300" spc="-15" dirty="0">
                <a:latin typeface="Montserrat" pitchFamily="2" charset="77"/>
                <a:cs typeface="Poppins" pitchFamily="2" charset="77"/>
              </a:rPr>
              <a:t> </a:t>
            </a:r>
            <a:r>
              <a:rPr lang="en-US" sz="1300" spc="-15" dirty="0" err="1">
                <a:latin typeface="Montserrat" pitchFamily="2" charset="77"/>
                <a:cs typeface="Poppins" pitchFamily="2" charset="77"/>
              </a:rPr>
              <a:t>repetidas</a:t>
            </a:r>
            <a:r>
              <a:rPr lang="en-US" sz="1300" spc="-15" dirty="0">
                <a:latin typeface="Montserrat" pitchFamily="2" charset="77"/>
                <a:cs typeface="Poppins" pitchFamily="2" charset="77"/>
              </a:rPr>
              <a:t> y un valor de </a:t>
            </a:r>
            <a:r>
              <a:rPr lang="en-US" sz="1300" spc="-15" dirty="0" err="1">
                <a:latin typeface="Montserrat" pitchFamily="2" charset="77"/>
                <a:cs typeface="Poppins" pitchFamily="2" charset="77"/>
              </a:rPr>
              <a:t>referencia</a:t>
            </a:r>
            <a:endParaRPr lang="en-US" sz="1300" spc="-15" dirty="0">
              <a:latin typeface="Montserrat" pitchFamily="2" charset="77"/>
              <a:cs typeface="Poppins" pitchFamily="2" charset="77"/>
            </a:endParaRPr>
          </a:p>
        </p:txBody>
      </p:sp>
      <p:sp>
        <p:nvSpPr>
          <p:cNvPr id="2" name="Freeform: Shape 387">
            <a:extLst>
              <a:ext uri="{FF2B5EF4-FFF2-40B4-BE49-F238E27FC236}">
                <a16:creationId xmlns:a16="http://schemas.microsoft.com/office/drawing/2014/main" id="{BC8EE563-7F81-8D11-E49F-D7F88EB0DFCA}"/>
              </a:ext>
            </a:extLst>
          </p:cNvPr>
          <p:cNvSpPr/>
          <p:nvPr/>
        </p:nvSpPr>
        <p:spPr>
          <a:xfrm>
            <a:off x="10738028" y="0"/>
            <a:ext cx="1433288" cy="1287468"/>
          </a:xfrm>
          <a:custGeom>
            <a:avLst/>
            <a:gdLst/>
            <a:ahLst/>
            <a:cxnLst>
              <a:cxn ang="3cd4">
                <a:pos x="hc" y="t"/>
              </a:cxn>
              <a:cxn ang="cd2">
                <a:pos x="l" y="vc"/>
              </a:cxn>
              <a:cxn ang="cd4">
                <a:pos x="hc" y="b"/>
              </a:cxn>
              <a:cxn ang="0">
                <a:pos x="r" y="vc"/>
              </a:cxn>
            </a:cxnLst>
            <a:rect l="l" t="t" r="r" b="b"/>
            <a:pathLst>
              <a:path w="4490" h="4490">
                <a:moveTo>
                  <a:pt x="4355" y="1920"/>
                </a:moveTo>
                <a:lnTo>
                  <a:pt x="2569" y="135"/>
                </a:lnTo>
                <a:cubicBezTo>
                  <a:pt x="2390" y="-45"/>
                  <a:pt x="2098" y="-45"/>
                  <a:pt x="1919" y="135"/>
                </a:cubicBezTo>
                <a:lnTo>
                  <a:pt x="134" y="1920"/>
                </a:lnTo>
                <a:cubicBezTo>
                  <a:pt x="-45" y="2099"/>
                  <a:pt x="-45" y="2391"/>
                  <a:pt x="134" y="2571"/>
                </a:cubicBezTo>
                <a:lnTo>
                  <a:pt x="1919" y="4355"/>
                </a:lnTo>
                <a:cubicBezTo>
                  <a:pt x="2098" y="4535"/>
                  <a:pt x="2390" y="4535"/>
                  <a:pt x="2569" y="4355"/>
                </a:cubicBezTo>
                <a:lnTo>
                  <a:pt x="4355" y="2571"/>
                </a:lnTo>
                <a:cubicBezTo>
                  <a:pt x="4535" y="2391"/>
                  <a:pt x="4535" y="2099"/>
                  <a:pt x="4355" y="1920"/>
                </a:cubicBezTo>
                <a:close/>
              </a:path>
            </a:pathLst>
          </a:custGeom>
          <a:noFill/>
          <a:ln w="50800" cap="flat">
            <a:solidFill>
              <a:schemeClr val="accent3"/>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4" name="TextBox 429">
            <a:extLst>
              <a:ext uri="{FF2B5EF4-FFF2-40B4-BE49-F238E27FC236}">
                <a16:creationId xmlns:a16="http://schemas.microsoft.com/office/drawing/2014/main" id="{D2363440-C25F-ABE7-7B5A-B4CDC0EBD0C8}"/>
              </a:ext>
            </a:extLst>
          </p:cNvPr>
          <p:cNvSpPr txBox="1"/>
          <p:nvPr/>
        </p:nvSpPr>
        <p:spPr>
          <a:xfrm>
            <a:off x="10761411" y="428291"/>
            <a:ext cx="1386522" cy="430887"/>
          </a:xfrm>
          <a:prstGeom prst="rect">
            <a:avLst/>
          </a:prstGeom>
          <a:noFill/>
        </p:spPr>
        <p:txBody>
          <a:bodyPr wrap="square" rtlCol="0" anchor="b">
            <a:spAutoFit/>
          </a:bodyPr>
          <a:lstStyle/>
          <a:p>
            <a:pPr algn="ctr"/>
            <a:r>
              <a:rPr lang="en-US" sz="1050" b="1" spc="-15" dirty="0">
                <a:solidFill>
                  <a:schemeClr val="accent3"/>
                </a:solidFill>
                <a:latin typeface="Poppins" panose="00000500000000000000" pitchFamily="2" charset="0"/>
                <a:cs typeface="Poppins" panose="00000500000000000000" pitchFamily="2" charset="0"/>
              </a:rPr>
              <a:t>3. CALIDAD DE LA MEDICIÓN</a:t>
            </a:r>
          </a:p>
        </p:txBody>
      </p:sp>
      <p:sp>
        <p:nvSpPr>
          <p:cNvPr id="5" name="TextBox 425">
            <a:extLst>
              <a:ext uri="{FF2B5EF4-FFF2-40B4-BE49-F238E27FC236}">
                <a16:creationId xmlns:a16="http://schemas.microsoft.com/office/drawing/2014/main" id="{AB19A012-809E-CC6B-C63C-1F264CCE546D}"/>
              </a:ext>
            </a:extLst>
          </p:cNvPr>
          <p:cNvSpPr txBox="1"/>
          <p:nvPr/>
        </p:nvSpPr>
        <p:spPr>
          <a:xfrm>
            <a:off x="4245680" y="5801127"/>
            <a:ext cx="10517061"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6" name="CuadroTexto 2">
            <a:extLst>
              <a:ext uri="{FF2B5EF4-FFF2-40B4-BE49-F238E27FC236}">
                <a16:creationId xmlns:a16="http://schemas.microsoft.com/office/drawing/2014/main" id="{8605DFE9-A905-7629-64E8-A59CFDD46E95}"/>
              </a:ext>
            </a:extLst>
          </p:cNvPr>
          <p:cNvSpPr txBox="1"/>
          <p:nvPr/>
        </p:nvSpPr>
        <p:spPr>
          <a:xfrm>
            <a:off x="2376064" y="1031414"/>
            <a:ext cx="4857938" cy="1323439"/>
          </a:xfrm>
          <a:prstGeom prst="rect">
            <a:avLst/>
          </a:prstGeom>
          <a:noFill/>
        </p:spPr>
        <p:txBody>
          <a:bodyPr wrap="square" rtlCol="0">
            <a:spAutoFit/>
          </a:bodyPr>
          <a:lstStyle/>
          <a:p>
            <a:pPr algn="ctr"/>
            <a:r>
              <a:rPr lang="es-ES" sz="1600" i="1" dirty="0">
                <a:latin typeface="Arial"/>
                <a:cs typeface="Arial"/>
              </a:rPr>
              <a:t>NOTA 2: Procedimiento de medición (exactitud – veracidad y precisión), instrumento de medición (clase de exactitud)</a:t>
            </a:r>
          </a:p>
          <a:p>
            <a:pPr algn="ctr"/>
            <a:r>
              <a:rPr lang="es-ES" sz="1600" i="1" dirty="0">
                <a:latin typeface="Arial"/>
                <a:cs typeface="Arial"/>
              </a:rPr>
              <a:t>NOTA 3: se puede interpretar como la combinación de veracidad y precisión.</a:t>
            </a:r>
          </a:p>
        </p:txBody>
      </p:sp>
      <p:sp>
        <p:nvSpPr>
          <p:cNvPr id="9" name="CuadroTexto 2">
            <a:extLst>
              <a:ext uri="{FF2B5EF4-FFF2-40B4-BE49-F238E27FC236}">
                <a16:creationId xmlns:a16="http://schemas.microsoft.com/office/drawing/2014/main" id="{2F7C5398-4C4D-AB64-2E9F-414C6D21C555}"/>
              </a:ext>
            </a:extLst>
          </p:cNvPr>
          <p:cNvSpPr txBox="1"/>
          <p:nvPr/>
        </p:nvSpPr>
        <p:spPr>
          <a:xfrm>
            <a:off x="163216" y="3368179"/>
            <a:ext cx="5449631" cy="830997"/>
          </a:xfrm>
          <a:prstGeom prst="rect">
            <a:avLst/>
          </a:prstGeom>
          <a:noFill/>
        </p:spPr>
        <p:txBody>
          <a:bodyPr wrap="square" rtlCol="0">
            <a:spAutoFit/>
          </a:bodyPr>
          <a:lstStyle/>
          <a:p>
            <a:pPr algn="ctr"/>
            <a:r>
              <a:rPr lang="es-ES" sz="1600" i="1" dirty="0">
                <a:latin typeface="Arial"/>
                <a:cs typeface="Arial"/>
              </a:rPr>
              <a:t>NOTA 3: en la práctica, el número de resultados promediados debe ser lo suficientemente grande para que la variabilidad aleatoria del resultado sea insignificante.</a:t>
            </a:r>
          </a:p>
        </p:txBody>
      </p:sp>
      <p:sp>
        <p:nvSpPr>
          <p:cNvPr id="16" name="CuadroTexto 2">
            <a:extLst>
              <a:ext uri="{FF2B5EF4-FFF2-40B4-BE49-F238E27FC236}">
                <a16:creationId xmlns:a16="http://schemas.microsoft.com/office/drawing/2014/main" id="{44002A8F-E04B-43A8-9D7E-A183CA95EF12}"/>
              </a:ext>
            </a:extLst>
          </p:cNvPr>
          <p:cNvSpPr txBox="1"/>
          <p:nvPr/>
        </p:nvSpPr>
        <p:spPr>
          <a:xfrm>
            <a:off x="3223818" y="5446562"/>
            <a:ext cx="5744364" cy="830997"/>
          </a:xfrm>
          <a:prstGeom prst="rect">
            <a:avLst/>
          </a:prstGeom>
          <a:noFill/>
        </p:spPr>
        <p:txBody>
          <a:bodyPr wrap="square" rtlCol="0">
            <a:spAutoFit/>
          </a:bodyPr>
          <a:lstStyle/>
          <a:p>
            <a:pPr algn="ctr"/>
            <a:r>
              <a:rPr lang="es-ES" sz="1600" i="1" dirty="0">
                <a:latin typeface="Arial"/>
                <a:cs typeface="Arial"/>
              </a:rPr>
              <a:t>NOTA 3: desviación estándar, varianza o coeficiente de variación en condiciones especificadas.</a:t>
            </a:r>
          </a:p>
          <a:p>
            <a:pPr algn="ctr"/>
            <a:r>
              <a:rPr lang="es-ES" sz="1600" i="1" dirty="0">
                <a:latin typeface="Arial"/>
                <a:cs typeface="Arial"/>
              </a:rPr>
              <a:t>NOTA 7: elementos similares con variabilidad insignificante.</a:t>
            </a:r>
          </a:p>
        </p:txBody>
      </p:sp>
    </p:spTree>
    <p:extLst>
      <p:ext uri="{BB962C8B-B14F-4D97-AF65-F5344CB8AC3E}">
        <p14:creationId xmlns:p14="http://schemas.microsoft.com/office/powerpoint/2010/main" val="414728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6" grpId="0"/>
      <p:bldP spid="9"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E7D1A3F4-3B13-250A-8CB7-1EA44B8F18C0}"/>
              </a:ext>
            </a:extLst>
          </p:cNvPr>
          <p:cNvSpPr txBox="1"/>
          <p:nvPr/>
        </p:nvSpPr>
        <p:spPr>
          <a:xfrm>
            <a:off x="975231" y="2205311"/>
            <a:ext cx="1871302" cy="1323439"/>
          </a:xfrm>
          <a:prstGeom prst="rect">
            <a:avLst/>
          </a:prstGeom>
          <a:noFill/>
        </p:spPr>
        <p:txBody>
          <a:bodyPr wrap="square" rtlCol="0">
            <a:spAutoFit/>
          </a:bodyPr>
          <a:lstStyle/>
          <a:p>
            <a:pPr algn="ctr"/>
            <a:r>
              <a:rPr lang="es-ES" sz="1600" dirty="0">
                <a:latin typeface="Arial"/>
                <a:cs typeface="Arial"/>
              </a:rPr>
              <a:t>Diferencia entre un valor medido de una magnitud y un valor de referencia</a:t>
            </a:r>
          </a:p>
        </p:txBody>
      </p:sp>
      <p:sp>
        <p:nvSpPr>
          <p:cNvPr id="10" name="CuadroTexto 2">
            <a:extLst>
              <a:ext uri="{FF2B5EF4-FFF2-40B4-BE49-F238E27FC236}">
                <a16:creationId xmlns:a16="http://schemas.microsoft.com/office/drawing/2014/main" id="{6351CFE4-9313-180E-3F67-901CCFF3E527}"/>
              </a:ext>
            </a:extLst>
          </p:cNvPr>
          <p:cNvSpPr txBox="1"/>
          <p:nvPr/>
        </p:nvSpPr>
        <p:spPr>
          <a:xfrm>
            <a:off x="2987299" y="1298727"/>
            <a:ext cx="1871302" cy="3293209"/>
          </a:xfrm>
          <a:prstGeom prst="rect">
            <a:avLst/>
          </a:prstGeom>
          <a:noFill/>
        </p:spPr>
        <p:txBody>
          <a:bodyPr wrap="square" rtlCol="0">
            <a:spAutoFit/>
          </a:bodyPr>
          <a:lstStyle/>
          <a:p>
            <a:pPr marL="285750" indent="-285750" algn="ctr">
              <a:buFont typeface="Arial" panose="020B0604020202020204" pitchFamily="34" charset="0"/>
              <a:buChar char="•"/>
            </a:pPr>
            <a:r>
              <a:rPr lang="es-ES" sz="1600" dirty="0">
                <a:latin typeface="Arial"/>
                <a:cs typeface="Arial"/>
              </a:rPr>
              <a:t>ERROR SISTEMÁTICO</a:t>
            </a:r>
          </a:p>
          <a:p>
            <a:pPr marL="285750" indent="-285750" algn="ctr">
              <a:buFont typeface="Arial" panose="020B0604020202020204" pitchFamily="34" charset="0"/>
              <a:buChar char="•"/>
            </a:pPr>
            <a:endParaRPr lang="es-ES" sz="1600" dirty="0">
              <a:latin typeface="Arial"/>
              <a:cs typeface="Arial"/>
            </a:endParaRPr>
          </a:p>
          <a:p>
            <a:pPr marL="285750" indent="-285750" algn="ctr">
              <a:buFont typeface="Arial" panose="020B0604020202020204" pitchFamily="34" charset="0"/>
              <a:buChar char="•"/>
            </a:pPr>
            <a:endParaRPr lang="es-ES" sz="1600" dirty="0">
              <a:latin typeface="Arial"/>
              <a:cs typeface="Arial"/>
            </a:endParaRPr>
          </a:p>
          <a:p>
            <a:pPr marL="285750" indent="-285750" algn="ctr">
              <a:buFont typeface="Arial" panose="020B0604020202020204" pitchFamily="34" charset="0"/>
              <a:buChar char="•"/>
            </a:pPr>
            <a:endParaRPr lang="es-ES" sz="1600" dirty="0">
              <a:latin typeface="Arial"/>
              <a:cs typeface="Arial"/>
            </a:endParaRPr>
          </a:p>
          <a:p>
            <a:pPr algn="ctr"/>
            <a:endParaRPr lang="es-ES" sz="1600" dirty="0">
              <a:latin typeface="Arial"/>
              <a:cs typeface="Arial"/>
            </a:endParaRPr>
          </a:p>
          <a:p>
            <a:pPr marL="285750" indent="-285750" algn="ctr">
              <a:buFont typeface="Arial" panose="020B0604020202020204" pitchFamily="34" charset="0"/>
              <a:buChar char="•"/>
            </a:pPr>
            <a:endParaRPr lang="es-ES" sz="1600" dirty="0">
              <a:latin typeface="Arial"/>
              <a:cs typeface="Arial"/>
            </a:endParaRPr>
          </a:p>
          <a:p>
            <a:pPr marL="285750" indent="-285750" algn="ctr">
              <a:buFont typeface="Arial" panose="020B0604020202020204" pitchFamily="34" charset="0"/>
              <a:buChar char="•"/>
            </a:pPr>
            <a:endParaRPr lang="es-ES" sz="1600" dirty="0">
              <a:latin typeface="Arial"/>
              <a:cs typeface="Arial"/>
            </a:endParaRPr>
          </a:p>
          <a:p>
            <a:pPr marL="285750" indent="-285750" algn="ctr">
              <a:buFont typeface="Arial" panose="020B0604020202020204" pitchFamily="34" charset="0"/>
              <a:buChar char="•"/>
            </a:pPr>
            <a:endParaRPr lang="es-ES" sz="1600" dirty="0">
              <a:latin typeface="Arial"/>
              <a:cs typeface="Arial"/>
            </a:endParaRPr>
          </a:p>
          <a:p>
            <a:pPr marL="285750" indent="-285750" algn="ctr">
              <a:buFont typeface="Arial" panose="020B0604020202020204" pitchFamily="34" charset="0"/>
              <a:buChar char="•"/>
            </a:pPr>
            <a:endParaRPr lang="es-ES" sz="1600" dirty="0">
              <a:latin typeface="Arial"/>
              <a:cs typeface="Arial"/>
            </a:endParaRPr>
          </a:p>
          <a:p>
            <a:pPr algn="ctr"/>
            <a:endParaRPr lang="es-ES" sz="1600" dirty="0">
              <a:latin typeface="Arial"/>
              <a:cs typeface="Arial"/>
            </a:endParaRPr>
          </a:p>
          <a:p>
            <a:pPr marL="285750" indent="-285750" algn="ctr">
              <a:buFont typeface="Arial" panose="020B0604020202020204" pitchFamily="34" charset="0"/>
              <a:buChar char="•"/>
            </a:pPr>
            <a:r>
              <a:rPr lang="es-ES" sz="1600" dirty="0">
                <a:latin typeface="Arial"/>
                <a:cs typeface="Arial"/>
              </a:rPr>
              <a:t>ERROR ALEATORIO</a:t>
            </a:r>
          </a:p>
        </p:txBody>
      </p:sp>
      <p:sp>
        <p:nvSpPr>
          <p:cNvPr id="11" name="CuadroTexto 2">
            <a:extLst>
              <a:ext uri="{FF2B5EF4-FFF2-40B4-BE49-F238E27FC236}">
                <a16:creationId xmlns:a16="http://schemas.microsoft.com/office/drawing/2014/main" id="{E2C4863B-8D86-D6B0-EAE3-87B323C4DF67}"/>
              </a:ext>
            </a:extLst>
          </p:cNvPr>
          <p:cNvSpPr txBox="1"/>
          <p:nvPr/>
        </p:nvSpPr>
        <p:spPr>
          <a:xfrm>
            <a:off x="5283880" y="1030198"/>
            <a:ext cx="4205163" cy="1569660"/>
          </a:xfrm>
          <a:prstGeom prst="rect">
            <a:avLst/>
          </a:prstGeom>
          <a:noFill/>
        </p:spPr>
        <p:txBody>
          <a:bodyPr wrap="square" rtlCol="0">
            <a:spAutoFit/>
          </a:bodyPr>
          <a:lstStyle/>
          <a:p>
            <a:pPr algn="ctr"/>
            <a:r>
              <a:rPr lang="es-ES" sz="1600" dirty="0">
                <a:latin typeface="Arial"/>
                <a:cs typeface="Arial"/>
              </a:rPr>
              <a:t>Componente del error de medición que, en mediciones repetidas, permanece constante o varia de manera predecible.</a:t>
            </a:r>
          </a:p>
          <a:p>
            <a:pPr algn="ctr"/>
            <a:r>
              <a:rPr lang="es-ES" sz="1600" dirty="0">
                <a:latin typeface="Arial"/>
                <a:cs typeface="Arial"/>
              </a:rPr>
              <a:t>Nota 2: Se puede aplicar una corrección para compensar un error sistemático conocido.</a:t>
            </a:r>
          </a:p>
        </p:txBody>
      </p:sp>
      <p:sp>
        <p:nvSpPr>
          <p:cNvPr id="12" name="1 Rectángulo">
            <a:extLst>
              <a:ext uri="{FF2B5EF4-FFF2-40B4-BE49-F238E27FC236}">
                <a16:creationId xmlns:a16="http://schemas.microsoft.com/office/drawing/2014/main" id="{B0FD98BF-D1AB-E682-F577-BE15B437BAE0}"/>
              </a:ext>
            </a:extLst>
          </p:cNvPr>
          <p:cNvSpPr/>
          <p:nvPr/>
        </p:nvSpPr>
        <p:spPr>
          <a:xfrm>
            <a:off x="249864" y="1078573"/>
            <a:ext cx="2641749" cy="1015663"/>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6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error</a:t>
            </a:r>
          </a:p>
        </p:txBody>
      </p:sp>
      <p:sp>
        <p:nvSpPr>
          <p:cNvPr id="13" name="CuadroTexto 2">
            <a:extLst>
              <a:ext uri="{FF2B5EF4-FFF2-40B4-BE49-F238E27FC236}">
                <a16:creationId xmlns:a16="http://schemas.microsoft.com/office/drawing/2014/main" id="{D33623F5-6334-7EDD-A675-FCF57A5F2877}"/>
              </a:ext>
            </a:extLst>
          </p:cNvPr>
          <p:cNvSpPr txBox="1"/>
          <p:nvPr/>
        </p:nvSpPr>
        <p:spPr>
          <a:xfrm>
            <a:off x="5143115" y="3484653"/>
            <a:ext cx="4082085" cy="1815882"/>
          </a:xfrm>
          <a:prstGeom prst="rect">
            <a:avLst/>
          </a:prstGeom>
          <a:noFill/>
        </p:spPr>
        <p:txBody>
          <a:bodyPr wrap="square" rtlCol="0">
            <a:spAutoFit/>
          </a:bodyPr>
          <a:lstStyle/>
          <a:p>
            <a:pPr algn="ctr"/>
            <a:r>
              <a:rPr lang="es-ES" sz="1600" dirty="0">
                <a:latin typeface="Arial"/>
                <a:cs typeface="Arial"/>
              </a:rPr>
              <a:t>Componente del error de medición que, en mediciones repetidas varia de manera impredecible</a:t>
            </a:r>
          </a:p>
          <a:p>
            <a:pPr algn="ctr"/>
            <a:r>
              <a:rPr lang="es-ES" sz="1600" dirty="0">
                <a:latin typeface="Arial"/>
                <a:cs typeface="Arial"/>
              </a:rPr>
              <a:t>Nota 1: Un valor de referencia para un error aleatorio es el promedio que resultaría de mediciones repetidas del mismo mensurando. </a:t>
            </a:r>
          </a:p>
        </p:txBody>
      </p:sp>
      <p:sp>
        <p:nvSpPr>
          <p:cNvPr id="14" name="4 Abrir llave">
            <a:extLst>
              <a:ext uri="{FF2B5EF4-FFF2-40B4-BE49-F238E27FC236}">
                <a16:creationId xmlns:a16="http://schemas.microsoft.com/office/drawing/2014/main" id="{0A065366-2236-6B12-A6AB-0E0C456A0FD7}"/>
              </a:ext>
            </a:extLst>
          </p:cNvPr>
          <p:cNvSpPr/>
          <p:nvPr/>
        </p:nvSpPr>
        <p:spPr>
          <a:xfrm>
            <a:off x="2846533" y="895703"/>
            <a:ext cx="425281" cy="3703446"/>
          </a:xfrm>
          <a:prstGeom prst="leftBrace">
            <a:avLst>
              <a:gd name="adj1" fmla="val 80735"/>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sz="2000"/>
          </a:p>
        </p:txBody>
      </p:sp>
      <p:sp>
        <p:nvSpPr>
          <p:cNvPr id="15" name="13 Abrir llave">
            <a:extLst>
              <a:ext uri="{FF2B5EF4-FFF2-40B4-BE49-F238E27FC236}">
                <a16:creationId xmlns:a16="http://schemas.microsoft.com/office/drawing/2014/main" id="{C200176D-687C-4D67-12CF-E93F874EC547}"/>
              </a:ext>
            </a:extLst>
          </p:cNvPr>
          <p:cNvSpPr/>
          <p:nvPr/>
        </p:nvSpPr>
        <p:spPr>
          <a:xfrm>
            <a:off x="4845926" y="912552"/>
            <a:ext cx="425281" cy="1352053"/>
          </a:xfrm>
          <a:prstGeom prst="leftBrace">
            <a:avLst>
              <a:gd name="adj1" fmla="val 26824"/>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sz="2000"/>
          </a:p>
        </p:txBody>
      </p:sp>
      <p:sp>
        <p:nvSpPr>
          <p:cNvPr id="16" name="14 Abrir llave">
            <a:extLst>
              <a:ext uri="{FF2B5EF4-FFF2-40B4-BE49-F238E27FC236}">
                <a16:creationId xmlns:a16="http://schemas.microsoft.com/office/drawing/2014/main" id="{1F9C046C-2743-99D6-D858-DC72B76158EE}"/>
              </a:ext>
            </a:extLst>
          </p:cNvPr>
          <p:cNvSpPr/>
          <p:nvPr/>
        </p:nvSpPr>
        <p:spPr>
          <a:xfrm>
            <a:off x="4788218" y="3484653"/>
            <a:ext cx="425281" cy="1633401"/>
          </a:xfrm>
          <a:prstGeom prst="leftBrace">
            <a:avLst>
              <a:gd name="adj1" fmla="val 26824"/>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sz="2000"/>
          </a:p>
        </p:txBody>
      </p:sp>
      <p:sp>
        <p:nvSpPr>
          <p:cNvPr id="18" name="Freeform: Shape 387">
            <a:extLst>
              <a:ext uri="{FF2B5EF4-FFF2-40B4-BE49-F238E27FC236}">
                <a16:creationId xmlns:a16="http://schemas.microsoft.com/office/drawing/2014/main" id="{AAFDAE84-E5B8-DDD9-2FEE-DFED94B9EE85}"/>
              </a:ext>
            </a:extLst>
          </p:cNvPr>
          <p:cNvSpPr/>
          <p:nvPr/>
        </p:nvSpPr>
        <p:spPr>
          <a:xfrm>
            <a:off x="10698097" y="0"/>
            <a:ext cx="1433288" cy="1287468"/>
          </a:xfrm>
          <a:custGeom>
            <a:avLst/>
            <a:gdLst/>
            <a:ahLst/>
            <a:cxnLst>
              <a:cxn ang="3cd4">
                <a:pos x="hc" y="t"/>
              </a:cxn>
              <a:cxn ang="cd2">
                <a:pos x="l" y="vc"/>
              </a:cxn>
              <a:cxn ang="cd4">
                <a:pos x="hc" y="b"/>
              </a:cxn>
              <a:cxn ang="0">
                <a:pos x="r" y="vc"/>
              </a:cxn>
            </a:cxnLst>
            <a:rect l="l" t="t" r="r" b="b"/>
            <a:pathLst>
              <a:path w="4490" h="4490">
                <a:moveTo>
                  <a:pt x="4355" y="1920"/>
                </a:moveTo>
                <a:lnTo>
                  <a:pt x="2569" y="135"/>
                </a:lnTo>
                <a:cubicBezTo>
                  <a:pt x="2390" y="-45"/>
                  <a:pt x="2098" y="-45"/>
                  <a:pt x="1919" y="135"/>
                </a:cubicBezTo>
                <a:lnTo>
                  <a:pt x="134" y="1920"/>
                </a:lnTo>
                <a:cubicBezTo>
                  <a:pt x="-45" y="2099"/>
                  <a:pt x="-45" y="2391"/>
                  <a:pt x="134" y="2571"/>
                </a:cubicBezTo>
                <a:lnTo>
                  <a:pt x="1919" y="4355"/>
                </a:lnTo>
                <a:cubicBezTo>
                  <a:pt x="2098" y="4535"/>
                  <a:pt x="2390" y="4535"/>
                  <a:pt x="2569" y="4355"/>
                </a:cubicBezTo>
                <a:lnTo>
                  <a:pt x="4355" y="2571"/>
                </a:lnTo>
                <a:cubicBezTo>
                  <a:pt x="4535" y="2391"/>
                  <a:pt x="4535" y="2099"/>
                  <a:pt x="4355" y="1920"/>
                </a:cubicBezTo>
                <a:close/>
              </a:path>
            </a:pathLst>
          </a:custGeom>
          <a:noFill/>
          <a:ln w="50800" cap="flat">
            <a:solidFill>
              <a:schemeClr val="accent3"/>
            </a:solidFill>
            <a:prstDash val="solid"/>
            <a:round/>
          </a:ln>
        </p:spPr>
        <p:txBody>
          <a:bodyPr vert="horz" wrap="none" lIns="3600" tIns="3600" rIns="3600" bIns="3600" anchor="ctr" anchorCtr="1" compatLnSpc="0"/>
          <a:lstStyle/>
          <a:p>
            <a:pPr hangingPunct="0"/>
            <a:endParaRPr lang="en-US" sz="900" dirty="0">
              <a:latin typeface="Poppins" panose="00000500000000000000" pitchFamily="2" charset="0"/>
              <a:ea typeface="Microsoft YaHei" pitchFamily="2"/>
              <a:cs typeface="Lucida Sans" pitchFamily="2"/>
            </a:endParaRPr>
          </a:p>
        </p:txBody>
      </p:sp>
      <p:sp>
        <p:nvSpPr>
          <p:cNvPr id="19" name="TextBox 429">
            <a:extLst>
              <a:ext uri="{FF2B5EF4-FFF2-40B4-BE49-F238E27FC236}">
                <a16:creationId xmlns:a16="http://schemas.microsoft.com/office/drawing/2014/main" id="{6ED2FA96-0C2F-17E7-C3DE-4C0D0D769A89}"/>
              </a:ext>
            </a:extLst>
          </p:cNvPr>
          <p:cNvSpPr txBox="1"/>
          <p:nvPr/>
        </p:nvSpPr>
        <p:spPr>
          <a:xfrm>
            <a:off x="10761411" y="428291"/>
            <a:ext cx="1386522" cy="430887"/>
          </a:xfrm>
          <a:prstGeom prst="rect">
            <a:avLst/>
          </a:prstGeom>
          <a:noFill/>
        </p:spPr>
        <p:txBody>
          <a:bodyPr wrap="square" rtlCol="0" anchor="b">
            <a:spAutoFit/>
          </a:bodyPr>
          <a:lstStyle/>
          <a:p>
            <a:pPr algn="ctr"/>
            <a:r>
              <a:rPr lang="en-US" sz="1050" b="1" spc="-15" dirty="0">
                <a:solidFill>
                  <a:schemeClr val="accent3"/>
                </a:solidFill>
                <a:latin typeface="Poppins" panose="00000500000000000000" pitchFamily="2" charset="0"/>
                <a:cs typeface="Poppins" panose="00000500000000000000" pitchFamily="2" charset="0"/>
              </a:rPr>
              <a:t>3. CALIDAD DE LA MEDICIÓN</a:t>
            </a:r>
          </a:p>
        </p:txBody>
      </p:sp>
      <p:sp>
        <p:nvSpPr>
          <p:cNvPr id="20" name="TextBox 425">
            <a:extLst>
              <a:ext uri="{FF2B5EF4-FFF2-40B4-BE49-F238E27FC236}">
                <a16:creationId xmlns:a16="http://schemas.microsoft.com/office/drawing/2014/main" id="{CD95168E-7D8E-4D92-2234-C30966FE5FA3}"/>
              </a:ext>
            </a:extLst>
          </p:cNvPr>
          <p:cNvSpPr txBox="1"/>
          <p:nvPr/>
        </p:nvSpPr>
        <p:spPr>
          <a:xfrm>
            <a:off x="4205749" y="5819444"/>
            <a:ext cx="10517061" cy="1088760"/>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400" dirty="0">
                <a:latin typeface="Poppins" panose="00000500000000000000" pitchFamily="2" charset="0"/>
                <a:cs typeface="Poppins" panose="00000500000000000000" pitchFamily="2" charset="0"/>
              </a:rPr>
              <a:t>CONCEPTOS BÁSICOS EN METROLOGÍA</a:t>
            </a:r>
          </a:p>
        </p:txBody>
      </p:sp>
      <p:sp>
        <p:nvSpPr>
          <p:cNvPr id="21" name="COMPANY">
            <a:extLst>
              <a:ext uri="{FF2B5EF4-FFF2-40B4-BE49-F238E27FC236}">
                <a16:creationId xmlns:a16="http://schemas.microsoft.com/office/drawing/2014/main" id="{AB50CE2E-9D2F-6919-7C27-92CD86DB798A}"/>
              </a:ext>
            </a:extLst>
          </p:cNvPr>
          <p:cNvSpPr txBox="1"/>
          <p:nvPr/>
        </p:nvSpPr>
        <p:spPr>
          <a:xfrm>
            <a:off x="4136" y="262"/>
            <a:ext cx="5945086" cy="630942"/>
          </a:xfrm>
          <a:prstGeom prst="rect">
            <a:avLst/>
          </a:prstGeom>
          <a:noFill/>
        </p:spPr>
        <p:txBody>
          <a:bodyPr wrap="square" rtlCol="0" anchor="b">
            <a:spAutoFit/>
          </a:bodyPr>
          <a:lstStyle/>
          <a:p>
            <a:r>
              <a:rPr lang="en-US" sz="3500" b="1" spc="-145" dirty="0">
                <a:solidFill>
                  <a:schemeClr val="tx2"/>
                </a:solidFill>
                <a:latin typeface="Montserrat" pitchFamily="2" charset="77"/>
                <a:cs typeface="Poppins" pitchFamily="2" charset="77"/>
              </a:rPr>
              <a:t>MEDICIÓN</a:t>
            </a:r>
          </a:p>
        </p:txBody>
      </p:sp>
      <p:sp>
        <p:nvSpPr>
          <p:cNvPr id="2" name="CuadroTexto 2">
            <a:extLst>
              <a:ext uri="{FF2B5EF4-FFF2-40B4-BE49-F238E27FC236}">
                <a16:creationId xmlns:a16="http://schemas.microsoft.com/office/drawing/2014/main" id="{D3D491D8-FEC8-A19A-B03E-0015A18E43ED}"/>
              </a:ext>
            </a:extLst>
          </p:cNvPr>
          <p:cNvSpPr txBox="1"/>
          <p:nvPr/>
        </p:nvSpPr>
        <p:spPr>
          <a:xfrm>
            <a:off x="254213" y="5554350"/>
            <a:ext cx="11200459" cy="923330"/>
          </a:xfrm>
          <a:prstGeom prst="rect">
            <a:avLst/>
          </a:prstGeom>
          <a:noFill/>
        </p:spPr>
        <p:txBody>
          <a:bodyPr wrap="square" rtlCol="0">
            <a:spAutoFit/>
          </a:bodyPr>
          <a:lstStyle/>
          <a:p>
            <a:pPr algn="ctr"/>
            <a:r>
              <a:rPr lang="es-ES" b="1" dirty="0">
                <a:latin typeface="Arial"/>
                <a:cs typeface="Arial"/>
              </a:rPr>
              <a:t>MÁXIMO ERROR PERMISIBLE</a:t>
            </a:r>
            <a:r>
              <a:rPr lang="es-ES" dirty="0">
                <a:latin typeface="Arial"/>
                <a:cs typeface="Arial"/>
              </a:rPr>
              <a:t>: Valor extremo del error de medición con respecto a un valor de referencia, permitido por especificaciones o reglamentaciones para una medición, instrumento de medición o sistema de medición determinado.</a:t>
            </a:r>
          </a:p>
        </p:txBody>
      </p:sp>
      <p:grpSp>
        <p:nvGrpSpPr>
          <p:cNvPr id="3" name="Grupo 2">
            <a:extLst>
              <a:ext uri="{FF2B5EF4-FFF2-40B4-BE49-F238E27FC236}">
                <a16:creationId xmlns:a16="http://schemas.microsoft.com/office/drawing/2014/main" id="{F806E901-93AB-4F32-0B07-CC4C133FB794}"/>
              </a:ext>
            </a:extLst>
          </p:cNvPr>
          <p:cNvGrpSpPr/>
          <p:nvPr/>
        </p:nvGrpSpPr>
        <p:grpSpPr>
          <a:xfrm>
            <a:off x="16941" y="6195972"/>
            <a:ext cx="2366206" cy="609476"/>
            <a:chOff x="9243152" y="5918017"/>
            <a:chExt cx="2666083" cy="686717"/>
          </a:xfrm>
        </p:grpSpPr>
        <p:sp>
          <p:nvSpPr>
            <p:cNvPr id="4" name="Rectángulo redondeado 3">
              <a:extLst>
                <a:ext uri="{FF2B5EF4-FFF2-40B4-BE49-F238E27FC236}">
                  <a16:creationId xmlns:a16="http://schemas.microsoft.com/office/drawing/2014/main" id="{F8EAB66D-CB10-B923-45AE-3D095CC2D0E5}"/>
                </a:ext>
              </a:extLst>
            </p:cNvPr>
            <p:cNvSpPr/>
            <p:nvPr/>
          </p:nvSpPr>
          <p:spPr>
            <a:xfrm>
              <a:off x="9243152" y="5918017"/>
              <a:ext cx="2666083" cy="68671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 name="Imagen 4">
              <a:extLst>
                <a:ext uri="{FF2B5EF4-FFF2-40B4-BE49-F238E27FC236}">
                  <a16:creationId xmlns:a16="http://schemas.microsoft.com/office/drawing/2014/main" id="{57FD1E3B-14A2-C738-44E3-6B4F2A8317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81964" y="5998629"/>
              <a:ext cx="2096765" cy="484852"/>
            </a:xfrm>
            <a:prstGeom prst="rect">
              <a:avLst/>
            </a:prstGeom>
          </p:spPr>
        </p:pic>
      </p:grpSp>
    </p:spTree>
    <p:extLst>
      <p:ext uri="{BB962C8B-B14F-4D97-AF65-F5344CB8AC3E}">
        <p14:creationId xmlns:p14="http://schemas.microsoft.com/office/powerpoint/2010/main" val="50688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p:bldP spid="14" grpId="0" animBg="1"/>
      <p:bldP spid="15" grpId="0" animBg="1"/>
      <p:bldP spid="16" grpId="0" animBg="1"/>
      <p:bldP spid="2"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1026</TotalTime>
  <Words>3174</Words>
  <Application>Microsoft Macintosh PowerPoint</Application>
  <PresentationFormat>Panorámica</PresentationFormat>
  <Paragraphs>426</Paragraphs>
  <Slides>43</Slides>
  <Notes>8</Notes>
  <HiddenSlides>5</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43</vt:i4>
      </vt:variant>
    </vt:vector>
  </HeadingPairs>
  <TitlesOfParts>
    <vt:vector size="52" baseType="lpstr">
      <vt:lpstr>Aptos</vt:lpstr>
      <vt:lpstr>Arial</vt:lpstr>
      <vt:lpstr>Arial Narrow</vt:lpstr>
      <vt:lpstr>Calibri</vt:lpstr>
      <vt:lpstr>Calibri Light</vt:lpstr>
      <vt:lpstr>Cambria Math</vt:lpstr>
      <vt:lpstr>Montserrat</vt:lpstr>
      <vt:lpstr>Poppins</vt:lpstr>
      <vt:lpstr>Tema de Office</vt:lpstr>
      <vt:lpstr>CERTIFICADOS DE CALIBRACIÓN</vt:lpstr>
      <vt:lpstr>Presentación de PowerPoint</vt:lpstr>
      <vt:lpstr>CONCEPTOS BÁSICOS EN METROLOGÍA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ISO/IEC 17025:2017</vt:lpstr>
      <vt:lpstr>CERTIFICADOS DE CALIBRACIÓN</vt:lpstr>
      <vt:lpstr>CERTIFICADO DE CALIBRACIÓN</vt:lpstr>
      <vt:lpstr>CERTIFICADOS DE CALIBRACIÓN - USO</vt:lpstr>
      <vt:lpstr>Presentación de PowerPoint</vt:lpstr>
      <vt:lpstr>Presentación de PowerPoint</vt:lpstr>
      <vt:lpstr>VERIFICACIÓN</vt:lpstr>
      <vt:lpstr>VERIFICACIÓN</vt:lpstr>
      <vt:lpstr>Presentación de PowerPoint</vt:lpstr>
      <vt:lpstr>Presentación de PowerPoint</vt:lpstr>
      <vt:lpstr>Presentación de PowerPoint</vt:lpstr>
      <vt:lpstr>Presentación de PowerPoint</vt:lpstr>
      <vt:lpstr>MR – MRC DOCUMENTOS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¡Gracias!</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dc:title>
  <dc:creator>LEONARDO.GIL</dc:creator>
  <cp:lastModifiedBy>Johanna Abella</cp:lastModifiedBy>
  <cp:revision>42</cp:revision>
  <dcterms:created xsi:type="dcterms:W3CDTF">2024-01-30T14:53:26Z</dcterms:created>
  <dcterms:modified xsi:type="dcterms:W3CDTF">2026-04-28T02:13:45Z</dcterms:modified>
</cp:coreProperties>
</file>