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7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52" autoAdjust="0"/>
    <p:restoredTop sz="94660"/>
  </p:normalViewPr>
  <p:slideViewPr>
    <p:cSldViewPr snapToGrid="0">
      <p:cViewPr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23CA70-C5FC-44A9-AF6D-970053F4C04F}" type="doc">
      <dgm:prSet loTypeId="urn:microsoft.com/office/officeart/2005/8/layout/defaul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5146BDEF-1B4F-488F-B3F9-43BFD677EC64}">
      <dgm:prSet phldrT="[Texto]"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Competencia del MADS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9A46C1-F403-4995-AAEF-34D6DEC823CC}" type="parTrans" cxnId="{E8E90EFF-9B6A-401B-BC95-A08A6DA11D04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9B38EB-9D78-444B-BBCB-5084EFA61C66}" type="sibTrans" cxnId="{E8E90EFF-9B6A-401B-BC95-A08A6DA11D04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6319B31-DA68-407E-9C3D-02401E63F4BB}">
      <dgm:prSet phldrT="[Texto]"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Alcance de la zonificación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85AC8D-7FCC-421F-9748-80AA25AF9293}" type="parTrans" cxnId="{435DFFE6-70B1-4B71-AE3C-0C550A310CCF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0FF8F94-401A-40DB-AE30-4538F3B507CC}" type="sibTrans" cxnId="{435DFFE6-70B1-4B71-AE3C-0C550A310CCF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60D01F-89B6-40C2-96E8-61A377A63B85}">
      <dgm:prSet phldrT="[Texto]"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Escala </a:t>
          </a:r>
        </a:p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gm:t>
    </dgm:pt>
    <dgm:pt modelId="{ED8143FB-0E99-4AA2-81AB-0143C196428A}" type="parTrans" cxnId="{F68BDCB8-D4B0-451A-9907-6CFF56ADEBE1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D68088-9B65-437F-AD2B-CB4F3985B123}" type="sibTrans" cxnId="{F68BDCB8-D4B0-451A-9907-6CFF56ADEBE1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4AC9123-E755-4D9D-9180-0F6BBFFEBECB}">
      <dgm:prSet phldrT="[Texto]"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Participación 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8418E33-E2BC-4C50-AEB2-9B7F96529CDD}" type="parTrans" cxnId="{F626DF1D-3EEA-4BC3-938E-607CCF446115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34947B-6C47-48AD-AE1A-6A469A23A7A3}" type="sibTrans" cxnId="{F626DF1D-3EEA-4BC3-938E-607CCF446115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5DD53D3-7083-434D-A4EB-E0B65C7E3A5B}">
      <dgm:prSet phldrT="[Texto]"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Cartografía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E365303-0D4C-45E5-8D0C-1C43DBDE055F}" type="parTrans" cxnId="{DDCE068D-21E9-4709-8988-CF2DB88D113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34014FD-8A38-4D92-846C-46EEAFABCDC9}" type="sibTrans" cxnId="{DDCE068D-21E9-4709-8988-CF2DB88D113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B5C403-D752-4030-9E86-928516423E63}">
      <dgm:prSet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Afectación a zonas productivas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569C72F-569A-4E99-B0E0-FAB8C5DBBFD1}" type="parTrans" cxnId="{B52B2A6F-03F5-4FFE-A5AB-BF2C9B2A371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D9B1BE-1E09-4A73-980F-5557762F389F}" type="sibTrans" cxnId="{B52B2A6F-03F5-4FFE-A5AB-BF2C9B2A371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896AB5-94A3-4AB1-B875-7AE6E5B5F13C}">
      <dgm:prSet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Metodología adoptada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A25C67-E35F-4B9B-90A3-45AC85DF200F}" type="parTrans" cxnId="{7A99E8D7-AE0D-438F-98D1-A9FEE2C96B85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584E99-3AB1-4972-8358-464C6879EE6F}" type="sibTrans" cxnId="{7A99E8D7-AE0D-438F-98D1-A9FEE2C96B85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163165-3C0A-4E82-89C0-8174A5E97C42}">
      <dgm:prSet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Consulta previa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B474D6-6587-40C1-9B50-7D64FA6301FC}" type="parTrans" cxnId="{5B2145E2-E469-40AA-82E7-F6AF7C51741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ADF66E-E969-4638-A816-9E7DD6BC8399}" type="sibTrans" cxnId="{5B2145E2-E469-40AA-82E7-F6AF7C51741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2C7A38-7415-47C4-A1F1-70E977B424B4}">
      <dgm:prSet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Informes de resultados sobre la implementación previa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A30195-9588-41EC-9635-936B8899A421}" type="parTrans" cxnId="{9277751E-C62E-40B1-8054-1229A57B2A96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E8E055-807C-4B46-9438-BC415B57C69C}" type="sibTrans" cxnId="{9277751E-C62E-40B1-8054-1229A57B2A96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733C64-DA4A-4CEB-AC8F-76985539F873}">
      <dgm:prSet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Inseguridad jurídica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AC6268-F867-447C-A800-72666A8D1CBE}" type="parTrans" cxnId="{07B9532F-F383-4914-9A7E-F52524389F2E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BA95B77-50D0-4F5C-A1BC-9FEDBE311A17}" type="sibTrans" cxnId="{07B9532F-F383-4914-9A7E-F52524389F2E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D981F4-92CA-406D-997B-973171F9695E}">
      <dgm:prSet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Jerarquía normativa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6715A02-0B68-4489-B2CD-D8E18D820ADD}" type="parTrans" cxnId="{D2FD188D-1316-48C9-AB5F-563F71955535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9A5B6A4-E785-4F36-92D2-E21309C24204}" type="sibTrans" cxnId="{D2FD188D-1316-48C9-AB5F-563F71955535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64FEDD-6DC6-4A45-BFC8-436F0C1AC744}">
      <dgm:prSet/>
      <dgm:spPr/>
      <dgm:t>
        <a:bodyPr/>
        <a:lstStyle/>
        <a:p>
          <a:r>
            <a: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Categorías de manejo y efectos territoriales directos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779BDA-9A1B-4C39-8236-07DB02254670}" type="parTrans" cxnId="{86ADF2C9-6354-4F00-9EE0-0E022A1D00D5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2539F89-DD15-47B0-8512-E892B2E334A3}" type="sibTrans" cxnId="{86ADF2C9-6354-4F00-9EE0-0E022A1D00D5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6F4A29-D0C6-4BD7-ACF9-E504CF9F9E33}" type="pres">
      <dgm:prSet presAssocID="{BD23CA70-C5FC-44A9-AF6D-970053F4C04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F1C521E-7CF1-42EC-A66D-1491420452AA}" type="pres">
      <dgm:prSet presAssocID="{5146BDEF-1B4F-488F-B3F9-43BFD677EC64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59997D7-E376-43A3-B7D7-7F3FB0BFAA51}" type="pres">
      <dgm:prSet presAssocID="{469B38EB-9D78-444B-BBCB-5084EFA61C66}" presName="sibTrans" presStyleCnt="0"/>
      <dgm:spPr/>
    </dgm:pt>
    <dgm:pt modelId="{17C31784-5802-412B-AADD-546BFEDDB54E}" type="pres">
      <dgm:prSet presAssocID="{16319B31-DA68-407E-9C3D-02401E63F4BB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6C81A6-79D4-4474-8643-C002D2BB5E95}" type="pres">
      <dgm:prSet presAssocID="{20FF8F94-401A-40DB-AE30-4538F3B507CC}" presName="sibTrans" presStyleCnt="0"/>
      <dgm:spPr/>
    </dgm:pt>
    <dgm:pt modelId="{F86E19BF-9A02-4940-9CB5-7EEC4413FD1D}" type="pres">
      <dgm:prSet presAssocID="{C4733C64-DA4A-4CEB-AC8F-76985539F873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F71401-BE04-4BDA-9213-428B4215C59C}" type="pres">
      <dgm:prSet presAssocID="{BBA95B77-50D0-4F5C-A1BC-9FEDBE311A17}" presName="sibTrans" presStyleCnt="0"/>
      <dgm:spPr/>
    </dgm:pt>
    <dgm:pt modelId="{2503285D-A02A-4A15-B83C-635CB489188A}" type="pres">
      <dgm:prSet presAssocID="{EF60D01F-89B6-40C2-96E8-61A377A63B85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A94B1B-0146-4FEC-99F0-2357F7ED1DD8}" type="pres">
      <dgm:prSet presAssocID="{83D68088-9B65-437F-AD2B-CB4F3985B123}" presName="sibTrans" presStyleCnt="0"/>
      <dgm:spPr/>
    </dgm:pt>
    <dgm:pt modelId="{2D074B7F-8BBF-47CB-A752-1D82B1C4FD08}" type="pres">
      <dgm:prSet presAssocID="{14AC9123-E755-4D9D-9180-0F6BBFFEBEC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5F9F219-6EE3-41A9-A2AC-FC19369076F0}" type="pres">
      <dgm:prSet presAssocID="{7A34947B-6C47-48AD-AE1A-6A469A23A7A3}" presName="sibTrans" presStyleCnt="0"/>
      <dgm:spPr/>
    </dgm:pt>
    <dgm:pt modelId="{541C521D-F26A-48C5-8BF0-90D1114E25D8}" type="pres">
      <dgm:prSet presAssocID="{CE2C7A38-7415-47C4-A1F1-70E977B424B4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78CD7F1-34D5-4AE3-8939-2984FB1EBC45}" type="pres">
      <dgm:prSet presAssocID="{48E8E055-807C-4B46-9438-BC415B57C69C}" presName="sibTrans" presStyleCnt="0"/>
      <dgm:spPr/>
    </dgm:pt>
    <dgm:pt modelId="{6E5F891E-ED64-4ED8-95CE-D09645B2A241}" type="pres">
      <dgm:prSet presAssocID="{75DD53D3-7083-434D-A4EB-E0B65C7E3A5B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C702DAE-7BFD-4DDE-B845-6A83C575A2EC}" type="pres">
      <dgm:prSet presAssocID="{434014FD-8A38-4D92-846C-46EEAFABCDC9}" presName="sibTrans" presStyleCnt="0"/>
      <dgm:spPr/>
    </dgm:pt>
    <dgm:pt modelId="{F36A9DB0-2EC5-4195-BE69-5D654F43D87F}" type="pres">
      <dgm:prSet presAssocID="{31896AB5-94A3-4AB1-B875-7AE6E5B5F13C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03A7D6-67ED-475C-8B73-6ED305CF6537}" type="pres">
      <dgm:prSet presAssocID="{9F584E99-3AB1-4972-8358-464C6879EE6F}" presName="sibTrans" presStyleCnt="0"/>
      <dgm:spPr/>
    </dgm:pt>
    <dgm:pt modelId="{809C3A2B-2553-45B3-8421-AE62F747E447}" type="pres">
      <dgm:prSet presAssocID="{E164FEDD-6DC6-4A45-BFC8-436F0C1AC744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73AB849-D775-41C8-8BFB-EC8408AE3682}" type="pres">
      <dgm:prSet presAssocID="{02539F89-DD15-47B0-8512-E892B2E334A3}" presName="sibTrans" presStyleCnt="0"/>
      <dgm:spPr/>
    </dgm:pt>
    <dgm:pt modelId="{9C877C6A-184D-4E88-BCCC-DFF92979A845}" type="pres">
      <dgm:prSet presAssocID="{B0B5C403-D752-4030-9E86-928516423E63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ED02EA8-8A14-4C68-A709-A9C3EED3D8C1}" type="pres">
      <dgm:prSet presAssocID="{CED9B1BE-1E09-4A73-980F-5557762F389F}" presName="sibTrans" presStyleCnt="0"/>
      <dgm:spPr/>
    </dgm:pt>
    <dgm:pt modelId="{77140A33-A2E4-4590-8858-D3AEAB601382}" type="pres">
      <dgm:prSet presAssocID="{59D981F4-92CA-406D-997B-973171F9695E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9A21187-C636-4A1C-85FA-03B597CF35C7}" type="pres">
      <dgm:prSet presAssocID="{E9A5B6A4-E785-4F36-92D2-E21309C24204}" presName="sibTrans" presStyleCnt="0"/>
      <dgm:spPr/>
    </dgm:pt>
    <dgm:pt modelId="{1F87B536-71CA-4917-80A2-D43AF09BB968}" type="pres">
      <dgm:prSet presAssocID="{B5163165-3C0A-4E82-89C0-8174A5E97C42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5B2453E-8B6A-492F-A76C-DB93F17FA454}" type="presOf" srcId="{75DD53D3-7083-434D-A4EB-E0B65C7E3A5B}" destId="{6E5F891E-ED64-4ED8-95CE-D09645B2A241}" srcOrd="0" destOrd="0" presId="urn:microsoft.com/office/officeart/2005/8/layout/default"/>
    <dgm:cxn modelId="{DDCE068D-21E9-4709-8988-CF2DB88D1133}" srcId="{BD23CA70-C5FC-44A9-AF6D-970053F4C04F}" destId="{75DD53D3-7083-434D-A4EB-E0B65C7E3A5B}" srcOrd="6" destOrd="0" parTransId="{1E365303-0D4C-45E5-8D0C-1C43DBDE055F}" sibTransId="{434014FD-8A38-4D92-846C-46EEAFABCDC9}"/>
    <dgm:cxn modelId="{F626DF1D-3EEA-4BC3-938E-607CCF446115}" srcId="{BD23CA70-C5FC-44A9-AF6D-970053F4C04F}" destId="{14AC9123-E755-4D9D-9180-0F6BBFFEBECB}" srcOrd="4" destOrd="0" parTransId="{18418E33-E2BC-4C50-AEB2-9B7F96529CDD}" sibTransId="{7A34947B-6C47-48AD-AE1A-6A469A23A7A3}"/>
    <dgm:cxn modelId="{2D7DE00C-F54D-4502-9F47-FA6EAE268276}" type="presOf" srcId="{31896AB5-94A3-4AB1-B875-7AE6E5B5F13C}" destId="{F36A9DB0-2EC5-4195-BE69-5D654F43D87F}" srcOrd="0" destOrd="0" presId="urn:microsoft.com/office/officeart/2005/8/layout/default"/>
    <dgm:cxn modelId="{07B9532F-F383-4914-9A7E-F52524389F2E}" srcId="{BD23CA70-C5FC-44A9-AF6D-970053F4C04F}" destId="{C4733C64-DA4A-4CEB-AC8F-76985539F873}" srcOrd="2" destOrd="0" parTransId="{8CAC6268-F867-447C-A800-72666A8D1CBE}" sibTransId="{BBA95B77-50D0-4F5C-A1BC-9FEDBE311A17}"/>
    <dgm:cxn modelId="{9277751E-C62E-40B1-8054-1229A57B2A96}" srcId="{BD23CA70-C5FC-44A9-AF6D-970053F4C04F}" destId="{CE2C7A38-7415-47C4-A1F1-70E977B424B4}" srcOrd="5" destOrd="0" parTransId="{08A30195-9588-41EC-9635-936B8899A421}" sibTransId="{48E8E055-807C-4B46-9438-BC415B57C69C}"/>
    <dgm:cxn modelId="{921A490E-D468-42B1-98CB-409E6CA29A33}" type="presOf" srcId="{C4733C64-DA4A-4CEB-AC8F-76985539F873}" destId="{F86E19BF-9A02-4940-9CB5-7EEC4413FD1D}" srcOrd="0" destOrd="0" presId="urn:microsoft.com/office/officeart/2005/8/layout/default"/>
    <dgm:cxn modelId="{5B2145E2-E469-40AA-82E7-F6AF7C517413}" srcId="{BD23CA70-C5FC-44A9-AF6D-970053F4C04F}" destId="{B5163165-3C0A-4E82-89C0-8174A5E97C42}" srcOrd="11" destOrd="0" parTransId="{7FB474D6-6587-40C1-9B50-7D64FA6301FC}" sibTransId="{ADADF66E-E969-4638-A816-9E7DD6BC8399}"/>
    <dgm:cxn modelId="{F68BDCB8-D4B0-451A-9907-6CFF56ADEBE1}" srcId="{BD23CA70-C5FC-44A9-AF6D-970053F4C04F}" destId="{EF60D01F-89B6-40C2-96E8-61A377A63B85}" srcOrd="3" destOrd="0" parTransId="{ED8143FB-0E99-4AA2-81AB-0143C196428A}" sibTransId="{83D68088-9B65-437F-AD2B-CB4F3985B123}"/>
    <dgm:cxn modelId="{04C0BDD8-C31F-4A70-998E-5D86B802B72E}" type="presOf" srcId="{BD23CA70-C5FC-44A9-AF6D-970053F4C04F}" destId="{8A6F4A29-D0C6-4BD7-ACF9-E504CF9F9E33}" srcOrd="0" destOrd="0" presId="urn:microsoft.com/office/officeart/2005/8/layout/default"/>
    <dgm:cxn modelId="{96248153-BA61-4A1D-A9A9-B428E5EF2937}" type="presOf" srcId="{CE2C7A38-7415-47C4-A1F1-70E977B424B4}" destId="{541C521D-F26A-48C5-8BF0-90D1114E25D8}" srcOrd="0" destOrd="0" presId="urn:microsoft.com/office/officeart/2005/8/layout/default"/>
    <dgm:cxn modelId="{F973FA4B-8419-43AE-A774-E5196217E189}" type="presOf" srcId="{EF60D01F-89B6-40C2-96E8-61A377A63B85}" destId="{2503285D-A02A-4A15-B83C-635CB489188A}" srcOrd="0" destOrd="0" presId="urn:microsoft.com/office/officeart/2005/8/layout/default"/>
    <dgm:cxn modelId="{86ADF2C9-6354-4F00-9EE0-0E022A1D00D5}" srcId="{BD23CA70-C5FC-44A9-AF6D-970053F4C04F}" destId="{E164FEDD-6DC6-4A45-BFC8-436F0C1AC744}" srcOrd="8" destOrd="0" parTransId="{BD779BDA-9A1B-4C39-8236-07DB02254670}" sibTransId="{02539F89-DD15-47B0-8512-E892B2E334A3}"/>
    <dgm:cxn modelId="{FA7F9F74-DB2E-4FB7-9EE8-B90114ADA21F}" type="presOf" srcId="{59D981F4-92CA-406D-997B-973171F9695E}" destId="{77140A33-A2E4-4590-8858-D3AEAB601382}" srcOrd="0" destOrd="0" presId="urn:microsoft.com/office/officeart/2005/8/layout/default"/>
    <dgm:cxn modelId="{D2FD188D-1316-48C9-AB5F-563F71955535}" srcId="{BD23CA70-C5FC-44A9-AF6D-970053F4C04F}" destId="{59D981F4-92CA-406D-997B-973171F9695E}" srcOrd="10" destOrd="0" parTransId="{D6715A02-0B68-4489-B2CD-D8E18D820ADD}" sibTransId="{E9A5B6A4-E785-4F36-92D2-E21309C24204}"/>
    <dgm:cxn modelId="{435DFFE6-70B1-4B71-AE3C-0C550A310CCF}" srcId="{BD23CA70-C5FC-44A9-AF6D-970053F4C04F}" destId="{16319B31-DA68-407E-9C3D-02401E63F4BB}" srcOrd="1" destOrd="0" parTransId="{2985AC8D-7FCC-421F-9748-80AA25AF9293}" sibTransId="{20FF8F94-401A-40DB-AE30-4538F3B507CC}"/>
    <dgm:cxn modelId="{AB341AD3-FB6A-448D-BA24-63B0F3752158}" type="presOf" srcId="{5146BDEF-1B4F-488F-B3F9-43BFD677EC64}" destId="{3F1C521E-7CF1-42EC-A66D-1491420452AA}" srcOrd="0" destOrd="0" presId="urn:microsoft.com/office/officeart/2005/8/layout/default"/>
    <dgm:cxn modelId="{7A99E8D7-AE0D-438F-98D1-A9FEE2C96B85}" srcId="{BD23CA70-C5FC-44A9-AF6D-970053F4C04F}" destId="{31896AB5-94A3-4AB1-B875-7AE6E5B5F13C}" srcOrd="7" destOrd="0" parTransId="{5BA25C67-E35F-4B9B-90A3-45AC85DF200F}" sibTransId="{9F584E99-3AB1-4972-8358-464C6879EE6F}"/>
    <dgm:cxn modelId="{44E29793-FD2F-4C88-8C2C-6B0E7C099AE4}" type="presOf" srcId="{E164FEDD-6DC6-4A45-BFC8-436F0C1AC744}" destId="{809C3A2B-2553-45B3-8421-AE62F747E447}" srcOrd="0" destOrd="0" presId="urn:microsoft.com/office/officeart/2005/8/layout/default"/>
    <dgm:cxn modelId="{E8E90EFF-9B6A-401B-BC95-A08A6DA11D04}" srcId="{BD23CA70-C5FC-44A9-AF6D-970053F4C04F}" destId="{5146BDEF-1B4F-488F-B3F9-43BFD677EC64}" srcOrd="0" destOrd="0" parTransId="{839A46C1-F403-4995-AAEF-34D6DEC823CC}" sibTransId="{469B38EB-9D78-444B-BBCB-5084EFA61C66}"/>
    <dgm:cxn modelId="{8FAD471A-420E-4D9F-A2D0-E4D7E70FB4E8}" type="presOf" srcId="{B0B5C403-D752-4030-9E86-928516423E63}" destId="{9C877C6A-184D-4E88-BCCC-DFF92979A845}" srcOrd="0" destOrd="0" presId="urn:microsoft.com/office/officeart/2005/8/layout/default"/>
    <dgm:cxn modelId="{8200E722-F900-408D-8C42-199FFC8C324F}" type="presOf" srcId="{B5163165-3C0A-4E82-89C0-8174A5E97C42}" destId="{1F87B536-71CA-4917-80A2-D43AF09BB968}" srcOrd="0" destOrd="0" presId="urn:microsoft.com/office/officeart/2005/8/layout/default"/>
    <dgm:cxn modelId="{75087DF9-50B7-4999-BA91-470C1ADD64EB}" type="presOf" srcId="{16319B31-DA68-407E-9C3D-02401E63F4BB}" destId="{17C31784-5802-412B-AADD-546BFEDDB54E}" srcOrd="0" destOrd="0" presId="urn:microsoft.com/office/officeart/2005/8/layout/default"/>
    <dgm:cxn modelId="{B52B2A6F-03F5-4FFE-A5AB-BF2C9B2A3713}" srcId="{BD23CA70-C5FC-44A9-AF6D-970053F4C04F}" destId="{B0B5C403-D752-4030-9E86-928516423E63}" srcOrd="9" destOrd="0" parTransId="{D569C72F-569A-4E99-B0E0-FAB8C5DBBFD1}" sibTransId="{CED9B1BE-1E09-4A73-980F-5557762F389F}"/>
    <dgm:cxn modelId="{BA375491-2FB8-48B8-8996-6FBAD24745AD}" type="presOf" srcId="{14AC9123-E755-4D9D-9180-0F6BBFFEBECB}" destId="{2D074B7F-8BBF-47CB-A752-1D82B1C4FD08}" srcOrd="0" destOrd="0" presId="urn:microsoft.com/office/officeart/2005/8/layout/default"/>
    <dgm:cxn modelId="{04A27007-3073-422B-B287-4534B878F22D}" type="presParOf" srcId="{8A6F4A29-D0C6-4BD7-ACF9-E504CF9F9E33}" destId="{3F1C521E-7CF1-42EC-A66D-1491420452AA}" srcOrd="0" destOrd="0" presId="urn:microsoft.com/office/officeart/2005/8/layout/default"/>
    <dgm:cxn modelId="{C97473F0-03DC-4ADB-91C7-B2D1DD41B30F}" type="presParOf" srcId="{8A6F4A29-D0C6-4BD7-ACF9-E504CF9F9E33}" destId="{759997D7-E376-43A3-B7D7-7F3FB0BFAA51}" srcOrd="1" destOrd="0" presId="urn:microsoft.com/office/officeart/2005/8/layout/default"/>
    <dgm:cxn modelId="{CE555655-95C0-4B4A-BFA4-3E0052582320}" type="presParOf" srcId="{8A6F4A29-D0C6-4BD7-ACF9-E504CF9F9E33}" destId="{17C31784-5802-412B-AADD-546BFEDDB54E}" srcOrd="2" destOrd="0" presId="urn:microsoft.com/office/officeart/2005/8/layout/default"/>
    <dgm:cxn modelId="{29156541-ADE3-4E9A-8D23-9DC722FE4DCF}" type="presParOf" srcId="{8A6F4A29-D0C6-4BD7-ACF9-E504CF9F9E33}" destId="{696C81A6-79D4-4474-8643-C002D2BB5E95}" srcOrd="3" destOrd="0" presId="urn:microsoft.com/office/officeart/2005/8/layout/default"/>
    <dgm:cxn modelId="{6ECE5AA3-EA91-4493-9966-09FAEDFD63D7}" type="presParOf" srcId="{8A6F4A29-D0C6-4BD7-ACF9-E504CF9F9E33}" destId="{F86E19BF-9A02-4940-9CB5-7EEC4413FD1D}" srcOrd="4" destOrd="0" presId="urn:microsoft.com/office/officeart/2005/8/layout/default"/>
    <dgm:cxn modelId="{50930D0E-0944-4932-91C4-3E3B22030CA1}" type="presParOf" srcId="{8A6F4A29-D0C6-4BD7-ACF9-E504CF9F9E33}" destId="{DAF71401-BE04-4BDA-9213-428B4215C59C}" srcOrd="5" destOrd="0" presId="urn:microsoft.com/office/officeart/2005/8/layout/default"/>
    <dgm:cxn modelId="{197B4AAF-7B2B-43BD-9C8B-13D4A81DB3AC}" type="presParOf" srcId="{8A6F4A29-D0C6-4BD7-ACF9-E504CF9F9E33}" destId="{2503285D-A02A-4A15-B83C-635CB489188A}" srcOrd="6" destOrd="0" presId="urn:microsoft.com/office/officeart/2005/8/layout/default"/>
    <dgm:cxn modelId="{1DC7C136-3100-4E41-8C51-9C7727717DDC}" type="presParOf" srcId="{8A6F4A29-D0C6-4BD7-ACF9-E504CF9F9E33}" destId="{DDA94B1B-0146-4FEC-99F0-2357F7ED1DD8}" srcOrd="7" destOrd="0" presId="urn:microsoft.com/office/officeart/2005/8/layout/default"/>
    <dgm:cxn modelId="{36FF44A3-000E-4D81-9179-15AEC36BAD26}" type="presParOf" srcId="{8A6F4A29-D0C6-4BD7-ACF9-E504CF9F9E33}" destId="{2D074B7F-8BBF-47CB-A752-1D82B1C4FD08}" srcOrd="8" destOrd="0" presId="urn:microsoft.com/office/officeart/2005/8/layout/default"/>
    <dgm:cxn modelId="{29E64D5A-4D26-4FA5-98BC-6435D59D6163}" type="presParOf" srcId="{8A6F4A29-D0C6-4BD7-ACF9-E504CF9F9E33}" destId="{D5F9F219-6EE3-41A9-A2AC-FC19369076F0}" srcOrd="9" destOrd="0" presId="urn:microsoft.com/office/officeart/2005/8/layout/default"/>
    <dgm:cxn modelId="{8C2DDFDC-C6DC-492C-BC1D-A5F1918FA40E}" type="presParOf" srcId="{8A6F4A29-D0C6-4BD7-ACF9-E504CF9F9E33}" destId="{541C521D-F26A-48C5-8BF0-90D1114E25D8}" srcOrd="10" destOrd="0" presId="urn:microsoft.com/office/officeart/2005/8/layout/default"/>
    <dgm:cxn modelId="{9C63FD78-63D4-480A-BD1F-DD585F1D0639}" type="presParOf" srcId="{8A6F4A29-D0C6-4BD7-ACF9-E504CF9F9E33}" destId="{C78CD7F1-34D5-4AE3-8939-2984FB1EBC45}" srcOrd="11" destOrd="0" presId="urn:microsoft.com/office/officeart/2005/8/layout/default"/>
    <dgm:cxn modelId="{7E14FA9D-A561-44F4-A22D-3466BA258F18}" type="presParOf" srcId="{8A6F4A29-D0C6-4BD7-ACF9-E504CF9F9E33}" destId="{6E5F891E-ED64-4ED8-95CE-D09645B2A241}" srcOrd="12" destOrd="0" presId="urn:microsoft.com/office/officeart/2005/8/layout/default"/>
    <dgm:cxn modelId="{A98B6B07-25B5-44E8-A255-31570A18CADB}" type="presParOf" srcId="{8A6F4A29-D0C6-4BD7-ACF9-E504CF9F9E33}" destId="{DC702DAE-7BFD-4DDE-B845-6A83C575A2EC}" srcOrd="13" destOrd="0" presId="urn:microsoft.com/office/officeart/2005/8/layout/default"/>
    <dgm:cxn modelId="{D657074D-AEF5-454D-9BC7-ECB7881A2334}" type="presParOf" srcId="{8A6F4A29-D0C6-4BD7-ACF9-E504CF9F9E33}" destId="{F36A9DB0-2EC5-4195-BE69-5D654F43D87F}" srcOrd="14" destOrd="0" presId="urn:microsoft.com/office/officeart/2005/8/layout/default"/>
    <dgm:cxn modelId="{A5991369-4150-4EE4-AE9B-EE2B1E84447B}" type="presParOf" srcId="{8A6F4A29-D0C6-4BD7-ACF9-E504CF9F9E33}" destId="{4503A7D6-67ED-475C-8B73-6ED305CF6537}" srcOrd="15" destOrd="0" presId="urn:microsoft.com/office/officeart/2005/8/layout/default"/>
    <dgm:cxn modelId="{F1760B23-B551-4CE8-BA63-286D954F6B92}" type="presParOf" srcId="{8A6F4A29-D0C6-4BD7-ACF9-E504CF9F9E33}" destId="{809C3A2B-2553-45B3-8421-AE62F747E447}" srcOrd="16" destOrd="0" presId="urn:microsoft.com/office/officeart/2005/8/layout/default"/>
    <dgm:cxn modelId="{B2A69BBB-6875-4DF4-89BA-267A3CF485FD}" type="presParOf" srcId="{8A6F4A29-D0C6-4BD7-ACF9-E504CF9F9E33}" destId="{E73AB849-D775-41C8-8BFB-EC8408AE3682}" srcOrd="17" destOrd="0" presId="urn:microsoft.com/office/officeart/2005/8/layout/default"/>
    <dgm:cxn modelId="{B30A720D-95C9-4DF5-9FBE-396117CAC1B1}" type="presParOf" srcId="{8A6F4A29-D0C6-4BD7-ACF9-E504CF9F9E33}" destId="{9C877C6A-184D-4E88-BCCC-DFF92979A845}" srcOrd="18" destOrd="0" presId="urn:microsoft.com/office/officeart/2005/8/layout/default"/>
    <dgm:cxn modelId="{E9C7E3CF-591C-4550-8428-61479648E1BC}" type="presParOf" srcId="{8A6F4A29-D0C6-4BD7-ACF9-E504CF9F9E33}" destId="{FED02EA8-8A14-4C68-A709-A9C3EED3D8C1}" srcOrd="19" destOrd="0" presId="urn:microsoft.com/office/officeart/2005/8/layout/default"/>
    <dgm:cxn modelId="{1D6DFFC5-441A-4B7F-9B21-069E9A417703}" type="presParOf" srcId="{8A6F4A29-D0C6-4BD7-ACF9-E504CF9F9E33}" destId="{77140A33-A2E4-4590-8858-D3AEAB601382}" srcOrd="20" destOrd="0" presId="urn:microsoft.com/office/officeart/2005/8/layout/default"/>
    <dgm:cxn modelId="{F7644A76-F590-48DB-B29F-630F521E019F}" type="presParOf" srcId="{8A6F4A29-D0C6-4BD7-ACF9-E504CF9F9E33}" destId="{39A21187-C636-4A1C-85FA-03B597CF35C7}" srcOrd="21" destOrd="0" presId="urn:microsoft.com/office/officeart/2005/8/layout/default"/>
    <dgm:cxn modelId="{AD0ADA30-BAD8-43B4-A2C9-BC9DAEF71784}" type="presParOf" srcId="{8A6F4A29-D0C6-4BD7-ACF9-E504CF9F9E33}" destId="{1F87B536-71CA-4917-80A2-D43AF09BB968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1C521E-7CF1-42EC-A66D-1491420452AA}">
      <dsp:nvSpPr>
        <dsp:cNvPr id="0" name=""/>
        <dsp:cNvSpPr/>
      </dsp:nvSpPr>
      <dsp:spPr>
        <a:xfrm>
          <a:off x="88541" y="949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Competencia del MADS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8541" y="949"/>
        <a:ext cx="2193005" cy="1315803"/>
      </dsp:txXfrm>
    </dsp:sp>
    <dsp:sp modelId="{17C31784-5802-412B-AADD-546BFEDDB54E}">
      <dsp:nvSpPr>
        <dsp:cNvPr id="0" name=""/>
        <dsp:cNvSpPr/>
      </dsp:nvSpPr>
      <dsp:spPr>
        <a:xfrm>
          <a:off x="2500846" y="949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614413"/>
                <a:satOff val="-1584"/>
                <a:lumOff val="-10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14413"/>
                <a:satOff val="-1584"/>
                <a:lumOff val="-10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14413"/>
                <a:satOff val="-1584"/>
                <a:lumOff val="-10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Alcance de la zonificación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00846" y="949"/>
        <a:ext cx="2193005" cy="1315803"/>
      </dsp:txXfrm>
    </dsp:sp>
    <dsp:sp modelId="{F86E19BF-9A02-4940-9CB5-7EEC4413FD1D}">
      <dsp:nvSpPr>
        <dsp:cNvPr id="0" name=""/>
        <dsp:cNvSpPr/>
      </dsp:nvSpPr>
      <dsp:spPr>
        <a:xfrm>
          <a:off x="4913152" y="949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1228826"/>
                <a:satOff val="-3167"/>
                <a:lumOff val="-21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28826"/>
                <a:satOff val="-3167"/>
                <a:lumOff val="-21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28826"/>
                <a:satOff val="-3167"/>
                <a:lumOff val="-21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Inseguridad jurídica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13152" y="949"/>
        <a:ext cx="2193005" cy="1315803"/>
      </dsp:txXfrm>
    </dsp:sp>
    <dsp:sp modelId="{2503285D-A02A-4A15-B83C-635CB489188A}">
      <dsp:nvSpPr>
        <dsp:cNvPr id="0" name=""/>
        <dsp:cNvSpPr/>
      </dsp:nvSpPr>
      <dsp:spPr>
        <a:xfrm>
          <a:off x="7325458" y="949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1843239"/>
                <a:satOff val="-4751"/>
                <a:lumOff val="-3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43239"/>
                <a:satOff val="-4751"/>
                <a:lumOff val="-3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43239"/>
                <a:satOff val="-4751"/>
                <a:lumOff val="-3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Escala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sp:txBody>
      <dsp:txXfrm>
        <a:off x="7325458" y="949"/>
        <a:ext cx="2193005" cy="1315803"/>
      </dsp:txXfrm>
    </dsp:sp>
    <dsp:sp modelId="{2D074B7F-8BBF-47CB-A752-1D82B1C4FD08}">
      <dsp:nvSpPr>
        <dsp:cNvPr id="0" name=""/>
        <dsp:cNvSpPr/>
      </dsp:nvSpPr>
      <dsp:spPr>
        <a:xfrm>
          <a:off x="88541" y="1536053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2457652"/>
                <a:satOff val="-6334"/>
                <a:lumOff val="-42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7652"/>
                <a:satOff val="-6334"/>
                <a:lumOff val="-42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7652"/>
                <a:satOff val="-6334"/>
                <a:lumOff val="-42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Participación 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8541" y="1536053"/>
        <a:ext cx="2193005" cy="1315803"/>
      </dsp:txXfrm>
    </dsp:sp>
    <dsp:sp modelId="{541C521D-F26A-48C5-8BF0-90D1114E25D8}">
      <dsp:nvSpPr>
        <dsp:cNvPr id="0" name=""/>
        <dsp:cNvSpPr/>
      </dsp:nvSpPr>
      <dsp:spPr>
        <a:xfrm>
          <a:off x="2500846" y="1536053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3072065"/>
                <a:satOff val="-7918"/>
                <a:lumOff val="-534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072065"/>
                <a:satOff val="-7918"/>
                <a:lumOff val="-534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072065"/>
                <a:satOff val="-7918"/>
                <a:lumOff val="-534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Informes de resultados sobre la implementación previa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00846" y="1536053"/>
        <a:ext cx="2193005" cy="1315803"/>
      </dsp:txXfrm>
    </dsp:sp>
    <dsp:sp modelId="{6E5F891E-ED64-4ED8-95CE-D09645B2A241}">
      <dsp:nvSpPr>
        <dsp:cNvPr id="0" name=""/>
        <dsp:cNvSpPr/>
      </dsp:nvSpPr>
      <dsp:spPr>
        <a:xfrm>
          <a:off x="4913152" y="1536053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3686478"/>
                <a:satOff val="-9501"/>
                <a:lumOff val="-641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86478"/>
                <a:satOff val="-9501"/>
                <a:lumOff val="-641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86478"/>
                <a:satOff val="-9501"/>
                <a:lumOff val="-641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Cartografía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13152" y="1536053"/>
        <a:ext cx="2193005" cy="1315803"/>
      </dsp:txXfrm>
    </dsp:sp>
    <dsp:sp modelId="{F36A9DB0-2EC5-4195-BE69-5D654F43D87F}">
      <dsp:nvSpPr>
        <dsp:cNvPr id="0" name=""/>
        <dsp:cNvSpPr/>
      </dsp:nvSpPr>
      <dsp:spPr>
        <a:xfrm>
          <a:off x="7325458" y="1536053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4300891"/>
                <a:satOff val="-11085"/>
                <a:lumOff val="-748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300891"/>
                <a:satOff val="-11085"/>
                <a:lumOff val="-748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300891"/>
                <a:satOff val="-11085"/>
                <a:lumOff val="-748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Metodología adoptada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325458" y="1536053"/>
        <a:ext cx="2193005" cy="1315803"/>
      </dsp:txXfrm>
    </dsp:sp>
    <dsp:sp modelId="{809C3A2B-2553-45B3-8421-AE62F747E447}">
      <dsp:nvSpPr>
        <dsp:cNvPr id="0" name=""/>
        <dsp:cNvSpPr/>
      </dsp:nvSpPr>
      <dsp:spPr>
        <a:xfrm>
          <a:off x="88541" y="3071157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4915304"/>
                <a:satOff val="-12668"/>
                <a:lumOff val="-85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15304"/>
                <a:satOff val="-12668"/>
                <a:lumOff val="-85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15304"/>
                <a:satOff val="-12668"/>
                <a:lumOff val="-85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Categorías de manejo y efectos territoriales directos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8541" y="3071157"/>
        <a:ext cx="2193005" cy="1315803"/>
      </dsp:txXfrm>
    </dsp:sp>
    <dsp:sp modelId="{9C877C6A-184D-4E88-BCCC-DFF92979A845}">
      <dsp:nvSpPr>
        <dsp:cNvPr id="0" name=""/>
        <dsp:cNvSpPr/>
      </dsp:nvSpPr>
      <dsp:spPr>
        <a:xfrm>
          <a:off x="2500846" y="3071157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5529717"/>
                <a:satOff val="-14252"/>
                <a:lumOff val="-962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29717"/>
                <a:satOff val="-14252"/>
                <a:lumOff val="-962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29717"/>
                <a:satOff val="-14252"/>
                <a:lumOff val="-962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Afectación a zonas productivas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00846" y="3071157"/>
        <a:ext cx="2193005" cy="1315803"/>
      </dsp:txXfrm>
    </dsp:sp>
    <dsp:sp modelId="{77140A33-A2E4-4590-8858-D3AEAB601382}">
      <dsp:nvSpPr>
        <dsp:cNvPr id="0" name=""/>
        <dsp:cNvSpPr/>
      </dsp:nvSpPr>
      <dsp:spPr>
        <a:xfrm>
          <a:off x="4913152" y="3071157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6144130"/>
                <a:satOff val="-15835"/>
                <a:lumOff val="-1069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144130"/>
                <a:satOff val="-15835"/>
                <a:lumOff val="-1069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144130"/>
                <a:satOff val="-15835"/>
                <a:lumOff val="-1069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Jerarquía normativa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13152" y="3071157"/>
        <a:ext cx="2193005" cy="1315803"/>
      </dsp:txXfrm>
    </dsp:sp>
    <dsp:sp modelId="{1F87B536-71CA-4917-80A2-D43AF09BB968}">
      <dsp:nvSpPr>
        <dsp:cNvPr id="0" name=""/>
        <dsp:cNvSpPr/>
      </dsp:nvSpPr>
      <dsp:spPr>
        <a:xfrm>
          <a:off x="7325458" y="3071157"/>
          <a:ext cx="2193005" cy="1315803"/>
        </a:xfrm>
        <a:prstGeom prst="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Consulta previa</a:t>
          </a:r>
          <a:endParaRPr lang="es-E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325458" y="3071157"/>
        <a:ext cx="2193005" cy="13158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6573" y="2139929"/>
            <a:ext cx="2638853" cy="178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159440"/>
            <a:ext cx="693185" cy="46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445528" y="2149782"/>
            <a:ext cx="9588326" cy="74619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2800" b="1" dirty="0" smtClean="0">
                <a:solidFill>
                  <a:schemeClr val="bg1"/>
                </a:solidFill>
              </a:rPr>
              <a:t>Comentarios recibidos al proyecto de resolución:</a:t>
            </a:r>
            <a:endParaRPr lang="es-CO" sz="2800" b="1" dirty="0">
              <a:solidFill>
                <a:schemeClr val="bg1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FF1ECA0-D3AB-B412-D3DB-41DB6DFA64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545771" y="3096702"/>
            <a:ext cx="9387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“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Por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medio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de la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cual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se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adopta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la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zonificación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ambiental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en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trescientos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ochenta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y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cinco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(385)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municipios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a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partir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de la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implementación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de la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metodología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usada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para el Plan de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Zonificación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Ambiental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del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punto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1.1.10 del </a:t>
            </a:r>
            <a:r>
              <a:rPr lang="en-US" sz="16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Acuerdo</a:t>
            </a:r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Final para la Paz”.</a:t>
            </a: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413" y="4670296"/>
            <a:ext cx="1353555" cy="192377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488" y="2851798"/>
            <a:ext cx="1633812" cy="1585993"/>
          </a:xfrm>
          <a:prstGeom prst="rect">
            <a:avLst/>
          </a:prstGeom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339737" y="3565444"/>
            <a:ext cx="676659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Consulta</a:t>
            </a:r>
            <a:r>
              <a:rPr lang="en-US" altLang="en-US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altLang="en-US" sz="16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pública</a:t>
            </a:r>
            <a:r>
              <a:rPr lang="en-US" altLang="en-US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entre el 1 y el 20 de </a:t>
            </a:r>
            <a:r>
              <a:rPr lang="en-US" altLang="en-US" sz="16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diciembre</a:t>
            </a:r>
            <a:r>
              <a:rPr lang="en-US" altLang="en-US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de </a:t>
            </a:r>
            <a:r>
              <a:rPr lang="en-US" altLang="en-US" sz="1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2025</a:t>
            </a:r>
            <a:endParaRPr lang="en-US" altLang="en-US" sz="1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+mj-ea"/>
              <a:cs typeface="+mj-cs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339737" y="1467925"/>
            <a:ext cx="703217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Antecedentes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: </a:t>
            </a: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Resolución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No. 1608 de 2021  «</a:t>
            </a: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Por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la </a:t>
            </a: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cual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se </a:t>
            </a: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adopta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el Plan de </a:t>
            </a: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Zonificación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Ambiental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objeto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del </a:t>
            </a: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punto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1.1.10 del </a:t>
            </a:r>
            <a:r>
              <a:rPr lang="en-US" altLang="en-US" sz="16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Acuerdo</a:t>
            </a:r>
            <a:r>
              <a:rPr lang="en-US" altLang="en-US" sz="1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Final de Paz»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561" y="1147554"/>
            <a:ext cx="1471739" cy="1471739"/>
          </a:xfrm>
          <a:prstGeom prst="rect">
            <a:avLst/>
          </a:prstGeom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339737" y="5462907"/>
            <a:ext cx="735874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13 </a:t>
            </a:r>
            <a:r>
              <a:rPr lang="en-US" altLang="en-US" sz="16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actores</a:t>
            </a:r>
            <a:r>
              <a:rPr lang="en-US" altLang="en-US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altLang="en-US" sz="16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hicieron</a:t>
            </a:r>
            <a:r>
              <a:rPr lang="en-US" altLang="en-US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altLang="en-US" sz="16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comentarios</a:t>
            </a:r>
            <a:r>
              <a:rPr lang="en-US" altLang="en-US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al </a:t>
            </a:r>
            <a:r>
              <a:rPr lang="en-US" altLang="en-US" sz="16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proyecto</a:t>
            </a:r>
            <a:r>
              <a:rPr lang="en-US" altLang="en-US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 </a:t>
            </a: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de </a:t>
            </a:r>
            <a:r>
              <a:rPr lang="en-US" altLang="en-US" sz="16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resolución</a:t>
            </a:r>
            <a:endParaRPr lang="en-US" altLang="en-US" sz="1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86043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622591352"/>
              </p:ext>
            </p:extLst>
          </p:nvPr>
        </p:nvGraphicFramePr>
        <p:xfrm>
          <a:off x="1206399" y="1828801"/>
          <a:ext cx="9607005" cy="43879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ángulo 2"/>
          <p:cNvSpPr/>
          <p:nvPr/>
        </p:nvSpPr>
        <p:spPr>
          <a:xfrm>
            <a:off x="3848092" y="1075900"/>
            <a:ext cx="432362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700" b="1" dirty="0">
                <a:solidFill>
                  <a:srgbClr val="93BB54"/>
                </a:solidFill>
                <a:latin typeface="Verdana" panose="020B0604030504040204" pitchFamily="34" charset="0"/>
                <a:ea typeface="+mj-ea"/>
                <a:cs typeface="+mj-cs"/>
              </a:rPr>
              <a:t>Temáticas </a:t>
            </a:r>
            <a:r>
              <a:rPr lang="es-CO" sz="2700" b="1" dirty="0" smtClean="0">
                <a:solidFill>
                  <a:srgbClr val="93BB54"/>
                </a:solidFill>
                <a:latin typeface="Verdana" panose="020B0604030504040204" pitchFamily="34" charset="0"/>
                <a:ea typeface="+mj-ea"/>
                <a:cs typeface="+mj-cs"/>
              </a:rPr>
              <a:t>generales:</a:t>
            </a:r>
            <a:endParaRPr lang="en-US" sz="2700" b="1" dirty="0">
              <a:solidFill>
                <a:srgbClr val="93BB54"/>
              </a:solidFill>
              <a:latin typeface="Verdan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53279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28E80B-ADAD-CC5C-6156-B6BCFF2DC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983" y="1558880"/>
            <a:ext cx="5059499" cy="457200"/>
          </a:xfrm>
        </p:spPr>
        <p:txBody>
          <a:bodyPr>
            <a:normAutofit/>
          </a:bodyPr>
          <a:lstStyle/>
          <a:p>
            <a:r>
              <a:rPr lang="es-CO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s-CO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onsideraciones generales:</a:t>
            </a:r>
            <a:endParaRPr lang="en-US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0BA2614-C8AB-B57B-5B08-2FCBB9B01E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016080"/>
            <a:ext cx="5059499" cy="1500187"/>
          </a:xfrm>
        </p:spPr>
        <p:txBody>
          <a:bodyPr>
            <a:normAutofit/>
          </a:bodyPr>
          <a:lstStyle/>
          <a:p>
            <a:pPr indent="-342900">
              <a:buFont typeface="Arial" panose="020B0604020202020204" pitchFamily="34" charset="0"/>
              <a:buChar char="•"/>
            </a:pPr>
            <a:r>
              <a:rPr lang="es-CO" sz="1600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Alcance</a:t>
            </a:r>
          </a:p>
          <a:p>
            <a:pPr indent="-342900">
              <a:buFont typeface="Arial" panose="020B0604020202020204" pitchFamily="34" charset="0"/>
              <a:buChar char="•"/>
            </a:pPr>
            <a:r>
              <a:rPr lang="es-CO" sz="1600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Naturaleza jurídica</a:t>
            </a:r>
          </a:p>
          <a:p>
            <a:pPr indent="-342900">
              <a:buFont typeface="Arial" panose="020B0604020202020204" pitchFamily="34" charset="0"/>
              <a:buChar char="•"/>
            </a:pPr>
            <a:r>
              <a:rPr lang="es-CO" sz="1600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Utilidad técnica</a:t>
            </a:r>
          </a:p>
          <a:p>
            <a:pPr indent="-342900">
              <a:buFont typeface="Arial" panose="020B0604020202020204" pitchFamily="34" charset="0"/>
              <a:buChar char="•"/>
            </a:pPr>
            <a:r>
              <a:rPr lang="es-CO" sz="1600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Efectos de la zonificación ambiental</a:t>
            </a:r>
          </a:p>
        </p:txBody>
      </p:sp>
      <p:sp>
        <p:nvSpPr>
          <p:cNvPr id="4" name="Rectángulo 3"/>
          <p:cNvSpPr/>
          <p:nvPr/>
        </p:nvSpPr>
        <p:spPr>
          <a:xfrm>
            <a:off x="6271615" y="1787480"/>
            <a:ext cx="4881154" cy="14773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Fundamentales </a:t>
            </a:r>
            <a:r>
              <a:rPr lang="es-CO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 garantizar la comprensión adecuada del instrumento y su correcta implementación en el marco de la planificación y del ordenamiento territorial y ambiental del país.</a:t>
            </a:r>
            <a:endParaRPr lang="es-CO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2502618" y="770129"/>
            <a:ext cx="715772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700" b="1" dirty="0" smtClean="0">
                <a:solidFill>
                  <a:srgbClr val="93BB54"/>
                </a:solidFill>
                <a:latin typeface="Verdana" panose="020B0604030504040204" pitchFamily="34" charset="0"/>
                <a:ea typeface="+mj-ea"/>
                <a:cs typeface="+mj-cs"/>
              </a:rPr>
              <a:t>Propuesta proyección de respuesta:</a:t>
            </a:r>
            <a:endParaRPr lang="en-US" sz="2700" b="1" dirty="0">
              <a:solidFill>
                <a:srgbClr val="93BB54"/>
              </a:solidFill>
              <a:latin typeface="Verdana" panose="020B0604030504040204" pitchFamily="34" charset="0"/>
              <a:ea typeface="+mj-ea"/>
              <a:cs typeface="+mj-cs"/>
            </a:endParaRPr>
          </a:p>
        </p:txBody>
      </p:sp>
      <p:sp>
        <p:nvSpPr>
          <p:cNvPr id="6" name="Flecha derecha 5"/>
          <p:cNvSpPr/>
          <p:nvPr/>
        </p:nvSpPr>
        <p:spPr>
          <a:xfrm>
            <a:off x="5199017" y="2155371"/>
            <a:ext cx="692332" cy="326572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825" y="4371832"/>
            <a:ext cx="1175512" cy="1134162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3564347" y="4371832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R</a:t>
            </a:r>
            <a:r>
              <a:rPr lang="es-E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espuesta </a:t>
            </a:r>
            <a:r>
              <a:rPr lang="es-E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puntual a cada uno de los comentarios recibidos, los cuales han sido agrupados de acuerdo con las temáticas </a:t>
            </a:r>
            <a:r>
              <a:rPr lang="es-E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j-ea"/>
                <a:cs typeface="+mj-cs"/>
              </a:rPr>
              <a:t>generales.</a:t>
            </a:r>
            <a:endParaRPr lang="en-US" sz="2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87694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18136"/>
              </p:ext>
            </p:extLst>
          </p:nvPr>
        </p:nvGraphicFramePr>
        <p:xfrm>
          <a:off x="346891" y="236341"/>
          <a:ext cx="10795726" cy="62428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4160">
                  <a:extLst>
                    <a:ext uri="{9D8B030D-6E8A-4147-A177-3AD203B41FA5}">
                      <a16:colId xmlns:a16="http://schemas.microsoft.com/office/drawing/2014/main" val="4204078126"/>
                    </a:ext>
                  </a:extLst>
                </a:gridCol>
                <a:gridCol w="3703251">
                  <a:extLst>
                    <a:ext uri="{9D8B030D-6E8A-4147-A177-3AD203B41FA5}">
                      <a16:colId xmlns:a16="http://schemas.microsoft.com/office/drawing/2014/main" val="4135018370"/>
                    </a:ext>
                  </a:extLst>
                </a:gridCol>
                <a:gridCol w="2179732">
                  <a:extLst>
                    <a:ext uri="{9D8B030D-6E8A-4147-A177-3AD203B41FA5}">
                      <a16:colId xmlns:a16="http://schemas.microsoft.com/office/drawing/2014/main" val="4095586716"/>
                    </a:ext>
                  </a:extLst>
                </a:gridCol>
                <a:gridCol w="3378583">
                  <a:extLst>
                    <a:ext uri="{9D8B030D-6E8A-4147-A177-3AD203B41FA5}">
                      <a16:colId xmlns:a16="http://schemas.microsoft.com/office/drawing/2014/main" val="935507202"/>
                    </a:ext>
                  </a:extLst>
                </a:gridCol>
              </a:tblGrid>
              <a:tr h="153126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SERRANIA CONSULTORES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 </a:t>
                      </a:r>
                      <a:r>
                        <a:rPr lang="en-US" sz="1200" dirty="0" err="1" smtClean="0"/>
                        <a:t>Indicativo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SAC </a:t>
                      </a:r>
                    </a:p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Sociedad de Agricultores de Colombia 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 </a:t>
                      </a:r>
                      <a:r>
                        <a:rPr lang="es-ES" sz="1200" dirty="0" smtClean="0"/>
                        <a:t>Indicativo                         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Afectación a zonas productivas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Participación expertos del sector productivos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Mesas de Participación 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036097"/>
                  </a:ext>
                </a:extLst>
              </a:tr>
              <a:tr h="153126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CÁMARA DE COMERCIO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Clasificación Plan de Manejo vigente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Escala 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Mesas de Participación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ANDESCO Asociación Nacional de Empresas de Servicios Públicos y Comunicaciones 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Competencia</a:t>
                      </a:r>
                      <a:r>
                        <a:rPr lang="en-US" sz="1200" dirty="0" smtClean="0"/>
                        <a:t>   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 </a:t>
                      </a:r>
                      <a:r>
                        <a:rPr lang="en-US" sz="1200" dirty="0" err="1" smtClean="0"/>
                        <a:t>Indicativo</a:t>
                      </a:r>
                      <a:r>
                        <a:rPr lang="en-US" sz="1200" dirty="0" smtClean="0"/>
                        <a:t>  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Participación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expertos</a:t>
                      </a:r>
                      <a:r>
                        <a:rPr lang="en-US" sz="1200" dirty="0" smtClean="0"/>
                        <a:t> del sector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200" dirty="0" smtClean="0"/>
                        <a:t>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Consulta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previa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613827"/>
                  </a:ext>
                </a:extLst>
              </a:tr>
              <a:tr h="3180313"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ANDI Vicepresidencia de Hidrocarburos, Minería, Energía y Territorio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Competencia 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Indicativo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Escala 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 Participación expertos del sector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    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Cartografía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 Metodología adoptada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Informes de resultados sobre la implementación previa                             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CAMACOL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Competencia</a:t>
                      </a:r>
                      <a:r>
                        <a:rPr lang="en-US" sz="1200" dirty="0" smtClean="0"/>
                        <a:t>   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 </a:t>
                      </a:r>
                      <a:r>
                        <a:rPr lang="en-US" sz="1200" dirty="0" err="1" smtClean="0"/>
                        <a:t>Indicativo</a:t>
                      </a:r>
                      <a:r>
                        <a:rPr lang="en-US" sz="1200" dirty="0" smtClean="0"/>
                        <a:t>                            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154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571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/>
        </p:nvSpPr>
        <p:spPr>
          <a:xfrm>
            <a:off x="4981752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70206"/>
              </p:ext>
            </p:extLst>
          </p:nvPr>
        </p:nvGraphicFramePr>
        <p:xfrm>
          <a:off x="346891" y="236341"/>
          <a:ext cx="10795726" cy="62660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4160">
                  <a:extLst>
                    <a:ext uri="{9D8B030D-6E8A-4147-A177-3AD203B41FA5}">
                      <a16:colId xmlns:a16="http://schemas.microsoft.com/office/drawing/2014/main" val="4204078126"/>
                    </a:ext>
                  </a:extLst>
                </a:gridCol>
                <a:gridCol w="3703251">
                  <a:extLst>
                    <a:ext uri="{9D8B030D-6E8A-4147-A177-3AD203B41FA5}">
                      <a16:colId xmlns:a16="http://schemas.microsoft.com/office/drawing/2014/main" val="4135018370"/>
                    </a:ext>
                  </a:extLst>
                </a:gridCol>
                <a:gridCol w="2179732">
                  <a:extLst>
                    <a:ext uri="{9D8B030D-6E8A-4147-A177-3AD203B41FA5}">
                      <a16:colId xmlns:a16="http://schemas.microsoft.com/office/drawing/2014/main" val="4095586716"/>
                    </a:ext>
                  </a:extLst>
                </a:gridCol>
                <a:gridCol w="3378583">
                  <a:extLst>
                    <a:ext uri="{9D8B030D-6E8A-4147-A177-3AD203B41FA5}">
                      <a16:colId xmlns:a16="http://schemas.microsoft.com/office/drawing/2014/main" val="935507202"/>
                    </a:ext>
                  </a:extLst>
                </a:gridCol>
              </a:tblGrid>
              <a:tr h="153126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ASOCAPITALES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Competencia</a:t>
                      </a:r>
                      <a:r>
                        <a:rPr lang="en-US" sz="1200" dirty="0" smtClean="0"/>
                        <a:t>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 </a:t>
                      </a:r>
                      <a:r>
                        <a:rPr lang="en-US" sz="1200" dirty="0" err="1" smtClean="0"/>
                        <a:t>Indicativo</a:t>
                      </a:r>
                      <a:r>
                        <a:rPr lang="en-US" sz="1200" dirty="0" smtClean="0"/>
                        <a:t>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Escala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ACP </a:t>
                      </a:r>
                    </a:p>
                    <a:p>
                      <a:pPr algn="ctr"/>
                      <a:r>
                        <a:rPr lang="es-ES" sz="12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Asociacion</a:t>
                      </a:r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Colombiana de </a:t>
                      </a:r>
                      <a:r>
                        <a:rPr lang="es-ES" sz="12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Petroleo</a:t>
                      </a:r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y Gas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Escala</a:t>
                      </a:r>
                      <a:r>
                        <a:rPr lang="en-US" sz="1200" dirty="0" smtClean="0"/>
                        <a:t>                         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200" dirty="0" smtClean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 </a:t>
                      </a:r>
                      <a:r>
                        <a:rPr lang="en-US" sz="1200" dirty="0" err="1" smtClean="0"/>
                        <a:t>Indicativo</a:t>
                      </a:r>
                      <a:r>
                        <a:rPr lang="en-US" sz="1200" dirty="0" smtClean="0"/>
                        <a:t>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200" dirty="0" smtClean="0"/>
                        <a:t>                                         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Cartografia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036097"/>
                  </a:ext>
                </a:extLst>
              </a:tr>
              <a:tr h="153126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ECOPETROL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 </a:t>
                      </a:r>
                      <a:r>
                        <a:rPr lang="es-ES" sz="1200" dirty="0" smtClean="0"/>
                        <a:t>Indicativo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Inseguridad jurídica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Escala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Empresas Públicas de </a:t>
                      </a:r>
                      <a:r>
                        <a:rPr lang="es-ES" sz="12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Medellin</a:t>
                      </a:r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- EPM VICEPRESIDENCIA REGULACION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Informes de resultados sobre la implementación previa       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</a:t>
                      </a:r>
                      <a:r>
                        <a:rPr lang="es-ES" sz="1200" dirty="0" smtClean="0"/>
                        <a:t>Indicativo        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Escala     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Inseguridad Jurídica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613827"/>
                  </a:ext>
                </a:extLst>
              </a:tr>
              <a:tr h="3180313"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CORPOCALDAS</a:t>
                      </a: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s-ES" sz="12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CORPOCALDAS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Competencia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 </a:t>
                      </a:r>
                      <a:r>
                        <a:rPr lang="en-US" sz="1200" dirty="0" err="1" smtClean="0"/>
                        <a:t>Indicativo</a:t>
                      </a:r>
                      <a:r>
                        <a:rPr lang="en-US" sz="1200" dirty="0" smtClean="0"/>
                        <a:t>                          </a:t>
                      </a:r>
                      <a:r>
                        <a:rPr lang="es-ES" sz="1200" dirty="0" smtClean="0"/>
                        <a:t>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Escala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Clasificación Plan de Manejo vigente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 </a:t>
                      </a:r>
                      <a:r>
                        <a:rPr lang="es-ES" sz="1200" dirty="0" smtClean="0"/>
                        <a:t>Indicativo  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Escala  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Clasificación Plan de Manejo vigente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ACOLGEN </a:t>
                      </a:r>
                    </a:p>
                    <a:p>
                      <a:pPr algn="ctr"/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Asociación Colombiana de Generadores de Energía Eléctrica</a:t>
                      </a:r>
                      <a:endParaRPr lang="en-US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3BB54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Alcance</a:t>
                      </a:r>
                      <a:r>
                        <a:rPr lang="en-US" sz="1200" dirty="0" smtClean="0"/>
                        <a:t> de la </a:t>
                      </a:r>
                      <a:r>
                        <a:rPr lang="en-US" sz="1200" dirty="0" err="1" smtClean="0"/>
                        <a:t>zonificación</a:t>
                      </a:r>
                      <a:r>
                        <a:rPr lang="en-US" sz="1200" dirty="0" smtClean="0"/>
                        <a:t>-</a:t>
                      </a:r>
                      <a:r>
                        <a:rPr lang="es-ES" sz="1200" dirty="0" smtClean="0"/>
                        <a:t>Indicativo    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Informes de resultados sobre la implementación previa     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Escala     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2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Participación expertos del sector Sectores productivos                           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ES" sz="1200" dirty="0" smtClean="0"/>
                        <a:t>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200" dirty="0" smtClean="0"/>
                        <a:t>Inseguridad Jurídica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154540"/>
                  </a:ext>
                </a:extLst>
              </a:tr>
            </a:tbl>
          </a:graphicData>
        </a:graphic>
      </p:graphicFrame>
      <p:cxnSp>
        <p:nvCxnSpPr>
          <p:cNvPr id="7" name="Conector recto 6"/>
          <p:cNvCxnSpPr/>
          <p:nvPr/>
        </p:nvCxnSpPr>
        <p:spPr>
          <a:xfrm>
            <a:off x="333828" y="4976949"/>
            <a:ext cx="52570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610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</TotalTime>
  <Words>419</Words>
  <Application>Microsoft Office PowerPoint</Application>
  <PresentationFormat>Panorámica</PresentationFormat>
  <Paragraphs>138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Helvetica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Consideraciones generales: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Lenovo</cp:lastModifiedBy>
  <cp:revision>18</cp:revision>
  <dcterms:created xsi:type="dcterms:W3CDTF">2023-05-08T00:34:42Z</dcterms:created>
  <dcterms:modified xsi:type="dcterms:W3CDTF">2026-02-11T22:23:37Z</dcterms:modified>
</cp:coreProperties>
</file>