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48" r:id="rId4"/>
  </p:sldMasterIdLst>
  <p:notesMasterIdLst>
    <p:notesMasterId r:id="rId15"/>
  </p:notesMasterIdLst>
  <p:handoutMasterIdLst>
    <p:handoutMasterId r:id="rId16"/>
  </p:handoutMasterIdLst>
  <p:sldIdLst>
    <p:sldId id="317" r:id="rId5"/>
    <p:sldId id="318" r:id="rId6"/>
    <p:sldId id="320" r:id="rId7"/>
    <p:sldId id="321" r:id="rId8"/>
    <p:sldId id="322" r:id="rId9"/>
    <p:sldId id="327" r:id="rId10"/>
    <p:sldId id="323" r:id="rId11"/>
    <p:sldId id="324" r:id="rId12"/>
    <p:sldId id="325" r:id="rId13"/>
    <p:sldId id="326" r:id="rId14"/>
  </p:sldIdLst>
  <p:sldSz cx="12192000" cy="6858000"/>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B2B39AE-B29C-8E8B-2922-2AC610D1DED7}" name="Andres Fernando Pacheco Garcia" initials="AFPG" userId="S::afpacheco@anla.gov.co::5f7c773c-6be6-4feb-b46a-b3b5e9305a28"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7" name="Juan Jacobo Jose Agudelo Valencia" initials="JJJAV" lastIdx="9" clrIdx="6">
    <p:extLst>
      <p:ext uri="{19B8F6BF-5375-455C-9EA6-DF929625EA0E}">
        <p15:presenceInfo xmlns:p15="http://schemas.microsoft.com/office/powerpoint/2012/main" userId="S::JAgudelo@anla.gov.co::1618391a-2934-4d2d-81bd-4ccc2c453e6d" providerId="AD"/>
      </p:ext>
    </p:extLst>
  </p:cmAuthor>
  <p:cmAuthor id="1" name="Monica Johanna Ramirez Rodriguez (ANLA)" initials="M(" lastIdx="2" clrIdx="0">
    <p:extLst>
      <p:ext uri="{19B8F6BF-5375-455C-9EA6-DF929625EA0E}">
        <p15:presenceInfo xmlns:p15="http://schemas.microsoft.com/office/powerpoint/2012/main" userId="S::mjramirez@anla.gov.co::1fcafba0-9811-43cc-9fdd-2a5b00c7f0e0" providerId="AD"/>
      </p:ext>
    </p:extLst>
  </p:cmAuthor>
  <p:cmAuthor id="2" name="Jhonatan Sneider Rico Pinto" initials="JSRP" lastIdx="2" clrIdx="1">
    <p:extLst>
      <p:ext uri="{19B8F6BF-5375-455C-9EA6-DF929625EA0E}">
        <p15:presenceInfo xmlns:p15="http://schemas.microsoft.com/office/powerpoint/2012/main" userId="Jhonatan Sneider Rico Pinto" providerId="None"/>
      </p:ext>
    </p:extLst>
  </p:cmAuthor>
  <p:cmAuthor id="3" name="Yosef Esteban Ramirez Rosero (ANLA)" initials="Y(" lastIdx="1" clrIdx="2">
    <p:extLst>
      <p:ext uri="{19B8F6BF-5375-455C-9EA6-DF929625EA0E}">
        <p15:presenceInfo xmlns:p15="http://schemas.microsoft.com/office/powerpoint/2012/main" userId="S::yeramirez@anla.gov.co::8f06d217-f0df-4b28-92c1-ffa296873d62" providerId="AD"/>
      </p:ext>
    </p:extLst>
  </p:cmAuthor>
  <p:cmAuthor id="4" name="Yosef Esteban Ramirez Rosero (ANLA)" initials="YERR(" lastIdx="15" clrIdx="3">
    <p:extLst>
      <p:ext uri="{19B8F6BF-5375-455C-9EA6-DF929625EA0E}">
        <p15:presenceInfo xmlns:p15="http://schemas.microsoft.com/office/powerpoint/2012/main" userId="Yosef Esteban Ramirez Rosero (ANLA)" providerId="None"/>
      </p:ext>
    </p:extLst>
  </p:cmAuthor>
  <p:cmAuthor id="5" name="Andres Fernando Pacheco Garcia (ANLA)" initials="AFPG(" lastIdx="5" clrIdx="4">
    <p:extLst>
      <p:ext uri="{19B8F6BF-5375-455C-9EA6-DF929625EA0E}">
        <p15:presenceInfo xmlns:p15="http://schemas.microsoft.com/office/powerpoint/2012/main" userId="Andres Fernando Pacheco Garcia (ANLA)" providerId="None"/>
      </p:ext>
    </p:extLst>
  </p:cmAuthor>
  <p:cmAuthor id="6" name="Andres Fernando Pacheco Garcia" initials="AFPG" lastIdx="45" clrIdx="5">
    <p:extLst>
      <p:ext uri="{19B8F6BF-5375-455C-9EA6-DF929625EA0E}">
        <p15:presenceInfo xmlns:p15="http://schemas.microsoft.com/office/powerpoint/2012/main" userId="Andres Fernando Pacheco Garcia"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000"/>
    <a:srgbClr val="70AD47"/>
    <a:srgbClr val="FBE5D6"/>
    <a:srgbClr val="E2F0D9"/>
    <a:srgbClr val="FFFFFF"/>
    <a:srgbClr val="CFD5EA"/>
    <a:srgbClr val="F2F2F2"/>
    <a:srgbClr val="DEEBF7"/>
    <a:srgbClr val="2F5597"/>
    <a:srgbClr val="92D05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AA5D254-6EB8-4D42-981F-3F6C34F88742}" v="79" dt="2026-06-05T03:54:13.133"/>
    <p1510:client id="{FEB3B816-A307-1F12-7AE3-C9496B8911D7}" v="22" dt="2026-05-29T15:18:06.293"/>
  </p1510:revLst>
</p1510:revInfo>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Estilo medio 2 - Énfasis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9D7B26C5-4107-4FEC-AEDC-1716B250A1EF}" styleName="Estilo claro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073A0DAA-6AF3-43AB-8588-CEC1D06C72B9}" styleName="Estilo medio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Sin estilo ni cuadrícula">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FD0F851-EC5A-4D38-B0AD-8093EC10F338}" styleName="Estilo claro 1 - Acento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5940675A-B579-460E-94D1-54222C63F5DA}" styleName="Sin estilo, cuadrícula de la tabla">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BC89EF96-8CEA-46FF-86C4-4CE0E7609802}" styleName="Estilo claro 3 - Acento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7E9639D4-E3E2-4D34-9284-5A2195B3D0D7}" styleName="Estilo claro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93296810-A885-4BE3-A3E7-6D5BEEA58F35}" styleName="Estilo medio 2 - Énfasis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FECB4D8-DB02-4DC6-A0A2-4F2EBAE1DC90}" styleName="Estilo medio 1 - Énfasis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8" d="100"/>
          <a:sy n="78" d="100"/>
        </p:scale>
        <p:origin x="850" y="6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23" Type="http://schemas.microsoft.com/office/2018/10/relationships/authors" Target="authors.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5/10/relationships/revisionInfo" Target="revisionInfo.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a:extLst>
              <a:ext uri="{FF2B5EF4-FFF2-40B4-BE49-F238E27FC236}">
                <a16:creationId xmlns:a16="http://schemas.microsoft.com/office/drawing/2014/main" id="{5E9793B0-4246-4B31-9AB9-2FF431A4C4DD}"/>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O"/>
          </a:p>
        </p:txBody>
      </p:sp>
      <p:sp>
        <p:nvSpPr>
          <p:cNvPr id="3" name="Marcador de fecha 2">
            <a:extLst>
              <a:ext uri="{FF2B5EF4-FFF2-40B4-BE49-F238E27FC236}">
                <a16:creationId xmlns:a16="http://schemas.microsoft.com/office/drawing/2014/main" id="{AB370AB1-FE11-4112-8C4C-ECDCE79D22C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DDBF0BE-0971-4081-BB31-82A48A869AF9}" type="datetimeFigureOut">
              <a:rPr lang="es-CO" smtClean="0"/>
              <a:t>4/06/2026</a:t>
            </a:fld>
            <a:endParaRPr lang="es-CO"/>
          </a:p>
        </p:txBody>
      </p:sp>
      <p:sp>
        <p:nvSpPr>
          <p:cNvPr id="4" name="Marcador de pie de página 3">
            <a:extLst>
              <a:ext uri="{FF2B5EF4-FFF2-40B4-BE49-F238E27FC236}">
                <a16:creationId xmlns:a16="http://schemas.microsoft.com/office/drawing/2014/main" id="{E313AAD7-DC5A-4253-9C29-11086468824F}"/>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s-CO"/>
          </a:p>
        </p:txBody>
      </p:sp>
      <p:sp>
        <p:nvSpPr>
          <p:cNvPr id="5" name="Marcador de número de diapositiva 4">
            <a:extLst>
              <a:ext uri="{FF2B5EF4-FFF2-40B4-BE49-F238E27FC236}">
                <a16:creationId xmlns:a16="http://schemas.microsoft.com/office/drawing/2014/main" id="{61A50593-A710-46CD-A419-2D57978851E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731B5B3-B137-44D9-8522-AEB6822A26C0}" type="slidenum">
              <a:rPr lang="es-CO" smtClean="0"/>
              <a:t>‹Nº›</a:t>
            </a:fld>
            <a:endParaRPr lang="es-CO"/>
          </a:p>
        </p:txBody>
      </p:sp>
    </p:spTree>
    <p:extLst>
      <p:ext uri="{BB962C8B-B14F-4D97-AF65-F5344CB8AC3E}">
        <p14:creationId xmlns:p14="http://schemas.microsoft.com/office/powerpoint/2010/main" val="322647031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O"/>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9C1D7F1-8845-4B65-A60B-F9874B2F6DA1}" type="datetimeFigureOut">
              <a:rPr lang="es-CO" smtClean="0"/>
              <a:t>4/06/2026</a:t>
            </a:fld>
            <a:endParaRPr lang="es-CO"/>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CO"/>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CO"/>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A6EB753-771B-4F20-A179-1804F3C5EA81}" type="slidenum">
              <a:rPr lang="es-CO" smtClean="0"/>
              <a:t>‹Nº›</a:t>
            </a:fld>
            <a:endParaRPr lang="es-CO"/>
          </a:p>
        </p:txBody>
      </p:sp>
    </p:spTree>
    <p:extLst>
      <p:ext uri="{BB962C8B-B14F-4D97-AF65-F5344CB8AC3E}">
        <p14:creationId xmlns:p14="http://schemas.microsoft.com/office/powerpoint/2010/main" val="1488140731"/>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CO" sz="1000">
                <a:latin typeface="Arial Narrow" panose="020B0606020202030204" pitchFamily="34" charset="0"/>
              </a:rPr>
              <a:t>En el carril A, se encentra el proceso resumido basado en el CI-PR-10 ciclo de vida de desarrollo de software, que a su vez se divide en dos carriles.</a:t>
            </a:r>
          </a:p>
          <a:p>
            <a:pPr lvl="1"/>
            <a:r>
              <a:rPr lang="es-CO" sz="1000">
                <a:latin typeface="Arial Narrow" panose="020B0606020202030204" pitchFamily="34" charset="0"/>
              </a:rPr>
              <a:t>En el carril B, se encuentra el proceso de viabilidad, que no se lleva a </a:t>
            </a:r>
            <a:r>
              <a:rPr lang="es-CO" sz="1000" err="1">
                <a:latin typeface="Arial Narrow" panose="020B0606020202030204" pitchFamily="34" charset="0"/>
              </a:rPr>
              <a:t>Devops</a:t>
            </a:r>
            <a:r>
              <a:rPr lang="es-CO" sz="1000">
                <a:latin typeface="Arial Narrow" panose="020B0606020202030204" pitchFamily="34" charset="0"/>
              </a:rPr>
              <a:t>, con sus actividades</a:t>
            </a:r>
          </a:p>
          <a:p>
            <a:pPr marL="1143000" lvl="2" indent="-228600">
              <a:buAutoNum type="arabicPeriod"/>
            </a:pPr>
            <a:r>
              <a:rPr lang="es-CO" sz="1000">
                <a:latin typeface="Arial Narrow" panose="020B0606020202030204" pitchFamily="34" charset="0"/>
              </a:rPr>
              <a:t>Asignación del proyecto</a:t>
            </a:r>
          </a:p>
          <a:p>
            <a:pPr marL="1143000" lvl="2" indent="-228600">
              <a:buAutoNum type="arabicPeriod"/>
            </a:pPr>
            <a:r>
              <a:rPr lang="es-CO" sz="1000">
                <a:latin typeface="Arial Narrow" panose="020B0606020202030204" pitchFamily="34" charset="0"/>
              </a:rPr>
              <a:t>Viabilidad del proyecto</a:t>
            </a:r>
          </a:p>
          <a:p>
            <a:pPr marL="457200" lvl="1" indent="0">
              <a:buNone/>
            </a:pPr>
            <a:r>
              <a:rPr lang="es-CO" sz="1000">
                <a:latin typeface="Arial Narrow" panose="020B0606020202030204" pitchFamily="34" charset="0"/>
              </a:rPr>
              <a:t>En el carril C. se encuentra el proceso de análisis resumido, se interactúa con </a:t>
            </a:r>
            <a:r>
              <a:rPr lang="es-CO" sz="1000" err="1">
                <a:latin typeface="Arial Narrow" panose="020B0606020202030204" pitchFamily="34" charset="0"/>
              </a:rPr>
              <a:t>Devops</a:t>
            </a:r>
            <a:r>
              <a:rPr lang="es-CO" sz="1000">
                <a:latin typeface="Arial Narrow" panose="020B0606020202030204" pitchFamily="34" charset="0"/>
              </a:rPr>
              <a:t>, con sus actividades</a:t>
            </a:r>
          </a:p>
          <a:p>
            <a:pPr marL="914400" lvl="2" indent="0">
              <a:buNone/>
            </a:pPr>
            <a:r>
              <a:rPr lang="es-CO" sz="1000">
                <a:latin typeface="Arial Narrow" panose="020B0606020202030204" pitchFamily="34" charset="0"/>
              </a:rPr>
              <a:t>3. Análisis de proyecto y las siguientes relaciones con </a:t>
            </a:r>
            <a:r>
              <a:rPr lang="es-CO" sz="1000" err="1">
                <a:latin typeface="Arial Narrow" panose="020B0606020202030204" pitchFamily="34" charset="0"/>
              </a:rPr>
              <a:t>devops</a:t>
            </a:r>
            <a:endParaRPr lang="es-CO" sz="1000">
              <a:latin typeface="Arial Narrow" panose="020B0606020202030204" pitchFamily="34" charset="0"/>
            </a:endParaRPr>
          </a:p>
          <a:p>
            <a:pPr marL="1371600" lvl="3" indent="0">
              <a:buNone/>
            </a:pPr>
            <a:r>
              <a:rPr lang="es-CO" sz="1000">
                <a:latin typeface="Arial Narrow" panose="020B0606020202030204" pitchFamily="34" charset="0"/>
              </a:rPr>
              <a:t>De 3 a 8 creación </a:t>
            </a:r>
            <a:r>
              <a:rPr lang="es-CO" sz="1000" err="1">
                <a:latin typeface="Arial Narrow" panose="020B0606020202030204" pitchFamily="34" charset="0"/>
              </a:rPr>
              <a:t>epic</a:t>
            </a:r>
            <a:r>
              <a:rPr lang="es-CO" sz="1000">
                <a:latin typeface="Arial Narrow" panose="020B0606020202030204" pitchFamily="34" charset="0"/>
              </a:rPr>
              <a:t> que es el archivo master</a:t>
            </a:r>
          </a:p>
          <a:p>
            <a:pPr marL="1371600" lvl="3" indent="0">
              <a:buNone/>
            </a:pPr>
            <a:r>
              <a:rPr lang="es-CO" sz="1000">
                <a:latin typeface="Arial Narrow" panose="020B0606020202030204" pitchFamily="34" charset="0"/>
              </a:rPr>
              <a:t>De 3 a 9 creación </a:t>
            </a:r>
            <a:r>
              <a:rPr lang="es-CO" sz="1000" err="1">
                <a:latin typeface="Arial Narrow" panose="020B0606020202030204" pitchFamily="34" charset="0"/>
              </a:rPr>
              <a:t>features</a:t>
            </a:r>
            <a:r>
              <a:rPr lang="es-CO" sz="1000">
                <a:latin typeface="Arial Narrow" panose="020B0606020202030204" pitchFamily="34" charset="0"/>
              </a:rPr>
              <a:t>, que para cada historia de usuario es un </a:t>
            </a:r>
            <a:r>
              <a:rPr lang="es-CO" sz="1000" err="1">
                <a:latin typeface="Arial Narrow" panose="020B0606020202030204" pitchFamily="34" charset="0"/>
              </a:rPr>
              <a:t>feature</a:t>
            </a:r>
            <a:endParaRPr lang="es-CO" sz="1000">
              <a:latin typeface="Arial Narrow" panose="020B0606020202030204" pitchFamily="34" charset="0"/>
            </a:endParaRPr>
          </a:p>
          <a:p>
            <a:pPr marL="1371600" lvl="3" indent="0">
              <a:buNone/>
            </a:pPr>
            <a:r>
              <a:rPr lang="es-CO" sz="1000">
                <a:latin typeface="Arial Narrow" panose="020B0606020202030204" pitchFamily="34" charset="0"/>
              </a:rPr>
              <a:t>De 3 a 10 creación backlogs, que es para cada criterio de aceptación un backlog</a:t>
            </a:r>
          </a:p>
          <a:p>
            <a:pPr marL="914400" lvl="2" indent="0">
              <a:buNone/>
            </a:pPr>
            <a:r>
              <a:rPr lang="es-CO" sz="1000">
                <a:latin typeface="Arial Narrow" panose="020B0606020202030204" pitchFamily="34" charset="0"/>
              </a:rPr>
              <a:t>4. Pruebas unitarias (internas de aceptación), con las siguientes relaciones en </a:t>
            </a:r>
            <a:r>
              <a:rPr lang="es-CO" sz="1000" err="1">
                <a:latin typeface="Arial Narrow" panose="020B0606020202030204" pitchFamily="34" charset="0"/>
              </a:rPr>
              <a:t>devops</a:t>
            </a:r>
            <a:endParaRPr lang="es-CO" sz="1000">
              <a:latin typeface="Arial Narrow" panose="020B0606020202030204" pitchFamily="34" charset="0"/>
            </a:endParaRPr>
          </a:p>
          <a:p>
            <a:pPr marL="1371600" lvl="3" indent="0">
              <a:buNone/>
            </a:pPr>
            <a:r>
              <a:rPr lang="es-CO" sz="1000">
                <a:latin typeface="Arial Narrow" panose="020B0606020202030204" pitchFamily="34" charset="0"/>
              </a:rPr>
              <a:t>De 4 a 11 Pruebas, y en caso de existir bugs (12) creación de bugs (14)</a:t>
            </a:r>
          </a:p>
          <a:p>
            <a:pPr marL="914400" marR="0" lvl="2" indent="0" algn="l" defTabSz="914400" rtl="0" eaLnBrk="1" fontAlgn="auto" latinLnBrk="0" hangingPunct="1">
              <a:lnSpc>
                <a:spcPct val="100000"/>
              </a:lnSpc>
              <a:spcBef>
                <a:spcPts val="0"/>
              </a:spcBef>
              <a:spcAft>
                <a:spcPts val="0"/>
              </a:spcAft>
              <a:buClrTx/>
              <a:buSzTx/>
              <a:buFontTx/>
              <a:buNone/>
              <a:tabLst/>
              <a:defRPr/>
            </a:pPr>
            <a:r>
              <a:rPr lang="es-CO" sz="1000">
                <a:latin typeface="Arial Narrow" panose="020B0606020202030204" pitchFamily="34" charset="0"/>
              </a:rPr>
              <a:t>5. Pruebas de aceptación, que no tienen relación con </a:t>
            </a:r>
            <a:r>
              <a:rPr lang="es-CO" sz="1000" err="1">
                <a:latin typeface="Arial Narrow" panose="020B0606020202030204" pitchFamily="34" charset="0"/>
              </a:rPr>
              <a:t>Devops</a:t>
            </a:r>
            <a:r>
              <a:rPr lang="es-CO" sz="1000">
                <a:latin typeface="Arial Narrow" panose="020B0606020202030204" pitchFamily="34" charset="0"/>
              </a:rPr>
              <a:t>, y corresponden al formato  </a:t>
            </a:r>
            <a:r>
              <a:rPr lang="es-ES" sz="1000">
                <a:effectLst/>
                <a:latin typeface="Arial Narrow" panose="020B0606020202030204" pitchFamily="34" charset="0"/>
                <a:ea typeface="Times New Roman" panose="02020603050405020304" pitchFamily="18" charset="0"/>
                <a:cs typeface="Calibri" panose="020F0502020204030204" pitchFamily="34" charset="0"/>
              </a:rPr>
              <a:t>CI-FO-15</a:t>
            </a:r>
            <a:r>
              <a:rPr lang="es-CO" sz="1000">
                <a:effectLst/>
                <a:latin typeface="Arial Narrow" panose="020B0606020202030204" pitchFamily="34" charset="0"/>
                <a:ea typeface="Times New Roman" panose="02020603050405020304" pitchFamily="18" charset="0"/>
                <a:cs typeface="Calibri" panose="020F0502020204030204" pitchFamily="34" charset="0"/>
              </a:rPr>
              <a:t> Pruebas funcionales y no funcionales</a:t>
            </a:r>
            <a:endParaRPr lang="es-CO" sz="1000">
              <a:latin typeface="Arial Narrow" panose="020B0606020202030204" pitchFamily="34" charset="0"/>
            </a:endParaRPr>
          </a:p>
          <a:p>
            <a:pPr marL="914400" lvl="2" indent="0">
              <a:buNone/>
            </a:pPr>
            <a:r>
              <a:rPr lang="es-CO" sz="1000">
                <a:latin typeface="Arial Narrow" panose="020B0606020202030204" pitchFamily="34" charset="0"/>
              </a:rPr>
              <a:t>6. Soporte estabilización, con las siguientes relaciones con </a:t>
            </a:r>
            <a:r>
              <a:rPr lang="es-CO" sz="1000" err="1">
                <a:latin typeface="Arial Narrow" panose="020B0606020202030204" pitchFamily="34" charset="0"/>
              </a:rPr>
              <a:t>devops</a:t>
            </a:r>
            <a:endParaRPr lang="es-CO" sz="1000">
              <a:latin typeface="Arial Narrow" panose="020B0606020202030204" pitchFamily="34" charset="0"/>
            </a:endParaRPr>
          </a:p>
          <a:p>
            <a:pPr marL="1371600" lvl="3" indent="0">
              <a:buNone/>
            </a:pPr>
            <a:r>
              <a:rPr lang="es-CO" sz="1000">
                <a:latin typeface="Arial Narrow" panose="020B0606020202030204" pitchFamily="34" charset="0"/>
              </a:rPr>
              <a:t> De 6 a 11 Pruebas, y en caso de existir bugs (12) creación de bugs (14)</a:t>
            </a:r>
          </a:p>
          <a:p>
            <a:pPr marL="0" lvl="0" indent="0">
              <a:buNone/>
            </a:pPr>
            <a:r>
              <a:rPr lang="es-CO" sz="1000">
                <a:latin typeface="Arial Narrow" panose="020B0606020202030204" pitchFamily="34" charset="0"/>
              </a:rPr>
              <a:t>En el carril D, se encuentra el proceso resumido basado en el CI-PR-19 Procedimiento implementación de proyectos ágiles y el uso de la </a:t>
            </a:r>
            <a:r>
              <a:rPr lang="es-CO" sz="1000" err="1">
                <a:latin typeface="Arial Narrow" panose="020B0606020202030204" pitchFamily="34" charset="0"/>
              </a:rPr>
              <a:t>herramitna</a:t>
            </a:r>
            <a:r>
              <a:rPr lang="es-CO" sz="1000">
                <a:latin typeface="Arial Narrow" panose="020B0606020202030204" pitchFamily="34" charset="0"/>
              </a:rPr>
              <a:t> </a:t>
            </a:r>
            <a:r>
              <a:rPr lang="es-CO" sz="1000" err="1">
                <a:latin typeface="Arial Narrow" panose="020B0606020202030204" pitchFamily="34" charset="0"/>
              </a:rPr>
              <a:t>Devops</a:t>
            </a:r>
            <a:r>
              <a:rPr lang="es-CO" sz="1000">
                <a:latin typeface="Arial Narrow" panose="020B0606020202030204" pitchFamily="34" charset="0"/>
              </a:rPr>
              <a:t>. Que a su vez se divide en tres carriles</a:t>
            </a:r>
          </a:p>
          <a:p>
            <a:pPr marL="457200" lvl="1" indent="0">
              <a:buNone/>
            </a:pPr>
            <a:r>
              <a:rPr lang="es-CO" sz="1000">
                <a:latin typeface="Arial Narrow" panose="020B0606020202030204" pitchFamily="34" charset="0"/>
              </a:rPr>
              <a:t>En el carril E. se encuentra por parte del Grupo de Sistemas de Información de la creación del espacio de trabajo del proyecto, con la actividad</a:t>
            </a:r>
          </a:p>
          <a:p>
            <a:pPr marL="914400" lvl="2" indent="0">
              <a:buNone/>
            </a:pPr>
            <a:r>
              <a:rPr lang="es-CO" sz="1000">
                <a:latin typeface="Arial Narrow" panose="020B0606020202030204" pitchFamily="34" charset="0"/>
              </a:rPr>
              <a:t>7 Crear el espacio en </a:t>
            </a:r>
            <a:r>
              <a:rPr lang="es-CO" sz="1000" err="1">
                <a:latin typeface="Arial Narrow" panose="020B0606020202030204" pitchFamily="34" charset="0"/>
              </a:rPr>
              <a:t>devops</a:t>
            </a:r>
            <a:r>
              <a:rPr lang="es-CO" sz="1000">
                <a:latin typeface="Arial Narrow" panose="020B0606020202030204" pitchFamily="34" charset="0"/>
              </a:rPr>
              <a:t>, permisos a los analistas y desarrolladores</a:t>
            </a:r>
          </a:p>
          <a:p>
            <a:pPr marL="457200" lvl="1" indent="0">
              <a:buNone/>
            </a:pPr>
            <a:r>
              <a:rPr lang="es-CO" sz="1000">
                <a:latin typeface="Arial Narrow" panose="020B0606020202030204" pitchFamily="34" charset="0"/>
              </a:rPr>
              <a:t>En el carril F. se encuentra  las actividades del analista, con sus actividades.</a:t>
            </a:r>
          </a:p>
          <a:p>
            <a:pPr marL="914400" marR="0" lvl="2" indent="0" algn="l" defTabSz="914400" rtl="0" eaLnBrk="1" fontAlgn="auto" latinLnBrk="0" hangingPunct="1">
              <a:lnSpc>
                <a:spcPct val="100000"/>
              </a:lnSpc>
              <a:spcBef>
                <a:spcPts val="0"/>
              </a:spcBef>
              <a:spcAft>
                <a:spcPts val="0"/>
              </a:spcAft>
              <a:buClrTx/>
              <a:buSzTx/>
              <a:buFontTx/>
              <a:buNone/>
              <a:tabLst/>
              <a:defRPr/>
            </a:pPr>
            <a:r>
              <a:rPr lang="es-CO" sz="1000">
                <a:latin typeface="Arial Narrow" panose="020B0606020202030204" pitchFamily="34" charset="0"/>
              </a:rPr>
              <a:t>8. Creación épica, que es el archivo master del formato </a:t>
            </a:r>
            <a:r>
              <a:rPr lang="es-ES" sz="1000">
                <a:effectLst/>
                <a:latin typeface="Arial Narrow" panose="020B0606020202030204" pitchFamily="34" charset="0"/>
                <a:ea typeface="Times New Roman" panose="02020603050405020304" pitchFamily="18" charset="0"/>
              </a:rPr>
              <a:t>CI-FO-17 Especificación de Requerimientos de Software</a:t>
            </a:r>
            <a:endParaRPr lang="es-CO" sz="1000">
              <a:latin typeface="Arial Narrow" panose="020B0606020202030204" pitchFamily="34" charset="0"/>
            </a:endParaRPr>
          </a:p>
          <a:p>
            <a:pPr marL="914400" lvl="2" indent="0">
              <a:buNone/>
            </a:pPr>
            <a:r>
              <a:rPr lang="es-CO" sz="1000">
                <a:latin typeface="Arial Narrow" panose="020B0606020202030204" pitchFamily="34" charset="0"/>
              </a:rPr>
              <a:t>9. Creación de </a:t>
            </a:r>
            <a:r>
              <a:rPr lang="es-CO" sz="1000" err="1">
                <a:latin typeface="Arial Narrow" panose="020B0606020202030204" pitchFamily="34" charset="0"/>
              </a:rPr>
              <a:t>features</a:t>
            </a:r>
            <a:r>
              <a:rPr lang="es-CO" sz="1000">
                <a:latin typeface="Arial Narrow" panose="020B0606020202030204" pitchFamily="34" charset="0"/>
              </a:rPr>
              <a:t>, las Historia de usuario del formato </a:t>
            </a:r>
            <a:r>
              <a:rPr lang="es-ES" sz="1000">
                <a:effectLst/>
                <a:latin typeface="Arial Narrow" panose="020B0606020202030204" pitchFamily="34" charset="0"/>
                <a:ea typeface="Times New Roman" panose="02020603050405020304" pitchFamily="18" charset="0"/>
              </a:rPr>
              <a:t>CI-FO-17 Especificación de Requerimientos de Software aprobadas por el usuario funcional</a:t>
            </a:r>
          </a:p>
          <a:p>
            <a:pPr marL="914400" lvl="2" indent="0">
              <a:buNone/>
            </a:pPr>
            <a:r>
              <a:rPr lang="es-ES" sz="1000">
                <a:effectLst/>
                <a:latin typeface="Arial Narrow" panose="020B0606020202030204" pitchFamily="34" charset="0"/>
              </a:rPr>
              <a:t>10. Creación de backlogs, los criterios de aceptación de la historia de usuario del formato </a:t>
            </a:r>
            <a:r>
              <a:rPr lang="es-ES" sz="1000">
                <a:effectLst/>
                <a:latin typeface="Arial Narrow" panose="020B0606020202030204" pitchFamily="34" charset="0"/>
                <a:ea typeface="Times New Roman" panose="02020603050405020304" pitchFamily="18" charset="0"/>
              </a:rPr>
              <a:t>CI-FO-17 Especificación de Requerimientos de Software aprobado por el usuario funcional</a:t>
            </a:r>
          </a:p>
          <a:p>
            <a:pPr marL="914400" lvl="2" indent="0">
              <a:buNone/>
            </a:pPr>
            <a:r>
              <a:rPr lang="es-ES" sz="1000">
                <a:effectLst/>
                <a:latin typeface="Arial Narrow" panose="020B0606020202030204" pitchFamily="34" charset="0"/>
              </a:rPr>
              <a:t>11. Pruebas internas para terminar si el backlog cumple los criterios de aceptación de la Historia de usuario aprobada por el usuario.</a:t>
            </a:r>
          </a:p>
          <a:p>
            <a:pPr marL="914400" lvl="2" indent="0">
              <a:buNone/>
            </a:pPr>
            <a:r>
              <a:rPr lang="es-ES" sz="1000">
                <a:effectLst/>
                <a:latin typeface="Arial Narrow" panose="020B0606020202030204" pitchFamily="34" charset="0"/>
              </a:rPr>
              <a:t>12. Evaluación de backlog vs aplicativo y decisión de (13) iniciar pruebas de aceptación cuando hay bug en el backlog la creación de (14) bug en </a:t>
            </a:r>
            <a:r>
              <a:rPr lang="es-ES" sz="1000" err="1">
                <a:effectLst/>
                <a:latin typeface="Arial Narrow" panose="020B0606020202030204" pitchFamily="34" charset="0"/>
              </a:rPr>
              <a:t>devops</a:t>
            </a:r>
            <a:r>
              <a:rPr lang="es-ES" sz="1000">
                <a:effectLst/>
                <a:latin typeface="Arial Narrow" panose="020B0606020202030204" pitchFamily="34" charset="0"/>
              </a:rPr>
              <a:t>,</a:t>
            </a:r>
          </a:p>
          <a:p>
            <a:pPr marL="914400" lvl="2" indent="0">
              <a:buNone/>
            </a:pPr>
            <a:r>
              <a:rPr lang="es-ES" sz="1000">
                <a:effectLst/>
                <a:latin typeface="Arial Narrow" panose="020B0606020202030204" pitchFamily="34" charset="0"/>
              </a:rPr>
              <a:t>13. Determinar si el conjunto de backlogs del </a:t>
            </a:r>
            <a:r>
              <a:rPr lang="es-ES" sz="1000" err="1">
                <a:effectLst/>
                <a:latin typeface="Arial Narrow" panose="020B0606020202030204" pitchFamily="34" charset="0"/>
              </a:rPr>
              <a:t>feature</a:t>
            </a:r>
            <a:r>
              <a:rPr lang="es-ES" sz="1000">
                <a:effectLst/>
                <a:latin typeface="Arial Narrow" panose="020B0606020202030204" pitchFamily="34" charset="0"/>
              </a:rPr>
              <a:t> son conformes y cumplen las especificaciones para iniciar las pruebas de aceptación con el usuario funcional y cambiar el estado del backlog a “done”</a:t>
            </a:r>
          </a:p>
          <a:p>
            <a:pPr marL="457200" lvl="1" indent="0">
              <a:buNone/>
            </a:pPr>
            <a:r>
              <a:rPr lang="es-ES" sz="1000">
                <a:effectLst/>
                <a:latin typeface="Arial Narrow" panose="020B0606020202030204" pitchFamily="34" charset="0"/>
              </a:rPr>
              <a:t>En el carril G. se encuentran las actividades del desarrollador, del Grupo de Sistemas de información, a manera informativa, con las actividades</a:t>
            </a:r>
          </a:p>
          <a:p>
            <a:pPr marL="457200" lvl="1" indent="0">
              <a:buNone/>
            </a:pPr>
            <a:r>
              <a:rPr lang="es-ES" sz="1000">
                <a:effectLst/>
                <a:latin typeface="Arial Narrow" panose="020B0606020202030204" pitchFamily="34" charset="0"/>
              </a:rPr>
              <a:t>17. Crea las tareas al backlog y al finalizar (18) reporta por correo la terminación del backlog para inicio de (4) pruebas del backlog</a:t>
            </a:r>
          </a:p>
          <a:p>
            <a:pPr marL="457200" marR="0" lvl="1" indent="0" algn="l" defTabSz="914400" rtl="0" eaLnBrk="1" fontAlgn="auto" latinLnBrk="0" hangingPunct="1">
              <a:lnSpc>
                <a:spcPct val="100000"/>
              </a:lnSpc>
              <a:spcBef>
                <a:spcPts val="0"/>
              </a:spcBef>
              <a:spcAft>
                <a:spcPts val="0"/>
              </a:spcAft>
              <a:buClrTx/>
              <a:buSzTx/>
              <a:buFontTx/>
              <a:buNone/>
              <a:tabLst/>
              <a:defRPr/>
            </a:pPr>
            <a:r>
              <a:rPr lang="es-ES" sz="1000">
                <a:effectLst/>
                <a:latin typeface="Arial Narrow" panose="020B0606020202030204" pitchFamily="34" charset="0"/>
              </a:rPr>
              <a:t>15. Crea las tareas al bug y al finalizar (14) reporta por correo la terminación del bug para inicio de (4) pruebas del backlog</a:t>
            </a:r>
          </a:p>
          <a:p>
            <a:pPr marL="457200" lvl="1" indent="0">
              <a:buNone/>
            </a:pPr>
            <a:endParaRPr lang="es-ES" sz="1000">
              <a:effectLst/>
              <a:latin typeface="Arial Narrow" panose="020B0606020202030204" pitchFamily="34" charset="0"/>
            </a:endParaRPr>
          </a:p>
        </p:txBody>
      </p:sp>
      <p:sp>
        <p:nvSpPr>
          <p:cNvPr id="4" name="Marcador de número de diapositiva 3"/>
          <p:cNvSpPr>
            <a:spLocks noGrp="1"/>
          </p:cNvSpPr>
          <p:nvPr>
            <p:ph type="sldNum" sz="quarter" idx="5"/>
          </p:nvPr>
        </p:nvSpPr>
        <p:spPr/>
        <p:txBody>
          <a:bodyPr/>
          <a:lstStyle/>
          <a:p>
            <a:fld id="{FA6EB753-771B-4F20-A179-1804F3C5EA81}" type="slidenum">
              <a:rPr lang="es-CO" smtClean="0"/>
              <a:t>1</a:t>
            </a:fld>
            <a:endParaRPr lang="es-CO"/>
          </a:p>
        </p:txBody>
      </p:sp>
    </p:spTree>
    <p:extLst>
      <p:ext uri="{BB962C8B-B14F-4D97-AF65-F5344CB8AC3E}">
        <p14:creationId xmlns:p14="http://schemas.microsoft.com/office/powerpoint/2010/main" val="40846913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9BED1E-6706-A2E1-DD2C-EC710B099BB9}"/>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98C39CF0-B0A1-1762-810D-895A300E98D0}"/>
              </a:ext>
            </a:extLst>
          </p:cNvPr>
          <p:cNvSpPr>
            <a:spLocks noGrp="1" noRot="1" noChangeAspect="1"/>
          </p:cNvSpPr>
          <p:nvPr>
            <p:ph type="sldImg"/>
          </p:nvPr>
        </p:nvSpPr>
        <p:spPr/>
      </p:sp>
      <p:sp>
        <p:nvSpPr>
          <p:cNvPr id="3" name="Marcador de notas 2">
            <a:extLst>
              <a:ext uri="{FF2B5EF4-FFF2-40B4-BE49-F238E27FC236}">
                <a16:creationId xmlns:a16="http://schemas.microsoft.com/office/drawing/2014/main" id="{A816749A-0A39-D595-CB6F-EFFAEEFDFF54}"/>
              </a:ext>
            </a:extLst>
          </p:cNvPr>
          <p:cNvSpPr>
            <a:spLocks noGrp="1"/>
          </p:cNvSpPr>
          <p:nvPr>
            <p:ph type="body" idx="1"/>
          </p:nvPr>
        </p:nvSpPr>
        <p:spPr/>
        <p:txBody>
          <a:bodyPr/>
          <a:lstStyle/>
          <a:p>
            <a:r>
              <a:rPr lang="es-CO" sz="1000">
                <a:latin typeface="Arial Narrow" panose="020B0606020202030204" pitchFamily="34" charset="0"/>
              </a:rPr>
              <a:t>En el carril A, se encentra el proceso resumido basado en el CI-PR-10 ciclo de vida de desarrollo de software, que a su vez se divide en dos carriles.</a:t>
            </a:r>
          </a:p>
          <a:p>
            <a:pPr lvl="1"/>
            <a:r>
              <a:rPr lang="es-CO" sz="1000">
                <a:latin typeface="Arial Narrow" panose="020B0606020202030204" pitchFamily="34" charset="0"/>
              </a:rPr>
              <a:t>En el carril B, se encuentra el proceso de viabilidad, que no se lleva a </a:t>
            </a:r>
            <a:r>
              <a:rPr lang="es-CO" sz="1000" err="1">
                <a:latin typeface="Arial Narrow" panose="020B0606020202030204" pitchFamily="34" charset="0"/>
              </a:rPr>
              <a:t>Devops</a:t>
            </a:r>
            <a:r>
              <a:rPr lang="es-CO" sz="1000">
                <a:latin typeface="Arial Narrow" panose="020B0606020202030204" pitchFamily="34" charset="0"/>
              </a:rPr>
              <a:t>, con sus actividades</a:t>
            </a:r>
          </a:p>
          <a:p>
            <a:pPr marL="1143000" lvl="2" indent="-228600">
              <a:buAutoNum type="arabicPeriod"/>
            </a:pPr>
            <a:r>
              <a:rPr lang="es-CO" sz="1000">
                <a:latin typeface="Arial Narrow" panose="020B0606020202030204" pitchFamily="34" charset="0"/>
              </a:rPr>
              <a:t>Asignación del proyecto</a:t>
            </a:r>
          </a:p>
          <a:p>
            <a:pPr marL="1143000" lvl="2" indent="-228600">
              <a:buAutoNum type="arabicPeriod"/>
            </a:pPr>
            <a:r>
              <a:rPr lang="es-CO" sz="1000">
                <a:latin typeface="Arial Narrow" panose="020B0606020202030204" pitchFamily="34" charset="0"/>
              </a:rPr>
              <a:t>Viabilidad del proyecto</a:t>
            </a:r>
          </a:p>
          <a:p>
            <a:pPr marL="457200" lvl="1" indent="0">
              <a:buNone/>
            </a:pPr>
            <a:r>
              <a:rPr lang="es-CO" sz="1000">
                <a:latin typeface="Arial Narrow" panose="020B0606020202030204" pitchFamily="34" charset="0"/>
              </a:rPr>
              <a:t>En el carril C. se encuentra el proceso de análisis resumido, se interactúa con </a:t>
            </a:r>
            <a:r>
              <a:rPr lang="es-CO" sz="1000" err="1">
                <a:latin typeface="Arial Narrow" panose="020B0606020202030204" pitchFamily="34" charset="0"/>
              </a:rPr>
              <a:t>Devops</a:t>
            </a:r>
            <a:r>
              <a:rPr lang="es-CO" sz="1000">
                <a:latin typeface="Arial Narrow" panose="020B0606020202030204" pitchFamily="34" charset="0"/>
              </a:rPr>
              <a:t>, con sus actividades</a:t>
            </a:r>
          </a:p>
          <a:p>
            <a:pPr marL="914400" lvl="2" indent="0">
              <a:buNone/>
            </a:pPr>
            <a:r>
              <a:rPr lang="es-CO" sz="1000">
                <a:latin typeface="Arial Narrow" panose="020B0606020202030204" pitchFamily="34" charset="0"/>
              </a:rPr>
              <a:t>3. Análisis de proyecto y las siguientes relaciones con </a:t>
            </a:r>
            <a:r>
              <a:rPr lang="es-CO" sz="1000" err="1">
                <a:latin typeface="Arial Narrow" panose="020B0606020202030204" pitchFamily="34" charset="0"/>
              </a:rPr>
              <a:t>devops</a:t>
            </a:r>
            <a:endParaRPr lang="es-CO" sz="1000">
              <a:latin typeface="Arial Narrow" panose="020B0606020202030204" pitchFamily="34" charset="0"/>
            </a:endParaRPr>
          </a:p>
          <a:p>
            <a:pPr marL="1371600" lvl="3" indent="0">
              <a:buNone/>
            </a:pPr>
            <a:r>
              <a:rPr lang="es-CO" sz="1000">
                <a:latin typeface="Arial Narrow" panose="020B0606020202030204" pitchFamily="34" charset="0"/>
              </a:rPr>
              <a:t>De 3 a 8 creación </a:t>
            </a:r>
            <a:r>
              <a:rPr lang="es-CO" sz="1000" err="1">
                <a:latin typeface="Arial Narrow" panose="020B0606020202030204" pitchFamily="34" charset="0"/>
              </a:rPr>
              <a:t>epic</a:t>
            </a:r>
            <a:r>
              <a:rPr lang="es-CO" sz="1000">
                <a:latin typeface="Arial Narrow" panose="020B0606020202030204" pitchFamily="34" charset="0"/>
              </a:rPr>
              <a:t> que es el archivo master</a:t>
            </a:r>
          </a:p>
          <a:p>
            <a:pPr marL="1371600" lvl="3" indent="0">
              <a:buNone/>
            </a:pPr>
            <a:r>
              <a:rPr lang="es-CO" sz="1000">
                <a:latin typeface="Arial Narrow" panose="020B0606020202030204" pitchFamily="34" charset="0"/>
              </a:rPr>
              <a:t>De 3 a 9 creación </a:t>
            </a:r>
            <a:r>
              <a:rPr lang="es-CO" sz="1000" err="1">
                <a:latin typeface="Arial Narrow" panose="020B0606020202030204" pitchFamily="34" charset="0"/>
              </a:rPr>
              <a:t>features</a:t>
            </a:r>
            <a:r>
              <a:rPr lang="es-CO" sz="1000">
                <a:latin typeface="Arial Narrow" panose="020B0606020202030204" pitchFamily="34" charset="0"/>
              </a:rPr>
              <a:t>, que para cada historia de usuario es un </a:t>
            </a:r>
            <a:r>
              <a:rPr lang="es-CO" sz="1000" err="1">
                <a:latin typeface="Arial Narrow" panose="020B0606020202030204" pitchFamily="34" charset="0"/>
              </a:rPr>
              <a:t>feature</a:t>
            </a:r>
            <a:endParaRPr lang="es-CO" sz="1000">
              <a:latin typeface="Arial Narrow" panose="020B0606020202030204" pitchFamily="34" charset="0"/>
            </a:endParaRPr>
          </a:p>
          <a:p>
            <a:pPr marL="1371600" lvl="3" indent="0">
              <a:buNone/>
            </a:pPr>
            <a:r>
              <a:rPr lang="es-CO" sz="1000">
                <a:latin typeface="Arial Narrow" panose="020B0606020202030204" pitchFamily="34" charset="0"/>
              </a:rPr>
              <a:t>De 3 a 10 creación backlogs, que es para cada criterio de aceptación un backlog</a:t>
            </a:r>
          </a:p>
          <a:p>
            <a:pPr marL="914400" lvl="2" indent="0">
              <a:buNone/>
            </a:pPr>
            <a:r>
              <a:rPr lang="es-CO" sz="1000">
                <a:latin typeface="Arial Narrow" panose="020B0606020202030204" pitchFamily="34" charset="0"/>
              </a:rPr>
              <a:t>4. Pruebas unitarias (internas de aceptación), con las siguientes relaciones en </a:t>
            </a:r>
            <a:r>
              <a:rPr lang="es-CO" sz="1000" err="1">
                <a:latin typeface="Arial Narrow" panose="020B0606020202030204" pitchFamily="34" charset="0"/>
              </a:rPr>
              <a:t>devops</a:t>
            </a:r>
            <a:endParaRPr lang="es-CO" sz="1000">
              <a:latin typeface="Arial Narrow" panose="020B0606020202030204" pitchFamily="34" charset="0"/>
            </a:endParaRPr>
          </a:p>
          <a:p>
            <a:pPr marL="1371600" lvl="3" indent="0">
              <a:buNone/>
            </a:pPr>
            <a:r>
              <a:rPr lang="es-CO" sz="1000">
                <a:latin typeface="Arial Narrow" panose="020B0606020202030204" pitchFamily="34" charset="0"/>
              </a:rPr>
              <a:t>De 4 a 11 Pruebas, y en caso de existir bugs (12) creación de bugs (14)</a:t>
            </a:r>
          </a:p>
          <a:p>
            <a:pPr marL="914400" marR="0" lvl="2" indent="0" algn="l" defTabSz="914400" rtl="0" eaLnBrk="1" fontAlgn="auto" latinLnBrk="0" hangingPunct="1">
              <a:lnSpc>
                <a:spcPct val="100000"/>
              </a:lnSpc>
              <a:spcBef>
                <a:spcPts val="0"/>
              </a:spcBef>
              <a:spcAft>
                <a:spcPts val="0"/>
              </a:spcAft>
              <a:buClrTx/>
              <a:buSzTx/>
              <a:buFontTx/>
              <a:buNone/>
              <a:tabLst/>
              <a:defRPr/>
            </a:pPr>
            <a:r>
              <a:rPr lang="es-CO" sz="1000">
                <a:latin typeface="Arial Narrow" panose="020B0606020202030204" pitchFamily="34" charset="0"/>
              </a:rPr>
              <a:t>5. Pruebas de aceptación, que no tienen relación con </a:t>
            </a:r>
            <a:r>
              <a:rPr lang="es-CO" sz="1000" err="1">
                <a:latin typeface="Arial Narrow" panose="020B0606020202030204" pitchFamily="34" charset="0"/>
              </a:rPr>
              <a:t>Devops</a:t>
            </a:r>
            <a:r>
              <a:rPr lang="es-CO" sz="1000">
                <a:latin typeface="Arial Narrow" panose="020B0606020202030204" pitchFamily="34" charset="0"/>
              </a:rPr>
              <a:t>, y corresponden al formato  </a:t>
            </a:r>
            <a:r>
              <a:rPr lang="es-ES" sz="1000">
                <a:effectLst/>
                <a:latin typeface="Arial Narrow" panose="020B0606020202030204" pitchFamily="34" charset="0"/>
                <a:ea typeface="Times New Roman" panose="02020603050405020304" pitchFamily="18" charset="0"/>
                <a:cs typeface="Calibri" panose="020F0502020204030204" pitchFamily="34" charset="0"/>
              </a:rPr>
              <a:t>CI-FO-15</a:t>
            </a:r>
            <a:r>
              <a:rPr lang="es-CO" sz="1000">
                <a:effectLst/>
                <a:latin typeface="Arial Narrow" panose="020B0606020202030204" pitchFamily="34" charset="0"/>
                <a:ea typeface="Times New Roman" panose="02020603050405020304" pitchFamily="18" charset="0"/>
                <a:cs typeface="Calibri" panose="020F0502020204030204" pitchFamily="34" charset="0"/>
              </a:rPr>
              <a:t> Pruebas funcionales y no funcionales</a:t>
            </a:r>
            <a:endParaRPr lang="es-CO" sz="1000">
              <a:latin typeface="Arial Narrow" panose="020B0606020202030204" pitchFamily="34" charset="0"/>
            </a:endParaRPr>
          </a:p>
          <a:p>
            <a:pPr marL="914400" lvl="2" indent="0">
              <a:buNone/>
            </a:pPr>
            <a:r>
              <a:rPr lang="es-CO" sz="1000">
                <a:latin typeface="Arial Narrow" panose="020B0606020202030204" pitchFamily="34" charset="0"/>
              </a:rPr>
              <a:t>6. Soporte estabilización, con las siguientes relaciones con </a:t>
            </a:r>
            <a:r>
              <a:rPr lang="es-CO" sz="1000" err="1">
                <a:latin typeface="Arial Narrow" panose="020B0606020202030204" pitchFamily="34" charset="0"/>
              </a:rPr>
              <a:t>devops</a:t>
            </a:r>
            <a:endParaRPr lang="es-CO" sz="1000">
              <a:latin typeface="Arial Narrow" panose="020B0606020202030204" pitchFamily="34" charset="0"/>
            </a:endParaRPr>
          </a:p>
          <a:p>
            <a:pPr marL="1371600" lvl="3" indent="0">
              <a:buNone/>
            </a:pPr>
            <a:r>
              <a:rPr lang="es-CO" sz="1000">
                <a:latin typeface="Arial Narrow" panose="020B0606020202030204" pitchFamily="34" charset="0"/>
              </a:rPr>
              <a:t> De 6 a 11 Pruebas, y en caso de existir bugs (12) creación de bugs (14)</a:t>
            </a:r>
          </a:p>
          <a:p>
            <a:pPr marL="0" lvl="0" indent="0">
              <a:buNone/>
            </a:pPr>
            <a:r>
              <a:rPr lang="es-CO" sz="1000">
                <a:latin typeface="Arial Narrow" panose="020B0606020202030204" pitchFamily="34" charset="0"/>
              </a:rPr>
              <a:t>En el carril D, se encuentra el proceso resumido basado en el CI-PR-19 Procedimiento implementación de proyectos ágiles y el uso de la </a:t>
            </a:r>
            <a:r>
              <a:rPr lang="es-CO" sz="1000" err="1">
                <a:latin typeface="Arial Narrow" panose="020B0606020202030204" pitchFamily="34" charset="0"/>
              </a:rPr>
              <a:t>herramitna</a:t>
            </a:r>
            <a:r>
              <a:rPr lang="es-CO" sz="1000">
                <a:latin typeface="Arial Narrow" panose="020B0606020202030204" pitchFamily="34" charset="0"/>
              </a:rPr>
              <a:t> </a:t>
            </a:r>
            <a:r>
              <a:rPr lang="es-CO" sz="1000" err="1">
                <a:latin typeface="Arial Narrow" panose="020B0606020202030204" pitchFamily="34" charset="0"/>
              </a:rPr>
              <a:t>Devops</a:t>
            </a:r>
            <a:r>
              <a:rPr lang="es-CO" sz="1000">
                <a:latin typeface="Arial Narrow" panose="020B0606020202030204" pitchFamily="34" charset="0"/>
              </a:rPr>
              <a:t>. Que a su vez se divide en tres carriles</a:t>
            </a:r>
          </a:p>
          <a:p>
            <a:pPr marL="457200" lvl="1" indent="0">
              <a:buNone/>
            </a:pPr>
            <a:r>
              <a:rPr lang="es-CO" sz="1000">
                <a:latin typeface="Arial Narrow" panose="020B0606020202030204" pitchFamily="34" charset="0"/>
              </a:rPr>
              <a:t>En el carril E. se encuentra por parte del Grupo de Sistemas de Información de la creación del espacio de trabajo del proyecto, con la actividad</a:t>
            </a:r>
          </a:p>
          <a:p>
            <a:pPr marL="914400" lvl="2" indent="0">
              <a:buNone/>
            </a:pPr>
            <a:r>
              <a:rPr lang="es-CO" sz="1000">
                <a:latin typeface="Arial Narrow" panose="020B0606020202030204" pitchFamily="34" charset="0"/>
              </a:rPr>
              <a:t>7 Crear el espacio en </a:t>
            </a:r>
            <a:r>
              <a:rPr lang="es-CO" sz="1000" err="1">
                <a:latin typeface="Arial Narrow" panose="020B0606020202030204" pitchFamily="34" charset="0"/>
              </a:rPr>
              <a:t>devops</a:t>
            </a:r>
            <a:r>
              <a:rPr lang="es-CO" sz="1000">
                <a:latin typeface="Arial Narrow" panose="020B0606020202030204" pitchFamily="34" charset="0"/>
              </a:rPr>
              <a:t>, permisos a los analistas y desarrolladores</a:t>
            </a:r>
          </a:p>
          <a:p>
            <a:pPr marL="457200" lvl="1" indent="0">
              <a:buNone/>
            </a:pPr>
            <a:r>
              <a:rPr lang="es-CO" sz="1000">
                <a:latin typeface="Arial Narrow" panose="020B0606020202030204" pitchFamily="34" charset="0"/>
              </a:rPr>
              <a:t>En el carril F. se encuentra  las actividades del analista, con sus actividades.</a:t>
            </a:r>
          </a:p>
          <a:p>
            <a:pPr marL="914400" marR="0" lvl="2" indent="0" algn="l" defTabSz="914400" rtl="0" eaLnBrk="1" fontAlgn="auto" latinLnBrk="0" hangingPunct="1">
              <a:lnSpc>
                <a:spcPct val="100000"/>
              </a:lnSpc>
              <a:spcBef>
                <a:spcPts val="0"/>
              </a:spcBef>
              <a:spcAft>
                <a:spcPts val="0"/>
              </a:spcAft>
              <a:buClrTx/>
              <a:buSzTx/>
              <a:buFontTx/>
              <a:buNone/>
              <a:tabLst/>
              <a:defRPr/>
            </a:pPr>
            <a:r>
              <a:rPr lang="es-CO" sz="1000">
                <a:latin typeface="Arial Narrow" panose="020B0606020202030204" pitchFamily="34" charset="0"/>
              </a:rPr>
              <a:t>8. Creación épica, que es el archivo master del formato </a:t>
            </a:r>
            <a:r>
              <a:rPr lang="es-ES" sz="1000">
                <a:effectLst/>
                <a:latin typeface="Arial Narrow" panose="020B0606020202030204" pitchFamily="34" charset="0"/>
                <a:ea typeface="Times New Roman" panose="02020603050405020304" pitchFamily="18" charset="0"/>
              </a:rPr>
              <a:t>CI-FO-17 Especificación de Requerimientos de Software</a:t>
            </a:r>
            <a:endParaRPr lang="es-CO" sz="1000">
              <a:latin typeface="Arial Narrow" panose="020B0606020202030204" pitchFamily="34" charset="0"/>
            </a:endParaRPr>
          </a:p>
          <a:p>
            <a:pPr marL="914400" lvl="2" indent="0">
              <a:buNone/>
            </a:pPr>
            <a:r>
              <a:rPr lang="es-CO" sz="1000">
                <a:latin typeface="Arial Narrow" panose="020B0606020202030204" pitchFamily="34" charset="0"/>
              </a:rPr>
              <a:t>9. Creación de </a:t>
            </a:r>
            <a:r>
              <a:rPr lang="es-CO" sz="1000" err="1">
                <a:latin typeface="Arial Narrow" panose="020B0606020202030204" pitchFamily="34" charset="0"/>
              </a:rPr>
              <a:t>features</a:t>
            </a:r>
            <a:r>
              <a:rPr lang="es-CO" sz="1000">
                <a:latin typeface="Arial Narrow" panose="020B0606020202030204" pitchFamily="34" charset="0"/>
              </a:rPr>
              <a:t>, las Historia de usuario del formato </a:t>
            </a:r>
            <a:r>
              <a:rPr lang="es-ES" sz="1000">
                <a:effectLst/>
                <a:latin typeface="Arial Narrow" panose="020B0606020202030204" pitchFamily="34" charset="0"/>
                <a:ea typeface="Times New Roman" panose="02020603050405020304" pitchFamily="18" charset="0"/>
              </a:rPr>
              <a:t>CI-FO-17 Especificación de Requerimientos de Software aprobadas por el usuario funcional</a:t>
            </a:r>
          </a:p>
          <a:p>
            <a:pPr marL="914400" lvl="2" indent="0">
              <a:buNone/>
            </a:pPr>
            <a:r>
              <a:rPr lang="es-ES" sz="1000">
                <a:effectLst/>
                <a:latin typeface="Arial Narrow" panose="020B0606020202030204" pitchFamily="34" charset="0"/>
              </a:rPr>
              <a:t>10. Creación de backlogs, los criterios de aceptación de la historia de usuario del formato </a:t>
            </a:r>
            <a:r>
              <a:rPr lang="es-ES" sz="1000">
                <a:effectLst/>
                <a:latin typeface="Arial Narrow" panose="020B0606020202030204" pitchFamily="34" charset="0"/>
                <a:ea typeface="Times New Roman" panose="02020603050405020304" pitchFamily="18" charset="0"/>
              </a:rPr>
              <a:t>CI-FO-17 Especificación de Requerimientos de Software aprobado por el usuario funcional</a:t>
            </a:r>
          </a:p>
          <a:p>
            <a:pPr marL="914400" lvl="2" indent="0">
              <a:buNone/>
            </a:pPr>
            <a:r>
              <a:rPr lang="es-ES" sz="1000">
                <a:effectLst/>
                <a:latin typeface="Arial Narrow" panose="020B0606020202030204" pitchFamily="34" charset="0"/>
              </a:rPr>
              <a:t>11. Pruebas internas para terminar si el backlog cumple los criterios de aceptación de la Historia de usuario aprobada por el usuario.</a:t>
            </a:r>
          </a:p>
          <a:p>
            <a:pPr marL="914400" lvl="2" indent="0">
              <a:buNone/>
            </a:pPr>
            <a:r>
              <a:rPr lang="es-ES" sz="1000">
                <a:effectLst/>
                <a:latin typeface="Arial Narrow" panose="020B0606020202030204" pitchFamily="34" charset="0"/>
              </a:rPr>
              <a:t>12. Evaluación de backlog vs aplicativo y decisión de (13) iniciar pruebas de aceptación cuando hay bug en el backlog la creación de (14) bug en </a:t>
            </a:r>
            <a:r>
              <a:rPr lang="es-ES" sz="1000" err="1">
                <a:effectLst/>
                <a:latin typeface="Arial Narrow" panose="020B0606020202030204" pitchFamily="34" charset="0"/>
              </a:rPr>
              <a:t>devops</a:t>
            </a:r>
            <a:r>
              <a:rPr lang="es-ES" sz="1000">
                <a:effectLst/>
                <a:latin typeface="Arial Narrow" panose="020B0606020202030204" pitchFamily="34" charset="0"/>
              </a:rPr>
              <a:t>,</a:t>
            </a:r>
          </a:p>
          <a:p>
            <a:pPr marL="914400" lvl="2" indent="0">
              <a:buNone/>
            </a:pPr>
            <a:r>
              <a:rPr lang="es-ES" sz="1000">
                <a:effectLst/>
                <a:latin typeface="Arial Narrow" panose="020B0606020202030204" pitchFamily="34" charset="0"/>
              </a:rPr>
              <a:t>13. Determinar si el conjunto de backlogs del </a:t>
            </a:r>
            <a:r>
              <a:rPr lang="es-ES" sz="1000" err="1">
                <a:effectLst/>
                <a:latin typeface="Arial Narrow" panose="020B0606020202030204" pitchFamily="34" charset="0"/>
              </a:rPr>
              <a:t>feature</a:t>
            </a:r>
            <a:r>
              <a:rPr lang="es-ES" sz="1000">
                <a:effectLst/>
                <a:latin typeface="Arial Narrow" panose="020B0606020202030204" pitchFamily="34" charset="0"/>
              </a:rPr>
              <a:t> son conformes y cumplen las especificaciones para iniciar las pruebas de aceptación con el usuario funcional y cambiar el estado del backlog a “done”</a:t>
            </a:r>
          </a:p>
          <a:p>
            <a:pPr marL="457200" lvl="1" indent="0">
              <a:buNone/>
            </a:pPr>
            <a:r>
              <a:rPr lang="es-ES" sz="1000">
                <a:effectLst/>
                <a:latin typeface="Arial Narrow" panose="020B0606020202030204" pitchFamily="34" charset="0"/>
              </a:rPr>
              <a:t>En el carril G. se encuentran las actividades del desarrollador, del Grupo de Sistemas de información, a manera informativa, con las actividades</a:t>
            </a:r>
          </a:p>
          <a:p>
            <a:pPr marL="457200" lvl="1" indent="0">
              <a:buNone/>
            </a:pPr>
            <a:r>
              <a:rPr lang="es-ES" sz="1000">
                <a:effectLst/>
                <a:latin typeface="Arial Narrow" panose="020B0606020202030204" pitchFamily="34" charset="0"/>
              </a:rPr>
              <a:t>17. Crea las tareas al backlog y al finalizar (18) reporta por correo la terminación del backlog para inicio de (4) pruebas del backlog</a:t>
            </a:r>
          </a:p>
          <a:p>
            <a:pPr marL="457200" marR="0" lvl="1" indent="0" algn="l" defTabSz="914400" rtl="0" eaLnBrk="1" fontAlgn="auto" latinLnBrk="0" hangingPunct="1">
              <a:lnSpc>
                <a:spcPct val="100000"/>
              </a:lnSpc>
              <a:spcBef>
                <a:spcPts val="0"/>
              </a:spcBef>
              <a:spcAft>
                <a:spcPts val="0"/>
              </a:spcAft>
              <a:buClrTx/>
              <a:buSzTx/>
              <a:buFontTx/>
              <a:buNone/>
              <a:tabLst/>
              <a:defRPr/>
            </a:pPr>
            <a:r>
              <a:rPr lang="es-ES" sz="1000">
                <a:effectLst/>
                <a:latin typeface="Arial Narrow" panose="020B0606020202030204" pitchFamily="34" charset="0"/>
              </a:rPr>
              <a:t>15. Crea las tareas al bug y al finalizar (14) reporta por correo la terminación del bug para inicio de (4) pruebas del backlog</a:t>
            </a:r>
          </a:p>
          <a:p>
            <a:pPr marL="457200" lvl="1" indent="0">
              <a:buNone/>
            </a:pPr>
            <a:endParaRPr lang="es-ES" sz="1000">
              <a:effectLst/>
              <a:latin typeface="Arial Narrow" panose="020B0606020202030204" pitchFamily="34" charset="0"/>
            </a:endParaRPr>
          </a:p>
        </p:txBody>
      </p:sp>
      <p:sp>
        <p:nvSpPr>
          <p:cNvPr id="4" name="Marcador de número de diapositiva 3">
            <a:extLst>
              <a:ext uri="{FF2B5EF4-FFF2-40B4-BE49-F238E27FC236}">
                <a16:creationId xmlns:a16="http://schemas.microsoft.com/office/drawing/2014/main" id="{771C3FB8-BF5D-39F4-6D98-8E2C30F136BC}"/>
              </a:ext>
            </a:extLst>
          </p:cNvPr>
          <p:cNvSpPr>
            <a:spLocks noGrp="1"/>
          </p:cNvSpPr>
          <p:nvPr>
            <p:ph type="sldNum" sz="quarter" idx="5"/>
          </p:nvPr>
        </p:nvSpPr>
        <p:spPr/>
        <p:txBody>
          <a:bodyPr/>
          <a:lstStyle/>
          <a:p>
            <a:fld id="{FA6EB753-771B-4F20-A179-1804F3C5EA81}" type="slidenum">
              <a:rPr lang="es-CO" smtClean="0"/>
              <a:t>10</a:t>
            </a:fld>
            <a:endParaRPr lang="es-CO"/>
          </a:p>
        </p:txBody>
      </p:sp>
    </p:spTree>
    <p:extLst>
      <p:ext uri="{BB962C8B-B14F-4D97-AF65-F5344CB8AC3E}">
        <p14:creationId xmlns:p14="http://schemas.microsoft.com/office/powerpoint/2010/main" val="18289431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337B0D-9F1F-8555-AD63-EC3CFE5A2BFA}"/>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123E0046-21A0-A01D-9CC4-6C9D236F62C8}"/>
              </a:ext>
            </a:extLst>
          </p:cNvPr>
          <p:cNvSpPr>
            <a:spLocks noGrp="1" noRot="1" noChangeAspect="1"/>
          </p:cNvSpPr>
          <p:nvPr>
            <p:ph type="sldImg"/>
          </p:nvPr>
        </p:nvSpPr>
        <p:spPr/>
      </p:sp>
      <p:sp>
        <p:nvSpPr>
          <p:cNvPr id="3" name="Marcador de notas 2">
            <a:extLst>
              <a:ext uri="{FF2B5EF4-FFF2-40B4-BE49-F238E27FC236}">
                <a16:creationId xmlns:a16="http://schemas.microsoft.com/office/drawing/2014/main" id="{EEC1C58E-44E4-F208-6C52-1AD21775C63D}"/>
              </a:ext>
            </a:extLst>
          </p:cNvPr>
          <p:cNvSpPr>
            <a:spLocks noGrp="1"/>
          </p:cNvSpPr>
          <p:nvPr>
            <p:ph type="body" idx="1"/>
          </p:nvPr>
        </p:nvSpPr>
        <p:spPr/>
        <p:txBody>
          <a:bodyPr/>
          <a:lstStyle/>
          <a:p>
            <a:r>
              <a:rPr lang="es-CO" sz="1000">
                <a:latin typeface="Arial Narrow" panose="020B0606020202030204" pitchFamily="34" charset="0"/>
              </a:rPr>
              <a:t>En el carril A, se encentra el proceso resumido basado en el CI-PR-10 ciclo de vida de desarrollo de software, que a su vez se divide en dos carriles.</a:t>
            </a:r>
          </a:p>
          <a:p>
            <a:pPr lvl="1"/>
            <a:r>
              <a:rPr lang="es-CO" sz="1000">
                <a:latin typeface="Arial Narrow" panose="020B0606020202030204" pitchFamily="34" charset="0"/>
              </a:rPr>
              <a:t>En el carril B, se encuentra el proceso de viabilidad, que no se lleva a </a:t>
            </a:r>
            <a:r>
              <a:rPr lang="es-CO" sz="1000" err="1">
                <a:latin typeface="Arial Narrow" panose="020B0606020202030204" pitchFamily="34" charset="0"/>
              </a:rPr>
              <a:t>Devops</a:t>
            </a:r>
            <a:r>
              <a:rPr lang="es-CO" sz="1000">
                <a:latin typeface="Arial Narrow" panose="020B0606020202030204" pitchFamily="34" charset="0"/>
              </a:rPr>
              <a:t>, con sus actividades</a:t>
            </a:r>
          </a:p>
          <a:p>
            <a:pPr marL="1143000" lvl="2" indent="-228600">
              <a:buAutoNum type="arabicPeriod"/>
            </a:pPr>
            <a:r>
              <a:rPr lang="es-CO" sz="1000">
                <a:latin typeface="Arial Narrow" panose="020B0606020202030204" pitchFamily="34" charset="0"/>
              </a:rPr>
              <a:t>Asignación del proyecto</a:t>
            </a:r>
          </a:p>
          <a:p>
            <a:pPr marL="1143000" lvl="2" indent="-228600">
              <a:buAutoNum type="arabicPeriod"/>
            </a:pPr>
            <a:r>
              <a:rPr lang="es-CO" sz="1000">
                <a:latin typeface="Arial Narrow" panose="020B0606020202030204" pitchFamily="34" charset="0"/>
              </a:rPr>
              <a:t>Viabilidad del proyecto</a:t>
            </a:r>
          </a:p>
          <a:p>
            <a:pPr marL="457200" lvl="1" indent="0">
              <a:buNone/>
            </a:pPr>
            <a:r>
              <a:rPr lang="es-CO" sz="1000">
                <a:latin typeface="Arial Narrow" panose="020B0606020202030204" pitchFamily="34" charset="0"/>
              </a:rPr>
              <a:t>En el carril C. se encuentra el proceso de análisis resumido, se interactúa con </a:t>
            </a:r>
            <a:r>
              <a:rPr lang="es-CO" sz="1000" err="1">
                <a:latin typeface="Arial Narrow" panose="020B0606020202030204" pitchFamily="34" charset="0"/>
              </a:rPr>
              <a:t>Devops</a:t>
            </a:r>
            <a:r>
              <a:rPr lang="es-CO" sz="1000">
                <a:latin typeface="Arial Narrow" panose="020B0606020202030204" pitchFamily="34" charset="0"/>
              </a:rPr>
              <a:t>, con sus actividades</a:t>
            </a:r>
          </a:p>
          <a:p>
            <a:pPr marL="914400" lvl="2" indent="0">
              <a:buNone/>
            </a:pPr>
            <a:r>
              <a:rPr lang="es-CO" sz="1000">
                <a:latin typeface="Arial Narrow" panose="020B0606020202030204" pitchFamily="34" charset="0"/>
              </a:rPr>
              <a:t>3. Análisis de proyecto y las siguientes relaciones con </a:t>
            </a:r>
            <a:r>
              <a:rPr lang="es-CO" sz="1000" err="1">
                <a:latin typeface="Arial Narrow" panose="020B0606020202030204" pitchFamily="34" charset="0"/>
              </a:rPr>
              <a:t>devops</a:t>
            </a:r>
            <a:endParaRPr lang="es-CO" sz="1000">
              <a:latin typeface="Arial Narrow" panose="020B0606020202030204" pitchFamily="34" charset="0"/>
            </a:endParaRPr>
          </a:p>
          <a:p>
            <a:pPr marL="1371600" lvl="3" indent="0">
              <a:buNone/>
            </a:pPr>
            <a:r>
              <a:rPr lang="es-CO" sz="1000">
                <a:latin typeface="Arial Narrow" panose="020B0606020202030204" pitchFamily="34" charset="0"/>
              </a:rPr>
              <a:t>De 3 a 8 creación </a:t>
            </a:r>
            <a:r>
              <a:rPr lang="es-CO" sz="1000" err="1">
                <a:latin typeface="Arial Narrow" panose="020B0606020202030204" pitchFamily="34" charset="0"/>
              </a:rPr>
              <a:t>epic</a:t>
            </a:r>
            <a:r>
              <a:rPr lang="es-CO" sz="1000">
                <a:latin typeface="Arial Narrow" panose="020B0606020202030204" pitchFamily="34" charset="0"/>
              </a:rPr>
              <a:t> que es el archivo master</a:t>
            </a:r>
          </a:p>
          <a:p>
            <a:pPr marL="1371600" lvl="3" indent="0">
              <a:buNone/>
            </a:pPr>
            <a:r>
              <a:rPr lang="es-CO" sz="1000">
                <a:latin typeface="Arial Narrow" panose="020B0606020202030204" pitchFamily="34" charset="0"/>
              </a:rPr>
              <a:t>De 3 a 9 creación </a:t>
            </a:r>
            <a:r>
              <a:rPr lang="es-CO" sz="1000" err="1">
                <a:latin typeface="Arial Narrow" panose="020B0606020202030204" pitchFamily="34" charset="0"/>
              </a:rPr>
              <a:t>features</a:t>
            </a:r>
            <a:r>
              <a:rPr lang="es-CO" sz="1000">
                <a:latin typeface="Arial Narrow" panose="020B0606020202030204" pitchFamily="34" charset="0"/>
              </a:rPr>
              <a:t>, que para cada historia de usuario es un </a:t>
            </a:r>
            <a:r>
              <a:rPr lang="es-CO" sz="1000" err="1">
                <a:latin typeface="Arial Narrow" panose="020B0606020202030204" pitchFamily="34" charset="0"/>
              </a:rPr>
              <a:t>feature</a:t>
            </a:r>
            <a:endParaRPr lang="es-CO" sz="1000">
              <a:latin typeface="Arial Narrow" panose="020B0606020202030204" pitchFamily="34" charset="0"/>
            </a:endParaRPr>
          </a:p>
          <a:p>
            <a:pPr marL="1371600" lvl="3" indent="0">
              <a:buNone/>
            </a:pPr>
            <a:r>
              <a:rPr lang="es-CO" sz="1000">
                <a:latin typeface="Arial Narrow" panose="020B0606020202030204" pitchFamily="34" charset="0"/>
              </a:rPr>
              <a:t>De 3 a 10 creación backlogs, que es para cada criterio de aceptación un backlog</a:t>
            </a:r>
          </a:p>
          <a:p>
            <a:pPr marL="914400" lvl="2" indent="0">
              <a:buNone/>
            </a:pPr>
            <a:r>
              <a:rPr lang="es-CO" sz="1000">
                <a:latin typeface="Arial Narrow" panose="020B0606020202030204" pitchFamily="34" charset="0"/>
              </a:rPr>
              <a:t>4. Pruebas unitarias (internas de aceptación), con las siguientes relaciones en </a:t>
            </a:r>
            <a:r>
              <a:rPr lang="es-CO" sz="1000" err="1">
                <a:latin typeface="Arial Narrow" panose="020B0606020202030204" pitchFamily="34" charset="0"/>
              </a:rPr>
              <a:t>devops</a:t>
            </a:r>
            <a:endParaRPr lang="es-CO" sz="1000">
              <a:latin typeface="Arial Narrow" panose="020B0606020202030204" pitchFamily="34" charset="0"/>
            </a:endParaRPr>
          </a:p>
          <a:p>
            <a:pPr marL="1371600" lvl="3" indent="0">
              <a:buNone/>
            </a:pPr>
            <a:r>
              <a:rPr lang="es-CO" sz="1000">
                <a:latin typeface="Arial Narrow" panose="020B0606020202030204" pitchFamily="34" charset="0"/>
              </a:rPr>
              <a:t>De 4 a 11 Pruebas, y en caso de existir bugs (12) creación de bugs (14)</a:t>
            </a:r>
          </a:p>
          <a:p>
            <a:pPr marL="914400" marR="0" lvl="2" indent="0" algn="l" defTabSz="914400" rtl="0" eaLnBrk="1" fontAlgn="auto" latinLnBrk="0" hangingPunct="1">
              <a:lnSpc>
                <a:spcPct val="100000"/>
              </a:lnSpc>
              <a:spcBef>
                <a:spcPts val="0"/>
              </a:spcBef>
              <a:spcAft>
                <a:spcPts val="0"/>
              </a:spcAft>
              <a:buClrTx/>
              <a:buSzTx/>
              <a:buFontTx/>
              <a:buNone/>
              <a:tabLst/>
              <a:defRPr/>
            </a:pPr>
            <a:r>
              <a:rPr lang="es-CO" sz="1000">
                <a:latin typeface="Arial Narrow" panose="020B0606020202030204" pitchFamily="34" charset="0"/>
              </a:rPr>
              <a:t>5. Pruebas de aceptación, que no tienen relación con </a:t>
            </a:r>
            <a:r>
              <a:rPr lang="es-CO" sz="1000" err="1">
                <a:latin typeface="Arial Narrow" panose="020B0606020202030204" pitchFamily="34" charset="0"/>
              </a:rPr>
              <a:t>Devops</a:t>
            </a:r>
            <a:r>
              <a:rPr lang="es-CO" sz="1000">
                <a:latin typeface="Arial Narrow" panose="020B0606020202030204" pitchFamily="34" charset="0"/>
              </a:rPr>
              <a:t>, y corresponden al formato  </a:t>
            </a:r>
            <a:r>
              <a:rPr lang="es-ES" sz="1000">
                <a:effectLst/>
                <a:latin typeface="Arial Narrow" panose="020B0606020202030204" pitchFamily="34" charset="0"/>
                <a:ea typeface="Times New Roman" panose="02020603050405020304" pitchFamily="18" charset="0"/>
                <a:cs typeface="Calibri" panose="020F0502020204030204" pitchFamily="34" charset="0"/>
              </a:rPr>
              <a:t>CI-FO-15</a:t>
            </a:r>
            <a:r>
              <a:rPr lang="es-CO" sz="1000">
                <a:effectLst/>
                <a:latin typeface="Arial Narrow" panose="020B0606020202030204" pitchFamily="34" charset="0"/>
                <a:ea typeface="Times New Roman" panose="02020603050405020304" pitchFamily="18" charset="0"/>
                <a:cs typeface="Calibri" panose="020F0502020204030204" pitchFamily="34" charset="0"/>
              </a:rPr>
              <a:t> Pruebas funcionales y no funcionales</a:t>
            </a:r>
            <a:endParaRPr lang="es-CO" sz="1000">
              <a:latin typeface="Arial Narrow" panose="020B0606020202030204" pitchFamily="34" charset="0"/>
            </a:endParaRPr>
          </a:p>
          <a:p>
            <a:pPr marL="914400" lvl="2" indent="0">
              <a:buNone/>
            </a:pPr>
            <a:r>
              <a:rPr lang="es-CO" sz="1000">
                <a:latin typeface="Arial Narrow" panose="020B0606020202030204" pitchFamily="34" charset="0"/>
              </a:rPr>
              <a:t>6. Soporte estabilización, con las siguientes relaciones con </a:t>
            </a:r>
            <a:r>
              <a:rPr lang="es-CO" sz="1000" err="1">
                <a:latin typeface="Arial Narrow" panose="020B0606020202030204" pitchFamily="34" charset="0"/>
              </a:rPr>
              <a:t>devops</a:t>
            </a:r>
            <a:endParaRPr lang="es-CO" sz="1000">
              <a:latin typeface="Arial Narrow" panose="020B0606020202030204" pitchFamily="34" charset="0"/>
            </a:endParaRPr>
          </a:p>
          <a:p>
            <a:pPr marL="1371600" lvl="3" indent="0">
              <a:buNone/>
            </a:pPr>
            <a:r>
              <a:rPr lang="es-CO" sz="1000">
                <a:latin typeface="Arial Narrow" panose="020B0606020202030204" pitchFamily="34" charset="0"/>
              </a:rPr>
              <a:t> De 6 a 11 Pruebas, y en caso de existir bugs (12) creación de bugs (14)</a:t>
            </a:r>
          </a:p>
          <a:p>
            <a:pPr marL="0" lvl="0" indent="0">
              <a:buNone/>
            </a:pPr>
            <a:r>
              <a:rPr lang="es-CO" sz="1000">
                <a:latin typeface="Arial Narrow" panose="020B0606020202030204" pitchFamily="34" charset="0"/>
              </a:rPr>
              <a:t>En el carril D, se encuentra el proceso resumido basado en el CI-PR-19 Procedimiento implementación de proyectos ágiles y el uso de la </a:t>
            </a:r>
            <a:r>
              <a:rPr lang="es-CO" sz="1000" err="1">
                <a:latin typeface="Arial Narrow" panose="020B0606020202030204" pitchFamily="34" charset="0"/>
              </a:rPr>
              <a:t>herramitna</a:t>
            </a:r>
            <a:r>
              <a:rPr lang="es-CO" sz="1000">
                <a:latin typeface="Arial Narrow" panose="020B0606020202030204" pitchFamily="34" charset="0"/>
              </a:rPr>
              <a:t> </a:t>
            </a:r>
            <a:r>
              <a:rPr lang="es-CO" sz="1000" err="1">
                <a:latin typeface="Arial Narrow" panose="020B0606020202030204" pitchFamily="34" charset="0"/>
              </a:rPr>
              <a:t>Devops</a:t>
            </a:r>
            <a:r>
              <a:rPr lang="es-CO" sz="1000">
                <a:latin typeface="Arial Narrow" panose="020B0606020202030204" pitchFamily="34" charset="0"/>
              </a:rPr>
              <a:t>. Que a su vez se divide en tres carriles</a:t>
            </a:r>
          </a:p>
          <a:p>
            <a:pPr marL="457200" lvl="1" indent="0">
              <a:buNone/>
            </a:pPr>
            <a:r>
              <a:rPr lang="es-CO" sz="1000">
                <a:latin typeface="Arial Narrow" panose="020B0606020202030204" pitchFamily="34" charset="0"/>
              </a:rPr>
              <a:t>En el carril E. se encuentra por parte del Grupo de Sistemas de Información de la creación del espacio de trabajo del proyecto, con la actividad</a:t>
            </a:r>
          </a:p>
          <a:p>
            <a:pPr marL="914400" lvl="2" indent="0">
              <a:buNone/>
            </a:pPr>
            <a:r>
              <a:rPr lang="es-CO" sz="1000">
                <a:latin typeface="Arial Narrow" panose="020B0606020202030204" pitchFamily="34" charset="0"/>
              </a:rPr>
              <a:t>7 Crear el espacio en </a:t>
            </a:r>
            <a:r>
              <a:rPr lang="es-CO" sz="1000" err="1">
                <a:latin typeface="Arial Narrow" panose="020B0606020202030204" pitchFamily="34" charset="0"/>
              </a:rPr>
              <a:t>devops</a:t>
            </a:r>
            <a:r>
              <a:rPr lang="es-CO" sz="1000">
                <a:latin typeface="Arial Narrow" panose="020B0606020202030204" pitchFamily="34" charset="0"/>
              </a:rPr>
              <a:t>, permisos a los analistas y desarrolladores</a:t>
            </a:r>
          </a:p>
          <a:p>
            <a:pPr marL="457200" lvl="1" indent="0">
              <a:buNone/>
            </a:pPr>
            <a:r>
              <a:rPr lang="es-CO" sz="1000">
                <a:latin typeface="Arial Narrow" panose="020B0606020202030204" pitchFamily="34" charset="0"/>
              </a:rPr>
              <a:t>En el carril F. se encuentra  las actividades del analista, con sus actividades.</a:t>
            </a:r>
          </a:p>
          <a:p>
            <a:pPr marL="914400" marR="0" lvl="2" indent="0" algn="l" defTabSz="914400" rtl="0" eaLnBrk="1" fontAlgn="auto" latinLnBrk="0" hangingPunct="1">
              <a:lnSpc>
                <a:spcPct val="100000"/>
              </a:lnSpc>
              <a:spcBef>
                <a:spcPts val="0"/>
              </a:spcBef>
              <a:spcAft>
                <a:spcPts val="0"/>
              </a:spcAft>
              <a:buClrTx/>
              <a:buSzTx/>
              <a:buFontTx/>
              <a:buNone/>
              <a:tabLst/>
              <a:defRPr/>
            </a:pPr>
            <a:r>
              <a:rPr lang="es-CO" sz="1000">
                <a:latin typeface="Arial Narrow" panose="020B0606020202030204" pitchFamily="34" charset="0"/>
              </a:rPr>
              <a:t>8. Creación épica, que es el archivo master del formato </a:t>
            </a:r>
            <a:r>
              <a:rPr lang="es-ES" sz="1000">
                <a:effectLst/>
                <a:latin typeface="Arial Narrow" panose="020B0606020202030204" pitchFamily="34" charset="0"/>
                <a:ea typeface="Times New Roman" panose="02020603050405020304" pitchFamily="18" charset="0"/>
              </a:rPr>
              <a:t>CI-FO-17 Especificación de Requerimientos de Software</a:t>
            </a:r>
            <a:endParaRPr lang="es-CO" sz="1000">
              <a:latin typeface="Arial Narrow" panose="020B0606020202030204" pitchFamily="34" charset="0"/>
            </a:endParaRPr>
          </a:p>
          <a:p>
            <a:pPr marL="914400" lvl="2" indent="0">
              <a:buNone/>
            </a:pPr>
            <a:r>
              <a:rPr lang="es-CO" sz="1000">
                <a:latin typeface="Arial Narrow" panose="020B0606020202030204" pitchFamily="34" charset="0"/>
              </a:rPr>
              <a:t>9. Creación de </a:t>
            </a:r>
            <a:r>
              <a:rPr lang="es-CO" sz="1000" err="1">
                <a:latin typeface="Arial Narrow" panose="020B0606020202030204" pitchFamily="34" charset="0"/>
              </a:rPr>
              <a:t>features</a:t>
            </a:r>
            <a:r>
              <a:rPr lang="es-CO" sz="1000">
                <a:latin typeface="Arial Narrow" panose="020B0606020202030204" pitchFamily="34" charset="0"/>
              </a:rPr>
              <a:t>, las Historia de usuario del formato </a:t>
            </a:r>
            <a:r>
              <a:rPr lang="es-ES" sz="1000">
                <a:effectLst/>
                <a:latin typeface="Arial Narrow" panose="020B0606020202030204" pitchFamily="34" charset="0"/>
                <a:ea typeface="Times New Roman" panose="02020603050405020304" pitchFamily="18" charset="0"/>
              </a:rPr>
              <a:t>CI-FO-17 Especificación de Requerimientos de Software aprobadas por el usuario funcional</a:t>
            </a:r>
          </a:p>
          <a:p>
            <a:pPr marL="914400" lvl="2" indent="0">
              <a:buNone/>
            </a:pPr>
            <a:r>
              <a:rPr lang="es-ES" sz="1000">
                <a:effectLst/>
                <a:latin typeface="Arial Narrow" panose="020B0606020202030204" pitchFamily="34" charset="0"/>
              </a:rPr>
              <a:t>10. Creación de backlogs, los criterios de aceptación de la historia de usuario del formato </a:t>
            </a:r>
            <a:r>
              <a:rPr lang="es-ES" sz="1000">
                <a:effectLst/>
                <a:latin typeface="Arial Narrow" panose="020B0606020202030204" pitchFamily="34" charset="0"/>
                <a:ea typeface="Times New Roman" panose="02020603050405020304" pitchFamily="18" charset="0"/>
              </a:rPr>
              <a:t>CI-FO-17 Especificación de Requerimientos de Software aprobado por el usuario funcional</a:t>
            </a:r>
          </a:p>
          <a:p>
            <a:pPr marL="914400" lvl="2" indent="0">
              <a:buNone/>
            </a:pPr>
            <a:r>
              <a:rPr lang="es-ES" sz="1000">
                <a:effectLst/>
                <a:latin typeface="Arial Narrow" panose="020B0606020202030204" pitchFamily="34" charset="0"/>
              </a:rPr>
              <a:t>11. Pruebas internas para terminar si el backlog cumple los criterios de aceptación de la Historia de usuario aprobada por el usuario.</a:t>
            </a:r>
          </a:p>
          <a:p>
            <a:pPr marL="914400" lvl="2" indent="0">
              <a:buNone/>
            </a:pPr>
            <a:r>
              <a:rPr lang="es-ES" sz="1000">
                <a:effectLst/>
                <a:latin typeface="Arial Narrow" panose="020B0606020202030204" pitchFamily="34" charset="0"/>
              </a:rPr>
              <a:t>12. Evaluación de backlog vs aplicativo y decisión de (13) iniciar pruebas de aceptación cuando hay bug en el backlog la creación de (14) bug en </a:t>
            </a:r>
            <a:r>
              <a:rPr lang="es-ES" sz="1000" err="1">
                <a:effectLst/>
                <a:latin typeface="Arial Narrow" panose="020B0606020202030204" pitchFamily="34" charset="0"/>
              </a:rPr>
              <a:t>devops</a:t>
            </a:r>
            <a:r>
              <a:rPr lang="es-ES" sz="1000">
                <a:effectLst/>
                <a:latin typeface="Arial Narrow" panose="020B0606020202030204" pitchFamily="34" charset="0"/>
              </a:rPr>
              <a:t>,</a:t>
            </a:r>
          </a:p>
          <a:p>
            <a:pPr marL="914400" lvl="2" indent="0">
              <a:buNone/>
            </a:pPr>
            <a:r>
              <a:rPr lang="es-ES" sz="1000">
                <a:effectLst/>
                <a:latin typeface="Arial Narrow" panose="020B0606020202030204" pitchFamily="34" charset="0"/>
              </a:rPr>
              <a:t>13. Determinar si el conjunto de backlogs del </a:t>
            </a:r>
            <a:r>
              <a:rPr lang="es-ES" sz="1000" err="1">
                <a:effectLst/>
                <a:latin typeface="Arial Narrow" panose="020B0606020202030204" pitchFamily="34" charset="0"/>
              </a:rPr>
              <a:t>feature</a:t>
            </a:r>
            <a:r>
              <a:rPr lang="es-ES" sz="1000">
                <a:effectLst/>
                <a:latin typeface="Arial Narrow" panose="020B0606020202030204" pitchFamily="34" charset="0"/>
              </a:rPr>
              <a:t> son conformes y cumplen las especificaciones para iniciar las pruebas de aceptación con el usuario funcional y cambiar el estado del backlog a “done”</a:t>
            </a:r>
          </a:p>
          <a:p>
            <a:pPr marL="457200" lvl="1" indent="0">
              <a:buNone/>
            </a:pPr>
            <a:r>
              <a:rPr lang="es-ES" sz="1000">
                <a:effectLst/>
                <a:latin typeface="Arial Narrow" panose="020B0606020202030204" pitchFamily="34" charset="0"/>
              </a:rPr>
              <a:t>En el carril G. se encuentran las actividades del desarrollador, del Grupo de Sistemas de información, a manera informativa, con las actividades</a:t>
            </a:r>
          </a:p>
          <a:p>
            <a:pPr marL="457200" lvl="1" indent="0">
              <a:buNone/>
            </a:pPr>
            <a:r>
              <a:rPr lang="es-ES" sz="1000">
                <a:effectLst/>
                <a:latin typeface="Arial Narrow" panose="020B0606020202030204" pitchFamily="34" charset="0"/>
              </a:rPr>
              <a:t>17. Crea las tareas al backlog y al finalizar (18) reporta por correo la terminación del backlog para inicio de (4) pruebas del backlog</a:t>
            </a:r>
          </a:p>
          <a:p>
            <a:pPr marL="457200" marR="0" lvl="1" indent="0" algn="l" defTabSz="914400" rtl="0" eaLnBrk="1" fontAlgn="auto" latinLnBrk="0" hangingPunct="1">
              <a:lnSpc>
                <a:spcPct val="100000"/>
              </a:lnSpc>
              <a:spcBef>
                <a:spcPts val="0"/>
              </a:spcBef>
              <a:spcAft>
                <a:spcPts val="0"/>
              </a:spcAft>
              <a:buClrTx/>
              <a:buSzTx/>
              <a:buFontTx/>
              <a:buNone/>
              <a:tabLst/>
              <a:defRPr/>
            </a:pPr>
            <a:r>
              <a:rPr lang="es-ES" sz="1000">
                <a:effectLst/>
                <a:latin typeface="Arial Narrow" panose="020B0606020202030204" pitchFamily="34" charset="0"/>
              </a:rPr>
              <a:t>15. Crea las tareas al bug y al finalizar (14) reporta por correo la terminación del bug para inicio de (4) pruebas del backlog</a:t>
            </a:r>
          </a:p>
          <a:p>
            <a:pPr marL="457200" lvl="1" indent="0">
              <a:buNone/>
            </a:pPr>
            <a:endParaRPr lang="es-ES" sz="1000">
              <a:effectLst/>
              <a:latin typeface="Arial Narrow" panose="020B0606020202030204" pitchFamily="34" charset="0"/>
            </a:endParaRPr>
          </a:p>
        </p:txBody>
      </p:sp>
      <p:sp>
        <p:nvSpPr>
          <p:cNvPr id="4" name="Marcador de número de diapositiva 3">
            <a:extLst>
              <a:ext uri="{FF2B5EF4-FFF2-40B4-BE49-F238E27FC236}">
                <a16:creationId xmlns:a16="http://schemas.microsoft.com/office/drawing/2014/main" id="{A2AA8C4E-8C12-51B7-137F-1D85245C742C}"/>
              </a:ext>
            </a:extLst>
          </p:cNvPr>
          <p:cNvSpPr>
            <a:spLocks noGrp="1"/>
          </p:cNvSpPr>
          <p:nvPr>
            <p:ph type="sldNum" sz="quarter" idx="5"/>
          </p:nvPr>
        </p:nvSpPr>
        <p:spPr/>
        <p:txBody>
          <a:bodyPr/>
          <a:lstStyle/>
          <a:p>
            <a:fld id="{FA6EB753-771B-4F20-A179-1804F3C5EA81}" type="slidenum">
              <a:rPr lang="es-CO" smtClean="0"/>
              <a:t>2</a:t>
            </a:fld>
            <a:endParaRPr lang="es-CO"/>
          </a:p>
        </p:txBody>
      </p:sp>
    </p:spTree>
    <p:extLst>
      <p:ext uri="{BB962C8B-B14F-4D97-AF65-F5344CB8AC3E}">
        <p14:creationId xmlns:p14="http://schemas.microsoft.com/office/powerpoint/2010/main" val="23171401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396949-0565-5E76-26C9-EB8825E64D0D}"/>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3912ABF0-66AB-4634-6EF2-48795AE155C4}"/>
              </a:ext>
            </a:extLst>
          </p:cNvPr>
          <p:cNvSpPr>
            <a:spLocks noGrp="1" noRot="1" noChangeAspect="1"/>
          </p:cNvSpPr>
          <p:nvPr>
            <p:ph type="sldImg"/>
          </p:nvPr>
        </p:nvSpPr>
        <p:spPr/>
      </p:sp>
      <p:sp>
        <p:nvSpPr>
          <p:cNvPr id="3" name="Marcador de notas 2">
            <a:extLst>
              <a:ext uri="{FF2B5EF4-FFF2-40B4-BE49-F238E27FC236}">
                <a16:creationId xmlns:a16="http://schemas.microsoft.com/office/drawing/2014/main" id="{D02E48A2-C474-3517-C3CD-15AFD8C03AB5}"/>
              </a:ext>
            </a:extLst>
          </p:cNvPr>
          <p:cNvSpPr>
            <a:spLocks noGrp="1"/>
          </p:cNvSpPr>
          <p:nvPr>
            <p:ph type="body" idx="1"/>
          </p:nvPr>
        </p:nvSpPr>
        <p:spPr/>
        <p:txBody>
          <a:bodyPr/>
          <a:lstStyle/>
          <a:p>
            <a:r>
              <a:rPr lang="es-CO" sz="1000">
                <a:latin typeface="Arial Narrow" panose="020B0606020202030204" pitchFamily="34" charset="0"/>
              </a:rPr>
              <a:t>En el carril A, se encentra el proceso resumido basado en el CI-PR-10 ciclo de vida de desarrollo de software, que a su vez se divide en dos carriles.</a:t>
            </a:r>
          </a:p>
          <a:p>
            <a:pPr lvl="1"/>
            <a:r>
              <a:rPr lang="es-CO" sz="1000">
                <a:latin typeface="Arial Narrow" panose="020B0606020202030204" pitchFamily="34" charset="0"/>
              </a:rPr>
              <a:t>En el carril B, se encuentra el proceso de viabilidad, que no se lleva a </a:t>
            </a:r>
            <a:r>
              <a:rPr lang="es-CO" sz="1000" err="1">
                <a:latin typeface="Arial Narrow" panose="020B0606020202030204" pitchFamily="34" charset="0"/>
              </a:rPr>
              <a:t>Devops</a:t>
            </a:r>
            <a:r>
              <a:rPr lang="es-CO" sz="1000">
                <a:latin typeface="Arial Narrow" panose="020B0606020202030204" pitchFamily="34" charset="0"/>
              </a:rPr>
              <a:t>, con sus actividades</a:t>
            </a:r>
          </a:p>
          <a:p>
            <a:pPr marL="1143000" lvl="2" indent="-228600">
              <a:buAutoNum type="arabicPeriod"/>
            </a:pPr>
            <a:r>
              <a:rPr lang="es-CO" sz="1000">
                <a:latin typeface="Arial Narrow" panose="020B0606020202030204" pitchFamily="34" charset="0"/>
              </a:rPr>
              <a:t>Asignación del proyecto</a:t>
            </a:r>
          </a:p>
          <a:p>
            <a:pPr marL="1143000" lvl="2" indent="-228600">
              <a:buAutoNum type="arabicPeriod"/>
            </a:pPr>
            <a:r>
              <a:rPr lang="es-CO" sz="1000">
                <a:latin typeface="Arial Narrow" panose="020B0606020202030204" pitchFamily="34" charset="0"/>
              </a:rPr>
              <a:t>Viabilidad del proyecto</a:t>
            </a:r>
          </a:p>
          <a:p>
            <a:pPr marL="457200" lvl="1" indent="0">
              <a:buNone/>
            </a:pPr>
            <a:r>
              <a:rPr lang="es-CO" sz="1000">
                <a:latin typeface="Arial Narrow" panose="020B0606020202030204" pitchFamily="34" charset="0"/>
              </a:rPr>
              <a:t>En el carril C. se encuentra el proceso de análisis resumido, se interactúa con </a:t>
            </a:r>
            <a:r>
              <a:rPr lang="es-CO" sz="1000" err="1">
                <a:latin typeface="Arial Narrow" panose="020B0606020202030204" pitchFamily="34" charset="0"/>
              </a:rPr>
              <a:t>Devops</a:t>
            </a:r>
            <a:r>
              <a:rPr lang="es-CO" sz="1000">
                <a:latin typeface="Arial Narrow" panose="020B0606020202030204" pitchFamily="34" charset="0"/>
              </a:rPr>
              <a:t>, con sus actividades</a:t>
            </a:r>
          </a:p>
          <a:p>
            <a:pPr marL="914400" lvl="2" indent="0">
              <a:buNone/>
            </a:pPr>
            <a:r>
              <a:rPr lang="es-CO" sz="1000">
                <a:latin typeface="Arial Narrow" panose="020B0606020202030204" pitchFamily="34" charset="0"/>
              </a:rPr>
              <a:t>3. Análisis de proyecto y las siguientes relaciones con </a:t>
            </a:r>
            <a:r>
              <a:rPr lang="es-CO" sz="1000" err="1">
                <a:latin typeface="Arial Narrow" panose="020B0606020202030204" pitchFamily="34" charset="0"/>
              </a:rPr>
              <a:t>devops</a:t>
            </a:r>
            <a:endParaRPr lang="es-CO" sz="1000">
              <a:latin typeface="Arial Narrow" panose="020B0606020202030204" pitchFamily="34" charset="0"/>
            </a:endParaRPr>
          </a:p>
          <a:p>
            <a:pPr marL="1371600" lvl="3" indent="0">
              <a:buNone/>
            </a:pPr>
            <a:r>
              <a:rPr lang="es-CO" sz="1000">
                <a:latin typeface="Arial Narrow" panose="020B0606020202030204" pitchFamily="34" charset="0"/>
              </a:rPr>
              <a:t>De 3 a 8 creación </a:t>
            </a:r>
            <a:r>
              <a:rPr lang="es-CO" sz="1000" err="1">
                <a:latin typeface="Arial Narrow" panose="020B0606020202030204" pitchFamily="34" charset="0"/>
              </a:rPr>
              <a:t>epic</a:t>
            </a:r>
            <a:r>
              <a:rPr lang="es-CO" sz="1000">
                <a:latin typeface="Arial Narrow" panose="020B0606020202030204" pitchFamily="34" charset="0"/>
              </a:rPr>
              <a:t> que es el archivo master</a:t>
            </a:r>
          </a:p>
          <a:p>
            <a:pPr marL="1371600" lvl="3" indent="0">
              <a:buNone/>
            </a:pPr>
            <a:r>
              <a:rPr lang="es-CO" sz="1000">
                <a:latin typeface="Arial Narrow" panose="020B0606020202030204" pitchFamily="34" charset="0"/>
              </a:rPr>
              <a:t>De 3 a 9 creación </a:t>
            </a:r>
            <a:r>
              <a:rPr lang="es-CO" sz="1000" err="1">
                <a:latin typeface="Arial Narrow" panose="020B0606020202030204" pitchFamily="34" charset="0"/>
              </a:rPr>
              <a:t>features</a:t>
            </a:r>
            <a:r>
              <a:rPr lang="es-CO" sz="1000">
                <a:latin typeface="Arial Narrow" panose="020B0606020202030204" pitchFamily="34" charset="0"/>
              </a:rPr>
              <a:t>, que para cada historia de usuario es un </a:t>
            </a:r>
            <a:r>
              <a:rPr lang="es-CO" sz="1000" err="1">
                <a:latin typeface="Arial Narrow" panose="020B0606020202030204" pitchFamily="34" charset="0"/>
              </a:rPr>
              <a:t>feature</a:t>
            </a:r>
            <a:endParaRPr lang="es-CO" sz="1000">
              <a:latin typeface="Arial Narrow" panose="020B0606020202030204" pitchFamily="34" charset="0"/>
            </a:endParaRPr>
          </a:p>
          <a:p>
            <a:pPr marL="1371600" lvl="3" indent="0">
              <a:buNone/>
            </a:pPr>
            <a:r>
              <a:rPr lang="es-CO" sz="1000">
                <a:latin typeface="Arial Narrow" panose="020B0606020202030204" pitchFamily="34" charset="0"/>
              </a:rPr>
              <a:t>De 3 a 10 creación backlogs, que es para cada criterio de aceptación un backlog</a:t>
            </a:r>
          </a:p>
          <a:p>
            <a:pPr marL="914400" lvl="2" indent="0">
              <a:buNone/>
            </a:pPr>
            <a:r>
              <a:rPr lang="es-CO" sz="1000">
                <a:latin typeface="Arial Narrow" panose="020B0606020202030204" pitchFamily="34" charset="0"/>
              </a:rPr>
              <a:t>4. Pruebas unitarias (internas de aceptación), con las siguientes relaciones en </a:t>
            </a:r>
            <a:r>
              <a:rPr lang="es-CO" sz="1000" err="1">
                <a:latin typeface="Arial Narrow" panose="020B0606020202030204" pitchFamily="34" charset="0"/>
              </a:rPr>
              <a:t>devops</a:t>
            </a:r>
            <a:endParaRPr lang="es-CO" sz="1000">
              <a:latin typeface="Arial Narrow" panose="020B0606020202030204" pitchFamily="34" charset="0"/>
            </a:endParaRPr>
          </a:p>
          <a:p>
            <a:pPr marL="1371600" lvl="3" indent="0">
              <a:buNone/>
            </a:pPr>
            <a:r>
              <a:rPr lang="es-CO" sz="1000">
                <a:latin typeface="Arial Narrow" panose="020B0606020202030204" pitchFamily="34" charset="0"/>
              </a:rPr>
              <a:t>De 4 a 11 Pruebas, y en caso de existir bugs (12) creación de bugs (14)</a:t>
            </a:r>
          </a:p>
          <a:p>
            <a:pPr marL="914400" marR="0" lvl="2" indent="0" algn="l" defTabSz="914400" rtl="0" eaLnBrk="1" fontAlgn="auto" latinLnBrk="0" hangingPunct="1">
              <a:lnSpc>
                <a:spcPct val="100000"/>
              </a:lnSpc>
              <a:spcBef>
                <a:spcPts val="0"/>
              </a:spcBef>
              <a:spcAft>
                <a:spcPts val="0"/>
              </a:spcAft>
              <a:buClrTx/>
              <a:buSzTx/>
              <a:buFontTx/>
              <a:buNone/>
              <a:tabLst/>
              <a:defRPr/>
            </a:pPr>
            <a:r>
              <a:rPr lang="es-CO" sz="1000">
                <a:latin typeface="Arial Narrow" panose="020B0606020202030204" pitchFamily="34" charset="0"/>
              </a:rPr>
              <a:t>5. Pruebas de aceptación, que no tienen relación con </a:t>
            </a:r>
            <a:r>
              <a:rPr lang="es-CO" sz="1000" err="1">
                <a:latin typeface="Arial Narrow" panose="020B0606020202030204" pitchFamily="34" charset="0"/>
              </a:rPr>
              <a:t>Devops</a:t>
            </a:r>
            <a:r>
              <a:rPr lang="es-CO" sz="1000">
                <a:latin typeface="Arial Narrow" panose="020B0606020202030204" pitchFamily="34" charset="0"/>
              </a:rPr>
              <a:t>, y corresponden al formato  </a:t>
            </a:r>
            <a:r>
              <a:rPr lang="es-ES" sz="1000">
                <a:effectLst/>
                <a:latin typeface="Arial Narrow" panose="020B0606020202030204" pitchFamily="34" charset="0"/>
                <a:ea typeface="Times New Roman" panose="02020603050405020304" pitchFamily="18" charset="0"/>
                <a:cs typeface="Calibri" panose="020F0502020204030204" pitchFamily="34" charset="0"/>
              </a:rPr>
              <a:t>CI-FO-15</a:t>
            </a:r>
            <a:r>
              <a:rPr lang="es-CO" sz="1000">
                <a:effectLst/>
                <a:latin typeface="Arial Narrow" panose="020B0606020202030204" pitchFamily="34" charset="0"/>
                <a:ea typeface="Times New Roman" panose="02020603050405020304" pitchFamily="18" charset="0"/>
                <a:cs typeface="Calibri" panose="020F0502020204030204" pitchFamily="34" charset="0"/>
              </a:rPr>
              <a:t> Pruebas funcionales y no funcionales</a:t>
            </a:r>
            <a:endParaRPr lang="es-CO" sz="1000">
              <a:latin typeface="Arial Narrow" panose="020B0606020202030204" pitchFamily="34" charset="0"/>
            </a:endParaRPr>
          </a:p>
          <a:p>
            <a:pPr marL="914400" lvl="2" indent="0">
              <a:buNone/>
            </a:pPr>
            <a:r>
              <a:rPr lang="es-CO" sz="1000">
                <a:latin typeface="Arial Narrow" panose="020B0606020202030204" pitchFamily="34" charset="0"/>
              </a:rPr>
              <a:t>6. Soporte estabilización, con las siguientes relaciones con </a:t>
            </a:r>
            <a:r>
              <a:rPr lang="es-CO" sz="1000" err="1">
                <a:latin typeface="Arial Narrow" panose="020B0606020202030204" pitchFamily="34" charset="0"/>
              </a:rPr>
              <a:t>devops</a:t>
            </a:r>
            <a:endParaRPr lang="es-CO" sz="1000">
              <a:latin typeface="Arial Narrow" panose="020B0606020202030204" pitchFamily="34" charset="0"/>
            </a:endParaRPr>
          </a:p>
          <a:p>
            <a:pPr marL="1371600" lvl="3" indent="0">
              <a:buNone/>
            </a:pPr>
            <a:r>
              <a:rPr lang="es-CO" sz="1000">
                <a:latin typeface="Arial Narrow" panose="020B0606020202030204" pitchFamily="34" charset="0"/>
              </a:rPr>
              <a:t> De 6 a 11 Pruebas, y en caso de existir bugs (12) creación de bugs (14)</a:t>
            </a:r>
          </a:p>
          <a:p>
            <a:pPr marL="0" lvl="0" indent="0">
              <a:buNone/>
            </a:pPr>
            <a:r>
              <a:rPr lang="es-CO" sz="1000">
                <a:latin typeface="Arial Narrow" panose="020B0606020202030204" pitchFamily="34" charset="0"/>
              </a:rPr>
              <a:t>En el carril D, se encuentra el proceso resumido basado en el CI-PR-19 Procedimiento implementación de proyectos ágiles y el uso de la </a:t>
            </a:r>
            <a:r>
              <a:rPr lang="es-CO" sz="1000" err="1">
                <a:latin typeface="Arial Narrow" panose="020B0606020202030204" pitchFamily="34" charset="0"/>
              </a:rPr>
              <a:t>herramitna</a:t>
            </a:r>
            <a:r>
              <a:rPr lang="es-CO" sz="1000">
                <a:latin typeface="Arial Narrow" panose="020B0606020202030204" pitchFamily="34" charset="0"/>
              </a:rPr>
              <a:t> </a:t>
            </a:r>
            <a:r>
              <a:rPr lang="es-CO" sz="1000" err="1">
                <a:latin typeface="Arial Narrow" panose="020B0606020202030204" pitchFamily="34" charset="0"/>
              </a:rPr>
              <a:t>Devops</a:t>
            </a:r>
            <a:r>
              <a:rPr lang="es-CO" sz="1000">
                <a:latin typeface="Arial Narrow" panose="020B0606020202030204" pitchFamily="34" charset="0"/>
              </a:rPr>
              <a:t>. Que a su vez se divide en tres carriles</a:t>
            </a:r>
          </a:p>
          <a:p>
            <a:pPr marL="457200" lvl="1" indent="0">
              <a:buNone/>
            </a:pPr>
            <a:r>
              <a:rPr lang="es-CO" sz="1000">
                <a:latin typeface="Arial Narrow" panose="020B0606020202030204" pitchFamily="34" charset="0"/>
              </a:rPr>
              <a:t>En el carril E. se encuentra por parte del Grupo de Sistemas de Información de la creación del espacio de trabajo del proyecto, con la actividad</a:t>
            </a:r>
          </a:p>
          <a:p>
            <a:pPr marL="914400" lvl="2" indent="0">
              <a:buNone/>
            </a:pPr>
            <a:r>
              <a:rPr lang="es-CO" sz="1000">
                <a:latin typeface="Arial Narrow" panose="020B0606020202030204" pitchFamily="34" charset="0"/>
              </a:rPr>
              <a:t>7 Crear el espacio en </a:t>
            </a:r>
            <a:r>
              <a:rPr lang="es-CO" sz="1000" err="1">
                <a:latin typeface="Arial Narrow" panose="020B0606020202030204" pitchFamily="34" charset="0"/>
              </a:rPr>
              <a:t>devops</a:t>
            </a:r>
            <a:r>
              <a:rPr lang="es-CO" sz="1000">
                <a:latin typeface="Arial Narrow" panose="020B0606020202030204" pitchFamily="34" charset="0"/>
              </a:rPr>
              <a:t>, permisos a los analistas y desarrolladores</a:t>
            </a:r>
          </a:p>
          <a:p>
            <a:pPr marL="457200" lvl="1" indent="0">
              <a:buNone/>
            </a:pPr>
            <a:r>
              <a:rPr lang="es-CO" sz="1000">
                <a:latin typeface="Arial Narrow" panose="020B0606020202030204" pitchFamily="34" charset="0"/>
              </a:rPr>
              <a:t>En el carril F. se encuentra  las actividades del analista, con sus actividades.</a:t>
            </a:r>
          </a:p>
          <a:p>
            <a:pPr marL="914400" marR="0" lvl="2" indent="0" algn="l" defTabSz="914400" rtl="0" eaLnBrk="1" fontAlgn="auto" latinLnBrk="0" hangingPunct="1">
              <a:lnSpc>
                <a:spcPct val="100000"/>
              </a:lnSpc>
              <a:spcBef>
                <a:spcPts val="0"/>
              </a:spcBef>
              <a:spcAft>
                <a:spcPts val="0"/>
              </a:spcAft>
              <a:buClrTx/>
              <a:buSzTx/>
              <a:buFontTx/>
              <a:buNone/>
              <a:tabLst/>
              <a:defRPr/>
            </a:pPr>
            <a:r>
              <a:rPr lang="es-CO" sz="1000">
                <a:latin typeface="Arial Narrow" panose="020B0606020202030204" pitchFamily="34" charset="0"/>
              </a:rPr>
              <a:t>8. Creación épica, que es el archivo master del formato </a:t>
            </a:r>
            <a:r>
              <a:rPr lang="es-ES" sz="1000">
                <a:effectLst/>
                <a:latin typeface="Arial Narrow" panose="020B0606020202030204" pitchFamily="34" charset="0"/>
                <a:ea typeface="Times New Roman" panose="02020603050405020304" pitchFamily="18" charset="0"/>
              </a:rPr>
              <a:t>CI-FO-17 Especificación de Requerimientos de Software</a:t>
            </a:r>
            <a:endParaRPr lang="es-CO" sz="1000">
              <a:latin typeface="Arial Narrow" panose="020B0606020202030204" pitchFamily="34" charset="0"/>
            </a:endParaRPr>
          </a:p>
          <a:p>
            <a:pPr marL="914400" lvl="2" indent="0">
              <a:buNone/>
            </a:pPr>
            <a:r>
              <a:rPr lang="es-CO" sz="1000">
                <a:latin typeface="Arial Narrow" panose="020B0606020202030204" pitchFamily="34" charset="0"/>
              </a:rPr>
              <a:t>9. Creación de </a:t>
            </a:r>
            <a:r>
              <a:rPr lang="es-CO" sz="1000" err="1">
                <a:latin typeface="Arial Narrow" panose="020B0606020202030204" pitchFamily="34" charset="0"/>
              </a:rPr>
              <a:t>features</a:t>
            </a:r>
            <a:r>
              <a:rPr lang="es-CO" sz="1000">
                <a:latin typeface="Arial Narrow" panose="020B0606020202030204" pitchFamily="34" charset="0"/>
              </a:rPr>
              <a:t>, las Historia de usuario del formato </a:t>
            </a:r>
            <a:r>
              <a:rPr lang="es-ES" sz="1000">
                <a:effectLst/>
                <a:latin typeface="Arial Narrow" panose="020B0606020202030204" pitchFamily="34" charset="0"/>
                <a:ea typeface="Times New Roman" panose="02020603050405020304" pitchFamily="18" charset="0"/>
              </a:rPr>
              <a:t>CI-FO-17 Especificación de Requerimientos de Software aprobadas por el usuario funcional</a:t>
            </a:r>
          </a:p>
          <a:p>
            <a:pPr marL="914400" lvl="2" indent="0">
              <a:buNone/>
            </a:pPr>
            <a:r>
              <a:rPr lang="es-ES" sz="1000">
                <a:effectLst/>
                <a:latin typeface="Arial Narrow" panose="020B0606020202030204" pitchFamily="34" charset="0"/>
              </a:rPr>
              <a:t>10. Creación de backlogs, los criterios de aceptación de la historia de usuario del formato </a:t>
            </a:r>
            <a:r>
              <a:rPr lang="es-ES" sz="1000">
                <a:effectLst/>
                <a:latin typeface="Arial Narrow" panose="020B0606020202030204" pitchFamily="34" charset="0"/>
                <a:ea typeface="Times New Roman" panose="02020603050405020304" pitchFamily="18" charset="0"/>
              </a:rPr>
              <a:t>CI-FO-17 Especificación de Requerimientos de Software aprobado por el usuario funcional</a:t>
            </a:r>
          </a:p>
          <a:p>
            <a:pPr marL="914400" lvl="2" indent="0">
              <a:buNone/>
            </a:pPr>
            <a:r>
              <a:rPr lang="es-ES" sz="1000">
                <a:effectLst/>
                <a:latin typeface="Arial Narrow" panose="020B0606020202030204" pitchFamily="34" charset="0"/>
              </a:rPr>
              <a:t>11. Pruebas internas para terminar si el backlog cumple los criterios de aceptación de la Historia de usuario aprobada por el usuario.</a:t>
            </a:r>
          </a:p>
          <a:p>
            <a:pPr marL="914400" lvl="2" indent="0">
              <a:buNone/>
            </a:pPr>
            <a:r>
              <a:rPr lang="es-ES" sz="1000">
                <a:effectLst/>
                <a:latin typeface="Arial Narrow" panose="020B0606020202030204" pitchFamily="34" charset="0"/>
              </a:rPr>
              <a:t>12. Evaluación de backlog vs aplicativo y decisión de (13) iniciar pruebas de aceptación cuando hay bug en el backlog la creación de (14) bug en </a:t>
            </a:r>
            <a:r>
              <a:rPr lang="es-ES" sz="1000" err="1">
                <a:effectLst/>
                <a:latin typeface="Arial Narrow" panose="020B0606020202030204" pitchFamily="34" charset="0"/>
              </a:rPr>
              <a:t>devops</a:t>
            </a:r>
            <a:r>
              <a:rPr lang="es-ES" sz="1000">
                <a:effectLst/>
                <a:latin typeface="Arial Narrow" panose="020B0606020202030204" pitchFamily="34" charset="0"/>
              </a:rPr>
              <a:t>,</a:t>
            </a:r>
          </a:p>
          <a:p>
            <a:pPr marL="914400" lvl="2" indent="0">
              <a:buNone/>
            </a:pPr>
            <a:r>
              <a:rPr lang="es-ES" sz="1000">
                <a:effectLst/>
                <a:latin typeface="Arial Narrow" panose="020B0606020202030204" pitchFamily="34" charset="0"/>
              </a:rPr>
              <a:t>13. Determinar si el conjunto de backlogs del </a:t>
            </a:r>
            <a:r>
              <a:rPr lang="es-ES" sz="1000" err="1">
                <a:effectLst/>
                <a:latin typeface="Arial Narrow" panose="020B0606020202030204" pitchFamily="34" charset="0"/>
              </a:rPr>
              <a:t>feature</a:t>
            </a:r>
            <a:r>
              <a:rPr lang="es-ES" sz="1000">
                <a:effectLst/>
                <a:latin typeface="Arial Narrow" panose="020B0606020202030204" pitchFamily="34" charset="0"/>
              </a:rPr>
              <a:t> son conformes y cumplen las especificaciones para iniciar las pruebas de aceptación con el usuario funcional y cambiar el estado del backlog a “done”</a:t>
            </a:r>
          </a:p>
          <a:p>
            <a:pPr marL="457200" lvl="1" indent="0">
              <a:buNone/>
            </a:pPr>
            <a:r>
              <a:rPr lang="es-ES" sz="1000">
                <a:effectLst/>
                <a:latin typeface="Arial Narrow" panose="020B0606020202030204" pitchFamily="34" charset="0"/>
              </a:rPr>
              <a:t>En el carril G. se encuentran las actividades del desarrollador, del Grupo de Sistemas de información, a manera informativa, con las actividades</a:t>
            </a:r>
          </a:p>
          <a:p>
            <a:pPr marL="457200" lvl="1" indent="0">
              <a:buNone/>
            </a:pPr>
            <a:r>
              <a:rPr lang="es-ES" sz="1000">
                <a:effectLst/>
                <a:latin typeface="Arial Narrow" panose="020B0606020202030204" pitchFamily="34" charset="0"/>
              </a:rPr>
              <a:t>17. Crea las tareas al backlog y al finalizar (18) reporta por correo la terminación del backlog para inicio de (4) pruebas del backlog</a:t>
            </a:r>
          </a:p>
          <a:p>
            <a:pPr marL="457200" marR="0" lvl="1" indent="0" algn="l" defTabSz="914400" rtl="0" eaLnBrk="1" fontAlgn="auto" latinLnBrk="0" hangingPunct="1">
              <a:lnSpc>
                <a:spcPct val="100000"/>
              </a:lnSpc>
              <a:spcBef>
                <a:spcPts val="0"/>
              </a:spcBef>
              <a:spcAft>
                <a:spcPts val="0"/>
              </a:spcAft>
              <a:buClrTx/>
              <a:buSzTx/>
              <a:buFontTx/>
              <a:buNone/>
              <a:tabLst/>
              <a:defRPr/>
            </a:pPr>
            <a:r>
              <a:rPr lang="es-ES" sz="1000">
                <a:effectLst/>
                <a:latin typeface="Arial Narrow" panose="020B0606020202030204" pitchFamily="34" charset="0"/>
              </a:rPr>
              <a:t>15. Crea las tareas al bug y al finalizar (14) reporta por correo la terminación del bug para inicio de (4) pruebas del backlog</a:t>
            </a:r>
          </a:p>
          <a:p>
            <a:pPr marL="457200" lvl="1" indent="0">
              <a:buNone/>
            </a:pPr>
            <a:endParaRPr lang="es-ES" sz="1000">
              <a:effectLst/>
              <a:latin typeface="Arial Narrow" panose="020B0606020202030204" pitchFamily="34" charset="0"/>
            </a:endParaRPr>
          </a:p>
        </p:txBody>
      </p:sp>
      <p:sp>
        <p:nvSpPr>
          <p:cNvPr id="4" name="Marcador de número de diapositiva 3">
            <a:extLst>
              <a:ext uri="{FF2B5EF4-FFF2-40B4-BE49-F238E27FC236}">
                <a16:creationId xmlns:a16="http://schemas.microsoft.com/office/drawing/2014/main" id="{C30E8446-FEF1-C79A-7D0A-60D574290B35}"/>
              </a:ext>
            </a:extLst>
          </p:cNvPr>
          <p:cNvSpPr>
            <a:spLocks noGrp="1"/>
          </p:cNvSpPr>
          <p:nvPr>
            <p:ph type="sldNum" sz="quarter" idx="5"/>
          </p:nvPr>
        </p:nvSpPr>
        <p:spPr/>
        <p:txBody>
          <a:bodyPr/>
          <a:lstStyle/>
          <a:p>
            <a:fld id="{FA6EB753-771B-4F20-A179-1804F3C5EA81}" type="slidenum">
              <a:rPr lang="es-CO" smtClean="0"/>
              <a:t>3</a:t>
            </a:fld>
            <a:endParaRPr lang="es-CO"/>
          </a:p>
        </p:txBody>
      </p:sp>
    </p:spTree>
    <p:extLst>
      <p:ext uri="{BB962C8B-B14F-4D97-AF65-F5344CB8AC3E}">
        <p14:creationId xmlns:p14="http://schemas.microsoft.com/office/powerpoint/2010/main" val="42187824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D4B5BF-200D-F045-1F77-DBDE152770C3}"/>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72082EB1-89EF-559C-D302-91CDCF9084BF}"/>
              </a:ext>
            </a:extLst>
          </p:cNvPr>
          <p:cNvSpPr>
            <a:spLocks noGrp="1" noRot="1" noChangeAspect="1"/>
          </p:cNvSpPr>
          <p:nvPr>
            <p:ph type="sldImg"/>
          </p:nvPr>
        </p:nvSpPr>
        <p:spPr/>
      </p:sp>
      <p:sp>
        <p:nvSpPr>
          <p:cNvPr id="3" name="Marcador de notas 2">
            <a:extLst>
              <a:ext uri="{FF2B5EF4-FFF2-40B4-BE49-F238E27FC236}">
                <a16:creationId xmlns:a16="http://schemas.microsoft.com/office/drawing/2014/main" id="{3F53390F-4439-0C8E-0F78-FABB09917BC7}"/>
              </a:ext>
            </a:extLst>
          </p:cNvPr>
          <p:cNvSpPr>
            <a:spLocks noGrp="1"/>
          </p:cNvSpPr>
          <p:nvPr>
            <p:ph type="body" idx="1"/>
          </p:nvPr>
        </p:nvSpPr>
        <p:spPr/>
        <p:txBody>
          <a:bodyPr/>
          <a:lstStyle/>
          <a:p>
            <a:r>
              <a:rPr lang="es-CO" sz="1000">
                <a:latin typeface="Arial Narrow" panose="020B0606020202030204" pitchFamily="34" charset="0"/>
              </a:rPr>
              <a:t>En el carril A, se encentra el proceso resumido basado en el CI-PR-10 ciclo de vida de desarrollo de software, que a su vez se divide en dos carriles.</a:t>
            </a:r>
          </a:p>
          <a:p>
            <a:pPr lvl="1"/>
            <a:r>
              <a:rPr lang="es-CO" sz="1000">
                <a:latin typeface="Arial Narrow" panose="020B0606020202030204" pitchFamily="34" charset="0"/>
              </a:rPr>
              <a:t>En el carril B, se encuentra el proceso de viabilidad, que no se lleva a </a:t>
            </a:r>
            <a:r>
              <a:rPr lang="es-CO" sz="1000" err="1">
                <a:latin typeface="Arial Narrow" panose="020B0606020202030204" pitchFamily="34" charset="0"/>
              </a:rPr>
              <a:t>Devops</a:t>
            </a:r>
            <a:r>
              <a:rPr lang="es-CO" sz="1000">
                <a:latin typeface="Arial Narrow" panose="020B0606020202030204" pitchFamily="34" charset="0"/>
              </a:rPr>
              <a:t>, con sus actividades</a:t>
            </a:r>
          </a:p>
          <a:p>
            <a:pPr marL="1143000" lvl="2" indent="-228600">
              <a:buAutoNum type="arabicPeriod"/>
            </a:pPr>
            <a:r>
              <a:rPr lang="es-CO" sz="1000">
                <a:latin typeface="Arial Narrow" panose="020B0606020202030204" pitchFamily="34" charset="0"/>
              </a:rPr>
              <a:t>Asignación del proyecto</a:t>
            </a:r>
          </a:p>
          <a:p>
            <a:pPr marL="1143000" lvl="2" indent="-228600">
              <a:buAutoNum type="arabicPeriod"/>
            </a:pPr>
            <a:r>
              <a:rPr lang="es-CO" sz="1000">
                <a:latin typeface="Arial Narrow" panose="020B0606020202030204" pitchFamily="34" charset="0"/>
              </a:rPr>
              <a:t>Viabilidad del proyecto</a:t>
            </a:r>
          </a:p>
          <a:p>
            <a:pPr marL="457200" lvl="1" indent="0">
              <a:buNone/>
            </a:pPr>
            <a:r>
              <a:rPr lang="es-CO" sz="1000">
                <a:latin typeface="Arial Narrow" panose="020B0606020202030204" pitchFamily="34" charset="0"/>
              </a:rPr>
              <a:t>En el carril C. se encuentra el proceso de análisis resumido, se interactúa con </a:t>
            </a:r>
            <a:r>
              <a:rPr lang="es-CO" sz="1000" err="1">
                <a:latin typeface="Arial Narrow" panose="020B0606020202030204" pitchFamily="34" charset="0"/>
              </a:rPr>
              <a:t>Devops</a:t>
            </a:r>
            <a:r>
              <a:rPr lang="es-CO" sz="1000">
                <a:latin typeface="Arial Narrow" panose="020B0606020202030204" pitchFamily="34" charset="0"/>
              </a:rPr>
              <a:t>, con sus actividades</a:t>
            </a:r>
          </a:p>
          <a:p>
            <a:pPr marL="914400" lvl="2" indent="0">
              <a:buNone/>
            </a:pPr>
            <a:r>
              <a:rPr lang="es-CO" sz="1000">
                <a:latin typeface="Arial Narrow" panose="020B0606020202030204" pitchFamily="34" charset="0"/>
              </a:rPr>
              <a:t>3. Análisis de proyecto y las siguientes relaciones con </a:t>
            </a:r>
            <a:r>
              <a:rPr lang="es-CO" sz="1000" err="1">
                <a:latin typeface="Arial Narrow" panose="020B0606020202030204" pitchFamily="34" charset="0"/>
              </a:rPr>
              <a:t>devops</a:t>
            </a:r>
            <a:endParaRPr lang="es-CO" sz="1000">
              <a:latin typeface="Arial Narrow" panose="020B0606020202030204" pitchFamily="34" charset="0"/>
            </a:endParaRPr>
          </a:p>
          <a:p>
            <a:pPr marL="1371600" lvl="3" indent="0">
              <a:buNone/>
            </a:pPr>
            <a:r>
              <a:rPr lang="es-CO" sz="1000">
                <a:latin typeface="Arial Narrow" panose="020B0606020202030204" pitchFamily="34" charset="0"/>
              </a:rPr>
              <a:t>De 3 a 8 creación </a:t>
            </a:r>
            <a:r>
              <a:rPr lang="es-CO" sz="1000" err="1">
                <a:latin typeface="Arial Narrow" panose="020B0606020202030204" pitchFamily="34" charset="0"/>
              </a:rPr>
              <a:t>epic</a:t>
            </a:r>
            <a:r>
              <a:rPr lang="es-CO" sz="1000">
                <a:latin typeface="Arial Narrow" panose="020B0606020202030204" pitchFamily="34" charset="0"/>
              </a:rPr>
              <a:t> que es el archivo master</a:t>
            </a:r>
          </a:p>
          <a:p>
            <a:pPr marL="1371600" lvl="3" indent="0">
              <a:buNone/>
            </a:pPr>
            <a:r>
              <a:rPr lang="es-CO" sz="1000">
                <a:latin typeface="Arial Narrow" panose="020B0606020202030204" pitchFamily="34" charset="0"/>
              </a:rPr>
              <a:t>De 3 a 9 creación </a:t>
            </a:r>
            <a:r>
              <a:rPr lang="es-CO" sz="1000" err="1">
                <a:latin typeface="Arial Narrow" panose="020B0606020202030204" pitchFamily="34" charset="0"/>
              </a:rPr>
              <a:t>features</a:t>
            </a:r>
            <a:r>
              <a:rPr lang="es-CO" sz="1000">
                <a:latin typeface="Arial Narrow" panose="020B0606020202030204" pitchFamily="34" charset="0"/>
              </a:rPr>
              <a:t>, que para cada historia de usuario es un </a:t>
            </a:r>
            <a:r>
              <a:rPr lang="es-CO" sz="1000" err="1">
                <a:latin typeface="Arial Narrow" panose="020B0606020202030204" pitchFamily="34" charset="0"/>
              </a:rPr>
              <a:t>feature</a:t>
            </a:r>
            <a:endParaRPr lang="es-CO" sz="1000">
              <a:latin typeface="Arial Narrow" panose="020B0606020202030204" pitchFamily="34" charset="0"/>
            </a:endParaRPr>
          </a:p>
          <a:p>
            <a:pPr marL="1371600" lvl="3" indent="0">
              <a:buNone/>
            </a:pPr>
            <a:r>
              <a:rPr lang="es-CO" sz="1000">
                <a:latin typeface="Arial Narrow" panose="020B0606020202030204" pitchFamily="34" charset="0"/>
              </a:rPr>
              <a:t>De 3 a 10 creación backlogs, que es para cada criterio de aceptación un backlog</a:t>
            </a:r>
          </a:p>
          <a:p>
            <a:pPr marL="914400" lvl="2" indent="0">
              <a:buNone/>
            </a:pPr>
            <a:r>
              <a:rPr lang="es-CO" sz="1000">
                <a:latin typeface="Arial Narrow" panose="020B0606020202030204" pitchFamily="34" charset="0"/>
              </a:rPr>
              <a:t>4. Pruebas unitarias (internas de aceptación), con las siguientes relaciones en </a:t>
            </a:r>
            <a:r>
              <a:rPr lang="es-CO" sz="1000" err="1">
                <a:latin typeface="Arial Narrow" panose="020B0606020202030204" pitchFamily="34" charset="0"/>
              </a:rPr>
              <a:t>devops</a:t>
            </a:r>
            <a:endParaRPr lang="es-CO" sz="1000">
              <a:latin typeface="Arial Narrow" panose="020B0606020202030204" pitchFamily="34" charset="0"/>
            </a:endParaRPr>
          </a:p>
          <a:p>
            <a:pPr marL="1371600" lvl="3" indent="0">
              <a:buNone/>
            </a:pPr>
            <a:r>
              <a:rPr lang="es-CO" sz="1000">
                <a:latin typeface="Arial Narrow" panose="020B0606020202030204" pitchFamily="34" charset="0"/>
              </a:rPr>
              <a:t>De 4 a 11 Pruebas, y en caso de existir bugs (12) creación de bugs (14)</a:t>
            </a:r>
          </a:p>
          <a:p>
            <a:pPr marL="914400" marR="0" lvl="2" indent="0" algn="l" defTabSz="914400" rtl="0" eaLnBrk="1" fontAlgn="auto" latinLnBrk="0" hangingPunct="1">
              <a:lnSpc>
                <a:spcPct val="100000"/>
              </a:lnSpc>
              <a:spcBef>
                <a:spcPts val="0"/>
              </a:spcBef>
              <a:spcAft>
                <a:spcPts val="0"/>
              </a:spcAft>
              <a:buClrTx/>
              <a:buSzTx/>
              <a:buFontTx/>
              <a:buNone/>
              <a:tabLst/>
              <a:defRPr/>
            </a:pPr>
            <a:r>
              <a:rPr lang="es-CO" sz="1000">
                <a:latin typeface="Arial Narrow" panose="020B0606020202030204" pitchFamily="34" charset="0"/>
              </a:rPr>
              <a:t>5. Pruebas de aceptación, que no tienen relación con </a:t>
            </a:r>
            <a:r>
              <a:rPr lang="es-CO" sz="1000" err="1">
                <a:latin typeface="Arial Narrow" panose="020B0606020202030204" pitchFamily="34" charset="0"/>
              </a:rPr>
              <a:t>Devops</a:t>
            </a:r>
            <a:r>
              <a:rPr lang="es-CO" sz="1000">
                <a:latin typeface="Arial Narrow" panose="020B0606020202030204" pitchFamily="34" charset="0"/>
              </a:rPr>
              <a:t>, y corresponden al formato  </a:t>
            </a:r>
            <a:r>
              <a:rPr lang="es-ES" sz="1000">
                <a:effectLst/>
                <a:latin typeface="Arial Narrow" panose="020B0606020202030204" pitchFamily="34" charset="0"/>
                <a:ea typeface="Times New Roman" panose="02020603050405020304" pitchFamily="18" charset="0"/>
                <a:cs typeface="Calibri" panose="020F0502020204030204" pitchFamily="34" charset="0"/>
              </a:rPr>
              <a:t>CI-FO-15</a:t>
            </a:r>
            <a:r>
              <a:rPr lang="es-CO" sz="1000">
                <a:effectLst/>
                <a:latin typeface="Arial Narrow" panose="020B0606020202030204" pitchFamily="34" charset="0"/>
                <a:ea typeface="Times New Roman" panose="02020603050405020304" pitchFamily="18" charset="0"/>
                <a:cs typeface="Calibri" panose="020F0502020204030204" pitchFamily="34" charset="0"/>
              </a:rPr>
              <a:t> Pruebas funcionales y no funcionales</a:t>
            </a:r>
            <a:endParaRPr lang="es-CO" sz="1000">
              <a:latin typeface="Arial Narrow" panose="020B0606020202030204" pitchFamily="34" charset="0"/>
            </a:endParaRPr>
          </a:p>
          <a:p>
            <a:pPr marL="914400" lvl="2" indent="0">
              <a:buNone/>
            </a:pPr>
            <a:r>
              <a:rPr lang="es-CO" sz="1000">
                <a:latin typeface="Arial Narrow" panose="020B0606020202030204" pitchFamily="34" charset="0"/>
              </a:rPr>
              <a:t>6. Soporte estabilización, con las siguientes relaciones con </a:t>
            </a:r>
            <a:r>
              <a:rPr lang="es-CO" sz="1000" err="1">
                <a:latin typeface="Arial Narrow" panose="020B0606020202030204" pitchFamily="34" charset="0"/>
              </a:rPr>
              <a:t>devops</a:t>
            </a:r>
            <a:endParaRPr lang="es-CO" sz="1000">
              <a:latin typeface="Arial Narrow" panose="020B0606020202030204" pitchFamily="34" charset="0"/>
            </a:endParaRPr>
          </a:p>
          <a:p>
            <a:pPr marL="1371600" lvl="3" indent="0">
              <a:buNone/>
            </a:pPr>
            <a:r>
              <a:rPr lang="es-CO" sz="1000">
                <a:latin typeface="Arial Narrow" panose="020B0606020202030204" pitchFamily="34" charset="0"/>
              </a:rPr>
              <a:t> De 6 a 11 Pruebas, y en caso de existir bugs (12) creación de bugs (14)</a:t>
            </a:r>
          </a:p>
          <a:p>
            <a:pPr marL="0" lvl="0" indent="0">
              <a:buNone/>
            </a:pPr>
            <a:r>
              <a:rPr lang="es-CO" sz="1000">
                <a:latin typeface="Arial Narrow" panose="020B0606020202030204" pitchFamily="34" charset="0"/>
              </a:rPr>
              <a:t>En el carril D, se encuentra el proceso resumido basado en el CI-PR-19 Procedimiento implementación de proyectos ágiles y el uso de la </a:t>
            </a:r>
            <a:r>
              <a:rPr lang="es-CO" sz="1000" err="1">
                <a:latin typeface="Arial Narrow" panose="020B0606020202030204" pitchFamily="34" charset="0"/>
              </a:rPr>
              <a:t>herramitna</a:t>
            </a:r>
            <a:r>
              <a:rPr lang="es-CO" sz="1000">
                <a:latin typeface="Arial Narrow" panose="020B0606020202030204" pitchFamily="34" charset="0"/>
              </a:rPr>
              <a:t> </a:t>
            </a:r>
            <a:r>
              <a:rPr lang="es-CO" sz="1000" err="1">
                <a:latin typeface="Arial Narrow" panose="020B0606020202030204" pitchFamily="34" charset="0"/>
              </a:rPr>
              <a:t>Devops</a:t>
            </a:r>
            <a:r>
              <a:rPr lang="es-CO" sz="1000">
                <a:latin typeface="Arial Narrow" panose="020B0606020202030204" pitchFamily="34" charset="0"/>
              </a:rPr>
              <a:t>. Que a su vez se divide en tres carriles</a:t>
            </a:r>
          </a:p>
          <a:p>
            <a:pPr marL="457200" lvl="1" indent="0">
              <a:buNone/>
            </a:pPr>
            <a:r>
              <a:rPr lang="es-CO" sz="1000">
                <a:latin typeface="Arial Narrow" panose="020B0606020202030204" pitchFamily="34" charset="0"/>
              </a:rPr>
              <a:t>En el carril E. se encuentra por parte del Grupo de Sistemas de Información de la creación del espacio de trabajo del proyecto, con la actividad</a:t>
            </a:r>
          </a:p>
          <a:p>
            <a:pPr marL="914400" lvl="2" indent="0">
              <a:buNone/>
            </a:pPr>
            <a:r>
              <a:rPr lang="es-CO" sz="1000">
                <a:latin typeface="Arial Narrow" panose="020B0606020202030204" pitchFamily="34" charset="0"/>
              </a:rPr>
              <a:t>7 Crear el espacio en </a:t>
            </a:r>
            <a:r>
              <a:rPr lang="es-CO" sz="1000" err="1">
                <a:latin typeface="Arial Narrow" panose="020B0606020202030204" pitchFamily="34" charset="0"/>
              </a:rPr>
              <a:t>devops</a:t>
            </a:r>
            <a:r>
              <a:rPr lang="es-CO" sz="1000">
                <a:latin typeface="Arial Narrow" panose="020B0606020202030204" pitchFamily="34" charset="0"/>
              </a:rPr>
              <a:t>, permisos a los analistas y desarrolladores</a:t>
            </a:r>
          </a:p>
          <a:p>
            <a:pPr marL="457200" lvl="1" indent="0">
              <a:buNone/>
            </a:pPr>
            <a:r>
              <a:rPr lang="es-CO" sz="1000">
                <a:latin typeface="Arial Narrow" panose="020B0606020202030204" pitchFamily="34" charset="0"/>
              </a:rPr>
              <a:t>En el carril F. se encuentra  las actividades del analista, con sus actividades.</a:t>
            </a:r>
          </a:p>
          <a:p>
            <a:pPr marL="914400" marR="0" lvl="2" indent="0" algn="l" defTabSz="914400" rtl="0" eaLnBrk="1" fontAlgn="auto" latinLnBrk="0" hangingPunct="1">
              <a:lnSpc>
                <a:spcPct val="100000"/>
              </a:lnSpc>
              <a:spcBef>
                <a:spcPts val="0"/>
              </a:spcBef>
              <a:spcAft>
                <a:spcPts val="0"/>
              </a:spcAft>
              <a:buClrTx/>
              <a:buSzTx/>
              <a:buFontTx/>
              <a:buNone/>
              <a:tabLst/>
              <a:defRPr/>
            </a:pPr>
            <a:r>
              <a:rPr lang="es-CO" sz="1000">
                <a:latin typeface="Arial Narrow" panose="020B0606020202030204" pitchFamily="34" charset="0"/>
              </a:rPr>
              <a:t>8. Creación épica, que es el archivo master del formato </a:t>
            </a:r>
            <a:r>
              <a:rPr lang="es-ES" sz="1000">
                <a:effectLst/>
                <a:latin typeface="Arial Narrow" panose="020B0606020202030204" pitchFamily="34" charset="0"/>
                <a:ea typeface="Times New Roman" panose="02020603050405020304" pitchFamily="18" charset="0"/>
              </a:rPr>
              <a:t>CI-FO-17 Especificación de Requerimientos de Software</a:t>
            </a:r>
            <a:endParaRPr lang="es-CO" sz="1000">
              <a:latin typeface="Arial Narrow" panose="020B0606020202030204" pitchFamily="34" charset="0"/>
            </a:endParaRPr>
          </a:p>
          <a:p>
            <a:pPr marL="914400" lvl="2" indent="0">
              <a:buNone/>
            </a:pPr>
            <a:r>
              <a:rPr lang="es-CO" sz="1000">
                <a:latin typeface="Arial Narrow" panose="020B0606020202030204" pitchFamily="34" charset="0"/>
              </a:rPr>
              <a:t>9. Creación de </a:t>
            </a:r>
            <a:r>
              <a:rPr lang="es-CO" sz="1000" err="1">
                <a:latin typeface="Arial Narrow" panose="020B0606020202030204" pitchFamily="34" charset="0"/>
              </a:rPr>
              <a:t>features</a:t>
            </a:r>
            <a:r>
              <a:rPr lang="es-CO" sz="1000">
                <a:latin typeface="Arial Narrow" panose="020B0606020202030204" pitchFamily="34" charset="0"/>
              </a:rPr>
              <a:t>, las Historia de usuario del formato </a:t>
            </a:r>
            <a:r>
              <a:rPr lang="es-ES" sz="1000">
                <a:effectLst/>
                <a:latin typeface="Arial Narrow" panose="020B0606020202030204" pitchFamily="34" charset="0"/>
                <a:ea typeface="Times New Roman" panose="02020603050405020304" pitchFamily="18" charset="0"/>
              </a:rPr>
              <a:t>CI-FO-17 Especificación de Requerimientos de Software aprobadas por el usuario funcional</a:t>
            </a:r>
          </a:p>
          <a:p>
            <a:pPr marL="914400" lvl="2" indent="0">
              <a:buNone/>
            </a:pPr>
            <a:r>
              <a:rPr lang="es-ES" sz="1000">
                <a:effectLst/>
                <a:latin typeface="Arial Narrow" panose="020B0606020202030204" pitchFamily="34" charset="0"/>
              </a:rPr>
              <a:t>10. Creación de backlogs, los criterios de aceptación de la historia de usuario del formato </a:t>
            </a:r>
            <a:r>
              <a:rPr lang="es-ES" sz="1000">
                <a:effectLst/>
                <a:latin typeface="Arial Narrow" panose="020B0606020202030204" pitchFamily="34" charset="0"/>
                <a:ea typeface="Times New Roman" panose="02020603050405020304" pitchFamily="18" charset="0"/>
              </a:rPr>
              <a:t>CI-FO-17 Especificación de Requerimientos de Software aprobado por el usuario funcional</a:t>
            </a:r>
          </a:p>
          <a:p>
            <a:pPr marL="914400" lvl="2" indent="0">
              <a:buNone/>
            </a:pPr>
            <a:r>
              <a:rPr lang="es-ES" sz="1000">
                <a:effectLst/>
                <a:latin typeface="Arial Narrow" panose="020B0606020202030204" pitchFamily="34" charset="0"/>
              </a:rPr>
              <a:t>11. Pruebas internas para terminar si el backlog cumple los criterios de aceptación de la Historia de usuario aprobada por el usuario.</a:t>
            </a:r>
          </a:p>
          <a:p>
            <a:pPr marL="914400" lvl="2" indent="0">
              <a:buNone/>
            </a:pPr>
            <a:r>
              <a:rPr lang="es-ES" sz="1000">
                <a:effectLst/>
                <a:latin typeface="Arial Narrow" panose="020B0606020202030204" pitchFamily="34" charset="0"/>
              </a:rPr>
              <a:t>12. Evaluación de backlog vs aplicativo y decisión de (13) iniciar pruebas de aceptación cuando hay bug en el backlog la creación de (14) bug en </a:t>
            </a:r>
            <a:r>
              <a:rPr lang="es-ES" sz="1000" err="1">
                <a:effectLst/>
                <a:latin typeface="Arial Narrow" panose="020B0606020202030204" pitchFamily="34" charset="0"/>
              </a:rPr>
              <a:t>devops</a:t>
            </a:r>
            <a:r>
              <a:rPr lang="es-ES" sz="1000">
                <a:effectLst/>
                <a:latin typeface="Arial Narrow" panose="020B0606020202030204" pitchFamily="34" charset="0"/>
              </a:rPr>
              <a:t>,</a:t>
            </a:r>
          </a:p>
          <a:p>
            <a:pPr marL="914400" lvl="2" indent="0">
              <a:buNone/>
            </a:pPr>
            <a:r>
              <a:rPr lang="es-ES" sz="1000">
                <a:effectLst/>
                <a:latin typeface="Arial Narrow" panose="020B0606020202030204" pitchFamily="34" charset="0"/>
              </a:rPr>
              <a:t>13. Determinar si el conjunto de backlogs del </a:t>
            </a:r>
            <a:r>
              <a:rPr lang="es-ES" sz="1000" err="1">
                <a:effectLst/>
                <a:latin typeface="Arial Narrow" panose="020B0606020202030204" pitchFamily="34" charset="0"/>
              </a:rPr>
              <a:t>feature</a:t>
            </a:r>
            <a:r>
              <a:rPr lang="es-ES" sz="1000">
                <a:effectLst/>
                <a:latin typeface="Arial Narrow" panose="020B0606020202030204" pitchFamily="34" charset="0"/>
              </a:rPr>
              <a:t> son conformes y cumplen las especificaciones para iniciar las pruebas de aceptación con el usuario funcional y cambiar el estado del backlog a “done”</a:t>
            </a:r>
          </a:p>
          <a:p>
            <a:pPr marL="457200" lvl="1" indent="0">
              <a:buNone/>
            </a:pPr>
            <a:r>
              <a:rPr lang="es-ES" sz="1000">
                <a:effectLst/>
                <a:latin typeface="Arial Narrow" panose="020B0606020202030204" pitchFamily="34" charset="0"/>
              </a:rPr>
              <a:t>En el carril G. se encuentran las actividades del desarrollador, del Grupo de Sistemas de información, a manera informativa, con las actividades</a:t>
            </a:r>
          </a:p>
          <a:p>
            <a:pPr marL="457200" lvl="1" indent="0">
              <a:buNone/>
            </a:pPr>
            <a:r>
              <a:rPr lang="es-ES" sz="1000">
                <a:effectLst/>
                <a:latin typeface="Arial Narrow" panose="020B0606020202030204" pitchFamily="34" charset="0"/>
              </a:rPr>
              <a:t>17. Crea las tareas al backlog y al finalizar (18) reporta por correo la terminación del backlog para inicio de (4) pruebas del backlog</a:t>
            </a:r>
          </a:p>
          <a:p>
            <a:pPr marL="457200" marR="0" lvl="1" indent="0" algn="l" defTabSz="914400" rtl="0" eaLnBrk="1" fontAlgn="auto" latinLnBrk="0" hangingPunct="1">
              <a:lnSpc>
                <a:spcPct val="100000"/>
              </a:lnSpc>
              <a:spcBef>
                <a:spcPts val="0"/>
              </a:spcBef>
              <a:spcAft>
                <a:spcPts val="0"/>
              </a:spcAft>
              <a:buClrTx/>
              <a:buSzTx/>
              <a:buFontTx/>
              <a:buNone/>
              <a:tabLst/>
              <a:defRPr/>
            </a:pPr>
            <a:r>
              <a:rPr lang="es-ES" sz="1000">
                <a:effectLst/>
                <a:latin typeface="Arial Narrow" panose="020B0606020202030204" pitchFamily="34" charset="0"/>
              </a:rPr>
              <a:t>15. Crea las tareas al bug y al finalizar (14) reporta por correo la terminación del bug para inicio de (4) pruebas del backlog</a:t>
            </a:r>
          </a:p>
          <a:p>
            <a:pPr marL="457200" lvl="1" indent="0">
              <a:buNone/>
            </a:pPr>
            <a:endParaRPr lang="es-ES" sz="1000">
              <a:effectLst/>
              <a:latin typeface="Arial Narrow" panose="020B0606020202030204" pitchFamily="34" charset="0"/>
            </a:endParaRPr>
          </a:p>
        </p:txBody>
      </p:sp>
      <p:sp>
        <p:nvSpPr>
          <p:cNvPr id="4" name="Marcador de número de diapositiva 3">
            <a:extLst>
              <a:ext uri="{FF2B5EF4-FFF2-40B4-BE49-F238E27FC236}">
                <a16:creationId xmlns:a16="http://schemas.microsoft.com/office/drawing/2014/main" id="{923150BB-2E5E-B3A0-8E9B-44B438FF7C8A}"/>
              </a:ext>
            </a:extLst>
          </p:cNvPr>
          <p:cNvSpPr>
            <a:spLocks noGrp="1"/>
          </p:cNvSpPr>
          <p:nvPr>
            <p:ph type="sldNum" sz="quarter" idx="5"/>
          </p:nvPr>
        </p:nvSpPr>
        <p:spPr/>
        <p:txBody>
          <a:bodyPr/>
          <a:lstStyle/>
          <a:p>
            <a:fld id="{FA6EB753-771B-4F20-A179-1804F3C5EA81}" type="slidenum">
              <a:rPr lang="es-CO" smtClean="0"/>
              <a:t>4</a:t>
            </a:fld>
            <a:endParaRPr lang="es-CO"/>
          </a:p>
        </p:txBody>
      </p:sp>
    </p:spTree>
    <p:extLst>
      <p:ext uri="{BB962C8B-B14F-4D97-AF65-F5344CB8AC3E}">
        <p14:creationId xmlns:p14="http://schemas.microsoft.com/office/powerpoint/2010/main" val="6561556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8E5783-0674-57A1-F5CD-3517BD1838E6}"/>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25693B8A-F3A8-9753-D542-CED89448587D}"/>
              </a:ext>
            </a:extLst>
          </p:cNvPr>
          <p:cNvSpPr>
            <a:spLocks noGrp="1" noRot="1" noChangeAspect="1"/>
          </p:cNvSpPr>
          <p:nvPr>
            <p:ph type="sldImg"/>
          </p:nvPr>
        </p:nvSpPr>
        <p:spPr/>
      </p:sp>
      <p:sp>
        <p:nvSpPr>
          <p:cNvPr id="3" name="Marcador de notas 2">
            <a:extLst>
              <a:ext uri="{FF2B5EF4-FFF2-40B4-BE49-F238E27FC236}">
                <a16:creationId xmlns:a16="http://schemas.microsoft.com/office/drawing/2014/main" id="{75D78432-899F-77D5-AC23-118A3DD8A2E4}"/>
              </a:ext>
            </a:extLst>
          </p:cNvPr>
          <p:cNvSpPr>
            <a:spLocks noGrp="1"/>
          </p:cNvSpPr>
          <p:nvPr>
            <p:ph type="body" idx="1"/>
          </p:nvPr>
        </p:nvSpPr>
        <p:spPr/>
        <p:txBody>
          <a:bodyPr/>
          <a:lstStyle/>
          <a:p>
            <a:r>
              <a:rPr lang="es-CO" sz="1000">
                <a:latin typeface="Arial Narrow" panose="020B0606020202030204" pitchFamily="34" charset="0"/>
              </a:rPr>
              <a:t>En el carril A, se encentra el proceso resumido basado en el CI-PR-10 ciclo de vida de desarrollo de software, que a su vez se divide en dos carriles.</a:t>
            </a:r>
          </a:p>
          <a:p>
            <a:pPr lvl="1"/>
            <a:r>
              <a:rPr lang="es-CO" sz="1000">
                <a:latin typeface="Arial Narrow" panose="020B0606020202030204" pitchFamily="34" charset="0"/>
              </a:rPr>
              <a:t>En el carril B, se encuentra el proceso de viabilidad, que no se lleva a </a:t>
            </a:r>
            <a:r>
              <a:rPr lang="es-CO" sz="1000" err="1">
                <a:latin typeface="Arial Narrow" panose="020B0606020202030204" pitchFamily="34" charset="0"/>
              </a:rPr>
              <a:t>Devops</a:t>
            </a:r>
            <a:r>
              <a:rPr lang="es-CO" sz="1000">
                <a:latin typeface="Arial Narrow" panose="020B0606020202030204" pitchFamily="34" charset="0"/>
              </a:rPr>
              <a:t>, con sus actividades</a:t>
            </a:r>
          </a:p>
          <a:p>
            <a:pPr marL="1143000" lvl="2" indent="-228600">
              <a:buAutoNum type="arabicPeriod"/>
            </a:pPr>
            <a:r>
              <a:rPr lang="es-CO" sz="1000">
                <a:latin typeface="Arial Narrow" panose="020B0606020202030204" pitchFamily="34" charset="0"/>
              </a:rPr>
              <a:t>Asignación del proyecto</a:t>
            </a:r>
          </a:p>
          <a:p>
            <a:pPr marL="1143000" lvl="2" indent="-228600">
              <a:buAutoNum type="arabicPeriod"/>
            </a:pPr>
            <a:r>
              <a:rPr lang="es-CO" sz="1000">
                <a:latin typeface="Arial Narrow" panose="020B0606020202030204" pitchFamily="34" charset="0"/>
              </a:rPr>
              <a:t>Viabilidad del proyecto</a:t>
            </a:r>
          </a:p>
          <a:p>
            <a:pPr marL="457200" lvl="1" indent="0">
              <a:buNone/>
            </a:pPr>
            <a:r>
              <a:rPr lang="es-CO" sz="1000">
                <a:latin typeface="Arial Narrow" panose="020B0606020202030204" pitchFamily="34" charset="0"/>
              </a:rPr>
              <a:t>En el carril C. se encuentra el proceso de análisis resumido, se interactúa con </a:t>
            </a:r>
            <a:r>
              <a:rPr lang="es-CO" sz="1000" err="1">
                <a:latin typeface="Arial Narrow" panose="020B0606020202030204" pitchFamily="34" charset="0"/>
              </a:rPr>
              <a:t>Devops</a:t>
            </a:r>
            <a:r>
              <a:rPr lang="es-CO" sz="1000">
                <a:latin typeface="Arial Narrow" panose="020B0606020202030204" pitchFamily="34" charset="0"/>
              </a:rPr>
              <a:t>, con sus actividades</a:t>
            </a:r>
          </a:p>
          <a:p>
            <a:pPr marL="914400" lvl="2" indent="0">
              <a:buNone/>
            </a:pPr>
            <a:r>
              <a:rPr lang="es-CO" sz="1000">
                <a:latin typeface="Arial Narrow" panose="020B0606020202030204" pitchFamily="34" charset="0"/>
              </a:rPr>
              <a:t>3. Análisis de proyecto y las siguientes relaciones con </a:t>
            </a:r>
            <a:r>
              <a:rPr lang="es-CO" sz="1000" err="1">
                <a:latin typeface="Arial Narrow" panose="020B0606020202030204" pitchFamily="34" charset="0"/>
              </a:rPr>
              <a:t>devops</a:t>
            </a:r>
            <a:endParaRPr lang="es-CO" sz="1000">
              <a:latin typeface="Arial Narrow" panose="020B0606020202030204" pitchFamily="34" charset="0"/>
            </a:endParaRPr>
          </a:p>
          <a:p>
            <a:pPr marL="1371600" lvl="3" indent="0">
              <a:buNone/>
            </a:pPr>
            <a:r>
              <a:rPr lang="es-CO" sz="1000">
                <a:latin typeface="Arial Narrow" panose="020B0606020202030204" pitchFamily="34" charset="0"/>
              </a:rPr>
              <a:t>De 3 a 8 creación </a:t>
            </a:r>
            <a:r>
              <a:rPr lang="es-CO" sz="1000" err="1">
                <a:latin typeface="Arial Narrow" panose="020B0606020202030204" pitchFamily="34" charset="0"/>
              </a:rPr>
              <a:t>epic</a:t>
            </a:r>
            <a:r>
              <a:rPr lang="es-CO" sz="1000">
                <a:latin typeface="Arial Narrow" panose="020B0606020202030204" pitchFamily="34" charset="0"/>
              </a:rPr>
              <a:t> que es el archivo master</a:t>
            </a:r>
          </a:p>
          <a:p>
            <a:pPr marL="1371600" lvl="3" indent="0">
              <a:buNone/>
            </a:pPr>
            <a:r>
              <a:rPr lang="es-CO" sz="1000">
                <a:latin typeface="Arial Narrow" panose="020B0606020202030204" pitchFamily="34" charset="0"/>
              </a:rPr>
              <a:t>De 3 a 9 creación </a:t>
            </a:r>
            <a:r>
              <a:rPr lang="es-CO" sz="1000" err="1">
                <a:latin typeface="Arial Narrow" panose="020B0606020202030204" pitchFamily="34" charset="0"/>
              </a:rPr>
              <a:t>features</a:t>
            </a:r>
            <a:r>
              <a:rPr lang="es-CO" sz="1000">
                <a:latin typeface="Arial Narrow" panose="020B0606020202030204" pitchFamily="34" charset="0"/>
              </a:rPr>
              <a:t>, que para cada historia de usuario es un </a:t>
            </a:r>
            <a:r>
              <a:rPr lang="es-CO" sz="1000" err="1">
                <a:latin typeface="Arial Narrow" panose="020B0606020202030204" pitchFamily="34" charset="0"/>
              </a:rPr>
              <a:t>feature</a:t>
            </a:r>
            <a:endParaRPr lang="es-CO" sz="1000">
              <a:latin typeface="Arial Narrow" panose="020B0606020202030204" pitchFamily="34" charset="0"/>
            </a:endParaRPr>
          </a:p>
          <a:p>
            <a:pPr marL="1371600" lvl="3" indent="0">
              <a:buNone/>
            </a:pPr>
            <a:r>
              <a:rPr lang="es-CO" sz="1000">
                <a:latin typeface="Arial Narrow" panose="020B0606020202030204" pitchFamily="34" charset="0"/>
              </a:rPr>
              <a:t>De 3 a 10 creación backlogs, que es para cada criterio de aceptación un backlog</a:t>
            </a:r>
          </a:p>
          <a:p>
            <a:pPr marL="914400" lvl="2" indent="0">
              <a:buNone/>
            </a:pPr>
            <a:r>
              <a:rPr lang="es-CO" sz="1000">
                <a:latin typeface="Arial Narrow" panose="020B0606020202030204" pitchFamily="34" charset="0"/>
              </a:rPr>
              <a:t>4. Pruebas unitarias (internas de aceptación), con las siguientes relaciones en </a:t>
            </a:r>
            <a:r>
              <a:rPr lang="es-CO" sz="1000" err="1">
                <a:latin typeface="Arial Narrow" panose="020B0606020202030204" pitchFamily="34" charset="0"/>
              </a:rPr>
              <a:t>devops</a:t>
            </a:r>
            <a:endParaRPr lang="es-CO" sz="1000">
              <a:latin typeface="Arial Narrow" panose="020B0606020202030204" pitchFamily="34" charset="0"/>
            </a:endParaRPr>
          </a:p>
          <a:p>
            <a:pPr marL="1371600" lvl="3" indent="0">
              <a:buNone/>
            </a:pPr>
            <a:r>
              <a:rPr lang="es-CO" sz="1000">
                <a:latin typeface="Arial Narrow" panose="020B0606020202030204" pitchFamily="34" charset="0"/>
              </a:rPr>
              <a:t>De 4 a 11 Pruebas, y en caso de existir bugs (12) creación de bugs (14)</a:t>
            </a:r>
          </a:p>
          <a:p>
            <a:pPr marL="914400" marR="0" lvl="2" indent="0" algn="l" defTabSz="914400" rtl="0" eaLnBrk="1" fontAlgn="auto" latinLnBrk="0" hangingPunct="1">
              <a:lnSpc>
                <a:spcPct val="100000"/>
              </a:lnSpc>
              <a:spcBef>
                <a:spcPts val="0"/>
              </a:spcBef>
              <a:spcAft>
                <a:spcPts val="0"/>
              </a:spcAft>
              <a:buClrTx/>
              <a:buSzTx/>
              <a:buFontTx/>
              <a:buNone/>
              <a:tabLst/>
              <a:defRPr/>
            </a:pPr>
            <a:r>
              <a:rPr lang="es-CO" sz="1000">
                <a:latin typeface="Arial Narrow" panose="020B0606020202030204" pitchFamily="34" charset="0"/>
              </a:rPr>
              <a:t>5. Pruebas de aceptación, que no tienen relación con </a:t>
            </a:r>
            <a:r>
              <a:rPr lang="es-CO" sz="1000" err="1">
                <a:latin typeface="Arial Narrow" panose="020B0606020202030204" pitchFamily="34" charset="0"/>
              </a:rPr>
              <a:t>Devops</a:t>
            </a:r>
            <a:r>
              <a:rPr lang="es-CO" sz="1000">
                <a:latin typeface="Arial Narrow" panose="020B0606020202030204" pitchFamily="34" charset="0"/>
              </a:rPr>
              <a:t>, y corresponden al formato  </a:t>
            </a:r>
            <a:r>
              <a:rPr lang="es-ES" sz="1000">
                <a:effectLst/>
                <a:latin typeface="Arial Narrow" panose="020B0606020202030204" pitchFamily="34" charset="0"/>
                <a:ea typeface="Times New Roman" panose="02020603050405020304" pitchFamily="18" charset="0"/>
                <a:cs typeface="Calibri" panose="020F0502020204030204" pitchFamily="34" charset="0"/>
              </a:rPr>
              <a:t>CI-FO-15</a:t>
            </a:r>
            <a:r>
              <a:rPr lang="es-CO" sz="1000">
                <a:effectLst/>
                <a:latin typeface="Arial Narrow" panose="020B0606020202030204" pitchFamily="34" charset="0"/>
                <a:ea typeface="Times New Roman" panose="02020603050405020304" pitchFamily="18" charset="0"/>
                <a:cs typeface="Calibri" panose="020F0502020204030204" pitchFamily="34" charset="0"/>
              </a:rPr>
              <a:t> Pruebas funcionales y no funcionales</a:t>
            </a:r>
            <a:endParaRPr lang="es-CO" sz="1000">
              <a:latin typeface="Arial Narrow" panose="020B0606020202030204" pitchFamily="34" charset="0"/>
            </a:endParaRPr>
          </a:p>
          <a:p>
            <a:pPr marL="914400" lvl="2" indent="0">
              <a:buNone/>
            </a:pPr>
            <a:r>
              <a:rPr lang="es-CO" sz="1000">
                <a:latin typeface="Arial Narrow" panose="020B0606020202030204" pitchFamily="34" charset="0"/>
              </a:rPr>
              <a:t>6. Soporte estabilización, con las siguientes relaciones con </a:t>
            </a:r>
            <a:r>
              <a:rPr lang="es-CO" sz="1000" err="1">
                <a:latin typeface="Arial Narrow" panose="020B0606020202030204" pitchFamily="34" charset="0"/>
              </a:rPr>
              <a:t>devops</a:t>
            </a:r>
            <a:endParaRPr lang="es-CO" sz="1000">
              <a:latin typeface="Arial Narrow" panose="020B0606020202030204" pitchFamily="34" charset="0"/>
            </a:endParaRPr>
          </a:p>
          <a:p>
            <a:pPr marL="1371600" lvl="3" indent="0">
              <a:buNone/>
            </a:pPr>
            <a:r>
              <a:rPr lang="es-CO" sz="1000">
                <a:latin typeface="Arial Narrow" panose="020B0606020202030204" pitchFamily="34" charset="0"/>
              </a:rPr>
              <a:t> De 6 a 11 Pruebas, y en caso de existir bugs (12) creación de bugs (14)</a:t>
            </a:r>
          </a:p>
          <a:p>
            <a:pPr marL="0" lvl="0" indent="0">
              <a:buNone/>
            </a:pPr>
            <a:r>
              <a:rPr lang="es-CO" sz="1000">
                <a:latin typeface="Arial Narrow" panose="020B0606020202030204" pitchFamily="34" charset="0"/>
              </a:rPr>
              <a:t>En el carril D, se encuentra el proceso resumido basado en el CI-PR-19 Procedimiento implementación de proyectos ágiles y el uso de la </a:t>
            </a:r>
            <a:r>
              <a:rPr lang="es-CO" sz="1000" err="1">
                <a:latin typeface="Arial Narrow" panose="020B0606020202030204" pitchFamily="34" charset="0"/>
              </a:rPr>
              <a:t>herramitna</a:t>
            </a:r>
            <a:r>
              <a:rPr lang="es-CO" sz="1000">
                <a:latin typeface="Arial Narrow" panose="020B0606020202030204" pitchFamily="34" charset="0"/>
              </a:rPr>
              <a:t> </a:t>
            </a:r>
            <a:r>
              <a:rPr lang="es-CO" sz="1000" err="1">
                <a:latin typeface="Arial Narrow" panose="020B0606020202030204" pitchFamily="34" charset="0"/>
              </a:rPr>
              <a:t>Devops</a:t>
            </a:r>
            <a:r>
              <a:rPr lang="es-CO" sz="1000">
                <a:latin typeface="Arial Narrow" panose="020B0606020202030204" pitchFamily="34" charset="0"/>
              </a:rPr>
              <a:t>. Que a su vez se divide en tres carriles</a:t>
            </a:r>
          </a:p>
          <a:p>
            <a:pPr marL="457200" lvl="1" indent="0">
              <a:buNone/>
            </a:pPr>
            <a:r>
              <a:rPr lang="es-CO" sz="1000">
                <a:latin typeface="Arial Narrow" panose="020B0606020202030204" pitchFamily="34" charset="0"/>
              </a:rPr>
              <a:t>En el carril E. se encuentra por parte del Grupo de Sistemas de Información de la creación del espacio de trabajo del proyecto, con la actividad</a:t>
            </a:r>
          </a:p>
          <a:p>
            <a:pPr marL="914400" lvl="2" indent="0">
              <a:buNone/>
            </a:pPr>
            <a:r>
              <a:rPr lang="es-CO" sz="1000">
                <a:latin typeface="Arial Narrow" panose="020B0606020202030204" pitchFamily="34" charset="0"/>
              </a:rPr>
              <a:t>7 Crear el espacio en </a:t>
            </a:r>
            <a:r>
              <a:rPr lang="es-CO" sz="1000" err="1">
                <a:latin typeface="Arial Narrow" panose="020B0606020202030204" pitchFamily="34" charset="0"/>
              </a:rPr>
              <a:t>devops</a:t>
            </a:r>
            <a:r>
              <a:rPr lang="es-CO" sz="1000">
                <a:latin typeface="Arial Narrow" panose="020B0606020202030204" pitchFamily="34" charset="0"/>
              </a:rPr>
              <a:t>, permisos a los analistas y desarrolladores</a:t>
            </a:r>
          </a:p>
          <a:p>
            <a:pPr marL="457200" lvl="1" indent="0">
              <a:buNone/>
            </a:pPr>
            <a:r>
              <a:rPr lang="es-CO" sz="1000">
                <a:latin typeface="Arial Narrow" panose="020B0606020202030204" pitchFamily="34" charset="0"/>
              </a:rPr>
              <a:t>En el carril F. se encuentra  las actividades del analista, con sus actividades.</a:t>
            </a:r>
          </a:p>
          <a:p>
            <a:pPr marL="914400" marR="0" lvl="2" indent="0" algn="l" defTabSz="914400" rtl="0" eaLnBrk="1" fontAlgn="auto" latinLnBrk="0" hangingPunct="1">
              <a:lnSpc>
                <a:spcPct val="100000"/>
              </a:lnSpc>
              <a:spcBef>
                <a:spcPts val="0"/>
              </a:spcBef>
              <a:spcAft>
                <a:spcPts val="0"/>
              </a:spcAft>
              <a:buClrTx/>
              <a:buSzTx/>
              <a:buFontTx/>
              <a:buNone/>
              <a:tabLst/>
              <a:defRPr/>
            </a:pPr>
            <a:r>
              <a:rPr lang="es-CO" sz="1000">
                <a:latin typeface="Arial Narrow" panose="020B0606020202030204" pitchFamily="34" charset="0"/>
              </a:rPr>
              <a:t>8. Creación épica, que es el archivo master del formato </a:t>
            </a:r>
            <a:r>
              <a:rPr lang="es-ES" sz="1000">
                <a:effectLst/>
                <a:latin typeface="Arial Narrow" panose="020B0606020202030204" pitchFamily="34" charset="0"/>
                <a:ea typeface="Times New Roman" panose="02020603050405020304" pitchFamily="18" charset="0"/>
              </a:rPr>
              <a:t>CI-FO-17 Especificación de Requerimientos de Software</a:t>
            </a:r>
            <a:endParaRPr lang="es-CO" sz="1000">
              <a:latin typeface="Arial Narrow" panose="020B0606020202030204" pitchFamily="34" charset="0"/>
            </a:endParaRPr>
          </a:p>
          <a:p>
            <a:pPr marL="914400" lvl="2" indent="0">
              <a:buNone/>
            </a:pPr>
            <a:r>
              <a:rPr lang="es-CO" sz="1000">
                <a:latin typeface="Arial Narrow" panose="020B0606020202030204" pitchFamily="34" charset="0"/>
              </a:rPr>
              <a:t>9. Creación de </a:t>
            </a:r>
            <a:r>
              <a:rPr lang="es-CO" sz="1000" err="1">
                <a:latin typeface="Arial Narrow" panose="020B0606020202030204" pitchFamily="34" charset="0"/>
              </a:rPr>
              <a:t>features</a:t>
            </a:r>
            <a:r>
              <a:rPr lang="es-CO" sz="1000">
                <a:latin typeface="Arial Narrow" panose="020B0606020202030204" pitchFamily="34" charset="0"/>
              </a:rPr>
              <a:t>, las Historia de usuario del formato </a:t>
            </a:r>
            <a:r>
              <a:rPr lang="es-ES" sz="1000">
                <a:effectLst/>
                <a:latin typeface="Arial Narrow" panose="020B0606020202030204" pitchFamily="34" charset="0"/>
                <a:ea typeface="Times New Roman" panose="02020603050405020304" pitchFamily="18" charset="0"/>
              </a:rPr>
              <a:t>CI-FO-17 Especificación de Requerimientos de Software aprobadas por el usuario funcional</a:t>
            </a:r>
          </a:p>
          <a:p>
            <a:pPr marL="914400" lvl="2" indent="0">
              <a:buNone/>
            </a:pPr>
            <a:r>
              <a:rPr lang="es-ES" sz="1000">
                <a:effectLst/>
                <a:latin typeface="Arial Narrow" panose="020B0606020202030204" pitchFamily="34" charset="0"/>
              </a:rPr>
              <a:t>10. Creación de backlogs, los criterios de aceptación de la historia de usuario del formato </a:t>
            </a:r>
            <a:r>
              <a:rPr lang="es-ES" sz="1000">
                <a:effectLst/>
                <a:latin typeface="Arial Narrow" panose="020B0606020202030204" pitchFamily="34" charset="0"/>
                <a:ea typeface="Times New Roman" panose="02020603050405020304" pitchFamily="18" charset="0"/>
              </a:rPr>
              <a:t>CI-FO-17 Especificación de Requerimientos de Software aprobado por el usuario funcional</a:t>
            </a:r>
          </a:p>
          <a:p>
            <a:pPr marL="914400" lvl="2" indent="0">
              <a:buNone/>
            </a:pPr>
            <a:r>
              <a:rPr lang="es-ES" sz="1000">
                <a:effectLst/>
                <a:latin typeface="Arial Narrow" panose="020B0606020202030204" pitchFamily="34" charset="0"/>
              </a:rPr>
              <a:t>11. Pruebas internas para terminar si el backlog cumple los criterios de aceptación de la Historia de usuario aprobada por el usuario.</a:t>
            </a:r>
          </a:p>
          <a:p>
            <a:pPr marL="914400" lvl="2" indent="0">
              <a:buNone/>
            </a:pPr>
            <a:r>
              <a:rPr lang="es-ES" sz="1000">
                <a:effectLst/>
                <a:latin typeface="Arial Narrow" panose="020B0606020202030204" pitchFamily="34" charset="0"/>
              </a:rPr>
              <a:t>12. Evaluación de backlog vs aplicativo y decisión de (13) iniciar pruebas de aceptación cuando hay bug en el backlog la creación de (14) bug en </a:t>
            </a:r>
            <a:r>
              <a:rPr lang="es-ES" sz="1000" err="1">
                <a:effectLst/>
                <a:latin typeface="Arial Narrow" panose="020B0606020202030204" pitchFamily="34" charset="0"/>
              </a:rPr>
              <a:t>devops</a:t>
            </a:r>
            <a:r>
              <a:rPr lang="es-ES" sz="1000">
                <a:effectLst/>
                <a:latin typeface="Arial Narrow" panose="020B0606020202030204" pitchFamily="34" charset="0"/>
              </a:rPr>
              <a:t>,</a:t>
            </a:r>
          </a:p>
          <a:p>
            <a:pPr marL="914400" lvl="2" indent="0">
              <a:buNone/>
            </a:pPr>
            <a:r>
              <a:rPr lang="es-ES" sz="1000">
                <a:effectLst/>
                <a:latin typeface="Arial Narrow" panose="020B0606020202030204" pitchFamily="34" charset="0"/>
              </a:rPr>
              <a:t>13. Determinar si el conjunto de backlogs del </a:t>
            </a:r>
            <a:r>
              <a:rPr lang="es-ES" sz="1000" err="1">
                <a:effectLst/>
                <a:latin typeface="Arial Narrow" panose="020B0606020202030204" pitchFamily="34" charset="0"/>
              </a:rPr>
              <a:t>feature</a:t>
            </a:r>
            <a:r>
              <a:rPr lang="es-ES" sz="1000">
                <a:effectLst/>
                <a:latin typeface="Arial Narrow" panose="020B0606020202030204" pitchFamily="34" charset="0"/>
              </a:rPr>
              <a:t> son conformes y cumplen las especificaciones para iniciar las pruebas de aceptación con el usuario funcional y cambiar el estado del backlog a “done”</a:t>
            </a:r>
          </a:p>
          <a:p>
            <a:pPr marL="457200" lvl="1" indent="0">
              <a:buNone/>
            </a:pPr>
            <a:r>
              <a:rPr lang="es-ES" sz="1000">
                <a:effectLst/>
                <a:latin typeface="Arial Narrow" panose="020B0606020202030204" pitchFamily="34" charset="0"/>
              </a:rPr>
              <a:t>En el carril G. se encuentran las actividades del desarrollador, del Grupo de Sistemas de información, a manera informativa, con las actividades</a:t>
            </a:r>
          </a:p>
          <a:p>
            <a:pPr marL="457200" lvl="1" indent="0">
              <a:buNone/>
            </a:pPr>
            <a:r>
              <a:rPr lang="es-ES" sz="1000">
                <a:effectLst/>
                <a:latin typeface="Arial Narrow" panose="020B0606020202030204" pitchFamily="34" charset="0"/>
              </a:rPr>
              <a:t>17. Crea las tareas al backlog y al finalizar (18) reporta por correo la terminación del backlog para inicio de (4) pruebas del backlog</a:t>
            </a:r>
          </a:p>
          <a:p>
            <a:pPr marL="457200" marR="0" lvl="1" indent="0" algn="l" defTabSz="914400" rtl="0" eaLnBrk="1" fontAlgn="auto" latinLnBrk="0" hangingPunct="1">
              <a:lnSpc>
                <a:spcPct val="100000"/>
              </a:lnSpc>
              <a:spcBef>
                <a:spcPts val="0"/>
              </a:spcBef>
              <a:spcAft>
                <a:spcPts val="0"/>
              </a:spcAft>
              <a:buClrTx/>
              <a:buSzTx/>
              <a:buFontTx/>
              <a:buNone/>
              <a:tabLst/>
              <a:defRPr/>
            </a:pPr>
            <a:r>
              <a:rPr lang="es-ES" sz="1000">
                <a:effectLst/>
                <a:latin typeface="Arial Narrow" panose="020B0606020202030204" pitchFamily="34" charset="0"/>
              </a:rPr>
              <a:t>15. Crea las tareas al bug y al finalizar (14) reporta por correo la terminación del bug para inicio de (4) pruebas del backlog</a:t>
            </a:r>
          </a:p>
          <a:p>
            <a:pPr marL="457200" lvl="1" indent="0">
              <a:buNone/>
            </a:pPr>
            <a:endParaRPr lang="es-ES" sz="1000">
              <a:effectLst/>
              <a:latin typeface="Arial Narrow" panose="020B0606020202030204" pitchFamily="34" charset="0"/>
            </a:endParaRPr>
          </a:p>
        </p:txBody>
      </p:sp>
      <p:sp>
        <p:nvSpPr>
          <p:cNvPr id="4" name="Marcador de número de diapositiva 3">
            <a:extLst>
              <a:ext uri="{FF2B5EF4-FFF2-40B4-BE49-F238E27FC236}">
                <a16:creationId xmlns:a16="http://schemas.microsoft.com/office/drawing/2014/main" id="{A4671A89-6171-230E-4767-27863C495853}"/>
              </a:ext>
            </a:extLst>
          </p:cNvPr>
          <p:cNvSpPr>
            <a:spLocks noGrp="1"/>
          </p:cNvSpPr>
          <p:nvPr>
            <p:ph type="sldNum" sz="quarter" idx="5"/>
          </p:nvPr>
        </p:nvSpPr>
        <p:spPr/>
        <p:txBody>
          <a:bodyPr/>
          <a:lstStyle/>
          <a:p>
            <a:fld id="{FA6EB753-771B-4F20-A179-1804F3C5EA81}" type="slidenum">
              <a:rPr lang="es-CO" smtClean="0"/>
              <a:t>5</a:t>
            </a:fld>
            <a:endParaRPr lang="es-CO"/>
          </a:p>
        </p:txBody>
      </p:sp>
    </p:spTree>
    <p:extLst>
      <p:ext uri="{BB962C8B-B14F-4D97-AF65-F5344CB8AC3E}">
        <p14:creationId xmlns:p14="http://schemas.microsoft.com/office/powerpoint/2010/main" val="3936931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A5006B-D2B5-7DF0-EBC5-3213B29D2CB0}"/>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2FBA73FF-DC5B-5E96-8625-0F862F5D4585}"/>
              </a:ext>
            </a:extLst>
          </p:cNvPr>
          <p:cNvSpPr>
            <a:spLocks noGrp="1" noRot="1" noChangeAspect="1"/>
          </p:cNvSpPr>
          <p:nvPr>
            <p:ph type="sldImg"/>
          </p:nvPr>
        </p:nvSpPr>
        <p:spPr/>
      </p:sp>
      <p:sp>
        <p:nvSpPr>
          <p:cNvPr id="3" name="Marcador de notas 2">
            <a:extLst>
              <a:ext uri="{FF2B5EF4-FFF2-40B4-BE49-F238E27FC236}">
                <a16:creationId xmlns:a16="http://schemas.microsoft.com/office/drawing/2014/main" id="{169EB10B-F4C6-BC48-90BC-F116C29D6365}"/>
              </a:ext>
            </a:extLst>
          </p:cNvPr>
          <p:cNvSpPr>
            <a:spLocks noGrp="1"/>
          </p:cNvSpPr>
          <p:nvPr>
            <p:ph type="body" idx="1"/>
          </p:nvPr>
        </p:nvSpPr>
        <p:spPr/>
        <p:txBody>
          <a:bodyPr/>
          <a:lstStyle/>
          <a:p>
            <a:r>
              <a:rPr lang="es-CO" sz="1000">
                <a:latin typeface="Arial Narrow" panose="020B0606020202030204" pitchFamily="34" charset="0"/>
              </a:rPr>
              <a:t>En el carril A, se encentra el proceso resumido basado en el CI-PR-10 ciclo de vida de desarrollo de software, que a su vez se divide en dos carriles.</a:t>
            </a:r>
          </a:p>
          <a:p>
            <a:pPr lvl="1"/>
            <a:r>
              <a:rPr lang="es-CO" sz="1000">
                <a:latin typeface="Arial Narrow" panose="020B0606020202030204" pitchFamily="34" charset="0"/>
              </a:rPr>
              <a:t>En el carril B, se encuentra el proceso de viabilidad, que no se lleva a </a:t>
            </a:r>
            <a:r>
              <a:rPr lang="es-CO" sz="1000" err="1">
                <a:latin typeface="Arial Narrow" panose="020B0606020202030204" pitchFamily="34" charset="0"/>
              </a:rPr>
              <a:t>Devops</a:t>
            </a:r>
            <a:r>
              <a:rPr lang="es-CO" sz="1000">
                <a:latin typeface="Arial Narrow" panose="020B0606020202030204" pitchFamily="34" charset="0"/>
              </a:rPr>
              <a:t>, con sus actividades</a:t>
            </a:r>
          </a:p>
          <a:p>
            <a:pPr marL="1143000" lvl="2" indent="-228600">
              <a:buAutoNum type="arabicPeriod"/>
            </a:pPr>
            <a:r>
              <a:rPr lang="es-CO" sz="1000">
                <a:latin typeface="Arial Narrow" panose="020B0606020202030204" pitchFamily="34" charset="0"/>
              </a:rPr>
              <a:t>Asignación del proyecto</a:t>
            </a:r>
          </a:p>
          <a:p>
            <a:pPr marL="1143000" lvl="2" indent="-228600">
              <a:buAutoNum type="arabicPeriod"/>
            </a:pPr>
            <a:r>
              <a:rPr lang="es-CO" sz="1000">
                <a:latin typeface="Arial Narrow" panose="020B0606020202030204" pitchFamily="34" charset="0"/>
              </a:rPr>
              <a:t>Viabilidad del proyecto</a:t>
            </a:r>
          </a:p>
          <a:p>
            <a:pPr marL="457200" lvl="1" indent="0">
              <a:buNone/>
            </a:pPr>
            <a:r>
              <a:rPr lang="es-CO" sz="1000">
                <a:latin typeface="Arial Narrow" panose="020B0606020202030204" pitchFamily="34" charset="0"/>
              </a:rPr>
              <a:t>En el carril C. se encuentra el proceso de análisis resumido, se interactúa con </a:t>
            </a:r>
            <a:r>
              <a:rPr lang="es-CO" sz="1000" err="1">
                <a:latin typeface="Arial Narrow" panose="020B0606020202030204" pitchFamily="34" charset="0"/>
              </a:rPr>
              <a:t>Devops</a:t>
            </a:r>
            <a:r>
              <a:rPr lang="es-CO" sz="1000">
                <a:latin typeface="Arial Narrow" panose="020B0606020202030204" pitchFamily="34" charset="0"/>
              </a:rPr>
              <a:t>, con sus actividades</a:t>
            </a:r>
          </a:p>
          <a:p>
            <a:pPr marL="914400" lvl="2" indent="0">
              <a:buNone/>
            </a:pPr>
            <a:r>
              <a:rPr lang="es-CO" sz="1000">
                <a:latin typeface="Arial Narrow" panose="020B0606020202030204" pitchFamily="34" charset="0"/>
              </a:rPr>
              <a:t>3. Análisis de proyecto y las siguientes relaciones con </a:t>
            </a:r>
            <a:r>
              <a:rPr lang="es-CO" sz="1000" err="1">
                <a:latin typeface="Arial Narrow" panose="020B0606020202030204" pitchFamily="34" charset="0"/>
              </a:rPr>
              <a:t>devops</a:t>
            </a:r>
            <a:endParaRPr lang="es-CO" sz="1000">
              <a:latin typeface="Arial Narrow" panose="020B0606020202030204" pitchFamily="34" charset="0"/>
            </a:endParaRPr>
          </a:p>
          <a:p>
            <a:pPr marL="1371600" lvl="3" indent="0">
              <a:buNone/>
            </a:pPr>
            <a:r>
              <a:rPr lang="es-CO" sz="1000">
                <a:latin typeface="Arial Narrow" panose="020B0606020202030204" pitchFamily="34" charset="0"/>
              </a:rPr>
              <a:t>De 3 a 8 creación </a:t>
            </a:r>
            <a:r>
              <a:rPr lang="es-CO" sz="1000" err="1">
                <a:latin typeface="Arial Narrow" panose="020B0606020202030204" pitchFamily="34" charset="0"/>
              </a:rPr>
              <a:t>epic</a:t>
            </a:r>
            <a:r>
              <a:rPr lang="es-CO" sz="1000">
                <a:latin typeface="Arial Narrow" panose="020B0606020202030204" pitchFamily="34" charset="0"/>
              </a:rPr>
              <a:t> que es el archivo master</a:t>
            </a:r>
          </a:p>
          <a:p>
            <a:pPr marL="1371600" lvl="3" indent="0">
              <a:buNone/>
            </a:pPr>
            <a:r>
              <a:rPr lang="es-CO" sz="1000">
                <a:latin typeface="Arial Narrow" panose="020B0606020202030204" pitchFamily="34" charset="0"/>
              </a:rPr>
              <a:t>De 3 a 9 creación </a:t>
            </a:r>
            <a:r>
              <a:rPr lang="es-CO" sz="1000" err="1">
                <a:latin typeface="Arial Narrow" panose="020B0606020202030204" pitchFamily="34" charset="0"/>
              </a:rPr>
              <a:t>features</a:t>
            </a:r>
            <a:r>
              <a:rPr lang="es-CO" sz="1000">
                <a:latin typeface="Arial Narrow" panose="020B0606020202030204" pitchFamily="34" charset="0"/>
              </a:rPr>
              <a:t>, que para cada historia de usuario es un </a:t>
            </a:r>
            <a:r>
              <a:rPr lang="es-CO" sz="1000" err="1">
                <a:latin typeface="Arial Narrow" panose="020B0606020202030204" pitchFamily="34" charset="0"/>
              </a:rPr>
              <a:t>feature</a:t>
            </a:r>
            <a:endParaRPr lang="es-CO" sz="1000">
              <a:latin typeface="Arial Narrow" panose="020B0606020202030204" pitchFamily="34" charset="0"/>
            </a:endParaRPr>
          </a:p>
          <a:p>
            <a:pPr marL="1371600" lvl="3" indent="0">
              <a:buNone/>
            </a:pPr>
            <a:r>
              <a:rPr lang="es-CO" sz="1000">
                <a:latin typeface="Arial Narrow" panose="020B0606020202030204" pitchFamily="34" charset="0"/>
              </a:rPr>
              <a:t>De 3 a 10 creación backlogs, que es para cada criterio de aceptación un backlog</a:t>
            </a:r>
          </a:p>
          <a:p>
            <a:pPr marL="914400" lvl="2" indent="0">
              <a:buNone/>
            </a:pPr>
            <a:r>
              <a:rPr lang="es-CO" sz="1000">
                <a:latin typeface="Arial Narrow" panose="020B0606020202030204" pitchFamily="34" charset="0"/>
              </a:rPr>
              <a:t>4. Pruebas unitarias (internas de aceptación), con las siguientes relaciones en </a:t>
            </a:r>
            <a:r>
              <a:rPr lang="es-CO" sz="1000" err="1">
                <a:latin typeface="Arial Narrow" panose="020B0606020202030204" pitchFamily="34" charset="0"/>
              </a:rPr>
              <a:t>devops</a:t>
            </a:r>
            <a:endParaRPr lang="es-CO" sz="1000">
              <a:latin typeface="Arial Narrow" panose="020B0606020202030204" pitchFamily="34" charset="0"/>
            </a:endParaRPr>
          </a:p>
          <a:p>
            <a:pPr marL="1371600" lvl="3" indent="0">
              <a:buNone/>
            </a:pPr>
            <a:r>
              <a:rPr lang="es-CO" sz="1000">
                <a:latin typeface="Arial Narrow" panose="020B0606020202030204" pitchFamily="34" charset="0"/>
              </a:rPr>
              <a:t>De 4 a 11 Pruebas, y en caso de existir bugs (12) creación de bugs (14)</a:t>
            </a:r>
          </a:p>
          <a:p>
            <a:pPr marL="914400" marR="0" lvl="2" indent="0" algn="l" defTabSz="914400" rtl="0" eaLnBrk="1" fontAlgn="auto" latinLnBrk="0" hangingPunct="1">
              <a:lnSpc>
                <a:spcPct val="100000"/>
              </a:lnSpc>
              <a:spcBef>
                <a:spcPts val="0"/>
              </a:spcBef>
              <a:spcAft>
                <a:spcPts val="0"/>
              </a:spcAft>
              <a:buClrTx/>
              <a:buSzTx/>
              <a:buFontTx/>
              <a:buNone/>
              <a:tabLst/>
              <a:defRPr/>
            </a:pPr>
            <a:r>
              <a:rPr lang="es-CO" sz="1000">
                <a:latin typeface="Arial Narrow" panose="020B0606020202030204" pitchFamily="34" charset="0"/>
              </a:rPr>
              <a:t>5. Pruebas de aceptación, que no tienen relación con </a:t>
            </a:r>
            <a:r>
              <a:rPr lang="es-CO" sz="1000" err="1">
                <a:latin typeface="Arial Narrow" panose="020B0606020202030204" pitchFamily="34" charset="0"/>
              </a:rPr>
              <a:t>Devops</a:t>
            </a:r>
            <a:r>
              <a:rPr lang="es-CO" sz="1000">
                <a:latin typeface="Arial Narrow" panose="020B0606020202030204" pitchFamily="34" charset="0"/>
              </a:rPr>
              <a:t>, y corresponden al formato  </a:t>
            </a:r>
            <a:r>
              <a:rPr lang="es-ES" sz="1000">
                <a:effectLst/>
                <a:latin typeface="Arial Narrow" panose="020B0606020202030204" pitchFamily="34" charset="0"/>
                <a:ea typeface="Times New Roman" panose="02020603050405020304" pitchFamily="18" charset="0"/>
                <a:cs typeface="Calibri" panose="020F0502020204030204" pitchFamily="34" charset="0"/>
              </a:rPr>
              <a:t>CI-FO-15</a:t>
            </a:r>
            <a:r>
              <a:rPr lang="es-CO" sz="1000">
                <a:effectLst/>
                <a:latin typeface="Arial Narrow" panose="020B0606020202030204" pitchFamily="34" charset="0"/>
                <a:ea typeface="Times New Roman" panose="02020603050405020304" pitchFamily="18" charset="0"/>
                <a:cs typeface="Calibri" panose="020F0502020204030204" pitchFamily="34" charset="0"/>
              </a:rPr>
              <a:t> Pruebas funcionales y no funcionales</a:t>
            </a:r>
            <a:endParaRPr lang="es-CO" sz="1000">
              <a:latin typeface="Arial Narrow" panose="020B0606020202030204" pitchFamily="34" charset="0"/>
            </a:endParaRPr>
          </a:p>
          <a:p>
            <a:pPr marL="914400" lvl="2" indent="0">
              <a:buNone/>
            </a:pPr>
            <a:r>
              <a:rPr lang="es-CO" sz="1000">
                <a:latin typeface="Arial Narrow" panose="020B0606020202030204" pitchFamily="34" charset="0"/>
              </a:rPr>
              <a:t>6. Soporte estabilización, con las siguientes relaciones con </a:t>
            </a:r>
            <a:r>
              <a:rPr lang="es-CO" sz="1000" err="1">
                <a:latin typeface="Arial Narrow" panose="020B0606020202030204" pitchFamily="34" charset="0"/>
              </a:rPr>
              <a:t>devops</a:t>
            </a:r>
            <a:endParaRPr lang="es-CO" sz="1000">
              <a:latin typeface="Arial Narrow" panose="020B0606020202030204" pitchFamily="34" charset="0"/>
            </a:endParaRPr>
          </a:p>
          <a:p>
            <a:pPr marL="1371600" lvl="3" indent="0">
              <a:buNone/>
            </a:pPr>
            <a:r>
              <a:rPr lang="es-CO" sz="1000">
                <a:latin typeface="Arial Narrow" panose="020B0606020202030204" pitchFamily="34" charset="0"/>
              </a:rPr>
              <a:t> De 6 a 11 Pruebas, y en caso de existir bugs (12) creación de bugs (14)</a:t>
            </a:r>
          </a:p>
          <a:p>
            <a:pPr marL="0" lvl="0" indent="0">
              <a:buNone/>
            </a:pPr>
            <a:r>
              <a:rPr lang="es-CO" sz="1000">
                <a:latin typeface="Arial Narrow" panose="020B0606020202030204" pitchFamily="34" charset="0"/>
              </a:rPr>
              <a:t>En el carril D, se encuentra el proceso resumido basado en el CI-PR-19 Procedimiento implementación de proyectos ágiles y el uso de la </a:t>
            </a:r>
            <a:r>
              <a:rPr lang="es-CO" sz="1000" err="1">
                <a:latin typeface="Arial Narrow" panose="020B0606020202030204" pitchFamily="34" charset="0"/>
              </a:rPr>
              <a:t>herramitna</a:t>
            </a:r>
            <a:r>
              <a:rPr lang="es-CO" sz="1000">
                <a:latin typeface="Arial Narrow" panose="020B0606020202030204" pitchFamily="34" charset="0"/>
              </a:rPr>
              <a:t> </a:t>
            </a:r>
            <a:r>
              <a:rPr lang="es-CO" sz="1000" err="1">
                <a:latin typeface="Arial Narrow" panose="020B0606020202030204" pitchFamily="34" charset="0"/>
              </a:rPr>
              <a:t>Devops</a:t>
            </a:r>
            <a:r>
              <a:rPr lang="es-CO" sz="1000">
                <a:latin typeface="Arial Narrow" panose="020B0606020202030204" pitchFamily="34" charset="0"/>
              </a:rPr>
              <a:t>. Que a su vez se divide en tres carriles</a:t>
            </a:r>
          </a:p>
          <a:p>
            <a:pPr marL="457200" lvl="1" indent="0">
              <a:buNone/>
            </a:pPr>
            <a:r>
              <a:rPr lang="es-CO" sz="1000">
                <a:latin typeface="Arial Narrow" panose="020B0606020202030204" pitchFamily="34" charset="0"/>
              </a:rPr>
              <a:t>En el carril E. se encuentra por parte del Grupo de Sistemas de Información de la creación del espacio de trabajo del proyecto, con la actividad</a:t>
            </a:r>
          </a:p>
          <a:p>
            <a:pPr marL="914400" lvl="2" indent="0">
              <a:buNone/>
            </a:pPr>
            <a:r>
              <a:rPr lang="es-CO" sz="1000">
                <a:latin typeface="Arial Narrow" panose="020B0606020202030204" pitchFamily="34" charset="0"/>
              </a:rPr>
              <a:t>7 Crear el espacio en </a:t>
            </a:r>
            <a:r>
              <a:rPr lang="es-CO" sz="1000" err="1">
                <a:latin typeface="Arial Narrow" panose="020B0606020202030204" pitchFamily="34" charset="0"/>
              </a:rPr>
              <a:t>devops</a:t>
            </a:r>
            <a:r>
              <a:rPr lang="es-CO" sz="1000">
                <a:latin typeface="Arial Narrow" panose="020B0606020202030204" pitchFamily="34" charset="0"/>
              </a:rPr>
              <a:t>, permisos a los analistas y desarrolladores</a:t>
            </a:r>
          </a:p>
          <a:p>
            <a:pPr marL="457200" lvl="1" indent="0">
              <a:buNone/>
            </a:pPr>
            <a:r>
              <a:rPr lang="es-CO" sz="1000">
                <a:latin typeface="Arial Narrow" panose="020B0606020202030204" pitchFamily="34" charset="0"/>
              </a:rPr>
              <a:t>En el carril F. se encuentra  las actividades del analista, con sus actividades.</a:t>
            </a:r>
          </a:p>
          <a:p>
            <a:pPr marL="914400" marR="0" lvl="2" indent="0" algn="l" defTabSz="914400" rtl="0" eaLnBrk="1" fontAlgn="auto" latinLnBrk="0" hangingPunct="1">
              <a:lnSpc>
                <a:spcPct val="100000"/>
              </a:lnSpc>
              <a:spcBef>
                <a:spcPts val="0"/>
              </a:spcBef>
              <a:spcAft>
                <a:spcPts val="0"/>
              </a:spcAft>
              <a:buClrTx/>
              <a:buSzTx/>
              <a:buFontTx/>
              <a:buNone/>
              <a:tabLst/>
              <a:defRPr/>
            </a:pPr>
            <a:r>
              <a:rPr lang="es-CO" sz="1000">
                <a:latin typeface="Arial Narrow" panose="020B0606020202030204" pitchFamily="34" charset="0"/>
              </a:rPr>
              <a:t>8. Creación épica, que es el archivo master del formato </a:t>
            </a:r>
            <a:r>
              <a:rPr lang="es-ES" sz="1000">
                <a:effectLst/>
                <a:latin typeface="Arial Narrow" panose="020B0606020202030204" pitchFamily="34" charset="0"/>
                <a:ea typeface="Times New Roman" panose="02020603050405020304" pitchFamily="18" charset="0"/>
              </a:rPr>
              <a:t>CI-FO-17 Especificación de Requerimientos de Software</a:t>
            </a:r>
            <a:endParaRPr lang="es-CO" sz="1000">
              <a:latin typeface="Arial Narrow" panose="020B0606020202030204" pitchFamily="34" charset="0"/>
            </a:endParaRPr>
          </a:p>
          <a:p>
            <a:pPr marL="914400" lvl="2" indent="0">
              <a:buNone/>
            </a:pPr>
            <a:r>
              <a:rPr lang="es-CO" sz="1000">
                <a:latin typeface="Arial Narrow" panose="020B0606020202030204" pitchFamily="34" charset="0"/>
              </a:rPr>
              <a:t>9. Creación de </a:t>
            </a:r>
            <a:r>
              <a:rPr lang="es-CO" sz="1000" err="1">
                <a:latin typeface="Arial Narrow" panose="020B0606020202030204" pitchFamily="34" charset="0"/>
              </a:rPr>
              <a:t>features</a:t>
            </a:r>
            <a:r>
              <a:rPr lang="es-CO" sz="1000">
                <a:latin typeface="Arial Narrow" panose="020B0606020202030204" pitchFamily="34" charset="0"/>
              </a:rPr>
              <a:t>, las Historia de usuario del formato </a:t>
            </a:r>
            <a:r>
              <a:rPr lang="es-ES" sz="1000">
                <a:effectLst/>
                <a:latin typeface="Arial Narrow" panose="020B0606020202030204" pitchFamily="34" charset="0"/>
                <a:ea typeface="Times New Roman" panose="02020603050405020304" pitchFamily="18" charset="0"/>
              </a:rPr>
              <a:t>CI-FO-17 Especificación de Requerimientos de Software aprobadas por el usuario funcional</a:t>
            </a:r>
          </a:p>
          <a:p>
            <a:pPr marL="914400" lvl="2" indent="0">
              <a:buNone/>
            </a:pPr>
            <a:r>
              <a:rPr lang="es-ES" sz="1000">
                <a:effectLst/>
                <a:latin typeface="Arial Narrow" panose="020B0606020202030204" pitchFamily="34" charset="0"/>
              </a:rPr>
              <a:t>10. Creación de backlogs, los criterios de aceptación de la historia de usuario del formato </a:t>
            </a:r>
            <a:r>
              <a:rPr lang="es-ES" sz="1000">
                <a:effectLst/>
                <a:latin typeface="Arial Narrow" panose="020B0606020202030204" pitchFamily="34" charset="0"/>
                <a:ea typeface="Times New Roman" panose="02020603050405020304" pitchFamily="18" charset="0"/>
              </a:rPr>
              <a:t>CI-FO-17 Especificación de Requerimientos de Software aprobado por el usuario funcional</a:t>
            </a:r>
          </a:p>
          <a:p>
            <a:pPr marL="914400" lvl="2" indent="0">
              <a:buNone/>
            </a:pPr>
            <a:r>
              <a:rPr lang="es-ES" sz="1000">
                <a:effectLst/>
                <a:latin typeface="Arial Narrow" panose="020B0606020202030204" pitchFamily="34" charset="0"/>
              </a:rPr>
              <a:t>11. Pruebas internas para terminar si el backlog cumple los criterios de aceptación de la Historia de usuario aprobada por el usuario.</a:t>
            </a:r>
          </a:p>
          <a:p>
            <a:pPr marL="914400" lvl="2" indent="0">
              <a:buNone/>
            </a:pPr>
            <a:r>
              <a:rPr lang="es-ES" sz="1000">
                <a:effectLst/>
                <a:latin typeface="Arial Narrow" panose="020B0606020202030204" pitchFamily="34" charset="0"/>
              </a:rPr>
              <a:t>12. Evaluación de backlog vs aplicativo y decisión de (13) iniciar pruebas de aceptación cuando hay bug en el backlog la creación de (14) bug en </a:t>
            </a:r>
            <a:r>
              <a:rPr lang="es-ES" sz="1000" err="1">
                <a:effectLst/>
                <a:latin typeface="Arial Narrow" panose="020B0606020202030204" pitchFamily="34" charset="0"/>
              </a:rPr>
              <a:t>devops</a:t>
            </a:r>
            <a:r>
              <a:rPr lang="es-ES" sz="1000">
                <a:effectLst/>
                <a:latin typeface="Arial Narrow" panose="020B0606020202030204" pitchFamily="34" charset="0"/>
              </a:rPr>
              <a:t>,</a:t>
            </a:r>
          </a:p>
          <a:p>
            <a:pPr marL="914400" lvl="2" indent="0">
              <a:buNone/>
            </a:pPr>
            <a:r>
              <a:rPr lang="es-ES" sz="1000">
                <a:effectLst/>
                <a:latin typeface="Arial Narrow" panose="020B0606020202030204" pitchFamily="34" charset="0"/>
              </a:rPr>
              <a:t>13. Determinar si el conjunto de backlogs del </a:t>
            </a:r>
            <a:r>
              <a:rPr lang="es-ES" sz="1000" err="1">
                <a:effectLst/>
                <a:latin typeface="Arial Narrow" panose="020B0606020202030204" pitchFamily="34" charset="0"/>
              </a:rPr>
              <a:t>feature</a:t>
            </a:r>
            <a:r>
              <a:rPr lang="es-ES" sz="1000">
                <a:effectLst/>
                <a:latin typeface="Arial Narrow" panose="020B0606020202030204" pitchFamily="34" charset="0"/>
              </a:rPr>
              <a:t> son conformes y cumplen las especificaciones para iniciar las pruebas de aceptación con el usuario funcional y cambiar el estado del backlog a “done”</a:t>
            </a:r>
          </a:p>
          <a:p>
            <a:pPr marL="457200" lvl="1" indent="0">
              <a:buNone/>
            </a:pPr>
            <a:r>
              <a:rPr lang="es-ES" sz="1000">
                <a:effectLst/>
                <a:latin typeface="Arial Narrow" panose="020B0606020202030204" pitchFamily="34" charset="0"/>
              </a:rPr>
              <a:t>En el carril G. se encuentran las actividades del desarrollador, del Grupo de Sistemas de información, a manera informativa, con las actividades</a:t>
            </a:r>
          </a:p>
          <a:p>
            <a:pPr marL="457200" lvl="1" indent="0">
              <a:buNone/>
            </a:pPr>
            <a:r>
              <a:rPr lang="es-ES" sz="1000">
                <a:effectLst/>
                <a:latin typeface="Arial Narrow" panose="020B0606020202030204" pitchFamily="34" charset="0"/>
              </a:rPr>
              <a:t>17. Crea las tareas al backlog y al finalizar (18) reporta por correo la terminación del backlog para inicio de (4) pruebas del backlog</a:t>
            </a:r>
          </a:p>
          <a:p>
            <a:pPr marL="457200" marR="0" lvl="1" indent="0" algn="l" defTabSz="914400" rtl="0" eaLnBrk="1" fontAlgn="auto" latinLnBrk="0" hangingPunct="1">
              <a:lnSpc>
                <a:spcPct val="100000"/>
              </a:lnSpc>
              <a:spcBef>
                <a:spcPts val="0"/>
              </a:spcBef>
              <a:spcAft>
                <a:spcPts val="0"/>
              </a:spcAft>
              <a:buClrTx/>
              <a:buSzTx/>
              <a:buFontTx/>
              <a:buNone/>
              <a:tabLst/>
              <a:defRPr/>
            </a:pPr>
            <a:r>
              <a:rPr lang="es-ES" sz="1000">
                <a:effectLst/>
                <a:latin typeface="Arial Narrow" panose="020B0606020202030204" pitchFamily="34" charset="0"/>
              </a:rPr>
              <a:t>15. Crea las tareas al bug y al finalizar (14) reporta por correo la terminación del bug para inicio de (4) pruebas del backlog</a:t>
            </a:r>
          </a:p>
          <a:p>
            <a:pPr marL="457200" lvl="1" indent="0">
              <a:buNone/>
            </a:pPr>
            <a:endParaRPr lang="es-ES" sz="1000">
              <a:effectLst/>
              <a:latin typeface="Arial Narrow" panose="020B0606020202030204" pitchFamily="34" charset="0"/>
            </a:endParaRPr>
          </a:p>
        </p:txBody>
      </p:sp>
      <p:sp>
        <p:nvSpPr>
          <p:cNvPr id="4" name="Marcador de número de diapositiva 3">
            <a:extLst>
              <a:ext uri="{FF2B5EF4-FFF2-40B4-BE49-F238E27FC236}">
                <a16:creationId xmlns:a16="http://schemas.microsoft.com/office/drawing/2014/main" id="{82EDEED4-3084-E40F-05ED-D0E13A7759E9}"/>
              </a:ext>
            </a:extLst>
          </p:cNvPr>
          <p:cNvSpPr>
            <a:spLocks noGrp="1"/>
          </p:cNvSpPr>
          <p:nvPr>
            <p:ph type="sldNum" sz="quarter" idx="5"/>
          </p:nvPr>
        </p:nvSpPr>
        <p:spPr/>
        <p:txBody>
          <a:bodyPr/>
          <a:lstStyle/>
          <a:p>
            <a:fld id="{FA6EB753-771B-4F20-A179-1804F3C5EA81}" type="slidenum">
              <a:rPr lang="es-CO" smtClean="0"/>
              <a:t>6</a:t>
            </a:fld>
            <a:endParaRPr lang="es-CO"/>
          </a:p>
        </p:txBody>
      </p:sp>
    </p:spTree>
    <p:extLst>
      <p:ext uri="{BB962C8B-B14F-4D97-AF65-F5344CB8AC3E}">
        <p14:creationId xmlns:p14="http://schemas.microsoft.com/office/powerpoint/2010/main" val="22463647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E4DDE8-C6EB-AA62-D0D5-881179F5E0D3}"/>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0EAD551B-93A5-F03A-F85B-B597D8A3657D}"/>
              </a:ext>
            </a:extLst>
          </p:cNvPr>
          <p:cNvSpPr>
            <a:spLocks noGrp="1" noRot="1" noChangeAspect="1"/>
          </p:cNvSpPr>
          <p:nvPr>
            <p:ph type="sldImg"/>
          </p:nvPr>
        </p:nvSpPr>
        <p:spPr/>
      </p:sp>
      <p:sp>
        <p:nvSpPr>
          <p:cNvPr id="3" name="Marcador de notas 2">
            <a:extLst>
              <a:ext uri="{FF2B5EF4-FFF2-40B4-BE49-F238E27FC236}">
                <a16:creationId xmlns:a16="http://schemas.microsoft.com/office/drawing/2014/main" id="{22A9FD0C-76FE-5D24-1FBB-CAF342966E15}"/>
              </a:ext>
            </a:extLst>
          </p:cNvPr>
          <p:cNvSpPr>
            <a:spLocks noGrp="1"/>
          </p:cNvSpPr>
          <p:nvPr>
            <p:ph type="body" idx="1"/>
          </p:nvPr>
        </p:nvSpPr>
        <p:spPr/>
        <p:txBody>
          <a:bodyPr/>
          <a:lstStyle/>
          <a:p>
            <a:r>
              <a:rPr lang="es-CO" sz="1000">
                <a:latin typeface="Arial Narrow" panose="020B0606020202030204" pitchFamily="34" charset="0"/>
              </a:rPr>
              <a:t>En el carril A, se encentra el proceso resumido basado en el CI-PR-10 ciclo de vida de desarrollo de software, que a su vez se divide en dos carriles.</a:t>
            </a:r>
          </a:p>
          <a:p>
            <a:pPr lvl="1"/>
            <a:r>
              <a:rPr lang="es-CO" sz="1000">
                <a:latin typeface="Arial Narrow" panose="020B0606020202030204" pitchFamily="34" charset="0"/>
              </a:rPr>
              <a:t>En el carril B, se encuentra el proceso de viabilidad, que no se lleva a </a:t>
            </a:r>
            <a:r>
              <a:rPr lang="es-CO" sz="1000" err="1">
                <a:latin typeface="Arial Narrow" panose="020B0606020202030204" pitchFamily="34" charset="0"/>
              </a:rPr>
              <a:t>Devops</a:t>
            </a:r>
            <a:r>
              <a:rPr lang="es-CO" sz="1000">
                <a:latin typeface="Arial Narrow" panose="020B0606020202030204" pitchFamily="34" charset="0"/>
              </a:rPr>
              <a:t>, con sus actividades</a:t>
            </a:r>
          </a:p>
          <a:p>
            <a:pPr marL="1143000" lvl="2" indent="-228600">
              <a:buAutoNum type="arabicPeriod"/>
            </a:pPr>
            <a:r>
              <a:rPr lang="es-CO" sz="1000">
                <a:latin typeface="Arial Narrow" panose="020B0606020202030204" pitchFamily="34" charset="0"/>
              </a:rPr>
              <a:t>Asignación del proyecto</a:t>
            </a:r>
          </a:p>
          <a:p>
            <a:pPr marL="1143000" lvl="2" indent="-228600">
              <a:buAutoNum type="arabicPeriod"/>
            </a:pPr>
            <a:r>
              <a:rPr lang="es-CO" sz="1000">
                <a:latin typeface="Arial Narrow" panose="020B0606020202030204" pitchFamily="34" charset="0"/>
              </a:rPr>
              <a:t>Viabilidad del proyecto</a:t>
            </a:r>
          </a:p>
          <a:p>
            <a:pPr marL="457200" lvl="1" indent="0">
              <a:buNone/>
            </a:pPr>
            <a:r>
              <a:rPr lang="es-CO" sz="1000">
                <a:latin typeface="Arial Narrow" panose="020B0606020202030204" pitchFamily="34" charset="0"/>
              </a:rPr>
              <a:t>En el carril C. se encuentra el proceso de análisis resumido, se interactúa con </a:t>
            </a:r>
            <a:r>
              <a:rPr lang="es-CO" sz="1000" err="1">
                <a:latin typeface="Arial Narrow" panose="020B0606020202030204" pitchFamily="34" charset="0"/>
              </a:rPr>
              <a:t>Devops</a:t>
            </a:r>
            <a:r>
              <a:rPr lang="es-CO" sz="1000">
                <a:latin typeface="Arial Narrow" panose="020B0606020202030204" pitchFamily="34" charset="0"/>
              </a:rPr>
              <a:t>, con sus actividades</a:t>
            </a:r>
          </a:p>
          <a:p>
            <a:pPr marL="914400" lvl="2" indent="0">
              <a:buNone/>
            </a:pPr>
            <a:r>
              <a:rPr lang="es-CO" sz="1000">
                <a:latin typeface="Arial Narrow" panose="020B0606020202030204" pitchFamily="34" charset="0"/>
              </a:rPr>
              <a:t>3. Análisis de proyecto y las siguientes relaciones con </a:t>
            </a:r>
            <a:r>
              <a:rPr lang="es-CO" sz="1000" err="1">
                <a:latin typeface="Arial Narrow" panose="020B0606020202030204" pitchFamily="34" charset="0"/>
              </a:rPr>
              <a:t>devops</a:t>
            </a:r>
            <a:endParaRPr lang="es-CO" sz="1000">
              <a:latin typeface="Arial Narrow" panose="020B0606020202030204" pitchFamily="34" charset="0"/>
            </a:endParaRPr>
          </a:p>
          <a:p>
            <a:pPr marL="1371600" lvl="3" indent="0">
              <a:buNone/>
            </a:pPr>
            <a:r>
              <a:rPr lang="es-CO" sz="1000">
                <a:latin typeface="Arial Narrow" panose="020B0606020202030204" pitchFamily="34" charset="0"/>
              </a:rPr>
              <a:t>De 3 a 8 creación </a:t>
            </a:r>
            <a:r>
              <a:rPr lang="es-CO" sz="1000" err="1">
                <a:latin typeface="Arial Narrow" panose="020B0606020202030204" pitchFamily="34" charset="0"/>
              </a:rPr>
              <a:t>epic</a:t>
            </a:r>
            <a:r>
              <a:rPr lang="es-CO" sz="1000">
                <a:latin typeface="Arial Narrow" panose="020B0606020202030204" pitchFamily="34" charset="0"/>
              </a:rPr>
              <a:t> que es el archivo master</a:t>
            </a:r>
          </a:p>
          <a:p>
            <a:pPr marL="1371600" lvl="3" indent="0">
              <a:buNone/>
            </a:pPr>
            <a:r>
              <a:rPr lang="es-CO" sz="1000">
                <a:latin typeface="Arial Narrow" panose="020B0606020202030204" pitchFamily="34" charset="0"/>
              </a:rPr>
              <a:t>De 3 a 9 creación </a:t>
            </a:r>
            <a:r>
              <a:rPr lang="es-CO" sz="1000" err="1">
                <a:latin typeface="Arial Narrow" panose="020B0606020202030204" pitchFamily="34" charset="0"/>
              </a:rPr>
              <a:t>features</a:t>
            </a:r>
            <a:r>
              <a:rPr lang="es-CO" sz="1000">
                <a:latin typeface="Arial Narrow" panose="020B0606020202030204" pitchFamily="34" charset="0"/>
              </a:rPr>
              <a:t>, que para cada historia de usuario es un </a:t>
            </a:r>
            <a:r>
              <a:rPr lang="es-CO" sz="1000" err="1">
                <a:latin typeface="Arial Narrow" panose="020B0606020202030204" pitchFamily="34" charset="0"/>
              </a:rPr>
              <a:t>feature</a:t>
            </a:r>
            <a:endParaRPr lang="es-CO" sz="1000">
              <a:latin typeface="Arial Narrow" panose="020B0606020202030204" pitchFamily="34" charset="0"/>
            </a:endParaRPr>
          </a:p>
          <a:p>
            <a:pPr marL="1371600" lvl="3" indent="0">
              <a:buNone/>
            </a:pPr>
            <a:r>
              <a:rPr lang="es-CO" sz="1000">
                <a:latin typeface="Arial Narrow" panose="020B0606020202030204" pitchFamily="34" charset="0"/>
              </a:rPr>
              <a:t>De 3 a 10 creación backlogs, que es para cada criterio de aceptación un backlog</a:t>
            </a:r>
          </a:p>
          <a:p>
            <a:pPr marL="914400" lvl="2" indent="0">
              <a:buNone/>
            </a:pPr>
            <a:r>
              <a:rPr lang="es-CO" sz="1000">
                <a:latin typeface="Arial Narrow" panose="020B0606020202030204" pitchFamily="34" charset="0"/>
              </a:rPr>
              <a:t>4. Pruebas unitarias (internas de aceptación), con las siguientes relaciones en </a:t>
            </a:r>
            <a:r>
              <a:rPr lang="es-CO" sz="1000" err="1">
                <a:latin typeface="Arial Narrow" panose="020B0606020202030204" pitchFamily="34" charset="0"/>
              </a:rPr>
              <a:t>devops</a:t>
            </a:r>
            <a:endParaRPr lang="es-CO" sz="1000">
              <a:latin typeface="Arial Narrow" panose="020B0606020202030204" pitchFamily="34" charset="0"/>
            </a:endParaRPr>
          </a:p>
          <a:p>
            <a:pPr marL="1371600" lvl="3" indent="0">
              <a:buNone/>
            </a:pPr>
            <a:r>
              <a:rPr lang="es-CO" sz="1000">
                <a:latin typeface="Arial Narrow" panose="020B0606020202030204" pitchFamily="34" charset="0"/>
              </a:rPr>
              <a:t>De 4 a 11 Pruebas, y en caso de existir bugs (12) creación de bugs (14)</a:t>
            </a:r>
          </a:p>
          <a:p>
            <a:pPr marL="914400" marR="0" lvl="2" indent="0" algn="l" defTabSz="914400" rtl="0" eaLnBrk="1" fontAlgn="auto" latinLnBrk="0" hangingPunct="1">
              <a:lnSpc>
                <a:spcPct val="100000"/>
              </a:lnSpc>
              <a:spcBef>
                <a:spcPts val="0"/>
              </a:spcBef>
              <a:spcAft>
                <a:spcPts val="0"/>
              </a:spcAft>
              <a:buClrTx/>
              <a:buSzTx/>
              <a:buFontTx/>
              <a:buNone/>
              <a:tabLst/>
              <a:defRPr/>
            </a:pPr>
            <a:r>
              <a:rPr lang="es-CO" sz="1000">
                <a:latin typeface="Arial Narrow" panose="020B0606020202030204" pitchFamily="34" charset="0"/>
              </a:rPr>
              <a:t>5. Pruebas de aceptación, que no tienen relación con </a:t>
            </a:r>
            <a:r>
              <a:rPr lang="es-CO" sz="1000" err="1">
                <a:latin typeface="Arial Narrow" panose="020B0606020202030204" pitchFamily="34" charset="0"/>
              </a:rPr>
              <a:t>Devops</a:t>
            </a:r>
            <a:r>
              <a:rPr lang="es-CO" sz="1000">
                <a:latin typeface="Arial Narrow" panose="020B0606020202030204" pitchFamily="34" charset="0"/>
              </a:rPr>
              <a:t>, y corresponden al formato  </a:t>
            </a:r>
            <a:r>
              <a:rPr lang="es-ES" sz="1000">
                <a:effectLst/>
                <a:latin typeface="Arial Narrow" panose="020B0606020202030204" pitchFamily="34" charset="0"/>
                <a:ea typeface="Times New Roman" panose="02020603050405020304" pitchFamily="18" charset="0"/>
                <a:cs typeface="Calibri" panose="020F0502020204030204" pitchFamily="34" charset="0"/>
              </a:rPr>
              <a:t>CI-FO-15</a:t>
            </a:r>
            <a:r>
              <a:rPr lang="es-CO" sz="1000">
                <a:effectLst/>
                <a:latin typeface="Arial Narrow" panose="020B0606020202030204" pitchFamily="34" charset="0"/>
                <a:ea typeface="Times New Roman" panose="02020603050405020304" pitchFamily="18" charset="0"/>
                <a:cs typeface="Calibri" panose="020F0502020204030204" pitchFamily="34" charset="0"/>
              </a:rPr>
              <a:t> Pruebas funcionales y no funcionales</a:t>
            </a:r>
            <a:endParaRPr lang="es-CO" sz="1000">
              <a:latin typeface="Arial Narrow" panose="020B0606020202030204" pitchFamily="34" charset="0"/>
            </a:endParaRPr>
          </a:p>
          <a:p>
            <a:pPr marL="914400" lvl="2" indent="0">
              <a:buNone/>
            </a:pPr>
            <a:r>
              <a:rPr lang="es-CO" sz="1000">
                <a:latin typeface="Arial Narrow" panose="020B0606020202030204" pitchFamily="34" charset="0"/>
              </a:rPr>
              <a:t>6. Soporte estabilización, con las siguientes relaciones con </a:t>
            </a:r>
            <a:r>
              <a:rPr lang="es-CO" sz="1000" err="1">
                <a:latin typeface="Arial Narrow" panose="020B0606020202030204" pitchFamily="34" charset="0"/>
              </a:rPr>
              <a:t>devops</a:t>
            </a:r>
            <a:endParaRPr lang="es-CO" sz="1000">
              <a:latin typeface="Arial Narrow" panose="020B0606020202030204" pitchFamily="34" charset="0"/>
            </a:endParaRPr>
          </a:p>
          <a:p>
            <a:pPr marL="1371600" lvl="3" indent="0">
              <a:buNone/>
            </a:pPr>
            <a:r>
              <a:rPr lang="es-CO" sz="1000">
                <a:latin typeface="Arial Narrow" panose="020B0606020202030204" pitchFamily="34" charset="0"/>
              </a:rPr>
              <a:t> De 6 a 11 Pruebas, y en caso de existir bugs (12) creación de bugs (14)</a:t>
            </a:r>
          </a:p>
          <a:p>
            <a:pPr marL="0" lvl="0" indent="0">
              <a:buNone/>
            </a:pPr>
            <a:r>
              <a:rPr lang="es-CO" sz="1000">
                <a:latin typeface="Arial Narrow" panose="020B0606020202030204" pitchFamily="34" charset="0"/>
              </a:rPr>
              <a:t>En el carril D, se encuentra el proceso resumido basado en el CI-PR-19 Procedimiento implementación de proyectos ágiles y el uso de la </a:t>
            </a:r>
            <a:r>
              <a:rPr lang="es-CO" sz="1000" err="1">
                <a:latin typeface="Arial Narrow" panose="020B0606020202030204" pitchFamily="34" charset="0"/>
              </a:rPr>
              <a:t>herramitna</a:t>
            </a:r>
            <a:r>
              <a:rPr lang="es-CO" sz="1000">
                <a:latin typeface="Arial Narrow" panose="020B0606020202030204" pitchFamily="34" charset="0"/>
              </a:rPr>
              <a:t> </a:t>
            </a:r>
            <a:r>
              <a:rPr lang="es-CO" sz="1000" err="1">
                <a:latin typeface="Arial Narrow" panose="020B0606020202030204" pitchFamily="34" charset="0"/>
              </a:rPr>
              <a:t>Devops</a:t>
            </a:r>
            <a:r>
              <a:rPr lang="es-CO" sz="1000">
                <a:latin typeface="Arial Narrow" panose="020B0606020202030204" pitchFamily="34" charset="0"/>
              </a:rPr>
              <a:t>. Que a su vez se divide en tres carriles</a:t>
            </a:r>
          </a:p>
          <a:p>
            <a:pPr marL="457200" lvl="1" indent="0">
              <a:buNone/>
            </a:pPr>
            <a:r>
              <a:rPr lang="es-CO" sz="1000">
                <a:latin typeface="Arial Narrow" panose="020B0606020202030204" pitchFamily="34" charset="0"/>
              </a:rPr>
              <a:t>En el carril E. se encuentra por parte del Grupo de Sistemas de Información de la creación del espacio de trabajo del proyecto, con la actividad</a:t>
            </a:r>
          </a:p>
          <a:p>
            <a:pPr marL="914400" lvl="2" indent="0">
              <a:buNone/>
            </a:pPr>
            <a:r>
              <a:rPr lang="es-CO" sz="1000">
                <a:latin typeface="Arial Narrow" panose="020B0606020202030204" pitchFamily="34" charset="0"/>
              </a:rPr>
              <a:t>7 Crear el espacio en </a:t>
            </a:r>
            <a:r>
              <a:rPr lang="es-CO" sz="1000" err="1">
                <a:latin typeface="Arial Narrow" panose="020B0606020202030204" pitchFamily="34" charset="0"/>
              </a:rPr>
              <a:t>devops</a:t>
            </a:r>
            <a:r>
              <a:rPr lang="es-CO" sz="1000">
                <a:latin typeface="Arial Narrow" panose="020B0606020202030204" pitchFamily="34" charset="0"/>
              </a:rPr>
              <a:t>, permisos a los analistas y desarrolladores</a:t>
            </a:r>
          </a:p>
          <a:p>
            <a:pPr marL="457200" lvl="1" indent="0">
              <a:buNone/>
            </a:pPr>
            <a:r>
              <a:rPr lang="es-CO" sz="1000">
                <a:latin typeface="Arial Narrow" panose="020B0606020202030204" pitchFamily="34" charset="0"/>
              </a:rPr>
              <a:t>En el carril F. se encuentra  las actividades del analista, con sus actividades.</a:t>
            </a:r>
          </a:p>
          <a:p>
            <a:pPr marL="914400" marR="0" lvl="2" indent="0" algn="l" defTabSz="914400" rtl="0" eaLnBrk="1" fontAlgn="auto" latinLnBrk="0" hangingPunct="1">
              <a:lnSpc>
                <a:spcPct val="100000"/>
              </a:lnSpc>
              <a:spcBef>
                <a:spcPts val="0"/>
              </a:spcBef>
              <a:spcAft>
                <a:spcPts val="0"/>
              </a:spcAft>
              <a:buClrTx/>
              <a:buSzTx/>
              <a:buFontTx/>
              <a:buNone/>
              <a:tabLst/>
              <a:defRPr/>
            </a:pPr>
            <a:r>
              <a:rPr lang="es-CO" sz="1000">
                <a:latin typeface="Arial Narrow" panose="020B0606020202030204" pitchFamily="34" charset="0"/>
              </a:rPr>
              <a:t>8. Creación épica, que es el archivo master del formato </a:t>
            </a:r>
            <a:r>
              <a:rPr lang="es-ES" sz="1000">
                <a:effectLst/>
                <a:latin typeface="Arial Narrow" panose="020B0606020202030204" pitchFamily="34" charset="0"/>
                <a:ea typeface="Times New Roman" panose="02020603050405020304" pitchFamily="18" charset="0"/>
              </a:rPr>
              <a:t>CI-FO-17 Especificación de Requerimientos de Software</a:t>
            </a:r>
            <a:endParaRPr lang="es-CO" sz="1000">
              <a:latin typeface="Arial Narrow" panose="020B0606020202030204" pitchFamily="34" charset="0"/>
            </a:endParaRPr>
          </a:p>
          <a:p>
            <a:pPr marL="914400" lvl="2" indent="0">
              <a:buNone/>
            </a:pPr>
            <a:r>
              <a:rPr lang="es-CO" sz="1000">
                <a:latin typeface="Arial Narrow" panose="020B0606020202030204" pitchFamily="34" charset="0"/>
              </a:rPr>
              <a:t>9. Creación de </a:t>
            </a:r>
            <a:r>
              <a:rPr lang="es-CO" sz="1000" err="1">
                <a:latin typeface="Arial Narrow" panose="020B0606020202030204" pitchFamily="34" charset="0"/>
              </a:rPr>
              <a:t>features</a:t>
            </a:r>
            <a:r>
              <a:rPr lang="es-CO" sz="1000">
                <a:latin typeface="Arial Narrow" panose="020B0606020202030204" pitchFamily="34" charset="0"/>
              </a:rPr>
              <a:t>, las Historia de usuario del formato </a:t>
            </a:r>
            <a:r>
              <a:rPr lang="es-ES" sz="1000">
                <a:effectLst/>
                <a:latin typeface="Arial Narrow" panose="020B0606020202030204" pitchFamily="34" charset="0"/>
                <a:ea typeface="Times New Roman" panose="02020603050405020304" pitchFamily="18" charset="0"/>
              </a:rPr>
              <a:t>CI-FO-17 Especificación de Requerimientos de Software aprobadas por el usuario funcional</a:t>
            </a:r>
          </a:p>
          <a:p>
            <a:pPr marL="914400" lvl="2" indent="0">
              <a:buNone/>
            </a:pPr>
            <a:r>
              <a:rPr lang="es-ES" sz="1000">
                <a:effectLst/>
                <a:latin typeface="Arial Narrow" panose="020B0606020202030204" pitchFamily="34" charset="0"/>
              </a:rPr>
              <a:t>10. Creación de backlogs, los criterios de aceptación de la historia de usuario del formato </a:t>
            </a:r>
            <a:r>
              <a:rPr lang="es-ES" sz="1000">
                <a:effectLst/>
                <a:latin typeface="Arial Narrow" panose="020B0606020202030204" pitchFamily="34" charset="0"/>
                <a:ea typeface="Times New Roman" panose="02020603050405020304" pitchFamily="18" charset="0"/>
              </a:rPr>
              <a:t>CI-FO-17 Especificación de Requerimientos de Software aprobado por el usuario funcional</a:t>
            </a:r>
          </a:p>
          <a:p>
            <a:pPr marL="914400" lvl="2" indent="0">
              <a:buNone/>
            </a:pPr>
            <a:r>
              <a:rPr lang="es-ES" sz="1000">
                <a:effectLst/>
                <a:latin typeface="Arial Narrow" panose="020B0606020202030204" pitchFamily="34" charset="0"/>
              </a:rPr>
              <a:t>11. Pruebas internas para terminar si el backlog cumple los criterios de aceptación de la Historia de usuario aprobada por el usuario.</a:t>
            </a:r>
          </a:p>
          <a:p>
            <a:pPr marL="914400" lvl="2" indent="0">
              <a:buNone/>
            </a:pPr>
            <a:r>
              <a:rPr lang="es-ES" sz="1000">
                <a:effectLst/>
                <a:latin typeface="Arial Narrow" panose="020B0606020202030204" pitchFamily="34" charset="0"/>
              </a:rPr>
              <a:t>12. Evaluación de backlog vs aplicativo y decisión de (13) iniciar pruebas de aceptación cuando hay bug en el backlog la creación de (14) bug en </a:t>
            </a:r>
            <a:r>
              <a:rPr lang="es-ES" sz="1000" err="1">
                <a:effectLst/>
                <a:latin typeface="Arial Narrow" panose="020B0606020202030204" pitchFamily="34" charset="0"/>
              </a:rPr>
              <a:t>devops</a:t>
            </a:r>
            <a:r>
              <a:rPr lang="es-ES" sz="1000">
                <a:effectLst/>
                <a:latin typeface="Arial Narrow" panose="020B0606020202030204" pitchFamily="34" charset="0"/>
              </a:rPr>
              <a:t>,</a:t>
            </a:r>
          </a:p>
          <a:p>
            <a:pPr marL="914400" lvl="2" indent="0">
              <a:buNone/>
            </a:pPr>
            <a:r>
              <a:rPr lang="es-ES" sz="1000">
                <a:effectLst/>
                <a:latin typeface="Arial Narrow" panose="020B0606020202030204" pitchFamily="34" charset="0"/>
              </a:rPr>
              <a:t>13. Determinar si el conjunto de backlogs del </a:t>
            </a:r>
            <a:r>
              <a:rPr lang="es-ES" sz="1000" err="1">
                <a:effectLst/>
                <a:latin typeface="Arial Narrow" panose="020B0606020202030204" pitchFamily="34" charset="0"/>
              </a:rPr>
              <a:t>feature</a:t>
            </a:r>
            <a:r>
              <a:rPr lang="es-ES" sz="1000">
                <a:effectLst/>
                <a:latin typeface="Arial Narrow" panose="020B0606020202030204" pitchFamily="34" charset="0"/>
              </a:rPr>
              <a:t> son conformes y cumplen las especificaciones para iniciar las pruebas de aceptación con el usuario funcional y cambiar el estado del backlog a “done”</a:t>
            </a:r>
          </a:p>
          <a:p>
            <a:pPr marL="457200" lvl="1" indent="0">
              <a:buNone/>
            </a:pPr>
            <a:r>
              <a:rPr lang="es-ES" sz="1000">
                <a:effectLst/>
                <a:latin typeface="Arial Narrow" panose="020B0606020202030204" pitchFamily="34" charset="0"/>
              </a:rPr>
              <a:t>En el carril G. se encuentran las actividades del desarrollador, del Grupo de Sistemas de información, a manera informativa, con las actividades</a:t>
            </a:r>
          </a:p>
          <a:p>
            <a:pPr marL="457200" lvl="1" indent="0">
              <a:buNone/>
            </a:pPr>
            <a:r>
              <a:rPr lang="es-ES" sz="1000">
                <a:effectLst/>
                <a:latin typeface="Arial Narrow" panose="020B0606020202030204" pitchFamily="34" charset="0"/>
              </a:rPr>
              <a:t>17. Crea las tareas al backlog y al finalizar (18) reporta por correo la terminación del backlog para inicio de (4) pruebas del backlog</a:t>
            </a:r>
          </a:p>
          <a:p>
            <a:pPr marL="457200" marR="0" lvl="1" indent="0" algn="l" defTabSz="914400" rtl="0" eaLnBrk="1" fontAlgn="auto" latinLnBrk="0" hangingPunct="1">
              <a:lnSpc>
                <a:spcPct val="100000"/>
              </a:lnSpc>
              <a:spcBef>
                <a:spcPts val="0"/>
              </a:spcBef>
              <a:spcAft>
                <a:spcPts val="0"/>
              </a:spcAft>
              <a:buClrTx/>
              <a:buSzTx/>
              <a:buFontTx/>
              <a:buNone/>
              <a:tabLst/>
              <a:defRPr/>
            </a:pPr>
            <a:r>
              <a:rPr lang="es-ES" sz="1000">
                <a:effectLst/>
                <a:latin typeface="Arial Narrow" panose="020B0606020202030204" pitchFamily="34" charset="0"/>
              </a:rPr>
              <a:t>15. Crea las tareas al bug y al finalizar (14) reporta por correo la terminación del bug para inicio de (4) pruebas del backlog</a:t>
            </a:r>
          </a:p>
          <a:p>
            <a:pPr marL="457200" lvl="1" indent="0">
              <a:buNone/>
            </a:pPr>
            <a:endParaRPr lang="es-ES" sz="1000">
              <a:effectLst/>
              <a:latin typeface="Arial Narrow" panose="020B0606020202030204" pitchFamily="34" charset="0"/>
            </a:endParaRPr>
          </a:p>
        </p:txBody>
      </p:sp>
      <p:sp>
        <p:nvSpPr>
          <p:cNvPr id="4" name="Marcador de número de diapositiva 3">
            <a:extLst>
              <a:ext uri="{FF2B5EF4-FFF2-40B4-BE49-F238E27FC236}">
                <a16:creationId xmlns:a16="http://schemas.microsoft.com/office/drawing/2014/main" id="{CC197219-0D79-E490-C861-32A7C20B5FD1}"/>
              </a:ext>
            </a:extLst>
          </p:cNvPr>
          <p:cNvSpPr>
            <a:spLocks noGrp="1"/>
          </p:cNvSpPr>
          <p:nvPr>
            <p:ph type="sldNum" sz="quarter" idx="5"/>
          </p:nvPr>
        </p:nvSpPr>
        <p:spPr/>
        <p:txBody>
          <a:bodyPr/>
          <a:lstStyle/>
          <a:p>
            <a:fld id="{FA6EB753-771B-4F20-A179-1804F3C5EA81}" type="slidenum">
              <a:rPr lang="es-CO" smtClean="0"/>
              <a:t>7</a:t>
            </a:fld>
            <a:endParaRPr lang="es-CO"/>
          </a:p>
        </p:txBody>
      </p:sp>
    </p:spTree>
    <p:extLst>
      <p:ext uri="{BB962C8B-B14F-4D97-AF65-F5344CB8AC3E}">
        <p14:creationId xmlns:p14="http://schemas.microsoft.com/office/powerpoint/2010/main" val="25081678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7C92B4-C6AE-B1B6-CEFC-EE3B503B3926}"/>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2D54BA90-0201-C9E4-99F5-95B931F7054C}"/>
              </a:ext>
            </a:extLst>
          </p:cNvPr>
          <p:cNvSpPr>
            <a:spLocks noGrp="1" noRot="1" noChangeAspect="1"/>
          </p:cNvSpPr>
          <p:nvPr>
            <p:ph type="sldImg"/>
          </p:nvPr>
        </p:nvSpPr>
        <p:spPr/>
      </p:sp>
      <p:sp>
        <p:nvSpPr>
          <p:cNvPr id="3" name="Marcador de notas 2">
            <a:extLst>
              <a:ext uri="{FF2B5EF4-FFF2-40B4-BE49-F238E27FC236}">
                <a16:creationId xmlns:a16="http://schemas.microsoft.com/office/drawing/2014/main" id="{73165EDB-AD8E-203B-7E05-80F2AE3E8725}"/>
              </a:ext>
            </a:extLst>
          </p:cNvPr>
          <p:cNvSpPr>
            <a:spLocks noGrp="1"/>
          </p:cNvSpPr>
          <p:nvPr>
            <p:ph type="body" idx="1"/>
          </p:nvPr>
        </p:nvSpPr>
        <p:spPr/>
        <p:txBody>
          <a:bodyPr/>
          <a:lstStyle/>
          <a:p>
            <a:r>
              <a:rPr lang="es-CO" sz="1000">
                <a:latin typeface="Arial Narrow" panose="020B0606020202030204" pitchFamily="34" charset="0"/>
              </a:rPr>
              <a:t>En el carril A, se encentra el proceso resumido basado en el CI-PR-10 ciclo de vida de desarrollo de software, que a su vez se divide en dos carriles.</a:t>
            </a:r>
          </a:p>
          <a:p>
            <a:pPr lvl="1"/>
            <a:r>
              <a:rPr lang="es-CO" sz="1000">
                <a:latin typeface="Arial Narrow" panose="020B0606020202030204" pitchFamily="34" charset="0"/>
              </a:rPr>
              <a:t>En el carril B, se encuentra el proceso de viabilidad, que no se lleva a </a:t>
            </a:r>
            <a:r>
              <a:rPr lang="es-CO" sz="1000" err="1">
                <a:latin typeface="Arial Narrow" panose="020B0606020202030204" pitchFamily="34" charset="0"/>
              </a:rPr>
              <a:t>Devops</a:t>
            </a:r>
            <a:r>
              <a:rPr lang="es-CO" sz="1000">
                <a:latin typeface="Arial Narrow" panose="020B0606020202030204" pitchFamily="34" charset="0"/>
              </a:rPr>
              <a:t>, con sus actividades</a:t>
            </a:r>
          </a:p>
          <a:p>
            <a:pPr marL="1143000" lvl="2" indent="-228600">
              <a:buAutoNum type="arabicPeriod"/>
            </a:pPr>
            <a:r>
              <a:rPr lang="es-CO" sz="1000">
                <a:latin typeface="Arial Narrow" panose="020B0606020202030204" pitchFamily="34" charset="0"/>
              </a:rPr>
              <a:t>Asignación del proyecto</a:t>
            </a:r>
          </a:p>
          <a:p>
            <a:pPr marL="1143000" lvl="2" indent="-228600">
              <a:buAutoNum type="arabicPeriod"/>
            </a:pPr>
            <a:r>
              <a:rPr lang="es-CO" sz="1000">
                <a:latin typeface="Arial Narrow" panose="020B0606020202030204" pitchFamily="34" charset="0"/>
              </a:rPr>
              <a:t>Viabilidad del proyecto</a:t>
            </a:r>
          </a:p>
          <a:p>
            <a:pPr marL="457200" lvl="1" indent="0">
              <a:buNone/>
            </a:pPr>
            <a:r>
              <a:rPr lang="es-CO" sz="1000">
                <a:latin typeface="Arial Narrow" panose="020B0606020202030204" pitchFamily="34" charset="0"/>
              </a:rPr>
              <a:t>En el carril C. se encuentra el proceso de análisis resumido, se interactúa con </a:t>
            </a:r>
            <a:r>
              <a:rPr lang="es-CO" sz="1000" err="1">
                <a:latin typeface="Arial Narrow" panose="020B0606020202030204" pitchFamily="34" charset="0"/>
              </a:rPr>
              <a:t>Devops</a:t>
            </a:r>
            <a:r>
              <a:rPr lang="es-CO" sz="1000">
                <a:latin typeface="Arial Narrow" panose="020B0606020202030204" pitchFamily="34" charset="0"/>
              </a:rPr>
              <a:t>, con sus actividades</a:t>
            </a:r>
          </a:p>
          <a:p>
            <a:pPr marL="914400" lvl="2" indent="0">
              <a:buNone/>
            </a:pPr>
            <a:r>
              <a:rPr lang="es-CO" sz="1000">
                <a:latin typeface="Arial Narrow" panose="020B0606020202030204" pitchFamily="34" charset="0"/>
              </a:rPr>
              <a:t>3. Análisis de proyecto y las siguientes relaciones con </a:t>
            </a:r>
            <a:r>
              <a:rPr lang="es-CO" sz="1000" err="1">
                <a:latin typeface="Arial Narrow" panose="020B0606020202030204" pitchFamily="34" charset="0"/>
              </a:rPr>
              <a:t>devops</a:t>
            </a:r>
            <a:endParaRPr lang="es-CO" sz="1000">
              <a:latin typeface="Arial Narrow" panose="020B0606020202030204" pitchFamily="34" charset="0"/>
            </a:endParaRPr>
          </a:p>
          <a:p>
            <a:pPr marL="1371600" lvl="3" indent="0">
              <a:buNone/>
            </a:pPr>
            <a:r>
              <a:rPr lang="es-CO" sz="1000">
                <a:latin typeface="Arial Narrow" panose="020B0606020202030204" pitchFamily="34" charset="0"/>
              </a:rPr>
              <a:t>De 3 a 8 creación </a:t>
            </a:r>
            <a:r>
              <a:rPr lang="es-CO" sz="1000" err="1">
                <a:latin typeface="Arial Narrow" panose="020B0606020202030204" pitchFamily="34" charset="0"/>
              </a:rPr>
              <a:t>epic</a:t>
            </a:r>
            <a:r>
              <a:rPr lang="es-CO" sz="1000">
                <a:latin typeface="Arial Narrow" panose="020B0606020202030204" pitchFamily="34" charset="0"/>
              </a:rPr>
              <a:t> que es el archivo master</a:t>
            </a:r>
          </a:p>
          <a:p>
            <a:pPr marL="1371600" lvl="3" indent="0">
              <a:buNone/>
            </a:pPr>
            <a:r>
              <a:rPr lang="es-CO" sz="1000">
                <a:latin typeface="Arial Narrow" panose="020B0606020202030204" pitchFamily="34" charset="0"/>
              </a:rPr>
              <a:t>De 3 a 9 creación </a:t>
            </a:r>
            <a:r>
              <a:rPr lang="es-CO" sz="1000" err="1">
                <a:latin typeface="Arial Narrow" panose="020B0606020202030204" pitchFamily="34" charset="0"/>
              </a:rPr>
              <a:t>features</a:t>
            </a:r>
            <a:r>
              <a:rPr lang="es-CO" sz="1000">
                <a:latin typeface="Arial Narrow" panose="020B0606020202030204" pitchFamily="34" charset="0"/>
              </a:rPr>
              <a:t>, que para cada historia de usuario es un </a:t>
            </a:r>
            <a:r>
              <a:rPr lang="es-CO" sz="1000" err="1">
                <a:latin typeface="Arial Narrow" panose="020B0606020202030204" pitchFamily="34" charset="0"/>
              </a:rPr>
              <a:t>feature</a:t>
            </a:r>
            <a:endParaRPr lang="es-CO" sz="1000">
              <a:latin typeface="Arial Narrow" panose="020B0606020202030204" pitchFamily="34" charset="0"/>
            </a:endParaRPr>
          </a:p>
          <a:p>
            <a:pPr marL="1371600" lvl="3" indent="0">
              <a:buNone/>
            </a:pPr>
            <a:r>
              <a:rPr lang="es-CO" sz="1000">
                <a:latin typeface="Arial Narrow" panose="020B0606020202030204" pitchFamily="34" charset="0"/>
              </a:rPr>
              <a:t>De 3 a 10 creación backlogs, que es para cada criterio de aceptación un backlog</a:t>
            </a:r>
          </a:p>
          <a:p>
            <a:pPr marL="914400" lvl="2" indent="0">
              <a:buNone/>
            </a:pPr>
            <a:r>
              <a:rPr lang="es-CO" sz="1000">
                <a:latin typeface="Arial Narrow" panose="020B0606020202030204" pitchFamily="34" charset="0"/>
              </a:rPr>
              <a:t>4. Pruebas unitarias (internas de aceptación), con las siguientes relaciones en </a:t>
            </a:r>
            <a:r>
              <a:rPr lang="es-CO" sz="1000" err="1">
                <a:latin typeface="Arial Narrow" panose="020B0606020202030204" pitchFamily="34" charset="0"/>
              </a:rPr>
              <a:t>devops</a:t>
            </a:r>
            <a:endParaRPr lang="es-CO" sz="1000">
              <a:latin typeface="Arial Narrow" panose="020B0606020202030204" pitchFamily="34" charset="0"/>
            </a:endParaRPr>
          </a:p>
          <a:p>
            <a:pPr marL="1371600" lvl="3" indent="0">
              <a:buNone/>
            </a:pPr>
            <a:r>
              <a:rPr lang="es-CO" sz="1000">
                <a:latin typeface="Arial Narrow" panose="020B0606020202030204" pitchFamily="34" charset="0"/>
              </a:rPr>
              <a:t>De 4 a 11 Pruebas, y en caso de existir bugs (12) creación de bugs (14)</a:t>
            </a:r>
          </a:p>
          <a:p>
            <a:pPr marL="914400" marR="0" lvl="2" indent="0" algn="l" defTabSz="914400" rtl="0" eaLnBrk="1" fontAlgn="auto" latinLnBrk="0" hangingPunct="1">
              <a:lnSpc>
                <a:spcPct val="100000"/>
              </a:lnSpc>
              <a:spcBef>
                <a:spcPts val="0"/>
              </a:spcBef>
              <a:spcAft>
                <a:spcPts val="0"/>
              </a:spcAft>
              <a:buClrTx/>
              <a:buSzTx/>
              <a:buFontTx/>
              <a:buNone/>
              <a:tabLst/>
              <a:defRPr/>
            </a:pPr>
            <a:r>
              <a:rPr lang="es-CO" sz="1000">
                <a:latin typeface="Arial Narrow" panose="020B0606020202030204" pitchFamily="34" charset="0"/>
              </a:rPr>
              <a:t>5. Pruebas de aceptación, que no tienen relación con </a:t>
            </a:r>
            <a:r>
              <a:rPr lang="es-CO" sz="1000" err="1">
                <a:latin typeface="Arial Narrow" panose="020B0606020202030204" pitchFamily="34" charset="0"/>
              </a:rPr>
              <a:t>Devops</a:t>
            </a:r>
            <a:r>
              <a:rPr lang="es-CO" sz="1000">
                <a:latin typeface="Arial Narrow" panose="020B0606020202030204" pitchFamily="34" charset="0"/>
              </a:rPr>
              <a:t>, y corresponden al formato  </a:t>
            </a:r>
            <a:r>
              <a:rPr lang="es-ES" sz="1000">
                <a:effectLst/>
                <a:latin typeface="Arial Narrow" panose="020B0606020202030204" pitchFamily="34" charset="0"/>
                <a:ea typeface="Times New Roman" panose="02020603050405020304" pitchFamily="18" charset="0"/>
                <a:cs typeface="Calibri" panose="020F0502020204030204" pitchFamily="34" charset="0"/>
              </a:rPr>
              <a:t>CI-FO-15</a:t>
            </a:r>
            <a:r>
              <a:rPr lang="es-CO" sz="1000">
                <a:effectLst/>
                <a:latin typeface="Arial Narrow" panose="020B0606020202030204" pitchFamily="34" charset="0"/>
                <a:ea typeface="Times New Roman" panose="02020603050405020304" pitchFamily="18" charset="0"/>
                <a:cs typeface="Calibri" panose="020F0502020204030204" pitchFamily="34" charset="0"/>
              </a:rPr>
              <a:t> Pruebas funcionales y no funcionales</a:t>
            </a:r>
            <a:endParaRPr lang="es-CO" sz="1000">
              <a:latin typeface="Arial Narrow" panose="020B0606020202030204" pitchFamily="34" charset="0"/>
            </a:endParaRPr>
          </a:p>
          <a:p>
            <a:pPr marL="914400" lvl="2" indent="0">
              <a:buNone/>
            </a:pPr>
            <a:r>
              <a:rPr lang="es-CO" sz="1000">
                <a:latin typeface="Arial Narrow" panose="020B0606020202030204" pitchFamily="34" charset="0"/>
              </a:rPr>
              <a:t>6. Soporte estabilización, con las siguientes relaciones con </a:t>
            </a:r>
            <a:r>
              <a:rPr lang="es-CO" sz="1000" err="1">
                <a:latin typeface="Arial Narrow" panose="020B0606020202030204" pitchFamily="34" charset="0"/>
              </a:rPr>
              <a:t>devops</a:t>
            </a:r>
            <a:endParaRPr lang="es-CO" sz="1000">
              <a:latin typeface="Arial Narrow" panose="020B0606020202030204" pitchFamily="34" charset="0"/>
            </a:endParaRPr>
          </a:p>
          <a:p>
            <a:pPr marL="1371600" lvl="3" indent="0">
              <a:buNone/>
            </a:pPr>
            <a:r>
              <a:rPr lang="es-CO" sz="1000">
                <a:latin typeface="Arial Narrow" panose="020B0606020202030204" pitchFamily="34" charset="0"/>
              </a:rPr>
              <a:t> De 6 a 11 Pruebas, y en caso de existir bugs (12) creación de bugs (14)</a:t>
            </a:r>
          </a:p>
          <a:p>
            <a:pPr marL="0" lvl="0" indent="0">
              <a:buNone/>
            </a:pPr>
            <a:r>
              <a:rPr lang="es-CO" sz="1000">
                <a:latin typeface="Arial Narrow" panose="020B0606020202030204" pitchFamily="34" charset="0"/>
              </a:rPr>
              <a:t>En el carril D, se encuentra el proceso resumido basado en el CI-PR-19 Procedimiento implementación de proyectos ágiles y el uso de la </a:t>
            </a:r>
            <a:r>
              <a:rPr lang="es-CO" sz="1000" err="1">
                <a:latin typeface="Arial Narrow" panose="020B0606020202030204" pitchFamily="34" charset="0"/>
              </a:rPr>
              <a:t>herramitna</a:t>
            </a:r>
            <a:r>
              <a:rPr lang="es-CO" sz="1000">
                <a:latin typeface="Arial Narrow" panose="020B0606020202030204" pitchFamily="34" charset="0"/>
              </a:rPr>
              <a:t> </a:t>
            </a:r>
            <a:r>
              <a:rPr lang="es-CO" sz="1000" err="1">
                <a:latin typeface="Arial Narrow" panose="020B0606020202030204" pitchFamily="34" charset="0"/>
              </a:rPr>
              <a:t>Devops</a:t>
            </a:r>
            <a:r>
              <a:rPr lang="es-CO" sz="1000">
                <a:latin typeface="Arial Narrow" panose="020B0606020202030204" pitchFamily="34" charset="0"/>
              </a:rPr>
              <a:t>. Que a su vez se divide en tres carriles</a:t>
            </a:r>
          </a:p>
          <a:p>
            <a:pPr marL="457200" lvl="1" indent="0">
              <a:buNone/>
            </a:pPr>
            <a:r>
              <a:rPr lang="es-CO" sz="1000">
                <a:latin typeface="Arial Narrow" panose="020B0606020202030204" pitchFamily="34" charset="0"/>
              </a:rPr>
              <a:t>En el carril E. se encuentra por parte del Grupo de Sistemas de Información de la creación del espacio de trabajo del proyecto, con la actividad</a:t>
            </a:r>
          </a:p>
          <a:p>
            <a:pPr marL="914400" lvl="2" indent="0">
              <a:buNone/>
            </a:pPr>
            <a:r>
              <a:rPr lang="es-CO" sz="1000">
                <a:latin typeface="Arial Narrow" panose="020B0606020202030204" pitchFamily="34" charset="0"/>
              </a:rPr>
              <a:t>7 Crear el espacio en </a:t>
            </a:r>
            <a:r>
              <a:rPr lang="es-CO" sz="1000" err="1">
                <a:latin typeface="Arial Narrow" panose="020B0606020202030204" pitchFamily="34" charset="0"/>
              </a:rPr>
              <a:t>devops</a:t>
            </a:r>
            <a:r>
              <a:rPr lang="es-CO" sz="1000">
                <a:latin typeface="Arial Narrow" panose="020B0606020202030204" pitchFamily="34" charset="0"/>
              </a:rPr>
              <a:t>, permisos a los analistas y desarrolladores</a:t>
            </a:r>
          </a:p>
          <a:p>
            <a:pPr marL="457200" lvl="1" indent="0">
              <a:buNone/>
            </a:pPr>
            <a:r>
              <a:rPr lang="es-CO" sz="1000">
                <a:latin typeface="Arial Narrow" panose="020B0606020202030204" pitchFamily="34" charset="0"/>
              </a:rPr>
              <a:t>En el carril F. se encuentra  las actividades del analista, con sus actividades.</a:t>
            </a:r>
          </a:p>
          <a:p>
            <a:pPr marL="914400" marR="0" lvl="2" indent="0" algn="l" defTabSz="914400" rtl="0" eaLnBrk="1" fontAlgn="auto" latinLnBrk="0" hangingPunct="1">
              <a:lnSpc>
                <a:spcPct val="100000"/>
              </a:lnSpc>
              <a:spcBef>
                <a:spcPts val="0"/>
              </a:spcBef>
              <a:spcAft>
                <a:spcPts val="0"/>
              </a:spcAft>
              <a:buClrTx/>
              <a:buSzTx/>
              <a:buFontTx/>
              <a:buNone/>
              <a:tabLst/>
              <a:defRPr/>
            </a:pPr>
            <a:r>
              <a:rPr lang="es-CO" sz="1000">
                <a:latin typeface="Arial Narrow" panose="020B0606020202030204" pitchFamily="34" charset="0"/>
              </a:rPr>
              <a:t>8. Creación épica, que es el archivo master del formato </a:t>
            </a:r>
            <a:r>
              <a:rPr lang="es-ES" sz="1000">
                <a:effectLst/>
                <a:latin typeface="Arial Narrow" panose="020B0606020202030204" pitchFamily="34" charset="0"/>
                <a:ea typeface="Times New Roman" panose="02020603050405020304" pitchFamily="18" charset="0"/>
              </a:rPr>
              <a:t>CI-FO-17 Especificación de Requerimientos de Software</a:t>
            </a:r>
            <a:endParaRPr lang="es-CO" sz="1000">
              <a:latin typeface="Arial Narrow" panose="020B0606020202030204" pitchFamily="34" charset="0"/>
            </a:endParaRPr>
          </a:p>
          <a:p>
            <a:pPr marL="914400" lvl="2" indent="0">
              <a:buNone/>
            </a:pPr>
            <a:r>
              <a:rPr lang="es-CO" sz="1000">
                <a:latin typeface="Arial Narrow" panose="020B0606020202030204" pitchFamily="34" charset="0"/>
              </a:rPr>
              <a:t>9. Creación de </a:t>
            </a:r>
            <a:r>
              <a:rPr lang="es-CO" sz="1000" err="1">
                <a:latin typeface="Arial Narrow" panose="020B0606020202030204" pitchFamily="34" charset="0"/>
              </a:rPr>
              <a:t>features</a:t>
            </a:r>
            <a:r>
              <a:rPr lang="es-CO" sz="1000">
                <a:latin typeface="Arial Narrow" panose="020B0606020202030204" pitchFamily="34" charset="0"/>
              </a:rPr>
              <a:t>, las Historia de usuario del formato </a:t>
            </a:r>
            <a:r>
              <a:rPr lang="es-ES" sz="1000">
                <a:effectLst/>
                <a:latin typeface="Arial Narrow" panose="020B0606020202030204" pitchFamily="34" charset="0"/>
                <a:ea typeface="Times New Roman" panose="02020603050405020304" pitchFamily="18" charset="0"/>
              </a:rPr>
              <a:t>CI-FO-17 Especificación de Requerimientos de Software aprobadas por el usuario funcional</a:t>
            </a:r>
          </a:p>
          <a:p>
            <a:pPr marL="914400" lvl="2" indent="0">
              <a:buNone/>
            </a:pPr>
            <a:r>
              <a:rPr lang="es-ES" sz="1000">
                <a:effectLst/>
                <a:latin typeface="Arial Narrow" panose="020B0606020202030204" pitchFamily="34" charset="0"/>
              </a:rPr>
              <a:t>10. Creación de backlogs, los criterios de aceptación de la historia de usuario del formato </a:t>
            </a:r>
            <a:r>
              <a:rPr lang="es-ES" sz="1000">
                <a:effectLst/>
                <a:latin typeface="Arial Narrow" panose="020B0606020202030204" pitchFamily="34" charset="0"/>
                <a:ea typeface="Times New Roman" panose="02020603050405020304" pitchFamily="18" charset="0"/>
              </a:rPr>
              <a:t>CI-FO-17 Especificación de Requerimientos de Software aprobado por el usuario funcional</a:t>
            </a:r>
          </a:p>
          <a:p>
            <a:pPr marL="914400" lvl="2" indent="0">
              <a:buNone/>
            </a:pPr>
            <a:r>
              <a:rPr lang="es-ES" sz="1000">
                <a:effectLst/>
                <a:latin typeface="Arial Narrow" panose="020B0606020202030204" pitchFamily="34" charset="0"/>
              </a:rPr>
              <a:t>11. Pruebas internas para terminar si el backlog cumple los criterios de aceptación de la Historia de usuario aprobada por el usuario.</a:t>
            </a:r>
          </a:p>
          <a:p>
            <a:pPr marL="914400" lvl="2" indent="0">
              <a:buNone/>
            </a:pPr>
            <a:r>
              <a:rPr lang="es-ES" sz="1000">
                <a:effectLst/>
                <a:latin typeface="Arial Narrow" panose="020B0606020202030204" pitchFamily="34" charset="0"/>
              </a:rPr>
              <a:t>12. Evaluación de backlog vs aplicativo y decisión de (13) iniciar pruebas de aceptación cuando hay bug en el backlog la creación de (14) bug en </a:t>
            </a:r>
            <a:r>
              <a:rPr lang="es-ES" sz="1000" err="1">
                <a:effectLst/>
                <a:latin typeface="Arial Narrow" panose="020B0606020202030204" pitchFamily="34" charset="0"/>
              </a:rPr>
              <a:t>devops</a:t>
            </a:r>
            <a:r>
              <a:rPr lang="es-ES" sz="1000">
                <a:effectLst/>
                <a:latin typeface="Arial Narrow" panose="020B0606020202030204" pitchFamily="34" charset="0"/>
              </a:rPr>
              <a:t>,</a:t>
            </a:r>
          </a:p>
          <a:p>
            <a:pPr marL="914400" lvl="2" indent="0">
              <a:buNone/>
            </a:pPr>
            <a:r>
              <a:rPr lang="es-ES" sz="1000">
                <a:effectLst/>
                <a:latin typeface="Arial Narrow" panose="020B0606020202030204" pitchFamily="34" charset="0"/>
              </a:rPr>
              <a:t>13. Determinar si el conjunto de backlogs del </a:t>
            </a:r>
            <a:r>
              <a:rPr lang="es-ES" sz="1000" err="1">
                <a:effectLst/>
                <a:latin typeface="Arial Narrow" panose="020B0606020202030204" pitchFamily="34" charset="0"/>
              </a:rPr>
              <a:t>feature</a:t>
            </a:r>
            <a:r>
              <a:rPr lang="es-ES" sz="1000">
                <a:effectLst/>
                <a:latin typeface="Arial Narrow" panose="020B0606020202030204" pitchFamily="34" charset="0"/>
              </a:rPr>
              <a:t> son conformes y cumplen las especificaciones para iniciar las pruebas de aceptación con el usuario funcional y cambiar el estado del backlog a “done”</a:t>
            </a:r>
          </a:p>
          <a:p>
            <a:pPr marL="457200" lvl="1" indent="0">
              <a:buNone/>
            </a:pPr>
            <a:r>
              <a:rPr lang="es-ES" sz="1000">
                <a:effectLst/>
                <a:latin typeface="Arial Narrow" panose="020B0606020202030204" pitchFamily="34" charset="0"/>
              </a:rPr>
              <a:t>En el carril G. se encuentran las actividades del desarrollador, del Grupo de Sistemas de información, a manera informativa, con las actividades</a:t>
            </a:r>
          </a:p>
          <a:p>
            <a:pPr marL="457200" lvl="1" indent="0">
              <a:buNone/>
            </a:pPr>
            <a:r>
              <a:rPr lang="es-ES" sz="1000">
                <a:effectLst/>
                <a:latin typeface="Arial Narrow" panose="020B0606020202030204" pitchFamily="34" charset="0"/>
              </a:rPr>
              <a:t>17. Crea las tareas al backlog y al finalizar (18) reporta por correo la terminación del backlog para inicio de (4) pruebas del backlog</a:t>
            </a:r>
          </a:p>
          <a:p>
            <a:pPr marL="457200" marR="0" lvl="1" indent="0" algn="l" defTabSz="914400" rtl="0" eaLnBrk="1" fontAlgn="auto" latinLnBrk="0" hangingPunct="1">
              <a:lnSpc>
                <a:spcPct val="100000"/>
              </a:lnSpc>
              <a:spcBef>
                <a:spcPts val="0"/>
              </a:spcBef>
              <a:spcAft>
                <a:spcPts val="0"/>
              </a:spcAft>
              <a:buClrTx/>
              <a:buSzTx/>
              <a:buFontTx/>
              <a:buNone/>
              <a:tabLst/>
              <a:defRPr/>
            </a:pPr>
            <a:r>
              <a:rPr lang="es-ES" sz="1000">
                <a:effectLst/>
                <a:latin typeface="Arial Narrow" panose="020B0606020202030204" pitchFamily="34" charset="0"/>
              </a:rPr>
              <a:t>15. Crea las tareas al bug y al finalizar (14) reporta por correo la terminación del bug para inicio de (4) pruebas del backlog</a:t>
            </a:r>
          </a:p>
          <a:p>
            <a:pPr marL="457200" lvl="1" indent="0">
              <a:buNone/>
            </a:pPr>
            <a:endParaRPr lang="es-ES" sz="1000">
              <a:effectLst/>
              <a:latin typeface="Arial Narrow" panose="020B0606020202030204" pitchFamily="34" charset="0"/>
            </a:endParaRPr>
          </a:p>
        </p:txBody>
      </p:sp>
      <p:sp>
        <p:nvSpPr>
          <p:cNvPr id="4" name="Marcador de número de diapositiva 3">
            <a:extLst>
              <a:ext uri="{FF2B5EF4-FFF2-40B4-BE49-F238E27FC236}">
                <a16:creationId xmlns:a16="http://schemas.microsoft.com/office/drawing/2014/main" id="{751D0E4D-AE14-F7C6-7667-EEE428595E2F}"/>
              </a:ext>
            </a:extLst>
          </p:cNvPr>
          <p:cNvSpPr>
            <a:spLocks noGrp="1"/>
          </p:cNvSpPr>
          <p:nvPr>
            <p:ph type="sldNum" sz="quarter" idx="5"/>
          </p:nvPr>
        </p:nvSpPr>
        <p:spPr/>
        <p:txBody>
          <a:bodyPr/>
          <a:lstStyle/>
          <a:p>
            <a:fld id="{FA6EB753-771B-4F20-A179-1804F3C5EA81}" type="slidenum">
              <a:rPr lang="es-CO" smtClean="0"/>
              <a:t>8</a:t>
            </a:fld>
            <a:endParaRPr lang="es-CO"/>
          </a:p>
        </p:txBody>
      </p:sp>
    </p:spTree>
    <p:extLst>
      <p:ext uri="{BB962C8B-B14F-4D97-AF65-F5344CB8AC3E}">
        <p14:creationId xmlns:p14="http://schemas.microsoft.com/office/powerpoint/2010/main" val="6480583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01CA4A-47E9-B0A1-187B-2D8D251807B8}"/>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82E192EF-003F-316B-5CA0-43A532F2A71E}"/>
              </a:ext>
            </a:extLst>
          </p:cNvPr>
          <p:cNvSpPr>
            <a:spLocks noGrp="1" noRot="1" noChangeAspect="1"/>
          </p:cNvSpPr>
          <p:nvPr>
            <p:ph type="sldImg"/>
          </p:nvPr>
        </p:nvSpPr>
        <p:spPr/>
      </p:sp>
      <p:sp>
        <p:nvSpPr>
          <p:cNvPr id="3" name="Marcador de notas 2">
            <a:extLst>
              <a:ext uri="{FF2B5EF4-FFF2-40B4-BE49-F238E27FC236}">
                <a16:creationId xmlns:a16="http://schemas.microsoft.com/office/drawing/2014/main" id="{76ACB146-AA5D-DD06-F9C2-20686C2A967D}"/>
              </a:ext>
            </a:extLst>
          </p:cNvPr>
          <p:cNvSpPr>
            <a:spLocks noGrp="1"/>
          </p:cNvSpPr>
          <p:nvPr>
            <p:ph type="body" idx="1"/>
          </p:nvPr>
        </p:nvSpPr>
        <p:spPr/>
        <p:txBody>
          <a:bodyPr/>
          <a:lstStyle/>
          <a:p>
            <a:r>
              <a:rPr lang="es-CO" sz="1000">
                <a:latin typeface="Arial Narrow" panose="020B0606020202030204" pitchFamily="34" charset="0"/>
              </a:rPr>
              <a:t>En el carril A, se encentra el proceso resumido basado en el CI-PR-10 ciclo de vida de desarrollo de software, que a su vez se divide en dos carriles.</a:t>
            </a:r>
          </a:p>
          <a:p>
            <a:pPr lvl="1"/>
            <a:r>
              <a:rPr lang="es-CO" sz="1000">
                <a:latin typeface="Arial Narrow" panose="020B0606020202030204" pitchFamily="34" charset="0"/>
              </a:rPr>
              <a:t>En el carril B, se encuentra el proceso de viabilidad, que no se lleva a </a:t>
            </a:r>
            <a:r>
              <a:rPr lang="es-CO" sz="1000" err="1">
                <a:latin typeface="Arial Narrow" panose="020B0606020202030204" pitchFamily="34" charset="0"/>
              </a:rPr>
              <a:t>Devops</a:t>
            </a:r>
            <a:r>
              <a:rPr lang="es-CO" sz="1000">
                <a:latin typeface="Arial Narrow" panose="020B0606020202030204" pitchFamily="34" charset="0"/>
              </a:rPr>
              <a:t>, con sus actividades</a:t>
            </a:r>
          </a:p>
          <a:p>
            <a:pPr marL="1143000" lvl="2" indent="-228600">
              <a:buAutoNum type="arabicPeriod"/>
            </a:pPr>
            <a:r>
              <a:rPr lang="es-CO" sz="1000">
                <a:latin typeface="Arial Narrow" panose="020B0606020202030204" pitchFamily="34" charset="0"/>
              </a:rPr>
              <a:t>Asignación del proyecto</a:t>
            </a:r>
          </a:p>
          <a:p>
            <a:pPr marL="1143000" lvl="2" indent="-228600">
              <a:buAutoNum type="arabicPeriod"/>
            </a:pPr>
            <a:r>
              <a:rPr lang="es-CO" sz="1000">
                <a:latin typeface="Arial Narrow" panose="020B0606020202030204" pitchFamily="34" charset="0"/>
              </a:rPr>
              <a:t>Viabilidad del proyecto</a:t>
            </a:r>
          </a:p>
          <a:p>
            <a:pPr marL="457200" lvl="1" indent="0">
              <a:buNone/>
            </a:pPr>
            <a:r>
              <a:rPr lang="es-CO" sz="1000">
                <a:latin typeface="Arial Narrow" panose="020B0606020202030204" pitchFamily="34" charset="0"/>
              </a:rPr>
              <a:t>En el carril C. se encuentra el proceso de análisis resumido, se interactúa con </a:t>
            </a:r>
            <a:r>
              <a:rPr lang="es-CO" sz="1000" err="1">
                <a:latin typeface="Arial Narrow" panose="020B0606020202030204" pitchFamily="34" charset="0"/>
              </a:rPr>
              <a:t>Devops</a:t>
            </a:r>
            <a:r>
              <a:rPr lang="es-CO" sz="1000">
                <a:latin typeface="Arial Narrow" panose="020B0606020202030204" pitchFamily="34" charset="0"/>
              </a:rPr>
              <a:t>, con sus actividades</a:t>
            </a:r>
          </a:p>
          <a:p>
            <a:pPr marL="914400" lvl="2" indent="0">
              <a:buNone/>
            </a:pPr>
            <a:r>
              <a:rPr lang="es-CO" sz="1000">
                <a:latin typeface="Arial Narrow" panose="020B0606020202030204" pitchFamily="34" charset="0"/>
              </a:rPr>
              <a:t>3. Análisis de proyecto y las siguientes relaciones con </a:t>
            </a:r>
            <a:r>
              <a:rPr lang="es-CO" sz="1000" err="1">
                <a:latin typeface="Arial Narrow" panose="020B0606020202030204" pitchFamily="34" charset="0"/>
              </a:rPr>
              <a:t>devops</a:t>
            </a:r>
            <a:endParaRPr lang="es-CO" sz="1000">
              <a:latin typeface="Arial Narrow" panose="020B0606020202030204" pitchFamily="34" charset="0"/>
            </a:endParaRPr>
          </a:p>
          <a:p>
            <a:pPr marL="1371600" lvl="3" indent="0">
              <a:buNone/>
            </a:pPr>
            <a:r>
              <a:rPr lang="es-CO" sz="1000">
                <a:latin typeface="Arial Narrow" panose="020B0606020202030204" pitchFamily="34" charset="0"/>
              </a:rPr>
              <a:t>De 3 a 8 creación </a:t>
            </a:r>
            <a:r>
              <a:rPr lang="es-CO" sz="1000" err="1">
                <a:latin typeface="Arial Narrow" panose="020B0606020202030204" pitchFamily="34" charset="0"/>
              </a:rPr>
              <a:t>epic</a:t>
            </a:r>
            <a:r>
              <a:rPr lang="es-CO" sz="1000">
                <a:latin typeface="Arial Narrow" panose="020B0606020202030204" pitchFamily="34" charset="0"/>
              </a:rPr>
              <a:t> que es el archivo master</a:t>
            </a:r>
          </a:p>
          <a:p>
            <a:pPr marL="1371600" lvl="3" indent="0">
              <a:buNone/>
            </a:pPr>
            <a:r>
              <a:rPr lang="es-CO" sz="1000">
                <a:latin typeface="Arial Narrow" panose="020B0606020202030204" pitchFamily="34" charset="0"/>
              </a:rPr>
              <a:t>De 3 a 9 creación </a:t>
            </a:r>
            <a:r>
              <a:rPr lang="es-CO" sz="1000" err="1">
                <a:latin typeface="Arial Narrow" panose="020B0606020202030204" pitchFamily="34" charset="0"/>
              </a:rPr>
              <a:t>features</a:t>
            </a:r>
            <a:r>
              <a:rPr lang="es-CO" sz="1000">
                <a:latin typeface="Arial Narrow" panose="020B0606020202030204" pitchFamily="34" charset="0"/>
              </a:rPr>
              <a:t>, que para cada historia de usuario es un </a:t>
            </a:r>
            <a:r>
              <a:rPr lang="es-CO" sz="1000" err="1">
                <a:latin typeface="Arial Narrow" panose="020B0606020202030204" pitchFamily="34" charset="0"/>
              </a:rPr>
              <a:t>feature</a:t>
            </a:r>
            <a:endParaRPr lang="es-CO" sz="1000">
              <a:latin typeface="Arial Narrow" panose="020B0606020202030204" pitchFamily="34" charset="0"/>
            </a:endParaRPr>
          </a:p>
          <a:p>
            <a:pPr marL="1371600" lvl="3" indent="0">
              <a:buNone/>
            </a:pPr>
            <a:r>
              <a:rPr lang="es-CO" sz="1000">
                <a:latin typeface="Arial Narrow" panose="020B0606020202030204" pitchFamily="34" charset="0"/>
              </a:rPr>
              <a:t>De 3 a 10 creación backlogs, que es para cada criterio de aceptación un backlog</a:t>
            </a:r>
          </a:p>
          <a:p>
            <a:pPr marL="914400" lvl="2" indent="0">
              <a:buNone/>
            </a:pPr>
            <a:r>
              <a:rPr lang="es-CO" sz="1000">
                <a:latin typeface="Arial Narrow" panose="020B0606020202030204" pitchFamily="34" charset="0"/>
              </a:rPr>
              <a:t>4. Pruebas unitarias (internas de aceptación), con las siguientes relaciones en </a:t>
            </a:r>
            <a:r>
              <a:rPr lang="es-CO" sz="1000" err="1">
                <a:latin typeface="Arial Narrow" panose="020B0606020202030204" pitchFamily="34" charset="0"/>
              </a:rPr>
              <a:t>devops</a:t>
            </a:r>
            <a:endParaRPr lang="es-CO" sz="1000">
              <a:latin typeface="Arial Narrow" panose="020B0606020202030204" pitchFamily="34" charset="0"/>
            </a:endParaRPr>
          </a:p>
          <a:p>
            <a:pPr marL="1371600" lvl="3" indent="0">
              <a:buNone/>
            </a:pPr>
            <a:r>
              <a:rPr lang="es-CO" sz="1000">
                <a:latin typeface="Arial Narrow" panose="020B0606020202030204" pitchFamily="34" charset="0"/>
              </a:rPr>
              <a:t>De 4 a 11 Pruebas, y en caso de existir bugs (12) creación de bugs (14)</a:t>
            </a:r>
          </a:p>
          <a:p>
            <a:pPr marL="914400" marR="0" lvl="2" indent="0" algn="l" defTabSz="914400" rtl="0" eaLnBrk="1" fontAlgn="auto" latinLnBrk="0" hangingPunct="1">
              <a:lnSpc>
                <a:spcPct val="100000"/>
              </a:lnSpc>
              <a:spcBef>
                <a:spcPts val="0"/>
              </a:spcBef>
              <a:spcAft>
                <a:spcPts val="0"/>
              </a:spcAft>
              <a:buClrTx/>
              <a:buSzTx/>
              <a:buFontTx/>
              <a:buNone/>
              <a:tabLst/>
              <a:defRPr/>
            </a:pPr>
            <a:r>
              <a:rPr lang="es-CO" sz="1000">
                <a:latin typeface="Arial Narrow" panose="020B0606020202030204" pitchFamily="34" charset="0"/>
              </a:rPr>
              <a:t>5. Pruebas de aceptación, que no tienen relación con </a:t>
            </a:r>
            <a:r>
              <a:rPr lang="es-CO" sz="1000" err="1">
                <a:latin typeface="Arial Narrow" panose="020B0606020202030204" pitchFamily="34" charset="0"/>
              </a:rPr>
              <a:t>Devops</a:t>
            </a:r>
            <a:r>
              <a:rPr lang="es-CO" sz="1000">
                <a:latin typeface="Arial Narrow" panose="020B0606020202030204" pitchFamily="34" charset="0"/>
              </a:rPr>
              <a:t>, y corresponden al formato  </a:t>
            </a:r>
            <a:r>
              <a:rPr lang="es-ES" sz="1000">
                <a:effectLst/>
                <a:latin typeface="Arial Narrow" panose="020B0606020202030204" pitchFamily="34" charset="0"/>
                <a:ea typeface="Times New Roman" panose="02020603050405020304" pitchFamily="18" charset="0"/>
                <a:cs typeface="Calibri" panose="020F0502020204030204" pitchFamily="34" charset="0"/>
              </a:rPr>
              <a:t>CI-FO-15</a:t>
            </a:r>
            <a:r>
              <a:rPr lang="es-CO" sz="1000">
                <a:effectLst/>
                <a:latin typeface="Arial Narrow" panose="020B0606020202030204" pitchFamily="34" charset="0"/>
                <a:ea typeface="Times New Roman" panose="02020603050405020304" pitchFamily="18" charset="0"/>
                <a:cs typeface="Calibri" panose="020F0502020204030204" pitchFamily="34" charset="0"/>
              </a:rPr>
              <a:t> Pruebas funcionales y no funcionales</a:t>
            </a:r>
            <a:endParaRPr lang="es-CO" sz="1000">
              <a:latin typeface="Arial Narrow" panose="020B0606020202030204" pitchFamily="34" charset="0"/>
            </a:endParaRPr>
          </a:p>
          <a:p>
            <a:pPr marL="914400" lvl="2" indent="0">
              <a:buNone/>
            </a:pPr>
            <a:r>
              <a:rPr lang="es-CO" sz="1000">
                <a:latin typeface="Arial Narrow" panose="020B0606020202030204" pitchFamily="34" charset="0"/>
              </a:rPr>
              <a:t>6. Soporte estabilización, con las siguientes relaciones con </a:t>
            </a:r>
            <a:r>
              <a:rPr lang="es-CO" sz="1000" err="1">
                <a:latin typeface="Arial Narrow" panose="020B0606020202030204" pitchFamily="34" charset="0"/>
              </a:rPr>
              <a:t>devops</a:t>
            </a:r>
            <a:endParaRPr lang="es-CO" sz="1000">
              <a:latin typeface="Arial Narrow" panose="020B0606020202030204" pitchFamily="34" charset="0"/>
            </a:endParaRPr>
          </a:p>
          <a:p>
            <a:pPr marL="1371600" lvl="3" indent="0">
              <a:buNone/>
            </a:pPr>
            <a:r>
              <a:rPr lang="es-CO" sz="1000">
                <a:latin typeface="Arial Narrow" panose="020B0606020202030204" pitchFamily="34" charset="0"/>
              </a:rPr>
              <a:t> De 6 a 11 Pruebas, y en caso de existir bugs (12) creación de bugs (14)</a:t>
            </a:r>
          </a:p>
          <a:p>
            <a:pPr marL="0" lvl="0" indent="0">
              <a:buNone/>
            </a:pPr>
            <a:r>
              <a:rPr lang="es-CO" sz="1000">
                <a:latin typeface="Arial Narrow" panose="020B0606020202030204" pitchFamily="34" charset="0"/>
              </a:rPr>
              <a:t>En el carril D, se encuentra el proceso resumido basado en el CI-PR-19 Procedimiento implementación de proyectos ágiles y el uso de la </a:t>
            </a:r>
            <a:r>
              <a:rPr lang="es-CO" sz="1000" err="1">
                <a:latin typeface="Arial Narrow" panose="020B0606020202030204" pitchFamily="34" charset="0"/>
              </a:rPr>
              <a:t>herramitna</a:t>
            </a:r>
            <a:r>
              <a:rPr lang="es-CO" sz="1000">
                <a:latin typeface="Arial Narrow" panose="020B0606020202030204" pitchFamily="34" charset="0"/>
              </a:rPr>
              <a:t> </a:t>
            </a:r>
            <a:r>
              <a:rPr lang="es-CO" sz="1000" err="1">
                <a:latin typeface="Arial Narrow" panose="020B0606020202030204" pitchFamily="34" charset="0"/>
              </a:rPr>
              <a:t>Devops</a:t>
            </a:r>
            <a:r>
              <a:rPr lang="es-CO" sz="1000">
                <a:latin typeface="Arial Narrow" panose="020B0606020202030204" pitchFamily="34" charset="0"/>
              </a:rPr>
              <a:t>. Que a su vez se divide en tres carriles</a:t>
            </a:r>
          </a:p>
          <a:p>
            <a:pPr marL="457200" lvl="1" indent="0">
              <a:buNone/>
            </a:pPr>
            <a:r>
              <a:rPr lang="es-CO" sz="1000">
                <a:latin typeface="Arial Narrow" panose="020B0606020202030204" pitchFamily="34" charset="0"/>
              </a:rPr>
              <a:t>En el carril E. se encuentra por parte del Grupo de Sistemas de Información de la creación del espacio de trabajo del proyecto, con la actividad</a:t>
            </a:r>
          </a:p>
          <a:p>
            <a:pPr marL="914400" lvl="2" indent="0">
              <a:buNone/>
            </a:pPr>
            <a:r>
              <a:rPr lang="es-CO" sz="1000">
                <a:latin typeface="Arial Narrow" panose="020B0606020202030204" pitchFamily="34" charset="0"/>
              </a:rPr>
              <a:t>7 Crear el espacio en </a:t>
            </a:r>
            <a:r>
              <a:rPr lang="es-CO" sz="1000" err="1">
                <a:latin typeface="Arial Narrow" panose="020B0606020202030204" pitchFamily="34" charset="0"/>
              </a:rPr>
              <a:t>devops</a:t>
            </a:r>
            <a:r>
              <a:rPr lang="es-CO" sz="1000">
                <a:latin typeface="Arial Narrow" panose="020B0606020202030204" pitchFamily="34" charset="0"/>
              </a:rPr>
              <a:t>, permisos a los analistas y desarrolladores</a:t>
            </a:r>
          </a:p>
          <a:p>
            <a:pPr marL="457200" lvl="1" indent="0">
              <a:buNone/>
            </a:pPr>
            <a:r>
              <a:rPr lang="es-CO" sz="1000">
                <a:latin typeface="Arial Narrow" panose="020B0606020202030204" pitchFamily="34" charset="0"/>
              </a:rPr>
              <a:t>En el carril F. se encuentra  las actividades del analista, con sus actividades.</a:t>
            </a:r>
          </a:p>
          <a:p>
            <a:pPr marL="914400" marR="0" lvl="2" indent="0" algn="l" defTabSz="914400" rtl="0" eaLnBrk="1" fontAlgn="auto" latinLnBrk="0" hangingPunct="1">
              <a:lnSpc>
                <a:spcPct val="100000"/>
              </a:lnSpc>
              <a:spcBef>
                <a:spcPts val="0"/>
              </a:spcBef>
              <a:spcAft>
                <a:spcPts val="0"/>
              </a:spcAft>
              <a:buClrTx/>
              <a:buSzTx/>
              <a:buFontTx/>
              <a:buNone/>
              <a:tabLst/>
              <a:defRPr/>
            </a:pPr>
            <a:r>
              <a:rPr lang="es-CO" sz="1000">
                <a:latin typeface="Arial Narrow" panose="020B0606020202030204" pitchFamily="34" charset="0"/>
              </a:rPr>
              <a:t>8. Creación épica, que es el archivo master del formato </a:t>
            </a:r>
            <a:r>
              <a:rPr lang="es-ES" sz="1000">
                <a:effectLst/>
                <a:latin typeface="Arial Narrow" panose="020B0606020202030204" pitchFamily="34" charset="0"/>
                <a:ea typeface="Times New Roman" panose="02020603050405020304" pitchFamily="18" charset="0"/>
              </a:rPr>
              <a:t>CI-FO-17 Especificación de Requerimientos de Software</a:t>
            </a:r>
            <a:endParaRPr lang="es-CO" sz="1000">
              <a:latin typeface="Arial Narrow" panose="020B0606020202030204" pitchFamily="34" charset="0"/>
            </a:endParaRPr>
          </a:p>
          <a:p>
            <a:pPr marL="914400" lvl="2" indent="0">
              <a:buNone/>
            </a:pPr>
            <a:r>
              <a:rPr lang="es-CO" sz="1000">
                <a:latin typeface="Arial Narrow" panose="020B0606020202030204" pitchFamily="34" charset="0"/>
              </a:rPr>
              <a:t>9. Creación de </a:t>
            </a:r>
            <a:r>
              <a:rPr lang="es-CO" sz="1000" err="1">
                <a:latin typeface="Arial Narrow" panose="020B0606020202030204" pitchFamily="34" charset="0"/>
              </a:rPr>
              <a:t>features</a:t>
            </a:r>
            <a:r>
              <a:rPr lang="es-CO" sz="1000">
                <a:latin typeface="Arial Narrow" panose="020B0606020202030204" pitchFamily="34" charset="0"/>
              </a:rPr>
              <a:t>, las Historia de usuario del formato </a:t>
            </a:r>
            <a:r>
              <a:rPr lang="es-ES" sz="1000">
                <a:effectLst/>
                <a:latin typeface="Arial Narrow" panose="020B0606020202030204" pitchFamily="34" charset="0"/>
                <a:ea typeface="Times New Roman" panose="02020603050405020304" pitchFamily="18" charset="0"/>
              </a:rPr>
              <a:t>CI-FO-17 Especificación de Requerimientos de Software aprobadas por el usuario funcional</a:t>
            </a:r>
          </a:p>
          <a:p>
            <a:pPr marL="914400" lvl="2" indent="0">
              <a:buNone/>
            </a:pPr>
            <a:r>
              <a:rPr lang="es-ES" sz="1000">
                <a:effectLst/>
                <a:latin typeface="Arial Narrow" panose="020B0606020202030204" pitchFamily="34" charset="0"/>
              </a:rPr>
              <a:t>10. Creación de backlogs, los criterios de aceptación de la historia de usuario del formato </a:t>
            </a:r>
            <a:r>
              <a:rPr lang="es-ES" sz="1000">
                <a:effectLst/>
                <a:latin typeface="Arial Narrow" panose="020B0606020202030204" pitchFamily="34" charset="0"/>
                <a:ea typeface="Times New Roman" panose="02020603050405020304" pitchFamily="18" charset="0"/>
              </a:rPr>
              <a:t>CI-FO-17 Especificación de Requerimientos de Software aprobado por el usuario funcional</a:t>
            </a:r>
          </a:p>
          <a:p>
            <a:pPr marL="914400" lvl="2" indent="0">
              <a:buNone/>
            </a:pPr>
            <a:r>
              <a:rPr lang="es-ES" sz="1000">
                <a:effectLst/>
                <a:latin typeface="Arial Narrow" panose="020B0606020202030204" pitchFamily="34" charset="0"/>
              </a:rPr>
              <a:t>11. Pruebas internas para terminar si el backlog cumple los criterios de aceptación de la Historia de usuario aprobada por el usuario.</a:t>
            </a:r>
          </a:p>
          <a:p>
            <a:pPr marL="914400" lvl="2" indent="0">
              <a:buNone/>
            </a:pPr>
            <a:r>
              <a:rPr lang="es-ES" sz="1000">
                <a:effectLst/>
                <a:latin typeface="Arial Narrow" panose="020B0606020202030204" pitchFamily="34" charset="0"/>
              </a:rPr>
              <a:t>12. Evaluación de backlog vs aplicativo y decisión de (13) iniciar pruebas de aceptación cuando hay bug en el backlog la creación de (14) bug en </a:t>
            </a:r>
            <a:r>
              <a:rPr lang="es-ES" sz="1000" err="1">
                <a:effectLst/>
                <a:latin typeface="Arial Narrow" panose="020B0606020202030204" pitchFamily="34" charset="0"/>
              </a:rPr>
              <a:t>devops</a:t>
            </a:r>
            <a:r>
              <a:rPr lang="es-ES" sz="1000">
                <a:effectLst/>
                <a:latin typeface="Arial Narrow" panose="020B0606020202030204" pitchFamily="34" charset="0"/>
              </a:rPr>
              <a:t>,</a:t>
            </a:r>
          </a:p>
          <a:p>
            <a:pPr marL="914400" lvl="2" indent="0">
              <a:buNone/>
            </a:pPr>
            <a:r>
              <a:rPr lang="es-ES" sz="1000">
                <a:effectLst/>
                <a:latin typeface="Arial Narrow" panose="020B0606020202030204" pitchFamily="34" charset="0"/>
              </a:rPr>
              <a:t>13. Determinar si el conjunto de backlogs del </a:t>
            </a:r>
            <a:r>
              <a:rPr lang="es-ES" sz="1000" err="1">
                <a:effectLst/>
                <a:latin typeface="Arial Narrow" panose="020B0606020202030204" pitchFamily="34" charset="0"/>
              </a:rPr>
              <a:t>feature</a:t>
            </a:r>
            <a:r>
              <a:rPr lang="es-ES" sz="1000">
                <a:effectLst/>
                <a:latin typeface="Arial Narrow" panose="020B0606020202030204" pitchFamily="34" charset="0"/>
              </a:rPr>
              <a:t> son conformes y cumplen las especificaciones para iniciar las pruebas de aceptación con el usuario funcional y cambiar el estado del backlog a “done”</a:t>
            </a:r>
          </a:p>
          <a:p>
            <a:pPr marL="457200" lvl="1" indent="0">
              <a:buNone/>
            </a:pPr>
            <a:r>
              <a:rPr lang="es-ES" sz="1000">
                <a:effectLst/>
                <a:latin typeface="Arial Narrow" panose="020B0606020202030204" pitchFamily="34" charset="0"/>
              </a:rPr>
              <a:t>En el carril G. se encuentran las actividades del desarrollador, del Grupo de Sistemas de información, a manera informativa, con las actividades</a:t>
            </a:r>
          </a:p>
          <a:p>
            <a:pPr marL="457200" lvl="1" indent="0">
              <a:buNone/>
            </a:pPr>
            <a:r>
              <a:rPr lang="es-ES" sz="1000">
                <a:effectLst/>
                <a:latin typeface="Arial Narrow" panose="020B0606020202030204" pitchFamily="34" charset="0"/>
              </a:rPr>
              <a:t>17. Crea las tareas al backlog y al finalizar (18) reporta por correo la terminación del backlog para inicio de (4) pruebas del backlog</a:t>
            </a:r>
          </a:p>
          <a:p>
            <a:pPr marL="457200" marR="0" lvl="1" indent="0" algn="l" defTabSz="914400" rtl="0" eaLnBrk="1" fontAlgn="auto" latinLnBrk="0" hangingPunct="1">
              <a:lnSpc>
                <a:spcPct val="100000"/>
              </a:lnSpc>
              <a:spcBef>
                <a:spcPts val="0"/>
              </a:spcBef>
              <a:spcAft>
                <a:spcPts val="0"/>
              </a:spcAft>
              <a:buClrTx/>
              <a:buSzTx/>
              <a:buFontTx/>
              <a:buNone/>
              <a:tabLst/>
              <a:defRPr/>
            </a:pPr>
            <a:r>
              <a:rPr lang="es-ES" sz="1000">
                <a:effectLst/>
                <a:latin typeface="Arial Narrow" panose="020B0606020202030204" pitchFamily="34" charset="0"/>
              </a:rPr>
              <a:t>15. Crea las tareas al bug y al finalizar (14) reporta por correo la terminación del bug para inicio de (4) pruebas del backlog</a:t>
            </a:r>
          </a:p>
          <a:p>
            <a:pPr marL="457200" lvl="1" indent="0">
              <a:buNone/>
            </a:pPr>
            <a:endParaRPr lang="es-ES" sz="1000">
              <a:effectLst/>
              <a:latin typeface="Arial Narrow" panose="020B0606020202030204" pitchFamily="34" charset="0"/>
            </a:endParaRPr>
          </a:p>
        </p:txBody>
      </p:sp>
      <p:sp>
        <p:nvSpPr>
          <p:cNvPr id="4" name="Marcador de número de diapositiva 3">
            <a:extLst>
              <a:ext uri="{FF2B5EF4-FFF2-40B4-BE49-F238E27FC236}">
                <a16:creationId xmlns:a16="http://schemas.microsoft.com/office/drawing/2014/main" id="{8D591D6F-D84C-C12D-7FC6-8EEA5CADBA69}"/>
              </a:ext>
            </a:extLst>
          </p:cNvPr>
          <p:cNvSpPr>
            <a:spLocks noGrp="1"/>
          </p:cNvSpPr>
          <p:nvPr>
            <p:ph type="sldNum" sz="quarter" idx="5"/>
          </p:nvPr>
        </p:nvSpPr>
        <p:spPr/>
        <p:txBody>
          <a:bodyPr/>
          <a:lstStyle/>
          <a:p>
            <a:fld id="{FA6EB753-771B-4F20-A179-1804F3C5EA81}" type="slidenum">
              <a:rPr lang="es-CO" smtClean="0"/>
              <a:t>9</a:t>
            </a:fld>
            <a:endParaRPr lang="es-CO"/>
          </a:p>
        </p:txBody>
      </p:sp>
    </p:spTree>
    <p:extLst>
      <p:ext uri="{BB962C8B-B14F-4D97-AF65-F5344CB8AC3E}">
        <p14:creationId xmlns:p14="http://schemas.microsoft.com/office/powerpoint/2010/main" val="80926491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1A7618C-502C-402E-88BF-000A82FAA40B}"/>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CO"/>
          </a:p>
        </p:txBody>
      </p:sp>
      <p:sp>
        <p:nvSpPr>
          <p:cNvPr id="3" name="Subtítulo 2">
            <a:extLst>
              <a:ext uri="{FF2B5EF4-FFF2-40B4-BE49-F238E27FC236}">
                <a16:creationId xmlns:a16="http://schemas.microsoft.com/office/drawing/2014/main" id="{A7B0746C-FD54-482A-961B-CD3B04D2FB4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O"/>
          </a:p>
        </p:txBody>
      </p:sp>
      <p:sp>
        <p:nvSpPr>
          <p:cNvPr id="4" name="Marcador de fecha 3">
            <a:extLst>
              <a:ext uri="{FF2B5EF4-FFF2-40B4-BE49-F238E27FC236}">
                <a16:creationId xmlns:a16="http://schemas.microsoft.com/office/drawing/2014/main" id="{53081709-776F-48EE-A75F-FF62216572C2}"/>
              </a:ext>
            </a:extLst>
          </p:cNvPr>
          <p:cNvSpPr>
            <a:spLocks noGrp="1"/>
          </p:cNvSpPr>
          <p:nvPr>
            <p:ph type="dt" sz="half" idx="10"/>
          </p:nvPr>
        </p:nvSpPr>
        <p:spPr/>
        <p:txBody>
          <a:bodyPr/>
          <a:lstStyle/>
          <a:p>
            <a:fld id="{F3687DA3-16B8-481E-8BAB-6A466C88D482}" type="datetime1">
              <a:rPr lang="es-CO" smtClean="0"/>
              <a:t>4/06/2026</a:t>
            </a:fld>
            <a:endParaRPr lang="es-CO"/>
          </a:p>
        </p:txBody>
      </p:sp>
      <p:sp>
        <p:nvSpPr>
          <p:cNvPr id="5" name="Marcador de pie de página 4">
            <a:extLst>
              <a:ext uri="{FF2B5EF4-FFF2-40B4-BE49-F238E27FC236}">
                <a16:creationId xmlns:a16="http://schemas.microsoft.com/office/drawing/2014/main" id="{5317BBB3-0BA7-4D21-9B9B-29F414826FEC}"/>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A1F17057-1C5B-4E66-8926-39D8642532BE}"/>
              </a:ext>
            </a:extLst>
          </p:cNvPr>
          <p:cNvSpPr>
            <a:spLocks noGrp="1"/>
          </p:cNvSpPr>
          <p:nvPr>
            <p:ph type="sldNum" sz="quarter" idx="12"/>
          </p:nvPr>
        </p:nvSpPr>
        <p:spPr/>
        <p:txBody>
          <a:bodyPr/>
          <a:lstStyle/>
          <a:p>
            <a:fld id="{76045EF5-FFD6-4C28-8BF7-4FF01D9D5D7A}" type="slidenum">
              <a:rPr lang="es-CO" smtClean="0"/>
              <a:t>‹Nº›</a:t>
            </a:fld>
            <a:endParaRPr lang="es-CO"/>
          </a:p>
        </p:txBody>
      </p:sp>
      <p:sp>
        <p:nvSpPr>
          <p:cNvPr id="8" name="Rectángulo 7">
            <a:extLst>
              <a:ext uri="{FF2B5EF4-FFF2-40B4-BE49-F238E27FC236}">
                <a16:creationId xmlns:a16="http://schemas.microsoft.com/office/drawing/2014/main" id="{00BA333B-19E4-46FB-BBFF-A3A32AE16E7D}"/>
              </a:ext>
            </a:extLst>
          </p:cNvPr>
          <p:cNvSpPr/>
          <p:nvPr userDrawn="1"/>
        </p:nvSpPr>
        <p:spPr>
          <a:xfrm flipV="1">
            <a:off x="1" y="1012131"/>
            <a:ext cx="2273300" cy="45719"/>
          </a:xfrm>
          <a:prstGeom prst="rect">
            <a:avLst/>
          </a:prstGeom>
          <a:gradFill flip="none" rotWithShape="1">
            <a:gsLst>
              <a:gs pos="0">
                <a:schemeClr val="accent6"/>
              </a:gs>
              <a:gs pos="57000">
                <a:schemeClr val="accent1">
                  <a:shade val="67500"/>
                  <a:satMod val="115000"/>
                </a:schemeClr>
              </a:gs>
              <a:gs pos="100000">
                <a:srgbClr val="92D05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9" name="Imagen 8">
            <a:extLst>
              <a:ext uri="{FF2B5EF4-FFF2-40B4-BE49-F238E27FC236}">
                <a16:creationId xmlns:a16="http://schemas.microsoft.com/office/drawing/2014/main" id="{E49863D8-5960-4AA0-A5EA-6E7566DE63B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40861" y="4763"/>
            <a:ext cx="1681331" cy="912534"/>
          </a:xfrm>
          <a:prstGeom prst="rect">
            <a:avLst/>
          </a:prstGeom>
        </p:spPr>
      </p:pic>
      <p:sp>
        <p:nvSpPr>
          <p:cNvPr id="10" name="Rectángulo 9">
            <a:extLst>
              <a:ext uri="{FF2B5EF4-FFF2-40B4-BE49-F238E27FC236}">
                <a16:creationId xmlns:a16="http://schemas.microsoft.com/office/drawing/2014/main" id="{6A062742-1C9E-47B2-A3D8-70BB4FA93A5A}"/>
              </a:ext>
            </a:extLst>
          </p:cNvPr>
          <p:cNvSpPr/>
          <p:nvPr userDrawn="1"/>
        </p:nvSpPr>
        <p:spPr>
          <a:xfrm>
            <a:off x="-1" y="963653"/>
            <a:ext cx="1626268" cy="45719"/>
          </a:xfrm>
          <a:prstGeom prst="rect">
            <a:avLst/>
          </a:prstGeom>
          <a:gradFill flip="none" rotWithShape="1">
            <a:gsLst>
              <a:gs pos="0">
                <a:schemeClr val="accent6"/>
              </a:gs>
              <a:gs pos="57000">
                <a:schemeClr val="accent1">
                  <a:shade val="67500"/>
                  <a:satMod val="115000"/>
                </a:schemeClr>
              </a:gs>
              <a:gs pos="100000">
                <a:srgbClr val="92D05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Tree>
    <p:extLst>
      <p:ext uri="{BB962C8B-B14F-4D97-AF65-F5344CB8AC3E}">
        <p14:creationId xmlns:p14="http://schemas.microsoft.com/office/powerpoint/2010/main" val="2782143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8CC674E-F52B-4418-9181-764DE8ED523D}"/>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F811F3D1-A16B-4F10-89F8-EFF56BF77285}"/>
              </a:ext>
            </a:extLst>
          </p:cNvPr>
          <p:cNvSpPr>
            <a:spLocks noGrp="1"/>
          </p:cNvSpPr>
          <p:nvPr>
            <p:ph type="body" orient="vert" idx="1"/>
          </p:nvPr>
        </p:nvSpPr>
        <p:spPr/>
        <p:txBody>
          <a:bodyPr vert="eaVert"/>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832D45B3-3DCA-4E77-A6FC-A5694AB7497D}"/>
              </a:ext>
            </a:extLst>
          </p:cNvPr>
          <p:cNvSpPr>
            <a:spLocks noGrp="1"/>
          </p:cNvSpPr>
          <p:nvPr>
            <p:ph type="dt" sz="half" idx="10"/>
          </p:nvPr>
        </p:nvSpPr>
        <p:spPr/>
        <p:txBody>
          <a:bodyPr/>
          <a:lstStyle/>
          <a:p>
            <a:fld id="{2DC92C5C-D73B-43E1-B34E-4D07DF699C70}" type="datetime1">
              <a:rPr lang="es-CO" smtClean="0"/>
              <a:t>4/06/2026</a:t>
            </a:fld>
            <a:endParaRPr lang="es-CO"/>
          </a:p>
        </p:txBody>
      </p:sp>
      <p:sp>
        <p:nvSpPr>
          <p:cNvPr id="5" name="Marcador de pie de página 4">
            <a:extLst>
              <a:ext uri="{FF2B5EF4-FFF2-40B4-BE49-F238E27FC236}">
                <a16:creationId xmlns:a16="http://schemas.microsoft.com/office/drawing/2014/main" id="{16F50C4F-2171-44E5-93C0-AFB7E366B053}"/>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319F706C-79A0-4ED2-BC8C-5D1AA8B58AC0}"/>
              </a:ext>
            </a:extLst>
          </p:cNvPr>
          <p:cNvSpPr>
            <a:spLocks noGrp="1"/>
          </p:cNvSpPr>
          <p:nvPr>
            <p:ph type="sldNum" sz="quarter" idx="12"/>
          </p:nvPr>
        </p:nvSpPr>
        <p:spPr/>
        <p:txBody>
          <a:bodyPr/>
          <a:lstStyle/>
          <a:p>
            <a:fld id="{76045EF5-FFD6-4C28-8BF7-4FF01D9D5D7A}" type="slidenum">
              <a:rPr lang="es-CO" smtClean="0"/>
              <a:t>‹Nº›</a:t>
            </a:fld>
            <a:endParaRPr lang="es-CO"/>
          </a:p>
        </p:txBody>
      </p:sp>
    </p:spTree>
    <p:extLst>
      <p:ext uri="{BB962C8B-B14F-4D97-AF65-F5344CB8AC3E}">
        <p14:creationId xmlns:p14="http://schemas.microsoft.com/office/powerpoint/2010/main" val="14128228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37FC6D1E-14A6-403D-A884-84697CF989CD}"/>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52400C15-7ED9-42FA-BB54-14AD3355F738}"/>
              </a:ext>
            </a:extLst>
          </p:cNvPr>
          <p:cNvSpPr>
            <a:spLocks noGrp="1"/>
          </p:cNvSpPr>
          <p:nvPr>
            <p:ph type="body" orient="vert" idx="1"/>
          </p:nvPr>
        </p:nvSpPr>
        <p:spPr>
          <a:xfrm>
            <a:off x="838200" y="365125"/>
            <a:ext cx="7734300" cy="5811838"/>
          </a:xfrm>
        </p:spPr>
        <p:txBody>
          <a:bodyPr vert="eaVert"/>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326C64DA-A04F-4118-A302-4B36CF7F6696}"/>
              </a:ext>
            </a:extLst>
          </p:cNvPr>
          <p:cNvSpPr>
            <a:spLocks noGrp="1"/>
          </p:cNvSpPr>
          <p:nvPr>
            <p:ph type="dt" sz="half" idx="10"/>
          </p:nvPr>
        </p:nvSpPr>
        <p:spPr/>
        <p:txBody>
          <a:bodyPr/>
          <a:lstStyle/>
          <a:p>
            <a:fld id="{C8B0D635-1AF8-4919-B63E-C46F0895D1C2}" type="datetime1">
              <a:rPr lang="es-CO" smtClean="0"/>
              <a:t>4/06/2026</a:t>
            </a:fld>
            <a:endParaRPr lang="es-CO"/>
          </a:p>
        </p:txBody>
      </p:sp>
      <p:sp>
        <p:nvSpPr>
          <p:cNvPr id="5" name="Marcador de pie de página 4">
            <a:extLst>
              <a:ext uri="{FF2B5EF4-FFF2-40B4-BE49-F238E27FC236}">
                <a16:creationId xmlns:a16="http://schemas.microsoft.com/office/drawing/2014/main" id="{B3742E3A-A294-46B7-8224-810E8886D551}"/>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DEA54E54-431A-45F8-8306-7DECA37A6549}"/>
              </a:ext>
            </a:extLst>
          </p:cNvPr>
          <p:cNvSpPr>
            <a:spLocks noGrp="1"/>
          </p:cNvSpPr>
          <p:nvPr>
            <p:ph type="sldNum" sz="quarter" idx="12"/>
          </p:nvPr>
        </p:nvSpPr>
        <p:spPr/>
        <p:txBody>
          <a:bodyPr/>
          <a:lstStyle/>
          <a:p>
            <a:fld id="{76045EF5-FFD6-4C28-8BF7-4FF01D9D5D7A}" type="slidenum">
              <a:rPr lang="es-CO" smtClean="0"/>
              <a:t>‹Nº›</a:t>
            </a:fld>
            <a:endParaRPr lang="es-CO"/>
          </a:p>
        </p:txBody>
      </p:sp>
    </p:spTree>
    <p:extLst>
      <p:ext uri="{BB962C8B-B14F-4D97-AF65-F5344CB8AC3E}">
        <p14:creationId xmlns:p14="http://schemas.microsoft.com/office/powerpoint/2010/main" val="5214041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9D2005E-3ED5-4965-9E88-B9289F89A309}"/>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0D739DCF-7096-47D3-84D1-1EEF2C06BA85}"/>
              </a:ext>
            </a:extLst>
          </p:cNvPr>
          <p:cNvSpPr>
            <a:spLocks noGrp="1"/>
          </p:cNvSpPr>
          <p:nvPr>
            <p:ph idx="1"/>
          </p:nvPr>
        </p:nvSpPr>
        <p:spPr/>
        <p:txBody>
          <a:body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79B7C98D-7D9A-4D08-B0AB-1EA63896805E}"/>
              </a:ext>
            </a:extLst>
          </p:cNvPr>
          <p:cNvSpPr>
            <a:spLocks noGrp="1"/>
          </p:cNvSpPr>
          <p:nvPr>
            <p:ph type="dt" sz="half" idx="10"/>
          </p:nvPr>
        </p:nvSpPr>
        <p:spPr/>
        <p:txBody>
          <a:bodyPr/>
          <a:lstStyle/>
          <a:p>
            <a:fld id="{DE5759C7-21B5-44CD-A6E4-DB27E8DEDB06}" type="datetime1">
              <a:rPr lang="es-CO" smtClean="0"/>
              <a:t>4/06/2026</a:t>
            </a:fld>
            <a:endParaRPr lang="es-CO"/>
          </a:p>
        </p:txBody>
      </p:sp>
      <p:sp>
        <p:nvSpPr>
          <p:cNvPr id="5" name="Marcador de pie de página 4">
            <a:extLst>
              <a:ext uri="{FF2B5EF4-FFF2-40B4-BE49-F238E27FC236}">
                <a16:creationId xmlns:a16="http://schemas.microsoft.com/office/drawing/2014/main" id="{6AF43B08-6A7D-43CE-AC66-EB2E25E10EB9}"/>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9E758C94-F546-4C99-AE37-6085713B0C0F}"/>
              </a:ext>
            </a:extLst>
          </p:cNvPr>
          <p:cNvSpPr>
            <a:spLocks noGrp="1"/>
          </p:cNvSpPr>
          <p:nvPr>
            <p:ph type="sldNum" sz="quarter" idx="12"/>
          </p:nvPr>
        </p:nvSpPr>
        <p:spPr/>
        <p:txBody>
          <a:bodyPr/>
          <a:lstStyle/>
          <a:p>
            <a:fld id="{76045EF5-FFD6-4C28-8BF7-4FF01D9D5D7A}" type="slidenum">
              <a:rPr lang="es-CO" smtClean="0"/>
              <a:t>‹Nº›</a:t>
            </a:fld>
            <a:endParaRPr lang="es-CO"/>
          </a:p>
        </p:txBody>
      </p:sp>
    </p:spTree>
    <p:extLst>
      <p:ext uri="{BB962C8B-B14F-4D97-AF65-F5344CB8AC3E}">
        <p14:creationId xmlns:p14="http://schemas.microsoft.com/office/powerpoint/2010/main" val="15525731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174BD83-E44F-4904-AD19-41A145DA0D3C}"/>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B5DA8F9D-27AE-4BDF-AE5E-39D3C015978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Editar los estilos de texto del patrón</a:t>
            </a:r>
          </a:p>
        </p:txBody>
      </p:sp>
      <p:sp>
        <p:nvSpPr>
          <p:cNvPr id="4" name="Marcador de fecha 3">
            <a:extLst>
              <a:ext uri="{FF2B5EF4-FFF2-40B4-BE49-F238E27FC236}">
                <a16:creationId xmlns:a16="http://schemas.microsoft.com/office/drawing/2014/main" id="{0EFE01C8-E5DB-4F44-8773-949B69410E2F}"/>
              </a:ext>
            </a:extLst>
          </p:cNvPr>
          <p:cNvSpPr>
            <a:spLocks noGrp="1"/>
          </p:cNvSpPr>
          <p:nvPr>
            <p:ph type="dt" sz="half" idx="10"/>
          </p:nvPr>
        </p:nvSpPr>
        <p:spPr/>
        <p:txBody>
          <a:bodyPr/>
          <a:lstStyle/>
          <a:p>
            <a:fld id="{06827C1F-2DDB-49A1-977F-8B743DD490B8}" type="datetime1">
              <a:rPr lang="es-CO" smtClean="0"/>
              <a:t>4/06/2026</a:t>
            </a:fld>
            <a:endParaRPr lang="es-CO"/>
          </a:p>
        </p:txBody>
      </p:sp>
      <p:sp>
        <p:nvSpPr>
          <p:cNvPr id="5" name="Marcador de pie de página 4">
            <a:extLst>
              <a:ext uri="{FF2B5EF4-FFF2-40B4-BE49-F238E27FC236}">
                <a16:creationId xmlns:a16="http://schemas.microsoft.com/office/drawing/2014/main" id="{6078728D-F2E1-425E-B3B9-1EEF42397A8C}"/>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4D9976D4-86C5-42AF-881C-197E97D918A5}"/>
              </a:ext>
            </a:extLst>
          </p:cNvPr>
          <p:cNvSpPr>
            <a:spLocks noGrp="1"/>
          </p:cNvSpPr>
          <p:nvPr>
            <p:ph type="sldNum" sz="quarter" idx="12"/>
          </p:nvPr>
        </p:nvSpPr>
        <p:spPr/>
        <p:txBody>
          <a:bodyPr/>
          <a:lstStyle/>
          <a:p>
            <a:fld id="{76045EF5-FFD6-4C28-8BF7-4FF01D9D5D7A}" type="slidenum">
              <a:rPr lang="es-CO" smtClean="0"/>
              <a:t>‹Nº›</a:t>
            </a:fld>
            <a:endParaRPr lang="es-CO"/>
          </a:p>
        </p:txBody>
      </p:sp>
    </p:spTree>
    <p:extLst>
      <p:ext uri="{BB962C8B-B14F-4D97-AF65-F5344CB8AC3E}">
        <p14:creationId xmlns:p14="http://schemas.microsoft.com/office/powerpoint/2010/main" val="32857326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03AB692-4B0C-4291-A2DE-49A2B9ADE0D7}"/>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07ACE7C3-1A89-449F-AC67-F66B8641F198}"/>
              </a:ext>
            </a:extLst>
          </p:cNvPr>
          <p:cNvSpPr>
            <a:spLocks noGrp="1"/>
          </p:cNvSpPr>
          <p:nvPr>
            <p:ph sz="half" idx="1"/>
          </p:nvPr>
        </p:nvSpPr>
        <p:spPr>
          <a:xfrm>
            <a:off x="838200" y="1825625"/>
            <a:ext cx="5181600" cy="4351338"/>
          </a:xfrm>
        </p:spPr>
        <p:txBody>
          <a:body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contenido 3">
            <a:extLst>
              <a:ext uri="{FF2B5EF4-FFF2-40B4-BE49-F238E27FC236}">
                <a16:creationId xmlns:a16="http://schemas.microsoft.com/office/drawing/2014/main" id="{A926A445-18BC-4B12-A34F-600E5869A2BB}"/>
              </a:ext>
            </a:extLst>
          </p:cNvPr>
          <p:cNvSpPr>
            <a:spLocks noGrp="1"/>
          </p:cNvSpPr>
          <p:nvPr>
            <p:ph sz="half" idx="2"/>
          </p:nvPr>
        </p:nvSpPr>
        <p:spPr>
          <a:xfrm>
            <a:off x="6172200" y="1825625"/>
            <a:ext cx="5181600" cy="4351338"/>
          </a:xfrm>
        </p:spPr>
        <p:txBody>
          <a:body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fecha 4">
            <a:extLst>
              <a:ext uri="{FF2B5EF4-FFF2-40B4-BE49-F238E27FC236}">
                <a16:creationId xmlns:a16="http://schemas.microsoft.com/office/drawing/2014/main" id="{26AAF465-E934-4A5F-9E34-26BAFAD09E6A}"/>
              </a:ext>
            </a:extLst>
          </p:cNvPr>
          <p:cNvSpPr>
            <a:spLocks noGrp="1"/>
          </p:cNvSpPr>
          <p:nvPr>
            <p:ph type="dt" sz="half" idx="10"/>
          </p:nvPr>
        </p:nvSpPr>
        <p:spPr/>
        <p:txBody>
          <a:bodyPr/>
          <a:lstStyle/>
          <a:p>
            <a:fld id="{9FE3EF2F-4BCB-45A7-BD2D-E7D4AF8B3624}" type="datetime1">
              <a:rPr lang="es-CO" smtClean="0"/>
              <a:t>4/06/2026</a:t>
            </a:fld>
            <a:endParaRPr lang="es-CO"/>
          </a:p>
        </p:txBody>
      </p:sp>
      <p:sp>
        <p:nvSpPr>
          <p:cNvPr id="6" name="Marcador de pie de página 5">
            <a:extLst>
              <a:ext uri="{FF2B5EF4-FFF2-40B4-BE49-F238E27FC236}">
                <a16:creationId xmlns:a16="http://schemas.microsoft.com/office/drawing/2014/main" id="{83342B53-B5AB-4914-AB3F-0CBD85E5E54E}"/>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CD896286-5034-4D84-AA1C-A911123D652E}"/>
              </a:ext>
            </a:extLst>
          </p:cNvPr>
          <p:cNvSpPr>
            <a:spLocks noGrp="1"/>
          </p:cNvSpPr>
          <p:nvPr>
            <p:ph type="sldNum" sz="quarter" idx="12"/>
          </p:nvPr>
        </p:nvSpPr>
        <p:spPr/>
        <p:txBody>
          <a:bodyPr/>
          <a:lstStyle/>
          <a:p>
            <a:fld id="{76045EF5-FFD6-4C28-8BF7-4FF01D9D5D7A}" type="slidenum">
              <a:rPr lang="es-CO" smtClean="0"/>
              <a:t>‹Nº›</a:t>
            </a:fld>
            <a:endParaRPr lang="es-CO"/>
          </a:p>
        </p:txBody>
      </p:sp>
    </p:spTree>
    <p:extLst>
      <p:ext uri="{BB962C8B-B14F-4D97-AF65-F5344CB8AC3E}">
        <p14:creationId xmlns:p14="http://schemas.microsoft.com/office/powerpoint/2010/main" val="38329236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E4DFF72-AE55-4AE3-AF20-2C607A8A0634}"/>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FF96D628-1CA3-430F-BBA9-243A1F553C1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Editar los estilos de texto del patrón</a:t>
            </a:r>
          </a:p>
        </p:txBody>
      </p:sp>
      <p:sp>
        <p:nvSpPr>
          <p:cNvPr id="4" name="Marcador de contenido 3">
            <a:extLst>
              <a:ext uri="{FF2B5EF4-FFF2-40B4-BE49-F238E27FC236}">
                <a16:creationId xmlns:a16="http://schemas.microsoft.com/office/drawing/2014/main" id="{BA8B907F-51CC-4C8A-A6D8-039909D4D5BE}"/>
              </a:ext>
            </a:extLst>
          </p:cNvPr>
          <p:cNvSpPr>
            <a:spLocks noGrp="1"/>
          </p:cNvSpPr>
          <p:nvPr>
            <p:ph sz="half" idx="2"/>
          </p:nvPr>
        </p:nvSpPr>
        <p:spPr>
          <a:xfrm>
            <a:off x="839788" y="2505075"/>
            <a:ext cx="5157787" cy="3684588"/>
          </a:xfrm>
        </p:spPr>
        <p:txBody>
          <a:body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texto 4">
            <a:extLst>
              <a:ext uri="{FF2B5EF4-FFF2-40B4-BE49-F238E27FC236}">
                <a16:creationId xmlns:a16="http://schemas.microsoft.com/office/drawing/2014/main" id="{C477C1AB-792A-41F7-B6D6-A1140238FBF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Editar los estilos de texto del patrón</a:t>
            </a:r>
          </a:p>
        </p:txBody>
      </p:sp>
      <p:sp>
        <p:nvSpPr>
          <p:cNvPr id="6" name="Marcador de contenido 5">
            <a:extLst>
              <a:ext uri="{FF2B5EF4-FFF2-40B4-BE49-F238E27FC236}">
                <a16:creationId xmlns:a16="http://schemas.microsoft.com/office/drawing/2014/main" id="{6B9E16A1-824E-428F-A600-5A0DBAE5AB41}"/>
              </a:ext>
            </a:extLst>
          </p:cNvPr>
          <p:cNvSpPr>
            <a:spLocks noGrp="1"/>
          </p:cNvSpPr>
          <p:nvPr>
            <p:ph sz="quarter" idx="4"/>
          </p:nvPr>
        </p:nvSpPr>
        <p:spPr>
          <a:xfrm>
            <a:off x="6172200" y="2505075"/>
            <a:ext cx="5183188" cy="3684588"/>
          </a:xfrm>
        </p:spPr>
        <p:txBody>
          <a:body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7" name="Marcador de fecha 6">
            <a:extLst>
              <a:ext uri="{FF2B5EF4-FFF2-40B4-BE49-F238E27FC236}">
                <a16:creationId xmlns:a16="http://schemas.microsoft.com/office/drawing/2014/main" id="{542B02F6-AF2B-423A-BA4C-CDAAE23523DE}"/>
              </a:ext>
            </a:extLst>
          </p:cNvPr>
          <p:cNvSpPr>
            <a:spLocks noGrp="1"/>
          </p:cNvSpPr>
          <p:nvPr>
            <p:ph type="dt" sz="half" idx="10"/>
          </p:nvPr>
        </p:nvSpPr>
        <p:spPr/>
        <p:txBody>
          <a:bodyPr/>
          <a:lstStyle/>
          <a:p>
            <a:fld id="{7CAEFF74-350C-4F08-A3CF-3BC83ECBDA93}" type="datetime1">
              <a:rPr lang="es-CO" smtClean="0"/>
              <a:t>4/06/2026</a:t>
            </a:fld>
            <a:endParaRPr lang="es-CO"/>
          </a:p>
        </p:txBody>
      </p:sp>
      <p:sp>
        <p:nvSpPr>
          <p:cNvPr id="8" name="Marcador de pie de página 7">
            <a:extLst>
              <a:ext uri="{FF2B5EF4-FFF2-40B4-BE49-F238E27FC236}">
                <a16:creationId xmlns:a16="http://schemas.microsoft.com/office/drawing/2014/main" id="{A142BB40-9881-4F23-810F-E586C0421ED6}"/>
              </a:ext>
            </a:extLst>
          </p:cNvPr>
          <p:cNvSpPr>
            <a:spLocks noGrp="1"/>
          </p:cNvSpPr>
          <p:nvPr>
            <p:ph type="ftr" sz="quarter" idx="11"/>
          </p:nvPr>
        </p:nvSpPr>
        <p:spPr/>
        <p:txBody>
          <a:bodyPr/>
          <a:lstStyle/>
          <a:p>
            <a:endParaRPr lang="es-CO"/>
          </a:p>
        </p:txBody>
      </p:sp>
      <p:sp>
        <p:nvSpPr>
          <p:cNvPr id="9" name="Marcador de número de diapositiva 8">
            <a:extLst>
              <a:ext uri="{FF2B5EF4-FFF2-40B4-BE49-F238E27FC236}">
                <a16:creationId xmlns:a16="http://schemas.microsoft.com/office/drawing/2014/main" id="{53A69B67-0992-4259-9910-A31F387141B1}"/>
              </a:ext>
            </a:extLst>
          </p:cNvPr>
          <p:cNvSpPr>
            <a:spLocks noGrp="1"/>
          </p:cNvSpPr>
          <p:nvPr>
            <p:ph type="sldNum" sz="quarter" idx="12"/>
          </p:nvPr>
        </p:nvSpPr>
        <p:spPr/>
        <p:txBody>
          <a:bodyPr/>
          <a:lstStyle/>
          <a:p>
            <a:fld id="{76045EF5-FFD6-4C28-8BF7-4FF01D9D5D7A}" type="slidenum">
              <a:rPr lang="es-CO" smtClean="0"/>
              <a:t>‹Nº›</a:t>
            </a:fld>
            <a:endParaRPr lang="es-CO"/>
          </a:p>
        </p:txBody>
      </p:sp>
    </p:spTree>
    <p:extLst>
      <p:ext uri="{BB962C8B-B14F-4D97-AF65-F5344CB8AC3E}">
        <p14:creationId xmlns:p14="http://schemas.microsoft.com/office/powerpoint/2010/main" val="20194874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344211A-7B6C-4700-AED9-01885682B6D0}"/>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fecha 2">
            <a:extLst>
              <a:ext uri="{FF2B5EF4-FFF2-40B4-BE49-F238E27FC236}">
                <a16:creationId xmlns:a16="http://schemas.microsoft.com/office/drawing/2014/main" id="{AA3CA0D4-5DD3-4532-8896-DDB0064AFD6A}"/>
              </a:ext>
            </a:extLst>
          </p:cNvPr>
          <p:cNvSpPr>
            <a:spLocks noGrp="1"/>
          </p:cNvSpPr>
          <p:nvPr>
            <p:ph type="dt" sz="half" idx="10"/>
          </p:nvPr>
        </p:nvSpPr>
        <p:spPr/>
        <p:txBody>
          <a:bodyPr/>
          <a:lstStyle/>
          <a:p>
            <a:fld id="{61612CC7-8330-4A79-AAD9-91D47A21AA3E}" type="datetime1">
              <a:rPr lang="es-CO" smtClean="0"/>
              <a:t>4/06/2026</a:t>
            </a:fld>
            <a:endParaRPr lang="es-CO"/>
          </a:p>
        </p:txBody>
      </p:sp>
      <p:sp>
        <p:nvSpPr>
          <p:cNvPr id="4" name="Marcador de pie de página 3">
            <a:extLst>
              <a:ext uri="{FF2B5EF4-FFF2-40B4-BE49-F238E27FC236}">
                <a16:creationId xmlns:a16="http://schemas.microsoft.com/office/drawing/2014/main" id="{0D531931-DB05-422F-A922-3784C9D1D612}"/>
              </a:ext>
            </a:extLst>
          </p:cNvPr>
          <p:cNvSpPr>
            <a:spLocks noGrp="1"/>
          </p:cNvSpPr>
          <p:nvPr>
            <p:ph type="ftr" sz="quarter" idx="11"/>
          </p:nvPr>
        </p:nvSpPr>
        <p:spPr/>
        <p:txBody>
          <a:bodyPr/>
          <a:lstStyle/>
          <a:p>
            <a:endParaRPr lang="es-CO"/>
          </a:p>
        </p:txBody>
      </p:sp>
      <p:sp>
        <p:nvSpPr>
          <p:cNvPr id="5" name="Marcador de número de diapositiva 4">
            <a:extLst>
              <a:ext uri="{FF2B5EF4-FFF2-40B4-BE49-F238E27FC236}">
                <a16:creationId xmlns:a16="http://schemas.microsoft.com/office/drawing/2014/main" id="{840F6744-3ABD-4692-A38D-10D6F0C495F1}"/>
              </a:ext>
            </a:extLst>
          </p:cNvPr>
          <p:cNvSpPr>
            <a:spLocks noGrp="1"/>
          </p:cNvSpPr>
          <p:nvPr>
            <p:ph type="sldNum" sz="quarter" idx="12"/>
          </p:nvPr>
        </p:nvSpPr>
        <p:spPr/>
        <p:txBody>
          <a:bodyPr/>
          <a:lstStyle/>
          <a:p>
            <a:fld id="{76045EF5-FFD6-4C28-8BF7-4FF01D9D5D7A}" type="slidenum">
              <a:rPr lang="es-CO" smtClean="0"/>
              <a:t>‹Nº›</a:t>
            </a:fld>
            <a:endParaRPr lang="es-CO"/>
          </a:p>
        </p:txBody>
      </p:sp>
    </p:spTree>
    <p:extLst>
      <p:ext uri="{BB962C8B-B14F-4D97-AF65-F5344CB8AC3E}">
        <p14:creationId xmlns:p14="http://schemas.microsoft.com/office/powerpoint/2010/main" val="9519330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487FE6E6-E360-408B-B397-9B5CA604300C}"/>
              </a:ext>
            </a:extLst>
          </p:cNvPr>
          <p:cNvSpPr>
            <a:spLocks noGrp="1"/>
          </p:cNvSpPr>
          <p:nvPr>
            <p:ph type="dt" sz="half" idx="10"/>
          </p:nvPr>
        </p:nvSpPr>
        <p:spPr/>
        <p:txBody>
          <a:bodyPr/>
          <a:lstStyle/>
          <a:p>
            <a:fld id="{05A00110-07FB-424E-836B-B81ED73ED570}" type="datetime1">
              <a:rPr lang="es-CO" smtClean="0"/>
              <a:t>4/06/2026</a:t>
            </a:fld>
            <a:endParaRPr lang="es-CO"/>
          </a:p>
        </p:txBody>
      </p:sp>
      <p:sp>
        <p:nvSpPr>
          <p:cNvPr id="3" name="Marcador de pie de página 2">
            <a:extLst>
              <a:ext uri="{FF2B5EF4-FFF2-40B4-BE49-F238E27FC236}">
                <a16:creationId xmlns:a16="http://schemas.microsoft.com/office/drawing/2014/main" id="{55F6A1A2-E61C-42EE-8F40-CD22ACC5A619}"/>
              </a:ext>
            </a:extLst>
          </p:cNvPr>
          <p:cNvSpPr>
            <a:spLocks noGrp="1"/>
          </p:cNvSpPr>
          <p:nvPr>
            <p:ph type="ftr" sz="quarter" idx="11"/>
          </p:nvPr>
        </p:nvSpPr>
        <p:spPr/>
        <p:txBody>
          <a:bodyPr/>
          <a:lstStyle/>
          <a:p>
            <a:endParaRPr lang="es-CO"/>
          </a:p>
        </p:txBody>
      </p:sp>
      <p:sp>
        <p:nvSpPr>
          <p:cNvPr id="4" name="Marcador de número de diapositiva 3">
            <a:extLst>
              <a:ext uri="{FF2B5EF4-FFF2-40B4-BE49-F238E27FC236}">
                <a16:creationId xmlns:a16="http://schemas.microsoft.com/office/drawing/2014/main" id="{20AD8F51-0612-4435-8F83-6D6ADA18E465}"/>
              </a:ext>
            </a:extLst>
          </p:cNvPr>
          <p:cNvSpPr>
            <a:spLocks noGrp="1"/>
          </p:cNvSpPr>
          <p:nvPr>
            <p:ph type="sldNum" sz="quarter" idx="12"/>
          </p:nvPr>
        </p:nvSpPr>
        <p:spPr/>
        <p:txBody>
          <a:bodyPr/>
          <a:lstStyle/>
          <a:p>
            <a:fld id="{76045EF5-FFD6-4C28-8BF7-4FF01D9D5D7A}" type="slidenum">
              <a:rPr lang="es-CO" smtClean="0"/>
              <a:t>‹Nº›</a:t>
            </a:fld>
            <a:endParaRPr lang="es-CO"/>
          </a:p>
        </p:txBody>
      </p:sp>
    </p:spTree>
    <p:extLst>
      <p:ext uri="{BB962C8B-B14F-4D97-AF65-F5344CB8AC3E}">
        <p14:creationId xmlns:p14="http://schemas.microsoft.com/office/powerpoint/2010/main" val="31117724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D0FE547-F84E-4174-815F-C61B4B93CEED}"/>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06A10D18-A3D3-41F5-890A-D4493712AB7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texto 3">
            <a:extLst>
              <a:ext uri="{FF2B5EF4-FFF2-40B4-BE49-F238E27FC236}">
                <a16:creationId xmlns:a16="http://schemas.microsoft.com/office/drawing/2014/main" id="{F4808353-D09E-4CE4-B9E0-18D55BD91B9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Editar los estilos de texto del patrón</a:t>
            </a:r>
          </a:p>
        </p:txBody>
      </p:sp>
      <p:sp>
        <p:nvSpPr>
          <p:cNvPr id="5" name="Marcador de fecha 4">
            <a:extLst>
              <a:ext uri="{FF2B5EF4-FFF2-40B4-BE49-F238E27FC236}">
                <a16:creationId xmlns:a16="http://schemas.microsoft.com/office/drawing/2014/main" id="{13C7A5A3-EA51-4B48-8149-199F73C1A5A4}"/>
              </a:ext>
            </a:extLst>
          </p:cNvPr>
          <p:cNvSpPr>
            <a:spLocks noGrp="1"/>
          </p:cNvSpPr>
          <p:nvPr>
            <p:ph type="dt" sz="half" idx="10"/>
          </p:nvPr>
        </p:nvSpPr>
        <p:spPr/>
        <p:txBody>
          <a:bodyPr/>
          <a:lstStyle/>
          <a:p>
            <a:fld id="{AB1CA9E1-DBFF-4316-B82D-0B3C44C22E24}" type="datetime1">
              <a:rPr lang="es-CO" smtClean="0"/>
              <a:t>4/06/2026</a:t>
            </a:fld>
            <a:endParaRPr lang="es-CO"/>
          </a:p>
        </p:txBody>
      </p:sp>
      <p:sp>
        <p:nvSpPr>
          <p:cNvPr id="6" name="Marcador de pie de página 5">
            <a:extLst>
              <a:ext uri="{FF2B5EF4-FFF2-40B4-BE49-F238E27FC236}">
                <a16:creationId xmlns:a16="http://schemas.microsoft.com/office/drawing/2014/main" id="{C67B8878-55F5-4BB8-8161-D631FA83D0A3}"/>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91EAD7C0-DECB-4C1F-A847-1BAA55640C1C}"/>
              </a:ext>
            </a:extLst>
          </p:cNvPr>
          <p:cNvSpPr>
            <a:spLocks noGrp="1"/>
          </p:cNvSpPr>
          <p:nvPr>
            <p:ph type="sldNum" sz="quarter" idx="12"/>
          </p:nvPr>
        </p:nvSpPr>
        <p:spPr/>
        <p:txBody>
          <a:bodyPr/>
          <a:lstStyle/>
          <a:p>
            <a:fld id="{76045EF5-FFD6-4C28-8BF7-4FF01D9D5D7A}" type="slidenum">
              <a:rPr lang="es-CO" smtClean="0"/>
              <a:t>‹Nº›</a:t>
            </a:fld>
            <a:endParaRPr lang="es-CO"/>
          </a:p>
        </p:txBody>
      </p:sp>
    </p:spTree>
    <p:extLst>
      <p:ext uri="{BB962C8B-B14F-4D97-AF65-F5344CB8AC3E}">
        <p14:creationId xmlns:p14="http://schemas.microsoft.com/office/powerpoint/2010/main" val="9275116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14E739C-4B48-4D24-949B-68DB39F05B80}"/>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posición de imagen 2">
            <a:extLst>
              <a:ext uri="{FF2B5EF4-FFF2-40B4-BE49-F238E27FC236}">
                <a16:creationId xmlns:a16="http://schemas.microsoft.com/office/drawing/2014/main" id="{C956BD88-83F4-4327-B927-125B6D819E3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3">
            <a:extLst>
              <a:ext uri="{FF2B5EF4-FFF2-40B4-BE49-F238E27FC236}">
                <a16:creationId xmlns:a16="http://schemas.microsoft.com/office/drawing/2014/main" id="{30050CE7-42E6-42FE-8B2E-9775E2113DB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Editar los estilos de texto del patrón</a:t>
            </a:r>
          </a:p>
        </p:txBody>
      </p:sp>
      <p:sp>
        <p:nvSpPr>
          <p:cNvPr id="5" name="Marcador de fecha 4">
            <a:extLst>
              <a:ext uri="{FF2B5EF4-FFF2-40B4-BE49-F238E27FC236}">
                <a16:creationId xmlns:a16="http://schemas.microsoft.com/office/drawing/2014/main" id="{189AFDCE-51FD-4E27-B7B9-FAEB09714B79}"/>
              </a:ext>
            </a:extLst>
          </p:cNvPr>
          <p:cNvSpPr>
            <a:spLocks noGrp="1"/>
          </p:cNvSpPr>
          <p:nvPr>
            <p:ph type="dt" sz="half" idx="10"/>
          </p:nvPr>
        </p:nvSpPr>
        <p:spPr/>
        <p:txBody>
          <a:bodyPr/>
          <a:lstStyle/>
          <a:p>
            <a:fld id="{FB850D6D-4004-408F-A632-980AB58290B8}" type="datetime1">
              <a:rPr lang="es-CO" smtClean="0"/>
              <a:t>4/06/2026</a:t>
            </a:fld>
            <a:endParaRPr lang="es-CO"/>
          </a:p>
        </p:txBody>
      </p:sp>
      <p:sp>
        <p:nvSpPr>
          <p:cNvPr id="6" name="Marcador de pie de página 5">
            <a:extLst>
              <a:ext uri="{FF2B5EF4-FFF2-40B4-BE49-F238E27FC236}">
                <a16:creationId xmlns:a16="http://schemas.microsoft.com/office/drawing/2014/main" id="{4C16B308-BFF7-4FA9-99DD-131E7F9F3A7E}"/>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A858565E-3E90-4FD3-9F7F-93EAD12E07DE}"/>
              </a:ext>
            </a:extLst>
          </p:cNvPr>
          <p:cNvSpPr>
            <a:spLocks noGrp="1"/>
          </p:cNvSpPr>
          <p:nvPr>
            <p:ph type="sldNum" sz="quarter" idx="12"/>
          </p:nvPr>
        </p:nvSpPr>
        <p:spPr/>
        <p:txBody>
          <a:bodyPr/>
          <a:lstStyle/>
          <a:p>
            <a:fld id="{76045EF5-FFD6-4C28-8BF7-4FF01D9D5D7A}" type="slidenum">
              <a:rPr lang="es-CO" smtClean="0"/>
              <a:t>‹Nº›</a:t>
            </a:fld>
            <a:endParaRPr lang="es-CO"/>
          </a:p>
        </p:txBody>
      </p:sp>
    </p:spTree>
    <p:extLst>
      <p:ext uri="{BB962C8B-B14F-4D97-AF65-F5344CB8AC3E}">
        <p14:creationId xmlns:p14="http://schemas.microsoft.com/office/powerpoint/2010/main" val="17655018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4" name="Imagen 13">
            <a:extLst>
              <a:ext uri="{FF2B5EF4-FFF2-40B4-BE49-F238E27FC236}">
                <a16:creationId xmlns:a16="http://schemas.microsoft.com/office/drawing/2014/main" id="{0F330581-A3CD-4F81-8136-793652DBC6EF}"/>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9399449" y="461030"/>
            <a:ext cx="2792549" cy="548342"/>
          </a:xfrm>
          <a:prstGeom prst="rect">
            <a:avLst/>
          </a:prstGeom>
        </p:spPr>
      </p:pic>
      <p:sp>
        <p:nvSpPr>
          <p:cNvPr id="2" name="Marcador de título 1">
            <a:extLst>
              <a:ext uri="{FF2B5EF4-FFF2-40B4-BE49-F238E27FC236}">
                <a16:creationId xmlns:a16="http://schemas.microsoft.com/office/drawing/2014/main" id="{54092126-5022-4445-ABB3-8397DB564549}"/>
              </a:ext>
            </a:extLst>
          </p:cNvPr>
          <p:cNvSpPr>
            <a:spLocks noGrp="1"/>
          </p:cNvSpPr>
          <p:nvPr>
            <p:ph type="title"/>
          </p:nvPr>
        </p:nvSpPr>
        <p:spPr>
          <a:xfrm>
            <a:off x="838200" y="365125"/>
            <a:ext cx="6608805" cy="1325563"/>
          </a:xfrm>
          <a:prstGeom prst="rect">
            <a:avLst/>
          </a:prstGeom>
        </p:spPr>
        <p:txBody>
          <a:bodyPr vert="horz" lIns="91440" tIns="45720" rIns="91440" bIns="45720" rtlCol="0" anchor="ctr">
            <a:normAutofit/>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3BF29064-79E0-4F89-AEF1-BDC7EA41C38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541F91C0-F6F7-43C8-9F4A-BDB56615969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2BA8E0F-F444-460D-BCC0-0A662B39E46C}" type="datetime1">
              <a:rPr lang="es-CO" smtClean="0"/>
              <a:t>4/06/2026</a:t>
            </a:fld>
            <a:endParaRPr lang="es-CO"/>
          </a:p>
        </p:txBody>
      </p:sp>
      <p:sp>
        <p:nvSpPr>
          <p:cNvPr id="5" name="Marcador de pie de página 4">
            <a:extLst>
              <a:ext uri="{FF2B5EF4-FFF2-40B4-BE49-F238E27FC236}">
                <a16:creationId xmlns:a16="http://schemas.microsoft.com/office/drawing/2014/main" id="{CFE18E84-2F91-4F8B-870D-1C61B5F686C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a:p>
        </p:txBody>
      </p:sp>
      <p:sp>
        <p:nvSpPr>
          <p:cNvPr id="6" name="Marcador de número de diapositiva 5">
            <a:extLst>
              <a:ext uri="{FF2B5EF4-FFF2-40B4-BE49-F238E27FC236}">
                <a16:creationId xmlns:a16="http://schemas.microsoft.com/office/drawing/2014/main" id="{B86E12B0-3641-4E71-8A9B-E6D08F44AEF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6045EF5-FFD6-4C28-8BF7-4FF01D9D5D7A}" type="slidenum">
              <a:rPr lang="es-CO" smtClean="0"/>
              <a:t>‹Nº›</a:t>
            </a:fld>
            <a:endParaRPr lang="es-CO"/>
          </a:p>
        </p:txBody>
      </p:sp>
      <p:sp>
        <p:nvSpPr>
          <p:cNvPr id="7" name="Rectángulo 6">
            <a:extLst>
              <a:ext uri="{FF2B5EF4-FFF2-40B4-BE49-F238E27FC236}">
                <a16:creationId xmlns:a16="http://schemas.microsoft.com/office/drawing/2014/main" id="{066780D1-04F8-4EB1-8023-2A67F3F16100}"/>
              </a:ext>
            </a:extLst>
          </p:cNvPr>
          <p:cNvSpPr/>
          <p:nvPr userDrawn="1"/>
        </p:nvSpPr>
        <p:spPr>
          <a:xfrm>
            <a:off x="1139369" y="6568511"/>
            <a:ext cx="9913257" cy="28949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9" name="Rectángulo 8">
            <a:extLst>
              <a:ext uri="{FF2B5EF4-FFF2-40B4-BE49-F238E27FC236}">
                <a16:creationId xmlns:a16="http://schemas.microsoft.com/office/drawing/2014/main" id="{05E92833-EE37-4C9B-9AB7-6994D0BE643C}"/>
              </a:ext>
            </a:extLst>
          </p:cNvPr>
          <p:cNvSpPr/>
          <p:nvPr userDrawn="1"/>
        </p:nvSpPr>
        <p:spPr>
          <a:xfrm>
            <a:off x="1139369" y="6576730"/>
            <a:ext cx="9913257" cy="28949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10" name="Imagen 9">
            <a:extLst>
              <a:ext uri="{FF2B5EF4-FFF2-40B4-BE49-F238E27FC236}">
                <a16:creationId xmlns:a16="http://schemas.microsoft.com/office/drawing/2014/main" id="{C980EF94-1460-4FF7-893F-D3558F05A27B}"/>
              </a:ext>
            </a:extLst>
          </p:cNvPr>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440861" y="4763"/>
            <a:ext cx="1681331" cy="912534"/>
          </a:xfrm>
          <a:prstGeom prst="rect">
            <a:avLst/>
          </a:prstGeom>
        </p:spPr>
      </p:pic>
      <p:sp>
        <p:nvSpPr>
          <p:cNvPr id="11" name="Rectángulo 10">
            <a:extLst>
              <a:ext uri="{FF2B5EF4-FFF2-40B4-BE49-F238E27FC236}">
                <a16:creationId xmlns:a16="http://schemas.microsoft.com/office/drawing/2014/main" id="{5D4321C7-C73A-45F1-80FC-0861A5703A3C}"/>
              </a:ext>
            </a:extLst>
          </p:cNvPr>
          <p:cNvSpPr/>
          <p:nvPr userDrawn="1"/>
        </p:nvSpPr>
        <p:spPr>
          <a:xfrm flipV="1">
            <a:off x="1" y="1012131"/>
            <a:ext cx="2273300" cy="45719"/>
          </a:xfrm>
          <a:prstGeom prst="rect">
            <a:avLst/>
          </a:prstGeom>
          <a:gradFill flip="none" rotWithShape="1">
            <a:gsLst>
              <a:gs pos="0">
                <a:schemeClr val="accent6"/>
              </a:gs>
              <a:gs pos="57000">
                <a:schemeClr val="accent1">
                  <a:shade val="67500"/>
                  <a:satMod val="115000"/>
                </a:schemeClr>
              </a:gs>
              <a:gs pos="100000">
                <a:srgbClr val="92D05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2" name="Rectángulo 11">
            <a:extLst>
              <a:ext uri="{FF2B5EF4-FFF2-40B4-BE49-F238E27FC236}">
                <a16:creationId xmlns:a16="http://schemas.microsoft.com/office/drawing/2014/main" id="{363B4549-BD1B-4C50-AB2C-62088D8A391F}"/>
              </a:ext>
            </a:extLst>
          </p:cNvPr>
          <p:cNvSpPr/>
          <p:nvPr userDrawn="1"/>
        </p:nvSpPr>
        <p:spPr>
          <a:xfrm>
            <a:off x="-1" y="963653"/>
            <a:ext cx="1626268" cy="45719"/>
          </a:xfrm>
          <a:prstGeom prst="rect">
            <a:avLst/>
          </a:prstGeom>
          <a:gradFill flip="none" rotWithShape="1">
            <a:gsLst>
              <a:gs pos="0">
                <a:schemeClr val="accent6"/>
              </a:gs>
              <a:gs pos="57000">
                <a:schemeClr val="accent1">
                  <a:shade val="67500"/>
                  <a:satMod val="115000"/>
                </a:schemeClr>
              </a:gs>
              <a:gs pos="100000">
                <a:srgbClr val="92D05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Tree>
    <p:extLst>
      <p:ext uri="{BB962C8B-B14F-4D97-AF65-F5344CB8AC3E}">
        <p14:creationId xmlns:p14="http://schemas.microsoft.com/office/powerpoint/2010/main" val="364438854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7.png"/><Relationship Id="rId7"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 Id="rId9"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0">
            <a:extLst>
              <a:ext uri="{FF2B5EF4-FFF2-40B4-BE49-F238E27FC236}">
                <a16:creationId xmlns:a16="http://schemas.microsoft.com/office/drawing/2014/main" id="{218C3712-EA35-C0FD-9644-A33E2AC9F39D}"/>
              </a:ext>
            </a:extLst>
          </p:cNvPr>
          <p:cNvSpPr/>
          <p:nvPr/>
        </p:nvSpPr>
        <p:spPr>
          <a:xfrm>
            <a:off x="0" y="0"/>
            <a:ext cx="12191695" cy="146304"/>
          </a:xfrm>
          <a:prstGeom prst="rect">
            <a:avLst/>
          </a:prstGeom>
          <a:solidFill>
            <a:srgbClr val="2E7D32"/>
          </a:solidFill>
          <a:ln w="12700">
            <a:solidFill>
              <a:srgbClr val="2E7D32">
                <a:alpha val="0"/>
              </a:srgbClr>
            </a:solidFill>
            <a:prstDash val="solid"/>
          </a:ln>
        </p:spPr>
        <p:txBody>
          <a:bodyPr/>
          <a:lstStyle/>
          <a:p>
            <a:endParaRPr lang="es-CO" noProof="0"/>
          </a:p>
        </p:txBody>
      </p:sp>
      <p:sp>
        <p:nvSpPr>
          <p:cNvPr id="8" name="Shape 1">
            <a:extLst>
              <a:ext uri="{FF2B5EF4-FFF2-40B4-BE49-F238E27FC236}">
                <a16:creationId xmlns:a16="http://schemas.microsoft.com/office/drawing/2014/main" id="{425ACD02-B711-51BA-B111-DDF706677583}"/>
              </a:ext>
            </a:extLst>
          </p:cNvPr>
          <p:cNvSpPr/>
          <p:nvPr/>
        </p:nvSpPr>
        <p:spPr>
          <a:xfrm>
            <a:off x="0" y="6565392"/>
            <a:ext cx="12191695" cy="292608"/>
          </a:xfrm>
          <a:prstGeom prst="rect">
            <a:avLst/>
          </a:prstGeom>
          <a:solidFill>
            <a:srgbClr val="0E5A8A"/>
          </a:solidFill>
          <a:ln w="12700">
            <a:solidFill>
              <a:srgbClr val="0E5A8A">
                <a:alpha val="0"/>
              </a:srgbClr>
            </a:solidFill>
            <a:prstDash val="solid"/>
          </a:ln>
        </p:spPr>
        <p:txBody>
          <a:bodyPr/>
          <a:lstStyle/>
          <a:p>
            <a:endParaRPr lang="es-CO" noProof="0" dirty="0"/>
          </a:p>
        </p:txBody>
      </p:sp>
      <p:sp>
        <p:nvSpPr>
          <p:cNvPr id="9" name="Text 2">
            <a:extLst>
              <a:ext uri="{FF2B5EF4-FFF2-40B4-BE49-F238E27FC236}">
                <a16:creationId xmlns:a16="http://schemas.microsoft.com/office/drawing/2014/main" id="{1FB5F759-2798-C8D1-CA87-2B177BB00BD7}"/>
              </a:ext>
            </a:extLst>
          </p:cNvPr>
          <p:cNvSpPr/>
          <p:nvPr/>
        </p:nvSpPr>
        <p:spPr>
          <a:xfrm>
            <a:off x="3544622" y="329184"/>
            <a:ext cx="5102450" cy="777240"/>
          </a:xfrm>
          <a:prstGeom prst="rect">
            <a:avLst/>
          </a:prstGeom>
          <a:noFill/>
          <a:ln/>
        </p:spPr>
        <p:txBody>
          <a:bodyPr wrap="square" lIns="0" tIns="0" rIns="0" bIns="0" rtlCol="0" anchor="ctr"/>
          <a:lstStyle/>
          <a:p>
            <a:pPr marL="0" indent="0">
              <a:buNone/>
            </a:pPr>
            <a:r>
              <a:rPr lang="es-CO" sz="2200" b="1" noProof="0" dirty="0">
                <a:solidFill>
                  <a:srgbClr val="163A4D"/>
                </a:solidFill>
                <a:latin typeface="Aptos Display" pitchFamily="34" charset="0"/>
                <a:ea typeface="Aptos Display" pitchFamily="34" charset="-122"/>
                <a:cs typeface="Aptos Display" pitchFamily="34" charset="-120"/>
              </a:rPr>
              <a:t>Proyección de reutilización de agentes IA</a:t>
            </a:r>
            <a:endParaRPr lang="es-CO" sz="2200" noProof="0" dirty="0"/>
          </a:p>
          <a:p>
            <a:pPr marL="0" indent="0" algn="ctr">
              <a:buNone/>
            </a:pPr>
            <a:r>
              <a:rPr lang="es-CO" sz="2200" b="1" noProof="0" dirty="0">
                <a:solidFill>
                  <a:srgbClr val="163A4D"/>
                </a:solidFill>
                <a:latin typeface="Aptos Display" pitchFamily="34" charset="0"/>
                <a:ea typeface="Aptos Display" pitchFamily="34" charset="-122"/>
                <a:cs typeface="Aptos Display" pitchFamily="34" charset="-120"/>
              </a:rPr>
              <a:t>en la ANLA</a:t>
            </a:r>
            <a:endParaRPr lang="es-CO" sz="2200" noProof="0" dirty="0"/>
          </a:p>
        </p:txBody>
      </p:sp>
      <p:sp>
        <p:nvSpPr>
          <p:cNvPr id="11" name="Text 4">
            <a:extLst>
              <a:ext uri="{FF2B5EF4-FFF2-40B4-BE49-F238E27FC236}">
                <a16:creationId xmlns:a16="http://schemas.microsoft.com/office/drawing/2014/main" id="{182AB10E-F26D-630D-503C-9CFFCCFE32C3}"/>
              </a:ext>
            </a:extLst>
          </p:cNvPr>
          <p:cNvSpPr/>
          <p:nvPr/>
        </p:nvSpPr>
        <p:spPr>
          <a:xfrm>
            <a:off x="1729587" y="1179576"/>
            <a:ext cx="8732520" cy="256032"/>
          </a:xfrm>
          <a:prstGeom prst="rect">
            <a:avLst/>
          </a:prstGeom>
          <a:noFill/>
          <a:ln/>
        </p:spPr>
        <p:txBody>
          <a:bodyPr wrap="square" lIns="0" tIns="0" rIns="0" bIns="0" rtlCol="0" anchor="ctr"/>
          <a:lstStyle/>
          <a:p>
            <a:pPr marL="0" indent="0">
              <a:buNone/>
            </a:pPr>
            <a:r>
              <a:rPr lang="es-CO" sz="1100" i="1" noProof="0">
                <a:solidFill>
                  <a:srgbClr val="52606D"/>
                </a:solidFill>
              </a:rPr>
              <a:t>Partiendo de las capacidades ya exploradas, la prioridad es consolidar agentes reutilizables con controles, trazabilidad y casos de uso institucionales.</a:t>
            </a:r>
            <a:endParaRPr lang="es-CO" sz="1100" noProof="0"/>
          </a:p>
        </p:txBody>
      </p:sp>
      <p:sp>
        <p:nvSpPr>
          <p:cNvPr id="12" name="Shape 5">
            <a:extLst>
              <a:ext uri="{FF2B5EF4-FFF2-40B4-BE49-F238E27FC236}">
                <a16:creationId xmlns:a16="http://schemas.microsoft.com/office/drawing/2014/main" id="{78F887DD-B79B-41A2-E071-EA3D17EB0C27}"/>
              </a:ext>
            </a:extLst>
          </p:cNvPr>
          <p:cNvSpPr/>
          <p:nvPr/>
        </p:nvSpPr>
        <p:spPr>
          <a:xfrm>
            <a:off x="411480" y="1600200"/>
            <a:ext cx="2788920" cy="4526280"/>
          </a:xfrm>
          <a:prstGeom prst="roundRect">
            <a:avLst>
              <a:gd name="adj" fmla="val 3934"/>
            </a:avLst>
          </a:prstGeom>
          <a:solidFill>
            <a:srgbClr val="FFFFFF"/>
          </a:solidFill>
          <a:ln w="12700">
            <a:solidFill>
              <a:srgbClr val="D5E3DD"/>
            </a:solidFill>
            <a:prstDash val="solid"/>
          </a:ln>
          <a:effectLst>
            <a:outerShdw blurRad="19050" dist="6350" dir="2700000" algn="bl" rotWithShape="0">
              <a:srgbClr val="000000">
                <a:alpha val="12000"/>
              </a:srgbClr>
            </a:outerShdw>
          </a:effectLst>
        </p:spPr>
        <p:txBody>
          <a:bodyPr/>
          <a:lstStyle/>
          <a:p>
            <a:endParaRPr lang="es-CO" noProof="0"/>
          </a:p>
        </p:txBody>
      </p:sp>
      <p:sp>
        <p:nvSpPr>
          <p:cNvPr id="13" name="Text 6">
            <a:extLst>
              <a:ext uri="{FF2B5EF4-FFF2-40B4-BE49-F238E27FC236}">
                <a16:creationId xmlns:a16="http://schemas.microsoft.com/office/drawing/2014/main" id="{B9ABF10E-D438-3030-4065-4B0DAEA7445C}"/>
              </a:ext>
            </a:extLst>
          </p:cNvPr>
          <p:cNvSpPr/>
          <p:nvPr/>
        </p:nvSpPr>
        <p:spPr>
          <a:xfrm>
            <a:off x="621792" y="1810512"/>
            <a:ext cx="2331720" cy="320040"/>
          </a:xfrm>
          <a:prstGeom prst="rect">
            <a:avLst/>
          </a:prstGeom>
          <a:noFill/>
          <a:ln/>
        </p:spPr>
        <p:txBody>
          <a:bodyPr wrap="square" lIns="0" tIns="0" rIns="0" bIns="0" rtlCol="0" anchor="ctr"/>
          <a:lstStyle/>
          <a:p>
            <a:pPr marL="0" indent="0">
              <a:buNone/>
            </a:pPr>
            <a:r>
              <a:rPr lang="es-CO" sz="1400" b="1" noProof="0">
                <a:solidFill>
                  <a:srgbClr val="163A4D"/>
                </a:solidFill>
              </a:rPr>
              <a:t>Agentes / capacidades reutilizables</a:t>
            </a:r>
            <a:endParaRPr lang="es-CO" sz="1400" noProof="0"/>
          </a:p>
        </p:txBody>
      </p:sp>
      <p:sp>
        <p:nvSpPr>
          <p:cNvPr id="14" name="Shape 7">
            <a:extLst>
              <a:ext uri="{FF2B5EF4-FFF2-40B4-BE49-F238E27FC236}">
                <a16:creationId xmlns:a16="http://schemas.microsoft.com/office/drawing/2014/main" id="{29EF9816-0442-3A5F-2EFA-EF0B655A904C}"/>
              </a:ext>
            </a:extLst>
          </p:cNvPr>
          <p:cNvSpPr/>
          <p:nvPr/>
        </p:nvSpPr>
        <p:spPr>
          <a:xfrm>
            <a:off x="621792" y="2212848"/>
            <a:ext cx="2331720" cy="768096"/>
          </a:xfrm>
          <a:prstGeom prst="roundRect">
            <a:avLst>
              <a:gd name="adj" fmla="val 9524"/>
            </a:avLst>
          </a:prstGeom>
          <a:solidFill>
            <a:srgbClr val="F7FBF9"/>
          </a:solidFill>
          <a:ln w="12700">
            <a:solidFill>
              <a:srgbClr val="D8E6DF"/>
            </a:solidFill>
            <a:prstDash val="solid"/>
          </a:ln>
        </p:spPr>
        <p:txBody>
          <a:bodyPr/>
          <a:lstStyle/>
          <a:p>
            <a:endParaRPr lang="es-CO" noProof="0"/>
          </a:p>
        </p:txBody>
      </p:sp>
      <p:sp>
        <p:nvSpPr>
          <p:cNvPr id="15" name="Shape 8">
            <a:extLst>
              <a:ext uri="{FF2B5EF4-FFF2-40B4-BE49-F238E27FC236}">
                <a16:creationId xmlns:a16="http://schemas.microsoft.com/office/drawing/2014/main" id="{ADBE44E6-8D03-8CA6-7AE1-921828E8ABEB}"/>
              </a:ext>
            </a:extLst>
          </p:cNvPr>
          <p:cNvSpPr/>
          <p:nvPr/>
        </p:nvSpPr>
        <p:spPr>
          <a:xfrm>
            <a:off x="749808" y="2340864"/>
            <a:ext cx="310896" cy="310896"/>
          </a:xfrm>
          <a:prstGeom prst="ellipse">
            <a:avLst/>
          </a:prstGeom>
          <a:solidFill>
            <a:srgbClr val="2E7D32"/>
          </a:solidFill>
          <a:ln w="12700">
            <a:solidFill>
              <a:srgbClr val="2E7D32">
                <a:alpha val="0"/>
              </a:srgbClr>
            </a:solidFill>
            <a:prstDash val="solid"/>
          </a:ln>
        </p:spPr>
        <p:txBody>
          <a:bodyPr/>
          <a:lstStyle/>
          <a:p>
            <a:endParaRPr lang="es-CO" noProof="0"/>
          </a:p>
        </p:txBody>
      </p:sp>
      <p:sp>
        <p:nvSpPr>
          <p:cNvPr id="16" name="Text 9">
            <a:extLst>
              <a:ext uri="{FF2B5EF4-FFF2-40B4-BE49-F238E27FC236}">
                <a16:creationId xmlns:a16="http://schemas.microsoft.com/office/drawing/2014/main" id="{766523B6-D15C-C2A9-72EC-0D75EC647040}"/>
              </a:ext>
            </a:extLst>
          </p:cNvPr>
          <p:cNvSpPr/>
          <p:nvPr/>
        </p:nvSpPr>
        <p:spPr>
          <a:xfrm>
            <a:off x="749808" y="2417064"/>
            <a:ext cx="310896" cy="146304"/>
          </a:xfrm>
          <a:prstGeom prst="rect">
            <a:avLst/>
          </a:prstGeom>
          <a:noFill/>
          <a:ln/>
        </p:spPr>
        <p:txBody>
          <a:bodyPr wrap="square" lIns="0" tIns="0" rIns="0" bIns="0" rtlCol="0" anchor="ctr"/>
          <a:lstStyle/>
          <a:p>
            <a:pPr marL="0" indent="0" algn="ctr">
              <a:buNone/>
            </a:pPr>
            <a:r>
              <a:rPr lang="es-CO" sz="1050" b="1" noProof="0">
                <a:solidFill>
                  <a:srgbClr val="FFFFFF"/>
                </a:solidFill>
              </a:rPr>
              <a:t>1</a:t>
            </a:r>
            <a:endParaRPr lang="es-CO" sz="1050" noProof="0"/>
          </a:p>
        </p:txBody>
      </p:sp>
      <p:sp>
        <p:nvSpPr>
          <p:cNvPr id="17" name="Text 10">
            <a:extLst>
              <a:ext uri="{FF2B5EF4-FFF2-40B4-BE49-F238E27FC236}">
                <a16:creationId xmlns:a16="http://schemas.microsoft.com/office/drawing/2014/main" id="{6B4B9530-811F-6A31-23E0-A2FC232FE26D}"/>
              </a:ext>
            </a:extLst>
          </p:cNvPr>
          <p:cNvSpPr/>
          <p:nvPr/>
        </p:nvSpPr>
        <p:spPr>
          <a:xfrm>
            <a:off x="1143000" y="2295144"/>
            <a:ext cx="1600200" cy="182880"/>
          </a:xfrm>
          <a:prstGeom prst="rect">
            <a:avLst/>
          </a:prstGeom>
          <a:noFill/>
          <a:ln/>
        </p:spPr>
        <p:txBody>
          <a:bodyPr wrap="square" lIns="0" tIns="0" rIns="0" bIns="0" rtlCol="0" anchor="ctr"/>
          <a:lstStyle/>
          <a:p>
            <a:pPr marL="0" indent="0">
              <a:buNone/>
            </a:pPr>
            <a:r>
              <a:rPr lang="es-CO" sz="1150" b="1" noProof="0">
                <a:solidFill>
                  <a:srgbClr val="1F3340"/>
                </a:solidFill>
              </a:rPr>
              <a:t>Agentes RAG</a:t>
            </a:r>
            <a:endParaRPr lang="es-CO" sz="1150" noProof="0"/>
          </a:p>
        </p:txBody>
      </p:sp>
      <p:sp>
        <p:nvSpPr>
          <p:cNvPr id="18" name="Text 11">
            <a:extLst>
              <a:ext uri="{FF2B5EF4-FFF2-40B4-BE49-F238E27FC236}">
                <a16:creationId xmlns:a16="http://schemas.microsoft.com/office/drawing/2014/main" id="{47516B72-92AC-0BFA-34A7-0DA580F8C7E0}"/>
              </a:ext>
            </a:extLst>
          </p:cNvPr>
          <p:cNvSpPr/>
          <p:nvPr/>
        </p:nvSpPr>
        <p:spPr>
          <a:xfrm>
            <a:off x="1149096" y="2535174"/>
            <a:ext cx="1572768" cy="347472"/>
          </a:xfrm>
          <a:prstGeom prst="rect">
            <a:avLst/>
          </a:prstGeom>
          <a:noFill/>
          <a:ln/>
        </p:spPr>
        <p:txBody>
          <a:bodyPr wrap="square" lIns="0" tIns="0" rIns="0" bIns="0" rtlCol="0" anchor="ctr"/>
          <a:lstStyle/>
          <a:p>
            <a:pPr marL="0" indent="0">
              <a:buNone/>
            </a:pPr>
            <a:r>
              <a:rPr lang="es-CO" sz="870" noProof="0">
                <a:solidFill>
                  <a:srgbClr val="52606D"/>
                </a:solidFill>
              </a:rPr>
              <a:t>Lectura de </a:t>
            </a:r>
            <a:r>
              <a:rPr lang="es-CO" sz="870" noProof="0" err="1">
                <a:solidFill>
                  <a:srgbClr val="52606D"/>
                </a:solidFill>
              </a:rPr>
              <a:t>PDFs</a:t>
            </a:r>
            <a:r>
              <a:rPr lang="es-CO" sz="870" noProof="0">
                <a:solidFill>
                  <a:srgbClr val="52606D"/>
                </a:solidFill>
              </a:rPr>
              <a:t>, </a:t>
            </a:r>
            <a:r>
              <a:rPr lang="es-CO" sz="870" noProof="0" err="1">
                <a:solidFill>
                  <a:srgbClr val="52606D"/>
                </a:solidFill>
              </a:rPr>
              <a:t>word</a:t>
            </a:r>
            <a:r>
              <a:rPr lang="es-CO" sz="870" noProof="0">
                <a:solidFill>
                  <a:srgbClr val="52606D"/>
                </a:solidFill>
              </a:rPr>
              <a:t> y demás datos no estructurados, para alimentar la bodega de datos.</a:t>
            </a:r>
            <a:endParaRPr lang="es-CO" sz="870" noProof="0"/>
          </a:p>
        </p:txBody>
      </p:sp>
      <p:sp>
        <p:nvSpPr>
          <p:cNvPr id="19" name="Shape 12">
            <a:extLst>
              <a:ext uri="{FF2B5EF4-FFF2-40B4-BE49-F238E27FC236}">
                <a16:creationId xmlns:a16="http://schemas.microsoft.com/office/drawing/2014/main" id="{9CA1B56E-C48C-77D2-4D69-D157E41BF9BA}"/>
              </a:ext>
            </a:extLst>
          </p:cNvPr>
          <p:cNvSpPr/>
          <p:nvPr/>
        </p:nvSpPr>
        <p:spPr>
          <a:xfrm>
            <a:off x="621792" y="3154680"/>
            <a:ext cx="2331720" cy="768096"/>
          </a:xfrm>
          <a:prstGeom prst="roundRect">
            <a:avLst>
              <a:gd name="adj" fmla="val 9524"/>
            </a:avLst>
          </a:prstGeom>
          <a:solidFill>
            <a:srgbClr val="F7FBF9"/>
          </a:solidFill>
          <a:ln w="12700">
            <a:solidFill>
              <a:srgbClr val="D8E6DF"/>
            </a:solidFill>
            <a:prstDash val="solid"/>
          </a:ln>
        </p:spPr>
        <p:txBody>
          <a:bodyPr/>
          <a:lstStyle/>
          <a:p>
            <a:endParaRPr lang="es-CO" noProof="0"/>
          </a:p>
        </p:txBody>
      </p:sp>
      <p:sp>
        <p:nvSpPr>
          <p:cNvPr id="20" name="Shape 13">
            <a:extLst>
              <a:ext uri="{FF2B5EF4-FFF2-40B4-BE49-F238E27FC236}">
                <a16:creationId xmlns:a16="http://schemas.microsoft.com/office/drawing/2014/main" id="{F542E5FC-F2DE-4D26-4CBE-1A2553F4841E}"/>
              </a:ext>
            </a:extLst>
          </p:cNvPr>
          <p:cNvSpPr/>
          <p:nvPr/>
        </p:nvSpPr>
        <p:spPr>
          <a:xfrm>
            <a:off x="749808" y="3282696"/>
            <a:ext cx="310896" cy="310896"/>
          </a:xfrm>
          <a:prstGeom prst="ellipse">
            <a:avLst/>
          </a:prstGeom>
          <a:solidFill>
            <a:srgbClr val="2E7D32"/>
          </a:solidFill>
          <a:ln w="12700">
            <a:solidFill>
              <a:srgbClr val="2E7D32">
                <a:alpha val="0"/>
              </a:srgbClr>
            </a:solidFill>
            <a:prstDash val="solid"/>
          </a:ln>
        </p:spPr>
        <p:txBody>
          <a:bodyPr/>
          <a:lstStyle/>
          <a:p>
            <a:endParaRPr lang="es-CO" noProof="0"/>
          </a:p>
        </p:txBody>
      </p:sp>
      <p:sp>
        <p:nvSpPr>
          <p:cNvPr id="21" name="Text 14">
            <a:extLst>
              <a:ext uri="{FF2B5EF4-FFF2-40B4-BE49-F238E27FC236}">
                <a16:creationId xmlns:a16="http://schemas.microsoft.com/office/drawing/2014/main" id="{67233B5D-D3E3-C108-8454-7062D1E943DE}"/>
              </a:ext>
            </a:extLst>
          </p:cNvPr>
          <p:cNvSpPr/>
          <p:nvPr/>
        </p:nvSpPr>
        <p:spPr>
          <a:xfrm>
            <a:off x="749808" y="3358896"/>
            <a:ext cx="310896" cy="146304"/>
          </a:xfrm>
          <a:prstGeom prst="rect">
            <a:avLst/>
          </a:prstGeom>
          <a:noFill/>
          <a:ln/>
        </p:spPr>
        <p:txBody>
          <a:bodyPr wrap="square" lIns="0" tIns="0" rIns="0" bIns="0" rtlCol="0" anchor="ctr"/>
          <a:lstStyle/>
          <a:p>
            <a:pPr marL="0" indent="0" algn="ctr">
              <a:buNone/>
            </a:pPr>
            <a:r>
              <a:rPr lang="es-CO" sz="1050" b="1" noProof="0">
                <a:solidFill>
                  <a:srgbClr val="FFFFFF"/>
                </a:solidFill>
              </a:rPr>
              <a:t>2</a:t>
            </a:r>
            <a:endParaRPr lang="es-CO" sz="1050" noProof="0"/>
          </a:p>
        </p:txBody>
      </p:sp>
      <p:sp>
        <p:nvSpPr>
          <p:cNvPr id="22" name="Text 15">
            <a:extLst>
              <a:ext uri="{FF2B5EF4-FFF2-40B4-BE49-F238E27FC236}">
                <a16:creationId xmlns:a16="http://schemas.microsoft.com/office/drawing/2014/main" id="{7A317D0A-F9A8-8B74-6646-081888F0EC48}"/>
              </a:ext>
            </a:extLst>
          </p:cNvPr>
          <p:cNvSpPr/>
          <p:nvPr/>
        </p:nvSpPr>
        <p:spPr>
          <a:xfrm>
            <a:off x="1143000" y="3236976"/>
            <a:ext cx="1600200" cy="182880"/>
          </a:xfrm>
          <a:prstGeom prst="rect">
            <a:avLst/>
          </a:prstGeom>
          <a:noFill/>
          <a:ln/>
        </p:spPr>
        <p:txBody>
          <a:bodyPr wrap="square" lIns="0" tIns="0" rIns="0" bIns="0" rtlCol="0" anchor="ctr"/>
          <a:lstStyle/>
          <a:p>
            <a:pPr marL="0" indent="0">
              <a:buNone/>
            </a:pPr>
            <a:r>
              <a:rPr lang="es-CO" sz="1150" b="1" noProof="0">
                <a:solidFill>
                  <a:srgbClr val="1F3340"/>
                </a:solidFill>
              </a:rPr>
              <a:t>Agente de respuesta asistida</a:t>
            </a:r>
            <a:endParaRPr lang="es-CO" sz="1150" noProof="0"/>
          </a:p>
        </p:txBody>
      </p:sp>
      <p:sp>
        <p:nvSpPr>
          <p:cNvPr id="23" name="Text 16">
            <a:extLst>
              <a:ext uri="{FF2B5EF4-FFF2-40B4-BE49-F238E27FC236}">
                <a16:creationId xmlns:a16="http://schemas.microsoft.com/office/drawing/2014/main" id="{8E98B576-3EF4-ED66-D290-A5345A77D68E}"/>
              </a:ext>
            </a:extLst>
          </p:cNvPr>
          <p:cNvSpPr/>
          <p:nvPr/>
        </p:nvSpPr>
        <p:spPr>
          <a:xfrm>
            <a:off x="1143000" y="3515868"/>
            <a:ext cx="1572768" cy="278892"/>
          </a:xfrm>
          <a:prstGeom prst="rect">
            <a:avLst/>
          </a:prstGeom>
          <a:noFill/>
          <a:ln/>
        </p:spPr>
        <p:txBody>
          <a:bodyPr wrap="square" lIns="0" tIns="0" rIns="0" bIns="0" rtlCol="0" anchor="ctr"/>
          <a:lstStyle/>
          <a:p>
            <a:pPr marL="0" indent="0">
              <a:buNone/>
            </a:pPr>
            <a:r>
              <a:rPr lang="es-CO" sz="870" noProof="0" err="1">
                <a:solidFill>
                  <a:srgbClr val="52606D"/>
                </a:solidFill>
              </a:rPr>
              <a:t>Chatbots</a:t>
            </a:r>
            <a:r>
              <a:rPr lang="es-CO" sz="870" noProof="0">
                <a:solidFill>
                  <a:srgbClr val="52606D"/>
                </a:solidFill>
              </a:rPr>
              <a:t>, reutilizar </a:t>
            </a:r>
            <a:r>
              <a:rPr lang="es-CO" sz="870" noProof="0" err="1">
                <a:solidFill>
                  <a:srgbClr val="52606D"/>
                </a:solidFill>
              </a:rPr>
              <a:t>AIRFlow</a:t>
            </a:r>
            <a:r>
              <a:rPr lang="es-CO" sz="870" noProof="0">
                <a:solidFill>
                  <a:srgbClr val="52606D"/>
                </a:solidFill>
              </a:rPr>
              <a:t> y </a:t>
            </a:r>
            <a:r>
              <a:rPr lang="es-CO" sz="870" noProof="0" err="1">
                <a:solidFill>
                  <a:srgbClr val="52606D"/>
                </a:solidFill>
              </a:rPr>
              <a:t>WeScrapping</a:t>
            </a:r>
            <a:endParaRPr lang="es-CO" sz="870" noProof="0"/>
          </a:p>
        </p:txBody>
      </p:sp>
      <p:sp>
        <p:nvSpPr>
          <p:cNvPr id="24" name="Shape 17">
            <a:extLst>
              <a:ext uri="{FF2B5EF4-FFF2-40B4-BE49-F238E27FC236}">
                <a16:creationId xmlns:a16="http://schemas.microsoft.com/office/drawing/2014/main" id="{F2AD4F06-1FB0-7AA1-F4AD-40D2EF0C7947}"/>
              </a:ext>
            </a:extLst>
          </p:cNvPr>
          <p:cNvSpPr/>
          <p:nvPr/>
        </p:nvSpPr>
        <p:spPr>
          <a:xfrm>
            <a:off x="621792" y="4096512"/>
            <a:ext cx="2331720" cy="768096"/>
          </a:xfrm>
          <a:prstGeom prst="roundRect">
            <a:avLst>
              <a:gd name="adj" fmla="val 9524"/>
            </a:avLst>
          </a:prstGeom>
          <a:solidFill>
            <a:srgbClr val="F7FBF9"/>
          </a:solidFill>
          <a:ln w="12700">
            <a:solidFill>
              <a:srgbClr val="D8E6DF"/>
            </a:solidFill>
            <a:prstDash val="solid"/>
          </a:ln>
        </p:spPr>
        <p:txBody>
          <a:bodyPr/>
          <a:lstStyle/>
          <a:p>
            <a:endParaRPr lang="es-CO" noProof="0"/>
          </a:p>
        </p:txBody>
      </p:sp>
      <p:sp>
        <p:nvSpPr>
          <p:cNvPr id="25" name="Shape 18">
            <a:extLst>
              <a:ext uri="{FF2B5EF4-FFF2-40B4-BE49-F238E27FC236}">
                <a16:creationId xmlns:a16="http://schemas.microsoft.com/office/drawing/2014/main" id="{61B6CE9A-0391-8C51-F82E-22A4FCB733BB}"/>
              </a:ext>
            </a:extLst>
          </p:cNvPr>
          <p:cNvSpPr/>
          <p:nvPr/>
        </p:nvSpPr>
        <p:spPr>
          <a:xfrm>
            <a:off x="749808" y="4224528"/>
            <a:ext cx="310896" cy="310896"/>
          </a:xfrm>
          <a:prstGeom prst="ellipse">
            <a:avLst/>
          </a:prstGeom>
          <a:solidFill>
            <a:srgbClr val="2E7D32"/>
          </a:solidFill>
          <a:ln w="12700">
            <a:solidFill>
              <a:srgbClr val="2E7D32">
                <a:alpha val="0"/>
              </a:srgbClr>
            </a:solidFill>
            <a:prstDash val="solid"/>
          </a:ln>
        </p:spPr>
        <p:txBody>
          <a:bodyPr/>
          <a:lstStyle/>
          <a:p>
            <a:endParaRPr lang="es-CO" noProof="0"/>
          </a:p>
        </p:txBody>
      </p:sp>
      <p:sp>
        <p:nvSpPr>
          <p:cNvPr id="26" name="Text 19">
            <a:extLst>
              <a:ext uri="{FF2B5EF4-FFF2-40B4-BE49-F238E27FC236}">
                <a16:creationId xmlns:a16="http://schemas.microsoft.com/office/drawing/2014/main" id="{EC88CF8C-43A0-99DF-B036-41C54711D309}"/>
              </a:ext>
            </a:extLst>
          </p:cNvPr>
          <p:cNvSpPr/>
          <p:nvPr/>
        </p:nvSpPr>
        <p:spPr>
          <a:xfrm>
            <a:off x="749808" y="4300728"/>
            <a:ext cx="310896" cy="146304"/>
          </a:xfrm>
          <a:prstGeom prst="rect">
            <a:avLst/>
          </a:prstGeom>
          <a:noFill/>
          <a:ln/>
        </p:spPr>
        <p:txBody>
          <a:bodyPr wrap="square" lIns="0" tIns="0" rIns="0" bIns="0" rtlCol="0" anchor="ctr"/>
          <a:lstStyle/>
          <a:p>
            <a:pPr marL="0" indent="0" algn="ctr">
              <a:buNone/>
            </a:pPr>
            <a:r>
              <a:rPr lang="es-CO" sz="1050" b="1" noProof="0">
                <a:solidFill>
                  <a:srgbClr val="FFFFFF"/>
                </a:solidFill>
              </a:rPr>
              <a:t>3</a:t>
            </a:r>
            <a:endParaRPr lang="es-CO" sz="1050" noProof="0"/>
          </a:p>
        </p:txBody>
      </p:sp>
      <p:sp>
        <p:nvSpPr>
          <p:cNvPr id="27" name="Text 20">
            <a:extLst>
              <a:ext uri="{FF2B5EF4-FFF2-40B4-BE49-F238E27FC236}">
                <a16:creationId xmlns:a16="http://schemas.microsoft.com/office/drawing/2014/main" id="{97042924-7D1B-B138-34A3-717958A92C9E}"/>
              </a:ext>
            </a:extLst>
          </p:cNvPr>
          <p:cNvSpPr/>
          <p:nvPr/>
        </p:nvSpPr>
        <p:spPr>
          <a:xfrm>
            <a:off x="1143000" y="4178808"/>
            <a:ext cx="1600200" cy="182880"/>
          </a:xfrm>
          <a:prstGeom prst="rect">
            <a:avLst/>
          </a:prstGeom>
          <a:noFill/>
          <a:ln/>
        </p:spPr>
        <p:txBody>
          <a:bodyPr wrap="square" lIns="0" tIns="0" rIns="0" bIns="0" rtlCol="0" anchor="ctr"/>
          <a:lstStyle/>
          <a:p>
            <a:r>
              <a:rPr lang="es-CO" sz="1150" b="1" noProof="0">
                <a:solidFill>
                  <a:srgbClr val="1F3340"/>
                </a:solidFill>
              </a:rPr>
              <a:t>Agente </a:t>
            </a:r>
            <a:r>
              <a:rPr lang="es-CO" sz="1150" b="1">
                <a:solidFill>
                  <a:srgbClr val="1F3340"/>
                </a:solidFill>
              </a:rPr>
              <a:t>de informes</a:t>
            </a:r>
            <a:endParaRPr lang="es-CO" sz="1150" noProof="0"/>
          </a:p>
        </p:txBody>
      </p:sp>
      <p:sp>
        <p:nvSpPr>
          <p:cNvPr id="28" name="Text 21">
            <a:extLst>
              <a:ext uri="{FF2B5EF4-FFF2-40B4-BE49-F238E27FC236}">
                <a16:creationId xmlns:a16="http://schemas.microsoft.com/office/drawing/2014/main" id="{0B04F34C-6A78-05A8-22F3-DA19995EE8B3}"/>
              </a:ext>
            </a:extLst>
          </p:cNvPr>
          <p:cNvSpPr/>
          <p:nvPr/>
        </p:nvSpPr>
        <p:spPr>
          <a:xfrm>
            <a:off x="1143000" y="4379976"/>
            <a:ext cx="1572768" cy="347472"/>
          </a:xfrm>
          <a:prstGeom prst="rect">
            <a:avLst/>
          </a:prstGeom>
          <a:noFill/>
          <a:ln/>
        </p:spPr>
        <p:txBody>
          <a:bodyPr wrap="square" lIns="0" tIns="0" rIns="0" bIns="0" rtlCol="0" anchor="ctr"/>
          <a:lstStyle/>
          <a:p>
            <a:pPr marL="0" indent="0">
              <a:buNone/>
            </a:pPr>
            <a:r>
              <a:rPr lang="es-CO" sz="870" noProof="0">
                <a:solidFill>
                  <a:srgbClr val="52606D"/>
                </a:solidFill>
              </a:rPr>
              <a:t>Diligenciar documentos Excel y Word con insumos del mismo índole.</a:t>
            </a:r>
            <a:endParaRPr lang="es-CO" sz="870" noProof="0"/>
          </a:p>
        </p:txBody>
      </p:sp>
      <p:sp>
        <p:nvSpPr>
          <p:cNvPr id="29" name="Shape 22">
            <a:extLst>
              <a:ext uri="{FF2B5EF4-FFF2-40B4-BE49-F238E27FC236}">
                <a16:creationId xmlns:a16="http://schemas.microsoft.com/office/drawing/2014/main" id="{423EF638-0E1C-2CE6-519F-0C5B67616B7D}"/>
              </a:ext>
            </a:extLst>
          </p:cNvPr>
          <p:cNvSpPr/>
          <p:nvPr/>
        </p:nvSpPr>
        <p:spPr>
          <a:xfrm>
            <a:off x="621792" y="5038344"/>
            <a:ext cx="2331720" cy="768096"/>
          </a:xfrm>
          <a:prstGeom prst="roundRect">
            <a:avLst>
              <a:gd name="adj" fmla="val 9524"/>
            </a:avLst>
          </a:prstGeom>
          <a:solidFill>
            <a:srgbClr val="F7FBF9"/>
          </a:solidFill>
          <a:ln w="12700">
            <a:solidFill>
              <a:srgbClr val="D8E6DF"/>
            </a:solidFill>
            <a:prstDash val="solid"/>
          </a:ln>
        </p:spPr>
        <p:txBody>
          <a:bodyPr/>
          <a:lstStyle/>
          <a:p>
            <a:endParaRPr lang="es-CO" noProof="0"/>
          </a:p>
        </p:txBody>
      </p:sp>
      <p:sp>
        <p:nvSpPr>
          <p:cNvPr id="30" name="Shape 23">
            <a:extLst>
              <a:ext uri="{FF2B5EF4-FFF2-40B4-BE49-F238E27FC236}">
                <a16:creationId xmlns:a16="http://schemas.microsoft.com/office/drawing/2014/main" id="{C4E61304-9B9B-02D1-98D0-4B4CA1CBE050}"/>
              </a:ext>
            </a:extLst>
          </p:cNvPr>
          <p:cNvSpPr/>
          <p:nvPr/>
        </p:nvSpPr>
        <p:spPr>
          <a:xfrm>
            <a:off x="749808" y="5166360"/>
            <a:ext cx="310896" cy="310896"/>
          </a:xfrm>
          <a:prstGeom prst="ellipse">
            <a:avLst/>
          </a:prstGeom>
          <a:solidFill>
            <a:srgbClr val="2E7D32"/>
          </a:solidFill>
          <a:ln w="12700">
            <a:solidFill>
              <a:srgbClr val="2E7D32">
                <a:alpha val="0"/>
              </a:srgbClr>
            </a:solidFill>
            <a:prstDash val="solid"/>
          </a:ln>
        </p:spPr>
        <p:txBody>
          <a:bodyPr/>
          <a:lstStyle/>
          <a:p>
            <a:endParaRPr lang="es-CO" noProof="0"/>
          </a:p>
        </p:txBody>
      </p:sp>
      <p:sp>
        <p:nvSpPr>
          <p:cNvPr id="31" name="Text 24">
            <a:extLst>
              <a:ext uri="{FF2B5EF4-FFF2-40B4-BE49-F238E27FC236}">
                <a16:creationId xmlns:a16="http://schemas.microsoft.com/office/drawing/2014/main" id="{17D0AC86-3DC3-6042-4A88-D29F880FEFEB}"/>
              </a:ext>
            </a:extLst>
          </p:cNvPr>
          <p:cNvSpPr/>
          <p:nvPr/>
        </p:nvSpPr>
        <p:spPr>
          <a:xfrm>
            <a:off x="749808" y="5242560"/>
            <a:ext cx="310896" cy="146304"/>
          </a:xfrm>
          <a:prstGeom prst="rect">
            <a:avLst/>
          </a:prstGeom>
          <a:noFill/>
          <a:ln/>
        </p:spPr>
        <p:txBody>
          <a:bodyPr wrap="square" lIns="0" tIns="0" rIns="0" bIns="0" rtlCol="0" anchor="ctr"/>
          <a:lstStyle/>
          <a:p>
            <a:pPr marL="0" indent="0" algn="ctr">
              <a:buNone/>
            </a:pPr>
            <a:r>
              <a:rPr lang="es-CO" sz="1050" b="1" noProof="0">
                <a:solidFill>
                  <a:srgbClr val="FFFFFF"/>
                </a:solidFill>
              </a:rPr>
              <a:t>4</a:t>
            </a:r>
            <a:endParaRPr lang="es-CO" sz="1050" noProof="0"/>
          </a:p>
        </p:txBody>
      </p:sp>
      <p:sp>
        <p:nvSpPr>
          <p:cNvPr id="32" name="Text 25">
            <a:extLst>
              <a:ext uri="{FF2B5EF4-FFF2-40B4-BE49-F238E27FC236}">
                <a16:creationId xmlns:a16="http://schemas.microsoft.com/office/drawing/2014/main" id="{4E4B4063-5206-A71F-38AB-962EBDD8B8E4}"/>
              </a:ext>
            </a:extLst>
          </p:cNvPr>
          <p:cNvSpPr/>
          <p:nvPr/>
        </p:nvSpPr>
        <p:spPr>
          <a:xfrm>
            <a:off x="1143000" y="5120640"/>
            <a:ext cx="1600200" cy="182880"/>
          </a:xfrm>
          <a:prstGeom prst="rect">
            <a:avLst/>
          </a:prstGeom>
          <a:noFill/>
          <a:ln/>
        </p:spPr>
        <p:txBody>
          <a:bodyPr wrap="square" lIns="0" tIns="0" rIns="0" bIns="0" rtlCol="0" anchor="ctr"/>
          <a:lstStyle/>
          <a:p>
            <a:pPr marL="0" indent="0">
              <a:buNone/>
            </a:pPr>
            <a:r>
              <a:rPr lang="es-CO" sz="1150" b="1" noProof="0">
                <a:solidFill>
                  <a:srgbClr val="1F3340"/>
                </a:solidFill>
              </a:rPr>
              <a:t>Agente de extracción</a:t>
            </a:r>
            <a:endParaRPr lang="es-CO" sz="1150" noProof="0"/>
          </a:p>
        </p:txBody>
      </p:sp>
      <p:sp>
        <p:nvSpPr>
          <p:cNvPr id="33" name="Text 26">
            <a:extLst>
              <a:ext uri="{FF2B5EF4-FFF2-40B4-BE49-F238E27FC236}">
                <a16:creationId xmlns:a16="http://schemas.microsoft.com/office/drawing/2014/main" id="{4F8E356A-6E56-86FC-E049-AE3C2124EEF7}"/>
              </a:ext>
            </a:extLst>
          </p:cNvPr>
          <p:cNvSpPr/>
          <p:nvPr/>
        </p:nvSpPr>
        <p:spPr>
          <a:xfrm>
            <a:off x="1143000" y="5302144"/>
            <a:ext cx="1572768" cy="347472"/>
          </a:xfrm>
          <a:prstGeom prst="rect">
            <a:avLst/>
          </a:prstGeom>
          <a:noFill/>
          <a:ln/>
        </p:spPr>
        <p:txBody>
          <a:bodyPr wrap="square" lIns="0" tIns="0" rIns="0" bIns="0" rtlCol="0" anchor="ctr"/>
          <a:lstStyle/>
          <a:p>
            <a:pPr marL="0" indent="0">
              <a:buNone/>
            </a:pPr>
            <a:r>
              <a:rPr lang="es-CO" sz="850" noProof="0">
                <a:solidFill>
                  <a:srgbClr val="52606D"/>
                </a:solidFill>
              </a:rPr>
              <a:t>Extraer información </a:t>
            </a:r>
            <a:r>
              <a:rPr lang="es-CO" sz="850">
                <a:solidFill>
                  <a:srgbClr val="52606D"/>
                </a:solidFill>
              </a:rPr>
              <a:t>específica</a:t>
            </a:r>
            <a:r>
              <a:rPr lang="es-CO" sz="850" noProof="0">
                <a:solidFill>
                  <a:srgbClr val="52606D"/>
                </a:solidFill>
              </a:rPr>
              <a:t> de archivos PDF.</a:t>
            </a:r>
            <a:endParaRPr lang="es-CO" sz="850" noProof="0"/>
          </a:p>
        </p:txBody>
      </p:sp>
      <p:sp>
        <p:nvSpPr>
          <p:cNvPr id="34" name="Shape 27">
            <a:extLst>
              <a:ext uri="{FF2B5EF4-FFF2-40B4-BE49-F238E27FC236}">
                <a16:creationId xmlns:a16="http://schemas.microsoft.com/office/drawing/2014/main" id="{6743F743-88C9-BD4D-88A0-ECF3A7115AB1}"/>
              </a:ext>
            </a:extLst>
          </p:cNvPr>
          <p:cNvSpPr/>
          <p:nvPr/>
        </p:nvSpPr>
        <p:spPr>
          <a:xfrm>
            <a:off x="3429000" y="1600200"/>
            <a:ext cx="4297680" cy="4526280"/>
          </a:xfrm>
          <a:prstGeom prst="roundRect">
            <a:avLst>
              <a:gd name="adj" fmla="val 2553"/>
            </a:avLst>
          </a:prstGeom>
          <a:solidFill>
            <a:srgbClr val="FFFFFF"/>
          </a:solidFill>
          <a:ln w="12700">
            <a:solidFill>
              <a:srgbClr val="D5E3DD"/>
            </a:solidFill>
            <a:prstDash val="solid"/>
          </a:ln>
          <a:effectLst>
            <a:outerShdw blurRad="19050" dist="6350" dir="2700000" algn="bl" rotWithShape="0">
              <a:srgbClr val="000000">
                <a:alpha val="12000"/>
              </a:srgbClr>
            </a:outerShdw>
          </a:effectLst>
        </p:spPr>
        <p:txBody>
          <a:bodyPr/>
          <a:lstStyle/>
          <a:p>
            <a:endParaRPr lang="es-CO" noProof="0"/>
          </a:p>
        </p:txBody>
      </p:sp>
      <p:sp>
        <p:nvSpPr>
          <p:cNvPr id="35" name="Text 28">
            <a:extLst>
              <a:ext uri="{FF2B5EF4-FFF2-40B4-BE49-F238E27FC236}">
                <a16:creationId xmlns:a16="http://schemas.microsoft.com/office/drawing/2014/main" id="{42F1D939-155C-AF47-B127-D4E69BEEAF93}"/>
              </a:ext>
            </a:extLst>
          </p:cNvPr>
          <p:cNvSpPr/>
          <p:nvPr/>
        </p:nvSpPr>
        <p:spPr>
          <a:xfrm>
            <a:off x="3657600" y="1801368"/>
            <a:ext cx="1993392" cy="274320"/>
          </a:xfrm>
          <a:prstGeom prst="rect">
            <a:avLst/>
          </a:prstGeom>
          <a:noFill/>
          <a:ln/>
        </p:spPr>
        <p:txBody>
          <a:bodyPr wrap="square" lIns="0" tIns="0" rIns="0" bIns="0" rtlCol="0" anchor="ctr"/>
          <a:lstStyle/>
          <a:p>
            <a:pPr marL="0" indent="0">
              <a:buNone/>
            </a:pPr>
            <a:r>
              <a:rPr lang="es-CO" sz="1400" b="1" noProof="0">
                <a:solidFill>
                  <a:srgbClr val="163A4D"/>
                </a:solidFill>
              </a:rPr>
              <a:t>Arquitectura:</a:t>
            </a:r>
            <a:endParaRPr lang="es-CO" sz="1400" noProof="0"/>
          </a:p>
        </p:txBody>
      </p:sp>
      <p:sp>
        <p:nvSpPr>
          <p:cNvPr id="36" name="Text 29">
            <a:extLst>
              <a:ext uri="{FF2B5EF4-FFF2-40B4-BE49-F238E27FC236}">
                <a16:creationId xmlns:a16="http://schemas.microsoft.com/office/drawing/2014/main" id="{79299414-2DE9-1F20-1982-62E6DC10E252}"/>
              </a:ext>
            </a:extLst>
          </p:cNvPr>
          <p:cNvSpPr/>
          <p:nvPr/>
        </p:nvSpPr>
        <p:spPr>
          <a:xfrm>
            <a:off x="3657600" y="2048256"/>
            <a:ext cx="3611880" cy="219456"/>
          </a:xfrm>
          <a:prstGeom prst="rect">
            <a:avLst/>
          </a:prstGeom>
          <a:noFill/>
          <a:ln/>
        </p:spPr>
        <p:txBody>
          <a:bodyPr wrap="square" lIns="0" tIns="0" rIns="0" bIns="0" rtlCol="0" anchor="ctr"/>
          <a:lstStyle/>
          <a:p>
            <a:pPr marL="0" indent="0" algn="ctr">
              <a:buNone/>
            </a:pPr>
            <a:r>
              <a:rPr lang="es-CO" sz="950" noProof="0">
                <a:solidFill>
                  <a:srgbClr val="52606D"/>
                </a:solidFill>
              </a:rPr>
              <a:t>Agentes especializados + gobierno transversal</a:t>
            </a:r>
            <a:endParaRPr lang="es-CO" sz="950" noProof="0"/>
          </a:p>
        </p:txBody>
      </p:sp>
      <p:sp>
        <p:nvSpPr>
          <p:cNvPr id="38" name="Shape 30">
            <a:extLst>
              <a:ext uri="{FF2B5EF4-FFF2-40B4-BE49-F238E27FC236}">
                <a16:creationId xmlns:a16="http://schemas.microsoft.com/office/drawing/2014/main" id="{77E77F5D-090E-B194-A85F-0BBD6F02A7D7}"/>
              </a:ext>
            </a:extLst>
          </p:cNvPr>
          <p:cNvSpPr/>
          <p:nvPr/>
        </p:nvSpPr>
        <p:spPr>
          <a:xfrm>
            <a:off x="3694176" y="4777740"/>
            <a:ext cx="3730752" cy="603504"/>
          </a:xfrm>
          <a:prstGeom prst="roundRect">
            <a:avLst>
              <a:gd name="adj" fmla="val 8696"/>
            </a:avLst>
          </a:prstGeom>
          <a:solidFill>
            <a:srgbClr val="EAF5EF"/>
          </a:solidFill>
          <a:ln w="12700">
            <a:solidFill>
              <a:srgbClr val="C9DECF"/>
            </a:solidFill>
            <a:prstDash val="solid"/>
          </a:ln>
        </p:spPr>
        <p:txBody>
          <a:bodyPr/>
          <a:lstStyle/>
          <a:p>
            <a:endParaRPr lang="es-CO" noProof="0"/>
          </a:p>
        </p:txBody>
      </p:sp>
      <p:sp>
        <p:nvSpPr>
          <p:cNvPr id="39" name="Text 31">
            <a:extLst>
              <a:ext uri="{FF2B5EF4-FFF2-40B4-BE49-F238E27FC236}">
                <a16:creationId xmlns:a16="http://schemas.microsoft.com/office/drawing/2014/main" id="{6CA87DEF-B1A4-6A90-3C68-52E45A106044}"/>
              </a:ext>
            </a:extLst>
          </p:cNvPr>
          <p:cNvSpPr/>
          <p:nvPr/>
        </p:nvSpPr>
        <p:spPr>
          <a:xfrm>
            <a:off x="3872641" y="4898604"/>
            <a:ext cx="3401568" cy="384048"/>
          </a:xfrm>
          <a:prstGeom prst="rect">
            <a:avLst/>
          </a:prstGeom>
          <a:noFill/>
          <a:ln/>
        </p:spPr>
        <p:txBody>
          <a:bodyPr wrap="square" lIns="0" tIns="0" rIns="0" bIns="0" rtlCol="0" anchor="ctr"/>
          <a:lstStyle/>
          <a:p>
            <a:pPr marL="0" indent="0">
              <a:buNone/>
            </a:pPr>
            <a:r>
              <a:rPr lang="es-CO" sz="940" noProof="0">
                <a:solidFill>
                  <a:srgbClr val="38505E"/>
                </a:solidFill>
              </a:rPr>
              <a:t>La política no debe partir de cero; debe aprovechar lo ya probado y llevarlo a un modelo escalable, auditable y priorizado por riesgo.</a:t>
            </a:r>
            <a:endParaRPr lang="es-CO" sz="940" noProof="0"/>
          </a:p>
        </p:txBody>
      </p:sp>
      <p:sp>
        <p:nvSpPr>
          <p:cNvPr id="40" name="Shape 32">
            <a:extLst>
              <a:ext uri="{FF2B5EF4-FFF2-40B4-BE49-F238E27FC236}">
                <a16:creationId xmlns:a16="http://schemas.microsoft.com/office/drawing/2014/main" id="{59EBC690-1611-9B5B-748F-2BCA818AD181}"/>
              </a:ext>
            </a:extLst>
          </p:cNvPr>
          <p:cNvSpPr/>
          <p:nvPr/>
        </p:nvSpPr>
        <p:spPr>
          <a:xfrm>
            <a:off x="7955280" y="1600200"/>
            <a:ext cx="3794760" cy="4526280"/>
          </a:xfrm>
          <a:prstGeom prst="roundRect">
            <a:avLst>
              <a:gd name="adj" fmla="val 2892"/>
            </a:avLst>
          </a:prstGeom>
          <a:solidFill>
            <a:srgbClr val="FFFFFF"/>
          </a:solidFill>
          <a:ln w="12700">
            <a:solidFill>
              <a:srgbClr val="D5E3DD"/>
            </a:solidFill>
            <a:prstDash val="solid"/>
          </a:ln>
          <a:effectLst>
            <a:outerShdw blurRad="19050" dist="6350" dir="2700000" algn="bl" rotWithShape="0">
              <a:srgbClr val="000000">
                <a:alpha val="12000"/>
              </a:srgbClr>
            </a:outerShdw>
          </a:effectLst>
        </p:spPr>
        <p:txBody>
          <a:bodyPr/>
          <a:lstStyle/>
          <a:p>
            <a:endParaRPr lang="es-CO" noProof="0"/>
          </a:p>
        </p:txBody>
      </p:sp>
      <p:sp>
        <p:nvSpPr>
          <p:cNvPr id="41" name="Text 33">
            <a:extLst>
              <a:ext uri="{FF2B5EF4-FFF2-40B4-BE49-F238E27FC236}">
                <a16:creationId xmlns:a16="http://schemas.microsoft.com/office/drawing/2014/main" id="{92530E33-B1C6-79DC-1ADA-1B55DC8C033C}"/>
              </a:ext>
            </a:extLst>
          </p:cNvPr>
          <p:cNvSpPr/>
          <p:nvPr/>
        </p:nvSpPr>
        <p:spPr>
          <a:xfrm>
            <a:off x="8183880" y="1801368"/>
            <a:ext cx="3246120" cy="320040"/>
          </a:xfrm>
          <a:prstGeom prst="rect">
            <a:avLst/>
          </a:prstGeom>
          <a:noFill/>
          <a:ln/>
        </p:spPr>
        <p:txBody>
          <a:bodyPr wrap="square" lIns="0" tIns="0" rIns="0" bIns="0" rtlCol="0" anchor="ctr"/>
          <a:lstStyle/>
          <a:p>
            <a:pPr marL="0" indent="0">
              <a:buNone/>
            </a:pPr>
            <a:r>
              <a:rPr lang="es-CO" sz="1400" b="1" noProof="0">
                <a:solidFill>
                  <a:srgbClr val="163A4D"/>
                </a:solidFill>
              </a:rPr>
              <a:t>Componentes clave de la política IA</a:t>
            </a:r>
            <a:endParaRPr lang="es-CO" sz="1400" noProof="0"/>
          </a:p>
        </p:txBody>
      </p:sp>
      <p:sp>
        <p:nvSpPr>
          <p:cNvPr id="43" name="Shape 34">
            <a:extLst>
              <a:ext uri="{FF2B5EF4-FFF2-40B4-BE49-F238E27FC236}">
                <a16:creationId xmlns:a16="http://schemas.microsoft.com/office/drawing/2014/main" id="{9A056DB0-6FB7-CEC5-3CDA-4699F05285A4}"/>
              </a:ext>
            </a:extLst>
          </p:cNvPr>
          <p:cNvSpPr/>
          <p:nvPr/>
        </p:nvSpPr>
        <p:spPr>
          <a:xfrm>
            <a:off x="8202168" y="2240280"/>
            <a:ext cx="3291840" cy="804672"/>
          </a:xfrm>
          <a:prstGeom prst="roundRect">
            <a:avLst>
              <a:gd name="adj" fmla="val 5682"/>
            </a:avLst>
          </a:prstGeom>
          <a:solidFill>
            <a:srgbClr val="F9FBFD"/>
          </a:solidFill>
          <a:ln w="12700">
            <a:solidFill>
              <a:srgbClr val="D7E2EA"/>
            </a:solidFill>
            <a:prstDash val="solid"/>
          </a:ln>
        </p:spPr>
        <p:txBody>
          <a:bodyPr/>
          <a:lstStyle/>
          <a:p>
            <a:endParaRPr lang="es-CO" noProof="0"/>
          </a:p>
        </p:txBody>
      </p:sp>
      <p:sp>
        <p:nvSpPr>
          <p:cNvPr id="45" name="Shape 35">
            <a:extLst>
              <a:ext uri="{FF2B5EF4-FFF2-40B4-BE49-F238E27FC236}">
                <a16:creationId xmlns:a16="http://schemas.microsoft.com/office/drawing/2014/main" id="{A01025AE-8ABF-C62F-3CE1-F9F585C30B00}"/>
              </a:ext>
            </a:extLst>
          </p:cNvPr>
          <p:cNvSpPr/>
          <p:nvPr/>
        </p:nvSpPr>
        <p:spPr>
          <a:xfrm>
            <a:off x="8247888" y="2368296"/>
            <a:ext cx="73152" cy="512064"/>
          </a:xfrm>
          <a:prstGeom prst="rect">
            <a:avLst/>
          </a:prstGeom>
          <a:solidFill>
            <a:srgbClr val="0E5A8A"/>
          </a:solidFill>
          <a:ln w="12700">
            <a:solidFill>
              <a:srgbClr val="0E5A8A">
                <a:alpha val="0"/>
              </a:srgbClr>
            </a:solidFill>
            <a:prstDash val="solid"/>
          </a:ln>
        </p:spPr>
        <p:txBody>
          <a:bodyPr/>
          <a:lstStyle/>
          <a:p>
            <a:endParaRPr lang="es-CO" noProof="0"/>
          </a:p>
        </p:txBody>
      </p:sp>
      <p:sp>
        <p:nvSpPr>
          <p:cNvPr id="46" name="Text 36">
            <a:extLst>
              <a:ext uri="{FF2B5EF4-FFF2-40B4-BE49-F238E27FC236}">
                <a16:creationId xmlns:a16="http://schemas.microsoft.com/office/drawing/2014/main" id="{7325F669-E508-DC53-9CE8-990120E294E3}"/>
              </a:ext>
            </a:extLst>
          </p:cNvPr>
          <p:cNvSpPr/>
          <p:nvPr/>
        </p:nvSpPr>
        <p:spPr>
          <a:xfrm>
            <a:off x="8394192" y="2340864"/>
            <a:ext cx="2606040" cy="173736"/>
          </a:xfrm>
          <a:prstGeom prst="rect">
            <a:avLst/>
          </a:prstGeom>
          <a:noFill/>
          <a:ln/>
        </p:spPr>
        <p:txBody>
          <a:bodyPr wrap="square" lIns="0" tIns="0" rIns="0" bIns="0" rtlCol="0" anchor="ctr"/>
          <a:lstStyle/>
          <a:p>
            <a:pPr marL="0" indent="0">
              <a:buNone/>
            </a:pPr>
            <a:r>
              <a:rPr lang="es-CO" sz="1120" b="1" noProof="0">
                <a:solidFill>
                  <a:srgbClr val="1F3340"/>
                </a:solidFill>
              </a:rPr>
              <a:t>Gobierno y roles</a:t>
            </a:r>
            <a:endParaRPr lang="es-CO" sz="1120" noProof="0"/>
          </a:p>
        </p:txBody>
      </p:sp>
      <p:sp>
        <p:nvSpPr>
          <p:cNvPr id="47" name="Text 37">
            <a:extLst>
              <a:ext uri="{FF2B5EF4-FFF2-40B4-BE49-F238E27FC236}">
                <a16:creationId xmlns:a16="http://schemas.microsoft.com/office/drawing/2014/main" id="{9988C9B1-7EEA-67E4-EE55-382F6AEF7FF9}"/>
              </a:ext>
            </a:extLst>
          </p:cNvPr>
          <p:cNvSpPr/>
          <p:nvPr/>
        </p:nvSpPr>
        <p:spPr>
          <a:xfrm>
            <a:off x="8394192" y="2523744"/>
            <a:ext cx="2862072" cy="329184"/>
          </a:xfrm>
          <a:prstGeom prst="rect">
            <a:avLst/>
          </a:prstGeom>
          <a:noFill/>
          <a:ln/>
        </p:spPr>
        <p:txBody>
          <a:bodyPr wrap="square" lIns="0" tIns="0" rIns="0" bIns="0" rtlCol="0" anchor="ctr"/>
          <a:lstStyle/>
          <a:p>
            <a:pPr marL="0" indent="0">
              <a:buNone/>
            </a:pPr>
            <a:r>
              <a:rPr lang="es-CO" sz="870" noProof="0">
                <a:solidFill>
                  <a:srgbClr val="52606D"/>
                </a:solidFill>
              </a:rPr>
              <a:t>Definir propietario del agente, responsables funcionales, técnico-operativos y esquema de aprobación.</a:t>
            </a:r>
            <a:endParaRPr lang="es-CO" sz="870" noProof="0"/>
          </a:p>
        </p:txBody>
      </p:sp>
      <p:sp>
        <p:nvSpPr>
          <p:cNvPr id="49" name="Shape 38">
            <a:extLst>
              <a:ext uri="{FF2B5EF4-FFF2-40B4-BE49-F238E27FC236}">
                <a16:creationId xmlns:a16="http://schemas.microsoft.com/office/drawing/2014/main" id="{48220DD3-3534-3B1B-612C-F05C2909A447}"/>
              </a:ext>
            </a:extLst>
          </p:cNvPr>
          <p:cNvSpPr/>
          <p:nvPr/>
        </p:nvSpPr>
        <p:spPr>
          <a:xfrm>
            <a:off x="8202168" y="3154680"/>
            <a:ext cx="3291840" cy="804672"/>
          </a:xfrm>
          <a:prstGeom prst="roundRect">
            <a:avLst>
              <a:gd name="adj" fmla="val 5682"/>
            </a:avLst>
          </a:prstGeom>
          <a:solidFill>
            <a:srgbClr val="F9FBFD"/>
          </a:solidFill>
          <a:ln w="12700">
            <a:solidFill>
              <a:srgbClr val="D7E2EA"/>
            </a:solidFill>
            <a:prstDash val="solid"/>
          </a:ln>
        </p:spPr>
        <p:txBody>
          <a:bodyPr/>
          <a:lstStyle/>
          <a:p>
            <a:endParaRPr lang="es-CO" noProof="0"/>
          </a:p>
        </p:txBody>
      </p:sp>
      <p:sp>
        <p:nvSpPr>
          <p:cNvPr id="50" name="Shape 39">
            <a:extLst>
              <a:ext uri="{FF2B5EF4-FFF2-40B4-BE49-F238E27FC236}">
                <a16:creationId xmlns:a16="http://schemas.microsoft.com/office/drawing/2014/main" id="{B0150DED-CF28-CFF8-E81E-69A296C36BCA}"/>
              </a:ext>
            </a:extLst>
          </p:cNvPr>
          <p:cNvSpPr/>
          <p:nvPr/>
        </p:nvSpPr>
        <p:spPr>
          <a:xfrm>
            <a:off x="8247888" y="3282696"/>
            <a:ext cx="73152" cy="512064"/>
          </a:xfrm>
          <a:prstGeom prst="rect">
            <a:avLst/>
          </a:prstGeom>
          <a:solidFill>
            <a:srgbClr val="0E5A8A"/>
          </a:solidFill>
          <a:ln w="12700">
            <a:solidFill>
              <a:srgbClr val="0E5A8A">
                <a:alpha val="0"/>
              </a:srgbClr>
            </a:solidFill>
            <a:prstDash val="solid"/>
          </a:ln>
        </p:spPr>
        <p:txBody>
          <a:bodyPr/>
          <a:lstStyle/>
          <a:p>
            <a:endParaRPr lang="es-CO" noProof="0"/>
          </a:p>
        </p:txBody>
      </p:sp>
      <p:sp>
        <p:nvSpPr>
          <p:cNvPr id="51" name="Text 40">
            <a:extLst>
              <a:ext uri="{FF2B5EF4-FFF2-40B4-BE49-F238E27FC236}">
                <a16:creationId xmlns:a16="http://schemas.microsoft.com/office/drawing/2014/main" id="{DDC5F501-6CBA-77B6-209B-71E7EA8C6EC0}"/>
              </a:ext>
            </a:extLst>
          </p:cNvPr>
          <p:cNvSpPr/>
          <p:nvPr/>
        </p:nvSpPr>
        <p:spPr>
          <a:xfrm>
            <a:off x="8394192" y="3255264"/>
            <a:ext cx="2606040" cy="173736"/>
          </a:xfrm>
          <a:prstGeom prst="rect">
            <a:avLst/>
          </a:prstGeom>
          <a:noFill/>
          <a:ln/>
        </p:spPr>
        <p:txBody>
          <a:bodyPr wrap="square" lIns="0" tIns="0" rIns="0" bIns="0" rtlCol="0" anchor="ctr"/>
          <a:lstStyle/>
          <a:p>
            <a:pPr marL="0" indent="0">
              <a:buNone/>
            </a:pPr>
            <a:r>
              <a:rPr lang="es-CO" sz="1120" b="1" noProof="0">
                <a:solidFill>
                  <a:srgbClr val="1F3340"/>
                </a:solidFill>
              </a:rPr>
              <a:t>Datos y seguridad</a:t>
            </a:r>
            <a:endParaRPr lang="es-CO" sz="1120" noProof="0"/>
          </a:p>
        </p:txBody>
      </p:sp>
      <p:sp>
        <p:nvSpPr>
          <p:cNvPr id="52" name="Text 41">
            <a:extLst>
              <a:ext uri="{FF2B5EF4-FFF2-40B4-BE49-F238E27FC236}">
                <a16:creationId xmlns:a16="http://schemas.microsoft.com/office/drawing/2014/main" id="{2ECBF6A5-38B9-C6EA-F14F-906F3DD8602E}"/>
              </a:ext>
            </a:extLst>
          </p:cNvPr>
          <p:cNvSpPr/>
          <p:nvPr/>
        </p:nvSpPr>
        <p:spPr>
          <a:xfrm>
            <a:off x="8394192" y="3438144"/>
            <a:ext cx="2862072" cy="329184"/>
          </a:xfrm>
          <a:prstGeom prst="rect">
            <a:avLst/>
          </a:prstGeom>
          <a:noFill/>
          <a:ln/>
        </p:spPr>
        <p:txBody>
          <a:bodyPr wrap="square" lIns="0" tIns="0" rIns="0" bIns="0" rtlCol="0" anchor="ctr"/>
          <a:lstStyle/>
          <a:p>
            <a:pPr marL="0" indent="0">
              <a:buNone/>
            </a:pPr>
            <a:r>
              <a:rPr lang="es-CO" sz="870" noProof="0">
                <a:solidFill>
                  <a:srgbClr val="52606D"/>
                </a:solidFill>
              </a:rPr>
              <a:t>Clasificación de información, fuentes permitidas y resguardo de trazas, usando </a:t>
            </a:r>
            <a:r>
              <a:rPr lang="es-CO" sz="870" noProof="0" err="1">
                <a:solidFill>
                  <a:srgbClr val="52606D"/>
                </a:solidFill>
              </a:rPr>
              <a:t>MLFlow</a:t>
            </a:r>
            <a:r>
              <a:rPr lang="es-CO" sz="870" noProof="0">
                <a:solidFill>
                  <a:srgbClr val="52606D"/>
                </a:solidFill>
              </a:rPr>
              <a:t> y Minio</a:t>
            </a:r>
            <a:endParaRPr lang="es-CO" sz="870" noProof="0"/>
          </a:p>
        </p:txBody>
      </p:sp>
      <p:sp>
        <p:nvSpPr>
          <p:cNvPr id="53" name="Shape 42">
            <a:extLst>
              <a:ext uri="{FF2B5EF4-FFF2-40B4-BE49-F238E27FC236}">
                <a16:creationId xmlns:a16="http://schemas.microsoft.com/office/drawing/2014/main" id="{2F6A0E7C-A1CC-75EF-ABC2-117464A6B7DF}"/>
              </a:ext>
            </a:extLst>
          </p:cNvPr>
          <p:cNvSpPr/>
          <p:nvPr/>
        </p:nvSpPr>
        <p:spPr>
          <a:xfrm>
            <a:off x="8202168" y="4069080"/>
            <a:ext cx="3291840" cy="804672"/>
          </a:xfrm>
          <a:prstGeom prst="roundRect">
            <a:avLst>
              <a:gd name="adj" fmla="val 5682"/>
            </a:avLst>
          </a:prstGeom>
          <a:solidFill>
            <a:srgbClr val="F9FBFD"/>
          </a:solidFill>
          <a:ln w="12700">
            <a:solidFill>
              <a:srgbClr val="D7E2EA"/>
            </a:solidFill>
            <a:prstDash val="solid"/>
          </a:ln>
        </p:spPr>
        <p:txBody>
          <a:bodyPr/>
          <a:lstStyle/>
          <a:p>
            <a:endParaRPr lang="es-CO" noProof="0"/>
          </a:p>
        </p:txBody>
      </p:sp>
      <p:sp>
        <p:nvSpPr>
          <p:cNvPr id="54" name="Shape 43">
            <a:extLst>
              <a:ext uri="{FF2B5EF4-FFF2-40B4-BE49-F238E27FC236}">
                <a16:creationId xmlns:a16="http://schemas.microsoft.com/office/drawing/2014/main" id="{8D354635-5762-8913-0E08-D8B4C2EB24CD}"/>
              </a:ext>
            </a:extLst>
          </p:cNvPr>
          <p:cNvSpPr/>
          <p:nvPr/>
        </p:nvSpPr>
        <p:spPr>
          <a:xfrm>
            <a:off x="8247888" y="4197096"/>
            <a:ext cx="73152" cy="512064"/>
          </a:xfrm>
          <a:prstGeom prst="rect">
            <a:avLst/>
          </a:prstGeom>
          <a:solidFill>
            <a:srgbClr val="0E5A8A"/>
          </a:solidFill>
          <a:ln w="12700">
            <a:solidFill>
              <a:srgbClr val="0E5A8A">
                <a:alpha val="0"/>
              </a:srgbClr>
            </a:solidFill>
            <a:prstDash val="solid"/>
          </a:ln>
        </p:spPr>
        <p:txBody>
          <a:bodyPr/>
          <a:lstStyle/>
          <a:p>
            <a:endParaRPr lang="es-CO" noProof="0"/>
          </a:p>
        </p:txBody>
      </p:sp>
      <p:sp>
        <p:nvSpPr>
          <p:cNvPr id="55" name="Text 44">
            <a:extLst>
              <a:ext uri="{FF2B5EF4-FFF2-40B4-BE49-F238E27FC236}">
                <a16:creationId xmlns:a16="http://schemas.microsoft.com/office/drawing/2014/main" id="{F8D4C4BD-DB8E-B99B-4E00-576D3ED25B73}"/>
              </a:ext>
            </a:extLst>
          </p:cNvPr>
          <p:cNvSpPr/>
          <p:nvPr/>
        </p:nvSpPr>
        <p:spPr>
          <a:xfrm>
            <a:off x="8394192" y="4169664"/>
            <a:ext cx="2606040" cy="173736"/>
          </a:xfrm>
          <a:prstGeom prst="rect">
            <a:avLst/>
          </a:prstGeom>
          <a:noFill/>
          <a:ln/>
        </p:spPr>
        <p:txBody>
          <a:bodyPr wrap="square" lIns="0" tIns="0" rIns="0" bIns="0" rtlCol="0" anchor="ctr"/>
          <a:lstStyle/>
          <a:p>
            <a:pPr marL="0" indent="0">
              <a:buNone/>
            </a:pPr>
            <a:r>
              <a:rPr lang="es-CO" sz="1120" b="1" noProof="0">
                <a:solidFill>
                  <a:srgbClr val="1F3340"/>
                </a:solidFill>
              </a:rPr>
              <a:t>Uso responsable</a:t>
            </a:r>
            <a:endParaRPr lang="es-CO" sz="1120" noProof="0"/>
          </a:p>
        </p:txBody>
      </p:sp>
      <p:sp>
        <p:nvSpPr>
          <p:cNvPr id="56" name="Text 45">
            <a:extLst>
              <a:ext uri="{FF2B5EF4-FFF2-40B4-BE49-F238E27FC236}">
                <a16:creationId xmlns:a16="http://schemas.microsoft.com/office/drawing/2014/main" id="{7CD03050-D537-F80E-3CBA-65627E7CC556}"/>
              </a:ext>
            </a:extLst>
          </p:cNvPr>
          <p:cNvSpPr/>
          <p:nvPr/>
        </p:nvSpPr>
        <p:spPr>
          <a:xfrm>
            <a:off x="8394192" y="4352544"/>
            <a:ext cx="2862072" cy="329184"/>
          </a:xfrm>
          <a:prstGeom prst="rect">
            <a:avLst/>
          </a:prstGeom>
          <a:noFill/>
          <a:ln/>
        </p:spPr>
        <p:txBody>
          <a:bodyPr wrap="square" lIns="0" tIns="0" rIns="0" bIns="0" rtlCol="0" anchor="ctr"/>
          <a:lstStyle/>
          <a:p>
            <a:pPr marL="0" indent="0">
              <a:buNone/>
            </a:pPr>
            <a:r>
              <a:rPr lang="es-CO" sz="870" noProof="0">
                <a:solidFill>
                  <a:srgbClr val="52606D"/>
                </a:solidFill>
              </a:rPr>
              <a:t>Criterios de supervisión humana, manejo de sesgos, transparencia y limites de automatización.</a:t>
            </a:r>
            <a:endParaRPr lang="es-CO" sz="870" noProof="0"/>
          </a:p>
        </p:txBody>
      </p:sp>
      <p:sp>
        <p:nvSpPr>
          <p:cNvPr id="57" name="Shape 46">
            <a:extLst>
              <a:ext uri="{FF2B5EF4-FFF2-40B4-BE49-F238E27FC236}">
                <a16:creationId xmlns:a16="http://schemas.microsoft.com/office/drawing/2014/main" id="{47C1090E-66FE-E397-3393-2A929D52AC7C}"/>
              </a:ext>
            </a:extLst>
          </p:cNvPr>
          <p:cNvSpPr/>
          <p:nvPr/>
        </p:nvSpPr>
        <p:spPr>
          <a:xfrm>
            <a:off x="8202168" y="4983480"/>
            <a:ext cx="3291840" cy="804672"/>
          </a:xfrm>
          <a:prstGeom prst="roundRect">
            <a:avLst>
              <a:gd name="adj" fmla="val 5682"/>
            </a:avLst>
          </a:prstGeom>
          <a:solidFill>
            <a:srgbClr val="F9FBFD"/>
          </a:solidFill>
          <a:ln w="12700">
            <a:solidFill>
              <a:srgbClr val="D7E2EA"/>
            </a:solidFill>
            <a:prstDash val="solid"/>
          </a:ln>
        </p:spPr>
        <p:txBody>
          <a:bodyPr/>
          <a:lstStyle/>
          <a:p>
            <a:endParaRPr lang="es-CO" noProof="0"/>
          </a:p>
        </p:txBody>
      </p:sp>
      <p:sp>
        <p:nvSpPr>
          <p:cNvPr id="58" name="Shape 47">
            <a:extLst>
              <a:ext uri="{FF2B5EF4-FFF2-40B4-BE49-F238E27FC236}">
                <a16:creationId xmlns:a16="http://schemas.microsoft.com/office/drawing/2014/main" id="{F03DAA70-C987-DDFB-487C-5B46F7F671E1}"/>
              </a:ext>
            </a:extLst>
          </p:cNvPr>
          <p:cNvSpPr/>
          <p:nvPr/>
        </p:nvSpPr>
        <p:spPr>
          <a:xfrm>
            <a:off x="8247888" y="5111496"/>
            <a:ext cx="73152" cy="512064"/>
          </a:xfrm>
          <a:prstGeom prst="rect">
            <a:avLst/>
          </a:prstGeom>
          <a:solidFill>
            <a:srgbClr val="0E5A8A"/>
          </a:solidFill>
          <a:ln w="12700">
            <a:solidFill>
              <a:srgbClr val="0E5A8A">
                <a:alpha val="0"/>
              </a:srgbClr>
            </a:solidFill>
            <a:prstDash val="solid"/>
          </a:ln>
        </p:spPr>
        <p:txBody>
          <a:bodyPr/>
          <a:lstStyle/>
          <a:p>
            <a:endParaRPr lang="es-CO" noProof="0"/>
          </a:p>
        </p:txBody>
      </p:sp>
      <p:sp>
        <p:nvSpPr>
          <p:cNvPr id="59" name="Text 48">
            <a:extLst>
              <a:ext uri="{FF2B5EF4-FFF2-40B4-BE49-F238E27FC236}">
                <a16:creationId xmlns:a16="http://schemas.microsoft.com/office/drawing/2014/main" id="{8B602E79-BD3A-F546-406D-BA4C0C06BE4B}"/>
              </a:ext>
            </a:extLst>
          </p:cNvPr>
          <p:cNvSpPr/>
          <p:nvPr/>
        </p:nvSpPr>
        <p:spPr>
          <a:xfrm>
            <a:off x="8394192" y="5084064"/>
            <a:ext cx="2606040" cy="173736"/>
          </a:xfrm>
          <a:prstGeom prst="rect">
            <a:avLst/>
          </a:prstGeom>
          <a:noFill/>
          <a:ln/>
        </p:spPr>
        <p:txBody>
          <a:bodyPr wrap="square" lIns="0" tIns="0" rIns="0" bIns="0" rtlCol="0" anchor="ctr"/>
          <a:lstStyle/>
          <a:p>
            <a:pPr marL="0" indent="0">
              <a:buNone/>
            </a:pPr>
            <a:r>
              <a:rPr lang="es-CO" sz="1120" b="1" noProof="0">
                <a:solidFill>
                  <a:srgbClr val="1F3340"/>
                </a:solidFill>
              </a:rPr>
              <a:t>Medición de valor</a:t>
            </a:r>
            <a:endParaRPr lang="es-CO" sz="1120" noProof="0"/>
          </a:p>
        </p:txBody>
      </p:sp>
      <p:sp>
        <p:nvSpPr>
          <p:cNvPr id="60" name="Text 49">
            <a:extLst>
              <a:ext uri="{FF2B5EF4-FFF2-40B4-BE49-F238E27FC236}">
                <a16:creationId xmlns:a16="http://schemas.microsoft.com/office/drawing/2014/main" id="{AE1F3E01-7FD1-84BA-9CD8-57C43E7CDBC0}"/>
              </a:ext>
            </a:extLst>
          </p:cNvPr>
          <p:cNvSpPr/>
          <p:nvPr/>
        </p:nvSpPr>
        <p:spPr>
          <a:xfrm>
            <a:off x="8394192" y="5266944"/>
            <a:ext cx="2862072" cy="329184"/>
          </a:xfrm>
          <a:prstGeom prst="rect">
            <a:avLst/>
          </a:prstGeom>
          <a:noFill/>
          <a:ln/>
        </p:spPr>
        <p:txBody>
          <a:bodyPr wrap="square" lIns="0" tIns="0" rIns="0" bIns="0" rtlCol="0" anchor="ctr"/>
          <a:lstStyle/>
          <a:p>
            <a:pPr marL="0" indent="0">
              <a:buNone/>
            </a:pPr>
            <a:r>
              <a:rPr lang="es-CO" sz="870" noProof="0">
                <a:solidFill>
                  <a:srgbClr val="52606D"/>
                </a:solidFill>
              </a:rPr>
              <a:t>Indicadores de ahorro, calidad, adopción, incidentes y nivel de madurez por proceso.</a:t>
            </a:r>
            <a:endParaRPr lang="es-CO" sz="870" noProof="0"/>
          </a:p>
        </p:txBody>
      </p:sp>
      <p:sp>
        <p:nvSpPr>
          <p:cNvPr id="61" name="Shape 51">
            <a:extLst>
              <a:ext uri="{FF2B5EF4-FFF2-40B4-BE49-F238E27FC236}">
                <a16:creationId xmlns:a16="http://schemas.microsoft.com/office/drawing/2014/main" id="{797835D2-89FB-906C-6686-3EA8FD80F53A}"/>
              </a:ext>
            </a:extLst>
          </p:cNvPr>
          <p:cNvSpPr/>
          <p:nvPr/>
        </p:nvSpPr>
        <p:spPr>
          <a:xfrm>
            <a:off x="2103120" y="6208776"/>
            <a:ext cx="2331720" cy="420624"/>
          </a:xfrm>
          <a:prstGeom prst="roundRect">
            <a:avLst>
              <a:gd name="adj" fmla="val 13043"/>
            </a:avLst>
          </a:prstGeom>
          <a:solidFill>
            <a:srgbClr val="1A7F64"/>
          </a:solidFill>
          <a:ln w="12700">
            <a:solidFill>
              <a:srgbClr val="FFFFFF"/>
            </a:solidFill>
            <a:prstDash val="solid"/>
          </a:ln>
        </p:spPr>
        <p:txBody>
          <a:bodyPr/>
          <a:lstStyle/>
          <a:p>
            <a:endParaRPr lang="es-CO" noProof="0"/>
          </a:p>
        </p:txBody>
      </p:sp>
      <p:sp>
        <p:nvSpPr>
          <p:cNvPr id="62" name="Text 52">
            <a:extLst>
              <a:ext uri="{FF2B5EF4-FFF2-40B4-BE49-F238E27FC236}">
                <a16:creationId xmlns:a16="http://schemas.microsoft.com/office/drawing/2014/main" id="{C664166E-15AF-1ACB-ED4C-467593F5D97F}"/>
              </a:ext>
            </a:extLst>
          </p:cNvPr>
          <p:cNvSpPr/>
          <p:nvPr/>
        </p:nvSpPr>
        <p:spPr>
          <a:xfrm>
            <a:off x="2212848" y="6327648"/>
            <a:ext cx="2084832" cy="109728"/>
          </a:xfrm>
          <a:prstGeom prst="rect">
            <a:avLst/>
          </a:prstGeom>
          <a:noFill/>
          <a:ln/>
        </p:spPr>
        <p:txBody>
          <a:bodyPr wrap="square" lIns="0" tIns="0" rIns="0" bIns="0" rtlCol="0" anchor="ctr"/>
          <a:lstStyle/>
          <a:p>
            <a:pPr marL="0" indent="0" algn="ctr">
              <a:buNone/>
            </a:pPr>
            <a:r>
              <a:rPr lang="es-CO" sz="840" b="1" noProof="0">
                <a:solidFill>
                  <a:srgbClr val="FFFFFF"/>
                </a:solidFill>
              </a:rPr>
              <a:t>Estandarizar </a:t>
            </a:r>
            <a:r>
              <a:rPr lang="es-CO" sz="840" noProof="0">
                <a:solidFill>
                  <a:srgbClr val="FFFFFF"/>
                </a:solidFill>
              </a:rPr>
              <a:t>Inventariar agentes y casos de uso priorizados</a:t>
            </a:r>
            <a:endParaRPr lang="es-CO" sz="840" noProof="0"/>
          </a:p>
        </p:txBody>
      </p:sp>
      <p:sp>
        <p:nvSpPr>
          <p:cNvPr id="63" name="Shape 53">
            <a:extLst>
              <a:ext uri="{FF2B5EF4-FFF2-40B4-BE49-F238E27FC236}">
                <a16:creationId xmlns:a16="http://schemas.microsoft.com/office/drawing/2014/main" id="{A9008E47-08A7-C328-3868-F21782013116}"/>
              </a:ext>
            </a:extLst>
          </p:cNvPr>
          <p:cNvSpPr/>
          <p:nvPr/>
        </p:nvSpPr>
        <p:spPr>
          <a:xfrm>
            <a:off x="4544568" y="6208776"/>
            <a:ext cx="2331720" cy="420624"/>
          </a:xfrm>
          <a:prstGeom prst="roundRect">
            <a:avLst>
              <a:gd name="adj" fmla="val 13043"/>
            </a:avLst>
          </a:prstGeom>
          <a:solidFill>
            <a:srgbClr val="246FA8"/>
          </a:solidFill>
          <a:ln w="12700">
            <a:solidFill>
              <a:srgbClr val="FFFFFF"/>
            </a:solidFill>
            <a:prstDash val="solid"/>
          </a:ln>
        </p:spPr>
        <p:txBody>
          <a:bodyPr/>
          <a:lstStyle/>
          <a:p>
            <a:endParaRPr lang="es-CO" noProof="0"/>
          </a:p>
        </p:txBody>
      </p:sp>
      <p:sp>
        <p:nvSpPr>
          <p:cNvPr id="64" name="Text 54">
            <a:extLst>
              <a:ext uri="{FF2B5EF4-FFF2-40B4-BE49-F238E27FC236}">
                <a16:creationId xmlns:a16="http://schemas.microsoft.com/office/drawing/2014/main" id="{6AB56327-A8BB-9EB6-91B9-7713CE8826C7}"/>
              </a:ext>
            </a:extLst>
          </p:cNvPr>
          <p:cNvSpPr/>
          <p:nvPr/>
        </p:nvSpPr>
        <p:spPr>
          <a:xfrm>
            <a:off x="4654296" y="6327648"/>
            <a:ext cx="2084832" cy="109728"/>
          </a:xfrm>
          <a:prstGeom prst="rect">
            <a:avLst/>
          </a:prstGeom>
          <a:noFill/>
          <a:ln/>
        </p:spPr>
        <p:txBody>
          <a:bodyPr wrap="square" lIns="0" tIns="0" rIns="0" bIns="0" rtlCol="0" anchor="ctr"/>
          <a:lstStyle/>
          <a:p>
            <a:pPr marL="0" indent="0" algn="ctr">
              <a:buNone/>
            </a:pPr>
            <a:r>
              <a:rPr lang="es-CO" sz="840" b="1" noProof="0">
                <a:solidFill>
                  <a:srgbClr val="FFFFFF"/>
                </a:solidFill>
              </a:rPr>
              <a:t>Controlar </a:t>
            </a:r>
            <a:r>
              <a:rPr lang="es-CO" sz="840" noProof="0">
                <a:solidFill>
                  <a:srgbClr val="FFFFFF"/>
                </a:solidFill>
              </a:rPr>
              <a:t>Definir lineamientos, riesgos y aprobaciones</a:t>
            </a:r>
            <a:endParaRPr lang="es-CO" sz="840" noProof="0"/>
          </a:p>
        </p:txBody>
      </p:sp>
      <p:sp>
        <p:nvSpPr>
          <p:cNvPr id="65" name="Shape 55">
            <a:extLst>
              <a:ext uri="{FF2B5EF4-FFF2-40B4-BE49-F238E27FC236}">
                <a16:creationId xmlns:a16="http://schemas.microsoft.com/office/drawing/2014/main" id="{FD04EF5A-E815-DED2-44F9-73F43103A35B}"/>
              </a:ext>
            </a:extLst>
          </p:cNvPr>
          <p:cNvSpPr/>
          <p:nvPr/>
        </p:nvSpPr>
        <p:spPr>
          <a:xfrm>
            <a:off x="6986016" y="6208776"/>
            <a:ext cx="2331720" cy="420624"/>
          </a:xfrm>
          <a:prstGeom prst="roundRect">
            <a:avLst>
              <a:gd name="adj" fmla="val 13043"/>
            </a:avLst>
          </a:prstGeom>
          <a:solidFill>
            <a:srgbClr val="1A7F64"/>
          </a:solidFill>
          <a:ln w="12700">
            <a:solidFill>
              <a:srgbClr val="FFFFFF"/>
            </a:solidFill>
            <a:prstDash val="solid"/>
          </a:ln>
        </p:spPr>
        <p:txBody>
          <a:bodyPr/>
          <a:lstStyle/>
          <a:p>
            <a:endParaRPr lang="es-CO" noProof="0"/>
          </a:p>
        </p:txBody>
      </p:sp>
      <p:sp>
        <p:nvSpPr>
          <p:cNvPr id="66" name="Text 56">
            <a:extLst>
              <a:ext uri="{FF2B5EF4-FFF2-40B4-BE49-F238E27FC236}">
                <a16:creationId xmlns:a16="http://schemas.microsoft.com/office/drawing/2014/main" id="{25763B9A-FC8E-8DBC-E552-05DCFD381997}"/>
              </a:ext>
            </a:extLst>
          </p:cNvPr>
          <p:cNvSpPr/>
          <p:nvPr/>
        </p:nvSpPr>
        <p:spPr>
          <a:xfrm>
            <a:off x="7095744" y="6327648"/>
            <a:ext cx="2084832" cy="109728"/>
          </a:xfrm>
          <a:prstGeom prst="rect">
            <a:avLst/>
          </a:prstGeom>
          <a:noFill/>
          <a:ln/>
        </p:spPr>
        <p:txBody>
          <a:bodyPr wrap="square" lIns="0" tIns="0" rIns="0" bIns="0" rtlCol="0" anchor="ctr"/>
          <a:lstStyle/>
          <a:p>
            <a:pPr marL="0" indent="0" algn="ctr">
              <a:buNone/>
            </a:pPr>
            <a:r>
              <a:rPr lang="es-CO" sz="840" b="1" noProof="0">
                <a:solidFill>
                  <a:srgbClr val="FFFFFF"/>
                </a:solidFill>
              </a:rPr>
              <a:t>Escalar </a:t>
            </a:r>
            <a:r>
              <a:rPr lang="es-CO" sz="840" noProof="0">
                <a:solidFill>
                  <a:srgbClr val="FFFFFF"/>
                </a:solidFill>
              </a:rPr>
              <a:t>Reutilizar componentes y ampliar cobertura</a:t>
            </a:r>
            <a:endParaRPr lang="es-CO" sz="840" noProof="0"/>
          </a:p>
        </p:txBody>
      </p:sp>
      <p:sp>
        <p:nvSpPr>
          <p:cNvPr id="67" name="Shape 57">
            <a:extLst>
              <a:ext uri="{FF2B5EF4-FFF2-40B4-BE49-F238E27FC236}">
                <a16:creationId xmlns:a16="http://schemas.microsoft.com/office/drawing/2014/main" id="{D546B2A2-69A9-E127-2826-E7EF17E13359}"/>
              </a:ext>
            </a:extLst>
          </p:cNvPr>
          <p:cNvSpPr/>
          <p:nvPr/>
        </p:nvSpPr>
        <p:spPr>
          <a:xfrm>
            <a:off x="9427464" y="6208776"/>
            <a:ext cx="2331720" cy="420624"/>
          </a:xfrm>
          <a:prstGeom prst="roundRect">
            <a:avLst>
              <a:gd name="adj" fmla="val 13043"/>
            </a:avLst>
          </a:prstGeom>
          <a:solidFill>
            <a:srgbClr val="246FA8"/>
          </a:solidFill>
          <a:ln w="12700">
            <a:solidFill>
              <a:srgbClr val="FFFFFF"/>
            </a:solidFill>
            <a:prstDash val="solid"/>
          </a:ln>
        </p:spPr>
        <p:txBody>
          <a:bodyPr/>
          <a:lstStyle/>
          <a:p>
            <a:endParaRPr lang="es-CO" noProof="0"/>
          </a:p>
        </p:txBody>
      </p:sp>
      <p:sp>
        <p:nvSpPr>
          <p:cNvPr id="68" name="Text 58">
            <a:extLst>
              <a:ext uri="{FF2B5EF4-FFF2-40B4-BE49-F238E27FC236}">
                <a16:creationId xmlns:a16="http://schemas.microsoft.com/office/drawing/2014/main" id="{92D7C353-2D20-F2DA-286B-40DF8EFA2B85}"/>
              </a:ext>
            </a:extLst>
          </p:cNvPr>
          <p:cNvSpPr/>
          <p:nvPr/>
        </p:nvSpPr>
        <p:spPr>
          <a:xfrm>
            <a:off x="9537192" y="6327648"/>
            <a:ext cx="2084832" cy="109728"/>
          </a:xfrm>
          <a:prstGeom prst="rect">
            <a:avLst/>
          </a:prstGeom>
          <a:noFill/>
          <a:ln/>
        </p:spPr>
        <p:txBody>
          <a:bodyPr wrap="square" lIns="0" tIns="0" rIns="0" bIns="0" rtlCol="0" anchor="ctr"/>
          <a:lstStyle/>
          <a:p>
            <a:pPr marL="0" indent="0" algn="ctr">
              <a:buNone/>
            </a:pPr>
            <a:r>
              <a:rPr lang="es-CO" sz="840" b="1" noProof="0">
                <a:solidFill>
                  <a:srgbClr val="FFFFFF"/>
                </a:solidFill>
              </a:rPr>
              <a:t>Medir </a:t>
            </a:r>
            <a:r>
              <a:rPr lang="es-CO" sz="840" noProof="0">
                <a:solidFill>
                  <a:srgbClr val="FFFFFF"/>
                </a:solidFill>
              </a:rPr>
              <a:t>Monitorear valor, adopción e incidentes, basado en tokens</a:t>
            </a:r>
            <a:endParaRPr lang="es-CO" sz="840" noProof="0"/>
          </a:p>
        </p:txBody>
      </p:sp>
      <p:sp>
        <p:nvSpPr>
          <p:cNvPr id="69" name="Shape 30">
            <a:extLst>
              <a:ext uri="{FF2B5EF4-FFF2-40B4-BE49-F238E27FC236}">
                <a16:creationId xmlns:a16="http://schemas.microsoft.com/office/drawing/2014/main" id="{E847795E-5ABA-0526-64B5-7B924ECC1634}"/>
              </a:ext>
            </a:extLst>
          </p:cNvPr>
          <p:cNvSpPr/>
          <p:nvPr/>
        </p:nvSpPr>
        <p:spPr>
          <a:xfrm>
            <a:off x="3910838" y="5545836"/>
            <a:ext cx="1373251" cy="434340"/>
          </a:xfrm>
          <a:prstGeom prst="roundRect">
            <a:avLst>
              <a:gd name="adj" fmla="val 8696"/>
            </a:avLst>
          </a:prstGeom>
          <a:solidFill>
            <a:srgbClr val="EAF5EF"/>
          </a:solidFill>
          <a:ln w="12700">
            <a:solidFill>
              <a:srgbClr val="C9DECF"/>
            </a:solidFill>
            <a:prstDash val="solid"/>
          </a:ln>
        </p:spPr>
        <p:txBody>
          <a:bodyPr/>
          <a:lstStyle/>
          <a:p>
            <a:endParaRPr lang="es-CO" noProof="0"/>
          </a:p>
        </p:txBody>
      </p:sp>
      <p:sp>
        <p:nvSpPr>
          <p:cNvPr id="72" name="Text 15">
            <a:extLst>
              <a:ext uri="{FF2B5EF4-FFF2-40B4-BE49-F238E27FC236}">
                <a16:creationId xmlns:a16="http://schemas.microsoft.com/office/drawing/2014/main" id="{261C8825-1900-2368-429B-427DC65ABF4E}"/>
              </a:ext>
            </a:extLst>
          </p:cNvPr>
          <p:cNvSpPr/>
          <p:nvPr/>
        </p:nvSpPr>
        <p:spPr>
          <a:xfrm>
            <a:off x="4010279" y="5696712"/>
            <a:ext cx="1038860" cy="182880"/>
          </a:xfrm>
          <a:prstGeom prst="rect">
            <a:avLst/>
          </a:prstGeom>
          <a:noFill/>
          <a:ln/>
        </p:spPr>
        <p:txBody>
          <a:bodyPr wrap="square" lIns="0" tIns="0" rIns="0" bIns="0" rtlCol="0" anchor="ctr"/>
          <a:lstStyle/>
          <a:p>
            <a:pPr marL="0" indent="0" algn="ctr">
              <a:buNone/>
            </a:pPr>
            <a:r>
              <a:rPr lang="es-CO" sz="1150" noProof="0" dirty="0">
                <a:solidFill>
                  <a:srgbClr val="1F3340"/>
                </a:solidFill>
              </a:rPr>
              <a:t>Agentes en </a:t>
            </a:r>
            <a:r>
              <a:rPr lang="es-CO" sz="1150" noProof="0">
                <a:solidFill>
                  <a:srgbClr val="1F3340"/>
                </a:solidFill>
              </a:rPr>
              <a:t>Progreso: </a:t>
            </a:r>
            <a:r>
              <a:rPr lang="es-CO" sz="1150">
                <a:solidFill>
                  <a:srgbClr val="1F3340"/>
                </a:solidFill>
              </a:rPr>
              <a:t>8/20</a:t>
            </a:r>
            <a:endParaRPr lang="es-CO" sz="1150" noProof="0">
              <a:solidFill>
                <a:srgbClr val="1F3340"/>
              </a:solidFill>
            </a:endParaRPr>
          </a:p>
        </p:txBody>
      </p:sp>
      <p:sp>
        <p:nvSpPr>
          <p:cNvPr id="78" name="Shape 30">
            <a:extLst>
              <a:ext uri="{FF2B5EF4-FFF2-40B4-BE49-F238E27FC236}">
                <a16:creationId xmlns:a16="http://schemas.microsoft.com/office/drawing/2014/main" id="{26275E9D-110F-8B4A-CAEF-81AC1EA3C08A}"/>
              </a:ext>
            </a:extLst>
          </p:cNvPr>
          <p:cNvSpPr/>
          <p:nvPr/>
        </p:nvSpPr>
        <p:spPr>
          <a:xfrm>
            <a:off x="5948997" y="5561670"/>
            <a:ext cx="1373251" cy="434340"/>
          </a:xfrm>
          <a:prstGeom prst="roundRect">
            <a:avLst>
              <a:gd name="adj" fmla="val 8696"/>
            </a:avLst>
          </a:prstGeom>
          <a:solidFill>
            <a:srgbClr val="EAF5EF"/>
          </a:solidFill>
          <a:ln w="12700">
            <a:solidFill>
              <a:srgbClr val="C9DECF"/>
            </a:solidFill>
            <a:prstDash val="solid"/>
          </a:ln>
        </p:spPr>
        <p:txBody>
          <a:bodyPr/>
          <a:lstStyle/>
          <a:p>
            <a:endParaRPr lang="es-CO" noProof="0"/>
          </a:p>
        </p:txBody>
      </p:sp>
      <p:sp>
        <p:nvSpPr>
          <p:cNvPr id="77" name="Text 15">
            <a:extLst>
              <a:ext uri="{FF2B5EF4-FFF2-40B4-BE49-F238E27FC236}">
                <a16:creationId xmlns:a16="http://schemas.microsoft.com/office/drawing/2014/main" id="{BB239337-847C-F30F-B80D-55C926DAAF84}"/>
              </a:ext>
            </a:extLst>
          </p:cNvPr>
          <p:cNvSpPr/>
          <p:nvPr/>
        </p:nvSpPr>
        <p:spPr>
          <a:xfrm>
            <a:off x="6076385" y="5687400"/>
            <a:ext cx="1038860" cy="182880"/>
          </a:xfrm>
          <a:prstGeom prst="rect">
            <a:avLst/>
          </a:prstGeom>
          <a:noFill/>
          <a:ln/>
        </p:spPr>
        <p:txBody>
          <a:bodyPr wrap="square" lIns="0" tIns="0" rIns="0" bIns="0" rtlCol="0" anchor="ctr"/>
          <a:lstStyle/>
          <a:p>
            <a:pPr marL="0" indent="0" algn="ctr">
              <a:buNone/>
            </a:pPr>
            <a:r>
              <a:rPr lang="es-CO" sz="1150" noProof="0">
                <a:solidFill>
                  <a:srgbClr val="1F3340"/>
                </a:solidFill>
              </a:rPr>
              <a:t>Agentes en Análisis: 6</a:t>
            </a:r>
          </a:p>
        </p:txBody>
      </p:sp>
      <p:pic>
        <p:nvPicPr>
          <p:cNvPr id="6" name="Imagen 5">
            <a:extLst>
              <a:ext uri="{FF2B5EF4-FFF2-40B4-BE49-F238E27FC236}">
                <a16:creationId xmlns:a16="http://schemas.microsoft.com/office/drawing/2014/main" id="{94706983-22C5-F46B-CBE4-72772ED8C967}"/>
              </a:ext>
            </a:extLst>
          </p:cNvPr>
          <p:cNvPicPr>
            <a:picLocks noChangeAspect="1"/>
          </p:cNvPicPr>
          <p:nvPr/>
        </p:nvPicPr>
        <p:blipFill>
          <a:blip r:embed="rId3"/>
          <a:stretch>
            <a:fillRect/>
          </a:stretch>
        </p:blipFill>
        <p:spPr>
          <a:xfrm>
            <a:off x="81276" y="146305"/>
            <a:ext cx="3331612" cy="739564"/>
          </a:xfrm>
          <a:prstGeom prst="rect">
            <a:avLst/>
          </a:prstGeom>
        </p:spPr>
      </p:pic>
      <p:pic>
        <p:nvPicPr>
          <p:cNvPr id="3" name="Picture 2" descr="A green and yellow logo&#10;&#10;AI-generated content may be incorrect.">
            <a:extLst>
              <a:ext uri="{FF2B5EF4-FFF2-40B4-BE49-F238E27FC236}">
                <a16:creationId xmlns:a16="http://schemas.microsoft.com/office/drawing/2014/main" id="{C23E319D-8DFA-F690-56DB-E108ABC2F929}"/>
              </a:ext>
            </a:extLst>
          </p:cNvPr>
          <p:cNvPicPr>
            <a:picLocks noChangeAspect="1"/>
          </p:cNvPicPr>
          <p:nvPr/>
        </p:nvPicPr>
        <p:blipFill>
          <a:blip r:embed="rId4"/>
          <a:stretch>
            <a:fillRect/>
          </a:stretch>
        </p:blipFill>
        <p:spPr>
          <a:xfrm>
            <a:off x="749808" y="191993"/>
            <a:ext cx="1624135" cy="762733"/>
          </a:xfrm>
          <a:prstGeom prst="rect">
            <a:avLst/>
          </a:prstGeom>
        </p:spPr>
      </p:pic>
      <p:pic>
        <p:nvPicPr>
          <p:cNvPr id="7" name="Imagen 6">
            <a:extLst>
              <a:ext uri="{FF2B5EF4-FFF2-40B4-BE49-F238E27FC236}">
                <a16:creationId xmlns:a16="http://schemas.microsoft.com/office/drawing/2014/main" id="{E9D71D18-4744-54D7-6F81-3D034A0F59D5}"/>
              </a:ext>
            </a:extLst>
          </p:cNvPr>
          <p:cNvPicPr>
            <a:picLocks noChangeAspect="1"/>
          </p:cNvPicPr>
          <p:nvPr/>
        </p:nvPicPr>
        <p:blipFill>
          <a:blip r:embed="rId3"/>
          <a:stretch>
            <a:fillRect/>
          </a:stretch>
        </p:blipFill>
        <p:spPr>
          <a:xfrm>
            <a:off x="8860388" y="365532"/>
            <a:ext cx="3331612" cy="721277"/>
          </a:xfrm>
          <a:prstGeom prst="rect">
            <a:avLst/>
          </a:prstGeom>
        </p:spPr>
      </p:pic>
      <p:pic>
        <p:nvPicPr>
          <p:cNvPr id="48" name="Imagen 47">
            <a:extLst>
              <a:ext uri="{FF2B5EF4-FFF2-40B4-BE49-F238E27FC236}">
                <a16:creationId xmlns:a16="http://schemas.microsoft.com/office/drawing/2014/main" id="{1483E980-7B76-ECB2-A7AE-5550DEE8D4F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192807" y="217007"/>
            <a:ext cx="1614850" cy="1076566"/>
          </a:xfrm>
          <a:prstGeom prst="rect">
            <a:avLst/>
          </a:prstGeom>
        </p:spPr>
      </p:pic>
      <p:pic>
        <p:nvPicPr>
          <p:cNvPr id="71" name="Imagen 70">
            <a:extLst>
              <a:ext uri="{FF2B5EF4-FFF2-40B4-BE49-F238E27FC236}">
                <a16:creationId xmlns:a16="http://schemas.microsoft.com/office/drawing/2014/main" id="{6D3A972F-5997-CB21-1C1F-1194FE3B00F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557063" y="2451427"/>
            <a:ext cx="4087026" cy="2078819"/>
          </a:xfrm>
          <a:prstGeom prst="rect">
            <a:avLst/>
          </a:prstGeom>
        </p:spPr>
      </p:pic>
    </p:spTree>
    <p:extLst>
      <p:ext uri="{BB962C8B-B14F-4D97-AF65-F5344CB8AC3E}">
        <p14:creationId xmlns:p14="http://schemas.microsoft.com/office/powerpoint/2010/main" val="26357803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139DFC-DD93-D873-2D7C-AA3CA75096E9}"/>
            </a:ext>
          </a:extLst>
        </p:cNvPr>
        <p:cNvGrpSpPr/>
        <p:nvPr/>
      </p:nvGrpSpPr>
      <p:grpSpPr>
        <a:xfrm>
          <a:off x="0" y="0"/>
          <a:ext cx="0" cy="0"/>
          <a:chOff x="0" y="0"/>
          <a:chExt cx="0" cy="0"/>
        </a:xfrm>
      </p:grpSpPr>
      <p:sp>
        <p:nvSpPr>
          <p:cNvPr id="2" name="Shape 0">
            <a:extLst>
              <a:ext uri="{FF2B5EF4-FFF2-40B4-BE49-F238E27FC236}">
                <a16:creationId xmlns:a16="http://schemas.microsoft.com/office/drawing/2014/main" id="{8528E968-C5AE-0EE4-A536-949BA5ADE9DA}"/>
              </a:ext>
            </a:extLst>
          </p:cNvPr>
          <p:cNvSpPr/>
          <p:nvPr/>
        </p:nvSpPr>
        <p:spPr>
          <a:xfrm>
            <a:off x="0" y="0"/>
            <a:ext cx="12191695" cy="146304"/>
          </a:xfrm>
          <a:prstGeom prst="rect">
            <a:avLst/>
          </a:prstGeom>
          <a:solidFill>
            <a:srgbClr val="2E7D32"/>
          </a:solidFill>
          <a:ln w="12700">
            <a:solidFill>
              <a:srgbClr val="2E7D32">
                <a:alpha val="0"/>
              </a:srgbClr>
            </a:solidFill>
            <a:prstDash val="solid"/>
          </a:ln>
        </p:spPr>
        <p:txBody>
          <a:bodyPr/>
          <a:lstStyle/>
          <a:p>
            <a:endParaRPr lang="es-CO" noProof="0"/>
          </a:p>
        </p:txBody>
      </p:sp>
      <p:sp>
        <p:nvSpPr>
          <p:cNvPr id="8" name="Shape 1">
            <a:extLst>
              <a:ext uri="{FF2B5EF4-FFF2-40B4-BE49-F238E27FC236}">
                <a16:creationId xmlns:a16="http://schemas.microsoft.com/office/drawing/2014/main" id="{85A74D86-F6AB-6DF9-5EAA-35C6CEA00352}"/>
              </a:ext>
            </a:extLst>
          </p:cNvPr>
          <p:cNvSpPr/>
          <p:nvPr/>
        </p:nvSpPr>
        <p:spPr>
          <a:xfrm>
            <a:off x="0" y="6565392"/>
            <a:ext cx="12191695" cy="292608"/>
          </a:xfrm>
          <a:prstGeom prst="rect">
            <a:avLst/>
          </a:prstGeom>
          <a:solidFill>
            <a:srgbClr val="0E5A8A"/>
          </a:solidFill>
          <a:ln w="12700">
            <a:solidFill>
              <a:srgbClr val="0E5A8A">
                <a:alpha val="0"/>
              </a:srgbClr>
            </a:solidFill>
            <a:prstDash val="solid"/>
          </a:ln>
        </p:spPr>
        <p:txBody>
          <a:bodyPr/>
          <a:lstStyle/>
          <a:p>
            <a:endParaRPr lang="es-CO" noProof="0"/>
          </a:p>
        </p:txBody>
      </p:sp>
      <p:sp>
        <p:nvSpPr>
          <p:cNvPr id="9" name="Text 2">
            <a:extLst>
              <a:ext uri="{FF2B5EF4-FFF2-40B4-BE49-F238E27FC236}">
                <a16:creationId xmlns:a16="http://schemas.microsoft.com/office/drawing/2014/main" id="{FB46030D-9511-0E22-6CFE-E1361B11BBED}"/>
              </a:ext>
            </a:extLst>
          </p:cNvPr>
          <p:cNvSpPr/>
          <p:nvPr/>
        </p:nvSpPr>
        <p:spPr>
          <a:xfrm>
            <a:off x="3544622" y="329184"/>
            <a:ext cx="5102450" cy="777240"/>
          </a:xfrm>
          <a:prstGeom prst="rect">
            <a:avLst/>
          </a:prstGeom>
          <a:noFill/>
          <a:ln/>
        </p:spPr>
        <p:txBody>
          <a:bodyPr wrap="square" lIns="0" tIns="0" rIns="0" bIns="0" rtlCol="0" anchor="ctr"/>
          <a:lstStyle/>
          <a:p>
            <a:pPr marL="0" indent="0" algn="ctr">
              <a:buNone/>
            </a:pPr>
            <a:r>
              <a:rPr lang="es-CO" sz="2200" b="1" noProof="0">
                <a:solidFill>
                  <a:srgbClr val="163A4D"/>
                </a:solidFill>
                <a:latin typeface="Aptos Display" pitchFamily="34" charset="0"/>
                <a:ea typeface="Aptos Display" pitchFamily="34" charset="-122"/>
                <a:cs typeface="Aptos Display" pitchFamily="34" charset="-120"/>
              </a:rPr>
              <a:t>Proyecto Preconcepto de Visita</a:t>
            </a:r>
            <a:endParaRPr lang="es-CO" sz="2200" noProof="0"/>
          </a:p>
        </p:txBody>
      </p:sp>
      <p:sp>
        <p:nvSpPr>
          <p:cNvPr id="12" name="Shape 5">
            <a:extLst>
              <a:ext uri="{FF2B5EF4-FFF2-40B4-BE49-F238E27FC236}">
                <a16:creationId xmlns:a16="http://schemas.microsoft.com/office/drawing/2014/main" id="{BA7D8B15-31F8-555A-C965-B81BB2EF6E23}"/>
              </a:ext>
            </a:extLst>
          </p:cNvPr>
          <p:cNvSpPr/>
          <p:nvPr/>
        </p:nvSpPr>
        <p:spPr>
          <a:xfrm>
            <a:off x="411480" y="1600200"/>
            <a:ext cx="2802733" cy="4519537"/>
          </a:xfrm>
          <a:prstGeom prst="roundRect">
            <a:avLst>
              <a:gd name="adj" fmla="val 3934"/>
            </a:avLst>
          </a:prstGeom>
          <a:solidFill>
            <a:srgbClr val="FFFFFF"/>
          </a:solidFill>
          <a:ln w="12700">
            <a:solidFill>
              <a:srgbClr val="D5E3DD"/>
            </a:solidFill>
            <a:prstDash val="solid"/>
          </a:ln>
          <a:effectLst>
            <a:outerShdw blurRad="19050" dist="6350" dir="2700000" algn="bl" rotWithShape="0">
              <a:srgbClr val="000000">
                <a:alpha val="12000"/>
              </a:srgbClr>
            </a:outerShdw>
          </a:effectLst>
        </p:spPr>
        <p:txBody>
          <a:bodyPr/>
          <a:lstStyle/>
          <a:p>
            <a:endParaRPr lang="es-CO" noProof="0"/>
          </a:p>
        </p:txBody>
      </p:sp>
      <p:sp>
        <p:nvSpPr>
          <p:cNvPr id="13" name="Text 6">
            <a:extLst>
              <a:ext uri="{FF2B5EF4-FFF2-40B4-BE49-F238E27FC236}">
                <a16:creationId xmlns:a16="http://schemas.microsoft.com/office/drawing/2014/main" id="{C099BE8D-20D2-485E-05A8-4F1663B933BF}"/>
              </a:ext>
            </a:extLst>
          </p:cNvPr>
          <p:cNvSpPr/>
          <p:nvPr/>
        </p:nvSpPr>
        <p:spPr>
          <a:xfrm>
            <a:off x="774192" y="3707892"/>
            <a:ext cx="2331720" cy="320040"/>
          </a:xfrm>
          <a:prstGeom prst="rect">
            <a:avLst/>
          </a:prstGeom>
          <a:noFill/>
          <a:ln/>
        </p:spPr>
        <p:txBody>
          <a:bodyPr wrap="square" lIns="0" tIns="0" rIns="0" bIns="0" rtlCol="0" anchor="ctr"/>
          <a:lstStyle/>
          <a:p>
            <a:pPr marL="0" indent="0">
              <a:buNone/>
            </a:pPr>
            <a:r>
              <a:rPr lang="es-CO" sz="1400" b="1">
                <a:solidFill>
                  <a:srgbClr val="163A4D"/>
                </a:solidFill>
              </a:rPr>
              <a:t>Objetivo:</a:t>
            </a:r>
            <a:endParaRPr lang="es-CO" sz="1400" noProof="0"/>
          </a:p>
        </p:txBody>
      </p:sp>
      <p:sp>
        <p:nvSpPr>
          <p:cNvPr id="16" name="Text 9">
            <a:extLst>
              <a:ext uri="{FF2B5EF4-FFF2-40B4-BE49-F238E27FC236}">
                <a16:creationId xmlns:a16="http://schemas.microsoft.com/office/drawing/2014/main" id="{A7014B1F-F2AE-63D9-D9E8-BEDEAD61DC6B}"/>
              </a:ext>
            </a:extLst>
          </p:cNvPr>
          <p:cNvSpPr/>
          <p:nvPr/>
        </p:nvSpPr>
        <p:spPr>
          <a:xfrm>
            <a:off x="749808" y="2417064"/>
            <a:ext cx="310896" cy="146304"/>
          </a:xfrm>
          <a:prstGeom prst="rect">
            <a:avLst/>
          </a:prstGeom>
          <a:noFill/>
          <a:ln/>
        </p:spPr>
        <p:txBody>
          <a:bodyPr wrap="square" lIns="0" tIns="0" rIns="0" bIns="0" rtlCol="0" anchor="ctr"/>
          <a:lstStyle/>
          <a:p>
            <a:pPr marL="0" indent="0" algn="ctr">
              <a:buNone/>
            </a:pPr>
            <a:r>
              <a:rPr lang="es-CO" sz="1050" b="1" noProof="0">
                <a:solidFill>
                  <a:srgbClr val="FFFFFF"/>
                </a:solidFill>
              </a:rPr>
              <a:t>1</a:t>
            </a:r>
            <a:endParaRPr lang="es-CO" sz="1050" noProof="0"/>
          </a:p>
        </p:txBody>
      </p:sp>
      <p:sp>
        <p:nvSpPr>
          <p:cNvPr id="19" name="Shape 12">
            <a:extLst>
              <a:ext uri="{FF2B5EF4-FFF2-40B4-BE49-F238E27FC236}">
                <a16:creationId xmlns:a16="http://schemas.microsoft.com/office/drawing/2014/main" id="{D9319774-55B4-EF8F-F177-EA97629E4019}"/>
              </a:ext>
            </a:extLst>
          </p:cNvPr>
          <p:cNvSpPr/>
          <p:nvPr/>
        </p:nvSpPr>
        <p:spPr>
          <a:xfrm>
            <a:off x="729655" y="2497350"/>
            <a:ext cx="2328277" cy="776202"/>
          </a:xfrm>
          <a:prstGeom prst="roundRect">
            <a:avLst>
              <a:gd name="adj" fmla="val 9524"/>
            </a:avLst>
          </a:prstGeom>
          <a:solidFill>
            <a:srgbClr val="F7FBF9"/>
          </a:solidFill>
          <a:ln w="12700">
            <a:solidFill>
              <a:srgbClr val="D8E6DF"/>
            </a:solidFill>
            <a:prstDash val="solid"/>
          </a:ln>
        </p:spPr>
        <p:txBody>
          <a:bodyPr/>
          <a:lstStyle/>
          <a:p>
            <a:endParaRPr lang="es-CO" noProof="0"/>
          </a:p>
        </p:txBody>
      </p:sp>
      <p:sp>
        <p:nvSpPr>
          <p:cNvPr id="20" name="Shape 13">
            <a:extLst>
              <a:ext uri="{FF2B5EF4-FFF2-40B4-BE49-F238E27FC236}">
                <a16:creationId xmlns:a16="http://schemas.microsoft.com/office/drawing/2014/main" id="{58F16F24-8E6D-22C0-4C36-671837EB06D9}"/>
              </a:ext>
            </a:extLst>
          </p:cNvPr>
          <p:cNvSpPr/>
          <p:nvPr/>
        </p:nvSpPr>
        <p:spPr>
          <a:xfrm>
            <a:off x="825246" y="2633472"/>
            <a:ext cx="310896" cy="310896"/>
          </a:xfrm>
          <a:prstGeom prst="ellipse">
            <a:avLst/>
          </a:prstGeom>
          <a:solidFill>
            <a:srgbClr val="2E7D32"/>
          </a:solidFill>
          <a:ln w="12700">
            <a:solidFill>
              <a:srgbClr val="2E7D32">
                <a:alpha val="0"/>
              </a:srgbClr>
            </a:solidFill>
            <a:prstDash val="solid"/>
          </a:ln>
        </p:spPr>
        <p:txBody>
          <a:bodyPr/>
          <a:lstStyle/>
          <a:p>
            <a:endParaRPr lang="es-CO" noProof="0"/>
          </a:p>
        </p:txBody>
      </p:sp>
      <p:sp>
        <p:nvSpPr>
          <p:cNvPr id="21" name="Text 14">
            <a:extLst>
              <a:ext uri="{FF2B5EF4-FFF2-40B4-BE49-F238E27FC236}">
                <a16:creationId xmlns:a16="http://schemas.microsoft.com/office/drawing/2014/main" id="{8FEE6415-8B71-BCE2-2CAD-0A74726F77D9}"/>
              </a:ext>
            </a:extLst>
          </p:cNvPr>
          <p:cNvSpPr/>
          <p:nvPr/>
        </p:nvSpPr>
        <p:spPr>
          <a:xfrm>
            <a:off x="825246" y="2709672"/>
            <a:ext cx="310896" cy="146304"/>
          </a:xfrm>
          <a:prstGeom prst="rect">
            <a:avLst/>
          </a:prstGeom>
          <a:noFill/>
          <a:ln/>
        </p:spPr>
        <p:txBody>
          <a:bodyPr wrap="square" lIns="0" tIns="0" rIns="0" bIns="0" rtlCol="0" anchor="ctr"/>
          <a:lstStyle/>
          <a:p>
            <a:pPr marL="0" indent="0" algn="ctr">
              <a:buNone/>
            </a:pPr>
            <a:r>
              <a:rPr lang="es-CO" sz="1050" b="1">
                <a:solidFill>
                  <a:srgbClr val="FFFFFF"/>
                </a:solidFill>
              </a:rPr>
              <a:t>4</a:t>
            </a:r>
            <a:endParaRPr lang="es-CO" sz="1050" b="1" noProof="0">
              <a:solidFill>
                <a:srgbClr val="FFFFFF"/>
              </a:solidFill>
              <a:ea typeface="Calibri"/>
              <a:cs typeface="Calibri"/>
            </a:endParaRPr>
          </a:p>
        </p:txBody>
      </p:sp>
      <p:sp>
        <p:nvSpPr>
          <p:cNvPr id="22" name="Text 15">
            <a:extLst>
              <a:ext uri="{FF2B5EF4-FFF2-40B4-BE49-F238E27FC236}">
                <a16:creationId xmlns:a16="http://schemas.microsoft.com/office/drawing/2014/main" id="{E4A35E5E-5AB0-7984-B328-EE38129BB39E}"/>
              </a:ext>
            </a:extLst>
          </p:cNvPr>
          <p:cNvSpPr/>
          <p:nvPr/>
        </p:nvSpPr>
        <p:spPr>
          <a:xfrm>
            <a:off x="1205631" y="2670996"/>
            <a:ext cx="1600200" cy="182880"/>
          </a:xfrm>
          <a:prstGeom prst="rect">
            <a:avLst/>
          </a:prstGeom>
          <a:noFill/>
          <a:ln/>
        </p:spPr>
        <p:txBody>
          <a:bodyPr wrap="square" lIns="0" tIns="0" rIns="0" bIns="0" rtlCol="0" anchor="ctr"/>
          <a:lstStyle/>
          <a:p>
            <a:r>
              <a:rPr lang="es-CO" sz="1200" b="1" noProof="0">
                <a:solidFill>
                  <a:srgbClr val="1F3340"/>
                </a:solidFill>
              </a:rPr>
              <a:t>Agente de </a:t>
            </a:r>
            <a:r>
              <a:rPr lang="es-CO" sz="1200" b="1">
                <a:solidFill>
                  <a:srgbClr val="1F3340"/>
                </a:solidFill>
              </a:rPr>
              <a:t>extracción</a:t>
            </a:r>
            <a:endParaRPr lang="es-CO" sz="1200">
              <a:solidFill>
                <a:srgbClr val="000000"/>
              </a:solidFill>
            </a:endParaRPr>
          </a:p>
          <a:p>
            <a:pPr marL="0" indent="0">
              <a:buNone/>
            </a:pPr>
            <a:endParaRPr lang="es-CO" sz="1150" b="1" noProof="0">
              <a:solidFill>
                <a:srgbClr val="1F3340"/>
              </a:solidFill>
              <a:ea typeface="Calibri"/>
              <a:cs typeface="Calibri"/>
            </a:endParaRPr>
          </a:p>
        </p:txBody>
      </p:sp>
      <p:sp>
        <p:nvSpPr>
          <p:cNvPr id="23" name="Text 16">
            <a:extLst>
              <a:ext uri="{FF2B5EF4-FFF2-40B4-BE49-F238E27FC236}">
                <a16:creationId xmlns:a16="http://schemas.microsoft.com/office/drawing/2014/main" id="{9DB11D83-3F06-F195-CC8E-CBFE616D682C}"/>
              </a:ext>
            </a:extLst>
          </p:cNvPr>
          <p:cNvSpPr/>
          <p:nvPr/>
        </p:nvSpPr>
        <p:spPr>
          <a:xfrm>
            <a:off x="1211695" y="2859901"/>
            <a:ext cx="1350237" cy="285635"/>
          </a:xfrm>
          <a:prstGeom prst="rect">
            <a:avLst/>
          </a:prstGeom>
          <a:noFill/>
          <a:ln/>
        </p:spPr>
        <p:txBody>
          <a:bodyPr wrap="square" lIns="0" tIns="0" rIns="0" bIns="0" rtlCol="0" anchor="ctr"/>
          <a:lstStyle/>
          <a:p>
            <a:r>
              <a:rPr lang="es-CO" sz="900">
                <a:solidFill>
                  <a:srgbClr val="52606D"/>
                </a:solidFill>
              </a:rPr>
              <a:t>Extraer información específica de archivos PDF.</a:t>
            </a:r>
            <a:endParaRPr lang="es-CO" sz="900">
              <a:solidFill>
                <a:srgbClr val="000000"/>
              </a:solidFill>
            </a:endParaRPr>
          </a:p>
          <a:p>
            <a:pPr marL="0" indent="0">
              <a:buNone/>
            </a:pPr>
            <a:endParaRPr lang="es-CO" sz="850" noProof="0">
              <a:solidFill>
                <a:srgbClr val="52606D"/>
              </a:solidFill>
              <a:ea typeface="Calibri"/>
              <a:cs typeface="Calibri"/>
            </a:endParaRPr>
          </a:p>
        </p:txBody>
      </p:sp>
      <p:sp>
        <p:nvSpPr>
          <p:cNvPr id="26" name="Text 19">
            <a:extLst>
              <a:ext uri="{FF2B5EF4-FFF2-40B4-BE49-F238E27FC236}">
                <a16:creationId xmlns:a16="http://schemas.microsoft.com/office/drawing/2014/main" id="{6EA06DBF-4CE0-DE3D-B903-54924E7BA6F4}"/>
              </a:ext>
            </a:extLst>
          </p:cNvPr>
          <p:cNvSpPr/>
          <p:nvPr/>
        </p:nvSpPr>
        <p:spPr>
          <a:xfrm>
            <a:off x="749808" y="4300728"/>
            <a:ext cx="310896" cy="146304"/>
          </a:xfrm>
          <a:prstGeom prst="rect">
            <a:avLst/>
          </a:prstGeom>
          <a:noFill/>
          <a:ln/>
        </p:spPr>
        <p:txBody>
          <a:bodyPr wrap="square" lIns="0" tIns="0" rIns="0" bIns="0" rtlCol="0" anchor="ctr"/>
          <a:lstStyle/>
          <a:p>
            <a:pPr marL="0" indent="0" algn="ctr">
              <a:buNone/>
            </a:pPr>
            <a:r>
              <a:rPr lang="es-CO" sz="1050" b="1" noProof="0">
                <a:solidFill>
                  <a:srgbClr val="FFFFFF"/>
                </a:solidFill>
              </a:rPr>
              <a:t>3</a:t>
            </a:r>
            <a:endParaRPr lang="es-CO" sz="1050" noProof="0"/>
          </a:p>
        </p:txBody>
      </p:sp>
      <p:sp>
        <p:nvSpPr>
          <p:cNvPr id="34" name="Shape 27">
            <a:extLst>
              <a:ext uri="{FF2B5EF4-FFF2-40B4-BE49-F238E27FC236}">
                <a16:creationId xmlns:a16="http://schemas.microsoft.com/office/drawing/2014/main" id="{D4178293-47C0-CC17-187A-03A7D25ED782}"/>
              </a:ext>
            </a:extLst>
          </p:cNvPr>
          <p:cNvSpPr/>
          <p:nvPr/>
        </p:nvSpPr>
        <p:spPr>
          <a:xfrm>
            <a:off x="3348972" y="1600200"/>
            <a:ext cx="5121734" cy="4527643"/>
          </a:xfrm>
          <a:prstGeom prst="roundRect">
            <a:avLst>
              <a:gd name="adj" fmla="val 2553"/>
            </a:avLst>
          </a:prstGeom>
          <a:solidFill>
            <a:srgbClr val="FFFFFF"/>
          </a:solidFill>
          <a:ln w="12700">
            <a:solidFill>
              <a:srgbClr val="D5E3DD"/>
            </a:solidFill>
            <a:prstDash val="solid"/>
          </a:ln>
          <a:effectLst>
            <a:outerShdw blurRad="19050" dist="6350" dir="2700000" algn="bl" rotWithShape="0">
              <a:srgbClr val="000000">
                <a:alpha val="12000"/>
              </a:srgbClr>
            </a:outerShdw>
          </a:effectLst>
        </p:spPr>
        <p:txBody>
          <a:bodyPr/>
          <a:lstStyle/>
          <a:p>
            <a:endParaRPr lang="es-CO" noProof="0"/>
          </a:p>
        </p:txBody>
      </p:sp>
      <p:sp>
        <p:nvSpPr>
          <p:cNvPr id="35" name="Text 28">
            <a:extLst>
              <a:ext uri="{FF2B5EF4-FFF2-40B4-BE49-F238E27FC236}">
                <a16:creationId xmlns:a16="http://schemas.microsoft.com/office/drawing/2014/main" id="{918B035F-EBA6-C55B-E60A-8BC94B0210A1}"/>
              </a:ext>
            </a:extLst>
          </p:cNvPr>
          <p:cNvSpPr/>
          <p:nvPr/>
        </p:nvSpPr>
        <p:spPr>
          <a:xfrm>
            <a:off x="3657600" y="1801368"/>
            <a:ext cx="1993392" cy="274320"/>
          </a:xfrm>
          <a:prstGeom prst="rect">
            <a:avLst/>
          </a:prstGeom>
          <a:noFill/>
          <a:ln/>
        </p:spPr>
        <p:txBody>
          <a:bodyPr wrap="square" lIns="0" tIns="0" rIns="0" bIns="0" rtlCol="0" anchor="ctr"/>
          <a:lstStyle/>
          <a:p>
            <a:pPr marL="0" indent="0">
              <a:buNone/>
            </a:pPr>
            <a:r>
              <a:rPr lang="es-CO" sz="1400" b="1" noProof="0">
                <a:solidFill>
                  <a:srgbClr val="163A4D"/>
                </a:solidFill>
              </a:rPr>
              <a:t>Arquitectura:</a:t>
            </a:r>
            <a:endParaRPr lang="es-CO" sz="1400" noProof="0"/>
          </a:p>
        </p:txBody>
      </p:sp>
      <p:sp>
        <p:nvSpPr>
          <p:cNvPr id="40" name="Shape 32">
            <a:extLst>
              <a:ext uri="{FF2B5EF4-FFF2-40B4-BE49-F238E27FC236}">
                <a16:creationId xmlns:a16="http://schemas.microsoft.com/office/drawing/2014/main" id="{3C7F5B0F-FE7C-2BA3-DF3B-30389FAF2DAB}"/>
              </a:ext>
            </a:extLst>
          </p:cNvPr>
          <p:cNvSpPr/>
          <p:nvPr/>
        </p:nvSpPr>
        <p:spPr>
          <a:xfrm>
            <a:off x="8647072" y="1600200"/>
            <a:ext cx="3102968" cy="4526280"/>
          </a:xfrm>
          <a:prstGeom prst="roundRect">
            <a:avLst>
              <a:gd name="adj" fmla="val 2892"/>
            </a:avLst>
          </a:prstGeom>
          <a:solidFill>
            <a:srgbClr val="FFFFFF"/>
          </a:solidFill>
          <a:ln w="12700">
            <a:solidFill>
              <a:srgbClr val="D5E3DD"/>
            </a:solidFill>
            <a:prstDash val="solid"/>
          </a:ln>
          <a:effectLst>
            <a:outerShdw blurRad="19050" dist="6350" dir="2700000" algn="bl" rotWithShape="0">
              <a:srgbClr val="000000">
                <a:alpha val="12000"/>
              </a:srgbClr>
            </a:outerShdw>
          </a:effectLst>
        </p:spPr>
        <p:txBody>
          <a:bodyPr/>
          <a:lstStyle/>
          <a:p>
            <a:endParaRPr lang="es-CO" noProof="0"/>
          </a:p>
        </p:txBody>
      </p:sp>
      <p:sp>
        <p:nvSpPr>
          <p:cNvPr id="41" name="Text 33">
            <a:extLst>
              <a:ext uri="{FF2B5EF4-FFF2-40B4-BE49-F238E27FC236}">
                <a16:creationId xmlns:a16="http://schemas.microsoft.com/office/drawing/2014/main" id="{18100EF3-AD58-6DA4-7CC1-C310DC4D0F88}"/>
              </a:ext>
            </a:extLst>
          </p:cNvPr>
          <p:cNvSpPr/>
          <p:nvPr/>
        </p:nvSpPr>
        <p:spPr>
          <a:xfrm>
            <a:off x="8766585" y="1801368"/>
            <a:ext cx="2663415" cy="320040"/>
          </a:xfrm>
          <a:prstGeom prst="rect">
            <a:avLst/>
          </a:prstGeom>
          <a:noFill/>
          <a:ln/>
        </p:spPr>
        <p:txBody>
          <a:bodyPr wrap="square" lIns="0" tIns="0" rIns="0" bIns="0" rtlCol="0" anchor="ctr"/>
          <a:lstStyle/>
          <a:p>
            <a:pPr marL="0" indent="0" algn="ctr">
              <a:buNone/>
            </a:pPr>
            <a:r>
              <a:rPr lang="es-CO" sz="1400" b="1">
                <a:solidFill>
                  <a:srgbClr val="163A4D"/>
                </a:solidFill>
              </a:rPr>
              <a:t>Funcionamiento</a:t>
            </a:r>
            <a:endParaRPr lang="es-CO" sz="1400" noProof="0"/>
          </a:p>
        </p:txBody>
      </p:sp>
      <p:sp>
        <p:nvSpPr>
          <p:cNvPr id="42" name="Text 6">
            <a:extLst>
              <a:ext uri="{FF2B5EF4-FFF2-40B4-BE49-F238E27FC236}">
                <a16:creationId xmlns:a16="http://schemas.microsoft.com/office/drawing/2014/main" id="{E5341C8E-BF12-6DD8-A587-1D7C8D2BAA92}"/>
              </a:ext>
            </a:extLst>
          </p:cNvPr>
          <p:cNvSpPr/>
          <p:nvPr/>
        </p:nvSpPr>
        <p:spPr>
          <a:xfrm>
            <a:off x="774192" y="1962912"/>
            <a:ext cx="2331720" cy="320040"/>
          </a:xfrm>
          <a:prstGeom prst="rect">
            <a:avLst/>
          </a:prstGeom>
          <a:noFill/>
          <a:ln/>
        </p:spPr>
        <p:txBody>
          <a:bodyPr wrap="square" lIns="0" tIns="0" rIns="0" bIns="0" rtlCol="0" anchor="ctr"/>
          <a:lstStyle/>
          <a:p>
            <a:pPr marL="0" indent="0">
              <a:buNone/>
            </a:pPr>
            <a:r>
              <a:rPr lang="es-CO" sz="1400" b="1" noProof="0">
                <a:solidFill>
                  <a:srgbClr val="163A4D"/>
                </a:solidFill>
              </a:rPr>
              <a:t>Agente / Capacidad</a:t>
            </a:r>
            <a:endParaRPr lang="es-CO" sz="1400" noProof="0"/>
          </a:p>
        </p:txBody>
      </p:sp>
      <p:sp>
        <p:nvSpPr>
          <p:cNvPr id="74" name="Shape 12">
            <a:extLst>
              <a:ext uri="{FF2B5EF4-FFF2-40B4-BE49-F238E27FC236}">
                <a16:creationId xmlns:a16="http://schemas.microsoft.com/office/drawing/2014/main" id="{41042215-7396-C70D-4F15-DC7942327AF9}"/>
              </a:ext>
            </a:extLst>
          </p:cNvPr>
          <p:cNvSpPr/>
          <p:nvPr/>
        </p:nvSpPr>
        <p:spPr>
          <a:xfrm>
            <a:off x="721549" y="4341259"/>
            <a:ext cx="2385021" cy="711353"/>
          </a:xfrm>
          <a:prstGeom prst="roundRect">
            <a:avLst>
              <a:gd name="adj" fmla="val 9524"/>
            </a:avLst>
          </a:prstGeom>
          <a:solidFill>
            <a:srgbClr val="F7FBF9"/>
          </a:solidFill>
          <a:ln w="12700">
            <a:solidFill>
              <a:srgbClr val="D8E6DF"/>
            </a:solidFill>
            <a:prstDash val="solid"/>
          </a:ln>
        </p:spPr>
        <p:txBody>
          <a:bodyPr/>
          <a:lstStyle/>
          <a:p>
            <a:endParaRPr lang="es-CO" noProof="0"/>
          </a:p>
        </p:txBody>
      </p:sp>
      <p:sp>
        <p:nvSpPr>
          <p:cNvPr id="76" name="Text 14">
            <a:extLst>
              <a:ext uri="{FF2B5EF4-FFF2-40B4-BE49-F238E27FC236}">
                <a16:creationId xmlns:a16="http://schemas.microsoft.com/office/drawing/2014/main" id="{E8C27B3B-D304-19F6-4364-B0215E270557}"/>
              </a:ext>
            </a:extLst>
          </p:cNvPr>
          <p:cNvSpPr/>
          <p:nvPr/>
        </p:nvSpPr>
        <p:spPr>
          <a:xfrm>
            <a:off x="825246" y="4504944"/>
            <a:ext cx="310896" cy="146304"/>
          </a:xfrm>
          <a:prstGeom prst="rect">
            <a:avLst/>
          </a:prstGeom>
          <a:noFill/>
          <a:ln/>
        </p:spPr>
        <p:txBody>
          <a:bodyPr wrap="square" lIns="0" tIns="0" rIns="0" bIns="0" rtlCol="0" anchor="ctr"/>
          <a:lstStyle/>
          <a:p>
            <a:pPr marL="0" indent="0" algn="ctr">
              <a:buNone/>
            </a:pPr>
            <a:endParaRPr lang="es-CO" sz="1050" noProof="0"/>
          </a:p>
        </p:txBody>
      </p:sp>
      <p:sp>
        <p:nvSpPr>
          <p:cNvPr id="80" name="Text 16">
            <a:extLst>
              <a:ext uri="{FF2B5EF4-FFF2-40B4-BE49-F238E27FC236}">
                <a16:creationId xmlns:a16="http://schemas.microsoft.com/office/drawing/2014/main" id="{8C5D5D16-F4E3-A27B-FC66-C8714FEF893E}"/>
              </a:ext>
            </a:extLst>
          </p:cNvPr>
          <p:cNvSpPr/>
          <p:nvPr/>
        </p:nvSpPr>
        <p:spPr>
          <a:xfrm>
            <a:off x="798273" y="4367502"/>
            <a:ext cx="1736686" cy="671396"/>
          </a:xfrm>
          <a:prstGeom prst="rect">
            <a:avLst/>
          </a:prstGeom>
          <a:noFill/>
          <a:ln/>
        </p:spPr>
        <p:txBody>
          <a:bodyPr wrap="square" lIns="0" tIns="0" rIns="0" bIns="0" rtlCol="0" anchor="ctr"/>
          <a:lstStyle/>
          <a:p>
            <a:r>
              <a:rPr lang="es-CO" sz="850">
                <a:solidFill>
                  <a:srgbClr val="52606D"/>
                </a:solidFill>
                <a:ea typeface="+mn-lt"/>
                <a:cs typeface="+mn-lt"/>
              </a:rPr>
              <a:t>Reducir tiempos/errores en la construcción del CTS mediante IA generativa con RAG/OCR para extraer </a:t>
            </a:r>
            <a:r>
              <a:rPr lang="es-CO" sz="850" noProof="0">
                <a:solidFill>
                  <a:srgbClr val="52606D"/>
                </a:solidFill>
                <a:ea typeface="+mn-lt"/>
                <a:cs typeface="+mn-lt"/>
              </a:rPr>
              <a:t>y </a:t>
            </a:r>
            <a:r>
              <a:rPr lang="es-CO" sz="850">
                <a:solidFill>
                  <a:srgbClr val="52606D"/>
                </a:solidFill>
                <a:ea typeface="+mn-lt"/>
                <a:cs typeface="+mn-lt"/>
              </a:rPr>
              <a:t>estructurar obligaciones.</a:t>
            </a:r>
            <a:endParaRPr lang="es-ES"/>
          </a:p>
        </p:txBody>
      </p:sp>
      <p:sp>
        <p:nvSpPr>
          <p:cNvPr id="4" name="Text 24">
            <a:extLst>
              <a:ext uri="{FF2B5EF4-FFF2-40B4-BE49-F238E27FC236}">
                <a16:creationId xmlns:a16="http://schemas.microsoft.com/office/drawing/2014/main" id="{BA232CA9-D4A9-6FF0-0DA4-C35185010320}"/>
              </a:ext>
            </a:extLst>
          </p:cNvPr>
          <p:cNvSpPr/>
          <p:nvPr/>
        </p:nvSpPr>
        <p:spPr>
          <a:xfrm>
            <a:off x="749808" y="5242560"/>
            <a:ext cx="310896" cy="146304"/>
          </a:xfrm>
          <a:prstGeom prst="rect">
            <a:avLst/>
          </a:prstGeom>
          <a:noFill/>
          <a:ln/>
        </p:spPr>
        <p:txBody>
          <a:bodyPr wrap="square" lIns="0" tIns="0" rIns="0" bIns="0" rtlCol="0" anchor="ctr"/>
          <a:lstStyle/>
          <a:p>
            <a:pPr marL="0" indent="0" algn="ctr">
              <a:buNone/>
            </a:pPr>
            <a:r>
              <a:rPr lang="es-CO" sz="1050" b="1" noProof="0">
                <a:solidFill>
                  <a:srgbClr val="FFFFFF"/>
                </a:solidFill>
              </a:rPr>
              <a:t>4</a:t>
            </a:r>
            <a:endParaRPr lang="es-CO" sz="1050" noProof="0"/>
          </a:p>
        </p:txBody>
      </p:sp>
      <p:sp>
        <p:nvSpPr>
          <p:cNvPr id="11" name="Text 16">
            <a:extLst>
              <a:ext uri="{FF2B5EF4-FFF2-40B4-BE49-F238E27FC236}">
                <a16:creationId xmlns:a16="http://schemas.microsoft.com/office/drawing/2014/main" id="{4142D9C3-C8A7-2998-2329-B7FFAB7F0270}"/>
              </a:ext>
            </a:extLst>
          </p:cNvPr>
          <p:cNvSpPr/>
          <p:nvPr/>
        </p:nvSpPr>
        <p:spPr>
          <a:xfrm>
            <a:off x="8765414" y="1934224"/>
            <a:ext cx="2907253" cy="4191203"/>
          </a:xfrm>
          <a:prstGeom prst="rect">
            <a:avLst/>
          </a:prstGeom>
          <a:noFill/>
          <a:ln/>
        </p:spPr>
        <p:txBody>
          <a:bodyPr wrap="square" lIns="0" tIns="0" rIns="0" bIns="0" rtlCol="0" anchor="ctr"/>
          <a:lstStyle/>
          <a:p>
            <a:r>
              <a:rPr lang="es-CO" sz="850">
                <a:solidFill>
                  <a:srgbClr val="52606D"/>
                </a:solidFill>
                <a:ea typeface="+mn-lt"/>
                <a:cs typeface="+mn-lt"/>
              </a:rPr>
              <a:t>La solución tecnológica esperada consiste en la implementación de una herramienta de consulta interna basada en Inteligencia Artificial, orientada a apoyar la elaboración del pre concepto técnico de control y seguimiento ambiental por parte de la Subdirección de Seguimiento de Licencias Ambientales – SSLA.</a:t>
            </a:r>
            <a:endParaRPr lang="es-ES"/>
          </a:p>
          <a:p>
            <a:r>
              <a:rPr lang="es-CO" sz="850">
                <a:solidFill>
                  <a:srgbClr val="52606D"/>
                </a:solidFill>
                <a:ea typeface="+mn-lt"/>
                <a:cs typeface="+mn-lt"/>
              </a:rPr>
              <a:t>Pasos principales de funcionamiento</a:t>
            </a:r>
            <a:endParaRPr lang="es-CO"/>
          </a:p>
          <a:p>
            <a:r>
              <a:rPr lang="es-CO" sz="850">
                <a:solidFill>
                  <a:srgbClr val="52606D"/>
                </a:solidFill>
                <a:ea typeface="+mn-lt"/>
                <a:cs typeface="+mn-lt"/>
              </a:rPr>
              <a:t>La solución deberá permitir la operación de un chat de consulta interna de expedientes, mediante el cual los profesionales técnicos puedan realizar consultas específicas sobre los proyectos, obras o actividades objeto de control y seguimiento ambiental. La herramienta procesará la información contenida en los expedientes y en las bases de datos corporativas autorizadas, generando respuestas estructuradas que puedan ser incorporadas directamente en los formatos de concepto técnico establecidos por la Entidad, particularmente en lo relacionado con antecedentes del proyecto y obligaciones ambientales depuradas.</a:t>
            </a:r>
            <a:endParaRPr lang="es-CO"/>
          </a:p>
          <a:p>
            <a:r>
              <a:rPr lang="es-CO" sz="850">
                <a:solidFill>
                  <a:srgbClr val="52606D"/>
                </a:solidFill>
                <a:ea typeface="+mn-lt"/>
                <a:cs typeface="+mn-lt"/>
              </a:rPr>
              <a:t>Productos mínimos esperados</a:t>
            </a:r>
            <a:endParaRPr lang="es-CO"/>
          </a:p>
          <a:p>
            <a:r>
              <a:rPr lang="es-CO" sz="850">
                <a:solidFill>
                  <a:srgbClr val="52606D"/>
                </a:solidFill>
                <a:ea typeface="+mn-lt"/>
                <a:cs typeface="+mn-lt"/>
              </a:rPr>
              <a:t>Como resultado de la implementación de la solución, se deberán contar, como mínimo, con los siguientes productos:</a:t>
            </a:r>
            <a:endParaRPr lang="es-CO"/>
          </a:p>
          <a:p>
            <a:r>
              <a:rPr lang="es-CO" sz="850">
                <a:solidFill>
                  <a:srgbClr val="52606D"/>
                </a:solidFill>
                <a:ea typeface="+mn-lt"/>
                <a:cs typeface="+mn-lt"/>
              </a:rPr>
              <a:t>•    Hojas de usuario, que describan el funcionamiento de la herramienta, sus alcances, limitaciones y buenas prácticas de uso para los profesionales de la SSLA.</a:t>
            </a:r>
            <a:endParaRPr lang="es-CO"/>
          </a:p>
          <a:p>
            <a:r>
              <a:rPr lang="es-CO" sz="850">
                <a:solidFill>
                  <a:srgbClr val="52606D"/>
                </a:solidFill>
                <a:ea typeface="+mn-lt"/>
                <a:cs typeface="+mn-lt"/>
              </a:rPr>
              <a:t>•    Formato de pre concepto técnico de control y seguimiento ambiental en Word, que incluya de manera estructurada los antecedentes del proyecto </a:t>
            </a:r>
            <a:r>
              <a:rPr lang="es-CO" sz="850" noProof="0">
                <a:solidFill>
                  <a:srgbClr val="52606D"/>
                </a:solidFill>
                <a:ea typeface="+mn-lt"/>
                <a:cs typeface="+mn-lt"/>
              </a:rPr>
              <a:t>y </a:t>
            </a:r>
            <a:r>
              <a:rPr lang="es-CO" sz="850">
                <a:solidFill>
                  <a:srgbClr val="52606D"/>
                </a:solidFill>
                <a:ea typeface="+mn-lt"/>
                <a:cs typeface="+mn-lt"/>
              </a:rPr>
              <a:t>la compilación de las obligaciones ambientales depuradas a partir de los actos administrativos asociados al expediente.</a:t>
            </a:r>
            <a:endParaRPr lang="es-CO">
              <a:ea typeface="+mn-lt"/>
              <a:cs typeface="+mn-lt"/>
            </a:endParaRPr>
          </a:p>
          <a:p>
            <a:endParaRPr lang="es-CO" sz="850">
              <a:solidFill>
                <a:srgbClr val="52606D"/>
              </a:solidFill>
              <a:ea typeface="Calibri"/>
              <a:cs typeface="Calibri"/>
            </a:endParaRPr>
          </a:p>
        </p:txBody>
      </p:sp>
      <p:pic>
        <p:nvPicPr>
          <p:cNvPr id="6" name="Imagen 5" descr="Diagrama&#10;&#10;El contenido generado por IA puede ser incorrecto.">
            <a:extLst>
              <a:ext uri="{FF2B5EF4-FFF2-40B4-BE49-F238E27FC236}">
                <a16:creationId xmlns:a16="http://schemas.microsoft.com/office/drawing/2014/main" id="{0812694A-32FB-C742-990B-D1CEE59B5CBA}"/>
              </a:ext>
            </a:extLst>
          </p:cNvPr>
          <p:cNvPicPr>
            <a:picLocks noChangeAspect="1"/>
          </p:cNvPicPr>
          <p:nvPr/>
        </p:nvPicPr>
        <p:blipFill>
          <a:blip r:embed="rId3"/>
          <a:srcRect t="-887" r="19971"/>
          <a:stretch>
            <a:fillRect/>
          </a:stretch>
        </p:blipFill>
        <p:spPr>
          <a:xfrm>
            <a:off x="3553887" y="2116933"/>
            <a:ext cx="4913690" cy="3914217"/>
          </a:xfrm>
          <a:prstGeom prst="rect">
            <a:avLst/>
          </a:prstGeom>
        </p:spPr>
      </p:pic>
      <p:pic>
        <p:nvPicPr>
          <p:cNvPr id="3" name="Imagen 2">
            <a:extLst>
              <a:ext uri="{FF2B5EF4-FFF2-40B4-BE49-F238E27FC236}">
                <a16:creationId xmlns:a16="http://schemas.microsoft.com/office/drawing/2014/main" id="{403194F1-5C8F-7420-9C7C-7BEED840D526}"/>
              </a:ext>
            </a:extLst>
          </p:cNvPr>
          <p:cNvPicPr>
            <a:picLocks noChangeAspect="1"/>
          </p:cNvPicPr>
          <p:nvPr/>
        </p:nvPicPr>
        <p:blipFill>
          <a:blip r:embed="rId4"/>
          <a:stretch>
            <a:fillRect/>
          </a:stretch>
        </p:blipFill>
        <p:spPr>
          <a:xfrm>
            <a:off x="8860388" y="365532"/>
            <a:ext cx="3331612" cy="721277"/>
          </a:xfrm>
          <a:prstGeom prst="rect">
            <a:avLst/>
          </a:prstGeom>
        </p:spPr>
      </p:pic>
      <p:pic>
        <p:nvPicPr>
          <p:cNvPr id="5" name="Imagen 4">
            <a:extLst>
              <a:ext uri="{FF2B5EF4-FFF2-40B4-BE49-F238E27FC236}">
                <a16:creationId xmlns:a16="http://schemas.microsoft.com/office/drawing/2014/main" id="{710A2AAC-DE8B-6492-4BFB-25BB1FB4C8F8}"/>
              </a:ext>
            </a:extLst>
          </p:cNvPr>
          <p:cNvPicPr>
            <a:picLocks noChangeAspect="1"/>
          </p:cNvPicPr>
          <p:nvPr/>
        </p:nvPicPr>
        <p:blipFill>
          <a:blip r:embed="rId4"/>
          <a:stretch>
            <a:fillRect/>
          </a:stretch>
        </p:blipFill>
        <p:spPr>
          <a:xfrm>
            <a:off x="81276" y="146305"/>
            <a:ext cx="3331612" cy="739564"/>
          </a:xfrm>
          <a:prstGeom prst="rect">
            <a:avLst/>
          </a:prstGeom>
        </p:spPr>
      </p:pic>
      <p:pic>
        <p:nvPicPr>
          <p:cNvPr id="7" name="Picture 2" descr="A green and yellow logo&#10;&#10;AI-generated content may be incorrect.">
            <a:extLst>
              <a:ext uri="{FF2B5EF4-FFF2-40B4-BE49-F238E27FC236}">
                <a16:creationId xmlns:a16="http://schemas.microsoft.com/office/drawing/2014/main" id="{8DA32B5D-0C57-415B-177A-A92DE6FC9AF2}"/>
              </a:ext>
            </a:extLst>
          </p:cNvPr>
          <p:cNvPicPr>
            <a:picLocks noChangeAspect="1"/>
          </p:cNvPicPr>
          <p:nvPr/>
        </p:nvPicPr>
        <p:blipFill>
          <a:blip r:embed="rId5"/>
          <a:stretch>
            <a:fillRect/>
          </a:stretch>
        </p:blipFill>
        <p:spPr>
          <a:xfrm>
            <a:off x="749808" y="191993"/>
            <a:ext cx="1624135" cy="762733"/>
          </a:xfrm>
          <a:prstGeom prst="rect">
            <a:avLst/>
          </a:prstGeom>
        </p:spPr>
      </p:pic>
      <p:pic>
        <p:nvPicPr>
          <p:cNvPr id="10" name="Imagen 9">
            <a:extLst>
              <a:ext uri="{FF2B5EF4-FFF2-40B4-BE49-F238E27FC236}">
                <a16:creationId xmlns:a16="http://schemas.microsoft.com/office/drawing/2014/main" id="{3CB93DD0-604D-4A4C-E2F7-2A8C2EC4380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192807" y="217007"/>
            <a:ext cx="1614850" cy="1076566"/>
          </a:xfrm>
          <a:prstGeom prst="rect">
            <a:avLst/>
          </a:prstGeom>
        </p:spPr>
      </p:pic>
    </p:spTree>
    <p:extLst>
      <p:ext uri="{BB962C8B-B14F-4D97-AF65-F5344CB8AC3E}">
        <p14:creationId xmlns:p14="http://schemas.microsoft.com/office/powerpoint/2010/main" val="39024018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7185A6-B540-4219-6627-253B97A6F365}"/>
            </a:ext>
          </a:extLst>
        </p:cNvPr>
        <p:cNvGrpSpPr/>
        <p:nvPr/>
      </p:nvGrpSpPr>
      <p:grpSpPr>
        <a:xfrm>
          <a:off x="0" y="0"/>
          <a:ext cx="0" cy="0"/>
          <a:chOff x="0" y="0"/>
          <a:chExt cx="0" cy="0"/>
        </a:xfrm>
      </p:grpSpPr>
      <p:sp>
        <p:nvSpPr>
          <p:cNvPr id="2" name="Shape 0">
            <a:extLst>
              <a:ext uri="{FF2B5EF4-FFF2-40B4-BE49-F238E27FC236}">
                <a16:creationId xmlns:a16="http://schemas.microsoft.com/office/drawing/2014/main" id="{CEC066DA-2A3E-9AD2-B1D4-F1D0B67FADBF}"/>
              </a:ext>
            </a:extLst>
          </p:cNvPr>
          <p:cNvSpPr/>
          <p:nvPr/>
        </p:nvSpPr>
        <p:spPr>
          <a:xfrm>
            <a:off x="0" y="0"/>
            <a:ext cx="12191695" cy="146304"/>
          </a:xfrm>
          <a:prstGeom prst="rect">
            <a:avLst/>
          </a:prstGeom>
          <a:solidFill>
            <a:srgbClr val="2E7D32"/>
          </a:solidFill>
          <a:ln w="12700">
            <a:solidFill>
              <a:srgbClr val="2E7D32">
                <a:alpha val="0"/>
              </a:srgbClr>
            </a:solidFill>
            <a:prstDash val="solid"/>
          </a:ln>
        </p:spPr>
        <p:txBody>
          <a:bodyPr/>
          <a:lstStyle/>
          <a:p>
            <a:endParaRPr lang="es-CO" noProof="0"/>
          </a:p>
        </p:txBody>
      </p:sp>
      <p:sp>
        <p:nvSpPr>
          <p:cNvPr id="8" name="Shape 1">
            <a:extLst>
              <a:ext uri="{FF2B5EF4-FFF2-40B4-BE49-F238E27FC236}">
                <a16:creationId xmlns:a16="http://schemas.microsoft.com/office/drawing/2014/main" id="{0AFC455C-7496-4688-8F61-96AFB137EA37}"/>
              </a:ext>
            </a:extLst>
          </p:cNvPr>
          <p:cNvSpPr/>
          <p:nvPr/>
        </p:nvSpPr>
        <p:spPr>
          <a:xfrm>
            <a:off x="0" y="6565392"/>
            <a:ext cx="12191695" cy="292608"/>
          </a:xfrm>
          <a:prstGeom prst="rect">
            <a:avLst/>
          </a:prstGeom>
          <a:solidFill>
            <a:srgbClr val="0E5A8A"/>
          </a:solidFill>
          <a:ln w="12700">
            <a:solidFill>
              <a:srgbClr val="0E5A8A">
                <a:alpha val="0"/>
              </a:srgbClr>
            </a:solidFill>
            <a:prstDash val="solid"/>
          </a:ln>
        </p:spPr>
        <p:txBody>
          <a:bodyPr/>
          <a:lstStyle/>
          <a:p>
            <a:endParaRPr lang="es-CO" noProof="0"/>
          </a:p>
        </p:txBody>
      </p:sp>
      <p:sp>
        <p:nvSpPr>
          <p:cNvPr id="9" name="Text 2">
            <a:extLst>
              <a:ext uri="{FF2B5EF4-FFF2-40B4-BE49-F238E27FC236}">
                <a16:creationId xmlns:a16="http://schemas.microsoft.com/office/drawing/2014/main" id="{9B405993-9C87-4239-2257-E8F167705EF5}"/>
              </a:ext>
            </a:extLst>
          </p:cNvPr>
          <p:cNvSpPr/>
          <p:nvPr/>
        </p:nvSpPr>
        <p:spPr>
          <a:xfrm>
            <a:off x="3544622" y="329184"/>
            <a:ext cx="5102450" cy="777240"/>
          </a:xfrm>
          <a:prstGeom prst="rect">
            <a:avLst/>
          </a:prstGeom>
          <a:noFill/>
          <a:ln/>
        </p:spPr>
        <p:txBody>
          <a:bodyPr wrap="square" lIns="0" tIns="0" rIns="0" bIns="0" rtlCol="0" anchor="ctr"/>
          <a:lstStyle/>
          <a:p>
            <a:pPr algn="ctr"/>
            <a:r>
              <a:rPr lang="es-CO" sz="2200" b="1" noProof="0">
                <a:solidFill>
                  <a:srgbClr val="163A4D"/>
                </a:solidFill>
                <a:latin typeface="Aptos Display"/>
                <a:ea typeface="Aptos Display" pitchFamily="34" charset="-122"/>
                <a:cs typeface="Aptos Display" pitchFamily="34" charset="-120"/>
              </a:rPr>
              <a:t>Proyecto </a:t>
            </a:r>
            <a:r>
              <a:rPr lang="es-CO" sz="2200" b="1">
                <a:solidFill>
                  <a:srgbClr val="163A4D"/>
                </a:solidFill>
                <a:latin typeface="Aptos Display"/>
                <a:ea typeface="Aptos Display" pitchFamily="34" charset="-122"/>
                <a:cs typeface="Aptos Display" pitchFamily="34" charset="-120"/>
              </a:rPr>
              <a:t>Chat Eureka</a:t>
            </a:r>
            <a:endParaRPr lang="es-CO" sz="2200" noProof="0"/>
          </a:p>
        </p:txBody>
      </p:sp>
      <p:sp>
        <p:nvSpPr>
          <p:cNvPr id="12" name="Shape 5">
            <a:extLst>
              <a:ext uri="{FF2B5EF4-FFF2-40B4-BE49-F238E27FC236}">
                <a16:creationId xmlns:a16="http://schemas.microsoft.com/office/drawing/2014/main" id="{17B6F4DD-52E6-5B34-E04C-30DB0070C621}"/>
              </a:ext>
            </a:extLst>
          </p:cNvPr>
          <p:cNvSpPr/>
          <p:nvPr/>
        </p:nvSpPr>
        <p:spPr>
          <a:xfrm>
            <a:off x="411480" y="1600200"/>
            <a:ext cx="2793836" cy="4526280"/>
          </a:xfrm>
          <a:prstGeom prst="roundRect">
            <a:avLst>
              <a:gd name="adj" fmla="val 3934"/>
            </a:avLst>
          </a:prstGeom>
          <a:solidFill>
            <a:srgbClr val="FFFFFF"/>
          </a:solidFill>
          <a:ln w="12700">
            <a:solidFill>
              <a:srgbClr val="D5E3DD"/>
            </a:solidFill>
            <a:prstDash val="solid"/>
          </a:ln>
          <a:effectLst>
            <a:outerShdw blurRad="19050" dist="6350" dir="2700000" algn="bl" rotWithShape="0">
              <a:srgbClr val="000000">
                <a:alpha val="12000"/>
              </a:srgbClr>
            </a:outerShdw>
          </a:effectLst>
        </p:spPr>
        <p:txBody>
          <a:bodyPr/>
          <a:lstStyle/>
          <a:p>
            <a:endParaRPr lang="es-CO" noProof="0"/>
          </a:p>
        </p:txBody>
      </p:sp>
      <p:sp>
        <p:nvSpPr>
          <p:cNvPr id="13" name="Text 6">
            <a:extLst>
              <a:ext uri="{FF2B5EF4-FFF2-40B4-BE49-F238E27FC236}">
                <a16:creationId xmlns:a16="http://schemas.microsoft.com/office/drawing/2014/main" id="{24D6588F-9E9E-6F79-D63D-9A309217CB85}"/>
              </a:ext>
            </a:extLst>
          </p:cNvPr>
          <p:cNvSpPr/>
          <p:nvPr/>
        </p:nvSpPr>
        <p:spPr>
          <a:xfrm>
            <a:off x="774192" y="3707892"/>
            <a:ext cx="2331720" cy="320040"/>
          </a:xfrm>
          <a:prstGeom prst="rect">
            <a:avLst/>
          </a:prstGeom>
          <a:noFill/>
          <a:ln/>
        </p:spPr>
        <p:txBody>
          <a:bodyPr wrap="square" lIns="0" tIns="0" rIns="0" bIns="0" rtlCol="0" anchor="ctr"/>
          <a:lstStyle/>
          <a:p>
            <a:pPr marL="0" indent="0">
              <a:buNone/>
            </a:pPr>
            <a:r>
              <a:rPr lang="es-CO" sz="1400" b="1">
                <a:solidFill>
                  <a:srgbClr val="163A4D"/>
                </a:solidFill>
              </a:rPr>
              <a:t>Objetivo:</a:t>
            </a:r>
            <a:endParaRPr lang="es-CO" sz="1400" noProof="0"/>
          </a:p>
        </p:txBody>
      </p:sp>
      <p:sp>
        <p:nvSpPr>
          <p:cNvPr id="16" name="Text 9">
            <a:extLst>
              <a:ext uri="{FF2B5EF4-FFF2-40B4-BE49-F238E27FC236}">
                <a16:creationId xmlns:a16="http://schemas.microsoft.com/office/drawing/2014/main" id="{0CEF2056-191E-EE8F-F884-B37C3EC6D8CA}"/>
              </a:ext>
            </a:extLst>
          </p:cNvPr>
          <p:cNvSpPr/>
          <p:nvPr/>
        </p:nvSpPr>
        <p:spPr>
          <a:xfrm>
            <a:off x="749808" y="2417064"/>
            <a:ext cx="310896" cy="146304"/>
          </a:xfrm>
          <a:prstGeom prst="rect">
            <a:avLst/>
          </a:prstGeom>
          <a:noFill/>
          <a:ln/>
        </p:spPr>
        <p:txBody>
          <a:bodyPr wrap="square" lIns="0" tIns="0" rIns="0" bIns="0" rtlCol="0" anchor="ctr"/>
          <a:lstStyle/>
          <a:p>
            <a:pPr marL="0" indent="0" algn="ctr">
              <a:buNone/>
            </a:pPr>
            <a:r>
              <a:rPr lang="es-CO" sz="1050" b="1" noProof="0">
                <a:solidFill>
                  <a:srgbClr val="FFFFFF"/>
                </a:solidFill>
              </a:rPr>
              <a:t>1</a:t>
            </a:r>
            <a:endParaRPr lang="es-CO" sz="1050" noProof="0"/>
          </a:p>
        </p:txBody>
      </p:sp>
      <p:sp>
        <p:nvSpPr>
          <p:cNvPr id="19" name="Shape 12">
            <a:extLst>
              <a:ext uri="{FF2B5EF4-FFF2-40B4-BE49-F238E27FC236}">
                <a16:creationId xmlns:a16="http://schemas.microsoft.com/office/drawing/2014/main" id="{EE215911-F2C4-A9F7-10DC-ED07694E332C}"/>
              </a:ext>
            </a:extLst>
          </p:cNvPr>
          <p:cNvSpPr/>
          <p:nvPr/>
        </p:nvSpPr>
        <p:spPr>
          <a:xfrm>
            <a:off x="697230" y="2505456"/>
            <a:ext cx="2331720" cy="768096"/>
          </a:xfrm>
          <a:prstGeom prst="roundRect">
            <a:avLst>
              <a:gd name="adj" fmla="val 9524"/>
            </a:avLst>
          </a:prstGeom>
          <a:solidFill>
            <a:srgbClr val="F7FBF9"/>
          </a:solidFill>
          <a:ln w="12700">
            <a:solidFill>
              <a:srgbClr val="D8E6DF"/>
            </a:solidFill>
            <a:prstDash val="solid"/>
          </a:ln>
        </p:spPr>
        <p:txBody>
          <a:bodyPr/>
          <a:lstStyle/>
          <a:p>
            <a:endParaRPr lang="es-CO" noProof="0"/>
          </a:p>
        </p:txBody>
      </p:sp>
      <p:sp>
        <p:nvSpPr>
          <p:cNvPr id="20" name="Shape 13">
            <a:extLst>
              <a:ext uri="{FF2B5EF4-FFF2-40B4-BE49-F238E27FC236}">
                <a16:creationId xmlns:a16="http://schemas.microsoft.com/office/drawing/2014/main" id="{9B1587E1-CF32-8E69-4802-3A3CB5970B4F}"/>
              </a:ext>
            </a:extLst>
          </p:cNvPr>
          <p:cNvSpPr/>
          <p:nvPr/>
        </p:nvSpPr>
        <p:spPr>
          <a:xfrm>
            <a:off x="825246" y="2633472"/>
            <a:ext cx="310896" cy="310896"/>
          </a:xfrm>
          <a:prstGeom prst="ellipse">
            <a:avLst/>
          </a:prstGeom>
          <a:solidFill>
            <a:srgbClr val="2E7D32"/>
          </a:solidFill>
          <a:ln w="12700">
            <a:solidFill>
              <a:srgbClr val="2E7D32">
                <a:alpha val="0"/>
              </a:srgbClr>
            </a:solidFill>
            <a:prstDash val="solid"/>
          </a:ln>
        </p:spPr>
        <p:txBody>
          <a:bodyPr/>
          <a:lstStyle/>
          <a:p>
            <a:endParaRPr lang="es-CO" noProof="0"/>
          </a:p>
        </p:txBody>
      </p:sp>
      <p:sp>
        <p:nvSpPr>
          <p:cNvPr id="21" name="Text 14">
            <a:extLst>
              <a:ext uri="{FF2B5EF4-FFF2-40B4-BE49-F238E27FC236}">
                <a16:creationId xmlns:a16="http://schemas.microsoft.com/office/drawing/2014/main" id="{A5A72259-4637-809B-9159-E84D2347951F}"/>
              </a:ext>
            </a:extLst>
          </p:cNvPr>
          <p:cNvSpPr/>
          <p:nvPr/>
        </p:nvSpPr>
        <p:spPr>
          <a:xfrm>
            <a:off x="825246" y="2709672"/>
            <a:ext cx="310896" cy="146304"/>
          </a:xfrm>
          <a:prstGeom prst="rect">
            <a:avLst/>
          </a:prstGeom>
          <a:noFill/>
          <a:ln/>
        </p:spPr>
        <p:txBody>
          <a:bodyPr wrap="square" lIns="0" tIns="0" rIns="0" bIns="0" rtlCol="0" anchor="ctr"/>
          <a:lstStyle/>
          <a:p>
            <a:pPr marL="0" indent="0" algn="ctr">
              <a:buNone/>
            </a:pPr>
            <a:r>
              <a:rPr lang="es-CO" sz="1050" b="1" noProof="0">
                <a:solidFill>
                  <a:srgbClr val="FFFFFF"/>
                </a:solidFill>
              </a:rPr>
              <a:t>2</a:t>
            </a:r>
            <a:endParaRPr lang="es-CO" sz="1050" noProof="0"/>
          </a:p>
        </p:txBody>
      </p:sp>
      <p:sp>
        <p:nvSpPr>
          <p:cNvPr id="22" name="Text 15">
            <a:extLst>
              <a:ext uri="{FF2B5EF4-FFF2-40B4-BE49-F238E27FC236}">
                <a16:creationId xmlns:a16="http://schemas.microsoft.com/office/drawing/2014/main" id="{63246C95-13C3-090C-EBF3-6B304F873DC3}"/>
              </a:ext>
            </a:extLst>
          </p:cNvPr>
          <p:cNvSpPr/>
          <p:nvPr/>
        </p:nvSpPr>
        <p:spPr>
          <a:xfrm>
            <a:off x="1218438" y="2587752"/>
            <a:ext cx="1600200" cy="182880"/>
          </a:xfrm>
          <a:prstGeom prst="rect">
            <a:avLst/>
          </a:prstGeom>
          <a:noFill/>
          <a:ln/>
        </p:spPr>
        <p:txBody>
          <a:bodyPr wrap="square" lIns="0" tIns="0" rIns="0" bIns="0" rtlCol="0" anchor="ctr"/>
          <a:lstStyle/>
          <a:p>
            <a:pPr marL="0" indent="0">
              <a:buNone/>
            </a:pPr>
            <a:r>
              <a:rPr lang="es-CO" sz="1150" b="1" noProof="0">
                <a:solidFill>
                  <a:srgbClr val="1F3340"/>
                </a:solidFill>
              </a:rPr>
              <a:t>Agente de respuesta asistida</a:t>
            </a:r>
            <a:endParaRPr lang="es-CO" sz="1150" noProof="0"/>
          </a:p>
        </p:txBody>
      </p:sp>
      <p:sp>
        <p:nvSpPr>
          <p:cNvPr id="23" name="Text 16">
            <a:extLst>
              <a:ext uri="{FF2B5EF4-FFF2-40B4-BE49-F238E27FC236}">
                <a16:creationId xmlns:a16="http://schemas.microsoft.com/office/drawing/2014/main" id="{B42FFEB7-7A66-5412-DF95-6D61E5B6B71E}"/>
              </a:ext>
            </a:extLst>
          </p:cNvPr>
          <p:cNvSpPr/>
          <p:nvPr/>
        </p:nvSpPr>
        <p:spPr>
          <a:xfrm>
            <a:off x="1218438" y="2866644"/>
            <a:ext cx="1572768" cy="278892"/>
          </a:xfrm>
          <a:prstGeom prst="rect">
            <a:avLst/>
          </a:prstGeom>
          <a:noFill/>
          <a:ln/>
        </p:spPr>
        <p:txBody>
          <a:bodyPr wrap="square" lIns="0" tIns="0" rIns="0" bIns="0" rtlCol="0" anchor="ctr"/>
          <a:lstStyle/>
          <a:p>
            <a:pPr marL="0" indent="0">
              <a:buNone/>
            </a:pPr>
            <a:r>
              <a:rPr lang="es-CO" sz="850">
                <a:solidFill>
                  <a:srgbClr val="52606D"/>
                </a:solidFill>
              </a:rPr>
              <a:t>Chatbot</a:t>
            </a:r>
            <a:endParaRPr lang="es-CO" sz="850" noProof="0">
              <a:solidFill>
                <a:srgbClr val="52606D"/>
              </a:solidFill>
              <a:ea typeface="Calibri"/>
              <a:cs typeface="Calibri"/>
            </a:endParaRPr>
          </a:p>
        </p:txBody>
      </p:sp>
      <p:sp>
        <p:nvSpPr>
          <p:cNvPr id="26" name="Text 19">
            <a:extLst>
              <a:ext uri="{FF2B5EF4-FFF2-40B4-BE49-F238E27FC236}">
                <a16:creationId xmlns:a16="http://schemas.microsoft.com/office/drawing/2014/main" id="{E33C35C5-D194-7125-07D1-5B1070329027}"/>
              </a:ext>
            </a:extLst>
          </p:cNvPr>
          <p:cNvSpPr/>
          <p:nvPr/>
        </p:nvSpPr>
        <p:spPr>
          <a:xfrm>
            <a:off x="749808" y="4300728"/>
            <a:ext cx="310896" cy="146304"/>
          </a:xfrm>
          <a:prstGeom prst="rect">
            <a:avLst/>
          </a:prstGeom>
          <a:noFill/>
          <a:ln/>
        </p:spPr>
        <p:txBody>
          <a:bodyPr wrap="square" lIns="0" tIns="0" rIns="0" bIns="0" rtlCol="0" anchor="ctr"/>
          <a:lstStyle/>
          <a:p>
            <a:pPr marL="0" indent="0" algn="ctr">
              <a:buNone/>
            </a:pPr>
            <a:r>
              <a:rPr lang="es-CO" sz="1050" b="1" noProof="0">
                <a:solidFill>
                  <a:srgbClr val="FFFFFF"/>
                </a:solidFill>
              </a:rPr>
              <a:t>3</a:t>
            </a:r>
            <a:endParaRPr lang="es-CO" sz="1050" noProof="0"/>
          </a:p>
        </p:txBody>
      </p:sp>
      <p:sp>
        <p:nvSpPr>
          <p:cNvPr id="34" name="Shape 27">
            <a:extLst>
              <a:ext uri="{FF2B5EF4-FFF2-40B4-BE49-F238E27FC236}">
                <a16:creationId xmlns:a16="http://schemas.microsoft.com/office/drawing/2014/main" id="{2AB9B767-C318-28B3-7060-0D2FF4355E8C}"/>
              </a:ext>
            </a:extLst>
          </p:cNvPr>
          <p:cNvSpPr/>
          <p:nvPr/>
        </p:nvSpPr>
        <p:spPr>
          <a:xfrm>
            <a:off x="3333332" y="1600200"/>
            <a:ext cx="5137374" cy="4526280"/>
          </a:xfrm>
          <a:prstGeom prst="roundRect">
            <a:avLst>
              <a:gd name="adj" fmla="val 2553"/>
            </a:avLst>
          </a:prstGeom>
          <a:solidFill>
            <a:srgbClr val="FFFFFF"/>
          </a:solidFill>
          <a:ln w="12700">
            <a:solidFill>
              <a:srgbClr val="D5E3DD"/>
            </a:solidFill>
            <a:prstDash val="solid"/>
          </a:ln>
          <a:effectLst>
            <a:outerShdw blurRad="19050" dist="6350" dir="2700000" algn="bl" rotWithShape="0">
              <a:srgbClr val="000000">
                <a:alpha val="12000"/>
              </a:srgbClr>
            </a:outerShdw>
          </a:effectLst>
        </p:spPr>
        <p:txBody>
          <a:bodyPr/>
          <a:lstStyle/>
          <a:p>
            <a:endParaRPr lang="es-CO" noProof="0"/>
          </a:p>
        </p:txBody>
      </p:sp>
      <p:sp>
        <p:nvSpPr>
          <p:cNvPr id="35" name="Text 28">
            <a:extLst>
              <a:ext uri="{FF2B5EF4-FFF2-40B4-BE49-F238E27FC236}">
                <a16:creationId xmlns:a16="http://schemas.microsoft.com/office/drawing/2014/main" id="{185B1821-E0BB-42C5-9C95-A591DF9E392E}"/>
              </a:ext>
            </a:extLst>
          </p:cNvPr>
          <p:cNvSpPr/>
          <p:nvPr/>
        </p:nvSpPr>
        <p:spPr>
          <a:xfrm>
            <a:off x="3657600" y="1801368"/>
            <a:ext cx="1993392" cy="274320"/>
          </a:xfrm>
          <a:prstGeom prst="rect">
            <a:avLst/>
          </a:prstGeom>
          <a:noFill/>
          <a:ln/>
        </p:spPr>
        <p:txBody>
          <a:bodyPr wrap="square" lIns="0" tIns="0" rIns="0" bIns="0" rtlCol="0" anchor="ctr"/>
          <a:lstStyle/>
          <a:p>
            <a:pPr marL="0" indent="0">
              <a:buNone/>
            </a:pPr>
            <a:r>
              <a:rPr lang="es-CO" sz="1400" b="1" noProof="0">
                <a:solidFill>
                  <a:srgbClr val="163A4D"/>
                </a:solidFill>
              </a:rPr>
              <a:t>Arquitectura:</a:t>
            </a:r>
            <a:endParaRPr lang="es-CO" sz="1400" noProof="0"/>
          </a:p>
        </p:txBody>
      </p:sp>
      <p:sp>
        <p:nvSpPr>
          <p:cNvPr id="40" name="Shape 32">
            <a:extLst>
              <a:ext uri="{FF2B5EF4-FFF2-40B4-BE49-F238E27FC236}">
                <a16:creationId xmlns:a16="http://schemas.microsoft.com/office/drawing/2014/main" id="{C67BD937-FB8F-9A1C-6F0B-34AF623BF4D6}"/>
              </a:ext>
            </a:extLst>
          </p:cNvPr>
          <p:cNvSpPr/>
          <p:nvPr/>
        </p:nvSpPr>
        <p:spPr>
          <a:xfrm>
            <a:off x="8647072" y="1600200"/>
            <a:ext cx="3102968" cy="4526280"/>
          </a:xfrm>
          <a:prstGeom prst="roundRect">
            <a:avLst>
              <a:gd name="adj" fmla="val 2892"/>
            </a:avLst>
          </a:prstGeom>
          <a:solidFill>
            <a:srgbClr val="FFFFFF"/>
          </a:solidFill>
          <a:ln w="12700">
            <a:solidFill>
              <a:srgbClr val="D5E3DD"/>
            </a:solidFill>
            <a:prstDash val="solid"/>
          </a:ln>
          <a:effectLst>
            <a:outerShdw blurRad="19050" dist="6350" dir="2700000" algn="bl" rotWithShape="0">
              <a:srgbClr val="000000">
                <a:alpha val="12000"/>
              </a:srgbClr>
            </a:outerShdw>
          </a:effectLst>
        </p:spPr>
        <p:txBody>
          <a:bodyPr/>
          <a:lstStyle/>
          <a:p>
            <a:endParaRPr lang="es-CO" noProof="0"/>
          </a:p>
        </p:txBody>
      </p:sp>
      <p:sp>
        <p:nvSpPr>
          <p:cNvPr id="41" name="Text 33">
            <a:extLst>
              <a:ext uri="{FF2B5EF4-FFF2-40B4-BE49-F238E27FC236}">
                <a16:creationId xmlns:a16="http://schemas.microsoft.com/office/drawing/2014/main" id="{335AD19B-B0C0-8223-1503-D12C3248525C}"/>
              </a:ext>
            </a:extLst>
          </p:cNvPr>
          <p:cNvSpPr/>
          <p:nvPr/>
        </p:nvSpPr>
        <p:spPr>
          <a:xfrm>
            <a:off x="8183880" y="1801368"/>
            <a:ext cx="3246120" cy="320040"/>
          </a:xfrm>
          <a:prstGeom prst="rect">
            <a:avLst/>
          </a:prstGeom>
          <a:noFill/>
          <a:ln/>
        </p:spPr>
        <p:txBody>
          <a:bodyPr wrap="square" lIns="0" tIns="0" rIns="0" bIns="0" rtlCol="0" anchor="ctr"/>
          <a:lstStyle/>
          <a:p>
            <a:pPr marL="0" indent="0" algn="ctr">
              <a:buNone/>
            </a:pPr>
            <a:r>
              <a:rPr lang="es-CO" sz="1400" b="1">
                <a:solidFill>
                  <a:srgbClr val="163A4D"/>
                </a:solidFill>
              </a:rPr>
              <a:t>Funcionamiento</a:t>
            </a:r>
            <a:endParaRPr lang="es-CO" sz="1400" noProof="0"/>
          </a:p>
        </p:txBody>
      </p:sp>
      <p:sp>
        <p:nvSpPr>
          <p:cNvPr id="42" name="Text 6">
            <a:extLst>
              <a:ext uri="{FF2B5EF4-FFF2-40B4-BE49-F238E27FC236}">
                <a16:creationId xmlns:a16="http://schemas.microsoft.com/office/drawing/2014/main" id="{DE76E7D4-5FF5-5B07-9E7B-864808AA2841}"/>
              </a:ext>
            </a:extLst>
          </p:cNvPr>
          <p:cNvSpPr/>
          <p:nvPr/>
        </p:nvSpPr>
        <p:spPr>
          <a:xfrm>
            <a:off x="774192" y="1962912"/>
            <a:ext cx="2331720" cy="320040"/>
          </a:xfrm>
          <a:prstGeom prst="rect">
            <a:avLst/>
          </a:prstGeom>
          <a:noFill/>
          <a:ln/>
        </p:spPr>
        <p:txBody>
          <a:bodyPr wrap="square" lIns="0" tIns="0" rIns="0" bIns="0" rtlCol="0" anchor="ctr"/>
          <a:lstStyle/>
          <a:p>
            <a:pPr marL="0" indent="0">
              <a:buNone/>
            </a:pPr>
            <a:r>
              <a:rPr lang="es-CO" sz="1400" b="1" noProof="0">
                <a:solidFill>
                  <a:srgbClr val="163A4D"/>
                </a:solidFill>
              </a:rPr>
              <a:t>Agente / Capacidad</a:t>
            </a:r>
            <a:endParaRPr lang="es-CO" sz="1400" noProof="0"/>
          </a:p>
        </p:txBody>
      </p:sp>
      <p:sp>
        <p:nvSpPr>
          <p:cNvPr id="74" name="Shape 12">
            <a:extLst>
              <a:ext uri="{FF2B5EF4-FFF2-40B4-BE49-F238E27FC236}">
                <a16:creationId xmlns:a16="http://schemas.microsoft.com/office/drawing/2014/main" id="{7056ED13-160C-CB5D-1D10-A3B09B0BEC07}"/>
              </a:ext>
            </a:extLst>
          </p:cNvPr>
          <p:cNvSpPr/>
          <p:nvPr/>
        </p:nvSpPr>
        <p:spPr>
          <a:xfrm>
            <a:off x="697230" y="4300728"/>
            <a:ext cx="2331720" cy="768096"/>
          </a:xfrm>
          <a:prstGeom prst="roundRect">
            <a:avLst>
              <a:gd name="adj" fmla="val 9524"/>
            </a:avLst>
          </a:prstGeom>
          <a:solidFill>
            <a:srgbClr val="F7FBF9"/>
          </a:solidFill>
          <a:ln w="12700">
            <a:solidFill>
              <a:srgbClr val="D8E6DF"/>
            </a:solidFill>
            <a:prstDash val="solid"/>
          </a:ln>
        </p:spPr>
        <p:txBody>
          <a:bodyPr/>
          <a:lstStyle/>
          <a:p>
            <a:endParaRPr lang="es-CO" noProof="0"/>
          </a:p>
        </p:txBody>
      </p:sp>
      <p:sp>
        <p:nvSpPr>
          <p:cNvPr id="76" name="Text 14">
            <a:extLst>
              <a:ext uri="{FF2B5EF4-FFF2-40B4-BE49-F238E27FC236}">
                <a16:creationId xmlns:a16="http://schemas.microsoft.com/office/drawing/2014/main" id="{0BAD7656-4D6D-35CB-4CA3-A7EDBF3EDFE5}"/>
              </a:ext>
            </a:extLst>
          </p:cNvPr>
          <p:cNvSpPr/>
          <p:nvPr/>
        </p:nvSpPr>
        <p:spPr>
          <a:xfrm>
            <a:off x="825246" y="4504944"/>
            <a:ext cx="310896" cy="146304"/>
          </a:xfrm>
          <a:prstGeom prst="rect">
            <a:avLst/>
          </a:prstGeom>
          <a:noFill/>
          <a:ln/>
        </p:spPr>
        <p:txBody>
          <a:bodyPr wrap="square" lIns="0" tIns="0" rIns="0" bIns="0" rtlCol="0" anchor="ctr"/>
          <a:lstStyle/>
          <a:p>
            <a:pPr marL="0" indent="0" algn="ctr">
              <a:buNone/>
            </a:pPr>
            <a:endParaRPr lang="es-CO" sz="1050" noProof="0"/>
          </a:p>
        </p:txBody>
      </p:sp>
      <p:sp>
        <p:nvSpPr>
          <p:cNvPr id="80" name="Text 16">
            <a:extLst>
              <a:ext uri="{FF2B5EF4-FFF2-40B4-BE49-F238E27FC236}">
                <a16:creationId xmlns:a16="http://schemas.microsoft.com/office/drawing/2014/main" id="{A5FFDE5D-6DEA-644B-4116-FEE7E6BD8BB0}"/>
              </a:ext>
            </a:extLst>
          </p:cNvPr>
          <p:cNvSpPr/>
          <p:nvPr/>
        </p:nvSpPr>
        <p:spPr>
          <a:xfrm>
            <a:off x="825246" y="4309872"/>
            <a:ext cx="1965960" cy="630936"/>
          </a:xfrm>
          <a:prstGeom prst="rect">
            <a:avLst/>
          </a:prstGeom>
          <a:noFill/>
          <a:ln/>
        </p:spPr>
        <p:txBody>
          <a:bodyPr wrap="square" lIns="0" tIns="0" rIns="0" bIns="0" rtlCol="0" anchor="ctr"/>
          <a:lstStyle/>
          <a:p>
            <a:r>
              <a:rPr lang="es-CO" sz="850" dirty="0">
                <a:solidFill>
                  <a:srgbClr val="52606D"/>
                </a:solidFill>
              </a:rPr>
              <a:t>Facilitar la consulta de documentos </a:t>
            </a:r>
            <a:r>
              <a:rPr lang="es-CO" sz="850">
                <a:solidFill>
                  <a:srgbClr val="52606D"/>
                </a:solidFill>
              </a:rPr>
              <a:t>jurídicos</a:t>
            </a:r>
            <a:r>
              <a:rPr lang="es-CO" sz="850" dirty="0">
                <a:solidFill>
                  <a:srgbClr val="52606D"/>
                </a:solidFill>
              </a:rPr>
              <a:t> en la plataforma Eureka</a:t>
            </a:r>
            <a:endParaRPr lang="es-CO" sz="850" noProof="0" dirty="0">
              <a:solidFill>
                <a:srgbClr val="52606D"/>
              </a:solidFill>
              <a:ea typeface="Calibri"/>
              <a:cs typeface="Calibri"/>
            </a:endParaRPr>
          </a:p>
        </p:txBody>
      </p:sp>
      <p:pic>
        <p:nvPicPr>
          <p:cNvPr id="3" name="Imagen 2" descr="Interfaz de usuario gráfica, Texto, Aplicación, Word&#10;&#10;El contenido generado por IA puede ser incorrecto.">
            <a:extLst>
              <a:ext uri="{FF2B5EF4-FFF2-40B4-BE49-F238E27FC236}">
                <a16:creationId xmlns:a16="http://schemas.microsoft.com/office/drawing/2014/main" id="{AEDE0F02-C1E7-AAA8-B61B-A81C84C9451E}"/>
              </a:ext>
            </a:extLst>
          </p:cNvPr>
          <p:cNvPicPr>
            <a:picLocks noChangeAspect="1"/>
          </p:cNvPicPr>
          <p:nvPr/>
        </p:nvPicPr>
        <p:blipFill>
          <a:blip r:embed="rId3"/>
          <a:stretch>
            <a:fillRect/>
          </a:stretch>
        </p:blipFill>
        <p:spPr>
          <a:xfrm>
            <a:off x="8970475" y="2094330"/>
            <a:ext cx="2459524" cy="1084985"/>
          </a:xfrm>
          <a:prstGeom prst="rect">
            <a:avLst/>
          </a:prstGeom>
        </p:spPr>
      </p:pic>
      <p:pic>
        <p:nvPicPr>
          <p:cNvPr id="4" name="Imagen 3" descr="Interfaz de usuario gráfica, Texto, Aplicación, Word, Correo electrónico&#10;&#10;El contenido generado por IA puede ser incorrecto.">
            <a:extLst>
              <a:ext uri="{FF2B5EF4-FFF2-40B4-BE49-F238E27FC236}">
                <a16:creationId xmlns:a16="http://schemas.microsoft.com/office/drawing/2014/main" id="{579FBCF7-B201-74C2-0DF3-2BD7648D736B}"/>
              </a:ext>
            </a:extLst>
          </p:cNvPr>
          <p:cNvPicPr>
            <a:picLocks noChangeAspect="1"/>
          </p:cNvPicPr>
          <p:nvPr/>
        </p:nvPicPr>
        <p:blipFill>
          <a:blip r:embed="rId4"/>
          <a:stretch>
            <a:fillRect/>
          </a:stretch>
        </p:blipFill>
        <p:spPr>
          <a:xfrm>
            <a:off x="8970475" y="3352183"/>
            <a:ext cx="2451980" cy="1330582"/>
          </a:xfrm>
          <a:prstGeom prst="rect">
            <a:avLst/>
          </a:prstGeom>
        </p:spPr>
      </p:pic>
      <p:pic>
        <p:nvPicPr>
          <p:cNvPr id="5" name="Imagen 4" descr="Interfaz de usuario gráfica, Texto, Aplicación, Word, Correo electrónico&#10;&#10;El contenido generado por IA puede ser incorrecto.">
            <a:extLst>
              <a:ext uri="{FF2B5EF4-FFF2-40B4-BE49-F238E27FC236}">
                <a16:creationId xmlns:a16="http://schemas.microsoft.com/office/drawing/2014/main" id="{EE999100-05D4-F7B8-615C-4DE5A776C8E2}"/>
              </a:ext>
            </a:extLst>
          </p:cNvPr>
          <p:cNvPicPr>
            <a:picLocks noChangeAspect="1"/>
          </p:cNvPicPr>
          <p:nvPr/>
        </p:nvPicPr>
        <p:blipFill>
          <a:blip r:embed="rId5"/>
          <a:stretch>
            <a:fillRect/>
          </a:stretch>
        </p:blipFill>
        <p:spPr>
          <a:xfrm>
            <a:off x="8970475" y="4780830"/>
            <a:ext cx="2459525" cy="1279863"/>
          </a:xfrm>
          <a:prstGeom prst="rect">
            <a:avLst/>
          </a:prstGeom>
        </p:spPr>
      </p:pic>
      <p:pic>
        <p:nvPicPr>
          <p:cNvPr id="6" name="Imagen 5" descr="Diagrama&#10;&#10;El contenido generado por IA puede ser incorrecto.">
            <a:extLst>
              <a:ext uri="{FF2B5EF4-FFF2-40B4-BE49-F238E27FC236}">
                <a16:creationId xmlns:a16="http://schemas.microsoft.com/office/drawing/2014/main" id="{A97B8ABB-FE2B-CCB2-27E5-3926D47145EE}"/>
              </a:ext>
            </a:extLst>
          </p:cNvPr>
          <p:cNvPicPr>
            <a:picLocks noChangeAspect="1"/>
          </p:cNvPicPr>
          <p:nvPr/>
        </p:nvPicPr>
        <p:blipFill>
          <a:blip r:embed="rId6"/>
          <a:stretch>
            <a:fillRect/>
          </a:stretch>
        </p:blipFill>
        <p:spPr>
          <a:xfrm>
            <a:off x="3469513" y="2287696"/>
            <a:ext cx="4845876" cy="3702224"/>
          </a:xfrm>
          <a:prstGeom prst="rect">
            <a:avLst/>
          </a:prstGeom>
        </p:spPr>
      </p:pic>
      <p:pic>
        <p:nvPicPr>
          <p:cNvPr id="7" name="Imagen 6">
            <a:extLst>
              <a:ext uri="{FF2B5EF4-FFF2-40B4-BE49-F238E27FC236}">
                <a16:creationId xmlns:a16="http://schemas.microsoft.com/office/drawing/2014/main" id="{FF5FE1AC-54C2-2F52-FD2D-AED2130B45A9}"/>
              </a:ext>
            </a:extLst>
          </p:cNvPr>
          <p:cNvPicPr>
            <a:picLocks noChangeAspect="1"/>
          </p:cNvPicPr>
          <p:nvPr/>
        </p:nvPicPr>
        <p:blipFill>
          <a:blip r:embed="rId7"/>
          <a:stretch>
            <a:fillRect/>
          </a:stretch>
        </p:blipFill>
        <p:spPr>
          <a:xfrm>
            <a:off x="81276" y="146305"/>
            <a:ext cx="3331612" cy="739564"/>
          </a:xfrm>
          <a:prstGeom prst="rect">
            <a:avLst/>
          </a:prstGeom>
        </p:spPr>
      </p:pic>
      <p:pic>
        <p:nvPicPr>
          <p:cNvPr id="10" name="Imagen 9">
            <a:extLst>
              <a:ext uri="{FF2B5EF4-FFF2-40B4-BE49-F238E27FC236}">
                <a16:creationId xmlns:a16="http://schemas.microsoft.com/office/drawing/2014/main" id="{9107178E-DCD5-5867-B773-5F5BD779D489}"/>
              </a:ext>
            </a:extLst>
          </p:cNvPr>
          <p:cNvPicPr>
            <a:picLocks noChangeAspect="1"/>
          </p:cNvPicPr>
          <p:nvPr/>
        </p:nvPicPr>
        <p:blipFill>
          <a:blip r:embed="rId7"/>
          <a:stretch>
            <a:fillRect/>
          </a:stretch>
        </p:blipFill>
        <p:spPr>
          <a:xfrm>
            <a:off x="8860388" y="365532"/>
            <a:ext cx="3331612" cy="721277"/>
          </a:xfrm>
          <a:prstGeom prst="rect">
            <a:avLst/>
          </a:prstGeom>
        </p:spPr>
      </p:pic>
      <p:pic>
        <p:nvPicPr>
          <p:cNvPr id="14" name="Picture 2" descr="A green and yellow logo&#10;&#10;AI-generated content may be incorrect.">
            <a:extLst>
              <a:ext uri="{FF2B5EF4-FFF2-40B4-BE49-F238E27FC236}">
                <a16:creationId xmlns:a16="http://schemas.microsoft.com/office/drawing/2014/main" id="{8CF4EBE7-745B-EDE9-FF45-79166360A906}"/>
              </a:ext>
            </a:extLst>
          </p:cNvPr>
          <p:cNvPicPr>
            <a:picLocks noChangeAspect="1"/>
          </p:cNvPicPr>
          <p:nvPr/>
        </p:nvPicPr>
        <p:blipFill>
          <a:blip r:embed="rId8"/>
          <a:stretch>
            <a:fillRect/>
          </a:stretch>
        </p:blipFill>
        <p:spPr>
          <a:xfrm>
            <a:off x="749808" y="191993"/>
            <a:ext cx="1624135" cy="762733"/>
          </a:xfrm>
          <a:prstGeom prst="rect">
            <a:avLst/>
          </a:prstGeom>
        </p:spPr>
      </p:pic>
      <p:pic>
        <p:nvPicPr>
          <p:cNvPr id="15" name="Imagen 14">
            <a:extLst>
              <a:ext uri="{FF2B5EF4-FFF2-40B4-BE49-F238E27FC236}">
                <a16:creationId xmlns:a16="http://schemas.microsoft.com/office/drawing/2014/main" id="{79A79E1F-81DD-BC0F-F4D0-D608EEDA01F2}"/>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0192807" y="217007"/>
            <a:ext cx="1614850" cy="1076566"/>
          </a:xfrm>
          <a:prstGeom prst="rect">
            <a:avLst/>
          </a:prstGeom>
        </p:spPr>
      </p:pic>
    </p:spTree>
    <p:extLst>
      <p:ext uri="{BB962C8B-B14F-4D97-AF65-F5344CB8AC3E}">
        <p14:creationId xmlns:p14="http://schemas.microsoft.com/office/powerpoint/2010/main" val="31958329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CF27DE-B3C0-D989-F628-5BA7231438AE}"/>
            </a:ext>
          </a:extLst>
        </p:cNvPr>
        <p:cNvGrpSpPr/>
        <p:nvPr/>
      </p:nvGrpSpPr>
      <p:grpSpPr>
        <a:xfrm>
          <a:off x="0" y="0"/>
          <a:ext cx="0" cy="0"/>
          <a:chOff x="0" y="0"/>
          <a:chExt cx="0" cy="0"/>
        </a:xfrm>
      </p:grpSpPr>
      <p:sp>
        <p:nvSpPr>
          <p:cNvPr id="2" name="Shape 0">
            <a:extLst>
              <a:ext uri="{FF2B5EF4-FFF2-40B4-BE49-F238E27FC236}">
                <a16:creationId xmlns:a16="http://schemas.microsoft.com/office/drawing/2014/main" id="{35524577-BB70-7459-6962-DB114CAF59C6}"/>
              </a:ext>
            </a:extLst>
          </p:cNvPr>
          <p:cNvSpPr/>
          <p:nvPr/>
        </p:nvSpPr>
        <p:spPr>
          <a:xfrm>
            <a:off x="0" y="0"/>
            <a:ext cx="12191695" cy="146304"/>
          </a:xfrm>
          <a:prstGeom prst="rect">
            <a:avLst/>
          </a:prstGeom>
          <a:solidFill>
            <a:srgbClr val="2E7D32"/>
          </a:solidFill>
          <a:ln w="12700">
            <a:solidFill>
              <a:srgbClr val="2E7D32">
                <a:alpha val="0"/>
              </a:srgbClr>
            </a:solidFill>
            <a:prstDash val="solid"/>
          </a:ln>
        </p:spPr>
        <p:txBody>
          <a:bodyPr/>
          <a:lstStyle/>
          <a:p>
            <a:endParaRPr lang="es-CO" noProof="0"/>
          </a:p>
        </p:txBody>
      </p:sp>
      <p:sp>
        <p:nvSpPr>
          <p:cNvPr id="8" name="Shape 1">
            <a:extLst>
              <a:ext uri="{FF2B5EF4-FFF2-40B4-BE49-F238E27FC236}">
                <a16:creationId xmlns:a16="http://schemas.microsoft.com/office/drawing/2014/main" id="{038E6DFD-4DCD-FE81-C15C-3B63E34B3295}"/>
              </a:ext>
            </a:extLst>
          </p:cNvPr>
          <p:cNvSpPr/>
          <p:nvPr/>
        </p:nvSpPr>
        <p:spPr>
          <a:xfrm>
            <a:off x="0" y="6565392"/>
            <a:ext cx="12191695" cy="292608"/>
          </a:xfrm>
          <a:prstGeom prst="rect">
            <a:avLst/>
          </a:prstGeom>
          <a:solidFill>
            <a:srgbClr val="0E5A8A"/>
          </a:solidFill>
          <a:ln w="12700">
            <a:solidFill>
              <a:srgbClr val="0E5A8A">
                <a:alpha val="0"/>
              </a:srgbClr>
            </a:solidFill>
            <a:prstDash val="solid"/>
          </a:ln>
        </p:spPr>
        <p:txBody>
          <a:bodyPr/>
          <a:lstStyle/>
          <a:p>
            <a:endParaRPr lang="es-CO" noProof="0"/>
          </a:p>
        </p:txBody>
      </p:sp>
      <p:sp>
        <p:nvSpPr>
          <p:cNvPr id="9" name="Text 2">
            <a:extLst>
              <a:ext uri="{FF2B5EF4-FFF2-40B4-BE49-F238E27FC236}">
                <a16:creationId xmlns:a16="http://schemas.microsoft.com/office/drawing/2014/main" id="{FC360185-5863-EEF5-311A-AC5F1F847554}"/>
              </a:ext>
            </a:extLst>
          </p:cNvPr>
          <p:cNvSpPr/>
          <p:nvPr/>
        </p:nvSpPr>
        <p:spPr>
          <a:xfrm>
            <a:off x="3544622" y="329184"/>
            <a:ext cx="5102450" cy="777240"/>
          </a:xfrm>
          <a:prstGeom prst="rect">
            <a:avLst/>
          </a:prstGeom>
          <a:noFill/>
          <a:ln/>
        </p:spPr>
        <p:txBody>
          <a:bodyPr wrap="square" lIns="0" tIns="0" rIns="0" bIns="0" rtlCol="0" anchor="ctr"/>
          <a:lstStyle/>
          <a:p>
            <a:pPr marL="0" indent="0" algn="ctr">
              <a:buNone/>
            </a:pPr>
            <a:r>
              <a:rPr lang="es-CO" sz="2200" b="1" noProof="0">
                <a:solidFill>
                  <a:srgbClr val="163A4D"/>
                </a:solidFill>
                <a:latin typeface="Aptos Display" pitchFamily="34" charset="0"/>
                <a:ea typeface="Aptos Display" pitchFamily="34" charset="-122"/>
                <a:cs typeface="Aptos Display" pitchFamily="34" charset="-120"/>
              </a:rPr>
              <a:t>Proyecto Eureka </a:t>
            </a:r>
            <a:r>
              <a:rPr lang="es-CO" sz="2200" b="1" noProof="0" err="1">
                <a:solidFill>
                  <a:srgbClr val="163A4D"/>
                </a:solidFill>
                <a:latin typeface="Aptos Display" pitchFamily="34" charset="0"/>
                <a:ea typeface="Aptos Display" pitchFamily="34" charset="-122"/>
                <a:cs typeface="Aptos Display" pitchFamily="34" charset="-120"/>
              </a:rPr>
              <a:t>AirFlow</a:t>
            </a:r>
            <a:endParaRPr lang="es-CO" sz="2200" noProof="0"/>
          </a:p>
        </p:txBody>
      </p:sp>
      <p:sp>
        <p:nvSpPr>
          <p:cNvPr id="12" name="Shape 5">
            <a:extLst>
              <a:ext uri="{FF2B5EF4-FFF2-40B4-BE49-F238E27FC236}">
                <a16:creationId xmlns:a16="http://schemas.microsoft.com/office/drawing/2014/main" id="{AE3B6A72-2557-BC36-F471-35D2ECEAA37B}"/>
              </a:ext>
            </a:extLst>
          </p:cNvPr>
          <p:cNvSpPr/>
          <p:nvPr/>
        </p:nvSpPr>
        <p:spPr>
          <a:xfrm>
            <a:off x="411480" y="1600200"/>
            <a:ext cx="2793836" cy="4526280"/>
          </a:xfrm>
          <a:prstGeom prst="roundRect">
            <a:avLst>
              <a:gd name="adj" fmla="val 3934"/>
            </a:avLst>
          </a:prstGeom>
          <a:solidFill>
            <a:srgbClr val="FFFFFF"/>
          </a:solidFill>
          <a:ln w="12700">
            <a:solidFill>
              <a:srgbClr val="D5E3DD"/>
            </a:solidFill>
            <a:prstDash val="solid"/>
          </a:ln>
          <a:effectLst>
            <a:outerShdw blurRad="19050" dist="6350" dir="2700000" algn="bl" rotWithShape="0">
              <a:srgbClr val="000000">
                <a:alpha val="12000"/>
              </a:srgbClr>
            </a:outerShdw>
          </a:effectLst>
        </p:spPr>
        <p:txBody>
          <a:bodyPr/>
          <a:lstStyle/>
          <a:p>
            <a:endParaRPr lang="es-CO" noProof="0"/>
          </a:p>
        </p:txBody>
      </p:sp>
      <p:sp>
        <p:nvSpPr>
          <p:cNvPr id="13" name="Text 6">
            <a:extLst>
              <a:ext uri="{FF2B5EF4-FFF2-40B4-BE49-F238E27FC236}">
                <a16:creationId xmlns:a16="http://schemas.microsoft.com/office/drawing/2014/main" id="{3C0B1B94-6572-A441-BA4F-265D990AF8CD}"/>
              </a:ext>
            </a:extLst>
          </p:cNvPr>
          <p:cNvSpPr/>
          <p:nvPr/>
        </p:nvSpPr>
        <p:spPr>
          <a:xfrm>
            <a:off x="774192" y="3707892"/>
            <a:ext cx="2331720" cy="320040"/>
          </a:xfrm>
          <a:prstGeom prst="rect">
            <a:avLst/>
          </a:prstGeom>
          <a:noFill/>
          <a:ln/>
        </p:spPr>
        <p:txBody>
          <a:bodyPr wrap="square" lIns="0" tIns="0" rIns="0" bIns="0" rtlCol="0" anchor="ctr"/>
          <a:lstStyle/>
          <a:p>
            <a:pPr marL="0" indent="0">
              <a:buNone/>
            </a:pPr>
            <a:r>
              <a:rPr lang="es-CO" sz="1400" b="1">
                <a:solidFill>
                  <a:srgbClr val="163A4D"/>
                </a:solidFill>
              </a:rPr>
              <a:t>Objetivo:</a:t>
            </a:r>
            <a:endParaRPr lang="es-CO" sz="1400" noProof="0"/>
          </a:p>
        </p:txBody>
      </p:sp>
      <p:sp>
        <p:nvSpPr>
          <p:cNvPr id="16" name="Text 9">
            <a:extLst>
              <a:ext uri="{FF2B5EF4-FFF2-40B4-BE49-F238E27FC236}">
                <a16:creationId xmlns:a16="http://schemas.microsoft.com/office/drawing/2014/main" id="{A89E3F7D-26CE-C01B-0C57-2B6B55D65BAB}"/>
              </a:ext>
            </a:extLst>
          </p:cNvPr>
          <p:cNvSpPr/>
          <p:nvPr/>
        </p:nvSpPr>
        <p:spPr>
          <a:xfrm>
            <a:off x="749808" y="2417064"/>
            <a:ext cx="310896" cy="146304"/>
          </a:xfrm>
          <a:prstGeom prst="rect">
            <a:avLst/>
          </a:prstGeom>
          <a:noFill/>
          <a:ln/>
        </p:spPr>
        <p:txBody>
          <a:bodyPr wrap="square" lIns="0" tIns="0" rIns="0" bIns="0" rtlCol="0" anchor="ctr"/>
          <a:lstStyle/>
          <a:p>
            <a:pPr marL="0" indent="0" algn="ctr">
              <a:buNone/>
            </a:pPr>
            <a:r>
              <a:rPr lang="es-CO" sz="1050" b="1" noProof="0">
                <a:solidFill>
                  <a:srgbClr val="FFFFFF"/>
                </a:solidFill>
              </a:rPr>
              <a:t>1</a:t>
            </a:r>
            <a:endParaRPr lang="es-CO" sz="1050" noProof="0"/>
          </a:p>
        </p:txBody>
      </p:sp>
      <p:sp>
        <p:nvSpPr>
          <p:cNvPr id="19" name="Shape 12">
            <a:extLst>
              <a:ext uri="{FF2B5EF4-FFF2-40B4-BE49-F238E27FC236}">
                <a16:creationId xmlns:a16="http://schemas.microsoft.com/office/drawing/2014/main" id="{47A6B019-CE24-F81E-425C-92011FF51D33}"/>
              </a:ext>
            </a:extLst>
          </p:cNvPr>
          <p:cNvSpPr/>
          <p:nvPr/>
        </p:nvSpPr>
        <p:spPr>
          <a:xfrm>
            <a:off x="697230" y="2505456"/>
            <a:ext cx="2331720" cy="768096"/>
          </a:xfrm>
          <a:prstGeom prst="roundRect">
            <a:avLst>
              <a:gd name="adj" fmla="val 9524"/>
            </a:avLst>
          </a:prstGeom>
          <a:solidFill>
            <a:srgbClr val="F7FBF9"/>
          </a:solidFill>
          <a:ln w="12700">
            <a:solidFill>
              <a:srgbClr val="D8E6DF"/>
            </a:solidFill>
            <a:prstDash val="solid"/>
          </a:ln>
        </p:spPr>
        <p:txBody>
          <a:bodyPr/>
          <a:lstStyle/>
          <a:p>
            <a:endParaRPr lang="es-CO" noProof="0"/>
          </a:p>
        </p:txBody>
      </p:sp>
      <p:sp>
        <p:nvSpPr>
          <p:cNvPr id="20" name="Shape 13">
            <a:extLst>
              <a:ext uri="{FF2B5EF4-FFF2-40B4-BE49-F238E27FC236}">
                <a16:creationId xmlns:a16="http://schemas.microsoft.com/office/drawing/2014/main" id="{9757BBF6-09C2-689F-246E-7EE033B4AE64}"/>
              </a:ext>
            </a:extLst>
          </p:cNvPr>
          <p:cNvSpPr/>
          <p:nvPr/>
        </p:nvSpPr>
        <p:spPr>
          <a:xfrm>
            <a:off x="825246" y="2633472"/>
            <a:ext cx="310896" cy="310896"/>
          </a:xfrm>
          <a:prstGeom prst="ellipse">
            <a:avLst/>
          </a:prstGeom>
          <a:solidFill>
            <a:srgbClr val="2E7D32"/>
          </a:solidFill>
          <a:ln w="12700">
            <a:solidFill>
              <a:srgbClr val="2E7D32">
                <a:alpha val="0"/>
              </a:srgbClr>
            </a:solidFill>
            <a:prstDash val="solid"/>
          </a:ln>
        </p:spPr>
        <p:txBody>
          <a:bodyPr/>
          <a:lstStyle/>
          <a:p>
            <a:endParaRPr lang="es-CO" noProof="0"/>
          </a:p>
        </p:txBody>
      </p:sp>
      <p:sp>
        <p:nvSpPr>
          <p:cNvPr id="21" name="Text 14">
            <a:extLst>
              <a:ext uri="{FF2B5EF4-FFF2-40B4-BE49-F238E27FC236}">
                <a16:creationId xmlns:a16="http://schemas.microsoft.com/office/drawing/2014/main" id="{7C467F1B-763A-5E66-78FD-C7D5B601528D}"/>
              </a:ext>
            </a:extLst>
          </p:cNvPr>
          <p:cNvSpPr/>
          <p:nvPr/>
        </p:nvSpPr>
        <p:spPr>
          <a:xfrm>
            <a:off x="825246" y="2709672"/>
            <a:ext cx="310896" cy="146304"/>
          </a:xfrm>
          <a:prstGeom prst="rect">
            <a:avLst/>
          </a:prstGeom>
          <a:noFill/>
          <a:ln/>
        </p:spPr>
        <p:txBody>
          <a:bodyPr wrap="square" lIns="0" tIns="0" rIns="0" bIns="0" rtlCol="0" anchor="ctr"/>
          <a:lstStyle/>
          <a:p>
            <a:pPr marL="0" indent="0" algn="ctr">
              <a:buNone/>
            </a:pPr>
            <a:r>
              <a:rPr lang="es-CO" sz="1050" b="1" noProof="0">
                <a:solidFill>
                  <a:srgbClr val="FFFFFF"/>
                </a:solidFill>
              </a:rPr>
              <a:t>2</a:t>
            </a:r>
            <a:endParaRPr lang="es-CO" sz="1050" noProof="0"/>
          </a:p>
        </p:txBody>
      </p:sp>
      <p:sp>
        <p:nvSpPr>
          <p:cNvPr id="22" name="Text 15">
            <a:extLst>
              <a:ext uri="{FF2B5EF4-FFF2-40B4-BE49-F238E27FC236}">
                <a16:creationId xmlns:a16="http://schemas.microsoft.com/office/drawing/2014/main" id="{8B6AB146-241F-E64F-B988-184E0BE8F74C}"/>
              </a:ext>
            </a:extLst>
          </p:cNvPr>
          <p:cNvSpPr/>
          <p:nvPr/>
        </p:nvSpPr>
        <p:spPr>
          <a:xfrm>
            <a:off x="1218438" y="2587752"/>
            <a:ext cx="1600200" cy="182880"/>
          </a:xfrm>
          <a:prstGeom prst="rect">
            <a:avLst/>
          </a:prstGeom>
          <a:noFill/>
          <a:ln/>
        </p:spPr>
        <p:txBody>
          <a:bodyPr wrap="square" lIns="0" tIns="0" rIns="0" bIns="0" rtlCol="0" anchor="ctr"/>
          <a:lstStyle/>
          <a:p>
            <a:pPr marL="0" indent="0">
              <a:buNone/>
            </a:pPr>
            <a:r>
              <a:rPr lang="es-CO" sz="1150" b="1" noProof="0">
                <a:solidFill>
                  <a:srgbClr val="1F3340"/>
                </a:solidFill>
              </a:rPr>
              <a:t>Agente de respuesta asistida</a:t>
            </a:r>
            <a:endParaRPr lang="es-CO" sz="1150" noProof="0"/>
          </a:p>
        </p:txBody>
      </p:sp>
      <p:sp>
        <p:nvSpPr>
          <p:cNvPr id="23" name="Text 16">
            <a:extLst>
              <a:ext uri="{FF2B5EF4-FFF2-40B4-BE49-F238E27FC236}">
                <a16:creationId xmlns:a16="http://schemas.microsoft.com/office/drawing/2014/main" id="{1B137636-DB9A-00C6-3255-45F15D30BB4B}"/>
              </a:ext>
            </a:extLst>
          </p:cNvPr>
          <p:cNvSpPr/>
          <p:nvPr/>
        </p:nvSpPr>
        <p:spPr>
          <a:xfrm>
            <a:off x="1218438" y="2866644"/>
            <a:ext cx="1572768" cy="278892"/>
          </a:xfrm>
          <a:prstGeom prst="rect">
            <a:avLst/>
          </a:prstGeom>
          <a:noFill/>
          <a:ln/>
        </p:spPr>
        <p:txBody>
          <a:bodyPr wrap="square" lIns="0" tIns="0" rIns="0" bIns="0" rtlCol="0" anchor="ctr"/>
          <a:lstStyle/>
          <a:p>
            <a:pPr marL="0" indent="0">
              <a:buNone/>
            </a:pPr>
            <a:r>
              <a:rPr lang="es-CO" sz="870" noProof="0" err="1">
                <a:solidFill>
                  <a:srgbClr val="52606D"/>
                </a:solidFill>
              </a:rPr>
              <a:t>Chatbots</a:t>
            </a:r>
            <a:r>
              <a:rPr lang="es-CO" sz="870" noProof="0">
                <a:solidFill>
                  <a:srgbClr val="52606D"/>
                </a:solidFill>
              </a:rPr>
              <a:t>, reutilizar </a:t>
            </a:r>
            <a:r>
              <a:rPr lang="es-CO" sz="870" noProof="0" err="1">
                <a:solidFill>
                  <a:srgbClr val="52606D"/>
                </a:solidFill>
              </a:rPr>
              <a:t>AIRFlow</a:t>
            </a:r>
            <a:r>
              <a:rPr lang="es-CO" sz="870" noProof="0">
                <a:solidFill>
                  <a:srgbClr val="52606D"/>
                </a:solidFill>
              </a:rPr>
              <a:t> y </a:t>
            </a:r>
            <a:r>
              <a:rPr lang="es-CO" sz="870" noProof="0" err="1">
                <a:solidFill>
                  <a:srgbClr val="52606D"/>
                </a:solidFill>
              </a:rPr>
              <a:t>WeScrapping</a:t>
            </a:r>
            <a:endParaRPr lang="es-CO" sz="870" noProof="0"/>
          </a:p>
        </p:txBody>
      </p:sp>
      <p:sp>
        <p:nvSpPr>
          <p:cNvPr id="26" name="Text 19">
            <a:extLst>
              <a:ext uri="{FF2B5EF4-FFF2-40B4-BE49-F238E27FC236}">
                <a16:creationId xmlns:a16="http://schemas.microsoft.com/office/drawing/2014/main" id="{32AC7412-4004-EC8A-BDD8-6186075CCBCF}"/>
              </a:ext>
            </a:extLst>
          </p:cNvPr>
          <p:cNvSpPr/>
          <p:nvPr/>
        </p:nvSpPr>
        <p:spPr>
          <a:xfrm>
            <a:off x="749808" y="4300728"/>
            <a:ext cx="310896" cy="146304"/>
          </a:xfrm>
          <a:prstGeom prst="rect">
            <a:avLst/>
          </a:prstGeom>
          <a:noFill/>
          <a:ln/>
        </p:spPr>
        <p:txBody>
          <a:bodyPr wrap="square" lIns="0" tIns="0" rIns="0" bIns="0" rtlCol="0" anchor="ctr"/>
          <a:lstStyle/>
          <a:p>
            <a:pPr marL="0" indent="0" algn="ctr">
              <a:buNone/>
            </a:pPr>
            <a:r>
              <a:rPr lang="es-CO" sz="1050" b="1" noProof="0">
                <a:solidFill>
                  <a:srgbClr val="FFFFFF"/>
                </a:solidFill>
              </a:rPr>
              <a:t>3</a:t>
            </a:r>
            <a:endParaRPr lang="es-CO" sz="1050" noProof="0"/>
          </a:p>
        </p:txBody>
      </p:sp>
      <p:sp>
        <p:nvSpPr>
          <p:cNvPr id="34" name="Shape 27">
            <a:extLst>
              <a:ext uri="{FF2B5EF4-FFF2-40B4-BE49-F238E27FC236}">
                <a16:creationId xmlns:a16="http://schemas.microsoft.com/office/drawing/2014/main" id="{CDAB96A1-EFF4-4241-9467-A1CCD5846A79}"/>
              </a:ext>
            </a:extLst>
          </p:cNvPr>
          <p:cNvSpPr/>
          <p:nvPr/>
        </p:nvSpPr>
        <p:spPr>
          <a:xfrm>
            <a:off x="3333332" y="1600200"/>
            <a:ext cx="5137374" cy="4526280"/>
          </a:xfrm>
          <a:prstGeom prst="roundRect">
            <a:avLst>
              <a:gd name="adj" fmla="val 2553"/>
            </a:avLst>
          </a:prstGeom>
          <a:solidFill>
            <a:srgbClr val="FFFFFF"/>
          </a:solidFill>
          <a:ln w="12700">
            <a:solidFill>
              <a:srgbClr val="D5E3DD"/>
            </a:solidFill>
            <a:prstDash val="solid"/>
          </a:ln>
          <a:effectLst>
            <a:outerShdw blurRad="19050" dist="6350" dir="2700000" algn="bl" rotWithShape="0">
              <a:srgbClr val="000000">
                <a:alpha val="12000"/>
              </a:srgbClr>
            </a:outerShdw>
          </a:effectLst>
        </p:spPr>
        <p:txBody>
          <a:bodyPr/>
          <a:lstStyle/>
          <a:p>
            <a:endParaRPr lang="es-CO" noProof="0"/>
          </a:p>
        </p:txBody>
      </p:sp>
      <p:sp>
        <p:nvSpPr>
          <p:cNvPr id="35" name="Text 28">
            <a:extLst>
              <a:ext uri="{FF2B5EF4-FFF2-40B4-BE49-F238E27FC236}">
                <a16:creationId xmlns:a16="http://schemas.microsoft.com/office/drawing/2014/main" id="{C81A5192-4D1A-7A7D-75C8-6808F5237FC2}"/>
              </a:ext>
            </a:extLst>
          </p:cNvPr>
          <p:cNvSpPr/>
          <p:nvPr/>
        </p:nvSpPr>
        <p:spPr>
          <a:xfrm>
            <a:off x="3657600" y="1801368"/>
            <a:ext cx="1993392" cy="274320"/>
          </a:xfrm>
          <a:prstGeom prst="rect">
            <a:avLst/>
          </a:prstGeom>
          <a:noFill/>
          <a:ln/>
        </p:spPr>
        <p:txBody>
          <a:bodyPr wrap="square" lIns="0" tIns="0" rIns="0" bIns="0" rtlCol="0" anchor="ctr"/>
          <a:lstStyle/>
          <a:p>
            <a:pPr marL="0" indent="0">
              <a:buNone/>
            </a:pPr>
            <a:r>
              <a:rPr lang="es-CO" sz="1400" b="1" noProof="0">
                <a:solidFill>
                  <a:srgbClr val="163A4D"/>
                </a:solidFill>
              </a:rPr>
              <a:t>Arquitectura:</a:t>
            </a:r>
            <a:endParaRPr lang="es-CO" sz="1400" noProof="0"/>
          </a:p>
        </p:txBody>
      </p:sp>
      <p:sp>
        <p:nvSpPr>
          <p:cNvPr id="40" name="Shape 32">
            <a:extLst>
              <a:ext uri="{FF2B5EF4-FFF2-40B4-BE49-F238E27FC236}">
                <a16:creationId xmlns:a16="http://schemas.microsoft.com/office/drawing/2014/main" id="{B4FF3521-7B92-CF09-3065-A5960572D614}"/>
              </a:ext>
            </a:extLst>
          </p:cNvPr>
          <p:cNvSpPr/>
          <p:nvPr/>
        </p:nvSpPr>
        <p:spPr>
          <a:xfrm>
            <a:off x="8647072" y="1600200"/>
            <a:ext cx="3102968" cy="4526280"/>
          </a:xfrm>
          <a:prstGeom prst="roundRect">
            <a:avLst>
              <a:gd name="adj" fmla="val 2892"/>
            </a:avLst>
          </a:prstGeom>
          <a:solidFill>
            <a:srgbClr val="FFFFFF"/>
          </a:solidFill>
          <a:ln w="12700">
            <a:solidFill>
              <a:srgbClr val="D5E3DD"/>
            </a:solidFill>
            <a:prstDash val="solid"/>
          </a:ln>
          <a:effectLst>
            <a:outerShdw blurRad="19050" dist="6350" dir="2700000" algn="bl" rotWithShape="0">
              <a:srgbClr val="000000">
                <a:alpha val="12000"/>
              </a:srgbClr>
            </a:outerShdw>
          </a:effectLst>
        </p:spPr>
        <p:txBody>
          <a:bodyPr/>
          <a:lstStyle/>
          <a:p>
            <a:endParaRPr lang="es-CO" noProof="0"/>
          </a:p>
        </p:txBody>
      </p:sp>
      <p:sp>
        <p:nvSpPr>
          <p:cNvPr id="41" name="Text 33">
            <a:extLst>
              <a:ext uri="{FF2B5EF4-FFF2-40B4-BE49-F238E27FC236}">
                <a16:creationId xmlns:a16="http://schemas.microsoft.com/office/drawing/2014/main" id="{0A0B8F2F-8FFF-AA19-ED67-233B0ED98971}"/>
              </a:ext>
            </a:extLst>
          </p:cNvPr>
          <p:cNvSpPr/>
          <p:nvPr/>
        </p:nvSpPr>
        <p:spPr>
          <a:xfrm>
            <a:off x="8183880" y="1801368"/>
            <a:ext cx="3246120" cy="320040"/>
          </a:xfrm>
          <a:prstGeom prst="rect">
            <a:avLst/>
          </a:prstGeom>
          <a:noFill/>
          <a:ln/>
        </p:spPr>
        <p:txBody>
          <a:bodyPr wrap="square" lIns="0" tIns="0" rIns="0" bIns="0" rtlCol="0" anchor="ctr"/>
          <a:lstStyle/>
          <a:p>
            <a:pPr marL="0" indent="0" algn="ctr">
              <a:buNone/>
            </a:pPr>
            <a:r>
              <a:rPr lang="es-CO" sz="1400" b="1">
                <a:solidFill>
                  <a:srgbClr val="163A4D"/>
                </a:solidFill>
              </a:rPr>
              <a:t>Funcionamiento</a:t>
            </a:r>
            <a:endParaRPr lang="es-CO" sz="1400" noProof="0"/>
          </a:p>
        </p:txBody>
      </p:sp>
      <p:sp>
        <p:nvSpPr>
          <p:cNvPr id="42" name="Text 6">
            <a:extLst>
              <a:ext uri="{FF2B5EF4-FFF2-40B4-BE49-F238E27FC236}">
                <a16:creationId xmlns:a16="http://schemas.microsoft.com/office/drawing/2014/main" id="{388C1483-A859-ED46-ACD9-3C83F4008ECF}"/>
              </a:ext>
            </a:extLst>
          </p:cNvPr>
          <p:cNvSpPr/>
          <p:nvPr/>
        </p:nvSpPr>
        <p:spPr>
          <a:xfrm>
            <a:off x="774192" y="1962912"/>
            <a:ext cx="2331720" cy="320040"/>
          </a:xfrm>
          <a:prstGeom prst="rect">
            <a:avLst/>
          </a:prstGeom>
          <a:noFill/>
          <a:ln/>
        </p:spPr>
        <p:txBody>
          <a:bodyPr wrap="square" lIns="0" tIns="0" rIns="0" bIns="0" rtlCol="0" anchor="ctr"/>
          <a:lstStyle/>
          <a:p>
            <a:pPr marL="0" indent="0">
              <a:buNone/>
            </a:pPr>
            <a:r>
              <a:rPr lang="es-CO" sz="1400" b="1" noProof="0">
                <a:solidFill>
                  <a:srgbClr val="163A4D"/>
                </a:solidFill>
              </a:rPr>
              <a:t>Agente / Capacidad</a:t>
            </a:r>
            <a:endParaRPr lang="es-CO" sz="1400" noProof="0"/>
          </a:p>
        </p:txBody>
      </p:sp>
      <p:sp>
        <p:nvSpPr>
          <p:cNvPr id="74" name="Shape 12">
            <a:extLst>
              <a:ext uri="{FF2B5EF4-FFF2-40B4-BE49-F238E27FC236}">
                <a16:creationId xmlns:a16="http://schemas.microsoft.com/office/drawing/2014/main" id="{6F81A1F8-ABF4-54CC-0672-3BBA39B47F4A}"/>
              </a:ext>
            </a:extLst>
          </p:cNvPr>
          <p:cNvSpPr/>
          <p:nvPr/>
        </p:nvSpPr>
        <p:spPr>
          <a:xfrm>
            <a:off x="697230" y="4300728"/>
            <a:ext cx="2331720" cy="768096"/>
          </a:xfrm>
          <a:prstGeom prst="roundRect">
            <a:avLst>
              <a:gd name="adj" fmla="val 9524"/>
            </a:avLst>
          </a:prstGeom>
          <a:solidFill>
            <a:srgbClr val="F7FBF9"/>
          </a:solidFill>
          <a:ln w="12700">
            <a:solidFill>
              <a:srgbClr val="D8E6DF"/>
            </a:solidFill>
            <a:prstDash val="solid"/>
          </a:ln>
        </p:spPr>
        <p:txBody>
          <a:bodyPr/>
          <a:lstStyle/>
          <a:p>
            <a:endParaRPr lang="es-CO" noProof="0"/>
          </a:p>
        </p:txBody>
      </p:sp>
      <p:sp>
        <p:nvSpPr>
          <p:cNvPr id="76" name="Text 14">
            <a:extLst>
              <a:ext uri="{FF2B5EF4-FFF2-40B4-BE49-F238E27FC236}">
                <a16:creationId xmlns:a16="http://schemas.microsoft.com/office/drawing/2014/main" id="{A403F22D-4FCC-6332-382B-D4F25F945E55}"/>
              </a:ext>
            </a:extLst>
          </p:cNvPr>
          <p:cNvSpPr/>
          <p:nvPr/>
        </p:nvSpPr>
        <p:spPr>
          <a:xfrm>
            <a:off x="825246" y="4504944"/>
            <a:ext cx="310896" cy="146304"/>
          </a:xfrm>
          <a:prstGeom prst="rect">
            <a:avLst/>
          </a:prstGeom>
          <a:noFill/>
          <a:ln/>
        </p:spPr>
        <p:txBody>
          <a:bodyPr wrap="square" lIns="0" tIns="0" rIns="0" bIns="0" rtlCol="0" anchor="ctr"/>
          <a:lstStyle/>
          <a:p>
            <a:pPr marL="0" indent="0" algn="ctr">
              <a:buNone/>
            </a:pPr>
            <a:endParaRPr lang="es-CO" sz="1050" noProof="0"/>
          </a:p>
        </p:txBody>
      </p:sp>
      <p:sp>
        <p:nvSpPr>
          <p:cNvPr id="80" name="Text 16">
            <a:extLst>
              <a:ext uri="{FF2B5EF4-FFF2-40B4-BE49-F238E27FC236}">
                <a16:creationId xmlns:a16="http://schemas.microsoft.com/office/drawing/2014/main" id="{7B677452-2093-4DEB-34CD-CC0573C5A368}"/>
              </a:ext>
            </a:extLst>
          </p:cNvPr>
          <p:cNvSpPr/>
          <p:nvPr/>
        </p:nvSpPr>
        <p:spPr>
          <a:xfrm>
            <a:off x="825246" y="4309872"/>
            <a:ext cx="1965960" cy="630936"/>
          </a:xfrm>
          <a:prstGeom prst="rect">
            <a:avLst/>
          </a:prstGeom>
          <a:noFill/>
          <a:ln/>
        </p:spPr>
        <p:txBody>
          <a:bodyPr wrap="square" lIns="0" tIns="0" rIns="0" bIns="0" rtlCol="0" anchor="ctr"/>
          <a:lstStyle/>
          <a:p>
            <a:r>
              <a:rPr lang="es-CO" sz="850" dirty="0">
                <a:solidFill>
                  <a:srgbClr val="52606D"/>
                </a:solidFill>
              </a:rPr>
              <a:t>Automatización de ingesta de documentos</a:t>
            </a:r>
            <a:endParaRPr lang="es-CO" sz="850" noProof="0" dirty="0">
              <a:solidFill>
                <a:srgbClr val="52606D"/>
              </a:solidFill>
              <a:ea typeface="Calibri"/>
              <a:cs typeface="Calibri"/>
            </a:endParaRPr>
          </a:p>
        </p:txBody>
      </p:sp>
      <p:pic>
        <p:nvPicPr>
          <p:cNvPr id="5" name="Imagen 4" descr="Diagrama&#10;&#10;El contenido generado por IA puede ser incorrecto.">
            <a:extLst>
              <a:ext uri="{FF2B5EF4-FFF2-40B4-BE49-F238E27FC236}">
                <a16:creationId xmlns:a16="http://schemas.microsoft.com/office/drawing/2014/main" id="{2A9CDD8D-54E8-3B3F-D4AD-0749A8CED0CD}"/>
              </a:ext>
            </a:extLst>
          </p:cNvPr>
          <p:cNvPicPr>
            <a:picLocks noChangeAspect="1"/>
          </p:cNvPicPr>
          <p:nvPr/>
        </p:nvPicPr>
        <p:blipFill>
          <a:blip r:embed="rId3"/>
          <a:stretch>
            <a:fillRect/>
          </a:stretch>
        </p:blipFill>
        <p:spPr>
          <a:xfrm>
            <a:off x="4325993" y="2124363"/>
            <a:ext cx="3320650" cy="3994727"/>
          </a:xfrm>
          <a:prstGeom prst="rect">
            <a:avLst/>
          </a:prstGeom>
        </p:spPr>
      </p:pic>
      <p:sp>
        <p:nvSpPr>
          <p:cNvPr id="6" name="CuadroTexto 5">
            <a:extLst>
              <a:ext uri="{FF2B5EF4-FFF2-40B4-BE49-F238E27FC236}">
                <a16:creationId xmlns:a16="http://schemas.microsoft.com/office/drawing/2014/main" id="{A47F9E4F-2181-5B46-0AFA-1E747B771008}"/>
              </a:ext>
            </a:extLst>
          </p:cNvPr>
          <p:cNvSpPr txBox="1"/>
          <p:nvPr/>
        </p:nvSpPr>
        <p:spPr>
          <a:xfrm>
            <a:off x="8652240" y="2669369"/>
            <a:ext cx="2990899" cy="95410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just"/>
            <a:r>
              <a:rPr lang="es-ES" sz="1400" dirty="0">
                <a:solidFill>
                  <a:srgbClr val="52606D"/>
                </a:solidFill>
              </a:rPr>
              <a:t>Por medio de un script de Python y Apache </a:t>
            </a:r>
            <a:r>
              <a:rPr lang="es-ES" sz="1400" dirty="0" err="1">
                <a:solidFill>
                  <a:srgbClr val="52606D"/>
                </a:solidFill>
              </a:rPr>
              <a:t>Airflow</a:t>
            </a:r>
            <a:r>
              <a:rPr lang="es-ES" sz="1400" dirty="0">
                <a:solidFill>
                  <a:srgbClr val="52606D"/>
                </a:solidFill>
              </a:rPr>
              <a:t> programamos la vectorización </a:t>
            </a:r>
            <a:r>
              <a:rPr lang="es-ES" sz="1400" dirty="0" err="1">
                <a:solidFill>
                  <a:srgbClr val="52606D"/>
                </a:solidFill>
              </a:rPr>
              <a:t>periodica</a:t>
            </a:r>
            <a:r>
              <a:rPr lang="es-ES" sz="1400" dirty="0">
                <a:solidFill>
                  <a:srgbClr val="52606D"/>
                </a:solidFill>
              </a:rPr>
              <a:t> de documentos nuevos subidos a Eureka</a:t>
            </a:r>
          </a:p>
        </p:txBody>
      </p:sp>
      <p:pic>
        <p:nvPicPr>
          <p:cNvPr id="3" name="Imagen 2">
            <a:extLst>
              <a:ext uri="{FF2B5EF4-FFF2-40B4-BE49-F238E27FC236}">
                <a16:creationId xmlns:a16="http://schemas.microsoft.com/office/drawing/2014/main" id="{45AE1015-9B8F-49AD-A4D6-2C44469FB91B}"/>
              </a:ext>
            </a:extLst>
          </p:cNvPr>
          <p:cNvPicPr>
            <a:picLocks noChangeAspect="1"/>
          </p:cNvPicPr>
          <p:nvPr/>
        </p:nvPicPr>
        <p:blipFill>
          <a:blip r:embed="rId4"/>
          <a:stretch>
            <a:fillRect/>
          </a:stretch>
        </p:blipFill>
        <p:spPr>
          <a:xfrm>
            <a:off x="8860388" y="365532"/>
            <a:ext cx="3331612" cy="721277"/>
          </a:xfrm>
          <a:prstGeom prst="rect">
            <a:avLst/>
          </a:prstGeom>
        </p:spPr>
      </p:pic>
      <p:pic>
        <p:nvPicPr>
          <p:cNvPr id="4" name="Imagen 3">
            <a:extLst>
              <a:ext uri="{FF2B5EF4-FFF2-40B4-BE49-F238E27FC236}">
                <a16:creationId xmlns:a16="http://schemas.microsoft.com/office/drawing/2014/main" id="{BB4BEF13-4BDC-3A51-9E14-D984EFEAB6AD}"/>
              </a:ext>
            </a:extLst>
          </p:cNvPr>
          <p:cNvPicPr>
            <a:picLocks noChangeAspect="1"/>
          </p:cNvPicPr>
          <p:nvPr/>
        </p:nvPicPr>
        <p:blipFill>
          <a:blip r:embed="rId4"/>
          <a:stretch>
            <a:fillRect/>
          </a:stretch>
        </p:blipFill>
        <p:spPr>
          <a:xfrm>
            <a:off x="81276" y="146305"/>
            <a:ext cx="3331612" cy="739564"/>
          </a:xfrm>
          <a:prstGeom prst="rect">
            <a:avLst/>
          </a:prstGeom>
        </p:spPr>
      </p:pic>
      <p:pic>
        <p:nvPicPr>
          <p:cNvPr id="7" name="Picture 2" descr="A green and yellow logo&#10;&#10;AI-generated content may be incorrect.">
            <a:extLst>
              <a:ext uri="{FF2B5EF4-FFF2-40B4-BE49-F238E27FC236}">
                <a16:creationId xmlns:a16="http://schemas.microsoft.com/office/drawing/2014/main" id="{5753AE86-FF0E-5EB7-6559-AA9E53E59ED9}"/>
              </a:ext>
            </a:extLst>
          </p:cNvPr>
          <p:cNvPicPr>
            <a:picLocks noChangeAspect="1"/>
          </p:cNvPicPr>
          <p:nvPr/>
        </p:nvPicPr>
        <p:blipFill>
          <a:blip r:embed="rId5"/>
          <a:stretch>
            <a:fillRect/>
          </a:stretch>
        </p:blipFill>
        <p:spPr>
          <a:xfrm>
            <a:off x="749808" y="191993"/>
            <a:ext cx="1624135" cy="762733"/>
          </a:xfrm>
          <a:prstGeom prst="rect">
            <a:avLst/>
          </a:prstGeom>
        </p:spPr>
      </p:pic>
      <p:pic>
        <p:nvPicPr>
          <p:cNvPr id="10" name="Imagen 9">
            <a:extLst>
              <a:ext uri="{FF2B5EF4-FFF2-40B4-BE49-F238E27FC236}">
                <a16:creationId xmlns:a16="http://schemas.microsoft.com/office/drawing/2014/main" id="{C5CF35EC-A7B2-1925-01D8-15A6B1C340E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192807" y="217007"/>
            <a:ext cx="1614850" cy="1076566"/>
          </a:xfrm>
          <a:prstGeom prst="rect">
            <a:avLst/>
          </a:prstGeom>
        </p:spPr>
      </p:pic>
    </p:spTree>
    <p:extLst>
      <p:ext uri="{BB962C8B-B14F-4D97-AF65-F5344CB8AC3E}">
        <p14:creationId xmlns:p14="http://schemas.microsoft.com/office/powerpoint/2010/main" val="10166653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CDA664-ED0B-767B-D0FE-47D17CCD4E91}"/>
            </a:ext>
          </a:extLst>
        </p:cNvPr>
        <p:cNvGrpSpPr/>
        <p:nvPr/>
      </p:nvGrpSpPr>
      <p:grpSpPr>
        <a:xfrm>
          <a:off x="0" y="0"/>
          <a:ext cx="0" cy="0"/>
          <a:chOff x="0" y="0"/>
          <a:chExt cx="0" cy="0"/>
        </a:xfrm>
      </p:grpSpPr>
      <p:sp>
        <p:nvSpPr>
          <p:cNvPr id="2" name="Shape 0">
            <a:extLst>
              <a:ext uri="{FF2B5EF4-FFF2-40B4-BE49-F238E27FC236}">
                <a16:creationId xmlns:a16="http://schemas.microsoft.com/office/drawing/2014/main" id="{21ACFE64-FD7A-4285-3C8C-02B9AB4884D3}"/>
              </a:ext>
            </a:extLst>
          </p:cNvPr>
          <p:cNvSpPr/>
          <p:nvPr/>
        </p:nvSpPr>
        <p:spPr>
          <a:xfrm>
            <a:off x="0" y="0"/>
            <a:ext cx="12191695" cy="146304"/>
          </a:xfrm>
          <a:prstGeom prst="rect">
            <a:avLst/>
          </a:prstGeom>
          <a:solidFill>
            <a:srgbClr val="2E7D32"/>
          </a:solidFill>
          <a:ln w="12700">
            <a:solidFill>
              <a:srgbClr val="2E7D32">
                <a:alpha val="0"/>
              </a:srgbClr>
            </a:solidFill>
            <a:prstDash val="solid"/>
          </a:ln>
        </p:spPr>
        <p:txBody>
          <a:bodyPr/>
          <a:lstStyle/>
          <a:p>
            <a:endParaRPr lang="es-CO" noProof="0"/>
          </a:p>
        </p:txBody>
      </p:sp>
      <p:sp>
        <p:nvSpPr>
          <p:cNvPr id="8" name="Shape 1">
            <a:extLst>
              <a:ext uri="{FF2B5EF4-FFF2-40B4-BE49-F238E27FC236}">
                <a16:creationId xmlns:a16="http://schemas.microsoft.com/office/drawing/2014/main" id="{4A7AFCC7-1EE1-AB28-30D4-F5146174315C}"/>
              </a:ext>
            </a:extLst>
          </p:cNvPr>
          <p:cNvSpPr/>
          <p:nvPr/>
        </p:nvSpPr>
        <p:spPr>
          <a:xfrm>
            <a:off x="0" y="6565392"/>
            <a:ext cx="12191695" cy="292608"/>
          </a:xfrm>
          <a:prstGeom prst="rect">
            <a:avLst/>
          </a:prstGeom>
          <a:solidFill>
            <a:srgbClr val="0E5A8A"/>
          </a:solidFill>
          <a:ln w="12700">
            <a:solidFill>
              <a:srgbClr val="0E5A8A">
                <a:alpha val="0"/>
              </a:srgbClr>
            </a:solidFill>
            <a:prstDash val="solid"/>
          </a:ln>
        </p:spPr>
        <p:txBody>
          <a:bodyPr/>
          <a:lstStyle/>
          <a:p>
            <a:endParaRPr lang="es-CO" noProof="0"/>
          </a:p>
        </p:txBody>
      </p:sp>
      <p:sp>
        <p:nvSpPr>
          <p:cNvPr id="9" name="Text 2">
            <a:extLst>
              <a:ext uri="{FF2B5EF4-FFF2-40B4-BE49-F238E27FC236}">
                <a16:creationId xmlns:a16="http://schemas.microsoft.com/office/drawing/2014/main" id="{927FB57E-1133-A5FB-546D-51E792AD9595}"/>
              </a:ext>
            </a:extLst>
          </p:cNvPr>
          <p:cNvSpPr/>
          <p:nvPr/>
        </p:nvSpPr>
        <p:spPr>
          <a:xfrm>
            <a:off x="3544622" y="329184"/>
            <a:ext cx="5102450" cy="777240"/>
          </a:xfrm>
          <a:prstGeom prst="rect">
            <a:avLst/>
          </a:prstGeom>
          <a:noFill/>
          <a:ln/>
        </p:spPr>
        <p:txBody>
          <a:bodyPr wrap="square" lIns="0" tIns="0" rIns="0" bIns="0" rtlCol="0" anchor="ctr"/>
          <a:lstStyle/>
          <a:p>
            <a:pPr marL="0" indent="0" algn="ctr">
              <a:buNone/>
            </a:pPr>
            <a:r>
              <a:rPr lang="es-CO" sz="2200" b="1" noProof="0">
                <a:solidFill>
                  <a:srgbClr val="163A4D"/>
                </a:solidFill>
                <a:latin typeface="Aptos Display" pitchFamily="34" charset="0"/>
                <a:ea typeface="Aptos Display" pitchFamily="34" charset="-122"/>
                <a:cs typeface="Aptos Display" pitchFamily="34" charset="-120"/>
              </a:rPr>
              <a:t>Proyecto RAG OCR</a:t>
            </a:r>
            <a:endParaRPr lang="es-CO" sz="2200" noProof="0"/>
          </a:p>
        </p:txBody>
      </p:sp>
      <p:sp>
        <p:nvSpPr>
          <p:cNvPr id="12" name="Shape 5">
            <a:extLst>
              <a:ext uri="{FF2B5EF4-FFF2-40B4-BE49-F238E27FC236}">
                <a16:creationId xmlns:a16="http://schemas.microsoft.com/office/drawing/2014/main" id="{351B74D8-8949-7FD2-7227-4257FECCDBFA}"/>
              </a:ext>
            </a:extLst>
          </p:cNvPr>
          <p:cNvSpPr/>
          <p:nvPr/>
        </p:nvSpPr>
        <p:spPr>
          <a:xfrm>
            <a:off x="411480" y="1600200"/>
            <a:ext cx="2793836" cy="4526280"/>
          </a:xfrm>
          <a:prstGeom prst="roundRect">
            <a:avLst>
              <a:gd name="adj" fmla="val 3934"/>
            </a:avLst>
          </a:prstGeom>
          <a:solidFill>
            <a:srgbClr val="FFFFFF"/>
          </a:solidFill>
          <a:ln w="12700">
            <a:solidFill>
              <a:srgbClr val="D5E3DD"/>
            </a:solidFill>
            <a:prstDash val="solid"/>
          </a:ln>
          <a:effectLst>
            <a:outerShdw blurRad="19050" dist="6350" dir="2700000" algn="bl" rotWithShape="0">
              <a:srgbClr val="000000">
                <a:alpha val="12000"/>
              </a:srgbClr>
            </a:outerShdw>
          </a:effectLst>
        </p:spPr>
        <p:txBody>
          <a:bodyPr/>
          <a:lstStyle/>
          <a:p>
            <a:endParaRPr lang="es-CO" noProof="0"/>
          </a:p>
        </p:txBody>
      </p:sp>
      <p:sp>
        <p:nvSpPr>
          <p:cNvPr id="13" name="Text 6">
            <a:extLst>
              <a:ext uri="{FF2B5EF4-FFF2-40B4-BE49-F238E27FC236}">
                <a16:creationId xmlns:a16="http://schemas.microsoft.com/office/drawing/2014/main" id="{5C6C46F6-0048-433D-BBA7-55ADF1F0FA31}"/>
              </a:ext>
            </a:extLst>
          </p:cNvPr>
          <p:cNvSpPr/>
          <p:nvPr/>
        </p:nvSpPr>
        <p:spPr>
          <a:xfrm>
            <a:off x="774192" y="3707892"/>
            <a:ext cx="2331720" cy="320040"/>
          </a:xfrm>
          <a:prstGeom prst="rect">
            <a:avLst/>
          </a:prstGeom>
          <a:noFill/>
          <a:ln/>
        </p:spPr>
        <p:txBody>
          <a:bodyPr wrap="square" lIns="0" tIns="0" rIns="0" bIns="0" rtlCol="0" anchor="ctr"/>
          <a:lstStyle/>
          <a:p>
            <a:pPr marL="0" indent="0">
              <a:buNone/>
            </a:pPr>
            <a:r>
              <a:rPr lang="es-CO" sz="1400" b="1">
                <a:solidFill>
                  <a:srgbClr val="163A4D"/>
                </a:solidFill>
              </a:rPr>
              <a:t>Objetivo:</a:t>
            </a:r>
            <a:endParaRPr lang="es-CO" sz="1400" noProof="0"/>
          </a:p>
        </p:txBody>
      </p:sp>
      <p:sp>
        <p:nvSpPr>
          <p:cNvPr id="16" name="Text 9">
            <a:extLst>
              <a:ext uri="{FF2B5EF4-FFF2-40B4-BE49-F238E27FC236}">
                <a16:creationId xmlns:a16="http://schemas.microsoft.com/office/drawing/2014/main" id="{177E558B-B1A7-654F-B3FC-1DF9E51706CB}"/>
              </a:ext>
            </a:extLst>
          </p:cNvPr>
          <p:cNvSpPr/>
          <p:nvPr/>
        </p:nvSpPr>
        <p:spPr>
          <a:xfrm>
            <a:off x="749808" y="2417064"/>
            <a:ext cx="310896" cy="146304"/>
          </a:xfrm>
          <a:prstGeom prst="rect">
            <a:avLst/>
          </a:prstGeom>
          <a:noFill/>
          <a:ln/>
        </p:spPr>
        <p:txBody>
          <a:bodyPr wrap="square" lIns="0" tIns="0" rIns="0" bIns="0" rtlCol="0" anchor="ctr"/>
          <a:lstStyle/>
          <a:p>
            <a:pPr marL="0" indent="0" algn="ctr">
              <a:buNone/>
            </a:pPr>
            <a:r>
              <a:rPr lang="es-CO" sz="1050" b="1" noProof="0">
                <a:solidFill>
                  <a:srgbClr val="FFFFFF"/>
                </a:solidFill>
              </a:rPr>
              <a:t>1</a:t>
            </a:r>
            <a:endParaRPr lang="es-CO" sz="1050" noProof="0"/>
          </a:p>
        </p:txBody>
      </p:sp>
      <p:sp>
        <p:nvSpPr>
          <p:cNvPr id="19" name="Shape 12">
            <a:extLst>
              <a:ext uri="{FF2B5EF4-FFF2-40B4-BE49-F238E27FC236}">
                <a16:creationId xmlns:a16="http://schemas.microsoft.com/office/drawing/2014/main" id="{606712A3-5117-2319-B286-7C4E8A54D3B2}"/>
              </a:ext>
            </a:extLst>
          </p:cNvPr>
          <p:cNvSpPr/>
          <p:nvPr/>
        </p:nvSpPr>
        <p:spPr>
          <a:xfrm>
            <a:off x="697230" y="2505456"/>
            <a:ext cx="2331720" cy="768096"/>
          </a:xfrm>
          <a:prstGeom prst="roundRect">
            <a:avLst>
              <a:gd name="adj" fmla="val 9524"/>
            </a:avLst>
          </a:prstGeom>
          <a:solidFill>
            <a:srgbClr val="F7FBF9"/>
          </a:solidFill>
          <a:ln w="12700">
            <a:solidFill>
              <a:srgbClr val="D8E6DF"/>
            </a:solidFill>
            <a:prstDash val="solid"/>
          </a:ln>
        </p:spPr>
        <p:txBody>
          <a:bodyPr/>
          <a:lstStyle/>
          <a:p>
            <a:endParaRPr lang="es-CO" noProof="0"/>
          </a:p>
        </p:txBody>
      </p:sp>
      <p:sp>
        <p:nvSpPr>
          <p:cNvPr id="20" name="Shape 13">
            <a:extLst>
              <a:ext uri="{FF2B5EF4-FFF2-40B4-BE49-F238E27FC236}">
                <a16:creationId xmlns:a16="http://schemas.microsoft.com/office/drawing/2014/main" id="{0C8D9272-46DC-455C-9FFB-2EBF7976F990}"/>
              </a:ext>
            </a:extLst>
          </p:cNvPr>
          <p:cNvSpPr/>
          <p:nvPr/>
        </p:nvSpPr>
        <p:spPr>
          <a:xfrm>
            <a:off x="825246" y="2633472"/>
            <a:ext cx="310896" cy="310896"/>
          </a:xfrm>
          <a:prstGeom prst="ellipse">
            <a:avLst/>
          </a:prstGeom>
          <a:solidFill>
            <a:srgbClr val="2E7D32"/>
          </a:solidFill>
          <a:ln w="12700">
            <a:solidFill>
              <a:srgbClr val="2E7D32">
                <a:alpha val="0"/>
              </a:srgbClr>
            </a:solidFill>
            <a:prstDash val="solid"/>
          </a:ln>
        </p:spPr>
        <p:txBody>
          <a:bodyPr/>
          <a:lstStyle/>
          <a:p>
            <a:endParaRPr lang="es-CO" noProof="0"/>
          </a:p>
        </p:txBody>
      </p:sp>
      <p:sp>
        <p:nvSpPr>
          <p:cNvPr id="21" name="Text 14">
            <a:extLst>
              <a:ext uri="{FF2B5EF4-FFF2-40B4-BE49-F238E27FC236}">
                <a16:creationId xmlns:a16="http://schemas.microsoft.com/office/drawing/2014/main" id="{2246B18C-9F3A-4D34-0D35-01F3ABDEDB14}"/>
              </a:ext>
            </a:extLst>
          </p:cNvPr>
          <p:cNvSpPr/>
          <p:nvPr/>
        </p:nvSpPr>
        <p:spPr>
          <a:xfrm>
            <a:off x="825246" y="2709672"/>
            <a:ext cx="310896" cy="146304"/>
          </a:xfrm>
          <a:prstGeom prst="rect">
            <a:avLst/>
          </a:prstGeom>
          <a:noFill/>
          <a:ln/>
        </p:spPr>
        <p:txBody>
          <a:bodyPr wrap="square" lIns="0" tIns="0" rIns="0" bIns="0" rtlCol="0" anchor="ctr"/>
          <a:lstStyle/>
          <a:p>
            <a:pPr marL="0" indent="0" algn="ctr">
              <a:buNone/>
            </a:pPr>
            <a:r>
              <a:rPr lang="es-CO" sz="1050" b="1" noProof="0">
                <a:solidFill>
                  <a:srgbClr val="FFFFFF"/>
                </a:solidFill>
              </a:rPr>
              <a:t>2</a:t>
            </a:r>
            <a:endParaRPr lang="es-CO" sz="1050" noProof="0"/>
          </a:p>
        </p:txBody>
      </p:sp>
      <p:sp>
        <p:nvSpPr>
          <p:cNvPr id="22" name="Text 15">
            <a:extLst>
              <a:ext uri="{FF2B5EF4-FFF2-40B4-BE49-F238E27FC236}">
                <a16:creationId xmlns:a16="http://schemas.microsoft.com/office/drawing/2014/main" id="{86077681-06E3-4F1E-2827-EE00741DBCC3}"/>
              </a:ext>
            </a:extLst>
          </p:cNvPr>
          <p:cNvSpPr/>
          <p:nvPr/>
        </p:nvSpPr>
        <p:spPr>
          <a:xfrm>
            <a:off x="1218438" y="2587752"/>
            <a:ext cx="1600200" cy="182880"/>
          </a:xfrm>
          <a:prstGeom prst="rect">
            <a:avLst/>
          </a:prstGeom>
          <a:noFill/>
          <a:ln/>
        </p:spPr>
        <p:txBody>
          <a:bodyPr wrap="square" lIns="0" tIns="0" rIns="0" bIns="0" rtlCol="0" anchor="ctr"/>
          <a:lstStyle/>
          <a:p>
            <a:pPr marL="0" indent="0">
              <a:buNone/>
            </a:pPr>
            <a:r>
              <a:rPr lang="es-CO" sz="1150" b="1" noProof="0">
                <a:solidFill>
                  <a:srgbClr val="1F3340"/>
                </a:solidFill>
              </a:rPr>
              <a:t>Agente de respuesta asistida</a:t>
            </a:r>
            <a:endParaRPr lang="es-CO" sz="1150" noProof="0"/>
          </a:p>
        </p:txBody>
      </p:sp>
      <p:sp>
        <p:nvSpPr>
          <p:cNvPr id="23" name="Text 16">
            <a:extLst>
              <a:ext uri="{FF2B5EF4-FFF2-40B4-BE49-F238E27FC236}">
                <a16:creationId xmlns:a16="http://schemas.microsoft.com/office/drawing/2014/main" id="{0C102A85-B1C1-457D-4118-4A39C30C472A}"/>
              </a:ext>
            </a:extLst>
          </p:cNvPr>
          <p:cNvSpPr/>
          <p:nvPr/>
        </p:nvSpPr>
        <p:spPr>
          <a:xfrm>
            <a:off x="1218438" y="2866644"/>
            <a:ext cx="1572768" cy="278892"/>
          </a:xfrm>
          <a:prstGeom prst="rect">
            <a:avLst/>
          </a:prstGeom>
          <a:noFill/>
          <a:ln/>
        </p:spPr>
        <p:txBody>
          <a:bodyPr wrap="square" lIns="0" tIns="0" rIns="0" bIns="0" rtlCol="0" anchor="ctr"/>
          <a:lstStyle/>
          <a:p>
            <a:r>
              <a:rPr lang="es-CO" sz="850">
                <a:solidFill>
                  <a:srgbClr val="52606D"/>
                </a:solidFill>
                <a:ea typeface="Calibri"/>
                <a:cs typeface="Calibri"/>
              </a:rPr>
              <a:t>R</a:t>
            </a:r>
            <a:endParaRPr lang="es-CO" sz="850" noProof="0">
              <a:solidFill>
                <a:srgbClr val="52606D"/>
              </a:solidFill>
              <a:ea typeface="Calibri"/>
              <a:cs typeface="Calibri"/>
            </a:endParaRPr>
          </a:p>
        </p:txBody>
      </p:sp>
      <p:sp>
        <p:nvSpPr>
          <p:cNvPr id="26" name="Text 19">
            <a:extLst>
              <a:ext uri="{FF2B5EF4-FFF2-40B4-BE49-F238E27FC236}">
                <a16:creationId xmlns:a16="http://schemas.microsoft.com/office/drawing/2014/main" id="{7DB793E6-B54A-82A8-2C78-527AD7EA5988}"/>
              </a:ext>
            </a:extLst>
          </p:cNvPr>
          <p:cNvSpPr/>
          <p:nvPr/>
        </p:nvSpPr>
        <p:spPr>
          <a:xfrm>
            <a:off x="749808" y="4300728"/>
            <a:ext cx="310896" cy="146304"/>
          </a:xfrm>
          <a:prstGeom prst="rect">
            <a:avLst/>
          </a:prstGeom>
          <a:noFill/>
          <a:ln/>
        </p:spPr>
        <p:txBody>
          <a:bodyPr wrap="square" lIns="0" tIns="0" rIns="0" bIns="0" rtlCol="0" anchor="ctr"/>
          <a:lstStyle/>
          <a:p>
            <a:pPr marL="0" indent="0" algn="ctr">
              <a:buNone/>
            </a:pPr>
            <a:r>
              <a:rPr lang="es-CO" sz="1050" b="1" noProof="0">
                <a:solidFill>
                  <a:srgbClr val="FFFFFF"/>
                </a:solidFill>
              </a:rPr>
              <a:t>3</a:t>
            </a:r>
            <a:endParaRPr lang="es-CO" sz="1050" noProof="0"/>
          </a:p>
        </p:txBody>
      </p:sp>
      <p:sp>
        <p:nvSpPr>
          <p:cNvPr id="34" name="Shape 27">
            <a:extLst>
              <a:ext uri="{FF2B5EF4-FFF2-40B4-BE49-F238E27FC236}">
                <a16:creationId xmlns:a16="http://schemas.microsoft.com/office/drawing/2014/main" id="{ADC5480F-A259-99CC-659B-6E869957C7E7}"/>
              </a:ext>
            </a:extLst>
          </p:cNvPr>
          <p:cNvSpPr/>
          <p:nvPr/>
        </p:nvSpPr>
        <p:spPr>
          <a:xfrm>
            <a:off x="3333332" y="1600200"/>
            <a:ext cx="5137374" cy="4526280"/>
          </a:xfrm>
          <a:prstGeom prst="roundRect">
            <a:avLst>
              <a:gd name="adj" fmla="val 2553"/>
            </a:avLst>
          </a:prstGeom>
          <a:solidFill>
            <a:srgbClr val="FFFFFF"/>
          </a:solidFill>
          <a:ln w="12700">
            <a:solidFill>
              <a:srgbClr val="D5E3DD"/>
            </a:solidFill>
            <a:prstDash val="solid"/>
          </a:ln>
          <a:effectLst>
            <a:outerShdw blurRad="19050" dist="6350" dir="2700000" algn="bl" rotWithShape="0">
              <a:srgbClr val="000000">
                <a:alpha val="12000"/>
              </a:srgbClr>
            </a:outerShdw>
          </a:effectLst>
        </p:spPr>
        <p:txBody>
          <a:bodyPr/>
          <a:lstStyle/>
          <a:p>
            <a:endParaRPr lang="es-CO" noProof="0"/>
          </a:p>
        </p:txBody>
      </p:sp>
      <p:sp>
        <p:nvSpPr>
          <p:cNvPr id="35" name="Text 28">
            <a:extLst>
              <a:ext uri="{FF2B5EF4-FFF2-40B4-BE49-F238E27FC236}">
                <a16:creationId xmlns:a16="http://schemas.microsoft.com/office/drawing/2014/main" id="{8D8C54B6-D37F-C4D6-CA09-7E497E696561}"/>
              </a:ext>
            </a:extLst>
          </p:cNvPr>
          <p:cNvSpPr/>
          <p:nvPr/>
        </p:nvSpPr>
        <p:spPr>
          <a:xfrm>
            <a:off x="3657600" y="1801368"/>
            <a:ext cx="1993392" cy="274320"/>
          </a:xfrm>
          <a:prstGeom prst="rect">
            <a:avLst/>
          </a:prstGeom>
          <a:noFill/>
          <a:ln/>
        </p:spPr>
        <p:txBody>
          <a:bodyPr wrap="square" lIns="0" tIns="0" rIns="0" bIns="0" rtlCol="0" anchor="ctr"/>
          <a:lstStyle/>
          <a:p>
            <a:pPr marL="0" indent="0">
              <a:buNone/>
            </a:pPr>
            <a:r>
              <a:rPr lang="es-CO" sz="1400" b="1" noProof="0">
                <a:solidFill>
                  <a:srgbClr val="163A4D"/>
                </a:solidFill>
              </a:rPr>
              <a:t>Arquitectura:</a:t>
            </a:r>
            <a:endParaRPr lang="es-CO" sz="1400" noProof="0"/>
          </a:p>
        </p:txBody>
      </p:sp>
      <p:sp>
        <p:nvSpPr>
          <p:cNvPr id="40" name="Shape 32">
            <a:extLst>
              <a:ext uri="{FF2B5EF4-FFF2-40B4-BE49-F238E27FC236}">
                <a16:creationId xmlns:a16="http://schemas.microsoft.com/office/drawing/2014/main" id="{40E66233-6BF8-BF82-063B-8AABD952A04F}"/>
              </a:ext>
            </a:extLst>
          </p:cNvPr>
          <p:cNvSpPr/>
          <p:nvPr/>
        </p:nvSpPr>
        <p:spPr>
          <a:xfrm>
            <a:off x="8647072" y="1600200"/>
            <a:ext cx="3102968" cy="4526280"/>
          </a:xfrm>
          <a:prstGeom prst="roundRect">
            <a:avLst>
              <a:gd name="adj" fmla="val 2892"/>
            </a:avLst>
          </a:prstGeom>
          <a:solidFill>
            <a:srgbClr val="FFFFFF"/>
          </a:solidFill>
          <a:ln w="12700">
            <a:solidFill>
              <a:srgbClr val="D5E3DD"/>
            </a:solidFill>
            <a:prstDash val="solid"/>
          </a:ln>
          <a:effectLst>
            <a:outerShdw blurRad="19050" dist="6350" dir="2700000" algn="bl" rotWithShape="0">
              <a:srgbClr val="000000">
                <a:alpha val="12000"/>
              </a:srgbClr>
            </a:outerShdw>
          </a:effectLst>
        </p:spPr>
        <p:txBody>
          <a:bodyPr/>
          <a:lstStyle/>
          <a:p>
            <a:endParaRPr lang="es-CO" noProof="0"/>
          </a:p>
        </p:txBody>
      </p:sp>
      <p:sp>
        <p:nvSpPr>
          <p:cNvPr id="41" name="Text 33">
            <a:extLst>
              <a:ext uri="{FF2B5EF4-FFF2-40B4-BE49-F238E27FC236}">
                <a16:creationId xmlns:a16="http://schemas.microsoft.com/office/drawing/2014/main" id="{99D26114-2E7D-ACD8-23F2-BDEE454DFDA6}"/>
              </a:ext>
            </a:extLst>
          </p:cNvPr>
          <p:cNvSpPr/>
          <p:nvPr/>
        </p:nvSpPr>
        <p:spPr>
          <a:xfrm>
            <a:off x="8183880" y="1801368"/>
            <a:ext cx="3246120" cy="320040"/>
          </a:xfrm>
          <a:prstGeom prst="rect">
            <a:avLst/>
          </a:prstGeom>
          <a:noFill/>
          <a:ln/>
        </p:spPr>
        <p:txBody>
          <a:bodyPr wrap="square" lIns="0" tIns="0" rIns="0" bIns="0" rtlCol="0" anchor="ctr"/>
          <a:lstStyle/>
          <a:p>
            <a:pPr marL="0" indent="0" algn="ctr">
              <a:buNone/>
            </a:pPr>
            <a:r>
              <a:rPr lang="es-CO" sz="1400" b="1">
                <a:solidFill>
                  <a:srgbClr val="163A4D"/>
                </a:solidFill>
              </a:rPr>
              <a:t>Funcionamiento</a:t>
            </a:r>
            <a:endParaRPr lang="es-CO" sz="1400" noProof="0"/>
          </a:p>
        </p:txBody>
      </p:sp>
      <p:sp>
        <p:nvSpPr>
          <p:cNvPr id="42" name="Text 6">
            <a:extLst>
              <a:ext uri="{FF2B5EF4-FFF2-40B4-BE49-F238E27FC236}">
                <a16:creationId xmlns:a16="http://schemas.microsoft.com/office/drawing/2014/main" id="{E5BBF1C1-C4E9-F8BB-FAE8-3216A859AFEA}"/>
              </a:ext>
            </a:extLst>
          </p:cNvPr>
          <p:cNvSpPr/>
          <p:nvPr/>
        </p:nvSpPr>
        <p:spPr>
          <a:xfrm>
            <a:off x="774192" y="1962912"/>
            <a:ext cx="2331720" cy="320040"/>
          </a:xfrm>
          <a:prstGeom prst="rect">
            <a:avLst/>
          </a:prstGeom>
          <a:noFill/>
          <a:ln/>
        </p:spPr>
        <p:txBody>
          <a:bodyPr wrap="square" lIns="0" tIns="0" rIns="0" bIns="0" rtlCol="0" anchor="ctr"/>
          <a:lstStyle/>
          <a:p>
            <a:pPr marL="0" indent="0">
              <a:buNone/>
            </a:pPr>
            <a:r>
              <a:rPr lang="es-CO" sz="1400" b="1" noProof="0">
                <a:solidFill>
                  <a:srgbClr val="163A4D"/>
                </a:solidFill>
              </a:rPr>
              <a:t>Agente / Capacidad</a:t>
            </a:r>
            <a:endParaRPr lang="es-CO" sz="1400" noProof="0"/>
          </a:p>
        </p:txBody>
      </p:sp>
      <p:sp>
        <p:nvSpPr>
          <p:cNvPr id="74" name="Shape 12">
            <a:extLst>
              <a:ext uri="{FF2B5EF4-FFF2-40B4-BE49-F238E27FC236}">
                <a16:creationId xmlns:a16="http://schemas.microsoft.com/office/drawing/2014/main" id="{0BA1ECEC-9DAD-F8CC-10F4-168FBAD30B5E}"/>
              </a:ext>
            </a:extLst>
          </p:cNvPr>
          <p:cNvSpPr/>
          <p:nvPr/>
        </p:nvSpPr>
        <p:spPr>
          <a:xfrm>
            <a:off x="697230" y="4300728"/>
            <a:ext cx="2331720" cy="768096"/>
          </a:xfrm>
          <a:prstGeom prst="roundRect">
            <a:avLst>
              <a:gd name="adj" fmla="val 9524"/>
            </a:avLst>
          </a:prstGeom>
          <a:solidFill>
            <a:srgbClr val="F7FBF9"/>
          </a:solidFill>
          <a:ln w="12700">
            <a:solidFill>
              <a:srgbClr val="D8E6DF"/>
            </a:solidFill>
            <a:prstDash val="solid"/>
          </a:ln>
        </p:spPr>
        <p:txBody>
          <a:bodyPr/>
          <a:lstStyle/>
          <a:p>
            <a:endParaRPr lang="es-CO" noProof="0"/>
          </a:p>
        </p:txBody>
      </p:sp>
      <p:sp>
        <p:nvSpPr>
          <p:cNvPr id="76" name="Text 14">
            <a:extLst>
              <a:ext uri="{FF2B5EF4-FFF2-40B4-BE49-F238E27FC236}">
                <a16:creationId xmlns:a16="http://schemas.microsoft.com/office/drawing/2014/main" id="{DB6ABB1C-6DEA-5DCA-8754-623FCCEBF828}"/>
              </a:ext>
            </a:extLst>
          </p:cNvPr>
          <p:cNvSpPr/>
          <p:nvPr/>
        </p:nvSpPr>
        <p:spPr>
          <a:xfrm>
            <a:off x="825246" y="4504944"/>
            <a:ext cx="310896" cy="146304"/>
          </a:xfrm>
          <a:prstGeom prst="rect">
            <a:avLst/>
          </a:prstGeom>
          <a:noFill/>
          <a:ln/>
        </p:spPr>
        <p:txBody>
          <a:bodyPr wrap="square" lIns="0" tIns="0" rIns="0" bIns="0" rtlCol="0" anchor="ctr"/>
          <a:lstStyle/>
          <a:p>
            <a:pPr marL="0" indent="0" algn="ctr">
              <a:buNone/>
            </a:pPr>
            <a:endParaRPr lang="es-CO" sz="1050" noProof="0"/>
          </a:p>
        </p:txBody>
      </p:sp>
      <p:sp>
        <p:nvSpPr>
          <p:cNvPr id="80" name="Text 16">
            <a:extLst>
              <a:ext uri="{FF2B5EF4-FFF2-40B4-BE49-F238E27FC236}">
                <a16:creationId xmlns:a16="http://schemas.microsoft.com/office/drawing/2014/main" id="{E2AA20AB-E96E-C7B4-76F4-94786CE49B86}"/>
              </a:ext>
            </a:extLst>
          </p:cNvPr>
          <p:cNvSpPr/>
          <p:nvPr/>
        </p:nvSpPr>
        <p:spPr>
          <a:xfrm>
            <a:off x="825246" y="4309872"/>
            <a:ext cx="1965960" cy="630936"/>
          </a:xfrm>
          <a:prstGeom prst="rect">
            <a:avLst/>
          </a:prstGeom>
          <a:noFill/>
          <a:ln/>
        </p:spPr>
        <p:txBody>
          <a:bodyPr wrap="square" lIns="0" tIns="0" rIns="0" bIns="0" rtlCol="0" anchor="ctr"/>
          <a:lstStyle/>
          <a:p>
            <a:r>
              <a:rPr lang="es-CO" sz="850" dirty="0">
                <a:solidFill>
                  <a:srgbClr val="52606D"/>
                </a:solidFill>
              </a:rPr>
              <a:t>Plataforma transversal para el análisis de documentos y su posterior consumo por parte de IA</a:t>
            </a:r>
            <a:endParaRPr lang="es-CO" sz="850" noProof="0" dirty="0">
              <a:solidFill>
                <a:srgbClr val="000000"/>
              </a:solidFill>
              <a:ea typeface="Calibri"/>
              <a:cs typeface="Calibri"/>
            </a:endParaRPr>
          </a:p>
        </p:txBody>
      </p:sp>
      <p:sp>
        <p:nvSpPr>
          <p:cNvPr id="5" name="CuadroTexto 4">
            <a:extLst>
              <a:ext uri="{FF2B5EF4-FFF2-40B4-BE49-F238E27FC236}">
                <a16:creationId xmlns:a16="http://schemas.microsoft.com/office/drawing/2014/main" id="{44A38B0D-1C9D-A028-C0EC-0875241816AC}"/>
              </a:ext>
            </a:extLst>
          </p:cNvPr>
          <p:cNvSpPr txBox="1"/>
          <p:nvPr/>
        </p:nvSpPr>
        <p:spPr>
          <a:xfrm>
            <a:off x="9086056" y="2282217"/>
            <a:ext cx="2689231" cy="181588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indent="-342900">
              <a:buAutoNum type="arabicPeriod"/>
            </a:pPr>
            <a:r>
              <a:rPr lang="es-ES" sz="1600" dirty="0">
                <a:solidFill>
                  <a:srgbClr val="52606D"/>
                </a:solidFill>
              </a:rPr>
              <a:t>Cargar un archivo </a:t>
            </a:r>
            <a:r>
              <a:rPr lang="es-ES" sz="1600" dirty="0" err="1">
                <a:solidFill>
                  <a:srgbClr val="52606D"/>
                </a:solidFill>
              </a:rPr>
              <a:t>pdf</a:t>
            </a:r>
            <a:r>
              <a:rPr lang="es-ES" sz="1600" dirty="0">
                <a:solidFill>
                  <a:srgbClr val="52606D"/>
                </a:solidFill>
              </a:rPr>
              <a:t>, docx, </a:t>
            </a:r>
            <a:r>
              <a:rPr lang="es-ES" sz="1600" dirty="0" err="1">
                <a:solidFill>
                  <a:srgbClr val="52606D"/>
                </a:solidFill>
              </a:rPr>
              <a:t>odt</a:t>
            </a:r>
            <a:r>
              <a:rPr lang="es-ES" sz="1600" dirty="0">
                <a:solidFill>
                  <a:srgbClr val="52606D"/>
                </a:solidFill>
              </a:rPr>
              <a:t>...</a:t>
            </a:r>
          </a:p>
          <a:p>
            <a:pPr indent="-342900">
              <a:buAutoNum type="arabicPeriod"/>
            </a:pPr>
            <a:r>
              <a:rPr lang="es-ES" sz="1600" dirty="0">
                <a:solidFill>
                  <a:srgbClr val="52606D"/>
                </a:solidFill>
              </a:rPr>
              <a:t>Ejecutar el pipeline.</a:t>
            </a:r>
          </a:p>
          <a:p>
            <a:pPr indent="-342900">
              <a:buAutoNum type="arabicPeriod"/>
            </a:pPr>
            <a:r>
              <a:rPr lang="es-ES" sz="1600" dirty="0">
                <a:solidFill>
                  <a:srgbClr val="52606D"/>
                </a:solidFill>
              </a:rPr>
              <a:t>Los resultados son cargados a </a:t>
            </a:r>
            <a:r>
              <a:rPr lang="es-ES" sz="1600" dirty="0" err="1">
                <a:solidFill>
                  <a:srgbClr val="52606D"/>
                </a:solidFill>
              </a:rPr>
              <a:t>MiniO</a:t>
            </a:r>
            <a:endParaRPr lang="es-ES" sz="1600" dirty="0">
              <a:solidFill>
                <a:srgbClr val="52606D"/>
              </a:solidFill>
            </a:endParaRPr>
          </a:p>
          <a:p>
            <a:pPr indent="-342900">
              <a:buAutoNum type="arabicPeriod"/>
            </a:pPr>
            <a:r>
              <a:rPr lang="es-ES" sz="1600" dirty="0">
                <a:solidFill>
                  <a:srgbClr val="52606D"/>
                </a:solidFill>
              </a:rPr>
              <a:t>Se pueden descargar los insumos generados</a:t>
            </a:r>
          </a:p>
        </p:txBody>
      </p:sp>
      <p:pic>
        <p:nvPicPr>
          <p:cNvPr id="7" name="Imagen 6" descr="Escala de tiempo&#10;&#10;El contenido generado por IA puede ser incorrecto.">
            <a:extLst>
              <a:ext uri="{FF2B5EF4-FFF2-40B4-BE49-F238E27FC236}">
                <a16:creationId xmlns:a16="http://schemas.microsoft.com/office/drawing/2014/main" id="{3BEE93A1-DD51-0049-C545-46716D2B3D1C}"/>
              </a:ext>
            </a:extLst>
          </p:cNvPr>
          <p:cNvPicPr>
            <a:picLocks noChangeAspect="1"/>
          </p:cNvPicPr>
          <p:nvPr/>
        </p:nvPicPr>
        <p:blipFill>
          <a:blip r:embed="rId3"/>
          <a:stretch>
            <a:fillRect/>
          </a:stretch>
        </p:blipFill>
        <p:spPr>
          <a:xfrm>
            <a:off x="3898726" y="2202492"/>
            <a:ext cx="3736933" cy="3768248"/>
          </a:xfrm>
          <a:prstGeom prst="rect">
            <a:avLst/>
          </a:prstGeom>
        </p:spPr>
      </p:pic>
      <p:pic>
        <p:nvPicPr>
          <p:cNvPr id="3" name="Imagen 2">
            <a:extLst>
              <a:ext uri="{FF2B5EF4-FFF2-40B4-BE49-F238E27FC236}">
                <a16:creationId xmlns:a16="http://schemas.microsoft.com/office/drawing/2014/main" id="{51E7A280-B86D-4B90-51CA-9305994F01F4}"/>
              </a:ext>
            </a:extLst>
          </p:cNvPr>
          <p:cNvPicPr>
            <a:picLocks noChangeAspect="1"/>
          </p:cNvPicPr>
          <p:nvPr/>
        </p:nvPicPr>
        <p:blipFill>
          <a:blip r:embed="rId4"/>
          <a:stretch>
            <a:fillRect/>
          </a:stretch>
        </p:blipFill>
        <p:spPr>
          <a:xfrm>
            <a:off x="8860388" y="365532"/>
            <a:ext cx="3331612" cy="721277"/>
          </a:xfrm>
          <a:prstGeom prst="rect">
            <a:avLst/>
          </a:prstGeom>
        </p:spPr>
      </p:pic>
      <p:pic>
        <p:nvPicPr>
          <p:cNvPr id="4" name="Imagen 3">
            <a:extLst>
              <a:ext uri="{FF2B5EF4-FFF2-40B4-BE49-F238E27FC236}">
                <a16:creationId xmlns:a16="http://schemas.microsoft.com/office/drawing/2014/main" id="{2194FF08-37AB-C55A-ABC8-60E8BF85DF57}"/>
              </a:ext>
            </a:extLst>
          </p:cNvPr>
          <p:cNvPicPr>
            <a:picLocks noChangeAspect="1"/>
          </p:cNvPicPr>
          <p:nvPr/>
        </p:nvPicPr>
        <p:blipFill>
          <a:blip r:embed="rId4"/>
          <a:stretch>
            <a:fillRect/>
          </a:stretch>
        </p:blipFill>
        <p:spPr>
          <a:xfrm>
            <a:off x="81276" y="146305"/>
            <a:ext cx="3331612" cy="739564"/>
          </a:xfrm>
          <a:prstGeom prst="rect">
            <a:avLst/>
          </a:prstGeom>
        </p:spPr>
      </p:pic>
      <p:pic>
        <p:nvPicPr>
          <p:cNvPr id="6" name="Picture 2" descr="A green and yellow logo&#10;&#10;AI-generated content may be incorrect.">
            <a:extLst>
              <a:ext uri="{FF2B5EF4-FFF2-40B4-BE49-F238E27FC236}">
                <a16:creationId xmlns:a16="http://schemas.microsoft.com/office/drawing/2014/main" id="{5EF60C76-CB63-2054-9CB5-BDDD3DC276A1}"/>
              </a:ext>
            </a:extLst>
          </p:cNvPr>
          <p:cNvPicPr>
            <a:picLocks noChangeAspect="1"/>
          </p:cNvPicPr>
          <p:nvPr/>
        </p:nvPicPr>
        <p:blipFill>
          <a:blip r:embed="rId5"/>
          <a:stretch>
            <a:fillRect/>
          </a:stretch>
        </p:blipFill>
        <p:spPr>
          <a:xfrm>
            <a:off x="749808" y="191993"/>
            <a:ext cx="1624135" cy="762733"/>
          </a:xfrm>
          <a:prstGeom prst="rect">
            <a:avLst/>
          </a:prstGeom>
        </p:spPr>
      </p:pic>
      <p:pic>
        <p:nvPicPr>
          <p:cNvPr id="10" name="Imagen 9">
            <a:extLst>
              <a:ext uri="{FF2B5EF4-FFF2-40B4-BE49-F238E27FC236}">
                <a16:creationId xmlns:a16="http://schemas.microsoft.com/office/drawing/2014/main" id="{8B2F7F31-C4F0-0052-0ACF-5FCD65E4240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192807" y="217007"/>
            <a:ext cx="1614850" cy="1076566"/>
          </a:xfrm>
          <a:prstGeom prst="rect">
            <a:avLst/>
          </a:prstGeom>
        </p:spPr>
      </p:pic>
    </p:spTree>
    <p:extLst>
      <p:ext uri="{BB962C8B-B14F-4D97-AF65-F5344CB8AC3E}">
        <p14:creationId xmlns:p14="http://schemas.microsoft.com/office/powerpoint/2010/main" val="35224515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912DEC-23B1-437E-BFB5-EAAEB30DB338}"/>
            </a:ext>
          </a:extLst>
        </p:cNvPr>
        <p:cNvGrpSpPr/>
        <p:nvPr/>
      </p:nvGrpSpPr>
      <p:grpSpPr>
        <a:xfrm>
          <a:off x="0" y="0"/>
          <a:ext cx="0" cy="0"/>
          <a:chOff x="0" y="0"/>
          <a:chExt cx="0" cy="0"/>
        </a:xfrm>
      </p:grpSpPr>
      <p:sp>
        <p:nvSpPr>
          <p:cNvPr id="2" name="Shape 0">
            <a:extLst>
              <a:ext uri="{FF2B5EF4-FFF2-40B4-BE49-F238E27FC236}">
                <a16:creationId xmlns:a16="http://schemas.microsoft.com/office/drawing/2014/main" id="{EE261093-610F-8941-6FB9-22397480F101}"/>
              </a:ext>
            </a:extLst>
          </p:cNvPr>
          <p:cNvSpPr/>
          <p:nvPr/>
        </p:nvSpPr>
        <p:spPr>
          <a:xfrm>
            <a:off x="0" y="0"/>
            <a:ext cx="12191695" cy="146304"/>
          </a:xfrm>
          <a:prstGeom prst="rect">
            <a:avLst/>
          </a:prstGeom>
          <a:solidFill>
            <a:srgbClr val="2E7D32"/>
          </a:solidFill>
          <a:ln w="12700">
            <a:solidFill>
              <a:srgbClr val="2E7D32">
                <a:alpha val="0"/>
              </a:srgbClr>
            </a:solidFill>
            <a:prstDash val="solid"/>
          </a:ln>
        </p:spPr>
        <p:txBody>
          <a:bodyPr/>
          <a:lstStyle/>
          <a:p>
            <a:endParaRPr lang="es-CO" noProof="0"/>
          </a:p>
        </p:txBody>
      </p:sp>
      <p:sp>
        <p:nvSpPr>
          <p:cNvPr id="8" name="Shape 1">
            <a:extLst>
              <a:ext uri="{FF2B5EF4-FFF2-40B4-BE49-F238E27FC236}">
                <a16:creationId xmlns:a16="http://schemas.microsoft.com/office/drawing/2014/main" id="{94FD55F3-025A-A296-51F2-86B16AF98FB0}"/>
              </a:ext>
            </a:extLst>
          </p:cNvPr>
          <p:cNvSpPr/>
          <p:nvPr/>
        </p:nvSpPr>
        <p:spPr>
          <a:xfrm>
            <a:off x="0" y="6565392"/>
            <a:ext cx="12191695" cy="292608"/>
          </a:xfrm>
          <a:prstGeom prst="rect">
            <a:avLst/>
          </a:prstGeom>
          <a:solidFill>
            <a:srgbClr val="0E5A8A"/>
          </a:solidFill>
          <a:ln w="12700">
            <a:solidFill>
              <a:srgbClr val="0E5A8A">
                <a:alpha val="0"/>
              </a:srgbClr>
            </a:solidFill>
            <a:prstDash val="solid"/>
          </a:ln>
        </p:spPr>
        <p:txBody>
          <a:bodyPr/>
          <a:lstStyle/>
          <a:p>
            <a:endParaRPr lang="es-CO" noProof="0"/>
          </a:p>
        </p:txBody>
      </p:sp>
      <p:sp>
        <p:nvSpPr>
          <p:cNvPr id="9" name="Text 2">
            <a:extLst>
              <a:ext uri="{FF2B5EF4-FFF2-40B4-BE49-F238E27FC236}">
                <a16:creationId xmlns:a16="http://schemas.microsoft.com/office/drawing/2014/main" id="{84A2E6B9-B429-C843-23DA-B11629DCB6D0}"/>
              </a:ext>
            </a:extLst>
          </p:cNvPr>
          <p:cNvSpPr/>
          <p:nvPr/>
        </p:nvSpPr>
        <p:spPr>
          <a:xfrm>
            <a:off x="3544622" y="329184"/>
            <a:ext cx="5102450" cy="777240"/>
          </a:xfrm>
          <a:prstGeom prst="rect">
            <a:avLst/>
          </a:prstGeom>
          <a:noFill/>
          <a:ln/>
        </p:spPr>
        <p:txBody>
          <a:bodyPr wrap="square" lIns="0" tIns="0" rIns="0" bIns="0" rtlCol="0" anchor="ctr"/>
          <a:lstStyle/>
          <a:p>
            <a:pPr marL="0" indent="0" algn="ctr">
              <a:buNone/>
            </a:pPr>
            <a:r>
              <a:rPr lang="es-CO" sz="2200" b="1" noProof="0">
                <a:solidFill>
                  <a:srgbClr val="163A4D"/>
                </a:solidFill>
                <a:latin typeface="Aptos Display" pitchFamily="34" charset="0"/>
                <a:ea typeface="Aptos Display" pitchFamily="34" charset="-122"/>
                <a:cs typeface="Aptos Display" pitchFamily="34" charset="-120"/>
              </a:rPr>
              <a:t>Proyecto RAG Vectorización</a:t>
            </a:r>
            <a:endParaRPr lang="es-CO" sz="2200" noProof="0"/>
          </a:p>
        </p:txBody>
      </p:sp>
      <p:sp>
        <p:nvSpPr>
          <p:cNvPr id="12" name="Shape 5">
            <a:extLst>
              <a:ext uri="{FF2B5EF4-FFF2-40B4-BE49-F238E27FC236}">
                <a16:creationId xmlns:a16="http://schemas.microsoft.com/office/drawing/2014/main" id="{8471913E-AAF4-E4C2-CCD7-F831E77D1B9F}"/>
              </a:ext>
            </a:extLst>
          </p:cNvPr>
          <p:cNvSpPr/>
          <p:nvPr/>
        </p:nvSpPr>
        <p:spPr>
          <a:xfrm>
            <a:off x="411480" y="1600200"/>
            <a:ext cx="2793836" cy="4526280"/>
          </a:xfrm>
          <a:prstGeom prst="roundRect">
            <a:avLst>
              <a:gd name="adj" fmla="val 3934"/>
            </a:avLst>
          </a:prstGeom>
          <a:solidFill>
            <a:srgbClr val="FFFFFF"/>
          </a:solidFill>
          <a:ln w="12700">
            <a:solidFill>
              <a:srgbClr val="D5E3DD"/>
            </a:solidFill>
            <a:prstDash val="solid"/>
          </a:ln>
          <a:effectLst>
            <a:outerShdw blurRad="19050" dist="6350" dir="2700000" algn="bl" rotWithShape="0">
              <a:srgbClr val="000000">
                <a:alpha val="12000"/>
              </a:srgbClr>
            </a:outerShdw>
          </a:effectLst>
        </p:spPr>
        <p:txBody>
          <a:bodyPr/>
          <a:lstStyle/>
          <a:p>
            <a:endParaRPr lang="es-CO" noProof="0"/>
          </a:p>
        </p:txBody>
      </p:sp>
      <p:sp>
        <p:nvSpPr>
          <p:cNvPr id="13" name="Text 6">
            <a:extLst>
              <a:ext uri="{FF2B5EF4-FFF2-40B4-BE49-F238E27FC236}">
                <a16:creationId xmlns:a16="http://schemas.microsoft.com/office/drawing/2014/main" id="{39A27607-8D6A-B5B7-A960-4C619F3C766E}"/>
              </a:ext>
            </a:extLst>
          </p:cNvPr>
          <p:cNvSpPr/>
          <p:nvPr/>
        </p:nvSpPr>
        <p:spPr>
          <a:xfrm>
            <a:off x="774192" y="3707892"/>
            <a:ext cx="2331720" cy="320040"/>
          </a:xfrm>
          <a:prstGeom prst="rect">
            <a:avLst/>
          </a:prstGeom>
          <a:noFill/>
          <a:ln/>
        </p:spPr>
        <p:txBody>
          <a:bodyPr wrap="square" lIns="0" tIns="0" rIns="0" bIns="0" rtlCol="0" anchor="ctr"/>
          <a:lstStyle/>
          <a:p>
            <a:pPr marL="0" indent="0">
              <a:buNone/>
            </a:pPr>
            <a:r>
              <a:rPr lang="es-CO" sz="1400" b="1">
                <a:solidFill>
                  <a:srgbClr val="163A4D"/>
                </a:solidFill>
              </a:rPr>
              <a:t>Objetivo:</a:t>
            </a:r>
            <a:endParaRPr lang="es-CO" sz="1400" noProof="0"/>
          </a:p>
        </p:txBody>
      </p:sp>
      <p:sp>
        <p:nvSpPr>
          <p:cNvPr id="16" name="Text 9">
            <a:extLst>
              <a:ext uri="{FF2B5EF4-FFF2-40B4-BE49-F238E27FC236}">
                <a16:creationId xmlns:a16="http://schemas.microsoft.com/office/drawing/2014/main" id="{F983EC16-7FEB-D1D5-9AD0-39F1AC804C73}"/>
              </a:ext>
            </a:extLst>
          </p:cNvPr>
          <p:cNvSpPr/>
          <p:nvPr/>
        </p:nvSpPr>
        <p:spPr>
          <a:xfrm>
            <a:off x="749808" y="2417064"/>
            <a:ext cx="310896" cy="146304"/>
          </a:xfrm>
          <a:prstGeom prst="rect">
            <a:avLst/>
          </a:prstGeom>
          <a:noFill/>
          <a:ln/>
        </p:spPr>
        <p:txBody>
          <a:bodyPr wrap="square" lIns="0" tIns="0" rIns="0" bIns="0" rtlCol="0" anchor="ctr"/>
          <a:lstStyle/>
          <a:p>
            <a:pPr marL="0" indent="0" algn="ctr">
              <a:buNone/>
            </a:pPr>
            <a:r>
              <a:rPr lang="es-CO" sz="1050" b="1" noProof="0">
                <a:solidFill>
                  <a:srgbClr val="FFFFFF"/>
                </a:solidFill>
              </a:rPr>
              <a:t>1</a:t>
            </a:r>
            <a:endParaRPr lang="es-CO" sz="1050" noProof="0"/>
          </a:p>
        </p:txBody>
      </p:sp>
      <p:sp>
        <p:nvSpPr>
          <p:cNvPr id="19" name="Shape 12">
            <a:extLst>
              <a:ext uri="{FF2B5EF4-FFF2-40B4-BE49-F238E27FC236}">
                <a16:creationId xmlns:a16="http://schemas.microsoft.com/office/drawing/2014/main" id="{C0768966-D554-6E5B-4854-234198A78799}"/>
              </a:ext>
            </a:extLst>
          </p:cNvPr>
          <p:cNvSpPr/>
          <p:nvPr/>
        </p:nvSpPr>
        <p:spPr>
          <a:xfrm>
            <a:off x="697230" y="2505456"/>
            <a:ext cx="2331720" cy="768096"/>
          </a:xfrm>
          <a:prstGeom prst="roundRect">
            <a:avLst>
              <a:gd name="adj" fmla="val 9524"/>
            </a:avLst>
          </a:prstGeom>
          <a:solidFill>
            <a:srgbClr val="F7FBF9"/>
          </a:solidFill>
          <a:ln w="12700">
            <a:solidFill>
              <a:srgbClr val="D8E6DF"/>
            </a:solidFill>
            <a:prstDash val="solid"/>
          </a:ln>
        </p:spPr>
        <p:txBody>
          <a:bodyPr/>
          <a:lstStyle/>
          <a:p>
            <a:endParaRPr lang="es-CO" noProof="0"/>
          </a:p>
        </p:txBody>
      </p:sp>
      <p:sp>
        <p:nvSpPr>
          <p:cNvPr id="20" name="Shape 13">
            <a:extLst>
              <a:ext uri="{FF2B5EF4-FFF2-40B4-BE49-F238E27FC236}">
                <a16:creationId xmlns:a16="http://schemas.microsoft.com/office/drawing/2014/main" id="{CBE3A6C4-9A3A-CFEA-4B47-61FD131E5BD7}"/>
              </a:ext>
            </a:extLst>
          </p:cNvPr>
          <p:cNvSpPr/>
          <p:nvPr/>
        </p:nvSpPr>
        <p:spPr>
          <a:xfrm>
            <a:off x="825246" y="2633472"/>
            <a:ext cx="310896" cy="310896"/>
          </a:xfrm>
          <a:prstGeom prst="ellipse">
            <a:avLst/>
          </a:prstGeom>
          <a:solidFill>
            <a:srgbClr val="2E7D32"/>
          </a:solidFill>
          <a:ln w="12700">
            <a:solidFill>
              <a:srgbClr val="2E7D32">
                <a:alpha val="0"/>
              </a:srgbClr>
            </a:solidFill>
            <a:prstDash val="solid"/>
          </a:ln>
        </p:spPr>
        <p:txBody>
          <a:bodyPr/>
          <a:lstStyle/>
          <a:p>
            <a:endParaRPr lang="es-CO" noProof="0"/>
          </a:p>
        </p:txBody>
      </p:sp>
      <p:sp>
        <p:nvSpPr>
          <p:cNvPr id="21" name="Text 14">
            <a:extLst>
              <a:ext uri="{FF2B5EF4-FFF2-40B4-BE49-F238E27FC236}">
                <a16:creationId xmlns:a16="http://schemas.microsoft.com/office/drawing/2014/main" id="{9D45631A-4826-5C88-80E8-966374ACF02E}"/>
              </a:ext>
            </a:extLst>
          </p:cNvPr>
          <p:cNvSpPr/>
          <p:nvPr/>
        </p:nvSpPr>
        <p:spPr>
          <a:xfrm>
            <a:off x="825246" y="2709672"/>
            <a:ext cx="310896" cy="146304"/>
          </a:xfrm>
          <a:prstGeom prst="rect">
            <a:avLst/>
          </a:prstGeom>
          <a:noFill/>
          <a:ln/>
        </p:spPr>
        <p:txBody>
          <a:bodyPr wrap="square" lIns="0" tIns="0" rIns="0" bIns="0" rtlCol="0" anchor="ctr"/>
          <a:lstStyle/>
          <a:p>
            <a:pPr marL="0" indent="0" algn="ctr">
              <a:buNone/>
            </a:pPr>
            <a:r>
              <a:rPr lang="es-CO" sz="1050" b="1" noProof="0">
                <a:solidFill>
                  <a:srgbClr val="FFFFFF"/>
                </a:solidFill>
              </a:rPr>
              <a:t>2</a:t>
            </a:r>
            <a:endParaRPr lang="es-CO" sz="1050" noProof="0"/>
          </a:p>
        </p:txBody>
      </p:sp>
      <p:sp>
        <p:nvSpPr>
          <p:cNvPr id="22" name="Text 15">
            <a:extLst>
              <a:ext uri="{FF2B5EF4-FFF2-40B4-BE49-F238E27FC236}">
                <a16:creationId xmlns:a16="http://schemas.microsoft.com/office/drawing/2014/main" id="{DC9BA8C9-A5E1-B47A-5AA6-2B142774F49A}"/>
              </a:ext>
            </a:extLst>
          </p:cNvPr>
          <p:cNvSpPr/>
          <p:nvPr/>
        </p:nvSpPr>
        <p:spPr>
          <a:xfrm>
            <a:off x="1218438" y="2587752"/>
            <a:ext cx="1600200" cy="182880"/>
          </a:xfrm>
          <a:prstGeom prst="rect">
            <a:avLst/>
          </a:prstGeom>
          <a:noFill/>
          <a:ln/>
        </p:spPr>
        <p:txBody>
          <a:bodyPr wrap="square" lIns="0" tIns="0" rIns="0" bIns="0" rtlCol="0" anchor="ctr"/>
          <a:lstStyle/>
          <a:p>
            <a:pPr marL="0" indent="0">
              <a:buNone/>
            </a:pPr>
            <a:r>
              <a:rPr lang="es-CO" sz="1150" b="1" noProof="0">
                <a:solidFill>
                  <a:srgbClr val="1F3340"/>
                </a:solidFill>
              </a:rPr>
              <a:t>Agente de respuesta asistida</a:t>
            </a:r>
            <a:endParaRPr lang="es-CO" sz="1150" noProof="0"/>
          </a:p>
        </p:txBody>
      </p:sp>
      <p:sp>
        <p:nvSpPr>
          <p:cNvPr id="23" name="Text 16">
            <a:extLst>
              <a:ext uri="{FF2B5EF4-FFF2-40B4-BE49-F238E27FC236}">
                <a16:creationId xmlns:a16="http://schemas.microsoft.com/office/drawing/2014/main" id="{C5058DFA-70DA-DA07-982A-B9E14EFE077A}"/>
              </a:ext>
            </a:extLst>
          </p:cNvPr>
          <p:cNvSpPr/>
          <p:nvPr/>
        </p:nvSpPr>
        <p:spPr>
          <a:xfrm>
            <a:off x="1218438" y="2866644"/>
            <a:ext cx="1572768" cy="278892"/>
          </a:xfrm>
          <a:prstGeom prst="rect">
            <a:avLst/>
          </a:prstGeom>
          <a:noFill/>
          <a:ln/>
        </p:spPr>
        <p:txBody>
          <a:bodyPr wrap="square" lIns="0" tIns="0" rIns="0" bIns="0" rtlCol="0" anchor="ctr"/>
          <a:lstStyle/>
          <a:p>
            <a:pPr marL="0" indent="0">
              <a:buNone/>
            </a:pPr>
            <a:r>
              <a:rPr lang="es-CO" sz="870" noProof="0" err="1">
                <a:solidFill>
                  <a:srgbClr val="52606D"/>
                </a:solidFill>
              </a:rPr>
              <a:t>Chatbots</a:t>
            </a:r>
            <a:r>
              <a:rPr lang="es-CO" sz="870" noProof="0">
                <a:solidFill>
                  <a:srgbClr val="52606D"/>
                </a:solidFill>
              </a:rPr>
              <a:t>, reutilizar </a:t>
            </a:r>
            <a:r>
              <a:rPr lang="es-CO" sz="870" noProof="0" err="1">
                <a:solidFill>
                  <a:srgbClr val="52606D"/>
                </a:solidFill>
              </a:rPr>
              <a:t>AIRFlow</a:t>
            </a:r>
            <a:r>
              <a:rPr lang="es-CO" sz="870" noProof="0">
                <a:solidFill>
                  <a:srgbClr val="52606D"/>
                </a:solidFill>
              </a:rPr>
              <a:t> y </a:t>
            </a:r>
            <a:r>
              <a:rPr lang="es-CO" sz="870" noProof="0" err="1">
                <a:solidFill>
                  <a:srgbClr val="52606D"/>
                </a:solidFill>
              </a:rPr>
              <a:t>WeScrapping</a:t>
            </a:r>
            <a:endParaRPr lang="es-CO" sz="870" noProof="0"/>
          </a:p>
        </p:txBody>
      </p:sp>
      <p:sp>
        <p:nvSpPr>
          <p:cNvPr id="26" name="Text 19">
            <a:extLst>
              <a:ext uri="{FF2B5EF4-FFF2-40B4-BE49-F238E27FC236}">
                <a16:creationId xmlns:a16="http://schemas.microsoft.com/office/drawing/2014/main" id="{4CF59B75-C709-7C9F-DBD9-A35433A08681}"/>
              </a:ext>
            </a:extLst>
          </p:cNvPr>
          <p:cNvSpPr/>
          <p:nvPr/>
        </p:nvSpPr>
        <p:spPr>
          <a:xfrm>
            <a:off x="749808" y="4300728"/>
            <a:ext cx="310896" cy="146304"/>
          </a:xfrm>
          <a:prstGeom prst="rect">
            <a:avLst/>
          </a:prstGeom>
          <a:noFill/>
          <a:ln/>
        </p:spPr>
        <p:txBody>
          <a:bodyPr wrap="square" lIns="0" tIns="0" rIns="0" bIns="0" rtlCol="0" anchor="ctr"/>
          <a:lstStyle/>
          <a:p>
            <a:pPr marL="0" indent="0" algn="ctr">
              <a:buNone/>
            </a:pPr>
            <a:r>
              <a:rPr lang="es-CO" sz="1050" b="1" noProof="0">
                <a:solidFill>
                  <a:srgbClr val="FFFFFF"/>
                </a:solidFill>
              </a:rPr>
              <a:t>3</a:t>
            </a:r>
            <a:endParaRPr lang="es-CO" sz="1050" noProof="0"/>
          </a:p>
        </p:txBody>
      </p:sp>
      <p:sp>
        <p:nvSpPr>
          <p:cNvPr id="34" name="Shape 27">
            <a:extLst>
              <a:ext uri="{FF2B5EF4-FFF2-40B4-BE49-F238E27FC236}">
                <a16:creationId xmlns:a16="http://schemas.microsoft.com/office/drawing/2014/main" id="{7C6E0E17-7237-F58D-5080-C05E8D8E04AE}"/>
              </a:ext>
            </a:extLst>
          </p:cNvPr>
          <p:cNvSpPr/>
          <p:nvPr/>
        </p:nvSpPr>
        <p:spPr>
          <a:xfrm>
            <a:off x="3333332" y="1600200"/>
            <a:ext cx="5137374" cy="4526280"/>
          </a:xfrm>
          <a:prstGeom prst="roundRect">
            <a:avLst>
              <a:gd name="adj" fmla="val 2553"/>
            </a:avLst>
          </a:prstGeom>
          <a:solidFill>
            <a:srgbClr val="FFFFFF"/>
          </a:solidFill>
          <a:ln w="12700">
            <a:solidFill>
              <a:srgbClr val="D5E3DD"/>
            </a:solidFill>
            <a:prstDash val="solid"/>
          </a:ln>
          <a:effectLst>
            <a:outerShdw blurRad="19050" dist="6350" dir="2700000" algn="bl" rotWithShape="0">
              <a:srgbClr val="000000">
                <a:alpha val="12000"/>
              </a:srgbClr>
            </a:outerShdw>
          </a:effectLst>
        </p:spPr>
        <p:txBody>
          <a:bodyPr/>
          <a:lstStyle/>
          <a:p>
            <a:endParaRPr lang="es-CO" noProof="0"/>
          </a:p>
        </p:txBody>
      </p:sp>
      <p:sp>
        <p:nvSpPr>
          <p:cNvPr id="35" name="Text 28">
            <a:extLst>
              <a:ext uri="{FF2B5EF4-FFF2-40B4-BE49-F238E27FC236}">
                <a16:creationId xmlns:a16="http://schemas.microsoft.com/office/drawing/2014/main" id="{CA0B8F60-B123-1924-EA5F-130B09914A07}"/>
              </a:ext>
            </a:extLst>
          </p:cNvPr>
          <p:cNvSpPr/>
          <p:nvPr/>
        </p:nvSpPr>
        <p:spPr>
          <a:xfrm>
            <a:off x="3657600" y="1801368"/>
            <a:ext cx="1993392" cy="274320"/>
          </a:xfrm>
          <a:prstGeom prst="rect">
            <a:avLst/>
          </a:prstGeom>
          <a:noFill/>
          <a:ln/>
        </p:spPr>
        <p:txBody>
          <a:bodyPr wrap="square" lIns="0" tIns="0" rIns="0" bIns="0" rtlCol="0" anchor="ctr"/>
          <a:lstStyle/>
          <a:p>
            <a:pPr marL="0" indent="0">
              <a:buNone/>
            </a:pPr>
            <a:r>
              <a:rPr lang="es-CO" sz="1400" b="1" noProof="0">
                <a:solidFill>
                  <a:srgbClr val="163A4D"/>
                </a:solidFill>
              </a:rPr>
              <a:t>Arquitectura:</a:t>
            </a:r>
            <a:endParaRPr lang="es-CO" sz="1400" noProof="0"/>
          </a:p>
        </p:txBody>
      </p:sp>
      <p:sp>
        <p:nvSpPr>
          <p:cNvPr id="40" name="Shape 32">
            <a:extLst>
              <a:ext uri="{FF2B5EF4-FFF2-40B4-BE49-F238E27FC236}">
                <a16:creationId xmlns:a16="http://schemas.microsoft.com/office/drawing/2014/main" id="{2C8E741C-8E93-EDF7-0C36-83112DC4A405}"/>
              </a:ext>
            </a:extLst>
          </p:cNvPr>
          <p:cNvSpPr/>
          <p:nvPr/>
        </p:nvSpPr>
        <p:spPr>
          <a:xfrm>
            <a:off x="8647072" y="1600200"/>
            <a:ext cx="3102968" cy="4526280"/>
          </a:xfrm>
          <a:prstGeom prst="roundRect">
            <a:avLst>
              <a:gd name="adj" fmla="val 2892"/>
            </a:avLst>
          </a:prstGeom>
          <a:solidFill>
            <a:srgbClr val="FFFFFF"/>
          </a:solidFill>
          <a:ln w="12700">
            <a:solidFill>
              <a:srgbClr val="D5E3DD"/>
            </a:solidFill>
            <a:prstDash val="solid"/>
          </a:ln>
          <a:effectLst>
            <a:outerShdw blurRad="19050" dist="6350" dir="2700000" algn="bl" rotWithShape="0">
              <a:srgbClr val="000000">
                <a:alpha val="12000"/>
              </a:srgbClr>
            </a:outerShdw>
          </a:effectLst>
        </p:spPr>
        <p:txBody>
          <a:bodyPr/>
          <a:lstStyle/>
          <a:p>
            <a:endParaRPr lang="es-CO" noProof="0"/>
          </a:p>
        </p:txBody>
      </p:sp>
      <p:sp>
        <p:nvSpPr>
          <p:cNvPr id="41" name="Text 33">
            <a:extLst>
              <a:ext uri="{FF2B5EF4-FFF2-40B4-BE49-F238E27FC236}">
                <a16:creationId xmlns:a16="http://schemas.microsoft.com/office/drawing/2014/main" id="{2FCB535D-4F8E-2D8E-99F1-5A18083ED983}"/>
              </a:ext>
            </a:extLst>
          </p:cNvPr>
          <p:cNvSpPr/>
          <p:nvPr/>
        </p:nvSpPr>
        <p:spPr>
          <a:xfrm>
            <a:off x="8183880" y="1801368"/>
            <a:ext cx="3246120" cy="320040"/>
          </a:xfrm>
          <a:prstGeom prst="rect">
            <a:avLst/>
          </a:prstGeom>
          <a:noFill/>
          <a:ln/>
        </p:spPr>
        <p:txBody>
          <a:bodyPr wrap="square" lIns="0" tIns="0" rIns="0" bIns="0" rtlCol="0" anchor="ctr"/>
          <a:lstStyle/>
          <a:p>
            <a:pPr marL="0" indent="0" algn="ctr">
              <a:buNone/>
            </a:pPr>
            <a:r>
              <a:rPr lang="es-CO" sz="1400" b="1">
                <a:solidFill>
                  <a:srgbClr val="163A4D"/>
                </a:solidFill>
              </a:rPr>
              <a:t>Funcionamiento</a:t>
            </a:r>
            <a:endParaRPr lang="es-CO" sz="1400" noProof="0"/>
          </a:p>
        </p:txBody>
      </p:sp>
      <p:sp>
        <p:nvSpPr>
          <p:cNvPr id="42" name="Text 6">
            <a:extLst>
              <a:ext uri="{FF2B5EF4-FFF2-40B4-BE49-F238E27FC236}">
                <a16:creationId xmlns:a16="http://schemas.microsoft.com/office/drawing/2014/main" id="{E44E9034-F9A6-5FB1-2B5F-BD52C62A98FB}"/>
              </a:ext>
            </a:extLst>
          </p:cNvPr>
          <p:cNvSpPr/>
          <p:nvPr/>
        </p:nvSpPr>
        <p:spPr>
          <a:xfrm>
            <a:off x="774192" y="1962912"/>
            <a:ext cx="2331720" cy="320040"/>
          </a:xfrm>
          <a:prstGeom prst="rect">
            <a:avLst/>
          </a:prstGeom>
          <a:noFill/>
          <a:ln/>
        </p:spPr>
        <p:txBody>
          <a:bodyPr wrap="square" lIns="0" tIns="0" rIns="0" bIns="0" rtlCol="0" anchor="ctr"/>
          <a:lstStyle/>
          <a:p>
            <a:pPr marL="0" indent="0">
              <a:buNone/>
            </a:pPr>
            <a:r>
              <a:rPr lang="es-CO" sz="1400" b="1" noProof="0">
                <a:solidFill>
                  <a:srgbClr val="163A4D"/>
                </a:solidFill>
              </a:rPr>
              <a:t>Agente / Capacidad</a:t>
            </a:r>
            <a:endParaRPr lang="es-CO" sz="1400" noProof="0"/>
          </a:p>
        </p:txBody>
      </p:sp>
      <p:sp>
        <p:nvSpPr>
          <p:cNvPr id="74" name="Shape 12">
            <a:extLst>
              <a:ext uri="{FF2B5EF4-FFF2-40B4-BE49-F238E27FC236}">
                <a16:creationId xmlns:a16="http://schemas.microsoft.com/office/drawing/2014/main" id="{918E9D4B-0867-5E43-2365-3B8AB0B33AA1}"/>
              </a:ext>
            </a:extLst>
          </p:cNvPr>
          <p:cNvSpPr/>
          <p:nvPr/>
        </p:nvSpPr>
        <p:spPr>
          <a:xfrm>
            <a:off x="697230" y="4300728"/>
            <a:ext cx="2331720" cy="768096"/>
          </a:xfrm>
          <a:prstGeom prst="roundRect">
            <a:avLst>
              <a:gd name="adj" fmla="val 9524"/>
            </a:avLst>
          </a:prstGeom>
          <a:solidFill>
            <a:srgbClr val="F7FBF9"/>
          </a:solidFill>
          <a:ln w="12700">
            <a:solidFill>
              <a:srgbClr val="D8E6DF"/>
            </a:solidFill>
            <a:prstDash val="solid"/>
          </a:ln>
        </p:spPr>
        <p:txBody>
          <a:bodyPr/>
          <a:lstStyle/>
          <a:p>
            <a:endParaRPr lang="es-CO" noProof="0"/>
          </a:p>
        </p:txBody>
      </p:sp>
      <p:sp>
        <p:nvSpPr>
          <p:cNvPr id="76" name="Text 14">
            <a:extLst>
              <a:ext uri="{FF2B5EF4-FFF2-40B4-BE49-F238E27FC236}">
                <a16:creationId xmlns:a16="http://schemas.microsoft.com/office/drawing/2014/main" id="{DDEA9A30-6916-22B8-0B6D-ECFD4476D977}"/>
              </a:ext>
            </a:extLst>
          </p:cNvPr>
          <p:cNvSpPr/>
          <p:nvPr/>
        </p:nvSpPr>
        <p:spPr>
          <a:xfrm>
            <a:off x="825246" y="4504944"/>
            <a:ext cx="310896" cy="146304"/>
          </a:xfrm>
          <a:prstGeom prst="rect">
            <a:avLst/>
          </a:prstGeom>
          <a:noFill/>
          <a:ln/>
        </p:spPr>
        <p:txBody>
          <a:bodyPr wrap="square" lIns="0" tIns="0" rIns="0" bIns="0" rtlCol="0" anchor="ctr"/>
          <a:lstStyle/>
          <a:p>
            <a:pPr marL="0" indent="0" algn="ctr">
              <a:buNone/>
            </a:pPr>
            <a:endParaRPr lang="es-CO" sz="1050" noProof="0"/>
          </a:p>
        </p:txBody>
      </p:sp>
      <p:sp>
        <p:nvSpPr>
          <p:cNvPr id="80" name="Text 16">
            <a:extLst>
              <a:ext uri="{FF2B5EF4-FFF2-40B4-BE49-F238E27FC236}">
                <a16:creationId xmlns:a16="http://schemas.microsoft.com/office/drawing/2014/main" id="{0F3A4739-04C1-3984-CDFB-78702F346EE8}"/>
              </a:ext>
            </a:extLst>
          </p:cNvPr>
          <p:cNvSpPr/>
          <p:nvPr/>
        </p:nvSpPr>
        <p:spPr>
          <a:xfrm>
            <a:off x="825246" y="4309872"/>
            <a:ext cx="1965960" cy="630936"/>
          </a:xfrm>
          <a:prstGeom prst="rect">
            <a:avLst/>
          </a:prstGeom>
          <a:noFill/>
          <a:ln/>
        </p:spPr>
        <p:txBody>
          <a:bodyPr wrap="square" lIns="0" tIns="0" rIns="0" bIns="0" rtlCol="0" anchor="ctr"/>
          <a:lstStyle/>
          <a:p>
            <a:r>
              <a:rPr lang="es-CO" sz="850" dirty="0" err="1">
                <a:solidFill>
                  <a:srgbClr val="52606D"/>
                </a:solidFill>
              </a:rPr>
              <a:t>Endpoint</a:t>
            </a:r>
            <a:r>
              <a:rPr lang="es-CO" sz="850" dirty="0">
                <a:solidFill>
                  <a:srgbClr val="52606D"/>
                </a:solidFill>
              </a:rPr>
              <a:t> para generar únicamente insumo de vectores</a:t>
            </a:r>
            <a:endParaRPr lang="es-ES" dirty="0"/>
          </a:p>
        </p:txBody>
      </p:sp>
      <p:pic>
        <p:nvPicPr>
          <p:cNvPr id="4" name="Imagen 3" descr="Interfaz de usuario gráfica, Diagrama&#10;&#10;El contenido generado por IA puede ser incorrecto.">
            <a:extLst>
              <a:ext uri="{FF2B5EF4-FFF2-40B4-BE49-F238E27FC236}">
                <a16:creationId xmlns:a16="http://schemas.microsoft.com/office/drawing/2014/main" id="{EC3CC19E-4E07-F9B9-D031-9A770E107ED9}"/>
              </a:ext>
            </a:extLst>
          </p:cNvPr>
          <p:cNvPicPr>
            <a:picLocks noChangeAspect="1"/>
          </p:cNvPicPr>
          <p:nvPr/>
        </p:nvPicPr>
        <p:blipFill>
          <a:blip r:embed="rId3"/>
          <a:stretch>
            <a:fillRect/>
          </a:stretch>
        </p:blipFill>
        <p:spPr>
          <a:xfrm>
            <a:off x="4006178" y="2120226"/>
            <a:ext cx="3991758" cy="4016288"/>
          </a:xfrm>
          <a:prstGeom prst="rect">
            <a:avLst/>
          </a:prstGeom>
        </p:spPr>
      </p:pic>
      <p:sp>
        <p:nvSpPr>
          <p:cNvPr id="6" name="CuadroTexto 5">
            <a:extLst>
              <a:ext uri="{FF2B5EF4-FFF2-40B4-BE49-F238E27FC236}">
                <a16:creationId xmlns:a16="http://schemas.microsoft.com/office/drawing/2014/main" id="{6A47375E-8098-CC33-8454-31DD91B4FBE5}"/>
              </a:ext>
            </a:extLst>
          </p:cNvPr>
          <p:cNvSpPr txBox="1"/>
          <p:nvPr/>
        </p:nvSpPr>
        <p:spPr>
          <a:xfrm>
            <a:off x="8941762" y="2217292"/>
            <a:ext cx="2841558" cy="132343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indent="-342900">
              <a:buAutoNum type="arabicPeriod"/>
            </a:pPr>
            <a:r>
              <a:rPr lang="es-ES" sz="1600" dirty="0">
                <a:solidFill>
                  <a:srgbClr val="52606D"/>
                </a:solidFill>
              </a:rPr>
              <a:t>Cargar un archivo </a:t>
            </a:r>
            <a:r>
              <a:rPr lang="es-ES" sz="1600" dirty="0" err="1">
                <a:solidFill>
                  <a:srgbClr val="52606D"/>
                </a:solidFill>
              </a:rPr>
              <a:t>pdf</a:t>
            </a:r>
            <a:r>
              <a:rPr lang="es-ES" sz="1600" dirty="0">
                <a:solidFill>
                  <a:srgbClr val="52606D"/>
                </a:solidFill>
              </a:rPr>
              <a:t>, docx, </a:t>
            </a:r>
            <a:r>
              <a:rPr lang="es-ES" sz="1600" dirty="0" err="1">
                <a:solidFill>
                  <a:srgbClr val="52606D"/>
                </a:solidFill>
              </a:rPr>
              <a:t>odt</a:t>
            </a:r>
            <a:r>
              <a:rPr lang="es-ES" sz="1600" dirty="0">
                <a:solidFill>
                  <a:srgbClr val="52606D"/>
                </a:solidFill>
              </a:rPr>
              <a:t>...</a:t>
            </a:r>
            <a:endParaRPr lang="en-US" sz="1600" dirty="0">
              <a:solidFill>
                <a:srgbClr val="52606D"/>
              </a:solidFill>
            </a:endParaRPr>
          </a:p>
          <a:p>
            <a:pPr indent="-342900">
              <a:buAutoNum type="arabicPeriod"/>
            </a:pPr>
            <a:r>
              <a:rPr lang="es-ES" sz="1600" dirty="0">
                <a:solidFill>
                  <a:srgbClr val="52606D"/>
                </a:solidFill>
              </a:rPr>
              <a:t>Ejecutar el pipeline.</a:t>
            </a:r>
          </a:p>
          <a:p>
            <a:pPr indent="-342900">
              <a:buAutoNum type="arabicPeriod"/>
            </a:pPr>
            <a:r>
              <a:rPr lang="es-ES" sz="1600" dirty="0">
                <a:solidFill>
                  <a:srgbClr val="52606D"/>
                </a:solidFill>
              </a:rPr>
              <a:t>Descargar el archivo JSON de vectores</a:t>
            </a:r>
          </a:p>
        </p:txBody>
      </p:sp>
      <p:pic>
        <p:nvPicPr>
          <p:cNvPr id="3" name="Imagen 2">
            <a:extLst>
              <a:ext uri="{FF2B5EF4-FFF2-40B4-BE49-F238E27FC236}">
                <a16:creationId xmlns:a16="http://schemas.microsoft.com/office/drawing/2014/main" id="{9203AE95-CA31-75F4-E5FE-4C339DAA1BE8}"/>
              </a:ext>
            </a:extLst>
          </p:cNvPr>
          <p:cNvPicPr>
            <a:picLocks noChangeAspect="1"/>
          </p:cNvPicPr>
          <p:nvPr/>
        </p:nvPicPr>
        <p:blipFill>
          <a:blip r:embed="rId4"/>
          <a:stretch>
            <a:fillRect/>
          </a:stretch>
        </p:blipFill>
        <p:spPr>
          <a:xfrm>
            <a:off x="8860388" y="365532"/>
            <a:ext cx="3331612" cy="721277"/>
          </a:xfrm>
          <a:prstGeom prst="rect">
            <a:avLst/>
          </a:prstGeom>
        </p:spPr>
      </p:pic>
      <p:pic>
        <p:nvPicPr>
          <p:cNvPr id="5" name="Imagen 4">
            <a:extLst>
              <a:ext uri="{FF2B5EF4-FFF2-40B4-BE49-F238E27FC236}">
                <a16:creationId xmlns:a16="http://schemas.microsoft.com/office/drawing/2014/main" id="{76E21062-29FD-E3ED-4147-3C2632F32D65}"/>
              </a:ext>
            </a:extLst>
          </p:cNvPr>
          <p:cNvPicPr>
            <a:picLocks noChangeAspect="1"/>
          </p:cNvPicPr>
          <p:nvPr/>
        </p:nvPicPr>
        <p:blipFill>
          <a:blip r:embed="rId4"/>
          <a:stretch>
            <a:fillRect/>
          </a:stretch>
        </p:blipFill>
        <p:spPr>
          <a:xfrm>
            <a:off x="81276" y="146305"/>
            <a:ext cx="3331612" cy="739564"/>
          </a:xfrm>
          <a:prstGeom prst="rect">
            <a:avLst/>
          </a:prstGeom>
        </p:spPr>
      </p:pic>
      <p:pic>
        <p:nvPicPr>
          <p:cNvPr id="7" name="Picture 2" descr="A green and yellow logo&#10;&#10;AI-generated content may be incorrect.">
            <a:extLst>
              <a:ext uri="{FF2B5EF4-FFF2-40B4-BE49-F238E27FC236}">
                <a16:creationId xmlns:a16="http://schemas.microsoft.com/office/drawing/2014/main" id="{8F545BCF-67F1-6946-E817-3DA8B72042F5}"/>
              </a:ext>
            </a:extLst>
          </p:cNvPr>
          <p:cNvPicPr>
            <a:picLocks noChangeAspect="1"/>
          </p:cNvPicPr>
          <p:nvPr/>
        </p:nvPicPr>
        <p:blipFill>
          <a:blip r:embed="rId5"/>
          <a:stretch>
            <a:fillRect/>
          </a:stretch>
        </p:blipFill>
        <p:spPr>
          <a:xfrm>
            <a:off x="749808" y="191993"/>
            <a:ext cx="1624135" cy="762733"/>
          </a:xfrm>
          <a:prstGeom prst="rect">
            <a:avLst/>
          </a:prstGeom>
        </p:spPr>
      </p:pic>
      <p:pic>
        <p:nvPicPr>
          <p:cNvPr id="10" name="Imagen 9">
            <a:extLst>
              <a:ext uri="{FF2B5EF4-FFF2-40B4-BE49-F238E27FC236}">
                <a16:creationId xmlns:a16="http://schemas.microsoft.com/office/drawing/2014/main" id="{B2A91623-0306-E459-F7CF-E1AD65FCC0C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192807" y="217007"/>
            <a:ext cx="1614850" cy="1076566"/>
          </a:xfrm>
          <a:prstGeom prst="rect">
            <a:avLst/>
          </a:prstGeom>
        </p:spPr>
      </p:pic>
    </p:spTree>
    <p:extLst>
      <p:ext uri="{BB962C8B-B14F-4D97-AF65-F5344CB8AC3E}">
        <p14:creationId xmlns:p14="http://schemas.microsoft.com/office/powerpoint/2010/main" val="20274693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F526F9-69F0-349B-0097-FE9D3A2865D0}"/>
            </a:ext>
          </a:extLst>
        </p:cNvPr>
        <p:cNvGrpSpPr/>
        <p:nvPr/>
      </p:nvGrpSpPr>
      <p:grpSpPr>
        <a:xfrm>
          <a:off x="0" y="0"/>
          <a:ext cx="0" cy="0"/>
          <a:chOff x="0" y="0"/>
          <a:chExt cx="0" cy="0"/>
        </a:xfrm>
      </p:grpSpPr>
      <p:sp>
        <p:nvSpPr>
          <p:cNvPr id="2" name="Shape 0">
            <a:extLst>
              <a:ext uri="{FF2B5EF4-FFF2-40B4-BE49-F238E27FC236}">
                <a16:creationId xmlns:a16="http://schemas.microsoft.com/office/drawing/2014/main" id="{85509721-68D2-A379-8FDF-D75886DB2561}"/>
              </a:ext>
            </a:extLst>
          </p:cNvPr>
          <p:cNvSpPr/>
          <p:nvPr/>
        </p:nvSpPr>
        <p:spPr>
          <a:xfrm>
            <a:off x="0" y="0"/>
            <a:ext cx="12191695" cy="146304"/>
          </a:xfrm>
          <a:prstGeom prst="rect">
            <a:avLst/>
          </a:prstGeom>
          <a:solidFill>
            <a:srgbClr val="2E7D32"/>
          </a:solidFill>
          <a:ln w="12700">
            <a:solidFill>
              <a:srgbClr val="2E7D32">
                <a:alpha val="0"/>
              </a:srgbClr>
            </a:solidFill>
            <a:prstDash val="solid"/>
          </a:ln>
        </p:spPr>
        <p:txBody>
          <a:bodyPr/>
          <a:lstStyle/>
          <a:p>
            <a:endParaRPr lang="es-CO" noProof="0"/>
          </a:p>
        </p:txBody>
      </p:sp>
      <p:sp>
        <p:nvSpPr>
          <p:cNvPr id="8" name="Shape 1">
            <a:extLst>
              <a:ext uri="{FF2B5EF4-FFF2-40B4-BE49-F238E27FC236}">
                <a16:creationId xmlns:a16="http://schemas.microsoft.com/office/drawing/2014/main" id="{120BCC95-75E0-C318-46A4-D1DF22645C1B}"/>
              </a:ext>
            </a:extLst>
          </p:cNvPr>
          <p:cNvSpPr/>
          <p:nvPr/>
        </p:nvSpPr>
        <p:spPr>
          <a:xfrm>
            <a:off x="0" y="6565392"/>
            <a:ext cx="12191695" cy="292608"/>
          </a:xfrm>
          <a:prstGeom prst="rect">
            <a:avLst/>
          </a:prstGeom>
          <a:solidFill>
            <a:srgbClr val="0E5A8A"/>
          </a:solidFill>
          <a:ln w="12700">
            <a:solidFill>
              <a:srgbClr val="0E5A8A">
                <a:alpha val="0"/>
              </a:srgbClr>
            </a:solidFill>
            <a:prstDash val="solid"/>
          </a:ln>
        </p:spPr>
        <p:txBody>
          <a:bodyPr/>
          <a:lstStyle/>
          <a:p>
            <a:endParaRPr lang="es-CO" noProof="0"/>
          </a:p>
        </p:txBody>
      </p:sp>
      <p:sp>
        <p:nvSpPr>
          <p:cNvPr id="9" name="Text 2">
            <a:extLst>
              <a:ext uri="{FF2B5EF4-FFF2-40B4-BE49-F238E27FC236}">
                <a16:creationId xmlns:a16="http://schemas.microsoft.com/office/drawing/2014/main" id="{0B4EED0F-5866-D869-7859-144E0073DE71}"/>
              </a:ext>
            </a:extLst>
          </p:cNvPr>
          <p:cNvSpPr/>
          <p:nvPr/>
        </p:nvSpPr>
        <p:spPr>
          <a:xfrm>
            <a:off x="3544622" y="329184"/>
            <a:ext cx="5102450" cy="777240"/>
          </a:xfrm>
          <a:prstGeom prst="rect">
            <a:avLst/>
          </a:prstGeom>
          <a:noFill/>
          <a:ln/>
        </p:spPr>
        <p:txBody>
          <a:bodyPr wrap="square" lIns="0" tIns="0" rIns="0" bIns="0" rtlCol="0" anchor="ctr"/>
          <a:lstStyle/>
          <a:p>
            <a:pPr marL="0" indent="0" algn="ctr">
              <a:buNone/>
            </a:pPr>
            <a:r>
              <a:rPr lang="es-CO" sz="2200" b="1">
                <a:solidFill>
                  <a:srgbClr val="163A4D"/>
                </a:solidFill>
                <a:latin typeface="Aptos Display"/>
              </a:rPr>
              <a:t>Infraestructura</a:t>
            </a:r>
            <a:endParaRPr lang="es-CO" sz="2200" noProof="0"/>
          </a:p>
        </p:txBody>
      </p:sp>
      <p:sp>
        <p:nvSpPr>
          <p:cNvPr id="12" name="Shape 5">
            <a:extLst>
              <a:ext uri="{FF2B5EF4-FFF2-40B4-BE49-F238E27FC236}">
                <a16:creationId xmlns:a16="http://schemas.microsoft.com/office/drawing/2014/main" id="{71D4A316-7AC8-CF5C-94C1-F5B822CD3688}"/>
              </a:ext>
            </a:extLst>
          </p:cNvPr>
          <p:cNvSpPr/>
          <p:nvPr/>
        </p:nvSpPr>
        <p:spPr>
          <a:xfrm>
            <a:off x="411480" y="1600200"/>
            <a:ext cx="2793836" cy="4526280"/>
          </a:xfrm>
          <a:prstGeom prst="roundRect">
            <a:avLst>
              <a:gd name="adj" fmla="val 3934"/>
            </a:avLst>
          </a:prstGeom>
          <a:solidFill>
            <a:srgbClr val="FFFFFF"/>
          </a:solidFill>
          <a:ln w="12700">
            <a:solidFill>
              <a:srgbClr val="D5E3DD"/>
            </a:solidFill>
            <a:prstDash val="solid"/>
          </a:ln>
          <a:effectLst>
            <a:outerShdw blurRad="19050" dist="6350" dir="2700000" algn="bl" rotWithShape="0">
              <a:srgbClr val="000000">
                <a:alpha val="12000"/>
              </a:srgbClr>
            </a:outerShdw>
          </a:effectLst>
        </p:spPr>
        <p:txBody>
          <a:bodyPr/>
          <a:lstStyle/>
          <a:p>
            <a:endParaRPr lang="es-CO" noProof="0"/>
          </a:p>
        </p:txBody>
      </p:sp>
      <p:sp>
        <p:nvSpPr>
          <p:cNvPr id="13" name="Text 6">
            <a:extLst>
              <a:ext uri="{FF2B5EF4-FFF2-40B4-BE49-F238E27FC236}">
                <a16:creationId xmlns:a16="http://schemas.microsoft.com/office/drawing/2014/main" id="{F6E2CE08-3B4E-EB76-506B-32E586D852CE}"/>
              </a:ext>
            </a:extLst>
          </p:cNvPr>
          <p:cNvSpPr/>
          <p:nvPr/>
        </p:nvSpPr>
        <p:spPr>
          <a:xfrm>
            <a:off x="774192" y="3707892"/>
            <a:ext cx="2331720" cy="320040"/>
          </a:xfrm>
          <a:prstGeom prst="rect">
            <a:avLst/>
          </a:prstGeom>
          <a:noFill/>
          <a:ln/>
        </p:spPr>
        <p:txBody>
          <a:bodyPr wrap="square" lIns="0" tIns="0" rIns="0" bIns="0" rtlCol="0" anchor="ctr"/>
          <a:lstStyle/>
          <a:p>
            <a:pPr marL="0" indent="0">
              <a:buNone/>
            </a:pPr>
            <a:r>
              <a:rPr lang="es-CO" sz="1400" b="1">
                <a:solidFill>
                  <a:srgbClr val="163A4D"/>
                </a:solidFill>
              </a:rPr>
              <a:t>Objetivo:</a:t>
            </a:r>
            <a:endParaRPr lang="es-CO" sz="1400" noProof="0"/>
          </a:p>
        </p:txBody>
      </p:sp>
      <p:sp>
        <p:nvSpPr>
          <p:cNvPr id="16" name="Text 9">
            <a:extLst>
              <a:ext uri="{FF2B5EF4-FFF2-40B4-BE49-F238E27FC236}">
                <a16:creationId xmlns:a16="http://schemas.microsoft.com/office/drawing/2014/main" id="{8AC3FEA9-44AB-E0A1-E433-4AEF23B52116}"/>
              </a:ext>
            </a:extLst>
          </p:cNvPr>
          <p:cNvSpPr/>
          <p:nvPr/>
        </p:nvSpPr>
        <p:spPr>
          <a:xfrm>
            <a:off x="749808" y="2417064"/>
            <a:ext cx="310896" cy="146304"/>
          </a:xfrm>
          <a:prstGeom prst="rect">
            <a:avLst/>
          </a:prstGeom>
          <a:noFill/>
          <a:ln/>
        </p:spPr>
        <p:txBody>
          <a:bodyPr wrap="square" lIns="0" tIns="0" rIns="0" bIns="0" rtlCol="0" anchor="ctr"/>
          <a:lstStyle/>
          <a:p>
            <a:pPr marL="0" indent="0" algn="ctr">
              <a:buNone/>
            </a:pPr>
            <a:r>
              <a:rPr lang="es-CO" sz="1050" b="1" noProof="0">
                <a:solidFill>
                  <a:srgbClr val="FFFFFF"/>
                </a:solidFill>
              </a:rPr>
              <a:t>1</a:t>
            </a:r>
            <a:endParaRPr lang="es-CO" sz="1050" noProof="0"/>
          </a:p>
        </p:txBody>
      </p:sp>
      <p:sp>
        <p:nvSpPr>
          <p:cNvPr id="19" name="Shape 12">
            <a:extLst>
              <a:ext uri="{FF2B5EF4-FFF2-40B4-BE49-F238E27FC236}">
                <a16:creationId xmlns:a16="http://schemas.microsoft.com/office/drawing/2014/main" id="{A76B2300-3417-EE07-AC86-36EB23C1514C}"/>
              </a:ext>
            </a:extLst>
          </p:cNvPr>
          <p:cNvSpPr/>
          <p:nvPr/>
        </p:nvSpPr>
        <p:spPr>
          <a:xfrm>
            <a:off x="697230" y="2505456"/>
            <a:ext cx="2331720" cy="768096"/>
          </a:xfrm>
          <a:prstGeom prst="roundRect">
            <a:avLst>
              <a:gd name="adj" fmla="val 9524"/>
            </a:avLst>
          </a:prstGeom>
          <a:solidFill>
            <a:srgbClr val="F7FBF9"/>
          </a:solidFill>
          <a:ln w="12700">
            <a:solidFill>
              <a:srgbClr val="D8E6DF"/>
            </a:solidFill>
            <a:prstDash val="solid"/>
          </a:ln>
        </p:spPr>
        <p:txBody>
          <a:bodyPr/>
          <a:lstStyle/>
          <a:p>
            <a:endParaRPr lang="es-CO" noProof="0"/>
          </a:p>
        </p:txBody>
      </p:sp>
      <p:sp>
        <p:nvSpPr>
          <p:cNvPr id="20" name="Shape 13">
            <a:extLst>
              <a:ext uri="{FF2B5EF4-FFF2-40B4-BE49-F238E27FC236}">
                <a16:creationId xmlns:a16="http://schemas.microsoft.com/office/drawing/2014/main" id="{78B9A2EA-7429-AFF3-D1B8-73251DC49545}"/>
              </a:ext>
            </a:extLst>
          </p:cNvPr>
          <p:cNvSpPr/>
          <p:nvPr/>
        </p:nvSpPr>
        <p:spPr>
          <a:xfrm>
            <a:off x="825246" y="2633472"/>
            <a:ext cx="310896" cy="310896"/>
          </a:xfrm>
          <a:prstGeom prst="ellipse">
            <a:avLst/>
          </a:prstGeom>
          <a:solidFill>
            <a:srgbClr val="2E7D32"/>
          </a:solidFill>
          <a:ln w="12700">
            <a:solidFill>
              <a:srgbClr val="2E7D32">
                <a:alpha val="0"/>
              </a:srgbClr>
            </a:solidFill>
            <a:prstDash val="solid"/>
          </a:ln>
        </p:spPr>
        <p:txBody>
          <a:bodyPr/>
          <a:lstStyle/>
          <a:p>
            <a:endParaRPr lang="es-CO" noProof="0"/>
          </a:p>
        </p:txBody>
      </p:sp>
      <p:sp>
        <p:nvSpPr>
          <p:cNvPr id="21" name="Text 14">
            <a:extLst>
              <a:ext uri="{FF2B5EF4-FFF2-40B4-BE49-F238E27FC236}">
                <a16:creationId xmlns:a16="http://schemas.microsoft.com/office/drawing/2014/main" id="{54DC4CB1-E816-1480-138E-76142BFB68EC}"/>
              </a:ext>
            </a:extLst>
          </p:cNvPr>
          <p:cNvSpPr/>
          <p:nvPr/>
        </p:nvSpPr>
        <p:spPr>
          <a:xfrm>
            <a:off x="825246" y="2709672"/>
            <a:ext cx="310896" cy="146304"/>
          </a:xfrm>
          <a:prstGeom prst="rect">
            <a:avLst/>
          </a:prstGeom>
          <a:noFill/>
          <a:ln/>
        </p:spPr>
        <p:txBody>
          <a:bodyPr wrap="square" lIns="0" tIns="0" rIns="0" bIns="0" rtlCol="0" anchor="ctr"/>
          <a:lstStyle/>
          <a:p>
            <a:pPr marL="0" indent="0" algn="ctr">
              <a:buNone/>
            </a:pPr>
            <a:r>
              <a:rPr lang="es-CO" sz="1050" b="1" noProof="0">
                <a:solidFill>
                  <a:srgbClr val="FFFFFF"/>
                </a:solidFill>
              </a:rPr>
              <a:t>2</a:t>
            </a:r>
            <a:endParaRPr lang="es-CO" sz="1050" noProof="0"/>
          </a:p>
        </p:txBody>
      </p:sp>
      <p:sp>
        <p:nvSpPr>
          <p:cNvPr id="22" name="Text 15">
            <a:extLst>
              <a:ext uri="{FF2B5EF4-FFF2-40B4-BE49-F238E27FC236}">
                <a16:creationId xmlns:a16="http://schemas.microsoft.com/office/drawing/2014/main" id="{7570164E-B8EE-4AAA-F20E-25B027343A46}"/>
              </a:ext>
            </a:extLst>
          </p:cNvPr>
          <p:cNvSpPr/>
          <p:nvPr/>
        </p:nvSpPr>
        <p:spPr>
          <a:xfrm>
            <a:off x="1218438" y="2587752"/>
            <a:ext cx="1600200" cy="182880"/>
          </a:xfrm>
          <a:prstGeom prst="rect">
            <a:avLst/>
          </a:prstGeom>
          <a:noFill/>
          <a:ln/>
        </p:spPr>
        <p:txBody>
          <a:bodyPr wrap="square" lIns="0" tIns="0" rIns="0" bIns="0" rtlCol="0" anchor="ctr"/>
          <a:lstStyle/>
          <a:p>
            <a:pPr marL="0" indent="0">
              <a:buNone/>
            </a:pPr>
            <a:r>
              <a:rPr lang="es-CO" sz="1150" b="1" noProof="0">
                <a:solidFill>
                  <a:srgbClr val="1F3340"/>
                </a:solidFill>
              </a:rPr>
              <a:t>Agente de respuesta asistida</a:t>
            </a:r>
            <a:endParaRPr lang="es-CO" sz="1150" noProof="0"/>
          </a:p>
        </p:txBody>
      </p:sp>
      <p:sp>
        <p:nvSpPr>
          <p:cNvPr id="23" name="Text 16">
            <a:extLst>
              <a:ext uri="{FF2B5EF4-FFF2-40B4-BE49-F238E27FC236}">
                <a16:creationId xmlns:a16="http://schemas.microsoft.com/office/drawing/2014/main" id="{354E255C-DC5C-8F34-C92D-DE6AC16F5F41}"/>
              </a:ext>
            </a:extLst>
          </p:cNvPr>
          <p:cNvSpPr/>
          <p:nvPr/>
        </p:nvSpPr>
        <p:spPr>
          <a:xfrm>
            <a:off x="1218438" y="2866644"/>
            <a:ext cx="1572768" cy="278892"/>
          </a:xfrm>
          <a:prstGeom prst="rect">
            <a:avLst/>
          </a:prstGeom>
          <a:noFill/>
          <a:ln/>
        </p:spPr>
        <p:txBody>
          <a:bodyPr wrap="square" lIns="0" tIns="0" rIns="0" bIns="0" rtlCol="0" anchor="ctr"/>
          <a:lstStyle/>
          <a:p>
            <a:r>
              <a:rPr lang="es-CO" sz="850" dirty="0">
                <a:solidFill>
                  <a:srgbClr val="52606D"/>
                </a:solidFill>
                <a:ea typeface="Calibri"/>
                <a:cs typeface="Calibri"/>
              </a:rPr>
              <a:t>No es un Agente, si no la infr</a:t>
            </a:r>
            <a:r>
              <a:rPr lang="es-CO" sz="850">
                <a:solidFill>
                  <a:srgbClr val="52606D"/>
                </a:solidFill>
                <a:ea typeface="Calibri"/>
                <a:cs typeface="Calibri"/>
              </a:rPr>
              <a:t>aestructura que soporta todo</a:t>
            </a:r>
            <a:endParaRPr lang="es-CO" sz="850" noProof="0" dirty="0">
              <a:solidFill>
                <a:srgbClr val="52606D"/>
              </a:solidFill>
              <a:ea typeface="Calibri"/>
              <a:cs typeface="Calibri"/>
            </a:endParaRPr>
          </a:p>
        </p:txBody>
      </p:sp>
      <p:sp>
        <p:nvSpPr>
          <p:cNvPr id="26" name="Text 19">
            <a:extLst>
              <a:ext uri="{FF2B5EF4-FFF2-40B4-BE49-F238E27FC236}">
                <a16:creationId xmlns:a16="http://schemas.microsoft.com/office/drawing/2014/main" id="{43403DB2-F5D4-D896-7683-3A69A95AF76C}"/>
              </a:ext>
            </a:extLst>
          </p:cNvPr>
          <p:cNvSpPr/>
          <p:nvPr/>
        </p:nvSpPr>
        <p:spPr>
          <a:xfrm>
            <a:off x="749808" y="4300728"/>
            <a:ext cx="310896" cy="146304"/>
          </a:xfrm>
          <a:prstGeom prst="rect">
            <a:avLst/>
          </a:prstGeom>
          <a:noFill/>
          <a:ln/>
        </p:spPr>
        <p:txBody>
          <a:bodyPr wrap="square" lIns="0" tIns="0" rIns="0" bIns="0" rtlCol="0" anchor="ctr"/>
          <a:lstStyle/>
          <a:p>
            <a:pPr marL="0" indent="0" algn="ctr">
              <a:buNone/>
            </a:pPr>
            <a:r>
              <a:rPr lang="es-CO" sz="1050" b="1" noProof="0">
                <a:solidFill>
                  <a:srgbClr val="FFFFFF"/>
                </a:solidFill>
              </a:rPr>
              <a:t>3</a:t>
            </a:r>
            <a:endParaRPr lang="es-CO" sz="1050" noProof="0"/>
          </a:p>
        </p:txBody>
      </p:sp>
      <p:sp>
        <p:nvSpPr>
          <p:cNvPr id="34" name="Shape 27">
            <a:extLst>
              <a:ext uri="{FF2B5EF4-FFF2-40B4-BE49-F238E27FC236}">
                <a16:creationId xmlns:a16="http://schemas.microsoft.com/office/drawing/2014/main" id="{1F9F4EA7-3DEB-90AF-D7F1-5581C165999C}"/>
              </a:ext>
            </a:extLst>
          </p:cNvPr>
          <p:cNvSpPr/>
          <p:nvPr/>
        </p:nvSpPr>
        <p:spPr>
          <a:xfrm>
            <a:off x="3333332" y="1600200"/>
            <a:ext cx="5137374" cy="4526280"/>
          </a:xfrm>
          <a:prstGeom prst="roundRect">
            <a:avLst>
              <a:gd name="adj" fmla="val 2553"/>
            </a:avLst>
          </a:prstGeom>
          <a:solidFill>
            <a:srgbClr val="FFFFFF"/>
          </a:solidFill>
          <a:ln w="12700">
            <a:solidFill>
              <a:srgbClr val="D5E3DD"/>
            </a:solidFill>
            <a:prstDash val="solid"/>
          </a:ln>
          <a:effectLst>
            <a:outerShdw blurRad="19050" dist="6350" dir="2700000" algn="bl" rotWithShape="0">
              <a:srgbClr val="000000">
                <a:alpha val="12000"/>
              </a:srgbClr>
            </a:outerShdw>
          </a:effectLst>
        </p:spPr>
        <p:txBody>
          <a:bodyPr/>
          <a:lstStyle/>
          <a:p>
            <a:endParaRPr lang="es-CO" noProof="0"/>
          </a:p>
        </p:txBody>
      </p:sp>
      <p:sp>
        <p:nvSpPr>
          <p:cNvPr id="35" name="Text 28">
            <a:extLst>
              <a:ext uri="{FF2B5EF4-FFF2-40B4-BE49-F238E27FC236}">
                <a16:creationId xmlns:a16="http://schemas.microsoft.com/office/drawing/2014/main" id="{A6F27D68-C8E6-35AB-98ED-26E2304A545B}"/>
              </a:ext>
            </a:extLst>
          </p:cNvPr>
          <p:cNvSpPr/>
          <p:nvPr/>
        </p:nvSpPr>
        <p:spPr>
          <a:xfrm>
            <a:off x="3657600" y="1801368"/>
            <a:ext cx="1993392" cy="274320"/>
          </a:xfrm>
          <a:prstGeom prst="rect">
            <a:avLst/>
          </a:prstGeom>
          <a:noFill/>
          <a:ln/>
        </p:spPr>
        <p:txBody>
          <a:bodyPr wrap="square" lIns="0" tIns="0" rIns="0" bIns="0" rtlCol="0" anchor="ctr"/>
          <a:lstStyle/>
          <a:p>
            <a:pPr marL="0" indent="0">
              <a:buNone/>
            </a:pPr>
            <a:r>
              <a:rPr lang="es-CO" sz="1400" b="1" noProof="0">
                <a:solidFill>
                  <a:srgbClr val="163A4D"/>
                </a:solidFill>
              </a:rPr>
              <a:t>Arquitectura:</a:t>
            </a:r>
            <a:endParaRPr lang="es-CO" sz="1400" noProof="0"/>
          </a:p>
        </p:txBody>
      </p:sp>
      <p:sp>
        <p:nvSpPr>
          <p:cNvPr id="40" name="Shape 32">
            <a:extLst>
              <a:ext uri="{FF2B5EF4-FFF2-40B4-BE49-F238E27FC236}">
                <a16:creationId xmlns:a16="http://schemas.microsoft.com/office/drawing/2014/main" id="{9C49CF75-775A-68B2-C7FA-DFEAA1D6ACFE}"/>
              </a:ext>
            </a:extLst>
          </p:cNvPr>
          <p:cNvSpPr/>
          <p:nvPr/>
        </p:nvSpPr>
        <p:spPr>
          <a:xfrm>
            <a:off x="8647072" y="1600200"/>
            <a:ext cx="3102968" cy="4526280"/>
          </a:xfrm>
          <a:prstGeom prst="roundRect">
            <a:avLst>
              <a:gd name="adj" fmla="val 2892"/>
            </a:avLst>
          </a:prstGeom>
          <a:solidFill>
            <a:srgbClr val="FFFFFF"/>
          </a:solidFill>
          <a:ln w="12700">
            <a:solidFill>
              <a:srgbClr val="D5E3DD"/>
            </a:solidFill>
            <a:prstDash val="solid"/>
          </a:ln>
          <a:effectLst>
            <a:outerShdw blurRad="19050" dist="6350" dir="2700000" algn="bl" rotWithShape="0">
              <a:srgbClr val="000000">
                <a:alpha val="12000"/>
              </a:srgbClr>
            </a:outerShdw>
          </a:effectLst>
        </p:spPr>
        <p:txBody>
          <a:bodyPr/>
          <a:lstStyle/>
          <a:p>
            <a:endParaRPr lang="es-CO" noProof="0"/>
          </a:p>
        </p:txBody>
      </p:sp>
      <p:sp>
        <p:nvSpPr>
          <p:cNvPr id="41" name="Text 33">
            <a:extLst>
              <a:ext uri="{FF2B5EF4-FFF2-40B4-BE49-F238E27FC236}">
                <a16:creationId xmlns:a16="http://schemas.microsoft.com/office/drawing/2014/main" id="{46AF043E-C1F0-56F4-EDB2-991C338560E3}"/>
              </a:ext>
            </a:extLst>
          </p:cNvPr>
          <p:cNvSpPr/>
          <p:nvPr/>
        </p:nvSpPr>
        <p:spPr>
          <a:xfrm>
            <a:off x="8183880" y="1801368"/>
            <a:ext cx="3246120" cy="320040"/>
          </a:xfrm>
          <a:prstGeom prst="rect">
            <a:avLst/>
          </a:prstGeom>
          <a:noFill/>
          <a:ln/>
        </p:spPr>
        <p:txBody>
          <a:bodyPr wrap="square" lIns="0" tIns="0" rIns="0" bIns="0" rtlCol="0" anchor="ctr"/>
          <a:lstStyle/>
          <a:p>
            <a:pPr marL="0" indent="0" algn="ctr">
              <a:buNone/>
            </a:pPr>
            <a:r>
              <a:rPr lang="es-CO" sz="1400" b="1">
                <a:solidFill>
                  <a:srgbClr val="163A4D"/>
                </a:solidFill>
              </a:rPr>
              <a:t>Funcionamiento</a:t>
            </a:r>
            <a:endParaRPr lang="es-CO" sz="1400" noProof="0"/>
          </a:p>
        </p:txBody>
      </p:sp>
      <p:sp>
        <p:nvSpPr>
          <p:cNvPr id="42" name="Text 6">
            <a:extLst>
              <a:ext uri="{FF2B5EF4-FFF2-40B4-BE49-F238E27FC236}">
                <a16:creationId xmlns:a16="http://schemas.microsoft.com/office/drawing/2014/main" id="{881B0992-ADE0-CB57-B0B1-30213FE2253E}"/>
              </a:ext>
            </a:extLst>
          </p:cNvPr>
          <p:cNvSpPr/>
          <p:nvPr/>
        </p:nvSpPr>
        <p:spPr>
          <a:xfrm>
            <a:off x="774192" y="1962912"/>
            <a:ext cx="2331720" cy="320040"/>
          </a:xfrm>
          <a:prstGeom prst="rect">
            <a:avLst/>
          </a:prstGeom>
          <a:noFill/>
          <a:ln/>
        </p:spPr>
        <p:txBody>
          <a:bodyPr wrap="square" lIns="0" tIns="0" rIns="0" bIns="0" rtlCol="0" anchor="ctr"/>
          <a:lstStyle/>
          <a:p>
            <a:pPr marL="0" indent="0">
              <a:buNone/>
            </a:pPr>
            <a:r>
              <a:rPr lang="es-CO" sz="1400" b="1" noProof="0">
                <a:solidFill>
                  <a:srgbClr val="163A4D"/>
                </a:solidFill>
              </a:rPr>
              <a:t>Agente / Capacidad</a:t>
            </a:r>
            <a:endParaRPr lang="es-CO" sz="1400" noProof="0"/>
          </a:p>
        </p:txBody>
      </p:sp>
      <p:sp>
        <p:nvSpPr>
          <p:cNvPr id="74" name="Shape 12">
            <a:extLst>
              <a:ext uri="{FF2B5EF4-FFF2-40B4-BE49-F238E27FC236}">
                <a16:creationId xmlns:a16="http://schemas.microsoft.com/office/drawing/2014/main" id="{9ED8AD04-177F-CECF-ACFE-C4B655D35A77}"/>
              </a:ext>
            </a:extLst>
          </p:cNvPr>
          <p:cNvSpPr/>
          <p:nvPr/>
        </p:nvSpPr>
        <p:spPr>
          <a:xfrm>
            <a:off x="697230" y="4300728"/>
            <a:ext cx="2331720" cy="768096"/>
          </a:xfrm>
          <a:prstGeom prst="roundRect">
            <a:avLst>
              <a:gd name="adj" fmla="val 9524"/>
            </a:avLst>
          </a:prstGeom>
          <a:solidFill>
            <a:srgbClr val="F7FBF9"/>
          </a:solidFill>
          <a:ln w="12700">
            <a:solidFill>
              <a:srgbClr val="D8E6DF"/>
            </a:solidFill>
            <a:prstDash val="solid"/>
          </a:ln>
        </p:spPr>
        <p:txBody>
          <a:bodyPr/>
          <a:lstStyle/>
          <a:p>
            <a:endParaRPr lang="es-CO" noProof="0"/>
          </a:p>
        </p:txBody>
      </p:sp>
      <p:sp>
        <p:nvSpPr>
          <p:cNvPr id="76" name="Text 14">
            <a:extLst>
              <a:ext uri="{FF2B5EF4-FFF2-40B4-BE49-F238E27FC236}">
                <a16:creationId xmlns:a16="http://schemas.microsoft.com/office/drawing/2014/main" id="{675A6C8A-75C7-1543-73EA-A24408F53595}"/>
              </a:ext>
            </a:extLst>
          </p:cNvPr>
          <p:cNvSpPr/>
          <p:nvPr/>
        </p:nvSpPr>
        <p:spPr>
          <a:xfrm>
            <a:off x="825246" y="4504944"/>
            <a:ext cx="310896" cy="146304"/>
          </a:xfrm>
          <a:prstGeom prst="rect">
            <a:avLst/>
          </a:prstGeom>
          <a:noFill/>
          <a:ln/>
        </p:spPr>
        <p:txBody>
          <a:bodyPr wrap="square" lIns="0" tIns="0" rIns="0" bIns="0" rtlCol="0" anchor="ctr"/>
          <a:lstStyle/>
          <a:p>
            <a:pPr marL="0" indent="0" algn="ctr">
              <a:buNone/>
            </a:pPr>
            <a:endParaRPr lang="es-CO" sz="1050" noProof="0"/>
          </a:p>
        </p:txBody>
      </p:sp>
      <p:sp>
        <p:nvSpPr>
          <p:cNvPr id="80" name="Text 16">
            <a:extLst>
              <a:ext uri="{FF2B5EF4-FFF2-40B4-BE49-F238E27FC236}">
                <a16:creationId xmlns:a16="http://schemas.microsoft.com/office/drawing/2014/main" id="{E8F04FA2-B952-0C47-1EF3-7BFB5B16ED37}"/>
              </a:ext>
            </a:extLst>
          </p:cNvPr>
          <p:cNvSpPr/>
          <p:nvPr/>
        </p:nvSpPr>
        <p:spPr>
          <a:xfrm>
            <a:off x="825246" y="4309872"/>
            <a:ext cx="1965960" cy="630936"/>
          </a:xfrm>
          <a:prstGeom prst="rect">
            <a:avLst/>
          </a:prstGeom>
          <a:noFill/>
          <a:ln/>
        </p:spPr>
        <p:txBody>
          <a:bodyPr wrap="square" lIns="0" tIns="0" rIns="0" bIns="0" rtlCol="0" anchor="ctr"/>
          <a:lstStyle/>
          <a:p>
            <a:r>
              <a:rPr lang="es-CO" sz="850" dirty="0">
                <a:solidFill>
                  <a:srgbClr val="52606D"/>
                </a:solidFill>
                <a:ea typeface="Calibri"/>
                <a:cs typeface="Calibri"/>
              </a:rPr>
              <a:t>Proporcionar aplicaciones y servicios auxiliares para la gestión de los agentes</a:t>
            </a:r>
            <a:endParaRPr lang="es-CO" sz="850" noProof="0" dirty="0">
              <a:solidFill>
                <a:srgbClr val="52606D"/>
              </a:solidFill>
              <a:ea typeface="Calibri"/>
              <a:cs typeface="Calibri"/>
            </a:endParaRPr>
          </a:p>
        </p:txBody>
      </p:sp>
      <p:pic>
        <p:nvPicPr>
          <p:cNvPr id="4" name="Imagen 3" descr="Diagrama&#10;&#10;El contenido generado por IA puede ser incorrecto.">
            <a:extLst>
              <a:ext uri="{FF2B5EF4-FFF2-40B4-BE49-F238E27FC236}">
                <a16:creationId xmlns:a16="http://schemas.microsoft.com/office/drawing/2014/main" id="{D61BC80C-C233-F438-9204-E61BF0E45837}"/>
              </a:ext>
            </a:extLst>
          </p:cNvPr>
          <p:cNvPicPr>
            <a:picLocks noChangeAspect="1"/>
          </p:cNvPicPr>
          <p:nvPr/>
        </p:nvPicPr>
        <p:blipFill>
          <a:blip r:embed="rId3"/>
          <a:stretch>
            <a:fillRect/>
          </a:stretch>
        </p:blipFill>
        <p:spPr>
          <a:xfrm>
            <a:off x="3451704" y="2354567"/>
            <a:ext cx="4902374" cy="3359716"/>
          </a:xfrm>
          <a:prstGeom prst="rect">
            <a:avLst/>
          </a:prstGeom>
        </p:spPr>
      </p:pic>
      <p:sp>
        <p:nvSpPr>
          <p:cNvPr id="6" name="CuadroTexto 5">
            <a:extLst>
              <a:ext uri="{FF2B5EF4-FFF2-40B4-BE49-F238E27FC236}">
                <a16:creationId xmlns:a16="http://schemas.microsoft.com/office/drawing/2014/main" id="{B53BFC4E-1654-4440-FE4B-F719504206B4}"/>
              </a:ext>
            </a:extLst>
          </p:cNvPr>
          <p:cNvSpPr txBox="1"/>
          <p:nvPr/>
        </p:nvSpPr>
        <p:spPr>
          <a:xfrm>
            <a:off x="8901357" y="2289577"/>
            <a:ext cx="2767511" cy="116955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just"/>
            <a:r>
              <a:rPr lang="es-ES" sz="1400" dirty="0">
                <a:solidFill>
                  <a:srgbClr val="52606D"/>
                </a:solidFill>
                <a:ea typeface="Calibri"/>
                <a:cs typeface="Calibri"/>
              </a:rPr>
              <a:t>La infraestructura proporciona servicios auxiliares que permiten el seguimiento del desempeño de los agentes y facilitan su administración y seguimiento</a:t>
            </a:r>
          </a:p>
        </p:txBody>
      </p:sp>
      <p:pic>
        <p:nvPicPr>
          <p:cNvPr id="3" name="Imagen 2">
            <a:extLst>
              <a:ext uri="{FF2B5EF4-FFF2-40B4-BE49-F238E27FC236}">
                <a16:creationId xmlns:a16="http://schemas.microsoft.com/office/drawing/2014/main" id="{D9E42C11-EA1A-784D-6245-DC2D02A5BBDA}"/>
              </a:ext>
            </a:extLst>
          </p:cNvPr>
          <p:cNvPicPr>
            <a:picLocks noChangeAspect="1"/>
          </p:cNvPicPr>
          <p:nvPr/>
        </p:nvPicPr>
        <p:blipFill>
          <a:blip r:embed="rId4"/>
          <a:stretch>
            <a:fillRect/>
          </a:stretch>
        </p:blipFill>
        <p:spPr>
          <a:xfrm>
            <a:off x="8860388" y="365532"/>
            <a:ext cx="3331612" cy="721277"/>
          </a:xfrm>
          <a:prstGeom prst="rect">
            <a:avLst/>
          </a:prstGeom>
        </p:spPr>
      </p:pic>
      <p:pic>
        <p:nvPicPr>
          <p:cNvPr id="5" name="Imagen 4">
            <a:extLst>
              <a:ext uri="{FF2B5EF4-FFF2-40B4-BE49-F238E27FC236}">
                <a16:creationId xmlns:a16="http://schemas.microsoft.com/office/drawing/2014/main" id="{0ED35885-79C0-3820-9394-6025058D8DE6}"/>
              </a:ext>
            </a:extLst>
          </p:cNvPr>
          <p:cNvPicPr>
            <a:picLocks noChangeAspect="1"/>
          </p:cNvPicPr>
          <p:nvPr/>
        </p:nvPicPr>
        <p:blipFill>
          <a:blip r:embed="rId4"/>
          <a:stretch>
            <a:fillRect/>
          </a:stretch>
        </p:blipFill>
        <p:spPr>
          <a:xfrm>
            <a:off x="81276" y="146305"/>
            <a:ext cx="3331612" cy="739564"/>
          </a:xfrm>
          <a:prstGeom prst="rect">
            <a:avLst/>
          </a:prstGeom>
        </p:spPr>
      </p:pic>
      <p:pic>
        <p:nvPicPr>
          <p:cNvPr id="7" name="Picture 2" descr="A green and yellow logo&#10;&#10;AI-generated content may be incorrect.">
            <a:extLst>
              <a:ext uri="{FF2B5EF4-FFF2-40B4-BE49-F238E27FC236}">
                <a16:creationId xmlns:a16="http://schemas.microsoft.com/office/drawing/2014/main" id="{39DCB313-AF0C-52AB-85D8-045C6DE9191C}"/>
              </a:ext>
            </a:extLst>
          </p:cNvPr>
          <p:cNvPicPr>
            <a:picLocks noChangeAspect="1"/>
          </p:cNvPicPr>
          <p:nvPr/>
        </p:nvPicPr>
        <p:blipFill>
          <a:blip r:embed="rId5"/>
          <a:stretch>
            <a:fillRect/>
          </a:stretch>
        </p:blipFill>
        <p:spPr>
          <a:xfrm>
            <a:off x="749808" y="191993"/>
            <a:ext cx="1624135" cy="762733"/>
          </a:xfrm>
          <a:prstGeom prst="rect">
            <a:avLst/>
          </a:prstGeom>
        </p:spPr>
      </p:pic>
      <p:pic>
        <p:nvPicPr>
          <p:cNvPr id="10" name="Imagen 9">
            <a:extLst>
              <a:ext uri="{FF2B5EF4-FFF2-40B4-BE49-F238E27FC236}">
                <a16:creationId xmlns:a16="http://schemas.microsoft.com/office/drawing/2014/main" id="{0C1A5A2C-777F-4D7F-F959-AA3C4A25D64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192807" y="217007"/>
            <a:ext cx="1614850" cy="1076566"/>
          </a:xfrm>
          <a:prstGeom prst="rect">
            <a:avLst/>
          </a:prstGeom>
        </p:spPr>
      </p:pic>
    </p:spTree>
    <p:extLst>
      <p:ext uri="{BB962C8B-B14F-4D97-AF65-F5344CB8AC3E}">
        <p14:creationId xmlns:p14="http://schemas.microsoft.com/office/powerpoint/2010/main" val="17800478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FF2E97-9A87-1320-B31B-FE8D0E652BD4}"/>
            </a:ext>
          </a:extLst>
        </p:cNvPr>
        <p:cNvGrpSpPr/>
        <p:nvPr/>
      </p:nvGrpSpPr>
      <p:grpSpPr>
        <a:xfrm>
          <a:off x="0" y="0"/>
          <a:ext cx="0" cy="0"/>
          <a:chOff x="0" y="0"/>
          <a:chExt cx="0" cy="0"/>
        </a:xfrm>
      </p:grpSpPr>
      <p:sp>
        <p:nvSpPr>
          <p:cNvPr id="2" name="Shape 0">
            <a:extLst>
              <a:ext uri="{FF2B5EF4-FFF2-40B4-BE49-F238E27FC236}">
                <a16:creationId xmlns:a16="http://schemas.microsoft.com/office/drawing/2014/main" id="{51878B0E-5371-957D-F5CB-9D4E9179C4CE}"/>
              </a:ext>
            </a:extLst>
          </p:cNvPr>
          <p:cNvSpPr/>
          <p:nvPr/>
        </p:nvSpPr>
        <p:spPr>
          <a:xfrm>
            <a:off x="0" y="0"/>
            <a:ext cx="12191695" cy="146304"/>
          </a:xfrm>
          <a:prstGeom prst="rect">
            <a:avLst/>
          </a:prstGeom>
          <a:solidFill>
            <a:srgbClr val="2E7D32"/>
          </a:solidFill>
          <a:ln w="12700">
            <a:solidFill>
              <a:srgbClr val="2E7D32">
                <a:alpha val="0"/>
              </a:srgbClr>
            </a:solidFill>
            <a:prstDash val="solid"/>
          </a:ln>
        </p:spPr>
        <p:txBody>
          <a:bodyPr/>
          <a:lstStyle/>
          <a:p>
            <a:endParaRPr lang="es-CO" noProof="0"/>
          </a:p>
        </p:txBody>
      </p:sp>
      <p:sp>
        <p:nvSpPr>
          <p:cNvPr id="8" name="Shape 1">
            <a:extLst>
              <a:ext uri="{FF2B5EF4-FFF2-40B4-BE49-F238E27FC236}">
                <a16:creationId xmlns:a16="http://schemas.microsoft.com/office/drawing/2014/main" id="{C5BE9D65-EF92-F451-5019-26F82C004A8A}"/>
              </a:ext>
            </a:extLst>
          </p:cNvPr>
          <p:cNvSpPr/>
          <p:nvPr/>
        </p:nvSpPr>
        <p:spPr>
          <a:xfrm>
            <a:off x="0" y="6565392"/>
            <a:ext cx="12191695" cy="292608"/>
          </a:xfrm>
          <a:prstGeom prst="rect">
            <a:avLst/>
          </a:prstGeom>
          <a:solidFill>
            <a:srgbClr val="0E5A8A"/>
          </a:solidFill>
          <a:ln w="12700">
            <a:solidFill>
              <a:srgbClr val="0E5A8A">
                <a:alpha val="0"/>
              </a:srgbClr>
            </a:solidFill>
            <a:prstDash val="solid"/>
          </a:ln>
        </p:spPr>
        <p:txBody>
          <a:bodyPr/>
          <a:lstStyle/>
          <a:p>
            <a:endParaRPr lang="es-CO" noProof="0"/>
          </a:p>
        </p:txBody>
      </p:sp>
      <p:sp>
        <p:nvSpPr>
          <p:cNvPr id="9" name="Text 2">
            <a:extLst>
              <a:ext uri="{FF2B5EF4-FFF2-40B4-BE49-F238E27FC236}">
                <a16:creationId xmlns:a16="http://schemas.microsoft.com/office/drawing/2014/main" id="{29865E61-0EDE-FA14-0A2A-3C58CDC4FAE9}"/>
              </a:ext>
            </a:extLst>
          </p:cNvPr>
          <p:cNvSpPr/>
          <p:nvPr/>
        </p:nvSpPr>
        <p:spPr>
          <a:xfrm>
            <a:off x="3544622" y="329184"/>
            <a:ext cx="5102450" cy="777240"/>
          </a:xfrm>
          <a:prstGeom prst="rect">
            <a:avLst/>
          </a:prstGeom>
          <a:noFill/>
          <a:ln/>
        </p:spPr>
        <p:txBody>
          <a:bodyPr wrap="square" lIns="0" tIns="0" rIns="0" bIns="0" rtlCol="0" anchor="ctr"/>
          <a:lstStyle/>
          <a:p>
            <a:pPr marL="0" indent="0" algn="ctr">
              <a:buNone/>
            </a:pPr>
            <a:r>
              <a:rPr lang="es-CO" sz="2200" b="1" noProof="0">
                <a:solidFill>
                  <a:srgbClr val="163A4D"/>
                </a:solidFill>
                <a:latin typeface="Aptos Display" pitchFamily="34" charset="0"/>
                <a:ea typeface="Aptos Display" pitchFamily="34" charset="-122"/>
                <a:cs typeface="Aptos Display" pitchFamily="34" charset="-120"/>
              </a:rPr>
              <a:t>Proyecto Sancionatorio</a:t>
            </a:r>
            <a:endParaRPr lang="es-CO" sz="2200" noProof="0"/>
          </a:p>
        </p:txBody>
      </p:sp>
      <p:sp>
        <p:nvSpPr>
          <p:cNvPr id="12" name="Shape 5">
            <a:extLst>
              <a:ext uri="{FF2B5EF4-FFF2-40B4-BE49-F238E27FC236}">
                <a16:creationId xmlns:a16="http://schemas.microsoft.com/office/drawing/2014/main" id="{3362CECB-7F13-E41A-83FA-8682A8FAC2AF}"/>
              </a:ext>
            </a:extLst>
          </p:cNvPr>
          <p:cNvSpPr/>
          <p:nvPr/>
        </p:nvSpPr>
        <p:spPr>
          <a:xfrm>
            <a:off x="411480" y="1600200"/>
            <a:ext cx="2793836" cy="4526280"/>
          </a:xfrm>
          <a:prstGeom prst="roundRect">
            <a:avLst>
              <a:gd name="adj" fmla="val 3934"/>
            </a:avLst>
          </a:prstGeom>
          <a:solidFill>
            <a:srgbClr val="FFFFFF"/>
          </a:solidFill>
          <a:ln w="12700">
            <a:solidFill>
              <a:srgbClr val="D5E3DD"/>
            </a:solidFill>
            <a:prstDash val="solid"/>
          </a:ln>
          <a:effectLst>
            <a:outerShdw blurRad="19050" dist="6350" dir="2700000" algn="bl" rotWithShape="0">
              <a:srgbClr val="000000">
                <a:alpha val="12000"/>
              </a:srgbClr>
            </a:outerShdw>
          </a:effectLst>
        </p:spPr>
        <p:txBody>
          <a:bodyPr/>
          <a:lstStyle/>
          <a:p>
            <a:endParaRPr lang="es-CO" noProof="0"/>
          </a:p>
        </p:txBody>
      </p:sp>
      <p:sp>
        <p:nvSpPr>
          <p:cNvPr id="13" name="Text 6">
            <a:extLst>
              <a:ext uri="{FF2B5EF4-FFF2-40B4-BE49-F238E27FC236}">
                <a16:creationId xmlns:a16="http://schemas.microsoft.com/office/drawing/2014/main" id="{D6FC6EBD-8DBD-5476-2A86-143204BE06B2}"/>
              </a:ext>
            </a:extLst>
          </p:cNvPr>
          <p:cNvSpPr/>
          <p:nvPr/>
        </p:nvSpPr>
        <p:spPr>
          <a:xfrm>
            <a:off x="774192" y="3707892"/>
            <a:ext cx="2331720" cy="320040"/>
          </a:xfrm>
          <a:prstGeom prst="rect">
            <a:avLst/>
          </a:prstGeom>
          <a:noFill/>
          <a:ln/>
        </p:spPr>
        <p:txBody>
          <a:bodyPr wrap="square" lIns="0" tIns="0" rIns="0" bIns="0" rtlCol="0" anchor="ctr"/>
          <a:lstStyle/>
          <a:p>
            <a:pPr marL="0" indent="0">
              <a:buNone/>
            </a:pPr>
            <a:r>
              <a:rPr lang="es-CO" sz="1400" b="1">
                <a:solidFill>
                  <a:srgbClr val="163A4D"/>
                </a:solidFill>
              </a:rPr>
              <a:t>Objetivo:</a:t>
            </a:r>
            <a:endParaRPr lang="es-CO" sz="1400" noProof="0"/>
          </a:p>
        </p:txBody>
      </p:sp>
      <p:sp>
        <p:nvSpPr>
          <p:cNvPr id="16" name="Text 9">
            <a:extLst>
              <a:ext uri="{FF2B5EF4-FFF2-40B4-BE49-F238E27FC236}">
                <a16:creationId xmlns:a16="http://schemas.microsoft.com/office/drawing/2014/main" id="{869706CF-1AD4-B57E-F60F-7AFD1CC0C1A7}"/>
              </a:ext>
            </a:extLst>
          </p:cNvPr>
          <p:cNvSpPr/>
          <p:nvPr/>
        </p:nvSpPr>
        <p:spPr>
          <a:xfrm>
            <a:off x="749808" y="2417064"/>
            <a:ext cx="310896" cy="146304"/>
          </a:xfrm>
          <a:prstGeom prst="rect">
            <a:avLst/>
          </a:prstGeom>
          <a:noFill/>
          <a:ln/>
        </p:spPr>
        <p:txBody>
          <a:bodyPr wrap="square" lIns="0" tIns="0" rIns="0" bIns="0" rtlCol="0" anchor="ctr"/>
          <a:lstStyle/>
          <a:p>
            <a:pPr marL="0" indent="0" algn="ctr">
              <a:buNone/>
            </a:pPr>
            <a:r>
              <a:rPr lang="es-CO" sz="1050" b="1" noProof="0">
                <a:solidFill>
                  <a:srgbClr val="FFFFFF"/>
                </a:solidFill>
              </a:rPr>
              <a:t>1</a:t>
            </a:r>
            <a:endParaRPr lang="es-CO" sz="1050" noProof="0"/>
          </a:p>
        </p:txBody>
      </p:sp>
      <p:sp>
        <p:nvSpPr>
          <p:cNvPr id="19" name="Shape 12">
            <a:extLst>
              <a:ext uri="{FF2B5EF4-FFF2-40B4-BE49-F238E27FC236}">
                <a16:creationId xmlns:a16="http://schemas.microsoft.com/office/drawing/2014/main" id="{75F1E922-4553-260D-1CCD-A203FBFD09F2}"/>
              </a:ext>
            </a:extLst>
          </p:cNvPr>
          <p:cNvSpPr/>
          <p:nvPr/>
        </p:nvSpPr>
        <p:spPr>
          <a:xfrm>
            <a:off x="697230" y="2505456"/>
            <a:ext cx="2331720" cy="768096"/>
          </a:xfrm>
          <a:prstGeom prst="roundRect">
            <a:avLst>
              <a:gd name="adj" fmla="val 9524"/>
            </a:avLst>
          </a:prstGeom>
          <a:solidFill>
            <a:srgbClr val="F7FBF9"/>
          </a:solidFill>
          <a:ln w="12700">
            <a:solidFill>
              <a:srgbClr val="D8E6DF"/>
            </a:solidFill>
            <a:prstDash val="solid"/>
          </a:ln>
        </p:spPr>
        <p:txBody>
          <a:bodyPr/>
          <a:lstStyle/>
          <a:p>
            <a:endParaRPr lang="es-CO" noProof="0"/>
          </a:p>
        </p:txBody>
      </p:sp>
      <p:sp>
        <p:nvSpPr>
          <p:cNvPr id="20" name="Shape 13">
            <a:extLst>
              <a:ext uri="{FF2B5EF4-FFF2-40B4-BE49-F238E27FC236}">
                <a16:creationId xmlns:a16="http://schemas.microsoft.com/office/drawing/2014/main" id="{664C0CDA-3842-FB60-48AE-723AD69B07C9}"/>
              </a:ext>
            </a:extLst>
          </p:cNvPr>
          <p:cNvSpPr/>
          <p:nvPr/>
        </p:nvSpPr>
        <p:spPr>
          <a:xfrm>
            <a:off x="825246" y="2633472"/>
            <a:ext cx="310896" cy="310896"/>
          </a:xfrm>
          <a:prstGeom prst="ellipse">
            <a:avLst/>
          </a:prstGeom>
          <a:solidFill>
            <a:srgbClr val="2E7D32"/>
          </a:solidFill>
          <a:ln w="12700">
            <a:solidFill>
              <a:srgbClr val="2E7D32">
                <a:alpha val="0"/>
              </a:srgbClr>
            </a:solidFill>
            <a:prstDash val="solid"/>
          </a:ln>
        </p:spPr>
        <p:txBody>
          <a:bodyPr/>
          <a:lstStyle/>
          <a:p>
            <a:endParaRPr lang="es-CO" noProof="0"/>
          </a:p>
        </p:txBody>
      </p:sp>
      <p:sp>
        <p:nvSpPr>
          <p:cNvPr id="21" name="Text 14">
            <a:extLst>
              <a:ext uri="{FF2B5EF4-FFF2-40B4-BE49-F238E27FC236}">
                <a16:creationId xmlns:a16="http://schemas.microsoft.com/office/drawing/2014/main" id="{26EA62D6-42BE-45E7-CA48-63EBA49506B3}"/>
              </a:ext>
            </a:extLst>
          </p:cNvPr>
          <p:cNvSpPr/>
          <p:nvPr/>
        </p:nvSpPr>
        <p:spPr>
          <a:xfrm>
            <a:off x="825246" y="2709672"/>
            <a:ext cx="310896" cy="146304"/>
          </a:xfrm>
          <a:prstGeom prst="rect">
            <a:avLst/>
          </a:prstGeom>
          <a:noFill/>
          <a:ln/>
        </p:spPr>
        <p:txBody>
          <a:bodyPr wrap="square" lIns="0" tIns="0" rIns="0" bIns="0" rtlCol="0" anchor="ctr"/>
          <a:lstStyle/>
          <a:p>
            <a:pPr marL="0" indent="0" algn="ctr">
              <a:buNone/>
            </a:pPr>
            <a:r>
              <a:rPr lang="es-CO" sz="1050" b="1">
                <a:solidFill>
                  <a:srgbClr val="FFFFFF"/>
                </a:solidFill>
                <a:ea typeface="Calibri"/>
                <a:cs typeface="Calibri"/>
              </a:rPr>
              <a:t>4</a:t>
            </a:r>
            <a:endParaRPr lang="es-CO" sz="1050" b="1" noProof="0">
              <a:solidFill>
                <a:srgbClr val="FFFFFF"/>
              </a:solidFill>
              <a:ea typeface="Calibri"/>
              <a:cs typeface="Calibri"/>
            </a:endParaRPr>
          </a:p>
        </p:txBody>
      </p:sp>
      <p:sp>
        <p:nvSpPr>
          <p:cNvPr id="22" name="Text 15">
            <a:extLst>
              <a:ext uri="{FF2B5EF4-FFF2-40B4-BE49-F238E27FC236}">
                <a16:creationId xmlns:a16="http://schemas.microsoft.com/office/drawing/2014/main" id="{44F24562-0EEF-20E8-ECD1-37CB0E5FAF78}"/>
              </a:ext>
            </a:extLst>
          </p:cNvPr>
          <p:cNvSpPr/>
          <p:nvPr/>
        </p:nvSpPr>
        <p:spPr>
          <a:xfrm>
            <a:off x="1218438" y="2587752"/>
            <a:ext cx="1600200" cy="182880"/>
          </a:xfrm>
          <a:prstGeom prst="rect">
            <a:avLst/>
          </a:prstGeom>
          <a:noFill/>
          <a:ln/>
        </p:spPr>
        <p:txBody>
          <a:bodyPr wrap="square" lIns="0" tIns="0" rIns="0" bIns="0" rtlCol="0" anchor="ctr"/>
          <a:lstStyle/>
          <a:p>
            <a:r>
              <a:rPr lang="es-CO" sz="1200" b="1" noProof="0">
                <a:solidFill>
                  <a:srgbClr val="1F3340"/>
                </a:solidFill>
              </a:rPr>
              <a:t>Agente </a:t>
            </a:r>
            <a:r>
              <a:rPr lang="es-CO" sz="1200" b="1">
                <a:solidFill>
                  <a:srgbClr val="1F3340"/>
                </a:solidFill>
              </a:rPr>
              <a:t>de extracción</a:t>
            </a:r>
            <a:endParaRPr lang="en-US"/>
          </a:p>
        </p:txBody>
      </p:sp>
      <p:sp>
        <p:nvSpPr>
          <p:cNvPr id="23" name="Text 16">
            <a:extLst>
              <a:ext uri="{FF2B5EF4-FFF2-40B4-BE49-F238E27FC236}">
                <a16:creationId xmlns:a16="http://schemas.microsoft.com/office/drawing/2014/main" id="{4FA345FB-960F-331E-AD86-2B2D02450FAA}"/>
              </a:ext>
            </a:extLst>
          </p:cNvPr>
          <p:cNvSpPr/>
          <p:nvPr/>
        </p:nvSpPr>
        <p:spPr>
          <a:xfrm>
            <a:off x="1218438" y="2866644"/>
            <a:ext cx="1572768" cy="278892"/>
          </a:xfrm>
          <a:prstGeom prst="rect">
            <a:avLst/>
          </a:prstGeom>
          <a:noFill/>
          <a:ln/>
        </p:spPr>
        <p:txBody>
          <a:bodyPr wrap="square" lIns="0" tIns="0" rIns="0" bIns="0" rtlCol="0" anchor="ctr"/>
          <a:lstStyle/>
          <a:p>
            <a:r>
              <a:rPr lang="es-CO" sz="900">
                <a:solidFill>
                  <a:srgbClr val="52606D"/>
                </a:solidFill>
              </a:rPr>
              <a:t>Extraer información específica de archivos PDF.</a:t>
            </a:r>
            <a:endParaRPr lang="en-US"/>
          </a:p>
        </p:txBody>
      </p:sp>
      <p:sp>
        <p:nvSpPr>
          <p:cNvPr id="26" name="Text 19">
            <a:extLst>
              <a:ext uri="{FF2B5EF4-FFF2-40B4-BE49-F238E27FC236}">
                <a16:creationId xmlns:a16="http://schemas.microsoft.com/office/drawing/2014/main" id="{896AE0F2-4ADB-D6F8-03F5-7CBADCE9666A}"/>
              </a:ext>
            </a:extLst>
          </p:cNvPr>
          <p:cNvSpPr/>
          <p:nvPr/>
        </p:nvSpPr>
        <p:spPr>
          <a:xfrm>
            <a:off x="749808" y="4300728"/>
            <a:ext cx="310896" cy="146304"/>
          </a:xfrm>
          <a:prstGeom prst="rect">
            <a:avLst/>
          </a:prstGeom>
          <a:noFill/>
          <a:ln/>
        </p:spPr>
        <p:txBody>
          <a:bodyPr wrap="square" lIns="0" tIns="0" rIns="0" bIns="0" rtlCol="0" anchor="ctr"/>
          <a:lstStyle/>
          <a:p>
            <a:pPr marL="0" indent="0" algn="ctr">
              <a:buNone/>
            </a:pPr>
            <a:r>
              <a:rPr lang="es-CO" sz="1050" b="1" noProof="0">
                <a:solidFill>
                  <a:srgbClr val="FFFFFF"/>
                </a:solidFill>
              </a:rPr>
              <a:t>3</a:t>
            </a:r>
            <a:endParaRPr lang="es-CO" sz="1050" noProof="0"/>
          </a:p>
        </p:txBody>
      </p:sp>
      <p:sp>
        <p:nvSpPr>
          <p:cNvPr id="34" name="Shape 27">
            <a:extLst>
              <a:ext uri="{FF2B5EF4-FFF2-40B4-BE49-F238E27FC236}">
                <a16:creationId xmlns:a16="http://schemas.microsoft.com/office/drawing/2014/main" id="{F16BF3C6-7663-A500-EC75-DD7EAB3F0A0E}"/>
              </a:ext>
            </a:extLst>
          </p:cNvPr>
          <p:cNvSpPr/>
          <p:nvPr/>
        </p:nvSpPr>
        <p:spPr>
          <a:xfrm>
            <a:off x="3333332" y="1600200"/>
            <a:ext cx="6236071" cy="4526280"/>
          </a:xfrm>
          <a:prstGeom prst="roundRect">
            <a:avLst>
              <a:gd name="adj" fmla="val 2553"/>
            </a:avLst>
          </a:prstGeom>
          <a:solidFill>
            <a:srgbClr val="FFFFFF"/>
          </a:solidFill>
          <a:ln w="12700">
            <a:solidFill>
              <a:srgbClr val="D5E3DD"/>
            </a:solidFill>
            <a:prstDash val="solid"/>
          </a:ln>
          <a:effectLst>
            <a:outerShdw blurRad="19050" dist="6350" dir="2700000" algn="bl" rotWithShape="0">
              <a:srgbClr val="000000">
                <a:alpha val="12000"/>
              </a:srgbClr>
            </a:outerShdw>
          </a:effectLst>
        </p:spPr>
        <p:txBody>
          <a:bodyPr/>
          <a:lstStyle/>
          <a:p>
            <a:endParaRPr lang="es-CO" noProof="0"/>
          </a:p>
        </p:txBody>
      </p:sp>
      <p:sp>
        <p:nvSpPr>
          <p:cNvPr id="35" name="Text 28">
            <a:extLst>
              <a:ext uri="{FF2B5EF4-FFF2-40B4-BE49-F238E27FC236}">
                <a16:creationId xmlns:a16="http://schemas.microsoft.com/office/drawing/2014/main" id="{671B84ED-4328-106A-8AEB-DDE03458A10C}"/>
              </a:ext>
            </a:extLst>
          </p:cNvPr>
          <p:cNvSpPr/>
          <p:nvPr/>
        </p:nvSpPr>
        <p:spPr>
          <a:xfrm>
            <a:off x="3657600" y="1801368"/>
            <a:ext cx="1993392" cy="274320"/>
          </a:xfrm>
          <a:prstGeom prst="rect">
            <a:avLst/>
          </a:prstGeom>
          <a:noFill/>
          <a:ln/>
        </p:spPr>
        <p:txBody>
          <a:bodyPr wrap="square" lIns="0" tIns="0" rIns="0" bIns="0" rtlCol="0" anchor="ctr"/>
          <a:lstStyle/>
          <a:p>
            <a:pPr marL="0" indent="0">
              <a:buNone/>
            </a:pPr>
            <a:r>
              <a:rPr lang="es-CO" sz="1400" b="1" noProof="0">
                <a:solidFill>
                  <a:srgbClr val="163A4D"/>
                </a:solidFill>
              </a:rPr>
              <a:t>Arquitectura:</a:t>
            </a:r>
            <a:endParaRPr lang="es-CO" sz="1400" noProof="0"/>
          </a:p>
        </p:txBody>
      </p:sp>
      <p:sp>
        <p:nvSpPr>
          <p:cNvPr id="40" name="Shape 32">
            <a:extLst>
              <a:ext uri="{FF2B5EF4-FFF2-40B4-BE49-F238E27FC236}">
                <a16:creationId xmlns:a16="http://schemas.microsoft.com/office/drawing/2014/main" id="{7D2899E9-15FC-12E5-EC14-0113231CA92E}"/>
              </a:ext>
            </a:extLst>
          </p:cNvPr>
          <p:cNvSpPr/>
          <p:nvPr/>
        </p:nvSpPr>
        <p:spPr>
          <a:xfrm>
            <a:off x="9692606" y="1600200"/>
            <a:ext cx="2057434" cy="4526280"/>
          </a:xfrm>
          <a:prstGeom prst="roundRect">
            <a:avLst>
              <a:gd name="adj" fmla="val 2892"/>
            </a:avLst>
          </a:prstGeom>
          <a:solidFill>
            <a:srgbClr val="FFFFFF"/>
          </a:solidFill>
          <a:ln w="12700">
            <a:solidFill>
              <a:srgbClr val="D5E3DD"/>
            </a:solidFill>
            <a:prstDash val="solid"/>
          </a:ln>
          <a:effectLst>
            <a:outerShdw blurRad="19050" dist="6350" dir="2700000" algn="bl" rotWithShape="0">
              <a:srgbClr val="000000">
                <a:alpha val="12000"/>
              </a:srgbClr>
            </a:outerShdw>
          </a:effectLst>
        </p:spPr>
        <p:txBody>
          <a:bodyPr/>
          <a:lstStyle/>
          <a:p>
            <a:endParaRPr lang="es-CO" noProof="0"/>
          </a:p>
        </p:txBody>
      </p:sp>
      <p:sp>
        <p:nvSpPr>
          <p:cNvPr id="41" name="Text 33">
            <a:extLst>
              <a:ext uri="{FF2B5EF4-FFF2-40B4-BE49-F238E27FC236}">
                <a16:creationId xmlns:a16="http://schemas.microsoft.com/office/drawing/2014/main" id="{951DF957-5DA0-2316-EF7A-C9B8F059550F}"/>
              </a:ext>
            </a:extLst>
          </p:cNvPr>
          <p:cNvSpPr/>
          <p:nvPr/>
        </p:nvSpPr>
        <p:spPr>
          <a:xfrm>
            <a:off x="9069927" y="1801368"/>
            <a:ext cx="3246120" cy="320040"/>
          </a:xfrm>
          <a:prstGeom prst="rect">
            <a:avLst/>
          </a:prstGeom>
          <a:noFill/>
          <a:ln/>
        </p:spPr>
        <p:txBody>
          <a:bodyPr wrap="square" lIns="0" tIns="0" rIns="0" bIns="0" rtlCol="0" anchor="ctr"/>
          <a:lstStyle/>
          <a:p>
            <a:pPr marL="0" indent="0" algn="ctr">
              <a:buNone/>
            </a:pPr>
            <a:r>
              <a:rPr lang="es-CO" sz="1400" b="1">
                <a:solidFill>
                  <a:srgbClr val="163A4D"/>
                </a:solidFill>
              </a:rPr>
              <a:t>Funcionamiento</a:t>
            </a:r>
            <a:endParaRPr lang="es-CO" sz="1400" noProof="0"/>
          </a:p>
        </p:txBody>
      </p:sp>
      <p:sp>
        <p:nvSpPr>
          <p:cNvPr id="42" name="Text 6">
            <a:extLst>
              <a:ext uri="{FF2B5EF4-FFF2-40B4-BE49-F238E27FC236}">
                <a16:creationId xmlns:a16="http://schemas.microsoft.com/office/drawing/2014/main" id="{499548C0-988B-463D-EEC5-84ACFAE00D73}"/>
              </a:ext>
            </a:extLst>
          </p:cNvPr>
          <p:cNvSpPr/>
          <p:nvPr/>
        </p:nvSpPr>
        <p:spPr>
          <a:xfrm>
            <a:off x="774192" y="1962912"/>
            <a:ext cx="2331720" cy="320040"/>
          </a:xfrm>
          <a:prstGeom prst="rect">
            <a:avLst/>
          </a:prstGeom>
          <a:noFill/>
          <a:ln/>
        </p:spPr>
        <p:txBody>
          <a:bodyPr wrap="square" lIns="0" tIns="0" rIns="0" bIns="0" rtlCol="0" anchor="ctr"/>
          <a:lstStyle/>
          <a:p>
            <a:pPr marL="0" indent="0">
              <a:buNone/>
            </a:pPr>
            <a:r>
              <a:rPr lang="es-CO" sz="1400" b="1" noProof="0">
                <a:solidFill>
                  <a:srgbClr val="163A4D"/>
                </a:solidFill>
              </a:rPr>
              <a:t>Agente / Capacidad</a:t>
            </a:r>
            <a:endParaRPr lang="es-CO" sz="1400" noProof="0"/>
          </a:p>
        </p:txBody>
      </p:sp>
      <p:sp>
        <p:nvSpPr>
          <p:cNvPr id="74" name="Shape 12">
            <a:extLst>
              <a:ext uri="{FF2B5EF4-FFF2-40B4-BE49-F238E27FC236}">
                <a16:creationId xmlns:a16="http://schemas.microsoft.com/office/drawing/2014/main" id="{1196A469-646D-4C88-2574-1A68E8AADF76}"/>
              </a:ext>
            </a:extLst>
          </p:cNvPr>
          <p:cNvSpPr/>
          <p:nvPr/>
        </p:nvSpPr>
        <p:spPr>
          <a:xfrm>
            <a:off x="697230" y="4300728"/>
            <a:ext cx="2340580" cy="1370607"/>
          </a:xfrm>
          <a:prstGeom prst="roundRect">
            <a:avLst>
              <a:gd name="adj" fmla="val 9524"/>
            </a:avLst>
          </a:prstGeom>
          <a:solidFill>
            <a:srgbClr val="F7FBF9"/>
          </a:solidFill>
          <a:ln w="12700">
            <a:solidFill>
              <a:srgbClr val="D8E6DF"/>
            </a:solidFill>
            <a:prstDash val="solid"/>
          </a:ln>
        </p:spPr>
        <p:txBody>
          <a:bodyPr lIns="91440" tIns="45720" rIns="91440" bIns="45720" anchor="t"/>
          <a:lstStyle/>
          <a:p>
            <a:endParaRPr lang="es-CO" noProof="0" err="1"/>
          </a:p>
        </p:txBody>
      </p:sp>
      <p:sp>
        <p:nvSpPr>
          <p:cNvPr id="76" name="Text 14">
            <a:extLst>
              <a:ext uri="{FF2B5EF4-FFF2-40B4-BE49-F238E27FC236}">
                <a16:creationId xmlns:a16="http://schemas.microsoft.com/office/drawing/2014/main" id="{FA9941E4-7951-488B-9B06-B3950D4BC6C1}"/>
              </a:ext>
            </a:extLst>
          </p:cNvPr>
          <p:cNvSpPr/>
          <p:nvPr/>
        </p:nvSpPr>
        <p:spPr>
          <a:xfrm>
            <a:off x="825246" y="4504944"/>
            <a:ext cx="310896" cy="146304"/>
          </a:xfrm>
          <a:prstGeom prst="rect">
            <a:avLst/>
          </a:prstGeom>
          <a:noFill/>
          <a:ln/>
        </p:spPr>
        <p:txBody>
          <a:bodyPr wrap="square" lIns="0" tIns="0" rIns="0" bIns="0" rtlCol="0" anchor="ctr"/>
          <a:lstStyle/>
          <a:p>
            <a:pPr marL="0" indent="0" algn="ctr">
              <a:buNone/>
            </a:pPr>
            <a:endParaRPr lang="es-CO" sz="1050" noProof="0"/>
          </a:p>
        </p:txBody>
      </p:sp>
      <p:pic>
        <p:nvPicPr>
          <p:cNvPr id="3" name="Picture 2" descr="A screenshot of a computer&#10;&#10;AI-generated content may be incorrect.">
            <a:extLst>
              <a:ext uri="{FF2B5EF4-FFF2-40B4-BE49-F238E27FC236}">
                <a16:creationId xmlns:a16="http://schemas.microsoft.com/office/drawing/2014/main" id="{B77E0EDE-53F4-0102-4CFC-3B2DF02CBFF6}"/>
              </a:ext>
            </a:extLst>
          </p:cNvPr>
          <p:cNvPicPr>
            <a:picLocks noChangeAspect="1"/>
          </p:cNvPicPr>
          <p:nvPr/>
        </p:nvPicPr>
        <p:blipFill>
          <a:blip r:embed="rId3"/>
          <a:srcRect l="1761" t="17829" r="25840" b="32517"/>
          <a:stretch>
            <a:fillRect/>
          </a:stretch>
        </p:blipFill>
        <p:spPr>
          <a:xfrm>
            <a:off x="3331047" y="2418907"/>
            <a:ext cx="6233845" cy="2829301"/>
          </a:xfrm>
          <a:prstGeom prst="rect">
            <a:avLst/>
          </a:prstGeom>
        </p:spPr>
      </p:pic>
      <p:pic>
        <p:nvPicPr>
          <p:cNvPr id="4" name="Picture 3" descr="A screenshot of a computer&#10;&#10;AI-generated content may be incorrect.">
            <a:extLst>
              <a:ext uri="{FF2B5EF4-FFF2-40B4-BE49-F238E27FC236}">
                <a16:creationId xmlns:a16="http://schemas.microsoft.com/office/drawing/2014/main" id="{27D60D0C-D778-D7D7-5F0B-403F09575EE1}"/>
              </a:ext>
            </a:extLst>
          </p:cNvPr>
          <p:cNvPicPr>
            <a:picLocks noChangeAspect="1"/>
          </p:cNvPicPr>
          <p:nvPr/>
        </p:nvPicPr>
        <p:blipFill>
          <a:blip r:embed="rId3"/>
          <a:srcRect l="77261" t="13178" r="3101" b="7106"/>
          <a:stretch>
            <a:fillRect/>
          </a:stretch>
        </p:blipFill>
        <p:spPr>
          <a:xfrm>
            <a:off x="9972453" y="2117650"/>
            <a:ext cx="1435413" cy="3880894"/>
          </a:xfrm>
          <a:prstGeom prst="rect">
            <a:avLst/>
          </a:prstGeom>
        </p:spPr>
      </p:pic>
      <p:sp>
        <p:nvSpPr>
          <p:cNvPr id="6" name="Text 16">
            <a:extLst>
              <a:ext uri="{FF2B5EF4-FFF2-40B4-BE49-F238E27FC236}">
                <a16:creationId xmlns:a16="http://schemas.microsoft.com/office/drawing/2014/main" id="{917B477F-9E29-FBB6-F8F0-C42390E4B51F}"/>
              </a:ext>
            </a:extLst>
          </p:cNvPr>
          <p:cNvSpPr/>
          <p:nvPr/>
        </p:nvSpPr>
        <p:spPr>
          <a:xfrm>
            <a:off x="904989" y="4451639"/>
            <a:ext cx="2036845" cy="944700"/>
          </a:xfrm>
          <a:prstGeom prst="rect">
            <a:avLst/>
          </a:prstGeom>
          <a:noFill/>
          <a:ln/>
        </p:spPr>
        <p:txBody>
          <a:bodyPr wrap="square" lIns="0" tIns="0" rIns="0" bIns="0" rtlCol="0" anchor="ctr"/>
          <a:lstStyle/>
          <a:p>
            <a:endParaRPr lang="es-CO" sz="850">
              <a:solidFill>
                <a:srgbClr val="52606D"/>
              </a:solidFill>
              <a:ea typeface="Calibri"/>
              <a:cs typeface="Calibri"/>
            </a:endParaRPr>
          </a:p>
          <a:p>
            <a:endParaRPr lang="es-CO" sz="850">
              <a:solidFill>
                <a:srgbClr val="52606D"/>
              </a:solidFill>
              <a:ea typeface="Calibri"/>
              <a:cs typeface="Calibri"/>
            </a:endParaRPr>
          </a:p>
          <a:p>
            <a:r>
              <a:rPr lang="es-CO" sz="850">
                <a:solidFill>
                  <a:srgbClr val="52606D"/>
                </a:solidFill>
                <a:latin typeface="Calibri"/>
                <a:ea typeface="Calibri"/>
                <a:cs typeface="Calibri"/>
              </a:rPr>
              <a:t>Implementar una solución que permita identificar, transcribir y validar los cargos contenidos en el Auto de Cargos y en el Concepto de Evaluación de Cargos y/o Descargos, generando un documento consolidado con los cargos correctos y vigentes para la elaboración de la sanción ambiental.</a:t>
            </a:r>
          </a:p>
        </p:txBody>
      </p:sp>
      <p:pic>
        <p:nvPicPr>
          <p:cNvPr id="5" name="Imagen 4">
            <a:extLst>
              <a:ext uri="{FF2B5EF4-FFF2-40B4-BE49-F238E27FC236}">
                <a16:creationId xmlns:a16="http://schemas.microsoft.com/office/drawing/2014/main" id="{FD4B0AE2-0F97-C020-84F5-91000239B86A}"/>
              </a:ext>
            </a:extLst>
          </p:cNvPr>
          <p:cNvPicPr>
            <a:picLocks noChangeAspect="1"/>
          </p:cNvPicPr>
          <p:nvPr/>
        </p:nvPicPr>
        <p:blipFill>
          <a:blip r:embed="rId4"/>
          <a:stretch>
            <a:fillRect/>
          </a:stretch>
        </p:blipFill>
        <p:spPr>
          <a:xfrm>
            <a:off x="8860388" y="365532"/>
            <a:ext cx="3331612" cy="721277"/>
          </a:xfrm>
          <a:prstGeom prst="rect">
            <a:avLst/>
          </a:prstGeom>
        </p:spPr>
      </p:pic>
      <p:pic>
        <p:nvPicPr>
          <p:cNvPr id="7" name="Imagen 6">
            <a:extLst>
              <a:ext uri="{FF2B5EF4-FFF2-40B4-BE49-F238E27FC236}">
                <a16:creationId xmlns:a16="http://schemas.microsoft.com/office/drawing/2014/main" id="{DDD02AB5-1DE4-68EF-3E22-9EFD2726A548}"/>
              </a:ext>
            </a:extLst>
          </p:cNvPr>
          <p:cNvPicPr>
            <a:picLocks noChangeAspect="1"/>
          </p:cNvPicPr>
          <p:nvPr/>
        </p:nvPicPr>
        <p:blipFill>
          <a:blip r:embed="rId4"/>
          <a:stretch>
            <a:fillRect/>
          </a:stretch>
        </p:blipFill>
        <p:spPr>
          <a:xfrm>
            <a:off x="81276" y="146305"/>
            <a:ext cx="3331612" cy="739564"/>
          </a:xfrm>
          <a:prstGeom prst="rect">
            <a:avLst/>
          </a:prstGeom>
        </p:spPr>
      </p:pic>
      <p:pic>
        <p:nvPicPr>
          <p:cNvPr id="10" name="Picture 2" descr="A green and yellow logo&#10;&#10;AI-generated content may be incorrect.">
            <a:extLst>
              <a:ext uri="{FF2B5EF4-FFF2-40B4-BE49-F238E27FC236}">
                <a16:creationId xmlns:a16="http://schemas.microsoft.com/office/drawing/2014/main" id="{D7AE2875-A059-5374-7CF5-E63CCCEBD452}"/>
              </a:ext>
            </a:extLst>
          </p:cNvPr>
          <p:cNvPicPr>
            <a:picLocks noChangeAspect="1"/>
          </p:cNvPicPr>
          <p:nvPr/>
        </p:nvPicPr>
        <p:blipFill>
          <a:blip r:embed="rId5"/>
          <a:stretch>
            <a:fillRect/>
          </a:stretch>
        </p:blipFill>
        <p:spPr>
          <a:xfrm>
            <a:off x="749808" y="191993"/>
            <a:ext cx="1624135" cy="762733"/>
          </a:xfrm>
          <a:prstGeom prst="rect">
            <a:avLst/>
          </a:prstGeom>
        </p:spPr>
      </p:pic>
      <p:pic>
        <p:nvPicPr>
          <p:cNvPr id="11" name="Imagen 10">
            <a:extLst>
              <a:ext uri="{FF2B5EF4-FFF2-40B4-BE49-F238E27FC236}">
                <a16:creationId xmlns:a16="http://schemas.microsoft.com/office/drawing/2014/main" id="{03E567F0-89C5-5447-4330-977FD0CCDA3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192807" y="217007"/>
            <a:ext cx="1614850" cy="1076566"/>
          </a:xfrm>
          <a:prstGeom prst="rect">
            <a:avLst/>
          </a:prstGeom>
        </p:spPr>
      </p:pic>
    </p:spTree>
    <p:extLst>
      <p:ext uri="{BB962C8B-B14F-4D97-AF65-F5344CB8AC3E}">
        <p14:creationId xmlns:p14="http://schemas.microsoft.com/office/powerpoint/2010/main" val="15699594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56C796-7853-8254-9040-E5779A775421}"/>
            </a:ext>
          </a:extLst>
        </p:cNvPr>
        <p:cNvGrpSpPr/>
        <p:nvPr/>
      </p:nvGrpSpPr>
      <p:grpSpPr>
        <a:xfrm>
          <a:off x="0" y="0"/>
          <a:ext cx="0" cy="0"/>
          <a:chOff x="0" y="0"/>
          <a:chExt cx="0" cy="0"/>
        </a:xfrm>
      </p:grpSpPr>
      <p:sp>
        <p:nvSpPr>
          <p:cNvPr id="2" name="Shape 0">
            <a:extLst>
              <a:ext uri="{FF2B5EF4-FFF2-40B4-BE49-F238E27FC236}">
                <a16:creationId xmlns:a16="http://schemas.microsoft.com/office/drawing/2014/main" id="{CADAB0D4-34AB-B78F-D8EC-8545915BBE5B}"/>
              </a:ext>
            </a:extLst>
          </p:cNvPr>
          <p:cNvSpPr/>
          <p:nvPr/>
        </p:nvSpPr>
        <p:spPr>
          <a:xfrm>
            <a:off x="0" y="0"/>
            <a:ext cx="12191695" cy="146304"/>
          </a:xfrm>
          <a:prstGeom prst="rect">
            <a:avLst/>
          </a:prstGeom>
          <a:solidFill>
            <a:srgbClr val="2E7D32"/>
          </a:solidFill>
          <a:ln w="12700">
            <a:solidFill>
              <a:srgbClr val="2E7D32">
                <a:alpha val="0"/>
              </a:srgbClr>
            </a:solidFill>
            <a:prstDash val="solid"/>
          </a:ln>
        </p:spPr>
        <p:txBody>
          <a:bodyPr/>
          <a:lstStyle/>
          <a:p>
            <a:endParaRPr lang="es-CO" noProof="0"/>
          </a:p>
        </p:txBody>
      </p:sp>
      <p:sp>
        <p:nvSpPr>
          <p:cNvPr id="8" name="Shape 1">
            <a:extLst>
              <a:ext uri="{FF2B5EF4-FFF2-40B4-BE49-F238E27FC236}">
                <a16:creationId xmlns:a16="http://schemas.microsoft.com/office/drawing/2014/main" id="{53F897AF-09A5-898C-55BB-CA31E6C7CA53}"/>
              </a:ext>
            </a:extLst>
          </p:cNvPr>
          <p:cNvSpPr/>
          <p:nvPr/>
        </p:nvSpPr>
        <p:spPr>
          <a:xfrm>
            <a:off x="0" y="6565392"/>
            <a:ext cx="12191695" cy="292608"/>
          </a:xfrm>
          <a:prstGeom prst="rect">
            <a:avLst/>
          </a:prstGeom>
          <a:solidFill>
            <a:srgbClr val="0E5A8A"/>
          </a:solidFill>
          <a:ln w="12700">
            <a:solidFill>
              <a:srgbClr val="0E5A8A">
                <a:alpha val="0"/>
              </a:srgbClr>
            </a:solidFill>
            <a:prstDash val="solid"/>
          </a:ln>
        </p:spPr>
        <p:txBody>
          <a:bodyPr/>
          <a:lstStyle/>
          <a:p>
            <a:endParaRPr lang="es-CO" noProof="0"/>
          </a:p>
        </p:txBody>
      </p:sp>
      <p:sp>
        <p:nvSpPr>
          <p:cNvPr id="9" name="Text 2">
            <a:extLst>
              <a:ext uri="{FF2B5EF4-FFF2-40B4-BE49-F238E27FC236}">
                <a16:creationId xmlns:a16="http://schemas.microsoft.com/office/drawing/2014/main" id="{06A459E9-931E-6842-C7EE-61614625C0E1}"/>
              </a:ext>
            </a:extLst>
          </p:cNvPr>
          <p:cNvSpPr/>
          <p:nvPr/>
        </p:nvSpPr>
        <p:spPr>
          <a:xfrm>
            <a:off x="3352521" y="367605"/>
            <a:ext cx="5102450" cy="777240"/>
          </a:xfrm>
          <a:prstGeom prst="rect">
            <a:avLst/>
          </a:prstGeom>
          <a:noFill/>
          <a:ln/>
        </p:spPr>
        <p:txBody>
          <a:bodyPr wrap="square" lIns="0" tIns="0" rIns="0" bIns="0" rtlCol="0" anchor="ctr"/>
          <a:lstStyle/>
          <a:p>
            <a:pPr marL="0" indent="0" algn="ctr">
              <a:buNone/>
            </a:pPr>
            <a:r>
              <a:rPr lang="es-CO" sz="2200" b="1" noProof="0">
                <a:solidFill>
                  <a:srgbClr val="163A4D"/>
                </a:solidFill>
                <a:latin typeface="Aptos Display" pitchFamily="34" charset="0"/>
                <a:ea typeface="Aptos Display" pitchFamily="34" charset="-122"/>
                <a:cs typeface="Aptos Display" pitchFamily="34" charset="-120"/>
              </a:rPr>
              <a:t>Proyecto PAI</a:t>
            </a:r>
            <a:endParaRPr lang="es-CO" sz="2200" noProof="0"/>
          </a:p>
        </p:txBody>
      </p:sp>
      <p:sp>
        <p:nvSpPr>
          <p:cNvPr id="12" name="Shape 5">
            <a:extLst>
              <a:ext uri="{FF2B5EF4-FFF2-40B4-BE49-F238E27FC236}">
                <a16:creationId xmlns:a16="http://schemas.microsoft.com/office/drawing/2014/main" id="{06918231-A3B0-38A6-5BA9-8CC639F8C0E5}"/>
              </a:ext>
            </a:extLst>
          </p:cNvPr>
          <p:cNvSpPr/>
          <p:nvPr/>
        </p:nvSpPr>
        <p:spPr>
          <a:xfrm>
            <a:off x="411480" y="1600200"/>
            <a:ext cx="2793836" cy="4526280"/>
          </a:xfrm>
          <a:prstGeom prst="roundRect">
            <a:avLst>
              <a:gd name="adj" fmla="val 3934"/>
            </a:avLst>
          </a:prstGeom>
          <a:solidFill>
            <a:srgbClr val="FFFFFF"/>
          </a:solidFill>
          <a:ln w="12700">
            <a:solidFill>
              <a:srgbClr val="D5E3DD"/>
            </a:solidFill>
            <a:prstDash val="solid"/>
          </a:ln>
          <a:effectLst>
            <a:outerShdw blurRad="19050" dist="6350" dir="2700000" algn="bl" rotWithShape="0">
              <a:srgbClr val="000000">
                <a:alpha val="12000"/>
              </a:srgbClr>
            </a:outerShdw>
          </a:effectLst>
        </p:spPr>
        <p:txBody>
          <a:bodyPr/>
          <a:lstStyle/>
          <a:p>
            <a:endParaRPr lang="es-CO" noProof="0"/>
          </a:p>
        </p:txBody>
      </p:sp>
      <p:sp>
        <p:nvSpPr>
          <p:cNvPr id="13" name="Text 6">
            <a:extLst>
              <a:ext uri="{FF2B5EF4-FFF2-40B4-BE49-F238E27FC236}">
                <a16:creationId xmlns:a16="http://schemas.microsoft.com/office/drawing/2014/main" id="{62FCF2A5-CF7B-2E44-DCF5-C404336AB9A7}"/>
              </a:ext>
            </a:extLst>
          </p:cNvPr>
          <p:cNvSpPr/>
          <p:nvPr/>
        </p:nvSpPr>
        <p:spPr>
          <a:xfrm>
            <a:off x="774192" y="3707892"/>
            <a:ext cx="2331720" cy="320040"/>
          </a:xfrm>
          <a:prstGeom prst="rect">
            <a:avLst/>
          </a:prstGeom>
          <a:noFill/>
          <a:ln/>
        </p:spPr>
        <p:txBody>
          <a:bodyPr wrap="square" lIns="0" tIns="0" rIns="0" bIns="0" rtlCol="0" anchor="ctr"/>
          <a:lstStyle/>
          <a:p>
            <a:pPr marL="0" indent="0">
              <a:buNone/>
            </a:pPr>
            <a:r>
              <a:rPr lang="es-CO" sz="1400" b="1">
                <a:solidFill>
                  <a:srgbClr val="163A4D"/>
                </a:solidFill>
              </a:rPr>
              <a:t>Objetivo:</a:t>
            </a:r>
            <a:endParaRPr lang="es-CO" sz="1400" noProof="0"/>
          </a:p>
        </p:txBody>
      </p:sp>
      <p:sp>
        <p:nvSpPr>
          <p:cNvPr id="16" name="Text 9">
            <a:extLst>
              <a:ext uri="{FF2B5EF4-FFF2-40B4-BE49-F238E27FC236}">
                <a16:creationId xmlns:a16="http://schemas.microsoft.com/office/drawing/2014/main" id="{58813C77-CA3D-1158-F950-2DC8AC7402B4}"/>
              </a:ext>
            </a:extLst>
          </p:cNvPr>
          <p:cNvSpPr/>
          <p:nvPr/>
        </p:nvSpPr>
        <p:spPr>
          <a:xfrm>
            <a:off x="749808" y="2417064"/>
            <a:ext cx="310896" cy="146304"/>
          </a:xfrm>
          <a:prstGeom prst="rect">
            <a:avLst/>
          </a:prstGeom>
          <a:noFill/>
          <a:ln/>
        </p:spPr>
        <p:txBody>
          <a:bodyPr wrap="square" lIns="0" tIns="0" rIns="0" bIns="0" rtlCol="0" anchor="ctr"/>
          <a:lstStyle/>
          <a:p>
            <a:pPr marL="0" indent="0" algn="ctr">
              <a:buNone/>
            </a:pPr>
            <a:r>
              <a:rPr lang="es-CO" sz="1050" b="1" noProof="0">
                <a:solidFill>
                  <a:srgbClr val="FFFFFF"/>
                </a:solidFill>
              </a:rPr>
              <a:t>1</a:t>
            </a:r>
            <a:endParaRPr lang="es-CO" sz="1050" noProof="0"/>
          </a:p>
        </p:txBody>
      </p:sp>
      <p:sp>
        <p:nvSpPr>
          <p:cNvPr id="19" name="Shape 12">
            <a:extLst>
              <a:ext uri="{FF2B5EF4-FFF2-40B4-BE49-F238E27FC236}">
                <a16:creationId xmlns:a16="http://schemas.microsoft.com/office/drawing/2014/main" id="{07D35729-D74D-8C4D-F610-8CEADD6FEFD3}"/>
              </a:ext>
            </a:extLst>
          </p:cNvPr>
          <p:cNvSpPr/>
          <p:nvPr/>
        </p:nvSpPr>
        <p:spPr>
          <a:xfrm>
            <a:off x="697230" y="2505456"/>
            <a:ext cx="2331720" cy="768096"/>
          </a:xfrm>
          <a:prstGeom prst="roundRect">
            <a:avLst>
              <a:gd name="adj" fmla="val 9524"/>
            </a:avLst>
          </a:prstGeom>
          <a:solidFill>
            <a:srgbClr val="F7FBF9"/>
          </a:solidFill>
          <a:ln w="12700">
            <a:solidFill>
              <a:srgbClr val="D8E6DF"/>
            </a:solidFill>
            <a:prstDash val="solid"/>
          </a:ln>
        </p:spPr>
        <p:txBody>
          <a:bodyPr/>
          <a:lstStyle/>
          <a:p>
            <a:endParaRPr lang="es-CO" noProof="0"/>
          </a:p>
        </p:txBody>
      </p:sp>
      <p:sp>
        <p:nvSpPr>
          <p:cNvPr id="20" name="Shape 13">
            <a:extLst>
              <a:ext uri="{FF2B5EF4-FFF2-40B4-BE49-F238E27FC236}">
                <a16:creationId xmlns:a16="http://schemas.microsoft.com/office/drawing/2014/main" id="{BDF1EF05-0A98-7AEF-A186-680C282B5844}"/>
              </a:ext>
            </a:extLst>
          </p:cNvPr>
          <p:cNvSpPr/>
          <p:nvPr/>
        </p:nvSpPr>
        <p:spPr>
          <a:xfrm>
            <a:off x="825246" y="2633472"/>
            <a:ext cx="310896" cy="310896"/>
          </a:xfrm>
          <a:prstGeom prst="ellipse">
            <a:avLst/>
          </a:prstGeom>
          <a:solidFill>
            <a:srgbClr val="2E7D32"/>
          </a:solidFill>
          <a:ln w="12700">
            <a:solidFill>
              <a:srgbClr val="2E7D32">
                <a:alpha val="0"/>
              </a:srgbClr>
            </a:solidFill>
            <a:prstDash val="solid"/>
          </a:ln>
        </p:spPr>
        <p:txBody>
          <a:bodyPr/>
          <a:lstStyle/>
          <a:p>
            <a:endParaRPr lang="es-CO" noProof="0"/>
          </a:p>
        </p:txBody>
      </p:sp>
      <p:sp>
        <p:nvSpPr>
          <p:cNvPr id="21" name="Text 14">
            <a:extLst>
              <a:ext uri="{FF2B5EF4-FFF2-40B4-BE49-F238E27FC236}">
                <a16:creationId xmlns:a16="http://schemas.microsoft.com/office/drawing/2014/main" id="{56C443EE-AC54-8C37-2960-4653D8239DCB}"/>
              </a:ext>
            </a:extLst>
          </p:cNvPr>
          <p:cNvSpPr/>
          <p:nvPr/>
        </p:nvSpPr>
        <p:spPr>
          <a:xfrm>
            <a:off x="825246" y="2709672"/>
            <a:ext cx="310896" cy="146304"/>
          </a:xfrm>
          <a:prstGeom prst="rect">
            <a:avLst/>
          </a:prstGeom>
          <a:noFill/>
          <a:ln/>
        </p:spPr>
        <p:txBody>
          <a:bodyPr wrap="square" lIns="0" tIns="0" rIns="0" bIns="0" rtlCol="0" anchor="ctr"/>
          <a:lstStyle/>
          <a:p>
            <a:pPr marL="0" indent="0" algn="ctr">
              <a:buNone/>
            </a:pPr>
            <a:r>
              <a:rPr lang="es-CO" sz="1050" b="1">
                <a:solidFill>
                  <a:srgbClr val="FFFFFF"/>
                </a:solidFill>
              </a:rPr>
              <a:t>3</a:t>
            </a:r>
            <a:endParaRPr lang="es-CO" sz="1050" b="1" noProof="0">
              <a:solidFill>
                <a:srgbClr val="FFFFFF"/>
              </a:solidFill>
              <a:ea typeface="Calibri"/>
              <a:cs typeface="Calibri"/>
            </a:endParaRPr>
          </a:p>
        </p:txBody>
      </p:sp>
      <p:sp>
        <p:nvSpPr>
          <p:cNvPr id="22" name="Text 15">
            <a:extLst>
              <a:ext uri="{FF2B5EF4-FFF2-40B4-BE49-F238E27FC236}">
                <a16:creationId xmlns:a16="http://schemas.microsoft.com/office/drawing/2014/main" id="{14D9E206-DB21-379B-566E-5E32D70DF5F0}"/>
              </a:ext>
            </a:extLst>
          </p:cNvPr>
          <p:cNvSpPr/>
          <p:nvPr/>
        </p:nvSpPr>
        <p:spPr>
          <a:xfrm>
            <a:off x="1218438" y="2670996"/>
            <a:ext cx="1600200" cy="182880"/>
          </a:xfrm>
          <a:prstGeom prst="rect">
            <a:avLst/>
          </a:prstGeom>
          <a:noFill/>
          <a:ln/>
        </p:spPr>
        <p:txBody>
          <a:bodyPr wrap="square" lIns="0" tIns="0" rIns="0" bIns="0" rtlCol="0" anchor="ctr"/>
          <a:lstStyle/>
          <a:p>
            <a:r>
              <a:rPr lang="es-CO" sz="1200" b="1" noProof="0">
                <a:solidFill>
                  <a:srgbClr val="1F3340"/>
                </a:solidFill>
              </a:rPr>
              <a:t>Agente </a:t>
            </a:r>
            <a:r>
              <a:rPr lang="es-CO" sz="1200" b="1">
                <a:solidFill>
                  <a:srgbClr val="1F3340"/>
                </a:solidFill>
              </a:rPr>
              <a:t>de informes</a:t>
            </a:r>
            <a:endParaRPr lang="es-CO" sz="1200">
              <a:solidFill>
                <a:srgbClr val="000000"/>
              </a:solidFill>
            </a:endParaRPr>
          </a:p>
          <a:p>
            <a:pPr marL="0" indent="0">
              <a:buNone/>
            </a:pPr>
            <a:endParaRPr lang="es-CO" sz="1150" b="1" noProof="0">
              <a:solidFill>
                <a:srgbClr val="1F3340"/>
              </a:solidFill>
              <a:ea typeface="Calibri"/>
              <a:cs typeface="Calibri"/>
            </a:endParaRPr>
          </a:p>
        </p:txBody>
      </p:sp>
      <p:sp>
        <p:nvSpPr>
          <p:cNvPr id="23" name="Text 16">
            <a:extLst>
              <a:ext uri="{FF2B5EF4-FFF2-40B4-BE49-F238E27FC236}">
                <a16:creationId xmlns:a16="http://schemas.microsoft.com/office/drawing/2014/main" id="{6DC95C8D-CD16-32E9-F2CB-86E393E1CEE2}"/>
              </a:ext>
            </a:extLst>
          </p:cNvPr>
          <p:cNvSpPr/>
          <p:nvPr/>
        </p:nvSpPr>
        <p:spPr>
          <a:xfrm>
            <a:off x="1212035" y="2860241"/>
            <a:ext cx="1732851" cy="285295"/>
          </a:xfrm>
          <a:prstGeom prst="rect">
            <a:avLst/>
          </a:prstGeom>
          <a:noFill/>
          <a:ln/>
        </p:spPr>
        <p:txBody>
          <a:bodyPr wrap="square" lIns="0" tIns="0" rIns="0" bIns="0" rtlCol="0" anchor="ctr"/>
          <a:lstStyle/>
          <a:p>
            <a:r>
              <a:rPr lang="es-CO" sz="900">
                <a:solidFill>
                  <a:srgbClr val="52606D"/>
                </a:solidFill>
              </a:rPr>
              <a:t>Diligenciar documentos Excel </a:t>
            </a:r>
            <a:r>
              <a:rPr lang="es-CO" sz="900" noProof="0">
                <a:solidFill>
                  <a:srgbClr val="52606D"/>
                </a:solidFill>
              </a:rPr>
              <a:t>y </a:t>
            </a:r>
            <a:r>
              <a:rPr lang="es-CO" sz="900">
                <a:solidFill>
                  <a:srgbClr val="52606D"/>
                </a:solidFill>
              </a:rPr>
              <a:t>Word con insumos del mismo índole.</a:t>
            </a:r>
            <a:endParaRPr lang="es-CO" sz="900">
              <a:solidFill>
                <a:srgbClr val="000000"/>
              </a:solidFill>
            </a:endParaRPr>
          </a:p>
          <a:p>
            <a:pPr marL="0" indent="0">
              <a:buNone/>
            </a:pPr>
            <a:endParaRPr lang="es-CO" sz="850" noProof="0">
              <a:solidFill>
                <a:srgbClr val="52606D"/>
              </a:solidFill>
              <a:ea typeface="Calibri"/>
              <a:cs typeface="Calibri"/>
            </a:endParaRPr>
          </a:p>
        </p:txBody>
      </p:sp>
      <p:sp>
        <p:nvSpPr>
          <p:cNvPr id="26" name="Text 19">
            <a:extLst>
              <a:ext uri="{FF2B5EF4-FFF2-40B4-BE49-F238E27FC236}">
                <a16:creationId xmlns:a16="http://schemas.microsoft.com/office/drawing/2014/main" id="{EFAD6B73-CBB4-946E-F37A-68803409F675}"/>
              </a:ext>
            </a:extLst>
          </p:cNvPr>
          <p:cNvSpPr/>
          <p:nvPr/>
        </p:nvSpPr>
        <p:spPr>
          <a:xfrm>
            <a:off x="749808" y="4300728"/>
            <a:ext cx="310896" cy="146304"/>
          </a:xfrm>
          <a:prstGeom prst="rect">
            <a:avLst/>
          </a:prstGeom>
          <a:noFill/>
          <a:ln/>
        </p:spPr>
        <p:txBody>
          <a:bodyPr wrap="square" lIns="0" tIns="0" rIns="0" bIns="0" rtlCol="0" anchor="ctr"/>
          <a:lstStyle/>
          <a:p>
            <a:pPr marL="0" indent="0" algn="ctr">
              <a:buNone/>
            </a:pPr>
            <a:r>
              <a:rPr lang="es-CO" sz="1050" b="1" noProof="0">
                <a:solidFill>
                  <a:srgbClr val="FFFFFF"/>
                </a:solidFill>
              </a:rPr>
              <a:t>3</a:t>
            </a:r>
            <a:endParaRPr lang="es-CO" sz="1050" noProof="0"/>
          </a:p>
        </p:txBody>
      </p:sp>
      <p:sp>
        <p:nvSpPr>
          <p:cNvPr id="34" name="Shape 27">
            <a:extLst>
              <a:ext uri="{FF2B5EF4-FFF2-40B4-BE49-F238E27FC236}">
                <a16:creationId xmlns:a16="http://schemas.microsoft.com/office/drawing/2014/main" id="{F240CAF0-5B31-DDF7-8B97-01C5A529A85D}"/>
              </a:ext>
            </a:extLst>
          </p:cNvPr>
          <p:cNvSpPr/>
          <p:nvPr/>
        </p:nvSpPr>
        <p:spPr>
          <a:xfrm>
            <a:off x="3333332" y="1600200"/>
            <a:ext cx="5137374" cy="4526280"/>
          </a:xfrm>
          <a:prstGeom prst="roundRect">
            <a:avLst>
              <a:gd name="adj" fmla="val 2553"/>
            </a:avLst>
          </a:prstGeom>
          <a:solidFill>
            <a:srgbClr val="FFFFFF"/>
          </a:solidFill>
          <a:ln w="12700">
            <a:solidFill>
              <a:srgbClr val="D5E3DD"/>
            </a:solidFill>
            <a:prstDash val="solid"/>
          </a:ln>
          <a:effectLst>
            <a:outerShdw blurRad="19050" dist="6350" dir="2700000" algn="bl" rotWithShape="0">
              <a:srgbClr val="000000">
                <a:alpha val="12000"/>
              </a:srgbClr>
            </a:outerShdw>
          </a:effectLst>
        </p:spPr>
        <p:txBody>
          <a:bodyPr/>
          <a:lstStyle/>
          <a:p>
            <a:endParaRPr lang="es-CO" noProof="0"/>
          </a:p>
        </p:txBody>
      </p:sp>
      <p:sp>
        <p:nvSpPr>
          <p:cNvPr id="35" name="Text 28">
            <a:extLst>
              <a:ext uri="{FF2B5EF4-FFF2-40B4-BE49-F238E27FC236}">
                <a16:creationId xmlns:a16="http://schemas.microsoft.com/office/drawing/2014/main" id="{FE8BDF6B-5BCA-5BC9-CE48-8AE27249E6C7}"/>
              </a:ext>
            </a:extLst>
          </p:cNvPr>
          <p:cNvSpPr/>
          <p:nvPr/>
        </p:nvSpPr>
        <p:spPr>
          <a:xfrm>
            <a:off x="3657600" y="1801368"/>
            <a:ext cx="1993392" cy="274320"/>
          </a:xfrm>
          <a:prstGeom prst="rect">
            <a:avLst/>
          </a:prstGeom>
          <a:noFill/>
          <a:ln/>
        </p:spPr>
        <p:txBody>
          <a:bodyPr wrap="square" lIns="0" tIns="0" rIns="0" bIns="0" rtlCol="0" anchor="ctr"/>
          <a:lstStyle/>
          <a:p>
            <a:pPr marL="0" indent="0">
              <a:buNone/>
            </a:pPr>
            <a:r>
              <a:rPr lang="es-CO" sz="1400" b="1" noProof="0">
                <a:solidFill>
                  <a:srgbClr val="163A4D"/>
                </a:solidFill>
              </a:rPr>
              <a:t>Arquitectura:</a:t>
            </a:r>
            <a:endParaRPr lang="es-CO" sz="1400" noProof="0"/>
          </a:p>
        </p:txBody>
      </p:sp>
      <p:sp>
        <p:nvSpPr>
          <p:cNvPr id="40" name="Shape 32">
            <a:extLst>
              <a:ext uri="{FF2B5EF4-FFF2-40B4-BE49-F238E27FC236}">
                <a16:creationId xmlns:a16="http://schemas.microsoft.com/office/drawing/2014/main" id="{FAB3C528-BF2B-3E9E-6A2E-B76C7F8FB8FE}"/>
              </a:ext>
            </a:extLst>
          </p:cNvPr>
          <p:cNvSpPr/>
          <p:nvPr/>
        </p:nvSpPr>
        <p:spPr>
          <a:xfrm>
            <a:off x="8647072" y="1600200"/>
            <a:ext cx="3102968" cy="4526280"/>
          </a:xfrm>
          <a:prstGeom prst="roundRect">
            <a:avLst>
              <a:gd name="adj" fmla="val 2892"/>
            </a:avLst>
          </a:prstGeom>
          <a:solidFill>
            <a:srgbClr val="FFFFFF"/>
          </a:solidFill>
          <a:ln w="12700">
            <a:solidFill>
              <a:srgbClr val="D5E3DD"/>
            </a:solidFill>
            <a:prstDash val="solid"/>
          </a:ln>
          <a:effectLst>
            <a:outerShdw blurRad="19050" dist="6350" dir="2700000" algn="bl" rotWithShape="0">
              <a:srgbClr val="000000">
                <a:alpha val="12000"/>
              </a:srgbClr>
            </a:outerShdw>
          </a:effectLst>
        </p:spPr>
        <p:txBody>
          <a:bodyPr/>
          <a:lstStyle/>
          <a:p>
            <a:endParaRPr lang="es-CO" noProof="0"/>
          </a:p>
        </p:txBody>
      </p:sp>
      <p:sp>
        <p:nvSpPr>
          <p:cNvPr id="41" name="Text 33">
            <a:extLst>
              <a:ext uri="{FF2B5EF4-FFF2-40B4-BE49-F238E27FC236}">
                <a16:creationId xmlns:a16="http://schemas.microsoft.com/office/drawing/2014/main" id="{19FBC7A5-FF0F-13F3-171C-42D026DEBFB1}"/>
              </a:ext>
            </a:extLst>
          </p:cNvPr>
          <p:cNvSpPr/>
          <p:nvPr/>
        </p:nvSpPr>
        <p:spPr>
          <a:xfrm>
            <a:off x="8183880" y="1801368"/>
            <a:ext cx="3246120" cy="320040"/>
          </a:xfrm>
          <a:prstGeom prst="rect">
            <a:avLst/>
          </a:prstGeom>
          <a:noFill/>
          <a:ln/>
        </p:spPr>
        <p:txBody>
          <a:bodyPr wrap="square" lIns="0" tIns="0" rIns="0" bIns="0" rtlCol="0" anchor="ctr"/>
          <a:lstStyle/>
          <a:p>
            <a:pPr marL="0" indent="0" algn="ctr">
              <a:buNone/>
            </a:pPr>
            <a:r>
              <a:rPr lang="es-CO" sz="1400" b="1">
                <a:solidFill>
                  <a:srgbClr val="163A4D"/>
                </a:solidFill>
              </a:rPr>
              <a:t>Funcionamiento</a:t>
            </a:r>
            <a:endParaRPr lang="es-CO" sz="1400" noProof="0"/>
          </a:p>
        </p:txBody>
      </p:sp>
      <p:sp>
        <p:nvSpPr>
          <p:cNvPr id="42" name="Text 6">
            <a:extLst>
              <a:ext uri="{FF2B5EF4-FFF2-40B4-BE49-F238E27FC236}">
                <a16:creationId xmlns:a16="http://schemas.microsoft.com/office/drawing/2014/main" id="{4F4A0EE9-5403-3D52-334F-3BC4EBCD83EA}"/>
              </a:ext>
            </a:extLst>
          </p:cNvPr>
          <p:cNvSpPr/>
          <p:nvPr/>
        </p:nvSpPr>
        <p:spPr>
          <a:xfrm>
            <a:off x="774192" y="1962912"/>
            <a:ext cx="2331720" cy="320040"/>
          </a:xfrm>
          <a:prstGeom prst="rect">
            <a:avLst/>
          </a:prstGeom>
          <a:noFill/>
          <a:ln/>
        </p:spPr>
        <p:txBody>
          <a:bodyPr wrap="square" lIns="0" tIns="0" rIns="0" bIns="0" rtlCol="0" anchor="ctr"/>
          <a:lstStyle/>
          <a:p>
            <a:pPr marL="0" indent="0">
              <a:buNone/>
            </a:pPr>
            <a:r>
              <a:rPr lang="es-CO" sz="1400" b="1" noProof="0">
                <a:solidFill>
                  <a:srgbClr val="163A4D"/>
                </a:solidFill>
              </a:rPr>
              <a:t>Agente / Capacidad</a:t>
            </a:r>
            <a:endParaRPr lang="es-CO" sz="1400" noProof="0"/>
          </a:p>
        </p:txBody>
      </p:sp>
      <p:sp>
        <p:nvSpPr>
          <p:cNvPr id="74" name="Shape 12">
            <a:extLst>
              <a:ext uri="{FF2B5EF4-FFF2-40B4-BE49-F238E27FC236}">
                <a16:creationId xmlns:a16="http://schemas.microsoft.com/office/drawing/2014/main" id="{6AF95407-776E-4C56-66D5-761B6D3CB893}"/>
              </a:ext>
            </a:extLst>
          </p:cNvPr>
          <p:cNvSpPr/>
          <p:nvPr/>
        </p:nvSpPr>
        <p:spPr>
          <a:xfrm>
            <a:off x="697230" y="4307131"/>
            <a:ext cx="2350930" cy="947390"/>
          </a:xfrm>
          <a:prstGeom prst="roundRect">
            <a:avLst>
              <a:gd name="adj" fmla="val 9524"/>
            </a:avLst>
          </a:prstGeom>
          <a:solidFill>
            <a:srgbClr val="F7FBF9"/>
          </a:solidFill>
          <a:ln w="12700">
            <a:solidFill>
              <a:srgbClr val="D8E6DF"/>
            </a:solidFill>
            <a:prstDash val="solid"/>
          </a:ln>
        </p:spPr>
        <p:txBody>
          <a:bodyPr/>
          <a:lstStyle/>
          <a:p>
            <a:endParaRPr lang="es-CO" noProof="0"/>
          </a:p>
        </p:txBody>
      </p:sp>
      <p:sp>
        <p:nvSpPr>
          <p:cNvPr id="76" name="Text 14">
            <a:extLst>
              <a:ext uri="{FF2B5EF4-FFF2-40B4-BE49-F238E27FC236}">
                <a16:creationId xmlns:a16="http://schemas.microsoft.com/office/drawing/2014/main" id="{7F693278-ED1B-3575-DE5A-20B5CAE2339C}"/>
              </a:ext>
            </a:extLst>
          </p:cNvPr>
          <p:cNvSpPr/>
          <p:nvPr/>
        </p:nvSpPr>
        <p:spPr>
          <a:xfrm>
            <a:off x="825246" y="4504944"/>
            <a:ext cx="310896" cy="146304"/>
          </a:xfrm>
          <a:prstGeom prst="rect">
            <a:avLst/>
          </a:prstGeom>
          <a:noFill/>
          <a:ln/>
        </p:spPr>
        <p:txBody>
          <a:bodyPr wrap="square" lIns="0" tIns="0" rIns="0" bIns="0" rtlCol="0" anchor="ctr"/>
          <a:lstStyle/>
          <a:p>
            <a:pPr marL="0" indent="0" algn="ctr">
              <a:buNone/>
            </a:pPr>
            <a:endParaRPr lang="es-CO" sz="1050" noProof="0"/>
          </a:p>
        </p:txBody>
      </p:sp>
      <p:sp>
        <p:nvSpPr>
          <p:cNvPr id="80" name="Text 16">
            <a:extLst>
              <a:ext uri="{FF2B5EF4-FFF2-40B4-BE49-F238E27FC236}">
                <a16:creationId xmlns:a16="http://schemas.microsoft.com/office/drawing/2014/main" id="{B3AD1F71-B784-9FC6-9F47-298616CB60C0}"/>
              </a:ext>
            </a:extLst>
          </p:cNvPr>
          <p:cNvSpPr/>
          <p:nvPr/>
        </p:nvSpPr>
        <p:spPr>
          <a:xfrm>
            <a:off x="825246" y="4309872"/>
            <a:ext cx="1965960" cy="944700"/>
          </a:xfrm>
          <a:prstGeom prst="rect">
            <a:avLst/>
          </a:prstGeom>
          <a:noFill/>
          <a:ln/>
        </p:spPr>
        <p:txBody>
          <a:bodyPr wrap="square" lIns="0" tIns="0" rIns="0" bIns="0" rtlCol="0" anchor="ctr"/>
          <a:lstStyle/>
          <a:p>
            <a:r>
              <a:rPr lang="es-CO" sz="850">
                <a:solidFill>
                  <a:srgbClr val="52606D"/>
                </a:solidFill>
                <a:ea typeface="+mn-lt"/>
                <a:cs typeface="+mn-lt"/>
              </a:rPr>
              <a:t>Automatizar la elaboración de Reportes de Avance de Indicadores a partir de un archivo Excel</a:t>
            </a:r>
            <a:r>
              <a:rPr lang="es-CO" sz="850" noProof="0">
                <a:solidFill>
                  <a:srgbClr val="52606D"/>
                </a:solidFill>
                <a:ea typeface="+mn-lt"/>
                <a:cs typeface="+mn-lt"/>
              </a:rPr>
              <a:t>, </a:t>
            </a:r>
            <a:r>
              <a:rPr lang="es-CO" sz="850">
                <a:solidFill>
                  <a:srgbClr val="52606D"/>
                </a:solidFill>
                <a:ea typeface="+mn-lt"/>
                <a:cs typeface="+mn-lt"/>
              </a:rPr>
              <a:t>garantizando el análisis correcto de la información </a:t>
            </a:r>
            <a:r>
              <a:rPr lang="es-CO" sz="850" noProof="0">
                <a:solidFill>
                  <a:srgbClr val="52606D"/>
                </a:solidFill>
                <a:ea typeface="+mn-lt"/>
                <a:cs typeface="+mn-lt"/>
              </a:rPr>
              <a:t>y </a:t>
            </a:r>
            <a:r>
              <a:rPr lang="es-CO" sz="850">
                <a:solidFill>
                  <a:srgbClr val="52606D"/>
                </a:solidFill>
                <a:ea typeface="+mn-lt"/>
                <a:cs typeface="+mn-lt"/>
              </a:rPr>
              <a:t>la generación de un archivo .docx conforme a la plantilla definida por la Oficina.</a:t>
            </a:r>
            <a:endParaRPr lang="es-ES"/>
          </a:p>
        </p:txBody>
      </p:sp>
      <p:pic>
        <p:nvPicPr>
          <p:cNvPr id="3" name="Imagen 2" descr="Diagrama&#10;&#10;El contenido generado por IA puede ser incorrecto.">
            <a:extLst>
              <a:ext uri="{FF2B5EF4-FFF2-40B4-BE49-F238E27FC236}">
                <a16:creationId xmlns:a16="http://schemas.microsoft.com/office/drawing/2014/main" id="{9537AEF0-3352-ADFC-C3F0-5F4734EF3296}"/>
              </a:ext>
            </a:extLst>
          </p:cNvPr>
          <p:cNvPicPr>
            <a:picLocks noChangeAspect="1"/>
          </p:cNvPicPr>
          <p:nvPr/>
        </p:nvPicPr>
        <p:blipFill>
          <a:blip r:embed="rId3"/>
          <a:srcRect t="54" r="5836"/>
          <a:stretch>
            <a:fillRect/>
          </a:stretch>
        </p:blipFill>
        <p:spPr>
          <a:xfrm>
            <a:off x="3334144" y="2121348"/>
            <a:ext cx="5139653" cy="3622468"/>
          </a:xfrm>
          <a:prstGeom prst="rect">
            <a:avLst/>
          </a:prstGeom>
        </p:spPr>
      </p:pic>
      <p:sp>
        <p:nvSpPr>
          <p:cNvPr id="5" name="Text 19">
            <a:extLst>
              <a:ext uri="{FF2B5EF4-FFF2-40B4-BE49-F238E27FC236}">
                <a16:creationId xmlns:a16="http://schemas.microsoft.com/office/drawing/2014/main" id="{4E2EE39A-8797-2CE5-1CD8-CB19AB7E07D3}"/>
              </a:ext>
            </a:extLst>
          </p:cNvPr>
          <p:cNvSpPr/>
          <p:nvPr/>
        </p:nvSpPr>
        <p:spPr>
          <a:xfrm>
            <a:off x="902208" y="4453128"/>
            <a:ext cx="310896" cy="146304"/>
          </a:xfrm>
          <a:prstGeom prst="rect">
            <a:avLst/>
          </a:prstGeom>
          <a:noFill/>
          <a:ln/>
        </p:spPr>
        <p:txBody>
          <a:bodyPr wrap="square" lIns="0" tIns="0" rIns="0" bIns="0" rtlCol="0" anchor="ctr"/>
          <a:lstStyle/>
          <a:p>
            <a:pPr marL="0" indent="0" algn="ctr">
              <a:buNone/>
            </a:pPr>
            <a:r>
              <a:rPr lang="es-CO" sz="1050" b="1" noProof="0">
                <a:solidFill>
                  <a:srgbClr val="FFFFFF"/>
                </a:solidFill>
              </a:rPr>
              <a:t>3</a:t>
            </a:r>
            <a:endParaRPr lang="es-CO" sz="1050" noProof="0"/>
          </a:p>
        </p:txBody>
      </p:sp>
      <p:pic>
        <p:nvPicPr>
          <p:cNvPr id="14" name="Imagen 13">
            <a:extLst>
              <a:ext uri="{FF2B5EF4-FFF2-40B4-BE49-F238E27FC236}">
                <a16:creationId xmlns:a16="http://schemas.microsoft.com/office/drawing/2014/main" id="{1DFF44CF-6537-6316-02DC-0D8F96D809EB}"/>
              </a:ext>
            </a:extLst>
          </p:cNvPr>
          <p:cNvPicPr>
            <a:picLocks noChangeAspect="1"/>
          </p:cNvPicPr>
          <p:nvPr/>
        </p:nvPicPr>
        <p:blipFill>
          <a:blip r:embed="rId4"/>
          <a:stretch>
            <a:fillRect/>
          </a:stretch>
        </p:blipFill>
        <p:spPr>
          <a:xfrm>
            <a:off x="8897044" y="1940218"/>
            <a:ext cx="2683862" cy="3713950"/>
          </a:xfrm>
          <a:prstGeom prst="rect">
            <a:avLst/>
          </a:prstGeom>
        </p:spPr>
      </p:pic>
      <p:pic>
        <p:nvPicPr>
          <p:cNvPr id="4" name="Imagen 3">
            <a:extLst>
              <a:ext uri="{FF2B5EF4-FFF2-40B4-BE49-F238E27FC236}">
                <a16:creationId xmlns:a16="http://schemas.microsoft.com/office/drawing/2014/main" id="{0F1D6235-F2BB-4605-5DC1-3758910138E0}"/>
              </a:ext>
            </a:extLst>
          </p:cNvPr>
          <p:cNvPicPr>
            <a:picLocks noChangeAspect="1"/>
          </p:cNvPicPr>
          <p:nvPr/>
        </p:nvPicPr>
        <p:blipFill>
          <a:blip r:embed="rId5"/>
          <a:stretch>
            <a:fillRect/>
          </a:stretch>
        </p:blipFill>
        <p:spPr>
          <a:xfrm>
            <a:off x="8860388" y="365532"/>
            <a:ext cx="3331612" cy="721277"/>
          </a:xfrm>
          <a:prstGeom prst="rect">
            <a:avLst/>
          </a:prstGeom>
        </p:spPr>
      </p:pic>
      <p:pic>
        <p:nvPicPr>
          <p:cNvPr id="6" name="Imagen 5">
            <a:extLst>
              <a:ext uri="{FF2B5EF4-FFF2-40B4-BE49-F238E27FC236}">
                <a16:creationId xmlns:a16="http://schemas.microsoft.com/office/drawing/2014/main" id="{042DD73B-7A28-66C9-A1DD-545DD4CE124D}"/>
              </a:ext>
            </a:extLst>
          </p:cNvPr>
          <p:cNvPicPr>
            <a:picLocks noChangeAspect="1"/>
          </p:cNvPicPr>
          <p:nvPr/>
        </p:nvPicPr>
        <p:blipFill>
          <a:blip r:embed="rId5"/>
          <a:stretch>
            <a:fillRect/>
          </a:stretch>
        </p:blipFill>
        <p:spPr>
          <a:xfrm>
            <a:off x="81276" y="146305"/>
            <a:ext cx="3331612" cy="739564"/>
          </a:xfrm>
          <a:prstGeom prst="rect">
            <a:avLst/>
          </a:prstGeom>
        </p:spPr>
      </p:pic>
      <p:pic>
        <p:nvPicPr>
          <p:cNvPr id="7" name="Picture 2" descr="A green and yellow logo&#10;&#10;AI-generated content may be incorrect.">
            <a:extLst>
              <a:ext uri="{FF2B5EF4-FFF2-40B4-BE49-F238E27FC236}">
                <a16:creationId xmlns:a16="http://schemas.microsoft.com/office/drawing/2014/main" id="{1DF56F21-C425-37E6-98F1-B6ADFDEFE94A}"/>
              </a:ext>
            </a:extLst>
          </p:cNvPr>
          <p:cNvPicPr>
            <a:picLocks noChangeAspect="1"/>
          </p:cNvPicPr>
          <p:nvPr/>
        </p:nvPicPr>
        <p:blipFill>
          <a:blip r:embed="rId6"/>
          <a:stretch>
            <a:fillRect/>
          </a:stretch>
        </p:blipFill>
        <p:spPr>
          <a:xfrm>
            <a:off x="749808" y="191993"/>
            <a:ext cx="1624135" cy="762733"/>
          </a:xfrm>
          <a:prstGeom prst="rect">
            <a:avLst/>
          </a:prstGeom>
        </p:spPr>
      </p:pic>
      <p:pic>
        <p:nvPicPr>
          <p:cNvPr id="10" name="Imagen 9">
            <a:extLst>
              <a:ext uri="{FF2B5EF4-FFF2-40B4-BE49-F238E27FC236}">
                <a16:creationId xmlns:a16="http://schemas.microsoft.com/office/drawing/2014/main" id="{88A3FE43-734B-E31F-B102-C2C212B8340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192807" y="217007"/>
            <a:ext cx="1614850" cy="1076566"/>
          </a:xfrm>
          <a:prstGeom prst="rect">
            <a:avLst/>
          </a:prstGeom>
        </p:spPr>
      </p:pic>
    </p:spTree>
    <p:extLst>
      <p:ext uri="{BB962C8B-B14F-4D97-AF65-F5344CB8AC3E}">
        <p14:creationId xmlns:p14="http://schemas.microsoft.com/office/powerpoint/2010/main" val="40843400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CBF372-1F4E-B455-A9B3-B64E09717BD1}"/>
            </a:ext>
          </a:extLst>
        </p:cNvPr>
        <p:cNvGrpSpPr/>
        <p:nvPr/>
      </p:nvGrpSpPr>
      <p:grpSpPr>
        <a:xfrm>
          <a:off x="0" y="0"/>
          <a:ext cx="0" cy="0"/>
          <a:chOff x="0" y="0"/>
          <a:chExt cx="0" cy="0"/>
        </a:xfrm>
      </p:grpSpPr>
      <p:sp>
        <p:nvSpPr>
          <p:cNvPr id="2" name="Shape 0">
            <a:extLst>
              <a:ext uri="{FF2B5EF4-FFF2-40B4-BE49-F238E27FC236}">
                <a16:creationId xmlns:a16="http://schemas.microsoft.com/office/drawing/2014/main" id="{00101996-F5F4-B2C6-7C70-60324EE42FCE}"/>
              </a:ext>
            </a:extLst>
          </p:cNvPr>
          <p:cNvSpPr/>
          <p:nvPr/>
        </p:nvSpPr>
        <p:spPr>
          <a:xfrm>
            <a:off x="0" y="0"/>
            <a:ext cx="12191695" cy="146304"/>
          </a:xfrm>
          <a:prstGeom prst="rect">
            <a:avLst/>
          </a:prstGeom>
          <a:solidFill>
            <a:srgbClr val="2E7D32"/>
          </a:solidFill>
          <a:ln w="12700">
            <a:solidFill>
              <a:srgbClr val="2E7D32">
                <a:alpha val="0"/>
              </a:srgbClr>
            </a:solidFill>
            <a:prstDash val="solid"/>
          </a:ln>
        </p:spPr>
        <p:txBody>
          <a:bodyPr/>
          <a:lstStyle/>
          <a:p>
            <a:endParaRPr lang="es-CO" noProof="0"/>
          </a:p>
        </p:txBody>
      </p:sp>
      <p:sp>
        <p:nvSpPr>
          <p:cNvPr id="8" name="Shape 1">
            <a:extLst>
              <a:ext uri="{FF2B5EF4-FFF2-40B4-BE49-F238E27FC236}">
                <a16:creationId xmlns:a16="http://schemas.microsoft.com/office/drawing/2014/main" id="{15A7BC59-F4E1-2EBB-383C-FD8EC71B1C04}"/>
              </a:ext>
            </a:extLst>
          </p:cNvPr>
          <p:cNvSpPr/>
          <p:nvPr/>
        </p:nvSpPr>
        <p:spPr>
          <a:xfrm>
            <a:off x="0" y="6565392"/>
            <a:ext cx="12191695" cy="292608"/>
          </a:xfrm>
          <a:prstGeom prst="rect">
            <a:avLst/>
          </a:prstGeom>
          <a:solidFill>
            <a:srgbClr val="0E5A8A"/>
          </a:solidFill>
          <a:ln w="12700">
            <a:solidFill>
              <a:srgbClr val="0E5A8A">
                <a:alpha val="0"/>
              </a:srgbClr>
            </a:solidFill>
            <a:prstDash val="solid"/>
          </a:ln>
        </p:spPr>
        <p:txBody>
          <a:bodyPr/>
          <a:lstStyle/>
          <a:p>
            <a:endParaRPr lang="es-CO" noProof="0"/>
          </a:p>
        </p:txBody>
      </p:sp>
      <p:sp>
        <p:nvSpPr>
          <p:cNvPr id="9" name="Text 2">
            <a:extLst>
              <a:ext uri="{FF2B5EF4-FFF2-40B4-BE49-F238E27FC236}">
                <a16:creationId xmlns:a16="http://schemas.microsoft.com/office/drawing/2014/main" id="{D5F6945D-9750-FB25-2F30-7859A3494E13}"/>
              </a:ext>
            </a:extLst>
          </p:cNvPr>
          <p:cNvSpPr/>
          <p:nvPr/>
        </p:nvSpPr>
        <p:spPr>
          <a:xfrm>
            <a:off x="3544622" y="329184"/>
            <a:ext cx="5102450" cy="777240"/>
          </a:xfrm>
          <a:prstGeom prst="rect">
            <a:avLst/>
          </a:prstGeom>
          <a:noFill/>
          <a:ln/>
        </p:spPr>
        <p:txBody>
          <a:bodyPr wrap="square" lIns="0" tIns="0" rIns="0" bIns="0" rtlCol="0" anchor="ctr"/>
          <a:lstStyle/>
          <a:p>
            <a:pPr marL="0" indent="0" algn="ctr">
              <a:buNone/>
            </a:pPr>
            <a:r>
              <a:rPr lang="es-CO" sz="2200" b="1" noProof="0">
                <a:solidFill>
                  <a:srgbClr val="163A4D"/>
                </a:solidFill>
                <a:latin typeface="Aptos Display" pitchFamily="34" charset="0"/>
                <a:ea typeface="Aptos Display" pitchFamily="34" charset="-122"/>
                <a:cs typeface="Aptos Display" pitchFamily="34" charset="-120"/>
              </a:rPr>
              <a:t>Proyecto Regalías</a:t>
            </a:r>
            <a:endParaRPr lang="es-CO" sz="2200" noProof="0"/>
          </a:p>
        </p:txBody>
      </p:sp>
      <p:sp>
        <p:nvSpPr>
          <p:cNvPr id="12" name="Shape 5">
            <a:extLst>
              <a:ext uri="{FF2B5EF4-FFF2-40B4-BE49-F238E27FC236}">
                <a16:creationId xmlns:a16="http://schemas.microsoft.com/office/drawing/2014/main" id="{EDCF0C80-CCB8-CB51-F6FF-3DA97765F4B0}"/>
              </a:ext>
            </a:extLst>
          </p:cNvPr>
          <p:cNvSpPr/>
          <p:nvPr/>
        </p:nvSpPr>
        <p:spPr>
          <a:xfrm>
            <a:off x="411480" y="1600200"/>
            <a:ext cx="2793836" cy="4526280"/>
          </a:xfrm>
          <a:prstGeom prst="roundRect">
            <a:avLst>
              <a:gd name="adj" fmla="val 3934"/>
            </a:avLst>
          </a:prstGeom>
          <a:solidFill>
            <a:srgbClr val="FFFFFF"/>
          </a:solidFill>
          <a:ln w="12700">
            <a:solidFill>
              <a:srgbClr val="D5E3DD"/>
            </a:solidFill>
            <a:prstDash val="solid"/>
          </a:ln>
          <a:effectLst>
            <a:outerShdw blurRad="19050" dist="6350" dir="2700000" algn="bl" rotWithShape="0">
              <a:srgbClr val="000000">
                <a:alpha val="12000"/>
              </a:srgbClr>
            </a:outerShdw>
          </a:effectLst>
        </p:spPr>
        <p:txBody>
          <a:bodyPr/>
          <a:lstStyle/>
          <a:p>
            <a:endParaRPr lang="es-CO" noProof="0"/>
          </a:p>
        </p:txBody>
      </p:sp>
      <p:sp>
        <p:nvSpPr>
          <p:cNvPr id="13" name="Text 6">
            <a:extLst>
              <a:ext uri="{FF2B5EF4-FFF2-40B4-BE49-F238E27FC236}">
                <a16:creationId xmlns:a16="http://schemas.microsoft.com/office/drawing/2014/main" id="{50A6024C-26E7-F123-FB9E-EBB9FF0E43AC}"/>
              </a:ext>
            </a:extLst>
          </p:cNvPr>
          <p:cNvSpPr/>
          <p:nvPr/>
        </p:nvSpPr>
        <p:spPr>
          <a:xfrm>
            <a:off x="774192" y="3707892"/>
            <a:ext cx="2331720" cy="320040"/>
          </a:xfrm>
          <a:prstGeom prst="rect">
            <a:avLst/>
          </a:prstGeom>
          <a:noFill/>
          <a:ln/>
        </p:spPr>
        <p:txBody>
          <a:bodyPr wrap="square" lIns="0" tIns="0" rIns="0" bIns="0" rtlCol="0" anchor="ctr"/>
          <a:lstStyle/>
          <a:p>
            <a:pPr marL="0" indent="0">
              <a:buNone/>
            </a:pPr>
            <a:r>
              <a:rPr lang="es-CO" sz="1400" b="1">
                <a:solidFill>
                  <a:srgbClr val="163A4D"/>
                </a:solidFill>
              </a:rPr>
              <a:t>Objetivo:</a:t>
            </a:r>
            <a:endParaRPr lang="es-CO" sz="1400" noProof="0"/>
          </a:p>
        </p:txBody>
      </p:sp>
      <p:sp>
        <p:nvSpPr>
          <p:cNvPr id="16" name="Text 9">
            <a:extLst>
              <a:ext uri="{FF2B5EF4-FFF2-40B4-BE49-F238E27FC236}">
                <a16:creationId xmlns:a16="http://schemas.microsoft.com/office/drawing/2014/main" id="{2DF42EBC-D9C1-6EA5-A161-EEB8F5D7249F}"/>
              </a:ext>
            </a:extLst>
          </p:cNvPr>
          <p:cNvSpPr/>
          <p:nvPr/>
        </p:nvSpPr>
        <p:spPr>
          <a:xfrm>
            <a:off x="749808" y="2417064"/>
            <a:ext cx="310896" cy="146304"/>
          </a:xfrm>
          <a:prstGeom prst="rect">
            <a:avLst/>
          </a:prstGeom>
          <a:noFill/>
          <a:ln/>
        </p:spPr>
        <p:txBody>
          <a:bodyPr wrap="square" lIns="0" tIns="0" rIns="0" bIns="0" rtlCol="0" anchor="ctr"/>
          <a:lstStyle/>
          <a:p>
            <a:pPr marL="0" indent="0" algn="ctr">
              <a:buNone/>
            </a:pPr>
            <a:r>
              <a:rPr lang="es-CO" sz="1050" b="1" noProof="0">
                <a:solidFill>
                  <a:srgbClr val="FFFFFF"/>
                </a:solidFill>
              </a:rPr>
              <a:t>1</a:t>
            </a:r>
            <a:endParaRPr lang="es-CO" sz="1050" noProof="0"/>
          </a:p>
        </p:txBody>
      </p:sp>
      <p:sp>
        <p:nvSpPr>
          <p:cNvPr id="19" name="Shape 12">
            <a:extLst>
              <a:ext uri="{FF2B5EF4-FFF2-40B4-BE49-F238E27FC236}">
                <a16:creationId xmlns:a16="http://schemas.microsoft.com/office/drawing/2014/main" id="{45C758F4-B12B-7D80-AA56-C68293DBA25A}"/>
              </a:ext>
            </a:extLst>
          </p:cNvPr>
          <p:cNvSpPr/>
          <p:nvPr/>
        </p:nvSpPr>
        <p:spPr>
          <a:xfrm>
            <a:off x="697230" y="2505456"/>
            <a:ext cx="2331720" cy="768096"/>
          </a:xfrm>
          <a:prstGeom prst="roundRect">
            <a:avLst>
              <a:gd name="adj" fmla="val 9524"/>
            </a:avLst>
          </a:prstGeom>
          <a:solidFill>
            <a:srgbClr val="F7FBF9"/>
          </a:solidFill>
          <a:ln w="12700">
            <a:solidFill>
              <a:srgbClr val="D8E6DF"/>
            </a:solidFill>
            <a:prstDash val="solid"/>
          </a:ln>
        </p:spPr>
        <p:txBody>
          <a:bodyPr/>
          <a:lstStyle/>
          <a:p>
            <a:endParaRPr lang="es-CO" noProof="0"/>
          </a:p>
        </p:txBody>
      </p:sp>
      <p:sp>
        <p:nvSpPr>
          <p:cNvPr id="20" name="Shape 13">
            <a:extLst>
              <a:ext uri="{FF2B5EF4-FFF2-40B4-BE49-F238E27FC236}">
                <a16:creationId xmlns:a16="http://schemas.microsoft.com/office/drawing/2014/main" id="{AEA27A62-A675-B504-D5EF-1B499D7B3159}"/>
              </a:ext>
            </a:extLst>
          </p:cNvPr>
          <p:cNvSpPr/>
          <p:nvPr/>
        </p:nvSpPr>
        <p:spPr>
          <a:xfrm>
            <a:off x="825246" y="2633472"/>
            <a:ext cx="310896" cy="310896"/>
          </a:xfrm>
          <a:prstGeom prst="ellipse">
            <a:avLst/>
          </a:prstGeom>
          <a:solidFill>
            <a:srgbClr val="2E7D32"/>
          </a:solidFill>
          <a:ln w="12700">
            <a:solidFill>
              <a:srgbClr val="2E7D32">
                <a:alpha val="0"/>
              </a:srgbClr>
            </a:solidFill>
            <a:prstDash val="solid"/>
          </a:ln>
        </p:spPr>
        <p:txBody>
          <a:bodyPr/>
          <a:lstStyle/>
          <a:p>
            <a:endParaRPr lang="es-CO" noProof="0"/>
          </a:p>
        </p:txBody>
      </p:sp>
      <p:sp>
        <p:nvSpPr>
          <p:cNvPr id="21" name="Text 14">
            <a:extLst>
              <a:ext uri="{FF2B5EF4-FFF2-40B4-BE49-F238E27FC236}">
                <a16:creationId xmlns:a16="http://schemas.microsoft.com/office/drawing/2014/main" id="{FDE4E4D1-6E55-0B6B-7C9F-18562421316C}"/>
              </a:ext>
            </a:extLst>
          </p:cNvPr>
          <p:cNvSpPr/>
          <p:nvPr/>
        </p:nvSpPr>
        <p:spPr>
          <a:xfrm>
            <a:off x="825246" y="2709672"/>
            <a:ext cx="310896" cy="146304"/>
          </a:xfrm>
          <a:prstGeom prst="rect">
            <a:avLst/>
          </a:prstGeom>
          <a:noFill/>
          <a:ln/>
        </p:spPr>
        <p:txBody>
          <a:bodyPr wrap="square" lIns="0" tIns="0" rIns="0" bIns="0" rtlCol="0" anchor="ctr"/>
          <a:lstStyle/>
          <a:p>
            <a:pPr marL="0" indent="0" algn="ctr">
              <a:buNone/>
            </a:pPr>
            <a:r>
              <a:rPr lang="es-CO" sz="1050" b="1">
                <a:solidFill>
                  <a:srgbClr val="FFFFFF"/>
                </a:solidFill>
                <a:ea typeface="Calibri"/>
                <a:cs typeface="Calibri"/>
              </a:rPr>
              <a:t>3</a:t>
            </a:r>
            <a:endParaRPr lang="es-CO" sz="1050" b="1" noProof="0">
              <a:solidFill>
                <a:srgbClr val="FFFFFF"/>
              </a:solidFill>
              <a:ea typeface="Calibri"/>
              <a:cs typeface="Calibri"/>
            </a:endParaRPr>
          </a:p>
        </p:txBody>
      </p:sp>
      <p:sp>
        <p:nvSpPr>
          <p:cNvPr id="22" name="Text 15">
            <a:extLst>
              <a:ext uri="{FF2B5EF4-FFF2-40B4-BE49-F238E27FC236}">
                <a16:creationId xmlns:a16="http://schemas.microsoft.com/office/drawing/2014/main" id="{2F0309C4-27DD-DB08-0EDA-D63810AC5DDA}"/>
              </a:ext>
            </a:extLst>
          </p:cNvPr>
          <p:cNvSpPr/>
          <p:nvPr/>
        </p:nvSpPr>
        <p:spPr>
          <a:xfrm>
            <a:off x="1218438" y="2587752"/>
            <a:ext cx="1600200" cy="182880"/>
          </a:xfrm>
          <a:prstGeom prst="rect">
            <a:avLst/>
          </a:prstGeom>
          <a:noFill/>
          <a:ln/>
        </p:spPr>
        <p:txBody>
          <a:bodyPr wrap="square" lIns="0" tIns="0" rIns="0" bIns="0" rtlCol="0" anchor="ctr"/>
          <a:lstStyle/>
          <a:p>
            <a:pPr marL="0" indent="0">
              <a:buNone/>
            </a:pPr>
            <a:r>
              <a:rPr lang="es-CO" sz="1150" b="1" noProof="0">
                <a:solidFill>
                  <a:srgbClr val="1F3340"/>
                </a:solidFill>
              </a:rPr>
              <a:t>Agente de </a:t>
            </a:r>
            <a:r>
              <a:rPr lang="es-CO" sz="1150" b="1">
                <a:solidFill>
                  <a:srgbClr val="1F3340"/>
                </a:solidFill>
              </a:rPr>
              <a:t>Informes</a:t>
            </a:r>
            <a:endParaRPr lang="es-CO" sz="1150" b="1" noProof="0">
              <a:solidFill>
                <a:srgbClr val="1F3340"/>
              </a:solidFill>
              <a:ea typeface="Calibri"/>
              <a:cs typeface="Calibri"/>
            </a:endParaRPr>
          </a:p>
        </p:txBody>
      </p:sp>
      <p:sp>
        <p:nvSpPr>
          <p:cNvPr id="23" name="Text 16">
            <a:extLst>
              <a:ext uri="{FF2B5EF4-FFF2-40B4-BE49-F238E27FC236}">
                <a16:creationId xmlns:a16="http://schemas.microsoft.com/office/drawing/2014/main" id="{DD417D83-A8A1-C206-F56B-5D3F4F30F1DB}"/>
              </a:ext>
            </a:extLst>
          </p:cNvPr>
          <p:cNvSpPr/>
          <p:nvPr/>
        </p:nvSpPr>
        <p:spPr>
          <a:xfrm>
            <a:off x="1218438" y="2866644"/>
            <a:ext cx="1572768" cy="278892"/>
          </a:xfrm>
          <a:prstGeom prst="rect">
            <a:avLst/>
          </a:prstGeom>
          <a:noFill/>
          <a:ln/>
        </p:spPr>
        <p:txBody>
          <a:bodyPr wrap="square" lIns="0" tIns="0" rIns="0" bIns="0" rtlCol="0" anchor="ctr"/>
          <a:lstStyle/>
          <a:p>
            <a:r>
              <a:rPr lang="es-CO" sz="900">
                <a:solidFill>
                  <a:srgbClr val="52606D"/>
                </a:solidFill>
              </a:rPr>
              <a:t>Diligenciar documentos Excel </a:t>
            </a:r>
            <a:r>
              <a:rPr lang="es-CO" sz="900" noProof="0">
                <a:solidFill>
                  <a:srgbClr val="52606D"/>
                </a:solidFill>
              </a:rPr>
              <a:t>y </a:t>
            </a:r>
            <a:r>
              <a:rPr lang="es-CO" sz="900">
                <a:solidFill>
                  <a:srgbClr val="52606D"/>
                </a:solidFill>
              </a:rPr>
              <a:t>Word con insumos de la misma índole.</a:t>
            </a:r>
            <a:endParaRPr lang="en-US"/>
          </a:p>
        </p:txBody>
      </p:sp>
      <p:sp>
        <p:nvSpPr>
          <p:cNvPr id="26" name="Text 19">
            <a:extLst>
              <a:ext uri="{FF2B5EF4-FFF2-40B4-BE49-F238E27FC236}">
                <a16:creationId xmlns:a16="http://schemas.microsoft.com/office/drawing/2014/main" id="{7757CD1D-E937-1386-0732-5CFD077D8C7F}"/>
              </a:ext>
            </a:extLst>
          </p:cNvPr>
          <p:cNvSpPr/>
          <p:nvPr/>
        </p:nvSpPr>
        <p:spPr>
          <a:xfrm>
            <a:off x="749808" y="4300728"/>
            <a:ext cx="310896" cy="146304"/>
          </a:xfrm>
          <a:prstGeom prst="rect">
            <a:avLst/>
          </a:prstGeom>
          <a:noFill/>
          <a:ln/>
        </p:spPr>
        <p:txBody>
          <a:bodyPr wrap="square" lIns="0" tIns="0" rIns="0" bIns="0" rtlCol="0" anchor="ctr"/>
          <a:lstStyle/>
          <a:p>
            <a:pPr marL="0" indent="0" algn="ctr">
              <a:buNone/>
            </a:pPr>
            <a:r>
              <a:rPr lang="es-CO" sz="1050" b="1" noProof="0">
                <a:solidFill>
                  <a:srgbClr val="FFFFFF"/>
                </a:solidFill>
              </a:rPr>
              <a:t>3</a:t>
            </a:r>
            <a:endParaRPr lang="es-CO" sz="1050" noProof="0"/>
          </a:p>
        </p:txBody>
      </p:sp>
      <p:sp>
        <p:nvSpPr>
          <p:cNvPr id="34" name="Shape 27">
            <a:extLst>
              <a:ext uri="{FF2B5EF4-FFF2-40B4-BE49-F238E27FC236}">
                <a16:creationId xmlns:a16="http://schemas.microsoft.com/office/drawing/2014/main" id="{51448C2C-215E-7840-AAA6-07D4D47996AA}"/>
              </a:ext>
            </a:extLst>
          </p:cNvPr>
          <p:cNvSpPr/>
          <p:nvPr/>
        </p:nvSpPr>
        <p:spPr>
          <a:xfrm>
            <a:off x="3333332" y="1600200"/>
            <a:ext cx="6023420" cy="4526280"/>
          </a:xfrm>
          <a:prstGeom prst="roundRect">
            <a:avLst>
              <a:gd name="adj" fmla="val 2553"/>
            </a:avLst>
          </a:prstGeom>
          <a:solidFill>
            <a:srgbClr val="FFFFFF"/>
          </a:solidFill>
          <a:ln w="12700">
            <a:solidFill>
              <a:srgbClr val="D5E3DD"/>
            </a:solidFill>
            <a:prstDash val="solid"/>
          </a:ln>
          <a:effectLst>
            <a:outerShdw blurRad="19050" dist="6350" dir="2700000" algn="bl" rotWithShape="0">
              <a:srgbClr val="000000">
                <a:alpha val="12000"/>
              </a:srgbClr>
            </a:outerShdw>
          </a:effectLst>
        </p:spPr>
        <p:txBody>
          <a:bodyPr/>
          <a:lstStyle/>
          <a:p>
            <a:endParaRPr lang="es-CO" noProof="0"/>
          </a:p>
        </p:txBody>
      </p:sp>
      <p:sp>
        <p:nvSpPr>
          <p:cNvPr id="35" name="Text 28">
            <a:extLst>
              <a:ext uri="{FF2B5EF4-FFF2-40B4-BE49-F238E27FC236}">
                <a16:creationId xmlns:a16="http://schemas.microsoft.com/office/drawing/2014/main" id="{15FBBD13-3DD2-5008-D9E8-B81FF197E93A}"/>
              </a:ext>
            </a:extLst>
          </p:cNvPr>
          <p:cNvSpPr/>
          <p:nvPr/>
        </p:nvSpPr>
        <p:spPr>
          <a:xfrm>
            <a:off x="3657600" y="1801368"/>
            <a:ext cx="1993392" cy="274320"/>
          </a:xfrm>
          <a:prstGeom prst="rect">
            <a:avLst/>
          </a:prstGeom>
          <a:noFill/>
          <a:ln/>
        </p:spPr>
        <p:txBody>
          <a:bodyPr wrap="square" lIns="0" tIns="0" rIns="0" bIns="0" rtlCol="0" anchor="ctr"/>
          <a:lstStyle/>
          <a:p>
            <a:pPr marL="0" indent="0">
              <a:buNone/>
            </a:pPr>
            <a:r>
              <a:rPr lang="es-CO" sz="1400" b="1" noProof="0">
                <a:solidFill>
                  <a:srgbClr val="163A4D"/>
                </a:solidFill>
              </a:rPr>
              <a:t>Arquitectura:</a:t>
            </a:r>
            <a:endParaRPr lang="es-CO" sz="1400" noProof="0"/>
          </a:p>
        </p:txBody>
      </p:sp>
      <p:sp>
        <p:nvSpPr>
          <p:cNvPr id="40" name="Shape 32">
            <a:extLst>
              <a:ext uri="{FF2B5EF4-FFF2-40B4-BE49-F238E27FC236}">
                <a16:creationId xmlns:a16="http://schemas.microsoft.com/office/drawing/2014/main" id="{BF4F926F-753F-60F0-C173-97E80735F1DA}"/>
              </a:ext>
            </a:extLst>
          </p:cNvPr>
          <p:cNvSpPr/>
          <p:nvPr/>
        </p:nvSpPr>
        <p:spPr>
          <a:xfrm>
            <a:off x="9497676" y="1600200"/>
            <a:ext cx="2252364" cy="4526280"/>
          </a:xfrm>
          <a:prstGeom prst="roundRect">
            <a:avLst>
              <a:gd name="adj" fmla="val 2892"/>
            </a:avLst>
          </a:prstGeom>
          <a:solidFill>
            <a:srgbClr val="FFFFFF"/>
          </a:solidFill>
          <a:ln w="12700">
            <a:solidFill>
              <a:srgbClr val="D5E3DD"/>
            </a:solidFill>
            <a:prstDash val="solid"/>
          </a:ln>
          <a:effectLst>
            <a:outerShdw blurRad="19050" dist="6350" dir="2700000" algn="bl" rotWithShape="0">
              <a:srgbClr val="000000">
                <a:alpha val="12000"/>
              </a:srgbClr>
            </a:outerShdw>
          </a:effectLst>
        </p:spPr>
        <p:txBody>
          <a:bodyPr/>
          <a:lstStyle/>
          <a:p>
            <a:endParaRPr lang="es-CO" noProof="0"/>
          </a:p>
        </p:txBody>
      </p:sp>
      <p:sp>
        <p:nvSpPr>
          <p:cNvPr id="41" name="Text 33">
            <a:extLst>
              <a:ext uri="{FF2B5EF4-FFF2-40B4-BE49-F238E27FC236}">
                <a16:creationId xmlns:a16="http://schemas.microsoft.com/office/drawing/2014/main" id="{E3F481F5-053F-314B-CAA1-2C26CE4BFFB9}"/>
              </a:ext>
            </a:extLst>
          </p:cNvPr>
          <p:cNvSpPr/>
          <p:nvPr/>
        </p:nvSpPr>
        <p:spPr>
          <a:xfrm>
            <a:off x="8892717" y="1712763"/>
            <a:ext cx="3246120" cy="320040"/>
          </a:xfrm>
          <a:prstGeom prst="rect">
            <a:avLst/>
          </a:prstGeom>
          <a:noFill/>
          <a:ln/>
        </p:spPr>
        <p:txBody>
          <a:bodyPr wrap="square" lIns="0" tIns="0" rIns="0" bIns="0" rtlCol="0" anchor="ctr"/>
          <a:lstStyle/>
          <a:p>
            <a:pPr marL="0" indent="0" algn="ctr">
              <a:buNone/>
            </a:pPr>
            <a:r>
              <a:rPr lang="es-CO" sz="1400" b="1">
                <a:solidFill>
                  <a:srgbClr val="163A4D"/>
                </a:solidFill>
              </a:rPr>
              <a:t>Funcionamiento</a:t>
            </a:r>
            <a:endParaRPr lang="es-CO" sz="1400" noProof="0"/>
          </a:p>
        </p:txBody>
      </p:sp>
      <p:sp>
        <p:nvSpPr>
          <p:cNvPr id="42" name="Text 6">
            <a:extLst>
              <a:ext uri="{FF2B5EF4-FFF2-40B4-BE49-F238E27FC236}">
                <a16:creationId xmlns:a16="http://schemas.microsoft.com/office/drawing/2014/main" id="{F18E99B9-74F8-579E-9367-AB4CC3FD3A8C}"/>
              </a:ext>
            </a:extLst>
          </p:cNvPr>
          <p:cNvSpPr/>
          <p:nvPr/>
        </p:nvSpPr>
        <p:spPr>
          <a:xfrm>
            <a:off x="774192" y="1962912"/>
            <a:ext cx="2331720" cy="320040"/>
          </a:xfrm>
          <a:prstGeom prst="rect">
            <a:avLst/>
          </a:prstGeom>
          <a:noFill/>
          <a:ln/>
        </p:spPr>
        <p:txBody>
          <a:bodyPr wrap="square" lIns="0" tIns="0" rIns="0" bIns="0" rtlCol="0" anchor="ctr"/>
          <a:lstStyle/>
          <a:p>
            <a:pPr marL="0" indent="0">
              <a:buNone/>
            </a:pPr>
            <a:r>
              <a:rPr lang="es-CO" sz="1400" b="1" noProof="0">
                <a:solidFill>
                  <a:srgbClr val="163A4D"/>
                </a:solidFill>
              </a:rPr>
              <a:t>Agente / Capacidad</a:t>
            </a:r>
            <a:endParaRPr lang="es-CO" sz="1400" noProof="0"/>
          </a:p>
        </p:txBody>
      </p:sp>
      <p:sp>
        <p:nvSpPr>
          <p:cNvPr id="74" name="Shape 12">
            <a:extLst>
              <a:ext uri="{FF2B5EF4-FFF2-40B4-BE49-F238E27FC236}">
                <a16:creationId xmlns:a16="http://schemas.microsoft.com/office/drawing/2014/main" id="{CF5905C5-C465-D990-BF91-25E517DD0FE0}"/>
              </a:ext>
            </a:extLst>
          </p:cNvPr>
          <p:cNvSpPr/>
          <p:nvPr/>
        </p:nvSpPr>
        <p:spPr>
          <a:xfrm>
            <a:off x="697230" y="4300728"/>
            <a:ext cx="2331720" cy="768096"/>
          </a:xfrm>
          <a:prstGeom prst="roundRect">
            <a:avLst>
              <a:gd name="adj" fmla="val 9524"/>
            </a:avLst>
          </a:prstGeom>
          <a:solidFill>
            <a:srgbClr val="F7FBF9"/>
          </a:solidFill>
          <a:ln w="12700">
            <a:solidFill>
              <a:srgbClr val="D8E6DF"/>
            </a:solidFill>
            <a:prstDash val="solid"/>
          </a:ln>
        </p:spPr>
        <p:txBody>
          <a:bodyPr/>
          <a:lstStyle/>
          <a:p>
            <a:endParaRPr lang="es-CO" noProof="0"/>
          </a:p>
        </p:txBody>
      </p:sp>
      <p:sp>
        <p:nvSpPr>
          <p:cNvPr id="76" name="Text 14">
            <a:extLst>
              <a:ext uri="{FF2B5EF4-FFF2-40B4-BE49-F238E27FC236}">
                <a16:creationId xmlns:a16="http://schemas.microsoft.com/office/drawing/2014/main" id="{FDE0E31A-C1B2-ADE4-CF32-EBA81D2362C9}"/>
              </a:ext>
            </a:extLst>
          </p:cNvPr>
          <p:cNvSpPr/>
          <p:nvPr/>
        </p:nvSpPr>
        <p:spPr>
          <a:xfrm>
            <a:off x="825246" y="4504944"/>
            <a:ext cx="310896" cy="146304"/>
          </a:xfrm>
          <a:prstGeom prst="rect">
            <a:avLst/>
          </a:prstGeom>
          <a:noFill/>
          <a:ln/>
        </p:spPr>
        <p:txBody>
          <a:bodyPr wrap="square" lIns="0" tIns="0" rIns="0" bIns="0" rtlCol="0" anchor="ctr"/>
          <a:lstStyle/>
          <a:p>
            <a:pPr marL="0" indent="0" algn="ctr">
              <a:buNone/>
            </a:pPr>
            <a:endParaRPr lang="es-CO" sz="1050" noProof="0"/>
          </a:p>
        </p:txBody>
      </p:sp>
      <p:sp>
        <p:nvSpPr>
          <p:cNvPr id="4" name="Text 16">
            <a:extLst>
              <a:ext uri="{FF2B5EF4-FFF2-40B4-BE49-F238E27FC236}">
                <a16:creationId xmlns:a16="http://schemas.microsoft.com/office/drawing/2014/main" id="{E06C5C74-6520-602C-7471-108ECABB4F1E}"/>
              </a:ext>
            </a:extLst>
          </p:cNvPr>
          <p:cNvSpPr/>
          <p:nvPr/>
        </p:nvSpPr>
        <p:spPr>
          <a:xfrm>
            <a:off x="825245" y="4212407"/>
            <a:ext cx="2205193" cy="944700"/>
          </a:xfrm>
          <a:prstGeom prst="rect">
            <a:avLst/>
          </a:prstGeom>
          <a:noFill/>
          <a:ln/>
        </p:spPr>
        <p:txBody>
          <a:bodyPr wrap="square" lIns="0" tIns="0" rIns="0" bIns="0" rtlCol="0" anchor="ctr"/>
          <a:lstStyle/>
          <a:p>
            <a:r>
              <a:rPr lang="es-CO" sz="850">
                <a:solidFill>
                  <a:srgbClr val="52606D"/>
                </a:solidFill>
                <a:ea typeface="+mn-lt"/>
                <a:cs typeface="+mn-lt"/>
              </a:rPr>
              <a:t>Automatizar el proceso de la ejecución presupuestal de los recursos institucionales mediante la organización y análisis de la información financiera proveniente en archivo Excel.</a:t>
            </a:r>
            <a:endParaRPr lang="es-CO" sz="850">
              <a:solidFill>
                <a:srgbClr val="52606D"/>
              </a:solidFill>
              <a:ea typeface="Calibri"/>
              <a:cs typeface="Calibri"/>
            </a:endParaRPr>
          </a:p>
        </p:txBody>
      </p:sp>
      <p:pic>
        <p:nvPicPr>
          <p:cNvPr id="3" name="Picture 2" descr="A screenshot of a computer&#10;&#10;AI-generated content may be incorrect.">
            <a:extLst>
              <a:ext uri="{FF2B5EF4-FFF2-40B4-BE49-F238E27FC236}">
                <a16:creationId xmlns:a16="http://schemas.microsoft.com/office/drawing/2014/main" id="{E042E320-6B70-2179-CB34-2CA4E445F4B3}"/>
              </a:ext>
            </a:extLst>
          </p:cNvPr>
          <p:cNvPicPr>
            <a:picLocks noChangeAspect="1"/>
          </p:cNvPicPr>
          <p:nvPr/>
        </p:nvPicPr>
        <p:blipFill>
          <a:blip r:embed="rId3"/>
          <a:srcRect l="2596" t="21059" r="26098" b="35103"/>
          <a:stretch>
            <a:fillRect/>
          </a:stretch>
        </p:blipFill>
        <p:spPr>
          <a:xfrm>
            <a:off x="3390356" y="2587257"/>
            <a:ext cx="5917575" cy="2412726"/>
          </a:xfrm>
          <a:prstGeom prst="rect">
            <a:avLst/>
          </a:prstGeom>
        </p:spPr>
      </p:pic>
      <p:pic>
        <p:nvPicPr>
          <p:cNvPr id="10" name="Picture 9">
            <a:extLst>
              <a:ext uri="{FF2B5EF4-FFF2-40B4-BE49-F238E27FC236}">
                <a16:creationId xmlns:a16="http://schemas.microsoft.com/office/drawing/2014/main" id="{D0746A84-64A6-6488-6200-3525A03E0A49}"/>
              </a:ext>
            </a:extLst>
          </p:cNvPr>
          <p:cNvPicPr>
            <a:picLocks noChangeAspect="1"/>
          </p:cNvPicPr>
          <p:nvPr/>
        </p:nvPicPr>
        <p:blipFill>
          <a:blip r:embed="rId3"/>
          <a:srcRect l="78295" t="18217" r="2410" b="10594"/>
          <a:stretch>
            <a:fillRect/>
          </a:stretch>
        </p:blipFill>
        <p:spPr>
          <a:xfrm>
            <a:off x="9802779" y="2125360"/>
            <a:ext cx="1550741" cy="3854320"/>
          </a:xfrm>
          <a:prstGeom prst="rect">
            <a:avLst/>
          </a:prstGeom>
        </p:spPr>
      </p:pic>
      <p:pic>
        <p:nvPicPr>
          <p:cNvPr id="5" name="Imagen 4">
            <a:extLst>
              <a:ext uri="{FF2B5EF4-FFF2-40B4-BE49-F238E27FC236}">
                <a16:creationId xmlns:a16="http://schemas.microsoft.com/office/drawing/2014/main" id="{730DDE43-2983-3370-3DF1-86A13F63A4BA}"/>
              </a:ext>
            </a:extLst>
          </p:cNvPr>
          <p:cNvPicPr>
            <a:picLocks noChangeAspect="1"/>
          </p:cNvPicPr>
          <p:nvPr/>
        </p:nvPicPr>
        <p:blipFill>
          <a:blip r:embed="rId4"/>
          <a:stretch>
            <a:fillRect/>
          </a:stretch>
        </p:blipFill>
        <p:spPr>
          <a:xfrm>
            <a:off x="8860388" y="365532"/>
            <a:ext cx="3331612" cy="721277"/>
          </a:xfrm>
          <a:prstGeom prst="rect">
            <a:avLst/>
          </a:prstGeom>
        </p:spPr>
      </p:pic>
      <p:pic>
        <p:nvPicPr>
          <p:cNvPr id="6" name="Imagen 5">
            <a:extLst>
              <a:ext uri="{FF2B5EF4-FFF2-40B4-BE49-F238E27FC236}">
                <a16:creationId xmlns:a16="http://schemas.microsoft.com/office/drawing/2014/main" id="{02434F78-6608-6F92-4C82-1D9B535D47B5}"/>
              </a:ext>
            </a:extLst>
          </p:cNvPr>
          <p:cNvPicPr>
            <a:picLocks noChangeAspect="1"/>
          </p:cNvPicPr>
          <p:nvPr/>
        </p:nvPicPr>
        <p:blipFill>
          <a:blip r:embed="rId4"/>
          <a:stretch>
            <a:fillRect/>
          </a:stretch>
        </p:blipFill>
        <p:spPr>
          <a:xfrm>
            <a:off x="81276" y="146305"/>
            <a:ext cx="3331612" cy="739564"/>
          </a:xfrm>
          <a:prstGeom prst="rect">
            <a:avLst/>
          </a:prstGeom>
        </p:spPr>
      </p:pic>
      <p:pic>
        <p:nvPicPr>
          <p:cNvPr id="7" name="Picture 2" descr="A green and yellow logo&#10;&#10;AI-generated content may be incorrect.">
            <a:extLst>
              <a:ext uri="{FF2B5EF4-FFF2-40B4-BE49-F238E27FC236}">
                <a16:creationId xmlns:a16="http://schemas.microsoft.com/office/drawing/2014/main" id="{A8FA9DFF-FEAC-90FB-B079-8C19ACDBCB14}"/>
              </a:ext>
            </a:extLst>
          </p:cNvPr>
          <p:cNvPicPr>
            <a:picLocks noChangeAspect="1"/>
          </p:cNvPicPr>
          <p:nvPr/>
        </p:nvPicPr>
        <p:blipFill>
          <a:blip r:embed="rId5"/>
          <a:stretch>
            <a:fillRect/>
          </a:stretch>
        </p:blipFill>
        <p:spPr>
          <a:xfrm>
            <a:off x="749808" y="191993"/>
            <a:ext cx="1624135" cy="762733"/>
          </a:xfrm>
          <a:prstGeom prst="rect">
            <a:avLst/>
          </a:prstGeom>
        </p:spPr>
      </p:pic>
      <p:pic>
        <p:nvPicPr>
          <p:cNvPr id="14" name="Imagen 13">
            <a:extLst>
              <a:ext uri="{FF2B5EF4-FFF2-40B4-BE49-F238E27FC236}">
                <a16:creationId xmlns:a16="http://schemas.microsoft.com/office/drawing/2014/main" id="{655DF928-07BD-E99F-96C4-CC8ED848FDE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192807" y="217007"/>
            <a:ext cx="1614850" cy="1076566"/>
          </a:xfrm>
          <a:prstGeom prst="rect">
            <a:avLst/>
          </a:prstGeom>
        </p:spPr>
      </p:pic>
    </p:spTree>
    <p:extLst>
      <p:ext uri="{BB962C8B-B14F-4D97-AF65-F5344CB8AC3E}">
        <p14:creationId xmlns:p14="http://schemas.microsoft.com/office/powerpoint/2010/main" val="598432773"/>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313dc85d-5bab-4eeb-86ad-9e619537987a" xsi:nil="true"/>
    <lcf76f155ced4ddcb4097134ff3c332f xmlns="ea91d785-2c90-43d2-acd6-4207220cd395">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3ACE412479EB8A4C9DB946EA657AD4AB" ma:contentTypeVersion="17" ma:contentTypeDescription="Create a new document." ma:contentTypeScope="" ma:versionID="facb0da9de54ae34f822e47cbe2e31ba">
  <xsd:schema xmlns:xsd="http://www.w3.org/2001/XMLSchema" xmlns:xs="http://www.w3.org/2001/XMLSchema" xmlns:p="http://schemas.microsoft.com/office/2006/metadata/properties" xmlns:ns2="313dc85d-5bab-4eeb-86ad-9e619537987a" xmlns:ns3="ea91d785-2c90-43d2-acd6-4207220cd395" targetNamespace="http://schemas.microsoft.com/office/2006/metadata/properties" ma:root="true" ma:fieldsID="fbbc4a953325c3eb6950629928212441" ns2:_="" ns3:_="">
    <xsd:import namespace="313dc85d-5bab-4eeb-86ad-9e619537987a"/>
    <xsd:import namespace="ea91d785-2c90-43d2-acd6-4207220cd395"/>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LengthInSeconds" minOccurs="0"/>
                <xsd:element ref="ns3:lcf76f155ced4ddcb4097134ff3c332f" minOccurs="0"/>
                <xsd:element ref="ns2:TaxCatchAll" minOccurs="0"/>
                <xsd:element ref="ns3:MediaServiceGenerationTime" minOccurs="0"/>
                <xsd:element ref="ns3:MediaServiceEventHashCode" minOccurs="0"/>
                <xsd:element ref="ns3:MediaServiceOCR"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13dc85d-5bab-4eeb-86ad-9e619537987a"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233c401b-0b69-451d-a1db-200d56e30ed1}" ma:internalName="TaxCatchAll" ma:showField="CatchAllData" ma:web="313dc85d-5bab-4eeb-86ad-9e619537987a">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ea91d785-2c90-43d2-acd6-4207220cd395"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7fdc7f6f-3be3-4e08-9ed6-0e434c3b9f1d" ma:termSetId="09814cd3-568e-fe90-9814-8d621ff8fb84" ma:anchorId="fba54fb3-c3e1-fe81-a776-ca4b69148c4d" ma:open="true" ma:isKeyword="false">
      <xsd:complexType>
        <xsd:sequence>
          <xsd:element ref="pc:Terms" minOccurs="0" maxOccurs="1"/>
        </xsd:sequence>
      </xsd:complex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MediaServiceSearchProperties" ma:index="21"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113BD30-B42E-4849-A405-7EE971D93D64}">
  <ds:schemaRefs>
    <ds:schemaRef ds:uri="313dc85d-5bab-4eeb-86ad-9e619537987a"/>
    <ds:schemaRef ds:uri="http://purl.org/dc/elements/1.1/"/>
    <ds:schemaRef ds:uri="http://schemas.openxmlformats.org/package/2006/metadata/core-properties"/>
    <ds:schemaRef ds:uri="43c6c92c-092f-4833-9ad6-bb954da513cd"/>
    <ds:schemaRef ds:uri="http://schemas.microsoft.com/office/2006/metadata/properties"/>
    <ds:schemaRef ds:uri="http://www.w3.org/XML/1998/namespace"/>
    <ds:schemaRef ds:uri="http://schemas.microsoft.com/office/2006/documentManagement/types"/>
    <ds:schemaRef ds:uri="http://purl.org/dc/terms/"/>
    <ds:schemaRef ds:uri="http://schemas.microsoft.com/office/infopath/2007/PartnerControls"/>
    <ds:schemaRef ds:uri="http://purl.org/dc/dcmitype/"/>
  </ds:schemaRefs>
</ds:datastoreItem>
</file>

<file path=customXml/itemProps2.xml><?xml version="1.0" encoding="utf-8"?>
<ds:datastoreItem xmlns:ds="http://schemas.openxmlformats.org/officeDocument/2006/customXml" ds:itemID="{C305A32F-5FE1-4FCD-94AF-5E049456B6B6}"/>
</file>

<file path=customXml/itemProps3.xml><?xml version="1.0" encoding="utf-8"?>
<ds:datastoreItem xmlns:ds="http://schemas.openxmlformats.org/officeDocument/2006/customXml" ds:itemID="{C350A22D-C89C-427B-A7D0-EC19726C297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0</TotalTime>
  <Words>6636</Words>
  <Application>Microsoft Office PowerPoint</Application>
  <PresentationFormat>Panorámica</PresentationFormat>
  <Paragraphs>433</Paragraphs>
  <Slides>10</Slides>
  <Notes>10</Notes>
  <HiddenSlides>0</HiddenSlides>
  <MMClips>0</MMClips>
  <ScaleCrop>false</ScaleCrop>
  <HeadingPairs>
    <vt:vector size="6" baseType="variant">
      <vt:variant>
        <vt:lpstr>Fuentes usadas</vt:lpstr>
      </vt:variant>
      <vt:variant>
        <vt:i4>5</vt:i4>
      </vt:variant>
      <vt:variant>
        <vt:lpstr>Tema</vt:lpstr>
      </vt:variant>
      <vt:variant>
        <vt:i4>1</vt:i4>
      </vt:variant>
      <vt:variant>
        <vt:lpstr>Títulos de diapositiva</vt:lpstr>
      </vt:variant>
      <vt:variant>
        <vt:i4>10</vt:i4>
      </vt:variant>
    </vt:vector>
  </HeadingPairs>
  <TitlesOfParts>
    <vt:vector size="16" baseType="lpstr">
      <vt:lpstr>Aptos Display</vt:lpstr>
      <vt:lpstr>Arial</vt:lpstr>
      <vt:lpstr>Arial Narrow</vt:lpstr>
      <vt:lpstr>Calibri</vt:lpstr>
      <vt:lpstr>Calibri Light</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Proyectos IA 2026</dc:title>
  <dc:creator>Andres Fernando Pacheco Garcia (ANLA)</dc:creator>
  <cp:lastModifiedBy>Dirleny Yiseth Varela Agudelo</cp:lastModifiedBy>
  <cp:revision>149</cp:revision>
  <dcterms:created xsi:type="dcterms:W3CDTF">2021-03-11T21:50:36Z</dcterms:created>
  <dcterms:modified xsi:type="dcterms:W3CDTF">2026-06-05T03:54:13Z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0x0101003ACE412479EB8A4C9DB946EA657AD4AB</vt:lpwstr>
  </property>
  <property fmtid="{D5CDD505-2E9C-101B-9397-08002B2CF9AE}" pid="3" name="MediaServiceImageTags">
    <vt:lpwstr/>
  </property>
</Properties>
</file>