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6"/>
  </p:notesMasterIdLst>
  <p:sldIdLst>
    <p:sldId id="2145706541" r:id="rId2"/>
    <p:sldId id="2145706574" r:id="rId3"/>
    <p:sldId id="2145706575" r:id="rId4"/>
    <p:sldId id="2145706576" r:id="rId5"/>
    <p:sldId id="2145706577" r:id="rId6"/>
    <p:sldId id="2145706557" r:id="rId7"/>
    <p:sldId id="2145706578" r:id="rId8"/>
    <p:sldId id="2145706579" r:id="rId9"/>
    <p:sldId id="2145706580" r:id="rId10"/>
    <p:sldId id="2145706581" r:id="rId11"/>
    <p:sldId id="2145706553" r:id="rId12"/>
    <p:sldId id="2145706582" r:id="rId13"/>
    <p:sldId id="2145706583" r:id="rId14"/>
    <p:sldId id="2145706562" r:id="rId15"/>
    <p:sldId id="2145706584" r:id="rId16"/>
    <p:sldId id="2145706585" r:id="rId17"/>
    <p:sldId id="2145706569" r:id="rId18"/>
    <p:sldId id="2145706586" r:id="rId19"/>
    <p:sldId id="2145706571" r:id="rId20"/>
    <p:sldId id="2145706565" r:id="rId21"/>
    <p:sldId id="2145706566" r:id="rId22"/>
    <p:sldId id="2145706587" r:id="rId23"/>
    <p:sldId id="2145706588" r:id="rId24"/>
    <p:sldId id="2145706547" r:id="rId25"/>
    <p:sldId id="2145706550" r:id="rId26"/>
    <p:sldId id="2145706545" r:id="rId27"/>
    <p:sldId id="2145706549" r:id="rId28"/>
    <p:sldId id="2145706556" r:id="rId29"/>
    <p:sldId id="2145706559" r:id="rId30"/>
    <p:sldId id="2145706551" r:id="rId31"/>
    <p:sldId id="2145706552" r:id="rId32"/>
    <p:sldId id="2145706589" r:id="rId33"/>
    <p:sldId id="2145706554" r:id="rId34"/>
    <p:sldId id="2145706560" r:id="rId35"/>
    <p:sldId id="2145706561" r:id="rId36"/>
    <p:sldId id="2145706568" r:id="rId37"/>
    <p:sldId id="2145706563" r:id="rId38"/>
    <p:sldId id="2145706564" r:id="rId39"/>
    <p:sldId id="2145706570" r:id="rId40"/>
    <p:sldId id="2145706572" r:id="rId41"/>
    <p:sldId id="2145706573" r:id="rId42"/>
    <p:sldId id="2145706590" r:id="rId43"/>
    <p:sldId id="2145706567" r:id="rId44"/>
    <p:sldId id="2145706548" r:id="rId45"/>
  </p:sldIdLst>
  <p:sldSz cx="12192000" cy="6858000"/>
  <p:notesSz cx="6858000" cy="9144000"/>
  <p:defaultText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A9CA"/>
    <a:srgbClr val="50C0E3"/>
    <a:srgbClr val="FB8A60"/>
    <a:srgbClr val="285B6A"/>
    <a:srgbClr val="328AA4"/>
    <a:srgbClr val="72CA8B"/>
    <a:srgbClr val="725EB1"/>
    <a:srgbClr val="FB8AD8"/>
    <a:srgbClr val="E337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5781"/>
  </p:normalViewPr>
  <p:slideViewPr>
    <p:cSldViewPr snapToGrid="0">
      <p:cViewPr varScale="1">
        <p:scale>
          <a:sx n="95" d="100"/>
          <a:sy n="95" d="100"/>
        </p:scale>
        <p:origin x="163"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E8E904-1C21-DB4E-A263-78898B7AB3EC}" type="datetimeFigureOut">
              <a:rPr lang="en-CO" smtClean="0"/>
              <a:t>10/07/2025</a:t>
            </a:fld>
            <a:endParaRPr lang="en-C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01B790-843C-0548-8062-239BD2CF5E87}" type="slidenum">
              <a:rPr lang="en-CO" smtClean="0"/>
              <a:t>‹Nº›</a:t>
            </a:fld>
            <a:endParaRPr lang="en-CO"/>
          </a:p>
        </p:txBody>
      </p:sp>
    </p:spTree>
    <p:extLst>
      <p:ext uri="{BB962C8B-B14F-4D97-AF65-F5344CB8AC3E}">
        <p14:creationId xmlns:p14="http://schemas.microsoft.com/office/powerpoint/2010/main" val="1919296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7F755-0E87-B438-07A8-B38109939897}"/>
              </a:ext>
            </a:extLst>
          </p:cNvPr>
          <p:cNvSpPr>
            <a:spLocks noGrp="1"/>
          </p:cNvSpPr>
          <p:nvPr>
            <p:ph type="ctrTitle" hasCustomPrompt="1"/>
          </p:nvPr>
        </p:nvSpPr>
        <p:spPr>
          <a:xfrm>
            <a:off x="1231783" y="1907526"/>
            <a:ext cx="7723531" cy="1514230"/>
          </a:xfrm>
          <a:noFill/>
          <a:ln>
            <a:noFill/>
          </a:ln>
        </p:spPr>
        <p:txBody>
          <a:bodyPr spcFirstLastPara="1" wrap="square" lIns="91425" tIns="91425" rIns="91425" bIns="91425" anchor="t" anchorCtr="0">
            <a:spAutoFit/>
          </a:bodyPr>
          <a:lstStyle>
            <a:lvl1pPr>
              <a:defRPr lang="en-CO" sz="4800" b="1">
                <a:solidFill>
                  <a:schemeClr val="lt1"/>
                </a:solidFill>
                <a:latin typeface="Aptos" panose="020B0004020202020204" pitchFamily="34" charset="0"/>
                <a:ea typeface="+mn-lt"/>
                <a:cs typeface="+mn-lt"/>
              </a:defRPr>
            </a:lvl1pPr>
          </a:lstStyle>
          <a:p>
            <a:pPr marL="0" lvl="0"/>
            <a:r>
              <a:rPr lang="en-US" dirty="0" err="1"/>
              <a:t>Título</a:t>
            </a:r>
            <a:br>
              <a:rPr lang="en-US" dirty="0"/>
            </a:br>
            <a:r>
              <a:rPr lang="en-US" dirty="0" err="1"/>
              <a:t>presentación</a:t>
            </a:r>
            <a:endParaRPr lang="en-CO" dirty="0"/>
          </a:p>
        </p:txBody>
      </p:sp>
      <p:sp>
        <p:nvSpPr>
          <p:cNvPr id="3" name="Subtitle 2">
            <a:extLst>
              <a:ext uri="{FF2B5EF4-FFF2-40B4-BE49-F238E27FC236}">
                <a16:creationId xmlns:a16="http://schemas.microsoft.com/office/drawing/2014/main" id="{D7369207-9C78-A75D-FC96-8754A3A3E931}"/>
              </a:ext>
            </a:extLst>
          </p:cNvPr>
          <p:cNvSpPr>
            <a:spLocks noGrp="1"/>
          </p:cNvSpPr>
          <p:nvPr>
            <p:ph type="subTitle" idx="1" hasCustomPrompt="1"/>
          </p:nvPr>
        </p:nvSpPr>
        <p:spPr>
          <a:xfrm>
            <a:off x="1231783" y="3502152"/>
            <a:ext cx="7723531" cy="677354"/>
          </a:xfrm>
          <a:noFill/>
          <a:ln>
            <a:noFill/>
          </a:ln>
        </p:spPr>
        <p:txBody>
          <a:bodyPr spcFirstLastPara="1" wrap="square" lIns="91425" tIns="91425" rIns="91425" bIns="91425" anchor="t" anchorCtr="0">
            <a:noAutofit/>
          </a:bodyPr>
          <a:lstStyle>
            <a:lvl1pPr marL="0" indent="0">
              <a:buNone/>
              <a:defRPr lang="en-CO" sz="2000" spc="300">
                <a:solidFill>
                  <a:schemeClr val="bg1"/>
                </a:solidFill>
                <a:ea typeface="+mn-lt"/>
                <a:cs typeface="+mn-lt"/>
              </a:defRPr>
            </a:lvl1pPr>
          </a:lstStyle>
          <a:p>
            <a:pPr marL="0" lvl="0"/>
            <a:r>
              <a:rPr lang="en-US" dirty="0" err="1"/>
              <a:t>Subtítulo</a:t>
            </a:r>
            <a:r>
              <a:rPr lang="en-US" dirty="0"/>
              <a:t> / </a:t>
            </a:r>
            <a:r>
              <a:rPr lang="en-US" dirty="0" err="1"/>
              <a:t>fecha</a:t>
            </a:r>
            <a:endParaRPr lang="en-CO" dirty="0"/>
          </a:p>
        </p:txBody>
      </p:sp>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10/07/2025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Tree>
    <p:extLst>
      <p:ext uri="{BB962C8B-B14F-4D97-AF65-F5344CB8AC3E}">
        <p14:creationId xmlns:p14="http://schemas.microsoft.com/office/powerpoint/2010/main" val="902491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10/07/2025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
        <p:nvSpPr>
          <p:cNvPr id="7" name="Google Shape;88;p13">
            <a:extLst>
              <a:ext uri="{FF2B5EF4-FFF2-40B4-BE49-F238E27FC236}">
                <a16:creationId xmlns:a16="http://schemas.microsoft.com/office/drawing/2014/main" id="{52A3E154-587D-9517-4F28-3205BFD42D8D}"/>
              </a:ext>
            </a:extLst>
          </p:cNvPr>
          <p:cNvSpPr txBox="1"/>
          <p:nvPr userDrawn="1"/>
        </p:nvSpPr>
        <p:spPr>
          <a:xfrm>
            <a:off x="1134479" y="2789289"/>
            <a:ext cx="7476122" cy="1200298"/>
          </a:xfrm>
          <a:prstGeom prst="rect">
            <a:avLst/>
          </a:prstGeom>
          <a:noFill/>
          <a:ln>
            <a:noFill/>
          </a:ln>
        </p:spPr>
        <p:txBody>
          <a:bodyPr spcFirstLastPara="1" wrap="square" lIns="91425" tIns="91425" rIns="91425" bIns="91425" anchor="t" anchorCtr="0">
            <a:spAutoFit/>
          </a:bodyPr>
          <a:lstStyle/>
          <a:p>
            <a:r>
              <a:rPr lang="es-MX" sz="6600" b="1" dirty="0">
                <a:solidFill>
                  <a:schemeClr val="lt1"/>
                </a:solidFill>
                <a:latin typeface="Aptos" panose="020B0004020202020204" pitchFamily="34" charset="0"/>
                <a:ea typeface="+mn-lt"/>
                <a:cs typeface="+mn-lt"/>
                <a:sym typeface="Oswald"/>
              </a:rPr>
              <a:t>Gracias</a:t>
            </a:r>
            <a:endParaRPr lang="es-CO" sz="6600" b="1" dirty="0">
              <a:solidFill>
                <a:schemeClr val="lt1"/>
              </a:solidFill>
              <a:latin typeface="Aptos" panose="020B0004020202020204" pitchFamily="34" charset="0"/>
              <a:ea typeface="+mn-lt"/>
              <a:cs typeface="+mn-lt"/>
              <a:sym typeface="Oswald"/>
            </a:endParaRPr>
          </a:p>
        </p:txBody>
      </p:sp>
    </p:spTree>
    <p:extLst>
      <p:ext uri="{BB962C8B-B14F-4D97-AF65-F5344CB8AC3E}">
        <p14:creationId xmlns:p14="http://schemas.microsoft.com/office/powerpoint/2010/main" val="1728031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AFF91-C18E-55DD-37EB-5CE21940A89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CO"/>
          </a:p>
        </p:txBody>
      </p:sp>
      <p:sp>
        <p:nvSpPr>
          <p:cNvPr id="3" name="Picture Placeholder 2">
            <a:extLst>
              <a:ext uri="{FF2B5EF4-FFF2-40B4-BE49-F238E27FC236}">
                <a16:creationId xmlns:a16="http://schemas.microsoft.com/office/drawing/2014/main" id="{2ED393D3-12C2-5937-F227-F0A4E0F97A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CO"/>
          </a:p>
        </p:txBody>
      </p:sp>
      <p:sp>
        <p:nvSpPr>
          <p:cNvPr id="4" name="Text Placeholder 3">
            <a:extLst>
              <a:ext uri="{FF2B5EF4-FFF2-40B4-BE49-F238E27FC236}">
                <a16:creationId xmlns:a16="http://schemas.microsoft.com/office/drawing/2014/main" id="{B1F89BED-9FF5-1AA3-84E1-B8B2FAF242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a:extLst>
              <a:ext uri="{FF2B5EF4-FFF2-40B4-BE49-F238E27FC236}">
                <a16:creationId xmlns:a16="http://schemas.microsoft.com/office/drawing/2014/main" id="{6414AC27-6A34-D907-6834-AC4E9A5D71D6}"/>
              </a:ext>
            </a:extLst>
          </p:cNvPr>
          <p:cNvSpPr>
            <a:spLocks noGrp="1"/>
          </p:cNvSpPr>
          <p:nvPr>
            <p:ph type="dt" sz="half" idx="10"/>
          </p:nvPr>
        </p:nvSpPr>
        <p:spPr/>
        <p:txBody>
          <a:bodyPr/>
          <a:lstStyle/>
          <a:p>
            <a:fld id="{3EDCF50D-4CD3-C241-B327-EBF77B0176DC}" type="datetimeFigureOut">
              <a:rPr lang="en-CO" smtClean="0"/>
              <a:t>10/07/2025</a:t>
            </a:fld>
            <a:endParaRPr lang="en-CO"/>
          </a:p>
        </p:txBody>
      </p:sp>
      <p:sp>
        <p:nvSpPr>
          <p:cNvPr id="6" name="Footer Placeholder 5">
            <a:extLst>
              <a:ext uri="{FF2B5EF4-FFF2-40B4-BE49-F238E27FC236}">
                <a16:creationId xmlns:a16="http://schemas.microsoft.com/office/drawing/2014/main" id="{48C61FA6-E3E9-9A3B-4C96-B64EDC539B2F}"/>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ED65CFA-5251-C603-637A-E1EA79AC61A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4183838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8CF98-2B5F-A410-5408-F2D0671752EA}"/>
              </a:ext>
            </a:extLst>
          </p:cNvPr>
          <p:cNvSpPr>
            <a:spLocks noGrp="1"/>
          </p:cNvSpPr>
          <p:nvPr>
            <p:ph type="title"/>
          </p:nvPr>
        </p:nvSpPr>
        <p:spPr/>
        <p:txBody>
          <a:bodyPr/>
          <a:lstStyle/>
          <a:p>
            <a:r>
              <a:rPr lang="es-ES"/>
              <a:t>Haga clic para modificar el estilo de título del patrón</a:t>
            </a:r>
            <a:endParaRPr lang="en-CO"/>
          </a:p>
        </p:txBody>
      </p:sp>
      <p:sp>
        <p:nvSpPr>
          <p:cNvPr id="3" name="Vertical Text Placeholder 2">
            <a:extLst>
              <a:ext uri="{FF2B5EF4-FFF2-40B4-BE49-F238E27FC236}">
                <a16:creationId xmlns:a16="http://schemas.microsoft.com/office/drawing/2014/main" id="{26B497F3-60AC-F5AB-C4D3-E6A2D32F5459}"/>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4" name="Date Placeholder 3">
            <a:extLst>
              <a:ext uri="{FF2B5EF4-FFF2-40B4-BE49-F238E27FC236}">
                <a16:creationId xmlns:a16="http://schemas.microsoft.com/office/drawing/2014/main" id="{20D559B8-98AE-AAD1-2A04-CE7B28199DB7}"/>
              </a:ext>
            </a:extLst>
          </p:cNvPr>
          <p:cNvSpPr>
            <a:spLocks noGrp="1"/>
          </p:cNvSpPr>
          <p:nvPr>
            <p:ph type="dt" sz="half" idx="10"/>
          </p:nvPr>
        </p:nvSpPr>
        <p:spPr/>
        <p:txBody>
          <a:bodyPr/>
          <a:lstStyle/>
          <a:p>
            <a:fld id="{3EDCF50D-4CD3-C241-B327-EBF77B0176DC}" type="datetimeFigureOut">
              <a:rPr lang="en-CO" smtClean="0"/>
              <a:t>10/07/2025</a:t>
            </a:fld>
            <a:endParaRPr lang="en-CO"/>
          </a:p>
        </p:txBody>
      </p:sp>
      <p:sp>
        <p:nvSpPr>
          <p:cNvPr id="5" name="Footer Placeholder 4">
            <a:extLst>
              <a:ext uri="{FF2B5EF4-FFF2-40B4-BE49-F238E27FC236}">
                <a16:creationId xmlns:a16="http://schemas.microsoft.com/office/drawing/2014/main" id="{A4C68990-F10A-81DD-50DF-14898C3DD73B}"/>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6762B26C-3925-E18D-2DC0-D53C59FACA7D}"/>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870213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06DCC-5D52-1424-B90F-F9B8BA151AF7}"/>
              </a:ext>
            </a:extLst>
          </p:cNvPr>
          <p:cNvSpPr>
            <a:spLocks noGrp="1"/>
          </p:cNvSpPr>
          <p:nvPr>
            <p:ph type="title" hasCustomPrompt="1"/>
          </p:nvPr>
        </p:nvSpPr>
        <p:spPr>
          <a:xfrm>
            <a:off x="838200" y="636519"/>
            <a:ext cx="10515600" cy="510524"/>
          </a:xfrm>
          <a:noFill/>
        </p:spPr>
        <p:txBody>
          <a:bodyPr wrap="square" lIns="91440" tIns="45720" rIns="91440" bIns="45720" anchor="t">
            <a:spAutoFit/>
          </a:bodyPr>
          <a:lstStyle>
            <a:lvl1pPr>
              <a:defRPr lang="en-CO" sz="3000" b="1">
                <a:solidFill>
                  <a:srgbClr val="38A9CA"/>
                </a:solidFill>
                <a:latin typeface="Aptos" panose="020B0004020202020204" pitchFamily="34" charset="0"/>
                <a:ea typeface="+mn-ea"/>
                <a:cs typeface="Arial"/>
              </a:defRPr>
            </a:lvl1pPr>
          </a:lstStyle>
          <a:p>
            <a:pPr marL="0" lvl="0"/>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A1F353A5-BE49-E9A0-D897-67ACC968D367}"/>
              </a:ext>
            </a:extLst>
          </p:cNvPr>
          <p:cNvSpPr>
            <a:spLocks noGrp="1"/>
          </p:cNvSpPr>
          <p:nvPr>
            <p:ph idx="1" hasCustomPrompt="1"/>
          </p:nvPr>
        </p:nvSpPr>
        <p:spPr>
          <a:xfrm>
            <a:off x="838199" y="1825625"/>
            <a:ext cx="10515599" cy="3813736"/>
          </a:xfrm>
          <a:noFill/>
        </p:spPr>
        <p:txBody>
          <a:bodyPr wrap="square" rtlCol="0">
            <a:spAutoFit/>
          </a:bodyPr>
          <a:lstStyle>
            <a:lvl1pPr marL="0" indent="0">
              <a:buNone/>
              <a:defRPr lang="en-US" sz="1600">
                <a:solidFill>
                  <a:schemeClr val="tx1">
                    <a:lumMod val="85000"/>
                    <a:lumOff val="15000"/>
                  </a:schemeClr>
                </a:solidFill>
                <a:latin typeface="Aptos" panose="020B0004020202020204" pitchFamily="34" charset="0"/>
              </a:defRPr>
            </a:lvl1pPr>
            <a:lvl2pPr>
              <a:defRPr lang="en-US" sz="1800">
                <a:solidFill>
                  <a:schemeClr val="tx1">
                    <a:lumMod val="85000"/>
                    <a:lumOff val="15000"/>
                  </a:schemeClr>
                </a:solidFill>
              </a:defRPr>
            </a:lvl2pPr>
            <a:lvl3pPr>
              <a:defRPr lang="en-US" sz="1800">
                <a:solidFill>
                  <a:schemeClr val="tx1">
                    <a:lumMod val="85000"/>
                    <a:lumOff val="15000"/>
                  </a:schemeClr>
                </a:solidFill>
              </a:defRPr>
            </a:lvl3pPr>
            <a:lvl4pPr>
              <a:defRPr lang="en-US">
                <a:solidFill>
                  <a:schemeClr val="tx1">
                    <a:lumMod val="85000"/>
                    <a:lumOff val="15000"/>
                  </a:schemeClr>
                </a:solidFill>
              </a:defRPr>
            </a:lvl4pPr>
            <a:lvl5pPr>
              <a:defRPr lang="en-CO">
                <a:solidFill>
                  <a:schemeClr val="tx1">
                    <a:lumMod val="85000"/>
                    <a:lumOff val="15000"/>
                  </a:schemeClr>
                </a:solidFill>
              </a:defRPr>
            </a:lvl5pPr>
          </a:lstStyle>
          <a:p>
            <a:pPr marL="0" lvl="0"/>
            <a:r>
              <a:rPr lang="en-US" dirty="0" err="1"/>
              <a:t>Texto</a:t>
            </a:r>
            <a:r>
              <a:rPr lang="en-US" dirty="0"/>
              <a:t> de </a:t>
            </a:r>
            <a:r>
              <a:rPr lang="en-US" dirty="0" err="1"/>
              <a:t>contenido</a:t>
            </a:r>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p:txBody>
      </p:sp>
      <p:sp>
        <p:nvSpPr>
          <p:cNvPr id="4" name="Date Placeholder 3">
            <a:extLst>
              <a:ext uri="{FF2B5EF4-FFF2-40B4-BE49-F238E27FC236}">
                <a16:creationId xmlns:a16="http://schemas.microsoft.com/office/drawing/2014/main" id="{12E33204-B4C3-4E68-4581-F8C61CD3163F}"/>
              </a:ext>
            </a:extLst>
          </p:cNvPr>
          <p:cNvSpPr>
            <a:spLocks noGrp="1"/>
          </p:cNvSpPr>
          <p:nvPr>
            <p:ph type="dt" sz="half" idx="10"/>
          </p:nvPr>
        </p:nvSpPr>
        <p:spPr/>
        <p:txBody>
          <a:bodyPr/>
          <a:lstStyle/>
          <a:p>
            <a:fld id="{3EDCF50D-4CD3-C241-B327-EBF77B0176DC}" type="datetimeFigureOut">
              <a:rPr lang="en-CO" smtClean="0"/>
              <a:t>10/07/2025</a:t>
            </a:fld>
            <a:endParaRPr lang="en-CO"/>
          </a:p>
        </p:txBody>
      </p:sp>
      <p:sp>
        <p:nvSpPr>
          <p:cNvPr id="5" name="Footer Placeholder 4">
            <a:extLst>
              <a:ext uri="{FF2B5EF4-FFF2-40B4-BE49-F238E27FC236}">
                <a16:creationId xmlns:a16="http://schemas.microsoft.com/office/drawing/2014/main" id="{FF3DADCE-2D8D-8821-022A-612ADE2242C0}"/>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A86758DD-353E-BEE6-CE70-90DA833D1066}"/>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683023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322406-88E3-C9AB-9AA7-F7FE3C44E2A0}"/>
              </a:ext>
            </a:extLst>
          </p:cNvPr>
          <p:cNvSpPr>
            <a:spLocks noGrp="1"/>
          </p:cNvSpPr>
          <p:nvPr>
            <p:ph type="body" idx="1" hasCustomPrompt="1"/>
          </p:nvPr>
        </p:nvSpPr>
        <p:spPr>
          <a:xfrm>
            <a:off x="2597922" y="1865656"/>
            <a:ext cx="1668463" cy="2646878"/>
          </a:xfrm>
          <a:noFill/>
        </p:spPr>
        <p:txBody>
          <a:bodyPr wrap="square" anchor="b">
            <a:spAutoFit/>
          </a:bodyPr>
          <a:lstStyle>
            <a:lvl1pPr marL="0" indent="0" algn="r">
              <a:buNone/>
              <a:defRPr kumimoji="0" lang="en-US" sz="16600" b="0" i="0" u="none" strike="noStrike" cap="none" spc="0" normalizeH="0" baseline="0">
                <a:ln>
                  <a:noFill/>
                </a:ln>
                <a:solidFill>
                  <a:srgbClr val="285B6A"/>
                </a:solidFill>
                <a:effectLst/>
                <a:uLnTx/>
                <a:uFillTx/>
                <a:latin typeface="Aptos" panose="020B0004020202020204" pitchFamily="34" charset="0"/>
                <a:ea typeface="Calibri" panose="020F0502020204030204" pitchFamily="34" charset="0"/>
                <a:cs typeface="Times New Roman"/>
              </a:defRPr>
            </a:lvl1pPr>
          </a:lstStyle>
          <a:p>
            <a:pPr marL="228600" marR="0" lvl="0" indent="-228600" fontAlgn="auto">
              <a:lnSpc>
                <a:spcPct val="100000"/>
              </a:lnSpc>
              <a:spcBef>
                <a:spcPts val="0"/>
              </a:spcBef>
              <a:spcAft>
                <a:spcPts val="0"/>
              </a:spcAft>
              <a:buClrTx/>
              <a:buSzTx/>
              <a:tabLst/>
            </a:pPr>
            <a:r>
              <a:rPr lang="en-US" dirty="0"/>
              <a:t>1</a:t>
            </a:r>
          </a:p>
        </p:txBody>
      </p:sp>
      <p:sp>
        <p:nvSpPr>
          <p:cNvPr id="2" name="Title 1">
            <a:extLst>
              <a:ext uri="{FF2B5EF4-FFF2-40B4-BE49-F238E27FC236}">
                <a16:creationId xmlns:a16="http://schemas.microsoft.com/office/drawing/2014/main" id="{A5668003-3C4F-3C8E-892D-E772602F909A}"/>
              </a:ext>
            </a:extLst>
          </p:cNvPr>
          <p:cNvSpPr>
            <a:spLocks noGrp="1"/>
          </p:cNvSpPr>
          <p:nvPr>
            <p:ph type="title" hasCustomPrompt="1"/>
          </p:nvPr>
        </p:nvSpPr>
        <p:spPr>
          <a:xfrm>
            <a:off x="4624385" y="2511798"/>
            <a:ext cx="6623050" cy="1325563"/>
          </a:xfrm>
        </p:spPr>
        <p:txBody>
          <a:bodyPr vert="horz" lIns="91440" tIns="45720" rIns="91440" bIns="45720" rtlCol="0" anchor="ctr">
            <a:noAutofit/>
          </a:bodyPr>
          <a:lstStyle>
            <a:lvl1pPr>
              <a:defRPr kumimoji="0" lang="en-CO" sz="3600" i="0" u="none" strike="noStrike" cap="none" spc="0" normalizeH="0" baseline="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defRPr>
            </a:lvl1pPr>
          </a:lstStyle>
          <a:p>
            <a:pPr marL="0" marR="0" lvl="0" indent="0" fontAlgn="auto">
              <a:lnSpc>
                <a:spcPct val="100000"/>
              </a:lnSpc>
              <a:spcAft>
                <a:spcPts val="0"/>
              </a:spcAft>
              <a:buClrTx/>
              <a:buSzTx/>
              <a:buFontTx/>
              <a:tabLst/>
            </a:pPr>
            <a:r>
              <a:rPr lang="en-US" dirty="0" err="1"/>
              <a:t>Capítulo</a:t>
            </a:r>
            <a:endParaRPr lang="en-CO" dirty="0"/>
          </a:p>
        </p:txBody>
      </p:sp>
      <p:sp>
        <p:nvSpPr>
          <p:cNvPr id="4" name="Date Placeholder 3">
            <a:extLst>
              <a:ext uri="{FF2B5EF4-FFF2-40B4-BE49-F238E27FC236}">
                <a16:creationId xmlns:a16="http://schemas.microsoft.com/office/drawing/2014/main" id="{1E85C2E3-C1EE-0446-0B81-7CE2E0F58BF2}"/>
              </a:ext>
            </a:extLst>
          </p:cNvPr>
          <p:cNvSpPr>
            <a:spLocks noGrp="1"/>
          </p:cNvSpPr>
          <p:nvPr>
            <p:ph type="dt" sz="half" idx="10"/>
          </p:nvPr>
        </p:nvSpPr>
        <p:spPr/>
        <p:txBody>
          <a:bodyPr/>
          <a:lstStyle/>
          <a:p>
            <a:fld id="{3EDCF50D-4CD3-C241-B327-EBF77B0176DC}" type="datetimeFigureOut">
              <a:rPr lang="en-CO" smtClean="0"/>
              <a:t>10/07/2025</a:t>
            </a:fld>
            <a:endParaRPr lang="en-CO"/>
          </a:p>
        </p:txBody>
      </p:sp>
      <p:sp>
        <p:nvSpPr>
          <p:cNvPr id="5" name="Footer Placeholder 4">
            <a:extLst>
              <a:ext uri="{FF2B5EF4-FFF2-40B4-BE49-F238E27FC236}">
                <a16:creationId xmlns:a16="http://schemas.microsoft.com/office/drawing/2014/main" id="{EE5949FA-9B0B-468E-E84E-3B3154D64223}"/>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15499B25-4809-3138-E1A1-88685F505031}"/>
              </a:ext>
            </a:extLst>
          </p:cNvPr>
          <p:cNvSpPr>
            <a:spLocks noGrp="1"/>
          </p:cNvSpPr>
          <p:nvPr>
            <p:ph type="sldNum" sz="quarter" idx="12"/>
          </p:nvPr>
        </p:nvSpPr>
        <p:spPr/>
        <p:txBody>
          <a:bodyPr/>
          <a:lstStyle/>
          <a:p>
            <a:fld id="{60081C85-8CFE-5842-BD33-E1BC10B9E80D}" type="slidenum">
              <a:rPr lang="en-CO" smtClean="0"/>
              <a:t>‹Nº›</a:t>
            </a:fld>
            <a:endParaRPr lang="en-CO"/>
          </a:p>
        </p:txBody>
      </p:sp>
      <p:cxnSp>
        <p:nvCxnSpPr>
          <p:cNvPr id="7" name="Straight Connector 6">
            <a:extLst>
              <a:ext uri="{FF2B5EF4-FFF2-40B4-BE49-F238E27FC236}">
                <a16:creationId xmlns:a16="http://schemas.microsoft.com/office/drawing/2014/main" id="{CC839CA3-0EDE-1974-CD92-F099DD6BFF95}"/>
              </a:ext>
            </a:extLst>
          </p:cNvPr>
          <p:cNvCxnSpPr>
            <a:cxnSpLocks/>
          </p:cNvCxnSpPr>
          <p:nvPr userDrawn="1"/>
        </p:nvCxnSpPr>
        <p:spPr>
          <a:xfrm>
            <a:off x="4294961" y="2411682"/>
            <a:ext cx="9584" cy="1554827"/>
          </a:xfrm>
          <a:prstGeom prst="line">
            <a:avLst/>
          </a:prstGeom>
          <a:ln>
            <a:solidFill>
              <a:srgbClr val="285B6A"/>
            </a:solidFill>
            <a:prstDash val="solid"/>
          </a:ln>
        </p:spPr>
        <p:style>
          <a:lnRef idx="2">
            <a:schemeClr val="accent1"/>
          </a:lnRef>
          <a:fillRef idx="0">
            <a:schemeClr val="accent1"/>
          </a:fillRef>
          <a:effectRef idx="1">
            <a:schemeClr val="accent1"/>
          </a:effectRef>
          <a:fontRef idx="minor">
            <a:schemeClr val="tx1"/>
          </a:fontRef>
        </p:style>
      </p:cxnSp>
      <p:pic>
        <p:nvPicPr>
          <p:cNvPr id="10" name="Imagen 3">
            <a:extLst>
              <a:ext uri="{FF2B5EF4-FFF2-40B4-BE49-F238E27FC236}">
                <a16:creationId xmlns:a16="http://schemas.microsoft.com/office/drawing/2014/main" id="{D7892C39-A9C5-F747-FA95-4934D789DD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93812" y="5887208"/>
            <a:ext cx="2160000" cy="497718"/>
          </a:xfrm>
          <a:prstGeom prst="rect">
            <a:avLst/>
          </a:prstGeom>
        </p:spPr>
      </p:pic>
    </p:spTree>
    <p:extLst>
      <p:ext uri="{BB962C8B-B14F-4D97-AF65-F5344CB8AC3E}">
        <p14:creationId xmlns:p14="http://schemas.microsoft.com/office/powerpoint/2010/main" val="3332292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9602F-A87B-A54C-0190-F328E3DB7F5F}"/>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66068CF7-AF95-C31B-50AF-78C418D9FE83}"/>
              </a:ext>
            </a:extLst>
          </p:cNvPr>
          <p:cNvSpPr>
            <a:spLocks noGrp="1"/>
          </p:cNvSpPr>
          <p:nvPr>
            <p:ph sz="half" idx="1"/>
          </p:nvPr>
        </p:nvSpPr>
        <p:spPr>
          <a:xfrm>
            <a:off x="838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dirty="0"/>
          </a:p>
        </p:txBody>
      </p:sp>
      <p:sp>
        <p:nvSpPr>
          <p:cNvPr id="4" name="Content Placeholder 3">
            <a:extLst>
              <a:ext uri="{FF2B5EF4-FFF2-40B4-BE49-F238E27FC236}">
                <a16:creationId xmlns:a16="http://schemas.microsoft.com/office/drawing/2014/main" id="{E4BC424D-D45B-84E0-F4AD-8C58B5B7C3F6}"/>
              </a:ext>
            </a:extLst>
          </p:cNvPr>
          <p:cNvSpPr>
            <a:spLocks noGrp="1"/>
          </p:cNvSpPr>
          <p:nvPr>
            <p:ph sz="half" idx="2"/>
          </p:nvPr>
        </p:nvSpPr>
        <p:spPr>
          <a:xfrm>
            <a:off x="6172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5" name="Date Placeholder 4">
            <a:extLst>
              <a:ext uri="{FF2B5EF4-FFF2-40B4-BE49-F238E27FC236}">
                <a16:creationId xmlns:a16="http://schemas.microsoft.com/office/drawing/2014/main" id="{D868D7BB-91FE-7A82-2FF3-7D28A596AFFE}"/>
              </a:ext>
            </a:extLst>
          </p:cNvPr>
          <p:cNvSpPr>
            <a:spLocks noGrp="1"/>
          </p:cNvSpPr>
          <p:nvPr>
            <p:ph type="dt" sz="half" idx="10"/>
          </p:nvPr>
        </p:nvSpPr>
        <p:spPr/>
        <p:txBody>
          <a:bodyPr/>
          <a:lstStyle/>
          <a:p>
            <a:fld id="{3EDCF50D-4CD3-C241-B327-EBF77B0176DC}" type="datetimeFigureOut">
              <a:rPr lang="en-CO" smtClean="0"/>
              <a:t>10/07/2025</a:t>
            </a:fld>
            <a:endParaRPr lang="en-CO"/>
          </a:p>
        </p:txBody>
      </p:sp>
      <p:sp>
        <p:nvSpPr>
          <p:cNvPr id="6" name="Footer Placeholder 5">
            <a:extLst>
              <a:ext uri="{FF2B5EF4-FFF2-40B4-BE49-F238E27FC236}">
                <a16:creationId xmlns:a16="http://schemas.microsoft.com/office/drawing/2014/main" id="{B131AB3A-342C-3853-4969-6DE0DC7C69C3}"/>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C35FCD62-59C6-F018-2580-07300CB85F8B}"/>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984151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DEC00-4542-E6E4-67ED-FF02BD07492B}"/>
              </a:ext>
            </a:extLst>
          </p:cNvPr>
          <p:cNvSpPr>
            <a:spLocks noGrp="1"/>
          </p:cNvSpPr>
          <p:nvPr>
            <p:ph type="title" hasCustomPrompt="1"/>
          </p:nvPr>
        </p:nvSpPr>
        <p:spPr>
          <a:xfrm>
            <a:off x="839788" y="668337"/>
            <a:ext cx="10515600" cy="510524"/>
          </a:xfrm>
        </p:spPr>
        <p:txBody>
          <a:bodyPr anchor="ctr"/>
          <a:lstStyle/>
          <a:p>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218A26A2-0DF2-9403-584C-D9ACA5BBB277}"/>
              </a:ext>
            </a:extLst>
          </p:cNvPr>
          <p:cNvSpPr>
            <a:spLocks noGrp="1"/>
          </p:cNvSpPr>
          <p:nvPr>
            <p:ph type="body" idx="1" hasCustomPrompt="1"/>
          </p:nvPr>
        </p:nvSpPr>
        <p:spPr>
          <a:xfrm>
            <a:off x="839788" y="1681163"/>
            <a:ext cx="5157787" cy="823912"/>
          </a:xfrm>
        </p:spPr>
        <p:txBody>
          <a:bodyPr anchor="b"/>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Subítulo</a:t>
            </a:r>
            <a:endParaRPr lang="en-US" dirty="0"/>
          </a:p>
        </p:txBody>
      </p:sp>
      <p:sp>
        <p:nvSpPr>
          <p:cNvPr id="4" name="Content Placeholder 3">
            <a:extLst>
              <a:ext uri="{FF2B5EF4-FFF2-40B4-BE49-F238E27FC236}">
                <a16:creationId xmlns:a16="http://schemas.microsoft.com/office/drawing/2014/main" id="{424D7366-F8DD-5C72-0CBC-60C3A4464EC8}"/>
              </a:ext>
            </a:extLst>
          </p:cNvPr>
          <p:cNvSpPr>
            <a:spLocks noGrp="1"/>
          </p:cNvSpPr>
          <p:nvPr>
            <p:ph sz="half" idx="2"/>
          </p:nvPr>
        </p:nvSpPr>
        <p:spPr>
          <a:xfrm>
            <a:off x="839788" y="2519363"/>
            <a:ext cx="5157787" cy="3267075"/>
          </a:xfrm>
        </p:spPr>
        <p:txBody>
          <a:bodyPr>
            <a:normAutofit/>
          </a:bodyPr>
          <a:lstStyle>
            <a:lvl1pPr>
              <a:defRPr sz="2000"/>
            </a:lvl1pPr>
            <a:lvl2pPr>
              <a:defRPr sz="1800"/>
            </a:lvl2pPr>
            <a:lvl3pPr>
              <a:defRPr sz="1600"/>
            </a:lvl3pPr>
            <a:lvl4pPr>
              <a:defRPr sz="1400"/>
            </a:lvl4pPr>
            <a:lvl5pPr>
              <a:defRPr sz="14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dirty="0"/>
          </a:p>
        </p:txBody>
      </p:sp>
      <p:sp>
        <p:nvSpPr>
          <p:cNvPr id="5" name="Text Placeholder 4">
            <a:extLst>
              <a:ext uri="{FF2B5EF4-FFF2-40B4-BE49-F238E27FC236}">
                <a16:creationId xmlns:a16="http://schemas.microsoft.com/office/drawing/2014/main" id="{FAAAE30C-D2A0-1738-7241-C8F877878C03}"/>
              </a:ext>
            </a:extLst>
          </p:cNvPr>
          <p:cNvSpPr>
            <a:spLocks noGrp="1"/>
          </p:cNvSpPr>
          <p:nvPr>
            <p:ph type="body" sz="quarter" idx="3" hasCustomPrompt="1"/>
          </p:nvPr>
        </p:nvSpPr>
        <p:spPr>
          <a:xfrm>
            <a:off x="6172200" y="1681163"/>
            <a:ext cx="5183188" cy="823912"/>
          </a:xfrm>
        </p:spPr>
        <p:txBody>
          <a:bodyPr anchor="b">
            <a:normAutofit/>
          </a:bodyPr>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Subtítulo</a:t>
            </a:r>
            <a:endParaRPr lang="en-US" dirty="0"/>
          </a:p>
        </p:txBody>
      </p:sp>
      <p:sp>
        <p:nvSpPr>
          <p:cNvPr id="6" name="Content Placeholder 5">
            <a:extLst>
              <a:ext uri="{FF2B5EF4-FFF2-40B4-BE49-F238E27FC236}">
                <a16:creationId xmlns:a16="http://schemas.microsoft.com/office/drawing/2014/main" id="{C2AD89B6-1B48-3897-F106-A05C561C3450}"/>
              </a:ext>
            </a:extLst>
          </p:cNvPr>
          <p:cNvSpPr>
            <a:spLocks noGrp="1"/>
          </p:cNvSpPr>
          <p:nvPr>
            <p:ph sz="quarter" idx="4"/>
          </p:nvPr>
        </p:nvSpPr>
        <p:spPr>
          <a:xfrm>
            <a:off x="6172200" y="2519363"/>
            <a:ext cx="5183188" cy="3267075"/>
          </a:xfrm>
        </p:spPr>
        <p:txBody>
          <a:bodyPr>
            <a:normAutofit/>
          </a:bodyPr>
          <a:lstStyle>
            <a:lvl1pPr>
              <a:defRPr sz="2000"/>
            </a:lvl1pPr>
            <a:lvl2pPr>
              <a:defRPr sz="1800"/>
            </a:lvl2pPr>
            <a:lvl3pPr>
              <a:defRPr sz="1600"/>
            </a:lvl3pPr>
            <a:lvl4pPr>
              <a:defRPr sz="1400"/>
            </a:lvl4pPr>
            <a:lvl5pPr>
              <a:defRPr sz="14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7" name="Date Placeholder 6">
            <a:extLst>
              <a:ext uri="{FF2B5EF4-FFF2-40B4-BE49-F238E27FC236}">
                <a16:creationId xmlns:a16="http://schemas.microsoft.com/office/drawing/2014/main" id="{DBA5FE28-0172-18B7-57B7-7C7476CD53DA}"/>
              </a:ext>
            </a:extLst>
          </p:cNvPr>
          <p:cNvSpPr>
            <a:spLocks noGrp="1"/>
          </p:cNvSpPr>
          <p:nvPr>
            <p:ph type="dt" sz="half" idx="10"/>
          </p:nvPr>
        </p:nvSpPr>
        <p:spPr/>
        <p:txBody>
          <a:bodyPr/>
          <a:lstStyle/>
          <a:p>
            <a:fld id="{3EDCF50D-4CD3-C241-B327-EBF77B0176DC}" type="datetimeFigureOut">
              <a:rPr lang="en-CO" smtClean="0"/>
              <a:t>10/07/2025</a:t>
            </a:fld>
            <a:endParaRPr lang="en-CO"/>
          </a:p>
        </p:txBody>
      </p:sp>
      <p:sp>
        <p:nvSpPr>
          <p:cNvPr id="8" name="Footer Placeholder 7">
            <a:extLst>
              <a:ext uri="{FF2B5EF4-FFF2-40B4-BE49-F238E27FC236}">
                <a16:creationId xmlns:a16="http://schemas.microsoft.com/office/drawing/2014/main" id="{170899A4-C0C7-4E64-C945-157D98B622D6}"/>
              </a:ext>
            </a:extLst>
          </p:cNvPr>
          <p:cNvSpPr>
            <a:spLocks noGrp="1"/>
          </p:cNvSpPr>
          <p:nvPr>
            <p:ph type="ftr" sz="quarter" idx="11"/>
          </p:nvPr>
        </p:nvSpPr>
        <p:spPr/>
        <p:txBody>
          <a:bodyPr/>
          <a:lstStyle/>
          <a:p>
            <a:endParaRPr lang="en-CO"/>
          </a:p>
        </p:txBody>
      </p:sp>
      <p:sp>
        <p:nvSpPr>
          <p:cNvPr id="9" name="Slide Number Placeholder 8">
            <a:extLst>
              <a:ext uri="{FF2B5EF4-FFF2-40B4-BE49-F238E27FC236}">
                <a16:creationId xmlns:a16="http://schemas.microsoft.com/office/drawing/2014/main" id="{E4D1B72D-D000-45E9-F55E-FB547D7F1FF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60170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B52D0-8972-03AE-37CD-73F26C68C6B3}"/>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Date Placeholder 2">
            <a:extLst>
              <a:ext uri="{FF2B5EF4-FFF2-40B4-BE49-F238E27FC236}">
                <a16:creationId xmlns:a16="http://schemas.microsoft.com/office/drawing/2014/main" id="{04D3363A-F4AE-5DF5-C8A2-D4B0350821B8}"/>
              </a:ext>
            </a:extLst>
          </p:cNvPr>
          <p:cNvSpPr>
            <a:spLocks noGrp="1"/>
          </p:cNvSpPr>
          <p:nvPr>
            <p:ph type="dt" sz="half" idx="10"/>
          </p:nvPr>
        </p:nvSpPr>
        <p:spPr/>
        <p:txBody>
          <a:bodyPr/>
          <a:lstStyle/>
          <a:p>
            <a:fld id="{3EDCF50D-4CD3-C241-B327-EBF77B0176DC}" type="datetimeFigureOut">
              <a:rPr lang="en-CO" smtClean="0"/>
              <a:t>10/07/2025</a:t>
            </a:fld>
            <a:endParaRPr lang="en-CO"/>
          </a:p>
        </p:txBody>
      </p:sp>
      <p:sp>
        <p:nvSpPr>
          <p:cNvPr id="4" name="Footer Placeholder 3">
            <a:extLst>
              <a:ext uri="{FF2B5EF4-FFF2-40B4-BE49-F238E27FC236}">
                <a16:creationId xmlns:a16="http://schemas.microsoft.com/office/drawing/2014/main" id="{1F74FE41-74BF-9B22-FFB8-D212CF992D77}"/>
              </a:ext>
            </a:extLst>
          </p:cNvPr>
          <p:cNvSpPr>
            <a:spLocks noGrp="1"/>
          </p:cNvSpPr>
          <p:nvPr>
            <p:ph type="ftr" sz="quarter" idx="11"/>
          </p:nvPr>
        </p:nvSpPr>
        <p:spPr/>
        <p:txBody>
          <a:bodyPr/>
          <a:lstStyle/>
          <a:p>
            <a:endParaRPr lang="en-CO"/>
          </a:p>
        </p:txBody>
      </p:sp>
      <p:sp>
        <p:nvSpPr>
          <p:cNvPr id="5" name="Slide Number Placeholder 4">
            <a:extLst>
              <a:ext uri="{FF2B5EF4-FFF2-40B4-BE49-F238E27FC236}">
                <a16:creationId xmlns:a16="http://schemas.microsoft.com/office/drawing/2014/main" id="{45E549BF-0EC7-0E44-350A-621AEC7BF2F9}"/>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810163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10/07/2025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39586191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10/07/2025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73911153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331CD72A-EC0F-4368-5813-9F7A2EC2C359}"/>
              </a:ext>
            </a:extLst>
          </p:cNvPr>
          <p:cNvSpPr/>
          <p:nvPr userDrawn="1"/>
        </p:nvSpPr>
        <p:spPr>
          <a:xfrm rot="10800000">
            <a:off x="6377384" y="0"/>
            <a:ext cx="5848350" cy="6356350"/>
          </a:xfrm>
          <a:prstGeom prst="round1Rect">
            <a:avLst>
              <a:gd name="adj" fmla="val 19984"/>
            </a:avLst>
          </a:prstGeom>
          <a:solidFill>
            <a:srgbClr val="328A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CO"/>
          </a:p>
        </p:txBody>
      </p:sp>
      <p:sp>
        <p:nvSpPr>
          <p:cNvPr id="2" name="Title 1">
            <a:extLst>
              <a:ext uri="{FF2B5EF4-FFF2-40B4-BE49-F238E27FC236}">
                <a16:creationId xmlns:a16="http://schemas.microsoft.com/office/drawing/2014/main" id="{546D414D-617A-F96E-2162-F65798893864}"/>
              </a:ext>
            </a:extLst>
          </p:cNvPr>
          <p:cNvSpPr>
            <a:spLocks noGrp="1"/>
          </p:cNvSpPr>
          <p:nvPr>
            <p:ph type="title" hasCustomPrompt="1"/>
          </p:nvPr>
        </p:nvSpPr>
        <p:spPr>
          <a:xfrm>
            <a:off x="839788" y="590296"/>
            <a:ext cx="4989512" cy="538417"/>
          </a:xfrm>
        </p:spPr>
        <p:txBody>
          <a:bodyPr anchor="b"/>
          <a:lstStyle>
            <a:lvl1pPr>
              <a:defRPr sz="3200"/>
            </a:lvl1pPr>
          </a:lstStyle>
          <a:p>
            <a:r>
              <a:rPr lang="en-US" dirty="0" err="1"/>
              <a:t>Título</a:t>
            </a:r>
            <a:r>
              <a:rPr lang="en-US" dirty="0"/>
              <a:t> </a:t>
            </a:r>
            <a:r>
              <a:rPr lang="en-US" dirty="0" err="1"/>
              <a:t>diapositiva</a:t>
            </a:r>
            <a:endParaRPr lang="en-CO" dirty="0"/>
          </a:p>
        </p:txBody>
      </p:sp>
      <p:sp>
        <p:nvSpPr>
          <p:cNvPr id="4" name="Text Placeholder 3">
            <a:extLst>
              <a:ext uri="{FF2B5EF4-FFF2-40B4-BE49-F238E27FC236}">
                <a16:creationId xmlns:a16="http://schemas.microsoft.com/office/drawing/2014/main" id="{8B4D597A-3D60-9E8A-09F5-05E8816481F4}"/>
              </a:ext>
            </a:extLst>
          </p:cNvPr>
          <p:cNvSpPr>
            <a:spLocks noGrp="1"/>
          </p:cNvSpPr>
          <p:nvPr>
            <p:ph type="body" sz="half" idx="2" hasCustomPrompt="1"/>
          </p:nvPr>
        </p:nvSpPr>
        <p:spPr>
          <a:xfrm>
            <a:off x="839788" y="1843088"/>
            <a:ext cx="4989512" cy="39004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Contenido</a:t>
            </a:r>
            <a:endParaRPr lang="en-US" dirty="0"/>
          </a:p>
        </p:txBody>
      </p:sp>
      <p:sp>
        <p:nvSpPr>
          <p:cNvPr id="5" name="Date Placeholder 4">
            <a:extLst>
              <a:ext uri="{FF2B5EF4-FFF2-40B4-BE49-F238E27FC236}">
                <a16:creationId xmlns:a16="http://schemas.microsoft.com/office/drawing/2014/main" id="{74467128-D74A-8D3F-9664-C9C69710A9AE}"/>
              </a:ext>
            </a:extLst>
          </p:cNvPr>
          <p:cNvSpPr>
            <a:spLocks noGrp="1"/>
          </p:cNvSpPr>
          <p:nvPr>
            <p:ph type="dt" sz="half" idx="10"/>
          </p:nvPr>
        </p:nvSpPr>
        <p:spPr/>
        <p:txBody>
          <a:bodyPr/>
          <a:lstStyle/>
          <a:p>
            <a:fld id="{3EDCF50D-4CD3-C241-B327-EBF77B0176DC}" type="datetimeFigureOut">
              <a:rPr lang="en-CO" smtClean="0"/>
              <a:t>10/07/2025</a:t>
            </a:fld>
            <a:endParaRPr lang="en-CO"/>
          </a:p>
        </p:txBody>
      </p:sp>
      <p:sp>
        <p:nvSpPr>
          <p:cNvPr id="6" name="Footer Placeholder 5">
            <a:extLst>
              <a:ext uri="{FF2B5EF4-FFF2-40B4-BE49-F238E27FC236}">
                <a16:creationId xmlns:a16="http://schemas.microsoft.com/office/drawing/2014/main" id="{D697787F-AE3F-B47D-EC5E-30E6C11F5DC1}"/>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F1332AF-AFF1-F943-FEF6-52E85F302054}"/>
              </a:ext>
            </a:extLst>
          </p:cNvPr>
          <p:cNvSpPr>
            <a:spLocks noGrp="1"/>
          </p:cNvSpPr>
          <p:nvPr>
            <p:ph type="sldNum" sz="quarter" idx="12"/>
          </p:nvPr>
        </p:nvSpPr>
        <p:spPr/>
        <p:txBody>
          <a:bodyPr/>
          <a:lstStyle/>
          <a:p>
            <a:fld id="{60081C85-8CFE-5842-BD33-E1BC10B9E80D}" type="slidenum">
              <a:rPr lang="en-CO" smtClean="0"/>
              <a:t>‹Nº›</a:t>
            </a:fld>
            <a:endParaRPr lang="en-CO"/>
          </a:p>
        </p:txBody>
      </p:sp>
      <p:sp>
        <p:nvSpPr>
          <p:cNvPr id="3" name="Content Placeholder 2">
            <a:extLst>
              <a:ext uri="{FF2B5EF4-FFF2-40B4-BE49-F238E27FC236}">
                <a16:creationId xmlns:a16="http://schemas.microsoft.com/office/drawing/2014/main" id="{D99E66B9-41BB-22CF-F3A2-C4FB47F2D262}"/>
              </a:ext>
            </a:extLst>
          </p:cNvPr>
          <p:cNvSpPr>
            <a:spLocks noGrp="1"/>
          </p:cNvSpPr>
          <p:nvPr>
            <p:ph idx="1"/>
          </p:nvPr>
        </p:nvSpPr>
        <p:spPr>
          <a:xfrm>
            <a:off x="7101319" y="785814"/>
            <a:ext cx="4500563" cy="4957761"/>
          </a:xfrm>
        </p:spPr>
        <p:txBody>
          <a:bodyPr>
            <a:normAutofit/>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dirty="0"/>
          </a:p>
        </p:txBody>
      </p:sp>
      <p:pic>
        <p:nvPicPr>
          <p:cNvPr id="9" name="Picture 8" descr="A black and white sign&#10;&#10;Description automatically generated">
            <a:extLst>
              <a:ext uri="{FF2B5EF4-FFF2-40B4-BE49-F238E27FC236}">
                <a16:creationId xmlns:a16="http://schemas.microsoft.com/office/drawing/2014/main" id="{A786B5E7-174C-ABDA-D19A-B966DE243F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6712" y="6088267"/>
            <a:ext cx="2160000" cy="467619"/>
          </a:xfrm>
          <a:prstGeom prst="rect">
            <a:avLst/>
          </a:prstGeom>
        </p:spPr>
      </p:pic>
    </p:spTree>
    <p:extLst>
      <p:ext uri="{BB962C8B-B14F-4D97-AF65-F5344CB8AC3E}">
        <p14:creationId xmlns:p14="http://schemas.microsoft.com/office/powerpoint/2010/main" val="3957920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E9E6E2-2754-ECF9-5ECE-7BB832E0539D}"/>
              </a:ext>
            </a:extLst>
          </p:cNvPr>
          <p:cNvSpPr>
            <a:spLocks noGrp="1"/>
          </p:cNvSpPr>
          <p:nvPr>
            <p:ph type="title"/>
          </p:nvPr>
        </p:nvSpPr>
        <p:spPr>
          <a:xfrm>
            <a:off x="809624" y="640250"/>
            <a:ext cx="10515600" cy="510524"/>
          </a:xfrm>
          <a:prstGeom prst="rect">
            <a:avLst/>
          </a:prstGeom>
          <a:noFill/>
        </p:spPr>
        <p:txBody>
          <a:bodyPr wrap="square" lIns="91440" tIns="45720" rIns="91440" bIns="45720" anchor="t">
            <a:spAutoFit/>
          </a:bodyPr>
          <a:lstStyle/>
          <a:p>
            <a:pPr marL="0" lvl="0"/>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977A9DF4-5C4C-243F-6B80-AE581295FA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4" name="Date Placeholder 3">
            <a:extLst>
              <a:ext uri="{FF2B5EF4-FFF2-40B4-BE49-F238E27FC236}">
                <a16:creationId xmlns:a16="http://schemas.microsoft.com/office/drawing/2014/main" id="{80765645-EDED-9EC3-0818-8039C32799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EDCF50D-4CD3-C241-B327-EBF77B0176DC}" type="datetimeFigureOut">
              <a:rPr lang="en-CO" smtClean="0"/>
              <a:t>10/07/2025</a:t>
            </a:fld>
            <a:endParaRPr lang="en-CO"/>
          </a:p>
        </p:txBody>
      </p:sp>
      <p:sp>
        <p:nvSpPr>
          <p:cNvPr id="5" name="Footer Placeholder 4">
            <a:extLst>
              <a:ext uri="{FF2B5EF4-FFF2-40B4-BE49-F238E27FC236}">
                <a16:creationId xmlns:a16="http://schemas.microsoft.com/office/drawing/2014/main" id="{E62CF9C1-3582-B554-DC74-DCECD34D18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O"/>
          </a:p>
        </p:txBody>
      </p:sp>
      <p:sp>
        <p:nvSpPr>
          <p:cNvPr id="6" name="Slide Number Placeholder 5">
            <a:extLst>
              <a:ext uri="{FF2B5EF4-FFF2-40B4-BE49-F238E27FC236}">
                <a16:creationId xmlns:a16="http://schemas.microsoft.com/office/drawing/2014/main" id="{55A17EE5-0F81-3F93-F398-3B4C25A9BB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0081C85-8CFE-5842-BD33-E1BC10B9E80D}" type="slidenum">
              <a:rPr lang="en-CO" smtClean="0"/>
              <a:t>‹Nº›</a:t>
            </a:fld>
            <a:endParaRPr lang="en-CO"/>
          </a:p>
        </p:txBody>
      </p:sp>
      <p:pic>
        <p:nvPicPr>
          <p:cNvPr id="7" name="Picture 6" descr="A black and white sign&#10;&#10;Description automatically generated">
            <a:extLst>
              <a:ext uri="{FF2B5EF4-FFF2-40B4-BE49-F238E27FC236}">
                <a16:creationId xmlns:a16="http://schemas.microsoft.com/office/drawing/2014/main" id="{A98939A1-3B2A-525D-5E97-9EE8B4EFCC94}"/>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9577523" y="6088267"/>
            <a:ext cx="2160000" cy="467619"/>
          </a:xfrm>
          <a:prstGeom prst="rect">
            <a:avLst/>
          </a:prstGeom>
        </p:spPr>
      </p:pic>
    </p:spTree>
    <p:extLst>
      <p:ext uri="{BB962C8B-B14F-4D97-AF65-F5344CB8AC3E}">
        <p14:creationId xmlns:p14="http://schemas.microsoft.com/office/powerpoint/2010/main" val="2755428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 id="2147483656" r:id="rId9"/>
    <p:sldLayoutId id="2147483664" r:id="rId10"/>
    <p:sldLayoutId id="2147483657" r:id="rId11"/>
    <p:sldLayoutId id="2147483658" r:id="rId12"/>
  </p:sldLayoutIdLst>
  <p:txStyles>
    <p:titleStyle>
      <a:lvl1pPr algn="l" defTabSz="914400" rtl="0" eaLnBrk="1" latinLnBrk="0" hangingPunct="1">
        <a:lnSpc>
          <a:spcPct val="90000"/>
        </a:lnSpc>
        <a:spcBef>
          <a:spcPct val="0"/>
        </a:spcBef>
        <a:buNone/>
        <a:defRPr lang="en-CO" sz="3000" b="1" kern="1200">
          <a:solidFill>
            <a:srgbClr val="38A9CA"/>
          </a:solidFill>
          <a:latin typeface="Aptos" panose="020B0004020202020204" pitchFamily="34" charset="0"/>
          <a:ea typeface="+mn-ea"/>
          <a:cs typeface="Arial"/>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42.svg"/><Relationship Id="rId18" Type="http://schemas.openxmlformats.org/officeDocument/2006/relationships/image" Target="../media/image23.png"/><Relationship Id="rId26" Type="http://schemas.openxmlformats.org/officeDocument/2006/relationships/image" Target="../media/image31.png"/><Relationship Id="rId3" Type="http://schemas.openxmlformats.org/officeDocument/2006/relationships/image" Target="../media/image37.svg"/><Relationship Id="rId21" Type="http://schemas.openxmlformats.org/officeDocument/2006/relationships/image" Target="../media/image46.svg"/><Relationship Id="rId7" Type="http://schemas.openxmlformats.org/officeDocument/2006/relationships/image" Target="../media/image39.svg"/><Relationship Id="rId12" Type="http://schemas.openxmlformats.org/officeDocument/2006/relationships/image" Target="../media/image17.png"/><Relationship Id="rId17" Type="http://schemas.openxmlformats.org/officeDocument/2006/relationships/image" Target="../media/image44.svg"/><Relationship Id="rId25" Type="http://schemas.openxmlformats.org/officeDocument/2006/relationships/image" Target="../media/image48.svg"/><Relationship Id="rId2" Type="http://schemas.openxmlformats.org/officeDocument/2006/relationships/image" Target="../media/image7.png"/><Relationship Id="rId16" Type="http://schemas.openxmlformats.org/officeDocument/2006/relationships/image" Target="../media/image21.png"/><Relationship Id="rId20" Type="http://schemas.openxmlformats.org/officeDocument/2006/relationships/image" Target="../media/image25.png"/><Relationship Id="rId29" Type="http://schemas.openxmlformats.org/officeDocument/2006/relationships/image" Target="../media/image50.svg"/><Relationship Id="rId1" Type="http://schemas.openxmlformats.org/officeDocument/2006/relationships/slideLayout" Target="../slideLayouts/slideLayout4.xml"/><Relationship Id="rId6" Type="http://schemas.openxmlformats.org/officeDocument/2006/relationships/image" Target="../media/image11.png"/><Relationship Id="rId11" Type="http://schemas.openxmlformats.org/officeDocument/2006/relationships/image" Target="../media/image41.svg"/><Relationship Id="rId24" Type="http://schemas.openxmlformats.org/officeDocument/2006/relationships/image" Target="../media/image29.png"/><Relationship Id="rId5" Type="http://schemas.openxmlformats.org/officeDocument/2006/relationships/image" Target="../media/image38.svg"/><Relationship Id="rId15" Type="http://schemas.openxmlformats.org/officeDocument/2006/relationships/image" Target="../media/image43.svg"/><Relationship Id="rId23" Type="http://schemas.openxmlformats.org/officeDocument/2006/relationships/image" Target="../media/image47.svg"/><Relationship Id="rId28" Type="http://schemas.openxmlformats.org/officeDocument/2006/relationships/image" Target="../media/image33.png"/><Relationship Id="rId10" Type="http://schemas.openxmlformats.org/officeDocument/2006/relationships/image" Target="../media/image15.png"/><Relationship Id="rId19" Type="http://schemas.openxmlformats.org/officeDocument/2006/relationships/image" Target="../media/image45.svg"/><Relationship Id="rId31" Type="http://schemas.openxmlformats.org/officeDocument/2006/relationships/image" Target="../media/image51.svg"/><Relationship Id="rId4" Type="http://schemas.openxmlformats.org/officeDocument/2006/relationships/image" Target="../media/image9.png"/><Relationship Id="rId9" Type="http://schemas.openxmlformats.org/officeDocument/2006/relationships/image" Target="../media/image40.svg"/><Relationship Id="rId14" Type="http://schemas.openxmlformats.org/officeDocument/2006/relationships/image" Target="../media/image19.png"/><Relationship Id="rId22" Type="http://schemas.openxmlformats.org/officeDocument/2006/relationships/image" Target="../media/image27.png"/><Relationship Id="rId27" Type="http://schemas.openxmlformats.org/officeDocument/2006/relationships/image" Target="../media/image49.svg"/><Relationship Id="rId30" Type="http://schemas.openxmlformats.org/officeDocument/2006/relationships/image" Target="../media/image3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18" Type="http://schemas.openxmlformats.org/officeDocument/2006/relationships/image" Target="../media/image23.png"/><Relationship Id="rId26" Type="http://schemas.openxmlformats.org/officeDocument/2006/relationships/image" Target="../media/image31.png"/><Relationship Id="rId3" Type="http://schemas.openxmlformats.org/officeDocument/2006/relationships/image" Target="../media/image8.svg"/><Relationship Id="rId21" Type="http://schemas.openxmlformats.org/officeDocument/2006/relationships/image" Target="../media/image26.svg"/><Relationship Id="rId7" Type="http://schemas.openxmlformats.org/officeDocument/2006/relationships/image" Target="../media/image12.svg"/><Relationship Id="rId12" Type="http://schemas.openxmlformats.org/officeDocument/2006/relationships/image" Target="../media/image17.png"/><Relationship Id="rId17" Type="http://schemas.openxmlformats.org/officeDocument/2006/relationships/image" Target="../media/image22.svg"/><Relationship Id="rId25" Type="http://schemas.openxmlformats.org/officeDocument/2006/relationships/image" Target="../media/image30.svg"/><Relationship Id="rId2" Type="http://schemas.openxmlformats.org/officeDocument/2006/relationships/image" Target="../media/image7.png"/><Relationship Id="rId16" Type="http://schemas.openxmlformats.org/officeDocument/2006/relationships/image" Target="../media/image21.png"/><Relationship Id="rId20" Type="http://schemas.openxmlformats.org/officeDocument/2006/relationships/image" Target="../media/image25.png"/><Relationship Id="rId29" Type="http://schemas.openxmlformats.org/officeDocument/2006/relationships/image" Target="../media/image34.svg"/><Relationship Id="rId1" Type="http://schemas.openxmlformats.org/officeDocument/2006/relationships/slideLayout" Target="../slideLayouts/slideLayout4.xml"/><Relationship Id="rId6" Type="http://schemas.openxmlformats.org/officeDocument/2006/relationships/image" Target="../media/image11.png"/><Relationship Id="rId11" Type="http://schemas.openxmlformats.org/officeDocument/2006/relationships/image" Target="../media/image16.svg"/><Relationship Id="rId24" Type="http://schemas.openxmlformats.org/officeDocument/2006/relationships/image" Target="../media/image29.png"/><Relationship Id="rId5" Type="http://schemas.openxmlformats.org/officeDocument/2006/relationships/image" Target="../media/image10.svg"/><Relationship Id="rId15" Type="http://schemas.openxmlformats.org/officeDocument/2006/relationships/image" Target="../media/image20.svg"/><Relationship Id="rId23" Type="http://schemas.openxmlformats.org/officeDocument/2006/relationships/image" Target="../media/image28.svg"/><Relationship Id="rId28" Type="http://schemas.openxmlformats.org/officeDocument/2006/relationships/image" Target="../media/image33.png"/><Relationship Id="rId10" Type="http://schemas.openxmlformats.org/officeDocument/2006/relationships/image" Target="../media/image15.png"/><Relationship Id="rId19" Type="http://schemas.openxmlformats.org/officeDocument/2006/relationships/image" Target="../media/image24.svg"/><Relationship Id="rId31" Type="http://schemas.openxmlformats.org/officeDocument/2006/relationships/image" Target="../media/image36.svg"/><Relationship Id="rId4" Type="http://schemas.openxmlformats.org/officeDocument/2006/relationships/image" Target="../media/image9.png"/><Relationship Id="rId9" Type="http://schemas.openxmlformats.org/officeDocument/2006/relationships/image" Target="../media/image14.svg"/><Relationship Id="rId14" Type="http://schemas.openxmlformats.org/officeDocument/2006/relationships/image" Target="../media/image19.png"/><Relationship Id="rId22" Type="http://schemas.openxmlformats.org/officeDocument/2006/relationships/image" Target="../media/image27.png"/><Relationship Id="rId27" Type="http://schemas.openxmlformats.org/officeDocument/2006/relationships/image" Target="../media/image32.svg"/><Relationship Id="rId30" Type="http://schemas.openxmlformats.org/officeDocument/2006/relationships/image" Target="../media/image3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18" Type="http://schemas.openxmlformats.org/officeDocument/2006/relationships/image" Target="../media/image23.png"/><Relationship Id="rId26" Type="http://schemas.openxmlformats.org/officeDocument/2006/relationships/image" Target="../media/image31.png"/><Relationship Id="rId3" Type="http://schemas.openxmlformats.org/officeDocument/2006/relationships/image" Target="../media/image8.svg"/><Relationship Id="rId21" Type="http://schemas.openxmlformats.org/officeDocument/2006/relationships/image" Target="../media/image26.svg"/><Relationship Id="rId7" Type="http://schemas.openxmlformats.org/officeDocument/2006/relationships/image" Target="../media/image12.svg"/><Relationship Id="rId12" Type="http://schemas.openxmlformats.org/officeDocument/2006/relationships/image" Target="../media/image17.png"/><Relationship Id="rId17" Type="http://schemas.openxmlformats.org/officeDocument/2006/relationships/image" Target="../media/image22.svg"/><Relationship Id="rId25" Type="http://schemas.openxmlformats.org/officeDocument/2006/relationships/image" Target="../media/image30.svg"/><Relationship Id="rId2" Type="http://schemas.openxmlformats.org/officeDocument/2006/relationships/image" Target="../media/image7.png"/><Relationship Id="rId16" Type="http://schemas.openxmlformats.org/officeDocument/2006/relationships/image" Target="../media/image21.png"/><Relationship Id="rId20" Type="http://schemas.openxmlformats.org/officeDocument/2006/relationships/image" Target="../media/image25.png"/><Relationship Id="rId29" Type="http://schemas.openxmlformats.org/officeDocument/2006/relationships/image" Target="../media/image34.svg"/><Relationship Id="rId1" Type="http://schemas.openxmlformats.org/officeDocument/2006/relationships/slideLayout" Target="../slideLayouts/slideLayout4.xml"/><Relationship Id="rId6" Type="http://schemas.openxmlformats.org/officeDocument/2006/relationships/image" Target="../media/image11.png"/><Relationship Id="rId11" Type="http://schemas.openxmlformats.org/officeDocument/2006/relationships/image" Target="../media/image16.svg"/><Relationship Id="rId24" Type="http://schemas.openxmlformats.org/officeDocument/2006/relationships/image" Target="../media/image29.png"/><Relationship Id="rId5" Type="http://schemas.openxmlformats.org/officeDocument/2006/relationships/image" Target="../media/image10.svg"/><Relationship Id="rId15" Type="http://schemas.openxmlformats.org/officeDocument/2006/relationships/image" Target="../media/image20.svg"/><Relationship Id="rId23" Type="http://schemas.openxmlformats.org/officeDocument/2006/relationships/image" Target="../media/image28.svg"/><Relationship Id="rId28" Type="http://schemas.openxmlformats.org/officeDocument/2006/relationships/image" Target="../media/image33.png"/><Relationship Id="rId10" Type="http://schemas.openxmlformats.org/officeDocument/2006/relationships/image" Target="../media/image15.png"/><Relationship Id="rId19" Type="http://schemas.openxmlformats.org/officeDocument/2006/relationships/image" Target="../media/image24.svg"/><Relationship Id="rId31" Type="http://schemas.openxmlformats.org/officeDocument/2006/relationships/image" Target="../media/image36.svg"/><Relationship Id="rId4" Type="http://schemas.openxmlformats.org/officeDocument/2006/relationships/image" Target="../media/image9.png"/><Relationship Id="rId9" Type="http://schemas.openxmlformats.org/officeDocument/2006/relationships/image" Target="../media/image14.svg"/><Relationship Id="rId14" Type="http://schemas.openxmlformats.org/officeDocument/2006/relationships/image" Target="../media/image19.png"/><Relationship Id="rId22" Type="http://schemas.openxmlformats.org/officeDocument/2006/relationships/image" Target="../media/image27.png"/><Relationship Id="rId27" Type="http://schemas.openxmlformats.org/officeDocument/2006/relationships/image" Target="../media/image32.svg"/><Relationship Id="rId30" Type="http://schemas.openxmlformats.org/officeDocument/2006/relationships/image" Target="../media/image3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18" Type="http://schemas.openxmlformats.org/officeDocument/2006/relationships/image" Target="../media/image23.png"/><Relationship Id="rId26" Type="http://schemas.openxmlformats.org/officeDocument/2006/relationships/image" Target="../media/image31.png"/><Relationship Id="rId3" Type="http://schemas.openxmlformats.org/officeDocument/2006/relationships/image" Target="../media/image8.svg"/><Relationship Id="rId21" Type="http://schemas.openxmlformats.org/officeDocument/2006/relationships/image" Target="../media/image26.svg"/><Relationship Id="rId7" Type="http://schemas.openxmlformats.org/officeDocument/2006/relationships/image" Target="../media/image12.svg"/><Relationship Id="rId12" Type="http://schemas.openxmlformats.org/officeDocument/2006/relationships/image" Target="../media/image17.png"/><Relationship Id="rId17" Type="http://schemas.openxmlformats.org/officeDocument/2006/relationships/image" Target="../media/image22.svg"/><Relationship Id="rId25" Type="http://schemas.openxmlformats.org/officeDocument/2006/relationships/image" Target="../media/image30.svg"/><Relationship Id="rId2" Type="http://schemas.openxmlformats.org/officeDocument/2006/relationships/image" Target="../media/image7.png"/><Relationship Id="rId16" Type="http://schemas.openxmlformats.org/officeDocument/2006/relationships/image" Target="../media/image21.png"/><Relationship Id="rId20" Type="http://schemas.openxmlformats.org/officeDocument/2006/relationships/image" Target="../media/image25.png"/><Relationship Id="rId29" Type="http://schemas.openxmlformats.org/officeDocument/2006/relationships/image" Target="../media/image34.svg"/><Relationship Id="rId1" Type="http://schemas.openxmlformats.org/officeDocument/2006/relationships/slideLayout" Target="../slideLayouts/slideLayout4.xml"/><Relationship Id="rId6" Type="http://schemas.openxmlformats.org/officeDocument/2006/relationships/image" Target="../media/image11.png"/><Relationship Id="rId11" Type="http://schemas.openxmlformats.org/officeDocument/2006/relationships/image" Target="../media/image16.svg"/><Relationship Id="rId24" Type="http://schemas.openxmlformats.org/officeDocument/2006/relationships/image" Target="../media/image29.png"/><Relationship Id="rId5" Type="http://schemas.openxmlformats.org/officeDocument/2006/relationships/image" Target="../media/image10.svg"/><Relationship Id="rId15" Type="http://schemas.openxmlformats.org/officeDocument/2006/relationships/image" Target="../media/image20.svg"/><Relationship Id="rId23" Type="http://schemas.openxmlformats.org/officeDocument/2006/relationships/image" Target="../media/image28.svg"/><Relationship Id="rId28" Type="http://schemas.openxmlformats.org/officeDocument/2006/relationships/image" Target="../media/image33.png"/><Relationship Id="rId10" Type="http://schemas.openxmlformats.org/officeDocument/2006/relationships/image" Target="../media/image15.png"/><Relationship Id="rId19" Type="http://schemas.openxmlformats.org/officeDocument/2006/relationships/image" Target="../media/image24.svg"/><Relationship Id="rId31" Type="http://schemas.openxmlformats.org/officeDocument/2006/relationships/image" Target="../media/image36.svg"/><Relationship Id="rId4" Type="http://schemas.openxmlformats.org/officeDocument/2006/relationships/image" Target="../media/image9.png"/><Relationship Id="rId9" Type="http://schemas.openxmlformats.org/officeDocument/2006/relationships/image" Target="../media/image14.svg"/><Relationship Id="rId14" Type="http://schemas.openxmlformats.org/officeDocument/2006/relationships/image" Target="../media/image19.png"/><Relationship Id="rId22" Type="http://schemas.openxmlformats.org/officeDocument/2006/relationships/image" Target="../media/image27.png"/><Relationship Id="rId27" Type="http://schemas.openxmlformats.org/officeDocument/2006/relationships/image" Target="../media/image32.svg"/><Relationship Id="rId30" Type="http://schemas.openxmlformats.org/officeDocument/2006/relationships/image" Target="../media/image3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DF8003-D141-7483-8D4D-AEC7DCE0B7B4}"/>
              </a:ext>
            </a:extLst>
          </p:cNvPr>
          <p:cNvSpPr>
            <a:spLocks noGrp="1"/>
          </p:cNvSpPr>
          <p:nvPr>
            <p:ph type="ctrTitle"/>
          </p:nvPr>
        </p:nvSpPr>
        <p:spPr>
          <a:xfrm>
            <a:off x="686498" y="783401"/>
            <a:ext cx="8793062" cy="3093124"/>
          </a:xfrm>
        </p:spPr>
        <p:txBody>
          <a:bodyPr/>
          <a:lstStyle/>
          <a:p>
            <a:r>
              <a:rPr lang="es-ES" sz="3000" b="1" dirty="0">
                <a:solidFill>
                  <a:schemeClr val="bg1"/>
                </a:solidFill>
                <a:latin typeface="Oswald" panose="020B0604020202020204" pitchFamily="2" charset="0"/>
              </a:rPr>
              <a:t>SOCIALIZACIÓN DE HALLAZGOS</a:t>
            </a:r>
            <a:br>
              <a:rPr lang="es-ES" sz="3000" b="1" dirty="0">
                <a:solidFill>
                  <a:schemeClr val="bg1"/>
                </a:solidFill>
                <a:latin typeface="Oswald" panose="020B0604020202020204" pitchFamily="2" charset="0"/>
              </a:rPr>
            </a:br>
            <a:r>
              <a:rPr lang="es-ES" sz="3000" b="1" dirty="0">
                <a:solidFill>
                  <a:schemeClr val="bg1"/>
                </a:solidFill>
                <a:latin typeface="Oswald" panose="020B0604020202020204" pitchFamily="2" charset="0"/>
              </a:rPr>
              <a:t>EQUIPO DE APOYO A LA SUPERVISIÓN</a:t>
            </a:r>
            <a:br>
              <a:rPr lang="es-ES" sz="3000" b="1" dirty="0">
                <a:solidFill>
                  <a:schemeClr val="bg1"/>
                </a:solidFill>
                <a:latin typeface="Oswald" panose="020B0604020202020204" pitchFamily="2" charset="0"/>
              </a:rPr>
            </a:br>
            <a:r>
              <a:rPr lang="es-ES" sz="3000" b="1" dirty="0">
                <a:solidFill>
                  <a:schemeClr val="bg1"/>
                </a:solidFill>
                <a:latin typeface="Oswald" panose="020B0604020202020204" pitchFamily="2" charset="0"/>
              </a:rPr>
              <a:t>LÍNEA DE MEDICAMENTOS SEGUROS</a:t>
            </a:r>
            <a:br>
              <a:rPr lang="es-ES" sz="3000" b="1" dirty="0">
                <a:solidFill>
                  <a:schemeClr val="bg1"/>
                </a:solidFill>
                <a:latin typeface="Oswald" panose="020B0604020202020204" pitchFamily="2" charset="0"/>
              </a:rPr>
            </a:br>
            <a:br>
              <a:rPr lang="es-ES" sz="3000" b="1" dirty="0">
                <a:solidFill>
                  <a:schemeClr val="bg1"/>
                </a:solidFill>
                <a:latin typeface="Oswald" panose="020B0604020202020204" pitchFamily="2" charset="0"/>
              </a:rPr>
            </a:br>
            <a:r>
              <a:rPr lang="es-ES" sz="3000" b="1" dirty="0">
                <a:solidFill>
                  <a:schemeClr val="bg1"/>
                </a:solidFill>
                <a:latin typeface="Oswald" panose="020B0604020202020204" pitchFamily="2" charset="0"/>
              </a:rPr>
              <a:t>CONVENIOS  INTERADMINISTRATIVOS GSP - PSPIC</a:t>
            </a:r>
            <a:br>
              <a:rPr lang="es-ES" sz="3000" b="1" dirty="0">
                <a:solidFill>
                  <a:schemeClr val="bg1"/>
                </a:solidFill>
                <a:latin typeface="Oswald" panose="020B0604020202020204" pitchFamily="2" charset="0"/>
              </a:rPr>
            </a:br>
            <a:br>
              <a:rPr lang="es-ES" sz="3000" b="1" dirty="0">
                <a:solidFill>
                  <a:schemeClr val="bg1"/>
                </a:solidFill>
                <a:latin typeface="Oswald" panose="020B0604020202020204" pitchFamily="2" charset="0"/>
              </a:rPr>
            </a:br>
            <a:endParaRPr lang="en-CO" sz="3000" dirty="0"/>
          </a:p>
        </p:txBody>
      </p:sp>
      <p:sp>
        <p:nvSpPr>
          <p:cNvPr id="5" name="Subtitle 4">
            <a:extLst>
              <a:ext uri="{FF2B5EF4-FFF2-40B4-BE49-F238E27FC236}">
                <a16:creationId xmlns:a16="http://schemas.microsoft.com/office/drawing/2014/main" id="{E2AF1B0E-3F0C-1296-056E-C57353387C87}"/>
              </a:ext>
            </a:extLst>
          </p:cNvPr>
          <p:cNvSpPr>
            <a:spLocks noGrp="1"/>
          </p:cNvSpPr>
          <p:nvPr>
            <p:ph type="subTitle" idx="1"/>
          </p:nvPr>
        </p:nvSpPr>
        <p:spPr>
          <a:xfrm>
            <a:off x="686498" y="3719040"/>
            <a:ext cx="10621862" cy="1950691"/>
          </a:xfrm>
        </p:spPr>
        <p:txBody>
          <a:bodyPr/>
          <a:lstStyle/>
          <a:p>
            <a:endParaRPr lang="es-ES" sz="2000" b="1" dirty="0">
              <a:solidFill>
                <a:schemeClr val="bg1"/>
              </a:solidFill>
              <a:latin typeface="Oswald" panose="020B0604020202020204" pitchFamily="2" charset="0"/>
            </a:endParaRPr>
          </a:p>
          <a:p>
            <a:r>
              <a:rPr lang="es-ES" sz="2000" b="1" dirty="0">
                <a:solidFill>
                  <a:schemeClr val="bg1"/>
                </a:solidFill>
                <a:latin typeface="Oswald" panose="020B0604020202020204" pitchFamily="2" charset="0"/>
              </a:rPr>
              <a:t>Seguimiento Retrospectivo de 01 de Junio al 31 de Julio de 2025</a:t>
            </a:r>
          </a:p>
          <a:p>
            <a:r>
              <a:rPr lang="es-ES" b="1" dirty="0">
                <a:latin typeface="Oswald" panose="020B0604020202020204" pitchFamily="2" charset="0"/>
              </a:rPr>
              <a:t>Fecha de la socialización: 09 de Octubre de 2025</a:t>
            </a:r>
          </a:p>
        </p:txBody>
      </p:sp>
    </p:spTree>
    <p:extLst>
      <p:ext uri="{BB962C8B-B14F-4D97-AF65-F5344CB8AC3E}">
        <p14:creationId xmlns:p14="http://schemas.microsoft.com/office/powerpoint/2010/main" val="597815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EFE99-F4CF-2C8F-C6C2-D65A48D6CA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87EFDC-4B3A-CA9A-BACB-7DFE4F33862A}"/>
              </a:ext>
            </a:extLst>
          </p:cNvPr>
          <p:cNvSpPr>
            <a:spLocks noGrp="1"/>
          </p:cNvSpPr>
          <p:nvPr>
            <p:ph type="title"/>
          </p:nvPr>
        </p:nvSpPr>
        <p:spPr>
          <a:xfrm>
            <a:off x="838200" y="242119"/>
            <a:ext cx="10515600" cy="535531"/>
          </a:xfrm>
        </p:spPr>
        <p:txBody>
          <a:bodyPr/>
          <a:lstStyle/>
          <a:p>
            <a:r>
              <a:rPr lang="es-CO" sz="3200" b="1" dirty="0">
                <a:solidFill>
                  <a:srgbClr val="285B6A"/>
                </a:solidFill>
                <a:latin typeface="Oswald"/>
                <a:ea typeface="Oswald"/>
                <a:cs typeface="Oswald"/>
                <a:sym typeface="Oswald"/>
              </a:rPr>
              <a:t>SEGUIMIENTO RETROSPECTIVO – VSA DESFAVORABLES</a:t>
            </a:r>
            <a:endParaRPr lang="en-CO" dirty="0"/>
          </a:p>
        </p:txBody>
      </p:sp>
      <p:sp>
        <p:nvSpPr>
          <p:cNvPr id="7" name="CuadroTexto 6">
            <a:extLst>
              <a:ext uri="{FF2B5EF4-FFF2-40B4-BE49-F238E27FC236}">
                <a16:creationId xmlns:a16="http://schemas.microsoft.com/office/drawing/2014/main" id="{E239E946-3C79-E0BF-13EC-6F23419AE5F7}"/>
              </a:ext>
            </a:extLst>
          </p:cNvPr>
          <p:cNvSpPr txBox="1"/>
          <p:nvPr/>
        </p:nvSpPr>
        <p:spPr>
          <a:xfrm>
            <a:off x="838200" y="5814357"/>
            <a:ext cx="6094602" cy="400110"/>
          </a:xfrm>
          <a:prstGeom prst="rect">
            <a:avLst/>
          </a:prstGeom>
          <a:noFill/>
        </p:spPr>
        <p:txBody>
          <a:bodyPr wrap="square">
            <a:spAutoFit/>
          </a:bodyPr>
          <a:lstStyle/>
          <a:p>
            <a:r>
              <a:rPr lang="es-ES" sz="1000" dirty="0">
                <a:latin typeface="Arial" panose="020B0604020202020204" pitchFamily="34" charset="0"/>
              </a:rPr>
              <a:t>Nota: S</a:t>
            </a:r>
            <a:r>
              <a:rPr lang="es-CO" sz="1000" dirty="0">
                <a:latin typeface="Arial" panose="020B0604020202020204" pitchFamily="34" charset="0"/>
              </a:rPr>
              <a:t>e aclara que se realizo la revisión del 100 % de los soportes con concepto desfavorable de las vigilancias intensificadas</a:t>
            </a:r>
            <a:endParaRPr lang="es-CO" sz="1000" dirty="0"/>
          </a:p>
        </p:txBody>
      </p:sp>
      <p:graphicFrame>
        <p:nvGraphicFramePr>
          <p:cNvPr id="5" name="Tabla 4">
            <a:extLst>
              <a:ext uri="{FF2B5EF4-FFF2-40B4-BE49-F238E27FC236}">
                <a16:creationId xmlns:a16="http://schemas.microsoft.com/office/drawing/2014/main" id="{9D322AA0-E06B-DD1A-58BA-EF2982D0758E}"/>
              </a:ext>
            </a:extLst>
          </p:cNvPr>
          <p:cNvGraphicFramePr>
            <a:graphicFrameLocks noGrp="1"/>
          </p:cNvGraphicFramePr>
          <p:nvPr/>
        </p:nvGraphicFramePr>
        <p:xfrm>
          <a:off x="838200" y="932463"/>
          <a:ext cx="10515601" cy="4605981"/>
        </p:xfrm>
        <a:graphic>
          <a:graphicData uri="http://schemas.openxmlformats.org/drawingml/2006/table">
            <a:tbl>
              <a:tblPr/>
              <a:tblGrid>
                <a:gridCol w="1548451">
                  <a:extLst>
                    <a:ext uri="{9D8B030D-6E8A-4147-A177-3AD203B41FA5}">
                      <a16:colId xmlns:a16="http://schemas.microsoft.com/office/drawing/2014/main" val="775857882"/>
                    </a:ext>
                  </a:extLst>
                </a:gridCol>
                <a:gridCol w="2172454">
                  <a:extLst>
                    <a:ext uri="{9D8B030D-6E8A-4147-A177-3AD203B41FA5}">
                      <a16:colId xmlns:a16="http://schemas.microsoft.com/office/drawing/2014/main" val="3100445742"/>
                    </a:ext>
                  </a:extLst>
                </a:gridCol>
                <a:gridCol w="2507566">
                  <a:extLst>
                    <a:ext uri="{9D8B030D-6E8A-4147-A177-3AD203B41FA5}">
                      <a16:colId xmlns:a16="http://schemas.microsoft.com/office/drawing/2014/main" val="3011399816"/>
                    </a:ext>
                  </a:extLst>
                </a:gridCol>
                <a:gridCol w="2230232">
                  <a:extLst>
                    <a:ext uri="{9D8B030D-6E8A-4147-A177-3AD203B41FA5}">
                      <a16:colId xmlns:a16="http://schemas.microsoft.com/office/drawing/2014/main" val="834860069"/>
                    </a:ext>
                  </a:extLst>
                </a:gridCol>
                <a:gridCol w="2056898">
                  <a:extLst>
                    <a:ext uri="{9D8B030D-6E8A-4147-A177-3AD203B41FA5}">
                      <a16:colId xmlns:a16="http://schemas.microsoft.com/office/drawing/2014/main" val="3725068000"/>
                    </a:ext>
                  </a:extLst>
                </a:gridCol>
              </a:tblGrid>
              <a:tr h="360971">
                <a:tc>
                  <a:txBody>
                    <a:bodyPr/>
                    <a:lstStyle/>
                    <a:p>
                      <a:pPr algn="ctr" rtl="0" fontAlgn="ctr"/>
                      <a:r>
                        <a:rPr lang="es-CO" sz="600" b="1" i="0" u="none" strike="noStrike">
                          <a:solidFill>
                            <a:srgbClr val="000000"/>
                          </a:solidFill>
                          <a:effectLst/>
                          <a:latin typeface="Arial" panose="020B0604020202020204" pitchFamily="34" charset="0"/>
                        </a:rPr>
                        <a:t>LOCALIDAD</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rtl="0" fontAlgn="ctr"/>
                      <a:r>
                        <a:rPr lang="es-CO" sz="600" b="1" i="0" u="none" strike="noStrike" dirty="0">
                          <a:solidFill>
                            <a:srgbClr val="000000"/>
                          </a:solidFill>
                          <a:effectLst/>
                          <a:latin typeface="Arial" panose="020B0604020202020204" pitchFamily="34" charset="0"/>
                        </a:rPr>
                        <a:t>CANTIDAD DE DESFAVORABLES REVISADOS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rtl="0" fontAlgn="ctr"/>
                      <a:r>
                        <a:rPr lang="es-CO" sz="600" b="1" i="0" u="none" strike="noStrike">
                          <a:solidFill>
                            <a:srgbClr val="000000"/>
                          </a:solidFill>
                          <a:effectLst/>
                          <a:latin typeface="Arial" panose="020B0604020202020204" pitchFamily="34" charset="0"/>
                        </a:rPr>
                        <a:t>OBSERVACIONES / HALLAZGOS</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rtl="0" fontAlgn="ctr"/>
                      <a:r>
                        <a:rPr lang="es-CO" sz="600" b="1" i="0" u="none" strike="noStrike">
                          <a:solidFill>
                            <a:srgbClr val="000000"/>
                          </a:solidFill>
                          <a:effectLst/>
                          <a:latin typeface="Arial" panose="020B0604020202020204" pitchFamily="34" charset="0"/>
                        </a:rPr>
                        <a:t>NÚMERO</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rtl="0" fontAlgn="ctr"/>
                      <a:r>
                        <a:rPr lang="es-CO" sz="600" b="1" i="0" u="none" strike="noStrike">
                          <a:solidFill>
                            <a:srgbClr val="000000"/>
                          </a:solidFill>
                          <a:effectLst/>
                          <a:latin typeface="Arial" panose="020B0604020202020204" pitchFamily="34" charset="0"/>
                        </a:rPr>
                        <a:t>%</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extLst>
                  <a:ext uri="{0D108BD9-81ED-4DB2-BD59-A6C34878D82A}">
                    <a16:rowId xmlns:a16="http://schemas.microsoft.com/office/drawing/2014/main" val="1265575026"/>
                  </a:ext>
                </a:extLst>
              </a:tr>
              <a:tr h="303215">
                <a:tc>
                  <a:txBody>
                    <a:bodyPr/>
                    <a:lstStyle/>
                    <a:p>
                      <a:pPr algn="ctr" rtl="0" fontAlgn="ctr"/>
                      <a:r>
                        <a:rPr lang="es-CO" sz="1000" b="0" i="0" u="none" strike="noStrike" dirty="0">
                          <a:solidFill>
                            <a:srgbClr val="000000"/>
                          </a:solidFill>
                          <a:effectLst/>
                          <a:latin typeface="Arial" panose="020B0604020202020204" pitchFamily="34" charset="0"/>
                        </a:rPr>
                        <a:t>ANTONIO NARIÑO</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dirty="0">
                          <a:solidFill>
                            <a:srgbClr val="000000"/>
                          </a:solidFill>
                          <a:effectLst/>
                          <a:latin typeface="Arial" panose="020B0604020202020204" pitchFamily="34" charset="0"/>
                        </a:rPr>
                        <a:t>4</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Ninguno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0" i="0" u="none" strike="noStrike">
                          <a:solidFill>
                            <a:srgbClr val="000000"/>
                          </a:solidFill>
                          <a:effectLst/>
                          <a:latin typeface="Arial" panose="020B0604020202020204" pitchFamily="34" charset="0"/>
                        </a:rPr>
                        <a:t>4</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1" i="0" u="none" strike="noStrike">
                          <a:solidFill>
                            <a:srgbClr val="000000"/>
                          </a:solidFill>
                          <a:effectLst/>
                          <a:latin typeface="Arial" panose="020B0604020202020204" pitchFamily="34" charset="0"/>
                        </a:rPr>
                        <a:t>4,08%</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4251311455"/>
                  </a:ext>
                </a:extLst>
              </a:tr>
              <a:tr h="303215">
                <a:tc>
                  <a:txBody>
                    <a:bodyPr/>
                    <a:lstStyle/>
                    <a:p>
                      <a:pPr algn="ctr" rtl="0" fontAlgn="ctr"/>
                      <a:r>
                        <a:rPr lang="es-CO" sz="1000" b="0" i="0" u="none" strike="noStrike" dirty="0">
                          <a:solidFill>
                            <a:srgbClr val="000000"/>
                          </a:solidFill>
                          <a:effectLst/>
                          <a:latin typeface="Arial" panose="020B0604020202020204" pitchFamily="34" charset="0"/>
                        </a:rPr>
                        <a:t>BARRIOS UNIDOS</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8EA9DB"/>
                      </a:solidFill>
                      <a:prstDash val="solid"/>
                      <a:round/>
                      <a:headEnd type="none" w="med" len="med"/>
                      <a:tailEnd type="none" w="med" len="med"/>
                    </a:lnB>
                    <a:noFill/>
                  </a:tcPr>
                </a:tc>
                <a:tc>
                  <a:txBody>
                    <a:bodyPr/>
                    <a:lstStyle/>
                    <a:p>
                      <a:pPr algn="ctr" rtl="0" fontAlgn="ctr"/>
                      <a:r>
                        <a:rPr lang="es-CO" sz="1000" b="0" i="0" u="none" strike="noStrike" dirty="0">
                          <a:solidFill>
                            <a:srgbClr val="000000"/>
                          </a:solidFill>
                          <a:effectLst/>
                          <a:latin typeface="Arial" panose="020B0604020202020204" pitchFamily="34" charset="0"/>
                        </a:rPr>
                        <a:t>7</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Ninguno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0" i="0" u="none" strike="noStrike">
                          <a:solidFill>
                            <a:srgbClr val="000000"/>
                          </a:solidFill>
                          <a:effectLst/>
                          <a:latin typeface="Arial" panose="020B0604020202020204" pitchFamily="34" charset="0"/>
                        </a:rPr>
                        <a:t>7</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1" i="0" u="none" strike="noStrike">
                          <a:solidFill>
                            <a:srgbClr val="000000"/>
                          </a:solidFill>
                          <a:effectLst/>
                          <a:latin typeface="Arial" panose="020B0604020202020204" pitchFamily="34" charset="0"/>
                        </a:rPr>
                        <a:t>7,14%</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1355895721"/>
                  </a:ext>
                </a:extLst>
              </a:tr>
              <a:tr h="303215">
                <a:tc>
                  <a:txBody>
                    <a:bodyPr/>
                    <a:lstStyle/>
                    <a:p>
                      <a:pPr algn="ctr" rtl="0" fontAlgn="ctr"/>
                      <a:r>
                        <a:rPr lang="es-CO" sz="1000" b="0" i="0" u="none" strike="noStrike">
                          <a:solidFill>
                            <a:srgbClr val="000000"/>
                          </a:solidFill>
                          <a:effectLst/>
                          <a:latin typeface="Arial" panose="020B0604020202020204" pitchFamily="34" charset="0"/>
                        </a:rPr>
                        <a:t>BOSA</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8EA9DB"/>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dirty="0">
                          <a:solidFill>
                            <a:srgbClr val="000000"/>
                          </a:solidFill>
                          <a:effectLst/>
                          <a:latin typeface="Arial" panose="020B0604020202020204" pitchFamily="34" charset="0"/>
                        </a:rPr>
                        <a:t>1</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Ninguno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0" i="0" u="none" strike="noStrike">
                          <a:solidFill>
                            <a:srgbClr val="000000"/>
                          </a:solidFill>
                          <a:effectLst/>
                          <a:latin typeface="Arial" panose="020B0604020202020204" pitchFamily="34" charset="0"/>
                        </a:rPr>
                        <a:t>1</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1" i="0" u="none" strike="noStrike">
                          <a:solidFill>
                            <a:srgbClr val="000000"/>
                          </a:solidFill>
                          <a:effectLst/>
                          <a:latin typeface="Arial" panose="020B0604020202020204" pitchFamily="34" charset="0"/>
                        </a:rPr>
                        <a:t>1,02%</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4116424049"/>
                  </a:ext>
                </a:extLst>
              </a:tr>
              <a:tr h="303215">
                <a:tc>
                  <a:txBody>
                    <a:bodyPr/>
                    <a:lstStyle/>
                    <a:p>
                      <a:pPr algn="ctr" rtl="0" fontAlgn="ctr"/>
                      <a:r>
                        <a:rPr lang="es-CO" sz="1000" b="0" i="0" u="none" strike="noStrike">
                          <a:solidFill>
                            <a:srgbClr val="000000"/>
                          </a:solidFill>
                          <a:effectLst/>
                          <a:latin typeface="Arial" panose="020B0604020202020204" pitchFamily="34" charset="0"/>
                        </a:rPr>
                        <a:t>CHAPINERO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11</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dirty="0">
                          <a:solidFill>
                            <a:srgbClr val="000000"/>
                          </a:solidFill>
                          <a:effectLst/>
                          <a:latin typeface="Arial" panose="020B0604020202020204" pitchFamily="34" charset="0"/>
                        </a:rPr>
                        <a:t>Ninguno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0" i="0" u="none" strike="noStrike">
                          <a:solidFill>
                            <a:srgbClr val="000000"/>
                          </a:solidFill>
                          <a:effectLst/>
                          <a:latin typeface="Arial" panose="020B0604020202020204" pitchFamily="34" charset="0"/>
                        </a:rPr>
                        <a:t>11</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1" i="0" u="none" strike="noStrike">
                          <a:solidFill>
                            <a:srgbClr val="000000"/>
                          </a:solidFill>
                          <a:effectLst/>
                          <a:latin typeface="Arial" panose="020B0604020202020204" pitchFamily="34" charset="0"/>
                        </a:rPr>
                        <a:t>11,22%</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1492726924"/>
                  </a:ext>
                </a:extLst>
              </a:tr>
              <a:tr h="303215">
                <a:tc>
                  <a:txBody>
                    <a:bodyPr/>
                    <a:lstStyle/>
                    <a:p>
                      <a:pPr algn="ctr" rtl="0" fontAlgn="ctr"/>
                      <a:r>
                        <a:rPr lang="es-CO" sz="1000" b="0" i="0" u="none" strike="noStrike">
                          <a:solidFill>
                            <a:srgbClr val="000000"/>
                          </a:solidFill>
                          <a:effectLst/>
                          <a:latin typeface="Arial" panose="020B0604020202020204" pitchFamily="34" charset="0"/>
                        </a:rPr>
                        <a:t>CIUDAD BOLÍVAR</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3</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dirty="0">
                          <a:solidFill>
                            <a:srgbClr val="000000"/>
                          </a:solidFill>
                          <a:effectLst/>
                          <a:latin typeface="Arial" panose="020B0604020202020204" pitchFamily="34" charset="0"/>
                        </a:rPr>
                        <a:t>Ninguno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0" i="0" u="none" strike="noStrike">
                          <a:solidFill>
                            <a:srgbClr val="000000"/>
                          </a:solidFill>
                          <a:effectLst/>
                          <a:latin typeface="Arial" panose="020B0604020202020204" pitchFamily="34" charset="0"/>
                        </a:rPr>
                        <a:t>3</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1" i="0" u="none" strike="noStrike">
                          <a:solidFill>
                            <a:srgbClr val="000000"/>
                          </a:solidFill>
                          <a:effectLst/>
                          <a:latin typeface="Arial" panose="020B0604020202020204" pitchFamily="34" charset="0"/>
                        </a:rPr>
                        <a:t>3,06%</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160120728"/>
                  </a:ext>
                </a:extLst>
              </a:tr>
              <a:tr h="303215">
                <a:tc>
                  <a:txBody>
                    <a:bodyPr/>
                    <a:lstStyle/>
                    <a:p>
                      <a:pPr algn="ctr" rtl="0" fontAlgn="ctr"/>
                      <a:r>
                        <a:rPr lang="es-CO" sz="1000" b="0" i="0" u="none" strike="noStrike">
                          <a:solidFill>
                            <a:srgbClr val="000000"/>
                          </a:solidFill>
                          <a:effectLst/>
                          <a:latin typeface="Arial" panose="020B0604020202020204" pitchFamily="34" charset="0"/>
                        </a:rPr>
                        <a:t>ENGATIVÁ</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7</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dirty="0">
                          <a:solidFill>
                            <a:srgbClr val="000000"/>
                          </a:solidFill>
                          <a:effectLst/>
                          <a:latin typeface="Arial" panose="020B0604020202020204" pitchFamily="34" charset="0"/>
                        </a:rPr>
                        <a:t>Ninguno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0" i="0" u="none" strike="noStrike">
                          <a:solidFill>
                            <a:srgbClr val="000000"/>
                          </a:solidFill>
                          <a:effectLst/>
                          <a:latin typeface="Arial" panose="020B0604020202020204" pitchFamily="34" charset="0"/>
                        </a:rPr>
                        <a:t>7</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1" i="0" u="none" strike="noStrike">
                          <a:solidFill>
                            <a:srgbClr val="000000"/>
                          </a:solidFill>
                          <a:effectLst/>
                          <a:latin typeface="Arial" panose="020B0604020202020204" pitchFamily="34" charset="0"/>
                        </a:rPr>
                        <a:t>7,14%</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609009469"/>
                  </a:ext>
                </a:extLst>
              </a:tr>
              <a:tr h="303215">
                <a:tc>
                  <a:txBody>
                    <a:bodyPr/>
                    <a:lstStyle/>
                    <a:p>
                      <a:pPr algn="ctr" rtl="0" fontAlgn="ctr"/>
                      <a:r>
                        <a:rPr lang="es-CO" sz="1000" b="0" i="0" u="none" strike="noStrike">
                          <a:solidFill>
                            <a:srgbClr val="000000"/>
                          </a:solidFill>
                          <a:effectLst/>
                          <a:latin typeface="Arial" panose="020B0604020202020204" pitchFamily="34" charset="0"/>
                        </a:rPr>
                        <a:t>FONTIBÓN</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9</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dirty="0">
                          <a:solidFill>
                            <a:srgbClr val="000000"/>
                          </a:solidFill>
                          <a:effectLst/>
                          <a:latin typeface="Arial" panose="020B0604020202020204" pitchFamily="34" charset="0"/>
                        </a:rPr>
                        <a:t>Ninguno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0" i="0" u="none" strike="noStrike">
                          <a:solidFill>
                            <a:srgbClr val="000000"/>
                          </a:solidFill>
                          <a:effectLst/>
                          <a:latin typeface="Arial" panose="020B0604020202020204" pitchFamily="34" charset="0"/>
                        </a:rPr>
                        <a:t>9</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1" i="0" u="none" strike="noStrike">
                          <a:solidFill>
                            <a:srgbClr val="000000"/>
                          </a:solidFill>
                          <a:effectLst/>
                          <a:latin typeface="Arial" panose="020B0604020202020204" pitchFamily="34" charset="0"/>
                        </a:rPr>
                        <a:t>9,18%</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1435787749"/>
                  </a:ext>
                </a:extLst>
              </a:tr>
              <a:tr h="303215">
                <a:tc>
                  <a:txBody>
                    <a:bodyPr/>
                    <a:lstStyle/>
                    <a:p>
                      <a:pPr algn="ctr" rtl="0" fontAlgn="ctr"/>
                      <a:r>
                        <a:rPr lang="es-CO" sz="1000" b="0" i="0" u="none" strike="noStrike">
                          <a:solidFill>
                            <a:srgbClr val="000000"/>
                          </a:solidFill>
                          <a:effectLst/>
                          <a:latin typeface="Arial" panose="020B0604020202020204" pitchFamily="34" charset="0"/>
                        </a:rPr>
                        <a:t>KENNEDY</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9</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dirty="0">
                          <a:solidFill>
                            <a:srgbClr val="000000"/>
                          </a:solidFill>
                          <a:effectLst/>
                          <a:latin typeface="Arial" panose="020B0604020202020204" pitchFamily="34" charset="0"/>
                        </a:rPr>
                        <a:t>Ninguno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0" i="0" u="none" strike="noStrike">
                          <a:solidFill>
                            <a:srgbClr val="000000"/>
                          </a:solidFill>
                          <a:effectLst/>
                          <a:latin typeface="Arial" panose="020B0604020202020204" pitchFamily="34" charset="0"/>
                        </a:rPr>
                        <a:t>9</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8EA9DB"/>
                      </a:solidFill>
                      <a:prstDash val="solid"/>
                      <a:round/>
                      <a:headEnd type="none" w="med" len="med"/>
                      <a:tailEnd type="none" w="med" len="med"/>
                    </a:lnB>
                    <a:solidFill>
                      <a:srgbClr val="C6E0B4"/>
                    </a:solidFill>
                  </a:tcPr>
                </a:tc>
                <a:tc>
                  <a:txBody>
                    <a:bodyPr/>
                    <a:lstStyle/>
                    <a:p>
                      <a:pPr algn="ctr" rtl="0" fontAlgn="ctr"/>
                      <a:r>
                        <a:rPr lang="es-CO" sz="1000" b="1" i="0" u="none" strike="noStrike">
                          <a:solidFill>
                            <a:srgbClr val="000000"/>
                          </a:solidFill>
                          <a:effectLst/>
                          <a:latin typeface="Arial" panose="020B0604020202020204" pitchFamily="34" charset="0"/>
                        </a:rPr>
                        <a:t>9,18%</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3983235558"/>
                  </a:ext>
                </a:extLst>
              </a:tr>
              <a:tr h="303215">
                <a:tc>
                  <a:txBody>
                    <a:bodyPr/>
                    <a:lstStyle/>
                    <a:p>
                      <a:pPr algn="ctr" rtl="0" fontAlgn="ctr"/>
                      <a:r>
                        <a:rPr lang="es-CO" sz="1000" b="0" i="0" u="none" strike="noStrike">
                          <a:solidFill>
                            <a:srgbClr val="000000"/>
                          </a:solidFill>
                          <a:effectLst/>
                          <a:latin typeface="Arial" panose="020B0604020202020204" pitchFamily="34" charset="0"/>
                        </a:rPr>
                        <a:t>PUENTE ARANDA</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7</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Ninguno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0" i="0" u="none" strike="noStrike" dirty="0">
                          <a:solidFill>
                            <a:srgbClr val="000000"/>
                          </a:solidFill>
                          <a:effectLst/>
                          <a:latin typeface="Arial" panose="020B0604020202020204" pitchFamily="34" charset="0"/>
                        </a:rPr>
                        <a:t>7</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8EA9DB"/>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1" i="0" u="none" strike="noStrike">
                          <a:solidFill>
                            <a:srgbClr val="000000"/>
                          </a:solidFill>
                          <a:effectLst/>
                          <a:latin typeface="Arial" panose="020B0604020202020204" pitchFamily="34" charset="0"/>
                        </a:rPr>
                        <a:t>7,14%</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2923042380"/>
                  </a:ext>
                </a:extLst>
              </a:tr>
              <a:tr h="303215">
                <a:tc>
                  <a:txBody>
                    <a:bodyPr/>
                    <a:lstStyle/>
                    <a:p>
                      <a:pPr algn="ctr" rtl="0" fontAlgn="ctr"/>
                      <a:r>
                        <a:rPr lang="es-CO" sz="1000" b="0" i="0" u="none" strike="noStrike">
                          <a:solidFill>
                            <a:srgbClr val="000000"/>
                          </a:solidFill>
                          <a:effectLst/>
                          <a:latin typeface="Arial" panose="020B0604020202020204" pitchFamily="34" charset="0"/>
                        </a:rPr>
                        <a:t>SANTAFE</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3</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Ninguno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0" i="0" u="none" strike="noStrike" dirty="0">
                          <a:solidFill>
                            <a:srgbClr val="000000"/>
                          </a:solidFill>
                          <a:effectLst/>
                          <a:latin typeface="Arial" panose="020B0604020202020204" pitchFamily="34" charset="0"/>
                        </a:rPr>
                        <a:t>3</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8EA9DB"/>
                      </a:solidFill>
                      <a:prstDash val="solid"/>
                      <a:round/>
                      <a:headEnd type="none" w="med" len="med"/>
                      <a:tailEnd type="none" w="med" len="med"/>
                    </a:lnB>
                    <a:solidFill>
                      <a:srgbClr val="C6E0B4"/>
                    </a:solidFill>
                  </a:tcPr>
                </a:tc>
                <a:tc>
                  <a:txBody>
                    <a:bodyPr/>
                    <a:lstStyle/>
                    <a:p>
                      <a:pPr algn="ctr" rtl="0" fontAlgn="ctr"/>
                      <a:r>
                        <a:rPr lang="es-CO" sz="1000" b="1" i="0" u="none" strike="noStrike">
                          <a:solidFill>
                            <a:srgbClr val="000000"/>
                          </a:solidFill>
                          <a:effectLst/>
                          <a:latin typeface="Arial" panose="020B0604020202020204" pitchFamily="34" charset="0"/>
                        </a:rPr>
                        <a:t>3,06%</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1947851328"/>
                  </a:ext>
                </a:extLst>
              </a:tr>
              <a:tr h="303215">
                <a:tc>
                  <a:txBody>
                    <a:bodyPr/>
                    <a:lstStyle/>
                    <a:p>
                      <a:pPr algn="ctr" rtl="0" fontAlgn="ctr"/>
                      <a:r>
                        <a:rPr lang="es-CO" sz="1000" b="0" i="0" u="none" strike="noStrike">
                          <a:solidFill>
                            <a:srgbClr val="000000"/>
                          </a:solidFill>
                          <a:effectLst/>
                          <a:latin typeface="Arial" panose="020B0604020202020204" pitchFamily="34" charset="0"/>
                        </a:rPr>
                        <a:t>SUBA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13</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Ninguno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0" i="0" u="none" strike="noStrike" dirty="0">
                          <a:solidFill>
                            <a:srgbClr val="000000"/>
                          </a:solidFill>
                          <a:effectLst/>
                          <a:latin typeface="Arial" panose="020B0604020202020204" pitchFamily="34" charset="0"/>
                        </a:rPr>
                        <a:t>13</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8EA9DB"/>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1" i="0" u="none" strike="noStrike">
                          <a:solidFill>
                            <a:srgbClr val="000000"/>
                          </a:solidFill>
                          <a:effectLst/>
                          <a:latin typeface="Arial" panose="020B0604020202020204" pitchFamily="34" charset="0"/>
                        </a:rPr>
                        <a:t>13,27%</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4227092962"/>
                  </a:ext>
                </a:extLst>
              </a:tr>
              <a:tr h="303215">
                <a:tc>
                  <a:txBody>
                    <a:bodyPr/>
                    <a:lstStyle/>
                    <a:p>
                      <a:pPr algn="ctr" rtl="0" fontAlgn="ctr"/>
                      <a:r>
                        <a:rPr lang="es-CO" sz="1000" b="0" i="0" u="none" strike="noStrike">
                          <a:solidFill>
                            <a:srgbClr val="000000"/>
                          </a:solidFill>
                          <a:effectLst/>
                          <a:latin typeface="Arial" panose="020B0604020202020204" pitchFamily="34" charset="0"/>
                        </a:rPr>
                        <a:t>TEUSAQUILLO</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4</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Ninguno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0" i="0" u="none" strike="noStrike" dirty="0">
                          <a:solidFill>
                            <a:srgbClr val="000000"/>
                          </a:solidFill>
                          <a:effectLst/>
                          <a:latin typeface="Arial" panose="020B0604020202020204" pitchFamily="34" charset="0"/>
                        </a:rPr>
                        <a:t>4</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1" i="0" u="none" strike="noStrike" dirty="0">
                          <a:solidFill>
                            <a:srgbClr val="000000"/>
                          </a:solidFill>
                          <a:effectLst/>
                          <a:latin typeface="Arial" panose="020B0604020202020204" pitchFamily="34" charset="0"/>
                        </a:rPr>
                        <a:t>4,08%</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1439674435"/>
                  </a:ext>
                </a:extLst>
              </a:tr>
              <a:tr h="303215">
                <a:tc>
                  <a:txBody>
                    <a:bodyPr/>
                    <a:lstStyle/>
                    <a:p>
                      <a:pPr algn="ctr" rtl="0" fontAlgn="ctr"/>
                      <a:r>
                        <a:rPr lang="es-CO" sz="1000" b="0" i="0" u="none" strike="noStrike">
                          <a:solidFill>
                            <a:srgbClr val="000000"/>
                          </a:solidFill>
                          <a:effectLst/>
                          <a:latin typeface="Arial" panose="020B0604020202020204" pitchFamily="34" charset="0"/>
                        </a:rPr>
                        <a:t>USAQUEN</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20</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Ninguno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0" i="0" u="none" strike="noStrike" dirty="0">
                          <a:solidFill>
                            <a:srgbClr val="000000"/>
                          </a:solidFill>
                          <a:effectLst/>
                          <a:latin typeface="Arial" panose="020B0604020202020204" pitchFamily="34" charset="0"/>
                        </a:rPr>
                        <a:t>20</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1000" b="1" i="0" u="none" strike="noStrike" dirty="0">
                          <a:solidFill>
                            <a:srgbClr val="000000"/>
                          </a:solidFill>
                          <a:effectLst/>
                          <a:latin typeface="Arial" panose="020B0604020202020204" pitchFamily="34" charset="0"/>
                        </a:rPr>
                        <a:t>20,41%</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1464401596"/>
                  </a:ext>
                </a:extLst>
              </a:tr>
              <a:tr h="303215">
                <a:tc>
                  <a:txBody>
                    <a:bodyPr/>
                    <a:lstStyle/>
                    <a:p>
                      <a:pPr algn="ctr" rtl="0" fontAlgn="ctr"/>
                      <a:r>
                        <a:rPr lang="es-CO" sz="1000" b="1" i="0" u="none" strike="noStrike">
                          <a:solidFill>
                            <a:srgbClr val="000000"/>
                          </a:solidFill>
                          <a:effectLst/>
                          <a:latin typeface="Arial" panose="020B0604020202020204" pitchFamily="34" charset="0"/>
                        </a:rPr>
                        <a:t>TOTAL</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8EA9DB"/>
                      </a:solidFill>
                      <a:prstDash val="solid"/>
                      <a:round/>
                      <a:headEnd type="none" w="med" len="med"/>
                      <a:tailEnd type="none" w="med" len="med"/>
                    </a:lnB>
                    <a:solidFill>
                      <a:srgbClr val="F2F2F2"/>
                    </a:solidFill>
                  </a:tcPr>
                </a:tc>
                <a:tc>
                  <a:txBody>
                    <a:bodyPr/>
                    <a:lstStyle/>
                    <a:p>
                      <a:pPr algn="ctr" rtl="0" fontAlgn="ctr"/>
                      <a:r>
                        <a:rPr lang="es-CO" sz="1000" b="0" i="0" u="none" strike="noStrike">
                          <a:solidFill>
                            <a:srgbClr val="000000"/>
                          </a:solidFill>
                          <a:effectLst/>
                          <a:latin typeface="Arial" panose="020B0604020202020204" pitchFamily="34" charset="0"/>
                        </a:rPr>
                        <a:t>98</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8EA9DB"/>
                      </a:solidFill>
                      <a:prstDash val="solid"/>
                      <a:round/>
                      <a:headEnd type="none" w="med" len="med"/>
                      <a:tailEnd type="none" w="med" len="med"/>
                    </a:lnB>
                    <a:noFill/>
                  </a:tcPr>
                </a:tc>
                <a:tc>
                  <a:txBody>
                    <a:bodyPr/>
                    <a:lstStyle/>
                    <a:p>
                      <a:pPr algn="ctr" rtl="0" fontAlgn="ctr"/>
                      <a:r>
                        <a:rPr lang="es-CO" sz="1000" b="0" i="0" u="none" strike="noStrike" dirty="0">
                          <a:solidFill>
                            <a:srgbClr val="000000"/>
                          </a:solidFill>
                          <a:effectLst/>
                          <a:latin typeface="Arial" panose="020B0604020202020204" pitchFamily="34" charset="0"/>
                        </a:rPr>
                        <a:t>Ninguno                 </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8EA9DB"/>
                      </a:solidFill>
                      <a:prstDash val="solid"/>
                      <a:round/>
                      <a:headEnd type="none" w="med" len="med"/>
                      <a:tailEnd type="none" w="med" len="med"/>
                    </a:lnB>
                    <a:solidFill>
                      <a:srgbClr val="C6E0B4"/>
                    </a:solidFill>
                  </a:tcPr>
                </a:tc>
                <a:tc>
                  <a:txBody>
                    <a:bodyPr/>
                    <a:lstStyle/>
                    <a:p>
                      <a:pPr algn="ctr" rtl="0" fontAlgn="ctr"/>
                      <a:r>
                        <a:rPr lang="es-CO" sz="1000" b="0" i="0" u="none" strike="noStrike">
                          <a:solidFill>
                            <a:srgbClr val="000000"/>
                          </a:solidFill>
                          <a:effectLst/>
                          <a:latin typeface="Arial" panose="020B0604020202020204" pitchFamily="34" charset="0"/>
                        </a:rPr>
                        <a:t>98</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8EA9DB"/>
                      </a:solidFill>
                      <a:prstDash val="solid"/>
                      <a:round/>
                      <a:headEnd type="none" w="med" len="med"/>
                      <a:tailEnd type="none" w="med" len="med"/>
                    </a:lnB>
                    <a:solidFill>
                      <a:srgbClr val="C6E0B4"/>
                    </a:solidFill>
                  </a:tcPr>
                </a:tc>
                <a:tc>
                  <a:txBody>
                    <a:bodyPr/>
                    <a:lstStyle/>
                    <a:p>
                      <a:pPr algn="ctr" rtl="0" fontAlgn="ctr"/>
                      <a:r>
                        <a:rPr lang="es-CO" sz="1000" b="1" i="0" u="none" strike="noStrike" dirty="0">
                          <a:solidFill>
                            <a:srgbClr val="000000"/>
                          </a:solidFill>
                          <a:effectLst/>
                          <a:latin typeface="Arial" panose="020B0604020202020204" pitchFamily="34" charset="0"/>
                        </a:rPr>
                        <a:t>100%</a:t>
                      </a:r>
                    </a:p>
                  </a:txBody>
                  <a:tcPr marL="8667" marR="8667" marT="866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4058138863"/>
                  </a:ext>
                </a:extLst>
              </a:tr>
            </a:tbl>
          </a:graphicData>
        </a:graphic>
      </p:graphicFrame>
    </p:spTree>
    <p:extLst>
      <p:ext uri="{BB962C8B-B14F-4D97-AF65-F5344CB8AC3E}">
        <p14:creationId xmlns:p14="http://schemas.microsoft.com/office/powerpoint/2010/main" val="508808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38200" y="489769"/>
            <a:ext cx="10515600" cy="535531"/>
          </a:xfrm>
        </p:spPr>
        <p:txBody>
          <a:bodyPr/>
          <a:lstStyle/>
          <a:p>
            <a:r>
              <a:rPr lang="es-CO" sz="3200" b="1" dirty="0">
                <a:solidFill>
                  <a:srgbClr val="285B6A"/>
                </a:solidFill>
                <a:latin typeface="Oswald"/>
                <a:ea typeface="Oswald"/>
                <a:cs typeface="Oswald"/>
                <a:sym typeface="Oswald"/>
              </a:rPr>
              <a:t>HALLAZGOS SEGUIMIENTO EN CAMPO</a:t>
            </a:r>
            <a:endParaRPr lang="en-CO" dirty="0"/>
          </a:p>
        </p:txBody>
      </p:sp>
      <p:sp>
        <p:nvSpPr>
          <p:cNvPr id="7" name="CuadroTexto 6">
            <a:extLst>
              <a:ext uri="{FF2B5EF4-FFF2-40B4-BE49-F238E27FC236}">
                <a16:creationId xmlns:a16="http://schemas.microsoft.com/office/drawing/2014/main" id="{AD90A667-B3BC-4881-8D18-6FED10AE414C}"/>
              </a:ext>
            </a:extLst>
          </p:cNvPr>
          <p:cNvSpPr txBox="1"/>
          <p:nvPr/>
        </p:nvSpPr>
        <p:spPr>
          <a:xfrm>
            <a:off x="838200" y="1784663"/>
            <a:ext cx="9941653" cy="400110"/>
          </a:xfrm>
          <a:prstGeom prst="rect">
            <a:avLst/>
          </a:prstGeom>
          <a:noFill/>
        </p:spPr>
        <p:txBody>
          <a:bodyPr wrap="square">
            <a:spAutoFit/>
          </a:bodyPr>
          <a:lstStyle/>
          <a:p>
            <a:r>
              <a:rPr lang="es-CO" sz="2000" dirty="0">
                <a:solidFill>
                  <a:schemeClr val="bg1">
                    <a:lumMod val="50000"/>
                  </a:schemeClr>
                </a:solidFill>
                <a:latin typeface="Arial" panose="020B0604020202020204" pitchFamily="34" charset="0"/>
                <a:cs typeface="Arial" panose="020B0604020202020204" pitchFamily="34" charset="0"/>
              </a:rPr>
              <a:t>Para el periodo de seguimiento no se realizaron seguimientos en campo</a:t>
            </a:r>
            <a:r>
              <a:rPr lang="es-ES" sz="1200" dirty="0">
                <a:solidFill>
                  <a:schemeClr val="bg1">
                    <a:lumMod val="50000"/>
                  </a:schemeClr>
                </a:solidFill>
                <a:latin typeface="Arial" panose="020B0604020202020204" pitchFamily="34" charset="0"/>
                <a:cs typeface="Arial" panose="020B0604020202020204" pitchFamily="34" charset="0"/>
              </a:rPr>
              <a:t>.</a:t>
            </a:r>
            <a:endParaRPr lang="es-CO" sz="12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1152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38200" y="242119"/>
            <a:ext cx="10515600" cy="535531"/>
          </a:xfrm>
        </p:spPr>
        <p:txBody>
          <a:bodyPr/>
          <a:lstStyle/>
          <a:p>
            <a:r>
              <a:rPr lang="es-CO" sz="3200" b="1" dirty="0">
                <a:solidFill>
                  <a:srgbClr val="285B6A"/>
                </a:solidFill>
                <a:latin typeface="Oswald"/>
                <a:ea typeface="Oswald"/>
                <a:cs typeface="Oswald"/>
                <a:sym typeface="Oswald"/>
              </a:rPr>
              <a:t>SOPORTES ADICIONALES</a:t>
            </a:r>
            <a:endParaRPr lang="en-CO" dirty="0"/>
          </a:p>
        </p:txBody>
      </p:sp>
      <p:sp>
        <p:nvSpPr>
          <p:cNvPr id="7" name="CuadroTexto 6">
            <a:extLst>
              <a:ext uri="{FF2B5EF4-FFF2-40B4-BE49-F238E27FC236}">
                <a16:creationId xmlns:a16="http://schemas.microsoft.com/office/drawing/2014/main" id="{AD90A667-B3BC-4881-8D18-6FED10AE414C}"/>
              </a:ext>
            </a:extLst>
          </p:cNvPr>
          <p:cNvSpPr txBox="1"/>
          <p:nvPr/>
        </p:nvSpPr>
        <p:spPr>
          <a:xfrm>
            <a:off x="838200" y="845620"/>
            <a:ext cx="9941653" cy="276999"/>
          </a:xfrm>
          <a:prstGeom prst="rect">
            <a:avLst/>
          </a:prstGeom>
          <a:noFill/>
        </p:spPr>
        <p:txBody>
          <a:bodyPr wrap="square">
            <a:spAutoFit/>
          </a:bodyPr>
          <a:lstStyle/>
          <a:p>
            <a:r>
              <a:rPr lang="es-ES" sz="1200" dirty="0">
                <a:latin typeface="Arial" panose="020B0604020202020204" pitchFamily="34" charset="0"/>
                <a:cs typeface="Arial" panose="020B0604020202020204" pitchFamily="34" charset="0"/>
              </a:rPr>
              <a:t>Durante la visita de Seguimiento la Subred informó contar con soportes adicionales de la siguiente manera</a:t>
            </a:r>
            <a:endParaRPr lang="es-CO" sz="1200" dirty="0">
              <a:solidFill>
                <a:schemeClr val="bg1">
                  <a:lumMod val="50000"/>
                </a:schemeClr>
              </a:solidFill>
              <a:latin typeface="Arial" panose="020B0604020202020204" pitchFamily="34" charset="0"/>
              <a:cs typeface="Arial" panose="020B0604020202020204" pitchFamily="34" charset="0"/>
            </a:endParaRPr>
          </a:p>
        </p:txBody>
      </p:sp>
      <p:graphicFrame>
        <p:nvGraphicFramePr>
          <p:cNvPr id="4" name="Tabla 3">
            <a:extLst>
              <a:ext uri="{FF2B5EF4-FFF2-40B4-BE49-F238E27FC236}">
                <a16:creationId xmlns:a16="http://schemas.microsoft.com/office/drawing/2014/main" id="{A7D7CECE-6F5A-75B9-A62C-4AD04CC4D0E1}"/>
              </a:ext>
            </a:extLst>
          </p:cNvPr>
          <p:cNvGraphicFramePr>
            <a:graphicFrameLocks noGrp="1"/>
          </p:cNvGraphicFramePr>
          <p:nvPr/>
        </p:nvGraphicFramePr>
        <p:xfrm>
          <a:off x="838199" y="1558131"/>
          <a:ext cx="9725026" cy="3728245"/>
        </p:xfrm>
        <a:graphic>
          <a:graphicData uri="http://schemas.openxmlformats.org/drawingml/2006/table">
            <a:tbl>
              <a:tblPr/>
              <a:tblGrid>
                <a:gridCol w="1119964">
                  <a:extLst>
                    <a:ext uri="{9D8B030D-6E8A-4147-A177-3AD203B41FA5}">
                      <a16:colId xmlns:a16="http://schemas.microsoft.com/office/drawing/2014/main" val="2158475668"/>
                    </a:ext>
                  </a:extLst>
                </a:gridCol>
                <a:gridCol w="1511952">
                  <a:extLst>
                    <a:ext uri="{9D8B030D-6E8A-4147-A177-3AD203B41FA5}">
                      <a16:colId xmlns:a16="http://schemas.microsoft.com/office/drawing/2014/main" val="3697177419"/>
                    </a:ext>
                  </a:extLst>
                </a:gridCol>
                <a:gridCol w="5357165">
                  <a:extLst>
                    <a:ext uri="{9D8B030D-6E8A-4147-A177-3AD203B41FA5}">
                      <a16:colId xmlns:a16="http://schemas.microsoft.com/office/drawing/2014/main" val="1144646791"/>
                    </a:ext>
                  </a:extLst>
                </a:gridCol>
                <a:gridCol w="1735945">
                  <a:extLst>
                    <a:ext uri="{9D8B030D-6E8A-4147-A177-3AD203B41FA5}">
                      <a16:colId xmlns:a16="http://schemas.microsoft.com/office/drawing/2014/main" val="2744327642"/>
                    </a:ext>
                  </a:extLst>
                </a:gridCol>
              </a:tblGrid>
              <a:tr h="729784">
                <a:tc>
                  <a:txBody>
                    <a:bodyPr/>
                    <a:lstStyle/>
                    <a:p>
                      <a:pPr algn="ctr" rtl="0" fontAlgn="ctr"/>
                      <a:r>
                        <a:rPr lang="es-CO" sz="1200" b="1" i="0" u="none" strike="noStrike" dirty="0">
                          <a:solidFill>
                            <a:srgbClr val="FFFFFF"/>
                          </a:solidFill>
                          <a:effectLst/>
                          <a:latin typeface="Arial" panose="020B0604020202020204" pitchFamily="34" charset="0"/>
                          <a:cs typeface="Arial" panose="020B0604020202020204" pitchFamily="34" charset="0"/>
                        </a:rPr>
                        <a:t>MES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rtl="0" fontAlgn="ctr"/>
                      <a:r>
                        <a:rPr lang="es-CO" sz="1200" b="1" i="0" u="none" strike="noStrike">
                          <a:solidFill>
                            <a:srgbClr val="FFFFFF"/>
                          </a:solidFill>
                          <a:effectLst/>
                          <a:latin typeface="Arial" panose="020B0604020202020204" pitchFamily="34" charset="0"/>
                          <a:cs typeface="Arial" panose="020B0604020202020204" pitchFamily="34" charset="0"/>
                        </a:rPr>
                        <a:t>LOCALIDAD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rtl="0" fontAlgn="ctr"/>
                      <a:r>
                        <a:rPr lang="es-CO" sz="1200" b="1" i="0" u="none" strike="noStrike">
                          <a:solidFill>
                            <a:srgbClr val="FFFFFF"/>
                          </a:solidFill>
                          <a:effectLst/>
                          <a:latin typeface="Arial" panose="020B0604020202020204" pitchFamily="34" charset="0"/>
                          <a:cs typeface="Arial" panose="020B0604020202020204" pitchFamily="34" charset="0"/>
                        </a:rPr>
                        <a:t>INTERVENCIÓN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rtl="0" fontAlgn="ctr"/>
                      <a:r>
                        <a:rPr lang="es-CO" sz="1200" b="1" i="0" u="none" strike="noStrike">
                          <a:solidFill>
                            <a:srgbClr val="FFFFFF"/>
                          </a:solidFill>
                          <a:effectLst/>
                          <a:latin typeface="Arial" panose="020B0604020202020204" pitchFamily="34" charset="0"/>
                          <a:cs typeface="Arial" panose="020B0604020202020204" pitchFamily="34" charset="0"/>
                        </a:rPr>
                        <a:t>CANTIDAD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extLst>
                  <a:ext uri="{0D108BD9-81ED-4DB2-BD59-A6C34878D82A}">
                    <a16:rowId xmlns:a16="http://schemas.microsoft.com/office/drawing/2014/main" val="2035657939"/>
                  </a:ext>
                </a:extLst>
              </a:tr>
              <a:tr h="666325">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Julio de 2025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Kennedy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rtl="0" fontAlgn="ctr"/>
                      <a:r>
                        <a:rPr lang="es-CO" sz="1200" b="0" i="0" u="none" strike="noStrike">
                          <a:solidFill>
                            <a:srgbClr val="000000"/>
                          </a:solidFill>
                          <a:effectLst/>
                          <a:latin typeface="Arial" panose="020B0604020202020204" pitchFamily="34" charset="0"/>
                          <a:cs typeface="Arial" panose="020B0604020202020204" pitchFamily="34" charset="0"/>
                        </a:rPr>
                        <a:t>79 – Visitas de IVC a tiendas naturistas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rtl="0" fontAlgn="ctr"/>
                      <a:r>
                        <a:rPr lang="es-CO" sz="1200" b="0" i="0" u="none" strike="noStrike">
                          <a:solidFill>
                            <a:srgbClr val="000000"/>
                          </a:solidFill>
                          <a:effectLst/>
                          <a:latin typeface="Arial" panose="020B0604020202020204" pitchFamily="34" charset="0"/>
                          <a:cs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793594762"/>
                  </a:ext>
                </a:extLst>
              </a:tr>
              <a:tr h="1332649">
                <a:tc>
                  <a:txBody>
                    <a:bodyPr/>
                    <a:lstStyle/>
                    <a:p>
                      <a:pPr algn="ctr" fontAlgn="ctr"/>
                      <a:r>
                        <a:rPr lang="es-CO" sz="1200" b="0" i="0" u="none" strike="noStrike">
                          <a:solidFill>
                            <a:srgbClr val="000000"/>
                          </a:solidFill>
                          <a:effectLst/>
                          <a:latin typeface="Arial" panose="020B0604020202020204" pitchFamily="34" charset="0"/>
                          <a:cs typeface="Arial" panose="020B0604020202020204" pitchFamily="34" charset="0"/>
                        </a:rPr>
                        <a:t>Julio de 2025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fontAlgn="ctr"/>
                      <a:r>
                        <a:rPr lang="es-CO" sz="1200" b="0" i="0" u="none" strike="noStrike">
                          <a:solidFill>
                            <a:srgbClr val="000000"/>
                          </a:solidFill>
                          <a:effectLst/>
                          <a:latin typeface="Arial" panose="020B0604020202020204" pitchFamily="34" charset="0"/>
                          <a:cs typeface="Arial" panose="020B0604020202020204" pitchFamily="34" charset="0"/>
                        </a:rPr>
                        <a:t>Puente Aranda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fontAlgn="ctr"/>
                      <a:r>
                        <a:rPr lang="es-ES" sz="1200" b="0" i="0" u="none" strike="noStrike" dirty="0">
                          <a:solidFill>
                            <a:srgbClr val="000000"/>
                          </a:solidFill>
                          <a:effectLst/>
                          <a:latin typeface="Arial" panose="020B0604020202020204" pitchFamily="34" charset="0"/>
                          <a:cs typeface="Arial" panose="020B0604020202020204" pitchFamily="34" charset="0"/>
                        </a:rPr>
                        <a:t>65 - Visitas de IVC a farmacias droguerías y/o droguerías </a:t>
                      </a:r>
                      <a:br>
                        <a:rPr lang="es-ES" sz="1200" b="0" i="0" u="none" strike="noStrike" dirty="0">
                          <a:solidFill>
                            <a:srgbClr val="000000"/>
                          </a:solidFill>
                          <a:effectLst/>
                          <a:latin typeface="Arial" panose="020B0604020202020204" pitchFamily="34" charset="0"/>
                          <a:cs typeface="Arial" panose="020B0604020202020204" pitchFamily="34" charset="0"/>
                        </a:rPr>
                      </a:br>
                      <a:r>
                        <a:rPr lang="es-ES" sz="1200" b="0" i="0" u="none" strike="noStrike" dirty="0">
                          <a:solidFill>
                            <a:srgbClr val="000000"/>
                          </a:solidFill>
                          <a:effectLst/>
                          <a:latin typeface="Arial" panose="020B0604020202020204" pitchFamily="34" charset="0"/>
                          <a:cs typeface="Arial" panose="020B0604020202020204" pitchFamily="34" charset="0"/>
                        </a:rPr>
                        <a:t>incluidas las que contratan servicio con instituciones </a:t>
                      </a:r>
                      <a:br>
                        <a:rPr lang="es-ES" sz="1200" b="0" i="0" u="none" strike="noStrike" dirty="0">
                          <a:solidFill>
                            <a:srgbClr val="000000"/>
                          </a:solidFill>
                          <a:effectLst/>
                          <a:latin typeface="Arial" panose="020B0604020202020204" pitchFamily="34" charset="0"/>
                          <a:cs typeface="Arial" panose="020B0604020202020204" pitchFamily="34" charset="0"/>
                        </a:rPr>
                      </a:br>
                      <a:r>
                        <a:rPr lang="es-ES" sz="1200" b="0" i="0" u="none" strike="noStrike" dirty="0">
                          <a:solidFill>
                            <a:srgbClr val="000000"/>
                          </a:solidFill>
                          <a:effectLst/>
                          <a:latin typeface="Arial" panose="020B0604020202020204" pitchFamily="34" charset="0"/>
                          <a:cs typeface="Arial" panose="020B0604020202020204" pitchFamily="34" charset="0"/>
                        </a:rPr>
                        <a:t>prestadoras de servicios de salud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fontAlgn="ctr"/>
                      <a:r>
                        <a:rPr lang="es-CO" sz="1200" b="0" i="0" u="none" strike="noStrike">
                          <a:solidFill>
                            <a:srgbClr val="000000"/>
                          </a:solidFill>
                          <a:effectLst/>
                          <a:latin typeface="Arial" panose="020B0604020202020204" pitchFamily="34" charset="0"/>
                          <a:cs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2767645398"/>
                  </a:ext>
                </a:extLst>
              </a:tr>
              <a:tr h="999487">
                <a:tc>
                  <a:txBody>
                    <a:bodyPr/>
                    <a:lstStyle/>
                    <a:p>
                      <a:pPr algn="ctr" fontAlgn="ctr"/>
                      <a:r>
                        <a:rPr lang="es-CO" sz="1200" b="0" i="0" u="none" strike="noStrike">
                          <a:solidFill>
                            <a:srgbClr val="000000"/>
                          </a:solidFill>
                          <a:effectLst/>
                          <a:latin typeface="Arial" panose="020B0604020202020204" pitchFamily="34" charset="0"/>
                          <a:cs typeface="Arial" panose="020B0604020202020204" pitchFamily="34" charset="0"/>
                        </a:rPr>
                        <a:t>Junio de 2025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r>
                        <a:rPr lang="es-CO" sz="1200" b="0" i="0" u="none" strike="noStrike">
                          <a:solidFill>
                            <a:srgbClr val="000000"/>
                          </a:solidFill>
                          <a:effectLst/>
                          <a:latin typeface="Arial" panose="020B0604020202020204" pitchFamily="34" charset="0"/>
                          <a:cs typeface="Arial" panose="020B0604020202020204" pitchFamily="34" charset="0"/>
                        </a:rPr>
                        <a:t>Bosa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r>
                        <a:rPr lang="es-CO" sz="1200" b="0" i="0" u="none" strike="noStrike" dirty="0">
                          <a:solidFill>
                            <a:srgbClr val="000000"/>
                          </a:solidFill>
                          <a:effectLst/>
                          <a:latin typeface="Arial" panose="020B0604020202020204" pitchFamily="34" charset="0"/>
                          <a:cs typeface="Arial" panose="020B0604020202020204" pitchFamily="34" charset="0"/>
                        </a:rPr>
                        <a:t>71 - Visitas de IVC a distribuidores de productos de higiene doméstica, absorbentes de higiene personal y pañaleras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r>
                        <a:rPr lang="es-CO" sz="1200" b="0" i="0" u="none" strike="noStrike" dirty="0">
                          <a:solidFill>
                            <a:srgbClr val="000000"/>
                          </a:solidFill>
                          <a:effectLst/>
                          <a:latin typeface="Arial" panose="020B0604020202020204" pitchFamily="34" charset="0"/>
                          <a:cs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1814004554"/>
                  </a:ext>
                </a:extLst>
              </a:tr>
            </a:tbl>
          </a:graphicData>
        </a:graphic>
      </p:graphicFrame>
    </p:spTree>
    <p:extLst>
      <p:ext uri="{BB962C8B-B14F-4D97-AF65-F5344CB8AC3E}">
        <p14:creationId xmlns:p14="http://schemas.microsoft.com/office/powerpoint/2010/main" val="35787381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84F39BC-4B54-3A17-9FAF-C3A08623F4D4}"/>
              </a:ext>
            </a:extLst>
          </p:cNvPr>
          <p:cNvSpPr>
            <a:spLocks noGrp="1"/>
          </p:cNvSpPr>
          <p:nvPr>
            <p:ph type="body" idx="1"/>
          </p:nvPr>
        </p:nvSpPr>
        <p:spPr>
          <a:xfrm>
            <a:off x="2597922" y="2106298"/>
            <a:ext cx="1668463" cy="2406236"/>
          </a:xfrm>
        </p:spPr>
        <p:txBody>
          <a:bodyPr/>
          <a:lstStyle/>
          <a:p>
            <a:r>
              <a:rPr lang="es-ES" dirty="0"/>
              <a:t>2</a:t>
            </a:r>
            <a:endParaRPr lang="en-CO" dirty="0"/>
          </a:p>
        </p:txBody>
      </p:sp>
      <p:sp>
        <p:nvSpPr>
          <p:cNvPr id="3" name="Title 2">
            <a:extLst>
              <a:ext uri="{FF2B5EF4-FFF2-40B4-BE49-F238E27FC236}">
                <a16:creationId xmlns:a16="http://schemas.microsoft.com/office/drawing/2014/main" id="{CE70733B-92C3-3345-4B86-99F03BA6E81D}"/>
              </a:ext>
            </a:extLst>
          </p:cNvPr>
          <p:cNvSpPr>
            <a:spLocks noGrp="1"/>
          </p:cNvSpPr>
          <p:nvPr>
            <p:ph type="title"/>
          </p:nvPr>
        </p:nvSpPr>
        <p:spPr>
          <a:xfrm>
            <a:off x="4792165" y="1516310"/>
            <a:ext cx="6623050" cy="3825380"/>
          </a:xfrm>
        </p:spPr>
        <p:txBody>
          <a:bodyPr/>
          <a:lstStyle/>
          <a:p>
            <a:pPr lvl="0" algn="ctr"/>
            <a:r>
              <a:rPr lang="es-ES" dirty="0"/>
              <a:t>SUBRED INTEGRADA DE SERVICIOS DE SALUD SUR E.S.E.</a:t>
            </a:r>
            <a:br>
              <a:rPr lang="es-ES" dirty="0"/>
            </a:br>
            <a:r>
              <a:rPr lang="pt-BR" sz="3600" b="1" kern="1200" dirty="0">
                <a:solidFill>
                  <a:schemeClr val="bg1"/>
                </a:solidFill>
                <a:latin typeface="Oswald"/>
                <a:ea typeface="Oswald"/>
                <a:cs typeface="Oswald"/>
                <a:sym typeface="Oswald"/>
              </a:rPr>
              <a:t>Convenio GPS-PSPIC </a:t>
            </a:r>
            <a:br>
              <a:rPr lang="pt-BR" sz="3600" b="1" kern="1200" dirty="0">
                <a:solidFill>
                  <a:schemeClr val="bg1"/>
                </a:solidFill>
                <a:latin typeface="Oswald"/>
                <a:ea typeface="Oswald"/>
                <a:cs typeface="Oswald"/>
                <a:sym typeface="Oswald"/>
              </a:rPr>
            </a:br>
            <a:r>
              <a:rPr lang="pt-BR" sz="3600" b="1" kern="1200" dirty="0">
                <a:solidFill>
                  <a:schemeClr val="bg1"/>
                </a:solidFill>
                <a:latin typeface="Oswald"/>
                <a:ea typeface="Oswald"/>
                <a:cs typeface="Oswald"/>
                <a:sym typeface="Oswald"/>
              </a:rPr>
              <a:t>N° </a:t>
            </a:r>
            <a:r>
              <a:rPr lang="pt-BR" dirty="0">
                <a:solidFill>
                  <a:schemeClr val="bg1"/>
                </a:solidFill>
                <a:latin typeface="Oswald"/>
                <a:ea typeface="Oswald"/>
                <a:cs typeface="Oswald"/>
                <a:sym typeface="Oswald"/>
              </a:rPr>
              <a:t>4174</a:t>
            </a:r>
            <a:r>
              <a:rPr lang="pt-BR" sz="3600" b="1" kern="1200" dirty="0">
                <a:solidFill>
                  <a:schemeClr val="bg1"/>
                </a:solidFill>
                <a:latin typeface="Oswald"/>
                <a:ea typeface="Oswald"/>
                <a:cs typeface="Oswald"/>
                <a:sym typeface="Oswald"/>
              </a:rPr>
              <a:t>- 2024</a:t>
            </a:r>
            <a:br>
              <a:rPr lang="pt-BR" sz="3600" b="1" kern="1200" dirty="0">
                <a:solidFill>
                  <a:schemeClr val="bg1"/>
                </a:solidFill>
                <a:latin typeface="Oswald"/>
                <a:ea typeface="Oswald"/>
                <a:cs typeface="Oswald"/>
                <a:sym typeface="Oswald"/>
              </a:rPr>
            </a:br>
            <a:r>
              <a:rPr lang="pt-BR" sz="3600" b="1" kern="1200" dirty="0">
                <a:solidFill>
                  <a:schemeClr val="bg1"/>
                </a:solidFill>
                <a:latin typeface="Oswald"/>
                <a:ea typeface="Oswald"/>
                <a:cs typeface="Oswald"/>
                <a:sym typeface="Oswald"/>
              </a:rPr>
              <a:t>Fecha de seguimento: 23 al 25 de </a:t>
            </a:r>
            <a:r>
              <a:rPr lang="pt-BR" sz="3600" b="1" kern="1200" dirty="0" err="1">
                <a:solidFill>
                  <a:schemeClr val="bg1"/>
                </a:solidFill>
                <a:latin typeface="Oswald"/>
                <a:ea typeface="Oswald"/>
                <a:cs typeface="Oswald"/>
                <a:sym typeface="Oswald"/>
              </a:rPr>
              <a:t>S</a:t>
            </a:r>
            <a:r>
              <a:rPr lang="pt-BR" dirty="0" err="1">
                <a:solidFill>
                  <a:schemeClr val="bg1"/>
                </a:solidFill>
                <a:latin typeface="Oswald"/>
                <a:ea typeface="Oswald"/>
                <a:cs typeface="Oswald"/>
                <a:sym typeface="Oswald"/>
              </a:rPr>
              <a:t>eptiembre</a:t>
            </a:r>
            <a:r>
              <a:rPr lang="pt-BR" dirty="0">
                <a:solidFill>
                  <a:schemeClr val="bg1"/>
                </a:solidFill>
                <a:latin typeface="Oswald"/>
                <a:ea typeface="Oswald"/>
                <a:cs typeface="Oswald"/>
                <a:sym typeface="Oswald"/>
              </a:rPr>
              <a:t> de 2025</a:t>
            </a:r>
            <a:endParaRPr lang="en-CO" dirty="0"/>
          </a:p>
        </p:txBody>
      </p:sp>
    </p:spTree>
    <p:extLst>
      <p:ext uri="{BB962C8B-B14F-4D97-AF65-F5344CB8AC3E}">
        <p14:creationId xmlns:p14="http://schemas.microsoft.com/office/powerpoint/2010/main" val="9129122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A99DD-C731-84BE-FD41-430C7B712EDC}"/>
              </a:ext>
            </a:extLst>
          </p:cNvPr>
          <p:cNvSpPr>
            <a:spLocks noGrp="1"/>
          </p:cNvSpPr>
          <p:nvPr>
            <p:ph type="title"/>
          </p:nvPr>
        </p:nvSpPr>
        <p:spPr>
          <a:xfrm>
            <a:off x="809624" y="640250"/>
            <a:ext cx="5210176" cy="510524"/>
          </a:xfrm>
        </p:spPr>
        <p:txBody>
          <a:bodyPr/>
          <a:lstStyle/>
          <a:p>
            <a:r>
              <a:rPr lang="es-ES" dirty="0"/>
              <a:t>MUESTREO</a:t>
            </a:r>
            <a:endParaRPr lang="en-CO" dirty="0"/>
          </a:p>
        </p:txBody>
      </p:sp>
      <p:pic>
        <p:nvPicPr>
          <p:cNvPr id="6" name="Content Placeholder 5">
            <a:extLst>
              <a:ext uri="{FF2B5EF4-FFF2-40B4-BE49-F238E27FC236}">
                <a16:creationId xmlns:a16="http://schemas.microsoft.com/office/drawing/2014/main" id="{C55D733F-2A07-A268-91ED-595E836F5F7A}"/>
              </a:ext>
            </a:extLst>
          </p:cNvPr>
          <p:cNvPicPr>
            <a:picLocks noGrp="1" noChangeAspect="1"/>
          </p:cNvPicPr>
          <p:nvPr>
            <p:ph sz="half" idx="1"/>
          </p:nvPr>
        </p:nvPicPr>
        <p:blipFill>
          <a:blip r:embed="rId2">
            <a:extLst>
              <a:ext uri="{96DAC541-7B7A-43D3-8B79-37D633B846F1}">
                <asvg:svgBlip xmlns:asvg="http://schemas.microsoft.com/office/drawing/2016/SVG/main" r:embed="rId3"/>
              </a:ext>
            </a:extLst>
          </a:blip>
          <a:stretch>
            <a:fillRect/>
          </a:stretch>
        </p:blipFill>
        <p:spPr>
          <a:xfrm>
            <a:off x="9844448" y="640250"/>
            <a:ext cx="720000" cy="720000"/>
          </a:xfrm>
        </p:spPr>
      </p:pic>
      <p:pic>
        <p:nvPicPr>
          <p:cNvPr id="8" name="Graphic 7">
            <a:extLst>
              <a:ext uri="{FF2B5EF4-FFF2-40B4-BE49-F238E27FC236}">
                <a16:creationId xmlns:a16="http://schemas.microsoft.com/office/drawing/2014/main" id="{36430288-5EAB-F2A0-D26A-3319571DEB4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11539" y="640250"/>
            <a:ext cx="720000" cy="720000"/>
          </a:xfrm>
          <a:prstGeom prst="rect">
            <a:avLst/>
          </a:prstGeom>
        </p:spPr>
      </p:pic>
      <p:pic>
        <p:nvPicPr>
          <p:cNvPr id="10" name="Graphic 9">
            <a:extLst>
              <a:ext uri="{FF2B5EF4-FFF2-40B4-BE49-F238E27FC236}">
                <a16:creationId xmlns:a16="http://schemas.microsoft.com/office/drawing/2014/main" id="{6F631D4F-A484-58F1-E96B-90CE1E477BE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911539" y="1640163"/>
            <a:ext cx="720000" cy="720000"/>
          </a:xfrm>
          <a:prstGeom prst="rect">
            <a:avLst/>
          </a:prstGeom>
        </p:spPr>
      </p:pic>
      <p:pic>
        <p:nvPicPr>
          <p:cNvPr id="12" name="Graphic 11">
            <a:extLst>
              <a:ext uri="{FF2B5EF4-FFF2-40B4-BE49-F238E27FC236}">
                <a16:creationId xmlns:a16="http://schemas.microsoft.com/office/drawing/2014/main" id="{5671DAA4-4498-E11A-A738-6342D115154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844448" y="1640163"/>
            <a:ext cx="720000" cy="720000"/>
          </a:xfrm>
          <a:prstGeom prst="rect">
            <a:avLst/>
          </a:prstGeom>
        </p:spPr>
      </p:pic>
      <p:pic>
        <p:nvPicPr>
          <p:cNvPr id="14" name="Graphic 13">
            <a:extLst>
              <a:ext uri="{FF2B5EF4-FFF2-40B4-BE49-F238E27FC236}">
                <a16:creationId xmlns:a16="http://schemas.microsoft.com/office/drawing/2014/main" id="{04B8DC75-D085-4480-BE87-51B7D74FF30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844448" y="2640076"/>
            <a:ext cx="720000" cy="720000"/>
          </a:xfrm>
          <a:prstGeom prst="rect">
            <a:avLst/>
          </a:prstGeom>
        </p:spPr>
      </p:pic>
      <p:pic>
        <p:nvPicPr>
          <p:cNvPr id="16" name="Graphic 15">
            <a:extLst>
              <a:ext uri="{FF2B5EF4-FFF2-40B4-BE49-F238E27FC236}">
                <a16:creationId xmlns:a16="http://schemas.microsoft.com/office/drawing/2014/main" id="{997D779A-765D-9CA7-3858-436FC3BD316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911539" y="2640076"/>
            <a:ext cx="720000" cy="720000"/>
          </a:xfrm>
          <a:prstGeom prst="rect">
            <a:avLst/>
          </a:prstGeom>
        </p:spPr>
      </p:pic>
      <p:pic>
        <p:nvPicPr>
          <p:cNvPr id="18" name="Graphic 17">
            <a:extLst>
              <a:ext uri="{FF2B5EF4-FFF2-40B4-BE49-F238E27FC236}">
                <a16:creationId xmlns:a16="http://schemas.microsoft.com/office/drawing/2014/main" id="{8B90208E-FB1A-C072-8B1D-F46FDB5B47A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844448" y="3638476"/>
            <a:ext cx="720000" cy="720000"/>
          </a:xfrm>
          <a:prstGeom prst="rect">
            <a:avLst/>
          </a:prstGeom>
        </p:spPr>
      </p:pic>
      <p:pic>
        <p:nvPicPr>
          <p:cNvPr id="20" name="Graphic 19">
            <a:extLst>
              <a:ext uri="{FF2B5EF4-FFF2-40B4-BE49-F238E27FC236}">
                <a16:creationId xmlns:a16="http://schemas.microsoft.com/office/drawing/2014/main" id="{87C7BEF3-E530-37AF-F784-DA9E55E7E61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911539" y="3638476"/>
            <a:ext cx="720000" cy="720000"/>
          </a:xfrm>
          <a:prstGeom prst="rect">
            <a:avLst/>
          </a:prstGeom>
        </p:spPr>
      </p:pic>
      <p:pic>
        <p:nvPicPr>
          <p:cNvPr id="22" name="Graphic 21">
            <a:extLst>
              <a:ext uri="{FF2B5EF4-FFF2-40B4-BE49-F238E27FC236}">
                <a16:creationId xmlns:a16="http://schemas.microsoft.com/office/drawing/2014/main" id="{EA7721C7-6CFB-5774-87D8-857B564D2066}"/>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777357" y="640250"/>
            <a:ext cx="720000" cy="720000"/>
          </a:xfrm>
          <a:prstGeom prst="rect">
            <a:avLst/>
          </a:prstGeom>
        </p:spPr>
      </p:pic>
      <p:pic>
        <p:nvPicPr>
          <p:cNvPr id="24" name="Graphic 23">
            <a:extLst>
              <a:ext uri="{FF2B5EF4-FFF2-40B4-BE49-F238E27FC236}">
                <a16:creationId xmlns:a16="http://schemas.microsoft.com/office/drawing/2014/main" id="{369F9850-9F35-B4C0-A207-7112CF045DBB}"/>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777357" y="1640163"/>
            <a:ext cx="720000" cy="720000"/>
          </a:xfrm>
          <a:prstGeom prst="rect">
            <a:avLst/>
          </a:prstGeom>
        </p:spPr>
      </p:pic>
      <p:pic>
        <p:nvPicPr>
          <p:cNvPr id="26" name="Graphic 25">
            <a:extLst>
              <a:ext uri="{FF2B5EF4-FFF2-40B4-BE49-F238E27FC236}">
                <a16:creationId xmlns:a16="http://schemas.microsoft.com/office/drawing/2014/main" id="{66CEE081-E4C1-D03E-2C87-628B4CCC2AE0}"/>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8777357" y="2640076"/>
            <a:ext cx="720000" cy="720000"/>
          </a:xfrm>
          <a:prstGeom prst="rect">
            <a:avLst/>
          </a:prstGeom>
        </p:spPr>
      </p:pic>
      <p:pic>
        <p:nvPicPr>
          <p:cNvPr id="28" name="Graphic 27">
            <a:extLst>
              <a:ext uri="{FF2B5EF4-FFF2-40B4-BE49-F238E27FC236}">
                <a16:creationId xmlns:a16="http://schemas.microsoft.com/office/drawing/2014/main" id="{BC8BD092-E834-3FEC-CCE7-5E6213469834}"/>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777357" y="3638476"/>
            <a:ext cx="720000" cy="720000"/>
          </a:xfrm>
          <a:prstGeom prst="rect">
            <a:avLst/>
          </a:prstGeom>
        </p:spPr>
      </p:pic>
      <p:pic>
        <p:nvPicPr>
          <p:cNvPr id="30" name="Graphic 29">
            <a:extLst>
              <a:ext uri="{FF2B5EF4-FFF2-40B4-BE49-F238E27FC236}">
                <a16:creationId xmlns:a16="http://schemas.microsoft.com/office/drawing/2014/main" id="{DD7DBED9-FCB7-B5FD-D010-839C77CE661A}"/>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0911539" y="4636876"/>
            <a:ext cx="720000" cy="720000"/>
          </a:xfrm>
          <a:prstGeom prst="rect">
            <a:avLst/>
          </a:prstGeom>
        </p:spPr>
      </p:pic>
      <p:pic>
        <p:nvPicPr>
          <p:cNvPr id="32" name="Graphic 31">
            <a:extLst>
              <a:ext uri="{FF2B5EF4-FFF2-40B4-BE49-F238E27FC236}">
                <a16:creationId xmlns:a16="http://schemas.microsoft.com/office/drawing/2014/main" id="{4D25599E-9CDC-B896-EF96-D593EAD7CA13}"/>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844448" y="4636876"/>
            <a:ext cx="720000" cy="720000"/>
          </a:xfrm>
          <a:prstGeom prst="rect">
            <a:avLst/>
          </a:prstGeom>
        </p:spPr>
      </p:pic>
      <p:pic>
        <p:nvPicPr>
          <p:cNvPr id="34" name="Graphic 33">
            <a:extLst>
              <a:ext uri="{FF2B5EF4-FFF2-40B4-BE49-F238E27FC236}">
                <a16:creationId xmlns:a16="http://schemas.microsoft.com/office/drawing/2014/main" id="{48CC1EAF-134E-FB0B-BCEC-63B83470C2ED}"/>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8777357" y="4636876"/>
            <a:ext cx="720000" cy="720000"/>
          </a:xfrm>
          <a:prstGeom prst="rect">
            <a:avLst/>
          </a:prstGeom>
        </p:spPr>
      </p:pic>
      <p:sp>
        <p:nvSpPr>
          <p:cNvPr id="19" name="CuadroTexto 18">
            <a:extLst>
              <a:ext uri="{FF2B5EF4-FFF2-40B4-BE49-F238E27FC236}">
                <a16:creationId xmlns:a16="http://schemas.microsoft.com/office/drawing/2014/main" id="{3DB5BE96-5705-43DC-90A1-F0CA74B0B9B6}"/>
              </a:ext>
            </a:extLst>
          </p:cNvPr>
          <p:cNvSpPr txBox="1"/>
          <p:nvPr/>
        </p:nvSpPr>
        <p:spPr>
          <a:xfrm>
            <a:off x="809624" y="1461033"/>
            <a:ext cx="7403198" cy="3693319"/>
          </a:xfrm>
          <a:prstGeom prst="rect">
            <a:avLst/>
          </a:prstGeom>
          <a:noFill/>
        </p:spPr>
        <p:txBody>
          <a:bodyPr wrap="square">
            <a:spAutoFit/>
          </a:bodyPr>
          <a:lstStyle/>
          <a:p>
            <a:pPr algn="just"/>
            <a:r>
              <a:rPr lang="es-ES" dirty="0">
                <a:latin typeface="Arial" panose="020B0604020202020204" pitchFamily="34" charset="0"/>
                <a:cs typeface="Arial" panose="020B0604020202020204" pitchFamily="34" charset="0"/>
              </a:rPr>
              <a:t>168 - Establecimiento vigilado y controlado.</a:t>
            </a:r>
          </a:p>
          <a:p>
            <a:pPr algn="just"/>
            <a:endParaRPr lang="es-ES" dirty="0">
              <a:latin typeface="Arial" panose="020B0604020202020204" pitchFamily="34" charset="0"/>
              <a:cs typeface="Arial" panose="020B0604020202020204" pitchFamily="34" charset="0"/>
            </a:endParaRPr>
          </a:p>
          <a:p>
            <a:pPr algn="just"/>
            <a:r>
              <a:rPr lang="es-ES" dirty="0">
                <a:latin typeface="Arial" panose="020B0604020202020204" pitchFamily="34" charset="0"/>
                <a:cs typeface="Arial" panose="020B0604020202020204" pitchFamily="34" charset="0"/>
              </a:rPr>
              <a:t>543 Soportes reportados como ejecutadas en el informe de gestión VSA</a:t>
            </a:r>
          </a:p>
          <a:p>
            <a:pPr algn="just"/>
            <a:r>
              <a:rPr lang="es-ES" dirty="0">
                <a:latin typeface="Arial" panose="020B0604020202020204" pitchFamily="34" charset="0"/>
                <a:cs typeface="Arial" panose="020B0604020202020204" pitchFamily="34" charset="0"/>
              </a:rPr>
              <a:t>320 Soportes Verificados por el Equipo de Apoyo a la Supervisión</a:t>
            </a:r>
          </a:p>
          <a:p>
            <a:pPr algn="just"/>
            <a:endParaRPr lang="es-ES" dirty="0">
              <a:latin typeface="Arial" panose="020B0604020202020204" pitchFamily="34" charset="0"/>
              <a:cs typeface="Arial" panose="020B0604020202020204" pitchFamily="34" charset="0"/>
            </a:endParaRPr>
          </a:p>
          <a:p>
            <a:pPr algn="just"/>
            <a:r>
              <a:rPr lang="es-ES" dirty="0">
                <a:latin typeface="Arial" panose="020B0604020202020204" pitchFamily="34" charset="0"/>
                <a:cs typeface="Arial" panose="020B0604020202020204" pitchFamily="34" charset="0"/>
              </a:rPr>
              <a:t>Nota: De la muestra calculada para el seguimiento retrospectivo, se realizó verificación de 30 soportes adicionales de acuerdo de las dinámicas propias del seguimiento.</a:t>
            </a:r>
          </a:p>
          <a:p>
            <a:pPr algn="just"/>
            <a:r>
              <a:rPr lang="es-CO" dirty="0">
                <a:latin typeface="Arial" panose="020B0604020202020204" pitchFamily="34" charset="0"/>
                <a:cs typeface="Arial" panose="020B0604020202020204" pitchFamily="34" charset="0"/>
              </a:rPr>
              <a:t>174 – Vigilancia intensificada de la Salud Ambiental</a:t>
            </a:r>
          </a:p>
          <a:p>
            <a:pPr algn="just"/>
            <a:endParaRPr lang="es-CO" dirty="0">
              <a:latin typeface="Arial" panose="020B0604020202020204" pitchFamily="34" charset="0"/>
              <a:cs typeface="Arial" panose="020B0604020202020204" pitchFamily="34" charset="0"/>
            </a:endParaRPr>
          </a:p>
          <a:p>
            <a:pPr algn="just"/>
            <a:r>
              <a:rPr lang="es-CO" dirty="0">
                <a:latin typeface="Arial" panose="020B0604020202020204" pitchFamily="34" charset="0"/>
                <a:cs typeface="Arial" panose="020B0604020202020204" pitchFamily="34" charset="0"/>
              </a:rPr>
              <a:t>Se realizó la revisión del 100% de los soportes generados (Farmacovigilancia)</a:t>
            </a:r>
          </a:p>
        </p:txBody>
      </p:sp>
      <p:sp>
        <p:nvSpPr>
          <p:cNvPr id="21" name="CuadroTexto 20">
            <a:extLst>
              <a:ext uri="{FF2B5EF4-FFF2-40B4-BE49-F238E27FC236}">
                <a16:creationId xmlns:a16="http://schemas.microsoft.com/office/drawing/2014/main" id="{7E12F6B5-97D5-4A29-B37D-1C53B986B7CA}"/>
              </a:ext>
            </a:extLst>
          </p:cNvPr>
          <p:cNvSpPr txBox="1"/>
          <p:nvPr/>
        </p:nvSpPr>
        <p:spPr>
          <a:xfrm>
            <a:off x="1281167" y="5471441"/>
            <a:ext cx="6094602" cy="830997"/>
          </a:xfrm>
          <a:prstGeom prst="rect">
            <a:avLst/>
          </a:prstGeom>
          <a:noFill/>
        </p:spPr>
        <p:txBody>
          <a:bodyPr wrap="square">
            <a:spAutoFit/>
          </a:bodyPr>
          <a:lstStyle/>
          <a:p>
            <a:pPr algn="just"/>
            <a:r>
              <a:rPr lang="es-ES" sz="1600" dirty="0">
                <a:latin typeface="Arial" panose="020B0604020202020204" pitchFamily="34" charset="0"/>
              </a:rPr>
              <a:t>L</a:t>
            </a:r>
            <a:r>
              <a:rPr lang="es-ES" sz="1600" b="0" i="0" u="none" strike="noStrike" baseline="0" dirty="0">
                <a:latin typeface="Arial" panose="020B0604020202020204" pitchFamily="34" charset="0"/>
              </a:rPr>
              <a:t>a muestra es definida teniendo en cuenta un margen de error del 5% y un nivel de confianza del 95%; utilizando el instrumento https://www.questionpro.com/es/calculadora-de-muestra.html </a:t>
            </a:r>
            <a:endParaRPr lang="es-CO" sz="1600" dirty="0"/>
          </a:p>
        </p:txBody>
      </p:sp>
    </p:spTree>
    <p:extLst>
      <p:ext uri="{BB962C8B-B14F-4D97-AF65-F5344CB8AC3E}">
        <p14:creationId xmlns:p14="http://schemas.microsoft.com/office/powerpoint/2010/main" val="18377095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5F0E6F1-C62F-1C7D-E20E-E087C658458F}"/>
              </a:ext>
            </a:extLst>
          </p:cNvPr>
          <p:cNvSpPr>
            <a:spLocks noGrp="1"/>
          </p:cNvSpPr>
          <p:nvPr>
            <p:ph type="title"/>
          </p:nvPr>
        </p:nvSpPr>
        <p:spPr/>
        <p:txBody>
          <a:bodyPr/>
          <a:lstStyle/>
          <a:p>
            <a:r>
              <a:rPr lang="es-CO" dirty="0"/>
              <a:t>TALENTO HUMANO E INSUMOS</a:t>
            </a:r>
            <a:endParaRPr lang="en-CO" dirty="0"/>
          </a:p>
        </p:txBody>
      </p:sp>
      <p:sp>
        <p:nvSpPr>
          <p:cNvPr id="6" name="Text Placeholder 5">
            <a:extLst>
              <a:ext uri="{FF2B5EF4-FFF2-40B4-BE49-F238E27FC236}">
                <a16:creationId xmlns:a16="http://schemas.microsoft.com/office/drawing/2014/main" id="{09DD69F2-F5A4-1AF5-B691-36501A568E31}"/>
              </a:ext>
            </a:extLst>
          </p:cNvPr>
          <p:cNvSpPr>
            <a:spLocks noGrp="1"/>
          </p:cNvSpPr>
          <p:nvPr>
            <p:ph type="body" idx="1"/>
          </p:nvPr>
        </p:nvSpPr>
        <p:spPr>
          <a:xfrm>
            <a:off x="839788" y="1257622"/>
            <a:ext cx="5157787" cy="591490"/>
          </a:xfrm>
        </p:spPr>
        <p:txBody>
          <a:bodyPr/>
          <a:lstStyle/>
          <a:p>
            <a:r>
              <a:rPr lang="es-CO" dirty="0"/>
              <a:t>TALENTO HUMANO</a:t>
            </a:r>
            <a:endParaRPr lang="en-CO" dirty="0"/>
          </a:p>
        </p:txBody>
      </p:sp>
      <p:sp>
        <p:nvSpPr>
          <p:cNvPr id="7" name="Content Placeholder 6">
            <a:extLst>
              <a:ext uri="{FF2B5EF4-FFF2-40B4-BE49-F238E27FC236}">
                <a16:creationId xmlns:a16="http://schemas.microsoft.com/office/drawing/2014/main" id="{01A92EA7-2A03-8EF9-E600-0942831B6A96}"/>
              </a:ext>
            </a:extLst>
          </p:cNvPr>
          <p:cNvSpPr>
            <a:spLocks noGrp="1"/>
          </p:cNvSpPr>
          <p:nvPr>
            <p:ph sz="half" idx="2"/>
          </p:nvPr>
        </p:nvSpPr>
        <p:spPr>
          <a:xfrm>
            <a:off x="836612" y="1927873"/>
            <a:ext cx="5157787" cy="3858565"/>
          </a:xfrm>
        </p:spPr>
        <p:txBody>
          <a:bodyPr>
            <a:noAutofit/>
          </a:bodyPr>
          <a:lstStyle/>
          <a:p>
            <a:pPr algn="just"/>
            <a:r>
              <a:rPr lang="es-ES" sz="1400" dirty="0">
                <a:latin typeface="Arial" panose="020B0604020202020204" pitchFamily="34" charset="0"/>
                <a:cs typeface="Arial" panose="020B0604020202020204" pitchFamily="34" charset="0"/>
              </a:rPr>
              <a:t>Se verificó en el Modulo de talento humano del Sivigila DC (hoja de vida, contrato, certificaciones académicas, etc.) y las bases de talento humano; sin identificar hallazgos.</a:t>
            </a:r>
          </a:p>
          <a:p>
            <a:pPr algn="just"/>
            <a:r>
              <a:rPr lang="es-ES" sz="1400" dirty="0">
                <a:latin typeface="Arial" panose="020B0604020202020204" pitchFamily="34" charset="0"/>
                <a:cs typeface="Arial" panose="020B0604020202020204" pitchFamily="34" charset="0"/>
              </a:rPr>
              <a:t>Se verificó el pago de honorarios, de acuerdo a las planillas de pago suministradas por la Subred; sin identificar hallazgos.</a:t>
            </a:r>
          </a:p>
          <a:p>
            <a:pPr algn="just"/>
            <a:r>
              <a:rPr lang="es-ES" sz="1400" dirty="0">
                <a:latin typeface="Arial" panose="020B0604020202020204" pitchFamily="34" charset="0"/>
                <a:cs typeface="Arial" panose="020B0604020202020204" pitchFamily="34" charset="0"/>
              </a:rPr>
              <a:t>Se verificaron los siguientes perfiles en el periodo:</a:t>
            </a:r>
          </a:p>
          <a:p>
            <a:pPr algn="just"/>
            <a:r>
              <a:rPr lang="es-ES" sz="1400" dirty="0">
                <a:latin typeface="Arial" panose="020B0604020202020204" pitchFamily="34" charset="0"/>
                <a:cs typeface="Arial" panose="020B0604020202020204" pitchFamily="34" charset="0"/>
              </a:rPr>
              <a:t>3 Profesionales universitarios 4 (1 Medico con maestría en Farmacología y 2 Q.F con especialización.</a:t>
            </a:r>
          </a:p>
          <a:p>
            <a:pPr algn="just"/>
            <a:r>
              <a:rPr lang="es-ES" sz="1400" dirty="0">
                <a:latin typeface="Arial" panose="020B0604020202020204" pitchFamily="34" charset="0"/>
                <a:cs typeface="Arial" panose="020B0604020202020204" pitchFamily="34" charset="0"/>
              </a:rPr>
              <a:t>05 Profesionales universitarios  1 (Todos Q.F)</a:t>
            </a:r>
          </a:p>
          <a:p>
            <a:pPr algn="just"/>
            <a:r>
              <a:rPr lang="es-ES" sz="1400" dirty="0">
                <a:latin typeface="Arial" panose="020B0604020202020204" pitchFamily="34" charset="0"/>
                <a:cs typeface="Arial" panose="020B0604020202020204" pitchFamily="34" charset="0"/>
              </a:rPr>
              <a:t>02  Profesionales universitarios 2 ( 1 Enfermera, 1 ing. Sistemas. </a:t>
            </a:r>
          </a:p>
          <a:p>
            <a:pPr algn="just"/>
            <a:r>
              <a:rPr lang="es-ES" sz="1400" dirty="0">
                <a:latin typeface="Arial" panose="020B0604020202020204" pitchFamily="34" charset="0"/>
                <a:cs typeface="Arial" panose="020B0604020202020204" pitchFamily="34" charset="0"/>
              </a:rPr>
              <a:t>02 Tecnólogos (Regentes de Farmacia)</a:t>
            </a:r>
          </a:p>
          <a:p>
            <a:pPr algn="just"/>
            <a:r>
              <a:rPr lang="es-ES" sz="1400" dirty="0">
                <a:latin typeface="Arial" panose="020B0604020202020204" pitchFamily="34" charset="0"/>
                <a:cs typeface="Arial" panose="020B0604020202020204" pitchFamily="34" charset="0"/>
              </a:rPr>
              <a:t>Se contó con 02 colaboradores de planta</a:t>
            </a:r>
          </a:p>
        </p:txBody>
      </p:sp>
      <p:sp>
        <p:nvSpPr>
          <p:cNvPr id="8" name="Text Placeholder 7">
            <a:extLst>
              <a:ext uri="{FF2B5EF4-FFF2-40B4-BE49-F238E27FC236}">
                <a16:creationId xmlns:a16="http://schemas.microsoft.com/office/drawing/2014/main" id="{289D0903-7750-7208-5E22-36D7B09E27C1}"/>
              </a:ext>
            </a:extLst>
          </p:cNvPr>
          <p:cNvSpPr>
            <a:spLocks noGrp="1"/>
          </p:cNvSpPr>
          <p:nvPr>
            <p:ph type="body" sz="quarter" idx="3"/>
          </p:nvPr>
        </p:nvSpPr>
        <p:spPr>
          <a:xfrm>
            <a:off x="6269692" y="1232901"/>
            <a:ext cx="5183188" cy="575607"/>
          </a:xfrm>
        </p:spPr>
        <p:txBody>
          <a:bodyPr/>
          <a:lstStyle/>
          <a:p>
            <a:r>
              <a:rPr lang="es-ES" dirty="0"/>
              <a:t>INSUMOS</a:t>
            </a:r>
            <a:endParaRPr lang="en-CO" dirty="0"/>
          </a:p>
        </p:txBody>
      </p:sp>
      <p:sp>
        <p:nvSpPr>
          <p:cNvPr id="9" name="Content Placeholder 8">
            <a:extLst>
              <a:ext uri="{FF2B5EF4-FFF2-40B4-BE49-F238E27FC236}">
                <a16:creationId xmlns:a16="http://schemas.microsoft.com/office/drawing/2014/main" id="{AF767F2A-BCB2-1DFC-EB7B-3E3EAB12BC28}"/>
              </a:ext>
            </a:extLst>
          </p:cNvPr>
          <p:cNvSpPr>
            <a:spLocks noGrp="1"/>
          </p:cNvSpPr>
          <p:nvPr>
            <p:ph sz="quarter" idx="4"/>
          </p:nvPr>
        </p:nvSpPr>
        <p:spPr>
          <a:xfrm>
            <a:off x="6197603" y="2007635"/>
            <a:ext cx="5183188" cy="3267075"/>
          </a:xfrm>
        </p:spPr>
        <p:txBody>
          <a:bodyPr>
            <a:normAutofit/>
          </a:bodyPr>
          <a:lstStyle/>
          <a:p>
            <a:pPr algn="just"/>
            <a:r>
              <a:rPr lang="es-ES" sz="1600" dirty="0">
                <a:latin typeface="Arial" panose="020B0604020202020204" pitchFamily="34" charset="0"/>
                <a:cs typeface="Arial" panose="020B0604020202020204" pitchFamily="34" charset="0"/>
              </a:rPr>
              <a:t>No se identificaron hallazgos en la verificación de los materiales, equipos e insumos, con los servicios y la dotación acordes a los anexos 6 y 8 del convenio.</a:t>
            </a:r>
          </a:p>
        </p:txBody>
      </p:sp>
      <p:sp>
        <p:nvSpPr>
          <p:cNvPr id="10" name="CuadroTexto 9">
            <a:extLst>
              <a:ext uri="{FF2B5EF4-FFF2-40B4-BE49-F238E27FC236}">
                <a16:creationId xmlns:a16="http://schemas.microsoft.com/office/drawing/2014/main" id="{FB03D3D4-D360-4713-9087-80A309E7F6A1}"/>
              </a:ext>
            </a:extLst>
          </p:cNvPr>
          <p:cNvSpPr txBox="1"/>
          <p:nvPr/>
        </p:nvSpPr>
        <p:spPr>
          <a:xfrm>
            <a:off x="1068500" y="5820331"/>
            <a:ext cx="7329881" cy="738664"/>
          </a:xfrm>
          <a:prstGeom prst="rect">
            <a:avLst/>
          </a:prstGeom>
          <a:noFill/>
        </p:spPr>
        <p:txBody>
          <a:bodyPr wrap="square">
            <a:spAutoFit/>
          </a:bodyPr>
          <a:lstStyle/>
          <a:p>
            <a:pPr algn="just"/>
            <a:r>
              <a:rPr lang="es-ES" sz="1400" dirty="0">
                <a:solidFill>
                  <a:schemeClr val="bg1">
                    <a:lumMod val="50000"/>
                  </a:schemeClr>
                </a:solidFill>
                <a:latin typeface="Arial" panose="020B0604020202020204" pitchFamily="34" charset="0"/>
                <a:cs typeface="Arial" panose="020B0604020202020204" pitchFamily="34" charset="0"/>
              </a:rPr>
              <a:t>Para tres perfiles profesionales universitarios 1 y un tecnólogo el pago de las horas adicionales del mes de julio de 2025 sin encontrar novedad, esta verificación se realizó la planilla de Pago Agosto 2025</a:t>
            </a:r>
            <a:endParaRPr lang="es-CO" sz="14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4213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09624" y="640250"/>
            <a:ext cx="10515600" cy="535531"/>
          </a:xfrm>
        </p:spPr>
        <p:txBody>
          <a:bodyPr/>
          <a:lstStyle/>
          <a:p>
            <a:r>
              <a:rPr lang="es-CO" sz="3200" b="1" dirty="0">
                <a:solidFill>
                  <a:srgbClr val="285B6A"/>
                </a:solidFill>
                <a:latin typeface="Oswald"/>
                <a:ea typeface="Oswald"/>
                <a:cs typeface="Oswald"/>
                <a:sym typeface="Oswald"/>
              </a:rPr>
              <a:t>HALLAZGOS SEGUIMIENTO RETROSPECTIVO</a:t>
            </a:r>
            <a:endParaRPr lang="en-CO" dirty="0"/>
          </a:p>
        </p:txBody>
      </p:sp>
      <p:graphicFrame>
        <p:nvGraphicFramePr>
          <p:cNvPr id="4" name="Tabla 3">
            <a:extLst>
              <a:ext uri="{FF2B5EF4-FFF2-40B4-BE49-F238E27FC236}">
                <a16:creationId xmlns:a16="http://schemas.microsoft.com/office/drawing/2014/main" id="{721A7FB6-07A2-45EA-9EDE-8E2462A4FA3C}"/>
              </a:ext>
            </a:extLst>
          </p:cNvPr>
          <p:cNvGraphicFramePr>
            <a:graphicFrameLocks noGrp="1"/>
          </p:cNvGraphicFramePr>
          <p:nvPr/>
        </p:nvGraphicFramePr>
        <p:xfrm>
          <a:off x="694595" y="1174685"/>
          <a:ext cx="10467249" cy="4146473"/>
        </p:xfrm>
        <a:graphic>
          <a:graphicData uri="http://schemas.openxmlformats.org/drawingml/2006/table">
            <a:tbl>
              <a:tblPr/>
              <a:tblGrid>
                <a:gridCol w="2380658">
                  <a:extLst>
                    <a:ext uri="{9D8B030D-6E8A-4147-A177-3AD203B41FA5}">
                      <a16:colId xmlns:a16="http://schemas.microsoft.com/office/drawing/2014/main" val="1083971882"/>
                    </a:ext>
                  </a:extLst>
                </a:gridCol>
                <a:gridCol w="5744155">
                  <a:extLst>
                    <a:ext uri="{9D8B030D-6E8A-4147-A177-3AD203B41FA5}">
                      <a16:colId xmlns:a16="http://schemas.microsoft.com/office/drawing/2014/main" val="4048012691"/>
                    </a:ext>
                  </a:extLst>
                </a:gridCol>
                <a:gridCol w="1138456">
                  <a:extLst>
                    <a:ext uri="{9D8B030D-6E8A-4147-A177-3AD203B41FA5}">
                      <a16:colId xmlns:a16="http://schemas.microsoft.com/office/drawing/2014/main" val="2422926167"/>
                    </a:ext>
                  </a:extLst>
                </a:gridCol>
                <a:gridCol w="1203980">
                  <a:extLst>
                    <a:ext uri="{9D8B030D-6E8A-4147-A177-3AD203B41FA5}">
                      <a16:colId xmlns:a16="http://schemas.microsoft.com/office/drawing/2014/main" val="4054335805"/>
                    </a:ext>
                  </a:extLst>
                </a:gridCol>
              </a:tblGrid>
              <a:tr h="598207">
                <a:tc>
                  <a:txBody>
                    <a:bodyPr/>
                    <a:lstStyle/>
                    <a:p>
                      <a:pPr algn="ctr" rtl="0" fontAlgn="ctr"/>
                      <a:r>
                        <a:rPr lang="es-CO" sz="1200" b="1" i="0" u="none" strike="noStrike">
                          <a:solidFill>
                            <a:srgbClr val="000000"/>
                          </a:solidFill>
                          <a:effectLst/>
                          <a:latin typeface="Arial" panose="020B0604020202020204" pitchFamily="34" charset="0"/>
                        </a:rPr>
                        <a:t>INTERVENCIÓN Y/O PRODUCTO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HALLAZGOS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dirty="0">
                          <a:solidFill>
                            <a:srgbClr val="000000"/>
                          </a:solidFill>
                          <a:effectLst/>
                          <a:latin typeface="Arial" panose="020B0604020202020204" pitchFamily="34" charset="0"/>
                        </a:rPr>
                        <a:t>LOCALIDAD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ES" sz="1200" b="1" i="0" u="none" strike="noStrike">
                          <a:solidFill>
                            <a:srgbClr val="000000"/>
                          </a:solidFill>
                          <a:effectLst/>
                          <a:latin typeface="Arial" panose="020B0604020202020204" pitchFamily="34" charset="0"/>
                        </a:rPr>
                        <a:t>GLOSA Y/O PLAN DE MEJORA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extLst>
                  <a:ext uri="{0D108BD9-81ED-4DB2-BD59-A6C34878D82A}">
                    <a16:rowId xmlns:a16="http://schemas.microsoft.com/office/drawing/2014/main" val="2537733296"/>
                  </a:ext>
                </a:extLst>
              </a:tr>
              <a:tr h="3548266">
                <a:tc>
                  <a:txBody>
                    <a:bodyPr/>
                    <a:lstStyle/>
                    <a:p>
                      <a:pPr algn="ctr" rtl="0" fontAlgn="ctr"/>
                      <a:r>
                        <a:rPr lang="es-ES" sz="1200" b="0" i="0" u="none" strike="noStrike" dirty="0">
                          <a:solidFill>
                            <a:schemeClr val="tx1"/>
                          </a:solidFill>
                          <a:effectLst/>
                          <a:latin typeface="Arial" panose="020B0604020202020204" pitchFamily="34" charset="0"/>
                        </a:rPr>
                        <a:t>65 - Visitas de IVC </a:t>
                      </a:r>
                    </a:p>
                    <a:p>
                      <a:pPr algn="ctr" rtl="0" fontAlgn="ctr"/>
                      <a:r>
                        <a:rPr lang="es-ES" sz="1200" b="0" i="0" u="none" strike="noStrike" dirty="0">
                          <a:solidFill>
                            <a:schemeClr val="tx1"/>
                          </a:solidFill>
                          <a:effectLst/>
                          <a:latin typeface="Arial" panose="020B0604020202020204" pitchFamily="34" charset="0"/>
                        </a:rPr>
                        <a:t>a farmacias </a:t>
                      </a:r>
                    </a:p>
                    <a:p>
                      <a:pPr algn="ctr" rtl="0" fontAlgn="ctr"/>
                      <a:r>
                        <a:rPr lang="es-ES" sz="1200" b="0" i="0" u="none" strike="noStrike" dirty="0">
                          <a:solidFill>
                            <a:schemeClr val="tx1"/>
                          </a:solidFill>
                          <a:effectLst/>
                          <a:latin typeface="Arial" panose="020B0604020202020204" pitchFamily="34" charset="0"/>
                        </a:rPr>
                        <a:t>droguerías y/o </a:t>
                      </a:r>
                    </a:p>
                    <a:p>
                      <a:pPr algn="ctr" rtl="0" fontAlgn="ctr"/>
                      <a:r>
                        <a:rPr lang="es-ES" sz="1200" b="0" i="0" u="none" strike="noStrike" dirty="0">
                          <a:solidFill>
                            <a:schemeClr val="tx1"/>
                          </a:solidFill>
                          <a:effectLst/>
                          <a:latin typeface="Arial" panose="020B0604020202020204" pitchFamily="34" charset="0"/>
                        </a:rPr>
                        <a:t>droguerías </a:t>
                      </a:r>
                    </a:p>
                    <a:p>
                      <a:pPr algn="ctr" rtl="0" fontAlgn="ctr"/>
                      <a:r>
                        <a:rPr lang="es-ES" sz="1200" b="0" i="0" u="none" strike="noStrike" dirty="0">
                          <a:solidFill>
                            <a:schemeClr val="tx1"/>
                          </a:solidFill>
                          <a:effectLst/>
                          <a:latin typeface="Arial" panose="020B0604020202020204" pitchFamily="34" charset="0"/>
                        </a:rPr>
                        <a:t>incluidas las que </a:t>
                      </a:r>
                    </a:p>
                    <a:p>
                      <a:pPr algn="ctr" rtl="0" fontAlgn="ctr"/>
                      <a:r>
                        <a:rPr lang="es-ES" sz="1200" b="0" i="0" u="none" strike="noStrike" dirty="0">
                          <a:solidFill>
                            <a:schemeClr val="tx1"/>
                          </a:solidFill>
                          <a:effectLst/>
                          <a:latin typeface="Arial" panose="020B0604020202020204" pitchFamily="34" charset="0"/>
                        </a:rPr>
                        <a:t>contratan servicio </a:t>
                      </a:r>
                    </a:p>
                    <a:p>
                      <a:pPr algn="ctr" rtl="0" fontAlgn="ctr"/>
                      <a:r>
                        <a:rPr lang="es-ES" sz="1200" b="0" i="0" u="none" strike="noStrike" dirty="0">
                          <a:solidFill>
                            <a:schemeClr val="tx1"/>
                          </a:solidFill>
                          <a:effectLst/>
                          <a:latin typeface="Arial" panose="020B0604020202020204" pitchFamily="34" charset="0"/>
                        </a:rPr>
                        <a:t>con instituciones </a:t>
                      </a:r>
                    </a:p>
                    <a:p>
                      <a:pPr algn="ctr" rtl="0" fontAlgn="ctr"/>
                      <a:r>
                        <a:rPr lang="es-ES" sz="1200" b="0" i="0" u="none" strike="noStrike" dirty="0">
                          <a:solidFill>
                            <a:schemeClr val="tx1"/>
                          </a:solidFill>
                          <a:effectLst/>
                          <a:latin typeface="Arial" panose="020B0604020202020204" pitchFamily="34" charset="0"/>
                        </a:rPr>
                        <a:t>prestadoras de </a:t>
                      </a:r>
                    </a:p>
                    <a:p>
                      <a:pPr algn="ctr" rtl="0" fontAlgn="ctr"/>
                      <a:r>
                        <a:rPr lang="es-ES" sz="1200" b="0" i="0" u="none" strike="noStrike" dirty="0">
                          <a:solidFill>
                            <a:schemeClr val="tx1"/>
                          </a:solidFill>
                          <a:effectLst/>
                          <a:latin typeface="Arial" panose="020B0604020202020204" pitchFamily="34" charset="0"/>
                        </a:rPr>
                        <a:t>servicios de salud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l" rtl="0" fontAlgn="ctr"/>
                      <a:endParaRPr lang="es-ES" sz="1200" b="0" i="0" u="none" strike="noStrike" dirty="0">
                        <a:solidFill>
                          <a:srgbClr val="808080"/>
                        </a:solidFill>
                        <a:effectLst/>
                        <a:latin typeface="Arial" panose="020B0604020202020204" pitchFamily="34" charset="0"/>
                      </a:endParaRPr>
                    </a:p>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Incongruencia entre aspectos interrelacionados de acuerdo el acta MS05 y MS19, ya que se califico cumple en el ítem 5.7 mientras que el ítem 1.1 del acta anexa se califico no cumple. (Inyectología)</a:t>
                      </a:r>
                    </a:p>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.Se evidenció aspectos sin evaluar o sin diligenciar para los ítems 14.3</a:t>
                      </a:r>
                    </a:p>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Inconsistencia en evaluación del ítem 2.3.6. por la no aplicación de medida sanitaria de seguridad.</a:t>
                      </a:r>
                    </a:p>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Inconsistencia en evaluación de diversos ítems del acta MS05 por la no aplicación de medida sanitaria de seguridad (áreas, saneamiento, SGC, servicio de inyectología, ruta sanitaria) </a:t>
                      </a: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s-ES" sz="1200" b="0" i="0" u="none" strike="noStrike" dirty="0">
                          <a:solidFill>
                            <a:schemeClr val="tx1"/>
                          </a:solidFill>
                          <a:effectLst/>
                          <a:latin typeface="Arial" panose="020B0604020202020204" pitchFamily="34" charset="0"/>
                        </a:rPr>
                        <a:t>Inconsistencia en evaluación del ítem 4.1 por la no aplicación de medida sanitaria de seguridad. (Abastecimiento de agua potable)</a:t>
                      </a: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s-ES" sz="1200" b="0" i="0" u="none" strike="noStrike" dirty="0">
                          <a:solidFill>
                            <a:schemeClr val="tx1"/>
                          </a:solidFill>
                          <a:effectLst/>
                          <a:latin typeface="Arial" panose="020B0604020202020204" pitchFamily="34" charset="0"/>
                        </a:rPr>
                        <a:t>Incongruencia entre aspectos interrelacionados de acuerdo el acta MS05, ya que se califico como si cumple en el ítem 3.10, mientras que el ítem 5.3 y 5.10.2 se califico no cumple (área para dispositivos médicos y suplementos dietarios)</a:t>
                      </a: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s-ES" sz="1200" b="0" i="0" u="none" strike="noStrike" dirty="0">
                          <a:solidFill>
                            <a:schemeClr val="tx1"/>
                          </a:solidFill>
                          <a:effectLst/>
                          <a:latin typeface="Arial" panose="020B0604020202020204" pitchFamily="34" charset="0"/>
                        </a:rPr>
                        <a:t>Incongruencia entre aspectos interrelacionados de acuerdo el acta MS05, ya que se califico como no cumple en el ítem 5.3, mientras que el ítem 5.14 se califico cumple (evaluación de la totalidad del bloque 5 del acta)</a:t>
                      </a: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endParaRPr lang="es-ES" sz="12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ES" sz="1200" b="0" i="0" u="none" strike="noStrike" dirty="0">
                          <a:solidFill>
                            <a:schemeClr val="tx1"/>
                          </a:solidFill>
                          <a:effectLst/>
                          <a:latin typeface="Arial" panose="020B0604020202020204" pitchFamily="34" charset="0"/>
                        </a:rPr>
                        <a:t>Ciudad Bolívar, Usme y Tunjuelito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Glosa G3-3 </a:t>
                      </a:r>
                    </a:p>
                    <a:p>
                      <a:pPr algn="ctr" rtl="0" fontAlgn="ctr"/>
                      <a:r>
                        <a:rPr lang="es-CO" sz="1200" b="0" i="0" u="none" strike="noStrike" dirty="0">
                          <a:solidFill>
                            <a:schemeClr val="tx1"/>
                          </a:solidFill>
                          <a:effectLst/>
                          <a:latin typeface="Arial" panose="020B0604020202020204" pitchFamily="34" charset="0"/>
                        </a:rPr>
                        <a:t>( 18 soportes afectados)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1091839830"/>
                  </a:ext>
                </a:extLst>
              </a:tr>
            </a:tbl>
          </a:graphicData>
        </a:graphic>
      </p:graphicFrame>
    </p:spTree>
    <p:extLst>
      <p:ext uri="{BB962C8B-B14F-4D97-AF65-F5344CB8AC3E}">
        <p14:creationId xmlns:p14="http://schemas.microsoft.com/office/powerpoint/2010/main" val="31736187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853472-F0AF-4B2C-1D98-03C27A679D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2CCFB1-2BBD-59FD-9384-4AB8B27C1B94}"/>
              </a:ext>
            </a:extLst>
          </p:cNvPr>
          <p:cNvSpPr>
            <a:spLocks noGrp="1"/>
          </p:cNvSpPr>
          <p:nvPr>
            <p:ph type="title"/>
          </p:nvPr>
        </p:nvSpPr>
        <p:spPr>
          <a:xfrm>
            <a:off x="809624" y="640250"/>
            <a:ext cx="10515600" cy="535531"/>
          </a:xfrm>
        </p:spPr>
        <p:txBody>
          <a:bodyPr/>
          <a:lstStyle/>
          <a:p>
            <a:r>
              <a:rPr lang="es-CO" sz="3200" b="1" dirty="0">
                <a:solidFill>
                  <a:srgbClr val="285B6A"/>
                </a:solidFill>
                <a:latin typeface="Oswald"/>
                <a:ea typeface="Oswald"/>
                <a:cs typeface="Oswald"/>
                <a:sym typeface="Oswald"/>
              </a:rPr>
              <a:t>HALLAZGOS SEGUIMIENTO RETROSPECTIVO</a:t>
            </a:r>
            <a:endParaRPr lang="en-CO" dirty="0"/>
          </a:p>
        </p:txBody>
      </p:sp>
      <p:graphicFrame>
        <p:nvGraphicFramePr>
          <p:cNvPr id="4" name="Tabla 3">
            <a:extLst>
              <a:ext uri="{FF2B5EF4-FFF2-40B4-BE49-F238E27FC236}">
                <a16:creationId xmlns:a16="http://schemas.microsoft.com/office/drawing/2014/main" id="{F65FD9BD-8DA4-C945-9CD0-6F242680B7DB}"/>
              </a:ext>
            </a:extLst>
          </p:cNvPr>
          <p:cNvGraphicFramePr>
            <a:graphicFrameLocks noGrp="1"/>
          </p:cNvGraphicFramePr>
          <p:nvPr/>
        </p:nvGraphicFramePr>
        <p:xfrm>
          <a:off x="694595" y="1174685"/>
          <a:ext cx="10467249" cy="4146473"/>
        </p:xfrm>
        <a:graphic>
          <a:graphicData uri="http://schemas.openxmlformats.org/drawingml/2006/table">
            <a:tbl>
              <a:tblPr/>
              <a:tblGrid>
                <a:gridCol w="2380658">
                  <a:extLst>
                    <a:ext uri="{9D8B030D-6E8A-4147-A177-3AD203B41FA5}">
                      <a16:colId xmlns:a16="http://schemas.microsoft.com/office/drawing/2014/main" val="1083971882"/>
                    </a:ext>
                  </a:extLst>
                </a:gridCol>
                <a:gridCol w="5744155">
                  <a:extLst>
                    <a:ext uri="{9D8B030D-6E8A-4147-A177-3AD203B41FA5}">
                      <a16:colId xmlns:a16="http://schemas.microsoft.com/office/drawing/2014/main" val="4048012691"/>
                    </a:ext>
                  </a:extLst>
                </a:gridCol>
                <a:gridCol w="1138456">
                  <a:extLst>
                    <a:ext uri="{9D8B030D-6E8A-4147-A177-3AD203B41FA5}">
                      <a16:colId xmlns:a16="http://schemas.microsoft.com/office/drawing/2014/main" val="2422926167"/>
                    </a:ext>
                  </a:extLst>
                </a:gridCol>
                <a:gridCol w="1203980">
                  <a:extLst>
                    <a:ext uri="{9D8B030D-6E8A-4147-A177-3AD203B41FA5}">
                      <a16:colId xmlns:a16="http://schemas.microsoft.com/office/drawing/2014/main" val="4054335805"/>
                    </a:ext>
                  </a:extLst>
                </a:gridCol>
              </a:tblGrid>
              <a:tr h="598207">
                <a:tc>
                  <a:txBody>
                    <a:bodyPr/>
                    <a:lstStyle/>
                    <a:p>
                      <a:pPr algn="ctr" rtl="0" fontAlgn="ctr"/>
                      <a:r>
                        <a:rPr lang="es-CO" sz="1200" b="1" i="0" u="none" strike="noStrike">
                          <a:solidFill>
                            <a:srgbClr val="000000"/>
                          </a:solidFill>
                          <a:effectLst/>
                          <a:latin typeface="Arial" panose="020B0604020202020204" pitchFamily="34" charset="0"/>
                        </a:rPr>
                        <a:t>INTERVENCIÓN Y/O PRODUCTO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HALLAZGOS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dirty="0">
                          <a:solidFill>
                            <a:srgbClr val="000000"/>
                          </a:solidFill>
                          <a:effectLst/>
                          <a:latin typeface="Arial" panose="020B0604020202020204" pitchFamily="34" charset="0"/>
                        </a:rPr>
                        <a:t>LOCALIDAD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ES" sz="1200" b="1" i="0" u="none" strike="noStrike">
                          <a:solidFill>
                            <a:srgbClr val="000000"/>
                          </a:solidFill>
                          <a:effectLst/>
                          <a:latin typeface="Arial" panose="020B0604020202020204" pitchFamily="34" charset="0"/>
                        </a:rPr>
                        <a:t>GLOSA Y/O PLAN DE MEJORA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extLst>
                  <a:ext uri="{0D108BD9-81ED-4DB2-BD59-A6C34878D82A}">
                    <a16:rowId xmlns:a16="http://schemas.microsoft.com/office/drawing/2014/main" val="2537733296"/>
                  </a:ext>
                </a:extLst>
              </a:tr>
              <a:tr h="3548266">
                <a:tc>
                  <a:txBody>
                    <a:bodyPr/>
                    <a:lstStyle/>
                    <a:p>
                      <a:pPr algn="ctr" rtl="0" fontAlgn="ctr"/>
                      <a:r>
                        <a:rPr lang="es-ES" sz="1200" b="0" i="0" u="none" strike="noStrike" dirty="0">
                          <a:solidFill>
                            <a:schemeClr val="tx1"/>
                          </a:solidFill>
                          <a:effectLst/>
                          <a:latin typeface="Arial" panose="020B0604020202020204" pitchFamily="34" charset="0"/>
                        </a:rPr>
                        <a:t>65 - Visitas de IVC </a:t>
                      </a:r>
                    </a:p>
                    <a:p>
                      <a:pPr algn="ctr" rtl="0" fontAlgn="ctr"/>
                      <a:r>
                        <a:rPr lang="es-ES" sz="1200" b="0" i="0" u="none" strike="noStrike" dirty="0">
                          <a:solidFill>
                            <a:schemeClr val="tx1"/>
                          </a:solidFill>
                          <a:effectLst/>
                          <a:latin typeface="Arial" panose="020B0604020202020204" pitchFamily="34" charset="0"/>
                        </a:rPr>
                        <a:t>a farmacias </a:t>
                      </a:r>
                    </a:p>
                    <a:p>
                      <a:pPr algn="ctr" rtl="0" fontAlgn="ctr"/>
                      <a:r>
                        <a:rPr lang="es-ES" sz="1200" b="0" i="0" u="none" strike="noStrike" dirty="0">
                          <a:solidFill>
                            <a:schemeClr val="tx1"/>
                          </a:solidFill>
                          <a:effectLst/>
                          <a:latin typeface="Arial" panose="020B0604020202020204" pitchFamily="34" charset="0"/>
                        </a:rPr>
                        <a:t>droguerías y/o </a:t>
                      </a:r>
                    </a:p>
                    <a:p>
                      <a:pPr algn="ctr" rtl="0" fontAlgn="ctr"/>
                      <a:r>
                        <a:rPr lang="es-ES" sz="1200" b="0" i="0" u="none" strike="noStrike" dirty="0">
                          <a:solidFill>
                            <a:schemeClr val="tx1"/>
                          </a:solidFill>
                          <a:effectLst/>
                          <a:latin typeface="Arial" panose="020B0604020202020204" pitchFamily="34" charset="0"/>
                        </a:rPr>
                        <a:t>droguerías </a:t>
                      </a:r>
                    </a:p>
                    <a:p>
                      <a:pPr algn="ctr" rtl="0" fontAlgn="ctr"/>
                      <a:r>
                        <a:rPr lang="es-ES" sz="1200" b="0" i="0" u="none" strike="noStrike" dirty="0">
                          <a:solidFill>
                            <a:schemeClr val="tx1"/>
                          </a:solidFill>
                          <a:effectLst/>
                          <a:latin typeface="Arial" panose="020B0604020202020204" pitchFamily="34" charset="0"/>
                        </a:rPr>
                        <a:t>incluidas las que </a:t>
                      </a:r>
                    </a:p>
                    <a:p>
                      <a:pPr algn="ctr" rtl="0" fontAlgn="ctr"/>
                      <a:r>
                        <a:rPr lang="es-ES" sz="1200" b="0" i="0" u="none" strike="noStrike" dirty="0">
                          <a:solidFill>
                            <a:schemeClr val="tx1"/>
                          </a:solidFill>
                          <a:effectLst/>
                          <a:latin typeface="Arial" panose="020B0604020202020204" pitchFamily="34" charset="0"/>
                        </a:rPr>
                        <a:t>contratan servicio </a:t>
                      </a:r>
                    </a:p>
                    <a:p>
                      <a:pPr algn="ctr" rtl="0" fontAlgn="ctr"/>
                      <a:r>
                        <a:rPr lang="es-ES" sz="1200" b="0" i="0" u="none" strike="noStrike" dirty="0">
                          <a:solidFill>
                            <a:schemeClr val="tx1"/>
                          </a:solidFill>
                          <a:effectLst/>
                          <a:latin typeface="Arial" panose="020B0604020202020204" pitchFamily="34" charset="0"/>
                        </a:rPr>
                        <a:t>con instituciones </a:t>
                      </a:r>
                    </a:p>
                    <a:p>
                      <a:pPr algn="ctr" rtl="0" fontAlgn="ctr"/>
                      <a:r>
                        <a:rPr lang="es-ES" sz="1200" b="0" i="0" u="none" strike="noStrike" dirty="0">
                          <a:solidFill>
                            <a:schemeClr val="tx1"/>
                          </a:solidFill>
                          <a:effectLst/>
                          <a:latin typeface="Arial" panose="020B0604020202020204" pitchFamily="34" charset="0"/>
                        </a:rPr>
                        <a:t>prestadoras de </a:t>
                      </a:r>
                    </a:p>
                    <a:p>
                      <a:pPr algn="ctr" rtl="0" fontAlgn="ctr"/>
                      <a:r>
                        <a:rPr lang="es-ES" sz="1200" b="0" i="0" u="none" strike="noStrike" dirty="0">
                          <a:solidFill>
                            <a:schemeClr val="tx1"/>
                          </a:solidFill>
                          <a:effectLst/>
                          <a:latin typeface="Arial" panose="020B0604020202020204" pitchFamily="34" charset="0"/>
                        </a:rPr>
                        <a:t>servicios de salud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marL="0" indent="0" algn="just" rtl="0" fontAlgn="ctr">
                        <a:buFont typeface="Arial" panose="020B0604020202020204" pitchFamily="34" charset="0"/>
                        <a:buNone/>
                      </a:pPr>
                      <a:endParaRPr lang="es-ES" sz="1200" b="0" i="0" u="none" strike="noStrike" dirty="0">
                        <a:solidFill>
                          <a:schemeClr val="tx1"/>
                        </a:solidFill>
                        <a:effectLst/>
                        <a:latin typeface="Arial" panose="020B0604020202020204" pitchFamily="34" charset="0"/>
                      </a:endParaRP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s-ES" sz="1200" b="0" i="0" u="none" strike="noStrike" dirty="0">
                          <a:solidFill>
                            <a:schemeClr val="tx1"/>
                          </a:solidFill>
                          <a:effectLst/>
                          <a:latin typeface="Arial" panose="020B0604020202020204" pitchFamily="34" charset="0"/>
                        </a:rPr>
                        <a:t>Inconsistencia en evaluación y redacción del hallazgo para el ítem 9.3 el cual se califico como cumple. (administración de medicamento inyectable sin formula medica y prevención de riesgos derivados del uso inadecuado de medicamentos)</a:t>
                      </a: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s-ES" sz="1200" b="0" i="0" u="none" strike="noStrike" dirty="0">
                          <a:solidFill>
                            <a:schemeClr val="tx1"/>
                          </a:solidFill>
                          <a:effectLst/>
                          <a:latin typeface="Arial" panose="020B0604020202020204" pitchFamily="34" charset="0"/>
                        </a:rPr>
                        <a:t>Inconsistencia en evaluación del ítem 3.3 el cual se califico como no cumple, los hallazgos registrados en acta MS19 por la no aplicación de medida sanitaria de seguridad. (No se lleva registros de inyectología desde enero y noviembre de 2024)</a:t>
                      </a: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s-ES" sz="1200" b="0" i="0" u="none" strike="noStrike" dirty="0">
                          <a:solidFill>
                            <a:schemeClr val="tx1"/>
                          </a:solidFill>
                          <a:effectLst/>
                          <a:latin typeface="Arial" panose="020B0604020202020204" pitchFamily="34" charset="0"/>
                        </a:rPr>
                        <a:t>Incongruencia entre aspectos interrelacionados de acuerdo el acta MS05 y MS19, ya que se califico cumple en el ítem 4.9 mientras que el ítem 4.4 del acta anexa se califico no cumple. (formato RH1)</a:t>
                      </a: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s-ES" sz="1200" b="0" i="0" u="none" strike="noStrike" dirty="0">
                          <a:solidFill>
                            <a:schemeClr val="tx1"/>
                          </a:solidFill>
                          <a:effectLst/>
                          <a:latin typeface="Arial" panose="020B0604020202020204" pitchFamily="34" charset="0"/>
                        </a:rPr>
                        <a:t>Incongruencia entre aspectos interrelacionados de acuerdo el acta MS05, ya que se califico  no cumple en el ítem 2.2.7 mientras que el ítem 2.3.6 se califico cumple. (Delegación DT)</a:t>
                      </a: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endParaRPr lang="es-ES" sz="1200" b="0" i="0" u="none" strike="noStrike" dirty="0">
                        <a:solidFill>
                          <a:schemeClr val="tx1"/>
                        </a:solidFill>
                        <a:effectLst/>
                        <a:latin typeface="Arial" panose="020B0604020202020204" pitchFamily="34" charset="0"/>
                      </a:endParaRP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endParaRPr lang="es-ES" sz="1200" b="0" i="0" u="none" strike="noStrike" dirty="0">
                        <a:solidFill>
                          <a:schemeClr val="tx1"/>
                        </a:solidFill>
                        <a:effectLst/>
                        <a:latin typeface="Arial" panose="020B0604020202020204" pitchFamily="34" charset="0"/>
                      </a:endParaRP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endParaRPr lang="es-ES" sz="12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ES" sz="1200" b="0" i="0" u="none" strike="noStrike" dirty="0">
                          <a:solidFill>
                            <a:schemeClr val="tx1"/>
                          </a:solidFill>
                          <a:effectLst/>
                          <a:latin typeface="Arial" panose="020B0604020202020204" pitchFamily="34" charset="0"/>
                        </a:rPr>
                        <a:t>Ciudad Bolívar, Usme y Tunjuelito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Glosa G3-3 </a:t>
                      </a:r>
                    </a:p>
                    <a:p>
                      <a:pPr algn="ctr" rtl="0" fontAlgn="ctr"/>
                      <a:r>
                        <a:rPr lang="es-CO" sz="1200" b="0" i="0" u="none" strike="noStrike" dirty="0">
                          <a:solidFill>
                            <a:schemeClr val="tx1"/>
                          </a:solidFill>
                          <a:effectLst/>
                          <a:latin typeface="Arial" panose="020B0604020202020204" pitchFamily="34" charset="0"/>
                        </a:rPr>
                        <a:t>( 18 soportes afectados)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1091839830"/>
                  </a:ext>
                </a:extLst>
              </a:tr>
            </a:tbl>
          </a:graphicData>
        </a:graphic>
      </p:graphicFrame>
    </p:spTree>
    <p:extLst>
      <p:ext uri="{BB962C8B-B14F-4D97-AF65-F5344CB8AC3E}">
        <p14:creationId xmlns:p14="http://schemas.microsoft.com/office/powerpoint/2010/main" val="12863907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D5F58-578D-4EC3-7110-20CB2F48E8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36DBD3-C349-B7A3-F34B-8DB1BB3E818A}"/>
              </a:ext>
            </a:extLst>
          </p:cNvPr>
          <p:cNvSpPr>
            <a:spLocks noGrp="1"/>
          </p:cNvSpPr>
          <p:nvPr>
            <p:ph type="title"/>
          </p:nvPr>
        </p:nvSpPr>
        <p:spPr>
          <a:xfrm>
            <a:off x="809624" y="640250"/>
            <a:ext cx="10515600" cy="535531"/>
          </a:xfrm>
        </p:spPr>
        <p:txBody>
          <a:bodyPr/>
          <a:lstStyle/>
          <a:p>
            <a:r>
              <a:rPr lang="es-CO" sz="3200" b="1" dirty="0">
                <a:solidFill>
                  <a:srgbClr val="285B6A"/>
                </a:solidFill>
                <a:latin typeface="Oswald"/>
                <a:ea typeface="Oswald"/>
                <a:cs typeface="Oswald"/>
                <a:sym typeface="Oswald"/>
              </a:rPr>
              <a:t>HALLAZGOS SEGUIMIENTO RETROSPECTIVO</a:t>
            </a:r>
            <a:endParaRPr lang="en-CO" dirty="0"/>
          </a:p>
        </p:txBody>
      </p:sp>
      <p:graphicFrame>
        <p:nvGraphicFramePr>
          <p:cNvPr id="4" name="Tabla 3">
            <a:extLst>
              <a:ext uri="{FF2B5EF4-FFF2-40B4-BE49-F238E27FC236}">
                <a16:creationId xmlns:a16="http://schemas.microsoft.com/office/drawing/2014/main" id="{52581BCC-D366-77DC-C057-2B0DFCD23BFA}"/>
              </a:ext>
            </a:extLst>
          </p:cNvPr>
          <p:cNvGraphicFramePr>
            <a:graphicFrameLocks noGrp="1"/>
          </p:cNvGraphicFramePr>
          <p:nvPr/>
        </p:nvGraphicFramePr>
        <p:xfrm>
          <a:off x="694595" y="1540376"/>
          <a:ext cx="10467249" cy="1572333"/>
        </p:xfrm>
        <a:graphic>
          <a:graphicData uri="http://schemas.openxmlformats.org/drawingml/2006/table">
            <a:tbl>
              <a:tblPr/>
              <a:tblGrid>
                <a:gridCol w="2380658">
                  <a:extLst>
                    <a:ext uri="{9D8B030D-6E8A-4147-A177-3AD203B41FA5}">
                      <a16:colId xmlns:a16="http://schemas.microsoft.com/office/drawing/2014/main" val="1083971882"/>
                    </a:ext>
                  </a:extLst>
                </a:gridCol>
                <a:gridCol w="5744155">
                  <a:extLst>
                    <a:ext uri="{9D8B030D-6E8A-4147-A177-3AD203B41FA5}">
                      <a16:colId xmlns:a16="http://schemas.microsoft.com/office/drawing/2014/main" val="4048012691"/>
                    </a:ext>
                  </a:extLst>
                </a:gridCol>
                <a:gridCol w="1138456">
                  <a:extLst>
                    <a:ext uri="{9D8B030D-6E8A-4147-A177-3AD203B41FA5}">
                      <a16:colId xmlns:a16="http://schemas.microsoft.com/office/drawing/2014/main" val="2422926167"/>
                    </a:ext>
                  </a:extLst>
                </a:gridCol>
                <a:gridCol w="1203980">
                  <a:extLst>
                    <a:ext uri="{9D8B030D-6E8A-4147-A177-3AD203B41FA5}">
                      <a16:colId xmlns:a16="http://schemas.microsoft.com/office/drawing/2014/main" val="4054335805"/>
                    </a:ext>
                  </a:extLst>
                </a:gridCol>
              </a:tblGrid>
              <a:tr h="498426">
                <a:tc>
                  <a:txBody>
                    <a:bodyPr/>
                    <a:lstStyle/>
                    <a:p>
                      <a:pPr algn="ctr" rtl="0" fontAlgn="ctr"/>
                      <a:r>
                        <a:rPr lang="es-CO" sz="1200" b="1" i="0" u="none" strike="noStrike" dirty="0">
                          <a:solidFill>
                            <a:srgbClr val="000000"/>
                          </a:solidFill>
                          <a:effectLst/>
                          <a:latin typeface="Arial" panose="020B0604020202020204" pitchFamily="34" charset="0"/>
                        </a:rPr>
                        <a:t>INTERVENCIÓN Y/O PRODUCTO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dirty="0">
                          <a:solidFill>
                            <a:srgbClr val="000000"/>
                          </a:solidFill>
                          <a:effectLst/>
                          <a:latin typeface="Arial" panose="020B0604020202020204" pitchFamily="34" charset="0"/>
                        </a:rPr>
                        <a:t>HALLAZGOS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dirty="0">
                          <a:solidFill>
                            <a:srgbClr val="000000"/>
                          </a:solidFill>
                          <a:effectLst/>
                          <a:latin typeface="Arial" panose="020B0604020202020204" pitchFamily="34" charset="0"/>
                        </a:rPr>
                        <a:t>LOCALIDAD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ES" sz="1200" b="1" i="0" u="none" strike="noStrike">
                          <a:solidFill>
                            <a:srgbClr val="000000"/>
                          </a:solidFill>
                          <a:effectLst/>
                          <a:latin typeface="Arial" panose="020B0604020202020204" pitchFamily="34" charset="0"/>
                        </a:rPr>
                        <a:t>GLOSA Y/O PLAN DE MEJORA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extLst>
                  <a:ext uri="{0D108BD9-81ED-4DB2-BD59-A6C34878D82A}">
                    <a16:rowId xmlns:a16="http://schemas.microsoft.com/office/drawing/2014/main" val="2537733296"/>
                  </a:ext>
                </a:extLst>
              </a:tr>
              <a:tr h="1015498">
                <a:tc>
                  <a:txBody>
                    <a:bodyPr/>
                    <a:lstStyle/>
                    <a:p>
                      <a:pPr algn="ctr" rtl="0" fontAlgn="ctr"/>
                      <a:r>
                        <a:rPr lang="es-ES" sz="1200" b="0" i="0" u="none" strike="noStrike" dirty="0">
                          <a:solidFill>
                            <a:schemeClr val="tx1"/>
                          </a:solidFill>
                          <a:effectLst/>
                          <a:latin typeface="Arial" panose="020B0604020202020204" pitchFamily="34" charset="0"/>
                        </a:rPr>
                        <a:t>69 - Visitas de </a:t>
                      </a:r>
                    </a:p>
                    <a:p>
                      <a:pPr algn="ctr" rtl="0" fontAlgn="ctr"/>
                      <a:r>
                        <a:rPr lang="es-ES" sz="1200" b="0" i="0" u="none" strike="noStrike" dirty="0">
                          <a:solidFill>
                            <a:schemeClr val="tx1"/>
                          </a:solidFill>
                          <a:effectLst/>
                          <a:latin typeface="Arial" panose="020B0604020202020204" pitchFamily="34" charset="0"/>
                        </a:rPr>
                        <a:t>IVC a </a:t>
                      </a:r>
                    </a:p>
                    <a:p>
                      <a:pPr algn="ctr" rtl="0" fontAlgn="ctr"/>
                      <a:r>
                        <a:rPr lang="es-ES" sz="1200" b="0" i="0" u="none" strike="noStrike" dirty="0">
                          <a:solidFill>
                            <a:schemeClr val="tx1"/>
                          </a:solidFill>
                          <a:effectLst/>
                          <a:latin typeface="Arial" panose="020B0604020202020204" pitchFamily="34" charset="0"/>
                        </a:rPr>
                        <a:t>Distribuidores de </a:t>
                      </a:r>
                    </a:p>
                    <a:p>
                      <a:pPr algn="ctr" rtl="0" fontAlgn="ctr"/>
                      <a:r>
                        <a:rPr lang="es-ES" sz="1200" b="0" i="0" u="none" strike="noStrike" dirty="0">
                          <a:solidFill>
                            <a:schemeClr val="tx1"/>
                          </a:solidFill>
                          <a:effectLst/>
                          <a:latin typeface="Arial" panose="020B0604020202020204" pitchFamily="34" charset="0"/>
                        </a:rPr>
                        <a:t>Cosméticos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marL="0" indent="0" algn="just" rtl="0" fontAlgn="ctr">
                        <a:buFont typeface="Arial" panose="020B0604020202020204" pitchFamily="34" charset="0"/>
                        <a:buNone/>
                      </a:pPr>
                      <a:endParaRPr lang="es-ES" sz="1200" b="0" i="0" u="none" strike="noStrike" dirty="0">
                        <a:solidFill>
                          <a:schemeClr val="tx1"/>
                        </a:solidFill>
                        <a:effectLst/>
                        <a:latin typeface="Arial" panose="020B0604020202020204" pitchFamily="34" charset="0"/>
                      </a:endParaRP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s-ES" sz="1200" b="0" i="0" u="none" strike="noStrike" dirty="0">
                          <a:solidFill>
                            <a:schemeClr val="tx1"/>
                          </a:solidFill>
                          <a:effectLst/>
                          <a:latin typeface="Arial" panose="020B0604020202020204" pitchFamily="34" charset="0"/>
                        </a:rPr>
                        <a:t>Se evidenció aspectos sin diligenciar para el ítem correspondiente a la fecha de visita en la pagina 7</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ES" sz="1200" b="0" i="0" u="none" strike="noStrike" dirty="0">
                          <a:solidFill>
                            <a:schemeClr val="tx1"/>
                          </a:solidFill>
                          <a:effectLst/>
                          <a:latin typeface="Arial" panose="020B0604020202020204" pitchFamily="34" charset="0"/>
                        </a:rPr>
                        <a:t>Usme</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Glosa G3-3 </a:t>
                      </a:r>
                    </a:p>
                    <a:p>
                      <a:pPr algn="ctr" rtl="0" fontAlgn="ctr"/>
                      <a:r>
                        <a:rPr lang="es-CO" sz="1200" b="0" i="0" u="none" strike="noStrike" dirty="0">
                          <a:solidFill>
                            <a:schemeClr val="tx1"/>
                          </a:solidFill>
                          <a:effectLst/>
                          <a:latin typeface="Arial" panose="020B0604020202020204" pitchFamily="34" charset="0"/>
                        </a:rPr>
                        <a:t>( 1 soporte afectado)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1091839830"/>
                  </a:ext>
                </a:extLst>
              </a:tr>
            </a:tbl>
          </a:graphicData>
        </a:graphic>
      </p:graphicFrame>
      <p:graphicFrame>
        <p:nvGraphicFramePr>
          <p:cNvPr id="6" name="Tabla 5">
            <a:extLst>
              <a:ext uri="{FF2B5EF4-FFF2-40B4-BE49-F238E27FC236}">
                <a16:creationId xmlns:a16="http://schemas.microsoft.com/office/drawing/2014/main" id="{2A27BEF7-F493-720B-FB85-769E0D0213CE}"/>
              </a:ext>
            </a:extLst>
          </p:cNvPr>
          <p:cNvGraphicFramePr>
            <a:graphicFrameLocks noGrp="1"/>
          </p:cNvGraphicFramePr>
          <p:nvPr/>
        </p:nvGraphicFramePr>
        <p:xfrm>
          <a:off x="694595" y="3706421"/>
          <a:ext cx="10467249" cy="1662310"/>
        </p:xfrm>
        <a:graphic>
          <a:graphicData uri="http://schemas.openxmlformats.org/drawingml/2006/table">
            <a:tbl>
              <a:tblPr/>
              <a:tblGrid>
                <a:gridCol w="2380658">
                  <a:extLst>
                    <a:ext uri="{9D8B030D-6E8A-4147-A177-3AD203B41FA5}">
                      <a16:colId xmlns:a16="http://schemas.microsoft.com/office/drawing/2014/main" val="1083971882"/>
                    </a:ext>
                  </a:extLst>
                </a:gridCol>
                <a:gridCol w="5744155">
                  <a:extLst>
                    <a:ext uri="{9D8B030D-6E8A-4147-A177-3AD203B41FA5}">
                      <a16:colId xmlns:a16="http://schemas.microsoft.com/office/drawing/2014/main" val="4048012691"/>
                    </a:ext>
                  </a:extLst>
                </a:gridCol>
                <a:gridCol w="1138456">
                  <a:extLst>
                    <a:ext uri="{9D8B030D-6E8A-4147-A177-3AD203B41FA5}">
                      <a16:colId xmlns:a16="http://schemas.microsoft.com/office/drawing/2014/main" val="2422926167"/>
                    </a:ext>
                  </a:extLst>
                </a:gridCol>
                <a:gridCol w="1203980">
                  <a:extLst>
                    <a:ext uri="{9D8B030D-6E8A-4147-A177-3AD203B41FA5}">
                      <a16:colId xmlns:a16="http://schemas.microsoft.com/office/drawing/2014/main" val="4054335805"/>
                    </a:ext>
                  </a:extLst>
                </a:gridCol>
              </a:tblGrid>
              <a:tr h="0">
                <a:tc>
                  <a:txBody>
                    <a:bodyPr/>
                    <a:lstStyle/>
                    <a:p>
                      <a:pPr algn="ctr" rtl="0" fontAlgn="ctr"/>
                      <a:r>
                        <a:rPr lang="es-CO" sz="1200" b="1" i="0" u="none" strike="noStrike" dirty="0">
                          <a:solidFill>
                            <a:srgbClr val="000000"/>
                          </a:solidFill>
                          <a:effectLst/>
                          <a:latin typeface="Arial" panose="020B0604020202020204" pitchFamily="34" charset="0"/>
                        </a:rPr>
                        <a:t>INTERVENCIÓN Y/O PRODUCTO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dirty="0">
                          <a:solidFill>
                            <a:srgbClr val="000000"/>
                          </a:solidFill>
                          <a:effectLst/>
                          <a:latin typeface="Arial" panose="020B0604020202020204" pitchFamily="34" charset="0"/>
                        </a:rPr>
                        <a:t>HALLAZGOS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dirty="0">
                          <a:solidFill>
                            <a:srgbClr val="000000"/>
                          </a:solidFill>
                          <a:effectLst/>
                          <a:latin typeface="Arial" panose="020B0604020202020204" pitchFamily="34" charset="0"/>
                        </a:rPr>
                        <a:t>LOCALIDAD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ES" sz="1200" b="1" i="0" u="none" strike="noStrike">
                          <a:solidFill>
                            <a:srgbClr val="000000"/>
                          </a:solidFill>
                          <a:effectLst/>
                          <a:latin typeface="Arial" panose="020B0604020202020204" pitchFamily="34" charset="0"/>
                        </a:rPr>
                        <a:t>GLOSA Y/O PLAN DE MEJORA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extLst>
                  <a:ext uri="{0D108BD9-81ED-4DB2-BD59-A6C34878D82A}">
                    <a16:rowId xmlns:a16="http://schemas.microsoft.com/office/drawing/2014/main" val="2537733296"/>
                  </a:ext>
                </a:extLst>
              </a:tr>
              <a:tr h="1015498">
                <a:tc>
                  <a:txBody>
                    <a:bodyPr/>
                    <a:lstStyle/>
                    <a:p>
                      <a:pPr algn="ctr" rtl="0" fontAlgn="ctr"/>
                      <a:r>
                        <a:rPr lang="es-ES" sz="1200" b="0" i="0" u="none" strike="noStrike" dirty="0">
                          <a:solidFill>
                            <a:schemeClr val="tx1"/>
                          </a:solidFill>
                          <a:effectLst/>
                          <a:latin typeface="Arial" panose="020B0604020202020204" pitchFamily="34" charset="0"/>
                        </a:rPr>
                        <a:t>71 - Visitas de </a:t>
                      </a:r>
                    </a:p>
                    <a:p>
                      <a:pPr algn="ctr" rtl="0" fontAlgn="ctr"/>
                      <a:r>
                        <a:rPr lang="es-ES" sz="1200" b="0" i="0" u="none" strike="noStrike" dirty="0">
                          <a:solidFill>
                            <a:schemeClr val="tx1"/>
                          </a:solidFill>
                          <a:effectLst/>
                          <a:latin typeface="Arial" panose="020B0604020202020204" pitchFamily="34" charset="0"/>
                        </a:rPr>
                        <a:t>IVC a </a:t>
                      </a:r>
                    </a:p>
                    <a:p>
                      <a:pPr algn="ctr" rtl="0" fontAlgn="ctr"/>
                      <a:r>
                        <a:rPr lang="es-ES" sz="1200" b="0" i="0" u="none" strike="noStrike" dirty="0">
                          <a:solidFill>
                            <a:schemeClr val="tx1"/>
                          </a:solidFill>
                          <a:effectLst/>
                          <a:latin typeface="Arial" panose="020B0604020202020204" pitchFamily="34" charset="0"/>
                        </a:rPr>
                        <a:t>distribuidores de </a:t>
                      </a:r>
                    </a:p>
                    <a:p>
                      <a:pPr algn="ctr" rtl="0" fontAlgn="ctr"/>
                      <a:r>
                        <a:rPr lang="es-ES" sz="1200" b="0" i="0" u="none" strike="noStrike" dirty="0">
                          <a:solidFill>
                            <a:schemeClr val="tx1"/>
                          </a:solidFill>
                          <a:effectLst/>
                          <a:latin typeface="Arial" panose="020B0604020202020204" pitchFamily="34" charset="0"/>
                        </a:rPr>
                        <a:t>productos de </a:t>
                      </a:r>
                    </a:p>
                    <a:p>
                      <a:pPr algn="ctr" rtl="0" fontAlgn="ctr"/>
                      <a:r>
                        <a:rPr lang="es-ES" sz="1200" b="0" i="0" u="none" strike="noStrike" dirty="0">
                          <a:solidFill>
                            <a:schemeClr val="tx1"/>
                          </a:solidFill>
                          <a:effectLst/>
                          <a:latin typeface="Arial" panose="020B0604020202020204" pitchFamily="34" charset="0"/>
                        </a:rPr>
                        <a:t>higiene </a:t>
                      </a:r>
                    </a:p>
                    <a:p>
                      <a:pPr algn="ctr" rtl="0" fontAlgn="ctr"/>
                      <a:r>
                        <a:rPr lang="es-ES" sz="1200" b="0" i="0" u="none" strike="noStrike" dirty="0">
                          <a:solidFill>
                            <a:schemeClr val="tx1"/>
                          </a:solidFill>
                          <a:effectLst/>
                          <a:latin typeface="Arial" panose="020B0604020202020204" pitchFamily="34" charset="0"/>
                        </a:rPr>
                        <a:t>doméstica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marL="0" indent="0" algn="just" rtl="0" fontAlgn="ctr">
                        <a:buFont typeface="Arial" panose="020B0604020202020204" pitchFamily="34" charset="0"/>
                        <a:buNone/>
                      </a:pPr>
                      <a:endParaRPr lang="es-ES" sz="1200" b="0" i="0" u="none" strike="noStrike" dirty="0">
                        <a:solidFill>
                          <a:schemeClr val="tx1"/>
                        </a:solidFill>
                        <a:effectLst/>
                        <a:latin typeface="Arial" panose="020B0604020202020204" pitchFamily="34" charset="0"/>
                      </a:endParaRP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s-ES" sz="1200" b="0" i="0" u="none" strike="noStrike" dirty="0">
                          <a:solidFill>
                            <a:schemeClr val="tx1"/>
                          </a:solidFill>
                          <a:effectLst/>
                          <a:latin typeface="Arial" panose="020B0604020202020204" pitchFamily="34" charset="0"/>
                        </a:rPr>
                        <a:t>Se evidenció aspectos sin diligenciar para el ítem correspondiente a la fecha de visita en la pagina 7</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ES" sz="1200" b="0" i="0" u="none" strike="noStrike" dirty="0">
                          <a:solidFill>
                            <a:schemeClr val="tx1"/>
                          </a:solidFill>
                          <a:effectLst/>
                          <a:latin typeface="Arial" panose="020B0604020202020204" pitchFamily="34" charset="0"/>
                        </a:rPr>
                        <a:t>Tunjuelito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Glosa G3-3 </a:t>
                      </a:r>
                    </a:p>
                    <a:p>
                      <a:pPr algn="ctr" rtl="0" fontAlgn="ctr"/>
                      <a:r>
                        <a:rPr lang="es-CO" sz="1200" b="0" i="0" u="none" strike="noStrike" dirty="0">
                          <a:solidFill>
                            <a:schemeClr val="tx1"/>
                          </a:solidFill>
                          <a:effectLst/>
                          <a:latin typeface="Arial" panose="020B0604020202020204" pitchFamily="34" charset="0"/>
                        </a:rPr>
                        <a:t>( 1 soporte afectado)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1091839830"/>
                  </a:ext>
                </a:extLst>
              </a:tr>
            </a:tbl>
          </a:graphicData>
        </a:graphic>
      </p:graphicFrame>
    </p:spTree>
    <p:extLst>
      <p:ext uri="{BB962C8B-B14F-4D97-AF65-F5344CB8AC3E}">
        <p14:creationId xmlns:p14="http://schemas.microsoft.com/office/powerpoint/2010/main" val="27916751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685E41-1F4D-4432-CA2E-AD485D65D7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65C004-80AC-CEFB-AB22-A78117FA98A0}"/>
              </a:ext>
            </a:extLst>
          </p:cNvPr>
          <p:cNvSpPr>
            <a:spLocks noGrp="1"/>
          </p:cNvSpPr>
          <p:nvPr>
            <p:ph type="title"/>
          </p:nvPr>
        </p:nvSpPr>
        <p:spPr>
          <a:xfrm>
            <a:off x="809624" y="640250"/>
            <a:ext cx="10515600" cy="535531"/>
          </a:xfrm>
        </p:spPr>
        <p:txBody>
          <a:bodyPr/>
          <a:lstStyle/>
          <a:p>
            <a:r>
              <a:rPr lang="es-CO" sz="3200" b="1" dirty="0">
                <a:solidFill>
                  <a:srgbClr val="285B6A"/>
                </a:solidFill>
                <a:latin typeface="Oswald"/>
                <a:ea typeface="Oswald"/>
                <a:cs typeface="Oswald"/>
                <a:sym typeface="Oswald"/>
              </a:rPr>
              <a:t>HALLAZGOS SEGUIMIENTO RETROSPECTIVO</a:t>
            </a:r>
            <a:endParaRPr lang="en-CO" dirty="0"/>
          </a:p>
        </p:txBody>
      </p:sp>
      <p:graphicFrame>
        <p:nvGraphicFramePr>
          <p:cNvPr id="4" name="Tabla 3">
            <a:extLst>
              <a:ext uri="{FF2B5EF4-FFF2-40B4-BE49-F238E27FC236}">
                <a16:creationId xmlns:a16="http://schemas.microsoft.com/office/drawing/2014/main" id="{3C935323-C5D8-9B67-99B9-526470C8C841}"/>
              </a:ext>
            </a:extLst>
          </p:cNvPr>
          <p:cNvGraphicFramePr>
            <a:graphicFrameLocks noGrp="1"/>
          </p:cNvGraphicFramePr>
          <p:nvPr/>
        </p:nvGraphicFramePr>
        <p:xfrm>
          <a:off x="694595" y="1174685"/>
          <a:ext cx="10467249" cy="3464023"/>
        </p:xfrm>
        <a:graphic>
          <a:graphicData uri="http://schemas.openxmlformats.org/drawingml/2006/table">
            <a:tbl>
              <a:tblPr/>
              <a:tblGrid>
                <a:gridCol w="2380658">
                  <a:extLst>
                    <a:ext uri="{9D8B030D-6E8A-4147-A177-3AD203B41FA5}">
                      <a16:colId xmlns:a16="http://schemas.microsoft.com/office/drawing/2014/main" val="1083971882"/>
                    </a:ext>
                  </a:extLst>
                </a:gridCol>
                <a:gridCol w="5744155">
                  <a:extLst>
                    <a:ext uri="{9D8B030D-6E8A-4147-A177-3AD203B41FA5}">
                      <a16:colId xmlns:a16="http://schemas.microsoft.com/office/drawing/2014/main" val="4048012691"/>
                    </a:ext>
                  </a:extLst>
                </a:gridCol>
                <a:gridCol w="1138456">
                  <a:extLst>
                    <a:ext uri="{9D8B030D-6E8A-4147-A177-3AD203B41FA5}">
                      <a16:colId xmlns:a16="http://schemas.microsoft.com/office/drawing/2014/main" val="2422926167"/>
                    </a:ext>
                  </a:extLst>
                </a:gridCol>
                <a:gridCol w="1203980">
                  <a:extLst>
                    <a:ext uri="{9D8B030D-6E8A-4147-A177-3AD203B41FA5}">
                      <a16:colId xmlns:a16="http://schemas.microsoft.com/office/drawing/2014/main" val="4054335805"/>
                    </a:ext>
                  </a:extLst>
                </a:gridCol>
              </a:tblGrid>
              <a:tr h="490127">
                <a:tc>
                  <a:txBody>
                    <a:bodyPr/>
                    <a:lstStyle/>
                    <a:p>
                      <a:pPr algn="ctr" rtl="0" fontAlgn="ctr"/>
                      <a:r>
                        <a:rPr lang="es-CO" sz="1200" b="1" i="0" u="none" strike="noStrike">
                          <a:solidFill>
                            <a:srgbClr val="000000"/>
                          </a:solidFill>
                          <a:effectLst/>
                          <a:latin typeface="Arial" panose="020B0604020202020204" pitchFamily="34" charset="0"/>
                        </a:rPr>
                        <a:t>INTERVENCIÓN Y/O PRODUCTO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HALLAZGOS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dirty="0">
                          <a:solidFill>
                            <a:srgbClr val="000000"/>
                          </a:solidFill>
                          <a:effectLst/>
                          <a:latin typeface="Arial" panose="020B0604020202020204" pitchFamily="34" charset="0"/>
                        </a:rPr>
                        <a:t>LOCALIDAD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ES" sz="1200" b="1" i="0" u="none" strike="noStrike">
                          <a:solidFill>
                            <a:srgbClr val="000000"/>
                          </a:solidFill>
                          <a:effectLst/>
                          <a:latin typeface="Arial" panose="020B0604020202020204" pitchFamily="34" charset="0"/>
                        </a:rPr>
                        <a:t>GLOSA Y/O PLAN DE MEJORA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extLst>
                  <a:ext uri="{0D108BD9-81ED-4DB2-BD59-A6C34878D82A}">
                    <a16:rowId xmlns:a16="http://schemas.microsoft.com/office/drawing/2014/main" val="2537733296"/>
                  </a:ext>
                </a:extLst>
              </a:tr>
              <a:tr h="2907188">
                <a:tc>
                  <a:txBody>
                    <a:bodyPr/>
                    <a:lstStyle/>
                    <a:p>
                      <a:pPr algn="ctr" rtl="0" fontAlgn="ctr"/>
                      <a:r>
                        <a:rPr lang="es-ES" sz="1200" b="0" i="0" u="none" strike="noStrike" dirty="0">
                          <a:solidFill>
                            <a:schemeClr val="tx1"/>
                          </a:solidFill>
                          <a:effectLst/>
                          <a:latin typeface="Arial" panose="020B0604020202020204" pitchFamily="34" charset="0"/>
                        </a:rPr>
                        <a:t>79 - Visitas de </a:t>
                      </a:r>
                    </a:p>
                    <a:p>
                      <a:pPr algn="ctr" rtl="0" fontAlgn="ctr"/>
                      <a:r>
                        <a:rPr lang="es-ES" sz="1200" b="0" i="0" u="none" strike="noStrike" dirty="0">
                          <a:solidFill>
                            <a:schemeClr val="tx1"/>
                          </a:solidFill>
                          <a:effectLst/>
                          <a:latin typeface="Arial" panose="020B0604020202020204" pitchFamily="34" charset="0"/>
                        </a:rPr>
                        <a:t>IVC a Tiendas </a:t>
                      </a:r>
                    </a:p>
                    <a:p>
                      <a:pPr algn="ctr" rtl="0" fontAlgn="ctr"/>
                      <a:r>
                        <a:rPr lang="es-ES" sz="1200" b="0" i="0" u="none" strike="noStrike" dirty="0">
                          <a:solidFill>
                            <a:schemeClr val="tx1"/>
                          </a:solidFill>
                          <a:effectLst/>
                          <a:latin typeface="Arial" panose="020B0604020202020204" pitchFamily="34" charset="0"/>
                        </a:rPr>
                        <a:t>Naturistas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marL="0" indent="0" algn="just" rtl="0" fontAlgn="ctr">
                        <a:buFont typeface="Arial" panose="020B0604020202020204" pitchFamily="34" charset="0"/>
                        <a:buNone/>
                      </a:pPr>
                      <a:endParaRPr lang="es-ES" sz="1200" b="0" i="0" u="none" strike="noStrike" dirty="0">
                        <a:solidFill>
                          <a:schemeClr val="tx1"/>
                        </a:solidFill>
                        <a:effectLst/>
                        <a:latin typeface="Arial" panose="020B0604020202020204" pitchFamily="34" charset="0"/>
                      </a:endParaRPr>
                    </a:p>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Inconsistencia en la no aplicación de medida sanitaria de seguridad al establecimiento que contaba con conceptos sanitarios desfavorables consecutivos y múltiples incumplimientos críticos (Abastecimiento de agua, ausencia de unidad sanitaria, productos en el piso etc.)</a:t>
                      </a: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s-ES" sz="1200" b="0" i="0" u="none" strike="noStrike" dirty="0">
                          <a:solidFill>
                            <a:schemeClr val="tx1"/>
                          </a:solidFill>
                          <a:effectLst/>
                          <a:latin typeface="Arial" panose="020B0604020202020204" pitchFamily="34" charset="0"/>
                        </a:rPr>
                        <a:t>Inconsistencia en otorgamiento de concepto sanitario definitivo por conceptos favorables con requerimientos consecutivos.</a:t>
                      </a:r>
                    </a:p>
                    <a:p>
                      <a:pPr marL="0" indent="0" algn="just" rtl="0" fontAlgn="ctr">
                        <a:buFont typeface="Arial" panose="020B0604020202020204" pitchFamily="34" charset="0"/>
                        <a:buNone/>
                      </a:pPr>
                      <a:endParaRPr lang="es-ES" sz="12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ES" sz="1200" b="0" i="0" u="none" strike="noStrike" dirty="0">
                          <a:solidFill>
                            <a:schemeClr val="tx1"/>
                          </a:solidFill>
                          <a:effectLst/>
                          <a:latin typeface="Arial" panose="020B0604020202020204" pitchFamily="34" charset="0"/>
                        </a:rPr>
                        <a:t>Usme</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Glosa G3-3 </a:t>
                      </a:r>
                    </a:p>
                    <a:p>
                      <a:pPr algn="ctr" rtl="0" fontAlgn="ctr"/>
                      <a:r>
                        <a:rPr lang="es-CO" sz="1200" b="0" i="0" u="none" strike="noStrike" dirty="0">
                          <a:solidFill>
                            <a:schemeClr val="tx1"/>
                          </a:solidFill>
                          <a:effectLst/>
                          <a:latin typeface="Arial" panose="020B0604020202020204" pitchFamily="34" charset="0"/>
                        </a:rPr>
                        <a:t>( 3 soportes afectados)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1091839830"/>
                  </a:ext>
                </a:extLst>
              </a:tr>
            </a:tbl>
          </a:graphicData>
        </a:graphic>
      </p:graphicFrame>
    </p:spTree>
    <p:extLst>
      <p:ext uri="{BB962C8B-B14F-4D97-AF65-F5344CB8AC3E}">
        <p14:creationId xmlns:p14="http://schemas.microsoft.com/office/powerpoint/2010/main" val="3833488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84F39BC-4B54-3A17-9FAF-C3A08623F4D4}"/>
              </a:ext>
            </a:extLst>
          </p:cNvPr>
          <p:cNvSpPr>
            <a:spLocks noGrp="1"/>
          </p:cNvSpPr>
          <p:nvPr>
            <p:ph type="body" idx="1"/>
          </p:nvPr>
        </p:nvSpPr>
        <p:spPr/>
        <p:txBody>
          <a:bodyPr/>
          <a:lstStyle/>
          <a:p>
            <a:endParaRPr lang="en-CO" dirty="0"/>
          </a:p>
        </p:txBody>
      </p:sp>
      <p:sp>
        <p:nvSpPr>
          <p:cNvPr id="3" name="Title 2">
            <a:extLst>
              <a:ext uri="{FF2B5EF4-FFF2-40B4-BE49-F238E27FC236}">
                <a16:creationId xmlns:a16="http://schemas.microsoft.com/office/drawing/2014/main" id="{CE70733B-92C3-3345-4B86-99F03BA6E81D}"/>
              </a:ext>
            </a:extLst>
          </p:cNvPr>
          <p:cNvSpPr>
            <a:spLocks noGrp="1"/>
          </p:cNvSpPr>
          <p:nvPr>
            <p:ph type="title"/>
          </p:nvPr>
        </p:nvSpPr>
        <p:spPr>
          <a:xfrm>
            <a:off x="4792165" y="1516310"/>
            <a:ext cx="6623050" cy="3825380"/>
          </a:xfrm>
        </p:spPr>
        <p:txBody>
          <a:bodyPr/>
          <a:lstStyle/>
          <a:p>
            <a:pPr lvl="0" algn="ctr"/>
            <a:r>
              <a:rPr lang="es-ES" dirty="0"/>
              <a:t>SUBRED INTEGRADA DE SERVICIOS DE SALUD SUR OCCIDENTE E.S.E.</a:t>
            </a:r>
            <a:br>
              <a:rPr lang="es-ES" dirty="0"/>
            </a:br>
            <a:r>
              <a:rPr lang="pt-BR" sz="3600" b="1" kern="1200" dirty="0">
                <a:solidFill>
                  <a:schemeClr val="bg1"/>
                </a:solidFill>
                <a:latin typeface="Oswald"/>
                <a:ea typeface="Oswald"/>
                <a:cs typeface="Oswald"/>
                <a:sym typeface="Oswald"/>
              </a:rPr>
              <a:t>Convenio GPS-PSPIC </a:t>
            </a:r>
            <a:br>
              <a:rPr lang="pt-BR" sz="3600" b="1" kern="1200" dirty="0">
                <a:solidFill>
                  <a:schemeClr val="bg1"/>
                </a:solidFill>
                <a:latin typeface="Oswald"/>
                <a:ea typeface="Oswald"/>
                <a:cs typeface="Oswald"/>
                <a:sym typeface="Oswald"/>
              </a:rPr>
            </a:br>
            <a:r>
              <a:rPr lang="pt-BR" sz="3600" b="1" kern="1200" dirty="0">
                <a:solidFill>
                  <a:schemeClr val="bg1"/>
                </a:solidFill>
                <a:latin typeface="Oswald"/>
                <a:ea typeface="Oswald"/>
                <a:cs typeface="Oswald"/>
                <a:sym typeface="Oswald"/>
              </a:rPr>
              <a:t>N° </a:t>
            </a:r>
            <a:r>
              <a:rPr lang="pt-BR" dirty="0">
                <a:solidFill>
                  <a:schemeClr val="bg1"/>
                </a:solidFill>
                <a:latin typeface="Oswald"/>
                <a:ea typeface="Oswald"/>
                <a:cs typeface="Oswald"/>
                <a:sym typeface="Oswald"/>
              </a:rPr>
              <a:t>4175</a:t>
            </a:r>
            <a:r>
              <a:rPr lang="pt-BR" sz="3600" b="1" kern="1200" dirty="0">
                <a:solidFill>
                  <a:schemeClr val="bg1"/>
                </a:solidFill>
                <a:latin typeface="Oswald"/>
                <a:ea typeface="Oswald"/>
                <a:cs typeface="Oswald"/>
                <a:sym typeface="Oswald"/>
              </a:rPr>
              <a:t>- 2024 4 CICLO</a:t>
            </a:r>
            <a:br>
              <a:rPr lang="pt-BR" sz="3600" b="1" kern="1200" dirty="0">
                <a:solidFill>
                  <a:schemeClr val="bg1"/>
                </a:solidFill>
                <a:latin typeface="Oswald"/>
                <a:ea typeface="Oswald"/>
                <a:cs typeface="Oswald"/>
                <a:sym typeface="Oswald"/>
              </a:rPr>
            </a:br>
            <a:r>
              <a:rPr lang="pt-BR" sz="3600" b="1" kern="1200" dirty="0">
                <a:solidFill>
                  <a:schemeClr val="bg1"/>
                </a:solidFill>
                <a:latin typeface="Oswald"/>
                <a:ea typeface="Oswald"/>
                <a:cs typeface="Oswald"/>
                <a:sym typeface="Oswald"/>
              </a:rPr>
              <a:t>Fecha de seguimento: </a:t>
            </a:r>
            <a:r>
              <a:rPr lang="pt-BR" dirty="0">
                <a:solidFill>
                  <a:schemeClr val="bg1"/>
                </a:solidFill>
                <a:latin typeface="Oswald"/>
                <a:ea typeface="Oswald"/>
                <a:cs typeface="Oswald"/>
                <a:sym typeface="Oswald"/>
              </a:rPr>
              <a:t>15</a:t>
            </a:r>
            <a:r>
              <a:rPr lang="pt-BR" sz="3600" b="1" kern="1200" dirty="0">
                <a:solidFill>
                  <a:schemeClr val="bg1"/>
                </a:solidFill>
                <a:latin typeface="Oswald"/>
                <a:ea typeface="Oswald"/>
                <a:cs typeface="Oswald"/>
                <a:sym typeface="Oswald"/>
              </a:rPr>
              <a:t> </a:t>
            </a:r>
            <a:r>
              <a:rPr lang="pt-BR" dirty="0">
                <a:solidFill>
                  <a:schemeClr val="bg1"/>
                </a:solidFill>
                <a:latin typeface="Oswald"/>
                <a:ea typeface="Oswald"/>
                <a:cs typeface="Oswald"/>
                <a:sym typeface="Oswald"/>
              </a:rPr>
              <a:t>al 17 de </a:t>
            </a:r>
            <a:r>
              <a:rPr lang="pt-BR" dirty="0" err="1">
                <a:solidFill>
                  <a:schemeClr val="bg1"/>
                </a:solidFill>
                <a:latin typeface="Oswald"/>
                <a:ea typeface="Oswald"/>
                <a:cs typeface="Oswald"/>
                <a:sym typeface="Oswald"/>
              </a:rPr>
              <a:t>Septiembre</a:t>
            </a:r>
            <a:r>
              <a:rPr lang="pt-BR" dirty="0">
                <a:solidFill>
                  <a:schemeClr val="bg1"/>
                </a:solidFill>
                <a:latin typeface="Oswald"/>
                <a:ea typeface="Oswald"/>
                <a:cs typeface="Oswald"/>
                <a:sym typeface="Oswald"/>
              </a:rPr>
              <a:t> de 2025</a:t>
            </a:r>
            <a:endParaRPr lang="en-CO" dirty="0"/>
          </a:p>
        </p:txBody>
      </p:sp>
    </p:spTree>
    <p:extLst>
      <p:ext uri="{BB962C8B-B14F-4D97-AF65-F5344CB8AC3E}">
        <p14:creationId xmlns:p14="http://schemas.microsoft.com/office/powerpoint/2010/main" val="2480758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09624" y="640250"/>
            <a:ext cx="10515600" cy="535531"/>
          </a:xfrm>
        </p:spPr>
        <p:txBody>
          <a:bodyPr/>
          <a:lstStyle/>
          <a:p>
            <a:r>
              <a:rPr lang="es-CO" sz="3200" b="1" dirty="0">
                <a:solidFill>
                  <a:srgbClr val="285B6A"/>
                </a:solidFill>
                <a:latin typeface="Oswald"/>
                <a:ea typeface="Oswald"/>
                <a:cs typeface="Oswald"/>
                <a:sym typeface="Oswald"/>
              </a:rPr>
              <a:t>CRITERIOS DE GLOSA APLICADOS</a:t>
            </a:r>
            <a:endParaRPr lang="en-CO" dirty="0"/>
          </a:p>
        </p:txBody>
      </p:sp>
      <p:sp>
        <p:nvSpPr>
          <p:cNvPr id="6" name="CuadroTexto 5">
            <a:extLst>
              <a:ext uri="{FF2B5EF4-FFF2-40B4-BE49-F238E27FC236}">
                <a16:creationId xmlns:a16="http://schemas.microsoft.com/office/drawing/2014/main" id="{D62DB10A-D9ED-440E-B3CE-610CAD94A1E7}"/>
              </a:ext>
            </a:extLst>
          </p:cNvPr>
          <p:cNvSpPr txBox="1"/>
          <p:nvPr/>
        </p:nvSpPr>
        <p:spPr>
          <a:xfrm>
            <a:off x="908108" y="5803351"/>
            <a:ext cx="8034556" cy="276999"/>
          </a:xfrm>
          <a:prstGeom prst="rect">
            <a:avLst/>
          </a:prstGeom>
          <a:noFill/>
        </p:spPr>
        <p:txBody>
          <a:bodyPr wrap="square">
            <a:spAutoFit/>
          </a:bodyPr>
          <a:lstStyle/>
          <a:p>
            <a:r>
              <a:rPr lang="es-ES" sz="1200" dirty="0"/>
              <a:t>El valor total de la glosa equivale al 2,17 % del valor total ejecutado por la línea ($ 138.935.782)</a:t>
            </a:r>
            <a:endParaRPr lang="es-CO" sz="1200" dirty="0"/>
          </a:p>
        </p:txBody>
      </p:sp>
      <p:graphicFrame>
        <p:nvGraphicFramePr>
          <p:cNvPr id="7" name="Tabla 6">
            <a:extLst>
              <a:ext uri="{FF2B5EF4-FFF2-40B4-BE49-F238E27FC236}">
                <a16:creationId xmlns:a16="http://schemas.microsoft.com/office/drawing/2014/main" id="{0EED0E60-BBE5-85AC-7352-5B0A136B0A44}"/>
              </a:ext>
            </a:extLst>
          </p:cNvPr>
          <p:cNvGraphicFramePr>
            <a:graphicFrameLocks noGrp="1"/>
          </p:cNvGraphicFramePr>
          <p:nvPr/>
        </p:nvGraphicFramePr>
        <p:xfrm>
          <a:off x="908107" y="1334306"/>
          <a:ext cx="10719784" cy="4330364"/>
        </p:xfrm>
        <a:graphic>
          <a:graphicData uri="http://schemas.openxmlformats.org/drawingml/2006/table">
            <a:tbl>
              <a:tblPr/>
              <a:tblGrid>
                <a:gridCol w="2679946">
                  <a:extLst>
                    <a:ext uri="{9D8B030D-6E8A-4147-A177-3AD203B41FA5}">
                      <a16:colId xmlns:a16="http://schemas.microsoft.com/office/drawing/2014/main" val="2520045284"/>
                    </a:ext>
                  </a:extLst>
                </a:gridCol>
                <a:gridCol w="2679946">
                  <a:extLst>
                    <a:ext uri="{9D8B030D-6E8A-4147-A177-3AD203B41FA5}">
                      <a16:colId xmlns:a16="http://schemas.microsoft.com/office/drawing/2014/main" val="586580212"/>
                    </a:ext>
                  </a:extLst>
                </a:gridCol>
                <a:gridCol w="2679946">
                  <a:extLst>
                    <a:ext uri="{9D8B030D-6E8A-4147-A177-3AD203B41FA5}">
                      <a16:colId xmlns:a16="http://schemas.microsoft.com/office/drawing/2014/main" val="3775166874"/>
                    </a:ext>
                  </a:extLst>
                </a:gridCol>
                <a:gridCol w="2679946">
                  <a:extLst>
                    <a:ext uri="{9D8B030D-6E8A-4147-A177-3AD203B41FA5}">
                      <a16:colId xmlns:a16="http://schemas.microsoft.com/office/drawing/2014/main" val="2209351198"/>
                    </a:ext>
                  </a:extLst>
                </a:gridCol>
              </a:tblGrid>
              <a:tr h="242603">
                <a:tc rowSpan="2">
                  <a:txBody>
                    <a:bodyPr/>
                    <a:lstStyle/>
                    <a:p>
                      <a:pPr algn="ctr" rtl="0" fontAlgn="ctr"/>
                      <a:r>
                        <a:rPr lang="es-CO" sz="1200" b="1" i="0" u="none" strike="noStrike" dirty="0">
                          <a:solidFill>
                            <a:srgbClr val="000000"/>
                          </a:solidFill>
                          <a:effectLst/>
                          <a:latin typeface="Arial" panose="020B0604020202020204" pitchFamily="34" charset="0"/>
                        </a:rPr>
                        <a:t>LOCALIDAD</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tc gridSpan="3">
                  <a:txBody>
                    <a:bodyPr/>
                    <a:lstStyle/>
                    <a:p>
                      <a:pPr algn="ctr" rtl="0" fontAlgn="ctr"/>
                      <a:r>
                        <a:rPr lang="es-CO" sz="1200" b="1" i="0" u="none" strike="noStrike" dirty="0">
                          <a:solidFill>
                            <a:srgbClr val="FFFFFF"/>
                          </a:solidFill>
                          <a:effectLst/>
                          <a:latin typeface="Arial" panose="020B0604020202020204" pitchFamily="34" charset="0"/>
                        </a:rPr>
                        <a:t>CRITERIOS DE GLOSA APLICADOS </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8BA4"/>
                    </a:solidFill>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513634616"/>
                  </a:ext>
                </a:extLst>
              </a:tr>
              <a:tr h="733587">
                <a:tc vMerge="1">
                  <a:txBody>
                    <a:bodyPr/>
                    <a:lstStyle/>
                    <a:p>
                      <a:endParaRPr lang="es-CO"/>
                    </a:p>
                  </a:txBody>
                  <a:tcPr/>
                </a:tc>
                <a:tc>
                  <a:txBody>
                    <a:bodyPr/>
                    <a:lstStyle/>
                    <a:p>
                      <a:pPr algn="ctr" rtl="0" fontAlgn="ctr"/>
                      <a:r>
                        <a:rPr lang="es-CO" sz="1200" b="1" i="0" u="none" strike="noStrike">
                          <a:solidFill>
                            <a:srgbClr val="000000"/>
                          </a:solidFill>
                          <a:effectLst/>
                          <a:latin typeface="Arial" panose="020B0604020202020204" pitchFamily="34" charset="0"/>
                        </a:rPr>
                        <a:t>G3-3</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tc>
                  <a:txBody>
                    <a:bodyPr/>
                    <a:lstStyle/>
                    <a:p>
                      <a:pPr algn="ctr" rtl="0" fontAlgn="ctr"/>
                      <a:r>
                        <a:rPr lang="es-CO" sz="1200" b="1" i="0" u="none" strike="noStrike">
                          <a:solidFill>
                            <a:srgbClr val="000000"/>
                          </a:solidFill>
                          <a:effectLst/>
                          <a:latin typeface="Arial" panose="020B0604020202020204" pitchFamily="34" charset="0"/>
                        </a:rPr>
                        <a:t>TOTAL DE GLOSAS</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tc>
                  <a:txBody>
                    <a:bodyPr/>
                    <a:lstStyle/>
                    <a:p>
                      <a:pPr algn="ctr" rtl="0" fontAlgn="ctr"/>
                      <a:r>
                        <a:rPr lang="es-CO" sz="1200" b="1" i="0" u="none" strike="noStrike">
                          <a:solidFill>
                            <a:srgbClr val="000000"/>
                          </a:solidFill>
                          <a:effectLst/>
                          <a:latin typeface="Arial" panose="020B0604020202020204" pitchFamily="34" charset="0"/>
                        </a:rPr>
                        <a:t>PESO PORCENTUAL POR LOCALIDAD</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extLst>
                  <a:ext uri="{0D108BD9-81ED-4DB2-BD59-A6C34878D82A}">
                    <a16:rowId xmlns:a16="http://schemas.microsoft.com/office/drawing/2014/main" val="901483830"/>
                  </a:ext>
                </a:extLst>
              </a:tr>
              <a:tr h="236827">
                <a:tc>
                  <a:txBody>
                    <a:bodyPr/>
                    <a:lstStyle/>
                    <a:p>
                      <a:pPr algn="ctr" rtl="0" fontAlgn="ctr"/>
                      <a:r>
                        <a:rPr lang="es-CO" sz="1200" b="0" i="0" u="none" strike="noStrike" dirty="0">
                          <a:solidFill>
                            <a:srgbClr val="333333"/>
                          </a:solidFill>
                          <a:effectLst/>
                          <a:latin typeface="Arial" panose="020B0604020202020204" pitchFamily="34" charset="0"/>
                        </a:rPr>
                        <a:t>CIUDAD BOLÍVAR</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s-CO" sz="1200" b="0" i="0" u="none" strike="noStrike">
                          <a:solidFill>
                            <a:srgbClr val="333333"/>
                          </a:solidFill>
                          <a:effectLst/>
                          <a:latin typeface="Arial" panose="020B0604020202020204" pitchFamily="34" charset="0"/>
                        </a:rPr>
                        <a:t>3</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s-CO" sz="1200" b="0" i="0" u="none" strike="noStrike">
                          <a:solidFill>
                            <a:srgbClr val="333333"/>
                          </a:solidFill>
                          <a:effectLst/>
                          <a:latin typeface="Arial" panose="020B0604020202020204" pitchFamily="34" charset="0"/>
                        </a:rPr>
                        <a:t>$ 1.352.520</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s-CO" sz="1200" b="0" i="0" u="none" strike="noStrike" dirty="0">
                          <a:solidFill>
                            <a:srgbClr val="333333"/>
                          </a:solidFill>
                          <a:effectLst/>
                          <a:latin typeface="Arial" panose="020B0604020202020204" pitchFamily="34" charset="0"/>
                        </a:rPr>
                        <a:t>44,91%</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24787007"/>
                  </a:ext>
                </a:extLst>
              </a:tr>
              <a:tr h="236827">
                <a:tc>
                  <a:txBody>
                    <a:bodyPr/>
                    <a:lstStyle/>
                    <a:p>
                      <a:pPr algn="ctr" rtl="0" fontAlgn="ctr"/>
                      <a:r>
                        <a:rPr lang="es-CO" sz="1200" b="0" i="0" u="none" strike="noStrike" dirty="0">
                          <a:solidFill>
                            <a:srgbClr val="333333"/>
                          </a:solidFill>
                          <a:effectLst/>
                          <a:latin typeface="Arial" panose="020B0604020202020204" pitchFamily="34" charset="0"/>
                        </a:rPr>
                        <a:t>TUNJUELITO</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s-CO" sz="1200" b="0" i="0" u="none" strike="noStrike">
                          <a:solidFill>
                            <a:srgbClr val="333333"/>
                          </a:solidFill>
                          <a:effectLst/>
                          <a:latin typeface="Arial" panose="020B0604020202020204" pitchFamily="34" charset="0"/>
                        </a:rPr>
                        <a:t>3</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s-CO" sz="1200" b="0" i="0" u="none" strike="noStrike">
                          <a:solidFill>
                            <a:srgbClr val="333333"/>
                          </a:solidFill>
                          <a:effectLst/>
                          <a:latin typeface="Arial" panose="020B0604020202020204" pitchFamily="34" charset="0"/>
                        </a:rPr>
                        <a:t>$ 881.450</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s-CO" sz="1200" b="0" i="0" u="none" strike="noStrike" dirty="0">
                          <a:solidFill>
                            <a:srgbClr val="333333"/>
                          </a:solidFill>
                          <a:effectLst/>
                          <a:latin typeface="Arial" panose="020B0604020202020204" pitchFamily="34" charset="0"/>
                        </a:rPr>
                        <a:t>29,27%</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2660451"/>
                  </a:ext>
                </a:extLst>
              </a:tr>
              <a:tr h="146983">
                <a:tc>
                  <a:txBody>
                    <a:bodyPr/>
                    <a:lstStyle/>
                    <a:p>
                      <a:pPr algn="ctr" rtl="0" fontAlgn="ctr"/>
                      <a:r>
                        <a:rPr lang="es-CO" sz="1200" b="0" i="0" u="none" strike="noStrike">
                          <a:solidFill>
                            <a:srgbClr val="333333"/>
                          </a:solidFill>
                          <a:effectLst/>
                          <a:latin typeface="Arial" panose="020B0604020202020204" pitchFamily="34" charset="0"/>
                        </a:rPr>
                        <a:t>USME</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s-CO" sz="1200" b="0" i="0" u="none" strike="noStrike" dirty="0">
                          <a:solidFill>
                            <a:srgbClr val="333333"/>
                          </a:solidFill>
                          <a:effectLst/>
                          <a:latin typeface="Arial" panose="020B0604020202020204" pitchFamily="34" charset="0"/>
                        </a:rPr>
                        <a:t>3</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s-CO" sz="1200" b="0" i="0" u="none" strike="noStrike">
                          <a:solidFill>
                            <a:srgbClr val="333333"/>
                          </a:solidFill>
                          <a:effectLst/>
                          <a:latin typeface="Arial" panose="020B0604020202020204" pitchFamily="34" charset="0"/>
                        </a:rPr>
                        <a:t>$ 777.410</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s-CO" sz="1200" b="0" i="0" u="none" strike="noStrike" dirty="0">
                          <a:solidFill>
                            <a:srgbClr val="333333"/>
                          </a:solidFill>
                          <a:effectLst/>
                          <a:latin typeface="Arial" panose="020B0604020202020204" pitchFamily="34" charset="0"/>
                        </a:rPr>
                        <a:t>25,82%</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69774114"/>
                  </a:ext>
                </a:extLst>
              </a:tr>
              <a:tr h="612285">
                <a:tc>
                  <a:txBody>
                    <a:bodyPr/>
                    <a:lstStyle/>
                    <a:p>
                      <a:pPr algn="ctr" rtl="0" fontAlgn="ctr"/>
                      <a:r>
                        <a:rPr lang="es-CO" sz="1200" b="1" i="0" u="none" strike="noStrike">
                          <a:solidFill>
                            <a:srgbClr val="000000"/>
                          </a:solidFill>
                          <a:effectLst/>
                          <a:latin typeface="Arial" panose="020B0604020202020204" pitchFamily="34" charset="0"/>
                        </a:rPr>
                        <a:t>TOTAL GLOSAS POR CRITERIOS</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A9CA"/>
                    </a:solidFill>
                  </a:tcPr>
                </a:tc>
                <a:tc>
                  <a:txBody>
                    <a:bodyPr/>
                    <a:lstStyle/>
                    <a:p>
                      <a:pPr algn="ctr" rtl="0" fontAlgn="ctr"/>
                      <a:r>
                        <a:rPr lang="es-CO" sz="1200" b="0" i="0" u="none" strike="noStrike" dirty="0">
                          <a:solidFill>
                            <a:srgbClr val="333333"/>
                          </a:solidFill>
                          <a:effectLst/>
                          <a:latin typeface="Arial" panose="020B0604020202020204" pitchFamily="34" charset="0"/>
                        </a:rPr>
                        <a:t>9</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A9CA"/>
                    </a:solidFill>
                  </a:tcPr>
                </a:tc>
                <a:tc gridSpan="2">
                  <a:txBody>
                    <a:bodyPr/>
                    <a:lstStyle/>
                    <a:p>
                      <a:pPr algn="ctr" rtl="0" fontAlgn="ctr"/>
                      <a:r>
                        <a:rPr lang="es-CO" sz="1200" b="0" i="0" u="none" strike="noStrike" dirty="0">
                          <a:solidFill>
                            <a:srgbClr val="333333"/>
                          </a:solidFill>
                          <a:effectLst/>
                          <a:latin typeface="Arial" panose="020B0604020202020204" pitchFamily="34" charset="0"/>
                        </a:rPr>
                        <a:t>9</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A9CA"/>
                    </a:solidFill>
                  </a:tcPr>
                </a:tc>
                <a:tc hMerge="1">
                  <a:txBody>
                    <a:bodyPr/>
                    <a:lstStyle/>
                    <a:p>
                      <a:endParaRPr lang="es-CO"/>
                    </a:p>
                  </a:txBody>
                  <a:tcPr/>
                </a:tc>
                <a:extLst>
                  <a:ext uri="{0D108BD9-81ED-4DB2-BD59-A6C34878D82A}">
                    <a16:rowId xmlns:a16="http://schemas.microsoft.com/office/drawing/2014/main" val="3270985590"/>
                  </a:ext>
                </a:extLst>
              </a:tr>
              <a:tr h="612285">
                <a:tc>
                  <a:txBody>
                    <a:bodyPr/>
                    <a:lstStyle/>
                    <a:p>
                      <a:pPr algn="ctr" rtl="0" fontAlgn="ctr"/>
                      <a:r>
                        <a:rPr lang="es-CO" sz="1200" b="1" i="0" u="none" strike="noStrike">
                          <a:solidFill>
                            <a:srgbClr val="000000"/>
                          </a:solidFill>
                          <a:effectLst/>
                          <a:latin typeface="Arial" panose="020B0604020202020204" pitchFamily="34" charset="0"/>
                        </a:rPr>
                        <a:t>VALOR GLOSAS POR CRITERIOS</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1200" b="0" i="0" u="none" strike="noStrike" dirty="0">
                          <a:solidFill>
                            <a:srgbClr val="333333"/>
                          </a:solidFill>
                          <a:effectLst/>
                          <a:latin typeface="Arial" panose="020B0604020202020204" pitchFamily="34" charset="0"/>
                        </a:rPr>
                        <a:t>$ 3.011.380</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gridSpan="2">
                  <a:txBody>
                    <a:bodyPr/>
                    <a:lstStyle/>
                    <a:p>
                      <a:pPr algn="ctr" rtl="0" fontAlgn="ctr"/>
                      <a:r>
                        <a:rPr lang="es-CO" sz="1200" b="0" i="0" u="none" strike="noStrike">
                          <a:solidFill>
                            <a:srgbClr val="333333"/>
                          </a:solidFill>
                          <a:effectLst/>
                          <a:latin typeface="Arial" panose="020B0604020202020204" pitchFamily="34" charset="0"/>
                        </a:rPr>
                        <a:t>$ 3.011.380</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hMerge="1">
                  <a:txBody>
                    <a:bodyPr/>
                    <a:lstStyle/>
                    <a:p>
                      <a:endParaRPr lang="es-CO"/>
                    </a:p>
                  </a:txBody>
                  <a:tcPr/>
                </a:tc>
                <a:extLst>
                  <a:ext uri="{0D108BD9-81ED-4DB2-BD59-A6C34878D82A}">
                    <a16:rowId xmlns:a16="http://schemas.microsoft.com/office/drawing/2014/main" val="647221199"/>
                  </a:ext>
                </a:extLst>
              </a:tr>
              <a:tr h="733587">
                <a:tc>
                  <a:txBody>
                    <a:bodyPr/>
                    <a:lstStyle/>
                    <a:p>
                      <a:pPr algn="ctr" rtl="0" fontAlgn="ctr"/>
                      <a:r>
                        <a:rPr lang="es-CO" sz="1200" b="1" i="0" u="none" strike="noStrike">
                          <a:solidFill>
                            <a:srgbClr val="000000"/>
                          </a:solidFill>
                          <a:effectLst/>
                          <a:latin typeface="Arial" panose="020B0604020202020204" pitchFamily="34" charset="0"/>
                        </a:rPr>
                        <a:t>CANTIDAD DE SOPORTES AFECTADOS</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C0E3"/>
                    </a:solidFill>
                  </a:tcPr>
                </a:tc>
                <a:tc>
                  <a:txBody>
                    <a:bodyPr/>
                    <a:lstStyle/>
                    <a:p>
                      <a:pPr algn="ctr" rtl="0" fontAlgn="ctr"/>
                      <a:r>
                        <a:rPr lang="es-CO" sz="1200" b="1" i="0" u="none" strike="noStrike" dirty="0">
                          <a:solidFill>
                            <a:srgbClr val="FF0000"/>
                          </a:solidFill>
                          <a:effectLst/>
                          <a:latin typeface="Arial" panose="020B0604020202020204" pitchFamily="34" charset="0"/>
                        </a:rPr>
                        <a:t> </a:t>
                      </a:r>
                      <a:r>
                        <a:rPr lang="es-CO" sz="1200" b="0" i="0" u="none" strike="noStrike" dirty="0">
                          <a:solidFill>
                            <a:srgbClr val="333333"/>
                          </a:solidFill>
                          <a:effectLst/>
                          <a:latin typeface="Arial" panose="020B0604020202020204" pitchFamily="34" charset="0"/>
                        </a:rPr>
                        <a:t>24 SOPORTES 2025</a:t>
                      </a:r>
                      <a:r>
                        <a:rPr lang="es-CO" sz="1200" b="1" i="0" u="none" strike="noStrike" dirty="0">
                          <a:solidFill>
                            <a:srgbClr val="FF0000"/>
                          </a:solidFill>
                          <a:effectLst/>
                          <a:latin typeface="Arial" panose="020B0604020202020204" pitchFamily="34" charset="0"/>
                        </a:rPr>
                        <a:t> </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C0E3"/>
                    </a:solidFill>
                  </a:tcPr>
                </a:tc>
                <a:tc gridSpan="2">
                  <a:txBody>
                    <a:bodyPr/>
                    <a:lstStyle/>
                    <a:p>
                      <a:pPr algn="ctr" rtl="0" fontAlgn="ctr"/>
                      <a:r>
                        <a:rPr lang="es-CO" sz="1200" b="0" i="0" u="none" strike="noStrike" dirty="0">
                          <a:solidFill>
                            <a:srgbClr val="000000"/>
                          </a:solidFill>
                          <a:effectLst/>
                          <a:latin typeface="Arial" panose="020B0604020202020204" pitchFamily="34" charset="0"/>
                        </a:rPr>
                        <a:t>24 SOPORTES</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C0E3"/>
                    </a:solidFill>
                  </a:tcPr>
                </a:tc>
                <a:tc hMerge="1">
                  <a:txBody>
                    <a:bodyPr/>
                    <a:lstStyle/>
                    <a:p>
                      <a:endParaRPr lang="es-CO"/>
                    </a:p>
                  </a:txBody>
                  <a:tcPr/>
                </a:tc>
                <a:extLst>
                  <a:ext uri="{0D108BD9-81ED-4DB2-BD59-A6C34878D82A}">
                    <a16:rowId xmlns:a16="http://schemas.microsoft.com/office/drawing/2014/main" val="3049916231"/>
                  </a:ext>
                </a:extLst>
              </a:tr>
              <a:tr h="733587">
                <a:tc>
                  <a:txBody>
                    <a:bodyPr/>
                    <a:lstStyle/>
                    <a:p>
                      <a:pPr algn="ctr" rtl="0" fontAlgn="ctr"/>
                      <a:r>
                        <a:rPr lang="es-CO" sz="1200" b="1" i="0" u="none" strike="noStrike">
                          <a:solidFill>
                            <a:srgbClr val="000000"/>
                          </a:solidFill>
                          <a:effectLst/>
                          <a:latin typeface="Arial" panose="020B0604020202020204" pitchFamily="34" charset="0"/>
                        </a:rPr>
                        <a:t>PESO PORCENTUAL POR CRITERIO</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EAE"/>
                    </a:solidFill>
                  </a:tcPr>
                </a:tc>
                <a:tc>
                  <a:txBody>
                    <a:bodyPr/>
                    <a:lstStyle/>
                    <a:p>
                      <a:pPr algn="ctr" rtl="0" fontAlgn="ctr"/>
                      <a:r>
                        <a:rPr lang="es-CO" sz="1200" b="0" i="0" u="none" strike="noStrike">
                          <a:solidFill>
                            <a:srgbClr val="333333"/>
                          </a:solidFill>
                          <a:effectLst/>
                          <a:latin typeface="Arial" panose="020B0604020202020204" pitchFamily="34" charset="0"/>
                        </a:rPr>
                        <a:t>100%</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EAE"/>
                    </a:solidFill>
                  </a:tcPr>
                </a:tc>
                <a:tc gridSpan="2">
                  <a:txBody>
                    <a:bodyPr/>
                    <a:lstStyle/>
                    <a:p>
                      <a:pPr algn="ctr" rtl="0" fontAlgn="ctr"/>
                      <a:r>
                        <a:rPr lang="es-CO" sz="1200" b="1" i="0" u="none" strike="noStrike" dirty="0">
                          <a:solidFill>
                            <a:srgbClr val="000000"/>
                          </a:solidFill>
                          <a:effectLst/>
                          <a:latin typeface="Arial" panose="020B0604020202020204" pitchFamily="34" charset="0"/>
                        </a:rPr>
                        <a:t>100%</a:t>
                      </a:r>
                    </a:p>
                  </a:txBody>
                  <a:tcPr marL="5896" marR="5896" marT="589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EAE"/>
                    </a:solidFill>
                  </a:tcPr>
                </a:tc>
                <a:tc hMerge="1">
                  <a:txBody>
                    <a:bodyPr/>
                    <a:lstStyle/>
                    <a:p>
                      <a:endParaRPr lang="es-CO"/>
                    </a:p>
                  </a:txBody>
                  <a:tcPr/>
                </a:tc>
                <a:extLst>
                  <a:ext uri="{0D108BD9-81ED-4DB2-BD59-A6C34878D82A}">
                    <a16:rowId xmlns:a16="http://schemas.microsoft.com/office/drawing/2014/main" val="1160938801"/>
                  </a:ext>
                </a:extLst>
              </a:tr>
            </a:tbl>
          </a:graphicData>
        </a:graphic>
      </p:graphicFrame>
    </p:spTree>
    <p:extLst>
      <p:ext uri="{BB962C8B-B14F-4D97-AF65-F5344CB8AC3E}">
        <p14:creationId xmlns:p14="http://schemas.microsoft.com/office/powerpoint/2010/main" val="4211485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38200" y="242119"/>
            <a:ext cx="10515600" cy="535531"/>
          </a:xfrm>
        </p:spPr>
        <p:txBody>
          <a:bodyPr/>
          <a:lstStyle/>
          <a:p>
            <a:r>
              <a:rPr lang="es-CO" sz="3200" b="1" dirty="0">
                <a:solidFill>
                  <a:srgbClr val="285B6A"/>
                </a:solidFill>
                <a:latin typeface="Oswald"/>
                <a:ea typeface="Oswald"/>
                <a:cs typeface="Oswald"/>
                <a:sym typeface="Oswald"/>
              </a:rPr>
              <a:t>SEGUIMIENTO RETROSPECTIVO – VSA DESFAVORABLES</a:t>
            </a:r>
            <a:endParaRPr lang="en-CO" dirty="0"/>
          </a:p>
        </p:txBody>
      </p:sp>
      <p:sp>
        <p:nvSpPr>
          <p:cNvPr id="7" name="CuadroTexto 6">
            <a:extLst>
              <a:ext uri="{FF2B5EF4-FFF2-40B4-BE49-F238E27FC236}">
                <a16:creationId xmlns:a16="http://schemas.microsoft.com/office/drawing/2014/main" id="{AD90A667-B3BC-4881-8D18-6FED10AE414C}"/>
              </a:ext>
            </a:extLst>
          </p:cNvPr>
          <p:cNvSpPr txBox="1"/>
          <p:nvPr/>
        </p:nvSpPr>
        <p:spPr>
          <a:xfrm>
            <a:off x="958442" y="5652079"/>
            <a:ext cx="6094602" cy="400110"/>
          </a:xfrm>
          <a:prstGeom prst="rect">
            <a:avLst/>
          </a:prstGeom>
          <a:noFill/>
        </p:spPr>
        <p:txBody>
          <a:bodyPr wrap="square">
            <a:spAutoFit/>
          </a:bodyPr>
          <a:lstStyle/>
          <a:p>
            <a:r>
              <a:rPr lang="es-ES" sz="1000" dirty="0">
                <a:latin typeface="Arial" panose="020B0604020202020204" pitchFamily="34" charset="0"/>
              </a:rPr>
              <a:t>Nota: S</a:t>
            </a:r>
            <a:r>
              <a:rPr lang="es-CO" sz="1000" dirty="0">
                <a:latin typeface="Arial" panose="020B0604020202020204" pitchFamily="34" charset="0"/>
              </a:rPr>
              <a:t>e aclara que se realizo la revisión del 100 % de los soportes con concepto desfavorable de la vigilancia rutinaria.</a:t>
            </a:r>
            <a:endParaRPr lang="es-CO" sz="1000" dirty="0"/>
          </a:p>
        </p:txBody>
      </p:sp>
      <p:graphicFrame>
        <p:nvGraphicFramePr>
          <p:cNvPr id="5" name="Tabla 4">
            <a:extLst>
              <a:ext uri="{FF2B5EF4-FFF2-40B4-BE49-F238E27FC236}">
                <a16:creationId xmlns:a16="http://schemas.microsoft.com/office/drawing/2014/main" id="{CEDDF01A-B637-2D29-F146-579722285CDE}"/>
              </a:ext>
            </a:extLst>
          </p:cNvPr>
          <p:cNvGraphicFramePr>
            <a:graphicFrameLocks noGrp="1"/>
          </p:cNvGraphicFramePr>
          <p:nvPr/>
        </p:nvGraphicFramePr>
        <p:xfrm>
          <a:off x="958442" y="1005866"/>
          <a:ext cx="10515601" cy="3432781"/>
        </p:xfrm>
        <a:graphic>
          <a:graphicData uri="http://schemas.openxmlformats.org/drawingml/2006/table">
            <a:tbl>
              <a:tblPr/>
              <a:tblGrid>
                <a:gridCol w="1931818">
                  <a:extLst>
                    <a:ext uri="{9D8B030D-6E8A-4147-A177-3AD203B41FA5}">
                      <a16:colId xmlns:a16="http://schemas.microsoft.com/office/drawing/2014/main" val="4055546991"/>
                    </a:ext>
                  </a:extLst>
                </a:gridCol>
                <a:gridCol w="1721026">
                  <a:extLst>
                    <a:ext uri="{9D8B030D-6E8A-4147-A177-3AD203B41FA5}">
                      <a16:colId xmlns:a16="http://schemas.microsoft.com/office/drawing/2014/main" val="2557671180"/>
                    </a:ext>
                  </a:extLst>
                </a:gridCol>
                <a:gridCol w="2294701">
                  <a:extLst>
                    <a:ext uri="{9D8B030D-6E8A-4147-A177-3AD203B41FA5}">
                      <a16:colId xmlns:a16="http://schemas.microsoft.com/office/drawing/2014/main" val="500221616"/>
                    </a:ext>
                  </a:extLst>
                </a:gridCol>
                <a:gridCol w="2294701">
                  <a:extLst>
                    <a:ext uri="{9D8B030D-6E8A-4147-A177-3AD203B41FA5}">
                      <a16:colId xmlns:a16="http://schemas.microsoft.com/office/drawing/2014/main" val="2184681877"/>
                    </a:ext>
                  </a:extLst>
                </a:gridCol>
                <a:gridCol w="2273355">
                  <a:extLst>
                    <a:ext uri="{9D8B030D-6E8A-4147-A177-3AD203B41FA5}">
                      <a16:colId xmlns:a16="http://schemas.microsoft.com/office/drawing/2014/main" val="730098688"/>
                    </a:ext>
                  </a:extLst>
                </a:gridCol>
              </a:tblGrid>
              <a:tr h="594855">
                <a:tc>
                  <a:txBody>
                    <a:bodyPr/>
                    <a:lstStyle/>
                    <a:p>
                      <a:pPr algn="ctr" rtl="0" fontAlgn="ctr"/>
                      <a:r>
                        <a:rPr lang="es-CO" sz="900" b="1" i="0" u="none" strike="noStrike">
                          <a:solidFill>
                            <a:srgbClr val="000000"/>
                          </a:solidFill>
                          <a:effectLst/>
                          <a:latin typeface="Arial" panose="020B0604020202020204" pitchFamily="34" charset="0"/>
                        </a:rPr>
                        <a:t>LOCALIDAD</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rtl="0" fontAlgn="ctr"/>
                      <a:r>
                        <a:rPr lang="es-CO" sz="900" b="1" i="0" u="none" strike="noStrike">
                          <a:solidFill>
                            <a:srgbClr val="000000"/>
                          </a:solidFill>
                          <a:effectLst/>
                          <a:latin typeface="Arial" panose="020B0604020202020204" pitchFamily="34" charset="0"/>
                        </a:rPr>
                        <a:t>CANTIDAD DE DESFAVORABLES REVISADOS </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rtl="0" fontAlgn="ctr"/>
                      <a:r>
                        <a:rPr lang="es-CO" sz="900" b="1" i="0" u="none" strike="noStrike">
                          <a:solidFill>
                            <a:srgbClr val="000000"/>
                          </a:solidFill>
                          <a:effectLst/>
                          <a:latin typeface="Arial" panose="020B0604020202020204" pitchFamily="34" charset="0"/>
                        </a:rPr>
                        <a:t>OBSERVACIONES / HALLAZGOS</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rtl="0" fontAlgn="ctr"/>
                      <a:r>
                        <a:rPr lang="es-CO" sz="900" b="1" i="0" u="none" strike="noStrike">
                          <a:solidFill>
                            <a:srgbClr val="000000"/>
                          </a:solidFill>
                          <a:effectLst/>
                          <a:latin typeface="Arial" panose="020B0604020202020204" pitchFamily="34" charset="0"/>
                        </a:rPr>
                        <a:t>NÚMERO</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rtl="0" fontAlgn="ctr"/>
                      <a:r>
                        <a:rPr lang="es-CO" sz="900" b="1" i="0" u="none" strike="noStrike">
                          <a:solidFill>
                            <a:srgbClr val="000000"/>
                          </a:solidFill>
                          <a:effectLst/>
                          <a:latin typeface="Arial" panose="020B0604020202020204" pitchFamily="34" charset="0"/>
                        </a:rPr>
                        <a:t>%</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extLst>
                  <a:ext uri="{0D108BD9-81ED-4DB2-BD59-A6C34878D82A}">
                    <a16:rowId xmlns:a16="http://schemas.microsoft.com/office/drawing/2014/main" val="3649389455"/>
                  </a:ext>
                </a:extLst>
              </a:tr>
              <a:tr h="250405">
                <a:tc rowSpan="3">
                  <a:txBody>
                    <a:bodyPr/>
                    <a:lstStyle/>
                    <a:p>
                      <a:pPr algn="ctr" rtl="0" fontAlgn="ctr"/>
                      <a:r>
                        <a:rPr lang="es-CO" sz="900" b="0" i="0" u="none" strike="noStrike">
                          <a:solidFill>
                            <a:srgbClr val="000000"/>
                          </a:solidFill>
                          <a:effectLst/>
                          <a:latin typeface="Arial" panose="020B0604020202020204" pitchFamily="34" charset="0"/>
                        </a:rPr>
                        <a:t>CIUDAD BOLÍVAR</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rowSpan="3">
                  <a:txBody>
                    <a:bodyPr/>
                    <a:lstStyle/>
                    <a:p>
                      <a:pPr algn="ctr" rtl="0" fontAlgn="ctr"/>
                      <a:r>
                        <a:rPr lang="es-CO" sz="900" b="0" i="0" u="none" strike="noStrike">
                          <a:solidFill>
                            <a:srgbClr val="000000"/>
                          </a:solidFill>
                          <a:effectLst/>
                          <a:latin typeface="Arial" panose="020B0604020202020204" pitchFamily="34" charset="0"/>
                        </a:rPr>
                        <a:t>43</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900" b="0" i="0" u="none" strike="noStrike">
                          <a:solidFill>
                            <a:srgbClr val="000000"/>
                          </a:solidFill>
                          <a:effectLst/>
                          <a:latin typeface="Arial" panose="020B0604020202020204" pitchFamily="34" charset="0"/>
                        </a:rPr>
                        <a:t>Ninguno                 </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900" b="0" i="0" u="none" strike="noStrike">
                          <a:solidFill>
                            <a:srgbClr val="000000"/>
                          </a:solidFill>
                          <a:effectLst/>
                          <a:latin typeface="Arial" panose="020B0604020202020204" pitchFamily="34" charset="0"/>
                        </a:rPr>
                        <a:t>33</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rowSpan="3">
                  <a:txBody>
                    <a:bodyPr/>
                    <a:lstStyle/>
                    <a:p>
                      <a:pPr algn="ctr" rtl="0" fontAlgn="ctr"/>
                      <a:r>
                        <a:rPr lang="es-CO" sz="900" b="1" i="0" u="none" strike="noStrike">
                          <a:solidFill>
                            <a:srgbClr val="000000"/>
                          </a:solidFill>
                          <a:effectLst/>
                          <a:latin typeface="Arial" panose="020B0604020202020204" pitchFamily="34" charset="0"/>
                        </a:rPr>
                        <a:t>52,44%</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2380413829"/>
                  </a:ext>
                </a:extLst>
              </a:tr>
              <a:tr h="417343">
                <a:tc vMerge="1">
                  <a:txBody>
                    <a:bodyPr/>
                    <a:lstStyle/>
                    <a:p>
                      <a:endParaRPr lang="es-CO"/>
                    </a:p>
                  </a:txBody>
                  <a:tcPr/>
                </a:tc>
                <a:tc vMerge="1">
                  <a:txBody>
                    <a:bodyPr/>
                    <a:lstStyle/>
                    <a:p>
                      <a:endParaRPr lang="es-CO"/>
                    </a:p>
                  </a:txBody>
                  <a:tcPr/>
                </a:tc>
                <a:tc>
                  <a:txBody>
                    <a:bodyPr/>
                    <a:lstStyle/>
                    <a:p>
                      <a:pPr algn="ctr" rtl="0" fontAlgn="ctr"/>
                      <a:r>
                        <a:rPr lang="es-CO" sz="900" b="0" i="0" u="none" strike="noStrike">
                          <a:solidFill>
                            <a:srgbClr val="000000"/>
                          </a:solidFill>
                          <a:effectLst/>
                          <a:latin typeface="Arial" panose="020B0604020202020204" pitchFamily="34" charset="0"/>
                        </a:rPr>
                        <a:t>No concordancia entre físico y Sivigila D.C. </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rtl="0" fontAlgn="ctr"/>
                      <a:r>
                        <a:rPr lang="es-CO" sz="900" b="0" i="0" u="none" strike="noStrike">
                          <a:solidFill>
                            <a:srgbClr val="000000"/>
                          </a:solidFill>
                          <a:effectLst/>
                          <a:latin typeface="Arial" panose="020B0604020202020204" pitchFamily="34" charset="0"/>
                        </a:rPr>
                        <a:t>2</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vMerge="1">
                  <a:txBody>
                    <a:bodyPr/>
                    <a:lstStyle/>
                    <a:p>
                      <a:endParaRPr lang="es-CO"/>
                    </a:p>
                  </a:txBody>
                  <a:tcPr/>
                </a:tc>
                <a:extLst>
                  <a:ext uri="{0D108BD9-81ED-4DB2-BD59-A6C34878D82A}">
                    <a16:rowId xmlns:a16="http://schemas.microsoft.com/office/drawing/2014/main" val="794508057"/>
                  </a:ext>
                </a:extLst>
              </a:tr>
              <a:tr h="250405">
                <a:tc vMerge="1">
                  <a:txBody>
                    <a:bodyPr/>
                    <a:lstStyle/>
                    <a:p>
                      <a:endParaRPr lang="es-CO"/>
                    </a:p>
                  </a:txBody>
                  <a:tcPr/>
                </a:tc>
                <a:tc vMerge="1">
                  <a:txBody>
                    <a:bodyPr/>
                    <a:lstStyle/>
                    <a:p>
                      <a:endParaRPr lang="es-CO"/>
                    </a:p>
                  </a:txBody>
                  <a:tcPr/>
                </a:tc>
                <a:tc>
                  <a:txBody>
                    <a:bodyPr/>
                    <a:lstStyle/>
                    <a:p>
                      <a:pPr algn="ctr" rtl="0" fontAlgn="ctr"/>
                      <a:r>
                        <a:rPr lang="es-CO" sz="900" b="0" i="0" u="none" strike="noStrike">
                          <a:solidFill>
                            <a:srgbClr val="000000"/>
                          </a:solidFill>
                          <a:effectLst/>
                          <a:latin typeface="Arial" panose="020B0604020202020204" pitchFamily="34" charset="0"/>
                        </a:rPr>
                        <a:t>Incumplimiento de lineamientos</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8CBAD"/>
                    </a:solidFill>
                  </a:tcPr>
                </a:tc>
                <a:tc>
                  <a:txBody>
                    <a:bodyPr/>
                    <a:lstStyle/>
                    <a:p>
                      <a:pPr algn="ctr" rtl="0" fontAlgn="ctr"/>
                      <a:r>
                        <a:rPr lang="es-CO" sz="900" b="0" i="0" u="none" strike="noStrike">
                          <a:solidFill>
                            <a:srgbClr val="000000"/>
                          </a:solidFill>
                          <a:effectLst/>
                          <a:latin typeface="Arial" panose="020B0604020202020204" pitchFamily="34" charset="0"/>
                        </a:rPr>
                        <a:t>8</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8CBAD"/>
                    </a:solidFill>
                  </a:tcPr>
                </a:tc>
                <a:tc vMerge="1">
                  <a:txBody>
                    <a:bodyPr/>
                    <a:lstStyle/>
                    <a:p>
                      <a:endParaRPr lang="es-CO"/>
                    </a:p>
                  </a:txBody>
                  <a:tcPr/>
                </a:tc>
                <a:extLst>
                  <a:ext uri="{0D108BD9-81ED-4DB2-BD59-A6C34878D82A}">
                    <a16:rowId xmlns:a16="http://schemas.microsoft.com/office/drawing/2014/main" val="1347747052"/>
                  </a:ext>
                </a:extLst>
              </a:tr>
              <a:tr h="250405">
                <a:tc rowSpan="2">
                  <a:txBody>
                    <a:bodyPr/>
                    <a:lstStyle/>
                    <a:p>
                      <a:pPr algn="ctr" rtl="0" fontAlgn="ctr"/>
                      <a:r>
                        <a:rPr lang="es-CO" sz="900" b="0" i="0" u="none" strike="noStrike">
                          <a:solidFill>
                            <a:srgbClr val="000000"/>
                          </a:solidFill>
                          <a:effectLst/>
                          <a:latin typeface="Arial" panose="020B0604020202020204" pitchFamily="34" charset="0"/>
                        </a:rPr>
                        <a:t>USME</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rowSpan="2">
                  <a:txBody>
                    <a:bodyPr/>
                    <a:lstStyle/>
                    <a:p>
                      <a:pPr algn="ctr" rtl="0" fontAlgn="ctr"/>
                      <a:r>
                        <a:rPr lang="es-CO" sz="900" b="0" i="0" u="none" strike="noStrike">
                          <a:solidFill>
                            <a:srgbClr val="000000"/>
                          </a:solidFill>
                          <a:effectLst/>
                          <a:latin typeface="Arial" panose="020B0604020202020204" pitchFamily="34" charset="0"/>
                        </a:rPr>
                        <a:t>16</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tc>
                  <a:txBody>
                    <a:bodyPr/>
                    <a:lstStyle/>
                    <a:p>
                      <a:pPr algn="ctr" rtl="0" fontAlgn="ctr"/>
                      <a:r>
                        <a:rPr lang="es-CO" sz="900" b="0" i="0" u="none" strike="noStrike">
                          <a:solidFill>
                            <a:srgbClr val="000000"/>
                          </a:solidFill>
                          <a:effectLst/>
                          <a:latin typeface="Arial" panose="020B0604020202020204" pitchFamily="34" charset="0"/>
                        </a:rPr>
                        <a:t>Ninguno                 </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900" b="0" i="0" u="none" strike="noStrike">
                          <a:solidFill>
                            <a:srgbClr val="000000"/>
                          </a:solidFill>
                          <a:effectLst/>
                          <a:latin typeface="Arial" panose="020B0604020202020204" pitchFamily="34" charset="0"/>
                        </a:rPr>
                        <a:t>11</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rowSpan="2">
                  <a:txBody>
                    <a:bodyPr/>
                    <a:lstStyle/>
                    <a:p>
                      <a:pPr algn="ctr" rtl="0" fontAlgn="ctr"/>
                      <a:r>
                        <a:rPr lang="es-CO" sz="900" b="1" i="0" u="none" strike="noStrike">
                          <a:solidFill>
                            <a:srgbClr val="000000"/>
                          </a:solidFill>
                          <a:effectLst/>
                          <a:latin typeface="Arial" panose="020B0604020202020204" pitchFamily="34" charset="0"/>
                        </a:rPr>
                        <a:t>19,51%</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4220211163"/>
                  </a:ext>
                </a:extLst>
              </a:tr>
              <a:tr h="250405">
                <a:tc vMerge="1">
                  <a:txBody>
                    <a:bodyPr/>
                    <a:lstStyle/>
                    <a:p>
                      <a:endParaRPr lang="es-CO"/>
                    </a:p>
                  </a:txBody>
                  <a:tcPr/>
                </a:tc>
                <a:tc vMerge="1">
                  <a:txBody>
                    <a:bodyPr/>
                    <a:lstStyle/>
                    <a:p>
                      <a:endParaRPr lang="es-CO"/>
                    </a:p>
                  </a:txBody>
                  <a:tcPr/>
                </a:tc>
                <a:tc>
                  <a:txBody>
                    <a:bodyPr/>
                    <a:lstStyle/>
                    <a:p>
                      <a:pPr algn="ctr" rtl="0" fontAlgn="ctr"/>
                      <a:r>
                        <a:rPr lang="es-CO" sz="900" b="0" i="0" u="none" strike="noStrike">
                          <a:solidFill>
                            <a:srgbClr val="000000"/>
                          </a:solidFill>
                          <a:effectLst/>
                          <a:latin typeface="Arial" panose="020B0604020202020204" pitchFamily="34" charset="0"/>
                        </a:rPr>
                        <a:t>Incumplimiento de lineamientos</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8CBAD"/>
                    </a:solidFill>
                  </a:tcPr>
                </a:tc>
                <a:tc>
                  <a:txBody>
                    <a:bodyPr/>
                    <a:lstStyle/>
                    <a:p>
                      <a:pPr algn="ctr" rtl="0" fontAlgn="ctr"/>
                      <a:r>
                        <a:rPr lang="es-CO" sz="900" b="0" i="0" u="none" strike="noStrike">
                          <a:solidFill>
                            <a:srgbClr val="000000"/>
                          </a:solidFill>
                          <a:effectLst/>
                          <a:latin typeface="Arial" panose="020B0604020202020204" pitchFamily="34" charset="0"/>
                        </a:rPr>
                        <a:t>5</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8CBAD"/>
                    </a:solidFill>
                  </a:tcPr>
                </a:tc>
                <a:tc vMerge="1">
                  <a:txBody>
                    <a:bodyPr/>
                    <a:lstStyle/>
                    <a:p>
                      <a:endParaRPr lang="es-CO"/>
                    </a:p>
                  </a:txBody>
                  <a:tcPr/>
                </a:tc>
                <a:extLst>
                  <a:ext uri="{0D108BD9-81ED-4DB2-BD59-A6C34878D82A}">
                    <a16:rowId xmlns:a16="http://schemas.microsoft.com/office/drawing/2014/main" val="3288987158"/>
                  </a:ext>
                </a:extLst>
              </a:tr>
              <a:tr h="250405">
                <a:tc rowSpan="2">
                  <a:txBody>
                    <a:bodyPr/>
                    <a:lstStyle/>
                    <a:p>
                      <a:pPr algn="ctr" rtl="0" fontAlgn="ctr"/>
                      <a:r>
                        <a:rPr lang="es-CO" sz="900" b="0" i="0" u="none" strike="noStrike">
                          <a:solidFill>
                            <a:srgbClr val="000000"/>
                          </a:solidFill>
                          <a:effectLst/>
                          <a:latin typeface="Arial" panose="020B0604020202020204" pitchFamily="34" charset="0"/>
                        </a:rPr>
                        <a:t>TUNJUELITO</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8EA9DB"/>
                      </a:solidFill>
                      <a:prstDash val="solid"/>
                      <a:round/>
                      <a:headEnd type="none" w="med" len="med"/>
                      <a:tailEnd type="none" w="med" len="med"/>
                    </a:lnB>
                    <a:noFill/>
                  </a:tcPr>
                </a:tc>
                <a:tc rowSpan="2">
                  <a:txBody>
                    <a:bodyPr/>
                    <a:lstStyle/>
                    <a:p>
                      <a:pPr algn="ctr" rtl="0" fontAlgn="ctr"/>
                      <a:r>
                        <a:rPr lang="es-CO" sz="900" b="0" i="0" u="none" strike="noStrike">
                          <a:solidFill>
                            <a:srgbClr val="000000"/>
                          </a:solidFill>
                          <a:effectLst/>
                          <a:latin typeface="Arial" panose="020B0604020202020204" pitchFamily="34" charset="0"/>
                        </a:rPr>
                        <a:t>23</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8EA9DB"/>
                      </a:solidFill>
                      <a:prstDash val="solid"/>
                      <a:round/>
                      <a:headEnd type="none" w="med" len="med"/>
                      <a:tailEnd type="none" w="med" len="med"/>
                    </a:lnB>
                    <a:noFill/>
                  </a:tcPr>
                </a:tc>
                <a:tc>
                  <a:txBody>
                    <a:bodyPr/>
                    <a:lstStyle/>
                    <a:p>
                      <a:pPr algn="ctr" rtl="0" fontAlgn="ctr"/>
                      <a:r>
                        <a:rPr lang="es-CO" sz="900" b="0" i="0" u="none" strike="noStrike">
                          <a:solidFill>
                            <a:srgbClr val="000000"/>
                          </a:solidFill>
                          <a:effectLst/>
                          <a:latin typeface="Arial" panose="020B0604020202020204" pitchFamily="34" charset="0"/>
                        </a:rPr>
                        <a:t>Ninguno                 </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900" b="0" i="0" u="none" strike="noStrike">
                          <a:solidFill>
                            <a:srgbClr val="000000"/>
                          </a:solidFill>
                          <a:effectLst/>
                          <a:latin typeface="Arial" panose="020B0604020202020204" pitchFamily="34" charset="0"/>
                        </a:rPr>
                        <a:t>18</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rowSpan="2">
                  <a:txBody>
                    <a:bodyPr/>
                    <a:lstStyle/>
                    <a:p>
                      <a:pPr algn="ctr" rtl="0" fontAlgn="ctr"/>
                      <a:r>
                        <a:rPr lang="es-CO" sz="900" b="1" i="0" u="none" strike="noStrike">
                          <a:solidFill>
                            <a:srgbClr val="000000"/>
                          </a:solidFill>
                          <a:effectLst/>
                          <a:latin typeface="Arial" panose="020B0604020202020204" pitchFamily="34" charset="0"/>
                        </a:rPr>
                        <a:t>28,05%</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3310588847"/>
                  </a:ext>
                </a:extLst>
              </a:tr>
              <a:tr h="250405">
                <a:tc vMerge="1">
                  <a:txBody>
                    <a:bodyPr/>
                    <a:lstStyle/>
                    <a:p>
                      <a:endParaRPr lang="es-CO"/>
                    </a:p>
                  </a:txBody>
                  <a:tcPr/>
                </a:tc>
                <a:tc vMerge="1">
                  <a:txBody>
                    <a:bodyPr/>
                    <a:lstStyle/>
                    <a:p>
                      <a:endParaRPr lang="es-CO"/>
                    </a:p>
                  </a:txBody>
                  <a:tcPr/>
                </a:tc>
                <a:tc>
                  <a:txBody>
                    <a:bodyPr/>
                    <a:lstStyle/>
                    <a:p>
                      <a:pPr algn="ctr" rtl="0" fontAlgn="ctr"/>
                      <a:r>
                        <a:rPr lang="es-CO" sz="900" b="0" i="0" u="none" strike="noStrike">
                          <a:solidFill>
                            <a:srgbClr val="000000"/>
                          </a:solidFill>
                          <a:effectLst/>
                          <a:latin typeface="Arial" panose="020B0604020202020204" pitchFamily="34" charset="0"/>
                        </a:rPr>
                        <a:t>Incumplimiento de lineamientos</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8EA9DB"/>
                      </a:solidFill>
                      <a:prstDash val="solid"/>
                      <a:round/>
                      <a:headEnd type="none" w="med" len="med"/>
                      <a:tailEnd type="none" w="med" len="med"/>
                    </a:lnB>
                    <a:solidFill>
                      <a:srgbClr val="F8CBAD"/>
                    </a:solidFill>
                  </a:tcPr>
                </a:tc>
                <a:tc>
                  <a:txBody>
                    <a:bodyPr/>
                    <a:lstStyle/>
                    <a:p>
                      <a:pPr algn="ctr" rtl="0" fontAlgn="ctr"/>
                      <a:r>
                        <a:rPr lang="es-CO" sz="900" b="0" i="0" u="none" strike="noStrike">
                          <a:solidFill>
                            <a:srgbClr val="000000"/>
                          </a:solidFill>
                          <a:effectLst/>
                          <a:latin typeface="Arial" panose="020B0604020202020204" pitchFamily="34" charset="0"/>
                        </a:rPr>
                        <a:t>5</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8EA9DB"/>
                      </a:solidFill>
                      <a:prstDash val="solid"/>
                      <a:round/>
                      <a:headEnd type="none" w="med" len="med"/>
                      <a:tailEnd type="none" w="med" len="med"/>
                    </a:lnB>
                    <a:solidFill>
                      <a:srgbClr val="F8CBAD"/>
                    </a:solidFill>
                  </a:tcPr>
                </a:tc>
                <a:tc vMerge="1">
                  <a:txBody>
                    <a:bodyPr/>
                    <a:lstStyle/>
                    <a:p>
                      <a:endParaRPr lang="es-CO"/>
                    </a:p>
                  </a:txBody>
                  <a:tcPr/>
                </a:tc>
                <a:extLst>
                  <a:ext uri="{0D108BD9-81ED-4DB2-BD59-A6C34878D82A}">
                    <a16:rowId xmlns:a16="http://schemas.microsoft.com/office/drawing/2014/main" val="1693626138"/>
                  </a:ext>
                </a:extLst>
              </a:tr>
              <a:tr h="250405">
                <a:tc rowSpan="3">
                  <a:txBody>
                    <a:bodyPr/>
                    <a:lstStyle/>
                    <a:p>
                      <a:pPr algn="ctr" rtl="0" fontAlgn="ctr"/>
                      <a:r>
                        <a:rPr lang="es-CO" sz="900" b="1" i="0" u="none" strike="noStrike">
                          <a:solidFill>
                            <a:srgbClr val="000000"/>
                          </a:solidFill>
                          <a:effectLst/>
                          <a:latin typeface="Arial" panose="020B0604020202020204" pitchFamily="34" charset="0"/>
                        </a:rPr>
                        <a:t>TOTAL</a:t>
                      </a:r>
                    </a:p>
                  </a:txBody>
                  <a:tcPr marL="8417" marR="8417" marT="8417" marB="0" anchor="ctr">
                    <a:lnL w="12700" cap="flat" cmpd="sng" algn="ctr">
                      <a:solidFill>
                        <a:srgbClr val="8EA9DB"/>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8EA9DB"/>
                      </a:solidFill>
                      <a:prstDash val="solid"/>
                      <a:round/>
                      <a:headEnd type="none" w="med" len="med"/>
                      <a:tailEnd type="none" w="med" len="med"/>
                    </a:lnT>
                    <a:lnB w="12700" cap="flat" cmpd="sng" algn="ctr">
                      <a:solidFill>
                        <a:srgbClr val="8EA9DB"/>
                      </a:solidFill>
                      <a:prstDash val="solid"/>
                      <a:round/>
                      <a:headEnd type="none" w="med" len="med"/>
                      <a:tailEnd type="none" w="med" len="med"/>
                    </a:lnB>
                    <a:solidFill>
                      <a:srgbClr val="F2F2F2"/>
                    </a:solidFill>
                  </a:tcPr>
                </a:tc>
                <a:tc rowSpan="3">
                  <a:txBody>
                    <a:bodyPr/>
                    <a:lstStyle/>
                    <a:p>
                      <a:pPr algn="ctr" rtl="0" fontAlgn="ctr"/>
                      <a:r>
                        <a:rPr lang="es-CO" sz="900" b="0" i="0" u="none" strike="noStrike">
                          <a:solidFill>
                            <a:srgbClr val="000000"/>
                          </a:solidFill>
                          <a:effectLst/>
                          <a:latin typeface="Arial" panose="020B0604020202020204" pitchFamily="34" charset="0"/>
                        </a:rPr>
                        <a:t>82</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8EA9DB"/>
                      </a:solidFill>
                      <a:prstDash val="solid"/>
                      <a:round/>
                      <a:headEnd type="none" w="med" len="med"/>
                      <a:tailEnd type="none" w="med" len="med"/>
                    </a:lnR>
                    <a:lnT w="12700" cap="flat" cmpd="sng" algn="ctr">
                      <a:solidFill>
                        <a:srgbClr val="8EA9DB"/>
                      </a:solidFill>
                      <a:prstDash val="solid"/>
                      <a:round/>
                      <a:headEnd type="none" w="med" len="med"/>
                      <a:tailEnd type="none" w="med" len="med"/>
                    </a:lnT>
                    <a:lnB w="12700" cap="flat" cmpd="sng" algn="ctr">
                      <a:solidFill>
                        <a:srgbClr val="8EA9DB"/>
                      </a:solidFill>
                      <a:prstDash val="solid"/>
                      <a:round/>
                      <a:headEnd type="none" w="med" len="med"/>
                      <a:tailEnd type="none" w="med" len="med"/>
                    </a:lnB>
                    <a:noFill/>
                  </a:tcPr>
                </a:tc>
                <a:tc>
                  <a:txBody>
                    <a:bodyPr/>
                    <a:lstStyle/>
                    <a:p>
                      <a:pPr algn="ctr" rtl="0" fontAlgn="ctr"/>
                      <a:r>
                        <a:rPr lang="es-CO" sz="900" b="0" i="0" u="none" strike="noStrike">
                          <a:solidFill>
                            <a:srgbClr val="000000"/>
                          </a:solidFill>
                          <a:effectLst/>
                          <a:latin typeface="Arial" panose="020B0604020202020204" pitchFamily="34" charset="0"/>
                        </a:rPr>
                        <a:t>Ninguno                 </a:t>
                      </a:r>
                    </a:p>
                  </a:txBody>
                  <a:tcPr marL="8417" marR="8417" marT="8417" marB="0" anchor="ctr">
                    <a:lnL w="12700" cap="flat" cmpd="sng" algn="ctr">
                      <a:solidFill>
                        <a:srgbClr val="8EA9DB"/>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8EA9DB"/>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900" b="0" i="0" u="none" strike="noStrike">
                          <a:solidFill>
                            <a:srgbClr val="000000"/>
                          </a:solidFill>
                          <a:effectLst/>
                          <a:latin typeface="Arial" panose="020B0604020202020204" pitchFamily="34" charset="0"/>
                        </a:rPr>
                        <a:t>62</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8EA9DB"/>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C6E0B4"/>
                    </a:solidFill>
                  </a:tcPr>
                </a:tc>
                <a:tc>
                  <a:txBody>
                    <a:bodyPr/>
                    <a:lstStyle/>
                    <a:p>
                      <a:pPr algn="ctr" rtl="0" fontAlgn="ctr"/>
                      <a:r>
                        <a:rPr lang="es-CO" sz="900" b="1" i="0" u="none" strike="noStrike">
                          <a:solidFill>
                            <a:srgbClr val="000000"/>
                          </a:solidFill>
                          <a:effectLst/>
                          <a:latin typeface="Arial" panose="020B0604020202020204" pitchFamily="34" charset="0"/>
                        </a:rPr>
                        <a:t>75,61%</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8EA9DB"/>
                      </a:solidFill>
                      <a:prstDash val="solid"/>
                      <a:round/>
                      <a:headEnd type="none" w="med" len="med"/>
                      <a:tailEnd type="none" w="med" len="med"/>
                    </a:lnR>
                    <a:lnT w="12700" cap="flat" cmpd="sng" algn="ctr">
                      <a:solidFill>
                        <a:srgbClr val="8EA9DB"/>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3793509518"/>
                  </a:ext>
                </a:extLst>
              </a:tr>
              <a:tr h="417343">
                <a:tc vMerge="1">
                  <a:txBody>
                    <a:bodyPr/>
                    <a:lstStyle/>
                    <a:p>
                      <a:endParaRPr lang="es-CO"/>
                    </a:p>
                  </a:txBody>
                  <a:tcPr/>
                </a:tc>
                <a:tc vMerge="1">
                  <a:txBody>
                    <a:bodyPr/>
                    <a:lstStyle/>
                    <a:p>
                      <a:endParaRPr lang="es-CO"/>
                    </a:p>
                  </a:txBody>
                  <a:tcPr/>
                </a:tc>
                <a:tc>
                  <a:txBody>
                    <a:bodyPr/>
                    <a:lstStyle/>
                    <a:p>
                      <a:pPr algn="ctr" rtl="0" fontAlgn="ctr"/>
                      <a:r>
                        <a:rPr lang="es-CO" sz="900" b="0" i="0" u="none" strike="noStrike" dirty="0">
                          <a:solidFill>
                            <a:srgbClr val="000000"/>
                          </a:solidFill>
                          <a:effectLst/>
                          <a:latin typeface="Arial" panose="020B0604020202020204" pitchFamily="34" charset="0"/>
                        </a:rPr>
                        <a:t>No concordancia entre físico y Sivigila D.C. </a:t>
                      </a:r>
                    </a:p>
                  </a:txBody>
                  <a:tcPr marL="8417" marR="8417" marT="8417" marB="0" anchor="ctr">
                    <a:lnL w="12700" cap="flat" cmpd="sng" algn="ctr">
                      <a:solidFill>
                        <a:srgbClr val="8EA9DB"/>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rtl="0" fontAlgn="ctr"/>
                      <a:r>
                        <a:rPr lang="es-CO" sz="900" b="0" i="0" u="none" strike="noStrike">
                          <a:solidFill>
                            <a:srgbClr val="000000"/>
                          </a:solidFill>
                          <a:effectLst/>
                          <a:latin typeface="Arial" panose="020B0604020202020204" pitchFamily="34" charset="0"/>
                        </a:rPr>
                        <a:t>2</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rtl="0" fontAlgn="ctr"/>
                      <a:r>
                        <a:rPr lang="es-CO" sz="900" b="1" i="0" u="none" strike="noStrike">
                          <a:solidFill>
                            <a:srgbClr val="000000"/>
                          </a:solidFill>
                          <a:effectLst/>
                          <a:latin typeface="Arial" panose="020B0604020202020204" pitchFamily="34" charset="0"/>
                        </a:rPr>
                        <a:t>2,44%</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8EA9DB"/>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noFill/>
                  </a:tcPr>
                </a:tc>
                <a:extLst>
                  <a:ext uri="{0D108BD9-81ED-4DB2-BD59-A6C34878D82A}">
                    <a16:rowId xmlns:a16="http://schemas.microsoft.com/office/drawing/2014/main" val="3757637994"/>
                  </a:ext>
                </a:extLst>
              </a:tr>
              <a:tr h="250405">
                <a:tc vMerge="1">
                  <a:txBody>
                    <a:bodyPr/>
                    <a:lstStyle/>
                    <a:p>
                      <a:endParaRPr lang="es-CO"/>
                    </a:p>
                  </a:txBody>
                  <a:tcPr/>
                </a:tc>
                <a:tc vMerge="1">
                  <a:txBody>
                    <a:bodyPr/>
                    <a:lstStyle/>
                    <a:p>
                      <a:endParaRPr lang="es-CO"/>
                    </a:p>
                  </a:txBody>
                  <a:tcPr/>
                </a:tc>
                <a:tc>
                  <a:txBody>
                    <a:bodyPr/>
                    <a:lstStyle/>
                    <a:p>
                      <a:pPr algn="ctr" rtl="0" fontAlgn="ctr"/>
                      <a:r>
                        <a:rPr lang="es-CO" sz="900" b="0" i="0" u="none" strike="noStrike">
                          <a:solidFill>
                            <a:srgbClr val="000000"/>
                          </a:solidFill>
                          <a:effectLst/>
                          <a:latin typeface="Arial" panose="020B0604020202020204" pitchFamily="34" charset="0"/>
                        </a:rPr>
                        <a:t>Incumplimiento de lineamientos</a:t>
                      </a:r>
                    </a:p>
                  </a:txBody>
                  <a:tcPr marL="8417" marR="8417" marT="8417" marB="0" anchor="ctr">
                    <a:lnL w="12700" cap="flat" cmpd="sng" algn="ctr">
                      <a:solidFill>
                        <a:srgbClr val="8EA9DB"/>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8EA9DB"/>
                      </a:solidFill>
                      <a:prstDash val="solid"/>
                      <a:round/>
                      <a:headEnd type="none" w="med" len="med"/>
                      <a:tailEnd type="none" w="med" len="med"/>
                    </a:lnB>
                    <a:solidFill>
                      <a:srgbClr val="F8CBAD"/>
                    </a:solidFill>
                  </a:tcPr>
                </a:tc>
                <a:tc>
                  <a:txBody>
                    <a:bodyPr/>
                    <a:lstStyle/>
                    <a:p>
                      <a:pPr algn="ctr" rtl="0" fontAlgn="ctr"/>
                      <a:r>
                        <a:rPr lang="es-CO" sz="900" b="0" i="0" u="none" strike="noStrike">
                          <a:solidFill>
                            <a:srgbClr val="000000"/>
                          </a:solidFill>
                          <a:effectLst/>
                          <a:latin typeface="Arial" panose="020B0604020202020204" pitchFamily="34" charset="0"/>
                        </a:rPr>
                        <a:t>18</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8EA9DB"/>
                      </a:solidFill>
                      <a:prstDash val="solid"/>
                      <a:round/>
                      <a:headEnd type="none" w="med" len="med"/>
                      <a:tailEnd type="none" w="med" len="med"/>
                    </a:lnB>
                    <a:solidFill>
                      <a:srgbClr val="F8CBAD"/>
                    </a:solidFill>
                  </a:tcPr>
                </a:tc>
                <a:tc>
                  <a:txBody>
                    <a:bodyPr/>
                    <a:lstStyle/>
                    <a:p>
                      <a:pPr algn="ctr" rtl="0" fontAlgn="ctr"/>
                      <a:r>
                        <a:rPr lang="es-CO" sz="900" b="1" i="0" u="none" strike="noStrike" dirty="0">
                          <a:solidFill>
                            <a:srgbClr val="000000"/>
                          </a:solidFill>
                          <a:effectLst/>
                          <a:latin typeface="Arial" panose="020B0604020202020204" pitchFamily="34" charset="0"/>
                        </a:rPr>
                        <a:t>21,95</a:t>
                      </a:r>
                    </a:p>
                  </a:txBody>
                  <a:tcPr marL="8417" marR="8417" marT="8417" marB="0" anchor="ctr">
                    <a:lnL w="12700" cap="flat" cmpd="sng" algn="ctr">
                      <a:solidFill>
                        <a:srgbClr val="5B9BD5"/>
                      </a:solidFill>
                      <a:prstDash val="solid"/>
                      <a:round/>
                      <a:headEnd type="none" w="med" len="med"/>
                      <a:tailEnd type="none" w="med" len="med"/>
                    </a:lnL>
                    <a:lnR w="12700" cap="flat" cmpd="sng" algn="ctr">
                      <a:solidFill>
                        <a:srgbClr val="8EA9DB"/>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1095370619"/>
                  </a:ext>
                </a:extLst>
              </a:tr>
            </a:tbl>
          </a:graphicData>
        </a:graphic>
      </p:graphicFrame>
    </p:spTree>
    <p:extLst>
      <p:ext uri="{BB962C8B-B14F-4D97-AF65-F5344CB8AC3E}">
        <p14:creationId xmlns:p14="http://schemas.microsoft.com/office/powerpoint/2010/main" val="38232987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B6721-E7D3-1D2F-8776-576D852067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C001D-4E14-C347-7B10-6974B6CAA9F4}"/>
              </a:ext>
            </a:extLst>
          </p:cNvPr>
          <p:cNvSpPr>
            <a:spLocks noGrp="1"/>
          </p:cNvSpPr>
          <p:nvPr>
            <p:ph type="title"/>
          </p:nvPr>
        </p:nvSpPr>
        <p:spPr>
          <a:xfrm>
            <a:off x="838200" y="489769"/>
            <a:ext cx="10515600" cy="535531"/>
          </a:xfrm>
        </p:spPr>
        <p:txBody>
          <a:bodyPr/>
          <a:lstStyle/>
          <a:p>
            <a:r>
              <a:rPr lang="es-CO" sz="3200" b="1" dirty="0">
                <a:solidFill>
                  <a:srgbClr val="285B6A"/>
                </a:solidFill>
                <a:latin typeface="Oswald"/>
                <a:ea typeface="Oswald"/>
                <a:cs typeface="Oswald"/>
                <a:sym typeface="Oswald"/>
              </a:rPr>
              <a:t>HALLAZGOS SEGUIMIENTO EN CAMPO</a:t>
            </a:r>
            <a:endParaRPr lang="en-CO" dirty="0"/>
          </a:p>
        </p:txBody>
      </p:sp>
      <p:sp>
        <p:nvSpPr>
          <p:cNvPr id="7" name="CuadroTexto 6">
            <a:extLst>
              <a:ext uri="{FF2B5EF4-FFF2-40B4-BE49-F238E27FC236}">
                <a16:creationId xmlns:a16="http://schemas.microsoft.com/office/drawing/2014/main" id="{03F31938-CFBE-B620-A738-6A646A9FA7BA}"/>
              </a:ext>
            </a:extLst>
          </p:cNvPr>
          <p:cNvSpPr txBox="1"/>
          <p:nvPr/>
        </p:nvSpPr>
        <p:spPr>
          <a:xfrm>
            <a:off x="838200" y="1784663"/>
            <a:ext cx="9941653" cy="400110"/>
          </a:xfrm>
          <a:prstGeom prst="rect">
            <a:avLst/>
          </a:prstGeom>
          <a:noFill/>
        </p:spPr>
        <p:txBody>
          <a:bodyPr wrap="square">
            <a:spAutoFit/>
          </a:bodyPr>
          <a:lstStyle/>
          <a:p>
            <a:r>
              <a:rPr lang="es-CO" sz="2000" dirty="0">
                <a:solidFill>
                  <a:schemeClr val="bg1">
                    <a:lumMod val="50000"/>
                  </a:schemeClr>
                </a:solidFill>
                <a:latin typeface="Arial" panose="020B0604020202020204" pitchFamily="34" charset="0"/>
                <a:cs typeface="Arial" panose="020B0604020202020204" pitchFamily="34" charset="0"/>
              </a:rPr>
              <a:t>Para el periodo de seguimiento no se realizaron seguimientos en campo</a:t>
            </a:r>
            <a:r>
              <a:rPr lang="es-ES" sz="1200" dirty="0">
                <a:solidFill>
                  <a:schemeClr val="bg1">
                    <a:lumMod val="50000"/>
                  </a:schemeClr>
                </a:solidFill>
                <a:latin typeface="Arial" panose="020B0604020202020204" pitchFamily="34" charset="0"/>
                <a:cs typeface="Arial" panose="020B0604020202020204" pitchFamily="34" charset="0"/>
              </a:rPr>
              <a:t>.</a:t>
            </a:r>
            <a:endParaRPr lang="es-CO" sz="12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41325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38200" y="242119"/>
            <a:ext cx="10515600" cy="535531"/>
          </a:xfrm>
        </p:spPr>
        <p:txBody>
          <a:bodyPr/>
          <a:lstStyle/>
          <a:p>
            <a:r>
              <a:rPr lang="es-CO" sz="3200" b="1" dirty="0">
                <a:solidFill>
                  <a:srgbClr val="285B6A"/>
                </a:solidFill>
                <a:latin typeface="Oswald"/>
                <a:ea typeface="Oswald"/>
                <a:cs typeface="Oswald"/>
                <a:sym typeface="Oswald"/>
              </a:rPr>
              <a:t>SOPORTES ADICIONALES</a:t>
            </a:r>
            <a:endParaRPr lang="en-CO" dirty="0"/>
          </a:p>
        </p:txBody>
      </p:sp>
      <p:sp>
        <p:nvSpPr>
          <p:cNvPr id="7" name="CuadroTexto 6">
            <a:extLst>
              <a:ext uri="{FF2B5EF4-FFF2-40B4-BE49-F238E27FC236}">
                <a16:creationId xmlns:a16="http://schemas.microsoft.com/office/drawing/2014/main" id="{AD90A667-B3BC-4881-8D18-6FED10AE414C}"/>
              </a:ext>
            </a:extLst>
          </p:cNvPr>
          <p:cNvSpPr txBox="1"/>
          <p:nvPr/>
        </p:nvSpPr>
        <p:spPr>
          <a:xfrm>
            <a:off x="838200" y="845620"/>
            <a:ext cx="9941653" cy="276999"/>
          </a:xfrm>
          <a:prstGeom prst="rect">
            <a:avLst/>
          </a:prstGeom>
          <a:noFill/>
        </p:spPr>
        <p:txBody>
          <a:bodyPr wrap="square">
            <a:spAutoFit/>
          </a:bodyPr>
          <a:lstStyle/>
          <a:p>
            <a:r>
              <a:rPr lang="es-ES" sz="1200" dirty="0">
                <a:latin typeface="Arial" panose="020B0604020202020204" pitchFamily="34" charset="0"/>
                <a:cs typeface="Arial" panose="020B0604020202020204" pitchFamily="34" charset="0"/>
              </a:rPr>
              <a:t>Durante la visita de Seguimiento la Subred informó contar con soportes adicionales de la siguiente manera</a:t>
            </a:r>
            <a:endParaRPr lang="es-CO" sz="1200" dirty="0">
              <a:solidFill>
                <a:schemeClr val="bg1">
                  <a:lumMod val="50000"/>
                </a:schemeClr>
              </a:solidFill>
              <a:latin typeface="Arial" panose="020B0604020202020204" pitchFamily="34" charset="0"/>
              <a:cs typeface="Arial" panose="020B0604020202020204" pitchFamily="34" charset="0"/>
            </a:endParaRPr>
          </a:p>
        </p:txBody>
      </p:sp>
      <p:graphicFrame>
        <p:nvGraphicFramePr>
          <p:cNvPr id="4" name="Tabla 3">
            <a:extLst>
              <a:ext uri="{FF2B5EF4-FFF2-40B4-BE49-F238E27FC236}">
                <a16:creationId xmlns:a16="http://schemas.microsoft.com/office/drawing/2014/main" id="{9909BEE1-C2B4-537F-36CD-6659F68605BB}"/>
              </a:ext>
            </a:extLst>
          </p:cNvPr>
          <p:cNvGraphicFramePr>
            <a:graphicFrameLocks noGrp="1"/>
          </p:cNvGraphicFramePr>
          <p:nvPr/>
        </p:nvGraphicFramePr>
        <p:xfrm>
          <a:off x="838200" y="1331555"/>
          <a:ext cx="8731048" cy="3252952"/>
        </p:xfrm>
        <a:graphic>
          <a:graphicData uri="http://schemas.openxmlformats.org/drawingml/2006/table">
            <a:tbl>
              <a:tblPr/>
              <a:tblGrid>
                <a:gridCol w="2182762">
                  <a:extLst>
                    <a:ext uri="{9D8B030D-6E8A-4147-A177-3AD203B41FA5}">
                      <a16:colId xmlns:a16="http://schemas.microsoft.com/office/drawing/2014/main" val="1073307037"/>
                    </a:ext>
                  </a:extLst>
                </a:gridCol>
                <a:gridCol w="2182762">
                  <a:extLst>
                    <a:ext uri="{9D8B030D-6E8A-4147-A177-3AD203B41FA5}">
                      <a16:colId xmlns:a16="http://schemas.microsoft.com/office/drawing/2014/main" val="3700101625"/>
                    </a:ext>
                  </a:extLst>
                </a:gridCol>
                <a:gridCol w="2182762">
                  <a:extLst>
                    <a:ext uri="{9D8B030D-6E8A-4147-A177-3AD203B41FA5}">
                      <a16:colId xmlns:a16="http://schemas.microsoft.com/office/drawing/2014/main" val="1550129267"/>
                    </a:ext>
                  </a:extLst>
                </a:gridCol>
                <a:gridCol w="2182762">
                  <a:extLst>
                    <a:ext uri="{9D8B030D-6E8A-4147-A177-3AD203B41FA5}">
                      <a16:colId xmlns:a16="http://schemas.microsoft.com/office/drawing/2014/main" val="2402492671"/>
                    </a:ext>
                  </a:extLst>
                </a:gridCol>
              </a:tblGrid>
              <a:tr h="167728">
                <a:tc>
                  <a:txBody>
                    <a:bodyPr/>
                    <a:lstStyle/>
                    <a:p>
                      <a:pPr algn="ctr" rtl="0" fontAlgn="ctr"/>
                      <a:r>
                        <a:rPr lang="es-CO" sz="1200" b="1" i="0" u="none" strike="noStrike" dirty="0">
                          <a:solidFill>
                            <a:srgbClr val="FFFFFF"/>
                          </a:solidFill>
                          <a:effectLst/>
                          <a:latin typeface="Arial" panose="020B0604020202020204" pitchFamily="34" charset="0"/>
                          <a:cs typeface="Arial" panose="020B0604020202020204" pitchFamily="34" charset="0"/>
                        </a:rPr>
                        <a:t>MES</a:t>
                      </a:r>
                    </a:p>
                  </a:txBody>
                  <a:tcPr marL="4730" marR="4730" marT="47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rtl="0" fontAlgn="ctr"/>
                      <a:r>
                        <a:rPr lang="es-CO" sz="1200" b="1" i="0" u="none" strike="noStrike">
                          <a:solidFill>
                            <a:srgbClr val="FFFFFF"/>
                          </a:solidFill>
                          <a:effectLst/>
                          <a:latin typeface="Arial" panose="020B0604020202020204" pitchFamily="34" charset="0"/>
                          <a:cs typeface="Arial" panose="020B0604020202020204" pitchFamily="34" charset="0"/>
                        </a:rPr>
                        <a:t>LOCALIDAD</a:t>
                      </a:r>
                    </a:p>
                  </a:txBody>
                  <a:tcPr marL="4730" marR="4730" marT="47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rtl="0" fontAlgn="ctr"/>
                      <a:r>
                        <a:rPr lang="es-CO" sz="1200" b="1" i="0" u="none" strike="noStrike">
                          <a:solidFill>
                            <a:srgbClr val="FFFFFF"/>
                          </a:solidFill>
                          <a:effectLst/>
                          <a:latin typeface="Arial" panose="020B0604020202020204" pitchFamily="34" charset="0"/>
                          <a:cs typeface="Arial" panose="020B0604020202020204" pitchFamily="34" charset="0"/>
                        </a:rPr>
                        <a:t>INTERVENCIÓN</a:t>
                      </a:r>
                    </a:p>
                  </a:txBody>
                  <a:tcPr marL="4730" marR="4730" marT="47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rtl="0" fontAlgn="ctr"/>
                      <a:r>
                        <a:rPr lang="es-CO" sz="1200" b="1" i="0" u="none" strike="noStrike">
                          <a:solidFill>
                            <a:srgbClr val="FFFFFF"/>
                          </a:solidFill>
                          <a:effectLst/>
                          <a:latin typeface="Arial" panose="020B0604020202020204" pitchFamily="34" charset="0"/>
                          <a:cs typeface="Arial" panose="020B0604020202020204" pitchFamily="34" charset="0"/>
                        </a:rPr>
                        <a:t>CANTIDAD</a:t>
                      </a:r>
                    </a:p>
                  </a:txBody>
                  <a:tcPr marL="4730" marR="4730" marT="47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extLst>
                  <a:ext uri="{0D108BD9-81ED-4DB2-BD59-A6C34878D82A}">
                    <a16:rowId xmlns:a16="http://schemas.microsoft.com/office/drawing/2014/main" val="3227336605"/>
                  </a:ext>
                </a:extLst>
              </a:tr>
              <a:tr h="1532671">
                <a:tc>
                  <a:txBody>
                    <a:bodyPr/>
                    <a:lstStyle/>
                    <a:p>
                      <a:pPr algn="ctr" rtl="0" fontAlgn="ctr"/>
                      <a:r>
                        <a:rPr lang="es-CO" sz="1200" b="0" i="0" u="none" strike="noStrike" dirty="0">
                          <a:solidFill>
                            <a:schemeClr val="tx1"/>
                          </a:solidFill>
                          <a:effectLst/>
                          <a:latin typeface="Arial" panose="020B0604020202020204" pitchFamily="34" charset="0"/>
                          <a:cs typeface="Arial" panose="020B0604020202020204" pitchFamily="34" charset="0"/>
                        </a:rPr>
                        <a:t>Junio de 2025</a:t>
                      </a:r>
                    </a:p>
                  </a:txBody>
                  <a:tcPr marL="4730" marR="4730" marT="47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rtl="0" fontAlgn="ctr"/>
                      <a:r>
                        <a:rPr lang="es-CO" sz="1200" b="0" i="0" u="none" strike="noStrike" dirty="0">
                          <a:solidFill>
                            <a:schemeClr val="tx1"/>
                          </a:solidFill>
                          <a:effectLst/>
                          <a:latin typeface="Arial" panose="020B0604020202020204" pitchFamily="34" charset="0"/>
                          <a:cs typeface="Arial" panose="020B0604020202020204" pitchFamily="34" charset="0"/>
                        </a:rPr>
                        <a:t>Ciudad Bolívar</a:t>
                      </a:r>
                    </a:p>
                  </a:txBody>
                  <a:tcPr marL="4730" marR="4730" marT="47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rtl="0" fontAlgn="ctr"/>
                      <a:r>
                        <a:rPr lang="es-ES" sz="1200" b="0" i="0" u="none" strike="noStrike" dirty="0">
                          <a:solidFill>
                            <a:schemeClr val="tx1"/>
                          </a:solidFill>
                          <a:effectLst/>
                          <a:latin typeface="Arial" panose="020B0604020202020204" pitchFamily="34" charset="0"/>
                          <a:cs typeface="Arial" panose="020B0604020202020204" pitchFamily="34" charset="0"/>
                        </a:rPr>
                        <a:t>65 - Visitas de IVC a farmacias droguerías y/o droguerías </a:t>
                      </a:r>
                    </a:p>
                    <a:p>
                      <a:pPr algn="ctr" rtl="0" fontAlgn="ctr"/>
                      <a:r>
                        <a:rPr lang="es-ES" sz="1200" b="0" i="0" u="none" strike="noStrike" dirty="0">
                          <a:solidFill>
                            <a:schemeClr val="tx1"/>
                          </a:solidFill>
                          <a:effectLst/>
                          <a:latin typeface="Arial" panose="020B0604020202020204" pitchFamily="34" charset="0"/>
                          <a:cs typeface="Arial" panose="020B0604020202020204" pitchFamily="34" charset="0"/>
                        </a:rPr>
                        <a:t>incluidas las que contratan servicio con instituciones </a:t>
                      </a:r>
                    </a:p>
                    <a:p>
                      <a:pPr algn="ctr" rtl="0" fontAlgn="ctr"/>
                      <a:r>
                        <a:rPr lang="es-ES" sz="1200" b="0" i="0" u="none" strike="noStrike" dirty="0">
                          <a:solidFill>
                            <a:schemeClr val="tx1"/>
                          </a:solidFill>
                          <a:effectLst/>
                          <a:latin typeface="Arial" panose="020B0604020202020204" pitchFamily="34" charset="0"/>
                          <a:cs typeface="Arial" panose="020B0604020202020204" pitchFamily="34" charset="0"/>
                        </a:rPr>
                        <a:t>prestadoras de servicios de salud</a:t>
                      </a:r>
                    </a:p>
                  </a:txBody>
                  <a:tcPr marL="4730" marR="4730" marT="47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rtl="0" fontAlgn="ctr"/>
                      <a:r>
                        <a:rPr lang="es-CO" sz="1200" b="0" i="0" u="none" strike="noStrike">
                          <a:solidFill>
                            <a:schemeClr val="tx1"/>
                          </a:solidFill>
                          <a:effectLst/>
                          <a:latin typeface="Arial" panose="020B0604020202020204" pitchFamily="34" charset="0"/>
                          <a:cs typeface="Arial" panose="020B0604020202020204" pitchFamily="34" charset="0"/>
                        </a:rPr>
                        <a:t>1</a:t>
                      </a:r>
                    </a:p>
                  </a:txBody>
                  <a:tcPr marL="4730" marR="4730" marT="47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3787190195"/>
                  </a:ext>
                </a:extLst>
              </a:tr>
              <a:tr h="1532671">
                <a:tc>
                  <a:txBody>
                    <a:bodyPr/>
                    <a:lstStyle/>
                    <a:p>
                      <a:pPr algn="ctr" rtl="0" fontAlgn="ctr"/>
                      <a:r>
                        <a:rPr lang="es-CO" sz="1200" b="0" i="0" u="none" strike="noStrike">
                          <a:solidFill>
                            <a:schemeClr val="tx1"/>
                          </a:solidFill>
                          <a:effectLst/>
                          <a:latin typeface="Arial" panose="020B0604020202020204" pitchFamily="34" charset="0"/>
                          <a:cs typeface="Arial" panose="020B0604020202020204" pitchFamily="34" charset="0"/>
                        </a:rPr>
                        <a:t>Julio de 2025</a:t>
                      </a:r>
                    </a:p>
                  </a:txBody>
                  <a:tcPr marL="4730" marR="4730" marT="47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r>
                        <a:rPr lang="es-CO" sz="1200" b="0" i="0" u="none" strike="noStrike">
                          <a:solidFill>
                            <a:schemeClr val="tx1"/>
                          </a:solidFill>
                          <a:effectLst/>
                          <a:latin typeface="Arial" panose="020B0604020202020204" pitchFamily="34" charset="0"/>
                          <a:cs typeface="Arial" panose="020B0604020202020204" pitchFamily="34" charset="0"/>
                        </a:rPr>
                        <a:t>Ciudad Bolívar</a:t>
                      </a:r>
                    </a:p>
                  </a:txBody>
                  <a:tcPr marL="4730" marR="4730" marT="47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r>
                        <a:rPr lang="es-ES" sz="1200" b="0" i="0" u="none" strike="noStrike" dirty="0">
                          <a:solidFill>
                            <a:schemeClr val="tx1"/>
                          </a:solidFill>
                          <a:effectLst/>
                          <a:latin typeface="Arial" panose="020B0604020202020204" pitchFamily="34" charset="0"/>
                          <a:cs typeface="Arial" panose="020B0604020202020204" pitchFamily="34" charset="0"/>
                        </a:rPr>
                        <a:t>65 - Visitas de IVC a farmacias droguerías y/o droguerías </a:t>
                      </a:r>
                    </a:p>
                    <a:p>
                      <a:pPr algn="ctr" rtl="0" fontAlgn="ctr"/>
                      <a:r>
                        <a:rPr lang="es-ES" sz="1200" b="0" i="0" u="none" strike="noStrike" dirty="0">
                          <a:solidFill>
                            <a:schemeClr val="tx1"/>
                          </a:solidFill>
                          <a:effectLst/>
                          <a:latin typeface="Arial" panose="020B0604020202020204" pitchFamily="34" charset="0"/>
                          <a:cs typeface="Arial" panose="020B0604020202020204" pitchFamily="34" charset="0"/>
                        </a:rPr>
                        <a:t>incluidas las que contratan servicio con instituciones </a:t>
                      </a:r>
                    </a:p>
                    <a:p>
                      <a:pPr algn="ctr" rtl="0" fontAlgn="ctr"/>
                      <a:r>
                        <a:rPr lang="es-ES" sz="1200" b="0" i="0" u="none" strike="noStrike" dirty="0">
                          <a:solidFill>
                            <a:schemeClr val="tx1"/>
                          </a:solidFill>
                          <a:effectLst/>
                          <a:latin typeface="Arial" panose="020B0604020202020204" pitchFamily="34" charset="0"/>
                          <a:cs typeface="Arial" panose="020B0604020202020204" pitchFamily="34" charset="0"/>
                        </a:rPr>
                        <a:t>prestadoras de servicios de salud</a:t>
                      </a:r>
                    </a:p>
                  </a:txBody>
                  <a:tcPr marL="4730" marR="4730" marT="47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r>
                        <a:rPr lang="es-CO" sz="1200" b="0" i="0" u="none" strike="noStrike" dirty="0">
                          <a:solidFill>
                            <a:schemeClr val="tx1"/>
                          </a:solidFill>
                          <a:effectLst/>
                          <a:latin typeface="Arial" panose="020B0604020202020204" pitchFamily="34" charset="0"/>
                          <a:cs typeface="Arial" panose="020B0604020202020204" pitchFamily="34" charset="0"/>
                        </a:rPr>
                        <a:t>2</a:t>
                      </a:r>
                    </a:p>
                  </a:txBody>
                  <a:tcPr marL="4730" marR="4730" marT="47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3033245708"/>
                  </a:ext>
                </a:extLst>
              </a:tr>
            </a:tbl>
          </a:graphicData>
        </a:graphic>
      </p:graphicFrame>
    </p:spTree>
    <p:extLst>
      <p:ext uri="{BB962C8B-B14F-4D97-AF65-F5344CB8AC3E}">
        <p14:creationId xmlns:p14="http://schemas.microsoft.com/office/powerpoint/2010/main" val="32312333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84F39BC-4B54-3A17-9FAF-C3A08623F4D4}"/>
              </a:ext>
            </a:extLst>
          </p:cNvPr>
          <p:cNvSpPr>
            <a:spLocks noGrp="1"/>
          </p:cNvSpPr>
          <p:nvPr>
            <p:ph type="body" idx="1"/>
          </p:nvPr>
        </p:nvSpPr>
        <p:spPr>
          <a:xfrm>
            <a:off x="2597922" y="2106298"/>
            <a:ext cx="1668463" cy="2406236"/>
          </a:xfrm>
        </p:spPr>
        <p:txBody>
          <a:bodyPr/>
          <a:lstStyle/>
          <a:p>
            <a:r>
              <a:rPr lang="es-CO" dirty="0"/>
              <a:t>3</a:t>
            </a:r>
            <a:endParaRPr lang="en-CO" dirty="0"/>
          </a:p>
        </p:txBody>
      </p:sp>
      <p:sp>
        <p:nvSpPr>
          <p:cNvPr id="3" name="Title 2">
            <a:extLst>
              <a:ext uri="{FF2B5EF4-FFF2-40B4-BE49-F238E27FC236}">
                <a16:creationId xmlns:a16="http://schemas.microsoft.com/office/drawing/2014/main" id="{CE70733B-92C3-3345-4B86-99F03BA6E81D}"/>
              </a:ext>
            </a:extLst>
          </p:cNvPr>
          <p:cNvSpPr>
            <a:spLocks noGrp="1"/>
          </p:cNvSpPr>
          <p:nvPr>
            <p:ph type="title"/>
          </p:nvPr>
        </p:nvSpPr>
        <p:spPr>
          <a:xfrm>
            <a:off x="4792165" y="1516310"/>
            <a:ext cx="6623050" cy="3825380"/>
          </a:xfrm>
        </p:spPr>
        <p:txBody>
          <a:bodyPr/>
          <a:lstStyle/>
          <a:p>
            <a:pPr lvl="0" algn="ctr"/>
            <a:r>
              <a:rPr lang="es-ES" dirty="0"/>
              <a:t>SUBRED INTEGRADA DE SERVICIOS DE SALUD NORTE E.S.E.</a:t>
            </a:r>
            <a:br>
              <a:rPr lang="es-ES" dirty="0"/>
            </a:br>
            <a:r>
              <a:rPr lang="pt-BR" sz="3600" b="1" kern="1200" dirty="0">
                <a:solidFill>
                  <a:schemeClr val="bg1"/>
                </a:solidFill>
                <a:latin typeface="Oswald"/>
                <a:ea typeface="Oswald"/>
                <a:cs typeface="Oswald"/>
                <a:sym typeface="Oswald"/>
              </a:rPr>
              <a:t>Convenio GPS-PSPIC </a:t>
            </a:r>
            <a:br>
              <a:rPr lang="pt-BR" sz="3600" b="1" kern="1200" dirty="0">
                <a:solidFill>
                  <a:schemeClr val="bg1"/>
                </a:solidFill>
                <a:latin typeface="Oswald"/>
                <a:ea typeface="Oswald"/>
                <a:cs typeface="Oswald"/>
                <a:sym typeface="Oswald"/>
              </a:rPr>
            </a:br>
            <a:r>
              <a:rPr lang="pt-BR" sz="3600" b="1" kern="1200" dirty="0">
                <a:solidFill>
                  <a:schemeClr val="bg1"/>
                </a:solidFill>
                <a:latin typeface="Oswald"/>
                <a:ea typeface="Oswald"/>
                <a:cs typeface="Oswald"/>
                <a:sym typeface="Oswald"/>
              </a:rPr>
              <a:t>N° 4177- 2024</a:t>
            </a:r>
            <a:br>
              <a:rPr lang="pt-BR" sz="3600" b="1" kern="1200" dirty="0">
                <a:solidFill>
                  <a:schemeClr val="bg1"/>
                </a:solidFill>
                <a:latin typeface="Oswald"/>
                <a:ea typeface="Oswald"/>
                <a:cs typeface="Oswald"/>
                <a:sym typeface="Oswald"/>
              </a:rPr>
            </a:br>
            <a:r>
              <a:rPr lang="pt-BR" sz="3600" b="1" kern="1200" dirty="0">
                <a:solidFill>
                  <a:schemeClr val="bg1"/>
                </a:solidFill>
                <a:latin typeface="Oswald"/>
                <a:ea typeface="Oswald"/>
                <a:cs typeface="Oswald"/>
                <a:sym typeface="Oswald"/>
              </a:rPr>
              <a:t>Fecha de seguimento: 05 </a:t>
            </a:r>
            <a:r>
              <a:rPr lang="pt-BR" dirty="0">
                <a:solidFill>
                  <a:schemeClr val="bg1"/>
                </a:solidFill>
                <a:latin typeface="Oswald"/>
                <a:ea typeface="Oswald"/>
                <a:cs typeface="Oswald"/>
                <a:sym typeface="Oswald"/>
              </a:rPr>
              <a:t>al 10 de </a:t>
            </a:r>
            <a:r>
              <a:rPr lang="pt-BR" dirty="0" err="1">
                <a:solidFill>
                  <a:schemeClr val="bg1"/>
                </a:solidFill>
                <a:latin typeface="Oswald"/>
                <a:ea typeface="Oswald"/>
                <a:cs typeface="Oswald"/>
                <a:sym typeface="Oswald"/>
              </a:rPr>
              <a:t>Septiembre</a:t>
            </a:r>
            <a:r>
              <a:rPr lang="pt-BR" dirty="0">
                <a:solidFill>
                  <a:schemeClr val="bg1"/>
                </a:solidFill>
                <a:latin typeface="Oswald"/>
                <a:ea typeface="Oswald"/>
                <a:cs typeface="Oswald"/>
                <a:sym typeface="Oswald"/>
              </a:rPr>
              <a:t> de 2025</a:t>
            </a:r>
            <a:endParaRPr lang="en-CO" dirty="0"/>
          </a:p>
        </p:txBody>
      </p:sp>
    </p:spTree>
    <p:extLst>
      <p:ext uri="{BB962C8B-B14F-4D97-AF65-F5344CB8AC3E}">
        <p14:creationId xmlns:p14="http://schemas.microsoft.com/office/powerpoint/2010/main" val="8977966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A99DD-C731-84BE-FD41-430C7B712EDC}"/>
              </a:ext>
            </a:extLst>
          </p:cNvPr>
          <p:cNvSpPr>
            <a:spLocks noGrp="1"/>
          </p:cNvSpPr>
          <p:nvPr>
            <p:ph type="title"/>
          </p:nvPr>
        </p:nvSpPr>
        <p:spPr>
          <a:xfrm>
            <a:off x="809624" y="728481"/>
            <a:ext cx="5210176" cy="510524"/>
          </a:xfrm>
        </p:spPr>
        <p:txBody>
          <a:bodyPr/>
          <a:lstStyle/>
          <a:p>
            <a:r>
              <a:rPr lang="es-ES" dirty="0"/>
              <a:t>MUESTREO</a:t>
            </a:r>
            <a:endParaRPr lang="en-CO" dirty="0"/>
          </a:p>
        </p:txBody>
      </p:sp>
      <p:pic>
        <p:nvPicPr>
          <p:cNvPr id="6" name="Content Placeholder 5">
            <a:extLst>
              <a:ext uri="{FF2B5EF4-FFF2-40B4-BE49-F238E27FC236}">
                <a16:creationId xmlns:a16="http://schemas.microsoft.com/office/drawing/2014/main" id="{C55D733F-2A07-A268-91ED-595E836F5F7A}"/>
              </a:ext>
            </a:extLst>
          </p:cNvPr>
          <p:cNvPicPr>
            <a:picLocks noGrp="1" noChangeAspect="1"/>
          </p:cNvPicPr>
          <p:nvPr>
            <p:ph sz="half" idx="1"/>
          </p:nvPr>
        </p:nvPicPr>
        <p:blipFill>
          <a:blip r:embed="rId2">
            <a:extLst>
              <a:ext uri="{96DAC541-7B7A-43D3-8B79-37D633B846F1}">
                <asvg:svgBlip xmlns:asvg="http://schemas.microsoft.com/office/drawing/2016/SVG/main" r:embed="rId3"/>
              </a:ext>
            </a:extLst>
          </a:blip>
          <a:stretch>
            <a:fillRect/>
          </a:stretch>
        </p:blipFill>
        <p:spPr>
          <a:xfrm>
            <a:off x="9844448" y="640250"/>
            <a:ext cx="720000" cy="720000"/>
          </a:xfrm>
        </p:spPr>
      </p:pic>
      <p:pic>
        <p:nvPicPr>
          <p:cNvPr id="8" name="Graphic 7">
            <a:extLst>
              <a:ext uri="{FF2B5EF4-FFF2-40B4-BE49-F238E27FC236}">
                <a16:creationId xmlns:a16="http://schemas.microsoft.com/office/drawing/2014/main" id="{36430288-5EAB-F2A0-D26A-3319571DEB4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11539" y="640250"/>
            <a:ext cx="720000" cy="720000"/>
          </a:xfrm>
          <a:prstGeom prst="rect">
            <a:avLst/>
          </a:prstGeom>
        </p:spPr>
      </p:pic>
      <p:pic>
        <p:nvPicPr>
          <p:cNvPr id="10" name="Graphic 9">
            <a:extLst>
              <a:ext uri="{FF2B5EF4-FFF2-40B4-BE49-F238E27FC236}">
                <a16:creationId xmlns:a16="http://schemas.microsoft.com/office/drawing/2014/main" id="{6F631D4F-A484-58F1-E96B-90CE1E477BE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911539" y="1640163"/>
            <a:ext cx="720000" cy="720000"/>
          </a:xfrm>
          <a:prstGeom prst="rect">
            <a:avLst/>
          </a:prstGeom>
        </p:spPr>
      </p:pic>
      <p:pic>
        <p:nvPicPr>
          <p:cNvPr id="12" name="Graphic 11">
            <a:extLst>
              <a:ext uri="{FF2B5EF4-FFF2-40B4-BE49-F238E27FC236}">
                <a16:creationId xmlns:a16="http://schemas.microsoft.com/office/drawing/2014/main" id="{5671DAA4-4498-E11A-A738-6342D115154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844448" y="1640163"/>
            <a:ext cx="720000" cy="720000"/>
          </a:xfrm>
          <a:prstGeom prst="rect">
            <a:avLst/>
          </a:prstGeom>
        </p:spPr>
      </p:pic>
      <p:pic>
        <p:nvPicPr>
          <p:cNvPr id="14" name="Graphic 13">
            <a:extLst>
              <a:ext uri="{FF2B5EF4-FFF2-40B4-BE49-F238E27FC236}">
                <a16:creationId xmlns:a16="http://schemas.microsoft.com/office/drawing/2014/main" id="{04B8DC75-D085-4480-BE87-51B7D74FF30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844448" y="2640076"/>
            <a:ext cx="720000" cy="720000"/>
          </a:xfrm>
          <a:prstGeom prst="rect">
            <a:avLst/>
          </a:prstGeom>
        </p:spPr>
      </p:pic>
      <p:pic>
        <p:nvPicPr>
          <p:cNvPr id="16" name="Graphic 15">
            <a:extLst>
              <a:ext uri="{FF2B5EF4-FFF2-40B4-BE49-F238E27FC236}">
                <a16:creationId xmlns:a16="http://schemas.microsoft.com/office/drawing/2014/main" id="{997D779A-765D-9CA7-3858-436FC3BD316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911539" y="2640076"/>
            <a:ext cx="720000" cy="720000"/>
          </a:xfrm>
          <a:prstGeom prst="rect">
            <a:avLst/>
          </a:prstGeom>
        </p:spPr>
      </p:pic>
      <p:pic>
        <p:nvPicPr>
          <p:cNvPr id="18" name="Graphic 17">
            <a:extLst>
              <a:ext uri="{FF2B5EF4-FFF2-40B4-BE49-F238E27FC236}">
                <a16:creationId xmlns:a16="http://schemas.microsoft.com/office/drawing/2014/main" id="{8B90208E-FB1A-C072-8B1D-F46FDB5B47A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844448" y="3638476"/>
            <a:ext cx="720000" cy="720000"/>
          </a:xfrm>
          <a:prstGeom prst="rect">
            <a:avLst/>
          </a:prstGeom>
        </p:spPr>
      </p:pic>
      <p:pic>
        <p:nvPicPr>
          <p:cNvPr id="20" name="Graphic 19">
            <a:extLst>
              <a:ext uri="{FF2B5EF4-FFF2-40B4-BE49-F238E27FC236}">
                <a16:creationId xmlns:a16="http://schemas.microsoft.com/office/drawing/2014/main" id="{87C7BEF3-E530-37AF-F784-DA9E55E7E61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911539" y="3638476"/>
            <a:ext cx="720000" cy="720000"/>
          </a:xfrm>
          <a:prstGeom prst="rect">
            <a:avLst/>
          </a:prstGeom>
        </p:spPr>
      </p:pic>
      <p:pic>
        <p:nvPicPr>
          <p:cNvPr id="22" name="Graphic 21">
            <a:extLst>
              <a:ext uri="{FF2B5EF4-FFF2-40B4-BE49-F238E27FC236}">
                <a16:creationId xmlns:a16="http://schemas.microsoft.com/office/drawing/2014/main" id="{EA7721C7-6CFB-5774-87D8-857B564D2066}"/>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777357" y="640250"/>
            <a:ext cx="720000" cy="720000"/>
          </a:xfrm>
          <a:prstGeom prst="rect">
            <a:avLst/>
          </a:prstGeom>
        </p:spPr>
      </p:pic>
      <p:pic>
        <p:nvPicPr>
          <p:cNvPr id="24" name="Graphic 23">
            <a:extLst>
              <a:ext uri="{FF2B5EF4-FFF2-40B4-BE49-F238E27FC236}">
                <a16:creationId xmlns:a16="http://schemas.microsoft.com/office/drawing/2014/main" id="{369F9850-9F35-B4C0-A207-7112CF045DBB}"/>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777357" y="1640163"/>
            <a:ext cx="720000" cy="720000"/>
          </a:xfrm>
          <a:prstGeom prst="rect">
            <a:avLst/>
          </a:prstGeom>
        </p:spPr>
      </p:pic>
      <p:pic>
        <p:nvPicPr>
          <p:cNvPr id="26" name="Graphic 25">
            <a:extLst>
              <a:ext uri="{FF2B5EF4-FFF2-40B4-BE49-F238E27FC236}">
                <a16:creationId xmlns:a16="http://schemas.microsoft.com/office/drawing/2014/main" id="{66CEE081-E4C1-D03E-2C87-628B4CCC2AE0}"/>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8777357" y="2640076"/>
            <a:ext cx="720000" cy="720000"/>
          </a:xfrm>
          <a:prstGeom prst="rect">
            <a:avLst/>
          </a:prstGeom>
        </p:spPr>
      </p:pic>
      <p:pic>
        <p:nvPicPr>
          <p:cNvPr id="28" name="Graphic 27">
            <a:extLst>
              <a:ext uri="{FF2B5EF4-FFF2-40B4-BE49-F238E27FC236}">
                <a16:creationId xmlns:a16="http://schemas.microsoft.com/office/drawing/2014/main" id="{BC8BD092-E834-3FEC-CCE7-5E6213469834}"/>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777357" y="3638476"/>
            <a:ext cx="720000" cy="720000"/>
          </a:xfrm>
          <a:prstGeom prst="rect">
            <a:avLst/>
          </a:prstGeom>
        </p:spPr>
      </p:pic>
      <p:pic>
        <p:nvPicPr>
          <p:cNvPr id="30" name="Graphic 29">
            <a:extLst>
              <a:ext uri="{FF2B5EF4-FFF2-40B4-BE49-F238E27FC236}">
                <a16:creationId xmlns:a16="http://schemas.microsoft.com/office/drawing/2014/main" id="{DD7DBED9-FCB7-B5FD-D010-839C77CE661A}"/>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0911539" y="4636876"/>
            <a:ext cx="720000" cy="720000"/>
          </a:xfrm>
          <a:prstGeom prst="rect">
            <a:avLst/>
          </a:prstGeom>
        </p:spPr>
      </p:pic>
      <p:pic>
        <p:nvPicPr>
          <p:cNvPr id="32" name="Graphic 31">
            <a:extLst>
              <a:ext uri="{FF2B5EF4-FFF2-40B4-BE49-F238E27FC236}">
                <a16:creationId xmlns:a16="http://schemas.microsoft.com/office/drawing/2014/main" id="{4D25599E-9CDC-B896-EF96-D593EAD7CA13}"/>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844448" y="4636876"/>
            <a:ext cx="720000" cy="720000"/>
          </a:xfrm>
          <a:prstGeom prst="rect">
            <a:avLst/>
          </a:prstGeom>
        </p:spPr>
      </p:pic>
      <p:pic>
        <p:nvPicPr>
          <p:cNvPr id="34" name="Graphic 33">
            <a:extLst>
              <a:ext uri="{FF2B5EF4-FFF2-40B4-BE49-F238E27FC236}">
                <a16:creationId xmlns:a16="http://schemas.microsoft.com/office/drawing/2014/main" id="{48CC1EAF-134E-FB0B-BCEC-63B83470C2ED}"/>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8777357" y="4636876"/>
            <a:ext cx="720000" cy="720000"/>
          </a:xfrm>
          <a:prstGeom prst="rect">
            <a:avLst/>
          </a:prstGeom>
        </p:spPr>
      </p:pic>
      <p:sp>
        <p:nvSpPr>
          <p:cNvPr id="19" name="CuadroTexto 18">
            <a:extLst>
              <a:ext uri="{FF2B5EF4-FFF2-40B4-BE49-F238E27FC236}">
                <a16:creationId xmlns:a16="http://schemas.microsoft.com/office/drawing/2014/main" id="{3DB5BE96-5705-43DC-90A1-F0CA74B0B9B6}"/>
              </a:ext>
            </a:extLst>
          </p:cNvPr>
          <p:cNvSpPr txBox="1"/>
          <p:nvPr/>
        </p:nvSpPr>
        <p:spPr>
          <a:xfrm>
            <a:off x="809624" y="1689892"/>
            <a:ext cx="6690060" cy="2585323"/>
          </a:xfrm>
          <a:prstGeom prst="rect">
            <a:avLst/>
          </a:prstGeom>
          <a:noFill/>
        </p:spPr>
        <p:txBody>
          <a:bodyPr wrap="square">
            <a:spAutoFit/>
          </a:bodyPr>
          <a:lstStyle/>
          <a:p>
            <a:pPr algn="just"/>
            <a:r>
              <a:rPr lang="es-ES" dirty="0">
                <a:latin typeface="Arial" panose="020B0604020202020204" pitchFamily="34" charset="0"/>
                <a:cs typeface="Arial" panose="020B0604020202020204" pitchFamily="34" charset="0"/>
              </a:rPr>
              <a:t>168 - Establecimiento Vigilado y Controlado</a:t>
            </a:r>
          </a:p>
          <a:p>
            <a:pPr algn="just"/>
            <a:r>
              <a:rPr lang="es-ES" dirty="0">
                <a:latin typeface="Arial" panose="020B0604020202020204" pitchFamily="34" charset="0"/>
                <a:cs typeface="Arial" panose="020B0604020202020204" pitchFamily="34" charset="0"/>
              </a:rPr>
              <a:t> </a:t>
            </a:r>
          </a:p>
          <a:p>
            <a:pPr algn="just"/>
            <a:r>
              <a:rPr lang="es-ES" dirty="0">
                <a:latin typeface="Arial" panose="020B0604020202020204" pitchFamily="34" charset="0"/>
                <a:cs typeface="Arial" panose="020B0604020202020204" pitchFamily="34" charset="0"/>
              </a:rPr>
              <a:t>1179 Soportes o actividades reportadas como ejecutadas en el informe de gestión VSA</a:t>
            </a:r>
          </a:p>
          <a:p>
            <a:pPr algn="just"/>
            <a:endParaRPr lang="es-ES" dirty="0">
              <a:latin typeface="Arial" panose="020B0604020202020204" pitchFamily="34" charset="0"/>
              <a:cs typeface="Arial" panose="020B0604020202020204" pitchFamily="34" charset="0"/>
            </a:endParaRPr>
          </a:p>
          <a:p>
            <a:pPr algn="just"/>
            <a:r>
              <a:rPr lang="es-ES" dirty="0">
                <a:latin typeface="Arial" panose="020B0604020202020204" pitchFamily="34" charset="0"/>
                <a:cs typeface="Arial" panose="020B0604020202020204" pitchFamily="34" charset="0"/>
              </a:rPr>
              <a:t>468 Soportes verificados por el Equipo de Apoyo a la Supervisión</a:t>
            </a:r>
          </a:p>
          <a:p>
            <a:pPr algn="just"/>
            <a:endParaRPr lang="es-ES" dirty="0">
              <a:latin typeface="Arial" panose="020B0604020202020204" pitchFamily="34" charset="0"/>
              <a:cs typeface="Arial" panose="020B0604020202020204" pitchFamily="34" charset="0"/>
            </a:endParaRPr>
          </a:p>
          <a:p>
            <a:pPr algn="just"/>
            <a:r>
              <a:rPr lang="es-CO" dirty="0">
                <a:latin typeface="Arial" panose="020B0604020202020204" pitchFamily="34" charset="0"/>
                <a:cs typeface="Arial" panose="020B0604020202020204" pitchFamily="34" charset="0"/>
              </a:rPr>
              <a:t>174 – Vigilancia intensificada de la Salud Ambiental</a:t>
            </a:r>
          </a:p>
        </p:txBody>
      </p:sp>
      <p:sp>
        <p:nvSpPr>
          <p:cNvPr id="21" name="CuadroTexto 20">
            <a:extLst>
              <a:ext uri="{FF2B5EF4-FFF2-40B4-BE49-F238E27FC236}">
                <a16:creationId xmlns:a16="http://schemas.microsoft.com/office/drawing/2014/main" id="{7E12F6B5-97D5-4A29-B37D-1C53B986B7CA}"/>
              </a:ext>
            </a:extLst>
          </p:cNvPr>
          <p:cNvSpPr txBox="1"/>
          <p:nvPr/>
        </p:nvSpPr>
        <p:spPr>
          <a:xfrm>
            <a:off x="1322825" y="5193512"/>
            <a:ext cx="6094602" cy="830997"/>
          </a:xfrm>
          <a:prstGeom prst="rect">
            <a:avLst/>
          </a:prstGeom>
          <a:noFill/>
        </p:spPr>
        <p:txBody>
          <a:bodyPr wrap="square">
            <a:spAutoFit/>
          </a:bodyPr>
          <a:lstStyle/>
          <a:p>
            <a:pPr algn="just"/>
            <a:r>
              <a:rPr lang="es-ES" sz="1600" dirty="0">
                <a:solidFill>
                  <a:srgbClr val="000000"/>
                </a:solidFill>
                <a:latin typeface="Arial" panose="020B0604020202020204" pitchFamily="34" charset="0"/>
              </a:rPr>
              <a:t>L</a:t>
            </a:r>
            <a:r>
              <a:rPr lang="es-ES" sz="1600" b="0" i="0" u="none" strike="noStrike" baseline="0" dirty="0">
                <a:solidFill>
                  <a:srgbClr val="000000"/>
                </a:solidFill>
                <a:latin typeface="Arial" panose="020B0604020202020204" pitchFamily="34" charset="0"/>
              </a:rPr>
              <a:t>a muestra es definida teniendo en cuenta un margen de error del </a:t>
            </a:r>
            <a:r>
              <a:rPr lang="es-ES" sz="1600" b="0" i="0" u="none" strike="noStrike" baseline="0" dirty="0">
                <a:solidFill>
                  <a:srgbClr val="FF0000"/>
                </a:solidFill>
                <a:latin typeface="Arial" panose="020B0604020202020204" pitchFamily="34" charset="0"/>
              </a:rPr>
              <a:t>5%</a:t>
            </a:r>
            <a:r>
              <a:rPr lang="es-ES" sz="1600" b="0" i="0" u="none" strike="noStrike" baseline="0" dirty="0">
                <a:solidFill>
                  <a:srgbClr val="000000"/>
                </a:solidFill>
                <a:latin typeface="Arial" panose="020B0604020202020204" pitchFamily="34" charset="0"/>
              </a:rPr>
              <a:t> y un nivel de confianza del </a:t>
            </a:r>
            <a:r>
              <a:rPr lang="es-ES" sz="1600" b="0" i="0" u="none" strike="noStrike" baseline="0" dirty="0">
                <a:solidFill>
                  <a:srgbClr val="FF0000"/>
                </a:solidFill>
                <a:latin typeface="Arial" panose="020B0604020202020204" pitchFamily="34" charset="0"/>
              </a:rPr>
              <a:t>95%</a:t>
            </a:r>
            <a:r>
              <a:rPr lang="es-ES" sz="1600" b="0" i="0" u="none" strike="noStrike" baseline="0" dirty="0">
                <a:solidFill>
                  <a:srgbClr val="000000"/>
                </a:solidFill>
                <a:latin typeface="Arial" panose="020B0604020202020204" pitchFamily="34" charset="0"/>
              </a:rPr>
              <a:t>; utilizando el instrumento https://www.questionpro.com/es/calculadora-de-muestra.html </a:t>
            </a:r>
            <a:endParaRPr lang="es-CO" sz="1600" dirty="0"/>
          </a:p>
        </p:txBody>
      </p:sp>
    </p:spTree>
    <p:extLst>
      <p:ext uri="{BB962C8B-B14F-4D97-AF65-F5344CB8AC3E}">
        <p14:creationId xmlns:p14="http://schemas.microsoft.com/office/powerpoint/2010/main" val="9030689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5F0E6F1-C62F-1C7D-E20E-E087C658458F}"/>
              </a:ext>
            </a:extLst>
          </p:cNvPr>
          <p:cNvSpPr>
            <a:spLocks noGrp="1"/>
          </p:cNvSpPr>
          <p:nvPr>
            <p:ph type="title"/>
          </p:nvPr>
        </p:nvSpPr>
        <p:spPr/>
        <p:txBody>
          <a:bodyPr/>
          <a:lstStyle/>
          <a:p>
            <a:r>
              <a:rPr lang="es-CO" dirty="0"/>
              <a:t>TALENTO HUMANO E INSUMOS</a:t>
            </a:r>
            <a:endParaRPr lang="en-CO" dirty="0"/>
          </a:p>
        </p:txBody>
      </p:sp>
      <p:sp>
        <p:nvSpPr>
          <p:cNvPr id="6" name="Text Placeholder 5">
            <a:extLst>
              <a:ext uri="{FF2B5EF4-FFF2-40B4-BE49-F238E27FC236}">
                <a16:creationId xmlns:a16="http://schemas.microsoft.com/office/drawing/2014/main" id="{09DD69F2-F5A4-1AF5-B691-36501A568E31}"/>
              </a:ext>
            </a:extLst>
          </p:cNvPr>
          <p:cNvSpPr>
            <a:spLocks noGrp="1"/>
          </p:cNvSpPr>
          <p:nvPr>
            <p:ph type="body" idx="1"/>
          </p:nvPr>
        </p:nvSpPr>
        <p:spPr>
          <a:xfrm>
            <a:off x="839788" y="1257622"/>
            <a:ext cx="5157787" cy="591490"/>
          </a:xfrm>
        </p:spPr>
        <p:txBody>
          <a:bodyPr/>
          <a:lstStyle/>
          <a:p>
            <a:r>
              <a:rPr lang="es-CO" dirty="0"/>
              <a:t>TALENTO HUMANO</a:t>
            </a:r>
            <a:endParaRPr lang="en-CO" dirty="0"/>
          </a:p>
        </p:txBody>
      </p:sp>
      <p:sp>
        <p:nvSpPr>
          <p:cNvPr id="7" name="Content Placeholder 6">
            <a:extLst>
              <a:ext uri="{FF2B5EF4-FFF2-40B4-BE49-F238E27FC236}">
                <a16:creationId xmlns:a16="http://schemas.microsoft.com/office/drawing/2014/main" id="{01A92EA7-2A03-8EF9-E600-0942831B6A96}"/>
              </a:ext>
            </a:extLst>
          </p:cNvPr>
          <p:cNvSpPr>
            <a:spLocks noGrp="1"/>
          </p:cNvSpPr>
          <p:nvPr>
            <p:ph sz="half" idx="2"/>
          </p:nvPr>
        </p:nvSpPr>
        <p:spPr>
          <a:xfrm>
            <a:off x="836612" y="1808508"/>
            <a:ext cx="5157787" cy="4921155"/>
          </a:xfrm>
        </p:spPr>
        <p:txBody>
          <a:bodyPr>
            <a:normAutofit fontScale="92500" lnSpcReduction="10000"/>
          </a:bodyPr>
          <a:lstStyle/>
          <a:p>
            <a:pPr algn="just">
              <a:lnSpc>
                <a:spcPct val="120000"/>
              </a:lnSpc>
            </a:pPr>
            <a:r>
              <a:rPr lang="es-ES" sz="1600" dirty="0">
                <a:latin typeface="Arial" panose="020B0604020202020204" pitchFamily="34" charset="0"/>
                <a:cs typeface="Arial" panose="020B0604020202020204" pitchFamily="34" charset="0"/>
              </a:rPr>
              <a:t>Se verificó en el Modulo de talento humano del SIVIGILA D.C (hoja de vida, contrato, certificaciones académicas, </a:t>
            </a:r>
            <a:r>
              <a:rPr lang="es-ES" sz="1600" dirty="0" err="1">
                <a:latin typeface="Arial" panose="020B0604020202020204" pitchFamily="34" charset="0"/>
                <a:cs typeface="Arial" panose="020B0604020202020204" pitchFamily="34" charset="0"/>
              </a:rPr>
              <a:t>etc</a:t>
            </a:r>
            <a:r>
              <a:rPr lang="es-ES" sz="1600" dirty="0">
                <a:latin typeface="Arial" panose="020B0604020202020204" pitchFamily="34" charset="0"/>
                <a:cs typeface="Arial" panose="020B0604020202020204" pitchFamily="34" charset="0"/>
              </a:rPr>
              <a:t>) y las bases de talento humano; sin identificar hallazgos.</a:t>
            </a:r>
          </a:p>
          <a:p>
            <a:pPr algn="just">
              <a:lnSpc>
                <a:spcPct val="120000"/>
              </a:lnSpc>
            </a:pPr>
            <a:r>
              <a:rPr lang="es-ES" sz="1600" dirty="0">
                <a:latin typeface="Arial" panose="020B0604020202020204" pitchFamily="34" charset="0"/>
                <a:cs typeface="Arial" panose="020B0604020202020204" pitchFamily="34" charset="0"/>
              </a:rPr>
              <a:t>Se verificó el pago de honorarios, de acuerdo a las planillas de pago suministradas por la Subred; identificando hallazgos: No se evidenció el pago de indexación de horas adicionales a dos profesionales: Ayda </a:t>
            </a:r>
            <a:r>
              <a:rPr lang="es-ES" sz="1600" dirty="0" err="1">
                <a:latin typeface="Arial" panose="020B0604020202020204" pitchFamily="34" charset="0"/>
                <a:cs typeface="Arial" panose="020B0604020202020204" pitchFamily="34" charset="0"/>
              </a:rPr>
              <a:t>Murma</a:t>
            </a:r>
            <a:r>
              <a:rPr lang="es-ES" sz="1600" dirty="0">
                <a:latin typeface="Arial" panose="020B0604020202020204" pitchFamily="34" charset="0"/>
                <a:cs typeface="Arial" panose="020B0604020202020204" pitchFamily="34" charset="0"/>
              </a:rPr>
              <a:t> Cabezas Quintero ($25.385) y Adela María Benítez Gutiérrez ($25.968)</a:t>
            </a:r>
          </a:p>
          <a:p>
            <a:pPr algn="just"/>
            <a:endParaRPr lang="es-ES" sz="800" dirty="0">
              <a:solidFill>
                <a:srgbClr val="FF0000"/>
              </a:solidFill>
              <a:latin typeface="Arial" panose="020B0604020202020204" pitchFamily="34" charset="0"/>
              <a:cs typeface="Arial" panose="020B0604020202020204" pitchFamily="34" charset="0"/>
            </a:endParaRPr>
          </a:p>
          <a:p>
            <a:pPr algn="just"/>
            <a:r>
              <a:rPr lang="es-ES" sz="1600" dirty="0">
                <a:latin typeface="Arial" panose="020B0604020202020204" pitchFamily="34" charset="0"/>
                <a:cs typeface="Arial" panose="020B0604020202020204" pitchFamily="34" charset="0"/>
              </a:rPr>
              <a:t>Se verificaron los siguientes perfiles en el periodo:</a:t>
            </a:r>
          </a:p>
          <a:p>
            <a:pPr algn="just"/>
            <a:r>
              <a:rPr lang="es-ES" sz="1600" dirty="0">
                <a:latin typeface="Arial" panose="020B0604020202020204" pitchFamily="34" charset="0"/>
                <a:cs typeface="Arial" panose="020B0604020202020204" pitchFamily="34" charset="0"/>
              </a:rPr>
              <a:t>2 Profesionales especializado 4</a:t>
            </a:r>
          </a:p>
          <a:p>
            <a:pPr algn="just"/>
            <a:r>
              <a:rPr lang="es-ES" sz="1600" dirty="0">
                <a:latin typeface="Arial" panose="020B0604020202020204" pitchFamily="34" charset="0"/>
                <a:cs typeface="Arial" panose="020B0604020202020204" pitchFamily="34" charset="0"/>
              </a:rPr>
              <a:t>2  Profesionales universitarios 2</a:t>
            </a:r>
          </a:p>
          <a:p>
            <a:pPr algn="just"/>
            <a:r>
              <a:rPr lang="es-ES" sz="1600" dirty="0">
                <a:latin typeface="Arial" panose="020B0604020202020204" pitchFamily="34" charset="0"/>
                <a:cs typeface="Arial" panose="020B0604020202020204" pitchFamily="34" charset="0"/>
              </a:rPr>
              <a:t>8  Profesionales universitarios 2</a:t>
            </a:r>
          </a:p>
          <a:p>
            <a:pPr algn="just"/>
            <a:r>
              <a:rPr lang="es-ES" sz="1600" dirty="0">
                <a:latin typeface="Arial" panose="020B0604020202020204" pitchFamily="34" charset="0"/>
                <a:cs typeface="Arial" panose="020B0604020202020204" pitchFamily="34" charset="0"/>
              </a:rPr>
              <a:t>3  Tecnólogos</a:t>
            </a:r>
          </a:p>
          <a:p>
            <a:pPr algn="just"/>
            <a:r>
              <a:rPr lang="es-ES" sz="1600" dirty="0">
                <a:latin typeface="Arial" panose="020B0604020202020204" pitchFamily="34" charset="0"/>
                <a:cs typeface="Arial" panose="020B0604020202020204" pitchFamily="34" charset="0"/>
              </a:rPr>
              <a:t>Se contó con 2 colaboradores de planta</a:t>
            </a:r>
          </a:p>
          <a:p>
            <a:pPr algn="just"/>
            <a:endParaRPr lang="es-ES" sz="800" dirty="0"/>
          </a:p>
          <a:p>
            <a:pPr algn="just"/>
            <a:endParaRPr lang="en-CO" sz="800" dirty="0"/>
          </a:p>
        </p:txBody>
      </p:sp>
      <p:sp>
        <p:nvSpPr>
          <p:cNvPr id="8" name="Text Placeholder 7">
            <a:extLst>
              <a:ext uri="{FF2B5EF4-FFF2-40B4-BE49-F238E27FC236}">
                <a16:creationId xmlns:a16="http://schemas.microsoft.com/office/drawing/2014/main" id="{289D0903-7750-7208-5E22-36D7B09E27C1}"/>
              </a:ext>
            </a:extLst>
          </p:cNvPr>
          <p:cNvSpPr>
            <a:spLocks noGrp="1"/>
          </p:cNvSpPr>
          <p:nvPr>
            <p:ph type="body" sz="quarter" idx="3"/>
          </p:nvPr>
        </p:nvSpPr>
        <p:spPr>
          <a:xfrm>
            <a:off x="6269692" y="1232901"/>
            <a:ext cx="5183188" cy="575607"/>
          </a:xfrm>
        </p:spPr>
        <p:txBody>
          <a:bodyPr/>
          <a:lstStyle/>
          <a:p>
            <a:r>
              <a:rPr lang="es-ES" dirty="0"/>
              <a:t>INSUMOS</a:t>
            </a:r>
            <a:endParaRPr lang="en-CO" dirty="0"/>
          </a:p>
        </p:txBody>
      </p:sp>
      <p:sp>
        <p:nvSpPr>
          <p:cNvPr id="9" name="Content Placeholder 8">
            <a:extLst>
              <a:ext uri="{FF2B5EF4-FFF2-40B4-BE49-F238E27FC236}">
                <a16:creationId xmlns:a16="http://schemas.microsoft.com/office/drawing/2014/main" id="{AF767F2A-BCB2-1DFC-EB7B-3E3EAB12BC28}"/>
              </a:ext>
            </a:extLst>
          </p:cNvPr>
          <p:cNvSpPr>
            <a:spLocks noGrp="1"/>
          </p:cNvSpPr>
          <p:nvPr>
            <p:ph sz="quarter" idx="4"/>
          </p:nvPr>
        </p:nvSpPr>
        <p:spPr>
          <a:xfrm>
            <a:off x="6197603" y="2007635"/>
            <a:ext cx="5183188" cy="3267075"/>
          </a:xfrm>
        </p:spPr>
        <p:txBody>
          <a:bodyPr>
            <a:normAutofit fontScale="92500" lnSpcReduction="10000"/>
          </a:bodyPr>
          <a:lstStyle/>
          <a:p>
            <a:pPr algn="just">
              <a:lnSpc>
                <a:spcPct val="160000"/>
              </a:lnSpc>
            </a:pPr>
            <a:r>
              <a:rPr lang="es-ES" sz="1600" dirty="0">
                <a:latin typeface="Arial" panose="020B0604020202020204" pitchFamily="34" charset="0"/>
                <a:cs typeface="Arial" panose="020B0604020202020204" pitchFamily="34" charset="0"/>
              </a:rPr>
              <a:t>No se identificaron hallazgos en la verificación de los materiales, equipos e insumos, con los servicios y la dotación acordes al anexo 6 y 8 del convenio</a:t>
            </a:r>
            <a:endParaRPr lang="es-CO" sz="1600" dirty="0">
              <a:latin typeface="Arial" panose="020B0604020202020204" pitchFamily="34" charset="0"/>
              <a:cs typeface="Arial" panose="020B0604020202020204" pitchFamily="34" charset="0"/>
            </a:endParaRPr>
          </a:p>
          <a:p>
            <a:endParaRPr lang="es-ES" dirty="0"/>
          </a:p>
          <a:p>
            <a:pPr marL="0" indent="0">
              <a:buNone/>
            </a:pPr>
            <a:endParaRPr lang="en-CO" dirty="0">
              <a:solidFill>
                <a:schemeClr val="bg1">
                  <a:lumMod val="50000"/>
                </a:schemeClr>
              </a:solidFill>
            </a:endParaRPr>
          </a:p>
        </p:txBody>
      </p:sp>
    </p:spTree>
    <p:extLst>
      <p:ext uri="{BB962C8B-B14F-4D97-AF65-F5344CB8AC3E}">
        <p14:creationId xmlns:p14="http://schemas.microsoft.com/office/powerpoint/2010/main" val="11821206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09624" y="640250"/>
            <a:ext cx="10515600" cy="535531"/>
          </a:xfrm>
        </p:spPr>
        <p:txBody>
          <a:bodyPr/>
          <a:lstStyle/>
          <a:p>
            <a:r>
              <a:rPr lang="es-CO" sz="3200" b="1" dirty="0">
                <a:solidFill>
                  <a:srgbClr val="285B6A"/>
                </a:solidFill>
                <a:latin typeface="Oswald"/>
                <a:ea typeface="Oswald"/>
                <a:cs typeface="Oswald"/>
                <a:sym typeface="Oswald"/>
              </a:rPr>
              <a:t>HALLAZGOS SEGUIMIENTO RETROSPECTIVO</a:t>
            </a:r>
            <a:endParaRPr lang="en-CO" dirty="0"/>
          </a:p>
        </p:txBody>
      </p:sp>
      <p:graphicFrame>
        <p:nvGraphicFramePr>
          <p:cNvPr id="4" name="Tabla 3">
            <a:extLst>
              <a:ext uri="{FF2B5EF4-FFF2-40B4-BE49-F238E27FC236}">
                <a16:creationId xmlns:a16="http://schemas.microsoft.com/office/drawing/2014/main" id="{721A7FB6-07A2-45EA-9EDE-8E2462A4FA3C}"/>
              </a:ext>
            </a:extLst>
          </p:cNvPr>
          <p:cNvGraphicFramePr>
            <a:graphicFrameLocks noGrp="1"/>
          </p:cNvGraphicFramePr>
          <p:nvPr>
            <p:extLst>
              <p:ext uri="{D42A27DB-BD31-4B8C-83A1-F6EECF244321}">
                <p14:modId xmlns:p14="http://schemas.microsoft.com/office/powerpoint/2010/main" val="2799631361"/>
              </p:ext>
            </p:extLst>
          </p:nvPr>
        </p:nvGraphicFramePr>
        <p:xfrm>
          <a:off x="694595" y="1383231"/>
          <a:ext cx="10467249" cy="4146473"/>
        </p:xfrm>
        <a:graphic>
          <a:graphicData uri="http://schemas.openxmlformats.org/drawingml/2006/table">
            <a:tbl>
              <a:tblPr/>
              <a:tblGrid>
                <a:gridCol w="2380658">
                  <a:extLst>
                    <a:ext uri="{9D8B030D-6E8A-4147-A177-3AD203B41FA5}">
                      <a16:colId xmlns:a16="http://schemas.microsoft.com/office/drawing/2014/main" val="1083971882"/>
                    </a:ext>
                  </a:extLst>
                </a:gridCol>
                <a:gridCol w="5744155">
                  <a:extLst>
                    <a:ext uri="{9D8B030D-6E8A-4147-A177-3AD203B41FA5}">
                      <a16:colId xmlns:a16="http://schemas.microsoft.com/office/drawing/2014/main" val="4048012691"/>
                    </a:ext>
                  </a:extLst>
                </a:gridCol>
                <a:gridCol w="1138456">
                  <a:extLst>
                    <a:ext uri="{9D8B030D-6E8A-4147-A177-3AD203B41FA5}">
                      <a16:colId xmlns:a16="http://schemas.microsoft.com/office/drawing/2014/main" val="2422926167"/>
                    </a:ext>
                  </a:extLst>
                </a:gridCol>
                <a:gridCol w="1203980">
                  <a:extLst>
                    <a:ext uri="{9D8B030D-6E8A-4147-A177-3AD203B41FA5}">
                      <a16:colId xmlns:a16="http://schemas.microsoft.com/office/drawing/2014/main" val="4054335805"/>
                    </a:ext>
                  </a:extLst>
                </a:gridCol>
              </a:tblGrid>
              <a:tr h="598207">
                <a:tc>
                  <a:txBody>
                    <a:bodyPr/>
                    <a:lstStyle/>
                    <a:p>
                      <a:pPr algn="ctr" rtl="0" fontAlgn="ctr"/>
                      <a:r>
                        <a:rPr lang="es-CO" sz="1200" b="1" i="0" u="none" strike="noStrike" dirty="0">
                          <a:solidFill>
                            <a:srgbClr val="000000"/>
                          </a:solidFill>
                          <a:effectLst/>
                          <a:latin typeface="Arial" panose="020B0604020202020204" pitchFamily="34" charset="0"/>
                        </a:rPr>
                        <a:t>INTERVENCIÓN Y/O PRODUCTO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HALLAZGOS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LOCALIDAD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ES" sz="1200" b="1" i="0" u="none" strike="noStrike" dirty="0">
                          <a:solidFill>
                            <a:srgbClr val="000000"/>
                          </a:solidFill>
                          <a:effectLst/>
                          <a:latin typeface="Arial" panose="020B0604020202020204" pitchFamily="34" charset="0"/>
                        </a:rPr>
                        <a:t>GLOSA Y/O PLAN DE MEJORA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extLst>
                  <a:ext uri="{0D108BD9-81ED-4DB2-BD59-A6C34878D82A}">
                    <a16:rowId xmlns:a16="http://schemas.microsoft.com/office/drawing/2014/main" val="2537733296"/>
                  </a:ext>
                </a:extLst>
              </a:tr>
              <a:tr h="3548266">
                <a:tc>
                  <a:txBody>
                    <a:bodyPr/>
                    <a:lstStyle/>
                    <a:p>
                      <a:pPr algn="just" rtl="0" fontAlgn="ctr"/>
                      <a:r>
                        <a:rPr lang="es-ES" sz="1300" b="0" i="0" u="none" strike="noStrike" dirty="0">
                          <a:solidFill>
                            <a:schemeClr val="tx1"/>
                          </a:solidFill>
                          <a:effectLst/>
                          <a:latin typeface="Arial" panose="020B0604020202020204" pitchFamily="34" charset="0"/>
                        </a:rPr>
                        <a:t>65 - Visitas de IVC a farmacias droguerías y/o droguerías incluidas las que contratan servicio con instituciones prestadoras de servicios de salud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l" rtl="0" fontAlgn="ctr"/>
                      <a:endParaRPr lang="es-ES" sz="1300" b="0" i="0" u="none" strike="noStrike" dirty="0">
                        <a:solidFill>
                          <a:schemeClr val="tx1"/>
                        </a:solidFill>
                        <a:effectLst/>
                        <a:latin typeface="Arial" panose="020B0604020202020204" pitchFamily="34" charset="0"/>
                      </a:endParaRPr>
                    </a:p>
                    <a:p>
                      <a:pPr marL="171450" indent="-171450" algn="just" rtl="0" fontAlgn="ctr">
                        <a:buFont typeface="Arial" panose="020B0604020202020204" pitchFamily="34" charset="0"/>
                        <a:buChar char="•"/>
                      </a:pPr>
                      <a:r>
                        <a:rPr lang="es-ES" sz="1300" b="0" i="0" u="none" strike="noStrike" dirty="0">
                          <a:solidFill>
                            <a:schemeClr val="tx1"/>
                          </a:solidFill>
                          <a:effectLst/>
                          <a:latin typeface="Arial" panose="020B0604020202020204" pitchFamily="34" charset="0"/>
                        </a:rPr>
                        <a:t>Registro incorrecto del número de inscripción.</a:t>
                      </a: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s-ES" sz="1300" b="0" i="0" u="none" strike="noStrike" dirty="0">
                          <a:solidFill>
                            <a:schemeClr val="tx1"/>
                          </a:solidFill>
                          <a:effectLst/>
                          <a:latin typeface="Arial" panose="020B0604020202020204" pitchFamily="34" charset="0"/>
                        </a:rPr>
                        <a:t>Se evidenció aspectos sin evaluar para el ítem 8.4.</a:t>
                      </a:r>
                    </a:p>
                    <a:p>
                      <a:pPr marL="171450" indent="-171450" algn="just" rtl="0" fontAlgn="ctr">
                        <a:buFont typeface="Arial" panose="020B0604020202020204" pitchFamily="34" charset="0"/>
                        <a:buChar char="•"/>
                      </a:pPr>
                      <a:r>
                        <a:rPr lang="es-ES" sz="1300" b="0" i="0" u="none" strike="noStrike" dirty="0">
                          <a:solidFill>
                            <a:schemeClr val="tx1"/>
                          </a:solidFill>
                          <a:effectLst/>
                          <a:latin typeface="Arial" panose="020B0604020202020204" pitchFamily="34" charset="0"/>
                        </a:rPr>
                        <a:t>Incongruencia en el registro de cumplimiento de las áreas del establecimiento (ítem 3.10), en la descripción de los hallazgos se contradice lo cumplido.</a:t>
                      </a:r>
                    </a:p>
                    <a:p>
                      <a:pPr marL="171450" indent="-171450" algn="just" rtl="0" fontAlgn="ctr">
                        <a:buFont typeface="Arial" panose="020B0604020202020204" pitchFamily="34" charset="0"/>
                        <a:buChar char="•"/>
                      </a:pPr>
                      <a:r>
                        <a:rPr lang="es-ES" sz="1300" b="0" i="0" u="none" strike="noStrike" dirty="0">
                          <a:solidFill>
                            <a:schemeClr val="tx1"/>
                          </a:solidFill>
                          <a:effectLst/>
                          <a:latin typeface="Arial" panose="020B0604020202020204" pitchFamily="34" charset="0"/>
                        </a:rPr>
                        <a:t>Historial de más de 2 conceptos Favorable con Requerimientos, sin embargo, se vuelve a conceptuar, sin aclaración al respecto.</a:t>
                      </a:r>
                    </a:p>
                    <a:p>
                      <a:pPr marL="171450" indent="-171450" algn="just" rtl="0" fontAlgn="ctr">
                        <a:buFont typeface="Arial" panose="020B0604020202020204" pitchFamily="34" charset="0"/>
                        <a:buChar char="•"/>
                      </a:pPr>
                      <a:endParaRPr lang="es-ES" sz="1300" b="0" i="0" u="none" strike="noStrike" dirty="0">
                        <a:solidFill>
                          <a:schemeClr val="tx1"/>
                        </a:solidFill>
                        <a:effectLst/>
                        <a:latin typeface="Arial" panose="020B0604020202020204" pitchFamily="34" charset="0"/>
                      </a:endParaRPr>
                    </a:p>
                    <a:p>
                      <a:pPr marL="171450" indent="-171450" algn="just" rtl="0" fontAlgn="ctr">
                        <a:buFont typeface="Arial" panose="020B0604020202020204" pitchFamily="34" charset="0"/>
                        <a:buChar char="•"/>
                      </a:pPr>
                      <a:endParaRPr lang="es-ES" sz="1300" b="0" i="0" u="none" strike="noStrike" dirty="0">
                        <a:solidFill>
                          <a:schemeClr val="tx1"/>
                        </a:solidFill>
                        <a:effectLst/>
                        <a:latin typeface="Arial" panose="020B0604020202020204" pitchFamily="34" charset="0"/>
                      </a:endParaRPr>
                    </a:p>
                    <a:p>
                      <a:pPr marL="171450" indent="-171450" algn="just" rtl="0" fontAlgn="ctr">
                        <a:buFont typeface="Arial" panose="020B0604020202020204" pitchFamily="34" charset="0"/>
                        <a:buChar char="•"/>
                      </a:pPr>
                      <a:endParaRPr lang="es-ES" sz="1300" b="0" i="0" u="none" strike="noStrike" dirty="0">
                        <a:solidFill>
                          <a:schemeClr val="tx1"/>
                        </a:solidFill>
                        <a:effectLst/>
                        <a:latin typeface="Arial" panose="020B0604020202020204" pitchFamily="34" charset="0"/>
                      </a:endParaRPr>
                    </a:p>
                    <a:p>
                      <a:pPr marL="171450" indent="-171450" algn="just" rtl="0" fontAlgn="ctr">
                        <a:buFont typeface="Arial" panose="020B0604020202020204" pitchFamily="34" charset="0"/>
                        <a:buChar char="•"/>
                      </a:pPr>
                      <a:r>
                        <a:rPr lang="es-ES" sz="1300" b="0" i="0" u="none" strike="noStrike" dirty="0">
                          <a:solidFill>
                            <a:schemeClr val="tx1"/>
                          </a:solidFill>
                          <a:effectLst/>
                          <a:latin typeface="Arial" panose="020B0604020202020204" pitchFamily="34" charset="0"/>
                        </a:rPr>
                        <a:t>Se identificó incumplimiento en el pago de la indexación para (1) perfil de Profesional Universitario 1 (Ayda </a:t>
                      </a:r>
                      <a:r>
                        <a:rPr lang="es-ES" sz="1300" b="0" i="0" u="none" strike="noStrike" dirty="0" err="1">
                          <a:solidFill>
                            <a:schemeClr val="tx1"/>
                          </a:solidFill>
                          <a:effectLst/>
                          <a:latin typeface="Arial" panose="020B0604020202020204" pitchFamily="34" charset="0"/>
                        </a:rPr>
                        <a:t>Murma</a:t>
                      </a:r>
                      <a:r>
                        <a:rPr lang="es-ES" sz="1300" b="0" i="0" u="none" strike="noStrike" dirty="0">
                          <a:solidFill>
                            <a:schemeClr val="tx1"/>
                          </a:solidFill>
                          <a:effectLst/>
                          <a:latin typeface="Arial" panose="020B0604020202020204" pitchFamily="34" charset="0"/>
                        </a:rPr>
                        <a:t> Cabezas Quintero) correspondiente a un valor de $25.385.</a:t>
                      </a:r>
                    </a:p>
                    <a:p>
                      <a:pPr marL="171450" indent="-171450" algn="just" rtl="0" fontAlgn="ctr">
                        <a:buFont typeface="Arial" panose="020B0604020202020204" pitchFamily="34" charset="0"/>
                        <a:buChar char="•"/>
                      </a:pPr>
                      <a:endParaRPr lang="es-ES" sz="1300" b="0" i="0" u="none" strike="noStrike" dirty="0">
                        <a:solidFill>
                          <a:schemeClr val="tx1"/>
                        </a:solidFill>
                        <a:effectLst/>
                        <a:latin typeface="Arial" panose="020B0604020202020204" pitchFamily="34" charset="0"/>
                      </a:endParaRPr>
                    </a:p>
                    <a:p>
                      <a:pPr marL="171450" indent="-171450" algn="just" rtl="0" fontAlgn="ctr">
                        <a:buFont typeface="Arial" panose="020B0604020202020204" pitchFamily="34" charset="0"/>
                        <a:buChar char="•"/>
                      </a:pPr>
                      <a:endParaRPr lang="es-ES" sz="1300" b="0" i="0" u="none" strike="noStrike" dirty="0">
                        <a:solidFill>
                          <a:schemeClr val="tx1"/>
                        </a:solidFill>
                        <a:effectLst/>
                        <a:latin typeface="Arial" panose="020B0604020202020204" pitchFamily="34" charset="0"/>
                      </a:endParaRPr>
                    </a:p>
                    <a:p>
                      <a:pPr marL="171450" indent="-171450" algn="just" rtl="0" fontAlgn="ctr">
                        <a:buFont typeface="Arial" panose="020B0604020202020204" pitchFamily="34" charset="0"/>
                        <a:buChar char="•"/>
                      </a:pP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ES" sz="1300" b="0" i="0" u="none" strike="noStrike" dirty="0">
                          <a:solidFill>
                            <a:schemeClr val="tx1"/>
                          </a:solidFill>
                          <a:effectLst/>
                          <a:latin typeface="Arial" panose="020B0604020202020204" pitchFamily="34" charset="0"/>
                        </a:rPr>
                        <a:t>Engativá, Usaquén, Chapinero y Suba</a:t>
                      </a: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p>
                      <a:pPr algn="ctr" rtl="0" fontAlgn="ctr"/>
                      <a:r>
                        <a:rPr lang="es-ES" sz="1300" b="0" i="0" u="none" strike="noStrike" dirty="0">
                          <a:solidFill>
                            <a:schemeClr val="tx1"/>
                          </a:solidFill>
                          <a:effectLst/>
                          <a:latin typeface="Arial" panose="020B0604020202020204" pitchFamily="34" charset="0"/>
                        </a:rPr>
                        <a:t>Chapinero</a:t>
                      </a: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300" b="0" i="0" u="none" strike="noStrike" dirty="0">
                          <a:solidFill>
                            <a:schemeClr val="tx1"/>
                          </a:solidFill>
                          <a:effectLst/>
                          <a:latin typeface="Arial" panose="020B0604020202020204" pitchFamily="34" charset="0"/>
                        </a:rPr>
                        <a:t>G3-3</a:t>
                      </a: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algn="ctr" rtl="0" fontAlgn="ctr"/>
                      <a:r>
                        <a:rPr lang="es-CO" sz="1300" b="0" i="0" u="none" strike="noStrike" dirty="0">
                          <a:solidFill>
                            <a:schemeClr val="tx1"/>
                          </a:solidFill>
                          <a:effectLst/>
                          <a:latin typeface="Arial" panose="020B0604020202020204" pitchFamily="34" charset="0"/>
                        </a:rPr>
                        <a:t>G1</a:t>
                      </a: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1091839830"/>
                  </a:ext>
                </a:extLst>
              </a:tr>
            </a:tbl>
          </a:graphicData>
        </a:graphic>
      </p:graphicFrame>
    </p:spTree>
    <p:extLst>
      <p:ext uri="{BB962C8B-B14F-4D97-AF65-F5344CB8AC3E}">
        <p14:creationId xmlns:p14="http://schemas.microsoft.com/office/powerpoint/2010/main" val="26592093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B994B7-49B5-F10E-0B50-0E459DCB58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6B2FF1-7314-5A4D-DF7C-E23AEBCC5003}"/>
              </a:ext>
            </a:extLst>
          </p:cNvPr>
          <p:cNvSpPr>
            <a:spLocks noGrp="1"/>
          </p:cNvSpPr>
          <p:nvPr>
            <p:ph type="title"/>
          </p:nvPr>
        </p:nvSpPr>
        <p:spPr>
          <a:xfrm>
            <a:off x="809624" y="640250"/>
            <a:ext cx="10515600" cy="535531"/>
          </a:xfrm>
        </p:spPr>
        <p:txBody>
          <a:bodyPr/>
          <a:lstStyle/>
          <a:p>
            <a:r>
              <a:rPr lang="es-CO" sz="3200" b="1" dirty="0">
                <a:solidFill>
                  <a:srgbClr val="285B6A"/>
                </a:solidFill>
                <a:latin typeface="Oswald"/>
                <a:ea typeface="Oswald"/>
                <a:cs typeface="Oswald"/>
                <a:sym typeface="Oswald"/>
              </a:rPr>
              <a:t>HALLAZGOS SEGUIMIENTO RETROSPECTIVO</a:t>
            </a:r>
            <a:endParaRPr lang="en-CO" dirty="0"/>
          </a:p>
        </p:txBody>
      </p:sp>
      <p:graphicFrame>
        <p:nvGraphicFramePr>
          <p:cNvPr id="4" name="Tabla 3">
            <a:extLst>
              <a:ext uri="{FF2B5EF4-FFF2-40B4-BE49-F238E27FC236}">
                <a16:creationId xmlns:a16="http://schemas.microsoft.com/office/drawing/2014/main" id="{56100B02-5818-519E-105E-C47620BA7E2D}"/>
              </a:ext>
            </a:extLst>
          </p:cNvPr>
          <p:cNvGraphicFramePr>
            <a:graphicFrameLocks noGrp="1"/>
          </p:cNvGraphicFramePr>
          <p:nvPr>
            <p:extLst>
              <p:ext uri="{D42A27DB-BD31-4B8C-83A1-F6EECF244321}">
                <p14:modId xmlns:p14="http://schemas.microsoft.com/office/powerpoint/2010/main" val="396752359"/>
              </p:ext>
            </p:extLst>
          </p:nvPr>
        </p:nvGraphicFramePr>
        <p:xfrm>
          <a:off x="694595" y="1383233"/>
          <a:ext cx="10467249" cy="5248385"/>
        </p:xfrm>
        <a:graphic>
          <a:graphicData uri="http://schemas.openxmlformats.org/drawingml/2006/table">
            <a:tbl>
              <a:tblPr/>
              <a:tblGrid>
                <a:gridCol w="2380658">
                  <a:extLst>
                    <a:ext uri="{9D8B030D-6E8A-4147-A177-3AD203B41FA5}">
                      <a16:colId xmlns:a16="http://schemas.microsoft.com/office/drawing/2014/main" val="1083971882"/>
                    </a:ext>
                  </a:extLst>
                </a:gridCol>
                <a:gridCol w="5744155">
                  <a:extLst>
                    <a:ext uri="{9D8B030D-6E8A-4147-A177-3AD203B41FA5}">
                      <a16:colId xmlns:a16="http://schemas.microsoft.com/office/drawing/2014/main" val="4048012691"/>
                    </a:ext>
                  </a:extLst>
                </a:gridCol>
                <a:gridCol w="1138456">
                  <a:extLst>
                    <a:ext uri="{9D8B030D-6E8A-4147-A177-3AD203B41FA5}">
                      <a16:colId xmlns:a16="http://schemas.microsoft.com/office/drawing/2014/main" val="2422926167"/>
                    </a:ext>
                  </a:extLst>
                </a:gridCol>
                <a:gridCol w="1203980">
                  <a:extLst>
                    <a:ext uri="{9D8B030D-6E8A-4147-A177-3AD203B41FA5}">
                      <a16:colId xmlns:a16="http://schemas.microsoft.com/office/drawing/2014/main" val="4054335805"/>
                    </a:ext>
                  </a:extLst>
                </a:gridCol>
              </a:tblGrid>
              <a:tr h="510226">
                <a:tc>
                  <a:txBody>
                    <a:bodyPr/>
                    <a:lstStyle/>
                    <a:p>
                      <a:pPr algn="ctr" rtl="0" fontAlgn="ctr"/>
                      <a:r>
                        <a:rPr lang="es-CO" sz="1200" b="1" i="0" u="none" strike="noStrike" dirty="0">
                          <a:solidFill>
                            <a:srgbClr val="000000"/>
                          </a:solidFill>
                          <a:effectLst/>
                          <a:latin typeface="Arial" panose="020B0604020202020204" pitchFamily="34" charset="0"/>
                        </a:rPr>
                        <a:t>INTERVENCIÓN Y/O PRODUCTO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HALLAZGOS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LOCALIDAD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ES" sz="1200" b="1" i="0" u="none" strike="noStrike" dirty="0">
                          <a:solidFill>
                            <a:srgbClr val="000000"/>
                          </a:solidFill>
                          <a:effectLst/>
                          <a:latin typeface="Arial" panose="020B0604020202020204" pitchFamily="34" charset="0"/>
                        </a:rPr>
                        <a:t>GLOSA Y/O PLAN DE MEJORA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extLst>
                  <a:ext uri="{0D108BD9-81ED-4DB2-BD59-A6C34878D82A}">
                    <a16:rowId xmlns:a16="http://schemas.microsoft.com/office/drawing/2014/main" val="2537733296"/>
                  </a:ext>
                </a:extLst>
              </a:tr>
              <a:tr h="2018377">
                <a:tc>
                  <a:txBody>
                    <a:bodyPr/>
                    <a:lstStyle/>
                    <a:p>
                      <a:pPr algn="just" rtl="0" fontAlgn="ctr"/>
                      <a:r>
                        <a:rPr lang="es-ES" sz="1300" b="0" i="0" u="none" strike="noStrike" dirty="0">
                          <a:solidFill>
                            <a:schemeClr val="tx1"/>
                          </a:solidFill>
                          <a:effectLst/>
                          <a:latin typeface="Arial" panose="020B0604020202020204" pitchFamily="34" charset="0"/>
                        </a:rPr>
                        <a:t>69 - Visitas de IVC a distribuidores de cosméticos</a:t>
                      </a:r>
                    </a:p>
                    <a:p>
                      <a:pPr algn="just" rtl="0" fontAlgn="ct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l" rtl="0" fontAlgn="ctr"/>
                      <a:endParaRPr lang="es-ES" sz="1300" b="0" i="0" u="none" strike="noStrike" dirty="0">
                        <a:solidFill>
                          <a:schemeClr val="tx1"/>
                        </a:solidFill>
                        <a:effectLst/>
                        <a:latin typeface="Arial" panose="020B0604020202020204" pitchFamily="34" charset="0"/>
                      </a:endParaRPr>
                    </a:p>
                    <a:p>
                      <a:pPr marL="171450" indent="-171450" algn="just" rtl="0" fontAlgn="ctr">
                        <a:buFont typeface="Arial" panose="020B0604020202020204" pitchFamily="34" charset="0"/>
                        <a:buChar char="•"/>
                      </a:pPr>
                      <a:r>
                        <a:rPr lang="es-ES" sz="1300" b="0" i="0" u="none" strike="noStrike" dirty="0">
                          <a:solidFill>
                            <a:schemeClr val="tx1"/>
                          </a:solidFill>
                          <a:effectLst/>
                          <a:latin typeface="Arial" panose="020B0604020202020204" pitchFamily="34" charset="0"/>
                        </a:rPr>
                        <a:t>Se registra en el historial de la cédula del establecimiento la última fecha de visita del establecimiento con concepto sanitario Favorable con Requerimientos (FR), sin embargo, se verifica en el SIVIGILA D.C., el reporte de más de (2, 3 y 5) conceptos FR previos, sin que se evidencie en el acta un análisis técnico que justifique la reiteración, ni la evolución en el concepto sanitario del establecimiento (22 actas identificadas).</a:t>
                      </a:r>
                    </a:p>
                    <a:p>
                      <a:pPr marL="171450" indent="-171450" algn="just" rtl="0" fontAlgn="ctr">
                        <a:buFont typeface="Arial" panose="020B0604020202020204" pitchFamily="34" charset="0"/>
                        <a:buChar char="•"/>
                      </a:pPr>
                      <a:endParaRPr lang="es-ES" sz="1300" b="0" i="0" u="none" strike="noStrike" dirty="0">
                        <a:solidFill>
                          <a:schemeClr val="tx1"/>
                        </a:solidFill>
                        <a:effectLst/>
                        <a:latin typeface="Arial" panose="020B0604020202020204" pitchFamily="34" charset="0"/>
                      </a:endParaRPr>
                    </a:p>
                    <a:p>
                      <a:pPr marL="0" indent="0" algn="just" rtl="0" fontAlgn="ctr">
                        <a:buFont typeface="Arial" panose="020B0604020202020204" pitchFamily="34" charset="0"/>
                        <a:buNone/>
                      </a:pPr>
                      <a:endParaRPr lang="es-ES" sz="1300" b="0" i="0" u="none" strike="noStrike" dirty="0">
                        <a:solidFill>
                          <a:schemeClr val="tx1"/>
                        </a:solidFill>
                        <a:effectLst/>
                        <a:latin typeface="Arial" panose="020B0604020202020204" pitchFamily="34" charset="0"/>
                      </a:endParaRPr>
                    </a:p>
                    <a:p>
                      <a:pPr marL="171450" indent="-171450" algn="just" rtl="0" fontAlgn="ctr">
                        <a:buFont typeface="Arial" panose="020B0604020202020204" pitchFamily="34" charset="0"/>
                        <a:buChar char="•"/>
                      </a:pPr>
                      <a:r>
                        <a:rPr lang="es-ES" sz="1300" b="0" i="0" u="none" strike="noStrike" dirty="0">
                          <a:solidFill>
                            <a:schemeClr val="tx1"/>
                          </a:solidFill>
                          <a:effectLst/>
                          <a:latin typeface="Arial" panose="020B0604020202020204" pitchFamily="34" charset="0"/>
                        </a:rPr>
                        <a:t>No registro de la visita anterior en el acta de visita de IVC, ya que correspondía a un concepto sanitario Desfavorable.</a:t>
                      </a:r>
                    </a:p>
                    <a:p>
                      <a:pPr marL="171450" indent="-171450" algn="just" rtl="0" fontAlgn="ctr">
                        <a:buFont typeface="Arial" panose="020B0604020202020204" pitchFamily="34" charset="0"/>
                        <a:buChar char="•"/>
                      </a:pP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ES" sz="1300" b="0" i="0" u="none" strike="noStrike" dirty="0">
                          <a:solidFill>
                            <a:schemeClr val="tx1"/>
                          </a:solidFill>
                          <a:effectLst/>
                          <a:latin typeface="Arial" panose="020B0604020202020204" pitchFamily="34" charset="0"/>
                        </a:rPr>
                        <a:t>Usaquén,</a:t>
                      </a:r>
                    </a:p>
                    <a:p>
                      <a:pPr algn="ctr" rtl="0" fontAlgn="ctr"/>
                      <a:r>
                        <a:rPr lang="es-ES" sz="1300" b="0" i="0" u="none" strike="noStrike" dirty="0">
                          <a:solidFill>
                            <a:schemeClr val="tx1"/>
                          </a:solidFill>
                          <a:effectLst/>
                          <a:latin typeface="Arial" panose="020B0604020202020204" pitchFamily="34" charset="0"/>
                        </a:rPr>
                        <a:t>Barrios Unidos, Chapinero, Suba Teusaquillo</a:t>
                      </a: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300" b="0" i="0" u="none" strike="noStrike" dirty="0">
                          <a:solidFill>
                            <a:schemeClr val="tx1"/>
                          </a:solidFill>
                          <a:effectLst/>
                          <a:latin typeface="Arial" panose="020B0604020202020204" pitchFamily="34" charset="0"/>
                        </a:rPr>
                        <a:t>G3-3</a:t>
                      </a: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1091839830"/>
                  </a:ext>
                </a:extLst>
              </a:tr>
              <a:tr h="2305915">
                <a:tc>
                  <a:txBody>
                    <a:bodyPr/>
                    <a:lstStyle/>
                    <a:p>
                      <a:pPr algn="just" rtl="0" fontAlgn="ctr"/>
                      <a:r>
                        <a:rPr lang="es-ES" sz="1300" b="0" i="0" u="none" strike="noStrike" dirty="0">
                          <a:solidFill>
                            <a:schemeClr val="tx1"/>
                          </a:solidFill>
                          <a:effectLst/>
                          <a:latin typeface="Arial" panose="020B0604020202020204" pitchFamily="34" charset="0"/>
                        </a:rPr>
                        <a:t>71 - Visitas de IVC a distribuidores de productos de higiene doméstica, absorbentes de higiene personal y pañaleras</a:t>
                      </a:r>
                    </a:p>
                    <a:p>
                      <a:pPr algn="just" rtl="0" fontAlgn="ct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marL="171450" indent="-171450" algn="just" rtl="0" fontAlgn="ctr">
                        <a:buFont typeface="Arial" panose="020B0604020202020204" pitchFamily="34" charset="0"/>
                        <a:buChar char="•"/>
                      </a:pPr>
                      <a:r>
                        <a:rPr lang="es-ES" sz="1300" b="0" i="0" u="none" strike="noStrike" dirty="0">
                          <a:solidFill>
                            <a:schemeClr val="tx1"/>
                          </a:solidFill>
                          <a:effectLst/>
                          <a:latin typeface="Arial" panose="020B0604020202020204" pitchFamily="34" charset="0"/>
                        </a:rPr>
                        <a:t>Se registra en el historial de la cédula del establecimiento la última fecha de visita del establecimiento con concepto sanitario Favorable con Requerimientos (FR), sin embargo, se verifica en el SIVIGILA D.C., el reporte de más de (2, 3 y 5) conceptos FR previos, sin que se evidencie en el acta un análisis técnico que justifique la reiteración ni la evolución en el cumplimiento sanitario del establecimiento (8 actas identificadas).</a:t>
                      </a:r>
                    </a:p>
                    <a:p>
                      <a:pPr marL="171450" indent="-171450" algn="just" rtl="0" fontAlgn="ctr">
                        <a:buFont typeface="Arial" panose="020B0604020202020204" pitchFamily="34" charset="0"/>
                        <a:buChar char="•"/>
                      </a:pP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ES" sz="1300" b="0" i="0" u="none" strike="noStrike" dirty="0">
                          <a:solidFill>
                            <a:schemeClr val="tx1"/>
                          </a:solidFill>
                          <a:effectLst/>
                          <a:latin typeface="Arial" panose="020B0604020202020204" pitchFamily="34" charset="0"/>
                        </a:rPr>
                        <a:t>Usaquén,</a:t>
                      </a:r>
                    </a:p>
                    <a:p>
                      <a:pPr algn="ctr" rtl="0" fontAlgn="ctr"/>
                      <a:r>
                        <a:rPr lang="es-ES" sz="1300" b="0" i="0" u="none" strike="noStrike" dirty="0">
                          <a:solidFill>
                            <a:schemeClr val="tx1"/>
                          </a:solidFill>
                          <a:effectLst/>
                          <a:latin typeface="Arial" panose="020B0604020202020204" pitchFamily="34" charset="0"/>
                        </a:rPr>
                        <a:t>Barrios Unidos, Suba</a:t>
                      </a: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300" b="0" i="0" u="none" strike="noStrike" dirty="0">
                          <a:solidFill>
                            <a:schemeClr val="tx1"/>
                          </a:solidFill>
                          <a:effectLst/>
                          <a:latin typeface="Arial" panose="020B0604020202020204" pitchFamily="34" charset="0"/>
                        </a:rPr>
                        <a:t>G3-3</a:t>
                      </a: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3789336924"/>
                  </a:ext>
                </a:extLst>
              </a:tr>
            </a:tbl>
          </a:graphicData>
        </a:graphic>
      </p:graphicFrame>
    </p:spTree>
    <p:extLst>
      <p:ext uri="{BB962C8B-B14F-4D97-AF65-F5344CB8AC3E}">
        <p14:creationId xmlns:p14="http://schemas.microsoft.com/office/powerpoint/2010/main" val="37559799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0AEA4-84C4-E09B-EF45-D05645512E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FCDAE9-268D-769D-6F4A-C43ED5005613}"/>
              </a:ext>
            </a:extLst>
          </p:cNvPr>
          <p:cNvSpPr>
            <a:spLocks noGrp="1"/>
          </p:cNvSpPr>
          <p:nvPr>
            <p:ph type="title"/>
          </p:nvPr>
        </p:nvSpPr>
        <p:spPr>
          <a:xfrm>
            <a:off x="809624" y="640250"/>
            <a:ext cx="10515600" cy="535531"/>
          </a:xfrm>
        </p:spPr>
        <p:txBody>
          <a:bodyPr/>
          <a:lstStyle/>
          <a:p>
            <a:r>
              <a:rPr lang="es-CO" sz="3200" b="1" dirty="0">
                <a:solidFill>
                  <a:srgbClr val="285B6A"/>
                </a:solidFill>
                <a:latin typeface="Oswald"/>
                <a:ea typeface="Oswald"/>
                <a:cs typeface="Oswald"/>
                <a:sym typeface="Oswald"/>
              </a:rPr>
              <a:t>HALLAZGOS SEGUIMIENTO RETROSPECTIVO</a:t>
            </a:r>
            <a:endParaRPr lang="en-CO" dirty="0"/>
          </a:p>
        </p:txBody>
      </p:sp>
      <p:graphicFrame>
        <p:nvGraphicFramePr>
          <p:cNvPr id="4" name="Tabla 3">
            <a:extLst>
              <a:ext uri="{FF2B5EF4-FFF2-40B4-BE49-F238E27FC236}">
                <a16:creationId xmlns:a16="http://schemas.microsoft.com/office/drawing/2014/main" id="{4A5F8125-475A-951D-DECA-99F8B37DDF9A}"/>
              </a:ext>
            </a:extLst>
          </p:cNvPr>
          <p:cNvGraphicFramePr>
            <a:graphicFrameLocks noGrp="1"/>
          </p:cNvGraphicFramePr>
          <p:nvPr>
            <p:extLst>
              <p:ext uri="{D42A27DB-BD31-4B8C-83A1-F6EECF244321}">
                <p14:modId xmlns:p14="http://schemas.microsoft.com/office/powerpoint/2010/main" val="266341903"/>
              </p:ext>
            </p:extLst>
          </p:nvPr>
        </p:nvGraphicFramePr>
        <p:xfrm>
          <a:off x="694595" y="1383231"/>
          <a:ext cx="10467249" cy="4701709"/>
        </p:xfrm>
        <a:graphic>
          <a:graphicData uri="http://schemas.openxmlformats.org/drawingml/2006/table">
            <a:tbl>
              <a:tblPr/>
              <a:tblGrid>
                <a:gridCol w="2380658">
                  <a:extLst>
                    <a:ext uri="{9D8B030D-6E8A-4147-A177-3AD203B41FA5}">
                      <a16:colId xmlns:a16="http://schemas.microsoft.com/office/drawing/2014/main" val="1083971882"/>
                    </a:ext>
                  </a:extLst>
                </a:gridCol>
                <a:gridCol w="5744155">
                  <a:extLst>
                    <a:ext uri="{9D8B030D-6E8A-4147-A177-3AD203B41FA5}">
                      <a16:colId xmlns:a16="http://schemas.microsoft.com/office/drawing/2014/main" val="4048012691"/>
                    </a:ext>
                  </a:extLst>
                </a:gridCol>
                <a:gridCol w="1138456">
                  <a:extLst>
                    <a:ext uri="{9D8B030D-6E8A-4147-A177-3AD203B41FA5}">
                      <a16:colId xmlns:a16="http://schemas.microsoft.com/office/drawing/2014/main" val="2422926167"/>
                    </a:ext>
                  </a:extLst>
                </a:gridCol>
                <a:gridCol w="1203980">
                  <a:extLst>
                    <a:ext uri="{9D8B030D-6E8A-4147-A177-3AD203B41FA5}">
                      <a16:colId xmlns:a16="http://schemas.microsoft.com/office/drawing/2014/main" val="4054335805"/>
                    </a:ext>
                  </a:extLst>
                </a:gridCol>
              </a:tblGrid>
              <a:tr h="498015">
                <a:tc>
                  <a:txBody>
                    <a:bodyPr/>
                    <a:lstStyle/>
                    <a:p>
                      <a:pPr algn="ctr" rtl="0" fontAlgn="ctr"/>
                      <a:r>
                        <a:rPr lang="es-CO" sz="1200" b="1" i="0" u="none" strike="noStrike" dirty="0">
                          <a:solidFill>
                            <a:srgbClr val="000000"/>
                          </a:solidFill>
                          <a:effectLst/>
                          <a:latin typeface="Arial" panose="020B0604020202020204" pitchFamily="34" charset="0"/>
                        </a:rPr>
                        <a:t>INTERVENCIÓN Y/O PRODUCTO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HALLAZGOS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LOCALIDAD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ES" sz="1200" b="1" i="0" u="none" strike="noStrike" dirty="0">
                          <a:solidFill>
                            <a:srgbClr val="000000"/>
                          </a:solidFill>
                          <a:effectLst/>
                          <a:latin typeface="Arial" panose="020B0604020202020204" pitchFamily="34" charset="0"/>
                        </a:rPr>
                        <a:t>GLOSA Y/O PLAN DE MEJORA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extLst>
                  <a:ext uri="{0D108BD9-81ED-4DB2-BD59-A6C34878D82A}">
                    <a16:rowId xmlns:a16="http://schemas.microsoft.com/office/drawing/2014/main" val="2537733296"/>
                  </a:ext>
                </a:extLst>
              </a:tr>
              <a:tr h="1773681">
                <a:tc>
                  <a:txBody>
                    <a:bodyPr/>
                    <a:lstStyle/>
                    <a:p>
                      <a:pPr algn="just" rtl="0" fontAlgn="ctr"/>
                      <a:r>
                        <a:rPr lang="es-ES" sz="1300" b="0" i="0" u="none" strike="noStrike" dirty="0">
                          <a:solidFill>
                            <a:schemeClr val="tx1"/>
                          </a:solidFill>
                          <a:effectLst/>
                          <a:latin typeface="Arial" panose="020B0604020202020204" pitchFamily="34" charset="0"/>
                        </a:rPr>
                        <a:t>73 - Visitas de IVC a droguerías con arqueo de medicamentos de control especial</a:t>
                      </a:r>
                    </a:p>
                    <a:p>
                      <a:pPr algn="just" rtl="0" fontAlgn="ct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marL="171450" indent="-171450" algn="just" rtl="0" fontAlgn="ctr">
                        <a:buFont typeface="Arial" panose="020B0604020202020204" pitchFamily="34" charset="0"/>
                        <a:buChar char="•"/>
                      </a:pPr>
                      <a:r>
                        <a:rPr lang="es-ES" sz="1300" b="0" i="0" u="none" strike="noStrike" dirty="0">
                          <a:solidFill>
                            <a:schemeClr val="tx1"/>
                          </a:solidFill>
                          <a:effectLst/>
                          <a:latin typeface="Arial" panose="020B0604020202020204" pitchFamily="34" charset="0"/>
                        </a:rPr>
                        <a:t>Incongruencia en la identificación de la prestación del Servicio de Atención Farmacéutica, dado que en el ítem 7.21 se consigna que el establecimiento ofrece este servicio, mientras que en el ítem 17.4 se registra como N/A (No Aplica), generando contradicción en la evaluación técnica del servicio.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ES" sz="1300" b="0" i="0" u="none" strike="noStrike" dirty="0">
                          <a:solidFill>
                            <a:schemeClr val="tx1"/>
                          </a:solidFill>
                          <a:effectLst/>
                          <a:latin typeface="Arial" panose="020B0604020202020204" pitchFamily="34" charset="0"/>
                        </a:rPr>
                        <a:t>Suba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300" b="0" i="0" u="none" strike="noStrike" dirty="0">
                          <a:solidFill>
                            <a:schemeClr val="tx1"/>
                          </a:solidFill>
                          <a:effectLst/>
                          <a:latin typeface="Arial" panose="020B0604020202020204" pitchFamily="34" charset="0"/>
                        </a:rPr>
                        <a:t>G3-3</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312959005"/>
                  </a:ext>
                </a:extLst>
              </a:tr>
              <a:tr h="2371193">
                <a:tc>
                  <a:txBody>
                    <a:bodyPr/>
                    <a:lstStyle/>
                    <a:p>
                      <a:pPr algn="just" rtl="0" fontAlgn="ctr"/>
                      <a:r>
                        <a:rPr lang="es-ES" sz="1300" b="0" i="0" u="none" strike="noStrike" dirty="0">
                          <a:solidFill>
                            <a:schemeClr val="tx1"/>
                          </a:solidFill>
                          <a:effectLst/>
                          <a:latin typeface="Arial" panose="020B0604020202020204" pitchFamily="34" charset="0"/>
                        </a:rPr>
                        <a:t>81 - Visita de IVC a Ópticas sin consultorio, Óptica con consultorio, Taller óptico y/o y comercializadores de dispositivos médicos sobre medida para la salud visual y ocular</a:t>
                      </a:r>
                    </a:p>
                    <a:p>
                      <a:pPr algn="just" rtl="0" fontAlgn="ctr"/>
                      <a:endParaRPr lang="es-ES" sz="1300" b="0" i="0" u="none" strike="noStrike" dirty="0">
                        <a:solidFill>
                          <a:schemeClr val="tx1"/>
                        </a:solidFill>
                        <a:effectLst/>
                        <a:latin typeface="Arial" panose="020B0604020202020204" pitchFamily="34" charset="0"/>
                      </a:endParaRPr>
                    </a:p>
                    <a:p>
                      <a:pPr algn="just" rtl="0" fontAlgn="ct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marL="171450" indent="-171450" algn="just" rtl="0" fontAlgn="ctr">
                        <a:buFont typeface="Arial" panose="020B0604020202020204" pitchFamily="34" charset="0"/>
                        <a:buChar char="•"/>
                      </a:pPr>
                      <a:r>
                        <a:rPr lang="es-ES" sz="1300" b="0" i="0" u="none" strike="noStrike" dirty="0">
                          <a:solidFill>
                            <a:schemeClr val="tx1"/>
                          </a:solidFill>
                          <a:effectLst/>
                          <a:latin typeface="Arial" panose="020B0604020202020204" pitchFamily="34" charset="0"/>
                        </a:rPr>
                        <a:t>Se registra en el historial de la cédula del establecimiento las (2) últimas fechas de visita del IVC con concepto sanitario Favorable con Requerimientos (FR), sin embargo, se reitera el mismo concepto sanitario sin un análisis técnico que justifique la no evolución en el concepto sanitario del establecimiento.</a:t>
                      </a:r>
                    </a:p>
                    <a:p>
                      <a:pPr marL="171450" indent="-171450" algn="just" rtl="0" fontAlgn="ctr">
                        <a:buFont typeface="Arial" panose="020B0604020202020204" pitchFamily="34" charset="0"/>
                        <a:buChar char="•"/>
                      </a:pPr>
                      <a:endParaRPr lang="es-ES" sz="1300" b="0" i="0" u="none" strike="noStrike" dirty="0">
                        <a:solidFill>
                          <a:schemeClr val="tx1"/>
                        </a:solidFill>
                        <a:effectLst/>
                        <a:latin typeface="Arial" panose="020B0604020202020204" pitchFamily="34" charset="0"/>
                      </a:endParaRPr>
                    </a:p>
                    <a:p>
                      <a:pPr marL="171450" indent="-171450" algn="just" rtl="0" fontAlgn="ctr">
                        <a:buFont typeface="Arial" panose="020B0604020202020204" pitchFamily="34" charset="0"/>
                        <a:buChar char="•"/>
                      </a:pPr>
                      <a:endParaRPr lang="es-ES" sz="1300" b="0" i="0" u="none" strike="noStrike" dirty="0">
                        <a:solidFill>
                          <a:schemeClr val="tx1"/>
                        </a:solidFill>
                        <a:effectLst/>
                        <a:latin typeface="Arial" panose="020B0604020202020204" pitchFamily="34" charset="0"/>
                      </a:endParaRP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s-ES" sz="1300" b="0" i="0" u="none" strike="noStrike" dirty="0">
                          <a:solidFill>
                            <a:schemeClr val="tx1"/>
                          </a:solidFill>
                          <a:effectLst/>
                          <a:latin typeface="Arial" panose="020B0604020202020204" pitchFamily="34" charset="0"/>
                        </a:rPr>
                        <a:t>Se identificó incumplimiento en el pago de la indexación para (1) perfil de Profesional Universitario 1 (Adela María Benítez Gutiérrez) correspondiente a un valor de $25.968.</a:t>
                      </a:r>
                    </a:p>
                    <a:p>
                      <a:pPr marL="171450" indent="-171450" algn="just" rtl="0" fontAlgn="ctr">
                        <a:buFont typeface="Arial" panose="020B0604020202020204" pitchFamily="34" charset="0"/>
                        <a:buChar char="•"/>
                      </a:pP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ES" sz="1300" b="0" i="0" u="none" strike="noStrike" dirty="0">
                          <a:solidFill>
                            <a:schemeClr val="tx1"/>
                          </a:solidFill>
                          <a:effectLst/>
                          <a:latin typeface="Arial" panose="020B0604020202020204" pitchFamily="34" charset="0"/>
                        </a:rPr>
                        <a:t>Suba</a:t>
                      </a: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p>
                      <a:pPr algn="ctr" rtl="0" fontAlgn="ctr"/>
                      <a:r>
                        <a:rPr lang="es-ES" sz="1300" b="0" i="0" u="none" strike="noStrike" dirty="0">
                          <a:solidFill>
                            <a:schemeClr val="tx1"/>
                          </a:solidFill>
                          <a:effectLst/>
                          <a:latin typeface="Arial" panose="020B0604020202020204" pitchFamily="34" charset="0"/>
                        </a:rPr>
                        <a:t>Teusaquillo</a:t>
                      </a:r>
                    </a:p>
                    <a:p>
                      <a:pPr algn="ctr" rtl="0" fontAlgn="ct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300" b="0" i="0" u="none" strike="noStrike" dirty="0">
                          <a:solidFill>
                            <a:schemeClr val="tx1"/>
                          </a:solidFill>
                          <a:effectLst/>
                          <a:latin typeface="Arial" panose="020B0604020202020204" pitchFamily="34" charset="0"/>
                        </a:rPr>
                        <a:t>G3-3</a:t>
                      </a: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s-CO" sz="1300" b="0" i="0" u="none" strike="noStrike" dirty="0">
                          <a:solidFill>
                            <a:schemeClr val="tx1"/>
                          </a:solidFill>
                          <a:effectLst/>
                          <a:latin typeface="Arial" panose="020B0604020202020204" pitchFamily="34" charset="0"/>
                        </a:rPr>
                        <a:t>G1</a:t>
                      </a:r>
                    </a:p>
                    <a:p>
                      <a:pPr algn="ctr" rtl="0" fontAlgn="ctr"/>
                      <a:endParaRPr lang="es-CO"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1091839830"/>
                  </a:ext>
                </a:extLst>
              </a:tr>
            </a:tbl>
          </a:graphicData>
        </a:graphic>
      </p:graphicFrame>
    </p:spTree>
    <p:extLst>
      <p:ext uri="{BB962C8B-B14F-4D97-AF65-F5344CB8AC3E}">
        <p14:creationId xmlns:p14="http://schemas.microsoft.com/office/powerpoint/2010/main" val="4010092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A99DD-C731-84BE-FD41-430C7B712EDC}"/>
              </a:ext>
            </a:extLst>
          </p:cNvPr>
          <p:cNvSpPr>
            <a:spLocks noGrp="1"/>
          </p:cNvSpPr>
          <p:nvPr>
            <p:ph type="title"/>
          </p:nvPr>
        </p:nvSpPr>
        <p:spPr>
          <a:xfrm>
            <a:off x="809624" y="640250"/>
            <a:ext cx="5210176" cy="510524"/>
          </a:xfrm>
        </p:spPr>
        <p:txBody>
          <a:bodyPr/>
          <a:lstStyle/>
          <a:p>
            <a:r>
              <a:rPr lang="es-ES" dirty="0"/>
              <a:t>MUESTREO</a:t>
            </a:r>
            <a:endParaRPr lang="en-CO" dirty="0"/>
          </a:p>
        </p:txBody>
      </p:sp>
      <p:pic>
        <p:nvPicPr>
          <p:cNvPr id="6" name="Content Placeholder 5">
            <a:extLst>
              <a:ext uri="{FF2B5EF4-FFF2-40B4-BE49-F238E27FC236}">
                <a16:creationId xmlns:a16="http://schemas.microsoft.com/office/drawing/2014/main" id="{C55D733F-2A07-A268-91ED-595E836F5F7A}"/>
              </a:ext>
            </a:extLst>
          </p:cNvPr>
          <p:cNvPicPr>
            <a:picLocks noGrp="1" noChangeAspect="1"/>
          </p:cNvPicPr>
          <p:nvPr>
            <p:ph sz="half" idx="1"/>
          </p:nvPr>
        </p:nvPicPr>
        <p:blipFill>
          <a:blip r:embed="rId2">
            <a:extLst>
              <a:ext uri="{96DAC541-7B7A-43D3-8B79-37D633B846F1}">
                <asvg:svgBlip xmlns:asvg="http://schemas.microsoft.com/office/drawing/2016/SVG/main" r:embed="rId3"/>
              </a:ext>
            </a:extLst>
          </a:blip>
          <a:stretch>
            <a:fillRect/>
          </a:stretch>
        </p:blipFill>
        <p:spPr>
          <a:xfrm>
            <a:off x="9844448" y="640250"/>
            <a:ext cx="720000" cy="720000"/>
          </a:xfrm>
        </p:spPr>
      </p:pic>
      <p:pic>
        <p:nvPicPr>
          <p:cNvPr id="8" name="Graphic 7">
            <a:extLst>
              <a:ext uri="{FF2B5EF4-FFF2-40B4-BE49-F238E27FC236}">
                <a16:creationId xmlns:a16="http://schemas.microsoft.com/office/drawing/2014/main" id="{36430288-5EAB-F2A0-D26A-3319571DEB4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11539" y="640250"/>
            <a:ext cx="720000" cy="720000"/>
          </a:xfrm>
          <a:prstGeom prst="rect">
            <a:avLst/>
          </a:prstGeom>
        </p:spPr>
      </p:pic>
      <p:pic>
        <p:nvPicPr>
          <p:cNvPr id="10" name="Graphic 9">
            <a:extLst>
              <a:ext uri="{FF2B5EF4-FFF2-40B4-BE49-F238E27FC236}">
                <a16:creationId xmlns:a16="http://schemas.microsoft.com/office/drawing/2014/main" id="{6F631D4F-A484-58F1-E96B-90CE1E477BE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911539" y="1640163"/>
            <a:ext cx="720000" cy="720000"/>
          </a:xfrm>
          <a:prstGeom prst="rect">
            <a:avLst/>
          </a:prstGeom>
        </p:spPr>
      </p:pic>
      <p:pic>
        <p:nvPicPr>
          <p:cNvPr id="12" name="Graphic 11">
            <a:extLst>
              <a:ext uri="{FF2B5EF4-FFF2-40B4-BE49-F238E27FC236}">
                <a16:creationId xmlns:a16="http://schemas.microsoft.com/office/drawing/2014/main" id="{5671DAA4-4498-E11A-A738-6342D115154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844448" y="1640163"/>
            <a:ext cx="720000" cy="720000"/>
          </a:xfrm>
          <a:prstGeom prst="rect">
            <a:avLst/>
          </a:prstGeom>
        </p:spPr>
      </p:pic>
      <p:pic>
        <p:nvPicPr>
          <p:cNvPr id="14" name="Graphic 13">
            <a:extLst>
              <a:ext uri="{FF2B5EF4-FFF2-40B4-BE49-F238E27FC236}">
                <a16:creationId xmlns:a16="http://schemas.microsoft.com/office/drawing/2014/main" id="{04B8DC75-D085-4480-BE87-51B7D74FF30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844448" y="2640076"/>
            <a:ext cx="720000" cy="720000"/>
          </a:xfrm>
          <a:prstGeom prst="rect">
            <a:avLst/>
          </a:prstGeom>
        </p:spPr>
      </p:pic>
      <p:pic>
        <p:nvPicPr>
          <p:cNvPr id="16" name="Graphic 15">
            <a:extLst>
              <a:ext uri="{FF2B5EF4-FFF2-40B4-BE49-F238E27FC236}">
                <a16:creationId xmlns:a16="http://schemas.microsoft.com/office/drawing/2014/main" id="{997D779A-765D-9CA7-3858-436FC3BD316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911539" y="2640076"/>
            <a:ext cx="720000" cy="720000"/>
          </a:xfrm>
          <a:prstGeom prst="rect">
            <a:avLst/>
          </a:prstGeom>
        </p:spPr>
      </p:pic>
      <p:pic>
        <p:nvPicPr>
          <p:cNvPr id="18" name="Graphic 17">
            <a:extLst>
              <a:ext uri="{FF2B5EF4-FFF2-40B4-BE49-F238E27FC236}">
                <a16:creationId xmlns:a16="http://schemas.microsoft.com/office/drawing/2014/main" id="{8B90208E-FB1A-C072-8B1D-F46FDB5B47A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844448" y="3638476"/>
            <a:ext cx="720000" cy="720000"/>
          </a:xfrm>
          <a:prstGeom prst="rect">
            <a:avLst/>
          </a:prstGeom>
        </p:spPr>
      </p:pic>
      <p:pic>
        <p:nvPicPr>
          <p:cNvPr id="20" name="Graphic 19">
            <a:extLst>
              <a:ext uri="{FF2B5EF4-FFF2-40B4-BE49-F238E27FC236}">
                <a16:creationId xmlns:a16="http://schemas.microsoft.com/office/drawing/2014/main" id="{87C7BEF3-E530-37AF-F784-DA9E55E7E61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911539" y="3638476"/>
            <a:ext cx="720000" cy="720000"/>
          </a:xfrm>
          <a:prstGeom prst="rect">
            <a:avLst/>
          </a:prstGeom>
        </p:spPr>
      </p:pic>
      <p:pic>
        <p:nvPicPr>
          <p:cNvPr id="22" name="Graphic 21">
            <a:extLst>
              <a:ext uri="{FF2B5EF4-FFF2-40B4-BE49-F238E27FC236}">
                <a16:creationId xmlns:a16="http://schemas.microsoft.com/office/drawing/2014/main" id="{EA7721C7-6CFB-5774-87D8-857B564D2066}"/>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777357" y="640250"/>
            <a:ext cx="720000" cy="720000"/>
          </a:xfrm>
          <a:prstGeom prst="rect">
            <a:avLst/>
          </a:prstGeom>
        </p:spPr>
      </p:pic>
      <p:pic>
        <p:nvPicPr>
          <p:cNvPr id="24" name="Graphic 23">
            <a:extLst>
              <a:ext uri="{FF2B5EF4-FFF2-40B4-BE49-F238E27FC236}">
                <a16:creationId xmlns:a16="http://schemas.microsoft.com/office/drawing/2014/main" id="{369F9850-9F35-B4C0-A207-7112CF045DBB}"/>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777357" y="1640163"/>
            <a:ext cx="720000" cy="720000"/>
          </a:xfrm>
          <a:prstGeom prst="rect">
            <a:avLst/>
          </a:prstGeom>
        </p:spPr>
      </p:pic>
      <p:pic>
        <p:nvPicPr>
          <p:cNvPr id="26" name="Graphic 25">
            <a:extLst>
              <a:ext uri="{FF2B5EF4-FFF2-40B4-BE49-F238E27FC236}">
                <a16:creationId xmlns:a16="http://schemas.microsoft.com/office/drawing/2014/main" id="{66CEE081-E4C1-D03E-2C87-628B4CCC2AE0}"/>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8777357" y="2640076"/>
            <a:ext cx="720000" cy="720000"/>
          </a:xfrm>
          <a:prstGeom prst="rect">
            <a:avLst/>
          </a:prstGeom>
        </p:spPr>
      </p:pic>
      <p:pic>
        <p:nvPicPr>
          <p:cNvPr id="28" name="Graphic 27">
            <a:extLst>
              <a:ext uri="{FF2B5EF4-FFF2-40B4-BE49-F238E27FC236}">
                <a16:creationId xmlns:a16="http://schemas.microsoft.com/office/drawing/2014/main" id="{BC8BD092-E834-3FEC-CCE7-5E6213469834}"/>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777357" y="3638476"/>
            <a:ext cx="720000" cy="720000"/>
          </a:xfrm>
          <a:prstGeom prst="rect">
            <a:avLst/>
          </a:prstGeom>
        </p:spPr>
      </p:pic>
      <p:pic>
        <p:nvPicPr>
          <p:cNvPr id="30" name="Graphic 29">
            <a:extLst>
              <a:ext uri="{FF2B5EF4-FFF2-40B4-BE49-F238E27FC236}">
                <a16:creationId xmlns:a16="http://schemas.microsoft.com/office/drawing/2014/main" id="{DD7DBED9-FCB7-B5FD-D010-839C77CE661A}"/>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0911539" y="4636876"/>
            <a:ext cx="720000" cy="720000"/>
          </a:xfrm>
          <a:prstGeom prst="rect">
            <a:avLst/>
          </a:prstGeom>
        </p:spPr>
      </p:pic>
      <p:pic>
        <p:nvPicPr>
          <p:cNvPr id="32" name="Graphic 31">
            <a:extLst>
              <a:ext uri="{FF2B5EF4-FFF2-40B4-BE49-F238E27FC236}">
                <a16:creationId xmlns:a16="http://schemas.microsoft.com/office/drawing/2014/main" id="{4D25599E-9CDC-B896-EF96-D593EAD7CA13}"/>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844448" y="4636876"/>
            <a:ext cx="720000" cy="720000"/>
          </a:xfrm>
          <a:prstGeom prst="rect">
            <a:avLst/>
          </a:prstGeom>
        </p:spPr>
      </p:pic>
      <p:pic>
        <p:nvPicPr>
          <p:cNvPr id="34" name="Graphic 33">
            <a:extLst>
              <a:ext uri="{FF2B5EF4-FFF2-40B4-BE49-F238E27FC236}">
                <a16:creationId xmlns:a16="http://schemas.microsoft.com/office/drawing/2014/main" id="{48CC1EAF-134E-FB0B-BCEC-63B83470C2ED}"/>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8777357" y="4636876"/>
            <a:ext cx="720000" cy="720000"/>
          </a:xfrm>
          <a:prstGeom prst="rect">
            <a:avLst/>
          </a:prstGeom>
        </p:spPr>
      </p:pic>
      <p:sp>
        <p:nvSpPr>
          <p:cNvPr id="19" name="CuadroTexto 18">
            <a:extLst>
              <a:ext uri="{FF2B5EF4-FFF2-40B4-BE49-F238E27FC236}">
                <a16:creationId xmlns:a16="http://schemas.microsoft.com/office/drawing/2014/main" id="{3DB5BE96-5705-43DC-90A1-F0CA74B0B9B6}"/>
              </a:ext>
            </a:extLst>
          </p:cNvPr>
          <p:cNvSpPr txBox="1"/>
          <p:nvPr/>
        </p:nvSpPr>
        <p:spPr>
          <a:xfrm>
            <a:off x="809624" y="1497555"/>
            <a:ext cx="7403198" cy="3139321"/>
          </a:xfrm>
          <a:prstGeom prst="rect">
            <a:avLst/>
          </a:prstGeom>
          <a:noFill/>
        </p:spPr>
        <p:txBody>
          <a:bodyPr wrap="square">
            <a:spAutoFit/>
          </a:bodyPr>
          <a:lstStyle/>
          <a:p>
            <a:pPr algn="just"/>
            <a:r>
              <a:rPr lang="es-ES" dirty="0">
                <a:latin typeface="Arial" panose="020B0604020202020204" pitchFamily="34" charset="0"/>
                <a:cs typeface="Arial" panose="020B0604020202020204" pitchFamily="34" charset="0"/>
              </a:rPr>
              <a:t>168 - Establecimiento vigilado y controlado.</a:t>
            </a:r>
          </a:p>
          <a:p>
            <a:pPr algn="just"/>
            <a:endParaRPr lang="es-ES" dirty="0">
              <a:latin typeface="Arial" panose="020B0604020202020204" pitchFamily="34" charset="0"/>
              <a:cs typeface="Arial" panose="020B0604020202020204" pitchFamily="34" charset="0"/>
            </a:endParaRPr>
          </a:p>
          <a:p>
            <a:pPr algn="just"/>
            <a:r>
              <a:rPr lang="es-ES" dirty="0">
                <a:latin typeface="Arial" panose="020B0604020202020204" pitchFamily="34" charset="0"/>
                <a:cs typeface="Arial" panose="020B0604020202020204" pitchFamily="34" charset="0"/>
              </a:rPr>
              <a:t>758 Soportes reportadas como ejecutadas en el informe de gestión VSA</a:t>
            </a:r>
          </a:p>
          <a:p>
            <a:pPr algn="just"/>
            <a:endParaRPr lang="es-ES" dirty="0">
              <a:latin typeface="Arial" panose="020B0604020202020204" pitchFamily="34" charset="0"/>
              <a:cs typeface="Arial" panose="020B0604020202020204" pitchFamily="34" charset="0"/>
            </a:endParaRPr>
          </a:p>
          <a:p>
            <a:pPr algn="just"/>
            <a:r>
              <a:rPr lang="es-ES" dirty="0">
                <a:latin typeface="Arial" panose="020B0604020202020204" pitchFamily="34" charset="0"/>
                <a:cs typeface="Arial" panose="020B0604020202020204" pitchFamily="34" charset="0"/>
              </a:rPr>
              <a:t>385 Soportes Verificados por el Equipo de Apoyo a la Supervisión</a:t>
            </a:r>
          </a:p>
          <a:p>
            <a:pPr algn="just"/>
            <a:endParaRPr lang="es-CO" dirty="0">
              <a:latin typeface="Arial" panose="020B0604020202020204" pitchFamily="34" charset="0"/>
              <a:cs typeface="Arial" panose="020B0604020202020204" pitchFamily="34" charset="0"/>
            </a:endParaRPr>
          </a:p>
          <a:p>
            <a:pPr algn="just"/>
            <a:r>
              <a:rPr lang="es-CO" dirty="0">
                <a:latin typeface="Arial" panose="020B0604020202020204" pitchFamily="34" charset="0"/>
                <a:cs typeface="Arial" panose="020B0604020202020204" pitchFamily="34" charset="0"/>
              </a:rPr>
              <a:t>174 – Vigilancia intensificada de la Salud Ambiental</a:t>
            </a:r>
          </a:p>
          <a:p>
            <a:pPr algn="just"/>
            <a:endParaRPr lang="es-CO" dirty="0">
              <a:latin typeface="Arial" panose="020B0604020202020204" pitchFamily="34" charset="0"/>
              <a:cs typeface="Arial" panose="020B0604020202020204" pitchFamily="34" charset="0"/>
            </a:endParaRPr>
          </a:p>
          <a:p>
            <a:pPr algn="just"/>
            <a:r>
              <a:rPr lang="es-CO" dirty="0">
                <a:latin typeface="Arial" panose="020B0604020202020204" pitchFamily="34" charset="0"/>
                <a:cs typeface="Arial" panose="020B0604020202020204" pitchFamily="34" charset="0"/>
              </a:rPr>
              <a:t>Se realizó la revisión del 100% de los soportes generados (estéticas dispositivos médicos y DEA)</a:t>
            </a:r>
          </a:p>
        </p:txBody>
      </p:sp>
      <p:sp>
        <p:nvSpPr>
          <p:cNvPr id="21" name="CuadroTexto 20">
            <a:extLst>
              <a:ext uri="{FF2B5EF4-FFF2-40B4-BE49-F238E27FC236}">
                <a16:creationId xmlns:a16="http://schemas.microsoft.com/office/drawing/2014/main" id="{7E12F6B5-97D5-4A29-B37D-1C53B986B7CA}"/>
              </a:ext>
            </a:extLst>
          </p:cNvPr>
          <p:cNvSpPr txBox="1"/>
          <p:nvPr/>
        </p:nvSpPr>
        <p:spPr>
          <a:xfrm>
            <a:off x="1354909" y="4890512"/>
            <a:ext cx="6094602" cy="830997"/>
          </a:xfrm>
          <a:prstGeom prst="rect">
            <a:avLst/>
          </a:prstGeom>
          <a:noFill/>
        </p:spPr>
        <p:txBody>
          <a:bodyPr wrap="square">
            <a:spAutoFit/>
          </a:bodyPr>
          <a:lstStyle/>
          <a:p>
            <a:pPr algn="just"/>
            <a:r>
              <a:rPr lang="es-ES" sz="1600" dirty="0">
                <a:solidFill>
                  <a:srgbClr val="000000"/>
                </a:solidFill>
                <a:latin typeface="Arial" panose="020B0604020202020204" pitchFamily="34" charset="0"/>
              </a:rPr>
              <a:t>L</a:t>
            </a:r>
            <a:r>
              <a:rPr lang="es-ES" sz="1600" b="0" i="0" u="none" strike="noStrike" baseline="0" dirty="0">
                <a:solidFill>
                  <a:srgbClr val="000000"/>
                </a:solidFill>
                <a:latin typeface="Arial" panose="020B0604020202020204" pitchFamily="34" charset="0"/>
              </a:rPr>
              <a:t>a muestra es definida teniendo en cuenta un margen de error del </a:t>
            </a:r>
            <a:r>
              <a:rPr lang="es-ES" sz="1600" b="0" i="0" u="none" strike="noStrike" baseline="0" dirty="0">
                <a:latin typeface="Arial" panose="020B0604020202020204" pitchFamily="34" charset="0"/>
              </a:rPr>
              <a:t>5% y un nivel de confianza del 95%; </a:t>
            </a:r>
            <a:r>
              <a:rPr lang="es-ES" sz="1600" b="0" i="0" u="none" strike="noStrike" baseline="0" dirty="0">
                <a:solidFill>
                  <a:srgbClr val="000000"/>
                </a:solidFill>
                <a:latin typeface="Arial" panose="020B0604020202020204" pitchFamily="34" charset="0"/>
              </a:rPr>
              <a:t>utilizando el instrumento https://www.questionpro.com/es/calculadora-de-muestra.html </a:t>
            </a:r>
            <a:endParaRPr lang="es-CO" sz="1600" dirty="0"/>
          </a:p>
        </p:txBody>
      </p:sp>
    </p:spTree>
    <p:extLst>
      <p:ext uri="{BB962C8B-B14F-4D97-AF65-F5344CB8AC3E}">
        <p14:creationId xmlns:p14="http://schemas.microsoft.com/office/powerpoint/2010/main" val="33401527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09624" y="640250"/>
            <a:ext cx="10515600" cy="535531"/>
          </a:xfrm>
        </p:spPr>
        <p:txBody>
          <a:bodyPr/>
          <a:lstStyle/>
          <a:p>
            <a:r>
              <a:rPr lang="es-CO" sz="3200" b="1" dirty="0">
                <a:solidFill>
                  <a:srgbClr val="285B6A"/>
                </a:solidFill>
                <a:latin typeface="Oswald"/>
                <a:ea typeface="Oswald"/>
                <a:cs typeface="Oswald"/>
                <a:sym typeface="Oswald"/>
              </a:rPr>
              <a:t>CRITERIOS DE GLOSA APLICADAS</a:t>
            </a:r>
            <a:endParaRPr lang="en-CO" dirty="0"/>
          </a:p>
        </p:txBody>
      </p:sp>
      <p:graphicFrame>
        <p:nvGraphicFramePr>
          <p:cNvPr id="3" name="Tabla 2">
            <a:extLst>
              <a:ext uri="{FF2B5EF4-FFF2-40B4-BE49-F238E27FC236}">
                <a16:creationId xmlns:a16="http://schemas.microsoft.com/office/drawing/2014/main" id="{02FAD5FA-6E0C-4B2A-9251-1F84B38FD40D}"/>
              </a:ext>
            </a:extLst>
          </p:cNvPr>
          <p:cNvGraphicFramePr>
            <a:graphicFrameLocks noGrp="1"/>
          </p:cNvGraphicFramePr>
          <p:nvPr>
            <p:extLst>
              <p:ext uri="{D42A27DB-BD31-4B8C-83A1-F6EECF244321}">
                <p14:modId xmlns:p14="http://schemas.microsoft.com/office/powerpoint/2010/main" val="1649974345"/>
              </p:ext>
            </p:extLst>
          </p:nvPr>
        </p:nvGraphicFramePr>
        <p:xfrm>
          <a:off x="908108" y="1272033"/>
          <a:ext cx="9989190" cy="4631465"/>
        </p:xfrm>
        <a:graphic>
          <a:graphicData uri="http://schemas.openxmlformats.org/drawingml/2006/table">
            <a:tbl>
              <a:tblPr/>
              <a:tblGrid>
                <a:gridCol w="2125359">
                  <a:extLst>
                    <a:ext uri="{9D8B030D-6E8A-4147-A177-3AD203B41FA5}">
                      <a16:colId xmlns:a16="http://schemas.microsoft.com/office/drawing/2014/main" val="554697856"/>
                    </a:ext>
                  </a:extLst>
                </a:gridCol>
                <a:gridCol w="2125359">
                  <a:extLst>
                    <a:ext uri="{9D8B030D-6E8A-4147-A177-3AD203B41FA5}">
                      <a16:colId xmlns:a16="http://schemas.microsoft.com/office/drawing/2014/main" val="4163828822"/>
                    </a:ext>
                  </a:extLst>
                </a:gridCol>
                <a:gridCol w="1669926">
                  <a:extLst>
                    <a:ext uri="{9D8B030D-6E8A-4147-A177-3AD203B41FA5}">
                      <a16:colId xmlns:a16="http://schemas.microsoft.com/office/drawing/2014/main" val="2202650827"/>
                    </a:ext>
                  </a:extLst>
                </a:gridCol>
                <a:gridCol w="2034273">
                  <a:extLst>
                    <a:ext uri="{9D8B030D-6E8A-4147-A177-3AD203B41FA5}">
                      <a16:colId xmlns:a16="http://schemas.microsoft.com/office/drawing/2014/main" val="526160593"/>
                    </a:ext>
                  </a:extLst>
                </a:gridCol>
                <a:gridCol w="2034273">
                  <a:extLst>
                    <a:ext uri="{9D8B030D-6E8A-4147-A177-3AD203B41FA5}">
                      <a16:colId xmlns:a16="http://schemas.microsoft.com/office/drawing/2014/main" val="2109389346"/>
                    </a:ext>
                  </a:extLst>
                </a:gridCol>
              </a:tblGrid>
              <a:tr h="241229">
                <a:tc rowSpan="2">
                  <a:txBody>
                    <a:bodyPr/>
                    <a:lstStyle/>
                    <a:p>
                      <a:pPr algn="ctr" rtl="0" fontAlgn="ctr"/>
                      <a:r>
                        <a:rPr lang="es-CO" sz="1200" b="1" i="0" u="none" strike="noStrike" dirty="0">
                          <a:solidFill>
                            <a:srgbClr val="000000"/>
                          </a:solidFill>
                          <a:effectLst/>
                          <a:latin typeface="Arial" panose="020B0604020202020204" pitchFamily="34" charset="0"/>
                        </a:rPr>
                        <a:t>LOCALIDAD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tc gridSpan="4">
                  <a:txBody>
                    <a:bodyPr/>
                    <a:lstStyle/>
                    <a:p>
                      <a:pPr algn="ctr" rtl="0" fontAlgn="ctr"/>
                      <a:r>
                        <a:rPr lang="es-CO" sz="1200" b="1" i="0" u="none" strike="noStrike">
                          <a:solidFill>
                            <a:srgbClr val="FFFFFF"/>
                          </a:solidFill>
                          <a:effectLst/>
                          <a:latin typeface="Arial" panose="020B0604020202020204" pitchFamily="34" charset="0"/>
                        </a:rPr>
                        <a:t>CRITERIOS DE GLOSA APLICADOS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8BA4"/>
                    </a:solidFill>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433742038"/>
                  </a:ext>
                </a:extLst>
              </a:tr>
              <a:tr h="471493">
                <a:tc vMerge="1">
                  <a:txBody>
                    <a:bodyPr/>
                    <a:lstStyle/>
                    <a:p>
                      <a:endParaRPr lang="es-CO"/>
                    </a:p>
                  </a:txBody>
                  <a:tcPr/>
                </a:tc>
                <a:tc>
                  <a:txBody>
                    <a:bodyPr/>
                    <a:lstStyle/>
                    <a:p>
                      <a:pPr algn="ctr" rtl="0" fontAlgn="ctr"/>
                      <a:r>
                        <a:rPr lang="es-CO" sz="1200" b="1" i="0" u="none" strike="noStrike" dirty="0">
                          <a:solidFill>
                            <a:srgbClr val="000000"/>
                          </a:solidFill>
                          <a:effectLst/>
                          <a:latin typeface="Arial" panose="020B0604020202020204" pitchFamily="34" charset="0"/>
                        </a:rPr>
                        <a:t>G1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tc>
                  <a:txBody>
                    <a:bodyPr/>
                    <a:lstStyle/>
                    <a:p>
                      <a:pPr algn="ctr" rtl="0" fontAlgn="ctr"/>
                      <a:r>
                        <a:rPr lang="es-CO" sz="1200" b="1" i="0" u="none" strike="noStrike" dirty="0">
                          <a:solidFill>
                            <a:srgbClr val="000000"/>
                          </a:solidFill>
                          <a:effectLst/>
                          <a:latin typeface="Arial" panose="020B0604020202020204" pitchFamily="34" charset="0"/>
                        </a:rPr>
                        <a:t>G3-3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tc>
                  <a:txBody>
                    <a:bodyPr/>
                    <a:lstStyle/>
                    <a:p>
                      <a:pPr algn="ctr" rtl="0" fontAlgn="ctr"/>
                      <a:r>
                        <a:rPr lang="es-CO" sz="1200" b="1" i="0" u="none" strike="noStrike">
                          <a:solidFill>
                            <a:srgbClr val="000000"/>
                          </a:solidFill>
                          <a:effectLst/>
                          <a:latin typeface="Arial" panose="020B0604020202020204" pitchFamily="34" charset="0"/>
                        </a:rPr>
                        <a:t>TOTAL DE GLOSAS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tc>
                  <a:txBody>
                    <a:bodyPr/>
                    <a:lstStyle/>
                    <a:p>
                      <a:pPr algn="ctr" rtl="0" fontAlgn="ctr"/>
                      <a:r>
                        <a:rPr lang="es-CO" sz="1200" b="1" i="0" u="none" strike="noStrike">
                          <a:solidFill>
                            <a:srgbClr val="000000"/>
                          </a:solidFill>
                          <a:effectLst/>
                          <a:latin typeface="Arial" panose="020B0604020202020204" pitchFamily="34" charset="0"/>
                        </a:rPr>
                        <a:t>PESO PORCENTUAL POR LOCALIDAD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extLst>
                  <a:ext uri="{0D108BD9-81ED-4DB2-BD59-A6C34878D82A}">
                    <a16:rowId xmlns:a16="http://schemas.microsoft.com/office/drawing/2014/main" val="1069997149"/>
                  </a:ext>
                </a:extLst>
              </a:tr>
              <a:tr h="329658">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Barrios Unidos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$98.260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chemeClr val="tx1"/>
                          </a:solidFill>
                          <a:effectLst/>
                          <a:latin typeface="Arial" panose="020B0604020202020204" pitchFamily="34" charset="0"/>
                          <a:ea typeface="+mn-ea"/>
                          <a:cs typeface="+mn-cs"/>
                        </a:rPr>
                        <a:t>$98.260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ES" sz="1200" b="0" i="0" u="none" strike="noStrike" kern="1200" dirty="0">
                          <a:solidFill>
                            <a:schemeClr val="tx1"/>
                          </a:solidFill>
                          <a:effectLst/>
                          <a:latin typeface="Arial" panose="020B0604020202020204" pitchFamily="34" charset="0"/>
                          <a:ea typeface="+mn-ea"/>
                          <a:cs typeface="+mn-cs"/>
                        </a:rPr>
                        <a:t>1,02%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6456363"/>
                  </a:ext>
                </a:extLst>
              </a:tr>
              <a:tr h="303158">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Chapinero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$25.385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$482.630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$508.015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5,30%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7040823"/>
                  </a:ext>
                </a:extLst>
              </a:tr>
              <a:tr h="288722">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Engativá</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$138.720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$138.720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1,45%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6497646"/>
                  </a:ext>
                </a:extLst>
              </a:tr>
              <a:tr h="324811">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Suba</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CO" sz="1200" b="0" i="0" u="none" strike="noStrike" kern="1200" dirty="0">
                          <a:solidFill>
                            <a:schemeClr val="tx1"/>
                          </a:solidFill>
                          <a:effectLst/>
                          <a:latin typeface="Arial" panose="020B0604020202020204" pitchFamily="34" charset="0"/>
                          <a:ea typeface="+mn-ea"/>
                          <a:cs typeface="+mn-cs"/>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$1.101.668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$1.101.668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11,48%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4638492"/>
                  </a:ext>
                </a:extLst>
              </a:tr>
              <a:tr h="241229">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Teusaquillo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$25.968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$147.390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$173.358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1,81%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8496833"/>
                  </a:ext>
                </a:extLst>
              </a:tr>
              <a:tr h="241229">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Usaquén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CO" sz="1200" b="0" i="0" u="none" strike="noStrike" kern="1200" dirty="0">
                          <a:solidFill>
                            <a:schemeClr val="tx1"/>
                          </a:solidFill>
                          <a:effectLst/>
                          <a:latin typeface="Arial" panose="020B0604020202020204" pitchFamily="34" charset="0"/>
                          <a:ea typeface="+mn-ea"/>
                          <a:cs typeface="+mn-cs"/>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$531.760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$531.760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5,54%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0214071"/>
                  </a:ext>
                </a:extLst>
              </a:tr>
              <a:tr h="471493">
                <a:tc>
                  <a:txBody>
                    <a:bodyPr/>
                    <a:lstStyle/>
                    <a:p>
                      <a:pPr algn="ctr" rtl="0" fontAlgn="ctr"/>
                      <a:r>
                        <a:rPr lang="es-CO" sz="1200" b="1" i="0" u="none" strike="noStrike" dirty="0">
                          <a:solidFill>
                            <a:schemeClr val="tx1"/>
                          </a:solidFill>
                          <a:effectLst/>
                          <a:latin typeface="Arial" panose="020B0604020202020204" pitchFamily="34" charset="0"/>
                        </a:rPr>
                        <a:t>TOTAL GLOSAS POR CRITERIOS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A9CA"/>
                    </a:solidFill>
                  </a:tcPr>
                </a:tc>
                <a:tc>
                  <a:txBody>
                    <a:bodyPr/>
                    <a:lstStyle/>
                    <a:p>
                      <a:pPr algn="ctr" rtl="0" fontAlgn="ctr"/>
                      <a:r>
                        <a:rPr lang="es-ES" sz="1200" b="1" i="0" u="none" strike="noStrike" dirty="0">
                          <a:solidFill>
                            <a:schemeClr val="tx1"/>
                          </a:solidFill>
                          <a:effectLst/>
                          <a:latin typeface="Arial" panose="020B0604020202020204" pitchFamily="34" charset="0"/>
                        </a:rPr>
                        <a:t>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A9CA"/>
                    </a:solidFill>
                  </a:tcPr>
                </a:tc>
                <a:tc>
                  <a:txBody>
                    <a:bodyPr/>
                    <a:lstStyle/>
                    <a:p>
                      <a:pPr algn="ctr" rtl="0" fontAlgn="ctr"/>
                      <a:r>
                        <a:rPr lang="es-CO" sz="1200" b="1" i="0" u="none" strike="noStrike" dirty="0">
                          <a:solidFill>
                            <a:schemeClr val="tx1"/>
                          </a:solidFill>
                          <a:effectLst/>
                          <a:latin typeface="Arial" panose="020B0604020202020204" pitchFamily="34" charset="0"/>
                        </a:rPr>
                        <a:t>14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A9CA"/>
                    </a:solidFill>
                  </a:tcPr>
                </a:tc>
                <a:tc gridSpan="2">
                  <a:txBody>
                    <a:bodyPr/>
                    <a:lstStyle/>
                    <a:p>
                      <a:pPr algn="ctr" rtl="0" fontAlgn="ctr"/>
                      <a:r>
                        <a:rPr lang="es-ES" sz="1200" b="1" i="0" u="none" strike="noStrike" dirty="0">
                          <a:solidFill>
                            <a:schemeClr val="tx1"/>
                          </a:solidFill>
                          <a:effectLst/>
                          <a:latin typeface="Arial" panose="020B0604020202020204" pitchFamily="34" charset="0"/>
                        </a:rPr>
                        <a:t>16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A9CA"/>
                    </a:solidFill>
                  </a:tcPr>
                </a:tc>
                <a:tc hMerge="1">
                  <a:txBody>
                    <a:bodyPr/>
                    <a:lstStyle/>
                    <a:p>
                      <a:endParaRPr lang="es-CO" dirty="0"/>
                    </a:p>
                  </a:txBody>
                  <a:tcPr/>
                </a:tc>
                <a:extLst>
                  <a:ext uri="{0D108BD9-81ED-4DB2-BD59-A6C34878D82A}">
                    <a16:rowId xmlns:a16="http://schemas.microsoft.com/office/drawing/2014/main" val="2200176178"/>
                  </a:ext>
                </a:extLst>
              </a:tr>
              <a:tr h="523606">
                <a:tc>
                  <a:txBody>
                    <a:bodyPr/>
                    <a:lstStyle/>
                    <a:p>
                      <a:pPr algn="ctr" rtl="0" fontAlgn="ctr"/>
                      <a:r>
                        <a:rPr lang="es-CO" sz="1200" b="1" i="0" u="none" strike="noStrike" dirty="0">
                          <a:solidFill>
                            <a:schemeClr val="tx1"/>
                          </a:solidFill>
                          <a:effectLst/>
                          <a:latin typeface="Arial" panose="020B0604020202020204" pitchFamily="34" charset="0"/>
                        </a:rPr>
                        <a:t>VALOR GLOSAS POR CRITERIOS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ES" sz="1200" b="1" i="0" u="none" strike="noStrike" dirty="0">
                          <a:solidFill>
                            <a:schemeClr val="tx1"/>
                          </a:solidFill>
                          <a:effectLst/>
                          <a:latin typeface="Arial" panose="020B0604020202020204" pitchFamily="34" charset="0"/>
                        </a:rPr>
                        <a:t>$51.353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1200" b="1" i="0" u="none" strike="noStrike" dirty="0">
                          <a:solidFill>
                            <a:schemeClr val="tx1"/>
                          </a:solidFill>
                          <a:effectLst/>
                          <a:latin typeface="Arial" panose="020B0604020202020204" pitchFamily="34" charset="0"/>
                        </a:rPr>
                        <a:t>$2.500.428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gridSpan="2">
                  <a:txBody>
                    <a:bodyPr/>
                    <a:lstStyle/>
                    <a:p>
                      <a:pPr algn="ctr" rtl="0" fontAlgn="ctr"/>
                      <a:r>
                        <a:rPr lang="es-ES" sz="1200" b="1" i="0" u="none" strike="noStrike" dirty="0">
                          <a:solidFill>
                            <a:schemeClr val="tx1"/>
                          </a:solidFill>
                          <a:effectLst/>
                          <a:latin typeface="Arial" panose="020B0604020202020204" pitchFamily="34" charset="0"/>
                        </a:rPr>
                        <a:t>$2.551.781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hMerge="1">
                  <a:txBody>
                    <a:bodyPr/>
                    <a:lstStyle/>
                    <a:p>
                      <a:endParaRPr lang="es-CO"/>
                    </a:p>
                  </a:txBody>
                  <a:tcPr/>
                </a:tc>
                <a:extLst>
                  <a:ext uri="{0D108BD9-81ED-4DB2-BD59-A6C34878D82A}">
                    <a16:rowId xmlns:a16="http://schemas.microsoft.com/office/drawing/2014/main" val="907138113"/>
                  </a:ext>
                </a:extLst>
              </a:tr>
              <a:tr h="515010">
                <a:tc>
                  <a:txBody>
                    <a:bodyPr/>
                    <a:lstStyle/>
                    <a:p>
                      <a:pPr algn="ctr" rtl="0" fontAlgn="ctr"/>
                      <a:r>
                        <a:rPr lang="es-MX" sz="1200" b="1" i="0" u="none" strike="noStrike" dirty="0">
                          <a:solidFill>
                            <a:schemeClr val="tx1"/>
                          </a:solidFill>
                          <a:effectLst/>
                          <a:latin typeface="Arial" panose="020B0604020202020204" pitchFamily="34" charset="0"/>
                        </a:rPr>
                        <a:t>CANTIDAD DE SOPORTES AFECTADOS</a:t>
                      </a:r>
                      <a:endParaRPr lang="es-CO" sz="1200" b="1" i="0" u="none" strike="noStrike" dirty="0">
                        <a:solidFill>
                          <a:schemeClr val="tx1"/>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C0E3"/>
                    </a:solidFill>
                  </a:tcPr>
                </a:tc>
                <a:tc>
                  <a:txBody>
                    <a:bodyPr/>
                    <a:lstStyle/>
                    <a:p>
                      <a:pPr algn="ctr" rtl="0" fontAlgn="ctr"/>
                      <a:r>
                        <a:rPr lang="es-ES" sz="1200" b="1" i="0" u="none" strike="noStrike" dirty="0">
                          <a:solidFill>
                            <a:schemeClr val="tx1"/>
                          </a:solidFill>
                          <a:effectLst/>
                          <a:latin typeface="Arial" panose="020B0604020202020204" pitchFamily="34" charset="0"/>
                        </a:rPr>
                        <a:t>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C0E3"/>
                    </a:solidFill>
                  </a:tcPr>
                </a:tc>
                <a:tc>
                  <a:txBody>
                    <a:bodyPr/>
                    <a:lstStyle/>
                    <a:p>
                      <a:pPr algn="ctr" rtl="0" fontAlgn="ctr"/>
                      <a:r>
                        <a:rPr lang="es-CO" sz="1200" b="1" i="0" u="none" strike="noStrike" dirty="0">
                          <a:solidFill>
                            <a:schemeClr val="tx1"/>
                          </a:solidFill>
                          <a:effectLst/>
                          <a:latin typeface="Arial" panose="020B0604020202020204" pitchFamily="34" charset="0"/>
                        </a:rPr>
                        <a:t>36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C0E3"/>
                    </a:solidFill>
                  </a:tcPr>
                </a:tc>
                <a:tc gridSpan="2">
                  <a:txBody>
                    <a:bodyPr/>
                    <a:lstStyle/>
                    <a:p>
                      <a:pPr algn="ctr" rtl="0" fontAlgn="ctr"/>
                      <a:r>
                        <a:rPr lang="es-CO" sz="1200" b="1" i="0" u="none" strike="noStrike" dirty="0">
                          <a:solidFill>
                            <a:schemeClr val="tx1"/>
                          </a:solidFill>
                          <a:effectLst/>
                          <a:latin typeface="Arial" panose="020B0604020202020204" pitchFamily="34" charset="0"/>
                        </a:rPr>
                        <a:t>38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C0E3"/>
                    </a:solidFill>
                  </a:tcPr>
                </a:tc>
                <a:tc hMerge="1">
                  <a:txBody>
                    <a:bodyPr/>
                    <a:lstStyle/>
                    <a:p>
                      <a:endParaRPr lang="es-CO"/>
                    </a:p>
                  </a:txBody>
                  <a:tcPr/>
                </a:tc>
                <a:extLst>
                  <a:ext uri="{0D108BD9-81ED-4DB2-BD59-A6C34878D82A}">
                    <a16:rowId xmlns:a16="http://schemas.microsoft.com/office/drawing/2014/main" val="1271872547"/>
                  </a:ext>
                </a:extLst>
              </a:tr>
              <a:tr h="679827">
                <a:tc>
                  <a:txBody>
                    <a:bodyPr/>
                    <a:lstStyle/>
                    <a:p>
                      <a:pPr algn="ctr" rtl="0" fontAlgn="ctr"/>
                      <a:r>
                        <a:rPr lang="es-CO" sz="1200" b="1" i="0" u="none" strike="noStrike" dirty="0">
                          <a:solidFill>
                            <a:schemeClr val="tx1"/>
                          </a:solidFill>
                          <a:effectLst/>
                          <a:latin typeface="Arial" panose="020B0604020202020204" pitchFamily="34" charset="0"/>
                        </a:rPr>
                        <a:t>PESO PORCENTUAL POR CRITERIO</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ctr" rtl="0" fontAlgn="ctr"/>
                      <a:r>
                        <a:rPr lang="es-ES" sz="1200" b="1" i="0" u="none" strike="noStrike" dirty="0">
                          <a:solidFill>
                            <a:schemeClr val="tx1"/>
                          </a:solidFill>
                          <a:effectLst/>
                          <a:latin typeface="Arial" panose="020B0604020202020204" pitchFamily="34" charset="0"/>
                        </a:rPr>
                        <a:t>2,01%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ctr" rtl="0" fontAlgn="ctr"/>
                      <a:r>
                        <a:rPr lang="es-CO" sz="1200" b="1" i="0" u="none" strike="noStrike" dirty="0">
                          <a:solidFill>
                            <a:schemeClr val="tx1"/>
                          </a:solidFill>
                          <a:effectLst/>
                          <a:latin typeface="Arial" panose="020B0604020202020204" pitchFamily="34" charset="0"/>
                        </a:rPr>
                        <a:t>97,99 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gridSpan="2">
                  <a:txBody>
                    <a:bodyPr/>
                    <a:lstStyle/>
                    <a:p>
                      <a:pPr algn="ctr" rtl="0" fontAlgn="ctr"/>
                      <a:r>
                        <a:rPr lang="es-CO" sz="1200" b="1" i="0" u="none" strike="noStrike" dirty="0">
                          <a:solidFill>
                            <a:schemeClr val="tx1"/>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hMerge="1">
                  <a:txBody>
                    <a:bodyPr/>
                    <a:lstStyle/>
                    <a:p>
                      <a:endParaRPr lang="es-CO"/>
                    </a:p>
                  </a:txBody>
                  <a:tcPr/>
                </a:tc>
                <a:extLst>
                  <a:ext uri="{0D108BD9-81ED-4DB2-BD59-A6C34878D82A}">
                    <a16:rowId xmlns:a16="http://schemas.microsoft.com/office/drawing/2014/main" val="3078418589"/>
                  </a:ext>
                </a:extLst>
              </a:tr>
            </a:tbl>
          </a:graphicData>
        </a:graphic>
      </p:graphicFrame>
      <p:sp>
        <p:nvSpPr>
          <p:cNvPr id="4" name="CuadroTexto 3">
            <a:extLst>
              <a:ext uri="{FF2B5EF4-FFF2-40B4-BE49-F238E27FC236}">
                <a16:creationId xmlns:a16="http://schemas.microsoft.com/office/drawing/2014/main" id="{E1543A30-D78C-1643-E0D7-66B8BB0B9300}"/>
              </a:ext>
            </a:extLst>
          </p:cNvPr>
          <p:cNvSpPr txBox="1"/>
          <p:nvPr/>
        </p:nvSpPr>
        <p:spPr>
          <a:xfrm>
            <a:off x="739666" y="6140235"/>
            <a:ext cx="8034556" cy="307777"/>
          </a:xfrm>
          <a:prstGeom prst="rect">
            <a:avLst/>
          </a:prstGeom>
          <a:noFill/>
        </p:spPr>
        <p:txBody>
          <a:bodyPr wrap="square">
            <a:spAutoFit/>
          </a:bodyPr>
          <a:lstStyle/>
          <a:p>
            <a:r>
              <a:rPr lang="es-ES" sz="1400" dirty="0"/>
              <a:t>El valor total de la glosa equivale al 1,30</a:t>
            </a:r>
            <a:r>
              <a:rPr lang="es-ES" sz="1400" dirty="0">
                <a:solidFill>
                  <a:srgbClr val="FF0000"/>
                </a:solidFill>
              </a:rPr>
              <a:t> </a:t>
            </a:r>
            <a:r>
              <a:rPr lang="es-ES" sz="1400" dirty="0"/>
              <a:t>% del valor total ejecutado por la línea ($ 195.299.958)</a:t>
            </a:r>
            <a:endParaRPr lang="es-CO" sz="1400" dirty="0"/>
          </a:p>
        </p:txBody>
      </p:sp>
    </p:spTree>
    <p:extLst>
      <p:ext uri="{BB962C8B-B14F-4D97-AF65-F5344CB8AC3E}">
        <p14:creationId xmlns:p14="http://schemas.microsoft.com/office/powerpoint/2010/main" val="21083704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38200" y="242119"/>
            <a:ext cx="10515600" cy="535531"/>
          </a:xfrm>
        </p:spPr>
        <p:txBody>
          <a:bodyPr/>
          <a:lstStyle/>
          <a:p>
            <a:r>
              <a:rPr lang="es-CO" sz="3200" b="1" dirty="0">
                <a:solidFill>
                  <a:srgbClr val="285B6A"/>
                </a:solidFill>
                <a:latin typeface="Oswald"/>
                <a:ea typeface="Oswald"/>
                <a:cs typeface="Oswald"/>
                <a:sym typeface="Oswald"/>
              </a:rPr>
              <a:t>SEGUIMIENTO RETROSPECTIVO – VSA DESFAVORABLES</a:t>
            </a:r>
            <a:endParaRPr lang="en-CO" dirty="0"/>
          </a:p>
        </p:txBody>
      </p:sp>
      <p:graphicFrame>
        <p:nvGraphicFramePr>
          <p:cNvPr id="4" name="Tabla 3">
            <a:extLst>
              <a:ext uri="{FF2B5EF4-FFF2-40B4-BE49-F238E27FC236}">
                <a16:creationId xmlns:a16="http://schemas.microsoft.com/office/drawing/2014/main" id="{D58F94A8-8513-434D-B6E8-FDB4C3A886CF}"/>
              </a:ext>
            </a:extLst>
          </p:cNvPr>
          <p:cNvGraphicFramePr>
            <a:graphicFrameLocks noGrp="1"/>
          </p:cNvGraphicFramePr>
          <p:nvPr>
            <p:extLst>
              <p:ext uri="{D42A27DB-BD31-4B8C-83A1-F6EECF244321}">
                <p14:modId xmlns:p14="http://schemas.microsoft.com/office/powerpoint/2010/main" val="2708584743"/>
              </p:ext>
            </p:extLst>
          </p:nvPr>
        </p:nvGraphicFramePr>
        <p:xfrm>
          <a:off x="954013" y="818308"/>
          <a:ext cx="10251889" cy="5506631"/>
        </p:xfrm>
        <a:graphic>
          <a:graphicData uri="http://schemas.openxmlformats.org/drawingml/2006/table">
            <a:tbl>
              <a:tblPr/>
              <a:tblGrid>
                <a:gridCol w="1003726">
                  <a:extLst>
                    <a:ext uri="{9D8B030D-6E8A-4147-A177-3AD203B41FA5}">
                      <a16:colId xmlns:a16="http://schemas.microsoft.com/office/drawing/2014/main" val="698389114"/>
                    </a:ext>
                  </a:extLst>
                </a:gridCol>
                <a:gridCol w="2293419">
                  <a:extLst>
                    <a:ext uri="{9D8B030D-6E8A-4147-A177-3AD203B41FA5}">
                      <a16:colId xmlns:a16="http://schemas.microsoft.com/office/drawing/2014/main" val="4014897147"/>
                    </a:ext>
                  </a:extLst>
                </a:gridCol>
                <a:gridCol w="2566737">
                  <a:extLst>
                    <a:ext uri="{9D8B030D-6E8A-4147-A177-3AD203B41FA5}">
                      <a16:colId xmlns:a16="http://schemas.microsoft.com/office/drawing/2014/main" val="3949710976"/>
                    </a:ext>
                  </a:extLst>
                </a:gridCol>
                <a:gridCol w="2396633">
                  <a:extLst>
                    <a:ext uri="{9D8B030D-6E8A-4147-A177-3AD203B41FA5}">
                      <a16:colId xmlns:a16="http://schemas.microsoft.com/office/drawing/2014/main" val="3276682246"/>
                    </a:ext>
                  </a:extLst>
                </a:gridCol>
                <a:gridCol w="1991374">
                  <a:extLst>
                    <a:ext uri="{9D8B030D-6E8A-4147-A177-3AD203B41FA5}">
                      <a16:colId xmlns:a16="http://schemas.microsoft.com/office/drawing/2014/main" val="1946296769"/>
                    </a:ext>
                  </a:extLst>
                </a:gridCol>
              </a:tblGrid>
              <a:tr h="497145">
                <a:tc>
                  <a:txBody>
                    <a:bodyPr/>
                    <a:lstStyle/>
                    <a:p>
                      <a:pPr algn="ctr" fontAlgn="ctr"/>
                      <a:r>
                        <a:rPr lang="es-CO" sz="1200" b="1" i="0" u="none" strike="noStrike" dirty="0">
                          <a:solidFill>
                            <a:srgbClr val="000000"/>
                          </a:solidFill>
                          <a:effectLst/>
                          <a:latin typeface="Arial" panose="020B0604020202020204" pitchFamily="34" charset="0"/>
                        </a:rPr>
                        <a:t>LOCALIDAD</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fontAlgn="ctr"/>
                      <a:r>
                        <a:rPr lang="es-CO" sz="1200" b="1" i="0" u="none" strike="noStrike" dirty="0">
                          <a:solidFill>
                            <a:srgbClr val="000000"/>
                          </a:solidFill>
                          <a:effectLst/>
                          <a:latin typeface="Arial" panose="020B0604020202020204" pitchFamily="34" charset="0"/>
                        </a:rPr>
                        <a:t>CANTIDAD DE DESFAVORABLES REVISADOS </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fontAlgn="ctr"/>
                      <a:r>
                        <a:rPr lang="es-CO" sz="1200" b="1" i="0" u="none" strike="noStrike" dirty="0">
                          <a:solidFill>
                            <a:srgbClr val="000000"/>
                          </a:solidFill>
                          <a:effectLst/>
                          <a:latin typeface="Arial" panose="020B0604020202020204" pitchFamily="34" charset="0"/>
                        </a:rPr>
                        <a:t>OBSERVACIONES / HALLAZGOS</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fontAlgn="ctr"/>
                      <a:r>
                        <a:rPr lang="es-CO" sz="1200" b="1" i="0" u="none" strike="noStrike">
                          <a:solidFill>
                            <a:srgbClr val="000000"/>
                          </a:solidFill>
                          <a:effectLst/>
                          <a:latin typeface="Arial" panose="020B0604020202020204" pitchFamily="34" charset="0"/>
                        </a:rPr>
                        <a:t>NÚMERO</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fontAlgn="ctr"/>
                      <a:r>
                        <a:rPr lang="es-CO" sz="1200" b="1" i="0" u="none" strike="noStrike">
                          <a:solidFill>
                            <a:srgbClr val="000000"/>
                          </a:solidFill>
                          <a:effectLst/>
                          <a:latin typeface="Arial" panose="020B0604020202020204" pitchFamily="34" charset="0"/>
                        </a:rPr>
                        <a:t>%</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extLst>
                  <a:ext uri="{0D108BD9-81ED-4DB2-BD59-A6C34878D82A}">
                    <a16:rowId xmlns:a16="http://schemas.microsoft.com/office/drawing/2014/main" val="1704018783"/>
                  </a:ext>
                </a:extLst>
              </a:tr>
              <a:tr h="328588">
                <a:tc rowSpan="2">
                  <a:txBody>
                    <a:bodyPr/>
                    <a:lstStyle/>
                    <a:p>
                      <a:pPr algn="ctr" fontAlgn="ctr"/>
                      <a:r>
                        <a:rPr lang="es-CO" sz="1200" b="0" i="0" u="none" strike="noStrike" dirty="0">
                          <a:solidFill>
                            <a:schemeClr val="tx1"/>
                          </a:solidFill>
                          <a:effectLst/>
                          <a:latin typeface="Arial" panose="020B0604020202020204" pitchFamily="34" charset="0"/>
                        </a:rPr>
                        <a:t>Barrios </a:t>
                      </a:r>
                    </a:p>
                    <a:p>
                      <a:pPr algn="ctr" fontAlgn="ctr"/>
                      <a:r>
                        <a:rPr lang="es-CO" sz="1200" b="0" i="0" u="none" strike="noStrike" dirty="0">
                          <a:solidFill>
                            <a:schemeClr val="tx1"/>
                          </a:solidFill>
                          <a:effectLst/>
                          <a:latin typeface="Arial" panose="020B0604020202020204" pitchFamily="34" charset="0"/>
                        </a:rPr>
                        <a:t>Unidos</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rowSpan="2">
                  <a:txBody>
                    <a:bodyPr/>
                    <a:lstStyle/>
                    <a:p>
                      <a:pPr algn="ctr" fontAlgn="ctr"/>
                      <a:r>
                        <a:rPr lang="es-ES" sz="1200" b="0" i="0" u="none" strike="noStrike" dirty="0">
                          <a:solidFill>
                            <a:schemeClr val="tx1"/>
                          </a:solidFill>
                          <a:effectLst/>
                          <a:latin typeface="Arial" panose="020B0604020202020204" pitchFamily="34" charset="0"/>
                        </a:rPr>
                        <a:t>18</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a:txBody>
                    <a:bodyPr/>
                    <a:lstStyle/>
                    <a:p>
                      <a:pPr algn="ctr" fontAlgn="ctr"/>
                      <a:r>
                        <a:rPr lang="es-CO" sz="1200" b="0" i="0" u="none" strike="noStrike" dirty="0">
                          <a:solidFill>
                            <a:schemeClr val="tx1"/>
                          </a:solidFill>
                          <a:effectLst/>
                          <a:latin typeface="Arial" panose="020B0604020202020204" pitchFamily="34" charset="0"/>
                        </a:rPr>
                        <a:t>Ninguno</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a:txBody>
                    <a:bodyPr/>
                    <a:lstStyle/>
                    <a:p>
                      <a:pPr algn="ctr" fontAlgn="ctr"/>
                      <a:r>
                        <a:rPr lang="es-ES" sz="1200" b="0" i="0" u="none" strike="noStrike" dirty="0">
                          <a:solidFill>
                            <a:schemeClr val="tx1"/>
                          </a:solidFill>
                          <a:effectLst/>
                          <a:latin typeface="Arial" panose="020B0604020202020204" pitchFamily="34" charset="0"/>
                        </a:rPr>
                        <a:t>17</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rowSpan="2">
                  <a:txBody>
                    <a:bodyPr/>
                    <a:lstStyle/>
                    <a:p>
                      <a:pPr algn="ctr" fontAlgn="b">
                        <a:buNone/>
                      </a:pPr>
                      <a:r>
                        <a:rPr lang="es-CO" sz="1200" b="1" i="0" u="none" strike="noStrike" kern="1200" dirty="0">
                          <a:solidFill>
                            <a:schemeClr val="tx1"/>
                          </a:solidFill>
                          <a:effectLst/>
                          <a:latin typeface="Arial" panose="020B0604020202020204" pitchFamily="34" charset="0"/>
                          <a:ea typeface="+mn-ea"/>
                          <a:cs typeface="+mn-cs"/>
                        </a:rPr>
                        <a:t>12,50%</a:t>
                      </a:r>
                    </a:p>
                  </a:txBody>
                  <a:tcPr marL="0" marR="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extLst>
                  <a:ext uri="{0D108BD9-81ED-4DB2-BD59-A6C34878D82A}">
                    <a16:rowId xmlns:a16="http://schemas.microsoft.com/office/drawing/2014/main" val="666629942"/>
                  </a:ext>
                </a:extLst>
              </a:tr>
              <a:tr h="328588">
                <a:tc vMerge="1">
                  <a:txBody>
                    <a:bodyPr/>
                    <a:lstStyle/>
                    <a:p>
                      <a:endParaRPr lang="es-CO"/>
                    </a:p>
                  </a:txBody>
                  <a:tcPr/>
                </a:tc>
                <a:tc vMerge="1">
                  <a:txBody>
                    <a:bodyPr/>
                    <a:lstStyle/>
                    <a:p>
                      <a:endParaRPr lang="es-CO"/>
                    </a:p>
                  </a:txBody>
                  <a:tcPr/>
                </a:tc>
                <a:tc>
                  <a:txBody>
                    <a:bodyPr/>
                    <a:lstStyle/>
                    <a:p>
                      <a:pPr algn="ctr" fontAlgn="ctr"/>
                      <a:r>
                        <a:rPr lang="es-CO" sz="1200" b="0" i="0" u="none" strike="noStrike" dirty="0">
                          <a:solidFill>
                            <a:schemeClr val="tx1"/>
                          </a:solidFill>
                          <a:effectLst/>
                          <a:latin typeface="Arial" panose="020B0604020202020204" pitchFamily="34" charset="0"/>
                        </a:rPr>
                        <a:t>No concordancia entre físico y </a:t>
                      </a:r>
                    </a:p>
                    <a:p>
                      <a:pPr algn="ctr" fontAlgn="ctr"/>
                      <a:r>
                        <a:rPr lang="es-CO" sz="1200" b="0" i="0" u="none" strike="noStrike" dirty="0">
                          <a:solidFill>
                            <a:schemeClr val="tx1"/>
                          </a:solidFill>
                          <a:effectLst/>
                          <a:latin typeface="Arial" panose="020B0604020202020204" pitchFamily="34" charset="0"/>
                        </a:rPr>
                        <a:t>SIVIGILA D.C.</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50C0E3"/>
                    </a:solidFill>
                  </a:tcPr>
                </a:tc>
                <a:tc>
                  <a:txBody>
                    <a:bodyPr/>
                    <a:lstStyle/>
                    <a:p>
                      <a:pPr algn="ctr" fontAlgn="ctr"/>
                      <a:r>
                        <a:rPr lang="es-ES" sz="1200" b="0" i="0" u="none" strike="noStrike" dirty="0">
                          <a:solidFill>
                            <a:schemeClr val="tx1"/>
                          </a:solidFill>
                          <a:effectLst/>
                          <a:latin typeface="Arial" panose="020B0604020202020204" pitchFamily="34" charset="0"/>
                        </a:rPr>
                        <a:t>1</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50C0E3"/>
                    </a:solidFill>
                  </a:tcPr>
                </a:tc>
                <a:tc vMerge="1">
                  <a:txBody>
                    <a:bodyPr/>
                    <a:lstStyle/>
                    <a:p>
                      <a:endParaRPr lang="es-CO"/>
                    </a:p>
                  </a:txBody>
                  <a:tcPr/>
                </a:tc>
                <a:extLst>
                  <a:ext uri="{0D108BD9-81ED-4DB2-BD59-A6C34878D82A}">
                    <a16:rowId xmlns:a16="http://schemas.microsoft.com/office/drawing/2014/main" val="1837707381"/>
                  </a:ext>
                </a:extLst>
              </a:tr>
              <a:tr h="283629">
                <a:tc rowSpan="2">
                  <a:txBody>
                    <a:bodyPr/>
                    <a:lstStyle/>
                    <a:p>
                      <a:pPr algn="ctr" fontAlgn="ctr"/>
                      <a:r>
                        <a:rPr lang="es-CO" sz="1200" b="0" i="0" u="none" strike="noStrike" dirty="0">
                          <a:solidFill>
                            <a:schemeClr val="tx1"/>
                          </a:solidFill>
                          <a:effectLst/>
                          <a:latin typeface="Arial" panose="020B0604020202020204" pitchFamily="34" charset="0"/>
                        </a:rPr>
                        <a:t>Chapinero</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rowSpan="2">
                  <a:txBody>
                    <a:bodyPr/>
                    <a:lstStyle/>
                    <a:p>
                      <a:pPr algn="ctr" fontAlgn="ctr"/>
                      <a:r>
                        <a:rPr lang="es-ES" sz="1200" b="0" i="0" u="none" strike="noStrike" dirty="0">
                          <a:solidFill>
                            <a:schemeClr val="tx1"/>
                          </a:solidFill>
                          <a:effectLst/>
                          <a:latin typeface="Arial" panose="020B0604020202020204" pitchFamily="34" charset="0"/>
                        </a:rPr>
                        <a:t>29</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a:txBody>
                    <a:bodyPr/>
                    <a:lstStyle/>
                    <a:p>
                      <a:pPr algn="ctr" fontAlgn="ctr"/>
                      <a:r>
                        <a:rPr lang="es-CO" sz="1200" b="0" i="0" u="none" strike="noStrike" dirty="0">
                          <a:solidFill>
                            <a:schemeClr val="tx1"/>
                          </a:solidFill>
                          <a:effectLst/>
                          <a:latin typeface="Arial" panose="020B0604020202020204" pitchFamily="34" charset="0"/>
                        </a:rPr>
                        <a:t>Ninguno</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a:txBody>
                    <a:bodyPr/>
                    <a:lstStyle/>
                    <a:p>
                      <a:pPr algn="ctr" fontAlgn="ctr"/>
                      <a:r>
                        <a:rPr lang="es-ES" sz="1200" b="0" i="0" u="none" strike="noStrike" dirty="0">
                          <a:solidFill>
                            <a:schemeClr val="tx1"/>
                          </a:solidFill>
                          <a:effectLst/>
                          <a:latin typeface="Arial" panose="020B0604020202020204" pitchFamily="34" charset="0"/>
                        </a:rPr>
                        <a:t>28</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rowSpan="2">
                  <a:txBody>
                    <a:bodyPr/>
                    <a:lstStyle/>
                    <a:p>
                      <a:pPr algn="ctr" fontAlgn="b">
                        <a:buNone/>
                      </a:pPr>
                      <a:r>
                        <a:rPr lang="es-CO" sz="1200" b="1" i="0" u="none" strike="noStrike" kern="1200" dirty="0">
                          <a:solidFill>
                            <a:schemeClr val="tx1"/>
                          </a:solidFill>
                          <a:effectLst/>
                          <a:latin typeface="Arial" panose="020B0604020202020204" pitchFamily="34" charset="0"/>
                          <a:ea typeface="+mn-ea"/>
                          <a:cs typeface="+mn-cs"/>
                        </a:rPr>
                        <a:t>20,14%</a:t>
                      </a:r>
                    </a:p>
                  </a:txBody>
                  <a:tcPr marL="0" marR="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extLst>
                  <a:ext uri="{0D108BD9-81ED-4DB2-BD59-A6C34878D82A}">
                    <a16:rowId xmlns:a16="http://schemas.microsoft.com/office/drawing/2014/main" val="2519838851"/>
                  </a:ext>
                </a:extLst>
              </a:tr>
              <a:tr h="283629">
                <a:tc vMerge="1">
                  <a:txBody>
                    <a:bodyPr/>
                    <a:lstStyle/>
                    <a:p>
                      <a:endParaRPr lang="es-CO"/>
                    </a:p>
                  </a:txBody>
                  <a:tcPr/>
                </a:tc>
                <a:tc vMerge="1">
                  <a:txBody>
                    <a:bodyPr/>
                    <a:lstStyle/>
                    <a:p>
                      <a:endParaRPr lang="es-CO"/>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chemeClr val="tx1"/>
                          </a:solidFill>
                          <a:effectLst/>
                          <a:latin typeface="Arial" panose="020B0604020202020204" pitchFamily="34" charset="0"/>
                        </a:rPr>
                        <a:t>Incongruencia entre lo registrado y lo descrito (Áreas)</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accent6">
                        <a:lumMod val="60000"/>
                        <a:lumOff val="40000"/>
                      </a:schemeClr>
                    </a:solidFill>
                  </a:tcPr>
                </a:tc>
                <a:tc>
                  <a:txBody>
                    <a:bodyPr/>
                    <a:lstStyle/>
                    <a:p>
                      <a:pPr algn="ctr" fontAlgn="ctr"/>
                      <a:r>
                        <a:rPr lang="es-CO" sz="1200" b="0" i="0" u="none" strike="noStrike" dirty="0">
                          <a:solidFill>
                            <a:schemeClr val="tx1"/>
                          </a:solidFill>
                          <a:effectLst/>
                          <a:latin typeface="Arial" panose="020B0604020202020204" pitchFamily="34" charset="0"/>
                        </a:rPr>
                        <a:t>1</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accent6">
                        <a:lumMod val="60000"/>
                        <a:lumOff val="40000"/>
                      </a:schemeClr>
                    </a:solidFill>
                  </a:tcPr>
                </a:tc>
                <a:tc vMerge="1">
                  <a:txBody>
                    <a:bodyPr/>
                    <a:lstStyle/>
                    <a:p>
                      <a:endParaRPr lang="es-CO"/>
                    </a:p>
                  </a:txBody>
                  <a:tcPr/>
                </a:tc>
                <a:extLst>
                  <a:ext uri="{0D108BD9-81ED-4DB2-BD59-A6C34878D82A}">
                    <a16:rowId xmlns:a16="http://schemas.microsoft.com/office/drawing/2014/main" val="103300695"/>
                  </a:ext>
                </a:extLst>
              </a:tr>
              <a:tr h="292769">
                <a:tc rowSpan="2">
                  <a:txBody>
                    <a:bodyPr/>
                    <a:lstStyle/>
                    <a:p>
                      <a:pPr algn="ctr" fontAlgn="ctr"/>
                      <a:r>
                        <a:rPr lang="es-CO" sz="1200" b="0" i="0" u="none" strike="noStrike" dirty="0">
                          <a:solidFill>
                            <a:schemeClr val="tx1"/>
                          </a:solidFill>
                          <a:effectLst/>
                          <a:latin typeface="Arial" panose="020B0604020202020204" pitchFamily="34" charset="0"/>
                        </a:rPr>
                        <a:t>Engativá</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rowSpan="2">
                  <a:txBody>
                    <a:bodyPr/>
                    <a:lstStyle/>
                    <a:p>
                      <a:pPr algn="ctr" fontAlgn="ctr"/>
                      <a:r>
                        <a:rPr lang="es-ES" sz="1200" b="0" i="0" u="none" strike="noStrike" dirty="0">
                          <a:solidFill>
                            <a:schemeClr val="tx1"/>
                          </a:solidFill>
                          <a:effectLst/>
                          <a:latin typeface="Arial" panose="020B0604020202020204" pitchFamily="34" charset="0"/>
                        </a:rPr>
                        <a:t>33</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chemeClr val="tx1"/>
                          </a:solidFill>
                          <a:effectLst/>
                          <a:latin typeface="Arial" panose="020B0604020202020204" pitchFamily="34" charset="0"/>
                        </a:rPr>
                        <a:t>Ninguno</a:t>
                      </a:r>
                      <a:endPar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a:txBody>
                    <a:bodyPr/>
                    <a:lstStyle/>
                    <a:p>
                      <a:pPr algn="ctr" fontAlgn="ctr"/>
                      <a:r>
                        <a:rPr lang="es-ES" sz="1200" b="0" i="0" u="none" strike="noStrike" dirty="0">
                          <a:solidFill>
                            <a:schemeClr val="tx1"/>
                          </a:solidFill>
                          <a:effectLst/>
                          <a:latin typeface="Arial" panose="020B0604020202020204" pitchFamily="34" charset="0"/>
                        </a:rPr>
                        <a:t>32</a:t>
                      </a:r>
                      <a:endParaRPr lang="es-CO" sz="1200" b="0" i="0" u="none" strike="noStrike" dirty="0">
                        <a:solidFill>
                          <a:schemeClr val="tx1"/>
                        </a:solidFill>
                        <a:effectLst/>
                        <a:latin typeface="Arial" panose="020B0604020202020204" pitchFamily="34" charset="0"/>
                      </a:endParaRP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rowSpan="2">
                  <a:txBody>
                    <a:bodyPr/>
                    <a:lstStyle/>
                    <a:p>
                      <a:pPr algn="ctr" fontAlgn="b">
                        <a:buNone/>
                      </a:pPr>
                      <a:r>
                        <a:rPr lang="es-CO" sz="1200" b="1" i="0" u="none" strike="noStrike" kern="1200" dirty="0">
                          <a:solidFill>
                            <a:schemeClr val="tx1"/>
                          </a:solidFill>
                          <a:effectLst/>
                          <a:latin typeface="Arial" panose="020B0604020202020204" pitchFamily="34" charset="0"/>
                          <a:ea typeface="+mn-ea"/>
                          <a:cs typeface="+mn-cs"/>
                        </a:rPr>
                        <a:t>22,92%</a:t>
                      </a:r>
                    </a:p>
                  </a:txBody>
                  <a:tcPr marL="0" marR="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extLst>
                  <a:ext uri="{0D108BD9-81ED-4DB2-BD59-A6C34878D82A}">
                    <a16:rowId xmlns:a16="http://schemas.microsoft.com/office/drawing/2014/main" val="1655738823"/>
                  </a:ext>
                </a:extLst>
              </a:tr>
              <a:tr h="292769">
                <a:tc vMerge="1">
                  <a:txBody>
                    <a:bodyPr/>
                    <a:lstStyle/>
                    <a:p>
                      <a:endParaRPr lang="es-CO"/>
                    </a:p>
                  </a:txBody>
                  <a:tcPr/>
                </a:tc>
                <a:tc vMerge="1">
                  <a:txBody>
                    <a:bodyPr/>
                    <a:lstStyle/>
                    <a:p>
                      <a:endParaRPr lang="es-CO"/>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No concordancia entre físico y </a:t>
                      </a:r>
                    </a:p>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SIVIGILA D.C.</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50C0E3"/>
                    </a:solidFill>
                  </a:tcPr>
                </a:tc>
                <a:tc>
                  <a:txBody>
                    <a:bodyPr/>
                    <a:lstStyle/>
                    <a:p>
                      <a:pPr algn="ctr" fontAlgn="ctr"/>
                      <a:r>
                        <a:rPr lang="es-CO" sz="1200" b="0" i="0" u="none" strike="noStrike" dirty="0">
                          <a:solidFill>
                            <a:schemeClr val="tx1"/>
                          </a:solidFill>
                          <a:effectLst/>
                          <a:latin typeface="Arial" panose="020B0604020202020204" pitchFamily="34" charset="0"/>
                        </a:rPr>
                        <a:t>1</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50C0E3"/>
                    </a:solidFill>
                  </a:tcPr>
                </a:tc>
                <a:tc vMerge="1">
                  <a:txBody>
                    <a:bodyPr/>
                    <a:lstStyle/>
                    <a:p>
                      <a:endParaRPr lang="es-CO"/>
                    </a:p>
                  </a:txBody>
                  <a:tcPr/>
                </a:tc>
                <a:extLst>
                  <a:ext uri="{0D108BD9-81ED-4DB2-BD59-A6C34878D82A}">
                    <a16:rowId xmlns:a16="http://schemas.microsoft.com/office/drawing/2014/main" val="1236737525"/>
                  </a:ext>
                </a:extLst>
              </a:tr>
              <a:tr h="305919">
                <a:tc rowSpan="2">
                  <a:txBody>
                    <a:bodyPr/>
                    <a:lstStyle/>
                    <a:p>
                      <a:pPr algn="ctr" fontAlgn="ctr"/>
                      <a:r>
                        <a:rPr lang="es-CO" sz="1200" b="0" i="0" u="none" strike="noStrike" dirty="0">
                          <a:solidFill>
                            <a:schemeClr val="tx1"/>
                          </a:solidFill>
                          <a:effectLst/>
                          <a:latin typeface="Arial" panose="020B0604020202020204" pitchFamily="34" charset="0"/>
                        </a:rPr>
                        <a:t>Suba</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rowSpan="2">
                  <a:txBody>
                    <a:bodyPr/>
                    <a:lstStyle/>
                    <a:p>
                      <a:pPr algn="ctr" fontAlgn="ctr"/>
                      <a:r>
                        <a:rPr lang="es-ES" sz="1200" b="0" i="0" u="none" strike="noStrike" dirty="0">
                          <a:solidFill>
                            <a:schemeClr val="tx1"/>
                          </a:solidFill>
                          <a:effectLst/>
                          <a:latin typeface="Arial" panose="020B0604020202020204" pitchFamily="34" charset="0"/>
                        </a:rPr>
                        <a:t>27</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chemeClr val="tx1"/>
                          </a:solidFill>
                          <a:effectLst/>
                          <a:latin typeface="Arial" panose="020B0604020202020204" pitchFamily="34" charset="0"/>
                        </a:rPr>
                        <a:t>Ninguno</a:t>
                      </a:r>
                      <a:endPar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26</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rowSpan="2">
                  <a:txBody>
                    <a:bodyPr/>
                    <a:lstStyle/>
                    <a:p>
                      <a:pPr algn="ctr" fontAlgn="b">
                        <a:buNone/>
                      </a:pPr>
                      <a:r>
                        <a:rPr lang="es-CO" sz="1200" b="1" i="0" u="none" strike="noStrike" kern="1200" dirty="0">
                          <a:solidFill>
                            <a:schemeClr val="tx1"/>
                          </a:solidFill>
                          <a:effectLst/>
                          <a:latin typeface="Arial" panose="020B0604020202020204" pitchFamily="34" charset="0"/>
                          <a:ea typeface="+mn-ea"/>
                          <a:cs typeface="+mn-cs"/>
                        </a:rPr>
                        <a:t>18,75%</a:t>
                      </a:r>
                    </a:p>
                  </a:txBody>
                  <a:tcPr marL="0" marR="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extLst>
                  <a:ext uri="{0D108BD9-81ED-4DB2-BD59-A6C34878D82A}">
                    <a16:rowId xmlns:a16="http://schemas.microsoft.com/office/drawing/2014/main" val="4006784231"/>
                  </a:ext>
                </a:extLst>
              </a:tr>
              <a:tr h="305919">
                <a:tc vMerge="1">
                  <a:txBody>
                    <a:bodyPr/>
                    <a:lstStyle/>
                    <a:p>
                      <a:endParaRPr lang="es-CO"/>
                    </a:p>
                  </a:txBody>
                  <a:tcPr/>
                </a:tc>
                <a:tc vMerge="1">
                  <a:txBody>
                    <a:bodyPr/>
                    <a:lstStyle/>
                    <a:p>
                      <a:endParaRPr lang="es-CO"/>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No concordancia entre físico y </a:t>
                      </a:r>
                    </a:p>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SIVIGILA D.C.</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50C0E3"/>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50C0E3"/>
                    </a:solidFill>
                  </a:tcPr>
                </a:tc>
                <a:tc vMerge="1">
                  <a:txBody>
                    <a:bodyPr/>
                    <a:lstStyle/>
                    <a:p>
                      <a:endParaRPr lang="es-CO"/>
                    </a:p>
                  </a:txBody>
                  <a:tcPr/>
                </a:tc>
                <a:extLst>
                  <a:ext uri="{0D108BD9-81ED-4DB2-BD59-A6C34878D82A}">
                    <a16:rowId xmlns:a16="http://schemas.microsoft.com/office/drawing/2014/main" val="1005666277"/>
                  </a:ext>
                </a:extLst>
              </a:tr>
              <a:tr h="304800">
                <a:tc rowSpan="2">
                  <a:txBody>
                    <a:bodyPr/>
                    <a:lstStyle/>
                    <a:p>
                      <a:pPr algn="ctr" fontAlgn="ctr"/>
                      <a:r>
                        <a:rPr lang="es-CO" sz="1200" b="0" i="0" u="none" strike="noStrike" dirty="0">
                          <a:solidFill>
                            <a:schemeClr val="tx1"/>
                          </a:solidFill>
                          <a:effectLst/>
                          <a:latin typeface="Arial" panose="020B0604020202020204" pitchFamily="34" charset="0"/>
                        </a:rPr>
                        <a:t>Teusaquillo</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rowSpan="2">
                  <a:txBody>
                    <a:bodyPr/>
                    <a:lstStyle/>
                    <a:p>
                      <a:pPr algn="ctr" fontAlgn="ctr"/>
                      <a:r>
                        <a:rPr lang="es-ES" sz="1200" b="0" i="0" u="none" strike="noStrike" dirty="0">
                          <a:solidFill>
                            <a:schemeClr val="tx1"/>
                          </a:solidFill>
                          <a:effectLst/>
                          <a:latin typeface="Arial" panose="020B0604020202020204" pitchFamily="34" charset="0"/>
                        </a:rPr>
                        <a:t>20</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chemeClr val="tx1"/>
                          </a:solidFill>
                          <a:effectLst/>
                          <a:latin typeface="Arial" panose="020B0604020202020204" pitchFamily="34" charset="0"/>
                        </a:rPr>
                        <a:t>Ninguno</a:t>
                      </a:r>
                      <a:endPar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19</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rowSpan="2">
                  <a:txBody>
                    <a:bodyPr/>
                    <a:lstStyle/>
                    <a:p>
                      <a:pPr algn="ctr" fontAlgn="b">
                        <a:buNone/>
                      </a:pPr>
                      <a:r>
                        <a:rPr lang="es-CO" sz="1200" b="1" i="0" u="none" strike="noStrike" kern="1200" dirty="0">
                          <a:solidFill>
                            <a:schemeClr val="tx1"/>
                          </a:solidFill>
                          <a:effectLst/>
                          <a:latin typeface="Arial" panose="020B0604020202020204" pitchFamily="34" charset="0"/>
                          <a:ea typeface="+mn-ea"/>
                          <a:cs typeface="+mn-cs"/>
                        </a:rPr>
                        <a:t>13,89%</a:t>
                      </a:r>
                    </a:p>
                  </a:txBody>
                  <a:tcPr marL="0" marR="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extLst>
                  <a:ext uri="{0D108BD9-81ED-4DB2-BD59-A6C34878D82A}">
                    <a16:rowId xmlns:a16="http://schemas.microsoft.com/office/drawing/2014/main" val="1351783662"/>
                  </a:ext>
                </a:extLst>
              </a:tr>
              <a:tr h="304800">
                <a:tc vMerge="1">
                  <a:txBody>
                    <a:bodyPr/>
                    <a:lstStyle/>
                    <a:p>
                      <a:endParaRPr lang="es-CO"/>
                    </a:p>
                  </a:txBody>
                  <a:tcPr/>
                </a:tc>
                <a:tc vMerge="1">
                  <a:txBody>
                    <a:bodyPr/>
                    <a:lstStyle/>
                    <a:p>
                      <a:endParaRPr lang="es-CO"/>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No concordancia entre físico y </a:t>
                      </a:r>
                    </a:p>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SIVIGILA D.C.</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50C0E3"/>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50C0E3"/>
                    </a:solidFill>
                  </a:tcPr>
                </a:tc>
                <a:tc vMerge="1">
                  <a:txBody>
                    <a:bodyPr/>
                    <a:lstStyle/>
                    <a:p>
                      <a:endParaRPr lang="es-CO"/>
                    </a:p>
                  </a:txBody>
                  <a:tcPr/>
                </a:tc>
                <a:extLst>
                  <a:ext uri="{0D108BD9-81ED-4DB2-BD59-A6C34878D82A}">
                    <a16:rowId xmlns:a16="http://schemas.microsoft.com/office/drawing/2014/main" val="3937298677"/>
                  </a:ext>
                </a:extLst>
              </a:tr>
              <a:tr h="304800">
                <a:tc rowSpan="2">
                  <a:txBody>
                    <a:bodyPr/>
                    <a:lstStyle/>
                    <a:p>
                      <a:pPr algn="ctr" fontAlgn="ctr"/>
                      <a:r>
                        <a:rPr lang="es-CO" sz="1200" b="0" i="0" u="none" strike="noStrike" dirty="0">
                          <a:solidFill>
                            <a:schemeClr val="tx1"/>
                          </a:solidFill>
                          <a:effectLst/>
                          <a:latin typeface="Arial" panose="020B0604020202020204" pitchFamily="34" charset="0"/>
                        </a:rPr>
                        <a:t>Usaquén</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rowSpan="2">
                  <a:txBody>
                    <a:bodyPr/>
                    <a:lstStyle/>
                    <a:p>
                      <a:pPr algn="ctr" fontAlgn="ctr"/>
                      <a:r>
                        <a:rPr lang="es-ES" sz="1200" b="0" i="0" u="none" strike="noStrike" dirty="0">
                          <a:solidFill>
                            <a:schemeClr val="tx1"/>
                          </a:solidFill>
                          <a:effectLst/>
                          <a:latin typeface="Arial" panose="020B0604020202020204" pitchFamily="34" charset="0"/>
                        </a:rPr>
                        <a:t>17</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chemeClr val="tx1"/>
                          </a:solidFill>
                          <a:effectLst/>
                          <a:latin typeface="Arial" panose="020B0604020202020204" pitchFamily="34" charset="0"/>
                        </a:rPr>
                        <a:t>Ninguno</a:t>
                      </a:r>
                      <a:endPar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a:txBody>
                    <a:bodyPr/>
                    <a:lstStyle/>
                    <a:p>
                      <a:pPr algn="ctr" fontAlgn="ctr"/>
                      <a:r>
                        <a:rPr lang="es-ES" sz="1200" b="0" i="0" u="none" strike="noStrike" dirty="0">
                          <a:solidFill>
                            <a:schemeClr val="tx1"/>
                          </a:solidFill>
                          <a:effectLst/>
                          <a:latin typeface="Arial" panose="020B0604020202020204" pitchFamily="34" charset="0"/>
                        </a:rPr>
                        <a:t>16</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rowSpan="2">
                  <a:txBody>
                    <a:bodyPr/>
                    <a:lstStyle/>
                    <a:p>
                      <a:pPr algn="ctr" fontAlgn="b">
                        <a:buNone/>
                      </a:pPr>
                      <a:r>
                        <a:rPr lang="es-CO" sz="1200" b="1" i="0" u="none" strike="noStrike" kern="1200" dirty="0">
                          <a:solidFill>
                            <a:schemeClr val="tx1"/>
                          </a:solidFill>
                          <a:effectLst/>
                          <a:latin typeface="Arial" panose="020B0604020202020204" pitchFamily="34" charset="0"/>
                          <a:ea typeface="+mn-ea"/>
                          <a:cs typeface="+mn-cs"/>
                        </a:rPr>
                        <a:t>11,81%</a:t>
                      </a:r>
                    </a:p>
                  </a:txBody>
                  <a:tcPr marL="0" marR="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extLst>
                  <a:ext uri="{0D108BD9-81ED-4DB2-BD59-A6C34878D82A}">
                    <a16:rowId xmlns:a16="http://schemas.microsoft.com/office/drawing/2014/main" val="2890611056"/>
                  </a:ext>
                </a:extLst>
              </a:tr>
              <a:tr h="304800">
                <a:tc vMerge="1">
                  <a:txBody>
                    <a:bodyPr/>
                    <a:lstStyle/>
                    <a:p>
                      <a:endParaRPr lang="es-CO"/>
                    </a:p>
                  </a:txBody>
                  <a:tcPr/>
                </a:tc>
                <a:tc vMerge="1">
                  <a:txBody>
                    <a:bodyPr/>
                    <a:lstStyle/>
                    <a:p>
                      <a:endParaRPr lang="es-CO"/>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No concordancia entre físico y </a:t>
                      </a:r>
                    </a:p>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SIVIGILA D.C.</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50C0E3"/>
                    </a:solidFill>
                  </a:tcPr>
                </a:tc>
                <a:tc>
                  <a:txBody>
                    <a:bodyPr/>
                    <a:lstStyle/>
                    <a:p>
                      <a:pPr algn="ctr" fontAlgn="ctr"/>
                      <a:r>
                        <a:rPr lang="es-ES" sz="1200" b="0" i="0" u="none" strike="noStrike" dirty="0">
                          <a:solidFill>
                            <a:schemeClr val="tx1"/>
                          </a:solidFill>
                          <a:effectLst/>
                          <a:latin typeface="Arial" panose="020B0604020202020204" pitchFamily="34" charset="0"/>
                        </a:rPr>
                        <a:t>1</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50C0E3"/>
                    </a:solidFill>
                  </a:tcPr>
                </a:tc>
                <a:tc vMerge="1">
                  <a:txBody>
                    <a:bodyPr/>
                    <a:lstStyle/>
                    <a:p>
                      <a:endParaRPr lang="es-CO"/>
                    </a:p>
                  </a:txBody>
                  <a:tcPr/>
                </a:tc>
                <a:extLst>
                  <a:ext uri="{0D108BD9-81ED-4DB2-BD59-A6C34878D82A}">
                    <a16:rowId xmlns:a16="http://schemas.microsoft.com/office/drawing/2014/main" val="3980817486"/>
                  </a:ext>
                </a:extLst>
              </a:tr>
              <a:tr h="199817">
                <a:tc rowSpan="4">
                  <a:txBody>
                    <a:bodyPr/>
                    <a:lstStyle/>
                    <a:p>
                      <a:pPr algn="ctr" fontAlgn="ctr"/>
                      <a:r>
                        <a:rPr lang="es-CO" sz="1200" b="1" i="0" u="none" strike="noStrike">
                          <a:solidFill>
                            <a:schemeClr val="tx1"/>
                          </a:solidFill>
                          <a:effectLst/>
                          <a:latin typeface="Arial" panose="020B0604020202020204" pitchFamily="34" charset="0"/>
                        </a:rPr>
                        <a:t>TOTAL</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2F2F2"/>
                    </a:solidFill>
                  </a:tcPr>
                </a:tc>
                <a:tc rowSpan="4">
                  <a:txBody>
                    <a:bodyPr/>
                    <a:lstStyle/>
                    <a:p>
                      <a:pPr algn="ctr" fontAlgn="ctr"/>
                      <a:r>
                        <a:rPr lang="es-ES" sz="1200" b="0" i="0" u="none" strike="noStrike" dirty="0">
                          <a:solidFill>
                            <a:schemeClr val="tx1"/>
                          </a:solidFill>
                          <a:effectLst/>
                          <a:latin typeface="Arial" panose="020B0604020202020204" pitchFamily="34" charset="0"/>
                        </a:rPr>
                        <a:t>144</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chemeClr val="tx1"/>
                          </a:solidFill>
                          <a:effectLst/>
                          <a:latin typeface="Arial" panose="020B0604020202020204" pitchFamily="34" charset="0"/>
                        </a:rPr>
                        <a:t>Ninguno</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accent6">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138</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accent6">
                        <a:lumMod val="60000"/>
                        <a:lumOff val="40000"/>
                      </a:schemeClr>
                    </a:solidFill>
                  </a:tcPr>
                </a:tc>
                <a:tc rowSpan="2">
                  <a:txBody>
                    <a:bodyPr/>
                    <a:lstStyle/>
                    <a:p>
                      <a:pPr algn="ctr" fontAlgn="ctr"/>
                      <a:r>
                        <a:rPr lang="es-CO" sz="1200" b="1" i="0" u="none" strike="noStrike" dirty="0">
                          <a:solidFill>
                            <a:schemeClr val="tx1"/>
                          </a:solidFill>
                          <a:effectLst/>
                          <a:latin typeface="Arial" panose="020B0604020202020204" pitchFamily="34" charset="0"/>
                        </a:rPr>
                        <a:t>95,83</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extLst>
                  <a:ext uri="{0D108BD9-81ED-4DB2-BD59-A6C34878D82A}">
                    <a16:rowId xmlns:a16="http://schemas.microsoft.com/office/drawing/2014/main" val="2727877864"/>
                  </a:ext>
                </a:extLst>
              </a:tr>
              <a:tr h="85058">
                <a:tc vMerge="1">
                  <a:txBody>
                    <a:bodyPr/>
                    <a:lstStyle/>
                    <a:p>
                      <a:endParaRPr lang="es-CO"/>
                    </a:p>
                  </a:txBody>
                  <a:tcPr/>
                </a:tc>
                <a:tc vMerge="1">
                  <a:txBody>
                    <a:bodyPr/>
                    <a:lstStyle/>
                    <a:p>
                      <a:endParaRPr lang="es-CO"/>
                    </a:p>
                  </a:txBody>
                  <a:tcPr/>
                </a:tc>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chemeClr val="tx1"/>
                          </a:solidFill>
                          <a:effectLst/>
                          <a:latin typeface="Arial" panose="020B0604020202020204" pitchFamily="34" charset="0"/>
                        </a:rPr>
                        <a:t>Incongruencia entre lo registrado y lo descrito (Áreas)</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accent6">
                        <a:lumMod val="60000"/>
                        <a:lumOff val="40000"/>
                      </a:schemeClr>
                    </a:solidFill>
                  </a:tcPr>
                </a:tc>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accent6">
                        <a:lumMod val="60000"/>
                        <a:lumOff val="40000"/>
                      </a:schemeClr>
                    </a:solidFill>
                  </a:tcPr>
                </a:tc>
                <a:tc vMerge="1">
                  <a:txBody>
                    <a:bodyPr/>
                    <a:lstStyle/>
                    <a:p>
                      <a:endParaRPr lang="es-CO"/>
                    </a:p>
                  </a:txBody>
                  <a:tcPr/>
                </a:tc>
                <a:extLst>
                  <a:ext uri="{0D108BD9-81ED-4DB2-BD59-A6C34878D82A}">
                    <a16:rowId xmlns:a16="http://schemas.microsoft.com/office/drawing/2014/main" val="1912512026"/>
                  </a:ext>
                </a:extLst>
              </a:tr>
              <a:tr h="284875">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fontAlgn="ctr"/>
                      <a:r>
                        <a:rPr lang="es-CO" sz="1200" b="1" i="0" u="none" strike="noStrike" dirty="0">
                          <a:solidFill>
                            <a:schemeClr val="tx1"/>
                          </a:solidFill>
                          <a:effectLst/>
                          <a:latin typeface="Arial" panose="020B0604020202020204" pitchFamily="34" charset="0"/>
                        </a:rPr>
                        <a:t>0,69</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extLst>
                  <a:ext uri="{0D108BD9-81ED-4DB2-BD59-A6C34878D82A}">
                    <a16:rowId xmlns:a16="http://schemas.microsoft.com/office/drawing/2014/main" val="2292275988"/>
                  </a:ext>
                </a:extLst>
              </a:tr>
              <a:tr h="399633">
                <a:tc vMerge="1">
                  <a:txBody>
                    <a:bodyPr/>
                    <a:lstStyle/>
                    <a:p>
                      <a:endParaRPr lang="es-CO"/>
                    </a:p>
                  </a:txBody>
                  <a:tcPr/>
                </a:tc>
                <a:tc vMerge="1">
                  <a:txBody>
                    <a:bodyPr/>
                    <a:lstStyle/>
                    <a:p>
                      <a:endParaRPr lang="es-CO"/>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No concordancia entre físico y </a:t>
                      </a:r>
                    </a:p>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SIVIGILA D.C.</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50C0E3"/>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5</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50C0E3"/>
                    </a:solidFill>
                  </a:tcPr>
                </a:tc>
                <a:tc>
                  <a:txBody>
                    <a:bodyPr/>
                    <a:lstStyle/>
                    <a:p>
                      <a:pPr algn="ctr" fontAlgn="ctr"/>
                      <a:r>
                        <a:rPr lang="es-CO" sz="1200" b="1" i="0" u="none" strike="noStrike" dirty="0">
                          <a:solidFill>
                            <a:schemeClr val="tx1"/>
                          </a:solidFill>
                          <a:effectLst/>
                          <a:latin typeface="Arial" panose="020B0604020202020204" pitchFamily="34" charset="0"/>
                        </a:rPr>
                        <a:t>3,47</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extLst>
                  <a:ext uri="{0D108BD9-81ED-4DB2-BD59-A6C34878D82A}">
                    <a16:rowId xmlns:a16="http://schemas.microsoft.com/office/drawing/2014/main" val="427779819"/>
                  </a:ext>
                </a:extLst>
              </a:tr>
            </a:tbl>
          </a:graphicData>
        </a:graphic>
      </p:graphicFrame>
      <p:sp>
        <p:nvSpPr>
          <p:cNvPr id="3" name="CuadroTexto 2">
            <a:extLst>
              <a:ext uri="{FF2B5EF4-FFF2-40B4-BE49-F238E27FC236}">
                <a16:creationId xmlns:a16="http://schemas.microsoft.com/office/drawing/2014/main" id="{8B232340-04F5-CE55-74D9-1BD86EF21C2F}"/>
              </a:ext>
            </a:extLst>
          </p:cNvPr>
          <p:cNvSpPr txBox="1"/>
          <p:nvPr/>
        </p:nvSpPr>
        <p:spPr>
          <a:xfrm>
            <a:off x="605516" y="6425253"/>
            <a:ext cx="8971623" cy="276999"/>
          </a:xfrm>
          <a:prstGeom prst="rect">
            <a:avLst/>
          </a:prstGeom>
          <a:noFill/>
        </p:spPr>
        <p:txBody>
          <a:bodyPr wrap="square">
            <a:spAutoFit/>
          </a:bodyPr>
          <a:lstStyle/>
          <a:p>
            <a:r>
              <a:rPr lang="es-ES" sz="1200" b="1" i="0" u="none" strike="noStrike" dirty="0">
                <a:solidFill>
                  <a:schemeClr val="bg1">
                    <a:lumMod val="50000"/>
                  </a:schemeClr>
                </a:solidFill>
                <a:effectLst/>
                <a:latin typeface="Arial" panose="020B0604020202020204" pitchFamily="34" charset="0"/>
              </a:rPr>
              <a:t>Nota: Se aclara que se realizo la revisión del 100 % de los soportes con concepto desfavorable de la vigilancia rutinaria.</a:t>
            </a:r>
            <a:endParaRPr lang="es-CO" sz="1200" b="1" dirty="0">
              <a:solidFill>
                <a:schemeClr val="bg1">
                  <a:lumMod val="50000"/>
                </a:schemeClr>
              </a:solidFill>
            </a:endParaRPr>
          </a:p>
        </p:txBody>
      </p:sp>
    </p:spTree>
    <p:extLst>
      <p:ext uri="{BB962C8B-B14F-4D97-AF65-F5344CB8AC3E}">
        <p14:creationId xmlns:p14="http://schemas.microsoft.com/office/powerpoint/2010/main" val="31693612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38200" y="489769"/>
            <a:ext cx="10515600" cy="535531"/>
          </a:xfrm>
        </p:spPr>
        <p:txBody>
          <a:bodyPr/>
          <a:lstStyle/>
          <a:p>
            <a:r>
              <a:rPr lang="es-CO" sz="3200" b="1" dirty="0">
                <a:solidFill>
                  <a:srgbClr val="285B6A"/>
                </a:solidFill>
                <a:latin typeface="Oswald"/>
                <a:ea typeface="Oswald"/>
                <a:cs typeface="Oswald"/>
                <a:sym typeface="Oswald"/>
              </a:rPr>
              <a:t>HALLAZGOS SEGUIMIENTO EN CAMPO</a:t>
            </a:r>
            <a:endParaRPr lang="en-CO" dirty="0"/>
          </a:p>
        </p:txBody>
      </p:sp>
      <p:sp>
        <p:nvSpPr>
          <p:cNvPr id="7" name="CuadroTexto 6">
            <a:extLst>
              <a:ext uri="{FF2B5EF4-FFF2-40B4-BE49-F238E27FC236}">
                <a16:creationId xmlns:a16="http://schemas.microsoft.com/office/drawing/2014/main" id="{AD90A667-B3BC-4881-8D18-6FED10AE414C}"/>
              </a:ext>
            </a:extLst>
          </p:cNvPr>
          <p:cNvSpPr txBox="1"/>
          <p:nvPr/>
        </p:nvSpPr>
        <p:spPr>
          <a:xfrm>
            <a:off x="838200" y="1784663"/>
            <a:ext cx="9941653" cy="400110"/>
          </a:xfrm>
          <a:prstGeom prst="rect">
            <a:avLst/>
          </a:prstGeom>
          <a:noFill/>
        </p:spPr>
        <p:txBody>
          <a:bodyPr wrap="square">
            <a:spAutoFit/>
          </a:bodyPr>
          <a:lstStyle/>
          <a:p>
            <a:r>
              <a:rPr lang="es-CO" sz="2000" dirty="0">
                <a:solidFill>
                  <a:schemeClr val="bg1">
                    <a:lumMod val="50000"/>
                  </a:schemeClr>
                </a:solidFill>
                <a:latin typeface="Arial" panose="020B0604020202020204" pitchFamily="34" charset="0"/>
                <a:cs typeface="Arial" panose="020B0604020202020204" pitchFamily="34" charset="0"/>
              </a:rPr>
              <a:t>Para el periodo de seguimiento no se realizaron seguimientos en campo</a:t>
            </a:r>
            <a:r>
              <a:rPr lang="es-ES" sz="1200" dirty="0">
                <a:solidFill>
                  <a:schemeClr val="bg1">
                    <a:lumMod val="50000"/>
                  </a:schemeClr>
                </a:solidFill>
                <a:latin typeface="Arial" panose="020B0604020202020204" pitchFamily="34" charset="0"/>
                <a:cs typeface="Arial" panose="020B0604020202020204" pitchFamily="34" charset="0"/>
              </a:rPr>
              <a:t>.</a:t>
            </a:r>
            <a:endParaRPr lang="es-CO" sz="12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91162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38200" y="242119"/>
            <a:ext cx="10515600" cy="535531"/>
          </a:xfrm>
        </p:spPr>
        <p:txBody>
          <a:bodyPr/>
          <a:lstStyle/>
          <a:p>
            <a:r>
              <a:rPr lang="es-CO" sz="3200" b="1" dirty="0">
                <a:solidFill>
                  <a:srgbClr val="285B6A"/>
                </a:solidFill>
                <a:latin typeface="Oswald"/>
                <a:ea typeface="Oswald"/>
                <a:cs typeface="Oswald"/>
                <a:sym typeface="Oswald"/>
              </a:rPr>
              <a:t>SOPORTES ADICIONALES</a:t>
            </a:r>
            <a:endParaRPr lang="en-CO" dirty="0"/>
          </a:p>
        </p:txBody>
      </p:sp>
      <p:sp>
        <p:nvSpPr>
          <p:cNvPr id="7" name="CuadroTexto 6">
            <a:extLst>
              <a:ext uri="{FF2B5EF4-FFF2-40B4-BE49-F238E27FC236}">
                <a16:creationId xmlns:a16="http://schemas.microsoft.com/office/drawing/2014/main" id="{AD90A667-B3BC-4881-8D18-6FED10AE414C}"/>
              </a:ext>
            </a:extLst>
          </p:cNvPr>
          <p:cNvSpPr txBox="1"/>
          <p:nvPr/>
        </p:nvSpPr>
        <p:spPr>
          <a:xfrm>
            <a:off x="838200" y="701242"/>
            <a:ext cx="9941653" cy="276999"/>
          </a:xfrm>
          <a:prstGeom prst="rect">
            <a:avLst/>
          </a:prstGeom>
          <a:noFill/>
        </p:spPr>
        <p:txBody>
          <a:bodyPr wrap="square">
            <a:spAutoFit/>
          </a:bodyPr>
          <a:lstStyle/>
          <a:p>
            <a:r>
              <a:rPr lang="es-ES" sz="1200" dirty="0">
                <a:latin typeface="Arial" panose="020B0604020202020204" pitchFamily="34" charset="0"/>
                <a:cs typeface="Arial" panose="020B0604020202020204" pitchFamily="34" charset="0"/>
              </a:rPr>
              <a:t>Durante la visita de Seguimiento la Subred informó contar con soportes adicionales de la siguiente manera</a:t>
            </a:r>
            <a:endParaRPr lang="es-CO" sz="1200" dirty="0">
              <a:solidFill>
                <a:schemeClr val="bg1">
                  <a:lumMod val="50000"/>
                </a:schemeClr>
              </a:solidFill>
              <a:latin typeface="Arial" panose="020B0604020202020204" pitchFamily="34" charset="0"/>
              <a:cs typeface="Arial" panose="020B0604020202020204" pitchFamily="34" charset="0"/>
            </a:endParaRPr>
          </a:p>
        </p:txBody>
      </p:sp>
      <p:graphicFrame>
        <p:nvGraphicFramePr>
          <p:cNvPr id="9" name="Tabla 8">
            <a:extLst>
              <a:ext uri="{FF2B5EF4-FFF2-40B4-BE49-F238E27FC236}">
                <a16:creationId xmlns:a16="http://schemas.microsoft.com/office/drawing/2014/main" id="{0CA14A08-8137-676A-78CB-0A4E742F2738}"/>
              </a:ext>
            </a:extLst>
          </p:cNvPr>
          <p:cNvGraphicFramePr>
            <a:graphicFrameLocks noGrp="1"/>
          </p:cNvGraphicFramePr>
          <p:nvPr>
            <p:extLst>
              <p:ext uri="{D42A27DB-BD31-4B8C-83A1-F6EECF244321}">
                <p14:modId xmlns:p14="http://schemas.microsoft.com/office/powerpoint/2010/main" val="2673385586"/>
              </p:ext>
            </p:extLst>
          </p:nvPr>
        </p:nvGraphicFramePr>
        <p:xfrm>
          <a:off x="901240" y="959356"/>
          <a:ext cx="10296149" cy="5175163"/>
        </p:xfrm>
        <a:graphic>
          <a:graphicData uri="http://schemas.openxmlformats.org/drawingml/2006/table">
            <a:tbl>
              <a:tblPr/>
              <a:tblGrid>
                <a:gridCol w="1773373">
                  <a:extLst>
                    <a:ext uri="{9D8B030D-6E8A-4147-A177-3AD203B41FA5}">
                      <a16:colId xmlns:a16="http://schemas.microsoft.com/office/drawing/2014/main" val="3345221428"/>
                    </a:ext>
                  </a:extLst>
                </a:gridCol>
                <a:gridCol w="1561627">
                  <a:extLst>
                    <a:ext uri="{9D8B030D-6E8A-4147-A177-3AD203B41FA5}">
                      <a16:colId xmlns:a16="http://schemas.microsoft.com/office/drawing/2014/main" val="3474134444"/>
                    </a:ext>
                  </a:extLst>
                </a:gridCol>
                <a:gridCol w="5320117">
                  <a:extLst>
                    <a:ext uri="{9D8B030D-6E8A-4147-A177-3AD203B41FA5}">
                      <a16:colId xmlns:a16="http://schemas.microsoft.com/office/drawing/2014/main" val="1284071809"/>
                    </a:ext>
                  </a:extLst>
                </a:gridCol>
                <a:gridCol w="1641032">
                  <a:extLst>
                    <a:ext uri="{9D8B030D-6E8A-4147-A177-3AD203B41FA5}">
                      <a16:colId xmlns:a16="http://schemas.microsoft.com/office/drawing/2014/main" val="846862397"/>
                    </a:ext>
                  </a:extLst>
                </a:gridCol>
              </a:tblGrid>
              <a:tr h="168439">
                <a:tc>
                  <a:txBody>
                    <a:bodyPr/>
                    <a:lstStyle/>
                    <a:p>
                      <a:pPr algn="ctr" rtl="0" fontAlgn="ctr">
                        <a:buNone/>
                      </a:pPr>
                      <a:r>
                        <a:rPr lang="es-CO" sz="1200" b="1" i="0" u="none" strike="noStrike" dirty="0">
                          <a:solidFill>
                            <a:srgbClr val="FFFFFF"/>
                          </a:solidFill>
                          <a:effectLst/>
                          <a:latin typeface="Arial" panose="020B0604020202020204" pitchFamily="34" charset="0"/>
                        </a:rPr>
                        <a:t>MES</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rtl="0" fontAlgn="ctr">
                        <a:buNone/>
                      </a:pPr>
                      <a:r>
                        <a:rPr lang="es-CO" sz="1200" b="1" i="0" u="none" strike="noStrike" dirty="0">
                          <a:solidFill>
                            <a:srgbClr val="FFFFFF"/>
                          </a:solidFill>
                          <a:effectLst/>
                          <a:latin typeface="Arial" panose="020B0604020202020204" pitchFamily="34" charset="0"/>
                        </a:rPr>
                        <a:t>LOCALIDAD</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rtl="0" fontAlgn="ctr">
                        <a:buNone/>
                      </a:pPr>
                      <a:r>
                        <a:rPr lang="es-CO" sz="1200" b="1" i="0" u="none" strike="noStrike" dirty="0">
                          <a:solidFill>
                            <a:srgbClr val="FFFFFF"/>
                          </a:solidFill>
                          <a:effectLst/>
                          <a:latin typeface="Arial" panose="020B0604020202020204" pitchFamily="34" charset="0"/>
                        </a:rPr>
                        <a:t>INTERVENCIÓN</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rtl="0" fontAlgn="ctr">
                        <a:buNone/>
                      </a:pPr>
                      <a:r>
                        <a:rPr lang="es-CO" sz="1200" b="1" i="0" u="none" strike="noStrike" dirty="0">
                          <a:solidFill>
                            <a:srgbClr val="FFFFFF"/>
                          </a:solidFill>
                          <a:effectLst/>
                          <a:latin typeface="Arial" panose="020B0604020202020204" pitchFamily="34" charset="0"/>
                        </a:rPr>
                        <a:t>CANTIDAD</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extLst>
                  <a:ext uri="{0D108BD9-81ED-4DB2-BD59-A6C34878D82A}">
                    <a16:rowId xmlns:a16="http://schemas.microsoft.com/office/drawing/2014/main" val="2561030"/>
                  </a:ext>
                </a:extLst>
              </a:tr>
              <a:tr h="231603">
                <a:tc>
                  <a:txBody>
                    <a:bodyPr/>
                    <a:lstStyle/>
                    <a:p>
                      <a:pPr algn="ctr" fontAlgn="ctr">
                        <a:buNone/>
                      </a:pPr>
                      <a:r>
                        <a:rPr lang="es-CO" sz="1200" b="0" i="0" u="none" strike="noStrike" dirty="0">
                          <a:effectLst/>
                          <a:latin typeface="Arial" panose="020B0604020202020204" pitchFamily="34" charset="0"/>
                        </a:rPr>
                        <a:t>Junio de 2025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dirty="0">
                          <a:effectLst/>
                          <a:latin typeface="Arial" panose="020B0604020202020204" pitchFamily="34" charset="0"/>
                        </a:rPr>
                        <a:t>Barrios Unidos</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ES" sz="1200" b="0" i="0" u="none" strike="noStrike">
                          <a:effectLst/>
                          <a:latin typeface="Arial" panose="020B0604020202020204" pitchFamily="34" charset="0"/>
                        </a:rPr>
                        <a:t>1130 - Operativos de la línea de medicamentos seguros - Profesional</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2</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123850646"/>
                  </a:ext>
                </a:extLst>
              </a:tr>
              <a:tr h="231603">
                <a:tc>
                  <a:txBody>
                    <a:bodyPr/>
                    <a:lstStyle/>
                    <a:p>
                      <a:pPr algn="ctr" fontAlgn="ctr">
                        <a:buNone/>
                      </a:pPr>
                      <a:r>
                        <a:rPr lang="es-CO" sz="1200" b="0" i="0" u="none" strike="noStrike">
                          <a:effectLst/>
                          <a:latin typeface="Arial" panose="020B0604020202020204" pitchFamily="34" charset="0"/>
                        </a:rPr>
                        <a:t>Junio de 2025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dirty="0">
                          <a:effectLst/>
                          <a:latin typeface="Arial" panose="020B0604020202020204" pitchFamily="34" charset="0"/>
                        </a:rPr>
                        <a:t>Barrios Unidos</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64 - Vehículo transportador de medicamentos y dispositivos médicos vigilado y controlado</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30</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2069095703"/>
                  </a:ext>
                </a:extLst>
              </a:tr>
              <a:tr h="343896">
                <a:tc>
                  <a:txBody>
                    <a:bodyPr/>
                    <a:lstStyle/>
                    <a:p>
                      <a:pPr algn="ctr" fontAlgn="ctr">
                        <a:buNone/>
                      </a:pPr>
                      <a:r>
                        <a:rPr lang="es-CO" sz="1200" b="0" i="0" u="none" strike="noStrike">
                          <a:effectLst/>
                          <a:latin typeface="Arial" panose="020B0604020202020204" pitchFamily="34" charset="0"/>
                        </a:rPr>
                        <a:t>Junio de 2025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dirty="0">
                          <a:effectLst/>
                          <a:latin typeface="Arial" panose="020B0604020202020204" pitchFamily="34" charset="0"/>
                        </a:rPr>
                        <a:t>Barrios Unidos</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71 - Visitas de IVC a distribuidores de productos de higiene doméstica, absorbentes de higiene personal y pañaleras</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2</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4039419806"/>
                  </a:ext>
                </a:extLst>
              </a:tr>
              <a:tr h="456189">
                <a:tc>
                  <a:txBody>
                    <a:bodyPr/>
                    <a:lstStyle/>
                    <a:p>
                      <a:pPr algn="ctr" fontAlgn="ctr">
                        <a:buNone/>
                      </a:pPr>
                      <a:r>
                        <a:rPr lang="es-CO" sz="1200" b="0" i="0" u="none" strike="noStrike">
                          <a:effectLst/>
                          <a:latin typeface="Arial" panose="020B0604020202020204" pitchFamily="34" charset="0"/>
                        </a:rPr>
                        <a:t>Junio de 2025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Barrios Unidos</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ES" sz="1200" b="0" i="0" u="none" strike="noStrike" dirty="0">
                          <a:effectLst/>
                          <a:latin typeface="Arial" panose="020B0604020202020204" pitchFamily="34" charset="0"/>
                        </a:rPr>
                        <a:t>81 - Visita de IVC a Ópticas sin consultorio, Óptica con consultorio, Taller óptico y/o y comercializadores de dispositivos médicos sobre medida para la salud visual y ocular</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2</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3499495469"/>
                  </a:ext>
                </a:extLst>
              </a:tr>
              <a:tr h="231603">
                <a:tc>
                  <a:txBody>
                    <a:bodyPr/>
                    <a:lstStyle/>
                    <a:p>
                      <a:pPr algn="ctr" fontAlgn="ctr">
                        <a:buNone/>
                      </a:pPr>
                      <a:r>
                        <a:rPr lang="es-CO" sz="1200" b="0" i="0" u="none" strike="noStrike">
                          <a:effectLst/>
                          <a:latin typeface="Arial" panose="020B0604020202020204" pitchFamily="34" charset="0"/>
                        </a:rPr>
                        <a:t>Junio de 2025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Chapinero</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ES" sz="1200" b="0" i="0" u="none" strike="noStrike">
                          <a:effectLst/>
                          <a:latin typeface="Arial" panose="020B0604020202020204" pitchFamily="34" charset="0"/>
                        </a:rPr>
                        <a:t>1763 - Operativos establecimientos que comercializan dispositivos médicos para la salud visual y ocular</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4</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798692756"/>
                  </a:ext>
                </a:extLst>
              </a:tr>
              <a:tr h="231603">
                <a:tc>
                  <a:txBody>
                    <a:bodyPr/>
                    <a:lstStyle/>
                    <a:p>
                      <a:pPr algn="ctr" fontAlgn="ctr">
                        <a:buNone/>
                      </a:pPr>
                      <a:r>
                        <a:rPr lang="es-CO" sz="1200" b="0" i="0" u="none" strike="noStrike">
                          <a:effectLst/>
                          <a:latin typeface="Arial" panose="020B0604020202020204" pitchFamily="34" charset="0"/>
                        </a:rPr>
                        <a:t>Junio de 2025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Chapinero</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73 - Visitas de IVC a droguerías con arqueo de medicamentos de control especial</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401760303"/>
                  </a:ext>
                </a:extLst>
              </a:tr>
              <a:tr h="456189">
                <a:tc>
                  <a:txBody>
                    <a:bodyPr/>
                    <a:lstStyle/>
                    <a:p>
                      <a:pPr algn="ctr" fontAlgn="ctr">
                        <a:buNone/>
                      </a:pPr>
                      <a:r>
                        <a:rPr lang="es-CO" sz="1200" b="0" i="0" u="none" strike="noStrike">
                          <a:effectLst/>
                          <a:latin typeface="Arial" panose="020B0604020202020204" pitchFamily="34" charset="0"/>
                        </a:rPr>
                        <a:t>Junio de 2025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Chapinero</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ES" sz="1200" b="0" i="0" u="none" strike="noStrike" dirty="0">
                          <a:effectLst/>
                          <a:latin typeface="Arial" panose="020B0604020202020204" pitchFamily="34" charset="0"/>
                        </a:rPr>
                        <a:t>81 - Visita de IVC a Ópticas sin consultorio, Óptica con consultorio, Taller óptico y/o y comercializadores de dispositivos médicos sobre medida para la salud visual y ocular</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2733564277"/>
                  </a:ext>
                </a:extLst>
              </a:tr>
              <a:tr h="343896">
                <a:tc>
                  <a:txBody>
                    <a:bodyPr/>
                    <a:lstStyle/>
                    <a:p>
                      <a:pPr algn="ctr" fontAlgn="ctr">
                        <a:buNone/>
                      </a:pPr>
                      <a:r>
                        <a:rPr lang="es-CO" sz="1200" b="0" i="0" u="none" strike="noStrike">
                          <a:effectLst/>
                          <a:latin typeface="Arial" panose="020B0604020202020204" pitchFamily="34" charset="0"/>
                        </a:rPr>
                        <a:t>Junio de 2025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Engativá</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ES" sz="1200" b="0" i="0" u="none" strike="noStrike" dirty="0">
                          <a:effectLst/>
                          <a:latin typeface="Arial" panose="020B0604020202020204" pitchFamily="34" charset="0"/>
                        </a:rPr>
                        <a:t>65 - Visitas de IVC a farmacias droguerías y/o droguerías incluidas las que contratan servicio con instituciones prestadoras de servicios de salud</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4</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1488577407"/>
                  </a:ext>
                </a:extLst>
              </a:tr>
              <a:tr h="168439">
                <a:tc>
                  <a:txBody>
                    <a:bodyPr/>
                    <a:lstStyle/>
                    <a:p>
                      <a:pPr algn="ctr" fontAlgn="ctr">
                        <a:buNone/>
                      </a:pPr>
                      <a:r>
                        <a:rPr lang="es-CO" sz="1200" b="0" i="0" u="none" strike="noStrike">
                          <a:effectLst/>
                          <a:latin typeface="Arial" panose="020B0604020202020204" pitchFamily="34" charset="0"/>
                        </a:rPr>
                        <a:t>Junio de 2025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Engativá</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75 - Visitas de IVC a farmacias homeopáticas nivel I</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1181725853"/>
                  </a:ext>
                </a:extLst>
              </a:tr>
              <a:tr h="343896">
                <a:tc>
                  <a:txBody>
                    <a:bodyPr/>
                    <a:lstStyle/>
                    <a:p>
                      <a:pPr algn="ctr" fontAlgn="ctr">
                        <a:buNone/>
                      </a:pPr>
                      <a:r>
                        <a:rPr lang="es-CO" sz="1200" b="0" i="0" u="none" strike="noStrike">
                          <a:effectLst/>
                          <a:latin typeface="Arial" panose="020B0604020202020204" pitchFamily="34" charset="0"/>
                        </a:rPr>
                        <a:t>Junio de 2025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Suba</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ES" sz="1200" b="0" i="0" u="none" strike="noStrike" dirty="0">
                          <a:effectLst/>
                          <a:latin typeface="Arial" panose="020B0604020202020204" pitchFamily="34" charset="0"/>
                        </a:rPr>
                        <a:t>65 - Visitas de IVC a farmacias droguerías y/o droguerías incluidas las que contratan servicio con instituciones prestadoras de servicios de salud</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3</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1608643692"/>
                  </a:ext>
                </a:extLst>
              </a:tr>
              <a:tr h="168439">
                <a:tc>
                  <a:txBody>
                    <a:bodyPr/>
                    <a:lstStyle/>
                    <a:p>
                      <a:pPr algn="ctr" fontAlgn="ctr">
                        <a:buNone/>
                      </a:pPr>
                      <a:r>
                        <a:rPr lang="es-CO" sz="1200" b="0" i="0" u="none" strike="noStrike">
                          <a:effectLst/>
                          <a:latin typeface="Arial" panose="020B0604020202020204" pitchFamily="34" charset="0"/>
                        </a:rPr>
                        <a:t>Junio de 2025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Suba</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dirty="0">
                          <a:effectLst/>
                          <a:latin typeface="Arial" panose="020B0604020202020204" pitchFamily="34" charset="0"/>
                        </a:rPr>
                        <a:t>69 - Visitas de IVC a distribuidores de cosméticos</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19</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1446839214"/>
                  </a:ext>
                </a:extLst>
              </a:tr>
              <a:tr h="231603">
                <a:tc>
                  <a:txBody>
                    <a:bodyPr/>
                    <a:lstStyle/>
                    <a:p>
                      <a:pPr algn="ctr" fontAlgn="ctr">
                        <a:buNone/>
                      </a:pPr>
                      <a:r>
                        <a:rPr lang="es-CO" sz="1200" b="0" i="0" u="none" strike="noStrike">
                          <a:effectLst/>
                          <a:latin typeface="Arial" panose="020B0604020202020204" pitchFamily="34" charset="0"/>
                        </a:rPr>
                        <a:t>Junio de 2025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Teusaquillo</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ES" sz="1200" b="0" i="0" u="none" strike="noStrike" dirty="0">
                          <a:effectLst/>
                          <a:latin typeface="Arial" panose="020B0604020202020204" pitchFamily="34" charset="0"/>
                        </a:rPr>
                        <a:t>1130 - Operativos de la línea de medicamentos seguros - Profesional</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6</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679773740"/>
                  </a:ext>
                </a:extLst>
              </a:tr>
              <a:tr h="343896">
                <a:tc>
                  <a:txBody>
                    <a:bodyPr/>
                    <a:lstStyle/>
                    <a:p>
                      <a:pPr algn="ctr" fontAlgn="ctr">
                        <a:buNone/>
                      </a:pPr>
                      <a:r>
                        <a:rPr lang="es-CO" sz="1200" b="0" i="0" u="none" strike="noStrike">
                          <a:effectLst/>
                          <a:latin typeface="Arial" panose="020B0604020202020204" pitchFamily="34" charset="0"/>
                        </a:rPr>
                        <a:t>Junio de 2025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Teusaquillo</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ES" sz="1200" b="0" i="0" u="none" strike="noStrike" dirty="0">
                          <a:effectLst/>
                          <a:latin typeface="Arial" panose="020B0604020202020204" pitchFamily="34" charset="0"/>
                        </a:rPr>
                        <a:t>65 - Visitas de IVC a farmacias droguerías y/o droguerías incluidas las que contratan servicio con instituciones prestadoras de servicios de salud</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dirty="0">
                          <a:effectLst/>
                          <a:latin typeface="Arial" panose="020B060402020202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2305303086"/>
                  </a:ext>
                </a:extLst>
              </a:tr>
              <a:tr h="231603">
                <a:tc>
                  <a:txBody>
                    <a:bodyPr/>
                    <a:lstStyle/>
                    <a:p>
                      <a:pPr algn="ctr" fontAlgn="ctr">
                        <a:buNone/>
                      </a:pPr>
                      <a:r>
                        <a:rPr lang="es-CO" sz="1200" b="0" i="0" u="none" strike="noStrike">
                          <a:effectLst/>
                          <a:latin typeface="Arial" panose="020B0604020202020204" pitchFamily="34" charset="0"/>
                        </a:rPr>
                        <a:t>Junio de 2025</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a:effectLst/>
                          <a:latin typeface="Arial" panose="020B0604020202020204" pitchFamily="34" charset="0"/>
                        </a:rPr>
                        <a:t>Usaquén</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ES" sz="1200" b="0" i="0" u="none" strike="noStrike" dirty="0">
                          <a:effectLst/>
                          <a:latin typeface="Arial" panose="020B0604020202020204" pitchFamily="34" charset="0"/>
                        </a:rPr>
                        <a:t>1130 - Operativos de la línea de medicamentos seguros - Profesional</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200" b="0" i="0" u="none" strike="noStrike" dirty="0">
                          <a:effectLst/>
                          <a:latin typeface="Arial" panose="020B0604020202020204" pitchFamily="34" charset="0"/>
                        </a:rPr>
                        <a:t>1</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2667452531"/>
                  </a:ext>
                </a:extLst>
              </a:tr>
              <a:tr h="168439">
                <a:tc gridSpan="3">
                  <a:txBody>
                    <a:bodyPr/>
                    <a:lstStyle/>
                    <a:p>
                      <a:pPr algn="r" fontAlgn="ctr">
                        <a:buNone/>
                      </a:pPr>
                      <a:r>
                        <a:rPr lang="es-CO" sz="1200" b="1" i="0" u="none" strike="noStrike" dirty="0">
                          <a:effectLst/>
                          <a:latin typeface="Arial" panose="020B0604020202020204" pitchFamily="34" charset="0"/>
                        </a:rPr>
                        <a:t>TOTAL   </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hMerge="1">
                  <a:txBody>
                    <a:bodyPr/>
                    <a:lstStyle/>
                    <a:p>
                      <a:endParaRPr lang="es-CO"/>
                    </a:p>
                  </a:txBody>
                  <a:tcPr/>
                </a:tc>
                <a:tc hMerge="1">
                  <a:txBody>
                    <a:bodyPr/>
                    <a:lstStyle/>
                    <a:p>
                      <a:endParaRPr lang="es-CO"/>
                    </a:p>
                  </a:txBody>
                  <a:tcPr/>
                </a:tc>
                <a:tc>
                  <a:txBody>
                    <a:bodyPr/>
                    <a:lstStyle/>
                    <a:p>
                      <a:pPr algn="ctr" fontAlgn="ctr">
                        <a:buNone/>
                      </a:pPr>
                      <a:r>
                        <a:rPr lang="es-CO" sz="1200" b="1" i="0" u="none" strike="noStrike" dirty="0">
                          <a:effectLst/>
                          <a:latin typeface="Arial" panose="020B0604020202020204" pitchFamily="34" charset="0"/>
                        </a:rPr>
                        <a:t>77</a:t>
                      </a:r>
                    </a:p>
                  </a:txBody>
                  <a:tcPr marL="7018" marR="7018" marT="7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2207371740"/>
                  </a:ext>
                </a:extLst>
              </a:tr>
            </a:tbl>
          </a:graphicData>
        </a:graphic>
      </p:graphicFrame>
    </p:spTree>
    <p:extLst>
      <p:ext uri="{BB962C8B-B14F-4D97-AF65-F5344CB8AC3E}">
        <p14:creationId xmlns:p14="http://schemas.microsoft.com/office/powerpoint/2010/main" val="22103062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47CBC-E96E-2688-37F1-32C6681D67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C93E47-09A9-E08A-CFF5-25D9AD3C11C2}"/>
              </a:ext>
            </a:extLst>
          </p:cNvPr>
          <p:cNvSpPr>
            <a:spLocks noGrp="1"/>
          </p:cNvSpPr>
          <p:nvPr>
            <p:ph type="title"/>
          </p:nvPr>
        </p:nvSpPr>
        <p:spPr>
          <a:xfrm>
            <a:off x="838200" y="242119"/>
            <a:ext cx="10515600" cy="535531"/>
          </a:xfrm>
        </p:spPr>
        <p:txBody>
          <a:bodyPr/>
          <a:lstStyle/>
          <a:p>
            <a:r>
              <a:rPr lang="es-CO" sz="3200" b="1" dirty="0">
                <a:solidFill>
                  <a:srgbClr val="285B6A"/>
                </a:solidFill>
                <a:latin typeface="Oswald"/>
                <a:ea typeface="Oswald"/>
                <a:cs typeface="Oswald"/>
                <a:sym typeface="Oswald"/>
              </a:rPr>
              <a:t>SOPORTES ADICIONALES</a:t>
            </a:r>
            <a:endParaRPr lang="en-CO" dirty="0"/>
          </a:p>
        </p:txBody>
      </p:sp>
      <p:sp>
        <p:nvSpPr>
          <p:cNvPr id="7" name="CuadroTexto 6">
            <a:extLst>
              <a:ext uri="{FF2B5EF4-FFF2-40B4-BE49-F238E27FC236}">
                <a16:creationId xmlns:a16="http://schemas.microsoft.com/office/drawing/2014/main" id="{4D3C8AC3-6237-9C87-5F1F-7292D35A9BED}"/>
              </a:ext>
            </a:extLst>
          </p:cNvPr>
          <p:cNvSpPr txBox="1"/>
          <p:nvPr/>
        </p:nvSpPr>
        <p:spPr>
          <a:xfrm>
            <a:off x="838200" y="845620"/>
            <a:ext cx="9941653" cy="307777"/>
          </a:xfrm>
          <a:prstGeom prst="rect">
            <a:avLst/>
          </a:prstGeom>
          <a:noFill/>
        </p:spPr>
        <p:txBody>
          <a:bodyPr wrap="square">
            <a:spAutoFit/>
          </a:bodyPr>
          <a:lstStyle/>
          <a:p>
            <a:r>
              <a:rPr lang="es-ES" sz="1400" dirty="0">
                <a:latin typeface="Arial" panose="020B0604020202020204" pitchFamily="34" charset="0"/>
                <a:cs typeface="Arial" panose="020B0604020202020204" pitchFamily="34" charset="0"/>
              </a:rPr>
              <a:t>Durante la visita de Seguimiento la Subred informó contar con soportes adicionales de la siguiente manera</a:t>
            </a:r>
            <a:endParaRPr lang="es-CO" sz="1400" dirty="0">
              <a:solidFill>
                <a:schemeClr val="bg1">
                  <a:lumMod val="50000"/>
                </a:schemeClr>
              </a:solidFill>
              <a:latin typeface="Arial" panose="020B0604020202020204" pitchFamily="34" charset="0"/>
              <a:cs typeface="Arial" panose="020B0604020202020204" pitchFamily="34" charset="0"/>
            </a:endParaRPr>
          </a:p>
        </p:txBody>
      </p:sp>
      <p:graphicFrame>
        <p:nvGraphicFramePr>
          <p:cNvPr id="3" name="Tabla 2">
            <a:extLst>
              <a:ext uri="{FF2B5EF4-FFF2-40B4-BE49-F238E27FC236}">
                <a16:creationId xmlns:a16="http://schemas.microsoft.com/office/drawing/2014/main" id="{1A15078E-058A-767C-C080-C737C359EDA0}"/>
              </a:ext>
            </a:extLst>
          </p:cNvPr>
          <p:cNvGraphicFramePr>
            <a:graphicFrameLocks noGrp="1"/>
          </p:cNvGraphicFramePr>
          <p:nvPr>
            <p:extLst>
              <p:ext uri="{D42A27DB-BD31-4B8C-83A1-F6EECF244321}">
                <p14:modId xmlns:p14="http://schemas.microsoft.com/office/powerpoint/2010/main" val="2470196517"/>
              </p:ext>
            </p:extLst>
          </p:nvPr>
        </p:nvGraphicFramePr>
        <p:xfrm>
          <a:off x="838200" y="1193125"/>
          <a:ext cx="10134599" cy="4792980"/>
        </p:xfrm>
        <a:graphic>
          <a:graphicData uri="http://schemas.openxmlformats.org/drawingml/2006/table">
            <a:tbl>
              <a:tblPr/>
              <a:tblGrid>
                <a:gridCol w="1745548">
                  <a:extLst>
                    <a:ext uri="{9D8B030D-6E8A-4147-A177-3AD203B41FA5}">
                      <a16:colId xmlns:a16="http://schemas.microsoft.com/office/drawing/2014/main" val="3273286527"/>
                    </a:ext>
                  </a:extLst>
                </a:gridCol>
                <a:gridCol w="1537124">
                  <a:extLst>
                    <a:ext uri="{9D8B030D-6E8A-4147-A177-3AD203B41FA5}">
                      <a16:colId xmlns:a16="http://schemas.microsoft.com/office/drawing/2014/main" val="449221696"/>
                    </a:ext>
                  </a:extLst>
                </a:gridCol>
                <a:gridCol w="5236644">
                  <a:extLst>
                    <a:ext uri="{9D8B030D-6E8A-4147-A177-3AD203B41FA5}">
                      <a16:colId xmlns:a16="http://schemas.microsoft.com/office/drawing/2014/main" val="2021787775"/>
                    </a:ext>
                  </a:extLst>
                </a:gridCol>
                <a:gridCol w="1615283">
                  <a:extLst>
                    <a:ext uri="{9D8B030D-6E8A-4147-A177-3AD203B41FA5}">
                      <a16:colId xmlns:a16="http://schemas.microsoft.com/office/drawing/2014/main" val="271582515"/>
                    </a:ext>
                  </a:extLst>
                </a:gridCol>
              </a:tblGrid>
              <a:tr h="182880">
                <a:tc>
                  <a:txBody>
                    <a:bodyPr/>
                    <a:lstStyle/>
                    <a:p>
                      <a:pPr algn="ctr" rtl="0" fontAlgn="ctr">
                        <a:buNone/>
                      </a:pPr>
                      <a:r>
                        <a:rPr lang="es-CO" sz="1400" b="1" i="0" u="none" strike="noStrike" dirty="0">
                          <a:solidFill>
                            <a:srgbClr val="FFFFFF"/>
                          </a:solidFill>
                          <a:effectLst/>
                          <a:latin typeface="Arial" panose="020B0604020202020204" pitchFamily="34" charset="0"/>
                        </a:rPr>
                        <a:t>MES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rtl="0" fontAlgn="ctr">
                        <a:buNone/>
                      </a:pPr>
                      <a:r>
                        <a:rPr lang="es-CO" sz="1400" b="1" i="0" u="none" strike="noStrike">
                          <a:solidFill>
                            <a:srgbClr val="FFFFFF"/>
                          </a:solidFill>
                          <a:effectLst/>
                          <a:latin typeface="Arial" panose="020B0604020202020204" pitchFamily="34" charset="0"/>
                        </a:rPr>
                        <a:t>LOCALIDAD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rtl="0" fontAlgn="ctr">
                        <a:buNone/>
                      </a:pPr>
                      <a:r>
                        <a:rPr lang="es-CO" sz="1400" b="1" i="0" u="none" strike="noStrike">
                          <a:solidFill>
                            <a:srgbClr val="FFFFFF"/>
                          </a:solidFill>
                          <a:effectLst/>
                          <a:latin typeface="Arial" panose="020B0604020202020204" pitchFamily="34" charset="0"/>
                        </a:rPr>
                        <a:t>INTERVENCIÓN</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rtl="0" fontAlgn="ctr">
                        <a:buNone/>
                      </a:pPr>
                      <a:r>
                        <a:rPr lang="es-CO" sz="1400" b="1" i="0" u="none" strike="noStrike">
                          <a:solidFill>
                            <a:srgbClr val="FFFFFF"/>
                          </a:solidFill>
                          <a:effectLst/>
                          <a:latin typeface="Arial" panose="020B0604020202020204" pitchFamily="34" charset="0"/>
                        </a:rPr>
                        <a:t>CANTIDAD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extLst>
                  <a:ext uri="{0D108BD9-81ED-4DB2-BD59-A6C34878D82A}">
                    <a16:rowId xmlns:a16="http://schemas.microsoft.com/office/drawing/2014/main" val="350356143"/>
                  </a:ext>
                </a:extLst>
              </a:tr>
              <a:tr h="220980">
                <a:tc>
                  <a:txBody>
                    <a:bodyPr/>
                    <a:lstStyle/>
                    <a:p>
                      <a:pPr algn="ctr" fontAlgn="ctr">
                        <a:buNone/>
                      </a:pPr>
                      <a:r>
                        <a:rPr lang="es-CO" sz="1400" b="0" i="0" u="none" strike="noStrike">
                          <a:effectLst/>
                          <a:latin typeface="Arial" panose="020B0604020202020204" pitchFamily="34" charset="0"/>
                        </a:rPr>
                        <a:t>Julio de 2025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Barrios Unidos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69 - Visitas de IVC a distribuidores de cosméticos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4283533153"/>
                  </a:ext>
                </a:extLst>
              </a:tr>
              <a:tr h="220980">
                <a:tc>
                  <a:txBody>
                    <a:bodyPr/>
                    <a:lstStyle/>
                    <a:p>
                      <a:pPr algn="ctr" fontAlgn="ctr">
                        <a:buNone/>
                      </a:pPr>
                      <a:r>
                        <a:rPr lang="es-CO" sz="1400" b="0" i="0" u="none" strike="noStrike">
                          <a:effectLst/>
                          <a:latin typeface="Arial" panose="020B0604020202020204" pitchFamily="34" charset="0"/>
                        </a:rPr>
                        <a:t>Julio de 2025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dirty="0">
                          <a:effectLst/>
                          <a:latin typeface="Arial" panose="020B0604020202020204" pitchFamily="34" charset="0"/>
                        </a:rPr>
                        <a:t>Chapinero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ES" sz="1400" b="0" i="0" u="none" strike="noStrike">
                          <a:effectLst/>
                          <a:latin typeface="Arial" panose="020B0604020202020204" pitchFamily="34" charset="0"/>
                        </a:rPr>
                        <a:t>1763 - Operativos establecimientos que comercializan dispositivos médicos para la salud visual y ocular</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2343023140"/>
                  </a:ext>
                </a:extLst>
              </a:tr>
              <a:tr h="220980">
                <a:tc>
                  <a:txBody>
                    <a:bodyPr/>
                    <a:lstStyle/>
                    <a:p>
                      <a:pPr algn="ctr" fontAlgn="ctr">
                        <a:buNone/>
                      </a:pPr>
                      <a:r>
                        <a:rPr lang="es-CO" sz="1400" b="0" i="0" u="none" strike="noStrike">
                          <a:effectLst/>
                          <a:latin typeface="Arial" panose="020B0604020202020204" pitchFamily="34" charset="0"/>
                        </a:rPr>
                        <a:t>Julio de 2025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Engativá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ES" sz="1400" b="0" i="0" u="none" strike="noStrike">
                          <a:effectLst/>
                          <a:latin typeface="Arial" panose="020B0604020202020204" pitchFamily="34" charset="0"/>
                        </a:rPr>
                        <a:t>1130 - Operativos de la línea de medicamentos seguros - Profesional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2329177267"/>
                  </a:ext>
                </a:extLst>
              </a:tr>
              <a:tr h="220980">
                <a:tc>
                  <a:txBody>
                    <a:bodyPr/>
                    <a:lstStyle/>
                    <a:p>
                      <a:pPr algn="ctr" fontAlgn="ctr">
                        <a:buNone/>
                      </a:pPr>
                      <a:r>
                        <a:rPr lang="es-CO" sz="1400" b="0" i="0" u="none" strike="noStrike">
                          <a:effectLst/>
                          <a:latin typeface="Arial" panose="020B0604020202020204" pitchFamily="34" charset="0"/>
                        </a:rPr>
                        <a:t>Julio de 2025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Engativá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69 - Visitas de IVC a distribuidores de cosméticos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4097712060"/>
                  </a:ext>
                </a:extLst>
              </a:tr>
              <a:tr h="220980">
                <a:tc>
                  <a:txBody>
                    <a:bodyPr/>
                    <a:lstStyle/>
                    <a:p>
                      <a:pPr algn="ctr" fontAlgn="ctr">
                        <a:buNone/>
                      </a:pPr>
                      <a:r>
                        <a:rPr lang="es-CO" sz="1400" b="0" i="0" u="none" strike="noStrike">
                          <a:effectLst/>
                          <a:latin typeface="Arial" panose="020B0604020202020204" pitchFamily="34" charset="0"/>
                        </a:rPr>
                        <a:t>Julio de 2025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Suba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ES" sz="1400" b="0" i="0" u="none" strike="noStrike">
                          <a:effectLst/>
                          <a:latin typeface="Arial" panose="020B0604020202020204" pitchFamily="34" charset="0"/>
                        </a:rPr>
                        <a:t>65 - Visitas de IVC a farmacias droguerías y/o droguerías incluidas las que contratan servicio con instituciones prestadoras de servicios de salud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2076795905"/>
                  </a:ext>
                </a:extLst>
              </a:tr>
              <a:tr h="220980">
                <a:tc>
                  <a:txBody>
                    <a:bodyPr/>
                    <a:lstStyle/>
                    <a:p>
                      <a:pPr algn="ctr" fontAlgn="ctr">
                        <a:buNone/>
                      </a:pPr>
                      <a:r>
                        <a:rPr lang="es-CO" sz="1400" b="0" i="0" u="none" strike="noStrike">
                          <a:effectLst/>
                          <a:latin typeface="Arial" panose="020B0604020202020204" pitchFamily="34" charset="0"/>
                        </a:rPr>
                        <a:t>Julio de 2025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Suba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67 - Visitas de IVC a agencias de especialidades farmacéuticas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741877696"/>
                  </a:ext>
                </a:extLst>
              </a:tr>
              <a:tr h="220980">
                <a:tc>
                  <a:txBody>
                    <a:bodyPr/>
                    <a:lstStyle/>
                    <a:p>
                      <a:pPr algn="ctr" fontAlgn="ctr">
                        <a:buNone/>
                      </a:pPr>
                      <a:r>
                        <a:rPr lang="es-CO" sz="1400" b="0" i="0" u="none" strike="noStrike">
                          <a:effectLst/>
                          <a:latin typeface="Arial" panose="020B0604020202020204" pitchFamily="34" charset="0"/>
                        </a:rPr>
                        <a:t>Julio de 2025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Teusaquillo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ES" sz="1400" b="0" i="0" u="none" strike="noStrike">
                          <a:effectLst/>
                          <a:latin typeface="Arial" panose="020B0604020202020204" pitchFamily="34" charset="0"/>
                        </a:rPr>
                        <a:t>1130 - Operativos de la línea de medicamentos seguros - Profesional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367984631"/>
                  </a:ext>
                </a:extLst>
              </a:tr>
              <a:tr h="220980">
                <a:tc>
                  <a:txBody>
                    <a:bodyPr/>
                    <a:lstStyle/>
                    <a:p>
                      <a:pPr algn="ctr" fontAlgn="ctr">
                        <a:buNone/>
                      </a:pPr>
                      <a:r>
                        <a:rPr lang="es-CO" sz="1400" b="0" i="0" u="none" strike="noStrike">
                          <a:effectLst/>
                          <a:latin typeface="Arial" panose="020B0604020202020204" pitchFamily="34" charset="0"/>
                        </a:rPr>
                        <a:t>Julio de 2025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Teusaquillo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64 - Vehículo transportador de medicamentos y dispositivos médicos vigilado y controlado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950300883"/>
                  </a:ext>
                </a:extLst>
              </a:tr>
              <a:tr h="220980">
                <a:tc>
                  <a:txBody>
                    <a:bodyPr/>
                    <a:lstStyle/>
                    <a:p>
                      <a:pPr algn="ctr" fontAlgn="ctr">
                        <a:buNone/>
                      </a:pPr>
                      <a:r>
                        <a:rPr lang="es-CO" sz="1400" b="0" i="0" u="none" strike="noStrike">
                          <a:effectLst/>
                          <a:latin typeface="Arial" panose="020B0604020202020204" pitchFamily="34" charset="0"/>
                        </a:rPr>
                        <a:t>Julio de 2025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Teusaquillo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69 - Visitas de IVC a distribuidores de cosméticos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1063137511"/>
                  </a:ext>
                </a:extLst>
              </a:tr>
              <a:tr h="220980">
                <a:tc>
                  <a:txBody>
                    <a:bodyPr/>
                    <a:lstStyle/>
                    <a:p>
                      <a:pPr algn="ctr" fontAlgn="ctr">
                        <a:buNone/>
                      </a:pPr>
                      <a:r>
                        <a:rPr lang="es-CO" sz="1400" b="0" i="0" u="none" strike="noStrike">
                          <a:effectLst/>
                          <a:latin typeface="Arial" panose="020B0604020202020204" pitchFamily="34" charset="0"/>
                        </a:rPr>
                        <a:t>Julio de 2025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Usaquén</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ES" sz="1400" b="0" i="0" u="none" strike="noStrike">
                          <a:effectLst/>
                          <a:latin typeface="Arial" panose="020B0604020202020204" pitchFamily="34" charset="0"/>
                        </a:rPr>
                        <a:t>1130 - Operativos de la línea de medicamentos seguros - Profesional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3901306223"/>
                  </a:ext>
                </a:extLst>
              </a:tr>
              <a:tr h="220980">
                <a:tc>
                  <a:txBody>
                    <a:bodyPr/>
                    <a:lstStyle/>
                    <a:p>
                      <a:pPr algn="ctr" fontAlgn="ctr">
                        <a:buNone/>
                      </a:pPr>
                      <a:r>
                        <a:rPr lang="es-CO" sz="1400" b="0" i="0" u="none" strike="noStrike">
                          <a:effectLst/>
                          <a:latin typeface="Arial" panose="020B0604020202020204" pitchFamily="34" charset="0"/>
                        </a:rPr>
                        <a:t>Julio de 2025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Usaquén</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ES" sz="1400" b="0" i="0" u="none" strike="noStrike">
                          <a:effectLst/>
                          <a:latin typeface="Arial" panose="020B0604020202020204" pitchFamily="34" charset="0"/>
                        </a:rPr>
                        <a:t>65 - Visitas de IVC a farmacias droguerías y/o droguerías incluidas las que contratan servicio con instituciones prestadoras de servicios de salud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a:txBody>
                    <a:bodyPr/>
                    <a:lstStyle/>
                    <a:p>
                      <a:pPr algn="ctr" fontAlgn="ctr">
                        <a:buNone/>
                      </a:pPr>
                      <a:r>
                        <a:rPr lang="es-CO" sz="1400" b="0" i="0" u="none" strike="noStrike">
                          <a:effectLst/>
                          <a:latin typeface="Arial" panose="020B0604020202020204" pitchFamily="34" charset="0"/>
                        </a:rPr>
                        <a:t>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3687477297"/>
                  </a:ext>
                </a:extLst>
              </a:tr>
              <a:tr h="220980">
                <a:tc gridSpan="3">
                  <a:txBody>
                    <a:bodyPr/>
                    <a:lstStyle/>
                    <a:p>
                      <a:pPr algn="ctr" fontAlgn="ctr">
                        <a:buNone/>
                      </a:pPr>
                      <a:r>
                        <a:rPr lang="es-CO" sz="1400" b="1" i="0" u="none" strike="noStrike">
                          <a:effectLst/>
                          <a:latin typeface="Arial" panose="020B0604020202020204" pitchFamily="34" charset="0"/>
                        </a:rPr>
                        <a:t>TOTAL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tc hMerge="1">
                  <a:txBody>
                    <a:bodyPr/>
                    <a:lstStyle/>
                    <a:p>
                      <a:endParaRPr lang="es-CO"/>
                    </a:p>
                  </a:txBody>
                  <a:tcPr/>
                </a:tc>
                <a:tc hMerge="1">
                  <a:txBody>
                    <a:bodyPr/>
                    <a:lstStyle/>
                    <a:p>
                      <a:endParaRPr lang="es-CO"/>
                    </a:p>
                  </a:txBody>
                  <a:tcPr/>
                </a:tc>
                <a:tc>
                  <a:txBody>
                    <a:bodyPr/>
                    <a:lstStyle/>
                    <a:p>
                      <a:pPr algn="ctr" fontAlgn="ctr">
                        <a:buNone/>
                      </a:pPr>
                      <a:r>
                        <a:rPr lang="es-CO" sz="1400" b="1" i="0" u="none" strike="noStrike" dirty="0">
                          <a:effectLst/>
                          <a:latin typeface="Arial" panose="020B0604020202020204" pitchFamily="34" charset="0"/>
                        </a:rPr>
                        <a:t>35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2DEEF"/>
                    </a:solidFill>
                  </a:tcPr>
                </a:tc>
                <a:extLst>
                  <a:ext uri="{0D108BD9-81ED-4DB2-BD59-A6C34878D82A}">
                    <a16:rowId xmlns:a16="http://schemas.microsoft.com/office/drawing/2014/main" val="34517847"/>
                  </a:ext>
                </a:extLst>
              </a:tr>
            </a:tbl>
          </a:graphicData>
        </a:graphic>
      </p:graphicFrame>
    </p:spTree>
    <p:extLst>
      <p:ext uri="{BB962C8B-B14F-4D97-AF65-F5344CB8AC3E}">
        <p14:creationId xmlns:p14="http://schemas.microsoft.com/office/powerpoint/2010/main" val="39946652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84F39BC-4B54-3A17-9FAF-C3A08623F4D4}"/>
              </a:ext>
            </a:extLst>
          </p:cNvPr>
          <p:cNvSpPr>
            <a:spLocks noGrp="1"/>
          </p:cNvSpPr>
          <p:nvPr>
            <p:ph type="body" idx="1"/>
          </p:nvPr>
        </p:nvSpPr>
        <p:spPr>
          <a:xfrm>
            <a:off x="2597922" y="2106298"/>
            <a:ext cx="1668463" cy="2406236"/>
          </a:xfrm>
        </p:spPr>
        <p:txBody>
          <a:bodyPr/>
          <a:lstStyle/>
          <a:p>
            <a:r>
              <a:rPr lang="es-CO" dirty="0"/>
              <a:t>4</a:t>
            </a:r>
            <a:endParaRPr lang="en-CO" dirty="0"/>
          </a:p>
        </p:txBody>
      </p:sp>
      <p:sp>
        <p:nvSpPr>
          <p:cNvPr id="3" name="Title 2">
            <a:extLst>
              <a:ext uri="{FF2B5EF4-FFF2-40B4-BE49-F238E27FC236}">
                <a16:creationId xmlns:a16="http://schemas.microsoft.com/office/drawing/2014/main" id="{CE70733B-92C3-3345-4B86-99F03BA6E81D}"/>
              </a:ext>
            </a:extLst>
          </p:cNvPr>
          <p:cNvSpPr>
            <a:spLocks noGrp="1"/>
          </p:cNvSpPr>
          <p:nvPr>
            <p:ph type="title"/>
          </p:nvPr>
        </p:nvSpPr>
        <p:spPr>
          <a:xfrm>
            <a:off x="4792165" y="1516310"/>
            <a:ext cx="6623050" cy="3825380"/>
          </a:xfrm>
        </p:spPr>
        <p:txBody>
          <a:bodyPr/>
          <a:lstStyle/>
          <a:p>
            <a:pPr lvl="0" algn="ctr"/>
            <a:r>
              <a:rPr lang="es-ES" dirty="0"/>
              <a:t>SUBRED INTEGRADA DE SERVICIOS DE SALUD CENTRO ORIENTE E.S.E.</a:t>
            </a:r>
            <a:br>
              <a:rPr lang="es-ES" dirty="0"/>
            </a:br>
            <a:r>
              <a:rPr lang="pt-BR" sz="3600" b="1" kern="1200" dirty="0">
                <a:solidFill>
                  <a:schemeClr val="bg1"/>
                </a:solidFill>
                <a:latin typeface="Oswald"/>
                <a:ea typeface="Oswald"/>
                <a:cs typeface="Oswald"/>
                <a:sym typeface="Oswald"/>
              </a:rPr>
              <a:t>Convenio GPS-PSPIC </a:t>
            </a:r>
            <a:br>
              <a:rPr lang="pt-BR" sz="3600" b="1" kern="1200" dirty="0">
                <a:solidFill>
                  <a:schemeClr val="bg1"/>
                </a:solidFill>
                <a:latin typeface="Oswald"/>
                <a:ea typeface="Oswald"/>
                <a:cs typeface="Oswald"/>
                <a:sym typeface="Oswald"/>
              </a:rPr>
            </a:br>
            <a:r>
              <a:rPr lang="pt-BR" sz="3600" b="1" kern="1200" dirty="0">
                <a:solidFill>
                  <a:schemeClr val="bg1"/>
                </a:solidFill>
                <a:latin typeface="Oswald"/>
                <a:ea typeface="Oswald"/>
                <a:cs typeface="Oswald"/>
                <a:sym typeface="Oswald"/>
              </a:rPr>
              <a:t>N° 4176 - 2024</a:t>
            </a:r>
            <a:br>
              <a:rPr lang="pt-BR" sz="3600" b="1" kern="1200" dirty="0">
                <a:solidFill>
                  <a:schemeClr val="bg1"/>
                </a:solidFill>
                <a:latin typeface="Oswald"/>
                <a:ea typeface="Oswald"/>
                <a:cs typeface="Oswald"/>
                <a:sym typeface="Oswald"/>
              </a:rPr>
            </a:br>
            <a:r>
              <a:rPr lang="pt-BR" sz="3600" b="1" kern="1200" dirty="0">
                <a:solidFill>
                  <a:schemeClr val="bg1"/>
                </a:solidFill>
                <a:latin typeface="Oswald"/>
                <a:ea typeface="Oswald"/>
                <a:cs typeface="Oswald"/>
                <a:sym typeface="Oswald"/>
              </a:rPr>
              <a:t>Fecha de seguimento: 01 </a:t>
            </a:r>
            <a:r>
              <a:rPr lang="pt-BR" dirty="0">
                <a:solidFill>
                  <a:schemeClr val="bg1"/>
                </a:solidFill>
                <a:latin typeface="Oswald"/>
                <a:ea typeface="Oswald"/>
                <a:cs typeface="Oswald"/>
                <a:sym typeface="Oswald"/>
              </a:rPr>
              <a:t>al 03 de </a:t>
            </a:r>
            <a:r>
              <a:rPr lang="pt-BR" dirty="0" err="1">
                <a:solidFill>
                  <a:schemeClr val="bg1"/>
                </a:solidFill>
                <a:latin typeface="Oswald"/>
                <a:ea typeface="Oswald"/>
                <a:cs typeface="Oswald"/>
                <a:sym typeface="Oswald"/>
              </a:rPr>
              <a:t>Octubre</a:t>
            </a:r>
            <a:r>
              <a:rPr lang="pt-BR" dirty="0">
                <a:solidFill>
                  <a:schemeClr val="bg1"/>
                </a:solidFill>
                <a:latin typeface="Oswald"/>
                <a:ea typeface="Oswald"/>
                <a:cs typeface="Oswald"/>
                <a:sym typeface="Oswald"/>
              </a:rPr>
              <a:t> de 2025</a:t>
            </a:r>
            <a:endParaRPr lang="en-CO" dirty="0"/>
          </a:p>
        </p:txBody>
      </p:sp>
    </p:spTree>
    <p:extLst>
      <p:ext uri="{BB962C8B-B14F-4D97-AF65-F5344CB8AC3E}">
        <p14:creationId xmlns:p14="http://schemas.microsoft.com/office/powerpoint/2010/main" val="36631979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578A90-3D57-11E5-7C5C-12EB66984F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2F9408-F181-289D-FCF3-14A0EA2BF637}"/>
              </a:ext>
            </a:extLst>
          </p:cNvPr>
          <p:cNvSpPr>
            <a:spLocks noGrp="1"/>
          </p:cNvSpPr>
          <p:nvPr>
            <p:ph type="title"/>
          </p:nvPr>
        </p:nvSpPr>
        <p:spPr>
          <a:xfrm>
            <a:off x="809624" y="696397"/>
            <a:ext cx="5210176" cy="510524"/>
          </a:xfrm>
        </p:spPr>
        <p:txBody>
          <a:bodyPr/>
          <a:lstStyle/>
          <a:p>
            <a:r>
              <a:rPr lang="es-ES" dirty="0"/>
              <a:t>MUESTREO</a:t>
            </a:r>
            <a:endParaRPr lang="en-CO" dirty="0"/>
          </a:p>
        </p:txBody>
      </p:sp>
      <p:pic>
        <p:nvPicPr>
          <p:cNvPr id="6" name="Content Placeholder 5">
            <a:extLst>
              <a:ext uri="{FF2B5EF4-FFF2-40B4-BE49-F238E27FC236}">
                <a16:creationId xmlns:a16="http://schemas.microsoft.com/office/drawing/2014/main" id="{7D9B7E84-1E05-2209-E124-5E2EB6B21101}"/>
              </a:ext>
            </a:extLst>
          </p:cNvPr>
          <p:cNvPicPr>
            <a:picLocks noGrp="1" noChangeAspect="1"/>
          </p:cNvPicPr>
          <p:nvPr>
            <p:ph sz="half" idx="1"/>
          </p:nvPr>
        </p:nvPicPr>
        <p:blipFill>
          <a:blip r:embed="rId2">
            <a:extLst>
              <a:ext uri="{96DAC541-7B7A-43D3-8B79-37D633B846F1}">
                <asvg:svgBlip xmlns:asvg="http://schemas.microsoft.com/office/drawing/2016/SVG/main" r:embed="rId3"/>
              </a:ext>
            </a:extLst>
          </a:blip>
          <a:stretch>
            <a:fillRect/>
          </a:stretch>
        </p:blipFill>
        <p:spPr>
          <a:xfrm>
            <a:off x="9844448" y="640250"/>
            <a:ext cx="720000" cy="720000"/>
          </a:xfrm>
        </p:spPr>
      </p:pic>
      <p:pic>
        <p:nvPicPr>
          <p:cNvPr id="8" name="Graphic 7">
            <a:extLst>
              <a:ext uri="{FF2B5EF4-FFF2-40B4-BE49-F238E27FC236}">
                <a16:creationId xmlns:a16="http://schemas.microsoft.com/office/drawing/2014/main" id="{C32EAF20-E90B-690F-FE4F-A9A83A6AF39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11539" y="640250"/>
            <a:ext cx="720000" cy="720000"/>
          </a:xfrm>
          <a:prstGeom prst="rect">
            <a:avLst/>
          </a:prstGeom>
        </p:spPr>
      </p:pic>
      <p:pic>
        <p:nvPicPr>
          <p:cNvPr id="10" name="Graphic 9">
            <a:extLst>
              <a:ext uri="{FF2B5EF4-FFF2-40B4-BE49-F238E27FC236}">
                <a16:creationId xmlns:a16="http://schemas.microsoft.com/office/drawing/2014/main" id="{4EFE04E4-B936-87F3-5C75-B23BE5C1976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911539" y="1640163"/>
            <a:ext cx="720000" cy="720000"/>
          </a:xfrm>
          <a:prstGeom prst="rect">
            <a:avLst/>
          </a:prstGeom>
        </p:spPr>
      </p:pic>
      <p:pic>
        <p:nvPicPr>
          <p:cNvPr id="12" name="Graphic 11">
            <a:extLst>
              <a:ext uri="{FF2B5EF4-FFF2-40B4-BE49-F238E27FC236}">
                <a16:creationId xmlns:a16="http://schemas.microsoft.com/office/drawing/2014/main" id="{3B6CF6CD-CF0B-A4B8-51D7-4814A198630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844448" y="1640163"/>
            <a:ext cx="720000" cy="720000"/>
          </a:xfrm>
          <a:prstGeom prst="rect">
            <a:avLst/>
          </a:prstGeom>
        </p:spPr>
      </p:pic>
      <p:pic>
        <p:nvPicPr>
          <p:cNvPr id="14" name="Graphic 13">
            <a:extLst>
              <a:ext uri="{FF2B5EF4-FFF2-40B4-BE49-F238E27FC236}">
                <a16:creationId xmlns:a16="http://schemas.microsoft.com/office/drawing/2014/main" id="{EF3BDE74-BF12-BEF8-E238-CFA357A214B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844448" y="2640076"/>
            <a:ext cx="720000" cy="720000"/>
          </a:xfrm>
          <a:prstGeom prst="rect">
            <a:avLst/>
          </a:prstGeom>
        </p:spPr>
      </p:pic>
      <p:pic>
        <p:nvPicPr>
          <p:cNvPr id="16" name="Graphic 15">
            <a:extLst>
              <a:ext uri="{FF2B5EF4-FFF2-40B4-BE49-F238E27FC236}">
                <a16:creationId xmlns:a16="http://schemas.microsoft.com/office/drawing/2014/main" id="{F9E4E110-DAD7-6352-1696-86E8A60FD01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911539" y="2640076"/>
            <a:ext cx="720000" cy="720000"/>
          </a:xfrm>
          <a:prstGeom prst="rect">
            <a:avLst/>
          </a:prstGeom>
        </p:spPr>
      </p:pic>
      <p:pic>
        <p:nvPicPr>
          <p:cNvPr id="18" name="Graphic 17">
            <a:extLst>
              <a:ext uri="{FF2B5EF4-FFF2-40B4-BE49-F238E27FC236}">
                <a16:creationId xmlns:a16="http://schemas.microsoft.com/office/drawing/2014/main" id="{96017CBE-19C8-F12C-199A-F61DD5EAF09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844448" y="3638476"/>
            <a:ext cx="720000" cy="720000"/>
          </a:xfrm>
          <a:prstGeom prst="rect">
            <a:avLst/>
          </a:prstGeom>
        </p:spPr>
      </p:pic>
      <p:pic>
        <p:nvPicPr>
          <p:cNvPr id="20" name="Graphic 19">
            <a:extLst>
              <a:ext uri="{FF2B5EF4-FFF2-40B4-BE49-F238E27FC236}">
                <a16:creationId xmlns:a16="http://schemas.microsoft.com/office/drawing/2014/main" id="{BB18D38F-C313-C530-6552-170DCFED15F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911539" y="3638476"/>
            <a:ext cx="720000" cy="720000"/>
          </a:xfrm>
          <a:prstGeom prst="rect">
            <a:avLst/>
          </a:prstGeom>
        </p:spPr>
      </p:pic>
      <p:pic>
        <p:nvPicPr>
          <p:cNvPr id="22" name="Graphic 21">
            <a:extLst>
              <a:ext uri="{FF2B5EF4-FFF2-40B4-BE49-F238E27FC236}">
                <a16:creationId xmlns:a16="http://schemas.microsoft.com/office/drawing/2014/main" id="{51B7DB45-C02D-A557-1638-D5C623C6040F}"/>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777357" y="640250"/>
            <a:ext cx="720000" cy="720000"/>
          </a:xfrm>
          <a:prstGeom prst="rect">
            <a:avLst/>
          </a:prstGeom>
        </p:spPr>
      </p:pic>
      <p:pic>
        <p:nvPicPr>
          <p:cNvPr id="24" name="Graphic 23">
            <a:extLst>
              <a:ext uri="{FF2B5EF4-FFF2-40B4-BE49-F238E27FC236}">
                <a16:creationId xmlns:a16="http://schemas.microsoft.com/office/drawing/2014/main" id="{B903EBB8-B0E9-3692-D7D1-B7BF0DCDE72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777357" y="1640163"/>
            <a:ext cx="720000" cy="720000"/>
          </a:xfrm>
          <a:prstGeom prst="rect">
            <a:avLst/>
          </a:prstGeom>
        </p:spPr>
      </p:pic>
      <p:pic>
        <p:nvPicPr>
          <p:cNvPr id="26" name="Graphic 25">
            <a:extLst>
              <a:ext uri="{FF2B5EF4-FFF2-40B4-BE49-F238E27FC236}">
                <a16:creationId xmlns:a16="http://schemas.microsoft.com/office/drawing/2014/main" id="{8DE086B3-BFF6-3647-BD4D-2A69A1DCDA19}"/>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8777357" y="2640076"/>
            <a:ext cx="720000" cy="720000"/>
          </a:xfrm>
          <a:prstGeom prst="rect">
            <a:avLst/>
          </a:prstGeom>
        </p:spPr>
      </p:pic>
      <p:pic>
        <p:nvPicPr>
          <p:cNvPr id="28" name="Graphic 27">
            <a:extLst>
              <a:ext uri="{FF2B5EF4-FFF2-40B4-BE49-F238E27FC236}">
                <a16:creationId xmlns:a16="http://schemas.microsoft.com/office/drawing/2014/main" id="{29095147-0578-E732-FC6F-B4BAA7D95560}"/>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777357" y="3638476"/>
            <a:ext cx="720000" cy="720000"/>
          </a:xfrm>
          <a:prstGeom prst="rect">
            <a:avLst/>
          </a:prstGeom>
        </p:spPr>
      </p:pic>
      <p:pic>
        <p:nvPicPr>
          <p:cNvPr id="30" name="Graphic 29">
            <a:extLst>
              <a:ext uri="{FF2B5EF4-FFF2-40B4-BE49-F238E27FC236}">
                <a16:creationId xmlns:a16="http://schemas.microsoft.com/office/drawing/2014/main" id="{F0611F2F-09E6-C345-BACF-ECC0DC81D98E}"/>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0911539" y="4636876"/>
            <a:ext cx="720000" cy="720000"/>
          </a:xfrm>
          <a:prstGeom prst="rect">
            <a:avLst/>
          </a:prstGeom>
        </p:spPr>
      </p:pic>
      <p:pic>
        <p:nvPicPr>
          <p:cNvPr id="32" name="Graphic 31">
            <a:extLst>
              <a:ext uri="{FF2B5EF4-FFF2-40B4-BE49-F238E27FC236}">
                <a16:creationId xmlns:a16="http://schemas.microsoft.com/office/drawing/2014/main" id="{A0A8467D-2B56-ADE1-55A6-D9FA546CF2BD}"/>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844448" y="4636876"/>
            <a:ext cx="720000" cy="720000"/>
          </a:xfrm>
          <a:prstGeom prst="rect">
            <a:avLst/>
          </a:prstGeom>
        </p:spPr>
      </p:pic>
      <p:pic>
        <p:nvPicPr>
          <p:cNvPr id="34" name="Graphic 33">
            <a:extLst>
              <a:ext uri="{FF2B5EF4-FFF2-40B4-BE49-F238E27FC236}">
                <a16:creationId xmlns:a16="http://schemas.microsoft.com/office/drawing/2014/main" id="{A80C4A8B-2849-3702-7EE5-E8187775824C}"/>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8777357" y="4636876"/>
            <a:ext cx="720000" cy="720000"/>
          </a:xfrm>
          <a:prstGeom prst="rect">
            <a:avLst/>
          </a:prstGeom>
        </p:spPr>
      </p:pic>
      <p:sp>
        <p:nvSpPr>
          <p:cNvPr id="19" name="CuadroTexto 18">
            <a:extLst>
              <a:ext uri="{FF2B5EF4-FFF2-40B4-BE49-F238E27FC236}">
                <a16:creationId xmlns:a16="http://schemas.microsoft.com/office/drawing/2014/main" id="{BAF8212B-B674-6C82-CE62-56539AC67CD8}"/>
              </a:ext>
            </a:extLst>
          </p:cNvPr>
          <p:cNvSpPr txBox="1"/>
          <p:nvPr/>
        </p:nvSpPr>
        <p:spPr>
          <a:xfrm>
            <a:off x="809623" y="1729997"/>
            <a:ext cx="6842461" cy="2031325"/>
          </a:xfrm>
          <a:prstGeom prst="rect">
            <a:avLst/>
          </a:prstGeom>
          <a:noFill/>
        </p:spPr>
        <p:txBody>
          <a:bodyPr wrap="square">
            <a:spAutoFit/>
          </a:bodyPr>
          <a:lstStyle/>
          <a:p>
            <a:pPr algn="just"/>
            <a:r>
              <a:rPr lang="es-ES" dirty="0">
                <a:latin typeface="Arial" panose="020B0604020202020204" pitchFamily="34" charset="0"/>
                <a:cs typeface="Arial" panose="020B0604020202020204" pitchFamily="34" charset="0"/>
              </a:rPr>
              <a:t>168 - Establecimiento Vigilado y Controlado</a:t>
            </a:r>
          </a:p>
          <a:p>
            <a:pPr algn="just"/>
            <a:endParaRPr lang="es-ES" dirty="0">
              <a:latin typeface="Arial" panose="020B0604020202020204" pitchFamily="34" charset="0"/>
              <a:cs typeface="Arial" panose="020B0604020202020204" pitchFamily="34" charset="0"/>
            </a:endParaRPr>
          </a:p>
          <a:p>
            <a:pPr algn="just"/>
            <a:r>
              <a:rPr lang="es-ES" dirty="0">
                <a:latin typeface="Arial" panose="020B0604020202020204" pitchFamily="34" charset="0"/>
                <a:cs typeface="Arial" panose="020B0604020202020204" pitchFamily="34" charset="0"/>
              </a:rPr>
              <a:t>628 Soportes reportados como ejecutados en el informe de gestión VSA</a:t>
            </a:r>
          </a:p>
          <a:p>
            <a:pPr algn="just"/>
            <a:endParaRPr lang="es-ES" dirty="0">
              <a:latin typeface="Arial" panose="020B0604020202020204" pitchFamily="34" charset="0"/>
              <a:cs typeface="Arial" panose="020B0604020202020204" pitchFamily="34" charset="0"/>
            </a:endParaRPr>
          </a:p>
          <a:p>
            <a:pPr algn="just"/>
            <a:r>
              <a:rPr lang="es-ES" dirty="0">
                <a:latin typeface="Arial" panose="020B0604020202020204" pitchFamily="34" charset="0"/>
                <a:cs typeface="Arial" panose="020B0604020202020204" pitchFamily="34" charset="0"/>
              </a:rPr>
              <a:t>348 Soportes verificados por el Equipo de Apoyo a la Supervisión</a:t>
            </a:r>
          </a:p>
          <a:p>
            <a:pPr algn="just"/>
            <a:endParaRPr lang="es-ES" dirty="0">
              <a:latin typeface="Arial" panose="020B0604020202020204" pitchFamily="34" charset="0"/>
              <a:cs typeface="Arial" panose="020B0604020202020204" pitchFamily="34" charset="0"/>
            </a:endParaRPr>
          </a:p>
        </p:txBody>
      </p:sp>
      <p:sp>
        <p:nvSpPr>
          <p:cNvPr id="21" name="CuadroTexto 20">
            <a:extLst>
              <a:ext uri="{FF2B5EF4-FFF2-40B4-BE49-F238E27FC236}">
                <a16:creationId xmlns:a16="http://schemas.microsoft.com/office/drawing/2014/main" id="{16C3D1E3-7263-5572-91A1-F8EA259A986E}"/>
              </a:ext>
            </a:extLst>
          </p:cNvPr>
          <p:cNvSpPr txBox="1"/>
          <p:nvPr/>
        </p:nvSpPr>
        <p:spPr>
          <a:xfrm>
            <a:off x="1395014" y="4994779"/>
            <a:ext cx="6094602" cy="830997"/>
          </a:xfrm>
          <a:prstGeom prst="rect">
            <a:avLst/>
          </a:prstGeom>
          <a:noFill/>
        </p:spPr>
        <p:txBody>
          <a:bodyPr wrap="square">
            <a:spAutoFit/>
          </a:bodyPr>
          <a:lstStyle/>
          <a:p>
            <a:pPr algn="just"/>
            <a:r>
              <a:rPr lang="es-ES" sz="1600" dirty="0">
                <a:solidFill>
                  <a:srgbClr val="000000"/>
                </a:solidFill>
                <a:latin typeface="Arial" panose="020B0604020202020204" pitchFamily="34" charset="0"/>
              </a:rPr>
              <a:t>L</a:t>
            </a:r>
            <a:r>
              <a:rPr lang="es-ES" sz="1600" b="0" i="0" u="none" strike="noStrike" baseline="0" dirty="0">
                <a:solidFill>
                  <a:srgbClr val="000000"/>
                </a:solidFill>
                <a:latin typeface="Arial" panose="020B0604020202020204" pitchFamily="34" charset="0"/>
              </a:rPr>
              <a:t>a muestra es definida teniendo en cuenta un margen de error del </a:t>
            </a:r>
            <a:r>
              <a:rPr lang="es-ES" sz="1600" b="0" i="0" u="none" strike="noStrike" baseline="0" dirty="0">
                <a:solidFill>
                  <a:srgbClr val="FF0000"/>
                </a:solidFill>
                <a:latin typeface="Arial" panose="020B0604020202020204" pitchFamily="34" charset="0"/>
              </a:rPr>
              <a:t>5%</a:t>
            </a:r>
            <a:r>
              <a:rPr lang="es-ES" sz="1600" b="0" i="0" u="none" strike="noStrike" baseline="0" dirty="0">
                <a:solidFill>
                  <a:srgbClr val="000000"/>
                </a:solidFill>
                <a:latin typeface="Arial" panose="020B0604020202020204" pitchFamily="34" charset="0"/>
              </a:rPr>
              <a:t> y un nivel de confianza del </a:t>
            </a:r>
            <a:r>
              <a:rPr lang="es-ES" sz="1600" b="0" i="0" u="none" strike="noStrike" baseline="0" dirty="0">
                <a:solidFill>
                  <a:srgbClr val="FF0000"/>
                </a:solidFill>
                <a:latin typeface="Arial" panose="020B0604020202020204" pitchFamily="34" charset="0"/>
              </a:rPr>
              <a:t>95%</a:t>
            </a:r>
            <a:r>
              <a:rPr lang="es-ES" sz="1600" b="0" i="0" u="none" strike="noStrike" baseline="0" dirty="0">
                <a:solidFill>
                  <a:srgbClr val="000000"/>
                </a:solidFill>
                <a:latin typeface="Arial" panose="020B0604020202020204" pitchFamily="34" charset="0"/>
              </a:rPr>
              <a:t>; utilizando el instrumento https://www.questionpro.com/es/calculadora-de-muestra.html </a:t>
            </a:r>
            <a:endParaRPr lang="es-CO" sz="1600" dirty="0"/>
          </a:p>
        </p:txBody>
      </p:sp>
    </p:spTree>
    <p:extLst>
      <p:ext uri="{BB962C8B-B14F-4D97-AF65-F5344CB8AC3E}">
        <p14:creationId xmlns:p14="http://schemas.microsoft.com/office/powerpoint/2010/main" val="14757305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5F0E6F1-C62F-1C7D-E20E-E087C658458F}"/>
              </a:ext>
            </a:extLst>
          </p:cNvPr>
          <p:cNvSpPr>
            <a:spLocks noGrp="1"/>
          </p:cNvSpPr>
          <p:nvPr>
            <p:ph type="title"/>
          </p:nvPr>
        </p:nvSpPr>
        <p:spPr/>
        <p:txBody>
          <a:bodyPr/>
          <a:lstStyle/>
          <a:p>
            <a:r>
              <a:rPr lang="es-CO" dirty="0"/>
              <a:t>TALENTO HUMANO E INSUMOS</a:t>
            </a:r>
            <a:endParaRPr lang="en-CO" dirty="0"/>
          </a:p>
        </p:txBody>
      </p:sp>
      <p:sp>
        <p:nvSpPr>
          <p:cNvPr id="6" name="Text Placeholder 5">
            <a:extLst>
              <a:ext uri="{FF2B5EF4-FFF2-40B4-BE49-F238E27FC236}">
                <a16:creationId xmlns:a16="http://schemas.microsoft.com/office/drawing/2014/main" id="{09DD69F2-F5A4-1AF5-B691-36501A568E31}"/>
              </a:ext>
            </a:extLst>
          </p:cNvPr>
          <p:cNvSpPr>
            <a:spLocks noGrp="1"/>
          </p:cNvSpPr>
          <p:nvPr>
            <p:ph type="body" idx="1"/>
          </p:nvPr>
        </p:nvSpPr>
        <p:spPr>
          <a:xfrm>
            <a:off x="839788" y="1257622"/>
            <a:ext cx="5157787" cy="591490"/>
          </a:xfrm>
        </p:spPr>
        <p:txBody>
          <a:bodyPr/>
          <a:lstStyle/>
          <a:p>
            <a:r>
              <a:rPr lang="es-CO" dirty="0"/>
              <a:t>TALENTO HUMANO</a:t>
            </a:r>
            <a:endParaRPr lang="en-CO" dirty="0"/>
          </a:p>
        </p:txBody>
      </p:sp>
      <p:sp>
        <p:nvSpPr>
          <p:cNvPr id="7" name="Content Placeholder 6">
            <a:extLst>
              <a:ext uri="{FF2B5EF4-FFF2-40B4-BE49-F238E27FC236}">
                <a16:creationId xmlns:a16="http://schemas.microsoft.com/office/drawing/2014/main" id="{01A92EA7-2A03-8EF9-E600-0942831B6A96}"/>
              </a:ext>
            </a:extLst>
          </p:cNvPr>
          <p:cNvSpPr>
            <a:spLocks noGrp="1"/>
          </p:cNvSpPr>
          <p:nvPr>
            <p:ph sz="half" idx="2"/>
          </p:nvPr>
        </p:nvSpPr>
        <p:spPr>
          <a:xfrm>
            <a:off x="836612" y="1927873"/>
            <a:ext cx="5157787" cy="4553138"/>
          </a:xfrm>
        </p:spPr>
        <p:txBody>
          <a:bodyPr>
            <a:normAutofit/>
          </a:bodyPr>
          <a:lstStyle/>
          <a:p>
            <a:pPr algn="just">
              <a:lnSpc>
                <a:spcPct val="100000"/>
              </a:lnSpc>
            </a:pPr>
            <a:r>
              <a:rPr lang="es-ES" sz="1500" dirty="0">
                <a:latin typeface="Arial" panose="020B0604020202020204" pitchFamily="34" charset="0"/>
                <a:cs typeface="Arial" panose="020B0604020202020204" pitchFamily="34" charset="0"/>
              </a:rPr>
              <a:t>Se verificó en el Modulo de talento humano del SIVIGILA DC (hoja de vida, contrato, certificaciones académicas, </a:t>
            </a:r>
            <a:r>
              <a:rPr lang="es-ES" sz="1500" dirty="0" err="1">
                <a:latin typeface="Arial" panose="020B0604020202020204" pitchFamily="34" charset="0"/>
                <a:cs typeface="Arial" panose="020B0604020202020204" pitchFamily="34" charset="0"/>
              </a:rPr>
              <a:t>etc</a:t>
            </a:r>
            <a:r>
              <a:rPr lang="es-ES" sz="1500" dirty="0">
                <a:latin typeface="Arial" panose="020B0604020202020204" pitchFamily="34" charset="0"/>
                <a:cs typeface="Arial" panose="020B0604020202020204" pitchFamily="34" charset="0"/>
              </a:rPr>
              <a:t>) y las bases de talento humano sin identificar hallazgos.</a:t>
            </a:r>
          </a:p>
          <a:p>
            <a:pPr algn="just">
              <a:lnSpc>
                <a:spcPct val="100000"/>
              </a:lnSpc>
            </a:pPr>
            <a:endParaRPr lang="es-ES" sz="1500" dirty="0">
              <a:latin typeface="Arial" panose="020B0604020202020204" pitchFamily="34" charset="0"/>
              <a:cs typeface="Arial" panose="020B0604020202020204" pitchFamily="34" charset="0"/>
            </a:endParaRPr>
          </a:p>
          <a:p>
            <a:pPr algn="just">
              <a:lnSpc>
                <a:spcPct val="100000"/>
              </a:lnSpc>
            </a:pPr>
            <a:r>
              <a:rPr lang="es-ES" sz="1500" dirty="0">
                <a:latin typeface="Arial" panose="020B0604020202020204" pitchFamily="34" charset="0"/>
                <a:cs typeface="Arial" panose="020B0604020202020204" pitchFamily="34" charset="0"/>
              </a:rPr>
              <a:t>Se verificó el pago de honorarios, de acuerdo a las planillas de pago suministradas por la Subred, sin identificar hallazgos.</a:t>
            </a:r>
          </a:p>
          <a:p>
            <a:pPr marL="0" indent="0" algn="just">
              <a:lnSpc>
                <a:spcPct val="100000"/>
              </a:lnSpc>
              <a:buNone/>
            </a:pPr>
            <a:endParaRPr lang="es-ES" sz="1500" dirty="0">
              <a:latin typeface="Arial" panose="020B0604020202020204" pitchFamily="34" charset="0"/>
              <a:cs typeface="Arial" panose="020B0604020202020204" pitchFamily="34" charset="0"/>
            </a:endParaRPr>
          </a:p>
          <a:p>
            <a:pPr marL="0" indent="0" algn="just">
              <a:lnSpc>
                <a:spcPct val="100000"/>
              </a:lnSpc>
              <a:buNone/>
            </a:pPr>
            <a:r>
              <a:rPr lang="es-ES" sz="1500" dirty="0">
                <a:latin typeface="Arial" panose="020B0604020202020204" pitchFamily="34" charset="0"/>
                <a:cs typeface="Arial" panose="020B0604020202020204" pitchFamily="34" charset="0"/>
              </a:rPr>
              <a:t>Se verificaron los siguientes perfiles en el periodo:</a:t>
            </a:r>
          </a:p>
          <a:p>
            <a:pPr algn="just">
              <a:lnSpc>
                <a:spcPct val="100000"/>
              </a:lnSpc>
            </a:pPr>
            <a:r>
              <a:rPr lang="es-ES" sz="1500" dirty="0">
                <a:latin typeface="Arial" panose="020B0604020202020204" pitchFamily="34" charset="0"/>
                <a:cs typeface="Arial" panose="020B0604020202020204" pitchFamily="34" charset="0"/>
              </a:rPr>
              <a:t>5 Profesionales universitarios 1</a:t>
            </a:r>
          </a:p>
          <a:p>
            <a:pPr algn="just">
              <a:lnSpc>
                <a:spcPct val="100000"/>
              </a:lnSpc>
            </a:pPr>
            <a:r>
              <a:rPr lang="es-ES" sz="1500" dirty="0">
                <a:latin typeface="Arial" panose="020B0604020202020204" pitchFamily="34" charset="0"/>
                <a:cs typeface="Arial" panose="020B0604020202020204" pitchFamily="34" charset="0"/>
              </a:rPr>
              <a:t>2 Profesionales universitarios 2</a:t>
            </a:r>
          </a:p>
          <a:p>
            <a:pPr algn="just">
              <a:lnSpc>
                <a:spcPct val="100000"/>
              </a:lnSpc>
            </a:pPr>
            <a:r>
              <a:rPr lang="es-ES" sz="1500" dirty="0">
                <a:latin typeface="Arial" panose="020B0604020202020204" pitchFamily="34" charset="0"/>
                <a:cs typeface="Arial" panose="020B0604020202020204" pitchFamily="34" charset="0"/>
              </a:rPr>
              <a:t>1 Tecnólogo</a:t>
            </a:r>
          </a:p>
          <a:p>
            <a:pPr algn="just">
              <a:lnSpc>
                <a:spcPct val="100000"/>
              </a:lnSpc>
            </a:pPr>
            <a:r>
              <a:rPr lang="es-ES" sz="1500" dirty="0">
                <a:latin typeface="Arial" panose="020B0604020202020204" pitchFamily="34" charset="0"/>
                <a:cs typeface="Arial" panose="020B0604020202020204" pitchFamily="34" charset="0"/>
              </a:rPr>
              <a:t>Se contó con 1 colaborador de planta</a:t>
            </a:r>
          </a:p>
          <a:p>
            <a:pPr algn="just"/>
            <a:endParaRPr lang="es-ES" dirty="0"/>
          </a:p>
          <a:p>
            <a:pPr algn="just"/>
            <a:endParaRPr lang="en-CO" dirty="0"/>
          </a:p>
        </p:txBody>
      </p:sp>
      <p:sp>
        <p:nvSpPr>
          <p:cNvPr id="8" name="Text Placeholder 7">
            <a:extLst>
              <a:ext uri="{FF2B5EF4-FFF2-40B4-BE49-F238E27FC236}">
                <a16:creationId xmlns:a16="http://schemas.microsoft.com/office/drawing/2014/main" id="{289D0903-7750-7208-5E22-36D7B09E27C1}"/>
              </a:ext>
            </a:extLst>
          </p:cNvPr>
          <p:cNvSpPr>
            <a:spLocks noGrp="1"/>
          </p:cNvSpPr>
          <p:nvPr>
            <p:ph type="body" sz="quarter" idx="3"/>
          </p:nvPr>
        </p:nvSpPr>
        <p:spPr>
          <a:xfrm>
            <a:off x="6269692" y="1232901"/>
            <a:ext cx="5183188" cy="575607"/>
          </a:xfrm>
        </p:spPr>
        <p:txBody>
          <a:bodyPr/>
          <a:lstStyle/>
          <a:p>
            <a:r>
              <a:rPr lang="es-ES" dirty="0"/>
              <a:t>INSUMOS</a:t>
            </a:r>
            <a:endParaRPr lang="en-CO" dirty="0"/>
          </a:p>
        </p:txBody>
      </p:sp>
      <p:sp>
        <p:nvSpPr>
          <p:cNvPr id="9" name="Content Placeholder 8">
            <a:extLst>
              <a:ext uri="{FF2B5EF4-FFF2-40B4-BE49-F238E27FC236}">
                <a16:creationId xmlns:a16="http://schemas.microsoft.com/office/drawing/2014/main" id="{AF767F2A-BCB2-1DFC-EB7B-3E3EAB12BC28}"/>
              </a:ext>
            </a:extLst>
          </p:cNvPr>
          <p:cNvSpPr>
            <a:spLocks noGrp="1"/>
          </p:cNvSpPr>
          <p:nvPr>
            <p:ph sz="quarter" idx="4"/>
          </p:nvPr>
        </p:nvSpPr>
        <p:spPr>
          <a:xfrm>
            <a:off x="6197603" y="2007635"/>
            <a:ext cx="5183188" cy="3267075"/>
          </a:xfrm>
        </p:spPr>
        <p:txBody>
          <a:bodyPr>
            <a:normAutofit/>
          </a:bodyPr>
          <a:lstStyle/>
          <a:p>
            <a:pPr algn="just">
              <a:lnSpc>
                <a:spcPct val="150000"/>
              </a:lnSpc>
            </a:pPr>
            <a:r>
              <a:rPr lang="es-ES" sz="1500" dirty="0">
                <a:latin typeface="Arial" panose="020B0604020202020204" pitchFamily="34" charset="0"/>
                <a:cs typeface="Arial" panose="020B0604020202020204" pitchFamily="34" charset="0"/>
              </a:rPr>
              <a:t>No se identificaron hallazgos en la verificación de los materiales, equipos e insumos, con los servicios y la dotación acordes al anexo 6 y 8 del convenio</a:t>
            </a:r>
            <a:endParaRPr lang="es-CO" sz="1500" dirty="0">
              <a:latin typeface="Arial" panose="020B0604020202020204" pitchFamily="34" charset="0"/>
              <a:cs typeface="Arial" panose="020B0604020202020204" pitchFamily="34" charset="0"/>
            </a:endParaRPr>
          </a:p>
          <a:p>
            <a:endParaRPr lang="es-ES" dirty="0"/>
          </a:p>
          <a:p>
            <a:pPr marL="0" indent="0">
              <a:buNone/>
            </a:pPr>
            <a:endParaRPr lang="en-CO" dirty="0">
              <a:solidFill>
                <a:schemeClr val="bg1">
                  <a:lumMod val="50000"/>
                </a:schemeClr>
              </a:solidFill>
            </a:endParaRPr>
          </a:p>
        </p:txBody>
      </p:sp>
    </p:spTree>
    <p:extLst>
      <p:ext uri="{BB962C8B-B14F-4D97-AF65-F5344CB8AC3E}">
        <p14:creationId xmlns:p14="http://schemas.microsoft.com/office/powerpoint/2010/main" val="6300507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09624" y="640250"/>
            <a:ext cx="10515600" cy="535531"/>
          </a:xfrm>
        </p:spPr>
        <p:txBody>
          <a:bodyPr/>
          <a:lstStyle/>
          <a:p>
            <a:r>
              <a:rPr lang="es-CO" sz="3200" b="1" dirty="0">
                <a:solidFill>
                  <a:srgbClr val="285B6A"/>
                </a:solidFill>
                <a:latin typeface="Oswald"/>
                <a:ea typeface="Oswald"/>
                <a:cs typeface="Oswald"/>
                <a:sym typeface="Oswald"/>
              </a:rPr>
              <a:t>HALLAZGOS SEGUIMIENTO RETROSPECTIVO</a:t>
            </a:r>
            <a:endParaRPr lang="en-CO" dirty="0"/>
          </a:p>
        </p:txBody>
      </p:sp>
      <p:graphicFrame>
        <p:nvGraphicFramePr>
          <p:cNvPr id="4" name="Tabla 3">
            <a:extLst>
              <a:ext uri="{FF2B5EF4-FFF2-40B4-BE49-F238E27FC236}">
                <a16:creationId xmlns:a16="http://schemas.microsoft.com/office/drawing/2014/main" id="{721A7FB6-07A2-45EA-9EDE-8E2462A4FA3C}"/>
              </a:ext>
            </a:extLst>
          </p:cNvPr>
          <p:cNvGraphicFramePr>
            <a:graphicFrameLocks noGrp="1"/>
          </p:cNvGraphicFramePr>
          <p:nvPr>
            <p:extLst>
              <p:ext uri="{D42A27DB-BD31-4B8C-83A1-F6EECF244321}">
                <p14:modId xmlns:p14="http://schemas.microsoft.com/office/powerpoint/2010/main" val="2318405951"/>
              </p:ext>
            </p:extLst>
          </p:nvPr>
        </p:nvGraphicFramePr>
        <p:xfrm>
          <a:off x="694595" y="1174685"/>
          <a:ext cx="10467249" cy="4614582"/>
        </p:xfrm>
        <a:graphic>
          <a:graphicData uri="http://schemas.openxmlformats.org/drawingml/2006/table">
            <a:tbl>
              <a:tblPr/>
              <a:tblGrid>
                <a:gridCol w="2380658">
                  <a:extLst>
                    <a:ext uri="{9D8B030D-6E8A-4147-A177-3AD203B41FA5}">
                      <a16:colId xmlns:a16="http://schemas.microsoft.com/office/drawing/2014/main" val="1083971882"/>
                    </a:ext>
                  </a:extLst>
                </a:gridCol>
                <a:gridCol w="5744155">
                  <a:extLst>
                    <a:ext uri="{9D8B030D-6E8A-4147-A177-3AD203B41FA5}">
                      <a16:colId xmlns:a16="http://schemas.microsoft.com/office/drawing/2014/main" val="4048012691"/>
                    </a:ext>
                  </a:extLst>
                </a:gridCol>
                <a:gridCol w="1138456">
                  <a:extLst>
                    <a:ext uri="{9D8B030D-6E8A-4147-A177-3AD203B41FA5}">
                      <a16:colId xmlns:a16="http://schemas.microsoft.com/office/drawing/2014/main" val="2422926167"/>
                    </a:ext>
                  </a:extLst>
                </a:gridCol>
                <a:gridCol w="1203980">
                  <a:extLst>
                    <a:ext uri="{9D8B030D-6E8A-4147-A177-3AD203B41FA5}">
                      <a16:colId xmlns:a16="http://schemas.microsoft.com/office/drawing/2014/main" val="4054335805"/>
                    </a:ext>
                  </a:extLst>
                </a:gridCol>
              </a:tblGrid>
              <a:tr h="348706">
                <a:tc>
                  <a:txBody>
                    <a:bodyPr/>
                    <a:lstStyle/>
                    <a:p>
                      <a:pPr algn="ctr" rtl="0" fontAlgn="ctr"/>
                      <a:r>
                        <a:rPr lang="es-CO" sz="1200" b="1" i="0" u="none" strike="noStrike" dirty="0">
                          <a:solidFill>
                            <a:srgbClr val="000000"/>
                          </a:solidFill>
                          <a:effectLst/>
                          <a:latin typeface="Arial" panose="020B0604020202020204" pitchFamily="34" charset="0"/>
                        </a:rPr>
                        <a:t>INTERVENCIÓN Y/O PRODUCTO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HALLAZGOS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LOCALIDAD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ES" sz="1200" b="1" i="0" u="none" strike="noStrike">
                          <a:solidFill>
                            <a:srgbClr val="000000"/>
                          </a:solidFill>
                          <a:effectLst/>
                          <a:latin typeface="Arial" panose="020B0604020202020204" pitchFamily="34" charset="0"/>
                        </a:rPr>
                        <a:t>GLOSA Y/O PLAN DE MEJORA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extLst>
                  <a:ext uri="{0D108BD9-81ED-4DB2-BD59-A6C34878D82A}">
                    <a16:rowId xmlns:a16="http://schemas.microsoft.com/office/drawing/2014/main" val="2537733296"/>
                  </a:ext>
                </a:extLst>
              </a:tr>
              <a:tr h="964215">
                <a:tc>
                  <a:txBody>
                    <a:bodyPr/>
                    <a:lstStyle/>
                    <a:p>
                      <a:pPr algn="ctr" rtl="0" fontAlgn="ctr"/>
                      <a:r>
                        <a:rPr lang="es-ES" sz="1300" b="0" i="0" u="none" strike="noStrike" dirty="0">
                          <a:solidFill>
                            <a:schemeClr val="tx1"/>
                          </a:solidFill>
                          <a:effectLst/>
                          <a:latin typeface="Arial" panose="020B0604020202020204" pitchFamily="34" charset="0"/>
                        </a:rPr>
                        <a:t>65 - Visitas de IVC a farmacias droguerías y/o droguerías incluidas las que contratan servicio con instituciones prestadoras de servicios de salud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just" rtl="0" fontAlgn="ctr"/>
                      <a:br>
                        <a:rPr lang="es-ES" sz="1300" b="0" i="0" u="none" strike="noStrike" dirty="0">
                          <a:solidFill>
                            <a:schemeClr val="tx1"/>
                          </a:solidFill>
                          <a:effectLst/>
                          <a:latin typeface="Arial" panose="020B0604020202020204" pitchFamily="34" charset="0"/>
                        </a:rPr>
                      </a:br>
                      <a:endParaRPr lang="es-ES" sz="1300" b="0" i="0" u="none" strike="noStrike" dirty="0">
                        <a:solidFill>
                          <a:schemeClr val="tx1"/>
                        </a:solidFill>
                        <a:effectLst/>
                        <a:latin typeface="Arial" panose="020B0604020202020204" pitchFamily="34" charset="0"/>
                      </a:endParaRPr>
                    </a:p>
                    <a:p>
                      <a:pPr marL="171450" indent="-171450" algn="just" rtl="0" fontAlgn="ctr">
                        <a:buFont typeface="Arial" panose="020B0604020202020204" pitchFamily="34" charset="0"/>
                        <a:buChar char="•"/>
                      </a:pPr>
                      <a:r>
                        <a:rPr lang="es-ES" sz="1300" b="0" i="0" u="none" strike="noStrike" dirty="0">
                          <a:solidFill>
                            <a:schemeClr val="tx1"/>
                          </a:solidFill>
                          <a:effectLst/>
                          <a:latin typeface="Arial" panose="020B0604020202020204" pitchFamily="34" charset="0"/>
                        </a:rPr>
                        <a:t>Incongruencia en el registro de cumplimiento de las áreas del establecimiento (ítem 3.10), en la descripción de los hallazgos se contradice lo cumplido.</a:t>
                      </a:r>
                    </a:p>
                    <a:p>
                      <a:pPr marL="171450" indent="-171450" algn="just" rtl="0" fontAlgn="ctr">
                        <a:buFont typeface="Arial" panose="020B0604020202020204" pitchFamily="34" charset="0"/>
                        <a:buChar char="•"/>
                      </a:pPr>
                      <a:endParaRPr lang="es-ES" sz="1300" b="0" i="0" u="none" strike="noStrike" dirty="0">
                        <a:solidFill>
                          <a:schemeClr val="tx1"/>
                        </a:solidFill>
                        <a:effectLst/>
                        <a:latin typeface="Arial" panose="020B0604020202020204" pitchFamily="34" charset="0"/>
                      </a:endParaRPr>
                    </a:p>
                    <a:p>
                      <a:pPr marL="171450" indent="-171450" algn="just" rtl="0" fontAlgn="ctr">
                        <a:buFont typeface="Arial" panose="020B0604020202020204" pitchFamily="34" charset="0"/>
                        <a:buChar char="•"/>
                      </a:pPr>
                      <a:r>
                        <a:rPr lang="es-ES" sz="1300" b="0" i="0" u="none" strike="noStrike" dirty="0">
                          <a:solidFill>
                            <a:schemeClr val="tx1"/>
                          </a:solidFill>
                          <a:effectLst/>
                          <a:latin typeface="Arial" panose="020B0604020202020204" pitchFamily="34" charset="0"/>
                        </a:rPr>
                        <a:t>Incongruencia en el cumplimiento del formato RH1 entre actas principal e inyectología.</a:t>
                      </a:r>
                    </a:p>
                    <a:p>
                      <a:pPr marL="0" indent="0" algn="just" rtl="0" fontAlgn="ctr">
                        <a:buFont typeface="Arial" panose="020B0604020202020204" pitchFamily="34" charset="0"/>
                        <a:buNone/>
                      </a:pPr>
                      <a:br>
                        <a:rPr lang="es-ES" sz="1300" b="0" i="0" u="none" strike="noStrike" dirty="0">
                          <a:solidFill>
                            <a:schemeClr val="tx1"/>
                          </a:solidFill>
                          <a:effectLst/>
                          <a:latin typeface="Arial" panose="020B0604020202020204" pitchFamily="34" charset="0"/>
                        </a:rPr>
                      </a:b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ES" sz="1300" b="0" i="0" u="none" strike="noStrike" dirty="0">
                          <a:solidFill>
                            <a:schemeClr val="tx1"/>
                          </a:solidFill>
                          <a:effectLst/>
                          <a:latin typeface="Arial" panose="020B0604020202020204" pitchFamily="34" charset="0"/>
                        </a:rPr>
                        <a:t>San Cristóbal</a:t>
                      </a:r>
                    </a:p>
                    <a:p>
                      <a:pPr algn="ctr" rtl="0" fontAlgn="ctr"/>
                      <a:r>
                        <a:rPr lang="es-ES" sz="1300" b="0" i="0" u="none" strike="noStrike" dirty="0">
                          <a:solidFill>
                            <a:schemeClr val="tx1"/>
                          </a:solidFill>
                          <a:effectLst/>
                          <a:latin typeface="Arial" panose="020B0604020202020204" pitchFamily="34" charset="0"/>
                        </a:rPr>
                        <a:t>Antonio Nariño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300" b="0" i="0" u="none" strike="noStrike" dirty="0">
                          <a:solidFill>
                            <a:schemeClr val="tx1"/>
                          </a:solidFill>
                          <a:effectLst/>
                          <a:latin typeface="Arial" panose="020B0604020202020204" pitchFamily="34" charset="0"/>
                        </a:rPr>
                        <a:t>G3-3</a:t>
                      </a:r>
                    </a:p>
                    <a:p>
                      <a:pPr algn="ctr" rtl="0" fontAlgn="ctr"/>
                      <a:r>
                        <a:rPr lang="es-CO" sz="1300" b="0" i="0" u="none" strike="noStrike" dirty="0">
                          <a:solidFill>
                            <a:schemeClr val="tx1"/>
                          </a:solidFill>
                          <a:effectLst/>
                          <a:latin typeface="Arial" panose="020B0604020202020204" pitchFamily="34" charset="0"/>
                        </a:rPr>
                        <a:t>2 actas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1091839830"/>
                  </a:ext>
                </a:extLst>
              </a:tr>
              <a:tr h="2068352">
                <a:tc>
                  <a:txBody>
                    <a:bodyPr/>
                    <a:lstStyle/>
                    <a:p>
                      <a:pPr algn="ctr" rtl="0" fontAlgn="ctr"/>
                      <a:r>
                        <a:rPr lang="es-ES" sz="1300" b="0" i="0" u="none" strike="noStrike" dirty="0">
                          <a:solidFill>
                            <a:schemeClr val="tx1"/>
                          </a:solidFill>
                          <a:effectLst/>
                          <a:latin typeface="Arial" panose="020B0604020202020204" pitchFamily="34" charset="0"/>
                        </a:rPr>
                        <a:t>68 - Visitas de IVC a depósitos de drogas (Incluye operativos logísticos y depósitos que almacenen y/o </a:t>
                      </a:r>
                      <a:r>
                        <a:rPr lang="es-ES" sz="1300" b="0" i="0" u="none" strike="noStrike" dirty="0" err="1">
                          <a:solidFill>
                            <a:schemeClr val="tx1"/>
                          </a:solidFill>
                          <a:effectLst/>
                          <a:latin typeface="Arial" panose="020B0604020202020204" pitchFamily="34" charset="0"/>
                        </a:rPr>
                        <a:t>reenvasen</a:t>
                      </a:r>
                      <a:r>
                        <a:rPr lang="es-ES" sz="1300" b="0" i="0" u="none" strike="noStrike" dirty="0">
                          <a:solidFill>
                            <a:schemeClr val="tx1"/>
                          </a:solidFill>
                          <a:effectLst/>
                          <a:latin typeface="Arial" panose="020B0604020202020204" pitchFamily="34" charset="0"/>
                        </a:rPr>
                        <a:t> materias primas de uso farmacéutico)</a:t>
                      </a:r>
                    </a:p>
                    <a:p>
                      <a:pPr algn="ctr" rtl="0" fontAlgn="ct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marL="171450" indent="-171450" algn="just" rtl="0" fontAlgn="ctr">
                        <a:buFont typeface="Arial" panose="020B0604020202020204" pitchFamily="34" charset="0"/>
                        <a:buChar char="•"/>
                      </a:pPr>
                      <a:r>
                        <a:rPr lang="es-ES" sz="1300" b="0" i="0" u="none" strike="noStrike" dirty="0">
                          <a:solidFill>
                            <a:schemeClr val="tx1"/>
                          </a:solidFill>
                          <a:effectLst/>
                          <a:latin typeface="Arial" panose="020B0604020202020204" pitchFamily="34" charset="0"/>
                        </a:rPr>
                        <a:t>Incongruencia en la calificación de la participación en el Programa Nacional de Farmacovigilancia, propia de una agencia de especialidades farmacéuticas, sin embargo, el establecimiento fue clasificación como Depósito de Drogas.</a:t>
                      </a:r>
                    </a:p>
                    <a:p>
                      <a:pPr marL="0" indent="0" algn="just" rtl="0" fontAlgn="ctr">
                        <a:buFont typeface="Arial" panose="020B0604020202020204" pitchFamily="34" charset="0"/>
                        <a:buNone/>
                      </a:pPr>
                      <a:endParaRPr lang="es-ES" sz="1300" b="0" i="0" u="none" strike="noStrike" dirty="0">
                        <a:solidFill>
                          <a:schemeClr val="tx1"/>
                        </a:solidFill>
                        <a:effectLst/>
                        <a:latin typeface="Arial" panose="020B0604020202020204" pitchFamily="34" charset="0"/>
                      </a:endParaRPr>
                    </a:p>
                    <a:p>
                      <a:pPr marL="0" indent="0" algn="just" rtl="0" fontAlgn="ctr">
                        <a:buFont typeface="Arial" panose="020B0604020202020204" pitchFamily="34" charset="0"/>
                        <a:buNone/>
                      </a:pP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ES" sz="1300" b="0" i="0" u="none" strike="noStrike" dirty="0">
                          <a:solidFill>
                            <a:schemeClr val="tx1"/>
                          </a:solidFill>
                          <a:effectLst/>
                          <a:latin typeface="Arial" panose="020B0604020202020204" pitchFamily="34" charset="0"/>
                        </a:rPr>
                        <a:t>Antonio Nariño</a:t>
                      </a: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300" b="0" i="0" u="none" strike="noStrike" dirty="0">
                          <a:solidFill>
                            <a:schemeClr val="tx1"/>
                          </a:solidFill>
                          <a:effectLst/>
                          <a:latin typeface="Arial" panose="020B0604020202020204" pitchFamily="34" charset="0"/>
                        </a:rPr>
                        <a:t>G3-3</a:t>
                      </a:r>
                    </a:p>
                    <a:p>
                      <a:pPr algn="ctr" rtl="0" fontAlgn="ctr"/>
                      <a:r>
                        <a:rPr lang="es-CO" sz="1300" b="0" i="0" u="none" strike="noStrike" dirty="0">
                          <a:solidFill>
                            <a:schemeClr val="tx1"/>
                          </a:solidFill>
                          <a:effectLst/>
                          <a:latin typeface="Arial" panose="020B0604020202020204" pitchFamily="34" charset="0"/>
                        </a:rPr>
                        <a:t>1 actas</a:t>
                      </a:r>
                    </a:p>
                    <a:p>
                      <a:pPr algn="ctr" rtl="0" fontAlgn="ctr"/>
                      <a:endParaRPr lang="es-CO"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2860889753"/>
                  </a:ext>
                </a:extLst>
              </a:tr>
            </a:tbl>
          </a:graphicData>
        </a:graphic>
      </p:graphicFrame>
    </p:spTree>
    <p:extLst>
      <p:ext uri="{BB962C8B-B14F-4D97-AF65-F5344CB8AC3E}">
        <p14:creationId xmlns:p14="http://schemas.microsoft.com/office/powerpoint/2010/main" val="36625603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5D5A7-4E70-000D-94A0-D485E359A2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5BB467-64BF-26DE-948E-A03DDD675364}"/>
              </a:ext>
            </a:extLst>
          </p:cNvPr>
          <p:cNvSpPr>
            <a:spLocks noGrp="1"/>
          </p:cNvSpPr>
          <p:nvPr>
            <p:ph type="title"/>
          </p:nvPr>
        </p:nvSpPr>
        <p:spPr>
          <a:xfrm>
            <a:off x="809624" y="640250"/>
            <a:ext cx="10515600" cy="535531"/>
          </a:xfrm>
        </p:spPr>
        <p:txBody>
          <a:bodyPr/>
          <a:lstStyle/>
          <a:p>
            <a:r>
              <a:rPr lang="es-CO" sz="3200" b="1" dirty="0">
                <a:solidFill>
                  <a:srgbClr val="285B6A"/>
                </a:solidFill>
                <a:latin typeface="Oswald"/>
                <a:ea typeface="Oswald"/>
                <a:cs typeface="Oswald"/>
                <a:sym typeface="Oswald"/>
              </a:rPr>
              <a:t>HALLAZGOS SEGUIMIENTO RETROSPECTIVO</a:t>
            </a:r>
            <a:endParaRPr lang="en-CO" dirty="0"/>
          </a:p>
        </p:txBody>
      </p:sp>
      <p:graphicFrame>
        <p:nvGraphicFramePr>
          <p:cNvPr id="4" name="Tabla 3">
            <a:extLst>
              <a:ext uri="{FF2B5EF4-FFF2-40B4-BE49-F238E27FC236}">
                <a16:creationId xmlns:a16="http://schemas.microsoft.com/office/drawing/2014/main" id="{CB0655F4-F4FE-7827-15DB-347715E5FD53}"/>
              </a:ext>
            </a:extLst>
          </p:cNvPr>
          <p:cNvGraphicFramePr>
            <a:graphicFrameLocks noGrp="1"/>
          </p:cNvGraphicFramePr>
          <p:nvPr>
            <p:extLst>
              <p:ext uri="{D42A27DB-BD31-4B8C-83A1-F6EECF244321}">
                <p14:modId xmlns:p14="http://schemas.microsoft.com/office/powerpoint/2010/main" val="432696068"/>
              </p:ext>
            </p:extLst>
          </p:nvPr>
        </p:nvGraphicFramePr>
        <p:xfrm>
          <a:off x="694595" y="1447399"/>
          <a:ext cx="10467249" cy="4412954"/>
        </p:xfrm>
        <a:graphic>
          <a:graphicData uri="http://schemas.openxmlformats.org/drawingml/2006/table">
            <a:tbl>
              <a:tblPr/>
              <a:tblGrid>
                <a:gridCol w="2380658">
                  <a:extLst>
                    <a:ext uri="{9D8B030D-6E8A-4147-A177-3AD203B41FA5}">
                      <a16:colId xmlns:a16="http://schemas.microsoft.com/office/drawing/2014/main" val="1083971882"/>
                    </a:ext>
                  </a:extLst>
                </a:gridCol>
                <a:gridCol w="5744155">
                  <a:extLst>
                    <a:ext uri="{9D8B030D-6E8A-4147-A177-3AD203B41FA5}">
                      <a16:colId xmlns:a16="http://schemas.microsoft.com/office/drawing/2014/main" val="4048012691"/>
                    </a:ext>
                  </a:extLst>
                </a:gridCol>
                <a:gridCol w="1138456">
                  <a:extLst>
                    <a:ext uri="{9D8B030D-6E8A-4147-A177-3AD203B41FA5}">
                      <a16:colId xmlns:a16="http://schemas.microsoft.com/office/drawing/2014/main" val="2422926167"/>
                    </a:ext>
                  </a:extLst>
                </a:gridCol>
                <a:gridCol w="1203980">
                  <a:extLst>
                    <a:ext uri="{9D8B030D-6E8A-4147-A177-3AD203B41FA5}">
                      <a16:colId xmlns:a16="http://schemas.microsoft.com/office/drawing/2014/main" val="4054335805"/>
                    </a:ext>
                  </a:extLst>
                </a:gridCol>
              </a:tblGrid>
              <a:tr h="838599">
                <a:tc>
                  <a:txBody>
                    <a:bodyPr/>
                    <a:lstStyle/>
                    <a:p>
                      <a:pPr algn="ctr" rtl="0" fontAlgn="ctr"/>
                      <a:r>
                        <a:rPr lang="es-CO" sz="1200" b="1" i="0" u="none" strike="noStrike" dirty="0">
                          <a:solidFill>
                            <a:srgbClr val="000000"/>
                          </a:solidFill>
                          <a:effectLst/>
                          <a:latin typeface="Arial" panose="020B0604020202020204" pitchFamily="34" charset="0"/>
                        </a:rPr>
                        <a:t>INTERVENCIÓN Y/O PRODUCTO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HALLAZGOS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LOCALIDAD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ES" sz="1200" b="1" i="0" u="none" strike="noStrike">
                          <a:solidFill>
                            <a:srgbClr val="000000"/>
                          </a:solidFill>
                          <a:effectLst/>
                          <a:latin typeface="Arial" panose="020B0604020202020204" pitchFamily="34" charset="0"/>
                        </a:rPr>
                        <a:t>GLOSA Y/O PLAN DE MEJORA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extLst>
                  <a:ext uri="{0D108BD9-81ED-4DB2-BD59-A6C34878D82A}">
                    <a16:rowId xmlns:a16="http://schemas.microsoft.com/office/drawing/2014/main" val="2537733296"/>
                  </a:ext>
                </a:extLst>
              </a:tr>
              <a:tr h="3471833">
                <a:tc>
                  <a:txBody>
                    <a:bodyPr/>
                    <a:lstStyle/>
                    <a:p>
                      <a:pPr algn="ctr" rtl="0" fontAlgn="ctr"/>
                      <a:r>
                        <a:rPr lang="es-ES" sz="1300" b="0" i="0" u="none" strike="noStrike" dirty="0">
                          <a:solidFill>
                            <a:schemeClr val="tx1"/>
                          </a:solidFill>
                          <a:effectLst/>
                          <a:latin typeface="Arial" panose="020B0604020202020204" pitchFamily="34" charset="0"/>
                        </a:rPr>
                        <a:t>81 - Visita de IVC a Ópticas sin consultorio, Óptica con consultorio, Taller óptico y/o y comercializadores de dispositivos médicos sobre medida para la salud visual y ocular</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s-ES" sz="1300" b="0" i="0" u="none" strike="noStrike" dirty="0">
                          <a:solidFill>
                            <a:schemeClr val="tx1"/>
                          </a:solidFill>
                          <a:effectLst/>
                          <a:latin typeface="Arial" panose="020B0604020202020204" pitchFamily="34" charset="0"/>
                        </a:rPr>
                        <a:t>Se evidenció aspectos sin evaluar para el ítem 9.15.</a:t>
                      </a:r>
                    </a:p>
                    <a:p>
                      <a:pPr marL="171450" indent="-171450" algn="just" rtl="0" fontAlgn="ctr">
                        <a:buFont typeface="Arial" panose="020B0604020202020204" pitchFamily="34" charset="0"/>
                        <a:buChar char="•"/>
                      </a:pPr>
                      <a:r>
                        <a:rPr lang="es-ES" sz="1300" b="0" i="0" u="none" strike="noStrike" dirty="0">
                          <a:solidFill>
                            <a:schemeClr val="tx1"/>
                          </a:solidFill>
                          <a:effectLst/>
                          <a:latin typeface="Arial" panose="020B0604020202020204" pitchFamily="34" charset="0"/>
                        </a:rPr>
                        <a:t>Se registra y se describe en hallazgos, que no se cuenta con contrato, ni funciones específicas para el Director Científico, no se toman las medidas sanitarias de seguridad.</a:t>
                      </a:r>
                    </a:p>
                    <a:p>
                      <a:pPr marL="171450" indent="-171450" algn="just" rtl="0" fontAlgn="ctr">
                        <a:buFont typeface="Arial" panose="020B0604020202020204" pitchFamily="34" charset="0"/>
                        <a:buChar char="•"/>
                      </a:pPr>
                      <a:endParaRPr lang="es-ES" sz="1300" b="0" i="0" u="none" strike="noStrike" dirty="0">
                        <a:solidFill>
                          <a:schemeClr val="tx1"/>
                        </a:solidFill>
                        <a:effectLst/>
                        <a:latin typeface="Arial" panose="020B0604020202020204" pitchFamily="34" charset="0"/>
                      </a:endParaRPr>
                    </a:p>
                    <a:p>
                      <a:pPr marL="171450" indent="-171450" algn="just" rtl="0" fontAlgn="ctr">
                        <a:buFont typeface="Arial" panose="020B0604020202020204" pitchFamily="34" charset="0"/>
                        <a:buChar char="•"/>
                      </a:pPr>
                      <a:endParaRPr lang="es-ES" sz="1300" b="0" i="0" u="none" strike="noStrike" dirty="0">
                        <a:solidFill>
                          <a:schemeClr val="tx1"/>
                        </a:solidFill>
                        <a:effectLst/>
                        <a:latin typeface="Arial" panose="020B0604020202020204" pitchFamily="34" charset="0"/>
                      </a:endParaRPr>
                    </a:p>
                    <a:p>
                      <a:pPr marL="171450" indent="-171450" algn="just" rtl="0" fontAlgn="ctr">
                        <a:buFont typeface="Arial" panose="020B0604020202020204" pitchFamily="34" charset="0"/>
                        <a:buChar char="•"/>
                      </a:pPr>
                      <a:endParaRPr lang="es-ES" sz="1300" b="0" i="0" u="none" strike="noStrike" dirty="0">
                        <a:solidFill>
                          <a:schemeClr val="tx1"/>
                        </a:solidFill>
                        <a:effectLst/>
                        <a:latin typeface="Arial" panose="020B0604020202020204" pitchFamily="34" charset="0"/>
                      </a:endParaRPr>
                    </a:p>
                    <a:p>
                      <a:pPr marL="171450" indent="-171450" algn="just" rtl="0" fontAlgn="ctr">
                        <a:buFont typeface="Arial" panose="020B0604020202020204" pitchFamily="34" charset="0"/>
                        <a:buChar char="•"/>
                      </a:pPr>
                      <a:r>
                        <a:rPr lang="es-ES" sz="1300" b="0" i="0" u="none" strike="noStrike" dirty="0">
                          <a:solidFill>
                            <a:schemeClr val="tx1"/>
                          </a:solidFill>
                          <a:effectLst/>
                          <a:latin typeface="Arial" panose="020B0604020202020204" pitchFamily="34" charset="0"/>
                        </a:rPr>
                        <a:t>No se realizó la remisión del plan de mejoramiento derivado al hallazgo del seguimiento retrospectivo del periodo comprendido entre el 01 de febrero al 31 de marzo de 2025 en los tiempos definidos en al Anexo 9.</a:t>
                      </a:r>
                    </a:p>
                    <a:p>
                      <a:pPr marL="0" indent="0" algn="just" rtl="0" fontAlgn="ctr">
                        <a:buFont typeface="Arial" panose="020B0604020202020204" pitchFamily="34" charset="0"/>
                        <a:buNone/>
                      </a:pPr>
                      <a:br>
                        <a:rPr lang="es-ES" sz="1300" b="0" i="0" u="none" strike="noStrike" dirty="0">
                          <a:solidFill>
                            <a:schemeClr val="tx1"/>
                          </a:solidFill>
                          <a:effectLst/>
                          <a:latin typeface="Arial" panose="020B0604020202020204" pitchFamily="34" charset="0"/>
                        </a:rPr>
                      </a:b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p>
                      <a:pPr algn="ctr" rtl="0" fontAlgn="ctr"/>
                      <a:r>
                        <a:rPr lang="es-ES" sz="1300" b="0" i="0" u="none" strike="noStrike" dirty="0">
                          <a:solidFill>
                            <a:schemeClr val="tx1"/>
                          </a:solidFill>
                          <a:effectLst/>
                          <a:latin typeface="Arial" panose="020B0604020202020204" pitchFamily="34" charset="0"/>
                        </a:rPr>
                        <a:t>Santa Fe</a:t>
                      </a: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p>
                      <a:pPr algn="ctr" rtl="0" fontAlgn="ctr"/>
                      <a:r>
                        <a:rPr lang="es-ES" sz="1300" b="0" i="0" u="none" strike="noStrike" dirty="0">
                          <a:solidFill>
                            <a:schemeClr val="tx1"/>
                          </a:solidFill>
                          <a:effectLst/>
                          <a:latin typeface="Arial" panose="020B0604020202020204" pitchFamily="34" charset="0"/>
                        </a:rPr>
                        <a:t>Candelaria</a:t>
                      </a:r>
                    </a:p>
                    <a:p>
                      <a:pPr algn="ctr" rtl="0" fontAlgn="ctr"/>
                      <a:r>
                        <a:rPr lang="es-ES" sz="1300" b="0" i="0" u="none" strike="noStrike" dirty="0">
                          <a:solidFill>
                            <a:schemeClr val="tx1"/>
                          </a:solidFill>
                          <a:effectLst/>
                          <a:latin typeface="Arial" panose="020B0604020202020204" pitchFamily="34" charset="0"/>
                        </a:rPr>
                        <a:t>San Cristóbal</a:t>
                      </a:r>
                    </a:p>
                    <a:p>
                      <a:pPr algn="ctr" rtl="0" fontAlgn="ctr"/>
                      <a:r>
                        <a:rPr lang="es-ES" sz="1300" b="0" i="0" u="none" strike="noStrike" dirty="0">
                          <a:solidFill>
                            <a:schemeClr val="tx1"/>
                          </a:solidFill>
                          <a:effectLst/>
                          <a:latin typeface="Arial" panose="020B0604020202020204" pitchFamily="34" charset="0"/>
                        </a:rPr>
                        <a:t>Santa Fe</a:t>
                      </a:r>
                    </a:p>
                    <a:p>
                      <a:pPr algn="ctr" rtl="0" fontAlgn="ctr"/>
                      <a:r>
                        <a:rPr lang="es-ES" sz="1300" b="0" i="0" u="none" strike="noStrike" dirty="0">
                          <a:solidFill>
                            <a:schemeClr val="tx1"/>
                          </a:solidFill>
                          <a:effectLst/>
                          <a:latin typeface="Arial" panose="020B0604020202020204" pitchFamily="34" charset="0"/>
                        </a:rPr>
                        <a:t>Mártires</a:t>
                      </a:r>
                    </a:p>
                    <a:p>
                      <a:pPr algn="ctr" rtl="0" fontAlgn="ctr"/>
                      <a:r>
                        <a:rPr lang="es-ES" sz="1300" b="0" i="0" u="none" strike="noStrike" dirty="0">
                          <a:solidFill>
                            <a:schemeClr val="tx1"/>
                          </a:solidFill>
                          <a:effectLst/>
                          <a:latin typeface="Arial" panose="020B0604020202020204" pitchFamily="34" charset="0"/>
                        </a:rPr>
                        <a:t>Antonio Nariño</a:t>
                      </a:r>
                    </a:p>
                    <a:p>
                      <a:pPr algn="ctr" rtl="0" fontAlgn="ctr"/>
                      <a:r>
                        <a:rPr lang="es-ES" sz="1300" b="0" i="0" u="none" strike="noStrike" dirty="0">
                          <a:solidFill>
                            <a:schemeClr val="tx1"/>
                          </a:solidFill>
                          <a:effectLst/>
                          <a:latin typeface="Arial" panose="020B0604020202020204" pitchFamily="34" charset="0"/>
                        </a:rPr>
                        <a:t>Rafael Uribe </a:t>
                      </a:r>
                      <a:r>
                        <a:rPr lang="es-ES" sz="1300" b="0" i="0" u="none" strike="noStrike" dirty="0" err="1">
                          <a:solidFill>
                            <a:schemeClr val="tx1"/>
                          </a:solidFill>
                          <a:effectLst/>
                          <a:latin typeface="Arial" panose="020B0604020202020204" pitchFamily="34" charset="0"/>
                        </a:rPr>
                        <a:t>Uribe</a:t>
                      </a:r>
                      <a:endParaRPr lang="es-ES" sz="1300" b="0" i="0" u="none" strike="noStrike" dirty="0">
                        <a:solidFill>
                          <a:schemeClr val="tx1"/>
                        </a:solidFill>
                        <a:effectLst/>
                        <a:latin typeface="Arial" panose="020B0604020202020204" pitchFamily="34" charset="0"/>
                      </a:endParaRPr>
                    </a:p>
                    <a:p>
                      <a:pPr algn="ctr" rtl="0" fontAlgn="ctr"/>
                      <a:endParaRPr lang="es-ES" sz="13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300" b="0" i="0" u="none" strike="noStrike" dirty="0">
                          <a:solidFill>
                            <a:schemeClr val="tx1"/>
                          </a:solidFill>
                          <a:effectLst/>
                          <a:latin typeface="Arial" panose="020B0604020202020204" pitchFamily="34" charset="0"/>
                        </a:rPr>
                        <a:t>G3-3</a:t>
                      </a:r>
                    </a:p>
                    <a:p>
                      <a:pPr algn="ctr" rtl="0" fontAlgn="ctr"/>
                      <a:r>
                        <a:rPr lang="es-CO" sz="1300" b="0" i="0" u="none" strike="noStrike" dirty="0">
                          <a:solidFill>
                            <a:schemeClr val="tx1"/>
                          </a:solidFill>
                          <a:effectLst/>
                          <a:latin typeface="Arial" panose="020B0604020202020204" pitchFamily="34" charset="0"/>
                        </a:rPr>
                        <a:t>3 actas</a:t>
                      </a: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algn="ctr" rtl="0" fontAlgn="ctr"/>
                      <a:endParaRPr lang="es-CO" sz="1300" b="0" i="0" u="none" strike="noStrike" dirty="0">
                        <a:solidFill>
                          <a:schemeClr val="tx1"/>
                        </a:solidFill>
                        <a:effectLst/>
                        <a:latin typeface="Arial" panose="020B0604020202020204" pitchFamily="34" charset="0"/>
                      </a:endParaRPr>
                    </a:p>
                    <a:p>
                      <a:pPr algn="ctr" rtl="0" fontAlgn="ctr"/>
                      <a:r>
                        <a:rPr lang="es-CO" sz="1300" b="0" i="0" u="none" strike="noStrike" dirty="0">
                          <a:solidFill>
                            <a:schemeClr val="tx1"/>
                          </a:solidFill>
                          <a:effectLst/>
                          <a:latin typeface="Arial" panose="020B0604020202020204" pitchFamily="34" charset="0"/>
                        </a:rPr>
                        <a:t>G8</a:t>
                      </a:r>
                    </a:p>
                    <a:p>
                      <a:pPr algn="ctr" rtl="0" fontAlgn="ctr"/>
                      <a:r>
                        <a:rPr lang="es-CO" sz="1300" b="0" i="0" u="none" strike="noStrike" dirty="0">
                          <a:solidFill>
                            <a:schemeClr val="tx1"/>
                          </a:solidFill>
                          <a:effectLst/>
                          <a:latin typeface="Arial" panose="020B0604020202020204" pitchFamily="34" charset="0"/>
                        </a:rPr>
                        <a:t>101 actas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1091839830"/>
                  </a:ext>
                </a:extLst>
              </a:tr>
            </a:tbl>
          </a:graphicData>
        </a:graphic>
      </p:graphicFrame>
    </p:spTree>
    <p:extLst>
      <p:ext uri="{BB962C8B-B14F-4D97-AF65-F5344CB8AC3E}">
        <p14:creationId xmlns:p14="http://schemas.microsoft.com/office/powerpoint/2010/main" val="4009044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5F0E6F1-C62F-1C7D-E20E-E087C658458F}"/>
              </a:ext>
            </a:extLst>
          </p:cNvPr>
          <p:cNvSpPr>
            <a:spLocks noGrp="1"/>
          </p:cNvSpPr>
          <p:nvPr>
            <p:ph type="title"/>
          </p:nvPr>
        </p:nvSpPr>
        <p:spPr/>
        <p:txBody>
          <a:bodyPr/>
          <a:lstStyle/>
          <a:p>
            <a:r>
              <a:rPr lang="es-CO" dirty="0"/>
              <a:t>TALENTO HUMANO E INSUMOS</a:t>
            </a:r>
            <a:endParaRPr lang="en-CO" dirty="0"/>
          </a:p>
        </p:txBody>
      </p:sp>
      <p:sp>
        <p:nvSpPr>
          <p:cNvPr id="6" name="Text Placeholder 5">
            <a:extLst>
              <a:ext uri="{FF2B5EF4-FFF2-40B4-BE49-F238E27FC236}">
                <a16:creationId xmlns:a16="http://schemas.microsoft.com/office/drawing/2014/main" id="{09DD69F2-F5A4-1AF5-B691-36501A568E31}"/>
              </a:ext>
            </a:extLst>
          </p:cNvPr>
          <p:cNvSpPr>
            <a:spLocks noGrp="1"/>
          </p:cNvSpPr>
          <p:nvPr>
            <p:ph type="body" idx="1"/>
          </p:nvPr>
        </p:nvSpPr>
        <p:spPr>
          <a:xfrm>
            <a:off x="839788" y="1257622"/>
            <a:ext cx="5157787" cy="591490"/>
          </a:xfrm>
        </p:spPr>
        <p:txBody>
          <a:bodyPr/>
          <a:lstStyle/>
          <a:p>
            <a:r>
              <a:rPr lang="es-CO" dirty="0"/>
              <a:t>TALENTO HUMANO</a:t>
            </a:r>
            <a:endParaRPr lang="en-CO" dirty="0"/>
          </a:p>
        </p:txBody>
      </p:sp>
      <p:sp>
        <p:nvSpPr>
          <p:cNvPr id="7" name="Content Placeholder 6">
            <a:extLst>
              <a:ext uri="{FF2B5EF4-FFF2-40B4-BE49-F238E27FC236}">
                <a16:creationId xmlns:a16="http://schemas.microsoft.com/office/drawing/2014/main" id="{01A92EA7-2A03-8EF9-E600-0942831B6A96}"/>
              </a:ext>
            </a:extLst>
          </p:cNvPr>
          <p:cNvSpPr>
            <a:spLocks noGrp="1"/>
          </p:cNvSpPr>
          <p:nvPr>
            <p:ph sz="half" idx="2"/>
          </p:nvPr>
        </p:nvSpPr>
        <p:spPr>
          <a:xfrm>
            <a:off x="836612" y="1927873"/>
            <a:ext cx="5157787" cy="3858565"/>
          </a:xfrm>
        </p:spPr>
        <p:txBody>
          <a:bodyPr>
            <a:normAutofit fontScale="70000" lnSpcReduction="20000"/>
          </a:bodyPr>
          <a:lstStyle/>
          <a:p>
            <a:pPr algn="just"/>
            <a:r>
              <a:rPr lang="es-ES" dirty="0">
                <a:latin typeface="Arial" panose="020B0604020202020204" pitchFamily="34" charset="0"/>
                <a:cs typeface="Arial" panose="020B0604020202020204" pitchFamily="34" charset="0"/>
              </a:rPr>
              <a:t>Se verificó en el Modulo de talento humano del Sivigila DC (hoja de vida, contrato, certificaciones académicas, etc.) y las bases de talento humano; sin identificar hallazgos.</a:t>
            </a:r>
          </a:p>
          <a:p>
            <a:pPr algn="just"/>
            <a:r>
              <a:rPr lang="es-ES" dirty="0">
                <a:latin typeface="Arial" panose="020B0604020202020204" pitchFamily="34" charset="0"/>
                <a:cs typeface="Arial" panose="020B0604020202020204" pitchFamily="34" charset="0"/>
              </a:rPr>
              <a:t>Se verificó el pago de honorarios, de acuerdo a las planillas de pago suministradas por la Subred; identificando hallazgos relacionados a incongruencia entre horas laboradas en base de talento humano con las reportadas en la planilla de pago (3) profesionales universitarios 1 y (1) profesional universitario 2 </a:t>
            </a:r>
          </a:p>
          <a:p>
            <a:pPr marL="0" indent="0" algn="just">
              <a:buNone/>
            </a:pPr>
            <a:r>
              <a:rPr lang="es-ES" dirty="0">
                <a:latin typeface="Arial" panose="020B0604020202020204" pitchFamily="34" charset="0"/>
                <a:cs typeface="Arial" panose="020B0604020202020204" pitchFamily="34" charset="0"/>
              </a:rPr>
              <a:t>Se verificaron los siguientes perfiles en el periodo:</a:t>
            </a:r>
          </a:p>
          <a:p>
            <a:pPr algn="just"/>
            <a:r>
              <a:rPr lang="es-ES" dirty="0">
                <a:latin typeface="Arial" panose="020B0604020202020204" pitchFamily="34" charset="0"/>
                <a:cs typeface="Arial" panose="020B0604020202020204" pitchFamily="34" charset="0"/>
              </a:rPr>
              <a:t>09 Profesionales universitarios  1 (Todos Q.F)</a:t>
            </a:r>
          </a:p>
          <a:p>
            <a:pPr algn="just"/>
            <a:r>
              <a:rPr lang="es-ES" dirty="0">
                <a:latin typeface="Arial" panose="020B0604020202020204" pitchFamily="34" charset="0"/>
                <a:cs typeface="Arial" panose="020B0604020202020204" pitchFamily="34" charset="0"/>
              </a:rPr>
              <a:t>08  Profesionales universitarios 2 ( 1 Optómetra, 5 ing. Biomédicos, 2 Ing. Ambientales  </a:t>
            </a:r>
          </a:p>
          <a:p>
            <a:pPr algn="just"/>
            <a:r>
              <a:rPr lang="es-ES" dirty="0">
                <a:latin typeface="Arial" panose="020B0604020202020204" pitchFamily="34" charset="0"/>
                <a:cs typeface="Arial" panose="020B0604020202020204" pitchFamily="34" charset="0"/>
              </a:rPr>
              <a:t>01 Tecnólogo ( Regente de Farmacia)</a:t>
            </a:r>
          </a:p>
          <a:p>
            <a:pPr algn="just"/>
            <a:r>
              <a:rPr lang="es-ES" dirty="0">
                <a:latin typeface="Arial" panose="020B0604020202020204" pitchFamily="34" charset="0"/>
                <a:cs typeface="Arial" panose="020B0604020202020204" pitchFamily="34" charset="0"/>
              </a:rPr>
              <a:t>Se contó con 01 colaboradores de planta (Licenciada en educación – especialidad en química y biología)</a:t>
            </a:r>
          </a:p>
          <a:p>
            <a:pPr algn="just"/>
            <a:endParaRPr lang="es-ES" dirty="0"/>
          </a:p>
          <a:p>
            <a:pPr algn="just"/>
            <a:endParaRPr lang="en-CO" dirty="0"/>
          </a:p>
        </p:txBody>
      </p:sp>
      <p:sp>
        <p:nvSpPr>
          <p:cNvPr id="8" name="Text Placeholder 7">
            <a:extLst>
              <a:ext uri="{FF2B5EF4-FFF2-40B4-BE49-F238E27FC236}">
                <a16:creationId xmlns:a16="http://schemas.microsoft.com/office/drawing/2014/main" id="{289D0903-7750-7208-5E22-36D7B09E27C1}"/>
              </a:ext>
            </a:extLst>
          </p:cNvPr>
          <p:cNvSpPr>
            <a:spLocks noGrp="1"/>
          </p:cNvSpPr>
          <p:nvPr>
            <p:ph type="body" sz="quarter" idx="3"/>
          </p:nvPr>
        </p:nvSpPr>
        <p:spPr>
          <a:xfrm>
            <a:off x="6269692" y="1232901"/>
            <a:ext cx="5183188" cy="575607"/>
          </a:xfrm>
        </p:spPr>
        <p:txBody>
          <a:bodyPr/>
          <a:lstStyle/>
          <a:p>
            <a:r>
              <a:rPr lang="es-ES" dirty="0"/>
              <a:t>INSUMOS</a:t>
            </a:r>
            <a:endParaRPr lang="en-CO" dirty="0"/>
          </a:p>
        </p:txBody>
      </p:sp>
      <p:sp>
        <p:nvSpPr>
          <p:cNvPr id="9" name="Content Placeholder 8">
            <a:extLst>
              <a:ext uri="{FF2B5EF4-FFF2-40B4-BE49-F238E27FC236}">
                <a16:creationId xmlns:a16="http://schemas.microsoft.com/office/drawing/2014/main" id="{AF767F2A-BCB2-1DFC-EB7B-3E3EAB12BC28}"/>
              </a:ext>
            </a:extLst>
          </p:cNvPr>
          <p:cNvSpPr>
            <a:spLocks noGrp="1"/>
          </p:cNvSpPr>
          <p:nvPr>
            <p:ph sz="quarter" idx="4"/>
          </p:nvPr>
        </p:nvSpPr>
        <p:spPr>
          <a:xfrm>
            <a:off x="6197603" y="2007635"/>
            <a:ext cx="5183188" cy="3267075"/>
          </a:xfrm>
        </p:spPr>
        <p:txBody>
          <a:bodyPr>
            <a:normAutofit fontScale="70000" lnSpcReduction="20000"/>
          </a:bodyPr>
          <a:lstStyle/>
          <a:p>
            <a:pPr algn="just"/>
            <a:r>
              <a:rPr lang="es-ES" dirty="0">
                <a:latin typeface="Arial" panose="020B0604020202020204" pitchFamily="34" charset="0"/>
                <a:cs typeface="Arial" panose="020B0604020202020204" pitchFamily="34" charset="0"/>
              </a:rPr>
              <a:t>No se identificaron hallazgos en la verificación de los materiales, equipos e insumos, con los servicios y la dotación acordes a los anexos 6 y 8 del convenio.</a:t>
            </a:r>
          </a:p>
          <a:p>
            <a:pPr marL="0" indent="0">
              <a:buNone/>
            </a:pPr>
            <a:endParaRPr lang="es-ES" dirty="0"/>
          </a:p>
        </p:txBody>
      </p:sp>
      <p:sp>
        <p:nvSpPr>
          <p:cNvPr id="10" name="CuadroTexto 9">
            <a:extLst>
              <a:ext uri="{FF2B5EF4-FFF2-40B4-BE49-F238E27FC236}">
                <a16:creationId xmlns:a16="http://schemas.microsoft.com/office/drawing/2014/main" id="{FB03D3D4-D360-4713-9087-80A309E7F6A1}"/>
              </a:ext>
            </a:extLst>
          </p:cNvPr>
          <p:cNvSpPr txBox="1"/>
          <p:nvPr/>
        </p:nvSpPr>
        <p:spPr>
          <a:xfrm>
            <a:off x="1109443" y="5865199"/>
            <a:ext cx="7329881" cy="369332"/>
          </a:xfrm>
          <a:prstGeom prst="rect">
            <a:avLst/>
          </a:prstGeom>
          <a:noFill/>
        </p:spPr>
        <p:txBody>
          <a:bodyPr wrap="square">
            <a:spAutoFit/>
          </a:bodyPr>
          <a:lstStyle/>
          <a:p>
            <a:r>
              <a:rPr lang="es-ES" dirty="0">
                <a:solidFill>
                  <a:schemeClr val="bg1">
                    <a:lumMod val="50000"/>
                  </a:schemeClr>
                </a:solidFill>
                <a:latin typeface="Arial" panose="020B0604020202020204" pitchFamily="34" charset="0"/>
                <a:cs typeface="Arial" panose="020B0604020202020204" pitchFamily="34" charset="0"/>
              </a:rPr>
              <a:t>No se presentaron novedades frente al talento humano de la línea.</a:t>
            </a:r>
            <a:endParaRPr lang="es-CO"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95768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55774-2600-8697-A35A-B02250DE7B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6C4F70-19F5-E3C7-8DA0-1B98156BBF73}"/>
              </a:ext>
            </a:extLst>
          </p:cNvPr>
          <p:cNvSpPr>
            <a:spLocks noGrp="1"/>
          </p:cNvSpPr>
          <p:nvPr>
            <p:ph type="title"/>
          </p:nvPr>
        </p:nvSpPr>
        <p:spPr>
          <a:xfrm>
            <a:off x="809624" y="640250"/>
            <a:ext cx="10515600" cy="535531"/>
          </a:xfrm>
        </p:spPr>
        <p:txBody>
          <a:bodyPr/>
          <a:lstStyle/>
          <a:p>
            <a:r>
              <a:rPr lang="es-CO" sz="3200" b="1" dirty="0">
                <a:solidFill>
                  <a:srgbClr val="285B6A"/>
                </a:solidFill>
                <a:latin typeface="Oswald"/>
                <a:ea typeface="Oswald"/>
                <a:cs typeface="Oswald"/>
                <a:sym typeface="Oswald"/>
              </a:rPr>
              <a:t>CRITERIOS DE GLOSA APLICADAS</a:t>
            </a:r>
            <a:endParaRPr lang="en-CO" dirty="0"/>
          </a:p>
        </p:txBody>
      </p:sp>
      <p:graphicFrame>
        <p:nvGraphicFramePr>
          <p:cNvPr id="3" name="Tabla 2">
            <a:extLst>
              <a:ext uri="{FF2B5EF4-FFF2-40B4-BE49-F238E27FC236}">
                <a16:creationId xmlns:a16="http://schemas.microsoft.com/office/drawing/2014/main" id="{9B330C12-8CFB-469D-065F-F386CF4431A0}"/>
              </a:ext>
            </a:extLst>
          </p:cNvPr>
          <p:cNvGraphicFramePr>
            <a:graphicFrameLocks noGrp="1"/>
          </p:cNvGraphicFramePr>
          <p:nvPr>
            <p:extLst>
              <p:ext uri="{D42A27DB-BD31-4B8C-83A1-F6EECF244321}">
                <p14:modId xmlns:p14="http://schemas.microsoft.com/office/powerpoint/2010/main" val="3106046218"/>
              </p:ext>
            </p:extLst>
          </p:nvPr>
        </p:nvGraphicFramePr>
        <p:xfrm>
          <a:off x="908108" y="1272033"/>
          <a:ext cx="9989190" cy="4631465"/>
        </p:xfrm>
        <a:graphic>
          <a:graphicData uri="http://schemas.openxmlformats.org/drawingml/2006/table">
            <a:tbl>
              <a:tblPr/>
              <a:tblGrid>
                <a:gridCol w="2125359">
                  <a:extLst>
                    <a:ext uri="{9D8B030D-6E8A-4147-A177-3AD203B41FA5}">
                      <a16:colId xmlns:a16="http://schemas.microsoft.com/office/drawing/2014/main" val="554697856"/>
                    </a:ext>
                  </a:extLst>
                </a:gridCol>
                <a:gridCol w="2125359">
                  <a:extLst>
                    <a:ext uri="{9D8B030D-6E8A-4147-A177-3AD203B41FA5}">
                      <a16:colId xmlns:a16="http://schemas.microsoft.com/office/drawing/2014/main" val="4163828822"/>
                    </a:ext>
                  </a:extLst>
                </a:gridCol>
                <a:gridCol w="1669926">
                  <a:extLst>
                    <a:ext uri="{9D8B030D-6E8A-4147-A177-3AD203B41FA5}">
                      <a16:colId xmlns:a16="http://schemas.microsoft.com/office/drawing/2014/main" val="2202650827"/>
                    </a:ext>
                  </a:extLst>
                </a:gridCol>
                <a:gridCol w="2034273">
                  <a:extLst>
                    <a:ext uri="{9D8B030D-6E8A-4147-A177-3AD203B41FA5}">
                      <a16:colId xmlns:a16="http://schemas.microsoft.com/office/drawing/2014/main" val="526160593"/>
                    </a:ext>
                  </a:extLst>
                </a:gridCol>
                <a:gridCol w="2034273">
                  <a:extLst>
                    <a:ext uri="{9D8B030D-6E8A-4147-A177-3AD203B41FA5}">
                      <a16:colId xmlns:a16="http://schemas.microsoft.com/office/drawing/2014/main" val="2109389346"/>
                    </a:ext>
                  </a:extLst>
                </a:gridCol>
              </a:tblGrid>
              <a:tr h="241229">
                <a:tc rowSpan="2">
                  <a:txBody>
                    <a:bodyPr/>
                    <a:lstStyle/>
                    <a:p>
                      <a:pPr algn="ctr" rtl="0" fontAlgn="ctr"/>
                      <a:r>
                        <a:rPr lang="es-CO" sz="1200" b="1" i="0" u="none" strike="noStrike" dirty="0">
                          <a:solidFill>
                            <a:srgbClr val="000000"/>
                          </a:solidFill>
                          <a:effectLst/>
                          <a:latin typeface="Arial" panose="020B0604020202020204" pitchFamily="34" charset="0"/>
                        </a:rPr>
                        <a:t>LOCALIDAD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tc gridSpan="4">
                  <a:txBody>
                    <a:bodyPr/>
                    <a:lstStyle/>
                    <a:p>
                      <a:pPr algn="ctr" rtl="0" fontAlgn="ctr"/>
                      <a:r>
                        <a:rPr lang="es-CO" sz="1200" b="1" i="0" u="none" strike="noStrike">
                          <a:solidFill>
                            <a:srgbClr val="FFFFFF"/>
                          </a:solidFill>
                          <a:effectLst/>
                          <a:latin typeface="Arial" panose="020B0604020202020204" pitchFamily="34" charset="0"/>
                        </a:rPr>
                        <a:t>CRITERIOS DE GLOSA APLICADOS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8BA4"/>
                    </a:solidFill>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433742038"/>
                  </a:ext>
                </a:extLst>
              </a:tr>
              <a:tr h="471493">
                <a:tc vMerge="1">
                  <a:txBody>
                    <a:bodyPr/>
                    <a:lstStyle/>
                    <a:p>
                      <a:endParaRPr lang="es-CO"/>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200" b="1" i="0" u="none" strike="noStrike" dirty="0">
                          <a:solidFill>
                            <a:srgbClr val="000000"/>
                          </a:solidFill>
                          <a:effectLst/>
                          <a:latin typeface="Arial" panose="020B0604020202020204" pitchFamily="34" charset="0"/>
                        </a:rPr>
                        <a:t>G3-3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tc>
                  <a:txBody>
                    <a:bodyPr/>
                    <a:lstStyle/>
                    <a:p>
                      <a:pPr algn="ctr" rtl="0" fontAlgn="ctr"/>
                      <a:r>
                        <a:rPr lang="es-CO" sz="1200" b="1" i="0" u="none" strike="noStrike" dirty="0">
                          <a:solidFill>
                            <a:srgbClr val="000000"/>
                          </a:solidFill>
                          <a:effectLst/>
                          <a:latin typeface="Arial" panose="020B0604020202020204" pitchFamily="34" charset="0"/>
                        </a:rPr>
                        <a:t>G8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tc>
                  <a:txBody>
                    <a:bodyPr/>
                    <a:lstStyle/>
                    <a:p>
                      <a:pPr algn="ctr" rtl="0" fontAlgn="ctr"/>
                      <a:r>
                        <a:rPr lang="es-CO" sz="1200" b="1" i="0" u="none" strike="noStrike">
                          <a:solidFill>
                            <a:srgbClr val="000000"/>
                          </a:solidFill>
                          <a:effectLst/>
                          <a:latin typeface="Arial" panose="020B0604020202020204" pitchFamily="34" charset="0"/>
                        </a:rPr>
                        <a:t>TOTAL DE GLOSAS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tc>
                  <a:txBody>
                    <a:bodyPr/>
                    <a:lstStyle/>
                    <a:p>
                      <a:pPr algn="ctr" rtl="0" fontAlgn="ctr"/>
                      <a:r>
                        <a:rPr lang="es-CO" sz="1200" b="1" i="0" u="none" strike="noStrike">
                          <a:solidFill>
                            <a:srgbClr val="000000"/>
                          </a:solidFill>
                          <a:effectLst/>
                          <a:latin typeface="Arial" panose="020B0604020202020204" pitchFamily="34" charset="0"/>
                        </a:rPr>
                        <a:t>PESO PORCENTUAL POR LOCALIDAD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extLst>
                  <a:ext uri="{0D108BD9-81ED-4DB2-BD59-A6C34878D82A}">
                    <a16:rowId xmlns:a16="http://schemas.microsoft.com/office/drawing/2014/main" val="1069997149"/>
                  </a:ext>
                </a:extLst>
              </a:tr>
              <a:tr h="329658">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Antonio Nariño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r>
                        <a:rPr lang="es-CO" sz="1200" b="0" i="0" u="none" strike="noStrike" kern="1200" dirty="0">
                          <a:solidFill>
                            <a:schemeClr val="tx1"/>
                          </a:solidFill>
                          <a:effectLst/>
                          <a:latin typeface="Arial" panose="020B0604020202020204" pitchFamily="34" charset="0"/>
                          <a:ea typeface="+mn-ea"/>
                          <a:cs typeface="+mn-cs"/>
                        </a:rPr>
                        <a:t> $416.160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r>
                        <a:rPr lang="es-CO" sz="1200" b="0" i="0" u="none" strike="noStrike" kern="1200" dirty="0">
                          <a:solidFill>
                            <a:schemeClr val="tx1"/>
                          </a:solidFill>
                          <a:effectLst/>
                          <a:latin typeface="Arial" panose="020B0604020202020204" pitchFamily="34" charset="0"/>
                          <a:ea typeface="+mn-ea"/>
                          <a:cs typeface="+mn-cs"/>
                        </a:rPr>
                        <a:t> $582.624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r>
                        <a:rPr lang="es-CO" sz="1200" b="0" i="0" u="none" strike="noStrike" kern="1200" dirty="0">
                          <a:solidFill>
                            <a:schemeClr val="tx1"/>
                          </a:solidFill>
                          <a:effectLst/>
                          <a:latin typeface="Arial" panose="020B0604020202020204" pitchFamily="34" charset="0"/>
                          <a:ea typeface="+mn-ea"/>
                          <a:cs typeface="+mn-cs"/>
                        </a:rPr>
                        <a:t> $998.784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6,60%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6456363"/>
                  </a:ext>
                </a:extLst>
              </a:tr>
              <a:tr h="303158">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Candelaria</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endParaRPr lang="es-CO" sz="1200" b="0" i="0" u="none" strike="noStrike" kern="1200">
                        <a:solidFill>
                          <a:schemeClr val="tx1"/>
                        </a:solidFill>
                        <a:effectLst/>
                        <a:latin typeface="Arial" panose="020B0604020202020204" pitchFamily="34" charset="0"/>
                        <a:ea typeface="+mn-ea"/>
                        <a:cs typeface="+mn-cs"/>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r>
                        <a:rPr lang="es-CO" sz="1200" b="0" i="0" u="none" strike="noStrike" kern="1200" dirty="0">
                          <a:solidFill>
                            <a:schemeClr val="tx1"/>
                          </a:solidFill>
                          <a:effectLst/>
                          <a:latin typeface="Arial" panose="020B0604020202020204" pitchFamily="34" charset="0"/>
                          <a:ea typeface="+mn-ea"/>
                          <a:cs typeface="+mn-cs"/>
                        </a:rPr>
                        <a:t> $97.104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r>
                        <a:rPr lang="es-CO" sz="1200" b="0" i="0" u="none" strike="noStrike" kern="1200" dirty="0">
                          <a:solidFill>
                            <a:schemeClr val="tx1"/>
                          </a:solidFill>
                          <a:effectLst/>
                          <a:latin typeface="Arial" panose="020B0604020202020204" pitchFamily="34" charset="0"/>
                          <a:ea typeface="+mn-ea"/>
                          <a:cs typeface="+mn-cs"/>
                        </a:rPr>
                        <a:t> $  97.104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4,07%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7040823"/>
                  </a:ext>
                </a:extLst>
              </a:tr>
              <a:tr h="288722">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Mártires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endParaRPr lang="es-CO" sz="1200" b="0" i="0" u="none" strike="noStrike" kern="1200">
                        <a:solidFill>
                          <a:schemeClr val="tx1"/>
                        </a:solidFill>
                        <a:effectLst/>
                        <a:latin typeface="Arial" panose="020B0604020202020204" pitchFamily="34" charset="0"/>
                        <a:ea typeface="+mn-ea"/>
                        <a:cs typeface="+mn-cs"/>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r>
                        <a:rPr lang="es-CO" sz="1200" b="0" i="0" u="none" strike="noStrike" kern="1200" dirty="0">
                          <a:solidFill>
                            <a:schemeClr val="tx1"/>
                          </a:solidFill>
                          <a:effectLst/>
                          <a:latin typeface="Arial" panose="020B0604020202020204" pitchFamily="34" charset="0"/>
                          <a:ea typeface="+mn-ea"/>
                          <a:cs typeface="+mn-cs"/>
                        </a:rPr>
                        <a:t> $388.416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r>
                        <a:rPr lang="es-CO" sz="1200" b="0" i="0" u="none" strike="noStrike" kern="1200" dirty="0">
                          <a:solidFill>
                            <a:schemeClr val="tx1"/>
                          </a:solidFill>
                          <a:effectLst/>
                          <a:latin typeface="Arial" panose="020B0604020202020204" pitchFamily="34" charset="0"/>
                          <a:ea typeface="+mn-ea"/>
                          <a:cs typeface="+mn-cs"/>
                        </a:rPr>
                        <a:t> $388.416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7,05%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6497646"/>
                  </a:ext>
                </a:extLst>
              </a:tr>
              <a:tr h="324811">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Rafael Uribe </a:t>
                      </a:r>
                      <a:r>
                        <a:rPr lang="es-CO" sz="1200" b="0" i="0" u="none" strike="noStrike" kern="1200" dirty="0" err="1">
                          <a:solidFill>
                            <a:schemeClr val="tx1"/>
                          </a:solidFill>
                          <a:effectLst/>
                          <a:latin typeface="Arial" panose="020B0604020202020204" pitchFamily="34" charset="0"/>
                          <a:ea typeface="+mn-ea"/>
                          <a:cs typeface="+mn-cs"/>
                        </a:rPr>
                        <a:t>Uribe</a:t>
                      </a:r>
                      <a:endParaRPr lang="es-CO" sz="1200" b="0" i="0" u="none" strike="noStrike" kern="1200" dirty="0">
                        <a:solidFill>
                          <a:schemeClr val="tx1"/>
                        </a:solidFill>
                        <a:effectLst/>
                        <a:latin typeface="Arial" panose="020B0604020202020204" pitchFamily="34" charset="0"/>
                        <a:ea typeface="+mn-ea"/>
                        <a:cs typeface="+mn-cs"/>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endParaRPr lang="es-CO" sz="1200" b="0" i="0" u="none" strike="noStrike" kern="1200">
                        <a:solidFill>
                          <a:schemeClr val="tx1"/>
                        </a:solidFill>
                        <a:effectLst/>
                        <a:latin typeface="Arial" panose="020B0604020202020204" pitchFamily="34" charset="0"/>
                        <a:ea typeface="+mn-ea"/>
                        <a:cs typeface="+mn-cs"/>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r>
                        <a:rPr lang="es-CO" sz="1200" b="0" i="0" u="none" strike="noStrike" kern="1200" dirty="0">
                          <a:solidFill>
                            <a:schemeClr val="tx1"/>
                          </a:solidFill>
                          <a:effectLst/>
                          <a:latin typeface="Arial" panose="020B0604020202020204" pitchFamily="34" charset="0"/>
                          <a:ea typeface="+mn-ea"/>
                          <a:cs typeface="+mn-cs"/>
                        </a:rPr>
                        <a:t> $1.747.872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r>
                        <a:rPr lang="es-CO" sz="1200" b="0" i="0" u="none" strike="noStrike" kern="1200" dirty="0">
                          <a:solidFill>
                            <a:schemeClr val="tx1"/>
                          </a:solidFill>
                          <a:effectLst/>
                          <a:latin typeface="Arial" panose="020B0604020202020204" pitchFamily="34" charset="0"/>
                          <a:ea typeface="+mn-ea"/>
                          <a:cs typeface="+mn-cs"/>
                        </a:rPr>
                        <a:t> $1.747.872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8,70%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4638492"/>
                  </a:ext>
                </a:extLst>
              </a:tr>
              <a:tr h="241229">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San Cristóbal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r>
                        <a:rPr lang="es-CO" sz="1200" b="0" i="0" u="none" strike="noStrike" kern="1200" dirty="0">
                          <a:solidFill>
                            <a:schemeClr val="tx1"/>
                          </a:solidFill>
                          <a:effectLst/>
                          <a:latin typeface="Arial" panose="020B0604020202020204" pitchFamily="34" charset="0"/>
                          <a:ea typeface="+mn-ea"/>
                          <a:cs typeface="+mn-cs"/>
                        </a:rPr>
                        <a:t> $138.720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r>
                        <a:rPr lang="es-CO" sz="1200" b="0" i="0" u="none" strike="noStrike" kern="1200" dirty="0">
                          <a:solidFill>
                            <a:schemeClr val="tx1"/>
                          </a:solidFill>
                          <a:effectLst/>
                          <a:latin typeface="Arial" panose="020B0604020202020204" pitchFamily="34" charset="0"/>
                          <a:ea typeface="+mn-ea"/>
                          <a:cs typeface="+mn-cs"/>
                        </a:rPr>
                        <a:t> $194.208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r>
                        <a:rPr lang="es-CO" sz="1200" b="0" i="0" u="none" strike="noStrike" kern="1200" dirty="0">
                          <a:solidFill>
                            <a:schemeClr val="tx1"/>
                          </a:solidFill>
                          <a:effectLst/>
                          <a:latin typeface="Arial" panose="020B0604020202020204" pitchFamily="34" charset="0"/>
                          <a:ea typeface="+mn-ea"/>
                          <a:cs typeface="+mn-cs"/>
                        </a:rPr>
                        <a:t> $332.928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3,64%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8496833"/>
                  </a:ext>
                </a:extLst>
              </a:tr>
              <a:tr h="241229">
                <a:tc>
                  <a:txBody>
                    <a:bodyPr/>
                    <a:lstStyle/>
                    <a:p>
                      <a:pPr marL="0" algn="ctr" defTabSz="914400" rtl="0" eaLnBrk="1" fontAlgn="b" latinLnBrk="0" hangingPunct="1">
                        <a:buNone/>
                      </a:pPr>
                      <a:r>
                        <a:rPr lang="es-CO" sz="1200" b="0" i="0" u="none" strike="noStrike" kern="1200" dirty="0">
                          <a:solidFill>
                            <a:schemeClr val="tx1"/>
                          </a:solidFill>
                          <a:effectLst/>
                          <a:latin typeface="Arial" panose="020B0604020202020204" pitchFamily="34" charset="0"/>
                          <a:ea typeface="+mn-ea"/>
                          <a:cs typeface="+mn-cs"/>
                        </a:rPr>
                        <a:t>Santa Fe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r>
                        <a:rPr lang="es-CO" sz="1200" b="0" i="0" u="none" strike="noStrike" kern="1200" dirty="0">
                          <a:solidFill>
                            <a:schemeClr val="tx1"/>
                          </a:solidFill>
                          <a:effectLst/>
                          <a:latin typeface="Arial" panose="020B0604020202020204" pitchFamily="34" charset="0"/>
                          <a:ea typeface="+mn-ea"/>
                          <a:cs typeface="+mn-cs"/>
                        </a:rPr>
                        <a:t> $582.624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r>
                        <a:rPr lang="es-CO" sz="1200" b="0" i="0" u="none" strike="noStrike" kern="1200" dirty="0">
                          <a:solidFill>
                            <a:schemeClr val="tx1"/>
                          </a:solidFill>
                          <a:effectLst/>
                          <a:latin typeface="Arial" panose="020B0604020202020204" pitchFamily="34" charset="0"/>
                          <a:ea typeface="+mn-ea"/>
                          <a:cs typeface="+mn-cs"/>
                        </a:rPr>
                        <a:t> $6.797.280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buNone/>
                      </a:pPr>
                      <a:r>
                        <a:rPr lang="es-CO" sz="1200" b="0" i="0" u="none" strike="noStrike" kern="1200" dirty="0">
                          <a:solidFill>
                            <a:schemeClr val="tx1"/>
                          </a:solidFill>
                          <a:effectLst/>
                          <a:latin typeface="Arial" panose="020B0604020202020204" pitchFamily="34" charset="0"/>
                          <a:ea typeface="+mn-ea"/>
                          <a:cs typeface="+mn-cs"/>
                        </a:rPr>
                        <a:t> $7.379.904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buNone/>
                      </a:pPr>
                      <a:r>
                        <a:rPr lang="es-CO" sz="1200" b="0" i="0" u="none" strike="noStrike" kern="1200" dirty="0">
                          <a:solidFill>
                            <a:schemeClr val="tx1"/>
                          </a:solidFill>
                          <a:effectLst/>
                          <a:latin typeface="Arial" panose="020B0604020202020204" pitchFamily="34" charset="0"/>
                          <a:ea typeface="+mn-ea"/>
                          <a:cs typeface="+mn-cs"/>
                        </a:rPr>
                        <a:t>22,49%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0214071"/>
                  </a:ext>
                </a:extLst>
              </a:tr>
              <a:tr h="471493">
                <a:tc>
                  <a:txBody>
                    <a:bodyPr/>
                    <a:lstStyle/>
                    <a:p>
                      <a:pPr algn="ctr" rtl="0" fontAlgn="ctr"/>
                      <a:r>
                        <a:rPr lang="es-CO" sz="1200" b="1" i="0" u="none" strike="noStrike" dirty="0">
                          <a:solidFill>
                            <a:schemeClr val="tx1"/>
                          </a:solidFill>
                          <a:effectLst/>
                          <a:latin typeface="Arial" panose="020B0604020202020204" pitchFamily="34" charset="0"/>
                        </a:rPr>
                        <a:t>TOTAL GLOSAS POR CRITERIOS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A9CA"/>
                    </a:solidFill>
                  </a:tcPr>
                </a:tc>
                <a:tc>
                  <a:txBody>
                    <a:bodyPr/>
                    <a:lstStyle/>
                    <a:p>
                      <a:pPr algn="ctr" rtl="0" fontAlgn="ctr"/>
                      <a:r>
                        <a:rPr lang="es-ES" sz="1200" b="1" i="0" u="none" strike="noStrike" dirty="0">
                          <a:solidFill>
                            <a:schemeClr val="tx1"/>
                          </a:solidFill>
                          <a:effectLst/>
                          <a:latin typeface="Arial" panose="020B0604020202020204" pitchFamily="34" charset="0"/>
                        </a:rPr>
                        <a:t>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A9CA"/>
                    </a:solidFill>
                  </a:tcPr>
                </a:tc>
                <a:tc>
                  <a:txBody>
                    <a:bodyPr/>
                    <a:lstStyle/>
                    <a:p>
                      <a:pPr algn="ctr" rtl="0" fontAlgn="ctr"/>
                      <a:r>
                        <a:rPr lang="es-CO" sz="1200" b="1" i="0" u="none" strike="noStrike" dirty="0">
                          <a:solidFill>
                            <a:schemeClr val="tx1"/>
                          </a:solidFill>
                          <a:effectLst/>
                          <a:latin typeface="Arial" panose="020B0604020202020204" pitchFamily="34" charset="0"/>
                        </a:rPr>
                        <a:t>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A9CA"/>
                    </a:solidFill>
                  </a:tcPr>
                </a:tc>
                <a:tc gridSpan="2">
                  <a:txBody>
                    <a:bodyPr/>
                    <a:lstStyle/>
                    <a:p>
                      <a:pPr algn="ctr" rtl="0" fontAlgn="ctr"/>
                      <a:r>
                        <a:rPr lang="es-ES" sz="1200" b="1" i="0" u="none" strike="noStrike" dirty="0">
                          <a:solidFill>
                            <a:schemeClr val="tx1"/>
                          </a:solidFill>
                          <a:effectLst/>
                          <a:latin typeface="Arial" panose="020B0604020202020204" pitchFamily="34" charset="0"/>
                        </a:rPr>
                        <a:t>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A9CA"/>
                    </a:solidFill>
                  </a:tcPr>
                </a:tc>
                <a:tc hMerge="1">
                  <a:txBody>
                    <a:bodyPr/>
                    <a:lstStyle/>
                    <a:p>
                      <a:endParaRPr lang="es-CO" dirty="0"/>
                    </a:p>
                  </a:txBody>
                  <a:tcPr/>
                </a:tc>
                <a:extLst>
                  <a:ext uri="{0D108BD9-81ED-4DB2-BD59-A6C34878D82A}">
                    <a16:rowId xmlns:a16="http://schemas.microsoft.com/office/drawing/2014/main" val="2200176178"/>
                  </a:ext>
                </a:extLst>
              </a:tr>
              <a:tr h="523606">
                <a:tc>
                  <a:txBody>
                    <a:bodyPr/>
                    <a:lstStyle/>
                    <a:p>
                      <a:pPr algn="ctr" rtl="0" fontAlgn="ctr"/>
                      <a:r>
                        <a:rPr lang="es-CO" sz="1200" b="1" i="0" u="none" strike="noStrike" dirty="0">
                          <a:solidFill>
                            <a:schemeClr val="tx1"/>
                          </a:solidFill>
                          <a:effectLst/>
                          <a:latin typeface="Arial" panose="020B0604020202020204" pitchFamily="34" charset="0"/>
                        </a:rPr>
                        <a:t>VALOR GLOSAS POR CRITERIOS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fontAlgn="ctr">
                        <a:buNone/>
                      </a:pPr>
                      <a:r>
                        <a:rPr lang="es-CO" sz="1200" b="1" i="0" u="none" strike="noStrike" kern="1200" dirty="0">
                          <a:solidFill>
                            <a:schemeClr val="tx1"/>
                          </a:solidFill>
                          <a:effectLst/>
                          <a:latin typeface="Arial" panose="020B0604020202020204" pitchFamily="34" charset="0"/>
                          <a:ea typeface="+mn-ea"/>
                          <a:cs typeface="+mn-cs"/>
                        </a:rPr>
                        <a:t> $1.137.504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fontAlgn="ctr">
                        <a:buNone/>
                      </a:pPr>
                      <a:r>
                        <a:rPr lang="es-CO" sz="1200" b="1" i="0" u="none" strike="noStrike" kern="1200" dirty="0">
                          <a:solidFill>
                            <a:schemeClr val="tx1"/>
                          </a:solidFill>
                          <a:effectLst/>
                          <a:latin typeface="Arial" panose="020B0604020202020204" pitchFamily="34" charset="0"/>
                          <a:ea typeface="+mn-ea"/>
                          <a:cs typeface="+mn-cs"/>
                        </a:rPr>
                        <a:t> $9.807.504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gridSpan="2">
                  <a:txBody>
                    <a:bodyPr/>
                    <a:lstStyle/>
                    <a:p>
                      <a:pPr algn="ctr" fontAlgn="ctr">
                        <a:buNone/>
                      </a:pPr>
                      <a:r>
                        <a:rPr lang="es-CO" sz="1200" b="1" i="0" u="none" strike="noStrike" kern="1200" dirty="0">
                          <a:solidFill>
                            <a:schemeClr val="tx1"/>
                          </a:solidFill>
                          <a:effectLst/>
                          <a:latin typeface="Arial" panose="020B0604020202020204" pitchFamily="34" charset="0"/>
                          <a:ea typeface="+mn-ea"/>
                          <a:cs typeface="+mn-cs"/>
                        </a:rPr>
                        <a:t> $10.945.008 </a:t>
                      </a:r>
                    </a:p>
                  </a:txBody>
                  <a:tcPr marL="7620" marR="7620" marT="7620" marB="0" anchor="ct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hMerge="1">
                  <a:txBody>
                    <a:bodyPr/>
                    <a:lstStyle/>
                    <a:p>
                      <a:pPr algn="ctr" fontAlgn="ctr">
                        <a:buNone/>
                      </a:pPr>
                      <a:endParaRPr lang="es-CO" sz="1100" b="1" i="0" u="none" strike="noStrike" dirty="0">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907138113"/>
                  </a:ext>
                </a:extLst>
              </a:tr>
              <a:tr h="515010">
                <a:tc>
                  <a:txBody>
                    <a:bodyPr/>
                    <a:lstStyle/>
                    <a:p>
                      <a:pPr algn="ctr" rtl="0" fontAlgn="ctr"/>
                      <a:r>
                        <a:rPr lang="es-MX" sz="1200" b="1" i="0" u="none" strike="noStrike" dirty="0">
                          <a:solidFill>
                            <a:schemeClr val="tx1"/>
                          </a:solidFill>
                          <a:effectLst/>
                          <a:latin typeface="Arial" panose="020B0604020202020204" pitchFamily="34" charset="0"/>
                        </a:rPr>
                        <a:t>CANTIDAD DE SOPORTES AFECTADOS</a:t>
                      </a:r>
                      <a:endParaRPr lang="es-CO" sz="1200" b="1" i="0" u="none" strike="noStrike" dirty="0">
                        <a:solidFill>
                          <a:schemeClr val="tx1"/>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C0E3"/>
                    </a:solidFill>
                  </a:tcPr>
                </a:tc>
                <a:tc>
                  <a:txBody>
                    <a:bodyPr/>
                    <a:lstStyle/>
                    <a:p>
                      <a:pPr algn="ctr" rtl="0" fontAlgn="ctr"/>
                      <a:r>
                        <a:rPr lang="es-ES" sz="1200" b="1" i="0" u="none" strike="noStrike" kern="1200" dirty="0">
                          <a:solidFill>
                            <a:schemeClr val="tx1"/>
                          </a:solidFill>
                          <a:effectLst/>
                          <a:latin typeface="Arial" panose="020B0604020202020204" pitchFamily="34" charset="0"/>
                          <a:ea typeface="+mn-ea"/>
                          <a:cs typeface="+mn-cs"/>
                        </a:rPr>
                        <a:t>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C0E3"/>
                    </a:solidFill>
                  </a:tcPr>
                </a:tc>
                <a:tc>
                  <a:txBody>
                    <a:bodyPr/>
                    <a:lstStyle/>
                    <a:p>
                      <a:pPr algn="ctr" rtl="0" fontAlgn="ctr"/>
                      <a:r>
                        <a:rPr lang="es-CO" sz="1200" b="1" i="0" u="none" strike="noStrike" kern="1200" dirty="0">
                          <a:solidFill>
                            <a:schemeClr val="tx1"/>
                          </a:solidFill>
                          <a:effectLst/>
                          <a:latin typeface="Arial" panose="020B0604020202020204" pitchFamily="34" charset="0"/>
                          <a:ea typeface="+mn-ea"/>
                          <a:cs typeface="+mn-cs"/>
                        </a:rPr>
                        <a:t>101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C0E3"/>
                    </a:solidFill>
                  </a:tcPr>
                </a:tc>
                <a:tc gridSpan="2">
                  <a:txBody>
                    <a:bodyPr/>
                    <a:lstStyle/>
                    <a:p>
                      <a:pPr algn="ctr" rtl="0" fontAlgn="ctr"/>
                      <a:r>
                        <a:rPr lang="es-CO" sz="1200" b="1" i="0" u="none" strike="noStrike" kern="1200" dirty="0">
                          <a:solidFill>
                            <a:schemeClr val="tx1"/>
                          </a:solidFill>
                          <a:effectLst/>
                          <a:latin typeface="Arial" panose="020B0604020202020204" pitchFamily="34" charset="0"/>
                          <a:ea typeface="+mn-ea"/>
                          <a:cs typeface="+mn-cs"/>
                        </a:rPr>
                        <a:t>107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C0E3"/>
                    </a:solidFill>
                  </a:tcPr>
                </a:tc>
                <a:tc hMerge="1">
                  <a:txBody>
                    <a:bodyPr/>
                    <a:lstStyle/>
                    <a:p>
                      <a:endParaRPr lang="es-CO"/>
                    </a:p>
                  </a:txBody>
                  <a:tcPr/>
                </a:tc>
                <a:extLst>
                  <a:ext uri="{0D108BD9-81ED-4DB2-BD59-A6C34878D82A}">
                    <a16:rowId xmlns:a16="http://schemas.microsoft.com/office/drawing/2014/main" val="1271872547"/>
                  </a:ext>
                </a:extLst>
              </a:tr>
              <a:tr h="679827">
                <a:tc>
                  <a:txBody>
                    <a:bodyPr/>
                    <a:lstStyle/>
                    <a:p>
                      <a:pPr algn="ctr" rtl="0" fontAlgn="ctr"/>
                      <a:r>
                        <a:rPr lang="es-CO" sz="1200" b="1" i="0" u="none" strike="noStrike" dirty="0">
                          <a:solidFill>
                            <a:schemeClr val="tx1"/>
                          </a:solidFill>
                          <a:effectLst/>
                          <a:latin typeface="Arial" panose="020B0604020202020204" pitchFamily="34" charset="0"/>
                        </a:rPr>
                        <a:t>PESO PORCENTUAL POR CRITERIO</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ctr" rtl="0" fontAlgn="ctr"/>
                      <a:r>
                        <a:rPr lang="es-ES" sz="1200" b="1" i="0" u="none" strike="noStrike" kern="1200" dirty="0">
                          <a:solidFill>
                            <a:schemeClr val="tx1"/>
                          </a:solidFill>
                          <a:effectLst/>
                          <a:latin typeface="Arial" panose="020B0604020202020204" pitchFamily="34" charset="0"/>
                          <a:ea typeface="+mn-ea"/>
                          <a:cs typeface="+mn-cs"/>
                        </a:rPr>
                        <a:t>10,39%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ctr" rtl="0" fontAlgn="ctr"/>
                      <a:r>
                        <a:rPr lang="es-CO" sz="1200" b="1" i="0" u="none" strike="noStrike" kern="1200" dirty="0">
                          <a:solidFill>
                            <a:schemeClr val="tx1"/>
                          </a:solidFill>
                          <a:effectLst/>
                          <a:latin typeface="Arial" panose="020B0604020202020204" pitchFamily="34" charset="0"/>
                          <a:ea typeface="+mn-ea"/>
                          <a:cs typeface="+mn-cs"/>
                        </a:rPr>
                        <a:t>89,61 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gridSpan="2">
                  <a:txBody>
                    <a:bodyPr/>
                    <a:lstStyle/>
                    <a:p>
                      <a:pPr algn="ctr" rtl="0" fontAlgn="ctr"/>
                      <a:r>
                        <a:rPr lang="es-CO" sz="1200" b="1" i="0" u="none" strike="noStrike" kern="1200" dirty="0">
                          <a:solidFill>
                            <a:schemeClr val="tx1"/>
                          </a:solidFill>
                          <a:effectLst/>
                          <a:latin typeface="Arial" panose="020B0604020202020204" pitchFamily="34" charset="0"/>
                          <a:ea typeface="+mn-ea"/>
                          <a:cs typeface="+mn-cs"/>
                        </a:rPr>
                        <a:t>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hMerge="1">
                  <a:txBody>
                    <a:bodyPr/>
                    <a:lstStyle/>
                    <a:p>
                      <a:endParaRPr lang="es-CO"/>
                    </a:p>
                  </a:txBody>
                  <a:tcPr/>
                </a:tc>
                <a:extLst>
                  <a:ext uri="{0D108BD9-81ED-4DB2-BD59-A6C34878D82A}">
                    <a16:rowId xmlns:a16="http://schemas.microsoft.com/office/drawing/2014/main" val="3078418589"/>
                  </a:ext>
                </a:extLst>
              </a:tr>
            </a:tbl>
          </a:graphicData>
        </a:graphic>
      </p:graphicFrame>
      <p:sp>
        <p:nvSpPr>
          <p:cNvPr id="4" name="CuadroTexto 3">
            <a:extLst>
              <a:ext uri="{FF2B5EF4-FFF2-40B4-BE49-F238E27FC236}">
                <a16:creationId xmlns:a16="http://schemas.microsoft.com/office/drawing/2014/main" id="{6EC0EE20-81DF-2570-42B3-BE7ABA026138}"/>
              </a:ext>
            </a:extLst>
          </p:cNvPr>
          <p:cNvSpPr txBox="1"/>
          <p:nvPr/>
        </p:nvSpPr>
        <p:spPr>
          <a:xfrm>
            <a:off x="715603" y="6063861"/>
            <a:ext cx="8034556" cy="307777"/>
          </a:xfrm>
          <a:prstGeom prst="rect">
            <a:avLst/>
          </a:prstGeom>
          <a:noFill/>
        </p:spPr>
        <p:txBody>
          <a:bodyPr wrap="square">
            <a:spAutoFit/>
          </a:bodyPr>
          <a:lstStyle/>
          <a:p>
            <a:r>
              <a:rPr lang="es-ES" sz="1400" dirty="0"/>
              <a:t>El valor total de la glosa equivale al 12,86</a:t>
            </a:r>
            <a:r>
              <a:rPr lang="es-ES" sz="1400" dirty="0">
                <a:solidFill>
                  <a:srgbClr val="FF0000"/>
                </a:solidFill>
              </a:rPr>
              <a:t> </a:t>
            </a:r>
            <a:r>
              <a:rPr lang="es-ES" sz="1400" dirty="0"/>
              <a:t>% del valor total ejecutado por la línea ($ 85.100.122)</a:t>
            </a:r>
            <a:endParaRPr lang="es-CO" sz="1400" dirty="0"/>
          </a:p>
        </p:txBody>
      </p:sp>
    </p:spTree>
    <p:extLst>
      <p:ext uri="{BB962C8B-B14F-4D97-AF65-F5344CB8AC3E}">
        <p14:creationId xmlns:p14="http://schemas.microsoft.com/office/powerpoint/2010/main" val="37906925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A85A8-07FC-98DC-5D96-2FB051C456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C27DA0-7E51-B920-5EA1-0BC9D83915F4}"/>
              </a:ext>
            </a:extLst>
          </p:cNvPr>
          <p:cNvSpPr>
            <a:spLocks noGrp="1"/>
          </p:cNvSpPr>
          <p:nvPr>
            <p:ph type="title"/>
          </p:nvPr>
        </p:nvSpPr>
        <p:spPr>
          <a:xfrm>
            <a:off x="838200" y="683274"/>
            <a:ext cx="10515600" cy="535531"/>
          </a:xfrm>
        </p:spPr>
        <p:txBody>
          <a:bodyPr/>
          <a:lstStyle/>
          <a:p>
            <a:r>
              <a:rPr lang="es-CO" sz="3200" b="1" dirty="0">
                <a:solidFill>
                  <a:srgbClr val="285B6A"/>
                </a:solidFill>
                <a:latin typeface="Oswald"/>
                <a:ea typeface="Oswald"/>
                <a:cs typeface="Oswald"/>
                <a:sym typeface="Oswald"/>
              </a:rPr>
              <a:t>SEGUIMIENTO RETROSPECTIVO – VSA DESFAVORABLES</a:t>
            </a:r>
            <a:endParaRPr lang="en-CO" dirty="0"/>
          </a:p>
        </p:txBody>
      </p:sp>
      <p:graphicFrame>
        <p:nvGraphicFramePr>
          <p:cNvPr id="4" name="Tabla 3">
            <a:extLst>
              <a:ext uri="{FF2B5EF4-FFF2-40B4-BE49-F238E27FC236}">
                <a16:creationId xmlns:a16="http://schemas.microsoft.com/office/drawing/2014/main" id="{67FEEA29-44B4-52BB-D1C9-C35BC5FCFF54}"/>
              </a:ext>
            </a:extLst>
          </p:cNvPr>
          <p:cNvGraphicFramePr>
            <a:graphicFrameLocks noGrp="1"/>
          </p:cNvGraphicFramePr>
          <p:nvPr>
            <p:extLst>
              <p:ext uri="{D42A27DB-BD31-4B8C-83A1-F6EECF244321}">
                <p14:modId xmlns:p14="http://schemas.microsoft.com/office/powerpoint/2010/main" val="2767217614"/>
              </p:ext>
            </p:extLst>
          </p:nvPr>
        </p:nvGraphicFramePr>
        <p:xfrm>
          <a:off x="954013" y="1411862"/>
          <a:ext cx="10251889" cy="4431976"/>
        </p:xfrm>
        <a:graphic>
          <a:graphicData uri="http://schemas.openxmlformats.org/drawingml/2006/table">
            <a:tbl>
              <a:tblPr/>
              <a:tblGrid>
                <a:gridCol w="1003726">
                  <a:extLst>
                    <a:ext uri="{9D8B030D-6E8A-4147-A177-3AD203B41FA5}">
                      <a16:colId xmlns:a16="http://schemas.microsoft.com/office/drawing/2014/main" val="698389114"/>
                    </a:ext>
                  </a:extLst>
                </a:gridCol>
                <a:gridCol w="1447689">
                  <a:extLst>
                    <a:ext uri="{9D8B030D-6E8A-4147-A177-3AD203B41FA5}">
                      <a16:colId xmlns:a16="http://schemas.microsoft.com/office/drawing/2014/main" val="4014897147"/>
                    </a:ext>
                  </a:extLst>
                </a:gridCol>
                <a:gridCol w="3048000">
                  <a:extLst>
                    <a:ext uri="{9D8B030D-6E8A-4147-A177-3AD203B41FA5}">
                      <a16:colId xmlns:a16="http://schemas.microsoft.com/office/drawing/2014/main" val="3949710976"/>
                    </a:ext>
                  </a:extLst>
                </a:gridCol>
                <a:gridCol w="2761100">
                  <a:extLst>
                    <a:ext uri="{9D8B030D-6E8A-4147-A177-3AD203B41FA5}">
                      <a16:colId xmlns:a16="http://schemas.microsoft.com/office/drawing/2014/main" val="3276682246"/>
                    </a:ext>
                  </a:extLst>
                </a:gridCol>
                <a:gridCol w="1991374">
                  <a:extLst>
                    <a:ext uri="{9D8B030D-6E8A-4147-A177-3AD203B41FA5}">
                      <a16:colId xmlns:a16="http://schemas.microsoft.com/office/drawing/2014/main" val="1946296769"/>
                    </a:ext>
                  </a:extLst>
                </a:gridCol>
              </a:tblGrid>
              <a:tr h="858645">
                <a:tc>
                  <a:txBody>
                    <a:bodyPr/>
                    <a:lstStyle/>
                    <a:p>
                      <a:pPr algn="ctr" fontAlgn="ctr"/>
                      <a:r>
                        <a:rPr lang="es-CO" sz="1200" b="1" i="0" u="none" strike="noStrike" dirty="0">
                          <a:solidFill>
                            <a:srgbClr val="000000"/>
                          </a:solidFill>
                          <a:effectLst/>
                          <a:latin typeface="Arial" panose="020B0604020202020204" pitchFamily="34" charset="0"/>
                        </a:rPr>
                        <a:t>LOCALIDAD</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fontAlgn="ctr"/>
                      <a:r>
                        <a:rPr lang="es-CO" sz="1200" b="1" i="0" u="none" strike="noStrike" dirty="0">
                          <a:solidFill>
                            <a:srgbClr val="000000"/>
                          </a:solidFill>
                          <a:effectLst/>
                          <a:latin typeface="Arial" panose="020B0604020202020204" pitchFamily="34" charset="0"/>
                        </a:rPr>
                        <a:t>CANTIDAD DE DESFAVORABLES REVISADOS </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fontAlgn="ctr"/>
                      <a:r>
                        <a:rPr lang="es-CO" sz="1200" b="1" i="0" u="none" strike="noStrike" dirty="0">
                          <a:solidFill>
                            <a:srgbClr val="000000"/>
                          </a:solidFill>
                          <a:effectLst/>
                          <a:latin typeface="Arial" panose="020B0604020202020204" pitchFamily="34" charset="0"/>
                        </a:rPr>
                        <a:t>OBSERVACIONES / HALLAZGOS</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fontAlgn="ctr"/>
                      <a:r>
                        <a:rPr lang="es-CO" sz="1200" b="1" i="0" u="none" strike="noStrike">
                          <a:solidFill>
                            <a:srgbClr val="000000"/>
                          </a:solidFill>
                          <a:effectLst/>
                          <a:latin typeface="Arial" panose="020B0604020202020204" pitchFamily="34" charset="0"/>
                        </a:rPr>
                        <a:t>NÚMERO</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tc>
                  <a:txBody>
                    <a:bodyPr/>
                    <a:lstStyle/>
                    <a:p>
                      <a:pPr algn="ctr" fontAlgn="ctr"/>
                      <a:r>
                        <a:rPr lang="es-CO" sz="1200" b="1" i="0" u="none" strike="noStrike">
                          <a:solidFill>
                            <a:srgbClr val="000000"/>
                          </a:solidFill>
                          <a:effectLst/>
                          <a:latin typeface="Arial" panose="020B0604020202020204" pitchFamily="34" charset="0"/>
                        </a:rPr>
                        <a:t>%</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D9E1F2"/>
                    </a:solidFill>
                  </a:tcPr>
                </a:tc>
                <a:extLst>
                  <a:ext uri="{0D108BD9-81ED-4DB2-BD59-A6C34878D82A}">
                    <a16:rowId xmlns:a16="http://schemas.microsoft.com/office/drawing/2014/main" val="1704018783"/>
                  </a:ext>
                </a:extLst>
              </a:tr>
              <a:tr h="328588">
                <a:tc rowSpan="2">
                  <a:txBody>
                    <a:bodyPr/>
                    <a:lstStyle/>
                    <a:p>
                      <a:pPr algn="ctr" fontAlgn="ctr"/>
                      <a:r>
                        <a:rPr lang="es-CO" sz="1200" b="0" i="0" u="none" strike="noStrike" dirty="0">
                          <a:solidFill>
                            <a:schemeClr val="tx1"/>
                          </a:solidFill>
                          <a:effectLst/>
                          <a:latin typeface="Arial" panose="020B0604020202020204" pitchFamily="34" charset="0"/>
                        </a:rPr>
                        <a:t>Antonio Nariño</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rowSpan="2">
                  <a:txBody>
                    <a:bodyPr/>
                    <a:lstStyle/>
                    <a:p>
                      <a:pPr algn="ctr" fontAlgn="ctr"/>
                      <a:r>
                        <a:rPr lang="es-ES" sz="1200" b="0" i="0" u="none" strike="noStrike" dirty="0">
                          <a:solidFill>
                            <a:schemeClr val="tx1"/>
                          </a:solidFill>
                          <a:effectLst/>
                          <a:latin typeface="Arial" panose="020B0604020202020204" pitchFamily="34" charset="0"/>
                        </a:rPr>
                        <a:t>11</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a:txBody>
                    <a:bodyPr/>
                    <a:lstStyle/>
                    <a:p>
                      <a:pPr algn="ctr" fontAlgn="ctr"/>
                      <a:r>
                        <a:rPr lang="es-CO" sz="1200" b="0" i="0" u="none" strike="noStrike" dirty="0">
                          <a:solidFill>
                            <a:schemeClr val="tx1"/>
                          </a:solidFill>
                          <a:effectLst/>
                          <a:latin typeface="Arial" panose="020B0604020202020204" pitchFamily="34" charset="0"/>
                        </a:rPr>
                        <a:t>Ninguno</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1200" b="0" i="0" u="none" strike="noStrike" dirty="0">
                          <a:solidFill>
                            <a:schemeClr val="tx1"/>
                          </a:solidFill>
                          <a:effectLst/>
                          <a:latin typeface="Arial" panose="020B0604020202020204" pitchFamily="34" charset="0"/>
                        </a:rPr>
                        <a:t>10 </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rowSpan="2">
                  <a:txBody>
                    <a:bodyPr/>
                    <a:lstStyle/>
                    <a:p>
                      <a:pPr algn="ctr" fontAlgn="b">
                        <a:buNone/>
                      </a:pPr>
                      <a:r>
                        <a:rPr lang="es-CO" sz="1200" b="1" i="0" u="none" strike="noStrike" kern="1200">
                          <a:solidFill>
                            <a:schemeClr val="tx1"/>
                          </a:solidFill>
                          <a:effectLst/>
                          <a:latin typeface="Arial" panose="020B0604020202020204" pitchFamily="34" charset="0"/>
                          <a:ea typeface="+mn-ea"/>
                          <a:cs typeface="+mn-cs"/>
                        </a:rPr>
                        <a:t>28,21%</a:t>
                      </a:r>
                    </a:p>
                  </a:txBody>
                  <a:tcPr marL="0" marR="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extLst>
                  <a:ext uri="{0D108BD9-81ED-4DB2-BD59-A6C34878D82A}">
                    <a16:rowId xmlns:a16="http://schemas.microsoft.com/office/drawing/2014/main" val="666629942"/>
                  </a:ext>
                </a:extLst>
              </a:tr>
              <a:tr h="328588">
                <a:tc vMerge="1">
                  <a:txBody>
                    <a:bodyPr/>
                    <a:lstStyle/>
                    <a:p>
                      <a:endParaRPr lang="es-CO"/>
                    </a:p>
                  </a:txBody>
                  <a:tcPr/>
                </a:tc>
                <a:tc vMerge="1">
                  <a:txBody>
                    <a:bodyPr/>
                    <a:lstStyle/>
                    <a:p>
                      <a:endParaRPr lang="es-CO"/>
                    </a:p>
                  </a:txBody>
                  <a:tcPr/>
                </a:tc>
                <a:tc>
                  <a:txBody>
                    <a:bodyPr/>
                    <a:lstStyle/>
                    <a:p>
                      <a:pPr algn="ctr" fontAlgn="ctr"/>
                      <a:r>
                        <a:rPr lang="es-CO" sz="1200" b="0" i="0" u="none" strike="noStrike" dirty="0">
                          <a:solidFill>
                            <a:schemeClr val="tx1"/>
                          </a:solidFill>
                          <a:effectLst/>
                          <a:latin typeface="Arial" panose="020B0604020202020204" pitchFamily="34" charset="0"/>
                        </a:rPr>
                        <a:t>No concordancia entre físico y </a:t>
                      </a:r>
                    </a:p>
                    <a:p>
                      <a:pPr algn="ctr" fontAlgn="ctr"/>
                      <a:r>
                        <a:rPr lang="es-CO" sz="1200" b="0" i="0" u="none" strike="noStrike" dirty="0">
                          <a:solidFill>
                            <a:schemeClr val="tx1"/>
                          </a:solidFill>
                          <a:effectLst/>
                          <a:latin typeface="Arial" panose="020B0604020202020204" pitchFamily="34" charset="0"/>
                        </a:rPr>
                        <a:t>SIVIGILA D.C.</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1200" b="0" i="0" u="none" strike="noStrike" dirty="0">
                          <a:solidFill>
                            <a:schemeClr val="tx1"/>
                          </a:solidFill>
                          <a:effectLst/>
                          <a:latin typeface="Arial" panose="020B0604020202020204" pitchFamily="34" charset="0"/>
                        </a:rPr>
                        <a:t>1 </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accent1">
                        <a:lumMod val="20000"/>
                        <a:lumOff val="80000"/>
                      </a:schemeClr>
                    </a:solidFill>
                  </a:tcPr>
                </a:tc>
                <a:tc vMerge="1">
                  <a:txBody>
                    <a:bodyPr/>
                    <a:lstStyle/>
                    <a:p>
                      <a:endParaRPr lang="es-CO"/>
                    </a:p>
                  </a:txBody>
                  <a:tcPr/>
                </a:tc>
                <a:extLst>
                  <a:ext uri="{0D108BD9-81ED-4DB2-BD59-A6C34878D82A}">
                    <a16:rowId xmlns:a16="http://schemas.microsoft.com/office/drawing/2014/main" val="2256866087"/>
                  </a:ext>
                </a:extLst>
              </a:tr>
              <a:tr h="567258">
                <a:tc>
                  <a:txBody>
                    <a:bodyPr/>
                    <a:lstStyle/>
                    <a:p>
                      <a:pPr algn="ctr" fontAlgn="ctr"/>
                      <a:r>
                        <a:rPr lang="es-CO" sz="1200" b="0" i="0" u="none" strike="noStrike" dirty="0">
                          <a:solidFill>
                            <a:schemeClr val="tx1"/>
                          </a:solidFill>
                          <a:effectLst/>
                          <a:latin typeface="Arial" panose="020B0604020202020204" pitchFamily="34" charset="0"/>
                        </a:rPr>
                        <a:t>Rafael Uribe </a:t>
                      </a:r>
                      <a:r>
                        <a:rPr lang="es-CO" sz="1200" b="0" i="0" u="none" strike="noStrike" dirty="0" err="1">
                          <a:solidFill>
                            <a:schemeClr val="tx1"/>
                          </a:solidFill>
                          <a:effectLst/>
                          <a:latin typeface="Arial" panose="020B0604020202020204" pitchFamily="34" charset="0"/>
                        </a:rPr>
                        <a:t>Uribe</a:t>
                      </a:r>
                      <a:endParaRPr lang="es-CO" sz="1200" b="0" i="0" u="none" strike="noStrike" dirty="0">
                        <a:solidFill>
                          <a:schemeClr val="tx1"/>
                        </a:solidFill>
                        <a:effectLst/>
                        <a:latin typeface="Arial" panose="020B0604020202020204" pitchFamily="34" charset="0"/>
                      </a:endParaRP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a:txBody>
                    <a:bodyPr/>
                    <a:lstStyle/>
                    <a:p>
                      <a:pPr algn="ctr" fontAlgn="ctr"/>
                      <a:r>
                        <a:rPr lang="es-ES" sz="1200" b="0" i="0" u="none" strike="noStrike" dirty="0">
                          <a:solidFill>
                            <a:schemeClr val="tx1"/>
                          </a:solidFill>
                          <a:effectLst/>
                          <a:latin typeface="Arial" panose="020B0604020202020204" pitchFamily="34" charset="0"/>
                        </a:rPr>
                        <a:t>6</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a:txBody>
                    <a:bodyPr/>
                    <a:lstStyle/>
                    <a:p>
                      <a:pPr algn="ctr" fontAlgn="ctr"/>
                      <a:r>
                        <a:rPr lang="es-CO" sz="1200" b="0" i="0" u="none" strike="noStrike" dirty="0">
                          <a:solidFill>
                            <a:schemeClr val="tx1"/>
                          </a:solidFill>
                          <a:effectLst/>
                          <a:latin typeface="Arial" panose="020B0604020202020204" pitchFamily="34" charset="0"/>
                        </a:rPr>
                        <a:t>Ninguno</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a:txBody>
                    <a:bodyPr/>
                    <a:lstStyle/>
                    <a:p>
                      <a:pPr algn="ctr" fontAlgn="ctr"/>
                      <a:r>
                        <a:rPr lang="es-ES" sz="1200" b="0" i="0" u="none" strike="noStrike" dirty="0">
                          <a:solidFill>
                            <a:schemeClr val="tx1"/>
                          </a:solidFill>
                          <a:effectLst/>
                          <a:latin typeface="Arial" panose="020B0604020202020204" pitchFamily="34" charset="0"/>
                        </a:rPr>
                        <a:t>6 </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a:txBody>
                    <a:bodyPr/>
                    <a:lstStyle/>
                    <a:p>
                      <a:pPr algn="ctr" fontAlgn="b">
                        <a:buNone/>
                      </a:pPr>
                      <a:r>
                        <a:rPr lang="es-CO" sz="1200" b="1" i="0" u="none" strike="noStrike" kern="1200">
                          <a:solidFill>
                            <a:schemeClr val="tx1"/>
                          </a:solidFill>
                          <a:effectLst/>
                          <a:latin typeface="Arial" panose="020B0604020202020204" pitchFamily="34" charset="0"/>
                          <a:ea typeface="+mn-ea"/>
                          <a:cs typeface="+mn-cs"/>
                        </a:rPr>
                        <a:t>15,38%</a:t>
                      </a:r>
                    </a:p>
                  </a:txBody>
                  <a:tcPr marL="0" marR="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extLst>
                  <a:ext uri="{0D108BD9-81ED-4DB2-BD59-A6C34878D82A}">
                    <a16:rowId xmlns:a16="http://schemas.microsoft.com/office/drawing/2014/main" val="2519838851"/>
                  </a:ext>
                </a:extLst>
              </a:tr>
              <a:tr h="585538">
                <a:tc>
                  <a:txBody>
                    <a:bodyPr/>
                    <a:lstStyle/>
                    <a:p>
                      <a:pPr algn="ctr" fontAlgn="ctr"/>
                      <a:r>
                        <a:rPr lang="es-CO" sz="1200" b="0" i="0" u="none" strike="noStrike" dirty="0">
                          <a:solidFill>
                            <a:schemeClr val="tx1"/>
                          </a:solidFill>
                          <a:effectLst/>
                          <a:latin typeface="Arial" panose="020B0604020202020204" pitchFamily="34" charset="0"/>
                        </a:rPr>
                        <a:t>San Cristóbal</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a:txBody>
                    <a:bodyPr/>
                    <a:lstStyle/>
                    <a:p>
                      <a:pPr algn="ctr" fontAlgn="ctr"/>
                      <a:r>
                        <a:rPr lang="es-ES" sz="1200" b="0" i="0" u="none" strike="noStrike" dirty="0">
                          <a:solidFill>
                            <a:schemeClr val="tx1"/>
                          </a:solidFill>
                          <a:effectLst/>
                          <a:latin typeface="Arial" panose="020B0604020202020204" pitchFamily="34" charset="0"/>
                        </a:rPr>
                        <a:t>2</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chemeClr val="tx1"/>
                          </a:solidFill>
                          <a:effectLst/>
                          <a:latin typeface="Arial" panose="020B0604020202020204" pitchFamily="34" charset="0"/>
                        </a:rPr>
                        <a:t>Ninguno</a:t>
                      </a:r>
                      <a:endPar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a:txBody>
                    <a:bodyPr/>
                    <a:lstStyle/>
                    <a:p>
                      <a:pPr algn="ctr" fontAlgn="ctr"/>
                      <a:r>
                        <a:rPr lang="es-ES" sz="1200" b="0" i="0" u="none" strike="noStrike" dirty="0">
                          <a:solidFill>
                            <a:schemeClr val="tx1"/>
                          </a:solidFill>
                          <a:effectLst/>
                          <a:latin typeface="Arial" panose="020B0604020202020204" pitchFamily="34" charset="0"/>
                        </a:rPr>
                        <a:t>2</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a:txBody>
                    <a:bodyPr/>
                    <a:lstStyle/>
                    <a:p>
                      <a:pPr algn="ctr" fontAlgn="b">
                        <a:buNone/>
                      </a:pPr>
                      <a:r>
                        <a:rPr lang="es-CO" sz="1200" b="1" i="0" u="none" strike="noStrike" kern="1200">
                          <a:solidFill>
                            <a:schemeClr val="tx1"/>
                          </a:solidFill>
                          <a:effectLst/>
                          <a:latin typeface="Arial" panose="020B0604020202020204" pitchFamily="34" charset="0"/>
                          <a:ea typeface="+mn-ea"/>
                          <a:cs typeface="+mn-cs"/>
                        </a:rPr>
                        <a:t>5,13%</a:t>
                      </a:r>
                    </a:p>
                  </a:txBody>
                  <a:tcPr marL="0" marR="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extLst>
                  <a:ext uri="{0D108BD9-81ED-4DB2-BD59-A6C34878D82A}">
                    <a16:rowId xmlns:a16="http://schemas.microsoft.com/office/drawing/2014/main" val="1655738823"/>
                  </a:ext>
                </a:extLst>
              </a:tr>
              <a:tr h="276407">
                <a:tc rowSpan="3">
                  <a:txBody>
                    <a:bodyPr/>
                    <a:lstStyle/>
                    <a:p>
                      <a:pPr algn="ctr" fontAlgn="ctr"/>
                      <a:r>
                        <a:rPr lang="es-CO" sz="1200" b="0" i="0" u="none" strike="noStrike" dirty="0">
                          <a:solidFill>
                            <a:schemeClr val="tx1"/>
                          </a:solidFill>
                          <a:effectLst/>
                          <a:latin typeface="Arial" panose="020B0604020202020204" pitchFamily="34" charset="0"/>
                        </a:rPr>
                        <a:t>Santa Fe</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rowSpan="3">
                  <a:txBody>
                    <a:bodyPr/>
                    <a:lstStyle/>
                    <a:p>
                      <a:pPr algn="ctr" fontAlgn="ctr"/>
                      <a:r>
                        <a:rPr lang="es-ES" sz="1200" b="0" i="0" u="none" strike="noStrike" dirty="0">
                          <a:solidFill>
                            <a:schemeClr val="tx1"/>
                          </a:solidFill>
                          <a:effectLst/>
                          <a:latin typeface="Arial" panose="020B0604020202020204" pitchFamily="34" charset="0"/>
                        </a:rPr>
                        <a:t>20</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chemeClr val="tx1"/>
                          </a:solidFill>
                          <a:effectLst/>
                          <a:latin typeface="Arial" panose="020B0604020202020204" pitchFamily="34" charset="0"/>
                        </a:rPr>
                        <a:t>Ninguno</a:t>
                      </a:r>
                      <a:endPar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17</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rowSpan="3">
                  <a:txBody>
                    <a:bodyPr/>
                    <a:lstStyle/>
                    <a:p>
                      <a:pPr algn="ctr" fontAlgn="b">
                        <a:buNone/>
                      </a:pPr>
                      <a:r>
                        <a:rPr lang="es-CO" sz="1200" b="1" i="0" u="none" strike="noStrike" kern="1200" dirty="0">
                          <a:solidFill>
                            <a:schemeClr val="tx1"/>
                          </a:solidFill>
                          <a:effectLst/>
                          <a:latin typeface="Arial" panose="020B0604020202020204" pitchFamily="34" charset="0"/>
                          <a:ea typeface="+mn-ea"/>
                          <a:cs typeface="+mn-cs"/>
                        </a:rPr>
                        <a:t>51,28%</a:t>
                      </a:r>
                    </a:p>
                  </a:txBody>
                  <a:tcPr marL="0" marR="0" marT="0"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tcPr>
                </a:tc>
                <a:extLst>
                  <a:ext uri="{0D108BD9-81ED-4DB2-BD59-A6C34878D82A}">
                    <a16:rowId xmlns:a16="http://schemas.microsoft.com/office/drawing/2014/main" val="4006784231"/>
                  </a:ext>
                </a:extLst>
              </a:tr>
              <a:tr h="276407">
                <a:tc vMerge="1">
                  <a:txBody>
                    <a:bodyPr/>
                    <a:lstStyle/>
                    <a:p>
                      <a:endParaRPr lang="es-CO"/>
                    </a:p>
                  </a:txBody>
                  <a:tcPr/>
                </a:tc>
                <a:tc vMerge="1">
                  <a:txBody>
                    <a:bodyPr/>
                    <a:lstStyle/>
                    <a:p>
                      <a:endParaRPr lang="es-CO"/>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Incumplimiento de lineamientos</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accent6">
                        <a:lumMod val="40000"/>
                        <a:lumOff val="6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accent6">
                        <a:lumMod val="40000"/>
                        <a:lumOff val="60000"/>
                      </a:schemeClr>
                    </a:solidFill>
                  </a:tcPr>
                </a:tc>
                <a:tc vMerge="1">
                  <a:txBody>
                    <a:bodyPr/>
                    <a:lstStyle/>
                    <a:p>
                      <a:endParaRPr lang="es-CO"/>
                    </a:p>
                  </a:txBody>
                  <a:tcPr/>
                </a:tc>
                <a:extLst>
                  <a:ext uri="{0D108BD9-81ED-4DB2-BD59-A6C34878D82A}">
                    <a16:rowId xmlns:a16="http://schemas.microsoft.com/office/drawing/2014/main" val="4104360376"/>
                  </a:ext>
                </a:extLst>
              </a:tr>
              <a:tr h="305919">
                <a:tc vMerge="1">
                  <a:txBody>
                    <a:bodyPr/>
                    <a:lstStyle/>
                    <a:p>
                      <a:endParaRPr lang="es-CO"/>
                    </a:p>
                  </a:txBody>
                  <a:tcPr/>
                </a:tc>
                <a:tc vMerge="1">
                  <a:txBody>
                    <a:bodyPr/>
                    <a:lstStyle/>
                    <a:p>
                      <a:endParaRPr lang="es-CO"/>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No concordancia entre físico y </a:t>
                      </a:r>
                    </a:p>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SIVIGILA D.C.</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2</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accent1">
                        <a:lumMod val="20000"/>
                        <a:lumOff val="80000"/>
                      </a:schemeClr>
                    </a:solidFill>
                  </a:tcPr>
                </a:tc>
                <a:tc vMerge="1">
                  <a:txBody>
                    <a:bodyPr/>
                    <a:lstStyle/>
                    <a:p>
                      <a:endParaRPr lang="es-CO"/>
                    </a:p>
                  </a:txBody>
                  <a:tcPr/>
                </a:tc>
                <a:extLst>
                  <a:ext uri="{0D108BD9-81ED-4DB2-BD59-A6C34878D82A}">
                    <a16:rowId xmlns:a16="http://schemas.microsoft.com/office/drawing/2014/main" val="3316540376"/>
                  </a:ext>
                </a:extLst>
              </a:tr>
              <a:tr h="199817">
                <a:tc rowSpan="3">
                  <a:txBody>
                    <a:bodyPr/>
                    <a:lstStyle/>
                    <a:p>
                      <a:pPr algn="ctr" fontAlgn="ctr"/>
                      <a:r>
                        <a:rPr lang="es-CO" sz="1200" b="1" i="0" u="none" strike="noStrike">
                          <a:solidFill>
                            <a:schemeClr val="tx1"/>
                          </a:solidFill>
                          <a:effectLst/>
                          <a:latin typeface="Arial" panose="020B0604020202020204" pitchFamily="34" charset="0"/>
                        </a:rPr>
                        <a:t>TOTAL</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F2F2F2"/>
                    </a:solidFill>
                  </a:tcPr>
                </a:tc>
                <a:tc rowSpan="3">
                  <a:txBody>
                    <a:bodyPr/>
                    <a:lstStyle/>
                    <a:p>
                      <a:pPr algn="ctr" fontAlgn="ctr"/>
                      <a:r>
                        <a:rPr lang="es-ES" sz="1200" b="0" i="0" u="none" strike="noStrike" dirty="0">
                          <a:solidFill>
                            <a:schemeClr val="tx1"/>
                          </a:solidFill>
                          <a:effectLst/>
                          <a:latin typeface="Arial" panose="020B0604020202020204" pitchFamily="34" charset="0"/>
                        </a:rPr>
                        <a:t>39</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chemeClr val="tx1"/>
                          </a:solidFill>
                          <a:effectLst/>
                          <a:latin typeface="Arial" panose="020B0604020202020204" pitchFamily="34" charset="0"/>
                        </a:rPr>
                        <a:t>Ninguno</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35 </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92D050"/>
                    </a:solidFill>
                  </a:tcPr>
                </a:tc>
                <a:tc>
                  <a:txBody>
                    <a:bodyPr/>
                    <a:lstStyle/>
                    <a:p>
                      <a:pPr algn="ctr" fontAlgn="ctr"/>
                      <a:r>
                        <a:rPr lang="es-CO" sz="1200" b="1" i="0" u="none" strike="noStrike" dirty="0">
                          <a:solidFill>
                            <a:schemeClr val="tx1"/>
                          </a:solidFill>
                          <a:effectLst/>
                          <a:latin typeface="Arial" panose="020B0604020202020204" pitchFamily="34" charset="0"/>
                        </a:rPr>
                        <a:t>89,74</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27877864"/>
                  </a:ext>
                </a:extLst>
              </a:tr>
              <a:tr h="199817">
                <a:tc vMerge="1">
                  <a:txBody>
                    <a:bodyPr/>
                    <a:lstStyle/>
                    <a:p>
                      <a:endParaRPr lang="es-CO"/>
                    </a:p>
                  </a:txBody>
                  <a:tcPr/>
                </a:tc>
                <a:tc vMerge="1">
                  <a:txBody>
                    <a:bodyPr/>
                    <a:lstStyle/>
                    <a:p>
                      <a:endParaRPr lang="es-CO"/>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chemeClr val="tx1"/>
                          </a:solidFill>
                          <a:effectLst/>
                          <a:latin typeface="Arial" panose="020B0604020202020204" pitchFamily="34" charset="0"/>
                        </a:rPr>
                        <a:t>Incumplimiento de Lineamientos</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38A9C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1</a:t>
                      </a:r>
                      <a:endParaRPr kumimoji="0" lang="es-ES"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38A9CA"/>
                    </a:solidFill>
                  </a:tcPr>
                </a:tc>
                <a:tc>
                  <a:txBody>
                    <a:bodyPr/>
                    <a:lstStyle/>
                    <a:p>
                      <a:pPr algn="ctr" fontAlgn="ctr"/>
                      <a:r>
                        <a:rPr lang="es-CO" sz="1200" b="1" i="0" u="none" strike="noStrike" dirty="0">
                          <a:solidFill>
                            <a:schemeClr val="tx1"/>
                          </a:solidFill>
                          <a:effectLst/>
                          <a:latin typeface="Arial" panose="020B0604020202020204" pitchFamily="34" charset="0"/>
                        </a:rPr>
                        <a:t>2,56</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623117098"/>
                  </a:ext>
                </a:extLst>
              </a:tr>
              <a:tr h="399633">
                <a:tc vMerge="1">
                  <a:txBody>
                    <a:bodyPr/>
                    <a:lstStyle/>
                    <a:p>
                      <a:endParaRPr lang="es-CO"/>
                    </a:p>
                  </a:txBody>
                  <a:tcPr/>
                </a:tc>
                <a:tc vMerge="1">
                  <a:txBody>
                    <a:bodyPr/>
                    <a:lstStyle/>
                    <a:p>
                      <a:endParaRPr lang="es-CO"/>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No concordancia entre físico y </a:t>
                      </a:r>
                    </a:p>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SIVIGILA D.C.</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3 </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accent1">
                        <a:lumMod val="20000"/>
                        <a:lumOff val="80000"/>
                      </a:schemeClr>
                    </a:solidFill>
                  </a:tcPr>
                </a:tc>
                <a:tc>
                  <a:txBody>
                    <a:bodyPr/>
                    <a:lstStyle/>
                    <a:p>
                      <a:pPr algn="ctr" fontAlgn="ctr"/>
                      <a:r>
                        <a:rPr lang="es-CO" sz="1200" b="1" i="0" u="none" strike="noStrike" dirty="0">
                          <a:solidFill>
                            <a:schemeClr val="tx1"/>
                          </a:solidFill>
                          <a:effectLst/>
                          <a:latin typeface="Arial" panose="020B0604020202020204" pitchFamily="34" charset="0"/>
                        </a:rPr>
                        <a:t>7,69</a:t>
                      </a:r>
                    </a:p>
                  </a:txBody>
                  <a:tcPr marL="4173" marR="4173" marT="4173" marB="0" anchor="ctr">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27779819"/>
                  </a:ext>
                </a:extLst>
              </a:tr>
            </a:tbl>
          </a:graphicData>
        </a:graphic>
      </p:graphicFrame>
      <p:sp>
        <p:nvSpPr>
          <p:cNvPr id="3" name="CuadroTexto 2">
            <a:extLst>
              <a:ext uri="{FF2B5EF4-FFF2-40B4-BE49-F238E27FC236}">
                <a16:creationId xmlns:a16="http://schemas.microsoft.com/office/drawing/2014/main" id="{33BBBD53-042E-207E-60BB-2D796A8D5AFD}"/>
              </a:ext>
            </a:extLst>
          </p:cNvPr>
          <p:cNvSpPr txBox="1"/>
          <p:nvPr/>
        </p:nvSpPr>
        <p:spPr>
          <a:xfrm>
            <a:off x="693747" y="5927951"/>
            <a:ext cx="8971623" cy="276999"/>
          </a:xfrm>
          <a:prstGeom prst="rect">
            <a:avLst/>
          </a:prstGeom>
          <a:noFill/>
        </p:spPr>
        <p:txBody>
          <a:bodyPr wrap="square">
            <a:spAutoFit/>
          </a:bodyPr>
          <a:lstStyle/>
          <a:p>
            <a:r>
              <a:rPr lang="es-ES" sz="1200" b="1" i="0" u="none" strike="noStrike" dirty="0">
                <a:solidFill>
                  <a:schemeClr val="bg1">
                    <a:lumMod val="50000"/>
                  </a:schemeClr>
                </a:solidFill>
                <a:effectLst/>
                <a:latin typeface="Arial" panose="020B0604020202020204" pitchFamily="34" charset="0"/>
              </a:rPr>
              <a:t>Nota: Se aclara que se realizo la revisión del 100 % de los soportes con concepto desfavorable de la vigilancia rutinaria.</a:t>
            </a:r>
            <a:endParaRPr lang="es-CO" sz="1200" b="1" dirty="0">
              <a:solidFill>
                <a:schemeClr val="bg1">
                  <a:lumMod val="50000"/>
                </a:schemeClr>
              </a:solidFill>
            </a:endParaRPr>
          </a:p>
        </p:txBody>
      </p:sp>
    </p:spTree>
    <p:extLst>
      <p:ext uri="{BB962C8B-B14F-4D97-AF65-F5344CB8AC3E}">
        <p14:creationId xmlns:p14="http://schemas.microsoft.com/office/powerpoint/2010/main" val="41924465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38200" y="489769"/>
            <a:ext cx="10515600" cy="535531"/>
          </a:xfrm>
        </p:spPr>
        <p:txBody>
          <a:bodyPr/>
          <a:lstStyle/>
          <a:p>
            <a:r>
              <a:rPr lang="es-CO" sz="3200" b="1" dirty="0">
                <a:solidFill>
                  <a:srgbClr val="285B6A"/>
                </a:solidFill>
                <a:latin typeface="Oswald"/>
                <a:ea typeface="Oswald"/>
                <a:cs typeface="Oswald"/>
                <a:sym typeface="Oswald"/>
              </a:rPr>
              <a:t>HALLAZGOS SEGUIMIENTO EN CAMPO</a:t>
            </a:r>
            <a:endParaRPr lang="en-CO" dirty="0"/>
          </a:p>
        </p:txBody>
      </p:sp>
      <p:sp>
        <p:nvSpPr>
          <p:cNvPr id="7" name="CuadroTexto 6">
            <a:extLst>
              <a:ext uri="{FF2B5EF4-FFF2-40B4-BE49-F238E27FC236}">
                <a16:creationId xmlns:a16="http://schemas.microsoft.com/office/drawing/2014/main" id="{AD90A667-B3BC-4881-8D18-6FED10AE414C}"/>
              </a:ext>
            </a:extLst>
          </p:cNvPr>
          <p:cNvSpPr txBox="1"/>
          <p:nvPr/>
        </p:nvSpPr>
        <p:spPr>
          <a:xfrm>
            <a:off x="838200" y="1784663"/>
            <a:ext cx="9941653" cy="400110"/>
          </a:xfrm>
          <a:prstGeom prst="rect">
            <a:avLst/>
          </a:prstGeom>
          <a:noFill/>
        </p:spPr>
        <p:txBody>
          <a:bodyPr wrap="square">
            <a:spAutoFit/>
          </a:bodyPr>
          <a:lstStyle/>
          <a:p>
            <a:r>
              <a:rPr lang="es-CO" sz="2000" dirty="0">
                <a:solidFill>
                  <a:schemeClr val="bg1">
                    <a:lumMod val="50000"/>
                  </a:schemeClr>
                </a:solidFill>
                <a:latin typeface="Arial" panose="020B0604020202020204" pitchFamily="34" charset="0"/>
                <a:cs typeface="Arial" panose="020B0604020202020204" pitchFamily="34" charset="0"/>
              </a:rPr>
              <a:t>Para el periodo de seguimiento no se realizaron seguimientos en campo</a:t>
            </a:r>
            <a:r>
              <a:rPr lang="es-ES" sz="1200" dirty="0">
                <a:solidFill>
                  <a:schemeClr val="bg1">
                    <a:lumMod val="50000"/>
                  </a:schemeClr>
                </a:solidFill>
                <a:latin typeface="Arial" panose="020B0604020202020204" pitchFamily="34" charset="0"/>
                <a:cs typeface="Arial" panose="020B0604020202020204" pitchFamily="34" charset="0"/>
              </a:rPr>
              <a:t>.</a:t>
            </a:r>
            <a:endParaRPr lang="es-CO" sz="12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0411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38200" y="242119"/>
            <a:ext cx="10515600" cy="535531"/>
          </a:xfrm>
        </p:spPr>
        <p:txBody>
          <a:bodyPr/>
          <a:lstStyle/>
          <a:p>
            <a:r>
              <a:rPr lang="es-CO" sz="3200" b="1" dirty="0">
                <a:solidFill>
                  <a:srgbClr val="285B6A"/>
                </a:solidFill>
                <a:latin typeface="Oswald"/>
                <a:ea typeface="Oswald"/>
                <a:cs typeface="Oswald"/>
                <a:sym typeface="Oswald"/>
              </a:rPr>
              <a:t>SOPORTES ADICIONALES</a:t>
            </a:r>
            <a:endParaRPr lang="en-CO" dirty="0"/>
          </a:p>
        </p:txBody>
      </p:sp>
      <p:sp>
        <p:nvSpPr>
          <p:cNvPr id="7" name="CuadroTexto 6">
            <a:extLst>
              <a:ext uri="{FF2B5EF4-FFF2-40B4-BE49-F238E27FC236}">
                <a16:creationId xmlns:a16="http://schemas.microsoft.com/office/drawing/2014/main" id="{AD90A667-B3BC-4881-8D18-6FED10AE414C}"/>
              </a:ext>
            </a:extLst>
          </p:cNvPr>
          <p:cNvSpPr txBox="1"/>
          <p:nvPr/>
        </p:nvSpPr>
        <p:spPr>
          <a:xfrm>
            <a:off x="838200" y="845620"/>
            <a:ext cx="9941653" cy="276999"/>
          </a:xfrm>
          <a:prstGeom prst="rect">
            <a:avLst/>
          </a:prstGeom>
          <a:noFill/>
        </p:spPr>
        <p:txBody>
          <a:bodyPr wrap="square">
            <a:spAutoFit/>
          </a:bodyPr>
          <a:lstStyle/>
          <a:p>
            <a:r>
              <a:rPr lang="es-ES" sz="1200" dirty="0">
                <a:latin typeface="Arial" panose="020B0604020202020204" pitchFamily="34" charset="0"/>
                <a:cs typeface="Arial" panose="020B0604020202020204" pitchFamily="34" charset="0"/>
              </a:rPr>
              <a:t>Durante la visita de Seguimiento la Subred informó contar con soportes adicionales de la siguiente manera</a:t>
            </a:r>
            <a:endParaRPr lang="es-CO" sz="1200" dirty="0">
              <a:solidFill>
                <a:schemeClr val="bg1">
                  <a:lumMod val="50000"/>
                </a:schemeClr>
              </a:solidFill>
              <a:latin typeface="Arial" panose="020B0604020202020204" pitchFamily="34" charset="0"/>
              <a:cs typeface="Arial" panose="020B0604020202020204" pitchFamily="34" charset="0"/>
            </a:endParaRPr>
          </a:p>
        </p:txBody>
      </p:sp>
      <p:graphicFrame>
        <p:nvGraphicFramePr>
          <p:cNvPr id="8" name="Tabla 7">
            <a:extLst>
              <a:ext uri="{FF2B5EF4-FFF2-40B4-BE49-F238E27FC236}">
                <a16:creationId xmlns:a16="http://schemas.microsoft.com/office/drawing/2014/main" id="{A486A9F8-A616-44F3-9605-CE259397DFA1}"/>
              </a:ext>
            </a:extLst>
          </p:cNvPr>
          <p:cNvGraphicFramePr>
            <a:graphicFrameLocks noGrp="1"/>
          </p:cNvGraphicFramePr>
          <p:nvPr>
            <p:extLst>
              <p:ext uri="{D42A27DB-BD31-4B8C-83A1-F6EECF244321}">
                <p14:modId xmlns:p14="http://schemas.microsoft.com/office/powerpoint/2010/main" val="3953919414"/>
              </p:ext>
            </p:extLst>
          </p:nvPr>
        </p:nvGraphicFramePr>
        <p:xfrm>
          <a:off x="941479" y="1790090"/>
          <a:ext cx="10215804" cy="2320707"/>
        </p:xfrm>
        <a:graphic>
          <a:graphicData uri="http://schemas.openxmlformats.org/drawingml/2006/table">
            <a:tbl>
              <a:tblPr/>
              <a:tblGrid>
                <a:gridCol w="1071588">
                  <a:extLst>
                    <a:ext uri="{9D8B030D-6E8A-4147-A177-3AD203B41FA5}">
                      <a16:colId xmlns:a16="http://schemas.microsoft.com/office/drawing/2014/main" val="2420558966"/>
                    </a:ext>
                  </a:extLst>
                </a:gridCol>
                <a:gridCol w="1971722">
                  <a:extLst>
                    <a:ext uri="{9D8B030D-6E8A-4147-A177-3AD203B41FA5}">
                      <a16:colId xmlns:a16="http://schemas.microsoft.com/office/drawing/2014/main" val="610755462"/>
                    </a:ext>
                  </a:extLst>
                </a:gridCol>
                <a:gridCol w="4886109">
                  <a:extLst>
                    <a:ext uri="{9D8B030D-6E8A-4147-A177-3AD203B41FA5}">
                      <a16:colId xmlns:a16="http://schemas.microsoft.com/office/drawing/2014/main" val="392050616"/>
                    </a:ext>
                  </a:extLst>
                </a:gridCol>
                <a:gridCol w="2286385">
                  <a:extLst>
                    <a:ext uri="{9D8B030D-6E8A-4147-A177-3AD203B41FA5}">
                      <a16:colId xmlns:a16="http://schemas.microsoft.com/office/drawing/2014/main" val="1471352658"/>
                    </a:ext>
                  </a:extLst>
                </a:gridCol>
              </a:tblGrid>
              <a:tr h="509052">
                <a:tc>
                  <a:txBody>
                    <a:bodyPr/>
                    <a:lstStyle>
                      <a:lvl1pPr marL="0" algn="l" defTabSz="914400" rtl="0" eaLnBrk="1" latinLnBrk="0" hangingPunct="1">
                        <a:defRPr sz="1800" kern="1200">
                          <a:solidFill>
                            <a:schemeClr val="tx1"/>
                          </a:solidFill>
                          <a:latin typeface="Aptos" panose="02110004020202020204"/>
                        </a:defRPr>
                      </a:lvl1pPr>
                      <a:lvl2pPr marL="457200" algn="l" defTabSz="914400" rtl="0" eaLnBrk="1" latinLnBrk="0" hangingPunct="1">
                        <a:defRPr sz="1800" kern="1200">
                          <a:solidFill>
                            <a:schemeClr val="tx1"/>
                          </a:solidFill>
                          <a:latin typeface="Aptos" panose="02110004020202020204"/>
                        </a:defRPr>
                      </a:lvl2pPr>
                      <a:lvl3pPr marL="914400" algn="l" defTabSz="914400" rtl="0" eaLnBrk="1" latinLnBrk="0" hangingPunct="1">
                        <a:defRPr sz="1800" kern="1200">
                          <a:solidFill>
                            <a:schemeClr val="tx1"/>
                          </a:solidFill>
                          <a:latin typeface="Aptos" panose="02110004020202020204"/>
                        </a:defRPr>
                      </a:lvl3pPr>
                      <a:lvl4pPr marL="1371600" algn="l" defTabSz="914400" rtl="0" eaLnBrk="1" latinLnBrk="0" hangingPunct="1">
                        <a:defRPr sz="1800" kern="1200">
                          <a:solidFill>
                            <a:schemeClr val="tx1"/>
                          </a:solidFill>
                          <a:latin typeface="Aptos" panose="02110004020202020204"/>
                        </a:defRPr>
                      </a:lvl4pPr>
                      <a:lvl5pPr marL="1828800" algn="l" defTabSz="914400" rtl="0" eaLnBrk="1" latinLnBrk="0" hangingPunct="1">
                        <a:defRPr sz="1800" kern="1200">
                          <a:solidFill>
                            <a:schemeClr val="tx1"/>
                          </a:solidFill>
                          <a:latin typeface="Aptos" panose="02110004020202020204"/>
                        </a:defRPr>
                      </a:lvl5pPr>
                      <a:lvl6pPr marL="2286000" algn="l" defTabSz="914400" rtl="0" eaLnBrk="1" latinLnBrk="0" hangingPunct="1">
                        <a:defRPr sz="1800" kern="1200">
                          <a:solidFill>
                            <a:schemeClr val="tx1"/>
                          </a:solidFill>
                          <a:latin typeface="Aptos" panose="02110004020202020204"/>
                        </a:defRPr>
                      </a:lvl6pPr>
                      <a:lvl7pPr marL="2743200" algn="l" defTabSz="914400" rtl="0" eaLnBrk="1" latinLnBrk="0" hangingPunct="1">
                        <a:defRPr sz="1800" kern="1200">
                          <a:solidFill>
                            <a:schemeClr val="tx1"/>
                          </a:solidFill>
                          <a:latin typeface="Aptos" panose="02110004020202020204"/>
                        </a:defRPr>
                      </a:lvl7pPr>
                      <a:lvl8pPr marL="3200400" algn="l" defTabSz="914400" rtl="0" eaLnBrk="1" latinLnBrk="0" hangingPunct="1">
                        <a:defRPr sz="1800" kern="1200">
                          <a:solidFill>
                            <a:schemeClr val="tx1"/>
                          </a:solidFill>
                          <a:latin typeface="Aptos" panose="02110004020202020204"/>
                        </a:defRPr>
                      </a:lvl8pPr>
                      <a:lvl9pPr marL="3657600" algn="l" defTabSz="914400" rtl="0" eaLnBrk="1" latinLnBrk="0" hangingPunct="1">
                        <a:defRPr sz="1800" kern="1200">
                          <a:solidFill>
                            <a:schemeClr val="tx1"/>
                          </a:solidFill>
                          <a:latin typeface="Aptos" panose="02110004020202020204"/>
                        </a:defRPr>
                      </a:lvl9pPr>
                    </a:lstStyle>
                    <a:p>
                      <a:pPr algn="ctr" rtl="0" fontAlgn="ctr"/>
                      <a:r>
                        <a:rPr lang="es-CO" sz="1300" b="1" i="0" u="none" strike="noStrike" dirty="0">
                          <a:solidFill>
                            <a:srgbClr val="FFFFFF"/>
                          </a:solidFill>
                          <a:effectLst/>
                          <a:latin typeface="Calibri" panose="020F0502020204030204" pitchFamily="34" charset="0"/>
                        </a:rPr>
                        <a:t>MES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tx1"/>
                          </a:solidFill>
                          <a:latin typeface="Aptos" panose="02110004020202020204"/>
                        </a:defRPr>
                      </a:lvl1pPr>
                      <a:lvl2pPr marL="457200" algn="l" defTabSz="914400" rtl="0" eaLnBrk="1" latinLnBrk="0" hangingPunct="1">
                        <a:defRPr sz="1800" kern="1200">
                          <a:solidFill>
                            <a:schemeClr val="tx1"/>
                          </a:solidFill>
                          <a:latin typeface="Aptos" panose="02110004020202020204"/>
                        </a:defRPr>
                      </a:lvl2pPr>
                      <a:lvl3pPr marL="914400" algn="l" defTabSz="914400" rtl="0" eaLnBrk="1" latinLnBrk="0" hangingPunct="1">
                        <a:defRPr sz="1800" kern="1200">
                          <a:solidFill>
                            <a:schemeClr val="tx1"/>
                          </a:solidFill>
                          <a:latin typeface="Aptos" panose="02110004020202020204"/>
                        </a:defRPr>
                      </a:lvl3pPr>
                      <a:lvl4pPr marL="1371600" algn="l" defTabSz="914400" rtl="0" eaLnBrk="1" latinLnBrk="0" hangingPunct="1">
                        <a:defRPr sz="1800" kern="1200">
                          <a:solidFill>
                            <a:schemeClr val="tx1"/>
                          </a:solidFill>
                          <a:latin typeface="Aptos" panose="02110004020202020204"/>
                        </a:defRPr>
                      </a:lvl4pPr>
                      <a:lvl5pPr marL="1828800" algn="l" defTabSz="914400" rtl="0" eaLnBrk="1" latinLnBrk="0" hangingPunct="1">
                        <a:defRPr sz="1800" kern="1200">
                          <a:solidFill>
                            <a:schemeClr val="tx1"/>
                          </a:solidFill>
                          <a:latin typeface="Aptos" panose="02110004020202020204"/>
                        </a:defRPr>
                      </a:lvl5pPr>
                      <a:lvl6pPr marL="2286000" algn="l" defTabSz="914400" rtl="0" eaLnBrk="1" latinLnBrk="0" hangingPunct="1">
                        <a:defRPr sz="1800" kern="1200">
                          <a:solidFill>
                            <a:schemeClr val="tx1"/>
                          </a:solidFill>
                          <a:latin typeface="Aptos" panose="02110004020202020204"/>
                        </a:defRPr>
                      </a:lvl6pPr>
                      <a:lvl7pPr marL="2743200" algn="l" defTabSz="914400" rtl="0" eaLnBrk="1" latinLnBrk="0" hangingPunct="1">
                        <a:defRPr sz="1800" kern="1200">
                          <a:solidFill>
                            <a:schemeClr val="tx1"/>
                          </a:solidFill>
                          <a:latin typeface="Aptos" panose="02110004020202020204"/>
                        </a:defRPr>
                      </a:lvl7pPr>
                      <a:lvl8pPr marL="3200400" algn="l" defTabSz="914400" rtl="0" eaLnBrk="1" latinLnBrk="0" hangingPunct="1">
                        <a:defRPr sz="1800" kern="1200">
                          <a:solidFill>
                            <a:schemeClr val="tx1"/>
                          </a:solidFill>
                          <a:latin typeface="Aptos" panose="02110004020202020204"/>
                        </a:defRPr>
                      </a:lvl8pPr>
                      <a:lvl9pPr marL="3657600" algn="l" defTabSz="914400" rtl="0" eaLnBrk="1" latinLnBrk="0" hangingPunct="1">
                        <a:defRPr sz="1800" kern="1200">
                          <a:solidFill>
                            <a:schemeClr val="tx1"/>
                          </a:solidFill>
                          <a:latin typeface="Aptos" panose="02110004020202020204"/>
                        </a:defRPr>
                      </a:lvl9pPr>
                    </a:lstStyle>
                    <a:p>
                      <a:pPr algn="ctr" rtl="0" fontAlgn="ctr"/>
                      <a:r>
                        <a:rPr lang="es-CO" sz="1300" b="1" i="0" u="none" strike="noStrike">
                          <a:solidFill>
                            <a:srgbClr val="FFFFFF"/>
                          </a:solidFill>
                          <a:effectLst/>
                          <a:latin typeface="Calibri" panose="020F0502020204030204" pitchFamily="34" charset="0"/>
                        </a:rPr>
                        <a:t>LOCALIDAD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tx1"/>
                          </a:solidFill>
                          <a:latin typeface="Aptos" panose="02110004020202020204"/>
                        </a:defRPr>
                      </a:lvl1pPr>
                      <a:lvl2pPr marL="457200" algn="l" defTabSz="914400" rtl="0" eaLnBrk="1" latinLnBrk="0" hangingPunct="1">
                        <a:defRPr sz="1800" kern="1200">
                          <a:solidFill>
                            <a:schemeClr val="tx1"/>
                          </a:solidFill>
                          <a:latin typeface="Aptos" panose="02110004020202020204"/>
                        </a:defRPr>
                      </a:lvl2pPr>
                      <a:lvl3pPr marL="914400" algn="l" defTabSz="914400" rtl="0" eaLnBrk="1" latinLnBrk="0" hangingPunct="1">
                        <a:defRPr sz="1800" kern="1200">
                          <a:solidFill>
                            <a:schemeClr val="tx1"/>
                          </a:solidFill>
                          <a:latin typeface="Aptos" panose="02110004020202020204"/>
                        </a:defRPr>
                      </a:lvl3pPr>
                      <a:lvl4pPr marL="1371600" algn="l" defTabSz="914400" rtl="0" eaLnBrk="1" latinLnBrk="0" hangingPunct="1">
                        <a:defRPr sz="1800" kern="1200">
                          <a:solidFill>
                            <a:schemeClr val="tx1"/>
                          </a:solidFill>
                          <a:latin typeface="Aptos" panose="02110004020202020204"/>
                        </a:defRPr>
                      </a:lvl4pPr>
                      <a:lvl5pPr marL="1828800" algn="l" defTabSz="914400" rtl="0" eaLnBrk="1" latinLnBrk="0" hangingPunct="1">
                        <a:defRPr sz="1800" kern="1200">
                          <a:solidFill>
                            <a:schemeClr val="tx1"/>
                          </a:solidFill>
                          <a:latin typeface="Aptos" panose="02110004020202020204"/>
                        </a:defRPr>
                      </a:lvl5pPr>
                      <a:lvl6pPr marL="2286000" algn="l" defTabSz="914400" rtl="0" eaLnBrk="1" latinLnBrk="0" hangingPunct="1">
                        <a:defRPr sz="1800" kern="1200">
                          <a:solidFill>
                            <a:schemeClr val="tx1"/>
                          </a:solidFill>
                          <a:latin typeface="Aptos" panose="02110004020202020204"/>
                        </a:defRPr>
                      </a:lvl6pPr>
                      <a:lvl7pPr marL="2743200" algn="l" defTabSz="914400" rtl="0" eaLnBrk="1" latinLnBrk="0" hangingPunct="1">
                        <a:defRPr sz="1800" kern="1200">
                          <a:solidFill>
                            <a:schemeClr val="tx1"/>
                          </a:solidFill>
                          <a:latin typeface="Aptos" panose="02110004020202020204"/>
                        </a:defRPr>
                      </a:lvl7pPr>
                      <a:lvl8pPr marL="3200400" algn="l" defTabSz="914400" rtl="0" eaLnBrk="1" latinLnBrk="0" hangingPunct="1">
                        <a:defRPr sz="1800" kern="1200">
                          <a:solidFill>
                            <a:schemeClr val="tx1"/>
                          </a:solidFill>
                          <a:latin typeface="Aptos" panose="02110004020202020204"/>
                        </a:defRPr>
                      </a:lvl8pPr>
                      <a:lvl9pPr marL="3657600" algn="l" defTabSz="914400" rtl="0" eaLnBrk="1" latinLnBrk="0" hangingPunct="1">
                        <a:defRPr sz="1800" kern="1200">
                          <a:solidFill>
                            <a:schemeClr val="tx1"/>
                          </a:solidFill>
                          <a:latin typeface="Aptos" panose="02110004020202020204"/>
                        </a:defRPr>
                      </a:lvl9pPr>
                    </a:lstStyle>
                    <a:p>
                      <a:pPr algn="ctr" rtl="0" fontAlgn="ctr"/>
                      <a:r>
                        <a:rPr lang="es-CO" sz="1300" b="1" i="0" u="none" strike="noStrike">
                          <a:solidFill>
                            <a:srgbClr val="FFFFFF"/>
                          </a:solidFill>
                          <a:effectLst/>
                          <a:latin typeface="Calibri" panose="020F0502020204030204" pitchFamily="34" charset="0"/>
                        </a:rPr>
                        <a:t>INTERVENCIÓN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5B9BD5"/>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300" b="1" i="0" u="none" strike="noStrike" dirty="0">
                          <a:solidFill>
                            <a:srgbClr val="FFFFFF"/>
                          </a:solidFill>
                          <a:effectLst/>
                          <a:latin typeface="Calibri" panose="020F0502020204030204" pitchFamily="34" charset="0"/>
                        </a:rPr>
                        <a:t>CANTIDAD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val="3951627721"/>
                  </a:ext>
                </a:extLst>
              </a:tr>
              <a:tr h="509052">
                <a:tc>
                  <a:txBody>
                    <a:bodyPr/>
                    <a:lstStyle>
                      <a:lvl1pPr marL="0" algn="l" defTabSz="914400" rtl="0" eaLnBrk="1" latinLnBrk="0" hangingPunct="1">
                        <a:defRPr sz="1800" kern="1200">
                          <a:solidFill>
                            <a:schemeClr val="tx1"/>
                          </a:solidFill>
                          <a:latin typeface="Aptos" panose="02110004020202020204"/>
                        </a:defRPr>
                      </a:lvl1pPr>
                      <a:lvl2pPr marL="457200" algn="l" defTabSz="914400" rtl="0" eaLnBrk="1" latinLnBrk="0" hangingPunct="1">
                        <a:defRPr sz="1800" kern="1200">
                          <a:solidFill>
                            <a:schemeClr val="tx1"/>
                          </a:solidFill>
                          <a:latin typeface="Aptos" panose="02110004020202020204"/>
                        </a:defRPr>
                      </a:lvl2pPr>
                      <a:lvl3pPr marL="914400" algn="l" defTabSz="914400" rtl="0" eaLnBrk="1" latinLnBrk="0" hangingPunct="1">
                        <a:defRPr sz="1800" kern="1200">
                          <a:solidFill>
                            <a:schemeClr val="tx1"/>
                          </a:solidFill>
                          <a:latin typeface="Aptos" panose="02110004020202020204"/>
                        </a:defRPr>
                      </a:lvl3pPr>
                      <a:lvl4pPr marL="1371600" algn="l" defTabSz="914400" rtl="0" eaLnBrk="1" latinLnBrk="0" hangingPunct="1">
                        <a:defRPr sz="1800" kern="1200">
                          <a:solidFill>
                            <a:schemeClr val="tx1"/>
                          </a:solidFill>
                          <a:latin typeface="Aptos" panose="02110004020202020204"/>
                        </a:defRPr>
                      </a:lvl4pPr>
                      <a:lvl5pPr marL="1828800" algn="l" defTabSz="914400" rtl="0" eaLnBrk="1" latinLnBrk="0" hangingPunct="1">
                        <a:defRPr sz="1800" kern="1200">
                          <a:solidFill>
                            <a:schemeClr val="tx1"/>
                          </a:solidFill>
                          <a:latin typeface="Aptos" panose="02110004020202020204"/>
                        </a:defRPr>
                      </a:lvl5pPr>
                      <a:lvl6pPr marL="2286000" algn="l" defTabSz="914400" rtl="0" eaLnBrk="1" latinLnBrk="0" hangingPunct="1">
                        <a:defRPr sz="1800" kern="1200">
                          <a:solidFill>
                            <a:schemeClr val="tx1"/>
                          </a:solidFill>
                          <a:latin typeface="Aptos" panose="02110004020202020204"/>
                        </a:defRPr>
                      </a:lvl6pPr>
                      <a:lvl7pPr marL="2743200" algn="l" defTabSz="914400" rtl="0" eaLnBrk="1" latinLnBrk="0" hangingPunct="1">
                        <a:defRPr sz="1800" kern="1200">
                          <a:solidFill>
                            <a:schemeClr val="tx1"/>
                          </a:solidFill>
                          <a:latin typeface="Aptos" panose="02110004020202020204"/>
                        </a:defRPr>
                      </a:lvl7pPr>
                      <a:lvl8pPr marL="3200400" algn="l" defTabSz="914400" rtl="0" eaLnBrk="1" latinLnBrk="0" hangingPunct="1">
                        <a:defRPr sz="1800" kern="1200">
                          <a:solidFill>
                            <a:schemeClr val="tx1"/>
                          </a:solidFill>
                          <a:latin typeface="Aptos" panose="02110004020202020204"/>
                        </a:defRPr>
                      </a:lvl8pPr>
                      <a:lvl9pPr marL="3657600" algn="l" defTabSz="914400" rtl="0" eaLnBrk="1" latinLnBrk="0" hangingPunct="1">
                        <a:defRPr sz="1800" kern="1200">
                          <a:solidFill>
                            <a:schemeClr val="tx1"/>
                          </a:solidFill>
                          <a:latin typeface="Aptos" panose="02110004020202020204"/>
                        </a:defRPr>
                      </a:lvl9pPr>
                    </a:lstStyle>
                    <a:p>
                      <a:pPr algn="ctr" rtl="0" fontAlgn="ctr"/>
                      <a:r>
                        <a:rPr lang="es-CO" sz="1300" b="0" i="0" u="none" strike="noStrike" dirty="0">
                          <a:solidFill>
                            <a:schemeClr val="tx1"/>
                          </a:solidFill>
                          <a:effectLst/>
                          <a:latin typeface="Calibri" panose="020F0502020204030204" pitchFamily="34" charset="0"/>
                        </a:rPr>
                        <a:t>Junio de 2025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2DEEF"/>
                    </a:solidFill>
                  </a:tcPr>
                </a:tc>
                <a:tc>
                  <a:txBody>
                    <a:bodyPr/>
                    <a:lstStyle>
                      <a:lvl1pPr marL="0" algn="l" defTabSz="914400" rtl="0" eaLnBrk="1" latinLnBrk="0" hangingPunct="1">
                        <a:defRPr sz="1800" kern="1200">
                          <a:solidFill>
                            <a:schemeClr val="tx1"/>
                          </a:solidFill>
                          <a:latin typeface="Aptos" panose="02110004020202020204"/>
                        </a:defRPr>
                      </a:lvl1pPr>
                      <a:lvl2pPr marL="457200" algn="l" defTabSz="914400" rtl="0" eaLnBrk="1" latinLnBrk="0" hangingPunct="1">
                        <a:defRPr sz="1800" kern="1200">
                          <a:solidFill>
                            <a:schemeClr val="tx1"/>
                          </a:solidFill>
                          <a:latin typeface="Aptos" panose="02110004020202020204"/>
                        </a:defRPr>
                      </a:lvl2pPr>
                      <a:lvl3pPr marL="914400" algn="l" defTabSz="914400" rtl="0" eaLnBrk="1" latinLnBrk="0" hangingPunct="1">
                        <a:defRPr sz="1800" kern="1200">
                          <a:solidFill>
                            <a:schemeClr val="tx1"/>
                          </a:solidFill>
                          <a:latin typeface="Aptos" panose="02110004020202020204"/>
                        </a:defRPr>
                      </a:lvl3pPr>
                      <a:lvl4pPr marL="1371600" algn="l" defTabSz="914400" rtl="0" eaLnBrk="1" latinLnBrk="0" hangingPunct="1">
                        <a:defRPr sz="1800" kern="1200">
                          <a:solidFill>
                            <a:schemeClr val="tx1"/>
                          </a:solidFill>
                          <a:latin typeface="Aptos" panose="02110004020202020204"/>
                        </a:defRPr>
                      </a:lvl4pPr>
                      <a:lvl5pPr marL="1828800" algn="l" defTabSz="914400" rtl="0" eaLnBrk="1" latinLnBrk="0" hangingPunct="1">
                        <a:defRPr sz="1800" kern="1200">
                          <a:solidFill>
                            <a:schemeClr val="tx1"/>
                          </a:solidFill>
                          <a:latin typeface="Aptos" panose="02110004020202020204"/>
                        </a:defRPr>
                      </a:lvl5pPr>
                      <a:lvl6pPr marL="2286000" algn="l" defTabSz="914400" rtl="0" eaLnBrk="1" latinLnBrk="0" hangingPunct="1">
                        <a:defRPr sz="1800" kern="1200">
                          <a:solidFill>
                            <a:schemeClr val="tx1"/>
                          </a:solidFill>
                          <a:latin typeface="Aptos" panose="02110004020202020204"/>
                        </a:defRPr>
                      </a:lvl6pPr>
                      <a:lvl7pPr marL="2743200" algn="l" defTabSz="914400" rtl="0" eaLnBrk="1" latinLnBrk="0" hangingPunct="1">
                        <a:defRPr sz="1800" kern="1200">
                          <a:solidFill>
                            <a:schemeClr val="tx1"/>
                          </a:solidFill>
                          <a:latin typeface="Aptos" panose="02110004020202020204"/>
                        </a:defRPr>
                      </a:lvl7pPr>
                      <a:lvl8pPr marL="3200400" algn="l" defTabSz="914400" rtl="0" eaLnBrk="1" latinLnBrk="0" hangingPunct="1">
                        <a:defRPr sz="1800" kern="1200">
                          <a:solidFill>
                            <a:schemeClr val="tx1"/>
                          </a:solidFill>
                          <a:latin typeface="Aptos" panose="02110004020202020204"/>
                        </a:defRPr>
                      </a:lvl8pPr>
                      <a:lvl9pPr marL="3657600" algn="l" defTabSz="914400" rtl="0" eaLnBrk="1" latinLnBrk="0" hangingPunct="1">
                        <a:defRPr sz="1800" kern="1200">
                          <a:solidFill>
                            <a:schemeClr val="tx1"/>
                          </a:solidFill>
                          <a:latin typeface="Aptos" panose="02110004020202020204"/>
                        </a:defRPr>
                      </a:lvl9pPr>
                    </a:lstStyle>
                    <a:p>
                      <a:pPr algn="ctr" rtl="0" fontAlgn="ctr"/>
                      <a:r>
                        <a:rPr lang="es-CO" sz="1300" b="0" i="0" u="none" strike="noStrike" dirty="0">
                          <a:solidFill>
                            <a:schemeClr val="tx1"/>
                          </a:solidFill>
                          <a:effectLst/>
                          <a:latin typeface="Calibri" panose="020F0502020204030204" pitchFamily="34" charset="0"/>
                        </a:rPr>
                        <a:t>San Cristóbal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2DEEF"/>
                    </a:solidFill>
                  </a:tcPr>
                </a:tc>
                <a:tc>
                  <a:txBody>
                    <a:bodyPr/>
                    <a:lstStyle>
                      <a:lvl1pPr marL="0" algn="l" defTabSz="914400" rtl="0" eaLnBrk="1" latinLnBrk="0" hangingPunct="1">
                        <a:defRPr sz="1800" kern="1200">
                          <a:solidFill>
                            <a:schemeClr val="tx1"/>
                          </a:solidFill>
                          <a:latin typeface="Aptos" panose="02110004020202020204"/>
                        </a:defRPr>
                      </a:lvl1pPr>
                      <a:lvl2pPr marL="457200" algn="l" defTabSz="914400" rtl="0" eaLnBrk="1" latinLnBrk="0" hangingPunct="1">
                        <a:defRPr sz="1800" kern="1200">
                          <a:solidFill>
                            <a:schemeClr val="tx1"/>
                          </a:solidFill>
                          <a:latin typeface="Aptos" panose="02110004020202020204"/>
                        </a:defRPr>
                      </a:lvl2pPr>
                      <a:lvl3pPr marL="914400" algn="l" defTabSz="914400" rtl="0" eaLnBrk="1" latinLnBrk="0" hangingPunct="1">
                        <a:defRPr sz="1800" kern="1200">
                          <a:solidFill>
                            <a:schemeClr val="tx1"/>
                          </a:solidFill>
                          <a:latin typeface="Aptos" panose="02110004020202020204"/>
                        </a:defRPr>
                      </a:lvl3pPr>
                      <a:lvl4pPr marL="1371600" algn="l" defTabSz="914400" rtl="0" eaLnBrk="1" latinLnBrk="0" hangingPunct="1">
                        <a:defRPr sz="1800" kern="1200">
                          <a:solidFill>
                            <a:schemeClr val="tx1"/>
                          </a:solidFill>
                          <a:latin typeface="Aptos" panose="02110004020202020204"/>
                        </a:defRPr>
                      </a:lvl4pPr>
                      <a:lvl5pPr marL="1828800" algn="l" defTabSz="914400" rtl="0" eaLnBrk="1" latinLnBrk="0" hangingPunct="1">
                        <a:defRPr sz="1800" kern="1200">
                          <a:solidFill>
                            <a:schemeClr val="tx1"/>
                          </a:solidFill>
                          <a:latin typeface="Aptos" panose="02110004020202020204"/>
                        </a:defRPr>
                      </a:lvl5pPr>
                      <a:lvl6pPr marL="2286000" algn="l" defTabSz="914400" rtl="0" eaLnBrk="1" latinLnBrk="0" hangingPunct="1">
                        <a:defRPr sz="1800" kern="1200">
                          <a:solidFill>
                            <a:schemeClr val="tx1"/>
                          </a:solidFill>
                          <a:latin typeface="Aptos" panose="02110004020202020204"/>
                        </a:defRPr>
                      </a:lvl6pPr>
                      <a:lvl7pPr marL="2743200" algn="l" defTabSz="914400" rtl="0" eaLnBrk="1" latinLnBrk="0" hangingPunct="1">
                        <a:defRPr sz="1800" kern="1200">
                          <a:solidFill>
                            <a:schemeClr val="tx1"/>
                          </a:solidFill>
                          <a:latin typeface="Aptos" panose="02110004020202020204"/>
                        </a:defRPr>
                      </a:lvl7pPr>
                      <a:lvl8pPr marL="3200400" algn="l" defTabSz="914400" rtl="0" eaLnBrk="1" latinLnBrk="0" hangingPunct="1">
                        <a:defRPr sz="1800" kern="1200">
                          <a:solidFill>
                            <a:schemeClr val="tx1"/>
                          </a:solidFill>
                          <a:latin typeface="Aptos" panose="02110004020202020204"/>
                        </a:defRPr>
                      </a:lvl8pPr>
                      <a:lvl9pPr marL="3657600" algn="l" defTabSz="914400" rtl="0" eaLnBrk="1" latinLnBrk="0" hangingPunct="1">
                        <a:defRPr sz="1800" kern="1200">
                          <a:solidFill>
                            <a:schemeClr val="tx1"/>
                          </a:solidFill>
                          <a:latin typeface="Aptos" panose="02110004020202020204"/>
                        </a:defRPr>
                      </a:lvl9pPr>
                    </a:lstStyle>
                    <a:p>
                      <a:pPr algn="ctr" rtl="0" fontAlgn="ctr"/>
                      <a:r>
                        <a:rPr lang="es-ES" sz="1300" b="0" i="0" u="none" strike="noStrike" dirty="0">
                          <a:solidFill>
                            <a:schemeClr val="tx1"/>
                          </a:solidFill>
                          <a:effectLst/>
                          <a:latin typeface="Calibri" panose="020F0502020204030204" pitchFamily="34" charset="0"/>
                        </a:rPr>
                        <a:t>65 - Visitas de IVC a farmacias droguerías y/o droguerías incluidas las que contratan servicio con instituciones prestadoras de servicios de salud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2DEE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300" b="0" i="0" u="none" strike="noStrike" dirty="0">
                          <a:solidFill>
                            <a:schemeClr val="tx1"/>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2DEEF"/>
                    </a:solidFill>
                  </a:tcPr>
                </a:tc>
                <a:extLst>
                  <a:ext uri="{0D108BD9-81ED-4DB2-BD59-A6C34878D82A}">
                    <a16:rowId xmlns:a16="http://schemas.microsoft.com/office/drawing/2014/main" val="2920947043"/>
                  </a:ext>
                </a:extLst>
              </a:tr>
              <a:tr h="509052">
                <a:tc>
                  <a:txBody>
                    <a:bodyPr/>
                    <a:lstStyle>
                      <a:lvl1pPr marL="0" algn="l" defTabSz="914400" rtl="0" eaLnBrk="1" latinLnBrk="0" hangingPunct="1">
                        <a:defRPr sz="1800" kern="1200">
                          <a:solidFill>
                            <a:schemeClr val="tx1"/>
                          </a:solidFill>
                          <a:latin typeface="Aptos" panose="02110004020202020204"/>
                        </a:defRPr>
                      </a:lvl1pPr>
                      <a:lvl2pPr marL="457200" algn="l" defTabSz="914400" rtl="0" eaLnBrk="1" latinLnBrk="0" hangingPunct="1">
                        <a:defRPr sz="1800" kern="1200">
                          <a:solidFill>
                            <a:schemeClr val="tx1"/>
                          </a:solidFill>
                          <a:latin typeface="Aptos" panose="02110004020202020204"/>
                        </a:defRPr>
                      </a:lvl2pPr>
                      <a:lvl3pPr marL="914400" algn="l" defTabSz="914400" rtl="0" eaLnBrk="1" latinLnBrk="0" hangingPunct="1">
                        <a:defRPr sz="1800" kern="1200">
                          <a:solidFill>
                            <a:schemeClr val="tx1"/>
                          </a:solidFill>
                          <a:latin typeface="Aptos" panose="02110004020202020204"/>
                        </a:defRPr>
                      </a:lvl3pPr>
                      <a:lvl4pPr marL="1371600" algn="l" defTabSz="914400" rtl="0" eaLnBrk="1" latinLnBrk="0" hangingPunct="1">
                        <a:defRPr sz="1800" kern="1200">
                          <a:solidFill>
                            <a:schemeClr val="tx1"/>
                          </a:solidFill>
                          <a:latin typeface="Aptos" panose="02110004020202020204"/>
                        </a:defRPr>
                      </a:lvl4pPr>
                      <a:lvl5pPr marL="1828800" algn="l" defTabSz="914400" rtl="0" eaLnBrk="1" latinLnBrk="0" hangingPunct="1">
                        <a:defRPr sz="1800" kern="1200">
                          <a:solidFill>
                            <a:schemeClr val="tx1"/>
                          </a:solidFill>
                          <a:latin typeface="Aptos" panose="02110004020202020204"/>
                        </a:defRPr>
                      </a:lvl5pPr>
                      <a:lvl6pPr marL="2286000" algn="l" defTabSz="914400" rtl="0" eaLnBrk="1" latinLnBrk="0" hangingPunct="1">
                        <a:defRPr sz="1800" kern="1200">
                          <a:solidFill>
                            <a:schemeClr val="tx1"/>
                          </a:solidFill>
                          <a:latin typeface="Aptos" panose="02110004020202020204"/>
                        </a:defRPr>
                      </a:lvl6pPr>
                      <a:lvl7pPr marL="2743200" algn="l" defTabSz="914400" rtl="0" eaLnBrk="1" latinLnBrk="0" hangingPunct="1">
                        <a:defRPr sz="1800" kern="1200">
                          <a:solidFill>
                            <a:schemeClr val="tx1"/>
                          </a:solidFill>
                          <a:latin typeface="Aptos" panose="02110004020202020204"/>
                        </a:defRPr>
                      </a:lvl7pPr>
                      <a:lvl8pPr marL="3200400" algn="l" defTabSz="914400" rtl="0" eaLnBrk="1" latinLnBrk="0" hangingPunct="1">
                        <a:defRPr sz="1800" kern="1200">
                          <a:solidFill>
                            <a:schemeClr val="tx1"/>
                          </a:solidFill>
                          <a:latin typeface="Aptos" panose="02110004020202020204"/>
                        </a:defRPr>
                      </a:lvl8pPr>
                      <a:lvl9pPr marL="3657600" algn="l" defTabSz="914400" rtl="0" eaLnBrk="1" latinLnBrk="0" hangingPunct="1">
                        <a:defRPr sz="1800" kern="1200">
                          <a:solidFill>
                            <a:schemeClr val="tx1"/>
                          </a:solidFill>
                          <a:latin typeface="Aptos" panose="02110004020202020204"/>
                        </a:defRPr>
                      </a:lvl9pPr>
                    </a:lstStyle>
                    <a:p>
                      <a:pPr algn="ctr" rtl="0" fontAlgn="ctr"/>
                      <a:r>
                        <a:rPr lang="es-CO" sz="1300" b="0" i="0" u="none" strike="noStrike" dirty="0">
                          <a:solidFill>
                            <a:schemeClr val="tx1"/>
                          </a:solidFill>
                          <a:effectLst/>
                          <a:latin typeface="Calibri" panose="020F0502020204030204" pitchFamily="34" charset="0"/>
                        </a:rPr>
                        <a:t>Junio de 2025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2DEEF"/>
                    </a:solidFill>
                  </a:tcPr>
                </a:tc>
                <a:tc>
                  <a:txBody>
                    <a:bodyPr/>
                    <a:lstStyle>
                      <a:lvl1pPr marL="0" algn="l" defTabSz="914400" rtl="0" eaLnBrk="1" latinLnBrk="0" hangingPunct="1">
                        <a:defRPr sz="1800" kern="1200">
                          <a:solidFill>
                            <a:schemeClr val="tx1"/>
                          </a:solidFill>
                          <a:latin typeface="Aptos" panose="02110004020202020204"/>
                        </a:defRPr>
                      </a:lvl1pPr>
                      <a:lvl2pPr marL="457200" algn="l" defTabSz="914400" rtl="0" eaLnBrk="1" latinLnBrk="0" hangingPunct="1">
                        <a:defRPr sz="1800" kern="1200">
                          <a:solidFill>
                            <a:schemeClr val="tx1"/>
                          </a:solidFill>
                          <a:latin typeface="Aptos" panose="02110004020202020204"/>
                        </a:defRPr>
                      </a:lvl2pPr>
                      <a:lvl3pPr marL="914400" algn="l" defTabSz="914400" rtl="0" eaLnBrk="1" latinLnBrk="0" hangingPunct="1">
                        <a:defRPr sz="1800" kern="1200">
                          <a:solidFill>
                            <a:schemeClr val="tx1"/>
                          </a:solidFill>
                          <a:latin typeface="Aptos" panose="02110004020202020204"/>
                        </a:defRPr>
                      </a:lvl3pPr>
                      <a:lvl4pPr marL="1371600" algn="l" defTabSz="914400" rtl="0" eaLnBrk="1" latinLnBrk="0" hangingPunct="1">
                        <a:defRPr sz="1800" kern="1200">
                          <a:solidFill>
                            <a:schemeClr val="tx1"/>
                          </a:solidFill>
                          <a:latin typeface="Aptos" panose="02110004020202020204"/>
                        </a:defRPr>
                      </a:lvl4pPr>
                      <a:lvl5pPr marL="1828800" algn="l" defTabSz="914400" rtl="0" eaLnBrk="1" latinLnBrk="0" hangingPunct="1">
                        <a:defRPr sz="1800" kern="1200">
                          <a:solidFill>
                            <a:schemeClr val="tx1"/>
                          </a:solidFill>
                          <a:latin typeface="Aptos" panose="02110004020202020204"/>
                        </a:defRPr>
                      </a:lvl5pPr>
                      <a:lvl6pPr marL="2286000" algn="l" defTabSz="914400" rtl="0" eaLnBrk="1" latinLnBrk="0" hangingPunct="1">
                        <a:defRPr sz="1800" kern="1200">
                          <a:solidFill>
                            <a:schemeClr val="tx1"/>
                          </a:solidFill>
                          <a:latin typeface="Aptos" panose="02110004020202020204"/>
                        </a:defRPr>
                      </a:lvl6pPr>
                      <a:lvl7pPr marL="2743200" algn="l" defTabSz="914400" rtl="0" eaLnBrk="1" latinLnBrk="0" hangingPunct="1">
                        <a:defRPr sz="1800" kern="1200">
                          <a:solidFill>
                            <a:schemeClr val="tx1"/>
                          </a:solidFill>
                          <a:latin typeface="Aptos" panose="02110004020202020204"/>
                        </a:defRPr>
                      </a:lvl7pPr>
                      <a:lvl8pPr marL="3200400" algn="l" defTabSz="914400" rtl="0" eaLnBrk="1" latinLnBrk="0" hangingPunct="1">
                        <a:defRPr sz="1800" kern="1200">
                          <a:solidFill>
                            <a:schemeClr val="tx1"/>
                          </a:solidFill>
                          <a:latin typeface="Aptos" panose="02110004020202020204"/>
                        </a:defRPr>
                      </a:lvl8pPr>
                      <a:lvl9pPr marL="3657600" algn="l" defTabSz="914400" rtl="0" eaLnBrk="1" latinLnBrk="0" hangingPunct="1">
                        <a:defRPr sz="1800" kern="1200">
                          <a:solidFill>
                            <a:schemeClr val="tx1"/>
                          </a:solidFill>
                          <a:latin typeface="Aptos" panose="02110004020202020204"/>
                        </a:defRPr>
                      </a:lvl9pPr>
                    </a:lstStyle>
                    <a:p>
                      <a:pPr algn="ctr" rtl="0" fontAlgn="ctr"/>
                      <a:r>
                        <a:rPr lang="es-CO" sz="1300" b="0" i="0" u="none" strike="noStrike" dirty="0">
                          <a:solidFill>
                            <a:schemeClr val="tx1"/>
                          </a:solidFill>
                          <a:effectLst/>
                          <a:latin typeface="Calibri" panose="020F0502020204030204" pitchFamily="34" charset="0"/>
                        </a:rPr>
                        <a:t>Santa Fe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2DEEF"/>
                    </a:solidFill>
                  </a:tcPr>
                </a:tc>
                <a:tc>
                  <a:txBody>
                    <a:bodyPr/>
                    <a:lstStyle>
                      <a:lvl1pPr marL="0" algn="l" defTabSz="914400" rtl="0" eaLnBrk="1" latinLnBrk="0" hangingPunct="1">
                        <a:defRPr sz="1800" kern="1200">
                          <a:solidFill>
                            <a:schemeClr val="tx1"/>
                          </a:solidFill>
                          <a:latin typeface="Aptos" panose="02110004020202020204"/>
                        </a:defRPr>
                      </a:lvl1pPr>
                      <a:lvl2pPr marL="457200" algn="l" defTabSz="914400" rtl="0" eaLnBrk="1" latinLnBrk="0" hangingPunct="1">
                        <a:defRPr sz="1800" kern="1200">
                          <a:solidFill>
                            <a:schemeClr val="tx1"/>
                          </a:solidFill>
                          <a:latin typeface="Aptos" panose="02110004020202020204"/>
                        </a:defRPr>
                      </a:lvl2pPr>
                      <a:lvl3pPr marL="914400" algn="l" defTabSz="914400" rtl="0" eaLnBrk="1" latinLnBrk="0" hangingPunct="1">
                        <a:defRPr sz="1800" kern="1200">
                          <a:solidFill>
                            <a:schemeClr val="tx1"/>
                          </a:solidFill>
                          <a:latin typeface="Aptos" panose="02110004020202020204"/>
                        </a:defRPr>
                      </a:lvl3pPr>
                      <a:lvl4pPr marL="1371600" algn="l" defTabSz="914400" rtl="0" eaLnBrk="1" latinLnBrk="0" hangingPunct="1">
                        <a:defRPr sz="1800" kern="1200">
                          <a:solidFill>
                            <a:schemeClr val="tx1"/>
                          </a:solidFill>
                          <a:latin typeface="Aptos" panose="02110004020202020204"/>
                        </a:defRPr>
                      </a:lvl4pPr>
                      <a:lvl5pPr marL="1828800" algn="l" defTabSz="914400" rtl="0" eaLnBrk="1" latinLnBrk="0" hangingPunct="1">
                        <a:defRPr sz="1800" kern="1200">
                          <a:solidFill>
                            <a:schemeClr val="tx1"/>
                          </a:solidFill>
                          <a:latin typeface="Aptos" panose="02110004020202020204"/>
                        </a:defRPr>
                      </a:lvl5pPr>
                      <a:lvl6pPr marL="2286000" algn="l" defTabSz="914400" rtl="0" eaLnBrk="1" latinLnBrk="0" hangingPunct="1">
                        <a:defRPr sz="1800" kern="1200">
                          <a:solidFill>
                            <a:schemeClr val="tx1"/>
                          </a:solidFill>
                          <a:latin typeface="Aptos" panose="02110004020202020204"/>
                        </a:defRPr>
                      </a:lvl6pPr>
                      <a:lvl7pPr marL="2743200" algn="l" defTabSz="914400" rtl="0" eaLnBrk="1" latinLnBrk="0" hangingPunct="1">
                        <a:defRPr sz="1800" kern="1200">
                          <a:solidFill>
                            <a:schemeClr val="tx1"/>
                          </a:solidFill>
                          <a:latin typeface="Aptos" panose="02110004020202020204"/>
                        </a:defRPr>
                      </a:lvl7pPr>
                      <a:lvl8pPr marL="3200400" algn="l" defTabSz="914400" rtl="0" eaLnBrk="1" latinLnBrk="0" hangingPunct="1">
                        <a:defRPr sz="1800" kern="1200">
                          <a:solidFill>
                            <a:schemeClr val="tx1"/>
                          </a:solidFill>
                          <a:latin typeface="Aptos" panose="02110004020202020204"/>
                        </a:defRPr>
                      </a:lvl8pPr>
                      <a:lvl9pPr marL="3657600" algn="l" defTabSz="914400" rtl="0" eaLnBrk="1" latinLnBrk="0" hangingPunct="1">
                        <a:defRPr sz="1800" kern="1200">
                          <a:solidFill>
                            <a:schemeClr val="tx1"/>
                          </a:solidFill>
                          <a:latin typeface="Aptos" panose="02110004020202020204"/>
                        </a:defRPr>
                      </a:lvl9pPr>
                    </a:lstStyle>
                    <a:p>
                      <a:pPr algn="ctr" rtl="0" fontAlgn="ctr"/>
                      <a:r>
                        <a:rPr lang="es-ES" sz="1300" b="0" i="0" u="none" strike="noStrike" dirty="0">
                          <a:solidFill>
                            <a:schemeClr val="tx1"/>
                          </a:solidFill>
                          <a:effectLst/>
                          <a:latin typeface="Calibri" panose="020F0502020204030204" pitchFamily="34" charset="0"/>
                        </a:rPr>
                        <a:t>81 - Visita de IVC a Ópticas sin consultorio, Óptica con consultorio, Taller óptico y/o y comercializadores de dispositivos médicos sobre medida para la salud visual y ocular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2DEE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300" b="0" i="0" u="none" strike="noStrike" dirty="0">
                          <a:solidFill>
                            <a:schemeClr val="tx1"/>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2DEEF"/>
                    </a:solidFill>
                  </a:tcPr>
                </a:tc>
                <a:extLst>
                  <a:ext uri="{0D108BD9-81ED-4DB2-BD59-A6C34878D82A}">
                    <a16:rowId xmlns:a16="http://schemas.microsoft.com/office/drawing/2014/main" val="2494646788"/>
                  </a:ext>
                </a:extLst>
              </a:tr>
              <a:tr h="509052">
                <a:tc>
                  <a:txBody>
                    <a:bodyPr/>
                    <a:lstStyle>
                      <a:lvl1pPr marL="0" algn="l" defTabSz="914400" rtl="0" eaLnBrk="1" latinLnBrk="0" hangingPunct="1">
                        <a:defRPr sz="1800" kern="1200">
                          <a:solidFill>
                            <a:schemeClr val="tx1"/>
                          </a:solidFill>
                          <a:latin typeface="Aptos" panose="02110004020202020204"/>
                        </a:defRPr>
                      </a:lvl1pPr>
                      <a:lvl2pPr marL="457200" algn="l" defTabSz="914400" rtl="0" eaLnBrk="1" latinLnBrk="0" hangingPunct="1">
                        <a:defRPr sz="1800" kern="1200">
                          <a:solidFill>
                            <a:schemeClr val="tx1"/>
                          </a:solidFill>
                          <a:latin typeface="Aptos" panose="02110004020202020204"/>
                        </a:defRPr>
                      </a:lvl2pPr>
                      <a:lvl3pPr marL="914400" algn="l" defTabSz="914400" rtl="0" eaLnBrk="1" latinLnBrk="0" hangingPunct="1">
                        <a:defRPr sz="1800" kern="1200">
                          <a:solidFill>
                            <a:schemeClr val="tx1"/>
                          </a:solidFill>
                          <a:latin typeface="Aptos" panose="02110004020202020204"/>
                        </a:defRPr>
                      </a:lvl3pPr>
                      <a:lvl4pPr marL="1371600" algn="l" defTabSz="914400" rtl="0" eaLnBrk="1" latinLnBrk="0" hangingPunct="1">
                        <a:defRPr sz="1800" kern="1200">
                          <a:solidFill>
                            <a:schemeClr val="tx1"/>
                          </a:solidFill>
                          <a:latin typeface="Aptos" panose="02110004020202020204"/>
                        </a:defRPr>
                      </a:lvl4pPr>
                      <a:lvl5pPr marL="1828800" algn="l" defTabSz="914400" rtl="0" eaLnBrk="1" latinLnBrk="0" hangingPunct="1">
                        <a:defRPr sz="1800" kern="1200">
                          <a:solidFill>
                            <a:schemeClr val="tx1"/>
                          </a:solidFill>
                          <a:latin typeface="Aptos" panose="02110004020202020204"/>
                        </a:defRPr>
                      </a:lvl5pPr>
                      <a:lvl6pPr marL="2286000" algn="l" defTabSz="914400" rtl="0" eaLnBrk="1" latinLnBrk="0" hangingPunct="1">
                        <a:defRPr sz="1800" kern="1200">
                          <a:solidFill>
                            <a:schemeClr val="tx1"/>
                          </a:solidFill>
                          <a:latin typeface="Aptos" panose="02110004020202020204"/>
                        </a:defRPr>
                      </a:lvl6pPr>
                      <a:lvl7pPr marL="2743200" algn="l" defTabSz="914400" rtl="0" eaLnBrk="1" latinLnBrk="0" hangingPunct="1">
                        <a:defRPr sz="1800" kern="1200">
                          <a:solidFill>
                            <a:schemeClr val="tx1"/>
                          </a:solidFill>
                          <a:latin typeface="Aptos" panose="02110004020202020204"/>
                        </a:defRPr>
                      </a:lvl7pPr>
                      <a:lvl8pPr marL="3200400" algn="l" defTabSz="914400" rtl="0" eaLnBrk="1" latinLnBrk="0" hangingPunct="1">
                        <a:defRPr sz="1800" kern="1200">
                          <a:solidFill>
                            <a:schemeClr val="tx1"/>
                          </a:solidFill>
                          <a:latin typeface="Aptos" panose="02110004020202020204"/>
                        </a:defRPr>
                      </a:lvl8pPr>
                      <a:lvl9pPr marL="3657600" algn="l" defTabSz="914400" rtl="0" eaLnBrk="1" latinLnBrk="0" hangingPunct="1">
                        <a:defRPr sz="1800" kern="1200">
                          <a:solidFill>
                            <a:schemeClr val="tx1"/>
                          </a:solidFill>
                          <a:latin typeface="Aptos" panose="02110004020202020204"/>
                        </a:defRPr>
                      </a:lvl9pPr>
                    </a:lstStyle>
                    <a:p>
                      <a:pPr algn="ctr" rtl="0" fontAlgn="ctr"/>
                      <a:r>
                        <a:rPr lang="es-CO" sz="1300" b="0" i="0" u="none" strike="noStrike" dirty="0">
                          <a:solidFill>
                            <a:schemeClr val="tx1"/>
                          </a:solidFill>
                          <a:effectLst/>
                          <a:latin typeface="Calibri" panose="020F0502020204030204" pitchFamily="34" charset="0"/>
                        </a:rPr>
                        <a:t>Junio de 2025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2DEEF"/>
                    </a:solidFill>
                  </a:tcPr>
                </a:tc>
                <a:tc>
                  <a:txBody>
                    <a:bodyPr/>
                    <a:lstStyle>
                      <a:lvl1pPr marL="0" algn="l" defTabSz="914400" rtl="0" eaLnBrk="1" latinLnBrk="0" hangingPunct="1">
                        <a:defRPr sz="1800" kern="1200">
                          <a:solidFill>
                            <a:schemeClr val="tx1"/>
                          </a:solidFill>
                          <a:latin typeface="Aptos" panose="02110004020202020204"/>
                        </a:defRPr>
                      </a:lvl1pPr>
                      <a:lvl2pPr marL="457200" algn="l" defTabSz="914400" rtl="0" eaLnBrk="1" latinLnBrk="0" hangingPunct="1">
                        <a:defRPr sz="1800" kern="1200">
                          <a:solidFill>
                            <a:schemeClr val="tx1"/>
                          </a:solidFill>
                          <a:latin typeface="Aptos" panose="02110004020202020204"/>
                        </a:defRPr>
                      </a:lvl2pPr>
                      <a:lvl3pPr marL="914400" algn="l" defTabSz="914400" rtl="0" eaLnBrk="1" latinLnBrk="0" hangingPunct="1">
                        <a:defRPr sz="1800" kern="1200">
                          <a:solidFill>
                            <a:schemeClr val="tx1"/>
                          </a:solidFill>
                          <a:latin typeface="Aptos" panose="02110004020202020204"/>
                        </a:defRPr>
                      </a:lvl3pPr>
                      <a:lvl4pPr marL="1371600" algn="l" defTabSz="914400" rtl="0" eaLnBrk="1" latinLnBrk="0" hangingPunct="1">
                        <a:defRPr sz="1800" kern="1200">
                          <a:solidFill>
                            <a:schemeClr val="tx1"/>
                          </a:solidFill>
                          <a:latin typeface="Aptos" panose="02110004020202020204"/>
                        </a:defRPr>
                      </a:lvl4pPr>
                      <a:lvl5pPr marL="1828800" algn="l" defTabSz="914400" rtl="0" eaLnBrk="1" latinLnBrk="0" hangingPunct="1">
                        <a:defRPr sz="1800" kern="1200">
                          <a:solidFill>
                            <a:schemeClr val="tx1"/>
                          </a:solidFill>
                          <a:latin typeface="Aptos" panose="02110004020202020204"/>
                        </a:defRPr>
                      </a:lvl5pPr>
                      <a:lvl6pPr marL="2286000" algn="l" defTabSz="914400" rtl="0" eaLnBrk="1" latinLnBrk="0" hangingPunct="1">
                        <a:defRPr sz="1800" kern="1200">
                          <a:solidFill>
                            <a:schemeClr val="tx1"/>
                          </a:solidFill>
                          <a:latin typeface="Aptos" panose="02110004020202020204"/>
                        </a:defRPr>
                      </a:lvl6pPr>
                      <a:lvl7pPr marL="2743200" algn="l" defTabSz="914400" rtl="0" eaLnBrk="1" latinLnBrk="0" hangingPunct="1">
                        <a:defRPr sz="1800" kern="1200">
                          <a:solidFill>
                            <a:schemeClr val="tx1"/>
                          </a:solidFill>
                          <a:latin typeface="Aptos" panose="02110004020202020204"/>
                        </a:defRPr>
                      </a:lvl7pPr>
                      <a:lvl8pPr marL="3200400" algn="l" defTabSz="914400" rtl="0" eaLnBrk="1" latinLnBrk="0" hangingPunct="1">
                        <a:defRPr sz="1800" kern="1200">
                          <a:solidFill>
                            <a:schemeClr val="tx1"/>
                          </a:solidFill>
                          <a:latin typeface="Aptos" panose="02110004020202020204"/>
                        </a:defRPr>
                      </a:lvl8pPr>
                      <a:lvl9pPr marL="3657600" algn="l" defTabSz="914400" rtl="0" eaLnBrk="1" latinLnBrk="0" hangingPunct="1">
                        <a:defRPr sz="1800" kern="1200">
                          <a:solidFill>
                            <a:schemeClr val="tx1"/>
                          </a:solidFill>
                          <a:latin typeface="Aptos" panose="02110004020202020204"/>
                        </a:defRPr>
                      </a:lvl9pPr>
                    </a:lstStyle>
                    <a:p>
                      <a:pPr algn="ctr" rtl="0" fontAlgn="ctr"/>
                      <a:r>
                        <a:rPr lang="es-CO" sz="1300" b="0" i="0" u="none" strike="noStrike" dirty="0">
                          <a:solidFill>
                            <a:schemeClr val="tx1"/>
                          </a:solidFill>
                          <a:effectLst/>
                          <a:latin typeface="Calibri" panose="020F0502020204030204" pitchFamily="34" charset="0"/>
                        </a:rPr>
                        <a:t>Santa Fe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2DEEF"/>
                    </a:solidFill>
                  </a:tcPr>
                </a:tc>
                <a:tc>
                  <a:txBody>
                    <a:bodyPr/>
                    <a:lstStyle>
                      <a:lvl1pPr marL="0" algn="l" defTabSz="914400" rtl="0" eaLnBrk="1" latinLnBrk="0" hangingPunct="1">
                        <a:defRPr sz="1800" kern="1200">
                          <a:solidFill>
                            <a:schemeClr val="tx1"/>
                          </a:solidFill>
                          <a:latin typeface="Aptos" panose="02110004020202020204"/>
                        </a:defRPr>
                      </a:lvl1pPr>
                      <a:lvl2pPr marL="457200" algn="l" defTabSz="914400" rtl="0" eaLnBrk="1" latinLnBrk="0" hangingPunct="1">
                        <a:defRPr sz="1800" kern="1200">
                          <a:solidFill>
                            <a:schemeClr val="tx1"/>
                          </a:solidFill>
                          <a:latin typeface="Aptos" panose="02110004020202020204"/>
                        </a:defRPr>
                      </a:lvl2pPr>
                      <a:lvl3pPr marL="914400" algn="l" defTabSz="914400" rtl="0" eaLnBrk="1" latinLnBrk="0" hangingPunct="1">
                        <a:defRPr sz="1800" kern="1200">
                          <a:solidFill>
                            <a:schemeClr val="tx1"/>
                          </a:solidFill>
                          <a:latin typeface="Aptos" panose="02110004020202020204"/>
                        </a:defRPr>
                      </a:lvl3pPr>
                      <a:lvl4pPr marL="1371600" algn="l" defTabSz="914400" rtl="0" eaLnBrk="1" latinLnBrk="0" hangingPunct="1">
                        <a:defRPr sz="1800" kern="1200">
                          <a:solidFill>
                            <a:schemeClr val="tx1"/>
                          </a:solidFill>
                          <a:latin typeface="Aptos" panose="02110004020202020204"/>
                        </a:defRPr>
                      </a:lvl4pPr>
                      <a:lvl5pPr marL="1828800" algn="l" defTabSz="914400" rtl="0" eaLnBrk="1" latinLnBrk="0" hangingPunct="1">
                        <a:defRPr sz="1800" kern="1200">
                          <a:solidFill>
                            <a:schemeClr val="tx1"/>
                          </a:solidFill>
                          <a:latin typeface="Aptos" panose="02110004020202020204"/>
                        </a:defRPr>
                      </a:lvl5pPr>
                      <a:lvl6pPr marL="2286000" algn="l" defTabSz="914400" rtl="0" eaLnBrk="1" latinLnBrk="0" hangingPunct="1">
                        <a:defRPr sz="1800" kern="1200">
                          <a:solidFill>
                            <a:schemeClr val="tx1"/>
                          </a:solidFill>
                          <a:latin typeface="Aptos" panose="02110004020202020204"/>
                        </a:defRPr>
                      </a:lvl6pPr>
                      <a:lvl7pPr marL="2743200" algn="l" defTabSz="914400" rtl="0" eaLnBrk="1" latinLnBrk="0" hangingPunct="1">
                        <a:defRPr sz="1800" kern="1200">
                          <a:solidFill>
                            <a:schemeClr val="tx1"/>
                          </a:solidFill>
                          <a:latin typeface="Aptos" panose="02110004020202020204"/>
                        </a:defRPr>
                      </a:lvl7pPr>
                      <a:lvl8pPr marL="3200400" algn="l" defTabSz="914400" rtl="0" eaLnBrk="1" latinLnBrk="0" hangingPunct="1">
                        <a:defRPr sz="1800" kern="1200">
                          <a:solidFill>
                            <a:schemeClr val="tx1"/>
                          </a:solidFill>
                          <a:latin typeface="Aptos" panose="02110004020202020204"/>
                        </a:defRPr>
                      </a:lvl8pPr>
                      <a:lvl9pPr marL="3657600" algn="l" defTabSz="914400" rtl="0" eaLnBrk="1" latinLnBrk="0" hangingPunct="1">
                        <a:defRPr sz="1800" kern="1200">
                          <a:solidFill>
                            <a:schemeClr val="tx1"/>
                          </a:solidFill>
                          <a:latin typeface="Aptos" panose="02110004020202020204"/>
                        </a:defRPr>
                      </a:lvl9pPr>
                    </a:lstStyle>
                    <a:p>
                      <a:pPr algn="ctr" rtl="0" fontAlgn="ctr"/>
                      <a:r>
                        <a:rPr lang="es-ES" sz="1300" b="0" i="0" u="none" strike="noStrike" dirty="0">
                          <a:solidFill>
                            <a:schemeClr val="tx1"/>
                          </a:solidFill>
                          <a:effectLst/>
                          <a:latin typeface="Calibri" panose="020F0502020204030204" pitchFamily="34" charset="0"/>
                        </a:rPr>
                        <a:t>65 - Visitas de IVC a farmacias droguerías y/o droguerías incluidas las que contratan servicio con instituciones prestadoras de servicios de salud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2DEE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300" b="0" i="0" u="none" strike="noStrike" dirty="0">
                          <a:solidFill>
                            <a:schemeClr val="tx1"/>
                          </a:solidFill>
                          <a:effectLst/>
                          <a:latin typeface="Calibri" panose="020F050202020403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2DEEF"/>
                    </a:solidFill>
                  </a:tcPr>
                </a:tc>
                <a:extLst>
                  <a:ext uri="{0D108BD9-81ED-4DB2-BD59-A6C34878D82A}">
                    <a16:rowId xmlns:a16="http://schemas.microsoft.com/office/drawing/2014/main" val="4046568220"/>
                  </a:ext>
                </a:extLst>
              </a:tr>
            </a:tbl>
          </a:graphicData>
        </a:graphic>
      </p:graphicFrame>
    </p:spTree>
    <p:extLst>
      <p:ext uri="{BB962C8B-B14F-4D97-AF65-F5344CB8AC3E}">
        <p14:creationId xmlns:p14="http://schemas.microsoft.com/office/powerpoint/2010/main" val="41718623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527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09624" y="640250"/>
            <a:ext cx="10515600" cy="535531"/>
          </a:xfrm>
        </p:spPr>
        <p:txBody>
          <a:bodyPr/>
          <a:lstStyle/>
          <a:p>
            <a:r>
              <a:rPr lang="es-CO" sz="3200" b="1" dirty="0">
                <a:solidFill>
                  <a:srgbClr val="285B6A"/>
                </a:solidFill>
                <a:latin typeface="Oswald"/>
                <a:ea typeface="Oswald"/>
                <a:cs typeface="Oswald"/>
                <a:sym typeface="Oswald"/>
              </a:rPr>
              <a:t>HALLAZGOS SEGUIMIENTO RETROSPECTIVO</a:t>
            </a:r>
            <a:endParaRPr lang="en-CO" dirty="0"/>
          </a:p>
        </p:txBody>
      </p:sp>
      <p:graphicFrame>
        <p:nvGraphicFramePr>
          <p:cNvPr id="4" name="Tabla 3">
            <a:extLst>
              <a:ext uri="{FF2B5EF4-FFF2-40B4-BE49-F238E27FC236}">
                <a16:creationId xmlns:a16="http://schemas.microsoft.com/office/drawing/2014/main" id="{721A7FB6-07A2-45EA-9EDE-8E2462A4FA3C}"/>
              </a:ext>
            </a:extLst>
          </p:cNvPr>
          <p:cNvGraphicFramePr>
            <a:graphicFrameLocks noGrp="1"/>
          </p:cNvGraphicFramePr>
          <p:nvPr/>
        </p:nvGraphicFramePr>
        <p:xfrm>
          <a:off x="680947" y="1174685"/>
          <a:ext cx="10467249" cy="4146473"/>
        </p:xfrm>
        <a:graphic>
          <a:graphicData uri="http://schemas.openxmlformats.org/drawingml/2006/table">
            <a:tbl>
              <a:tblPr/>
              <a:tblGrid>
                <a:gridCol w="1925775">
                  <a:extLst>
                    <a:ext uri="{9D8B030D-6E8A-4147-A177-3AD203B41FA5}">
                      <a16:colId xmlns:a16="http://schemas.microsoft.com/office/drawing/2014/main" val="1083971882"/>
                    </a:ext>
                  </a:extLst>
                </a:gridCol>
                <a:gridCol w="6346209">
                  <a:extLst>
                    <a:ext uri="{9D8B030D-6E8A-4147-A177-3AD203B41FA5}">
                      <a16:colId xmlns:a16="http://schemas.microsoft.com/office/drawing/2014/main" val="4048012691"/>
                    </a:ext>
                  </a:extLst>
                </a:gridCol>
                <a:gridCol w="991285">
                  <a:extLst>
                    <a:ext uri="{9D8B030D-6E8A-4147-A177-3AD203B41FA5}">
                      <a16:colId xmlns:a16="http://schemas.microsoft.com/office/drawing/2014/main" val="2422926167"/>
                    </a:ext>
                  </a:extLst>
                </a:gridCol>
                <a:gridCol w="1203980">
                  <a:extLst>
                    <a:ext uri="{9D8B030D-6E8A-4147-A177-3AD203B41FA5}">
                      <a16:colId xmlns:a16="http://schemas.microsoft.com/office/drawing/2014/main" val="4054335805"/>
                    </a:ext>
                  </a:extLst>
                </a:gridCol>
              </a:tblGrid>
              <a:tr h="598207">
                <a:tc>
                  <a:txBody>
                    <a:bodyPr/>
                    <a:lstStyle/>
                    <a:p>
                      <a:pPr algn="ctr" rtl="0" fontAlgn="ctr"/>
                      <a:r>
                        <a:rPr lang="es-CO" sz="1200" b="1" i="0" u="none" strike="noStrike">
                          <a:solidFill>
                            <a:srgbClr val="000000"/>
                          </a:solidFill>
                          <a:effectLst/>
                          <a:latin typeface="Arial" panose="020B0604020202020204" pitchFamily="34" charset="0"/>
                        </a:rPr>
                        <a:t>INTERVENCIÓN Y/O PRODUCTO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HALLAZGOS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LOCALIDAD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ES" sz="1200" b="1" i="0" u="none" strike="noStrike">
                          <a:solidFill>
                            <a:srgbClr val="000000"/>
                          </a:solidFill>
                          <a:effectLst/>
                          <a:latin typeface="Arial" panose="020B0604020202020204" pitchFamily="34" charset="0"/>
                        </a:rPr>
                        <a:t>GLOSA Y/O PLAN DE MEJORA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extLst>
                  <a:ext uri="{0D108BD9-81ED-4DB2-BD59-A6C34878D82A}">
                    <a16:rowId xmlns:a16="http://schemas.microsoft.com/office/drawing/2014/main" val="2537733296"/>
                  </a:ext>
                </a:extLst>
              </a:tr>
              <a:tr h="3548266">
                <a:tc>
                  <a:txBody>
                    <a:bodyPr/>
                    <a:lstStyle/>
                    <a:p>
                      <a:pPr algn="ctr" rtl="0" fontAlgn="ctr"/>
                      <a:r>
                        <a:rPr lang="es-ES" sz="1200" b="0" i="0" u="none" strike="noStrike" dirty="0">
                          <a:solidFill>
                            <a:schemeClr val="tx1"/>
                          </a:solidFill>
                          <a:effectLst/>
                          <a:latin typeface="Arial" panose="020B0604020202020204" pitchFamily="34" charset="0"/>
                        </a:rPr>
                        <a:t>65 - Visitas de </a:t>
                      </a:r>
                    </a:p>
                    <a:p>
                      <a:pPr algn="ctr" rtl="0" fontAlgn="ctr"/>
                      <a:r>
                        <a:rPr lang="es-ES" sz="1200" b="0" i="0" u="none" strike="noStrike" dirty="0">
                          <a:solidFill>
                            <a:schemeClr val="tx1"/>
                          </a:solidFill>
                          <a:effectLst/>
                          <a:latin typeface="Arial" panose="020B0604020202020204" pitchFamily="34" charset="0"/>
                        </a:rPr>
                        <a:t>IVC a farmacias </a:t>
                      </a:r>
                    </a:p>
                    <a:p>
                      <a:pPr algn="ctr" rtl="0" fontAlgn="ctr"/>
                      <a:r>
                        <a:rPr lang="es-ES" sz="1200" b="0" i="0" u="none" strike="noStrike" dirty="0">
                          <a:solidFill>
                            <a:schemeClr val="tx1"/>
                          </a:solidFill>
                          <a:effectLst/>
                          <a:latin typeface="Arial" panose="020B0604020202020204" pitchFamily="34" charset="0"/>
                        </a:rPr>
                        <a:t>droguerías y/o </a:t>
                      </a:r>
                    </a:p>
                    <a:p>
                      <a:pPr algn="ctr" rtl="0" fontAlgn="ctr"/>
                      <a:r>
                        <a:rPr lang="es-ES" sz="1200" b="0" i="0" u="none" strike="noStrike" dirty="0">
                          <a:solidFill>
                            <a:schemeClr val="tx1"/>
                          </a:solidFill>
                          <a:effectLst/>
                          <a:latin typeface="Arial" panose="020B0604020202020204" pitchFamily="34" charset="0"/>
                        </a:rPr>
                        <a:t>droguerías </a:t>
                      </a:r>
                    </a:p>
                    <a:p>
                      <a:pPr algn="ctr" rtl="0" fontAlgn="ctr"/>
                      <a:r>
                        <a:rPr lang="es-ES" sz="1200" b="0" i="0" u="none" strike="noStrike" dirty="0">
                          <a:solidFill>
                            <a:schemeClr val="tx1"/>
                          </a:solidFill>
                          <a:effectLst/>
                          <a:latin typeface="Arial" panose="020B0604020202020204" pitchFamily="34" charset="0"/>
                        </a:rPr>
                        <a:t>incluidas las que </a:t>
                      </a:r>
                    </a:p>
                    <a:p>
                      <a:pPr algn="ctr" rtl="0" fontAlgn="ctr"/>
                      <a:r>
                        <a:rPr lang="es-ES" sz="1200" b="0" i="0" u="none" strike="noStrike" dirty="0">
                          <a:solidFill>
                            <a:schemeClr val="tx1"/>
                          </a:solidFill>
                          <a:effectLst/>
                          <a:latin typeface="Arial" panose="020B0604020202020204" pitchFamily="34" charset="0"/>
                        </a:rPr>
                        <a:t>contratan </a:t>
                      </a:r>
                    </a:p>
                    <a:p>
                      <a:pPr algn="ctr" rtl="0" fontAlgn="ctr"/>
                      <a:r>
                        <a:rPr lang="es-ES" sz="1200" b="0" i="0" u="none" strike="noStrike" dirty="0">
                          <a:solidFill>
                            <a:schemeClr val="tx1"/>
                          </a:solidFill>
                          <a:effectLst/>
                          <a:latin typeface="Arial" panose="020B0604020202020204" pitchFamily="34" charset="0"/>
                        </a:rPr>
                        <a:t>servicio con </a:t>
                      </a:r>
                    </a:p>
                    <a:p>
                      <a:pPr algn="ctr" rtl="0" fontAlgn="ctr"/>
                      <a:r>
                        <a:rPr lang="es-ES" sz="1200" b="0" i="0" u="none" strike="noStrike" dirty="0">
                          <a:solidFill>
                            <a:schemeClr val="tx1"/>
                          </a:solidFill>
                          <a:effectLst/>
                          <a:latin typeface="Arial" panose="020B0604020202020204" pitchFamily="34" charset="0"/>
                        </a:rPr>
                        <a:t>instituciones </a:t>
                      </a:r>
                    </a:p>
                    <a:p>
                      <a:pPr algn="ctr" rtl="0" fontAlgn="ctr"/>
                      <a:r>
                        <a:rPr lang="es-ES" sz="1200" b="0" i="0" u="none" strike="noStrike" dirty="0">
                          <a:solidFill>
                            <a:schemeClr val="tx1"/>
                          </a:solidFill>
                          <a:effectLst/>
                          <a:latin typeface="Arial" panose="020B0604020202020204" pitchFamily="34" charset="0"/>
                        </a:rPr>
                        <a:t>prestadoras de </a:t>
                      </a:r>
                    </a:p>
                    <a:p>
                      <a:pPr algn="ctr" rtl="0" fontAlgn="ctr"/>
                      <a:r>
                        <a:rPr lang="es-ES" sz="1200" b="0" i="0" u="none" strike="noStrike" dirty="0">
                          <a:solidFill>
                            <a:schemeClr val="tx1"/>
                          </a:solidFill>
                          <a:effectLst/>
                          <a:latin typeface="Arial" panose="020B0604020202020204" pitchFamily="34" charset="0"/>
                        </a:rPr>
                        <a:t>servicios de </a:t>
                      </a:r>
                    </a:p>
                    <a:p>
                      <a:pPr algn="ctr" rtl="0" fontAlgn="ctr"/>
                      <a:r>
                        <a:rPr lang="es-ES" sz="1200" b="0" i="0" u="none" strike="noStrike" dirty="0">
                          <a:solidFill>
                            <a:schemeClr val="tx1"/>
                          </a:solidFill>
                          <a:effectLst/>
                          <a:latin typeface="Arial" panose="020B0604020202020204" pitchFamily="34" charset="0"/>
                        </a:rPr>
                        <a:t>salud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marL="0" indent="0" algn="just" rtl="0" fontAlgn="ctr">
                        <a:buFont typeface="Arial" panose="020B0604020202020204" pitchFamily="34" charset="0"/>
                        <a:buNone/>
                      </a:pPr>
                      <a:endParaRPr lang="es-ES" sz="1200" b="0" i="0" u="none" strike="noStrike" dirty="0">
                        <a:solidFill>
                          <a:srgbClr val="808080"/>
                        </a:solidFill>
                        <a:effectLst/>
                        <a:latin typeface="Arial" panose="020B0604020202020204" pitchFamily="34" charset="0"/>
                      </a:endParaRPr>
                    </a:p>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Inconsistencia en el registro de la dirección en la cedula del establecimiento.</a:t>
                      </a:r>
                    </a:p>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Incongruencia entre aspectos interrelacionados de acuerdo el acta MS05, ya que se califico como Si en el ítem 6.3, mientras que el ítem 8.3 se califico no aplica (SGSSS)</a:t>
                      </a:r>
                    </a:p>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Incongruencia entre aspectos interrelacionados de acuerdo el acta MS05 y MS19, ya que se califico cumple en el ítem 5.7 mientras que el ítem 1.1 del acta anexa se califico no cumple. (Inyectología)</a:t>
                      </a: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s-ES" sz="1200" b="0" i="0" u="none" strike="noStrike" dirty="0">
                          <a:solidFill>
                            <a:schemeClr val="tx1"/>
                          </a:solidFill>
                          <a:effectLst/>
                          <a:latin typeface="Arial" panose="020B0604020202020204" pitchFamily="34" charset="0"/>
                        </a:rPr>
                        <a:t>Incongruencia entre aspectos interrelacionados de acuerdo el acta MS05 y MS19, ya que se califico no cumple en el ítem 4.9 mientras que el ítem 4.4 del acta anexa se califico cumple. (formato RH1)</a:t>
                      </a:r>
                    </a:p>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Inconsistencia en el concepto otorgado al establecimiento, en cuanto a que en acta anexa Ms19 se califico como no cumple los ítems 4.3 al 4.7, sin embargo, se otorgo concepto sanitario Favorable.</a:t>
                      </a:r>
                    </a:p>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Se evidenció aspectos sin evaluar o sin diligenciar para los ítems 7.18</a:t>
                      </a:r>
                    </a:p>
                    <a:p>
                      <a:pPr marL="171450" marR="0" lvl="0" indent="-171450" algn="just"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s-ES" sz="1200" b="0" i="0" u="none" strike="noStrike" dirty="0">
                          <a:solidFill>
                            <a:schemeClr val="tx1"/>
                          </a:solidFill>
                          <a:effectLst/>
                          <a:latin typeface="Arial" panose="020B0604020202020204" pitchFamily="34" charset="0"/>
                        </a:rPr>
                        <a:t>Incongruencia entre aspectos interrelacionados de acuerdo el acta MS05, ya que se califico  no cumple en el ítem 2.2.7 mientras que el ítem 2.3.6 se califico cumple. (Delegación DT)</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ES" sz="1200" b="0" i="0" u="none" strike="noStrike" dirty="0">
                          <a:solidFill>
                            <a:schemeClr val="tx1"/>
                          </a:solidFill>
                          <a:effectLst/>
                          <a:latin typeface="Arial" panose="020B0604020202020204" pitchFamily="34" charset="0"/>
                        </a:rPr>
                        <a:t>Puente Aranda, Kennedy, Bosa, Fontibón  </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Glosa G3-3 </a:t>
                      </a:r>
                    </a:p>
                    <a:p>
                      <a:pPr algn="ctr" rtl="0" fontAlgn="ctr"/>
                      <a:r>
                        <a:rPr lang="es-CO" sz="1200" b="0" i="0" u="none" strike="noStrike" dirty="0">
                          <a:solidFill>
                            <a:schemeClr val="tx1"/>
                          </a:solidFill>
                          <a:effectLst/>
                          <a:latin typeface="Arial" panose="020B0604020202020204" pitchFamily="34" charset="0"/>
                        </a:rPr>
                        <a:t>( 9 soportes afectados)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1091839830"/>
                  </a:ext>
                </a:extLst>
              </a:tr>
            </a:tbl>
          </a:graphicData>
        </a:graphic>
      </p:graphicFrame>
    </p:spTree>
    <p:extLst>
      <p:ext uri="{BB962C8B-B14F-4D97-AF65-F5344CB8AC3E}">
        <p14:creationId xmlns:p14="http://schemas.microsoft.com/office/powerpoint/2010/main" val="40167270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B5D140-B62A-4DE9-07AD-33F5B6DC95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5B2927-64EC-0A6C-37C7-BBE668B31E29}"/>
              </a:ext>
            </a:extLst>
          </p:cNvPr>
          <p:cNvSpPr>
            <a:spLocks noGrp="1"/>
          </p:cNvSpPr>
          <p:nvPr>
            <p:ph type="title"/>
          </p:nvPr>
        </p:nvSpPr>
        <p:spPr>
          <a:xfrm>
            <a:off x="809624" y="640250"/>
            <a:ext cx="10515600" cy="535531"/>
          </a:xfrm>
        </p:spPr>
        <p:txBody>
          <a:bodyPr/>
          <a:lstStyle/>
          <a:p>
            <a:r>
              <a:rPr lang="es-CO" sz="3200" b="1" dirty="0">
                <a:solidFill>
                  <a:srgbClr val="285B6A"/>
                </a:solidFill>
                <a:latin typeface="Oswald"/>
                <a:ea typeface="Oswald"/>
                <a:cs typeface="Oswald"/>
                <a:sym typeface="Oswald"/>
              </a:rPr>
              <a:t>HALLAZGOS SEGUIMIENTO RETROSPECTIVO</a:t>
            </a:r>
            <a:endParaRPr lang="en-CO" dirty="0"/>
          </a:p>
        </p:txBody>
      </p:sp>
      <p:graphicFrame>
        <p:nvGraphicFramePr>
          <p:cNvPr id="4" name="Tabla 3">
            <a:extLst>
              <a:ext uri="{FF2B5EF4-FFF2-40B4-BE49-F238E27FC236}">
                <a16:creationId xmlns:a16="http://schemas.microsoft.com/office/drawing/2014/main" id="{C0E48089-781A-AAB4-A844-069180F0FAA3}"/>
              </a:ext>
            </a:extLst>
          </p:cNvPr>
          <p:cNvGraphicFramePr>
            <a:graphicFrameLocks noGrp="1"/>
          </p:cNvGraphicFramePr>
          <p:nvPr/>
        </p:nvGraphicFramePr>
        <p:xfrm>
          <a:off x="694595" y="1174686"/>
          <a:ext cx="10467249" cy="4493149"/>
        </p:xfrm>
        <a:graphic>
          <a:graphicData uri="http://schemas.openxmlformats.org/drawingml/2006/table">
            <a:tbl>
              <a:tblPr/>
              <a:tblGrid>
                <a:gridCol w="2380658">
                  <a:extLst>
                    <a:ext uri="{9D8B030D-6E8A-4147-A177-3AD203B41FA5}">
                      <a16:colId xmlns:a16="http://schemas.microsoft.com/office/drawing/2014/main" val="1083971882"/>
                    </a:ext>
                  </a:extLst>
                </a:gridCol>
                <a:gridCol w="5744155">
                  <a:extLst>
                    <a:ext uri="{9D8B030D-6E8A-4147-A177-3AD203B41FA5}">
                      <a16:colId xmlns:a16="http://schemas.microsoft.com/office/drawing/2014/main" val="4048012691"/>
                    </a:ext>
                  </a:extLst>
                </a:gridCol>
                <a:gridCol w="1138456">
                  <a:extLst>
                    <a:ext uri="{9D8B030D-6E8A-4147-A177-3AD203B41FA5}">
                      <a16:colId xmlns:a16="http://schemas.microsoft.com/office/drawing/2014/main" val="2422926167"/>
                    </a:ext>
                  </a:extLst>
                </a:gridCol>
                <a:gridCol w="1203980">
                  <a:extLst>
                    <a:ext uri="{9D8B030D-6E8A-4147-A177-3AD203B41FA5}">
                      <a16:colId xmlns:a16="http://schemas.microsoft.com/office/drawing/2014/main" val="4054335805"/>
                    </a:ext>
                  </a:extLst>
                </a:gridCol>
              </a:tblGrid>
              <a:tr h="752568">
                <a:tc>
                  <a:txBody>
                    <a:bodyPr/>
                    <a:lstStyle/>
                    <a:p>
                      <a:pPr algn="ctr" rtl="0" fontAlgn="ctr"/>
                      <a:r>
                        <a:rPr lang="es-CO" sz="1200" b="1" i="0" u="none" strike="noStrike">
                          <a:solidFill>
                            <a:srgbClr val="000000"/>
                          </a:solidFill>
                          <a:effectLst/>
                          <a:latin typeface="Arial" panose="020B0604020202020204" pitchFamily="34" charset="0"/>
                        </a:rPr>
                        <a:t>INTERVENCIÓN Y/O PRODUCTO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HALLAZGOS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LOCALIDAD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ES" sz="1200" b="1" i="0" u="none" strike="noStrike">
                          <a:solidFill>
                            <a:srgbClr val="000000"/>
                          </a:solidFill>
                          <a:effectLst/>
                          <a:latin typeface="Arial" panose="020B0604020202020204" pitchFamily="34" charset="0"/>
                        </a:rPr>
                        <a:t>GLOSA Y/O PLAN DE MEJORA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extLst>
                  <a:ext uri="{0D108BD9-81ED-4DB2-BD59-A6C34878D82A}">
                    <a16:rowId xmlns:a16="http://schemas.microsoft.com/office/drawing/2014/main" val="2537733296"/>
                  </a:ext>
                </a:extLst>
              </a:tr>
              <a:tr h="1989236">
                <a:tc>
                  <a:txBody>
                    <a:bodyPr/>
                    <a:lstStyle/>
                    <a:p>
                      <a:pPr algn="ctr" rtl="0" fontAlgn="ctr"/>
                      <a:r>
                        <a:rPr lang="es-ES" sz="1200" b="0" i="0" u="none" strike="noStrike" dirty="0">
                          <a:solidFill>
                            <a:schemeClr val="tx1"/>
                          </a:solidFill>
                          <a:effectLst/>
                          <a:latin typeface="Arial" panose="020B0604020202020204" pitchFamily="34" charset="0"/>
                        </a:rPr>
                        <a:t>68 - Visitas de </a:t>
                      </a:r>
                    </a:p>
                    <a:p>
                      <a:pPr algn="ctr" rtl="0" fontAlgn="ctr"/>
                      <a:r>
                        <a:rPr lang="es-ES" sz="1200" b="0" i="0" u="none" strike="noStrike" dirty="0">
                          <a:solidFill>
                            <a:schemeClr val="tx1"/>
                          </a:solidFill>
                          <a:effectLst/>
                          <a:latin typeface="Arial" panose="020B0604020202020204" pitchFamily="34" charset="0"/>
                        </a:rPr>
                        <a:t>IVC a depósitos </a:t>
                      </a:r>
                    </a:p>
                    <a:p>
                      <a:pPr algn="ctr" rtl="0" fontAlgn="ctr"/>
                      <a:r>
                        <a:rPr lang="es-ES" sz="1200" b="0" i="0" u="none" strike="noStrike" dirty="0">
                          <a:solidFill>
                            <a:schemeClr val="tx1"/>
                          </a:solidFill>
                          <a:effectLst/>
                          <a:latin typeface="Arial" panose="020B0604020202020204" pitchFamily="34" charset="0"/>
                        </a:rPr>
                        <a:t>de drogas </a:t>
                      </a:r>
                    </a:p>
                    <a:p>
                      <a:pPr algn="ctr" rtl="0" fontAlgn="ctr"/>
                      <a:r>
                        <a:rPr lang="es-ES" sz="1200" b="0" i="0" u="none" strike="noStrike" dirty="0">
                          <a:solidFill>
                            <a:schemeClr val="tx1"/>
                          </a:solidFill>
                          <a:effectLst/>
                          <a:latin typeface="Arial" panose="020B0604020202020204" pitchFamily="34" charset="0"/>
                        </a:rPr>
                        <a:t>(Incluye </a:t>
                      </a:r>
                    </a:p>
                    <a:p>
                      <a:pPr algn="ctr" rtl="0" fontAlgn="ctr"/>
                      <a:r>
                        <a:rPr lang="es-ES" sz="1200" b="0" i="0" u="none" strike="noStrike" dirty="0">
                          <a:solidFill>
                            <a:schemeClr val="tx1"/>
                          </a:solidFill>
                          <a:effectLst/>
                          <a:latin typeface="Arial" panose="020B0604020202020204" pitchFamily="34" charset="0"/>
                        </a:rPr>
                        <a:t>operadores </a:t>
                      </a:r>
                    </a:p>
                    <a:p>
                      <a:pPr algn="ctr" rtl="0" fontAlgn="ctr"/>
                      <a:r>
                        <a:rPr lang="es-ES" sz="1200" b="0" i="0" u="none" strike="noStrike" dirty="0">
                          <a:solidFill>
                            <a:schemeClr val="tx1"/>
                          </a:solidFill>
                          <a:effectLst/>
                          <a:latin typeface="Arial" panose="020B0604020202020204" pitchFamily="34" charset="0"/>
                        </a:rPr>
                        <a:t>logísticos y </a:t>
                      </a:r>
                    </a:p>
                    <a:p>
                      <a:pPr algn="ctr" rtl="0" fontAlgn="ctr"/>
                      <a:r>
                        <a:rPr lang="es-ES" sz="1200" b="0" i="0" u="none" strike="noStrike" dirty="0">
                          <a:solidFill>
                            <a:schemeClr val="tx1"/>
                          </a:solidFill>
                          <a:effectLst/>
                          <a:latin typeface="Arial" panose="020B0604020202020204" pitchFamily="34" charset="0"/>
                        </a:rPr>
                        <a:t>depósitos que </a:t>
                      </a:r>
                    </a:p>
                    <a:p>
                      <a:pPr algn="ctr" rtl="0" fontAlgn="ctr"/>
                      <a:r>
                        <a:rPr lang="es-ES" sz="1200" b="0" i="0" u="none" strike="noStrike" dirty="0">
                          <a:solidFill>
                            <a:schemeClr val="tx1"/>
                          </a:solidFill>
                          <a:effectLst/>
                          <a:latin typeface="Arial" panose="020B0604020202020204" pitchFamily="34" charset="0"/>
                        </a:rPr>
                        <a:t>almacenen y/o </a:t>
                      </a:r>
                    </a:p>
                    <a:p>
                      <a:pPr algn="ctr" rtl="0" fontAlgn="ctr"/>
                      <a:r>
                        <a:rPr lang="es-ES" sz="1200" b="0" i="0" u="none" strike="noStrike" dirty="0">
                          <a:solidFill>
                            <a:schemeClr val="tx1"/>
                          </a:solidFill>
                          <a:effectLst/>
                          <a:latin typeface="Arial" panose="020B0604020202020204" pitchFamily="34" charset="0"/>
                        </a:rPr>
                        <a:t>reenvasen </a:t>
                      </a:r>
                    </a:p>
                    <a:p>
                      <a:pPr algn="ctr" rtl="0" fontAlgn="ctr"/>
                      <a:r>
                        <a:rPr lang="es-ES" sz="1200" b="0" i="0" u="none" strike="noStrike" dirty="0">
                          <a:solidFill>
                            <a:schemeClr val="tx1"/>
                          </a:solidFill>
                          <a:effectLst/>
                          <a:latin typeface="Arial" panose="020B0604020202020204" pitchFamily="34" charset="0"/>
                        </a:rPr>
                        <a:t>materias primas </a:t>
                      </a:r>
                    </a:p>
                    <a:p>
                      <a:pPr algn="ctr" rtl="0" fontAlgn="ctr"/>
                      <a:r>
                        <a:rPr lang="es-ES" sz="1200" b="0" i="0" u="none" strike="noStrike" dirty="0">
                          <a:solidFill>
                            <a:schemeClr val="tx1"/>
                          </a:solidFill>
                          <a:effectLst/>
                          <a:latin typeface="Arial" panose="020B0604020202020204" pitchFamily="34" charset="0"/>
                        </a:rPr>
                        <a:t>de uso </a:t>
                      </a:r>
                    </a:p>
                    <a:p>
                      <a:pPr algn="ctr" rtl="0" fontAlgn="ctr"/>
                      <a:r>
                        <a:rPr lang="es-ES" sz="1200" b="0" i="0" u="none" strike="noStrike" dirty="0">
                          <a:solidFill>
                            <a:schemeClr val="tx1"/>
                          </a:solidFill>
                          <a:effectLst/>
                          <a:latin typeface="Arial" panose="020B0604020202020204" pitchFamily="34" charset="0"/>
                        </a:rPr>
                        <a:t>farmacéutico)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marL="0" indent="0" algn="just" rtl="0" fontAlgn="ctr">
                        <a:buFont typeface="Arial" panose="020B0604020202020204" pitchFamily="34" charset="0"/>
                        <a:buNone/>
                      </a:pPr>
                      <a:endParaRPr lang="es-ES" sz="1200" b="0" i="0" u="none" strike="noStrike" dirty="0">
                        <a:solidFill>
                          <a:srgbClr val="808080"/>
                        </a:solidFill>
                        <a:effectLst/>
                        <a:latin typeface="Arial" panose="020B0604020202020204" pitchFamily="34" charset="0"/>
                      </a:endParaRPr>
                    </a:p>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Incongruencia entre aspectos interrelacionados de acuerdo el acta MS04, ya que se califico  no cumple en el ítem 2.1.7  mientras que el ítem 2.1.10 se califico cumple. (Talento Humano)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ES" sz="1200" b="0" i="0" u="none" strike="noStrike" dirty="0">
                          <a:solidFill>
                            <a:schemeClr val="tx1"/>
                          </a:solidFill>
                          <a:effectLst/>
                          <a:latin typeface="Arial" panose="020B0604020202020204" pitchFamily="34" charset="0"/>
                        </a:rPr>
                        <a:t>Puente Aranda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Glosa G3-3 </a:t>
                      </a:r>
                    </a:p>
                    <a:p>
                      <a:pPr algn="ctr" rtl="0" fontAlgn="ctr"/>
                      <a:r>
                        <a:rPr lang="es-CO" sz="1200" b="0" i="0" u="none" strike="noStrike" dirty="0">
                          <a:solidFill>
                            <a:schemeClr val="tx1"/>
                          </a:solidFill>
                          <a:effectLst/>
                          <a:latin typeface="Arial" panose="020B0604020202020204" pitchFamily="34" charset="0"/>
                        </a:rPr>
                        <a:t>( 1 soporte afectado)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1091839830"/>
                  </a:ext>
                </a:extLst>
              </a:tr>
              <a:tr h="1537826">
                <a:tc>
                  <a:txBody>
                    <a:bodyPr/>
                    <a:lstStyle/>
                    <a:p>
                      <a:pPr algn="ctr" rtl="0" fontAlgn="ctr"/>
                      <a:r>
                        <a:rPr lang="es-ES" sz="1200" b="0" i="0" u="none" strike="noStrike" dirty="0">
                          <a:solidFill>
                            <a:schemeClr val="tx1"/>
                          </a:solidFill>
                          <a:effectLst/>
                          <a:latin typeface="Arial" panose="020B0604020202020204" pitchFamily="34" charset="0"/>
                        </a:rPr>
                        <a:t>69 - Visitas de </a:t>
                      </a:r>
                    </a:p>
                    <a:p>
                      <a:pPr algn="ctr" rtl="0" fontAlgn="ctr"/>
                      <a:r>
                        <a:rPr lang="es-ES" sz="1200" b="0" i="0" u="none" strike="noStrike" dirty="0">
                          <a:solidFill>
                            <a:schemeClr val="tx1"/>
                          </a:solidFill>
                          <a:effectLst/>
                          <a:latin typeface="Arial" panose="020B0604020202020204" pitchFamily="34" charset="0"/>
                        </a:rPr>
                        <a:t>IVC a </a:t>
                      </a:r>
                    </a:p>
                    <a:p>
                      <a:pPr algn="ctr" rtl="0" fontAlgn="ctr"/>
                      <a:r>
                        <a:rPr lang="es-ES" sz="1200" b="0" i="0" u="none" strike="noStrike" dirty="0">
                          <a:solidFill>
                            <a:schemeClr val="tx1"/>
                          </a:solidFill>
                          <a:effectLst/>
                          <a:latin typeface="Arial" panose="020B0604020202020204" pitchFamily="34" charset="0"/>
                        </a:rPr>
                        <a:t>distribuidores de </a:t>
                      </a:r>
                    </a:p>
                    <a:p>
                      <a:pPr algn="ctr" rtl="0" fontAlgn="ctr"/>
                      <a:r>
                        <a:rPr lang="es-ES" sz="1200" b="0" i="0" u="none" strike="noStrike" dirty="0">
                          <a:solidFill>
                            <a:schemeClr val="tx1"/>
                          </a:solidFill>
                          <a:effectLst/>
                          <a:latin typeface="Arial" panose="020B0604020202020204" pitchFamily="34" charset="0"/>
                        </a:rPr>
                        <a:t>cosméticos</a:t>
                      </a:r>
                    </a:p>
                    <a:p>
                      <a:pPr algn="ctr" rtl="0" fontAlgn="ctr"/>
                      <a:endParaRPr lang="es-ES" sz="12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Inconsistencia en evaluación de ítem 7.1, 7.2, 7.3 y 7.4 del acta MS12, según lo conceptuado en el radicado de respuesta 2024-EE-16046</a:t>
                      </a:r>
                    </a:p>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Inconsistencia al no registrar incumplimiento para ítems calificados como no cumple</a:t>
                      </a:r>
                    </a:p>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Inconsistencia en el registro del Nit en la cedula del establecimiento.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ES" sz="1200" b="0" i="0" u="none" strike="noStrike" dirty="0">
                          <a:solidFill>
                            <a:schemeClr val="tx1"/>
                          </a:solidFill>
                          <a:effectLst/>
                          <a:latin typeface="Arial" panose="020B0604020202020204" pitchFamily="34" charset="0"/>
                        </a:rPr>
                        <a:t>Kennedy, Bosa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Glosa G3-3 </a:t>
                      </a:r>
                    </a:p>
                    <a:p>
                      <a:pPr algn="ctr" rtl="0" fontAlgn="ctr"/>
                      <a:r>
                        <a:rPr lang="es-CO" sz="1200" b="0" i="0" u="none" strike="noStrike" dirty="0">
                          <a:solidFill>
                            <a:schemeClr val="tx1"/>
                          </a:solidFill>
                          <a:effectLst/>
                          <a:latin typeface="Arial" panose="020B0604020202020204" pitchFamily="34" charset="0"/>
                        </a:rPr>
                        <a:t>( 4 soportes afectados)</a:t>
                      </a:r>
                    </a:p>
                    <a:p>
                      <a:pPr algn="ctr" rtl="0" fontAlgn="ctr"/>
                      <a:endParaRPr lang="es-CO" sz="1200" b="0" i="0" u="none" strike="noStrike" dirty="0">
                        <a:solidFill>
                          <a:schemeClr val="tx1"/>
                        </a:solidFill>
                        <a:effectLst/>
                        <a:latin typeface="Arial" panose="020B0604020202020204" pitchFamily="34" charset="0"/>
                      </a:endParaRP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3697299178"/>
                  </a:ext>
                </a:extLst>
              </a:tr>
            </a:tbl>
          </a:graphicData>
        </a:graphic>
      </p:graphicFrame>
    </p:spTree>
    <p:extLst>
      <p:ext uri="{BB962C8B-B14F-4D97-AF65-F5344CB8AC3E}">
        <p14:creationId xmlns:p14="http://schemas.microsoft.com/office/powerpoint/2010/main" val="3621091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A5025D-316C-6BB7-441F-9DA5450B8A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F96306-0E24-01A6-CED4-B757B115E854}"/>
              </a:ext>
            </a:extLst>
          </p:cNvPr>
          <p:cNvSpPr>
            <a:spLocks noGrp="1"/>
          </p:cNvSpPr>
          <p:nvPr>
            <p:ph type="title"/>
          </p:nvPr>
        </p:nvSpPr>
        <p:spPr>
          <a:xfrm>
            <a:off x="809624" y="640250"/>
            <a:ext cx="10515600" cy="535531"/>
          </a:xfrm>
        </p:spPr>
        <p:txBody>
          <a:bodyPr/>
          <a:lstStyle/>
          <a:p>
            <a:r>
              <a:rPr lang="es-CO" sz="3200" b="1" dirty="0">
                <a:solidFill>
                  <a:srgbClr val="285B6A"/>
                </a:solidFill>
                <a:latin typeface="Oswald"/>
                <a:ea typeface="Oswald"/>
                <a:cs typeface="Oswald"/>
                <a:sym typeface="Oswald"/>
              </a:rPr>
              <a:t>HALLAZGOS SEGUIMIENTO RETROSPECTIVO</a:t>
            </a:r>
            <a:endParaRPr lang="en-CO" dirty="0"/>
          </a:p>
        </p:txBody>
      </p:sp>
      <p:graphicFrame>
        <p:nvGraphicFramePr>
          <p:cNvPr id="4" name="Tabla 3">
            <a:extLst>
              <a:ext uri="{FF2B5EF4-FFF2-40B4-BE49-F238E27FC236}">
                <a16:creationId xmlns:a16="http://schemas.microsoft.com/office/drawing/2014/main" id="{8A3AA3BB-7829-DF5E-B90D-872B20B344AE}"/>
              </a:ext>
            </a:extLst>
          </p:cNvPr>
          <p:cNvGraphicFramePr>
            <a:graphicFrameLocks noGrp="1"/>
          </p:cNvGraphicFramePr>
          <p:nvPr/>
        </p:nvGraphicFramePr>
        <p:xfrm>
          <a:off x="694595" y="1174685"/>
          <a:ext cx="10467249" cy="3236894"/>
        </p:xfrm>
        <a:graphic>
          <a:graphicData uri="http://schemas.openxmlformats.org/drawingml/2006/table">
            <a:tbl>
              <a:tblPr/>
              <a:tblGrid>
                <a:gridCol w="2380658">
                  <a:extLst>
                    <a:ext uri="{9D8B030D-6E8A-4147-A177-3AD203B41FA5}">
                      <a16:colId xmlns:a16="http://schemas.microsoft.com/office/drawing/2014/main" val="1083971882"/>
                    </a:ext>
                  </a:extLst>
                </a:gridCol>
                <a:gridCol w="5744155">
                  <a:extLst>
                    <a:ext uri="{9D8B030D-6E8A-4147-A177-3AD203B41FA5}">
                      <a16:colId xmlns:a16="http://schemas.microsoft.com/office/drawing/2014/main" val="4048012691"/>
                    </a:ext>
                  </a:extLst>
                </a:gridCol>
                <a:gridCol w="1138456">
                  <a:extLst>
                    <a:ext uri="{9D8B030D-6E8A-4147-A177-3AD203B41FA5}">
                      <a16:colId xmlns:a16="http://schemas.microsoft.com/office/drawing/2014/main" val="2422926167"/>
                    </a:ext>
                  </a:extLst>
                </a:gridCol>
                <a:gridCol w="1203980">
                  <a:extLst>
                    <a:ext uri="{9D8B030D-6E8A-4147-A177-3AD203B41FA5}">
                      <a16:colId xmlns:a16="http://schemas.microsoft.com/office/drawing/2014/main" val="4054335805"/>
                    </a:ext>
                  </a:extLst>
                </a:gridCol>
              </a:tblGrid>
              <a:tr h="598207">
                <a:tc>
                  <a:txBody>
                    <a:bodyPr/>
                    <a:lstStyle/>
                    <a:p>
                      <a:pPr algn="ctr" rtl="0" fontAlgn="ctr"/>
                      <a:r>
                        <a:rPr lang="es-CO" sz="1200" b="1" i="0" u="none" strike="noStrike">
                          <a:solidFill>
                            <a:srgbClr val="000000"/>
                          </a:solidFill>
                          <a:effectLst/>
                          <a:latin typeface="Arial" panose="020B0604020202020204" pitchFamily="34" charset="0"/>
                        </a:rPr>
                        <a:t>INTERVENCIÓN Y/O PRODUCTO</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a:solidFill>
                            <a:srgbClr val="000000"/>
                          </a:solidFill>
                          <a:effectLst/>
                          <a:latin typeface="Arial" panose="020B0604020202020204" pitchFamily="34" charset="0"/>
                        </a:rPr>
                        <a:t>HALLAZGOS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CO" sz="1200" b="1" i="0" u="none" strike="noStrike" dirty="0">
                          <a:solidFill>
                            <a:srgbClr val="000000"/>
                          </a:solidFill>
                          <a:effectLst/>
                          <a:latin typeface="Arial" panose="020B0604020202020204" pitchFamily="34" charset="0"/>
                        </a:rPr>
                        <a:t>LOCALIDAD</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tc>
                  <a:txBody>
                    <a:bodyPr/>
                    <a:lstStyle/>
                    <a:p>
                      <a:pPr algn="ctr" rtl="0" fontAlgn="ctr"/>
                      <a:r>
                        <a:rPr lang="es-ES" sz="1200" b="1" i="0" u="none" strike="noStrike">
                          <a:solidFill>
                            <a:srgbClr val="000000"/>
                          </a:solidFill>
                          <a:effectLst/>
                          <a:latin typeface="Arial" panose="020B0604020202020204" pitchFamily="34" charset="0"/>
                        </a:rPr>
                        <a:t>GLOSA Y/O PLAN DE MEJORA</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36A9CA"/>
                    </a:solidFill>
                  </a:tcPr>
                </a:tc>
                <a:extLst>
                  <a:ext uri="{0D108BD9-81ED-4DB2-BD59-A6C34878D82A}">
                    <a16:rowId xmlns:a16="http://schemas.microsoft.com/office/drawing/2014/main" val="2537733296"/>
                  </a:ext>
                </a:extLst>
              </a:tr>
              <a:tr h="2638687">
                <a:tc>
                  <a:txBody>
                    <a:bodyPr/>
                    <a:lstStyle/>
                    <a:p>
                      <a:pPr algn="ctr" rtl="0" fontAlgn="ctr"/>
                      <a:r>
                        <a:rPr lang="es-ES" sz="1200" b="0" i="0" u="none" strike="noStrike" dirty="0">
                          <a:solidFill>
                            <a:schemeClr val="tx1"/>
                          </a:solidFill>
                          <a:effectLst/>
                          <a:latin typeface="Arial" panose="020B0604020202020204" pitchFamily="34" charset="0"/>
                        </a:rPr>
                        <a:t>79 - Visitas de </a:t>
                      </a:r>
                    </a:p>
                    <a:p>
                      <a:pPr algn="ctr" rtl="0" fontAlgn="ctr"/>
                      <a:r>
                        <a:rPr lang="es-ES" sz="1200" b="0" i="0" u="none" strike="noStrike" dirty="0">
                          <a:solidFill>
                            <a:schemeClr val="tx1"/>
                          </a:solidFill>
                          <a:effectLst/>
                          <a:latin typeface="Arial" panose="020B0604020202020204" pitchFamily="34" charset="0"/>
                        </a:rPr>
                        <a:t>IVC a tiendas </a:t>
                      </a:r>
                    </a:p>
                    <a:p>
                      <a:pPr algn="ctr" rtl="0" fontAlgn="ctr"/>
                      <a:r>
                        <a:rPr lang="es-ES" sz="1200" b="0" i="0" u="none" strike="noStrike" dirty="0">
                          <a:solidFill>
                            <a:schemeClr val="tx1"/>
                          </a:solidFill>
                          <a:effectLst/>
                          <a:latin typeface="Arial" panose="020B0604020202020204" pitchFamily="34" charset="0"/>
                        </a:rPr>
                        <a:t>naturistas.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marL="0" indent="0" algn="just" rtl="0" fontAlgn="ctr">
                        <a:buFont typeface="Arial" panose="020B0604020202020204" pitchFamily="34" charset="0"/>
                        <a:buNone/>
                      </a:pPr>
                      <a:endParaRPr lang="es-ES" sz="1200" b="0" i="0" u="none" strike="noStrike" dirty="0">
                        <a:solidFill>
                          <a:srgbClr val="808080"/>
                        </a:solidFill>
                        <a:effectLst/>
                        <a:latin typeface="Arial" panose="020B0604020202020204" pitchFamily="34" charset="0"/>
                      </a:endParaRPr>
                    </a:p>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Se evidenció aspectos sin evaluar o sin diligenciar para los ítems 2.2.3.</a:t>
                      </a:r>
                    </a:p>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Inconsistencia en otorgamiento de concepto sanitario definitivo por conceptos favorables con requerimientos consecutivos.</a:t>
                      </a:r>
                    </a:p>
                    <a:p>
                      <a:pPr marL="171450" indent="-171450" algn="just" rtl="0" fontAlgn="ctr">
                        <a:buFont typeface="Arial" panose="020B0604020202020204" pitchFamily="34" charset="0"/>
                        <a:buChar char="•"/>
                      </a:pPr>
                      <a:r>
                        <a:rPr lang="es-ES" sz="1200" b="0" i="0" u="none" strike="noStrike" dirty="0">
                          <a:solidFill>
                            <a:schemeClr val="tx1"/>
                          </a:solidFill>
                          <a:effectLst/>
                          <a:latin typeface="Arial" panose="020B0604020202020204" pitchFamily="34" charset="0"/>
                        </a:rPr>
                        <a:t>Se evidencio ausencia de notas obligatorias relacionada a la leyenda de la búsqueda de productos homeopáticos ofrecidos como potenciadores sexuales según acción popular 2008-00230</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ES" sz="1200" b="0" i="0" u="none" strike="noStrike" dirty="0">
                          <a:solidFill>
                            <a:schemeClr val="tx1"/>
                          </a:solidFill>
                          <a:effectLst/>
                          <a:latin typeface="Arial" panose="020B0604020202020204" pitchFamily="34" charset="0"/>
                        </a:rPr>
                        <a:t>Kennedy, Bosa, Fontibón  </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Glosa G3-3 </a:t>
                      </a:r>
                    </a:p>
                    <a:p>
                      <a:pPr algn="ctr" rtl="0" fontAlgn="ctr"/>
                      <a:r>
                        <a:rPr lang="es-CO" sz="1200" b="0" i="0" u="none" strike="noStrike" dirty="0">
                          <a:solidFill>
                            <a:schemeClr val="tx1"/>
                          </a:solidFill>
                          <a:effectLst/>
                          <a:latin typeface="Arial" panose="020B0604020202020204" pitchFamily="34" charset="0"/>
                        </a:rPr>
                        <a:t>( 4 soportes afectados)</a:t>
                      </a:r>
                    </a:p>
                  </a:txBody>
                  <a:tcPr marL="8195" marR="8195" marT="8195"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a16="http://schemas.microsoft.com/office/drawing/2014/main" val="1091839830"/>
                  </a:ext>
                </a:extLst>
              </a:tr>
            </a:tbl>
          </a:graphicData>
        </a:graphic>
      </p:graphicFrame>
    </p:spTree>
    <p:extLst>
      <p:ext uri="{BB962C8B-B14F-4D97-AF65-F5344CB8AC3E}">
        <p14:creationId xmlns:p14="http://schemas.microsoft.com/office/powerpoint/2010/main" val="932466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09624" y="640250"/>
            <a:ext cx="10515600" cy="535531"/>
          </a:xfrm>
        </p:spPr>
        <p:txBody>
          <a:bodyPr/>
          <a:lstStyle/>
          <a:p>
            <a:r>
              <a:rPr lang="es-CO" sz="3200" b="1" dirty="0">
                <a:solidFill>
                  <a:srgbClr val="285B6A"/>
                </a:solidFill>
                <a:latin typeface="Oswald"/>
                <a:ea typeface="Oswald"/>
                <a:cs typeface="Oswald"/>
                <a:sym typeface="Oswald"/>
              </a:rPr>
              <a:t>CRITERIOS DE GLOSA APLICADOS</a:t>
            </a:r>
            <a:endParaRPr lang="en-CO" dirty="0"/>
          </a:p>
        </p:txBody>
      </p:sp>
      <p:sp>
        <p:nvSpPr>
          <p:cNvPr id="6" name="CuadroTexto 5">
            <a:extLst>
              <a:ext uri="{FF2B5EF4-FFF2-40B4-BE49-F238E27FC236}">
                <a16:creationId xmlns:a16="http://schemas.microsoft.com/office/drawing/2014/main" id="{D62DB10A-D9ED-440E-B3CE-610CAD94A1E7}"/>
              </a:ext>
            </a:extLst>
          </p:cNvPr>
          <p:cNvSpPr txBox="1"/>
          <p:nvPr/>
        </p:nvSpPr>
        <p:spPr>
          <a:xfrm>
            <a:off x="908108" y="5803351"/>
            <a:ext cx="8034556" cy="307777"/>
          </a:xfrm>
          <a:prstGeom prst="rect">
            <a:avLst/>
          </a:prstGeom>
          <a:noFill/>
        </p:spPr>
        <p:txBody>
          <a:bodyPr wrap="square">
            <a:spAutoFit/>
          </a:bodyPr>
          <a:lstStyle/>
          <a:p>
            <a:r>
              <a:rPr lang="es-ES" sz="1400" dirty="0"/>
              <a:t>El valor total de la glosa equivale al 1,16</a:t>
            </a:r>
            <a:r>
              <a:rPr lang="es-ES" sz="1400" dirty="0">
                <a:solidFill>
                  <a:srgbClr val="FF0000"/>
                </a:solidFill>
              </a:rPr>
              <a:t> </a:t>
            </a:r>
            <a:r>
              <a:rPr lang="es-ES" sz="1400" dirty="0"/>
              <a:t>% del valor total ejecutado por la línea ($ 195.299.958)</a:t>
            </a:r>
            <a:endParaRPr lang="es-CO" sz="1400" dirty="0"/>
          </a:p>
        </p:txBody>
      </p:sp>
      <p:graphicFrame>
        <p:nvGraphicFramePr>
          <p:cNvPr id="3" name="Tabla 2">
            <a:extLst>
              <a:ext uri="{FF2B5EF4-FFF2-40B4-BE49-F238E27FC236}">
                <a16:creationId xmlns:a16="http://schemas.microsoft.com/office/drawing/2014/main" id="{02FAD5FA-6E0C-4B2A-9251-1F84B38FD40D}"/>
              </a:ext>
            </a:extLst>
          </p:cNvPr>
          <p:cNvGraphicFramePr>
            <a:graphicFrameLocks noGrp="1"/>
          </p:cNvGraphicFramePr>
          <p:nvPr/>
        </p:nvGraphicFramePr>
        <p:xfrm>
          <a:off x="908108" y="1175780"/>
          <a:ext cx="9989190" cy="3955273"/>
        </p:xfrm>
        <a:graphic>
          <a:graphicData uri="http://schemas.openxmlformats.org/drawingml/2006/table">
            <a:tbl>
              <a:tblPr/>
              <a:tblGrid>
                <a:gridCol w="2125359">
                  <a:extLst>
                    <a:ext uri="{9D8B030D-6E8A-4147-A177-3AD203B41FA5}">
                      <a16:colId xmlns:a16="http://schemas.microsoft.com/office/drawing/2014/main" val="554697856"/>
                    </a:ext>
                  </a:extLst>
                </a:gridCol>
                <a:gridCol w="3795285">
                  <a:extLst>
                    <a:ext uri="{9D8B030D-6E8A-4147-A177-3AD203B41FA5}">
                      <a16:colId xmlns:a16="http://schemas.microsoft.com/office/drawing/2014/main" val="4163828822"/>
                    </a:ext>
                  </a:extLst>
                </a:gridCol>
                <a:gridCol w="2034273">
                  <a:extLst>
                    <a:ext uri="{9D8B030D-6E8A-4147-A177-3AD203B41FA5}">
                      <a16:colId xmlns:a16="http://schemas.microsoft.com/office/drawing/2014/main" val="526160593"/>
                    </a:ext>
                  </a:extLst>
                </a:gridCol>
                <a:gridCol w="2034273">
                  <a:extLst>
                    <a:ext uri="{9D8B030D-6E8A-4147-A177-3AD203B41FA5}">
                      <a16:colId xmlns:a16="http://schemas.microsoft.com/office/drawing/2014/main" val="2109389346"/>
                    </a:ext>
                  </a:extLst>
                </a:gridCol>
              </a:tblGrid>
              <a:tr h="268066">
                <a:tc rowSpan="2">
                  <a:txBody>
                    <a:bodyPr/>
                    <a:lstStyle/>
                    <a:p>
                      <a:pPr algn="ctr" rtl="0" fontAlgn="ctr"/>
                      <a:r>
                        <a:rPr lang="es-CO" sz="1200" b="1" i="0" u="none" strike="noStrike" dirty="0">
                          <a:solidFill>
                            <a:srgbClr val="000000"/>
                          </a:solidFill>
                          <a:effectLst/>
                          <a:latin typeface="Arial" panose="020B0604020202020204" pitchFamily="34" charset="0"/>
                        </a:rPr>
                        <a:t>LOCALIDAD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tc gridSpan="3">
                  <a:txBody>
                    <a:bodyPr/>
                    <a:lstStyle/>
                    <a:p>
                      <a:pPr algn="ctr" rtl="0" fontAlgn="ctr"/>
                      <a:r>
                        <a:rPr lang="es-CO" sz="1200" b="1" i="0" u="none" strike="noStrike" dirty="0">
                          <a:solidFill>
                            <a:srgbClr val="FFFFFF"/>
                          </a:solidFill>
                          <a:effectLst/>
                          <a:latin typeface="Arial" panose="020B0604020202020204" pitchFamily="34" charset="0"/>
                        </a:rPr>
                        <a:t>CRITERIOS DE GLOSA APLICADOS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8BA4"/>
                    </a:solidFill>
                  </a:tcPr>
                </a:tc>
                <a:tc hMerge="1">
                  <a:txBody>
                    <a:bodyPr/>
                    <a:lstStyle/>
                    <a:p>
                      <a:endParaRPr lang="es-CO"/>
                    </a:p>
                  </a:txBody>
                  <a:tcPr>
                    <a:lnL w="12700" cap="flat" cmpd="sng" algn="ctr">
                      <a:solidFill>
                        <a:srgbClr val="000000"/>
                      </a:solidFill>
                      <a:prstDash val="solid"/>
                      <a:round/>
                      <a:headEnd type="none" w="med" len="med"/>
                      <a:tailEnd type="none" w="med" len="med"/>
                    </a:lnL>
                  </a:tcPr>
                </a:tc>
                <a:tc hMerge="1">
                  <a:txBody>
                    <a:bodyPr/>
                    <a:lstStyle/>
                    <a:p>
                      <a:endParaRPr lang="es-CO"/>
                    </a:p>
                  </a:txBody>
                  <a:tcPr/>
                </a:tc>
                <a:extLst>
                  <a:ext uri="{0D108BD9-81ED-4DB2-BD59-A6C34878D82A}">
                    <a16:rowId xmlns:a16="http://schemas.microsoft.com/office/drawing/2014/main" val="3433742038"/>
                  </a:ext>
                </a:extLst>
              </a:tr>
              <a:tr h="523947">
                <a:tc vMerge="1">
                  <a:txBody>
                    <a:bodyPr/>
                    <a:lstStyle/>
                    <a:p>
                      <a:endParaRPr lang="es-CO"/>
                    </a:p>
                  </a:txBody>
                  <a:tcPr/>
                </a:tc>
                <a:tc>
                  <a:txBody>
                    <a:bodyPr/>
                    <a:lstStyle/>
                    <a:p>
                      <a:pPr algn="ctr" rtl="0" fontAlgn="ctr"/>
                      <a:r>
                        <a:rPr lang="es-CO" sz="1200" b="1" i="0" u="none" strike="noStrike" dirty="0">
                          <a:solidFill>
                            <a:srgbClr val="000000"/>
                          </a:solidFill>
                          <a:effectLst/>
                          <a:latin typeface="Arial" panose="020B0604020202020204" pitchFamily="34" charset="0"/>
                        </a:rPr>
                        <a:t>G3-3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tc>
                  <a:txBody>
                    <a:bodyPr/>
                    <a:lstStyle/>
                    <a:p>
                      <a:pPr algn="ctr" rtl="0" fontAlgn="ctr"/>
                      <a:r>
                        <a:rPr lang="es-CO" sz="1200" b="1" i="0" u="none" strike="noStrike">
                          <a:solidFill>
                            <a:srgbClr val="000000"/>
                          </a:solidFill>
                          <a:effectLst/>
                          <a:latin typeface="Arial" panose="020B0604020202020204" pitchFamily="34" charset="0"/>
                        </a:rPr>
                        <a:t>TOTAL DE GLOSAS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rgbClr val="BBD4D4"/>
                    </a:solidFill>
                  </a:tcPr>
                </a:tc>
                <a:tc>
                  <a:txBody>
                    <a:bodyPr/>
                    <a:lstStyle/>
                    <a:p>
                      <a:pPr algn="ctr" rtl="0" fontAlgn="ctr"/>
                      <a:r>
                        <a:rPr lang="es-CO" sz="1200" b="1" i="0" u="none" strike="noStrike">
                          <a:solidFill>
                            <a:srgbClr val="000000"/>
                          </a:solidFill>
                          <a:effectLst/>
                          <a:latin typeface="Arial" panose="020B0604020202020204" pitchFamily="34" charset="0"/>
                        </a:rPr>
                        <a:t>PESO PORCENTUAL POR LOCALIDAD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4D4"/>
                    </a:solidFill>
                  </a:tcPr>
                </a:tc>
                <a:extLst>
                  <a:ext uri="{0D108BD9-81ED-4DB2-BD59-A6C34878D82A}">
                    <a16:rowId xmlns:a16="http://schemas.microsoft.com/office/drawing/2014/main" val="1069997149"/>
                  </a:ext>
                </a:extLst>
              </a:tr>
              <a:tr h="294144">
                <a:tc>
                  <a:txBody>
                    <a:bodyPr/>
                    <a:lstStyle/>
                    <a:p>
                      <a:pPr algn="ctr" rtl="0" fontAlgn="ctr"/>
                      <a:r>
                        <a:rPr lang="es-ES" sz="1200" b="0" i="0" u="none" strike="noStrike" dirty="0">
                          <a:solidFill>
                            <a:schemeClr val="tx1"/>
                          </a:solidFill>
                          <a:effectLst/>
                          <a:latin typeface="Arial" panose="020B0604020202020204" pitchFamily="34" charset="0"/>
                        </a:rPr>
                        <a:t>B</a:t>
                      </a:r>
                      <a:r>
                        <a:rPr lang="es-CO" sz="1200" b="0" i="0" u="none" strike="noStrike" dirty="0">
                          <a:solidFill>
                            <a:schemeClr val="tx1"/>
                          </a:solidFill>
                          <a:effectLst/>
                          <a:latin typeface="Arial" panose="020B0604020202020204" pitchFamily="34" charset="0"/>
                        </a:rPr>
                        <a:t>OSA</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ES" sz="1200" b="0" i="0" u="none" strike="noStrike" dirty="0">
                          <a:solidFill>
                            <a:schemeClr val="tx1"/>
                          </a:solidFill>
                          <a:effectLst/>
                          <a:latin typeface="Arial" panose="020B0604020202020204" pitchFamily="34" charset="0"/>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ES" sz="1200" b="0" i="0" u="none" strike="noStrike" dirty="0">
                          <a:solidFill>
                            <a:schemeClr val="tx1"/>
                          </a:solidFill>
                          <a:effectLst/>
                          <a:latin typeface="Arial" panose="020B0604020202020204" pitchFamily="34" charset="0"/>
                        </a:rPr>
                        <a:t>$ 390.150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ES" sz="1200" b="0" i="0" u="none" strike="noStrike" dirty="0">
                          <a:solidFill>
                            <a:schemeClr val="tx1"/>
                          </a:solidFill>
                          <a:effectLst/>
                          <a:latin typeface="Arial" panose="020B0604020202020204" pitchFamily="34" charset="0"/>
                        </a:rPr>
                        <a:t>17,,26%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6456363"/>
                  </a:ext>
                </a:extLst>
              </a:tr>
              <a:tr h="268066">
                <a:tc>
                  <a:txBody>
                    <a:bodyPr/>
                    <a:lstStyle/>
                    <a:p>
                      <a:pPr algn="ctr" rtl="0" fontAlgn="ctr"/>
                      <a:r>
                        <a:rPr lang="es-CO" sz="1200" b="0" i="0" u="none" strike="noStrike" dirty="0">
                          <a:solidFill>
                            <a:schemeClr val="tx1"/>
                          </a:solidFill>
                          <a:effectLst/>
                          <a:latin typeface="Arial" panose="020B0604020202020204" pitchFamily="34" charset="0"/>
                        </a:rPr>
                        <a:t>FONTIBÓN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$ 754.280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33,36%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7040823"/>
                  </a:ext>
                </a:extLst>
              </a:tr>
              <a:tr h="268066">
                <a:tc>
                  <a:txBody>
                    <a:bodyPr/>
                    <a:lstStyle/>
                    <a:p>
                      <a:pPr algn="ctr" rtl="0" fontAlgn="ctr"/>
                      <a:r>
                        <a:rPr lang="es-ES" sz="1200" b="0" i="0" u="none" strike="noStrike" dirty="0">
                          <a:solidFill>
                            <a:schemeClr val="tx1"/>
                          </a:solidFill>
                          <a:effectLst/>
                          <a:latin typeface="Arial" panose="020B0604020202020204" pitchFamily="34" charset="0"/>
                        </a:rPr>
                        <a:t>K</a:t>
                      </a:r>
                      <a:r>
                        <a:rPr lang="es-CO" sz="1200" b="0" i="0" u="none" strike="noStrike" dirty="0">
                          <a:solidFill>
                            <a:schemeClr val="tx1"/>
                          </a:solidFill>
                          <a:effectLst/>
                          <a:latin typeface="Arial" panose="020B0604020202020204" pitchFamily="34" charset="0"/>
                        </a:rPr>
                        <a:t>ENNEDY</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$ 430.610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19,05%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6497646"/>
                  </a:ext>
                </a:extLst>
              </a:tr>
              <a:tr h="268066">
                <a:tc>
                  <a:txBody>
                    <a:bodyPr/>
                    <a:lstStyle/>
                    <a:p>
                      <a:pPr algn="ctr" rtl="0" fontAlgn="ctr"/>
                      <a:r>
                        <a:rPr lang="es-ES" sz="1200" b="0" i="0" u="none" strike="noStrike" dirty="0">
                          <a:solidFill>
                            <a:schemeClr val="tx1"/>
                          </a:solidFill>
                          <a:effectLst/>
                          <a:latin typeface="Arial" panose="020B0604020202020204" pitchFamily="34" charset="0"/>
                        </a:rPr>
                        <a:t>P</a:t>
                      </a:r>
                      <a:r>
                        <a:rPr lang="es-CO" sz="1200" b="0" i="0" u="none" strike="noStrike" dirty="0">
                          <a:solidFill>
                            <a:schemeClr val="tx1"/>
                          </a:solidFill>
                          <a:effectLst/>
                          <a:latin typeface="Arial" panose="020B0604020202020204" pitchFamily="34" charset="0"/>
                        </a:rPr>
                        <a:t>UENTE ARANDA</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$ 684.920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CO" sz="1200" b="0" i="0" u="none" strike="noStrike" dirty="0">
                          <a:solidFill>
                            <a:schemeClr val="tx1"/>
                          </a:solidFill>
                          <a:effectLst/>
                          <a:latin typeface="Arial" panose="020B0604020202020204" pitchFamily="34" charset="0"/>
                        </a:rPr>
                        <a:t>30,31%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4638492"/>
                  </a:ext>
                </a:extLst>
              </a:tr>
              <a:tr h="415002">
                <a:tc>
                  <a:txBody>
                    <a:bodyPr/>
                    <a:lstStyle/>
                    <a:p>
                      <a:pPr algn="ctr" rtl="0" fontAlgn="ctr"/>
                      <a:r>
                        <a:rPr lang="es-CO" sz="1200" b="1" i="0" u="none" strike="noStrike" dirty="0">
                          <a:solidFill>
                            <a:srgbClr val="000000"/>
                          </a:solidFill>
                          <a:effectLst/>
                          <a:latin typeface="Arial" panose="020B0604020202020204" pitchFamily="34" charset="0"/>
                        </a:rPr>
                        <a:t>TOTAL GLOSAS POR CRITERIOS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A9CA"/>
                    </a:solidFill>
                  </a:tcPr>
                </a:tc>
                <a:tc>
                  <a:txBody>
                    <a:bodyPr/>
                    <a:lstStyle/>
                    <a:p>
                      <a:pPr algn="ctr" rtl="0" fontAlgn="ctr"/>
                      <a:r>
                        <a:rPr lang="es-ES" sz="1200" b="0" i="0" u="none" strike="noStrike" dirty="0">
                          <a:solidFill>
                            <a:schemeClr val="tx1"/>
                          </a:solidFill>
                          <a:effectLst/>
                          <a:latin typeface="Arial" panose="020B0604020202020204" pitchFamily="34" charset="0"/>
                        </a:rPr>
                        <a:t>12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A9CA"/>
                    </a:solidFill>
                  </a:tcPr>
                </a:tc>
                <a:tc gridSpan="2">
                  <a:txBody>
                    <a:bodyPr/>
                    <a:lstStyle/>
                    <a:p>
                      <a:pPr algn="ctr" rtl="0" fontAlgn="ctr"/>
                      <a:r>
                        <a:rPr lang="es-ES" sz="1200" b="0" i="0" u="none" strike="noStrike" dirty="0">
                          <a:solidFill>
                            <a:schemeClr val="tx1"/>
                          </a:solidFill>
                          <a:effectLst/>
                          <a:latin typeface="Arial" panose="020B0604020202020204" pitchFamily="34" charset="0"/>
                        </a:rPr>
                        <a:t>12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A9CA"/>
                    </a:solidFill>
                  </a:tcPr>
                </a:tc>
                <a:tc hMerge="1">
                  <a:txBody>
                    <a:bodyPr/>
                    <a:lstStyle/>
                    <a:p>
                      <a:endParaRPr lang="es-CO"/>
                    </a:p>
                  </a:txBody>
                  <a:tcPr/>
                </a:tc>
                <a:extLst>
                  <a:ext uri="{0D108BD9-81ED-4DB2-BD59-A6C34878D82A}">
                    <a16:rowId xmlns:a16="http://schemas.microsoft.com/office/drawing/2014/main" val="2200176178"/>
                  </a:ext>
                </a:extLst>
              </a:tr>
              <a:tr h="404402">
                <a:tc>
                  <a:txBody>
                    <a:bodyPr/>
                    <a:lstStyle/>
                    <a:p>
                      <a:pPr algn="ctr" rtl="0" fontAlgn="ctr"/>
                      <a:r>
                        <a:rPr lang="es-CO" sz="1200" b="1" i="0" u="none" strike="noStrike" dirty="0">
                          <a:solidFill>
                            <a:srgbClr val="000000"/>
                          </a:solidFill>
                          <a:effectLst/>
                          <a:latin typeface="Arial" panose="020B0604020202020204" pitchFamily="34" charset="0"/>
                        </a:rPr>
                        <a:t>VALOR GLOSAS POR CRITERIOS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ES" sz="1200" b="0" i="0" u="none" strike="noStrike" dirty="0">
                          <a:solidFill>
                            <a:schemeClr val="tx1"/>
                          </a:solidFill>
                          <a:effectLst/>
                          <a:latin typeface="Arial" panose="020B0604020202020204" pitchFamily="34" charset="0"/>
                        </a:rPr>
                        <a:t>$ 2.259.960</a:t>
                      </a:r>
                      <a:r>
                        <a:rPr lang="es-CO" sz="1200" b="0" i="0" u="none" strike="noStrike" dirty="0">
                          <a:solidFill>
                            <a:schemeClr val="tx1"/>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gridSpan="2">
                  <a:txBody>
                    <a:bodyPr/>
                    <a:lstStyle/>
                    <a:p>
                      <a:pPr algn="ctr" rtl="0" fontAlgn="ctr"/>
                      <a:r>
                        <a:rPr lang="es-ES" sz="1200" b="0" i="0" u="none" strike="noStrike" dirty="0">
                          <a:solidFill>
                            <a:schemeClr val="tx1"/>
                          </a:solidFill>
                          <a:effectLst/>
                          <a:latin typeface="Arial" panose="020B0604020202020204" pitchFamily="34" charset="0"/>
                        </a:rPr>
                        <a:t>$ 2.259.960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hMerge="1">
                  <a:txBody>
                    <a:bodyPr/>
                    <a:lstStyle/>
                    <a:p>
                      <a:endParaRPr lang="es-CO"/>
                    </a:p>
                  </a:txBody>
                  <a:tcPr/>
                </a:tc>
                <a:extLst>
                  <a:ext uri="{0D108BD9-81ED-4DB2-BD59-A6C34878D82A}">
                    <a16:rowId xmlns:a16="http://schemas.microsoft.com/office/drawing/2014/main" val="907138113"/>
                  </a:ext>
                </a:extLst>
              </a:tr>
              <a:tr h="490055">
                <a:tc>
                  <a:txBody>
                    <a:bodyPr/>
                    <a:lstStyle/>
                    <a:p>
                      <a:pPr algn="ctr" rtl="0" fontAlgn="ctr"/>
                      <a:r>
                        <a:rPr lang="es-MX" sz="1200" b="1" i="0" u="none" strike="noStrike" dirty="0">
                          <a:solidFill>
                            <a:srgbClr val="000000"/>
                          </a:solidFill>
                          <a:effectLst/>
                          <a:latin typeface="Arial" panose="020B0604020202020204" pitchFamily="34" charset="0"/>
                        </a:rPr>
                        <a:t>CANTIDAD DE SOPORTES AFECTADOS</a:t>
                      </a:r>
                      <a:endParaRPr lang="es-CO" sz="1200" b="1"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C0E3"/>
                    </a:solidFill>
                  </a:tcPr>
                </a:tc>
                <a:tc>
                  <a:txBody>
                    <a:bodyPr/>
                    <a:lstStyle/>
                    <a:p>
                      <a:pPr algn="ctr" rtl="0" fontAlgn="ctr"/>
                      <a:r>
                        <a:rPr lang="es-ES" sz="1200" b="1" i="0" u="none" strike="noStrike" dirty="0">
                          <a:solidFill>
                            <a:srgbClr val="FF0000"/>
                          </a:solidFill>
                          <a:effectLst/>
                          <a:latin typeface="Arial" panose="020B0604020202020204" pitchFamily="34" charset="0"/>
                        </a:rPr>
                        <a:t> </a:t>
                      </a:r>
                      <a:r>
                        <a:rPr lang="es-ES" sz="1200" b="0" i="0" u="none" strike="noStrike" dirty="0">
                          <a:solidFill>
                            <a:schemeClr val="tx1"/>
                          </a:solidFill>
                          <a:effectLst/>
                          <a:latin typeface="Arial" panose="020B0604020202020204" pitchFamily="34" charset="0"/>
                        </a:rPr>
                        <a:t>3 SOPORTES 2024, 16 SOPORTES 2025</a:t>
                      </a:r>
                      <a:r>
                        <a:rPr lang="es-ES" sz="1200" b="1" i="0" u="none" strike="noStrike" dirty="0">
                          <a:solidFill>
                            <a:srgbClr val="FF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C0E3"/>
                    </a:solidFill>
                  </a:tcPr>
                </a:tc>
                <a:tc gridSpan="2">
                  <a:txBody>
                    <a:bodyPr/>
                    <a:lstStyle/>
                    <a:p>
                      <a:pPr algn="ctr" rtl="0" fontAlgn="ctr"/>
                      <a:r>
                        <a:rPr lang="es-ES" sz="1200" b="0" i="0" u="none" strike="noStrike" dirty="0">
                          <a:solidFill>
                            <a:srgbClr val="000000"/>
                          </a:solidFill>
                          <a:effectLst/>
                          <a:latin typeface="Arial" panose="020B0604020202020204" pitchFamily="34" charset="0"/>
                        </a:rPr>
                        <a:t>19 SOPORTES</a:t>
                      </a:r>
                      <a:endParaRPr lang="es-CO" sz="12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C0E3"/>
                    </a:solidFill>
                  </a:tcPr>
                </a:tc>
                <a:tc hMerge="1">
                  <a:txBody>
                    <a:bodyPr/>
                    <a:lstStyle/>
                    <a:p>
                      <a:endParaRPr lang="es-CO"/>
                    </a:p>
                  </a:txBody>
                  <a:tcPr/>
                </a:tc>
                <a:extLst>
                  <a:ext uri="{0D108BD9-81ED-4DB2-BD59-A6C34878D82A}">
                    <a16:rowId xmlns:a16="http://schemas.microsoft.com/office/drawing/2014/main" val="1271872547"/>
                  </a:ext>
                </a:extLst>
              </a:tr>
              <a:tr h="755459">
                <a:tc>
                  <a:txBody>
                    <a:bodyPr/>
                    <a:lstStyle/>
                    <a:p>
                      <a:pPr algn="ctr" rtl="0" fontAlgn="ctr"/>
                      <a:r>
                        <a:rPr lang="es-CO" sz="1200" b="1" i="0" u="none" strike="noStrike" dirty="0">
                          <a:solidFill>
                            <a:srgbClr val="000000"/>
                          </a:solidFill>
                          <a:effectLst/>
                          <a:latin typeface="Arial" panose="020B0604020202020204" pitchFamily="34" charset="0"/>
                        </a:rPr>
                        <a:t>PESO PORCENTUAL POR CRITERIO</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a:txBody>
                    <a:bodyPr/>
                    <a:lstStyle/>
                    <a:p>
                      <a:pPr algn="ctr" rtl="0" fontAlgn="ctr"/>
                      <a:r>
                        <a:rPr lang="es-ES" sz="1200" b="0" i="0" u="none" strike="noStrike" dirty="0">
                          <a:solidFill>
                            <a:schemeClr val="tx1"/>
                          </a:solidFill>
                          <a:effectLst/>
                          <a:latin typeface="Arial" panose="020B0604020202020204" pitchFamily="34" charset="0"/>
                        </a:rPr>
                        <a:t>100 %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gridSpan="2">
                  <a:txBody>
                    <a:bodyPr/>
                    <a:lstStyle/>
                    <a:p>
                      <a:pPr algn="ctr" rtl="0" fontAlgn="ctr"/>
                      <a:r>
                        <a:rPr lang="es-CO" sz="1200" b="1" i="0" u="none" strike="noStrike" dirty="0">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75000"/>
                      </a:schemeClr>
                    </a:solidFill>
                  </a:tcPr>
                </a:tc>
                <a:tc hMerge="1">
                  <a:txBody>
                    <a:bodyPr/>
                    <a:lstStyle/>
                    <a:p>
                      <a:endParaRPr lang="es-CO"/>
                    </a:p>
                  </a:txBody>
                  <a:tcPr/>
                </a:tc>
                <a:extLst>
                  <a:ext uri="{0D108BD9-81ED-4DB2-BD59-A6C34878D82A}">
                    <a16:rowId xmlns:a16="http://schemas.microsoft.com/office/drawing/2014/main" val="3078418589"/>
                  </a:ext>
                </a:extLst>
              </a:tr>
            </a:tbl>
          </a:graphicData>
        </a:graphic>
      </p:graphicFrame>
    </p:spTree>
    <p:extLst>
      <p:ext uri="{BB962C8B-B14F-4D97-AF65-F5344CB8AC3E}">
        <p14:creationId xmlns:p14="http://schemas.microsoft.com/office/powerpoint/2010/main" val="2720415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a:xfrm>
            <a:off x="838200" y="242119"/>
            <a:ext cx="10515600" cy="535531"/>
          </a:xfrm>
        </p:spPr>
        <p:txBody>
          <a:bodyPr/>
          <a:lstStyle/>
          <a:p>
            <a:r>
              <a:rPr lang="es-CO" sz="3200" b="1" dirty="0">
                <a:solidFill>
                  <a:srgbClr val="285B6A"/>
                </a:solidFill>
                <a:latin typeface="Oswald"/>
                <a:ea typeface="Oswald"/>
                <a:cs typeface="Oswald"/>
                <a:sym typeface="Oswald"/>
              </a:rPr>
              <a:t>SEGUIMIENTO RETROSPECTIVO – VSA DESFAVORABLES</a:t>
            </a:r>
            <a:endParaRPr lang="en-CO" dirty="0"/>
          </a:p>
        </p:txBody>
      </p:sp>
      <p:sp>
        <p:nvSpPr>
          <p:cNvPr id="7" name="CuadroTexto 6">
            <a:extLst>
              <a:ext uri="{FF2B5EF4-FFF2-40B4-BE49-F238E27FC236}">
                <a16:creationId xmlns:a16="http://schemas.microsoft.com/office/drawing/2014/main" id="{AD90A667-B3BC-4881-8D18-6FED10AE414C}"/>
              </a:ext>
            </a:extLst>
          </p:cNvPr>
          <p:cNvSpPr txBox="1"/>
          <p:nvPr/>
        </p:nvSpPr>
        <p:spPr>
          <a:xfrm>
            <a:off x="958442" y="5630537"/>
            <a:ext cx="6094602" cy="400110"/>
          </a:xfrm>
          <a:prstGeom prst="rect">
            <a:avLst/>
          </a:prstGeom>
          <a:noFill/>
        </p:spPr>
        <p:txBody>
          <a:bodyPr wrap="square">
            <a:spAutoFit/>
          </a:bodyPr>
          <a:lstStyle/>
          <a:p>
            <a:r>
              <a:rPr lang="es-ES" sz="1000" dirty="0">
                <a:latin typeface="Arial" panose="020B0604020202020204" pitchFamily="34" charset="0"/>
              </a:rPr>
              <a:t>Nota: S</a:t>
            </a:r>
            <a:r>
              <a:rPr lang="es-CO" sz="1000" dirty="0">
                <a:latin typeface="Arial" panose="020B0604020202020204" pitchFamily="34" charset="0"/>
              </a:rPr>
              <a:t>e aclara que se realizo la revisión del 100 % de los soportes con concepto desfavorable de la vigilancia rutinaria.</a:t>
            </a:r>
            <a:endParaRPr lang="es-CO" sz="1000" dirty="0"/>
          </a:p>
        </p:txBody>
      </p:sp>
      <p:graphicFrame>
        <p:nvGraphicFramePr>
          <p:cNvPr id="5" name="Tabla 4">
            <a:extLst>
              <a:ext uri="{FF2B5EF4-FFF2-40B4-BE49-F238E27FC236}">
                <a16:creationId xmlns:a16="http://schemas.microsoft.com/office/drawing/2014/main" id="{FED98BBD-6E15-9E4A-8F24-8BFCAFE35C42}"/>
              </a:ext>
            </a:extLst>
          </p:cNvPr>
          <p:cNvGraphicFramePr>
            <a:graphicFrameLocks noGrp="1"/>
          </p:cNvGraphicFramePr>
          <p:nvPr/>
        </p:nvGraphicFramePr>
        <p:xfrm>
          <a:off x="958442" y="1027408"/>
          <a:ext cx="10515600" cy="4570082"/>
        </p:xfrm>
        <a:graphic>
          <a:graphicData uri="http://schemas.openxmlformats.org/drawingml/2006/table">
            <a:tbl>
              <a:tblPr/>
              <a:tblGrid>
                <a:gridCol w="1670624">
                  <a:extLst>
                    <a:ext uri="{9D8B030D-6E8A-4147-A177-3AD203B41FA5}">
                      <a16:colId xmlns:a16="http://schemas.microsoft.com/office/drawing/2014/main" val="2746196429"/>
                    </a:ext>
                  </a:extLst>
                </a:gridCol>
                <a:gridCol w="1551899">
                  <a:extLst>
                    <a:ext uri="{9D8B030D-6E8A-4147-A177-3AD203B41FA5}">
                      <a16:colId xmlns:a16="http://schemas.microsoft.com/office/drawing/2014/main" val="427314447"/>
                    </a:ext>
                  </a:extLst>
                </a:gridCol>
                <a:gridCol w="2069199">
                  <a:extLst>
                    <a:ext uri="{9D8B030D-6E8A-4147-A177-3AD203B41FA5}">
                      <a16:colId xmlns:a16="http://schemas.microsoft.com/office/drawing/2014/main" val="3248635556"/>
                    </a:ext>
                  </a:extLst>
                </a:gridCol>
                <a:gridCol w="2611939">
                  <a:extLst>
                    <a:ext uri="{9D8B030D-6E8A-4147-A177-3AD203B41FA5}">
                      <a16:colId xmlns:a16="http://schemas.microsoft.com/office/drawing/2014/main" val="1708127128"/>
                    </a:ext>
                  </a:extLst>
                </a:gridCol>
                <a:gridCol w="2611939">
                  <a:extLst>
                    <a:ext uri="{9D8B030D-6E8A-4147-A177-3AD203B41FA5}">
                      <a16:colId xmlns:a16="http://schemas.microsoft.com/office/drawing/2014/main" val="4169468408"/>
                    </a:ext>
                  </a:extLst>
                </a:gridCol>
              </a:tblGrid>
              <a:tr h="316925">
                <a:tc>
                  <a:txBody>
                    <a:bodyPr/>
                    <a:lstStyle/>
                    <a:p>
                      <a:pPr algn="ctr" rtl="0" fontAlgn="ctr"/>
                      <a:r>
                        <a:rPr lang="es-CO" sz="600" b="1" i="0" u="none" strike="noStrike">
                          <a:solidFill>
                            <a:srgbClr val="000000"/>
                          </a:solidFill>
                          <a:effectLst/>
                          <a:latin typeface="Arial" panose="020B0604020202020204" pitchFamily="34" charset="0"/>
                        </a:rPr>
                        <a:t>LOCALIDAD</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D9E1F2"/>
                    </a:solidFill>
                  </a:tcPr>
                </a:tc>
                <a:tc>
                  <a:txBody>
                    <a:bodyPr/>
                    <a:lstStyle/>
                    <a:p>
                      <a:pPr algn="ctr" rtl="0" fontAlgn="ctr"/>
                      <a:r>
                        <a:rPr lang="es-CO" sz="600" b="1" i="0" u="none" strike="noStrike">
                          <a:solidFill>
                            <a:srgbClr val="000000"/>
                          </a:solidFill>
                          <a:effectLst/>
                          <a:latin typeface="Arial" panose="020B0604020202020204" pitchFamily="34" charset="0"/>
                        </a:rPr>
                        <a:t>CANTIDAD DE DESFAVORABLES REVISADOS </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D9E1F2"/>
                    </a:solidFill>
                  </a:tcPr>
                </a:tc>
                <a:tc>
                  <a:txBody>
                    <a:bodyPr/>
                    <a:lstStyle/>
                    <a:p>
                      <a:pPr algn="ctr" rtl="0" fontAlgn="ctr"/>
                      <a:r>
                        <a:rPr lang="es-CO" sz="600" b="1" i="0" u="none" strike="noStrike">
                          <a:solidFill>
                            <a:srgbClr val="000000"/>
                          </a:solidFill>
                          <a:effectLst/>
                          <a:latin typeface="Arial" panose="020B0604020202020204" pitchFamily="34" charset="0"/>
                        </a:rPr>
                        <a:t>OBSERVACIONES / HALLAZGOS</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D9E1F2"/>
                    </a:solidFill>
                  </a:tcPr>
                </a:tc>
                <a:tc>
                  <a:txBody>
                    <a:bodyPr/>
                    <a:lstStyle/>
                    <a:p>
                      <a:pPr algn="ctr" rtl="0" fontAlgn="ctr"/>
                      <a:r>
                        <a:rPr lang="es-CO" sz="600" b="1" i="0" u="none" strike="noStrike">
                          <a:solidFill>
                            <a:srgbClr val="000000"/>
                          </a:solidFill>
                          <a:effectLst/>
                          <a:latin typeface="Arial" panose="020B0604020202020204" pitchFamily="34" charset="0"/>
                        </a:rPr>
                        <a:t>NÚMERO</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D9E1F2"/>
                    </a:solidFill>
                  </a:tcPr>
                </a:tc>
                <a:tc>
                  <a:txBody>
                    <a:bodyPr/>
                    <a:lstStyle/>
                    <a:p>
                      <a:pPr algn="ctr" rtl="0" fontAlgn="ctr"/>
                      <a:r>
                        <a:rPr lang="es-CO" sz="600" b="1" i="0" u="none" strike="noStrike">
                          <a:solidFill>
                            <a:srgbClr val="000000"/>
                          </a:solidFill>
                          <a:effectLst/>
                          <a:latin typeface="Arial" panose="020B0604020202020204" pitchFamily="34" charset="0"/>
                        </a:rPr>
                        <a:t>%</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D9E1F2"/>
                    </a:solidFill>
                  </a:tcPr>
                </a:tc>
                <a:extLst>
                  <a:ext uri="{0D108BD9-81ED-4DB2-BD59-A6C34878D82A}">
                    <a16:rowId xmlns:a16="http://schemas.microsoft.com/office/drawing/2014/main" val="4140777869"/>
                  </a:ext>
                </a:extLst>
              </a:tr>
              <a:tr h="264073">
                <a:tc rowSpan="2">
                  <a:txBody>
                    <a:bodyPr/>
                    <a:lstStyle/>
                    <a:p>
                      <a:pPr algn="ctr" rtl="0" fontAlgn="ctr"/>
                      <a:r>
                        <a:rPr lang="es-CO" sz="1000" b="0" i="0" u="none" strike="noStrike" dirty="0">
                          <a:solidFill>
                            <a:srgbClr val="000000"/>
                          </a:solidFill>
                          <a:effectLst/>
                          <a:latin typeface="Arial" panose="020B0604020202020204" pitchFamily="34" charset="0"/>
                        </a:rPr>
                        <a:t>PUENTE ARANDA</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tc rowSpan="2">
                  <a:txBody>
                    <a:bodyPr/>
                    <a:lstStyle/>
                    <a:p>
                      <a:pPr algn="ctr" rtl="0" fontAlgn="ctr"/>
                      <a:r>
                        <a:rPr lang="es-CO" sz="1000" b="0" i="0" u="none" strike="noStrike">
                          <a:solidFill>
                            <a:srgbClr val="000000"/>
                          </a:solidFill>
                          <a:effectLst/>
                          <a:latin typeface="Arial" panose="020B0604020202020204" pitchFamily="34" charset="0"/>
                        </a:rPr>
                        <a:t>22</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Ninguno                 </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C6E0B4"/>
                    </a:solidFill>
                  </a:tcPr>
                </a:tc>
                <a:tc>
                  <a:txBody>
                    <a:bodyPr/>
                    <a:lstStyle/>
                    <a:p>
                      <a:pPr algn="ctr" rtl="0" fontAlgn="ctr"/>
                      <a:r>
                        <a:rPr lang="es-CO" sz="1000" b="0" i="0" u="none" strike="noStrike">
                          <a:solidFill>
                            <a:srgbClr val="000000"/>
                          </a:solidFill>
                          <a:effectLst/>
                          <a:latin typeface="Arial" panose="020B0604020202020204" pitchFamily="34" charset="0"/>
                        </a:rPr>
                        <a:t>21</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C6E0B4"/>
                    </a:solidFill>
                  </a:tcPr>
                </a:tc>
                <a:tc rowSpan="2">
                  <a:txBody>
                    <a:bodyPr/>
                    <a:lstStyle/>
                    <a:p>
                      <a:pPr algn="ctr" rtl="0" fontAlgn="ctr"/>
                      <a:r>
                        <a:rPr lang="es-CO" sz="1000" b="1" i="0" u="none" strike="noStrike">
                          <a:solidFill>
                            <a:srgbClr val="000000"/>
                          </a:solidFill>
                          <a:effectLst/>
                          <a:latin typeface="Arial" panose="020B0604020202020204" pitchFamily="34" charset="0"/>
                        </a:rPr>
                        <a:t>20,37%</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extLst>
                  <a:ext uri="{0D108BD9-81ED-4DB2-BD59-A6C34878D82A}">
                    <a16:rowId xmlns:a16="http://schemas.microsoft.com/office/drawing/2014/main" val="2411201111"/>
                  </a:ext>
                </a:extLst>
              </a:tr>
              <a:tr h="264073">
                <a:tc vMerge="1">
                  <a:txBody>
                    <a:bodyPr/>
                    <a:lstStyle/>
                    <a:p>
                      <a:endParaRPr lang="es-CO"/>
                    </a:p>
                  </a:txBody>
                  <a:tcPr/>
                </a:tc>
                <a:tc vMerge="1">
                  <a:txBody>
                    <a:bodyPr/>
                    <a:lstStyle/>
                    <a:p>
                      <a:endParaRPr lang="es-CO"/>
                    </a:p>
                  </a:txBody>
                  <a:tcPr/>
                </a:tc>
                <a:tc>
                  <a:txBody>
                    <a:bodyPr/>
                    <a:lstStyle/>
                    <a:p>
                      <a:pPr algn="ctr" rtl="0" fontAlgn="ctr"/>
                      <a:r>
                        <a:rPr lang="es-CO" sz="1000" b="0" i="0" u="none" strike="noStrike">
                          <a:solidFill>
                            <a:srgbClr val="000000"/>
                          </a:solidFill>
                          <a:effectLst/>
                          <a:latin typeface="Arial" panose="020B0604020202020204" pitchFamily="34" charset="0"/>
                        </a:rPr>
                        <a:t>Incumplimiento de lineamientos</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F8CBAD"/>
                    </a:solidFill>
                  </a:tcPr>
                </a:tc>
                <a:tc>
                  <a:txBody>
                    <a:bodyPr/>
                    <a:lstStyle/>
                    <a:p>
                      <a:pPr algn="ctr" rtl="0" fontAlgn="ctr"/>
                      <a:r>
                        <a:rPr lang="es-CO" sz="1000" b="0" i="0" u="none" strike="noStrike">
                          <a:solidFill>
                            <a:srgbClr val="000000"/>
                          </a:solidFill>
                          <a:effectLst/>
                          <a:latin typeface="Arial" panose="020B0604020202020204" pitchFamily="34" charset="0"/>
                        </a:rPr>
                        <a:t>1</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F8CBAD"/>
                    </a:solidFill>
                  </a:tcPr>
                </a:tc>
                <a:tc vMerge="1">
                  <a:txBody>
                    <a:bodyPr/>
                    <a:lstStyle/>
                    <a:p>
                      <a:endParaRPr lang="es-CO"/>
                    </a:p>
                  </a:txBody>
                  <a:tcPr/>
                </a:tc>
                <a:extLst>
                  <a:ext uri="{0D108BD9-81ED-4DB2-BD59-A6C34878D82A}">
                    <a16:rowId xmlns:a16="http://schemas.microsoft.com/office/drawing/2014/main" val="1807726976"/>
                  </a:ext>
                </a:extLst>
              </a:tr>
              <a:tr h="264073">
                <a:tc rowSpan="3">
                  <a:txBody>
                    <a:bodyPr/>
                    <a:lstStyle/>
                    <a:p>
                      <a:pPr algn="ctr" rtl="0" fontAlgn="ctr"/>
                      <a:r>
                        <a:rPr lang="es-CO" sz="1000" b="0" i="0" u="none" strike="noStrike" dirty="0">
                          <a:solidFill>
                            <a:srgbClr val="000000"/>
                          </a:solidFill>
                          <a:effectLst/>
                          <a:latin typeface="Arial" panose="020B0604020202020204" pitchFamily="34" charset="0"/>
                        </a:rPr>
                        <a:t>KENNEDY</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tc rowSpan="3">
                  <a:txBody>
                    <a:bodyPr/>
                    <a:lstStyle/>
                    <a:p>
                      <a:pPr algn="ctr" rtl="0" fontAlgn="ctr"/>
                      <a:r>
                        <a:rPr lang="es-CO" sz="1000" b="0" i="0" u="none" strike="noStrike" dirty="0">
                          <a:solidFill>
                            <a:srgbClr val="000000"/>
                          </a:solidFill>
                          <a:effectLst/>
                          <a:latin typeface="Arial" panose="020B0604020202020204" pitchFamily="34" charset="0"/>
                        </a:rPr>
                        <a:t>41</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Ninguno                 </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C6E0B4"/>
                    </a:solidFill>
                  </a:tcPr>
                </a:tc>
                <a:tc>
                  <a:txBody>
                    <a:bodyPr/>
                    <a:lstStyle/>
                    <a:p>
                      <a:pPr algn="ctr" rtl="0" fontAlgn="ctr"/>
                      <a:r>
                        <a:rPr lang="es-CO" sz="1000" b="0" i="0" u="none" strike="noStrike">
                          <a:solidFill>
                            <a:srgbClr val="000000"/>
                          </a:solidFill>
                          <a:effectLst/>
                          <a:latin typeface="Arial" panose="020B0604020202020204" pitchFamily="34" charset="0"/>
                        </a:rPr>
                        <a:t>37</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C6E0B4"/>
                    </a:solidFill>
                  </a:tcPr>
                </a:tc>
                <a:tc rowSpan="3">
                  <a:txBody>
                    <a:bodyPr/>
                    <a:lstStyle/>
                    <a:p>
                      <a:pPr algn="ctr" rtl="0" fontAlgn="ctr"/>
                      <a:r>
                        <a:rPr lang="es-CO" sz="1000" b="1" i="0" u="none" strike="noStrike">
                          <a:solidFill>
                            <a:srgbClr val="000000"/>
                          </a:solidFill>
                          <a:effectLst/>
                          <a:latin typeface="Arial" panose="020B0604020202020204" pitchFamily="34" charset="0"/>
                        </a:rPr>
                        <a:t>37,96%</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extLst>
                  <a:ext uri="{0D108BD9-81ED-4DB2-BD59-A6C34878D82A}">
                    <a16:rowId xmlns:a16="http://schemas.microsoft.com/office/drawing/2014/main" val="1962503823"/>
                  </a:ext>
                </a:extLst>
              </a:tr>
              <a:tr h="264073">
                <a:tc vMerge="1">
                  <a:txBody>
                    <a:bodyPr/>
                    <a:lstStyle/>
                    <a:p>
                      <a:endParaRPr lang="es-CO"/>
                    </a:p>
                  </a:txBody>
                  <a:tcPr/>
                </a:tc>
                <a:tc vMerge="1">
                  <a:txBody>
                    <a:bodyPr/>
                    <a:lstStyle/>
                    <a:p>
                      <a:endParaRPr lang="es-CO"/>
                    </a:p>
                  </a:txBody>
                  <a:tcPr/>
                </a:tc>
                <a:tc>
                  <a:txBody>
                    <a:bodyPr/>
                    <a:lstStyle/>
                    <a:p>
                      <a:pPr algn="ctr" rtl="0" fontAlgn="ctr"/>
                      <a:r>
                        <a:rPr lang="es-CO" sz="1000" b="0" i="0" u="none" strike="noStrike" dirty="0">
                          <a:solidFill>
                            <a:srgbClr val="000000"/>
                          </a:solidFill>
                          <a:effectLst/>
                          <a:latin typeface="Arial" panose="020B0604020202020204" pitchFamily="34" charset="0"/>
                        </a:rPr>
                        <a:t>No concordancia entre físico y Sivigila D.C. </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D9E1F2"/>
                    </a:solidFill>
                  </a:tcPr>
                </a:tc>
                <a:tc>
                  <a:txBody>
                    <a:bodyPr/>
                    <a:lstStyle/>
                    <a:p>
                      <a:pPr algn="ctr" rtl="0" fontAlgn="ctr"/>
                      <a:r>
                        <a:rPr lang="es-CO" sz="1000" b="0" i="0" u="none" strike="noStrike">
                          <a:solidFill>
                            <a:srgbClr val="000000"/>
                          </a:solidFill>
                          <a:effectLst/>
                          <a:latin typeface="Arial" panose="020B0604020202020204" pitchFamily="34" charset="0"/>
                        </a:rPr>
                        <a:t>1</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D9E1F2"/>
                    </a:solidFill>
                  </a:tcPr>
                </a:tc>
                <a:tc vMerge="1">
                  <a:txBody>
                    <a:bodyPr/>
                    <a:lstStyle/>
                    <a:p>
                      <a:endParaRPr lang="es-CO"/>
                    </a:p>
                  </a:txBody>
                  <a:tcPr/>
                </a:tc>
                <a:extLst>
                  <a:ext uri="{0D108BD9-81ED-4DB2-BD59-A6C34878D82A}">
                    <a16:rowId xmlns:a16="http://schemas.microsoft.com/office/drawing/2014/main" val="2208705117"/>
                  </a:ext>
                </a:extLst>
              </a:tr>
              <a:tr h="264073">
                <a:tc vMerge="1">
                  <a:txBody>
                    <a:bodyPr/>
                    <a:lstStyle/>
                    <a:p>
                      <a:endParaRPr lang="es-CO"/>
                    </a:p>
                  </a:txBody>
                  <a:tcPr/>
                </a:tc>
                <a:tc vMerge="1">
                  <a:txBody>
                    <a:bodyPr/>
                    <a:lstStyle/>
                    <a:p>
                      <a:endParaRPr lang="es-CO"/>
                    </a:p>
                  </a:txBody>
                  <a:tcPr/>
                </a:tc>
                <a:tc>
                  <a:txBody>
                    <a:bodyPr/>
                    <a:lstStyle/>
                    <a:p>
                      <a:pPr algn="ctr" rtl="0" fontAlgn="ctr"/>
                      <a:r>
                        <a:rPr lang="es-CO" sz="1000" b="0" i="0" u="none" strike="noStrike" dirty="0">
                          <a:solidFill>
                            <a:srgbClr val="000000"/>
                          </a:solidFill>
                          <a:effectLst/>
                          <a:latin typeface="Arial" panose="020B0604020202020204" pitchFamily="34" charset="0"/>
                        </a:rPr>
                        <a:t>Incumplimiento de lineamientos</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F8CBAD"/>
                    </a:solidFill>
                  </a:tcPr>
                </a:tc>
                <a:tc>
                  <a:txBody>
                    <a:bodyPr/>
                    <a:lstStyle/>
                    <a:p>
                      <a:pPr algn="ctr" rtl="0" fontAlgn="ctr"/>
                      <a:r>
                        <a:rPr lang="es-CO" sz="1000" b="0" i="0" u="none" strike="noStrike">
                          <a:solidFill>
                            <a:srgbClr val="000000"/>
                          </a:solidFill>
                          <a:effectLst/>
                          <a:latin typeface="Arial" panose="020B0604020202020204" pitchFamily="34" charset="0"/>
                        </a:rPr>
                        <a:t>3</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F8CBAD"/>
                    </a:solidFill>
                  </a:tcPr>
                </a:tc>
                <a:tc vMerge="1">
                  <a:txBody>
                    <a:bodyPr/>
                    <a:lstStyle/>
                    <a:p>
                      <a:endParaRPr lang="es-CO"/>
                    </a:p>
                  </a:txBody>
                  <a:tcPr/>
                </a:tc>
                <a:extLst>
                  <a:ext uri="{0D108BD9-81ED-4DB2-BD59-A6C34878D82A}">
                    <a16:rowId xmlns:a16="http://schemas.microsoft.com/office/drawing/2014/main" val="87557543"/>
                  </a:ext>
                </a:extLst>
              </a:tr>
              <a:tr h="264073">
                <a:tc rowSpan="3">
                  <a:txBody>
                    <a:bodyPr/>
                    <a:lstStyle/>
                    <a:p>
                      <a:pPr algn="ctr" rtl="0" fontAlgn="ctr"/>
                      <a:r>
                        <a:rPr lang="es-CO" sz="1000" b="0" i="0" u="none" strike="noStrike" dirty="0">
                          <a:solidFill>
                            <a:srgbClr val="000000"/>
                          </a:solidFill>
                          <a:effectLst/>
                          <a:latin typeface="Arial" panose="020B0604020202020204" pitchFamily="34" charset="0"/>
                        </a:rPr>
                        <a:t>BOSA</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tc rowSpan="3">
                  <a:txBody>
                    <a:bodyPr/>
                    <a:lstStyle/>
                    <a:p>
                      <a:pPr algn="ctr" rtl="0" fontAlgn="ctr"/>
                      <a:r>
                        <a:rPr lang="es-CO" sz="1000" b="0" i="0" u="none" strike="noStrike">
                          <a:solidFill>
                            <a:srgbClr val="000000"/>
                          </a:solidFill>
                          <a:effectLst/>
                          <a:latin typeface="Arial" panose="020B0604020202020204" pitchFamily="34" charset="0"/>
                        </a:rPr>
                        <a:t>28</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Ninguno                 </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C6E0B4"/>
                    </a:solidFill>
                  </a:tcPr>
                </a:tc>
                <a:tc>
                  <a:txBody>
                    <a:bodyPr/>
                    <a:lstStyle/>
                    <a:p>
                      <a:pPr algn="ctr" rtl="0" fontAlgn="ctr"/>
                      <a:r>
                        <a:rPr lang="es-CO" sz="1000" b="0" i="0" u="none" strike="noStrike" dirty="0">
                          <a:solidFill>
                            <a:srgbClr val="000000"/>
                          </a:solidFill>
                          <a:effectLst/>
                          <a:latin typeface="Arial" panose="020B0604020202020204" pitchFamily="34" charset="0"/>
                        </a:rPr>
                        <a:t>20</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C6E0B4"/>
                    </a:solidFill>
                  </a:tcPr>
                </a:tc>
                <a:tc rowSpan="3">
                  <a:txBody>
                    <a:bodyPr/>
                    <a:lstStyle/>
                    <a:p>
                      <a:pPr algn="ctr" rtl="0" fontAlgn="ctr"/>
                      <a:r>
                        <a:rPr lang="es-CO" sz="1000" b="1" i="0" u="none" strike="noStrike">
                          <a:solidFill>
                            <a:srgbClr val="000000"/>
                          </a:solidFill>
                          <a:effectLst/>
                          <a:latin typeface="Arial" panose="020B0604020202020204" pitchFamily="34" charset="0"/>
                        </a:rPr>
                        <a:t>25,93%</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extLst>
                  <a:ext uri="{0D108BD9-81ED-4DB2-BD59-A6C34878D82A}">
                    <a16:rowId xmlns:a16="http://schemas.microsoft.com/office/drawing/2014/main" val="1749815907"/>
                  </a:ext>
                </a:extLst>
              </a:tr>
              <a:tr h="264073">
                <a:tc vMerge="1">
                  <a:txBody>
                    <a:bodyPr/>
                    <a:lstStyle/>
                    <a:p>
                      <a:endParaRPr lang="es-CO"/>
                    </a:p>
                  </a:txBody>
                  <a:tcPr/>
                </a:tc>
                <a:tc vMerge="1">
                  <a:txBody>
                    <a:bodyPr/>
                    <a:lstStyle/>
                    <a:p>
                      <a:endParaRPr lang="es-CO"/>
                    </a:p>
                  </a:txBody>
                  <a:tcPr/>
                </a:tc>
                <a:tc>
                  <a:txBody>
                    <a:bodyPr/>
                    <a:lstStyle/>
                    <a:p>
                      <a:pPr algn="ctr" rtl="0" fontAlgn="ctr"/>
                      <a:r>
                        <a:rPr lang="es-CO" sz="1000" b="0" i="0" u="none" strike="noStrike" dirty="0">
                          <a:solidFill>
                            <a:srgbClr val="000000"/>
                          </a:solidFill>
                          <a:effectLst/>
                          <a:latin typeface="Arial" panose="020B0604020202020204" pitchFamily="34" charset="0"/>
                        </a:rPr>
                        <a:t>No concordancia entre físico y Sivigila D.C. </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D9E1F2"/>
                    </a:solidFill>
                  </a:tcPr>
                </a:tc>
                <a:tc>
                  <a:txBody>
                    <a:bodyPr/>
                    <a:lstStyle/>
                    <a:p>
                      <a:pPr algn="ctr" rtl="0" fontAlgn="ctr"/>
                      <a:r>
                        <a:rPr lang="es-CO" sz="1000" b="0" i="0" u="none" strike="noStrike">
                          <a:solidFill>
                            <a:srgbClr val="000000"/>
                          </a:solidFill>
                          <a:effectLst/>
                          <a:latin typeface="Arial" panose="020B0604020202020204" pitchFamily="34" charset="0"/>
                        </a:rPr>
                        <a:t>4</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D9E1F2"/>
                    </a:solidFill>
                  </a:tcPr>
                </a:tc>
                <a:tc vMerge="1">
                  <a:txBody>
                    <a:bodyPr/>
                    <a:lstStyle/>
                    <a:p>
                      <a:endParaRPr lang="es-CO"/>
                    </a:p>
                  </a:txBody>
                  <a:tcPr/>
                </a:tc>
                <a:extLst>
                  <a:ext uri="{0D108BD9-81ED-4DB2-BD59-A6C34878D82A}">
                    <a16:rowId xmlns:a16="http://schemas.microsoft.com/office/drawing/2014/main" val="999983503"/>
                  </a:ext>
                </a:extLst>
              </a:tr>
              <a:tr h="264073">
                <a:tc vMerge="1">
                  <a:txBody>
                    <a:bodyPr/>
                    <a:lstStyle/>
                    <a:p>
                      <a:endParaRPr lang="es-CO"/>
                    </a:p>
                  </a:txBody>
                  <a:tcPr/>
                </a:tc>
                <a:tc vMerge="1">
                  <a:txBody>
                    <a:bodyPr/>
                    <a:lstStyle/>
                    <a:p>
                      <a:endParaRPr lang="es-CO"/>
                    </a:p>
                  </a:txBody>
                  <a:tcPr/>
                </a:tc>
                <a:tc>
                  <a:txBody>
                    <a:bodyPr/>
                    <a:lstStyle/>
                    <a:p>
                      <a:pPr algn="ctr" rtl="0" fontAlgn="ctr"/>
                      <a:r>
                        <a:rPr lang="es-CO" sz="1000" b="0" i="0" u="none" strike="noStrike" dirty="0">
                          <a:solidFill>
                            <a:srgbClr val="000000"/>
                          </a:solidFill>
                          <a:effectLst/>
                          <a:latin typeface="Arial" panose="020B0604020202020204" pitchFamily="34" charset="0"/>
                        </a:rPr>
                        <a:t>Incumplimiento de lineamientos</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F8CBAD"/>
                    </a:solidFill>
                  </a:tcPr>
                </a:tc>
                <a:tc>
                  <a:txBody>
                    <a:bodyPr/>
                    <a:lstStyle/>
                    <a:p>
                      <a:pPr algn="ctr" rtl="0" fontAlgn="ctr"/>
                      <a:r>
                        <a:rPr lang="es-CO" sz="1000" b="0" i="0" u="none" strike="noStrike" dirty="0">
                          <a:solidFill>
                            <a:srgbClr val="000000"/>
                          </a:solidFill>
                          <a:effectLst/>
                          <a:latin typeface="Arial" panose="020B0604020202020204" pitchFamily="34" charset="0"/>
                        </a:rPr>
                        <a:t>4</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F8CBAD"/>
                    </a:solidFill>
                  </a:tcPr>
                </a:tc>
                <a:tc vMerge="1">
                  <a:txBody>
                    <a:bodyPr/>
                    <a:lstStyle/>
                    <a:p>
                      <a:endParaRPr lang="es-CO"/>
                    </a:p>
                  </a:txBody>
                  <a:tcPr/>
                </a:tc>
                <a:extLst>
                  <a:ext uri="{0D108BD9-81ED-4DB2-BD59-A6C34878D82A}">
                    <a16:rowId xmlns:a16="http://schemas.microsoft.com/office/drawing/2014/main" val="1952485193"/>
                  </a:ext>
                </a:extLst>
              </a:tr>
              <a:tr h="264073">
                <a:tc rowSpan="3">
                  <a:txBody>
                    <a:bodyPr/>
                    <a:lstStyle/>
                    <a:p>
                      <a:pPr algn="ctr" rtl="0" fontAlgn="ctr"/>
                      <a:r>
                        <a:rPr lang="es-CO" sz="1000" b="0" i="0" u="none" strike="noStrike" dirty="0">
                          <a:solidFill>
                            <a:srgbClr val="000000"/>
                          </a:solidFill>
                          <a:effectLst/>
                          <a:latin typeface="Arial" panose="020B0604020202020204" pitchFamily="34" charset="0"/>
                        </a:rPr>
                        <a:t>FONTIBÓN</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tc rowSpan="3">
                  <a:txBody>
                    <a:bodyPr/>
                    <a:lstStyle/>
                    <a:p>
                      <a:pPr algn="ctr" rtl="0" fontAlgn="ctr"/>
                      <a:r>
                        <a:rPr lang="es-CO" sz="1000" b="0" i="0" u="none" strike="noStrike">
                          <a:solidFill>
                            <a:srgbClr val="000000"/>
                          </a:solidFill>
                          <a:effectLst/>
                          <a:latin typeface="Arial" panose="020B0604020202020204" pitchFamily="34" charset="0"/>
                        </a:rPr>
                        <a:t>17</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Ninguno                 </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C6E0B4"/>
                    </a:solidFill>
                  </a:tcPr>
                </a:tc>
                <a:tc>
                  <a:txBody>
                    <a:bodyPr/>
                    <a:lstStyle/>
                    <a:p>
                      <a:pPr algn="ctr" rtl="0" fontAlgn="ctr"/>
                      <a:r>
                        <a:rPr lang="es-CO" sz="1000" b="0" i="0" u="none" strike="noStrike" dirty="0">
                          <a:solidFill>
                            <a:srgbClr val="000000"/>
                          </a:solidFill>
                          <a:effectLst/>
                          <a:latin typeface="Arial" panose="020B0604020202020204" pitchFamily="34" charset="0"/>
                        </a:rPr>
                        <a:t>12</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C6E0B4"/>
                    </a:solidFill>
                  </a:tcPr>
                </a:tc>
                <a:tc rowSpan="3">
                  <a:txBody>
                    <a:bodyPr/>
                    <a:lstStyle/>
                    <a:p>
                      <a:pPr algn="ctr" rtl="0" fontAlgn="ctr"/>
                      <a:r>
                        <a:rPr lang="es-CO" sz="1000" b="1" i="0" u="none" strike="noStrike" dirty="0">
                          <a:solidFill>
                            <a:srgbClr val="000000"/>
                          </a:solidFill>
                          <a:effectLst/>
                          <a:latin typeface="Arial" panose="020B0604020202020204" pitchFamily="34" charset="0"/>
                        </a:rPr>
                        <a:t>15,74%</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extLst>
                  <a:ext uri="{0D108BD9-81ED-4DB2-BD59-A6C34878D82A}">
                    <a16:rowId xmlns:a16="http://schemas.microsoft.com/office/drawing/2014/main" val="4198953069"/>
                  </a:ext>
                </a:extLst>
              </a:tr>
              <a:tr h="264073">
                <a:tc vMerge="1">
                  <a:txBody>
                    <a:bodyPr/>
                    <a:lstStyle/>
                    <a:p>
                      <a:endParaRPr lang="es-CO"/>
                    </a:p>
                  </a:txBody>
                  <a:tcPr/>
                </a:tc>
                <a:tc vMerge="1">
                  <a:txBody>
                    <a:bodyPr/>
                    <a:lstStyle/>
                    <a:p>
                      <a:endParaRPr lang="es-CO"/>
                    </a:p>
                  </a:txBody>
                  <a:tcPr/>
                </a:tc>
                <a:tc>
                  <a:txBody>
                    <a:bodyPr/>
                    <a:lstStyle/>
                    <a:p>
                      <a:pPr algn="ctr" rtl="0" fontAlgn="ctr"/>
                      <a:r>
                        <a:rPr lang="es-CO" sz="1000" b="0" i="0" u="none" strike="noStrike">
                          <a:solidFill>
                            <a:srgbClr val="000000"/>
                          </a:solidFill>
                          <a:effectLst/>
                          <a:latin typeface="Arial" panose="020B0604020202020204" pitchFamily="34" charset="0"/>
                        </a:rPr>
                        <a:t>No concordancia entre físico y Sivigila D.C. </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D9E1F2"/>
                    </a:solidFill>
                  </a:tcPr>
                </a:tc>
                <a:tc>
                  <a:txBody>
                    <a:bodyPr/>
                    <a:lstStyle/>
                    <a:p>
                      <a:pPr algn="ctr" rtl="0" fontAlgn="ctr"/>
                      <a:r>
                        <a:rPr lang="es-CO" sz="1000" b="0" i="0" u="none" strike="noStrike" dirty="0">
                          <a:solidFill>
                            <a:srgbClr val="000000"/>
                          </a:solidFill>
                          <a:effectLst/>
                          <a:latin typeface="Arial" panose="020B0604020202020204" pitchFamily="34" charset="0"/>
                        </a:rPr>
                        <a:t>3</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D9E1F2"/>
                    </a:solidFill>
                  </a:tcPr>
                </a:tc>
                <a:tc vMerge="1">
                  <a:txBody>
                    <a:bodyPr/>
                    <a:lstStyle/>
                    <a:p>
                      <a:endParaRPr lang="es-CO"/>
                    </a:p>
                  </a:txBody>
                  <a:tcPr/>
                </a:tc>
                <a:extLst>
                  <a:ext uri="{0D108BD9-81ED-4DB2-BD59-A6C34878D82A}">
                    <a16:rowId xmlns:a16="http://schemas.microsoft.com/office/drawing/2014/main" val="3278361552"/>
                  </a:ext>
                </a:extLst>
              </a:tr>
              <a:tr h="264073">
                <a:tc vMerge="1">
                  <a:txBody>
                    <a:bodyPr/>
                    <a:lstStyle/>
                    <a:p>
                      <a:endParaRPr lang="es-CO"/>
                    </a:p>
                  </a:txBody>
                  <a:tcPr/>
                </a:tc>
                <a:tc vMerge="1">
                  <a:txBody>
                    <a:bodyPr/>
                    <a:lstStyle/>
                    <a:p>
                      <a:endParaRPr lang="es-CO"/>
                    </a:p>
                  </a:txBody>
                  <a:tcPr/>
                </a:tc>
                <a:tc>
                  <a:txBody>
                    <a:bodyPr/>
                    <a:lstStyle/>
                    <a:p>
                      <a:pPr algn="ctr" rtl="0" fontAlgn="ctr"/>
                      <a:r>
                        <a:rPr lang="es-ES" sz="1000" b="0" i="0" u="none" strike="noStrike">
                          <a:solidFill>
                            <a:srgbClr val="000000"/>
                          </a:solidFill>
                          <a:effectLst/>
                          <a:latin typeface="Arial" panose="020B0604020202020204" pitchFamily="34" charset="0"/>
                        </a:rPr>
                        <a:t>Incumplimiento en SIIAS (plazo o cargue)</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8EA9DB"/>
                    </a:solidFill>
                  </a:tcPr>
                </a:tc>
                <a:tc>
                  <a:txBody>
                    <a:bodyPr/>
                    <a:lstStyle/>
                    <a:p>
                      <a:pPr algn="ctr" rtl="0" fontAlgn="ctr"/>
                      <a:r>
                        <a:rPr lang="es-CO" sz="1000" b="0" i="0" u="none" strike="noStrike" dirty="0">
                          <a:solidFill>
                            <a:srgbClr val="000000"/>
                          </a:solidFill>
                          <a:effectLst/>
                          <a:latin typeface="Arial" panose="020B0604020202020204" pitchFamily="34" charset="0"/>
                        </a:rPr>
                        <a:t>2</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8EA9DB"/>
                    </a:solidFill>
                  </a:tcPr>
                </a:tc>
                <a:tc vMerge="1">
                  <a:txBody>
                    <a:bodyPr/>
                    <a:lstStyle/>
                    <a:p>
                      <a:endParaRPr lang="es-CO"/>
                    </a:p>
                  </a:txBody>
                  <a:tcPr/>
                </a:tc>
                <a:extLst>
                  <a:ext uri="{0D108BD9-81ED-4DB2-BD59-A6C34878D82A}">
                    <a16:rowId xmlns:a16="http://schemas.microsoft.com/office/drawing/2014/main" val="3055705174"/>
                  </a:ext>
                </a:extLst>
              </a:tr>
              <a:tr h="264073">
                <a:tc rowSpan="4">
                  <a:txBody>
                    <a:bodyPr/>
                    <a:lstStyle/>
                    <a:p>
                      <a:pPr algn="ctr" rtl="0" fontAlgn="ctr"/>
                      <a:r>
                        <a:rPr lang="es-CO" sz="1000" b="1" i="0" u="none" strike="noStrike">
                          <a:solidFill>
                            <a:srgbClr val="000000"/>
                          </a:solidFill>
                          <a:effectLst/>
                          <a:latin typeface="Arial" panose="020B0604020202020204" pitchFamily="34" charset="0"/>
                        </a:rPr>
                        <a:t>TOTAL</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F2F2F2"/>
                    </a:solidFill>
                  </a:tcPr>
                </a:tc>
                <a:tc rowSpan="4">
                  <a:txBody>
                    <a:bodyPr/>
                    <a:lstStyle/>
                    <a:p>
                      <a:pPr algn="ctr" rtl="0" fontAlgn="ctr"/>
                      <a:r>
                        <a:rPr lang="es-CO" sz="1000" b="0" i="0" u="none" strike="noStrike" dirty="0">
                          <a:solidFill>
                            <a:srgbClr val="000000"/>
                          </a:solidFill>
                          <a:effectLst/>
                          <a:latin typeface="Arial" panose="020B0604020202020204" pitchFamily="34" charset="0"/>
                        </a:rPr>
                        <a:t>108</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tc>
                  <a:txBody>
                    <a:bodyPr/>
                    <a:lstStyle/>
                    <a:p>
                      <a:pPr algn="ctr" rtl="0" fontAlgn="ctr"/>
                      <a:r>
                        <a:rPr lang="es-CO" sz="1000" b="0" i="0" u="none" strike="noStrike">
                          <a:solidFill>
                            <a:srgbClr val="000000"/>
                          </a:solidFill>
                          <a:effectLst/>
                          <a:latin typeface="Arial" panose="020B0604020202020204" pitchFamily="34" charset="0"/>
                        </a:rPr>
                        <a:t>Ninguno                 </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C6E0B4"/>
                    </a:solidFill>
                  </a:tcPr>
                </a:tc>
                <a:tc>
                  <a:txBody>
                    <a:bodyPr/>
                    <a:lstStyle/>
                    <a:p>
                      <a:pPr algn="ctr" rtl="0" fontAlgn="ctr"/>
                      <a:r>
                        <a:rPr lang="es-CO" sz="1000" b="0" i="0" u="none" strike="noStrike">
                          <a:solidFill>
                            <a:srgbClr val="000000"/>
                          </a:solidFill>
                          <a:effectLst/>
                          <a:latin typeface="Arial" panose="020B0604020202020204" pitchFamily="34" charset="0"/>
                        </a:rPr>
                        <a:t>90</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C6E0B4"/>
                    </a:solidFill>
                  </a:tcPr>
                </a:tc>
                <a:tc>
                  <a:txBody>
                    <a:bodyPr/>
                    <a:lstStyle/>
                    <a:p>
                      <a:pPr algn="ctr" rtl="0" fontAlgn="ctr"/>
                      <a:r>
                        <a:rPr lang="es-CO" sz="1000" b="1" i="0" u="none" strike="noStrike" dirty="0">
                          <a:solidFill>
                            <a:srgbClr val="000000"/>
                          </a:solidFill>
                          <a:effectLst/>
                          <a:latin typeface="Arial" panose="020B0604020202020204" pitchFamily="34" charset="0"/>
                        </a:rPr>
                        <a:t>83,33%</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extLst>
                  <a:ext uri="{0D108BD9-81ED-4DB2-BD59-A6C34878D82A}">
                    <a16:rowId xmlns:a16="http://schemas.microsoft.com/office/drawing/2014/main" val="514530362"/>
                  </a:ext>
                </a:extLst>
              </a:tr>
              <a:tr h="264073">
                <a:tc vMerge="1">
                  <a:txBody>
                    <a:bodyPr/>
                    <a:lstStyle/>
                    <a:p>
                      <a:endParaRPr lang="es-CO"/>
                    </a:p>
                  </a:txBody>
                  <a:tcPr/>
                </a:tc>
                <a:tc vMerge="1">
                  <a:txBody>
                    <a:bodyPr/>
                    <a:lstStyle/>
                    <a:p>
                      <a:endParaRPr lang="es-CO"/>
                    </a:p>
                  </a:txBody>
                  <a:tcPr/>
                </a:tc>
                <a:tc>
                  <a:txBody>
                    <a:bodyPr/>
                    <a:lstStyle/>
                    <a:p>
                      <a:pPr algn="ctr" rtl="0" fontAlgn="ctr"/>
                      <a:r>
                        <a:rPr lang="es-CO" sz="1000" b="0" i="0" u="none" strike="noStrike">
                          <a:solidFill>
                            <a:srgbClr val="000000"/>
                          </a:solidFill>
                          <a:effectLst/>
                          <a:latin typeface="Arial" panose="020B0604020202020204" pitchFamily="34" charset="0"/>
                        </a:rPr>
                        <a:t>No concordancia entre físico y Sivigila D.C. </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D9E1F2"/>
                    </a:solidFill>
                  </a:tcPr>
                </a:tc>
                <a:tc>
                  <a:txBody>
                    <a:bodyPr/>
                    <a:lstStyle/>
                    <a:p>
                      <a:pPr algn="ctr" rtl="0" fontAlgn="ctr"/>
                      <a:r>
                        <a:rPr lang="es-CO" sz="1000" b="0" i="0" u="none" strike="noStrike">
                          <a:solidFill>
                            <a:srgbClr val="000000"/>
                          </a:solidFill>
                          <a:effectLst/>
                          <a:latin typeface="Arial" panose="020B0604020202020204" pitchFamily="34" charset="0"/>
                        </a:rPr>
                        <a:t>8</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D9E1F2"/>
                    </a:solidFill>
                  </a:tcPr>
                </a:tc>
                <a:tc>
                  <a:txBody>
                    <a:bodyPr/>
                    <a:lstStyle/>
                    <a:p>
                      <a:pPr algn="ctr" rtl="0" fontAlgn="ctr"/>
                      <a:r>
                        <a:rPr lang="es-CO" sz="1000" b="1" i="0" u="none" strike="noStrike" dirty="0">
                          <a:solidFill>
                            <a:srgbClr val="000000"/>
                          </a:solidFill>
                          <a:effectLst/>
                          <a:latin typeface="Arial" panose="020B0604020202020204" pitchFamily="34" charset="0"/>
                        </a:rPr>
                        <a:t>7,40%</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extLst>
                  <a:ext uri="{0D108BD9-81ED-4DB2-BD59-A6C34878D82A}">
                    <a16:rowId xmlns:a16="http://schemas.microsoft.com/office/drawing/2014/main" val="3646494936"/>
                  </a:ext>
                </a:extLst>
              </a:tr>
              <a:tr h="264073">
                <a:tc vMerge="1">
                  <a:txBody>
                    <a:bodyPr/>
                    <a:lstStyle/>
                    <a:p>
                      <a:endParaRPr lang="es-CO"/>
                    </a:p>
                  </a:txBody>
                  <a:tcPr/>
                </a:tc>
                <a:tc vMerge="1">
                  <a:txBody>
                    <a:bodyPr/>
                    <a:lstStyle/>
                    <a:p>
                      <a:endParaRPr lang="es-CO"/>
                    </a:p>
                  </a:txBody>
                  <a:tcPr/>
                </a:tc>
                <a:tc>
                  <a:txBody>
                    <a:bodyPr/>
                    <a:lstStyle/>
                    <a:p>
                      <a:pPr algn="ctr" rtl="0" fontAlgn="ctr"/>
                      <a:r>
                        <a:rPr lang="es-CO" sz="1000" b="0" i="0" u="none" strike="noStrike">
                          <a:solidFill>
                            <a:srgbClr val="000000"/>
                          </a:solidFill>
                          <a:effectLst/>
                          <a:latin typeface="Arial" panose="020B0604020202020204" pitchFamily="34" charset="0"/>
                        </a:rPr>
                        <a:t>Incumplimiento de lineamientos</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F8CBAD"/>
                    </a:solidFill>
                  </a:tcPr>
                </a:tc>
                <a:tc>
                  <a:txBody>
                    <a:bodyPr/>
                    <a:lstStyle/>
                    <a:p>
                      <a:pPr algn="ctr" rtl="0" fontAlgn="ctr"/>
                      <a:r>
                        <a:rPr lang="es-CO" sz="1000" b="0" i="0" u="none" strike="noStrike">
                          <a:solidFill>
                            <a:srgbClr val="000000"/>
                          </a:solidFill>
                          <a:effectLst/>
                          <a:latin typeface="Arial" panose="020B0604020202020204" pitchFamily="34" charset="0"/>
                        </a:rPr>
                        <a:t>8</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F8CBAD"/>
                    </a:solidFill>
                  </a:tcPr>
                </a:tc>
                <a:tc>
                  <a:txBody>
                    <a:bodyPr/>
                    <a:lstStyle/>
                    <a:p>
                      <a:pPr algn="ctr" rtl="0" fontAlgn="ctr"/>
                      <a:r>
                        <a:rPr lang="es-CO" sz="1000" b="1" i="0" u="none" strike="noStrike" dirty="0">
                          <a:solidFill>
                            <a:srgbClr val="000000"/>
                          </a:solidFill>
                          <a:effectLst/>
                          <a:latin typeface="Arial" panose="020B0604020202020204" pitchFamily="34" charset="0"/>
                        </a:rPr>
                        <a:t>7,40%</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extLst>
                  <a:ext uri="{0D108BD9-81ED-4DB2-BD59-A6C34878D82A}">
                    <a16:rowId xmlns:a16="http://schemas.microsoft.com/office/drawing/2014/main" val="2347662944"/>
                  </a:ext>
                </a:extLst>
              </a:tr>
              <a:tr h="264073">
                <a:tc vMerge="1">
                  <a:txBody>
                    <a:bodyPr/>
                    <a:lstStyle/>
                    <a:p>
                      <a:endParaRPr lang="es-CO"/>
                    </a:p>
                  </a:txBody>
                  <a:tcPr/>
                </a:tc>
                <a:tc vMerge="1">
                  <a:txBody>
                    <a:bodyPr/>
                    <a:lstStyle/>
                    <a:p>
                      <a:endParaRPr lang="es-CO"/>
                    </a:p>
                  </a:txBody>
                  <a:tcPr/>
                </a:tc>
                <a:tc>
                  <a:txBody>
                    <a:bodyPr/>
                    <a:lstStyle/>
                    <a:p>
                      <a:pPr algn="ctr" rtl="0" fontAlgn="ctr"/>
                      <a:r>
                        <a:rPr lang="es-ES" sz="1000" b="0" i="0" u="none" strike="noStrike">
                          <a:solidFill>
                            <a:srgbClr val="000000"/>
                          </a:solidFill>
                          <a:effectLst/>
                          <a:latin typeface="Arial" panose="020B0604020202020204" pitchFamily="34" charset="0"/>
                        </a:rPr>
                        <a:t>Incumplimiento en SIIAS (plazo o cargue)</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8EA9DB"/>
                    </a:solidFill>
                  </a:tcPr>
                </a:tc>
                <a:tc>
                  <a:txBody>
                    <a:bodyPr/>
                    <a:lstStyle/>
                    <a:p>
                      <a:pPr algn="ctr" rtl="0" fontAlgn="ctr"/>
                      <a:r>
                        <a:rPr lang="es-CO" sz="1000" b="0" i="0" u="none" strike="noStrike">
                          <a:solidFill>
                            <a:srgbClr val="000000"/>
                          </a:solidFill>
                          <a:effectLst/>
                          <a:latin typeface="Arial" panose="020B0604020202020204" pitchFamily="34" charset="0"/>
                        </a:rPr>
                        <a:t>2</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solidFill>
                      <a:srgbClr val="8EA9DB"/>
                    </a:solidFill>
                  </a:tcPr>
                </a:tc>
                <a:tc>
                  <a:txBody>
                    <a:bodyPr/>
                    <a:lstStyle/>
                    <a:p>
                      <a:pPr algn="ctr" rtl="0" fontAlgn="ctr"/>
                      <a:r>
                        <a:rPr lang="es-CO" sz="1000" b="1" i="0" u="none" strike="noStrike" dirty="0">
                          <a:solidFill>
                            <a:srgbClr val="000000"/>
                          </a:solidFill>
                          <a:effectLst/>
                          <a:latin typeface="Arial" panose="020B0604020202020204" pitchFamily="34" charset="0"/>
                        </a:rPr>
                        <a:t>1,85%</a:t>
                      </a:r>
                    </a:p>
                  </a:txBody>
                  <a:tcPr marL="7950" marR="7950" marT="7950" marB="0" anchor="ctr">
                    <a:lnL w="6350" cap="flat" cmpd="sng" algn="ctr">
                      <a:solidFill>
                        <a:srgbClr val="305496"/>
                      </a:solidFill>
                      <a:prstDash val="solid"/>
                      <a:round/>
                      <a:headEnd type="none" w="med" len="med"/>
                      <a:tailEnd type="none" w="med" len="med"/>
                    </a:lnL>
                    <a:lnR w="6350" cap="flat" cmpd="sng" algn="ctr">
                      <a:solidFill>
                        <a:srgbClr val="305496"/>
                      </a:solidFill>
                      <a:prstDash val="solid"/>
                      <a:round/>
                      <a:headEnd type="none" w="med" len="med"/>
                      <a:tailEnd type="none" w="med" len="med"/>
                    </a:lnR>
                    <a:lnT w="6350" cap="flat" cmpd="sng" algn="ctr">
                      <a:solidFill>
                        <a:srgbClr val="305496"/>
                      </a:solidFill>
                      <a:prstDash val="solid"/>
                      <a:round/>
                      <a:headEnd type="none" w="med" len="med"/>
                      <a:tailEnd type="none" w="med" len="med"/>
                    </a:lnT>
                    <a:lnB w="6350" cap="flat" cmpd="sng" algn="ctr">
                      <a:solidFill>
                        <a:srgbClr val="305496"/>
                      </a:solidFill>
                      <a:prstDash val="solid"/>
                      <a:round/>
                      <a:headEnd type="none" w="med" len="med"/>
                      <a:tailEnd type="none" w="med" len="med"/>
                    </a:lnB>
                    <a:noFill/>
                  </a:tcPr>
                </a:tc>
                <a:extLst>
                  <a:ext uri="{0D108BD9-81ED-4DB2-BD59-A6C34878D82A}">
                    <a16:rowId xmlns:a16="http://schemas.microsoft.com/office/drawing/2014/main" val="1334160436"/>
                  </a:ext>
                </a:extLst>
              </a:tr>
            </a:tbl>
          </a:graphicData>
        </a:graphic>
      </p:graphicFrame>
    </p:spTree>
    <p:extLst>
      <p:ext uri="{BB962C8B-B14F-4D97-AF65-F5344CB8AC3E}">
        <p14:creationId xmlns:p14="http://schemas.microsoft.com/office/powerpoint/2010/main" val="3223039891"/>
      </p:ext>
    </p:extLst>
  </p:cSld>
  <p:clrMapOvr>
    <a:masterClrMapping/>
  </p:clrMapOvr>
</p:sld>
</file>

<file path=ppt/theme/theme1.xml><?xml version="1.0" encoding="utf-8"?>
<a:theme xmlns:a="http://schemas.openxmlformats.org/drawingml/2006/main" name="Tema de Office">
  <a:themeElements>
    <a:clrScheme name="SDS">
      <a:dk1>
        <a:srgbClr val="333333"/>
      </a:dk1>
      <a:lt1>
        <a:srgbClr val="FFFFFF"/>
      </a:lt1>
      <a:dk2>
        <a:srgbClr val="2788A2"/>
      </a:dk2>
      <a:lt2>
        <a:srgbClr val="E8E8E8"/>
      </a:lt2>
      <a:accent1>
        <a:srgbClr val="2CA8CB"/>
      </a:accent1>
      <a:accent2>
        <a:srgbClr val="185767"/>
      </a:accent2>
      <a:accent3>
        <a:srgbClr val="73CA8B"/>
      </a:accent3>
      <a:accent4>
        <a:srgbClr val="86F3A3"/>
      </a:accent4>
      <a:accent5>
        <a:srgbClr val="36A7C8"/>
      </a:accent5>
      <a:accent6>
        <a:srgbClr val="FFB71A"/>
      </a:accent6>
      <a:hlink>
        <a:srgbClr val="B2F1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ntilla-SDS-2" id="{4FBE0042-14EE-B943-9B4B-70CF6E9E673D}" vid="{6BE10E79-3E17-F94B-BD15-3961F05ABCD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Plantilla_2_PPT_SDS</Template>
  <TotalTime>3259</TotalTime>
  <Words>5326</Words>
  <Application>Microsoft Office PowerPoint</Application>
  <PresentationFormat>Panorámica</PresentationFormat>
  <Paragraphs>1042</Paragraphs>
  <Slides>44</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44</vt:i4>
      </vt:variant>
    </vt:vector>
  </HeadingPairs>
  <TitlesOfParts>
    <vt:vector size="49" baseType="lpstr">
      <vt:lpstr>Aptos</vt:lpstr>
      <vt:lpstr>Arial</vt:lpstr>
      <vt:lpstr>Calibri</vt:lpstr>
      <vt:lpstr>Oswald</vt:lpstr>
      <vt:lpstr>Tema de Office</vt:lpstr>
      <vt:lpstr>SOCIALIZACIÓN DE HALLAZGOS EQUIPO DE APOYO A LA SUPERVISIÓN LÍNEA DE MEDICAMENTOS SEGUROS  CONVENIOS  INTERADMINISTRATIVOS GSP - PSPIC  </vt:lpstr>
      <vt:lpstr>SUBRED INTEGRADA DE SERVICIOS DE SALUD SUR OCCIDENTE E.S.E. Convenio GPS-PSPIC  N° 4175- 2024 4 CICLO Fecha de seguimento: 15 al 17 de Septiembre de 2025</vt:lpstr>
      <vt:lpstr>MUESTREO</vt:lpstr>
      <vt:lpstr>TALENTO HUMANO E INSUMOS</vt:lpstr>
      <vt:lpstr>HALLAZGOS SEGUIMIENTO RETROSPECTIVO</vt:lpstr>
      <vt:lpstr>HALLAZGOS SEGUIMIENTO RETROSPECTIVO</vt:lpstr>
      <vt:lpstr>HALLAZGOS SEGUIMIENTO RETROSPECTIVO</vt:lpstr>
      <vt:lpstr>CRITERIOS DE GLOSA APLICADOS</vt:lpstr>
      <vt:lpstr>SEGUIMIENTO RETROSPECTIVO – VSA DESFAVORABLES</vt:lpstr>
      <vt:lpstr>SEGUIMIENTO RETROSPECTIVO – VSA DESFAVORABLES</vt:lpstr>
      <vt:lpstr>HALLAZGOS SEGUIMIENTO EN CAMPO</vt:lpstr>
      <vt:lpstr>SOPORTES ADICIONALES</vt:lpstr>
      <vt:lpstr>SUBRED INTEGRADA DE SERVICIOS DE SALUD SUR E.S.E. Convenio GPS-PSPIC  N° 4174- 2024 Fecha de seguimento: 23 al 25 de Septiembre de 2025</vt:lpstr>
      <vt:lpstr>MUESTREO</vt:lpstr>
      <vt:lpstr>TALENTO HUMANO E INSUMOS</vt:lpstr>
      <vt:lpstr>HALLAZGOS SEGUIMIENTO RETROSPECTIVO</vt:lpstr>
      <vt:lpstr>HALLAZGOS SEGUIMIENTO RETROSPECTIVO</vt:lpstr>
      <vt:lpstr>HALLAZGOS SEGUIMIENTO RETROSPECTIVO</vt:lpstr>
      <vt:lpstr>HALLAZGOS SEGUIMIENTO RETROSPECTIVO</vt:lpstr>
      <vt:lpstr>CRITERIOS DE GLOSA APLICADOS</vt:lpstr>
      <vt:lpstr>SEGUIMIENTO RETROSPECTIVO – VSA DESFAVORABLES</vt:lpstr>
      <vt:lpstr>HALLAZGOS SEGUIMIENTO EN CAMPO</vt:lpstr>
      <vt:lpstr>SOPORTES ADICIONALES</vt:lpstr>
      <vt:lpstr>SUBRED INTEGRADA DE SERVICIOS DE SALUD NORTE E.S.E. Convenio GPS-PSPIC  N° 4177- 2024 Fecha de seguimento: 05 al 10 de Septiembre de 2025</vt:lpstr>
      <vt:lpstr>MUESTREO</vt:lpstr>
      <vt:lpstr>TALENTO HUMANO E INSUMOS</vt:lpstr>
      <vt:lpstr>HALLAZGOS SEGUIMIENTO RETROSPECTIVO</vt:lpstr>
      <vt:lpstr>HALLAZGOS SEGUIMIENTO RETROSPECTIVO</vt:lpstr>
      <vt:lpstr>HALLAZGOS SEGUIMIENTO RETROSPECTIVO</vt:lpstr>
      <vt:lpstr>CRITERIOS DE GLOSA APLICADAS</vt:lpstr>
      <vt:lpstr>SEGUIMIENTO RETROSPECTIVO – VSA DESFAVORABLES</vt:lpstr>
      <vt:lpstr>HALLAZGOS SEGUIMIENTO EN CAMPO</vt:lpstr>
      <vt:lpstr>SOPORTES ADICIONALES</vt:lpstr>
      <vt:lpstr>SOPORTES ADICIONALES</vt:lpstr>
      <vt:lpstr>SUBRED INTEGRADA DE SERVICIOS DE SALUD CENTRO ORIENTE E.S.E. Convenio GPS-PSPIC  N° 4176 - 2024 Fecha de seguimento: 01 al 03 de Octubre de 2025</vt:lpstr>
      <vt:lpstr>MUESTREO</vt:lpstr>
      <vt:lpstr>TALENTO HUMANO E INSUMOS</vt:lpstr>
      <vt:lpstr>HALLAZGOS SEGUIMIENTO RETROSPECTIVO</vt:lpstr>
      <vt:lpstr>HALLAZGOS SEGUIMIENTO RETROSPECTIVO</vt:lpstr>
      <vt:lpstr>CRITERIOS DE GLOSA APLICADAS</vt:lpstr>
      <vt:lpstr>SEGUIMIENTO RETROSPECTIVO – VSA DESFAVORABLES</vt:lpstr>
      <vt:lpstr>HALLAZGOS SEGUIMIENTO EN CAMPO</vt:lpstr>
      <vt:lpstr>SOPORTES ADICIONALES</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EQUIPO DE APOYO A LA SUPERVISIÓN LÍNEA DE XXXXXXX  CONVENIOS  INTERADMINISTRATIVOS  PSPIC - GSP  01 abril al 31 de mayo de 2024</dc:title>
  <dc:creator>Freddy Vicente, Nieto Moreno</dc:creator>
  <cp:lastModifiedBy>Andres L</cp:lastModifiedBy>
  <cp:revision>143</cp:revision>
  <dcterms:created xsi:type="dcterms:W3CDTF">2025-09-17T20:06:34Z</dcterms:created>
  <dcterms:modified xsi:type="dcterms:W3CDTF">2025-10-10T02:25:36Z</dcterms:modified>
</cp:coreProperties>
</file>