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1" r:id="rId2"/>
    <p:sldId id="321" r:id="rId3"/>
    <p:sldId id="322" r:id="rId4"/>
    <p:sldId id="318" r:id="rId5"/>
    <p:sldId id="320" r:id="rId6"/>
    <p:sldId id="325" r:id="rId7"/>
    <p:sldId id="326" r:id="rId8"/>
    <p:sldId id="327" r:id="rId9"/>
    <p:sldId id="328" r:id="rId10"/>
    <p:sldId id="329" r:id="rId11"/>
    <p:sldId id="304" r:id="rId12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99"/>
    <a:srgbClr val="FF9900"/>
    <a:srgbClr val="E6E6E6"/>
    <a:srgbClr val="9900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>
      <p:cViewPr varScale="1">
        <p:scale>
          <a:sx n="74" d="100"/>
          <a:sy n="74" d="100"/>
        </p:scale>
        <p:origin x="1742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43F415-DD68-4661-8B4D-808ED0B01212}" type="doc">
      <dgm:prSet loTypeId="urn:microsoft.com/office/officeart/2005/8/layout/default" loCatId="list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es-CO"/>
        </a:p>
      </dgm:t>
    </dgm:pt>
    <dgm:pt modelId="{634B7628-BE37-4679-9609-5B6114DF722E}">
      <dgm:prSet phldrT="[Texto]"/>
      <dgm:spPr/>
      <dgm:t>
        <a:bodyPr/>
        <a:lstStyle/>
        <a:p>
          <a:r>
            <a:rPr lang="es-CO" dirty="0"/>
            <a:t>1. TAMIZAR</a:t>
          </a:r>
        </a:p>
      </dgm:t>
    </dgm:pt>
    <dgm:pt modelId="{93C0F5D3-956C-4342-9AA9-5EB6258AFEFD}" type="parTrans" cxnId="{B2D5B7F8-2493-40FA-AD2F-F1D58BBB084A}">
      <dgm:prSet/>
      <dgm:spPr/>
      <dgm:t>
        <a:bodyPr/>
        <a:lstStyle/>
        <a:p>
          <a:endParaRPr lang="es-CO"/>
        </a:p>
      </dgm:t>
    </dgm:pt>
    <dgm:pt modelId="{33B199C2-CB2A-4899-B372-F03444FD4835}" type="sibTrans" cxnId="{B2D5B7F8-2493-40FA-AD2F-F1D58BBB084A}">
      <dgm:prSet/>
      <dgm:spPr/>
      <dgm:t>
        <a:bodyPr/>
        <a:lstStyle/>
        <a:p>
          <a:endParaRPr lang="es-CO"/>
        </a:p>
      </dgm:t>
    </dgm:pt>
    <dgm:pt modelId="{821A52C0-43CC-479C-B1C6-B29E93CB46EC}">
      <dgm:prSet phldrT="[Texto]"/>
      <dgm:spPr/>
      <dgm:t>
        <a:bodyPr/>
        <a:lstStyle/>
        <a:p>
          <a:r>
            <a:rPr lang="es-CO" dirty="0"/>
            <a:t>3. BRINDAR RETROALIMENTACIÓN</a:t>
          </a:r>
        </a:p>
      </dgm:t>
    </dgm:pt>
    <dgm:pt modelId="{0C87B286-8044-4D94-B813-07720C7E88D3}" type="parTrans" cxnId="{9687049A-D8C9-4869-8BE1-49F249BCB351}">
      <dgm:prSet/>
      <dgm:spPr/>
      <dgm:t>
        <a:bodyPr/>
        <a:lstStyle/>
        <a:p>
          <a:endParaRPr lang="es-CO"/>
        </a:p>
      </dgm:t>
    </dgm:pt>
    <dgm:pt modelId="{4F58C380-338B-4E20-8B0F-86EDC8D480D7}" type="sibTrans" cxnId="{9687049A-D8C9-4869-8BE1-49F249BCB351}">
      <dgm:prSet/>
      <dgm:spPr/>
      <dgm:t>
        <a:bodyPr/>
        <a:lstStyle/>
        <a:p>
          <a:endParaRPr lang="es-CO"/>
        </a:p>
      </dgm:t>
    </dgm:pt>
    <dgm:pt modelId="{C5D2105B-DC19-40D6-AD26-8134598E2B3C}">
      <dgm:prSet phldrT="[Texto]"/>
      <dgm:spPr/>
      <dgm:t>
        <a:bodyPr/>
        <a:lstStyle/>
        <a:p>
          <a:r>
            <a:rPr lang="es-CO" dirty="0"/>
            <a:t>4.HABLAR SOBRE EL CAMBIO</a:t>
          </a:r>
        </a:p>
      </dgm:t>
    </dgm:pt>
    <dgm:pt modelId="{05857AD6-8252-4AB9-9E7F-24D730D4A56F}" type="parTrans" cxnId="{FA9DD094-765A-4195-A742-7F40E9D6910F}">
      <dgm:prSet/>
      <dgm:spPr/>
      <dgm:t>
        <a:bodyPr/>
        <a:lstStyle/>
        <a:p>
          <a:endParaRPr lang="es-CO"/>
        </a:p>
      </dgm:t>
    </dgm:pt>
    <dgm:pt modelId="{DECA7C1E-8CFA-4ABC-A7B3-DA879269C4C9}" type="sibTrans" cxnId="{FA9DD094-765A-4195-A742-7F40E9D6910F}">
      <dgm:prSet/>
      <dgm:spPr/>
      <dgm:t>
        <a:bodyPr/>
        <a:lstStyle/>
        <a:p>
          <a:endParaRPr lang="es-CO"/>
        </a:p>
      </dgm:t>
    </dgm:pt>
    <dgm:pt modelId="{DA74B987-45AB-481C-8439-D1984E016C4C}">
      <dgm:prSet phldrT="[Texto]"/>
      <dgm:spPr/>
      <dgm:t>
        <a:bodyPr/>
        <a:lstStyle/>
        <a:p>
          <a:r>
            <a:rPr lang="es-CO" dirty="0"/>
            <a:t>5. CONCLUSION</a:t>
          </a:r>
        </a:p>
      </dgm:t>
    </dgm:pt>
    <dgm:pt modelId="{A0A969DC-EA32-4E51-855D-736A512B3962}" type="parTrans" cxnId="{A21E0116-1A46-480E-896C-00342417E4E0}">
      <dgm:prSet/>
      <dgm:spPr/>
      <dgm:t>
        <a:bodyPr/>
        <a:lstStyle/>
        <a:p>
          <a:endParaRPr lang="es-CO"/>
        </a:p>
      </dgm:t>
    </dgm:pt>
    <dgm:pt modelId="{CEF8F5F5-304C-475D-8703-8A7A5E349A92}" type="sibTrans" cxnId="{A21E0116-1A46-480E-896C-00342417E4E0}">
      <dgm:prSet/>
      <dgm:spPr/>
      <dgm:t>
        <a:bodyPr/>
        <a:lstStyle/>
        <a:p>
          <a:endParaRPr lang="es-CO"/>
        </a:p>
      </dgm:t>
    </dgm:pt>
    <dgm:pt modelId="{50C99811-51FA-4CEB-9D51-43DBD0FD3F2E}">
      <dgm:prSet phldrT="[Texto]"/>
      <dgm:spPr/>
      <dgm:t>
        <a:bodyPr/>
        <a:lstStyle/>
        <a:p>
          <a:r>
            <a:rPr lang="es-CO" dirty="0"/>
            <a:t>2. EXAMINAR Y EVALUAR</a:t>
          </a:r>
        </a:p>
      </dgm:t>
    </dgm:pt>
    <dgm:pt modelId="{16F760B7-750A-4A00-BB3B-EAC06DDE4827}" type="sibTrans" cxnId="{FF8561AD-9DBB-456D-835B-B36FD215A358}">
      <dgm:prSet/>
      <dgm:spPr/>
      <dgm:t>
        <a:bodyPr/>
        <a:lstStyle/>
        <a:p>
          <a:endParaRPr lang="es-CO"/>
        </a:p>
      </dgm:t>
    </dgm:pt>
    <dgm:pt modelId="{F624C7E7-9ECE-4760-9DDC-B233A2B24E58}" type="parTrans" cxnId="{FF8561AD-9DBB-456D-835B-B36FD215A358}">
      <dgm:prSet/>
      <dgm:spPr/>
      <dgm:t>
        <a:bodyPr/>
        <a:lstStyle/>
        <a:p>
          <a:endParaRPr lang="es-CO"/>
        </a:p>
      </dgm:t>
    </dgm:pt>
    <dgm:pt modelId="{D4560CBD-63E3-4534-907C-76D66D0DDA45}" type="pres">
      <dgm:prSet presAssocID="{5343F415-DD68-4661-8B4D-808ED0B01212}" presName="diagram" presStyleCnt="0">
        <dgm:presLayoutVars>
          <dgm:dir/>
          <dgm:resizeHandles val="exact"/>
        </dgm:presLayoutVars>
      </dgm:prSet>
      <dgm:spPr/>
    </dgm:pt>
    <dgm:pt modelId="{7F1C0316-352F-42FB-A84E-90C6D6932A44}" type="pres">
      <dgm:prSet presAssocID="{634B7628-BE37-4679-9609-5B6114DF722E}" presName="node" presStyleLbl="node1" presStyleIdx="0" presStyleCnt="5">
        <dgm:presLayoutVars>
          <dgm:bulletEnabled val="1"/>
        </dgm:presLayoutVars>
      </dgm:prSet>
      <dgm:spPr/>
    </dgm:pt>
    <dgm:pt modelId="{28D16EC2-EEF5-4110-8F74-A8472871960B}" type="pres">
      <dgm:prSet presAssocID="{33B199C2-CB2A-4899-B372-F03444FD4835}" presName="sibTrans" presStyleCnt="0"/>
      <dgm:spPr/>
    </dgm:pt>
    <dgm:pt modelId="{BB7AB9DD-90C3-459F-9CE9-10884B069219}" type="pres">
      <dgm:prSet presAssocID="{50C99811-51FA-4CEB-9D51-43DBD0FD3F2E}" presName="node" presStyleLbl="node1" presStyleIdx="1" presStyleCnt="5">
        <dgm:presLayoutVars>
          <dgm:bulletEnabled val="1"/>
        </dgm:presLayoutVars>
      </dgm:prSet>
      <dgm:spPr/>
    </dgm:pt>
    <dgm:pt modelId="{3ABF01C8-887B-4B37-8F07-89B3A1514840}" type="pres">
      <dgm:prSet presAssocID="{16F760B7-750A-4A00-BB3B-EAC06DDE4827}" presName="sibTrans" presStyleCnt="0"/>
      <dgm:spPr/>
    </dgm:pt>
    <dgm:pt modelId="{5DC6A052-E71D-4CA4-8B28-F78813ACCD4D}" type="pres">
      <dgm:prSet presAssocID="{821A52C0-43CC-479C-B1C6-B29E93CB46EC}" presName="node" presStyleLbl="node1" presStyleIdx="2" presStyleCnt="5">
        <dgm:presLayoutVars>
          <dgm:bulletEnabled val="1"/>
        </dgm:presLayoutVars>
      </dgm:prSet>
      <dgm:spPr/>
    </dgm:pt>
    <dgm:pt modelId="{8518786D-A064-4A36-8569-4988C6B24B6E}" type="pres">
      <dgm:prSet presAssocID="{4F58C380-338B-4E20-8B0F-86EDC8D480D7}" presName="sibTrans" presStyleCnt="0"/>
      <dgm:spPr/>
    </dgm:pt>
    <dgm:pt modelId="{B843E423-63C0-47A3-AD58-F5213F357A0C}" type="pres">
      <dgm:prSet presAssocID="{C5D2105B-DC19-40D6-AD26-8134598E2B3C}" presName="node" presStyleLbl="node1" presStyleIdx="3" presStyleCnt="5">
        <dgm:presLayoutVars>
          <dgm:bulletEnabled val="1"/>
        </dgm:presLayoutVars>
      </dgm:prSet>
      <dgm:spPr/>
    </dgm:pt>
    <dgm:pt modelId="{800CB0AB-F640-4E74-BED6-DD6CD627316F}" type="pres">
      <dgm:prSet presAssocID="{DECA7C1E-8CFA-4ABC-A7B3-DA879269C4C9}" presName="sibTrans" presStyleCnt="0"/>
      <dgm:spPr/>
    </dgm:pt>
    <dgm:pt modelId="{4E566C7E-EC0A-4819-B45B-265AA728B138}" type="pres">
      <dgm:prSet presAssocID="{DA74B987-45AB-481C-8439-D1984E016C4C}" presName="node" presStyleLbl="node1" presStyleIdx="4" presStyleCnt="5">
        <dgm:presLayoutVars>
          <dgm:bulletEnabled val="1"/>
        </dgm:presLayoutVars>
      </dgm:prSet>
      <dgm:spPr/>
    </dgm:pt>
  </dgm:ptLst>
  <dgm:cxnLst>
    <dgm:cxn modelId="{A21E0116-1A46-480E-896C-00342417E4E0}" srcId="{5343F415-DD68-4661-8B4D-808ED0B01212}" destId="{DA74B987-45AB-481C-8439-D1984E016C4C}" srcOrd="4" destOrd="0" parTransId="{A0A969DC-EA32-4E51-855D-736A512B3962}" sibTransId="{CEF8F5F5-304C-475D-8703-8A7A5E349A92}"/>
    <dgm:cxn modelId="{741C1A2A-C57F-4CA1-938D-72DD22D95CE3}" type="presOf" srcId="{DA74B987-45AB-481C-8439-D1984E016C4C}" destId="{4E566C7E-EC0A-4819-B45B-265AA728B138}" srcOrd="0" destOrd="0" presId="urn:microsoft.com/office/officeart/2005/8/layout/default"/>
    <dgm:cxn modelId="{C24BC345-23C0-4626-96C8-AE4132ACC20D}" type="presOf" srcId="{821A52C0-43CC-479C-B1C6-B29E93CB46EC}" destId="{5DC6A052-E71D-4CA4-8B28-F78813ACCD4D}" srcOrd="0" destOrd="0" presId="urn:microsoft.com/office/officeart/2005/8/layout/default"/>
    <dgm:cxn modelId="{58744B7F-7D23-4199-9F24-13BEAF83EF41}" type="presOf" srcId="{50C99811-51FA-4CEB-9D51-43DBD0FD3F2E}" destId="{BB7AB9DD-90C3-459F-9CE9-10884B069219}" srcOrd="0" destOrd="0" presId="urn:microsoft.com/office/officeart/2005/8/layout/default"/>
    <dgm:cxn modelId="{3D73308D-D352-4FF1-917A-EFEC7F85A193}" type="presOf" srcId="{634B7628-BE37-4679-9609-5B6114DF722E}" destId="{7F1C0316-352F-42FB-A84E-90C6D6932A44}" srcOrd="0" destOrd="0" presId="urn:microsoft.com/office/officeart/2005/8/layout/default"/>
    <dgm:cxn modelId="{127ECA8D-82A4-4435-8388-3A696C69A57A}" type="presOf" srcId="{5343F415-DD68-4661-8B4D-808ED0B01212}" destId="{D4560CBD-63E3-4534-907C-76D66D0DDA45}" srcOrd="0" destOrd="0" presId="urn:microsoft.com/office/officeart/2005/8/layout/default"/>
    <dgm:cxn modelId="{FA9DD094-765A-4195-A742-7F40E9D6910F}" srcId="{5343F415-DD68-4661-8B4D-808ED0B01212}" destId="{C5D2105B-DC19-40D6-AD26-8134598E2B3C}" srcOrd="3" destOrd="0" parTransId="{05857AD6-8252-4AB9-9E7F-24D730D4A56F}" sibTransId="{DECA7C1E-8CFA-4ABC-A7B3-DA879269C4C9}"/>
    <dgm:cxn modelId="{9687049A-D8C9-4869-8BE1-49F249BCB351}" srcId="{5343F415-DD68-4661-8B4D-808ED0B01212}" destId="{821A52C0-43CC-479C-B1C6-B29E93CB46EC}" srcOrd="2" destOrd="0" parTransId="{0C87B286-8044-4D94-B813-07720C7E88D3}" sibTransId="{4F58C380-338B-4E20-8B0F-86EDC8D480D7}"/>
    <dgm:cxn modelId="{FF8561AD-9DBB-456D-835B-B36FD215A358}" srcId="{5343F415-DD68-4661-8B4D-808ED0B01212}" destId="{50C99811-51FA-4CEB-9D51-43DBD0FD3F2E}" srcOrd="1" destOrd="0" parTransId="{F624C7E7-9ECE-4760-9DDC-B233A2B24E58}" sibTransId="{16F760B7-750A-4A00-BB3B-EAC06DDE4827}"/>
    <dgm:cxn modelId="{B2D5B7F8-2493-40FA-AD2F-F1D58BBB084A}" srcId="{5343F415-DD68-4661-8B4D-808ED0B01212}" destId="{634B7628-BE37-4679-9609-5B6114DF722E}" srcOrd="0" destOrd="0" parTransId="{93C0F5D3-956C-4342-9AA9-5EB6258AFEFD}" sibTransId="{33B199C2-CB2A-4899-B372-F03444FD4835}"/>
    <dgm:cxn modelId="{C195B4FE-E48F-4B36-B86E-32C16965A538}" type="presOf" srcId="{C5D2105B-DC19-40D6-AD26-8134598E2B3C}" destId="{B843E423-63C0-47A3-AD58-F5213F357A0C}" srcOrd="0" destOrd="0" presId="urn:microsoft.com/office/officeart/2005/8/layout/default"/>
    <dgm:cxn modelId="{7403DDCC-CC63-4EFA-A376-A7EB9DF7F63B}" type="presParOf" srcId="{D4560CBD-63E3-4534-907C-76D66D0DDA45}" destId="{7F1C0316-352F-42FB-A84E-90C6D6932A44}" srcOrd="0" destOrd="0" presId="urn:microsoft.com/office/officeart/2005/8/layout/default"/>
    <dgm:cxn modelId="{9C33C1B4-018D-4663-B2CD-E6FCCD5DC7E0}" type="presParOf" srcId="{D4560CBD-63E3-4534-907C-76D66D0DDA45}" destId="{28D16EC2-EEF5-4110-8F74-A8472871960B}" srcOrd="1" destOrd="0" presId="urn:microsoft.com/office/officeart/2005/8/layout/default"/>
    <dgm:cxn modelId="{2605B300-F98A-4C52-9A62-35B90A50F274}" type="presParOf" srcId="{D4560CBD-63E3-4534-907C-76D66D0DDA45}" destId="{BB7AB9DD-90C3-459F-9CE9-10884B069219}" srcOrd="2" destOrd="0" presId="urn:microsoft.com/office/officeart/2005/8/layout/default"/>
    <dgm:cxn modelId="{07F45F10-BDD5-4BCA-A1F6-5854F1DA9086}" type="presParOf" srcId="{D4560CBD-63E3-4534-907C-76D66D0DDA45}" destId="{3ABF01C8-887B-4B37-8F07-89B3A1514840}" srcOrd="3" destOrd="0" presId="urn:microsoft.com/office/officeart/2005/8/layout/default"/>
    <dgm:cxn modelId="{1C04A1A7-C196-4F1E-8E34-D7AF72836BB3}" type="presParOf" srcId="{D4560CBD-63E3-4534-907C-76D66D0DDA45}" destId="{5DC6A052-E71D-4CA4-8B28-F78813ACCD4D}" srcOrd="4" destOrd="0" presId="urn:microsoft.com/office/officeart/2005/8/layout/default"/>
    <dgm:cxn modelId="{4F57C214-1D77-4B3A-ACDB-067C04A957B1}" type="presParOf" srcId="{D4560CBD-63E3-4534-907C-76D66D0DDA45}" destId="{8518786D-A064-4A36-8569-4988C6B24B6E}" srcOrd="5" destOrd="0" presId="urn:microsoft.com/office/officeart/2005/8/layout/default"/>
    <dgm:cxn modelId="{E4C99777-D82A-40DC-B764-CDAEFC7CC352}" type="presParOf" srcId="{D4560CBD-63E3-4534-907C-76D66D0DDA45}" destId="{B843E423-63C0-47A3-AD58-F5213F357A0C}" srcOrd="6" destOrd="0" presId="urn:microsoft.com/office/officeart/2005/8/layout/default"/>
    <dgm:cxn modelId="{9519F2EE-D9F5-44F9-8481-B6A8C3E0D1D9}" type="presParOf" srcId="{D4560CBD-63E3-4534-907C-76D66D0DDA45}" destId="{800CB0AB-F640-4E74-BED6-DD6CD627316F}" srcOrd="7" destOrd="0" presId="urn:microsoft.com/office/officeart/2005/8/layout/default"/>
    <dgm:cxn modelId="{39A3CDFB-CD91-4319-AADC-0DC122519A03}" type="presParOf" srcId="{D4560CBD-63E3-4534-907C-76D66D0DDA45}" destId="{4E566C7E-EC0A-4819-B45B-265AA728B138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1C0316-352F-42FB-A84E-90C6D6932A44}">
      <dsp:nvSpPr>
        <dsp:cNvPr id="0" name=""/>
        <dsp:cNvSpPr/>
      </dsp:nvSpPr>
      <dsp:spPr>
        <a:xfrm>
          <a:off x="916483" y="1984"/>
          <a:ext cx="2030015" cy="121800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kern="1200" dirty="0"/>
            <a:t>1. TAMIZAR</a:t>
          </a:r>
        </a:p>
      </dsp:txBody>
      <dsp:txXfrm>
        <a:off x="916483" y="1984"/>
        <a:ext cx="2030015" cy="1218009"/>
      </dsp:txXfrm>
    </dsp:sp>
    <dsp:sp modelId="{BB7AB9DD-90C3-459F-9CE9-10884B069219}">
      <dsp:nvSpPr>
        <dsp:cNvPr id="0" name=""/>
        <dsp:cNvSpPr/>
      </dsp:nvSpPr>
      <dsp:spPr>
        <a:xfrm>
          <a:off x="3149500" y="1984"/>
          <a:ext cx="2030015" cy="121800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kern="1200" dirty="0"/>
            <a:t>2. EXAMINAR Y EVALUAR</a:t>
          </a:r>
        </a:p>
      </dsp:txBody>
      <dsp:txXfrm>
        <a:off x="3149500" y="1984"/>
        <a:ext cx="2030015" cy="1218009"/>
      </dsp:txXfrm>
    </dsp:sp>
    <dsp:sp modelId="{5DC6A052-E71D-4CA4-8B28-F78813ACCD4D}">
      <dsp:nvSpPr>
        <dsp:cNvPr id="0" name=""/>
        <dsp:cNvSpPr/>
      </dsp:nvSpPr>
      <dsp:spPr>
        <a:xfrm>
          <a:off x="916483" y="1422995"/>
          <a:ext cx="2030015" cy="121800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kern="1200" dirty="0"/>
            <a:t>3. BRINDAR RETROALIMENTACIÓN</a:t>
          </a:r>
        </a:p>
      </dsp:txBody>
      <dsp:txXfrm>
        <a:off x="916483" y="1422995"/>
        <a:ext cx="2030015" cy="1218009"/>
      </dsp:txXfrm>
    </dsp:sp>
    <dsp:sp modelId="{B843E423-63C0-47A3-AD58-F5213F357A0C}">
      <dsp:nvSpPr>
        <dsp:cNvPr id="0" name=""/>
        <dsp:cNvSpPr/>
      </dsp:nvSpPr>
      <dsp:spPr>
        <a:xfrm>
          <a:off x="3149500" y="1422995"/>
          <a:ext cx="2030015" cy="121800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kern="1200" dirty="0"/>
            <a:t>4.HABLAR SOBRE EL CAMBIO</a:t>
          </a:r>
        </a:p>
      </dsp:txBody>
      <dsp:txXfrm>
        <a:off x="3149500" y="1422995"/>
        <a:ext cx="2030015" cy="1218009"/>
      </dsp:txXfrm>
    </dsp:sp>
    <dsp:sp modelId="{4E566C7E-EC0A-4819-B45B-265AA728B138}">
      <dsp:nvSpPr>
        <dsp:cNvPr id="0" name=""/>
        <dsp:cNvSpPr/>
      </dsp:nvSpPr>
      <dsp:spPr>
        <a:xfrm>
          <a:off x="2032992" y="2844006"/>
          <a:ext cx="2030015" cy="1218009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300" kern="1200" dirty="0"/>
            <a:t>5. CONCLUSION</a:t>
          </a:r>
        </a:p>
      </dsp:txBody>
      <dsp:txXfrm>
        <a:off x="2032992" y="2844006"/>
        <a:ext cx="2030015" cy="1218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7056ED-7AC9-4315-B1AC-E69C66831D65}" type="datetimeFigureOut">
              <a:rPr lang="en-US" smtClean="0"/>
              <a:t>6/23/2025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F9F93-7911-49CC-8273-13497F25B8B7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087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4131D5E5-52C7-4302-A28E-A1A483A54876}" type="slidenum">
              <a:rPr lang="en-US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es-ES" noProof="0"/>
              <a:t>Haga clic para modificar el estilo de título del patrón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000"/>
            </a:lvl1pPr>
          </a:lstStyle>
          <a:p>
            <a:pPr lvl="0"/>
            <a:r>
              <a:rPr lang="es-ES" noProof="0"/>
              <a:t>Haga clic para modificar el estilo de subtítulo del patrón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4E2F9D6-86E8-4DCA-A9FB-72E7C69BBC2E}" type="slidenum">
              <a:rPr lang="en-US"/>
              <a:t>‹Nº›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17DF2-C411-4EF1-9B07-30E5CAAAF34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123DC-144B-4716-BBD2-6B2AC30714D1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 hasCustomPrompt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 hasCustomPrompt="1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 hasCustomPrompt="1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9F6A461-E18F-4E94-8934-85B16B7CE178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 hasCustomPrompt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 hasCustomPrompt="1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es-ES"/>
              <a:t>Haga clic en el icono para agregar una imagen en línea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31ED88A-3027-4FB0-9789-7A212961D0EB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53770-B093-41E4-9067-D0CCA085ACB1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A84B6-0B3F-40D1-92AA-19B8BEC7BA46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20BB8-967E-4300-899D-2763DCE5043B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7F178C-E0E7-486A-B9EC-20CB4B05272D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B80A59-594B-4B16-8A59-CD9EAD978237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E358D-5D1A-4B89-94C3-32AFA17CF49A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1CE8DB-3FE2-4E40-8633-43D74511FAA9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CFA0-4855-4B64-845D-938330EB2EA6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en-US"/>
              <a:t>Haga clic para modificar el estilo de título del patrón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000"/>
            </a:lvl1pPr>
          </a:lstStyle>
          <a:p>
            <a:fld id="{6F26A452-B431-41D1-847A-70A15FB65F54}" type="slidenum">
              <a:rPr lang="en-US"/>
              <a:t>‹Nº›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anose="02020603050405020304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anose="02020603050405020304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07698" y="2492896"/>
            <a:ext cx="7376863" cy="2446504"/>
          </a:xfrm>
        </p:spPr>
        <p:txBody>
          <a:bodyPr/>
          <a:lstStyle/>
          <a:p>
            <a:pPr marL="0" indent="0">
              <a:buNone/>
            </a:pPr>
            <a:endParaRPr lang="es-AR" i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endParaRPr lang="es-AR" i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es-AR" sz="3200" b="1" i="1" dirty="0">
                <a:solidFill>
                  <a:srgbClr val="66669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TAMIZAJE</a:t>
            </a:r>
            <a:endParaRPr lang="es-AR" sz="3200" b="1" dirty="0">
              <a:solidFill>
                <a:srgbClr val="666699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s-E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4211960" y="493940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20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MARTHA LILIANA SANCHEZ RINCON</a:t>
            </a:r>
          </a:p>
          <a:p>
            <a:pPr algn="ctr"/>
            <a:r>
              <a:rPr lang="es-CO" sz="20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friscoesenorte2023@gmail.com</a:t>
            </a:r>
            <a:endParaRPr lang="es-AR" sz="2000" b="1" dirty="0">
              <a:solidFill>
                <a:srgbClr val="666699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s-AR" sz="2000" dirty="0"/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C1777D9B-7E20-4F43-8C85-00171BB5B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355C55E-2469-4D99-AC24-EBC2D0DC99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811" y="0"/>
            <a:ext cx="5286375" cy="12858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2ABE7C-E7D1-B9DA-BCB5-2DB0CC49BD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39825"/>
          </a:xfrm>
        </p:spPr>
        <p:txBody>
          <a:bodyPr/>
          <a:lstStyle/>
          <a:p>
            <a:pPr algn="ctr"/>
            <a:r>
              <a:rPr lang="es-CO" dirty="0"/>
              <a:t>GUIA</a:t>
            </a:r>
          </a:p>
        </p:txBody>
      </p:sp>
      <p:graphicFrame>
        <p:nvGraphicFramePr>
          <p:cNvPr id="5" name="Tabla 5">
            <a:extLst>
              <a:ext uri="{FF2B5EF4-FFF2-40B4-BE49-F238E27FC236}">
                <a16:creationId xmlns:a16="http://schemas.microsoft.com/office/drawing/2014/main" id="{BCDEAD53-6CA8-68B3-D770-F2157F2010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046934"/>
              </p:ext>
            </p:extLst>
          </p:nvPr>
        </p:nvGraphicFramePr>
        <p:xfrm>
          <a:off x="606388" y="1268760"/>
          <a:ext cx="8358100" cy="451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9388">
                  <a:extLst>
                    <a:ext uri="{9D8B030D-6E8A-4147-A177-3AD203B41FA5}">
                      <a16:colId xmlns:a16="http://schemas.microsoft.com/office/drawing/2014/main" val="2557526961"/>
                    </a:ext>
                  </a:extLst>
                </a:gridCol>
                <a:gridCol w="6408712">
                  <a:extLst>
                    <a:ext uri="{9D8B030D-6E8A-4147-A177-3AD203B41FA5}">
                      <a16:colId xmlns:a16="http://schemas.microsoft.com/office/drawing/2014/main" val="880371984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r>
                        <a:rPr lang="es-CO" sz="1600" dirty="0"/>
                        <a:t>1. Primer Contacto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6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objetivo es tener una escucha activa y no invasiva de la persona afectada; generando un espacio, empático, que le permita al paciente poder expresar (lenguaje verbal y semiológico) sus necesidades emocionales o psicológicas, por eso es muy importante antes de cualquier acercamiento identificar el contexto de la situación para realizar el contacto de la mejor forma.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75648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es-CO" sz="1600" dirty="0"/>
                        <a:t>2. </a:t>
                      </a:r>
                      <a:r>
                        <a:rPr lang="es-MX" sz="16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Estabilización: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MX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acuerdo al estado de la persona es necesario tratar de orientarla mediante técnicas de control y manejo emocional.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517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es-CO" sz="1600" dirty="0"/>
                        <a:t>3. </a:t>
                      </a:r>
                      <a:r>
                        <a:rPr lang="es-MX" sz="16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Dimensionar el problema:</a:t>
                      </a:r>
                      <a:br>
                        <a:rPr lang="es-MX" sz="1600" dirty="0"/>
                      </a:br>
                      <a:r>
                        <a:rPr lang="es-MX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s-CO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 proceso de intervención al paciente, se orienta en la identificación del detonante, o desencadenante de la situación actual, y de acuerdo con ello, al fortalecimiento de sus herramientas motivacionales y psicológicas, que aporte a la resignificación del evento traumático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9481332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es-CO" sz="1600" b="1" dirty="0"/>
                        <a:t>4. Conexión red de apoyo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MX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muy importante establecer conexión con la red de apoyo más cercana del paciente, al igual que con los servicios especializados en aquellas situaciones en donde el afectado necesite seguimiento y soporte profesional.</a:t>
                      </a:r>
                      <a:endParaRPr lang="es-CO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7190242"/>
                  </a:ext>
                </a:extLst>
              </a:tr>
            </a:tbl>
          </a:graphicData>
        </a:graphic>
      </p:graphicFrame>
      <p:pic>
        <p:nvPicPr>
          <p:cNvPr id="4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AFE9C06E-5094-42D8-81A1-6E78EC45F2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9575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3923928" y="4720076"/>
            <a:ext cx="432329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s-AR" sz="2000" b="1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María del Carmen Capacho Calderón</a:t>
            </a:r>
          </a:p>
          <a:p>
            <a:pPr algn="ctr">
              <a:lnSpc>
                <a:spcPts val="2000"/>
              </a:lnSpc>
            </a:pPr>
            <a:r>
              <a:rPr lang="es-AR" sz="2000" b="1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Esp. Adicciones </a:t>
            </a:r>
          </a:p>
          <a:p>
            <a:pPr algn="ctr">
              <a:lnSpc>
                <a:spcPts val="2000"/>
              </a:lnSpc>
            </a:pPr>
            <a:r>
              <a:rPr lang="es-AR" b="1" i="1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friscoesenorte2023@</a:t>
            </a:r>
            <a:r>
              <a:rPr lang="es-AR" b="1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gmail.com</a:t>
            </a:r>
            <a:endParaRPr lang="es-AR" sz="2000" b="1" i="1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s-AR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766" y="1568537"/>
            <a:ext cx="6051489" cy="2868575"/>
          </a:xfrm>
          <a:prstGeom prst="rect">
            <a:avLst/>
          </a:prstGeom>
        </p:spPr>
      </p:pic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AD70E744-01AC-485E-86EF-ED33DBB51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1EC053-08A9-B833-6AED-DF8744E76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ACUERDOS!!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890283D-B001-B84B-2C59-AF7A8D8D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sz="2400" dirty="0"/>
              <a:t>Todas nuestras opiniones son validas y muy importantes para el grupo, por eso estaré atento a  participar activamente </a:t>
            </a:r>
          </a:p>
          <a:p>
            <a:pPr algn="just"/>
            <a:r>
              <a:rPr lang="es-CO" sz="2400" dirty="0"/>
              <a:t>Evitaré el uso excesivo del celular y estaré atento durante la jornada</a:t>
            </a:r>
          </a:p>
          <a:p>
            <a:pPr algn="just"/>
            <a:r>
              <a:rPr lang="es-CO" sz="2400" dirty="0"/>
              <a:t>Atenderé a las opiniones de los demás, sabiendo que de su experiencia y opinión puedo fortalecer mi proceso</a:t>
            </a:r>
          </a:p>
          <a:p>
            <a:pPr algn="just"/>
            <a:r>
              <a:rPr lang="es-CO" sz="2400" dirty="0"/>
              <a:t>Informaré al grupo de alguna eventualidad que impida mi permanencia</a:t>
            </a:r>
          </a:p>
        </p:txBody>
      </p:sp>
      <p:pic>
        <p:nvPicPr>
          <p:cNvPr id="4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A95DED4A-DCED-4CF2-9F1F-1166991319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658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5F006-3690-C8F2-87B4-5639CFE49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2780928"/>
            <a:ext cx="8229600" cy="2664296"/>
          </a:xfrm>
        </p:spPr>
        <p:txBody>
          <a:bodyPr/>
          <a:lstStyle/>
          <a:p>
            <a:pPr algn="ctr"/>
            <a:r>
              <a:rPr lang="es-CO" dirty="0"/>
              <a:t>Objetivo: </a:t>
            </a:r>
            <a:r>
              <a:rPr lang="es-CO" dirty="0">
                <a:solidFill>
                  <a:schemeClr val="tx1"/>
                </a:solidFill>
              </a:rPr>
              <a:t>Revisar las orientaciones técnicas  para adelantar el proceso de detección e identificación temprana de problemas de consumo de SPA y Salud Mental</a:t>
            </a:r>
            <a:endParaRPr lang="es-CO" dirty="0"/>
          </a:p>
        </p:txBody>
      </p:sp>
      <p:pic>
        <p:nvPicPr>
          <p:cNvPr id="3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E6AB3A97-2293-467C-88F0-57E1368FCD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766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3731" y="1772816"/>
            <a:ext cx="8136852" cy="4463455"/>
          </a:xfrm>
        </p:spPr>
        <p:txBody>
          <a:bodyPr/>
          <a:lstStyle/>
          <a:p>
            <a:pPr algn="just"/>
            <a:r>
              <a:rPr lang="es-MX" sz="2000" dirty="0">
                <a:ea typeface="Calibri" panose="020F0502020204030204" pitchFamily="34" charset="0"/>
                <a:cs typeface="Calibri" panose="020F0502020204030204" pitchFamily="34" charset="0"/>
              </a:rPr>
              <a:t>Conjunto de procedimientos y técnicas  para ayudar a detectar la presencia o ausencia de las enfermedades, condiciones de riesgo o eventos definidos para salud., Es un examen preliminar que arroja indicios.  Son breves, de fácil aplicación</a:t>
            </a:r>
          </a:p>
          <a:p>
            <a:pPr marL="0" indent="0" algn="just">
              <a:buNone/>
            </a:pPr>
            <a:endParaRPr lang="es-MX" sz="20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r>
              <a:rPr lang="es-MX" sz="2000" dirty="0">
                <a:ea typeface="Calibri" panose="020F0502020204030204" pitchFamily="34" charset="0"/>
                <a:cs typeface="Calibri" panose="020F0502020204030204" pitchFamily="34" charset="0"/>
              </a:rPr>
              <a:t>Importante: </a:t>
            </a:r>
          </a:p>
          <a:p>
            <a:pPr algn="just"/>
            <a:r>
              <a:rPr lang="es-MX" sz="2000" dirty="0">
                <a:ea typeface="Calibri" panose="020F0502020204030204" pitchFamily="34" charset="0"/>
                <a:cs typeface="Calibri" panose="020F0502020204030204" pitchFamily="34" charset="0"/>
              </a:rPr>
              <a:t>Evitar los Juicios y criticas</a:t>
            </a:r>
          </a:p>
          <a:p>
            <a:pPr algn="just"/>
            <a:r>
              <a:rPr lang="es-MX" sz="2000" dirty="0">
                <a:ea typeface="Calibri" panose="020F0502020204030204" pitchFamily="34" charset="0"/>
                <a:cs typeface="Calibri" panose="020F0502020204030204" pitchFamily="34" charset="0"/>
              </a:rPr>
              <a:t>Hacerlo de forma de conversación</a:t>
            </a:r>
          </a:p>
          <a:p>
            <a:pPr algn="just"/>
            <a:r>
              <a:rPr lang="es-MX" sz="2000" dirty="0">
                <a:ea typeface="Calibri" panose="020F0502020204030204" pitchFamily="34" charset="0"/>
                <a:cs typeface="Calibri" panose="020F0502020204030204" pitchFamily="34" charset="0"/>
              </a:rPr>
              <a:t>Se debe hacer énfasis en la confidencialidad y en la orientación que se les puede brindar.</a:t>
            </a:r>
          </a:p>
          <a:p>
            <a:pPr marL="0" indent="0" algn="just">
              <a:buNone/>
            </a:pPr>
            <a:endParaRPr lang="es-MX" sz="24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es-AR" sz="2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AR" sz="2000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¿Qué  tamizaje?</a:t>
            </a:r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6F0AE982-A8D5-42F5-AAA1-AD5C2C6C5D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105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B3256E5D-5595-7C0E-00DF-2E7F43D570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1700808"/>
            <a:ext cx="3500214" cy="4315942"/>
          </a:xfrm>
          <a:prstGeom prst="rect">
            <a:avLst/>
          </a:prstGeom>
        </p:spPr>
      </p:pic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pPr algn="ctr"/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CUALES INSTRUMENTOS CONOCEMOS?</a:t>
            </a:r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78EB2C69-79B0-47DC-BC11-5ADC8E7D3C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660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83288"/>
            <a:ext cx="8136852" cy="4463455"/>
          </a:xfrm>
        </p:spPr>
        <p:txBody>
          <a:bodyPr/>
          <a:lstStyle/>
          <a:p>
            <a:pPr marL="0" indent="0" algn="just">
              <a:buNone/>
            </a:pPr>
            <a:r>
              <a:rPr lang="es-AR" sz="2000" dirty="0">
                <a:latin typeface="Arial" panose="020B0604020202020204" pitchFamily="34" charset="0"/>
                <a:cs typeface="Arial" panose="020B0604020202020204" pitchFamily="34" charset="0"/>
              </a:rPr>
              <a:t>SRQ: (CUESTIONARIO DE SINTOMAS PARA ADOLESCENTES) Mide cinco áreas especificas (depresión, ansiedad, alcoholismo, psicosis y epilepsia. Se aplica desde los 16 años y consta de 30 preguntas</a:t>
            </a:r>
          </a:p>
          <a:p>
            <a:pPr marL="0" indent="0" algn="just">
              <a:buNone/>
            </a:pPr>
            <a:endParaRPr lang="es-A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AR" sz="2000" dirty="0">
                <a:latin typeface="Arial" panose="020B0604020202020204" pitchFamily="34" charset="0"/>
                <a:cs typeface="Arial" panose="020B0604020202020204" pitchFamily="34" charset="0"/>
              </a:rPr>
              <a:t>Puntuación e interpretación:</a:t>
            </a:r>
          </a:p>
          <a:p>
            <a:pPr marL="0" indent="0" algn="just">
              <a:buNone/>
            </a:pPr>
            <a:r>
              <a:rPr lang="es-AR" sz="2000" dirty="0">
                <a:latin typeface="Arial" panose="020B0604020202020204" pitchFamily="34" charset="0"/>
                <a:cs typeface="Arial" panose="020B0604020202020204" pitchFamily="34" charset="0"/>
              </a:rPr>
              <a:t>Cada respuesta positiva equivale a 1 punto</a:t>
            </a:r>
          </a:p>
          <a:p>
            <a:pPr marL="0" indent="0" algn="just">
              <a:buNone/>
            </a:pPr>
            <a:endParaRPr lang="es-A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pPr algn="ctr"/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INSTRUMENTOS </a:t>
            </a: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7CB91FC9-B93D-2C75-02CA-5340A17D68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64685"/>
              </p:ext>
            </p:extLst>
          </p:nvPr>
        </p:nvGraphicFramePr>
        <p:xfrm>
          <a:off x="889248" y="4068464"/>
          <a:ext cx="7272756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40">
                  <a:extLst>
                    <a:ext uri="{9D8B030D-6E8A-4147-A177-3AD203B41FA5}">
                      <a16:colId xmlns:a16="http://schemas.microsoft.com/office/drawing/2014/main" val="2604211785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227752692"/>
                    </a:ext>
                  </a:extLst>
                </a:gridCol>
                <a:gridCol w="4032448">
                  <a:extLst>
                    <a:ext uri="{9D8B030D-6E8A-4147-A177-3AD203B41FA5}">
                      <a16:colId xmlns:a16="http://schemas.microsoft.com/office/drawing/2014/main" val="125648087"/>
                    </a:ext>
                  </a:extLst>
                </a:gridCol>
              </a:tblGrid>
              <a:tr h="345989">
                <a:tc>
                  <a:txBody>
                    <a:bodyPr/>
                    <a:lstStyle/>
                    <a:p>
                      <a:r>
                        <a:rPr lang="es-CO" dirty="0"/>
                        <a:t>PREGUNTAS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POSITIVAS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CONCLUSION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006191"/>
                  </a:ext>
                </a:extLst>
              </a:tr>
              <a:tr h="345989">
                <a:tc>
                  <a:txBody>
                    <a:bodyPr/>
                    <a:lstStyle/>
                    <a:p>
                      <a:r>
                        <a:rPr lang="es-CO" dirty="0"/>
                        <a:t>1 -20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5 -7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dirty="0"/>
                        <a:t>Puede estar presentando angustia psicológica significativa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564927"/>
                  </a:ext>
                </a:extLst>
              </a:tr>
              <a:tr h="345989">
                <a:tc>
                  <a:txBody>
                    <a:bodyPr/>
                    <a:lstStyle/>
                    <a:p>
                      <a:r>
                        <a:rPr lang="es-CO" dirty="0"/>
                        <a:t>21-25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Síntomas Psicóticos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033599"/>
                  </a:ext>
                </a:extLst>
              </a:tr>
              <a:tr h="345989">
                <a:tc>
                  <a:txBody>
                    <a:bodyPr/>
                    <a:lstStyle/>
                    <a:p>
                      <a:r>
                        <a:rPr lang="es-CO" dirty="0"/>
                        <a:t>26-30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Presencia de consumo problemático de Alcohol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457796"/>
                  </a:ext>
                </a:extLst>
              </a:tr>
            </a:tbl>
          </a:graphicData>
        </a:graphic>
      </p:graphicFrame>
      <p:pic>
        <p:nvPicPr>
          <p:cNvPr id="6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F2B14B61-97B1-4A2F-A472-6D94D01ACD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355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72816"/>
            <a:ext cx="8136852" cy="4463455"/>
          </a:xfrm>
        </p:spPr>
        <p:txBody>
          <a:bodyPr/>
          <a:lstStyle/>
          <a:p>
            <a:pPr marL="0" indent="0" algn="just">
              <a:buNone/>
            </a:pPr>
            <a:r>
              <a:rPr lang="es-AR" sz="2400" dirty="0">
                <a:latin typeface="Arial" panose="020B0604020202020204" pitchFamily="34" charset="0"/>
                <a:cs typeface="Arial" panose="020B0604020202020204" pitchFamily="34" charset="0"/>
              </a:rPr>
              <a:t>CRAFFT: (CONSUMO DE SUSTANCIAS PSICO ACTIVAS PARA ADOLESCENTES)</a:t>
            </a:r>
          </a:p>
          <a:p>
            <a:pPr marL="0" indent="0" algn="just">
              <a:buNone/>
            </a:pPr>
            <a:endParaRPr lang="es-AR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s-AR" sz="2400" dirty="0">
                <a:latin typeface="Arial" panose="020B0604020202020204" pitchFamily="34" charset="0"/>
                <a:cs typeface="Arial" panose="020B0604020202020204" pitchFamily="34" charset="0"/>
              </a:rPr>
              <a:t>Puntuación e interpretación:</a:t>
            </a:r>
          </a:p>
          <a:p>
            <a:pPr marL="0" indent="0" algn="just">
              <a:buNone/>
            </a:pPr>
            <a:r>
              <a:rPr lang="es-AR" sz="2400" dirty="0">
                <a:latin typeface="Arial" panose="020B0604020202020204" pitchFamily="34" charset="0"/>
                <a:cs typeface="Arial" panose="020B0604020202020204" pitchFamily="34" charset="0"/>
              </a:rPr>
              <a:t>Cada respuesta positiva equivale a 1 punto</a:t>
            </a:r>
          </a:p>
          <a:p>
            <a:pPr marL="0" indent="0" algn="just">
              <a:buNone/>
            </a:pPr>
            <a:endParaRPr lang="es-A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pPr algn="ctr"/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INSTRUMENTOS </a:t>
            </a:r>
          </a:p>
        </p:txBody>
      </p:sp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7CB91FC9-B93D-2C75-02CA-5340A17D68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777750"/>
              </p:ext>
            </p:extLst>
          </p:nvPr>
        </p:nvGraphicFramePr>
        <p:xfrm>
          <a:off x="611612" y="4383858"/>
          <a:ext cx="7709976" cy="1212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32">
                  <a:extLst>
                    <a:ext uri="{9D8B030D-6E8A-4147-A177-3AD203B41FA5}">
                      <a16:colId xmlns:a16="http://schemas.microsoft.com/office/drawing/2014/main" val="3227752692"/>
                    </a:ext>
                  </a:extLst>
                </a:gridCol>
                <a:gridCol w="6053844">
                  <a:extLst>
                    <a:ext uri="{9D8B030D-6E8A-4147-A177-3AD203B41FA5}">
                      <a16:colId xmlns:a16="http://schemas.microsoft.com/office/drawing/2014/main" val="125648087"/>
                    </a:ext>
                  </a:extLst>
                </a:gridCol>
              </a:tblGrid>
              <a:tr h="274750">
                <a:tc>
                  <a:txBody>
                    <a:bodyPr/>
                    <a:lstStyle/>
                    <a:p>
                      <a:r>
                        <a:rPr lang="es-CO" dirty="0"/>
                        <a:t>POSITIVAS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CONCLUSION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0006191"/>
                  </a:ext>
                </a:extLst>
              </a:tr>
              <a:tr h="480813">
                <a:tc>
                  <a:txBody>
                    <a:bodyPr/>
                    <a:lstStyle/>
                    <a:p>
                      <a:r>
                        <a:rPr lang="es-CO" dirty="0"/>
                        <a:t>0-1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CO" dirty="0"/>
                        <a:t>Se recomienda no consumir alcohol ni otras sustancias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564927"/>
                  </a:ext>
                </a:extLst>
              </a:tr>
              <a:tr h="274750">
                <a:tc>
                  <a:txBody>
                    <a:bodyPr/>
                    <a:lstStyle/>
                    <a:p>
                      <a:r>
                        <a:rPr lang="es-CO" dirty="0"/>
                        <a:t>2-6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dirty="0"/>
                        <a:t>Requiere evaluación profesional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9033599"/>
                  </a:ext>
                </a:extLst>
              </a:tr>
            </a:tbl>
          </a:graphicData>
        </a:graphic>
      </p:graphicFrame>
      <p:pic>
        <p:nvPicPr>
          <p:cNvPr id="6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6B626BEC-1EC0-468F-BEE1-A3F5A0E7C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985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2ABE7C-E7D1-B9DA-BCB5-2DB0CC49B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INTERVENCION BREVE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C862B59F-D711-B4E4-BB98-F96C5A22CE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8734200"/>
              </p:ext>
            </p:extLst>
          </p:nvPr>
        </p:nvGraphicFramePr>
        <p:xfrm>
          <a:off x="1619672" y="213285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6B454539-6F01-4751-BA6A-F6D3820C5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4450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2ABE7C-E7D1-B9DA-BCB5-2DB0CC49B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PRIMEROS AUXILIOS PSICOLOGICOS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264089F-8DDC-C2AD-21B8-55DF5F88272E}"/>
              </a:ext>
            </a:extLst>
          </p:cNvPr>
          <p:cNvSpPr txBox="1"/>
          <p:nvPr/>
        </p:nvSpPr>
        <p:spPr>
          <a:xfrm>
            <a:off x="899592" y="1916832"/>
            <a:ext cx="778720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2000" b="0" i="0" dirty="0">
                <a:solidFill>
                  <a:srgbClr val="333333"/>
                </a:solidFill>
                <a:effectLst/>
                <a:latin typeface="Raleway"/>
              </a:rPr>
              <a:t>Los primeros auxilios psicológicos (PAP), son una intervención que se realiza inmediatamente después de algún suceso traumático o de mucho impacto para una persona, el objetivo principal de prestarlos es recuperar el equilibrio emocional en ese momento y evitar problemas psicológicos graves más adelante.</a:t>
            </a:r>
          </a:p>
          <a:p>
            <a:pPr algn="just"/>
            <a:r>
              <a:rPr lang="es-MX" sz="2000" b="0" i="0" dirty="0">
                <a:solidFill>
                  <a:srgbClr val="333333"/>
                </a:solidFill>
                <a:effectLst/>
                <a:latin typeface="Raleway"/>
              </a:rPr>
              <a:t> </a:t>
            </a:r>
          </a:p>
          <a:p>
            <a:pPr algn="just"/>
            <a:r>
              <a:rPr lang="es-MX" sz="2000" b="0" i="0" dirty="0">
                <a:solidFill>
                  <a:srgbClr val="333333"/>
                </a:solidFill>
                <a:effectLst/>
                <a:latin typeface="Raleway"/>
              </a:rPr>
              <a:t>De acuerdo con el impacto emocional del paciente, se determina en el proceso de intervención, si requiere de una o más atenciones; con el objetivo de que el individuo supere o resignifique el evento traumático.</a:t>
            </a:r>
          </a:p>
          <a:p>
            <a:endParaRPr lang="es-CO" dirty="0"/>
          </a:p>
        </p:txBody>
      </p:sp>
      <p:pic>
        <p:nvPicPr>
          <p:cNvPr id="4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BB922455-BEB7-44EE-9871-B160467C9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753391"/>
      </p:ext>
    </p:extLst>
  </p:cSld>
  <p:clrMapOvr>
    <a:masterClrMapping/>
  </p:clrMapOvr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(Tema de nivel)</Template>
  <TotalTime>4155</TotalTime>
  <Words>598</Words>
  <Application>Microsoft Office PowerPoint</Application>
  <PresentationFormat>Presentación en pantalla (4:3)</PresentationFormat>
  <Paragraphs>70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Raleway</vt:lpstr>
      <vt:lpstr>Times New Roman</vt:lpstr>
      <vt:lpstr>Verdana</vt:lpstr>
      <vt:lpstr>Wingdings</vt:lpstr>
      <vt:lpstr>Level</vt:lpstr>
      <vt:lpstr>Presentación de PowerPoint</vt:lpstr>
      <vt:lpstr>ACUERDOS!!</vt:lpstr>
      <vt:lpstr>Objetivo: Revisar las orientaciones técnicas  para adelantar el proceso de detección e identificación temprana de problemas de consumo de SPA y Salud Mental</vt:lpstr>
      <vt:lpstr>¿Qué  tamizaje?</vt:lpstr>
      <vt:lpstr>CUALES INSTRUMENTOS CONOCEMOS?</vt:lpstr>
      <vt:lpstr>INSTRUMENTOS </vt:lpstr>
      <vt:lpstr>INSTRUMENTOS </vt:lpstr>
      <vt:lpstr>INTERVENCION BREVE</vt:lpstr>
      <vt:lpstr>PRIMEROS AUXILIOS PSICOLOGICOS</vt:lpstr>
      <vt:lpstr>GUIA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Nico</dc:creator>
  <cp:lastModifiedBy>Maria del carmen Capacho calderon</cp:lastModifiedBy>
  <cp:revision>150</cp:revision>
  <dcterms:created xsi:type="dcterms:W3CDTF">2020-05-12T12:27:00Z</dcterms:created>
  <dcterms:modified xsi:type="dcterms:W3CDTF">2025-06-23T23:22:21Z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TC060874523082</vt:lpwstr>
  </property>
  <property fmtid="{D5CDD505-2E9C-101B-9397-08002B2CF9AE}" pid="3" name="KSOProductBuildVer">
    <vt:lpwstr>3082-11.2.0.9363</vt:lpwstr>
  </property>
</Properties>
</file>