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comments/modernComment_10E_0.xml" ContentType="application/vnd.ms-powerpoint.comments+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comments/modernComment_7ECCFDE1_CE72BC56.xml" ContentType="application/vnd.ms-powerpoint.comments+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comments/modernComment_7ECCFDC8_82DF3D7A.xml" ContentType="application/vnd.ms-powerpoint.comments+xml"/>
  <Override PartName="/ppt/notesSlides/notesSlide15.xml" ContentType="application/vnd.openxmlformats-officedocument.presentationml.notesSlide+xml"/>
  <Override PartName="/ppt/comments/modernComment_7ECCFDC9_7DE5C768.xml" ContentType="application/vnd.ms-powerpoint.comments+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comments/modernComment_7ECCFDCB_4DDF4713.xml" ContentType="application/vnd.ms-powerpoint.comments+xml"/>
  <Override PartName="/ppt/notesSlides/notesSlide19.xml" ContentType="application/vnd.openxmlformats-officedocument.presentationml.notesSlide+xml"/>
  <Override PartName="/ppt/comments/modernComment_7ECCFDDF_3FFE3740.xml" ContentType="application/vnd.ms-powerpoint.comments+xml"/>
  <Override PartName="/ppt/notesSlides/notesSlide20.xml" ContentType="application/vnd.openxmlformats-officedocument.presentationml.notesSlide+xml"/>
  <Override PartName="/ppt/comments/modernComment_7ECCFDE0_2E144A94.xml" ContentType="application/vnd.ms-powerpoint.comments+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comments/modernComment_11B_C7E2FD2C.xml" ContentType="application/vnd.ms-powerpoint.comments+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comments/modernComment_11E_C3558B67.xml" ContentType="application/vnd.ms-powerpoint.comments+xml"/>
  <Override PartName="/ppt/notesSlides/notesSlide28.xml" ContentType="application/vnd.openxmlformats-officedocument.presentationml.notesSlide+xml"/>
  <Override PartName="/ppt/comments/modernComment_7ECCFDCA_3D193D93.xml" ContentType="application/vnd.ms-powerpoint.comments+xml"/>
  <Override PartName="/ppt/notesSlides/notesSlide29.xml" ContentType="application/vnd.openxmlformats-officedocument.presentationml.notesSlide+xml"/>
  <Override PartName="/ppt/comments/modernComment_7ECCFDDE_4A1DA898.xml" ContentType="application/vnd.ms-powerpoint.comments+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comments/modernComment_7ECCFDE2_D39B2E2D.xml" ContentType="application/vnd.ms-powerpoint.comments+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comments/modernComment_7ECCFDCF_89F0A660.xml" ContentType="application/vnd.ms-powerpoint.comments+xml"/>
  <Override PartName="/ppt/notesSlides/notesSlide35.xml" ContentType="application/vnd.openxmlformats-officedocument.presentationml.notesSlide+xml"/>
  <Override PartName="/ppt/comments/modernComment_7ECCFDD2_C8E91000.xml" ContentType="application/vnd.ms-powerpoint.comments+xml"/>
  <Override PartName="/ppt/notesSlides/notesSlide36.xml" ContentType="application/vnd.openxmlformats-officedocument.presentationml.notesSlide+xml"/>
  <Override PartName="/ppt/comments/modernComment_7ECCFDD3_B5CC779D.xml" ContentType="application/vnd.ms-powerpoint.comments+xml"/>
  <Override PartName="/ppt/notesSlides/notesSlide37.xml" ContentType="application/vnd.openxmlformats-officedocument.presentationml.notesSlide+xml"/>
  <Override PartName="/ppt/comments/modernComment_7ECCFDD4_D15F8936.xml" ContentType="application/vnd.ms-powerpoint.comments+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comments/modernComment_7ECCFDD5_98173476.xml" ContentType="application/vnd.ms-powerpoint.comments+xml"/>
  <Override PartName="/ppt/notesSlides/notesSlide40.xml" ContentType="application/vnd.openxmlformats-officedocument.presentationml.notesSlide+xml"/>
  <Override PartName="/ppt/comments/modernComment_7ECCFDEB_D3C730F5.xml" ContentType="application/vnd.ms-powerpoint.comments+xml"/>
  <Override PartName="/ppt/notesSlides/notesSlide41.xml" ContentType="application/vnd.openxmlformats-officedocument.presentationml.notesSlide+xml"/>
  <Override PartName="/ppt/comments/modernComment_7ECCFDF4_4CF1550C.xml" ContentType="application/vnd.ms-powerpoint.comments+xml"/>
  <Override PartName="/ppt/notesSlides/notesSlide42.xml" ContentType="application/vnd.openxmlformats-officedocument.presentationml.notesSlide+xml"/>
  <Override PartName="/ppt/comments/modernComment_7ECCFDD7_13BE507E.xml" ContentType="application/vnd.ms-powerpoint.comments+xml"/>
  <Override PartName="/ppt/notesSlides/notesSlide43.xml" ContentType="application/vnd.openxmlformats-officedocument.presentationml.notesSlide+xml"/>
  <Override PartName="/ppt/comments/modernComment_7ECCFDF5_93E7437C.xml" ContentType="application/vnd.ms-powerpoint.comments+xml"/>
  <Override PartName="/ppt/notesSlides/notesSlide44.xml" ContentType="application/vnd.openxmlformats-officedocument.presentationml.notesSlide+xml"/>
  <Override PartName="/ppt/comments/modernComment_7ECCFDF6_4C225B5.xml" ContentType="application/vnd.ms-powerpoint.comments+xml"/>
  <Override PartName="/ppt/notesSlides/notesSlide45.xml" ContentType="application/vnd.openxmlformats-officedocument.presentationml.notesSlide+xml"/>
  <Override PartName="/ppt/comments/modernComment_7ECCFDF7_ECFBD2ED.xml" ContentType="application/vnd.ms-powerpoint.comments+xml"/>
  <Override PartName="/ppt/notesSlides/notesSlide46.xml" ContentType="application/vnd.openxmlformats-officedocument.presentationml.notesSlide+xml"/>
  <Override PartName="/ppt/comments/modernComment_7ECCFDF8_D8E664A3.xml" ContentType="application/vnd.ms-powerpoint.comments+xml"/>
  <Override PartName="/ppt/notesSlides/notesSlide47.xml" ContentType="application/vnd.openxmlformats-officedocument.presentationml.notesSlide+xml"/>
  <Override PartName="/ppt/comments/modernComment_7ECCFDCC_F17984DA.xml" ContentType="application/vnd.ms-powerpoint.comments+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comments/modernComment_121_E30E99A5.xml" ContentType="application/vnd.ms-powerpoint.comments+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comments/modernComment_126_44BDE813.xml" ContentType="application/vnd.ms-powerpoint.comments+xml"/>
  <Override PartName="/ppt/notesSlides/notesSlide58.xml" ContentType="application/vnd.openxmlformats-officedocument.presentationml.notesSlide+xml"/>
  <Override PartName="/ppt/comments/modernComment_127_E1724420.xml" ContentType="application/vnd.ms-powerpoint.comments+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comments/modernComment_129_2A1EC613.xml" ContentType="application/vnd.ms-powerpoint.comments+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comments/modernComment_12B_EF62F136.xml" ContentType="application/vnd.ms-powerpoint.comments+xml"/>
  <Override PartName="/ppt/notesSlides/notesSlide63.xml" ContentType="application/vnd.openxmlformats-officedocument.presentationml.notesSlide+xml"/>
  <Override PartName="/ppt/comments/modernComment_12C_91EEE22C.xml" ContentType="application/vnd.ms-powerpoint.comments+xml"/>
  <Override PartName="/ppt/notesSlides/notesSlide64.xml" ContentType="application/vnd.openxmlformats-officedocument.presentationml.notesSlide+xml"/>
  <Override PartName="/ppt/comments/modernComment_12D_703C8A7E.xml" ContentType="application/vnd.ms-powerpoint.comments+xml"/>
  <Override PartName="/ppt/notesSlides/notesSlide65.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59" r:id="rId4"/>
  </p:sldMasterIdLst>
  <p:notesMasterIdLst>
    <p:notesMasterId r:id="rId70"/>
  </p:notesMasterIdLst>
  <p:sldIdLst>
    <p:sldId id="256" r:id="rId5"/>
    <p:sldId id="2127363577" r:id="rId6"/>
    <p:sldId id="270" r:id="rId7"/>
    <p:sldId id="288" r:id="rId8"/>
    <p:sldId id="2127363578" r:id="rId9"/>
    <p:sldId id="2127363570" r:id="rId10"/>
    <p:sldId id="2127363579" r:id="rId11"/>
    <p:sldId id="2127363553" r:id="rId12"/>
    <p:sldId id="2127363580" r:id="rId13"/>
    <p:sldId id="2127363571" r:id="rId14"/>
    <p:sldId id="2127363581" r:id="rId15"/>
    <p:sldId id="2127363583" r:id="rId16"/>
    <p:sldId id="2127363566" r:id="rId17"/>
    <p:sldId id="2127363528" r:id="rId18"/>
    <p:sldId id="2127363529" r:id="rId19"/>
    <p:sldId id="2127363584" r:id="rId20"/>
    <p:sldId id="2127363567" r:id="rId21"/>
    <p:sldId id="2127363531" r:id="rId22"/>
    <p:sldId id="2127363551" r:id="rId23"/>
    <p:sldId id="2127363552" r:id="rId24"/>
    <p:sldId id="2127363585" r:id="rId25"/>
    <p:sldId id="2127363565" r:id="rId26"/>
    <p:sldId id="2127363544" r:id="rId27"/>
    <p:sldId id="283" r:id="rId28"/>
    <p:sldId id="284" r:id="rId29"/>
    <p:sldId id="285" r:id="rId30"/>
    <p:sldId id="286" r:id="rId31"/>
    <p:sldId id="2127363530" r:id="rId32"/>
    <p:sldId id="2127363550" r:id="rId33"/>
    <p:sldId id="2127363586" r:id="rId34"/>
    <p:sldId id="2127363587" r:id="rId35"/>
    <p:sldId id="2127363554" r:id="rId36"/>
    <p:sldId id="2127363556" r:id="rId37"/>
    <p:sldId id="2127363535" r:id="rId38"/>
    <p:sldId id="2127363538" r:id="rId39"/>
    <p:sldId id="2127363539" r:id="rId40"/>
    <p:sldId id="2127363540" r:id="rId41"/>
    <p:sldId id="2127363582" r:id="rId42"/>
    <p:sldId id="2127363541" r:id="rId43"/>
    <p:sldId id="2127363563" r:id="rId44"/>
    <p:sldId id="2127363572" r:id="rId45"/>
    <p:sldId id="2127363543" r:id="rId46"/>
    <p:sldId id="2127363573" r:id="rId47"/>
    <p:sldId id="2127363574" r:id="rId48"/>
    <p:sldId id="2127363575" r:id="rId49"/>
    <p:sldId id="2127363576" r:id="rId50"/>
    <p:sldId id="2127363532" r:id="rId51"/>
    <p:sldId id="2127363545" r:id="rId52"/>
    <p:sldId id="2127363546" r:id="rId53"/>
    <p:sldId id="2127363547" r:id="rId54"/>
    <p:sldId id="2127363548" r:id="rId55"/>
    <p:sldId id="289" r:id="rId56"/>
    <p:sldId id="290" r:id="rId57"/>
    <p:sldId id="291" r:id="rId58"/>
    <p:sldId id="292" r:id="rId59"/>
    <p:sldId id="293" r:id="rId60"/>
    <p:sldId id="294" r:id="rId61"/>
    <p:sldId id="295" r:id="rId62"/>
    <p:sldId id="296" r:id="rId63"/>
    <p:sldId id="297" r:id="rId64"/>
    <p:sldId id="298" r:id="rId65"/>
    <p:sldId id="299" r:id="rId66"/>
    <p:sldId id="300" r:id="rId67"/>
    <p:sldId id="301" r:id="rId68"/>
    <p:sldId id="282" r:id="rId69"/>
  </p:sldIdLst>
  <p:sldSz cx="12192000" cy="6858000"/>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presentation>
</file>

<file path=ppt/authors.xml><?xml version="1.0" encoding="utf-8"?>
<p188:authorLst xmlns:a="http://schemas.openxmlformats.org/drawingml/2006/main" xmlns:r="http://schemas.openxmlformats.org/officeDocument/2006/relationships" xmlns:p188="http://schemas.microsoft.com/office/powerpoint/2018/8/main">
  <p188:author id="{80496A42-8475-BB2A-3464-8EAD25BEF6EC}" name="Diana Carolina Callejas Moncaleano" initials="DC" userId="S::dcallejas@minambiente.gov.co::76830a9e-2e28-4957-8293-09136a558c71" providerId="AD"/>
  <p188:author id="{1E976072-BAD4-47E0-F56C-4B44110E93E4}" name="Claudia Liliana Buitrago Aguirre" initials="CA" userId="S::cbuitrago@minambiente.gov.co::20c6827f-caed-41c7-82b6-2c39c43f20e3" providerId="AD"/>
  <p188:author id="{488B0095-E041-5B8C-F5B5-B9CE1FBCF92D}" name="Andrea Del Pilar Torres Gallardo" initials="AT" userId="S::adtorresg@minambiente.gov.co::22f34ecb-f9ed-40d2-927e-b230aeee88ab" providerId="AD"/>
  <p188:author id="{0A2384E6-8667-1325-CEC3-A79F45E32850}" name="Yury Janeth Murcia Doncel" initials="YD" userId="S::yjmurciad@minambiente.gov.co::0507ee3b-7bcf-4dcb-9cba-d7504a5dd918"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5D9D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FB04E50-D3B5-7B7F-0253-1F075D4F2ED6}" v="8" dt="2026-04-21T20:43:33.627"/>
  </p1510:revLst>
</p1510:revInfo>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012ECD-51FC-41F1-AA8D-1B2483CD663E}" styleName="Estilo claro 2 - Acento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69CF1AB2-1976-4502-BF36-3FF5EA218861}" styleName="Estilo medio 4 - Énfasis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B301B821-A1FF-4177-AEE7-76D212191A09}" styleName="Estilo medio 1 - Énfasis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slide" Target="slides/slide59.xml"/><Relationship Id="rId68" Type="http://schemas.openxmlformats.org/officeDocument/2006/relationships/slide" Target="slides/slide64.xml"/><Relationship Id="rId16" Type="http://schemas.openxmlformats.org/officeDocument/2006/relationships/slide" Target="slides/slide1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slide" Target="slides/slide54.xml"/><Relationship Id="rId66" Type="http://schemas.openxmlformats.org/officeDocument/2006/relationships/slide" Target="slides/slide62.xml"/><Relationship Id="rId74" Type="http://schemas.openxmlformats.org/officeDocument/2006/relationships/tableStyles" Target="tableStyles.xml"/><Relationship Id="rId5" Type="http://schemas.openxmlformats.org/officeDocument/2006/relationships/slide" Target="slides/slide1.xml"/><Relationship Id="rId61" Type="http://schemas.openxmlformats.org/officeDocument/2006/relationships/slide" Target="slides/slide57.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slide" Target="slides/slide60.xml"/><Relationship Id="rId69" Type="http://schemas.openxmlformats.org/officeDocument/2006/relationships/slide" Target="slides/slide65.xml"/><Relationship Id="rId77" Type="http://schemas.microsoft.com/office/2018/10/relationships/authors" Target="authors.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viewProps" Target="viewProps.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slide" Target="slides/slide63.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notesMaster" Target="notesMasters/notesMaster1.xml"/><Relationship Id="rId75"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73"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6" Type="http://schemas.microsoft.com/office/2015/10/relationships/revisionInfo" Target="revisionInfo.xml"/><Relationship Id="rId7" Type="http://schemas.openxmlformats.org/officeDocument/2006/relationships/slide" Target="slides/slide3.xml"/><Relationship Id="rId71" Type="http://schemas.openxmlformats.org/officeDocument/2006/relationships/presProps" Target="presProps.xml"/><Relationship Id="rId2" Type="http://schemas.openxmlformats.org/officeDocument/2006/relationships/customXml" Target="../customXml/item2.xml"/><Relationship Id="rId29" Type="http://schemas.openxmlformats.org/officeDocument/2006/relationships/slide" Target="slides/slide25.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Diana Victoria Carvajal" userId="8819dd9c-6c7e-47dc-8196-b312587b9929" providerId="ADAL" clId="{A1316D13-4D8E-5623-A7B8-2AE4084597B4}"/>
    <pc:docChg chg="undo custSel addSld delSld modSld sldOrd">
      <pc:chgData name="Diana Victoria Carvajal" userId="8819dd9c-6c7e-47dc-8196-b312587b9929" providerId="ADAL" clId="{A1316D13-4D8E-5623-A7B8-2AE4084597B4}" dt="2026-04-02T00:17:03.348" v="2540" actId="2696"/>
      <pc:docMkLst>
        <pc:docMk/>
      </pc:docMkLst>
      <pc:sldChg chg="modSp mod">
        <pc:chgData name="Diana Victoria Carvajal" userId="8819dd9c-6c7e-47dc-8196-b312587b9929" providerId="ADAL" clId="{A1316D13-4D8E-5623-A7B8-2AE4084597B4}" dt="2026-04-01T22:49:38.332" v="7" actId="20577"/>
        <pc:sldMkLst>
          <pc:docMk/>
          <pc:sldMk cId="0" sldId="256"/>
        </pc:sldMkLst>
        <pc:spChg chg="mod">
          <ac:chgData name="Diana Victoria Carvajal" userId="8819dd9c-6c7e-47dc-8196-b312587b9929" providerId="ADAL" clId="{A1316D13-4D8E-5623-A7B8-2AE4084597B4}" dt="2026-04-01T22:49:38.332" v="7" actId="20577"/>
          <ac:spMkLst>
            <pc:docMk/>
            <pc:sldMk cId="0" sldId="256"/>
            <ac:spMk id="3736" creationId="{00000000-0000-0000-0000-000000000000}"/>
          </ac:spMkLst>
        </pc:spChg>
      </pc:sldChg>
      <pc:sldChg chg="addSp delSp modSp add mod">
        <pc:chgData name="Diana Victoria Carvajal" userId="8819dd9c-6c7e-47dc-8196-b312587b9929" providerId="ADAL" clId="{A1316D13-4D8E-5623-A7B8-2AE4084597B4}" dt="2026-04-02T00:05:38.526" v="1860" actId="20577"/>
        <pc:sldMkLst>
          <pc:docMk/>
          <pc:sldMk cId="3353541932" sldId="283"/>
        </pc:sldMkLst>
        <pc:spChg chg="mod">
          <ac:chgData name="Diana Victoria Carvajal" userId="8819dd9c-6c7e-47dc-8196-b312587b9929" providerId="ADAL" clId="{A1316D13-4D8E-5623-A7B8-2AE4084597B4}" dt="2026-04-02T00:04:28.367" v="1840" actId="20577"/>
          <ac:spMkLst>
            <pc:docMk/>
            <pc:sldMk cId="3353541932" sldId="283"/>
            <ac:spMk id="3" creationId="{8FBB4F7B-A72C-4ADA-A666-27EF2CDCD149}"/>
          </ac:spMkLst>
        </pc:spChg>
        <pc:spChg chg="add mod">
          <ac:chgData name="Diana Victoria Carvajal" userId="8819dd9c-6c7e-47dc-8196-b312587b9929" providerId="ADAL" clId="{A1316D13-4D8E-5623-A7B8-2AE4084597B4}" dt="2026-04-02T00:05:38.526" v="1860" actId="20577"/>
          <ac:spMkLst>
            <pc:docMk/>
            <pc:sldMk cId="3353541932" sldId="283"/>
            <ac:spMk id="4" creationId="{F8D744DA-AB97-7C0C-2379-5E66746DBDD9}"/>
          </ac:spMkLst>
        </pc:spChg>
      </pc:sldChg>
      <pc:sldChg chg="addSp delSp modSp add mod">
        <pc:chgData name="Diana Victoria Carvajal" userId="8819dd9c-6c7e-47dc-8196-b312587b9929" providerId="ADAL" clId="{A1316D13-4D8E-5623-A7B8-2AE4084597B4}" dt="2026-04-02T00:05:44.914" v="1864" actId="20577"/>
        <pc:sldMkLst>
          <pc:docMk/>
          <pc:sldMk cId="1110333102" sldId="284"/>
        </pc:sldMkLst>
        <pc:spChg chg="add mod">
          <ac:chgData name="Diana Victoria Carvajal" userId="8819dd9c-6c7e-47dc-8196-b312587b9929" providerId="ADAL" clId="{A1316D13-4D8E-5623-A7B8-2AE4084597B4}" dt="2026-04-02T00:05:44.914" v="1864" actId="20577"/>
          <ac:spMkLst>
            <pc:docMk/>
            <pc:sldMk cId="1110333102" sldId="284"/>
            <ac:spMk id="4" creationId="{F6B6C4E2-4B23-A92B-2B9B-19B44595C31C}"/>
          </ac:spMkLst>
        </pc:spChg>
      </pc:sldChg>
      <pc:sldChg chg="addSp delSp modSp add mod">
        <pc:chgData name="Diana Victoria Carvajal" userId="8819dd9c-6c7e-47dc-8196-b312587b9929" providerId="ADAL" clId="{A1316D13-4D8E-5623-A7B8-2AE4084597B4}" dt="2026-04-02T00:05:51.252" v="1868" actId="20577"/>
        <pc:sldMkLst>
          <pc:docMk/>
          <pc:sldMk cId="1874371820" sldId="285"/>
        </pc:sldMkLst>
        <pc:spChg chg="add mod">
          <ac:chgData name="Diana Victoria Carvajal" userId="8819dd9c-6c7e-47dc-8196-b312587b9929" providerId="ADAL" clId="{A1316D13-4D8E-5623-A7B8-2AE4084597B4}" dt="2026-04-02T00:05:51.252" v="1868" actId="20577"/>
          <ac:spMkLst>
            <pc:docMk/>
            <pc:sldMk cId="1874371820" sldId="285"/>
            <ac:spMk id="4" creationId="{DD1F2F44-0CB4-5497-3F58-AFF041696DB4}"/>
          </ac:spMkLst>
        </pc:spChg>
      </pc:sldChg>
      <pc:sldChg chg="addSp delSp modSp add mod">
        <pc:chgData name="Diana Victoria Carvajal" userId="8819dd9c-6c7e-47dc-8196-b312587b9929" providerId="ADAL" clId="{A1316D13-4D8E-5623-A7B8-2AE4084597B4}" dt="2026-04-02T00:05:58.988" v="1872" actId="20577"/>
        <pc:sldMkLst>
          <pc:docMk/>
          <pc:sldMk cId="3277163367" sldId="286"/>
        </pc:sldMkLst>
        <pc:spChg chg="add mod">
          <ac:chgData name="Diana Victoria Carvajal" userId="8819dd9c-6c7e-47dc-8196-b312587b9929" providerId="ADAL" clId="{A1316D13-4D8E-5623-A7B8-2AE4084597B4}" dt="2026-04-02T00:05:58.988" v="1872" actId="20577"/>
          <ac:spMkLst>
            <pc:docMk/>
            <pc:sldMk cId="3277163367" sldId="286"/>
            <ac:spMk id="4" creationId="{172CB0F5-A18C-C7FB-0F34-8390470C3F29}"/>
          </ac:spMkLst>
        </pc:spChg>
      </pc:sldChg>
      <pc:sldChg chg="delSp modSp add mod">
        <pc:chgData name="Diana Victoria Carvajal" userId="8819dd9c-6c7e-47dc-8196-b312587b9929" providerId="ADAL" clId="{A1316D13-4D8E-5623-A7B8-2AE4084597B4}" dt="2026-04-01T23:12:06.836" v="1551" actId="478"/>
        <pc:sldMkLst>
          <pc:docMk/>
          <pc:sldMk cId="2195668346" sldId="2127363528"/>
        </pc:sldMkLst>
        <pc:spChg chg="mod">
          <ac:chgData name="Diana Victoria Carvajal" userId="8819dd9c-6c7e-47dc-8196-b312587b9929" providerId="ADAL" clId="{A1316D13-4D8E-5623-A7B8-2AE4084597B4}" dt="2026-04-01T23:10:08.254" v="1481" actId="20577"/>
          <ac:spMkLst>
            <pc:docMk/>
            <pc:sldMk cId="2195668346" sldId="2127363528"/>
            <ac:spMk id="4001" creationId="{692C6EF3-4473-08FC-508B-F436F86C0C74}"/>
          </ac:spMkLst>
        </pc:spChg>
      </pc:sldChg>
      <pc:sldChg chg="addSp delSp modSp add mod">
        <pc:chgData name="Diana Victoria Carvajal" userId="8819dd9c-6c7e-47dc-8196-b312587b9929" providerId="ADAL" clId="{A1316D13-4D8E-5623-A7B8-2AE4084597B4}" dt="2026-04-01T23:12:10.256" v="1552" actId="478"/>
        <pc:sldMkLst>
          <pc:docMk/>
          <pc:sldMk cId="2112210792" sldId="2127363529"/>
        </pc:sldMkLst>
        <pc:spChg chg="add mod">
          <ac:chgData name="Diana Victoria Carvajal" userId="8819dd9c-6c7e-47dc-8196-b312587b9929" providerId="ADAL" clId="{A1316D13-4D8E-5623-A7B8-2AE4084597B4}" dt="2026-04-01T23:10:17.565" v="1485" actId="20577"/>
          <ac:spMkLst>
            <pc:docMk/>
            <pc:sldMk cId="2112210792" sldId="2127363529"/>
            <ac:spMk id="4" creationId="{2A6AB41F-921E-E474-042F-1BBED3DEA2A0}"/>
          </ac:spMkLst>
        </pc:spChg>
      </pc:sldChg>
      <pc:sldChg chg="addSp delSp modSp add mod ord">
        <pc:chgData name="Diana Victoria Carvajal" userId="8819dd9c-6c7e-47dc-8196-b312587b9929" providerId="ADAL" clId="{A1316D13-4D8E-5623-A7B8-2AE4084597B4}" dt="2026-04-02T00:06:15.932" v="1888" actId="20577"/>
        <pc:sldMkLst>
          <pc:docMk/>
          <pc:sldMk cId="1025064339" sldId="2127363530"/>
        </pc:sldMkLst>
        <pc:spChg chg="mod">
          <ac:chgData name="Diana Victoria Carvajal" userId="8819dd9c-6c7e-47dc-8196-b312587b9929" providerId="ADAL" clId="{A1316D13-4D8E-5623-A7B8-2AE4084597B4}" dt="2026-04-01T23:21:44.628" v="1587" actId="1076"/>
          <ac:spMkLst>
            <pc:docMk/>
            <pc:sldMk cId="1025064339" sldId="2127363530"/>
            <ac:spMk id="3" creationId="{C45E71F3-5F26-E654-4481-98B0C2E2F1AC}"/>
          </ac:spMkLst>
        </pc:spChg>
        <pc:spChg chg="add mod">
          <ac:chgData name="Diana Victoria Carvajal" userId="8819dd9c-6c7e-47dc-8196-b312587b9929" providerId="ADAL" clId="{A1316D13-4D8E-5623-A7B8-2AE4084597B4}" dt="2026-04-02T00:06:15.932" v="1888" actId="20577"/>
          <ac:spMkLst>
            <pc:docMk/>
            <pc:sldMk cId="1025064339" sldId="2127363530"/>
            <ac:spMk id="11" creationId="{AB5B96BE-2B6F-4B7D-C6B6-0C4F0D2A6E9C}"/>
          </ac:spMkLst>
        </pc:spChg>
        <pc:spChg chg="add del">
          <ac:chgData name="Diana Victoria Carvajal" userId="8819dd9c-6c7e-47dc-8196-b312587b9929" providerId="ADAL" clId="{A1316D13-4D8E-5623-A7B8-2AE4084597B4}" dt="2026-04-02T00:06:04.200" v="1874" actId="478"/>
          <ac:spMkLst>
            <pc:docMk/>
            <pc:sldMk cId="1025064339" sldId="2127363530"/>
            <ac:spMk id="4000" creationId="{1C1DE569-16F2-112A-9347-792B85385E03}"/>
          </ac:spMkLst>
        </pc:spChg>
        <pc:spChg chg="mod">
          <ac:chgData name="Diana Victoria Carvajal" userId="8819dd9c-6c7e-47dc-8196-b312587b9929" providerId="ADAL" clId="{A1316D13-4D8E-5623-A7B8-2AE4084597B4}" dt="2026-04-01T23:21:23.864" v="1583" actId="14100"/>
          <ac:spMkLst>
            <pc:docMk/>
            <pc:sldMk cId="1025064339" sldId="2127363530"/>
            <ac:spMk id="4003" creationId="{4F09A827-4A49-E6B8-0D8B-47BA217F622D}"/>
          </ac:spMkLst>
        </pc:spChg>
        <pc:spChg chg="mod">
          <ac:chgData name="Diana Victoria Carvajal" userId="8819dd9c-6c7e-47dc-8196-b312587b9929" providerId="ADAL" clId="{A1316D13-4D8E-5623-A7B8-2AE4084597B4}" dt="2026-04-01T23:21:17.380" v="1581" actId="20577"/>
          <ac:spMkLst>
            <pc:docMk/>
            <pc:sldMk cId="1025064339" sldId="2127363530"/>
            <ac:spMk id="4004" creationId="{1899CD34-2D5F-49D7-867D-D28187309C7E}"/>
          </ac:spMkLst>
        </pc:spChg>
      </pc:sldChg>
      <pc:sldChg chg="addSp delSp modSp add mod">
        <pc:chgData name="Diana Victoria Carvajal" userId="8819dd9c-6c7e-47dc-8196-b312587b9929" providerId="ADAL" clId="{A1316D13-4D8E-5623-A7B8-2AE4084597B4}" dt="2026-04-01T23:56:17.976" v="1711" actId="20577"/>
        <pc:sldMkLst>
          <pc:docMk/>
          <pc:sldMk cId="1306478355" sldId="2127363531"/>
        </pc:sldMkLst>
        <pc:spChg chg="mod">
          <ac:chgData name="Diana Victoria Carvajal" userId="8819dd9c-6c7e-47dc-8196-b312587b9929" providerId="ADAL" clId="{A1316D13-4D8E-5623-A7B8-2AE4084597B4}" dt="2026-04-01T23:50:39.906" v="1665" actId="14100"/>
          <ac:spMkLst>
            <pc:docMk/>
            <pc:sldMk cId="1306478355" sldId="2127363531"/>
            <ac:spMk id="3" creationId="{963EA6E7-3991-BF4B-93F4-21B21A208487}"/>
          </ac:spMkLst>
        </pc:spChg>
        <pc:spChg chg="add mod">
          <ac:chgData name="Diana Victoria Carvajal" userId="8819dd9c-6c7e-47dc-8196-b312587b9929" providerId="ADAL" clId="{A1316D13-4D8E-5623-A7B8-2AE4084597B4}" dt="2026-04-01T23:56:17.976" v="1711" actId="20577"/>
          <ac:spMkLst>
            <pc:docMk/>
            <pc:sldMk cId="1306478355" sldId="2127363531"/>
            <ac:spMk id="9" creationId="{823AFB7E-8B1B-7553-B9FA-EC79392484A5}"/>
          </ac:spMkLst>
        </pc:spChg>
      </pc:sldChg>
      <pc:sldChg chg="addSp delSp modSp mod ord">
        <pc:chgData name="Diana Victoria Carvajal" userId="8819dd9c-6c7e-47dc-8196-b312587b9929" providerId="ADAL" clId="{A1316D13-4D8E-5623-A7B8-2AE4084597B4}" dt="2026-04-02T00:13:06.828" v="1968" actId="20577"/>
        <pc:sldMkLst>
          <pc:docMk/>
          <pc:sldMk cId="2314249824" sldId="2127363535"/>
        </pc:sldMkLst>
        <pc:spChg chg="add mod">
          <ac:chgData name="Diana Victoria Carvajal" userId="8819dd9c-6c7e-47dc-8196-b312587b9929" providerId="ADAL" clId="{A1316D13-4D8E-5623-A7B8-2AE4084597B4}" dt="2026-04-02T00:13:06.828" v="1968" actId="20577"/>
          <ac:spMkLst>
            <pc:docMk/>
            <pc:sldMk cId="2314249824" sldId="2127363535"/>
            <ac:spMk id="4" creationId="{C2D94DD3-6819-DB95-867B-FF7A7A594E98}"/>
          </ac:spMkLst>
        </pc:spChg>
        <pc:spChg chg="mod">
          <ac:chgData name="Diana Victoria Carvajal" userId="8819dd9c-6c7e-47dc-8196-b312587b9929" providerId="ADAL" clId="{A1316D13-4D8E-5623-A7B8-2AE4084597B4}" dt="2026-04-02T00:13:00.376" v="1964" actId="20577"/>
          <ac:spMkLst>
            <pc:docMk/>
            <pc:sldMk cId="2314249824" sldId="2127363535"/>
            <ac:spMk id="4004" creationId="{51F3740E-AF3C-149F-A56D-38BFA21201B0}"/>
          </ac:spMkLst>
        </pc:spChg>
      </pc:sldChg>
      <pc:sldChg chg="addSp delSp modSp mod ord">
        <pc:chgData name="Diana Victoria Carvajal" userId="8819dd9c-6c7e-47dc-8196-b312587b9929" providerId="ADAL" clId="{A1316D13-4D8E-5623-A7B8-2AE4084597B4}" dt="2026-04-02T00:13:22.253" v="1974" actId="20577"/>
        <pc:sldMkLst>
          <pc:docMk/>
          <pc:sldMk cId="3370717184" sldId="2127363538"/>
        </pc:sldMkLst>
        <pc:spChg chg="add mod">
          <ac:chgData name="Diana Victoria Carvajal" userId="8819dd9c-6c7e-47dc-8196-b312587b9929" providerId="ADAL" clId="{A1316D13-4D8E-5623-A7B8-2AE4084597B4}" dt="2026-04-02T00:13:17.935" v="1973" actId="20577"/>
          <ac:spMkLst>
            <pc:docMk/>
            <pc:sldMk cId="3370717184" sldId="2127363538"/>
            <ac:spMk id="4" creationId="{E9CDD2B2-4D8E-5B17-2F96-64BD139A1A84}"/>
          </ac:spMkLst>
        </pc:spChg>
        <pc:spChg chg="mod">
          <ac:chgData name="Diana Victoria Carvajal" userId="8819dd9c-6c7e-47dc-8196-b312587b9929" providerId="ADAL" clId="{A1316D13-4D8E-5623-A7B8-2AE4084597B4}" dt="2026-04-02T00:13:22.253" v="1974" actId="20577"/>
          <ac:spMkLst>
            <pc:docMk/>
            <pc:sldMk cId="3370717184" sldId="2127363538"/>
            <ac:spMk id="4004" creationId="{2A37E3D2-5147-2096-C01B-295FB0153C1A}"/>
          </ac:spMkLst>
        </pc:spChg>
      </pc:sldChg>
      <pc:sldChg chg="addSp delSp modSp mod ord">
        <pc:chgData name="Diana Victoria Carvajal" userId="8819dd9c-6c7e-47dc-8196-b312587b9929" providerId="ADAL" clId="{A1316D13-4D8E-5623-A7B8-2AE4084597B4}" dt="2026-04-02T00:13:43.233" v="1981" actId="20577"/>
        <pc:sldMkLst>
          <pc:docMk/>
          <pc:sldMk cId="3050076061" sldId="2127363539"/>
        </pc:sldMkLst>
        <pc:spChg chg="add mod">
          <ac:chgData name="Diana Victoria Carvajal" userId="8819dd9c-6c7e-47dc-8196-b312587b9929" providerId="ADAL" clId="{A1316D13-4D8E-5623-A7B8-2AE4084597B4}" dt="2026-04-02T00:13:37.042" v="1979" actId="20577"/>
          <ac:spMkLst>
            <pc:docMk/>
            <pc:sldMk cId="3050076061" sldId="2127363539"/>
            <ac:spMk id="4" creationId="{A3361253-578F-6247-13CC-020EE1EDB790}"/>
          </ac:spMkLst>
        </pc:spChg>
        <pc:spChg chg="mod">
          <ac:chgData name="Diana Victoria Carvajal" userId="8819dd9c-6c7e-47dc-8196-b312587b9929" providerId="ADAL" clId="{A1316D13-4D8E-5623-A7B8-2AE4084597B4}" dt="2026-04-02T00:13:43.233" v="1981" actId="20577"/>
          <ac:spMkLst>
            <pc:docMk/>
            <pc:sldMk cId="3050076061" sldId="2127363539"/>
            <ac:spMk id="4004" creationId="{52D850F0-FD49-51DE-C582-5CCA07162E46}"/>
          </ac:spMkLst>
        </pc:spChg>
      </pc:sldChg>
      <pc:sldChg chg="addSp delSp modSp mod ord">
        <pc:chgData name="Diana Victoria Carvajal" userId="8819dd9c-6c7e-47dc-8196-b312587b9929" providerId="ADAL" clId="{A1316D13-4D8E-5623-A7B8-2AE4084597B4}" dt="2026-04-02T00:13:57.441" v="1986" actId="20577"/>
        <pc:sldMkLst>
          <pc:docMk/>
          <pc:sldMk cId="3512699190" sldId="2127363540"/>
        </pc:sldMkLst>
        <pc:spChg chg="add mod">
          <ac:chgData name="Diana Victoria Carvajal" userId="8819dd9c-6c7e-47dc-8196-b312587b9929" providerId="ADAL" clId="{A1316D13-4D8E-5623-A7B8-2AE4084597B4}" dt="2026-04-02T00:13:57.441" v="1986" actId="20577"/>
          <ac:spMkLst>
            <pc:docMk/>
            <pc:sldMk cId="3512699190" sldId="2127363540"/>
            <ac:spMk id="4" creationId="{9E11CCA0-6317-7E0B-0108-1608CDDC03B7}"/>
          </ac:spMkLst>
        </pc:spChg>
      </pc:sldChg>
      <pc:sldChg chg="addSp delSp modSp add mod">
        <pc:chgData name="Diana Victoria Carvajal" userId="8819dd9c-6c7e-47dc-8196-b312587b9929" providerId="ADAL" clId="{A1316D13-4D8E-5623-A7B8-2AE4084597B4}" dt="2026-04-02T00:05:30.983" v="1856" actId="20577"/>
        <pc:sldMkLst>
          <pc:docMk/>
          <pc:sldMk cId="2693987919" sldId="2127363544"/>
        </pc:sldMkLst>
        <pc:spChg chg="add mod">
          <ac:chgData name="Diana Victoria Carvajal" userId="8819dd9c-6c7e-47dc-8196-b312587b9929" providerId="ADAL" clId="{A1316D13-4D8E-5623-A7B8-2AE4084597B4}" dt="2026-04-02T00:05:30.983" v="1856" actId="20577"/>
          <ac:spMkLst>
            <pc:docMk/>
            <pc:sldMk cId="2693987919" sldId="2127363544"/>
            <ac:spMk id="4" creationId="{29AEB250-08DA-8645-C078-4D1BA7AB91C3}"/>
          </ac:spMkLst>
        </pc:spChg>
      </pc:sldChg>
      <pc:sldChg chg="addSp delSp modSp add mod ord">
        <pc:chgData name="Diana Victoria Carvajal" userId="8819dd9c-6c7e-47dc-8196-b312587b9929" providerId="ADAL" clId="{A1316D13-4D8E-5623-A7B8-2AE4084597B4}" dt="2026-04-02T00:00:49.903" v="1825" actId="14100"/>
        <pc:sldMkLst>
          <pc:docMk/>
          <pc:sldMk cId="1243457688" sldId="2127363550"/>
        </pc:sldMkLst>
        <pc:spChg chg="mod">
          <ac:chgData name="Diana Victoria Carvajal" userId="8819dd9c-6c7e-47dc-8196-b312587b9929" providerId="ADAL" clId="{A1316D13-4D8E-5623-A7B8-2AE4084597B4}" dt="2026-04-02T00:00:49.903" v="1825" actId="14100"/>
          <ac:spMkLst>
            <pc:docMk/>
            <pc:sldMk cId="1243457688" sldId="2127363550"/>
            <ac:spMk id="3" creationId="{396CB188-3DAE-93DC-EF8A-B2A0C63BB8B5}"/>
          </ac:spMkLst>
        </pc:spChg>
        <pc:spChg chg="add mod">
          <ac:chgData name="Diana Victoria Carvajal" userId="8819dd9c-6c7e-47dc-8196-b312587b9929" providerId="ADAL" clId="{A1316D13-4D8E-5623-A7B8-2AE4084597B4}" dt="2026-04-01T23:37:00.221" v="1657" actId="20577"/>
          <ac:spMkLst>
            <pc:docMk/>
            <pc:sldMk cId="1243457688" sldId="2127363550"/>
            <ac:spMk id="4" creationId="{2DFE3551-25A5-FC3D-C920-397E5A8D831B}"/>
          </ac:spMkLst>
        </pc:spChg>
      </pc:sldChg>
      <pc:sldChg chg="addSp delSp modSp add mod">
        <pc:chgData name="Diana Victoria Carvajal" userId="8819dd9c-6c7e-47dc-8196-b312587b9929" providerId="ADAL" clId="{A1316D13-4D8E-5623-A7B8-2AE4084597B4}" dt="2026-04-01T23:56:31.879" v="1713" actId="20577"/>
        <pc:sldMkLst>
          <pc:docMk/>
          <pc:sldMk cId="1073624896" sldId="2127363551"/>
        </pc:sldMkLst>
        <pc:spChg chg="mod">
          <ac:chgData name="Diana Victoria Carvajal" userId="8819dd9c-6c7e-47dc-8196-b312587b9929" providerId="ADAL" clId="{A1316D13-4D8E-5623-A7B8-2AE4084597B4}" dt="2026-04-01T23:54:59.712" v="1695" actId="14100"/>
          <ac:spMkLst>
            <pc:docMk/>
            <pc:sldMk cId="1073624896" sldId="2127363551"/>
            <ac:spMk id="3" creationId="{B9339EA3-F75B-355C-28F0-BAF59AA3905E}"/>
          </ac:spMkLst>
        </pc:spChg>
        <pc:spChg chg="add mod">
          <ac:chgData name="Diana Victoria Carvajal" userId="8819dd9c-6c7e-47dc-8196-b312587b9929" providerId="ADAL" clId="{A1316D13-4D8E-5623-A7B8-2AE4084597B4}" dt="2026-04-01T23:56:31.879" v="1713" actId="20577"/>
          <ac:spMkLst>
            <pc:docMk/>
            <pc:sldMk cId="1073624896" sldId="2127363551"/>
            <ac:spMk id="4" creationId="{EA34DEFF-BAED-1BAC-0977-82B3BF0A43A6}"/>
          </ac:spMkLst>
        </pc:spChg>
        <pc:spChg chg="mod">
          <ac:chgData name="Diana Victoria Carvajal" userId="8819dd9c-6c7e-47dc-8196-b312587b9929" providerId="ADAL" clId="{A1316D13-4D8E-5623-A7B8-2AE4084597B4}" dt="2026-04-01T23:55:35.916" v="1702" actId="20577"/>
          <ac:spMkLst>
            <pc:docMk/>
            <pc:sldMk cId="1073624896" sldId="2127363551"/>
            <ac:spMk id="4004" creationId="{624502D4-2977-3382-6534-24D4109C7ECF}"/>
          </ac:spMkLst>
        </pc:spChg>
      </pc:sldChg>
      <pc:sldChg chg="addSp delSp modSp add mod">
        <pc:chgData name="Diana Victoria Carvajal" userId="8819dd9c-6c7e-47dc-8196-b312587b9929" providerId="ADAL" clId="{A1316D13-4D8E-5623-A7B8-2AE4084597B4}" dt="2026-04-01T23:59:41.534" v="1805" actId="20577"/>
        <pc:sldMkLst>
          <pc:docMk/>
          <pc:sldMk cId="773081748" sldId="2127363552"/>
        </pc:sldMkLst>
        <pc:spChg chg="mod">
          <ac:chgData name="Diana Victoria Carvajal" userId="8819dd9c-6c7e-47dc-8196-b312587b9929" providerId="ADAL" clId="{A1316D13-4D8E-5623-A7B8-2AE4084597B4}" dt="2026-04-01T23:59:41.534" v="1805" actId="20577"/>
          <ac:spMkLst>
            <pc:docMk/>
            <pc:sldMk cId="773081748" sldId="2127363552"/>
            <ac:spMk id="3" creationId="{29580D15-CD3D-EA3A-990A-0B10249D53CA}"/>
          </ac:spMkLst>
        </pc:spChg>
        <pc:spChg chg="add mod">
          <ac:chgData name="Diana Victoria Carvajal" userId="8819dd9c-6c7e-47dc-8196-b312587b9929" providerId="ADAL" clId="{A1316D13-4D8E-5623-A7B8-2AE4084597B4}" dt="2026-04-01T23:56:35.643" v="1715" actId="20577"/>
          <ac:spMkLst>
            <pc:docMk/>
            <pc:sldMk cId="773081748" sldId="2127363552"/>
            <ac:spMk id="4" creationId="{D32F7199-80DB-7985-0B23-F4C0DC64D8A7}"/>
          </ac:spMkLst>
        </pc:spChg>
      </pc:sldChg>
      <pc:sldChg chg="modSp mod">
        <pc:chgData name="Diana Victoria Carvajal" userId="8819dd9c-6c7e-47dc-8196-b312587b9929" providerId="ADAL" clId="{A1316D13-4D8E-5623-A7B8-2AE4084597B4}" dt="2026-04-01T22:55:17.431" v="447" actId="1076"/>
        <pc:sldMkLst>
          <pc:docMk/>
          <pc:sldMk cId="3463625814" sldId="2127363553"/>
        </pc:sldMkLst>
        <pc:spChg chg="mod">
          <ac:chgData name="Diana Victoria Carvajal" userId="8819dd9c-6c7e-47dc-8196-b312587b9929" providerId="ADAL" clId="{A1316D13-4D8E-5623-A7B8-2AE4084597B4}" dt="2026-04-01T22:55:17.431" v="447" actId="1076"/>
          <ac:spMkLst>
            <pc:docMk/>
            <pc:sldMk cId="3463625814" sldId="2127363553"/>
            <ac:spMk id="4001" creationId="{2D81D326-D337-D55A-57B2-9265417390F6}"/>
          </ac:spMkLst>
        </pc:spChg>
      </pc:sldChg>
      <pc:sldChg chg="addSp delSp modSp mod ord">
        <pc:chgData name="Diana Victoria Carvajal" userId="8819dd9c-6c7e-47dc-8196-b312587b9929" providerId="ADAL" clId="{A1316D13-4D8E-5623-A7B8-2AE4084597B4}" dt="2026-04-02T00:12:31.774" v="1957" actId="20577"/>
        <pc:sldMkLst>
          <pc:docMk/>
          <pc:sldMk cId="3550162477" sldId="2127363554"/>
        </pc:sldMkLst>
        <pc:spChg chg="add mod">
          <ac:chgData name="Diana Victoria Carvajal" userId="8819dd9c-6c7e-47dc-8196-b312587b9929" providerId="ADAL" clId="{A1316D13-4D8E-5623-A7B8-2AE4084597B4}" dt="2026-04-02T00:12:25.423" v="1956" actId="20577"/>
          <ac:spMkLst>
            <pc:docMk/>
            <pc:sldMk cId="3550162477" sldId="2127363554"/>
            <ac:spMk id="4" creationId="{ACFDCA9A-9AD2-1950-AB02-437E6A632854}"/>
          </ac:spMkLst>
        </pc:spChg>
        <pc:spChg chg="mod">
          <ac:chgData name="Diana Victoria Carvajal" userId="8819dd9c-6c7e-47dc-8196-b312587b9929" providerId="ADAL" clId="{A1316D13-4D8E-5623-A7B8-2AE4084597B4}" dt="2026-04-02T00:12:31.774" v="1957" actId="20577"/>
          <ac:spMkLst>
            <pc:docMk/>
            <pc:sldMk cId="3550162477" sldId="2127363554"/>
            <ac:spMk id="4004" creationId="{EA10B638-23A4-C72B-35C2-DF667106FA32}"/>
          </ac:spMkLst>
        </pc:spChg>
      </pc:sldChg>
      <pc:sldChg chg="addSp delSp modSp mod ord">
        <pc:chgData name="Diana Victoria Carvajal" userId="8819dd9c-6c7e-47dc-8196-b312587b9929" providerId="ADAL" clId="{A1316D13-4D8E-5623-A7B8-2AE4084597B4}" dt="2026-04-02T00:12:55.936" v="1963" actId="20577"/>
        <pc:sldMkLst>
          <pc:docMk/>
          <pc:sldMk cId="3693848125" sldId="2127363556"/>
        </pc:sldMkLst>
        <pc:spChg chg="add mod">
          <ac:chgData name="Diana Victoria Carvajal" userId="8819dd9c-6c7e-47dc-8196-b312587b9929" providerId="ADAL" clId="{A1316D13-4D8E-5623-A7B8-2AE4084597B4}" dt="2026-04-02T00:12:52.128" v="1962" actId="20577"/>
          <ac:spMkLst>
            <pc:docMk/>
            <pc:sldMk cId="3693848125" sldId="2127363556"/>
            <ac:spMk id="4" creationId="{8ABA05CF-5F7B-670F-A4F9-86DAB1D03177}"/>
          </ac:spMkLst>
        </pc:spChg>
        <pc:spChg chg="mod">
          <ac:chgData name="Diana Victoria Carvajal" userId="8819dd9c-6c7e-47dc-8196-b312587b9929" providerId="ADAL" clId="{A1316D13-4D8E-5623-A7B8-2AE4084597B4}" dt="2026-04-02T00:12:55.936" v="1963" actId="20577"/>
          <ac:spMkLst>
            <pc:docMk/>
            <pc:sldMk cId="3693848125" sldId="2127363556"/>
            <ac:spMk id="4004" creationId="{FF91DFEC-DC7E-FEA1-33E3-EA76F2340309}"/>
          </ac:spMkLst>
        </pc:spChg>
      </pc:sldChg>
      <pc:sldChg chg="addSp delSp modSp add mod">
        <pc:chgData name="Diana Victoria Carvajal" userId="8819dd9c-6c7e-47dc-8196-b312587b9929" providerId="ADAL" clId="{A1316D13-4D8E-5623-A7B8-2AE4084597B4}" dt="2026-04-02T00:09:11.276" v="1901" actId="20577"/>
        <pc:sldMkLst>
          <pc:docMk/>
          <pc:sldMk cId="2267182683" sldId="2127363565"/>
        </pc:sldMkLst>
        <pc:spChg chg="add mod">
          <ac:chgData name="Diana Victoria Carvajal" userId="8819dd9c-6c7e-47dc-8196-b312587b9929" providerId="ADAL" clId="{A1316D13-4D8E-5623-A7B8-2AE4084597B4}" dt="2026-04-02T00:09:11.276" v="1901" actId="20577"/>
          <ac:spMkLst>
            <pc:docMk/>
            <pc:sldMk cId="2267182683" sldId="2127363565"/>
            <ac:spMk id="3" creationId="{E22A4B3A-1632-2400-9749-89F54C035C65}"/>
          </ac:spMkLst>
        </pc:spChg>
      </pc:sldChg>
      <pc:sldChg chg="modSp add mod">
        <pc:chgData name="Diana Victoria Carvajal" userId="8819dd9c-6c7e-47dc-8196-b312587b9929" providerId="ADAL" clId="{A1316D13-4D8E-5623-A7B8-2AE4084597B4}" dt="2026-04-01T23:09:46.118" v="1428" actId="20577"/>
        <pc:sldMkLst>
          <pc:docMk/>
          <pc:sldMk cId="2180768085" sldId="2127363566"/>
        </pc:sldMkLst>
        <pc:spChg chg="mod">
          <ac:chgData name="Diana Victoria Carvajal" userId="8819dd9c-6c7e-47dc-8196-b312587b9929" providerId="ADAL" clId="{A1316D13-4D8E-5623-A7B8-2AE4084597B4}" dt="2026-04-01T23:09:46.118" v="1428" actId="20577"/>
          <ac:spMkLst>
            <pc:docMk/>
            <pc:sldMk cId="2180768085" sldId="2127363566"/>
            <ac:spMk id="4001" creationId="{0D340766-3269-7C1E-1FF8-65EE9968C963}"/>
          </ac:spMkLst>
        </pc:spChg>
      </pc:sldChg>
      <pc:sldChg chg="addSp delSp modSp add mod ord">
        <pc:chgData name="Diana Victoria Carvajal" userId="8819dd9c-6c7e-47dc-8196-b312587b9929" providerId="ADAL" clId="{A1316D13-4D8E-5623-A7B8-2AE4084597B4}" dt="2026-04-02T00:02:30.809" v="1833" actId="20577"/>
        <pc:sldMkLst>
          <pc:docMk/>
          <pc:sldMk cId="3088674582" sldId="2127363567"/>
        </pc:sldMkLst>
        <pc:spChg chg="add mod">
          <ac:chgData name="Diana Victoria Carvajal" userId="8819dd9c-6c7e-47dc-8196-b312587b9929" providerId="ADAL" clId="{A1316D13-4D8E-5623-A7B8-2AE4084597B4}" dt="2026-04-02T00:02:30.809" v="1833" actId="20577"/>
          <ac:spMkLst>
            <pc:docMk/>
            <pc:sldMk cId="3088674582" sldId="2127363567"/>
            <ac:spMk id="3" creationId="{E86A935F-5143-ADF1-5565-22A0DF353362}"/>
          </ac:spMkLst>
        </pc:spChg>
      </pc:sldChg>
      <pc:sldChg chg="addSp delSp modSp add mod">
        <pc:chgData name="Diana Victoria Carvajal" userId="8819dd9c-6c7e-47dc-8196-b312587b9929" providerId="ADAL" clId="{A1316D13-4D8E-5623-A7B8-2AE4084597B4}" dt="2026-04-01T22:51:18.802" v="148" actId="1076"/>
        <pc:sldMkLst>
          <pc:docMk/>
          <pc:sldMk cId="1916389790" sldId="2127363577"/>
        </pc:sldMkLst>
        <pc:spChg chg="add mod">
          <ac:chgData name="Diana Victoria Carvajal" userId="8819dd9c-6c7e-47dc-8196-b312587b9929" providerId="ADAL" clId="{A1316D13-4D8E-5623-A7B8-2AE4084597B4}" dt="2026-04-01T22:51:18.802" v="148" actId="1076"/>
          <ac:spMkLst>
            <pc:docMk/>
            <pc:sldMk cId="1916389790" sldId="2127363577"/>
            <ac:spMk id="5" creationId="{D0980844-2139-630C-1B00-DAB4D32580E8}"/>
          </ac:spMkLst>
        </pc:spChg>
        <pc:picChg chg="mod">
          <ac:chgData name="Diana Victoria Carvajal" userId="8819dd9c-6c7e-47dc-8196-b312587b9929" providerId="ADAL" clId="{A1316D13-4D8E-5623-A7B8-2AE4084597B4}" dt="2026-04-01T22:50:23.475" v="14" actId="14100"/>
          <ac:picMkLst>
            <pc:docMk/>
            <pc:sldMk cId="1916389790" sldId="2127363577"/>
            <ac:picMk id="3999" creationId="{F912C076-ABE9-ADBC-93D0-924585072557}"/>
          </ac:picMkLst>
        </pc:picChg>
        <pc:picChg chg="mod">
          <ac:chgData name="Diana Victoria Carvajal" userId="8819dd9c-6c7e-47dc-8196-b312587b9929" providerId="ADAL" clId="{A1316D13-4D8E-5623-A7B8-2AE4084597B4}" dt="2026-04-01T22:50:18.696" v="13" actId="1076"/>
          <ac:picMkLst>
            <pc:docMk/>
            <pc:sldMk cId="1916389790" sldId="2127363577"/>
            <ac:picMk id="4002" creationId="{514BB0D7-85DB-3F0E-0D80-CA9FF33E7C4E}"/>
          </ac:picMkLst>
        </pc:picChg>
      </pc:sldChg>
      <pc:sldChg chg="modSp add mod">
        <pc:chgData name="Diana Victoria Carvajal" userId="8819dd9c-6c7e-47dc-8196-b312587b9929" providerId="ADAL" clId="{A1316D13-4D8E-5623-A7B8-2AE4084597B4}" dt="2026-04-01T22:53:02.202" v="281" actId="1076"/>
        <pc:sldMkLst>
          <pc:docMk/>
          <pc:sldMk cId="3305007807" sldId="2127363578"/>
        </pc:sldMkLst>
        <pc:spChg chg="mod">
          <ac:chgData name="Diana Victoria Carvajal" userId="8819dd9c-6c7e-47dc-8196-b312587b9929" providerId="ADAL" clId="{A1316D13-4D8E-5623-A7B8-2AE4084597B4}" dt="2026-04-01T22:53:02.202" v="281" actId="1076"/>
          <ac:spMkLst>
            <pc:docMk/>
            <pc:sldMk cId="3305007807" sldId="2127363578"/>
            <ac:spMk id="5" creationId="{00295922-B230-CD88-8013-07CBCD74B9B4}"/>
          </ac:spMkLst>
        </pc:spChg>
      </pc:sldChg>
      <pc:sldChg chg="modSp add mod">
        <pc:chgData name="Diana Victoria Carvajal" userId="8819dd9c-6c7e-47dc-8196-b312587b9929" providerId="ADAL" clId="{A1316D13-4D8E-5623-A7B8-2AE4084597B4}" dt="2026-04-01T22:55:01.299" v="436" actId="20577"/>
        <pc:sldMkLst>
          <pc:docMk/>
          <pc:sldMk cId="3236089454" sldId="2127363579"/>
        </pc:sldMkLst>
        <pc:spChg chg="mod">
          <ac:chgData name="Diana Victoria Carvajal" userId="8819dd9c-6c7e-47dc-8196-b312587b9929" providerId="ADAL" clId="{A1316D13-4D8E-5623-A7B8-2AE4084597B4}" dt="2026-04-01T22:55:01.299" v="436" actId="20577"/>
          <ac:spMkLst>
            <pc:docMk/>
            <pc:sldMk cId="3236089454" sldId="2127363579"/>
            <ac:spMk id="5" creationId="{6B6079A8-35F7-AAFA-01DA-3CE916B5D7D8}"/>
          </ac:spMkLst>
        </pc:spChg>
      </pc:sldChg>
      <pc:sldChg chg="modSp add mod">
        <pc:chgData name="Diana Victoria Carvajal" userId="8819dd9c-6c7e-47dc-8196-b312587b9929" providerId="ADAL" clId="{A1316D13-4D8E-5623-A7B8-2AE4084597B4}" dt="2026-04-01T22:54:53.794" v="419" actId="20577"/>
        <pc:sldMkLst>
          <pc:docMk/>
          <pc:sldMk cId="3667432654" sldId="2127363580"/>
        </pc:sldMkLst>
        <pc:spChg chg="mod">
          <ac:chgData name="Diana Victoria Carvajal" userId="8819dd9c-6c7e-47dc-8196-b312587b9929" providerId="ADAL" clId="{A1316D13-4D8E-5623-A7B8-2AE4084597B4}" dt="2026-04-01T22:54:53.794" v="419" actId="20577"/>
          <ac:spMkLst>
            <pc:docMk/>
            <pc:sldMk cId="3667432654" sldId="2127363580"/>
            <ac:spMk id="5" creationId="{0751E91F-2CF0-B501-071A-80937B34421B}"/>
          </ac:spMkLst>
        </pc:spChg>
      </pc:sldChg>
      <pc:sldChg chg="addSp modSp add mod">
        <pc:chgData name="Diana Victoria Carvajal" userId="8819dd9c-6c7e-47dc-8196-b312587b9929" providerId="ADAL" clId="{A1316D13-4D8E-5623-A7B8-2AE4084597B4}" dt="2026-04-01T23:00:18.057" v="883" actId="1076"/>
        <pc:sldMkLst>
          <pc:docMk/>
          <pc:sldMk cId="2948936627" sldId="2127363581"/>
        </pc:sldMkLst>
        <pc:spChg chg="add mod">
          <ac:chgData name="Diana Victoria Carvajal" userId="8819dd9c-6c7e-47dc-8196-b312587b9929" providerId="ADAL" clId="{A1316D13-4D8E-5623-A7B8-2AE4084597B4}" dt="2026-04-01T23:00:18.057" v="883" actId="1076"/>
          <ac:spMkLst>
            <pc:docMk/>
            <pc:sldMk cId="2948936627" sldId="2127363581"/>
            <ac:spMk id="3" creationId="{C3EFEB3F-AC26-CCAE-D939-5570A3AFC420}"/>
          </ac:spMkLst>
        </pc:spChg>
        <pc:spChg chg="mod">
          <ac:chgData name="Diana Victoria Carvajal" userId="8819dd9c-6c7e-47dc-8196-b312587b9929" providerId="ADAL" clId="{A1316D13-4D8E-5623-A7B8-2AE4084597B4}" dt="2026-04-01T22:57:21.456" v="578" actId="20577"/>
          <ac:spMkLst>
            <pc:docMk/>
            <pc:sldMk cId="2948936627" sldId="2127363581"/>
            <ac:spMk id="5" creationId="{A31DF44E-EF57-9410-9B39-43F15561B68C}"/>
          </ac:spMkLst>
        </pc:spChg>
      </pc:sldChg>
      <pc:sldChg chg="modSp add mod">
        <pc:chgData name="Diana Victoria Carvajal" userId="8819dd9c-6c7e-47dc-8196-b312587b9929" providerId="ADAL" clId="{A1316D13-4D8E-5623-A7B8-2AE4084597B4}" dt="2026-04-02T00:16:32.873" v="2538" actId="20577"/>
        <pc:sldMkLst>
          <pc:docMk/>
          <pc:sldMk cId="4211024250" sldId="2127363582"/>
        </pc:sldMkLst>
        <pc:spChg chg="mod">
          <ac:chgData name="Diana Victoria Carvajal" userId="8819dd9c-6c7e-47dc-8196-b312587b9929" providerId="ADAL" clId="{A1316D13-4D8E-5623-A7B8-2AE4084597B4}" dt="2026-04-02T00:16:32.873" v="2538" actId="20577"/>
          <ac:spMkLst>
            <pc:docMk/>
            <pc:sldMk cId="4211024250" sldId="2127363582"/>
            <ac:spMk id="3" creationId="{193B20A0-10C7-EE05-2462-B34AF8AE14A9}"/>
          </ac:spMkLst>
        </pc:spChg>
        <pc:spChg chg="mod">
          <ac:chgData name="Diana Victoria Carvajal" userId="8819dd9c-6c7e-47dc-8196-b312587b9929" providerId="ADAL" clId="{A1316D13-4D8E-5623-A7B8-2AE4084597B4}" dt="2026-04-02T00:06:44.578" v="1894" actId="20577"/>
          <ac:spMkLst>
            <pc:docMk/>
            <pc:sldMk cId="4211024250" sldId="2127363582"/>
            <ac:spMk id="5" creationId="{66511DA6-BDF0-272C-59F7-193C91E6E2EB}"/>
          </ac:spMkLst>
        </pc:spChg>
      </pc:sldChg>
      <pc:sldChg chg="modSp add mod">
        <pc:chgData name="Diana Victoria Carvajal" userId="8819dd9c-6c7e-47dc-8196-b312587b9929" providerId="ADAL" clId="{A1316D13-4D8E-5623-A7B8-2AE4084597B4}" dt="2026-04-01T23:11:56.954" v="1550" actId="20577"/>
        <pc:sldMkLst>
          <pc:docMk/>
          <pc:sldMk cId="2471133310" sldId="2127363583"/>
        </pc:sldMkLst>
        <pc:spChg chg="mod">
          <ac:chgData name="Diana Victoria Carvajal" userId="8819dd9c-6c7e-47dc-8196-b312587b9929" providerId="ADAL" clId="{A1316D13-4D8E-5623-A7B8-2AE4084597B4}" dt="2026-04-01T23:11:56.954" v="1550" actId="20577"/>
          <ac:spMkLst>
            <pc:docMk/>
            <pc:sldMk cId="2471133310" sldId="2127363583"/>
            <ac:spMk id="3" creationId="{4E002BDF-3FCD-88FC-CA37-B712549A54C0}"/>
          </ac:spMkLst>
        </pc:spChg>
        <pc:spChg chg="mod">
          <ac:chgData name="Diana Victoria Carvajal" userId="8819dd9c-6c7e-47dc-8196-b312587b9929" providerId="ADAL" clId="{A1316D13-4D8E-5623-A7B8-2AE4084597B4}" dt="2026-04-01T23:08:47.165" v="1303" actId="20577"/>
          <ac:spMkLst>
            <pc:docMk/>
            <pc:sldMk cId="2471133310" sldId="2127363583"/>
            <ac:spMk id="5" creationId="{8B1492E4-EF1A-E0CD-6E26-BF28F5A33C07}"/>
          </ac:spMkLst>
        </pc:spChg>
      </pc:sldChg>
      <pc:sldChg chg="modSp add mod">
        <pc:chgData name="Diana Victoria Carvajal" userId="8819dd9c-6c7e-47dc-8196-b312587b9929" providerId="ADAL" clId="{A1316D13-4D8E-5623-A7B8-2AE4084597B4}" dt="2026-04-02T00:07:29.002" v="1899" actId="1076"/>
        <pc:sldMkLst>
          <pc:docMk/>
          <pc:sldMk cId="194211134" sldId="2127363584"/>
        </pc:sldMkLst>
        <pc:spChg chg="mod">
          <ac:chgData name="Diana Victoria Carvajal" userId="8819dd9c-6c7e-47dc-8196-b312587b9929" providerId="ADAL" clId="{A1316D13-4D8E-5623-A7B8-2AE4084597B4}" dt="2026-04-01T23:11:05.119" v="1524" actId="20577"/>
          <ac:spMkLst>
            <pc:docMk/>
            <pc:sldMk cId="194211134" sldId="2127363584"/>
            <ac:spMk id="3" creationId="{E2ADB49C-C1FB-454A-F53F-948F020648A4}"/>
          </ac:spMkLst>
        </pc:spChg>
        <pc:spChg chg="mod">
          <ac:chgData name="Diana Victoria Carvajal" userId="8819dd9c-6c7e-47dc-8196-b312587b9929" providerId="ADAL" clId="{A1316D13-4D8E-5623-A7B8-2AE4084597B4}" dt="2026-04-02T00:07:29.002" v="1899" actId="1076"/>
          <ac:spMkLst>
            <pc:docMk/>
            <pc:sldMk cId="194211134" sldId="2127363584"/>
            <ac:spMk id="5" creationId="{F068AB6B-A2B3-BE7D-9640-ABDE94D521EE}"/>
          </ac:spMkLst>
        </pc:spChg>
      </pc:sldChg>
      <pc:sldChg chg="modSp add mod">
        <pc:chgData name="Diana Victoria Carvajal" userId="8819dd9c-6c7e-47dc-8196-b312587b9929" providerId="ADAL" clId="{A1316D13-4D8E-5623-A7B8-2AE4084597B4}" dt="2026-04-02T00:10:18.043" v="1934" actId="20577"/>
        <pc:sldMkLst>
          <pc:docMk/>
          <pc:sldMk cId="1175963168" sldId="2127363585"/>
        </pc:sldMkLst>
        <pc:spChg chg="mod">
          <ac:chgData name="Diana Victoria Carvajal" userId="8819dd9c-6c7e-47dc-8196-b312587b9929" providerId="ADAL" clId="{A1316D13-4D8E-5623-A7B8-2AE4084597B4}" dt="2026-04-02T00:10:18.043" v="1934" actId="20577"/>
          <ac:spMkLst>
            <pc:docMk/>
            <pc:sldMk cId="1175963168" sldId="2127363585"/>
            <ac:spMk id="3" creationId="{9315B6F3-59DA-DB78-B923-A23CC12E25FB}"/>
          </ac:spMkLst>
        </pc:spChg>
        <pc:spChg chg="mod">
          <ac:chgData name="Diana Victoria Carvajal" userId="8819dd9c-6c7e-47dc-8196-b312587b9929" providerId="ADAL" clId="{A1316D13-4D8E-5623-A7B8-2AE4084597B4}" dt="2026-04-01T23:29:18.934" v="1598" actId="1076"/>
          <ac:spMkLst>
            <pc:docMk/>
            <pc:sldMk cId="1175963168" sldId="2127363585"/>
            <ac:spMk id="5" creationId="{97503A88-92ED-08DC-C7D1-7E17D362DAA8}"/>
          </ac:spMkLst>
        </pc:spChg>
      </pc:sldChg>
      <pc:sldChg chg="addSp delSp modSp add mod">
        <pc:chgData name="Diana Victoria Carvajal" userId="8819dd9c-6c7e-47dc-8196-b312587b9929" providerId="ADAL" clId="{A1316D13-4D8E-5623-A7B8-2AE4084597B4}" dt="2026-04-02T00:10:23.126" v="1936"/>
        <pc:sldMkLst>
          <pc:docMk/>
          <pc:sldMk cId="718448769" sldId="2127363586"/>
        </pc:sldMkLst>
        <pc:spChg chg="add mod">
          <ac:chgData name="Diana Victoria Carvajal" userId="8819dd9c-6c7e-47dc-8196-b312587b9929" providerId="ADAL" clId="{A1316D13-4D8E-5623-A7B8-2AE4084597B4}" dt="2026-04-02T00:10:23.126" v="1936"/>
          <ac:spMkLst>
            <pc:docMk/>
            <pc:sldMk cId="718448769" sldId="2127363586"/>
            <ac:spMk id="2" creationId="{0F97B533-EBA2-C5C3-C460-A705DD378D55}"/>
          </ac:spMkLst>
        </pc:spChg>
        <pc:spChg chg="mod">
          <ac:chgData name="Diana Victoria Carvajal" userId="8819dd9c-6c7e-47dc-8196-b312587b9929" providerId="ADAL" clId="{A1316D13-4D8E-5623-A7B8-2AE4084597B4}" dt="2026-04-02T00:10:01.549" v="1918"/>
          <ac:spMkLst>
            <pc:docMk/>
            <pc:sldMk cId="718448769" sldId="2127363586"/>
            <ac:spMk id="5" creationId="{7EBF11A1-F51E-B378-2E75-FCEE0F1260B1}"/>
          </ac:spMkLst>
        </pc:spChg>
      </pc:sldChg>
      <pc:sldChg chg="addSp modSp add mod">
        <pc:chgData name="Diana Victoria Carvajal" userId="8819dd9c-6c7e-47dc-8196-b312587b9929" providerId="ADAL" clId="{A1316D13-4D8E-5623-A7B8-2AE4084597B4}" dt="2026-04-02T00:11:14.951" v="1941" actId="14100"/>
        <pc:sldMkLst>
          <pc:docMk/>
          <pc:sldMk cId="1850887117" sldId="2127363587"/>
        </pc:sldMkLst>
        <pc:spChg chg="add mod">
          <ac:chgData name="Diana Victoria Carvajal" userId="8819dd9c-6c7e-47dc-8196-b312587b9929" providerId="ADAL" clId="{A1316D13-4D8E-5623-A7B8-2AE4084597B4}" dt="2026-04-02T00:11:14.951" v="1941" actId="14100"/>
          <ac:spMkLst>
            <pc:docMk/>
            <pc:sldMk cId="1850887117" sldId="2127363587"/>
            <ac:spMk id="2" creationId="{4F039B21-B90C-4D0D-215B-2498786BFC74}"/>
          </ac:spMkLst>
        </pc:spChg>
      </pc:sldChg>
    </pc:docChg>
  </pc:docChgLst>
  <pc:docChgLst>
    <pc:chgData name="Diana Carolina Callejas Moncaleano" userId="76830a9e-2e28-4957-8293-09136a558c71" providerId="ADAL" clId="{2A6084EA-278B-4BE3-B4E5-B7B61CAD5F90}"/>
    <pc:docChg chg="undo custSel modSld">
      <pc:chgData name="Diana Carolina Callejas Moncaleano" userId="76830a9e-2e28-4957-8293-09136a558c71" providerId="ADAL" clId="{2A6084EA-278B-4BE3-B4E5-B7B61CAD5F90}" dt="2026-04-17T17:15:29.816" v="17" actId="13926"/>
      <pc:docMkLst>
        <pc:docMk/>
      </pc:docMkLst>
      <pc:sldChg chg="modSp mod">
        <pc:chgData name="Diana Carolina Callejas Moncaleano" userId="76830a9e-2e28-4957-8293-09136a558c71" providerId="ADAL" clId="{2A6084EA-278B-4BE3-B4E5-B7B61CAD5F90}" dt="2026-04-17T17:09:41.727" v="11" actId="13926"/>
        <pc:sldMkLst>
          <pc:docMk/>
          <pc:sldMk cId="3782362144" sldId="295"/>
        </pc:sldMkLst>
        <pc:spChg chg="mod">
          <ac:chgData name="Diana Carolina Callejas Moncaleano" userId="76830a9e-2e28-4957-8293-09136a558c71" providerId="ADAL" clId="{2A6084EA-278B-4BE3-B4E5-B7B61CAD5F90}" dt="2026-04-17T17:09:41.727" v="11" actId="13926"/>
          <ac:spMkLst>
            <pc:docMk/>
            <pc:sldMk cId="3782362144" sldId="295"/>
            <ac:spMk id="4004" creationId="{51B5F49A-4BF0-3D91-3EDC-AA0EA2BA735E}"/>
          </ac:spMkLst>
        </pc:spChg>
      </pc:sldChg>
      <pc:sldChg chg="modSp mod">
        <pc:chgData name="Diana Carolina Callejas Moncaleano" userId="76830a9e-2e28-4957-8293-09136a558c71" providerId="ADAL" clId="{2A6084EA-278B-4BE3-B4E5-B7B61CAD5F90}" dt="2026-04-17T17:10:58.677" v="12" actId="13926"/>
        <pc:sldMkLst>
          <pc:docMk/>
          <pc:sldMk cId="706659859" sldId="297"/>
        </pc:sldMkLst>
        <pc:spChg chg="mod">
          <ac:chgData name="Diana Carolina Callejas Moncaleano" userId="76830a9e-2e28-4957-8293-09136a558c71" providerId="ADAL" clId="{2A6084EA-278B-4BE3-B4E5-B7B61CAD5F90}" dt="2026-04-17T17:10:58.677" v="12" actId="13926"/>
          <ac:spMkLst>
            <pc:docMk/>
            <pc:sldMk cId="706659859" sldId="297"/>
            <ac:spMk id="3" creationId="{B46EF6E9-8027-4F3C-800A-D0FE0F8BE276}"/>
          </ac:spMkLst>
        </pc:spChg>
      </pc:sldChg>
      <pc:sldChg chg="modSp mod">
        <pc:chgData name="Diana Carolina Callejas Moncaleano" userId="76830a9e-2e28-4957-8293-09136a558c71" providerId="ADAL" clId="{2A6084EA-278B-4BE3-B4E5-B7B61CAD5F90}" dt="2026-04-17T17:11:58.528" v="13" actId="13926"/>
        <pc:sldMkLst>
          <pc:docMk/>
          <pc:sldMk cId="4016238902" sldId="299"/>
        </pc:sldMkLst>
        <pc:spChg chg="mod">
          <ac:chgData name="Diana Carolina Callejas Moncaleano" userId="76830a9e-2e28-4957-8293-09136a558c71" providerId="ADAL" clId="{2A6084EA-278B-4BE3-B4E5-B7B61CAD5F90}" dt="2026-04-17T17:11:58.528" v="13" actId="13926"/>
          <ac:spMkLst>
            <pc:docMk/>
            <pc:sldMk cId="4016238902" sldId="299"/>
            <ac:spMk id="3" creationId="{B46EF6E9-8027-4F3C-800A-D0FE0F8BE276}"/>
          </ac:spMkLst>
        </pc:spChg>
      </pc:sldChg>
      <pc:sldChg chg="modSp mod">
        <pc:chgData name="Diana Carolina Callejas Moncaleano" userId="76830a9e-2e28-4957-8293-09136a558c71" providerId="ADAL" clId="{2A6084EA-278B-4BE3-B4E5-B7B61CAD5F90}" dt="2026-04-17T17:14:51.118" v="16" actId="13926"/>
        <pc:sldMkLst>
          <pc:docMk/>
          <pc:sldMk cId="2448351788" sldId="300"/>
        </pc:sldMkLst>
        <pc:spChg chg="mod">
          <ac:chgData name="Diana Carolina Callejas Moncaleano" userId="76830a9e-2e28-4957-8293-09136a558c71" providerId="ADAL" clId="{2A6084EA-278B-4BE3-B4E5-B7B61CAD5F90}" dt="2026-04-17T17:14:51.118" v="16" actId="13926"/>
          <ac:spMkLst>
            <pc:docMk/>
            <pc:sldMk cId="2448351788" sldId="300"/>
            <ac:spMk id="4004" creationId="{51B5F49A-4BF0-3D91-3EDC-AA0EA2BA735E}"/>
          </ac:spMkLst>
        </pc:spChg>
      </pc:sldChg>
      <pc:sldChg chg="modSp mod">
        <pc:chgData name="Diana Carolina Callejas Moncaleano" userId="76830a9e-2e28-4957-8293-09136a558c71" providerId="ADAL" clId="{2A6084EA-278B-4BE3-B4E5-B7B61CAD5F90}" dt="2026-04-17T17:15:29.816" v="17" actId="13926"/>
        <pc:sldMkLst>
          <pc:docMk/>
          <pc:sldMk cId="1883015806" sldId="301"/>
        </pc:sldMkLst>
        <pc:spChg chg="mod">
          <ac:chgData name="Diana Carolina Callejas Moncaleano" userId="76830a9e-2e28-4957-8293-09136a558c71" providerId="ADAL" clId="{2A6084EA-278B-4BE3-B4E5-B7B61CAD5F90}" dt="2026-04-17T17:15:29.816" v="17" actId="13926"/>
          <ac:spMkLst>
            <pc:docMk/>
            <pc:sldMk cId="1883015806" sldId="301"/>
            <ac:spMk id="4004" creationId="{51B5F49A-4BF0-3D91-3EDC-AA0EA2BA735E}"/>
          </ac:spMkLst>
        </pc:spChg>
      </pc:sldChg>
      <pc:sldChg chg="modSp mod">
        <pc:chgData name="Diana Carolina Callejas Moncaleano" userId="76830a9e-2e28-4957-8293-09136a558c71" providerId="ADAL" clId="{2A6084EA-278B-4BE3-B4E5-B7B61CAD5F90}" dt="2026-04-17T17:04:42.944" v="9" actId="13926"/>
        <pc:sldMkLst>
          <pc:docMk/>
          <pc:sldMk cId="79832501" sldId="2127363574"/>
        </pc:sldMkLst>
        <pc:spChg chg="mod">
          <ac:chgData name="Diana Carolina Callejas Moncaleano" userId="76830a9e-2e28-4957-8293-09136a558c71" providerId="ADAL" clId="{2A6084EA-278B-4BE3-B4E5-B7B61CAD5F90}" dt="2026-04-17T17:04:37.891" v="8" actId="13926"/>
          <ac:spMkLst>
            <pc:docMk/>
            <pc:sldMk cId="79832501" sldId="2127363574"/>
            <ac:spMk id="2" creationId="{EC8C3B5D-8A4C-933C-C02D-E394131D9A6B}"/>
          </ac:spMkLst>
        </pc:spChg>
        <pc:spChg chg="mod">
          <ac:chgData name="Diana Carolina Callejas Moncaleano" userId="76830a9e-2e28-4957-8293-09136a558c71" providerId="ADAL" clId="{2A6084EA-278B-4BE3-B4E5-B7B61CAD5F90}" dt="2026-04-17T17:04:42.944" v="9" actId="13926"/>
          <ac:spMkLst>
            <pc:docMk/>
            <pc:sldMk cId="79832501" sldId="2127363574"/>
            <ac:spMk id="3" creationId="{CC15CE21-D4EB-B909-D640-569C56FFAA68}"/>
          </ac:spMkLst>
        </pc:spChg>
        <pc:spChg chg="mod">
          <ac:chgData name="Diana Carolina Callejas Moncaleano" userId="76830a9e-2e28-4957-8293-09136a558c71" providerId="ADAL" clId="{2A6084EA-278B-4BE3-B4E5-B7B61CAD5F90}" dt="2026-04-17T17:04:14.479" v="0" actId="13926"/>
          <ac:spMkLst>
            <pc:docMk/>
            <pc:sldMk cId="79832501" sldId="2127363574"/>
            <ac:spMk id="4004" creationId="{6337BC06-F4AC-808F-0573-5014395643E1}"/>
          </ac:spMkLst>
        </pc:spChg>
      </pc:sldChg>
      <pc:sldChg chg="modSp mod">
        <pc:chgData name="Diana Carolina Callejas Moncaleano" userId="76830a9e-2e28-4957-8293-09136a558c71" providerId="ADAL" clId="{2A6084EA-278B-4BE3-B4E5-B7B61CAD5F90}" dt="2026-04-17T17:05:53.943" v="10" actId="13926"/>
        <pc:sldMkLst>
          <pc:docMk/>
          <pc:sldMk cId="3975926509" sldId="2127363575"/>
        </pc:sldMkLst>
        <pc:spChg chg="mod">
          <ac:chgData name="Diana Carolina Callejas Moncaleano" userId="76830a9e-2e28-4957-8293-09136a558c71" providerId="ADAL" clId="{2A6084EA-278B-4BE3-B4E5-B7B61CAD5F90}" dt="2026-04-17T17:05:53.943" v="10" actId="13926"/>
          <ac:spMkLst>
            <pc:docMk/>
            <pc:sldMk cId="3975926509" sldId="2127363575"/>
            <ac:spMk id="3" creationId="{CC15CE21-D4EB-B909-D640-569C56FFAA68}"/>
          </ac:spMkLst>
        </pc:spChg>
      </pc:sldChg>
    </pc:docChg>
  </pc:docChgLst>
  <pc:docChgLst>
    <pc:chgData name="Claudia Liliana Buitrago Aguirre" userId="S::cbuitrago@minambiente.gov.co::20c6827f-caed-41c7-82b6-2c39c43f20e3" providerId="AD" clId="Web-{4FB04E50-D3B5-7B7F-0253-1F075D4F2ED6}"/>
    <pc:docChg chg="modSld">
      <pc:chgData name="Claudia Liliana Buitrago Aguirre" userId="S::cbuitrago@minambiente.gov.co::20c6827f-caed-41c7-82b6-2c39c43f20e3" providerId="AD" clId="Web-{4FB04E50-D3B5-7B7F-0253-1F075D4F2ED6}" dt="2026-04-21T20:36:14.592" v="1"/>
      <pc:docMkLst>
        <pc:docMk/>
      </pc:docMkLst>
      <pc:sldChg chg="modSp">
        <pc:chgData name="Claudia Liliana Buitrago Aguirre" userId="S::cbuitrago@minambiente.gov.co::20c6827f-caed-41c7-82b6-2c39c43f20e3" providerId="AD" clId="Web-{4FB04E50-D3B5-7B7F-0253-1F075D4F2ED6}" dt="2026-04-21T20:36:14.592" v="1"/>
        <pc:sldMkLst>
          <pc:docMk/>
          <pc:sldMk cId="0" sldId="270"/>
        </pc:sldMkLst>
        <pc:graphicFrameChg chg="modGraphic">
          <ac:chgData name="Claudia Liliana Buitrago Aguirre" userId="S::cbuitrago@minambiente.gov.co::20c6827f-caed-41c7-82b6-2c39c43f20e3" providerId="AD" clId="Web-{4FB04E50-D3B5-7B7F-0253-1F075D4F2ED6}" dt="2026-04-21T20:36:14.592" v="1"/>
          <ac:graphicFrameMkLst>
            <pc:docMk/>
            <pc:sldMk cId="0" sldId="270"/>
            <ac:graphicFrameMk id="11" creationId="{0495A19F-6472-C6C4-D6A4-9526A3B375A7}"/>
          </ac:graphicFrameMkLst>
        </pc:graphicFrameChg>
      </pc:sldChg>
    </pc:docChg>
  </pc:docChgLst>
  <pc:docChgLst>
    <pc:chgData name="Andrea Del Pilar Torres Gallardo" userId="22f34ecb-f9ed-40d2-927e-b230aeee88ab" providerId="ADAL" clId="{F31175CA-B863-4DC4-A7D7-BA5021A303A9}"/>
    <pc:docChg chg="undo custSel modSld">
      <pc:chgData name="Andrea Del Pilar Torres Gallardo" userId="22f34ecb-f9ed-40d2-927e-b230aeee88ab" providerId="ADAL" clId="{F31175CA-B863-4DC4-A7D7-BA5021A303A9}" dt="2026-04-17T22:57:27.578" v="110" actId="13926"/>
      <pc:docMkLst>
        <pc:docMk/>
      </pc:docMkLst>
      <pc:sldChg chg="modSp mod">
        <pc:chgData name="Andrea Del Pilar Torres Gallardo" userId="22f34ecb-f9ed-40d2-927e-b230aeee88ab" providerId="ADAL" clId="{F31175CA-B863-4DC4-A7D7-BA5021A303A9}" dt="2026-04-17T20:47:12.083" v="70" actId="13926"/>
        <pc:sldMkLst>
          <pc:docMk/>
          <pc:sldMk cId="3277163367" sldId="286"/>
        </pc:sldMkLst>
        <pc:spChg chg="mod">
          <ac:chgData name="Andrea Del Pilar Torres Gallardo" userId="22f34ecb-f9ed-40d2-927e-b230aeee88ab" providerId="ADAL" clId="{F31175CA-B863-4DC4-A7D7-BA5021A303A9}" dt="2026-04-17T20:47:12.083" v="70" actId="13926"/>
          <ac:spMkLst>
            <pc:docMk/>
            <pc:sldMk cId="3277163367" sldId="286"/>
            <ac:spMk id="2" creationId="{070D8EE9-AF56-47E6-65E9-639383D2F429}"/>
          </ac:spMkLst>
        </pc:spChg>
      </pc:sldChg>
      <pc:sldChg chg="modSp mod">
        <pc:chgData name="Andrea Del Pilar Torres Gallardo" userId="22f34ecb-f9ed-40d2-927e-b230aeee88ab" providerId="ADAL" clId="{F31175CA-B863-4DC4-A7D7-BA5021A303A9}" dt="2026-04-17T22:57:27.578" v="110" actId="13926"/>
        <pc:sldMkLst>
          <pc:docMk/>
          <pc:sldMk cId="3809384869" sldId="289"/>
        </pc:sldMkLst>
        <pc:spChg chg="mod">
          <ac:chgData name="Andrea Del Pilar Torres Gallardo" userId="22f34ecb-f9ed-40d2-927e-b230aeee88ab" providerId="ADAL" clId="{F31175CA-B863-4DC4-A7D7-BA5021A303A9}" dt="2026-04-17T22:57:27.578" v="110" actId="13926"/>
          <ac:spMkLst>
            <pc:docMk/>
            <pc:sldMk cId="3809384869" sldId="289"/>
            <ac:spMk id="2" creationId="{070D8EE9-AF56-47E6-65E9-639383D2F429}"/>
          </ac:spMkLst>
        </pc:spChg>
      </pc:sldChg>
      <pc:sldChg chg="modSp mod">
        <pc:chgData name="Andrea Del Pilar Torres Gallardo" userId="22f34ecb-f9ed-40d2-927e-b230aeee88ab" providerId="ADAL" clId="{F31175CA-B863-4DC4-A7D7-BA5021A303A9}" dt="2026-04-17T19:58:37.370" v="1" actId="13926"/>
        <pc:sldMkLst>
          <pc:docMk/>
          <pc:sldMk cId="2195668346" sldId="2127363528"/>
        </pc:sldMkLst>
        <pc:spChg chg="mod">
          <ac:chgData name="Andrea Del Pilar Torres Gallardo" userId="22f34ecb-f9ed-40d2-927e-b230aeee88ab" providerId="ADAL" clId="{F31175CA-B863-4DC4-A7D7-BA5021A303A9}" dt="2026-04-17T19:58:37.370" v="1" actId="13926"/>
          <ac:spMkLst>
            <pc:docMk/>
            <pc:sldMk cId="2195668346" sldId="2127363528"/>
            <ac:spMk id="2" creationId="{A8307840-AC7D-73EC-E53A-28048D725BE6}"/>
          </ac:spMkLst>
        </pc:spChg>
      </pc:sldChg>
      <pc:sldChg chg="modSp mod">
        <pc:chgData name="Andrea Del Pilar Torres Gallardo" userId="22f34ecb-f9ed-40d2-927e-b230aeee88ab" providerId="ADAL" clId="{F31175CA-B863-4DC4-A7D7-BA5021A303A9}" dt="2026-04-17T20:14:02.175" v="57" actId="13926"/>
        <pc:sldMkLst>
          <pc:docMk/>
          <pc:sldMk cId="2112210792" sldId="2127363529"/>
        </pc:sldMkLst>
        <pc:spChg chg="mod">
          <ac:chgData name="Andrea Del Pilar Torres Gallardo" userId="22f34ecb-f9ed-40d2-927e-b230aeee88ab" providerId="ADAL" clId="{F31175CA-B863-4DC4-A7D7-BA5021A303A9}" dt="2026-04-17T20:13:52.613" v="56" actId="13926"/>
          <ac:spMkLst>
            <pc:docMk/>
            <pc:sldMk cId="2112210792" sldId="2127363529"/>
            <ac:spMk id="2" creationId="{3983EF24-35A7-CF71-1DC6-9E747BA74482}"/>
          </ac:spMkLst>
        </pc:spChg>
        <pc:spChg chg="mod">
          <ac:chgData name="Andrea Del Pilar Torres Gallardo" userId="22f34ecb-f9ed-40d2-927e-b230aeee88ab" providerId="ADAL" clId="{F31175CA-B863-4DC4-A7D7-BA5021A303A9}" dt="2026-04-17T20:14:02.175" v="57" actId="13926"/>
          <ac:spMkLst>
            <pc:docMk/>
            <pc:sldMk cId="2112210792" sldId="2127363529"/>
            <ac:spMk id="3" creationId="{1E1B13C9-0CAA-3C46-C2DF-EBD75704C34A}"/>
          </ac:spMkLst>
        </pc:spChg>
        <pc:picChg chg="mod">
          <ac:chgData name="Andrea Del Pilar Torres Gallardo" userId="22f34ecb-f9ed-40d2-927e-b230aeee88ab" providerId="ADAL" clId="{F31175CA-B863-4DC4-A7D7-BA5021A303A9}" dt="2026-04-17T20:13:43.117" v="55" actId="1076"/>
          <ac:picMkLst>
            <pc:docMk/>
            <pc:sldMk cId="2112210792" sldId="2127363529"/>
            <ac:picMk id="3999" creationId="{775989C9-CC9A-E4C8-EC69-751D3DABD04C}"/>
          </ac:picMkLst>
        </pc:picChg>
      </pc:sldChg>
      <pc:sldChg chg="modSp mod">
        <pc:chgData name="Andrea Del Pilar Torres Gallardo" userId="22f34ecb-f9ed-40d2-927e-b230aeee88ab" providerId="ADAL" clId="{F31175CA-B863-4DC4-A7D7-BA5021A303A9}" dt="2026-04-17T20:59:33.722" v="75" actId="13926"/>
        <pc:sldMkLst>
          <pc:docMk/>
          <pc:sldMk cId="1025064339" sldId="2127363530"/>
        </pc:sldMkLst>
        <pc:spChg chg="mod">
          <ac:chgData name="Andrea Del Pilar Torres Gallardo" userId="22f34ecb-f9ed-40d2-927e-b230aeee88ab" providerId="ADAL" clId="{F31175CA-B863-4DC4-A7D7-BA5021A303A9}" dt="2026-04-17T20:59:33.722" v="75" actId="13926"/>
          <ac:spMkLst>
            <pc:docMk/>
            <pc:sldMk cId="1025064339" sldId="2127363530"/>
            <ac:spMk id="2" creationId="{D27BA8CE-D088-76E9-531B-EEC6CA5A5849}"/>
          </ac:spMkLst>
        </pc:spChg>
        <pc:spChg chg="mod">
          <ac:chgData name="Andrea Del Pilar Torres Gallardo" userId="22f34ecb-f9ed-40d2-927e-b230aeee88ab" providerId="ADAL" clId="{F31175CA-B863-4DC4-A7D7-BA5021A303A9}" dt="2026-04-17T20:50:18.178" v="72" actId="13926"/>
          <ac:spMkLst>
            <pc:docMk/>
            <pc:sldMk cId="1025064339" sldId="2127363530"/>
            <ac:spMk id="3" creationId="{C45E71F3-5F26-E654-4481-98B0C2E2F1AC}"/>
          </ac:spMkLst>
        </pc:spChg>
      </pc:sldChg>
      <pc:sldChg chg="modSp mod">
        <pc:chgData name="Andrea Del Pilar Torres Gallardo" userId="22f34ecb-f9ed-40d2-927e-b230aeee88ab" providerId="ADAL" clId="{F31175CA-B863-4DC4-A7D7-BA5021A303A9}" dt="2026-04-17T20:21:43.497" v="60" actId="13926"/>
        <pc:sldMkLst>
          <pc:docMk/>
          <pc:sldMk cId="1306478355" sldId="2127363531"/>
        </pc:sldMkLst>
        <pc:spChg chg="mod">
          <ac:chgData name="Andrea Del Pilar Torres Gallardo" userId="22f34ecb-f9ed-40d2-927e-b230aeee88ab" providerId="ADAL" clId="{F31175CA-B863-4DC4-A7D7-BA5021A303A9}" dt="2026-04-17T20:21:43.497" v="60" actId="13926"/>
          <ac:spMkLst>
            <pc:docMk/>
            <pc:sldMk cId="1306478355" sldId="2127363531"/>
            <ac:spMk id="2" creationId="{1D06079E-2831-1668-F1C5-9032115C9F13}"/>
          </ac:spMkLst>
        </pc:spChg>
      </pc:sldChg>
      <pc:sldChg chg="modSp mod">
        <pc:chgData name="Andrea Del Pilar Torres Gallardo" userId="22f34ecb-f9ed-40d2-927e-b230aeee88ab" providerId="ADAL" clId="{F31175CA-B863-4DC4-A7D7-BA5021A303A9}" dt="2026-04-17T22:54:04.715" v="107" actId="13926"/>
        <pc:sldMkLst>
          <pc:docMk/>
          <pc:sldMk cId="4051272922" sldId="2127363532"/>
        </pc:sldMkLst>
        <pc:spChg chg="mod">
          <ac:chgData name="Andrea Del Pilar Torres Gallardo" userId="22f34ecb-f9ed-40d2-927e-b230aeee88ab" providerId="ADAL" clId="{F31175CA-B863-4DC4-A7D7-BA5021A303A9}" dt="2026-04-17T22:54:04.715" v="107" actId="13926"/>
          <ac:spMkLst>
            <pc:docMk/>
            <pc:sldMk cId="4051272922" sldId="2127363532"/>
            <ac:spMk id="3" creationId="{AD5F72BD-B2F9-935B-727B-E4150FF9EF61}"/>
          </ac:spMkLst>
        </pc:spChg>
        <pc:spChg chg="mod">
          <ac:chgData name="Andrea Del Pilar Torres Gallardo" userId="22f34ecb-f9ed-40d2-927e-b230aeee88ab" providerId="ADAL" clId="{F31175CA-B863-4DC4-A7D7-BA5021A303A9}" dt="2026-04-17T22:53:52.255" v="106" actId="13926"/>
          <ac:spMkLst>
            <pc:docMk/>
            <pc:sldMk cId="4051272922" sldId="2127363532"/>
            <ac:spMk id="7" creationId="{49F04995-D545-8371-3F9F-16BBDEE1DB93}"/>
          </ac:spMkLst>
        </pc:spChg>
      </pc:sldChg>
      <pc:sldChg chg="modSp mod">
        <pc:chgData name="Andrea Del Pilar Torres Gallardo" userId="22f34ecb-f9ed-40d2-927e-b230aeee88ab" providerId="ADAL" clId="{F31175CA-B863-4DC4-A7D7-BA5021A303A9}" dt="2026-04-17T21:45:40.942" v="89" actId="13926"/>
        <pc:sldMkLst>
          <pc:docMk/>
          <pc:sldMk cId="2314249824" sldId="2127363535"/>
        </pc:sldMkLst>
        <pc:spChg chg="mod">
          <ac:chgData name="Andrea Del Pilar Torres Gallardo" userId="22f34ecb-f9ed-40d2-927e-b230aeee88ab" providerId="ADAL" clId="{F31175CA-B863-4DC4-A7D7-BA5021A303A9}" dt="2026-04-17T21:45:40.942" v="89" actId="13926"/>
          <ac:spMkLst>
            <pc:docMk/>
            <pc:sldMk cId="2314249824" sldId="2127363535"/>
            <ac:spMk id="2" creationId="{7DD5498F-27A5-2BF9-5C87-72304FC8958B}"/>
          </ac:spMkLst>
        </pc:spChg>
        <pc:spChg chg="mod">
          <ac:chgData name="Andrea Del Pilar Torres Gallardo" userId="22f34ecb-f9ed-40d2-927e-b230aeee88ab" providerId="ADAL" clId="{F31175CA-B863-4DC4-A7D7-BA5021A303A9}" dt="2026-04-17T21:41:48.871" v="87" actId="13926"/>
          <ac:spMkLst>
            <pc:docMk/>
            <pc:sldMk cId="2314249824" sldId="2127363535"/>
            <ac:spMk id="3" creationId="{E8804A99-7B33-837B-0029-59A466E5EE50}"/>
          </ac:spMkLst>
        </pc:spChg>
      </pc:sldChg>
      <pc:sldChg chg="modSp mod">
        <pc:chgData name="Andrea Del Pilar Torres Gallardo" userId="22f34ecb-f9ed-40d2-927e-b230aeee88ab" providerId="ADAL" clId="{F31175CA-B863-4DC4-A7D7-BA5021A303A9}" dt="2026-04-17T21:48:36.429" v="90" actId="13926"/>
        <pc:sldMkLst>
          <pc:docMk/>
          <pc:sldMk cId="3370717184" sldId="2127363538"/>
        </pc:sldMkLst>
        <pc:spChg chg="mod">
          <ac:chgData name="Andrea Del Pilar Torres Gallardo" userId="22f34ecb-f9ed-40d2-927e-b230aeee88ab" providerId="ADAL" clId="{F31175CA-B863-4DC4-A7D7-BA5021A303A9}" dt="2026-04-17T21:48:36.429" v="90" actId="13926"/>
          <ac:spMkLst>
            <pc:docMk/>
            <pc:sldMk cId="3370717184" sldId="2127363538"/>
            <ac:spMk id="3" creationId="{AAC3F24A-E284-4272-13F8-71CFACFC51B3}"/>
          </ac:spMkLst>
        </pc:spChg>
        <pc:spChg chg="mod">
          <ac:chgData name="Andrea Del Pilar Torres Gallardo" userId="22f34ecb-f9ed-40d2-927e-b230aeee88ab" providerId="ADAL" clId="{F31175CA-B863-4DC4-A7D7-BA5021A303A9}" dt="2026-04-17T21:45:34.150" v="88" actId="13926"/>
          <ac:spMkLst>
            <pc:docMk/>
            <pc:sldMk cId="3370717184" sldId="2127363538"/>
            <ac:spMk id="4004" creationId="{2A37E3D2-5147-2096-C01B-295FB0153C1A}"/>
          </ac:spMkLst>
        </pc:spChg>
      </pc:sldChg>
      <pc:sldChg chg="modSp mod">
        <pc:chgData name="Andrea Del Pilar Torres Gallardo" userId="22f34ecb-f9ed-40d2-927e-b230aeee88ab" providerId="ADAL" clId="{F31175CA-B863-4DC4-A7D7-BA5021A303A9}" dt="2026-04-17T21:57:13.749" v="92" actId="13926"/>
        <pc:sldMkLst>
          <pc:docMk/>
          <pc:sldMk cId="3050076061" sldId="2127363539"/>
        </pc:sldMkLst>
        <pc:spChg chg="mod">
          <ac:chgData name="Andrea Del Pilar Torres Gallardo" userId="22f34ecb-f9ed-40d2-927e-b230aeee88ab" providerId="ADAL" clId="{F31175CA-B863-4DC4-A7D7-BA5021A303A9}" dt="2026-04-17T21:57:13.749" v="92" actId="13926"/>
          <ac:spMkLst>
            <pc:docMk/>
            <pc:sldMk cId="3050076061" sldId="2127363539"/>
            <ac:spMk id="3" creationId="{80C4FCBF-38CC-824A-A1DC-772DEB03ABB6}"/>
          </ac:spMkLst>
        </pc:spChg>
      </pc:sldChg>
      <pc:sldChg chg="modSp mod">
        <pc:chgData name="Andrea Del Pilar Torres Gallardo" userId="22f34ecb-f9ed-40d2-927e-b230aeee88ab" providerId="ADAL" clId="{F31175CA-B863-4DC4-A7D7-BA5021A303A9}" dt="2026-04-17T22:01:54.407" v="94" actId="13926"/>
        <pc:sldMkLst>
          <pc:docMk/>
          <pc:sldMk cId="3512699190" sldId="2127363540"/>
        </pc:sldMkLst>
        <pc:spChg chg="mod">
          <ac:chgData name="Andrea Del Pilar Torres Gallardo" userId="22f34ecb-f9ed-40d2-927e-b230aeee88ab" providerId="ADAL" clId="{F31175CA-B863-4DC4-A7D7-BA5021A303A9}" dt="2026-04-17T22:01:54.407" v="94" actId="13926"/>
          <ac:spMkLst>
            <pc:docMk/>
            <pc:sldMk cId="3512699190" sldId="2127363540"/>
            <ac:spMk id="3" creationId="{97E313E8-5A14-244A-B146-0ED6B9247D9F}"/>
          </ac:spMkLst>
        </pc:spChg>
      </pc:sldChg>
      <pc:sldChg chg="modSp mod">
        <pc:chgData name="Andrea Del Pilar Torres Gallardo" userId="22f34ecb-f9ed-40d2-927e-b230aeee88ab" providerId="ADAL" clId="{F31175CA-B863-4DC4-A7D7-BA5021A303A9}" dt="2026-04-17T20:41:00.935" v="67" actId="13926"/>
        <pc:sldMkLst>
          <pc:docMk/>
          <pc:sldMk cId="2693987919" sldId="2127363544"/>
        </pc:sldMkLst>
        <pc:spChg chg="mod">
          <ac:chgData name="Andrea Del Pilar Torres Gallardo" userId="22f34ecb-f9ed-40d2-927e-b230aeee88ab" providerId="ADAL" clId="{F31175CA-B863-4DC4-A7D7-BA5021A303A9}" dt="2026-04-17T20:41:00.935" v="67" actId="13926"/>
          <ac:spMkLst>
            <pc:docMk/>
            <pc:sldMk cId="2693987919" sldId="2127363544"/>
            <ac:spMk id="2" creationId="{6FE3F5A2-76BF-E4D3-67ED-B795AF5E32EE}"/>
          </ac:spMkLst>
        </pc:spChg>
        <pc:spChg chg="mod">
          <ac:chgData name="Andrea Del Pilar Torres Gallardo" userId="22f34ecb-f9ed-40d2-927e-b230aeee88ab" providerId="ADAL" clId="{F31175CA-B863-4DC4-A7D7-BA5021A303A9}" dt="2026-04-17T20:40:35.380" v="66" actId="13926"/>
          <ac:spMkLst>
            <pc:docMk/>
            <pc:sldMk cId="2693987919" sldId="2127363544"/>
            <ac:spMk id="3" creationId="{801FA5FB-C4C8-5CF4-12D5-E08B46615DE2}"/>
          </ac:spMkLst>
        </pc:spChg>
        <pc:spChg chg="mod">
          <ac:chgData name="Andrea Del Pilar Torres Gallardo" userId="22f34ecb-f9ed-40d2-927e-b230aeee88ab" providerId="ADAL" clId="{F31175CA-B863-4DC4-A7D7-BA5021A303A9}" dt="2026-04-17T20:39:58.380" v="65" actId="13926"/>
          <ac:spMkLst>
            <pc:docMk/>
            <pc:sldMk cId="2693987919" sldId="2127363544"/>
            <ac:spMk id="4004" creationId="{4B9EE068-F46F-13EC-0392-0FB79B2DE09F}"/>
          </ac:spMkLst>
        </pc:spChg>
      </pc:sldChg>
      <pc:sldChg chg="modSp mod">
        <pc:chgData name="Andrea Del Pilar Torres Gallardo" userId="22f34ecb-f9ed-40d2-927e-b230aeee88ab" providerId="ADAL" clId="{F31175CA-B863-4DC4-A7D7-BA5021A303A9}" dt="2026-04-17T22:56:25.476" v="108" actId="13926"/>
        <pc:sldMkLst>
          <pc:docMk/>
          <pc:sldMk cId="4040057908" sldId="2127363546"/>
        </pc:sldMkLst>
        <pc:spChg chg="mod">
          <ac:chgData name="Andrea Del Pilar Torres Gallardo" userId="22f34ecb-f9ed-40d2-927e-b230aeee88ab" providerId="ADAL" clId="{F31175CA-B863-4DC4-A7D7-BA5021A303A9}" dt="2026-04-17T22:56:25.476" v="108" actId="13926"/>
          <ac:spMkLst>
            <pc:docMk/>
            <pc:sldMk cId="4040057908" sldId="2127363546"/>
            <ac:spMk id="13" creationId="{508020D2-A9BE-7B72-985D-21D8BE6620B2}"/>
          </ac:spMkLst>
        </pc:spChg>
      </pc:sldChg>
      <pc:sldChg chg="modSp mod">
        <pc:chgData name="Andrea Del Pilar Torres Gallardo" userId="22f34ecb-f9ed-40d2-927e-b230aeee88ab" providerId="ADAL" clId="{F31175CA-B863-4DC4-A7D7-BA5021A303A9}" dt="2026-04-17T22:56:49.005" v="109" actId="13926"/>
        <pc:sldMkLst>
          <pc:docMk/>
          <pc:sldMk cId="3059124979" sldId="2127363547"/>
        </pc:sldMkLst>
        <pc:spChg chg="mod">
          <ac:chgData name="Andrea Del Pilar Torres Gallardo" userId="22f34ecb-f9ed-40d2-927e-b230aeee88ab" providerId="ADAL" clId="{F31175CA-B863-4DC4-A7D7-BA5021A303A9}" dt="2026-04-17T22:56:49.005" v="109" actId="13926"/>
          <ac:spMkLst>
            <pc:docMk/>
            <pc:sldMk cId="3059124979" sldId="2127363547"/>
            <ac:spMk id="4004" creationId="{B4C7FFC6-B571-EDA6-0983-A7C8307EA1BA}"/>
          </ac:spMkLst>
        </pc:spChg>
      </pc:sldChg>
      <pc:sldChg chg="modSp mod">
        <pc:chgData name="Andrea Del Pilar Torres Gallardo" userId="22f34ecb-f9ed-40d2-927e-b230aeee88ab" providerId="ADAL" clId="{F31175CA-B863-4DC4-A7D7-BA5021A303A9}" dt="2026-04-17T21:14:02.370" v="77" actId="13926"/>
        <pc:sldMkLst>
          <pc:docMk/>
          <pc:sldMk cId="1243457688" sldId="2127363550"/>
        </pc:sldMkLst>
        <pc:spChg chg="mod">
          <ac:chgData name="Andrea Del Pilar Torres Gallardo" userId="22f34ecb-f9ed-40d2-927e-b230aeee88ab" providerId="ADAL" clId="{F31175CA-B863-4DC4-A7D7-BA5021A303A9}" dt="2026-04-17T21:14:02.370" v="77" actId="13926"/>
          <ac:spMkLst>
            <pc:docMk/>
            <pc:sldMk cId="1243457688" sldId="2127363550"/>
            <ac:spMk id="3" creationId="{396CB188-3DAE-93DC-EF8A-B2A0C63BB8B5}"/>
          </ac:spMkLst>
        </pc:spChg>
      </pc:sldChg>
      <pc:sldChg chg="modSp mod">
        <pc:chgData name="Andrea Del Pilar Torres Gallardo" userId="22f34ecb-f9ed-40d2-927e-b230aeee88ab" providerId="ADAL" clId="{F31175CA-B863-4DC4-A7D7-BA5021A303A9}" dt="2026-04-17T20:26:48.178" v="62" actId="13926"/>
        <pc:sldMkLst>
          <pc:docMk/>
          <pc:sldMk cId="1073624896" sldId="2127363551"/>
        </pc:sldMkLst>
        <pc:spChg chg="mod">
          <ac:chgData name="Andrea Del Pilar Torres Gallardo" userId="22f34ecb-f9ed-40d2-927e-b230aeee88ab" providerId="ADAL" clId="{F31175CA-B863-4DC4-A7D7-BA5021A303A9}" dt="2026-04-17T20:26:48.178" v="62" actId="13926"/>
          <ac:spMkLst>
            <pc:docMk/>
            <pc:sldMk cId="1073624896" sldId="2127363551"/>
            <ac:spMk id="2" creationId="{39D285D9-745D-445E-0F7A-30A607AE442E}"/>
          </ac:spMkLst>
        </pc:spChg>
        <pc:spChg chg="mod">
          <ac:chgData name="Andrea Del Pilar Torres Gallardo" userId="22f34ecb-f9ed-40d2-927e-b230aeee88ab" providerId="ADAL" clId="{F31175CA-B863-4DC4-A7D7-BA5021A303A9}" dt="2026-04-17T20:24:53.639" v="61" actId="13926"/>
          <ac:spMkLst>
            <pc:docMk/>
            <pc:sldMk cId="1073624896" sldId="2127363551"/>
            <ac:spMk id="3" creationId="{B9339EA3-F75B-355C-28F0-BAF59AA3905E}"/>
          </ac:spMkLst>
        </pc:spChg>
      </pc:sldChg>
      <pc:sldChg chg="modSp mod">
        <pc:chgData name="Andrea Del Pilar Torres Gallardo" userId="22f34ecb-f9ed-40d2-927e-b230aeee88ab" providerId="ADAL" clId="{F31175CA-B863-4DC4-A7D7-BA5021A303A9}" dt="2026-04-17T20:37:08.928" v="64" actId="13926"/>
        <pc:sldMkLst>
          <pc:docMk/>
          <pc:sldMk cId="773081748" sldId="2127363552"/>
        </pc:sldMkLst>
        <pc:spChg chg="mod">
          <ac:chgData name="Andrea Del Pilar Torres Gallardo" userId="22f34ecb-f9ed-40d2-927e-b230aeee88ab" providerId="ADAL" clId="{F31175CA-B863-4DC4-A7D7-BA5021A303A9}" dt="2026-04-17T20:37:08.928" v="64" actId="13926"/>
          <ac:spMkLst>
            <pc:docMk/>
            <pc:sldMk cId="773081748" sldId="2127363552"/>
            <ac:spMk id="2" creationId="{71B93BA4-1CA3-2CCF-AA9F-3CA7ABE7C2EF}"/>
          </ac:spMkLst>
        </pc:spChg>
      </pc:sldChg>
      <pc:sldChg chg="modSp mod">
        <pc:chgData name="Andrea Del Pilar Torres Gallardo" userId="22f34ecb-f9ed-40d2-927e-b230aeee88ab" providerId="ADAL" clId="{F31175CA-B863-4DC4-A7D7-BA5021A303A9}" dt="2026-04-17T21:34:46.075" v="84" actId="13926"/>
        <pc:sldMkLst>
          <pc:docMk/>
          <pc:sldMk cId="3550162477" sldId="2127363554"/>
        </pc:sldMkLst>
        <pc:spChg chg="mod">
          <ac:chgData name="Andrea Del Pilar Torres Gallardo" userId="22f34ecb-f9ed-40d2-927e-b230aeee88ab" providerId="ADAL" clId="{F31175CA-B863-4DC4-A7D7-BA5021A303A9}" dt="2026-04-17T21:34:46.075" v="84" actId="13926"/>
          <ac:spMkLst>
            <pc:docMk/>
            <pc:sldMk cId="3550162477" sldId="2127363554"/>
            <ac:spMk id="2" creationId="{EE0D1B87-4B2F-B35B-B265-D63FA2246D10}"/>
          </ac:spMkLst>
        </pc:spChg>
        <pc:spChg chg="mod">
          <ac:chgData name="Andrea Del Pilar Torres Gallardo" userId="22f34ecb-f9ed-40d2-927e-b230aeee88ab" providerId="ADAL" clId="{F31175CA-B863-4DC4-A7D7-BA5021A303A9}" dt="2026-04-17T21:24:51.597" v="83" actId="13926"/>
          <ac:spMkLst>
            <pc:docMk/>
            <pc:sldMk cId="3550162477" sldId="2127363554"/>
            <ac:spMk id="3" creationId="{9B7F4184-FA50-3123-A77F-017BC11A4CDB}"/>
          </ac:spMkLst>
        </pc:spChg>
        <pc:spChg chg="mod">
          <ac:chgData name="Andrea Del Pilar Torres Gallardo" userId="22f34ecb-f9ed-40d2-927e-b230aeee88ab" providerId="ADAL" clId="{F31175CA-B863-4DC4-A7D7-BA5021A303A9}" dt="2026-04-17T21:24:45.601" v="82" actId="13926"/>
          <ac:spMkLst>
            <pc:docMk/>
            <pc:sldMk cId="3550162477" sldId="2127363554"/>
            <ac:spMk id="4004" creationId="{EA10B638-23A4-C72B-35C2-DF667106FA32}"/>
          </ac:spMkLst>
        </pc:spChg>
      </pc:sldChg>
      <pc:sldChg chg="modSp mod">
        <pc:chgData name="Andrea Del Pilar Torres Gallardo" userId="22f34ecb-f9ed-40d2-927e-b230aeee88ab" providerId="ADAL" clId="{F31175CA-B863-4DC4-A7D7-BA5021A303A9}" dt="2026-04-17T22:04:03.687" v="97" actId="1076"/>
        <pc:sldMkLst>
          <pc:docMk/>
          <pc:sldMk cId="3553046773" sldId="2127363563"/>
        </pc:sldMkLst>
        <pc:graphicFrameChg chg="mod">
          <ac:chgData name="Andrea Del Pilar Torres Gallardo" userId="22f34ecb-f9ed-40d2-927e-b230aeee88ab" providerId="ADAL" clId="{F31175CA-B863-4DC4-A7D7-BA5021A303A9}" dt="2026-04-17T22:04:03.687" v="97" actId="1076"/>
          <ac:graphicFrameMkLst>
            <pc:docMk/>
            <pc:sldMk cId="3553046773" sldId="2127363563"/>
            <ac:graphicFrameMk id="11" creationId="{0495A19F-6472-C6C4-D6A4-9526A3B375A7}"/>
          </ac:graphicFrameMkLst>
        </pc:graphicFrameChg>
      </pc:sldChg>
      <pc:sldChg chg="modSp mod">
        <pc:chgData name="Andrea Del Pilar Torres Gallardo" userId="22f34ecb-f9ed-40d2-927e-b230aeee88ab" providerId="ADAL" clId="{F31175CA-B863-4DC4-A7D7-BA5021A303A9}" dt="2026-04-17T20:16:44.354" v="58" actId="13926"/>
        <pc:sldMkLst>
          <pc:docMk/>
          <pc:sldMk cId="3088674582" sldId="2127363567"/>
        </pc:sldMkLst>
        <pc:graphicFrameChg chg="modGraphic">
          <ac:chgData name="Andrea Del Pilar Torres Gallardo" userId="22f34ecb-f9ed-40d2-927e-b230aeee88ab" providerId="ADAL" clId="{F31175CA-B863-4DC4-A7D7-BA5021A303A9}" dt="2026-04-17T20:16:44.354" v="58" actId="13926"/>
          <ac:graphicFrameMkLst>
            <pc:docMk/>
            <pc:sldMk cId="3088674582" sldId="2127363567"/>
            <ac:graphicFrameMk id="2" creationId="{958387E6-0B83-65F6-A1C5-CC71670668ED}"/>
          </ac:graphicFrameMkLst>
        </pc:graphicFrameChg>
      </pc:sldChg>
      <pc:sldChg chg="modSp mod">
        <pc:chgData name="Andrea Del Pilar Torres Gallardo" userId="22f34ecb-f9ed-40d2-927e-b230aeee88ab" providerId="ADAL" clId="{F31175CA-B863-4DC4-A7D7-BA5021A303A9}" dt="2026-04-17T22:06:17.834" v="99" actId="13926"/>
        <pc:sldMkLst>
          <pc:docMk/>
          <pc:sldMk cId="1290884364" sldId="2127363572"/>
        </pc:sldMkLst>
        <pc:spChg chg="mod">
          <ac:chgData name="Andrea Del Pilar Torres Gallardo" userId="22f34ecb-f9ed-40d2-927e-b230aeee88ab" providerId="ADAL" clId="{F31175CA-B863-4DC4-A7D7-BA5021A303A9}" dt="2026-04-17T22:06:17.834" v="99" actId="13926"/>
          <ac:spMkLst>
            <pc:docMk/>
            <pc:sldMk cId="1290884364" sldId="2127363572"/>
            <ac:spMk id="4004" creationId="{6337BC06-F4AC-808F-0573-5014395643E1}"/>
          </ac:spMkLst>
        </pc:spChg>
      </pc:sldChg>
      <pc:sldChg chg="modSp mod">
        <pc:chgData name="Andrea Del Pilar Torres Gallardo" userId="22f34ecb-f9ed-40d2-927e-b230aeee88ab" providerId="ADAL" clId="{F31175CA-B863-4DC4-A7D7-BA5021A303A9}" dt="2026-04-17T22:51:40.724" v="104" actId="13926"/>
        <pc:sldMkLst>
          <pc:docMk/>
          <pc:sldMk cId="79832501" sldId="2127363574"/>
        </pc:sldMkLst>
        <pc:spChg chg="mod">
          <ac:chgData name="Andrea Del Pilar Torres Gallardo" userId="22f34ecb-f9ed-40d2-927e-b230aeee88ab" providerId="ADAL" clId="{F31175CA-B863-4DC4-A7D7-BA5021A303A9}" dt="2026-04-17T22:48:19.461" v="103" actId="13926"/>
          <ac:spMkLst>
            <pc:docMk/>
            <pc:sldMk cId="79832501" sldId="2127363574"/>
            <ac:spMk id="2" creationId="{EC8C3B5D-8A4C-933C-C02D-E394131D9A6B}"/>
          </ac:spMkLst>
        </pc:spChg>
        <pc:spChg chg="mod">
          <ac:chgData name="Andrea Del Pilar Torres Gallardo" userId="22f34ecb-f9ed-40d2-927e-b230aeee88ab" providerId="ADAL" clId="{F31175CA-B863-4DC4-A7D7-BA5021A303A9}" dt="2026-04-17T22:51:40.724" v="104" actId="13926"/>
          <ac:spMkLst>
            <pc:docMk/>
            <pc:sldMk cId="79832501" sldId="2127363574"/>
            <ac:spMk id="3" creationId="{CC15CE21-D4EB-B909-D640-569C56FFAA68}"/>
          </ac:spMkLst>
        </pc:spChg>
      </pc:sldChg>
      <pc:sldChg chg="modSp mod">
        <pc:chgData name="Andrea Del Pilar Torres Gallardo" userId="22f34ecb-f9ed-40d2-927e-b230aeee88ab" providerId="ADAL" clId="{F31175CA-B863-4DC4-A7D7-BA5021A303A9}" dt="2026-04-17T22:47:02.450" v="102" actId="13926"/>
        <pc:sldMkLst>
          <pc:docMk/>
          <pc:sldMk cId="3975926509" sldId="2127363575"/>
        </pc:sldMkLst>
        <pc:spChg chg="mod">
          <ac:chgData name="Andrea Del Pilar Torres Gallardo" userId="22f34ecb-f9ed-40d2-927e-b230aeee88ab" providerId="ADAL" clId="{F31175CA-B863-4DC4-A7D7-BA5021A303A9}" dt="2026-04-17T22:47:02.450" v="102" actId="13926"/>
          <ac:spMkLst>
            <pc:docMk/>
            <pc:sldMk cId="3975926509" sldId="2127363575"/>
            <ac:spMk id="4004" creationId="{6337BC06-F4AC-808F-0573-5014395643E1}"/>
          </ac:spMkLst>
        </pc:spChg>
      </pc:sldChg>
      <pc:sldChg chg="modSp mod">
        <pc:chgData name="Andrea Del Pilar Torres Gallardo" userId="22f34ecb-f9ed-40d2-927e-b230aeee88ab" providerId="ADAL" clId="{F31175CA-B863-4DC4-A7D7-BA5021A303A9}" dt="2026-04-17T22:52:35.586" v="105" actId="13926"/>
        <pc:sldMkLst>
          <pc:docMk/>
          <pc:sldMk cId="3638977699" sldId="2127363576"/>
        </pc:sldMkLst>
        <pc:graphicFrameChg chg="modGraphic">
          <ac:chgData name="Andrea Del Pilar Torres Gallardo" userId="22f34ecb-f9ed-40d2-927e-b230aeee88ab" providerId="ADAL" clId="{F31175CA-B863-4DC4-A7D7-BA5021A303A9}" dt="2026-04-17T22:52:35.586" v="105" actId="13926"/>
          <ac:graphicFrameMkLst>
            <pc:docMk/>
            <pc:sldMk cId="3638977699" sldId="2127363576"/>
            <ac:graphicFrameMk id="11" creationId="{0495A19F-6472-C6C4-D6A4-9526A3B375A7}"/>
          </ac:graphicFrameMkLst>
        </pc:graphicFrameChg>
      </pc:sldChg>
    </pc:docChg>
  </pc:docChgLst>
  <pc:docChgLst>
    <pc:chgData name="Yury Janeth Murcia Doncel" userId="S::yjmurciad@minambiente.gov.co::0507ee3b-7bcf-4dcb-9cba-d7504a5dd918" providerId="AD" clId="Web-{66673BEF-A00B-7311-B6EF-76C0ECBE53CC}"/>
    <pc:docChg chg="mod modSld">
      <pc:chgData name="Yury Janeth Murcia Doncel" userId="S::yjmurciad@minambiente.gov.co::0507ee3b-7bcf-4dcb-9cba-d7504a5dd918" providerId="AD" clId="Web-{66673BEF-A00B-7311-B6EF-76C0ECBE53CC}" dt="2026-04-18T20:29:00.006" v="1" actId="20577"/>
      <pc:docMkLst>
        <pc:docMk/>
      </pc:docMkLst>
      <pc:sldChg chg="modSp">
        <pc:chgData name="Yury Janeth Murcia Doncel" userId="S::yjmurciad@minambiente.gov.co::0507ee3b-7bcf-4dcb-9cba-d7504a5dd918" providerId="AD" clId="Web-{66673BEF-A00B-7311-B6EF-76C0ECBE53CC}" dt="2026-04-18T20:29:00.006" v="1" actId="20577"/>
        <pc:sldMkLst>
          <pc:docMk/>
          <pc:sldMk cId="4016238902" sldId="299"/>
        </pc:sldMkLst>
        <pc:spChg chg="mod">
          <ac:chgData name="Yury Janeth Murcia Doncel" userId="S::yjmurciad@minambiente.gov.co::0507ee3b-7bcf-4dcb-9cba-d7504a5dd918" providerId="AD" clId="Web-{66673BEF-A00B-7311-B6EF-76C0ECBE53CC}" dt="2026-04-18T20:29:00.006" v="1" actId="20577"/>
          <ac:spMkLst>
            <pc:docMk/>
            <pc:sldMk cId="4016238902" sldId="299"/>
            <ac:spMk id="3" creationId="{B46EF6E9-8027-4F3C-800A-D0FE0F8BE276}"/>
          </ac:spMkLst>
        </pc:spChg>
      </pc:sldChg>
    </pc:docChg>
  </pc:docChgLst>
  <pc:docChgLst>
    <pc:chgData name="Diana Victoria Carvajal" userId="S::dcarvajal@minambiente.gov.co::8819dd9c-6c7e-47dc-8196-b312587b9929" providerId="AD" clId="Web-{3BDDBF81-6FA1-2A5A-14BF-F3BE2E9C84AA}"/>
    <pc:docChg chg="modSld">
      <pc:chgData name="Diana Victoria Carvajal" userId="S::dcarvajal@minambiente.gov.co::8819dd9c-6c7e-47dc-8196-b312587b9929" providerId="AD" clId="Web-{3BDDBF81-6FA1-2A5A-14BF-F3BE2E9C84AA}" dt="2026-04-01T15:30:08.294" v="14" actId="20577"/>
      <pc:docMkLst>
        <pc:docMk/>
      </pc:docMkLst>
    </pc:docChg>
  </pc:docChgLst>
  <pc:docChgLst>
    <pc:chgData name="Claudia Liliana Buitrago Aguirre" userId="S::cbuitrago@minambiente.gov.co::20c6827f-caed-41c7-82b6-2c39c43f20e3" providerId="AD" clId="Web-{82E1732B-CB96-C3AA-726D-95E12A785870}"/>
    <pc:docChg chg="modSld">
      <pc:chgData name="Claudia Liliana Buitrago Aguirre" userId="S::cbuitrago@minambiente.gov.co::20c6827f-caed-41c7-82b6-2c39c43f20e3" providerId="AD" clId="Web-{82E1732B-CB96-C3AA-726D-95E12A785870}" dt="2026-04-19T19:29:10.493" v="1" actId="14100"/>
      <pc:docMkLst>
        <pc:docMk/>
      </pc:docMkLst>
      <pc:sldChg chg="modSp">
        <pc:chgData name="Claudia Liliana Buitrago Aguirre" userId="S::cbuitrago@minambiente.gov.co::20c6827f-caed-41c7-82b6-2c39c43f20e3" providerId="AD" clId="Web-{82E1732B-CB96-C3AA-726D-95E12A785870}" dt="2026-04-19T19:29:10.493" v="1" actId="14100"/>
        <pc:sldMkLst>
          <pc:docMk/>
          <pc:sldMk cId="79832501" sldId="2127363574"/>
        </pc:sldMkLst>
        <pc:spChg chg="mod">
          <ac:chgData name="Claudia Liliana Buitrago Aguirre" userId="S::cbuitrago@minambiente.gov.co::20c6827f-caed-41c7-82b6-2c39c43f20e3" providerId="AD" clId="Web-{82E1732B-CB96-C3AA-726D-95E12A785870}" dt="2026-04-19T19:09:01.930" v="0" actId="20577"/>
          <ac:spMkLst>
            <pc:docMk/>
            <pc:sldMk cId="79832501" sldId="2127363574"/>
            <ac:spMk id="4004" creationId="{6337BC06-F4AC-808F-0573-5014395643E1}"/>
          </ac:spMkLst>
        </pc:spChg>
        <pc:picChg chg="mod">
          <ac:chgData name="Claudia Liliana Buitrago Aguirre" userId="S::cbuitrago@minambiente.gov.co::20c6827f-caed-41c7-82b6-2c39c43f20e3" providerId="AD" clId="Web-{82E1732B-CB96-C3AA-726D-95E12A785870}" dt="2026-04-19T19:29:10.493" v="1" actId="14100"/>
          <ac:picMkLst>
            <pc:docMk/>
            <pc:sldMk cId="79832501" sldId="2127363574"/>
            <ac:picMk id="8" creationId="{32AFF7ED-B2D5-3F20-F81E-1ED1D8CB9836}"/>
          </ac:picMkLst>
        </pc:picChg>
      </pc:sldChg>
    </pc:docChg>
  </pc:docChgLst>
  <pc:docChgLst>
    <pc:chgData name="Claudia Liliana Buitrago Aguirre" userId="S::cbuitrago@minambiente.gov.co::20c6827f-caed-41c7-82b6-2c39c43f20e3" providerId="AD" clId="Web-{33D3CEBD-3FA8-3D2D-CF28-0FFB5DC00F9F}"/>
    <pc:docChg chg="mod modSld">
      <pc:chgData name="Claudia Liliana Buitrago Aguirre" userId="S::cbuitrago@minambiente.gov.co::20c6827f-caed-41c7-82b6-2c39c43f20e3" providerId="AD" clId="Web-{33D3CEBD-3FA8-3D2D-CF28-0FFB5DC00F9F}" dt="2026-04-17T20:44:05.512" v="3"/>
      <pc:docMkLst>
        <pc:docMk/>
      </pc:docMkLst>
      <pc:sldChg chg="modSp modCm">
        <pc:chgData name="Claudia Liliana Buitrago Aguirre" userId="S::cbuitrago@minambiente.gov.co::20c6827f-caed-41c7-82b6-2c39c43f20e3" providerId="AD" clId="Web-{33D3CEBD-3FA8-3D2D-CF28-0FFB5DC00F9F}" dt="2026-04-17T20:44:05.512" v="3"/>
        <pc:sldMkLst>
          <pc:docMk/>
          <pc:sldMk cId="0" sldId="270"/>
        </pc:sldMkLst>
        <pc:graphicFrameChg chg="mod modGraphic">
          <ac:chgData name="Claudia Liliana Buitrago Aguirre" userId="S::cbuitrago@minambiente.gov.co::20c6827f-caed-41c7-82b6-2c39c43f20e3" providerId="AD" clId="Web-{33D3CEBD-3FA8-3D2D-CF28-0FFB5DC00F9F}" dt="2026-04-17T20:44:05.512" v="3"/>
          <ac:graphicFrameMkLst>
            <pc:docMk/>
            <pc:sldMk cId="0" sldId="270"/>
            <ac:graphicFrameMk id="11" creationId="{0495A19F-6472-C6C4-D6A4-9526A3B375A7}"/>
          </ac:graphicFrameMkLst>
        </pc:graphicFrameChg>
        <pc:extLst>
          <p:ext xmlns:p="http://schemas.openxmlformats.org/presentationml/2006/main" uri="{D6D511B9-2390-475A-947B-AFAB55BFBCF1}">
            <pc226:cmChg xmlns:pc226="http://schemas.microsoft.com/office/powerpoint/2022/06/main/command" chg="mod">
              <pc226:chgData name="Claudia Liliana Buitrago Aguirre" userId="S::cbuitrago@minambiente.gov.co::20c6827f-caed-41c7-82b6-2c39c43f20e3" providerId="AD" clId="Web-{33D3CEBD-3FA8-3D2D-CF28-0FFB5DC00F9F}" dt="2026-04-17T20:30:13.732" v="1"/>
              <pc2:cmMkLst xmlns:pc2="http://schemas.microsoft.com/office/powerpoint/2019/9/main/command">
                <pc:docMk/>
                <pc:sldMk cId="0" sldId="270"/>
                <pc2:cmMk id="{0DF8B01C-287A-417F-AEC5-22F3D66BB681}"/>
              </pc2:cmMkLst>
            </pc226:cmChg>
            <pc226:cmChg xmlns:pc226="http://schemas.microsoft.com/office/powerpoint/2022/06/main/command" chg="mod">
              <pc226:chgData name="Claudia Liliana Buitrago Aguirre" userId="S::cbuitrago@minambiente.gov.co::20c6827f-caed-41c7-82b6-2c39c43f20e3" providerId="AD" clId="Web-{33D3CEBD-3FA8-3D2D-CF28-0FFB5DC00F9F}" dt="2026-04-17T20:30:13.732" v="1"/>
              <pc2:cmMkLst xmlns:pc2="http://schemas.microsoft.com/office/powerpoint/2019/9/main/command">
                <pc:docMk/>
                <pc:sldMk cId="0" sldId="270"/>
                <pc2:cmMk id="{62CA39B1-5C36-458F-8D6A-4C77A1264671}"/>
              </pc2:cmMkLst>
            </pc226:cmChg>
          </p:ext>
        </pc:extLst>
      </pc:sldChg>
    </pc:docChg>
  </pc:docChgLst>
  <pc:docChgLst>
    <pc:chgData name="Claudia Liliana Buitrago Aguirre" userId="S::cbuitrago@minambiente.gov.co::20c6827f-caed-41c7-82b6-2c39c43f20e3" providerId="AD" clId="Web-{E635126D-813E-D142-900D-734E3E61B066}"/>
    <pc:docChg chg="modSld">
      <pc:chgData name="Claudia Liliana Buitrago Aguirre" userId="S::cbuitrago@minambiente.gov.co::20c6827f-caed-41c7-82b6-2c39c43f20e3" providerId="AD" clId="Web-{E635126D-813E-D142-900D-734E3E61B066}" dt="2026-04-18T00:05:29.888" v="86" actId="1076"/>
      <pc:docMkLst>
        <pc:docMk/>
      </pc:docMkLst>
      <pc:sldChg chg="addSp delSp modSp">
        <pc:chgData name="Claudia Liliana Buitrago Aguirre" userId="S::cbuitrago@minambiente.gov.co::20c6827f-caed-41c7-82b6-2c39c43f20e3" providerId="AD" clId="Web-{E635126D-813E-D142-900D-734E3E61B066}" dt="2026-04-18T00:05:29.888" v="86" actId="1076"/>
        <pc:sldMkLst>
          <pc:docMk/>
          <pc:sldMk cId="331239550" sldId="2127363543"/>
        </pc:sldMkLst>
        <pc:spChg chg="mod">
          <ac:chgData name="Claudia Liliana Buitrago Aguirre" userId="S::cbuitrago@minambiente.gov.co::20c6827f-caed-41c7-82b6-2c39c43f20e3" providerId="AD" clId="Web-{E635126D-813E-D142-900D-734E3E61B066}" dt="2026-04-18T00:04:17.856" v="80" actId="20577"/>
          <ac:spMkLst>
            <pc:docMk/>
            <pc:sldMk cId="331239550" sldId="2127363543"/>
            <ac:spMk id="2" creationId="{EC8C3B5D-8A4C-933C-C02D-E394131D9A6B}"/>
          </ac:spMkLst>
        </pc:spChg>
        <pc:cxnChg chg="add">
          <ac:chgData name="Claudia Liliana Buitrago Aguirre" userId="S::cbuitrago@minambiente.gov.co::20c6827f-caed-41c7-82b6-2c39c43f20e3" providerId="AD" clId="Web-{E635126D-813E-D142-900D-734E3E61B066}" dt="2026-04-18T00:02:45.387" v="49"/>
          <ac:cxnSpMkLst>
            <pc:docMk/>
            <pc:sldMk cId="331239550" sldId="2127363543"/>
            <ac:cxnSpMk id="4" creationId="{FB9F13BF-C4A9-EDDB-1563-BAE59C2C4E95}"/>
          </ac:cxnSpMkLst>
        </pc:cxnChg>
        <pc:cxnChg chg="mod">
          <ac:chgData name="Claudia Liliana Buitrago Aguirre" userId="S::cbuitrago@minambiente.gov.co::20c6827f-caed-41c7-82b6-2c39c43f20e3" providerId="AD" clId="Web-{E635126D-813E-D142-900D-734E3E61B066}" dt="2026-04-18T00:05:29.888" v="86" actId="1076"/>
          <ac:cxnSpMkLst>
            <pc:docMk/>
            <pc:sldMk cId="331239550" sldId="2127363543"/>
            <ac:cxnSpMk id="5" creationId="{A35F158D-1ABA-A1C2-211C-98B50C8B4CF7}"/>
          </ac:cxnSpMkLst>
        </pc:cxnChg>
        <pc:cxnChg chg="add mod">
          <ac:chgData name="Claudia Liliana Buitrago Aguirre" userId="S::cbuitrago@minambiente.gov.co::20c6827f-caed-41c7-82b6-2c39c43f20e3" providerId="AD" clId="Web-{E635126D-813E-D142-900D-734E3E61B066}" dt="2026-04-18T00:03:58.731" v="57" actId="14100"/>
          <ac:cxnSpMkLst>
            <pc:docMk/>
            <pc:sldMk cId="331239550" sldId="2127363543"/>
            <ac:cxnSpMk id="9" creationId="{8D090CBF-F994-AFE9-5F65-DBDA0E9AF30B}"/>
          </ac:cxnSpMkLst>
        </pc:cxnChg>
        <pc:cxnChg chg="add mod">
          <ac:chgData name="Claudia Liliana Buitrago Aguirre" userId="S::cbuitrago@minambiente.gov.co::20c6827f-caed-41c7-82b6-2c39c43f20e3" providerId="AD" clId="Web-{E635126D-813E-D142-900D-734E3E61B066}" dt="2026-04-18T00:04:56.981" v="84" actId="14100"/>
          <ac:cxnSpMkLst>
            <pc:docMk/>
            <pc:sldMk cId="331239550" sldId="2127363543"/>
            <ac:cxnSpMk id="11" creationId="{FB9F13BF-C4A9-EDDB-1563-BAE59C2C4E95}"/>
          </ac:cxnSpMkLst>
        </pc:cxnChg>
      </pc:sldChg>
    </pc:docChg>
  </pc:docChgLst>
</pc:chgInfo>
</file>

<file path=ppt/comments/modernComment_10E_0.xml><?xml version="1.0" encoding="utf-8"?>
<p188:cmLst xmlns:a="http://schemas.openxmlformats.org/drawingml/2006/main" xmlns:r="http://schemas.openxmlformats.org/officeDocument/2006/relationships" xmlns:p188="http://schemas.microsoft.com/office/powerpoint/2018/8/main">
  <p188:cm id="{B03CCAB9-353E-47B0-8BB6-E9D3034D2E4E}" authorId="{80496A42-8475-BB2A-3464-8EAD25BEF6EC}" created="2026-04-17T16:36:55.017">
    <pc:sldMkLst xmlns:pc="http://schemas.microsoft.com/office/powerpoint/2013/main/command">
      <pc:docMk/>
      <pc:sldMk cId="0" sldId="270"/>
    </pc:sldMkLst>
    <p188:txBody>
      <a:bodyPr/>
      <a:lstStyle/>
      <a:p>
        <a:r>
          <a:rPr lang="es-CO"/>
          <a:t>1. ¿Qué son los "territorios de sacrificio"?
Se lee con una becha generalizada que ocurre  a nivel nacional omitiendo los espacios de participación existentes.
2. ¿Cuál es la información de soporte que evidencia que las comunidades no deciden?
3. ¿A cuáles comunidades se refieren y en que contextos?
4. ¿Cuál es la información de soporte que evidencia que actores o territorios no están siendo reconocidos?
5. ¿A cuáles actores o territorios se refieren?
6. ¿A qué se refieren con los espacios del agua?</a:t>
        </a:r>
      </a:p>
    </p188:txBody>
  </p188:cm>
  <p188:cm id="{0DF8B01C-287A-417F-AEC5-22F3D66BB681}" authorId="{488B0095-E041-5B8C-F5B5-B9CE1FBCF92D}" created="2026-04-17T18:00:15.690">
    <ac:txMkLst xmlns:ac="http://schemas.microsoft.com/office/drawing/2013/main/command">
      <pc:docMk xmlns:pc="http://schemas.microsoft.com/office/powerpoint/2013/main/command"/>
      <pc:sldMk xmlns:pc="http://schemas.microsoft.com/office/powerpoint/2013/main/command" cId="0" sldId="270"/>
      <ac:graphicFrameMk id="11" creationId="{0495A19F-6472-C6C4-D6A4-9526A3B375A7}"/>
      <ac:tblMk/>
      <ac:tcMk rowId="1626512371" colId="1151942560"/>
      <ac:txMk cp="9" len="82">
        <ac:context len="174" hash="3871152454"/>
      </ac:txMk>
    </ac:txMkLst>
    <p188:pos x="3730454" y="1970147"/>
    <p188:txBody>
      <a:bodyPr/>
      <a:lstStyle/>
      <a:p>
        <a:r>
          <a:rPr lang="es-CO"/>
          <a:t>Sugiero que el tipo de acciones que se propongan vayan en línea con el objetivo y estrategia propuesta. Es decir, mientras en el objetivo y estrategia se plantea “PREVENCIÓN, CONTROL Y REDUCCIÓN DE LA CONTAMINACIÓN”, en la brecha se plantea “acciones para el CONOCIMIENTO, RECUPERACION y MANTENIMIENTO de la calidad del agua”. La propuesta sería plantear la brecha en el mismo sentido de la línea estratégica y sus acciones: “falta de acciones de PREVENCION, CONTROL Y REDUCCIÓN DE LA CONTAMINACION…” y se puede incluir el conocimiento ya que dentro de estas acciones se pueden incluir las de mantenimiento y en ultimas, de recuperación de la calidad del agua.</a:t>
        </a:r>
      </a:p>
    </p188:txBody>
  </p188:cm>
  <p188:cm id="{62CA39B1-5C36-458F-8D6A-4C77A1264671}" authorId="{488B0095-E041-5B8C-F5B5-B9CE1FBCF92D}" created="2026-04-17T19:32:30.669">
    <ac:txMkLst xmlns:ac="http://schemas.microsoft.com/office/drawing/2013/main/command">
      <pc:docMk xmlns:pc="http://schemas.microsoft.com/office/powerpoint/2013/main/command"/>
      <pc:sldMk xmlns:pc="http://schemas.microsoft.com/office/powerpoint/2013/main/command" cId="0" sldId="270"/>
      <ac:graphicFrameMk id="11" creationId="{0495A19F-6472-C6C4-D6A4-9526A3B375A7}"/>
      <ac:tblMk/>
      <ac:tcMk rowId="1626512371" colId="1151942560"/>
      <ac:txMk cp="151" len="21">
        <ac:context len="174" hash="3871152454"/>
      </ac:txMk>
    </ac:txMkLst>
    <p188:pos x="3501719" y="2804160"/>
    <p188:txBody>
      <a:bodyPr/>
      <a:lstStyle/>
      <a:p>
        <a:r>
          <a:rPr lang="es-CO"/>
          <a:t>Le agregaría “y a las personas”</a:t>
        </a:r>
      </a:p>
    </p188:txBody>
  </p188:cm>
  <p188:cm id="{2E822D1F-AA6B-4623-815D-94738031FCF2}" authorId="{488B0095-E041-5B8C-F5B5-B9CE1FBCF92D}" created="2026-04-17T19:32:45.108">
    <ac:txMkLst xmlns:ac="http://schemas.microsoft.com/office/drawing/2013/main/command">
      <pc:docMk xmlns:pc="http://schemas.microsoft.com/office/powerpoint/2013/main/command"/>
      <pc:sldMk xmlns:pc="http://schemas.microsoft.com/office/powerpoint/2013/main/command" cId="0" sldId="270"/>
      <ac:graphicFrameMk id="11" creationId="{0495A19F-6472-C6C4-D6A4-9526A3B375A7}"/>
      <ac:tblMk/>
      <ac:tcMk rowId="1626512371" colId="1841905802"/>
      <ac:txMk cp="0" len="11">
        <ac:context len="13" hash="3023145240"/>
      </ac:txMk>
    </ac:txMkLst>
    <p188:pos x="4622597" y="2391205"/>
    <p188:txBody>
      <a:bodyPr/>
      <a:lstStyle/>
      <a:p>
        <a:r>
          <a:rPr lang="es-CO"/>
          <a:t>Y las personas??</a:t>
        </a:r>
      </a:p>
    </p188:txBody>
  </p188:cm>
  <p188:cm id="{75CBCD59-C922-42A8-AC9C-0C795A4C8923}" authorId="{488B0095-E041-5B8C-F5B5-B9CE1FBCF92D}" created="2026-04-17T19:33:13.247">
    <ac:txMkLst xmlns:ac="http://schemas.microsoft.com/office/drawing/2013/main/command">
      <pc:docMk xmlns:pc="http://schemas.microsoft.com/office/powerpoint/2013/main/command"/>
      <pc:sldMk xmlns:pc="http://schemas.microsoft.com/office/powerpoint/2013/main/command" cId="0" sldId="270"/>
      <ac:graphicFrameMk id="11" creationId="{0495A19F-6472-C6C4-D6A4-9526A3B375A7}"/>
      <ac:tblMk/>
      <ac:tcMk rowId="1626512371" colId="1290671325"/>
      <ac:txMk cp="0" len="34">
        <ac:context len="35" hash="94490675"/>
      </ac:txMk>
    </ac:txMkLst>
    <p188:pos x="10226984" y="2391205"/>
    <p188:replyLst>
      <p188:reply id="{DD04EAB3-A707-4A1F-9EF3-2E7E62F0046E}" authorId="{1E976072-BAD4-47E0-F56C-4B44110E93E4}" created="2026-04-17T20:34:46.785">
        <p188:txBody>
          <a:bodyPr/>
          <a:lstStyle/>
          <a:p>
            <a:r>
              <a:rPr lang="en-US"/>
              <a:t>Sugiero de los usuarios del recurso hídrico y de primeras</a:t>
            </a:r>
          </a:p>
        </p188:txBody>
      </p188:reply>
    </p188:replyLst>
    <p188:txBody>
      <a:bodyPr/>
      <a:lstStyle/>
      <a:p>
        <a:r>
          <a:rPr lang="es-CO"/>
          <a:t>Y las personas</a:t>
        </a:r>
      </a:p>
    </p188:txBody>
  </p188:cm>
  <p188:cm id="{15B38D19-A2C1-4210-B1A0-F0C929244BF0}" authorId="{488B0095-E041-5B8C-F5B5-B9CE1FBCF92D}" created="2026-04-17T19:34:46.728">
    <ac:txMkLst xmlns:ac="http://schemas.microsoft.com/office/drawing/2013/main/command">
      <pc:docMk xmlns:pc="http://schemas.microsoft.com/office/powerpoint/2013/main/command"/>
      <pc:sldMk xmlns:pc="http://schemas.microsoft.com/office/powerpoint/2013/main/command" cId="0" sldId="270"/>
      <ac:graphicFrameMk id="11" creationId="{0495A19F-6472-C6C4-D6A4-9526A3B375A7}"/>
      <ac:tblMk/>
      <ac:tcMk rowId="3893400605" colId="708790069"/>
      <ac:txMk cp="5" len="8">
        <ac:context len="102" hash="3309411112"/>
      </ac:txMk>
    </ac:txMkLst>
    <p188:pos x="8034390" y="1201502"/>
    <p188:txBody>
      <a:bodyPr/>
      <a:lstStyle/>
      <a:p>
        <a:r>
          <a:rPr lang="es-CO"/>
          <a:t>Esto es redundante si ya se dice “SINA”</a:t>
        </a:r>
      </a:p>
    </p188:txBody>
  </p188:cm>
  <p188:cm id="{8755785F-A73E-4967-8CEB-71F4CD355F12}" authorId="{488B0095-E041-5B8C-F5B5-B9CE1FBCF92D}" created="2026-04-17T19:35:55.854">
    <ac:txMkLst xmlns:ac="http://schemas.microsoft.com/office/drawing/2013/main/command">
      <pc:docMk xmlns:pc="http://schemas.microsoft.com/office/powerpoint/2013/main/command"/>
      <pc:sldMk xmlns:pc="http://schemas.microsoft.com/office/powerpoint/2013/main/command" cId="0" sldId="270"/>
      <ac:graphicFrameMk id="11" creationId="{0495A19F-6472-C6C4-D6A4-9526A3B375A7}"/>
      <ac:tblMk/>
      <ac:tcMk rowId="4252651670" colId="915052492"/>
      <ac:txMk cp="5" len="27">
        <ac:context len="41" hash="3600379770"/>
      </ac:txMk>
    </ac:txMkLst>
    <p188:pos x="6766029" y="532908"/>
    <p188:txBody>
      <a:bodyPr/>
      <a:lstStyle/>
      <a:p>
        <a:r>
          <a:rPr lang="es-CO"/>
          <a:t>Se sugiere definir “desigualdad redistributiva”</a:t>
        </a:r>
      </a:p>
    </p188:txBody>
    <p188:extLst>
      <p:ext xmlns:p="http://schemas.openxmlformats.org/presentationml/2006/main" uri="{57CB4572-C831-44C2-8A1C-0ADB6CCDFE69}">
        <p223:reactions xmlns:p223="http://schemas.microsoft.com/office/powerpoint/2022/03/main">
          <p223:rxn type="👍">
            <p223:instance time="2026-04-17T20:34:08.863" authorId="{1E976072-BAD4-47E0-F56C-4B44110E93E4}"/>
          </p223:rxn>
        </p223:reactions>
      </p:ext>
    </p188:extLst>
  </p188:cm>
  <p188:cm id="{686AA99F-C57E-4DEC-9CEA-B593608F1A23}" authorId="{488B0095-E041-5B8C-F5B5-B9CE1FBCF92D}" created="2026-04-17T19:36:36.325">
    <ac:txMkLst xmlns:ac="http://schemas.microsoft.com/office/drawing/2013/main/command">
      <pc:docMk xmlns:pc="http://schemas.microsoft.com/office/powerpoint/2013/main/command"/>
      <pc:sldMk xmlns:pc="http://schemas.microsoft.com/office/powerpoint/2013/main/command" cId="0" sldId="270"/>
      <ac:graphicFrameMk id="11" creationId="{0495A19F-6472-C6C4-D6A4-9526A3B375A7}"/>
      <ac:tblMk/>
      <ac:tcMk rowId="4252651670" colId="840435425"/>
      <ac:txMk cp="48" len="4">
        <ac:context len="116" hash="1793481788"/>
      </ac:txMk>
    </ac:txMkLst>
    <p188:pos x="11957461" y="444418"/>
    <p188:txBody>
      <a:bodyPr/>
      <a:lstStyle/>
      <a:p>
        <a:r>
          <a:rPr lang="es-CO"/>
          <a:t>Sugiero ajustar “derecho al acceso del agua potable”</a:t>
        </a:r>
      </a:p>
    </p188:txBody>
  </p188:cm>
  <p188:cm id="{0292A3C0-1876-4F42-8B51-D2C1EA8392CC}" authorId="{1E976072-BAD4-47E0-F56C-4B44110E93E4}" created="2026-04-17T20:29:10.151">
    <ac:txMkLst xmlns:ac="http://schemas.microsoft.com/office/drawing/2013/main/command">
      <pc:docMk xmlns:pc="http://schemas.microsoft.com/office/powerpoint/2013/main/command"/>
      <pc:sldMk xmlns:pc="http://schemas.microsoft.com/office/powerpoint/2013/main/command" cId="0" sldId="270"/>
      <ac:graphicFrameMk id="11" creationId="{0495A19F-6472-C6C4-D6A4-9526A3B375A7}"/>
      <ac:tblMk/>
      <ac:tcMk rowId="1626512371" colId="1290671325"/>
      <ac:txMk cp="23" len="10">
        <ac:context len="35" hash="94490675"/>
      </ac:txMk>
    </ac:txMkLst>
    <p188:pos x="10126578" y="2516605"/>
    <p188:txBody>
      <a:bodyPr/>
      <a:lstStyle/>
      <a:p>
        <a:r>
          <a:rPr lang="en-US"/>
          <a:t>Los sedimientos no son actores ni territorios, corresponde a uno de los principales atributos de funcionalidad de los cuerpos de agua, por tanto, sugerimos que si se esta asociado a la calidad del agua, esta obedece a una mala práctica que se esta dando, por tanto se ha denominado que dentro de la GIRH es avanzar en la gestión integral de los sedimentos y esta debe dar a nivel de cuenca hidrográfica, por tanto sugiere eliminar del análisis de esta brecha.</a:t>
        </a:r>
      </a:p>
    </p188:txBody>
  </p188:cm>
  <p188:cm id="{C6B858D6-E262-4025-B4F4-3ADDF636F5E1}" authorId="{1E976072-BAD4-47E0-F56C-4B44110E93E4}" created="2026-04-17T20:29:50.200">
    <ac:txMkLst xmlns:ac="http://schemas.microsoft.com/office/drawing/2013/main/command">
      <pc:docMk xmlns:pc="http://schemas.microsoft.com/office/powerpoint/2013/main/command"/>
      <pc:sldMk xmlns:pc="http://schemas.microsoft.com/office/powerpoint/2013/main/command" cId="0" sldId="270"/>
      <ac:graphicFrameMk id="11" creationId="{0495A19F-6472-C6C4-D6A4-9526A3B375A7}"/>
      <ac:tblMk/>
      <ac:tcMk rowId="1626512371" colId="840435425"/>
      <ac:txMk cp="0" len="13">
        <ac:context len="14" hash="2888117315"/>
      </ac:txMk>
    </ac:txMkLst>
    <p188:pos x="11079078" y="2446421"/>
    <p188:txBody>
      <a:bodyPr/>
      <a:lstStyle/>
      <a:p>
        <a:r>
          <a:rPr lang="en-US"/>
          <a:t>se sugiere que se mantenga el derecho de la CP.</a:t>
        </a:r>
      </a:p>
    </p188:txBody>
  </p188:cm>
  <p188:cm id="{3EED5025-51DC-4177-8742-DC996DA4455B}" authorId="{1E976072-BAD4-47E0-F56C-4B44110E93E4}" created="2026-04-17T20:33:58.425">
    <ac:deMkLst xmlns:ac="http://schemas.microsoft.com/office/drawing/2013/main/command">
      <pc:docMk xmlns:pc="http://schemas.microsoft.com/office/powerpoint/2013/main/command"/>
      <pc:sldMk xmlns:pc="http://schemas.microsoft.com/office/powerpoint/2013/main/command" cId="0" sldId="270"/>
      <ac:graphicFrameMk id="11" creationId="{0495A19F-6472-C6C4-D6A4-9526A3B375A7}"/>
    </ac:deMkLst>
    <p188:txBody>
      <a:bodyPr/>
      <a:lstStyle/>
      <a:p>
        <a:r>
          <a:rPr lang="en-US"/>
          <a:t>Fila 2 columna 2. Falta de acciones tangibles en la planificación, prevención y control de la calidad del agua para el conocimiento de la misma, que incide en mantener el funcionamiento de los ecosistemas acuáticos y su provisión de servicios ecosistémicos.</a:t>
        </a:r>
      </a:p>
    </p188:txBody>
  </p188:cm>
  <p188:cm id="{C8859D5C-9C12-4FF4-A6B3-95FA4DEDCF4D}" authorId="{1E976072-BAD4-47E0-F56C-4B44110E93E4}" created="2026-04-17T20:43:26.650">
    <ac:txMkLst xmlns:ac="http://schemas.microsoft.com/office/drawing/2013/main/command">
      <pc:docMk xmlns:pc="http://schemas.microsoft.com/office/powerpoint/2013/main/command"/>
      <pc:sldMk xmlns:pc="http://schemas.microsoft.com/office/powerpoint/2013/main/command" cId="0" sldId="270"/>
      <ac:graphicFrameMk id="11" creationId="{0495A19F-6472-C6C4-D6A4-9526A3B375A7}"/>
      <ac:tblMk/>
      <ac:tcMk rowId="1626512371" colId="708790069"/>
      <ac:txMk cp="0" len="76">
        <ac:context len="77" hash="3004677454"/>
      </ac:txMk>
    </ac:txMkLst>
    <p188:pos x="8502315" y="2616868"/>
    <p188:txBody>
      <a:bodyPr/>
      <a:lstStyle/>
      <a:p>
        <a:r>
          <a:rPr lang="en-US"/>
          <a:t>Fila 2 Columna 5. Quien y no decide.
En calidad del agua, IDEAM aporta a la GIRH. No decide. 
Seria interesante pensar que se estructure por niveles de gestión del estado, así.
Nacional, Decide: Otras carteras ministeriales 
No decide: Minambiente y entes de control CGR y PGR (no hay justicia)
Regional: Gobernaciones y Grandes Centros Urbanos, Carteras Minas, Vivienda, la UGR y Agricultura, 
No decide AA y A urbanas y entes de control.
Local: Decide los municipios 
No decide: AAs y entes de control y usuarios del recurso hídrico.</a:t>
        </a:r>
      </a:p>
    </p188:txBody>
  </p188:cm>
</p188:cmLst>
</file>

<file path=ppt/comments/modernComment_11B_C7E2FD2C.xml><?xml version="1.0" encoding="utf-8"?>
<p188:cmLst xmlns:a="http://schemas.openxmlformats.org/drawingml/2006/main" xmlns:r="http://schemas.openxmlformats.org/officeDocument/2006/relationships" xmlns:p188="http://schemas.microsoft.com/office/powerpoint/2018/8/main">
  <p188:cm id="{9B174648-F4CC-4106-A9A6-EE6B5E555792}" authorId="{488B0095-E041-5B8C-F5B5-B9CE1FBCF92D}" created="2026-04-17T20:42:34.678">
    <ac:txMkLst xmlns:ac="http://schemas.microsoft.com/office/drawing/2013/main/command">
      <pc:docMk xmlns:pc="http://schemas.microsoft.com/office/powerpoint/2013/main/command"/>
      <pc:sldMk xmlns:pc="http://schemas.microsoft.com/office/powerpoint/2013/main/command" cId="3353541932" sldId="283"/>
      <ac:spMk id="3" creationId="{8FBB4F7B-A72C-4ADA-A666-27EF2CDCD149}"/>
      <ac:txMk cp="279" len="12">
        <ac:context len="539" hash="1705342454"/>
      </ac:txMk>
    </ac:txMkLst>
    <p188:pos x="2726367" y="1813415"/>
    <p188:txBody>
      <a:bodyPr/>
      <a:lstStyle/>
      <a:p>
        <a:r>
          <a:rPr lang="es-CO"/>
          <a:t>Estos 2 programas se van a mantener del plan hídrico? ¿Cualés más si y no?</a:t>
        </a:r>
      </a:p>
    </p188:txBody>
  </p188:cm>
</p188:cmLst>
</file>

<file path=ppt/comments/modernComment_11E_C3558B67.xml><?xml version="1.0" encoding="utf-8"?>
<p188:cmLst xmlns:a="http://schemas.openxmlformats.org/drawingml/2006/main" xmlns:r="http://schemas.openxmlformats.org/officeDocument/2006/relationships" xmlns:p188="http://schemas.microsoft.com/office/powerpoint/2018/8/main">
  <p188:cm id="{43C42F35-3505-4E97-B033-57E095070CD8}" authorId="{488B0095-E041-5B8C-F5B5-B9CE1FBCF92D}" created="2026-04-17T20:46:15.529">
    <ac:txMkLst xmlns:ac="http://schemas.microsoft.com/office/drawing/2013/main/command">
      <pc:docMk xmlns:pc="http://schemas.microsoft.com/office/powerpoint/2013/main/command"/>
      <pc:sldMk xmlns:pc="http://schemas.microsoft.com/office/powerpoint/2013/main/command" cId="3277163367" sldId="286"/>
      <ac:spMk id="2" creationId="{070D8EE9-AF56-47E6-65E9-639383D2F429}"/>
      <ac:txMk cp="349" len="33">
        <ac:context len="813" hash="2781270931"/>
      </ac:txMk>
    </ac:txMkLst>
    <p188:pos x="4228317" y="2541975"/>
    <p188:txBody>
      <a:bodyPr/>
      <a:lstStyle/>
      <a:p>
        <a:r>
          <a:rPr lang="es-CO"/>
          <a:t>Qué se entiende por “norma de gobernanza SNCA adoptada”?</a:t>
        </a:r>
      </a:p>
    </p188:txBody>
  </p188:cm>
  <p188:cm id="{BB2B96EB-7B4D-43F4-B9D6-82A303E3633D}" authorId="{488B0095-E041-5B8C-F5B5-B9CE1FBCF92D}" created="2026-04-17T20:48:17.859">
    <ac:txMkLst xmlns:ac="http://schemas.microsoft.com/office/drawing/2013/main/command">
      <pc:docMk xmlns:pc="http://schemas.microsoft.com/office/powerpoint/2013/main/command"/>
      <pc:sldMk xmlns:pc="http://schemas.microsoft.com/office/powerpoint/2013/main/command" cId="3277163367" sldId="286"/>
      <ac:spMk id="2" creationId="{070D8EE9-AF56-47E6-65E9-639383D2F429}"/>
      <ac:txMk cp="557" len="20">
        <ac:context len="813" hash="2781270931"/>
      </ac:txMk>
    </ac:txMkLst>
    <p188:pos x="7172484" y="3265456"/>
    <p188:txBody>
      <a:bodyPr/>
      <a:lstStyle/>
      <a:p>
        <a:r>
          <a:rPr lang="es-CO"/>
          <a:t>IDEAM si tendría los datos e información nacional para establecer en el ENA lo relacionado con integridad ecológica??</a:t>
        </a:r>
      </a:p>
    </p188:txBody>
  </p188:cm>
</p188:cmLst>
</file>

<file path=ppt/comments/modernComment_121_E30E99A5.xml><?xml version="1.0" encoding="utf-8"?>
<p188:cmLst xmlns:a="http://schemas.openxmlformats.org/drawingml/2006/main" xmlns:r="http://schemas.openxmlformats.org/officeDocument/2006/relationships" xmlns:p188="http://schemas.microsoft.com/office/powerpoint/2018/8/main">
  <p188:cm id="{6CA23BCE-CCC6-4A13-9461-4A18893A6EBF}" authorId="{488B0095-E041-5B8C-F5B5-B9CE1FBCF92D}" created="2026-04-17T22:57:47.488">
    <ac:txMkLst xmlns:ac="http://schemas.microsoft.com/office/drawing/2013/main/command">
      <pc:docMk xmlns:pc="http://schemas.microsoft.com/office/powerpoint/2013/main/command"/>
      <pc:sldMk xmlns:pc="http://schemas.microsoft.com/office/powerpoint/2013/main/command" cId="3809384869" sldId="289"/>
      <ac:spMk id="2" creationId="{070D8EE9-AF56-47E6-65E9-639383D2F429}"/>
      <ac:txMk cp="157" len="23">
        <ac:context len="786" hash="3468293056"/>
      </ac:txMk>
    </ac:txMkLst>
    <p188:pos x="5119710" y="1163005"/>
    <p188:txBody>
      <a:bodyPr/>
      <a:lstStyle/>
      <a:p>
        <a:r>
          <a:rPr lang="es-CO"/>
          <a:t>Y las autoridades ambientales urbanas? </a:t>
        </a:r>
      </a:p>
    </p188:txBody>
  </p188:cm>
</p188:cmLst>
</file>

<file path=ppt/comments/modernComment_126_44BDE813.xml><?xml version="1.0" encoding="utf-8"?>
<p188:cmLst xmlns:a="http://schemas.openxmlformats.org/drawingml/2006/main" xmlns:r="http://schemas.openxmlformats.org/officeDocument/2006/relationships" xmlns:p188="http://schemas.microsoft.com/office/powerpoint/2018/8/main">
  <p188:cm id="{7FDA3F91-B8D5-4691-B75A-B693497D62B4}" authorId="{80496A42-8475-BB2A-3464-8EAD25BEF6EC}" created="2026-04-17T17:09:17.453">
    <pc:sldMkLst xmlns:pc="http://schemas.microsoft.com/office/powerpoint/2013/main/command">
      <pc:docMk/>
      <pc:sldMk cId="1153296403" sldId="294"/>
    </pc:sldMkLst>
    <p188:txBody>
      <a:bodyPr/>
      <a:lstStyle/>
      <a:p>
        <a:r>
          <a:rPr lang="es-CO"/>
          <a:t>1. Los términos de la acción 6,  se mezclan varios elementos (resaltados con negrilla) y no se entiende el fin último u objetivo de esta acción. ”</a:t>
        </a:r>
      </a:p>
    </p188:txBody>
  </p188:cm>
</p188:cmLst>
</file>

<file path=ppt/comments/modernComment_127_E1724420.xml><?xml version="1.0" encoding="utf-8"?>
<p188:cmLst xmlns:a="http://schemas.openxmlformats.org/drawingml/2006/main" xmlns:r="http://schemas.openxmlformats.org/officeDocument/2006/relationships" xmlns:p188="http://schemas.microsoft.com/office/powerpoint/2018/8/main">
  <p188:cm id="{E9C06F6E-D29E-4F5E-AA52-66EDA6BB4AFE}" authorId="{80496A42-8475-BB2A-3464-8EAD25BEF6EC}" created="2026-04-17T17:10:06.479">
    <ac:deMkLst xmlns:ac="http://schemas.microsoft.com/office/drawing/2013/main/command">
      <pc:docMk xmlns:pc="http://schemas.microsoft.com/office/powerpoint/2013/main/command"/>
      <pc:sldMk xmlns:pc="http://schemas.microsoft.com/office/powerpoint/2013/main/command" cId="3782362144" sldId="295"/>
      <ac:spMk id="4004" creationId="{51B5F49A-4BF0-3D91-3EDC-AA0EA2BA735E}"/>
    </ac:deMkLst>
    <p188:txBody>
      <a:bodyPr/>
      <a:lstStyle/>
      <a:p>
        <a:r>
          <a:rPr lang="es-CO"/>
          <a:t>1. ¿Qué es o a que se refieren con la recarga gestionada de acuíferos?</a:t>
        </a:r>
      </a:p>
    </p188:txBody>
  </p188:cm>
</p188:cmLst>
</file>

<file path=ppt/comments/modernComment_129_2A1EC613.xml><?xml version="1.0" encoding="utf-8"?>
<p188:cmLst xmlns:a="http://schemas.openxmlformats.org/drawingml/2006/main" xmlns:r="http://schemas.openxmlformats.org/officeDocument/2006/relationships" xmlns:p188="http://schemas.microsoft.com/office/powerpoint/2018/8/main">
  <p188:cm id="{7483B63F-E1F5-4D99-9E84-03287F6611F4}" authorId="{80496A42-8475-BB2A-3464-8EAD25BEF6EC}" created="2026-04-17T17:11:31.656">
    <ac:deMkLst xmlns:ac="http://schemas.microsoft.com/office/drawing/2013/main/command">
      <pc:docMk xmlns:pc="http://schemas.microsoft.com/office/powerpoint/2013/main/command"/>
      <pc:sldMk xmlns:pc="http://schemas.microsoft.com/office/powerpoint/2013/main/command" cId="706659859" sldId="297"/>
      <ac:spMk id="3" creationId="{B46EF6E9-8027-4F3C-800A-D0FE0F8BE276}"/>
    </ac:deMkLst>
    <p188:txBody>
      <a:bodyPr/>
      <a:lstStyle/>
      <a:p>
        <a:r>
          <a:rPr lang="es-CO"/>
          <a:t>El primer párrafo del “Propósito” no es cierto, el marco legal vigente si lo incluye.</a:t>
        </a:r>
      </a:p>
    </p188:txBody>
  </p188:cm>
</p188:cmLst>
</file>

<file path=ppt/comments/modernComment_12B_EF62F136.xml><?xml version="1.0" encoding="utf-8"?>
<p188:cmLst xmlns:a="http://schemas.openxmlformats.org/drawingml/2006/main" xmlns:r="http://schemas.openxmlformats.org/officeDocument/2006/relationships" xmlns:p188="http://schemas.microsoft.com/office/powerpoint/2018/8/main">
  <p188:cm id="{CDFFC83A-FBFA-4E36-9F50-65D0C459E9FD}" authorId="{80496A42-8475-BB2A-3464-8EAD25BEF6EC}" created="2026-04-17T17:13:10.152">
    <ac:deMkLst xmlns:ac="http://schemas.microsoft.com/office/drawing/2013/main/command">
      <pc:docMk xmlns:pc="http://schemas.microsoft.com/office/powerpoint/2013/main/command"/>
      <pc:sldMk xmlns:pc="http://schemas.microsoft.com/office/powerpoint/2013/main/command" cId="4016238902" sldId="299"/>
      <ac:spMk id="3" creationId="{B46EF6E9-8027-4F3C-800A-D0FE0F8BE276}"/>
    </ac:deMkLst>
    <p188:txBody>
      <a:bodyPr/>
      <a:lstStyle/>
      <a:p>
        <a:r>
          <a:rPr lang="es-CO"/>
          <a:t>1. Respecto al primer párrafo del “Propósito” tengo el siguiente comentario:
Esto no es cierto, la normatividad vigente de PUEAA y la guía si incluye la articulación del balance hídrico con el PUEAA y fuentes alternas como reúso y aguas lluvias.
2. Respecto a las metas y específicamente de 2023.
Estos instrumentos tienen escalas de trabajo diferentes, por lo cual es fundamental  tenerlo en cuenta para definir y establecer indicadores.</a:t>
        </a:r>
      </a:p>
    </p188:txBody>
  </p188:cm>
  <p188:cm id="{5A663374-5D97-4053-892C-8D236B7632C5}" authorId="{0A2384E6-8667-1325-CEC3-A79F45E32850}" created="2026-04-18T20:27:15.185">
    <ac:txMkLst xmlns:ac="http://schemas.microsoft.com/office/drawing/2013/main/command">
      <pc:docMk xmlns:pc="http://schemas.microsoft.com/office/powerpoint/2013/main/command"/>
      <pc:sldMk xmlns:pc="http://schemas.microsoft.com/office/powerpoint/2013/main/command" cId="4016238902" sldId="299"/>
      <ac:spMk id="3" creationId="{B46EF6E9-8027-4F3C-800A-D0FE0F8BE276}"/>
      <ac:txMk cp="30" len="342">
        <ac:context len="1242" hash="1432689922"/>
      </ac:txMk>
    </ac:txMkLst>
    <p188:pos x="3800475" y="1524000"/>
    <p188:txBody>
      <a:bodyPr/>
      <a:lstStyle/>
      <a:p>
        <a:r>
          <a:rPr lang="es-ES"/>
          <a:t>Propuesta de redacción: El PUEAA es una herramienta enfocada a la optimización del recurso hídrico, la cual aplica a las Autoridades Ambientales, a las entidades territoriales y a los usuarios que soliciten una concesión de aguas. Es por ello que hace parte de la planificación; actualmente no se le ha dada el valor propio de la herramienta la cual orienta a practicas como el reúso, la recirculación, el uso de aguas lluvias, el control de perdidas , la reconversión de tecnologías, etc. </a:t>
        </a:r>
      </a:p>
    </p188:txBody>
  </p188:cm>
  <p188:cm id="{DB8C7C37-2F2B-4FF6-9A5D-510CF30E2AD4}" authorId="{0A2384E6-8667-1325-CEC3-A79F45E32850}" created="2026-04-18T20:28:20.972">
    <ac:txMkLst xmlns:ac="http://schemas.microsoft.com/office/drawing/2013/main/command">
      <pc:docMk xmlns:pc="http://schemas.microsoft.com/office/powerpoint/2013/main/command"/>
      <pc:sldMk xmlns:pc="http://schemas.microsoft.com/office/powerpoint/2013/main/command" cId="4016238902" sldId="299"/>
      <ac:spMk id="3" creationId="{B46EF6E9-8027-4F3C-800A-D0FE0F8BE276}"/>
      <ac:txMk cp="374" len="404">
        <ac:context len="1242" hash="1432689922"/>
      </ac:txMk>
    </ac:txMkLst>
    <p188:pos x="1190625" y="3000375"/>
    <p188:txBody>
      <a:bodyPr/>
      <a:lstStyle/>
      <a:p>
        <a:r>
          <a:rPr lang="es-ES"/>
          <a:t> La política buscar "fortalecer la gestión del conocimiento y los procesos de evaluación ,seguimiento y control del UEAA, así como su implementación por parte de los usuarios del recurso hídrico, de modo que permita obtener información oportuna, de calidad y confiable de estos usuarios en la toma de decisiones por parte de las autoridades ambientales en función de la disponibilidad y sostenibilidad del recurso hídrico" (aportes del grupo en doc de politica). Así mismos las autoridades ambientales y entidades territoriales deberán hacer un análisis detalla de las acciones que han implementando y ver cuales de ellas deben ser mas estratégicas. </a:t>
        </a:r>
      </a:p>
    </p188:txBody>
  </p188:cm>
  <p188:cm id="{BA91A763-AB70-4755-B05A-61BF9B81052C}" authorId="{0A2384E6-8667-1325-CEC3-A79F45E32850}" created="2026-04-18T20:30:37.730">
    <ac:txMkLst xmlns:ac="http://schemas.microsoft.com/office/drawing/2013/main/command">
      <pc:docMk xmlns:pc="http://schemas.microsoft.com/office/powerpoint/2013/main/command"/>
      <pc:sldMk xmlns:pc="http://schemas.microsoft.com/office/powerpoint/2013/main/command" cId="4016238902" sldId="299"/>
      <ac:spMk id="3" creationId="{B46EF6E9-8027-4F3C-800A-D0FE0F8BE276}"/>
      <ac:txMk cp="781" len="460">
        <ac:context len="1242" hash="1432689922"/>
      </ac:txMk>
    </ac:txMkLst>
    <p188:pos x="6324600" y="4476750"/>
    <p188:txBody>
      <a:bodyPr/>
      <a:lstStyle/>
      <a:p>
        <a:r>
          <a:rPr lang="es-ES"/>
          <a:t>La planificación en la implementación del UEAA requiere de acciones e inversiones que deben ser apoyadas por los diferentes actores tanto del orden nacional, regional y territorial.</a:t>
        </a:r>
      </a:p>
    </p188:txBody>
  </p188:cm>
  <p188:cm id="{00FBD2A0-26D0-4619-B827-0D1D394A2C97}" authorId="{0A2384E6-8667-1325-CEC3-A79F45E32850}" created="2026-04-18T20:31:17.092">
    <ac:txMkLst xmlns:ac="http://schemas.microsoft.com/office/drawing/2013/main/command">
      <pc:docMk xmlns:pc="http://schemas.microsoft.com/office/powerpoint/2013/main/command"/>
      <pc:sldMk xmlns:pc="http://schemas.microsoft.com/office/powerpoint/2013/main/command" cId="4016238902" sldId="299"/>
      <ac:spMk id="2" creationId="{070D8EE9-AF56-47E6-65E9-639383D2F429}"/>
      <ac:txMk cp="31" len="23">
        <ac:context len="1014" hash="3156045982"/>
      </ac:txMk>
    </ac:txMkLst>
    <p188:pos x="1990725" y="590550"/>
    <p188:txBody>
      <a:bodyPr/>
      <a:lstStyle/>
      <a:p>
        <a:r>
          <a:rPr lang="es-ES"/>
          <a:t> Es importante incorporar a Minvivienda, Minagricultura, Minhacienda etc</a:t>
        </a:r>
      </a:p>
    </p188:txBody>
  </p188:cm>
  <p188:cm id="{91D0B6FF-C2BF-4CE2-90EA-7792855903D8}" authorId="{0A2384E6-8667-1325-CEC3-A79F45E32850}" created="2026-04-18T20:35:25.648">
    <ac:txMkLst xmlns:ac="http://schemas.microsoft.com/office/drawing/2013/main/command">
      <pc:docMk xmlns:pc="http://schemas.microsoft.com/office/powerpoint/2013/main/command"/>
      <pc:sldMk xmlns:pc="http://schemas.microsoft.com/office/powerpoint/2013/main/command" cId="4016238902" sldId="299"/>
      <ac:spMk id="2" creationId="{070D8EE9-AF56-47E6-65E9-639383D2F429}"/>
      <ac:txMk cp="55" len="14">
        <ac:context len="1014" hash="3156045982"/>
      </ac:txMk>
    </ac:txMkLst>
    <p188:pos x="1152525" y="800100"/>
    <p188:txBody>
      <a:bodyPr/>
      <a:lstStyle/>
      <a:p>
        <a:r>
          <a:rPr lang="es-ES"/>
          <a:t>Incluir: Gobernaciones y alcaldías (seguimiento en los proyectos) Ministerios del orden nacional ( Priorizar y destinar recursos a los productores productivos o de servcios al que pertenece cada actividad economica)</a:t>
        </a:r>
      </a:p>
    </p188:txBody>
  </p188:cm>
  <p188:cm id="{E2307C48-E979-42E6-AD93-E4199F22C4FE}" authorId="{0A2384E6-8667-1325-CEC3-A79F45E32850}" created="2026-04-18T20:37:34.762">
    <ac:txMkLst xmlns:ac="http://schemas.microsoft.com/office/drawing/2013/main/command">
      <pc:docMk xmlns:pc="http://schemas.microsoft.com/office/powerpoint/2013/main/command"/>
      <pc:sldMk xmlns:pc="http://schemas.microsoft.com/office/powerpoint/2013/main/command" cId="4016238902" sldId="299"/>
      <ac:spMk id="2" creationId="{070D8EE9-AF56-47E6-65E9-639383D2F429}"/>
      <ac:txMk cp="471" len="5">
        <ac:context len="1014" hash="3156045982"/>
      </ac:txMk>
    </ac:txMkLst>
    <p188:pos x="561975" y="2667000"/>
    <p188:txBody>
      <a:bodyPr/>
      <a:lstStyle/>
      <a:p>
        <a:r>
          <a:rPr lang="es-ES"/>
          <a:t>Priorización de ecursos económicos para apoyar o apalancar proyectos relacionados al UEAA por parte de los diferentes actores.</a:t>
        </a:r>
      </a:p>
    </p188:txBody>
  </p188:cm>
</p188:cmLst>
</file>

<file path=ppt/comments/modernComment_12C_91EEE22C.xml><?xml version="1.0" encoding="utf-8"?>
<p188:cmLst xmlns:a="http://schemas.openxmlformats.org/drawingml/2006/main" xmlns:r="http://schemas.openxmlformats.org/officeDocument/2006/relationships" xmlns:p188="http://schemas.microsoft.com/office/powerpoint/2018/8/main">
  <p188:cm id="{446E18D9-9A89-494D-913D-38AF514F116A}" authorId="{80496A42-8475-BB2A-3464-8EAD25BEF6EC}" created="2026-04-17T17:15:07.584">
    <ac:txMkLst xmlns:ac="http://schemas.microsoft.com/office/drawing/2013/main/command">
      <pc:docMk xmlns:pc="http://schemas.microsoft.com/office/powerpoint/2013/main/command"/>
      <pc:sldMk xmlns:pc="http://schemas.microsoft.com/office/powerpoint/2013/main/command" cId="2448351788" sldId="300"/>
      <ac:spMk id="4004" creationId="{51B5F49A-4BF0-3D91-3EDC-AA0EA2BA735E}"/>
      <ac:txMk cp="13" len="186">
        <ac:context len="200" hash="1957172138"/>
      </ac:txMk>
    </ac:txMkLst>
    <p188:pos x="11639079" y="541152"/>
    <p188:txBody>
      <a:bodyPr/>
      <a:lstStyle/>
      <a:p>
        <a:r>
          <a:rPr lang="es-CO"/>
          <a:t>1. Sugiero revisarlo con la oficina de negocios verdes.</a:t>
        </a:r>
      </a:p>
    </p188:txBody>
  </p188:cm>
</p188:cmLst>
</file>

<file path=ppt/comments/modernComment_12D_703C8A7E.xml><?xml version="1.0" encoding="utf-8"?>
<p188:cmLst xmlns:a="http://schemas.openxmlformats.org/drawingml/2006/main" xmlns:r="http://schemas.openxmlformats.org/officeDocument/2006/relationships" xmlns:p188="http://schemas.microsoft.com/office/powerpoint/2018/8/main">
  <p188:cm id="{248DB57A-1EFC-4EE6-ABC5-94854B093114}" authorId="{80496A42-8475-BB2A-3464-8EAD25BEF6EC}" created="2026-04-17T17:15:44.672">
    <ac:deMkLst xmlns:ac="http://schemas.microsoft.com/office/drawing/2013/main/command">
      <pc:docMk xmlns:pc="http://schemas.microsoft.com/office/powerpoint/2013/main/command"/>
      <pc:sldMk xmlns:pc="http://schemas.microsoft.com/office/powerpoint/2013/main/command" cId="1883015806" sldId="301"/>
      <ac:spMk id="4004" creationId="{51B5F49A-4BF0-3D91-3EDC-AA0EA2BA735E}"/>
    </ac:deMkLst>
    <p188:txBody>
      <a:bodyPr/>
      <a:lstStyle/>
      <a:p>
        <a:r>
          <a:rPr lang="es-CO"/>
          <a:t>Sugiero revisarlo con la oficina de negocios verdes</a:t>
        </a:r>
      </a:p>
    </p188:txBody>
  </p188:cm>
</p188:cmLst>
</file>

<file path=ppt/comments/modernComment_7ECCFDC8_82DF3D7A.xml><?xml version="1.0" encoding="utf-8"?>
<p188:cmLst xmlns:a="http://schemas.openxmlformats.org/drawingml/2006/main" xmlns:r="http://schemas.openxmlformats.org/officeDocument/2006/relationships" xmlns:p188="http://schemas.microsoft.com/office/powerpoint/2018/8/main">
  <p188:cm id="{968A33C3-0A61-4F9B-BAA0-768B5D4FB22C}" authorId="{488B0095-E041-5B8C-F5B5-B9CE1FBCF92D}" created="2026-04-17T19:51:22.888">
    <ac:txMkLst xmlns:ac="http://schemas.microsoft.com/office/drawing/2013/main/command">
      <pc:docMk xmlns:pc="http://schemas.microsoft.com/office/powerpoint/2013/main/command"/>
      <pc:sldMk xmlns:pc="http://schemas.microsoft.com/office/powerpoint/2013/main/command" cId="2195668346" sldId="2127363528"/>
      <ac:spMk id="3" creationId="{8D3CC480-2616-6330-7961-3FACE694CD16}"/>
      <ac:txMk cp="53" len="44">
        <ac:context len="727" hash="778506540"/>
      </ac:txMk>
    </ac:txMkLst>
    <p188:pos x="4507760" y="946782"/>
    <p188:txBody>
      <a:bodyPr/>
      <a:lstStyle/>
      <a:p>
        <a:r>
          <a:rPr lang="es-CO"/>
          <a:t>Este sistema sería nuevo? O recoge lo construido y ya trabajado y adelantado del Programa Nacional de Gobernanza?? Cual sería la diferencia? Sería una transición ? Lo menciono, por cuanto no se podría desconocer lo construido.</a:t>
        </a:r>
      </a:p>
    </p188:txBody>
  </p188:cm>
  <p188:cm id="{6210A5F3-10B2-4247-B3F9-943985505ECE}" authorId="{488B0095-E041-5B8C-F5B5-B9CE1FBCF92D}" created="2026-04-17T19:55:09.131">
    <ac:txMkLst xmlns:ac="http://schemas.microsoft.com/office/drawing/2013/main/command">
      <pc:docMk xmlns:pc="http://schemas.microsoft.com/office/powerpoint/2013/main/command"/>
      <pc:sldMk xmlns:pc="http://schemas.microsoft.com/office/powerpoint/2013/main/command" cId="2195668346" sldId="2127363528"/>
      <ac:spMk id="3" creationId="{8D3CC480-2616-6330-7961-3FACE694CD16}"/>
      <ac:txMk cp="263" len="13">
        <ac:context len="727" hash="778506540"/>
      </ac:txMk>
    </ac:txMkLst>
    <p188:pos x="2855941" y="1743195"/>
    <p188:txBody>
      <a:bodyPr/>
      <a:lstStyle/>
      <a:p>
        <a:r>
          <a:rPr lang="es-CO"/>
          <a:t>Sugiero acotar muy bien este concepto de “fragmentación”. A qué se hace referencia?? Es fragmentación institucional?? O de normativa, de recursos, de infraestructura??. Lo anterior, para evitar interpretaciones distintas </a:t>
        </a:r>
      </a:p>
    </p188:txBody>
  </p188:cm>
  <p188:cm id="{AEBE2D8D-CC37-4DF5-899D-3B3228EA19D9}" authorId="{488B0095-E041-5B8C-F5B5-B9CE1FBCF92D}" created="2026-04-17T19:58:15.756">
    <ac:txMkLst xmlns:ac="http://schemas.microsoft.com/office/drawing/2013/main/command">
      <pc:docMk xmlns:pc="http://schemas.microsoft.com/office/powerpoint/2013/main/command"/>
      <pc:sldMk xmlns:pc="http://schemas.microsoft.com/office/powerpoint/2013/main/command" cId="2195668346" sldId="2127363528"/>
      <ac:spMk id="3" creationId="{8D3CC480-2616-6330-7961-3FACE694CD16}"/>
      <ac:txMk cp="392" len="17">
        <ac:context len="727" hash="778506540"/>
      </ac:txMk>
    </ac:txMkLst>
    <p188:pos x="4114470" y="2136485"/>
    <p188:txBody>
      <a:bodyPr/>
      <a:lstStyle/>
      <a:p>
        <a:r>
          <a:rPr lang="es-CO"/>
          <a:t>Sugiero definir en el documento el concepto y la fuente de “justicia hídrica”. En la diapositiva 3, se habla de “justicia ambiental”, es lo mismo?? Cual es la diferencia?? En qué contexto se hablaría de una o de la otra?? Cómo se está interpretando en la política, como un principio, como una estrategia de país, como una acción????</a:t>
        </a:r>
      </a:p>
    </p188:txBody>
  </p188:cm>
</p188:cmLst>
</file>

<file path=ppt/comments/modernComment_7ECCFDC9_7DE5C768.xml><?xml version="1.0" encoding="utf-8"?>
<p188:cmLst xmlns:a="http://schemas.openxmlformats.org/drawingml/2006/main" xmlns:r="http://schemas.openxmlformats.org/officeDocument/2006/relationships" xmlns:p188="http://schemas.microsoft.com/office/powerpoint/2018/8/main">
  <p188:cm id="{56632AF5-F4D8-4AB5-BF6D-6FC36DB2E6BD}" authorId="{488B0095-E041-5B8C-F5B5-B9CE1FBCF92D}" created="2026-04-17T20:00:41.828">
    <ac:txMkLst xmlns:ac="http://schemas.microsoft.com/office/drawing/2013/main/command">
      <pc:docMk xmlns:pc="http://schemas.microsoft.com/office/powerpoint/2013/main/command"/>
      <pc:sldMk xmlns:pc="http://schemas.microsoft.com/office/powerpoint/2013/main/command" cId="2112210792" sldId="2127363529"/>
      <ac:spMk id="4004" creationId="{A50A743D-CC2D-EDAE-1E83-1837AB125E87}"/>
      <ac:txMk cp="123" len="16">
        <ac:context len="221" hash="3587921502"/>
      </ac:txMk>
    </ac:txMkLst>
    <p188:pos x="5730507" y="583246"/>
    <p188:txBody>
      <a:bodyPr/>
      <a:lstStyle/>
      <a:p>
        <a:r>
          <a:rPr lang="es-CO"/>
          <a:t>Mismo comentario que el anterior y para todo el documento de política. Sugiero un marco conceptual o términos y definiciones para que todas las personas al leer, se basen en lo que se entiende por esos conceptos y no haya oportunidad a múltiples interpretaciones.</a:t>
        </a:r>
      </a:p>
    </p188:txBody>
  </p188:cm>
  <p188:cm id="{C46476CB-73B0-486B-9D6D-958BA2C04BB7}" authorId="{488B0095-E041-5B8C-F5B5-B9CE1FBCF92D}" created="2026-04-17T20:09:47.560">
    <ac:deMkLst xmlns:ac="http://schemas.microsoft.com/office/drawing/2013/main/command">
      <pc:docMk xmlns:pc="http://schemas.microsoft.com/office/powerpoint/2013/main/command"/>
      <pc:sldMk xmlns:pc="http://schemas.microsoft.com/office/powerpoint/2013/main/command" cId="2112210792" sldId="2127363529"/>
      <ac:spMk id="3" creationId="{1E1B13C9-0CAA-3C46-C2DF-EBD75704C34A}"/>
    </ac:deMkLst>
    <p188:txBody>
      <a:bodyPr/>
      <a:lstStyle/>
      <a:p>
        <a:r>
          <a:rPr lang="es-CO"/>
          <a:t>Ojo! Según sentencia C-039 del 26 de febrero de 2026, la Corte constitucional, en única decisión, declaró EXEQUIBILIDAD CONDICIONADA del artículo 34 de la Ley 2294 de 2023, que crea los Consejos Territoriales del Agua en las ecorregiones y territorios estratégicos priorizados en el Plan Nacional de Desarrollo 2022-2026, en el entendido de:
i) los Consejos Territoriales del Agua constituyen exclusivamente instancias de participación, concertación y coordinación, sin potestad decisoria ni facultad para modificar, reasignar o interferir en el reparto constitucional y legal de competencias territoriales, ni para condicionar o limitar las competencias constitucionales y legales de las entidades territoriales en materia de ordenamiento territorial; 
 ii) su reglamentación por parte del MinAmbiente no implicará la creación de nuevas competencias normativas o administrativas, la alteración de la estructura institucional territorial ni la imposición de obligaciones vinculantes a las entidades territoriales; y
 iii) su vigencia se circunscribe a los programas territoriales y objetivos previstos en el PND 2022-2026.</a:t>
        </a:r>
      </a:p>
    </p188:txBody>
  </p188:cm>
</p188:cmLst>
</file>

<file path=ppt/comments/modernComment_7ECCFDCA_3D193D93.xml><?xml version="1.0" encoding="utf-8"?>
<p188:cmLst xmlns:a="http://schemas.openxmlformats.org/drawingml/2006/main" xmlns:r="http://schemas.openxmlformats.org/officeDocument/2006/relationships" xmlns:p188="http://schemas.microsoft.com/office/powerpoint/2018/8/main">
  <p188:cm id="{94FA3FC1-FBD5-4597-AFCA-A60EE2788934}" authorId="{488B0095-E041-5B8C-F5B5-B9CE1FBCF92D}" created="2026-04-17T20:49:52.954">
    <ac:txMkLst xmlns:ac="http://schemas.microsoft.com/office/drawing/2013/main/command">
      <pc:docMk xmlns:pc="http://schemas.microsoft.com/office/powerpoint/2013/main/command"/>
      <pc:sldMk xmlns:pc="http://schemas.microsoft.com/office/powerpoint/2013/main/command" cId="1025064339" sldId="2127363530"/>
      <ac:spMk id="3" creationId="{C45E71F3-5F26-E654-4481-98B0C2E2F1AC}"/>
      <ac:txMk cp="54" len="114">
        <ac:context len="847" hash="2354997608"/>
      </ac:txMk>
    </ac:txMkLst>
    <p188:pos x="4889606" y="822629"/>
    <p188:txBody>
      <a:bodyPr/>
      <a:lstStyle/>
      <a:p>
        <a:r>
          <a:rPr lang="es-CO"/>
          <a:t>Este sería un nuevo programa o es un módulo? Se sugiere definición de lo que es un programa y lo que es un módulo</a:t>
        </a:r>
      </a:p>
    </p188:txBody>
  </p188:cm>
  <p188:cm id="{9920F35E-0B14-44CC-BA56-38CD775B9292}" authorId="{488B0095-E041-5B8C-F5B5-B9CE1FBCF92D}" created="2026-04-17T20:53:17.201">
    <ac:deMkLst xmlns:ac="http://schemas.microsoft.com/office/drawing/2013/main/command">
      <pc:docMk xmlns:pc="http://schemas.microsoft.com/office/powerpoint/2013/main/command"/>
      <pc:sldMk xmlns:pc="http://schemas.microsoft.com/office/powerpoint/2013/main/command" cId="1025064339" sldId="2127363530"/>
      <ac:spMk id="2" creationId="{D27BA8CE-D088-76E9-531B-EEC6CA5A5849}"/>
    </ac:deMkLst>
    <p188:txBody>
      <a:bodyPr/>
      <a:lstStyle/>
      <a:p>
        <a:r>
          <a:rPr lang="es-CO"/>
          <a:t>?? Mismo comentario anterior. Cuál es el contexto de este nuevo programa? Alcances? Propósitos?</a:t>
        </a:r>
      </a:p>
    </p188:txBody>
  </p188:cm>
  <p188:cm id="{AD59690B-B99B-4CC2-9D7C-997A17502266}" authorId="{488B0095-E041-5B8C-F5B5-B9CE1FBCF92D}" created="2026-04-17T21:13:07.147">
    <ac:deMkLst xmlns:ac="http://schemas.microsoft.com/office/drawing/2013/main/command">
      <pc:docMk xmlns:pc="http://schemas.microsoft.com/office/powerpoint/2013/main/command"/>
      <pc:sldMk xmlns:pc="http://schemas.microsoft.com/office/powerpoint/2013/main/command" cId="1025064339" sldId="2127363530"/>
      <ac:spMk id="2" creationId="{D27BA8CE-D088-76E9-531B-EEC6CA5A5849}"/>
    </ac:deMkLst>
    <p188:txBody>
      <a:bodyPr/>
      <a:lstStyle/>
      <a:p>
        <a:r>
          <a:rPr lang="es-CO"/>
          <a:t>Sugiero ajustar ya que MIPG no es obligatorio para el sector empresarial privado, ni academia privada, entre otros actores, sólo se limita a la administración pública.
Se propone: fortalecer la implementación del MIPG en las entidades públicas para el mejoramiento de su gestión y del desempeño institucional para
la consecución de resultados que contribuyan a la satisfacción de las necesidades y el goce efectivo de los derechos de los ciudadanos, en el marco de la legalidad y la integridad.</a:t>
        </a:r>
      </a:p>
    </p188:txBody>
  </p188:cm>
</p188:cmLst>
</file>

<file path=ppt/comments/modernComment_7ECCFDCB_4DDF4713.xml><?xml version="1.0" encoding="utf-8"?>
<p188:cmLst xmlns:a="http://schemas.openxmlformats.org/drawingml/2006/main" xmlns:r="http://schemas.openxmlformats.org/officeDocument/2006/relationships" xmlns:p188="http://schemas.microsoft.com/office/powerpoint/2018/8/main">
  <p188:cm id="{05A6F896-0AC6-4D8B-A7BC-D91F939F8EE4}" authorId="{488B0095-E041-5B8C-F5B5-B9CE1FBCF92D}" created="2026-04-17T20:20:42.304">
    <ac:txMkLst xmlns:ac="http://schemas.microsoft.com/office/drawing/2013/main/command">
      <pc:docMk xmlns:pc="http://schemas.microsoft.com/office/powerpoint/2013/main/command"/>
      <pc:sldMk xmlns:pc="http://schemas.microsoft.com/office/powerpoint/2013/main/command" cId="1306478355" sldId="2127363531"/>
      <ac:spMk id="2" creationId="{1D06079E-2831-1668-F1C5-9032115C9F13}"/>
      <ac:txMk cp="811" len="109">
        <ac:context len="1316" hash="3663733681"/>
      </ac:txMk>
    </ac:txMkLst>
    <p188:pos x="7180795" y="2905044"/>
    <p188:txBody>
      <a:bodyPr/>
      <a:lstStyle/>
      <a:p>
        <a:r>
          <a:rPr lang="es-CO"/>
          <a:t>Estos espacios de concertación estarían por fuera de los consejos de cuenca para una cuenca que tiene POMCA?? Son diferentes?? Se crearían nuevos “espacios de concertación” en torno a la cuenca?? </a:t>
        </a:r>
      </a:p>
    </p188:txBody>
  </p188:cm>
  <p188:cm id="{FAAB80BF-1F4E-493E-9888-D7724C2D4B29}" authorId="{488B0095-E041-5B8C-F5B5-B9CE1FBCF92D}" created="2026-04-17T20:23:01.418">
    <ac:txMkLst xmlns:ac="http://schemas.microsoft.com/office/drawing/2013/main/command">
      <pc:docMk xmlns:pc="http://schemas.microsoft.com/office/powerpoint/2013/main/command"/>
      <pc:sldMk xmlns:pc="http://schemas.microsoft.com/office/powerpoint/2013/main/command" cId="1306478355" sldId="2127363531"/>
      <ac:spMk id="2" creationId="{1D06079E-2831-1668-F1C5-9032115C9F13}"/>
      <ac:txMk cp="1147" len="59">
        <ac:context len="1316" hash="3663733681"/>
      </ac:txMk>
    </ac:txMkLst>
    <p188:pos x="7180795" y="3759810"/>
    <p188:txBody>
      <a:bodyPr/>
      <a:lstStyle/>
      <a:p>
        <a:r>
          <a:rPr lang="es-CO"/>
          <a:t>Se plantea este sistema como un sistema que agrupe los demás?? O sería un sistema nuevo?? Lo anterior, por cuanto implicaría toda un base normativa que lo soporte. Sería pertinente la creación de otro sistema ambiental? Es posible que sea más factible y viable fortalecer los existentes o modificar aspectos relevantes de los existentes para incorporar lo nuevo?</a:t>
        </a:r>
      </a:p>
    </p188:txBody>
  </p188:cm>
</p188:cmLst>
</file>

<file path=ppt/comments/modernComment_7ECCFDCC_F17984DA.xml><?xml version="1.0" encoding="utf-8"?>
<p188:cmLst xmlns:a="http://schemas.openxmlformats.org/drawingml/2006/main" xmlns:r="http://schemas.openxmlformats.org/officeDocument/2006/relationships" xmlns:p188="http://schemas.microsoft.com/office/powerpoint/2018/8/main">
  <p188:cm id="{B085EF1F-41DB-4715-9083-C874A97342EB}" authorId="{488B0095-E041-5B8C-F5B5-B9CE1FBCF92D}" created="2026-04-17T22:54:46.006">
    <ac:txMkLst xmlns:ac="http://schemas.microsoft.com/office/drawing/2013/main/command">
      <pc:docMk xmlns:pc="http://schemas.microsoft.com/office/powerpoint/2013/main/command"/>
      <pc:sldMk xmlns:pc="http://schemas.microsoft.com/office/powerpoint/2013/main/command" cId="4051272922" sldId="2127363532"/>
      <ac:spMk id="3" creationId="{AD5F72BD-B2F9-935B-727B-E4150FF9EF61}"/>
      <ac:txMk cp="137" len="55">
        <ac:context len="472" hash="3768578614"/>
      </ac:txMk>
    </ac:txMkLst>
    <p188:pos x="5756609" y="1312864"/>
    <p188:txBody>
      <a:bodyPr/>
      <a:lstStyle/>
      <a:p>
        <a:r>
          <a:rPr lang="es-CO"/>
          <a:t>Se entendería que en los instrumentos de planificación ambiental para la GIRH no les aplican estos criterios propuestos?</a:t>
        </a:r>
      </a:p>
    </p188:txBody>
  </p188:cm>
</p188:cmLst>
</file>

<file path=ppt/comments/modernComment_7ECCFDCF_89F0A660.xml><?xml version="1.0" encoding="utf-8"?>
<p188:cmLst xmlns:a="http://schemas.openxmlformats.org/drawingml/2006/main" xmlns:r="http://schemas.openxmlformats.org/officeDocument/2006/relationships" xmlns:p188="http://schemas.microsoft.com/office/powerpoint/2018/8/main">
  <p188:cm id="{2F297BF0-4005-44A4-B874-5CDFC4C59CAE}" authorId="{488B0095-E041-5B8C-F5B5-B9CE1FBCF92D}" created="2026-04-17T21:40:20.961">
    <ac:txMkLst xmlns:ac="http://schemas.microsoft.com/office/drawing/2013/main/command">
      <pc:docMk xmlns:pc="http://schemas.microsoft.com/office/powerpoint/2013/main/command"/>
      <pc:sldMk xmlns:pc="http://schemas.microsoft.com/office/powerpoint/2013/main/command" cId="2314249824" sldId="2127363535"/>
      <ac:spMk id="3" creationId="{E8804A99-7B33-837B-0029-59A466E5EE50}"/>
      <ac:txMk cp="117" len="52">
        <ac:context len="542" hash="2485914175"/>
      </ac:txMk>
    </ac:txMkLst>
    <p188:pos x="5961936" y="1321045"/>
    <p188:txBody>
      <a:bodyPr/>
      <a:lstStyle/>
      <a:p>
        <a:r>
          <a:rPr lang="es-CO"/>
          <a:t>Este es un concepto de 1 PND establecido únicamente para el periodo 2022-2026. ¿Cómo garantizar que bajo ese concepto se puedan continuar o seguir validando acciones que se enmarquen allí hasta el final del horizonte de planificación es esta política pública orientada al 2050?</a:t>
        </a:r>
      </a:p>
    </p188:txBody>
  </p188:cm>
  <p188:cm id="{394F5AC7-9F96-4A56-8E83-972E2312AC18}" authorId="{488B0095-E041-5B8C-F5B5-B9CE1FBCF92D}" created="2026-04-17T21:41:37.974">
    <ac:deMkLst xmlns:ac="http://schemas.microsoft.com/office/drawing/2013/main/command">
      <pc:docMk xmlns:pc="http://schemas.microsoft.com/office/powerpoint/2013/main/command"/>
      <pc:sldMk xmlns:pc="http://schemas.microsoft.com/office/powerpoint/2013/main/command" cId="2314249824" sldId="2127363535"/>
      <ac:spMk id="3" creationId="{E8804A99-7B33-837B-0029-59A466E5EE50}"/>
    </ac:deMkLst>
    <p188:txBody>
      <a:bodyPr/>
      <a:lstStyle/>
      <a:p>
        <a:r>
          <a:rPr lang="es-CO"/>
          <a:t>Mismo comentario de la anterior diapositiva relacionado con “determinantes del ciclo del agua” si no todo es considerado determinante ambiental.</a:t>
        </a:r>
      </a:p>
    </p188:txBody>
  </p188:cm>
  <p188:cm id="{69006A4A-7FB3-446C-BC28-7B9D3892A2F2}" authorId="{488B0095-E041-5B8C-F5B5-B9CE1FBCF92D}" created="2026-04-17T21:42:36.005">
    <ac:deMkLst xmlns:ac="http://schemas.microsoft.com/office/drawing/2013/main/command">
      <pc:docMk xmlns:pc="http://schemas.microsoft.com/office/powerpoint/2013/main/command"/>
      <pc:sldMk xmlns:pc="http://schemas.microsoft.com/office/powerpoint/2013/main/command" cId="2314249824" sldId="2127363535"/>
      <ac:spMk id="3" creationId="{E8804A99-7B33-837B-0029-59A466E5EE50}"/>
    </ac:deMkLst>
    <p188:txBody>
      <a:bodyPr/>
      <a:lstStyle/>
      <a:p>
        <a:r>
          <a:rPr lang="es-CO"/>
          <a:t>Esto requiere base legal/normativa y reglamentaria para que se puedan operativizar. Como se armoniza con la zonificación hidrográfica existente para evitar fragmentación y desarticulación?</a:t>
        </a:r>
      </a:p>
    </p188:txBody>
  </p188:cm>
  <p188:cm id="{168097A1-F0B2-44E3-B60E-479FBEEE579D}" authorId="{488B0095-E041-5B8C-F5B5-B9CE1FBCF92D}" created="2026-04-17T21:45:16.578">
    <ac:txMkLst xmlns:ac="http://schemas.microsoft.com/office/drawing/2013/main/command">
      <pc:docMk xmlns:pc="http://schemas.microsoft.com/office/powerpoint/2013/main/command"/>
      <pc:sldMk xmlns:pc="http://schemas.microsoft.com/office/powerpoint/2013/main/command" cId="2314249824" sldId="2127363535"/>
      <ac:spMk id="2" creationId="{7DD5498F-27A5-2BF9-5C87-72304FC8958B}"/>
      <ac:txMk cp="545" len="60">
        <ac:context len="755" hash="340794537"/>
      </ac:txMk>
    </ac:txMkLst>
    <p188:pos x="5165599" y="3488332"/>
    <p188:txBody>
      <a:bodyPr/>
      <a:lstStyle/>
      <a:p>
        <a:r>
          <a:rPr lang="es-CO"/>
          <a:t>Si el concepto de OTAA pierde su vigencia una vez culmine el PND 2022-2026, cual sería la base normativa que sustente acciones en una “región hídrica”?</a:t>
        </a:r>
      </a:p>
    </p188:txBody>
  </p188:cm>
</p188:cmLst>
</file>

<file path=ppt/comments/modernComment_7ECCFDD2_C8E91000.xml><?xml version="1.0" encoding="utf-8"?>
<p188:cmLst xmlns:a="http://schemas.openxmlformats.org/drawingml/2006/main" xmlns:r="http://schemas.openxmlformats.org/officeDocument/2006/relationships" xmlns:p188="http://schemas.microsoft.com/office/powerpoint/2018/8/main">
  <p188:cm id="{A6E1CD22-BEB1-4390-8EBC-FAAC8737DB68}" authorId="{488B0095-E041-5B8C-F5B5-B9CE1FBCF92D}" created="2026-04-17T21:51:02.505">
    <ac:deMkLst xmlns:ac="http://schemas.microsoft.com/office/drawing/2013/main/command">
      <pc:docMk xmlns:pc="http://schemas.microsoft.com/office/powerpoint/2013/main/command"/>
      <pc:sldMk xmlns:pc="http://schemas.microsoft.com/office/powerpoint/2013/main/command" cId="3370717184" sldId="2127363538"/>
      <ac:spMk id="3" creationId="{AAC3F24A-E284-4272-13F8-71CFACFC51B3}"/>
    </ac:deMkLst>
    <p188:txBody>
      <a:bodyPr/>
      <a:lstStyle/>
      <a:p>
        <a:r>
          <a:rPr lang="es-CO"/>
          <a:t>Se sugiere ajustar por “ecosistemas estratégicos que tienen un rol clave para la regulación del ciclo hidrológico”. </a:t>
        </a:r>
      </a:p>
    </p188:txBody>
  </p188:cm>
  <p188:cm id="{BF96700D-DCD7-4D24-A95F-6196493EB6B0}" authorId="{488B0095-E041-5B8C-F5B5-B9CE1FBCF92D}" created="2026-04-17T21:54:08.245">
    <ac:txMkLst xmlns:ac="http://schemas.microsoft.com/office/drawing/2013/main/command">
      <pc:docMk xmlns:pc="http://schemas.microsoft.com/office/powerpoint/2013/main/command"/>
      <pc:sldMk xmlns:pc="http://schemas.microsoft.com/office/powerpoint/2013/main/command" cId="3370717184" sldId="2127363538"/>
      <ac:spMk id="4004" creationId="{2A37E3D2-5147-2096-C01B-295FB0153C1A}"/>
      <ac:txMk cp="106" len="47">
        <ac:context len="156" hash="2349614375"/>
      </ac:txMk>
    </ac:txMkLst>
    <p188:pos x="6284355" y="860711"/>
    <p188:txBody>
      <a:bodyPr/>
      <a:lstStyle/>
      <a:p>
        <a:r>
          <a:rPr lang="es-CO"/>
          <a:t>Este implica una nueva subdivisión y codificación en la zonificación hidrográfica de Colombia por cuanto se está estableciendo una nueva Unidad Hidrográfica?</a:t>
        </a:r>
      </a:p>
    </p188:txBody>
  </p188:cm>
</p188:cmLst>
</file>

<file path=ppt/comments/modernComment_7ECCFDD3_B5CC779D.xml><?xml version="1.0" encoding="utf-8"?>
<p188:cmLst xmlns:a="http://schemas.openxmlformats.org/drawingml/2006/main" xmlns:r="http://schemas.openxmlformats.org/officeDocument/2006/relationships" xmlns:p188="http://schemas.microsoft.com/office/powerpoint/2018/8/main">
  <p188:cm id="{1F53E244-D1BB-450D-BAE0-10798D2E55ED}" authorId="{488B0095-E041-5B8C-F5B5-B9CE1FBCF92D}" created="2026-04-17T21:57:23.298">
    <ac:deMkLst xmlns:ac="http://schemas.microsoft.com/office/drawing/2013/main/command">
      <pc:docMk xmlns:pc="http://schemas.microsoft.com/office/powerpoint/2013/main/command"/>
      <pc:sldMk xmlns:pc="http://schemas.microsoft.com/office/powerpoint/2013/main/command" cId="3050076061" sldId="2127363539"/>
      <ac:spMk id="3" creationId="{80C4FCBF-38CC-824A-A1DC-772DEB03ABB6}"/>
    </ac:deMkLst>
    <p188:txBody>
      <a:bodyPr/>
      <a:lstStyle/>
      <a:p>
        <a:r>
          <a:rPr lang="es-CO"/>
          <a:t>Se sugiere que sea a nivel de cuenca</a:t>
        </a:r>
      </a:p>
    </p188:txBody>
  </p188:cm>
</p188:cmLst>
</file>

<file path=ppt/comments/modernComment_7ECCFDD4_D15F8936.xml><?xml version="1.0" encoding="utf-8"?>
<p188:cmLst xmlns:a="http://schemas.openxmlformats.org/drawingml/2006/main" xmlns:r="http://schemas.openxmlformats.org/officeDocument/2006/relationships" xmlns:p188="http://schemas.microsoft.com/office/powerpoint/2018/8/main">
  <p188:cm id="{99A89B06-67AD-42D6-96AE-D5A7E6357539}" authorId="{488B0095-E041-5B8C-F5B5-B9CE1FBCF92D}" created="2026-04-17T22:01:46.100">
    <ac:txMkLst xmlns:ac="http://schemas.microsoft.com/office/drawing/2013/main/command">
      <pc:docMk xmlns:pc="http://schemas.microsoft.com/office/powerpoint/2013/main/command"/>
      <pc:sldMk xmlns:pc="http://schemas.microsoft.com/office/powerpoint/2013/main/command" cId="3512699190" sldId="2127363540"/>
      <ac:spMk id="3" creationId="{97E313E8-5A14-244A-B146-0ED6B9247D9F}"/>
      <ac:txMk cp="39" len="168">
        <ac:context len="543" hash="2277407169"/>
      </ac:txMk>
    </ac:txMkLst>
    <p188:pos x="5971985" y="1079885"/>
    <p188:txBody>
      <a:bodyPr/>
      <a:lstStyle/>
      <a:p>
        <a:r>
          <a:rPr lang="es-CO"/>
          <a:t>Los esquemas de gestión diferenciados propuestos son diferentes a los actuales Planes de Manejo Ambiental (PMA) para cada tipo de ecosistema que se implementan; por ejemplo, los PMA de humedales RAMSAR, los PMA de microcuencas, los PMA de acuíferos, entre otros? Cual sería el propósito y alcance de estos nuevos esquemas de gestión</a:t>
        </a:r>
      </a:p>
    </p188:txBody>
  </p188:cm>
</p188:cmLst>
</file>

<file path=ppt/comments/modernComment_7ECCFDD5_98173476.xml><?xml version="1.0" encoding="utf-8"?>
<p188:cmLst xmlns:a="http://schemas.openxmlformats.org/drawingml/2006/main" xmlns:r="http://schemas.openxmlformats.org/officeDocument/2006/relationships" xmlns:p188="http://schemas.microsoft.com/office/powerpoint/2018/8/main">
  <p188:cm id="{B7626351-5173-4409-B440-59B51D2D9E1C}" authorId="{80496A42-8475-BB2A-3464-8EAD25BEF6EC}" created="2026-04-17T16:39:40.942">
    <ac:deMkLst xmlns:ac="http://schemas.microsoft.com/office/drawing/2013/main/command">
      <pc:docMk xmlns:pc="http://schemas.microsoft.com/office/powerpoint/2013/main/command"/>
      <pc:sldMk xmlns:pc="http://schemas.microsoft.com/office/powerpoint/2013/main/command" cId="2551657590" sldId="2127363541"/>
      <ac:spMk id="3" creationId="{788B66B6-CC77-9FC1-1636-9FC536673480}"/>
    </ac:deMkLst>
    <p188:txBody>
      <a:bodyPr/>
      <a:lstStyle/>
      <a:p>
        <a:r>
          <a:rPr lang="es-CO"/>
          <a:t>¿Cuáles son los criterios ecohidrológicos para sostener la oferta de agua subterránea?</a:t>
        </a:r>
      </a:p>
    </p188:txBody>
  </p188:cm>
</p188:cmLst>
</file>

<file path=ppt/comments/modernComment_7ECCFDD7_13BE507E.xml><?xml version="1.0" encoding="utf-8"?>
<p188:cmLst xmlns:a="http://schemas.openxmlformats.org/drawingml/2006/main" xmlns:r="http://schemas.openxmlformats.org/officeDocument/2006/relationships" xmlns:p188="http://schemas.microsoft.com/office/powerpoint/2018/8/main">
  <p188:cm id="{5C77E544-7233-47E6-B4FE-5C0781AAB267}" authorId="{80496A42-8475-BB2A-3464-8EAD25BEF6EC}" created="2026-04-17T16:45:22.601">
    <ac:deMkLst xmlns:ac="http://schemas.microsoft.com/office/drawing/2013/main/command">
      <pc:docMk xmlns:pc="http://schemas.microsoft.com/office/powerpoint/2013/main/command"/>
      <pc:sldMk xmlns:pc="http://schemas.microsoft.com/office/powerpoint/2013/main/command" cId="331239550" sldId="2127363543"/>
      <ac:spMk id="3" creationId="{CC15CE21-D4EB-B909-D640-569C56FFAA68}"/>
    </ac:deMkLst>
    <p188:txBody>
      <a:bodyPr/>
      <a:lstStyle/>
      <a:p>
        <a:r>
          <a:rPr lang="es-CO"/>
          <a:t>1. Este propósito se enfoca en varios temas al tiempo y el de otras diapositivas. Por lo tante es  bastante amplio y podría complejizar la definición de responsables y la definición, medición y seguimiento a metas. 
2. Una meta debería ser puntual y medible “revisión técnica y normativa” no es una meta puntual y para su medición a través de un indicador podría resultar subjetiva. 
3. ¿Qué es o como se define un “Sistema regulatorio adaptativo consolidado”, ¿Qué componentes o criterios integra?
</a:t>
        </a:r>
      </a:p>
    </p188:txBody>
  </p188:cm>
  <p188:cm id="{4B2954C9-2C5C-4834-893B-BF58DEE82D51}" authorId="{488B0095-E041-5B8C-F5B5-B9CE1FBCF92D}" created="2026-04-17T22:21:00.844">
    <ac:txMkLst xmlns:ac="http://schemas.microsoft.com/office/drawing/2013/main/command">
      <pc:docMk xmlns:pc="http://schemas.microsoft.com/office/powerpoint/2013/main/command"/>
      <pc:sldMk xmlns:pc="http://schemas.microsoft.com/office/powerpoint/2013/main/command" cId="331239550" sldId="2127363543"/>
      <ac:spMk id="4004" creationId="{6337BC06-F4AC-808F-0573-5014395643E1}"/>
      <ac:txMk cp="58" len="51">
        <ac:context len="228" hash="1077232847"/>
      </ac:txMk>
    </ac:txMkLst>
    <p188:pos x="5249375" y="860711"/>
    <p188:replyLst>
      <p188:reply id="{3ED1C0BD-4CCF-4FCB-B0D4-C264C68324EA}" authorId="{488B0095-E041-5B8C-F5B5-B9CE1FBCF92D}" created="2026-04-17T22:25:02.495">
        <p188:txBody>
          <a:bodyPr/>
          <a:lstStyle/>
          <a:p>
            <a:r>
              <a:rPr lang="es-CO"/>
              <a:t>Las metas propuestas “persé” en 2030 y 2050 no cierran la brecha indicada</a:t>
            </a:r>
          </a:p>
        </p188:txBody>
      </p188:reply>
    </p188:replyLst>
    <p188:txBody>
      <a:bodyPr/>
      <a:lstStyle/>
      <a:p>
        <a:r>
          <a:rPr lang="es-CO"/>
          <a:t>La línea estratégica NO se debería centrar en “actualización adaptativa de la normativa de calidad” por cuanto este es una posible consecuencia y no el medio para lograr el mejoramiento de la calidad del agua o cerrar la brecha propuesta. 
Propongo que sea mejor dirigir esfuerzos por ejemplo a: i) la implementación de las normas, guías técnicas, instrumentos, ii) cumplimiento de criterios de calidad, de los usos por asignar y asignados, de los objetivos de calidad, etc; iii) seguimiento y monitoreo de los cuerpos de agua, entre otras estrategias claves</a:t>
        </a:r>
      </a:p>
    </p188:txBody>
  </p188:cm>
  <p188:cm id="{57BCE596-BC30-4A3F-BAFF-78CBF624B0D3}" authorId="{1E976072-BAD4-47E0-F56C-4B44110E93E4}" created="2026-04-17T23:51:59.898">
    <ac:txMkLst xmlns:ac="http://schemas.microsoft.com/office/drawing/2013/main/command">
      <pc:docMk xmlns:pc="http://schemas.microsoft.com/office/powerpoint/2013/main/command"/>
      <pc:sldMk xmlns:pc="http://schemas.microsoft.com/office/powerpoint/2013/main/command" cId="331239550" sldId="2127363543"/>
      <ac:spMk id="4004" creationId="{6337BC06-F4AC-808F-0573-5014395643E1}"/>
      <ac:txMk cp="55" len="1">
        <ac:context len="228" hash="1077232847"/>
      </ac:txMk>
    </ac:txMkLst>
    <p188:pos x="260684" y="832184"/>
    <p188:txBody>
      <a:bodyPr/>
      <a:lstStyle/>
      <a:p>
        <a:r>
          <a:rPr lang="en-US"/>
          <a:t>Fortalecimiento de la regulación normativa en la gestión de calidad.
Brecha:  Interpretación y decisiones no efectivas en el mejoramiento y minimización de contaminación </a:t>
        </a:r>
      </a:p>
    </p188:txBody>
  </p188:cm>
  <p188:cm id="{B61595A2-7221-4AAF-8282-CEC1AF65F72B}" authorId="{1E976072-BAD4-47E0-F56C-4B44110E93E4}" created="2026-04-18T00:00:25.122">
    <ac:txMkLst xmlns:ac="http://schemas.microsoft.com/office/drawing/2013/main/command">
      <pc:docMk xmlns:pc="http://schemas.microsoft.com/office/powerpoint/2013/main/command"/>
      <pc:sldMk xmlns:pc="http://schemas.microsoft.com/office/powerpoint/2013/main/command" cId="331239550" sldId="2127363543"/>
      <ac:spMk id="3" creationId="{CC15CE21-D4EB-B909-D640-569C56FFAA68}"/>
      <ac:txMk cp="16" len="12">
        <ac:context len="326" hash="3387053775"/>
      </ac:txMk>
    </ac:txMkLst>
    <p188:pos x="2466473" y="531394"/>
    <p188:txBody>
      <a:bodyPr/>
      <a:lstStyle/>
      <a:p>
        <a:r>
          <a:rPr lang="en-US"/>
          <a:t>Complementar, ajustar y continuar con las reglamentaciones de la calidad del agua. </a:t>
        </a:r>
      </a:p>
    </p188:txBody>
  </p188:cm>
  <p188:cm id="{E61A9F33-C5F0-40FF-955F-AAB70BE64544}" authorId="{1E976072-BAD4-47E0-F56C-4B44110E93E4}" created="2026-04-18T00:07:29.326">
    <ac:txMkLst xmlns:ac="http://schemas.microsoft.com/office/drawing/2013/main/command">
      <pc:docMk xmlns:pc="http://schemas.microsoft.com/office/powerpoint/2013/main/command"/>
      <pc:sldMk xmlns:pc="http://schemas.microsoft.com/office/powerpoint/2013/main/command" cId="331239550" sldId="2127363543"/>
      <ac:spMk id="2" creationId="{EC8C3B5D-8A4C-933C-C02D-E394131D9A6B}"/>
      <ac:txMk cp="436" len="328">
        <ac:context len="1051" hash="1292129839"/>
      </ac:txMk>
    </ac:txMkLst>
    <p188:pos x="3368842" y="3429000"/>
    <p188:txBody>
      <a:bodyPr/>
      <a:lstStyle/>
      <a:p>
        <a:r>
          <a:rPr lang="en-US"/>
          <a:t>Socialización y presentación del marco normativo de criterios para el uso de las aguas y asistencia tecnica para la implementación en los instrumentos de planificación.  Socialización y presentación del protocolo de monitoreo de vertimientos. 
Definición de ruta para la reglamentación de la contaminación difusa.</a:t>
        </a:r>
      </a:p>
    </p188:txBody>
  </p188:cm>
  <p188:cm id="{A80FE116-26A0-4F23-824B-C462DC9ED032}" authorId="{1E976072-BAD4-47E0-F56C-4B44110E93E4}" created="2026-04-18T00:15:48.730">
    <ac:txMkLst xmlns:ac="http://schemas.microsoft.com/office/drawing/2013/main/command">
      <pc:docMk xmlns:pc="http://schemas.microsoft.com/office/powerpoint/2013/main/command"/>
      <pc:sldMk xmlns:pc="http://schemas.microsoft.com/office/powerpoint/2013/main/command" cId="331239550" sldId="2127363543"/>
      <ac:spMk id="2" creationId="{EC8C3B5D-8A4C-933C-C02D-E394131D9A6B}"/>
      <ac:txMk cp="771" len="228">
        <ac:context len="1051" hash="1292129839"/>
      </ac:txMk>
    </ac:txMkLst>
    <p188:pos x="4381500" y="4020552"/>
    <p188:txBody>
      <a:bodyPr/>
      <a:lstStyle/>
      <a:p>
        <a:r>
          <a:rPr lang="en-US"/>
          <a:t>Seguimiento y control y revisión de la efectividad de los criterios para el uso de las aguas en la definición de objetivos de calidad en los instrumentos de planificación. </a:t>
        </a:r>
      </a:p>
    </p188:txBody>
  </p188:cm>
</p188:cmLst>
</file>

<file path=ppt/comments/modernComment_7ECCFDDE_4A1DA898.xml><?xml version="1.0" encoding="utf-8"?>
<p188:cmLst xmlns:a="http://schemas.openxmlformats.org/drawingml/2006/main" xmlns:r="http://schemas.openxmlformats.org/officeDocument/2006/relationships" xmlns:p188="http://schemas.microsoft.com/office/powerpoint/2018/8/main">
  <p188:cm id="{6783A3FB-6765-499E-BCD5-D2E032F3AE07}" authorId="{488B0095-E041-5B8C-F5B5-B9CE1FBCF92D}" created="2026-04-17T21:13:41.538">
    <ac:deMkLst xmlns:ac="http://schemas.microsoft.com/office/drawing/2013/main/command">
      <pc:docMk xmlns:pc="http://schemas.microsoft.com/office/powerpoint/2013/main/command"/>
      <pc:sldMk xmlns:pc="http://schemas.microsoft.com/office/powerpoint/2013/main/command" cId="1243457688" sldId="2127363550"/>
      <ac:spMk id="3" creationId="{396CB188-3DAE-93DC-EF8A-B2A0C63BB8B5}"/>
    </ac:deMkLst>
    <p188:txBody>
      <a:bodyPr/>
      <a:lstStyle/>
      <a:p>
        <a:r>
          <a:rPr lang="es-CO"/>
          <a:t>Cuántos programas se están creando?</a:t>
        </a:r>
      </a:p>
    </p188:txBody>
  </p188:cm>
</p188:cmLst>
</file>

<file path=ppt/comments/modernComment_7ECCFDDF_3FFE3740.xml><?xml version="1.0" encoding="utf-8"?>
<p188:cmLst xmlns:a="http://schemas.openxmlformats.org/drawingml/2006/main" xmlns:r="http://schemas.openxmlformats.org/officeDocument/2006/relationships" xmlns:p188="http://schemas.microsoft.com/office/powerpoint/2018/8/main">
  <p188:cm id="{620EEC7D-D533-4213-8AAC-84C813F2E17D}" authorId="{488B0095-E041-5B8C-F5B5-B9CE1FBCF92D}" created="2026-04-17T20:25:27.320">
    <ac:deMkLst xmlns:ac="http://schemas.microsoft.com/office/drawing/2013/main/command">
      <pc:docMk xmlns:pc="http://schemas.microsoft.com/office/powerpoint/2013/main/command"/>
      <pc:sldMk xmlns:pc="http://schemas.microsoft.com/office/powerpoint/2013/main/command" cId="1073624896" sldId="2127363551"/>
      <ac:spMk id="3" creationId="{B9339EA3-F75B-355C-28F0-BAF59AA3905E}"/>
    </ac:deMkLst>
    <p188:txBody>
      <a:bodyPr/>
      <a:lstStyle/>
      <a:p>
        <a:r>
          <a:rPr lang="es-CO"/>
          <a:t>Nuevo programa adicional a los programas del plan hídrico nacional?</a:t>
        </a:r>
      </a:p>
    </p188:txBody>
  </p188:cm>
  <p188:cm id="{81B43ABA-48CF-4B88-9DD0-9A19EE381EF5}" authorId="{488B0095-E041-5B8C-F5B5-B9CE1FBCF92D}" created="2026-04-17T20:29:56.557">
    <ac:txMkLst xmlns:ac="http://schemas.microsoft.com/office/drawing/2013/main/command">
      <pc:docMk xmlns:pc="http://schemas.microsoft.com/office/powerpoint/2013/main/command"/>
      <pc:sldMk xmlns:pc="http://schemas.microsoft.com/office/powerpoint/2013/main/command" cId="1073624896" sldId="2127363551"/>
      <ac:spMk id="2" creationId="{39D285D9-745D-445E-0F7A-30A607AE442E}"/>
      <ac:txMk cp="705" len="58">
        <ac:context len="1853" hash="3698935480"/>
      </ac:txMk>
    </ac:txMkLst>
    <p188:pos x="4994186" y="2020462"/>
    <p188:txBody>
      <a:bodyPr/>
      <a:lstStyle/>
      <a:p>
        <a:r>
          <a:rPr lang="es-CO"/>
          <a:t>Este sistema de información está contenido en el Sistema Nacional de Conocimiento del Ciclo del Agua (SNCA) ??? O son diferentes? Como se articulan y se armonizan para evitar fragmentación en los sistemas de información ambiental???</a:t>
        </a:r>
      </a:p>
    </p188:txBody>
  </p188:cm>
</p188:cmLst>
</file>

<file path=ppt/comments/modernComment_7ECCFDE0_2E144A94.xml><?xml version="1.0" encoding="utf-8"?>
<p188:cmLst xmlns:a="http://schemas.openxmlformats.org/drawingml/2006/main" xmlns:r="http://schemas.openxmlformats.org/officeDocument/2006/relationships" xmlns:p188="http://schemas.microsoft.com/office/powerpoint/2018/8/main">
  <p188:cm id="{F154F103-7F53-4A9B-AE1F-12E72B9BF598}" authorId="{488B0095-E041-5B8C-F5B5-B9CE1FBCF92D}" created="2026-04-17T20:33:49.121">
    <ac:txMkLst xmlns:ac="http://schemas.microsoft.com/office/drawing/2013/main/command">
      <pc:docMk xmlns:pc="http://schemas.microsoft.com/office/powerpoint/2013/main/command"/>
      <pc:sldMk xmlns:pc="http://schemas.microsoft.com/office/powerpoint/2013/main/command" cId="773081748" sldId="2127363552"/>
      <ac:spMk id="4004" creationId="{8F356F38-8205-E4ED-1473-159997EAB1FC}"/>
      <ac:txMk cp="174" len="22">
        <ac:context len="238" hash="627075286"/>
      </ac:txMk>
    </ac:txMkLst>
    <p188:pos x="5284771" y="892969"/>
    <p188:txBody>
      <a:bodyPr/>
      <a:lstStyle/>
      <a:p>
        <a:r>
          <a:rPr lang="es-CO"/>
          <a:t>Qué se entiende por “priorizacion de aguas”?? 
La estrategia propuesta al 2050 sólo estaría pensada para la priorización? O también para la ejecución y seguimiento??
Se sugiere que la estrategia involucre todos los componentes (planeación y diseño (incluye la priorización) así como la ejecución y el seguimiento y evaluación de dicha estrategia para verificar su efectividad al 2050. Lo anterior, para que pueda coincidir con lo planteado en la meta de 2040 y 2050 que habla de implementación operativa. </a:t>
        </a:r>
      </a:p>
    </p188:txBody>
  </p188:cm>
  <p188:cm id="{EDCF405C-7B96-4EE5-AEA2-5D1CED5724FD}" authorId="{488B0095-E041-5B8C-F5B5-B9CE1FBCF92D}" created="2026-04-17T20:39:26.662">
    <ac:txMkLst xmlns:ac="http://schemas.microsoft.com/office/drawing/2013/main/command">
      <pc:docMk xmlns:pc="http://schemas.microsoft.com/office/powerpoint/2013/main/command"/>
      <pc:sldMk xmlns:pc="http://schemas.microsoft.com/office/powerpoint/2013/main/command" cId="773081748" sldId="2127363552"/>
      <ac:spMk id="2" creationId="{71B93BA4-1CA3-2CCF-AA9F-3CA7ABE7C2EF}"/>
      <ac:txMk cp="1280" len="33">
        <ac:context len="1696" hash="2227648109"/>
      </ac:txMk>
    </ac:txMkLst>
    <p188:pos x="3951842" y="3456318"/>
    <p188:txBody>
      <a:bodyPr/>
      <a:lstStyle/>
      <a:p>
        <a:r>
          <a:rPr lang="es-CO"/>
          <a:t>Sería otro sistema de información? </a:t>
        </a:r>
      </a:p>
    </p188:txBody>
  </p188:cm>
</p188:cmLst>
</file>

<file path=ppt/comments/modernComment_7ECCFDE1_CE72BC56.xml><?xml version="1.0" encoding="utf-8"?>
<p188:cmLst xmlns:a="http://schemas.openxmlformats.org/drawingml/2006/main" xmlns:r="http://schemas.openxmlformats.org/officeDocument/2006/relationships" xmlns:p188="http://schemas.microsoft.com/office/powerpoint/2018/8/main">
  <p188:cm id="{E24CF155-C788-4116-9B81-458EF39CC876}" authorId="{1E976072-BAD4-47E0-F56C-4B44110E93E4}" created="2026-04-17T20:50:07.702">
    <ac:deMkLst xmlns:ac="http://schemas.microsoft.com/office/drawing/2013/main/command">
      <pc:docMk xmlns:pc="http://schemas.microsoft.com/office/powerpoint/2013/main/command"/>
      <pc:sldMk xmlns:pc="http://schemas.microsoft.com/office/powerpoint/2013/main/command" cId="3463625814" sldId="2127363553"/>
      <ac:picMk id="3" creationId="{83B14A8B-D92E-4962-E1AD-15677B9B688B}"/>
    </ac:deMkLst>
    <p188:txBody>
      <a:bodyPr/>
      <a:lstStyle/>
      <a:p>
        <a:r>
          <a:rPr lang="en-US"/>
          <a:t>Debilidades en normativas de ley y sectoriales que alteran y atentan con la normativa de planificación del recurso hídrico como por ejemplo: Ley 1242 de 2008, Ley 105 de 1993, Ley 1682 de 2013, Decreto 769 de 2014 sector transporte.</a:t>
        </a:r>
      </a:p>
    </p188:txBody>
  </p188:cm>
  <p188:cm id="{3251DBA9-0491-4F50-B69D-50AC56A09F37}" authorId="{1E976072-BAD4-47E0-F56C-4B44110E93E4}" created="2026-04-17T20:54:54.168">
    <ac:deMkLst xmlns:ac="http://schemas.microsoft.com/office/drawing/2013/main/command">
      <pc:docMk xmlns:pc="http://schemas.microsoft.com/office/powerpoint/2013/main/command"/>
      <pc:sldMk xmlns:pc="http://schemas.microsoft.com/office/powerpoint/2013/main/command" cId="3463625814" sldId="2127363553"/>
      <ac:picMk id="3" creationId="{83B14A8B-D92E-4962-E1AD-15677B9B688B}"/>
    </ac:deMkLst>
    <p188:txBody>
      <a:bodyPr/>
      <a:lstStyle/>
      <a:p>
        <a:r>
          <a:rPr lang="en-US"/>
          <a:t>Numeral 4, va en linea de la normativa débil nacional y sectorial.</a:t>
        </a:r>
      </a:p>
    </p188:txBody>
  </p188:cm>
  <p188:cm id="{8E7F5084-D288-4C6B-B6AA-02B8635DE831}" authorId="{1E976072-BAD4-47E0-F56C-4B44110E93E4}" created="2026-04-17T20:56:25.465">
    <ac:deMkLst xmlns:ac="http://schemas.microsoft.com/office/drawing/2013/main/command">
      <pc:docMk xmlns:pc="http://schemas.microsoft.com/office/powerpoint/2013/main/command"/>
      <pc:sldMk xmlns:pc="http://schemas.microsoft.com/office/powerpoint/2013/main/command" cId="3463625814" sldId="2127363553"/>
      <ac:picMk id="3" creationId="{83B14A8B-D92E-4962-E1AD-15677B9B688B}"/>
    </ac:deMkLst>
    <p188:txBody>
      <a:bodyPr/>
      <a:lstStyle/>
      <a:p>
        <a:r>
          <a:rPr lang="en-US"/>
          <a:t>El desbalance, también va en linea con las normativas que no se cumplen por parte del sector (por ejemplo: Sector saneamiento - ARD) </a:t>
        </a:r>
      </a:p>
    </p188:txBody>
  </p188:cm>
  <p188:cm id="{9B34E5F0-7B39-450E-9BE8-CE0D7D093675}" authorId="{1E976072-BAD4-47E0-F56C-4B44110E93E4}" created="2026-04-17T20:57:45.185">
    <ac:txMkLst xmlns:ac="http://schemas.microsoft.com/office/drawing/2013/main/command">
      <pc:docMk xmlns:pc="http://schemas.microsoft.com/office/powerpoint/2013/main/command"/>
      <pc:sldMk xmlns:pc="http://schemas.microsoft.com/office/powerpoint/2013/main/command" cId="3463625814" sldId="2127363553"/>
      <ac:spMk id="7" creationId="{765D5842-4825-7ADE-F957-2E87B108A69B}"/>
      <ac:txMk cp="750" len="152">
        <ac:context len="1257" hash="1345916626"/>
      </ac:txMk>
    </ac:txMkLst>
    <p188:pos x="1905000" y="2817394"/>
    <p188:txBody>
      <a:bodyPr/>
      <a:lstStyle/>
      <a:p>
        <a:r>
          <a:rPr lang="en-US"/>
          <a:t>Permisividad en el marco de la normatividad debil, que no se cumple y que no cuenta con seguimiento y control por parte de los entes de control definidos para ello. </a:t>
        </a:r>
      </a:p>
    </p188:txBody>
  </p188:cm>
</p188:cmLst>
</file>

<file path=ppt/comments/modernComment_7ECCFDE2_D39B2E2D.xml><?xml version="1.0" encoding="utf-8"?>
<p188:cmLst xmlns:a="http://schemas.openxmlformats.org/drawingml/2006/main" xmlns:r="http://schemas.openxmlformats.org/officeDocument/2006/relationships" xmlns:p188="http://schemas.microsoft.com/office/powerpoint/2018/8/main">
  <p188:cm id="{DAAE3C0C-578E-43B0-90CF-B110A399E36F}" authorId="{488B0095-E041-5B8C-F5B5-B9CE1FBCF92D}" created="2026-04-17T21:17:23.549">
    <ac:deMkLst xmlns:ac="http://schemas.microsoft.com/office/drawing/2013/main/command">
      <pc:docMk xmlns:pc="http://schemas.microsoft.com/office/powerpoint/2013/main/command"/>
      <pc:sldMk xmlns:pc="http://schemas.microsoft.com/office/powerpoint/2013/main/command" cId="3550162477" sldId="2127363554"/>
      <ac:spMk id="4004" creationId="{EA10B638-23A4-C72B-35C2-DF667106FA32}"/>
    </ac:deMkLst>
    <p188:txBody>
      <a:bodyPr/>
      <a:lstStyle/>
      <a:p>
        <a:r>
          <a:rPr lang="es-CO"/>
          <a:t>Se sugiere ajustar tal y cómo está definido actualmente en la estructura y funciones ambientales. Propuesta: “ordenamiento ambiental territorial”</a:t>
        </a:r>
      </a:p>
    </p188:txBody>
  </p188:cm>
  <p188:cm id="{FD6632AC-275D-4A8D-900D-64D6FA9A4BCD}" authorId="{488B0095-E041-5B8C-F5B5-B9CE1FBCF92D}" created="2026-04-17T21:20:23.463">
    <ac:txMkLst xmlns:ac="http://schemas.microsoft.com/office/drawing/2013/main/command">
      <pc:docMk xmlns:pc="http://schemas.microsoft.com/office/powerpoint/2013/main/command"/>
      <pc:sldMk xmlns:pc="http://schemas.microsoft.com/office/powerpoint/2013/main/command" cId="3550162477" sldId="2127363554"/>
      <ac:spMk id="3" creationId="{9B7F4184-FA50-3123-A77F-017BC11A4CDB}"/>
      <ac:txMk cp="216" len="33">
        <ac:context len="598" hash="2982264182"/>
      </ac:txMk>
    </ac:txMkLst>
    <p188:pos x="4092943" y="1813415"/>
    <p188:txBody>
      <a:bodyPr/>
      <a:lstStyle/>
      <a:p>
        <a:r>
          <a:rPr lang="es-CO"/>
          <a:t>Este concepto no existe tal y como está literalmente presentado. Se sugiere ajustar por “determinantes ambientales” conforme lo establecido en la Ley 388 de 1997 y mantener unificado el lenguaje en todo el texto de la política.
Tener en cuenta que no todo es una determinante ambiental y que tanto las AA´s como los entes territoriales tienen sus competencias claramente definidas. </a:t>
        </a:r>
      </a:p>
    </p188:txBody>
  </p188:cm>
  <p188:cm id="{6531D557-EA36-4BDB-A450-ABD96B959FD1}" authorId="{488B0095-E041-5B8C-F5B5-B9CE1FBCF92D}" created="2026-04-17T21:22:36.231">
    <ac:deMkLst xmlns:ac="http://schemas.microsoft.com/office/drawing/2013/main/command">
      <pc:docMk xmlns:pc="http://schemas.microsoft.com/office/powerpoint/2013/main/command"/>
      <pc:sldMk xmlns:pc="http://schemas.microsoft.com/office/powerpoint/2013/main/command" cId="3550162477" sldId="2127363554"/>
      <ac:spMk id="3" creationId="{9B7F4184-FA50-3123-A77F-017BC11A4CDB}"/>
    </ac:deMkLst>
    <p188:txBody>
      <a:bodyPr/>
      <a:lstStyle/>
      <a:p>
        <a:r>
          <a:rPr lang="es-CO"/>
          <a:t>Se sugiere expresar claramente el ámbito de la estrategia: sería nacional Y regional? O sería, nacional “o” regional? Esto es relevante para establecer claramente la meta</a:t>
        </a:r>
      </a:p>
    </p188:txBody>
  </p188:cm>
  <p188:cm id="{D3477303-12C7-4900-B181-84FA3607C78B}" authorId="{488B0095-E041-5B8C-F5B5-B9CE1FBCF92D}" created="2026-04-17T21:24:30.720">
    <ac:deMkLst xmlns:ac="http://schemas.microsoft.com/office/drawing/2013/main/command">
      <pc:docMk xmlns:pc="http://schemas.microsoft.com/office/powerpoint/2013/main/command"/>
      <pc:sldMk xmlns:pc="http://schemas.microsoft.com/office/powerpoint/2013/main/command" cId="3550162477" sldId="2127363554"/>
      <ac:spMk id="2" creationId="{EE0D1B87-4B2F-B35B-B265-D63FA2246D10}"/>
    </ac:deMkLst>
    <p188:txBody>
      <a:bodyPr/>
      <a:lstStyle/>
      <a:p>
        <a:r>
          <a:rPr lang="es-CO"/>
          <a:t>Sugiero que se ajuste a “departamentos y/o municipios”</a:t>
        </a:r>
      </a:p>
    </p188:txBody>
  </p188:cm>
  <p188:cm id="{84DF19D6-C888-4A77-BFF5-B34C054D072A}" authorId="{488B0095-E041-5B8C-F5B5-B9CE1FBCF92D}" created="2026-04-17T21:35:26.282">
    <ac:deMkLst xmlns:ac="http://schemas.microsoft.com/office/drawing/2013/main/command">
      <pc:docMk xmlns:pc="http://schemas.microsoft.com/office/powerpoint/2013/main/command"/>
      <pc:sldMk xmlns:pc="http://schemas.microsoft.com/office/powerpoint/2013/main/command" cId="3550162477" sldId="2127363554"/>
      <ac:spMk id="2" creationId="{EE0D1B87-4B2F-B35B-B265-D63FA2246D10}"/>
    </ac:deMkLst>
    <p188:txBody>
      <a:bodyPr/>
      <a:lstStyle/>
      <a:p>
        <a:r>
          <a:rPr lang="es-CO"/>
          <a:t>Los criterios técnicos no serían las mismas determinantes ambientales?? Los criterios técnicos a que se hacen referencia no estarían ya incorporados en los diferentes instrumentos de planificación ambiental o de GIRH a través de las diferentes guías técnicas??? Si no es así, a qué se hace referencia el texto “criterios técnicos aplicables”?</a:t>
        </a:r>
      </a:p>
    </p188:txBody>
  </p188:cm>
</p188:cmLst>
</file>

<file path=ppt/comments/modernComment_7ECCFDEB_D3C730F5.xml><?xml version="1.0" encoding="utf-8"?>
<p188:cmLst xmlns:a="http://schemas.openxmlformats.org/drawingml/2006/main" xmlns:r="http://schemas.openxmlformats.org/officeDocument/2006/relationships" xmlns:p188="http://schemas.microsoft.com/office/powerpoint/2018/8/main">
  <p188:cm id="{C4439B99-78F4-49D4-8833-FB52DEB50CF7}" authorId="{488B0095-E041-5B8C-F5B5-B9CE1FBCF92D}" created="2026-04-17T22:04:43.966">
    <ac:txMkLst xmlns:ac="http://schemas.microsoft.com/office/drawing/2013/main/command">
      <pc:docMk xmlns:pc="http://schemas.microsoft.com/office/powerpoint/2013/main/command"/>
      <pc:sldMk xmlns:pc="http://schemas.microsoft.com/office/powerpoint/2013/main/command" cId="3553046773" sldId="2127363563"/>
      <ac:graphicFrameMk id="11" creationId="{0495A19F-6472-C6C4-D6A4-9526A3B375A7}"/>
      <ac:tblMk/>
      <ac:tcMk rowId="1626512371" colId="1151942560"/>
      <ac:txMk cp="9" len="82">
        <ac:context len="173" hash="3631371782"/>
      </ac:txMk>
    </ac:txMkLst>
    <p188:pos x="3727174" y="1965926"/>
    <p188:txBody>
      <a:bodyPr/>
      <a:lstStyle/>
      <a:p>
        <a:r>
          <a:rPr lang="es-CO"/>
          <a:t>Mi comentario de esta parte ya se encuentra en la diapositiva 3.</a:t>
        </a:r>
      </a:p>
    </p188:txBody>
  </p188:cm>
</p188:cmLst>
</file>

<file path=ppt/comments/modernComment_7ECCFDF4_4CF1550C.xml><?xml version="1.0" encoding="utf-8"?>
<p188:cmLst xmlns:a="http://schemas.openxmlformats.org/drawingml/2006/main" xmlns:r="http://schemas.openxmlformats.org/officeDocument/2006/relationships" xmlns:p188="http://schemas.microsoft.com/office/powerpoint/2018/8/main">
  <p188:cm id="{AB2214E8-BDC5-4C24-8B96-43CA8C4F119A}" authorId="{80496A42-8475-BB2A-3464-8EAD25BEF6EC}" created="2026-04-17T16:41:40.097">
    <ac:deMkLst xmlns:ac="http://schemas.microsoft.com/office/drawing/2013/main/command">
      <pc:docMk xmlns:pc="http://schemas.microsoft.com/office/powerpoint/2013/main/command"/>
      <pc:sldMk xmlns:pc="http://schemas.microsoft.com/office/powerpoint/2013/main/command" cId="1290884364" sldId="2127363572"/>
      <ac:spMk id="3" creationId="{CC15CE21-D4EB-B909-D640-569C56FFAA68}"/>
    </ac:deMkLst>
    <p188:txBody>
      <a:bodyPr/>
      <a:lstStyle/>
      <a:p>
        <a:r>
          <a:rPr lang="es-CO"/>
          <a:t>1. ¿Qué es una brecha mayor en calidad del agua?
2. ¿Qué es un acción vinculante?
3¿Qué “efectivo” o como se mide, cuando se refieren a “implementación efectiva”?
4. ¿Cuáles son las cuencas críticas?
5. ¿Cuáles son los criterios para definir y medir (una acción vinculante, una implementación efectiva, una cuenca crítica?</a:t>
        </a:r>
      </a:p>
    </p188:txBody>
  </p188:cm>
  <p188:cm id="{B8AA5C3B-5F04-40CB-B4A5-65DC63CF366A}" authorId="{488B0095-E041-5B8C-F5B5-B9CE1FBCF92D}" created="2026-04-17T22:10:23.396">
    <ac:deMkLst xmlns:ac="http://schemas.microsoft.com/office/drawing/2013/main/command">
      <pc:docMk xmlns:pc="http://schemas.microsoft.com/office/powerpoint/2013/main/command"/>
      <pc:sldMk xmlns:pc="http://schemas.microsoft.com/office/powerpoint/2013/main/command" cId="1290884364" sldId="2127363572"/>
      <ac:spMk id="4004" creationId="{6337BC06-F4AC-808F-0573-5014395643E1}"/>
    </ac:deMkLst>
    <p188:replyLst>
      <p188:reply id="{7675FB5B-5E39-4BB8-9658-3A4A40FF59FF}" authorId="{1E976072-BAD4-47E0-F56C-4B44110E93E4}" created="2026-04-17T22:14:01.319">
        <p188:txBody>
          <a:bodyPr/>
          <a:lstStyle/>
          <a:p>
            <a:r>
              <a:rPr lang="en-US"/>
              <a:t>Sugiero como brecha:  Objetivos de calidad sin cumplir + ausencia de presencia de entes de control. 
Soporte: La gestión de calidad del agua es una tarea compartida: AAc y territorio y sectores. La gestión en territorio es débil y mas alla que los instrumentos de ordenamiento territorial no se actualizan y la carencia de buenas prácticas ambientales, es pertinente revisar que en el consejo directivo de la AA son miembros los alcaldes, los sectores y demás, quien vigila la implementación de las políticas ambientales.</a:t>
            </a:r>
          </a:p>
        </p188:txBody>
      </p188:reply>
    </p188:replyLst>
    <p188:txBody>
      <a:bodyPr/>
      <a:lstStyle/>
      <a:p>
        <a:r>
          <a:rPr lang="es-CO"/>
          <a:t>Teniendo en cuenta que la normativa ambiental colombiana ya establece unos criterios de priorización para la formulación del instrumento PORH (por ejemplo), se propone que la brecha se oriente únicamente a: “Desarticulación entre el instrumento formulado y los resultados obtenidos que permitan evidenciar el mejoramiento en la disponibilidad y la calidad del agua”</a:t>
        </a:r>
      </a:p>
    </p188:txBody>
  </p188:cm>
  <p188:cm id="{0E29C1E8-FFF6-405C-A192-5A9022CB1B11}" authorId="{488B0095-E041-5B8C-F5B5-B9CE1FBCF92D}" created="2026-04-17T22:11:26.561">
    <ac:txMkLst xmlns:ac="http://schemas.microsoft.com/office/drawing/2013/main/command">
      <pc:docMk xmlns:pc="http://schemas.microsoft.com/office/powerpoint/2013/main/command"/>
      <pc:sldMk xmlns:pc="http://schemas.microsoft.com/office/powerpoint/2013/main/command" cId="1290884364" sldId="2127363572"/>
      <ac:spMk id="2" creationId="{EC8C3B5D-8A4C-933C-C02D-E394131D9A6B}"/>
      <ac:txMk cp="68" len="3">
        <ac:context len="355" hash="3377048857"/>
      </ac:txMk>
    </ac:txMkLst>
    <p188:pos x="1311292" y="1026595"/>
    <p188:txBody>
      <a:bodyPr/>
      <a:lstStyle/>
      <a:p>
        <a:r>
          <a:rPr lang="es-CO"/>
          <a:t>Se propone ajustar a “Autoridades ambientales competentes”</a:t>
        </a:r>
      </a:p>
    </p188:txBody>
  </p188:cm>
  <p188:cm id="{5EA81CBB-1088-42D5-9967-6A50D1AF488D}" authorId="{1E976072-BAD4-47E0-F56C-4B44110E93E4}" created="2026-04-17T22:23:55.010">
    <ac:txMkLst xmlns:ac="http://schemas.microsoft.com/office/drawing/2013/main/command">
      <pc:docMk xmlns:pc="http://schemas.microsoft.com/office/powerpoint/2013/main/command"/>
      <pc:sldMk xmlns:pc="http://schemas.microsoft.com/office/powerpoint/2013/main/command" cId="1290884364" sldId="2127363572"/>
      <ac:spMk id="3" creationId="{CC15CE21-D4EB-B909-D640-569C56FFAA68}"/>
      <ac:txMk cp="17" len="9">
        <ac:context len="353" hash="4105073715"/>
      </ac:txMk>
    </ac:txMkLst>
    <p188:pos x="2346157" y="531394"/>
    <p188:txBody>
      <a:bodyPr/>
      <a:lstStyle/>
      <a:p>
        <a:r>
          <a:rPr lang="en-US"/>
          <a:t>En la linea de la brecha propuesta: Priorizar la implementación y seguimiento del ordenamiento del recurso hídrico y cumplimiento de objetivo de calidad.</a:t>
        </a:r>
      </a:p>
    </p188:txBody>
  </p188:cm>
  <p188:cm id="{FF98B14D-037D-4CB2-A848-6FDA1CB9C006}" authorId="{1E976072-BAD4-47E0-F56C-4B44110E93E4}" created="2026-04-17T23:30:27.037">
    <ac:txMkLst xmlns:ac="http://schemas.microsoft.com/office/drawing/2013/main/command">
      <pc:docMk xmlns:pc="http://schemas.microsoft.com/office/powerpoint/2013/main/command"/>
      <pc:sldMk xmlns:pc="http://schemas.microsoft.com/office/powerpoint/2013/main/command" cId="1290884364" sldId="2127363572"/>
      <ac:spMk id="2" creationId="{EC8C3B5D-8A4C-933C-C02D-E394131D9A6B}"/>
      <ac:txMk cp="85" len="12">
        <ac:context len="355" hash="3377048857"/>
      </ac:txMk>
    </ac:txMkLst>
    <p188:pos x="3198394" y="1012657"/>
    <p188:txBody>
      <a:bodyPr/>
      <a:lstStyle/>
      <a:p>
        <a:r>
          <a:rPr lang="en-US"/>
          <a:t>Entes de control. Por su parte, en el marco de las instancias de coordinación se tienen los usuarios del recurso hídrico que captan y vierten. </a:t>
        </a:r>
      </a:p>
    </p188:txBody>
  </p188:cm>
  <p188:cm id="{26A252F8-A3AC-491D-AEA3-4F5F9882B389}" authorId="{1E976072-BAD4-47E0-F56C-4B44110E93E4}" created="2026-04-17T23:31:17.147">
    <ac:txMkLst xmlns:ac="http://schemas.microsoft.com/office/drawing/2013/main/command">
      <pc:docMk xmlns:pc="http://schemas.microsoft.com/office/powerpoint/2013/main/command"/>
      <pc:sldMk xmlns:pc="http://schemas.microsoft.com/office/powerpoint/2013/main/command" cId="1290884364" sldId="2127363572"/>
      <ac:spMk id="2" creationId="{EC8C3B5D-8A4C-933C-C02D-E394131D9A6B}"/>
      <ac:txMk cp="169" len="63">
        <ac:context len="355" hash="3377048857"/>
      </ac:txMk>
    </ac:txMkLst>
    <p188:pos x="4963026" y="2135605"/>
    <p188:txBody>
      <a:bodyPr/>
      <a:lstStyle/>
      <a:p>
        <a:r>
          <a:rPr lang="en-US"/>
          <a:t>10% de los cuerpos de agua priorizados con verificación de cumplimiento de objetivo de calidad en el corto plazo</a:t>
        </a:r>
      </a:p>
    </p188:txBody>
  </p188:cm>
  <p188:cm id="{FF2F591D-57C2-4E67-A507-91134CD6E0D6}" authorId="{1E976072-BAD4-47E0-F56C-4B44110E93E4}" created="2026-04-17T23:43:30.309">
    <ac:txMkLst xmlns:ac="http://schemas.microsoft.com/office/drawing/2013/main/command">
      <pc:docMk xmlns:pc="http://schemas.microsoft.com/office/powerpoint/2013/main/command"/>
      <pc:sldMk xmlns:pc="http://schemas.microsoft.com/office/powerpoint/2013/main/command" cId="1290884364" sldId="2127363572"/>
      <ac:spMk id="2" creationId="{EC8C3B5D-8A4C-933C-C02D-E394131D9A6B}"/>
      <ac:txMk cp="296" len="58">
        <ac:context len="355" hash="3377048857"/>
      </ac:txMk>
    </ac:txMkLst>
    <p188:pos x="4471736" y="2526631"/>
    <p188:txBody>
      <a:bodyPr/>
      <a:lstStyle/>
      <a:p>
        <a:r>
          <a:rPr lang="en-US"/>
          <a:t>80% de cuerpos de agua priorizados con objetivos de calidad cumplidos en el mediano y largo plazo.</a:t>
        </a:r>
      </a:p>
    </p188:txBody>
  </p188:cm>
</p188:cmLst>
</file>

<file path=ppt/comments/modernComment_7ECCFDF5_93E7437C.xml><?xml version="1.0" encoding="utf-8"?>
<p188:cmLst xmlns:a="http://schemas.openxmlformats.org/drawingml/2006/main" xmlns:r="http://schemas.openxmlformats.org/officeDocument/2006/relationships" xmlns:p188="http://schemas.microsoft.com/office/powerpoint/2018/8/main">
  <p188:cm id="{8CB6D6A2-D703-4979-AC73-803CA2AE3837}" authorId="{80496A42-8475-BB2A-3464-8EAD25BEF6EC}" created="2026-04-17T16:54:43.458">
    <ac:deMkLst xmlns:ac="http://schemas.microsoft.com/office/drawing/2013/main/command">
      <pc:docMk xmlns:pc="http://schemas.microsoft.com/office/powerpoint/2013/main/command"/>
      <pc:sldMk xmlns:pc="http://schemas.microsoft.com/office/powerpoint/2013/main/command" cId="2481406844" sldId="2127363573"/>
      <ac:spMk id="3" creationId="{CC15CE21-D4EB-B909-D640-569C56FFAA68}"/>
    </ac:deMkLst>
    <p188:txBody>
      <a:bodyPr/>
      <a:lstStyle/>
      <a:p>
        <a:r>
          <a:rPr lang="es-CO"/>
          <a:t>1. El propósito es muy amplio y complejo e incluye al menos 3 actividades amplias, reducir contaminación, comunicar, medir un indicador.
2. No se incluye información temporal ni espacial para este propósito, lo que lo hace complejo y ambiguo.
3. Esta propuesta se basa en la priorización y línea base de cada cartera? De lo contrario la meta a 2030 podría estar duplicada en esfuerzos que ya se han realizado o que se están adelantado. 
3. En términos cualitativos y cuantitativos, ¿ A qué se refieren con “la contaminación recae desproporcionalmente”?
4. ¿Qué es un “avance  de reducción de carga transparente”?
5. ¿Qué es “justicia distributiva?
6. ¿Cómo se medirá y se determinará “la mejora en la calidad del agua”?
7. ¿Quién lidera?
8. Las metas propuestas estan fuera del alcance del marco de funciones del Minambiene. Minambiente expidió el marco normativo y estrategias, por ejemplo la de economía circular. La gestión del agua residual, especificamente los programas de descontaminación, reúso, etc. están a cargo de cada sector. Se requieren acuerdos, planificación e inversiones importantes por parte de los sectores. Ejemplo de esto es el tratamiento de aguas residuales municipales, Minvivienda yya tiene programa(s) diseñados. Por lo tanto, proponer nuevos programas, resultaría redundante y en duplicidad de esfuerzos económicos, etc.</a:t>
        </a:r>
      </a:p>
    </p188:txBody>
  </p188:cm>
  <p188:cm id="{07DAB241-75B5-49E1-AC31-5D75DCA4C74F}" authorId="{488B0095-E041-5B8C-F5B5-B9CE1FBCF92D}" created="2026-04-17T22:33:43.436">
    <ac:txMkLst xmlns:ac="http://schemas.microsoft.com/office/drawing/2013/main/command">
      <pc:docMk xmlns:pc="http://schemas.microsoft.com/office/powerpoint/2013/main/command"/>
      <pc:sldMk xmlns:pc="http://schemas.microsoft.com/office/powerpoint/2013/main/command" cId="2481406844" sldId="2127363573"/>
      <ac:spMk id="3" creationId="{CC15CE21-D4EB-B909-D640-569C56FFAA68}"/>
      <ac:txMk cp="31" len="77">
        <ac:context len="603" hash="1745116149"/>
      </ac:txMk>
    </ac:txMkLst>
    <p188:pos x="5971985" y="1079885"/>
    <p188:txBody>
      <a:bodyPr/>
      <a:lstStyle/>
      <a:p>
        <a:r>
          <a:rPr lang="es-CO"/>
          <a:t>Las cargas contaminantes se reducen en los cuerpos de agua no en los sectores/personas. 
Propuesta del propósito: “Reducir las cargas contaminantes de los cuerpos de agua priorizados de manera progresiva generadas por las actividades domésticas, comerciales, industriales y de servicios mediante la implementación de programas de Producción y Consumo Sostenible y responsable, de economía circular ………”</a:t>
        </a:r>
      </a:p>
    </p188:txBody>
  </p188:cm>
  <p188:cm id="{F83C078A-BCA1-4458-8683-DBD0BFC55330}" authorId="{488B0095-E041-5B8C-F5B5-B9CE1FBCF92D}" created="2026-04-17T22:35:51.690">
    <ac:txMkLst xmlns:ac="http://schemas.microsoft.com/office/drawing/2013/main/command">
      <pc:docMk xmlns:pc="http://schemas.microsoft.com/office/powerpoint/2013/main/command"/>
      <pc:sldMk xmlns:pc="http://schemas.microsoft.com/office/powerpoint/2013/main/command" cId="2481406844" sldId="2127363573"/>
      <ac:spMk id="3" creationId="{CC15CE21-D4EB-B909-D640-569C56FFAA68}"/>
      <ac:txMk cp="457" len="34">
        <ac:context len="603" hash="1745116149"/>
      </ac:txMk>
    </ac:txMkLst>
    <p188:pos x="3409655" y="3029265"/>
    <p188:txBody>
      <a:bodyPr/>
      <a:lstStyle/>
      <a:p>
        <a:r>
          <a:rPr lang="es-CO"/>
          <a:t>No existen indicadores de justicia distributiva. Propuesta: medir a través de indicadores de eficiencia, eficacia, de impacto o de gestión y resultados</a:t>
        </a:r>
      </a:p>
    </p188:txBody>
  </p188:cm>
  <p188:cm id="{9A24BEF3-C892-4D47-9834-33AD9C8E4391}" authorId="{488B0095-E041-5B8C-F5B5-B9CE1FBCF92D}" created="2026-04-17T22:38:11.057">
    <ac:txMkLst xmlns:ac="http://schemas.microsoft.com/office/drawing/2013/main/command">
      <pc:docMk xmlns:pc="http://schemas.microsoft.com/office/powerpoint/2013/main/command"/>
      <pc:sldMk xmlns:pc="http://schemas.microsoft.com/office/powerpoint/2013/main/command" cId="2481406844" sldId="2127363573"/>
      <ac:spMk id="3" creationId="{CC15CE21-D4EB-B909-D640-569C56FFAA68}"/>
      <ac:txMk cp="493" len="109">
        <ac:context len="603" hash="1745116149"/>
      </ac:txMk>
    </ac:txMkLst>
    <p188:pos x="5971985" y="3029265"/>
    <p188:txBody>
      <a:bodyPr/>
      <a:lstStyle/>
      <a:p>
        <a:r>
          <a:rPr lang="es-CO"/>
          <a:t>La mejora de la calidad del agua debe ser para toda la población. Propuesta: mejora de la calidad del agua en cuerpos de agua que abastecen a las poblaciones, en especialmente, a aquellas que no cuentan con cobertura de agua potable </a:t>
        </a:r>
      </a:p>
    </p188:txBody>
  </p188:cm>
  <p188:cm id="{B70867E5-32E5-427C-9E30-BD6A488E3A68}" authorId="{488B0095-E041-5B8C-F5B5-B9CE1FBCF92D}" created="2026-04-17T22:39:36.551">
    <ac:txMkLst xmlns:ac="http://schemas.microsoft.com/office/drawing/2013/main/command">
      <pc:docMk xmlns:pc="http://schemas.microsoft.com/office/powerpoint/2013/main/command"/>
      <pc:sldMk xmlns:pc="http://schemas.microsoft.com/office/powerpoint/2013/main/command" cId="2481406844" sldId="2127363573"/>
      <ac:spMk id="2" creationId="{EC8C3B5D-8A4C-933C-C02D-E394131D9A6B}"/>
      <ac:txMk cp="268" len="27">
        <ac:context len="918" hash="3981948814"/>
      </ac:txMk>
    </ac:txMkLst>
    <p188:pos x="4984729" y="1428420"/>
    <p188:txBody>
      <a:bodyPr/>
      <a:lstStyle/>
      <a:p>
        <a:r>
          <a:rPr lang="es-CO"/>
          <a:t>Incluir a las comunidades (étnicas y no étnicas)</a:t>
        </a:r>
      </a:p>
    </p188:txBody>
  </p188:cm>
  <p188:cm id="{521F548B-E73E-41CB-9DF8-0D31C395F26E}" authorId="{1E976072-BAD4-47E0-F56C-4B44110E93E4}" created="2026-04-18T00:32:14.483">
    <ac:deMkLst xmlns:ac="http://schemas.microsoft.com/office/drawing/2013/main/command">
      <pc:docMk xmlns:pc="http://schemas.microsoft.com/office/powerpoint/2013/main/command"/>
      <pc:sldMk xmlns:pc="http://schemas.microsoft.com/office/powerpoint/2013/main/command" cId="2481406844" sldId="2127363573"/>
      <ac:spMk id="4004" creationId="{6337BC06-F4AC-808F-0573-5014395643E1}"/>
    </ac:deMkLst>
    <p188:txBody>
      <a:bodyPr/>
      <a:lstStyle/>
      <a:p>
        <a:r>
          <a:rPr lang="en-US"/>
          <a:t>Estrategia: 
Se sugiere que la brecha;
Agua no apta para su uso - no incorporación y apropiación de buenas prácticas ambientales, inhabilitando su uso y goce aguas por parte de los usuarios del recurso hídrico. 
Soporte: La inequidad de recursos económicos es propia de la gestión del territorio por tanto no se puede hablar de pobreza. Todos los usuarios de aguas abajo de vertimientos no autorizados y autorizados con malas prácticas ambientales y no cumplimiento de las condiciones establecidas en sus autorizaciones y la falta de medidas administración ante este incumplimiento, impactan a todas las personas que las quiera usar así como a los ecosistemas y sus servicios.</a:t>
        </a:r>
      </a:p>
    </p188:txBody>
  </p188:cm>
  <p188:cm id="{4451F7DF-8294-4075-A2F1-AB579F7B6E54}" authorId="{1E976072-BAD4-47E0-F56C-4B44110E93E4}" created="2026-04-18T00:44:23.292">
    <ac:txMkLst xmlns:ac="http://schemas.microsoft.com/office/drawing/2013/main/command">
      <pc:docMk xmlns:pc="http://schemas.microsoft.com/office/powerpoint/2013/main/command"/>
      <pc:sldMk xmlns:pc="http://schemas.microsoft.com/office/powerpoint/2013/main/command" cId="2481406844" sldId="2127363573"/>
      <ac:spMk id="3" creationId="{CC15CE21-D4EB-B909-D640-569C56FFAA68}"/>
      <ac:txMk cp="17" len="10">
        <ac:context len="603" hash="1745116149"/>
      </ac:txMk>
    </ac:txMkLst>
    <p188:pos x="2386263" y="531394"/>
    <p188:txBody>
      <a:bodyPr/>
      <a:lstStyle/>
      <a:p>
        <a:r>
          <a:rPr lang="en-US"/>
          <a:t>Proponer y dar cumplimiento a la reducción de cargas contaminantes en las descargas de los vertimientos autorizados en el marco del cumplimiento de los objetivos de calidad establecidos por parte de la AAc sobre los cuerpos de agua receptores y demas condiciones de la autorización. El no cumplimiento es materia de sanciones y multas y caducidad cuando aplique. El indicador: objetivo de calidad cumplido en el corto, mediano y largo plazo.
Se priorizara el seguimiento a los tramos del cuerpo de agua donde la AAc define el uso actual y potencial se para consumo humano y doméstico. </a:t>
        </a:r>
      </a:p>
    </p188:txBody>
  </p188:cm>
  <p188:cm id="{EF213B38-A088-4665-BF59-B503FCA1F457}" authorId="{1E976072-BAD4-47E0-F56C-4B44110E93E4}" created="2026-04-18T00:56:48.613">
    <ac:txMkLst xmlns:ac="http://schemas.microsoft.com/office/drawing/2013/main/command">
      <pc:docMk xmlns:pc="http://schemas.microsoft.com/office/powerpoint/2013/main/command"/>
      <pc:sldMk xmlns:pc="http://schemas.microsoft.com/office/powerpoint/2013/main/command" cId="2481406844" sldId="2127363573"/>
      <ac:spMk id="2" creationId="{EC8C3B5D-8A4C-933C-C02D-E394131D9A6B}"/>
      <ac:txMk cp="31" len="14">
        <ac:context len="918" hash="3981948814"/>
      </ac:txMk>
    </ac:txMkLst>
    <p188:pos x="1082842" y="812131"/>
    <p188:txBody>
      <a:bodyPr/>
      <a:lstStyle/>
      <a:p>
        <a:r>
          <a:rPr lang="en-US"/>
          <a:t>La gestión ambiental, continua siendo el mismo por tanto la autoridad ambiental debe priorizar el seguimiento y control a la definición de objetivos de calidad y su cumplimiento, a través de las medidas administrativas establecidas para ello (autorizaciones ambientales, PORH, y demás instrumentos jurídicos y administrativos) y para ello cuenta con un indicador mínimo de gestión. Por tanto se pueden dar varias categorías de responsables:
Nacional: Sectorial: Carteras sectoriales: Minvivienda, Minagricultura, Minminas.
Ambiental: Minambiente: Normativa y asistencia técnica, buenas practicas ambientales y AAc: Autorizaciones ambientales.
Regional y Local; Entes territoriales, Entes de Control, y usuarios del recurso hidrico.</a:t>
        </a:r>
      </a:p>
    </p188:txBody>
  </p188:cm>
</p188:cmLst>
</file>

<file path=ppt/comments/modernComment_7ECCFDF6_4C225B5.xml><?xml version="1.0" encoding="utf-8"?>
<p188:cmLst xmlns:a="http://schemas.openxmlformats.org/drawingml/2006/main" xmlns:r="http://schemas.openxmlformats.org/officeDocument/2006/relationships" xmlns:p188="http://schemas.microsoft.com/office/powerpoint/2018/8/main">
  <p188:cm id="{C25529AC-DC6B-4410-AC18-73EC6D7E6A1E}" authorId="{80496A42-8475-BB2A-3464-8EAD25BEF6EC}" created="2026-04-17T17:05:33.069">
    <ac:deMkLst xmlns:ac="http://schemas.microsoft.com/office/drawing/2013/main/command">
      <pc:docMk xmlns:pc="http://schemas.microsoft.com/office/powerpoint/2013/main/command"/>
      <pc:sldMk xmlns:pc="http://schemas.microsoft.com/office/powerpoint/2013/main/command" cId="79832501" sldId="2127363574"/>
      <ac:spMk id="3" creationId="{CC15CE21-D4EB-B909-D640-569C56FFAA68}"/>
    </ac:deMkLst>
    <p188:txBody>
      <a:bodyPr/>
      <a:lstStyle/>
      <a:p>
        <a:r>
          <a:rPr lang="es-CO"/>
          <a:t>1. ¿Qué es el saneamiento justo".
2. En el liderazgo, sugiero agregar a Ministerio de Salud.
3. Articular o llamar programas existentes que tiene Minvivienda.
4. El monitoreo es obligatorio desde el Decreto-Ley 2811 de 1974.
</a:t>
        </a:r>
      </a:p>
    </p188:txBody>
  </p188:cm>
  <p188:cm id="{21AE7CDF-4BD9-4F5C-9AB7-72F2F2ACDEBA}" authorId="{488B0095-E041-5B8C-F5B5-B9CE1FBCF92D}" created="2026-04-17T22:40:54.065">
    <ac:txMkLst xmlns:ac="http://schemas.microsoft.com/office/drawing/2013/main/command">
      <pc:docMk xmlns:pc="http://schemas.microsoft.com/office/powerpoint/2013/main/command"/>
      <pc:sldMk xmlns:pc="http://schemas.microsoft.com/office/powerpoint/2013/main/command" cId="79832501" sldId="2127363574"/>
      <ac:spMk id="2" creationId="{EC8C3B5D-8A4C-933C-C02D-E394131D9A6B}"/>
      <ac:txMk cp="87" len="13">
        <ac:context len="992" hash="3410197114"/>
      </ac:txMk>
    </ac:txMkLst>
    <p188:pos x="995533" y="1026486"/>
    <p188:txBody>
      <a:bodyPr/>
      <a:lstStyle/>
      <a:p>
        <a:r>
          <a:rPr lang="es-CO"/>
          <a:t>Se deben incluir a los gestores comunitarios del agua y a la comunidad en general</a:t>
        </a:r>
      </a:p>
    </p188:txBody>
  </p188:cm>
  <p188:cm id="{7828028F-EC2E-4A24-B03C-F6B32C007096}" authorId="{488B0095-E041-5B8C-F5B5-B9CE1FBCF92D}" created="2026-04-17T22:41:20.744">
    <ac:deMkLst xmlns:ac="http://schemas.microsoft.com/office/drawing/2013/main/command">
      <pc:docMk xmlns:pc="http://schemas.microsoft.com/office/powerpoint/2013/main/command"/>
      <pc:sldMk xmlns:pc="http://schemas.microsoft.com/office/powerpoint/2013/main/command" cId="79832501" sldId="2127363574"/>
      <ac:spMk id="3" creationId="{CC15CE21-D4EB-B909-D640-569C56FFAA68}"/>
    </ac:deMkLst>
    <p188:txBody>
      <a:bodyPr/>
      <a:lstStyle/>
      <a:p>
        <a:r>
          <a:rPr lang="es-CO"/>
          <a:t>Este principio existe???</a:t>
        </a:r>
      </a:p>
    </p188:txBody>
  </p188:cm>
  <p188:cm id="{F0CED853-4AA0-4A8C-8E00-241C6C73030F}" authorId="{488B0095-E041-5B8C-F5B5-B9CE1FBCF92D}" created="2026-04-17T22:42:20.785">
    <ac:deMkLst xmlns:ac="http://schemas.microsoft.com/office/drawing/2013/main/command">
      <pc:docMk xmlns:pc="http://schemas.microsoft.com/office/powerpoint/2013/main/command"/>
      <pc:sldMk xmlns:pc="http://schemas.microsoft.com/office/powerpoint/2013/main/command" cId="79832501" sldId="2127363574"/>
      <ac:spMk id="2" creationId="{EC8C3B5D-8A4C-933C-C02D-E394131D9A6B}"/>
    </ac:deMkLst>
    <p188:txBody>
      <a:bodyPr/>
      <a:lstStyle/>
      <a:p>
        <a:r>
          <a:rPr lang="es-CO"/>
          <a:t>Ajustar a Sistemas de Tratamiento de Aguas Residuales por cuanto las PTAR es un sistema pero no el único.</a:t>
        </a:r>
      </a:p>
    </p188:txBody>
  </p188:cm>
  <p188:cm id="{AE4723B3-03A3-49DC-A8DD-4CC81A73BDDC}" authorId="{488B0095-E041-5B8C-F5B5-B9CE1FBCF92D}" created="2026-04-17T22:42:58.174">
    <ac:txMkLst xmlns:ac="http://schemas.microsoft.com/office/drawing/2013/main/command">
      <pc:docMk xmlns:pc="http://schemas.microsoft.com/office/powerpoint/2013/main/command"/>
      <pc:sldMk xmlns:pc="http://schemas.microsoft.com/office/powerpoint/2013/main/command" cId="79832501" sldId="2127363574"/>
      <ac:spMk id="2" creationId="{EC8C3B5D-8A4C-933C-C02D-E394131D9A6B}"/>
      <ac:txMk cp="526" len="32">
        <ac:context len="992" hash="3410197114"/>
      </ac:txMk>
    </ac:txMkLst>
    <p188:pos x="6522127" y="2694512"/>
    <p188:txBody>
      <a:bodyPr/>
      <a:lstStyle/>
      <a:p>
        <a:r>
          <a:rPr lang="es-CO"/>
          <a:t>Ajustar a “metas de reducción de cargas contaminantes”</a:t>
        </a:r>
      </a:p>
    </p188:txBody>
  </p188:cm>
  <p188:cm id="{E1829AFE-90C6-43AB-82C2-2ABD75D817C6}" authorId="{488B0095-E041-5B8C-F5B5-B9CE1FBCF92D}" created="2026-04-17T22:44:04.372">
    <ac:txMkLst xmlns:ac="http://schemas.microsoft.com/office/drawing/2013/main/command">
      <pc:docMk xmlns:pc="http://schemas.microsoft.com/office/powerpoint/2013/main/command"/>
      <pc:sldMk xmlns:pc="http://schemas.microsoft.com/office/powerpoint/2013/main/command" cId="79832501" sldId="2127363574"/>
      <ac:spMk id="2" creationId="{EC8C3B5D-8A4C-933C-C02D-E394131D9A6B}"/>
      <ac:txMk cp="560" len="22">
        <ac:context len="992" hash="3410197114"/>
      </ac:txMk>
    </ac:txMkLst>
    <p188:pos x="3507621" y="2885431"/>
    <p188:txBody>
      <a:bodyPr/>
      <a:lstStyle/>
      <a:p>
        <a:r>
          <a:rPr lang="es-CO"/>
          <a:t>Por parte de quién? Municipios? Empresas prestadoras de servicio público de alcantarillado? De los gestores comunitarios del agua? De las AA?</a:t>
        </a:r>
      </a:p>
    </p188:txBody>
  </p188:cm>
  <p188:cm id="{648CDED1-A90B-4081-81C0-2AED7CD4C79C}" authorId="{488B0095-E041-5B8C-F5B5-B9CE1FBCF92D}" created="2026-04-17T22:46:52.719">
    <ac:txMkLst xmlns:ac="http://schemas.microsoft.com/office/drawing/2013/main/command">
      <pc:docMk xmlns:pc="http://schemas.microsoft.com/office/powerpoint/2013/main/command"/>
      <pc:sldMk xmlns:pc="http://schemas.microsoft.com/office/powerpoint/2013/main/command" cId="79832501" sldId="2127363574"/>
      <ac:spMk id="2" creationId="{EC8C3B5D-8A4C-933C-C02D-E394131D9A6B}"/>
      <ac:txMk cp="359" len="7">
        <ac:context len="992" hash="3410197114"/>
      </ac:txMk>
    </ac:txMkLst>
    <p188:pos x="1678821" y="2222239"/>
    <p188:txBody>
      <a:bodyPr/>
      <a:lstStyle/>
      <a:p>
        <a:r>
          <a:rPr lang="es-CO"/>
          <a:t>Si el ministerio de vivienda (Agua potable y saneamiento básico) como cabeza de sector está liderando esta línea de accion y las metas asociadas, estas ultimas fueron previamente concertadas con ese sector? Si están alineadas a la planeacion, instrumentos, normativa, recursos de ese sector para que puedan ser incluidas aquí? Lo anterior para evitar fragmentación de acciones o implementacion en un periodo de tiempo diferente </a:t>
        </a:r>
      </a:p>
    </p188:txBody>
  </p188:cm>
  <p188:cm id="{576C9305-9335-45EE-824B-A0330CAAC464}" authorId="{488B0095-E041-5B8C-F5B5-B9CE1FBCF92D}" created="2026-04-17T22:51:24.681">
    <ac:txMkLst xmlns:ac="http://schemas.microsoft.com/office/drawing/2013/main/command">
      <pc:docMk xmlns:pc="http://schemas.microsoft.com/office/powerpoint/2013/main/command"/>
      <pc:sldMk xmlns:pc="http://schemas.microsoft.com/office/powerpoint/2013/main/command" cId="79832501" sldId="2127363574"/>
      <ac:spMk id="3" creationId="{CC15CE21-D4EB-B909-D640-569C56FFAA68}"/>
      <ac:txMk cp="325" len="31">
        <ac:context len="447" hash="4156913224"/>
      </ac:txMk>
    </ac:txMkLst>
    <p188:pos x="5610244" y="1933995"/>
    <p188:txBody>
      <a:bodyPr/>
      <a:lstStyle/>
      <a:p>
        <a:r>
          <a:rPr lang="es-CO"/>
          <a:t>Propuesta: afectaciones e impactos a la salud humana que causan enfermedades</a:t>
        </a:r>
      </a:p>
    </p188:txBody>
  </p188:cm>
  <p188:cm id="{98C075BC-164D-4EC8-8712-FA41ED1D117F}" authorId="{488B0095-E041-5B8C-F5B5-B9CE1FBCF92D}" created="2026-04-17T22:52:11.678">
    <ac:deMkLst xmlns:ac="http://schemas.microsoft.com/office/drawing/2013/main/command">
      <pc:docMk xmlns:pc="http://schemas.microsoft.com/office/powerpoint/2013/main/command"/>
      <pc:sldMk xmlns:pc="http://schemas.microsoft.com/office/powerpoint/2013/main/command" cId="79832501" sldId="2127363574"/>
      <ac:spMk id="3" creationId="{CC15CE21-D4EB-B909-D640-569C56FFAA68}"/>
    </ac:deMkLst>
    <p188:txBody>
      <a:bodyPr/>
      <a:lstStyle/>
      <a:p>
        <a:r>
          <a:rPr lang="es-CO"/>
          <a:t>Sólo en los puntos de captación del agua? O se pretende mejorar las condiciones en general de los cuerpos de agua en su totalidad?</a:t>
        </a:r>
      </a:p>
    </p188:txBody>
  </p188:cm>
  <p188:cm id="{9E2A971A-317A-40BE-BE58-0CB4D2EFD365}" authorId="{1E976072-BAD4-47E0-F56C-4B44110E93E4}" created="2026-04-19T19:09:46.559">
    <ac:deMkLst xmlns:ac="http://schemas.microsoft.com/office/drawing/2013/main/command">
      <pc:docMk xmlns:pc="http://schemas.microsoft.com/office/powerpoint/2013/main/command"/>
      <pc:sldMk xmlns:pc="http://schemas.microsoft.com/office/powerpoint/2013/main/command" cId="79832501" sldId="2127363574"/>
      <ac:spMk id="4004" creationId="{6337BC06-F4AC-808F-0573-5014395643E1}"/>
    </ac:deMkLst>
    <p188:txBody>
      <a:bodyPr/>
      <a:lstStyle/>
      <a:p>
        <a:r>
          <a:rPr lang="en-US"/>
          <a:t>Sugerencia: Como linea estrategica
Fortalecimiento del control y seguimiento de las autorizaciones de descarga de vertimientos en cuerpos de agua priorizados.</a:t>
        </a:r>
      </a:p>
    </p188:txBody>
  </p188:cm>
  <p188:cm id="{8B33A728-D0CA-4E52-9B17-90DE5BEBE47E}" authorId="{1E976072-BAD4-47E0-F56C-4B44110E93E4}" created="2026-04-19T19:16:09.191">
    <ac:deMkLst xmlns:ac="http://schemas.microsoft.com/office/drawing/2013/main/command">
      <pc:docMk xmlns:pc="http://schemas.microsoft.com/office/powerpoint/2013/main/command"/>
      <pc:sldMk xmlns:pc="http://schemas.microsoft.com/office/powerpoint/2013/main/command" cId="79832501" sldId="2127363574"/>
      <ac:spMk id="7" creationId="{27693CDB-4FFD-0312-0AFF-B8256266446D}"/>
    </ac:deMkLst>
    <p188:txBody>
      <a:bodyPr/>
      <a:lstStyle/>
      <a:p>
        <a:r>
          <a:rPr lang="en-US"/>
          <a:t>Sugerencia:
Inversiones en donde la priorización es de orden sectorial y no criterios ambientales.</a:t>
        </a:r>
      </a:p>
    </p188:txBody>
  </p188:cm>
  <p188:cm id="{45403603-1503-4AAA-B8AE-DD3F569DD40A}" authorId="{1E976072-BAD4-47E0-F56C-4B44110E93E4}" created="2026-04-19T19:25:15.768">
    <ac:txMkLst xmlns:ac="http://schemas.microsoft.com/office/drawing/2013/main/command">
      <pc:docMk xmlns:pc="http://schemas.microsoft.com/office/powerpoint/2013/main/command"/>
      <pc:sldMk xmlns:pc="http://schemas.microsoft.com/office/powerpoint/2013/main/command" cId="79832501" sldId="2127363574"/>
      <ac:spMk id="3" creationId="{CC15CE21-D4EB-B909-D640-569C56FFAA68}"/>
      <ac:txMk cp="31" len="414">
        <ac:context len="447" hash="4156913224"/>
      </ac:txMk>
    </ac:txMkLst>
    <p188:pos x="2645228" y="2318657"/>
    <p188:txBody>
      <a:bodyPr/>
      <a:lstStyle/>
      <a:p>
        <a:r>
          <a:rPr lang="en-US"/>
          <a:t>Propósito: Sugerencia:
Dar cumplimiento a los objetivos de calidad  establecidos sobre los cuerpos de agua receptores de vertimiento en los tiempos establecidos, El logro de esta acción, se establecerá con el conocimiento del estado de: objetivos de calidad sobre los cuerpos de agua y numero de autorizaciones de vertimientos y sus respectivos cumplimiento. 
Soporte: La cobertura y eficiencia y sostenibilidad de los sistemas de tratamiento de AR y ARND, están implícitos en los deberes que cumple para uso y aprovechamiento del recurso agua y que además se han planteado como buenas prácticas ambientales por parte de los sectores productivos del país. Su cumplimiento se da en el marco del cumplimiento del objetivo de calidad, que hace parte entre otras cosas en la autorización ambiental establecida por parte de la AAc, Los indicadores se establecerán por tramo o sector del cuerpo de agua. El no cumplimiento debe ser objeto de sanciones, multas y caducidades por parte de la AAc y de las acciones de seguimiento y control de los entes de control.</a:t>
        </a:r>
      </a:p>
    </p188:txBody>
  </p188:cm>
  <p188:cm id="{4579D0C8-11F9-4CF3-9B9C-652D8B86FA79}" authorId="{1E976072-BAD4-47E0-F56C-4B44110E93E4}" created="2026-04-19T19:33:49.786">
    <ac:txMkLst xmlns:ac="http://schemas.microsoft.com/office/drawing/2013/main/command">
      <pc:docMk xmlns:pc="http://schemas.microsoft.com/office/powerpoint/2013/main/command"/>
      <pc:sldMk xmlns:pc="http://schemas.microsoft.com/office/powerpoint/2013/main/command" cId="79832501" sldId="2127363574"/>
      <ac:spMk id="2" creationId="{EC8C3B5D-8A4C-933C-C02D-E394131D9A6B}"/>
      <ac:txMk cp="16" len="14">
        <ac:context len="992" hash="3410197114"/>
      </ac:txMk>
    </ac:txMkLst>
    <p188:pos x="2340428" y="533400"/>
    <p188:txBody>
      <a:bodyPr/>
      <a:lstStyle/>
      <a:p>
        <a:r>
          <a:rPr lang="en-US"/>
          <a:t>Responsables: sugerencia:
En el marco de sus competencias todos los actores involucrados en el proceso de la gestión de calidad.  Toda vez, existen roles y competencias a nivel nacional, regional y local, por tanto se sugiere que sea incluya en el proposito una estrategia para la intervención y manejo ambiental y sectorial en el cumplimiento de las autorizaciones de vertimiento que incide en el uso del agua en el país. 
Nacional:  Todos los usuarios de recurso hídrico que viertan a los cuerpos de agua en el país. 
Nacional: Ambiente, SISP, Entes de Control
Regional: AAc, Entes territoriales y/o PSPA</a:t>
        </a:r>
      </a:p>
    </p188:txBody>
  </p188:cm>
  <p188:cm id="{E3C0B717-5093-4344-B56B-99CC2F30F64A}" authorId="{1E976072-BAD4-47E0-F56C-4B44110E93E4}" created="2026-04-19T19:45:41.022">
    <ac:txMkLst xmlns:ac="http://schemas.microsoft.com/office/drawing/2013/main/command">
      <pc:docMk xmlns:pc="http://schemas.microsoft.com/office/powerpoint/2013/main/command"/>
      <pc:sldMk xmlns:pc="http://schemas.microsoft.com/office/powerpoint/2013/main/command" cId="79832501" sldId="2127363574"/>
      <ac:spMk id="2" creationId="{EC8C3B5D-8A4C-933C-C02D-E394131D9A6B}"/>
      <ac:txMk cp="342" len="23">
        <ac:context len="992" hash="3410197114"/>
      </ac:txMk>
    </ac:txMkLst>
    <p188:pos x="1643742" y="2177142"/>
    <p188:txBody>
      <a:bodyPr/>
      <a:lstStyle/>
      <a:p>
        <a:r>
          <a:rPr lang="en-US"/>
          <a:t>Metas: 
2030: Debe contener las asociados a todos los sectores productivos toda vez que el sector de ARD no es el unico que usa y aprovecha el recurso agua para descargar. Ahora la propuesta para el sector Vivienda, es muy ambiciosa, Si bien es redundante manifestar que toda autorización dada para descargar agua residual debe estar alineada con el objetivo de calidad, no se entiende a que otro instrumento se refiere. El monitoreo es propio y ya se encuentra definido. </a:t>
        </a:r>
      </a:p>
    </p188:txBody>
  </p188:cm>
  <p188:cm id="{943DFB9E-ABE7-48A5-B3FE-F3958CE46914}" authorId="{1E976072-BAD4-47E0-F56C-4B44110E93E4}" created="2026-04-19T19:46:40.479">
    <ac:txMkLst xmlns:ac="http://schemas.microsoft.com/office/drawing/2013/main/command">
      <pc:docMk xmlns:pc="http://schemas.microsoft.com/office/powerpoint/2013/main/command"/>
      <pc:sldMk xmlns:pc="http://schemas.microsoft.com/office/powerpoint/2013/main/command" cId="79832501" sldId="2127363574"/>
      <ac:spMk id="2" creationId="{EC8C3B5D-8A4C-933C-C02D-E394131D9A6B}"/>
      <ac:txMk cp="583" len="200">
        <ac:context len="992" hash="3410197114"/>
      </ac:txMk>
    </ac:txMkLst>
    <p188:pos x="1654628" y="3439885"/>
    <p188:txBody>
      <a:bodyPr/>
      <a:lstStyle/>
      <a:p>
        <a:r>
          <a:rPr lang="en-US"/>
          <a:t>Esta meta es propia del sector Vivienda, y debe ser una linea conforme al objetivo de calidad sobre el cuerpo de agua, por tanto Vivienda, debe revisar su programas y proyectos en función de criterios ambientales.</a:t>
        </a:r>
      </a:p>
    </p188:txBody>
  </p188:cm>
</p188:cmLst>
</file>

<file path=ppt/comments/modernComment_7ECCFDF7_ECFBD2ED.xml><?xml version="1.0" encoding="utf-8"?>
<p188:cmLst xmlns:a="http://schemas.openxmlformats.org/drawingml/2006/main" xmlns:r="http://schemas.openxmlformats.org/officeDocument/2006/relationships" xmlns:p188="http://schemas.microsoft.com/office/powerpoint/2018/8/main">
  <p188:cm id="{F09116CF-4C9B-48B3-A993-454B2D5707EA}" authorId="{80496A42-8475-BB2A-3464-8EAD25BEF6EC}" created="2026-04-17T17:06:11.469">
    <ac:deMkLst xmlns:ac="http://schemas.microsoft.com/office/drawing/2013/main/command">
      <pc:docMk xmlns:pc="http://schemas.microsoft.com/office/powerpoint/2013/main/command"/>
      <pc:sldMk xmlns:pc="http://schemas.microsoft.com/office/powerpoint/2013/main/command" cId="3975926509" sldId="2127363575"/>
      <ac:spMk id="3" creationId="{CC15CE21-D4EB-B909-D640-569C56FFAA68}"/>
    </ac:deMkLst>
    <p188:txBody>
      <a:bodyPr/>
      <a:lstStyle/>
      <a:p>
        <a:r>
          <a:rPr lang="es-CO"/>
          <a:t>1. ¿Qué es la reparación de la calidad?</a:t>
        </a:r>
      </a:p>
    </p188:txBody>
  </p188:cm>
  <p188:cm id="{251BC99D-8471-43B0-84CC-F40E43DE5044}" authorId="{488B0095-E041-5B8C-F5B5-B9CE1FBCF92D}" created="2026-04-17T22:47:57.979">
    <ac:txMkLst xmlns:ac="http://schemas.microsoft.com/office/drawing/2013/main/command">
      <pc:docMk xmlns:pc="http://schemas.microsoft.com/office/powerpoint/2013/main/command"/>
      <pc:sldMk xmlns:pc="http://schemas.microsoft.com/office/powerpoint/2013/main/command" cId="3975926509" sldId="2127363575"/>
      <ac:spMk id="4004" creationId="{6337BC06-F4AC-808F-0573-5014395643E1}"/>
      <ac:txMk cp="66" len="37">
        <ac:context len="106" hash="4023072292"/>
      </ac:txMk>
    </ac:txMkLst>
    <p188:pos x="5128795" y="860711"/>
    <p188:txBody>
      <a:bodyPr/>
      <a:lstStyle/>
      <a:p>
        <a:r>
          <a:rPr lang="es-CO"/>
          <a:t>Propongo ajustar desde el nombre de la línea. Por: “Gestión y manejo de sedimentos a nivel de cuenca”</a:t>
        </a:r>
      </a:p>
    </p188:txBody>
  </p188:cm>
  <p188:cm id="{A029DDB4-845B-408F-99F2-13C82214EA8E}" authorId="{1E976072-BAD4-47E0-F56C-4B44110E93E4}" created="2026-04-19T19:47:47.717">
    <ac:txMkLst xmlns:ac="http://schemas.microsoft.com/office/drawing/2013/main/command">
      <pc:docMk xmlns:pc="http://schemas.microsoft.com/office/powerpoint/2013/main/command"/>
      <pc:sldMk xmlns:pc="http://schemas.microsoft.com/office/powerpoint/2013/main/command" cId="3975926509" sldId="2127363575"/>
      <ac:spMk id="4004" creationId="{6337BC06-F4AC-808F-0573-5014395643E1}"/>
      <ac:txMk cp="56" len="47">
        <ac:context len="106" hash="4023072292"/>
      </ac:txMk>
    </ac:txMkLst>
    <p188:pos x="5170714" y="849085"/>
    <p188:txBody>
      <a:bodyPr/>
      <a:lstStyle/>
      <a:p>
        <a:r>
          <a:rPr lang="en-US"/>
          <a:t>3. Estrategia.
Sugerencia: Es pertinente revisar el tema toda vez, y para ello se trae el comentario de la diapositiva 3. 
Los sedimentos corresponde a uno de los principales atributos de funcionalidad de los cuerpos de agua, por tanto, sugerimos que debe darse un conocimiento, su estado a nivel de país, y debe darse un manejo a nivel de cuenca hidrográfica y no sectorizar y especificar a una generalidad del estado del agua. 
Si bien se debe revisar que se entiende por "sedimentos contaminados" que pudiese influir en la calidad del agua o no, debe revisarse la planeación de los mismos y sus factores tensionante que concurren a su deterioro o alteración que determine si es contaminado o no. 
En este contexto, si esta asociado a la calidad del agua, ¿esta no obedecería a una mala práctica que se esta dando en el territorio? 
Además no se ha dado la linea de su manejo y prevención a factores tensionantes, por tanto, por mas lineamientos si no se previenen y no se detienen factores tensionantes, no tendrían sentido generar dichos lineamientos de Gestión y reparación de los mismos. Por tanto se sugiere que su apuesta sea mas integral y que su desarrollo dentro de la PNA, sea dentro de la GIRH y debería armonizarse a la gestión integral de los sedimentos y esta debe dar a nivel de cuenca hidrográfica, por tanto sugiere eliminar. </a:t>
        </a:r>
      </a:p>
    </p188:txBody>
  </p188:cm>
  <p188:cm id="{EB230568-E7BC-47A8-BDAB-78E6F610B5DB}" authorId="{1E976072-BAD4-47E0-F56C-4B44110E93E4}" created="2026-04-19T20:03:26.854">
    <ac:txMkLst xmlns:ac="http://schemas.microsoft.com/office/drawing/2013/main/command">
      <pc:docMk xmlns:pc="http://schemas.microsoft.com/office/powerpoint/2013/main/command"/>
      <pc:sldMk xmlns:pc="http://schemas.microsoft.com/office/powerpoint/2013/main/command" cId="3975926509" sldId="2127363575"/>
      <ac:spMk id="3" creationId="{CC15CE21-D4EB-B909-D640-569C56FFAA68}"/>
      <ac:txMk cp="14" len="14">
        <ac:context len="385" hash="4175528546"/>
      </ac:txMk>
    </ac:txMkLst>
    <p188:pos x="2481942" y="533400"/>
    <p188:txBody>
      <a:bodyPr/>
      <a:lstStyle/>
      <a:p>
        <a:r>
          <a:rPr lang="en-US"/>
          <a:t>Propósito: Debe replantearse como país en la linea estratégica en el marco de la gestion de cuenca</a:t>
        </a:r>
      </a:p>
    </p188:txBody>
  </p188:cm>
  <p188:cm id="{A8329336-C7EF-4313-8FEE-C54CE9D16767}" authorId="{1E976072-BAD4-47E0-F56C-4B44110E93E4}" created="2026-04-19T20:07:09.036">
    <ac:txMkLst xmlns:ac="http://schemas.microsoft.com/office/drawing/2013/main/command">
      <pc:docMk xmlns:pc="http://schemas.microsoft.com/office/powerpoint/2013/main/command"/>
      <pc:sldMk xmlns:pc="http://schemas.microsoft.com/office/powerpoint/2013/main/command" cId="3975926509" sldId="2127363575"/>
      <ac:spMk id="2" creationId="{EC8C3B5D-8A4C-933C-C02D-E394131D9A6B}"/>
      <ac:txMk cp="16" len="14">
        <ac:context len="800" hash="460371122"/>
      </ac:txMk>
    </ac:txMkLst>
    <p188:pos x="2340428" y="533400"/>
    <p188:txBody>
      <a:bodyPr/>
      <a:lstStyle/>
      <a:p>
        <a:r>
          <a:rPr lang="en-US"/>
          <a:t>No ha sido claro, cuando se dice responsables y luego se coloca articulación. Debe haber un lider y actores involucrados para que en su gestión dispongan los recurso económicos para ello y voluntad politica. Nivel Nacional: Sector Transporte, Minas y Energia, Abastecimiento,.
Nivel Regional; Comunidad y usuarios del recurso hídrico. (Paleros, mineros artesanales e industriales etc.)</a:t>
        </a:r>
      </a:p>
    </p188:txBody>
  </p188:cm>
  <p188:cm id="{22566D90-3B4A-4103-ACD6-6D03812BEC48}" authorId="{1E976072-BAD4-47E0-F56C-4B44110E93E4}" created="2026-04-19T20:10:54.433">
    <ac:txMkLst xmlns:ac="http://schemas.microsoft.com/office/drawing/2013/main/command">
      <pc:docMk xmlns:pc="http://schemas.microsoft.com/office/powerpoint/2013/main/command"/>
      <pc:sldMk xmlns:pc="http://schemas.microsoft.com/office/powerpoint/2013/main/command" cId="3975926509" sldId="2127363575"/>
      <ac:spMk id="2" creationId="{EC8C3B5D-8A4C-933C-C02D-E394131D9A6B}"/>
      <ac:txMk cp="244" len="8">
        <ac:context len="800" hash="460371122"/>
      </ac:txMk>
    </ac:txMkLst>
    <p188:pos x="1698171" y="1981200"/>
    <p188:txBody>
      <a:bodyPr/>
      <a:lstStyle/>
      <a:p>
        <a:r>
          <a:rPr lang="en-US"/>
          <a:t>Metas: Debe estar acorde en la linea estratégica acerca de la gestión integral de sedimentos y no solo de los efectos que pueda darse por el no  adecuado manejo o el desarrollo de malas prácticas ambientales en territorio sin regulación y ni control sobre los cuerpos de agua.</a:t>
        </a:r>
      </a:p>
    </p188:txBody>
  </p188:cm>
</p188:cmLst>
</file>

<file path=ppt/comments/modernComment_7ECCFDF8_D8E664A3.xml><?xml version="1.0" encoding="utf-8"?>
<p188:cmLst xmlns:a="http://schemas.openxmlformats.org/drawingml/2006/main" xmlns:r="http://schemas.openxmlformats.org/officeDocument/2006/relationships" xmlns:p188="http://schemas.microsoft.com/office/powerpoint/2018/8/main">
  <p188:cm id="{06363B75-C224-4F65-93F5-5492CEA4EA64}" authorId="{488B0095-E041-5B8C-F5B5-B9CE1FBCF92D}" created="2026-04-17T22:53:28.979">
    <ac:txMkLst xmlns:ac="http://schemas.microsoft.com/office/drawing/2013/main/command">
      <pc:docMk xmlns:pc="http://schemas.microsoft.com/office/powerpoint/2013/main/command"/>
      <pc:sldMk xmlns:pc="http://schemas.microsoft.com/office/powerpoint/2013/main/command" cId="3638977699" sldId="2127363576"/>
      <ac:graphicFrameMk id="11" creationId="{0495A19F-6472-C6C4-D6A4-9526A3B375A7}"/>
      <ac:tblMk/>
      <ac:tcMk rowId="1213740514" colId="1151942560"/>
      <ac:txMk cp="45" len="17">
        <ac:context len="63" hash="1933820299"/>
      </ac:txMk>
    </ac:txMkLst>
    <p188:pos x="3828535" y="3569473"/>
    <p188:txBody>
      <a:bodyPr/>
      <a:lstStyle/>
      <a:p>
        <a:r>
          <a:rPr lang="es-CO"/>
          <a:t>Considerar definición de “espacios del agua” para entendimiento de todos y que no quede a cualquier interpretación.</a:t>
        </a:r>
      </a:p>
    </p188:txBody>
  </p188:cm>
</p188:cmLst>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3649"/>
        <p:cNvGrpSpPr/>
        <p:nvPr/>
      </p:nvGrpSpPr>
      <p:grpSpPr>
        <a:xfrm>
          <a:off x="0" y="0"/>
          <a:ext cx="0" cy="0"/>
          <a:chOff x="0" y="0"/>
          <a:chExt cx="0" cy="0"/>
        </a:xfrm>
      </p:grpSpPr>
      <p:sp>
        <p:nvSpPr>
          <p:cNvPr id="3650" name="Google Shape;3650;n"/>
          <p:cNvSpPr txBox="1">
            <a:spLocks noGrp="1"/>
          </p:cNvSpPr>
          <p:nvPr>
            <p:ph type="hdr" idx="2"/>
          </p:nvPr>
        </p:nvSpPr>
        <p:spPr>
          <a:xfrm>
            <a:off x="0" y="0"/>
            <a:ext cx="2971800" cy="458700"/>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3651" name="Google Shape;3651;n"/>
          <p:cNvSpPr txBox="1">
            <a:spLocks noGrp="1"/>
          </p:cNvSpPr>
          <p:nvPr>
            <p:ph type="dt" idx="10"/>
          </p:nvPr>
        </p:nvSpPr>
        <p:spPr>
          <a:xfrm>
            <a:off x="3884613" y="0"/>
            <a:ext cx="2971800" cy="458700"/>
          </a:xfrm>
          <a:prstGeom prst="rect">
            <a:avLst/>
          </a:prstGeom>
          <a:noFill/>
          <a:ln>
            <a:noFill/>
          </a:ln>
        </p:spPr>
        <p:txBody>
          <a:bodyPr spcFirstLastPara="1" wrap="square" lIns="91425" tIns="45700" rIns="91425" bIns="45700" anchor="t" anchorCtr="0">
            <a:noAutofit/>
          </a:bodyPr>
          <a:lstStyle>
            <a:lvl1pPr marR="0" lvl="0" algn="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3652" name="Google Shape;3652;n"/>
          <p:cNvSpPr>
            <a:spLocks noGrp="1" noRot="1" noChangeAspect="1"/>
          </p:cNvSpPr>
          <p:nvPr>
            <p:ph type="sldImg" idx="3"/>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txBody>
          <a:bodyPr/>
          <a:lstStyle/>
          <a:p>
            <a:endParaRPr lang="es-CO"/>
          </a:p>
        </p:txBody>
      </p:sp>
      <p:sp>
        <p:nvSpPr>
          <p:cNvPr id="3653" name="Google Shape;3653;n"/>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2pPr>
            <a:lvl3pPr marL="1371600" marR="0" lvl="2"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4pPr>
            <a:lvl5pPr marL="2286000" marR="0" lvl="4"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5pPr>
            <a:lvl6pPr marL="2743200" marR="0" lvl="5"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6pPr>
            <a:lvl7pPr marL="3200400" marR="0" lvl="6"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7pPr>
            <a:lvl8pPr marL="3657600" marR="0" lvl="7"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8pPr>
            <a:lvl9pPr marL="4114800" marR="0" lvl="8"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3654" name="Google Shape;3654;n"/>
          <p:cNvSpPr txBox="1">
            <a:spLocks noGrp="1"/>
          </p:cNvSpPr>
          <p:nvPr>
            <p:ph type="ftr" idx="11"/>
          </p:nvPr>
        </p:nvSpPr>
        <p:spPr>
          <a:xfrm>
            <a:off x="0" y="8685213"/>
            <a:ext cx="2971800" cy="458700"/>
          </a:xfrm>
          <a:prstGeom prst="rect">
            <a:avLst/>
          </a:prstGeom>
          <a:noFill/>
          <a:ln>
            <a:noFill/>
          </a:ln>
        </p:spPr>
        <p:txBody>
          <a:bodyPr spcFirstLastPara="1" wrap="square" lIns="91425" tIns="45700" rIns="91425" bIns="45700" anchor="b"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3655" name="Google Shape;3655;n"/>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s-CO"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31"/>
        <p:cNvGrpSpPr/>
        <p:nvPr/>
      </p:nvGrpSpPr>
      <p:grpSpPr>
        <a:xfrm>
          <a:off x="0" y="0"/>
          <a:ext cx="0" cy="0"/>
          <a:chOff x="0" y="0"/>
          <a:chExt cx="0" cy="0"/>
        </a:xfrm>
      </p:grpSpPr>
      <p:sp>
        <p:nvSpPr>
          <p:cNvPr id="3732" name="Google Shape;3732;p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txBody>
          <a:bodyPr/>
          <a:lstStyle/>
          <a:p>
            <a:endParaRPr lang="es-CO"/>
          </a:p>
        </p:txBody>
      </p:sp>
      <p:sp>
        <p:nvSpPr>
          <p:cNvPr id="3733" name="Google Shape;3733;p1: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734" name="Google Shape;3734;p1: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s-CO"/>
              <a:t>1</a:t>
            </a:fld>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94"/>
        <p:cNvGrpSpPr/>
        <p:nvPr/>
      </p:nvGrpSpPr>
      <p:grpSpPr>
        <a:xfrm>
          <a:off x="0" y="0"/>
          <a:ext cx="0" cy="0"/>
          <a:chOff x="0" y="0"/>
          <a:chExt cx="0" cy="0"/>
        </a:xfrm>
      </p:grpSpPr>
      <p:sp>
        <p:nvSpPr>
          <p:cNvPr id="3995" name="Google Shape;3995;p1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txBody>
          <a:bodyPr/>
          <a:lstStyle/>
          <a:p>
            <a:endParaRPr lang="es-CO"/>
          </a:p>
        </p:txBody>
      </p:sp>
      <p:sp>
        <p:nvSpPr>
          <p:cNvPr id="3996" name="Google Shape;3996;p15: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997" name="Google Shape;3997;p15: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s-CO"/>
              <a:t>10</a:t>
            </a:fld>
            <a:endParaRPr/>
          </a:p>
        </p:txBody>
      </p:sp>
    </p:spTree>
    <p:extLst>
      <p:ext uri="{BB962C8B-B14F-4D97-AF65-F5344CB8AC3E}">
        <p14:creationId xmlns:p14="http://schemas.microsoft.com/office/powerpoint/2010/main" val="14293788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94">
          <a:extLst>
            <a:ext uri="{FF2B5EF4-FFF2-40B4-BE49-F238E27FC236}">
              <a16:creationId xmlns:a16="http://schemas.microsoft.com/office/drawing/2014/main" id="{849C416A-6A38-6DD4-1794-11CB5121DC10}"/>
            </a:ext>
          </a:extLst>
        </p:cNvPr>
        <p:cNvGrpSpPr/>
        <p:nvPr/>
      </p:nvGrpSpPr>
      <p:grpSpPr>
        <a:xfrm>
          <a:off x="0" y="0"/>
          <a:ext cx="0" cy="0"/>
          <a:chOff x="0" y="0"/>
          <a:chExt cx="0" cy="0"/>
        </a:xfrm>
      </p:grpSpPr>
      <p:sp>
        <p:nvSpPr>
          <p:cNvPr id="3995" name="Google Shape;3995;p15:notes">
            <a:extLst>
              <a:ext uri="{FF2B5EF4-FFF2-40B4-BE49-F238E27FC236}">
                <a16:creationId xmlns:a16="http://schemas.microsoft.com/office/drawing/2014/main" id="{3CAC339A-6799-AC51-FCC7-A1045736F92C}"/>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txBody>
          <a:bodyPr/>
          <a:lstStyle/>
          <a:p>
            <a:endParaRPr lang="es-CO"/>
          </a:p>
        </p:txBody>
      </p:sp>
      <p:sp>
        <p:nvSpPr>
          <p:cNvPr id="3996" name="Google Shape;3996;p15:notes">
            <a:extLst>
              <a:ext uri="{FF2B5EF4-FFF2-40B4-BE49-F238E27FC236}">
                <a16:creationId xmlns:a16="http://schemas.microsoft.com/office/drawing/2014/main" id="{639D201E-9FE3-8829-C70F-25F088F98EED}"/>
              </a:ext>
            </a:extLst>
          </p:cNvPr>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997" name="Google Shape;3997;p15:notes">
            <a:extLst>
              <a:ext uri="{FF2B5EF4-FFF2-40B4-BE49-F238E27FC236}">
                <a16:creationId xmlns:a16="http://schemas.microsoft.com/office/drawing/2014/main" id="{C994FFAB-BCA0-FF9B-C8AF-4923ED01E41C}"/>
              </a:ext>
            </a:extLst>
          </p:cNvPr>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s-CO"/>
              <a:t>11</a:t>
            </a:fld>
            <a:endParaRPr/>
          </a:p>
        </p:txBody>
      </p:sp>
    </p:spTree>
    <p:extLst>
      <p:ext uri="{BB962C8B-B14F-4D97-AF65-F5344CB8AC3E}">
        <p14:creationId xmlns:p14="http://schemas.microsoft.com/office/powerpoint/2010/main" val="319630269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94">
          <a:extLst>
            <a:ext uri="{FF2B5EF4-FFF2-40B4-BE49-F238E27FC236}">
              <a16:creationId xmlns:a16="http://schemas.microsoft.com/office/drawing/2014/main" id="{5D884124-33CD-648E-9A6C-1C617A1E68D6}"/>
            </a:ext>
          </a:extLst>
        </p:cNvPr>
        <p:cNvGrpSpPr/>
        <p:nvPr/>
      </p:nvGrpSpPr>
      <p:grpSpPr>
        <a:xfrm>
          <a:off x="0" y="0"/>
          <a:ext cx="0" cy="0"/>
          <a:chOff x="0" y="0"/>
          <a:chExt cx="0" cy="0"/>
        </a:xfrm>
      </p:grpSpPr>
      <p:sp>
        <p:nvSpPr>
          <p:cNvPr id="3995" name="Google Shape;3995;p15:notes">
            <a:extLst>
              <a:ext uri="{FF2B5EF4-FFF2-40B4-BE49-F238E27FC236}">
                <a16:creationId xmlns:a16="http://schemas.microsoft.com/office/drawing/2014/main" id="{C5EDDEB3-A21C-709D-8B8E-881C2233BF8A}"/>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txBody>
          <a:bodyPr/>
          <a:lstStyle/>
          <a:p>
            <a:endParaRPr lang="es-CO"/>
          </a:p>
        </p:txBody>
      </p:sp>
      <p:sp>
        <p:nvSpPr>
          <p:cNvPr id="3996" name="Google Shape;3996;p15:notes">
            <a:extLst>
              <a:ext uri="{FF2B5EF4-FFF2-40B4-BE49-F238E27FC236}">
                <a16:creationId xmlns:a16="http://schemas.microsoft.com/office/drawing/2014/main" id="{8BDD1A8D-5D0D-DFC0-0C97-825B6AA8D59C}"/>
              </a:ext>
            </a:extLst>
          </p:cNvPr>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997" name="Google Shape;3997;p15:notes">
            <a:extLst>
              <a:ext uri="{FF2B5EF4-FFF2-40B4-BE49-F238E27FC236}">
                <a16:creationId xmlns:a16="http://schemas.microsoft.com/office/drawing/2014/main" id="{838D4A74-3B80-BC08-E9AB-572FE2252D7F}"/>
              </a:ext>
            </a:extLst>
          </p:cNvPr>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s-CO"/>
              <a:t>12</a:t>
            </a:fld>
            <a:endParaRPr/>
          </a:p>
        </p:txBody>
      </p:sp>
    </p:spTree>
    <p:extLst>
      <p:ext uri="{BB962C8B-B14F-4D97-AF65-F5344CB8AC3E}">
        <p14:creationId xmlns:p14="http://schemas.microsoft.com/office/powerpoint/2010/main" val="367021616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94">
          <a:extLst>
            <a:ext uri="{FF2B5EF4-FFF2-40B4-BE49-F238E27FC236}">
              <a16:creationId xmlns:a16="http://schemas.microsoft.com/office/drawing/2014/main" id="{E9081745-9501-C425-CF02-F52565A83171}"/>
            </a:ext>
          </a:extLst>
        </p:cNvPr>
        <p:cNvGrpSpPr/>
        <p:nvPr/>
      </p:nvGrpSpPr>
      <p:grpSpPr>
        <a:xfrm>
          <a:off x="0" y="0"/>
          <a:ext cx="0" cy="0"/>
          <a:chOff x="0" y="0"/>
          <a:chExt cx="0" cy="0"/>
        </a:xfrm>
      </p:grpSpPr>
      <p:sp>
        <p:nvSpPr>
          <p:cNvPr id="3995" name="Google Shape;3995;p15:notes">
            <a:extLst>
              <a:ext uri="{FF2B5EF4-FFF2-40B4-BE49-F238E27FC236}">
                <a16:creationId xmlns:a16="http://schemas.microsoft.com/office/drawing/2014/main" id="{42912450-A622-4EF7-6D2D-F00BE3879E86}"/>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txBody>
          <a:bodyPr/>
          <a:lstStyle/>
          <a:p>
            <a:endParaRPr lang="es-CO"/>
          </a:p>
        </p:txBody>
      </p:sp>
      <p:sp>
        <p:nvSpPr>
          <p:cNvPr id="3996" name="Google Shape;3996;p15:notes">
            <a:extLst>
              <a:ext uri="{FF2B5EF4-FFF2-40B4-BE49-F238E27FC236}">
                <a16:creationId xmlns:a16="http://schemas.microsoft.com/office/drawing/2014/main" id="{EE83F0A0-3D21-60B0-148E-1B52C504274E}"/>
              </a:ext>
            </a:extLst>
          </p:cNvPr>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997" name="Google Shape;3997;p15:notes">
            <a:extLst>
              <a:ext uri="{FF2B5EF4-FFF2-40B4-BE49-F238E27FC236}">
                <a16:creationId xmlns:a16="http://schemas.microsoft.com/office/drawing/2014/main" id="{2B18EBD5-F2AF-84D7-23DC-B135671BFFD6}"/>
              </a:ext>
            </a:extLst>
          </p:cNvPr>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s-CO"/>
              <a:t>13</a:t>
            </a:fld>
            <a:endParaRPr/>
          </a:p>
        </p:txBody>
      </p:sp>
    </p:spTree>
    <p:extLst>
      <p:ext uri="{BB962C8B-B14F-4D97-AF65-F5344CB8AC3E}">
        <p14:creationId xmlns:p14="http://schemas.microsoft.com/office/powerpoint/2010/main" val="401707708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94">
          <a:extLst>
            <a:ext uri="{FF2B5EF4-FFF2-40B4-BE49-F238E27FC236}">
              <a16:creationId xmlns:a16="http://schemas.microsoft.com/office/drawing/2014/main" id="{731246DB-2C3A-8EA9-1348-374DD5563692}"/>
            </a:ext>
          </a:extLst>
        </p:cNvPr>
        <p:cNvGrpSpPr/>
        <p:nvPr/>
      </p:nvGrpSpPr>
      <p:grpSpPr>
        <a:xfrm>
          <a:off x="0" y="0"/>
          <a:ext cx="0" cy="0"/>
          <a:chOff x="0" y="0"/>
          <a:chExt cx="0" cy="0"/>
        </a:xfrm>
      </p:grpSpPr>
      <p:sp>
        <p:nvSpPr>
          <p:cNvPr id="3995" name="Google Shape;3995;p15:notes">
            <a:extLst>
              <a:ext uri="{FF2B5EF4-FFF2-40B4-BE49-F238E27FC236}">
                <a16:creationId xmlns:a16="http://schemas.microsoft.com/office/drawing/2014/main" id="{E53B2F01-9623-0338-EEA8-671205F52F2D}"/>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txBody>
          <a:bodyPr/>
          <a:lstStyle/>
          <a:p>
            <a:endParaRPr lang="es-CO"/>
          </a:p>
        </p:txBody>
      </p:sp>
      <p:sp>
        <p:nvSpPr>
          <p:cNvPr id="3996" name="Google Shape;3996;p15:notes">
            <a:extLst>
              <a:ext uri="{FF2B5EF4-FFF2-40B4-BE49-F238E27FC236}">
                <a16:creationId xmlns:a16="http://schemas.microsoft.com/office/drawing/2014/main" id="{90D8F31F-C7E2-BB5A-65F2-F684E4AD0496}"/>
              </a:ext>
            </a:extLst>
          </p:cNvPr>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997" name="Google Shape;3997;p15:notes">
            <a:extLst>
              <a:ext uri="{FF2B5EF4-FFF2-40B4-BE49-F238E27FC236}">
                <a16:creationId xmlns:a16="http://schemas.microsoft.com/office/drawing/2014/main" id="{DC3C7195-8FE6-4414-0445-7C46D91E54E4}"/>
              </a:ext>
            </a:extLst>
          </p:cNvPr>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s-CO"/>
              <a:t>14</a:t>
            </a:fld>
            <a:endParaRPr/>
          </a:p>
        </p:txBody>
      </p:sp>
    </p:spTree>
    <p:extLst>
      <p:ext uri="{BB962C8B-B14F-4D97-AF65-F5344CB8AC3E}">
        <p14:creationId xmlns:p14="http://schemas.microsoft.com/office/powerpoint/2010/main" val="138531148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94">
          <a:extLst>
            <a:ext uri="{FF2B5EF4-FFF2-40B4-BE49-F238E27FC236}">
              <a16:creationId xmlns:a16="http://schemas.microsoft.com/office/drawing/2014/main" id="{09D1893F-F489-546C-FE56-6CF0BDB0E291}"/>
            </a:ext>
          </a:extLst>
        </p:cNvPr>
        <p:cNvGrpSpPr/>
        <p:nvPr/>
      </p:nvGrpSpPr>
      <p:grpSpPr>
        <a:xfrm>
          <a:off x="0" y="0"/>
          <a:ext cx="0" cy="0"/>
          <a:chOff x="0" y="0"/>
          <a:chExt cx="0" cy="0"/>
        </a:xfrm>
      </p:grpSpPr>
      <p:sp>
        <p:nvSpPr>
          <p:cNvPr id="3995" name="Google Shape;3995;p15:notes">
            <a:extLst>
              <a:ext uri="{FF2B5EF4-FFF2-40B4-BE49-F238E27FC236}">
                <a16:creationId xmlns:a16="http://schemas.microsoft.com/office/drawing/2014/main" id="{C199C54E-2F55-3B3C-5D50-F87A3BF27344}"/>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txBody>
          <a:bodyPr/>
          <a:lstStyle/>
          <a:p>
            <a:endParaRPr lang="es-CO"/>
          </a:p>
        </p:txBody>
      </p:sp>
      <p:sp>
        <p:nvSpPr>
          <p:cNvPr id="3996" name="Google Shape;3996;p15:notes">
            <a:extLst>
              <a:ext uri="{FF2B5EF4-FFF2-40B4-BE49-F238E27FC236}">
                <a16:creationId xmlns:a16="http://schemas.microsoft.com/office/drawing/2014/main" id="{720CA0B5-00BD-995E-CBE8-1B2F24F68867}"/>
              </a:ext>
            </a:extLst>
          </p:cNvPr>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997" name="Google Shape;3997;p15:notes">
            <a:extLst>
              <a:ext uri="{FF2B5EF4-FFF2-40B4-BE49-F238E27FC236}">
                <a16:creationId xmlns:a16="http://schemas.microsoft.com/office/drawing/2014/main" id="{320118CA-E3F8-B74F-52E8-8DF5CD1ABAB1}"/>
              </a:ext>
            </a:extLst>
          </p:cNvPr>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s-CO"/>
              <a:t>15</a:t>
            </a:fld>
            <a:endParaRPr/>
          </a:p>
        </p:txBody>
      </p:sp>
    </p:spTree>
    <p:extLst>
      <p:ext uri="{BB962C8B-B14F-4D97-AF65-F5344CB8AC3E}">
        <p14:creationId xmlns:p14="http://schemas.microsoft.com/office/powerpoint/2010/main" val="328808841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94">
          <a:extLst>
            <a:ext uri="{FF2B5EF4-FFF2-40B4-BE49-F238E27FC236}">
              <a16:creationId xmlns:a16="http://schemas.microsoft.com/office/drawing/2014/main" id="{99F85870-9AA9-8D36-7BC4-E6785C2BE65B}"/>
            </a:ext>
          </a:extLst>
        </p:cNvPr>
        <p:cNvGrpSpPr/>
        <p:nvPr/>
      </p:nvGrpSpPr>
      <p:grpSpPr>
        <a:xfrm>
          <a:off x="0" y="0"/>
          <a:ext cx="0" cy="0"/>
          <a:chOff x="0" y="0"/>
          <a:chExt cx="0" cy="0"/>
        </a:xfrm>
      </p:grpSpPr>
      <p:sp>
        <p:nvSpPr>
          <p:cNvPr id="3995" name="Google Shape;3995;p15:notes">
            <a:extLst>
              <a:ext uri="{FF2B5EF4-FFF2-40B4-BE49-F238E27FC236}">
                <a16:creationId xmlns:a16="http://schemas.microsoft.com/office/drawing/2014/main" id="{8F73CF26-1A7F-DA13-76FD-FCF8E0962C1A}"/>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txBody>
          <a:bodyPr/>
          <a:lstStyle/>
          <a:p>
            <a:endParaRPr lang="es-CO"/>
          </a:p>
        </p:txBody>
      </p:sp>
      <p:sp>
        <p:nvSpPr>
          <p:cNvPr id="3996" name="Google Shape;3996;p15:notes">
            <a:extLst>
              <a:ext uri="{FF2B5EF4-FFF2-40B4-BE49-F238E27FC236}">
                <a16:creationId xmlns:a16="http://schemas.microsoft.com/office/drawing/2014/main" id="{6AD824A0-8B65-4134-4A41-003974728D4A}"/>
              </a:ext>
            </a:extLst>
          </p:cNvPr>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997" name="Google Shape;3997;p15:notes">
            <a:extLst>
              <a:ext uri="{FF2B5EF4-FFF2-40B4-BE49-F238E27FC236}">
                <a16:creationId xmlns:a16="http://schemas.microsoft.com/office/drawing/2014/main" id="{1C789DDF-6DC8-E6AB-CB82-BD6067AD6909}"/>
              </a:ext>
            </a:extLst>
          </p:cNvPr>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s-CO"/>
              <a:t>16</a:t>
            </a:fld>
            <a:endParaRPr/>
          </a:p>
        </p:txBody>
      </p:sp>
    </p:spTree>
    <p:extLst>
      <p:ext uri="{BB962C8B-B14F-4D97-AF65-F5344CB8AC3E}">
        <p14:creationId xmlns:p14="http://schemas.microsoft.com/office/powerpoint/2010/main" val="225401015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94">
          <a:extLst>
            <a:ext uri="{FF2B5EF4-FFF2-40B4-BE49-F238E27FC236}">
              <a16:creationId xmlns:a16="http://schemas.microsoft.com/office/drawing/2014/main" id="{E9081745-9501-C425-CF02-F52565A83171}"/>
            </a:ext>
          </a:extLst>
        </p:cNvPr>
        <p:cNvGrpSpPr/>
        <p:nvPr/>
      </p:nvGrpSpPr>
      <p:grpSpPr>
        <a:xfrm>
          <a:off x="0" y="0"/>
          <a:ext cx="0" cy="0"/>
          <a:chOff x="0" y="0"/>
          <a:chExt cx="0" cy="0"/>
        </a:xfrm>
      </p:grpSpPr>
      <p:sp>
        <p:nvSpPr>
          <p:cNvPr id="3995" name="Google Shape;3995;p15:notes">
            <a:extLst>
              <a:ext uri="{FF2B5EF4-FFF2-40B4-BE49-F238E27FC236}">
                <a16:creationId xmlns:a16="http://schemas.microsoft.com/office/drawing/2014/main" id="{42912450-A622-4EF7-6D2D-F00BE3879E86}"/>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txBody>
          <a:bodyPr/>
          <a:lstStyle/>
          <a:p>
            <a:endParaRPr lang="es-CO"/>
          </a:p>
        </p:txBody>
      </p:sp>
      <p:sp>
        <p:nvSpPr>
          <p:cNvPr id="3996" name="Google Shape;3996;p15:notes">
            <a:extLst>
              <a:ext uri="{FF2B5EF4-FFF2-40B4-BE49-F238E27FC236}">
                <a16:creationId xmlns:a16="http://schemas.microsoft.com/office/drawing/2014/main" id="{EE83F0A0-3D21-60B0-148E-1B52C504274E}"/>
              </a:ext>
            </a:extLst>
          </p:cNvPr>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997" name="Google Shape;3997;p15:notes">
            <a:extLst>
              <a:ext uri="{FF2B5EF4-FFF2-40B4-BE49-F238E27FC236}">
                <a16:creationId xmlns:a16="http://schemas.microsoft.com/office/drawing/2014/main" id="{2B18EBD5-F2AF-84D7-23DC-B135671BFFD6}"/>
              </a:ext>
            </a:extLst>
          </p:cNvPr>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s-CO"/>
              <a:t>17</a:t>
            </a:fld>
            <a:endParaRPr/>
          </a:p>
        </p:txBody>
      </p:sp>
    </p:spTree>
    <p:extLst>
      <p:ext uri="{BB962C8B-B14F-4D97-AF65-F5344CB8AC3E}">
        <p14:creationId xmlns:p14="http://schemas.microsoft.com/office/powerpoint/2010/main" val="359413210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94">
          <a:extLst>
            <a:ext uri="{FF2B5EF4-FFF2-40B4-BE49-F238E27FC236}">
              <a16:creationId xmlns:a16="http://schemas.microsoft.com/office/drawing/2014/main" id="{B7EA15D6-9332-89F8-64CF-011F5F4CC973}"/>
            </a:ext>
          </a:extLst>
        </p:cNvPr>
        <p:cNvGrpSpPr/>
        <p:nvPr/>
      </p:nvGrpSpPr>
      <p:grpSpPr>
        <a:xfrm>
          <a:off x="0" y="0"/>
          <a:ext cx="0" cy="0"/>
          <a:chOff x="0" y="0"/>
          <a:chExt cx="0" cy="0"/>
        </a:xfrm>
      </p:grpSpPr>
      <p:sp>
        <p:nvSpPr>
          <p:cNvPr id="3995" name="Google Shape;3995;p15:notes">
            <a:extLst>
              <a:ext uri="{FF2B5EF4-FFF2-40B4-BE49-F238E27FC236}">
                <a16:creationId xmlns:a16="http://schemas.microsoft.com/office/drawing/2014/main" id="{319CA889-679C-E53C-C05A-E78E6EEAE7E2}"/>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txBody>
          <a:bodyPr/>
          <a:lstStyle/>
          <a:p>
            <a:endParaRPr lang="es-CO"/>
          </a:p>
        </p:txBody>
      </p:sp>
      <p:sp>
        <p:nvSpPr>
          <p:cNvPr id="3996" name="Google Shape;3996;p15:notes">
            <a:extLst>
              <a:ext uri="{FF2B5EF4-FFF2-40B4-BE49-F238E27FC236}">
                <a16:creationId xmlns:a16="http://schemas.microsoft.com/office/drawing/2014/main" id="{D8102ABF-AB26-E650-49A2-99977036C127}"/>
              </a:ext>
            </a:extLst>
          </p:cNvPr>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997" name="Google Shape;3997;p15:notes">
            <a:extLst>
              <a:ext uri="{FF2B5EF4-FFF2-40B4-BE49-F238E27FC236}">
                <a16:creationId xmlns:a16="http://schemas.microsoft.com/office/drawing/2014/main" id="{746D2FC8-BE2E-99EC-9F4C-ADA4D19F69F1}"/>
              </a:ext>
            </a:extLst>
          </p:cNvPr>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s-CO"/>
              <a:t>18</a:t>
            </a:fld>
            <a:endParaRPr/>
          </a:p>
        </p:txBody>
      </p:sp>
    </p:spTree>
    <p:extLst>
      <p:ext uri="{BB962C8B-B14F-4D97-AF65-F5344CB8AC3E}">
        <p14:creationId xmlns:p14="http://schemas.microsoft.com/office/powerpoint/2010/main" val="88864815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94">
          <a:extLst>
            <a:ext uri="{FF2B5EF4-FFF2-40B4-BE49-F238E27FC236}">
              <a16:creationId xmlns:a16="http://schemas.microsoft.com/office/drawing/2014/main" id="{8D9F9188-E81B-0838-E0C7-9AC9A1B45D1B}"/>
            </a:ext>
          </a:extLst>
        </p:cNvPr>
        <p:cNvGrpSpPr/>
        <p:nvPr/>
      </p:nvGrpSpPr>
      <p:grpSpPr>
        <a:xfrm>
          <a:off x="0" y="0"/>
          <a:ext cx="0" cy="0"/>
          <a:chOff x="0" y="0"/>
          <a:chExt cx="0" cy="0"/>
        </a:xfrm>
      </p:grpSpPr>
      <p:sp>
        <p:nvSpPr>
          <p:cNvPr id="3995" name="Google Shape;3995;p15:notes">
            <a:extLst>
              <a:ext uri="{FF2B5EF4-FFF2-40B4-BE49-F238E27FC236}">
                <a16:creationId xmlns:a16="http://schemas.microsoft.com/office/drawing/2014/main" id="{6DE77FC4-56EA-731A-A53A-5E35CBE785AA}"/>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txBody>
          <a:bodyPr/>
          <a:lstStyle/>
          <a:p>
            <a:endParaRPr lang="es-CO"/>
          </a:p>
        </p:txBody>
      </p:sp>
      <p:sp>
        <p:nvSpPr>
          <p:cNvPr id="3996" name="Google Shape;3996;p15:notes">
            <a:extLst>
              <a:ext uri="{FF2B5EF4-FFF2-40B4-BE49-F238E27FC236}">
                <a16:creationId xmlns:a16="http://schemas.microsoft.com/office/drawing/2014/main" id="{F9254E09-D206-12E0-9D1D-866E6A262378}"/>
              </a:ext>
            </a:extLst>
          </p:cNvPr>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997" name="Google Shape;3997;p15:notes">
            <a:extLst>
              <a:ext uri="{FF2B5EF4-FFF2-40B4-BE49-F238E27FC236}">
                <a16:creationId xmlns:a16="http://schemas.microsoft.com/office/drawing/2014/main" id="{1BA90669-E21E-F83A-9D19-E72831460608}"/>
              </a:ext>
            </a:extLst>
          </p:cNvPr>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s-CO"/>
              <a:t>19</a:t>
            </a:fld>
            <a:endParaRPr/>
          </a:p>
        </p:txBody>
      </p:sp>
    </p:spTree>
    <p:extLst>
      <p:ext uri="{BB962C8B-B14F-4D97-AF65-F5344CB8AC3E}">
        <p14:creationId xmlns:p14="http://schemas.microsoft.com/office/powerpoint/2010/main" val="261692099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94">
          <a:extLst>
            <a:ext uri="{FF2B5EF4-FFF2-40B4-BE49-F238E27FC236}">
              <a16:creationId xmlns:a16="http://schemas.microsoft.com/office/drawing/2014/main" id="{C6766170-365F-E9EE-35BD-A846E59F808C}"/>
            </a:ext>
          </a:extLst>
        </p:cNvPr>
        <p:cNvGrpSpPr/>
        <p:nvPr/>
      </p:nvGrpSpPr>
      <p:grpSpPr>
        <a:xfrm>
          <a:off x="0" y="0"/>
          <a:ext cx="0" cy="0"/>
          <a:chOff x="0" y="0"/>
          <a:chExt cx="0" cy="0"/>
        </a:xfrm>
      </p:grpSpPr>
      <p:sp>
        <p:nvSpPr>
          <p:cNvPr id="3995" name="Google Shape;3995;p15:notes">
            <a:extLst>
              <a:ext uri="{FF2B5EF4-FFF2-40B4-BE49-F238E27FC236}">
                <a16:creationId xmlns:a16="http://schemas.microsoft.com/office/drawing/2014/main" id="{D0F22B66-8749-5544-4DBA-DE1AD685970A}"/>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txBody>
          <a:bodyPr/>
          <a:lstStyle/>
          <a:p>
            <a:endParaRPr lang="es-CO"/>
          </a:p>
        </p:txBody>
      </p:sp>
      <p:sp>
        <p:nvSpPr>
          <p:cNvPr id="3996" name="Google Shape;3996;p15:notes">
            <a:extLst>
              <a:ext uri="{FF2B5EF4-FFF2-40B4-BE49-F238E27FC236}">
                <a16:creationId xmlns:a16="http://schemas.microsoft.com/office/drawing/2014/main" id="{EF2AC58E-FC29-21D1-D9FF-55A078E191F5}"/>
              </a:ext>
            </a:extLst>
          </p:cNvPr>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997" name="Google Shape;3997;p15:notes">
            <a:extLst>
              <a:ext uri="{FF2B5EF4-FFF2-40B4-BE49-F238E27FC236}">
                <a16:creationId xmlns:a16="http://schemas.microsoft.com/office/drawing/2014/main" id="{E3898F3A-70E9-3B11-79A9-40E74D589506}"/>
              </a:ext>
            </a:extLst>
          </p:cNvPr>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s-CO"/>
              <a:t>2</a:t>
            </a:fld>
            <a:endParaRPr/>
          </a:p>
        </p:txBody>
      </p:sp>
    </p:spTree>
    <p:extLst>
      <p:ext uri="{BB962C8B-B14F-4D97-AF65-F5344CB8AC3E}">
        <p14:creationId xmlns:p14="http://schemas.microsoft.com/office/powerpoint/2010/main" val="300598680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94">
          <a:extLst>
            <a:ext uri="{FF2B5EF4-FFF2-40B4-BE49-F238E27FC236}">
              <a16:creationId xmlns:a16="http://schemas.microsoft.com/office/drawing/2014/main" id="{F6B96632-1382-C25F-A9B7-C9F7D4EAAF40}"/>
            </a:ext>
          </a:extLst>
        </p:cNvPr>
        <p:cNvGrpSpPr/>
        <p:nvPr/>
      </p:nvGrpSpPr>
      <p:grpSpPr>
        <a:xfrm>
          <a:off x="0" y="0"/>
          <a:ext cx="0" cy="0"/>
          <a:chOff x="0" y="0"/>
          <a:chExt cx="0" cy="0"/>
        </a:xfrm>
      </p:grpSpPr>
      <p:sp>
        <p:nvSpPr>
          <p:cNvPr id="3995" name="Google Shape;3995;p15:notes">
            <a:extLst>
              <a:ext uri="{FF2B5EF4-FFF2-40B4-BE49-F238E27FC236}">
                <a16:creationId xmlns:a16="http://schemas.microsoft.com/office/drawing/2014/main" id="{AD14FCAF-150B-BFA2-F6EF-F929178327A3}"/>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txBody>
          <a:bodyPr/>
          <a:lstStyle/>
          <a:p>
            <a:endParaRPr lang="es-CO"/>
          </a:p>
        </p:txBody>
      </p:sp>
      <p:sp>
        <p:nvSpPr>
          <p:cNvPr id="3996" name="Google Shape;3996;p15:notes">
            <a:extLst>
              <a:ext uri="{FF2B5EF4-FFF2-40B4-BE49-F238E27FC236}">
                <a16:creationId xmlns:a16="http://schemas.microsoft.com/office/drawing/2014/main" id="{E6493E99-EBF8-4E56-74EE-8BB32AEE5DD6}"/>
              </a:ext>
            </a:extLst>
          </p:cNvPr>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997" name="Google Shape;3997;p15:notes">
            <a:extLst>
              <a:ext uri="{FF2B5EF4-FFF2-40B4-BE49-F238E27FC236}">
                <a16:creationId xmlns:a16="http://schemas.microsoft.com/office/drawing/2014/main" id="{286B98CA-A3D0-9754-B6C3-B8AC61811D0C}"/>
              </a:ext>
            </a:extLst>
          </p:cNvPr>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s-CO"/>
              <a:t>20</a:t>
            </a:fld>
            <a:endParaRPr/>
          </a:p>
        </p:txBody>
      </p:sp>
    </p:spTree>
    <p:extLst>
      <p:ext uri="{BB962C8B-B14F-4D97-AF65-F5344CB8AC3E}">
        <p14:creationId xmlns:p14="http://schemas.microsoft.com/office/powerpoint/2010/main" val="407352633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94">
          <a:extLst>
            <a:ext uri="{FF2B5EF4-FFF2-40B4-BE49-F238E27FC236}">
              <a16:creationId xmlns:a16="http://schemas.microsoft.com/office/drawing/2014/main" id="{34365A04-03C6-FADA-E8B8-338B46A9A917}"/>
            </a:ext>
          </a:extLst>
        </p:cNvPr>
        <p:cNvGrpSpPr/>
        <p:nvPr/>
      </p:nvGrpSpPr>
      <p:grpSpPr>
        <a:xfrm>
          <a:off x="0" y="0"/>
          <a:ext cx="0" cy="0"/>
          <a:chOff x="0" y="0"/>
          <a:chExt cx="0" cy="0"/>
        </a:xfrm>
      </p:grpSpPr>
      <p:sp>
        <p:nvSpPr>
          <p:cNvPr id="3995" name="Google Shape;3995;p15:notes">
            <a:extLst>
              <a:ext uri="{FF2B5EF4-FFF2-40B4-BE49-F238E27FC236}">
                <a16:creationId xmlns:a16="http://schemas.microsoft.com/office/drawing/2014/main" id="{B41C4904-63CC-39CA-04A6-FC67764A05DF}"/>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txBody>
          <a:bodyPr/>
          <a:lstStyle/>
          <a:p>
            <a:endParaRPr lang="es-CO"/>
          </a:p>
        </p:txBody>
      </p:sp>
      <p:sp>
        <p:nvSpPr>
          <p:cNvPr id="3996" name="Google Shape;3996;p15:notes">
            <a:extLst>
              <a:ext uri="{FF2B5EF4-FFF2-40B4-BE49-F238E27FC236}">
                <a16:creationId xmlns:a16="http://schemas.microsoft.com/office/drawing/2014/main" id="{2988F8BD-1342-9021-BA6E-BC5FE3A3530C}"/>
              </a:ext>
            </a:extLst>
          </p:cNvPr>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997" name="Google Shape;3997;p15:notes">
            <a:extLst>
              <a:ext uri="{FF2B5EF4-FFF2-40B4-BE49-F238E27FC236}">
                <a16:creationId xmlns:a16="http://schemas.microsoft.com/office/drawing/2014/main" id="{556E5638-C785-3C48-9E7C-7D755D0594A1}"/>
              </a:ext>
            </a:extLst>
          </p:cNvPr>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s-CO"/>
              <a:t>21</a:t>
            </a:fld>
            <a:endParaRPr/>
          </a:p>
        </p:txBody>
      </p:sp>
    </p:spTree>
    <p:extLst>
      <p:ext uri="{BB962C8B-B14F-4D97-AF65-F5344CB8AC3E}">
        <p14:creationId xmlns:p14="http://schemas.microsoft.com/office/powerpoint/2010/main" val="408261256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94">
          <a:extLst>
            <a:ext uri="{FF2B5EF4-FFF2-40B4-BE49-F238E27FC236}">
              <a16:creationId xmlns:a16="http://schemas.microsoft.com/office/drawing/2014/main" id="{E9081745-9501-C425-CF02-F52565A83171}"/>
            </a:ext>
          </a:extLst>
        </p:cNvPr>
        <p:cNvGrpSpPr/>
        <p:nvPr/>
      </p:nvGrpSpPr>
      <p:grpSpPr>
        <a:xfrm>
          <a:off x="0" y="0"/>
          <a:ext cx="0" cy="0"/>
          <a:chOff x="0" y="0"/>
          <a:chExt cx="0" cy="0"/>
        </a:xfrm>
      </p:grpSpPr>
      <p:sp>
        <p:nvSpPr>
          <p:cNvPr id="3995" name="Google Shape;3995;p15:notes">
            <a:extLst>
              <a:ext uri="{FF2B5EF4-FFF2-40B4-BE49-F238E27FC236}">
                <a16:creationId xmlns:a16="http://schemas.microsoft.com/office/drawing/2014/main" id="{42912450-A622-4EF7-6D2D-F00BE3879E86}"/>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txBody>
          <a:bodyPr/>
          <a:lstStyle/>
          <a:p>
            <a:endParaRPr lang="es-CO"/>
          </a:p>
        </p:txBody>
      </p:sp>
      <p:sp>
        <p:nvSpPr>
          <p:cNvPr id="3996" name="Google Shape;3996;p15:notes">
            <a:extLst>
              <a:ext uri="{FF2B5EF4-FFF2-40B4-BE49-F238E27FC236}">
                <a16:creationId xmlns:a16="http://schemas.microsoft.com/office/drawing/2014/main" id="{EE83F0A0-3D21-60B0-148E-1B52C504274E}"/>
              </a:ext>
            </a:extLst>
          </p:cNvPr>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997" name="Google Shape;3997;p15:notes">
            <a:extLst>
              <a:ext uri="{FF2B5EF4-FFF2-40B4-BE49-F238E27FC236}">
                <a16:creationId xmlns:a16="http://schemas.microsoft.com/office/drawing/2014/main" id="{2B18EBD5-F2AF-84D7-23DC-B135671BFFD6}"/>
              </a:ext>
            </a:extLst>
          </p:cNvPr>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s-CO"/>
              <a:t>22</a:t>
            </a:fld>
            <a:endParaRPr/>
          </a:p>
        </p:txBody>
      </p:sp>
    </p:spTree>
    <p:extLst>
      <p:ext uri="{BB962C8B-B14F-4D97-AF65-F5344CB8AC3E}">
        <p14:creationId xmlns:p14="http://schemas.microsoft.com/office/powerpoint/2010/main" val="402696696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94">
          <a:extLst>
            <a:ext uri="{FF2B5EF4-FFF2-40B4-BE49-F238E27FC236}">
              <a16:creationId xmlns:a16="http://schemas.microsoft.com/office/drawing/2014/main" id="{EA75608D-8C2E-18E7-6C18-944F593B1CE7}"/>
            </a:ext>
          </a:extLst>
        </p:cNvPr>
        <p:cNvGrpSpPr/>
        <p:nvPr/>
      </p:nvGrpSpPr>
      <p:grpSpPr>
        <a:xfrm>
          <a:off x="0" y="0"/>
          <a:ext cx="0" cy="0"/>
          <a:chOff x="0" y="0"/>
          <a:chExt cx="0" cy="0"/>
        </a:xfrm>
      </p:grpSpPr>
      <p:sp>
        <p:nvSpPr>
          <p:cNvPr id="3995" name="Google Shape;3995;p15:notes">
            <a:extLst>
              <a:ext uri="{FF2B5EF4-FFF2-40B4-BE49-F238E27FC236}">
                <a16:creationId xmlns:a16="http://schemas.microsoft.com/office/drawing/2014/main" id="{D7CF592E-72CA-5654-B95C-B661414A5604}"/>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txBody>
          <a:bodyPr/>
          <a:lstStyle/>
          <a:p>
            <a:endParaRPr lang="es-CO"/>
          </a:p>
        </p:txBody>
      </p:sp>
      <p:sp>
        <p:nvSpPr>
          <p:cNvPr id="3996" name="Google Shape;3996;p15:notes">
            <a:extLst>
              <a:ext uri="{FF2B5EF4-FFF2-40B4-BE49-F238E27FC236}">
                <a16:creationId xmlns:a16="http://schemas.microsoft.com/office/drawing/2014/main" id="{0DDA472A-99FA-3C15-480C-463EE9BCF4A6}"/>
              </a:ext>
            </a:extLst>
          </p:cNvPr>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997" name="Google Shape;3997;p15:notes">
            <a:extLst>
              <a:ext uri="{FF2B5EF4-FFF2-40B4-BE49-F238E27FC236}">
                <a16:creationId xmlns:a16="http://schemas.microsoft.com/office/drawing/2014/main" id="{6D73656F-7783-B149-A01A-C8797CFEC647}"/>
              </a:ext>
            </a:extLst>
          </p:cNvPr>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s-CO"/>
              <a:t>23</a:t>
            </a:fld>
            <a:endParaRPr/>
          </a:p>
        </p:txBody>
      </p:sp>
    </p:spTree>
    <p:extLst>
      <p:ext uri="{BB962C8B-B14F-4D97-AF65-F5344CB8AC3E}">
        <p14:creationId xmlns:p14="http://schemas.microsoft.com/office/powerpoint/2010/main" val="258819978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94">
          <a:extLst>
            <a:ext uri="{FF2B5EF4-FFF2-40B4-BE49-F238E27FC236}">
              <a16:creationId xmlns:a16="http://schemas.microsoft.com/office/drawing/2014/main" id="{743306F9-1007-314C-7CA3-5640E10D51CA}"/>
            </a:ext>
          </a:extLst>
        </p:cNvPr>
        <p:cNvGrpSpPr/>
        <p:nvPr/>
      </p:nvGrpSpPr>
      <p:grpSpPr>
        <a:xfrm>
          <a:off x="0" y="0"/>
          <a:ext cx="0" cy="0"/>
          <a:chOff x="0" y="0"/>
          <a:chExt cx="0" cy="0"/>
        </a:xfrm>
      </p:grpSpPr>
      <p:sp>
        <p:nvSpPr>
          <p:cNvPr id="3995" name="Google Shape;3995;p15:notes">
            <a:extLst>
              <a:ext uri="{FF2B5EF4-FFF2-40B4-BE49-F238E27FC236}">
                <a16:creationId xmlns:a16="http://schemas.microsoft.com/office/drawing/2014/main" id="{FD2B8A8A-3573-A850-8E92-607352A69397}"/>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txBody>
          <a:bodyPr/>
          <a:lstStyle/>
          <a:p>
            <a:endParaRPr lang="es-CO"/>
          </a:p>
        </p:txBody>
      </p:sp>
      <p:sp>
        <p:nvSpPr>
          <p:cNvPr id="3996" name="Google Shape;3996;p15:notes">
            <a:extLst>
              <a:ext uri="{FF2B5EF4-FFF2-40B4-BE49-F238E27FC236}">
                <a16:creationId xmlns:a16="http://schemas.microsoft.com/office/drawing/2014/main" id="{CC6C913A-1263-C82B-8F35-4FD0E74083F2}"/>
              </a:ext>
            </a:extLst>
          </p:cNvPr>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997" name="Google Shape;3997;p15:notes">
            <a:extLst>
              <a:ext uri="{FF2B5EF4-FFF2-40B4-BE49-F238E27FC236}">
                <a16:creationId xmlns:a16="http://schemas.microsoft.com/office/drawing/2014/main" id="{426A0C95-48F4-F214-5F5F-402BBA116D95}"/>
              </a:ext>
            </a:extLst>
          </p:cNvPr>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s-CO"/>
              <a:t>24</a:t>
            </a:fld>
            <a:endParaRPr/>
          </a:p>
        </p:txBody>
      </p:sp>
    </p:spTree>
    <p:extLst>
      <p:ext uri="{BB962C8B-B14F-4D97-AF65-F5344CB8AC3E}">
        <p14:creationId xmlns:p14="http://schemas.microsoft.com/office/powerpoint/2010/main" val="39722817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94">
          <a:extLst>
            <a:ext uri="{FF2B5EF4-FFF2-40B4-BE49-F238E27FC236}">
              <a16:creationId xmlns:a16="http://schemas.microsoft.com/office/drawing/2014/main" id="{1C55C6A5-1331-0C54-3DBA-672592BFE460}"/>
            </a:ext>
          </a:extLst>
        </p:cNvPr>
        <p:cNvGrpSpPr/>
        <p:nvPr/>
      </p:nvGrpSpPr>
      <p:grpSpPr>
        <a:xfrm>
          <a:off x="0" y="0"/>
          <a:ext cx="0" cy="0"/>
          <a:chOff x="0" y="0"/>
          <a:chExt cx="0" cy="0"/>
        </a:xfrm>
      </p:grpSpPr>
      <p:sp>
        <p:nvSpPr>
          <p:cNvPr id="3995" name="Google Shape;3995;p15:notes">
            <a:extLst>
              <a:ext uri="{FF2B5EF4-FFF2-40B4-BE49-F238E27FC236}">
                <a16:creationId xmlns:a16="http://schemas.microsoft.com/office/drawing/2014/main" id="{3447DCFD-3904-DA9E-2B5A-A26C2448F114}"/>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txBody>
          <a:bodyPr/>
          <a:lstStyle/>
          <a:p>
            <a:endParaRPr lang="es-CO"/>
          </a:p>
        </p:txBody>
      </p:sp>
      <p:sp>
        <p:nvSpPr>
          <p:cNvPr id="3996" name="Google Shape;3996;p15:notes">
            <a:extLst>
              <a:ext uri="{FF2B5EF4-FFF2-40B4-BE49-F238E27FC236}">
                <a16:creationId xmlns:a16="http://schemas.microsoft.com/office/drawing/2014/main" id="{B047556B-8482-8659-8FF3-0716085B61E5}"/>
              </a:ext>
            </a:extLst>
          </p:cNvPr>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997" name="Google Shape;3997;p15:notes">
            <a:extLst>
              <a:ext uri="{FF2B5EF4-FFF2-40B4-BE49-F238E27FC236}">
                <a16:creationId xmlns:a16="http://schemas.microsoft.com/office/drawing/2014/main" id="{521E2948-6F16-344E-C6CA-E3B18D341B14}"/>
              </a:ext>
            </a:extLst>
          </p:cNvPr>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s-CO"/>
              <a:t>25</a:t>
            </a:fld>
            <a:endParaRPr/>
          </a:p>
        </p:txBody>
      </p:sp>
    </p:spTree>
    <p:extLst>
      <p:ext uri="{BB962C8B-B14F-4D97-AF65-F5344CB8AC3E}">
        <p14:creationId xmlns:p14="http://schemas.microsoft.com/office/powerpoint/2010/main" val="1178194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94">
          <a:extLst>
            <a:ext uri="{FF2B5EF4-FFF2-40B4-BE49-F238E27FC236}">
              <a16:creationId xmlns:a16="http://schemas.microsoft.com/office/drawing/2014/main" id="{3473AA79-D42A-D751-CF32-D5A287ADE4C0}"/>
            </a:ext>
          </a:extLst>
        </p:cNvPr>
        <p:cNvGrpSpPr/>
        <p:nvPr/>
      </p:nvGrpSpPr>
      <p:grpSpPr>
        <a:xfrm>
          <a:off x="0" y="0"/>
          <a:ext cx="0" cy="0"/>
          <a:chOff x="0" y="0"/>
          <a:chExt cx="0" cy="0"/>
        </a:xfrm>
      </p:grpSpPr>
      <p:sp>
        <p:nvSpPr>
          <p:cNvPr id="3995" name="Google Shape;3995;p15:notes">
            <a:extLst>
              <a:ext uri="{FF2B5EF4-FFF2-40B4-BE49-F238E27FC236}">
                <a16:creationId xmlns:a16="http://schemas.microsoft.com/office/drawing/2014/main" id="{E115F1A8-D684-FFD6-2E1D-C0B0C3BEACBF}"/>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txBody>
          <a:bodyPr/>
          <a:lstStyle/>
          <a:p>
            <a:endParaRPr lang="es-CO"/>
          </a:p>
        </p:txBody>
      </p:sp>
      <p:sp>
        <p:nvSpPr>
          <p:cNvPr id="3996" name="Google Shape;3996;p15:notes">
            <a:extLst>
              <a:ext uri="{FF2B5EF4-FFF2-40B4-BE49-F238E27FC236}">
                <a16:creationId xmlns:a16="http://schemas.microsoft.com/office/drawing/2014/main" id="{EF4513C0-3C7A-4B1D-908B-15495BBDA4F5}"/>
              </a:ext>
            </a:extLst>
          </p:cNvPr>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997" name="Google Shape;3997;p15:notes">
            <a:extLst>
              <a:ext uri="{FF2B5EF4-FFF2-40B4-BE49-F238E27FC236}">
                <a16:creationId xmlns:a16="http://schemas.microsoft.com/office/drawing/2014/main" id="{72EFCF32-4987-A115-E260-56976872343F}"/>
              </a:ext>
            </a:extLst>
          </p:cNvPr>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s-CO"/>
              <a:t>26</a:t>
            </a:fld>
            <a:endParaRPr/>
          </a:p>
        </p:txBody>
      </p:sp>
    </p:spTree>
    <p:extLst>
      <p:ext uri="{BB962C8B-B14F-4D97-AF65-F5344CB8AC3E}">
        <p14:creationId xmlns:p14="http://schemas.microsoft.com/office/powerpoint/2010/main" val="363307923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94">
          <a:extLst>
            <a:ext uri="{FF2B5EF4-FFF2-40B4-BE49-F238E27FC236}">
              <a16:creationId xmlns:a16="http://schemas.microsoft.com/office/drawing/2014/main" id="{FC29BF7F-D6E9-C76C-7F26-FCFC873901D3}"/>
            </a:ext>
          </a:extLst>
        </p:cNvPr>
        <p:cNvGrpSpPr/>
        <p:nvPr/>
      </p:nvGrpSpPr>
      <p:grpSpPr>
        <a:xfrm>
          <a:off x="0" y="0"/>
          <a:ext cx="0" cy="0"/>
          <a:chOff x="0" y="0"/>
          <a:chExt cx="0" cy="0"/>
        </a:xfrm>
      </p:grpSpPr>
      <p:sp>
        <p:nvSpPr>
          <p:cNvPr id="3995" name="Google Shape;3995;p15:notes">
            <a:extLst>
              <a:ext uri="{FF2B5EF4-FFF2-40B4-BE49-F238E27FC236}">
                <a16:creationId xmlns:a16="http://schemas.microsoft.com/office/drawing/2014/main" id="{EF1A53DE-0854-9221-5EDA-0E94BB0637E0}"/>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txBody>
          <a:bodyPr/>
          <a:lstStyle/>
          <a:p>
            <a:endParaRPr lang="es-CO"/>
          </a:p>
        </p:txBody>
      </p:sp>
      <p:sp>
        <p:nvSpPr>
          <p:cNvPr id="3996" name="Google Shape;3996;p15:notes">
            <a:extLst>
              <a:ext uri="{FF2B5EF4-FFF2-40B4-BE49-F238E27FC236}">
                <a16:creationId xmlns:a16="http://schemas.microsoft.com/office/drawing/2014/main" id="{A6755B0A-1A2E-9EBD-A346-C64F08C6E46D}"/>
              </a:ext>
            </a:extLst>
          </p:cNvPr>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997" name="Google Shape;3997;p15:notes">
            <a:extLst>
              <a:ext uri="{FF2B5EF4-FFF2-40B4-BE49-F238E27FC236}">
                <a16:creationId xmlns:a16="http://schemas.microsoft.com/office/drawing/2014/main" id="{E7998F74-FC31-1B68-5411-64C9366D85CC}"/>
              </a:ext>
            </a:extLst>
          </p:cNvPr>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s-CO"/>
              <a:t>27</a:t>
            </a:fld>
            <a:endParaRPr/>
          </a:p>
        </p:txBody>
      </p:sp>
    </p:spTree>
    <p:extLst>
      <p:ext uri="{BB962C8B-B14F-4D97-AF65-F5344CB8AC3E}">
        <p14:creationId xmlns:p14="http://schemas.microsoft.com/office/powerpoint/2010/main" val="356008995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94">
          <a:extLst>
            <a:ext uri="{FF2B5EF4-FFF2-40B4-BE49-F238E27FC236}">
              <a16:creationId xmlns:a16="http://schemas.microsoft.com/office/drawing/2014/main" id="{3FA8884E-F13C-FBB8-345B-A8DF137D37EC}"/>
            </a:ext>
          </a:extLst>
        </p:cNvPr>
        <p:cNvGrpSpPr/>
        <p:nvPr/>
      </p:nvGrpSpPr>
      <p:grpSpPr>
        <a:xfrm>
          <a:off x="0" y="0"/>
          <a:ext cx="0" cy="0"/>
          <a:chOff x="0" y="0"/>
          <a:chExt cx="0" cy="0"/>
        </a:xfrm>
      </p:grpSpPr>
      <p:sp>
        <p:nvSpPr>
          <p:cNvPr id="3995" name="Google Shape;3995;p15:notes">
            <a:extLst>
              <a:ext uri="{FF2B5EF4-FFF2-40B4-BE49-F238E27FC236}">
                <a16:creationId xmlns:a16="http://schemas.microsoft.com/office/drawing/2014/main" id="{F44436A0-C728-BC19-9F08-95CEC2B1E414}"/>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txBody>
          <a:bodyPr/>
          <a:lstStyle/>
          <a:p>
            <a:endParaRPr lang="es-CO"/>
          </a:p>
        </p:txBody>
      </p:sp>
      <p:sp>
        <p:nvSpPr>
          <p:cNvPr id="3996" name="Google Shape;3996;p15:notes">
            <a:extLst>
              <a:ext uri="{FF2B5EF4-FFF2-40B4-BE49-F238E27FC236}">
                <a16:creationId xmlns:a16="http://schemas.microsoft.com/office/drawing/2014/main" id="{C994A233-6F29-F029-D42B-0F03E3B50EC4}"/>
              </a:ext>
            </a:extLst>
          </p:cNvPr>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997" name="Google Shape;3997;p15:notes">
            <a:extLst>
              <a:ext uri="{FF2B5EF4-FFF2-40B4-BE49-F238E27FC236}">
                <a16:creationId xmlns:a16="http://schemas.microsoft.com/office/drawing/2014/main" id="{DF5402F9-1DA5-1957-F7B1-10BCEF2E5B56}"/>
              </a:ext>
            </a:extLst>
          </p:cNvPr>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s-CO"/>
              <a:t>28</a:t>
            </a:fld>
            <a:endParaRPr/>
          </a:p>
        </p:txBody>
      </p:sp>
    </p:spTree>
    <p:extLst>
      <p:ext uri="{BB962C8B-B14F-4D97-AF65-F5344CB8AC3E}">
        <p14:creationId xmlns:p14="http://schemas.microsoft.com/office/powerpoint/2010/main" val="338992188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94">
          <a:extLst>
            <a:ext uri="{FF2B5EF4-FFF2-40B4-BE49-F238E27FC236}">
              <a16:creationId xmlns:a16="http://schemas.microsoft.com/office/drawing/2014/main" id="{4761542D-0955-5013-7123-8A10F620AC6E}"/>
            </a:ext>
          </a:extLst>
        </p:cNvPr>
        <p:cNvGrpSpPr/>
        <p:nvPr/>
      </p:nvGrpSpPr>
      <p:grpSpPr>
        <a:xfrm>
          <a:off x="0" y="0"/>
          <a:ext cx="0" cy="0"/>
          <a:chOff x="0" y="0"/>
          <a:chExt cx="0" cy="0"/>
        </a:xfrm>
      </p:grpSpPr>
      <p:sp>
        <p:nvSpPr>
          <p:cNvPr id="3995" name="Google Shape;3995;p15:notes">
            <a:extLst>
              <a:ext uri="{FF2B5EF4-FFF2-40B4-BE49-F238E27FC236}">
                <a16:creationId xmlns:a16="http://schemas.microsoft.com/office/drawing/2014/main" id="{F632E60E-4425-27D5-47B1-FE3C372908AC}"/>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txBody>
          <a:bodyPr/>
          <a:lstStyle/>
          <a:p>
            <a:endParaRPr lang="es-CO"/>
          </a:p>
        </p:txBody>
      </p:sp>
      <p:sp>
        <p:nvSpPr>
          <p:cNvPr id="3996" name="Google Shape;3996;p15:notes">
            <a:extLst>
              <a:ext uri="{FF2B5EF4-FFF2-40B4-BE49-F238E27FC236}">
                <a16:creationId xmlns:a16="http://schemas.microsoft.com/office/drawing/2014/main" id="{36F0CAD8-B184-92CE-2A0D-3BAB92665A41}"/>
              </a:ext>
            </a:extLst>
          </p:cNvPr>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997" name="Google Shape;3997;p15:notes">
            <a:extLst>
              <a:ext uri="{FF2B5EF4-FFF2-40B4-BE49-F238E27FC236}">
                <a16:creationId xmlns:a16="http://schemas.microsoft.com/office/drawing/2014/main" id="{B630CD5E-D4A9-49B8-90F3-E02B13FE0649}"/>
              </a:ext>
            </a:extLst>
          </p:cNvPr>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s-CO"/>
              <a:t>29</a:t>
            </a:fld>
            <a:endParaRPr/>
          </a:p>
        </p:txBody>
      </p:sp>
    </p:spTree>
    <p:extLst>
      <p:ext uri="{BB962C8B-B14F-4D97-AF65-F5344CB8AC3E}">
        <p14:creationId xmlns:p14="http://schemas.microsoft.com/office/powerpoint/2010/main" val="154159830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94"/>
        <p:cNvGrpSpPr/>
        <p:nvPr/>
      </p:nvGrpSpPr>
      <p:grpSpPr>
        <a:xfrm>
          <a:off x="0" y="0"/>
          <a:ext cx="0" cy="0"/>
          <a:chOff x="0" y="0"/>
          <a:chExt cx="0" cy="0"/>
        </a:xfrm>
      </p:grpSpPr>
      <p:sp>
        <p:nvSpPr>
          <p:cNvPr id="3995" name="Google Shape;3995;p1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txBody>
          <a:bodyPr/>
          <a:lstStyle/>
          <a:p>
            <a:endParaRPr lang="es-CO"/>
          </a:p>
        </p:txBody>
      </p:sp>
      <p:sp>
        <p:nvSpPr>
          <p:cNvPr id="3996" name="Google Shape;3996;p15: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997" name="Google Shape;3997;p15: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s-CO"/>
              <a:t>3</a:t>
            </a:fld>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94">
          <a:extLst>
            <a:ext uri="{FF2B5EF4-FFF2-40B4-BE49-F238E27FC236}">
              <a16:creationId xmlns:a16="http://schemas.microsoft.com/office/drawing/2014/main" id="{199A278B-56EE-650D-EBFF-90476E93ED33}"/>
            </a:ext>
          </a:extLst>
        </p:cNvPr>
        <p:cNvGrpSpPr/>
        <p:nvPr/>
      </p:nvGrpSpPr>
      <p:grpSpPr>
        <a:xfrm>
          <a:off x="0" y="0"/>
          <a:ext cx="0" cy="0"/>
          <a:chOff x="0" y="0"/>
          <a:chExt cx="0" cy="0"/>
        </a:xfrm>
      </p:grpSpPr>
      <p:sp>
        <p:nvSpPr>
          <p:cNvPr id="3995" name="Google Shape;3995;p15:notes">
            <a:extLst>
              <a:ext uri="{FF2B5EF4-FFF2-40B4-BE49-F238E27FC236}">
                <a16:creationId xmlns:a16="http://schemas.microsoft.com/office/drawing/2014/main" id="{87E08DBD-286C-36B3-993A-DF68DC5F6DAE}"/>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txBody>
          <a:bodyPr/>
          <a:lstStyle/>
          <a:p>
            <a:endParaRPr lang="es-CO"/>
          </a:p>
        </p:txBody>
      </p:sp>
      <p:sp>
        <p:nvSpPr>
          <p:cNvPr id="3996" name="Google Shape;3996;p15:notes">
            <a:extLst>
              <a:ext uri="{FF2B5EF4-FFF2-40B4-BE49-F238E27FC236}">
                <a16:creationId xmlns:a16="http://schemas.microsoft.com/office/drawing/2014/main" id="{6B2AC837-6894-021B-5844-D65D0F8D42E4}"/>
              </a:ext>
            </a:extLst>
          </p:cNvPr>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997" name="Google Shape;3997;p15:notes">
            <a:extLst>
              <a:ext uri="{FF2B5EF4-FFF2-40B4-BE49-F238E27FC236}">
                <a16:creationId xmlns:a16="http://schemas.microsoft.com/office/drawing/2014/main" id="{B6835D6C-954F-74C9-585A-D1B3EC03650C}"/>
              </a:ext>
            </a:extLst>
          </p:cNvPr>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s-CO"/>
              <a:t>30</a:t>
            </a:fld>
            <a:endParaRPr/>
          </a:p>
        </p:txBody>
      </p:sp>
    </p:spTree>
    <p:extLst>
      <p:ext uri="{BB962C8B-B14F-4D97-AF65-F5344CB8AC3E}">
        <p14:creationId xmlns:p14="http://schemas.microsoft.com/office/powerpoint/2010/main" val="261112659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94">
          <a:extLst>
            <a:ext uri="{FF2B5EF4-FFF2-40B4-BE49-F238E27FC236}">
              <a16:creationId xmlns:a16="http://schemas.microsoft.com/office/drawing/2014/main" id="{6B0AA3EE-1163-8DDA-6D95-D7001E583B74}"/>
            </a:ext>
          </a:extLst>
        </p:cNvPr>
        <p:cNvGrpSpPr/>
        <p:nvPr/>
      </p:nvGrpSpPr>
      <p:grpSpPr>
        <a:xfrm>
          <a:off x="0" y="0"/>
          <a:ext cx="0" cy="0"/>
          <a:chOff x="0" y="0"/>
          <a:chExt cx="0" cy="0"/>
        </a:xfrm>
      </p:grpSpPr>
      <p:sp>
        <p:nvSpPr>
          <p:cNvPr id="3995" name="Google Shape;3995;p15:notes">
            <a:extLst>
              <a:ext uri="{FF2B5EF4-FFF2-40B4-BE49-F238E27FC236}">
                <a16:creationId xmlns:a16="http://schemas.microsoft.com/office/drawing/2014/main" id="{3E541E75-01FF-0F94-187C-A4685A2966EF}"/>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txBody>
          <a:bodyPr/>
          <a:lstStyle/>
          <a:p>
            <a:endParaRPr lang="es-CO"/>
          </a:p>
        </p:txBody>
      </p:sp>
      <p:sp>
        <p:nvSpPr>
          <p:cNvPr id="3996" name="Google Shape;3996;p15:notes">
            <a:extLst>
              <a:ext uri="{FF2B5EF4-FFF2-40B4-BE49-F238E27FC236}">
                <a16:creationId xmlns:a16="http://schemas.microsoft.com/office/drawing/2014/main" id="{C0383E71-D2D0-ABB6-3630-3334DDDDB10F}"/>
              </a:ext>
            </a:extLst>
          </p:cNvPr>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997" name="Google Shape;3997;p15:notes">
            <a:extLst>
              <a:ext uri="{FF2B5EF4-FFF2-40B4-BE49-F238E27FC236}">
                <a16:creationId xmlns:a16="http://schemas.microsoft.com/office/drawing/2014/main" id="{E3811879-AD32-E75A-FC23-5FDEE6F38363}"/>
              </a:ext>
            </a:extLst>
          </p:cNvPr>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s-CO"/>
              <a:t>31</a:t>
            </a:fld>
            <a:endParaRPr/>
          </a:p>
        </p:txBody>
      </p:sp>
    </p:spTree>
    <p:extLst>
      <p:ext uri="{BB962C8B-B14F-4D97-AF65-F5344CB8AC3E}">
        <p14:creationId xmlns:p14="http://schemas.microsoft.com/office/powerpoint/2010/main" val="282722256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94">
          <a:extLst>
            <a:ext uri="{FF2B5EF4-FFF2-40B4-BE49-F238E27FC236}">
              <a16:creationId xmlns:a16="http://schemas.microsoft.com/office/drawing/2014/main" id="{4F1F34E1-AFA0-C1F4-60AB-8A8BC3DFFB19}"/>
            </a:ext>
          </a:extLst>
        </p:cNvPr>
        <p:cNvGrpSpPr/>
        <p:nvPr/>
      </p:nvGrpSpPr>
      <p:grpSpPr>
        <a:xfrm>
          <a:off x="0" y="0"/>
          <a:ext cx="0" cy="0"/>
          <a:chOff x="0" y="0"/>
          <a:chExt cx="0" cy="0"/>
        </a:xfrm>
      </p:grpSpPr>
      <p:sp>
        <p:nvSpPr>
          <p:cNvPr id="3995" name="Google Shape;3995;p15:notes">
            <a:extLst>
              <a:ext uri="{FF2B5EF4-FFF2-40B4-BE49-F238E27FC236}">
                <a16:creationId xmlns:a16="http://schemas.microsoft.com/office/drawing/2014/main" id="{DA69ED81-9CF5-D1CF-A166-431042542469}"/>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txBody>
          <a:bodyPr/>
          <a:lstStyle/>
          <a:p>
            <a:endParaRPr lang="es-CO"/>
          </a:p>
        </p:txBody>
      </p:sp>
      <p:sp>
        <p:nvSpPr>
          <p:cNvPr id="3996" name="Google Shape;3996;p15:notes">
            <a:extLst>
              <a:ext uri="{FF2B5EF4-FFF2-40B4-BE49-F238E27FC236}">
                <a16:creationId xmlns:a16="http://schemas.microsoft.com/office/drawing/2014/main" id="{64C4175E-6E7D-ABB5-27A5-F0B9F1DAFDAA}"/>
              </a:ext>
            </a:extLst>
          </p:cNvPr>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997" name="Google Shape;3997;p15:notes">
            <a:extLst>
              <a:ext uri="{FF2B5EF4-FFF2-40B4-BE49-F238E27FC236}">
                <a16:creationId xmlns:a16="http://schemas.microsoft.com/office/drawing/2014/main" id="{F5DB980B-D578-B054-AEAD-E8FC8BB7833B}"/>
              </a:ext>
            </a:extLst>
          </p:cNvPr>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s-CO"/>
              <a:t>32</a:t>
            </a:fld>
            <a:endParaRPr/>
          </a:p>
        </p:txBody>
      </p:sp>
    </p:spTree>
    <p:extLst>
      <p:ext uri="{BB962C8B-B14F-4D97-AF65-F5344CB8AC3E}">
        <p14:creationId xmlns:p14="http://schemas.microsoft.com/office/powerpoint/2010/main" val="271744867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94">
          <a:extLst>
            <a:ext uri="{FF2B5EF4-FFF2-40B4-BE49-F238E27FC236}">
              <a16:creationId xmlns:a16="http://schemas.microsoft.com/office/drawing/2014/main" id="{460AF3C7-5E08-51DA-DA1C-ADD94125962C}"/>
            </a:ext>
          </a:extLst>
        </p:cNvPr>
        <p:cNvGrpSpPr/>
        <p:nvPr/>
      </p:nvGrpSpPr>
      <p:grpSpPr>
        <a:xfrm>
          <a:off x="0" y="0"/>
          <a:ext cx="0" cy="0"/>
          <a:chOff x="0" y="0"/>
          <a:chExt cx="0" cy="0"/>
        </a:xfrm>
      </p:grpSpPr>
      <p:sp>
        <p:nvSpPr>
          <p:cNvPr id="3995" name="Google Shape;3995;p15:notes">
            <a:extLst>
              <a:ext uri="{FF2B5EF4-FFF2-40B4-BE49-F238E27FC236}">
                <a16:creationId xmlns:a16="http://schemas.microsoft.com/office/drawing/2014/main" id="{DDB64DE6-52BD-6CD6-9F88-8501C160F3AB}"/>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txBody>
          <a:bodyPr/>
          <a:lstStyle/>
          <a:p>
            <a:endParaRPr lang="es-CO"/>
          </a:p>
        </p:txBody>
      </p:sp>
      <p:sp>
        <p:nvSpPr>
          <p:cNvPr id="3996" name="Google Shape;3996;p15:notes">
            <a:extLst>
              <a:ext uri="{FF2B5EF4-FFF2-40B4-BE49-F238E27FC236}">
                <a16:creationId xmlns:a16="http://schemas.microsoft.com/office/drawing/2014/main" id="{D35D7DD1-DCFB-7048-F5C6-B7502B035DF9}"/>
              </a:ext>
            </a:extLst>
          </p:cNvPr>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997" name="Google Shape;3997;p15:notes">
            <a:extLst>
              <a:ext uri="{FF2B5EF4-FFF2-40B4-BE49-F238E27FC236}">
                <a16:creationId xmlns:a16="http://schemas.microsoft.com/office/drawing/2014/main" id="{732E6E35-AF68-71FE-7519-2756FFCC7445}"/>
              </a:ext>
            </a:extLst>
          </p:cNvPr>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s-CO"/>
              <a:t>33</a:t>
            </a:fld>
            <a:endParaRPr/>
          </a:p>
        </p:txBody>
      </p:sp>
    </p:spTree>
    <p:extLst>
      <p:ext uri="{BB962C8B-B14F-4D97-AF65-F5344CB8AC3E}">
        <p14:creationId xmlns:p14="http://schemas.microsoft.com/office/powerpoint/2010/main" val="2799358747"/>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94">
          <a:extLst>
            <a:ext uri="{FF2B5EF4-FFF2-40B4-BE49-F238E27FC236}">
              <a16:creationId xmlns:a16="http://schemas.microsoft.com/office/drawing/2014/main" id="{D409B842-8A23-ED38-EF31-355F074C61F2}"/>
            </a:ext>
          </a:extLst>
        </p:cNvPr>
        <p:cNvGrpSpPr/>
        <p:nvPr/>
      </p:nvGrpSpPr>
      <p:grpSpPr>
        <a:xfrm>
          <a:off x="0" y="0"/>
          <a:ext cx="0" cy="0"/>
          <a:chOff x="0" y="0"/>
          <a:chExt cx="0" cy="0"/>
        </a:xfrm>
      </p:grpSpPr>
      <p:sp>
        <p:nvSpPr>
          <p:cNvPr id="3995" name="Google Shape;3995;p15:notes">
            <a:extLst>
              <a:ext uri="{FF2B5EF4-FFF2-40B4-BE49-F238E27FC236}">
                <a16:creationId xmlns:a16="http://schemas.microsoft.com/office/drawing/2014/main" id="{001AA77A-20F4-6DF6-52BE-77E768B6E374}"/>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txBody>
          <a:bodyPr/>
          <a:lstStyle/>
          <a:p>
            <a:endParaRPr lang="es-CO"/>
          </a:p>
        </p:txBody>
      </p:sp>
      <p:sp>
        <p:nvSpPr>
          <p:cNvPr id="3996" name="Google Shape;3996;p15:notes">
            <a:extLst>
              <a:ext uri="{FF2B5EF4-FFF2-40B4-BE49-F238E27FC236}">
                <a16:creationId xmlns:a16="http://schemas.microsoft.com/office/drawing/2014/main" id="{023D9E50-E333-322C-21CD-5D27BB36481D}"/>
              </a:ext>
            </a:extLst>
          </p:cNvPr>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997" name="Google Shape;3997;p15:notes">
            <a:extLst>
              <a:ext uri="{FF2B5EF4-FFF2-40B4-BE49-F238E27FC236}">
                <a16:creationId xmlns:a16="http://schemas.microsoft.com/office/drawing/2014/main" id="{55252D99-170E-D1C3-03A9-35FE524A9DB4}"/>
              </a:ext>
            </a:extLst>
          </p:cNvPr>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s-CO"/>
              <a:t>34</a:t>
            </a:fld>
            <a:endParaRPr/>
          </a:p>
        </p:txBody>
      </p:sp>
    </p:spTree>
    <p:extLst>
      <p:ext uri="{BB962C8B-B14F-4D97-AF65-F5344CB8AC3E}">
        <p14:creationId xmlns:p14="http://schemas.microsoft.com/office/powerpoint/2010/main" val="3967994137"/>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94">
          <a:extLst>
            <a:ext uri="{FF2B5EF4-FFF2-40B4-BE49-F238E27FC236}">
              <a16:creationId xmlns:a16="http://schemas.microsoft.com/office/drawing/2014/main" id="{E9E10132-6573-4CB3-114B-D263A8746B80}"/>
            </a:ext>
          </a:extLst>
        </p:cNvPr>
        <p:cNvGrpSpPr/>
        <p:nvPr/>
      </p:nvGrpSpPr>
      <p:grpSpPr>
        <a:xfrm>
          <a:off x="0" y="0"/>
          <a:ext cx="0" cy="0"/>
          <a:chOff x="0" y="0"/>
          <a:chExt cx="0" cy="0"/>
        </a:xfrm>
      </p:grpSpPr>
      <p:sp>
        <p:nvSpPr>
          <p:cNvPr id="3995" name="Google Shape;3995;p15:notes">
            <a:extLst>
              <a:ext uri="{FF2B5EF4-FFF2-40B4-BE49-F238E27FC236}">
                <a16:creationId xmlns:a16="http://schemas.microsoft.com/office/drawing/2014/main" id="{EB5F0C0C-004D-71D9-7603-6AF9BDC3C056}"/>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txBody>
          <a:bodyPr/>
          <a:lstStyle/>
          <a:p>
            <a:endParaRPr lang="es-CO"/>
          </a:p>
        </p:txBody>
      </p:sp>
      <p:sp>
        <p:nvSpPr>
          <p:cNvPr id="3996" name="Google Shape;3996;p15:notes">
            <a:extLst>
              <a:ext uri="{FF2B5EF4-FFF2-40B4-BE49-F238E27FC236}">
                <a16:creationId xmlns:a16="http://schemas.microsoft.com/office/drawing/2014/main" id="{94FC5FC0-8A18-F0A2-BE43-4F917224A461}"/>
              </a:ext>
            </a:extLst>
          </p:cNvPr>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997" name="Google Shape;3997;p15:notes">
            <a:extLst>
              <a:ext uri="{FF2B5EF4-FFF2-40B4-BE49-F238E27FC236}">
                <a16:creationId xmlns:a16="http://schemas.microsoft.com/office/drawing/2014/main" id="{0CF170BE-74C7-5689-5FB5-7594F163D048}"/>
              </a:ext>
            </a:extLst>
          </p:cNvPr>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s-CO"/>
              <a:t>35</a:t>
            </a:fld>
            <a:endParaRPr/>
          </a:p>
        </p:txBody>
      </p:sp>
    </p:spTree>
    <p:extLst>
      <p:ext uri="{BB962C8B-B14F-4D97-AF65-F5344CB8AC3E}">
        <p14:creationId xmlns:p14="http://schemas.microsoft.com/office/powerpoint/2010/main" val="1526444326"/>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94">
          <a:extLst>
            <a:ext uri="{FF2B5EF4-FFF2-40B4-BE49-F238E27FC236}">
              <a16:creationId xmlns:a16="http://schemas.microsoft.com/office/drawing/2014/main" id="{622C9160-5BB3-5851-54D0-43FC1AF6D861}"/>
            </a:ext>
          </a:extLst>
        </p:cNvPr>
        <p:cNvGrpSpPr/>
        <p:nvPr/>
      </p:nvGrpSpPr>
      <p:grpSpPr>
        <a:xfrm>
          <a:off x="0" y="0"/>
          <a:ext cx="0" cy="0"/>
          <a:chOff x="0" y="0"/>
          <a:chExt cx="0" cy="0"/>
        </a:xfrm>
      </p:grpSpPr>
      <p:sp>
        <p:nvSpPr>
          <p:cNvPr id="3995" name="Google Shape;3995;p15:notes">
            <a:extLst>
              <a:ext uri="{FF2B5EF4-FFF2-40B4-BE49-F238E27FC236}">
                <a16:creationId xmlns:a16="http://schemas.microsoft.com/office/drawing/2014/main" id="{8A28C59E-54FD-358D-0D82-EAEC5E7AE518}"/>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txBody>
          <a:bodyPr/>
          <a:lstStyle/>
          <a:p>
            <a:endParaRPr lang="es-CO"/>
          </a:p>
        </p:txBody>
      </p:sp>
      <p:sp>
        <p:nvSpPr>
          <p:cNvPr id="3996" name="Google Shape;3996;p15:notes">
            <a:extLst>
              <a:ext uri="{FF2B5EF4-FFF2-40B4-BE49-F238E27FC236}">
                <a16:creationId xmlns:a16="http://schemas.microsoft.com/office/drawing/2014/main" id="{17AD11C4-22B8-5B7E-C244-6E3431B42F56}"/>
              </a:ext>
            </a:extLst>
          </p:cNvPr>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997" name="Google Shape;3997;p15:notes">
            <a:extLst>
              <a:ext uri="{FF2B5EF4-FFF2-40B4-BE49-F238E27FC236}">
                <a16:creationId xmlns:a16="http://schemas.microsoft.com/office/drawing/2014/main" id="{4E1B4B81-65E8-083D-E4C4-1466967BEF47}"/>
              </a:ext>
            </a:extLst>
          </p:cNvPr>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s-CO"/>
              <a:t>36</a:t>
            </a:fld>
            <a:endParaRPr/>
          </a:p>
        </p:txBody>
      </p:sp>
    </p:spTree>
    <p:extLst>
      <p:ext uri="{BB962C8B-B14F-4D97-AF65-F5344CB8AC3E}">
        <p14:creationId xmlns:p14="http://schemas.microsoft.com/office/powerpoint/2010/main" val="2228374270"/>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94">
          <a:extLst>
            <a:ext uri="{FF2B5EF4-FFF2-40B4-BE49-F238E27FC236}">
              <a16:creationId xmlns:a16="http://schemas.microsoft.com/office/drawing/2014/main" id="{39A4D819-8BB6-0058-47F4-608EDFC475C6}"/>
            </a:ext>
          </a:extLst>
        </p:cNvPr>
        <p:cNvGrpSpPr/>
        <p:nvPr/>
      </p:nvGrpSpPr>
      <p:grpSpPr>
        <a:xfrm>
          <a:off x="0" y="0"/>
          <a:ext cx="0" cy="0"/>
          <a:chOff x="0" y="0"/>
          <a:chExt cx="0" cy="0"/>
        </a:xfrm>
      </p:grpSpPr>
      <p:sp>
        <p:nvSpPr>
          <p:cNvPr id="3995" name="Google Shape;3995;p15:notes">
            <a:extLst>
              <a:ext uri="{FF2B5EF4-FFF2-40B4-BE49-F238E27FC236}">
                <a16:creationId xmlns:a16="http://schemas.microsoft.com/office/drawing/2014/main" id="{9E4747F0-E6F2-2D51-CC02-267FA29850FC}"/>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txBody>
          <a:bodyPr/>
          <a:lstStyle/>
          <a:p>
            <a:endParaRPr lang="es-CO"/>
          </a:p>
        </p:txBody>
      </p:sp>
      <p:sp>
        <p:nvSpPr>
          <p:cNvPr id="3996" name="Google Shape;3996;p15:notes">
            <a:extLst>
              <a:ext uri="{FF2B5EF4-FFF2-40B4-BE49-F238E27FC236}">
                <a16:creationId xmlns:a16="http://schemas.microsoft.com/office/drawing/2014/main" id="{50E2F8BA-8124-6C67-A029-17AF1EA5B4A7}"/>
              </a:ext>
            </a:extLst>
          </p:cNvPr>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997" name="Google Shape;3997;p15:notes">
            <a:extLst>
              <a:ext uri="{FF2B5EF4-FFF2-40B4-BE49-F238E27FC236}">
                <a16:creationId xmlns:a16="http://schemas.microsoft.com/office/drawing/2014/main" id="{C4EED9EA-34E0-B7C2-AE39-AC0D604E980A}"/>
              </a:ext>
            </a:extLst>
          </p:cNvPr>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s-CO"/>
              <a:t>37</a:t>
            </a:fld>
            <a:endParaRPr/>
          </a:p>
        </p:txBody>
      </p:sp>
    </p:spTree>
    <p:extLst>
      <p:ext uri="{BB962C8B-B14F-4D97-AF65-F5344CB8AC3E}">
        <p14:creationId xmlns:p14="http://schemas.microsoft.com/office/powerpoint/2010/main" val="1726003980"/>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94">
          <a:extLst>
            <a:ext uri="{FF2B5EF4-FFF2-40B4-BE49-F238E27FC236}">
              <a16:creationId xmlns:a16="http://schemas.microsoft.com/office/drawing/2014/main" id="{16AEE892-E5E1-F43E-4E09-7E348E0C48EA}"/>
            </a:ext>
          </a:extLst>
        </p:cNvPr>
        <p:cNvGrpSpPr/>
        <p:nvPr/>
      </p:nvGrpSpPr>
      <p:grpSpPr>
        <a:xfrm>
          <a:off x="0" y="0"/>
          <a:ext cx="0" cy="0"/>
          <a:chOff x="0" y="0"/>
          <a:chExt cx="0" cy="0"/>
        </a:xfrm>
      </p:grpSpPr>
      <p:sp>
        <p:nvSpPr>
          <p:cNvPr id="3995" name="Google Shape;3995;p15:notes">
            <a:extLst>
              <a:ext uri="{FF2B5EF4-FFF2-40B4-BE49-F238E27FC236}">
                <a16:creationId xmlns:a16="http://schemas.microsoft.com/office/drawing/2014/main" id="{5A9013D6-7383-8F2F-91ED-68734E1C9615}"/>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txBody>
          <a:bodyPr/>
          <a:lstStyle/>
          <a:p>
            <a:endParaRPr lang="es-CO"/>
          </a:p>
        </p:txBody>
      </p:sp>
      <p:sp>
        <p:nvSpPr>
          <p:cNvPr id="3996" name="Google Shape;3996;p15:notes">
            <a:extLst>
              <a:ext uri="{FF2B5EF4-FFF2-40B4-BE49-F238E27FC236}">
                <a16:creationId xmlns:a16="http://schemas.microsoft.com/office/drawing/2014/main" id="{B8AB5290-2ED4-6434-CE77-692B2B3D529E}"/>
              </a:ext>
            </a:extLst>
          </p:cNvPr>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997" name="Google Shape;3997;p15:notes">
            <a:extLst>
              <a:ext uri="{FF2B5EF4-FFF2-40B4-BE49-F238E27FC236}">
                <a16:creationId xmlns:a16="http://schemas.microsoft.com/office/drawing/2014/main" id="{FDA13C5E-2BBE-0ADA-5647-1CB93E4F1DBB}"/>
              </a:ext>
            </a:extLst>
          </p:cNvPr>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s-CO"/>
              <a:t>38</a:t>
            </a:fld>
            <a:endParaRPr/>
          </a:p>
        </p:txBody>
      </p:sp>
    </p:spTree>
    <p:extLst>
      <p:ext uri="{BB962C8B-B14F-4D97-AF65-F5344CB8AC3E}">
        <p14:creationId xmlns:p14="http://schemas.microsoft.com/office/powerpoint/2010/main" val="2510685261"/>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94">
          <a:extLst>
            <a:ext uri="{FF2B5EF4-FFF2-40B4-BE49-F238E27FC236}">
              <a16:creationId xmlns:a16="http://schemas.microsoft.com/office/drawing/2014/main" id="{8512551B-47DB-E8F3-B352-45784526D90D}"/>
            </a:ext>
          </a:extLst>
        </p:cNvPr>
        <p:cNvGrpSpPr/>
        <p:nvPr/>
      </p:nvGrpSpPr>
      <p:grpSpPr>
        <a:xfrm>
          <a:off x="0" y="0"/>
          <a:ext cx="0" cy="0"/>
          <a:chOff x="0" y="0"/>
          <a:chExt cx="0" cy="0"/>
        </a:xfrm>
      </p:grpSpPr>
      <p:sp>
        <p:nvSpPr>
          <p:cNvPr id="3995" name="Google Shape;3995;p15:notes">
            <a:extLst>
              <a:ext uri="{FF2B5EF4-FFF2-40B4-BE49-F238E27FC236}">
                <a16:creationId xmlns:a16="http://schemas.microsoft.com/office/drawing/2014/main" id="{E0108DC9-4770-3DA4-D128-F11E099D215F}"/>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txBody>
          <a:bodyPr/>
          <a:lstStyle/>
          <a:p>
            <a:endParaRPr lang="es-CO"/>
          </a:p>
        </p:txBody>
      </p:sp>
      <p:sp>
        <p:nvSpPr>
          <p:cNvPr id="3996" name="Google Shape;3996;p15:notes">
            <a:extLst>
              <a:ext uri="{FF2B5EF4-FFF2-40B4-BE49-F238E27FC236}">
                <a16:creationId xmlns:a16="http://schemas.microsoft.com/office/drawing/2014/main" id="{ADB32318-559B-B7E6-6586-DFC860A7FA86}"/>
              </a:ext>
            </a:extLst>
          </p:cNvPr>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997" name="Google Shape;3997;p15:notes">
            <a:extLst>
              <a:ext uri="{FF2B5EF4-FFF2-40B4-BE49-F238E27FC236}">
                <a16:creationId xmlns:a16="http://schemas.microsoft.com/office/drawing/2014/main" id="{54D78DC7-BDD1-90FB-97CA-CF278547B878}"/>
              </a:ext>
            </a:extLst>
          </p:cNvPr>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s-CO"/>
              <a:t>39</a:t>
            </a:fld>
            <a:endParaRPr/>
          </a:p>
        </p:txBody>
      </p:sp>
    </p:spTree>
    <p:extLst>
      <p:ext uri="{BB962C8B-B14F-4D97-AF65-F5344CB8AC3E}">
        <p14:creationId xmlns:p14="http://schemas.microsoft.com/office/powerpoint/2010/main" val="168589917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94">
          <a:extLst>
            <a:ext uri="{FF2B5EF4-FFF2-40B4-BE49-F238E27FC236}">
              <a16:creationId xmlns:a16="http://schemas.microsoft.com/office/drawing/2014/main" id="{E9081745-9501-C425-CF02-F52565A83171}"/>
            </a:ext>
          </a:extLst>
        </p:cNvPr>
        <p:cNvGrpSpPr/>
        <p:nvPr/>
      </p:nvGrpSpPr>
      <p:grpSpPr>
        <a:xfrm>
          <a:off x="0" y="0"/>
          <a:ext cx="0" cy="0"/>
          <a:chOff x="0" y="0"/>
          <a:chExt cx="0" cy="0"/>
        </a:xfrm>
      </p:grpSpPr>
      <p:sp>
        <p:nvSpPr>
          <p:cNvPr id="3995" name="Google Shape;3995;p15:notes">
            <a:extLst>
              <a:ext uri="{FF2B5EF4-FFF2-40B4-BE49-F238E27FC236}">
                <a16:creationId xmlns:a16="http://schemas.microsoft.com/office/drawing/2014/main" id="{42912450-A622-4EF7-6D2D-F00BE3879E86}"/>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txBody>
          <a:bodyPr/>
          <a:lstStyle/>
          <a:p>
            <a:endParaRPr lang="es-CO"/>
          </a:p>
        </p:txBody>
      </p:sp>
      <p:sp>
        <p:nvSpPr>
          <p:cNvPr id="3996" name="Google Shape;3996;p15:notes">
            <a:extLst>
              <a:ext uri="{FF2B5EF4-FFF2-40B4-BE49-F238E27FC236}">
                <a16:creationId xmlns:a16="http://schemas.microsoft.com/office/drawing/2014/main" id="{EE83F0A0-3D21-60B0-148E-1B52C504274E}"/>
              </a:ext>
            </a:extLst>
          </p:cNvPr>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997" name="Google Shape;3997;p15:notes">
            <a:extLst>
              <a:ext uri="{FF2B5EF4-FFF2-40B4-BE49-F238E27FC236}">
                <a16:creationId xmlns:a16="http://schemas.microsoft.com/office/drawing/2014/main" id="{2B18EBD5-F2AF-84D7-23DC-B135671BFFD6}"/>
              </a:ext>
            </a:extLst>
          </p:cNvPr>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s-CO"/>
              <a:t>4</a:t>
            </a:fld>
            <a:endParaRPr/>
          </a:p>
        </p:txBody>
      </p:sp>
    </p:spTree>
    <p:extLst>
      <p:ext uri="{BB962C8B-B14F-4D97-AF65-F5344CB8AC3E}">
        <p14:creationId xmlns:p14="http://schemas.microsoft.com/office/powerpoint/2010/main" val="1400677615"/>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94"/>
        <p:cNvGrpSpPr/>
        <p:nvPr/>
      </p:nvGrpSpPr>
      <p:grpSpPr>
        <a:xfrm>
          <a:off x="0" y="0"/>
          <a:ext cx="0" cy="0"/>
          <a:chOff x="0" y="0"/>
          <a:chExt cx="0" cy="0"/>
        </a:xfrm>
      </p:grpSpPr>
      <p:sp>
        <p:nvSpPr>
          <p:cNvPr id="3995" name="Google Shape;3995;p1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txBody>
          <a:bodyPr/>
          <a:lstStyle/>
          <a:p>
            <a:endParaRPr lang="es-CO"/>
          </a:p>
        </p:txBody>
      </p:sp>
      <p:sp>
        <p:nvSpPr>
          <p:cNvPr id="3996" name="Google Shape;3996;p15: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997" name="Google Shape;3997;p15: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s-CO"/>
              <a:t>40</a:t>
            </a:fld>
            <a:endParaRPr/>
          </a:p>
        </p:txBody>
      </p:sp>
    </p:spTree>
    <p:extLst>
      <p:ext uri="{BB962C8B-B14F-4D97-AF65-F5344CB8AC3E}">
        <p14:creationId xmlns:p14="http://schemas.microsoft.com/office/powerpoint/2010/main" val="3829762035"/>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94">
          <a:extLst>
            <a:ext uri="{FF2B5EF4-FFF2-40B4-BE49-F238E27FC236}">
              <a16:creationId xmlns:a16="http://schemas.microsoft.com/office/drawing/2014/main" id="{BA237134-23E9-FA0D-4015-C95A98A75DB9}"/>
            </a:ext>
          </a:extLst>
        </p:cNvPr>
        <p:cNvGrpSpPr/>
        <p:nvPr/>
      </p:nvGrpSpPr>
      <p:grpSpPr>
        <a:xfrm>
          <a:off x="0" y="0"/>
          <a:ext cx="0" cy="0"/>
          <a:chOff x="0" y="0"/>
          <a:chExt cx="0" cy="0"/>
        </a:xfrm>
      </p:grpSpPr>
      <p:sp>
        <p:nvSpPr>
          <p:cNvPr id="3995" name="Google Shape;3995;p15:notes">
            <a:extLst>
              <a:ext uri="{FF2B5EF4-FFF2-40B4-BE49-F238E27FC236}">
                <a16:creationId xmlns:a16="http://schemas.microsoft.com/office/drawing/2014/main" id="{0EDBF382-DF50-68D1-69EE-399A4C9340F6}"/>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txBody>
          <a:bodyPr/>
          <a:lstStyle/>
          <a:p>
            <a:endParaRPr lang="es-CO"/>
          </a:p>
        </p:txBody>
      </p:sp>
      <p:sp>
        <p:nvSpPr>
          <p:cNvPr id="3996" name="Google Shape;3996;p15:notes">
            <a:extLst>
              <a:ext uri="{FF2B5EF4-FFF2-40B4-BE49-F238E27FC236}">
                <a16:creationId xmlns:a16="http://schemas.microsoft.com/office/drawing/2014/main" id="{E82E25CD-63FD-8501-65A1-3CB55D74F220}"/>
              </a:ext>
            </a:extLst>
          </p:cNvPr>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997" name="Google Shape;3997;p15:notes">
            <a:extLst>
              <a:ext uri="{FF2B5EF4-FFF2-40B4-BE49-F238E27FC236}">
                <a16:creationId xmlns:a16="http://schemas.microsoft.com/office/drawing/2014/main" id="{A3C72CC1-F91A-94F7-A62F-6161AE016854}"/>
              </a:ext>
            </a:extLst>
          </p:cNvPr>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s-CO"/>
              <a:t>41</a:t>
            </a:fld>
            <a:endParaRPr/>
          </a:p>
        </p:txBody>
      </p:sp>
    </p:spTree>
    <p:extLst>
      <p:ext uri="{BB962C8B-B14F-4D97-AF65-F5344CB8AC3E}">
        <p14:creationId xmlns:p14="http://schemas.microsoft.com/office/powerpoint/2010/main" val="3860851013"/>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94">
          <a:extLst>
            <a:ext uri="{FF2B5EF4-FFF2-40B4-BE49-F238E27FC236}">
              <a16:creationId xmlns:a16="http://schemas.microsoft.com/office/drawing/2014/main" id="{BA237134-23E9-FA0D-4015-C95A98A75DB9}"/>
            </a:ext>
          </a:extLst>
        </p:cNvPr>
        <p:cNvGrpSpPr/>
        <p:nvPr/>
      </p:nvGrpSpPr>
      <p:grpSpPr>
        <a:xfrm>
          <a:off x="0" y="0"/>
          <a:ext cx="0" cy="0"/>
          <a:chOff x="0" y="0"/>
          <a:chExt cx="0" cy="0"/>
        </a:xfrm>
      </p:grpSpPr>
      <p:sp>
        <p:nvSpPr>
          <p:cNvPr id="3995" name="Google Shape;3995;p15:notes">
            <a:extLst>
              <a:ext uri="{FF2B5EF4-FFF2-40B4-BE49-F238E27FC236}">
                <a16:creationId xmlns:a16="http://schemas.microsoft.com/office/drawing/2014/main" id="{0EDBF382-DF50-68D1-69EE-399A4C9340F6}"/>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txBody>
          <a:bodyPr/>
          <a:lstStyle/>
          <a:p>
            <a:endParaRPr lang="es-CO"/>
          </a:p>
        </p:txBody>
      </p:sp>
      <p:sp>
        <p:nvSpPr>
          <p:cNvPr id="3996" name="Google Shape;3996;p15:notes">
            <a:extLst>
              <a:ext uri="{FF2B5EF4-FFF2-40B4-BE49-F238E27FC236}">
                <a16:creationId xmlns:a16="http://schemas.microsoft.com/office/drawing/2014/main" id="{E82E25CD-63FD-8501-65A1-3CB55D74F220}"/>
              </a:ext>
            </a:extLst>
          </p:cNvPr>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997" name="Google Shape;3997;p15:notes">
            <a:extLst>
              <a:ext uri="{FF2B5EF4-FFF2-40B4-BE49-F238E27FC236}">
                <a16:creationId xmlns:a16="http://schemas.microsoft.com/office/drawing/2014/main" id="{A3C72CC1-F91A-94F7-A62F-6161AE016854}"/>
              </a:ext>
            </a:extLst>
          </p:cNvPr>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s-CO"/>
              <a:t>42</a:t>
            </a:fld>
            <a:endParaRPr/>
          </a:p>
        </p:txBody>
      </p:sp>
    </p:spTree>
    <p:extLst>
      <p:ext uri="{BB962C8B-B14F-4D97-AF65-F5344CB8AC3E}">
        <p14:creationId xmlns:p14="http://schemas.microsoft.com/office/powerpoint/2010/main" val="3860851013"/>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94">
          <a:extLst>
            <a:ext uri="{FF2B5EF4-FFF2-40B4-BE49-F238E27FC236}">
              <a16:creationId xmlns:a16="http://schemas.microsoft.com/office/drawing/2014/main" id="{BA237134-23E9-FA0D-4015-C95A98A75DB9}"/>
            </a:ext>
          </a:extLst>
        </p:cNvPr>
        <p:cNvGrpSpPr/>
        <p:nvPr/>
      </p:nvGrpSpPr>
      <p:grpSpPr>
        <a:xfrm>
          <a:off x="0" y="0"/>
          <a:ext cx="0" cy="0"/>
          <a:chOff x="0" y="0"/>
          <a:chExt cx="0" cy="0"/>
        </a:xfrm>
      </p:grpSpPr>
      <p:sp>
        <p:nvSpPr>
          <p:cNvPr id="3995" name="Google Shape;3995;p15:notes">
            <a:extLst>
              <a:ext uri="{FF2B5EF4-FFF2-40B4-BE49-F238E27FC236}">
                <a16:creationId xmlns:a16="http://schemas.microsoft.com/office/drawing/2014/main" id="{0EDBF382-DF50-68D1-69EE-399A4C9340F6}"/>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txBody>
          <a:bodyPr/>
          <a:lstStyle/>
          <a:p>
            <a:endParaRPr lang="es-CO"/>
          </a:p>
        </p:txBody>
      </p:sp>
      <p:sp>
        <p:nvSpPr>
          <p:cNvPr id="3996" name="Google Shape;3996;p15:notes">
            <a:extLst>
              <a:ext uri="{FF2B5EF4-FFF2-40B4-BE49-F238E27FC236}">
                <a16:creationId xmlns:a16="http://schemas.microsoft.com/office/drawing/2014/main" id="{E82E25CD-63FD-8501-65A1-3CB55D74F220}"/>
              </a:ext>
            </a:extLst>
          </p:cNvPr>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997" name="Google Shape;3997;p15:notes">
            <a:extLst>
              <a:ext uri="{FF2B5EF4-FFF2-40B4-BE49-F238E27FC236}">
                <a16:creationId xmlns:a16="http://schemas.microsoft.com/office/drawing/2014/main" id="{A3C72CC1-F91A-94F7-A62F-6161AE016854}"/>
              </a:ext>
            </a:extLst>
          </p:cNvPr>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s-CO"/>
              <a:t>43</a:t>
            </a:fld>
            <a:endParaRPr/>
          </a:p>
        </p:txBody>
      </p:sp>
    </p:spTree>
    <p:extLst>
      <p:ext uri="{BB962C8B-B14F-4D97-AF65-F5344CB8AC3E}">
        <p14:creationId xmlns:p14="http://schemas.microsoft.com/office/powerpoint/2010/main" val="3860851013"/>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94">
          <a:extLst>
            <a:ext uri="{FF2B5EF4-FFF2-40B4-BE49-F238E27FC236}">
              <a16:creationId xmlns:a16="http://schemas.microsoft.com/office/drawing/2014/main" id="{BA237134-23E9-FA0D-4015-C95A98A75DB9}"/>
            </a:ext>
          </a:extLst>
        </p:cNvPr>
        <p:cNvGrpSpPr/>
        <p:nvPr/>
      </p:nvGrpSpPr>
      <p:grpSpPr>
        <a:xfrm>
          <a:off x="0" y="0"/>
          <a:ext cx="0" cy="0"/>
          <a:chOff x="0" y="0"/>
          <a:chExt cx="0" cy="0"/>
        </a:xfrm>
      </p:grpSpPr>
      <p:sp>
        <p:nvSpPr>
          <p:cNvPr id="3995" name="Google Shape;3995;p15:notes">
            <a:extLst>
              <a:ext uri="{FF2B5EF4-FFF2-40B4-BE49-F238E27FC236}">
                <a16:creationId xmlns:a16="http://schemas.microsoft.com/office/drawing/2014/main" id="{0EDBF382-DF50-68D1-69EE-399A4C9340F6}"/>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txBody>
          <a:bodyPr/>
          <a:lstStyle/>
          <a:p>
            <a:endParaRPr lang="es-CO"/>
          </a:p>
        </p:txBody>
      </p:sp>
      <p:sp>
        <p:nvSpPr>
          <p:cNvPr id="3996" name="Google Shape;3996;p15:notes">
            <a:extLst>
              <a:ext uri="{FF2B5EF4-FFF2-40B4-BE49-F238E27FC236}">
                <a16:creationId xmlns:a16="http://schemas.microsoft.com/office/drawing/2014/main" id="{E82E25CD-63FD-8501-65A1-3CB55D74F220}"/>
              </a:ext>
            </a:extLst>
          </p:cNvPr>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997" name="Google Shape;3997;p15:notes">
            <a:extLst>
              <a:ext uri="{FF2B5EF4-FFF2-40B4-BE49-F238E27FC236}">
                <a16:creationId xmlns:a16="http://schemas.microsoft.com/office/drawing/2014/main" id="{A3C72CC1-F91A-94F7-A62F-6161AE016854}"/>
              </a:ext>
            </a:extLst>
          </p:cNvPr>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s-CO"/>
              <a:t>44</a:t>
            </a:fld>
            <a:endParaRPr/>
          </a:p>
        </p:txBody>
      </p:sp>
    </p:spTree>
    <p:extLst>
      <p:ext uri="{BB962C8B-B14F-4D97-AF65-F5344CB8AC3E}">
        <p14:creationId xmlns:p14="http://schemas.microsoft.com/office/powerpoint/2010/main" val="3860851013"/>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94">
          <a:extLst>
            <a:ext uri="{FF2B5EF4-FFF2-40B4-BE49-F238E27FC236}">
              <a16:creationId xmlns:a16="http://schemas.microsoft.com/office/drawing/2014/main" id="{BA237134-23E9-FA0D-4015-C95A98A75DB9}"/>
            </a:ext>
          </a:extLst>
        </p:cNvPr>
        <p:cNvGrpSpPr/>
        <p:nvPr/>
      </p:nvGrpSpPr>
      <p:grpSpPr>
        <a:xfrm>
          <a:off x="0" y="0"/>
          <a:ext cx="0" cy="0"/>
          <a:chOff x="0" y="0"/>
          <a:chExt cx="0" cy="0"/>
        </a:xfrm>
      </p:grpSpPr>
      <p:sp>
        <p:nvSpPr>
          <p:cNvPr id="3995" name="Google Shape;3995;p15:notes">
            <a:extLst>
              <a:ext uri="{FF2B5EF4-FFF2-40B4-BE49-F238E27FC236}">
                <a16:creationId xmlns:a16="http://schemas.microsoft.com/office/drawing/2014/main" id="{0EDBF382-DF50-68D1-69EE-399A4C9340F6}"/>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txBody>
          <a:bodyPr/>
          <a:lstStyle/>
          <a:p>
            <a:endParaRPr lang="es-CO"/>
          </a:p>
        </p:txBody>
      </p:sp>
      <p:sp>
        <p:nvSpPr>
          <p:cNvPr id="3996" name="Google Shape;3996;p15:notes">
            <a:extLst>
              <a:ext uri="{FF2B5EF4-FFF2-40B4-BE49-F238E27FC236}">
                <a16:creationId xmlns:a16="http://schemas.microsoft.com/office/drawing/2014/main" id="{E82E25CD-63FD-8501-65A1-3CB55D74F220}"/>
              </a:ext>
            </a:extLst>
          </p:cNvPr>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997" name="Google Shape;3997;p15:notes">
            <a:extLst>
              <a:ext uri="{FF2B5EF4-FFF2-40B4-BE49-F238E27FC236}">
                <a16:creationId xmlns:a16="http://schemas.microsoft.com/office/drawing/2014/main" id="{A3C72CC1-F91A-94F7-A62F-6161AE016854}"/>
              </a:ext>
            </a:extLst>
          </p:cNvPr>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s-CO"/>
              <a:t>45</a:t>
            </a:fld>
            <a:endParaRPr/>
          </a:p>
        </p:txBody>
      </p:sp>
    </p:spTree>
    <p:extLst>
      <p:ext uri="{BB962C8B-B14F-4D97-AF65-F5344CB8AC3E}">
        <p14:creationId xmlns:p14="http://schemas.microsoft.com/office/powerpoint/2010/main" val="3860851013"/>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94"/>
        <p:cNvGrpSpPr/>
        <p:nvPr/>
      </p:nvGrpSpPr>
      <p:grpSpPr>
        <a:xfrm>
          <a:off x="0" y="0"/>
          <a:ext cx="0" cy="0"/>
          <a:chOff x="0" y="0"/>
          <a:chExt cx="0" cy="0"/>
        </a:xfrm>
      </p:grpSpPr>
      <p:sp>
        <p:nvSpPr>
          <p:cNvPr id="3995" name="Google Shape;3995;p1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txBody>
          <a:bodyPr/>
          <a:lstStyle/>
          <a:p>
            <a:endParaRPr lang="es-CO"/>
          </a:p>
        </p:txBody>
      </p:sp>
      <p:sp>
        <p:nvSpPr>
          <p:cNvPr id="3996" name="Google Shape;3996;p15: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997" name="Google Shape;3997;p15: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s-CO"/>
              <a:t>46</a:t>
            </a:fld>
            <a:endParaRPr/>
          </a:p>
        </p:txBody>
      </p:sp>
    </p:spTree>
    <p:extLst>
      <p:ext uri="{BB962C8B-B14F-4D97-AF65-F5344CB8AC3E}">
        <p14:creationId xmlns:p14="http://schemas.microsoft.com/office/powerpoint/2010/main" val="3051077950"/>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94">
          <a:extLst>
            <a:ext uri="{FF2B5EF4-FFF2-40B4-BE49-F238E27FC236}">
              <a16:creationId xmlns:a16="http://schemas.microsoft.com/office/drawing/2014/main" id="{FD20DEB3-25DE-7491-6D30-3E0CB2B9E5B3}"/>
            </a:ext>
          </a:extLst>
        </p:cNvPr>
        <p:cNvGrpSpPr/>
        <p:nvPr/>
      </p:nvGrpSpPr>
      <p:grpSpPr>
        <a:xfrm>
          <a:off x="0" y="0"/>
          <a:ext cx="0" cy="0"/>
          <a:chOff x="0" y="0"/>
          <a:chExt cx="0" cy="0"/>
        </a:xfrm>
      </p:grpSpPr>
      <p:sp>
        <p:nvSpPr>
          <p:cNvPr id="3995" name="Google Shape;3995;p15:notes">
            <a:extLst>
              <a:ext uri="{FF2B5EF4-FFF2-40B4-BE49-F238E27FC236}">
                <a16:creationId xmlns:a16="http://schemas.microsoft.com/office/drawing/2014/main" id="{63B1ED5C-881B-F1F7-CAB8-62798A1681FA}"/>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txBody>
          <a:bodyPr/>
          <a:lstStyle/>
          <a:p>
            <a:endParaRPr lang="es-CO"/>
          </a:p>
        </p:txBody>
      </p:sp>
      <p:sp>
        <p:nvSpPr>
          <p:cNvPr id="3996" name="Google Shape;3996;p15:notes">
            <a:extLst>
              <a:ext uri="{FF2B5EF4-FFF2-40B4-BE49-F238E27FC236}">
                <a16:creationId xmlns:a16="http://schemas.microsoft.com/office/drawing/2014/main" id="{4E71F6DC-46E7-C3D0-7108-C3BDBCFEAE67}"/>
              </a:ext>
            </a:extLst>
          </p:cNvPr>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997" name="Google Shape;3997;p15:notes">
            <a:extLst>
              <a:ext uri="{FF2B5EF4-FFF2-40B4-BE49-F238E27FC236}">
                <a16:creationId xmlns:a16="http://schemas.microsoft.com/office/drawing/2014/main" id="{0F6A2047-8CFA-BCDE-879B-F25B8CC347FC}"/>
              </a:ext>
            </a:extLst>
          </p:cNvPr>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s-CO"/>
              <a:t>47</a:t>
            </a:fld>
            <a:endParaRPr/>
          </a:p>
        </p:txBody>
      </p:sp>
    </p:spTree>
    <p:extLst>
      <p:ext uri="{BB962C8B-B14F-4D97-AF65-F5344CB8AC3E}">
        <p14:creationId xmlns:p14="http://schemas.microsoft.com/office/powerpoint/2010/main" val="3369612347"/>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94">
          <a:extLst>
            <a:ext uri="{FF2B5EF4-FFF2-40B4-BE49-F238E27FC236}">
              <a16:creationId xmlns:a16="http://schemas.microsoft.com/office/drawing/2014/main" id="{B6A7B57E-21CD-77CF-AFFC-E493A4F89E77}"/>
            </a:ext>
          </a:extLst>
        </p:cNvPr>
        <p:cNvGrpSpPr/>
        <p:nvPr/>
      </p:nvGrpSpPr>
      <p:grpSpPr>
        <a:xfrm>
          <a:off x="0" y="0"/>
          <a:ext cx="0" cy="0"/>
          <a:chOff x="0" y="0"/>
          <a:chExt cx="0" cy="0"/>
        </a:xfrm>
      </p:grpSpPr>
      <p:sp>
        <p:nvSpPr>
          <p:cNvPr id="3995" name="Google Shape;3995;p15:notes">
            <a:extLst>
              <a:ext uri="{FF2B5EF4-FFF2-40B4-BE49-F238E27FC236}">
                <a16:creationId xmlns:a16="http://schemas.microsoft.com/office/drawing/2014/main" id="{0F750843-1D91-C62D-AC72-6D638BFC0FF1}"/>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txBody>
          <a:bodyPr/>
          <a:lstStyle/>
          <a:p>
            <a:endParaRPr lang="es-CO"/>
          </a:p>
        </p:txBody>
      </p:sp>
      <p:sp>
        <p:nvSpPr>
          <p:cNvPr id="3996" name="Google Shape;3996;p15:notes">
            <a:extLst>
              <a:ext uri="{FF2B5EF4-FFF2-40B4-BE49-F238E27FC236}">
                <a16:creationId xmlns:a16="http://schemas.microsoft.com/office/drawing/2014/main" id="{40891A6F-4358-EDD1-7534-1026A4140C0F}"/>
              </a:ext>
            </a:extLst>
          </p:cNvPr>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997" name="Google Shape;3997;p15:notes">
            <a:extLst>
              <a:ext uri="{FF2B5EF4-FFF2-40B4-BE49-F238E27FC236}">
                <a16:creationId xmlns:a16="http://schemas.microsoft.com/office/drawing/2014/main" id="{05E4B14F-6E5F-05FC-141A-48D64313CC13}"/>
              </a:ext>
            </a:extLst>
          </p:cNvPr>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s-CO"/>
              <a:t>48</a:t>
            </a:fld>
            <a:endParaRPr/>
          </a:p>
        </p:txBody>
      </p:sp>
    </p:spTree>
    <p:extLst>
      <p:ext uri="{BB962C8B-B14F-4D97-AF65-F5344CB8AC3E}">
        <p14:creationId xmlns:p14="http://schemas.microsoft.com/office/powerpoint/2010/main" val="3141863988"/>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94">
          <a:extLst>
            <a:ext uri="{FF2B5EF4-FFF2-40B4-BE49-F238E27FC236}">
              <a16:creationId xmlns:a16="http://schemas.microsoft.com/office/drawing/2014/main" id="{9BBC7182-1737-FC3E-48CB-F092D85CA3CC}"/>
            </a:ext>
          </a:extLst>
        </p:cNvPr>
        <p:cNvGrpSpPr/>
        <p:nvPr/>
      </p:nvGrpSpPr>
      <p:grpSpPr>
        <a:xfrm>
          <a:off x="0" y="0"/>
          <a:ext cx="0" cy="0"/>
          <a:chOff x="0" y="0"/>
          <a:chExt cx="0" cy="0"/>
        </a:xfrm>
      </p:grpSpPr>
      <p:sp>
        <p:nvSpPr>
          <p:cNvPr id="3995" name="Google Shape;3995;p15:notes">
            <a:extLst>
              <a:ext uri="{FF2B5EF4-FFF2-40B4-BE49-F238E27FC236}">
                <a16:creationId xmlns:a16="http://schemas.microsoft.com/office/drawing/2014/main" id="{4AE376CE-7AE9-D0B2-65D5-BA8714FA78C6}"/>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txBody>
          <a:bodyPr/>
          <a:lstStyle/>
          <a:p>
            <a:endParaRPr lang="es-CO"/>
          </a:p>
        </p:txBody>
      </p:sp>
      <p:sp>
        <p:nvSpPr>
          <p:cNvPr id="3996" name="Google Shape;3996;p15:notes">
            <a:extLst>
              <a:ext uri="{FF2B5EF4-FFF2-40B4-BE49-F238E27FC236}">
                <a16:creationId xmlns:a16="http://schemas.microsoft.com/office/drawing/2014/main" id="{FFC4A2CF-A65F-DB71-2FE2-D918E6DE8CD5}"/>
              </a:ext>
            </a:extLst>
          </p:cNvPr>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997" name="Google Shape;3997;p15:notes">
            <a:extLst>
              <a:ext uri="{FF2B5EF4-FFF2-40B4-BE49-F238E27FC236}">
                <a16:creationId xmlns:a16="http://schemas.microsoft.com/office/drawing/2014/main" id="{A6C23237-EA3D-FF30-9979-76F4296768AE}"/>
              </a:ext>
            </a:extLst>
          </p:cNvPr>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s-CO"/>
              <a:t>49</a:t>
            </a:fld>
            <a:endParaRPr/>
          </a:p>
        </p:txBody>
      </p:sp>
    </p:spTree>
    <p:extLst>
      <p:ext uri="{BB962C8B-B14F-4D97-AF65-F5344CB8AC3E}">
        <p14:creationId xmlns:p14="http://schemas.microsoft.com/office/powerpoint/2010/main" val="325108142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94">
          <a:extLst>
            <a:ext uri="{FF2B5EF4-FFF2-40B4-BE49-F238E27FC236}">
              <a16:creationId xmlns:a16="http://schemas.microsoft.com/office/drawing/2014/main" id="{FCF02C11-E0D8-D958-1049-02BA8D8E284C}"/>
            </a:ext>
          </a:extLst>
        </p:cNvPr>
        <p:cNvGrpSpPr/>
        <p:nvPr/>
      </p:nvGrpSpPr>
      <p:grpSpPr>
        <a:xfrm>
          <a:off x="0" y="0"/>
          <a:ext cx="0" cy="0"/>
          <a:chOff x="0" y="0"/>
          <a:chExt cx="0" cy="0"/>
        </a:xfrm>
      </p:grpSpPr>
      <p:sp>
        <p:nvSpPr>
          <p:cNvPr id="3995" name="Google Shape;3995;p15:notes">
            <a:extLst>
              <a:ext uri="{FF2B5EF4-FFF2-40B4-BE49-F238E27FC236}">
                <a16:creationId xmlns:a16="http://schemas.microsoft.com/office/drawing/2014/main" id="{8119A17D-DDD3-5C60-1D4A-3228818551BC}"/>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txBody>
          <a:bodyPr/>
          <a:lstStyle/>
          <a:p>
            <a:endParaRPr lang="es-CO"/>
          </a:p>
        </p:txBody>
      </p:sp>
      <p:sp>
        <p:nvSpPr>
          <p:cNvPr id="3996" name="Google Shape;3996;p15:notes">
            <a:extLst>
              <a:ext uri="{FF2B5EF4-FFF2-40B4-BE49-F238E27FC236}">
                <a16:creationId xmlns:a16="http://schemas.microsoft.com/office/drawing/2014/main" id="{DF0BAD94-BB02-8DDA-7D40-ADB23F7BDF17}"/>
              </a:ext>
            </a:extLst>
          </p:cNvPr>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997" name="Google Shape;3997;p15:notes">
            <a:extLst>
              <a:ext uri="{FF2B5EF4-FFF2-40B4-BE49-F238E27FC236}">
                <a16:creationId xmlns:a16="http://schemas.microsoft.com/office/drawing/2014/main" id="{C4C26493-98A7-FAC0-C974-520F2C89EEA1}"/>
              </a:ext>
            </a:extLst>
          </p:cNvPr>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s-CO"/>
              <a:t>5</a:t>
            </a:fld>
            <a:endParaRPr/>
          </a:p>
        </p:txBody>
      </p:sp>
    </p:spTree>
    <p:extLst>
      <p:ext uri="{BB962C8B-B14F-4D97-AF65-F5344CB8AC3E}">
        <p14:creationId xmlns:p14="http://schemas.microsoft.com/office/powerpoint/2010/main" val="3507419686"/>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94">
          <a:extLst>
            <a:ext uri="{FF2B5EF4-FFF2-40B4-BE49-F238E27FC236}">
              <a16:creationId xmlns:a16="http://schemas.microsoft.com/office/drawing/2014/main" id="{4D8070A9-FF55-0F6C-AC54-182525EA8EF8}"/>
            </a:ext>
          </a:extLst>
        </p:cNvPr>
        <p:cNvGrpSpPr/>
        <p:nvPr/>
      </p:nvGrpSpPr>
      <p:grpSpPr>
        <a:xfrm>
          <a:off x="0" y="0"/>
          <a:ext cx="0" cy="0"/>
          <a:chOff x="0" y="0"/>
          <a:chExt cx="0" cy="0"/>
        </a:xfrm>
      </p:grpSpPr>
      <p:sp>
        <p:nvSpPr>
          <p:cNvPr id="3995" name="Google Shape;3995;p15:notes">
            <a:extLst>
              <a:ext uri="{FF2B5EF4-FFF2-40B4-BE49-F238E27FC236}">
                <a16:creationId xmlns:a16="http://schemas.microsoft.com/office/drawing/2014/main" id="{55933438-BFE7-746E-0757-350FB3E51BAF}"/>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txBody>
          <a:bodyPr/>
          <a:lstStyle/>
          <a:p>
            <a:endParaRPr lang="es-CO"/>
          </a:p>
        </p:txBody>
      </p:sp>
      <p:sp>
        <p:nvSpPr>
          <p:cNvPr id="3996" name="Google Shape;3996;p15:notes">
            <a:extLst>
              <a:ext uri="{FF2B5EF4-FFF2-40B4-BE49-F238E27FC236}">
                <a16:creationId xmlns:a16="http://schemas.microsoft.com/office/drawing/2014/main" id="{6BD2A42B-E804-4D21-8438-DC31233D017C}"/>
              </a:ext>
            </a:extLst>
          </p:cNvPr>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997" name="Google Shape;3997;p15:notes">
            <a:extLst>
              <a:ext uri="{FF2B5EF4-FFF2-40B4-BE49-F238E27FC236}">
                <a16:creationId xmlns:a16="http://schemas.microsoft.com/office/drawing/2014/main" id="{B655EA15-94DE-BA5E-14E3-FBC33A385A5D}"/>
              </a:ext>
            </a:extLst>
          </p:cNvPr>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s-CO"/>
              <a:t>50</a:t>
            </a:fld>
            <a:endParaRPr/>
          </a:p>
        </p:txBody>
      </p:sp>
    </p:spTree>
    <p:extLst>
      <p:ext uri="{BB962C8B-B14F-4D97-AF65-F5344CB8AC3E}">
        <p14:creationId xmlns:p14="http://schemas.microsoft.com/office/powerpoint/2010/main" val="1709572204"/>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94">
          <a:extLst>
            <a:ext uri="{FF2B5EF4-FFF2-40B4-BE49-F238E27FC236}">
              <a16:creationId xmlns:a16="http://schemas.microsoft.com/office/drawing/2014/main" id="{CB508086-C27B-1166-F12D-001B888CDC38}"/>
            </a:ext>
          </a:extLst>
        </p:cNvPr>
        <p:cNvGrpSpPr/>
        <p:nvPr/>
      </p:nvGrpSpPr>
      <p:grpSpPr>
        <a:xfrm>
          <a:off x="0" y="0"/>
          <a:ext cx="0" cy="0"/>
          <a:chOff x="0" y="0"/>
          <a:chExt cx="0" cy="0"/>
        </a:xfrm>
      </p:grpSpPr>
      <p:sp>
        <p:nvSpPr>
          <p:cNvPr id="3995" name="Google Shape;3995;p15:notes">
            <a:extLst>
              <a:ext uri="{FF2B5EF4-FFF2-40B4-BE49-F238E27FC236}">
                <a16:creationId xmlns:a16="http://schemas.microsoft.com/office/drawing/2014/main" id="{EE803CAB-BDC3-480F-DADC-F5BFB31E5CA5}"/>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txBody>
          <a:bodyPr/>
          <a:lstStyle/>
          <a:p>
            <a:endParaRPr lang="es-CO"/>
          </a:p>
        </p:txBody>
      </p:sp>
      <p:sp>
        <p:nvSpPr>
          <p:cNvPr id="3996" name="Google Shape;3996;p15:notes">
            <a:extLst>
              <a:ext uri="{FF2B5EF4-FFF2-40B4-BE49-F238E27FC236}">
                <a16:creationId xmlns:a16="http://schemas.microsoft.com/office/drawing/2014/main" id="{36DEFD99-BAA1-DE64-8B26-8298DFCF0146}"/>
              </a:ext>
            </a:extLst>
          </p:cNvPr>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997" name="Google Shape;3997;p15:notes">
            <a:extLst>
              <a:ext uri="{FF2B5EF4-FFF2-40B4-BE49-F238E27FC236}">
                <a16:creationId xmlns:a16="http://schemas.microsoft.com/office/drawing/2014/main" id="{6DFD1B41-6650-B2BF-9A65-7A96DA400923}"/>
              </a:ext>
            </a:extLst>
          </p:cNvPr>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s-CO"/>
              <a:t>51</a:t>
            </a:fld>
            <a:endParaRPr/>
          </a:p>
        </p:txBody>
      </p:sp>
    </p:spTree>
    <p:extLst>
      <p:ext uri="{BB962C8B-B14F-4D97-AF65-F5344CB8AC3E}">
        <p14:creationId xmlns:p14="http://schemas.microsoft.com/office/powerpoint/2010/main" val="780177604"/>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94">
          <a:extLst>
            <a:ext uri="{FF2B5EF4-FFF2-40B4-BE49-F238E27FC236}">
              <a16:creationId xmlns:a16="http://schemas.microsoft.com/office/drawing/2014/main" id="{FC29BF7F-D6E9-C76C-7F26-FCFC873901D3}"/>
            </a:ext>
          </a:extLst>
        </p:cNvPr>
        <p:cNvGrpSpPr/>
        <p:nvPr/>
      </p:nvGrpSpPr>
      <p:grpSpPr>
        <a:xfrm>
          <a:off x="0" y="0"/>
          <a:ext cx="0" cy="0"/>
          <a:chOff x="0" y="0"/>
          <a:chExt cx="0" cy="0"/>
        </a:xfrm>
      </p:grpSpPr>
      <p:sp>
        <p:nvSpPr>
          <p:cNvPr id="3995" name="Google Shape;3995;p15:notes">
            <a:extLst>
              <a:ext uri="{FF2B5EF4-FFF2-40B4-BE49-F238E27FC236}">
                <a16:creationId xmlns:a16="http://schemas.microsoft.com/office/drawing/2014/main" id="{EF1A53DE-0854-9221-5EDA-0E94BB0637E0}"/>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txBody>
          <a:bodyPr/>
          <a:lstStyle/>
          <a:p>
            <a:endParaRPr lang="es-CO"/>
          </a:p>
        </p:txBody>
      </p:sp>
      <p:sp>
        <p:nvSpPr>
          <p:cNvPr id="3996" name="Google Shape;3996;p15:notes">
            <a:extLst>
              <a:ext uri="{FF2B5EF4-FFF2-40B4-BE49-F238E27FC236}">
                <a16:creationId xmlns:a16="http://schemas.microsoft.com/office/drawing/2014/main" id="{A6755B0A-1A2E-9EBD-A346-C64F08C6E46D}"/>
              </a:ext>
            </a:extLst>
          </p:cNvPr>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997" name="Google Shape;3997;p15:notes">
            <a:extLst>
              <a:ext uri="{FF2B5EF4-FFF2-40B4-BE49-F238E27FC236}">
                <a16:creationId xmlns:a16="http://schemas.microsoft.com/office/drawing/2014/main" id="{E7998F74-FC31-1B68-5411-64C9366D85CC}"/>
              </a:ext>
            </a:extLst>
          </p:cNvPr>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s-CO"/>
              <a:t>52</a:t>
            </a:fld>
            <a:endParaRPr/>
          </a:p>
        </p:txBody>
      </p:sp>
    </p:spTree>
    <p:extLst>
      <p:ext uri="{BB962C8B-B14F-4D97-AF65-F5344CB8AC3E}">
        <p14:creationId xmlns:p14="http://schemas.microsoft.com/office/powerpoint/2010/main" val="75253180"/>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94">
          <a:extLst>
            <a:ext uri="{FF2B5EF4-FFF2-40B4-BE49-F238E27FC236}">
              <a16:creationId xmlns:a16="http://schemas.microsoft.com/office/drawing/2014/main" id="{FC29BF7F-D6E9-C76C-7F26-FCFC873901D3}"/>
            </a:ext>
          </a:extLst>
        </p:cNvPr>
        <p:cNvGrpSpPr/>
        <p:nvPr/>
      </p:nvGrpSpPr>
      <p:grpSpPr>
        <a:xfrm>
          <a:off x="0" y="0"/>
          <a:ext cx="0" cy="0"/>
          <a:chOff x="0" y="0"/>
          <a:chExt cx="0" cy="0"/>
        </a:xfrm>
      </p:grpSpPr>
      <p:sp>
        <p:nvSpPr>
          <p:cNvPr id="3995" name="Google Shape;3995;p15:notes">
            <a:extLst>
              <a:ext uri="{FF2B5EF4-FFF2-40B4-BE49-F238E27FC236}">
                <a16:creationId xmlns:a16="http://schemas.microsoft.com/office/drawing/2014/main" id="{EF1A53DE-0854-9221-5EDA-0E94BB0637E0}"/>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txBody>
          <a:bodyPr/>
          <a:lstStyle/>
          <a:p>
            <a:endParaRPr lang="es-CO"/>
          </a:p>
        </p:txBody>
      </p:sp>
      <p:sp>
        <p:nvSpPr>
          <p:cNvPr id="3996" name="Google Shape;3996;p15:notes">
            <a:extLst>
              <a:ext uri="{FF2B5EF4-FFF2-40B4-BE49-F238E27FC236}">
                <a16:creationId xmlns:a16="http://schemas.microsoft.com/office/drawing/2014/main" id="{A6755B0A-1A2E-9EBD-A346-C64F08C6E46D}"/>
              </a:ext>
            </a:extLst>
          </p:cNvPr>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997" name="Google Shape;3997;p15:notes">
            <a:extLst>
              <a:ext uri="{FF2B5EF4-FFF2-40B4-BE49-F238E27FC236}">
                <a16:creationId xmlns:a16="http://schemas.microsoft.com/office/drawing/2014/main" id="{E7998F74-FC31-1B68-5411-64C9366D85CC}"/>
              </a:ext>
            </a:extLst>
          </p:cNvPr>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s-CO"/>
              <a:t>53</a:t>
            </a:fld>
            <a:endParaRPr/>
          </a:p>
        </p:txBody>
      </p:sp>
    </p:spTree>
    <p:extLst>
      <p:ext uri="{BB962C8B-B14F-4D97-AF65-F5344CB8AC3E}">
        <p14:creationId xmlns:p14="http://schemas.microsoft.com/office/powerpoint/2010/main" val="714778759"/>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94">
          <a:extLst>
            <a:ext uri="{FF2B5EF4-FFF2-40B4-BE49-F238E27FC236}">
              <a16:creationId xmlns:a16="http://schemas.microsoft.com/office/drawing/2014/main" id="{FC29BF7F-D6E9-C76C-7F26-FCFC873901D3}"/>
            </a:ext>
          </a:extLst>
        </p:cNvPr>
        <p:cNvGrpSpPr/>
        <p:nvPr/>
      </p:nvGrpSpPr>
      <p:grpSpPr>
        <a:xfrm>
          <a:off x="0" y="0"/>
          <a:ext cx="0" cy="0"/>
          <a:chOff x="0" y="0"/>
          <a:chExt cx="0" cy="0"/>
        </a:xfrm>
      </p:grpSpPr>
      <p:sp>
        <p:nvSpPr>
          <p:cNvPr id="3995" name="Google Shape;3995;p15:notes">
            <a:extLst>
              <a:ext uri="{FF2B5EF4-FFF2-40B4-BE49-F238E27FC236}">
                <a16:creationId xmlns:a16="http://schemas.microsoft.com/office/drawing/2014/main" id="{EF1A53DE-0854-9221-5EDA-0E94BB0637E0}"/>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txBody>
          <a:bodyPr/>
          <a:lstStyle/>
          <a:p>
            <a:endParaRPr lang="es-CO"/>
          </a:p>
        </p:txBody>
      </p:sp>
      <p:sp>
        <p:nvSpPr>
          <p:cNvPr id="3996" name="Google Shape;3996;p15:notes">
            <a:extLst>
              <a:ext uri="{FF2B5EF4-FFF2-40B4-BE49-F238E27FC236}">
                <a16:creationId xmlns:a16="http://schemas.microsoft.com/office/drawing/2014/main" id="{A6755B0A-1A2E-9EBD-A346-C64F08C6E46D}"/>
              </a:ext>
            </a:extLst>
          </p:cNvPr>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997" name="Google Shape;3997;p15:notes">
            <a:extLst>
              <a:ext uri="{FF2B5EF4-FFF2-40B4-BE49-F238E27FC236}">
                <a16:creationId xmlns:a16="http://schemas.microsoft.com/office/drawing/2014/main" id="{E7998F74-FC31-1B68-5411-64C9366D85CC}"/>
              </a:ext>
            </a:extLst>
          </p:cNvPr>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s-CO"/>
              <a:t>54</a:t>
            </a:fld>
            <a:endParaRPr/>
          </a:p>
        </p:txBody>
      </p:sp>
    </p:spTree>
    <p:extLst>
      <p:ext uri="{BB962C8B-B14F-4D97-AF65-F5344CB8AC3E}">
        <p14:creationId xmlns:p14="http://schemas.microsoft.com/office/powerpoint/2010/main" val="3933939617"/>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94">
          <a:extLst>
            <a:ext uri="{FF2B5EF4-FFF2-40B4-BE49-F238E27FC236}">
              <a16:creationId xmlns:a16="http://schemas.microsoft.com/office/drawing/2014/main" id="{FC29BF7F-D6E9-C76C-7F26-FCFC873901D3}"/>
            </a:ext>
          </a:extLst>
        </p:cNvPr>
        <p:cNvGrpSpPr/>
        <p:nvPr/>
      </p:nvGrpSpPr>
      <p:grpSpPr>
        <a:xfrm>
          <a:off x="0" y="0"/>
          <a:ext cx="0" cy="0"/>
          <a:chOff x="0" y="0"/>
          <a:chExt cx="0" cy="0"/>
        </a:xfrm>
      </p:grpSpPr>
      <p:sp>
        <p:nvSpPr>
          <p:cNvPr id="3995" name="Google Shape;3995;p15:notes">
            <a:extLst>
              <a:ext uri="{FF2B5EF4-FFF2-40B4-BE49-F238E27FC236}">
                <a16:creationId xmlns:a16="http://schemas.microsoft.com/office/drawing/2014/main" id="{EF1A53DE-0854-9221-5EDA-0E94BB0637E0}"/>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txBody>
          <a:bodyPr/>
          <a:lstStyle/>
          <a:p>
            <a:endParaRPr lang="es-CO"/>
          </a:p>
        </p:txBody>
      </p:sp>
      <p:sp>
        <p:nvSpPr>
          <p:cNvPr id="3996" name="Google Shape;3996;p15:notes">
            <a:extLst>
              <a:ext uri="{FF2B5EF4-FFF2-40B4-BE49-F238E27FC236}">
                <a16:creationId xmlns:a16="http://schemas.microsoft.com/office/drawing/2014/main" id="{A6755B0A-1A2E-9EBD-A346-C64F08C6E46D}"/>
              </a:ext>
            </a:extLst>
          </p:cNvPr>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997" name="Google Shape;3997;p15:notes">
            <a:extLst>
              <a:ext uri="{FF2B5EF4-FFF2-40B4-BE49-F238E27FC236}">
                <a16:creationId xmlns:a16="http://schemas.microsoft.com/office/drawing/2014/main" id="{E7998F74-FC31-1B68-5411-64C9366D85CC}"/>
              </a:ext>
            </a:extLst>
          </p:cNvPr>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s-CO"/>
              <a:t>55</a:t>
            </a:fld>
            <a:endParaRPr/>
          </a:p>
        </p:txBody>
      </p:sp>
    </p:spTree>
    <p:extLst>
      <p:ext uri="{BB962C8B-B14F-4D97-AF65-F5344CB8AC3E}">
        <p14:creationId xmlns:p14="http://schemas.microsoft.com/office/powerpoint/2010/main" val="1843239733"/>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94">
          <a:extLst>
            <a:ext uri="{FF2B5EF4-FFF2-40B4-BE49-F238E27FC236}">
              <a16:creationId xmlns:a16="http://schemas.microsoft.com/office/drawing/2014/main" id="{FC29BF7F-D6E9-C76C-7F26-FCFC873901D3}"/>
            </a:ext>
          </a:extLst>
        </p:cNvPr>
        <p:cNvGrpSpPr/>
        <p:nvPr/>
      </p:nvGrpSpPr>
      <p:grpSpPr>
        <a:xfrm>
          <a:off x="0" y="0"/>
          <a:ext cx="0" cy="0"/>
          <a:chOff x="0" y="0"/>
          <a:chExt cx="0" cy="0"/>
        </a:xfrm>
      </p:grpSpPr>
      <p:sp>
        <p:nvSpPr>
          <p:cNvPr id="3995" name="Google Shape;3995;p15:notes">
            <a:extLst>
              <a:ext uri="{FF2B5EF4-FFF2-40B4-BE49-F238E27FC236}">
                <a16:creationId xmlns:a16="http://schemas.microsoft.com/office/drawing/2014/main" id="{EF1A53DE-0854-9221-5EDA-0E94BB0637E0}"/>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txBody>
          <a:bodyPr/>
          <a:lstStyle/>
          <a:p>
            <a:endParaRPr lang="es-CO"/>
          </a:p>
        </p:txBody>
      </p:sp>
      <p:sp>
        <p:nvSpPr>
          <p:cNvPr id="3996" name="Google Shape;3996;p15:notes">
            <a:extLst>
              <a:ext uri="{FF2B5EF4-FFF2-40B4-BE49-F238E27FC236}">
                <a16:creationId xmlns:a16="http://schemas.microsoft.com/office/drawing/2014/main" id="{A6755B0A-1A2E-9EBD-A346-C64F08C6E46D}"/>
              </a:ext>
            </a:extLst>
          </p:cNvPr>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997" name="Google Shape;3997;p15:notes">
            <a:extLst>
              <a:ext uri="{FF2B5EF4-FFF2-40B4-BE49-F238E27FC236}">
                <a16:creationId xmlns:a16="http://schemas.microsoft.com/office/drawing/2014/main" id="{E7998F74-FC31-1B68-5411-64C9366D85CC}"/>
              </a:ext>
            </a:extLst>
          </p:cNvPr>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s-CO"/>
              <a:t>56</a:t>
            </a:fld>
            <a:endParaRPr/>
          </a:p>
        </p:txBody>
      </p:sp>
    </p:spTree>
    <p:extLst>
      <p:ext uri="{BB962C8B-B14F-4D97-AF65-F5344CB8AC3E}">
        <p14:creationId xmlns:p14="http://schemas.microsoft.com/office/powerpoint/2010/main" val="3028448336"/>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94">
          <a:extLst>
            <a:ext uri="{FF2B5EF4-FFF2-40B4-BE49-F238E27FC236}">
              <a16:creationId xmlns:a16="http://schemas.microsoft.com/office/drawing/2014/main" id="{FC29BF7F-D6E9-C76C-7F26-FCFC873901D3}"/>
            </a:ext>
          </a:extLst>
        </p:cNvPr>
        <p:cNvGrpSpPr/>
        <p:nvPr/>
      </p:nvGrpSpPr>
      <p:grpSpPr>
        <a:xfrm>
          <a:off x="0" y="0"/>
          <a:ext cx="0" cy="0"/>
          <a:chOff x="0" y="0"/>
          <a:chExt cx="0" cy="0"/>
        </a:xfrm>
      </p:grpSpPr>
      <p:sp>
        <p:nvSpPr>
          <p:cNvPr id="3995" name="Google Shape;3995;p15:notes">
            <a:extLst>
              <a:ext uri="{FF2B5EF4-FFF2-40B4-BE49-F238E27FC236}">
                <a16:creationId xmlns:a16="http://schemas.microsoft.com/office/drawing/2014/main" id="{EF1A53DE-0854-9221-5EDA-0E94BB0637E0}"/>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txBody>
          <a:bodyPr/>
          <a:lstStyle/>
          <a:p>
            <a:endParaRPr lang="es-CO"/>
          </a:p>
        </p:txBody>
      </p:sp>
      <p:sp>
        <p:nvSpPr>
          <p:cNvPr id="3996" name="Google Shape;3996;p15:notes">
            <a:extLst>
              <a:ext uri="{FF2B5EF4-FFF2-40B4-BE49-F238E27FC236}">
                <a16:creationId xmlns:a16="http://schemas.microsoft.com/office/drawing/2014/main" id="{A6755B0A-1A2E-9EBD-A346-C64F08C6E46D}"/>
              </a:ext>
            </a:extLst>
          </p:cNvPr>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997" name="Google Shape;3997;p15:notes">
            <a:extLst>
              <a:ext uri="{FF2B5EF4-FFF2-40B4-BE49-F238E27FC236}">
                <a16:creationId xmlns:a16="http://schemas.microsoft.com/office/drawing/2014/main" id="{E7998F74-FC31-1B68-5411-64C9366D85CC}"/>
              </a:ext>
            </a:extLst>
          </p:cNvPr>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s-CO"/>
              <a:t>57</a:t>
            </a:fld>
            <a:endParaRPr/>
          </a:p>
        </p:txBody>
      </p:sp>
    </p:spTree>
    <p:extLst>
      <p:ext uri="{BB962C8B-B14F-4D97-AF65-F5344CB8AC3E}">
        <p14:creationId xmlns:p14="http://schemas.microsoft.com/office/powerpoint/2010/main" val="2946420178"/>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94">
          <a:extLst>
            <a:ext uri="{FF2B5EF4-FFF2-40B4-BE49-F238E27FC236}">
              <a16:creationId xmlns:a16="http://schemas.microsoft.com/office/drawing/2014/main" id="{FC29BF7F-D6E9-C76C-7F26-FCFC873901D3}"/>
            </a:ext>
          </a:extLst>
        </p:cNvPr>
        <p:cNvGrpSpPr/>
        <p:nvPr/>
      </p:nvGrpSpPr>
      <p:grpSpPr>
        <a:xfrm>
          <a:off x="0" y="0"/>
          <a:ext cx="0" cy="0"/>
          <a:chOff x="0" y="0"/>
          <a:chExt cx="0" cy="0"/>
        </a:xfrm>
      </p:grpSpPr>
      <p:sp>
        <p:nvSpPr>
          <p:cNvPr id="3995" name="Google Shape;3995;p15:notes">
            <a:extLst>
              <a:ext uri="{FF2B5EF4-FFF2-40B4-BE49-F238E27FC236}">
                <a16:creationId xmlns:a16="http://schemas.microsoft.com/office/drawing/2014/main" id="{EF1A53DE-0854-9221-5EDA-0E94BB0637E0}"/>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txBody>
          <a:bodyPr/>
          <a:lstStyle/>
          <a:p>
            <a:endParaRPr lang="es-CO"/>
          </a:p>
        </p:txBody>
      </p:sp>
      <p:sp>
        <p:nvSpPr>
          <p:cNvPr id="3996" name="Google Shape;3996;p15:notes">
            <a:extLst>
              <a:ext uri="{FF2B5EF4-FFF2-40B4-BE49-F238E27FC236}">
                <a16:creationId xmlns:a16="http://schemas.microsoft.com/office/drawing/2014/main" id="{A6755B0A-1A2E-9EBD-A346-C64F08C6E46D}"/>
              </a:ext>
            </a:extLst>
          </p:cNvPr>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997" name="Google Shape;3997;p15:notes">
            <a:extLst>
              <a:ext uri="{FF2B5EF4-FFF2-40B4-BE49-F238E27FC236}">
                <a16:creationId xmlns:a16="http://schemas.microsoft.com/office/drawing/2014/main" id="{E7998F74-FC31-1B68-5411-64C9366D85CC}"/>
              </a:ext>
            </a:extLst>
          </p:cNvPr>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s-CO"/>
              <a:t>58</a:t>
            </a:fld>
            <a:endParaRPr/>
          </a:p>
        </p:txBody>
      </p:sp>
    </p:spTree>
    <p:extLst>
      <p:ext uri="{BB962C8B-B14F-4D97-AF65-F5344CB8AC3E}">
        <p14:creationId xmlns:p14="http://schemas.microsoft.com/office/powerpoint/2010/main" val="2769250938"/>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94">
          <a:extLst>
            <a:ext uri="{FF2B5EF4-FFF2-40B4-BE49-F238E27FC236}">
              <a16:creationId xmlns:a16="http://schemas.microsoft.com/office/drawing/2014/main" id="{FC29BF7F-D6E9-C76C-7F26-FCFC873901D3}"/>
            </a:ext>
          </a:extLst>
        </p:cNvPr>
        <p:cNvGrpSpPr/>
        <p:nvPr/>
      </p:nvGrpSpPr>
      <p:grpSpPr>
        <a:xfrm>
          <a:off x="0" y="0"/>
          <a:ext cx="0" cy="0"/>
          <a:chOff x="0" y="0"/>
          <a:chExt cx="0" cy="0"/>
        </a:xfrm>
      </p:grpSpPr>
      <p:sp>
        <p:nvSpPr>
          <p:cNvPr id="3995" name="Google Shape;3995;p15:notes">
            <a:extLst>
              <a:ext uri="{FF2B5EF4-FFF2-40B4-BE49-F238E27FC236}">
                <a16:creationId xmlns:a16="http://schemas.microsoft.com/office/drawing/2014/main" id="{EF1A53DE-0854-9221-5EDA-0E94BB0637E0}"/>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txBody>
          <a:bodyPr/>
          <a:lstStyle/>
          <a:p>
            <a:endParaRPr lang="es-CO"/>
          </a:p>
        </p:txBody>
      </p:sp>
      <p:sp>
        <p:nvSpPr>
          <p:cNvPr id="3996" name="Google Shape;3996;p15:notes">
            <a:extLst>
              <a:ext uri="{FF2B5EF4-FFF2-40B4-BE49-F238E27FC236}">
                <a16:creationId xmlns:a16="http://schemas.microsoft.com/office/drawing/2014/main" id="{A6755B0A-1A2E-9EBD-A346-C64F08C6E46D}"/>
              </a:ext>
            </a:extLst>
          </p:cNvPr>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997" name="Google Shape;3997;p15:notes">
            <a:extLst>
              <a:ext uri="{FF2B5EF4-FFF2-40B4-BE49-F238E27FC236}">
                <a16:creationId xmlns:a16="http://schemas.microsoft.com/office/drawing/2014/main" id="{E7998F74-FC31-1B68-5411-64C9366D85CC}"/>
              </a:ext>
            </a:extLst>
          </p:cNvPr>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s-CO"/>
              <a:t>59</a:t>
            </a:fld>
            <a:endParaRPr/>
          </a:p>
        </p:txBody>
      </p:sp>
    </p:spTree>
    <p:extLst>
      <p:ext uri="{BB962C8B-B14F-4D97-AF65-F5344CB8AC3E}">
        <p14:creationId xmlns:p14="http://schemas.microsoft.com/office/powerpoint/2010/main" val="82678095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94">
          <a:extLst>
            <a:ext uri="{FF2B5EF4-FFF2-40B4-BE49-F238E27FC236}">
              <a16:creationId xmlns:a16="http://schemas.microsoft.com/office/drawing/2014/main" id="{E9081745-9501-C425-CF02-F52565A83171}"/>
            </a:ext>
          </a:extLst>
        </p:cNvPr>
        <p:cNvGrpSpPr/>
        <p:nvPr/>
      </p:nvGrpSpPr>
      <p:grpSpPr>
        <a:xfrm>
          <a:off x="0" y="0"/>
          <a:ext cx="0" cy="0"/>
          <a:chOff x="0" y="0"/>
          <a:chExt cx="0" cy="0"/>
        </a:xfrm>
      </p:grpSpPr>
      <p:sp>
        <p:nvSpPr>
          <p:cNvPr id="3995" name="Google Shape;3995;p15:notes">
            <a:extLst>
              <a:ext uri="{FF2B5EF4-FFF2-40B4-BE49-F238E27FC236}">
                <a16:creationId xmlns:a16="http://schemas.microsoft.com/office/drawing/2014/main" id="{42912450-A622-4EF7-6D2D-F00BE3879E86}"/>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txBody>
          <a:bodyPr/>
          <a:lstStyle/>
          <a:p>
            <a:endParaRPr lang="es-CO"/>
          </a:p>
        </p:txBody>
      </p:sp>
      <p:sp>
        <p:nvSpPr>
          <p:cNvPr id="3996" name="Google Shape;3996;p15:notes">
            <a:extLst>
              <a:ext uri="{FF2B5EF4-FFF2-40B4-BE49-F238E27FC236}">
                <a16:creationId xmlns:a16="http://schemas.microsoft.com/office/drawing/2014/main" id="{EE83F0A0-3D21-60B0-148E-1B52C504274E}"/>
              </a:ext>
            </a:extLst>
          </p:cNvPr>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997" name="Google Shape;3997;p15:notes">
            <a:extLst>
              <a:ext uri="{FF2B5EF4-FFF2-40B4-BE49-F238E27FC236}">
                <a16:creationId xmlns:a16="http://schemas.microsoft.com/office/drawing/2014/main" id="{2B18EBD5-F2AF-84D7-23DC-B135671BFFD6}"/>
              </a:ext>
            </a:extLst>
          </p:cNvPr>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s-CO"/>
              <a:t>6</a:t>
            </a:fld>
            <a:endParaRPr/>
          </a:p>
        </p:txBody>
      </p:sp>
    </p:spTree>
    <p:extLst>
      <p:ext uri="{BB962C8B-B14F-4D97-AF65-F5344CB8AC3E}">
        <p14:creationId xmlns:p14="http://schemas.microsoft.com/office/powerpoint/2010/main" val="2447057427"/>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94">
          <a:extLst>
            <a:ext uri="{FF2B5EF4-FFF2-40B4-BE49-F238E27FC236}">
              <a16:creationId xmlns:a16="http://schemas.microsoft.com/office/drawing/2014/main" id="{FC29BF7F-D6E9-C76C-7F26-FCFC873901D3}"/>
            </a:ext>
          </a:extLst>
        </p:cNvPr>
        <p:cNvGrpSpPr/>
        <p:nvPr/>
      </p:nvGrpSpPr>
      <p:grpSpPr>
        <a:xfrm>
          <a:off x="0" y="0"/>
          <a:ext cx="0" cy="0"/>
          <a:chOff x="0" y="0"/>
          <a:chExt cx="0" cy="0"/>
        </a:xfrm>
      </p:grpSpPr>
      <p:sp>
        <p:nvSpPr>
          <p:cNvPr id="3995" name="Google Shape;3995;p15:notes">
            <a:extLst>
              <a:ext uri="{FF2B5EF4-FFF2-40B4-BE49-F238E27FC236}">
                <a16:creationId xmlns:a16="http://schemas.microsoft.com/office/drawing/2014/main" id="{EF1A53DE-0854-9221-5EDA-0E94BB0637E0}"/>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txBody>
          <a:bodyPr/>
          <a:lstStyle/>
          <a:p>
            <a:endParaRPr lang="es-CO"/>
          </a:p>
        </p:txBody>
      </p:sp>
      <p:sp>
        <p:nvSpPr>
          <p:cNvPr id="3996" name="Google Shape;3996;p15:notes">
            <a:extLst>
              <a:ext uri="{FF2B5EF4-FFF2-40B4-BE49-F238E27FC236}">
                <a16:creationId xmlns:a16="http://schemas.microsoft.com/office/drawing/2014/main" id="{A6755B0A-1A2E-9EBD-A346-C64F08C6E46D}"/>
              </a:ext>
            </a:extLst>
          </p:cNvPr>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997" name="Google Shape;3997;p15:notes">
            <a:extLst>
              <a:ext uri="{FF2B5EF4-FFF2-40B4-BE49-F238E27FC236}">
                <a16:creationId xmlns:a16="http://schemas.microsoft.com/office/drawing/2014/main" id="{E7998F74-FC31-1B68-5411-64C9366D85CC}"/>
              </a:ext>
            </a:extLst>
          </p:cNvPr>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s-CO"/>
              <a:t>60</a:t>
            </a:fld>
            <a:endParaRPr/>
          </a:p>
        </p:txBody>
      </p:sp>
    </p:spTree>
    <p:extLst>
      <p:ext uri="{BB962C8B-B14F-4D97-AF65-F5344CB8AC3E}">
        <p14:creationId xmlns:p14="http://schemas.microsoft.com/office/powerpoint/2010/main" val="2943455472"/>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94">
          <a:extLst>
            <a:ext uri="{FF2B5EF4-FFF2-40B4-BE49-F238E27FC236}">
              <a16:creationId xmlns:a16="http://schemas.microsoft.com/office/drawing/2014/main" id="{FC29BF7F-D6E9-C76C-7F26-FCFC873901D3}"/>
            </a:ext>
          </a:extLst>
        </p:cNvPr>
        <p:cNvGrpSpPr/>
        <p:nvPr/>
      </p:nvGrpSpPr>
      <p:grpSpPr>
        <a:xfrm>
          <a:off x="0" y="0"/>
          <a:ext cx="0" cy="0"/>
          <a:chOff x="0" y="0"/>
          <a:chExt cx="0" cy="0"/>
        </a:xfrm>
      </p:grpSpPr>
      <p:sp>
        <p:nvSpPr>
          <p:cNvPr id="3995" name="Google Shape;3995;p15:notes">
            <a:extLst>
              <a:ext uri="{FF2B5EF4-FFF2-40B4-BE49-F238E27FC236}">
                <a16:creationId xmlns:a16="http://schemas.microsoft.com/office/drawing/2014/main" id="{EF1A53DE-0854-9221-5EDA-0E94BB0637E0}"/>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txBody>
          <a:bodyPr/>
          <a:lstStyle/>
          <a:p>
            <a:endParaRPr lang="es-CO"/>
          </a:p>
        </p:txBody>
      </p:sp>
      <p:sp>
        <p:nvSpPr>
          <p:cNvPr id="3996" name="Google Shape;3996;p15:notes">
            <a:extLst>
              <a:ext uri="{FF2B5EF4-FFF2-40B4-BE49-F238E27FC236}">
                <a16:creationId xmlns:a16="http://schemas.microsoft.com/office/drawing/2014/main" id="{A6755B0A-1A2E-9EBD-A346-C64F08C6E46D}"/>
              </a:ext>
            </a:extLst>
          </p:cNvPr>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997" name="Google Shape;3997;p15:notes">
            <a:extLst>
              <a:ext uri="{FF2B5EF4-FFF2-40B4-BE49-F238E27FC236}">
                <a16:creationId xmlns:a16="http://schemas.microsoft.com/office/drawing/2014/main" id="{E7998F74-FC31-1B68-5411-64C9366D85CC}"/>
              </a:ext>
            </a:extLst>
          </p:cNvPr>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s-CO"/>
              <a:t>61</a:t>
            </a:fld>
            <a:endParaRPr/>
          </a:p>
        </p:txBody>
      </p:sp>
    </p:spTree>
    <p:extLst>
      <p:ext uri="{BB962C8B-B14F-4D97-AF65-F5344CB8AC3E}">
        <p14:creationId xmlns:p14="http://schemas.microsoft.com/office/powerpoint/2010/main" val="57996423"/>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94">
          <a:extLst>
            <a:ext uri="{FF2B5EF4-FFF2-40B4-BE49-F238E27FC236}">
              <a16:creationId xmlns:a16="http://schemas.microsoft.com/office/drawing/2014/main" id="{FC29BF7F-D6E9-C76C-7F26-FCFC873901D3}"/>
            </a:ext>
          </a:extLst>
        </p:cNvPr>
        <p:cNvGrpSpPr/>
        <p:nvPr/>
      </p:nvGrpSpPr>
      <p:grpSpPr>
        <a:xfrm>
          <a:off x="0" y="0"/>
          <a:ext cx="0" cy="0"/>
          <a:chOff x="0" y="0"/>
          <a:chExt cx="0" cy="0"/>
        </a:xfrm>
      </p:grpSpPr>
      <p:sp>
        <p:nvSpPr>
          <p:cNvPr id="3995" name="Google Shape;3995;p15:notes">
            <a:extLst>
              <a:ext uri="{FF2B5EF4-FFF2-40B4-BE49-F238E27FC236}">
                <a16:creationId xmlns:a16="http://schemas.microsoft.com/office/drawing/2014/main" id="{EF1A53DE-0854-9221-5EDA-0E94BB0637E0}"/>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txBody>
          <a:bodyPr/>
          <a:lstStyle/>
          <a:p>
            <a:endParaRPr lang="es-CO"/>
          </a:p>
        </p:txBody>
      </p:sp>
      <p:sp>
        <p:nvSpPr>
          <p:cNvPr id="3996" name="Google Shape;3996;p15:notes">
            <a:extLst>
              <a:ext uri="{FF2B5EF4-FFF2-40B4-BE49-F238E27FC236}">
                <a16:creationId xmlns:a16="http://schemas.microsoft.com/office/drawing/2014/main" id="{A6755B0A-1A2E-9EBD-A346-C64F08C6E46D}"/>
              </a:ext>
            </a:extLst>
          </p:cNvPr>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997" name="Google Shape;3997;p15:notes">
            <a:extLst>
              <a:ext uri="{FF2B5EF4-FFF2-40B4-BE49-F238E27FC236}">
                <a16:creationId xmlns:a16="http://schemas.microsoft.com/office/drawing/2014/main" id="{E7998F74-FC31-1B68-5411-64C9366D85CC}"/>
              </a:ext>
            </a:extLst>
          </p:cNvPr>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s-CO"/>
              <a:t>62</a:t>
            </a:fld>
            <a:endParaRPr/>
          </a:p>
        </p:txBody>
      </p:sp>
    </p:spTree>
    <p:extLst>
      <p:ext uri="{BB962C8B-B14F-4D97-AF65-F5344CB8AC3E}">
        <p14:creationId xmlns:p14="http://schemas.microsoft.com/office/powerpoint/2010/main" val="2493009548"/>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94">
          <a:extLst>
            <a:ext uri="{FF2B5EF4-FFF2-40B4-BE49-F238E27FC236}">
              <a16:creationId xmlns:a16="http://schemas.microsoft.com/office/drawing/2014/main" id="{FC29BF7F-D6E9-C76C-7F26-FCFC873901D3}"/>
            </a:ext>
          </a:extLst>
        </p:cNvPr>
        <p:cNvGrpSpPr/>
        <p:nvPr/>
      </p:nvGrpSpPr>
      <p:grpSpPr>
        <a:xfrm>
          <a:off x="0" y="0"/>
          <a:ext cx="0" cy="0"/>
          <a:chOff x="0" y="0"/>
          <a:chExt cx="0" cy="0"/>
        </a:xfrm>
      </p:grpSpPr>
      <p:sp>
        <p:nvSpPr>
          <p:cNvPr id="3995" name="Google Shape;3995;p15:notes">
            <a:extLst>
              <a:ext uri="{FF2B5EF4-FFF2-40B4-BE49-F238E27FC236}">
                <a16:creationId xmlns:a16="http://schemas.microsoft.com/office/drawing/2014/main" id="{EF1A53DE-0854-9221-5EDA-0E94BB0637E0}"/>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txBody>
          <a:bodyPr/>
          <a:lstStyle/>
          <a:p>
            <a:endParaRPr lang="es-CO"/>
          </a:p>
        </p:txBody>
      </p:sp>
      <p:sp>
        <p:nvSpPr>
          <p:cNvPr id="3996" name="Google Shape;3996;p15:notes">
            <a:extLst>
              <a:ext uri="{FF2B5EF4-FFF2-40B4-BE49-F238E27FC236}">
                <a16:creationId xmlns:a16="http://schemas.microsoft.com/office/drawing/2014/main" id="{A6755B0A-1A2E-9EBD-A346-C64F08C6E46D}"/>
              </a:ext>
            </a:extLst>
          </p:cNvPr>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997" name="Google Shape;3997;p15:notes">
            <a:extLst>
              <a:ext uri="{FF2B5EF4-FFF2-40B4-BE49-F238E27FC236}">
                <a16:creationId xmlns:a16="http://schemas.microsoft.com/office/drawing/2014/main" id="{E7998F74-FC31-1B68-5411-64C9366D85CC}"/>
              </a:ext>
            </a:extLst>
          </p:cNvPr>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s-CO"/>
              <a:t>63</a:t>
            </a:fld>
            <a:endParaRPr/>
          </a:p>
        </p:txBody>
      </p:sp>
    </p:spTree>
    <p:extLst>
      <p:ext uri="{BB962C8B-B14F-4D97-AF65-F5344CB8AC3E}">
        <p14:creationId xmlns:p14="http://schemas.microsoft.com/office/powerpoint/2010/main" val="3335266602"/>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94">
          <a:extLst>
            <a:ext uri="{FF2B5EF4-FFF2-40B4-BE49-F238E27FC236}">
              <a16:creationId xmlns:a16="http://schemas.microsoft.com/office/drawing/2014/main" id="{FC29BF7F-D6E9-C76C-7F26-FCFC873901D3}"/>
            </a:ext>
          </a:extLst>
        </p:cNvPr>
        <p:cNvGrpSpPr/>
        <p:nvPr/>
      </p:nvGrpSpPr>
      <p:grpSpPr>
        <a:xfrm>
          <a:off x="0" y="0"/>
          <a:ext cx="0" cy="0"/>
          <a:chOff x="0" y="0"/>
          <a:chExt cx="0" cy="0"/>
        </a:xfrm>
      </p:grpSpPr>
      <p:sp>
        <p:nvSpPr>
          <p:cNvPr id="3995" name="Google Shape;3995;p15:notes">
            <a:extLst>
              <a:ext uri="{FF2B5EF4-FFF2-40B4-BE49-F238E27FC236}">
                <a16:creationId xmlns:a16="http://schemas.microsoft.com/office/drawing/2014/main" id="{EF1A53DE-0854-9221-5EDA-0E94BB0637E0}"/>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txBody>
          <a:bodyPr/>
          <a:lstStyle/>
          <a:p>
            <a:endParaRPr lang="es-CO"/>
          </a:p>
        </p:txBody>
      </p:sp>
      <p:sp>
        <p:nvSpPr>
          <p:cNvPr id="3996" name="Google Shape;3996;p15:notes">
            <a:extLst>
              <a:ext uri="{FF2B5EF4-FFF2-40B4-BE49-F238E27FC236}">
                <a16:creationId xmlns:a16="http://schemas.microsoft.com/office/drawing/2014/main" id="{A6755B0A-1A2E-9EBD-A346-C64F08C6E46D}"/>
              </a:ext>
            </a:extLst>
          </p:cNvPr>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997" name="Google Shape;3997;p15:notes">
            <a:extLst>
              <a:ext uri="{FF2B5EF4-FFF2-40B4-BE49-F238E27FC236}">
                <a16:creationId xmlns:a16="http://schemas.microsoft.com/office/drawing/2014/main" id="{E7998F74-FC31-1B68-5411-64C9366D85CC}"/>
              </a:ext>
            </a:extLst>
          </p:cNvPr>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s-CO"/>
              <a:t>64</a:t>
            </a:fld>
            <a:endParaRPr/>
          </a:p>
        </p:txBody>
      </p:sp>
    </p:spTree>
    <p:extLst>
      <p:ext uri="{BB962C8B-B14F-4D97-AF65-F5344CB8AC3E}">
        <p14:creationId xmlns:p14="http://schemas.microsoft.com/office/powerpoint/2010/main" val="4224190397"/>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63"/>
        <p:cNvGrpSpPr/>
        <p:nvPr/>
      </p:nvGrpSpPr>
      <p:grpSpPr>
        <a:xfrm>
          <a:off x="0" y="0"/>
          <a:ext cx="0" cy="0"/>
          <a:chOff x="0" y="0"/>
          <a:chExt cx="0" cy="0"/>
        </a:xfrm>
      </p:grpSpPr>
      <p:sp>
        <p:nvSpPr>
          <p:cNvPr id="4164" name="Google Shape;4164;p27: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4165" name="Google Shape;4165;p2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txBody>
          <a:bodyPr/>
          <a:lstStyle/>
          <a:p>
            <a:endParaRPr lang="es-CO"/>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94">
          <a:extLst>
            <a:ext uri="{FF2B5EF4-FFF2-40B4-BE49-F238E27FC236}">
              <a16:creationId xmlns:a16="http://schemas.microsoft.com/office/drawing/2014/main" id="{7F429B4D-E10D-A864-C58D-6ED0CCE8B47D}"/>
            </a:ext>
          </a:extLst>
        </p:cNvPr>
        <p:cNvGrpSpPr/>
        <p:nvPr/>
      </p:nvGrpSpPr>
      <p:grpSpPr>
        <a:xfrm>
          <a:off x="0" y="0"/>
          <a:ext cx="0" cy="0"/>
          <a:chOff x="0" y="0"/>
          <a:chExt cx="0" cy="0"/>
        </a:xfrm>
      </p:grpSpPr>
      <p:sp>
        <p:nvSpPr>
          <p:cNvPr id="3995" name="Google Shape;3995;p15:notes">
            <a:extLst>
              <a:ext uri="{FF2B5EF4-FFF2-40B4-BE49-F238E27FC236}">
                <a16:creationId xmlns:a16="http://schemas.microsoft.com/office/drawing/2014/main" id="{A4CF4BE6-1402-00C4-E913-815B27C3C892}"/>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txBody>
          <a:bodyPr/>
          <a:lstStyle/>
          <a:p>
            <a:endParaRPr lang="es-CO"/>
          </a:p>
        </p:txBody>
      </p:sp>
      <p:sp>
        <p:nvSpPr>
          <p:cNvPr id="3996" name="Google Shape;3996;p15:notes">
            <a:extLst>
              <a:ext uri="{FF2B5EF4-FFF2-40B4-BE49-F238E27FC236}">
                <a16:creationId xmlns:a16="http://schemas.microsoft.com/office/drawing/2014/main" id="{B38A356D-5F35-A430-A19A-B4479174BFCE}"/>
              </a:ext>
            </a:extLst>
          </p:cNvPr>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997" name="Google Shape;3997;p15:notes">
            <a:extLst>
              <a:ext uri="{FF2B5EF4-FFF2-40B4-BE49-F238E27FC236}">
                <a16:creationId xmlns:a16="http://schemas.microsoft.com/office/drawing/2014/main" id="{7A1127BE-9AF8-99F4-842A-243CFB9E5031}"/>
              </a:ext>
            </a:extLst>
          </p:cNvPr>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s-CO"/>
              <a:t>7</a:t>
            </a:fld>
            <a:endParaRPr/>
          </a:p>
        </p:txBody>
      </p:sp>
    </p:spTree>
    <p:extLst>
      <p:ext uri="{BB962C8B-B14F-4D97-AF65-F5344CB8AC3E}">
        <p14:creationId xmlns:p14="http://schemas.microsoft.com/office/powerpoint/2010/main" val="253667497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94">
          <a:extLst>
            <a:ext uri="{FF2B5EF4-FFF2-40B4-BE49-F238E27FC236}">
              <a16:creationId xmlns:a16="http://schemas.microsoft.com/office/drawing/2014/main" id="{63A13433-B029-C4D0-90CC-D8F069754FBD}"/>
            </a:ext>
          </a:extLst>
        </p:cNvPr>
        <p:cNvGrpSpPr/>
        <p:nvPr/>
      </p:nvGrpSpPr>
      <p:grpSpPr>
        <a:xfrm>
          <a:off x="0" y="0"/>
          <a:ext cx="0" cy="0"/>
          <a:chOff x="0" y="0"/>
          <a:chExt cx="0" cy="0"/>
        </a:xfrm>
      </p:grpSpPr>
      <p:sp>
        <p:nvSpPr>
          <p:cNvPr id="3995" name="Google Shape;3995;p15:notes">
            <a:extLst>
              <a:ext uri="{FF2B5EF4-FFF2-40B4-BE49-F238E27FC236}">
                <a16:creationId xmlns:a16="http://schemas.microsoft.com/office/drawing/2014/main" id="{14F8B9FA-4375-568F-5C8E-9B0897DF184A}"/>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txBody>
          <a:bodyPr/>
          <a:lstStyle/>
          <a:p>
            <a:endParaRPr lang="es-CO"/>
          </a:p>
        </p:txBody>
      </p:sp>
      <p:sp>
        <p:nvSpPr>
          <p:cNvPr id="3996" name="Google Shape;3996;p15:notes">
            <a:extLst>
              <a:ext uri="{FF2B5EF4-FFF2-40B4-BE49-F238E27FC236}">
                <a16:creationId xmlns:a16="http://schemas.microsoft.com/office/drawing/2014/main" id="{B41A3B5C-E430-3BE7-CA94-9F21E9137891}"/>
              </a:ext>
            </a:extLst>
          </p:cNvPr>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997" name="Google Shape;3997;p15:notes">
            <a:extLst>
              <a:ext uri="{FF2B5EF4-FFF2-40B4-BE49-F238E27FC236}">
                <a16:creationId xmlns:a16="http://schemas.microsoft.com/office/drawing/2014/main" id="{6EFBC54F-0712-527C-4467-4186966DC86D}"/>
              </a:ext>
            </a:extLst>
          </p:cNvPr>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s-CO"/>
              <a:t>8</a:t>
            </a:fld>
            <a:endParaRPr/>
          </a:p>
        </p:txBody>
      </p:sp>
    </p:spTree>
    <p:extLst>
      <p:ext uri="{BB962C8B-B14F-4D97-AF65-F5344CB8AC3E}">
        <p14:creationId xmlns:p14="http://schemas.microsoft.com/office/powerpoint/2010/main" val="178949288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94">
          <a:extLst>
            <a:ext uri="{FF2B5EF4-FFF2-40B4-BE49-F238E27FC236}">
              <a16:creationId xmlns:a16="http://schemas.microsoft.com/office/drawing/2014/main" id="{3E393272-C064-3129-D510-47CD21D5B2E6}"/>
            </a:ext>
          </a:extLst>
        </p:cNvPr>
        <p:cNvGrpSpPr/>
        <p:nvPr/>
      </p:nvGrpSpPr>
      <p:grpSpPr>
        <a:xfrm>
          <a:off x="0" y="0"/>
          <a:ext cx="0" cy="0"/>
          <a:chOff x="0" y="0"/>
          <a:chExt cx="0" cy="0"/>
        </a:xfrm>
      </p:grpSpPr>
      <p:sp>
        <p:nvSpPr>
          <p:cNvPr id="3995" name="Google Shape;3995;p15:notes">
            <a:extLst>
              <a:ext uri="{FF2B5EF4-FFF2-40B4-BE49-F238E27FC236}">
                <a16:creationId xmlns:a16="http://schemas.microsoft.com/office/drawing/2014/main" id="{1F04D1D2-A408-C369-0EC0-D330C2309AF6}"/>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txBody>
          <a:bodyPr/>
          <a:lstStyle/>
          <a:p>
            <a:endParaRPr lang="es-CO"/>
          </a:p>
        </p:txBody>
      </p:sp>
      <p:sp>
        <p:nvSpPr>
          <p:cNvPr id="3996" name="Google Shape;3996;p15:notes">
            <a:extLst>
              <a:ext uri="{FF2B5EF4-FFF2-40B4-BE49-F238E27FC236}">
                <a16:creationId xmlns:a16="http://schemas.microsoft.com/office/drawing/2014/main" id="{876FCA1E-E33E-A79F-B0F9-F522BB148988}"/>
              </a:ext>
            </a:extLst>
          </p:cNvPr>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997" name="Google Shape;3997;p15:notes">
            <a:extLst>
              <a:ext uri="{FF2B5EF4-FFF2-40B4-BE49-F238E27FC236}">
                <a16:creationId xmlns:a16="http://schemas.microsoft.com/office/drawing/2014/main" id="{17BE4256-EB58-F378-A809-9A32C3DC45FE}"/>
              </a:ext>
            </a:extLst>
          </p:cNvPr>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s-CO"/>
              <a:t>9</a:t>
            </a:fld>
            <a:endParaRPr/>
          </a:p>
        </p:txBody>
      </p:sp>
    </p:spTree>
    <p:extLst>
      <p:ext uri="{BB962C8B-B14F-4D97-AF65-F5344CB8AC3E}">
        <p14:creationId xmlns:p14="http://schemas.microsoft.com/office/powerpoint/2010/main" val="197733979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Diapositiva de título" type="title">
  <p:cSld name="TITLE">
    <p:spTree>
      <p:nvGrpSpPr>
        <p:cNvPr id="1" name="Shape 3662"/>
        <p:cNvGrpSpPr/>
        <p:nvPr/>
      </p:nvGrpSpPr>
      <p:grpSpPr>
        <a:xfrm>
          <a:off x="0" y="0"/>
          <a:ext cx="0" cy="0"/>
          <a:chOff x="0" y="0"/>
          <a:chExt cx="0" cy="0"/>
        </a:xfrm>
      </p:grpSpPr>
      <p:sp>
        <p:nvSpPr>
          <p:cNvPr id="3663" name="Google Shape;3663;p2"/>
          <p:cNvSpPr txBox="1">
            <a:spLocks noGrp="1"/>
          </p:cNvSpPr>
          <p:nvPr>
            <p:ph type="ctrTitle"/>
          </p:nvPr>
        </p:nvSpPr>
        <p:spPr>
          <a:xfrm>
            <a:off x="1524000" y="1122363"/>
            <a:ext cx="9144000" cy="2387700"/>
          </a:xfrm>
          <a:prstGeom prst="rect">
            <a:avLst/>
          </a:prstGeom>
          <a:noFill/>
          <a:ln>
            <a:noFill/>
          </a:ln>
        </p:spPr>
        <p:txBody>
          <a:bodyPr spcFirstLastPara="1" wrap="square" lIns="91425" tIns="45700" rIns="91425" bIns="45700" anchor="b" anchorCtr="0">
            <a:normAutofit/>
          </a:bodyPr>
          <a:lstStyle>
            <a:lvl1pPr lvl="0" algn="ctr" rtl="0">
              <a:lnSpc>
                <a:spcPct val="90000"/>
              </a:lnSpc>
              <a:spcBef>
                <a:spcPts val="0"/>
              </a:spcBef>
              <a:spcAft>
                <a:spcPts val="0"/>
              </a:spcAft>
              <a:buClr>
                <a:schemeClr val="dk1"/>
              </a:buClr>
              <a:buSzPts val="6000"/>
              <a:buFont typeface="Calibri"/>
              <a:buNone/>
              <a:defRPr sz="6000"/>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3664" name="Google Shape;3664;p2"/>
          <p:cNvSpPr txBox="1">
            <a:spLocks noGrp="1"/>
          </p:cNvSpPr>
          <p:nvPr>
            <p:ph type="subTitle" idx="1"/>
          </p:nvPr>
        </p:nvSpPr>
        <p:spPr>
          <a:xfrm>
            <a:off x="1524000" y="3602038"/>
            <a:ext cx="9144000" cy="1655700"/>
          </a:xfrm>
          <a:prstGeom prst="rect">
            <a:avLst/>
          </a:prstGeom>
          <a:noFill/>
          <a:ln>
            <a:noFill/>
          </a:ln>
        </p:spPr>
        <p:txBody>
          <a:bodyPr spcFirstLastPara="1" wrap="square" lIns="91425" tIns="45700" rIns="91425" bIns="45700" anchor="t" anchorCtr="0">
            <a:normAutofit/>
          </a:bodyPr>
          <a:lstStyle>
            <a:lvl1pPr lvl="0" algn="ctr" rtl="0">
              <a:lnSpc>
                <a:spcPct val="90000"/>
              </a:lnSpc>
              <a:spcBef>
                <a:spcPts val="1000"/>
              </a:spcBef>
              <a:spcAft>
                <a:spcPts val="0"/>
              </a:spcAft>
              <a:buClr>
                <a:schemeClr val="dk1"/>
              </a:buClr>
              <a:buSzPts val="2400"/>
              <a:buNone/>
              <a:defRPr sz="2400"/>
            </a:lvl1pPr>
            <a:lvl2pPr lvl="1" algn="ctr" rtl="0">
              <a:lnSpc>
                <a:spcPct val="90000"/>
              </a:lnSpc>
              <a:spcBef>
                <a:spcPts val="500"/>
              </a:spcBef>
              <a:spcAft>
                <a:spcPts val="0"/>
              </a:spcAft>
              <a:buClr>
                <a:schemeClr val="dk1"/>
              </a:buClr>
              <a:buSzPts val="2000"/>
              <a:buNone/>
              <a:defRPr sz="2000"/>
            </a:lvl2pPr>
            <a:lvl3pPr lvl="2" algn="ctr" rtl="0">
              <a:lnSpc>
                <a:spcPct val="90000"/>
              </a:lnSpc>
              <a:spcBef>
                <a:spcPts val="500"/>
              </a:spcBef>
              <a:spcAft>
                <a:spcPts val="0"/>
              </a:spcAft>
              <a:buClr>
                <a:schemeClr val="dk1"/>
              </a:buClr>
              <a:buSzPts val="1800"/>
              <a:buNone/>
              <a:defRPr sz="1800"/>
            </a:lvl3pPr>
            <a:lvl4pPr lvl="3" algn="ctr" rtl="0">
              <a:lnSpc>
                <a:spcPct val="90000"/>
              </a:lnSpc>
              <a:spcBef>
                <a:spcPts val="500"/>
              </a:spcBef>
              <a:spcAft>
                <a:spcPts val="0"/>
              </a:spcAft>
              <a:buClr>
                <a:schemeClr val="dk1"/>
              </a:buClr>
              <a:buSzPts val="1600"/>
              <a:buNone/>
              <a:defRPr sz="1600"/>
            </a:lvl4pPr>
            <a:lvl5pPr lvl="4" algn="ctr" rtl="0">
              <a:lnSpc>
                <a:spcPct val="90000"/>
              </a:lnSpc>
              <a:spcBef>
                <a:spcPts val="500"/>
              </a:spcBef>
              <a:spcAft>
                <a:spcPts val="0"/>
              </a:spcAft>
              <a:buClr>
                <a:schemeClr val="dk1"/>
              </a:buClr>
              <a:buSzPts val="1600"/>
              <a:buNone/>
              <a:defRPr sz="1600"/>
            </a:lvl5pPr>
            <a:lvl6pPr lvl="5" algn="ctr" rtl="0">
              <a:lnSpc>
                <a:spcPct val="90000"/>
              </a:lnSpc>
              <a:spcBef>
                <a:spcPts val="500"/>
              </a:spcBef>
              <a:spcAft>
                <a:spcPts val="0"/>
              </a:spcAft>
              <a:buClr>
                <a:schemeClr val="dk1"/>
              </a:buClr>
              <a:buSzPts val="1600"/>
              <a:buNone/>
              <a:defRPr sz="1600"/>
            </a:lvl6pPr>
            <a:lvl7pPr lvl="6" algn="ctr" rtl="0">
              <a:lnSpc>
                <a:spcPct val="90000"/>
              </a:lnSpc>
              <a:spcBef>
                <a:spcPts val="500"/>
              </a:spcBef>
              <a:spcAft>
                <a:spcPts val="0"/>
              </a:spcAft>
              <a:buClr>
                <a:schemeClr val="dk1"/>
              </a:buClr>
              <a:buSzPts val="1600"/>
              <a:buNone/>
              <a:defRPr sz="1600"/>
            </a:lvl7pPr>
            <a:lvl8pPr lvl="7" algn="ctr" rtl="0">
              <a:lnSpc>
                <a:spcPct val="90000"/>
              </a:lnSpc>
              <a:spcBef>
                <a:spcPts val="500"/>
              </a:spcBef>
              <a:spcAft>
                <a:spcPts val="0"/>
              </a:spcAft>
              <a:buClr>
                <a:schemeClr val="dk1"/>
              </a:buClr>
              <a:buSzPts val="1600"/>
              <a:buNone/>
              <a:defRPr sz="1600"/>
            </a:lvl8pPr>
            <a:lvl9pPr lvl="8" algn="ctr" rtl="0">
              <a:lnSpc>
                <a:spcPct val="90000"/>
              </a:lnSpc>
              <a:spcBef>
                <a:spcPts val="500"/>
              </a:spcBef>
              <a:spcAft>
                <a:spcPts val="0"/>
              </a:spcAft>
              <a:buClr>
                <a:schemeClr val="dk1"/>
              </a:buClr>
              <a:buSzPts val="1600"/>
              <a:buNone/>
              <a:defRPr sz="1600"/>
            </a:lvl9pPr>
          </a:lstStyle>
          <a:p>
            <a:endParaRPr/>
          </a:p>
        </p:txBody>
      </p:sp>
      <p:sp>
        <p:nvSpPr>
          <p:cNvPr id="3665" name="Google Shape;3665;p2"/>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noAutofit/>
          </a:bodyPr>
          <a:lstStyle>
            <a:lvl1pPr lvl="0" algn="l" rtl="0">
              <a:lnSpc>
                <a:spcPct val="100000"/>
              </a:lnSpc>
              <a:spcBef>
                <a:spcPts val="0"/>
              </a:spcBef>
              <a:spcAft>
                <a:spcPts val="0"/>
              </a:spcAft>
              <a:buSzPts val="14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3666" name="Google Shape;3666;p2"/>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noAutofit/>
          </a:bodyPr>
          <a:lstStyle>
            <a:lvl1pPr lvl="0" algn="ctr" rtl="0">
              <a:lnSpc>
                <a:spcPct val="100000"/>
              </a:lnSpc>
              <a:spcBef>
                <a:spcPts val="0"/>
              </a:spcBef>
              <a:spcAft>
                <a:spcPts val="0"/>
              </a:spcAft>
              <a:buSzPts val="14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3667" name="Google Shape;3667;p2"/>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s-CO"/>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ítulo y texto vertical" type="vertTx">
  <p:cSld name="VERTICAL_TEXT">
    <p:spTree>
      <p:nvGrpSpPr>
        <p:cNvPr id="1" name="Shape 3719"/>
        <p:cNvGrpSpPr/>
        <p:nvPr/>
      </p:nvGrpSpPr>
      <p:grpSpPr>
        <a:xfrm>
          <a:off x="0" y="0"/>
          <a:ext cx="0" cy="0"/>
          <a:chOff x="0" y="0"/>
          <a:chExt cx="0" cy="0"/>
        </a:xfrm>
      </p:grpSpPr>
      <p:sp>
        <p:nvSpPr>
          <p:cNvPr id="3720" name="Google Shape;3720;p11"/>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normAutofit/>
          </a:bodyPr>
          <a:lstStyle>
            <a:lvl1pPr lvl="0" algn="l" rtl="0">
              <a:lnSpc>
                <a:spcPct val="90000"/>
              </a:lnSpc>
              <a:spcBef>
                <a:spcPts val="0"/>
              </a:spcBef>
              <a:spcAft>
                <a:spcPts val="0"/>
              </a:spcAft>
              <a:buClr>
                <a:schemeClr val="dk1"/>
              </a:buClr>
              <a:buSzPts val="18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3721" name="Google Shape;3721;p11"/>
          <p:cNvSpPr txBox="1">
            <a:spLocks noGrp="1"/>
          </p:cNvSpPr>
          <p:nvPr>
            <p:ph type="body" idx="1"/>
          </p:nvPr>
        </p:nvSpPr>
        <p:spPr>
          <a:xfrm rot="5400000">
            <a:off x="3920400" y="-1256575"/>
            <a:ext cx="4351200" cy="10515600"/>
          </a:xfrm>
          <a:prstGeom prst="rect">
            <a:avLst/>
          </a:prstGeom>
          <a:noFill/>
          <a:ln>
            <a:noFill/>
          </a:ln>
        </p:spPr>
        <p:txBody>
          <a:bodyPr spcFirstLastPara="1" wrap="square" lIns="91425" tIns="45700" rIns="91425" bIns="45700" anchor="t" anchorCtr="0">
            <a:normAutofit/>
          </a:bodyPr>
          <a:lstStyle>
            <a:lvl1pPr marL="457200" lvl="0" indent="-342900" algn="l" rtl="0">
              <a:lnSpc>
                <a:spcPct val="90000"/>
              </a:lnSpc>
              <a:spcBef>
                <a:spcPts val="1000"/>
              </a:spcBef>
              <a:spcAft>
                <a:spcPts val="0"/>
              </a:spcAft>
              <a:buClr>
                <a:schemeClr val="dk1"/>
              </a:buClr>
              <a:buSzPts val="1800"/>
              <a:buChar char="•"/>
              <a:defRPr/>
            </a:lvl1pPr>
            <a:lvl2pPr marL="914400" lvl="1" indent="-342900" algn="l" rtl="0">
              <a:lnSpc>
                <a:spcPct val="90000"/>
              </a:lnSpc>
              <a:spcBef>
                <a:spcPts val="500"/>
              </a:spcBef>
              <a:spcAft>
                <a:spcPts val="0"/>
              </a:spcAft>
              <a:buClr>
                <a:schemeClr val="dk1"/>
              </a:buClr>
              <a:buSzPts val="1800"/>
              <a:buChar char="•"/>
              <a:defRPr/>
            </a:lvl2pPr>
            <a:lvl3pPr marL="1371600" lvl="2" indent="-342900" algn="l" rtl="0">
              <a:lnSpc>
                <a:spcPct val="90000"/>
              </a:lnSpc>
              <a:spcBef>
                <a:spcPts val="500"/>
              </a:spcBef>
              <a:spcAft>
                <a:spcPts val="0"/>
              </a:spcAft>
              <a:buClr>
                <a:schemeClr val="dk1"/>
              </a:buClr>
              <a:buSzPts val="1800"/>
              <a:buChar char="•"/>
              <a:defRPr/>
            </a:lvl3pPr>
            <a:lvl4pPr marL="1828800" lvl="3" indent="-342900" algn="l" rtl="0">
              <a:lnSpc>
                <a:spcPct val="90000"/>
              </a:lnSpc>
              <a:spcBef>
                <a:spcPts val="500"/>
              </a:spcBef>
              <a:spcAft>
                <a:spcPts val="0"/>
              </a:spcAft>
              <a:buClr>
                <a:schemeClr val="dk1"/>
              </a:buClr>
              <a:buSzPts val="1800"/>
              <a:buChar char="•"/>
              <a:defRPr/>
            </a:lvl4pPr>
            <a:lvl5pPr marL="2286000" lvl="4" indent="-342900" algn="l" rtl="0">
              <a:lnSpc>
                <a:spcPct val="90000"/>
              </a:lnSpc>
              <a:spcBef>
                <a:spcPts val="500"/>
              </a:spcBef>
              <a:spcAft>
                <a:spcPts val="0"/>
              </a:spcAft>
              <a:buClr>
                <a:schemeClr val="dk1"/>
              </a:buClr>
              <a:buSzPts val="1800"/>
              <a:buChar char="•"/>
              <a:defRPr/>
            </a:lvl5pPr>
            <a:lvl6pPr marL="2743200" lvl="5" indent="-342900" algn="l" rtl="0">
              <a:lnSpc>
                <a:spcPct val="90000"/>
              </a:lnSpc>
              <a:spcBef>
                <a:spcPts val="500"/>
              </a:spcBef>
              <a:spcAft>
                <a:spcPts val="0"/>
              </a:spcAft>
              <a:buClr>
                <a:schemeClr val="dk1"/>
              </a:buClr>
              <a:buSzPts val="1800"/>
              <a:buChar char="•"/>
              <a:defRPr/>
            </a:lvl6pPr>
            <a:lvl7pPr marL="3200400" lvl="6" indent="-342900" algn="l" rtl="0">
              <a:lnSpc>
                <a:spcPct val="90000"/>
              </a:lnSpc>
              <a:spcBef>
                <a:spcPts val="500"/>
              </a:spcBef>
              <a:spcAft>
                <a:spcPts val="0"/>
              </a:spcAft>
              <a:buClr>
                <a:schemeClr val="dk1"/>
              </a:buClr>
              <a:buSzPts val="1800"/>
              <a:buChar char="•"/>
              <a:defRPr/>
            </a:lvl7pPr>
            <a:lvl8pPr marL="3657600" lvl="7" indent="-342900" algn="l" rtl="0">
              <a:lnSpc>
                <a:spcPct val="90000"/>
              </a:lnSpc>
              <a:spcBef>
                <a:spcPts val="500"/>
              </a:spcBef>
              <a:spcAft>
                <a:spcPts val="0"/>
              </a:spcAft>
              <a:buClr>
                <a:schemeClr val="dk1"/>
              </a:buClr>
              <a:buSzPts val="1800"/>
              <a:buChar char="•"/>
              <a:defRPr/>
            </a:lvl8pPr>
            <a:lvl9pPr marL="4114800" lvl="8" indent="-342900" algn="l" rtl="0">
              <a:lnSpc>
                <a:spcPct val="90000"/>
              </a:lnSpc>
              <a:spcBef>
                <a:spcPts val="500"/>
              </a:spcBef>
              <a:spcAft>
                <a:spcPts val="0"/>
              </a:spcAft>
              <a:buClr>
                <a:schemeClr val="dk1"/>
              </a:buClr>
              <a:buSzPts val="1800"/>
              <a:buChar char="•"/>
              <a:defRPr/>
            </a:lvl9pPr>
          </a:lstStyle>
          <a:p>
            <a:endParaRPr/>
          </a:p>
        </p:txBody>
      </p:sp>
      <p:sp>
        <p:nvSpPr>
          <p:cNvPr id="3722" name="Google Shape;3722;p11"/>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noAutofit/>
          </a:bodyPr>
          <a:lstStyle>
            <a:lvl1pPr lvl="0" algn="l" rtl="0">
              <a:lnSpc>
                <a:spcPct val="100000"/>
              </a:lnSpc>
              <a:spcBef>
                <a:spcPts val="0"/>
              </a:spcBef>
              <a:spcAft>
                <a:spcPts val="0"/>
              </a:spcAft>
              <a:buSzPts val="14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3723" name="Google Shape;3723;p11"/>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noAutofit/>
          </a:bodyPr>
          <a:lstStyle>
            <a:lvl1pPr lvl="0" algn="ctr" rtl="0">
              <a:lnSpc>
                <a:spcPct val="100000"/>
              </a:lnSpc>
              <a:spcBef>
                <a:spcPts val="0"/>
              </a:spcBef>
              <a:spcAft>
                <a:spcPts val="0"/>
              </a:spcAft>
              <a:buSzPts val="14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3724" name="Google Shape;3724;p11"/>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s-CO"/>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Título vertical y texto" type="vertTitleAndTx">
  <p:cSld name="VERTICAL_TITLE_AND_VERTICAL_TEXT">
    <p:spTree>
      <p:nvGrpSpPr>
        <p:cNvPr id="1" name="Shape 3725"/>
        <p:cNvGrpSpPr/>
        <p:nvPr/>
      </p:nvGrpSpPr>
      <p:grpSpPr>
        <a:xfrm>
          <a:off x="0" y="0"/>
          <a:ext cx="0" cy="0"/>
          <a:chOff x="0" y="0"/>
          <a:chExt cx="0" cy="0"/>
        </a:xfrm>
      </p:grpSpPr>
      <p:sp>
        <p:nvSpPr>
          <p:cNvPr id="3726" name="Google Shape;3726;p12"/>
          <p:cNvSpPr txBox="1">
            <a:spLocks noGrp="1"/>
          </p:cNvSpPr>
          <p:nvPr>
            <p:ph type="title"/>
          </p:nvPr>
        </p:nvSpPr>
        <p:spPr>
          <a:xfrm rot="5400000">
            <a:off x="7133400" y="1956625"/>
            <a:ext cx="5811900" cy="2628900"/>
          </a:xfrm>
          <a:prstGeom prst="rect">
            <a:avLst/>
          </a:prstGeom>
          <a:noFill/>
          <a:ln>
            <a:noFill/>
          </a:ln>
        </p:spPr>
        <p:txBody>
          <a:bodyPr spcFirstLastPara="1" wrap="square" lIns="91425" tIns="45700" rIns="91425" bIns="45700" anchor="ctr" anchorCtr="0">
            <a:normAutofit/>
          </a:bodyPr>
          <a:lstStyle>
            <a:lvl1pPr lvl="0" algn="l" rtl="0">
              <a:lnSpc>
                <a:spcPct val="90000"/>
              </a:lnSpc>
              <a:spcBef>
                <a:spcPts val="0"/>
              </a:spcBef>
              <a:spcAft>
                <a:spcPts val="0"/>
              </a:spcAft>
              <a:buClr>
                <a:schemeClr val="dk1"/>
              </a:buClr>
              <a:buSzPts val="18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3727" name="Google Shape;3727;p12"/>
          <p:cNvSpPr txBox="1">
            <a:spLocks noGrp="1"/>
          </p:cNvSpPr>
          <p:nvPr>
            <p:ph type="body" idx="1"/>
          </p:nvPr>
        </p:nvSpPr>
        <p:spPr>
          <a:xfrm rot="5400000">
            <a:off x="1799400" y="-596075"/>
            <a:ext cx="5811900" cy="7734300"/>
          </a:xfrm>
          <a:prstGeom prst="rect">
            <a:avLst/>
          </a:prstGeom>
          <a:noFill/>
          <a:ln>
            <a:noFill/>
          </a:ln>
        </p:spPr>
        <p:txBody>
          <a:bodyPr spcFirstLastPara="1" wrap="square" lIns="91425" tIns="45700" rIns="91425" bIns="45700" anchor="t" anchorCtr="0">
            <a:normAutofit/>
          </a:bodyPr>
          <a:lstStyle>
            <a:lvl1pPr marL="457200" lvl="0" indent="-342900" algn="l" rtl="0">
              <a:lnSpc>
                <a:spcPct val="90000"/>
              </a:lnSpc>
              <a:spcBef>
                <a:spcPts val="1000"/>
              </a:spcBef>
              <a:spcAft>
                <a:spcPts val="0"/>
              </a:spcAft>
              <a:buClr>
                <a:schemeClr val="dk1"/>
              </a:buClr>
              <a:buSzPts val="1800"/>
              <a:buChar char="•"/>
              <a:defRPr/>
            </a:lvl1pPr>
            <a:lvl2pPr marL="914400" lvl="1" indent="-342900" algn="l" rtl="0">
              <a:lnSpc>
                <a:spcPct val="90000"/>
              </a:lnSpc>
              <a:spcBef>
                <a:spcPts val="500"/>
              </a:spcBef>
              <a:spcAft>
                <a:spcPts val="0"/>
              </a:spcAft>
              <a:buClr>
                <a:schemeClr val="dk1"/>
              </a:buClr>
              <a:buSzPts val="1800"/>
              <a:buChar char="•"/>
              <a:defRPr/>
            </a:lvl2pPr>
            <a:lvl3pPr marL="1371600" lvl="2" indent="-342900" algn="l" rtl="0">
              <a:lnSpc>
                <a:spcPct val="90000"/>
              </a:lnSpc>
              <a:spcBef>
                <a:spcPts val="500"/>
              </a:spcBef>
              <a:spcAft>
                <a:spcPts val="0"/>
              </a:spcAft>
              <a:buClr>
                <a:schemeClr val="dk1"/>
              </a:buClr>
              <a:buSzPts val="1800"/>
              <a:buChar char="•"/>
              <a:defRPr/>
            </a:lvl3pPr>
            <a:lvl4pPr marL="1828800" lvl="3" indent="-342900" algn="l" rtl="0">
              <a:lnSpc>
                <a:spcPct val="90000"/>
              </a:lnSpc>
              <a:spcBef>
                <a:spcPts val="500"/>
              </a:spcBef>
              <a:spcAft>
                <a:spcPts val="0"/>
              </a:spcAft>
              <a:buClr>
                <a:schemeClr val="dk1"/>
              </a:buClr>
              <a:buSzPts val="1800"/>
              <a:buChar char="•"/>
              <a:defRPr/>
            </a:lvl4pPr>
            <a:lvl5pPr marL="2286000" lvl="4" indent="-342900" algn="l" rtl="0">
              <a:lnSpc>
                <a:spcPct val="90000"/>
              </a:lnSpc>
              <a:spcBef>
                <a:spcPts val="500"/>
              </a:spcBef>
              <a:spcAft>
                <a:spcPts val="0"/>
              </a:spcAft>
              <a:buClr>
                <a:schemeClr val="dk1"/>
              </a:buClr>
              <a:buSzPts val="1800"/>
              <a:buChar char="•"/>
              <a:defRPr/>
            </a:lvl5pPr>
            <a:lvl6pPr marL="2743200" lvl="5" indent="-342900" algn="l" rtl="0">
              <a:lnSpc>
                <a:spcPct val="90000"/>
              </a:lnSpc>
              <a:spcBef>
                <a:spcPts val="500"/>
              </a:spcBef>
              <a:spcAft>
                <a:spcPts val="0"/>
              </a:spcAft>
              <a:buClr>
                <a:schemeClr val="dk1"/>
              </a:buClr>
              <a:buSzPts val="1800"/>
              <a:buChar char="•"/>
              <a:defRPr/>
            </a:lvl6pPr>
            <a:lvl7pPr marL="3200400" lvl="6" indent="-342900" algn="l" rtl="0">
              <a:lnSpc>
                <a:spcPct val="90000"/>
              </a:lnSpc>
              <a:spcBef>
                <a:spcPts val="500"/>
              </a:spcBef>
              <a:spcAft>
                <a:spcPts val="0"/>
              </a:spcAft>
              <a:buClr>
                <a:schemeClr val="dk1"/>
              </a:buClr>
              <a:buSzPts val="1800"/>
              <a:buChar char="•"/>
              <a:defRPr/>
            </a:lvl7pPr>
            <a:lvl8pPr marL="3657600" lvl="7" indent="-342900" algn="l" rtl="0">
              <a:lnSpc>
                <a:spcPct val="90000"/>
              </a:lnSpc>
              <a:spcBef>
                <a:spcPts val="500"/>
              </a:spcBef>
              <a:spcAft>
                <a:spcPts val="0"/>
              </a:spcAft>
              <a:buClr>
                <a:schemeClr val="dk1"/>
              </a:buClr>
              <a:buSzPts val="1800"/>
              <a:buChar char="•"/>
              <a:defRPr/>
            </a:lvl8pPr>
            <a:lvl9pPr marL="4114800" lvl="8" indent="-342900" algn="l" rtl="0">
              <a:lnSpc>
                <a:spcPct val="90000"/>
              </a:lnSpc>
              <a:spcBef>
                <a:spcPts val="500"/>
              </a:spcBef>
              <a:spcAft>
                <a:spcPts val="0"/>
              </a:spcAft>
              <a:buClr>
                <a:schemeClr val="dk1"/>
              </a:buClr>
              <a:buSzPts val="1800"/>
              <a:buChar char="•"/>
              <a:defRPr/>
            </a:lvl9pPr>
          </a:lstStyle>
          <a:p>
            <a:endParaRPr/>
          </a:p>
        </p:txBody>
      </p:sp>
      <p:sp>
        <p:nvSpPr>
          <p:cNvPr id="3728" name="Google Shape;3728;p12"/>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noAutofit/>
          </a:bodyPr>
          <a:lstStyle>
            <a:lvl1pPr lvl="0" algn="l" rtl="0">
              <a:lnSpc>
                <a:spcPct val="100000"/>
              </a:lnSpc>
              <a:spcBef>
                <a:spcPts val="0"/>
              </a:spcBef>
              <a:spcAft>
                <a:spcPts val="0"/>
              </a:spcAft>
              <a:buSzPts val="14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3729" name="Google Shape;3729;p12"/>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noAutofit/>
          </a:bodyPr>
          <a:lstStyle>
            <a:lvl1pPr lvl="0" algn="ctr" rtl="0">
              <a:lnSpc>
                <a:spcPct val="100000"/>
              </a:lnSpc>
              <a:spcBef>
                <a:spcPts val="0"/>
              </a:spcBef>
              <a:spcAft>
                <a:spcPts val="0"/>
              </a:spcAft>
              <a:buSzPts val="14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3730" name="Google Shape;3730;p12"/>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s-CO"/>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En blanco" type="blank">
  <p:cSld name="BLANK">
    <p:spTree>
      <p:nvGrpSpPr>
        <p:cNvPr id="1" name="Shape 3668"/>
        <p:cNvGrpSpPr/>
        <p:nvPr/>
      </p:nvGrpSpPr>
      <p:grpSpPr>
        <a:xfrm>
          <a:off x="0" y="0"/>
          <a:ext cx="0" cy="0"/>
          <a:chOff x="0" y="0"/>
          <a:chExt cx="0" cy="0"/>
        </a:xfrm>
      </p:grpSpPr>
      <p:sp>
        <p:nvSpPr>
          <p:cNvPr id="3669" name="Google Shape;3669;p3"/>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noAutofit/>
          </a:bodyPr>
          <a:lstStyle>
            <a:lvl1pPr lvl="0" algn="l" rtl="0">
              <a:lnSpc>
                <a:spcPct val="100000"/>
              </a:lnSpc>
              <a:spcBef>
                <a:spcPts val="0"/>
              </a:spcBef>
              <a:spcAft>
                <a:spcPts val="0"/>
              </a:spcAft>
              <a:buSzPts val="14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3670" name="Google Shape;3670;p3"/>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noAutofit/>
          </a:bodyPr>
          <a:lstStyle>
            <a:lvl1pPr lvl="0" algn="ctr" rtl="0">
              <a:lnSpc>
                <a:spcPct val="100000"/>
              </a:lnSpc>
              <a:spcBef>
                <a:spcPts val="0"/>
              </a:spcBef>
              <a:spcAft>
                <a:spcPts val="0"/>
              </a:spcAft>
              <a:buSzPts val="14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3671" name="Google Shape;3671;p3"/>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s-CO"/>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ítulo y objetos" type="obj">
  <p:cSld name="OBJECT">
    <p:spTree>
      <p:nvGrpSpPr>
        <p:cNvPr id="1" name="Shape 3672"/>
        <p:cNvGrpSpPr/>
        <p:nvPr/>
      </p:nvGrpSpPr>
      <p:grpSpPr>
        <a:xfrm>
          <a:off x="0" y="0"/>
          <a:ext cx="0" cy="0"/>
          <a:chOff x="0" y="0"/>
          <a:chExt cx="0" cy="0"/>
        </a:xfrm>
      </p:grpSpPr>
      <p:sp>
        <p:nvSpPr>
          <p:cNvPr id="3673" name="Google Shape;3673;p4"/>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normAutofit/>
          </a:bodyPr>
          <a:lstStyle>
            <a:lvl1pPr lvl="0" algn="l" rtl="0">
              <a:lnSpc>
                <a:spcPct val="90000"/>
              </a:lnSpc>
              <a:spcBef>
                <a:spcPts val="0"/>
              </a:spcBef>
              <a:spcAft>
                <a:spcPts val="0"/>
              </a:spcAft>
              <a:buClr>
                <a:schemeClr val="dk1"/>
              </a:buClr>
              <a:buSzPts val="18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3674" name="Google Shape;3674;p4"/>
          <p:cNvSpPr txBox="1">
            <a:spLocks noGrp="1"/>
          </p:cNvSpPr>
          <p:nvPr>
            <p:ph type="body" idx="1"/>
          </p:nvPr>
        </p:nvSpPr>
        <p:spPr>
          <a:xfrm>
            <a:off x="838200" y="1825625"/>
            <a:ext cx="10515600" cy="4351200"/>
          </a:xfrm>
          <a:prstGeom prst="rect">
            <a:avLst/>
          </a:prstGeom>
          <a:noFill/>
          <a:ln>
            <a:noFill/>
          </a:ln>
        </p:spPr>
        <p:txBody>
          <a:bodyPr spcFirstLastPara="1" wrap="square" lIns="91425" tIns="45700" rIns="91425" bIns="45700" anchor="t" anchorCtr="0">
            <a:normAutofit/>
          </a:bodyPr>
          <a:lstStyle>
            <a:lvl1pPr marL="457200" lvl="0" indent="-342900" algn="l" rtl="0">
              <a:lnSpc>
                <a:spcPct val="90000"/>
              </a:lnSpc>
              <a:spcBef>
                <a:spcPts val="1000"/>
              </a:spcBef>
              <a:spcAft>
                <a:spcPts val="0"/>
              </a:spcAft>
              <a:buClr>
                <a:schemeClr val="dk1"/>
              </a:buClr>
              <a:buSzPts val="1800"/>
              <a:buChar char="•"/>
              <a:defRPr/>
            </a:lvl1pPr>
            <a:lvl2pPr marL="914400" lvl="1" indent="-342900" algn="l" rtl="0">
              <a:lnSpc>
                <a:spcPct val="90000"/>
              </a:lnSpc>
              <a:spcBef>
                <a:spcPts val="500"/>
              </a:spcBef>
              <a:spcAft>
                <a:spcPts val="0"/>
              </a:spcAft>
              <a:buClr>
                <a:schemeClr val="dk1"/>
              </a:buClr>
              <a:buSzPts val="1800"/>
              <a:buChar char="•"/>
              <a:defRPr/>
            </a:lvl2pPr>
            <a:lvl3pPr marL="1371600" lvl="2" indent="-342900" algn="l" rtl="0">
              <a:lnSpc>
                <a:spcPct val="90000"/>
              </a:lnSpc>
              <a:spcBef>
                <a:spcPts val="500"/>
              </a:spcBef>
              <a:spcAft>
                <a:spcPts val="0"/>
              </a:spcAft>
              <a:buClr>
                <a:schemeClr val="dk1"/>
              </a:buClr>
              <a:buSzPts val="1800"/>
              <a:buChar char="•"/>
              <a:defRPr/>
            </a:lvl3pPr>
            <a:lvl4pPr marL="1828800" lvl="3" indent="-342900" algn="l" rtl="0">
              <a:lnSpc>
                <a:spcPct val="90000"/>
              </a:lnSpc>
              <a:spcBef>
                <a:spcPts val="500"/>
              </a:spcBef>
              <a:spcAft>
                <a:spcPts val="0"/>
              </a:spcAft>
              <a:buClr>
                <a:schemeClr val="dk1"/>
              </a:buClr>
              <a:buSzPts val="1800"/>
              <a:buChar char="•"/>
              <a:defRPr/>
            </a:lvl4pPr>
            <a:lvl5pPr marL="2286000" lvl="4" indent="-342900" algn="l" rtl="0">
              <a:lnSpc>
                <a:spcPct val="90000"/>
              </a:lnSpc>
              <a:spcBef>
                <a:spcPts val="500"/>
              </a:spcBef>
              <a:spcAft>
                <a:spcPts val="0"/>
              </a:spcAft>
              <a:buClr>
                <a:schemeClr val="dk1"/>
              </a:buClr>
              <a:buSzPts val="1800"/>
              <a:buChar char="•"/>
              <a:defRPr/>
            </a:lvl5pPr>
            <a:lvl6pPr marL="2743200" lvl="5" indent="-342900" algn="l" rtl="0">
              <a:lnSpc>
                <a:spcPct val="90000"/>
              </a:lnSpc>
              <a:spcBef>
                <a:spcPts val="500"/>
              </a:spcBef>
              <a:spcAft>
                <a:spcPts val="0"/>
              </a:spcAft>
              <a:buClr>
                <a:schemeClr val="dk1"/>
              </a:buClr>
              <a:buSzPts val="1800"/>
              <a:buChar char="•"/>
              <a:defRPr/>
            </a:lvl6pPr>
            <a:lvl7pPr marL="3200400" lvl="6" indent="-342900" algn="l" rtl="0">
              <a:lnSpc>
                <a:spcPct val="90000"/>
              </a:lnSpc>
              <a:spcBef>
                <a:spcPts val="500"/>
              </a:spcBef>
              <a:spcAft>
                <a:spcPts val="0"/>
              </a:spcAft>
              <a:buClr>
                <a:schemeClr val="dk1"/>
              </a:buClr>
              <a:buSzPts val="1800"/>
              <a:buChar char="•"/>
              <a:defRPr/>
            </a:lvl7pPr>
            <a:lvl8pPr marL="3657600" lvl="7" indent="-342900" algn="l" rtl="0">
              <a:lnSpc>
                <a:spcPct val="90000"/>
              </a:lnSpc>
              <a:spcBef>
                <a:spcPts val="500"/>
              </a:spcBef>
              <a:spcAft>
                <a:spcPts val="0"/>
              </a:spcAft>
              <a:buClr>
                <a:schemeClr val="dk1"/>
              </a:buClr>
              <a:buSzPts val="1800"/>
              <a:buChar char="•"/>
              <a:defRPr/>
            </a:lvl8pPr>
            <a:lvl9pPr marL="4114800" lvl="8" indent="-342900" algn="l" rtl="0">
              <a:lnSpc>
                <a:spcPct val="90000"/>
              </a:lnSpc>
              <a:spcBef>
                <a:spcPts val="500"/>
              </a:spcBef>
              <a:spcAft>
                <a:spcPts val="0"/>
              </a:spcAft>
              <a:buClr>
                <a:schemeClr val="dk1"/>
              </a:buClr>
              <a:buSzPts val="1800"/>
              <a:buChar char="•"/>
              <a:defRPr/>
            </a:lvl9pPr>
          </a:lstStyle>
          <a:p>
            <a:endParaRPr/>
          </a:p>
        </p:txBody>
      </p:sp>
      <p:sp>
        <p:nvSpPr>
          <p:cNvPr id="3675" name="Google Shape;3675;p4"/>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noAutofit/>
          </a:bodyPr>
          <a:lstStyle>
            <a:lvl1pPr lvl="0" algn="l" rtl="0">
              <a:lnSpc>
                <a:spcPct val="100000"/>
              </a:lnSpc>
              <a:spcBef>
                <a:spcPts val="0"/>
              </a:spcBef>
              <a:spcAft>
                <a:spcPts val="0"/>
              </a:spcAft>
              <a:buSzPts val="14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3676" name="Google Shape;3676;p4"/>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noAutofit/>
          </a:bodyPr>
          <a:lstStyle>
            <a:lvl1pPr lvl="0" algn="ctr" rtl="0">
              <a:lnSpc>
                <a:spcPct val="100000"/>
              </a:lnSpc>
              <a:spcBef>
                <a:spcPts val="0"/>
              </a:spcBef>
              <a:spcAft>
                <a:spcPts val="0"/>
              </a:spcAft>
              <a:buSzPts val="14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3677" name="Google Shape;3677;p4"/>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s-CO"/>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Encabezado de sección" type="secHead">
  <p:cSld name="SECTION_HEADER">
    <p:spTree>
      <p:nvGrpSpPr>
        <p:cNvPr id="1" name="Shape 3678"/>
        <p:cNvGrpSpPr/>
        <p:nvPr/>
      </p:nvGrpSpPr>
      <p:grpSpPr>
        <a:xfrm>
          <a:off x="0" y="0"/>
          <a:ext cx="0" cy="0"/>
          <a:chOff x="0" y="0"/>
          <a:chExt cx="0" cy="0"/>
        </a:xfrm>
      </p:grpSpPr>
      <p:sp>
        <p:nvSpPr>
          <p:cNvPr id="3679" name="Google Shape;3679;p5"/>
          <p:cNvSpPr txBox="1">
            <a:spLocks noGrp="1"/>
          </p:cNvSpPr>
          <p:nvPr>
            <p:ph type="title"/>
          </p:nvPr>
        </p:nvSpPr>
        <p:spPr>
          <a:xfrm>
            <a:off x="831850" y="1709738"/>
            <a:ext cx="10515600" cy="2852700"/>
          </a:xfrm>
          <a:prstGeom prst="rect">
            <a:avLst/>
          </a:prstGeom>
          <a:noFill/>
          <a:ln>
            <a:noFill/>
          </a:ln>
        </p:spPr>
        <p:txBody>
          <a:bodyPr spcFirstLastPara="1" wrap="square" lIns="91425" tIns="45700" rIns="91425" bIns="45700" anchor="b" anchorCtr="0">
            <a:normAutofit/>
          </a:bodyPr>
          <a:lstStyle>
            <a:lvl1pPr lvl="0" algn="l" rtl="0">
              <a:lnSpc>
                <a:spcPct val="90000"/>
              </a:lnSpc>
              <a:spcBef>
                <a:spcPts val="0"/>
              </a:spcBef>
              <a:spcAft>
                <a:spcPts val="0"/>
              </a:spcAft>
              <a:buClr>
                <a:schemeClr val="dk1"/>
              </a:buClr>
              <a:buSzPts val="6000"/>
              <a:buFont typeface="Calibri"/>
              <a:buNone/>
              <a:defRPr sz="6000"/>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3680" name="Google Shape;3680;p5"/>
          <p:cNvSpPr txBox="1">
            <a:spLocks noGrp="1"/>
          </p:cNvSpPr>
          <p:nvPr>
            <p:ph type="body" idx="1"/>
          </p:nvPr>
        </p:nvSpPr>
        <p:spPr>
          <a:xfrm>
            <a:off x="831850" y="4589463"/>
            <a:ext cx="10515600" cy="1500300"/>
          </a:xfrm>
          <a:prstGeom prst="rect">
            <a:avLst/>
          </a:prstGeom>
          <a:noFill/>
          <a:ln>
            <a:noFill/>
          </a:ln>
        </p:spPr>
        <p:txBody>
          <a:bodyPr spcFirstLastPara="1" wrap="square" lIns="91425" tIns="45700" rIns="91425" bIns="45700" anchor="t" anchorCtr="0">
            <a:normAutofit/>
          </a:bodyPr>
          <a:lstStyle>
            <a:lvl1pPr marL="457200" lvl="0" indent="-228600" algn="l" rtl="0">
              <a:lnSpc>
                <a:spcPct val="90000"/>
              </a:lnSpc>
              <a:spcBef>
                <a:spcPts val="1000"/>
              </a:spcBef>
              <a:spcAft>
                <a:spcPts val="0"/>
              </a:spcAft>
              <a:buClr>
                <a:srgbClr val="888888"/>
              </a:buClr>
              <a:buSzPts val="2400"/>
              <a:buNone/>
              <a:defRPr sz="2400">
                <a:solidFill>
                  <a:srgbClr val="888888"/>
                </a:solidFill>
              </a:defRPr>
            </a:lvl1pPr>
            <a:lvl2pPr marL="914400" lvl="1" indent="-228600" algn="l" rtl="0">
              <a:lnSpc>
                <a:spcPct val="90000"/>
              </a:lnSpc>
              <a:spcBef>
                <a:spcPts val="500"/>
              </a:spcBef>
              <a:spcAft>
                <a:spcPts val="0"/>
              </a:spcAft>
              <a:buClr>
                <a:srgbClr val="888888"/>
              </a:buClr>
              <a:buSzPts val="2000"/>
              <a:buNone/>
              <a:defRPr sz="2000">
                <a:solidFill>
                  <a:srgbClr val="888888"/>
                </a:solidFill>
              </a:defRPr>
            </a:lvl2pPr>
            <a:lvl3pPr marL="1371600" lvl="2" indent="-228600" algn="l" rtl="0">
              <a:lnSpc>
                <a:spcPct val="90000"/>
              </a:lnSpc>
              <a:spcBef>
                <a:spcPts val="500"/>
              </a:spcBef>
              <a:spcAft>
                <a:spcPts val="0"/>
              </a:spcAft>
              <a:buClr>
                <a:srgbClr val="888888"/>
              </a:buClr>
              <a:buSzPts val="1800"/>
              <a:buNone/>
              <a:defRPr sz="1800">
                <a:solidFill>
                  <a:srgbClr val="888888"/>
                </a:solidFill>
              </a:defRPr>
            </a:lvl3pPr>
            <a:lvl4pPr marL="1828800" lvl="3" indent="-228600" algn="l" rtl="0">
              <a:lnSpc>
                <a:spcPct val="90000"/>
              </a:lnSpc>
              <a:spcBef>
                <a:spcPts val="500"/>
              </a:spcBef>
              <a:spcAft>
                <a:spcPts val="0"/>
              </a:spcAft>
              <a:buClr>
                <a:srgbClr val="888888"/>
              </a:buClr>
              <a:buSzPts val="1600"/>
              <a:buNone/>
              <a:defRPr sz="1600">
                <a:solidFill>
                  <a:srgbClr val="888888"/>
                </a:solidFill>
              </a:defRPr>
            </a:lvl4pPr>
            <a:lvl5pPr marL="2286000" lvl="4" indent="-228600" algn="l" rtl="0">
              <a:lnSpc>
                <a:spcPct val="90000"/>
              </a:lnSpc>
              <a:spcBef>
                <a:spcPts val="500"/>
              </a:spcBef>
              <a:spcAft>
                <a:spcPts val="0"/>
              </a:spcAft>
              <a:buClr>
                <a:srgbClr val="888888"/>
              </a:buClr>
              <a:buSzPts val="1600"/>
              <a:buNone/>
              <a:defRPr sz="1600">
                <a:solidFill>
                  <a:srgbClr val="888888"/>
                </a:solidFill>
              </a:defRPr>
            </a:lvl5pPr>
            <a:lvl6pPr marL="2743200" lvl="5" indent="-228600" algn="l" rtl="0">
              <a:lnSpc>
                <a:spcPct val="90000"/>
              </a:lnSpc>
              <a:spcBef>
                <a:spcPts val="500"/>
              </a:spcBef>
              <a:spcAft>
                <a:spcPts val="0"/>
              </a:spcAft>
              <a:buClr>
                <a:srgbClr val="888888"/>
              </a:buClr>
              <a:buSzPts val="1600"/>
              <a:buNone/>
              <a:defRPr sz="1600">
                <a:solidFill>
                  <a:srgbClr val="888888"/>
                </a:solidFill>
              </a:defRPr>
            </a:lvl6pPr>
            <a:lvl7pPr marL="3200400" lvl="6" indent="-228600" algn="l" rtl="0">
              <a:lnSpc>
                <a:spcPct val="90000"/>
              </a:lnSpc>
              <a:spcBef>
                <a:spcPts val="500"/>
              </a:spcBef>
              <a:spcAft>
                <a:spcPts val="0"/>
              </a:spcAft>
              <a:buClr>
                <a:srgbClr val="888888"/>
              </a:buClr>
              <a:buSzPts val="1600"/>
              <a:buNone/>
              <a:defRPr sz="1600">
                <a:solidFill>
                  <a:srgbClr val="888888"/>
                </a:solidFill>
              </a:defRPr>
            </a:lvl7pPr>
            <a:lvl8pPr marL="3657600" lvl="7" indent="-228600" algn="l" rtl="0">
              <a:lnSpc>
                <a:spcPct val="90000"/>
              </a:lnSpc>
              <a:spcBef>
                <a:spcPts val="500"/>
              </a:spcBef>
              <a:spcAft>
                <a:spcPts val="0"/>
              </a:spcAft>
              <a:buClr>
                <a:srgbClr val="888888"/>
              </a:buClr>
              <a:buSzPts val="1600"/>
              <a:buNone/>
              <a:defRPr sz="1600">
                <a:solidFill>
                  <a:srgbClr val="888888"/>
                </a:solidFill>
              </a:defRPr>
            </a:lvl8pPr>
            <a:lvl9pPr marL="4114800" lvl="8" indent="-228600" algn="l" rtl="0">
              <a:lnSpc>
                <a:spcPct val="90000"/>
              </a:lnSpc>
              <a:spcBef>
                <a:spcPts val="500"/>
              </a:spcBef>
              <a:spcAft>
                <a:spcPts val="0"/>
              </a:spcAft>
              <a:buClr>
                <a:srgbClr val="888888"/>
              </a:buClr>
              <a:buSzPts val="1600"/>
              <a:buNone/>
              <a:defRPr sz="1600">
                <a:solidFill>
                  <a:srgbClr val="888888"/>
                </a:solidFill>
              </a:defRPr>
            </a:lvl9pPr>
          </a:lstStyle>
          <a:p>
            <a:endParaRPr/>
          </a:p>
        </p:txBody>
      </p:sp>
      <p:sp>
        <p:nvSpPr>
          <p:cNvPr id="3681" name="Google Shape;3681;p5"/>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noAutofit/>
          </a:bodyPr>
          <a:lstStyle>
            <a:lvl1pPr lvl="0" algn="l" rtl="0">
              <a:lnSpc>
                <a:spcPct val="100000"/>
              </a:lnSpc>
              <a:spcBef>
                <a:spcPts val="0"/>
              </a:spcBef>
              <a:spcAft>
                <a:spcPts val="0"/>
              </a:spcAft>
              <a:buSzPts val="14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3682" name="Google Shape;3682;p5"/>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noAutofit/>
          </a:bodyPr>
          <a:lstStyle>
            <a:lvl1pPr lvl="0" algn="ctr" rtl="0">
              <a:lnSpc>
                <a:spcPct val="100000"/>
              </a:lnSpc>
              <a:spcBef>
                <a:spcPts val="0"/>
              </a:spcBef>
              <a:spcAft>
                <a:spcPts val="0"/>
              </a:spcAft>
              <a:buSzPts val="14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3683" name="Google Shape;3683;p5"/>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s-CO"/>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Dos objetos" type="twoObj">
  <p:cSld name="TWO_OBJECTS">
    <p:spTree>
      <p:nvGrpSpPr>
        <p:cNvPr id="1" name="Shape 3684"/>
        <p:cNvGrpSpPr/>
        <p:nvPr/>
      </p:nvGrpSpPr>
      <p:grpSpPr>
        <a:xfrm>
          <a:off x="0" y="0"/>
          <a:ext cx="0" cy="0"/>
          <a:chOff x="0" y="0"/>
          <a:chExt cx="0" cy="0"/>
        </a:xfrm>
      </p:grpSpPr>
      <p:sp>
        <p:nvSpPr>
          <p:cNvPr id="3685" name="Google Shape;3685;p6"/>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normAutofit/>
          </a:bodyPr>
          <a:lstStyle>
            <a:lvl1pPr lvl="0" algn="l" rtl="0">
              <a:lnSpc>
                <a:spcPct val="90000"/>
              </a:lnSpc>
              <a:spcBef>
                <a:spcPts val="0"/>
              </a:spcBef>
              <a:spcAft>
                <a:spcPts val="0"/>
              </a:spcAft>
              <a:buClr>
                <a:schemeClr val="dk1"/>
              </a:buClr>
              <a:buSzPts val="18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3686" name="Google Shape;3686;p6"/>
          <p:cNvSpPr txBox="1">
            <a:spLocks noGrp="1"/>
          </p:cNvSpPr>
          <p:nvPr>
            <p:ph type="body" idx="1"/>
          </p:nvPr>
        </p:nvSpPr>
        <p:spPr>
          <a:xfrm>
            <a:off x="838200" y="1825625"/>
            <a:ext cx="5181600" cy="4351200"/>
          </a:xfrm>
          <a:prstGeom prst="rect">
            <a:avLst/>
          </a:prstGeom>
          <a:noFill/>
          <a:ln>
            <a:noFill/>
          </a:ln>
        </p:spPr>
        <p:txBody>
          <a:bodyPr spcFirstLastPara="1" wrap="square" lIns="91425" tIns="45700" rIns="91425" bIns="45700" anchor="t" anchorCtr="0">
            <a:normAutofit/>
          </a:bodyPr>
          <a:lstStyle>
            <a:lvl1pPr marL="457200" lvl="0" indent="-342900" algn="l" rtl="0">
              <a:lnSpc>
                <a:spcPct val="90000"/>
              </a:lnSpc>
              <a:spcBef>
                <a:spcPts val="1000"/>
              </a:spcBef>
              <a:spcAft>
                <a:spcPts val="0"/>
              </a:spcAft>
              <a:buClr>
                <a:schemeClr val="dk1"/>
              </a:buClr>
              <a:buSzPts val="1800"/>
              <a:buChar char="•"/>
              <a:defRPr/>
            </a:lvl1pPr>
            <a:lvl2pPr marL="914400" lvl="1" indent="-342900" algn="l" rtl="0">
              <a:lnSpc>
                <a:spcPct val="90000"/>
              </a:lnSpc>
              <a:spcBef>
                <a:spcPts val="500"/>
              </a:spcBef>
              <a:spcAft>
                <a:spcPts val="0"/>
              </a:spcAft>
              <a:buClr>
                <a:schemeClr val="dk1"/>
              </a:buClr>
              <a:buSzPts val="1800"/>
              <a:buChar char="•"/>
              <a:defRPr/>
            </a:lvl2pPr>
            <a:lvl3pPr marL="1371600" lvl="2" indent="-342900" algn="l" rtl="0">
              <a:lnSpc>
                <a:spcPct val="90000"/>
              </a:lnSpc>
              <a:spcBef>
                <a:spcPts val="500"/>
              </a:spcBef>
              <a:spcAft>
                <a:spcPts val="0"/>
              </a:spcAft>
              <a:buClr>
                <a:schemeClr val="dk1"/>
              </a:buClr>
              <a:buSzPts val="1800"/>
              <a:buChar char="•"/>
              <a:defRPr/>
            </a:lvl3pPr>
            <a:lvl4pPr marL="1828800" lvl="3" indent="-342900" algn="l" rtl="0">
              <a:lnSpc>
                <a:spcPct val="90000"/>
              </a:lnSpc>
              <a:spcBef>
                <a:spcPts val="500"/>
              </a:spcBef>
              <a:spcAft>
                <a:spcPts val="0"/>
              </a:spcAft>
              <a:buClr>
                <a:schemeClr val="dk1"/>
              </a:buClr>
              <a:buSzPts val="1800"/>
              <a:buChar char="•"/>
              <a:defRPr/>
            </a:lvl4pPr>
            <a:lvl5pPr marL="2286000" lvl="4" indent="-342900" algn="l" rtl="0">
              <a:lnSpc>
                <a:spcPct val="90000"/>
              </a:lnSpc>
              <a:spcBef>
                <a:spcPts val="500"/>
              </a:spcBef>
              <a:spcAft>
                <a:spcPts val="0"/>
              </a:spcAft>
              <a:buClr>
                <a:schemeClr val="dk1"/>
              </a:buClr>
              <a:buSzPts val="1800"/>
              <a:buChar char="•"/>
              <a:defRPr/>
            </a:lvl5pPr>
            <a:lvl6pPr marL="2743200" lvl="5" indent="-342900" algn="l" rtl="0">
              <a:lnSpc>
                <a:spcPct val="90000"/>
              </a:lnSpc>
              <a:spcBef>
                <a:spcPts val="500"/>
              </a:spcBef>
              <a:spcAft>
                <a:spcPts val="0"/>
              </a:spcAft>
              <a:buClr>
                <a:schemeClr val="dk1"/>
              </a:buClr>
              <a:buSzPts val="1800"/>
              <a:buChar char="•"/>
              <a:defRPr/>
            </a:lvl6pPr>
            <a:lvl7pPr marL="3200400" lvl="6" indent="-342900" algn="l" rtl="0">
              <a:lnSpc>
                <a:spcPct val="90000"/>
              </a:lnSpc>
              <a:spcBef>
                <a:spcPts val="500"/>
              </a:spcBef>
              <a:spcAft>
                <a:spcPts val="0"/>
              </a:spcAft>
              <a:buClr>
                <a:schemeClr val="dk1"/>
              </a:buClr>
              <a:buSzPts val="1800"/>
              <a:buChar char="•"/>
              <a:defRPr/>
            </a:lvl7pPr>
            <a:lvl8pPr marL="3657600" lvl="7" indent="-342900" algn="l" rtl="0">
              <a:lnSpc>
                <a:spcPct val="90000"/>
              </a:lnSpc>
              <a:spcBef>
                <a:spcPts val="500"/>
              </a:spcBef>
              <a:spcAft>
                <a:spcPts val="0"/>
              </a:spcAft>
              <a:buClr>
                <a:schemeClr val="dk1"/>
              </a:buClr>
              <a:buSzPts val="1800"/>
              <a:buChar char="•"/>
              <a:defRPr/>
            </a:lvl8pPr>
            <a:lvl9pPr marL="4114800" lvl="8" indent="-342900" algn="l" rtl="0">
              <a:lnSpc>
                <a:spcPct val="90000"/>
              </a:lnSpc>
              <a:spcBef>
                <a:spcPts val="500"/>
              </a:spcBef>
              <a:spcAft>
                <a:spcPts val="0"/>
              </a:spcAft>
              <a:buClr>
                <a:schemeClr val="dk1"/>
              </a:buClr>
              <a:buSzPts val="1800"/>
              <a:buChar char="•"/>
              <a:defRPr/>
            </a:lvl9pPr>
          </a:lstStyle>
          <a:p>
            <a:endParaRPr/>
          </a:p>
        </p:txBody>
      </p:sp>
      <p:sp>
        <p:nvSpPr>
          <p:cNvPr id="3687" name="Google Shape;3687;p6"/>
          <p:cNvSpPr txBox="1">
            <a:spLocks noGrp="1"/>
          </p:cNvSpPr>
          <p:nvPr>
            <p:ph type="body" idx="2"/>
          </p:nvPr>
        </p:nvSpPr>
        <p:spPr>
          <a:xfrm>
            <a:off x="6172200" y="1825625"/>
            <a:ext cx="5181600" cy="4351200"/>
          </a:xfrm>
          <a:prstGeom prst="rect">
            <a:avLst/>
          </a:prstGeom>
          <a:noFill/>
          <a:ln>
            <a:noFill/>
          </a:ln>
        </p:spPr>
        <p:txBody>
          <a:bodyPr spcFirstLastPara="1" wrap="square" lIns="91425" tIns="45700" rIns="91425" bIns="45700" anchor="t" anchorCtr="0">
            <a:normAutofit/>
          </a:bodyPr>
          <a:lstStyle>
            <a:lvl1pPr marL="457200" lvl="0" indent="-342900" algn="l" rtl="0">
              <a:lnSpc>
                <a:spcPct val="90000"/>
              </a:lnSpc>
              <a:spcBef>
                <a:spcPts val="1000"/>
              </a:spcBef>
              <a:spcAft>
                <a:spcPts val="0"/>
              </a:spcAft>
              <a:buClr>
                <a:schemeClr val="dk1"/>
              </a:buClr>
              <a:buSzPts val="1800"/>
              <a:buChar char="•"/>
              <a:defRPr/>
            </a:lvl1pPr>
            <a:lvl2pPr marL="914400" lvl="1" indent="-342900" algn="l" rtl="0">
              <a:lnSpc>
                <a:spcPct val="90000"/>
              </a:lnSpc>
              <a:spcBef>
                <a:spcPts val="500"/>
              </a:spcBef>
              <a:spcAft>
                <a:spcPts val="0"/>
              </a:spcAft>
              <a:buClr>
                <a:schemeClr val="dk1"/>
              </a:buClr>
              <a:buSzPts val="1800"/>
              <a:buChar char="•"/>
              <a:defRPr/>
            </a:lvl2pPr>
            <a:lvl3pPr marL="1371600" lvl="2" indent="-342900" algn="l" rtl="0">
              <a:lnSpc>
                <a:spcPct val="90000"/>
              </a:lnSpc>
              <a:spcBef>
                <a:spcPts val="500"/>
              </a:spcBef>
              <a:spcAft>
                <a:spcPts val="0"/>
              </a:spcAft>
              <a:buClr>
                <a:schemeClr val="dk1"/>
              </a:buClr>
              <a:buSzPts val="1800"/>
              <a:buChar char="•"/>
              <a:defRPr/>
            </a:lvl3pPr>
            <a:lvl4pPr marL="1828800" lvl="3" indent="-342900" algn="l" rtl="0">
              <a:lnSpc>
                <a:spcPct val="90000"/>
              </a:lnSpc>
              <a:spcBef>
                <a:spcPts val="500"/>
              </a:spcBef>
              <a:spcAft>
                <a:spcPts val="0"/>
              </a:spcAft>
              <a:buClr>
                <a:schemeClr val="dk1"/>
              </a:buClr>
              <a:buSzPts val="1800"/>
              <a:buChar char="•"/>
              <a:defRPr/>
            </a:lvl4pPr>
            <a:lvl5pPr marL="2286000" lvl="4" indent="-342900" algn="l" rtl="0">
              <a:lnSpc>
                <a:spcPct val="90000"/>
              </a:lnSpc>
              <a:spcBef>
                <a:spcPts val="500"/>
              </a:spcBef>
              <a:spcAft>
                <a:spcPts val="0"/>
              </a:spcAft>
              <a:buClr>
                <a:schemeClr val="dk1"/>
              </a:buClr>
              <a:buSzPts val="1800"/>
              <a:buChar char="•"/>
              <a:defRPr/>
            </a:lvl5pPr>
            <a:lvl6pPr marL="2743200" lvl="5" indent="-342900" algn="l" rtl="0">
              <a:lnSpc>
                <a:spcPct val="90000"/>
              </a:lnSpc>
              <a:spcBef>
                <a:spcPts val="500"/>
              </a:spcBef>
              <a:spcAft>
                <a:spcPts val="0"/>
              </a:spcAft>
              <a:buClr>
                <a:schemeClr val="dk1"/>
              </a:buClr>
              <a:buSzPts val="1800"/>
              <a:buChar char="•"/>
              <a:defRPr/>
            </a:lvl6pPr>
            <a:lvl7pPr marL="3200400" lvl="6" indent="-342900" algn="l" rtl="0">
              <a:lnSpc>
                <a:spcPct val="90000"/>
              </a:lnSpc>
              <a:spcBef>
                <a:spcPts val="500"/>
              </a:spcBef>
              <a:spcAft>
                <a:spcPts val="0"/>
              </a:spcAft>
              <a:buClr>
                <a:schemeClr val="dk1"/>
              </a:buClr>
              <a:buSzPts val="1800"/>
              <a:buChar char="•"/>
              <a:defRPr/>
            </a:lvl7pPr>
            <a:lvl8pPr marL="3657600" lvl="7" indent="-342900" algn="l" rtl="0">
              <a:lnSpc>
                <a:spcPct val="90000"/>
              </a:lnSpc>
              <a:spcBef>
                <a:spcPts val="500"/>
              </a:spcBef>
              <a:spcAft>
                <a:spcPts val="0"/>
              </a:spcAft>
              <a:buClr>
                <a:schemeClr val="dk1"/>
              </a:buClr>
              <a:buSzPts val="1800"/>
              <a:buChar char="•"/>
              <a:defRPr/>
            </a:lvl8pPr>
            <a:lvl9pPr marL="4114800" lvl="8" indent="-342900" algn="l" rtl="0">
              <a:lnSpc>
                <a:spcPct val="90000"/>
              </a:lnSpc>
              <a:spcBef>
                <a:spcPts val="500"/>
              </a:spcBef>
              <a:spcAft>
                <a:spcPts val="0"/>
              </a:spcAft>
              <a:buClr>
                <a:schemeClr val="dk1"/>
              </a:buClr>
              <a:buSzPts val="1800"/>
              <a:buChar char="•"/>
              <a:defRPr/>
            </a:lvl9pPr>
          </a:lstStyle>
          <a:p>
            <a:endParaRPr/>
          </a:p>
        </p:txBody>
      </p:sp>
      <p:sp>
        <p:nvSpPr>
          <p:cNvPr id="3688" name="Google Shape;3688;p6"/>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noAutofit/>
          </a:bodyPr>
          <a:lstStyle>
            <a:lvl1pPr lvl="0" algn="l" rtl="0">
              <a:lnSpc>
                <a:spcPct val="100000"/>
              </a:lnSpc>
              <a:spcBef>
                <a:spcPts val="0"/>
              </a:spcBef>
              <a:spcAft>
                <a:spcPts val="0"/>
              </a:spcAft>
              <a:buSzPts val="14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3689" name="Google Shape;3689;p6"/>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noAutofit/>
          </a:bodyPr>
          <a:lstStyle>
            <a:lvl1pPr lvl="0" algn="ctr" rtl="0">
              <a:lnSpc>
                <a:spcPct val="100000"/>
              </a:lnSpc>
              <a:spcBef>
                <a:spcPts val="0"/>
              </a:spcBef>
              <a:spcAft>
                <a:spcPts val="0"/>
              </a:spcAft>
              <a:buSzPts val="14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3690" name="Google Shape;3690;p6"/>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s-CO"/>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Comparación" type="twoTxTwoObj">
  <p:cSld name="TWO_OBJECTS_WITH_TEXT">
    <p:spTree>
      <p:nvGrpSpPr>
        <p:cNvPr id="1" name="Shape 3691"/>
        <p:cNvGrpSpPr/>
        <p:nvPr/>
      </p:nvGrpSpPr>
      <p:grpSpPr>
        <a:xfrm>
          <a:off x="0" y="0"/>
          <a:ext cx="0" cy="0"/>
          <a:chOff x="0" y="0"/>
          <a:chExt cx="0" cy="0"/>
        </a:xfrm>
      </p:grpSpPr>
      <p:sp>
        <p:nvSpPr>
          <p:cNvPr id="3692" name="Google Shape;3692;p7"/>
          <p:cNvSpPr txBox="1">
            <a:spLocks noGrp="1"/>
          </p:cNvSpPr>
          <p:nvPr>
            <p:ph type="title"/>
          </p:nvPr>
        </p:nvSpPr>
        <p:spPr>
          <a:xfrm>
            <a:off x="839788" y="365125"/>
            <a:ext cx="10515600" cy="1325700"/>
          </a:xfrm>
          <a:prstGeom prst="rect">
            <a:avLst/>
          </a:prstGeom>
          <a:noFill/>
          <a:ln>
            <a:noFill/>
          </a:ln>
        </p:spPr>
        <p:txBody>
          <a:bodyPr spcFirstLastPara="1" wrap="square" lIns="91425" tIns="45700" rIns="91425" bIns="45700" anchor="ctr" anchorCtr="0">
            <a:normAutofit/>
          </a:bodyPr>
          <a:lstStyle>
            <a:lvl1pPr lvl="0" algn="l" rtl="0">
              <a:lnSpc>
                <a:spcPct val="90000"/>
              </a:lnSpc>
              <a:spcBef>
                <a:spcPts val="0"/>
              </a:spcBef>
              <a:spcAft>
                <a:spcPts val="0"/>
              </a:spcAft>
              <a:buClr>
                <a:schemeClr val="dk1"/>
              </a:buClr>
              <a:buSzPts val="18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3693" name="Google Shape;3693;p7"/>
          <p:cNvSpPr txBox="1">
            <a:spLocks noGrp="1"/>
          </p:cNvSpPr>
          <p:nvPr>
            <p:ph type="body" idx="1"/>
          </p:nvPr>
        </p:nvSpPr>
        <p:spPr>
          <a:xfrm>
            <a:off x="839788" y="1681163"/>
            <a:ext cx="5157900" cy="823800"/>
          </a:xfrm>
          <a:prstGeom prst="rect">
            <a:avLst/>
          </a:prstGeom>
          <a:noFill/>
          <a:ln>
            <a:noFill/>
          </a:ln>
        </p:spPr>
        <p:txBody>
          <a:bodyPr spcFirstLastPara="1" wrap="square" lIns="91425" tIns="45700" rIns="91425" bIns="45700" anchor="b" anchorCtr="0">
            <a:normAutofit/>
          </a:bodyPr>
          <a:lstStyle>
            <a:lvl1pPr marL="457200" lvl="0" indent="-228600" algn="l" rtl="0">
              <a:lnSpc>
                <a:spcPct val="90000"/>
              </a:lnSpc>
              <a:spcBef>
                <a:spcPts val="1000"/>
              </a:spcBef>
              <a:spcAft>
                <a:spcPts val="0"/>
              </a:spcAft>
              <a:buClr>
                <a:schemeClr val="dk1"/>
              </a:buClr>
              <a:buSzPts val="2400"/>
              <a:buNone/>
              <a:defRPr sz="2400" b="1"/>
            </a:lvl1pPr>
            <a:lvl2pPr marL="914400" lvl="1" indent="-228600" algn="l" rtl="0">
              <a:lnSpc>
                <a:spcPct val="90000"/>
              </a:lnSpc>
              <a:spcBef>
                <a:spcPts val="500"/>
              </a:spcBef>
              <a:spcAft>
                <a:spcPts val="0"/>
              </a:spcAft>
              <a:buClr>
                <a:schemeClr val="dk1"/>
              </a:buClr>
              <a:buSzPts val="2000"/>
              <a:buNone/>
              <a:defRPr sz="2000" b="1"/>
            </a:lvl2pPr>
            <a:lvl3pPr marL="1371600" lvl="2" indent="-228600" algn="l" rtl="0">
              <a:lnSpc>
                <a:spcPct val="90000"/>
              </a:lnSpc>
              <a:spcBef>
                <a:spcPts val="500"/>
              </a:spcBef>
              <a:spcAft>
                <a:spcPts val="0"/>
              </a:spcAft>
              <a:buClr>
                <a:schemeClr val="dk1"/>
              </a:buClr>
              <a:buSzPts val="1800"/>
              <a:buNone/>
              <a:defRPr sz="1800" b="1"/>
            </a:lvl3pPr>
            <a:lvl4pPr marL="1828800" lvl="3" indent="-228600" algn="l" rtl="0">
              <a:lnSpc>
                <a:spcPct val="90000"/>
              </a:lnSpc>
              <a:spcBef>
                <a:spcPts val="500"/>
              </a:spcBef>
              <a:spcAft>
                <a:spcPts val="0"/>
              </a:spcAft>
              <a:buClr>
                <a:schemeClr val="dk1"/>
              </a:buClr>
              <a:buSzPts val="1600"/>
              <a:buNone/>
              <a:defRPr sz="1600" b="1"/>
            </a:lvl4pPr>
            <a:lvl5pPr marL="2286000" lvl="4" indent="-228600" algn="l" rtl="0">
              <a:lnSpc>
                <a:spcPct val="90000"/>
              </a:lnSpc>
              <a:spcBef>
                <a:spcPts val="500"/>
              </a:spcBef>
              <a:spcAft>
                <a:spcPts val="0"/>
              </a:spcAft>
              <a:buClr>
                <a:schemeClr val="dk1"/>
              </a:buClr>
              <a:buSzPts val="1600"/>
              <a:buNone/>
              <a:defRPr sz="1600" b="1"/>
            </a:lvl5pPr>
            <a:lvl6pPr marL="2743200" lvl="5" indent="-228600" algn="l" rtl="0">
              <a:lnSpc>
                <a:spcPct val="90000"/>
              </a:lnSpc>
              <a:spcBef>
                <a:spcPts val="500"/>
              </a:spcBef>
              <a:spcAft>
                <a:spcPts val="0"/>
              </a:spcAft>
              <a:buClr>
                <a:schemeClr val="dk1"/>
              </a:buClr>
              <a:buSzPts val="1600"/>
              <a:buNone/>
              <a:defRPr sz="1600" b="1"/>
            </a:lvl6pPr>
            <a:lvl7pPr marL="3200400" lvl="6" indent="-228600" algn="l" rtl="0">
              <a:lnSpc>
                <a:spcPct val="90000"/>
              </a:lnSpc>
              <a:spcBef>
                <a:spcPts val="500"/>
              </a:spcBef>
              <a:spcAft>
                <a:spcPts val="0"/>
              </a:spcAft>
              <a:buClr>
                <a:schemeClr val="dk1"/>
              </a:buClr>
              <a:buSzPts val="1600"/>
              <a:buNone/>
              <a:defRPr sz="1600" b="1"/>
            </a:lvl7pPr>
            <a:lvl8pPr marL="3657600" lvl="7" indent="-228600" algn="l" rtl="0">
              <a:lnSpc>
                <a:spcPct val="90000"/>
              </a:lnSpc>
              <a:spcBef>
                <a:spcPts val="500"/>
              </a:spcBef>
              <a:spcAft>
                <a:spcPts val="0"/>
              </a:spcAft>
              <a:buClr>
                <a:schemeClr val="dk1"/>
              </a:buClr>
              <a:buSzPts val="1600"/>
              <a:buNone/>
              <a:defRPr sz="1600" b="1"/>
            </a:lvl8pPr>
            <a:lvl9pPr marL="4114800" lvl="8" indent="-228600" algn="l" rtl="0">
              <a:lnSpc>
                <a:spcPct val="90000"/>
              </a:lnSpc>
              <a:spcBef>
                <a:spcPts val="500"/>
              </a:spcBef>
              <a:spcAft>
                <a:spcPts val="0"/>
              </a:spcAft>
              <a:buClr>
                <a:schemeClr val="dk1"/>
              </a:buClr>
              <a:buSzPts val="1600"/>
              <a:buNone/>
              <a:defRPr sz="1600" b="1"/>
            </a:lvl9pPr>
          </a:lstStyle>
          <a:p>
            <a:endParaRPr/>
          </a:p>
        </p:txBody>
      </p:sp>
      <p:sp>
        <p:nvSpPr>
          <p:cNvPr id="3694" name="Google Shape;3694;p7"/>
          <p:cNvSpPr txBox="1">
            <a:spLocks noGrp="1"/>
          </p:cNvSpPr>
          <p:nvPr>
            <p:ph type="body" idx="2"/>
          </p:nvPr>
        </p:nvSpPr>
        <p:spPr>
          <a:xfrm>
            <a:off x="839788" y="2505075"/>
            <a:ext cx="5157900" cy="3684600"/>
          </a:xfrm>
          <a:prstGeom prst="rect">
            <a:avLst/>
          </a:prstGeom>
          <a:noFill/>
          <a:ln>
            <a:noFill/>
          </a:ln>
        </p:spPr>
        <p:txBody>
          <a:bodyPr spcFirstLastPara="1" wrap="square" lIns="91425" tIns="45700" rIns="91425" bIns="45700" anchor="t" anchorCtr="0">
            <a:normAutofit/>
          </a:bodyPr>
          <a:lstStyle>
            <a:lvl1pPr marL="457200" lvl="0" indent="-342900" algn="l" rtl="0">
              <a:lnSpc>
                <a:spcPct val="90000"/>
              </a:lnSpc>
              <a:spcBef>
                <a:spcPts val="1000"/>
              </a:spcBef>
              <a:spcAft>
                <a:spcPts val="0"/>
              </a:spcAft>
              <a:buClr>
                <a:schemeClr val="dk1"/>
              </a:buClr>
              <a:buSzPts val="1800"/>
              <a:buChar char="•"/>
              <a:defRPr/>
            </a:lvl1pPr>
            <a:lvl2pPr marL="914400" lvl="1" indent="-342900" algn="l" rtl="0">
              <a:lnSpc>
                <a:spcPct val="90000"/>
              </a:lnSpc>
              <a:spcBef>
                <a:spcPts val="500"/>
              </a:spcBef>
              <a:spcAft>
                <a:spcPts val="0"/>
              </a:spcAft>
              <a:buClr>
                <a:schemeClr val="dk1"/>
              </a:buClr>
              <a:buSzPts val="1800"/>
              <a:buChar char="•"/>
              <a:defRPr/>
            </a:lvl2pPr>
            <a:lvl3pPr marL="1371600" lvl="2" indent="-342900" algn="l" rtl="0">
              <a:lnSpc>
                <a:spcPct val="90000"/>
              </a:lnSpc>
              <a:spcBef>
                <a:spcPts val="500"/>
              </a:spcBef>
              <a:spcAft>
                <a:spcPts val="0"/>
              </a:spcAft>
              <a:buClr>
                <a:schemeClr val="dk1"/>
              </a:buClr>
              <a:buSzPts val="1800"/>
              <a:buChar char="•"/>
              <a:defRPr/>
            </a:lvl3pPr>
            <a:lvl4pPr marL="1828800" lvl="3" indent="-342900" algn="l" rtl="0">
              <a:lnSpc>
                <a:spcPct val="90000"/>
              </a:lnSpc>
              <a:spcBef>
                <a:spcPts val="500"/>
              </a:spcBef>
              <a:spcAft>
                <a:spcPts val="0"/>
              </a:spcAft>
              <a:buClr>
                <a:schemeClr val="dk1"/>
              </a:buClr>
              <a:buSzPts val="1800"/>
              <a:buChar char="•"/>
              <a:defRPr/>
            </a:lvl4pPr>
            <a:lvl5pPr marL="2286000" lvl="4" indent="-342900" algn="l" rtl="0">
              <a:lnSpc>
                <a:spcPct val="90000"/>
              </a:lnSpc>
              <a:spcBef>
                <a:spcPts val="500"/>
              </a:spcBef>
              <a:spcAft>
                <a:spcPts val="0"/>
              </a:spcAft>
              <a:buClr>
                <a:schemeClr val="dk1"/>
              </a:buClr>
              <a:buSzPts val="1800"/>
              <a:buChar char="•"/>
              <a:defRPr/>
            </a:lvl5pPr>
            <a:lvl6pPr marL="2743200" lvl="5" indent="-342900" algn="l" rtl="0">
              <a:lnSpc>
                <a:spcPct val="90000"/>
              </a:lnSpc>
              <a:spcBef>
                <a:spcPts val="500"/>
              </a:spcBef>
              <a:spcAft>
                <a:spcPts val="0"/>
              </a:spcAft>
              <a:buClr>
                <a:schemeClr val="dk1"/>
              </a:buClr>
              <a:buSzPts val="1800"/>
              <a:buChar char="•"/>
              <a:defRPr/>
            </a:lvl6pPr>
            <a:lvl7pPr marL="3200400" lvl="6" indent="-342900" algn="l" rtl="0">
              <a:lnSpc>
                <a:spcPct val="90000"/>
              </a:lnSpc>
              <a:spcBef>
                <a:spcPts val="500"/>
              </a:spcBef>
              <a:spcAft>
                <a:spcPts val="0"/>
              </a:spcAft>
              <a:buClr>
                <a:schemeClr val="dk1"/>
              </a:buClr>
              <a:buSzPts val="1800"/>
              <a:buChar char="•"/>
              <a:defRPr/>
            </a:lvl7pPr>
            <a:lvl8pPr marL="3657600" lvl="7" indent="-342900" algn="l" rtl="0">
              <a:lnSpc>
                <a:spcPct val="90000"/>
              </a:lnSpc>
              <a:spcBef>
                <a:spcPts val="500"/>
              </a:spcBef>
              <a:spcAft>
                <a:spcPts val="0"/>
              </a:spcAft>
              <a:buClr>
                <a:schemeClr val="dk1"/>
              </a:buClr>
              <a:buSzPts val="1800"/>
              <a:buChar char="•"/>
              <a:defRPr/>
            </a:lvl8pPr>
            <a:lvl9pPr marL="4114800" lvl="8" indent="-342900" algn="l" rtl="0">
              <a:lnSpc>
                <a:spcPct val="90000"/>
              </a:lnSpc>
              <a:spcBef>
                <a:spcPts val="500"/>
              </a:spcBef>
              <a:spcAft>
                <a:spcPts val="0"/>
              </a:spcAft>
              <a:buClr>
                <a:schemeClr val="dk1"/>
              </a:buClr>
              <a:buSzPts val="1800"/>
              <a:buChar char="•"/>
              <a:defRPr/>
            </a:lvl9pPr>
          </a:lstStyle>
          <a:p>
            <a:endParaRPr/>
          </a:p>
        </p:txBody>
      </p:sp>
      <p:sp>
        <p:nvSpPr>
          <p:cNvPr id="3695" name="Google Shape;3695;p7"/>
          <p:cNvSpPr txBox="1">
            <a:spLocks noGrp="1"/>
          </p:cNvSpPr>
          <p:nvPr>
            <p:ph type="body" idx="3"/>
          </p:nvPr>
        </p:nvSpPr>
        <p:spPr>
          <a:xfrm>
            <a:off x="6172200" y="1681163"/>
            <a:ext cx="5183100" cy="823800"/>
          </a:xfrm>
          <a:prstGeom prst="rect">
            <a:avLst/>
          </a:prstGeom>
          <a:noFill/>
          <a:ln>
            <a:noFill/>
          </a:ln>
        </p:spPr>
        <p:txBody>
          <a:bodyPr spcFirstLastPara="1" wrap="square" lIns="91425" tIns="45700" rIns="91425" bIns="45700" anchor="b" anchorCtr="0">
            <a:normAutofit/>
          </a:bodyPr>
          <a:lstStyle>
            <a:lvl1pPr marL="457200" lvl="0" indent="-228600" algn="l" rtl="0">
              <a:lnSpc>
                <a:spcPct val="90000"/>
              </a:lnSpc>
              <a:spcBef>
                <a:spcPts val="1000"/>
              </a:spcBef>
              <a:spcAft>
                <a:spcPts val="0"/>
              </a:spcAft>
              <a:buClr>
                <a:schemeClr val="dk1"/>
              </a:buClr>
              <a:buSzPts val="2400"/>
              <a:buNone/>
              <a:defRPr sz="2400" b="1"/>
            </a:lvl1pPr>
            <a:lvl2pPr marL="914400" lvl="1" indent="-228600" algn="l" rtl="0">
              <a:lnSpc>
                <a:spcPct val="90000"/>
              </a:lnSpc>
              <a:spcBef>
                <a:spcPts val="500"/>
              </a:spcBef>
              <a:spcAft>
                <a:spcPts val="0"/>
              </a:spcAft>
              <a:buClr>
                <a:schemeClr val="dk1"/>
              </a:buClr>
              <a:buSzPts val="2000"/>
              <a:buNone/>
              <a:defRPr sz="2000" b="1"/>
            </a:lvl2pPr>
            <a:lvl3pPr marL="1371600" lvl="2" indent="-228600" algn="l" rtl="0">
              <a:lnSpc>
                <a:spcPct val="90000"/>
              </a:lnSpc>
              <a:spcBef>
                <a:spcPts val="500"/>
              </a:spcBef>
              <a:spcAft>
                <a:spcPts val="0"/>
              </a:spcAft>
              <a:buClr>
                <a:schemeClr val="dk1"/>
              </a:buClr>
              <a:buSzPts val="1800"/>
              <a:buNone/>
              <a:defRPr sz="1800" b="1"/>
            </a:lvl3pPr>
            <a:lvl4pPr marL="1828800" lvl="3" indent="-228600" algn="l" rtl="0">
              <a:lnSpc>
                <a:spcPct val="90000"/>
              </a:lnSpc>
              <a:spcBef>
                <a:spcPts val="500"/>
              </a:spcBef>
              <a:spcAft>
                <a:spcPts val="0"/>
              </a:spcAft>
              <a:buClr>
                <a:schemeClr val="dk1"/>
              </a:buClr>
              <a:buSzPts val="1600"/>
              <a:buNone/>
              <a:defRPr sz="1600" b="1"/>
            </a:lvl4pPr>
            <a:lvl5pPr marL="2286000" lvl="4" indent="-228600" algn="l" rtl="0">
              <a:lnSpc>
                <a:spcPct val="90000"/>
              </a:lnSpc>
              <a:spcBef>
                <a:spcPts val="500"/>
              </a:spcBef>
              <a:spcAft>
                <a:spcPts val="0"/>
              </a:spcAft>
              <a:buClr>
                <a:schemeClr val="dk1"/>
              </a:buClr>
              <a:buSzPts val="1600"/>
              <a:buNone/>
              <a:defRPr sz="1600" b="1"/>
            </a:lvl5pPr>
            <a:lvl6pPr marL="2743200" lvl="5" indent="-228600" algn="l" rtl="0">
              <a:lnSpc>
                <a:spcPct val="90000"/>
              </a:lnSpc>
              <a:spcBef>
                <a:spcPts val="500"/>
              </a:spcBef>
              <a:spcAft>
                <a:spcPts val="0"/>
              </a:spcAft>
              <a:buClr>
                <a:schemeClr val="dk1"/>
              </a:buClr>
              <a:buSzPts val="1600"/>
              <a:buNone/>
              <a:defRPr sz="1600" b="1"/>
            </a:lvl6pPr>
            <a:lvl7pPr marL="3200400" lvl="6" indent="-228600" algn="l" rtl="0">
              <a:lnSpc>
                <a:spcPct val="90000"/>
              </a:lnSpc>
              <a:spcBef>
                <a:spcPts val="500"/>
              </a:spcBef>
              <a:spcAft>
                <a:spcPts val="0"/>
              </a:spcAft>
              <a:buClr>
                <a:schemeClr val="dk1"/>
              </a:buClr>
              <a:buSzPts val="1600"/>
              <a:buNone/>
              <a:defRPr sz="1600" b="1"/>
            </a:lvl7pPr>
            <a:lvl8pPr marL="3657600" lvl="7" indent="-228600" algn="l" rtl="0">
              <a:lnSpc>
                <a:spcPct val="90000"/>
              </a:lnSpc>
              <a:spcBef>
                <a:spcPts val="500"/>
              </a:spcBef>
              <a:spcAft>
                <a:spcPts val="0"/>
              </a:spcAft>
              <a:buClr>
                <a:schemeClr val="dk1"/>
              </a:buClr>
              <a:buSzPts val="1600"/>
              <a:buNone/>
              <a:defRPr sz="1600" b="1"/>
            </a:lvl8pPr>
            <a:lvl9pPr marL="4114800" lvl="8" indent="-228600" algn="l" rtl="0">
              <a:lnSpc>
                <a:spcPct val="90000"/>
              </a:lnSpc>
              <a:spcBef>
                <a:spcPts val="500"/>
              </a:spcBef>
              <a:spcAft>
                <a:spcPts val="0"/>
              </a:spcAft>
              <a:buClr>
                <a:schemeClr val="dk1"/>
              </a:buClr>
              <a:buSzPts val="1600"/>
              <a:buNone/>
              <a:defRPr sz="1600" b="1"/>
            </a:lvl9pPr>
          </a:lstStyle>
          <a:p>
            <a:endParaRPr/>
          </a:p>
        </p:txBody>
      </p:sp>
      <p:sp>
        <p:nvSpPr>
          <p:cNvPr id="3696" name="Google Shape;3696;p7"/>
          <p:cNvSpPr txBox="1">
            <a:spLocks noGrp="1"/>
          </p:cNvSpPr>
          <p:nvPr>
            <p:ph type="body" idx="4"/>
          </p:nvPr>
        </p:nvSpPr>
        <p:spPr>
          <a:xfrm>
            <a:off x="6172200" y="2505075"/>
            <a:ext cx="5183100" cy="3684600"/>
          </a:xfrm>
          <a:prstGeom prst="rect">
            <a:avLst/>
          </a:prstGeom>
          <a:noFill/>
          <a:ln>
            <a:noFill/>
          </a:ln>
        </p:spPr>
        <p:txBody>
          <a:bodyPr spcFirstLastPara="1" wrap="square" lIns="91425" tIns="45700" rIns="91425" bIns="45700" anchor="t" anchorCtr="0">
            <a:normAutofit/>
          </a:bodyPr>
          <a:lstStyle>
            <a:lvl1pPr marL="457200" lvl="0" indent="-342900" algn="l" rtl="0">
              <a:lnSpc>
                <a:spcPct val="90000"/>
              </a:lnSpc>
              <a:spcBef>
                <a:spcPts val="1000"/>
              </a:spcBef>
              <a:spcAft>
                <a:spcPts val="0"/>
              </a:spcAft>
              <a:buClr>
                <a:schemeClr val="dk1"/>
              </a:buClr>
              <a:buSzPts val="1800"/>
              <a:buChar char="•"/>
              <a:defRPr/>
            </a:lvl1pPr>
            <a:lvl2pPr marL="914400" lvl="1" indent="-342900" algn="l" rtl="0">
              <a:lnSpc>
                <a:spcPct val="90000"/>
              </a:lnSpc>
              <a:spcBef>
                <a:spcPts val="500"/>
              </a:spcBef>
              <a:spcAft>
                <a:spcPts val="0"/>
              </a:spcAft>
              <a:buClr>
                <a:schemeClr val="dk1"/>
              </a:buClr>
              <a:buSzPts val="1800"/>
              <a:buChar char="•"/>
              <a:defRPr/>
            </a:lvl2pPr>
            <a:lvl3pPr marL="1371600" lvl="2" indent="-342900" algn="l" rtl="0">
              <a:lnSpc>
                <a:spcPct val="90000"/>
              </a:lnSpc>
              <a:spcBef>
                <a:spcPts val="500"/>
              </a:spcBef>
              <a:spcAft>
                <a:spcPts val="0"/>
              </a:spcAft>
              <a:buClr>
                <a:schemeClr val="dk1"/>
              </a:buClr>
              <a:buSzPts val="1800"/>
              <a:buChar char="•"/>
              <a:defRPr/>
            </a:lvl3pPr>
            <a:lvl4pPr marL="1828800" lvl="3" indent="-342900" algn="l" rtl="0">
              <a:lnSpc>
                <a:spcPct val="90000"/>
              </a:lnSpc>
              <a:spcBef>
                <a:spcPts val="500"/>
              </a:spcBef>
              <a:spcAft>
                <a:spcPts val="0"/>
              </a:spcAft>
              <a:buClr>
                <a:schemeClr val="dk1"/>
              </a:buClr>
              <a:buSzPts val="1800"/>
              <a:buChar char="•"/>
              <a:defRPr/>
            </a:lvl4pPr>
            <a:lvl5pPr marL="2286000" lvl="4" indent="-342900" algn="l" rtl="0">
              <a:lnSpc>
                <a:spcPct val="90000"/>
              </a:lnSpc>
              <a:spcBef>
                <a:spcPts val="500"/>
              </a:spcBef>
              <a:spcAft>
                <a:spcPts val="0"/>
              </a:spcAft>
              <a:buClr>
                <a:schemeClr val="dk1"/>
              </a:buClr>
              <a:buSzPts val="1800"/>
              <a:buChar char="•"/>
              <a:defRPr/>
            </a:lvl5pPr>
            <a:lvl6pPr marL="2743200" lvl="5" indent="-342900" algn="l" rtl="0">
              <a:lnSpc>
                <a:spcPct val="90000"/>
              </a:lnSpc>
              <a:spcBef>
                <a:spcPts val="500"/>
              </a:spcBef>
              <a:spcAft>
                <a:spcPts val="0"/>
              </a:spcAft>
              <a:buClr>
                <a:schemeClr val="dk1"/>
              </a:buClr>
              <a:buSzPts val="1800"/>
              <a:buChar char="•"/>
              <a:defRPr/>
            </a:lvl6pPr>
            <a:lvl7pPr marL="3200400" lvl="6" indent="-342900" algn="l" rtl="0">
              <a:lnSpc>
                <a:spcPct val="90000"/>
              </a:lnSpc>
              <a:spcBef>
                <a:spcPts val="500"/>
              </a:spcBef>
              <a:spcAft>
                <a:spcPts val="0"/>
              </a:spcAft>
              <a:buClr>
                <a:schemeClr val="dk1"/>
              </a:buClr>
              <a:buSzPts val="1800"/>
              <a:buChar char="•"/>
              <a:defRPr/>
            </a:lvl7pPr>
            <a:lvl8pPr marL="3657600" lvl="7" indent="-342900" algn="l" rtl="0">
              <a:lnSpc>
                <a:spcPct val="90000"/>
              </a:lnSpc>
              <a:spcBef>
                <a:spcPts val="500"/>
              </a:spcBef>
              <a:spcAft>
                <a:spcPts val="0"/>
              </a:spcAft>
              <a:buClr>
                <a:schemeClr val="dk1"/>
              </a:buClr>
              <a:buSzPts val="1800"/>
              <a:buChar char="•"/>
              <a:defRPr/>
            </a:lvl8pPr>
            <a:lvl9pPr marL="4114800" lvl="8" indent="-342900" algn="l" rtl="0">
              <a:lnSpc>
                <a:spcPct val="90000"/>
              </a:lnSpc>
              <a:spcBef>
                <a:spcPts val="500"/>
              </a:spcBef>
              <a:spcAft>
                <a:spcPts val="0"/>
              </a:spcAft>
              <a:buClr>
                <a:schemeClr val="dk1"/>
              </a:buClr>
              <a:buSzPts val="1800"/>
              <a:buChar char="•"/>
              <a:defRPr/>
            </a:lvl9pPr>
          </a:lstStyle>
          <a:p>
            <a:endParaRPr/>
          </a:p>
        </p:txBody>
      </p:sp>
      <p:sp>
        <p:nvSpPr>
          <p:cNvPr id="3697" name="Google Shape;3697;p7"/>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noAutofit/>
          </a:bodyPr>
          <a:lstStyle>
            <a:lvl1pPr lvl="0" algn="l" rtl="0">
              <a:lnSpc>
                <a:spcPct val="100000"/>
              </a:lnSpc>
              <a:spcBef>
                <a:spcPts val="0"/>
              </a:spcBef>
              <a:spcAft>
                <a:spcPts val="0"/>
              </a:spcAft>
              <a:buSzPts val="14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3698" name="Google Shape;3698;p7"/>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noAutofit/>
          </a:bodyPr>
          <a:lstStyle>
            <a:lvl1pPr lvl="0" algn="ctr" rtl="0">
              <a:lnSpc>
                <a:spcPct val="100000"/>
              </a:lnSpc>
              <a:spcBef>
                <a:spcPts val="0"/>
              </a:spcBef>
              <a:spcAft>
                <a:spcPts val="0"/>
              </a:spcAft>
              <a:buSzPts val="14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3699" name="Google Shape;3699;p7"/>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s-CO"/>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Solo el título" type="titleOnly">
  <p:cSld name="TITLE_ONLY">
    <p:spTree>
      <p:nvGrpSpPr>
        <p:cNvPr id="1" name="Shape 3700"/>
        <p:cNvGrpSpPr/>
        <p:nvPr/>
      </p:nvGrpSpPr>
      <p:grpSpPr>
        <a:xfrm>
          <a:off x="0" y="0"/>
          <a:ext cx="0" cy="0"/>
          <a:chOff x="0" y="0"/>
          <a:chExt cx="0" cy="0"/>
        </a:xfrm>
      </p:grpSpPr>
      <p:sp>
        <p:nvSpPr>
          <p:cNvPr id="3701" name="Google Shape;3701;p8"/>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normAutofit/>
          </a:bodyPr>
          <a:lstStyle>
            <a:lvl1pPr lvl="0" algn="l" rtl="0">
              <a:lnSpc>
                <a:spcPct val="90000"/>
              </a:lnSpc>
              <a:spcBef>
                <a:spcPts val="0"/>
              </a:spcBef>
              <a:spcAft>
                <a:spcPts val="0"/>
              </a:spcAft>
              <a:buClr>
                <a:schemeClr val="dk1"/>
              </a:buClr>
              <a:buSzPts val="18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3702" name="Google Shape;3702;p8"/>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noAutofit/>
          </a:bodyPr>
          <a:lstStyle>
            <a:lvl1pPr lvl="0" algn="l" rtl="0">
              <a:lnSpc>
                <a:spcPct val="100000"/>
              </a:lnSpc>
              <a:spcBef>
                <a:spcPts val="0"/>
              </a:spcBef>
              <a:spcAft>
                <a:spcPts val="0"/>
              </a:spcAft>
              <a:buSzPts val="14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3703" name="Google Shape;3703;p8"/>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noAutofit/>
          </a:bodyPr>
          <a:lstStyle>
            <a:lvl1pPr lvl="0" algn="ctr" rtl="0">
              <a:lnSpc>
                <a:spcPct val="100000"/>
              </a:lnSpc>
              <a:spcBef>
                <a:spcPts val="0"/>
              </a:spcBef>
              <a:spcAft>
                <a:spcPts val="0"/>
              </a:spcAft>
              <a:buSzPts val="14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3704" name="Google Shape;3704;p8"/>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s-CO"/>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ido con título" type="objTx">
  <p:cSld name="OBJECT_WITH_CAPTION_TEXT">
    <p:spTree>
      <p:nvGrpSpPr>
        <p:cNvPr id="1" name="Shape 3705"/>
        <p:cNvGrpSpPr/>
        <p:nvPr/>
      </p:nvGrpSpPr>
      <p:grpSpPr>
        <a:xfrm>
          <a:off x="0" y="0"/>
          <a:ext cx="0" cy="0"/>
          <a:chOff x="0" y="0"/>
          <a:chExt cx="0" cy="0"/>
        </a:xfrm>
      </p:grpSpPr>
      <p:sp>
        <p:nvSpPr>
          <p:cNvPr id="3706" name="Google Shape;3706;p9"/>
          <p:cNvSpPr txBox="1">
            <a:spLocks noGrp="1"/>
          </p:cNvSpPr>
          <p:nvPr>
            <p:ph type="title"/>
          </p:nvPr>
        </p:nvSpPr>
        <p:spPr>
          <a:xfrm>
            <a:off x="839788" y="457200"/>
            <a:ext cx="3932100" cy="1600200"/>
          </a:xfrm>
          <a:prstGeom prst="rect">
            <a:avLst/>
          </a:prstGeom>
          <a:noFill/>
          <a:ln>
            <a:noFill/>
          </a:ln>
        </p:spPr>
        <p:txBody>
          <a:bodyPr spcFirstLastPara="1" wrap="square" lIns="91425" tIns="45700" rIns="91425" bIns="45700" anchor="b" anchorCtr="0">
            <a:normAutofit/>
          </a:bodyPr>
          <a:lstStyle>
            <a:lvl1pPr lvl="0" algn="l" rtl="0">
              <a:lnSpc>
                <a:spcPct val="90000"/>
              </a:lnSpc>
              <a:spcBef>
                <a:spcPts val="0"/>
              </a:spcBef>
              <a:spcAft>
                <a:spcPts val="0"/>
              </a:spcAft>
              <a:buClr>
                <a:schemeClr val="dk1"/>
              </a:buClr>
              <a:buSzPts val="3200"/>
              <a:buFont typeface="Calibri"/>
              <a:buNone/>
              <a:defRPr sz="3200"/>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3707" name="Google Shape;3707;p9"/>
          <p:cNvSpPr txBox="1">
            <a:spLocks noGrp="1"/>
          </p:cNvSpPr>
          <p:nvPr>
            <p:ph type="body" idx="1"/>
          </p:nvPr>
        </p:nvSpPr>
        <p:spPr>
          <a:xfrm>
            <a:off x="5183188" y="987425"/>
            <a:ext cx="6172200" cy="4873500"/>
          </a:xfrm>
          <a:prstGeom prst="rect">
            <a:avLst/>
          </a:prstGeom>
          <a:noFill/>
          <a:ln>
            <a:noFill/>
          </a:ln>
        </p:spPr>
        <p:txBody>
          <a:bodyPr spcFirstLastPara="1" wrap="square" lIns="91425" tIns="45700" rIns="91425" bIns="45700" anchor="t" anchorCtr="0">
            <a:normAutofit/>
          </a:bodyPr>
          <a:lstStyle>
            <a:lvl1pPr marL="457200" lvl="0" indent="-431800" algn="l" rtl="0">
              <a:lnSpc>
                <a:spcPct val="90000"/>
              </a:lnSpc>
              <a:spcBef>
                <a:spcPts val="1000"/>
              </a:spcBef>
              <a:spcAft>
                <a:spcPts val="0"/>
              </a:spcAft>
              <a:buClr>
                <a:schemeClr val="dk1"/>
              </a:buClr>
              <a:buSzPts val="3200"/>
              <a:buChar char="•"/>
              <a:defRPr sz="3200"/>
            </a:lvl1pPr>
            <a:lvl2pPr marL="914400" lvl="1" indent="-406400" algn="l" rtl="0">
              <a:lnSpc>
                <a:spcPct val="90000"/>
              </a:lnSpc>
              <a:spcBef>
                <a:spcPts val="500"/>
              </a:spcBef>
              <a:spcAft>
                <a:spcPts val="0"/>
              </a:spcAft>
              <a:buClr>
                <a:schemeClr val="dk1"/>
              </a:buClr>
              <a:buSzPts val="2800"/>
              <a:buChar char="•"/>
              <a:defRPr sz="2800"/>
            </a:lvl2pPr>
            <a:lvl3pPr marL="1371600" lvl="2" indent="-381000" algn="l" rtl="0">
              <a:lnSpc>
                <a:spcPct val="90000"/>
              </a:lnSpc>
              <a:spcBef>
                <a:spcPts val="500"/>
              </a:spcBef>
              <a:spcAft>
                <a:spcPts val="0"/>
              </a:spcAft>
              <a:buClr>
                <a:schemeClr val="dk1"/>
              </a:buClr>
              <a:buSzPts val="2400"/>
              <a:buChar char="•"/>
              <a:defRPr sz="2400"/>
            </a:lvl3pPr>
            <a:lvl4pPr marL="1828800" lvl="3" indent="-355600" algn="l" rtl="0">
              <a:lnSpc>
                <a:spcPct val="90000"/>
              </a:lnSpc>
              <a:spcBef>
                <a:spcPts val="500"/>
              </a:spcBef>
              <a:spcAft>
                <a:spcPts val="0"/>
              </a:spcAft>
              <a:buClr>
                <a:schemeClr val="dk1"/>
              </a:buClr>
              <a:buSzPts val="2000"/>
              <a:buChar char="•"/>
              <a:defRPr sz="2000"/>
            </a:lvl4pPr>
            <a:lvl5pPr marL="2286000" lvl="4" indent="-355600" algn="l" rtl="0">
              <a:lnSpc>
                <a:spcPct val="90000"/>
              </a:lnSpc>
              <a:spcBef>
                <a:spcPts val="500"/>
              </a:spcBef>
              <a:spcAft>
                <a:spcPts val="0"/>
              </a:spcAft>
              <a:buClr>
                <a:schemeClr val="dk1"/>
              </a:buClr>
              <a:buSzPts val="2000"/>
              <a:buChar char="•"/>
              <a:defRPr sz="2000"/>
            </a:lvl5pPr>
            <a:lvl6pPr marL="2743200" lvl="5" indent="-355600" algn="l" rtl="0">
              <a:lnSpc>
                <a:spcPct val="90000"/>
              </a:lnSpc>
              <a:spcBef>
                <a:spcPts val="500"/>
              </a:spcBef>
              <a:spcAft>
                <a:spcPts val="0"/>
              </a:spcAft>
              <a:buClr>
                <a:schemeClr val="dk1"/>
              </a:buClr>
              <a:buSzPts val="2000"/>
              <a:buChar char="•"/>
              <a:defRPr sz="2000"/>
            </a:lvl6pPr>
            <a:lvl7pPr marL="3200400" lvl="6" indent="-355600" algn="l" rtl="0">
              <a:lnSpc>
                <a:spcPct val="90000"/>
              </a:lnSpc>
              <a:spcBef>
                <a:spcPts val="500"/>
              </a:spcBef>
              <a:spcAft>
                <a:spcPts val="0"/>
              </a:spcAft>
              <a:buClr>
                <a:schemeClr val="dk1"/>
              </a:buClr>
              <a:buSzPts val="2000"/>
              <a:buChar char="•"/>
              <a:defRPr sz="2000"/>
            </a:lvl7pPr>
            <a:lvl8pPr marL="3657600" lvl="7" indent="-355600" algn="l" rtl="0">
              <a:lnSpc>
                <a:spcPct val="90000"/>
              </a:lnSpc>
              <a:spcBef>
                <a:spcPts val="500"/>
              </a:spcBef>
              <a:spcAft>
                <a:spcPts val="0"/>
              </a:spcAft>
              <a:buClr>
                <a:schemeClr val="dk1"/>
              </a:buClr>
              <a:buSzPts val="2000"/>
              <a:buChar char="•"/>
              <a:defRPr sz="2000"/>
            </a:lvl8pPr>
            <a:lvl9pPr marL="4114800" lvl="8" indent="-355600" algn="l" rtl="0">
              <a:lnSpc>
                <a:spcPct val="90000"/>
              </a:lnSpc>
              <a:spcBef>
                <a:spcPts val="500"/>
              </a:spcBef>
              <a:spcAft>
                <a:spcPts val="0"/>
              </a:spcAft>
              <a:buClr>
                <a:schemeClr val="dk1"/>
              </a:buClr>
              <a:buSzPts val="2000"/>
              <a:buChar char="•"/>
              <a:defRPr sz="2000"/>
            </a:lvl9pPr>
          </a:lstStyle>
          <a:p>
            <a:endParaRPr/>
          </a:p>
        </p:txBody>
      </p:sp>
      <p:sp>
        <p:nvSpPr>
          <p:cNvPr id="3708" name="Google Shape;3708;p9"/>
          <p:cNvSpPr txBox="1">
            <a:spLocks noGrp="1"/>
          </p:cNvSpPr>
          <p:nvPr>
            <p:ph type="body" idx="2"/>
          </p:nvPr>
        </p:nvSpPr>
        <p:spPr>
          <a:xfrm>
            <a:off x="839788" y="2057400"/>
            <a:ext cx="3932100" cy="3811500"/>
          </a:xfrm>
          <a:prstGeom prst="rect">
            <a:avLst/>
          </a:prstGeom>
          <a:noFill/>
          <a:ln>
            <a:noFill/>
          </a:ln>
        </p:spPr>
        <p:txBody>
          <a:bodyPr spcFirstLastPara="1" wrap="square" lIns="91425" tIns="45700" rIns="91425" bIns="45700" anchor="t" anchorCtr="0">
            <a:normAutofit/>
          </a:bodyPr>
          <a:lstStyle>
            <a:lvl1pPr marL="457200" lvl="0" indent="-228600" algn="l" rtl="0">
              <a:lnSpc>
                <a:spcPct val="90000"/>
              </a:lnSpc>
              <a:spcBef>
                <a:spcPts val="1000"/>
              </a:spcBef>
              <a:spcAft>
                <a:spcPts val="0"/>
              </a:spcAft>
              <a:buClr>
                <a:schemeClr val="dk1"/>
              </a:buClr>
              <a:buSzPts val="1600"/>
              <a:buNone/>
              <a:defRPr sz="1600"/>
            </a:lvl1pPr>
            <a:lvl2pPr marL="914400" lvl="1" indent="-228600" algn="l" rtl="0">
              <a:lnSpc>
                <a:spcPct val="90000"/>
              </a:lnSpc>
              <a:spcBef>
                <a:spcPts val="500"/>
              </a:spcBef>
              <a:spcAft>
                <a:spcPts val="0"/>
              </a:spcAft>
              <a:buClr>
                <a:schemeClr val="dk1"/>
              </a:buClr>
              <a:buSzPts val="1400"/>
              <a:buNone/>
              <a:defRPr sz="1400"/>
            </a:lvl2pPr>
            <a:lvl3pPr marL="1371600" lvl="2" indent="-228600" algn="l" rtl="0">
              <a:lnSpc>
                <a:spcPct val="90000"/>
              </a:lnSpc>
              <a:spcBef>
                <a:spcPts val="500"/>
              </a:spcBef>
              <a:spcAft>
                <a:spcPts val="0"/>
              </a:spcAft>
              <a:buClr>
                <a:schemeClr val="dk1"/>
              </a:buClr>
              <a:buSzPts val="1200"/>
              <a:buNone/>
              <a:defRPr sz="1200"/>
            </a:lvl3pPr>
            <a:lvl4pPr marL="1828800" lvl="3" indent="-228600" algn="l" rtl="0">
              <a:lnSpc>
                <a:spcPct val="90000"/>
              </a:lnSpc>
              <a:spcBef>
                <a:spcPts val="500"/>
              </a:spcBef>
              <a:spcAft>
                <a:spcPts val="0"/>
              </a:spcAft>
              <a:buClr>
                <a:schemeClr val="dk1"/>
              </a:buClr>
              <a:buSzPts val="1000"/>
              <a:buNone/>
              <a:defRPr sz="1000"/>
            </a:lvl4pPr>
            <a:lvl5pPr marL="2286000" lvl="4" indent="-228600" algn="l" rtl="0">
              <a:lnSpc>
                <a:spcPct val="90000"/>
              </a:lnSpc>
              <a:spcBef>
                <a:spcPts val="500"/>
              </a:spcBef>
              <a:spcAft>
                <a:spcPts val="0"/>
              </a:spcAft>
              <a:buClr>
                <a:schemeClr val="dk1"/>
              </a:buClr>
              <a:buSzPts val="1000"/>
              <a:buNone/>
              <a:defRPr sz="1000"/>
            </a:lvl5pPr>
            <a:lvl6pPr marL="2743200" lvl="5" indent="-228600" algn="l" rtl="0">
              <a:lnSpc>
                <a:spcPct val="90000"/>
              </a:lnSpc>
              <a:spcBef>
                <a:spcPts val="500"/>
              </a:spcBef>
              <a:spcAft>
                <a:spcPts val="0"/>
              </a:spcAft>
              <a:buClr>
                <a:schemeClr val="dk1"/>
              </a:buClr>
              <a:buSzPts val="1000"/>
              <a:buNone/>
              <a:defRPr sz="1000"/>
            </a:lvl6pPr>
            <a:lvl7pPr marL="3200400" lvl="6" indent="-228600" algn="l" rtl="0">
              <a:lnSpc>
                <a:spcPct val="90000"/>
              </a:lnSpc>
              <a:spcBef>
                <a:spcPts val="500"/>
              </a:spcBef>
              <a:spcAft>
                <a:spcPts val="0"/>
              </a:spcAft>
              <a:buClr>
                <a:schemeClr val="dk1"/>
              </a:buClr>
              <a:buSzPts val="1000"/>
              <a:buNone/>
              <a:defRPr sz="1000"/>
            </a:lvl7pPr>
            <a:lvl8pPr marL="3657600" lvl="7" indent="-228600" algn="l" rtl="0">
              <a:lnSpc>
                <a:spcPct val="90000"/>
              </a:lnSpc>
              <a:spcBef>
                <a:spcPts val="500"/>
              </a:spcBef>
              <a:spcAft>
                <a:spcPts val="0"/>
              </a:spcAft>
              <a:buClr>
                <a:schemeClr val="dk1"/>
              </a:buClr>
              <a:buSzPts val="1000"/>
              <a:buNone/>
              <a:defRPr sz="1000"/>
            </a:lvl8pPr>
            <a:lvl9pPr marL="4114800" lvl="8" indent="-228600" algn="l" rtl="0">
              <a:lnSpc>
                <a:spcPct val="90000"/>
              </a:lnSpc>
              <a:spcBef>
                <a:spcPts val="500"/>
              </a:spcBef>
              <a:spcAft>
                <a:spcPts val="0"/>
              </a:spcAft>
              <a:buClr>
                <a:schemeClr val="dk1"/>
              </a:buClr>
              <a:buSzPts val="1000"/>
              <a:buNone/>
              <a:defRPr sz="1000"/>
            </a:lvl9pPr>
          </a:lstStyle>
          <a:p>
            <a:endParaRPr/>
          </a:p>
        </p:txBody>
      </p:sp>
      <p:sp>
        <p:nvSpPr>
          <p:cNvPr id="3709" name="Google Shape;3709;p9"/>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noAutofit/>
          </a:bodyPr>
          <a:lstStyle>
            <a:lvl1pPr lvl="0" algn="l" rtl="0">
              <a:lnSpc>
                <a:spcPct val="100000"/>
              </a:lnSpc>
              <a:spcBef>
                <a:spcPts val="0"/>
              </a:spcBef>
              <a:spcAft>
                <a:spcPts val="0"/>
              </a:spcAft>
              <a:buSzPts val="14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3710" name="Google Shape;3710;p9"/>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noAutofit/>
          </a:bodyPr>
          <a:lstStyle>
            <a:lvl1pPr lvl="0" algn="ctr" rtl="0">
              <a:lnSpc>
                <a:spcPct val="100000"/>
              </a:lnSpc>
              <a:spcBef>
                <a:spcPts val="0"/>
              </a:spcBef>
              <a:spcAft>
                <a:spcPts val="0"/>
              </a:spcAft>
              <a:buSzPts val="14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3711" name="Google Shape;3711;p9"/>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s-CO"/>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Imagen con título" type="picTx">
  <p:cSld name="PICTURE_WITH_CAPTION_TEXT">
    <p:spTree>
      <p:nvGrpSpPr>
        <p:cNvPr id="1" name="Shape 3712"/>
        <p:cNvGrpSpPr/>
        <p:nvPr/>
      </p:nvGrpSpPr>
      <p:grpSpPr>
        <a:xfrm>
          <a:off x="0" y="0"/>
          <a:ext cx="0" cy="0"/>
          <a:chOff x="0" y="0"/>
          <a:chExt cx="0" cy="0"/>
        </a:xfrm>
      </p:grpSpPr>
      <p:sp>
        <p:nvSpPr>
          <p:cNvPr id="3713" name="Google Shape;3713;p10"/>
          <p:cNvSpPr txBox="1">
            <a:spLocks noGrp="1"/>
          </p:cNvSpPr>
          <p:nvPr>
            <p:ph type="title"/>
          </p:nvPr>
        </p:nvSpPr>
        <p:spPr>
          <a:xfrm>
            <a:off x="839788" y="457200"/>
            <a:ext cx="3932100" cy="1600200"/>
          </a:xfrm>
          <a:prstGeom prst="rect">
            <a:avLst/>
          </a:prstGeom>
          <a:noFill/>
          <a:ln>
            <a:noFill/>
          </a:ln>
        </p:spPr>
        <p:txBody>
          <a:bodyPr spcFirstLastPara="1" wrap="square" lIns="91425" tIns="45700" rIns="91425" bIns="45700" anchor="b" anchorCtr="0">
            <a:normAutofit/>
          </a:bodyPr>
          <a:lstStyle>
            <a:lvl1pPr lvl="0" algn="l" rtl="0">
              <a:lnSpc>
                <a:spcPct val="90000"/>
              </a:lnSpc>
              <a:spcBef>
                <a:spcPts val="0"/>
              </a:spcBef>
              <a:spcAft>
                <a:spcPts val="0"/>
              </a:spcAft>
              <a:buClr>
                <a:schemeClr val="dk1"/>
              </a:buClr>
              <a:buSzPts val="3200"/>
              <a:buFont typeface="Calibri"/>
              <a:buNone/>
              <a:defRPr sz="3200"/>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3714" name="Google Shape;3714;p10"/>
          <p:cNvSpPr>
            <a:spLocks noGrp="1"/>
          </p:cNvSpPr>
          <p:nvPr>
            <p:ph type="pic" idx="2"/>
          </p:nvPr>
        </p:nvSpPr>
        <p:spPr>
          <a:xfrm>
            <a:off x="5183188" y="987425"/>
            <a:ext cx="6172200" cy="4873500"/>
          </a:xfrm>
          <a:prstGeom prst="rect">
            <a:avLst/>
          </a:prstGeom>
          <a:noFill/>
          <a:ln>
            <a:noFill/>
          </a:ln>
        </p:spPr>
        <p:txBody>
          <a:bodyPr/>
          <a:lstStyle/>
          <a:p>
            <a:endParaRPr lang="es-CO"/>
          </a:p>
        </p:txBody>
      </p:sp>
      <p:sp>
        <p:nvSpPr>
          <p:cNvPr id="3715" name="Google Shape;3715;p10"/>
          <p:cNvSpPr txBox="1">
            <a:spLocks noGrp="1"/>
          </p:cNvSpPr>
          <p:nvPr>
            <p:ph type="body" idx="1"/>
          </p:nvPr>
        </p:nvSpPr>
        <p:spPr>
          <a:xfrm>
            <a:off x="839788" y="2057400"/>
            <a:ext cx="3932100" cy="3811500"/>
          </a:xfrm>
          <a:prstGeom prst="rect">
            <a:avLst/>
          </a:prstGeom>
          <a:noFill/>
          <a:ln>
            <a:noFill/>
          </a:ln>
        </p:spPr>
        <p:txBody>
          <a:bodyPr spcFirstLastPara="1" wrap="square" lIns="91425" tIns="45700" rIns="91425" bIns="45700" anchor="t" anchorCtr="0">
            <a:normAutofit/>
          </a:bodyPr>
          <a:lstStyle>
            <a:lvl1pPr marL="457200" lvl="0" indent="-228600" algn="l" rtl="0">
              <a:lnSpc>
                <a:spcPct val="90000"/>
              </a:lnSpc>
              <a:spcBef>
                <a:spcPts val="1000"/>
              </a:spcBef>
              <a:spcAft>
                <a:spcPts val="0"/>
              </a:spcAft>
              <a:buClr>
                <a:schemeClr val="dk1"/>
              </a:buClr>
              <a:buSzPts val="1600"/>
              <a:buNone/>
              <a:defRPr sz="1600"/>
            </a:lvl1pPr>
            <a:lvl2pPr marL="914400" lvl="1" indent="-228600" algn="l" rtl="0">
              <a:lnSpc>
                <a:spcPct val="90000"/>
              </a:lnSpc>
              <a:spcBef>
                <a:spcPts val="500"/>
              </a:spcBef>
              <a:spcAft>
                <a:spcPts val="0"/>
              </a:spcAft>
              <a:buClr>
                <a:schemeClr val="dk1"/>
              </a:buClr>
              <a:buSzPts val="1400"/>
              <a:buNone/>
              <a:defRPr sz="1400"/>
            </a:lvl2pPr>
            <a:lvl3pPr marL="1371600" lvl="2" indent="-228600" algn="l" rtl="0">
              <a:lnSpc>
                <a:spcPct val="90000"/>
              </a:lnSpc>
              <a:spcBef>
                <a:spcPts val="500"/>
              </a:spcBef>
              <a:spcAft>
                <a:spcPts val="0"/>
              </a:spcAft>
              <a:buClr>
                <a:schemeClr val="dk1"/>
              </a:buClr>
              <a:buSzPts val="1200"/>
              <a:buNone/>
              <a:defRPr sz="1200"/>
            </a:lvl3pPr>
            <a:lvl4pPr marL="1828800" lvl="3" indent="-228600" algn="l" rtl="0">
              <a:lnSpc>
                <a:spcPct val="90000"/>
              </a:lnSpc>
              <a:spcBef>
                <a:spcPts val="500"/>
              </a:spcBef>
              <a:spcAft>
                <a:spcPts val="0"/>
              </a:spcAft>
              <a:buClr>
                <a:schemeClr val="dk1"/>
              </a:buClr>
              <a:buSzPts val="1000"/>
              <a:buNone/>
              <a:defRPr sz="1000"/>
            </a:lvl4pPr>
            <a:lvl5pPr marL="2286000" lvl="4" indent="-228600" algn="l" rtl="0">
              <a:lnSpc>
                <a:spcPct val="90000"/>
              </a:lnSpc>
              <a:spcBef>
                <a:spcPts val="500"/>
              </a:spcBef>
              <a:spcAft>
                <a:spcPts val="0"/>
              </a:spcAft>
              <a:buClr>
                <a:schemeClr val="dk1"/>
              </a:buClr>
              <a:buSzPts val="1000"/>
              <a:buNone/>
              <a:defRPr sz="1000"/>
            </a:lvl5pPr>
            <a:lvl6pPr marL="2743200" lvl="5" indent="-228600" algn="l" rtl="0">
              <a:lnSpc>
                <a:spcPct val="90000"/>
              </a:lnSpc>
              <a:spcBef>
                <a:spcPts val="500"/>
              </a:spcBef>
              <a:spcAft>
                <a:spcPts val="0"/>
              </a:spcAft>
              <a:buClr>
                <a:schemeClr val="dk1"/>
              </a:buClr>
              <a:buSzPts val="1000"/>
              <a:buNone/>
              <a:defRPr sz="1000"/>
            </a:lvl6pPr>
            <a:lvl7pPr marL="3200400" lvl="6" indent="-228600" algn="l" rtl="0">
              <a:lnSpc>
                <a:spcPct val="90000"/>
              </a:lnSpc>
              <a:spcBef>
                <a:spcPts val="500"/>
              </a:spcBef>
              <a:spcAft>
                <a:spcPts val="0"/>
              </a:spcAft>
              <a:buClr>
                <a:schemeClr val="dk1"/>
              </a:buClr>
              <a:buSzPts val="1000"/>
              <a:buNone/>
              <a:defRPr sz="1000"/>
            </a:lvl7pPr>
            <a:lvl8pPr marL="3657600" lvl="7" indent="-228600" algn="l" rtl="0">
              <a:lnSpc>
                <a:spcPct val="90000"/>
              </a:lnSpc>
              <a:spcBef>
                <a:spcPts val="500"/>
              </a:spcBef>
              <a:spcAft>
                <a:spcPts val="0"/>
              </a:spcAft>
              <a:buClr>
                <a:schemeClr val="dk1"/>
              </a:buClr>
              <a:buSzPts val="1000"/>
              <a:buNone/>
              <a:defRPr sz="1000"/>
            </a:lvl8pPr>
            <a:lvl9pPr marL="4114800" lvl="8" indent="-228600" algn="l" rtl="0">
              <a:lnSpc>
                <a:spcPct val="90000"/>
              </a:lnSpc>
              <a:spcBef>
                <a:spcPts val="500"/>
              </a:spcBef>
              <a:spcAft>
                <a:spcPts val="0"/>
              </a:spcAft>
              <a:buClr>
                <a:schemeClr val="dk1"/>
              </a:buClr>
              <a:buSzPts val="1000"/>
              <a:buNone/>
              <a:defRPr sz="1000"/>
            </a:lvl9pPr>
          </a:lstStyle>
          <a:p>
            <a:endParaRPr/>
          </a:p>
        </p:txBody>
      </p:sp>
      <p:sp>
        <p:nvSpPr>
          <p:cNvPr id="3716" name="Google Shape;3716;p10"/>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noAutofit/>
          </a:bodyPr>
          <a:lstStyle>
            <a:lvl1pPr lvl="0" algn="l" rtl="0">
              <a:lnSpc>
                <a:spcPct val="100000"/>
              </a:lnSpc>
              <a:spcBef>
                <a:spcPts val="0"/>
              </a:spcBef>
              <a:spcAft>
                <a:spcPts val="0"/>
              </a:spcAft>
              <a:buSzPts val="14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3717" name="Google Shape;3717;p10"/>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noAutofit/>
          </a:bodyPr>
          <a:lstStyle>
            <a:lvl1pPr lvl="0" algn="ctr" rtl="0">
              <a:lnSpc>
                <a:spcPct val="100000"/>
              </a:lnSpc>
              <a:spcBef>
                <a:spcPts val="0"/>
              </a:spcBef>
              <a:spcAft>
                <a:spcPts val="0"/>
              </a:spcAft>
              <a:buSzPts val="14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3718" name="Google Shape;3718;p10"/>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s-CO"/>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3656"/>
        <p:cNvGrpSpPr/>
        <p:nvPr/>
      </p:nvGrpSpPr>
      <p:grpSpPr>
        <a:xfrm>
          <a:off x="0" y="0"/>
          <a:ext cx="0" cy="0"/>
          <a:chOff x="0" y="0"/>
          <a:chExt cx="0" cy="0"/>
        </a:xfrm>
      </p:grpSpPr>
      <p:sp>
        <p:nvSpPr>
          <p:cNvPr id="3657" name="Google Shape;3657;p1"/>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3658" name="Google Shape;3658;p1"/>
          <p:cNvSpPr txBox="1">
            <a:spLocks noGrp="1"/>
          </p:cNvSpPr>
          <p:nvPr>
            <p:ph type="body" idx="1"/>
          </p:nvPr>
        </p:nvSpPr>
        <p:spPr>
          <a:xfrm>
            <a:off x="838200" y="1825625"/>
            <a:ext cx="10515600" cy="4351200"/>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3659" name="Google Shape;3659;p1"/>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3660" name="Google Shape;3660;p1"/>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noAutofit/>
          </a:bodyPr>
          <a:lstStyle>
            <a:lvl1pPr marR="0" lvl="0" algn="ctr" rtl="0">
              <a:lnSpc>
                <a:spcPct val="100000"/>
              </a:lnSpc>
              <a:spcBef>
                <a:spcPts val="0"/>
              </a:spcBef>
              <a:spcAft>
                <a:spcPts val="0"/>
              </a:spcAft>
              <a:buClr>
                <a:srgbClr val="000000"/>
              </a:buClr>
              <a:buSzPts val="1400"/>
              <a:buFont typeface="Arial"/>
              <a:buNone/>
              <a:defRPr sz="12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3661" name="Google Shape;3661;p1"/>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s-CO"/>
              <a:t>‹#›</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1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1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14.xml.rels><?xml version="1.0" encoding="UTF-8" standalone="yes"?>
<Relationships xmlns="http://schemas.openxmlformats.org/package/2006/relationships"><Relationship Id="rId8" Type="http://schemas.openxmlformats.org/officeDocument/2006/relationships/image" Target="../media/image8.svg"/><Relationship Id="rId3" Type="http://schemas.microsoft.com/office/2018/10/relationships/comments" Target="../comments/modernComment_7ECCFDC8_82DF3D7A.xml"/><Relationship Id="rId7" Type="http://schemas.openxmlformats.org/officeDocument/2006/relationships/image" Target="../media/image7.svg"/><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3.png"/><Relationship Id="rId4" Type="http://schemas.openxmlformats.org/officeDocument/2006/relationships/image" Target="../media/image2.jpeg"/><Relationship Id="rId9" Type="http://schemas.openxmlformats.org/officeDocument/2006/relationships/image" Target="../media/image9.svg"/></Relationships>
</file>

<file path=ppt/slides/_rels/slide15.xml.rels><?xml version="1.0" encoding="UTF-8" standalone="yes"?>
<Relationships xmlns="http://schemas.openxmlformats.org/package/2006/relationships"><Relationship Id="rId8" Type="http://schemas.openxmlformats.org/officeDocument/2006/relationships/image" Target="../media/image8.svg"/><Relationship Id="rId3" Type="http://schemas.microsoft.com/office/2018/10/relationships/comments" Target="../comments/modernComment_7ECCFDC9_7DE5C768.xml"/><Relationship Id="rId7" Type="http://schemas.openxmlformats.org/officeDocument/2006/relationships/image" Target="../media/image7.svg"/><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3.png"/><Relationship Id="rId4" Type="http://schemas.openxmlformats.org/officeDocument/2006/relationships/image" Target="../media/image2.jpeg"/><Relationship Id="rId9" Type="http://schemas.openxmlformats.org/officeDocument/2006/relationships/image" Target="../media/image9.svg"/></Relationships>
</file>

<file path=ppt/slides/_rels/slide1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1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18.xml.rels><?xml version="1.0" encoding="UTF-8" standalone="yes"?>
<Relationships xmlns="http://schemas.openxmlformats.org/package/2006/relationships"><Relationship Id="rId8" Type="http://schemas.openxmlformats.org/officeDocument/2006/relationships/image" Target="../media/image8.svg"/><Relationship Id="rId3" Type="http://schemas.microsoft.com/office/2018/10/relationships/comments" Target="../comments/modernComment_7ECCFDCB_4DDF4713.xml"/><Relationship Id="rId7" Type="http://schemas.openxmlformats.org/officeDocument/2006/relationships/image" Target="../media/image7.svg"/><Relationship Id="rId2" Type="http://schemas.openxmlformats.org/officeDocument/2006/relationships/notesSlide" Target="../notesSlides/notesSlide18.xml"/><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3.png"/><Relationship Id="rId4" Type="http://schemas.openxmlformats.org/officeDocument/2006/relationships/image" Target="../media/image2.jpeg"/></Relationships>
</file>

<file path=ppt/slides/_rels/slide19.xml.rels><?xml version="1.0" encoding="UTF-8" standalone="yes"?>
<Relationships xmlns="http://schemas.openxmlformats.org/package/2006/relationships"><Relationship Id="rId3" Type="http://schemas.microsoft.com/office/2018/10/relationships/comments" Target="../comments/modernComment_7ECCFDDF_3FFE3740.xml"/><Relationship Id="rId7" Type="http://schemas.openxmlformats.org/officeDocument/2006/relationships/image" Target="../media/image8.svg"/><Relationship Id="rId2" Type="http://schemas.openxmlformats.org/officeDocument/2006/relationships/notesSlide" Target="../notesSlides/notesSlide19.xml"/><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3.png"/><Relationship Id="rId4" Type="http://schemas.openxmlformats.org/officeDocument/2006/relationships/image" Target="../media/image2.jpeg"/></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3" Type="http://schemas.microsoft.com/office/2018/10/relationships/comments" Target="../comments/modernComment_7ECCFDE0_2E144A94.xml"/><Relationship Id="rId7" Type="http://schemas.openxmlformats.org/officeDocument/2006/relationships/image" Target="../media/image8.svg"/><Relationship Id="rId2" Type="http://schemas.openxmlformats.org/officeDocument/2006/relationships/notesSlide" Target="../notesSlides/notesSlide20.xml"/><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3.png"/><Relationship Id="rId4" Type="http://schemas.openxmlformats.org/officeDocument/2006/relationships/image" Target="../media/image2.jpeg"/></Relationships>
</file>

<file path=ppt/slides/_rels/slide2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1.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2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2.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23.xml.rels><?xml version="1.0" encoding="UTF-8" standalone="yes"?>
<Relationships xmlns="http://schemas.openxmlformats.org/package/2006/relationships"><Relationship Id="rId8" Type="http://schemas.openxmlformats.org/officeDocument/2006/relationships/image" Target="../media/image9.svg"/><Relationship Id="rId3" Type="http://schemas.openxmlformats.org/officeDocument/2006/relationships/image" Target="../media/image2.jpeg"/><Relationship Id="rId7" Type="http://schemas.openxmlformats.org/officeDocument/2006/relationships/image" Target="../media/image8.svg"/><Relationship Id="rId2" Type="http://schemas.openxmlformats.org/officeDocument/2006/relationships/notesSlide" Target="../notesSlides/notesSlide23.xml"/><Relationship Id="rId1" Type="http://schemas.openxmlformats.org/officeDocument/2006/relationships/slideLayout" Target="../slideLayouts/slideLayout2.xml"/><Relationship Id="rId6" Type="http://schemas.openxmlformats.org/officeDocument/2006/relationships/image" Target="../media/image7.svg"/><Relationship Id="rId5" Type="http://schemas.openxmlformats.org/officeDocument/2006/relationships/image" Target="../media/image6.png"/><Relationship Id="rId4" Type="http://schemas.openxmlformats.org/officeDocument/2006/relationships/image" Target="../media/image3.png"/></Relationships>
</file>

<file path=ppt/slides/_rels/slide24.xml.rels><?xml version="1.0" encoding="UTF-8" standalone="yes"?>
<Relationships xmlns="http://schemas.openxmlformats.org/package/2006/relationships"><Relationship Id="rId8" Type="http://schemas.openxmlformats.org/officeDocument/2006/relationships/image" Target="../media/image8.svg"/><Relationship Id="rId3" Type="http://schemas.microsoft.com/office/2018/10/relationships/comments" Target="../comments/modernComment_11B_C7E2FD2C.xml"/><Relationship Id="rId7" Type="http://schemas.openxmlformats.org/officeDocument/2006/relationships/image" Target="../media/image7.svg"/><Relationship Id="rId2" Type="http://schemas.openxmlformats.org/officeDocument/2006/relationships/notesSlide" Target="../notesSlides/notesSlide24.xml"/><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3.png"/><Relationship Id="rId4" Type="http://schemas.openxmlformats.org/officeDocument/2006/relationships/image" Target="../media/image2.jpeg"/><Relationship Id="rId9" Type="http://schemas.openxmlformats.org/officeDocument/2006/relationships/image" Target="../media/image9.svg"/></Relationships>
</file>

<file path=ppt/slides/_rels/slide25.xml.rels><?xml version="1.0" encoding="UTF-8" standalone="yes"?>
<Relationships xmlns="http://schemas.openxmlformats.org/package/2006/relationships"><Relationship Id="rId8" Type="http://schemas.openxmlformats.org/officeDocument/2006/relationships/image" Target="../media/image9.svg"/><Relationship Id="rId3" Type="http://schemas.openxmlformats.org/officeDocument/2006/relationships/image" Target="../media/image2.jpeg"/><Relationship Id="rId7" Type="http://schemas.openxmlformats.org/officeDocument/2006/relationships/image" Target="../media/image8.svg"/><Relationship Id="rId2" Type="http://schemas.openxmlformats.org/officeDocument/2006/relationships/notesSlide" Target="../notesSlides/notesSlide25.xml"/><Relationship Id="rId1" Type="http://schemas.openxmlformats.org/officeDocument/2006/relationships/slideLayout" Target="../slideLayouts/slideLayout2.xml"/><Relationship Id="rId6" Type="http://schemas.openxmlformats.org/officeDocument/2006/relationships/image" Target="../media/image7.svg"/><Relationship Id="rId5" Type="http://schemas.openxmlformats.org/officeDocument/2006/relationships/image" Target="../media/image6.png"/><Relationship Id="rId4" Type="http://schemas.openxmlformats.org/officeDocument/2006/relationships/image" Target="../media/image3.png"/></Relationships>
</file>

<file path=ppt/slides/_rels/slide26.xml.rels><?xml version="1.0" encoding="UTF-8" standalone="yes"?>
<Relationships xmlns="http://schemas.openxmlformats.org/package/2006/relationships"><Relationship Id="rId8" Type="http://schemas.openxmlformats.org/officeDocument/2006/relationships/image" Target="../media/image9.svg"/><Relationship Id="rId3" Type="http://schemas.openxmlformats.org/officeDocument/2006/relationships/image" Target="../media/image2.jpeg"/><Relationship Id="rId7" Type="http://schemas.openxmlformats.org/officeDocument/2006/relationships/image" Target="../media/image8.svg"/><Relationship Id="rId2" Type="http://schemas.openxmlformats.org/officeDocument/2006/relationships/notesSlide" Target="../notesSlides/notesSlide26.xml"/><Relationship Id="rId1" Type="http://schemas.openxmlformats.org/officeDocument/2006/relationships/slideLayout" Target="../slideLayouts/slideLayout2.xml"/><Relationship Id="rId6" Type="http://schemas.openxmlformats.org/officeDocument/2006/relationships/image" Target="../media/image7.svg"/><Relationship Id="rId5" Type="http://schemas.openxmlformats.org/officeDocument/2006/relationships/image" Target="../media/image6.png"/><Relationship Id="rId4" Type="http://schemas.openxmlformats.org/officeDocument/2006/relationships/image" Target="../media/image3.png"/></Relationships>
</file>

<file path=ppt/slides/_rels/slide27.xml.rels><?xml version="1.0" encoding="UTF-8" standalone="yes"?>
<Relationships xmlns="http://schemas.openxmlformats.org/package/2006/relationships"><Relationship Id="rId8" Type="http://schemas.openxmlformats.org/officeDocument/2006/relationships/image" Target="../media/image8.svg"/><Relationship Id="rId3" Type="http://schemas.microsoft.com/office/2018/10/relationships/comments" Target="../comments/modernComment_11E_C3558B67.xml"/><Relationship Id="rId7" Type="http://schemas.openxmlformats.org/officeDocument/2006/relationships/image" Target="../media/image7.svg"/><Relationship Id="rId2" Type="http://schemas.openxmlformats.org/officeDocument/2006/relationships/notesSlide" Target="../notesSlides/notesSlide27.xml"/><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3.png"/><Relationship Id="rId4" Type="http://schemas.openxmlformats.org/officeDocument/2006/relationships/image" Target="../media/image2.jpeg"/><Relationship Id="rId9" Type="http://schemas.openxmlformats.org/officeDocument/2006/relationships/image" Target="../media/image9.svg"/></Relationships>
</file>

<file path=ppt/slides/_rels/slide28.xml.rels><?xml version="1.0" encoding="UTF-8" standalone="yes"?>
<Relationships xmlns="http://schemas.openxmlformats.org/package/2006/relationships"><Relationship Id="rId8" Type="http://schemas.openxmlformats.org/officeDocument/2006/relationships/image" Target="../media/image9.svg"/><Relationship Id="rId3" Type="http://schemas.microsoft.com/office/2018/10/relationships/comments" Target="../comments/modernComment_7ECCFDCA_3D193D93.xml"/><Relationship Id="rId7" Type="http://schemas.openxmlformats.org/officeDocument/2006/relationships/image" Target="../media/image8.svg"/><Relationship Id="rId2" Type="http://schemas.openxmlformats.org/officeDocument/2006/relationships/notesSlide" Target="../notesSlides/notesSlide28.xml"/><Relationship Id="rId1" Type="http://schemas.openxmlformats.org/officeDocument/2006/relationships/slideLayout" Target="../slideLayouts/slideLayout2.xml"/><Relationship Id="rId6" Type="http://schemas.openxmlformats.org/officeDocument/2006/relationships/image" Target="../media/image7.svg"/><Relationship Id="rId5" Type="http://schemas.openxmlformats.org/officeDocument/2006/relationships/image" Target="../media/image6.png"/><Relationship Id="rId4" Type="http://schemas.openxmlformats.org/officeDocument/2006/relationships/image" Target="../media/image3.png"/></Relationships>
</file>

<file path=ppt/slides/_rels/slide29.xml.rels><?xml version="1.0" encoding="UTF-8" standalone="yes"?>
<Relationships xmlns="http://schemas.openxmlformats.org/package/2006/relationships"><Relationship Id="rId8" Type="http://schemas.openxmlformats.org/officeDocument/2006/relationships/image" Target="../media/image8.svg"/><Relationship Id="rId3" Type="http://schemas.microsoft.com/office/2018/10/relationships/comments" Target="../comments/modernComment_7ECCFDDE_4A1DA898.xml"/><Relationship Id="rId7" Type="http://schemas.openxmlformats.org/officeDocument/2006/relationships/image" Target="../media/image7.svg"/><Relationship Id="rId2" Type="http://schemas.openxmlformats.org/officeDocument/2006/relationships/notesSlide" Target="../notesSlides/notesSlide29.xml"/><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3.png"/><Relationship Id="rId4" Type="http://schemas.openxmlformats.org/officeDocument/2006/relationships/image" Target="../media/image2.jpeg"/></Relationships>
</file>

<file path=ppt/slides/_rels/slide3.xml.rels><?xml version="1.0" encoding="UTF-8" standalone="yes"?>
<Relationships xmlns="http://schemas.openxmlformats.org/package/2006/relationships"><Relationship Id="rId3" Type="http://schemas.microsoft.com/office/2018/10/relationships/comments" Target="../comments/modernComment_10E_0.xml"/><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30.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30.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3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8" Type="http://schemas.openxmlformats.org/officeDocument/2006/relationships/image" Target="../media/image9.svg"/><Relationship Id="rId3" Type="http://schemas.microsoft.com/office/2018/10/relationships/comments" Target="../comments/modernComment_7ECCFDE2_D39B2E2D.xml"/><Relationship Id="rId7" Type="http://schemas.openxmlformats.org/officeDocument/2006/relationships/image" Target="../media/image8.svg"/><Relationship Id="rId2" Type="http://schemas.openxmlformats.org/officeDocument/2006/relationships/notesSlide" Target="../notesSlides/notesSlide32.xml"/><Relationship Id="rId1" Type="http://schemas.openxmlformats.org/officeDocument/2006/relationships/slideLayout" Target="../slideLayouts/slideLayout2.xml"/><Relationship Id="rId6" Type="http://schemas.openxmlformats.org/officeDocument/2006/relationships/image" Target="../media/image7.svg"/><Relationship Id="rId5" Type="http://schemas.openxmlformats.org/officeDocument/2006/relationships/image" Target="../media/image3.png"/><Relationship Id="rId4" Type="http://schemas.openxmlformats.org/officeDocument/2006/relationships/image" Target="../media/image2.jpeg"/></Relationships>
</file>

<file path=ppt/slides/_rels/slide33.xml.rels><?xml version="1.0" encoding="UTF-8" standalone="yes"?>
<Relationships xmlns="http://schemas.openxmlformats.org/package/2006/relationships"><Relationship Id="rId3" Type="http://schemas.openxmlformats.org/officeDocument/2006/relationships/image" Target="../media/image2.jpeg"/><Relationship Id="rId7" Type="http://schemas.openxmlformats.org/officeDocument/2006/relationships/image" Target="../media/image9.svg"/><Relationship Id="rId2" Type="http://schemas.openxmlformats.org/officeDocument/2006/relationships/notesSlide" Target="../notesSlides/notesSlide33.xml"/><Relationship Id="rId1" Type="http://schemas.openxmlformats.org/officeDocument/2006/relationships/slideLayout" Target="../slideLayouts/slideLayout2.xml"/><Relationship Id="rId6" Type="http://schemas.openxmlformats.org/officeDocument/2006/relationships/image" Target="../media/image8.svg"/><Relationship Id="rId5" Type="http://schemas.openxmlformats.org/officeDocument/2006/relationships/image" Target="../media/image7.svg"/><Relationship Id="rId4" Type="http://schemas.openxmlformats.org/officeDocument/2006/relationships/image" Target="../media/image3.png"/></Relationships>
</file>

<file path=ppt/slides/_rels/slide34.xml.rels><?xml version="1.0" encoding="UTF-8" standalone="yes"?>
<Relationships xmlns="http://schemas.openxmlformats.org/package/2006/relationships"><Relationship Id="rId8" Type="http://schemas.openxmlformats.org/officeDocument/2006/relationships/image" Target="../media/image9.svg"/><Relationship Id="rId3" Type="http://schemas.microsoft.com/office/2018/10/relationships/comments" Target="../comments/modernComment_7ECCFDCF_89F0A660.xml"/><Relationship Id="rId7" Type="http://schemas.openxmlformats.org/officeDocument/2006/relationships/image" Target="../media/image8.svg"/><Relationship Id="rId2" Type="http://schemas.openxmlformats.org/officeDocument/2006/relationships/notesSlide" Target="../notesSlides/notesSlide34.xml"/><Relationship Id="rId1" Type="http://schemas.openxmlformats.org/officeDocument/2006/relationships/slideLayout" Target="../slideLayouts/slideLayout2.xml"/><Relationship Id="rId6" Type="http://schemas.openxmlformats.org/officeDocument/2006/relationships/image" Target="../media/image7.svg"/><Relationship Id="rId5" Type="http://schemas.openxmlformats.org/officeDocument/2006/relationships/image" Target="../media/image3.png"/><Relationship Id="rId4" Type="http://schemas.openxmlformats.org/officeDocument/2006/relationships/image" Target="../media/image2.jpeg"/></Relationships>
</file>

<file path=ppt/slides/_rels/slide35.xml.rels><?xml version="1.0" encoding="UTF-8" standalone="yes"?>
<Relationships xmlns="http://schemas.openxmlformats.org/package/2006/relationships"><Relationship Id="rId8" Type="http://schemas.openxmlformats.org/officeDocument/2006/relationships/image" Target="../media/image9.svg"/><Relationship Id="rId3" Type="http://schemas.microsoft.com/office/2018/10/relationships/comments" Target="../comments/modernComment_7ECCFDD2_C8E91000.xml"/><Relationship Id="rId7" Type="http://schemas.openxmlformats.org/officeDocument/2006/relationships/image" Target="../media/image8.svg"/><Relationship Id="rId2" Type="http://schemas.openxmlformats.org/officeDocument/2006/relationships/notesSlide" Target="../notesSlides/notesSlide35.xml"/><Relationship Id="rId1" Type="http://schemas.openxmlformats.org/officeDocument/2006/relationships/slideLayout" Target="../slideLayouts/slideLayout2.xml"/><Relationship Id="rId6" Type="http://schemas.openxmlformats.org/officeDocument/2006/relationships/image" Target="../media/image7.svg"/><Relationship Id="rId5" Type="http://schemas.openxmlformats.org/officeDocument/2006/relationships/image" Target="../media/image3.png"/><Relationship Id="rId4" Type="http://schemas.openxmlformats.org/officeDocument/2006/relationships/image" Target="../media/image2.jpeg"/></Relationships>
</file>

<file path=ppt/slides/_rels/slide36.xml.rels><?xml version="1.0" encoding="UTF-8" standalone="yes"?>
<Relationships xmlns="http://schemas.openxmlformats.org/package/2006/relationships"><Relationship Id="rId8" Type="http://schemas.openxmlformats.org/officeDocument/2006/relationships/image" Target="../media/image9.svg"/><Relationship Id="rId3" Type="http://schemas.microsoft.com/office/2018/10/relationships/comments" Target="../comments/modernComment_7ECCFDD3_B5CC779D.xml"/><Relationship Id="rId7" Type="http://schemas.openxmlformats.org/officeDocument/2006/relationships/image" Target="../media/image8.svg"/><Relationship Id="rId2" Type="http://schemas.openxmlformats.org/officeDocument/2006/relationships/notesSlide" Target="../notesSlides/notesSlide36.xml"/><Relationship Id="rId1" Type="http://schemas.openxmlformats.org/officeDocument/2006/relationships/slideLayout" Target="../slideLayouts/slideLayout2.xml"/><Relationship Id="rId6" Type="http://schemas.openxmlformats.org/officeDocument/2006/relationships/image" Target="../media/image7.svg"/><Relationship Id="rId5" Type="http://schemas.openxmlformats.org/officeDocument/2006/relationships/image" Target="../media/image3.png"/><Relationship Id="rId4" Type="http://schemas.openxmlformats.org/officeDocument/2006/relationships/image" Target="../media/image2.jpeg"/></Relationships>
</file>

<file path=ppt/slides/_rels/slide37.xml.rels><?xml version="1.0" encoding="UTF-8" standalone="yes"?>
<Relationships xmlns="http://schemas.openxmlformats.org/package/2006/relationships"><Relationship Id="rId8" Type="http://schemas.openxmlformats.org/officeDocument/2006/relationships/image" Target="../media/image9.svg"/><Relationship Id="rId3" Type="http://schemas.microsoft.com/office/2018/10/relationships/comments" Target="../comments/modernComment_7ECCFDD4_D15F8936.xml"/><Relationship Id="rId7" Type="http://schemas.openxmlformats.org/officeDocument/2006/relationships/image" Target="../media/image8.svg"/><Relationship Id="rId2" Type="http://schemas.openxmlformats.org/officeDocument/2006/relationships/notesSlide" Target="../notesSlides/notesSlide37.xml"/><Relationship Id="rId1" Type="http://schemas.openxmlformats.org/officeDocument/2006/relationships/slideLayout" Target="../slideLayouts/slideLayout2.xml"/><Relationship Id="rId6" Type="http://schemas.openxmlformats.org/officeDocument/2006/relationships/image" Target="../media/image7.svg"/><Relationship Id="rId5" Type="http://schemas.openxmlformats.org/officeDocument/2006/relationships/image" Target="../media/image3.png"/><Relationship Id="rId4" Type="http://schemas.openxmlformats.org/officeDocument/2006/relationships/image" Target="../media/image2.jpeg"/></Relationships>
</file>

<file path=ppt/slides/_rels/slide38.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38.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39.xml.rels><?xml version="1.0" encoding="UTF-8" standalone="yes"?>
<Relationships xmlns="http://schemas.openxmlformats.org/package/2006/relationships"><Relationship Id="rId8" Type="http://schemas.openxmlformats.org/officeDocument/2006/relationships/image" Target="../media/image9.svg"/><Relationship Id="rId3" Type="http://schemas.microsoft.com/office/2018/10/relationships/comments" Target="../comments/modernComment_7ECCFDD5_98173476.xml"/><Relationship Id="rId7" Type="http://schemas.openxmlformats.org/officeDocument/2006/relationships/image" Target="../media/image8.svg"/><Relationship Id="rId2" Type="http://schemas.openxmlformats.org/officeDocument/2006/relationships/notesSlide" Target="../notesSlides/notesSlide39.xml"/><Relationship Id="rId1" Type="http://schemas.openxmlformats.org/officeDocument/2006/relationships/slideLayout" Target="../slideLayouts/slideLayout2.xml"/><Relationship Id="rId6" Type="http://schemas.openxmlformats.org/officeDocument/2006/relationships/image" Target="../media/image7.svg"/><Relationship Id="rId5" Type="http://schemas.openxmlformats.org/officeDocument/2006/relationships/image" Target="../media/image3.png"/><Relationship Id="rId4" Type="http://schemas.openxmlformats.org/officeDocument/2006/relationships/image" Target="../media/image2.jpeg"/></Relationships>
</file>

<file path=ppt/slides/_rels/slide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40.xml.rels><?xml version="1.0" encoding="UTF-8" standalone="yes"?>
<Relationships xmlns="http://schemas.openxmlformats.org/package/2006/relationships"><Relationship Id="rId3" Type="http://schemas.microsoft.com/office/2018/10/relationships/comments" Target="../comments/modernComment_7ECCFDEB_D3C730F5.xml"/><Relationship Id="rId2" Type="http://schemas.openxmlformats.org/officeDocument/2006/relationships/notesSlide" Target="../notesSlides/notesSlide40.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41.xml.rels><?xml version="1.0" encoding="UTF-8" standalone="yes"?>
<Relationships xmlns="http://schemas.openxmlformats.org/package/2006/relationships"><Relationship Id="rId8" Type="http://schemas.openxmlformats.org/officeDocument/2006/relationships/image" Target="../media/image9.svg"/><Relationship Id="rId3" Type="http://schemas.microsoft.com/office/2018/10/relationships/comments" Target="../comments/modernComment_7ECCFDF4_4CF1550C.xml"/><Relationship Id="rId7" Type="http://schemas.openxmlformats.org/officeDocument/2006/relationships/image" Target="../media/image8.svg"/><Relationship Id="rId2" Type="http://schemas.openxmlformats.org/officeDocument/2006/relationships/notesSlide" Target="../notesSlides/notesSlide41.xml"/><Relationship Id="rId1" Type="http://schemas.openxmlformats.org/officeDocument/2006/relationships/slideLayout" Target="../slideLayouts/slideLayout2.xml"/><Relationship Id="rId6" Type="http://schemas.openxmlformats.org/officeDocument/2006/relationships/image" Target="../media/image7.svg"/><Relationship Id="rId5" Type="http://schemas.openxmlformats.org/officeDocument/2006/relationships/image" Target="../media/image3.png"/><Relationship Id="rId4" Type="http://schemas.openxmlformats.org/officeDocument/2006/relationships/image" Target="../media/image2.jpeg"/></Relationships>
</file>

<file path=ppt/slides/_rels/slide42.xml.rels><?xml version="1.0" encoding="UTF-8" standalone="yes"?>
<Relationships xmlns="http://schemas.openxmlformats.org/package/2006/relationships"><Relationship Id="rId8" Type="http://schemas.openxmlformats.org/officeDocument/2006/relationships/image" Target="../media/image9.svg"/><Relationship Id="rId3" Type="http://schemas.microsoft.com/office/2018/10/relationships/comments" Target="../comments/modernComment_7ECCFDD7_13BE507E.xml"/><Relationship Id="rId7" Type="http://schemas.openxmlformats.org/officeDocument/2006/relationships/image" Target="../media/image8.svg"/><Relationship Id="rId2" Type="http://schemas.openxmlformats.org/officeDocument/2006/relationships/notesSlide" Target="../notesSlides/notesSlide42.xml"/><Relationship Id="rId1" Type="http://schemas.openxmlformats.org/officeDocument/2006/relationships/slideLayout" Target="../slideLayouts/slideLayout2.xml"/><Relationship Id="rId6" Type="http://schemas.openxmlformats.org/officeDocument/2006/relationships/image" Target="../media/image7.svg"/><Relationship Id="rId5" Type="http://schemas.openxmlformats.org/officeDocument/2006/relationships/image" Target="../media/image3.png"/><Relationship Id="rId4" Type="http://schemas.openxmlformats.org/officeDocument/2006/relationships/image" Target="../media/image2.jpeg"/></Relationships>
</file>

<file path=ppt/slides/_rels/slide43.xml.rels><?xml version="1.0" encoding="UTF-8" standalone="yes"?>
<Relationships xmlns="http://schemas.openxmlformats.org/package/2006/relationships"><Relationship Id="rId8" Type="http://schemas.openxmlformats.org/officeDocument/2006/relationships/image" Target="../media/image9.svg"/><Relationship Id="rId3" Type="http://schemas.microsoft.com/office/2018/10/relationships/comments" Target="../comments/modernComment_7ECCFDF5_93E7437C.xml"/><Relationship Id="rId7" Type="http://schemas.openxmlformats.org/officeDocument/2006/relationships/image" Target="../media/image8.svg"/><Relationship Id="rId2" Type="http://schemas.openxmlformats.org/officeDocument/2006/relationships/notesSlide" Target="../notesSlides/notesSlide43.xml"/><Relationship Id="rId1" Type="http://schemas.openxmlformats.org/officeDocument/2006/relationships/slideLayout" Target="../slideLayouts/slideLayout2.xml"/><Relationship Id="rId6" Type="http://schemas.openxmlformats.org/officeDocument/2006/relationships/image" Target="../media/image7.svg"/><Relationship Id="rId5" Type="http://schemas.openxmlformats.org/officeDocument/2006/relationships/image" Target="../media/image3.png"/><Relationship Id="rId4" Type="http://schemas.openxmlformats.org/officeDocument/2006/relationships/image" Target="../media/image2.jpeg"/></Relationships>
</file>

<file path=ppt/slides/_rels/slide44.xml.rels><?xml version="1.0" encoding="UTF-8" standalone="yes"?>
<Relationships xmlns="http://schemas.openxmlformats.org/package/2006/relationships"><Relationship Id="rId8" Type="http://schemas.openxmlformats.org/officeDocument/2006/relationships/image" Target="../media/image9.svg"/><Relationship Id="rId3" Type="http://schemas.microsoft.com/office/2018/10/relationships/comments" Target="../comments/modernComment_7ECCFDF6_4C225B5.xml"/><Relationship Id="rId7" Type="http://schemas.openxmlformats.org/officeDocument/2006/relationships/image" Target="../media/image8.svg"/><Relationship Id="rId2" Type="http://schemas.openxmlformats.org/officeDocument/2006/relationships/notesSlide" Target="../notesSlides/notesSlide44.xml"/><Relationship Id="rId1" Type="http://schemas.openxmlformats.org/officeDocument/2006/relationships/slideLayout" Target="../slideLayouts/slideLayout2.xml"/><Relationship Id="rId6" Type="http://schemas.openxmlformats.org/officeDocument/2006/relationships/image" Target="../media/image7.svg"/><Relationship Id="rId5" Type="http://schemas.openxmlformats.org/officeDocument/2006/relationships/image" Target="../media/image3.png"/><Relationship Id="rId4" Type="http://schemas.openxmlformats.org/officeDocument/2006/relationships/image" Target="../media/image2.jpeg"/></Relationships>
</file>

<file path=ppt/slides/_rels/slide45.xml.rels><?xml version="1.0" encoding="UTF-8" standalone="yes"?>
<Relationships xmlns="http://schemas.openxmlformats.org/package/2006/relationships"><Relationship Id="rId8" Type="http://schemas.openxmlformats.org/officeDocument/2006/relationships/image" Target="../media/image9.svg"/><Relationship Id="rId3" Type="http://schemas.microsoft.com/office/2018/10/relationships/comments" Target="../comments/modernComment_7ECCFDF7_ECFBD2ED.xml"/><Relationship Id="rId7" Type="http://schemas.openxmlformats.org/officeDocument/2006/relationships/image" Target="../media/image8.svg"/><Relationship Id="rId2" Type="http://schemas.openxmlformats.org/officeDocument/2006/relationships/notesSlide" Target="../notesSlides/notesSlide45.xml"/><Relationship Id="rId1" Type="http://schemas.openxmlformats.org/officeDocument/2006/relationships/slideLayout" Target="../slideLayouts/slideLayout2.xml"/><Relationship Id="rId6" Type="http://schemas.openxmlformats.org/officeDocument/2006/relationships/image" Target="../media/image7.svg"/><Relationship Id="rId5" Type="http://schemas.openxmlformats.org/officeDocument/2006/relationships/image" Target="../media/image3.png"/><Relationship Id="rId4" Type="http://schemas.openxmlformats.org/officeDocument/2006/relationships/image" Target="../media/image2.jpeg"/></Relationships>
</file>

<file path=ppt/slides/_rels/slide46.xml.rels><?xml version="1.0" encoding="UTF-8" standalone="yes"?>
<Relationships xmlns="http://schemas.openxmlformats.org/package/2006/relationships"><Relationship Id="rId3" Type="http://schemas.microsoft.com/office/2018/10/relationships/comments" Target="../comments/modernComment_7ECCFDF8_D8E664A3.xml"/><Relationship Id="rId2" Type="http://schemas.openxmlformats.org/officeDocument/2006/relationships/notesSlide" Target="../notesSlides/notesSlide46.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47.xml.rels><?xml version="1.0" encoding="UTF-8" standalone="yes"?>
<Relationships xmlns="http://schemas.openxmlformats.org/package/2006/relationships"><Relationship Id="rId8" Type="http://schemas.openxmlformats.org/officeDocument/2006/relationships/image" Target="../media/image8.svg"/><Relationship Id="rId3" Type="http://schemas.microsoft.com/office/2018/10/relationships/comments" Target="../comments/modernComment_7ECCFDCC_F17984DA.xml"/><Relationship Id="rId7" Type="http://schemas.openxmlformats.org/officeDocument/2006/relationships/image" Target="../media/image7.svg"/><Relationship Id="rId2" Type="http://schemas.openxmlformats.org/officeDocument/2006/relationships/notesSlide" Target="../notesSlides/notesSlide47.xml"/><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3.png"/><Relationship Id="rId4" Type="http://schemas.openxmlformats.org/officeDocument/2006/relationships/image" Target="../media/image2.jpeg"/><Relationship Id="rId9" Type="http://schemas.openxmlformats.org/officeDocument/2006/relationships/image" Target="../media/image9.svg"/></Relationships>
</file>

<file path=ppt/slides/_rels/slide48.xml.rels><?xml version="1.0" encoding="UTF-8" standalone="yes"?>
<Relationships xmlns="http://schemas.openxmlformats.org/package/2006/relationships"><Relationship Id="rId8" Type="http://schemas.openxmlformats.org/officeDocument/2006/relationships/image" Target="../media/image9.svg"/><Relationship Id="rId3" Type="http://schemas.openxmlformats.org/officeDocument/2006/relationships/image" Target="../media/image2.jpeg"/><Relationship Id="rId7" Type="http://schemas.openxmlformats.org/officeDocument/2006/relationships/image" Target="../media/image8.svg"/><Relationship Id="rId2" Type="http://schemas.openxmlformats.org/officeDocument/2006/relationships/notesSlide" Target="../notesSlides/notesSlide48.xml"/><Relationship Id="rId1" Type="http://schemas.openxmlformats.org/officeDocument/2006/relationships/slideLayout" Target="../slideLayouts/slideLayout2.xml"/><Relationship Id="rId6" Type="http://schemas.openxmlformats.org/officeDocument/2006/relationships/image" Target="../media/image7.svg"/><Relationship Id="rId5" Type="http://schemas.openxmlformats.org/officeDocument/2006/relationships/image" Target="../media/image6.png"/><Relationship Id="rId4" Type="http://schemas.openxmlformats.org/officeDocument/2006/relationships/image" Target="../media/image3.png"/></Relationships>
</file>

<file path=ppt/slides/_rels/slide49.xml.rels><?xml version="1.0" encoding="UTF-8" standalone="yes"?>
<Relationships xmlns="http://schemas.openxmlformats.org/package/2006/relationships"><Relationship Id="rId8" Type="http://schemas.openxmlformats.org/officeDocument/2006/relationships/image" Target="../media/image9.svg"/><Relationship Id="rId3" Type="http://schemas.openxmlformats.org/officeDocument/2006/relationships/image" Target="../media/image2.jpeg"/><Relationship Id="rId7" Type="http://schemas.openxmlformats.org/officeDocument/2006/relationships/image" Target="../media/image8.svg"/><Relationship Id="rId2" Type="http://schemas.openxmlformats.org/officeDocument/2006/relationships/notesSlide" Target="../notesSlides/notesSlide49.xml"/><Relationship Id="rId1" Type="http://schemas.openxmlformats.org/officeDocument/2006/relationships/slideLayout" Target="../slideLayouts/slideLayout2.xml"/><Relationship Id="rId6" Type="http://schemas.openxmlformats.org/officeDocument/2006/relationships/image" Target="../media/image7.svg"/><Relationship Id="rId5" Type="http://schemas.openxmlformats.org/officeDocument/2006/relationships/image" Target="../media/image6.png"/><Relationship Id="rId4" Type="http://schemas.openxmlformats.org/officeDocument/2006/relationships/image" Target="../media/image3.png"/></Relationships>
</file>

<file path=ppt/slides/_rels/slide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50.xml.rels><?xml version="1.0" encoding="UTF-8" standalone="yes"?>
<Relationships xmlns="http://schemas.openxmlformats.org/package/2006/relationships"><Relationship Id="rId8" Type="http://schemas.openxmlformats.org/officeDocument/2006/relationships/image" Target="../media/image9.svg"/><Relationship Id="rId3" Type="http://schemas.openxmlformats.org/officeDocument/2006/relationships/image" Target="../media/image2.jpeg"/><Relationship Id="rId7" Type="http://schemas.openxmlformats.org/officeDocument/2006/relationships/image" Target="../media/image8.svg"/><Relationship Id="rId2" Type="http://schemas.openxmlformats.org/officeDocument/2006/relationships/notesSlide" Target="../notesSlides/notesSlide50.xml"/><Relationship Id="rId1" Type="http://schemas.openxmlformats.org/officeDocument/2006/relationships/slideLayout" Target="../slideLayouts/slideLayout2.xml"/><Relationship Id="rId6" Type="http://schemas.openxmlformats.org/officeDocument/2006/relationships/image" Target="../media/image7.svg"/><Relationship Id="rId5" Type="http://schemas.openxmlformats.org/officeDocument/2006/relationships/image" Target="../media/image6.png"/><Relationship Id="rId4" Type="http://schemas.openxmlformats.org/officeDocument/2006/relationships/image" Target="../media/image3.png"/></Relationships>
</file>

<file path=ppt/slides/_rels/slide51.xml.rels><?xml version="1.0" encoding="UTF-8" standalone="yes"?>
<Relationships xmlns="http://schemas.openxmlformats.org/package/2006/relationships"><Relationship Id="rId8" Type="http://schemas.openxmlformats.org/officeDocument/2006/relationships/image" Target="../media/image9.svg"/><Relationship Id="rId3" Type="http://schemas.openxmlformats.org/officeDocument/2006/relationships/image" Target="../media/image2.jpeg"/><Relationship Id="rId7" Type="http://schemas.openxmlformats.org/officeDocument/2006/relationships/image" Target="../media/image8.svg"/><Relationship Id="rId2" Type="http://schemas.openxmlformats.org/officeDocument/2006/relationships/notesSlide" Target="../notesSlides/notesSlide51.xml"/><Relationship Id="rId1" Type="http://schemas.openxmlformats.org/officeDocument/2006/relationships/slideLayout" Target="../slideLayouts/slideLayout2.xml"/><Relationship Id="rId6" Type="http://schemas.openxmlformats.org/officeDocument/2006/relationships/image" Target="../media/image7.svg"/><Relationship Id="rId5" Type="http://schemas.openxmlformats.org/officeDocument/2006/relationships/image" Target="../media/image6.png"/><Relationship Id="rId4" Type="http://schemas.openxmlformats.org/officeDocument/2006/relationships/image" Target="../media/image3.png"/></Relationships>
</file>

<file path=ppt/slides/_rels/slide52.xml.rels><?xml version="1.0" encoding="UTF-8" standalone="yes"?>
<Relationships xmlns="http://schemas.openxmlformats.org/package/2006/relationships"><Relationship Id="rId3" Type="http://schemas.microsoft.com/office/2018/10/relationships/comments" Target="../comments/modernComment_121_E30E99A5.xml"/><Relationship Id="rId7" Type="http://schemas.openxmlformats.org/officeDocument/2006/relationships/image" Target="../media/image7.svg"/><Relationship Id="rId2" Type="http://schemas.openxmlformats.org/officeDocument/2006/relationships/notesSlide" Target="../notesSlides/notesSlide52.xml"/><Relationship Id="rId1" Type="http://schemas.openxmlformats.org/officeDocument/2006/relationships/slideLayout" Target="../slideLayouts/slideLayout2.xml"/><Relationship Id="rId6" Type="http://schemas.openxmlformats.org/officeDocument/2006/relationships/image" Target="../media/image9.svg"/><Relationship Id="rId5" Type="http://schemas.openxmlformats.org/officeDocument/2006/relationships/image" Target="../media/image3.png"/><Relationship Id="rId4" Type="http://schemas.openxmlformats.org/officeDocument/2006/relationships/image" Target="../media/image2.jpeg"/></Relationships>
</file>

<file path=ppt/slides/_rels/slide5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53.xml"/><Relationship Id="rId1" Type="http://schemas.openxmlformats.org/officeDocument/2006/relationships/slideLayout" Target="../slideLayouts/slideLayout2.xml"/><Relationship Id="rId6" Type="http://schemas.openxmlformats.org/officeDocument/2006/relationships/image" Target="../media/image7.svg"/><Relationship Id="rId5" Type="http://schemas.openxmlformats.org/officeDocument/2006/relationships/image" Target="../media/image9.svg"/><Relationship Id="rId4" Type="http://schemas.openxmlformats.org/officeDocument/2006/relationships/image" Target="../media/image3.png"/></Relationships>
</file>

<file path=ppt/slides/_rels/slide5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54.xml"/><Relationship Id="rId1" Type="http://schemas.openxmlformats.org/officeDocument/2006/relationships/slideLayout" Target="../slideLayouts/slideLayout2.xml"/><Relationship Id="rId5" Type="http://schemas.openxmlformats.org/officeDocument/2006/relationships/image" Target="../media/image9.svg"/><Relationship Id="rId4" Type="http://schemas.openxmlformats.org/officeDocument/2006/relationships/image" Target="../media/image3.png"/></Relationships>
</file>

<file path=ppt/slides/_rels/slide5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55.xml"/><Relationship Id="rId1" Type="http://schemas.openxmlformats.org/officeDocument/2006/relationships/slideLayout" Target="../slideLayouts/slideLayout2.xml"/><Relationship Id="rId5" Type="http://schemas.openxmlformats.org/officeDocument/2006/relationships/image" Target="../media/image9.svg"/><Relationship Id="rId4" Type="http://schemas.openxmlformats.org/officeDocument/2006/relationships/image" Target="../media/image3.png"/></Relationships>
</file>

<file path=ppt/slides/_rels/slide5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56.xml"/><Relationship Id="rId1" Type="http://schemas.openxmlformats.org/officeDocument/2006/relationships/slideLayout" Target="../slideLayouts/slideLayout2.xml"/><Relationship Id="rId5" Type="http://schemas.openxmlformats.org/officeDocument/2006/relationships/image" Target="../media/image9.svg"/><Relationship Id="rId4" Type="http://schemas.openxmlformats.org/officeDocument/2006/relationships/image" Target="../media/image3.png"/></Relationships>
</file>

<file path=ppt/slides/_rels/slide57.xml.rels><?xml version="1.0" encoding="UTF-8" standalone="yes"?>
<Relationships xmlns="http://schemas.openxmlformats.org/package/2006/relationships"><Relationship Id="rId3" Type="http://schemas.microsoft.com/office/2018/10/relationships/comments" Target="../comments/modernComment_126_44BDE813.xml"/><Relationship Id="rId2" Type="http://schemas.openxmlformats.org/officeDocument/2006/relationships/notesSlide" Target="../notesSlides/notesSlide57.xml"/><Relationship Id="rId1" Type="http://schemas.openxmlformats.org/officeDocument/2006/relationships/slideLayout" Target="../slideLayouts/slideLayout2.xml"/><Relationship Id="rId6" Type="http://schemas.openxmlformats.org/officeDocument/2006/relationships/image" Target="../media/image9.svg"/><Relationship Id="rId5" Type="http://schemas.openxmlformats.org/officeDocument/2006/relationships/image" Target="../media/image3.png"/><Relationship Id="rId4" Type="http://schemas.openxmlformats.org/officeDocument/2006/relationships/image" Target="../media/image2.jpeg"/></Relationships>
</file>

<file path=ppt/slides/_rels/slide58.xml.rels><?xml version="1.0" encoding="UTF-8" standalone="yes"?>
<Relationships xmlns="http://schemas.openxmlformats.org/package/2006/relationships"><Relationship Id="rId3" Type="http://schemas.microsoft.com/office/2018/10/relationships/comments" Target="../comments/modernComment_127_E1724420.xml"/><Relationship Id="rId2" Type="http://schemas.openxmlformats.org/officeDocument/2006/relationships/notesSlide" Target="../notesSlides/notesSlide58.xml"/><Relationship Id="rId1" Type="http://schemas.openxmlformats.org/officeDocument/2006/relationships/slideLayout" Target="../slideLayouts/slideLayout2.xml"/><Relationship Id="rId6" Type="http://schemas.openxmlformats.org/officeDocument/2006/relationships/image" Target="../media/image9.svg"/><Relationship Id="rId5" Type="http://schemas.openxmlformats.org/officeDocument/2006/relationships/image" Target="../media/image3.png"/><Relationship Id="rId4" Type="http://schemas.openxmlformats.org/officeDocument/2006/relationships/image" Target="../media/image2.jpeg"/></Relationships>
</file>

<file path=ppt/slides/_rels/slide59.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59.xml"/><Relationship Id="rId1" Type="http://schemas.openxmlformats.org/officeDocument/2006/relationships/slideLayout" Target="../slideLayouts/slideLayout2.xml"/><Relationship Id="rId5" Type="http://schemas.openxmlformats.org/officeDocument/2006/relationships/image" Target="../media/image9.svg"/><Relationship Id="rId4" Type="http://schemas.openxmlformats.org/officeDocument/2006/relationships/image" Target="../media/image3.png"/></Relationships>
</file>

<file path=ppt/slides/_rels/slide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6.xml"/><Relationship Id="rId1" Type="http://schemas.openxmlformats.org/officeDocument/2006/relationships/slideLayout" Target="../slideLayouts/slideLayout2.xml"/><Relationship Id="rId5" Type="http://schemas.openxmlformats.org/officeDocument/2006/relationships/image" Target="../media/image4.png"/><Relationship Id="rId4" Type="http://schemas.openxmlformats.org/officeDocument/2006/relationships/image" Target="../media/image3.png"/></Relationships>
</file>

<file path=ppt/slides/_rels/slide60.xml.rels><?xml version="1.0" encoding="UTF-8" standalone="yes"?>
<Relationships xmlns="http://schemas.openxmlformats.org/package/2006/relationships"><Relationship Id="rId3" Type="http://schemas.microsoft.com/office/2018/10/relationships/comments" Target="../comments/modernComment_129_2A1EC613.xml"/><Relationship Id="rId2" Type="http://schemas.openxmlformats.org/officeDocument/2006/relationships/notesSlide" Target="../notesSlides/notesSlide60.xml"/><Relationship Id="rId1" Type="http://schemas.openxmlformats.org/officeDocument/2006/relationships/slideLayout" Target="../slideLayouts/slideLayout2.xml"/><Relationship Id="rId6" Type="http://schemas.openxmlformats.org/officeDocument/2006/relationships/image" Target="../media/image9.svg"/><Relationship Id="rId5" Type="http://schemas.openxmlformats.org/officeDocument/2006/relationships/image" Target="../media/image3.png"/><Relationship Id="rId4" Type="http://schemas.openxmlformats.org/officeDocument/2006/relationships/image" Target="../media/image2.jpeg"/></Relationships>
</file>

<file path=ppt/slides/_rels/slide6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61.xml"/><Relationship Id="rId1" Type="http://schemas.openxmlformats.org/officeDocument/2006/relationships/slideLayout" Target="../slideLayouts/slideLayout2.xml"/><Relationship Id="rId5" Type="http://schemas.openxmlformats.org/officeDocument/2006/relationships/image" Target="../media/image9.svg"/><Relationship Id="rId4" Type="http://schemas.openxmlformats.org/officeDocument/2006/relationships/image" Target="../media/image3.png"/></Relationships>
</file>

<file path=ppt/slides/_rels/slide62.xml.rels><?xml version="1.0" encoding="UTF-8" standalone="yes"?>
<Relationships xmlns="http://schemas.openxmlformats.org/package/2006/relationships"><Relationship Id="rId3" Type="http://schemas.microsoft.com/office/2018/10/relationships/comments" Target="../comments/modernComment_12B_EF62F136.xml"/><Relationship Id="rId2" Type="http://schemas.openxmlformats.org/officeDocument/2006/relationships/notesSlide" Target="../notesSlides/notesSlide62.xml"/><Relationship Id="rId1" Type="http://schemas.openxmlformats.org/officeDocument/2006/relationships/slideLayout" Target="../slideLayouts/slideLayout2.xml"/><Relationship Id="rId6" Type="http://schemas.openxmlformats.org/officeDocument/2006/relationships/image" Target="../media/image9.svg"/><Relationship Id="rId5" Type="http://schemas.openxmlformats.org/officeDocument/2006/relationships/image" Target="../media/image3.png"/><Relationship Id="rId4" Type="http://schemas.openxmlformats.org/officeDocument/2006/relationships/image" Target="../media/image2.jpeg"/></Relationships>
</file>

<file path=ppt/slides/_rels/slide63.xml.rels><?xml version="1.0" encoding="UTF-8" standalone="yes"?>
<Relationships xmlns="http://schemas.openxmlformats.org/package/2006/relationships"><Relationship Id="rId3" Type="http://schemas.microsoft.com/office/2018/10/relationships/comments" Target="../comments/modernComment_12C_91EEE22C.xml"/><Relationship Id="rId2" Type="http://schemas.openxmlformats.org/officeDocument/2006/relationships/notesSlide" Target="../notesSlides/notesSlide63.xml"/><Relationship Id="rId1" Type="http://schemas.openxmlformats.org/officeDocument/2006/relationships/slideLayout" Target="../slideLayouts/slideLayout2.xml"/><Relationship Id="rId6" Type="http://schemas.openxmlformats.org/officeDocument/2006/relationships/image" Target="../media/image9.svg"/><Relationship Id="rId5" Type="http://schemas.openxmlformats.org/officeDocument/2006/relationships/image" Target="../media/image3.png"/><Relationship Id="rId4" Type="http://schemas.openxmlformats.org/officeDocument/2006/relationships/image" Target="../media/image2.jpeg"/></Relationships>
</file>

<file path=ppt/slides/_rels/slide64.xml.rels><?xml version="1.0" encoding="UTF-8" standalone="yes"?>
<Relationships xmlns="http://schemas.openxmlformats.org/package/2006/relationships"><Relationship Id="rId3" Type="http://schemas.microsoft.com/office/2018/10/relationships/comments" Target="../comments/modernComment_12D_703C8A7E.xml"/><Relationship Id="rId2" Type="http://schemas.openxmlformats.org/officeDocument/2006/relationships/notesSlide" Target="../notesSlides/notesSlide64.xml"/><Relationship Id="rId1" Type="http://schemas.openxmlformats.org/officeDocument/2006/relationships/slideLayout" Target="../slideLayouts/slideLayout2.xml"/><Relationship Id="rId6" Type="http://schemas.openxmlformats.org/officeDocument/2006/relationships/image" Target="../media/image9.svg"/><Relationship Id="rId5" Type="http://schemas.openxmlformats.org/officeDocument/2006/relationships/image" Target="../media/image3.png"/><Relationship Id="rId4" Type="http://schemas.openxmlformats.org/officeDocument/2006/relationships/image" Target="../media/image2.jpeg"/></Relationships>
</file>

<file path=ppt/slides/_rels/slide6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65.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8.xml.rels><?xml version="1.0" encoding="UTF-8" standalone="yes"?>
<Relationships xmlns="http://schemas.openxmlformats.org/package/2006/relationships"><Relationship Id="rId3" Type="http://schemas.microsoft.com/office/2018/10/relationships/comments" Target="../comments/modernComment_7ECCFDE1_CE72BC56.xml"/><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3.png"/><Relationship Id="rId4" Type="http://schemas.openxmlformats.org/officeDocument/2006/relationships/image" Target="../media/image2.jpeg"/></Relationships>
</file>

<file path=ppt/slides/_rels/slide9.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3735"/>
        <p:cNvGrpSpPr/>
        <p:nvPr/>
      </p:nvGrpSpPr>
      <p:grpSpPr>
        <a:xfrm>
          <a:off x="0" y="0"/>
          <a:ext cx="0" cy="0"/>
          <a:chOff x="0" y="0"/>
          <a:chExt cx="0" cy="0"/>
        </a:xfrm>
      </p:grpSpPr>
      <p:sp>
        <p:nvSpPr>
          <p:cNvPr id="3736" name="Google Shape;3736;p13"/>
          <p:cNvSpPr txBox="1"/>
          <p:nvPr/>
        </p:nvSpPr>
        <p:spPr>
          <a:xfrm>
            <a:off x="831894" y="5181731"/>
            <a:ext cx="10537500" cy="1354176"/>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3200"/>
              <a:buFont typeface="Arial"/>
              <a:buNone/>
            </a:pPr>
            <a:r>
              <a:rPr lang="es-CO" sz="3200" b="1" i="0" u="none" strike="noStrike" cap="none">
                <a:solidFill>
                  <a:srgbClr val="1D3557"/>
                </a:solidFill>
                <a:latin typeface="Calibri"/>
                <a:ea typeface="Calibri"/>
                <a:cs typeface="Calibri"/>
                <a:sym typeface="Calibri"/>
              </a:rPr>
              <a:t>Proceso de actualización de la Política Nacional para la Gestión Integral del Recurso Hídrico</a:t>
            </a:r>
            <a:endParaRPr sz="3600" b="1" i="0" u="none" strike="noStrike" cap="none">
              <a:solidFill>
                <a:srgbClr val="D0E0E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800"/>
              <a:buFont typeface="Arial"/>
              <a:buNone/>
            </a:pPr>
            <a:r>
              <a:rPr lang="es-CO" sz="1800" b="1" i="0" u="none" strike="noStrike" cap="none">
                <a:solidFill>
                  <a:srgbClr val="1D3557"/>
                </a:solidFill>
                <a:latin typeface="Calibri"/>
                <a:ea typeface="Calibri"/>
                <a:cs typeface="Calibri"/>
                <a:sym typeface="Calibri"/>
              </a:rPr>
              <a:t>24 de marzo 2026– </a:t>
            </a:r>
            <a:r>
              <a:rPr lang="es-CO" sz="1800" b="1">
                <a:solidFill>
                  <a:srgbClr val="1D3557"/>
                </a:solidFill>
                <a:latin typeface="Calibri"/>
                <a:ea typeface="Calibri"/>
                <a:cs typeface="Calibri"/>
                <a:sym typeface="Calibri"/>
              </a:rPr>
              <a:t>Líneas de acción estratégicas</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3998"/>
        <p:cNvGrpSpPr/>
        <p:nvPr/>
      </p:nvGrpSpPr>
      <p:grpSpPr>
        <a:xfrm>
          <a:off x="0" y="0"/>
          <a:ext cx="0" cy="0"/>
          <a:chOff x="0" y="0"/>
          <a:chExt cx="0" cy="0"/>
        </a:xfrm>
      </p:grpSpPr>
      <p:sp>
        <p:nvSpPr>
          <p:cNvPr id="4000" name="Google Shape;4000;p27"/>
          <p:cNvSpPr/>
          <p:nvPr/>
        </p:nvSpPr>
        <p:spPr>
          <a:xfrm>
            <a:off x="6801898" y="0"/>
            <a:ext cx="5386800" cy="1042200"/>
          </a:xfrm>
          <a:prstGeom prst="rect">
            <a:avLst/>
          </a:prstGeom>
          <a:solidFill>
            <a:srgbClr val="242D5B"/>
          </a:solidFill>
          <a:ln w="12700" cap="flat" cmpd="sng">
            <a:solidFill>
              <a:srgbClr val="264159"/>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4001" name="Google Shape;4001;p27"/>
          <p:cNvSpPr txBox="1"/>
          <p:nvPr/>
        </p:nvSpPr>
        <p:spPr>
          <a:xfrm>
            <a:off x="7099310" y="185888"/>
            <a:ext cx="4814700" cy="1077178"/>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000"/>
              <a:buFont typeface="Arial"/>
              <a:buNone/>
            </a:pPr>
            <a:r>
              <a:rPr lang="es-CO" sz="2000" b="1" i="0" u="none" strike="noStrike" cap="none">
                <a:solidFill>
                  <a:schemeClr val="lt1"/>
                </a:solidFill>
                <a:latin typeface="Calibri"/>
                <a:ea typeface="Calibri"/>
                <a:cs typeface="Calibri"/>
                <a:sym typeface="Calibri"/>
              </a:rPr>
              <a:t>Análisis de brechas justicia ambiental reunión dirección: coordinadores y Director</a:t>
            </a:r>
            <a:endParaRPr sz="2000" b="0" i="0" u="none" strike="noStrike" cap="none">
              <a:solidFill>
                <a:schemeClr val="lt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2400"/>
              <a:buFont typeface="Arial"/>
              <a:buNone/>
            </a:pPr>
            <a:endParaRPr sz="2400" b="1" i="0" u="none" strike="noStrike" cap="none">
              <a:solidFill>
                <a:schemeClr val="lt1"/>
              </a:solidFill>
              <a:latin typeface="Calibri"/>
              <a:ea typeface="Calibri"/>
              <a:cs typeface="Calibri"/>
              <a:sym typeface="Calibri"/>
            </a:endParaRPr>
          </a:p>
        </p:txBody>
      </p:sp>
      <p:pic>
        <p:nvPicPr>
          <p:cNvPr id="4002" name="Google Shape;4002;p27" descr="Logotipo&#10;&#10;El contenido generado por IA puede ser incorrecto."/>
          <p:cNvPicPr preferRelativeResize="0"/>
          <p:nvPr/>
        </p:nvPicPr>
        <p:blipFill rotWithShape="1">
          <a:blip r:embed="rId3">
            <a:alphaModFix/>
          </a:blip>
          <a:srcRect/>
          <a:stretch/>
        </p:blipFill>
        <p:spPr>
          <a:xfrm>
            <a:off x="277873" y="185888"/>
            <a:ext cx="4019550" cy="809625"/>
          </a:xfrm>
          <a:prstGeom prst="rect">
            <a:avLst/>
          </a:prstGeom>
          <a:noFill/>
          <a:ln>
            <a:noFill/>
          </a:ln>
        </p:spPr>
      </p:pic>
      <p:sp>
        <p:nvSpPr>
          <p:cNvPr id="4003" name="Google Shape;4003;p27"/>
          <p:cNvSpPr/>
          <p:nvPr/>
        </p:nvSpPr>
        <p:spPr>
          <a:xfrm>
            <a:off x="3716" y="849817"/>
            <a:ext cx="12188884" cy="1552125"/>
          </a:xfrm>
          <a:prstGeom prst="rect">
            <a:avLst/>
          </a:prstGeom>
          <a:solidFill>
            <a:srgbClr val="BBD6E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600"/>
              <a:buFont typeface="Arial"/>
              <a:buNone/>
            </a:pPr>
            <a:endParaRPr sz="1600" b="0" i="0" u="none" strike="noStrike" cap="none">
              <a:solidFill>
                <a:schemeClr val="lt1"/>
              </a:solidFill>
              <a:latin typeface="Calibri"/>
              <a:ea typeface="Calibri"/>
              <a:cs typeface="Calibri"/>
              <a:sym typeface="Calibri"/>
            </a:endParaRPr>
          </a:p>
        </p:txBody>
      </p:sp>
      <p:graphicFrame>
        <p:nvGraphicFramePr>
          <p:cNvPr id="11" name="Tabla 10">
            <a:extLst>
              <a:ext uri="{FF2B5EF4-FFF2-40B4-BE49-F238E27FC236}">
                <a16:creationId xmlns:a16="http://schemas.microsoft.com/office/drawing/2014/main" id="{0495A19F-6472-C6C4-D6A4-9526A3B375A7}"/>
              </a:ext>
            </a:extLst>
          </p:cNvPr>
          <p:cNvGraphicFramePr>
            <a:graphicFrameLocks noGrp="1"/>
          </p:cNvGraphicFramePr>
          <p:nvPr/>
        </p:nvGraphicFramePr>
        <p:xfrm>
          <a:off x="47726" y="853440"/>
          <a:ext cx="12096548" cy="6004560"/>
        </p:xfrm>
        <a:graphic>
          <a:graphicData uri="http://schemas.openxmlformats.org/drawingml/2006/table">
            <a:tbl>
              <a:tblPr>
                <a:tableStyleId>{B301B821-A1FF-4177-AEE7-76D212191A09}</a:tableStyleId>
              </a:tblPr>
              <a:tblGrid>
                <a:gridCol w="1897236">
                  <a:extLst>
                    <a:ext uri="{9D8B030D-6E8A-4147-A177-3AD203B41FA5}">
                      <a16:colId xmlns:a16="http://schemas.microsoft.com/office/drawing/2014/main" val="259933375"/>
                    </a:ext>
                  </a:extLst>
                </a:gridCol>
                <a:gridCol w="1960989">
                  <a:extLst>
                    <a:ext uri="{9D8B030D-6E8A-4147-A177-3AD203B41FA5}">
                      <a16:colId xmlns:a16="http://schemas.microsoft.com/office/drawing/2014/main" val="1151942560"/>
                    </a:ext>
                  </a:extLst>
                </a:gridCol>
                <a:gridCol w="1483006">
                  <a:extLst>
                    <a:ext uri="{9D8B030D-6E8A-4147-A177-3AD203B41FA5}">
                      <a16:colId xmlns:a16="http://schemas.microsoft.com/office/drawing/2014/main" val="1841905802"/>
                    </a:ext>
                  </a:extLst>
                </a:gridCol>
                <a:gridCol w="1687972">
                  <a:extLst>
                    <a:ext uri="{9D8B030D-6E8A-4147-A177-3AD203B41FA5}">
                      <a16:colId xmlns:a16="http://schemas.microsoft.com/office/drawing/2014/main" val="915052492"/>
                    </a:ext>
                  </a:extLst>
                </a:gridCol>
                <a:gridCol w="1784427">
                  <a:extLst>
                    <a:ext uri="{9D8B030D-6E8A-4147-A177-3AD203B41FA5}">
                      <a16:colId xmlns:a16="http://schemas.microsoft.com/office/drawing/2014/main" val="708790069"/>
                    </a:ext>
                  </a:extLst>
                </a:gridCol>
                <a:gridCol w="1374348">
                  <a:extLst>
                    <a:ext uri="{9D8B030D-6E8A-4147-A177-3AD203B41FA5}">
                      <a16:colId xmlns:a16="http://schemas.microsoft.com/office/drawing/2014/main" val="1290671325"/>
                    </a:ext>
                  </a:extLst>
                </a:gridCol>
                <a:gridCol w="1908570">
                  <a:extLst>
                    <a:ext uri="{9D8B030D-6E8A-4147-A177-3AD203B41FA5}">
                      <a16:colId xmlns:a16="http://schemas.microsoft.com/office/drawing/2014/main" val="840435425"/>
                    </a:ext>
                  </a:extLst>
                </a:gridCol>
              </a:tblGrid>
              <a:tr h="916718">
                <a:tc>
                  <a:txBody>
                    <a:bodyPr/>
                    <a:lstStyle/>
                    <a:p>
                      <a:pPr algn="ctr" fontAlgn="ctr">
                        <a:buNone/>
                      </a:pPr>
                      <a:r>
                        <a:rPr lang="es-CO" sz="1100" b="1" u="none" strike="noStrike">
                          <a:solidFill>
                            <a:srgbClr val="002060"/>
                          </a:solidFill>
                          <a:effectLst/>
                          <a:latin typeface="Calibri" panose="020F0502020204030204" pitchFamily="34" charset="0"/>
                          <a:cs typeface="Calibri" panose="020F0502020204030204" pitchFamily="34" charset="0"/>
                        </a:rPr>
                        <a:t>Dimensión de análisis de la brecha</a:t>
                      </a:r>
                      <a:endParaRPr lang="es-CO" sz="1100" b="1" i="0" u="none" strike="noStrike">
                        <a:solidFill>
                          <a:srgbClr val="002060"/>
                        </a:solidFill>
                        <a:effectLst/>
                        <a:latin typeface="Calibri" panose="020F0502020204030204" pitchFamily="34" charset="0"/>
                        <a:cs typeface="Calibri" panose="020F0502020204030204" pitchFamily="34" charset="0"/>
                      </a:endParaRPr>
                    </a:p>
                  </a:txBody>
                  <a:tcPr marL="45720" marR="45720" anchor="ctr"/>
                </a:tc>
                <a:tc>
                  <a:txBody>
                    <a:bodyPr/>
                    <a:lstStyle/>
                    <a:p>
                      <a:pPr algn="ctr" fontAlgn="ctr">
                        <a:buNone/>
                      </a:pPr>
                      <a:r>
                        <a:rPr lang="es-CO" sz="1100" b="1" u="none" strike="noStrike">
                          <a:solidFill>
                            <a:srgbClr val="002060"/>
                          </a:solidFill>
                          <a:effectLst/>
                          <a:latin typeface="Calibri" panose="020F0502020204030204" pitchFamily="34" charset="0"/>
                          <a:cs typeface="Calibri" panose="020F0502020204030204" pitchFamily="34" charset="0"/>
                        </a:rPr>
                        <a:t>Brecha emergente</a:t>
                      </a:r>
                      <a:endParaRPr lang="es-CO" sz="1100" b="1" i="0" u="none" strike="noStrike">
                        <a:solidFill>
                          <a:srgbClr val="002060"/>
                        </a:solidFill>
                        <a:effectLst/>
                        <a:latin typeface="Calibri" panose="020F0502020204030204" pitchFamily="34" charset="0"/>
                        <a:cs typeface="Calibri" panose="020F0502020204030204" pitchFamily="34" charset="0"/>
                      </a:endParaRPr>
                    </a:p>
                  </a:txBody>
                  <a:tcPr marL="45720" marR="45720" anchor="ctr"/>
                </a:tc>
                <a:tc>
                  <a:txBody>
                    <a:bodyPr/>
                    <a:lstStyle/>
                    <a:p>
                      <a:pPr algn="ctr" fontAlgn="ctr">
                        <a:buNone/>
                      </a:pPr>
                      <a:r>
                        <a:rPr lang="es-CO" sz="1100" b="1" u="none" strike="noStrike">
                          <a:solidFill>
                            <a:srgbClr val="002060"/>
                          </a:solidFill>
                          <a:effectLst/>
                          <a:latin typeface="Calibri"/>
                          <a:cs typeface="Calibri"/>
                        </a:rPr>
                        <a:t>¿a qué o a quienes afecta?</a:t>
                      </a:r>
                      <a:endParaRPr lang="es-CO" sz="1100" b="1" i="0" u="none" strike="noStrike">
                        <a:solidFill>
                          <a:srgbClr val="002060"/>
                        </a:solidFill>
                        <a:effectLst/>
                        <a:latin typeface="Calibri"/>
                        <a:cs typeface="Calibri"/>
                      </a:endParaRPr>
                    </a:p>
                  </a:txBody>
                  <a:tcPr marL="45720" marR="45720" anchor="ctr"/>
                </a:tc>
                <a:tc>
                  <a:txBody>
                    <a:bodyPr/>
                    <a:lstStyle/>
                    <a:p>
                      <a:pPr algn="ctr" fontAlgn="ctr">
                        <a:buNone/>
                      </a:pPr>
                      <a:r>
                        <a:rPr lang="es-CO" sz="1100" b="1" u="none" strike="noStrike">
                          <a:solidFill>
                            <a:srgbClr val="002060"/>
                          </a:solidFill>
                          <a:effectLst/>
                          <a:latin typeface="Calibri" panose="020F0502020204030204" pitchFamily="34" charset="0"/>
                          <a:cs typeface="Calibri" panose="020F0502020204030204" pitchFamily="34" charset="0"/>
                        </a:rPr>
                        <a:t>¿Qué desigualdad redistributiva expresa?</a:t>
                      </a:r>
                      <a:endParaRPr lang="es-CO" sz="1100" b="1" i="0" u="none" strike="noStrike">
                        <a:solidFill>
                          <a:srgbClr val="002060"/>
                        </a:solidFill>
                        <a:effectLst/>
                        <a:latin typeface="Calibri" panose="020F0502020204030204" pitchFamily="34" charset="0"/>
                        <a:cs typeface="Calibri" panose="020F0502020204030204" pitchFamily="34" charset="0"/>
                      </a:endParaRPr>
                    </a:p>
                  </a:txBody>
                  <a:tcPr marL="45720" marR="45720" anchor="ctr"/>
                </a:tc>
                <a:tc>
                  <a:txBody>
                    <a:bodyPr/>
                    <a:lstStyle/>
                    <a:p>
                      <a:pPr algn="ctr" fontAlgn="ctr">
                        <a:buNone/>
                      </a:pPr>
                      <a:r>
                        <a:rPr lang="es-CO" sz="1100" b="1" u="none" strike="noStrike">
                          <a:solidFill>
                            <a:srgbClr val="002060"/>
                          </a:solidFill>
                          <a:effectLst/>
                          <a:latin typeface="Calibri" panose="020F0502020204030204" pitchFamily="34" charset="0"/>
                          <a:cs typeface="Calibri" panose="020F0502020204030204" pitchFamily="34" charset="0"/>
                        </a:rPr>
                        <a:t>¿Quién decide hoy y quién no? (procedimental)</a:t>
                      </a:r>
                      <a:endParaRPr lang="es-CO" sz="1100" b="1" i="0" u="none" strike="noStrike">
                        <a:solidFill>
                          <a:srgbClr val="002060"/>
                        </a:solidFill>
                        <a:effectLst/>
                        <a:latin typeface="Calibri" panose="020F0502020204030204" pitchFamily="34" charset="0"/>
                        <a:cs typeface="Calibri" panose="020F0502020204030204" pitchFamily="34" charset="0"/>
                      </a:endParaRPr>
                    </a:p>
                  </a:txBody>
                  <a:tcPr marL="45720" marR="45720" anchor="ctr"/>
                </a:tc>
                <a:tc>
                  <a:txBody>
                    <a:bodyPr/>
                    <a:lstStyle/>
                    <a:p>
                      <a:pPr algn="ctr" fontAlgn="ctr">
                        <a:buNone/>
                      </a:pPr>
                      <a:r>
                        <a:rPr lang="es-CO" sz="1100" b="1" u="none" strike="noStrike">
                          <a:solidFill>
                            <a:srgbClr val="002060"/>
                          </a:solidFill>
                          <a:effectLst/>
                          <a:latin typeface="Calibri" panose="020F0502020204030204" pitchFamily="34" charset="0"/>
                          <a:cs typeface="Calibri" panose="020F0502020204030204" pitchFamily="34" charset="0"/>
                        </a:rPr>
                        <a:t>¿Qué actores o territorios no están siendo reconocidos?</a:t>
                      </a:r>
                      <a:endParaRPr lang="es-CO" sz="1100" b="1" i="0" u="none" strike="noStrike">
                        <a:solidFill>
                          <a:srgbClr val="002060"/>
                        </a:solidFill>
                        <a:effectLst/>
                        <a:latin typeface="Calibri" panose="020F0502020204030204" pitchFamily="34" charset="0"/>
                        <a:cs typeface="Calibri" panose="020F0502020204030204" pitchFamily="34" charset="0"/>
                      </a:endParaRPr>
                    </a:p>
                  </a:txBody>
                  <a:tcPr marL="45720" marR="45720" anchor="ctr"/>
                </a:tc>
                <a:tc>
                  <a:txBody>
                    <a:bodyPr/>
                    <a:lstStyle/>
                    <a:p>
                      <a:pPr algn="ctr" fontAlgn="t">
                        <a:buNone/>
                      </a:pPr>
                      <a:r>
                        <a:rPr lang="es-CO" sz="1100" b="1" u="none" strike="noStrike">
                          <a:solidFill>
                            <a:srgbClr val="002060"/>
                          </a:solidFill>
                          <a:effectLst/>
                          <a:latin typeface="Calibri" panose="020F0502020204030204" pitchFamily="34" charset="0"/>
                          <a:cs typeface="Calibri" panose="020F0502020204030204" pitchFamily="34" charset="0"/>
                        </a:rPr>
                        <a:t>¿Qué derecho humano podría estar comprometido? (agua, ambiente sano, salud, participación, permanencia territorial)</a:t>
                      </a:r>
                      <a:endParaRPr lang="es-CO" sz="1100" b="1" i="0" u="none" strike="noStrike">
                        <a:solidFill>
                          <a:srgbClr val="002060"/>
                        </a:solidFill>
                        <a:effectLst/>
                        <a:latin typeface="Calibri" panose="020F0502020204030204" pitchFamily="34" charset="0"/>
                        <a:cs typeface="Calibri" panose="020F0502020204030204" pitchFamily="34" charset="0"/>
                      </a:endParaRPr>
                    </a:p>
                  </a:txBody>
                  <a:tcPr marL="45720" marR="45720"/>
                </a:tc>
                <a:extLst>
                  <a:ext uri="{0D108BD9-81ED-4DB2-BD59-A6C34878D82A}">
                    <a16:rowId xmlns:a16="http://schemas.microsoft.com/office/drawing/2014/main" val="4252651670"/>
                  </a:ext>
                </a:extLst>
              </a:tr>
              <a:tr h="752179">
                <a:tc>
                  <a:txBody>
                    <a:bodyPr/>
                    <a:lstStyle/>
                    <a:p>
                      <a:pPr algn="l" fontAlgn="ctr">
                        <a:buNone/>
                      </a:pPr>
                      <a:r>
                        <a:rPr lang="es-CO" sz="1100" b="1" u="none" strike="noStrike">
                          <a:solidFill>
                            <a:schemeClr val="tx1"/>
                          </a:solidFill>
                          <a:effectLst/>
                          <a:latin typeface="Calibri" panose="020F0502020204030204" pitchFamily="34" charset="0"/>
                          <a:cs typeface="Calibri" panose="020F0502020204030204" pitchFamily="34" charset="0"/>
                        </a:rPr>
                        <a:t>Oferta hídrica y regulación ecosistema</a:t>
                      </a:r>
                      <a:endParaRPr lang="es-CO" sz="1100" b="1" i="0" u="none" strike="noStrike">
                        <a:solidFill>
                          <a:schemeClr val="tx1"/>
                        </a:solidFill>
                        <a:effectLst/>
                        <a:latin typeface="Calibri" panose="020F0502020204030204" pitchFamily="34" charset="0"/>
                        <a:cs typeface="Calibri" panose="020F0502020204030204" pitchFamily="34" charset="0"/>
                      </a:endParaRPr>
                    </a:p>
                  </a:txBody>
                  <a:tcPr marL="45720" marR="45720" anchor="ctr"/>
                </a:tc>
                <a:tc>
                  <a:txBody>
                    <a:bodyPr/>
                    <a:lstStyle/>
                    <a:p>
                      <a:pPr algn="l" fontAlgn="ctr">
                        <a:buNone/>
                      </a:pPr>
                      <a:r>
                        <a:rPr lang="es-CO" sz="1100" b="1" u="none" strike="noStrike">
                          <a:solidFill>
                            <a:srgbClr val="002060"/>
                          </a:solidFill>
                          <a:effectLst/>
                          <a:latin typeface="Calibri" panose="020F0502020204030204" pitchFamily="34" charset="0"/>
                          <a:cs typeface="Calibri" panose="020F0502020204030204" pitchFamily="34" charset="0"/>
                        </a:rPr>
                        <a:t>Alteración de  la oferta y la regulación hídrica basada en la transformación antrópica de los ecosistemas</a:t>
                      </a:r>
                      <a:endParaRPr lang="es-CO" sz="1100" b="1" i="0" u="none" strike="noStrike">
                        <a:solidFill>
                          <a:srgbClr val="002060"/>
                        </a:solidFill>
                        <a:effectLst/>
                        <a:latin typeface="Calibri" panose="020F0502020204030204" pitchFamily="34" charset="0"/>
                        <a:cs typeface="Calibri" panose="020F0502020204030204" pitchFamily="34" charset="0"/>
                      </a:endParaRPr>
                    </a:p>
                  </a:txBody>
                  <a:tcPr marL="45720" marR="45720" anchor="ctr"/>
                </a:tc>
                <a:tc>
                  <a:txBody>
                    <a:bodyPr/>
                    <a:lstStyle/>
                    <a:p>
                      <a:pPr algn="l" fontAlgn="ctr">
                        <a:buNone/>
                      </a:pPr>
                      <a:r>
                        <a:rPr lang="es-CO" sz="1100" u="none" strike="noStrike">
                          <a:effectLst/>
                          <a:latin typeface="Calibri" panose="020F0502020204030204" pitchFamily="34" charset="0"/>
                          <a:cs typeface="Calibri" panose="020F0502020204030204" pitchFamily="34" charset="0"/>
                        </a:rPr>
                        <a:t>Ecosistemas, comunidades, ciclo del agua y el suelo</a:t>
                      </a:r>
                      <a:endParaRPr lang="es-CO" sz="1100" b="0" i="0" u="none" strike="noStrike">
                        <a:solidFill>
                          <a:srgbClr val="000000"/>
                        </a:solidFill>
                        <a:effectLst/>
                        <a:latin typeface="Calibri" panose="020F0502020204030204" pitchFamily="34" charset="0"/>
                        <a:cs typeface="Calibri" panose="020F0502020204030204" pitchFamily="34" charset="0"/>
                      </a:endParaRPr>
                    </a:p>
                  </a:txBody>
                  <a:tcPr marL="45720" marR="45720" anchor="ctr"/>
                </a:tc>
                <a:tc>
                  <a:txBody>
                    <a:bodyPr/>
                    <a:lstStyle/>
                    <a:p>
                      <a:pPr algn="l" fontAlgn="ctr">
                        <a:buNone/>
                      </a:pPr>
                      <a:r>
                        <a:rPr lang="es-CO" sz="1100" u="none" strike="noStrike">
                          <a:effectLst/>
                          <a:latin typeface="Calibri"/>
                          <a:cs typeface="Calibri"/>
                        </a:rPr>
                        <a:t>Implícita: a todos los afecta, Explícitos: territorios de sacrificio, comunidades</a:t>
                      </a:r>
                      <a:endParaRPr lang="es-CO" sz="1100" b="0" i="0" u="none" strike="noStrike">
                        <a:solidFill>
                          <a:srgbClr val="000000"/>
                        </a:solidFill>
                        <a:effectLst/>
                        <a:latin typeface="Calibri"/>
                        <a:cs typeface="Calibri"/>
                      </a:endParaRPr>
                    </a:p>
                  </a:txBody>
                  <a:tcPr marL="45720" marR="45720" anchor="ctr"/>
                </a:tc>
                <a:tc>
                  <a:txBody>
                    <a:bodyPr/>
                    <a:lstStyle/>
                    <a:p>
                      <a:pPr algn="l" fontAlgn="ctr">
                        <a:buNone/>
                      </a:pPr>
                      <a:r>
                        <a:rPr lang="es-CO" sz="1100" u="none" strike="noStrike">
                          <a:effectLst/>
                          <a:latin typeface="Calibri"/>
                          <a:cs typeface="Calibri"/>
                        </a:rPr>
                        <a:t>SINA AMBIENTA, Sectores productivos, </a:t>
                      </a:r>
                      <a:r>
                        <a:rPr lang="es-CO" sz="1100" u="none" strike="noStrike" err="1">
                          <a:effectLst/>
                          <a:latin typeface="Calibri"/>
                          <a:cs typeface="Calibri"/>
                        </a:rPr>
                        <a:t>Minambiente</a:t>
                      </a:r>
                      <a:r>
                        <a:rPr lang="es-CO" sz="1100" u="none" strike="noStrike">
                          <a:effectLst/>
                          <a:latin typeface="Calibri"/>
                          <a:cs typeface="Calibri"/>
                        </a:rPr>
                        <a:t>, </a:t>
                      </a:r>
                      <a:r>
                        <a:rPr lang="es-CO" sz="1100" u="none" strike="noStrike" err="1">
                          <a:effectLst/>
                          <a:latin typeface="Calibri"/>
                          <a:cs typeface="Calibri"/>
                        </a:rPr>
                        <a:t>Anla</a:t>
                      </a:r>
                      <a:r>
                        <a:rPr lang="es-CO" sz="1100" u="none" strike="noStrike">
                          <a:effectLst/>
                          <a:latin typeface="Calibri"/>
                          <a:cs typeface="Calibri"/>
                        </a:rPr>
                        <a:t>, Autoridades ambientes. No deciden comunidades</a:t>
                      </a:r>
                      <a:endParaRPr lang="es-CO" sz="1100" b="0" i="0" u="none" strike="noStrike">
                        <a:solidFill>
                          <a:srgbClr val="000000"/>
                        </a:solidFill>
                        <a:effectLst/>
                        <a:latin typeface="Calibri"/>
                        <a:cs typeface="Calibri"/>
                      </a:endParaRPr>
                    </a:p>
                  </a:txBody>
                  <a:tcPr marL="45720" marR="45720" anchor="ctr"/>
                </a:tc>
                <a:tc>
                  <a:txBody>
                    <a:bodyPr/>
                    <a:lstStyle/>
                    <a:p>
                      <a:pPr algn="l" fontAlgn="ctr">
                        <a:buNone/>
                      </a:pPr>
                      <a:r>
                        <a:rPr lang="es-CO" sz="1100" u="none" strike="noStrike">
                          <a:effectLst/>
                          <a:latin typeface="Calibri" panose="020F0502020204030204" pitchFamily="34" charset="0"/>
                          <a:cs typeface="Calibri" panose="020F0502020204030204" pitchFamily="34" charset="0"/>
                        </a:rPr>
                        <a:t>Comunidades, ecosistema, gestores comunitarios del agua</a:t>
                      </a:r>
                      <a:endParaRPr lang="es-CO" sz="1100" b="0" i="0" u="none" strike="noStrike">
                        <a:solidFill>
                          <a:srgbClr val="000000"/>
                        </a:solidFill>
                        <a:effectLst/>
                        <a:latin typeface="Calibri" panose="020F0502020204030204" pitchFamily="34" charset="0"/>
                        <a:cs typeface="Calibri" panose="020F0502020204030204" pitchFamily="34" charset="0"/>
                      </a:endParaRPr>
                    </a:p>
                  </a:txBody>
                  <a:tcPr marL="45720" marR="45720" anchor="ctr"/>
                </a:tc>
                <a:tc>
                  <a:txBody>
                    <a:bodyPr/>
                    <a:lstStyle/>
                    <a:p>
                      <a:pPr algn="l" fontAlgn="ctr">
                        <a:buNone/>
                      </a:pPr>
                      <a:r>
                        <a:rPr lang="es-CO" sz="1100" u="none" strike="noStrike">
                          <a:effectLst/>
                          <a:latin typeface="Calibri" panose="020F0502020204030204" pitchFamily="34" charset="0"/>
                          <a:cs typeface="Calibri" panose="020F0502020204030204" pitchFamily="34" charset="0"/>
                        </a:rPr>
                        <a:t>Ambiente sano y agua, participación</a:t>
                      </a:r>
                      <a:endParaRPr lang="es-CO" sz="1100" b="0" i="0" u="none" strike="noStrike">
                        <a:solidFill>
                          <a:srgbClr val="000000"/>
                        </a:solidFill>
                        <a:effectLst/>
                        <a:latin typeface="Calibri" panose="020F0502020204030204" pitchFamily="34" charset="0"/>
                        <a:cs typeface="Calibri" panose="020F0502020204030204" pitchFamily="34" charset="0"/>
                      </a:endParaRPr>
                    </a:p>
                  </a:txBody>
                  <a:tcPr marL="45720" marR="45720" anchor="ctr"/>
                </a:tc>
                <a:extLst>
                  <a:ext uri="{0D108BD9-81ED-4DB2-BD59-A6C34878D82A}">
                    <a16:rowId xmlns:a16="http://schemas.microsoft.com/office/drawing/2014/main" val="3893400605"/>
                  </a:ext>
                </a:extLst>
              </a:tr>
              <a:tr h="1081257">
                <a:tc>
                  <a:txBody>
                    <a:bodyPr/>
                    <a:lstStyle/>
                    <a:p>
                      <a:pPr algn="l" fontAlgn="ctr">
                        <a:buNone/>
                      </a:pPr>
                      <a:r>
                        <a:rPr lang="es-CO" sz="1100" b="1" u="none" strike="noStrike">
                          <a:solidFill>
                            <a:schemeClr val="tx1"/>
                          </a:solidFill>
                          <a:effectLst/>
                          <a:latin typeface="Calibri" panose="020F0502020204030204" pitchFamily="34" charset="0"/>
                          <a:cs typeface="Calibri" panose="020F0502020204030204" pitchFamily="34" charset="0"/>
                        </a:rPr>
                        <a:t>Calidad del agua</a:t>
                      </a:r>
                      <a:endParaRPr lang="es-CO" sz="1100" b="1" i="0" u="none" strike="noStrike">
                        <a:solidFill>
                          <a:schemeClr val="tx1"/>
                        </a:solidFill>
                        <a:effectLst/>
                        <a:latin typeface="Calibri" panose="020F0502020204030204" pitchFamily="34" charset="0"/>
                        <a:cs typeface="Calibri" panose="020F0502020204030204" pitchFamily="34" charset="0"/>
                      </a:endParaRPr>
                    </a:p>
                  </a:txBody>
                  <a:tcPr marL="45720" marR="45720" anchor="ctr"/>
                </a:tc>
                <a:tc>
                  <a:txBody>
                    <a:bodyPr/>
                    <a:lstStyle/>
                    <a:p>
                      <a:pPr algn="l" fontAlgn="ctr">
                        <a:buNone/>
                      </a:pPr>
                      <a:r>
                        <a:rPr lang="es-CO" sz="1100" b="1" u="none" strike="noStrike">
                          <a:solidFill>
                            <a:srgbClr val="002060"/>
                          </a:solidFill>
                          <a:effectLst/>
                          <a:latin typeface="Calibri" panose="020F0502020204030204" pitchFamily="34" charset="0"/>
                          <a:cs typeface="Calibri" panose="020F0502020204030204" pitchFamily="34" charset="0"/>
                        </a:rPr>
                        <a:t>Falta de acciones para el conocimiento, recuperación y mantenimiento de la calidad del agua (las características naturales del agua) que necesitan los ecosistemas acuáticos</a:t>
                      </a:r>
                      <a:endParaRPr lang="es-CO" sz="1100" b="1" i="0" u="none" strike="noStrike">
                        <a:solidFill>
                          <a:srgbClr val="002060"/>
                        </a:solidFill>
                        <a:effectLst/>
                        <a:latin typeface="Calibri" panose="020F0502020204030204" pitchFamily="34" charset="0"/>
                        <a:cs typeface="Calibri" panose="020F0502020204030204" pitchFamily="34" charset="0"/>
                      </a:endParaRPr>
                    </a:p>
                  </a:txBody>
                  <a:tcPr marL="45720" marR="45720" anchor="ctr"/>
                </a:tc>
                <a:tc>
                  <a:txBody>
                    <a:bodyPr/>
                    <a:lstStyle/>
                    <a:p>
                      <a:pPr algn="l" fontAlgn="ctr">
                        <a:buNone/>
                      </a:pPr>
                      <a:r>
                        <a:rPr lang="es-CO" sz="1100" u="none" strike="noStrike">
                          <a:effectLst/>
                          <a:latin typeface="Calibri"/>
                          <a:cs typeface="Calibri"/>
                        </a:rPr>
                        <a:t>Ecosistemas</a:t>
                      </a:r>
                      <a:br>
                        <a:rPr lang="es-CO" sz="1100" u="none" strike="noStrike">
                          <a:effectLst/>
                          <a:latin typeface="Calibri"/>
                          <a:cs typeface="Calibri"/>
                        </a:rPr>
                      </a:br>
                      <a:endParaRPr lang="es-CO" sz="1100" b="0" i="0" u="none" strike="noStrike">
                        <a:solidFill>
                          <a:srgbClr val="000000"/>
                        </a:solidFill>
                        <a:effectLst/>
                        <a:latin typeface="Calibri"/>
                        <a:cs typeface="Calibri"/>
                      </a:endParaRPr>
                    </a:p>
                  </a:txBody>
                  <a:tcPr marL="45720" marR="45720" anchor="ctr"/>
                </a:tc>
                <a:tc>
                  <a:txBody>
                    <a:bodyPr/>
                    <a:lstStyle/>
                    <a:p>
                      <a:pPr algn="l" fontAlgn="ctr">
                        <a:buNone/>
                      </a:pPr>
                      <a:r>
                        <a:rPr lang="es-CO" sz="1100" u="none" strike="noStrike">
                          <a:effectLst/>
                          <a:latin typeface="Calibri"/>
                          <a:cs typeface="Calibri"/>
                        </a:rPr>
                        <a:t>Implícita: Servicios ecosistémicos que soportan los medios de vida</a:t>
                      </a:r>
                      <a:br>
                        <a:rPr lang="es-CO" sz="1100" u="none" strike="noStrike">
                          <a:effectLst/>
                          <a:latin typeface="Calibri"/>
                          <a:cs typeface="Calibri"/>
                        </a:rPr>
                      </a:br>
                      <a:r>
                        <a:rPr lang="es-CO" sz="1100" u="none" strike="noStrike">
                          <a:effectLst/>
                          <a:latin typeface="Calibri"/>
                          <a:cs typeface="Calibri"/>
                        </a:rPr>
                        <a:t>Explícito: ecosistemas</a:t>
                      </a:r>
                      <a:endParaRPr lang="es-CO" sz="1100" b="0" i="0" u="none" strike="noStrike">
                        <a:solidFill>
                          <a:srgbClr val="000000"/>
                        </a:solidFill>
                        <a:effectLst/>
                        <a:latin typeface="Calibri"/>
                        <a:cs typeface="Calibri"/>
                      </a:endParaRPr>
                    </a:p>
                  </a:txBody>
                  <a:tcPr marL="45720" marR="45720" anchor="ctr"/>
                </a:tc>
                <a:tc>
                  <a:txBody>
                    <a:bodyPr/>
                    <a:lstStyle/>
                    <a:p>
                      <a:pPr algn="l" fontAlgn="ctr">
                        <a:buNone/>
                      </a:pPr>
                      <a:r>
                        <a:rPr lang="es-CO" sz="1100" u="none" strike="noStrike" err="1">
                          <a:effectLst/>
                          <a:latin typeface="Calibri"/>
                          <a:cs typeface="Calibri"/>
                        </a:rPr>
                        <a:t>Minambiente</a:t>
                      </a:r>
                      <a:r>
                        <a:rPr lang="es-CO" sz="1100" u="none" strike="noStrike">
                          <a:effectLst/>
                          <a:latin typeface="Calibri"/>
                          <a:cs typeface="Calibri"/>
                        </a:rPr>
                        <a:t>, Autoridades ambientales, Institutos de investigación, comunidad</a:t>
                      </a:r>
                      <a:endParaRPr lang="es-CO" sz="1100" b="0" i="0" u="none" strike="noStrike">
                        <a:solidFill>
                          <a:srgbClr val="000000"/>
                        </a:solidFill>
                        <a:effectLst/>
                        <a:latin typeface="Calibri"/>
                        <a:cs typeface="Calibri"/>
                      </a:endParaRPr>
                    </a:p>
                  </a:txBody>
                  <a:tcPr marL="45720" marR="45720" anchor="ctr"/>
                </a:tc>
                <a:tc>
                  <a:txBody>
                    <a:bodyPr/>
                    <a:lstStyle/>
                    <a:p>
                      <a:pPr algn="l" fontAlgn="ctr">
                        <a:buNone/>
                      </a:pPr>
                      <a:r>
                        <a:rPr lang="es-CO" sz="1100" u="none" strike="noStrike">
                          <a:effectLst/>
                          <a:latin typeface="Calibri"/>
                          <a:cs typeface="Calibri"/>
                        </a:rPr>
                        <a:t>Ecosistemas acuáticos/ sedimentos </a:t>
                      </a:r>
                      <a:endParaRPr lang="es-CO" sz="1100" b="0" i="0" u="none" strike="noStrike">
                        <a:solidFill>
                          <a:srgbClr val="000000"/>
                        </a:solidFill>
                        <a:effectLst/>
                        <a:latin typeface="Calibri"/>
                        <a:cs typeface="Calibri"/>
                      </a:endParaRPr>
                    </a:p>
                  </a:txBody>
                  <a:tcPr marL="45720" marR="45720" anchor="ctr"/>
                </a:tc>
                <a:tc>
                  <a:txBody>
                    <a:bodyPr/>
                    <a:lstStyle/>
                    <a:p>
                      <a:pPr algn="l" fontAlgn="ctr">
                        <a:buNone/>
                      </a:pPr>
                      <a:r>
                        <a:rPr lang="es-CO" sz="1100" u="none" strike="noStrike">
                          <a:effectLst/>
                          <a:latin typeface="Calibri" panose="020F0502020204030204" pitchFamily="34" charset="0"/>
                          <a:cs typeface="Calibri" panose="020F0502020204030204" pitchFamily="34" charset="0"/>
                        </a:rPr>
                        <a:t>Ambiente sano</a:t>
                      </a:r>
                      <a:endParaRPr lang="es-CO" sz="1100" b="0" i="0" u="none" strike="noStrike">
                        <a:solidFill>
                          <a:srgbClr val="000000"/>
                        </a:solidFill>
                        <a:effectLst/>
                        <a:latin typeface="Calibri" panose="020F0502020204030204" pitchFamily="34" charset="0"/>
                        <a:cs typeface="Calibri" panose="020F0502020204030204" pitchFamily="34" charset="0"/>
                      </a:endParaRPr>
                    </a:p>
                  </a:txBody>
                  <a:tcPr marL="45720" marR="45720" anchor="ctr"/>
                </a:tc>
                <a:extLst>
                  <a:ext uri="{0D108BD9-81ED-4DB2-BD59-A6C34878D82A}">
                    <a16:rowId xmlns:a16="http://schemas.microsoft.com/office/drawing/2014/main" val="1626512371"/>
                  </a:ext>
                </a:extLst>
              </a:tr>
              <a:tr h="752179">
                <a:tc>
                  <a:txBody>
                    <a:bodyPr/>
                    <a:lstStyle/>
                    <a:p>
                      <a:pPr algn="l" fontAlgn="ctr">
                        <a:buNone/>
                      </a:pPr>
                      <a:r>
                        <a:rPr lang="es-CO" sz="1100" b="1" u="none" strike="noStrike">
                          <a:solidFill>
                            <a:schemeClr val="tx1"/>
                          </a:solidFill>
                          <a:effectLst/>
                          <a:latin typeface="Calibri" panose="020F0502020204030204" pitchFamily="34" charset="0"/>
                          <a:cs typeface="Calibri" panose="020F0502020204030204" pitchFamily="34" charset="0"/>
                        </a:rPr>
                        <a:t>Gestión del riesgo cambio climático</a:t>
                      </a:r>
                      <a:endParaRPr lang="es-CO" sz="1100" b="1" i="0" u="none" strike="noStrike">
                        <a:solidFill>
                          <a:schemeClr val="tx1"/>
                        </a:solidFill>
                        <a:effectLst/>
                        <a:latin typeface="Calibri" panose="020F0502020204030204" pitchFamily="34" charset="0"/>
                        <a:cs typeface="Calibri" panose="020F0502020204030204" pitchFamily="34" charset="0"/>
                      </a:endParaRPr>
                    </a:p>
                  </a:txBody>
                  <a:tcPr marL="45720" marR="45720" anchor="ctr"/>
                </a:tc>
                <a:tc>
                  <a:txBody>
                    <a:bodyPr/>
                    <a:lstStyle/>
                    <a:p>
                      <a:pPr algn="l" fontAlgn="ctr">
                        <a:buNone/>
                      </a:pPr>
                      <a:r>
                        <a:rPr lang="es-CO" sz="1100" b="1" u="none" strike="noStrike">
                          <a:solidFill>
                            <a:srgbClr val="002060"/>
                          </a:solidFill>
                          <a:effectLst/>
                          <a:latin typeface="Calibri" panose="020F0502020204030204" pitchFamily="34" charset="0"/>
                          <a:cs typeface="Calibri" panose="020F0502020204030204" pitchFamily="34" charset="0"/>
                        </a:rPr>
                        <a:t>Ocupación y uso del suelo sin considerar los espacios del agua</a:t>
                      </a:r>
                      <a:endParaRPr lang="es-CO" sz="1100" b="1" i="0" u="none" strike="noStrike">
                        <a:solidFill>
                          <a:srgbClr val="002060"/>
                        </a:solidFill>
                        <a:effectLst/>
                        <a:latin typeface="Calibri" panose="020F0502020204030204" pitchFamily="34" charset="0"/>
                        <a:cs typeface="Calibri" panose="020F0502020204030204" pitchFamily="34" charset="0"/>
                      </a:endParaRPr>
                    </a:p>
                  </a:txBody>
                  <a:tcPr marL="45720" marR="45720" anchor="ctr"/>
                </a:tc>
                <a:tc>
                  <a:txBody>
                    <a:bodyPr/>
                    <a:lstStyle/>
                    <a:p>
                      <a:pPr algn="l" fontAlgn="ctr">
                        <a:buNone/>
                      </a:pPr>
                      <a:r>
                        <a:rPr lang="es-CO" sz="1100" u="none" strike="noStrike">
                          <a:effectLst/>
                          <a:latin typeface="Calibri" panose="020F0502020204030204" pitchFamily="34" charset="0"/>
                          <a:cs typeface="Calibri" panose="020F0502020204030204" pitchFamily="34" charset="0"/>
                        </a:rPr>
                        <a:t>Comunidades, agricultores, pescadores, gestores, sectores productivos</a:t>
                      </a:r>
                      <a:endParaRPr lang="es-CO" sz="1100" b="0" i="0" u="none" strike="noStrike">
                        <a:solidFill>
                          <a:srgbClr val="000000"/>
                        </a:solidFill>
                        <a:effectLst/>
                        <a:latin typeface="Calibri" panose="020F0502020204030204" pitchFamily="34" charset="0"/>
                        <a:cs typeface="Calibri" panose="020F0502020204030204" pitchFamily="34" charset="0"/>
                      </a:endParaRPr>
                    </a:p>
                  </a:txBody>
                  <a:tcPr marL="45720" marR="45720" anchor="ctr"/>
                </a:tc>
                <a:tc>
                  <a:txBody>
                    <a:bodyPr/>
                    <a:lstStyle/>
                    <a:p>
                      <a:pPr algn="l" fontAlgn="b">
                        <a:buNone/>
                      </a:pPr>
                      <a:endParaRPr lang="es-CO" sz="1100" b="0" i="0" u="none" strike="noStrike">
                        <a:solidFill>
                          <a:srgbClr val="000000"/>
                        </a:solidFill>
                        <a:effectLst/>
                        <a:latin typeface="Calibri"/>
                        <a:cs typeface="Calibri"/>
                      </a:endParaRPr>
                    </a:p>
                  </a:txBody>
                  <a:tcPr marL="45720" marR="45720" anchor="b"/>
                </a:tc>
                <a:tc>
                  <a:txBody>
                    <a:bodyPr/>
                    <a:lstStyle/>
                    <a:p>
                      <a:pPr algn="l" fontAlgn="b">
                        <a:buNone/>
                      </a:pPr>
                      <a:r>
                        <a:rPr lang="es-CO" sz="1100" u="none" strike="noStrike">
                          <a:effectLst/>
                          <a:latin typeface="Calibri"/>
                          <a:cs typeface="Calibri"/>
                        </a:rPr>
                        <a:t>Entes territoriales, comunidades, agricultores, sectores productivos</a:t>
                      </a:r>
                      <a:endParaRPr lang="es-CO" sz="1100" b="0" i="0" u="none" strike="noStrike">
                        <a:solidFill>
                          <a:srgbClr val="000000"/>
                        </a:solidFill>
                        <a:effectLst/>
                        <a:latin typeface="Calibri"/>
                        <a:cs typeface="Calibri"/>
                      </a:endParaRPr>
                    </a:p>
                  </a:txBody>
                  <a:tcPr marL="45720" marR="45720" anchor="b"/>
                </a:tc>
                <a:tc>
                  <a:txBody>
                    <a:bodyPr/>
                    <a:lstStyle/>
                    <a:p>
                      <a:pPr algn="l" fontAlgn="ctr">
                        <a:buNone/>
                      </a:pPr>
                      <a:r>
                        <a:rPr lang="es-CO" sz="1100" u="none" strike="noStrike">
                          <a:effectLst/>
                          <a:latin typeface="Calibri" panose="020F0502020204030204" pitchFamily="34" charset="0"/>
                          <a:cs typeface="Calibri" panose="020F0502020204030204" pitchFamily="34" charset="0"/>
                        </a:rPr>
                        <a:t>Comunidades vulnerables y ecosistemas</a:t>
                      </a:r>
                      <a:endParaRPr lang="es-CO" sz="1100" b="0" i="0" u="none" strike="noStrike">
                        <a:solidFill>
                          <a:srgbClr val="000000"/>
                        </a:solidFill>
                        <a:effectLst/>
                        <a:latin typeface="Calibri" panose="020F0502020204030204" pitchFamily="34" charset="0"/>
                        <a:cs typeface="Calibri" panose="020F0502020204030204" pitchFamily="34" charset="0"/>
                      </a:endParaRPr>
                    </a:p>
                  </a:txBody>
                  <a:tcPr marL="45720" marR="45720" anchor="ctr"/>
                </a:tc>
                <a:tc>
                  <a:txBody>
                    <a:bodyPr/>
                    <a:lstStyle/>
                    <a:p>
                      <a:pPr algn="l" fontAlgn="ctr">
                        <a:buNone/>
                      </a:pPr>
                      <a:r>
                        <a:rPr lang="es-CO" sz="1100" u="none" strike="noStrike">
                          <a:effectLst/>
                          <a:latin typeface="Calibri" panose="020F0502020204030204" pitchFamily="34" charset="0"/>
                          <a:cs typeface="Calibri" panose="020F0502020204030204" pitchFamily="34" charset="0"/>
                        </a:rPr>
                        <a:t>Permanencia territorial, salud</a:t>
                      </a:r>
                      <a:endParaRPr lang="es-CO" sz="1100" b="0" i="0" u="none" strike="noStrike">
                        <a:solidFill>
                          <a:srgbClr val="000000"/>
                        </a:solidFill>
                        <a:effectLst/>
                        <a:latin typeface="Calibri" panose="020F0502020204030204" pitchFamily="34" charset="0"/>
                        <a:cs typeface="Calibri" panose="020F0502020204030204" pitchFamily="34" charset="0"/>
                      </a:endParaRPr>
                    </a:p>
                  </a:txBody>
                  <a:tcPr marL="45720" marR="45720" anchor="ctr"/>
                </a:tc>
                <a:extLst>
                  <a:ext uri="{0D108BD9-81ED-4DB2-BD59-A6C34878D82A}">
                    <a16:rowId xmlns:a16="http://schemas.microsoft.com/office/drawing/2014/main" val="1213740514"/>
                  </a:ext>
                </a:extLst>
              </a:tr>
              <a:tr h="916718">
                <a:tc>
                  <a:txBody>
                    <a:bodyPr/>
                    <a:lstStyle/>
                    <a:p>
                      <a:pPr algn="l" fontAlgn="ctr">
                        <a:buNone/>
                      </a:pPr>
                      <a:r>
                        <a:rPr lang="es-CO" sz="1100" b="1" u="none" strike="noStrike">
                          <a:solidFill>
                            <a:schemeClr val="tx1"/>
                          </a:solidFill>
                          <a:effectLst/>
                          <a:latin typeface="Calibri" panose="020F0502020204030204" pitchFamily="34" charset="0"/>
                          <a:cs typeface="Calibri" panose="020F0502020204030204" pitchFamily="34" charset="0"/>
                        </a:rPr>
                        <a:t>Gestión del riesgo cambio climático</a:t>
                      </a:r>
                      <a:endParaRPr lang="es-CO" sz="1100" b="1" i="0" u="none" strike="noStrike">
                        <a:solidFill>
                          <a:schemeClr val="tx1"/>
                        </a:solidFill>
                        <a:effectLst/>
                        <a:latin typeface="Calibri" panose="020F0502020204030204" pitchFamily="34" charset="0"/>
                        <a:cs typeface="Calibri" panose="020F0502020204030204" pitchFamily="34" charset="0"/>
                      </a:endParaRPr>
                    </a:p>
                  </a:txBody>
                  <a:tcPr marL="45720" marR="45720" anchor="ctr"/>
                </a:tc>
                <a:tc>
                  <a:txBody>
                    <a:bodyPr/>
                    <a:lstStyle/>
                    <a:p>
                      <a:pPr algn="l" fontAlgn="ctr">
                        <a:buNone/>
                      </a:pPr>
                      <a:r>
                        <a:rPr lang="es-CO" sz="1100" b="1" u="none" strike="noStrike">
                          <a:solidFill>
                            <a:srgbClr val="002060"/>
                          </a:solidFill>
                          <a:effectLst/>
                          <a:latin typeface="Calibri" panose="020F0502020204030204" pitchFamily="34" charset="0"/>
                          <a:cs typeface="Calibri" panose="020F0502020204030204" pitchFamily="34" charset="0"/>
                        </a:rPr>
                        <a:t>Débil posicionamiento del agua como estrategia para la asignación de recursos para la gestión del riesgo y la adaptación al cambio climático</a:t>
                      </a:r>
                      <a:endParaRPr lang="es-CO" sz="1100" b="1" i="0" u="none" strike="noStrike">
                        <a:solidFill>
                          <a:srgbClr val="002060"/>
                        </a:solidFill>
                        <a:effectLst/>
                        <a:latin typeface="Calibri" panose="020F0502020204030204" pitchFamily="34" charset="0"/>
                        <a:cs typeface="Calibri" panose="020F0502020204030204" pitchFamily="34" charset="0"/>
                      </a:endParaRPr>
                    </a:p>
                  </a:txBody>
                  <a:tcPr marL="45720" marR="45720" anchor="ctr"/>
                </a:tc>
                <a:tc>
                  <a:txBody>
                    <a:bodyPr/>
                    <a:lstStyle/>
                    <a:p>
                      <a:pPr algn="l" fontAlgn="b">
                        <a:buNone/>
                      </a:pPr>
                      <a:endParaRPr lang="es-CO" sz="1100" b="0" i="0" u="none" strike="noStrike">
                        <a:solidFill>
                          <a:srgbClr val="000000"/>
                        </a:solidFill>
                        <a:effectLst/>
                        <a:latin typeface="Calibri"/>
                        <a:cs typeface="Calibri"/>
                      </a:endParaRPr>
                    </a:p>
                  </a:txBody>
                  <a:tcPr marL="45720" marR="45720" anchor="b"/>
                </a:tc>
                <a:tc>
                  <a:txBody>
                    <a:bodyPr/>
                    <a:lstStyle/>
                    <a:p>
                      <a:pPr algn="l" fontAlgn="b">
                        <a:buNone/>
                      </a:pPr>
                      <a:endParaRPr lang="es-CO" sz="1100" b="0" i="0" u="none" strike="noStrike">
                        <a:solidFill>
                          <a:srgbClr val="000000"/>
                        </a:solidFill>
                        <a:effectLst/>
                        <a:latin typeface="Calibri"/>
                        <a:cs typeface="Calibri"/>
                      </a:endParaRPr>
                    </a:p>
                  </a:txBody>
                  <a:tcPr marL="45720" marR="45720" anchor="b"/>
                </a:tc>
                <a:tc>
                  <a:txBody>
                    <a:bodyPr/>
                    <a:lstStyle/>
                    <a:p>
                      <a:pPr algn="l" fontAlgn="b">
                        <a:buNone/>
                      </a:pPr>
                      <a:endParaRPr lang="es-CO" sz="1100" b="0" i="0" u="none" strike="noStrike">
                        <a:solidFill>
                          <a:srgbClr val="000000"/>
                        </a:solidFill>
                        <a:effectLst/>
                        <a:latin typeface="Calibri"/>
                        <a:cs typeface="Calibri"/>
                      </a:endParaRPr>
                    </a:p>
                  </a:txBody>
                  <a:tcPr marL="45720" marR="45720" anchor="b"/>
                </a:tc>
                <a:tc>
                  <a:txBody>
                    <a:bodyPr/>
                    <a:lstStyle/>
                    <a:p>
                      <a:pPr algn="l" fontAlgn="b">
                        <a:buNone/>
                      </a:pPr>
                      <a:endParaRPr lang="es-CO" sz="1100" b="0" i="0" u="none" strike="noStrike">
                        <a:solidFill>
                          <a:srgbClr val="000000"/>
                        </a:solidFill>
                        <a:effectLst/>
                        <a:latin typeface="Calibri"/>
                        <a:cs typeface="Calibri"/>
                      </a:endParaRPr>
                    </a:p>
                  </a:txBody>
                  <a:tcPr marL="45720" marR="45720" anchor="b"/>
                </a:tc>
                <a:tc>
                  <a:txBody>
                    <a:bodyPr/>
                    <a:lstStyle/>
                    <a:p>
                      <a:pPr algn="l" fontAlgn="b">
                        <a:buNone/>
                      </a:pPr>
                      <a:endParaRPr lang="es-CO" sz="1100" b="0" i="0" u="none" strike="noStrike">
                        <a:solidFill>
                          <a:srgbClr val="000000"/>
                        </a:solidFill>
                        <a:effectLst/>
                        <a:latin typeface="Calibri"/>
                        <a:cs typeface="Calibri"/>
                      </a:endParaRPr>
                    </a:p>
                  </a:txBody>
                  <a:tcPr marL="45720" marR="45720" anchor="b"/>
                </a:tc>
                <a:extLst>
                  <a:ext uri="{0D108BD9-81ED-4DB2-BD59-A6C34878D82A}">
                    <a16:rowId xmlns:a16="http://schemas.microsoft.com/office/drawing/2014/main" val="2815071454"/>
                  </a:ext>
                </a:extLst>
              </a:tr>
              <a:tr h="587639">
                <a:tc>
                  <a:txBody>
                    <a:bodyPr/>
                    <a:lstStyle/>
                    <a:p>
                      <a:pPr algn="l" fontAlgn="ctr">
                        <a:buNone/>
                      </a:pPr>
                      <a:r>
                        <a:rPr lang="es-CO" sz="1100" b="1" u="none" strike="noStrike">
                          <a:solidFill>
                            <a:schemeClr val="tx1"/>
                          </a:solidFill>
                          <a:effectLst/>
                          <a:latin typeface="Calibri" panose="020F0502020204030204" pitchFamily="34" charset="0"/>
                          <a:cs typeface="Calibri" panose="020F0502020204030204" pitchFamily="34" charset="0"/>
                        </a:rPr>
                        <a:t>Gestión del riesgo cambio climático</a:t>
                      </a:r>
                      <a:endParaRPr lang="es-CO" sz="1100" b="1" i="0" u="none" strike="noStrike">
                        <a:solidFill>
                          <a:schemeClr val="tx1"/>
                        </a:solidFill>
                        <a:effectLst/>
                        <a:latin typeface="Calibri" panose="020F0502020204030204" pitchFamily="34" charset="0"/>
                        <a:cs typeface="Calibri" panose="020F0502020204030204" pitchFamily="34" charset="0"/>
                      </a:endParaRPr>
                    </a:p>
                  </a:txBody>
                  <a:tcPr marL="45720" marR="45720" anchor="ctr"/>
                </a:tc>
                <a:tc>
                  <a:txBody>
                    <a:bodyPr/>
                    <a:lstStyle/>
                    <a:p>
                      <a:pPr algn="l" fontAlgn="b">
                        <a:buNone/>
                      </a:pPr>
                      <a:r>
                        <a:rPr lang="es-CO" sz="1100" b="1" u="none" strike="noStrike">
                          <a:solidFill>
                            <a:srgbClr val="002060"/>
                          </a:solidFill>
                          <a:effectLst/>
                          <a:latin typeface="Calibri" panose="020F0502020204030204" pitchFamily="34" charset="0"/>
                          <a:cs typeface="Calibri" panose="020F0502020204030204" pitchFamily="34" charset="0"/>
                        </a:rPr>
                        <a:t>Desabastecimiento por reducción de la oferta hídrica disponible por alteraciones del ciclo del agua</a:t>
                      </a:r>
                      <a:endParaRPr lang="es-CO" sz="1100" b="1" i="0" u="none" strike="noStrike">
                        <a:solidFill>
                          <a:srgbClr val="002060"/>
                        </a:solidFill>
                        <a:effectLst/>
                        <a:latin typeface="Calibri" panose="020F0502020204030204" pitchFamily="34" charset="0"/>
                        <a:cs typeface="Calibri" panose="020F0502020204030204" pitchFamily="34" charset="0"/>
                      </a:endParaRPr>
                    </a:p>
                  </a:txBody>
                  <a:tcPr marL="45720" marR="45720" anchor="b"/>
                </a:tc>
                <a:tc>
                  <a:txBody>
                    <a:bodyPr/>
                    <a:lstStyle/>
                    <a:p>
                      <a:pPr algn="l" fontAlgn="b">
                        <a:buNone/>
                      </a:pPr>
                      <a:endParaRPr lang="es-CO" sz="1100" b="0" i="0" u="none" strike="noStrike">
                        <a:solidFill>
                          <a:srgbClr val="000000"/>
                        </a:solidFill>
                        <a:effectLst/>
                        <a:latin typeface="Calibri"/>
                        <a:cs typeface="Calibri"/>
                      </a:endParaRPr>
                    </a:p>
                  </a:txBody>
                  <a:tcPr marL="45720" marR="45720" anchor="b"/>
                </a:tc>
                <a:tc>
                  <a:txBody>
                    <a:bodyPr/>
                    <a:lstStyle/>
                    <a:p>
                      <a:pPr algn="l" fontAlgn="b">
                        <a:buNone/>
                      </a:pPr>
                      <a:r>
                        <a:rPr lang="es-CO" sz="1100" u="none" strike="noStrike">
                          <a:effectLst/>
                          <a:latin typeface="Calibri"/>
                          <a:cs typeface="Calibri"/>
                        </a:rPr>
                        <a:t>Territorios con mayor susceptibilidad de desabastecimiento</a:t>
                      </a:r>
                      <a:endParaRPr lang="es-CO" sz="1100" b="0" i="0" u="none" strike="noStrike">
                        <a:solidFill>
                          <a:srgbClr val="000000"/>
                        </a:solidFill>
                        <a:effectLst/>
                        <a:latin typeface="Calibri"/>
                        <a:cs typeface="Calibri"/>
                      </a:endParaRPr>
                    </a:p>
                  </a:txBody>
                  <a:tcPr marL="45720" marR="45720" anchor="b"/>
                </a:tc>
                <a:tc>
                  <a:txBody>
                    <a:bodyPr/>
                    <a:lstStyle/>
                    <a:p>
                      <a:pPr algn="l" fontAlgn="b">
                        <a:buNone/>
                      </a:pPr>
                      <a:r>
                        <a:rPr lang="es-CO" sz="1100" u="none" strike="noStrike">
                          <a:effectLst/>
                          <a:latin typeface="Calibri"/>
                          <a:cs typeface="Calibri"/>
                        </a:rPr>
                        <a:t>Prestador de SP y GCA- UNGRD, Autoridad ambiental</a:t>
                      </a:r>
                      <a:endParaRPr lang="es-CO" sz="1100" b="0" i="0" u="none" strike="noStrike">
                        <a:solidFill>
                          <a:srgbClr val="000000"/>
                        </a:solidFill>
                        <a:effectLst/>
                        <a:latin typeface="Calibri"/>
                        <a:cs typeface="Calibri"/>
                      </a:endParaRPr>
                    </a:p>
                  </a:txBody>
                  <a:tcPr marL="45720" marR="45720" anchor="b"/>
                </a:tc>
                <a:tc>
                  <a:txBody>
                    <a:bodyPr/>
                    <a:lstStyle/>
                    <a:p>
                      <a:pPr algn="l" fontAlgn="b">
                        <a:buNone/>
                      </a:pPr>
                      <a:r>
                        <a:rPr lang="es-CO" sz="1100" u="none" strike="noStrike">
                          <a:effectLst/>
                          <a:latin typeface="Calibri" panose="020F0502020204030204" pitchFamily="34" charset="0"/>
                          <a:cs typeface="Calibri" panose="020F0502020204030204" pitchFamily="34" charset="0"/>
                        </a:rPr>
                        <a:t>Comunidades</a:t>
                      </a:r>
                      <a:endParaRPr lang="es-CO" sz="1100" b="0" i="0" u="none" strike="noStrike">
                        <a:solidFill>
                          <a:srgbClr val="000000"/>
                        </a:solidFill>
                        <a:effectLst/>
                        <a:latin typeface="Calibri" panose="020F0502020204030204" pitchFamily="34" charset="0"/>
                        <a:cs typeface="Calibri" panose="020F0502020204030204" pitchFamily="34" charset="0"/>
                      </a:endParaRPr>
                    </a:p>
                  </a:txBody>
                  <a:tcPr marL="45720" marR="45720" anchor="b"/>
                </a:tc>
                <a:tc>
                  <a:txBody>
                    <a:bodyPr/>
                    <a:lstStyle/>
                    <a:p>
                      <a:pPr algn="l" fontAlgn="b">
                        <a:buNone/>
                      </a:pPr>
                      <a:r>
                        <a:rPr lang="es-CO" sz="1100" u="none" strike="noStrike">
                          <a:effectLst/>
                          <a:latin typeface="Calibri" panose="020F0502020204030204" pitchFamily="34" charset="0"/>
                          <a:cs typeface="Calibri" panose="020F0502020204030204" pitchFamily="34" charset="0"/>
                        </a:rPr>
                        <a:t>Al agua y salud</a:t>
                      </a:r>
                      <a:endParaRPr lang="es-CO" sz="1100" b="0" i="0" u="none" strike="noStrike">
                        <a:solidFill>
                          <a:srgbClr val="000000"/>
                        </a:solidFill>
                        <a:effectLst/>
                        <a:latin typeface="Calibri" panose="020F0502020204030204" pitchFamily="34" charset="0"/>
                        <a:cs typeface="Calibri" panose="020F0502020204030204" pitchFamily="34" charset="0"/>
                      </a:endParaRPr>
                    </a:p>
                  </a:txBody>
                  <a:tcPr marL="45720" marR="45720" anchor="b"/>
                </a:tc>
                <a:extLst>
                  <a:ext uri="{0D108BD9-81ED-4DB2-BD59-A6C34878D82A}">
                    <a16:rowId xmlns:a16="http://schemas.microsoft.com/office/drawing/2014/main" val="2253901432"/>
                  </a:ext>
                </a:extLst>
              </a:tr>
              <a:tr h="587639">
                <a:tc>
                  <a:txBody>
                    <a:bodyPr/>
                    <a:lstStyle/>
                    <a:p>
                      <a:pPr algn="l" fontAlgn="ctr">
                        <a:buNone/>
                      </a:pPr>
                      <a:endParaRPr lang="es-CO" sz="1100" b="0" i="0" u="none" strike="noStrike">
                        <a:solidFill>
                          <a:srgbClr val="000000"/>
                        </a:solidFill>
                        <a:effectLst/>
                        <a:latin typeface="Calibri"/>
                        <a:cs typeface="Calibri"/>
                      </a:endParaRPr>
                    </a:p>
                  </a:txBody>
                  <a:tcPr marL="45720" marR="45720" anchor="ctr"/>
                </a:tc>
                <a:tc>
                  <a:txBody>
                    <a:bodyPr/>
                    <a:lstStyle/>
                    <a:p>
                      <a:pPr algn="l" fontAlgn="b">
                        <a:buNone/>
                      </a:pPr>
                      <a:r>
                        <a:rPr lang="es-CO" sz="1100" b="1" u="none" strike="noStrike">
                          <a:solidFill>
                            <a:srgbClr val="002060"/>
                          </a:solidFill>
                          <a:effectLst/>
                          <a:latin typeface="Calibri" panose="020F0502020204030204" pitchFamily="34" charset="0"/>
                          <a:cs typeface="Calibri" panose="020F0502020204030204" pitchFamily="34" charset="0"/>
                        </a:rPr>
                        <a:t>Desigualdad entre lo urbano y lo rural Formas organizativas en lo rural alrededor del agua</a:t>
                      </a:r>
                      <a:endParaRPr lang="es-CO" sz="1100" b="1" i="0" u="none" strike="noStrike">
                        <a:solidFill>
                          <a:srgbClr val="002060"/>
                        </a:solidFill>
                        <a:effectLst/>
                        <a:latin typeface="Calibri" panose="020F0502020204030204" pitchFamily="34" charset="0"/>
                        <a:cs typeface="Calibri" panose="020F0502020204030204" pitchFamily="34" charset="0"/>
                      </a:endParaRPr>
                    </a:p>
                  </a:txBody>
                  <a:tcPr marL="45720" marR="45720" anchor="b"/>
                </a:tc>
                <a:tc>
                  <a:txBody>
                    <a:bodyPr/>
                    <a:lstStyle/>
                    <a:p>
                      <a:pPr algn="l" fontAlgn="b">
                        <a:buNone/>
                      </a:pPr>
                      <a:endParaRPr lang="es-CO" sz="1100" b="0" i="0" u="none" strike="noStrike">
                        <a:solidFill>
                          <a:srgbClr val="000000"/>
                        </a:solidFill>
                        <a:effectLst/>
                        <a:latin typeface="Calibri"/>
                        <a:cs typeface="Calibri"/>
                      </a:endParaRPr>
                    </a:p>
                  </a:txBody>
                  <a:tcPr marL="45720" marR="45720" anchor="b"/>
                </a:tc>
                <a:tc>
                  <a:txBody>
                    <a:bodyPr/>
                    <a:lstStyle/>
                    <a:p>
                      <a:pPr algn="l" fontAlgn="b">
                        <a:buNone/>
                      </a:pPr>
                      <a:r>
                        <a:rPr lang="es-CO" sz="1100" u="none" strike="noStrike">
                          <a:effectLst/>
                          <a:latin typeface="Calibri" panose="020F0502020204030204" pitchFamily="34" charset="0"/>
                          <a:cs typeface="Calibri" panose="020F0502020204030204" pitchFamily="34" charset="0"/>
                        </a:rPr>
                        <a:t> </a:t>
                      </a:r>
                      <a:endParaRPr lang="es-CO" sz="1100" b="0" i="0" u="none" strike="noStrike">
                        <a:solidFill>
                          <a:srgbClr val="000000"/>
                        </a:solidFill>
                        <a:effectLst/>
                        <a:latin typeface="Calibri" panose="020F0502020204030204" pitchFamily="34" charset="0"/>
                        <a:cs typeface="Calibri" panose="020F0502020204030204" pitchFamily="34" charset="0"/>
                      </a:endParaRPr>
                    </a:p>
                  </a:txBody>
                  <a:tcPr marL="45720" marR="45720" anchor="b"/>
                </a:tc>
                <a:tc>
                  <a:txBody>
                    <a:bodyPr/>
                    <a:lstStyle/>
                    <a:p>
                      <a:pPr algn="l" fontAlgn="b">
                        <a:buNone/>
                      </a:pPr>
                      <a:endParaRPr lang="es-CO" sz="1100" b="0" i="0" u="none" strike="noStrike">
                        <a:solidFill>
                          <a:srgbClr val="000000"/>
                        </a:solidFill>
                        <a:effectLst/>
                        <a:latin typeface="Calibri"/>
                        <a:cs typeface="Calibri"/>
                      </a:endParaRPr>
                    </a:p>
                  </a:txBody>
                  <a:tcPr marL="45720" marR="45720" anchor="b"/>
                </a:tc>
                <a:tc>
                  <a:txBody>
                    <a:bodyPr/>
                    <a:lstStyle/>
                    <a:p>
                      <a:pPr algn="l" fontAlgn="b">
                        <a:buNone/>
                      </a:pPr>
                      <a:endParaRPr lang="es-CO" sz="1100" b="0" i="0" u="none" strike="noStrike">
                        <a:solidFill>
                          <a:srgbClr val="000000"/>
                        </a:solidFill>
                        <a:effectLst/>
                        <a:latin typeface="Calibri"/>
                        <a:cs typeface="Calibri"/>
                      </a:endParaRPr>
                    </a:p>
                  </a:txBody>
                  <a:tcPr marL="45720" marR="45720" anchor="b"/>
                </a:tc>
                <a:tc>
                  <a:txBody>
                    <a:bodyPr/>
                    <a:lstStyle/>
                    <a:p>
                      <a:pPr algn="l" fontAlgn="b">
                        <a:buNone/>
                      </a:pPr>
                      <a:r>
                        <a:rPr lang="es-CO" sz="1100" u="none" strike="noStrike">
                          <a:effectLst/>
                          <a:latin typeface="Calibri" panose="020F0502020204030204" pitchFamily="34" charset="0"/>
                          <a:cs typeface="Calibri" panose="020F0502020204030204" pitchFamily="34" charset="0"/>
                        </a:rPr>
                        <a:t> </a:t>
                      </a:r>
                      <a:endParaRPr lang="es-CO" sz="1100" b="0" i="0" u="none" strike="noStrike">
                        <a:solidFill>
                          <a:srgbClr val="000000"/>
                        </a:solidFill>
                        <a:effectLst/>
                        <a:latin typeface="Calibri" panose="020F0502020204030204" pitchFamily="34" charset="0"/>
                        <a:cs typeface="Calibri" panose="020F0502020204030204" pitchFamily="34" charset="0"/>
                      </a:endParaRPr>
                    </a:p>
                  </a:txBody>
                  <a:tcPr marL="45720" marR="45720" anchor="b"/>
                </a:tc>
                <a:extLst>
                  <a:ext uri="{0D108BD9-81ED-4DB2-BD59-A6C34878D82A}">
                    <a16:rowId xmlns:a16="http://schemas.microsoft.com/office/drawing/2014/main" val="505509479"/>
                  </a:ext>
                </a:extLst>
              </a:tr>
            </a:tbl>
          </a:graphicData>
        </a:graphic>
      </p:graphicFrame>
      <p:sp>
        <p:nvSpPr>
          <p:cNvPr id="7" name="Rectángulo 6">
            <a:extLst>
              <a:ext uri="{FF2B5EF4-FFF2-40B4-BE49-F238E27FC236}">
                <a16:creationId xmlns:a16="http://schemas.microsoft.com/office/drawing/2014/main" id="{9406D903-5B53-4988-8C5A-7EE56EFD8332}"/>
              </a:ext>
            </a:extLst>
          </p:cNvPr>
          <p:cNvSpPr/>
          <p:nvPr/>
        </p:nvSpPr>
        <p:spPr>
          <a:xfrm>
            <a:off x="1932906" y="1761248"/>
            <a:ext cx="1968534" cy="809625"/>
          </a:xfrm>
          <a:prstGeom prst="rect">
            <a:avLst/>
          </a:prstGeom>
          <a:noFill/>
          <a:ln w="7302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Tree>
    <p:extLst>
      <p:ext uri="{BB962C8B-B14F-4D97-AF65-F5344CB8AC3E}">
        <p14:creationId xmlns:p14="http://schemas.microsoft.com/office/powerpoint/2010/main" val="19294826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3998">
          <a:extLst>
            <a:ext uri="{FF2B5EF4-FFF2-40B4-BE49-F238E27FC236}">
              <a16:creationId xmlns:a16="http://schemas.microsoft.com/office/drawing/2014/main" id="{6F5DD105-58FF-9F8C-CC00-8CF4B5D93A6A}"/>
            </a:ext>
          </a:extLst>
        </p:cNvPr>
        <p:cNvGrpSpPr/>
        <p:nvPr/>
      </p:nvGrpSpPr>
      <p:grpSpPr>
        <a:xfrm>
          <a:off x="0" y="0"/>
          <a:ext cx="0" cy="0"/>
          <a:chOff x="0" y="0"/>
          <a:chExt cx="0" cy="0"/>
        </a:xfrm>
      </p:grpSpPr>
      <p:pic>
        <p:nvPicPr>
          <p:cNvPr id="3999" name="Google Shape;3999;p27" descr="Patrón de fondo&#10;&#10;El contenido generado por IA puede ser incorrecto.">
            <a:extLst>
              <a:ext uri="{FF2B5EF4-FFF2-40B4-BE49-F238E27FC236}">
                <a16:creationId xmlns:a16="http://schemas.microsoft.com/office/drawing/2014/main" id="{8BB125B6-3D22-04F9-C18D-8B95E5E54EEB}"/>
              </a:ext>
            </a:extLst>
          </p:cNvPr>
          <p:cNvPicPr preferRelativeResize="0"/>
          <p:nvPr/>
        </p:nvPicPr>
        <p:blipFill rotWithShape="1">
          <a:blip r:embed="rId3">
            <a:alphaModFix/>
          </a:blip>
          <a:srcRect/>
          <a:stretch/>
        </p:blipFill>
        <p:spPr>
          <a:xfrm>
            <a:off x="7798" y="-3861"/>
            <a:ext cx="12184202" cy="6858000"/>
          </a:xfrm>
          <a:prstGeom prst="rect">
            <a:avLst/>
          </a:prstGeom>
          <a:noFill/>
          <a:ln>
            <a:noFill/>
          </a:ln>
        </p:spPr>
      </p:pic>
      <p:pic>
        <p:nvPicPr>
          <p:cNvPr id="4002" name="Google Shape;4002;p27" descr="Logotipo&#10;&#10;El contenido generado por IA puede ser incorrecto.">
            <a:extLst>
              <a:ext uri="{FF2B5EF4-FFF2-40B4-BE49-F238E27FC236}">
                <a16:creationId xmlns:a16="http://schemas.microsoft.com/office/drawing/2014/main" id="{50DD2B73-22A6-3203-0D2A-AFD2F8E8BF42}"/>
              </a:ext>
            </a:extLst>
          </p:cNvPr>
          <p:cNvPicPr preferRelativeResize="0"/>
          <p:nvPr/>
        </p:nvPicPr>
        <p:blipFill rotWithShape="1">
          <a:blip r:embed="rId4">
            <a:alphaModFix/>
          </a:blip>
          <a:srcRect/>
          <a:stretch/>
        </p:blipFill>
        <p:spPr>
          <a:xfrm>
            <a:off x="3979016" y="153230"/>
            <a:ext cx="4019550" cy="809625"/>
          </a:xfrm>
          <a:prstGeom prst="rect">
            <a:avLst/>
          </a:prstGeom>
          <a:noFill/>
          <a:ln>
            <a:noFill/>
          </a:ln>
        </p:spPr>
      </p:pic>
      <p:sp>
        <p:nvSpPr>
          <p:cNvPr id="5" name="CuadroTexto 4">
            <a:extLst>
              <a:ext uri="{FF2B5EF4-FFF2-40B4-BE49-F238E27FC236}">
                <a16:creationId xmlns:a16="http://schemas.microsoft.com/office/drawing/2014/main" id="{A31DF44E-EF57-9410-9B39-43F15561B68C}"/>
              </a:ext>
            </a:extLst>
          </p:cNvPr>
          <p:cNvSpPr txBox="1"/>
          <p:nvPr/>
        </p:nvSpPr>
        <p:spPr>
          <a:xfrm>
            <a:off x="3055090" y="3071196"/>
            <a:ext cx="6284851" cy="707886"/>
          </a:xfrm>
          <a:prstGeom prst="rect">
            <a:avLst/>
          </a:prstGeom>
          <a:noFill/>
        </p:spPr>
        <p:txBody>
          <a:bodyPr wrap="square">
            <a:spAutoFit/>
          </a:bodyPr>
          <a:lstStyle/>
          <a:p>
            <a:pPr algn="ctr"/>
            <a:r>
              <a:rPr lang="es-CO" sz="2000" b="1">
                <a:solidFill>
                  <a:schemeClr val="tx1"/>
                </a:solidFill>
                <a:latin typeface="Calibri" panose="020F0502020204030204" pitchFamily="34" charset="0"/>
                <a:cs typeface="Calibri" panose="020F0502020204030204" pitchFamily="34" charset="0"/>
              </a:rPr>
              <a:t>5</a:t>
            </a:r>
            <a:r>
              <a:rPr lang="es-CO" sz="2000" b="1" u="none" strike="noStrike">
                <a:solidFill>
                  <a:schemeClr val="tx1"/>
                </a:solidFill>
                <a:effectLst/>
                <a:latin typeface="Calibri" panose="020F0502020204030204" pitchFamily="34" charset="0"/>
                <a:cs typeface="Calibri" panose="020F0502020204030204" pitchFamily="34" charset="0"/>
              </a:rPr>
              <a:t>. </a:t>
            </a:r>
            <a:r>
              <a:rPr lang="es-CO" sz="2000" b="1">
                <a:solidFill>
                  <a:schemeClr val="tx1"/>
                </a:solidFill>
                <a:latin typeface="Calibri" panose="020F0502020204030204" pitchFamily="34" charset="0"/>
                <a:cs typeface="Calibri" panose="020F0502020204030204" pitchFamily="34" charset="0"/>
              </a:rPr>
              <a:t>Análisis de brechas asociadas a objetivos, líneas estratégicas y líneas de acción de la política</a:t>
            </a:r>
            <a:endParaRPr lang="es-CO" sz="2000" b="1"/>
          </a:p>
        </p:txBody>
      </p:sp>
      <p:sp>
        <p:nvSpPr>
          <p:cNvPr id="3" name="CuadroTexto 2">
            <a:extLst>
              <a:ext uri="{FF2B5EF4-FFF2-40B4-BE49-F238E27FC236}">
                <a16:creationId xmlns:a16="http://schemas.microsoft.com/office/drawing/2014/main" id="{C3EFEB3F-AC26-CCAE-D939-5570A3AFC420}"/>
              </a:ext>
            </a:extLst>
          </p:cNvPr>
          <p:cNvSpPr txBox="1"/>
          <p:nvPr/>
        </p:nvSpPr>
        <p:spPr>
          <a:xfrm>
            <a:off x="3667393" y="3931481"/>
            <a:ext cx="4857214" cy="600164"/>
          </a:xfrm>
          <a:prstGeom prst="rect">
            <a:avLst/>
          </a:prstGeom>
          <a:noFill/>
        </p:spPr>
        <p:txBody>
          <a:bodyPr wrap="square">
            <a:spAutoFit/>
          </a:bodyPr>
          <a:lstStyle/>
          <a:p>
            <a:pPr algn="ctr"/>
            <a:r>
              <a:rPr lang="es-CO" sz="1100" u="none" strike="noStrike">
                <a:effectLst/>
                <a:highlight>
                  <a:srgbClr val="65D9D1"/>
                </a:highlight>
                <a:latin typeface="Calibri" panose="020F0502020204030204" pitchFamily="34" charset="0"/>
                <a:cs typeface="Calibri" panose="020F0502020204030204" pitchFamily="34" charset="0"/>
              </a:rPr>
              <a:t>Para este apartado, remitirse al listado de brechas del documento:</a:t>
            </a:r>
          </a:p>
          <a:p>
            <a:pPr algn="ctr"/>
            <a:r>
              <a:rPr lang="es-CO" sz="1100" u="none" strike="noStrike">
                <a:effectLst/>
                <a:highlight>
                  <a:srgbClr val="65D9D1"/>
                </a:highlight>
                <a:latin typeface="Calibri" panose="020F0502020204030204" pitchFamily="34" charset="0"/>
                <a:cs typeface="Calibri" panose="020F0502020204030204" pitchFamily="34" charset="0"/>
              </a:rPr>
              <a:t>1. </a:t>
            </a:r>
            <a:r>
              <a:rPr lang="es-CO" sz="1100">
                <a:highlight>
                  <a:srgbClr val="65D9D1"/>
                </a:highlight>
                <a:latin typeface="Calibri" panose="020F0502020204030204" pitchFamily="34" charset="0"/>
                <a:cs typeface="Calibri" panose="020F0502020204030204" pitchFamily="34" charset="0"/>
              </a:rPr>
              <a:t>Propuesta de brechas. Allí se listan cuatro (4) brechas de ejemplo metodológico, a partir de las cuales se agrupan las líneas de acción de la PNA.</a:t>
            </a:r>
            <a:endParaRPr lang="es-CO" sz="1100">
              <a:highlight>
                <a:srgbClr val="65D9D1"/>
              </a:highlight>
            </a:endParaRPr>
          </a:p>
        </p:txBody>
      </p:sp>
    </p:spTree>
    <p:extLst>
      <p:ext uri="{BB962C8B-B14F-4D97-AF65-F5344CB8AC3E}">
        <p14:creationId xmlns:p14="http://schemas.microsoft.com/office/powerpoint/2010/main" val="29489366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3998">
          <a:extLst>
            <a:ext uri="{FF2B5EF4-FFF2-40B4-BE49-F238E27FC236}">
              <a16:creationId xmlns:a16="http://schemas.microsoft.com/office/drawing/2014/main" id="{FA75C2BD-8A6E-BE16-EA2E-D2FE933629A0}"/>
            </a:ext>
          </a:extLst>
        </p:cNvPr>
        <p:cNvGrpSpPr/>
        <p:nvPr/>
      </p:nvGrpSpPr>
      <p:grpSpPr>
        <a:xfrm>
          <a:off x="0" y="0"/>
          <a:ext cx="0" cy="0"/>
          <a:chOff x="0" y="0"/>
          <a:chExt cx="0" cy="0"/>
        </a:xfrm>
      </p:grpSpPr>
      <p:pic>
        <p:nvPicPr>
          <p:cNvPr id="3999" name="Google Shape;3999;p27" descr="Patrón de fondo&#10;&#10;El contenido generado por IA puede ser incorrecto.">
            <a:extLst>
              <a:ext uri="{FF2B5EF4-FFF2-40B4-BE49-F238E27FC236}">
                <a16:creationId xmlns:a16="http://schemas.microsoft.com/office/drawing/2014/main" id="{ED5F246E-EF65-57D6-639D-38805324CCAC}"/>
              </a:ext>
            </a:extLst>
          </p:cNvPr>
          <p:cNvPicPr preferRelativeResize="0"/>
          <p:nvPr/>
        </p:nvPicPr>
        <p:blipFill rotWithShape="1">
          <a:blip r:embed="rId3">
            <a:alphaModFix/>
          </a:blip>
          <a:srcRect/>
          <a:stretch/>
        </p:blipFill>
        <p:spPr>
          <a:xfrm>
            <a:off x="7798" y="-3861"/>
            <a:ext cx="12184202" cy="6858000"/>
          </a:xfrm>
          <a:prstGeom prst="rect">
            <a:avLst/>
          </a:prstGeom>
          <a:noFill/>
          <a:ln>
            <a:noFill/>
          </a:ln>
        </p:spPr>
      </p:pic>
      <p:pic>
        <p:nvPicPr>
          <p:cNvPr id="4002" name="Google Shape;4002;p27" descr="Logotipo&#10;&#10;El contenido generado por IA puede ser incorrecto.">
            <a:extLst>
              <a:ext uri="{FF2B5EF4-FFF2-40B4-BE49-F238E27FC236}">
                <a16:creationId xmlns:a16="http://schemas.microsoft.com/office/drawing/2014/main" id="{D02CA181-E8A0-C07C-C7B6-A0D68870A8C8}"/>
              </a:ext>
            </a:extLst>
          </p:cNvPr>
          <p:cNvPicPr preferRelativeResize="0"/>
          <p:nvPr/>
        </p:nvPicPr>
        <p:blipFill rotWithShape="1">
          <a:blip r:embed="rId4">
            <a:alphaModFix/>
          </a:blip>
          <a:srcRect/>
          <a:stretch/>
        </p:blipFill>
        <p:spPr>
          <a:xfrm>
            <a:off x="3979016" y="153230"/>
            <a:ext cx="4019550" cy="809625"/>
          </a:xfrm>
          <a:prstGeom prst="rect">
            <a:avLst/>
          </a:prstGeom>
          <a:noFill/>
          <a:ln>
            <a:noFill/>
          </a:ln>
        </p:spPr>
      </p:pic>
      <p:sp>
        <p:nvSpPr>
          <p:cNvPr id="5" name="CuadroTexto 4">
            <a:extLst>
              <a:ext uri="{FF2B5EF4-FFF2-40B4-BE49-F238E27FC236}">
                <a16:creationId xmlns:a16="http://schemas.microsoft.com/office/drawing/2014/main" id="{8B1492E4-EF1A-E0CD-6E26-BF28F5A33C07}"/>
              </a:ext>
            </a:extLst>
          </p:cNvPr>
          <p:cNvSpPr txBox="1"/>
          <p:nvPr/>
        </p:nvSpPr>
        <p:spPr>
          <a:xfrm>
            <a:off x="3055090" y="3071196"/>
            <a:ext cx="6284851" cy="400110"/>
          </a:xfrm>
          <a:prstGeom prst="rect">
            <a:avLst/>
          </a:prstGeom>
          <a:noFill/>
        </p:spPr>
        <p:txBody>
          <a:bodyPr wrap="square">
            <a:spAutoFit/>
          </a:bodyPr>
          <a:lstStyle/>
          <a:p>
            <a:pPr algn="ctr"/>
            <a:r>
              <a:rPr lang="es-CO" sz="2000" b="1">
                <a:solidFill>
                  <a:schemeClr val="tx1"/>
                </a:solidFill>
                <a:latin typeface="Calibri" panose="020F0502020204030204" pitchFamily="34" charset="0"/>
                <a:cs typeface="Calibri" panose="020F0502020204030204" pitchFamily="34" charset="0"/>
              </a:rPr>
              <a:t>5.1</a:t>
            </a:r>
            <a:r>
              <a:rPr lang="es-CO" sz="2000" b="1" u="none" strike="noStrike">
                <a:solidFill>
                  <a:schemeClr val="tx1"/>
                </a:solidFill>
                <a:effectLst/>
                <a:latin typeface="Calibri" panose="020F0502020204030204" pitchFamily="34" charset="0"/>
                <a:cs typeface="Calibri" panose="020F0502020204030204" pitchFamily="34" charset="0"/>
              </a:rPr>
              <a:t>. </a:t>
            </a:r>
            <a:r>
              <a:rPr lang="es-CO" sz="2000" b="1">
                <a:solidFill>
                  <a:schemeClr val="tx1"/>
                </a:solidFill>
                <a:latin typeface="Calibri" panose="020F0502020204030204" pitchFamily="34" charset="0"/>
                <a:cs typeface="Calibri" panose="020F0502020204030204" pitchFamily="34" charset="0"/>
              </a:rPr>
              <a:t>Brecha 1. Gobernanza institucional del agua</a:t>
            </a:r>
            <a:endParaRPr lang="es-CO" sz="2000" b="1"/>
          </a:p>
        </p:txBody>
      </p:sp>
      <p:sp>
        <p:nvSpPr>
          <p:cNvPr id="3" name="CuadroTexto 2">
            <a:extLst>
              <a:ext uri="{FF2B5EF4-FFF2-40B4-BE49-F238E27FC236}">
                <a16:creationId xmlns:a16="http://schemas.microsoft.com/office/drawing/2014/main" id="{4E002BDF-3FCD-88FC-CA37-B712549A54C0}"/>
              </a:ext>
            </a:extLst>
          </p:cNvPr>
          <p:cNvSpPr txBox="1"/>
          <p:nvPr/>
        </p:nvSpPr>
        <p:spPr>
          <a:xfrm>
            <a:off x="3667393" y="3931481"/>
            <a:ext cx="4857214" cy="430887"/>
          </a:xfrm>
          <a:prstGeom prst="rect">
            <a:avLst/>
          </a:prstGeom>
          <a:noFill/>
        </p:spPr>
        <p:txBody>
          <a:bodyPr wrap="square">
            <a:spAutoFit/>
          </a:bodyPr>
          <a:lstStyle/>
          <a:p>
            <a:pPr algn="ctr"/>
            <a:r>
              <a:rPr lang="es-CO" sz="1100" u="none" strike="noStrike">
                <a:effectLst/>
                <a:highlight>
                  <a:srgbClr val="65D9D1"/>
                </a:highlight>
                <a:latin typeface="Calibri" panose="020F0502020204030204" pitchFamily="34" charset="0"/>
                <a:cs typeface="Calibri" panose="020F0502020204030204" pitchFamily="34" charset="0"/>
              </a:rPr>
              <a:t>Ver diapositiva 10 del documento (costado izquierdo):</a:t>
            </a:r>
          </a:p>
          <a:p>
            <a:pPr algn="ctr"/>
            <a:r>
              <a:rPr lang="es-CO" sz="1100" u="none" strike="noStrike">
                <a:effectLst/>
                <a:highlight>
                  <a:srgbClr val="65D9D1"/>
                </a:highlight>
                <a:latin typeface="Calibri" panose="020F0502020204030204" pitchFamily="34" charset="0"/>
                <a:cs typeface="Calibri" panose="020F0502020204030204" pitchFamily="34" charset="0"/>
              </a:rPr>
              <a:t>1. </a:t>
            </a:r>
            <a:r>
              <a:rPr lang="es-CO" sz="1100">
                <a:highlight>
                  <a:srgbClr val="65D9D1"/>
                </a:highlight>
                <a:latin typeface="Calibri" panose="020F0502020204030204" pitchFamily="34" charset="0"/>
                <a:cs typeface="Calibri" panose="020F0502020204030204" pitchFamily="34" charset="0"/>
              </a:rPr>
              <a:t>Propuesta de brechas. </a:t>
            </a:r>
            <a:endParaRPr lang="es-CO" sz="1100">
              <a:highlight>
                <a:srgbClr val="65D9D1"/>
              </a:highlight>
            </a:endParaRPr>
          </a:p>
        </p:txBody>
      </p:sp>
    </p:spTree>
    <p:extLst>
      <p:ext uri="{BB962C8B-B14F-4D97-AF65-F5344CB8AC3E}">
        <p14:creationId xmlns:p14="http://schemas.microsoft.com/office/powerpoint/2010/main" val="24711333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3998">
          <a:extLst>
            <a:ext uri="{FF2B5EF4-FFF2-40B4-BE49-F238E27FC236}">
              <a16:creationId xmlns:a16="http://schemas.microsoft.com/office/drawing/2014/main" id="{BD120960-B302-849B-9A5C-BDD7A78D1AD0}"/>
            </a:ext>
          </a:extLst>
        </p:cNvPr>
        <p:cNvGrpSpPr/>
        <p:nvPr/>
      </p:nvGrpSpPr>
      <p:grpSpPr>
        <a:xfrm>
          <a:off x="0" y="0"/>
          <a:ext cx="0" cy="0"/>
          <a:chOff x="0" y="0"/>
          <a:chExt cx="0" cy="0"/>
        </a:xfrm>
      </p:grpSpPr>
      <p:pic>
        <p:nvPicPr>
          <p:cNvPr id="3999" name="Google Shape;3999;p27" descr="Patrón de fondo&#10;&#10;El contenido generado por IA puede ser incorrecto.">
            <a:extLst>
              <a:ext uri="{FF2B5EF4-FFF2-40B4-BE49-F238E27FC236}">
                <a16:creationId xmlns:a16="http://schemas.microsoft.com/office/drawing/2014/main" id="{DE284393-6BFB-AD4E-516E-F507E4FE6000}"/>
              </a:ext>
            </a:extLst>
          </p:cNvPr>
          <p:cNvPicPr preferRelativeResize="0"/>
          <p:nvPr/>
        </p:nvPicPr>
        <p:blipFill rotWithShape="1">
          <a:blip r:embed="rId3">
            <a:alphaModFix/>
          </a:blip>
          <a:srcRect/>
          <a:stretch/>
        </p:blipFill>
        <p:spPr>
          <a:xfrm>
            <a:off x="7798" y="-3861"/>
            <a:ext cx="11036752" cy="6858000"/>
          </a:xfrm>
          <a:prstGeom prst="rect">
            <a:avLst/>
          </a:prstGeom>
          <a:noFill/>
          <a:ln>
            <a:noFill/>
          </a:ln>
        </p:spPr>
      </p:pic>
      <p:sp>
        <p:nvSpPr>
          <p:cNvPr id="4000" name="Google Shape;4000;p27">
            <a:extLst>
              <a:ext uri="{FF2B5EF4-FFF2-40B4-BE49-F238E27FC236}">
                <a16:creationId xmlns:a16="http://schemas.microsoft.com/office/drawing/2014/main" id="{3BBD07DC-225A-BDAF-BEF9-D75FC249E1BA}"/>
              </a:ext>
            </a:extLst>
          </p:cNvPr>
          <p:cNvSpPr/>
          <p:nvPr/>
        </p:nvSpPr>
        <p:spPr>
          <a:xfrm>
            <a:off x="6801898" y="0"/>
            <a:ext cx="5386800" cy="1042200"/>
          </a:xfrm>
          <a:prstGeom prst="rect">
            <a:avLst/>
          </a:prstGeom>
          <a:solidFill>
            <a:srgbClr val="242D5B"/>
          </a:solidFill>
          <a:ln w="12700" cap="flat" cmpd="sng">
            <a:solidFill>
              <a:srgbClr val="264159"/>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4001" name="Google Shape;4001;p27">
            <a:extLst>
              <a:ext uri="{FF2B5EF4-FFF2-40B4-BE49-F238E27FC236}">
                <a16:creationId xmlns:a16="http://schemas.microsoft.com/office/drawing/2014/main" id="{0D340766-3269-7C1E-1FF8-65EE9968C963}"/>
              </a:ext>
            </a:extLst>
          </p:cNvPr>
          <p:cNvSpPr txBox="1"/>
          <p:nvPr/>
        </p:nvSpPr>
        <p:spPr>
          <a:xfrm>
            <a:off x="7099310" y="185888"/>
            <a:ext cx="4814700" cy="1077178"/>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000"/>
              <a:buFont typeface="Arial"/>
              <a:buNone/>
            </a:pPr>
            <a:r>
              <a:rPr lang="es-419" sz="2000" b="1" i="0" u="none" strike="noStrike" cap="none">
                <a:solidFill>
                  <a:schemeClr val="lt1"/>
                </a:solidFill>
                <a:latin typeface="Calibri"/>
                <a:ea typeface="Calibri"/>
                <a:cs typeface="Calibri"/>
                <a:sym typeface="Calibri"/>
              </a:rPr>
              <a:t>Relación de la brecha 1 con los resultados del taller de brechas</a:t>
            </a:r>
            <a:endParaRPr sz="2000" b="0" i="0" u="none" strike="noStrike" cap="none">
              <a:solidFill>
                <a:schemeClr val="lt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2400"/>
              <a:buFont typeface="Arial"/>
              <a:buNone/>
            </a:pPr>
            <a:endParaRPr sz="2400" b="1" i="0" u="none" strike="noStrike" cap="none">
              <a:solidFill>
                <a:schemeClr val="lt1"/>
              </a:solidFill>
              <a:latin typeface="Calibri"/>
              <a:ea typeface="Calibri"/>
              <a:cs typeface="Calibri"/>
              <a:sym typeface="Calibri"/>
            </a:endParaRPr>
          </a:p>
        </p:txBody>
      </p:sp>
      <p:pic>
        <p:nvPicPr>
          <p:cNvPr id="4002" name="Google Shape;4002;p27" descr="Logotipo&#10;&#10;El contenido generado por IA puede ser incorrecto.">
            <a:extLst>
              <a:ext uri="{FF2B5EF4-FFF2-40B4-BE49-F238E27FC236}">
                <a16:creationId xmlns:a16="http://schemas.microsoft.com/office/drawing/2014/main" id="{1FEF8423-F5CF-67D8-8D35-C5F836A55F5A}"/>
              </a:ext>
            </a:extLst>
          </p:cNvPr>
          <p:cNvPicPr preferRelativeResize="0"/>
          <p:nvPr/>
        </p:nvPicPr>
        <p:blipFill rotWithShape="1">
          <a:blip r:embed="rId4">
            <a:alphaModFix/>
          </a:blip>
          <a:srcRect/>
          <a:stretch/>
        </p:blipFill>
        <p:spPr>
          <a:xfrm>
            <a:off x="277873" y="185888"/>
            <a:ext cx="4019550" cy="809625"/>
          </a:xfrm>
          <a:prstGeom prst="rect">
            <a:avLst/>
          </a:prstGeom>
          <a:noFill/>
          <a:ln>
            <a:noFill/>
          </a:ln>
        </p:spPr>
      </p:pic>
      <p:sp>
        <p:nvSpPr>
          <p:cNvPr id="4003" name="Google Shape;4003;p27">
            <a:extLst>
              <a:ext uri="{FF2B5EF4-FFF2-40B4-BE49-F238E27FC236}">
                <a16:creationId xmlns:a16="http://schemas.microsoft.com/office/drawing/2014/main" id="{F54D1CA3-D917-FB60-6935-834B25E519E1}"/>
              </a:ext>
            </a:extLst>
          </p:cNvPr>
          <p:cNvSpPr/>
          <p:nvPr/>
        </p:nvSpPr>
        <p:spPr>
          <a:xfrm>
            <a:off x="7798" y="991332"/>
            <a:ext cx="12184802" cy="1553485"/>
          </a:xfrm>
          <a:prstGeom prst="rect">
            <a:avLst/>
          </a:prstGeom>
          <a:solidFill>
            <a:srgbClr val="BBD6E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600"/>
              <a:buFont typeface="Arial"/>
              <a:buNone/>
            </a:pPr>
            <a:endParaRPr sz="1600" b="0" i="0" u="none" strike="noStrike" cap="none">
              <a:solidFill>
                <a:schemeClr val="lt1"/>
              </a:solidFill>
              <a:latin typeface="Calibri"/>
              <a:ea typeface="Calibri"/>
              <a:cs typeface="Calibri"/>
              <a:sym typeface="Calibri"/>
            </a:endParaRPr>
          </a:p>
        </p:txBody>
      </p:sp>
      <p:graphicFrame>
        <p:nvGraphicFramePr>
          <p:cNvPr id="2" name="Tabla 1">
            <a:extLst>
              <a:ext uri="{FF2B5EF4-FFF2-40B4-BE49-F238E27FC236}">
                <a16:creationId xmlns:a16="http://schemas.microsoft.com/office/drawing/2014/main" id="{958387E6-0B83-65F6-A1C5-CC71670668ED}"/>
              </a:ext>
            </a:extLst>
          </p:cNvPr>
          <p:cNvGraphicFramePr>
            <a:graphicFrameLocks noGrp="1"/>
          </p:cNvGraphicFramePr>
          <p:nvPr/>
        </p:nvGraphicFramePr>
        <p:xfrm>
          <a:off x="279208" y="1370894"/>
          <a:ext cx="11655649" cy="4540529"/>
        </p:xfrm>
        <a:graphic>
          <a:graphicData uri="http://schemas.openxmlformats.org/drawingml/2006/table">
            <a:tbl>
              <a:tblPr>
                <a:tableStyleId>{B301B821-A1FF-4177-AEE7-76D212191A09}</a:tableStyleId>
              </a:tblPr>
              <a:tblGrid>
                <a:gridCol w="3387704">
                  <a:extLst>
                    <a:ext uri="{9D8B030D-6E8A-4147-A177-3AD203B41FA5}">
                      <a16:colId xmlns:a16="http://schemas.microsoft.com/office/drawing/2014/main" val="3931798511"/>
                    </a:ext>
                  </a:extLst>
                </a:gridCol>
                <a:gridCol w="2283192">
                  <a:extLst>
                    <a:ext uri="{9D8B030D-6E8A-4147-A177-3AD203B41FA5}">
                      <a16:colId xmlns:a16="http://schemas.microsoft.com/office/drawing/2014/main" val="693264798"/>
                    </a:ext>
                  </a:extLst>
                </a:gridCol>
                <a:gridCol w="2234818">
                  <a:extLst>
                    <a:ext uri="{9D8B030D-6E8A-4147-A177-3AD203B41FA5}">
                      <a16:colId xmlns:a16="http://schemas.microsoft.com/office/drawing/2014/main" val="2839699868"/>
                    </a:ext>
                  </a:extLst>
                </a:gridCol>
                <a:gridCol w="1770442">
                  <a:extLst>
                    <a:ext uri="{9D8B030D-6E8A-4147-A177-3AD203B41FA5}">
                      <a16:colId xmlns:a16="http://schemas.microsoft.com/office/drawing/2014/main" val="1703957314"/>
                    </a:ext>
                  </a:extLst>
                </a:gridCol>
                <a:gridCol w="1979493">
                  <a:extLst>
                    <a:ext uri="{9D8B030D-6E8A-4147-A177-3AD203B41FA5}">
                      <a16:colId xmlns:a16="http://schemas.microsoft.com/office/drawing/2014/main" val="1618337406"/>
                    </a:ext>
                  </a:extLst>
                </a:gridCol>
              </a:tblGrid>
              <a:tr h="675189">
                <a:tc>
                  <a:txBody>
                    <a:bodyPr/>
                    <a:lstStyle/>
                    <a:p>
                      <a:pPr marR="0" algn="ctr" rtl="0" fontAlgn="ctr">
                        <a:lnSpc>
                          <a:spcPct val="100000"/>
                        </a:lnSpc>
                        <a:spcBef>
                          <a:spcPts val="0"/>
                        </a:spcBef>
                        <a:spcAft>
                          <a:spcPts val="0"/>
                        </a:spcAft>
                        <a:buClr>
                          <a:srgbClr val="000000"/>
                        </a:buClr>
                        <a:buFont typeface="Arial"/>
                        <a:buNone/>
                      </a:pPr>
                      <a:r>
                        <a:rPr lang="es-CO" sz="1300" b="1" u="none" strike="noStrike" cap="none">
                          <a:solidFill>
                            <a:srgbClr val="002060"/>
                          </a:solidFill>
                          <a:effectLst/>
                          <a:latin typeface="Calibri" panose="020F0502020204030204" pitchFamily="34" charset="0"/>
                          <a:cs typeface="Calibri" panose="020F0502020204030204" pitchFamily="34" charset="0"/>
                          <a:sym typeface="Arial"/>
                        </a:rPr>
                        <a:t>Brecha Priorizada</a:t>
                      </a:r>
                      <a:endParaRPr lang="es-CO" sz="1300" b="1" i="0" u="none" strike="noStrike" cap="none">
                        <a:solidFill>
                          <a:srgbClr val="002060"/>
                        </a:solidFill>
                        <a:effectLst/>
                        <a:latin typeface="Calibri" panose="020F0502020204030204" pitchFamily="34" charset="0"/>
                        <a:ea typeface="+mn-ea"/>
                        <a:cs typeface="Calibri" panose="020F0502020204030204" pitchFamily="34" charset="0"/>
                        <a:sym typeface="Arial"/>
                      </a:endParaRPr>
                    </a:p>
                  </a:txBody>
                  <a:tcPr marL="45720" marR="45720" anchor="ctr"/>
                </a:tc>
                <a:tc>
                  <a:txBody>
                    <a:bodyPr/>
                    <a:lstStyle/>
                    <a:p>
                      <a:pPr algn="ctr" fontAlgn="ctr">
                        <a:buNone/>
                      </a:pPr>
                      <a:r>
                        <a:rPr lang="es-CO" sz="1300" b="1" u="none" strike="noStrike">
                          <a:solidFill>
                            <a:srgbClr val="002060"/>
                          </a:solidFill>
                          <a:effectLst/>
                          <a:latin typeface="Calibri" panose="020F0502020204030204" pitchFamily="34" charset="0"/>
                          <a:cs typeface="Calibri" panose="020F0502020204030204" pitchFamily="34" charset="0"/>
                        </a:rPr>
                        <a:t>¿Qué desigualdad redistributiva expresa?</a:t>
                      </a:r>
                      <a:endParaRPr lang="es-CO" sz="1300" b="1" i="0" u="none" strike="noStrike">
                        <a:solidFill>
                          <a:srgbClr val="002060"/>
                        </a:solidFill>
                        <a:effectLst/>
                        <a:latin typeface="Calibri" panose="020F0502020204030204" pitchFamily="34" charset="0"/>
                        <a:cs typeface="Calibri" panose="020F0502020204030204" pitchFamily="34" charset="0"/>
                      </a:endParaRPr>
                    </a:p>
                  </a:txBody>
                  <a:tcPr marL="45720" marR="45720" anchor="ctr"/>
                </a:tc>
                <a:tc>
                  <a:txBody>
                    <a:bodyPr/>
                    <a:lstStyle/>
                    <a:p>
                      <a:pPr marR="0" algn="ctr" rtl="0" fontAlgn="ctr">
                        <a:lnSpc>
                          <a:spcPct val="100000"/>
                        </a:lnSpc>
                        <a:spcBef>
                          <a:spcPts val="0"/>
                        </a:spcBef>
                        <a:spcAft>
                          <a:spcPts val="0"/>
                        </a:spcAft>
                        <a:buClr>
                          <a:srgbClr val="000000"/>
                        </a:buClr>
                        <a:buFont typeface="Arial"/>
                        <a:buNone/>
                      </a:pPr>
                      <a:r>
                        <a:rPr lang="es-CO" sz="1300" b="1" u="none" strike="noStrike" cap="none">
                          <a:solidFill>
                            <a:srgbClr val="002060"/>
                          </a:solidFill>
                          <a:effectLst/>
                          <a:latin typeface="Calibri" panose="020F0502020204030204" pitchFamily="34" charset="0"/>
                          <a:cs typeface="Calibri" panose="020F0502020204030204" pitchFamily="34" charset="0"/>
                          <a:sym typeface="Arial"/>
                        </a:rPr>
                        <a:t>¿Quién decide hoy y quién no)</a:t>
                      </a:r>
                      <a:endParaRPr lang="es-CO" sz="1300" b="1" i="0" u="none" strike="noStrike" cap="none">
                        <a:solidFill>
                          <a:srgbClr val="002060"/>
                        </a:solidFill>
                        <a:effectLst/>
                        <a:latin typeface="Calibri" panose="020F0502020204030204" pitchFamily="34" charset="0"/>
                        <a:ea typeface="+mn-ea"/>
                        <a:cs typeface="Calibri" panose="020F0502020204030204" pitchFamily="34" charset="0"/>
                        <a:sym typeface="Arial"/>
                      </a:endParaRPr>
                    </a:p>
                  </a:txBody>
                  <a:tcPr marL="45720" marR="45720" anchor="ctr"/>
                </a:tc>
                <a:tc>
                  <a:txBody>
                    <a:bodyPr/>
                    <a:lstStyle/>
                    <a:p>
                      <a:pPr algn="ctr" fontAlgn="ctr">
                        <a:buNone/>
                      </a:pPr>
                      <a:r>
                        <a:rPr lang="es-CO" sz="1300" b="1" u="none" strike="noStrike">
                          <a:solidFill>
                            <a:srgbClr val="002060"/>
                          </a:solidFill>
                          <a:effectLst/>
                          <a:latin typeface="Calibri" panose="020F0502020204030204" pitchFamily="34" charset="0"/>
                          <a:cs typeface="Calibri" panose="020F0502020204030204" pitchFamily="34" charset="0"/>
                        </a:rPr>
                        <a:t>¿Qué actores o territorios no están siendo reconocidos?</a:t>
                      </a:r>
                      <a:endParaRPr lang="es-CO" sz="1300" b="1" i="0" u="none" strike="noStrike">
                        <a:solidFill>
                          <a:srgbClr val="002060"/>
                        </a:solidFill>
                        <a:effectLst/>
                        <a:latin typeface="Calibri" panose="020F0502020204030204" pitchFamily="34" charset="0"/>
                        <a:cs typeface="Calibri" panose="020F0502020204030204" pitchFamily="34" charset="0"/>
                      </a:endParaRPr>
                    </a:p>
                  </a:txBody>
                  <a:tcPr marL="45720" marR="45720" anchor="ctr"/>
                </a:tc>
                <a:tc>
                  <a:txBody>
                    <a:bodyPr/>
                    <a:lstStyle/>
                    <a:p>
                      <a:pPr algn="ctr" fontAlgn="ctr">
                        <a:buNone/>
                      </a:pPr>
                      <a:r>
                        <a:rPr lang="es-CO" sz="1300" b="1" u="none" strike="noStrike">
                          <a:solidFill>
                            <a:srgbClr val="002060"/>
                          </a:solidFill>
                          <a:effectLst/>
                          <a:latin typeface="Calibri" panose="020F0502020204030204" pitchFamily="34" charset="0"/>
                          <a:cs typeface="Calibri" panose="020F0502020204030204" pitchFamily="34" charset="0"/>
                        </a:rPr>
                        <a:t>¿Qué derecho humano podría estar comprometido?</a:t>
                      </a:r>
                      <a:endParaRPr lang="es-CO" sz="1300" b="1" i="0" u="none" strike="noStrike">
                        <a:solidFill>
                          <a:srgbClr val="002060"/>
                        </a:solidFill>
                        <a:effectLst/>
                        <a:latin typeface="Calibri" panose="020F0502020204030204" pitchFamily="34" charset="0"/>
                        <a:cs typeface="Calibri" panose="020F0502020204030204" pitchFamily="34" charset="0"/>
                      </a:endParaRPr>
                    </a:p>
                  </a:txBody>
                  <a:tcPr marL="45720" marR="45720" anchor="ctr"/>
                </a:tc>
                <a:extLst>
                  <a:ext uri="{0D108BD9-81ED-4DB2-BD59-A6C34878D82A}">
                    <a16:rowId xmlns:a16="http://schemas.microsoft.com/office/drawing/2014/main" val="3389751325"/>
                  </a:ext>
                </a:extLst>
              </a:tr>
              <a:tr h="1391259">
                <a:tc>
                  <a:txBody>
                    <a:bodyPr/>
                    <a:lstStyle/>
                    <a:p>
                      <a:pPr marR="0" algn="l" rtl="0" fontAlgn="ctr">
                        <a:lnSpc>
                          <a:spcPct val="100000"/>
                        </a:lnSpc>
                        <a:spcBef>
                          <a:spcPts val="0"/>
                        </a:spcBef>
                        <a:spcAft>
                          <a:spcPts val="0"/>
                        </a:spcAft>
                        <a:buClr>
                          <a:srgbClr val="000000"/>
                        </a:buClr>
                        <a:buFont typeface="Arial"/>
                        <a:buNone/>
                      </a:pPr>
                      <a:r>
                        <a:rPr lang="es-CO" sz="1300" b="1" u="none" strike="noStrike" cap="none">
                          <a:solidFill>
                            <a:srgbClr val="002060"/>
                          </a:solidFill>
                          <a:effectLst/>
                          <a:latin typeface="Calibri" panose="020F0502020204030204" pitchFamily="34" charset="0"/>
                          <a:cs typeface="Calibri" panose="020F0502020204030204" pitchFamily="34" charset="0"/>
                          <a:sym typeface="Arial"/>
                        </a:rPr>
                        <a:t>Ausencia de control territorial que impacta los servicios ecosistémicos asociados al agua en territorios marcados por el conflicto armado y actores ilegales. Exacerba la inequidad y las condiciones de vida digna de las comunidades y ecosistemas e</a:t>
                      </a:r>
                      <a:endParaRPr lang="es-CO" sz="1300" b="1" i="0" u="none" strike="noStrike" cap="none">
                        <a:solidFill>
                          <a:srgbClr val="002060"/>
                        </a:solidFill>
                        <a:effectLst/>
                        <a:latin typeface="Calibri" panose="020F0502020204030204" pitchFamily="34" charset="0"/>
                        <a:ea typeface="+mn-ea"/>
                        <a:cs typeface="Calibri" panose="020F0502020204030204" pitchFamily="34" charset="0"/>
                        <a:sym typeface="Arial"/>
                      </a:endParaRPr>
                    </a:p>
                  </a:txBody>
                  <a:tcPr marL="45720" marR="45720"/>
                </a:tc>
                <a:tc>
                  <a:txBody>
                    <a:bodyPr/>
                    <a:lstStyle/>
                    <a:p>
                      <a:pPr algn="l" fontAlgn="ctr">
                        <a:buNone/>
                      </a:pPr>
                      <a:r>
                        <a:rPr lang="es-CO" sz="1300" b="0" u="none" strike="noStrike">
                          <a:solidFill>
                            <a:schemeClr val="tx1"/>
                          </a:solidFill>
                          <a:effectLst/>
                          <a:latin typeface="Calibri" panose="020F0502020204030204" pitchFamily="34" charset="0"/>
                          <a:cs typeface="Calibri" panose="020F0502020204030204" pitchFamily="34" charset="0"/>
                        </a:rPr>
                        <a:t>Reproducción de las desigualdades a nivel social, ambiental, cultura, económico, a raíz del fortalecimiento de las economías ilegales</a:t>
                      </a:r>
                      <a:endParaRPr lang="es-CO" sz="1300" b="0" i="0" u="none" strike="noStrike">
                        <a:solidFill>
                          <a:schemeClr val="tx1"/>
                        </a:solidFill>
                        <a:effectLst/>
                        <a:latin typeface="Calibri" panose="020F0502020204030204" pitchFamily="34" charset="0"/>
                        <a:cs typeface="Calibri" panose="020F0502020204030204" pitchFamily="34" charset="0"/>
                      </a:endParaRPr>
                    </a:p>
                  </a:txBody>
                  <a:tcPr marL="45720" marR="45720" anchor="ctr"/>
                </a:tc>
                <a:tc>
                  <a:txBody>
                    <a:bodyPr/>
                    <a:lstStyle/>
                    <a:p>
                      <a:pPr algn="l" fontAlgn="ctr">
                        <a:buNone/>
                      </a:pPr>
                      <a:r>
                        <a:rPr lang="es-CO" sz="1300" b="0" u="none" strike="noStrike">
                          <a:solidFill>
                            <a:schemeClr val="tx1"/>
                          </a:solidFill>
                          <a:effectLst/>
                          <a:latin typeface="Calibri" panose="020F0502020204030204" pitchFamily="34" charset="0"/>
                          <a:cs typeface="Calibri" panose="020F0502020204030204" pitchFamily="34" charset="0"/>
                        </a:rPr>
                        <a:t>Actores al margen de la ley y Estado Colombiano - Deciden</a:t>
                      </a:r>
                      <a:br>
                        <a:rPr lang="es-CO" sz="1300" b="0" u="none" strike="noStrike">
                          <a:solidFill>
                            <a:schemeClr val="tx1"/>
                          </a:solidFill>
                          <a:effectLst/>
                          <a:latin typeface="Calibri" panose="020F0502020204030204" pitchFamily="34" charset="0"/>
                          <a:cs typeface="Calibri" panose="020F0502020204030204" pitchFamily="34" charset="0"/>
                        </a:rPr>
                      </a:br>
                      <a:r>
                        <a:rPr lang="es-CO" sz="1300" b="0" u="none" strike="noStrike">
                          <a:solidFill>
                            <a:schemeClr val="tx1"/>
                          </a:solidFill>
                          <a:effectLst/>
                          <a:latin typeface="Calibri" panose="020F0502020204030204" pitchFamily="34" charset="0"/>
                          <a:cs typeface="Calibri" panose="020F0502020204030204" pitchFamily="34" charset="0"/>
                        </a:rPr>
                        <a:t>Comunidades - No deciden</a:t>
                      </a:r>
                      <a:endParaRPr lang="es-CO" sz="1300" b="0" i="0" u="none" strike="noStrike">
                        <a:solidFill>
                          <a:schemeClr val="tx1"/>
                        </a:solidFill>
                        <a:effectLst/>
                        <a:latin typeface="Calibri" panose="020F0502020204030204" pitchFamily="34" charset="0"/>
                        <a:cs typeface="Calibri" panose="020F0502020204030204" pitchFamily="34" charset="0"/>
                      </a:endParaRPr>
                    </a:p>
                  </a:txBody>
                  <a:tcPr marL="45720" marR="45720" anchor="ctr"/>
                </a:tc>
                <a:tc>
                  <a:txBody>
                    <a:bodyPr/>
                    <a:lstStyle/>
                    <a:p>
                      <a:pPr algn="l" fontAlgn="ctr">
                        <a:buNone/>
                      </a:pPr>
                      <a:r>
                        <a:rPr lang="es-CO" sz="1300" b="0" u="none" strike="noStrike">
                          <a:solidFill>
                            <a:schemeClr val="tx1"/>
                          </a:solidFill>
                          <a:effectLst/>
                          <a:latin typeface="Calibri" panose="020F0502020204030204" pitchFamily="34" charset="0"/>
                          <a:cs typeface="Calibri" panose="020F0502020204030204" pitchFamily="34" charset="0"/>
                        </a:rPr>
                        <a:t>Territorios históricamente excluidos </a:t>
                      </a:r>
                      <a:endParaRPr lang="es-CO" sz="1300" b="0" i="0" u="none" strike="noStrike">
                        <a:solidFill>
                          <a:schemeClr val="tx1"/>
                        </a:solidFill>
                        <a:effectLst/>
                        <a:latin typeface="Calibri" panose="020F0502020204030204" pitchFamily="34" charset="0"/>
                        <a:cs typeface="Calibri" panose="020F0502020204030204" pitchFamily="34" charset="0"/>
                      </a:endParaRPr>
                    </a:p>
                  </a:txBody>
                  <a:tcPr marL="45720" marR="45720" anchor="ctr"/>
                </a:tc>
                <a:tc>
                  <a:txBody>
                    <a:bodyPr/>
                    <a:lstStyle/>
                    <a:p>
                      <a:pPr algn="l" fontAlgn="ctr">
                        <a:buNone/>
                      </a:pPr>
                      <a:r>
                        <a:rPr lang="es-CO" sz="1300" b="0" u="none" strike="noStrike">
                          <a:solidFill>
                            <a:schemeClr val="tx1"/>
                          </a:solidFill>
                          <a:effectLst/>
                          <a:latin typeface="Calibri" panose="020F0502020204030204" pitchFamily="34" charset="0"/>
                          <a:cs typeface="Calibri" panose="020F0502020204030204" pitchFamily="34" charset="0"/>
                        </a:rPr>
                        <a:t>Vida, Salud, Permanencia en el territorio</a:t>
                      </a:r>
                      <a:endParaRPr lang="es-CO" sz="1300" b="0" i="0" u="none" strike="noStrike">
                        <a:solidFill>
                          <a:schemeClr val="tx1"/>
                        </a:solidFill>
                        <a:effectLst/>
                        <a:latin typeface="Calibri" panose="020F0502020204030204" pitchFamily="34" charset="0"/>
                        <a:cs typeface="Calibri" panose="020F0502020204030204" pitchFamily="34" charset="0"/>
                      </a:endParaRPr>
                    </a:p>
                  </a:txBody>
                  <a:tcPr marL="45720" marR="45720" anchor="ctr"/>
                </a:tc>
                <a:extLst>
                  <a:ext uri="{0D108BD9-81ED-4DB2-BD59-A6C34878D82A}">
                    <a16:rowId xmlns:a16="http://schemas.microsoft.com/office/drawing/2014/main" val="1520318059"/>
                  </a:ext>
                </a:extLst>
              </a:tr>
              <a:tr h="695630">
                <a:tc>
                  <a:txBody>
                    <a:bodyPr/>
                    <a:lstStyle/>
                    <a:p>
                      <a:pPr marR="0" algn="l" rtl="0" fontAlgn="ctr">
                        <a:lnSpc>
                          <a:spcPct val="100000"/>
                        </a:lnSpc>
                        <a:spcBef>
                          <a:spcPts val="0"/>
                        </a:spcBef>
                        <a:spcAft>
                          <a:spcPts val="0"/>
                        </a:spcAft>
                        <a:buClr>
                          <a:srgbClr val="000000"/>
                        </a:buClr>
                        <a:buFont typeface="Arial"/>
                        <a:buNone/>
                      </a:pPr>
                      <a:r>
                        <a:rPr lang="es-CO" sz="1300" b="1" u="none" strike="noStrike" cap="none">
                          <a:solidFill>
                            <a:srgbClr val="002060"/>
                          </a:solidFill>
                          <a:effectLst/>
                          <a:latin typeface="Calibri" panose="020F0502020204030204" pitchFamily="34" charset="0"/>
                          <a:cs typeface="Calibri" panose="020F0502020204030204" pitchFamily="34" charset="0"/>
                          <a:sym typeface="Arial"/>
                        </a:rPr>
                        <a:t>Limitadas garantías para la participación incidente en la toma de decisiones relacionadas con el agua</a:t>
                      </a:r>
                      <a:endParaRPr lang="es-CO" sz="1300" b="1" i="0" u="none" strike="noStrike" cap="none">
                        <a:solidFill>
                          <a:srgbClr val="002060"/>
                        </a:solidFill>
                        <a:effectLst/>
                        <a:latin typeface="Calibri" panose="020F0502020204030204" pitchFamily="34" charset="0"/>
                        <a:ea typeface="+mn-ea"/>
                        <a:cs typeface="Calibri" panose="020F0502020204030204" pitchFamily="34" charset="0"/>
                        <a:sym typeface="Arial"/>
                      </a:endParaRPr>
                    </a:p>
                  </a:txBody>
                  <a:tcPr marL="45720" marR="45720" anchor="ctr"/>
                </a:tc>
                <a:tc>
                  <a:txBody>
                    <a:bodyPr/>
                    <a:lstStyle/>
                    <a:p>
                      <a:pPr algn="l" fontAlgn="ctr">
                        <a:buNone/>
                      </a:pPr>
                      <a:r>
                        <a:rPr lang="es-CO" sz="1300" b="0" u="none" strike="noStrike">
                          <a:solidFill>
                            <a:schemeClr val="tx1"/>
                          </a:solidFill>
                          <a:effectLst/>
                          <a:latin typeface="Calibri" panose="020F0502020204030204" pitchFamily="34" charset="0"/>
                          <a:cs typeface="Calibri" panose="020F0502020204030204" pitchFamily="34" charset="0"/>
                        </a:rPr>
                        <a:t>Asímetrias de poder, falta de información, capacidades de participación (seguridad, logístico)</a:t>
                      </a:r>
                      <a:endParaRPr lang="es-CO" sz="1300" b="0" i="0" u="none" strike="noStrike">
                        <a:solidFill>
                          <a:schemeClr val="tx1"/>
                        </a:solidFill>
                        <a:effectLst/>
                        <a:latin typeface="Calibri" panose="020F0502020204030204" pitchFamily="34" charset="0"/>
                        <a:cs typeface="Calibri" panose="020F0502020204030204" pitchFamily="34" charset="0"/>
                      </a:endParaRPr>
                    </a:p>
                  </a:txBody>
                  <a:tcPr marL="45720" marR="45720" anchor="ctr"/>
                </a:tc>
                <a:tc>
                  <a:txBody>
                    <a:bodyPr/>
                    <a:lstStyle/>
                    <a:p>
                      <a:pPr algn="l" fontAlgn="ctr">
                        <a:buNone/>
                      </a:pPr>
                      <a:r>
                        <a:rPr lang="es-CO" sz="1300" b="0" u="none" strike="noStrike">
                          <a:solidFill>
                            <a:schemeClr val="tx1"/>
                          </a:solidFill>
                          <a:effectLst/>
                          <a:latin typeface="Calibri" panose="020F0502020204030204" pitchFamily="34" charset="0"/>
                          <a:cs typeface="Calibri" panose="020F0502020204030204" pitchFamily="34" charset="0"/>
                        </a:rPr>
                        <a:t>Estado fragmentado - Decide</a:t>
                      </a:r>
                      <a:br>
                        <a:rPr lang="es-CO" sz="1300" b="0" u="none" strike="noStrike">
                          <a:solidFill>
                            <a:schemeClr val="tx1"/>
                          </a:solidFill>
                          <a:effectLst/>
                          <a:latin typeface="Calibri" panose="020F0502020204030204" pitchFamily="34" charset="0"/>
                          <a:cs typeface="Calibri" panose="020F0502020204030204" pitchFamily="34" charset="0"/>
                        </a:rPr>
                      </a:br>
                      <a:r>
                        <a:rPr lang="es-CO" sz="1300" b="0" u="none" strike="noStrike">
                          <a:solidFill>
                            <a:schemeClr val="tx1"/>
                          </a:solidFill>
                          <a:effectLst/>
                          <a:latin typeface="Calibri" panose="020F0502020204030204" pitchFamily="34" charset="0"/>
                          <a:cs typeface="Calibri" panose="020F0502020204030204" pitchFamily="34" charset="0"/>
                        </a:rPr>
                        <a:t>Comunidades en donde no hay instrumentos - No deciden</a:t>
                      </a:r>
                      <a:endParaRPr lang="es-CO" sz="1300" b="0" i="0" u="none" strike="noStrike">
                        <a:solidFill>
                          <a:schemeClr val="tx1"/>
                        </a:solidFill>
                        <a:effectLst/>
                        <a:latin typeface="Calibri" panose="020F0502020204030204" pitchFamily="34" charset="0"/>
                        <a:cs typeface="Calibri" panose="020F0502020204030204" pitchFamily="34" charset="0"/>
                      </a:endParaRPr>
                    </a:p>
                  </a:txBody>
                  <a:tcPr marL="45720" marR="45720" anchor="ctr"/>
                </a:tc>
                <a:tc>
                  <a:txBody>
                    <a:bodyPr/>
                    <a:lstStyle/>
                    <a:p>
                      <a:pPr algn="l" fontAlgn="b">
                        <a:buNone/>
                      </a:pPr>
                      <a:r>
                        <a:rPr lang="es-CO" sz="1300" b="0" u="none" strike="noStrike">
                          <a:solidFill>
                            <a:schemeClr val="tx1"/>
                          </a:solidFill>
                          <a:effectLst/>
                          <a:latin typeface="Calibri" panose="020F0502020204030204" pitchFamily="34" charset="0"/>
                          <a:cs typeface="Calibri" panose="020F0502020204030204" pitchFamily="34" charset="0"/>
                        </a:rPr>
                        <a:t>Territorios donde no hay instrumentos, comunidades con bajas capacidades de gestión</a:t>
                      </a:r>
                      <a:endParaRPr lang="es-CO" sz="1300" b="0" i="0" u="none" strike="noStrike">
                        <a:solidFill>
                          <a:schemeClr val="tx1"/>
                        </a:solidFill>
                        <a:effectLst/>
                        <a:latin typeface="Calibri" panose="020F0502020204030204" pitchFamily="34" charset="0"/>
                        <a:cs typeface="Calibri" panose="020F0502020204030204" pitchFamily="34" charset="0"/>
                      </a:endParaRPr>
                    </a:p>
                  </a:txBody>
                  <a:tcPr marL="45720" marR="45720" anchor="b"/>
                </a:tc>
                <a:tc>
                  <a:txBody>
                    <a:bodyPr/>
                    <a:lstStyle/>
                    <a:p>
                      <a:pPr algn="l" fontAlgn="ctr">
                        <a:buNone/>
                      </a:pPr>
                      <a:r>
                        <a:rPr lang="es-CO" sz="1300" b="0" u="none" strike="noStrike">
                          <a:solidFill>
                            <a:schemeClr val="tx1"/>
                          </a:solidFill>
                          <a:effectLst/>
                          <a:latin typeface="Calibri" panose="020F0502020204030204" pitchFamily="34" charset="0"/>
                          <a:cs typeface="Calibri" panose="020F0502020204030204" pitchFamily="34" charset="0"/>
                        </a:rPr>
                        <a:t>Participación, Permanencia territorial</a:t>
                      </a:r>
                      <a:endParaRPr lang="es-CO" sz="1300" b="0" i="0" u="none" strike="noStrike">
                        <a:solidFill>
                          <a:schemeClr val="tx1"/>
                        </a:solidFill>
                        <a:effectLst/>
                        <a:latin typeface="Calibri" panose="020F0502020204030204" pitchFamily="34" charset="0"/>
                        <a:cs typeface="Calibri" panose="020F0502020204030204" pitchFamily="34" charset="0"/>
                      </a:endParaRPr>
                    </a:p>
                  </a:txBody>
                  <a:tcPr marL="45720" marR="45720" anchor="ctr"/>
                </a:tc>
                <a:extLst>
                  <a:ext uri="{0D108BD9-81ED-4DB2-BD59-A6C34878D82A}">
                    <a16:rowId xmlns:a16="http://schemas.microsoft.com/office/drawing/2014/main" val="1927090774"/>
                  </a:ext>
                </a:extLst>
              </a:tr>
              <a:tr h="695630">
                <a:tc>
                  <a:txBody>
                    <a:bodyPr/>
                    <a:lstStyle/>
                    <a:p>
                      <a:pPr marR="0" algn="l" rtl="0" fontAlgn="ctr">
                        <a:lnSpc>
                          <a:spcPct val="100000"/>
                        </a:lnSpc>
                        <a:spcBef>
                          <a:spcPts val="0"/>
                        </a:spcBef>
                        <a:spcAft>
                          <a:spcPts val="0"/>
                        </a:spcAft>
                        <a:buClr>
                          <a:srgbClr val="000000"/>
                        </a:buClr>
                        <a:buFont typeface="Arial"/>
                        <a:buNone/>
                      </a:pPr>
                      <a:r>
                        <a:rPr lang="es-CO" sz="1300" b="1" u="none" strike="noStrike" cap="none">
                          <a:solidFill>
                            <a:srgbClr val="002060"/>
                          </a:solidFill>
                          <a:effectLst/>
                          <a:latin typeface="Calibri" panose="020F0502020204030204" pitchFamily="34" charset="0"/>
                          <a:cs typeface="Calibri" panose="020F0502020204030204" pitchFamily="34" charset="0"/>
                          <a:sym typeface="Arial"/>
                        </a:rPr>
                        <a:t>Débil corresponsabilidad de actores que no pertenecen al sector ambiente pero que inciden en la gestión del agua</a:t>
                      </a:r>
                      <a:endParaRPr lang="es-CO" sz="1300" b="1" i="0" u="none" strike="noStrike" cap="none">
                        <a:solidFill>
                          <a:srgbClr val="002060"/>
                        </a:solidFill>
                        <a:effectLst/>
                        <a:latin typeface="Calibri" panose="020F0502020204030204" pitchFamily="34" charset="0"/>
                        <a:ea typeface="+mn-ea"/>
                        <a:cs typeface="Calibri" panose="020F0502020204030204" pitchFamily="34" charset="0"/>
                        <a:sym typeface="Arial"/>
                      </a:endParaRPr>
                    </a:p>
                  </a:txBody>
                  <a:tcPr marL="45720" marR="45720" anchor="ctr"/>
                </a:tc>
                <a:tc>
                  <a:txBody>
                    <a:bodyPr/>
                    <a:lstStyle/>
                    <a:p>
                      <a:pPr algn="l" fontAlgn="ctr">
                        <a:buNone/>
                      </a:pPr>
                      <a:r>
                        <a:rPr lang="es-CO" sz="1300" b="0" u="none" strike="noStrike">
                          <a:solidFill>
                            <a:schemeClr val="tx1"/>
                          </a:solidFill>
                          <a:effectLst/>
                          <a:latin typeface="Calibri" panose="020F0502020204030204" pitchFamily="34" charset="0"/>
                          <a:cs typeface="Calibri" panose="020F0502020204030204" pitchFamily="34" charset="0"/>
                        </a:rPr>
                        <a:t>No hay reconocimiento sobre otras formas de vida</a:t>
                      </a:r>
                      <a:endParaRPr lang="es-CO" sz="1300" b="0" i="0" u="none" strike="noStrike">
                        <a:solidFill>
                          <a:schemeClr val="tx1"/>
                        </a:solidFill>
                        <a:effectLst/>
                        <a:latin typeface="Calibri" panose="020F0502020204030204" pitchFamily="34" charset="0"/>
                        <a:cs typeface="Calibri" panose="020F0502020204030204" pitchFamily="34" charset="0"/>
                      </a:endParaRPr>
                    </a:p>
                  </a:txBody>
                  <a:tcPr marL="45720" marR="45720" anchor="ctr"/>
                </a:tc>
                <a:tc>
                  <a:txBody>
                    <a:bodyPr/>
                    <a:lstStyle/>
                    <a:p>
                      <a:pPr algn="l" fontAlgn="ctr">
                        <a:buNone/>
                      </a:pPr>
                      <a:r>
                        <a:rPr lang="es-CO" sz="1300" b="0" u="none" strike="noStrike">
                          <a:solidFill>
                            <a:schemeClr val="tx1"/>
                          </a:solidFill>
                          <a:effectLst/>
                          <a:latin typeface="Calibri" panose="020F0502020204030204" pitchFamily="34" charset="0"/>
                          <a:cs typeface="Calibri" panose="020F0502020204030204" pitchFamily="34" charset="0"/>
                        </a:rPr>
                        <a:t>Estado Colombiano - Decide</a:t>
                      </a:r>
                      <a:br>
                        <a:rPr lang="es-CO" sz="1300" b="0" u="none" strike="noStrike">
                          <a:solidFill>
                            <a:schemeClr val="tx1"/>
                          </a:solidFill>
                          <a:effectLst/>
                          <a:latin typeface="Calibri" panose="020F0502020204030204" pitchFamily="34" charset="0"/>
                          <a:cs typeface="Calibri" panose="020F0502020204030204" pitchFamily="34" charset="0"/>
                        </a:rPr>
                      </a:br>
                      <a:r>
                        <a:rPr lang="es-CO" sz="1300" b="0" u="none" strike="noStrike">
                          <a:solidFill>
                            <a:schemeClr val="tx1"/>
                          </a:solidFill>
                          <a:effectLst/>
                          <a:latin typeface="Calibri" panose="020F0502020204030204" pitchFamily="34" charset="0"/>
                          <a:cs typeface="Calibri" panose="020F0502020204030204" pitchFamily="34" charset="0"/>
                        </a:rPr>
                        <a:t>sectores privilegiados -Decide</a:t>
                      </a:r>
                      <a:br>
                        <a:rPr lang="es-CO" sz="1300" b="0" u="none" strike="noStrike">
                          <a:solidFill>
                            <a:schemeClr val="tx1"/>
                          </a:solidFill>
                          <a:effectLst/>
                          <a:latin typeface="Calibri" panose="020F0502020204030204" pitchFamily="34" charset="0"/>
                          <a:cs typeface="Calibri" panose="020F0502020204030204" pitchFamily="34" charset="0"/>
                        </a:rPr>
                      </a:br>
                      <a:r>
                        <a:rPr lang="es-CO" sz="1300" b="0" u="none" strike="noStrike">
                          <a:solidFill>
                            <a:schemeClr val="tx1"/>
                          </a:solidFill>
                          <a:effectLst/>
                          <a:latin typeface="Calibri" panose="020F0502020204030204" pitchFamily="34" charset="0"/>
                          <a:cs typeface="Calibri" panose="020F0502020204030204" pitchFamily="34" charset="0"/>
                        </a:rPr>
                        <a:t>Comunidades - No deciden</a:t>
                      </a:r>
                      <a:endParaRPr lang="es-CO" sz="1300" b="0" i="0" u="none" strike="noStrike">
                        <a:solidFill>
                          <a:schemeClr val="tx1"/>
                        </a:solidFill>
                        <a:effectLst/>
                        <a:latin typeface="Calibri" panose="020F0502020204030204" pitchFamily="34" charset="0"/>
                        <a:cs typeface="Calibri" panose="020F0502020204030204" pitchFamily="34" charset="0"/>
                      </a:endParaRPr>
                    </a:p>
                  </a:txBody>
                  <a:tcPr marL="45720" marR="45720" anchor="ctr"/>
                </a:tc>
                <a:tc>
                  <a:txBody>
                    <a:bodyPr/>
                    <a:lstStyle/>
                    <a:p>
                      <a:pPr algn="l" fontAlgn="b">
                        <a:buNone/>
                      </a:pPr>
                      <a:r>
                        <a:rPr lang="es-CO" sz="1300" b="0" u="none" strike="noStrike">
                          <a:solidFill>
                            <a:schemeClr val="tx1"/>
                          </a:solidFill>
                          <a:effectLst/>
                          <a:latin typeface="Calibri" panose="020F0502020204030204" pitchFamily="34" charset="0"/>
                          <a:cs typeface="Calibri" panose="020F0502020204030204" pitchFamily="34" charset="0"/>
                        </a:rPr>
                        <a:t>Actividades que inciden directamente en la sostenibilidad ecosistémica</a:t>
                      </a:r>
                      <a:endParaRPr lang="es-CO" sz="1300" b="0" i="0" u="none" strike="noStrike">
                        <a:solidFill>
                          <a:schemeClr val="tx1"/>
                        </a:solidFill>
                        <a:effectLst/>
                        <a:latin typeface="Calibri" panose="020F0502020204030204" pitchFamily="34" charset="0"/>
                        <a:cs typeface="Calibri" panose="020F0502020204030204" pitchFamily="34" charset="0"/>
                      </a:endParaRPr>
                    </a:p>
                  </a:txBody>
                  <a:tcPr marL="45720" marR="45720" anchor="b"/>
                </a:tc>
                <a:tc>
                  <a:txBody>
                    <a:bodyPr/>
                    <a:lstStyle/>
                    <a:p>
                      <a:pPr algn="l" fontAlgn="ctr">
                        <a:buNone/>
                      </a:pPr>
                      <a:r>
                        <a:rPr lang="es-CO" sz="1300" b="0" u="none" strike="noStrike">
                          <a:solidFill>
                            <a:schemeClr val="tx1"/>
                          </a:solidFill>
                          <a:effectLst/>
                          <a:latin typeface="Calibri" panose="020F0502020204030204" pitchFamily="34" charset="0"/>
                          <a:cs typeface="Calibri" panose="020F0502020204030204" pitchFamily="34" charset="0"/>
                        </a:rPr>
                        <a:t>Vida, Salud, Permanencia en el territorio</a:t>
                      </a:r>
                      <a:endParaRPr lang="es-CO" sz="1300" b="0" i="0" u="none" strike="noStrike">
                        <a:solidFill>
                          <a:schemeClr val="tx1"/>
                        </a:solidFill>
                        <a:effectLst/>
                        <a:latin typeface="Calibri" panose="020F0502020204030204" pitchFamily="34" charset="0"/>
                        <a:cs typeface="Calibri" panose="020F0502020204030204" pitchFamily="34" charset="0"/>
                      </a:endParaRPr>
                    </a:p>
                  </a:txBody>
                  <a:tcPr marL="45720" marR="45720" anchor="ctr"/>
                </a:tc>
                <a:extLst>
                  <a:ext uri="{0D108BD9-81ED-4DB2-BD59-A6C34878D82A}">
                    <a16:rowId xmlns:a16="http://schemas.microsoft.com/office/drawing/2014/main" val="2049903098"/>
                  </a:ext>
                </a:extLst>
              </a:tr>
              <a:tr h="695630">
                <a:tc>
                  <a:txBody>
                    <a:bodyPr/>
                    <a:lstStyle/>
                    <a:p>
                      <a:pPr marR="0" algn="l" rtl="0" fontAlgn="ctr">
                        <a:lnSpc>
                          <a:spcPct val="100000"/>
                        </a:lnSpc>
                        <a:spcBef>
                          <a:spcPts val="0"/>
                        </a:spcBef>
                        <a:spcAft>
                          <a:spcPts val="0"/>
                        </a:spcAft>
                        <a:buClr>
                          <a:srgbClr val="000000"/>
                        </a:buClr>
                        <a:buFont typeface="Arial"/>
                        <a:buNone/>
                      </a:pPr>
                      <a:r>
                        <a:rPr lang="es-CO" sz="1300" b="1" u="none" strike="noStrike" cap="none">
                          <a:solidFill>
                            <a:srgbClr val="002060"/>
                          </a:solidFill>
                          <a:effectLst/>
                          <a:latin typeface="Calibri" panose="020F0502020204030204" pitchFamily="34" charset="0"/>
                          <a:cs typeface="Calibri" panose="020F0502020204030204" pitchFamily="34" charset="0"/>
                          <a:sym typeface="Arial"/>
                        </a:rPr>
                        <a:t>Concentración de la gestión de la información a nivel institucional de manera fragmentada </a:t>
                      </a:r>
                      <a:endParaRPr lang="es-CO" sz="1300" b="1" i="0" u="none" strike="noStrike" cap="none">
                        <a:solidFill>
                          <a:srgbClr val="002060"/>
                        </a:solidFill>
                        <a:effectLst/>
                        <a:latin typeface="Calibri" panose="020F0502020204030204" pitchFamily="34" charset="0"/>
                        <a:ea typeface="+mn-ea"/>
                        <a:cs typeface="Calibri" panose="020F0502020204030204" pitchFamily="34" charset="0"/>
                        <a:sym typeface="Arial"/>
                      </a:endParaRPr>
                    </a:p>
                  </a:txBody>
                  <a:tcPr marL="45720" marR="45720" anchor="ctr"/>
                </a:tc>
                <a:tc>
                  <a:txBody>
                    <a:bodyPr/>
                    <a:lstStyle/>
                    <a:p>
                      <a:pPr algn="l" fontAlgn="ctr">
                        <a:buNone/>
                      </a:pPr>
                      <a:r>
                        <a:rPr lang="es-CO" sz="1300" b="0" u="none" strike="noStrike">
                          <a:solidFill>
                            <a:schemeClr val="tx1"/>
                          </a:solidFill>
                          <a:effectLst/>
                          <a:latin typeface="Calibri" panose="020F0502020204030204" pitchFamily="34" charset="0"/>
                          <a:cs typeface="Calibri" panose="020F0502020204030204" pitchFamily="34" charset="0"/>
                        </a:rPr>
                        <a:t>Diferentes sistemas de información, baja calidad y acceso a información pública</a:t>
                      </a:r>
                      <a:endParaRPr lang="es-CO" sz="1300" b="0" i="0" u="none" strike="noStrike">
                        <a:solidFill>
                          <a:schemeClr val="tx1"/>
                        </a:solidFill>
                        <a:effectLst/>
                        <a:latin typeface="Calibri" panose="020F0502020204030204" pitchFamily="34" charset="0"/>
                        <a:cs typeface="Calibri" panose="020F0502020204030204" pitchFamily="34" charset="0"/>
                      </a:endParaRPr>
                    </a:p>
                  </a:txBody>
                  <a:tcPr marL="45720" marR="45720" anchor="ctr"/>
                </a:tc>
                <a:tc>
                  <a:txBody>
                    <a:bodyPr/>
                    <a:lstStyle/>
                    <a:p>
                      <a:pPr algn="l" fontAlgn="ctr">
                        <a:buNone/>
                      </a:pPr>
                      <a:r>
                        <a:rPr lang="es-CO" sz="1300" b="0" u="none" strike="noStrike">
                          <a:solidFill>
                            <a:schemeClr val="tx1"/>
                          </a:solidFill>
                          <a:effectLst/>
                          <a:latin typeface="Calibri" panose="020F0502020204030204" pitchFamily="34" charset="0"/>
                          <a:cs typeface="Calibri" panose="020F0502020204030204" pitchFamily="34" charset="0"/>
                        </a:rPr>
                        <a:t>Estado Colombiano - Decide</a:t>
                      </a:r>
                      <a:br>
                        <a:rPr lang="es-CO" sz="1300" b="0" u="none" strike="noStrike">
                          <a:solidFill>
                            <a:schemeClr val="tx1"/>
                          </a:solidFill>
                          <a:effectLst/>
                          <a:latin typeface="Calibri" panose="020F0502020204030204" pitchFamily="34" charset="0"/>
                          <a:cs typeface="Calibri" panose="020F0502020204030204" pitchFamily="34" charset="0"/>
                        </a:rPr>
                      </a:br>
                      <a:r>
                        <a:rPr lang="es-CO" sz="1300" b="0" u="none" strike="noStrike">
                          <a:solidFill>
                            <a:schemeClr val="tx1"/>
                          </a:solidFill>
                          <a:effectLst/>
                          <a:latin typeface="Calibri" panose="020F0502020204030204" pitchFamily="34" charset="0"/>
                          <a:cs typeface="Calibri" panose="020F0502020204030204" pitchFamily="34" charset="0"/>
                        </a:rPr>
                        <a:t>sectores privilegiados -Decide</a:t>
                      </a:r>
                      <a:br>
                        <a:rPr lang="es-CO" sz="1300" b="0" u="none" strike="noStrike">
                          <a:solidFill>
                            <a:schemeClr val="tx1"/>
                          </a:solidFill>
                          <a:effectLst/>
                          <a:latin typeface="Calibri" panose="020F0502020204030204" pitchFamily="34" charset="0"/>
                          <a:cs typeface="Calibri" panose="020F0502020204030204" pitchFamily="34" charset="0"/>
                        </a:rPr>
                      </a:br>
                      <a:r>
                        <a:rPr lang="es-CO" sz="1300" b="0" u="none" strike="noStrike">
                          <a:solidFill>
                            <a:schemeClr val="tx1"/>
                          </a:solidFill>
                          <a:effectLst/>
                          <a:latin typeface="Calibri" panose="020F0502020204030204" pitchFamily="34" charset="0"/>
                          <a:cs typeface="Calibri" panose="020F0502020204030204" pitchFamily="34" charset="0"/>
                        </a:rPr>
                        <a:t>Comunidades - No deciden</a:t>
                      </a:r>
                      <a:endParaRPr lang="es-CO" sz="1300" b="0" i="0" u="none" strike="noStrike">
                        <a:solidFill>
                          <a:schemeClr val="tx1"/>
                        </a:solidFill>
                        <a:effectLst/>
                        <a:latin typeface="Calibri" panose="020F0502020204030204" pitchFamily="34" charset="0"/>
                        <a:cs typeface="Calibri" panose="020F0502020204030204" pitchFamily="34" charset="0"/>
                      </a:endParaRPr>
                    </a:p>
                  </a:txBody>
                  <a:tcPr marL="45720" marR="45720" anchor="ctr"/>
                </a:tc>
                <a:tc>
                  <a:txBody>
                    <a:bodyPr/>
                    <a:lstStyle/>
                    <a:p>
                      <a:pPr algn="l" fontAlgn="b">
                        <a:buNone/>
                      </a:pPr>
                      <a:r>
                        <a:rPr lang="es-CO" sz="1300" b="0" u="none" strike="noStrike">
                          <a:solidFill>
                            <a:schemeClr val="tx1"/>
                          </a:solidFill>
                          <a:effectLst/>
                          <a:latin typeface="Calibri" panose="020F0502020204030204" pitchFamily="34" charset="0"/>
                          <a:cs typeface="Calibri" panose="020F0502020204030204" pitchFamily="34" charset="0"/>
                        </a:rPr>
                        <a:t>Comunidades rurales, comunidades étnicas </a:t>
                      </a:r>
                      <a:endParaRPr lang="es-CO" sz="1300" b="0" i="0" u="none" strike="noStrike">
                        <a:solidFill>
                          <a:schemeClr val="tx1"/>
                        </a:solidFill>
                        <a:effectLst/>
                        <a:latin typeface="Calibri" panose="020F0502020204030204" pitchFamily="34" charset="0"/>
                        <a:cs typeface="Calibri" panose="020F0502020204030204" pitchFamily="34" charset="0"/>
                      </a:endParaRPr>
                    </a:p>
                  </a:txBody>
                  <a:tcPr marL="45720" marR="45720" anchor="b"/>
                </a:tc>
                <a:tc>
                  <a:txBody>
                    <a:bodyPr/>
                    <a:lstStyle/>
                    <a:p>
                      <a:pPr algn="l" fontAlgn="ctr">
                        <a:buNone/>
                      </a:pPr>
                      <a:r>
                        <a:rPr lang="es-CO" sz="1300" b="0" u="none" strike="noStrike">
                          <a:solidFill>
                            <a:schemeClr val="tx1"/>
                          </a:solidFill>
                          <a:effectLst/>
                          <a:latin typeface="Calibri" panose="020F0502020204030204" pitchFamily="34" charset="0"/>
                          <a:cs typeface="Calibri" panose="020F0502020204030204" pitchFamily="34" charset="0"/>
                        </a:rPr>
                        <a:t>Participación, Permanencia territorial</a:t>
                      </a:r>
                      <a:endParaRPr lang="es-CO" sz="1300" b="0" i="0" u="none" strike="noStrike">
                        <a:solidFill>
                          <a:schemeClr val="tx1"/>
                        </a:solidFill>
                        <a:effectLst/>
                        <a:latin typeface="Calibri" panose="020F0502020204030204" pitchFamily="34" charset="0"/>
                        <a:cs typeface="Calibri" panose="020F0502020204030204" pitchFamily="34" charset="0"/>
                      </a:endParaRPr>
                    </a:p>
                  </a:txBody>
                  <a:tcPr marL="45720" marR="45720" anchor="ctr"/>
                </a:tc>
                <a:extLst>
                  <a:ext uri="{0D108BD9-81ED-4DB2-BD59-A6C34878D82A}">
                    <a16:rowId xmlns:a16="http://schemas.microsoft.com/office/drawing/2014/main" val="3167159961"/>
                  </a:ext>
                </a:extLst>
              </a:tr>
            </a:tbl>
          </a:graphicData>
        </a:graphic>
      </p:graphicFrame>
      <p:sp>
        <p:nvSpPr>
          <p:cNvPr id="8" name="Rectángulo 7">
            <a:extLst>
              <a:ext uri="{FF2B5EF4-FFF2-40B4-BE49-F238E27FC236}">
                <a16:creationId xmlns:a16="http://schemas.microsoft.com/office/drawing/2014/main" id="{2236D5F3-A492-4663-A754-C5E1FCA383BC}"/>
              </a:ext>
            </a:extLst>
          </p:cNvPr>
          <p:cNvSpPr/>
          <p:nvPr/>
        </p:nvSpPr>
        <p:spPr>
          <a:xfrm>
            <a:off x="277873" y="4396012"/>
            <a:ext cx="3427228" cy="793505"/>
          </a:xfrm>
          <a:prstGeom prst="rect">
            <a:avLst/>
          </a:prstGeom>
          <a:noFill/>
          <a:ln w="7302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Tree>
    <p:extLst>
      <p:ext uri="{BB962C8B-B14F-4D97-AF65-F5344CB8AC3E}">
        <p14:creationId xmlns:p14="http://schemas.microsoft.com/office/powerpoint/2010/main" val="21807680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3998">
          <a:extLst>
            <a:ext uri="{FF2B5EF4-FFF2-40B4-BE49-F238E27FC236}">
              <a16:creationId xmlns:a16="http://schemas.microsoft.com/office/drawing/2014/main" id="{BBE79752-DEE6-0A59-CFF3-90A03823437D}"/>
            </a:ext>
          </a:extLst>
        </p:cNvPr>
        <p:cNvGrpSpPr/>
        <p:nvPr/>
      </p:nvGrpSpPr>
      <p:grpSpPr>
        <a:xfrm>
          <a:off x="0" y="0"/>
          <a:ext cx="0" cy="0"/>
          <a:chOff x="0" y="0"/>
          <a:chExt cx="0" cy="0"/>
        </a:xfrm>
      </p:grpSpPr>
      <p:pic>
        <p:nvPicPr>
          <p:cNvPr id="3999" name="Google Shape;3999;p27" descr="Patrón de fondo&#10;&#10;El contenido generado por IA puede ser incorrecto.">
            <a:extLst>
              <a:ext uri="{FF2B5EF4-FFF2-40B4-BE49-F238E27FC236}">
                <a16:creationId xmlns:a16="http://schemas.microsoft.com/office/drawing/2014/main" id="{970F3D8A-4B70-92F1-0E57-7A4C83FFA4E2}"/>
              </a:ext>
            </a:extLst>
          </p:cNvPr>
          <p:cNvPicPr preferRelativeResize="0"/>
          <p:nvPr/>
        </p:nvPicPr>
        <p:blipFill rotWithShape="1">
          <a:blip r:embed="rId4">
            <a:alphaModFix/>
          </a:blip>
          <a:srcRect/>
          <a:stretch/>
        </p:blipFill>
        <p:spPr>
          <a:xfrm>
            <a:off x="12758" y="-5396"/>
            <a:ext cx="11478106" cy="6858000"/>
          </a:xfrm>
          <a:prstGeom prst="rect">
            <a:avLst/>
          </a:prstGeom>
          <a:noFill/>
          <a:ln>
            <a:noFill/>
          </a:ln>
        </p:spPr>
      </p:pic>
      <p:sp>
        <p:nvSpPr>
          <p:cNvPr id="4000" name="Google Shape;4000;p27">
            <a:extLst>
              <a:ext uri="{FF2B5EF4-FFF2-40B4-BE49-F238E27FC236}">
                <a16:creationId xmlns:a16="http://schemas.microsoft.com/office/drawing/2014/main" id="{E606B9AE-011F-A3F7-384A-1A8642DBDC35}"/>
              </a:ext>
            </a:extLst>
          </p:cNvPr>
          <p:cNvSpPr/>
          <p:nvPr/>
        </p:nvSpPr>
        <p:spPr>
          <a:xfrm>
            <a:off x="6801898" y="0"/>
            <a:ext cx="5386800" cy="1042200"/>
          </a:xfrm>
          <a:prstGeom prst="rect">
            <a:avLst/>
          </a:prstGeom>
          <a:solidFill>
            <a:srgbClr val="242D5B"/>
          </a:solidFill>
          <a:ln w="12700" cap="flat" cmpd="sng">
            <a:solidFill>
              <a:srgbClr val="264159"/>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4001" name="Google Shape;4001;p27">
            <a:extLst>
              <a:ext uri="{FF2B5EF4-FFF2-40B4-BE49-F238E27FC236}">
                <a16:creationId xmlns:a16="http://schemas.microsoft.com/office/drawing/2014/main" id="{692C6EF3-4473-08FC-508B-F436F86C0C74}"/>
              </a:ext>
            </a:extLst>
          </p:cNvPr>
          <p:cNvSpPr txBox="1"/>
          <p:nvPr/>
        </p:nvSpPr>
        <p:spPr>
          <a:xfrm>
            <a:off x="7099310" y="185888"/>
            <a:ext cx="4814700" cy="1077178"/>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000"/>
              <a:buFont typeface="Arial"/>
              <a:buNone/>
            </a:pPr>
            <a:r>
              <a:rPr lang="es-419" sz="2000" b="1" i="0" u="none" strike="noStrike" cap="none">
                <a:solidFill>
                  <a:schemeClr val="lt1"/>
                </a:solidFill>
                <a:latin typeface="Calibri"/>
                <a:ea typeface="Calibri"/>
                <a:cs typeface="Calibri"/>
                <a:sym typeface="Calibri"/>
              </a:rPr>
              <a:t>Linea estratégica 1 Gobernanza</a:t>
            </a:r>
          </a:p>
          <a:p>
            <a:pPr marL="0" marR="0" lvl="0" indent="0" algn="ctr" rtl="0">
              <a:lnSpc>
                <a:spcPct val="100000"/>
              </a:lnSpc>
              <a:spcBef>
                <a:spcPts val="0"/>
              </a:spcBef>
              <a:spcAft>
                <a:spcPts val="0"/>
              </a:spcAft>
              <a:buClr>
                <a:srgbClr val="000000"/>
              </a:buClr>
              <a:buSzPts val="2000"/>
              <a:buFont typeface="Arial"/>
              <a:buNone/>
            </a:pPr>
            <a:r>
              <a:rPr lang="es-419" sz="2000" b="1">
                <a:solidFill>
                  <a:schemeClr val="lt1"/>
                </a:solidFill>
                <a:latin typeface="Calibri"/>
                <a:ea typeface="Calibri"/>
                <a:cs typeface="Calibri"/>
                <a:sym typeface="Calibri"/>
              </a:rPr>
              <a:t>Asociada a Brecha 1</a:t>
            </a:r>
            <a:endParaRPr sz="2000" b="0" i="0" u="none" strike="noStrike" cap="none">
              <a:solidFill>
                <a:schemeClr val="lt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2400"/>
              <a:buFont typeface="Arial"/>
              <a:buNone/>
            </a:pPr>
            <a:endParaRPr sz="2400" b="1" i="0" u="none" strike="noStrike" cap="none">
              <a:solidFill>
                <a:schemeClr val="lt1"/>
              </a:solidFill>
              <a:latin typeface="Calibri"/>
              <a:ea typeface="Calibri"/>
              <a:cs typeface="Calibri"/>
              <a:sym typeface="Calibri"/>
            </a:endParaRPr>
          </a:p>
        </p:txBody>
      </p:sp>
      <p:pic>
        <p:nvPicPr>
          <p:cNvPr id="4002" name="Google Shape;4002;p27" descr="Logotipo&#10;&#10;El contenido generado por IA puede ser incorrecto.">
            <a:extLst>
              <a:ext uri="{FF2B5EF4-FFF2-40B4-BE49-F238E27FC236}">
                <a16:creationId xmlns:a16="http://schemas.microsoft.com/office/drawing/2014/main" id="{3E184A86-E006-EC81-36F9-D45D7C3B4E93}"/>
              </a:ext>
            </a:extLst>
          </p:cNvPr>
          <p:cNvPicPr preferRelativeResize="0"/>
          <p:nvPr/>
        </p:nvPicPr>
        <p:blipFill rotWithShape="1">
          <a:blip r:embed="rId5">
            <a:alphaModFix/>
          </a:blip>
          <a:srcRect/>
          <a:stretch/>
        </p:blipFill>
        <p:spPr>
          <a:xfrm>
            <a:off x="277873" y="185888"/>
            <a:ext cx="4019550" cy="809625"/>
          </a:xfrm>
          <a:prstGeom prst="rect">
            <a:avLst/>
          </a:prstGeom>
          <a:noFill/>
          <a:ln>
            <a:noFill/>
          </a:ln>
        </p:spPr>
      </p:pic>
      <p:sp>
        <p:nvSpPr>
          <p:cNvPr id="4003" name="Google Shape;4003;p27">
            <a:extLst>
              <a:ext uri="{FF2B5EF4-FFF2-40B4-BE49-F238E27FC236}">
                <a16:creationId xmlns:a16="http://schemas.microsoft.com/office/drawing/2014/main" id="{AC1DBA1C-1914-513A-867D-B24A5728EB87}"/>
              </a:ext>
            </a:extLst>
          </p:cNvPr>
          <p:cNvSpPr/>
          <p:nvPr/>
        </p:nvSpPr>
        <p:spPr>
          <a:xfrm>
            <a:off x="0" y="1002217"/>
            <a:ext cx="12192600" cy="1542600"/>
          </a:xfrm>
          <a:prstGeom prst="rect">
            <a:avLst/>
          </a:prstGeom>
          <a:solidFill>
            <a:srgbClr val="BBD6E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600"/>
              <a:buFont typeface="Arial"/>
              <a:buNone/>
            </a:pPr>
            <a:endParaRPr sz="1600" b="0" i="0" u="none" strike="noStrike" cap="none">
              <a:solidFill>
                <a:schemeClr val="lt1"/>
              </a:solidFill>
              <a:latin typeface="Calibri"/>
              <a:ea typeface="Calibri"/>
              <a:cs typeface="Calibri"/>
              <a:sym typeface="Calibri"/>
            </a:endParaRPr>
          </a:p>
        </p:txBody>
      </p:sp>
      <p:sp>
        <p:nvSpPr>
          <p:cNvPr id="4004" name="Google Shape;4004;p27">
            <a:extLst>
              <a:ext uri="{FF2B5EF4-FFF2-40B4-BE49-F238E27FC236}">
                <a16:creationId xmlns:a16="http://schemas.microsoft.com/office/drawing/2014/main" id="{F64EFB5E-5EA8-A73F-92BB-13A6EC6629EB}"/>
              </a:ext>
            </a:extLst>
          </p:cNvPr>
          <p:cNvSpPr txBox="1"/>
          <p:nvPr/>
        </p:nvSpPr>
        <p:spPr>
          <a:xfrm>
            <a:off x="93139" y="951653"/>
            <a:ext cx="11921527" cy="1231066"/>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000"/>
              <a:buFont typeface="Arial"/>
              <a:buNone/>
            </a:pPr>
            <a:r>
              <a:rPr lang="es-ES" sz="2000" b="1" i="0" u="none" strike="noStrike" cap="none">
                <a:solidFill>
                  <a:srgbClr val="242D5B"/>
                </a:solidFill>
                <a:latin typeface="Calibri"/>
                <a:ea typeface="Calibri"/>
                <a:cs typeface="Calibri"/>
                <a:sym typeface="Calibri"/>
              </a:rPr>
              <a:t>FOMENTAR LA GOBERNANZA MULTINIVEL E INCLUSIVA PARA LA GESTIÓN SOSTENIBLE DEL AGUA MEDIANTE LA PARTICIPACIÓN INCIDENTE Y LA JUSTICIA HÍDRICA</a:t>
            </a:r>
          </a:p>
          <a:p>
            <a:pPr marL="0" marR="0" lvl="0" indent="0" algn="l" rtl="0">
              <a:lnSpc>
                <a:spcPct val="100000"/>
              </a:lnSpc>
              <a:spcBef>
                <a:spcPts val="0"/>
              </a:spcBef>
              <a:spcAft>
                <a:spcPts val="0"/>
              </a:spcAft>
              <a:buClr>
                <a:srgbClr val="000000"/>
              </a:buClr>
              <a:buSzPts val="2000"/>
              <a:buFont typeface="Arial"/>
              <a:buNone/>
            </a:pPr>
            <a:endParaRPr lang="es-CO" sz="1800" b="1">
              <a:solidFill>
                <a:srgbClr val="242D5B"/>
              </a:solidFill>
              <a:latin typeface="Calibri"/>
              <a:cs typeface="Calibri"/>
              <a:sym typeface="Calibri"/>
            </a:endParaRPr>
          </a:p>
          <a:p>
            <a:pPr marL="342900" indent="-342900">
              <a:buSzPts val="2000"/>
              <a:buAutoNum type="arabicPeriod"/>
            </a:pPr>
            <a:r>
              <a:rPr lang="es-CO" sz="1600" b="1" i="0" u="none" strike="noStrike" cap="none">
                <a:solidFill>
                  <a:srgbClr val="242D5B"/>
                </a:solidFill>
                <a:latin typeface="Calibri"/>
                <a:ea typeface="Arial"/>
                <a:cs typeface="Calibri"/>
                <a:sym typeface="Calibri"/>
              </a:rPr>
              <a:t>Línea de acción transversal: FORTALECIMIENTO INSTITUCIONAL.</a:t>
            </a:r>
          </a:p>
        </p:txBody>
      </p:sp>
      <p:pic>
        <p:nvPicPr>
          <p:cNvPr id="4005" name="Google Shape;4005;p27" descr="Logotipo, nombre de la empresa&#10;&#10;El contenido generado por IA puede ser incorrecto.">
            <a:extLst>
              <a:ext uri="{FF2B5EF4-FFF2-40B4-BE49-F238E27FC236}">
                <a16:creationId xmlns:a16="http://schemas.microsoft.com/office/drawing/2014/main" id="{3D87DAB2-C494-8498-9098-6841124EA017}"/>
              </a:ext>
            </a:extLst>
          </p:cNvPr>
          <p:cNvPicPr preferRelativeResize="0"/>
          <p:nvPr/>
        </p:nvPicPr>
        <p:blipFill rotWithShape="1">
          <a:blip r:embed="rId6">
            <a:alphaModFix/>
          </a:blip>
          <a:srcRect/>
          <a:stretch/>
        </p:blipFill>
        <p:spPr>
          <a:xfrm>
            <a:off x="10404350" y="5530993"/>
            <a:ext cx="1438275" cy="1066800"/>
          </a:xfrm>
          <a:prstGeom prst="rect">
            <a:avLst/>
          </a:prstGeom>
          <a:noFill/>
          <a:ln>
            <a:noFill/>
          </a:ln>
        </p:spPr>
      </p:pic>
      <p:sp>
        <p:nvSpPr>
          <p:cNvPr id="3" name="Google Shape;4161;p38">
            <a:extLst>
              <a:ext uri="{FF2B5EF4-FFF2-40B4-BE49-F238E27FC236}">
                <a16:creationId xmlns:a16="http://schemas.microsoft.com/office/drawing/2014/main" id="{8D3CC480-2616-6330-7961-3FACE694CD16}"/>
              </a:ext>
            </a:extLst>
          </p:cNvPr>
          <p:cNvSpPr txBox="1"/>
          <p:nvPr/>
        </p:nvSpPr>
        <p:spPr>
          <a:xfrm>
            <a:off x="349375" y="2563334"/>
            <a:ext cx="4516056" cy="3570168"/>
          </a:xfrm>
          <a:prstGeom prst="rect">
            <a:avLst/>
          </a:prstGeom>
          <a:noFill/>
          <a:ln>
            <a:noFill/>
          </a:ln>
        </p:spPr>
        <p:txBody>
          <a:bodyPr spcFirstLastPara="1" wrap="square" lIns="91425" tIns="45700" rIns="91425" bIns="45700" anchor="t" anchorCtr="0">
            <a:spAutoFit/>
          </a:bodyPr>
          <a:lstStyle/>
          <a:p>
            <a:pPr marL="457200" lvl="1" algn="just">
              <a:buSzPts val="1200"/>
            </a:pPr>
            <a:endParaRPr lang="es-CO" sz="1800" b="1">
              <a:solidFill>
                <a:srgbClr val="242D5B"/>
              </a:solidFill>
              <a:latin typeface="Calibri"/>
              <a:cs typeface="Calibri"/>
              <a:sym typeface="Calibri"/>
            </a:endParaRPr>
          </a:p>
          <a:p>
            <a:pPr marL="457200" lvl="1" algn="just">
              <a:buSzPts val="1200"/>
            </a:pPr>
            <a:r>
              <a:rPr lang="es-CO" sz="1300" b="1">
                <a:solidFill>
                  <a:srgbClr val="242D5B"/>
                </a:solidFill>
                <a:latin typeface="Calibri"/>
                <a:cs typeface="Calibri"/>
                <a:sym typeface="Calibri"/>
              </a:rPr>
              <a:t>                Propósito:  </a:t>
            </a:r>
          </a:p>
          <a:p>
            <a:pPr marL="457200" lvl="1" algn="just">
              <a:buSzPts val="1200"/>
            </a:pPr>
            <a:endParaRPr lang="es-CO" sz="1300" b="1">
              <a:solidFill>
                <a:srgbClr val="242D5B"/>
              </a:solidFill>
              <a:latin typeface="Calibri"/>
              <a:cs typeface="Calibri"/>
            </a:endParaRPr>
          </a:p>
          <a:p>
            <a:pPr algn="just"/>
            <a:r>
              <a:rPr lang="es-CO" sz="1300"/>
              <a:t>Crear y consolidar el Sistema Nacional para la Gobernanza del Agua como la arquitectura institucional que articula normas, actores, recursos e instrumentos para la gestión integral del agua. Este sistema permitirá cerrar brechas de fragmentación, desarticulación interinstitucional y baja incidencia territorial, mediante la implementación de los principios de justicia hídrica y de gobernanza multinivel establecidos en la política.</a:t>
            </a:r>
            <a:endParaRPr lang="es-CO"/>
          </a:p>
          <a:p>
            <a:pPr algn="just"/>
            <a:endParaRPr lang="es-CO" sz="1300"/>
          </a:p>
          <a:p>
            <a:pPr algn="just"/>
            <a:r>
              <a:rPr lang="es-CO" sz="1300"/>
              <a:t>El Sistema será coordinado por el Consejo Nacional del Agua (CNA), contará con participación intersectorial y territorial, e incorporará un componente de seguimiento y evaluación, así como mecanismos de participación efectiva de comunidades y actores sociales.</a:t>
            </a:r>
            <a:endParaRPr lang="es-CO"/>
          </a:p>
        </p:txBody>
      </p:sp>
      <p:cxnSp>
        <p:nvCxnSpPr>
          <p:cNvPr id="5" name="Conector recto 4">
            <a:extLst>
              <a:ext uri="{FF2B5EF4-FFF2-40B4-BE49-F238E27FC236}">
                <a16:creationId xmlns:a16="http://schemas.microsoft.com/office/drawing/2014/main" id="{0BA429CD-CEEF-D6C8-ED72-093A5D98CF35}"/>
              </a:ext>
            </a:extLst>
          </p:cNvPr>
          <p:cNvCxnSpPr/>
          <p:nvPr/>
        </p:nvCxnSpPr>
        <p:spPr>
          <a:xfrm>
            <a:off x="4865440" y="2563335"/>
            <a:ext cx="0" cy="4051845"/>
          </a:xfrm>
          <a:prstGeom prst="line">
            <a:avLst/>
          </a:prstGeom>
          <a:ln w="19050" cap="flat" cmpd="sng" algn="ctr">
            <a:solidFill>
              <a:schemeClr val="accent1"/>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sp>
        <p:nvSpPr>
          <p:cNvPr id="2" name="Google Shape;4161;p38">
            <a:extLst>
              <a:ext uri="{FF2B5EF4-FFF2-40B4-BE49-F238E27FC236}">
                <a16:creationId xmlns:a16="http://schemas.microsoft.com/office/drawing/2014/main" id="{A8307840-AC7D-73EC-E53A-28048D725BE6}"/>
              </a:ext>
            </a:extLst>
          </p:cNvPr>
          <p:cNvSpPr txBox="1"/>
          <p:nvPr/>
        </p:nvSpPr>
        <p:spPr>
          <a:xfrm>
            <a:off x="4865431" y="2611173"/>
            <a:ext cx="7189926" cy="3877944"/>
          </a:xfrm>
          <a:prstGeom prst="rect">
            <a:avLst/>
          </a:prstGeom>
          <a:solidFill>
            <a:schemeClr val="bg1"/>
          </a:solidFill>
          <a:ln>
            <a:noFill/>
          </a:ln>
        </p:spPr>
        <p:txBody>
          <a:bodyPr spcFirstLastPara="1" wrap="square" lIns="91425" tIns="45700" rIns="91425" bIns="45700" anchor="t" anchorCtr="0">
            <a:spAutoFit/>
          </a:bodyPr>
          <a:lstStyle/>
          <a:p>
            <a:pPr lvl="1" algn="just">
              <a:buSzPts val="1200"/>
            </a:pPr>
            <a:r>
              <a:rPr lang="es-CO" sz="1800" b="1">
                <a:solidFill>
                  <a:srgbClr val="242D5B"/>
                </a:solidFill>
                <a:latin typeface="Calibri"/>
                <a:cs typeface="Calibri"/>
              </a:rPr>
              <a:t>        </a:t>
            </a:r>
            <a:r>
              <a:rPr lang="es-CO" b="1">
                <a:solidFill>
                  <a:srgbClr val="242D5B"/>
                </a:solidFill>
                <a:latin typeface="Calibri"/>
                <a:cs typeface="Calibri"/>
              </a:rPr>
              <a:t>       </a:t>
            </a:r>
            <a:r>
              <a:rPr lang="es-CO" sz="1200" b="1">
                <a:solidFill>
                  <a:srgbClr val="242D5B"/>
                </a:solidFill>
                <a:latin typeface="Calibri"/>
                <a:cs typeface="Calibri"/>
              </a:rPr>
              <a:t>Responsables: </a:t>
            </a:r>
          </a:p>
          <a:p>
            <a:pPr algn="just"/>
            <a:r>
              <a:rPr lang="es-CO" sz="1200" b="1">
                <a:solidFill>
                  <a:srgbClr val="002060"/>
                </a:solidFill>
                <a:latin typeface="Calibri"/>
                <a:cs typeface="Calibri"/>
              </a:rPr>
              <a:t>Liderazgo: </a:t>
            </a:r>
            <a:r>
              <a:rPr lang="es-CO" sz="1200" err="1">
                <a:solidFill>
                  <a:srgbClr val="444444"/>
                </a:solidFill>
                <a:latin typeface="Calibri"/>
                <a:cs typeface="Calibri"/>
              </a:rPr>
              <a:t>Minambiente</a:t>
            </a:r>
            <a:r>
              <a:rPr lang="es-CO" sz="1200">
                <a:solidFill>
                  <a:srgbClr val="444444"/>
                </a:solidFill>
                <a:latin typeface="Calibri"/>
                <a:cs typeface="Calibri"/>
              </a:rPr>
              <a:t>.</a:t>
            </a:r>
          </a:p>
          <a:p>
            <a:pPr algn="just"/>
            <a:r>
              <a:rPr lang="es-MX" sz="1200" b="1">
                <a:solidFill>
                  <a:srgbClr val="002060"/>
                </a:solidFill>
                <a:latin typeface="Calibri"/>
                <a:cs typeface="Calibri"/>
              </a:rPr>
              <a:t>Articulación: </a:t>
            </a:r>
            <a:r>
              <a:rPr lang="es-ES" sz="1200" err="1">
                <a:solidFill>
                  <a:srgbClr val="444444"/>
                </a:solidFill>
                <a:latin typeface="Calibri"/>
                <a:cs typeface="Calibri"/>
              </a:rPr>
              <a:t>MinAgricultura</a:t>
            </a:r>
            <a:r>
              <a:rPr lang="es-ES" sz="1200">
                <a:solidFill>
                  <a:srgbClr val="444444"/>
                </a:solidFill>
                <a:latin typeface="Calibri"/>
                <a:cs typeface="Calibri"/>
              </a:rPr>
              <a:t>, </a:t>
            </a:r>
            <a:r>
              <a:rPr lang="es-ES" sz="1200" err="1">
                <a:solidFill>
                  <a:srgbClr val="444444"/>
                </a:solidFill>
                <a:latin typeface="Calibri"/>
                <a:cs typeface="Calibri"/>
              </a:rPr>
              <a:t>MinVivienda</a:t>
            </a:r>
            <a:r>
              <a:rPr lang="es-ES" sz="1200">
                <a:solidFill>
                  <a:srgbClr val="444444"/>
                </a:solidFill>
                <a:latin typeface="Calibri"/>
                <a:cs typeface="Calibri"/>
              </a:rPr>
              <a:t>, MinMinas, </a:t>
            </a:r>
            <a:r>
              <a:rPr lang="es-ES" sz="1200" err="1">
                <a:solidFill>
                  <a:srgbClr val="444444"/>
                </a:solidFill>
                <a:latin typeface="Calibri"/>
                <a:cs typeface="Calibri"/>
              </a:rPr>
              <a:t>MinSalud</a:t>
            </a:r>
            <a:r>
              <a:rPr lang="es-ES" sz="1200">
                <a:solidFill>
                  <a:srgbClr val="444444"/>
                </a:solidFill>
                <a:latin typeface="Calibri"/>
                <a:cs typeface="Calibri"/>
              </a:rPr>
              <a:t>, DNP, IDEAM, SGC (como miembros permanentes del </a:t>
            </a:r>
            <a:r>
              <a:rPr lang="es-ES" sz="1200">
                <a:solidFill>
                  <a:srgbClr val="444444"/>
                </a:solidFill>
                <a:highlight>
                  <a:srgbClr val="FFFF00"/>
                </a:highlight>
                <a:latin typeface="Calibri"/>
                <a:cs typeface="Calibri"/>
              </a:rPr>
              <a:t>CNG</a:t>
            </a:r>
            <a:r>
              <a:rPr lang="es-ES" sz="1200">
                <a:solidFill>
                  <a:srgbClr val="444444"/>
                </a:solidFill>
                <a:latin typeface="Calibri"/>
                <a:cs typeface="Calibri"/>
              </a:rPr>
              <a:t>), </a:t>
            </a:r>
            <a:r>
              <a:rPr lang="es-ES" sz="1200" err="1">
                <a:solidFill>
                  <a:srgbClr val="444444"/>
                </a:solidFill>
                <a:latin typeface="Calibri"/>
                <a:cs typeface="Calibri"/>
              </a:rPr>
              <a:t>MinCultura</a:t>
            </a:r>
            <a:r>
              <a:rPr lang="es-ES" sz="1200">
                <a:solidFill>
                  <a:srgbClr val="444444"/>
                </a:solidFill>
                <a:latin typeface="Calibri"/>
                <a:cs typeface="Calibri"/>
              </a:rPr>
              <a:t>, </a:t>
            </a:r>
            <a:r>
              <a:rPr lang="es-ES" sz="1200" err="1">
                <a:solidFill>
                  <a:srgbClr val="444444"/>
                </a:solidFill>
                <a:latin typeface="Calibri"/>
                <a:cs typeface="Calibri"/>
              </a:rPr>
              <a:t>MinEducación</a:t>
            </a:r>
            <a:r>
              <a:rPr lang="es-ES" sz="1200">
                <a:solidFill>
                  <a:srgbClr val="444444"/>
                </a:solidFill>
                <a:latin typeface="Calibri"/>
                <a:cs typeface="Calibri"/>
              </a:rPr>
              <a:t>, </a:t>
            </a:r>
            <a:r>
              <a:rPr lang="es-ES" sz="1200" err="1">
                <a:solidFill>
                  <a:srgbClr val="444444"/>
                </a:solidFill>
                <a:latin typeface="Calibri"/>
                <a:cs typeface="Calibri"/>
              </a:rPr>
              <a:t>MinComercio</a:t>
            </a:r>
            <a:r>
              <a:rPr lang="es-ES" sz="1200">
                <a:solidFill>
                  <a:srgbClr val="444444"/>
                </a:solidFill>
                <a:latin typeface="Calibri"/>
                <a:cs typeface="Calibri"/>
              </a:rPr>
              <a:t>, </a:t>
            </a:r>
            <a:r>
              <a:rPr lang="es-ES" sz="1200" err="1">
                <a:solidFill>
                  <a:srgbClr val="444444"/>
                </a:solidFill>
                <a:latin typeface="Calibri"/>
                <a:cs typeface="Calibri"/>
              </a:rPr>
              <a:t>MinIndustria</a:t>
            </a:r>
            <a:r>
              <a:rPr lang="es-ES" sz="1200">
                <a:solidFill>
                  <a:srgbClr val="444444"/>
                </a:solidFill>
                <a:latin typeface="Calibri"/>
                <a:cs typeface="Calibri"/>
              </a:rPr>
              <a:t>, SENA, universidades/centros de investigación, los CARMAC, las autoridades ambientales, entidades territoriales (municipios/departamentos), gremios, empresas de servicios públicos, organismos de vigilancia y control, cooperación internacional, y la sociedad civil. Para los asuntos que le competen, se articulará con el Sistema Nacional de Cambio Climático, el Sistema Nacional de Riesgos y Desastres, la Comisión Técnica Nacional Intersectorial para la Salud Ambiental, el Consejo Nacional de Secretarías de Agricultura, la Comisión Nacional de Ordenamiento Territorial, los Comités Municipales de Reforma Agraria, y las demás instancias que incidan en la gestión territorial del agua. </a:t>
            </a:r>
            <a:endParaRPr lang="es-MX" sz="1200" b="1">
              <a:solidFill>
                <a:srgbClr val="242D5B"/>
              </a:solidFill>
              <a:latin typeface="Calibri"/>
              <a:cs typeface="Calibri"/>
            </a:endParaRPr>
          </a:p>
          <a:p>
            <a:pPr lvl="1" algn="just">
              <a:buSzPts val="1200"/>
            </a:pPr>
            <a:r>
              <a:rPr lang="es-MX" sz="1200" b="1">
                <a:solidFill>
                  <a:srgbClr val="242D5B"/>
                </a:solidFill>
                <a:latin typeface="Calibri"/>
                <a:cs typeface="Calibri"/>
              </a:rPr>
              <a:t>             Metas: </a:t>
            </a:r>
          </a:p>
          <a:p>
            <a:pPr algn="just"/>
            <a:r>
              <a:rPr lang="es-ES" sz="1200" b="1">
                <a:solidFill>
                  <a:srgbClr val="002060"/>
                </a:solidFill>
                <a:latin typeface="Calibri"/>
                <a:cs typeface="Calibri"/>
              </a:rPr>
              <a:t>2030: </a:t>
            </a:r>
            <a:r>
              <a:rPr lang="es-ES" sz="1200">
                <a:solidFill>
                  <a:srgbClr val="002060"/>
                </a:solidFill>
                <a:highlight>
                  <a:srgbClr val="FFFF00"/>
                </a:highlight>
                <a:latin typeface="Calibri"/>
                <a:cs typeface="Calibri"/>
              </a:rPr>
              <a:t>Sistema </a:t>
            </a:r>
            <a:r>
              <a:rPr lang="es-ES" sz="1200">
                <a:solidFill>
                  <a:srgbClr val="002060"/>
                </a:solidFill>
                <a:latin typeface="Calibri"/>
                <a:cs typeface="Calibri"/>
              </a:rPr>
              <a:t>formalmente creado y reglamentado; CNA operando con participación intersectorial y territorial; Sistema de seguimiento y evaluación diseñado e implementado.</a:t>
            </a:r>
          </a:p>
          <a:p>
            <a:pPr algn="just"/>
            <a:r>
              <a:rPr lang="es-ES" sz="1200" b="1">
                <a:solidFill>
                  <a:srgbClr val="002060"/>
                </a:solidFill>
                <a:latin typeface="Calibri"/>
                <a:cs typeface="Calibri"/>
              </a:rPr>
              <a:t>2040: </a:t>
            </a:r>
            <a:r>
              <a:rPr lang="es-ES" sz="1200">
                <a:solidFill>
                  <a:srgbClr val="002060"/>
                </a:solidFill>
                <a:latin typeface="Calibri"/>
                <a:cs typeface="Calibri"/>
              </a:rPr>
              <a:t>100% de sectores estratégicos articulados al Sistema con participación de autoridades ambientales; Instancias territoriales de gobernanza del agua articulas al Sistema en al menos el 50% de las jurisdicciones; Reportes periódicos de seguimiento y evaluación implementados y utilizados en toma de decisiones.</a:t>
            </a:r>
          </a:p>
          <a:p>
            <a:pPr algn="just"/>
            <a:r>
              <a:rPr lang="es-ES" sz="1200" b="1">
                <a:solidFill>
                  <a:srgbClr val="002060"/>
                </a:solidFill>
                <a:latin typeface="Calibri"/>
                <a:cs typeface="Calibri"/>
              </a:rPr>
              <a:t>2050: </a:t>
            </a:r>
            <a:r>
              <a:rPr lang="es-ES" sz="1200">
                <a:solidFill>
                  <a:srgbClr val="002060"/>
                </a:solidFill>
                <a:latin typeface="Calibri"/>
                <a:cs typeface="Calibri"/>
              </a:rPr>
              <a:t>Sistema consolidado con cobertura nacional (100% de autoridades ambientales y entidades territoriales articuladas); Mecanismos de participación incidente operando de forma efectiva a nivel territorial y alimentando el Sistema; Evidencia de mejora en coordinación interinstitucional y en la implementación y financiamiento de instrumentos de gestión integral del agua.</a:t>
            </a:r>
          </a:p>
        </p:txBody>
      </p:sp>
      <p:pic>
        <p:nvPicPr>
          <p:cNvPr id="6" name="Gráfico 5" descr="Crecimiento empresarial contorno">
            <a:extLst>
              <a:ext uri="{FF2B5EF4-FFF2-40B4-BE49-F238E27FC236}">
                <a16:creationId xmlns:a16="http://schemas.microsoft.com/office/drawing/2014/main" id="{94C83588-CCC8-0A6C-AC38-3B4F06CCBECE}"/>
              </a:ext>
            </a:extLst>
          </p:cNvPr>
          <p:cNvPicPr>
            <a:picLocks noChangeAspect="1"/>
          </p:cNvPicPr>
          <p:nvPr/>
        </p:nvPicPr>
        <p:blipFill>
          <a:blip>
            <a:extLst>
              <a:ext uri="{96DAC541-7B7A-43D3-8B79-37D633B846F1}">
                <asvg:svgBlip xmlns:asvg="http://schemas.microsoft.com/office/drawing/2016/SVG/main" r:embed="rId7"/>
              </a:ext>
            </a:extLst>
          </a:blip>
          <a:stretch>
            <a:fillRect/>
          </a:stretch>
        </p:blipFill>
        <p:spPr>
          <a:xfrm>
            <a:off x="4229898" y="5927098"/>
            <a:ext cx="717480" cy="717480"/>
          </a:xfrm>
          <a:prstGeom prst="rect">
            <a:avLst/>
          </a:prstGeom>
        </p:spPr>
      </p:pic>
      <p:pic>
        <p:nvPicPr>
          <p:cNvPr id="8" name="Gráfico 7" descr="Usuarios contorno">
            <a:extLst>
              <a:ext uri="{FF2B5EF4-FFF2-40B4-BE49-F238E27FC236}">
                <a16:creationId xmlns:a16="http://schemas.microsoft.com/office/drawing/2014/main" id="{E8501CB3-CE5C-C315-6E9E-81CE87A7E7A6}"/>
              </a:ext>
            </a:extLst>
          </p:cNvPr>
          <p:cNvPicPr>
            <a:picLocks noChangeAspect="1"/>
          </p:cNvPicPr>
          <p:nvPr/>
        </p:nvPicPr>
        <p:blipFill>
          <a:blip>
            <a:extLst>
              <a:ext uri="{96DAC541-7B7A-43D3-8B79-37D633B846F1}">
                <asvg:svgBlip xmlns:asvg="http://schemas.microsoft.com/office/drawing/2016/SVG/main" r:embed="rId8"/>
              </a:ext>
            </a:extLst>
          </a:blip>
          <a:stretch>
            <a:fillRect/>
          </a:stretch>
        </p:blipFill>
        <p:spPr>
          <a:xfrm>
            <a:off x="4940949" y="2551521"/>
            <a:ext cx="546796" cy="546796"/>
          </a:xfrm>
          <a:prstGeom prst="rect">
            <a:avLst/>
          </a:prstGeom>
        </p:spPr>
      </p:pic>
      <p:pic>
        <p:nvPicPr>
          <p:cNvPr id="10" name="Gráfico 9" descr="Mano abierta con planta contorno">
            <a:extLst>
              <a:ext uri="{FF2B5EF4-FFF2-40B4-BE49-F238E27FC236}">
                <a16:creationId xmlns:a16="http://schemas.microsoft.com/office/drawing/2014/main" id="{71E36BA4-F6FC-5269-7281-72C4F355041F}"/>
              </a:ext>
            </a:extLst>
          </p:cNvPr>
          <p:cNvPicPr>
            <a:picLocks noChangeAspect="1"/>
          </p:cNvPicPr>
          <p:nvPr/>
        </p:nvPicPr>
        <p:blipFill>
          <a:blip>
            <a:extLst>
              <a:ext uri="{96DAC541-7B7A-43D3-8B79-37D633B846F1}">
                <asvg:svgBlip xmlns:asvg="http://schemas.microsoft.com/office/drawing/2016/SVG/main" r:embed="rId9"/>
              </a:ext>
            </a:extLst>
          </a:blip>
          <a:stretch>
            <a:fillRect/>
          </a:stretch>
        </p:blipFill>
        <p:spPr>
          <a:xfrm>
            <a:off x="35680" y="2589139"/>
            <a:ext cx="655486" cy="655486"/>
          </a:xfrm>
          <a:prstGeom prst="rect">
            <a:avLst/>
          </a:prstGeom>
        </p:spPr>
      </p:pic>
    </p:spTree>
    <p:extLst>
      <p:ext uri="{BB962C8B-B14F-4D97-AF65-F5344CB8AC3E}">
        <p14:creationId xmlns:p14="http://schemas.microsoft.com/office/powerpoint/2010/main" val="21956683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6950BFC3-D8DA-4A85-94F7-54DA5524770B}">
      <p188:commentRel xmlns:p188="http://schemas.microsoft.com/office/powerpoint/2018/8/main" r:id="rId3"/>
    </p:ext>
  </p:extLs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3998">
          <a:extLst>
            <a:ext uri="{FF2B5EF4-FFF2-40B4-BE49-F238E27FC236}">
              <a16:creationId xmlns:a16="http://schemas.microsoft.com/office/drawing/2014/main" id="{A58C3DA7-D995-C2D6-8CFB-4713A97E8BBF}"/>
            </a:ext>
          </a:extLst>
        </p:cNvPr>
        <p:cNvGrpSpPr/>
        <p:nvPr/>
      </p:nvGrpSpPr>
      <p:grpSpPr>
        <a:xfrm>
          <a:off x="0" y="0"/>
          <a:ext cx="0" cy="0"/>
          <a:chOff x="0" y="0"/>
          <a:chExt cx="0" cy="0"/>
        </a:xfrm>
      </p:grpSpPr>
      <p:pic>
        <p:nvPicPr>
          <p:cNvPr id="3999" name="Google Shape;3999;p27" descr="Patrón de fondo&#10;&#10;El contenido generado por IA puede ser incorrecto.">
            <a:extLst>
              <a:ext uri="{FF2B5EF4-FFF2-40B4-BE49-F238E27FC236}">
                <a16:creationId xmlns:a16="http://schemas.microsoft.com/office/drawing/2014/main" id="{775989C9-CC9A-E4C8-EC69-751D3DABD04C}"/>
              </a:ext>
            </a:extLst>
          </p:cNvPr>
          <p:cNvPicPr preferRelativeResize="0"/>
          <p:nvPr/>
        </p:nvPicPr>
        <p:blipFill rotWithShape="1">
          <a:blip r:embed="rId4">
            <a:alphaModFix/>
          </a:blip>
          <a:srcRect/>
          <a:stretch/>
        </p:blipFill>
        <p:spPr>
          <a:xfrm>
            <a:off x="3302" y="0"/>
            <a:ext cx="11478106" cy="6858000"/>
          </a:xfrm>
          <a:prstGeom prst="rect">
            <a:avLst/>
          </a:prstGeom>
          <a:noFill/>
          <a:ln>
            <a:noFill/>
          </a:ln>
        </p:spPr>
      </p:pic>
      <p:sp>
        <p:nvSpPr>
          <p:cNvPr id="4000" name="Google Shape;4000;p27">
            <a:extLst>
              <a:ext uri="{FF2B5EF4-FFF2-40B4-BE49-F238E27FC236}">
                <a16:creationId xmlns:a16="http://schemas.microsoft.com/office/drawing/2014/main" id="{45D43521-244C-2AEA-5F80-60138EC1DE3A}"/>
              </a:ext>
            </a:extLst>
          </p:cNvPr>
          <p:cNvSpPr/>
          <p:nvPr/>
        </p:nvSpPr>
        <p:spPr>
          <a:xfrm>
            <a:off x="6801898" y="0"/>
            <a:ext cx="5386800" cy="1042200"/>
          </a:xfrm>
          <a:prstGeom prst="rect">
            <a:avLst/>
          </a:prstGeom>
          <a:solidFill>
            <a:srgbClr val="242D5B"/>
          </a:solidFill>
          <a:ln w="12700" cap="flat" cmpd="sng">
            <a:solidFill>
              <a:srgbClr val="264159"/>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4002" name="Google Shape;4002;p27" descr="Logotipo&#10;&#10;El contenido generado por IA puede ser incorrecto.">
            <a:extLst>
              <a:ext uri="{FF2B5EF4-FFF2-40B4-BE49-F238E27FC236}">
                <a16:creationId xmlns:a16="http://schemas.microsoft.com/office/drawing/2014/main" id="{E4B7AF0C-D71B-5CE0-07A1-46303BC4D726}"/>
              </a:ext>
            </a:extLst>
          </p:cNvPr>
          <p:cNvPicPr preferRelativeResize="0"/>
          <p:nvPr/>
        </p:nvPicPr>
        <p:blipFill rotWithShape="1">
          <a:blip r:embed="rId5">
            <a:alphaModFix/>
          </a:blip>
          <a:srcRect/>
          <a:stretch/>
        </p:blipFill>
        <p:spPr>
          <a:xfrm>
            <a:off x="277873" y="185888"/>
            <a:ext cx="4019550" cy="809625"/>
          </a:xfrm>
          <a:prstGeom prst="rect">
            <a:avLst/>
          </a:prstGeom>
          <a:noFill/>
          <a:ln>
            <a:noFill/>
          </a:ln>
        </p:spPr>
      </p:pic>
      <p:sp>
        <p:nvSpPr>
          <p:cNvPr id="4003" name="Google Shape;4003;p27">
            <a:extLst>
              <a:ext uri="{FF2B5EF4-FFF2-40B4-BE49-F238E27FC236}">
                <a16:creationId xmlns:a16="http://schemas.microsoft.com/office/drawing/2014/main" id="{72CD2E95-3FAD-49CA-B4F6-EEFBF0B75D04}"/>
              </a:ext>
            </a:extLst>
          </p:cNvPr>
          <p:cNvSpPr/>
          <p:nvPr/>
        </p:nvSpPr>
        <p:spPr>
          <a:xfrm>
            <a:off x="0" y="1002217"/>
            <a:ext cx="12192600" cy="1542600"/>
          </a:xfrm>
          <a:prstGeom prst="rect">
            <a:avLst/>
          </a:prstGeom>
          <a:solidFill>
            <a:srgbClr val="BBD6E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600"/>
              <a:buFont typeface="Arial"/>
              <a:buNone/>
            </a:pPr>
            <a:endParaRPr sz="1600" b="0" i="0" u="none" strike="noStrike" cap="none">
              <a:solidFill>
                <a:schemeClr val="lt1"/>
              </a:solidFill>
              <a:latin typeface="Calibri"/>
              <a:ea typeface="Calibri"/>
              <a:cs typeface="Calibri"/>
              <a:sym typeface="Calibri"/>
            </a:endParaRPr>
          </a:p>
        </p:txBody>
      </p:sp>
      <p:sp>
        <p:nvSpPr>
          <p:cNvPr id="4004" name="Google Shape;4004;p27">
            <a:extLst>
              <a:ext uri="{FF2B5EF4-FFF2-40B4-BE49-F238E27FC236}">
                <a16:creationId xmlns:a16="http://schemas.microsoft.com/office/drawing/2014/main" id="{A50A743D-CC2D-EDAE-1E83-1837AB125E87}"/>
              </a:ext>
            </a:extLst>
          </p:cNvPr>
          <p:cNvSpPr txBox="1"/>
          <p:nvPr/>
        </p:nvSpPr>
        <p:spPr>
          <a:xfrm>
            <a:off x="267170" y="1068573"/>
            <a:ext cx="11921527" cy="1261844"/>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000"/>
              <a:buFont typeface="Arial"/>
              <a:buNone/>
            </a:pPr>
            <a:r>
              <a:rPr lang="es-ES" sz="2000" b="1" i="0" u="none" strike="noStrike" cap="none">
                <a:solidFill>
                  <a:srgbClr val="242D5B"/>
                </a:solidFill>
                <a:latin typeface="Calibri"/>
                <a:ea typeface="Calibri"/>
                <a:cs typeface="Calibri"/>
                <a:sym typeface="Calibri"/>
              </a:rPr>
              <a:t>FOMENTAR LA GOBERNANZA MULTINIVEL E INCLUSIVA PARA LA GESTIÓN SOSTENIBLE DEL AGUA MEDIANTE LA PARTICIPACIÓN INCIDENTE Y LA JUSTICIA HÍDRICA</a:t>
            </a:r>
            <a:endParaRPr lang="es-CO" sz="1800" b="1">
              <a:solidFill>
                <a:srgbClr val="242D5B"/>
              </a:solidFill>
              <a:latin typeface="Calibri"/>
              <a:cs typeface="Calibri"/>
              <a:sym typeface="Calibri"/>
            </a:endParaRPr>
          </a:p>
          <a:p>
            <a:pPr>
              <a:buSzPts val="2000"/>
            </a:pPr>
            <a:r>
              <a:rPr lang="es-CO" sz="1800" b="1" i="0" u="none" strike="noStrike" cap="none">
                <a:solidFill>
                  <a:srgbClr val="242D5B"/>
                </a:solidFill>
                <a:latin typeface="Calibri"/>
                <a:ea typeface="Arial"/>
                <a:cs typeface="Calibri"/>
                <a:sym typeface="Calibri"/>
              </a:rPr>
              <a:t>2. Línea de acción transversal: </a:t>
            </a:r>
            <a:r>
              <a:rPr lang="es-ES" sz="1800" b="1" i="0" u="none" strike="noStrike" cap="none">
                <a:solidFill>
                  <a:srgbClr val="242D5B"/>
                </a:solidFill>
                <a:latin typeface="Calibri"/>
                <a:ea typeface="Arial"/>
                <a:cs typeface="Calibri"/>
                <a:sym typeface="Calibri"/>
              </a:rPr>
              <a:t>Fortalecimiento del Consejo Nacional del Agua</a:t>
            </a:r>
            <a:r>
              <a:rPr lang="es-CO" sz="1800" b="1" i="0" u="none" strike="noStrike" cap="none">
                <a:solidFill>
                  <a:srgbClr val="242D5B"/>
                </a:solidFill>
                <a:latin typeface="Calibri"/>
                <a:ea typeface="Arial"/>
                <a:cs typeface="Calibri"/>
                <a:sym typeface="Calibri"/>
              </a:rPr>
              <a:t>. </a:t>
            </a:r>
            <a:endParaRPr lang="es-CO" sz="1800" b="1">
              <a:solidFill>
                <a:srgbClr val="242D5B"/>
              </a:solidFill>
              <a:latin typeface="Calibri"/>
              <a:cs typeface="Calibri"/>
              <a:sym typeface="Calibri"/>
            </a:endParaRPr>
          </a:p>
          <a:p>
            <a:pPr>
              <a:buSzPts val="2000"/>
            </a:pPr>
            <a:endParaRPr lang="es-CO" sz="1800" b="1" i="0" u="none" strike="noStrike" cap="none">
              <a:solidFill>
                <a:srgbClr val="242D5B"/>
              </a:solidFill>
              <a:latin typeface="Calibri"/>
              <a:ea typeface="Arial"/>
              <a:cs typeface="Calibri"/>
              <a:sym typeface="Calibri"/>
            </a:endParaRPr>
          </a:p>
        </p:txBody>
      </p:sp>
      <p:pic>
        <p:nvPicPr>
          <p:cNvPr id="4005" name="Google Shape;4005;p27" descr="Logotipo, nombre de la empresa&#10;&#10;El contenido generado por IA puede ser incorrecto.">
            <a:extLst>
              <a:ext uri="{FF2B5EF4-FFF2-40B4-BE49-F238E27FC236}">
                <a16:creationId xmlns:a16="http://schemas.microsoft.com/office/drawing/2014/main" id="{5D103528-8AFE-CB7F-E540-99F11A024F27}"/>
              </a:ext>
            </a:extLst>
          </p:cNvPr>
          <p:cNvPicPr preferRelativeResize="0"/>
          <p:nvPr/>
        </p:nvPicPr>
        <p:blipFill rotWithShape="1">
          <a:blip r:embed="rId6">
            <a:alphaModFix/>
          </a:blip>
          <a:srcRect/>
          <a:stretch/>
        </p:blipFill>
        <p:spPr>
          <a:xfrm>
            <a:off x="10404350" y="5530993"/>
            <a:ext cx="1438275" cy="1066800"/>
          </a:xfrm>
          <a:prstGeom prst="rect">
            <a:avLst/>
          </a:prstGeom>
          <a:noFill/>
          <a:ln>
            <a:noFill/>
          </a:ln>
        </p:spPr>
      </p:pic>
      <p:sp>
        <p:nvSpPr>
          <p:cNvPr id="3" name="Google Shape;4161;p38">
            <a:extLst>
              <a:ext uri="{FF2B5EF4-FFF2-40B4-BE49-F238E27FC236}">
                <a16:creationId xmlns:a16="http://schemas.microsoft.com/office/drawing/2014/main" id="{1E1B13C9-0CAA-3C46-C2DF-EBD75704C34A}"/>
              </a:ext>
            </a:extLst>
          </p:cNvPr>
          <p:cNvSpPr txBox="1"/>
          <p:nvPr/>
        </p:nvSpPr>
        <p:spPr>
          <a:xfrm>
            <a:off x="-39314" y="2563334"/>
            <a:ext cx="4904745" cy="3323946"/>
          </a:xfrm>
          <a:prstGeom prst="rect">
            <a:avLst/>
          </a:prstGeom>
          <a:noFill/>
          <a:ln>
            <a:noFill/>
          </a:ln>
        </p:spPr>
        <p:txBody>
          <a:bodyPr spcFirstLastPara="1" wrap="square" lIns="91425" tIns="45700" rIns="91425" bIns="45700" anchor="t" anchorCtr="0">
            <a:spAutoFit/>
          </a:bodyPr>
          <a:lstStyle/>
          <a:p>
            <a:pPr marL="457200" lvl="1" algn="just">
              <a:buSzPts val="1200"/>
            </a:pPr>
            <a:endParaRPr lang="es-CO" sz="1800" b="1">
              <a:solidFill>
                <a:srgbClr val="242D5B"/>
              </a:solidFill>
              <a:latin typeface="Calibri"/>
              <a:cs typeface="Calibri"/>
              <a:sym typeface="Calibri"/>
            </a:endParaRPr>
          </a:p>
          <a:p>
            <a:pPr marL="457200" lvl="1" algn="just">
              <a:buSzPts val="1200"/>
            </a:pPr>
            <a:r>
              <a:rPr lang="es-CO" sz="1800" b="1">
                <a:solidFill>
                  <a:srgbClr val="242D5B"/>
                </a:solidFill>
                <a:latin typeface="Calibri"/>
                <a:cs typeface="Calibri"/>
                <a:sym typeface="Calibri"/>
              </a:rPr>
              <a:t>                Propósito:  </a:t>
            </a:r>
          </a:p>
          <a:p>
            <a:pPr marL="457200" lvl="1" algn="just">
              <a:buSzPts val="1200"/>
            </a:pPr>
            <a:endParaRPr lang="es-CO" sz="1800" b="1">
              <a:solidFill>
                <a:srgbClr val="242D5B"/>
              </a:solidFill>
              <a:latin typeface="Calibri"/>
              <a:cs typeface="Calibri"/>
            </a:endParaRPr>
          </a:p>
          <a:p>
            <a:pPr algn="just"/>
            <a:r>
              <a:rPr lang="es-CO" sz="1300"/>
              <a:t>Fortalecer el Consejo Nacional del Agua (CNA) como el núcleo operativo del Sistema Nacional para la Gobernanza del Agua, fortaleciendo su capacidad de articulación, coordinación y toma de decisiones con foco al cierre de brechas territoriales entre niveles de gobierno, sectores y actores sociales.</a:t>
            </a:r>
            <a:endParaRPr lang="es-ES" sz="1300"/>
          </a:p>
          <a:p>
            <a:pPr algn="just"/>
            <a:endParaRPr lang="es-ES" sz="1300"/>
          </a:p>
          <a:p>
            <a:pPr algn="just"/>
            <a:r>
              <a:rPr lang="es-CO" sz="1300"/>
              <a:t>Esto implica cerrar brechas en incidencia, participación y articulación territorial, mediante el fortalecimiento de sus capacidades técnicas, la activación de mecanismos de participación efectiva y su conexión operativa con instancias territoriales como los CARMAC, Consejos de Cuenca </a:t>
            </a:r>
            <a:r>
              <a:rPr lang="es-CO" sz="1300">
                <a:solidFill>
                  <a:schemeClr val="tx1"/>
                </a:solidFill>
              </a:rPr>
              <a:t>y </a:t>
            </a:r>
            <a:r>
              <a:rPr lang="es-CO" sz="1300">
                <a:solidFill>
                  <a:schemeClr val="tx1"/>
                </a:solidFill>
                <a:highlight>
                  <a:srgbClr val="FFFF00"/>
                </a:highlight>
              </a:rPr>
              <a:t>Consejos Territoriales del Agua.</a:t>
            </a:r>
            <a:endParaRPr lang="es-CO">
              <a:solidFill>
                <a:schemeClr val="tx1"/>
              </a:solidFill>
              <a:highlight>
                <a:srgbClr val="FFFF00"/>
              </a:highlight>
            </a:endParaRPr>
          </a:p>
        </p:txBody>
      </p:sp>
      <p:cxnSp>
        <p:nvCxnSpPr>
          <p:cNvPr id="5" name="Conector recto 4">
            <a:extLst>
              <a:ext uri="{FF2B5EF4-FFF2-40B4-BE49-F238E27FC236}">
                <a16:creationId xmlns:a16="http://schemas.microsoft.com/office/drawing/2014/main" id="{C5897876-55A7-3AC1-F032-2781999B1938}"/>
              </a:ext>
            </a:extLst>
          </p:cNvPr>
          <p:cNvCxnSpPr/>
          <p:nvPr/>
        </p:nvCxnSpPr>
        <p:spPr>
          <a:xfrm>
            <a:off x="4865440" y="2563335"/>
            <a:ext cx="0" cy="4051845"/>
          </a:xfrm>
          <a:prstGeom prst="line">
            <a:avLst/>
          </a:prstGeom>
          <a:ln w="19050" cap="flat" cmpd="sng" algn="ctr">
            <a:solidFill>
              <a:schemeClr val="accent1"/>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sp>
        <p:nvSpPr>
          <p:cNvPr id="2" name="Google Shape;4161;p38">
            <a:extLst>
              <a:ext uri="{FF2B5EF4-FFF2-40B4-BE49-F238E27FC236}">
                <a16:creationId xmlns:a16="http://schemas.microsoft.com/office/drawing/2014/main" id="{3983EF24-35A7-CF71-1DC6-9E747BA74482}"/>
              </a:ext>
            </a:extLst>
          </p:cNvPr>
          <p:cNvSpPr txBox="1"/>
          <p:nvPr/>
        </p:nvSpPr>
        <p:spPr>
          <a:xfrm>
            <a:off x="4865431" y="2611173"/>
            <a:ext cx="7189926" cy="4031833"/>
          </a:xfrm>
          <a:prstGeom prst="rect">
            <a:avLst/>
          </a:prstGeom>
          <a:solidFill>
            <a:schemeClr val="bg1"/>
          </a:solidFill>
          <a:ln>
            <a:noFill/>
          </a:ln>
        </p:spPr>
        <p:txBody>
          <a:bodyPr spcFirstLastPara="1" wrap="square" lIns="91425" tIns="45700" rIns="91425" bIns="45700" anchor="t" anchorCtr="0">
            <a:spAutoFit/>
          </a:bodyPr>
          <a:lstStyle/>
          <a:p>
            <a:pPr lvl="1" algn="just">
              <a:buSzPts val="1200"/>
            </a:pPr>
            <a:r>
              <a:rPr lang="es-CO" sz="1800" b="1">
                <a:solidFill>
                  <a:srgbClr val="242D5B"/>
                </a:solidFill>
                <a:latin typeface="Calibri"/>
                <a:cs typeface="Calibri"/>
              </a:rPr>
              <a:t>        </a:t>
            </a:r>
            <a:r>
              <a:rPr lang="es-CO" b="1">
                <a:solidFill>
                  <a:srgbClr val="242D5B"/>
                </a:solidFill>
                <a:latin typeface="Calibri"/>
                <a:cs typeface="Calibri"/>
              </a:rPr>
              <a:t>       Responsables: </a:t>
            </a:r>
          </a:p>
          <a:p>
            <a:pPr algn="just"/>
            <a:r>
              <a:rPr lang="es-CO" b="1">
                <a:solidFill>
                  <a:srgbClr val="002060"/>
                </a:solidFill>
                <a:latin typeface="Calibri"/>
                <a:cs typeface="Calibri"/>
              </a:rPr>
              <a:t>Liderazgo: </a:t>
            </a:r>
            <a:r>
              <a:rPr lang="es-CO" err="1">
                <a:solidFill>
                  <a:srgbClr val="444444"/>
                </a:solidFill>
                <a:latin typeface="Calibri"/>
                <a:cs typeface="Calibri"/>
              </a:rPr>
              <a:t>Minambiente</a:t>
            </a:r>
            <a:r>
              <a:rPr lang="es-CO">
                <a:solidFill>
                  <a:srgbClr val="444444"/>
                </a:solidFill>
                <a:latin typeface="Calibri"/>
                <a:cs typeface="Calibri"/>
              </a:rPr>
              <a:t>.</a:t>
            </a:r>
          </a:p>
          <a:p>
            <a:pPr algn="just"/>
            <a:r>
              <a:rPr lang="es-MX" b="1">
                <a:solidFill>
                  <a:srgbClr val="002060"/>
                </a:solidFill>
                <a:latin typeface="Calibri"/>
                <a:cs typeface="Calibri"/>
              </a:rPr>
              <a:t>Articulación: </a:t>
            </a:r>
            <a:r>
              <a:rPr lang="es-ES" err="1">
                <a:solidFill>
                  <a:srgbClr val="444444"/>
                </a:solidFill>
                <a:latin typeface="Calibri"/>
                <a:cs typeface="Calibri"/>
              </a:rPr>
              <a:t>MinAgricultura</a:t>
            </a:r>
            <a:r>
              <a:rPr lang="es-ES">
                <a:solidFill>
                  <a:srgbClr val="444444"/>
                </a:solidFill>
                <a:latin typeface="Calibri"/>
                <a:cs typeface="Calibri"/>
              </a:rPr>
              <a:t>, </a:t>
            </a:r>
            <a:r>
              <a:rPr lang="es-ES" err="1">
                <a:solidFill>
                  <a:srgbClr val="444444"/>
                </a:solidFill>
                <a:latin typeface="Calibri"/>
                <a:cs typeface="Calibri"/>
              </a:rPr>
              <a:t>MinVivienda</a:t>
            </a:r>
            <a:r>
              <a:rPr lang="es-ES">
                <a:solidFill>
                  <a:srgbClr val="444444"/>
                </a:solidFill>
                <a:latin typeface="Calibri"/>
                <a:cs typeface="Calibri"/>
              </a:rPr>
              <a:t>, MinMinas, </a:t>
            </a:r>
            <a:r>
              <a:rPr lang="es-ES" err="1">
                <a:solidFill>
                  <a:srgbClr val="444444"/>
                </a:solidFill>
                <a:latin typeface="Calibri"/>
                <a:cs typeface="Calibri"/>
              </a:rPr>
              <a:t>MinSalud</a:t>
            </a:r>
            <a:r>
              <a:rPr lang="es-ES">
                <a:solidFill>
                  <a:srgbClr val="444444"/>
                </a:solidFill>
                <a:latin typeface="Calibri"/>
                <a:cs typeface="Calibri"/>
              </a:rPr>
              <a:t>, DNP, 1 representante de los CARGMAG (con voz y voto), IDEAM, SGC, (como miembros permanentes con voz). Se articulará con otros actores (personas naturales y jurídicas), que podrán participar con voz en la discusión, con presencia prioritaria de las CAR y organismos de vigilancia y control.</a:t>
            </a:r>
            <a:r>
              <a:rPr lang="es-MX" b="1">
                <a:solidFill>
                  <a:srgbClr val="242D5B"/>
                </a:solidFill>
                <a:latin typeface="Calibri"/>
                <a:cs typeface="Calibri"/>
              </a:rPr>
              <a:t>   </a:t>
            </a:r>
          </a:p>
          <a:p>
            <a:pPr algn="just"/>
            <a:r>
              <a:rPr lang="es-MX" b="1">
                <a:solidFill>
                  <a:srgbClr val="242D5B"/>
                </a:solidFill>
                <a:latin typeface="Calibri"/>
                <a:cs typeface="Calibri"/>
              </a:rPr>
              <a:t>Metas: </a:t>
            </a:r>
          </a:p>
          <a:p>
            <a:pPr algn="just"/>
            <a:r>
              <a:rPr lang="es-ES" b="1">
                <a:solidFill>
                  <a:srgbClr val="002060"/>
                </a:solidFill>
                <a:latin typeface="Calibri"/>
                <a:cs typeface="Calibri"/>
              </a:rPr>
              <a:t>2030: </a:t>
            </a:r>
            <a:r>
              <a:rPr lang="es-ES">
                <a:solidFill>
                  <a:srgbClr val="002060"/>
                </a:solidFill>
                <a:latin typeface="Calibri"/>
                <a:cs typeface="Calibri"/>
              </a:rPr>
              <a:t>reglamento operativo del CNA actualizado e implementado; Secretaría Técnica fortalecida con capacidades técnicas y operativas; comités técnicos fortalecidos y/o creados; mecanismos formales de articulación definidos con CARMAC, Consejos de Cuenca y </a:t>
            </a:r>
            <a:r>
              <a:rPr lang="es-ES">
                <a:solidFill>
                  <a:srgbClr val="002060"/>
                </a:solidFill>
                <a:highlight>
                  <a:srgbClr val="FFFF00"/>
                </a:highlight>
                <a:latin typeface="Calibri"/>
                <a:cs typeface="Calibri"/>
              </a:rPr>
              <a:t>Consejos Territoriales del Agua.</a:t>
            </a:r>
          </a:p>
          <a:p>
            <a:pPr algn="just"/>
            <a:r>
              <a:rPr lang="es-ES" b="1">
                <a:solidFill>
                  <a:srgbClr val="002060"/>
                </a:solidFill>
                <a:latin typeface="Calibri"/>
                <a:cs typeface="Calibri"/>
              </a:rPr>
              <a:t>2040: </a:t>
            </a:r>
            <a:r>
              <a:rPr lang="es-ES">
                <a:solidFill>
                  <a:srgbClr val="002060"/>
                </a:solidFill>
                <a:latin typeface="Calibri"/>
                <a:cs typeface="Calibri"/>
              </a:rPr>
              <a:t>CNA sesionando de manera periódica con agendas estratégicas intersectoriales; 100% de sectores clave participando activamente en el CNA; lineamientos y recomendaciones del CNA incorporados en instrumentos de política y planificación sectorial y territorial.</a:t>
            </a:r>
          </a:p>
          <a:p>
            <a:pPr algn="just"/>
            <a:r>
              <a:rPr lang="es-ES" b="1">
                <a:solidFill>
                  <a:srgbClr val="002060"/>
                </a:solidFill>
                <a:latin typeface="Calibri"/>
                <a:cs typeface="Calibri"/>
              </a:rPr>
              <a:t>2050: </a:t>
            </a:r>
            <a:r>
              <a:rPr lang="es-ES">
                <a:solidFill>
                  <a:srgbClr val="002060"/>
                </a:solidFill>
                <a:latin typeface="Calibri"/>
                <a:cs typeface="Calibri"/>
              </a:rPr>
              <a:t>CNA consolidado como instancia incidente en la toma de decisiones de la gestión del agua a nivel nacional; participación efectiva de actores territoriales incidiendo en decisiones del CNA; evidencia de mejora en la articulación nación-territorio a través del funcionamiento del CNA y de aportes al alcance de principios de justicia hídrica y los demás enmarcados en la Política.</a:t>
            </a:r>
          </a:p>
        </p:txBody>
      </p:sp>
      <p:pic>
        <p:nvPicPr>
          <p:cNvPr id="6" name="Gráfico 5" descr="Crecimiento empresarial contorno">
            <a:extLst>
              <a:ext uri="{FF2B5EF4-FFF2-40B4-BE49-F238E27FC236}">
                <a16:creationId xmlns:a16="http://schemas.microsoft.com/office/drawing/2014/main" id="{3BD9FE61-4786-1099-A82A-06AC50FBAB31}"/>
              </a:ext>
            </a:extLst>
          </p:cNvPr>
          <p:cNvPicPr>
            <a:picLocks noChangeAspect="1"/>
          </p:cNvPicPr>
          <p:nvPr/>
        </p:nvPicPr>
        <p:blipFill>
          <a:blip>
            <a:extLst>
              <a:ext uri="{96DAC541-7B7A-43D3-8B79-37D633B846F1}">
                <asvg:svgBlip xmlns:asvg="http://schemas.microsoft.com/office/drawing/2016/SVG/main" r:embed="rId7"/>
              </a:ext>
            </a:extLst>
          </a:blip>
          <a:stretch>
            <a:fillRect/>
          </a:stretch>
        </p:blipFill>
        <p:spPr>
          <a:xfrm>
            <a:off x="4229898" y="5927098"/>
            <a:ext cx="717480" cy="717480"/>
          </a:xfrm>
          <a:prstGeom prst="rect">
            <a:avLst/>
          </a:prstGeom>
        </p:spPr>
      </p:pic>
      <p:pic>
        <p:nvPicPr>
          <p:cNvPr id="8" name="Gráfico 7" descr="Usuarios contorno">
            <a:extLst>
              <a:ext uri="{FF2B5EF4-FFF2-40B4-BE49-F238E27FC236}">
                <a16:creationId xmlns:a16="http://schemas.microsoft.com/office/drawing/2014/main" id="{F452F480-0845-70AB-7DD6-2F248FA408F3}"/>
              </a:ext>
            </a:extLst>
          </p:cNvPr>
          <p:cNvPicPr>
            <a:picLocks noChangeAspect="1"/>
          </p:cNvPicPr>
          <p:nvPr/>
        </p:nvPicPr>
        <p:blipFill>
          <a:blip>
            <a:extLst>
              <a:ext uri="{96DAC541-7B7A-43D3-8B79-37D633B846F1}">
                <asvg:svgBlip xmlns:asvg="http://schemas.microsoft.com/office/drawing/2016/SVG/main" r:embed="rId8"/>
              </a:ext>
            </a:extLst>
          </a:blip>
          <a:stretch>
            <a:fillRect/>
          </a:stretch>
        </p:blipFill>
        <p:spPr>
          <a:xfrm>
            <a:off x="4940949" y="2551521"/>
            <a:ext cx="546796" cy="546796"/>
          </a:xfrm>
          <a:prstGeom prst="rect">
            <a:avLst/>
          </a:prstGeom>
        </p:spPr>
      </p:pic>
      <p:pic>
        <p:nvPicPr>
          <p:cNvPr id="10" name="Gráfico 9" descr="Mano abierta con planta contorno">
            <a:extLst>
              <a:ext uri="{FF2B5EF4-FFF2-40B4-BE49-F238E27FC236}">
                <a16:creationId xmlns:a16="http://schemas.microsoft.com/office/drawing/2014/main" id="{CA44CB47-BF9F-A784-32BC-2085D1553A67}"/>
              </a:ext>
            </a:extLst>
          </p:cNvPr>
          <p:cNvPicPr>
            <a:picLocks noChangeAspect="1"/>
          </p:cNvPicPr>
          <p:nvPr/>
        </p:nvPicPr>
        <p:blipFill>
          <a:blip>
            <a:extLst>
              <a:ext uri="{96DAC541-7B7A-43D3-8B79-37D633B846F1}">
                <asvg:svgBlip xmlns:asvg="http://schemas.microsoft.com/office/drawing/2016/SVG/main" r:embed="rId9"/>
              </a:ext>
            </a:extLst>
          </a:blip>
          <a:stretch>
            <a:fillRect/>
          </a:stretch>
        </p:blipFill>
        <p:spPr>
          <a:xfrm>
            <a:off x="35680" y="2589139"/>
            <a:ext cx="655486" cy="655486"/>
          </a:xfrm>
          <a:prstGeom prst="rect">
            <a:avLst/>
          </a:prstGeom>
        </p:spPr>
      </p:pic>
      <p:sp>
        <p:nvSpPr>
          <p:cNvPr id="4" name="Google Shape;4001;p27">
            <a:extLst>
              <a:ext uri="{FF2B5EF4-FFF2-40B4-BE49-F238E27FC236}">
                <a16:creationId xmlns:a16="http://schemas.microsoft.com/office/drawing/2014/main" id="{2A6AB41F-921E-E474-042F-1BBED3DEA2A0}"/>
              </a:ext>
            </a:extLst>
          </p:cNvPr>
          <p:cNvSpPr txBox="1"/>
          <p:nvPr/>
        </p:nvSpPr>
        <p:spPr>
          <a:xfrm>
            <a:off x="7099310" y="185888"/>
            <a:ext cx="4814700" cy="1077178"/>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000"/>
              <a:buFont typeface="Arial"/>
              <a:buNone/>
            </a:pPr>
            <a:r>
              <a:rPr lang="es-419" sz="2000" b="1" i="0" u="none" strike="noStrike" cap="none">
                <a:solidFill>
                  <a:schemeClr val="lt1"/>
                </a:solidFill>
                <a:latin typeface="Calibri"/>
                <a:ea typeface="Calibri"/>
                <a:cs typeface="Calibri"/>
                <a:sym typeface="Calibri"/>
              </a:rPr>
              <a:t>Linea estratégica 2 Gobernanza</a:t>
            </a:r>
          </a:p>
          <a:p>
            <a:pPr marL="0" marR="0" lvl="0" indent="0" algn="ctr" rtl="0">
              <a:lnSpc>
                <a:spcPct val="100000"/>
              </a:lnSpc>
              <a:spcBef>
                <a:spcPts val="0"/>
              </a:spcBef>
              <a:spcAft>
                <a:spcPts val="0"/>
              </a:spcAft>
              <a:buClr>
                <a:srgbClr val="000000"/>
              </a:buClr>
              <a:buSzPts val="2000"/>
              <a:buFont typeface="Arial"/>
              <a:buNone/>
            </a:pPr>
            <a:r>
              <a:rPr lang="es-419" sz="2000" b="1">
                <a:solidFill>
                  <a:schemeClr val="lt1"/>
                </a:solidFill>
                <a:latin typeface="Calibri"/>
                <a:ea typeface="Calibri"/>
                <a:cs typeface="Calibri"/>
                <a:sym typeface="Calibri"/>
              </a:rPr>
              <a:t>Asociada a Brecha 1</a:t>
            </a:r>
            <a:endParaRPr sz="2000" b="0" i="0" u="none" strike="noStrike" cap="none">
              <a:solidFill>
                <a:schemeClr val="lt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2400"/>
              <a:buFont typeface="Arial"/>
              <a:buNone/>
            </a:pPr>
            <a:endParaRPr sz="2400" b="1" i="0" u="none" strike="noStrike" cap="none">
              <a:solidFill>
                <a:schemeClr val="lt1"/>
              </a:solidFill>
              <a:latin typeface="Calibri"/>
              <a:ea typeface="Calibri"/>
              <a:cs typeface="Calibri"/>
              <a:sym typeface="Calibri"/>
            </a:endParaRPr>
          </a:p>
        </p:txBody>
      </p:sp>
    </p:spTree>
    <p:extLst>
      <p:ext uri="{BB962C8B-B14F-4D97-AF65-F5344CB8AC3E}">
        <p14:creationId xmlns:p14="http://schemas.microsoft.com/office/powerpoint/2010/main" val="21122107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6950BFC3-D8DA-4A85-94F7-54DA5524770B}">
      <p188:commentRel xmlns:p188="http://schemas.microsoft.com/office/powerpoint/2018/8/main" r:id="rId3"/>
    </p:ext>
  </p:extLs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3998">
          <a:extLst>
            <a:ext uri="{FF2B5EF4-FFF2-40B4-BE49-F238E27FC236}">
              <a16:creationId xmlns:a16="http://schemas.microsoft.com/office/drawing/2014/main" id="{C9D110D8-789B-59AD-36A6-4D4171963C3E}"/>
            </a:ext>
          </a:extLst>
        </p:cNvPr>
        <p:cNvGrpSpPr/>
        <p:nvPr/>
      </p:nvGrpSpPr>
      <p:grpSpPr>
        <a:xfrm>
          <a:off x="0" y="0"/>
          <a:ext cx="0" cy="0"/>
          <a:chOff x="0" y="0"/>
          <a:chExt cx="0" cy="0"/>
        </a:xfrm>
      </p:grpSpPr>
      <p:pic>
        <p:nvPicPr>
          <p:cNvPr id="3999" name="Google Shape;3999;p27" descr="Patrón de fondo&#10;&#10;El contenido generado por IA puede ser incorrecto.">
            <a:extLst>
              <a:ext uri="{FF2B5EF4-FFF2-40B4-BE49-F238E27FC236}">
                <a16:creationId xmlns:a16="http://schemas.microsoft.com/office/drawing/2014/main" id="{3789DD05-74C3-7C70-1772-289241B92F82}"/>
              </a:ext>
            </a:extLst>
          </p:cNvPr>
          <p:cNvPicPr preferRelativeResize="0"/>
          <p:nvPr/>
        </p:nvPicPr>
        <p:blipFill rotWithShape="1">
          <a:blip r:embed="rId3">
            <a:alphaModFix/>
          </a:blip>
          <a:srcRect/>
          <a:stretch/>
        </p:blipFill>
        <p:spPr>
          <a:xfrm>
            <a:off x="7798" y="-3861"/>
            <a:ext cx="12184202" cy="6858000"/>
          </a:xfrm>
          <a:prstGeom prst="rect">
            <a:avLst/>
          </a:prstGeom>
          <a:noFill/>
          <a:ln>
            <a:noFill/>
          </a:ln>
        </p:spPr>
      </p:pic>
      <p:pic>
        <p:nvPicPr>
          <p:cNvPr id="4002" name="Google Shape;4002;p27" descr="Logotipo&#10;&#10;El contenido generado por IA puede ser incorrecto.">
            <a:extLst>
              <a:ext uri="{FF2B5EF4-FFF2-40B4-BE49-F238E27FC236}">
                <a16:creationId xmlns:a16="http://schemas.microsoft.com/office/drawing/2014/main" id="{9FFBF919-4B3B-4B07-136B-78E6757C5DE2}"/>
              </a:ext>
            </a:extLst>
          </p:cNvPr>
          <p:cNvPicPr preferRelativeResize="0"/>
          <p:nvPr/>
        </p:nvPicPr>
        <p:blipFill rotWithShape="1">
          <a:blip r:embed="rId4">
            <a:alphaModFix/>
          </a:blip>
          <a:srcRect/>
          <a:stretch/>
        </p:blipFill>
        <p:spPr>
          <a:xfrm>
            <a:off x="3979016" y="153230"/>
            <a:ext cx="4019550" cy="809625"/>
          </a:xfrm>
          <a:prstGeom prst="rect">
            <a:avLst/>
          </a:prstGeom>
          <a:noFill/>
          <a:ln>
            <a:noFill/>
          </a:ln>
        </p:spPr>
      </p:pic>
      <p:sp>
        <p:nvSpPr>
          <p:cNvPr id="5" name="CuadroTexto 4">
            <a:extLst>
              <a:ext uri="{FF2B5EF4-FFF2-40B4-BE49-F238E27FC236}">
                <a16:creationId xmlns:a16="http://schemas.microsoft.com/office/drawing/2014/main" id="{F068AB6B-A2B3-BE7D-9640-ABDE94D521EE}"/>
              </a:ext>
            </a:extLst>
          </p:cNvPr>
          <p:cNvSpPr txBox="1"/>
          <p:nvPr/>
        </p:nvSpPr>
        <p:spPr>
          <a:xfrm>
            <a:off x="4165433" y="3071196"/>
            <a:ext cx="4019551" cy="707886"/>
          </a:xfrm>
          <a:prstGeom prst="rect">
            <a:avLst/>
          </a:prstGeom>
          <a:noFill/>
        </p:spPr>
        <p:txBody>
          <a:bodyPr wrap="square">
            <a:spAutoFit/>
          </a:bodyPr>
          <a:lstStyle/>
          <a:p>
            <a:pPr algn="ctr"/>
            <a:r>
              <a:rPr lang="es-CO" sz="2000" b="1">
                <a:solidFill>
                  <a:schemeClr val="tx1"/>
                </a:solidFill>
                <a:latin typeface="Calibri" panose="020F0502020204030204" pitchFamily="34" charset="0"/>
                <a:cs typeface="Calibri" panose="020F0502020204030204" pitchFamily="34" charset="0"/>
              </a:rPr>
              <a:t>5.2</a:t>
            </a:r>
            <a:r>
              <a:rPr lang="es-CO" sz="2000" b="1" u="none" strike="noStrike">
                <a:solidFill>
                  <a:schemeClr val="tx1"/>
                </a:solidFill>
                <a:effectLst/>
                <a:latin typeface="Calibri" panose="020F0502020204030204" pitchFamily="34" charset="0"/>
                <a:cs typeface="Calibri" panose="020F0502020204030204" pitchFamily="34" charset="0"/>
              </a:rPr>
              <a:t>. </a:t>
            </a:r>
            <a:r>
              <a:rPr lang="es-CO" sz="2000" b="1">
                <a:solidFill>
                  <a:schemeClr val="tx1"/>
                </a:solidFill>
                <a:latin typeface="Calibri" panose="020F0502020204030204" pitchFamily="34" charset="0"/>
                <a:cs typeface="Calibri" panose="020F0502020204030204" pitchFamily="34" charset="0"/>
              </a:rPr>
              <a:t>Brecha 2. Capacidades, participación y asimetrías de poder​</a:t>
            </a:r>
            <a:endParaRPr lang="es-CO" sz="2000" b="1"/>
          </a:p>
        </p:txBody>
      </p:sp>
      <p:sp>
        <p:nvSpPr>
          <p:cNvPr id="3" name="CuadroTexto 2">
            <a:extLst>
              <a:ext uri="{FF2B5EF4-FFF2-40B4-BE49-F238E27FC236}">
                <a16:creationId xmlns:a16="http://schemas.microsoft.com/office/drawing/2014/main" id="{E2ADB49C-C1FB-454A-F53F-948F020648A4}"/>
              </a:ext>
            </a:extLst>
          </p:cNvPr>
          <p:cNvSpPr txBox="1"/>
          <p:nvPr/>
        </p:nvSpPr>
        <p:spPr>
          <a:xfrm>
            <a:off x="3667393" y="3931481"/>
            <a:ext cx="4857214" cy="430887"/>
          </a:xfrm>
          <a:prstGeom prst="rect">
            <a:avLst/>
          </a:prstGeom>
          <a:noFill/>
        </p:spPr>
        <p:txBody>
          <a:bodyPr wrap="square">
            <a:spAutoFit/>
          </a:bodyPr>
          <a:lstStyle/>
          <a:p>
            <a:pPr algn="ctr"/>
            <a:r>
              <a:rPr lang="es-CO" sz="1100" u="none" strike="noStrike">
                <a:effectLst/>
                <a:highlight>
                  <a:srgbClr val="65D9D1"/>
                </a:highlight>
                <a:latin typeface="Calibri" panose="020F0502020204030204" pitchFamily="34" charset="0"/>
                <a:cs typeface="Calibri" panose="020F0502020204030204" pitchFamily="34" charset="0"/>
              </a:rPr>
              <a:t>Ver diapositiva 10 del documento (costado derecho):</a:t>
            </a:r>
          </a:p>
          <a:p>
            <a:pPr algn="ctr"/>
            <a:r>
              <a:rPr lang="es-CO" sz="1100" u="none" strike="noStrike">
                <a:effectLst/>
                <a:highlight>
                  <a:srgbClr val="65D9D1"/>
                </a:highlight>
                <a:latin typeface="Calibri" panose="020F0502020204030204" pitchFamily="34" charset="0"/>
                <a:cs typeface="Calibri" panose="020F0502020204030204" pitchFamily="34" charset="0"/>
              </a:rPr>
              <a:t>1. </a:t>
            </a:r>
            <a:r>
              <a:rPr lang="es-CO" sz="1100">
                <a:highlight>
                  <a:srgbClr val="65D9D1"/>
                </a:highlight>
                <a:latin typeface="Calibri" panose="020F0502020204030204" pitchFamily="34" charset="0"/>
                <a:cs typeface="Calibri" panose="020F0502020204030204" pitchFamily="34" charset="0"/>
              </a:rPr>
              <a:t>Propuesta de brechas. </a:t>
            </a:r>
            <a:endParaRPr lang="es-CO" sz="1100">
              <a:highlight>
                <a:srgbClr val="65D9D1"/>
              </a:highlight>
            </a:endParaRPr>
          </a:p>
        </p:txBody>
      </p:sp>
    </p:spTree>
    <p:extLst>
      <p:ext uri="{BB962C8B-B14F-4D97-AF65-F5344CB8AC3E}">
        <p14:creationId xmlns:p14="http://schemas.microsoft.com/office/powerpoint/2010/main" val="1942111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3998">
          <a:extLst>
            <a:ext uri="{FF2B5EF4-FFF2-40B4-BE49-F238E27FC236}">
              <a16:creationId xmlns:a16="http://schemas.microsoft.com/office/drawing/2014/main" id="{BD120960-B302-849B-9A5C-BDD7A78D1AD0}"/>
            </a:ext>
          </a:extLst>
        </p:cNvPr>
        <p:cNvGrpSpPr/>
        <p:nvPr/>
      </p:nvGrpSpPr>
      <p:grpSpPr>
        <a:xfrm>
          <a:off x="0" y="0"/>
          <a:ext cx="0" cy="0"/>
          <a:chOff x="0" y="0"/>
          <a:chExt cx="0" cy="0"/>
        </a:xfrm>
      </p:grpSpPr>
      <p:pic>
        <p:nvPicPr>
          <p:cNvPr id="3999" name="Google Shape;3999;p27" descr="Patrón de fondo&#10;&#10;El contenido generado por IA puede ser incorrecto.">
            <a:extLst>
              <a:ext uri="{FF2B5EF4-FFF2-40B4-BE49-F238E27FC236}">
                <a16:creationId xmlns:a16="http://schemas.microsoft.com/office/drawing/2014/main" id="{DE284393-6BFB-AD4E-516E-F507E4FE6000}"/>
              </a:ext>
            </a:extLst>
          </p:cNvPr>
          <p:cNvPicPr preferRelativeResize="0"/>
          <p:nvPr/>
        </p:nvPicPr>
        <p:blipFill rotWithShape="1">
          <a:blip r:embed="rId3">
            <a:alphaModFix/>
          </a:blip>
          <a:srcRect/>
          <a:stretch/>
        </p:blipFill>
        <p:spPr>
          <a:xfrm>
            <a:off x="7798" y="-3861"/>
            <a:ext cx="11036752" cy="6858000"/>
          </a:xfrm>
          <a:prstGeom prst="rect">
            <a:avLst/>
          </a:prstGeom>
          <a:noFill/>
          <a:ln>
            <a:noFill/>
          </a:ln>
        </p:spPr>
      </p:pic>
      <p:sp>
        <p:nvSpPr>
          <p:cNvPr id="4000" name="Google Shape;4000;p27">
            <a:extLst>
              <a:ext uri="{FF2B5EF4-FFF2-40B4-BE49-F238E27FC236}">
                <a16:creationId xmlns:a16="http://schemas.microsoft.com/office/drawing/2014/main" id="{3BBD07DC-225A-BDAF-BEF9-D75FC249E1BA}"/>
              </a:ext>
            </a:extLst>
          </p:cNvPr>
          <p:cNvSpPr/>
          <p:nvPr/>
        </p:nvSpPr>
        <p:spPr>
          <a:xfrm>
            <a:off x="6801898" y="0"/>
            <a:ext cx="5386800" cy="1042200"/>
          </a:xfrm>
          <a:prstGeom prst="rect">
            <a:avLst/>
          </a:prstGeom>
          <a:solidFill>
            <a:srgbClr val="242D5B"/>
          </a:solidFill>
          <a:ln w="12700" cap="flat" cmpd="sng">
            <a:solidFill>
              <a:srgbClr val="264159"/>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4002" name="Google Shape;4002;p27" descr="Logotipo&#10;&#10;El contenido generado por IA puede ser incorrecto.">
            <a:extLst>
              <a:ext uri="{FF2B5EF4-FFF2-40B4-BE49-F238E27FC236}">
                <a16:creationId xmlns:a16="http://schemas.microsoft.com/office/drawing/2014/main" id="{1FEF8423-F5CF-67D8-8D35-C5F836A55F5A}"/>
              </a:ext>
            </a:extLst>
          </p:cNvPr>
          <p:cNvPicPr preferRelativeResize="0"/>
          <p:nvPr/>
        </p:nvPicPr>
        <p:blipFill rotWithShape="1">
          <a:blip r:embed="rId4">
            <a:alphaModFix/>
          </a:blip>
          <a:srcRect/>
          <a:stretch/>
        </p:blipFill>
        <p:spPr>
          <a:xfrm>
            <a:off x="277873" y="185888"/>
            <a:ext cx="4019550" cy="809625"/>
          </a:xfrm>
          <a:prstGeom prst="rect">
            <a:avLst/>
          </a:prstGeom>
          <a:noFill/>
          <a:ln>
            <a:noFill/>
          </a:ln>
        </p:spPr>
      </p:pic>
      <p:sp>
        <p:nvSpPr>
          <p:cNvPr id="4003" name="Google Shape;4003;p27">
            <a:extLst>
              <a:ext uri="{FF2B5EF4-FFF2-40B4-BE49-F238E27FC236}">
                <a16:creationId xmlns:a16="http://schemas.microsoft.com/office/drawing/2014/main" id="{F54D1CA3-D917-FB60-6935-834B25E519E1}"/>
              </a:ext>
            </a:extLst>
          </p:cNvPr>
          <p:cNvSpPr/>
          <p:nvPr/>
        </p:nvSpPr>
        <p:spPr>
          <a:xfrm>
            <a:off x="7798" y="991332"/>
            <a:ext cx="12184802" cy="1553485"/>
          </a:xfrm>
          <a:prstGeom prst="rect">
            <a:avLst/>
          </a:prstGeom>
          <a:solidFill>
            <a:srgbClr val="BBD6E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600"/>
              <a:buFont typeface="Arial"/>
              <a:buNone/>
            </a:pPr>
            <a:endParaRPr sz="1600" b="0" i="0" u="none" strike="noStrike" cap="none">
              <a:solidFill>
                <a:schemeClr val="lt1"/>
              </a:solidFill>
              <a:latin typeface="Calibri"/>
              <a:ea typeface="Calibri"/>
              <a:cs typeface="Calibri"/>
              <a:sym typeface="Calibri"/>
            </a:endParaRPr>
          </a:p>
        </p:txBody>
      </p:sp>
      <p:graphicFrame>
        <p:nvGraphicFramePr>
          <p:cNvPr id="2" name="Tabla 1">
            <a:extLst>
              <a:ext uri="{FF2B5EF4-FFF2-40B4-BE49-F238E27FC236}">
                <a16:creationId xmlns:a16="http://schemas.microsoft.com/office/drawing/2014/main" id="{958387E6-0B83-65F6-A1C5-CC71670668ED}"/>
              </a:ext>
            </a:extLst>
          </p:cNvPr>
          <p:cNvGraphicFramePr>
            <a:graphicFrameLocks noGrp="1"/>
          </p:cNvGraphicFramePr>
          <p:nvPr>
            <p:extLst>
              <p:ext uri="{D42A27DB-BD31-4B8C-83A1-F6EECF244321}">
                <p14:modId xmlns:p14="http://schemas.microsoft.com/office/powerpoint/2010/main" val="516116196"/>
              </p:ext>
            </p:extLst>
          </p:nvPr>
        </p:nvGraphicFramePr>
        <p:xfrm>
          <a:off x="279208" y="1370894"/>
          <a:ext cx="11655649" cy="4540529"/>
        </p:xfrm>
        <a:graphic>
          <a:graphicData uri="http://schemas.openxmlformats.org/drawingml/2006/table">
            <a:tbl>
              <a:tblPr>
                <a:tableStyleId>{B301B821-A1FF-4177-AEE7-76D212191A09}</a:tableStyleId>
              </a:tblPr>
              <a:tblGrid>
                <a:gridCol w="3387704">
                  <a:extLst>
                    <a:ext uri="{9D8B030D-6E8A-4147-A177-3AD203B41FA5}">
                      <a16:colId xmlns:a16="http://schemas.microsoft.com/office/drawing/2014/main" val="3931798511"/>
                    </a:ext>
                  </a:extLst>
                </a:gridCol>
                <a:gridCol w="2283192">
                  <a:extLst>
                    <a:ext uri="{9D8B030D-6E8A-4147-A177-3AD203B41FA5}">
                      <a16:colId xmlns:a16="http://schemas.microsoft.com/office/drawing/2014/main" val="693264798"/>
                    </a:ext>
                  </a:extLst>
                </a:gridCol>
                <a:gridCol w="2234818">
                  <a:extLst>
                    <a:ext uri="{9D8B030D-6E8A-4147-A177-3AD203B41FA5}">
                      <a16:colId xmlns:a16="http://schemas.microsoft.com/office/drawing/2014/main" val="2839699868"/>
                    </a:ext>
                  </a:extLst>
                </a:gridCol>
                <a:gridCol w="1770442">
                  <a:extLst>
                    <a:ext uri="{9D8B030D-6E8A-4147-A177-3AD203B41FA5}">
                      <a16:colId xmlns:a16="http://schemas.microsoft.com/office/drawing/2014/main" val="1703957314"/>
                    </a:ext>
                  </a:extLst>
                </a:gridCol>
                <a:gridCol w="1979493">
                  <a:extLst>
                    <a:ext uri="{9D8B030D-6E8A-4147-A177-3AD203B41FA5}">
                      <a16:colId xmlns:a16="http://schemas.microsoft.com/office/drawing/2014/main" val="1618337406"/>
                    </a:ext>
                  </a:extLst>
                </a:gridCol>
              </a:tblGrid>
              <a:tr h="675189">
                <a:tc>
                  <a:txBody>
                    <a:bodyPr/>
                    <a:lstStyle/>
                    <a:p>
                      <a:pPr marR="0" algn="ctr" rtl="0" fontAlgn="ctr">
                        <a:lnSpc>
                          <a:spcPct val="100000"/>
                        </a:lnSpc>
                        <a:spcBef>
                          <a:spcPts val="0"/>
                        </a:spcBef>
                        <a:spcAft>
                          <a:spcPts val="0"/>
                        </a:spcAft>
                        <a:buClr>
                          <a:srgbClr val="000000"/>
                        </a:buClr>
                        <a:buFont typeface="Arial"/>
                        <a:buNone/>
                      </a:pPr>
                      <a:r>
                        <a:rPr lang="es-CO" sz="1300" b="1" u="none" strike="noStrike" cap="none">
                          <a:solidFill>
                            <a:srgbClr val="002060"/>
                          </a:solidFill>
                          <a:effectLst/>
                          <a:latin typeface="Calibri" panose="020F0502020204030204" pitchFamily="34" charset="0"/>
                          <a:cs typeface="Calibri" panose="020F0502020204030204" pitchFamily="34" charset="0"/>
                          <a:sym typeface="Arial"/>
                        </a:rPr>
                        <a:t>Brecha Priorizada</a:t>
                      </a:r>
                      <a:endParaRPr lang="es-CO" sz="1300" b="1" i="0" u="none" strike="noStrike" cap="none">
                        <a:solidFill>
                          <a:srgbClr val="002060"/>
                        </a:solidFill>
                        <a:effectLst/>
                        <a:latin typeface="Calibri" panose="020F0502020204030204" pitchFamily="34" charset="0"/>
                        <a:ea typeface="+mn-ea"/>
                        <a:cs typeface="Calibri" panose="020F0502020204030204" pitchFamily="34" charset="0"/>
                        <a:sym typeface="Arial"/>
                      </a:endParaRPr>
                    </a:p>
                  </a:txBody>
                  <a:tcPr marL="45720" marR="45720" anchor="ctr"/>
                </a:tc>
                <a:tc>
                  <a:txBody>
                    <a:bodyPr/>
                    <a:lstStyle/>
                    <a:p>
                      <a:pPr algn="ctr" fontAlgn="ctr">
                        <a:buNone/>
                      </a:pPr>
                      <a:r>
                        <a:rPr lang="es-CO" sz="1300" b="1" u="none" strike="noStrike">
                          <a:solidFill>
                            <a:srgbClr val="002060"/>
                          </a:solidFill>
                          <a:effectLst/>
                          <a:latin typeface="Calibri" panose="020F0502020204030204" pitchFamily="34" charset="0"/>
                          <a:cs typeface="Calibri" panose="020F0502020204030204" pitchFamily="34" charset="0"/>
                        </a:rPr>
                        <a:t>¿Qué desigualdad redistributiva expresa?</a:t>
                      </a:r>
                      <a:endParaRPr lang="es-CO" sz="1300" b="1" i="0" u="none" strike="noStrike">
                        <a:solidFill>
                          <a:srgbClr val="002060"/>
                        </a:solidFill>
                        <a:effectLst/>
                        <a:latin typeface="Calibri" panose="020F0502020204030204" pitchFamily="34" charset="0"/>
                        <a:cs typeface="Calibri" panose="020F0502020204030204" pitchFamily="34" charset="0"/>
                      </a:endParaRPr>
                    </a:p>
                  </a:txBody>
                  <a:tcPr marL="45720" marR="45720" anchor="ctr"/>
                </a:tc>
                <a:tc>
                  <a:txBody>
                    <a:bodyPr/>
                    <a:lstStyle/>
                    <a:p>
                      <a:pPr marR="0" algn="ctr" rtl="0" fontAlgn="ctr">
                        <a:lnSpc>
                          <a:spcPct val="100000"/>
                        </a:lnSpc>
                        <a:spcBef>
                          <a:spcPts val="0"/>
                        </a:spcBef>
                        <a:spcAft>
                          <a:spcPts val="0"/>
                        </a:spcAft>
                        <a:buClr>
                          <a:srgbClr val="000000"/>
                        </a:buClr>
                        <a:buFont typeface="Arial"/>
                        <a:buNone/>
                      </a:pPr>
                      <a:r>
                        <a:rPr lang="es-CO" sz="1300" b="1" u="none" strike="noStrike" cap="none">
                          <a:solidFill>
                            <a:srgbClr val="002060"/>
                          </a:solidFill>
                          <a:effectLst/>
                          <a:latin typeface="Calibri" panose="020F0502020204030204" pitchFamily="34" charset="0"/>
                          <a:cs typeface="Calibri" panose="020F0502020204030204" pitchFamily="34" charset="0"/>
                          <a:sym typeface="Arial"/>
                        </a:rPr>
                        <a:t>¿Quién decide hoy y quién no)</a:t>
                      </a:r>
                      <a:endParaRPr lang="es-CO" sz="1300" b="1" i="0" u="none" strike="noStrike" cap="none">
                        <a:solidFill>
                          <a:srgbClr val="002060"/>
                        </a:solidFill>
                        <a:effectLst/>
                        <a:latin typeface="Calibri" panose="020F0502020204030204" pitchFamily="34" charset="0"/>
                        <a:ea typeface="+mn-ea"/>
                        <a:cs typeface="Calibri" panose="020F0502020204030204" pitchFamily="34" charset="0"/>
                        <a:sym typeface="Arial"/>
                      </a:endParaRPr>
                    </a:p>
                  </a:txBody>
                  <a:tcPr marL="45720" marR="45720" anchor="ctr"/>
                </a:tc>
                <a:tc>
                  <a:txBody>
                    <a:bodyPr/>
                    <a:lstStyle/>
                    <a:p>
                      <a:pPr algn="ctr" fontAlgn="ctr">
                        <a:buNone/>
                      </a:pPr>
                      <a:r>
                        <a:rPr lang="es-CO" sz="1300" b="1" u="none" strike="noStrike">
                          <a:solidFill>
                            <a:srgbClr val="002060"/>
                          </a:solidFill>
                          <a:effectLst/>
                          <a:latin typeface="Calibri" panose="020F0502020204030204" pitchFamily="34" charset="0"/>
                          <a:cs typeface="Calibri" panose="020F0502020204030204" pitchFamily="34" charset="0"/>
                        </a:rPr>
                        <a:t>¿Qué actores o territorios no están siendo reconocidos?</a:t>
                      </a:r>
                      <a:endParaRPr lang="es-CO" sz="1300" b="1" i="0" u="none" strike="noStrike">
                        <a:solidFill>
                          <a:srgbClr val="002060"/>
                        </a:solidFill>
                        <a:effectLst/>
                        <a:latin typeface="Calibri" panose="020F0502020204030204" pitchFamily="34" charset="0"/>
                        <a:cs typeface="Calibri" panose="020F0502020204030204" pitchFamily="34" charset="0"/>
                      </a:endParaRPr>
                    </a:p>
                  </a:txBody>
                  <a:tcPr marL="45720" marR="45720" anchor="ctr"/>
                </a:tc>
                <a:tc>
                  <a:txBody>
                    <a:bodyPr/>
                    <a:lstStyle/>
                    <a:p>
                      <a:pPr algn="ctr" fontAlgn="ctr">
                        <a:buNone/>
                      </a:pPr>
                      <a:r>
                        <a:rPr lang="es-CO" sz="1300" b="1" u="none" strike="noStrike">
                          <a:solidFill>
                            <a:srgbClr val="002060"/>
                          </a:solidFill>
                          <a:effectLst/>
                          <a:latin typeface="Calibri" panose="020F0502020204030204" pitchFamily="34" charset="0"/>
                          <a:cs typeface="Calibri" panose="020F0502020204030204" pitchFamily="34" charset="0"/>
                        </a:rPr>
                        <a:t>¿Qué derecho humano podría estar comprometido?</a:t>
                      </a:r>
                      <a:endParaRPr lang="es-CO" sz="1300" b="1" i="0" u="none" strike="noStrike">
                        <a:solidFill>
                          <a:srgbClr val="002060"/>
                        </a:solidFill>
                        <a:effectLst/>
                        <a:latin typeface="Calibri" panose="020F0502020204030204" pitchFamily="34" charset="0"/>
                        <a:cs typeface="Calibri" panose="020F0502020204030204" pitchFamily="34" charset="0"/>
                      </a:endParaRPr>
                    </a:p>
                  </a:txBody>
                  <a:tcPr marL="45720" marR="45720" anchor="ctr"/>
                </a:tc>
                <a:extLst>
                  <a:ext uri="{0D108BD9-81ED-4DB2-BD59-A6C34878D82A}">
                    <a16:rowId xmlns:a16="http://schemas.microsoft.com/office/drawing/2014/main" val="3389751325"/>
                  </a:ext>
                </a:extLst>
              </a:tr>
              <a:tr h="1391259">
                <a:tc>
                  <a:txBody>
                    <a:bodyPr/>
                    <a:lstStyle/>
                    <a:p>
                      <a:pPr marR="0" algn="l" rtl="0" fontAlgn="ctr">
                        <a:lnSpc>
                          <a:spcPct val="100000"/>
                        </a:lnSpc>
                        <a:spcBef>
                          <a:spcPts val="0"/>
                        </a:spcBef>
                        <a:spcAft>
                          <a:spcPts val="0"/>
                        </a:spcAft>
                        <a:buClr>
                          <a:srgbClr val="000000"/>
                        </a:buClr>
                        <a:buFont typeface="Arial"/>
                        <a:buNone/>
                      </a:pPr>
                      <a:r>
                        <a:rPr lang="es-CO" sz="1300" b="1" u="none" strike="noStrike" cap="none">
                          <a:solidFill>
                            <a:srgbClr val="002060"/>
                          </a:solidFill>
                          <a:effectLst/>
                          <a:latin typeface="Calibri" panose="020F0502020204030204" pitchFamily="34" charset="0"/>
                          <a:cs typeface="Calibri" panose="020F0502020204030204" pitchFamily="34" charset="0"/>
                          <a:sym typeface="Arial"/>
                        </a:rPr>
                        <a:t>Ausencia de control territorial que impacta los servicios ecosistémicos asociados al agua en territorios marcados por el conflicto armado y actores ilegales. Exacerba la inequidad y las condiciones de vida digna de las comunidades y ecosistemas e</a:t>
                      </a:r>
                      <a:endParaRPr lang="es-CO" sz="1300" b="1" i="0" u="none" strike="noStrike" cap="none">
                        <a:solidFill>
                          <a:srgbClr val="002060"/>
                        </a:solidFill>
                        <a:effectLst/>
                        <a:latin typeface="Calibri" panose="020F0502020204030204" pitchFamily="34" charset="0"/>
                        <a:ea typeface="+mn-ea"/>
                        <a:cs typeface="Calibri" panose="020F0502020204030204" pitchFamily="34" charset="0"/>
                        <a:sym typeface="Arial"/>
                      </a:endParaRPr>
                    </a:p>
                  </a:txBody>
                  <a:tcPr marL="45720" marR="45720"/>
                </a:tc>
                <a:tc>
                  <a:txBody>
                    <a:bodyPr/>
                    <a:lstStyle/>
                    <a:p>
                      <a:pPr algn="l" fontAlgn="ctr">
                        <a:buNone/>
                      </a:pPr>
                      <a:r>
                        <a:rPr lang="es-CO" sz="1300" b="0" u="none" strike="noStrike">
                          <a:solidFill>
                            <a:schemeClr val="tx1"/>
                          </a:solidFill>
                          <a:effectLst/>
                          <a:latin typeface="Calibri" panose="020F0502020204030204" pitchFamily="34" charset="0"/>
                          <a:cs typeface="Calibri" panose="020F0502020204030204" pitchFamily="34" charset="0"/>
                        </a:rPr>
                        <a:t>Reproducción de las desigualdades a nivel social, ambiental, cultura, económico, a raíz del fortalecimiento de las economías ilegales</a:t>
                      </a:r>
                      <a:endParaRPr lang="es-CO" sz="1300" b="0" i="0" u="none" strike="noStrike">
                        <a:solidFill>
                          <a:schemeClr val="tx1"/>
                        </a:solidFill>
                        <a:effectLst/>
                        <a:latin typeface="Calibri" panose="020F0502020204030204" pitchFamily="34" charset="0"/>
                        <a:cs typeface="Calibri" panose="020F0502020204030204" pitchFamily="34" charset="0"/>
                      </a:endParaRPr>
                    </a:p>
                  </a:txBody>
                  <a:tcPr marL="45720" marR="45720" anchor="ctr"/>
                </a:tc>
                <a:tc>
                  <a:txBody>
                    <a:bodyPr/>
                    <a:lstStyle/>
                    <a:p>
                      <a:pPr algn="l" fontAlgn="ctr">
                        <a:buNone/>
                      </a:pPr>
                      <a:r>
                        <a:rPr lang="es-CO" sz="1300" b="0" u="none" strike="noStrike">
                          <a:solidFill>
                            <a:schemeClr val="tx1"/>
                          </a:solidFill>
                          <a:effectLst/>
                          <a:latin typeface="Calibri" panose="020F0502020204030204" pitchFamily="34" charset="0"/>
                          <a:cs typeface="Calibri" panose="020F0502020204030204" pitchFamily="34" charset="0"/>
                        </a:rPr>
                        <a:t>Actores al margen de la ley y Estado Colombiano - Deciden</a:t>
                      </a:r>
                      <a:br>
                        <a:rPr lang="es-CO" sz="1300" b="0" u="none" strike="noStrike">
                          <a:solidFill>
                            <a:schemeClr val="tx1"/>
                          </a:solidFill>
                          <a:effectLst/>
                          <a:latin typeface="Calibri" panose="020F0502020204030204" pitchFamily="34" charset="0"/>
                          <a:cs typeface="Calibri" panose="020F0502020204030204" pitchFamily="34" charset="0"/>
                        </a:rPr>
                      </a:br>
                      <a:r>
                        <a:rPr lang="es-CO" sz="1300" b="0" u="none" strike="noStrike">
                          <a:solidFill>
                            <a:schemeClr val="tx1"/>
                          </a:solidFill>
                          <a:effectLst/>
                          <a:latin typeface="Calibri" panose="020F0502020204030204" pitchFamily="34" charset="0"/>
                          <a:cs typeface="Calibri" panose="020F0502020204030204" pitchFamily="34" charset="0"/>
                        </a:rPr>
                        <a:t>Comunidades - No deciden</a:t>
                      </a:r>
                      <a:endParaRPr lang="es-CO" sz="1300" b="0" i="0" u="none" strike="noStrike">
                        <a:solidFill>
                          <a:schemeClr val="tx1"/>
                        </a:solidFill>
                        <a:effectLst/>
                        <a:latin typeface="Calibri" panose="020F0502020204030204" pitchFamily="34" charset="0"/>
                        <a:cs typeface="Calibri" panose="020F0502020204030204" pitchFamily="34" charset="0"/>
                      </a:endParaRPr>
                    </a:p>
                  </a:txBody>
                  <a:tcPr marL="45720" marR="45720" anchor="ctr"/>
                </a:tc>
                <a:tc>
                  <a:txBody>
                    <a:bodyPr/>
                    <a:lstStyle/>
                    <a:p>
                      <a:pPr algn="l" fontAlgn="ctr">
                        <a:buNone/>
                      </a:pPr>
                      <a:r>
                        <a:rPr lang="es-CO" sz="1300" b="0" u="none" strike="noStrike">
                          <a:solidFill>
                            <a:schemeClr val="tx1"/>
                          </a:solidFill>
                          <a:effectLst/>
                          <a:latin typeface="Calibri" panose="020F0502020204030204" pitchFamily="34" charset="0"/>
                          <a:cs typeface="Calibri" panose="020F0502020204030204" pitchFamily="34" charset="0"/>
                        </a:rPr>
                        <a:t>Territorios históricamente excluidos </a:t>
                      </a:r>
                      <a:endParaRPr lang="es-CO" sz="1300" b="0" i="0" u="none" strike="noStrike">
                        <a:solidFill>
                          <a:schemeClr val="tx1"/>
                        </a:solidFill>
                        <a:effectLst/>
                        <a:latin typeface="Calibri" panose="020F0502020204030204" pitchFamily="34" charset="0"/>
                        <a:cs typeface="Calibri" panose="020F0502020204030204" pitchFamily="34" charset="0"/>
                      </a:endParaRPr>
                    </a:p>
                  </a:txBody>
                  <a:tcPr marL="45720" marR="45720" anchor="ctr"/>
                </a:tc>
                <a:tc>
                  <a:txBody>
                    <a:bodyPr/>
                    <a:lstStyle/>
                    <a:p>
                      <a:pPr algn="l" fontAlgn="ctr">
                        <a:buNone/>
                      </a:pPr>
                      <a:r>
                        <a:rPr lang="es-CO" sz="1300" b="0" u="none" strike="noStrike">
                          <a:solidFill>
                            <a:schemeClr val="tx1"/>
                          </a:solidFill>
                          <a:effectLst/>
                          <a:latin typeface="Calibri" panose="020F0502020204030204" pitchFamily="34" charset="0"/>
                          <a:cs typeface="Calibri" panose="020F0502020204030204" pitchFamily="34" charset="0"/>
                        </a:rPr>
                        <a:t>Vida, Salud, Permanencia en el territorio</a:t>
                      </a:r>
                      <a:endParaRPr lang="es-CO" sz="1300" b="0" i="0" u="none" strike="noStrike">
                        <a:solidFill>
                          <a:schemeClr val="tx1"/>
                        </a:solidFill>
                        <a:effectLst/>
                        <a:latin typeface="Calibri" panose="020F0502020204030204" pitchFamily="34" charset="0"/>
                        <a:cs typeface="Calibri" panose="020F0502020204030204" pitchFamily="34" charset="0"/>
                      </a:endParaRPr>
                    </a:p>
                  </a:txBody>
                  <a:tcPr marL="45720" marR="45720" anchor="ctr"/>
                </a:tc>
                <a:extLst>
                  <a:ext uri="{0D108BD9-81ED-4DB2-BD59-A6C34878D82A}">
                    <a16:rowId xmlns:a16="http://schemas.microsoft.com/office/drawing/2014/main" val="1520318059"/>
                  </a:ext>
                </a:extLst>
              </a:tr>
              <a:tr h="695630">
                <a:tc>
                  <a:txBody>
                    <a:bodyPr/>
                    <a:lstStyle/>
                    <a:p>
                      <a:pPr marR="0" algn="l" rtl="0" fontAlgn="ctr">
                        <a:lnSpc>
                          <a:spcPct val="100000"/>
                        </a:lnSpc>
                        <a:spcBef>
                          <a:spcPts val="0"/>
                        </a:spcBef>
                        <a:spcAft>
                          <a:spcPts val="0"/>
                        </a:spcAft>
                        <a:buClr>
                          <a:srgbClr val="000000"/>
                        </a:buClr>
                        <a:buFont typeface="Arial"/>
                        <a:buNone/>
                      </a:pPr>
                      <a:r>
                        <a:rPr lang="es-CO" sz="1300" b="1" u="none" strike="noStrike" cap="none">
                          <a:solidFill>
                            <a:srgbClr val="002060"/>
                          </a:solidFill>
                          <a:effectLst/>
                          <a:latin typeface="Calibri" panose="020F0502020204030204" pitchFamily="34" charset="0"/>
                          <a:cs typeface="Calibri" panose="020F0502020204030204" pitchFamily="34" charset="0"/>
                          <a:sym typeface="Arial"/>
                        </a:rPr>
                        <a:t>Limitadas garantías para la participación incidente en la toma de decisiones relacionadas con el agua</a:t>
                      </a:r>
                      <a:endParaRPr lang="es-CO" sz="1300" b="1" i="0" u="none" strike="noStrike" cap="none">
                        <a:solidFill>
                          <a:srgbClr val="002060"/>
                        </a:solidFill>
                        <a:effectLst/>
                        <a:latin typeface="Calibri" panose="020F0502020204030204" pitchFamily="34" charset="0"/>
                        <a:ea typeface="+mn-ea"/>
                        <a:cs typeface="Calibri" panose="020F0502020204030204" pitchFamily="34" charset="0"/>
                        <a:sym typeface="Arial"/>
                      </a:endParaRPr>
                    </a:p>
                  </a:txBody>
                  <a:tcPr marL="45720" marR="45720" anchor="ctr"/>
                </a:tc>
                <a:tc>
                  <a:txBody>
                    <a:bodyPr/>
                    <a:lstStyle/>
                    <a:p>
                      <a:pPr algn="l" fontAlgn="ctr">
                        <a:buNone/>
                      </a:pPr>
                      <a:r>
                        <a:rPr lang="es-CO" sz="1300" b="0" u="none" strike="noStrike">
                          <a:solidFill>
                            <a:schemeClr val="tx1"/>
                          </a:solidFill>
                          <a:effectLst/>
                          <a:latin typeface="Calibri" panose="020F0502020204030204" pitchFamily="34" charset="0"/>
                          <a:cs typeface="Calibri" panose="020F0502020204030204" pitchFamily="34" charset="0"/>
                        </a:rPr>
                        <a:t>Asímetrias de poder, falta de información, capacidades de participación (seguridad, logístico)</a:t>
                      </a:r>
                      <a:endParaRPr lang="es-CO" sz="1300" b="0" i="0" u="none" strike="noStrike">
                        <a:solidFill>
                          <a:schemeClr val="tx1"/>
                        </a:solidFill>
                        <a:effectLst/>
                        <a:latin typeface="Calibri" panose="020F0502020204030204" pitchFamily="34" charset="0"/>
                        <a:cs typeface="Calibri" panose="020F0502020204030204" pitchFamily="34" charset="0"/>
                      </a:endParaRPr>
                    </a:p>
                  </a:txBody>
                  <a:tcPr marL="45720" marR="45720" anchor="ctr"/>
                </a:tc>
                <a:tc>
                  <a:txBody>
                    <a:bodyPr/>
                    <a:lstStyle/>
                    <a:p>
                      <a:pPr algn="l" fontAlgn="ctr">
                        <a:buNone/>
                      </a:pPr>
                      <a:r>
                        <a:rPr lang="es-CO" sz="1300" b="0" u="none" strike="noStrike">
                          <a:solidFill>
                            <a:schemeClr val="tx1"/>
                          </a:solidFill>
                          <a:effectLst/>
                          <a:highlight>
                            <a:srgbClr val="FFFF00"/>
                          </a:highlight>
                          <a:latin typeface="Calibri" panose="020F0502020204030204" pitchFamily="34" charset="0"/>
                          <a:cs typeface="Calibri" panose="020F0502020204030204" pitchFamily="34" charset="0"/>
                        </a:rPr>
                        <a:t>Estado fragmentado </a:t>
                      </a:r>
                      <a:r>
                        <a:rPr lang="es-CO" sz="1300" b="0" u="none" strike="noStrike">
                          <a:solidFill>
                            <a:schemeClr val="tx1"/>
                          </a:solidFill>
                          <a:effectLst/>
                          <a:latin typeface="Calibri" panose="020F0502020204030204" pitchFamily="34" charset="0"/>
                          <a:cs typeface="Calibri" panose="020F0502020204030204" pitchFamily="34" charset="0"/>
                        </a:rPr>
                        <a:t>- Decide</a:t>
                      </a:r>
                      <a:br>
                        <a:rPr lang="es-CO" sz="1300" b="0" u="none" strike="noStrike">
                          <a:solidFill>
                            <a:schemeClr val="tx1"/>
                          </a:solidFill>
                          <a:effectLst/>
                          <a:latin typeface="Calibri" panose="020F0502020204030204" pitchFamily="34" charset="0"/>
                          <a:cs typeface="Calibri" panose="020F0502020204030204" pitchFamily="34" charset="0"/>
                        </a:rPr>
                      </a:br>
                      <a:r>
                        <a:rPr lang="es-CO" sz="1300" b="0" u="none" strike="noStrike">
                          <a:solidFill>
                            <a:schemeClr val="tx1"/>
                          </a:solidFill>
                          <a:effectLst/>
                          <a:latin typeface="Calibri" panose="020F0502020204030204" pitchFamily="34" charset="0"/>
                          <a:cs typeface="Calibri" panose="020F0502020204030204" pitchFamily="34" charset="0"/>
                        </a:rPr>
                        <a:t>Comunidades en donde no hay instrumentos - No deciden</a:t>
                      </a:r>
                      <a:endParaRPr lang="es-CO" sz="1300" b="0" i="0" u="none" strike="noStrike">
                        <a:solidFill>
                          <a:schemeClr val="tx1"/>
                        </a:solidFill>
                        <a:effectLst/>
                        <a:latin typeface="Calibri" panose="020F0502020204030204" pitchFamily="34" charset="0"/>
                        <a:cs typeface="Calibri" panose="020F0502020204030204" pitchFamily="34" charset="0"/>
                      </a:endParaRPr>
                    </a:p>
                  </a:txBody>
                  <a:tcPr marL="45720" marR="45720" anchor="ctr"/>
                </a:tc>
                <a:tc>
                  <a:txBody>
                    <a:bodyPr/>
                    <a:lstStyle/>
                    <a:p>
                      <a:pPr algn="l" fontAlgn="b">
                        <a:buNone/>
                      </a:pPr>
                      <a:r>
                        <a:rPr lang="es-CO" sz="1300" b="0" u="none" strike="noStrike">
                          <a:solidFill>
                            <a:schemeClr val="tx1"/>
                          </a:solidFill>
                          <a:effectLst/>
                          <a:latin typeface="Calibri" panose="020F0502020204030204" pitchFamily="34" charset="0"/>
                          <a:cs typeface="Calibri" panose="020F0502020204030204" pitchFamily="34" charset="0"/>
                        </a:rPr>
                        <a:t>Territorios donde no hay instrumentos, comunidades con bajas capacidades de gestión</a:t>
                      </a:r>
                      <a:endParaRPr lang="es-CO" sz="1300" b="0" i="0" u="none" strike="noStrike">
                        <a:solidFill>
                          <a:schemeClr val="tx1"/>
                        </a:solidFill>
                        <a:effectLst/>
                        <a:latin typeface="Calibri" panose="020F0502020204030204" pitchFamily="34" charset="0"/>
                        <a:cs typeface="Calibri" panose="020F0502020204030204" pitchFamily="34" charset="0"/>
                      </a:endParaRPr>
                    </a:p>
                  </a:txBody>
                  <a:tcPr marL="45720" marR="45720" anchor="b"/>
                </a:tc>
                <a:tc>
                  <a:txBody>
                    <a:bodyPr/>
                    <a:lstStyle/>
                    <a:p>
                      <a:pPr algn="l" fontAlgn="ctr">
                        <a:buNone/>
                      </a:pPr>
                      <a:r>
                        <a:rPr lang="es-CO" sz="1300" b="0" u="none" strike="noStrike">
                          <a:solidFill>
                            <a:schemeClr val="tx1"/>
                          </a:solidFill>
                          <a:effectLst/>
                          <a:latin typeface="Calibri" panose="020F0502020204030204" pitchFamily="34" charset="0"/>
                          <a:cs typeface="Calibri" panose="020F0502020204030204" pitchFamily="34" charset="0"/>
                        </a:rPr>
                        <a:t>Participación, Permanencia territorial</a:t>
                      </a:r>
                      <a:endParaRPr lang="es-CO" sz="1300" b="0" i="0" u="none" strike="noStrike">
                        <a:solidFill>
                          <a:schemeClr val="tx1"/>
                        </a:solidFill>
                        <a:effectLst/>
                        <a:latin typeface="Calibri" panose="020F0502020204030204" pitchFamily="34" charset="0"/>
                        <a:cs typeface="Calibri" panose="020F0502020204030204" pitchFamily="34" charset="0"/>
                      </a:endParaRPr>
                    </a:p>
                  </a:txBody>
                  <a:tcPr marL="45720" marR="45720" anchor="ctr"/>
                </a:tc>
                <a:extLst>
                  <a:ext uri="{0D108BD9-81ED-4DB2-BD59-A6C34878D82A}">
                    <a16:rowId xmlns:a16="http://schemas.microsoft.com/office/drawing/2014/main" val="1927090774"/>
                  </a:ext>
                </a:extLst>
              </a:tr>
              <a:tr h="695630">
                <a:tc>
                  <a:txBody>
                    <a:bodyPr/>
                    <a:lstStyle/>
                    <a:p>
                      <a:pPr marR="0" algn="l" rtl="0" fontAlgn="ctr">
                        <a:lnSpc>
                          <a:spcPct val="100000"/>
                        </a:lnSpc>
                        <a:spcBef>
                          <a:spcPts val="0"/>
                        </a:spcBef>
                        <a:spcAft>
                          <a:spcPts val="0"/>
                        </a:spcAft>
                        <a:buClr>
                          <a:srgbClr val="000000"/>
                        </a:buClr>
                        <a:buFont typeface="Arial"/>
                        <a:buNone/>
                      </a:pPr>
                      <a:r>
                        <a:rPr lang="es-CO" sz="1300" b="1" u="none" strike="noStrike" cap="none">
                          <a:solidFill>
                            <a:srgbClr val="002060"/>
                          </a:solidFill>
                          <a:effectLst/>
                          <a:latin typeface="Calibri" panose="020F0502020204030204" pitchFamily="34" charset="0"/>
                          <a:cs typeface="Calibri" panose="020F0502020204030204" pitchFamily="34" charset="0"/>
                          <a:sym typeface="Arial"/>
                        </a:rPr>
                        <a:t>Débil corresponsabilidad de actores que no pertenecen al sector ambiente pero que inciden en la gestión del agua</a:t>
                      </a:r>
                      <a:endParaRPr lang="es-CO" sz="1300" b="1" i="0" u="none" strike="noStrike" cap="none">
                        <a:solidFill>
                          <a:srgbClr val="002060"/>
                        </a:solidFill>
                        <a:effectLst/>
                        <a:latin typeface="Calibri" panose="020F0502020204030204" pitchFamily="34" charset="0"/>
                        <a:ea typeface="+mn-ea"/>
                        <a:cs typeface="Calibri" panose="020F0502020204030204" pitchFamily="34" charset="0"/>
                        <a:sym typeface="Arial"/>
                      </a:endParaRPr>
                    </a:p>
                  </a:txBody>
                  <a:tcPr marL="45720" marR="45720" anchor="ctr"/>
                </a:tc>
                <a:tc>
                  <a:txBody>
                    <a:bodyPr/>
                    <a:lstStyle/>
                    <a:p>
                      <a:pPr algn="l" fontAlgn="ctr">
                        <a:buNone/>
                      </a:pPr>
                      <a:r>
                        <a:rPr lang="es-CO" sz="1300" b="0" u="none" strike="noStrike">
                          <a:solidFill>
                            <a:schemeClr val="tx1"/>
                          </a:solidFill>
                          <a:effectLst/>
                          <a:latin typeface="Calibri" panose="020F0502020204030204" pitchFamily="34" charset="0"/>
                          <a:cs typeface="Calibri" panose="020F0502020204030204" pitchFamily="34" charset="0"/>
                        </a:rPr>
                        <a:t>No hay reconocimiento sobre otras formas de vida</a:t>
                      </a:r>
                      <a:endParaRPr lang="es-CO" sz="1300" b="0" i="0" u="none" strike="noStrike">
                        <a:solidFill>
                          <a:schemeClr val="tx1"/>
                        </a:solidFill>
                        <a:effectLst/>
                        <a:latin typeface="Calibri" panose="020F0502020204030204" pitchFamily="34" charset="0"/>
                        <a:cs typeface="Calibri" panose="020F0502020204030204" pitchFamily="34" charset="0"/>
                      </a:endParaRPr>
                    </a:p>
                  </a:txBody>
                  <a:tcPr marL="45720" marR="45720" anchor="ctr"/>
                </a:tc>
                <a:tc>
                  <a:txBody>
                    <a:bodyPr/>
                    <a:lstStyle/>
                    <a:p>
                      <a:pPr algn="l" fontAlgn="ctr">
                        <a:buNone/>
                      </a:pPr>
                      <a:r>
                        <a:rPr lang="es-CO" sz="1300" b="0" u="none" strike="noStrike">
                          <a:solidFill>
                            <a:schemeClr val="tx1"/>
                          </a:solidFill>
                          <a:effectLst/>
                          <a:latin typeface="Calibri" panose="020F0502020204030204" pitchFamily="34" charset="0"/>
                          <a:cs typeface="Calibri" panose="020F0502020204030204" pitchFamily="34" charset="0"/>
                        </a:rPr>
                        <a:t>Estado Colombiano - Decide</a:t>
                      </a:r>
                      <a:br>
                        <a:rPr lang="es-CO" sz="1300" b="0" u="none" strike="noStrike">
                          <a:solidFill>
                            <a:schemeClr val="tx1"/>
                          </a:solidFill>
                          <a:effectLst/>
                          <a:latin typeface="Calibri" panose="020F0502020204030204" pitchFamily="34" charset="0"/>
                          <a:cs typeface="Calibri" panose="020F0502020204030204" pitchFamily="34" charset="0"/>
                        </a:rPr>
                      </a:br>
                      <a:r>
                        <a:rPr lang="es-CO" sz="1300" b="0" u="none" strike="noStrike">
                          <a:solidFill>
                            <a:schemeClr val="tx1"/>
                          </a:solidFill>
                          <a:effectLst/>
                          <a:latin typeface="Calibri" panose="020F0502020204030204" pitchFamily="34" charset="0"/>
                          <a:cs typeface="Calibri" panose="020F0502020204030204" pitchFamily="34" charset="0"/>
                        </a:rPr>
                        <a:t>sectores privilegiados -Decide</a:t>
                      </a:r>
                      <a:br>
                        <a:rPr lang="es-CO" sz="1300" b="0" u="none" strike="noStrike">
                          <a:solidFill>
                            <a:schemeClr val="tx1"/>
                          </a:solidFill>
                          <a:effectLst/>
                          <a:latin typeface="Calibri" panose="020F0502020204030204" pitchFamily="34" charset="0"/>
                          <a:cs typeface="Calibri" panose="020F0502020204030204" pitchFamily="34" charset="0"/>
                        </a:rPr>
                      </a:br>
                      <a:r>
                        <a:rPr lang="es-CO" sz="1300" b="0" u="none" strike="noStrike">
                          <a:solidFill>
                            <a:schemeClr val="tx1"/>
                          </a:solidFill>
                          <a:effectLst/>
                          <a:latin typeface="Calibri" panose="020F0502020204030204" pitchFamily="34" charset="0"/>
                          <a:cs typeface="Calibri" panose="020F0502020204030204" pitchFamily="34" charset="0"/>
                        </a:rPr>
                        <a:t>Comunidades - No deciden</a:t>
                      </a:r>
                      <a:endParaRPr lang="es-CO" sz="1300" b="0" i="0" u="none" strike="noStrike">
                        <a:solidFill>
                          <a:schemeClr val="tx1"/>
                        </a:solidFill>
                        <a:effectLst/>
                        <a:latin typeface="Calibri" panose="020F0502020204030204" pitchFamily="34" charset="0"/>
                        <a:cs typeface="Calibri" panose="020F0502020204030204" pitchFamily="34" charset="0"/>
                      </a:endParaRPr>
                    </a:p>
                  </a:txBody>
                  <a:tcPr marL="45720" marR="45720" anchor="ctr"/>
                </a:tc>
                <a:tc>
                  <a:txBody>
                    <a:bodyPr/>
                    <a:lstStyle/>
                    <a:p>
                      <a:pPr algn="l" fontAlgn="b">
                        <a:buNone/>
                      </a:pPr>
                      <a:r>
                        <a:rPr lang="es-CO" sz="1300" b="0" u="none" strike="noStrike">
                          <a:solidFill>
                            <a:schemeClr val="tx1"/>
                          </a:solidFill>
                          <a:effectLst/>
                          <a:latin typeface="Calibri" panose="020F0502020204030204" pitchFamily="34" charset="0"/>
                          <a:cs typeface="Calibri" panose="020F0502020204030204" pitchFamily="34" charset="0"/>
                        </a:rPr>
                        <a:t>Actividades que inciden directamente en la sostenibilidad ecosistémica</a:t>
                      </a:r>
                      <a:endParaRPr lang="es-CO" sz="1300" b="0" i="0" u="none" strike="noStrike">
                        <a:solidFill>
                          <a:schemeClr val="tx1"/>
                        </a:solidFill>
                        <a:effectLst/>
                        <a:latin typeface="Calibri" panose="020F0502020204030204" pitchFamily="34" charset="0"/>
                        <a:cs typeface="Calibri" panose="020F0502020204030204" pitchFamily="34" charset="0"/>
                      </a:endParaRPr>
                    </a:p>
                  </a:txBody>
                  <a:tcPr marL="45720" marR="45720" anchor="b"/>
                </a:tc>
                <a:tc>
                  <a:txBody>
                    <a:bodyPr/>
                    <a:lstStyle/>
                    <a:p>
                      <a:pPr algn="l" fontAlgn="ctr">
                        <a:buNone/>
                      </a:pPr>
                      <a:r>
                        <a:rPr lang="es-CO" sz="1300" b="0" u="none" strike="noStrike">
                          <a:solidFill>
                            <a:schemeClr val="tx1"/>
                          </a:solidFill>
                          <a:effectLst/>
                          <a:latin typeface="Calibri" panose="020F0502020204030204" pitchFamily="34" charset="0"/>
                          <a:cs typeface="Calibri" panose="020F0502020204030204" pitchFamily="34" charset="0"/>
                        </a:rPr>
                        <a:t>Vida, Salud, Permanencia en el territorio</a:t>
                      </a:r>
                      <a:endParaRPr lang="es-CO" sz="1300" b="0" i="0" u="none" strike="noStrike">
                        <a:solidFill>
                          <a:schemeClr val="tx1"/>
                        </a:solidFill>
                        <a:effectLst/>
                        <a:latin typeface="Calibri" panose="020F0502020204030204" pitchFamily="34" charset="0"/>
                        <a:cs typeface="Calibri" panose="020F0502020204030204" pitchFamily="34" charset="0"/>
                      </a:endParaRPr>
                    </a:p>
                  </a:txBody>
                  <a:tcPr marL="45720" marR="45720" anchor="ctr"/>
                </a:tc>
                <a:extLst>
                  <a:ext uri="{0D108BD9-81ED-4DB2-BD59-A6C34878D82A}">
                    <a16:rowId xmlns:a16="http://schemas.microsoft.com/office/drawing/2014/main" val="2049903098"/>
                  </a:ext>
                </a:extLst>
              </a:tr>
              <a:tr h="695630">
                <a:tc>
                  <a:txBody>
                    <a:bodyPr/>
                    <a:lstStyle/>
                    <a:p>
                      <a:pPr marR="0" algn="l" rtl="0" fontAlgn="ctr">
                        <a:lnSpc>
                          <a:spcPct val="100000"/>
                        </a:lnSpc>
                        <a:spcBef>
                          <a:spcPts val="0"/>
                        </a:spcBef>
                        <a:spcAft>
                          <a:spcPts val="0"/>
                        </a:spcAft>
                        <a:buClr>
                          <a:srgbClr val="000000"/>
                        </a:buClr>
                        <a:buFont typeface="Arial"/>
                        <a:buNone/>
                      </a:pPr>
                      <a:r>
                        <a:rPr lang="es-CO" sz="1300" b="1" u="none" strike="noStrike" cap="none">
                          <a:solidFill>
                            <a:srgbClr val="002060"/>
                          </a:solidFill>
                          <a:effectLst/>
                          <a:latin typeface="Calibri" panose="020F0502020204030204" pitchFamily="34" charset="0"/>
                          <a:cs typeface="Calibri" panose="020F0502020204030204" pitchFamily="34" charset="0"/>
                          <a:sym typeface="Arial"/>
                        </a:rPr>
                        <a:t>Concentración de la gestión de la información a nivel institucional de manera fragmentada </a:t>
                      </a:r>
                      <a:endParaRPr lang="es-CO" sz="1300" b="1" i="0" u="none" strike="noStrike" cap="none">
                        <a:solidFill>
                          <a:srgbClr val="002060"/>
                        </a:solidFill>
                        <a:effectLst/>
                        <a:latin typeface="Calibri" panose="020F0502020204030204" pitchFamily="34" charset="0"/>
                        <a:ea typeface="+mn-ea"/>
                        <a:cs typeface="Calibri" panose="020F0502020204030204" pitchFamily="34" charset="0"/>
                        <a:sym typeface="Arial"/>
                      </a:endParaRPr>
                    </a:p>
                  </a:txBody>
                  <a:tcPr marL="45720" marR="45720" anchor="ctr"/>
                </a:tc>
                <a:tc>
                  <a:txBody>
                    <a:bodyPr/>
                    <a:lstStyle/>
                    <a:p>
                      <a:pPr algn="l" fontAlgn="ctr">
                        <a:buNone/>
                      </a:pPr>
                      <a:r>
                        <a:rPr lang="es-CO" sz="1300" b="0" u="none" strike="noStrike">
                          <a:solidFill>
                            <a:schemeClr val="tx1"/>
                          </a:solidFill>
                          <a:effectLst/>
                          <a:latin typeface="Calibri" panose="020F0502020204030204" pitchFamily="34" charset="0"/>
                          <a:cs typeface="Calibri" panose="020F0502020204030204" pitchFamily="34" charset="0"/>
                        </a:rPr>
                        <a:t>Diferentes sistemas de información, baja calidad y acceso a información pública</a:t>
                      </a:r>
                      <a:endParaRPr lang="es-CO" sz="1300" b="0" i="0" u="none" strike="noStrike">
                        <a:solidFill>
                          <a:schemeClr val="tx1"/>
                        </a:solidFill>
                        <a:effectLst/>
                        <a:latin typeface="Calibri" panose="020F0502020204030204" pitchFamily="34" charset="0"/>
                        <a:cs typeface="Calibri" panose="020F0502020204030204" pitchFamily="34" charset="0"/>
                      </a:endParaRPr>
                    </a:p>
                  </a:txBody>
                  <a:tcPr marL="45720" marR="45720" anchor="ctr"/>
                </a:tc>
                <a:tc>
                  <a:txBody>
                    <a:bodyPr/>
                    <a:lstStyle/>
                    <a:p>
                      <a:pPr algn="l" fontAlgn="ctr">
                        <a:buNone/>
                      </a:pPr>
                      <a:r>
                        <a:rPr lang="es-CO" sz="1300" b="0" u="none" strike="noStrike">
                          <a:solidFill>
                            <a:schemeClr val="tx1"/>
                          </a:solidFill>
                          <a:effectLst/>
                          <a:latin typeface="Calibri" panose="020F0502020204030204" pitchFamily="34" charset="0"/>
                          <a:cs typeface="Calibri" panose="020F0502020204030204" pitchFamily="34" charset="0"/>
                        </a:rPr>
                        <a:t>Estado Colombiano - Decide</a:t>
                      </a:r>
                      <a:br>
                        <a:rPr lang="es-CO" sz="1300" b="0" u="none" strike="noStrike">
                          <a:solidFill>
                            <a:schemeClr val="tx1"/>
                          </a:solidFill>
                          <a:effectLst/>
                          <a:latin typeface="Calibri" panose="020F0502020204030204" pitchFamily="34" charset="0"/>
                          <a:cs typeface="Calibri" panose="020F0502020204030204" pitchFamily="34" charset="0"/>
                        </a:rPr>
                      </a:br>
                      <a:r>
                        <a:rPr lang="es-CO" sz="1300" b="0" u="none" strike="noStrike">
                          <a:solidFill>
                            <a:schemeClr val="tx1"/>
                          </a:solidFill>
                          <a:effectLst/>
                          <a:latin typeface="Calibri" panose="020F0502020204030204" pitchFamily="34" charset="0"/>
                          <a:cs typeface="Calibri" panose="020F0502020204030204" pitchFamily="34" charset="0"/>
                        </a:rPr>
                        <a:t>sectores privilegiados -Decide</a:t>
                      </a:r>
                      <a:br>
                        <a:rPr lang="es-CO" sz="1300" b="0" u="none" strike="noStrike">
                          <a:solidFill>
                            <a:schemeClr val="tx1"/>
                          </a:solidFill>
                          <a:effectLst/>
                          <a:latin typeface="Calibri" panose="020F0502020204030204" pitchFamily="34" charset="0"/>
                          <a:cs typeface="Calibri" panose="020F0502020204030204" pitchFamily="34" charset="0"/>
                        </a:rPr>
                      </a:br>
                      <a:r>
                        <a:rPr lang="es-CO" sz="1300" b="0" u="none" strike="noStrike">
                          <a:solidFill>
                            <a:schemeClr val="tx1"/>
                          </a:solidFill>
                          <a:effectLst/>
                          <a:latin typeface="Calibri" panose="020F0502020204030204" pitchFamily="34" charset="0"/>
                          <a:cs typeface="Calibri" panose="020F0502020204030204" pitchFamily="34" charset="0"/>
                        </a:rPr>
                        <a:t>Comunidades - No deciden</a:t>
                      </a:r>
                      <a:endParaRPr lang="es-CO" sz="1300" b="0" i="0" u="none" strike="noStrike">
                        <a:solidFill>
                          <a:schemeClr val="tx1"/>
                        </a:solidFill>
                        <a:effectLst/>
                        <a:latin typeface="Calibri" panose="020F0502020204030204" pitchFamily="34" charset="0"/>
                        <a:cs typeface="Calibri" panose="020F0502020204030204" pitchFamily="34" charset="0"/>
                      </a:endParaRPr>
                    </a:p>
                  </a:txBody>
                  <a:tcPr marL="45720" marR="45720" anchor="ctr"/>
                </a:tc>
                <a:tc>
                  <a:txBody>
                    <a:bodyPr/>
                    <a:lstStyle/>
                    <a:p>
                      <a:pPr algn="l" fontAlgn="b">
                        <a:buNone/>
                      </a:pPr>
                      <a:r>
                        <a:rPr lang="es-CO" sz="1300" b="0" u="none" strike="noStrike">
                          <a:solidFill>
                            <a:schemeClr val="tx1"/>
                          </a:solidFill>
                          <a:effectLst/>
                          <a:latin typeface="Calibri" panose="020F0502020204030204" pitchFamily="34" charset="0"/>
                          <a:cs typeface="Calibri" panose="020F0502020204030204" pitchFamily="34" charset="0"/>
                        </a:rPr>
                        <a:t>Comunidades rurales, comunidades étnicas </a:t>
                      </a:r>
                      <a:endParaRPr lang="es-CO" sz="1300" b="0" i="0" u="none" strike="noStrike">
                        <a:solidFill>
                          <a:schemeClr val="tx1"/>
                        </a:solidFill>
                        <a:effectLst/>
                        <a:latin typeface="Calibri" panose="020F0502020204030204" pitchFamily="34" charset="0"/>
                        <a:cs typeface="Calibri" panose="020F0502020204030204" pitchFamily="34" charset="0"/>
                      </a:endParaRPr>
                    </a:p>
                  </a:txBody>
                  <a:tcPr marL="45720" marR="45720" anchor="b"/>
                </a:tc>
                <a:tc>
                  <a:txBody>
                    <a:bodyPr/>
                    <a:lstStyle/>
                    <a:p>
                      <a:pPr algn="l" fontAlgn="ctr">
                        <a:buNone/>
                      </a:pPr>
                      <a:r>
                        <a:rPr lang="es-CO" sz="1300" b="0" u="none" strike="noStrike">
                          <a:solidFill>
                            <a:schemeClr val="tx1"/>
                          </a:solidFill>
                          <a:effectLst/>
                          <a:latin typeface="Calibri" panose="020F0502020204030204" pitchFamily="34" charset="0"/>
                          <a:cs typeface="Calibri" panose="020F0502020204030204" pitchFamily="34" charset="0"/>
                        </a:rPr>
                        <a:t>Participación, Permanencia territorial</a:t>
                      </a:r>
                      <a:endParaRPr lang="es-CO" sz="1300" b="0" i="0" u="none" strike="noStrike">
                        <a:solidFill>
                          <a:schemeClr val="tx1"/>
                        </a:solidFill>
                        <a:effectLst/>
                        <a:latin typeface="Calibri" panose="020F0502020204030204" pitchFamily="34" charset="0"/>
                        <a:cs typeface="Calibri" panose="020F0502020204030204" pitchFamily="34" charset="0"/>
                      </a:endParaRPr>
                    </a:p>
                  </a:txBody>
                  <a:tcPr marL="45720" marR="45720" anchor="ctr"/>
                </a:tc>
                <a:extLst>
                  <a:ext uri="{0D108BD9-81ED-4DB2-BD59-A6C34878D82A}">
                    <a16:rowId xmlns:a16="http://schemas.microsoft.com/office/drawing/2014/main" val="3167159961"/>
                  </a:ext>
                </a:extLst>
              </a:tr>
            </a:tbl>
          </a:graphicData>
        </a:graphic>
      </p:graphicFrame>
      <p:sp>
        <p:nvSpPr>
          <p:cNvPr id="9" name="Rectángulo 8">
            <a:extLst>
              <a:ext uri="{FF2B5EF4-FFF2-40B4-BE49-F238E27FC236}">
                <a16:creationId xmlns:a16="http://schemas.microsoft.com/office/drawing/2014/main" id="{3A53927E-0256-4416-AB32-50DE0FC7372C}"/>
              </a:ext>
            </a:extLst>
          </p:cNvPr>
          <p:cNvSpPr/>
          <p:nvPr/>
        </p:nvSpPr>
        <p:spPr>
          <a:xfrm>
            <a:off x="277873" y="3519679"/>
            <a:ext cx="3427228" cy="793505"/>
          </a:xfrm>
          <a:prstGeom prst="rect">
            <a:avLst/>
          </a:prstGeom>
          <a:noFill/>
          <a:ln w="7302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3" name="Google Shape;4001;p27">
            <a:extLst>
              <a:ext uri="{FF2B5EF4-FFF2-40B4-BE49-F238E27FC236}">
                <a16:creationId xmlns:a16="http://schemas.microsoft.com/office/drawing/2014/main" id="{E86A935F-5143-ADF1-5565-22A0DF353362}"/>
              </a:ext>
            </a:extLst>
          </p:cNvPr>
          <p:cNvSpPr txBox="1"/>
          <p:nvPr/>
        </p:nvSpPr>
        <p:spPr>
          <a:xfrm>
            <a:off x="7099310" y="185888"/>
            <a:ext cx="4814700" cy="1077178"/>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000"/>
              <a:buFont typeface="Arial"/>
              <a:buNone/>
            </a:pPr>
            <a:r>
              <a:rPr lang="es-419" sz="2000" b="1" i="0" u="none" strike="noStrike" cap="none">
                <a:solidFill>
                  <a:schemeClr val="lt1"/>
                </a:solidFill>
                <a:latin typeface="Calibri"/>
                <a:ea typeface="Calibri"/>
                <a:cs typeface="Calibri"/>
                <a:sym typeface="Calibri"/>
              </a:rPr>
              <a:t>Relación de la brecha 2 con los resultados del taller de brechas</a:t>
            </a:r>
            <a:endParaRPr sz="2000" b="0" i="0" u="none" strike="noStrike" cap="none">
              <a:solidFill>
                <a:schemeClr val="lt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2400"/>
              <a:buFont typeface="Arial"/>
              <a:buNone/>
            </a:pPr>
            <a:endParaRPr sz="2400" b="1" i="0" u="none" strike="noStrike" cap="none">
              <a:solidFill>
                <a:schemeClr val="lt1"/>
              </a:solidFill>
              <a:latin typeface="Calibri"/>
              <a:ea typeface="Calibri"/>
              <a:cs typeface="Calibri"/>
              <a:sym typeface="Calibri"/>
            </a:endParaRPr>
          </a:p>
        </p:txBody>
      </p:sp>
    </p:spTree>
    <p:extLst>
      <p:ext uri="{BB962C8B-B14F-4D97-AF65-F5344CB8AC3E}">
        <p14:creationId xmlns:p14="http://schemas.microsoft.com/office/powerpoint/2010/main" val="30886745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3998">
          <a:extLst>
            <a:ext uri="{FF2B5EF4-FFF2-40B4-BE49-F238E27FC236}">
              <a16:creationId xmlns:a16="http://schemas.microsoft.com/office/drawing/2014/main" id="{9180E9C2-7897-7B04-2E77-54C235E8614D}"/>
            </a:ext>
          </a:extLst>
        </p:cNvPr>
        <p:cNvGrpSpPr/>
        <p:nvPr/>
      </p:nvGrpSpPr>
      <p:grpSpPr>
        <a:xfrm>
          <a:off x="0" y="0"/>
          <a:ext cx="0" cy="0"/>
          <a:chOff x="0" y="0"/>
          <a:chExt cx="0" cy="0"/>
        </a:xfrm>
      </p:grpSpPr>
      <p:pic>
        <p:nvPicPr>
          <p:cNvPr id="3999" name="Google Shape;3999;p27" descr="Patrón de fondo&#10;&#10;El contenido generado por IA puede ser incorrecto.">
            <a:extLst>
              <a:ext uri="{FF2B5EF4-FFF2-40B4-BE49-F238E27FC236}">
                <a16:creationId xmlns:a16="http://schemas.microsoft.com/office/drawing/2014/main" id="{0686927A-D162-B242-0D77-43989EADD9F4}"/>
              </a:ext>
            </a:extLst>
          </p:cNvPr>
          <p:cNvPicPr preferRelativeResize="0"/>
          <p:nvPr/>
        </p:nvPicPr>
        <p:blipFill rotWithShape="1">
          <a:blip r:embed="rId4">
            <a:alphaModFix/>
          </a:blip>
          <a:srcRect/>
          <a:stretch/>
        </p:blipFill>
        <p:spPr>
          <a:xfrm>
            <a:off x="12758" y="-5396"/>
            <a:ext cx="11478106" cy="6858000"/>
          </a:xfrm>
          <a:prstGeom prst="rect">
            <a:avLst/>
          </a:prstGeom>
          <a:noFill/>
          <a:ln>
            <a:noFill/>
          </a:ln>
        </p:spPr>
      </p:pic>
      <p:sp>
        <p:nvSpPr>
          <p:cNvPr id="4000" name="Google Shape;4000;p27">
            <a:extLst>
              <a:ext uri="{FF2B5EF4-FFF2-40B4-BE49-F238E27FC236}">
                <a16:creationId xmlns:a16="http://schemas.microsoft.com/office/drawing/2014/main" id="{CEB0C8B7-6A38-E7E6-5F0C-C03AC4BF9920}"/>
              </a:ext>
            </a:extLst>
          </p:cNvPr>
          <p:cNvSpPr/>
          <p:nvPr/>
        </p:nvSpPr>
        <p:spPr>
          <a:xfrm>
            <a:off x="6801898" y="0"/>
            <a:ext cx="5386800" cy="1042200"/>
          </a:xfrm>
          <a:prstGeom prst="rect">
            <a:avLst/>
          </a:prstGeom>
          <a:solidFill>
            <a:srgbClr val="242D5B"/>
          </a:solidFill>
          <a:ln w="12700" cap="flat" cmpd="sng">
            <a:solidFill>
              <a:srgbClr val="264159"/>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4002" name="Google Shape;4002;p27" descr="Logotipo&#10;&#10;El contenido generado por IA puede ser incorrecto.">
            <a:extLst>
              <a:ext uri="{FF2B5EF4-FFF2-40B4-BE49-F238E27FC236}">
                <a16:creationId xmlns:a16="http://schemas.microsoft.com/office/drawing/2014/main" id="{B803DEB0-B5D2-6892-C1ED-EAB11693573E}"/>
              </a:ext>
            </a:extLst>
          </p:cNvPr>
          <p:cNvPicPr preferRelativeResize="0"/>
          <p:nvPr/>
        </p:nvPicPr>
        <p:blipFill rotWithShape="1">
          <a:blip r:embed="rId5">
            <a:alphaModFix/>
          </a:blip>
          <a:srcRect/>
          <a:stretch/>
        </p:blipFill>
        <p:spPr>
          <a:xfrm>
            <a:off x="277873" y="185888"/>
            <a:ext cx="4019550" cy="809625"/>
          </a:xfrm>
          <a:prstGeom prst="rect">
            <a:avLst/>
          </a:prstGeom>
          <a:noFill/>
          <a:ln>
            <a:noFill/>
          </a:ln>
        </p:spPr>
      </p:pic>
      <p:sp>
        <p:nvSpPr>
          <p:cNvPr id="4003" name="Google Shape;4003;p27">
            <a:extLst>
              <a:ext uri="{FF2B5EF4-FFF2-40B4-BE49-F238E27FC236}">
                <a16:creationId xmlns:a16="http://schemas.microsoft.com/office/drawing/2014/main" id="{C7BA1F86-6501-D269-C462-9C4D1ADCC47B}"/>
              </a:ext>
            </a:extLst>
          </p:cNvPr>
          <p:cNvSpPr/>
          <p:nvPr/>
        </p:nvSpPr>
        <p:spPr>
          <a:xfrm>
            <a:off x="0" y="1002217"/>
            <a:ext cx="12192600" cy="1542600"/>
          </a:xfrm>
          <a:prstGeom prst="rect">
            <a:avLst/>
          </a:prstGeom>
          <a:solidFill>
            <a:srgbClr val="BBD6E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600"/>
              <a:buFont typeface="Arial"/>
              <a:buNone/>
            </a:pPr>
            <a:endParaRPr sz="1600" b="0" i="0" u="none" strike="noStrike" cap="none">
              <a:solidFill>
                <a:schemeClr val="lt1"/>
              </a:solidFill>
              <a:latin typeface="Calibri"/>
              <a:ea typeface="Calibri"/>
              <a:cs typeface="Calibri"/>
              <a:sym typeface="Calibri"/>
            </a:endParaRPr>
          </a:p>
        </p:txBody>
      </p:sp>
      <p:sp>
        <p:nvSpPr>
          <p:cNvPr id="4004" name="Google Shape;4004;p27">
            <a:extLst>
              <a:ext uri="{FF2B5EF4-FFF2-40B4-BE49-F238E27FC236}">
                <a16:creationId xmlns:a16="http://schemas.microsoft.com/office/drawing/2014/main" id="{D330127E-95EF-A4AE-67BE-61D6DE4C8C31}"/>
              </a:ext>
            </a:extLst>
          </p:cNvPr>
          <p:cNvSpPr txBox="1"/>
          <p:nvPr/>
        </p:nvSpPr>
        <p:spPr>
          <a:xfrm>
            <a:off x="267170" y="1068573"/>
            <a:ext cx="11010430" cy="98484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000"/>
              <a:buFont typeface="Arial"/>
              <a:buNone/>
            </a:pPr>
            <a:r>
              <a:rPr lang="es-ES" sz="2000" b="1" i="0" u="none" strike="noStrike" cap="none">
                <a:solidFill>
                  <a:srgbClr val="242D5B"/>
                </a:solidFill>
                <a:latin typeface="Calibri"/>
                <a:ea typeface="Calibri"/>
                <a:cs typeface="Calibri"/>
                <a:sym typeface="Calibri"/>
              </a:rPr>
              <a:t>FOMENTAR LA GOBERNANZA MULTINIVEL E INCLUSIVA PARA LA GESTIÓN SOSTENIBLE DEL AGUA MEDIANTE LA PARTICIPACIÓN INCIDENTE Y LA JUSTICIA HÍDRICA</a:t>
            </a:r>
            <a:endParaRPr lang="es-CO" sz="1800" b="1">
              <a:solidFill>
                <a:srgbClr val="242D5B"/>
              </a:solidFill>
              <a:latin typeface="Calibri"/>
              <a:cs typeface="Calibri"/>
              <a:sym typeface="Calibri"/>
            </a:endParaRPr>
          </a:p>
          <a:p>
            <a:pPr>
              <a:buSzPts val="2000"/>
            </a:pPr>
            <a:r>
              <a:rPr lang="es-CO" sz="1800" b="1">
                <a:solidFill>
                  <a:srgbClr val="242D5B"/>
                </a:solidFill>
                <a:latin typeface="Calibri"/>
                <a:cs typeface="Calibri"/>
                <a:sym typeface="Calibri"/>
              </a:rPr>
              <a:t>4</a:t>
            </a:r>
            <a:r>
              <a:rPr lang="es-CO" sz="1800" b="1" i="0" u="none" strike="noStrike" cap="none">
                <a:solidFill>
                  <a:srgbClr val="242D5B"/>
                </a:solidFill>
                <a:latin typeface="Calibri"/>
                <a:ea typeface="Arial"/>
                <a:cs typeface="Calibri"/>
                <a:sym typeface="Calibri"/>
              </a:rPr>
              <a:t>. Línea de acción: </a:t>
            </a:r>
            <a:r>
              <a:rPr lang="es-ES" sz="1800" b="1" i="0" u="none" strike="noStrike" cap="none">
                <a:solidFill>
                  <a:srgbClr val="242D5B"/>
                </a:solidFill>
                <a:latin typeface="Calibri"/>
                <a:ea typeface="Arial"/>
                <a:cs typeface="Calibri"/>
                <a:sym typeface="Calibri"/>
              </a:rPr>
              <a:t>Plataforma Nacional de Participación para la Gobernanza del Agua</a:t>
            </a:r>
            <a:endParaRPr lang="es-CO" sz="1800" b="1" i="0" u="none" strike="noStrike" cap="none">
              <a:solidFill>
                <a:srgbClr val="242D5B"/>
              </a:solidFill>
              <a:latin typeface="Calibri"/>
              <a:ea typeface="Arial"/>
              <a:cs typeface="Calibri"/>
              <a:sym typeface="Calibri"/>
            </a:endParaRPr>
          </a:p>
        </p:txBody>
      </p:sp>
      <p:pic>
        <p:nvPicPr>
          <p:cNvPr id="4005" name="Google Shape;4005;p27" descr="Logotipo, nombre de la empresa&#10;&#10;El contenido generado por IA puede ser incorrecto.">
            <a:extLst>
              <a:ext uri="{FF2B5EF4-FFF2-40B4-BE49-F238E27FC236}">
                <a16:creationId xmlns:a16="http://schemas.microsoft.com/office/drawing/2014/main" id="{14F7A78F-3931-81BD-B99F-69AFA3BC6C69}"/>
              </a:ext>
            </a:extLst>
          </p:cNvPr>
          <p:cNvPicPr preferRelativeResize="0"/>
          <p:nvPr/>
        </p:nvPicPr>
        <p:blipFill rotWithShape="1">
          <a:blip r:embed="rId6">
            <a:alphaModFix/>
          </a:blip>
          <a:srcRect/>
          <a:stretch/>
        </p:blipFill>
        <p:spPr>
          <a:xfrm>
            <a:off x="10404350" y="5530993"/>
            <a:ext cx="1438275" cy="1066800"/>
          </a:xfrm>
          <a:prstGeom prst="rect">
            <a:avLst/>
          </a:prstGeom>
          <a:noFill/>
          <a:ln>
            <a:noFill/>
          </a:ln>
        </p:spPr>
      </p:pic>
      <p:sp>
        <p:nvSpPr>
          <p:cNvPr id="3" name="Google Shape;4161;p38">
            <a:extLst>
              <a:ext uri="{FF2B5EF4-FFF2-40B4-BE49-F238E27FC236}">
                <a16:creationId xmlns:a16="http://schemas.microsoft.com/office/drawing/2014/main" id="{963EA6E7-3991-BF4B-93F4-21B21A208487}"/>
              </a:ext>
            </a:extLst>
          </p:cNvPr>
          <p:cNvSpPr txBox="1"/>
          <p:nvPr/>
        </p:nvSpPr>
        <p:spPr>
          <a:xfrm>
            <a:off x="12758" y="2625933"/>
            <a:ext cx="4807061" cy="4062610"/>
          </a:xfrm>
          <a:prstGeom prst="rect">
            <a:avLst/>
          </a:prstGeom>
          <a:noFill/>
          <a:ln>
            <a:noFill/>
          </a:ln>
        </p:spPr>
        <p:txBody>
          <a:bodyPr spcFirstLastPara="1" wrap="square" lIns="91425" tIns="45700" rIns="91425" bIns="45700" anchor="t" anchorCtr="0">
            <a:spAutoFit/>
          </a:bodyPr>
          <a:lstStyle/>
          <a:p>
            <a:pPr marL="457200" lvl="1" algn="just">
              <a:buSzPts val="1200"/>
            </a:pPr>
            <a:r>
              <a:rPr lang="es-CO" sz="1200" b="1">
                <a:solidFill>
                  <a:srgbClr val="242D5B"/>
                </a:solidFill>
                <a:latin typeface="Calibri"/>
                <a:cs typeface="Calibri"/>
                <a:sym typeface="Calibri"/>
              </a:rPr>
              <a:t>    Propósito:  </a:t>
            </a:r>
          </a:p>
          <a:p>
            <a:r>
              <a:rPr lang="es-MX" sz="1200"/>
              <a:t>Crear la </a:t>
            </a:r>
            <a:r>
              <a:rPr lang="es-MX" sz="1200" b="1"/>
              <a:t>Plataforma Nacional de Participación para la Gobernanza del Agua</a:t>
            </a:r>
            <a:r>
              <a:rPr lang="es-MX" sz="1200"/>
              <a:t>, que potencie </a:t>
            </a:r>
            <a:r>
              <a:rPr lang="es-CO" sz="1200"/>
              <a:t>el diseño, implementación y articulación de planes, programas y proyectos orientados al </a:t>
            </a:r>
            <a:r>
              <a:rPr lang="es-MX" sz="1200"/>
              <a:t>fortalecimiento organizacional </a:t>
            </a:r>
            <a:r>
              <a:rPr lang="es-CO" sz="1200"/>
              <a:t>y la consolidación de plataformas regionales, redes, liderazgos comunitarios, asociativos, acciones colectivas, estructuras e instancias de participación, promoviendo la ciudadanía activa, el diálogo empresarial, la veeduría y control de la gestión. </a:t>
            </a:r>
          </a:p>
          <a:p>
            <a:endParaRPr lang="es-CO" sz="1200"/>
          </a:p>
          <a:p>
            <a:r>
              <a:rPr lang="es-CO" sz="1200"/>
              <a:t>Esta línea busca integrar estrategias para identificar y </a:t>
            </a:r>
            <a:r>
              <a:rPr lang="es-CO" sz="1200" b="1"/>
              <a:t>transformar las desigualdades estructurales </a:t>
            </a:r>
            <a:r>
              <a:rPr lang="es-CO" sz="1200"/>
              <a:t>en procesos e instancias de participación, implementando mecanismos que garanticen su </a:t>
            </a:r>
            <a:r>
              <a:rPr lang="es-CO" sz="1200" b="1"/>
              <a:t>sostenibilidad, transparencia, seguimiento de acuerdos y toma de decisiones a partir de relaciones simétricas e interdependientes entre instituciones y ciudadanías</a:t>
            </a:r>
            <a:r>
              <a:rPr lang="es-CO" sz="1200"/>
              <a:t>, reconociendo las dinámicas de autorregulación en territorios y el </a:t>
            </a:r>
            <a:r>
              <a:rPr lang="es-CO" sz="1200" b="1"/>
              <a:t>diálogo con sistemas de conocimiento local y ancestral</a:t>
            </a:r>
            <a:r>
              <a:rPr lang="es-CO" sz="1200"/>
              <a:t>, desde la comprensión del </a:t>
            </a:r>
            <a:r>
              <a:rPr lang="es-CO" sz="1200" b="1"/>
              <a:t>agua como derecho fundamental y bien común </a:t>
            </a:r>
            <a:r>
              <a:rPr lang="es-CO" sz="1200"/>
              <a:t>garante de servicios ecosistémicos.</a:t>
            </a:r>
          </a:p>
          <a:p>
            <a:pPr marL="457200" lvl="1" algn="just">
              <a:buSzPts val="1200"/>
            </a:pPr>
            <a:endParaRPr lang="es-CO" sz="1800" b="1">
              <a:solidFill>
                <a:srgbClr val="242D5B"/>
              </a:solidFill>
              <a:latin typeface="Calibri"/>
              <a:cs typeface="Calibri"/>
              <a:sym typeface="Calibri"/>
            </a:endParaRPr>
          </a:p>
        </p:txBody>
      </p:sp>
      <p:cxnSp>
        <p:nvCxnSpPr>
          <p:cNvPr id="5" name="Conector recto 4">
            <a:extLst>
              <a:ext uri="{FF2B5EF4-FFF2-40B4-BE49-F238E27FC236}">
                <a16:creationId xmlns:a16="http://schemas.microsoft.com/office/drawing/2014/main" id="{B664781B-F21F-610D-7708-552C3FA258A6}"/>
              </a:ext>
            </a:extLst>
          </p:cNvPr>
          <p:cNvCxnSpPr/>
          <p:nvPr/>
        </p:nvCxnSpPr>
        <p:spPr>
          <a:xfrm>
            <a:off x="4865440" y="2563335"/>
            <a:ext cx="0" cy="4051845"/>
          </a:xfrm>
          <a:prstGeom prst="line">
            <a:avLst/>
          </a:prstGeom>
          <a:ln w="19050" cap="flat" cmpd="sng" algn="ctr">
            <a:solidFill>
              <a:schemeClr val="accent1"/>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sp>
        <p:nvSpPr>
          <p:cNvPr id="2" name="Google Shape;4161;p38">
            <a:extLst>
              <a:ext uri="{FF2B5EF4-FFF2-40B4-BE49-F238E27FC236}">
                <a16:creationId xmlns:a16="http://schemas.microsoft.com/office/drawing/2014/main" id="{1D06079E-2831-1668-F1C5-9032115C9F13}"/>
              </a:ext>
            </a:extLst>
          </p:cNvPr>
          <p:cNvSpPr txBox="1"/>
          <p:nvPr/>
        </p:nvSpPr>
        <p:spPr>
          <a:xfrm>
            <a:off x="4865431" y="2611173"/>
            <a:ext cx="7189926" cy="4247276"/>
          </a:xfrm>
          <a:prstGeom prst="rect">
            <a:avLst/>
          </a:prstGeom>
          <a:solidFill>
            <a:schemeClr val="bg1"/>
          </a:solidFill>
          <a:ln>
            <a:noFill/>
          </a:ln>
        </p:spPr>
        <p:txBody>
          <a:bodyPr spcFirstLastPara="1" wrap="square" lIns="91425" tIns="45700" rIns="91425" bIns="45700" anchor="t" anchorCtr="0">
            <a:spAutoFit/>
          </a:bodyPr>
          <a:lstStyle/>
          <a:p>
            <a:pPr lvl="1" algn="just">
              <a:buSzPts val="1200"/>
            </a:pPr>
            <a:r>
              <a:rPr lang="es-CO" sz="1800" b="1">
                <a:solidFill>
                  <a:srgbClr val="242D5B"/>
                </a:solidFill>
                <a:latin typeface="Calibri"/>
                <a:cs typeface="Calibri"/>
              </a:rPr>
              <a:t>        </a:t>
            </a:r>
            <a:r>
              <a:rPr lang="es-CO" b="1">
                <a:solidFill>
                  <a:srgbClr val="242D5B"/>
                </a:solidFill>
                <a:latin typeface="Calibri"/>
                <a:cs typeface="Calibri"/>
              </a:rPr>
              <a:t>       Responsables: </a:t>
            </a:r>
          </a:p>
          <a:p>
            <a:pPr algn="just"/>
            <a:r>
              <a:rPr lang="es-CO" b="1">
                <a:solidFill>
                  <a:srgbClr val="002060"/>
                </a:solidFill>
                <a:latin typeface="Calibri"/>
                <a:cs typeface="Calibri"/>
              </a:rPr>
              <a:t>Liderazgo: </a:t>
            </a:r>
            <a:r>
              <a:rPr lang="es-ES">
                <a:solidFill>
                  <a:srgbClr val="444444"/>
                </a:solidFill>
                <a:latin typeface="Calibri"/>
                <a:cs typeface="Calibri"/>
              </a:rPr>
              <a:t>MinAmbiente y Autoridades Ambientales.  </a:t>
            </a:r>
          </a:p>
          <a:p>
            <a:pPr algn="just"/>
            <a:r>
              <a:rPr lang="es-ES" b="1">
                <a:solidFill>
                  <a:srgbClr val="002060"/>
                </a:solidFill>
                <a:latin typeface="Calibri"/>
                <a:cs typeface="Calibri"/>
              </a:rPr>
              <a:t>Articulación: </a:t>
            </a:r>
            <a:r>
              <a:rPr lang="es-ES">
                <a:solidFill>
                  <a:srgbClr val="444444"/>
                </a:solidFill>
                <a:latin typeface="Calibri"/>
                <a:cs typeface="Calibri"/>
              </a:rPr>
              <a:t>actores que conforman el SINA institucional, territorial y social, sectores productivos y veedurías ciudadanas.</a:t>
            </a:r>
          </a:p>
          <a:p>
            <a:pPr algn="just"/>
            <a:r>
              <a:rPr lang="es-MX" b="1">
                <a:solidFill>
                  <a:srgbClr val="242D5B"/>
                </a:solidFill>
                <a:latin typeface="Calibri"/>
                <a:cs typeface="Calibri"/>
              </a:rPr>
              <a:t>Metas: </a:t>
            </a:r>
          </a:p>
          <a:p>
            <a:pPr algn="just"/>
            <a:r>
              <a:rPr lang="es-ES" b="1">
                <a:solidFill>
                  <a:srgbClr val="002060"/>
                </a:solidFill>
                <a:latin typeface="Calibri"/>
                <a:cs typeface="Calibri"/>
              </a:rPr>
              <a:t>2030: </a:t>
            </a:r>
            <a:r>
              <a:rPr lang="es-ES">
                <a:solidFill>
                  <a:srgbClr val="002060"/>
                </a:solidFill>
                <a:latin typeface="Calibri"/>
                <a:cs typeface="Calibri"/>
              </a:rPr>
              <a:t>el 100% de las autoridades ambientales en coordinación con organizaciones de la sociedad civil, implementando planes, programas y/o proyectos orientados al fortalecimiento organizacional para la participación incidente e inclusiva en la gestión del agua a nivel territorial.</a:t>
            </a:r>
          </a:p>
          <a:p>
            <a:pPr algn="just"/>
            <a:r>
              <a:rPr lang="es-ES">
                <a:solidFill>
                  <a:srgbClr val="002060"/>
                </a:solidFill>
                <a:latin typeface="Calibri"/>
                <a:cs typeface="Calibri"/>
              </a:rPr>
              <a:t>Creación y consolidación de procesos asociativos, redes, liderazgos comunitarios, acciones colectivas e instancias de participación en el 100% de las jurisdicciones de las autoridades ambientales, con incidencia en la definición de determinantes ambientales y la planificación territorial.</a:t>
            </a:r>
          </a:p>
          <a:p>
            <a:pPr algn="just"/>
            <a:r>
              <a:rPr lang="es-ES" b="1">
                <a:solidFill>
                  <a:srgbClr val="002060"/>
                </a:solidFill>
                <a:latin typeface="Calibri"/>
                <a:cs typeface="Calibri"/>
              </a:rPr>
              <a:t>2040: </a:t>
            </a:r>
            <a:r>
              <a:rPr lang="es-ES">
                <a:solidFill>
                  <a:srgbClr val="002060"/>
                </a:solidFill>
                <a:latin typeface="Calibri"/>
                <a:cs typeface="Calibri"/>
              </a:rPr>
              <a:t>implementación de espacios de concertación y acuerdos territoriales en la gestión del agua, en el 50% de las cuencas con </a:t>
            </a:r>
            <a:r>
              <a:rPr lang="es-ES" err="1">
                <a:solidFill>
                  <a:srgbClr val="002060"/>
                </a:solidFill>
                <a:latin typeface="Calibri"/>
                <a:cs typeface="Calibri"/>
              </a:rPr>
              <a:t>POMCAs</a:t>
            </a:r>
            <a:r>
              <a:rPr lang="es-ES">
                <a:solidFill>
                  <a:srgbClr val="002060"/>
                </a:solidFill>
                <a:latin typeface="Calibri"/>
                <a:cs typeface="Calibri"/>
              </a:rPr>
              <a:t>, garantizando mecanismos efectivos de conformación, financiamiento y participación incidente.</a:t>
            </a:r>
          </a:p>
          <a:p>
            <a:pPr algn="just"/>
            <a:r>
              <a:rPr lang="es-ES" b="1">
                <a:solidFill>
                  <a:srgbClr val="002060"/>
                </a:solidFill>
                <a:latin typeface="Calibri"/>
                <a:cs typeface="Calibri"/>
              </a:rPr>
              <a:t>2050: </a:t>
            </a:r>
            <a:r>
              <a:rPr lang="es-ES">
                <a:solidFill>
                  <a:srgbClr val="002060"/>
                </a:solidFill>
                <a:latin typeface="Calibri"/>
                <a:cs typeface="Calibri"/>
              </a:rPr>
              <a:t>plataformas de participación inclusiva e incidente creadas en el 100 % de las jurisdicciones ambientales y articuladas con el </a:t>
            </a:r>
            <a:r>
              <a:rPr lang="es-ES">
                <a:solidFill>
                  <a:srgbClr val="002060"/>
                </a:solidFill>
                <a:highlight>
                  <a:srgbClr val="FFFF00"/>
                </a:highlight>
                <a:latin typeface="Calibri"/>
                <a:cs typeface="Calibri"/>
              </a:rPr>
              <a:t>Sistema Nacional de Conocimiento del Ciclo del Agua (SNCA) </a:t>
            </a:r>
            <a:r>
              <a:rPr lang="es-ES">
                <a:solidFill>
                  <a:srgbClr val="002060"/>
                </a:solidFill>
                <a:latin typeface="Calibri"/>
                <a:cs typeface="Calibri"/>
              </a:rPr>
              <a:t>facilitando la deliberación, el diálogo, la concertación y el seguimiento de las instancias de participación.</a:t>
            </a:r>
          </a:p>
        </p:txBody>
      </p:sp>
      <p:pic>
        <p:nvPicPr>
          <p:cNvPr id="6" name="Gráfico 5" descr="Crecimiento empresarial contorno">
            <a:extLst>
              <a:ext uri="{FF2B5EF4-FFF2-40B4-BE49-F238E27FC236}">
                <a16:creationId xmlns:a16="http://schemas.microsoft.com/office/drawing/2014/main" id="{9410D122-3A9F-2E3D-5112-DCFD71115573}"/>
              </a:ext>
            </a:extLst>
          </p:cNvPr>
          <p:cNvPicPr>
            <a:picLocks noChangeAspect="1"/>
          </p:cNvPicPr>
          <p:nvPr/>
        </p:nvPicPr>
        <p:blipFill>
          <a:blip>
            <a:extLst>
              <a:ext uri="{96DAC541-7B7A-43D3-8B79-37D633B846F1}">
                <asvg:svgBlip xmlns:asvg="http://schemas.microsoft.com/office/drawing/2016/SVG/main" r:embed="rId7"/>
              </a:ext>
            </a:extLst>
          </a:blip>
          <a:stretch>
            <a:fillRect/>
          </a:stretch>
        </p:blipFill>
        <p:spPr>
          <a:xfrm>
            <a:off x="4102338" y="6149884"/>
            <a:ext cx="717480" cy="717480"/>
          </a:xfrm>
          <a:prstGeom prst="rect">
            <a:avLst/>
          </a:prstGeom>
        </p:spPr>
      </p:pic>
      <p:pic>
        <p:nvPicPr>
          <p:cNvPr id="8" name="Gráfico 7" descr="Usuarios contorno">
            <a:extLst>
              <a:ext uri="{FF2B5EF4-FFF2-40B4-BE49-F238E27FC236}">
                <a16:creationId xmlns:a16="http://schemas.microsoft.com/office/drawing/2014/main" id="{4E24FE0A-866A-3EED-13D0-985CDB117BAE}"/>
              </a:ext>
            </a:extLst>
          </p:cNvPr>
          <p:cNvPicPr>
            <a:picLocks noChangeAspect="1"/>
          </p:cNvPicPr>
          <p:nvPr/>
        </p:nvPicPr>
        <p:blipFill>
          <a:blip>
            <a:extLst>
              <a:ext uri="{96DAC541-7B7A-43D3-8B79-37D633B846F1}">
                <asvg:svgBlip xmlns:asvg="http://schemas.microsoft.com/office/drawing/2016/SVG/main" r:embed="rId8"/>
              </a:ext>
            </a:extLst>
          </a:blip>
          <a:stretch>
            <a:fillRect/>
          </a:stretch>
        </p:blipFill>
        <p:spPr>
          <a:xfrm>
            <a:off x="4940949" y="2551521"/>
            <a:ext cx="546796" cy="546796"/>
          </a:xfrm>
          <a:prstGeom prst="rect">
            <a:avLst/>
          </a:prstGeom>
        </p:spPr>
      </p:pic>
      <p:sp>
        <p:nvSpPr>
          <p:cNvPr id="9" name="Google Shape;4001;p27">
            <a:extLst>
              <a:ext uri="{FF2B5EF4-FFF2-40B4-BE49-F238E27FC236}">
                <a16:creationId xmlns:a16="http://schemas.microsoft.com/office/drawing/2014/main" id="{823AFB7E-8B1B-7553-B9FA-EC79392484A5}"/>
              </a:ext>
            </a:extLst>
          </p:cNvPr>
          <p:cNvSpPr txBox="1"/>
          <p:nvPr/>
        </p:nvSpPr>
        <p:spPr>
          <a:xfrm>
            <a:off x="7099427" y="213255"/>
            <a:ext cx="4814700" cy="70784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000"/>
              <a:buFont typeface="Arial"/>
              <a:buNone/>
            </a:pPr>
            <a:r>
              <a:rPr lang="es-419" sz="2000" b="1" i="0" u="none" strike="noStrike" cap="none">
                <a:solidFill>
                  <a:schemeClr val="lt1"/>
                </a:solidFill>
                <a:latin typeface="Calibri"/>
                <a:ea typeface="Calibri"/>
                <a:cs typeface="Calibri"/>
                <a:sym typeface="Calibri"/>
              </a:rPr>
              <a:t>Linea estratégica 3 Gobernanza</a:t>
            </a:r>
          </a:p>
          <a:p>
            <a:pPr marL="0" marR="0" lvl="0" indent="0" algn="ctr" rtl="0">
              <a:lnSpc>
                <a:spcPct val="100000"/>
              </a:lnSpc>
              <a:spcBef>
                <a:spcPts val="0"/>
              </a:spcBef>
              <a:spcAft>
                <a:spcPts val="0"/>
              </a:spcAft>
              <a:buClr>
                <a:srgbClr val="000000"/>
              </a:buClr>
              <a:buSzPts val="2000"/>
              <a:buFont typeface="Arial"/>
              <a:buNone/>
            </a:pPr>
            <a:r>
              <a:rPr lang="es-419" sz="2000" b="1">
                <a:solidFill>
                  <a:schemeClr val="lt1"/>
                </a:solidFill>
                <a:latin typeface="Calibri"/>
                <a:ea typeface="Calibri"/>
                <a:cs typeface="Calibri"/>
                <a:sym typeface="Calibri"/>
              </a:rPr>
              <a:t>Asociada a Brecha 2</a:t>
            </a:r>
            <a:endParaRPr sz="2000" b="0" i="0" u="none" strike="noStrike" cap="none">
              <a:solidFill>
                <a:schemeClr val="lt1"/>
              </a:solidFill>
              <a:latin typeface="Calibri"/>
              <a:ea typeface="Calibri"/>
              <a:cs typeface="Calibri"/>
              <a:sym typeface="Calibri"/>
            </a:endParaRPr>
          </a:p>
        </p:txBody>
      </p:sp>
    </p:spTree>
    <p:extLst>
      <p:ext uri="{BB962C8B-B14F-4D97-AF65-F5344CB8AC3E}">
        <p14:creationId xmlns:p14="http://schemas.microsoft.com/office/powerpoint/2010/main" val="13064783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6950BFC3-D8DA-4A85-94F7-54DA5524770B}">
      <p188:commentRel xmlns:p188="http://schemas.microsoft.com/office/powerpoint/2018/8/main" r:id="rId3"/>
    </p:ext>
  </p:extLs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3998">
          <a:extLst>
            <a:ext uri="{FF2B5EF4-FFF2-40B4-BE49-F238E27FC236}">
              <a16:creationId xmlns:a16="http://schemas.microsoft.com/office/drawing/2014/main" id="{B080C2FC-4008-71B0-A600-70264CDED1A2}"/>
            </a:ext>
          </a:extLst>
        </p:cNvPr>
        <p:cNvGrpSpPr/>
        <p:nvPr/>
      </p:nvGrpSpPr>
      <p:grpSpPr>
        <a:xfrm>
          <a:off x="0" y="0"/>
          <a:ext cx="0" cy="0"/>
          <a:chOff x="0" y="0"/>
          <a:chExt cx="0" cy="0"/>
        </a:xfrm>
      </p:grpSpPr>
      <p:pic>
        <p:nvPicPr>
          <p:cNvPr id="3999" name="Google Shape;3999;p27" descr="Patrón de fondo&#10;&#10;El contenido generado por IA puede ser incorrecto.">
            <a:extLst>
              <a:ext uri="{FF2B5EF4-FFF2-40B4-BE49-F238E27FC236}">
                <a16:creationId xmlns:a16="http://schemas.microsoft.com/office/drawing/2014/main" id="{2DD23793-558B-B01B-AAC3-7148DF818500}"/>
              </a:ext>
            </a:extLst>
          </p:cNvPr>
          <p:cNvPicPr preferRelativeResize="0"/>
          <p:nvPr/>
        </p:nvPicPr>
        <p:blipFill rotWithShape="1">
          <a:blip r:embed="rId4">
            <a:alphaModFix/>
          </a:blip>
          <a:srcRect/>
          <a:stretch/>
        </p:blipFill>
        <p:spPr>
          <a:xfrm>
            <a:off x="12758" y="-5396"/>
            <a:ext cx="11478106" cy="6858000"/>
          </a:xfrm>
          <a:prstGeom prst="rect">
            <a:avLst/>
          </a:prstGeom>
          <a:noFill/>
          <a:ln>
            <a:noFill/>
          </a:ln>
        </p:spPr>
      </p:pic>
      <p:sp>
        <p:nvSpPr>
          <p:cNvPr id="4000" name="Google Shape;4000;p27">
            <a:extLst>
              <a:ext uri="{FF2B5EF4-FFF2-40B4-BE49-F238E27FC236}">
                <a16:creationId xmlns:a16="http://schemas.microsoft.com/office/drawing/2014/main" id="{E68AE809-E433-6491-76E6-C6E47F8A3A85}"/>
              </a:ext>
            </a:extLst>
          </p:cNvPr>
          <p:cNvSpPr/>
          <p:nvPr/>
        </p:nvSpPr>
        <p:spPr>
          <a:xfrm>
            <a:off x="6801898" y="0"/>
            <a:ext cx="5386800" cy="1042200"/>
          </a:xfrm>
          <a:prstGeom prst="rect">
            <a:avLst/>
          </a:prstGeom>
          <a:solidFill>
            <a:srgbClr val="242D5B"/>
          </a:solidFill>
          <a:ln w="12700" cap="flat" cmpd="sng">
            <a:solidFill>
              <a:srgbClr val="264159"/>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4002" name="Google Shape;4002;p27" descr="Logotipo&#10;&#10;El contenido generado por IA puede ser incorrecto.">
            <a:extLst>
              <a:ext uri="{FF2B5EF4-FFF2-40B4-BE49-F238E27FC236}">
                <a16:creationId xmlns:a16="http://schemas.microsoft.com/office/drawing/2014/main" id="{577D3EDD-0615-B0E9-4F63-84D7CDA32086}"/>
              </a:ext>
            </a:extLst>
          </p:cNvPr>
          <p:cNvPicPr preferRelativeResize="0"/>
          <p:nvPr/>
        </p:nvPicPr>
        <p:blipFill rotWithShape="1">
          <a:blip r:embed="rId5">
            <a:alphaModFix/>
          </a:blip>
          <a:srcRect/>
          <a:stretch/>
        </p:blipFill>
        <p:spPr>
          <a:xfrm>
            <a:off x="277873" y="185888"/>
            <a:ext cx="4019550" cy="809625"/>
          </a:xfrm>
          <a:prstGeom prst="rect">
            <a:avLst/>
          </a:prstGeom>
          <a:noFill/>
          <a:ln>
            <a:noFill/>
          </a:ln>
        </p:spPr>
      </p:pic>
      <p:sp>
        <p:nvSpPr>
          <p:cNvPr id="4003" name="Google Shape;4003;p27">
            <a:extLst>
              <a:ext uri="{FF2B5EF4-FFF2-40B4-BE49-F238E27FC236}">
                <a16:creationId xmlns:a16="http://schemas.microsoft.com/office/drawing/2014/main" id="{F8CA1217-863F-28D2-E4DF-48E05456B4AD}"/>
              </a:ext>
            </a:extLst>
          </p:cNvPr>
          <p:cNvSpPr/>
          <p:nvPr/>
        </p:nvSpPr>
        <p:spPr>
          <a:xfrm>
            <a:off x="-14294" y="1096117"/>
            <a:ext cx="12192600" cy="1542600"/>
          </a:xfrm>
          <a:prstGeom prst="rect">
            <a:avLst/>
          </a:prstGeom>
          <a:solidFill>
            <a:srgbClr val="BBD6E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600"/>
              <a:buFont typeface="Arial"/>
              <a:buNone/>
            </a:pPr>
            <a:endParaRPr sz="1600" b="0" i="0" u="none" strike="noStrike" cap="none">
              <a:solidFill>
                <a:schemeClr val="lt1"/>
              </a:solidFill>
              <a:latin typeface="Calibri"/>
              <a:ea typeface="Calibri"/>
              <a:cs typeface="Calibri"/>
              <a:sym typeface="Calibri"/>
            </a:endParaRPr>
          </a:p>
        </p:txBody>
      </p:sp>
      <p:sp>
        <p:nvSpPr>
          <p:cNvPr id="4004" name="Google Shape;4004;p27">
            <a:extLst>
              <a:ext uri="{FF2B5EF4-FFF2-40B4-BE49-F238E27FC236}">
                <a16:creationId xmlns:a16="http://schemas.microsoft.com/office/drawing/2014/main" id="{624502D4-2977-3382-6534-24D4109C7ECF}"/>
              </a:ext>
            </a:extLst>
          </p:cNvPr>
          <p:cNvSpPr txBox="1"/>
          <p:nvPr/>
        </p:nvSpPr>
        <p:spPr>
          <a:xfrm>
            <a:off x="133830" y="1085962"/>
            <a:ext cx="11921527" cy="1261844"/>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000"/>
              <a:buFont typeface="Arial"/>
              <a:buNone/>
            </a:pPr>
            <a:r>
              <a:rPr lang="es-ES" sz="2000" b="1" i="0" u="none" strike="noStrike" cap="none">
                <a:solidFill>
                  <a:srgbClr val="242D5B"/>
                </a:solidFill>
                <a:latin typeface="Calibri"/>
                <a:ea typeface="Calibri"/>
                <a:cs typeface="Calibri"/>
                <a:sym typeface="Calibri"/>
              </a:rPr>
              <a:t>FOMENTAR LA GOBERNANZA MULTINIVEL E INCLUSIVA PARA LA GESTIÓN SOSTENIBLE DEL AGUA MEDIANTE LA PARTICIPACIÓN INCIDENTE Y LA JUSTICIA HÍDRICA</a:t>
            </a:r>
          </a:p>
          <a:p>
            <a:pPr marL="0" marR="0" lvl="0" indent="0" algn="l" rtl="0">
              <a:lnSpc>
                <a:spcPct val="100000"/>
              </a:lnSpc>
              <a:spcBef>
                <a:spcPts val="0"/>
              </a:spcBef>
              <a:spcAft>
                <a:spcPts val="0"/>
              </a:spcAft>
              <a:buClr>
                <a:srgbClr val="000000"/>
              </a:buClr>
              <a:buSzPts val="2000"/>
              <a:buFont typeface="Arial"/>
              <a:buNone/>
            </a:pPr>
            <a:endParaRPr lang="es-CO" sz="1800" b="1">
              <a:solidFill>
                <a:srgbClr val="242D5B"/>
              </a:solidFill>
              <a:latin typeface="Calibri"/>
              <a:cs typeface="Calibri"/>
              <a:sym typeface="Calibri"/>
            </a:endParaRPr>
          </a:p>
          <a:p>
            <a:pPr>
              <a:buSzPts val="2000"/>
            </a:pPr>
            <a:r>
              <a:rPr lang="es-CO" sz="1800" b="1">
                <a:solidFill>
                  <a:srgbClr val="242D5B"/>
                </a:solidFill>
                <a:latin typeface="Calibri"/>
                <a:cs typeface="Calibri"/>
                <a:sym typeface="Calibri"/>
              </a:rPr>
              <a:t>7</a:t>
            </a:r>
            <a:r>
              <a:rPr lang="es-CO" sz="1800" b="1" i="0" u="none" strike="noStrike" cap="none">
                <a:solidFill>
                  <a:srgbClr val="242D5B"/>
                </a:solidFill>
                <a:latin typeface="Calibri"/>
                <a:ea typeface="Arial"/>
                <a:cs typeface="Calibri"/>
                <a:sym typeface="Calibri"/>
              </a:rPr>
              <a:t>. Línea de acción: </a:t>
            </a:r>
            <a:r>
              <a:rPr lang="es-ES" sz="1800" b="1">
                <a:solidFill>
                  <a:srgbClr val="242D5B"/>
                </a:solidFill>
                <a:latin typeface="Calibri"/>
                <a:cs typeface="Calibri"/>
                <a:sym typeface="Calibri"/>
              </a:rPr>
              <a:t>Programa nacional para los acuerdos del agua.</a:t>
            </a:r>
            <a:r>
              <a:rPr lang="es-ES" sz="1800" b="1" i="0" u="none" strike="noStrike" cap="none">
                <a:solidFill>
                  <a:srgbClr val="242D5B"/>
                </a:solidFill>
                <a:latin typeface="Calibri"/>
                <a:ea typeface="Arial"/>
                <a:cs typeface="Calibri"/>
                <a:sym typeface="Calibri"/>
              </a:rPr>
              <a:t> </a:t>
            </a:r>
            <a:endParaRPr b="0" i="0" u="none" strike="noStrike" cap="none">
              <a:solidFill>
                <a:schemeClr val="accent6">
                  <a:lumMod val="49000"/>
                </a:schemeClr>
              </a:solidFill>
              <a:latin typeface="Arial"/>
              <a:ea typeface="Arial"/>
              <a:cs typeface="Arial"/>
              <a:sym typeface="Arial"/>
            </a:endParaRPr>
          </a:p>
        </p:txBody>
      </p:sp>
      <p:pic>
        <p:nvPicPr>
          <p:cNvPr id="4005" name="Google Shape;4005;p27" descr="Logotipo, nombre de la empresa&#10;&#10;El contenido generado por IA puede ser incorrecto.">
            <a:extLst>
              <a:ext uri="{FF2B5EF4-FFF2-40B4-BE49-F238E27FC236}">
                <a16:creationId xmlns:a16="http://schemas.microsoft.com/office/drawing/2014/main" id="{581E7D24-59F1-CC3C-E08F-3BFC1DFA941C}"/>
              </a:ext>
            </a:extLst>
          </p:cNvPr>
          <p:cNvPicPr preferRelativeResize="0"/>
          <p:nvPr/>
        </p:nvPicPr>
        <p:blipFill rotWithShape="1">
          <a:blip r:embed="rId6">
            <a:alphaModFix/>
          </a:blip>
          <a:srcRect/>
          <a:stretch/>
        </p:blipFill>
        <p:spPr>
          <a:xfrm>
            <a:off x="10404350" y="5530993"/>
            <a:ext cx="1438275" cy="1066800"/>
          </a:xfrm>
          <a:prstGeom prst="rect">
            <a:avLst/>
          </a:prstGeom>
          <a:noFill/>
          <a:ln>
            <a:noFill/>
          </a:ln>
        </p:spPr>
      </p:pic>
      <p:sp>
        <p:nvSpPr>
          <p:cNvPr id="3" name="Google Shape;4161;p38">
            <a:extLst>
              <a:ext uri="{FF2B5EF4-FFF2-40B4-BE49-F238E27FC236}">
                <a16:creationId xmlns:a16="http://schemas.microsoft.com/office/drawing/2014/main" id="{B9339EA3-F75B-355C-28F0-BAF59AA3905E}"/>
              </a:ext>
            </a:extLst>
          </p:cNvPr>
          <p:cNvSpPr txBox="1"/>
          <p:nvPr/>
        </p:nvSpPr>
        <p:spPr>
          <a:xfrm>
            <a:off x="-163284" y="2692634"/>
            <a:ext cx="4815983" cy="3847167"/>
          </a:xfrm>
          <a:prstGeom prst="rect">
            <a:avLst/>
          </a:prstGeom>
          <a:noFill/>
          <a:ln>
            <a:noFill/>
          </a:ln>
        </p:spPr>
        <p:txBody>
          <a:bodyPr spcFirstLastPara="1" wrap="square" lIns="91425" tIns="45700" rIns="91425" bIns="45700" anchor="t" anchorCtr="0">
            <a:spAutoFit/>
          </a:bodyPr>
          <a:lstStyle/>
          <a:p>
            <a:pPr marL="457200" algn="just">
              <a:buSzPts val="1200"/>
            </a:pPr>
            <a:r>
              <a:rPr lang="es-ES" sz="1600" b="1">
                <a:solidFill>
                  <a:srgbClr val="242D5B"/>
                </a:solidFill>
                <a:latin typeface="Calibri"/>
                <a:cs typeface="Calibri"/>
                <a:sym typeface="Calibri"/>
              </a:rPr>
              <a:t>Propósito:</a:t>
            </a:r>
          </a:p>
          <a:p>
            <a:pPr marL="457200" algn="just">
              <a:buSzPts val="1200"/>
            </a:pPr>
            <a:r>
              <a:rPr lang="es-ES" sz="1200">
                <a:solidFill>
                  <a:srgbClr val="242D5B"/>
                </a:solidFill>
                <a:latin typeface="Calibri"/>
                <a:cs typeface="Calibri"/>
                <a:sym typeface="Calibri"/>
              </a:rPr>
              <a:t>Diseñar e implementar el </a:t>
            </a:r>
            <a:r>
              <a:rPr lang="es-ES" sz="1200" b="1">
                <a:solidFill>
                  <a:srgbClr val="242D5B"/>
                </a:solidFill>
                <a:highlight>
                  <a:srgbClr val="FFFF00"/>
                </a:highlight>
                <a:latin typeface="Calibri"/>
                <a:cs typeface="Calibri"/>
                <a:sym typeface="Calibri"/>
              </a:rPr>
              <a:t>Programa Nacional para los Acuerdos del Agua</a:t>
            </a:r>
            <a:r>
              <a:rPr lang="es-ES" sz="1200">
                <a:solidFill>
                  <a:srgbClr val="242D5B"/>
                </a:solidFill>
                <a:highlight>
                  <a:srgbClr val="FFFF00"/>
                </a:highlight>
                <a:latin typeface="Calibri"/>
                <a:cs typeface="Calibri"/>
                <a:sym typeface="Calibri"/>
              </a:rPr>
              <a:t>, </a:t>
            </a:r>
            <a:r>
              <a:rPr lang="es-ES" sz="1200">
                <a:solidFill>
                  <a:srgbClr val="242D5B"/>
                </a:solidFill>
                <a:latin typeface="Calibri"/>
                <a:cs typeface="Calibri"/>
                <a:sym typeface="Calibri"/>
              </a:rPr>
              <a:t>orientado a fortalecer las capacidades institucionales, territoriales y comunitarias para identificar, caracterizar, analizar, prevenir, manejar y transformar conflictividades socioambientales asociadas al agua,  mediante procesos estructurados de formación, acompañamiento técnico, reconocimiento y diálogo con sistemas de conocimiento y articulación interinstitucional y multiescalar incidiendo de </a:t>
            </a:r>
            <a:r>
              <a:rPr lang="es-ES" sz="1200" b="1">
                <a:solidFill>
                  <a:srgbClr val="242D5B"/>
                </a:solidFill>
                <a:latin typeface="Calibri"/>
                <a:cs typeface="Calibri"/>
                <a:sym typeface="Calibri"/>
              </a:rPr>
              <a:t>manera efectiva en la toma de decisiones generando relaciones simétricas de poder en las instancias de participación y gestión del agua.</a:t>
            </a:r>
          </a:p>
          <a:p>
            <a:pPr marL="457200" algn="just">
              <a:buSzPts val="1200"/>
            </a:pPr>
            <a:endParaRPr lang="es-ES" sz="1200" b="1">
              <a:solidFill>
                <a:srgbClr val="242D5B"/>
              </a:solidFill>
              <a:latin typeface="Calibri"/>
              <a:cs typeface="Calibri"/>
              <a:sym typeface="Calibri"/>
            </a:endParaRPr>
          </a:p>
          <a:p>
            <a:pPr marL="457200" algn="just">
              <a:buSzPts val="1200"/>
            </a:pPr>
            <a:r>
              <a:rPr lang="es-ES" sz="1200">
                <a:solidFill>
                  <a:srgbClr val="242D5B"/>
                </a:solidFill>
                <a:latin typeface="Calibri"/>
                <a:cs typeface="Calibri"/>
                <a:sym typeface="Calibri"/>
              </a:rPr>
              <a:t>Esta línea se articular con la Estrategia Nacional para la Gestión y Transformación de la Conflictividad Socioambiental - SNDTCSA, de la Política pública de diálogo social – PPDS de </a:t>
            </a:r>
            <a:r>
              <a:rPr lang="es-ES" sz="1200" err="1">
                <a:solidFill>
                  <a:srgbClr val="242D5B"/>
                </a:solidFill>
                <a:latin typeface="Calibri"/>
                <a:cs typeface="Calibri"/>
                <a:sym typeface="Calibri"/>
              </a:rPr>
              <a:t>MinInterior</a:t>
            </a:r>
            <a:r>
              <a:rPr lang="es-ES" sz="1200">
                <a:solidFill>
                  <a:srgbClr val="242D5B"/>
                </a:solidFill>
                <a:latin typeface="Calibri"/>
                <a:cs typeface="Calibri"/>
                <a:sym typeface="Calibri"/>
              </a:rPr>
              <a:t>, así como la articulación con el Programa Nacional de Democratización del Conocimiento del Agua (participación, educación y Acuerdo de Escazú) y al </a:t>
            </a:r>
            <a:r>
              <a:rPr lang="es-ES" sz="1200" b="1">
                <a:solidFill>
                  <a:srgbClr val="242D5B"/>
                </a:solidFill>
                <a:latin typeface="Calibri"/>
                <a:cs typeface="Calibri"/>
                <a:sym typeface="Calibri"/>
              </a:rPr>
              <a:t>Índice de Susceptibilidad a la Ocurrencia de Conflictos Socioambientales – ISCA</a:t>
            </a:r>
            <a:r>
              <a:rPr lang="es-ES" sz="1200">
                <a:solidFill>
                  <a:srgbClr val="242D5B"/>
                </a:solidFill>
                <a:latin typeface="Calibri"/>
                <a:cs typeface="Calibri"/>
                <a:sym typeface="Calibri"/>
              </a:rPr>
              <a:t>, de la Subdirección de Ecosistemas e Información Ambiental – SEIA del IDEAM.</a:t>
            </a:r>
          </a:p>
        </p:txBody>
      </p:sp>
      <p:cxnSp>
        <p:nvCxnSpPr>
          <p:cNvPr id="5" name="Conector recto 4">
            <a:extLst>
              <a:ext uri="{FF2B5EF4-FFF2-40B4-BE49-F238E27FC236}">
                <a16:creationId xmlns:a16="http://schemas.microsoft.com/office/drawing/2014/main" id="{C227FA4B-0814-31D8-43BC-D367D1E05B30}"/>
              </a:ext>
            </a:extLst>
          </p:cNvPr>
          <p:cNvCxnSpPr/>
          <p:nvPr/>
        </p:nvCxnSpPr>
        <p:spPr>
          <a:xfrm>
            <a:off x="4865440" y="2563335"/>
            <a:ext cx="0" cy="4051845"/>
          </a:xfrm>
          <a:prstGeom prst="line">
            <a:avLst/>
          </a:prstGeom>
          <a:ln w="19050" cap="flat" cmpd="sng" algn="ctr">
            <a:solidFill>
              <a:schemeClr val="accent1"/>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sp>
        <p:nvSpPr>
          <p:cNvPr id="2" name="Google Shape;4161;p38">
            <a:extLst>
              <a:ext uri="{FF2B5EF4-FFF2-40B4-BE49-F238E27FC236}">
                <a16:creationId xmlns:a16="http://schemas.microsoft.com/office/drawing/2014/main" id="{39D285D9-745D-445E-0F7A-30A607AE442E}"/>
              </a:ext>
            </a:extLst>
          </p:cNvPr>
          <p:cNvSpPr txBox="1"/>
          <p:nvPr/>
        </p:nvSpPr>
        <p:spPr>
          <a:xfrm>
            <a:off x="4865431" y="2611173"/>
            <a:ext cx="7189926" cy="4062610"/>
          </a:xfrm>
          <a:prstGeom prst="rect">
            <a:avLst/>
          </a:prstGeom>
          <a:solidFill>
            <a:schemeClr val="bg1"/>
          </a:solidFill>
          <a:ln>
            <a:noFill/>
          </a:ln>
        </p:spPr>
        <p:txBody>
          <a:bodyPr spcFirstLastPara="1" wrap="square" lIns="91425" tIns="45700" rIns="91425" bIns="45700" anchor="t" anchorCtr="0">
            <a:spAutoFit/>
          </a:bodyPr>
          <a:lstStyle/>
          <a:p>
            <a:pPr lvl="1" algn="just">
              <a:buSzPts val="1200"/>
            </a:pPr>
            <a:r>
              <a:rPr lang="es-CO" sz="1800" b="1">
                <a:solidFill>
                  <a:srgbClr val="242D5B"/>
                </a:solidFill>
                <a:latin typeface="Calibri"/>
                <a:cs typeface="Calibri"/>
              </a:rPr>
              <a:t>        </a:t>
            </a:r>
            <a:r>
              <a:rPr lang="es-CO" b="1">
                <a:solidFill>
                  <a:srgbClr val="242D5B"/>
                </a:solidFill>
                <a:latin typeface="Calibri"/>
                <a:cs typeface="Calibri"/>
              </a:rPr>
              <a:t>       Responsables: </a:t>
            </a:r>
          </a:p>
          <a:p>
            <a:pPr algn="just"/>
            <a:r>
              <a:rPr lang="es-CO" sz="1200" b="1">
                <a:solidFill>
                  <a:srgbClr val="002060"/>
                </a:solidFill>
                <a:latin typeface="Calibri"/>
                <a:cs typeface="Calibri"/>
              </a:rPr>
              <a:t>Liderazgo: </a:t>
            </a:r>
            <a:r>
              <a:rPr lang="es-CO" sz="1200" err="1">
                <a:solidFill>
                  <a:srgbClr val="002060"/>
                </a:solidFill>
                <a:latin typeface="Calibri"/>
                <a:cs typeface="Calibri"/>
              </a:rPr>
              <a:t>Minambiente</a:t>
            </a:r>
            <a:r>
              <a:rPr lang="es-CO" sz="1200">
                <a:solidFill>
                  <a:srgbClr val="002060"/>
                </a:solidFill>
                <a:latin typeface="Calibri"/>
                <a:cs typeface="Calibri"/>
              </a:rPr>
              <a:t>.</a:t>
            </a:r>
          </a:p>
          <a:p>
            <a:pPr algn="just"/>
            <a:r>
              <a:rPr lang="es-MX" sz="1200" b="1">
                <a:solidFill>
                  <a:srgbClr val="002060"/>
                </a:solidFill>
                <a:latin typeface="Calibri"/>
                <a:cs typeface="Calibri"/>
              </a:rPr>
              <a:t>Articulación: </a:t>
            </a:r>
            <a:r>
              <a:rPr lang="es-ES" sz="1200">
                <a:solidFill>
                  <a:srgbClr val="002060"/>
                </a:solidFill>
                <a:latin typeface="Calibri"/>
                <a:cs typeface="Calibri"/>
              </a:rPr>
              <a:t>Organizaciones comunitarias campesinas, ambientales, de mujeres, de jóvenes, étnicas indígenas, afrodescendientes, negras palenqueras y raizales y ROOM. Subdirección de </a:t>
            </a:r>
            <a:r>
              <a:rPr lang="es-ES" sz="1200" err="1">
                <a:solidFill>
                  <a:srgbClr val="002060"/>
                </a:solidFill>
                <a:latin typeface="Calibri"/>
                <a:cs typeface="Calibri"/>
              </a:rPr>
              <a:t>Minambiente</a:t>
            </a:r>
            <a:r>
              <a:rPr lang="es-ES" sz="1200">
                <a:solidFill>
                  <a:srgbClr val="002060"/>
                </a:solidFill>
                <a:latin typeface="Calibri"/>
                <a:cs typeface="Calibri"/>
              </a:rPr>
              <a:t>, Autoridades ambientales, organizaciones sociales, entidades territoriales y sectores productivos, Ministerios del Interior. Gobernaciones y alcaldías, Universidades, IDEAM, Organizaciones comunitarias Defensoría del Pueblo Sistema General de Regalías. Defensoría del Pueblo. Procuraduría Ambiental y Agraria. Plataformas de diálogo territorial. Empresas de servicios públicos. Gremios productivos (agrícola, minero-energético).</a:t>
            </a:r>
          </a:p>
          <a:p>
            <a:pPr algn="just"/>
            <a:r>
              <a:rPr lang="es-MX" sz="1200" b="1">
                <a:solidFill>
                  <a:srgbClr val="242D5B"/>
                </a:solidFill>
                <a:latin typeface="Calibri"/>
                <a:cs typeface="Calibri"/>
              </a:rPr>
              <a:t>Metas:</a:t>
            </a:r>
          </a:p>
          <a:p>
            <a:pPr algn="just"/>
            <a:r>
              <a:rPr lang="es-ES" sz="1200" b="1">
                <a:solidFill>
                  <a:srgbClr val="242D5B"/>
                </a:solidFill>
                <a:latin typeface="Calibri"/>
                <a:cs typeface="Calibri"/>
              </a:rPr>
              <a:t>2030: </a:t>
            </a:r>
            <a:r>
              <a:rPr lang="es-ES" sz="1200">
                <a:solidFill>
                  <a:srgbClr val="242D5B"/>
                </a:solidFill>
                <a:latin typeface="Calibri"/>
                <a:cs typeface="Calibri"/>
              </a:rPr>
              <a:t>Consolidar un </a:t>
            </a:r>
            <a:r>
              <a:rPr lang="es-ES" sz="1200">
                <a:solidFill>
                  <a:srgbClr val="242D5B"/>
                </a:solidFill>
                <a:highlight>
                  <a:srgbClr val="FFFF00"/>
                </a:highlight>
                <a:latin typeface="Calibri"/>
                <a:cs typeface="Calibri"/>
              </a:rPr>
              <a:t>sistema nacional de información sobre conflictos hídricos </a:t>
            </a:r>
            <a:r>
              <a:rPr lang="es-ES" sz="1200">
                <a:solidFill>
                  <a:srgbClr val="242D5B"/>
                </a:solidFill>
                <a:latin typeface="Calibri"/>
                <a:cs typeface="Calibri"/>
              </a:rPr>
              <a:t>con línea base y mapeo en 30% de las regiones priorizadas, junto con la implementación inicial de formación, mesas multiactor, rutas de diálogo, fortalecimiento sancionatorio y espacios participativos en el 30% de los territorios, para la gestión y transformación de conflictos del agua.</a:t>
            </a:r>
          </a:p>
          <a:p>
            <a:pPr algn="just"/>
            <a:r>
              <a:rPr lang="es-ES" sz="1200" b="1">
                <a:solidFill>
                  <a:srgbClr val="242D5B"/>
                </a:solidFill>
                <a:latin typeface="Calibri"/>
                <a:cs typeface="Calibri"/>
              </a:rPr>
              <a:t>2040: </a:t>
            </a:r>
            <a:r>
              <a:rPr lang="es-ES" sz="1200">
                <a:solidFill>
                  <a:srgbClr val="242D5B"/>
                </a:solidFill>
                <a:latin typeface="Calibri"/>
                <a:cs typeface="Calibri"/>
              </a:rPr>
              <a:t>Implementar en el 70% de los territorios priorizados rutas de diálogo, mesas regionales y acuerdos del agua, apoyados en sistemas de información y procesos de fortalecimiento de capacidades institucionales, comunitarias y empresariales, garantizando participación efectiva y mayor capacidad institucional para la gobernanza y transformación de conflictos hídricos.</a:t>
            </a:r>
          </a:p>
          <a:p>
            <a:pPr algn="just"/>
            <a:r>
              <a:rPr lang="es-ES" sz="1200" b="1">
                <a:solidFill>
                  <a:srgbClr val="242D5B"/>
                </a:solidFill>
                <a:latin typeface="Calibri"/>
                <a:cs typeface="Calibri"/>
              </a:rPr>
              <a:t>2050: </a:t>
            </a:r>
            <a:r>
              <a:rPr lang="es-ES" sz="1200">
                <a:solidFill>
                  <a:srgbClr val="242D5B"/>
                </a:solidFill>
                <a:latin typeface="Calibri"/>
                <a:cs typeface="Calibri"/>
              </a:rPr>
              <a:t>Consolidar en el 100% de los territorios priorizados la gestión y transformación de conflictos hídricos mediante rutas de diálogo institucionalizadas, mesas regionales fortalecidas y acuerdos del agua sostenibles, junto con el fortalecimiento total de capacidades para la gobernanza del agua, con formación institucionalizada, sistemas sancionatorios eficaces y mecanismos de participación vinculantes en todo el territorio.</a:t>
            </a:r>
            <a:endParaRPr lang="es-MX" sz="1200">
              <a:solidFill>
                <a:srgbClr val="242D5B"/>
              </a:solidFill>
              <a:latin typeface="Calibri"/>
              <a:cs typeface="Calibri"/>
            </a:endParaRPr>
          </a:p>
        </p:txBody>
      </p:sp>
      <p:pic>
        <p:nvPicPr>
          <p:cNvPr id="8" name="Gráfico 7" descr="Usuarios contorno">
            <a:extLst>
              <a:ext uri="{FF2B5EF4-FFF2-40B4-BE49-F238E27FC236}">
                <a16:creationId xmlns:a16="http://schemas.microsoft.com/office/drawing/2014/main" id="{ACCEFBD3-08E8-3240-31BB-D86ECEBEEB6D}"/>
              </a:ext>
            </a:extLst>
          </p:cNvPr>
          <p:cNvPicPr>
            <a:picLocks noChangeAspect="1"/>
          </p:cNvPicPr>
          <p:nvPr/>
        </p:nvPicPr>
        <p:blipFill>
          <a:blip>
            <a:extLst>
              <a:ext uri="{96DAC541-7B7A-43D3-8B79-37D633B846F1}">
                <asvg:svgBlip xmlns:asvg="http://schemas.microsoft.com/office/drawing/2016/SVG/main" r:embed="rId7"/>
              </a:ext>
            </a:extLst>
          </a:blip>
          <a:stretch>
            <a:fillRect/>
          </a:stretch>
        </p:blipFill>
        <p:spPr>
          <a:xfrm>
            <a:off x="4940949" y="2551521"/>
            <a:ext cx="546796" cy="546796"/>
          </a:xfrm>
          <a:prstGeom prst="rect">
            <a:avLst/>
          </a:prstGeom>
        </p:spPr>
      </p:pic>
      <p:sp>
        <p:nvSpPr>
          <p:cNvPr id="4" name="Google Shape;4001;p27">
            <a:extLst>
              <a:ext uri="{FF2B5EF4-FFF2-40B4-BE49-F238E27FC236}">
                <a16:creationId xmlns:a16="http://schemas.microsoft.com/office/drawing/2014/main" id="{EA34DEFF-BAED-1BAC-0977-82B3BF0A43A6}"/>
              </a:ext>
            </a:extLst>
          </p:cNvPr>
          <p:cNvSpPr txBox="1"/>
          <p:nvPr/>
        </p:nvSpPr>
        <p:spPr>
          <a:xfrm>
            <a:off x="7099427" y="213255"/>
            <a:ext cx="4814700" cy="70784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000"/>
              <a:buFont typeface="Arial"/>
              <a:buNone/>
            </a:pPr>
            <a:r>
              <a:rPr lang="es-419" sz="2000" b="1" i="0" u="none" strike="noStrike" cap="none">
                <a:solidFill>
                  <a:schemeClr val="lt1"/>
                </a:solidFill>
                <a:latin typeface="Calibri"/>
                <a:ea typeface="Calibri"/>
                <a:cs typeface="Calibri"/>
                <a:sym typeface="Calibri"/>
              </a:rPr>
              <a:t>Linea estratégica 4 Gobernanza</a:t>
            </a:r>
          </a:p>
          <a:p>
            <a:pPr marL="0" marR="0" lvl="0" indent="0" algn="ctr" rtl="0">
              <a:lnSpc>
                <a:spcPct val="100000"/>
              </a:lnSpc>
              <a:spcBef>
                <a:spcPts val="0"/>
              </a:spcBef>
              <a:spcAft>
                <a:spcPts val="0"/>
              </a:spcAft>
              <a:buClr>
                <a:srgbClr val="000000"/>
              </a:buClr>
              <a:buSzPts val="2000"/>
              <a:buFont typeface="Arial"/>
              <a:buNone/>
            </a:pPr>
            <a:r>
              <a:rPr lang="es-419" sz="2000" b="1">
                <a:solidFill>
                  <a:schemeClr val="lt1"/>
                </a:solidFill>
                <a:latin typeface="Calibri"/>
                <a:ea typeface="Calibri"/>
                <a:cs typeface="Calibri"/>
                <a:sym typeface="Calibri"/>
              </a:rPr>
              <a:t>Asociada a Brecha 2</a:t>
            </a:r>
            <a:endParaRPr sz="2000" b="0" i="0" u="none" strike="noStrike" cap="none">
              <a:solidFill>
                <a:schemeClr val="lt1"/>
              </a:solidFill>
              <a:latin typeface="Calibri"/>
              <a:ea typeface="Calibri"/>
              <a:cs typeface="Calibri"/>
              <a:sym typeface="Calibri"/>
            </a:endParaRPr>
          </a:p>
        </p:txBody>
      </p:sp>
    </p:spTree>
    <p:extLst>
      <p:ext uri="{BB962C8B-B14F-4D97-AF65-F5344CB8AC3E}">
        <p14:creationId xmlns:p14="http://schemas.microsoft.com/office/powerpoint/2010/main" val="10736248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6950BFC3-D8DA-4A85-94F7-54DA5524770B}">
      <p188:commentRel xmlns:p188="http://schemas.microsoft.com/office/powerpoint/2018/8/main" r:id="rId3"/>
    </p:ext>
  </p:extLs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3998">
          <a:extLst>
            <a:ext uri="{FF2B5EF4-FFF2-40B4-BE49-F238E27FC236}">
              <a16:creationId xmlns:a16="http://schemas.microsoft.com/office/drawing/2014/main" id="{0F5061F2-0D2F-3157-24E9-41051E873CCC}"/>
            </a:ext>
          </a:extLst>
        </p:cNvPr>
        <p:cNvGrpSpPr/>
        <p:nvPr/>
      </p:nvGrpSpPr>
      <p:grpSpPr>
        <a:xfrm>
          <a:off x="0" y="0"/>
          <a:ext cx="0" cy="0"/>
          <a:chOff x="0" y="0"/>
          <a:chExt cx="0" cy="0"/>
        </a:xfrm>
      </p:grpSpPr>
      <p:pic>
        <p:nvPicPr>
          <p:cNvPr id="3999" name="Google Shape;3999;p27" descr="Patrón de fondo&#10;&#10;El contenido generado por IA puede ser incorrecto.">
            <a:extLst>
              <a:ext uri="{FF2B5EF4-FFF2-40B4-BE49-F238E27FC236}">
                <a16:creationId xmlns:a16="http://schemas.microsoft.com/office/drawing/2014/main" id="{F912C076-ABE9-ADBC-93D0-924585072557}"/>
              </a:ext>
            </a:extLst>
          </p:cNvPr>
          <p:cNvPicPr preferRelativeResize="0"/>
          <p:nvPr/>
        </p:nvPicPr>
        <p:blipFill rotWithShape="1">
          <a:blip r:embed="rId3">
            <a:alphaModFix/>
          </a:blip>
          <a:srcRect/>
          <a:stretch/>
        </p:blipFill>
        <p:spPr>
          <a:xfrm>
            <a:off x="7798" y="-3861"/>
            <a:ext cx="12184202" cy="6858000"/>
          </a:xfrm>
          <a:prstGeom prst="rect">
            <a:avLst/>
          </a:prstGeom>
          <a:noFill/>
          <a:ln>
            <a:noFill/>
          </a:ln>
        </p:spPr>
      </p:pic>
      <p:pic>
        <p:nvPicPr>
          <p:cNvPr id="4002" name="Google Shape;4002;p27" descr="Logotipo&#10;&#10;El contenido generado por IA puede ser incorrecto.">
            <a:extLst>
              <a:ext uri="{FF2B5EF4-FFF2-40B4-BE49-F238E27FC236}">
                <a16:creationId xmlns:a16="http://schemas.microsoft.com/office/drawing/2014/main" id="{514BB0D7-85DB-3F0E-0D80-CA9FF33E7C4E}"/>
              </a:ext>
            </a:extLst>
          </p:cNvPr>
          <p:cNvPicPr preferRelativeResize="0"/>
          <p:nvPr/>
        </p:nvPicPr>
        <p:blipFill rotWithShape="1">
          <a:blip r:embed="rId4">
            <a:alphaModFix/>
          </a:blip>
          <a:srcRect/>
          <a:stretch/>
        </p:blipFill>
        <p:spPr>
          <a:xfrm>
            <a:off x="3979016" y="153230"/>
            <a:ext cx="4019550" cy="809625"/>
          </a:xfrm>
          <a:prstGeom prst="rect">
            <a:avLst/>
          </a:prstGeom>
          <a:noFill/>
          <a:ln>
            <a:noFill/>
          </a:ln>
        </p:spPr>
      </p:pic>
      <p:sp>
        <p:nvSpPr>
          <p:cNvPr id="5" name="CuadroTexto 4">
            <a:extLst>
              <a:ext uri="{FF2B5EF4-FFF2-40B4-BE49-F238E27FC236}">
                <a16:creationId xmlns:a16="http://schemas.microsoft.com/office/drawing/2014/main" id="{D0980844-2139-630C-1B00-DAB4D32580E8}"/>
              </a:ext>
            </a:extLst>
          </p:cNvPr>
          <p:cNvSpPr txBox="1"/>
          <p:nvPr/>
        </p:nvSpPr>
        <p:spPr>
          <a:xfrm>
            <a:off x="3327234" y="3071196"/>
            <a:ext cx="5323114" cy="707886"/>
          </a:xfrm>
          <a:prstGeom prst="rect">
            <a:avLst/>
          </a:prstGeom>
          <a:noFill/>
        </p:spPr>
        <p:txBody>
          <a:bodyPr wrap="square">
            <a:spAutoFit/>
          </a:bodyPr>
          <a:lstStyle/>
          <a:p>
            <a:pPr algn="ctr"/>
            <a:r>
              <a:rPr lang="es-CO" sz="2000" b="1" u="none" strike="noStrike">
                <a:solidFill>
                  <a:schemeClr val="tx1"/>
                </a:solidFill>
                <a:effectLst/>
                <a:latin typeface="Calibri" panose="020F0502020204030204" pitchFamily="34" charset="0"/>
                <a:cs typeface="Calibri" panose="020F0502020204030204" pitchFamily="34" charset="0"/>
              </a:rPr>
              <a:t>1. Resultados del Taller de Brechas con el equipo directivo de coordinadores de la DGIRH </a:t>
            </a:r>
            <a:endParaRPr lang="es-CO" sz="2000" b="1"/>
          </a:p>
        </p:txBody>
      </p:sp>
    </p:spTree>
    <p:extLst>
      <p:ext uri="{BB962C8B-B14F-4D97-AF65-F5344CB8AC3E}">
        <p14:creationId xmlns:p14="http://schemas.microsoft.com/office/powerpoint/2010/main" val="19163897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3998">
          <a:extLst>
            <a:ext uri="{FF2B5EF4-FFF2-40B4-BE49-F238E27FC236}">
              <a16:creationId xmlns:a16="http://schemas.microsoft.com/office/drawing/2014/main" id="{F251A8E9-F614-7B38-682D-4A9FD0C74A79}"/>
            </a:ext>
          </a:extLst>
        </p:cNvPr>
        <p:cNvGrpSpPr/>
        <p:nvPr/>
      </p:nvGrpSpPr>
      <p:grpSpPr>
        <a:xfrm>
          <a:off x="0" y="0"/>
          <a:ext cx="0" cy="0"/>
          <a:chOff x="0" y="0"/>
          <a:chExt cx="0" cy="0"/>
        </a:xfrm>
      </p:grpSpPr>
      <p:pic>
        <p:nvPicPr>
          <p:cNvPr id="3999" name="Google Shape;3999;p27" descr="Patrón de fondo&#10;&#10;El contenido generado por IA puede ser incorrecto.">
            <a:extLst>
              <a:ext uri="{FF2B5EF4-FFF2-40B4-BE49-F238E27FC236}">
                <a16:creationId xmlns:a16="http://schemas.microsoft.com/office/drawing/2014/main" id="{F12B0AED-1C95-A129-9EED-2C6F2FB189BA}"/>
              </a:ext>
            </a:extLst>
          </p:cNvPr>
          <p:cNvPicPr preferRelativeResize="0"/>
          <p:nvPr/>
        </p:nvPicPr>
        <p:blipFill rotWithShape="1">
          <a:blip r:embed="rId4">
            <a:alphaModFix/>
          </a:blip>
          <a:srcRect/>
          <a:stretch/>
        </p:blipFill>
        <p:spPr>
          <a:xfrm>
            <a:off x="12758" y="-5396"/>
            <a:ext cx="11478106" cy="6858000"/>
          </a:xfrm>
          <a:prstGeom prst="rect">
            <a:avLst/>
          </a:prstGeom>
          <a:noFill/>
          <a:ln>
            <a:noFill/>
          </a:ln>
        </p:spPr>
      </p:pic>
      <p:sp>
        <p:nvSpPr>
          <p:cNvPr id="4000" name="Google Shape;4000;p27">
            <a:extLst>
              <a:ext uri="{FF2B5EF4-FFF2-40B4-BE49-F238E27FC236}">
                <a16:creationId xmlns:a16="http://schemas.microsoft.com/office/drawing/2014/main" id="{7D849B41-C804-0FDD-B9B7-B65D072C83B7}"/>
              </a:ext>
            </a:extLst>
          </p:cNvPr>
          <p:cNvSpPr/>
          <p:nvPr/>
        </p:nvSpPr>
        <p:spPr>
          <a:xfrm>
            <a:off x="6801898" y="0"/>
            <a:ext cx="5386800" cy="1042200"/>
          </a:xfrm>
          <a:prstGeom prst="rect">
            <a:avLst/>
          </a:prstGeom>
          <a:solidFill>
            <a:srgbClr val="242D5B"/>
          </a:solidFill>
          <a:ln w="12700" cap="flat" cmpd="sng">
            <a:solidFill>
              <a:srgbClr val="264159"/>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4002" name="Google Shape;4002;p27" descr="Logotipo&#10;&#10;El contenido generado por IA puede ser incorrecto.">
            <a:extLst>
              <a:ext uri="{FF2B5EF4-FFF2-40B4-BE49-F238E27FC236}">
                <a16:creationId xmlns:a16="http://schemas.microsoft.com/office/drawing/2014/main" id="{9DE2605C-9448-5344-A0F9-940E5CC1D862}"/>
              </a:ext>
            </a:extLst>
          </p:cNvPr>
          <p:cNvPicPr preferRelativeResize="0"/>
          <p:nvPr/>
        </p:nvPicPr>
        <p:blipFill rotWithShape="1">
          <a:blip r:embed="rId5">
            <a:alphaModFix/>
          </a:blip>
          <a:srcRect/>
          <a:stretch/>
        </p:blipFill>
        <p:spPr>
          <a:xfrm>
            <a:off x="277873" y="185888"/>
            <a:ext cx="4019550" cy="809625"/>
          </a:xfrm>
          <a:prstGeom prst="rect">
            <a:avLst/>
          </a:prstGeom>
          <a:noFill/>
          <a:ln>
            <a:noFill/>
          </a:ln>
        </p:spPr>
      </p:pic>
      <p:sp>
        <p:nvSpPr>
          <p:cNvPr id="4003" name="Google Shape;4003;p27">
            <a:extLst>
              <a:ext uri="{FF2B5EF4-FFF2-40B4-BE49-F238E27FC236}">
                <a16:creationId xmlns:a16="http://schemas.microsoft.com/office/drawing/2014/main" id="{04B922FE-D69D-E7D3-649B-65390EA66FC2}"/>
              </a:ext>
            </a:extLst>
          </p:cNvPr>
          <p:cNvSpPr/>
          <p:nvPr/>
        </p:nvSpPr>
        <p:spPr>
          <a:xfrm>
            <a:off x="-14294" y="1096117"/>
            <a:ext cx="12192600" cy="1364955"/>
          </a:xfrm>
          <a:prstGeom prst="rect">
            <a:avLst/>
          </a:prstGeom>
          <a:solidFill>
            <a:srgbClr val="BBD6E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600"/>
              <a:buFont typeface="Arial"/>
              <a:buNone/>
            </a:pPr>
            <a:endParaRPr sz="1600" b="0" i="0" u="none" strike="noStrike" cap="none">
              <a:solidFill>
                <a:schemeClr val="lt1"/>
              </a:solidFill>
              <a:latin typeface="Calibri"/>
              <a:ea typeface="Calibri"/>
              <a:cs typeface="Calibri"/>
              <a:sym typeface="Calibri"/>
            </a:endParaRPr>
          </a:p>
        </p:txBody>
      </p:sp>
      <p:sp>
        <p:nvSpPr>
          <p:cNvPr id="4004" name="Google Shape;4004;p27">
            <a:extLst>
              <a:ext uri="{FF2B5EF4-FFF2-40B4-BE49-F238E27FC236}">
                <a16:creationId xmlns:a16="http://schemas.microsoft.com/office/drawing/2014/main" id="{8F356F38-8205-E4ED-1473-159997EAB1FC}"/>
              </a:ext>
            </a:extLst>
          </p:cNvPr>
          <p:cNvSpPr txBox="1"/>
          <p:nvPr/>
        </p:nvSpPr>
        <p:spPr>
          <a:xfrm>
            <a:off x="121242" y="1006169"/>
            <a:ext cx="11921527" cy="98484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000"/>
              <a:buFont typeface="Arial"/>
              <a:buNone/>
            </a:pPr>
            <a:r>
              <a:rPr lang="es-ES" sz="2000" b="1" i="0" u="none" strike="noStrike" cap="none">
                <a:solidFill>
                  <a:srgbClr val="242D5B"/>
                </a:solidFill>
                <a:latin typeface="Calibri"/>
                <a:ea typeface="Calibri"/>
                <a:cs typeface="Calibri"/>
                <a:sym typeface="Calibri"/>
              </a:rPr>
              <a:t>FOMENTAR LA GOBERNANZA MULTINIVEL E INCLUSIVA PARA LA GESTIÓN SOSTENIBLE DEL AGUA MEDIANTE LA PARTICIPACIÓN INCIDENTE Y LA JUSTICIA HÍDRICA</a:t>
            </a:r>
            <a:endParaRPr lang="es-CO" sz="1800" b="1">
              <a:solidFill>
                <a:srgbClr val="242D5B"/>
              </a:solidFill>
              <a:latin typeface="Calibri"/>
              <a:cs typeface="Calibri"/>
              <a:sym typeface="Calibri"/>
            </a:endParaRPr>
          </a:p>
          <a:p>
            <a:pPr>
              <a:buSzPts val="2000"/>
            </a:pPr>
            <a:r>
              <a:rPr lang="es-CO" sz="1800" b="1" i="0" u="none" strike="noStrike" cap="none">
                <a:solidFill>
                  <a:srgbClr val="242D5B"/>
                </a:solidFill>
                <a:latin typeface="Calibri"/>
                <a:ea typeface="Arial"/>
                <a:cs typeface="Calibri"/>
                <a:sym typeface="Calibri"/>
              </a:rPr>
              <a:t>8. Línea de acción: </a:t>
            </a:r>
            <a:r>
              <a:rPr lang="es-ES" sz="1800" b="1">
                <a:solidFill>
                  <a:srgbClr val="242D5B"/>
                </a:solidFill>
                <a:latin typeface="Calibri"/>
                <a:cs typeface="Calibri"/>
                <a:sym typeface="Calibri"/>
              </a:rPr>
              <a:t>Estrategia de Priorización de Aguas en áreas Fronterizas y Transfronterizas.</a:t>
            </a:r>
            <a:r>
              <a:rPr lang="es-ES" sz="1800" b="1" i="0" u="none" strike="noStrike" cap="none">
                <a:solidFill>
                  <a:srgbClr val="242D5B"/>
                </a:solidFill>
                <a:latin typeface="Calibri"/>
                <a:ea typeface="Arial"/>
                <a:cs typeface="Calibri"/>
                <a:sym typeface="Calibri"/>
              </a:rPr>
              <a:t> </a:t>
            </a:r>
          </a:p>
        </p:txBody>
      </p:sp>
      <p:pic>
        <p:nvPicPr>
          <p:cNvPr id="4005" name="Google Shape;4005;p27" descr="Logotipo, nombre de la empresa&#10;&#10;El contenido generado por IA puede ser incorrecto.">
            <a:extLst>
              <a:ext uri="{FF2B5EF4-FFF2-40B4-BE49-F238E27FC236}">
                <a16:creationId xmlns:a16="http://schemas.microsoft.com/office/drawing/2014/main" id="{7EDCF60B-3C18-B7C0-0AE2-C298B06927C6}"/>
              </a:ext>
            </a:extLst>
          </p:cNvPr>
          <p:cNvPicPr preferRelativeResize="0"/>
          <p:nvPr/>
        </p:nvPicPr>
        <p:blipFill rotWithShape="1">
          <a:blip r:embed="rId6">
            <a:alphaModFix/>
          </a:blip>
          <a:srcRect/>
          <a:stretch/>
        </p:blipFill>
        <p:spPr>
          <a:xfrm>
            <a:off x="10404350" y="5530993"/>
            <a:ext cx="1438275" cy="1066800"/>
          </a:xfrm>
          <a:prstGeom prst="rect">
            <a:avLst/>
          </a:prstGeom>
          <a:noFill/>
          <a:ln>
            <a:noFill/>
          </a:ln>
        </p:spPr>
      </p:pic>
      <p:sp>
        <p:nvSpPr>
          <p:cNvPr id="3" name="Google Shape;4161;p38">
            <a:extLst>
              <a:ext uri="{FF2B5EF4-FFF2-40B4-BE49-F238E27FC236}">
                <a16:creationId xmlns:a16="http://schemas.microsoft.com/office/drawing/2014/main" id="{29580D15-CD3D-EA3A-990A-0B10249D53CA}"/>
              </a:ext>
            </a:extLst>
          </p:cNvPr>
          <p:cNvSpPr txBox="1"/>
          <p:nvPr/>
        </p:nvSpPr>
        <p:spPr>
          <a:xfrm>
            <a:off x="-439634" y="2408075"/>
            <a:ext cx="5320047" cy="4401164"/>
          </a:xfrm>
          <a:prstGeom prst="rect">
            <a:avLst/>
          </a:prstGeom>
          <a:noFill/>
          <a:ln>
            <a:noFill/>
          </a:ln>
        </p:spPr>
        <p:txBody>
          <a:bodyPr spcFirstLastPara="1" wrap="square" lIns="91425" tIns="45700" rIns="91425" bIns="45700" anchor="t" anchorCtr="0">
            <a:spAutoFit/>
          </a:bodyPr>
          <a:lstStyle/>
          <a:p>
            <a:pPr marL="457200" lvl="1" algn="just">
              <a:buSzPts val="1200"/>
            </a:pPr>
            <a:r>
              <a:rPr lang="es-ES" sz="1600" b="1">
                <a:solidFill>
                  <a:srgbClr val="242D5B"/>
                </a:solidFill>
                <a:latin typeface="Calibri"/>
                <a:cs typeface="Calibri"/>
                <a:sym typeface="Calibri"/>
              </a:rPr>
              <a:t>Propósito:</a:t>
            </a:r>
          </a:p>
          <a:p>
            <a:pPr marL="457200" lvl="1" algn="just">
              <a:buSzPts val="1200"/>
            </a:pPr>
            <a:r>
              <a:rPr lang="es-ES" sz="1200">
                <a:solidFill>
                  <a:srgbClr val="242D5B"/>
                </a:solidFill>
                <a:latin typeface="Calibri"/>
                <a:cs typeface="Calibri"/>
                <a:sym typeface="Calibri"/>
              </a:rPr>
              <a:t>Creación de la </a:t>
            </a:r>
            <a:r>
              <a:rPr lang="es-ES" sz="1200" b="1">
                <a:solidFill>
                  <a:srgbClr val="242D5B"/>
                </a:solidFill>
                <a:latin typeface="Calibri"/>
                <a:cs typeface="Calibri"/>
                <a:sym typeface="Calibri"/>
              </a:rPr>
              <a:t>Estrategia Nacional de Priorización de Aguas fronterizas y transfronterizas </a:t>
            </a:r>
            <a:r>
              <a:rPr lang="es-ES" sz="1200">
                <a:solidFill>
                  <a:srgbClr val="242D5B"/>
                </a:solidFill>
                <a:latin typeface="Calibri"/>
                <a:cs typeface="Calibri"/>
                <a:sym typeface="Calibri"/>
              </a:rPr>
              <a:t>implementando esquemas participativos, multiculturales y binacionales (mesas, instancias, espacios, etc.) de diálogo, coordinación y cooperación, para sistematizar los procesos de </a:t>
            </a:r>
            <a:r>
              <a:rPr lang="es-ES" sz="1200" b="1">
                <a:solidFill>
                  <a:srgbClr val="242D5B"/>
                </a:solidFill>
                <a:latin typeface="Calibri"/>
                <a:cs typeface="Calibri"/>
                <a:sym typeface="Calibri"/>
              </a:rPr>
              <a:t>coordinación interinstitucional y comunitaria en el intercambio estratégico de información </a:t>
            </a:r>
            <a:r>
              <a:rPr lang="es-ES" sz="1200">
                <a:solidFill>
                  <a:srgbClr val="242D5B"/>
                </a:solidFill>
                <a:latin typeface="Calibri"/>
                <a:cs typeface="Calibri"/>
                <a:sym typeface="Calibri"/>
              </a:rPr>
              <a:t>hidrológica, ambiental y social a través de los mecanismos de cooperación e integración existentes con los Estados vecinos; permitiendo la incorporación de variables de seguridad hídrica, estabilidad territorial, gestión preventiva del riesgo asociado al agua, migración por eventos naturales y derecho humano para el acceso al agua, como soporte para una gobernanza de aguas compartidas basada en evidencia.</a:t>
            </a:r>
          </a:p>
          <a:p>
            <a:pPr marL="457200" lvl="1" algn="just">
              <a:buSzPts val="1200"/>
            </a:pPr>
            <a:endParaRPr lang="es-ES" sz="1200">
              <a:solidFill>
                <a:srgbClr val="242D5B"/>
              </a:solidFill>
              <a:latin typeface="Calibri"/>
              <a:cs typeface="Calibri"/>
              <a:sym typeface="Calibri"/>
            </a:endParaRPr>
          </a:p>
          <a:p>
            <a:pPr marL="457200" lvl="1" algn="just">
              <a:buSzPts val="1200"/>
            </a:pPr>
            <a:r>
              <a:rPr lang="es-ES" sz="1200">
                <a:solidFill>
                  <a:srgbClr val="242D5B"/>
                </a:solidFill>
                <a:latin typeface="Calibri"/>
                <a:cs typeface="Calibri"/>
                <a:sym typeface="Calibri"/>
              </a:rPr>
              <a:t>Busca formular acuerdos dirigidos al diseño, armonización e implementación de instrumentos que permitan priorizar sectores críticos y activar esquemas de evaluación, planificación operativa y ejecución de manejo estratégico para superar factores de presión; diseñar e implementar sistemas de alerta temprana hidro climática basados en protocolos nacionales e internacionales; e incorporar medidas integrales para prevenir, controlar y reconvertir actividades que constituyan delitos ambientales y otras economías ilícitas en cuerpos de agua fronterizos y transfronterizos, promoviendo la formalización y transición hacia actividades productivas sostenibles acordes con las dinámicas territoriales.</a:t>
            </a:r>
          </a:p>
        </p:txBody>
      </p:sp>
      <p:cxnSp>
        <p:nvCxnSpPr>
          <p:cNvPr id="5" name="Conector recto 4">
            <a:extLst>
              <a:ext uri="{FF2B5EF4-FFF2-40B4-BE49-F238E27FC236}">
                <a16:creationId xmlns:a16="http://schemas.microsoft.com/office/drawing/2014/main" id="{23BBE232-FDA9-009D-9226-76F8D1DAD85F}"/>
              </a:ext>
            </a:extLst>
          </p:cNvPr>
          <p:cNvCxnSpPr/>
          <p:nvPr/>
        </p:nvCxnSpPr>
        <p:spPr>
          <a:xfrm>
            <a:off x="4865440" y="2563335"/>
            <a:ext cx="0" cy="4051845"/>
          </a:xfrm>
          <a:prstGeom prst="line">
            <a:avLst/>
          </a:prstGeom>
          <a:ln w="19050" cap="flat" cmpd="sng" algn="ctr">
            <a:solidFill>
              <a:schemeClr val="accent1"/>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sp>
        <p:nvSpPr>
          <p:cNvPr id="2" name="Google Shape;4161;p38">
            <a:extLst>
              <a:ext uri="{FF2B5EF4-FFF2-40B4-BE49-F238E27FC236}">
                <a16:creationId xmlns:a16="http://schemas.microsoft.com/office/drawing/2014/main" id="{71B93BA4-1CA3-2CCF-AA9F-3CA7ABE7C2EF}"/>
              </a:ext>
            </a:extLst>
          </p:cNvPr>
          <p:cNvSpPr txBox="1"/>
          <p:nvPr/>
        </p:nvSpPr>
        <p:spPr>
          <a:xfrm>
            <a:off x="4940949" y="2532500"/>
            <a:ext cx="7189926" cy="4293443"/>
          </a:xfrm>
          <a:prstGeom prst="rect">
            <a:avLst/>
          </a:prstGeom>
          <a:solidFill>
            <a:schemeClr val="bg1"/>
          </a:solidFill>
          <a:ln>
            <a:noFill/>
          </a:ln>
        </p:spPr>
        <p:txBody>
          <a:bodyPr spcFirstLastPara="1" wrap="square" lIns="91425" tIns="45700" rIns="91425" bIns="45700" anchor="t" anchorCtr="0">
            <a:spAutoFit/>
          </a:bodyPr>
          <a:lstStyle/>
          <a:p>
            <a:pPr lvl="1" algn="just">
              <a:buSzPts val="1200"/>
            </a:pPr>
            <a:r>
              <a:rPr lang="es-CO" sz="1200" b="1">
                <a:solidFill>
                  <a:srgbClr val="242D5B"/>
                </a:solidFill>
                <a:latin typeface="Calibri"/>
                <a:cs typeface="Calibri"/>
              </a:rPr>
              <a:t>      </a:t>
            </a:r>
            <a:r>
              <a:rPr lang="es-CO" sz="1300" b="1">
                <a:solidFill>
                  <a:srgbClr val="242D5B"/>
                </a:solidFill>
                <a:latin typeface="Calibri"/>
                <a:cs typeface="Calibri"/>
              </a:rPr>
              <a:t>         Responsables: </a:t>
            </a:r>
          </a:p>
          <a:p>
            <a:pPr algn="just"/>
            <a:r>
              <a:rPr lang="es-CO" sz="1300" b="1">
                <a:solidFill>
                  <a:srgbClr val="002060"/>
                </a:solidFill>
                <a:latin typeface="Calibri"/>
                <a:cs typeface="Calibri"/>
              </a:rPr>
              <a:t>Liderazgo: </a:t>
            </a:r>
            <a:r>
              <a:rPr lang="es-CO" sz="1300" err="1">
                <a:solidFill>
                  <a:srgbClr val="002060"/>
                </a:solidFill>
                <a:latin typeface="Calibri"/>
                <a:cs typeface="Calibri"/>
              </a:rPr>
              <a:t>Minambiente</a:t>
            </a:r>
            <a:r>
              <a:rPr lang="es-CO" sz="1300">
                <a:solidFill>
                  <a:srgbClr val="002060"/>
                </a:solidFill>
                <a:latin typeface="Calibri"/>
                <a:cs typeface="Calibri"/>
              </a:rPr>
              <a:t>, Cancillería.</a:t>
            </a:r>
          </a:p>
          <a:p>
            <a:pPr algn="just"/>
            <a:r>
              <a:rPr lang="es-MX" sz="1300" b="1">
                <a:solidFill>
                  <a:srgbClr val="002060"/>
                </a:solidFill>
                <a:latin typeface="Calibri"/>
                <a:cs typeface="Calibri"/>
              </a:rPr>
              <a:t>Articulación: </a:t>
            </a:r>
            <a:r>
              <a:rPr lang="es-ES" sz="1300">
                <a:solidFill>
                  <a:srgbClr val="002060"/>
                </a:solidFill>
                <a:latin typeface="Calibri"/>
                <a:cs typeface="Calibri"/>
              </a:rPr>
              <a:t>Autoridades Ambientales, Ministerios y Direcciones Homólogas, Ministerio de Defensa, Ministerio de Minas y Energía, Organizaciones de Cooperación Internacional, comunidades y organizaciones de la sociedad civil y ambientales del territorio.</a:t>
            </a:r>
          </a:p>
          <a:p>
            <a:pPr algn="just"/>
            <a:r>
              <a:rPr lang="es-MX" sz="1300" b="1">
                <a:solidFill>
                  <a:srgbClr val="242D5B"/>
                </a:solidFill>
                <a:latin typeface="Calibri"/>
                <a:cs typeface="Calibri"/>
              </a:rPr>
              <a:t>Metas: </a:t>
            </a:r>
          </a:p>
          <a:p>
            <a:pPr algn="just"/>
            <a:r>
              <a:rPr lang="es-ES" sz="1300" b="1">
                <a:solidFill>
                  <a:srgbClr val="002060"/>
                </a:solidFill>
                <a:latin typeface="Calibri"/>
                <a:cs typeface="Calibri"/>
              </a:rPr>
              <a:t>2030:</a:t>
            </a:r>
            <a:r>
              <a:rPr lang="es-ES" sz="1300">
                <a:solidFill>
                  <a:srgbClr val="002060"/>
                </a:solidFill>
                <a:latin typeface="Calibri"/>
                <a:cs typeface="Calibri"/>
              </a:rPr>
              <a:t>Formulación participativa de la estrategia en el 40% de las zonas fronterizas priorizadas con mesas binacionales; sistematización del 50% de los mecanismos de intercambio de información; suscripción de acuerdos en el 40% de sectores críticos; implementación inicial de sistemas de monitoreo y alerta en el 50% de zonas de riesgo; y medidas de control y prevención en el 40% de territorios priorizados, con participación de autoridades ambientales, entidades territoriales y comunidades.</a:t>
            </a:r>
          </a:p>
          <a:p>
            <a:pPr algn="just"/>
            <a:r>
              <a:rPr lang="es-ES" sz="1300" b="1">
                <a:solidFill>
                  <a:srgbClr val="002060"/>
                </a:solidFill>
                <a:latin typeface="Calibri"/>
                <a:cs typeface="Calibri"/>
              </a:rPr>
              <a:t>2040: </a:t>
            </a:r>
            <a:r>
              <a:rPr lang="es-ES" sz="1300">
                <a:solidFill>
                  <a:srgbClr val="002060"/>
                </a:solidFill>
                <a:highlight>
                  <a:srgbClr val="FFFF00"/>
                </a:highlight>
                <a:latin typeface="Calibri"/>
                <a:cs typeface="Calibri"/>
              </a:rPr>
              <a:t>Implementación operativa </a:t>
            </a:r>
            <a:r>
              <a:rPr lang="es-ES" sz="1300">
                <a:solidFill>
                  <a:srgbClr val="002060"/>
                </a:solidFill>
                <a:latin typeface="Calibri"/>
                <a:cs typeface="Calibri"/>
              </a:rPr>
              <a:t>en el 70% de los sectores priorizados con coordinación interinstitucional; integración del 75% de los sistemas de información con variables de seguridad hídrica y riesgo; aplicación de instrumentos armonizados en el 70% de sectores; integración del 80% de sistemas de alerta con plataformas binacionales; y reconversión productiva en el 70% de áreas intervenidas con actores comunitarios y empresariales.</a:t>
            </a:r>
          </a:p>
          <a:p>
            <a:pPr algn="just"/>
            <a:r>
              <a:rPr lang="es-ES" sz="1300" b="1">
                <a:solidFill>
                  <a:srgbClr val="002060"/>
                </a:solidFill>
                <a:latin typeface="Calibri"/>
                <a:cs typeface="Calibri"/>
              </a:rPr>
              <a:t>2050: </a:t>
            </a:r>
            <a:r>
              <a:rPr lang="es-ES" sz="1300">
                <a:solidFill>
                  <a:srgbClr val="002060"/>
                </a:solidFill>
                <a:latin typeface="Calibri"/>
                <a:cs typeface="Calibri"/>
              </a:rPr>
              <a:t>Operación de un </a:t>
            </a:r>
            <a:r>
              <a:rPr lang="es-ES" sz="1300">
                <a:solidFill>
                  <a:srgbClr val="002060"/>
                </a:solidFill>
                <a:highlight>
                  <a:srgbClr val="FFFF00"/>
                </a:highlight>
                <a:latin typeface="Calibri"/>
                <a:cs typeface="Calibri"/>
              </a:rPr>
              <a:t>sistema binacional interoperable </a:t>
            </a:r>
            <a:r>
              <a:rPr lang="es-ES" sz="1300">
                <a:solidFill>
                  <a:srgbClr val="002060"/>
                </a:solidFill>
                <a:latin typeface="Calibri"/>
                <a:cs typeface="Calibri"/>
              </a:rPr>
              <a:t>en el 100% de las zonas priorizadas y cobertura total de sectores críticos intervenidos, fortaleciendo la planificación y gestión adaptativa del agua; junto con cobertura total de sistemas de alerta temprana interoperables y control efectivo del 90%–100% de actividades ilícitas que afectan el ciclo del agua, consolidando economías sostenibles y esquemas de gobernanza territorial.</a:t>
            </a:r>
          </a:p>
        </p:txBody>
      </p:sp>
      <p:pic>
        <p:nvPicPr>
          <p:cNvPr id="8" name="Gráfico 7" descr="Usuarios contorno">
            <a:extLst>
              <a:ext uri="{FF2B5EF4-FFF2-40B4-BE49-F238E27FC236}">
                <a16:creationId xmlns:a16="http://schemas.microsoft.com/office/drawing/2014/main" id="{3BA549EA-9155-0392-1EE2-22AC520BE080}"/>
              </a:ext>
            </a:extLst>
          </p:cNvPr>
          <p:cNvPicPr>
            <a:picLocks noChangeAspect="1"/>
          </p:cNvPicPr>
          <p:nvPr/>
        </p:nvPicPr>
        <p:blipFill>
          <a:blip>
            <a:extLst>
              <a:ext uri="{96DAC541-7B7A-43D3-8B79-37D633B846F1}">
                <asvg:svgBlip xmlns:asvg="http://schemas.microsoft.com/office/drawing/2016/SVG/main" r:embed="rId7"/>
              </a:ext>
            </a:extLst>
          </a:blip>
          <a:stretch>
            <a:fillRect/>
          </a:stretch>
        </p:blipFill>
        <p:spPr>
          <a:xfrm>
            <a:off x="4940949" y="2342264"/>
            <a:ext cx="546796" cy="546796"/>
          </a:xfrm>
          <a:prstGeom prst="rect">
            <a:avLst/>
          </a:prstGeom>
        </p:spPr>
      </p:pic>
      <p:sp>
        <p:nvSpPr>
          <p:cNvPr id="4" name="Google Shape;4001;p27">
            <a:extLst>
              <a:ext uri="{FF2B5EF4-FFF2-40B4-BE49-F238E27FC236}">
                <a16:creationId xmlns:a16="http://schemas.microsoft.com/office/drawing/2014/main" id="{D32F7199-80DB-7985-0B23-F4C0DC64D8A7}"/>
              </a:ext>
            </a:extLst>
          </p:cNvPr>
          <p:cNvSpPr txBox="1"/>
          <p:nvPr/>
        </p:nvSpPr>
        <p:spPr>
          <a:xfrm>
            <a:off x="7099427" y="213255"/>
            <a:ext cx="4814700" cy="70784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000"/>
              <a:buFont typeface="Arial"/>
              <a:buNone/>
            </a:pPr>
            <a:r>
              <a:rPr lang="es-419" sz="2000" b="1" i="0" u="none" strike="noStrike" cap="none">
                <a:solidFill>
                  <a:schemeClr val="lt1"/>
                </a:solidFill>
                <a:latin typeface="Calibri"/>
                <a:ea typeface="Calibri"/>
                <a:cs typeface="Calibri"/>
                <a:sym typeface="Calibri"/>
              </a:rPr>
              <a:t>Linea estratégica 5 Gobernanza</a:t>
            </a:r>
          </a:p>
          <a:p>
            <a:pPr marL="0" marR="0" lvl="0" indent="0" algn="ctr" rtl="0">
              <a:lnSpc>
                <a:spcPct val="100000"/>
              </a:lnSpc>
              <a:spcBef>
                <a:spcPts val="0"/>
              </a:spcBef>
              <a:spcAft>
                <a:spcPts val="0"/>
              </a:spcAft>
              <a:buClr>
                <a:srgbClr val="000000"/>
              </a:buClr>
              <a:buSzPts val="2000"/>
              <a:buFont typeface="Arial"/>
              <a:buNone/>
            </a:pPr>
            <a:r>
              <a:rPr lang="es-419" sz="2000" b="1">
                <a:solidFill>
                  <a:schemeClr val="lt1"/>
                </a:solidFill>
                <a:latin typeface="Calibri"/>
                <a:ea typeface="Calibri"/>
                <a:cs typeface="Calibri"/>
                <a:sym typeface="Calibri"/>
              </a:rPr>
              <a:t>Asociada a Brecha 2</a:t>
            </a:r>
            <a:endParaRPr sz="2000" b="0" i="0" u="none" strike="noStrike" cap="none">
              <a:solidFill>
                <a:schemeClr val="lt1"/>
              </a:solidFill>
              <a:latin typeface="Calibri"/>
              <a:ea typeface="Calibri"/>
              <a:cs typeface="Calibri"/>
              <a:sym typeface="Calibri"/>
            </a:endParaRPr>
          </a:p>
        </p:txBody>
      </p:sp>
    </p:spTree>
    <p:extLst>
      <p:ext uri="{BB962C8B-B14F-4D97-AF65-F5344CB8AC3E}">
        <p14:creationId xmlns:p14="http://schemas.microsoft.com/office/powerpoint/2010/main" val="7730817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6950BFC3-D8DA-4A85-94F7-54DA5524770B}">
      <p188:commentRel xmlns:p188="http://schemas.microsoft.com/office/powerpoint/2018/8/main" r:id="rId3"/>
    </p:ext>
  </p:extLs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3998">
          <a:extLst>
            <a:ext uri="{FF2B5EF4-FFF2-40B4-BE49-F238E27FC236}">
              <a16:creationId xmlns:a16="http://schemas.microsoft.com/office/drawing/2014/main" id="{120E412A-CB96-57E2-1052-B91EF54B9942}"/>
            </a:ext>
          </a:extLst>
        </p:cNvPr>
        <p:cNvGrpSpPr/>
        <p:nvPr/>
      </p:nvGrpSpPr>
      <p:grpSpPr>
        <a:xfrm>
          <a:off x="0" y="0"/>
          <a:ext cx="0" cy="0"/>
          <a:chOff x="0" y="0"/>
          <a:chExt cx="0" cy="0"/>
        </a:xfrm>
      </p:grpSpPr>
      <p:pic>
        <p:nvPicPr>
          <p:cNvPr id="3999" name="Google Shape;3999;p27" descr="Patrón de fondo&#10;&#10;El contenido generado por IA puede ser incorrecto.">
            <a:extLst>
              <a:ext uri="{FF2B5EF4-FFF2-40B4-BE49-F238E27FC236}">
                <a16:creationId xmlns:a16="http://schemas.microsoft.com/office/drawing/2014/main" id="{2F95938E-AAC8-8FFE-2C90-5D4CF7C53FA7}"/>
              </a:ext>
            </a:extLst>
          </p:cNvPr>
          <p:cNvPicPr preferRelativeResize="0"/>
          <p:nvPr/>
        </p:nvPicPr>
        <p:blipFill rotWithShape="1">
          <a:blip r:embed="rId3">
            <a:alphaModFix/>
          </a:blip>
          <a:srcRect/>
          <a:stretch/>
        </p:blipFill>
        <p:spPr>
          <a:xfrm>
            <a:off x="7798" y="-3861"/>
            <a:ext cx="12184202" cy="6858000"/>
          </a:xfrm>
          <a:prstGeom prst="rect">
            <a:avLst/>
          </a:prstGeom>
          <a:noFill/>
          <a:ln>
            <a:noFill/>
          </a:ln>
        </p:spPr>
      </p:pic>
      <p:pic>
        <p:nvPicPr>
          <p:cNvPr id="4002" name="Google Shape;4002;p27" descr="Logotipo&#10;&#10;El contenido generado por IA puede ser incorrecto.">
            <a:extLst>
              <a:ext uri="{FF2B5EF4-FFF2-40B4-BE49-F238E27FC236}">
                <a16:creationId xmlns:a16="http://schemas.microsoft.com/office/drawing/2014/main" id="{1A0C153B-B19C-FA49-5B7F-19437C33E360}"/>
              </a:ext>
            </a:extLst>
          </p:cNvPr>
          <p:cNvPicPr preferRelativeResize="0"/>
          <p:nvPr/>
        </p:nvPicPr>
        <p:blipFill rotWithShape="1">
          <a:blip r:embed="rId4">
            <a:alphaModFix/>
          </a:blip>
          <a:srcRect/>
          <a:stretch/>
        </p:blipFill>
        <p:spPr>
          <a:xfrm>
            <a:off x="3979016" y="153230"/>
            <a:ext cx="4019550" cy="809625"/>
          </a:xfrm>
          <a:prstGeom prst="rect">
            <a:avLst/>
          </a:prstGeom>
          <a:noFill/>
          <a:ln>
            <a:noFill/>
          </a:ln>
        </p:spPr>
      </p:pic>
      <p:sp>
        <p:nvSpPr>
          <p:cNvPr id="5" name="CuadroTexto 4">
            <a:extLst>
              <a:ext uri="{FF2B5EF4-FFF2-40B4-BE49-F238E27FC236}">
                <a16:creationId xmlns:a16="http://schemas.microsoft.com/office/drawing/2014/main" id="{97503A88-92ED-08DC-C7D1-7E17D362DAA8}"/>
              </a:ext>
            </a:extLst>
          </p:cNvPr>
          <p:cNvSpPr txBox="1"/>
          <p:nvPr/>
        </p:nvSpPr>
        <p:spPr>
          <a:xfrm>
            <a:off x="3836964" y="3071196"/>
            <a:ext cx="4303653" cy="707886"/>
          </a:xfrm>
          <a:prstGeom prst="rect">
            <a:avLst/>
          </a:prstGeom>
          <a:noFill/>
        </p:spPr>
        <p:txBody>
          <a:bodyPr wrap="square">
            <a:spAutoFit/>
          </a:bodyPr>
          <a:lstStyle/>
          <a:p>
            <a:pPr algn="ctr"/>
            <a:r>
              <a:rPr lang="es-CO" sz="2000" b="1">
                <a:solidFill>
                  <a:schemeClr val="tx1"/>
                </a:solidFill>
                <a:latin typeface="Calibri" panose="020F0502020204030204" pitchFamily="34" charset="0"/>
                <a:cs typeface="Calibri" panose="020F0502020204030204" pitchFamily="34" charset="0"/>
              </a:rPr>
              <a:t>5.3</a:t>
            </a:r>
            <a:r>
              <a:rPr lang="es-CO" sz="2000" b="1" u="none" strike="noStrike">
                <a:solidFill>
                  <a:schemeClr val="tx1"/>
                </a:solidFill>
                <a:effectLst/>
                <a:latin typeface="Calibri" panose="020F0502020204030204" pitchFamily="34" charset="0"/>
                <a:cs typeface="Calibri" panose="020F0502020204030204" pitchFamily="34" charset="0"/>
              </a:rPr>
              <a:t>. </a:t>
            </a:r>
            <a:r>
              <a:rPr lang="es-CO" sz="2000" b="1">
                <a:solidFill>
                  <a:schemeClr val="tx1"/>
                </a:solidFill>
                <a:latin typeface="Calibri" panose="020F0502020204030204" pitchFamily="34" charset="0"/>
                <a:cs typeface="Calibri" panose="020F0502020204030204" pitchFamily="34" charset="0"/>
              </a:rPr>
              <a:t>Brecha 3. Gestión de la información y del conocimiento​</a:t>
            </a:r>
            <a:endParaRPr lang="es-CO" sz="2000" b="1"/>
          </a:p>
        </p:txBody>
      </p:sp>
      <p:sp>
        <p:nvSpPr>
          <p:cNvPr id="3" name="CuadroTexto 2">
            <a:extLst>
              <a:ext uri="{FF2B5EF4-FFF2-40B4-BE49-F238E27FC236}">
                <a16:creationId xmlns:a16="http://schemas.microsoft.com/office/drawing/2014/main" id="{9315B6F3-59DA-DB78-B923-A23CC12E25FB}"/>
              </a:ext>
            </a:extLst>
          </p:cNvPr>
          <p:cNvSpPr txBox="1"/>
          <p:nvPr/>
        </p:nvSpPr>
        <p:spPr>
          <a:xfrm>
            <a:off x="3667393" y="3931481"/>
            <a:ext cx="4857214" cy="430887"/>
          </a:xfrm>
          <a:prstGeom prst="rect">
            <a:avLst/>
          </a:prstGeom>
          <a:noFill/>
        </p:spPr>
        <p:txBody>
          <a:bodyPr wrap="square">
            <a:spAutoFit/>
          </a:bodyPr>
          <a:lstStyle/>
          <a:p>
            <a:pPr algn="ctr"/>
            <a:r>
              <a:rPr lang="es-CO" sz="1100" u="none" strike="noStrike">
                <a:effectLst/>
                <a:highlight>
                  <a:srgbClr val="65D9D1"/>
                </a:highlight>
                <a:latin typeface="Calibri" panose="020F0502020204030204" pitchFamily="34" charset="0"/>
                <a:cs typeface="Calibri" panose="020F0502020204030204" pitchFamily="34" charset="0"/>
              </a:rPr>
              <a:t>Ver diapositiva 11 del documento (costado izquierdo):</a:t>
            </a:r>
          </a:p>
          <a:p>
            <a:pPr algn="ctr"/>
            <a:r>
              <a:rPr lang="es-CO" sz="1100" u="none" strike="noStrike">
                <a:effectLst/>
                <a:highlight>
                  <a:srgbClr val="65D9D1"/>
                </a:highlight>
                <a:latin typeface="Calibri" panose="020F0502020204030204" pitchFamily="34" charset="0"/>
                <a:cs typeface="Calibri" panose="020F0502020204030204" pitchFamily="34" charset="0"/>
              </a:rPr>
              <a:t>1. </a:t>
            </a:r>
            <a:r>
              <a:rPr lang="es-CO" sz="1100">
                <a:highlight>
                  <a:srgbClr val="65D9D1"/>
                </a:highlight>
                <a:latin typeface="Calibri" panose="020F0502020204030204" pitchFamily="34" charset="0"/>
                <a:cs typeface="Calibri" panose="020F0502020204030204" pitchFamily="34" charset="0"/>
              </a:rPr>
              <a:t>Propuesta de brechas. </a:t>
            </a:r>
            <a:endParaRPr lang="es-CO" sz="1100">
              <a:highlight>
                <a:srgbClr val="65D9D1"/>
              </a:highlight>
            </a:endParaRPr>
          </a:p>
        </p:txBody>
      </p:sp>
    </p:spTree>
    <p:extLst>
      <p:ext uri="{BB962C8B-B14F-4D97-AF65-F5344CB8AC3E}">
        <p14:creationId xmlns:p14="http://schemas.microsoft.com/office/powerpoint/2010/main" val="11759631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3998">
          <a:extLst>
            <a:ext uri="{FF2B5EF4-FFF2-40B4-BE49-F238E27FC236}">
              <a16:creationId xmlns:a16="http://schemas.microsoft.com/office/drawing/2014/main" id="{BD120960-B302-849B-9A5C-BDD7A78D1AD0}"/>
            </a:ext>
          </a:extLst>
        </p:cNvPr>
        <p:cNvGrpSpPr/>
        <p:nvPr/>
      </p:nvGrpSpPr>
      <p:grpSpPr>
        <a:xfrm>
          <a:off x="0" y="0"/>
          <a:ext cx="0" cy="0"/>
          <a:chOff x="0" y="0"/>
          <a:chExt cx="0" cy="0"/>
        </a:xfrm>
      </p:grpSpPr>
      <p:pic>
        <p:nvPicPr>
          <p:cNvPr id="3999" name="Google Shape;3999;p27" descr="Patrón de fondo&#10;&#10;El contenido generado por IA puede ser incorrecto.">
            <a:extLst>
              <a:ext uri="{FF2B5EF4-FFF2-40B4-BE49-F238E27FC236}">
                <a16:creationId xmlns:a16="http://schemas.microsoft.com/office/drawing/2014/main" id="{DE284393-6BFB-AD4E-516E-F507E4FE6000}"/>
              </a:ext>
            </a:extLst>
          </p:cNvPr>
          <p:cNvPicPr preferRelativeResize="0"/>
          <p:nvPr/>
        </p:nvPicPr>
        <p:blipFill rotWithShape="1">
          <a:blip r:embed="rId3">
            <a:alphaModFix/>
          </a:blip>
          <a:srcRect/>
          <a:stretch/>
        </p:blipFill>
        <p:spPr>
          <a:xfrm>
            <a:off x="7798" y="-3861"/>
            <a:ext cx="11036752" cy="6858000"/>
          </a:xfrm>
          <a:prstGeom prst="rect">
            <a:avLst/>
          </a:prstGeom>
          <a:noFill/>
          <a:ln>
            <a:noFill/>
          </a:ln>
        </p:spPr>
      </p:pic>
      <p:sp>
        <p:nvSpPr>
          <p:cNvPr id="4000" name="Google Shape;4000;p27">
            <a:extLst>
              <a:ext uri="{FF2B5EF4-FFF2-40B4-BE49-F238E27FC236}">
                <a16:creationId xmlns:a16="http://schemas.microsoft.com/office/drawing/2014/main" id="{3BBD07DC-225A-BDAF-BEF9-D75FC249E1BA}"/>
              </a:ext>
            </a:extLst>
          </p:cNvPr>
          <p:cNvSpPr/>
          <p:nvPr/>
        </p:nvSpPr>
        <p:spPr>
          <a:xfrm>
            <a:off x="6801898" y="0"/>
            <a:ext cx="5386800" cy="1042200"/>
          </a:xfrm>
          <a:prstGeom prst="rect">
            <a:avLst/>
          </a:prstGeom>
          <a:solidFill>
            <a:srgbClr val="242D5B"/>
          </a:solidFill>
          <a:ln w="12700" cap="flat" cmpd="sng">
            <a:solidFill>
              <a:srgbClr val="264159"/>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4002" name="Google Shape;4002;p27" descr="Logotipo&#10;&#10;El contenido generado por IA puede ser incorrecto.">
            <a:extLst>
              <a:ext uri="{FF2B5EF4-FFF2-40B4-BE49-F238E27FC236}">
                <a16:creationId xmlns:a16="http://schemas.microsoft.com/office/drawing/2014/main" id="{1FEF8423-F5CF-67D8-8D35-C5F836A55F5A}"/>
              </a:ext>
            </a:extLst>
          </p:cNvPr>
          <p:cNvPicPr preferRelativeResize="0"/>
          <p:nvPr/>
        </p:nvPicPr>
        <p:blipFill rotWithShape="1">
          <a:blip r:embed="rId4">
            <a:alphaModFix/>
          </a:blip>
          <a:srcRect/>
          <a:stretch/>
        </p:blipFill>
        <p:spPr>
          <a:xfrm>
            <a:off x="277873" y="185888"/>
            <a:ext cx="4019550" cy="809625"/>
          </a:xfrm>
          <a:prstGeom prst="rect">
            <a:avLst/>
          </a:prstGeom>
          <a:noFill/>
          <a:ln>
            <a:noFill/>
          </a:ln>
        </p:spPr>
      </p:pic>
      <p:sp>
        <p:nvSpPr>
          <p:cNvPr id="4003" name="Google Shape;4003;p27">
            <a:extLst>
              <a:ext uri="{FF2B5EF4-FFF2-40B4-BE49-F238E27FC236}">
                <a16:creationId xmlns:a16="http://schemas.microsoft.com/office/drawing/2014/main" id="{F54D1CA3-D917-FB60-6935-834B25E519E1}"/>
              </a:ext>
            </a:extLst>
          </p:cNvPr>
          <p:cNvSpPr/>
          <p:nvPr/>
        </p:nvSpPr>
        <p:spPr>
          <a:xfrm>
            <a:off x="7798" y="991332"/>
            <a:ext cx="12184802" cy="1553485"/>
          </a:xfrm>
          <a:prstGeom prst="rect">
            <a:avLst/>
          </a:prstGeom>
          <a:solidFill>
            <a:srgbClr val="BBD6E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600"/>
              <a:buFont typeface="Arial"/>
              <a:buNone/>
            </a:pPr>
            <a:endParaRPr sz="1600" b="0" i="0" u="none" strike="noStrike" cap="none">
              <a:solidFill>
                <a:schemeClr val="lt1"/>
              </a:solidFill>
              <a:latin typeface="Calibri"/>
              <a:ea typeface="Calibri"/>
              <a:cs typeface="Calibri"/>
              <a:sym typeface="Calibri"/>
            </a:endParaRPr>
          </a:p>
        </p:txBody>
      </p:sp>
      <p:graphicFrame>
        <p:nvGraphicFramePr>
          <p:cNvPr id="2" name="Tabla 1">
            <a:extLst>
              <a:ext uri="{FF2B5EF4-FFF2-40B4-BE49-F238E27FC236}">
                <a16:creationId xmlns:a16="http://schemas.microsoft.com/office/drawing/2014/main" id="{958387E6-0B83-65F6-A1C5-CC71670668ED}"/>
              </a:ext>
            </a:extLst>
          </p:cNvPr>
          <p:cNvGraphicFramePr>
            <a:graphicFrameLocks noGrp="1"/>
          </p:cNvGraphicFramePr>
          <p:nvPr/>
        </p:nvGraphicFramePr>
        <p:xfrm>
          <a:off x="279208" y="1370894"/>
          <a:ext cx="11655649" cy="4540529"/>
        </p:xfrm>
        <a:graphic>
          <a:graphicData uri="http://schemas.openxmlformats.org/drawingml/2006/table">
            <a:tbl>
              <a:tblPr>
                <a:tableStyleId>{B301B821-A1FF-4177-AEE7-76D212191A09}</a:tableStyleId>
              </a:tblPr>
              <a:tblGrid>
                <a:gridCol w="3387704">
                  <a:extLst>
                    <a:ext uri="{9D8B030D-6E8A-4147-A177-3AD203B41FA5}">
                      <a16:colId xmlns:a16="http://schemas.microsoft.com/office/drawing/2014/main" val="3931798511"/>
                    </a:ext>
                  </a:extLst>
                </a:gridCol>
                <a:gridCol w="2283192">
                  <a:extLst>
                    <a:ext uri="{9D8B030D-6E8A-4147-A177-3AD203B41FA5}">
                      <a16:colId xmlns:a16="http://schemas.microsoft.com/office/drawing/2014/main" val="693264798"/>
                    </a:ext>
                  </a:extLst>
                </a:gridCol>
                <a:gridCol w="2234818">
                  <a:extLst>
                    <a:ext uri="{9D8B030D-6E8A-4147-A177-3AD203B41FA5}">
                      <a16:colId xmlns:a16="http://schemas.microsoft.com/office/drawing/2014/main" val="2839699868"/>
                    </a:ext>
                  </a:extLst>
                </a:gridCol>
                <a:gridCol w="1770442">
                  <a:extLst>
                    <a:ext uri="{9D8B030D-6E8A-4147-A177-3AD203B41FA5}">
                      <a16:colId xmlns:a16="http://schemas.microsoft.com/office/drawing/2014/main" val="1703957314"/>
                    </a:ext>
                  </a:extLst>
                </a:gridCol>
                <a:gridCol w="1979493">
                  <a:extLst>
                    <a:ext uri="{9D8B030D-6E8A-4147-A177-3AD203B41FA5}">
                      <a16:colId xmlns:a16="http://schemas.microsoft.com/office/drawing/2014/main" val="1618337406"/>
                    </a:ext>
                  </a:extLst>
                </a:gridCol>
              </a:tblGrid>
              <a:tr h="675189">
                <a:tc>
                  <a:txBody>
                    <a:bodyPr/>
                    <a:lstStyle/>
                    <a:p>
                      <a:pPr marR="0" algn="ctr" rtl="0" fontAlgn="ctr">
                        <a:lnSpc>
                          <a:spcPct val="100000"/>
                        </a:lnSpc>
                        <a:spcBef>
                          <a:spcPts val="0"/>
                        </a:spcBef>
                        <a:spcAft>
                          <a:spcPts val="0"/>
                        </a:spcAft>
                        <a:buClr>
                          <a:srgbClr val="000000"/>
                        </a:buClr>
                        <a:buFont typeface="Arial"/>
                        <a:buNone/>
                      </a:pPr>
                      <a:r>
                        <a:rPr lang="es-CO" sz="1300" b="1" u="none" strike="noStrike" cap="none">
                          <a:solidFill>
                            <a:srgbClr val="002060"/>
                          </a:solidFill>
                          <a:effectLst/>
                          <a:latin typeface="Calibri" panose="020F0502020204030204" pitchFamily="34" charset="0"/>
                          <a:cs typeface="Calibri" panose="020F0502020204030204" pitchFamily="34" charset="0"/>
                          <a:sym typeface="Arial"/>
                        </a:rPr>
                        <a:t>Brecha Priorizada</a:t>
                      </a:r>
                      <a:endParaRPr lang="es-CO" sz="1300" b="1" i="0" u="none" strike="noStrike" cap="none">
                        <a:solidFill>
                          <a:srgbClr val="002060"/>
                        </a:solidFill>
                        <a:effectLst/>
                        <a:latin typeface="Calibri" panose="020F0502020204030204" pitchFamily="34" charset="0"/>
                        <a:ea typeface="+mn-ea"/>
                        <a:cs typeface="Calibri" panose="020F0502020204030204" pitchFamily="34" charset="0"/>
                        <a:sym typeface="Arial"/>
                      </a:endParaRPr>
                    </a:p>
                  </a:txBody>
                  <a:tcPr marL="45720" marR="45720" anchor="ctr"/>
                </a:tc>
                <a:tc>
                  <a:txBody>
                    <a:bodyPr/>
                    <a:lstStyle/>
                    <a:p>
                      <a:pPr algn="ctr" fontAlgn="ctr">
                        <a:buNone/>
                      </a:pPr>
                      <a:r>
                        <a:rPr lang="es-CO" sz="1300" b="1" u="none" strike="noStrike">
                          <a:solidFill>
                            <a:srgbClr val="002060"/>
                          </a:solidFill>
                          <a:effectLst/>
                          <a:latin typeface="Calibri" panose="020F0502020204030204" pitchFamily="34" charset="0"/>
                          <a:cs typeface="Calibri" panose="020F0502020204030204" pitchFamily="34" charset="0"/>
                        </a:rPr>
                        <a:t>¿Qué desigualdad redistributiva expresa?</a:t>
                      </a:r>
                      <a:endParaRPr lang="es-CO" sz="1300" b="1" i="0" u="none" strike="noStrike">
                        <a:solidFill>
                          <a:srgbClr val="002060"/>
                        </a:solidFill>
                        <a:effectLst/>
                        <a:latin typeface="Calibri" panose="020F0502020204030204" pitchFamily="34" charset="0"/>
                        <a:cs typeface="Calibri" panose="020F0502020204030204" pitchFamily="34" charset="0"/>
                      </a:endParaRPr>
                    </a:p>
                  </a:txBody>
                  <a:tcPr marL="45720" marR="45720" anchor="ctr"/>
                </a:tc>
                <a:tc>
                  <a:txBody>
                    <a:bodyPr/>
                    <a:lstStyle/>
                    <a:p>
                      <a:pPr marR="0" algn="ctr" rtl="0" fontAlgn="ctr">
                        <a:lnSpc>
                          <a:spcPct val="100000"/>
                        </a:lnSpc>
                        <a:spcBef>
                          <a:spcPts val="0"/>
                        </a:spcBef>
                        <a:spcAft>
                          <a:spcPts val="0"/>
                        </a:spcAft>
                        <a:buClr>
                          <a:srgbClr val="000000"/>
                        </a:buClr>
                        <a:buFont typeface="Arial"/>
                        <a:buNone/>
                      </a:pPr>
                      <a:r>
                        <a:rPr lang="es-CO" sz="1300" b="1" u="none" strike="noStrike" cap="none">
                          <a:solidFill>
                            <a:srgbClr val="002060"/>
                          </a:solidFill>
                          <a:effectLst/>
                          <a:latin typeface="Calibri" panose="020F0502020204030204" pitchFamily="34" charset="0"/>
                          <a:cs typeface="Calibri" panose="020F0502020204030204" pitchFamily="34" charset="0"/>
                          <a:sym typeface="Arial"/>
                        </a:rPr>
                        <a:t>¿Quién decide hoy y quién no)</a:t>
                      </a:r>
                      <a:endParaRPr lang="es-CO" sz="1300" b="1" i="0" u="none" strike="noStrike" cap="none">
                        <a:solidFill>
                          <a:srgbClr val="002060"/>
                        </a:solidFill>
                        <a:effectLst/>
                        <a:latin typeface="Calibri" panose="020F0502020204030204" pitchFamily="34" charset="0"/>
                        <a:ea typeface="+mn-ea"/>
                        <a:cs typeface="Calibri" panose="020F0502020204030204" pitchFamily="34" charset="0"/>
                        <a:sym typeface="Arial"/>
                      </a:endParaRPr>
                    </a:p>
                  </a:txBody>
                  <a:tcPr marL="45720" marR="45720" anchor="ctr"/>
                </a:tc>
                <a:tc>
                  <a:txBody>
                    <a:bodyPr/>
                    <a:lstStyle/>
                    <a:p>
                      <a:pPr algn="ctr" fontAlgn="ctr">
                        <a:buNone/>
                      </a:pPr>
                      <a:r>
                        <a:rPr lang="es-CO" sz="1300" b="1" u="none" strike="noStrike">
                          <a:solidFill>
                            <a:srgbClr val="002060"/>
                          </a:solidFill>
                          <a:effectLst/>
                          <a:latin typeface="Calibri" panose="020F0502020204030204" pitchFamily="34" charset="0"/>
                          <a:cs typeface="Calibri" panose="020F0502020204030204" pitchFamily="34" charset="0"/>
                        </a:rPr>
                        <a:t>¿Qué actores o territorios no están siendo reconocidos?</a:t>
                      </a:r>
                      <a:endParaRPr lang="es-CO" sz="1300" b="1" i="0" u="none" strike="noStrike">
                        <a:solidFill>
                          <a:srgbClr val="002060"/>
                        </a:solidFill>
                        <a:effectLst/>
                        <a:latin typeface="Calibri" panose="020F0502020204030204" pitchFamily="34" charset="0"/>
                        <a:cs typeface="Calibri" panose="020F0502020204030204" pitchFamily="34" charset="0"/>
                      </a:endParaRPr>
                    </a:p>
                  </a:txBody>
                  <a:tcPr marL="45720" marR="45720" anchor="ctr"/>
                </a:tc>
                <a:tc>
                  <a:txBody>
                    <a:bodyPr/>
                    <a:lstStyle/>
                    <a:p>
                      <a:pPr algn="ctr" fontAlgn="ctr">
                        <a:buNone/>
                      </a:pPr>
                      <a:r>
                        <a:rPr lang="es-CO" sz="1300" b="1" u="none" strike="noStrike">
                          <a:solidFill>
                            <a:srgbClr val="002060"/>
                          </a:solidFill>
                          <a:effectLst/>
                          <a:latin typeface="Calibri" panose="020F0502020204030204" pitchFamily="34" charset="0"/>
                          <a:cs typeface="Calibri" panose="020F0502020204030204" pitchFamily="34" charset="0"/>
                        </a:rPr>
                        <a:t>¿Qué derecho humano podría estar comprometido?</a:t>
                      </a:r>
                      <a:endParaRPr lang="es-CO" sz="1300" b="1" i="0" u="none" strike="noStrike">
                        <a:solidFill>
                          <a:srgbClr val="002060"/>
                        </a:solidFill>
                        <a:effectLst/>
                        <a:latin typeface="Calibri" panose="020F0502020204030204" pitchFamily="34" charset="0"/>
                        <a:cs typeface="Calibri" panose="020F0502020204030204" pitchFamily="34" charset="0"/>
                      </a:endParaRPr>
                    </a:p>
                  </a:txBody>
                  <a:tcPr marL="45720" marR="45720" anchor="ctr"/>
                </a:tc>
                <a:extLst>
                  <a:ext uri="{0D108BD9-81ED-4DB2-BD59-A6C34878D82A}">
                    <a16:rowId xmlns:a16="http://schemas.microsoft.com/office/drawing/2014/main" val="3389751325"/>
                  </a:ext>
                </a:extLst>
              </a:tr>
              <a:tr h="1391259">
                <a:tc>
                  <a:txBody>
                    <a:bodyPr/>
                    <a:lstStyle/>
                    <a:p>
                      <a:pPr marR="0" algn="l" rtl="0" fontAlgn="ctr">
                        <a:lnSpc>
                          <a:spcPct val="100000"/>
                        </a:lnSpc>
                        <a:spcBef>
                          <a:spcPts val="0"/>
                        </a:spcBef>
                        <a:spcAft>
                          <a:spcPts val="0"/>
                        </a:spcAft>
                        <a:buClr>
                          <a:srgbClr val="000000"/>
                        </a:buClr>
                        <a:buFont typeface="Arial"/>
                        <a:buNone/>
                      </a:pPr>
                      <a:r>
                        <a:rPr lang="es-CO" sz="1300" b="1" u="none" strike="noStrike" cap="none">
                          <a:solidFill>
                            <a:srgbClr val="002060"/>
                          </a:solidFill>
                          <a:effectLst/>
                          <a:latin typeface="Calibri" panose="020F0502020204030204" pitchFamily="34" charset="0"/>
                          <a:cs typeface="Calibri" panose="020F0502020204030204" pitchFamily="34" charset="0"/>
                          <a:sym typeface="Arial"/>
                        </a:rPr>
                        <a:t>Ausencia de control territorial que impacta los servicios ecosistémicos asociados al agua en territorios marcados por el conflicto armado y actores ilegales. Exacerba la inequidad y las condiciones de vida digna de las comunidades y ecosistemas e</a:t>
                      </a:r>
                      <a:endParaRPr lang="es-CO" sz="1300" b="1" i="0" u="none" strike="noStrike" cap="none">
                        <a:solidFill>
                          <a:srgbClr val="002060"/>
                        </a:solidFill>
                        <a:effectLst/>
                        <a:latin typeface="Calibri" panose="020F0502020204030204" pitchFamily="34" charset="0"/>
                        <a:ea typeface="+mn-ea"/>
                        <a:cs typeface="Calibri" panose="020F0502020204030204" pitchFamily="34" charset="0"/>
                        <a:sym typeface="Arial"/>
                      </a:endParaRPr>
                    </a:p>
                  </a:txBody>
                  <a:tcPr marL="45720" marR="45720"/>
                </a:tc>
                <a:tc>
                  <a:txBody>
                    <a:bodyPr/>
                    <a:lstStyle/>
                    <a:p>
                      <a:pPr algn="l" fontAlgn="ctr">
                        <a:buNone/>
                      </a:pPr>
                      <a:r>
                        <a:rPr lang="es-CO" sz="1300" b="0" u="none" strike="noStrike">
                          <a:solidFill>
                            <a:schemeClr val="tx1"/>
                          </a:solidFill>
                          <a:effectLst/>
                          <a:latin typeface="Calibri" panose="020F0502020204030204" pitchFamily="34" charset="0"/>
                          <a:cs typeface="Calibri" panose="020F0502020204030204" pitchFamily="34" charset="0"/>
                        </a:rPr>
                        <a:t>Reproducción de las desigualdades a nivel social, ambiental, cultura, económico, a raíz del fortalecimiento de las economías ilegales</a:t>
                      </a:r>
                      <a:endParaRPr lang="es-CO" sz="1300" b="0" i="0" u="none" strike="noStrike">
                        <a:solidFill>
                          <a:schemeClr val="tx1"/>
                        </a:solidFill>
                        <a:effectLst/>
                        <a:latin typeface="Calibri" panose="020F0502020204030204" pitchFamily="34" charset="0"/>
                        <a:cs typeface="Calibri" panose="020F0502020204030204" pitchFamily="34" charset="0"/>
                      </a:endParaRPr>
                    </a:p>
                  </a:txBody>
                  <a:tcPr marL="45720" marR="45720" anchor="ctr"/>
                </a:tc>
                <a:tc>
                  <a:txBody>
                    <a:bodyPr/>
                    <a:lstStyle/>
                    <a:p>
                      <a:pPr algn="l" fontAlgn="ctr">
                        <a:buNone/>
                      </a:pPr>
                      <a:r>
                        <a:rPr lang="es-CO" sz="1300" b="0" u="none" strike="noStrike">
                          <a:solidFill>
                            <a:schemeClr val="tx1"/>
                          </a:solidFill>
                          <a:effectLst/>
                          <a:latin typeface="Calibri" panose="020F0502020204030204" pitchFamily="34" charset="0"/>
                          <a:cs typeface="Calibri" panose="020F0502020204030204" pitchFamily="34" charset="0"/>
                        </a:rPr>
                        <a:t>Actores al margen de la ley y Estado Colombiano - Deciden</a:t>
                      </a:r>
                      <a:br>
                        <a:rPr lang="es-CO" sz="1300" b="0" u="none" strike="noStrike">
                          <a:solidFill>
                            <a:schemeClr val="tx1"/>
                          </a:solidFill>
                          <a:effectLst/>
                          <a:latin typeface="Calibri" panose="020F0502020204030204" pitchFamily="34" charset="0"/>
                          <a:cs typeface="Calibri" panose="020F0502020204030204" pitchFamily="34" charset="0"/>
                        </a:rPr>
                      </a:br>
                      <a:r>
                        <a:rPr lang="es-CO" sz="1300" b="0" u="none" strike="noStrike">
                          <a:solidFill>
                            <a:schemeClr val="tx1"/>
                          </a:solidFill>
                          <a:effectLst/>
                          <a:latin typeface="Calibri" panose="020F0502020204030204" pitchFamily="34" charset="0"/>
                          <a:cs typeface="Calibri" panose="020F0502020204030204" pitchFamily="34" charset="0"/>
                        </a:rPr>
                        <a:t>Comunidades - No deciden</a:t>
                      </a:r>
                      <a:endParaRPr lang="es-CO" sz="1300" b="0" i="0" u="none" strike="noStrike">
                        <a:solidFill>
                          <a:schemeClr val="tx1"/>
                        </a:solidFill>
                        <a:effectLst/>
                        <a:latin typeface="Calibri" panose="020F0502020204030204" pitchFamily="34" charset="0"/>
                        <a:cs typeface="Calibri" panose="020F0502020204030204" pitchFamily="34" charset="0"/>
                      </a:endParaRPr>
                    </a:p>
                  </a:txBody>
                  <a:tcPr marL="45720" marR="45720" anchor="ctr"/>
                </a:tc>
                <a:tc>
                  <a:txBody>
                    <a:bodyPr/>
                    <a:lstStyle/>
                    <a:p>
                      <a:pPr algn="l" fontAlgn="ctr">
                        <a:buNone/>
                      </a:pPr>
                      <a:r>
                        <a:rPr lang="es-CO" sz="1300" b="0" u="none" strike="noStrike">
                          <a:solidFill>
                            <a:schemeClr val="tx1"/>
                          </a:solidFill>
                          <a:effectLst/>
                          <a:latin typeface="Calibri" panose="020F0502020204030204" pitchFamily="34" charset="0"/>
                          <a:cs typeface="Calibri" panose="020F0502020204030204" pitchFamily="34" charset="0"/>
                        </a:rPr>
                        <a:t>Territorios históricamente excluidos </a:t>
                      </a:r>
                      <a:endParaRPr lang="es-CO" sz="1300" b="0" i="0" u="none" strike="noStrike">
                        <a:solidFill>
                          <a:schemeClr val="tx1"/>
                        </a:solidFill>
                        <a:effectLst/>
                        <a:latin typeface="Calibri" panose="020F0502020204030204" pitchFamily="34" charset="0"/>
                        <a:cs typeface="Calibri" panose="020F0502020204030204" pitchFamily="34" charset="0"/>
                      </a:endParaRPr>
                    </a:p>
                  </a:txBody>
                  <a:tcPr marL="45720" marR="45720" anchor="ctr"/>
                </a:tc>
                <a:tc>
                  <a:txBody>
                    <a:bodyPr/>
                    <a:lstStyle/>
                    <a:p>
                      <a:pPr algn="l" fontAlgn="ctr">
                        <a:buNone/>
                      </a:pPr>
                      <a:r>
                        <a:rPr lang="es-CO" sz="1300" b="0" u="none" strike="noStrike">
                          <a:solidFill>
                            <a:schemeClr val="tx1"/>
                          </a:solidFill>
                          <a:effectLst/>
                          <a:latin typeface="Calibri" panose="020F0502020204030204" pitchFamily="34" charset="0"/>
                          <a:cs typeface="Calibri" panose="020F0502020204030204" pitchFamily="34" charset="0"/>
                        </a:rPr>
                        <a:t>Vida, Salud, Permanencia en el territorio</a:t>
                      </a:r>
                      <a:endParaRPr lang="es-CO" sz="1300" b="0" i="0" u="none" strike="noStrike">
                        <a:solidFill>
                          <a:schemeClr val="tx1"/>
                        </a:solidFill>
                        <a:effectLst/>
                        <a:latin typeface="Calibri" panose="020F0502020204030204" pitchFamily="34" charset="0"/>
                        <a:cs typeface="Calibri" panose="020F0502020204030204" pitchFamily="34" charset="0"/>
                      </a:endParaRPr>
                    </a:p>
                  </a:txBody>
                  <a:tcPr marL="45720" marR="45720" anchor="ctr"/>
                </a:tc>
                <a:extLst>
                  <a:ext uri="{0D108BD9-81ED-4DB2-BD59-A6C34878D82A}">
                    <a16:rowId xmlns:a16="http://schemas.microsoft.com/office/drawing/2014/main" val="1520318059"/>
                  </a:ext>
                </a:extLst>
              </a:tr>
              <a:tr h="695630">
                <a:tc>
                  <a:txBody>
                    <a:bodyPr/>
                    <a:lstStyle/>
                    <a:p>
                      <a:pPr marR="0" algn="l" rtl="0" fontAlgn="ctr">
                        <a:lnSpc>
                          <a:spcPct val="100000"/>
                        </a:lnSpc>
                        <a:spcBef>
                          <a:spcPts val="0"/>
                        </a:spcBef>
                        <a:spcAft>
                          <a:spcPts val="0"/>
                        </a:spcAft>
                        <a:buClr>
                          <a:srgbClr val="000000"/>
                        </a:buClr>
                        <a:buFont typeface="Arial"/>
                        <a:buNone/>
                      </a:pPr>
                      <a:r>
                        <a:rPr lang="es-CO" sz="1300" b="1" u="none" strike="noStrike" cap="none">
                          <a:solidFill>
                            <a:srgbClr val="002060"/>
                          </a:solidFill>
                          <a:effectLst/>
                          <a:latin typeface="Calibri" panose="020F0502020204030204" pitchFamily="34" charset="0"/>
                          <a:cs typeface="Calibri" panose="020F0502020204030204" pitchFamily="34" charset="0"/>
                          <a:sym typeface="Arial"/>
                        </a:rPr>
                        <a:t>Limitadas garantías para la participación incidente en la toma de decisiones relacionadas con el agua</a:t>
                      </a:r>
                      <a:endParaRPr lang="es-CO" sz="1300" b="1" i="0" u="none" strike="noStrike" cap="none">
                        <a:solidFill>
                          <a:srgbClr val="002060"/>
                        </a:solidFill>
                        <a:effectLst/>
                        <a:latin typeface="Calibri" panose="020F0502020204030204" pitchFamily="34" charset="0"/>
                        <a:ea typeface="+mn-ea"/>
                        <a:cs typeface="Calibri" panose="020F0502020204030204" pitchFamily="34" charset="0"/>
                        <a:sym typeface="Arial"/>
                      </a:endParaRPr>
                    </a:p>
                  </a:txBody>
                  <a:tcPr marL="45720" marR="45720" anchor="ctr"/>
                </a:tc>
                <a:tc>
                  <a:txBody>
                    <a:bodyPr/>
                    <a:lstStyle/>
                    <a:p>
                      <a:pPr algn="l" fontAlgn="ctr">
                        <a:buNone/>
                      </a:pPr>
                      <a:r>
                        <a:rPr lang="es-CO" sz="1300" b="0" u="none" strike="noStrike">
                          <a:solidFill>
                            <a:schemeClr val="tx1"/>
                          </a:solidFill>
                          <a:effectLst/>
                          <a:latin typeface="Calibri" panose="020F0502020204030204" pitchFamily="34" charset="0"/>
                          <a:cs typeface="Calibri" panose="020F0502020204030204" pitchFamily="34" charset="0"/>
                        </a:rPr>
                        <a:t>Asímetrias de poder, falta de información, capacidades de participación (seguridad, logístico)</a:t>
                      </a:r>
                      <a:endParaRPr lang="es-CO" sz="1300" b="0" i="0" u="none" strike="noStrike">
                        <a:solidFill>
                          <a:schemeClr val="tx1"/>
                        </a:solidFill>
                        <a:effectLst/>
                        <a:latin typeface="Calibri" panose="020F0502020204030204" pitchFamily="34" charset="0"/>
                        <a:cs typeface="Calibri" panose="020F0502020204030204" pitchFamily="34" charset="0"/>
                      </a:endParaRPr>
                    </a:p>
                  </a:txBody>
                  <a:tcPr marL="45720" marR="45720" anchor="ctr"/>
                </a:tc>
                <a:tc>
                  <a:txBody>
                    <a:bodyPr/>
                    <a:lstStyle/>
                    <a:p>
                      <a:pPr algn="l" fontAlgn="ctr">
                        <a:buNone/>
                      </a:pPr>
                      <a:r>
                        <a:rPr lang="es-CO" sz="1300" b="0" u="none" strike="noStrike">
                          <a:solidFill>
                            <a:schemeClr val="tx1"/>
                          </a:solidFill>
                          <a:effectLst/>
                          <a:latin typeface="Calibri" panose="020F0502020204030204" pitchFamily="34" charset="0"/>
                          <a:cs typeface="Calibri" panose="020F0502020204030204" pitchFamily="34" charset="0"/>
                        </a:rPr>
                        <a:t>Estado fragmentado - Decide</a:t>
                      </a:r>
                      <a:br>
                        <a:rPr lang="es-CO" sz="1300" b="0" u="none" strike="noStrike">
                          <a:solidFill>
                            <a:schemeClr val="tx1"/>
                          </a:solidFill>
                          <a:effectLst/>
                          <a:latin typeface="Calibri" panose="020F0502020204030204" pitchFamily="34" charset="0"/>
                          <a:cs typeface="Calibri" panose="020F0502020204030204" pitchFamily="34" charset="0"/>
                        </a:rPr>
                      </a:br>
                      <a:r>
                        <a:rPr lang="es-CO" sz="1300" b="0" u="none" strike="noStrike">
                          <a:solidFill>
                            <a:schemeClr val="tx1"/>
                          </a:solidFill>
                          <a:effectLst/>
                          <a:latin typeface="Calibri" panose="020F0502020204030204" pitchFamily="34" charset="0"/>
                          <a:cs typeface="Calibri" panose="020F0502020204030204" pitchFamily="34" charset="0"/>
                        </a:rPr>
                        <a:t>Comunidades en donde no hay instrumentos - No deciden</a:t>
                      </a:r>
                      <a:endParaRPr lang="es-CO" sz="1300" b="0" i="0" u="none" strike="noStrike">
                        <a:solidFill>
                          <a:schemeClr val="tx1"/>
                        </a:solidFill>
                        <a:effectLst/>
                        <a:latin typeface="Calibri" panose="020F0502020204030204" pitchFamily="34" charset="0"/>
                        <a:cs typeface="Calibri" panose="020F0502020204030204" pitchFamily="34" charset="0"/>
                      </a:endParaRPr>
                    </a:p>
                  </a:txBody>
                  <a:tcPr marL="45720" marR="45720" anchor="ctr"/>
                </a:tc>
                <a:tc>
                  <a:txBody>
                    <a:bodyPr/>
                    <a:lstStyle/>
                    <a:p>
                      <a:pPr algn="l" fontAlgn="b">
                        <a:buNone/>
                      </a:pPr>
                      <a:r>
                        <a:rPr lang="es-CO" sz="1300" b="0" u="none" strike="noStrike">
                          <a:solidFill>
                            <a:schemeClr val="tx1"/>
                          </a:solidFill>
                          <a:effectLst/>
                          <a:latin typeface="Calibri" panose="020F0502020204030204" pitchFamily="34" charset="0"/>
                          <a:cs typeface="Calibri" panose="020F0502020204030204" pitchFamily="34" charset="0"/>
                        </a:rPr>
                        <a:t>Territorios donde no hay instrumentos, comunidades con bajas capacidades de gestión</a:t>
                      </a:r>
                      <a:endParaRPr lang="es-CO" sz="1300" b="0" i="0" u="none" strike="noStrike">
                        <a:solidFill>
                          <a:schemeClr val="tx1"/>
                        </a:solidFill>
                        <a:effectLst/>
                        <a:latin typeface="Calibri" panose="020F0502020204030204" pitchFamily="34" charset="0"/>
                        <a:cs typeface="Calibri" panose="020F0502020204030204" pitchFamily="34" charset="0"/>
                      </a:endParaRPr>
                    </a:p>
                  </a:txBody>
                  <a:tcPr marL="45720" marR="45720" anchor="b"/>
                </a:tc>
                <a:tc>
                  <a:txBody>
                    <a:bodyPr/>
                    <a:lstStyle/>
                    <a:p>
                      <a:pPr algn="l" fontAlgn="ctr">
                        <a:buNone/>
                      </a:pPr>
                      <a:r>
                        <a:rPr lang="es-CO" sz="1300" b="0" u="none" strike="noStrike">
                          <a:solidFill>
                            <a:schemeClr val="tx1"/>
                          </a:solidFill>
                          <a:effectLst/>
                          <a:latin typeface="Calibri" panose="020F0502020204030204" pitchFamily="34" charset="0"/>
                          <a:cs typeface="Calibri" panose="020F0502020204030204" pitchFamily="34" charset="0"/>
                        </a:rPr>
                        <a:t>Participación, Permanencia territorial</a:t>
                      </a:r>
                      <a:endParaRPr lang="es-CO" sz="1300" b="0" i="0" u="none" strike="noStrike">
                        <a:solidFill>
                          <a:schemeClr val="tx1"/>
                        </a:solidFill>
                        <a:effectLst/>
                        <a:latin typeface="Calibri" panose="020F0502020204030204" pitchFamily="34" charset="0"/>
                        <a:cs typeface="Calibri" panose="020F0502020204030204" pitchFamily="34" charset="0"/>
                      </a:endParaRPr>
                    </a:p>
                  </a:txBody>
                  <a:tcPr marL="45720" marR="45720" anchor="ctr"/>
                </a:tc>
                <a:extLst>
                  <a:ext uri="{0D108BD9-81ED-4DB2-BD59-A6C34878D82A}">
                    <a16:rowId xmlns:a16="http://schemas.microsoft.com/office/drawing/2014/main" val="1927090774"/>
                  </a:ext>
                </a:extLst>
              </a:tr>
              <a:tr h="695630">
                <a:tc>
                  <a:txBody>
                    <a:bodyPr/>
                    <a:lstStyle/>
                    <a:p>
                      <a:pPr marR="0" algn="l" rtl="0" fontAlgn="ctr">
                        <a:lnSpc>
                          <a:spcPct val="100000"/>
                        </a:lnSpc>
                        <a:spcBef>
                          <a:spcPts val="0"/>
                        </a:spcBef>
                        <a:spcAft>
                          <a:spcPts val="0"/>
                        </a:spcAft>
                        <a:buClr>
                          <a:srgbClr val="000000"/>
                        </a:buClr>
                        <a:buFont typeface="Arial"/>
                        <a:buNone/>
                      </a:pPr>
                      <a:r>
                        <a:rPr lang="es-CO" sz="1300" b="1" u="none" strike="noStrike" cap="none">
                          <a:solidFill>
                            <a:srgbClr val="002060"/>
                          </a:solidFill>
                          <a:effectLst/>
                          <a:latin typeface="Calibri" panose="020F0502020204030204" pitchFamily="34" charset="0"/>
                          <a:cs typeface="Calibri" panose="020F0502020204030204" pitchFamily="34" charset="0"/>
                          <a:sym typeface="Arial"/>
                        </a:rPr>
                        <a:t>Débil corresponsabilidad de actores que no pertenecen al sector ambiente pero que inciden en la gestión del agua</a:t>
                      </a:r>
                      <a:endParaRPr lang="es-CO" sz="1300" b="1" i="0" u="none" strike="noStrike" cap="none">
                        <a:solidFill>
                          <a:srgbClr val="002060"/>
                        </a:solidFill>
                        <a:effectLst/>
                        <a:latin typeface="Calibri" panose="020F0502020204030204" pitchFamily="34" charset="0"/>
                        <a:ea typeface="+mn-ea"/>
                        <a:cs typeface="Calibri" panose="020F0502020204030204" pitchFamily="34" charset="0"/>
                        <a:sym typeface="Arial"/>
                      </a:endParaRPr>
                    </a:p>
                  </a:txBody>
                  <a:tcPr marL="45720" marR="45720" anchor="ctr"/>
                </a:tc>
                <a:tc>
                  <a:txBody>
                    <a:bodyPr/>
                    <a:lstStyle/>
                    <a:p>
                      <a:pPr algn="l" fontAlgn="ctr">
                        <a:buNone/>
                      </a:pPr>
                      <a:r>
                        <a:rPr lang="es-CO" sz="1300" b="0" u="none" strike="noStrike">
                          <a:solidFill>
                            <a:schemeClr val="tx1"/>
                          </a:solidFill>
                          <a:effectLst/>
                          <a:latin typeface="Calibri" panose="020F0502020204030204" pitchFamily="34" charset="0"/>
                          <a:cs typeface="Calibri" panose="020F0502020204030204" pitchFamily="34" charset="0"/>
                        </a:rPr>
                        <a:t>No hay reconocimiento sobre otras formas de vida</a:t>
                      </a:r>
                      <a:endParaRPr lang="es-CO" sz="1300" b="0" i="0" u="none" strike="noStrike">
                        <a:solidFill>
                          <a:schemeClr val="tx1"/>
                        </a:solidFill>
                        <a:effectLst/>
                        <a:latin typeface="Calibri" panose="020F0502020204030204" pitchFamily="34" charset="0"/>
                        <a:cs typeface="Calibri" panose="020F0502020204030204" pitchFamily="34" charset="0"/>
                      </a:endParaRPr>
                    </a:p>
                  </a:txBody>
                  <a:tcPr marL="45720" marR="45720" anchor="ctr"/>
                </a:tc>
                <a:tc>
                  <a:txBody>
                    <a:bodyPr/>
                    <a:lstStyle/>
                    <a:p>
                      <a:pPr algn="l" fontAlgn="ctr">
                        <a:buNone/>
                      </a:pPr>
                      <a:r>
                        <a:rPr lang="es-CO" sz="1300" b="0" u="none" strike="noStrike">
                          <a:solidFill>
                            <a:schemeClr val="tx1"/>
                          </a:solidFill>
                          <a:effectLst/>
                          <a:latin typeface="Calibri" panose="020F0502020204030204" pitchFamily="34" charset="0"/>
                          <a:cs typeface="Calibri" panose="020F0502020204030204" pitchFamily="34" charset="0"/>
                        </a:rPr>
                        <a:t>Estado Colombiano - Decide</a:t>
                      </a:r>
                      <a:br>
                        <a:rPr lang="es-CO" sz="1300" b="0" u="none" strike="noStrike">
                          <a:solidFill>
                            <a:schemeClr val="tx1"/>
                          </a:solidFill>
                          <a:effectLst/>
                          <a:latin typeface="Calibri" panose="020F0502020204030204" pitchFamily="34" charset="0"/>
                          <a:cs typeface="Calibri" panose="020F0502020204030204" pitchFamily="34" charset="0"/>
                        </a:rPr>
                      </a:br>
                      <a:r>
                        <a:rPr lang="es-CO" sz="1300" b="0" u="none" strike="noStrike">
                          <a:solidFill>
                            <a:schemeClr val="tx1"/>
                          </a:solidFill>
                          <a:effectLst/>
                          <a:latin typeface="Calibri" panose="020F0502020204030204" pitchFamily="34" charset="0"/>
                          <a:cs typeface="Calibri" panose="020F0502020204030204" pitchFamily="34" charset="0"/>
                        </a:rPr>
                        <a:t>sectores privilegiados -Decide</a:t>
                      </a:r>
                      <a:br>
                        <a:rPr lang="es-CO" sz="1300" b="0" u="none" strike="noStrike">
                          <a:solidFill>
                            <a:schemeClr val="tx1"/>
                          </a:solidFill>
                          <a:effectLst/>
                          <a:latin typeface="Calibri" panose="020F0502020204030204" pitchFamily="34" charset="0"/>
                          <a:cs typeface="Calibri" panose="020F0502020204030204" pitchFamily="34" charset="0"/>
                        </a:rPr>
                      </a:br>
                      <a:r>
                        <a:rPr lang="es-CO" sz="1300" b="0" u="none" strike="noStrike">
                          <a:solidFill>
                            <a:schemeClr val="tx1"/>
                          </a:solidFill>
                          <a:effectLst/>
                          <a:latin typeface="Calibri" panose="020F0502020204030204" pitchFamily="34" charset="0"/>
                          <a:cs typeface="Calibri" panose="020F0502020204030204" pitchFamily="34" charset="0"/>
                        </a:rPr>
                        <a:t>Comunidades - No deciden</a:t>
                      </a:r>
                      <a:endParaRPr lang="es-CO" sz="1300" b="0" i="0" u="none" strike="noStrike">
                        <a:solidFill>
                          <a:schemeClr val="tx1"/>
                        </a:solidFill>
                        <a:effectLst/>
                        <a:latin typeface="Calibri" panose="020F0502020204030204" pitchFamily="34" charset="0"/>
                        <a:cs typeface="Calibri" panose="020F0502020204030204" pitchFamily="34" charset="0"/>
                      </a:endParaRPr>
                    </a:p>
                  </a:txBody>
                  <a:tcPr marL="45720" marR="45720" anchor="ctr"/>
                </a:tc>
                <a:tc>
                  <a:txBody>
                    <a:bodyPr/>
                    <a:lstStyle/>
                    <a:p>
                      <a:pPr algn="l" fontAlgn="b">
                        <a:buNone/>
                      </a:pPr>
                      <a:r>
                        <a:rPr lang="es-CO" sz="1300" b="0" u="none" strike="noStrike">
                          <a:solidFill>
                            <a:schemeClr val="tx1"/>
                          </a:solidFill>
                          <a:effectLst/>
                          <a:latin typeface="Calibri" panose="020F0502020204030204" pitchFamily="34" charset="0"/>
                          <a:cs typeface="Calibri" panose="020F0502020204030204" pitchFamily="34" charset="0"/>
                        </a:rPr>
                        <a:t>Actividades que inciden directamente en la sostenibilidad ecosistémica</a:t>
                      </a:r>
                      <a:endParaRPr lang="es-CO" sz="1300" b="0" i="0" u="none" strike="noStrike">
                        <a:solidFill>
                          <a:schemeClr val="tx1"/>
                        </a:solidFill>
                        <a:effectLst/>
                        <a:latin typeface="Calibri" panose="020F0502020204030204" pitchFamily="34" charset="0"/>
                        <a:cs typeface="Calibri" panose="020F0502020204030204" pitchFamily="34" charset="0"/>
                      </a:endParaRPr>
                    </a:p>
                  </a:txBody>
                  <a:tcPr marL="45720" marR="45720" anchor="b"/>
                </a:tc>
                <a:tc>
                  <a:txBody>
                    <a:bodyPr/>
                    <a:lstStyle/>
                    <a:p>
                      <a:pPr algn="l" fontAlgn="ctr">
                        <a:buNone/>
                      </a:pPr>
                      <a:r>
                        <a:rPr lang="es-CO" sz="1300" b="0" u="none" strike="noStrike">
                          <a:solidFill>
                            <a:schemeClr val="tx1"/>
                          </a:solidFill>
                          <a:effectLst/>
                          <a:latin typeface="Calibri" panose="020F0502020204030204" pitchFamily="34" charset="0"/>
                          <a:cs typeface="Calibri" panose="020F0502020204030204" pitchFamily="34" charset="0"/>
                        </a:rPr>
                        <a:t>Vida, Salud, Permanencia en el territorio</a:t>
                      </a:r>
                      <a:endParaRPr lang="es-CO" sz="1300" b="0" i="0" u="none" strike="noStrike">
                        <a:solidFill>
                          <a:schemeClr val="tx1"/>
                        </a:solidFill>
                        <a:effectLst/>
                        <a:latin typeface="Calibri" panose="020F0502020204030204" pitchFamily="34" charset="0"/>
                        <a:cs typeface="Calibri" panose="020F0502020204030204" pitchFamily="34" charset="0"/>
                      </a:endParaRPr>
                    </a:p>
                  </a:txBody>
                  <a:tcPr marL="45720" marR="45720" anchor="ctr"/>
                </a:tc>
                <a:extLst>
                  <a:ext uri="{0D108BD9-81ED-4DB2-BD59-A6C34878D82A}">
                    <a16:rowId xmlns:a16="http://schemas.microsoft.com/office/drawing/2014/main" val="2049903098"/>
                  </a:ext>
                </a:extLst>
              </a:tr>
              <a:tr h="695630">
                <a:tc>
                  <a:txBody>
                    <a:bodyPr/>
                    <a:lstStyle/>
                    <a:p>
                      <a:pPr marR="0" algn="l" rtl="0" fontAlgn="ctr">
                        <a:lnSpc>
                          <a:spcPct val="100000"/>
                        </a:lnSpc>
                        <a:spcBef>
                          <a:spcPts val="0"/>
                        </a:spcBef>
                        <a:spcAft>
                          <a:spcPts val="0"/>
                        </a:spcAft>
                        <a:buClr>
                          <a:srgbClr val="000000"/>
                        </a:buClr>
                        <a:buFont typeface="Arial"/>
                        <a:buNone/>
                      </a:pPr>
                      <a:r>
                        <a:rPr lang="es-CO" sz="1300" b="1" u="none" strike="noStrike" cap="none">
                          <a:solidFill>
                            <a:srgbClr val="002060"/>
                          </a:solidFill>
                          <a:effectLst/>
                          <a:latin typeface="Calibri" panose="020F0502020204030204" pitchFamily="34" charset="0"/>
                          <a:cs typeface="Calibri" panose="020F0502020204030204" pitchFamily="34" charset="0"/>
                          <a:sym typeface="Arial"/>
                        </a:rPr>
                        <a:t>Concentración de la gestión de la información a nivel institucional de manera fragmentada </a:t>
                      </a:r>
                      <a:endParaRPr lang="es-CO" sz="1300" b="1" i="0" u="none" strike="noStrike" cap="none">
                        <a:solidFill>
                          <a:srgbClr val="002060"/>
                        </a:solidFill>
                        <a:effectLst/>
                        <a:latin typeface="Calibri" panose="020F0502020204030204" pitchFamily="34" charset="0"/>
                        <a:ea typeface="+mn-ea"/>
                        <a:cs typeface="Calibri" panose="020F0502020204030204" pitchFamily="34" charset="0"/>
                        <a:sym typeface="Arial"/>
                      </a:endParaRPr>
                    </a:p>
                  </a:txBody>
                  <a:tcPr marL="45720" marR="45720" anchor="ctr"/>
                </a:tc>
                <a:tc>
                  <a:txBody>
                    <a:bodyPr/>
                    <a:lstStyle/>
                    <a:p>
                      <a:pPr algn="l" fontAlgn="ctr">
                        <a:buNone/>
                      </a:pPr>
                      <a:r>
                        <a:rPr lang="es-CO" sz="1300" b="0" u="none" strike="noStrike">
                          <a:solidFill>
                            <a:schemeClr val="tx1"/>
                          </a:solidFill>
                          <a:effectLst/>
                          <a:latin typeface="Calibri" panose="020F0502020204030204" pitchFamily="34" charset="0"/>
                          <a:cs typeface="Calibri" panose="020F0502020204030204" pitchFamily="34" charset="0"/>
                        </a:rPr>
                        <a:t>Diferentes sistemas de información, baja calidad y acceso a información pública</a:t>
                      </a:r>
                      <a:endParaRPr lang="es-CO" sz="1300" b="0" i="0" u="none" strike="noStrike">
                        <a:solidFill>
                          <a:schemeClr val="tx1"/>
                        </a:solidFill>
                        <a:effectLst/>
                        <a:latin typeface="Calibri" panose="020F0502020204030204" pitchFamily="34" charset="0"/>
                        <a:cs typeface="Calibri" panose="020F0502020204030204" pitchFamily="34" charset="0"/>
                      </a:endParaRPr>
                    </a:p>
                  </a:txBody>
                  <a:tcPr marL="45720" marR="45720" anchor="ctr"/>
                </a:tc>
                <a:tc>
                  <a:txBody>
                    <a:bodyPr/>
                    <a:lstStyle/>
                    <a:p>
                      <a:pPr algn="l" fontAlgn="ctr">
                        <a:buNone/>
                      </a:pPr>
                      <a:r>
                        <a:rPr lang="es-CO" sz="1300" b="0" u="none" strike="noStrike">
                          <a:solidFill>
                            <a:schemeClr val="tx1"/>
                          </a:solidFill>
                          <a:effectLst/>
                          <a:latin typeface="Calibri" panose="020F0502020204030204" pitchFamily="34" charset="0"/>
                          <a:cs typeface="Calibri" panose="020F0502020204030204" pitchFamily="34" charset="0"/>
                        </a:rPr>
                        <a:t>Estado Colombiano - Decide</a:t>
                      </a:r>
                      <a:br>
                        <a:rPr lang="es-CO" sz="1300" b="0" u="none" strike="noStrike">
                          <a:solidFill>
                            <a:schemeClr val="tx1"/>
                          </a:solidFill>
                          <a:effectLst/>
                          <a:latin typeface="Calibri" panose="020F0502020204030204" pitchFamily="34" charset="0"/>
                          <a:cs typeface="Calibri" panose="020F0502020204030204" pitchFamily="34" charset="0"/>
                        </a:rPr>
                      </a:br>
                      <a:r>
                        <a:rPr lang="es-CO" sz="1300" b="0" u="none" strike="noStrike">
                          <a:solidFill>
                            <a:schemeClr val="tx1"/>
                          </a:solidFill>
                          <a:effectLst/>
                          <a:latin typeface="Calibri" panose="020F0502020204030204" pitchFamily="34" charset="0"/>
                          <a:cs typeface="Calibri" panose="020F0502020204030204" pitchFamily="34" charset="0"/>
                        </a:rPr>
                        <a:t>sectores privilegiados -Decide</a:t>
                      </a:r>
                      <a:br>
                        <a:rPr lang="es-CO" sz="1300" b="0" u="none" strike="noStrike">
                          <a:solidFill>
                            <a:schemeClr val="tx1"/>
                          </a:solidFill>
                          <a:effectLst/>
                          <a:latin typeface="Calibri" panose="020F0502020204030204" pitchFamily="34" charset="0"/>
                          <a:cs typeface="Calibri" panose="020F0502020204030204" pitchFamily="34" charset="0"/>
                        </a:rPr>
                      </a:br>
                      <a:r>
                        <a:rPr lang="es-CO" sz="1300" b="0" u="none" strike="noStrike">
                          <a:solidFill>
                            <a:schemeClr val="tx1"/>
                          </a:solidFill>
                          <a:effectLst/>
                          <a:latin typeface="Calibri" panose="020F0502020204030204" pitchFamily="34" charset="0"/>
                          <a:cs typeface="Calibri" panose="020F0502020204030204" pitchFamily="34" charset="0"/>
                        </a:rPr>
                        <a:t>Comunidades - No deciden</a:t>
                      </a:r>
                      <a:endParaRPr lang="es-CO" sz="1300" b="0" i="0" u="none" strike="noStrike">
                        <a:solidFill>
                          <a:schemeClr val="tx1"/>
                        </a:solidFill>
                        <a:effectLst/>
                        <a:latin typeface="Calibri" panose="020F0502020204030204" pitchFamily="34" charset="0"/>
                        <a:cs typeface="Calibri" panose="020F0502020204030204" pitchFamily="34" charset="0"/>
                      </a:endParaRPr>
                    </a:p>
                  </a:txBody>
                  <a:tcPr marL="45720" marR="45720" anchor="ctr"/>
                </a:tc>
                <a:tc>
                  <a:txBody>
                    <a:bodyPr/>
                    <a:lstStyle/>
                    <a:p>
                      <a:pPr algn="l" fontAlgn="b">
                        <a:buNone/>
                      </a:pPr>
                      <a:r>
                        <a:rPr lang="es-CO" sz="1300" b="0" u="none" strike="noStrike">
                          <a:solidFill>
                            <a:schemeClr val="tx1"/>
                          </a:solidFill>
                          <a:effectLst/>
                          <a:latin typeface="Calibri" panose="020F0502020204030204" pitchFamily="34" charset="0"/>
                          <a:cs typeface="Calibri" panose="020F0502020204030204" pitchFamily="34" charset="0"/>
                        </a:rPr>
                        <a:t>Comunidades rurales, comunidades étnicas </a:t>
                      </a:r>
                      <a:endParaRPr lang="es-CO" sz="1300" b="0" i="0" u="none" strike="noStrike">
                        <a:solidFill>
                          <a:schemeClr val="tx1"/>
                        </a:solidFill>
                        <a:effectLst/>
                        <a:latin typeface="Calibri" panose="020F0502020204030204" pitchFamily="34" charset="0"/>
                        <a:cs typeface="Calibri" panose="020F0502020204030204" pitchFamily="34" charset="0"/>
                      </a:endParaRPr>
                    </a:p>
                  </a:txBody>
                  <a:tcPr marL="45720" marR="45720" anchor="b"/>
                </a:tc>
                <a:tc>
                  <a:txBody>
                    <a:bodyPr/>
                    <a:lstStyle/>
                    <a:p>
                      <a:pPr algn="l" fontAlgn="ctr">
                        <a:buNone/>
                      </a:pPr>
                      <a:r>
                        <a:rPr lang="es-CO" sz="1300" b="0" u="none" strike="noStrike">
                          <a:solidFill>
                            <a:schemeClr val="tx1"/>
                          </a:solidFill>
                          <a:effectLst/>
                          <a:latin typeface="Calibri" panose="020F0502020204030204" pitchFamily="34" charset="0"/>
                          <a:cs typeface="Calibri" panose="020F0502020204030204" pitchFamily="34" charset="0"/>
                        </a:rPr>
                        <a:t>Participación, Permanencia territorial</a:t>
                      </a:r>
                      <a:endParaRPr lang="es-CO" sz="1300" b="0" i="0" u="none" strike="noStrike">
                        <a:solidFill>
                          <a:schemeClr val="tx1"/>
                        </a:solidFill>
                        <a:effectLst/>
                        <a:latin typeface="Calibri" panose="020F0502020204030204" pitchFamily="34" charset="0"/>
                        <a:cs typeface="Calibri" panose="020F0502020204030204" pitchFamily="34" charset="0"/>
                      </a:endParaRPr>
                    </a:p>
                  </a:txBody>
                  <a:tcPr marL="45720" marR="45720" anchor="ctr"/>
                </a:tc>
                <a:extLst>
                  <a:ext uri="{0D108BD9-81ED-4DB2-BD59-A6C34878D82A}">
                    <a16:rowId xmlns:a16="http://schemas.microsoft.com/office/drawing/2014/main" val="3167159961"/>
                  </a:ext>
                </a:extLst>
              </a:tr>
            </a:tbl>
          </a:graphicData>
        </a:graphic>
      </p:graphicFrame>
      <p:sp>
        <p:nvSpPr>
          <p:cNvPr id="8" name="Rectángulo 7">
            <a:extLst>
              <a:ext uri="{FF2B5EF4-FFF2-40B4-BE49-F238E27FC236}">
                <a16:creationId xmlns:a16="http://schemas.microsoft.com/office/drawing/2014/main" id="{2236D5F3-A492-4663-A754-C5E1FCA383BC}"/>
              </a:ext>
            </a:extLst>
          </p:cNvPr>
          <p:cNvSpPr/>
          <p:nvPr/>
        </p:nvSpPr>
        <p:spPr>
          <a:xfrm>
            <a:off x="257143" y="5259737"/>
            <a:ext cx="3447958" cy="606931"/>
          </a:xfrm>
          <a:prstGeom prst="rect">
            <a:avLst/>
          </a:prstGeom>
          <a:noFill/>
          <a:ln w="7302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3" name="Google Shape;4001;p27">
            <a:extLst>
              <a:ext uri="{FF2B5EF4-FFF2-40B4-BE49-F238E27FC236}">
                <a16:creationId xmlns:a16="http://schemas.microsoft.com/office/drawing/2014/main" id="{E22A4B3A-1632-2400-9749-89F54C035C65}"/>
              </a:ext>
            </a:extLst>
          </p:cNvPr>
          <p:cNvSpPr txBox="1"/>
          <p:nvPr/>
        </p:nvSpPr>
        <p:spPr>
          <a:xfrm>
            <a:off x="7099310" y="185888"/>
            <a:ext cx="4814700" cy="1077178"/>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000"/>
              <a:buFont typeface="Arial"/>
              <a:buNone/>
            </a:pPr>
            <a:r>
              <a:rPr lang="es-419" sz="2000" b="1" i="0" u="none" strike="noStrike" cap="none">
                <a:solidFill>
                  <a:schemeClr val="lt1"/>
                </a:solidFill>
                <a:latin typeface="Calibri"/>
                <a:ea typeface="Calibri"/>
                <a:cs typeface="Calibri"/>
                <a:sym typeface="Calibri"/>
              </a:rPr>
              <a:t>Relación de la brecha 3 con los resultados del taller de brechas</a:t>
            </a:r>
            <a:endParaRPr sz="2000" b="0" i="0" u="none" strike="noStrike" cap="none">
              <a:solidFill>
                <a:schemeClr val="lt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2400"/>
              <a:buFont typeface="Arial"/>
              <a:buNone/>
            </a:pPr>
            <a:endParaRPr sz="2400" b="1" i="0" u="none" strike="noStrike" cap="none">
              <a:solidFill>
                <a:schemeClr val="lt1"/>
              </a:solidFill>
              <a:latin typeface="Calibri"/>
              <a:ea typeface="Calibri"/>
              <a:cs typeface="Calibri"/>
              <a:sym typeface="Calibri"/>
            </a:endParaRPr>
          </a:p>
        </p:txBody>
      </p:sp>
    </p:spTree>
    <p:extLst>
      <p:ext uri="{BB962C8B-B14F-4D97-AF65-F5344CB8AC3E}">
        <p14:creationId xmlns:p14="http://schemas.microsoft.com/office/powerpoint/2010/main" val="22671826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3998">
          <a:extLst>
            <a:ext uri="{FF2B5EF4-FFF2-40B4-BE49-F238E27FC236}">
              <a16:creationId xmlns:a16="http://schemas.microsoft.com/office/drawing/2014/main" id="{716029BA-80E2-1117-7B1E-EC23ED50B2A2}"/>
            </a:ext>
          </a:extLst>
        </p:cNvPr>
        <p:cNvGrpSpPr/>
        <p:nvPr/>
      </p:nvGrpSpPr>
      <p:grpSpPr>
        <a:xfrm>
          <a:off x="0" y="0"/>
          <a:ext cx="0" cy="0"/>
          <a:chOff x="0" y="0"/>
          <a:chExt cx="0" cy="0"/>
        </a:xfrm>
      </p:grpSpPr>
      <p:pic>
        <p:nvPicPr>
          <p:cNvPr id="3999" name="Google Shape;3999;p27" descr="Patrón de fondo&#10;&#10;El contenido generado por IA puede ser incorrecto.">
            <a:extLst>
              <a:ext uri="{FF2B5EF4-FFF2-40B4-BE49-F238E27FC236}">
                <a16:creationId xmlns:a16="http://schemas.microsoft.com/office/drawing/2014/main" id="{36FEC556-F415-390F-A6FF-0FF5575DBBA2}"/>
              </a:ext>
            </a:extLst>
          </p:cNvPr>
          <p:cNvPicPr preferRelativeResize="0"/>
          <p:nvPr/>
        </p:nvPicPr>
        <p:blipFill rotWithShape="1">
          <a:blip r:embed="rId3">
            <a:alphaModFix/>
          </a:blip>
          <a:srcRect/>
          <a:stretch/>
        </p:blipFill>
        <p:spPr>
          <a:xfrm>
            <a:off x="-13974" y="-3861"/>
            <a:ext cx="11504838" cy="6858000"/>
          </a:xfrm>
          <a:prstGeom prst="rect">
            <a:avLst/>
          </a:prstGeom>
          <a:noFill/>
          <a:ln>
            <a:noFill/>
          </a:ln>
        </p:spPr>
      </p:pic>
      <p:sp>
        <p:nvSpPr>
          <p:cNvPr id="4000" name="Google Shape;4000;p27">
            <a:extLst>
              <a:ext uri="{FF2B5EF4-FFF2-40B4-BE49-F238E27FC236}">
                <a16:creationId xmlns:a16="http://schemas.microsoft.com/office/drawing/2014/main" id="{2D11C171-9B64-963D-FCF3-35B66496B159}"/>
              </a:ext>
            </a:extLst>
          </p:cNvPr>
          <p:cNvSpPr/>
          <p:nvPr/>
        </p:nvSpPr>
        <p:spPr>
          <a:xfrm>
            <a:off x="6801898" y="0"/>
            <a:ext cx="5386800" cy="1042200"/>
          </a:xfrm>
          <a:prstGeom prst="rect">
            <a:avLst/>
          </a:prstGeom>
          <a:solidFill>
            <a:srgbClr val="242D5B"/>
          </a:solidFill>
          <a:ln w="12700" cap="flat" cmpd="sng">
            <a:solidFill>
              <a:srgbClr val="264159"/>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4002" name="Google Shape;4002;p27" descr="Logotipo&#10;&#10;El contenido generado por IA puede ser incorrecto.">
            <a:extLst>
              <a:ext uri="{FF2B5EF4-FFF2-40B4-BE49-F238E27FC236}">
                <a16:creationId xmlns:a16="http://schemas.microsoft.com/office/drawing/2014/main" id="{E11B0F69-70EC-BB2F-C82D-4AE21795C916}"/>
              </a:ext>
            </a:extLst>
          </p:cNvPr>
          <p:cNvPicPr preferRelativeResize="0"/>
          <p:nvPr/>
        </p:nvPicPr>
        <p:blipFill rotWithShape="1">
          <a:blip r:embed="rId4">
            <a:alphaModFix/>
          </a:blip>
          <a:srcRect/>
          <a:stretch/>
        </p:blipFill>
        <p:spPr>
          <a:xfrm>
            <a:off x="277873" y="185888"/>
            <a:ext cx="4019550" cy="809625"/>
          </a:xfrm>
          <a:prstGeom prst="rect">
            <a:avLst/>
          </a:prstGeom>
          <a:noFill/>
          <a:ln>
            <a:noFill/>
          </a:ln>
        </p:spPr>
      </p:pic>
      <p:sp>
        <p:nvSpPr>
          <p:cNvPr id="4003" name="Google Shape;4003;p27">
            <a:extLst>
              <a:ext uri="{FF2B5EF4-FFF2-40B4-BE49-F238E27FC236}">
                <a16:creationId xmlns:a16="http://schemas.microsoft.com/office/drawing/2014/main" id="{F95451B0-D79E-49CD-B134-EC2560552327}"/>
              </a:ext>
            </a:extLst>
          </p:cNvPr>
          <p:cNvSpPr/>
          <p:nvPr/>
        </p:nvSpPr>
        <p:spPr>
          <a:xfrm>
            <a:off x="0" y="1002217"/>
            <a:ext cx="12192600" cy="1542600"/>
          </a:xfrm>
          <a:prstGeom prst="rect">
            <a:avLst/>
          </a:prstGeom>
          <a:solidFill>
            <a:srgbClr val="BBD6E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600"/>
              <a:buFont typeface="Arial"/>
              <a:buNone/>
            </a:pPr>
            <a:endParaRPr sz="1600" b="0" i="0" u="none" strike="noStrike" cap="none">
              <a:solidFill>
                <a:schemeClr val="lt1"/>
              </a:solidFill>
              <a:latin typeface="Calibri"/>
              <a:ea typeface="Calibri"/>
              <a:cs typeface="Calibri"/>
              <a:sym typeface="Calibri"/>
            </a:endParaRPr>
          </a:p>
        </p:txBody>
      </p:sp>
      <p:sp>
        <p:nvSpPr>
          <p:cNvPr id="4004" name="Google Shape;4004;p27">
            <a:extLst>
              <a:ext uri="{FF2B5EF4-FFF2-40B4-BE49-F238E27FC236}">
                <a16:creationId xmlns:a16="http://schemas.microsoft.com/office/drawing/2014/main" id="{4B9EE068-F46F-13EC-0392-0FB79B2DE09F}"/>
              </a:ext>
            </a:extLst>
          </p:cNvPr>
          <p:cNvSpPr txBox="1"/>
          <p:nvPr/>
        </p:nvSpPr>
        <p:spPr>
          <a:xfrm>
            <a:off x="267171" y="1068573"/>
            <a:ext cx="11646840" cy="1261844"/>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000"/>
              <a:buFont typeface="Arial"/>
              <a:buNone/>
            </a:pPr>
            <a:r>
              <a:rPr lang="es-CO" sz="2000" b="1" i="0" u="none" strike="noStrike" cap="none">
                <a:solidFill>
                  <a:srgbClr val="242D5B"/>
                </a:solidFill>
                <a:latin typeface="Calibri"/>
                <a:ea typeface="Calibri"/>
                <a:cs typeface="Calibri"/>
                <a:sym typeface="Calibri"/>
              </a:rPr>
              <a:t>GESTIÓN DEL CONOCIMIENTO y TRANSFORMACIÓN DIGITAL: fortalecer la generación, la integración y el uso del conocimiento sobre el ciclo del agua</a:t>
            </a:r>
            <a:endParaRPr lang="es-CO" sz="1800" b="1">
              <a:solidFill>
                <a:srgbClr val="242D5B"/>
              </a:solidFill>
              <a:latin typeface="Calibri"/>
              <a:cs typeface="Calibri"/>
              <a:sym typeface="Calibri"/>
            </a:endParaRPr>
          </a:p>
          <a:p>
            <a:pPr>
              <a:buSzPts val="2000"/>
            </a:pPr>
            <a:r>
              <a:rPr lang="es-CO" sz="1800" b="1" i="0" u="none" strike="noStrike" cap="none">
                <a:solidFill>
                  <a:srgbClr val="242D5B"/>
                </a:solidFill>
                <a:latin typeface="Calibri"/>
                <a:ea typeface="Arial"/>
                <a:cs typeface="Calibri"/>
                <a:sym typeface="Calibri"/>
              </a:rPr>
              <a:t>1. </a:t>
            </a:r>
            <a:r>
              <a:rPr lang="es-CO" sz="1800" b="1">
                <a:solidFill>
                  <a:srgbClr val="242D5B"/>
                </a:solidFill>
                <a:latin typeface="Calibri"/>
                <a:cs typeface="Calibri"/>
              </a:rPr>
              <a:t>Rediseño y consolidación del </a:t>
            </a:r>
            <a:r>
              <a:rPr lang="es-CO" sz="1800" b="1">
                <a:solidFill>
                  <a:srgbClr val="242D5B"/>
                </a:solidFill>
                <a:highlight>
                  <a:srgbClr val="FFFF00"/>
                </a:highlight>
                <a:latin typeface="Calibri"/>
                <a:cs typeface="Calibri"/>
              </a:rPr>
              <a:t>Sistema Nacional de Conocimiento del Ciclo del Agua (SNCA): </a:t>
            </a:r>
            <a:r>
              <a:rPr lang="es-CO" sz="1800" b="1">
                <a:solidFill>
                  <a:srgbClr val="242D5B"/>
                </a:solidFill>
                <a:latin typeface="Calibri"/>
                <a:cs typeface="Calibri"/>
              </a:rPr>
              <a:t>SIRH+ (interoperable, abierto y multiescalar). </a:t>
            </a:r>
            <a:endParaRPr sz="1400" b="0" i="0" u="none" strike="noStrike" cap="none">
              <a:solidFill>
                <a:srgbClr val="000000"/>
              </a:solidFill>
              <a:latin typeface="Arial"/>
              <a:ea typeface="Arial"/>
              <a:cs typeface="Arial"/>
              <a:sym typeface="Arial"/>
            </a:endParaRPr>
          </a:p>
        </p:txBody>
      </p:sp>
      <p:pic>
        <p:nvPicPr>
          <p:cNvPr id="4005" name="Google Shape;4005;p27" descr="Logotipo, nombre de la empresa&#10;&#10;El contenido generado por IA puede ser incorrecto.">
            <a:extLst>
              <a:ext uri="{FF2B5EF4-FFF2-40B4-BE49-F238E27FC236}">
                <a16:creationId xmlns:a16="http://schemas.microsoft.com/office/drawing/2014/main" id="{58D177F8-FE31-5C80-7FCF-C73E320761AB}"/>
              </a:ext>
            </a:extLst>
          </p:cNvPr>
          <p:cNvPicPr preferRelativeResize="0"/>
          <p:nvPr/>
        </p:nvPicPr>
        <p:blipFill rotWithShape="1">
          <a:blip r:embed="rId5">
            <a:alphaModFix/>
          </a:blip>
          <a:srcRect/>
          <a:stretch/>
        </p:blipFill>
        <p:spPr>
          <a:xfrm>
            <a:off x="10404350" y="5530993"/>
            <a:ext cx="1438275" cy="1066800"/>
          </a:xfrm>
          <a:prstGeom prst="rect">
            <a:avLst/>
          </a:prstGeom>
          <a:noFill/>
          <a:ln>
            <a:noFill/>
          </a:ln>
        </p:spPr>
      </p:pic>
      <p:sp>
        <p:nvSpPr>
          <p:cNvPr id="3" name="Google Shape;4161;p38">
            <a:extLst>
              <a:ext uri="{FF2B5EF4-FFF2-40B4-BE49-F238E27FC236}">
                <a16:creationId xmlns:a16="http://schemas.microsoft.com/office/drawing/2014/main" id="{801FA5FB-C4C8-5CF4-12D5-E08B46615DE2}"/>
              </a:ext>
            </a:extLst>
          </p:cNvPr>
          <p:cNvSpPr txBox="1"/>
          <p:nvPr/>
        </p:nvSpPr>
        <p:spPr>
          <a:xfrm>
            <a:off x="-354956" y="2607860"/>
            <a:ext cx="5971238" cy="4154943"/>
          </a:xfrm>
          <a:prstGeom prst="rect">
            <a:avLst/>
          </a:prstGeom>
          <a:noFill/>
          <a:ln>
            <a:noFill/>
          </a:ln>
        </p:spPr>
        <p:txBody>
          <a:bodyPr spcFirstLastPara="1" wrap="square" lIns="91425" tIns="45700" rIns="91425" bIns="45700" anchor="t" anchorCtr="0">
            <a:spAutoFit/>
          </a:bodyPr>
          <a:lstStyle/>
          <a:p>
            <a:pPr marL="457200" lvl="1" algn="just">
              <a:buSzPts val="1200"/>
            </a:pPr>
            <a:endParaRPr lang="es-CO" sz="1800" b="1">
              <a:solidFill>
                <a:srgbClr val="242D5B"/>
              </a:solidFill>
              <a:latin typeface="Calibri"/>
              <a:cs typeface="Calibri"/>
              <a:sym typeface="Calibri"/>
            </a:endParaRPr>
          </a:p>
          <a:p>
            <a:pPr marL="457200" lvl="1" algn="just">
              <a:buSzPts val="1200"/>
            </a:pPr>
            <a:r>
              <a:rPr lang="es-CO" sz="1800" b="1">
                <a:solidFill>
                  <a:srgbClr val="242D5B"/>
                </a:solidFill>
                <a:latin typeface="Calibri"/>
                <a:cs typeface="Calibri"/>
                <a:sym typeface="Calibri"/>
              </a:rPr>
              <a:t>                Propósito:  </a:t>
            </a:r>
          </a:p>
          <a:p>
            <a:pPr marL="457200" lvl="1" algn="just">
              <a:buSzPts val="1200"/>
            </a:pPr>
            <a:r>
              <a:rPr lang="es-MX" sz="1600">
                <a:solidFill>
                  <a:srgbClr val="444444"/>
                </a:solidFill>
                <a:latin typeface="Calibri"/>
                <a:cs typeface="Calibri"/>
              </a:rPr>
              <a:t>Pasar a un sistema nacional de conocimiento que integra oferta–demanda–calidad–riesgo-sedimentos-ecosistemas acuáticos y terrestres, gobierna metadatos y estándares, habilita analítica/IA responsable, articula información ambiental proveniente de autoridades, sectores públicos y privados, academia y </a:t>
            </a:r>
            <a:r>
              <a:rPr lang="es-MX" sz="1600" b="1">
                <a:solidFill>
                  <a:schemeClr val="accent6">
                    <a:lumMod val="49000"/>
                  </a:schemeClr>
                </a:solidFill>
                <a:latin typeface="Calibri"/>
                <a:cs typeface="Calibri"/>
              </a:rPr>
              <a:t>comunidades (incluye saberes locales y étnicos)</a:t>
            </a:r>
            <a:r>
              <a:rPr lang="es-MX" sz="1600">
                <a:solidFill>
                  <a:srgbClr val="444444"/>
                </a:solidFill>
                <a:latin typeface="Calibri"/>
                <a:cs typeface="Calibri"/>
              </a:rPr>
              <a:t>, y hace seguimiento a los instrumentos de política. </a:t>
            </a:r>
          </a:p>
          <a:p>
            <a:pPr marL="457200" lvl="1" algn="just">
              <a:buSzPts val="1200"/>
            </a:pPr>
            <a:endParaRPr lang="es-MX" sz="1600">
              <a:solidFill>
                <a:srgbClr val="444444"/>
              </a:solidFill>
              <a:latin typeface="Calibri"/>
              <a:cs typeface="Calibri"/>
            </a:endParaRPr>
          </a:p>
          <a:p>
            <a:pPr marL="457200" lvl="1" algn="just">
              <a:buSzPts val="1200"/>
            </a:pPr>
            <a:r>
              <a:rPr lang="es-MX" sz="1600">
                <a:solidFill>
                  <a:srgbClr val="444444"/>
                </a:solidFill>
                <a:latin typeface="Calibri"/>
                <a:cs typeface="Calibri"/>
              </a:rPr>
              <a:t>Responde a las </a:t>
            </a:r>
            <a:r>
              <a:rPr lang="es-MX" sz="1600" b="1">
                <a:solidFill>
                  <a:schemeClr val="accent6">
                    <a:lumMod val="49000"/>
                  </a:schemeClr>
                </a:solidFill>
                <a:latin typeface="Calibri"/>
                <a:cs typeface="Calibri"/>
              </a:rPr>
              <a:t>brechas de descoordinación, interoperabilidad y calidad de datos</a:t>
            </a:r>
            <a:r>
              <a:rPr lang="es-MX" sz="1600">
                <a:solidFill>
                  <a:srgbClr val="444444"/>
                </a:solidFill>
                <a:latin typeface="Calibri"/>
                <a:cs typeface="Calibri"/>
              </a:rPr>
              <a:t> y a la necesidad de fortalecer y sostener el SIRH. ​</a:t>
            </a:r>
            <a:r>
              <a:rPr lang="es-MX" sz="1600">
                <a:solidFill>
                  <a:srgbClr val="444444"/>
                </a:solidFill>
                <a:highlight>
                  <a:srgbClr val="FFFF00"/>
                </a:highlight>
                <a:latin typeface="Calibri"/>
                <a:cs typeface="Calibri"/>
              </a:rPr>
              <a:t>Se crea el SNCA que absorbe los avances del SIRH. </a:t>
            </a:r>
            <a:r>
              <a:rPr lang="es-CO" sz="1600">
                <a:solidFill>
                  <a:srgbClr val="444444"/>
                </a:solidFill>
                <a:latin typeface="Calibri"/>
                <a:cs typeface="Calibri"/>
              </a:rPr>
              <a:t>Se crea el SNCA que absorbe los avances del SIRH.</a:t>
            </a:r>
            <a:endParaRPr sz="1600">
              <a:solidFill>
                <a:srgbClr val="444444"/>
              </a:solidFill>
              <a:latin typeface="Calibri"/>
              <a:cs typeface="Calibri"/>
            </a:endParaRPr>
          </a:p>
          <a:p>
            <a:pPr marL="457200" marR="0" lvl="1" indent="0" algn="just" rtl="0">
              <a:lnSpc>
                <a:spcPct val="150000"/>
              </a:lnSpc>
              <a:spcBef>
                <a:spcPts val="0"/>
              </a:spcBef>
              <a:spcAft>
                <a:spcPts val="0"/>
              </a:spcAft>
              <a:buClr>
                <a:srgbClr val="000000"/>
              </a:buClr>
              <a:buSzPts val="1200"/>
              <a:buFont typeface="Arial"/>
              <a:buNone/>
            </a:pPr>
            <a:endParaRPr sz="1200" b="0" i="0" u="none" strike="noStrike" cap="none">
              <a:solidFill>
                <a:srgbClr val="444444"/>
              </a:solidFill>
              <a:latin typeface="Calibri"/>
              <a:ea typeface="Calibri"/>
              <a:cs typeface="Calibri"/>
              <a:sym typeface="Calibri"/>
            </a:endParaRPr>
          </a:p>
          <a:p>
            <a:pPr marL="457200" marR="0" lvl="1" indent="0" algn="just" rtl="0">
              <a:lnSpc>
                <a:spcPct val="150000"/>
              </a:lnSpc>
              <a:spcBef>
                <a:spcPts val="0"/>
              </a:spcBef>
              <a:spcAft>
                <a:spcPts val="0"/>
              </a:spcAft>
              <a:buClr>
                <a:srgbClr val="000000"/>
              </a:buClr>
              <a:buSzPts val="1200"/>
              <a:buFont typeface="Arial"/>
              <a:buNone/>
            </a:pPr>
            <a:endParaRPr sz="1200" b="0" i="0" u="none" strike="noStrike" cap="none">
              <a:solidFill>
                <a:srgbClr val="444444"/>
              </a:solidFill>
              <a:latin typeface="Calibri"/>
              <a:ea typeface="Calibri"/>
              <a:cs typeface="Calibri"/>
              <a:sym typeface="Calibri"/>
            </a:endParaRPr>
          </a:p>
        </p:txBody>
      </p:sp>
      <p:cxnSp>
        <p:nvCxnSpPr>
          <p:cNvPr id="5" name="Conector recto 4">
            <a:extLst>
              <a:ext uri="{FF2B5EF4-FFF2-40B4-BE49-F238E27FC236}">
                <a16:creationId xmlns:a16="http://schemas.microsoft.com/office/drawing/2014/main" id="{4CB7FF2F-7DF2-CF2A-F26A-05E7D3E531E8}"/>
              </a:ext>
            </a:extLst>
          </p:cNvPr>
          <p:cNvCxnSpPr/>
          <p:nvPr/>
        </p:nvCxnSpPr>
        <p:spPr>
          <a:xfrm>
            <a:off x="5616282" y="2619102"/>
            <a:ext cx="0" cy="4051845"/>
          </a:xfrm>
          <a:prstGeom prst="line">
            <a:avLst/>
          </a:prstGeom>
          <a:ln w="19050" cap="flat" cmpd="sng" algn="ctr">
            <a:solidFill>
              <a:schemeClr val="accent1"/>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sp>
        <p:nvSpPr>
          <p:cNvPr id="2" name="Google Shape;4161;p38">
            <a:extLst>
              <a:ext uri="{FF2B5EF4-FFF2-40B4-BE49-F238E27FC236}">
                <a16:creationId xmlns:a16="http://schemas.microsoft.com/office/drawing/2014/main" id="{6FE3F5A2-76BF-E4D3-67ED-B795AF5E32EE}"/>
              </a:ext>
            </a:extLst>
          </p:cNvPr>
          <p:cNvSpPr txBox="1"/>
          <p:nvPr/>
        </p:nvSpPr>
        <p:spPr>
          <a:xfrm>
            <a:off x="5612380" y="2597128"/>
            <a:ext cx="6543938" cy="4170332"/>
          </a:xfrm>
          <a:prstGeom prst="rect">
            <a:avLst/>
          </a:prstGeom>
          <a:solidFill>
            <a:schemeClr val="bg1"/>
          </a:solidFill>
          <a:ln>
            <a:noFill/>
          </a:ln>
        </p:spPr>
        <p:txBody>
          <a:bodyPr spcFirstLastPara="1" wrap="square" lIns="91425" tIns="45700" rIns="91425" bIns="45700" anchor="t" anchorCtr="0">
            <a:spAutoFit/>
          </a:bodyPr>
          <a:lstStyle/>
          <a:p>
            <a:pPr lvl="1" algn="just">
              <a:buSzPts val="1200"/>
            </a:pPr>
            <a:endParaRPr lang="es-CO" sz="1800" b="1">
              <a:solidFill>
                <a:srgbClr val="242D5B"/>
              </a:solidFill>
              <a:latin typeface="Calibri"/>
              <a:cs typeface="Calibri"/>
            </a:endParaRPr>
          </a:p>
          <a:p>
            <a:pPr lvl="1" algn="just">
              <a:buSzPts val="1200"/>
            </a:pPr>
            <a:r>
              <a:rPr lang="es-CO" sz="1800" b="1">
                <a:solidFill>
                  <a:srgbClr val="242D5B"/>
                </a:solidFill>
                <a:latin typeface="Calibri"/>
                <a:cs typeface="Calibri"/>
              </a:rPr>
              <a:t>               Responsables: </a:t>
            </a:r>
          </a:p>
          <a:p>
            <a:pPr algn="just"/>
            <a:r>
              <a:rPr lang="es-CO" sz="1300" b="1">
                <a:solidFill>
                  <a:srgbClr val="002060"/>
                </a:solidFill>
                <a:latin typeface="Calibri"/>
                <a:cs typeface="Calibri"/>
              </a:rPr>
              <a:t>Liderazgo: </a:t>
            </a:r>
            <a:r>
              <a:rPr lang="es-MX" sz="1300">
                <a:solidFill>
                  <a:srgbClr val="444444"/>
                </a:solidFill>
                <a:latin typeface="Calibri"/>
                <a:cs typeface="Calibri"/>
              </a:rPr>
              <a:t>MinAmbiente–IDEAM.</a:t>
            </a:r>
            <a:endParaRPr lang="es-CO" sz="1300">
              <a:solidFill>
                <a:srgbClr val="444444"/>
              </a:solidFill>
              <a:latin typeface="Calibri"/>
              <a:cs typeface="Calibri"/>
            </a:endParaRPr>
          </a:p>
          <a:p>
            <a:pPr algn="just"/>
            <a:r>
              <a:rPr lang="es-MX" sz="1300" b="1">
                <a:solidFill>
                  <a:srgbClr val="002060"/>
                </a:solidFill>
                <a:latin typeface="Calibri"/>
                <a:cs typeface="Calibri"/>
              </a:rPr>
              <a:t>Articulación: </a:t>
            </a:r>
            <a:r>
              <a:rPr lang="es-MX" sz="1300">
                <a:solidFill>
                  <a:srgbClr val="444444"/>
                </a:solidFill>
                <a:latin typeface="Calibri"/>
                <a:cs typeface="Calibri"/>
              </a:rPr>
              <a:t>Autoridades Ambientales, ANLA, institutos de investigación ambientales, universidades/centros (Red temática GIRH), entidades territoriales, territorios indígenas, empresas de servicios públicos, </a:t>
            </a:r>
            <a:r>
              <a:rPr lang="es-MX" sz="1300" b="1">
                <a:solidFill>
                  <a:schemeClr val="accent6">
                    <a:lumMod val="49000"/>
                  </a:schemeClr>
                </a:solidFill>
                <a:latin typeface="Calibri"/>
                <a:cs typeface="Calibri"/>
              </a:rPr>
              <a:t>comunidades indígenas, afro, campesinas, organizaciones de mujeres (enfoque diferencial),</a:t>
            </a:r>
            <a:r>
              <a:rPr lang="es-MX" sz="1300">
                <a:solidFill>
                  <a:srgbClr val="444444"/>
                </a:solidFill>
                <a:latin typeface="Calibri"/>
                <a:cs typeface="Calibri"/>
              </a:rPr>
              <a:t> Superintendencia de Servicios Públicos, Sistema de Administración del Territorio en Colombia, Sistema de Vigilancia de la Salud Pública, Comisión Colombiana Aeroespacial, NASA.​</a:t>
            </a:r>
            <a:r>
              <a:rPr lang="es-CO" sz="1300">
                <a:solidFill>
                  <a:srgbClr val="444444"/>
                </a:solidFill>
                <a:latin typeface="Calibri"/>
                <a:cs typeface="Calibri"/>
              </a:rPr>
              <a:t> </a:t>
            </a:r>
            <a:r>
              <a:rPr lang="es-MX" sz="1300">
                <a:solidFill>
                  <a:srgbClr val="444444"/>
                </a:solidFill>
                <a:latin typeface="Calibri"/>
                <a:cs typeface="Calibri"/>
              </a:rPr>
              <a:t>MinAmbiente–IDEAM.</a:t>
            </a:r>
          </a:p>
          <a:p>
            <a:endParaRPr lang="es-MX" sz="1600">
              <a:solidFill>
                <a:srgbClr val="444444"/>
              </a:solidFill>
              <a:latin typeface="Calibri"/>
              <a:cs typeface="Calibri"/>
            </a:endParaRPr>
          </a:p>
          <a:p>
            <a:pPr lvl="1" algn="just">
              <a:buSzPts val="1200"/>
            </a:pPr>
            <a:r>
              <a:rPr lang="es-MX" sz="1800" b="1">
                <a:solidFill>
                  <a:srgbClr val="242D5B"/>
                </a:solidFill>
                <a:latin typeface="Calibri"/>
                <a:cs typeface="Calibri"/>
              </a:rPr>
              <a:t>                Metas: </a:t>
            </a:r>
          </a:p>
          <a:p>
            <a:pPr algn="just"/>
            <a:r>
              <a:rPr lang="es-CO" sz="1300" b="1">
                <a:solidFill>
                  <a:srgbClr val="002060"/>
                </a:solidFill>
                <a:latin typeface="Calibri"/>
                <a:cs typeface="Calibri"/>
              </a:rPr>
              <a:t>2030: </a:t>
            </a:r>
            <a:r>
              <a:rPr lang="es-CO" sz="1300">
                <a:solidFill>
                  <a:srgbClr val="444444"/>
                </a:solidFill>
                <a:latin typeface="Calibri"/>
                <a:cs typeface="Calibri"/>
              </a:rPr>
              <a:t>100% de CAR con carga periódica y validada; ≥80% de módulos SIRH interoperables; catálogo de metadatos nacional publicado; </a:t>
            </a:r>
            <a:r>
              <a:rPr lang="es-CO" sz="1300" b="1">
                <a:solidFill>
                  <a:schemeClr val="accent6">
                    <a:lumMod val="49000"/>
                  </a:schemeClr>
                </a:solidFill>
                <a:latin typeface="Calibri"/>
                <a:cs typeface="Calibri"/>
              </a:rPr>
              <a:t>5 observatorios regionales operando.</a:t>
            </a:r>
          </a:p>
          <a:p>
            <a:pPr algn="just"/>
            <a:r>
              <a:rPr lang="es-CO" sz="1300" b="1">
                <a:solidFill>
                  <a:srgbClr val="002060"/>
                </a:solidFill>
                <a:latin typeface="Calibri"/>
                <a:cs typeface="Calibri"/>
              </a:rPr>
              <a:t>2040: </a:t>
            </a:r>
            <a:r>
              <a:rPr lang="es-CO" sz="1300">
                <a:solidFill>
                  <a:srgbClr val="444444"/>
                </a:solidFill>
                <a:latin typeface="Calibri"/>
                <a:cs typeface="Calibri"/>
              </a:rPr>
              <a:t>cobertura de series hidrometeorológicas y de calidad con continuidad ≥90% en cuencas priorizadas; interoperabilidad con 12 sistemas sectoriales; tablero ERA/ENA </a:t>
            </a:r>
            <a:r>
              <a:rPr lang="es-CO" sz="1300">
                <a:solidFill>
                  <a:srgbClr val="444444"/>
                </a:solidFill>
                <a:highlight>
                  <a:srgbClr val="FFFF00"/>
                </a:highlight>
                <a:latin typeface="Calibri"/>
                <a:cs typeface="Calibri"/>
              </a:rPr>
              <a:t>en tiempo casi real. </a:t>
            </a:r>
          </a:p>
          <a:p>
            <a:pPr algn="just"/>
            <a:r>
              <a:rPr lang="es-CO" sz="1300" b="1">
                <a:solidFill>
                  <a:srgbClr val="002060"/>
                </a:solidFill>
                <a:latin typeface="Calibri"/>
                <a:cs typeface="Calibri"/>
              </a:rPr>
              <a:t>2050: </a:t>
            </a:r>
            <a:r>
              <a:rPr lang="es-CO" sz="1300">
                <a:solidFill>
                  <a:srgbClr val="444444"/>
                </a:solidFill>
                <a:latin typeface="Calibri"/>
                <a:cs typeface="Calibri"/>
              </a:rPr>
              <a:t>trazabilidad total de datos usados en decisiones (licencias, asignaciones, ordenamiento); reducción del 30% en duplicidades de monitoreo y +25% en oportunidad de reporte​.</a:t>
            </a:r>
          </a:p>
        </p:txBody>
      </p:sp>
      <p:pic>
        <p:nvPicPr>
          <p:cNvPr id="6" name="Gráfico 5" descr="Crecimiento empresarial contorno">
            <a:extLst>
              <a:ext uri="{FF2B5EF4-FFF2-40B4-BE49-F238E27FC236}">
                <a16:creationId xmlns:a16="http://schemas.microsoft.com/office/drawing/2014/main" id="{8433687D-AA9F-7B85-16FC-72EEAE27A877}"/>
              </a:ext>
            </a:extLst>
          </p:cNvPr>
          <p:cNvPicPr>
            <a:picLocks noChangeAspect="1"/>
          </p:cNvPicPr>
          <p:nvPr/>
        </p:nvPicPr>
        <p:blipFill>
          <a:blip>
            <a:extLst>
              <a:ext uri="{96DAC541-7B7A-43D3-8B79-37D633B846F1}">
                <asvg:svgBlip xmlns:asvg="http://schemas.microsoft.com/office/drawing/2016/SVG/main" r:embed="rId6"/>
              </a:ext>
            </a:extLst>
          </a:blip>
          <a:stretch>
            <a:fillRect/>
          </a:stretch>
        </p:blipFill>
        <p:spPr>
          <a:xfrm>
            <a:off x="5778361" y="4500983"/>
            <a:ext cx="717480" cy="717480"/>
          </a:xfrm>
          <a:prstGeom prst="rect">
            <a:avLst/>
          </a:prstGeom>
        </p:spPr>
      </p:pic>
      <p:pic>
        <p:nvPicPr>
          <p:cNvPr id="8" name="Gráfico 7" descr="Usuarios contorno">
            <a:extLst>
              <a:ext uri="{FF2B5EF4-FFF2-40B4-BE49-F238E27FC236}">
                <a16:creationId xmlns:a16="http://schemas.microsoft.com/office/drawing/2014/main" id="{A5FA3BDC-EC21-AF42-C3C4-4A0191C1E34C}"/>
              </a:ext>
            </a:extLst>
          </p:cNvPr>
          <p:cNvPicPr>
            <a:picLocks noChangeAspect="1"/>
          </p:cNvPicPr>
          <p:nvPr/>
        </p:nvPicPr>
        <p:blipFill>
          <a:blip>
            <a:extLst>
              <a:ext uri="{96DAC541-7B7A-43D3-8B79-37D633B846F1}">
                <asvg:svgBlip xmlns:asvg="http://schemas.microsoft.com/office/drawing/2016/SVG/main" r:embed="rId7"/>
              </a:ext>
            </a:extLst>
          </a:blip>
          <a:stretch>
            <a:fillRect/>
          </a:stretch>
        </p:blipFill>
        <p:spPr>
          <a:xfrm>
            <a:off x="5738757" y="2568901"/>
            <a:ext cx="717480" cy="717480"/>
          </a:xfrm>
          <a:prstGeom prst="rect">
            <a:avLst/>
          </a:prstGeom>
        </p:spPr>
      </p:pic>
      <p:pic>
        <p:nvPicPr>
          <p:cNvPr id="10" name="Gráfico 9" descr="Mano abierta con planta contorno">
            <a:extLst>
              <a:ext uri="{FF2B5EF4-FFF2-40B4-BE49-F238E27FC236}">
                <a16:creationId xmlns:a16="http://schemas.microsoft.com/office/drawing/2014/main" id="{C1A71F48-F699-CA9C-0381-655970DE52AE}"/>
              </a:ext>
            </a:extLst>
          </p:cNvPr>
          <p:cNvPicPr>
            <a:picLocks noChangeAspect="1"/>
          </p:cNvPicPr>
          <p:nvPr/>
        </p:nvPicPr>
        <p:blipFill>
          <a:blip>
            <a:extLst>
              <a:ext uri="{96DAC541-7B7A-43D3-8B79-37D633B846F1}">
                <asvg:svgBlip xmlns:asvg="http://schemas.microsoft.com/office/drawing/2016/SVG/main" r:embed="rId8"/>
              </a:ext>
            </a:extLst>
          </a:blip>
          <a:stretch>
            <a:fillRect/>
          </a:stretch>
        </p:blipFill>
        <p:spPr>
          <a:xfrm>
            <a:off x="276819" y="2598785"/>
            <a:ext cx="655486" cy="655486"/>
          </a:xfrm>
          <a:prstGeom prst="rect">
            <a:avLst/>
          </a:prstGeom>
        </p:spPr>
      </p:pic>
      <p:sp>
        <p:nvSpPr>
          <p:cNvPr id="4" name="Google Shape;4001;p27">
            <a:extLst>
              <a:ext uri="{FF2B5EF4-FFF2-40B4-BE49-F238E27FC236}">
                <a16:creationId xmlns:a16="http://schemas.microsoft.com/office/drawing/2014/main" id="{29AEB250-08DA-8645-C078-4D1BA7AB91C3}"/>
              </a:ext>
            </a:extLst>
          </p:cNvPr>
          <p:cNvSpPr txBox="1"/>
          <p:nvPr/>
        </p:nvSpPr>
        <p:spPr>
          <a:xfrm>
            <a:off x="7099310" y="185888"/>
            <a:ext cx="4814700" cy="70784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000"/>
              <a:buFont typeface="Arial"/>
              <a:buNone/>
            </a:pPr>
            <a:r>
              <a:rPr lang="es-419" sz="2000" b="1" i="0" u="none" strike="noStrike" cap="none">
                <a:solidFill>
                  <a:schemeClr val="lt1"/>
                </a:solidFill>
                <a:latin typeface="Calibri"/>
                <a:ea typeface="Calibri"/>
                <a:cs typeface="Calibri"/>
                <a:sym typeface="Calibri"/>
              </a:rPr>
              <a:t>Linea estratégica 1 Conocimiento</a:t>
            </a:r>
          </a:p>
          <a:p>
            <a:pPr marL="0" marR="0" lvl="0" indent="0" algn="ctr" rtl="0">
              <a:lnSpc>
                <a:spcPct val="100000"/>
              </a:lnSpc>
              <a:spcBef>
                <a:spcPts val="0"/>
              </a:spcBef>
              <a:spcAft>
                <a:spcPts val="0"/>
              </a:spcAft>
              <a:buClr>
                <a:srgbClr val="000000"/>
              </a:buClr>
              <a:buSzPts val="2000"/>
              <a:buFont typeface="Arial"/>
              <a:buNone/>
            </a:pPr>
            <a:r>
              <a:rPr lang="es-419" sz="2000" b="1">
                <a:solidFill>
                  <a:schemeClr val="lt1"/>
                </a:solidFill>
                <a:latin typeface="Calibri"/>
                <a:ea typeface="Calibri"/>
                <a:cs typeface="Calibri"/>
                <a:sym typeface="Calibri"/>
              </a:rPr>
              <a:t>Asociada a Brecha 3</a:t>
            </a:r>
            <a:endParaRPr sz="2000" b="0" i="0" u="none" strike="noStrike" cap="none">
              <a:solidFill>
                <a:schemeClr val="lt1"/>
              </a:solidFill>
              <a:latin typeface="Calibri"/>
              <a:ea typeface="Calibri"/>
              <a:cs typeface="Calibri"/>
              <a:sym typeface="Calibri"/>
            </a:endParaRPr>
          </a:p>
        </p:txBody>
      </p:sp>
    </p:spTree>
    <p:extLst>
      <p:ext uri="{BB962C8B-B14F-4D97-AF65-F5344CB8AC3E}">
        <p14:creationId xmlns:p14="http://schemas.microsoft.com/office/powerpoint/2010/main" val="26939879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3998">
          <a:extLst>
            <a:ext uri="{FF2B5EF4-FFF2-40B4-BE49-F238E27FC236}">
              <a16:creationId xmlns:a16="http://schemas.microsoft.com/office/drawing/2014/main" id="{453803F0-4309-17F7-2C6F-08E7CEB2F04E}"/>
            </a:ext>
          </a:extLst>
        </p:cNvPr>
        <p:cNvGrpSpPr/>
        <p:nvPr/>
      </p:nvGrpSpPr>
      <p:grpSpPr>
        <a:xfrm>
          <a:off x="0" y="0"/>
          <a:ext cx="0" cy="0"/>
          <a:chOff x="0" y="0"/>
          <a:chExt cx="0" cy="0"/>
        </a:xfrm>
      </p:grpSpPr>
      <p:pic>
        <p:nvPicPr>
          <p:cNvPr id="3999" name="Google Shape;3999;p27" descr="Patrón de fondo&#10;&#10;El contenido generado por IA puede ser incorrecto.">
            <a:extLst>
              <a:ext uri="{FF2B5EF4-FFF2-40B4-BE49-F238E27FC236}">
                <a16:creationId xmlns:a16="http://schemas.microsoft.com/office/drawing/2014/main" id="{F659A81F-E8D8-D2BD-7987-9DDA76D7A992}"/>
              </a:ext>
            </a:extLst>
          </p:cNvPr>
          <p:cNvPicPr preferRelativeResize="0"/>
          <p:nvPr/>
        </p:nvPicPr>
        <p:blipFill rotWithShape="1">
          <a:blip r:embed="rId4">
            <a:alphaModFix/>
          </a:blip>
          <a:srcRect/>
          <a:stretch/>
        </p:blipFill>
        <p:spPr>
          <a:xfrm>
            <a:off x="147796" y="-7582"/>
            <a:ext cx="11343068" cy="6858000"/>
          </a:xfrm>
          <a:prstGeom prst="rect">
            <a:avLst/>
          </a:prstGeom>
          <a:noFill/>
          <a:ln>
            <a:noFill/>
          </a:ln>
        </p:spPr>
      </p:pic>
      <p:sp>
        <p:nvSpPr>
          <p:cNvPr id="4000" name="Google Shape;4000;p27">
            <a:extLst>
              <a:ext uri="{FF2B5EF4-FFF2-40B4-BE49-F238E27FC236}">
                <a16:creationId xmlns:a16="http://schemas.microsoft.com/office/drawing/2014/main" id="{276FB000-4443-0246-6AF1-5EB381CF2C05}"/>
              </a:ext>
            </a:extLst>
          </p:cNvPr>
          <p:cNvSpPr/>
          <p:nvPr/>
        </p:nvSpPr>
        <p:spPr>
          <a:xfrm>
            <a:off x="6801898" y="0"/>
            <a:ext cx="5386800" cy="1042200"/>
          </a:xfrm>
          <a:prstGeom prst="rect">
            <a:avLst/>
          </a:prstGeom>
          <a:solidFill>
            <a:srgbClr val="242D5B"/>
          </a:solidFill>
          <a:ln w="12700" cap="flat" cmpd="sng">
            <a:solidFill>
              <a:srgbClr val="264159"/>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4002" name="Google Shape;4002;p27" descr="Logotipo&#10;&#10;El contenido generado por IA puede ser incorrecto.">
            <a:extLst>
              <a:ext uri="{FF2B5EF4-FFF2-40B4-BE49-F238E27FC236}">
                <a16:creationId xmlns:a16="http://schemas.microsoft.com/office/drawing/2014/main" id="{C7980A20-B0BE-F429-9CC4-4E396ECD6921}"/>
              </a:ext>
            </a:extLst>
          </p:cNvPr>
          <p:cNvPicPr preferRelativeResize="0"/>
          <p:nvPr/>
        </p:nvPicPr>
        <p:blipFill rotWithShape="1">
          <a:blip r:embed="rId5">
            <a:alphaModFix/>
          </a:blip>
          <a:srcRect/>
          <a:stretch/>
        </p:blipFill>
        <p:spPr>
          <a:xfrm>
            <a:off x="277873" y="185888"/>
            <a:ext cx="4019550" cy="809625"/>
          </a:xfrm>
          <a:prstGeom prst="rect">
            <a:avLst/>
          </a:prstGeom>
          <a:noFill/>
          <a:ln>
            <a:noFill/>
          </a:ln>
        </p:spPr>
      </p:pic>
      <p:sp>
        <p:nvSpPr>
          <p:cNvPr id="4003" name="Google Shape;4003;p27">
            <a:extLst>
              <a:ext uri="{FF2B5EF4-FFF2-40B4-BE49-F238E27FC236}">
                <a16:creationId xmlns:a16="http://schemas.microsoft.com/office/drawing/2014/main" id="{15862CA1-F153-2422-F879-40CB2A76ED15}"/>
              </a:ext>
            </a:extLst>
          </p:cNvPr>
          <p:cNvSpPr/>
          <p:nvPr/>
        </p:nvSpPr>
        <p:spPr>
          <a:xfrm>
            <a:off x="0" y="1002217"/>
            <a:ext cx="12192600" cy="1542600"/>
          </a:xfrm>
          <a:prstGeom prst="rect">
            <a:avLst/>
          </a:prstGeom>
          <a:solidFill>
            <a:srgbClr val="BBD6EE"/>
          </a:solidFill>
          <a:ln>
            <a:noFill/>
          </a:ln>
        </p:spPr>
        <p:txBody>
          <a:bodyPr spcFirstLastPara="1" wrap="square" lIns="91425" tIns="45700" rIns="91425" bIns="45700" anchor="ctr" anchorCtr="0">
            <a:noAutofit/>
          </a:bodyPr>
          <a:lstStyle/>
          <a:p>
            <a:pPr lvl="0" algn="ctr">
              <a:buSzPts val="1600"/>
            </a:pPr>
            <a:endParaRPr sz="1600" b="0" i="0" u="none" strike="noStrike" cap="none">
              <a:solidFill>
                <a:schemeClr val="lt1"/>
              </a:solidFill>
              <a:latin typeface="Calibri"/>
              <a:ea typeface="Calibri"/>
              <a:cs typeface="Calibri"/>
              <a:sym typeface="Calibri"/>
            </a:endParaRPr>
          </a:p>
        </p:txBody>
      </p:sp>
      <p:sp>
        <p:nvSpPr>
          <p:cNvPr id="4004" name="Google Shape;4004;p27">
            <a:extLst>
              <a:ext uri="{FF2B5EF4-FFF2-40B4-BE49-F238E27FC236}">
                <a16:creationId xmlns:a16="http://schemas.microsoft.com/office/drawing/2014/main" id="{1988E6D1-EC0D-7558-851A-2D50BB0BBA2A}"/>
              </a:ext>
            </a:extLst>
          </p:cNvPr>
          <p:cNvSpPr txBox="1"/>
          <p:nvPr/>
        </p:nvSpPr>
        <p:spPr>
          <a:xfrm>
            <a:off x="267170" y="1068573"/>
            <a:ext cx="9452563" cy="1477287"/>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000"/>
              <a:buFont typeface="Arial"/>
              <a:buNone/>
            </a:pPr>
            <a:r>
              <a:rPr lang="es-CO" sz="2000" b="1" i="0" u="none" strike="noStrike" cap="none">
                <a:solidFill>
                  <a:srgbClr val="242D5B"/>
                </a:solidFill>
                <a:latin typeface="Calibri"/>
                <a:ea typeface="Calibri"/>
                <a:cs typeface="Calibri"/>
                <a:sym typeface="Calibri"/>
              </a:rPr>
              <a:t>GESTIÓN DEL CONOCIMIENTO y TRANSFORMACIÓN DIGITAL: fortalecer la generación, la integración y el uso del conocimiento sobre el ciclo del agua</a:t>
            </a:r>
            <a:endParaRPr lang="es-CO" sz="2000" b="1">
              <a:solidFill>
                <a:srgbClr val="242D5B"/>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2000"/>
              <a:buFont typeface="Arial"/>
              <a:buNone/>
            </a:pPr>
            <a:endParaRPr lang="es-CO" sz="1800" b="1">
              <a:solidFill>
                <a:srgbClr val="242D5B"/>
              </a:solidFill>
              <a:latin typeface="Calibri"/>
              <a:cs typeface="Calibri"/>
              <a:sym typeface="Calibri"/>
            </a:endParaRPr>
          </a:p>
          <a:p>
            <a:pPr>
              <a:buSzPts val="2000"/>
            </a:pPr>
            <a:r>
              <a:rPr lang="es-CO" sz="1800" b="1">
                <a:solidFill>
                  <a:srgbClr val="242D5B"/>
                </a:solidFill>
                <a:latin typeface="Calibri"/>
                <a:cs typeface="Calibri"/>
                <a:sym typeface="Calibri"/>
              </a:rPr>
              <a:t>2. </a:t>
            </a:r>
            <a:r>
              <a:rPr lang="es-CO" sz="1800" b="1">
                <a:solidFill>
                  <a:srgbClr val="242D5B"/>
                </a:solidFill>
                <a:latin typeface="Calibri"/>
                <a:cs typeface="Calibri"/>
              </a:rPr>
              <a:t>Reforma y expansión del Monitoreo 360° con estándares nacionales</a:t>
            </a:r>
            <a:r>
              <a:rPr lang="es-CO" sz="1100" b="1" i="1"/>
              <a:t>​. </a:t>
            </a:r>
            <a:endParaRPr lang="es-CO" b="1">
              <a:solidFill>
                <a:schemeClr val="accent6">
                  <a:lumMod val="49000"/>
                </a:schemeClr>
              </a:solidFill>
              <a:latin typeface="Calibri"/>
              <a:ea typeface="Calibri"/>
              <a:cs typeface="Calibri"/>
            </a:endParaRPr>
          </a:p>
          <a:p>
            <a:pPr marL="0" marR="0" lvl="0" indent="0" algn="l" rtl="0">
              <a:lnSpc>
                <a:spcPct val="100000"/>
              </a:lnSpc>
              <a:spcBef>
                <a:spcPts val="0"/>
              </a:spcBef>
              <a:spcAft>
                <a:spcPts val="0"/>
              </a:spcAft>
              <a:buClr>
                <a:srgbClr val="000000"/>
              </a:buClr>
              <a:buSzPts val="2000"/>
              <a:buFont typeface="Arial"/>
              <a:buNone/>
            </a:pPr>
            <a:endParaRPr sz="1400" b="0" i="0" u="none" strike="noStrike" cap="none">
              <a:solidFill>
                <a:srgbClr val="000000"/>
              </a:solidFill>
              <a:latin typeface="Arial"/>
              <a:ea typeface="Arial"/>
              <a:cs typeface="Arial"/>
              <a:sym typeface="Arial"/>
            </a:endParaRPr>
          </a:p>
        </p:txBody>
      </p:sp>
      <p:pic>
        <p:nvPicPr>
          <p:cNvPr id="4005" name="Google Shape;4005;p27" descr="Logotipo, nombre de la empresa&#10;&#10;El contenido generado por IA puede ser incorrecto.">
            <a:extLst>
              <a:ext uri="{FF2B5EF4-FFF2-40B4-BE49-F238E27FC236}">
                <a16:creationId xmlns:a16="http://schemas.microsoft.com/office/drawing/2014/main" id="{3AAD3BBC-14F1-8AF5-F277-49397F222AF1}"/>
              </a:ext>
            </a:extLst>
          </p:cNvPr>
          <p:cNvPicPr preferRelativeResize="0"/>
          <p:nvPr/>
        </p:nvPicPr>
        <p:blipFill rotWithShape="1">
          <a:blip r:embed="rId6">
            <a:alphaModFix/>
          </a:blip>
          <a:srcRect/>
          <a:stretch/>
        </p:blipFill>
        <p:spPr>
          <a:xfrm>
            <a:off x="10404350" y="5530993"/>
            <a:ext cx="1438275" cy="1066800"/>
          </a:xfrm>
          <a:prstGeom prst="rect">
            <a:avLst/>
          </a:prstGeom>
          <a:noFill/>
          <a:ln>
            <a:noFill/>
          </a:ln>
        </p:spPr>
      </p:pic>
      <p:sp>
        <p:nvSpPr>
          <p:cNvPr id="3" name="Google Shape;4161;p38">
            <a:extLst>
              <a:ext uri="{FF2B5EF4-FFF2-40B4-BE49-F238E27FC236}">
                <a16:creationId xmlns:a16="http://schemas.microsoft.com/office/drawing/2014/main" id="{8FBB4F7B-A72C-4ADA-A666-27EF2CDCD149}"/>
              </a:ext>
            </a:extLst>
          </p:cNvPr>
          <p:cNvSpPr txBox="1"/>
          <p:nvPr/>
        </p:nvSpPr>
        <p:spPr>
          <a:xfrm>
            <a:off x="-354956" y="2607860"/>
            <a:ext cx="5971238" cy="3631723"/>
          </a:xfrm>
          <a:prstGeom prst="rect">
            <a:avLst/>
          </a:prstGeom>
          <a:noFill/>
          <a:ln>
            <a:noFill/>
          </a:ln>
        </p:spPr>
        <p:txBody>
          <a:bodyPr spcFirstLastPara="1" wrap="square" lIns="91425" tIns="45700" rIns="91425" bIns="45700" anchor="t" anchorCtr="0">
            <a:spAutoFit/>
          </a:bodyPr>
          <a:lstStyle/>
          <a:p>
            <a:pPr marL="457200" lvl="1" algn="just">
              <a:buSzPts val="1200"/>
            </a:pPr>
            <a:endParaRPr lang="es-CO" sz="1800" b="1">
              <a:solidFill>
                <a:srgbClr val="242D5B"/>
              </a:solidFill>
              <a:latin typeface="Calibri"/>
              <a:cs typeface="Calibri"/>
              <a:sym typeface="Calibri"/>
            </a:endParaRPr>
          </a:p>
          <a:p>
            <a:pPr marL="457200" lvl="1" algn="just">
              <a:buSzPts val="1200"/>
            </a:pPr>
            <a:r>
              <a:rPr lang="es-CO" sz="1800" b="1">
                <a:solidFill>
                  <a:srgbClr val="242D5B"/>
                </a:solidFill>
                <a:latin typeface="Calibri"/>
                <a:cs typeface="Calibri"/>
                <a:sym typeface="Calibri"/>
              </a:rPr>
              <a:t>                Propósito:  </a:t>
            </a:r>
          </a:p>
          <a:p>
            <a:pPr marL="457200" lvl="1" algn="just">
              <a:buSzPts val="1200"/>
            </a:pPr>
            <a:r>
              <a:rPr lang="es-CO" sz="1600">
                <a:solidFill>
                  <a:srgbClr val="444444"/>
                </a:solidFill>
                <a:latin typeface="Calibri"/>
                <a:cs typeface="Calibri"/>
              </a:rPr>
              <a:t>Pasar a un monitoreo integral y estandarizado que cubra cantidad, calidad y riesgo (incluye aguas subterráneas, marino costera y red hidrogeoquímica), con protocolos interoperables, ampliando cobertura temática, espacial y temporal—tal como plantea PNMRH/PNASUB/REDCAM y las recomendaciones de fortalecer la red IDEAM y laboratorios. </a:t>
            </a:r>
            <a:r>
              <a:rPr lang="es-CO" sz="1600" b="1">
                <a:solidFill>
                  <a:schemeClr val="accent6">
                    <a:lumMod val="49000"/>
                  </a:schemeClr>
                </a:solidFill>
                <a:latin typeface="Calibri"/>
                <a:cs typeface="Calibri"/>
              </a:rPr>
              <a:t>Incorporando el monitoreo comunitario</a:t>
            </a:r>
            <a:r>
              <a:rPr lang="es-CO" sz="1600">
                <a:solidFill>
                  <a:schemeClr val="accent6">
                    <a:lumMod val="49000"/>
                  </a:schemeClr>
                </a:solidFill>
                <a:latin typeface="Calibri"/>
                <a:cs typeface="Calibri"/>
              </a:rPr>
              <a:t>.</a:t>
            </a:r>
          </a:p>
          <a:p>
            <a:pPr marL="457200" lvl="1" algn="just">
              <a:buSzPts val="1200"/>
            </a:pPr>
            <a:endParaRPr lang="es-CO" sz="1600">
              <a:solidFill>
                <a:srgbClr val="444444"/>
              </a:solidFill>
              <a:latin typeface="Calibri"/>
              <a:cs typeface="Calibri"/>
            </a:endParaRPr>
          </a:p>
          <a:p>
            <a:pPr marL="457200" lvl="1" algn="just">
              <a:buSzPts val="1200"/>
            </a:pPr>
            <a:r>
              <a:rPr lang="es-CO" sz="1600">
                <a:solidFill>
                  <a:srgbClr val="444444"/>
                </a:solidFill>
                <a:latin typeface="Calibri"/>
                <a:cs typeface="Calibri"/>
              </a:rPr>
              <a:t>Así como el </a:t>
            </a:r>
            <a:r>
              <a:rPr lang="es-CO" sz="1600" b="1">
                <a:solidFill>
                  <a:schemeClr val="accent6">
                    <a:lumMod val="49000"/>
                  </a:schemeClr>
                </a:solidFill>
                <a:latin typeface="Calibri"/>
                <a:cs typeface="Calibri"/>
              </a:rPr>
              <a:t>fortalecimiento y desarrollo de los PIRMA</a:t>
            </a:r>
            <a:r>
              <a:rPr lang="es-CO" sz="1600">
                <a:solidFill>
                  <a:srgbClr val="444444"/>
                </a:solidFill>
                <a:latin typeface="Calibri"/>
                <a:cs typeface="Calibri"/>
              </a:rPr>
              <a:t> (Programa Institucional Regional de Monitoreo de Cantidad y Calidad del Agua). </a:t>
            </a:r>
            <a:endParaRPr sz="1200" b="0" i="0" u="none" strike="noStrike" cap="none">
              <a:solidFill>
                <a:srgbClr val="444444"/>
              </a:solidFill>
              <a:latin typeface="Calibri"/>
              <a:ea typeface="Calibri"/>
              <a:cs typeface="Calibri"/>
              <a:sym typeface="Calibri"/>
            </a:endParaRPr>
          </a:p>
          <a:p>
            <a:pPr marL="457200" marR="0" lvl="1" indent="0" algn="just" rtl="0">
              <a:lnSpc>
                <a:spcPct val="150000"/>
              </a:lnSpc>
              <a:spcBef>
                <a:spcPts val="0"/>
              </a:spcBef>
              <a:spcAft>
                <a:spcPts val="0"/>
              </a:spcAft>
              <a:buClr>
                <a:srgbClr val="000000"/>
              </a:buClr>
              <a:buSzPts val="1200"/>
              <a:buFont typeface="Arial"/>
              <a:buNone/>
            </a:pPr>
            <a:endParaRPr sz="1200" b="0" i="0" u="none" strike="noStrike" cap="none">
              <a:solidFill>
                <a:srgbClr val="444444"/>
              </a:solidFill>
              <a:latin typeface="Calibri"/>
              <a:ea typeface="Calibri"/>
              <a:cs typeface="Calibri"/>
              <a:sym typeface="Calibri"/>
            </a:endParaRPr>
          </a:p>
        </p:txBody>
      </p:sp>
      <p:cxnSp>
        <p:nvCxnSpPr>
          <p:cNvPr id="5" name="Conector recto 4">
            <a:extLst>
              <a:ext uri="{FF2B5EF4-FFF2-40B4-BE49-F238E27FC236}">
                <a16:creationId xmlns:a16="http://schemas.microsoft.com/office/drawing/2014/main" id="{2DE213E6-0D32-6B65-0D37-0393745D1546}"/>
              </a:ext>
            </a:extLst>
          </p:cNvPr>
          <p:cNvCxnSpPr/>
          <p:nvPr/>
        </p:nvCxnSpPr>
        <p:spPr>
          <a:xfrm>
            <a:off x="5616282" y="2619102"/>
            <a:ext cx="0" cy="4051845"/>
          </a:xfrm>
          <a:prstGeom prst="line">
            <a:avLst/>
          </a:prstGeom>
          <a:ln w="19050" cap="flat" cmpd="sng" algn="ctr">
            <a:solidFill>
              <a:schemeClr val="accent1"/>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sp>
        <p:nvSpPr>
          <p:cNvPr id="2" name="Google Shape;4161;p38">
            <a:extLst>
              <a:ext uri="{FF2B5EF4-FFF2-40B4-BE49-F238E27FC236}">
                <a16:creationId xmlns:a16="http://schemas.microsoft.com/office/drawing/2014/main" id="{3533D93F-BAFB-665F-9992-F833261BAE7A}"/>
              </a:ext>
            </a:extLst>
          </p:cNvPr>
          <p:cNvSpPr txBox="1"/>
          <p:nvPr/>
        </p:nvSpPr>
        <p:spPr>
          <a:xfrm>
            <a:off x="5612380" y="2607638"/>
            <a:ext cx="6543938" cy="4339609"/>
          </a:xfrm>
          <a:prstGeom prst="rect">
            <a:avLst/>
          </a:prstGeom>
          <a:solidFill>
            <a:schemeClr val="bg1"/>
          </a:solidFill>
          <a:ln>
            <a:noFill/>
          </a:ln>
        </p:spPr>
        <p:txBody>
          <a:bodyPr spcFirstLastPara="1" wrap="square" lIns="91425" tIns="45700" rIns="91425" bIns="45700" anchor="t" anchorCtr="0">
            <a:spAutoFit/>
          </a:bodyPr>
          <a:lstStyle/>
          <a:p>
            <a:pPr lvl="1" algn="just">
              <a:buSzPts val="1200"/>
            </a:pPr>
            <a:endParaRPr lang="es-CO" sz="1800" b="1">
              <a:solidFill>
                <a:srgbClr val="242D5B"/>
              </a:solidFill>
              <a:latin typeface="Calibri"/>
              <a:cs typeface="Calibri"/>
            </a:endParaRPr>
          </a:p>
          <a:p>
            <a:pPr lvl="1" algn="just">
              <a:buSzPts val="1200"/>
            </a:pPr>
            <a:r>
              <a:rPr lang="es-CO" sz="1800" b="1">
                <a:solidFill>
                  <a:srgbClr val="242D5B"/>
                </a:solidFill>
                <a:latin typeface="Calibri"/>
                <a:cs typeface="Calibri"/>
              </a:rPr>
              <a:t>               Responsables: </a:t>
            </a:r>
          </a:p>
          <a:p>
            <a:pPr algn="just"/>
            <a:r>
              <a:rPr lang="es-CO" sz="1500" b="1">
                <a:solidFill>
                  <a:srgbClr val="002060"/>
                </a:solidFill>
                <a:latin typeface="Calibri"/>
                <a:cs typeface="Calibri"/>
              </a:rPr>
              <a:t>Liderazgo:</a:t>
            </a:r>
            <a:r>
              <a:rPr lang="es-MX" sz="1500">
                <a:solidFill>
                  <a:srgbClr val="444444"/>
                </a:solidFill>
                <a:latin typeface="Calibri"/>
                <a:cs typeface="Calibri"/>
              </a:rPr>
              <a:t>IDEAM.</a:t>
            </a:r>
            <a:endParaRPr lang="es-CO" sz="1500">
              <a:solidFill>
                <a:srgbClr val="444444"/>
              </a:solidFill>
              <a:latin typeface="Calibri"/>
              <a:cs typeface="Calibri"/>
            </a:endParaRPr>
          </a:p>
          <a:p>
            <a:pPr algn="just"/>
            <a:r>
              <a:rPr lang="es-MX" sz="1500" b="1">
                <a:solidFill>
                  <a:srgbClr val="002060"/>
                </a:solidFill>
                <a:latin typeface="Calibri"/>
                <a:cs typeface="Calibri"/>
              </a:rPr>
              <a:t>Articulación: </a:t>
            </a:r>
            <a:r>
              <a:rPr lang="es-CO" sz="1500">
                <a:solidFill>
                  <a:srgbClr val="444444"/>
                </a:solidFill>
                <a:latin typeface="Calibri"/>
                <a:cs typeface="Calibri"/>
              </a:rPr>
              <a:t>Servicio Geológico Colombiano, Autoridades Ambientales, ANLA, institutos de investigación Ambiental, laboratorios acreditados, sector agua y saneamiento, empresas de energía/agrícolas (monitoreo complementario), </a:t>
            </a:r>
            <a:r>
              <a:rPr lang="es-CO" sz="1600" b="1">
                <a:solidFill>
                  <a:schemeClr val="accent6">
                    <a:lumMod val="49000"/>
                  </a:schemeClr>
                </a:solidFill>
                <a:latin typeface="Calibri"/>
                <a:cs typeface="Calibri"/>
              </a:rPr>
              <a:t>comunidades (monitoreo comunitario)</a:t>
            </a:r>
            <a:r>
              <a:rPr lang="es-CO" sz="1500">
                <a:solidFill>
                  <a:srgbClr val="444444"/>
                </a:solidFill>
                <a:latin typeface="Calibri"/>
                <a:cs typeface="Calibri"/>
              </a:rPr>
              <a:t>. </a:t>
            </a:r>
            <a:endParaRPr lang="es-MX" sz="1500">
              <a:solidFill>
                <a:srgbClr val="444444"/>
              </a:solidFill>
              <a:latin typeface="Calibri"/>
              <a:cs typeface="Calibri"/>
            </a:endParaRPr>
          </a:p>
          <a:p>
            <a:pPr lvl="1" algn="just">
              <a:buSzPts val="1200"/>
            </a:pPr>
            <a:r>
              <a:rPr lang="es-MX" sz="1500" b="1">
                <a:solidFill>
                  <a:srgbClr val="242D5B"/>
                </a:solidFill>
                <a:latin typeface="Calibri"/>
                <a:cs typeface="Calibri"/>
              </a:rPr>
              <a:t>                  </a:t>
            </a:r>
          </a:p>
          <a:p>
            <a:pPr lvl="1" algn="just">
              <a:buSzPts val="1200"/>
            </a:pPr>
            <a:endParaRPr lang="es-MX" sz="1500" b="1">
              <a:solidFill>
                <a:srgbClr val="242D5B"/>
              </a:solidFill>
              <a:latin typeface="Calibri"/>
              <a:cs typeface="Calibri"/>
            </a:endParaRPr>
          </a:p>
          <a:p>
            <a:pPr lvl="1" algn="just">
              <a:buSzPts val="1200"/>
            </a:pPr>
            <a:r>
              <a:rPr lang="es-MX" sz="1500" b="1">
                <a:solidFill>
                  <a:srgbClr val="242D5B"/>
                </a:solidFill>
                <a:latin typeface="Calibri"/>
                <a:cs typeface="Calibri"/>
              </a:rPr>
              <a:t>             Metas: </a:t>
            </a:r>
          </a:p>
          <a:p>
            <a:pPr algn="just"/>
            <a:r>
              <a:rPr lang="es-CO" sz="1500" b="1">
                <a:solidFill>
                  <a:srgbClr val="002060"/>
                </a:solidFill>
                <a:latin typeface="Calibri"/>
                <a:cs typeface="Calibri"/>
              </a:rPr>
              <a:t>2030: </a:t>
            </a:r>
            <a:r>
              <a:rPr lang="es-CO" sz="1500">
                <a:solidFill>
                  <a:srgbClr val="444444"/>
                </a:solidFill>
                <a:latin typeface="Calibri"/>
                <a:cs typeface="Calibri"/>
              </a:rPr>
              <a:t>+30% estaciones hidrométricas y +40% puntos de calidad operativos vs. 2025; 100% protocolos publicados y adoptados por CAR/ANLA/</a:t>
            </a:r>
            <a:r>
              <a:rPr lang="es-CO" sz="1600" b="1">
                <a:solidFill>
                  <a:schemeClr val="accent6">
                    <a:lumMod val="49000"/>
                  </a:schemeClr>
                </a:solidFill>
                <a:latin typeface="Calibri"/>
                <a:cs typeface="Calibri"/>
              </a:rPr>
              <a:t>Comunidades</a:t>
            </a:r>
            <a:r>
              <a:rPr lang="es-CO" sz="1500">
                <a:solidFill>
                  <a:srgbClr val="444444"/>
                </a:solidFill>
                <a:latin typeface="Calibri"/>
                <a:cs typeface="Calibri"/>
              </a:rPr>
              <a:t>; 5 laboratorios fortalecidos.</a:t>
            </a:r>
          </a:p>
          <a:p>
            <a:pPr algn="just"/>
            <a:r>
              <a:rPr lang="es-CO" sz="1500" b="1">
                <a:solidFill>
                  <a:srgbClr val="002060"/>
                </a:solidFill>
                <a:latin typeface="Calibri"/>
                <a:cs typeface="Calibri"/>
              </a:rPr>
              <a:t>2040: </a:t>
            </a:r>
            <a:r>
              <a:rPr lang="es-CO" sz="1500">
                <a:solidFill>
                  <a:srgbClr val="444444"/>
                </a:solidFill>
                <a:latin typeface="Calibri"/>
                <a:cs typeface="Calibri"/>
              </a:rPr>
              <a:t>Red Nacional de Monitoreo Subterráneo consolidada en todas las </a:t>
            </a:r>
            <a:r>
              <a:rPr lang="es-CO" sz="1500" err="1">
                <a:solidFill>
                  <a:srgbClr val="444444"/>
                </a:solidFill>
                <a:latin typeface="Calibri"/>
                <a:cs typeface="Calibri"/>
              </a:rPr>
              <a:t>macrocuencas</a:t>
            </a:r>
            <a:r>
              <a:rPr lang="es-CO" sz="1500">
                <a:solidFill>
                  <a:srgbClr val="444444"/>
                </a:solidFill>
                <a:latin typeface="Calibri"/>
                <a:cs typeface="Calibri"/>
              </a:rPr>
              <a:t>; red </a:t>
            </a:r>
            <a:r>
              <a:rPr lang="es-CO" sz="1500" err="1">
                <a:solidFill>
                  <a:srgbClr val="444444"/>
                </a:solidFill>
                <a:latin typeface="Calibri"/>
                <a:cs typeface="Calibri"/>
              </a:rPr>
              <a:t>hidrogeoquímica</a:t>
            </a:r>
            <a:r>
              <a:rPr lang="es-CO" sz="1500">
                <a:solidFill>
                  <a:srgbClr val="444444"/>
                </a:solidFill>
                <a:latin typeface="Calibri"/>
                <a:cs typeface="Calibri"/>
              </a:rPr>
              <a:t> nacional activa; continuidad de series ≥85%.</a:t>
            </a:r>
          </a:p>
          <a:p>
            <a:pPr algn="just"/>
            <a:r>
              <a:rPr lang="es-CO" sz="1500" b="1">
                <a:solidFill>
                  <a:srgbClr val="002060"/>
                </a:solidFill>
                <a:latin typeface="Calibri"/>
                <a:cs typeface="Calibri"/>
              </a:rPr>
              <a:t>2050: </a:t>
            </a:r>
            <a:r>
              <a:rPr lang="es-CO" sz="1500">
                <a:solidFill>
                  <a:srgbClr val="444444"/>
                </a:solidFill>
                <a:latin typeface="Calibri"/>
                <a:cs typeface="Calibri"/>
              </a:rPr>
              <a:t>cobertura integral 360° con series largas en cuencas de alta presión; integración satelital-modelación para pronósticos operacionales (cantidad y calidad). </a:t>
            </a:r>
          </a:p>
        </p:txBody>
      </p:sp>
      <p:pic>
        <p:nvPicPr>
          <p:cNvPr id="6" name="Gráfico 5" descr="Crecimiento empresarial contorno">
            <a:extLst>
              <a:ext uri="{FF2B5EF4-FFF2-40B4-BE49-F238E27FC236}">
                <a16:creationId xmlns:a16="http://schemas.microsoft.com/office/drawing/2014/main" id="{AEAC98AE-063F-AE8C-F017-D56771702B66}"/>
              </a:ext>
            </a:extLst>
          </p:cNvPr>
          <p:cNvPicPr>
            <a:picLocks noChangeAspect="1"/>
          </p:cNvPicPr>
          <p:nvPr/>
        </p:nvPicPr>
        <p:blipFill>
          <a:blip>
            <a:extLst>
              <a:ext uri="{96DAC541-7B7A-43D3-8B79-37D633B846F1}">
                <asvg:svgBlip xmlns:asvg="http://schemas.microsoft.com/office/drawing/2016/SVG/main" r:embed="rId7"/>
              </a:ext>
            </a:extLst>
          </a:blip>
          <a:stretch>
            <a:fillRect/>
          </a:stretch>
        </p:blipFill>
        <p:spPr>
          <a:xfrm>
            <a:off x="5709820" y="4286284"/>
            <a:ext cx="717480" cy="717480"/>
          </a:xfrm>
          <a:prstGeom prst="rect">
            <a:avLst/>
          </a:prstGeom>
        </p:spPr>
      </p:pic>
      <p:pic>
        <p:nvPicPr>
          <p:cNvPr id="8" name="Gráfico 7" descr="Usuarios contorno">
            <a:extLst>
              <a:ext uri="{FF2B5EF4-FFF2-40B4-BE49-F238E27FC236}">
                <a16:creationId xmlns:a16="http://schemas.microsoft.com/office/drawing/2014/main" id="{9A779F02-90A1-52F6-2912-7286C2E2FDF8}"/>
              </a:ext>
            </a:extLst>
          </p:cNvPr>
          <p:cNvPicPr>
            <a:picLocks noChangeAspect="1"/>
          </p:cNvPicPr>
          <p:nvPr/>
        </p:nvPicPr>
        <p:blipFill>
          <a:blip>
            <a:extLst>
              <a:ext uri="{96DAC541-7B7A-43D3-8B79-37D633B846F1}">
                <asvg:svgBlip xmlns:asvg="http://schemas.microsoft.com/office/drawing/2016/SVG/main" r:embed="rId8"/>
              </a:ext>
            </a:extLst>
          </a:blip>
          <a:stretch>
            <a:fillRect/>
          </a:stretch>
        </p:blipFill>
        <p:spPr>
          <a:xfrm>
            <a:off x="5709820" y="2675002"/>
            <a:ext cx="717480" cy="717480"/>
          </a:xfrm>
          <a:prstGeom prst="rect">
            <a:avLst/>
          </a:prstGeom>
        </p:spPr>
      </p:pic>
      <p:pic>
        <p:nvPicPr>
          <p:cNvPr id="10" name="Gráfico 9" descr="Mano abierta con planta contorno">
            <a:extLst>
              <a:ext uri="{FF2B5EF4-FFF2-40B4-BE49-F238E27FC236}">
                <a16:creationId xmlns:a16="http://schemas.microsoft.com/office/drawing/2014/main" id="{30A2378A-FEF8-9750-0B2A-A5D55E2DABB0}"/>
              </a:ext>
            </a:extLst>
          </p:cNvPr>
          <p:cNvPicPr>
            <a:picLocks noChangeAspect="1"/>
          </p:cNvPicPr>
          <p:nvPr/>
        </p:nvPicPr>
        <p:blipFill>
          <a:blip>
            <a:extLst>
              <a:ext uri="{96DAC541-7B7A-43D3-8B79-37D633B846F1}">
                <asvg:svgBlip xmlns:asvg="http://schemas.microsoft.com/office/drawing/2016/SVG/main" r:embed="rId9"/>
              </a:ext>
            </a:extLst>
          </a:blip>
          <a:stretch>
            <a:fillRect/>
          </a:stretch>
        </p:blipFill>
        <p:spPr>
          <a:xfrm>
            <a:off x="35680" y="2589139"/>
            <a:ext cx="655486" cy="655486"/>
          </a:xfrm>
          <a:prstGeom prst="rect">
            <a:avLst/>
          </a:prstGeom>
        </p:spPr>
      </p:pic>
      <p:sp>
        <p:nvSpPr>
          <p:cNvPr id="4" name="Google Shape;4001;p27">
            <a:extLst>
              <a:ext uri="{FF2B5EF4-FFF2-40B4-BE49-F238E27FC236}">
                <a16:creationId xmlns:a16="http://schemas.microsoft.com/office/drawing/2014/main" id="{F8D744DA-AB97-7C0C-2379-5E66746DBDD9}"/>
              </a:ext>
            </a:extLst>
          </p:cNvPr>
          <p:cNvSpPr txBox="1"/>
          <p:nvPr/>
        </p:nvSpPr>
        <p:spPr>
          <a:xfrm>
            <a:off x="7099310" y="185888"/>
            <a:ext cx="4814700" cy="70784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000"/>
              <a:buFont typeface="Arial"/>
              <a:buNone/>
            </a:pPr>
            <a:r>
              <a:rPr lang="es-419" sz="2000" b="1" i="0" u="none" strike="noStrike" cap="none">
                <a:solidFill>
                  <a:schemeClr val="lt1"/>
                </a:solidFill>
                <a:latin typeface="Calibri"/>
                <a:ea typeface="Calibri"/>
                <a:cs typeface="Calibri"/>
                <a:sym typeface="Calibri"/>
              </a:rPr>
              <a:t>Linea estratégica 2 Conocimiento</a:t>
            </a:r>
          </a:p>
          <a:p>
            <a:pPr marL="0" marR="0" lvl="0" indent="0" algn="ctr" rtl="0">
              <a:lnSpc>
                <a:spcPct val="100000"/>
              </a:lnSpc>
              <a:spcBef>
                <a:spcPts val="0"/>
              </a:spcBef>
              <a:spcAft>
                <a:spcPts val="0"/>
              </a:spcAft>
              <a:buClr>
                <a:srgbClr val="000000"/>
              </a:buClr>
              <a:buSzPts val="2000"/>
              <a:buFont typeface="Arial"/>
              <a:buNone/>
            </a:pPr>
            <a:r>
              <a:rPr lang="es-419" sz="2000" b="1">
                <a:solidFill>
                  <a:schemeClr val="lt1"/>
                </a:solidFill>
                <a:latin typeface="Calibri"/>
                <a:ea typeface="Calibri"/>
                <a:cs typeface="Calibri"/>
                <a:sym typeface="Calibri"/>
              </a:rPr>
              <a:t>Asociada a Brecha 3</a:t>
            </a:r>
            <a:endParaRPr sz="2000" b="0" i="0" u="none" strike="noStrike" cap="none">
              <a:solidFill>
                <a:schemeClr val="lt1"/>
              </a:solidFill>
              <a:latin typeface="Calibri"/>
              <a:ea typeface="Calibri"/>
              <a:cs typeface="Calibri"/>
              <a:sym typeface="Calibri"/>
            </a:endParaRPr>
          </a:p>
        </p:txBody>
      </p:sp>
    </p:spTree>
    <p:extLst>
      <p:ext uri="{BB962C8B-B14F-4D97-AF65-F5344CB8AC3E}">
        <p14:creationId xmlns:p14="http://schemas.microsoft.com/office/powerpoint/2010/main" val="33535419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6950BFC3-D8DA-4A85-94F7-54DA5524770B}">
      <p188:commentRel xmlns:p188="http://schemas.microsoft.com/office/powerpoint/2018/8/main" r:id="rId3"/>
    </p:ext>
  </p:extLs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3998">
          <a:extLst>
            <a:ext uri="{FF2B5EF4-FFF2-40B4-BE49-F238E27FC236}">
              <a16:creationId xmlns:a16="http://schemas.microsoft.com/office/drawing/2014/main" id="{E690E4ED-1DE4-9B5B-35E0-A55C10B71788}"/>
            </a:ext>
          </a:extLst>
        </p:cNvPr>
        <p:cNvGrpSpPr/>
        <p:nvPr/>
      </p:nvGrpSpPr>
      <p:grpSpPr>
        <a:xfrm>
          <a:off x="0" y="0"/>
          <a:ext cx="0" cy="0"/>
          <a:chOff x="0" y="0"/>
          <a:chExt cx="0" cy="0"/>
        </a:xfrm>
      </p:grpSpPr>
      <p:pic>
        <p:nvPicPr>
          <p:cNvPr id="3999" name="Google Shape;3999;p27" descr="Patrón de fondo&#10;&#10;El contenido generado por IA puede ser incorrecto.">
            <a:extLst>
              <a:ext uri="{FF2B5EF4-FFF2-40B4-BE49-F238E27FC236}">
                <a16:creationId xmlns:a16="http://schemas.microsoft.com/office/drawing/2014/main" id="{DE74284E-3CF7-06AA-CBD7-09AB22370230}"/>
              </a:ext>
            </a:extLst>
          </p:cNvPr>
          <p:cNvPicPr preferRelativeResize="0"/>
          <p:nvPr/>
        </p:nvPicPr>
        <p:blipFill rotWithShape="1">
          <a:blip r:embed="rId3">
            <a:alphaModFix/>
          </a:blip>
          <a:srcRect/>
          <a:stretch/>
        </p:blipFill>
        <p:spPr>
          <a:xfrm>
            <a:off x="3113" y="-5396"/>
            <a:ext cx="11487751" cy="6858000"/>
          </a:xfrm>
          <a:prstGeom prst="rect">
            <a:avLst/>
          </a:prstGeom>
          <a:noFill/>
          <a:ln>
            <a:noFill/>
          </a:ln>
        </p:spPr>
      </p:pic>
      <p:sp>
        <p:nvSpPr>
          <p:cNvPr id="4000" name="Google Shape;4000;p27">
            <a:extLst>
              <a:ext uri="{FF2B5EF4-FFF2-40B4-BE49-F238E27FC236}">
                <a16:creationId xmlns:a16="http://schemas.microsoft.com/office/drawing/2014/main" id="{DC19FEF9-DD9B-2893-6870-7362F4711F47}"/>
              </a:ext>
            </a:extLst>
          </p:cNvPr>
          <p:cNvSpPr/>
          <p:nvPr/>
        </p:nvSpPr>
        <p:spPr>
          <a:xfrm>
            <a:off x="6801898" y="0"/>
            <a:ext cx="5386800" cy="1042200"/>
          </a:xfrm>
          <a:prstGeom prst="rect">
            <a:avLst/>
          </a:prstGeom>
          <a:solidFill>
            <a:srgbClr val="242D5B"/>
          </a:solidFill>
          <a:ln w="12700" cap="flat" cmpd="sng">
            <a:solidFill>
              <a:srgbClr val="264159"/>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4002" name="Google Shape;4002;p27" descr="Logotipo&#10;&#10;El contenido generado por IA puede ser incorrecto.">
            <a:extLst>
              <a:ext uri="{FF2B5EF4-FFF2-40B4-BE49-F238E27FC236}">
                <a16:creationId xmlns:a16="http://schemas.microsoft.com/office/drawing/2014/main" id="{2EF0AD8B-AFA9-74B6-AFFF-D0AFC333E5A9}"/>
              </a:ext>
            </a:extLst>
          </p:cNvPr>
          <p:cNvPicPr preferRelativeResize="0"/>
          <p:nvPr/>
        </p:nvPicPr>
        <p:blipFill rotWithShape="1">
          <a:blip r:embed="rId4">
            <a:alphaModFix/>
          </a:blip>
          <a:srcRect/>
          <a:stretch/>
        </p:blipFill>
        <p:spPr>
          <a:xfrm>
            <a:off x="277873" y="185888"/>
            <a:ext cx="4019550" cy="809625"/>
          </a:xfrm>
          <a:prstGeom prst="rect">
            <a:avLst/>
          </a:prstGeom>
          <a:noFill/>
          <a:ln>
            <a:noFill/>
          </a:ln>
        </p:spPr>
      </p:pic>
      <p:sp>
        <p:nvSpPr>
          <p:cNvPr id="4003" name="Google Shape;4003;p27">
            <a:extLst>
              <a:ext uri="{FF2B5EF4-FFF2-40B4-BE49-F238E27FC236}">
                <a16:creationId xmlns:a16="http://schemas.microsoft.com/office/drawing/2014/main" id="{46DEF13C-41F6-84BC-4898-4B6F62595B52}"/>
              </a:ext>
            </a:extLst>
          </p:cNvPr>
          <p:cNvSpPr/>
          <p:nvPr/>
        </p:nvSpPr>
        <p:spPr>
          <a:xfrm>
            <a:off x="0" y="1002217"/>
            <a:ext cx="12192600" cy="1542600"/>
          </a:xfrm>
          <a:prstGeom prst="rect">
            <a:avLst/>
          </a:prstGeom>
          <a:solidFill>
            <a:srgbClr val="BBD6E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600"/>
              <a:buFont typeface="Arial"/>
              <a:buNone/>
            </a:pPr>
            <a:endParaRPr sz="1600" b="0" i="0" u="none" strike="noStrike" cap="none">
              <a:solidFill>
                <a:schemeClr val="lt1"/>
              </a:solidFill>
              <a:latin typeface="Calibri"/>
              <a:ea typeface="Calibri"/>
              <a:cs typeface="Calibri"/>
              <a:sym typeface="Calibri"/>
            </a:endParaRPr>
          </a:p>
        </p:txBody>
      </p:sp>
      <p:sp>
        <p:nvSpPr>
          <p:cNvPr id="4004" name="Google Shape;4004;p27">
            <a:extLst>
              <a:ext uri="{FF2B5EF4-FFF2-40B4-BE49-F238E27FC236}">
                <a16:creationId xmlns:a16="http://schemas.microsoft.com/office/drawing/2014/main" id="{3FF7DE5C-0EC1-DEDB-4452-73BD854452FC}"/>
              </a:ext>
            </a:extLst>
          </p:cNvPr>
          <p:cNvSpPr txBox="1"/>
          <p:nvPr/>
        </p:nvSpPr>
        <p:spPr>
          <a:xfrm>
            <a:off x="267170" y="1068573"/>
            <a:ext cx="11921527" cy="1261844"/>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000"/>
              <a:buFont typeface="Arial"/>
              <a:buNone/>
            </a:pPr>
            <a:r>
              <a:rPr lang="es-CO" sz="2000" b="1" i="0" u="none" strike="noStrike" cap="none">
                <a:solidFill>
                  <a:srgbClr val="242D5B"/>
                </a:solidFill>
                <a:latin typeface="Calibri"/>
                <a:ea typeface="Calibri"/>
                <a:cs typeface="Calibri"/>
                <a:sym typeface="Calibri"/>
              </a:rPr>
              <a:t>GESTIÓN DEL CONOCIMIENTO y TRANSFORMACIÓN DIGITAL: fortalecer la generación, la integración y el uso del conocimiento sobre el ciclo del agua</a:t>
            </a:r>
            <a:endParaRPr lang="es-CO" sz="2000" b="1">
              <a:solidFill>
                <a:srgbClr val="242D5B"/>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2000"/>
              <a:buFont typeface="Arial"/>
              <a:buNone/>
            </a:pPr>
            <a:endParaRPr lang="es-CO" sz="1800" b="1">
              <a:solidFill>
                <a:srgbClr val="242D5B"/>
              </a:solidFill>
              <a:latin typeface="Calibri"/>
              <a:cs typeface="Calibri"/>
              <a:sym typeface="Calibri"/>
            </a:endParaRPr>
          </a:p>
          <a:p>
            <a:pPr>
              <a:buSzPts val="2000"/>
            </a:pPr>
            <a:r>
              <a:rPr lang="es-CO" sz="1800" b="1">
                <a:solidFill>
                  <a:srgbClr val="242D5B"/>
                </a:solidFill>
                <a:latin typeface="Calibri"/>
                <a:cs typeface="Calibri"/>
                <a:sym typeface="Calibri"/>
              </a:rPr>
              <a:t>3. </a:t>
            </a:r>
            <a:r>
              <a:rPr lang="es-CO" sz="1800" b="1">
                <a:solidFill>
                  <a:srgbClr val="242D5B"/>
                </a:solidFill>
                <a:latin typeface="Calibri"/>
                <a:cs typeface="Calibri"/>
              </a:rPr>
              <a:t>Programa nacional de democratización del conocimiento del agua (participación, educación y Acuerdo de Escazú) </a:t>
            </a:r>
            <a:endParaRPr sz="1400" b="0" i="0" u="none" strike="noStrike" cap="none">
              <a:solidFill>
                <a:srgbClr val="000000"/>
              </a:solidFill>
              <a:latin typeface="Arial"/>
              <a:ea typeface="Arial"/>
              <a:cs typeface="Arial"/>
              <a:sym typeface="Arial"/>
            </a:endParaRPr>
          </a:p>
        </p:txBody>
      </p:sp>
      <p:pic>
        <p:nvPicPr>
          <p:cNvPr id="4005" name="Google Shape;4005;p27" descr="Logotipo, nombre de la empresa&#10;&#10;El contenido generado por IA puede ser incorrecto.">
            <a:extLst>
              <a:ext uri="{FF2B5EF4-FFF2-40B4-BE49-F238E27FC236}">
                <a16:creationId xmlns:a16="http://schemas.microsoft.com/office/drawing/2014/main" id="{528AB8D2-0757-BFFB-9B1D-E699E699392B}"/>
              </a:ext>
            </a:extLst>
          </p:cNvPr>
          <p:cNvPicPr preferRelativeResize="0"/>
          <p:nvPr/>
        </p:nvPicPr>
        <p:blipFill rotWithShape="1">
          <a:blip r:embed="rId5">
            <a:alphaModFix/>
          </a:blip>
          <a:srcRect/>
          <a:stretch/>
        </p:blipFill>
        <p:spPr>
          <a:xfrm>
            <a:off x="10404350" y="5530993"/>
            <a:ext cx="1438275" cy="1066800"/>
          </a:xfrm>
          <a:prstGeom prst="rect">
            <a:avLst/>
          </a:prstGeom>
          <a:noFill/>
          <a:ln>
            <a:noFill/>
          </a:ln>
        </p:spPr>
      </p:pic>
      <p:sp>
        <p:nvSpPr>
          <p:cNvPr id="3" name="Google Shape;4161;p38">
            <a:extLst>
              <a:ext uri="{FF2B5EF4-FFF2-40B4-BE49-F238E27FC236}">
                <a16:creationId xmlns:a16="http://schemas.microsoft.com/office/drawing/2014/main" id="{D2878B56-F1B9-57A4-BE81-17E18B1CC341}"/>
              </a:ext>
            </a:extLst>
          </p:cNvPr>
          <p:cNvSpPr txBox="1"/>
          <p:nvPr/>
        </p:nvSpPr>
        <p:spPr>
          <a:xfrm>
            <a:off x="-354956" y="2607860"/>
            <a:ext cx="4950573" cy="2862282"/>
          </a:xfrm>
          <a:prstGeom prst="rect">
            <a:avLst/>
          </a:prstGeom>
          <a:noFill/>
          <a:ln>
            <a:noFill/>
          </a:ln>
        </p:spPr>
        <p:txBody>
          <a:bodyPr spcFirstLastPara="1" wrap="square" lIns="91425" tIns="45700" rIns="91425" bIns="45700" anchor="t" anchorCtr="0">
            <a:spAutoFit/>
          </a:bodyPr>
          <a:lstStyle/>
          <a:p>
            <a:pPr marL="457200" lvl="1" algn="just">
              <a:buSzPts val="1200"/>
            </a:pPr>
            <a:endParaRPr lang="es-CO" sz="1800" b="1">
              <a:solidFill>
                <a:srgbClr val="242D5B"/>
              </a:solidFill>
              <a:latin typeface="Calibri"/>
              <a:cs typeface="Calibri"/>
              <a:sym typeface="Calibri"/>
            </a:endParaRPr>
          </a:p>
          <a:p>
            <a:pPr marL="457200" lvl="1" algn="just">
              <a:buSzPts val="1200"/>
            </a:pPr>
            <a:r>
              <a:rPr lang="es-CO" sz="1800" b="1">
                <a:solidFill>
                  <a:srgbClr val="242D5B"/>
                </a:solidFill>
                <a:latin typeface="Calibri"/>
                <a:cs typeface="Calibri"/>
                <a:sym typeface="Calibri"/>
              </a:rPr>
              <a:t>                Propósito:  </a:t>
            </a:r>
          </a:p>
          <a:p>
            <a:pPr marL="457200" lvl="1" algn="just">
              <a:buSzPts val="1200"/>
            </a:pPr>
            <a:r>
              <a:rPr lang="es-CO" sz="1600">
                <a:solidFill>
                  <a:srgbClr val="444444"/>
                </a:solidFill>
                <a:latin typeface="Calibri"/>
                <a:cs typeface="Calibri"/>
              </a:rPr>
              <a:t>Garantizar el acceso equitativo al c</a:t>
            </a:r>
            <a:r>
              <a:rPr lang="es-CO" sz="1600" b="1">
                <a:solidFill>
                  <a:schemeClr val="accent6">
                    <a:lumMod val="49000"/>
                  </a:schemeClr>
                </a:solidFill>
                <a:latin typeface="Calibri"/>
                <a:cs typeface="Calibri"/>
              </a:rPr>
              <a:t>onocimiento en torno al agua y a los derechos bioculturales, en lenguajes accesibles, inclusivos y culturalmente pertinentes;</a:t>
            </a:r>
            <a:r>
              <a:rPr lang="es-CO" sz="1600">
                <a:solidFill>
                  <a:srgbClr val="444444"/>
                </a:solidFill>
                <a:latin typeface="Calibri"/>
                <a:cs typeface="Calibri"/>
              </a:rPr>
              <a:t> a través de educación continua, encuentros regionales y plataformas de participación para decisiones hídricas, tal como exigen la divulgación, los datos abiertos, la participación pública de la PNA y el </a:t>
            </a:r>
            <a:r>
              <a:rPr lang="es-CO" sz="1600" b="1">
                <a:solidFill>
                  <a:schemeClr val="accent6">
                    <a:lumMod val="49000"/>
                  </a:schemeClr>
                </a:solidFill>
                <a:latin typeface="Calibri"/>
                <a:cs typeface="Calibri"/>
              </a:rPr>
              <a:t>Acuerdo de Escazú. </a:t>
            </a:r>
            <a:endParaRPr sz="1200" b="1" i="0" u="none" strike="noStrike" cap="none">
              <a:solidFill>
                <a:schemeClr val="accent6">
                  <a:lumMod val="49000"/>
                </a:schemeClr>
              </a:solidFill>
              <a:latin typeface="Calibri"/>
              <a:ea typeface="Calibri"/>
              <a:cs typeface="Calibri"/>
            </a:endParaRPr>
          </a:p>
        </p:txBody>
      </p:sp>
      <p:cxnSp>
        <p:nvCxnSpPr>
          <p:cNvPr id="5" name="Conector recto 4">
            <a:extLst>
              <a:ext uri="{FF2B5EF4-FFF2-40B4-BE49-F238E27FC236}">
                <a16:creationId xmlns:a16="http://schemas.microsoft.com/office/drawing/2014/main" id="{54158017-F45E-D39E-5053-5B90C3E76464}"/>
              </a:ext>
            </a:extLst>
          </p:cNvPr>
          <p:cNvCxnSpPr/>
          <p:nvPr/>
        </p:nvCxnSpPr>
        <p:spPr>
          <a:xfrm>
            <a:off x="4691371" y="2568809"/>
            <a:ext cx="0" cy="4051845"/>
          </a:xfrm>
          <a:prstGeom prst="line">
            <a:avLst/>
          </a:prstGeom>
          <a:ln w="19050" cap="flat" cmpd="sng" algn="ctr">
            <a:solidFill>
              <a:schemeClr val="accent1"/>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sp>
        <p:nvSpPr>
          <p:cNvPr id="2" name="Google Shape;4161;p38">
            <a:extLst>
              <a:ext uri="{FF2B5EF4-FFF2-40B4-BE49-F238E27FC236}">
                <a16:creationId xmlns:a16="http://schemas.microsoft.com/office/drawing/2014/main" id="{3A1218F3-00BB-03A5-A244-2B3E3D1F0194}"/>
              </a:ext>
            </a:extLst>
          </p:cNvPr>
          <p:cNvSpPr txBox="1"/>
          <p:nvPr/>
        </p:nvSpPr>
        <p:spPr>
          <a:xfrm>
            <a:off x="4872193" y="2563335"/>
            <a:ext cx="7284127" cy="4093388"/>
          </a:xfrm>
          <a:prstGeom prst="rect">
            <a:avLst/>
          </a:prstGeom>
          <a:solidFill>
            <a:schemeClr val="bg1"/>
          </a:solidFill>
          <a:ln>
            <a:noFill/>
          </a:ln>
        </p:spPr>
        <p:txBody>
          <a:bodyPr spcFirstLastPara="1" wrap="square" lIns="91425" tIns="45700" rIns="91425" bIns="45700" anchor="t" anchorCtr="0">
            <a:spAutoFit/>
          </a:bodyPr>
          <a:lstStyle/>
          <a:p>
            <a:pPr lvl="1" algn="just">
              <a:buSzPts val="1200"/>
            </a:pPr>
            <a:endParaRPr lang="es-CO" sz="1800" b="1">
              <a:solidFill>
                <a:srgbClr val="242D5B"/>
              </a:solidFill>
              <a:latin typeface="Calibri"/>
              <a:cs typeface="Calibri"/>
            </a:endParaRPr>
          </a:p>
          <a:p>
            <a:pPr lvl="1" algn="just">
              <a:buSzPts val="1200"/>
            </a:pPr>
            <a:r>
              <a:rPr lang="es-CO" sz="1800" b="1">
                <a:solidFill>
                  <a:srgbClr val="242D5B"/>
                </a:solidFill>
                <a:latin typeface="Calibri"/>
                <a:cs typeface="Calibri"/>
              </a:rPr>
              <a:t>               Responsables: </a:t>
            </a:r>
          </a:p>
          <a:p>
            <a:pPr algn="just"/>
            <a:r>
              <a:rPr lang="es-CO" sz="1600" b="1">
                <a:solidFill>
                  <a:srgbClr val="002060"/>
                </a:solidFill>
                <a:latin typeface="Calibri"/>
                <a:cs typeface="Calibri"/>
              </a:rPr>
              <a:t>Liderazgo: </a:t>
            </a:r>
            <a:r>
              <a:rPr lang="es-CO" sz="1600" err="1">
                <a:solidFill>
                  <a:srgbClr val="444444"/>
                </a:solidFill>
                <a:latin typeface="Calibri"/>
                <a:cs typeface="Calibri"/>
              </a:rPr>
              <a:t>Minambiente</a:t>
            </a:r>
            <a:r>
              <a:rPr lang="es-MX" sz="1600">
                <a:solidFill>
                  <a:srgbClr val="444444"/>
                </a:solidFill>
                <a:latin typeface="Calibri"/>
                <a:cs typeface="Calibri"/>
              </a:rPr>
              <a:t>.</a:t>
            </a:r>
            <a:endParaRPr lang="es-CO" sz="1600">
              <a:solidFill>
                <a:srgbClr val="444444"/>
              </a:solidFill>
              <a:latin typeface="Calibri"/>
              <a:cs typeface="Calibri"/>
            </a:endParaRPr>
          </a:p>
          <a:p>
            <a:pPr algn="just"/>
            <a:r>
              <a:rPr lang="es-MX" sz="1600" b="1">
                <a:solidFill>
                  <a:srgbClr val="002060"/>
                </a:solidFill>
                <a:latin typeface="Calibri"/>
                <a:cs typeface="Calibri"/>
              </a:rPr>
              <a:t>Articulación: </a:t>
            </a:r>
            <a:r>
              <a:rPr lang="es-CO" sz="1600">
                <a:solidFill>
                  <a:srgbClr val="444444"/>
                </a:solidFill>
                <a:latin typeface="Calibri"/>
                <a:cs typeface="Calibri"/>
              </a:rPr>
              <a:t>IDEAM, </a:t>
            </a:r>
            <a:r>
              <a:rPr lang="es-CO" sz="1600" err="1">
                <a:solidFill>
                  <a:srgbClr val="444444"/>
                </a:solidFill>
                <a:latin typeface="Calibri"/>
                <a:cs typeface="Calibri"/>
              </a:rPr>
              <a:t>MinEducación</a:t>
            </a:r>
            <a:r>
              <a:rPr lang="es-CO" sz="1600">
                <a:solidFill>
                  <a:srgbClr val="444444"/>
                </a:solidFill>
                <a:latin typeface="Calibri"/>
                <a:cs typeface="Calibri"/>
              </a:rPr>
              <a:t>, </a:t>
            </a:r>
            <a:r>
              <a:rPr lang="es-CO" sz="1600" err="1">
                <a:solidFill>
                  <a:srgbClr val="444444"/>
                </a:solidFill>
                <a:latin typeface="Calibri"/>
                <a:cs typeface="Calibri"/>
              </a:rPr>
              <a:t>MinVivienda</a:t>
            </a:r>
            <a:r>
              <a:rPr lang="es-CO" sz="1600">
                <a:solidFill>
                  <a:srgbClr val="444444"/>
                </a:solidFill>
                <a:latin typeface="Calibri"/>
                <a:cs typeface="Calibri"/>
              </a:rPr>
              <a:t>/CRA, UNGRD/Fondo Adaptación, ASOCARS, Institutos de Investigación Ambiental, entidades territoriales y </a:t>
            </a:r>
            <a:r>
              <a:rPr lang="es-CO" sz="1600" b="1">
                <a:solidFill>
                  <a:schemeClr val="accent6">
                    <a:lumMod val="49000"/>
                  </a:schemeClr>
                </a:solidFill>
                <a:latin typeface="Calibri"/>
                <a:cs typeface="Calibri"/>
              </a:rPr>
              <a:t>territorios indígenas,</a:t>
            </a:r>
            <a:r>
              <a:rPr lang="es-CO" sz="1600">
                <a:solidFill>
                  <a:srgbClr val="444444"/>
                </a:solidFill>
                <a:latin typeface="Calibri"/>
                <a:cs typeface="Calibri"/>
              </a:rPr>
              <a:t> </a:t>
            </a:r>
            <a:r>
              <a:rPr lang="es-CO" sz="1600" err="1">
                <a:solidFill>
                  <a:srgbClr val="444444"/>
                </a:solidFill>
                <a:latin typeface="Calibri"/>
                <a:cs typeface="Calibri"/>
              </a:rPr>
              <a:t>IaVH</a:t>
            </a:r>
            <a:r>
              <a:rPr lang="es-CO" sz="1600">
                <a:solidFill>
                  <a:srgbClr val="444444"/>
                </a:solidFill>
                <a:latin typeface="Calibri"/>
                <a:cs typeface="Calibri"/>
              </a:rPr>
              <a:t>, </a:t>
            </a:r>
            <a:r>
              <a:rPr lang="es-CO" sz="1600" b="1">
                <a:solidFill>
                  <a:schemeClr val="accent6">
                    <a:lumMod val="49000"/>
                  </a:schemeClr>
                </a:solidFill>
                <a:latin typeface="Calibri"/>
                <a:cs typeface="Calibri"/>
              </a:rPr>
              <a:t>organizaciones comunitarias/étnicas</a:t>
            </a:r>
            <a:r>
              <a:rPr lang="es-CO" sz="1600">
                <a:solidFill>
                  <a:srgbClr val="444444"/>
                </a:solidFill>
                <a:latin typeface="Calibri"/>
                <a:cs typeface="Calibri"/>
              </a:rPr>
              <a:t> y academia, </a:t>
            </a:r>
            <a:r>
              <a:rPr lang="es-CO" sz="1600" err="1">
                <a:solidFill>
                  <a:srgbClr val="444444"/>
                </a:solidFill>
                <a:latin typeface="Calibri"/>
                <a:cs typeface="Calibri"/>
              </a:rPr>
              <a:t>MinTic</a:t>
            </a:r>
            <a:r>
              <a:rPr lang="es-CO" sz="1600">
                <a:solidFill>
                  <a:srgbClr val="444444"/>
                </a:solidFill>
                <a:latin typeface="Calibri"/>
                <a:cs typeface="Calibri"/>
              </a:rPr>
              <a:t>. </a:t>
            </a:r>
            <a:endParaRPr lang="es-MX" sz="1600">
              <a:solidFill>
                <a:srgbClr val="444444"/>
              </a:solidFill>
              <a:latin typeface="Calibri"/>
              <a:cs typeface="Calibri"/>
            </a:endParaRPr>
          </a:p>
          <a:p>
            <a:pPr lvl="1" algn="just">
              <a:buSzPts val="1200"/>
            </a:pPr>
            <a:r>
              <a:rPr lang="es-MX" sz="1600" b="1">
                <a:solidFill>
                  <a:srgbClr val="242D5B"/>
                </a:solidFill>
                <a:latin typeface="Calibri"/>
                <a:cs typeface="Calibri"/>
              </a:rPr>
              <a:t>                  </a:t>
            </a:r>
          </a:p>
          <a:p>
            <a:pPr lvl="1" algn="just">
              <a:buSzPts val="1200"/>
            </a:pPr>
            <a:endParaRPr lang="es-MX" sz="1600" b="1">
              <a:solidFill>
                <a:srgbClr val="242D5B"/>
              </a:solidFill>
              <a:latin typeface="Calibri"/>
              <a:cs typeface="Calibri"/>
            </a:endParaRPr>
          </a:p>
          <a:p>
            <a:pPr lvl="1" algn="just">
              <a:buSzPts val="1200"/>
            </a:pPr>
            <a:r>
              <a:rPr lang="es-MX" sz="1600" b="1">
                <a:solidFill>
                  <a:srgbClr val="242D5B"/>
                </a:solidFill>
                <a:latin typeface="Calibri"/>
                <a:cs typeface="Calibri"/>
              </a:rPr>
              <a:t>             Metas: </a:t>
            </a:r>
          </a:p>
          <a:p>
            <a:pPr algn="just"/>
            <a:r>
              <a:rPr lang="es-CO" sz="1600" b="1">
                <a:solidFill>
                  <a:srgbClr val="002060"/>
                </a:solidFill>
                <a:latin typeface="Calibri"/>
                <a:cs typeface="Calibri"/>
              </a:rPr>
              <a:t>2030: </a:t>
            </a:r>
            <a:r>
              <a:rPr lang="es-CO" sz="1600">
                <a:solidFill>
                  <a:srgbClr val="444444"/>
                </a:solidFill>
                <a:latin typeface="Calibri"/>
                <a:cs typeface="Calibri"/>
              </a:rPr>
              <a:t>plataforma con 10 regiones activas; </a:t>
            </a:r>
            <a:r>
              <a:rPr lang="es-CO" sz="1600" b="1">
                <a:solidFill>
                  <a:schemeClr val="accent6">
                    <a:lumMod val="49000"/>
                  </a:schemeClr>
                </a:solidFill>
                <a:latin typeface="Calibri"/>
                <a:cs typeface="Calibri"/>
              </a:rPr>
              <a:t>5.000 gestores comunitarios formados</a:t>
            </a:r>
            <a:r>
              <a:rPr lang="es-CO" sz="1600">
                <a:solidFill>
                  <a:srgbClr val="444444"/>
                </a:solidFill>
                <a:latin typeface="Calibri"/>
                <a:cs typeface="Calibri"/>
              </a:rPr>
              <a:t>; 100% de CAR con encuentro anual regional de capacitación; 1.000 </a:t>
            </a:r>
            <a:r>
              <a:rPr lang="es-CO" sz="1600" err="1">
                <a:solidFill>
                  <a:srgbClr val="444444"/>
                </a:solidFill>
                <a:latin typeface="Calibri"/>
                <a:cs typeface="Calibri"/>
              </a:rPr>
              <a:t>datasets</a:t>
            </a:r>
            <a:r>
              <a:rPr lang="es-CO" sz="1600">
                <a:solidFill>
                  <a:srgbClr val="444444"/>
                </a:solidFill>
                <a:latin typeface="Calibri"/>
                <a:cs typeface="Calibri"/>
              </a:rPr>
              <a:t> abiertos.</a:t>
            </a:r>
          </a:p>
          <a:p>
            <a:pPr algn="just"/>
            <a:r>
              <a:rPr lang="es-CO" sz="1600" b="1">
                <a:solidFill>
                  <a:srgbClr val="002060"/>
                </a:solidFill>
                <a:latin typeface="Calibri"/>
                <a:cs typeface="Calibri"/>
              </a:rPr>
              <a:t>2040: </a:t>
            </a:r>
            <a:r>
              <a:rPr lang="es-CO" sz="1600">
                <a:solidFill>
                  <a:srgbClr val="444444"/>
                </a:solidFill>
                <a:latin typeface="Calibri"/>
                <a:cs typeface="Calibri"/>
              </a:rPr>
              <a:t>30.000 gestores formados; </a:t>
            </a:r>
            <a:r>
              <a:rPr lang="es-CO" sz="1600" b="1">
                <a:solidFill>
                  <a:schemeClr val="accent6">
                    <a:lumMod val="49000"/>
                  </a:schemeClr>
                </a:solidFill>
                <a:latin typeface="Calibri"/>
                <a:cs typeface="Calibri"/>
              </a:rPr>
              <a:t>25 mesas interculturales en </a:t>
            </a:r>
            <a:r>
              <a:rPr lang="es-CO" sz="1600" b="1" err="1">
                <a:solidFill>
                  <a:schemeClr val="accent6">
                    <a:lumMod val="49000"/>
                  </a:schemeClr>
                </a:solidFill>
                <a:latin typeface="Calibri"/>
                <a:cs typeface="Calibri"/>
              </a:rPr>
              <a:t>macrocuencas</a:t>
            </a:r>
            <a:r>
              <a:rPr lang="es-CO" sz="1600">
                <a:solidFill>
                  <a:srgbClr val="444444"/>
                </a:solidFill>
                <a:latin typeface="Calibri"/>
                <a:cs typeface="Calibri"/>
              </a:rPr>
              <a:t>; </a:t>
            </a:r>
            <a:r>
              <a:rPr lang="es-CO" sz="1600" b="1">
                <a:solidFill>
                  <a:schemeClr val="accent6">
                    <a:lumMod val="49000"/>
                  </a:schemeClr>
                </a:solidFill>
                <a:latin typeface="Calibri"/>
                <a:cs typeface="Calibri"/>
              </a:rPr>
              <a:t>sistema de alertas comunitarias en 200 municipios de alto riesgo.</a:t>
            </a:r>
          </a:p>
          <a:p>
            <a:pPr algn="just"/>
            <a:r>
              <a:rPr lang="es-CO" sz="1600" b="1">
                <a:solidFill>
                  <a:srgbClr val="002060"/>
                </a:solidFill>
                <a:latin typeface="Calibri"/>
                <a:cs typeface="Calibri"/>
              </a:rPr>
              <a:t>2050: </a:t>
            </a:r>
            <a:r>
              <a:rPr lang="es-CO" sz="1600">
                <a:solidFill>
                  <a:srgbClr val="444444"/>
                </a:solidFill>
                <a:latin typeface="Calibri"/>
                <a:cs typeface="Calibri"/>
              </a:rPr>
              <a:t>participación efectiva en 100% de instancias creadas y formalizadas para la gestión y planificación del agua (actas y trazabilidad); reducción 25% de conflictos reportados por acceso/uso en territorios priorizados.</a:t>
            </a:r>
          </a:p>
        </p:txBody>
      </p:sp>
      <p:pic>
        <p:nvPicPr>
          <p:cNvPr id="6" name="Gráfico 5" descr="Crecimiento empresarial contorno">
            <a:extLst>
              <a:ext uri="{FF2B5EF4-FFF2-40B4-BE49-F238E27FC236}">
                <a16:creationId xmlns:a16="http://schemas.microsoft.com/office/drawing/2014/main" id="{7485BCB4-1DFD-493A-BF02-120E7BDCFFD8}"/>
              </a:ext>
            </a:extLst>
          </p:cNvPr>
          <p:cNvPicPr>
            <a:picLocks noChangeAspect="1"/>
          </p:cNvPicPr>
          <p:nvPr/>
        </p:nvPicPr>
        <p:blipFill>
          <a:blip>
            <a:extLst>
              <a:ext uri="{96DAC541-7B7A-43D3-8B79-37D633B846F1}">
                <asvg:svgBlip xmlns:asvg="http://schemas.microsoft.com/office/drawing/2016/SVG/main" r:embed="rId6"/>
              </a:ext>
            </a:extLst>
          </a:blip>
          <a:stretch>
            <a:fillRect/>
          </a:stretch>
        </p:blipFill>
        <p:spPr>
          <a:xfrm>
            <a:off x="4947378" y="4217137"/>
            <a:ext cx="717480" cy="717480"/>
          </a:xfrm>
          <a:prstGeom prst="rect">
            <a:avLst/>
          </a:prstGeom>
        </p:spPr>
      </p:pic>
      <p:pic>
        <p:nvPicPr>
          <p:cNvPr id="8" name="Gráfico 7" descr="Usuarios contorno">
            <a:extLst>
              <a:ext uri="{FF2B5EF4-FFF2-40B4-BE49-F238E27FC236}">
                <a16:creationId xmlns:a16="http://schemas.microsoft.com/office/drawing/2014/main" id="{46B8DDBD-24F4-C94A-09B3-E6F6BBE52EAE}"/>
              </a:ext>
            </a:extLst>
          </p:cNvPr>
          <p:cNvPicPr>
            <a:picLocks noChangeAspect="1"/>
          </p:cNvPicPr>
          <p:nvPr/>
        </p:nvPicPr>
        <p:blipFill>
          <a:blip>
            <a:extLst>
              <a:ext uri="{96DAC541-7B7A-43D3-8B79-37D633B846F1}">
                <asvg:svgBlip xmlns:asvg="http://schemas.microsoft.com/office/drawing/2016/SVG/main" r:embed="rId7"/>
              </a:ext>
            </a:extLst>
          </a:blip>
          <a:stretch>
            <a:fillRect/>
          </a:stretch>
        </p:blipFill>
        <p:spPr>
          <a:xfrm>
            <a:off x="4992340" y="2623887"/>
            <a:ext cx="717480" cy="717480"/>
          </a:xfrm>
          <a:prstGeom prst="rect">
            <a:avLst/>
          </a:prstGeom>
        </p:spPr>
      </p:pic>
      <p:pic>
        <p:nvPicPr>
          <p:cNvPr id="10" name="Gráfico 9" descr="Mano abierta con planta contorno">
            <a:extLst>
              <a:ext uri="{FF2B5EF4-FFF2-40B4-BE49-F238E27FC236}">
                <a16:creationId xmlns:a16="http://schemas.microsoft.com/office/drawing/2014/main" id="{5C720131-AFBE-1894-17DB-FEB48EBD0A2D}"/>
              </a:ext>
            </a:extLst>
          </p:cNvPr>
          <p:cNvPicPr>
            <a:picLocks noChangeAspect="1"/>
          </p:cNvPicPr>
          <p:nvPr/>
        </p:nvPicPr>
        <p:blipFill>
          <a:blip>
            <a:extLst>
              <a:ext uri="{96DAC541-7B7A-43D3-8B79-37D633B846F1}">
                <asvg:svgBlip xmlns:asvg="http://schemas.microsoft.com/office/drawing/2016/SVG/main" r:embed="rId8"/>
              </a:ext>
            </a:extLst>
          </a:blip>
          <a:stretch>
            <a:fillRect/>
          </a:stretch>
        </p:blipFill>
        <p:spPr>
          <a:xfrm>
            <a:off x="35680" y="2589139"/>
            <a:ext cx="655486" cy="655486"/>
          </a:xfrm>
          <a:prstGeom prst="rect">
            <a:avLst/>
          </a:prstGeom>
        </p:spPr>
      </p:pic>
      <p:sp>
        <p:nvSpPr>
          <p:cNvPr id="4" name="Google Shape;4001;p27">
            <a:extLst>
              <a:ext uri="{FF2B5EF4-FFF2-40B4-BE49-F238E27FC236}">
                <a16:creationId xmlns:a16="http://schemas.microsoft.com/office/drawing/2014/main" id="{F6B6C4E2-4B23-A92B-2B9B-19B44595C31C}"/>
              </a:ext>
            </a:extLst>
          </p:cNvPr>
          <p:cNvSpPr txBox="1"/>
          <p:nvPr/>
        </p:nvSpPr>
        <p:spPr>
          <a:xfrm>
            <a:off x="7099310" y="185888"/>
            <a:ext cx="4814700" cy="70784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000"/>
              <a:buFont typeface="Arial"/>
              <a:buNone/>
            </a:pPr>
            <a:r>
              <a:rPr lang="es-419" sz="2000" b="1" i="0" u="none" strike="noStrike" cap="none">
                <a:solidFill>
                  <a:schemeClr val="lt1"/>
                </a:solidFill>
                <a:latin typeface="Calibri"/>
                <a:ea typeface="Calibri"/>
                <a:cs typeface="Calibri"/>
                <a:sym typeface="Calibri"/>
              </a:rPr>
              <a:t>Linea estratégica 3 Conocimiento</a:t>
            </a:r>
          </a:p>
          <a:p>
            <a:pPr marL="0" marR="0" lvl="0" indent="0" algn="ctr" rtl="0">
              <a:lnSpc>
                <a:spcPct val="100000"/>
              </a:lnSpc>
              <a:spcBef>
                <a:spcPts val="0"/>
              </a:spcBef>
              <a:spcAft>
                <a:spcPts val="0"/>
              </a:spcAft>
              <a:buClr>
                <a:srgbClr val="000000"/>
              </a:buClr>
              <a:buSzPts val="2000"/>
              <a:buFont typeface="Arial"/>
              <a:buNone/>
            </a:pPr>
            <a:r>
              <a:rPr lang="es-419" sz="2000" b="1">
                <a:solidFill>
                  <a:schemeClr val="lt1"/>
                </a:solidFill>
                <a:latin typeface="Calibri"/>
                <a:ea typeface="Calibri"/>
                <a:cs typeface="Calibri"/>
                <a:sym typeface="Calibri"/>
              </a:rPr>
              <a:t>Asociada a Brecha 3</a:t>
            </a:r>
            <a:endParaRPr sz="2000" b="0" i="0" u="none" strike="noStrike" cap="none">
              <a:solidFill>
                <a:schemeClr val="lt1"/>
              </a:solidFill>
              <a:latin typeface="Calibri"/>
              <a:ea typeface="Calibri"/>
              <a:cs typeface="Calibri"/>
              <a:sym typeface="Calibri"/>
            </a:endParaRPr>
          </a:p>
        </p:txBody>
      </p:sp>
    </p:spTree>
    <p:extLst>
      <p:ext uri="{BB962C8B-B14F-4D97-AF65-F5344CB8AC3E}">
        <p14:creationId xmlns:p14="http://schemas.microsoft.com/office/powerpoint/2010/main" val="11103331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3998">
          <a:extLst>
            <a:ext uri="{FF2B5EF4-FFF2-40B4-BE49-F238E27FC236}">
              <a16:creationId xmlns:a16="http://schemas.microsoft.com/office/drawing/2014/main" id="{890B7FDE-FA38-86B2-B50F-FB806DDA3FA6}"/>
            </a:ext>
          </a:extLst>
        </p:cNvPr>
        <p:cNvGrpSpPr/>
        <p:nvPr/>
      </p:nvGrpSpPr>
      <p:grpSpPr>
        <a:xfrm>
          <a:off x="0" y="0"/>
          <a:ext cx="0" cy="0"/>
          <a:chOff x="0" y="0"/>
          <a:chExt cx="0" cy="0"/>
        </a:xfrm>
      </p:grpSpPr>
      <p:pic>
        <p:nvPicPr>
          <p:cNvPr id="3999" name="Google Shape;3999;p27" descr="Patrón de fondo&#10;&#10;El contenido generado por IA puede ser incorrecto.">
            <a:extLst>
              <a:ext uri="{FF2B5EF4-FFF2-40B4-BE49-F238E27FC236}">
                <a16:creationId xmlns:a16="http://schemas.microsoft.com/office/drawing/2014/main" id="{76DD51BD-D651-F3B7-4A21-666C71854E2C}"/>
              </a:ext>
            </a:extLst>
          </p:cNvPr>
          <p:cNvPicPr preferRelativeResize="0"/>
          <p:nvPr/>
        </p:nvPicPr>
        <p:blipFill rotWithShape="1">
          <a:blip r:embed="rId3">
            <a:alphaModFix/>
          </a:blip>
          <a:srcRect/>
          <a:stretch/>
        </p:blipFill>
        <p:spPr>
          <a:xfrm>
            <a:off x="273189" y="-5396"/>
            <a:ext cx="11217675" cy="6858000"/>
          </a:xfrm>
          <a:prstGeom prst="rect">
            <a:avLst/>
          </a:prstGeom>
          <a:noFill/>
          <a:ln>
            <a:noFill/>
          </a:ln>
        </p:spPr>
      </p:pic>
      <p:sp>
        <p:nvSpPr>
          <p:cNvPr id="4000" name="Google Shape;4000;p27">
            <a:extLst>
              <a:ext uri="{FF2B5EF4-FFF2-40B4-BE49-F238E27FC236}">
                <a16:creationId xmlns:a16="http://schemas.microsoft.com/office/drawing/2014/main" id="{E6877E22-0BAB-38BF-0FEC-AF99AF068456}"/>
              </a:ext>
            </a:extLst>
          </p:cNvPr>
          <p:cNvSpPr/>
          <p:nvPr/>
        </p:nvSpPr>
        <p:spPr>
          <a:xfrm>
            <a:off x="6801898" y="0"/>
            <a:ext cx="5386800" cy="1042200"/>
          </a:xfrm>
          <a:prstGeom prst="rect">
            <a:avLst/>
          </a:prstGeom>
          <a:solidFill>
            <a:srgbClr val="242D5B"/>
          </a:solidFill>
          <a:ln w="12700" cap="flat" cmpd="sng">
            <a:solidFill>
              <a:srgbClr val="264159"/>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4002" name="Google Shape;4002;p27" descr="Logotipo&#10;&#10;El contenido generado por IA puede ser incorrecto.">
            <a:extLst>
              <a:ext uri="{FF2B5EF4-FFF2-40B4-BE49-F238E27FC236}">
                <a16:creationId xmlns:a16="http://schemas.microsoft.com/office/drawing/2014/main" id="{84E7F6E9-A67E-6792-466E-1F8F48B9ADE5}"/>
              </a:ext>
            </a:extLst>
          </p:cNvPr>
          <p:cNvPicPr preferRelativeResize="0"/>
          <p:nvPr/>
        </p:nvPicPr>
        <p:blipFill rotWithShape="1">
          <a:blip r:embed="rId4">
            <a:alphaModFix/>
          </a:blip>
          <a:srcRect/>
          <a:stretch/>
        </p:blipFill>
        <p:spPr>
          <a:xfrm>
            <a:off x="277873" y="185888"/>
            <a:ext cx="4019550" cy="809625"/>
          </a:xfrm>
          <a:prstGeom prst="rect">
            <a:avLst/>
          </a:prstGeom>
          <a:noFill/>
          <a:ln>
            <a:noFill/>
          </a:ln>
        </p:spPr>
      </p:pic>
      <p:sp>
        <p:nvSpPr>
          <p:cNvPr id="4003" name="Google Shape;4003;p27">
            <a:extLst>
              <a:ext uri="{FF2B5EF4-FFF2-40B4-BE49-F238E27FC236}">
                <a16:creationId xmlns:a16="http://schemas.microsoft.com/office/drawing/2014/main" id="{8032A463-A2B3-43E0-99CD-D27860CEBD2D}"/>
              </a:ext>
            </a:extLst>
          </p:cNvPr>
          <p:cNvSpPr/>
          <p:nvPr/>
        </p:nvSpPr>
        <p:spPr>
          <a:xfrm>
            <a:off x="0" y="1002217"/>
            <a:ext cx="12192600" cy="1542600"/>
          </a:xfrm>
          <a:prstGeom prst="rect">
            <a:avLst/>
          </a:prstGeom>
          <a:solidFill>
            <a:srgbClr val="BBD6E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600"/>
              <a:buFont typeface="Arial"/>
              <a:buNone/>
            </a:pPr>
            <a:endParaRPr sz="1600" b="0" i="0" u="none" strike="noStrike" cap="none">
              <a:solidFill>
                <a:schemeClr val="lt1"/>
              </a:solidFill>
              <a:latin typeface="Calibri"/>
              <a:ea typeface="Calibri"/>
              <a:cs typeface="Calibri"/>
              <a:sym typeface="Calibri"/>
            </a:endParaRPr>
          </a:p>
        </p:txBody>
      </p:sp>
      <p:sp>
        <p:nvSpPr>
          <p:cNvPr id="4004" name="Google Shape;4004;p27">
            <a:extLst>
              <a:ext uri="{FF2B5EF4-FFF2-40B4-BE49-F238E27FC236}">
                <a16:creationId xmlns:a16="http://schemas.microsoft.com/office/drawing/2014/main" id="{49A65A9B-D7F2-A1EA-98EE-39E3555466B8}"/>
              </a:ext>
            </a:extLst>
          </p:cNvPr>
          <p:cNvSpPr txBox="1"/>
          <p:nvPr/>
        </p:nvSpPr>
        <p:spPr>
          <a:xfrm>
            <a:off x="267170" y="1068573"/>
            <a:ext cx="11921527" cy="1261844"/>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000"/>
              <a:buFont typeface="Arial"/>
              <a:buNone/>
            </a:pPr>
            <a:r>
              <a:rPr lang="es-CO" sz="2000" b="1" i="0" u="none" strike="noStrike" cap="none">
                <a:solidFill>
                  <a:srgbClr val="242D5B"/>
                </a:solidFill>
                <a:latin typeface="Calibri"/>
                <a:ea typeface="Calibri"/>
                <a:cs typeface="Calibri"/>
                <a:sym typeface="Calibri"/>
              </a:rPr>
              <a:t>GESTIÓN DEL CONOCIMIENTO y TRANSFORMACIÓN DIGITAL: fortalecer la generación, la integración y el uso del conocimiento sobre el ciclo del agua</a:t>
            </a:r>
            <a:endParaRPr lang="es-CO" sz="2000" b="1">
              <a:solidFill>
                <a:srgbClr val="242D5B"/>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2000"/>
              <a:buFont typeface="Arial"/>
              <a:buNone/>
            </a:pPr>
            <a:endParaRPr lang="es-CO" sz="1800" b="1">
              <a:solidFill>
                <a:srgbClr val="242D5B"/>
              </a:solidFill>
              <a:latin typeface="Calibri"/>
              <a:cs typeface="Calibri"/>
              <a:sym typeface="Calibri"/>
            </a:endParaRPr>
          </a:p>
          <a:p>
            <a:pPr>
              <a:buSzPts val="2000"/>
            </a:pPr>
            <a:r>
              <a:rPr lang="es-CO" sz="1800" b="1" i="0" u="none" strike="noStrike" cap="none">
                <a:solidFill>
                  <a:srgbClr val="242D5B"/>
                </a:solidFill>
                <a:latin typeface="Calibri"/>
                <a:ea typeface="Arial"/>
                <a:cs typeface="Calibri"/>
                <a:sym typeface="Calibri"/>
              </a:rPr>
              <a:t>4. Agenda Nacional de I+D+i Hídrica y Fondo de Innovación en Agua (público–privado) </a:t>
            </a:r>
            <a:endParaRPr sz="1400" b="0" i="0" u="none" strike="noStrike" cap="none">
              <a:solidFill>
                <a:srgbClr val="000000"/>
              </a:solidFill>
              <a:latin typeface="Arial"/>
              <a:ea typeface="Arial"/>
              <a:cs typeface="Arial"/>
              <a:sym typeface="Arial"/>
            </a:endParaRPr>
          </a:p>
        </p:txBody>
      </p:sp>
      <p:pic>
        <p:nvPicPr>
          <p:cNvPr id="4005" name="Google Shape;4005;p27" descr="Logotipo, nombre de la empresa&#10;&#10;El contenido generado por IA puede ser incorrecto.">
            <a:extLst>
              <a:ext uri="{FF2B5EF4-FFF2-40B4-BE49-F238E27FC236}">
                <a16:creationId xmlns:a16="http://schemas.microsoft.com/office/drawing/2014/main" id="{74EDD831-C445-5A4A-9FEA-C469FDE1583D}"/>
              </a:ext>
            </a:extLst>
          </p:cNvPr>
          <p:cNvPicPr preferRelativeResize="0"/>
          <p:nvPr/>
        </p:nvPicPr>
        <p:blipFill rotWithShape="1">
          <a:blip r:embed="rId5">
            <a:alphaModFix/>
          </a:blip>
          <a:srcRect/>
          <a:stretch/>
        </p:blipFill>
        <p:spPr>
          <a:xfrm>
            <a:off x="10404350" y="5530993"/>
            <a:ext cx="1438275" cy="1066800"/>
          </a:xfrm>
          <a:prstGeom prst="rect">
            <a:avLst/>
          </a:prstGeom>
          <a:noFill/>
          <a:ln>
            <a:noFill/>
          </a:ln>
        </p:spPr>
      </p:pic>
      <p:sp>
        <p:nvSpPr>
          <p:cNvPr id="3" name="Google Shape;4161;p38">
            <a:extLst>
              <a:ext uri="{FF2B5EF4-FFF2-40B4-BE49-F238E27FC236}">
                <a16:creationId xmlns:a16="http://schemas.microsoft.com/office/drawing/2014/main" id="{61CA2B84-1184-21CF-49FA-6043EEC61110}"/>
              </a:ext>
            </a:extLst>
          </p:cNvPr>
          <p:cNvSpPr txBox="1"/>
          <p:nvPr/>
        </p:nvSpPr>
        <p:spPr>
          <a:xfrm>
            <a:off x="-354956" y="2607860"/>
            <a:ext cx="5116140" cy="4093388"/>
          </a:xfrm>
          <a:prstGeom prst="rect">
            <a:avLst/>
          </a:prstGeom>
          <a:noFill/>
          <a:ln>
            <a:noFill/>
          </a:ln>
        </p:spPr>
        <p:txBody>
          <a:bodyPr spcFirstLastPara="1" wrap="square" lIns="91425" tIns="45700" rIns="91425" bIns="45700" anchor="t" anchorCtr="0">
            <a:spAutoFit/>
          </a:bodyPr>
          <a:lstStyle/>
          <a:p>
            <a:pPr marL="457200" lvl="1" algn="just">
              <a:buSzPts val="1200"/>
            </a:pPr>
            <a:endParaRPr lang="es-CO" sz="1800" b="1">
              <a:solidFill>
                <a:srgbClr val="242D5B"/>
              </a:solidFill>
              <a:latin typeface="Calibri"/>
              <a:cs typeface="Calibri"/>
              <a:sym typeface="Calibri"/>
            </a:endParaRPr>
          </a:p>
          <a:p>
            <a:pPr marL="457200" lvl="1" algn="just">
              <a:buSzPts val="1200"/>
            </a:pPr>
            <a:r>
              <a:rPr lang="es-CO" sz="1800" b="1">
                <a:solidFill>
                  <a:srgbClr val="242D5B"/>
                </a:solidFill>
                <a:latin typeface="Calibri"/>
                <a:cs typeface="Calibri"/>
                <a:sym typeface="Calibri"/>
              </a:rPr>
              <a:t>                Propósito:  </a:t>
            </a:r>
          </a:p>
          <a:p>
            <a:pPr marL="457200" lvl="1" algn="just">
              <a:buSzPts val="1200"/>
            </a:pPr>
            <a:r>
              <a:rPr lang="es-CO" sz="1600">
                <a:solidFill>
                  <a:srgbClr val="444444"/>
                </a:solidFill>
                <a:latin typeface="Calibri"/>
                <a:cs typeface="Calibri"/>
              </a:rPr>
              <a:t>Establecer la Agenda Nacional de I+D+i para conectar prioridades de la PNA con instrumentos de ciencia, tecnología e innovación, que permita: </a:t>
            </a:r>
            <a:r>
              <a:rPr lang="es-CO" sz="1600" b="1">
                <a:solidFill>
                  <a:schemeClr val="accent6">
                    <a:lumMod val="49000"/>
                  </a:schemeClr>
                </a:solidFill>
                <a:latin typeface="Calibri"/>
                <a:cs typeface="Calibri"/>
              </a:rPr>
              <a:t>identificar brechas de conocimiento, articular los CODECTI,</a:t>
            </a:r>
            <a:r>
              <a:rPr lang="es-CO" sz="1600">
                <a:solidFill>
                  <a:srgbClr val="444444"/>
                </a:solidFill>
                <a:latin typeface="Calibri"/>
                <a:cs typeface="Calibri"/>
              </a:rPr>
              <a:t> lanzar convocatorias de innovación abierta, y crear un Fondo que financie investigación aplicada y tecnologías de monitoreo, tratamiento, uso eficiente del agua y soluciones basadas en la naturaleza (</a:t>
            </a:r>
            <a:r>
              <a:rPr lang="es-CO" sz="1600" err="1">
                <a:solidFill>
                  <a:srgbClr val="444444"/>
                </a:solidFill>
                <a:latin typeface="Calibri"/>
                <a:cs typeface="Calibri"/>
              </a:rPr>
              <a:t>SbN</a:t>
            </a:r>
            <a:r>
              <a:rPr lang="es-CO" sz="1600">
                <a:solidFill>
                  <a:srgbClr val="444444"/>
                </a:solidFill>
                <a:latin typeface="Calibri"/>
                <a:cs typeface="Calibri"/>
              </a:rPr>
              <a:t>). Generar un repositorio de las investigaciones del país relacionadas con el agua. Este fondo se articulará con los mecanismos de financiamiento de la política, incluyendo recursos del Sistema General de Regalías, cooperación internacional y alianzas público-privadas para innovación hídrica.</a:t>
            </a:r>
            <a:endParaRPr sz="1200" b="0" i="0" u="none" strike="noStrike" cap="none">
              <a:solidFill>
                <a:srgbClr val="444444"/>
              </a:solidFill>
              <a:latin typeface="Calibri"/>
              <a:ea typeface="Calibri"/>
              <a:cs typeface="Calibri"/>
              <a:sym typeface="Calibri"/>
            </a:endParaRPr>
          </a:p>
        </p:txBody>
      </p:sp>
      <p:cxnSp>
        <p:nvCxnSpPr>
          <p:cNvPr id="5" name="Conector recto 4">
            <a:extLst>
              <a:ext uri="{FF2B5EF4-FFF2-40B4-BE49-F238E27FC236}">
                <a16:creationId xmlns:a16="http://schemas.microsoft.com/office/drawing/2014/main" id="{1091DEC7-2BFE-9C4A-E42B-5B94E0A05803}"/>
              </a:ext>
            </a:extLst>
          </p:cNvPr>
          <p:cNvCxnSpPr/>
          <p:nvPr/>
        </p:nvCxnSpPr>
        <p:spPr>
          <a:xfrm>
            <a:off x="4865440" y="2563335"/>
            <a:ext cx="0" cy="4051845"/>
          </a:xfrm>
          <a:prstGeom prst="line">
            <a:avLst/>
          </a:prstGeom>
          <a:ln w="19050" cap="flat" cmpd="sng" algn="ctr">
            <a:solidFill>
              <a:schemeClr val="accent1"/>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sp>
        <p:nvSpPr>
          <p:cNvPr id="2" name="Google Shape;4161;p38">
            <a:extLst>
              <a:ext uri="{FF2B5EF4-FFF2-40B4-BE49-F238E27FC236}">
                <a16:creationId xmlns:a16="http://schemas.microsoft.com/office/drawing/2014/main" id="{35C91E34-24C0-0197-8606-22D35B377C45}"/>
              </a:ext>
            </a:extLst>
          </p:cNvPr>
          <p:cNvSpPr txBox="1"/>
          <p:nvPr/>
        </p:nvSpPr>
        <p:spPr>
          <a:xfrm>
            <a:off x="4865441" y="2592733"/>
            <a:ext cx="7189926" cy="4093388"/>
          </a:xfrm>
          <a:prstGeom prst="rect">
            <a:avLst/>
          </a:prstGeom>
          <a:solidFill>
            <a:schemeClr val="bg1"/>
          </a:solidFill>
          <a:ln>
            <a:noFill/>
          </a:ln>
        </p:spPr>
        <p:txBody>
          <a:bodyPr spcFirstLastPara="1" wrap="square" lIns="91425" tIns="45700" rIns="91425" bIns="45700" anchor="t" anchorCtr="0">
            <a:spAutoFit/>
          </a:bodyPr>
          <a:lstStyle/>
          <a:p>
            <a:pPr lvl="1" algn="just">
              <a:buSzPts val="1200"/>
            </a:pPr>
            <a:endParaRPr lang="es-CO" sz="1800" b="1">
              <a:solidFill>
                <a:srgbClr val="242D5B"/>
              </a:solidFill>
              <a:latin typeface="Calibri"/>
              <a:cs typeface="Calibri"/>
            </a:endParaRPr>
          </a:p>
          <a:p>
            <a:pPr lvl="1" algn="just">
              <a:buSzPts val="1200"/>
            </a:pPr>
            <a:r>
              <a:rPr lang="es-CO" sz="1800" b="1">
                <a:solidFill>
                  <a:srgbClr val="242D5B"/>
                </a:solidFill>
                <a:latin typeface="Calibri"/>
                <a:cs typeface="Calibri"/>
              </a:rPr>
              <a:t>               Responsables: </a:t>
            </a:r>
          </a:p>
          <a:p>
            <a:pPr algn="just"/>
            <a:r>
              <a:rPr lang="es-CO" sz="1600" b="1">
                <a:solidFill>
                  <a:srgbClr val="002060"/>
                </a:solidFill>
                <a:latin typeface="Calibri"/>
                <a:cs typeface="Calibri"/>
              </a:rPr>
              <a:t>Liderazgo: </a:t>
            </a:r>
            <a:r>
              <a:rPr lang="es-CO" sz="1600" err="1">
                <a:solidFill>
                  <a:srgbClr val="444444"/>
                </a:solidFill>
                <a:latin typeface="Calibri"/>
                <a:cs typeface="Calibri"/>
              </a:rPr>
              <a:t>Minciencias</a:t>
            </a:r>
            <a:r>
              <a:rPr lang="es-CO" sz="1600">
                <a:solidFill>
                  <a:srgbClr val="444444"/>
                </a:solidFill>
                <a:latin typeface="Calibri"/>
                <a:cs typeface="Calibri"/>
              </a:rPr>
              <a:t>.</a:t>
            </a:r>
          </a:p>
          <a:p>
            <a:pPr algn="just"/>
            <a:r>
              <a:rPr lang="es-MX" sz="1600" b="1">
                <a:solidFill>
                  <a:srgbClr val="002060"/>
                </a:solidFill>
                <a:latin typeface="Calibri"/>
                <a:cs typeface="Calibri"/>
              </a:rPr>
              <a:t>Articulación: </a:t>
            </a:r>
            <a:r>
              <a:rPr lang="es-CO" sz="1600" err="1">
                <a:solidFill>
                  <a:srgbClr val="444444"/>
                </a:solidFill>
                <a:latin typeface="Calibri"/>
                <a:cs typeface="Calibri"/>
              </a:rPr>
              <a:t>MinAmbiente</a:t>
            </a:r>
            <a:r>
              <a:rPr lang="es-CO" sz="1600">
                <a:solidFill>
                  <a:srgbClr val="444444"/>
                </a:solidFill>
                <a:latin typeface="Calibri"/>
                <a:cs typeface="Calibri"/>
              </a:rPr>
              <a:t>, </a:t>
            </a:r>
            <a:r>
              <a:rPr lang="es-CO" sz="1600" err="1">
                <a:solidFill>
                  <a:srgbClr val="444444"/>
                </a:solidFill>
                <a:latin typeface="Calibri"/>
                <a:cs typeface="Calibri"/>
              </a:rPr>
              <a:t>MinVivienda</a:t>
            </a:r>
            <a:r>
              <a:rPr lang="es-CO" sz="1600">
                <a:solidFill>
                  <a:srgbClr val="444444"/>
                </a:solidFill>
                <a:latin typeface="Calibri"/>
                <a:cs typeface="Calibri"/>
              </a:rPr>
              <a:t>, </a:t>
            </a:r>
            <a:r>
              <a:rPr lang="es-CO" sz="1600" err="1">
                <a:solidFill>
                  <a:srgbClr val="444444"/>
                </a:solidFill>
                <a:latin typeface="Calibri"/>
                <a:cs typeface="Calibri"/>
              </a:rPr>
              <a:t>MinHacienda</a:t>
            </a:r>
            <a:r>
              <a:rPr lang="es-CO" sz="1600">
                <a:solidFill>
                  <a:srgbClr val="444444"/>
                </a:solidFill>
                <a:latin typeface="Calibri"/>
                <a:cs typeface="Calibri"/>
              </a:rPr>
              <a:t>, </a:t>
            </a:r>
            <a:r>
              <a:rPr lang="es-CO" sz="1600" err="1">
                <a:solidFill>
                  <a:srgbClr val="444444"/>
                </a:solidFill>
                <a:latin typeface="Calibri"/>
                <a:cs typeface="Calibri"/>
              </a:rPr>
              <a:t>MinComercio</a:t>
            </a:r>
            <a:r>
              <a:rPr lang="es-CO" sz="1600">
                <a:solidFill>
                  <a:srgbClr val="444444"/>
                </a:solidFill>
                <a:latin typeface="Calibri"/>
                <a:cs typeface="Calibri"/>
              </a:rPr>
              <a:t>, CODECTI departamentales, universidades/centros de investigación, SENA, gremios (agro, industria, turismo), empresas de servicios públicos, cooperantes, c</a:t>
            </a:r>
            <a:r>
              <a:rPr lang="es-CO" sz="1600" b="1">
                <a:solidFill>
                  <a:schemeClr val="accent6">
                    <a:lumMod val="49000"/>
                  </a:schemeClr>
                </a:solidFill>
                <a:latin typeface="Calibri"/>
                <a:cs typeface="Calibri"/>
              </a:rPr>
              <a:t>omunidades étnicas y campesinas.</a:t>
            </a:r>
            <a:r>
              <a:rPr lang="es-MX" sz="1600" b="1">
                <a:solidFill>
                  <a:schemeClr val="accent6">
                    <a:lumMod val="49000"/>
                  </a:schemeClr>
                </a:solidFill>
                <a:latin typeface="Calibri"/>
                <a:cs typeface="Calibri"/>
              </a:rPr>
              <a:t>   </a:t>
            </a:r>
            <a:r>
              <a:rPr lang="es-MX" sz="1600" b="1">
                <a:solidFill>
                  <a:srgbClr val="242D5B"/>
                </a:solidFill>
                <a:latin typeface="Calibri"/>
                <a:cs typeface="Calibri"/>
              </a:rPr>
              <a:t>               </a:t>
            </a:r>
          </a:p>
          <a:p>
            <a:pPr lvl="1" algn="just">
              <a:buSzPts val="1200"/>
            </a:pPr>
            <a:endParaRPr lang="es-MX" sz="1600" b="1">
              <a:solidFill>
                <a:srgbClr val="242D5B"/>
              </a:solidFill>
              <a:latin typeface="Calibri"/>
              <a:cs typeface="Calibri"/>
            </a:endParaRPr>
          </a:p>
          <a:p>
            <a:pPr lvl="1" algn="just">
              <a:buSzPts val="1200"/>
            </a:pPr>
            <a:r>
              <a:rPr lang="es-MX" sz="1600" b="1">
                <a:solidFill>
                  <a:srgbClr val="242D5B"/>
                </a:solidFill>
                <a:latin typeface="Calibri"/>
                <a:cs typeface="Calibri"/>
              </a:rPr>
              <a:t>             Metas: </a:t>
            </a:r>
          </a:p>
          <a:p>
            <a:pPr algn="just"/>
            <a:r>
              <a:rPr lang="es-CO" sz="1600" b="1">
                <a:solidFill>
                  <a:srgbClr val="002060"/>
                </a:solidFill>
                <a:latin typeface="Calibri"/>
                <a:cs typeface="Calibri"/>
              </a:rPr>
              <a:t>2030: </a:t>
            </a:r>
            <a:r>
              <a:rPr lang="es-CO" sz="1600">
                <a:solidFill>
                  <a:srgbClr val="444444"/>
                </a:solidFill>
                <a:latin typeface="Calibri"/>
                <a:cs typeface="Calibri"/>
              </a:rPr>
              <a:t>Fondo con al menos COP $200 mil millones acumulados; 50 proyectos I+D+i financiados; 10 pilotos </a:t>
            </a:r>
            <a:r>
              <a:rPr lang="es-CO" sz="1600" err="1">
                <a:solidFill>
                  <a:srgbClr val="444444"/>
                </a:solidFill>
                <a:latin typeface="Calibri"/>
                <a:cs typeface="Calibri"/>
              </a:rPr>
              <a:t>SbN</a:t>
            </a:r>
            <a:r>
              <a:rPr lang="es-CO" sz="1600">
                <a:solidFill>
                  <a:srgbClr val="444444"/>
                </a:solidFill>
                <a:latin typeface="Calibri"/>
                <a:cs typeface="Calibri"/>
              </a:rPr>
              <a:t> documentados.</a:t>
            </a:r>
          </a:p>
          <a:p>
            <a:pPr algn="just"/>
            <a:r>
              <a:rPr lang="es-CO" sz="1600" b="1">
                <a:solidFill>
                  <a:srgbClr val="002060"/>
                </a:solidFill>
                <a:latin typeface="Calibri"/>
                <a:cs typeface="Calibri"/>
              </a:rPr>
              <a:t>2040: </a:t>
            </a:r>
            <a:r>
              <a:rPr lang="es-CO" sz="1600">
                <a:solidFill>
                  <a:srgbClr val="444444"/>
                </a:solidFill>
                <a:latin typeface="Calibri"/>
                <a:cs typeface="Calibri"/>
              </a:rPr>
              <a:t>150 soluciones testeadas; 3</a:t>
            </a:r>
            <a:r>
              <a:rPr lang="es-CO" sz="1600" b="1">
                <a:solidFill>
                  <a:schemeClr val="accent6">
                    <a:lumMod val="49000"/>
                  </a:schemeClr>
                </a:solidFill>
                <a:latin typeface="Calibri"/>
                <a:cs typeface="Calibri"/>
              </a:rPr>
              <a:t>0 transferencias tecnológicas a prestadores/autoridades/comunidades;</a:t>
            </a:r>
            <a:r>
              <a:rPr lang="es-CO" sz="1600">
                <a:solidFill>
                  <a:srgbClr val="444444"/>
                </a:solidFill>
                <a:latin typeface="Calibri"/>
                <a:cs typeface="Calibri"/>
              </a:rPr>
              <a:t> manuales nacionales para tecnologías prioritarias.</a:t>
            </a:r>
          </a:p>
          <a:p>
            <a:pPr algn="just"/>
            <a:r>
              <a:rPr lang="es-CO" sz="1600" b="1">
                <a:solidFill>
                  <a:srgbClr val="002060"/>
                </a:solidFill>
                <a:latin typeface="Calibri"/>
                <a:cs typeface="Calibri"/>
              </a:rPr>
              <a:t>2050: </a:t>
            </a:r>
            <a:r>
              <a:rPr lang="es-CO" sz="1600">
                <a:solidFill>
                  <a:srgbClr val="444444"/>
                </a:solidFill>
                <a:latin typeface="Calibri"/>
                <a:cs typeface="Calibri"/>
              </a:rPr>
              <a:t>reducción 20% en brechas de información crítica (por </a:t>
            </a:r>
            <a:r>
              <a:rPr lang="es-CO" sz="1600" err="1">
                <a:solidFill>
                  <a:srgbClr val="444444"/>
                </a:solidFill>
                <a:latin typeface="Calibri"/>
                <a:cs typeface="Calibri"/>
              </a:rPr>
              <a:t>macrocuenca</a:t>
            </a:r>
            <a:r>
              <a:rPr lang="es-CO" sz="1600">
                <a:solidFill>
                  <a:srgbClr val="444444"/>
                </a:solidFill>
                <a:latin typeface="Calibri"/>
                <a:cs typeface="Calibri"/>
              </a:rPr>
              <a:t>) y adopción de ≥50 innovaciones en operación (servicios públicos y autoridades).</a:t>
            </a:r>
          </a:p>
        </p:txBody>
      </p:sp>
      <p:pic>
        <p:nvPicPr>
          <p:cNvPr id="6" name="Gráfico 5" descr="Crecimiento empresarial contorno">
            <a:extLst>
              <a:ext uri="{FF2B5EF4-FFF2-40B4-BE49-F238E27FC236}">
                <a16:creationId xmlns:a16="http://schemas.microsoft.com/office/drawing/2014/main" id="{DC4FA5F4-0FEA-74EC-6E12-0DFA3A6CADED}"/>
              </a:ext>
            </a:extLst>
          </p:cNvPr>
          <p:cNvPicPr>
            <a:picLocks noChangeAspect="1"/>
          </p:cNvPicPr>
          <p:nvPr/>
        </p:nvPicPr>
        <p:blipFill>
          <a:blip>
            <a:extLst>
              <a:ext uri="{96DAC541-7B7A-43D3-8B79-37D633B846F1}">
                <asvg:svgBlip xmlns:asvg="http://schemas.microsoft.com/office/drawing/2016/SVG/main" r:embed="rId6"/>
              </a:ext>
            </a:extLst>
          </a:blip>
          <a:stretch>
            <a:fillRect/>
          </a:stretch>
        </p:blipFill>
        <p:spPr>
          <a:xfrm>
            <a:off x="4947378" y="4269687"/>
            <a:ext cx="717480" cy="717480"/>
          </a:xfrm>
          <a:prstGeom prst="rect">
            <a:avLst/>
          </a:prstGeom>
        </p:spPr>
      </p:pic>
      <p:pic>
        <p:nvPicPr>
          <p:cNvPr id="8" name="Gráfico 7" descr="Usuarios contorno">
            <a:extLst>
              <a:ext uri="{FF2B5EF4-FFF2-40B4-BE49-F238E27FC236}">
                <a16:creationId xmlns:a16="http://schemas.microsoft.com/office/drawing/2014/main" id="{4C0A8CA2-B169-01AA-25AE-E4D4F545D38D}"/>
              </a:ext>
            </a:extLst>
          </p:cNvPr>
          <p:cNvPicPr>
            <a:picLocks noChangeAspect="1"/>
          </p:cNvPicPr>
          <p:nvPr/>
        </p:nvPicPr>
        <p:blipFill>
          <a:blip>
            <a:extLst>
              <a:ext uri="{96DAC541-7B7A-43D3-8B79-37D633B846F1}">
                <asvg:svgBlip xmlns:asvg="http://schemas.microsoft.com/office/drawing/2016/SVG/main" r:embed="rId7"/>
              </a:ext>
            </a:extLst>
          </a:blip>
          <a:stretch>
            <a:fillRect/>
          </a:stretch>
        </p:blipFill>
        <p:spPr>
          <a:xfrm>
            <a:off x="4992340" y="2623887"/>
            <a:ext cx="717480" cy="717480"/>
          </a:xfrm>
          <a:prstGeom prst="rect">
            <a:avLst/>
          </a:prstGeom>
        </p:spPr>
      </p:pic>
      <p:pic>
        <p:nvPicPr>
          <p:cNvPr id="10" name="Gráfico 9" descr="Mano abierta con planta contorno">
            <a:extLst>
              <a:ext uri="{FF2B5EF4-FFF2-40B4-BE49-F238E27FC236}">
                <a16:creationId xmlns:a16="http://schemas.microsoft.com/office/drawing/2014/main" id="{AF48A0E4-C6DB-0DFF-10A3-6F891EC44F90}"/>
              </a:ext>
            </a:extLst>
          </p:cNvPr>
          <p:cNvPicPr>
            <a:picLocks noChangeAspect="1"/>
          </p:cNvPicPr>
          <p:nvPr/>
        </p:nvPicPr>
        <p:blipFill>
          <a:blip>
            <a:extLst>
              <a:ext uri="{96DAC541-7B7A-43D3-8B79-37D633B846F1}">
                <asvg:svgBlip xmlns:asvg="http://schemas.microsoft.com/office/drawing/2016/SVG/main" r:embed="rId8"/>
              </a:ext>
            </a:extLst>
          </a:blip>
          <a:stretch>
            <a:fillRect/>
          </a:stretch>
        </p:blipFill>
        <p:spPr>
          <a:xfrm>
            <a:off x="35680" y="2589139"/>
            <a:ext cx="655486" cy="655486"/>
          </a:xfrm>
          <a:prstGeom prst="rect">
            <a:avLst/>
          </a:prstGeom>
        </p:spPr>
      </p:pic>
      <p:sp>
        <p:nvSpPr>
          <p:cNvPr id="4" name="Google Shape;4001;p27">
            <a:extLst>
              <a:ext uri="{FF2B5EF4-FFF2-40B4-BE49-F238E27FC236}">
                <a16:creationId xmlns:a16="http://schemas.microsoft.com/office/drawing/2014/main" id="{DD1F2F44-0CB4-5497-3F58-AFF041696DB4}"/>
              </a:ext>
            </a:extLst>
          </p:cNvPr>
          <p:cNvSpPr txBox="1"/>
          <p:nvPr/>
        </p:nvSpPr>
        <p:spPr>
          <a:xfrm>
            <a:off x="7099310" y="185888"/>
            <a:ext cx="4814700" cy="70784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000"/>
              <a:buFont typeface="Arial"/>
              <a:buNone/>
            </a:pPr>
            <a:r>
              <a:rPr lang="es-419" sz="2000" b="1" i="0" u="none" strike="noStrike" cap="none">
                <a:solidFill>
                  <a:schemeClr val="lt1"/>
                </a:solidFill>
                <a:latin typeface="Calibri"/>
                <a:ea typeface="Calibri"/>
                <a:cs typeface="Calibri"/>
                <a:sym typeface="Calibri"/>
              </a:rPr>
              <a:t>Linea estratégica 4 Conocimiento</a:t>
            </a:r>
          </a:p>
          <a:p>
            <a:pPr marL="0" marR="0" lvl="0" indent="0" algn="ctr" rtl="0">
              <a:lnSpc>
                <a:spcPct val="100000"/>
              </a:lnSpc>
              <a:spcBef>
                <a:spcPts val="0"/>
              </a:spcBef>
              <a:spcAft>
                <a:spcPts val="0"/>
              </a:spcAft>
              <a:buClr>
                <a:srgbClr val="000000"/>
              </a:buClr>
              <a:buSzPts val="2000"/>
              <a:buFont typeface="Arial"/>
              <a:buNone/>
            </a:pPr>
            <a:r>
              <a:rPr lang="es-419" sz="2000" b="1">
                <a:solidFill>
                  <a:schemeClr val="lt1"/>
                </a:solidFill>
                <a:latin typeface="Calibri"/>
                <a:ea typeface="Calibri"/>
                <a:cs typeface="Calibri"/>
                <a:sym typeface="Calibri"/>
              </a:rPr>
              <a:t>Asociada a Brecha 3</a:t>
            </a:r>
            <a:endParaRPr sz="2000" b="0" i="0" u="none" strike="noStrike" cap="none">
              <a:solidFill>
                <a:schemeClr val="lt1"/>
              </a:solidFill>
              <a:latin typeface="Calibri"/>
              <a:ea typeface="Calibri"/>
              <a:cs typeface="Calibri"/>
              <a:sym typeface="Calibri"/>
            </a:endParaRPr>
          </a:p>
        </p:txBody>
      </p:sp>
    </p:spTree>
    <p:extLst>
      <p:ext uri="{BB962C8B-B14F-4D97-AF65-F5344CB8AC3E}">
        <p14:creationId xmlns:p14="http://schemas.microsoft.com/office/powerpoint/2010/main" val="18743718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3998">
          <a:extLst>
            <a:ext uri="{FF2B5EF4-FFF2-40B4-BE49-F238E27FC236}">
              <a16:creationId xmlns:a16="http://schemas.microsoft.com/office/drawing/2014/main" id="{6A22E3D6-755C-4978-3261-238DDCA1534B}"/>
            </a:ext>
          </a:extLst>
        </p:cNvPr>
        <p:cNvGrpSpPr/>
        <p:nvPr/>
      </p:nvGrpSpPr>
      <p:grpSpPr>
        <a:xfrm>
          <a:off x="0" y="0"/>
          <a:ext cx="0" cy="0"/>
          <a:chOff x="0" y="0"/>
          <a:chExt cx="0" cy="0"/>
        </a:xfrm>
      </p:grpSpPr>
      <p:pic>
        <p:nvPicPr>
          <p:cNvPr id="3999" name="Google Shape;3999;p27" descr="Patrón de fondo&#10;&#10;El contenido generado por IA puede ser incorrecto.">
            <a:extLst>
              <a:ext uri="{FF2B5EF4-FFF2-40B4-BE49-F238E27FC236}">
                <a16:creationId xmlns:a16="http://schemas.microsoft.com/office/drawing/2014/main" id="{1D2730CC-E7C2-1D01-0183-E1566BC0CAA8}"/>
              </a:ext>
            </a:extLst>
          </p:cNvPr>
          <p:cNvPicPr preferRelativeResize="0"/>
          <p:nvPr/>
        </p:nvPicPr>
        <p:blipFill rotWithShape="1">
          <a:blip r:embed="rId4">
            <a:alphaModFix/>
          </a:blip>
          <a:srcRect/>
          <a:stretch/>
        </p:blipFill>
        <p:spPr>
          <a:xfrm>
            <a:off x="12758" y="-5396"/>
            <a:ext cx="11478106" cy="6858000"/>
          </a:xfrm>
          <a:prstGeom prst="rect">
            <a:avLst/>
          </a:prstGeom>
          <a:noFill/>
          <a:ln>
            <a:noFill/>
          </a:ln>
        </p:spPr>
      </p:pic>
      <p:sp>
        <p:nvSpPr>
          <p:cNvPr id="4000" name="Google Shape;4000;p27">
            <a:extLst>
              <a:ext uri="{FF2B5EF4-FFF2-40B4-BE49-F238E27FC236}">
                <a16:creationId xmlns:a16="http://schemas.microsoft.com/office/drawing/2014/main" id="{FFA885BD-883F-11CF-CC91-A1048DE4AE68}"/>
              </a:ext>
            </a:extLst>
          </p:cNvPr>
          <p:cNvSpPr/>
          <p:nvPr/>
        </p:nvSpPr>
        <p:spPr>
          <a:xfrm>
            <a:off x="6801898" y="0"/>
            <a:ext cx="5386800" cy="1042200"/>
          </a:xfrm>
          <a:prstGeom prst="rect">
            <a:avLst/>
          </a:prstGeom>
          <a:solidFill>
            <a:srgbClr val="242D5B"/>
          </a:solidFill>
          <a:ln w="12700" cap="flat" cmpd="sng">
            <a:solidFill>
              <a:srgbClr val="264159"/>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4002" name="Google Shape;4002;p27" descr="Logotipo&#10;&#10;El contenido generado por IA puede ser incorrecto.">
            <a:extLst>
              <a:ext uri="{FF2B5EF4-FFF2-40B4-BE49-F238E27FC236}">
                <a16:creationId xmlns:a16="http://schemas.microsoft.com/office/drawing/2014/main" id="{2EC94B74-9480-B81A-E5FD-6446971AB028}"/>
              </a:ext>
            </a:extLst>
          </p:cNvPr>
          <p:cNvPicPr preferRelativeResize="0"/>
          <p:nvPr/>
        </p:nvPicPr>
        <p:blipFill rotWithShape="1">
          <a:blip r:embed="rId5">
            <a:alphaModFix/>
          </a:blip>
          <a:srcRect/>
          <a:stretch/>
        </p:blipFill>
        <p:spPr>
          <a:xfrm>
            <a:off x="277873" y="185888"/>
            <a:ext cx="4019550" cy="809625"/>
          </a:xfrm>
          <a:prstGeom prst="rect">
            <a:avLst/>
          </a:prstGeom>
          <a:noFill/>
          <a:ln>
            <a:noFill/>
          </a:ln>
        </p:spPr>
      </p:pic>
      <p:sp>
        <p:nvSpPr>
          <p:cNvPr id="4003" name="Google Shape;4003;p27">
            <a:extLst>
              <a:ext uri="{FF2B5EF4-FFF2-40B4-BE49-F238E27FC236}">
                <a16:creationId xmlns:a16="http://schemas.microsoft.com/office/drawing/2014/main" id="{0AE232BF-E938-771E-6011-756D611D82BC}"/>
              </a:ext>
            </a:extLst>
          </p:cNvPr>
          <p:cNvSpPr/>
          <p:nvPr/>
        </p:nvSpPr>
        <p:spPr>
          <a:xfrm>
            <a:off x="0" y="1002217"/>
            <a:ext cx="12192600" cy="1542600"/>
          </a:xfrm>
          <a:prstGeom prst="rect">
            <a:avLst/>
          </a:prstGeom>
          <a:solidFill>
            <a:srgbClr val="BBD6E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600"/>
              <a:buFont typeface="Arial"/>
              <a:buNone/>
            </a:pPr>
            <a:endParaRPr sz="1600" b="0" i="0" u="none" strike="noStrike" cap="none">
              <a:solidFill>
                <a:schemeClr val="lt1"/>
              </a:solidFill>
              <a:latin typeface="Calibri"/>
              <a:ea typeface="Calibri"/>
              <a:cs typeface="Calibri"/>
              <a:sym typeface="Calibri"/>
            </a:endParaRPr>
          </a:p>
        </p:txBody>
      </p:sp>
      <p:sp>
        <p:nvSpPr>
          <p:cNvPr id="4004" name="Google Shape;4004;p27">
            <a:extLst>
              <a:ext uri="{FF2B5EF4-FFF2-40B4-BE49-F238E27FC236}">
                <a16:creationId xmlns:a16="http://schemas.microsoft.com/office/drawing/2014/main" id="{51B5F49A-4BF0-3D91-3EDC-AA0EA2BA735E}"/>
              </a:ext>
            </a:extLst>
          </p:cNvPr>
          <p:cNvSpPr txBox="1"/>
          <p:nvPr/>
        </p:nvSpPr>
        <p:spPr>
          <a:xfrm>
            <a:off x="267170" y="1068573"/>
            <a:ext cx="11921527" cy="1261844"/>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000"/>
              <a:buFont typeface="Arial"/>
              <a:buNone/>
            </a:pPr>
            <a:r>
              <a:rPr lang="es-CO" sz="2000" b="1" i="0" u="none" strike="noStrike" cap="none">
                <a:solidFill>
                  <a:srgbClr val="242D5B"/>
                </a:solidFill>
                <a:latin typeface="Calibri"/>
                <a:ea typeface="Calibri"/>
                <a:cs typeface="Calibri"/>
                <a:sym typeface="Calibri"/>
              </a:rPr>
              <a:t>GESTIÓN DEL CONOCIMIENTO y TRANSFORMACIÓN DIGITAL: fortalecer la generación, la integración y el uso del conocimiento sobre el ciclo del agua</a:t>
            </a:r>
            <a:endParaRPr lang="es-CO" sz="1800" b="1">
              <a:solidFill>
                <a:srgbClr val="242D5B"/>
              </a:solidFill>
              <a:latin typeface="Calibri"/>
              <a:cs typeface="Calibri"/>
              <a:sym typeface="Calibri"/>
            </a:endParaRPr>
          </a:p>
          <a:p>
            <a:pPr>
              <a:buSzPts val="2000"/>
            </a:pPr>
            <a:r>
              <a:rPr lang="es-CO" sz="1800" b="1" i="0" u="none" strike="noStrike" cap="none">
                <a:solidFill>
                  <a:srgbClr val="242D5B"/>
                </a:solidFill>
                <a:latin typeface="Calibri"/>
                <a:ea typeface="Arial"/>
                <a:cs typeface="Calibri"/>
                <a:sym typeface="Calibri"/>
              </a:rPr>
              <a:t>5. Línea de acción transversal: gobernanza e institucionalidad para el conocimiento (financiamiento, roles y evaluación al 2050</a:t>
            </a:r>
            <a:r>
              <a:rPr lang="es-CO" sz="1800" b="1">
                <a:solidFill>
                  <a:srgbClr val="242D5B"/>
                </a:solidFill>
                <a:latin typeface="Calibri"/>
                <a:cs typeface="Calibri"/>
                <a:sym typeface="Calibri"/>
              </a:rPr>
              <a:t>). </a:t>
            </a:r>
            <a:endParaRPr b="0" i="0" u="none" strike="noStrike" cap="none">
              <a:solidFill>
                <a:schemeClr val="accent6">
                  <a:lumMod val="49000"/>
                </a:schemeClr>
              </a:solidFill>
              <a:latin typeface="Arial"/>
              <a:ea typeface="Arial"/>
              <a:cs typeface="Arial"/>
              <a:sym typeface="Arial"/>
            </a:endParaRPr>
          </a:p>
        </p:txBody>
      </p:sp>
      <p:pic>
        <p:nvPicPr>
          <p:cNvPr id="4005" name="Google Shape;4005;p27" descr="Logotipo, nombre de la empresa&#10;&#10;El contenido generado por IA puede ser incorrecto.">
            <a:extLst>
              <a:ext uri="{FF2B5EF4-FFF2-40B4-BE49-F238E27FC236}">
                <a16:creationId xmlns:a16="http://schemas.microsoft.com/office/drawing/2014/main" id="{6DCA2D83-9042-4BDC-E4FA-1009A815C9D5}"/>
              </a:ext>
            </a:extLst>
          </p:cNvPr>
          <p:cNvPicPr preferRelativeResize="0"/>
          <p:nvPr/>
        </p:nvPicPr>
        <p:blipFill rotWithShape="1">
          <a:blip r:embed="rId6">
            <a:alphaModFix/>
          </a:blip>
          <a:srcRect/>
          <a:stretch/>
        </p:blipFill>
        <p:spPr>
          <a:xfrm>
            <a:off x="10404350" y="5530993"/>
            <a:ext cx="1438275" cy="1066800"/>
          </a:xfrm>
          <a:prstGeom prst="rect">
            <a:avLst/>
          </a:prstGeom>
          <a:noFill/>
          <a:ln>
            <a:noFill/>
          </a:ln>
        </p:spPr>
      </p:pic>
      <p:sp>
        <p:nvSpPr>
          <p:cNvPr id="3" name="Google Shape;4161;p38">
            <a:extLst>
              <a:ext uri="{FF2B5EF4-FFF2-40B4-BE49-F238E27FC236}">
                <a16:creationId xmlns:a16="http://schemas.microsoft.com/office/drawing/2014/main" id="{B46EF6E9-8027-4F3C-800A-D0FE0F8BE276}"/>
              </a:ext>
            </a:extLst>
          </p:cNvPr>
          <p:cNvSpPr txBox="1"/>
          <p:nvPr/>
        </p:nvSpPr>
        <p:spPr>
          <a:xfrm>
            <a:off x="-354956" y="2607860"/>
            <a:ext cx="5116140" cy="2862282"/>
          </a:xfrm>
          <a:prstGeom prst="rect">
            <a:avLst/>
          </a:prstGeom>
          <a:noFill/>
          <a:ln>
            <a:noFill/>
          </a:ln>
        </p:spPr>
        <p:txBody>
          <a:bodyPr spcFirstLastPara="1" wrap="square" lIns="91425" tIns="45700" rIns="91425" bIns="45700" anchor="t" anchorCtr="0">
            <a:spAutoFit/>
          </a:bodyPr>
          <a:lstStyle/>
          <a:p>
            <a:pPr marL="457200" lvl="1" algn="just">
              <a:buSzPts val="1200"/>
            </a:pPr>
            <a:endParaRPr lang="es-CO" sz="1800" b="1">
              <a:solidFill>
                <a:srgbClr val="242D5B"/>
              </a:solidFill>
              <a:latin typeface="Calibri"/>
              <a:cs typeface="Calibri"/>
              <a:sym typeface="Calibri"/>
            </a:endParaRPr>
          </a:p>
          <a:p>
            <a:pPr marL="457200" lvl="1" algn="just">
              <a:buSzPts val="1200"/>
            </a:pPr>
            <a:r>
              <a:rPr lang="es-CO" sz="1800" b="1">
                <a:solidFill>
                  <a:srgbClr val="242D5B"/>
                </a:solidFill>
                <a:latin typeface="Calibri"/>
                <a:cs typeface="Calibri"/>
                <a:sym typeface="Calibri"/>
              </a:rPr>
              <a:t>                Propósito:  </a:t>
            </a:r>
          </a:p>
          <a:p>
            <a:pPr marL="457200" lvl="1" algn="just">
              <a:buSzPts val="1200"/>
            </a:pPr>
            <a:r>
              <a:rPr lang="es-CO" sz="1600">
                <a:solidFill>
                  <a:srgbClr val="444444"/>
                </a:solidFill>
                <a:latin typeface="Calibri"/>
                <a:cs typeface="Calibri"/>
              </a:rPr>
              <a:t>Asegurar sostenibilidad financiera y técnica del SNCA, clarificar roles y crear un sistema de evaluación de la gestión del conocimiento (M&amp;E) alineado a objetivos de oferta, demanda, calidad, riesgo y gobernanza, como plantean la evaluación del DNP y las líneas del objetivo de gobernanza multinivel. </a:t>
            </a:r>
          </a:p>
          <a:p>
            <a:pPr marL="457200" lvl="1" algn="just">
              <a:buSzPts val="1200"/>
            </a:pPr>
            <a:endParaRPr lang="es-CO" sz="1600">
              <a:solidFill>
                <a:srgbClr val="444444"/>
              </a:solidFill>
              <a:latin typeface="Calibri"/>
              <a:cs typeface="Calibri"/>
            </a:endParaRPr>
          </a:p>
          <a:p>
            <a:pPr marL="457200" lvl="1" algn="just">
              <a:buSzPts val="1200"/>
            </a:pPr>
            <a:r>
              <a:rPr lang="es-CO" sz="1600" b="1">
                <a:solidFill>
                  <a:schemeClr val="accent6">
                    <a:lumMod val="49000"/>
                  </a:schemeClr>
                </a:solidFill>
                <a:latin typeface="Calibri"/>
                <a:cs typeface="Calibri"/>
              </a:rPr>
              <a:t>También implementar estrategias para garantizar la seguridad de la información y transparencia.</a:t>
            </a:r>
            <a:endParaRPr sz="1200" b="1" i="0" u="none" strike="noStrike" cap="none">
              <a:solidFill>
                <a:schemeClr val="accent6">
                  <a:lumMod val="49000"/>
                </a:schemeClr>
              </a:solidFill>
              <a:latin typeface="Calibri"/>
              <a:ea typeface="Calibri"/>
              <a:cs typeface="Calibri"/>
              <a:sym typeface="Calibri"/>
            </a:endParaRPr>
          </a:p>
        </p:txBody>
      </p:sp>
      <p:cxnSp>
        <p:nvCxnSpPr>
          <p:cNvPr id="5" name="Conector recto 4">
            <a:extLst>
              <a:ext uri="{FF2B5EF4-FFF2-40B4-BE49-F238E27FC236}">
                <a16:creationId xmlns:a16="http://schemas.microsoft.com/office/drawing/2014/main" id="{F5C36940-7541-58DB-D6ED-9441BDF48786}"/>
              </a:ext>
            </a:extLst>
          </p:cNvPr>
          <p:cNvCxnSpPr/>
          <p:nvPr/>
        </p:nvCxnSpPr>
        <p:spPr>
          <a:xfrm>
            <a:off x="4865440" y="2563335"/>
            <a:ext cx="0" cy="4051845"/>
          </a:xfrm>
          <a:prstGeom prst="line">
            <a:avLst/>
          </a:prstGeom>
          <a:ln w="19050" cap="flat" cmpd="sng" algn="ctr">
            <a:solidFill>
              <a:schemeClr val="accent1"/>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sp>
        <p:nvSpPr>
          <p:cNvPr id="2" name="Google Shape;4161;p38">
            <a:extLst>
              <a:ext uri="{FF2B5EF4-FFF2-40B4-BE49-F238E27FC236}">
                <a16:creationId xmlns:a16="http://schemas.microsoft.com/office/drawing/2014/main" id="{070D8EE9-AF56-47E6-65E9-639383D2F429}"/>
              </a:ext>
            </a:extLst>
          </p:cNvPr>
          <p:cNvSpPr txBox="1"/>
          <p:nvPr/>
        </p:nvSpPr>
        <p:spPr>
          <a:xfrm>
            <a:off x="4865441" y="2592733"/>
            <a:ext cx="7189926" cy="4339609"/>
          </a:xfrm>
          <a:prstGeom prst="rect">
            <a:avLst/>
          </a:prstGeom>
          <a:solidFill>
            <a:schemeClr val="bg1"/>
          </a:solidFill>
          <a:ln>
            <a:noFill/>
          </a:ln>
        </p:spPr>
        <p:txBody>
          <a:bodyPr spcFirstLastPara="1" wrap="square" lIns="91425" tIns="45700" rIns="91425" bIns="45700" anchor="t" anchorCtr="0">
            <a:spAutoFit/>
          </a:bodyPr>
          <a:lstStyle/>
          <a:p>
            <a:pPr lvl="1" algn="just">
              <a:buSzPts val="1200"/>
            </a:pPr>
            <a:endParaRPr lang="es-CO" sz="1800" b="1">
              <a:solidFill>
                <a:srgbClr val="242D5B"/>
              </a:solidFill>
              <a:latin typeface="Calibri"/>
              <a:cs typeface="Calibri"/>
            </a:endParaRPr>
          </a:p>
          <a:p>
            <a:pPr lvl="1" algn="just">
              <a:buSzPts val="1200"/>
            </a:pPr>
            <a:r>
              <a:rPr lang="es-CO" sz="1800" b="1">
                <a:solidFill>
                  <a:srgbClr val="242D5B"/>
                </a:solidFill>
                <a:latin typeface="Calibri"/>
                <a:cs typeface="Calibri"/>
              </a:rPr>
              <a:t>               Responsables: </a:t>
            </a:r>
          </a:p>
          <a:p>
            <a:pPr algn="just"/>
            <a:r>
              <a:rPr lang="es-CO" sz="1600" b="1">
                <a:solidFill>
                  <a:srgbClr val="002060"/>
                </a:solidFill>
                <a:latin typeface="Calibri"/>
                <a:cs typeface="Calibri"/>
              </a:rPr>
              <a:t>Liderazgo: </a:t>
            </a:r>
            <a:r>
              <a:rPr lang="es-CO" sz="1600" err="1">
                <a:solidFill>
                  <a:srgbClr val="444444"/>
                </a:solidFill>
                <a:latin typeface="Calibri"/>
                <a:cs typeface="Calibri"/>
              </a:rPr>
              <a:t>Minambiente</a:t>
            </a:r>
            <a:r>
              <a:rPr lang="es-CO" sz="1600">
                <a:solidFill>
                  <a:srgbClr val="444444"/>
                </a:solidFill>
                <a:latin typeface="Calibri"/>
                <a:cs typeface="Calibri"/>
              </a:rPr>
              <a:t>, IDEAM.</a:t>
            </a:r>
          </a:p>
          <a:p>
            <a:pPr algn="just"/>
            <a:r>
              <a:rPr lang="es-MX" sz="1600" b="1">
                <a:solidFill>
                  <a:srgbClr val="002060"/>
                </a:solidFill>
                <a:latin typeface="Calibri"/>
                <a:cs typeface="Calibri"/>
              </a:rPr>
              <a:t>Articulación: </a:t>
            </a:r>
            <a:r>
              <a:rPr lang="es-CO" sz="1600">
                <a:solidFill>
                  <a:srgbClr val="444444"/>
                </a:solidFill>
                <a:latin typeface="Calibri"/>
                <a:cs typeface="Calibri"/>
              </a:rPr>
              <a:t>DNP (marco de desempeño), </a:t>
            </a:r>
            <a:r>
              <a:rPr lang="es-CO" sz="1600" err="1">
                <a:solidFill>
                  <a:srgbClr val="444444"/>
                </a:solidFill>
                <a:latin typeface="Calibri"/>
                <a:cs typeface="Calibri"/>
              </a:rPr>
              <a:t>MinHacienda</a:t>
            </a:r>
            <a:r>
              <a:rPr lang="es-CO" sz="1600">
                <a:solidFill>
                  <a:srgbClr val="444444"/>
                </a:solidFill>
                <a:latin typeface="Calibri"/>
                <a:cs typeface="Calibri"/>
              </a:rPr>
              <a:t> (instrumentos presupuestales), MinTIC (gobierno digital), ASOCARS/AA, </a:t>
            </a:r>
            <a:r>
              <a:rPr lang="es-CO" sz="1600" err="1">
                <a:solidFill>
                  <a:srgbClr val="444444"/>
                </a:solidFill>
                <a:latin typeface="Calibri"/>
                <a:cs typeface="Calibri"/>
              </a:rPr>
              <a:t>Minciencias</a:t>
            </a:r>
            <a:r>
              <a:rPr lang="es-CO" sz="1600">
                <a:solidFill>
                  <a:srgbClr val="444444"/>
                </a:solidFill>
                <a:latin typeface="Calibri"/>
                <a:cs typeface="Calibri"/>
              </a:rPr>
              <a:t>, UPRA/UPME/UNGRD, Contraloría (control fiscal de inversiones de datos), </a:t>
            </a:r>
            <a:r>
              <a:rPr lang="es-CO" sz="1600" err="1">
                <a:solidFill>
                  <a:srgbClr val="444444"/>
                </a:solidFill>
                <a:latin typeface="Calibri"/>
                <a:cs typeface="Calibri"/>
              </a:rPr>
              <a:t>Minvivienda</a:t>
            </a:r>
            <a:r>
              <a:rPr lang="es-CO" sz="1600">
                <a:solidFill>
                  <a:srgbClr val="444444"/>
                </a:solidFill>
                <a:latin typeface="Calibri"/>
                <a:cs typeface="Calibri"/>
              </a:rPr>
              <a:t>, Superintendencia de Servicios Públicos.</a:t>
            </a:r>
            <a:endParaRPr lang="es-MX" sz="1600" b="1">
              <a:solidFill>
                <a:srgbClr val="242D5B"/>
              </a:solidFill>
              <a:latin typeface="Calibri"/>
              <a:cs typeface="Calibri"/>
            </a:endParaRPr>
          </a:p>
          <a:p>
            <a:pPr lvl="1" algn="just">
              <a:buSzPts val="1200"/>
            </a:pPr>
            <a:endParaRPr lang="es-MX" sz="1600" b="1">
              <a:solidFill>
                <a:srgbClr val="242D5B"/>
              </a:solidFill>
              <a:latin typeface="Calibri"/>
              <a:cs typeface="Calibri"/>
            </a:endParaRPr>
          </a:p>
          <a:p>
            <a:pPr lvl="1" algn="just">
              <a:buSzPts val="1200"/>
            </a:pPr>
            <a:r>
              <a:rPr lang="es-MX" sz="1600" b="1">
                <a:solidFill>
                  <a:srgbClr val="242D5B"/>
                </a:solidFill>
                <a:latin typeface="Calibri"/>
                <a:cs typeface="Calibri"/>
              </a:rPr>
              <a:t>             Metas: </a:t>
            </a:r>
          </a:p>
          <a:p>
            <a:pPr algn="just"/>
            <a:r>
              <a:rPr lang="es-CO" sz="1600" b="1">
                <a:solidFill>
                  <a:srgbClr val="002060"/>
                </a:solidFill>
                <a:latin typeface="Calibri"/>
                <a:cs typeface="Calibri"/>
              </a:rPr>
              <a:t>2030: </a:t>
            </a:r>
            <a:r>
              <a:rPr lang="es-CO" sz="1600">
                <a:solidFill>
                  <a:srgbClr val="444444"/>
                </a:solidFill>
                <a:highlight>
                  <a:srgbClr val="FFFF00"/>
                </a:highlight>
                <a:latin typeface="Calibri"/>
                <a:cs typeface="Calibri"/>
              </a:rPr>
              <a:t>norma de gobernanza SNCA adoptada</a:t>
            </a:r>
            <a:r>
              <a:rPr lang="es-CO" sz="1600">
                <a:solidFill>
                  <a:srgbClr val="444444"/>
                </a:solidFill>
                <a:latin typeface="Calibri"/>
                <a:cs typeface="Calibri"/>
              </a:rPr>
              <a:t>; cuadro de mando público de desempeño.</a:t>
            </a:r>
          </a:p>
          <a:p>
            <a:pPr algn="just"/>
            <a:r>
              <a:rPr lang="es-CO" sz="1600" b="1">
                <a:solidFill>
                  <a:srgbClr val="002060"/>
                </a:solidFill>
                <a:latin typeface="Calibri"/>
                <a:cs typeface="Calibri"/>
              </a:rPr>
              <a:t>2040: </a:t>
            </a:r>
            <a:r>
              <a:rPr lang="es-CO" sz="1600">
                <a:solidFill>
                  <a:srgbClr val="444444"/>
                </a:solidFill>
                <a:latin typeface="Calibri"/>
                <a:cs typeface="Calibri"/>
              </a:rPr>
              <a:t>contratos-programa vigentes en 100% de </a:t>
            </a:r>
            <a:r>
              <a:rPr lang="es-CO" sz="1600" err="1">
                <a:solidFill>
                  <a:srgbClr val="444444"/>
                </a:solidFill>
                <a:latin typeface="Calibri"/>
                <a:cs typeface="Calibri"/>
              </a:rPr>
              <a:t>macrocuencas</a:t>
            </a:r>
            <a:r>
              <a:rPr lang="es-CO" sz="1600">
                <a:solidFill>
                  <a:srgbClr val="444444"/>
                </a:solidFill>
                <a:latin typeface="Calibri"/>
                <a:cs typeface="Calibri"/>
              </a:rPr>
              <a:t>; auditoría anual de calidad de datos en CAR/IDEAM/</a:t>
            </a:r>
            <a:r>
              <a:rPr lang="es-CO" sz="1600" b="1">
                <a:solidFill>
                  <a:schemeClr val="accent6">
                    <a:lumMod val="49000"/>
                  </a:schemeClr>
                </a:solidFill>
                <a:latin typeface="Calibri"/>
                <a:cs typeface="Calibri"/>
              </a:rPr>
              <a:t>Comunidades</a:t>
            </a:r>
            <a:r>
              <a:rPr lang="es-CO" sz="1600">
                <a:solidFill>
                  <a:srgbClr val="444444"/>
                </a:solidFill>
                <a:latin typeface="Calibri"/>
                <a:cs typeface="Calibri"/>
              </a:rPr>
              <a:t>; publicaciones </a:t>
            </a:r>
            <a:r>
              <a:rPr lang="es-CO" sz="1600">
                <a:solidFill>
                  <a:srgbClr val="444444"/>
                </a:solidFill>
                <a:highlight>
                  <a:srgbClr val="FFFF00"/>
                </a:highlight>
                <a:latin typeface="Calibri"/>
                <a:cs typeface="Calibri"/>
              </a:rPr>
              <a:t>ENA con integración plena de </a:t>
            </a:r>
            <a:r>
              <a:rPr lang="es-CO" sz="1600">
                <a:solidFill>
                  <a:srgbClr val="444444"/>
                </a:solidFill>
                <a:latin typeface="Calibri"/>
                <a:cs typeface="Calibri"/>
              </a:rPr>
              <a:t>aguas subterráneas e </a:t>
            </a:r>
            <a:r>
              <a:rPr lang="es-CO" sz="1600">
                <a:solidFill>
                  <a:srgbClr val="444444"/>
                </a:solidFill>
                <a:highlight>
                  <a:srgbClr val="FFFF00"/>
                </a:highlight>
                <a:latin typeface="Calibri"/>
                <a:cs typeface="Calibri"/>
              </a:rPr>
              <a:t>integridad ecológica.</a:t>
            </a:r>
          </a:p>
          <a:p>
            <a:pPr algn="just"/>
            <a:r>
              <a:rPr lang="es-CO" sz="1600" b="1">
                <a:solidFill>
                  <a:srgbClr val="002060"/>
                </a:solidFill>
                <a:latin typeface="Calibri"/>
                <a:cs typeface="Calibri"/>
              </a:rPr>
              <a:t>2050: </a:t>
            </a:r>
            <a:r>
              <a:rPr lang="es-CO" sz="1600">
                <a:solidFill>
                  <a:srgbClr val="444444"/>
                </a:solidFill>
                <a:latin typeface="Calibri"/>
                <a:cs typeface="Calibri"/>
              </a:rPr>
              <a:t>sostenibilidad financiera consolidada (≥1.5% presupuesto sectorial); evaluaciones quinquenales que muestran mejoras ≥20% en oportunidad, completitud y uso de datos en decisiones</a:t>
            </a:r>
          </a:p>
        </p:txBody>
      </p:sp>
      <p:pic>
        <p:nvPicPr>
          <p:cNvPr id="6" name="Gráfico 5" descr="Crecimiento empresarial contorno">
            <a:extLst>
              <a:ext uri="{FF2B5EF4-FFF2-40B4-BE49-F238E27FC236}">
                <a16:creationId xmlns:a16="http://schemas.microsoft.com/office/drawing/2014/main" id="{4F986F2E-07EF-0579-2DCD-039AF8BA472A}"/>
              </a:ext>
            </a:extLst>
          </p:cNvPr>
          <p:cNvPicPr>
            <a:picLocks noChangeAspect="1"/>
          </p:cNvPicPr>
          <p:nvPr/>
        </p:nvPicPr>
        <p:blipFill>
          <a:blip>
            <a:extLst>
              <a:ext uri="{96DAC541-7B7A-43D3-8B79-37D633B846F1}">
                <asvg:svgBlip xmlns:asvg="http://schemas.microsoft.com/office/drawing/2016/SVG/main" r:embed="rId7"/>
              </a:ext>
            </a:extLst>
          </a:blip>
          <a:stretch>
            <a:fillRect/>
          </a:stretch>
        </p:blipFill>
        <p:spPr>
          <a:xfrm>
            <a:off x="4947378" y="4269687"/>
            <a:ext cx="717480" cy="717480"/>
          </a:xfrm>
          <a:prstGeom prst="rect">
            <a:avLst/>
          </a:prstGeom>
        </p:spPr>
      </p:pic>
      <p:pic>
        <p:nvPicPr>
          <p:cNvPr id="8" name="Gráfico 7" descr="Usuarios contorno">
            <a:extLst>
              <a:ext uri="{FF2B5EF4-FFF2-40B4-BE49-F238E27FC236}">
                <a16:creationId xmlns:a16="http://schemas.microsoft.com/office/drawing/2014/main" id="{8C1BA595-3A68-830D-AD1D-07AECEF9C8B3}"/>
              </a:ext>
            </a:extLst>
          </p:cNvPr>
          <p:cNvPicPr>
            <a:picLocks noChangeAspect="1"/>
          </p:cNvPicPr>
          <p:nvPr/>
        </p:nvPicPr>
        <p:blipFill>
          <a:blip>
            <a:extLst>
              <a:ext uri="{96DAC541-7B7A-43D3-8B79-37D633B846F1}">
                <asvg:svgBlip xmlns:asvg="http://schemas.microsoft.com/office/drawing/2016/SVG/main" r:embed="rId8"/>
              </a:ext>
            </a:extLst>
          </a:blip>
          <a:stretch>
            <a:fillRect/>
          </a:stretch>
        </p:blipFill>
        <p:spPr>
          <a:xfrm>
            <a:off x="4992340" y="2623887"/>
            <a:ext cx="717480" cy="717480"/>
          </a:xfrm>
          <a:prstGeom prst="rect">
            <a:avLst/>
          </a:prstGeom>
        </p:spPr>
      </p:pic>
      <p:pic>
        <p:nvPicPr>
          <p:cNvPr id="10" name="Gráfico 9" descr="Mano abierta con planta contorno">
            <a:extLst>
              <a:ext uri="{FF2B5EF4-FFF2-40B4-BE49-F238E27FC236}">
                <a16:creationId xmlns:a16="http://schemas.microsoft.com/office/drawing/2014/main" id="{297F3FBE-732C-C011-0D7E-CAC12F525393}"/>
              </a:ext>
            </a:extLst>
          </p:cNvPr>
          <p:cNvPicPr>
            <a:picLocks noChangeAspect="1"/>
          </p:cNvPicPr>
          <p:nvPr/>
        </p:nvPicPr>
        <p:blipFill>
          <a:blip>
            <a:extLst>
              <a:ext uri="{96DAC541-7B7A-43D3-8B79-37D633B846F1}">
                <asvg:svgBlip xmlns:asvg="http://schemas.microsoft.com/office/drawing/2016/SVG/main" r:embed="rId9"/>
              </a:ext>
            </a:extLst>
          </a:blip>
          <a:stretch>
            <a:fillRect/>
          </a:stretch>
        </p:blipFill>
        <p:spPr>
          <a:xfrm>
            <a:off x="35680" y="2589139"/>
            <a:ext cx="655486" cy="655486"/>
          </a:xfrm>
          <a:prstGeom prst="rect">
            <a:avLst/>
          </a:prstGeom>
        </p:spPr>
      </p:pic>
      <p:sp>
        <p:nvSpPr>
          <p:cNvPr id="4" name="Google Shape;4001;p27">
            <a:extLst>
              <a:ext uri="{FF2B5EF4-FFF2-40B4-BE49-F238E27FC236}">
                <a16:creationId xmlns:a16="http://schemas.microsoft.com/office/drawing/2014/main" id="{172CB0F5-A18C-C7FB-0F34-8390470C3F29}"/>
              </a:ext>
            </a:extLst>
          </p:cNvPr>
          <p:cNvSpPr txBox="1"/>
          <p:nvPr/>
        </p:nvSpPr>
        <p:spPr>
          <a:xfrm>
            <a:off x="7099310" y="185888"/>
            <a:ext cx="4814700" cy="70784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000"/>
              <a:buFont typeface="Arial"/>
              <a:buNone/>
            </a:pPr>
            <a:r>
              <a:rPr lang="es-419" sz="2000" b="1" i="0" u="none" strike="noStrike" cap="none">
                <a:solidFill>
                  <a:schemeClr val="lt1"/>
                </a:solidFill>
                <a:latin typeface="Calibri"/>
                <a:ea typeface="Calibri"/>
                <a:cs typeface="Calibri"/>
                <a:sym typeface="Calibri"/>
              </a:rPr>
              <a:t>Linea estratégica 5 Conocimiento</a:t>
            </a:r>
          </a:p>
          <a:p>
            <a:pPr marL="0" marR="0" lvl="0" indent="0" algn="ctr" rtl="0">
              <a:lnSpc>
                <a:spcPct val="100000"/>
              </a:lnSpc>
              <a:spcBef>
                <a:spcPts val="0"/>
              </a:spcBef>
              <a:spcAft>
                <a:spcPts val="0"/>
              </a:spcAft>
              <a:buClr>
                <a:srgbClr val="000000"/>
              </a:buClr>
              <a:buSzPts val="2000"/>
              <a:buFont typeface="Arial"/>
              <a:buNone/>
            </a:pPr>
            <a:r>
              <a:rPr lang="es-419" sz="2000" b="1">
                <a:solidFill>
                  <a:schemeClr val="lt1"/>
                </a:solidFill>
                <a:latin typeface="Calibri"/>
                <a:ea typeface="Calibri"/>
                <a:cs typeface="Calibri"/>
                <a:sym typeface="Calibri"/>
              </a:rPr>
              <a:t>Asociada a Brecha 3</a:t>
            </a:r>
            <a:endParaRPr sz="2000" b="0" i="0" u="none" strike="noStrike" cap="none">
              <a:solidFill>
                <a:schemeClr val="lt1"/>
              </a:solidFill>
              <a:latin typeface="Calibri"/>
              <a:ea typeface="Calibri"/>
              <a:cs typeface="Calibri"/>
              <a:sym typeface="Calibri"/>
            </a:endParaRPr>
          </a:p>
        </p:txBody>
      </p:sp>
    </p:spTree>
    <p:extLst>
      <p:ext uri="{BB962C8B-B14F-4D97-AF65-F5344CB8AC3E}">
        <p14:creationId xmlns:p14="http://schemas.microsoft.com/office/powerpoint/2010/main" val="32771633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6950BFC3-D8DA-4A85-94F7-54DA5524770B}">
      <p188:commentRel xmlns:p188="http://schemas.microsoft.com/office/powerpoint/2018/8/main" r:id="rId3"/>
    </p:ext>
  </p:extLs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3998">
          <a:extLst>
            <a:ext uri="{FF2B5EF4-FFF2-40B4-BE49-F238E27FC236}">
              <a16:creationId xmlns:a16="http://schemas.microsoft.com/office/drawing/2014/main" id="{600A6156-0837-5646-542C-07D67D62EA5A}"/>
            </a:ext>
          </a:extLst>
        </p:cNvPr>
        <p:cNvGrpSpPr/>
        <p:nvPr/>
      </p:nvGrpSpPr>
      <p:grpSpPr>
        <a:xfrm>
          <a:off x="0" y="0"/>
          <a:ext cx="0" cy="0"/>
          <a:chOff x="0" y="0"/>
          <a:chExt cx="0" cy="0"/>
        </a:xfrm>
      </p:grpSpPr>
      <p:sp>
        <p:nvSpPr>
          <p:cNvPr id="4000" name="Google Shape;4000;p27">
            <a:extLst>
              <a:ext uri="{FF2B5EF4-FFF2-40B4-BE49-F238E27FC236}">
                <a16:creationId xmlns:a16="http://schemas.microsoft.com/office/drawing/2014/main" id="{1C1DE569-16F2-112A-9347-792B85385E03}"/>
              </a:ext>
            </a:extLst>
          </p:cNvPr>
          <p:cNvSpPr/>
          <p:nvPr/>
        </p:nvSpPr>
        <p:spPr>
          <a:xfrm>
            <a:off x="6801898" y="0"/>
            <a:ext cx="5386800" cy="1042200"/>
          </a:xfrm>
          <a:prstGeom prst="rect">
            <a:avLst/>
          </a:prstGeom>
          <a:solidFill>
            <a:srgbClr val="242D5B"/>
          </a:solidFill>
          <a:ln w="12700" cap="flat" cmpd="sng">
            <a:solidFill>
              <a:srgbClr val="264159"/>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4002" name="Google Shape;4002;p27" descr="Logotipo&#10;&#10;El contenido generado por IA puede ser incorrecto.">
            <a:extLst>
              <a:ext uri="{FF2B5EF4-FFF2-40B4-BE49-F238E27FC236}">
                <a16:creationId xmlns:a16="http://schemas.microsoft.com/office/drawing/2014/main" id="{CE354943-D7E4-EF3F-2B36-F49E7A7678C5}"/>
              </a:ext>
            </a:extLst>
          </p:cNvPr>
          <p:cNvPicPr preferRelativeResize="0"/>
          <p:nvPr/>
        </p:nvPicPr>
        <p:blipFill rotWithShape="1">
          <a:blip r:embed="rId4">
            <a:alphaModFix/>
          </a:blip>
          <a:srcRect/>
          <a:stretch/>
        </p:blipFill>
        <p:spPr>
          <a:xfrm>
            <a:off x="277873" y="185888"/>
            <a:ext cx="4019550" cy="809625"/>
          </a:xfrm>
          <a:prstGeom prst="rect">
            <a:avLst/>
          </a:prstGeom>
          <a:noFill/>
          <a:ln>
            <a:noFill/>
          </a:ln>
        </p:spPr>
      </p:pic>
      <p:sp>
        <p:nvSpPr>
          <p:cNvPr id="4003" name="Google Shape;4003;p27">
            <a:extLst>
              <a:ext uri="{FF2B5EF4-FFF2-40B4-BE49-F238E27FC236}">
                <a16:creationId xmlns:a16="http://schemas.microsoft.com/office/drawing/2014/main" id="{4F09A827-4A49-E6B8-0D8B-47BA217F622D}"/>
              </a:ext>
            </a:extLst>
          </p:cNvPr>
          <p:cNvSpPr/>
          <p:nvPr/>
        </p:nvSpPr>
        <p:spPr>
          <a:xfrm>
            <a:off x="0" y="1002217"/>
            <a:ext cx="12192600" cy="1226356"/>
          </a:xfrm>
          <a:prstGeom prst="rect">
            <a:avLst/>
          </a:prstGeom>
          <a:solidFill>
            <a:srgbClr val="BBD6E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600"/>
              <a:buFont typeface="Arial"/>
              <a:buNone/>
            </a:pPr>
            <a:endParaRPr sz="1600" b="0" i="0" u="none" strike="noStrike" cap="none">
              <a:solidFill>
                <a:schemeClr val="lt1"/>
              </a:solidFill>
              <a:latin typeface="Calibri"/>
              <a:ea typeface="Calibri"/>
              <a:cs typeface="Calibri"/>
              <a:sym typeface="Calibri"/>
            </a:endParaRPr>
          </a:p>
        </p:txBody>
      </p:sp>
      <p:sp>
        <p:nvSpPr>
          <p:cNvPr id="4004" name="Google Shape;4004;p27">
            <a:extLst>
              <a:ext uri="{FF2B5EF4-FFF2-40B4-BE49-F238E27FC236}">
                <a16:creationId xmlns:a16="http://schemas.microsoft.com/office/drawing/2014/main" id="{1899CD34-2D5F-49D7-867D-D28187309C7E}"/>
              </a:ext>
            </a:extLst>
          </p:cNvPr>
          <p:cNvSpPr txBox="1"/>
          <p:nvPr/>
        </p:nvSpPr>
        <p:spPr>
          <a:xfrm>
            <a:off x="267170" y="1068573"/>
            <a:ext cx="11921527" cy="98484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000"/>
              <a:buFont typeface="Arial"/>
              <a:buNone/>
            </a:pPr>
            <a:r>
              <a:rPr lang="es-ES" sz="2000" b="1" i="0" u="none" strike="noStrike" cap="none">
                <a:solidFill>
                  <a:srgbClr val="242D5B"/>
                </a:solidFill>
                <a:latin typeface="Calibri"/>
                <a:ea typeface="Calibri"/>
                <a:cs typeface="Calibri"/>
                <a:sym typeface="Calibri"/>
              </a:rPr>
              <a:t>FOMENTAR LA GOBERNANZA MULTINIVEL E INCLUSIVA PARA LA GESTIÓN SOSTENIBLE DEL AGUA MEDIANTE LA PARTICIPACIÓN INCIDENTE Y LA JUSTICIA HÍDRICA</a:t>
            </a:r>
            <a:endParaRPr lang="es-CO" sz="1800" b="1">
              <a:solidFill>
                <a:srgbClr val="242D5B"/>
              </a:solidFill>
              <a:latin typeface="Calibri"/>
              <a:cs typeface="Calibri"/>
              <a:sym typeface="Calibri"/>
            </a:endParaRPr>
          </a:p>
          <a:p>
            <a:pPr>
              <a:buSzPts val="2000"/>
            </a:pPr>
            <a:r>
              <a:rPr lang="es-CO" sz="1800" b="1" i="0" u="none" strike="noStrike" cap="none">
                <a:solidFill>
                  <a:srgbClr val="242D5B"/>
                </a:solidFill>
                <a:latin typeface="Calibri"/>
                <a:ea typeface="Arial"/>
                <a:cs typeface="Calibri"/>
                <a:sym typeface="Calibri"/>
              </a:rPr>
              <a:t>3. Línea de acción </a:t>
            </a:r>
            <a:r>
              <a:rPr lang="es-CO" sz="1800" b="1">
                <a:solidFill>
                  <a:srgbClr val="242D5B"/>
                </a:solidFill>
                <a:latin typeface="Calibri"/>
                <a:cs typeface="Calibri"/>
                <a:sym typeface="Calibri"/>
              </a:rPr>
              <a:t>transversal: F</a:t>
            </a:r>
            <a:r>
              <a:rPr lang="es-CO" sz="1800" b="1">
                <a:solidFill>
                  <a:srgbClr val="242D5B"/>
                </a:solidFill>
                <a:latin typeface="Calibri"/>
                <a:cs typeface="Calibri"/>
              </a:rPr>
              <a:t>ortalecimiento de capacidades para gestión adaptativa</a:t>
            </a:r>
            <a:r>
              <a:rPr lang="es-CO" sz="1800" b="1">
                <a:solidFill>
                  <a:srgbClr val="242D5B"/>
                </a:solidFill>
                <a:latin typeface="Calibri"/>
                <a:cs typeface="Calibri"/>
                <a:sym typeface="Calibri"/>
              </a:rPr>
              <a:t>. </a:t>
            </a:r>
            <a:endParaRPr sz="1800" b="1">
              <a:solidFill>
                <a:srgbClr val="242D5B"/>
              </a:solidFill>
              <a:latin typeface="Calibri"/>
              <a:cs typeface="Calibri"/>
            </a:endParaRPr>
          </a:p>
        </p:txBody>
      </p:sp>
      <p:pic>
        <p:nvPicPr>
          <p:cNvPr id="4005" name="Google Shape;4005;p27" descr="Logotipo, nombre de la empresa&#10;&#10;El contenido generado por IA puede ser incorrecto.">
            <a:extLst>
              <a:ext uri="{FF2B5EF4-FFF2-40B4-BE49-F238E27FC236}">
                <a16:creationId xmlns:a16="http://schemas.microsoft.com/office/drawing/2014/main" id="{0C3B2A68-EC17-3682-802D-298481BAA0EF}"/>
              </a:ext>
            </a:extLst>
          </p:cNvPr>
          <p:cNvPicPr preferRelativeResize="0"/>
          <p:nvPr/>
        </p:nvPicPr>
        <p:blipFill rotWithShape="1">
          <a:blip r:embed="rId5">
            <a:alphaModFix/>
          </a:blip>
          <a:srcRect/>
          <a:stretch/>
        </p:blipFill>
        <p:spPr>
          <a:xfrm>
            <a:off x="10404350" y="5530993"/>
            <a:ext cx="1438275" cy="1066800"/>
          </a:xfrm>
          <a:prstGeom prst="rect">
            <a:avLst/>
          </a:prstGeom>
          <a:noFill/>
          <a:ln>
            <a:noFill/>
          </a:ln>
        </p:spPr>
      </p:pic>
      <p:sp>
        <p:nvSpPr>
          <p:cNvPr id="3" name="Google Shape;4161;p38">
            <a:extLst>
              <a:ext uri="{FF2B5EF4-FFF2-40B4-BE49-F238E27FC236}">
                <a16:creationId xmlns:a16="http://schemas.microsoft.com/office/drawing/2014/main" id="{C45E71F3-5F26-E654-4481-98B0C2E2F1AC}"/>
              </a:ext>
            </a:extLst>
          </p:cNvPr>
          <p:cNvSpPr txBox="1"/>
          <p:nvPr/>
        </p:nvSpPr>
        <p:spPr>
          <a:xfrm>
            <a:off x="-39310" y="2477162"/>
            <a:ext cx="4904745" cy="3662501"/>
          </a:xfrm>
          <a:prstGeom prst="rect">
            <a:avLst/>
          </a:prstGeom>
          <a:noFill/>
          <a:ln>
            <a:noFill/>
          </a:ln>
        </p:spPr>
        <p:txBody>
          <a:bodyPr spcFirstLastPara="1" wrap="square" lIns="91425" tIns="45700" rIns="91425" bIns="45700" anchor="t" anchorCtr="0">
            <a:spAutoFit/>
          </a:bodyPr>
          <a:lstStyle/>
          <a:p>
            <a:pPr marL="457200" lvl="1" algn="just">
              <a:buSzPts val="1200"/>
            </a:pPr>
            <a:endParaRPr lang="es-CO" sz="1800" b="1">
              <a:solidFill>
                <a:srgbClr val="242D5B"/>
              </a:solidFill>
              <a:latin typeface="Calibri"/>
              <a:cs typeface="Calibri"/>
              <a:sym typeface="Calibri"/>
            </a:endParaRPr>
          </a:p>
          <a:p>
            <a:pPr marL="457200" lvl="1" algn="just">
              <a:buSzPts val="1200"/>
            </a:pPr>
            <a:r>
              <a:rPr lang="es-CO" sz="1800" b="1">
                <a:solidFill>
                  <a:srgbClr val="242D5B"/>
                </a:solidFill>
                <a:latin typeface="Calibri"/>
                <a:cs typeface="Calibri"/>
                <a:sym typeface="Calibri"/>
              </a:rPr>
              <a:t>                Propósito: </a:t>
            </a:r>
          </a:p>
          <a:p>
            <a:pPr algn="just"/>
            <a:r>
              <a:rPr lang="es-ES">
                <a:latin typeface="Calibri" panose="020F0502020204030204" pitchFamily="34" charset="0"/>
                <a:ea typeface="Calibri" panose="020F0502020204030204" pitchFamily="34" charset="0"/>
                <a:cs typeface="Calibri" panose="020F0502020204030204" pitchFamily="34" charset="0"/>
              </a:rPr>
              <a:t>Diseñar e implementar el </a:t>
            </a:r>
            <a:r>
              <a:rPr lang="es-ES">
                <a:highlight>
                  <a:srgbClr val="FFFF00"/>
                </a:highlight>
                <a:latin typeface="Calibri" panose="020F0502020204030204" pitchFamily="34" charset="0"/>
                <a:ea typeface="Calibri" panose="020F0502020204030204" pitchFamily="34" charset="0"/>
                <a:cs typeface="Calibri" panose="020F0502020204030204" pitchFamily="34" charset="0"/>
              </a:rPr>
              <a:t>programa Nacional para el Desarrollo de capacidades Institucionales y Técnicas para la gestión adaptativa del agua</a:t>
            </a:r>
            <a:r>
              <a:rPr lang="es-ES">
                <a:latin typeface="Calibri" panose="020F0502020204030204" pitchFamily="34" charset="0"/>
                <a:ea typeface="Calibri" panose="020F0502020204030204" pitchFamily="34" charset="0"/>
                <a:cs typeface="Calibri" panose="020F0502020204030204" pitchFamily="34" charset="0"/>
              </a:rPr>
              <a:t>, </a:t>
            </a:r>
            <a:r>
              <a:rPr lang="es-ES">
                <a:highlight>
                  <a:srgbClr val="FFFF00"/>
                </a:highlight>
                <a:latin typeface="Calibri" panose="020F0502020204030204" pitchFamily="34" charset="0"/>
                <a:ea typeface="Calibri" panose="020F0502020204030204" pitchFamily="34" charset="0"/>
                <a:cs typeface="Calibri" panose="020F0502020204030204" pitchFamily="34" charset="0"/>
              </a:rPr>
              <a:t>como un módulo </a:t>
            </a:r>
            <a:r>
              <a:rPr lang="es-ES">
                <a:latin typeface="Calibri" panose="020F0502020204030204" pitchFamily="34" charset="0"/>
                <a:ea typeface="Calibri" panose="020F0502020204030204" pitchFamily="34" charset="0"/>
                <a:cs typeface="Calibri" panose="020F0502020204030204" pitchFamily="34" charset="0"/>
              </a:rPr>
              <a:t>para la cualificación e innovación del funcionamiento, articulación y capacidades técnicas y tecnológicas institucionales para la </a:t>
            </a:r>
            <a:r>
              <a:rPr lang="es-ES" b="1">
                <a:latin typeface="Calibri" panose="020F0502020204030204" pitchFamily="34" charset="0"/>
                <a:ea typeface="Calibri" panose="020F0502020204030204" pitchFamily="34" charset="0"/>
                <a:cs typeface="Calibri" panose="020F0502020204030204" pitchFamily="34" charset="0"/>
              </a:rPr>
              <a:t>gestión adaptativa del agua y la garantía del ejercicio del derecho a la participación de la ciudadanía en la gestión pública </a:t>
            </a:r>
            <a:r>
              <a:rPr lang="es-ES">
                <a:latin typeface="Calibri" panose="020F0502020204030204" pitchFamily="34" charset="0"/>
                <a:ea typeface="Calibri" panose="020F0502020204030204" pitchFamily="34" charset="0"/>
                <a:cs typeface="Calibri" panose="020F0502020204030204" pitchFamily="34" charset="0"/>
              </a:rPr>
              <a:t>del agua, basado en la normatividad vigente y el </a:t>
            </a:r>
            <a:r>
              <a:rPr lang="es-ES" b="1">
                <a:latin typeface="Calibri" panose="020F0502020204030204" pitchFamily="34" charset="0"/>
                <a:ea typeface="Calibri" panose="020F0502020204030204" pitchFamily="34" charset="0"/>
                <a:cs typeface="Calibri" panose="020F0502020204030204" pitchFamily="34" charset="0"/>
              </a:rPr>
              <a:t>reconocimiento e interlocución con sistemas de conocimiento ancestrales y locales</a:t>
            </a:r>
            <a:r>
              <a:rPr lang="es-ES">
                <a:latin typeface="Calibri" panose="020F0502020204030204" pitchFamily="34" charset="0"/>
                <a:ea typeface="Calibri" panose="020F0502020204030204" pitchFamily="34" charset="0"/>
                <a:cs typeface="Calibri" panose="020F0502020204030204" pitchFamily="34" charset="0"/>
              </a:rPr>
              <a:t>, que integre marcos de gestión comunitaria, así como la reglamentación de guías para la implementación de instrumentos de administración, planificación, ordenamiento, seguimiento y control, orientados a </a:t>
            </a:r>
            <a:r>
              <a:rPr lang="es-ES" b="1">
                <a:latin typeface="Calibri" panose="020F0502020204030204" pitchFamily="34" charset="0"/>
                <a:ea typeface="Calibri" panose="020F0502020204030204" pitchFamily="34" charset="0"/>
                <a:cs typeface="Calibri" panose="020F0502020204030204" pitchFamily="34" charset="0"/>
              </a:rPr>
              <a:t>fortalecer la gobernabilidad y los procesos de participación incidente.</a:t>
            </a:r>
            <a:endParaRPr lang="es-CO" sz="1600" b="1">
              <a:solidFill>
                <a:srgbClr val="444444"/>
              </a:solidFill>
              <a:latin typeface="Calibri" panose="020F0502020204030204" pitchFamily="34" charset="0"/>
              <a:ea typeface="Calibri" panose="020F0502020204030204" pitchFamily="34" charset="0"/>
              <a:cs typeface="Calibri" panose="020F0502020204030204" pitchFamily="34" charset="0"/>
            </a:endParaRPr>
          </a:p>
        </p:txBody>
      </p:sp>
      <p:cxnSp>
        <p:nvCxnSpPr>
          <p:cNvPr id="5" name="Conector recto 4">
            <a:extLst>
              <a:ext uri="{FF2B5EF4-FFF2-40B4-BE49-F238E27FC236}">
                <a16:creationId xmlns:a16="http://schemas.microsoft.com/office/drawing/2014/main" id="{5A3DEC5D-1906-884A-620F-CCCE7EC9743F}"/>
              </a:ext>
            </a:extLst>
          </p:cNvPr>
          <p:cNvCxnSpPr/>
          <p:nvPr/>
        </p:nvCxnSpPr>
        <p:spPr>
          <a:xfrm>
            <a:off x="4865440" y="2563335"/>
            <a:ext cx="0" cy="4051845"/>
          </a:xfrm>
          <a:prstGeom prst="line">
            <a:avLst/>
          </a:prstGeom>
          <a:ln w="19050" cap="flat" cmpd="sng" algn="ctr">
            <a:solidFill>
              <a:schemeClr val="accent1"/>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sp>
        <p:nvSpPr>
          <p:cNvPr id="2" name="Google Shape;4161;p38">
            <a:extLst>
              <a:ext uri="{FF2B5EF4-FFF2-40B4-BE49-F238E27FC236}">
                <a16:creationId xmlns:a16="http://schemas.microsoft.com/office/drawing/2014/main" id="{D27BA8CE-D088-76E9-531B-EEC6CA5A5849}"/>
              </a:ext>
            </a:extLst>
          </p:cNvPr>
          <p:cNvSpPr txBox="1"/>
          <p:nvPr/>
        </p:nvSpPr>
        <p:spPr>
          <a:xfrm>
            <a:off x="4865431" y="2611173"/>
            <a:ext cx="7189926" cy="3816389"/>
          </a:xfrm>
          <a:prstGeom prst="rect">
            <a:avLst/>
          </a:prstGeom>
          <a:solidFill>
            <a:schemeClr val="bg1"/>
          </a:solidFill>
          <a:ln>
            <a:noFill/>
          </a:ln>
        </p:spPr>
        <p:txBody>
          <a:bodyPr spcFirstLastPara="1" wrap="square" lIns="91425" tIns="45700" rIns="91425" bIns="45700" anchor="t" anchorCtr="0">
            <a:spAutoFit/>
          </a:bodyPr>
          <a:lstStyle/>
          <a:p>
            <a:pPr lvl="1" algn="just">
              <a:buSzPts val="1200"/>
            </a:pPr>
            <a:r>
              <a:rPr lang="es-CO" sz="1800" b="1">
                <a:solidFill>
                  <a:srgbClr val="242D5B"/>
                </a:solidFill>
                <a:latin typeface="Calibri"/>
                <a:cs typeface="Calibri"/>
              </a:rPr>
              <a:t>        </a:t>
            </a:r>
            <a:r>
              <a:rPr lang="es-CO" b="1">
                <a:solidFill>
                  <a:srgbClr val="242D5B"/>
                </a:solidFill>
                <a:latin typeface="Calibri"/>
                <a:cs typeface="Calibri"/>
              </a:rPr>
              <a:t>       Responsables: </a:t>
            </a:r>
          </a:p>
          <a:p>
            <a:pPr algn="just"/>
            <a:r>
              <a:rPr lang="es-CO" b="1">
                <a:solidFill>
                  <a:srgbClr val="002060"/>
                </a:solidFill>
                <a:latin typeface="Calibri"/>
                <a:cs typeface="Calibri"/>
              </a:rPr>
              <a:t>Liderazgo: </a:t>
            </a:r>
            <a:r>
              <a:rPr lang="es-CO" err="1">
                <a:solidFill>
                  <a:srgbClr val="444444"/>
                </a:solidFill>
                <a:latin typeface="Calibri"/>
                <a:cs typeface="Calibri"/>
              </a:rPr>
              <a:t>Minambiente</a:t>
            </a:r>
            <a:r>
              <a:rPr lang="es-CO">
                <a:solidFill>
                  <a:srgbClr val="444444"/>
                </a:solidFill>
                <a:latin typeface="Calibri"/>
                <a:cs typeface="Calibri"/>
              </a:rPr>
              <a:t>.</a:t>
            </a:r>
          </a:p>
          <a:p>
            <a:pPr algn="just"/>
            <a:r>
              <a:rPr lang="es-MX" b="1">
                <a:solidFill>
                  <a:srgbClr val="002060"/>
                </a:solidFill>
                <a:latin typeface="Calibri"/>
                <a:cs typeface="Calibri"/>
              </a:rPr>
              <a:t>Articulación: </a:t>
            </a:r>
            <a:r>
              <a:rPr lang="es-ES">
                <a:solidFill>
                  <a:srgbClr val="444444"/>
                </a:solidFill>
                <a:latin typeface="Calibri"/>
                <a:cs typeface="Calibri"/>
              </a:rPr>
              <a:t>Consejo Nacional del Agua, CAR, Autoridades Ambientales Urbana, ANLA, institutos de investigación ambientales, autoridades ambientales indígenas, DNP.</a:t>
            </a:r>
          </a:p>
          <a:p>
            <a:pPr algn="just"/>
            <a:endParaRPr lang="es-MX" b="1">
              <a:solidFill>
                <a:srgbClr val="242D5B"/>
              </a:solidFill>
              <a:latin typeface="Calibri"/>
              <a:cs typeface="Calibri"/>
            </a:endParaRPr>
          </a:p>
          <a:p>
            <a:pPr algn="just"/>
            <a:r>
              <a:rPr lang="es-MX" b="1">
                <a:solidFill>
                  <a:srgbClr val="242D5B"/>
                </a:solidFill>
                <a:latin typeface="Calibri"/>
                <a:cs typeface="Calibri"/>
              </a:rPr>
              <a:t>Metas: </a:t>
            </a:r>
          </a:p>
          <a:p>
            <a:pPr algn="just"/>
            <a:r>
              <a:rPr lang="es-ES" b="1">
                <a:solidFill>
                  <a:srgbClr val="002060"/>
                </a:solidFill>
                <a:latin typeface="Calibri"/>
                <a:cs typeface="Calibri"/>
              </a:rPr>
              <a:t>2030: </a:t>
            </a:r>
            <a:r>
              <a:rPr lang="es-ES">
                <a:solidFill>
                  <a:srgbClr val="002060"/>
                </a:solidFill>
                <a:latin typeface="Calibri"/>
                <a:cs typeface="Calibri"/>
              </a:rPr>
              <a:t>Alcanzar entre el 50% de avance en el fortalecimiento de capacidades institucionales; diagnóstico nacional de capacidades y la evaluación de la calidad del servicio; en articulación con el DNP, entidades territoriales, academia y cooperación internacional.</a:t>
            </a:r>
          </a:p>
          <a:p>
            <a:pPr algn="just"/>
            <a:r>
              <a:rPr lang="es-ES">
                <a:solidFill>
                  <a:srgbClr val="002060"/>
                </a:solidFill>
                <a:highlight>
                  <a:srgbClr val="FFFF00"/>
                </a:highlight>
                <a:latin typeface="Calibri"/>
                <a:cs typeface="Calibri"/>
              </a:rPr>
              <a:t>Programa nacional de cualificación e innovación técnica</a:t>
            </a:r>
            <a:r>
              <a:rPr lang="es-ES">
                <a:solidFill>
                  <a:srgbClr val="002060"/>
                </a:solidFill>
                <a:latin typeface="Calibri"/>
                <a:cs typeface="Calibri"/>
              </a:rPr>
              <a:t>, incluyendo modelo financiero.</a:t>
            </a:r>
          </a:p>
          <a:p>
            <a:pPr algn="just"/>
            <a:r>
              <a:rPr lang="es-ES" b="1">
                <a:solidFill>
                  <a:srgbClr val="002060"/>
                </a:solidFill>
                <a:latin typeface="Calibri"/>
                <a:cs typeface="Calibri"/>
              </a:rPr>
              <a:t>2040: </a:t>
            </a:r>
            <a:r>
              <a:rPr lang="es-ES">
                <a:solidFill>
                  <a:srgbClr val="002060"/>
                </a:solidFill>
                <a:latin typeface="Calibri"/>
                <a:cs typeface="Calibri"/>
              </a:rPr>
              <a:t>Alcanzar entre el 80% de implementación del programa; acciones de capacidades técnicas instaladas, </a:t>
            </a:r>
            <a:r>
              <a:rPr lang="es-ES">
                <a:solidFill>
                  <a:srgbClr val="002060"/>
                </a:solidFill>
                <a:highlight>
                  <a:srgbClr val="FFFF00"/>
                </a:highlight>
                <a:latin typeface="Calibri"/>
                <a:cs typeface="Calibri"/>
              </a:rPr>
              <a:t>integración del el Modelo Integrado de Planeación y Gestión - MIPG con la participación de entidades territoriales</a:t>
            </a:r>
            <a:r>
              <a:rPr lang="es-ES">
                <a:solidFill>
                  <a:srgbClr val="002060"/>
                </a:solidFill>
                <a:latin typeface="Calibri"/>
                <a:cs typeface="Calibri"/>
              </a:rPr>
              <a:t>, sector empresarial, academia y centros de investigación en los procesos de planificación, administración y gestión del agua.</a:t>
            </a:r>
          </a:p>
          <a:p>
            <a:pPr algn="just"/>
            <a:r>
              <a:rPr lang="es-ES" b="1">
                <a:solidFill>
                  <a:srgbClr val="002060"/>
                </a:solidFill>
                <a:latin typeface="Calibri"/>
                <a:cs typeface="Calibri"/>
              </a:rPr>
              <a:t>2050: </a:t>
            </a:r>
            <a:r>
              <a:rPr lang="es-ES">
                <a:solidFill>
                  <a:srgbClr val="002060"/>
                </a:solidFill>
                <a:latin typeface="Calibri"/>
                <a:cs typeface="Calibri"/>
              </a:rPr>
              <a:t>Alcanzar entre el 100% de consolidación del programa mediante la integración efectiva de los conocimientos ancestrales y locales, los marcos de gestión comunitaria y MIPG, liderada por las CAR y AAU.</a:t>
            </a:r>
          </a:p>
        </p:txBody>
      </p:sp>
      <p:pic>
        <p:nvPicPr>
          <p:cNvPr id="6" name="Gráfico 5" descr="Crecimiento empresarial contorno">
            <a:extLst>
              <a:ext uri="{FF2B5EF4-FFF2-40B4-BE49-F238E27FC236}">
                <a16:creationId xmlns:a16="http://schemas.microsoft.com/office/drawing/2014/main" id="{C8F836AD-F9D5-5212-7570-D8D42497723E}"/>
              </a:ext>
            </a:extLst>
          </p:cNvPr>
          <p:cNvPicPr>
            <a:picLocks noChangeAspect="1"/>
          </p:cNvPicPr>
          <p:nvPr/>
        </p:nvPicPr>
        <p:blipFill>
          <a:blip>
            <a:extLst>
              <a:ext uri="{96DAC541-7B7A-43D3-8B79-37D633B846F1}">
                <asvg:svgBlip xmlns:asvg="http://schemas.microsoft.com/office/drawing/2016/SVG/main" r:embed="rId6"/>
              </a:ext>
            </a:extLst>
          </a:blip>
          <a:stretch>
            <a:fillRect/>
          </a:stretch>
        </p:blipFill>
        <p:spPr>
          <a:xfrm>
            <a:off x="4083545" y="6169489"/>
            <a:ext cx="717480" cy="717480"/>
          </a:xfrm>
          <a:prstGeom prst="rect">
            <a:avLst/>
          </a:prstGeom>
        </p:spPr>
      </p:pic>
      <p:pic>
        <p:nvPicPr>
          <p:cNvPr id="8" name="Gráfico 7" descr="Usuarios contorno">
            <a:extLst>
              <a:ext uri="{FF2B5EF4-FFF2-40B4-BE49-F238E27FC236}">
                <a16:creationId xmlns:a16="http://schemas.microsoft.com/office/drawing/2014/main" id="{D4D200F2-B715-EB51-14E3-D5FA11CE1C97}"/>
              </a:ext>
            </a:extLst>
          </p:cNvPr>
          <p:cNvPicPr>
            <a:picLocks noChangeAspect="1"/>
          </p:cNvPicPr>
          <p:nvPr/>
        </p:nvPicPr>
        <p:blipFill>
          <a:blip>
            <a:extLst>
              <a:ext uri="{96DAC541-7B7A-43D3-8B79-37D633B846F1}">
                <asvg:svgBlip xmlns:asvg="http://schemas.microsoft.com/office/drawing/2016/SVG/main" r:embed="rId7"/>
              </a:ext>
            </a:extLst>
          </a:blip>
          <a:stretch>
            <a:fillRect/>
          </a:stretch>
        </p:blipFill>
        <p:spPr>
          <a:xfrm>
            <a:off x="4940949" y="2551521"/>
            <a:ext cx="546796" cy="546796"/>
          </a:xfrm>
          <a:prstGeom prst="rect">
            <a:avLst/>
          </a:prstGeom>
        </p:spPr>
      </p:pic>
      <p:pic>
        <p:nvPicPr>
          <p:cNvPr id="10" name="Gráfico 9" descr="Mano abierta con planta contorno">
            <a:extLst>
              <a:ext uri="{FF2B5EF4-FFF2-40B4-BE49-F238E27FC236}">
                <a16:creationId xmlns:a16="http://schemas.microsoft.com/office/drawing/2014/main" id="{CCA9FCA5-908A-57F2-3E99-3D3E5E442DC1}"/>
              </a:ext>
            </a:extLst>
          </p:cNvPr>
          <p:cNvPicPr>
            <a:picLocks noChangeAspect="1"/>
          </p:cNvPicPr>
          <p:nvPr/>
        </p:nvPicPr>
        <p:blipFill>
          <a:blip>
            <a:extLst>
              <a:ext uri="{96DAC541-7B7A-43D3-8B79-37D633B846F1}">
                <asvg:svgBlip xmlns:asvg="http://schemas.microsoft.com/office/drawing/2016/SVG/main" r:embed="rId8"/>
              </a:ext>
            </a:extLst>
          </a:blip>
          <a:stretch>
            <a:fillRect/>
          </a:stretch>
        </p:blipFill>
        <p:spPr>
          <a:xfrm>
            <a:off x="35680" y="2589139"/>
            <a:ext cx="655486" cy="655486"/>
          </a:xfrm>
          <a:prstGeom prst="rect">
            <a:avLst/>
          </a:prstGeom>
        </p:spPr>
      </p:pic>
      <p:sp>
        <p:nvSpPr>
          <p:cNvPr id="11" name="Google Shape;4001;p27">
            <a:extLst>
              <a:ext uri="{FF2B5EF4-FFF2-40B4-BE49-F238E27FC236}">
                <a16:creationId xmlns:a16="http://schemas.microsoft.com/office/drawing/2014/main" id="{AB5B96BE-2B6F-4B7D-C6B6-0C4F0D2A6E9C}"/>
              </a:ext>
            </a:extLst>
          </p:cNvPr>
          <p:cNvSpPr txBox="1"/>
          <p:nvPr/>
        </p:nvSpPr>
        <p:spPr>
          <a:xfrm>
            <a:off x="7099310" y="185888"/>
            <a:ext cx="4814700" cy="70784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000"/>
              <a:buFont typeface="Arial"/>
              <a:buNone/>
            </a:pPr>
            <a:r>
              <a:rPr lang="es-419" sz="2000" b="1" i="0" u="none" strike="noStrike" cap="none">
                <a:solidFill>
                  <a:schemeClr val="lt1"/>
                </a:solidFill>
                <a:latin typeface="Calibri"/>
                <a:ea typeface="Calibri"/>
                <a:cs typeface="Calibri"/>
                <a:sym typeface="Calibri"/>
              </a:rPr>
              <a:t>Linea estratégica 3 Gobernanza</a:t>
            </a:r>
          </a:p>
          <a:p>
            <a:pPr marL="0" marR="0" lvl="0" indent="0" algn="ctr" rtl="0">
              <a:lnSpc>
                <a:spcPct val="100000"/>
              </a:lnSpc>
              <a:spcBef>
                <a:spcPts val="0"/>
              </a:spcBef>
              <a:spcAft>
                <a:spcPts val="0"/>
              </a:spcAft>
              <a:buClr>
                <a:srgbClr val="000000"/>
              </a:buClr>
              <a:buSzPts val="2000"/>
              <a:buFont typeface="Arial"/>
              <a:buNone/>
            </a:pPr>
            <a:r>
              <a:rPr lang="es-419" sz="2000" b="1">
                <a:solidFill>
                  <a:schemeClr val="lt1"/>
                </a:solidFill>
                <a:latin typeface="Calibri"/>
                <a:ea typeface="Calibri"/>
                <a:cs typeface="Calibri"/>
                <a:sym typeface="Calibri"/>
              </a:rPr>
              <a:t>Asociada a Brecha 3</a:t>
            </a:r>
            <a:endParaRPr sz="2000" b="0" i="0" u="none" strike="noStrike" cap="none">
              <a:solidFill>
                <a:schemeClr val="lt1"/>
              </a:solidFill>
              <a:latin typeface="Calibri"/>
              <a:ea typeface="Calibri"/>
              <a:cs typeface="Calibri"/>
              <a:sym typeface="Calibri"/>
            </a:endParaRPr>
          </a:p>
        </p:txBody>
      </p:sp>
    </p:spTree>
    <p:extLst>
      <p:ext uri="{BB962C8B-B14F-4D97-AF65-F5344CB8AC3E}">
        <p14:creationId xmlns:p14="http://schemas.microsoft.com/office/powerpoint/2010/main" val="10250643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6950BFC3-D8DA-4A85-94F7-54DA5524770B}">
      <p188:commentRel xmlns:p188="http://schemas.microsoft.com/office/powerpoint/2018/8/main" r:id="rId3"/>
    </p:ext>
  </p:extLs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3998">
          <a:extLst>
            <a:ext uri="{FF2B5EF4-FFF2-40B4-BE49-F238E27FC236}">
              <a16:creationId xmlns:a16="http://schemas.microsoft.com/office/drawing/2014/main" id="{21DDAEB3-5CB2-0B78-964A-C02D12837C6C}"/>
            </a:ext>
          </a:extLst>
        </p:cNvPr>
        <p:cNvGrpSpPr/>
        <p:nvPr/>
      </p:nvGrpSpPr>
      <p:grpSpPr>
        <a:xfrm>
          <a:off x="0" y="0"/>
          <a:ext cx="0" cy="0"/>
          <a:chOff x="0" y="0"/>
          <a:chExt cx="0" cy="0"/>
        </a:xfrm>
      </p:grpSpPr>
      <p:pic>
        <p:nvPicPr>
          <p:cNvPr id="3999" name="Google Shape;3999;p27" descr="Patrón de fondo&#10;&#10;El contenido generado por IA puede ser incorrecto.">
            <a:extLst>
              <a:ext uri="{FF2B5EF4-FFF2-40B4-BE49-F238E27FC236}">
                <a16:creationId xmlns:a16="http://schemas.microsoft.com/office/drawing/2014/main" id="{44B9C9A1-E092-4FAD-50C8-83AFFFB0B896}"/>
              </a:ext>
            </a:extLst>
          </p:cNvPr>
          <p:cNvPicPr preferRelativeResize="0"/>
          <p:nvPr/>
        </p:nvPicPr>
        <p:blipFill rotWithShape="1">
          <a:blip r:embed="rId4">
            <a:alphaModFix/>
          </a:blip>
          <a:srcRect/>
          <a:stretch/>
        </p:blipFill>
        <p:spPr>
          <a:xfrm>
            <a:off x="12758" y="-5396"/>
            <a:ext cx="11478106" cy="6858000"/>
          </a:xfrm>
          <a:prstGeom prst="rect">
            <a:avLst/>
          </a:prstGeom>
          <a:noFill/>
          <a:ln>
            <a:noFill/>
          </a:ln>
        </p:spPr>
      </p:pic>
      <p:sp>
        <p:nvSpPr>
          <p:cNvPr id="4000" name="Google Shape;4000;p27">
            <a:extLst>
              <a:ext uri="{FF2B5EF4-FFF2-40B4-BE49-F238E27FC236}">
                <a16:creationId xmlns:a16="http://schemas.microsoft.com/office/drawing/2014/main" id="{4EAFFB95-7436-20B4-9118-02AB8ABC6870}"/>
              </a:ext>
            </a:extLst>
          </p:cNvPr>
          <p:cNvSpPr/>
          <p:nvPr/>
        </p:nvSpPr>
        <p:spPr>
          <a:xfrm>
            <a:off x="6801898" y="0"/>
            <a:ext cx="5386800" cy="1042200"/>
          </a:xfrm>
          <a:prstGeom prst="rect">
            <a:avLst/>
          </a:prstGeom>
          <a:solidFill>
            <a:srgbClr val="242D5B"/>
          </a:solidFill>
          <a:ln w="12700" cap="flat" cmpd="sng">
            <a:solidFill>
              <a:srgbClr val="264159"/>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4002" name="Google Shape;4002;p27" descr="Logotipo&#10;&#10;El contenido generado por IA puede ser incorrecto.">
            <a:extLst>
              <a:ext uri="{FF2B5EF4-FFF2-40B4-BE49-F238E27FC236}">
                <a16:creationId xmlns:a16="http://schemas.microsoft.com/office/drawing/2014/main" id="{EBF75C52-5700-0D44-8634-6BE7AE5495A1}"/>
              </a:ext>
            </a:extLst>
          </p:cNvPr>
          <p:cNvPicPr preferRelativeResize="0"/>
          <p:nvPr/>
        </p:nvPicPr>
        <p:blipFill rotWithShape="1">
          <a:blip r:embed="rId5">
            <a:alphaModFix/>
          </a:blip>
          <a:srcRect/>
          <a:stretch/>
        </p:blipFill>
        <p:spPr>
          <a:xfrm>
            <a:off x="277873" y="185888"/>
            <a:ext cx="4019550" cy="809625"/>
          </a:xfrm>
          <a:prstGeom prst="rect">
            <a:avLst/>
          </a:prstGeom>
          <a:noFill/>
          <a:ln>
            <a:noFill/>
          </a:ln>
        </p:spPr>
      </p:pic>
      <p:sp>
        <p:nvSpPr>
          <p:cNvPr id="4003" name="Google Shape;4003;p27">
            <a:extLst>
              <a:ext uri="{FF2B5EF4-FFF2-40B4-BE49-F238E27FC236}">
                <a16:creationId xmlns:a16="http://schemas.microsoft.com/office/drawing/2014/main" id="{BE7516B9-DFB0-9E95-3DEE-DB3538967B4C}"/>
              </a:ext>
            </a:extLst>
          </p:cNvPr>
          <p:cNvSpPr/>
          <p:nvPr/>
        </p:nvSpPr>
        <p:spPr>
          <a:xfrm>
            <a:off x="-14294" y="1096117"/>
            <a:ext cx="12192600" cy="1542600"/>
          </a:xfrm>
          <a:prstGeom prst="rect">
            <a:avLst/>
          </a:prstGeom>
          <a:solidFill>
            <a:srgbClr val="BBD6E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600"/>
              <a:buFont typeface="Arial"/>
              <a:buNone/>
            </a:pPr>
            <a:endParaRPr sz="1600" b="0" i="0" u="none" strike="noStrike" cap="none">
              <a:solidFill>
                <a:schemeClr val="lt1"/>
              </a:solidFill>
              <a:latin typeface="Calibri"/>
              <a:ea typeface="Calibri"/>
              <a:cs typeface="Calibri"/>
              <a:sym typeface="Calibri"/>
            </a:endParaRPr>
          </a:p>
        </p:txBody>
      </p:sp>
      <p:sp>
        <p:nvSpPr>
          <p:cNvPr id="4004" name="Google Shape;4004;p27">
            <a:extLst>
              <a:ext uri="{FF2B5EF4-FFF2-40B4-BE49-F238E27FC236}">
                <a16:creationId xmlns:a16="http://schemas.microsoft.com/office/drawing/2014/main" id="{07365B98-634F-B526-54B2-9F32D29747C8}"/>
              </a:ext>
            </a:extLst>
          </p:cNvPr>
          <p:cNvSpPr txBox="1"/>
          <p:nvPr/>
        </p:nvSpPr>
        <p:spPr>
          <a:xfrm>
            <a:off x="133830" y="1085962"/>
            <a:ext cx="11921527" cy="98484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000"/>
              <a:buFont typeface="Arial"/>
              <a:buNone/>
            </a:pPr>
            <a:r>
              <a:rPr lang="es-ES" sz="2000" b="1" i="0" u="none" strike="noStrike" cap="none">
                <a:solidFill>
                  <a:srgbClr val="242D5B"/>
                </a:solidFill>
                <a:latin typeface="Calibri"/>
                <a:ea typeface="Calibri"/>
                <a:cs typeface="Calibri"/>
                <a:sym typeface="Calibri"/>
              </a:rPr>
              <a:t>FOMENTAR LA GOBERNANZA MULTINIVEL E INCLUSIVA PARA LA GESTIÓN SOSTENIBLE DEL AGUA MEDIANTE LA PARTICIPACIÓN INCIDENTE Y LA JUSTICIA HÍDRICA</a:t>
            </a:r>
            <a:endParaRPr lang="es-CO" sz="1800" b="1">
              <a:solidFill>
                <a:srgbClr val="242D5B"/>
              </a:solidFill>
              <a:latin typeface="Calibri"/>
              <a:cs typeface="Calibri"/>
              <a:sym typeface="Calibri"/>
            </a:endParaRPr>
          </a:p>
          <a:p>
            <a:pPr>
              <a:buSzPts val="2000"/>
            </a:pPr>
            <a:r>
              <a:rPr lang="es-CO" sz="1800" b="1" i="0" u="none" strike="noStrike" cap="none">
                <a:solidFill>
                  <a:srgbClr val="242D5B"/>
                </a:solidFill>
                <a:latin typeface="Calibri"/>
                <a:ea typeface="Arial"/>
                <a:cs typeface="Calibri"/>
                <a:sym typeface="Calibri"/>
              </a:rPr>
              <a:t>6. Línea de acción: </a:t>
            </a:r>
            <a:r>
              <a:rPr lang="es-ES" sz="1800" b="1">
                <a:solidFill>
                  <a:srgbClr val="242D5B"/>
                </a:solidFill>
                <a:latin typeface="Calibri"/>
                <a:cs typeface="Calibri"/>
                <a:sym typeface="Calibri"/>
              </a:rPr>
              <a:t>Programa nacional para el fortalecimiento de las culturas del agua.</a:t>
            </a:r>
            <a:r>
              <a:rPr lang="es-ES" sz="1800" b="1" i="0" u="none" strike="noStrike" cap="none">
                <a:solidFill>
                  <a:srgbClr val="242D5B"/>
                </a:solidFill>
                <a:latin typeface="Calibri"/>
                <a:ea typeface="Arial"/>
                <a:cs typeface="Calibri"/>
                <a:sym typeface="Calibri"/>
              </a:rPr>
              <a:t> </a:t>
            </a:r>
            <a:endParaRPr b="0" i="0" u="none" strike="noStrike" cap="none">
              <a:solidFill>
                <a:schemeClr val="accent6">
                  <a:lumMod val="49000"/>
                </a:schemeClr>
              </a:solidFill>
              <a:latin typeface="Arial"/>
              <a:ea typeface="Arial"/>
              <a:cs typeface="Arial"/>
              <a:sym typeface="Arial"/>
            </a:endParaRPr>
          </a:p>
        </p:txBody>
      </p:sp>
      <p:pic>
        <p:nvPicPr>
          <p:cNvPr id="4005" name="Google Shape;4005;p27" descr="Logotipo, nombre de la empresa&#10;&#10;El contenido generado por IA puede ser incorrecto.">
            <a:extLst>
              <a:ext uri="{FF2B5EF4-FFF2-40B4-BE49-F238E27FC236}">
                <a16:creationId xmlns:a16="http://schemas.microsoft.com/office/drawing/2014/main" id="{AE298BB2-21C7-A92B-B268-6922F0D84C0C}"/>
              </a:ext>
            </a:extLst>
          </p:cNvPr>
          <p:cNvPicPr preferRelativeResize="0"/>
          <p:nvPr/>
        </p:nvPicPr>
        <p:blipFill rotWithShape="1">
          <a:blip r:embed="rId6">
            <a:alphaModFix/>
          </a:blip>
          <a:srcRect/>
          <a:stretch/>
        </p:blipFill>
        <p:spPr>
          <a:xfrm>
            <a:off x="10404350" y="5530993"/>
            <a:ext cx="1438275" cy="1066800"/>
          </a:xfrm>
          <a:prstGeom prst="rect">
            <a:avLst/>
          </a:prstGeom>
          <a:noFill/>
          <a:ln>
            <a:noFill/>
          </a:ln>
        </p:spPr>
      </p:pic>
      <p:sp>
        <p:nvSpPr>
          <p:cNvPr id="3" name="Google Shape;4161;p38">
            <a:extLst>
              <a:ext uri="{FF2B5EF4-FFF2-40B4-BE49-F238E27FC236}">
                <a16:creationId xmlns:a16="http://schemas.microsoft.com/office/drawing/2014/main" id="{396CB188-3DAE-93DC-EF8A-B2A0C63BB8B5}"/>
              </a:ext>
            </a:extLst>
          </p:cNvPr>
          <p:cNvSpPr txBox="1"/>
          <p:nvPr/>
        </p:nvSpPr>
        <p:spPr>
          <a:xfrm>
            <a:off x="-163286" y="2749532"/>
            <a:ext cx="4624364" cy="3816389"/>
          </a:xfrm>
          <a:prstGeom prst="rect">
            <a:avLst/>
          </a:prstGeom>
          <a:noFill/>
          <a:ln>
            <a:noFill/>
          </a:ln>
        </p:spPr>
        <p:txBody>
          <a:bodyPr spcFirstLastPara="1" wrap="square" lIns="91425" tIns="45700" rIns="91425" bIns="45700" anchor="t" anchorCtr="0">
            <a:spAutoFit/>
          </a:bodyPr>
          <a:lstStyle/>
          <a:p>
            <a:pPr marL="457200" lvl="1" algn="just">
              <a:buSzPts val="1200"/>
            </a:pPr>
            <a:r>
              <a:rPr lang="es-ES" b="1">
                <a:solidFill>
                  <a:srgbClr val="242D5B"/>
                </a:solidFill>
                <a:latin typeface="Calibri"/>
                <a:cs typeface="Calibri"/>
                <a:sym typeface="Calibri"/>
              </a:rPr>
              <a:t>Propósito:</a:t>
            </a:r>
          </a:p>
          <a:p>
            <a:pPr marL="457200" lvl="1" algn="just">
              <a:buSzPts val="1200"/>
            </a:pPr>
            <a:r>
              <a:rPr lang="es-ES" sz="1200">
                <a:solidFill>
                  <a:srgbClr val="242D5B"/>
                </a:solidFill>
                <a:latin typeface="Calibri"/>
                <a:cs typeface="Calibri"/>
                <a:sym typeface="Calibri"/>
              </a:rPr>
              <a:t>Diseñar e implementar el </a:t>
            </a:r>
            <a:r>
              <a:rPr lang="es-ES" sz="1200" b="1">
                <a:solidFill>
                  <a:srgbClr val="242D5B"/>
                </a:solidFill>
                <a:highlight>
                  <a:srgbClr val="FFFF00"/>
                </a:highlight>
                <a:latin typeface="Calibri"/>
                <a:cs typeface="Calibri"/>
                <a:sym typeface="Calibri"/>
              </a:rPr>
              <a:t>Programa Nacional para el Fortalecimiento de las Culturas del Agua </a:t>
            </a:r>
            <a:r>
              <a:rPr lang="es-ES" sz="1200">
                <a:solidFill>
                  <a:srgbClr val="242D5B"/>
                </a:solidFill>
                <a:latin typeface="Calibri"/>
                <a:cs typeface="Calibri"/>
                <a:sym typeface="Calibri"/>
              </a:rPr>
              <a:t>orientado a consolidar prácticas, usos y costumbres sostenibles del agua que contribuyen al equilibrio de los ecosistemas, por medio de la articulación de procesos de educación, diálogo y acuerdos interculturales con sistemas de conocimiento ancestral y saberes locales.</a:t>
            </a:r>
          </a:p>
          <a:p>
            <a:pPr marL="457200" lvl="1" algn="just">
              <a:buSzPts val="1200"/>
            </a:pPr>
            <a:endParaRPr lang="es-ES" sz="1200" b="1">
              <a:solidFill>
                <a:srgbClr val="242D5B"/>
              </a:solidFill>
              <a:latin typeface="Calibri"/>
              <a:cs typeface="Calibri"/>
              <a:sym typeface="Calibri"/>
            </a:endParaRPr>
          </a:p>
          <a:p>
            <a:pPr marL="457200" lvl="1" algn="just">
              <a:buSzPts val="1200"/>
            </a:pPr>
            <a:r>
              <a:rPr lang="es-ES" sz="1200">
                <a:solidFill>
                  <a:srgbClr val="242D5B"/>
                </a:solidFill>
                <a:latin typeface="Calibri"/>
                <a:cs typeface="Calibri"/>
                <a:sym typeface="Calibri"/>
              </a:rPr>
              <a:t>Busca incorporar habilidades, competencias y actitudes formativas en el Sistema Educativo Colombiano, que </a:t>
            </a:r>
            <a:r>
              <a:rPr lang="es-ES" sz="1200" b="1">
                <a:solidFill>
                  <a:srgbClr val="242D5B"/>
                </a:solidFill>
                <a:latin typeface="Calibri"/>
                <a:cs typeface="Calibri"/>
                <a:sym typeface="Calibri"/>
              </a:rPr>
              <a:t>fortalezcan la conciencia ambiental y sociocultural del ciclo del agua, incrementar el ahorro y uso eficiente, basados en el reconocimiento del agua como bien común y derecho fundamental. </a:t>
            </a:r>
            <a:r>
              <a:rPr lang="es-ES" sz="1200">
                <a:solidFill>
                  <a:srgbClr val="242D5B"/>
                </a:solidFill>
                <a:latin typeface="Calibri"/>
                <a:cs typeface="Calibri"/>
                <a:sym typeface="Calibri"/>
              </a:rPr>
              <a:t>Esta línea de acción se articula por medio de un módulo en la </a:t>
            </a:r>
            <a:r>
              <a:rPr lang="es-ES" sz="1200">
                <a:solidFill>
                  <a:srgbClr val="242D5B"/>
                </a:solidFill>
                <a:highlight>
                  <a:srgbClr val="FFFF00"/>
                </a:highlight>
                <a:latin typeface="Calibri"/>
                <a:cs typeface="Calibri"/>
                <a:sym typeface="Calibri"/>
              </a:rPr>
              <a:t>Plataforma Nacional de Participación y Datos Abiertos del Agua del Programa Nacional de Democratización del Conocimiento del Agua </a:t>
            </a:r>
            <a:r>
              <a:rPr lang="es-ES" sz="1200">
                <a:solidFill>
                  <a:srgbClr val="242D5B"/>
                </a:solidFill>
                <a:latin typeface="Calibri"/>
                <a:cs typeface="Calibri"/>
                <a:sym typeface="Calibri"/>
              </a:rPr>
              <a:t>y vincula un repositorio de sistematización de experiencias, saberes y prácticas alrededor del agua.</a:t>
            </a:r>
            <a:endParaRPr lang="es-CO" sz="1200">
              <a:solidFill>
                <a:srgbClr val="242D5B"/>
              </a:solidFill>
              <a:latin typeface="Calibri"/>
              <a:cs typeface="Calibri"/>
              <a:sym typeface="Calibri"/>
            </a:endParaRPr>
          </a:p>
        </p:txBody>
      </p:sp>
      <p:cxnSp>
        <p:nvCxnSpPr>
          <p:cNvPr id="5" name="Conector recto 4">
            <a:extLst>
              <a:ext uri="{FF2B5EF4-FFF2-40B4-BE49-F238E27FC236}">
                <a16:creationId xmlns:a16="http://schemas.microsoft.com/office/drawing/2014/main" id="{96E416E7-E8A8-7758-B340-01F255EEC202}"/>
              </a:ext>
            </a:extLst>
          </p:cNvPr>
          <p:cNvCxnSpPr/>
          <p:nvPr/>
        </p:nvCxnSpPr>
        <p:spPr>
          <a:xfrm>
            <a:off x="4865440" y="2563335"/>
            <a:ext cx="0" cy="4051845"/>
          </a:xfrm>
          <a:prstGeom prst="line">
            <a:avLst/>
          </a:prstGeom>
          <a:ln w="19050" cap="flat" cmpd="sng" algn="ctr">
            <a:solidFill>
              <a:schemeClr val="accent1"/>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sp>
        <p:nvSpPr>
          <p:cNvPr id="2" name="Google Shape;4161;p38">
            <a:extLst>
              <a:ext uri="{FF2B5EF4-FFF2-40B4-BE49-F238E27FC236}">
                <a16:creationId xmlns:a16="http://schemas.microsoft.com/office/drawing/2014/main" id="{09227664-D4ED-3EFC-586D-25034CFA690B}"/>
              </a:ext>
            </a:extLst>
          </p:cNvPr>
          <p:cNvSpPr txBox="1"/>
          <p:nvPr/>
        </p:nvSpPr>
        <p:spPr>
          <a:xfrm>
            <a:off x="4865431" y="2611173"/>
            <a:ext cx="7189926" cy="4062610"/>
          </a:xfrm>
          <a:prstGeom prst="rect">
            <a:avLst/>
          </a:prstGeom>
          <a:solidFill>
            <a:schemeClr val="bg1"/>
          </a:solidFill>
          <a:ln>
            <a:noFill/>
          </a:ln>
        </p:spPr>
        <p:txBody>
          <a:bodyPr spcFirstLastPara="1" wrap="square" lIns="91425" tIns="45700" rIns="91425" bIns="45700" anchor="t" anchorCtr="0">
            <a:spAutoFit/>
          </a:bodyPr>
          <a:lstStyle/>
          <a:p>
            <a:pPr lvl="1" algn="just">
              <a:buSzPts val="1200"/>
            </a:pPr>
            <a:r>
              <a:rPr lang="es-CO" sz="1800" b="1">
                <a:solidFill>
                  <a:srgbClr val="242D5B"/>
                </a:solidFill>
                <a:latin typeface="Calibri"/>
                <a:cs typeface="Calibri"/>
              </a:rPr>
              <a:t>        </a:t>
            </a:r>
            <a:r>
              <a:rPr lang="es-CO" b="1">
                <a:solidFill>
                  <a:srgbClr val="242D5B"/>
                </a:solidFill>
                <a:latin typeface="Calibri"/>
                <a:cs typeface="Calibri"/>
              </a:rPr>
              <a:t>       Responsables: </a:t>
            </a:r>
          </a:p>
          <a:p>
            <a:pPr algn="just"/>
            <a:r>
              <a:rPr lang="es-CO" sz="1200" b="1">
                <a:solidFill>
                  <a:srgbClr val="002060"/>
                </a:solidFill>
                <a:latin typeface="Calibri"/>
                <a:cs typeface="Calibri"/>
              </a:rPr>
              <a:t>Liderazgo: </a:t>
            </a:r>
            <a:r>
              <a:rPr lang="es-CO" sz="1200" err="1">
                <a:solidFill>
                  <a:srgbClr val="444444"/>
                </a:solidFill>
                <a:latin typeface="Calibri"/>
                <a:cs typeface="Calibri"/>
              </a:rPr>
              <a:t>Minambiente</a:t>
            </a:r>
            <a:r>
              <a:rPr lang="es-CO" sz="1200">
                <a:solidFill>
                  <a:srgbClr val="444444"/>
                </a:solidFill>
                <a:latin typeface="Calibri"/>
                <a:cs typeface="Calibri"/>
              </a:rPr>
              <a:t>.</a:t>
            </a:r>
          </a:p>
          <a:p>
            <a:pPr algn="just"/>
            <a:r>
              <a:rPr lang="es-MX" sz="1200" b="1">
                <a:solidFill>
                  <a:srgbClr val="002060"/>
                </a:solidFill>
                <a:latin typeface="Calibri"/>
                <a:cs typeface="Calibri"/>
              </a:rPr>
              <a:t>Articulación: </a:t>
            </a:r>
            <a:r>
              <a:rPr lang="es-ES" sz="1200">
                <a:solidFill>
                  <a:srgbClr val="444444"/>
                </a:solidFill>
                <a:latin typeface="Calibri"/>
                <a:cs typeface="Calibri"/>
              </a:rPr>
              <a:t>Organizaciones comunitarias campesinas, ambientales, de mujeres, de jóvenes, étnicas indígenas, afrodescendientes, negras palenqueras y raizales y ROOM. CAR, Autoridades Ambientales Urbanas, entidades territoriales y sectores productivos, Ministerio del Interior, Ministerio de Educación Nacional, Ministerio de las Culturas, las Artes y los Saberes, Ministerio de Agricultura y Desarrollo Rural, Servicio Nacional de Aprendizaje - SENA.</a:t>
            </a:r>
          </a:p>
          <a:p>
            <a:pPr algn="just"/>
            <a:r>
              <a:rPr lang="es-ES" sz="1200" b="1">
                <a:solidFill>
                  <a:srgbClr val="444444"/>
                </a:solidFill>
                <a:latin typeface="Calibri"/>
                <a:cs typeface="Calibri"/>
              </a:rPr>
              <a:t>Metas:</a:t>
            </a:r>
          </a:p>
          <a:p>
            <a:pPr algn="just"/>
            <a:r>
              <a:rPr lang="es-ES" sz="1200" b="1">
                <a:solidFill>
                  <a:srgbClr val="002060"/>
                </a:solidFill>
                <a:latin typeface="Calibri"/>
                <a:cs typeface="Calibri"/>
              </a:rPr>
              <a:t>2030: </a:t>
            </a:r>
            <a:r>
              <a:rPr lang="es-ES" sz="1200">
                <a:solidFill>
                  <a:srgbClr val="002060"/>
                </a:solidFill>
                <a:latin typeface="Calibri"/>
                <a:cs typeface="Calibri"/>
              </a:rPr>
              <a:t>Formulación e implementación del Programa Nacional de Culturas del Agua con participación del 100% de autoridades ambientales y actores comunitarios y empresariales, junto con la incorporación de la gestión del agua en 30%–50% de los planes de acción de los CIDEA, la implementación inicial (40%) de una estrategia transectorial de formación e intercambio, y la creación y puesta en funcionamiento al 50% del Centro de Conocimiento de las Culturas del Agua con repositorio inicial articulado a la plataforma nacional de participación y datos abiertos.</a:t>
            </a:r>
          </a:p>
          <a:p>
            <a:pPr algn="just"/>
            <a:r>
              <a:rPr lang="es-ES" sz="1200" b="1">
                <a:solidFill>
                  <a:srgbClr val="002060"/>
                </a:solidFill>
                <a:latin typeface="Calibri"/>
                <a:cs typeface="Calibri"/>
              </a:rPr>
              <a:t>2040: </a:t>
            </a:r>
            <a:r>
              <a:rPr lang="es-ES" sz="1200">
                <a:solidFill>
                  <a:srgbClr val="002060"/>
                </a:solidFill>
                <a:latin typeface="Calibri"/>
                <a:cs typeface="Calibri"/>
              </a:rPr>
              <a:t>Actualización del 100% de guías, protocolos y herramientas interculturales, implementación de procesos de formación virtual en culturas del agua en el 100% de las jurisdicciones de CAR y AAU, desarrollo de campañas de divulgación y comunicación educativa a nivel territorial y sectorial, y consolidación del 80% del repositorio de saberes y prácticas del agua con incidencia en instrumentos de planificación y gestión hídrica.</a:t>
            </a:r>
          </a:p>
          <a:p>
            <a:pPr algn="just"/>
            <a:r>
              <a:rPr lang="es-ES" sz="1200" b="1">
                <a:solidFill>
                  <a:srgbClr val="002060"/>
                </a:solidFill>
                <a:latin typeface="Calibri"/>
                <a:cs typeface="Calibri"/>
              </a:rPr>
              <a:t>2050: </a:t>
            </a:r>
            <a:r>
              <a:rPr lang="es-ES" sz="1200">
                <a:solidFill>
                  <a:srgbClr val="002060"/>
                </a:solidFill>
                <a:latin typeface="Calibri"/>
                <a:cs typeface="Calibri"/>
              </a:rPr>
              <a:t>Incorporación del 100% de las culturas del agua en procesos educativos, políticas públicas, normas e instrumentos de planificación, mediante metodologías y lineamientos técnicos consolidados, con liderazgo de autoridades ambientales y corresponsabilidad de actores comunitarios y empresariales.</a:t>
            </a:r>
          </a:p>
        </p:txBody>
      </p:sp>
      <p:pic>
        <p:nvPicPr>
          <p:cNvPr id="6" name="Gráfico 5" descr="Crecimiento empresarial contorno">
            <a:extLst>
              <a:ext uri="{FF2B5EF4-FFF2-40B4-BE49-F238E27FC236}">
                <a16:creationId xmlns:a16="http://schemas.microsoft.com/office/drawing/2014/main" id="{DCB47526-0D4F-6D57-48AB-9700D2EECB0D}"/>
              </a:ext>
            </a:extLst>
          </p:cNvPr>
          <p:cNvPicPr>
            <a:picLocks noChangeAspect="1"/>
          </p:cNvPicPr>
          <p:nvPr/>
        </p:nvPicPr>
        <p:blipFill>
          <a:blip>
            <a:extLst>
              <a:ext uri="{96DAC541-7B7A-43D3-8B79-37D633B846F1}">
                <asvg:svgBlip xmlns:asvg="http://schemas.microsoft.com/office/drawing/2016/SVG/main" r:embed="rId7"/>
              </a:ext>
            </a:extLst>
          </a:blip>
          <a:stretch>
            <a:fillRect/>
          </a:stretch>
        </p:blipFill>
        <p:spPr>
          <a:xfrm>
            <a:off x="4102338" y="6149884"/>
            <a:ext cx="717480" cy="717480"/>
          </a:xfrm>
          <a:prstGeom prst="rect">
            <a:avLst/>
          </a:prstGeom>
        </p:spPr>
      </p:pic>
      <p:pic>
        <p:nvPicPr>
          <p:cNvPr id="8" name="Gráfico 7" descr="Usuarios contorno">
            <a:extLst>
              <a:ext uri="{FF2B5EF4-FFF2-40B4-BE49-F238E27FC236}">
                <a16:creationId xmlns:a16="http://schemas.microsoft.com/office/drawing/2014/main" id="{70472984-741F-811D-F2F7-90BB44555116}"/>
              </a:ext>
            </a:extLst>
          </p:cNvPr>
          <p:cNvPicPr>
            <a:picLocks noChangeAspect="1"/>
          </p:cNvPicPr>
          <p:nvPr/>
        </p:nvPicPr>
        <p:blipFill>
          <a:blip>
            <a:extLst>
              <a:ext uri="{96DAC541-7B7A-43D3-8B79-37D633B846F1}">
                <asvg:svgBlip xmlns:asvg="http://schemas.microsoft.com/office/drawing/2016/SVG/main" r:embed="rId8"/>
              </a:ext>
            </a:extLst>
          </a:blip>
          <a:stretch>
            <a:fillRect/>
          </a:stretch>
        </p:blipFill>
        <p:spPr>
          <a:xfrm>
            <a:off x="4940949" y="2551521"/>
            <a:ext cx="546796" cy="546796"/>
          </a:xfrm>
          <a:prstGeom prst="rect">
            <a:avLst/>
          </a:prstGeom>
        </p:spPr>
      </p:pic>
      <p:sp>
        <p:nvSpPr>
          <p:cNvPr id="4" name="Google Shape;4001;p27">
            <a:extLst>
              <a:ext uri="{FF2B5EF4-FFF2-40B4-BE49-F238E27FC236}">
                <a16:creationId xmlns:a16="http://schemas.microsoft.com/office/drawing/2014/main" id="{2DFE3551-25A5-FC3D-C920-397E5A8D831B}"/>
              </a:ext>
            </a:extLst>
          </p:cNvPr>
          <p:cNvSpPr txBox="1"/>
          <p:nvPr/>
        </p:nvSpPr>
        <p:spPr>
          <a:xfrm>
            <a:off x="7099310" y="185888"/>
            <a:ext cx="4814700" cy="70784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000"/>
              <a:buFont typeface="Arial"/>
              <a:buNone/>
            </a:pPr>
            <a:r>
              <a:rPr lang="es-419" sz="2000" b="1" i="0" u="none" strike="noStrike" cap="none">
                <a:solidFill>
                  <a:schemeClr val="lt1"/>
                </a:solidFill>
                <a:latin typeface="Calibri"/>
                <a:ea typeface="Calibri"/>
                <a:cs typeface="Calibri"/>
                <a:sym typeface="Calibri"/>
              </a:rPr>
              <a:t>Linea estratégica 6 Gobernanza</a:t>
            </a:r>
          </a:p>
          <a:p>
            <a:pPr marL="0" marR="0" lvl="0" indent="0" algn="ctr" rtl="0">
              <a:lnSpc>
                <a:spcPct val="100000"/>
              </a:lnSpc>
              <a:spcBef>
                <a:spcPts val="0"/>
              </a:spcBef>
              <a:spcAft>
                <a:spcPts val="0"/>
              </a:spcAft>
              <a:buClr>
                <a:srgbClr val="000000"/>
              </a:buClr>
              <a:buSzPts val="2000"/>
              <a:buFont typeface="Arial"/>
              <a:buNone/>
            </a:pPr>
            <a:r>
              <a:rPr lang="es-419" sz="2000" b="1">
                <a:solidFill>
                  <a:schemeClr val="lt1"/>
                </a:solidFill>
                <a:latin typeface="Calibri"/>
                <a:ea typeface="Calibri"/>
                <a:cs typeface="Calibri"/>
                <a:sym typeface="Calibri"/>
              </a:rPr>
              <a:t>Asociada a Brecha 3</a:t>
            </a:r>
            <a:endParaRPr sz="2000" b="0" i="0" u="none" strike="noStrike" cap="none">
              <a:solidFill>
                <a:schemeClr val="lt1"/>
              </a:solidFill>
              <a:latin typeface="Calibri"/>
              <a:ea typeface="Calibri"/>
              <a:cs typeface="Calibri"/>
              <a:sym typeface="Calibri"/>
            </a:endParaRPr>
          </a:p>
        </p:txBody>
      </p:sp>
    </p:spTree>
    <p:extLst>
      <p:ext uri="{BB962C8B-B14F-4D97-AF65-F5344CB8AC3E}">
        <p14:creationId xmlns:p14="http://schemas.microsoft.com/office/powerpoint/2010/main" val="12434576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6950BFC3-D8DA-4A85-94F7-54DA5524770B}">
      <p188:commentRel xmlns:p188="http://schemas.microsoft.com/office/powerpoint/2018/8/main" r:id="rId3"/>
    </p:ext>
  </p:extLs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3998"/>
        <p:cNvGrpSpPr/>
        <p:nvPr/>
      </p:nvGrpSpPr>
      <p:grpSpPr>
        <a:xfrm>
          <a:off x="0" y="0"/>
          <a:ext cx="0" cy="0"/>
          <a:chOff x="0" y="0"/>
          <a:chExt cx="0" cy="0"/>
        </a:xfrm>
      </p:grpSpPr>
      <p:sp>
        <p:nvSpPr>
          <p:cNvPr id="4000" name="Google Shape;4000;p27"/>
          <p:cNvSpPr/>
          <p:nvPr/>
        </p:nvSpPr>
        <p:spPr>
          <a:xfrm>
            <a:off x="6801898" y="0"/>
            <a:ext cx="5386800" cy="1042200"/>
          </a:xfrm>
          <a:prstGeom prst="rect">
            <a:avLst/>
          </a:prstGeom>
          <a:solidFill>
            <a:srgbClr val="242D5B"/>
          </a:solidFill>
          <a:ln w="12700" cap="flat" cmpd="sng">
            <a:solidFill>
              <a:srgbClr val="264159"/>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4001" name="Google Shape;4001;p27"/>
          <p:cNvSpPr txBox="1"/>
          <p:nvPr/>
        </p:nvSpPr>
        <p:spPr>
          <a:xfrm>
            <a:off x="7099310" y="185888"/>
            <a:ext cx="4814700" cy="1077178"/>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000"/>
              <a:buFont typeface="Arial"/>
              <a:buNone/>
            </a:pPr>
            <a:r>
              <a:rPr lang="es-CO" sz="2000" b="1" i="0" u="none" strike="noStrike" cap="none">
                <a:solidFill>
                  <a:schemeClr val="lt1"/>
                </a:solidFill>
                <a:latin typeface="Calibri"/>
                <a:ea typeface="Calibri"/>
                <a:cs typeface="Calibri"/>
                <a:sym typeface="Calibri"/>
              </a:rPr>
              <a:t>Análisis de brechas justicia ambiental reunión dirección: coordinadores y Director</a:t>
            </a:r>
            <a:endParaRPr sz="2000" b="0" i="0" u="none" strike="noStrike" cap="none">
              <a:solidFill>
                <a:schemeClr val="lt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2400"/>
              <a:buFont typeface="Arial"/>
              <a:buNone/>
            </a:pPr>
            <a:endParaRPr sz="2400" b="1" i="0" u="none" strike="noStrike" cap="none">
              <a:solidFill>
                <a:schemeClr val="lt1"/>
              </a:solidFill>
              <a:latin typeface="Calibri"/>
              <a:ea typeface="Calibri"/>
              <a:cs typeface="Calibri"/>
              <a:sym typeface="Calibri"/>
            </a:endParaRPr>
          </a:p>
        </p:txBody>
      </p:sp>
      <p:pic>
        <p:nvPicPr>
          <p:cNvPr id="4002" name="Google Shape;4002;p27" descr="Logotipo&#10;&#10;El contenido generado por IA puede ser incorrecto."/>
          <p:cNvPicPr preferRelativeResize="0"/>
          <p:nvPr/>
        </p:nvPicPr>
        <p:blipFill rotWithShape="1">
          <a:blip r:embed="rId4">
            <a:alphaModFix/>
          </a:blip>
          <a:srcRect/>
          <a:stretch/>
        </p:blipFill>
        <p:spPr>
          <a:xfrm>
            <a:off x="277873" y="185888"/>
            <a:ext cx="4019550" cy="809625"/>
          </a:xfrm>
          <a:prstGeom prst="rect">
            <a:avLst/>
          </a:prstGeom>
          <a:noFill/>
          <a:ln>
            <a:noFill/>
          </a:ln>
        </p:spPr>
      </p:pic>
      <p:sp>
        <p:nvSpPr>
          <p:cNvPr id="4003" name="Google Shape;4003;p27"/>
          <p:cNvSpPr/>
          <p:nvPr/>
        </p:nvSpPr>
        <p:spPr>
          <a:xfrm>
            <a:off x="3716" y="849817"/>
            <a:ext cx="12188884" cy="1552125"/>
          </a:xfrm>
          <a:prstGeom prst="rect">
            <a:avLst/>
          </a:prstGeom>
          <a:solidFill>
            <a:srgbClr val="BBD6E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600"/>
              <a:buFont typeface="Arial"/>
              <a:buNone/>
            </a:pPr>
            <a:endParaRPr sz="1600" b="0" i="0" u="none" strike="noStrike" cap="none">
              <a:solidFill>
                <a:schemeClr val="lt1"/>
              </a:solidFill>
              <a:latin typeface="Calibri"/>
              <a:ea typeface="Calibri"/>
              <a:cs typeface="Calibri"/>
              <a:sym typeface="Calibri"/>
            </a:endParaRPr>
          </a:p>
        </p:txBody>
      </p:sp>
      <p:graphicFrame>
        <p:nvGraphicFramePr>
          <p:cNvPr id="11" name="Tabla 10">
            <a:extLst>
              <a:ext uri="{FF2B5EF4-FFF2-40B4-BE49-F238E27FC236}">
                <a16:creationId xmlns:a16="http://schemas.microsoft.com/office/drawing/2014/main" id="{0495A19F-6472-C6C4-D6A4-9526A3B375A7}"/>
              </a:ext>
            </a:extLst>
          </p:cNvPr>
          <p:cNvGraphicFramePr>
            <a:graphicFrameLocks noGrp="1"/>
          </p:cNvGraphicFramePr>
          <p:nvPr>
            <p:extLst>
              <p:ext uri="{D42A27DB-BD31-4B8C-83A1-F6EECF244321}">
                <p14:modId xmlns:p14="http://schemas.microsoft.com/office/powerpoint/2010/main" val="1256370524"/>
              </p:ext>
            </p:extLst>
          </p:nvPr>
        </p:nvGraphicFramePr>
        <p:xfrm>
          <a:off x="90236" y="812131"/>
          <a:ext cx="12059816" cy="6004560"/>
        </p:xfrm>
        <a:graphic>
          <a:graphicData uri="http://schemas.openxmlformats.org/drawingml/2006/table">
            <a:tbl>
              <a:tblPr>
                <a:tableStyleId>{B301B821-A1FF-4177-AEE7-76D212191A09}</a:tableStyleId>
              </a:tblPr>
              <a:tblGrid>
                <a:gridCol w="1891475">
                  <a:extLst>
                    <a:ext uri="{9D8B030D-6E8A-4147-A177-3AD203B41FA5}">
                      <a16:colId xmlns:a16="http://schemas.microsoft.com/office/drawing/2014/main" val="259933375"/>
                    </a:ext>
                  </a:extLst>
                </a:gridCol>
                <a:gridCol w="1955034">
                  <a:extLst>
                    <a:ext uri="{9D8B030D-6E8A-4147-A177-3AD203B41FA5}">
                      <a16:colId xmlns:a16="http://schemas.microsoft.com/office/drawing/2014/main" val="1151942560"/>
                    </a:ext>
                  </a:extLst>
                </a:gridCol>
                <a:gridCol w="1478503">
                  <a:extLst>
                    <a:ext uri="{9D8B030D-6E8A-4147-A177-3AD203B41FA5}">
                      <a16:colId xmlns:a16="http://schemas.microsoft.com/office/drawing/2014/main" val="1841905802"/>
                    </a:ext>
                  </a:extLst>
                </a:gridCol>
                <a:gridCol w="1682847">
                  <a:extLst>
                    <a:ext uri="{9D8B030D-6E8A-4147-A177-3AD203B41FA5}">
                      <a16:colId xmlns:a16="http://schemas.microsoft.com/office/drawing/2014/main" val="915052492"/>
                    </a:ext>
                  </a:extLst>
                </a:gridCol>
                <a:gridCol w="1779009">
                  <a:extLst>
                    <a:ext uri="{9D8B030D-6E8A-4147-A177-3AD203B41FA5}">
                      <a16:colId xmlns:a16="http://schemas.microsoft.com/office/drawing/2014/main" val="708790069"/>
                    </a:ext>
                  </a:extLst>
                </a:gridCol>
                <a:gridCol w="1370174">
                  <a:extLst>
                    <a:ext uri="{9D8B030D-6E8A-4147-A177-3AD203B41FA5}">
                      <a16:colId xmlns:a16="http://schemas.microsoft.com/office/drawing/2014/main" val="1290671325"/>
                    </a:ext>
                  </a:extLst>
                </a:gridCol>
                <a:gridCol w="1902774">
                  <a:extLst>
                    <a:ext uri="{9D8B030D-6E8A-4147-A177-3AD203B41FA5}">
                      <a16:colId xmlns:a16="http://schemas.microsoft.com/office/drawing/2014/main" val="840435425"/>
                    </a:ext>
                  </a:extLst>
                </a:gridCol>
              </a:tblGrid>
              <a:tr h="922234">
                <a:tc>
                  <a:txBody>
                    <a:bodyPr/>
                    <a:lstStyle/>
                    <a:p>
                      <a:pPr algn="ctr" fontAlgn="ctr">
                        <a:buNone/>
                      </a:pPr>
                      <a:r>
                        <a:rPr lang="es-CO" sz="1100" b="1" u="none" strike="noStrike">
                          <a:solidFill>
                            <a:srgbClr val="002060"/>
                          </a:solidFill>
                          <a:effectLst/>
                          <a:latin typeface="Calibri" panose="020F0502020204030204" pitchFamily="34" charset="0"/>
                          <a:cs typeface="Calibri" panose="020F0502020204030204" pitchFamily="34" charset="0"/>
                        </a:rPr>
                        <a:t>Dimensión de análisis de la brecha</a:t>
                      </a:r>
                      <a:endParaRPr lang="es-CO" sz="1100" b="1" i="0" u="none" strike="noStrike">
                        <a:solidFill>
                          <a:srgbClr val="002060"/>
                        </a:solidFill>
                        <a:effectLst/>
                        <a:latin typeface="Calibri" panose="020F0502020204030204" pitchFamily="34" charset="0"/>
                        <a:cs typeface="Calibri" panose="020F0502020204030204" pitchFamily="34" charset="0"/>
                      </a:endParaRPr>
                    </a:p>
                  </a:txBody>
                  <a:tcPr marL="45720" marR="45720" anchor="ctr"/>
                </a:tc>
                <a:tc>
                  <a:txBody>
                    <a:bodyPr/>
                    <a:lstStyle/>
                    <a:p>
                      <a:pPr algn="ctr" fontAlgn="ctr">
                        <a:buNone/>
                      </a:pPr>
                      <a:r>
                        <a:rPr lang="es-CO" sz="1100" b="1" u="none" strike="noStrike">
                          <a:solidFill>
                            <a:srgbClr val="002060"/>
                          </a:solidFill>
                          <a:effectLst/>
                          <a:latin typeface="Calibri" panose="020F0502020204030204" pitchFamily="34" charset="0"/>
                          <a:cs typeface="Calibri" panose="020F0502020204030204" pitchFamily="34" charset="0"/>
                        </a:rPr>
                        <a:t>Brecha emergente</a:t>
                      </a:r>
                      <a:endParaRPr lang="es-CO" sz="1100" b="1" i="0" u="none" strike="noStrike">
                        <a:solidFill>
                          <a:srgbClr val="002060"/>
                        </a:solidFill>
                        <a:effectLst/>
                        <a:latin typeface="Calibri" panose="020F0502020204030204" pitchFamily="34" charset="0"/>
                        <a:cs typeface="Calibri" panose="020F0502020204030204" pitchFamily="34" charset="0"/>
                      </a:endParaRPr>
                    </a:p>
                  </a:txBody>
                  <a:tcPr marL="45720" marR="45720" anchor="ctr"/>
                </a:tc>
                <a:tc>
                  <a:txBody>
                    <a:bodyPr/>
                    <a:lstStyle/>
                    <a:p>
                      <a:pPr algn="ctr" fontAlgn="ctr">
                        <a:buNone/>
                      </a:pPr>
                      <a:r>
                        <a:rPr lang="es-CO" sz="1100" b="1" u="none" strike="noStrike">
                          <a:solidFill>
                            <a:srgbClr val="002060"/>
                          </a:solidFill>
                          <a:effectLst/>
                          <a:latin typeface="Calibri"/>
                          <a:cs typeface="Calibri"/>
                        </a:rPr>
                        <a:t>¿a qué o a quienes afecta?</a:t>
                      </a:r>
                      <a:endParaRPr lang="es-CO" sz="1100" b="1" i="0" u="none" strike="noStrike">
                        <a:solidFill>
                          <a:srgbClr val="002060"/>
                        </a:solidFill>
                        <a:effectLst/>
                        <a:latin typeface="Calibri"/>
                        <a:cs typeface="Calibri"/>
                      </a:endParaRPr>
                    </a:p>
                  </a:txBody>
                  <a:tcPr marL="45720" marR="45720" anchor="ctr"/>
                </a:tc>
                <a:tc>
                  <a:txBody>
                    <a:bodyPr/>
                    <a:lstStyle/>
                    <a:p>
                      <a:pPr algn="ctr" fontAlgn="ctr">
                        <a:buNone/>
                      </a:pPr>
                      <a:r>
                        <a:rPr lang="es-CO" sz="1100" b="1" u="none" strike="noStrike">
                          <a:solidFill>
                            <a:srgbClr val="002060"/>
                          </a:solidFill>
                          <a:effectLst/>
                          <a:latin typeface="Calibri"/>
                          <a:cs typeface="Calibri"/>
                        </a:rPr>
                        <a:t>¿Qué desigualdad redistributiva expresa?</a:t>
                      </a:r>
                      <a:endParaRPr lang="es-CO" sz="1100" b="1" i="0" u="none" strike="noStrike">
                        <a:solidFill>
                          <a:srgbClr val="002060"/>
                        </a:solidFill>
                        <a:effectLst/>
                        <a:latin typeface="Calibri"/>
                        <a:cs typeface="Calibri"/>
                      </a:endParaRPr>
                    </a:p>
                  </a:txBody>
                  <a:tcPr marL="45720" marR="45720" anchor="ctr"/>
                </a:tc>
                <a:tc>
                  <a:txBody>
                    <a:bodyPr/>
                    <a:lstStyle/>
                    <a:p>
                      <a:pPr algn="ctr" fontAlgn="ctr">
                        <a:buNone/>
                      </a:pPr>
                      <a:r>
                        <a:rPr lang="es-CO" sz="1100" b="1" u="none" strike="noStrike">
                          <a:solidFill>
                            <a:srgbClr val="002060"/>
                          </a:solidFill>
                          <a:effectLst/>
                          <a:latin typeface="Calibri" panose="020F0502020204030204" pitchFamily="34" charset="0"/>
                          <a:cs typeface="Calibri" panose="020F0502020204030204" pitchFamily="34" charset="0"/>
                        </a:rPr>
                        <a:t>¿Quién decide hoy y quién no? (procedimental)</a:t>
                      </a:r>
                      <a:endParaRPr lang="es-CO" sz="1100" b="1" i="0" u="none" strike="noStrike">
                        <a:solidFill>
                          <a:srgbClr val="002060"/>
                        </a:solidFill>
                        <a:effectLst/>
                        <a:latin typeface="Calibri" panose="020F0502020204030204" pitchFamily="34" charset="0"/>
                        <a:cs typeface="Calibri" panose="020F0502020204030204" pitchFamily="34" charset="0"/>
                      </a:endParaRPr>
                    </a:p>
                  </a:txBody>
                  <a:tcPr marL="45720" marR="45720" anchor="ctr"/>
                </a:tc>
                <a:tc>
                  <a:txBody>
                    <a:bodyPr/>
                    <a:lstStyle/>
                    <a:p>
                      <a:pPr algn="ctr" fontAlgn="ctr">
                        <a:buNone/>
                      </a:pPr>
                      <a:r>
                        <a:rPr lang="es-CO" sz="1100" b="1" u="none" strike="noStrike">
                          <a:solidFill>
                            <a:srgbClr val="002060"/>
                          </a:solidFill>
                          <a:effectLst/>
                          <a:latin typeface="Calibri" panose="020F0502020204030204" pitchFamily="34" charset="0"/>
                          <a:cs typeface="Calibri" panose="020F0502020204030204" pitchFamily="34" charset="0"/>
                        </a:rPr>
                        <a:t>¿Qué actores o territorios no están siendo reconocidos?</a:t>
                      </a:r>
                      <a:endParaRPr lang="es-CO" sz="1100" b="1" i="0" u="none" strike="noStrike">
                        <a:solidFill>
                          <a:srgbClr val="002060"/>
                        </a:solidFill>
                        <a:effectLst/>
                        <a:latin typeface="Calibri" panose="020F0502020204030204" pitchFamily="34" charset="0"/>
                        <a:cs typeface="Calibri" panose="020F0502020204030204" pitchFamily="34" charset="0"/>
                      </a:endParaRPr>
                    </a:p>
                  </a:txBody>
                  <a:tcPr marL="45720" marR="45720" anchor="ctr"/>
                </a:tc>
                <a:tc>
                  <a:txBody>
                    <a:bodyPr/>
                    <a:lstStyle/>
                    <a:p>
                      <a:pPr algn="ctr" fontAlgn="t">
                        <a:buNone/>
                      </a:pPr>
                      <a:r>
                        <a:rPr lang="es-CO" sz="1100" b="1" u="none" strike="noStrike">
                          <a:solidFill>
                            <a:srgbClr val="002060"/>
                          </a:solidFill>
                          <a:effectLst/>
                          <a:latin typeface="Calibri"/>
                          <a:cs typeface="Calibri"/>
                        </a:rPr>
                        <a:t>¿Qué derecho humano podría estar comprometido? (agua, ambiente sano, salud, participación, permanencia territorial)</a:t>
                      </a:r>
                      <a:endParaRPr lang="es-CO" sz="1100" b="1" i="0" u="none" strike="noStrike">
                        <a:solidFill>
                          <a:srgbClr val="002060"/>
                        </a:solidFill>
                        <a:effectLst/>
                        <a:latin typeface="Calibri"/>
                        <a:cs typeface="Calibri"/>
                      </a:endParaRPr>
                    </a:p>
                  </a:txBody>
                  <a:tcPr marL="45720" marR="45720"/>
                </a:tc>
                <a:extLst>
                  <a:ext uri="{0D108BD9-81ED-4DB2-BD59-A6C34878D82A}">
                    <a16:rowId xmlns:a16="http://schemas.microsoft.com/office/drawing/2014/main" val="4252651670"/>
                  </a:ext>
                </a:extLst>
              </a:tr>
              <a:tr h="754555">
                <a:tc>
                  <a:txBody>
                    <a:bodyPr/>
                    <a:lstStyle/>
                    <a:p>
                      <a:pPr algn="l" fontAlgn="ctr">
                        <a:buNone/>
                      </a:pPr>
                      <a:r>
                        <a:rPr lang="es-CO" sz="1100" b="1" u="none" strike="noStrike">
                          <a:solidFill>
                            <a:schemeClr val="tx1"/>
                          </a:solidFill>
                          <a:effectLst/>
                          <a:latin typeface="Calibri" panose="020F0502020204030204" pitchFamily="34" charset="0"/>
                          <a:cs typeface="Calibri" panose="020F0502020204030204" pitchFamily="34" charset="0"/>
                        </a:rPr>
                        <a:t>Oferta hídrica y regulación ecosistema</a:t>
                      </a:r>
                      <a:endParaRPr lang="es-CO" sz="1100" b="1" i="0" u="none" strike="noStrike">
                        <a:solidFill>
                          <a:schemeClr val="tx1"/>
                        </a:solidFill>
                        <a:effectLst/>
                        <a:latin typeface="Calibri" panose="020F0502020204030204" pitchFamily="34" charset="0"/>
                        <a:cs typeface="Calibri" panose="020F0502020204030204" pitchFamily="34" charset="0"/>
                      </a:endParaRPr>
                    </a:p>
                  </a:txBody>
                  <a:tcPr marL="45720" marR="45720" anchor="ctr"/>
                </a:tc>
                <a:tc>
                  <a:txBody>
                    <a:bodyPr/>
                    <a:lstStyle/>
                    <a:p>
                      <a:pPr algn="l" fontAlgn="ctr">
                        <a:buNone/>
                      </a:pPr>
                      <a:r>
                        <a:rPr lang="es-CO" sz="1100" b="1" u="none" strike="noStrike">
                          <a:solidFill>
                            <a:srgbClr val="002060"/>
                          </a:solidFill>
                          <a:effectLst/>
                          <a:latin typeface="Calibri" panose="020F0502020204030204" pitchFamily="34" charset="0"/>
                          <a:cs typeface="Calibri" panose="020F0502020204030204" pitchFamily="34" charset="0"/>
                        </a:rPr>
                        <a:t>Alteración de  la oferta y la regulación hídrica basada en la transformación antrópica de los ecosistemas</a:t>
                      </a:r>
                      <a:endParaRPr lang="es-CO" sz="1100" b="1" i="0" u="none" strike="noStrike">
                        <a:solidFill>
                          <a:srgbClr val="002060"/>
                        </a:solidFill>
                        <a:effectLst/>
                        <a:latin typeface="Calibri" panose="020F0502020204030204" pitchFamily="34" charset="0"/>
                        <a:cs typeface="Calibri" panose="020F0502020204030204" pitchFamily="34" charset="0"/>
                      </a:endParaRPr>
                    </a:p>
                  </a:txBody>
                  <a:tcPr marL="45720" marR="45720" anchor="ctr"/>
                </a:tc>
                <a:tc>
                  <a:txBody>
                    <a:bodyPr/>
                    <a:lstStyle/>
                    <a:p>
                      <a:pPr algn="l" fontAlgn="ctr">
                        <a:buNone/>
                      </a:pPr>
                      <a:r>
                        <a:rPr lang="es-CO" sz="1100" u="none" strike="noStrike">
                          <a:effectLst/>
                          <a:latin typeface="Calibri" panose="020F0502020204030204" pitchFamily="34" charset="0"/>
                          <a:cs typeface="Calibri" panose="020F0502020204030204" pitchFamily="34" charset="0"/>
                        </a:rPr>
                        <a:t>Ecosistemas, comunidades, ciclo del agua y el suelo</a:t>
                      </a:r>
                      <a:endParaRPr lang="es-CO" sz="1100" b="0" i="0" u="none" strike="noStrike">
                        <a:solidFill>
                          <a:srgbClr val="000000"/>
                        </a:solidFill>
                        <a:effectLst/>
                        <a:latin typeface="Calibri" panose="020F0502020204030204" pitchFamily="34" charset="0"/>
                        <a:cs typeface="Calibri" panose="020F0502020204030204" pitchFamily="34" charset="0"/>
                      </a:endParaRPr>
                    </a:p>
                  </a:txBody>
                  <a:tcPr marL="45720" marR="45720" anchor="ctr"/>
                </a:tc>
                <a:tc>
                  <a:txBody>
                    <a:bodyPr/>
                    <a:lstStyle/>
                    <a:p>
                      <a:pPr algn="l" fontAlgn="ctr">
                        <a:buNone/>
                      </a:pPr>
                      <a:r>
                        <a:rPr lang="es-CO" sz="1100" u="none" strike="noStrike">
                          <a:effectLst/>
                          <a:latin typeface="Calibri"/>
                          <a:cs typeface="Calibri"/>
                        </a:rPr>
                        <a:t>Implícita: a todos los afecta, Explícitos: </a:t>
                      </a:r>
                      <a:r>
                        <a:rPr lang="es-CO" sz="1100" u="none" strike="noStrike">
                          <a:effectLst/>
                          <a:highlight>
                            <a:srgbClr val="FFFF00"/>
                          </a:highlight>
                          <a:latin typeface="Calibri"/>
                          <a:cs typeface="Calibri"/>
                        </a:rPr>
                        <a:t>territorios de sacrificio,</a:t>
                      </a:r>
                      <a:r>
                        <a:rPr lang="es-CO" sz="1100" u="none" strike="noStrike">
                          <a:effectLst/>
                          <a:latin typeface="Calibri"/>
                          <a:cs typeface="Calibri"/>
                        </a:rPr>
                        <a:t> comunidades</a:t>
                      </a:r>
                      <a:endParaRPr lang="es-CO" sz="1100" b="0" i="0" u="none" strike="noStrike">
                        <a:solidFill>
                          <a:srgbClr val="000000"/>
                        </a:solidFill>
                        <a:effectLst/>
                        <a:latin typeface="Calibri"/>
                        <a:cs typeface="Calibri"/>
                      </a:endParaRPr>
                    </a:p>
                  </a:txBody>
                  <a:tcPr marL="45720" marR="45720" anchor="ctr"/>
                </a:tc>
                <a:tc>
                  <a:txBody>
                    <a:bodyPr/>
                    <a:lstStyle/>
                    <a:p>
                      <a:pPr algn="l" fontAlgn="ctr">
                        <a:buNone/>
                      </a:pPr>
                      <a:r>
                        <a:rPr lang="es-CO" sz="1100" u="none" strike="noStrike" dirty="0">
                          <a:effectLst/>
                          <a:latin typeface="Calibri"/>
                          <a:cs typeface="Calibri"/>
                        </a:rPr>
                        <a:t>SINA AMBIENTA, Sectores productivos, </a:t>
                      </a:r>
                      <a:r>
                        <a:rPr lang="es-CO" sz="1100" u="none" strike="noStrike" dirty="0" err="1">
                          <a:effectLst/>
                          <a:latin typeface="Calibri"/>
                          <a:cs typeface="Calibri"/>
                        </a:rPr>
                        <a:t>Minambiente</a:t>
                      </a:r>
                      <a:r>
                        <a:rPr lang="es-CO" sz="1100" u="none" strike="noStrike" dirty="0">
                          <a:effectLst/>
                          <a:latin typeface="Calibri"/>
                          <a:cs typeface="Calibri"/>
                        </a:rPr>
                        <a:t>, </a:t>
                      </a:r>
                      <a:r>
                        <a:rPr lang="es-CO" sz="1100" u="none" strike="noStrike" dirty="0" err="1">
                          <a:effectLst/>
                          <a:latin typeface="Calibri"/>
                          <a:cs typeface="Calibri"/>
                        </a:rPr>
                        <a:t>Anla</a:t>
                      </a:r>
                      <a:r>
                        <a:rPr lang="es-CO" sz="1100" u="none" strike="noStrike" dirty="0">
                          <a:effectLst/>
                          <a:latin typeface="Calibri"/>
                          <a:cs typeface="Calibri"/>
                        </a:rPr>
                        <a:t>, Autoridades ambientes. </a:t>
                      </a:r>
                      <a:r>
                        <a:rPr lang="es-CO" sz="1100" u="none" strike="noStrike" dirty="0">
                          <a:effectLst/>
                          <a:highlight>
                            <a:srgbClr val="FFFF00"/>
                          </a:highlight>
                          <a:latin typeface="Calibri"/>
                          <a:cs typeface="Calibri"/>
                        </a:rPr>
                        <a:t>No deciden comunidades</a:t>
                      </a:r>
                      <a:endParaRPr lang="es-CO" sz="1100" b="0" i="0" u="none" strike="noStrike" dirty="0">
                        <a:solidFill>
                          <a:srgbClr val="000000"/>
                        </a:solidFill>
                        <a:effectLst/>
                        <a:highlight>
                          <a:srgbClr val="FFFF00"/>
                        </a:highlight>
                        <a:latin typeface="Calibri"/>
                        <a:cs typeface="Calibri"/>
                      </a:endParaRPr>
                    </a:p>
                  </a:txBody>
                  <a:tcPr marL="45720" marR="45720" anchor="ctr"/>
                </a:tc>
                <a:tc>
                  <a:txBody>
                    <a:bodyPr/>
                    <a:lstStyle/>
                    <a:p>
                      <a:pPr algn="l" fontAlgn="ctr">
                        <a:buNone/>
                      </a:pPr>
                      <a:r>
                        <a:rPr lang="es-CO" sz="1100" u="none" strike="noStrike">
                          <a:effectLst/>
                          <a:latin typeface="Calibri" panose="020F0502020204030204" pitchFamily="34" charset="0"/>
                          <a:cs typeface="Calibri" panose="020F0502020204030204" pitchFamily="34" charset="0"/>
                        </a:rPr>
                        <a:t>Comunidades, ecosistema, gestores comunitarios del agua</a:t>
                      </a:r>
                      <a:endParaRPr lang="es-CO" sz="1100" b="0" i="0" u="none" strike="noStrike">
                        <a:solidFill>
                          <a:srgbClr val="000000"/>
                        </a:solidFill>
                        <a:effectLst/>
                        <a:latin typeface="Calibri" panose="020F0502020204030204" pitchFamily="34" charset="0"/>
                        <a:cs typeface="Calibri" panose="020F0502020204030204" pitchFamily="34" charset="0"/>
                      </a:endParaRPr>
                    </a:p>
                  </a:txBody>
                  <a:tcPr marL="45720" marR="45720" anchor="ctr"/>
                </a:tc>
                <a:tc>
                  <a:txBody>
                    <a:bodyPr/>
                    <a:lstStyle/>
                    <a:p>
                      <a:pPr algn="l" fontAlgn="ctr">
                        <a:buNone/>
                      </a:pPr>
                      <a:r>
                        <a:rPr lang="es-CO" sz="1100" u="none" strike="noStrike">
                          <a:effectLst/>
                          <a:latin typeface="Calibri" panose="020F0502020204030204" pitchFamily="34" charset="0"/>
                          <a:cs typeface="Calibri" panose="020F0502020204030204" pitchFamily="34" charset="0"/>
                        </a:rPr>
                        <a:t>Ambiente sano y agua, participación</a:t>
                      </a:r>
                      <a:endParaRPr lang="es-CO" sz="1100" b="0" i="0" u="none" strike="noStrike">
                        <a:solidFill>
                          <a:srgbClr val="000000"/>
                        </a:solidFill>
                        <a:effectLst/>
                        <a:latin typeface="Calibri" panose="020F0502020204030204" pitchFamily="34" charset="0"/>
                        <a:cs typeface="Calibri" panose="020F0502020204030204" pitchFamily="34" charset="0"/>
                      </a:endParaRPr>
                    </a:p>
                  </a:txBody>
                  <a:tcPr marL="45720" marR="45720" anchor="ctr"/>
                </a:tc>
                <a:extLst>
                  <a:ext uri="{0D108BD9-81ED-4DB2-BD59-A6C34878D82A}">
                    <a16:rowId xmlns:a16="http://schemas.microsoft.com/office/drawing/2014/main" val="3893400605"/>
                  </a:ext>
                </a:extLst>
              </a:tr>
              <a:tr h="1257597">
                <a:tc>
                  <a:txBody>
                    <a:bodyPr/>
                    <a:lstStyle/>
                    <a:p>
                      <a:pPr algn="l" fontAlgn="ctr">
                        <a:buNone/>
                      </a:pPr>
                      <a:r>
                        <a:rPr lang="es-CO" sz="1100" b="1" u="none" strike="noStrike">
                          <a:solidFill>
                            <a:schemeClr val="tx1"/>
                          </a:solidFill>
                          <a:effectLst/>
                          <a:latin typeface="Calibri" panose="020F0502020204030204" pitchFamily="34" charset="0"/>
                          <a:cs typeface="Calibri" panose="020F0502020204030204" pitchFamily="34" charset="0"/>
                        </a:rPr>
                        <a:t>Calidad del agua</a:t>
                      </a:r>
                      <a:endParaRPr lang="es-CO" sz="1100" b="1" i="0" u="none" strike="noStrike">
                        <a:solidFill>
                          <a:schemeClr val="tx1"/>
                        </a:solidFill>
                        <a:effectLst/>
                        <a:latin typeface="Calibri" panose="020F0502020204030204" pitchFamily="34" charset="0"/>
                        <a:cs typeface="Calibri" panose="020F0502020204030204" pitchFamily="34" charset="0"/>
                      </a:endParaRPr>
                    </a:p>
                  </a:txBody>
                  <a:tcPr marL="45720" marR="45720" anchor="ctr"/>
                </a:tc>
                <a:tc>
                  <a:txBody>
                    <a:bodyPr/>
                    <a:lstStyle/>
                    <a:p>
                      <a:pPr algn="l" fontAlgn="ctr">
                        <a:buNone/>
                      </a:pPr>
                      <a:r>
                        <a:rPr lang="es-CO" sz="1100" b="1" u="none" strike="noStrike">
                          <a:solidFill>
                            <a:srgbClr val="002060"/>
                          </a:solidFill>
                          <a:effectLst/>
                          <a:highlight>
                            <a:srgbClr val="FFFF00"/>
                          </a:highlight>
                          <a:latin typeface="Calibri"/>
                          <a:cs typeface="Calibri"/>
                        </a:rPr>
                        <a:t>Falta de acciones </a:t>
                      </a:r>
                      <a:r>
                        <a:rPr lang="es-CO" sz="1100" b="1" u="none" strike="noStrike">
                          <a:solidFill>
                            <a:srgbClr val="002060"/>
                          </a:solidFill>
                          <a:effectLst/>
                          <a:latin typeface="Calibri"/>
                          <a:cs typeface="Calibri"/>
                        </a:rPr>
                        <a:t>para el conocimiento, recuperación y mantenimiento de la calidad del agua (las características naturales del agua) que necesitan los ecosistemas acuáticos </a:t>
                      </a:r>
                      <a:endParaRPr lang="es-CO" sz="1100" b="1" i="0" u="none" strike="noStrike">
                        <a:solidFill>
                          <a:srgbClr val="002060"/>
                        </a:solidFill>
                        <a:effectLst/>
                        <a:latin typeface="Calibri" panose="020F0502020204030204" pitchFamily="34" charset="0"/>
                        <a:cs typeface="Calibri" panose="020F0502020204030204" pitchFamily="34" charset="0"/>
                      </a:endParaRPr>
                    </a:p>
                  </a:txBody>
                  <a:tcPr marL="45720" marR="45720" anchor="ctr"/>
                </a:tc>
                <a:tc>
                  <a:txBody>
                    <a:bodyPr/>
                    <a:lstStyle/>
                    <a:p>
                      <a:pPr algn="l" fontAlgn="ctr">
                        <a:buNone/>
                      </a:pPr>
                      <a:r>
                        <a:rPr lang="es-CO" sz="1100" u="none" strike="noStrike">
                          <a:effectLst/>
                          <a:latin typeface="Calibri"/>
                          <a:cs typeface="Calibri"/>
                        </a:rPr>
                        <a:t>Ecosistemas</a:t>
                      </a:r>
                      <a:br>
                        <a:rPr lang="es-CO" sz="1100" u="none" strike="noStrike" dirty="0">
                          <a:effectLst/>
                          <a:latin typeface="Calibri"/>
                          <a:cs typeface="Calibri"/>
                        </a:rPr>
                      </a:br>
                      <a:endParaRPr lang="es-CO" sz="1100" b="0" i="0" u="none" strike="noStrike" dirty="0">
                        <a:solidFill>
                          <a:srgbClr val="000000"/>
                        </a:solidFill>
                        <a:effectLst/>
                        <a:latin typeface="Calibri"/>
                        <a:cs typeface="Calibri"/>
                      </a:endParaRPr>
                    </a:p>
                  </a:txBody>
                  <a:tcPr marL="45720" marR="45720" anchor="ctr"/>
                </a:tc>
                <a:tc>
                  <a:txBody>
                    <a:bodyPr/>
                    <a:lstStyle/>
                    <a:p>
                      <a:pPr algn="l" fontAlgn="ctr">
                        <a:buNone/>
                      </a:pPr>
                      <a:r>
                        <a:rPr lang="es-CO" sz="1100" u="none" strike="noStrike">
                          <a:effectLst/>
                          <a:latin typeface="Calibri"/>
                          <a:cs typeface="Calibri"/>
                        </a:rPr>
                        <a:t>Implícita: Servicios ecosistémicos que soportan los medios de vida</a:t>
                      </a:r>
                      <a:br>
                        <a:rPr lang="es-CO" sz="1100" u="none" strike="noStrike" dirty="0">
                          <a:effectLst/>
                          <a:latin typeface="Calibri"/>
                          <a:cs typeface="Calibri"/>
                        </a:rPr>
                      </a:br>
                      <a:r>
                        <a:rPr lang="es-CO" sz="1100" u="none" strike="noStrike">
                          <a:effectLst/>
                          <a:latin typeface="Calibri"/>
                          <a:cs typeface="Calibri"/>
                        </a:rPr>
                        <a:t>Explícito: ecosistemas</a:t>
                      </a:r>
                      <a:endParaRPr lang="es-CO" sz="1100" b="0" i="0" u="none" strike="noStrike">
                        <a:solidFill>
                          <a:srgbClr val="000000"/>
                        </a:solidFill>
                        <a:effectLst/>
                        <a:latin typeface="Calibri"/>
                        <a:cs typeface="Calibri"/>
                      </a:endParaRPr>
                    </a:p>
                  </a:txBody>
                  <a:tcPr marL="45720" marR="45720" anchor="ctr"/>
                </a:tc>
                <a:tc>
                  <a:txBody>
                    <a:bodyPr/>
                    <a:lstStyle/>
                    <a:p>
                      <a:pPr algn="l" fontAlgn="ctr">
                        <a:buNone/>
                      </a:pPr>
                      <a:r>
                        <a:rPr lang="es-CO" sz="1100" u="none" strike="noStrike" dirty="0" err="1">
                          <a:effectLst/>
                          <a:latin typeface="Calibri"/>
                          <a:cs typeface="Calibri"/>
                        </a:rPr>
                        <a:t>Minambiente</a:t>
                      </a:r>
                      <a:r>
                        <a:rPr lang="es-CO" sz="1100" u="none" strike="noStrike" dirty="0">
                          <a:effectLst/>
                          <a:latin typeface="Calibri"/>
                          <a:cs typeface="Calibri"/>
                        </a:rPr>
                        <a:t>, Autoridades ambientales, Institutos de investigación, comunidad</a:t>
                      </a:r>
                      <a:endParaRPr lang="es-CO" sz="1100" b="0" i="0" u="none" strike="noStrike" dirty="0">
                        <a:solidFill>
                          <a:srgbClr val="000000"/>
                        </a:solidFill>
                        <a:effectLst/>
                        <a:latin typeface="Calibri"/>
                        <a:cs typeface="Calibri"/>
                      </a:endParaRPr>
                    </a:p>
                  </a:txBody>
                  <a:tcPr marL="45720" marR="45720" anchor="ctr"/>
                </a:tc>
                <a:tc>
                  <a:txBody>
                    <a:bodyPr/>
                    <a:lstStyle/>
                    <a:p>
                      <a:pPr algn="l" fontAlgn="ctr">
                        <a:buNone/>
                      </a:pPr>
                      <a:r>
                        <a:rPr lang="es-CO" sz="1100" u="none" strike="noStrike">
                          <a:effectLst/>
                          <a:latin typeface="Calibri"/>
                          <a:cs typeface="Calibri"/>
                        </a:rPr>
                        <a:t>Ecosistemas acuáticos/ sedimentos </a:t>
                      </a:r>
                      <a:endParaRPr lang="es-CO" sz="1100" b="0" i="0" u="none" strike="noStrike">
                        <a:solidFill>
                          <a:srgbClr val="000000"/>
                        </a:solidFill>
                        <a:effectLst/>
                        <a:latin typeface="Calibri"/>
                        <a:cs typeface="Calibri"/>
                      </a:endParaRPr>
                    </a:p>
                  </a:txBody>
                  <a:tcPr marL="45720" marR="45720" anchor="ctr"/>
                </a:tc>
                <a:tc>
                  <a:txBody>
                    <a:bodyPr/>
                    <a:lstStyle/>
                    <a:p>
                      <a:pPr algn="l" fontAlgn="ctr">
                        <a:buNone/>
                      </a:pPr>
                      <a:r>
                        <a:rPr lang="es-CO" sz="1100" u="none" strike="noStrike">
                          <a:effectLst/>
                          <a:latin typeface="Calibri" panose="020F0502020204030204" pitchFamily="34" charset="0"/>
                          <a:cs typeface="Calibri" panose="020F0502020204030204" pitchFamily="34" charset="0"/>
                        </a:rPr>
                        <a:t>Ambiente sano</a:t>
                      </a:r>
                      <a:endParaRPr lang="es-CO" sz="1100" b="0" i="0" u="none" strike="noStrike">
                        <a:solidFill>
                          <a:srgbClr val="000000"/>
                        </a:solidFill>
                        <a:effectLst/>
                        <a:latin typeface="Calibri" panose="020F0502020204030204" pitchFamily="34" charset="0"/>
                        <a:cs typeface="Calibri" panose="020F0502020204030204" pitchFamily="34" charset="0"/>
                      </a:endParaRPr>
                    </a:p>
                  </a:txBody>
                  <a:tcPr marL="45720" marR="45720" anchor="ctr"/>
                </a:tc>
                <a:extLst>
                  <a:ext uri="{0D108BD9-81ED-4DB2-BD59-A6C34878D82A}">
                    <a16:rowId xmlns:a16="http://schemas.microsoft.com/office/drawing/2014/main" val="1626512371"/>
                  </a:ext>
                </a:extLst>
              </a:tr>
              <a:tr h="754555">
                <a:tc>
                  <a:txBody>
                    <a:bodyPr/>
                    <a:lstStyle/>
                    <a:p>
                      <a:pPr algn="l" fontAlgn="ctr">
                        <a:buNone/>
                      </a:pPr>
                      <a:r>
                        <a:rPr lang="es-CO" sz="1100" b="1" u="none" strike="noStrike">
                          <a:solidFill>
                            <a:schemeClr val="tx1"/>
                          </a:solidFill>
                          <a:effectLst/>
                          <a:latin typeface="Calibri" panose="020F0502020204030204" pitchFamily="34" charset="0"/>
                          <a:cs typeface="Calibri" panose="020F0502020204030204" pitchFamily="34" charset="0"/>
                        </a:rPr>
                        <a:t>Gestión del riesgo cambio climático</a:t>
                      </a:r>
                      <a:endParaRPr lang="es-CO" sz="1100" b="1" i="0" u="none" strike="noStrike">
                        <a:solidFill>
                          <a:schemeClr val="tx1"/>
                        </a:solidFill>
                        <a:effectLst/>
                        <a:latin typeface="Calibri" panose="020F0502020204030204" pitchFamily="34" charset="0"/>
                        <a:cs typeface="Calibri" panose="020F0502020204030204" pitchFamily="34" charset="0"/>
                      </a:endParaRPr>
                    </a:p>
                  </a:txBody>
                  <a:tcPr marL="45720" marR="45720" anchor="ctr"/>
                </a:tc>
                <a:tc>
                  <a:txBody>
                    <a:bodyPr/>
                    <a:lstStyle/>
                    <a:p>
                      <a:pPr algn="l" fontAlgn="ctr">
                        <a:buNone/>
                      </a:pPr>
                      <a:r>
                        <a:rPr lang="es-CO" sz="1100" b="1" u="none" strike="noStrike">
                          <a:solidFill>
                            <a:srgbClr val="002060"/>
                          </a:solidFill>
                          <a:effectLst/>
                          <a:latin typeface="Calibri" panose="020F0502020204030204" pitchFamily="34" charset="0"/>
                          <a:cs typeface="Calibri" panose="020F0502020204030204" pitchFamily="34" charset="0"/>
                        </a:rPr>
                        <a:t>Ocupación y uso del suelo sin considerar </a:t>
                      </a:r>
                      <a:r>
                        <a:rPr lang="es-CO" sz="1100" b="1" u="none" strike="noStrike">
                          <a:solidFill>
                            <a:srgbClr val="002060"/>
                          </a:solidFill>
                          <a:effectLst/>
                          <a:highlight>
                            <a:srgbClr val="FFFF00"/>
                          </a:highlight>
                          <a:latin typeface="Calibri" panose="020F0502020204030204" pitchFamily="34" charset="0"/>
                          <a:cs typeface="Calibri" panose="020F0502020204030204" pitchFamily="34" charset="0"/>
                        </a:rPr>
                        <a:t>los espacios del agua</a:t>
                      </a:r>
                      <a:endParaRPr lang="es-CO" sz="1100" b="1" i="0" u="none" strike="noStrike">
                        <a:solidFill>
                          <a:srgbClr val="002060"/>
                        </a:solidFill>
                        <a:effectLst/>
                        <a:highlight>
                          <a:srgbClr val="FFFF00"/>
                        </a:highlight>
                        <a:latin typeface="Calibri" panose="020F0502020204030204" pitchFamily="34" charset="0"/>
                        <a:cs typeface="Calibri" panose="020F0502020204030204" pitchFamily="34" charset="0"/>
                      </a:endParaRPr>
                    </a:p>
                  </a:txBody>
                  <a:tcPr marL="45720" marR="45720" anchor="ctr"/>
                </a:tc>
                <a:tc>
                  <a:txBody>
                    <a:bodyPr/>
                    <a:lstStyle/>
                    <a:p>
                      <a:pPr algn="l" fontAlgn="ctr">
                        <a:buNone/>
                      </a:pPr>
                      <a:r>
                        <a:rPr lang="es-CO" sz="1100" u="none" strike="noStrike">
                          <a:effectLst/>
                          <a:latin typeface="Calibri" panose="020F0502020204030204" pitchFamily="34" charset="0"/>
                          <a:cs typeface="Calibri" panose="020F0502020204030204" pitchFamily="34" charset="0"/>
                        </a:rPr>
                        <a:t>Comunidades, agricultores, pescadores, gestores, sectores productivos</a:t>
                      </a:r>
                      <a:endParaRPr lang="es-CO" sz="1100" b="0" i="0" u="none" strike="noStrike">
                        <a:solidFill>
                          <a:srgbClr val="000000"/>
                        </a:solidFill>
                        <a:effectLst/>
                        <a:latin typeface="Calibri" panose="020F0502020204030204" pitchFamily="34" charset="0"/>
                        <a:cs typeface="Calibri" panose="020F0502020204030204" pitchFamily="34" charset="0"/>
                      </a:endParaRPr>
                    </a:p>
                  </a:txBody>
                  <a:tcPr marL="45720" marR="45720" anchor="ctr"/>
                </a:tc>
                <a:tc>
                  <a:txBody>
                    <a:bodyPr/>
                    <a:lstStyle/>
                    <a:p>
                      <a:pPr algn="l" fontAlgn="b">
                        <a:buNone/>
                      </a:pPr>
                      <a:endParaRPr lang="es-CO" sz="1100" b="0" i="0" u="none" strike="noStrike">
                        <a:solidFill>
                          <a:srgbClr val="000000"/>
                        </a:solidFill>
                        <a:effectLst/>
                        <a:latin typeface="Calibri"/>
                        <a:cs typeface="Calibri"/>
                      </a:endParaRPr>
                    </a:p>
                  </a:txBody>
                  <a:tcPr marL="45720" marR="45720" anchor="b"/>
                </a:tc>
                <a:tc>
                  <a:txBody>
                    <a:bodyPr/>
                    <a:lstStyle/>
                    <a:p>
                      <a:pPr algn="l" fontAlgn="b">
                        <a:buNone/>
                      </a:pPr>
                      <a:r>
                        <a:rPr lang="es-CO" sz="1100" u="none" strike="noStrike">
                          <a:effectLst/>
                          <a:latin typeface="Calibri"/>
                          <a:cs typeface="Calibri"/>
                        </a:rPr>
                        <a:t>Entes territoriales, comunidades, agricultores, sectores productivos</a:t>
                      </a:r>
                      <a:endParaRPr lang="es-CO" sz="1100" b="0" i="0" u="none" strike="noStrike">
                        <a:solidFill>
                          <a:srgbClr val="000000"/>
                        </a:solidFill>
                        <a:effectLst/>
                        <a:latin typeface="Calibri"/>
                        <a:cs typeface="Calibri"/>
                      </a:endParaRPr>
                    </a:p>
                  </a:txBody>
                  <a:tcPr marL="45720" marR="45720" anchor="b"/>
                </a:tc>
                <a:tc>
                  <a:txBody>
                    <a:bodyPr/>
                    <a:lstStyle/>
                    <a:p>
                      <a:pPr algn="l" fontAlgn="ctr">
                        <a:buNone/>
                      </a:pPr>
                      <a:r>
                        <a:rPr lang="es-CO" sz="1100" u="none" strike="noStrike">
                          <a:effectLst/>
                          <a:latin typeface="Calibri" panose="020F0502020204030204" pitchFamily="34" charset="0"/>
                          <a:cs typeface="Calibri" panose="020F0502020204030204" pitchFamily="34" charset="0"/>
                        </a:rPr>
                        <a:t>Comunidades vulnerables y ecosistemas</a:t>
                      </a:r>
                      <a:endParaRPr lang="es-CO" sz="1100" b="0" i="0" u="none" strike="noStrike">
                        <a:solidFill>
                          <a:srgbClr val="000000"/>
                        </a:solidFill>
                        <a:effectLst/>
                        <a:latin typeface="Calibri" panose="020F0502020204030204" pitchFamily="34" charset="0"/>
                        <a:cs typeface="Calibri" panose="020F0502020204030204" pitchFamily="34" charset="0"/>
                      </a:endParaRPr>
                    </a:p>
                  </a:txBody>
                  <a:tcPr marL="45720" marR="45720" anchor="ctr"/>
                </a:tc>
                <a:tc>
                  <a:txBody>
                    <a:bodyPr/>
                    <a:lstStyle/>
                    <a:p>
                      <a:pPr algn="l" fontAlgn="ctr">
                        <a:buNone/>
                      </a:pPr>
                      <a:r>
                        <a:rPr lang="es-CO" sz="1100" u="none" strike="noStrike">
                          <a:effectLst/>
                          <a:latin typeface="Calibri" panose="020F0502020204030204" pitchFamily="34" charset="0"/>
                          <a:cs typeface="Calibri" panose="020F0502020204030204" pitchFamily="34" charset="0"/>
                        </a:rPr>
                        <a:t>Permanencia territorial, salud</a:t>
                      </a:r>
                      <a:endParaRPr lang="es-CO" sz="1100" b="0" i="0" u="none" strike="noStrike">
                        <a:solidFill>
                          <a:srgbClr val="000000"/>
                        </a:solidFill>
                        <a:effectLst/>
                        <a:latin typeface="Calibri" panose="020F0502020204030204" pitchFamily="34" charset="0"/>
                        <a:cs typeface="Calibri" panose="020F0502020204030204" pitchFamily="34" charset="0"/>
                      </a:endParaRPr>
                    </a:p>
                  </a:txBody>
                  <a:tcPr marL="45720" marR="45720" anchor="ctr"/>
                </a:tc>
                <a:extLst>
                  <a:ext uri="{0D108BD9-81ED-4DB2-BD59-A6C34878D82A}">
                    <a16:rowId xmlns:a16="http://schemas.microsoft.com/office/drawing/2014/main" val="1213740514"/>
                  </a:ext>
                </a:extLst>
              </a:tr>
              <a:tr h="922234">
                <a:tc>
                  <a:txBody>
                    <a:bodyPr/>
                    <a:lstStyle/>
                    <a:p>
                      <a:pPr algn="l" fontAlgn="ctr">
                        <a:buNone/>
                      </a:pPr>
                      <a:r>
                        <a:rPr lang="es-CO" sz="1100" b="1" u="none" strike="noStrike">
                          <a:solidFill>
                            <a:schemeClr val="tx1"/>
                          </a:solidFill>
                          <a:effectLst/>
                          <a:latin typeface="Calibri" panose="020F0502020204030204" pitchFamily="34" charset="0"/>
                          <a:cs typeface="Calibri" panose="020F0502020204030204" pitchFamily="34" charset="0"/>
                        </a:rPr>
                        <a:t>Gestión del riesgo cambio climático</a:t>
                      </a:r>
                      <a:endParaRPr lang="es-CO" sz="1100" b="1" i="0" u="none" strike="noStrike">
                        <a:solidFill>
                          <a:schemeClr val="tx1"/>
                        </a:solidFill>
                        <a:effectLst/>
                        <a:latin typeface="Calibri" panose="020F0502020204030204" pitchFamily="34" charset="0"/>
                        <a:cs typeface="Calibri" panose="020F0502020204030204" pitchFamily="34" charset="0"/>
                      </a:endParaRPr>
                    </a:p>
                  </a:txBody>
                  <a:tcPr marL="45720" marR="45720" anchor="ctr"/>
                </a:tc>
                <a:tc>
                  <a:txBody>
                    <a:bodyPr/>
                    <a:lstStyle/>
                    <a:p>
                      <a:pPr algn="l" fontAlgn="ctr">
                        <a:buNone/>
                      </a:pPr>
                      <a:r>
                        <a:rPr lang="es-CO" sz="1100" b="1" u="none" strike="noStrike">
                          <a:solidFill>
                            <a:srgbClr val="002060"/>
                          </a:solidFill>
                          <a:effectLst/>
                          <a:latin typeface="Calibri" panose="020F0502020204030204" pitchFamily="34" charset="0"/>
                          <a:cs typeface="Calibri" panose="020F0502020204030204" pitchFamily="34" charset="0"/>
                        </a:rPr>
                        <a:t>Débil posicionamiento del agua como estrategia para la asignación de recursos para la gestión del riesgo y la adaptación al cambio climático</a:t>
                      </a:r>
                      <a:endParaRPr lang="es-CO" sz="1100" b="1" i="0" u="none" strike="noStrike">
                        <a:solidFill>
                          <a:srgbClr val="002060"/>
                        </a:solidFill>
                        <a:effectLst/>
                        <a:latin typeface="Calibri" panose="020F0502020204030204" pitchFamily="34" charset="0"/>
                        <a:cs typeface="Calibri" panose="020F0502020204030204" pitchFamily="34" charset="0"/>
                      </a:endParaRPr>
                    </a:p>
                  </a:txBody>
                  <a:tcPr marL="45720" marR="45720" anchor="ctr"/>
                </a:tc>
                <a:tc>
                  <a:txBody>
                    <a:bodyPr/>
                    <a:lstStyle/>
                    <a:p>
                      <a:pPr algn="l" fontAlgn="b">
                        <a:buNone/>
                      </a:pPr>
                      <a:endParaRPr lang="es-CO" sz="1100" b="0" i="0" u="none" strike="noStrike">
                        <a:solidFill>
                          <a:srgbClr val="000000"/>
                        </a:solidFill>
                        <a:effectLst/>
                        <a:latin typeface="Calibri"/>
                        <a:cs typeface="Calibri"/>
                      </a:endParaRPr>
                    </a:p>
                  </a:txBody>
                  <a:tcPr marL="45720" marR="45720" anchor="b"/>
                </a:tc>
                <a:tc>
                  <a:txBody>
                    <a:bodyPr/>
                    <a:lstStyle/>
                    <a:p>
                      <a:pPr algn="l" fontAlgn="b">
                        <a:buNone/>
                      </a:pPr>
                      <a:endParaRPr lang="es-CO" sz="1100" b="0" i="0" u="none" strike="noStrike">
                        <a:solidFill>
                          <a:srgbClr val="000000"/>
                        </a:solidFill>
                        <a:effectLst/>
                        <a:latin typeface="Calibri"/>
                        <a:cs typeface="Calibri"/>
                      </a:endParaRPr>
                    </a:p>
                  </a:txBody>
                  <a:tcPr marL="45720" marR="45720" anchor="b"/>
                </a:tc>
                <a:tc>
                  <a:txBody>
                    <a:bodyPr/>
                    <a:lstStyle/>
                    <a:p>
                      <a:pPr algn="l" fontAlgn="b">
                        <a:buNone/>
                      </a:pPr>
                      <a:endParaRPr lang="es-CO" sz="1100" b="0" i="0" u="none" strike="noStrike">
                        <a:solidFill>
                          <a:srgbClr val="000000"/>
                        </a:solidFill>
                        <a:effectLst/>
                        <a:latin typeface="Calibri"/>
                        <a:cs typeface="Calibri"/>
                      </a:endParaRPr>
                    </a:p>
                  </a:txBody>
                  <a:tcPr marL="45720" marR="45720" anchor="b"/>
                </a:tc>
                <a:tc>
                  <a:txBody>
                    <a:bodyPr/>
                    <a:lstStyle/>
                    <a:p>
                      <a:pPr algn="l" fontAlgn="b">
                        <a:buNone/>
                      </a:pPr>
                      <a:endParaRPr lang="es-CO" sz="1100" b="0" i="0" u="none" strike="noStrike">
                        <a:solidFill>
                          <a:srgbClr val="000000"/>
                        </a:solidFill>
                        <a:effectLst/>
                        <a:latin typeface="Calibri"/>
                        <a:cs typeface="Calibri"/>
                      </a:endParaRPr>
                    </a:p>
                  </a:txBody>
                  <a:tcPr marL="45720" marR="45720" anchor="b"/>
                </a:tc>
                <a:tc>
                  <a:txBody>
                    <a:bodyPr/>
                    <a:lstStyle/>
                    <a:p>
                      <a:pPr algn="l" fontAlgn="b">
                        <a:buNone/>
                      </a:pPr>
                      <a:endParaRPr lang="es-CO" sz="1100" b="0" i="0" u="none" strike="noStrike">
                        <a:solidFill>
                          <a:srgbClr val="000000"/>
                        </a:solidFill>
                        <a:effectLst/>
                        <a:latin typeface="Calibri"/>
                        <a:cs typeface="Calibri"/>
                      </a:endParaRPr>
                    </a:p>
                  </a:txBody>
                  <a:tcPr marL="45720" marR="45720" anchor="b"/>
                </a:tc>
                <a:extLst>
                  <a:ext uri="{0D108BD9-81ED-4DB2-BD59-A6C34878D82A}">
                    <a16:rowId xmlns:a16="http://schemas.microsoft.com/office/drawing/2014/main" val="2815071454"/>
                  </a:ext>
                </a:extLst>
              </a:tr>
              <a:tr h="754555">
                <a:tc>
                  <a:txBody>
                    <a:bodyPr/>
                    <a:lstStyle/>
                    <a:p>
                      <a:pPr algn="l" fontAlgn="ctr">
                        <a:buNone/>
                      </a:pPr>
                      <a:r>
                        <a:rPr lang="es-CO" sz="1100" b="1" u="none" strike="noStrike">
                          <a:solidFill>
                            <a:schemeClr val="tx1"/>
                          </a:solidFill>
                          <a:effectLst/>
                          <a:latin typeface="Calibri" panose="020F0502020204030204" pitchFamily="34" charset="0"/>
                          <a:cs typeface="Calibri" panose="020F0502020204030204" pitchFamily="34" charset="0"/>
                        </a:rPr>
                        <a:t>Gestión del riesgo cambio climático</a:t>
                      </a:r>
                      <a:endParaRPr lang="es-CO" sz="1100" b="1" i="0" u="none" strike="noStrike">
                        <a:solidFill>
                          <a:schemeClr val="tx1"/>
                        </a:solidFill>
                        <a:effectLst/>
                        <a:latin typeface="Calibri" panose="020F0502020204030204" pitchFamily="34" charset="0"/>
                        <a:cs typeface="Calibri" panose="020F0502020204030204" pitchFamily="34" charset="0"/>
                      </a:endParaRPr>
                    </a:p>
                  </a:txBody>
                  <a:tcPr marL="45720" marR="45720" anchor="ctr"/>
                </a:tc>
                <a:tc>
                  <a:txBody>
                    <a:bodyPr/>
                    <a:lstStyle/>
                    <a:p>
                      <a:pPr algn="l" fontAlgn="b">
                        <a:buNone/>
                      </a:pPr>
                      <a:r>
                        <a:rPr lang="es-CO" sz="1100" b="1" u="none" strike="noStrike">
                          <a:solidFill>
                            <a:srgbClr val="002060"/>
                          </a:solidFill>
                          <a:effectLst/>
                          <a:latin typeface="Calibri" panose="020F0502020204030204" pitchFamily="34" charset="0"/>
                          <a:cs typeface="Calibri" panose="020F0502020204030204" pitchFamily="34" charset="0"/>
                        </a:rPr>
                        <a:t>Desabastecimiento por reducción de la oferta hídrica disponible por alteraciones del ciclo del agua</a:t>
                      </a:r>
                      <a:endParaRPr lang="es-CO" sz="1100" b="1" i="0" u="none" strike="noStrike">
                        <a:solidFill>
                          <a:srgbClr val="002060"/>
                        </a:solidFill>
                        <a:effectLst/>
                        <a:latin typeface="Calibri" panose="020F0502020204030204" pitchFamily="34" charset="0"/>
                        <a:cs typeface="Calibri" panose="020F0502020204030204" pitchFamily="34" charset="0"/>
                      </a:endParaRPr>
                    </a:p>
                  </a:txBody>
                  <a:tcPr marL="45720" marR="45720" anchor="b"/>
                </a:tc>
                <a:tc>
                  <a:txBody>
                    <a:bodyPr/>
                    <a:lstStyle/>
                    <a:p>
                      <a:pPr algn="l" fontAlgn="b">
                        <a:buNone/>
                      </a:pPr>
                      <a:endParaRPr lang="es-CO" sz="1100" b="0" i="0" u="none" strike="noStrike">
                        <a:solidFill>
                          <a:srgbClr val="000000"/>
                        </a:solidFill>
                        <a:effectLst/>
                        <a:latin typeface="Calibri"/>
                        <a:cs typeface="Calibri"/>
                      </a:endParaRPr>
                    </a:p>
                  </a:txBody>
                  <a:tcPr marL="45720" marR="45720" anchor="b"/>
                </a:tc>
                <a:tc>
                  <a:txBody>
                    <a:bodyPr/>
                    <a:lstStyle/>
                    <a:p>
                      <a:pPr algn="l" fontAlgn="b">
                        <a:buNone/>
                      </a:pPr>
                      <a:r>
                        <a:rPr lang="es-CO" sz="1100" u="none" strike="noStrike">
                          <a:effectLst/>
                          <a:latin typeface="Calibri"/>
                          <a:cs typeface="Calibri"/>
                        </a:rPr>
                        <a:t>Territorios con mayor susceptibilidad de desabastecimiento</a:t>
                      </a:r>
                      <a:endParaRPr lang="es-CO" sz="1100" b="0" i="0" u="none" strike="noStrike">
                        <a:solidFill>
                          <a:srgbClr val="000000"/>
                        </a:solidFill>
                        <a:effectLst/>
                        <a:latin typeface="Calibri"/>
                        <a:cs typeface="Calibri"/>
                      </a:endParaRPr>
                    </a:p>
                  </a:txBody>
                  <a:tcPr marL="45720" marR="45720" anchor="b"/>
                </a:tc>
                <a:tc>
                  <a:txBody>
                    <a:bodyPr/>
                    <a:lstStyle/>
                    <a:p>
                      <a:pPr algn="l" fontAlgn="b">
                        <a:buNone/>
                      </a:pPr>
                      <a:r>
                        <a:rPr lang="es-CO" sz="1100" u="none" strike="noStrike">
                          <a:effectLst/>
                          <a:latin typeface="Calibri"/>
                          <a:cs typeface="Calibri"/>
                        </a:rPr>
                        <a:t>Prestador de SP y GCA- UNGRD, Autoridad ambiental</a:t>
                      </a:r>
                      <a:endParaRPr lang="es-CO" sz="1100" b="0" i="0" u="none" strike="noStrike">
                        <a:solidFill>
                          <a:srgbClr val="000000"/>
                        </a:solidFill>
                        <a:effectLst/>
                        <a:latin typeface="Calibri"/>
                        <a:cs typeface="Calibri"/>
                      </a:endParaRPr>
                    </a:p>
                  </a:txBody>
                  <a:tcPr marL="45720" marR="45720" anchor="b"/>
                </a:tc>
                <a:tc>
                  <a:txBody>
                    <a:bodyPr/>
                    <a:lstStyle/>
                    <a:p>
                      <a:pPr algn="l" fontAlgn="b">
                        <a:buNone/>
                      </a:pPr>
                      <a:r>
                        <a:rPr lang="es-CO" sz="1100" u="none" strike="noStrike">
                          <a:effectLst/>
                          <a:latin typeface="Calibri" panose="020F0502020204030204" pitchFamily="34" charset="0"/>
                          <a:cs typeface="Calibri" panose="020F0502020204030204" pitchFamily="34" charset="0"/>
                        </a:rPr>
                        <a:t>Comunidades</a:t>
                      </a:r>
                      <a:endParaRPr lang="es-CO" sz="1100" b="0" i="0" u="none" strike="noStrike">
                        <a:solidFill>
                          <a:srgbClr val="000000"/>
                        </a:solidFill>
                        <a:effectLst/>
                        <a:latin typeface="Calibri" panose="020F0502020204030204" pitchFamily="34" charset="0"/>
                        <a:cs typeface="Calibri" panose="020F0502020204030204" pitchFamily="34" charset="0"/>
                      </a:endParaRPr>
                    </a:p>
                  </a:txBody>
                  <a:tcPr marL="45720" marR="45720" anchor="b"/>
                </a:tc>
                <a:tc>
                  <a:txBody>
                    <a:bodyPr/>
                    <a:lstStyle/>
                    <a:p>
                      <a:pPr algn="l" fontAlgn="b">
                        <a:buNone/>
                      </a:pPr>
                      <a:r>
                        <a:rPr lang="es-CO" sz="1100" u="none" strike="noStrike">
                          <a:effectLst/>
                          <a:latin typeface="Calibri" panose="020F0502020204030204" pitchFamily="34" charset="0"/>
                          <a:cs typeface="Calibri" panose="020F0502020204030204" pitchFamily="34" charset="0"/>
                        </a:rPr>
                        <a:t>Al agua y salud</a:t>
                      </a:r>
                      <a:endParaRPr lang="es-CO" sz="1100" b="0" i="0" u="none" strike="noStrike">
                        <a:solidFill>
                          <a:srgbClr val="000000"/>
                        </a:solidFill>
                        <a:effectLst/>
                        <a:latin typeface="Calibri" panose="020F0502020204030204" pitchFamily="34" charset="0"/>
                        <a:cs typeface="Calibri" panose="020F0502020204030204" pitchFamily="34" charset="0"/>
                      </a:endParaRPr>
                    </a:p>
                  </a:txBody>
                  <a:tcPr marL="45720" marR="45720" anchor="b"/>
                </a:tc>
                <a:extLst>
                  <a:ext uri="{0D108BD9-81ED-4DB2-BD59-A6C34878D82A}">
                    <a16:rowId xmlns:a16="http://schemas.microsoft.com/office/drawing/2014/main" val="2253901432"/>
                  </a:ext>
                </a:extLst>
              </a:tr>
              <a:tr h="586875">
                <a:tc>
                  <a:txBody>
                    <a:bodyPr/>
                    <a:lstStyle/>
                    <a:p>
                      <a:pPr algn="l" fontAlgn="ctr">
                        <a:buNone/>
                      </a:pPr>
                      <a:endParaRPr lang="es-CO" sz="1100" b="0" i="0" u="none" strike="noStrike">
                        <a:solidFill>
                          <a:srgbClr val="000000"/>
                        </a:solidFill>
                        <a:effectLst/>
                        <a:latin typeface="Calibri"/>
                        <a:cs typeface="Calibri"/>
                      </a:endParaRPr>
                    </a:p>
                  </a:txBody>
                  <a:tcPr marL="45720" marR="45720" anchor="ctr"/>
                </a:tc>
                <a:tc>
                  <a:txBody>
                    <a:bodyPr/>
                    <a:lstStyle/>
                    <a:p>
                      <a:pPr algn="l" fontAlgn="b">
                        <a:buNone/>
                      </a:pPr>
                      <a:r>
                        <a:rPr lang="es-CO" sz="1100" b="1" u="none" strike="noStrike">
                          <a:solidFill>
                            <a:srgbClr val="002060"/>
                          </a:solidFill>
                          <a:effectLst/>
                          <a:latin typeface="Calibri" panose="020F0502020204030204" pitchFamily="34" charset="0"/>
                          <a:cs typeface="Calibri" panose="020F0502020204030204" pitchFamily="34" charset="0"/>
                        </a:rPr>
                        <a:t>Desigualdad entre lo urbano y lo rural Formas organizativas en lo rural alrededor del agua</a:t>
                      </a:r>
                      <a:endParaRPr lang="es-CO" sz="1100" b="1" i="0" u="none" strike="noStrike">
                        <a:solidFill>
                          <a:srgbClr val="002060"/>
                        </a:solidFill>
                        <a:effectLst/>
                        <a:latin typeface="Calibri" panose="020F0502020204030204" pitchFamily="34" charset="0"/>
                        <a:cs typeface="Calibri" panose="020F0502020204030204" pitchFamily="34" charset="0"/>
                      </a:endParaRPr>
                    </a:p>
                  </a:txBody>
                  <a:tcPr marL="45720" marR="45720" anchor="b"/>
                </a:tc>
                <a:tc>
                  <a:txBody>
                    <a:bodyPr/>
                    <a:lstStyle/>
                    <a:p>
                      <a:pPr algn="l" fontAlgn="b">
                        <a:buNone/>
                      </a:pPr>
                      <a:endParaRPr lang="es-CO" sz="1100" b="0" i="0" u="none" strike="noStrike">
                        <a:solidFill>
                          <a:srgbClr val="000000"/>
                        </a:solidFill>
                        <a:effectLst/>
                        <a:latin typeface="Calibri"/>
                        <a:cs typeface="Calibri"/>
                      </a:endParaRPr>
                    </a:p>
                  </a:txBody>
                  <a:tcPr marL="45720" marR="45720" anchor="b"/>
                </a:tc>
                <a:tc>
                  <a:txBody>
                    <a:bodyPr/>
                    <a:lstStyle/>
                    <a:p>
                      <a:pPr algn="l" fontAlgn="b">
                        <a:buNone/>
                      </a:pPr>
                      <a:endParaRPr lang="es-CO" sz="1100" b="0" i="0" u="none" strike="noStrike">
                        <a:solidFill>
                          <a:srgbClr val="000000"/>
                        </a:solidFill>
                        <a:effectLst/>
                        <a:latin typeface="Calibri"/>
                        <a:cs typeface="Calibri"/>
                      </a:endParaRPr>
                    </a:p>
                  </a:txBody>
                  <a:tcPr marL="45720" marR="45720" anchor="b"/>
                </a:tc>
                <a:tc>
                  <a:txBody>
                    <a:bodyPr/>
                    <a:lstStyle/>
                    <a:p>
                      <a:pPr algn="l" fontAlgn="b">
                        <a:buNone/>
                      </a:pPr>
                      <a:endParaRPr lang="es-CO" sz="1100" b="0" i="0" u="none" strike="noStrike">
                        <a:solidFill>
                          <a:srgbClr val="000000"/>
                        </a:solidFill>
                        <a:effectLst/>
                        <a:latin typeface="Calibri"/>
                        <a:cs typeface="Calibri"/>
                      </a:endParaRPr>
                    </a:p>
                  </a:txBody>
                  <a:tcPr marL="45720" marR="45720" anchor="b"/>
                </a:tc>
                <a:tc>
                  <a:txBody>
                    <a:bodyPr/>
                    <a:lstStyle/>
                    <a:p>
                      <a:pPr algn="l" fontAlgn="b">
                        <a:buNone/>
                      </a:pPr>
                      <a:endParaRPr lang="es-CO" sz="1100" b="0" i="0" u="none" strike="noStrike">
                        <a:solidFill>
                          <a:srgbClr val="000000"/>
                        </a:solidFill>
                        <a:effectLst/>
                        <a:latin typeface="Calibri"/>
                        <a:cs typeface="Calibri"/>
                      </a:endParaRPr>
                    </a:p>
                  </a:txBody>
                  <a:tcPr marL="45720" marR="45720" anchor="b"/>
                </a:tc>
                <a:tc>
                  <a:txBody>
                    <a:bodyPr/>
                    <a:lstStyle/>
                    <a:p>
                      <a:pPr algn="l" fontAlgn="b">
                        <a:buNone/>
                      </a:pPr>
                      <a:endParaRPr lang="es-CO" sz="1100" b="0" i="0" u="none" strike="noStrike">
                        <a:solidFill>
                          <a:srgbClr val="000000"/>
                        </a:solidFill>
                        <a:effectLst/>
                        <a:latin typeface="Calibri"/>
                        <a:cs typeface="Calibri"/>
                      </a:endParaRPr>
                    </a:p>
                  </a:txBody>
                  <a:tcPr marL="45720" marR="45720" anchor="b"/>
                </a:tc>
                <a:extLst>
                  <a:ext uri="{0D108BD9-81ED-4DB2-BD59-A6C34878D82A}">
                    <a16:rowId xmlns:a16="http://schemas.microsoft.com/office/drawing/2014/main" val="505509479"/>
                  </a:ext>
                </a:extLst>
              </a:tr>
            </a:tbl>
          </a:graphicData>
        </a:graphic>
      </p:graphicFrame>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6950BFC3-D8DA-4A85-94F7-54DA5524770B}">
      <p188:commentRel xmlns:p188="http://schemas.microsoft.com/office/powerpoint/2018/8/main" r:id="rId3"/>
    </p:ext>
  </p:extLs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3998">
          <a:extLst>
            <a:ext uri="{FF2B5EF4-FFF2-40B4-BE49-F238E27FC236}">
              <a16:creationId xmlns:a16="http://schemas.microsoft.com/office/drawing/2014/main" id="{854B6AAC-2D62-5347-5379-E8F72AFB4D75}"/>
            </a:ext>
          </a:extLst>
        </p:cNvPr>
        <p:cNvGrpSpPr/>
        <p:nvPr/>
      </p:nvGrpSpPr>
      <p:grpSpPr>
        <a:xfrm>
          <a:off x="0" y="0"/>
          <a:ext cx="0" cy="0"/>
          <a:chOff x="0" y="0"/>
          <a:chExt cx="0" cy="0"/>
        </a:xfrm>
      </p:grpSpPr>
      <p:pic>
        <p:nvPicPr>
          <p:cNvPr id="3999" name="Google Shape;3999;p27" descr="Patrón de fondo&#10;&#10;El contenido generado por IA puede ser incorrecto.">
            <a:extLst>
              <a:ext uri="{FF2B5EF4-FFF2-40B4-BE49-F238E27FC236}">
                <a16:creationId xmlns:a16="http://schemas.microsoft.com/office/drawing/2014/main" id="{1F5DFF81-2E85-2418-5806-53038BC09E18}"/>
              </a:ext>
            </a:extLst>
          </p:cNvPr>
          <p:cNvPicPr preferRelativeResize="0"/>
          <p:nvPr/>
        </p:nvPicPr>
        <p:blipFill rotWithShape="1">
          <a:blip r:embed="rId3">
            <a:alphaModFix/>
          </a:blip>
          <a:srcRect/>
          <a:stretch/>
        </p:blipFill>
        <p:spPr>
          <a:xfrm>
            <a:off x="7798" y="-3861"/>
            <a:ext cx="12184202" cy="6858000"/>
          </a:xfrm>
          <a:prstGeom prst="rect">
            <a:avLst/>
          </a:prstGeom>
          <a:noFill/>
          <a:ln>
            <a:noFill/>
          </a:ln>
        </p:spPr>
      </p:pic>
      <p:pic>
        <p:nvPicPr>
          <p:cNvPr id="4002" name="Google Shape;4002;p27" descr="Logotipo&#10;&#10;El contenido generado por IA puede ser incorrecto.">
            <a:extLst>
              <a:ext uri="{FF2B5EF4-FFF2-40B4-BE49-F238E27FC236}">
                <a16:creationId xmlns:a16="http://schemas.microsoft.com/office/drawing/2014/main" id="{149888A0-D58D-E886-2153-81F539F291CC}"/>
              </a:ext>
            </a:extLst>
          </p:cNvPr>
          <p:cNvPicPr preferRelativeResize="0"/>
          <p:nvPr/>
        </p:nvPicPr>
        <p:blipFill rotWithShape="1">
          <a:blip r:embed="rId4">
            <a:alphaModFix/>
          </a:blip>
          <a:srcRect/>
          <a:stretch/>
        </p:blipFill>
        <p:spPr>
          <a:xfrm>
            <a:off x="3979016" y="153230"/>
            <a:ext cx="4019550" cy="809625"/>
          </a:xfrm>
          <a:prstGeom prst="rect">
            <a:avLst/>
          </a:prstGeom>
          <a:noFill/>
          <a:ln>
            <a:noFill/>
          </a:ln>
        </p:spPr>
      </p:pic>
      <p:sp>
        <p:nvSpPr>
          <p:cNvPr id="5" name="CuadroTexto 4">
            <a:extLst>
              <a:ext uri="{FF2B5EF4-FFF2-40B4-BE49-F238E27FC236}">
                <a16:creationId xmlns:a16="http://schemas.microsoft.com/office/drawing/2014/main" id="{7EBF11A1-F51E-B378-2E75-FCEE0F1260B1}"/>
              </a:ext>
            </a:extLst>
          </p:cNvPr>
          <p:cNvSpPr txBox="1"/>
          <p:nvPr/>
        </p:nvSpPr>
        <p:spPr>
          <a:xfrm>
            <a:off x="3721016" y="3071196"/>
            <a:ext cx="4749967" cy="1015663"/>
          </a:xfrm>
          <a:prstGeom prst="rect">
            <a:avLst/>
          </a:prstGeom>
          <a:noFill/>
        </p:spPr>
        <p:txBody>
          <a:bodyPr wrap="square">
            <a:spAutoFit/>
          </a:bodyPr>
          <a:lstStyle/>
          <a:p>
            <a:pPr algn="ctr"/>
            <a:r>
              <a:rPr lang="es-CO" sz="2000" b="1">
                <a:solidFill>
                  <a:schemeClr val="tx1"/>
                </a:solidFill>
                <a:latin typeface="Calibri" panose="020F0502020204030204" pitchFamily="34" charset="0"/>
                <a:cs typeface="Calibri" panose="020F0502020204030204" pitchFamily="34" charset="0"/>
              </a:rPr>
              <a:t>5</a:t>
            </a:r>
            <a:r>
              <a:rPr lang="es-CO" sz="2000" b="1" u="none" strike="noStrike">
                <a:solidFill>
                  <a:schemeClr val="tx1"/>
                </a:solidFill>
                <a:effectLst/>
                <a:latin typeface="Calibri" panose="020F0502020204030204" pitchFamily="34" charset="0"/>
                <a:cs typeface="Calibri" panose="020F0502020204030204" pitchFamily="34" charset="0"/>
              </a:rPr>
              <a:t>.4. Brecha 4. Oferta hídrica, ecosistemas y desigualdad territorial​</a:t>
            </a:r>
            <a:br>
              <a:rPr lang="es-CO" sz="2000" b="1" u="none" strike="noStrike">
                <a:solidFill>
                  <a:schemeClr val="tx1"/>
                </a:solidFill>
                <a:effectLst/>
                <a:latin typeface="Calibri" panose="020F0502020204030204" pitchFamily="34" charset="0"/>
                <a:cs typeface="Calibri" panose="020F0502020204030204" pitchFamily="34" charset="0"/>
              </a:rPr>
            </a:br>
            <a:endParaRPr lang="es-CO" sz="2000" b="1"/>
          </a:p>
        </p:txBody>
      </p:sp>
      <p:sp>
        <p:nvSpPr>
          <p:cNvPr id="2" name="CuadroTexto 1">
            <a:extLst>
              <a:ext uri="{FF2B5EF4-FFF2-40B4-BE49-F238E27FC236}">
                <a16:creationId xmlns:a16="http://schemas.microsoft.com/office/drawing/2014/main" id="{0F97B533-EBA2-C5C3-C460-A705DD378D55}"/>
              </a:ext>
            </a:extLst>
          </p:cNvPr>
          <p:cNvSpPr txBox="1"/>
          <p:nvPr/>
        </p:nvSpPr>
        <p:spPr>
          <a:xfrm>
            <a:off x="3667393" y="3931481"/>
            <a:ext cx="4857214" cy="430887"/>
          </a:xfrm>
          <a:prstGeom prst="rect">
            <a:avLst/>
          </a:prstGeom>
          <a:noFill/>
        </p:spPr>
        <p:txBody>
          <a:bodyPr wrap="square">
            <a:spAutoFit/>
          </a:bodyPr>
          <a:lstStyle/>
          <a:p>
            <a:pPr algn="ctr"/>
            <a:r>
              <a:rPr lang="es-CO" sz="1100" u="none" strike="noStrike">
                <a:effectLst/>
                <a:highlight>
                  <a:srgbClr val="65D9D1"/>
                </a:highlight>
                <a:latin typeface="Calibri" panose="020F0502020204030204" pitchFamily="34" charset="0"/>
                <a:cs typeface="Calibri" panose="020F0502020204030204" pitchFamily="34" charset="0"/>
              </a:rPr>
              <a:t>Ver diapositiva 11 del documento (costado derecho):</a:t>
            </a:r>
          </a:p>
          <a:p>
            <a:pPr algn="ctr"/>
            <a:r>
              <a:rPr lang="es-CO" sz="1100" u="none" strike="noStrike">
                <a:effectLst/>
                <a:highlight>
                  <a:srgbClr val="65D9D1"/>
                </a:highlight>
                <a:latin typeface="Calibri" panose="020F0502020204030204" pitchFamily="34" charset="0"/>
                <a:cs typeface="Calibri" panose="020F0502020204030204" pitchFamily="34" charset="0"/>
              </a:rPr>
              <a:t>1. </a:t>
            </a:r>
            <a:r>
              <a:rPr lang="es-CO" sz="1100">
                <a:highlight>
                  <a:srgbClr val="65D9D1"/>
                </a:highlight>
                <a:latin typeface="Calibri" panose="020F0502020204030204" pitchFamily="34" charset="0"/>
                <a:cs typeface="Calibri" panose="020F0502020204030204" pitchFamily="34" charset="0"/>
              </a:rPr>
              <a:t>Propuesta de brechas. </a:t>
            </a:r>
            <a:endParaRPr lang="es-CO" sz="1100">
              <a:highlight>
                <a:srgbClr val="65D9D1"/>
              </a:highlight>
            </a:endParaRPr>
          </a:p>
        </p:txBody>
      </p:sp>
    </p:spTree>
    <p:extLst>
      <p:ext uri="{BB962C8B-B14F-4D97-AF65-F5344CB8AC3E}">
        <p14:creationId xmlns:p14="http://schemas.microsoft.com/office/powerpoint/2010/main" val="7184487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3998">
          <a:extLst>
            <a:ext uri="{FF2B5EF4-FFF2-40B4-BE49-F238E27FC236}">
              <a16:creationId xmlns:a16="http://schemas.microsoft.com/office/drawing/2014/main" id="{7FCA1F2A-4151-7AD0-7F72-3F6432950E3F}"/>
            </a:ext>
          </a:extLst>
        </p:cNvPr>
        <p:cNvGrpSpPr/>
        <p:nvPr/>
      </p:nvGrpSpPr>
      <p:grpSpPr>
        <a:xfrm>
          <a:off x="0" y="0"/>
          <a:ext cx="0" cy="0"/>
          <a:chOff x="0" y="0"/>
          <a:chExt cx="0" cy="0"/>
        </a:xfrm>
      </p:grpSpPr>
      <p:sp>
        <p:nvSpPr>
          <p:cNvPr id="4000" name="Google Shape;4000;p27">
            <a:extLst>
              <a:ext uri="{FF2B5EF4-FFF2-40B4-BE49-F238E27FC236}">
                <a16:creationId xmlns:a16="http://schemas.microsoft.com/office/drawing/2014/main" id="{795F5355-435C-2006-3460-06A6D2D3B1D3}"/>
              </a:ext>
            </a:extLst>
          </p:cNvPr>
          <p:cNvSpPr/>
          <p:nvPr/>
        </p:nvSpPr>
        <p:spPr>
          <a:xfrm>
            <a:off x="6801898" y="0"/>
            <a:ext cx="5386800" cy="1042200"/>
          </a:xfrm>
          <a:prstGeom prst="rect">
            <a:avLst/>
          </a:prstGeom>
          <a:solidFill>
            <a:srgbClr val="242D5B"/>
          </a:solidFill>
          <a:ln w="12700" cap="flat" cmpd="sng">
            <a:solidFill>
              <a:srgbClr val="264159"/>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4001" name="Google Shape;4001;p27">
            <a:extLst>
              <a:ext uri="{FF2B5EF4-FFF2-40B4-BE49-F238E27FC236}">
                <a16:creationId xmlns:a16="http://schemas.microsoft.com/office/drawing/2014/main" id="{9D3F474B-43AB-4DE5-E18B-F90A0B04E5D0}"/>
              </a:ext>
            </a:extLst>
          </p:cNvPr>
          <p:cNvSpPr txBox="1"/>
          <p:nvPr/>
        </p:nvSpPr>
        <p:spPr>
          <a:xfrm>
            <a:off x="7099310" y="185888"/>
            <a:ext cx="4814700" cy="1077178"/>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000"/>
              <a:buFont typeface="Arial"/>
              <a:buNone/>
            </a:pPr>
            <a:r>
              <a:rPr lang="es-CO" sz="2000" b="1" i="0" u="none" strike="noStrike" cap="none">
                <a:solidFill>
                  <a:schemeClr val="lt1"/>
                </a:solidFill>
                <a:latin typeface="Calibri"/>
                <a:ea typeface="Calibri"/>
                <a:cs typeface="Calibri"/>
                <a:sym typeface="Calibri"/>
              </a:rPr>
              <a:t>Análisis de brechas justicia ambiental reunión dirección: coordinadores y Director</a:t>
            </a:r>
            <a:endParaRPr sz="2000" b="0" i="0" u="none" strike="noStrike" cap="none">
              <a:solidFill>
                <a:schemeClr val="lt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2400"/>
              <a:buFont typeface="Arial"/>
              <a:buNone/>
            </a:pPr>
            <a:endParaRPr sz="2400" b="1" i="0" u="none" strike="noStrike" cap="none">
              <a:solidFill>
                <a:schemeClr val="lt1"/>
              </a:solidFill>
              <a:latin typeface="Calibri"/>
              <a:ea typeface="Calibri"/>
              <a:cs typeface="Calibri"/>
              <a:sym typeface="Calibri"/>
            </a:endParaRPr>
          </a:p>
        </p:txBody>
      </p:sp>
      <p:pic>
        <p:nvPicPr>
          <p:cNvPr id="4002" name="Google Shape;4002;p27" descr="Logotipo&#10;&#10;El contenido generado por IA puede ser incorrecto.">
            <a:extLst>
              <a:ext uri="{FF2B5EF4-FFF2-40B4-BE49-F238E27FC236}">
                <a16:creationId xmlns:a16="http://schemas.microsoft.com/office/drawing/2014/main" id="{F46C80EB-F783-3935-28F0-058045E14440}"/>
              </a:ext>
            </a:extLst>
          </p:cNvPr>
          <p:cNvPicPr preferRelativeResize="0"/>
          <p:nvPr/>
        </p:nvPicPr>
        <p:blipFill rotWithShape="1">
          <a:blip r:embed="rId3">
            <a:alphaModFix/>
          </a:blip>
          <a:srcRect/>
          <a:stretch/>
        </p:blipFill>
        <p:spPr>
          <a:xfrm>
            <a:off x="277873" y="185888"/>
            <a:ext cx="4019550" cy="809625"/>
          </a:xfrm>
          <a:prstGeom prst="rect">
            <a:avLst/>
          </a:prstGeom>
          <a:noFill/>
          <a:ln>
            <a:noFill/>
          </a:ln>
        </p:spPr>
      </p:pic>
      <p:sp>
        <p:nvSpPr>
          <p:cNvPr id="4003" name="Google Shape;4003;p27">
            <a:extLst>
              <a:ext uri="{FF2B5EF4-FFF2-40B4-BE49-F238E27FC236}">
                <a16:creationId xmlns:a16="http://schemas.microsoft.com/office/drawing/2014/main" id="{ED84DD83-1FA1-CE25-1BF5-25AFAD348F0D}"/>
              </a:ext>
            </a:extLst>
          </p:cNvPr>
          <p:cNvSpPr/>
          <p:nvPr/>
        </p:nvSpPr>
        <p:spPr>
          <a:xfrm>
            <a:off x="3716" y="849817"/>
            <a:ext cx="12188884" cy="1552125"/>
          </a:xfrm>
          <a:prstGeom prst="rect">
            <a:avLst/>
          </a:prstGeom>
          <a:solidFill>
            <a:srgbClr val="BBD6E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600"/>
              <a:buFont typeface="Arial"/>
              <a:buNone/>
            </a:pPr>
            <a:endParaRPr sz="1600" b="0" i="0" u="none" strike="noStrike" cap="none">
              <a:solidFill>
                <a:schemeClr val="lt1"/>
              </a:solidFill>
              <a:latin typeface="Calibri"/>
              <a:ea typeface="Calibri"/>
              <a:cs typeface="Calibri"/>
              <a:sym typeface="Calibri"/>
            </a:endParaRPr>
          </a:p>
        </p:txBody>
      </p:sp>
      <p:graphicFrame>
        <p:nvGraphicFramePr>
          <p:cNvPr id="11" name="Tabla 10">
            <a:extLst>
              <a:ext uri="{FF2B5EF4-FFF2-40B4-BE49-F238E27FC236}">
                <a16:creationId xmlns:a16="http://schemas.microsoft.com/office/drawing/2014/main" id="{9401DFD0-5891-9F79-1839-53ED2840DAEB}"/>
              </a:ext>
            </a:extLst>
          </p:cNvPr>
          <p:cNvGraphicFramePr>
            <a:graphicFrameLocks noGrp="1"/>
          </p:cNvGraphicFramePr>
          <p:nvPr/>
        </p:nvGraphicFramePr>
        <p:xfrm>
          <a:off x="47726" y="853440"/>
          <a:ext cx="12096548" cy="6004560"/>
        </p:xfrm>
        <a:graphic>
          <a:graphicData uri="http://schemas.openxmlformats.org/drawingml/2006/table">
            <a:tbl>
              <a:tblPr>
                <a:tableStyleId>{B301B821-A1FF-4177-AEE7-76D212191A09}</a:tableStyleId>
              </a:tblPr>
              <a:tblGrid>
                <a:gridCol w="1897236">
                  <a:extLst>
                    <a:ext uri="{9D8B030D-6E8A-4147-A177-3AD203B41FA5}">
                      <a16:colId xmlns:a16="http://schemas.microsoft.com/office/drawing/2014/main" val="259933375"/>
                    </a:ext>
                  </a:extLst>
                </a:gridCol>
                <a:gridCol w="1960989">
                  <a:extLst>
                    <a:ext uri="{9D8B030D-6E8A-4147-A177-3AD203B41FA5}">
                      <a16:colId xmlns:a16="http://schemas.microsoft.com/office/drawing/2014/main" val="1151942560"/>
                    </a:ext>
                  </a:extLst>
                </a:gridCol>
                <a:gridCol w="1483006">
                  <a:extLst>
                    <a:ext uri="{9D8B030D-6E8A-4147-A177-3AD203B41FA5}">
                      <a16:colId xmlns:a16="http://schemas.microsoft.com/office/drawing/2014/main" val="1841905802"/>
                    </a:ext>
                  </a:extLst>
                </a:gridCol>
                <a:gridCol w="1687972">
                  <a:extLst>
                    <a:ext uri="{9D8B030D-6E8A-4147-A177-3AD203B41FA5}">
                      <a16:colId xmlns:a16="http://schemas.microsoft.com/office/drawing/2014/main" val="915052492"/>
                    </a:ext>
                  </a:extLst>
                </a:gridCol>
                <a:gridCol w="1784427">
                  <a:extLst>
                    <a:ext uri="{9D8B030D-6E8A-4147-A177-3AD203B41FA5}">
                      <a16:colId xmlns:a16="http://schemas.microsoft.com/office/drawing/2014/main" val="708790069"/>
                    </a:ext>
                  </a:extLst>
                </a:gridCol>
                <a:gridCol w="1374348">
                  <a:extLst>
                    <a:ext uri="{9D8B030D-6E8A-4147-A177-3AD203B41FA5}">
                      <a16:colId xmlns:a16="http://schemas.microsoft.com/office/drawing/2014/main" val="1290671325"/>
                    </a:ext>
                  </a:extLst>
                </a:gridCol>
                <a:gridCol w="1908570">
                  <a:extLst>
                    <a:ext uri="{9D8B030D-6E8A-4147-A177-3AD203B41FA5}">
                      <a16:colId xmlns:a16="http://schemas.microsoft.com/office/drawing/2014/main" val="840435425"/>
                    </a:ext>
                  </a:extLst>
                </a:gridCol>
              </a:tblGrid>
              <a:tr h="916718">
                <a:tc>
                  <a:txBody>
                    <a:bodyPr/>
                    <a:lstStyle/>
                    <a:p>
                      <a:pPr algn="ctr" fontAlgn="ctr">
                        <a:buNone/>
                      </a:pPr>
                      <a:r>
                        <a:rPr lang="es-CO" sz="1100" b="1" u="none" strike="noStrike">
                          <a:solidFill>
                            <a:srgbClr val="002060"/>
                          </a:solidFill>
                          <a:effectLst/>
                          <a:latin typeface="Calibri" panose="020F0502020204030204" pitchFamily="34" charset="0"/>
                          <a:cs typeface="Calibri" panose="020F0502020204030204" pitchFamily="34" charset="0"/>
                        </a:rPr>
                        <a:t>Dimensión de análisis de la brecha</a:t>
                      </a:r>
                      <a:endParaRPr lang="es-CO" sz="1100" b="1" i="0" u="none" strike="noStrike">
                        <a:solidFill>
                          <a:srgbClr val="002060"/>
                        </a:solidFill>
                        <a:effectLst/>
                        <a:latin typeface="Calibri" panose="020F0502020204030204" pitchFamily="34" charset="0"/>
                        <a:cs typeface="Calibri" panose="020F0502020204030204" pitchFamily="34" charset="0"/>
                      </a:endParaRPr>
                    </a:p>
                  </a:txBody>
                  <a:tcPr marL="45720" marR="45720" anchor="ctr"/>
                </a:tc>
                <a:tc>
                  <a:txBody>
                    <a:bodyPr/>
                    <a:lstStyle/>
                    <a:p>
                      <a:pPr algn="ctr" fontAlgn="ctr">
                        <a:buNone/>
                      </a:pPr>
                      <a:r>
                        <a:rPr lang="es-CO" sz="1100" b="1" u="none" strike="noStrike">
                          <a:solidFill>
                            <a:srgbClr val="002060"/>
                          </a:solidFill>
                          <a:effectLst/>
                          <a:latin typeface="Calibri" panose="020F0502020204030204" pitchFamily="34" charset="0"/>
                          <a:cs typeface="Calibri" panose="020F0502020204030204" pitchFamily="34" charset="0"/>
                        </a:rPr>
                        <a:t>Brecha emergente</a:t>
                      </a:r>
                      <a:endParaRPr lang="es-CO" sz="1100" b="1" i="0" u="none" strike="noStrike">
                        <a:solidFill>
                          <a:srgbClr val="002060"/>
                        </a:solidFill>
                        <a:effectLst/>
                        <a:latin typeface="Calibri" panose="020F0502020204030204" pitchFamily="34" charset="0"/>
                        <a:cs typeface="Calibri" panose="020F0502020204030204" pitchFamily="34" charset="0"/>
                      </a:endParaRPr>
                    </a:p>
                  </a:txBody>
                  <a:tcPr marL="45720" marR="45720" anchor="ctr"/>
                </a:tc>
                <a:tc>
                  <a:txBody>
                    <a:bodyPr/>
                    <a:lstStyle/>
                    <a:p>
                      <a:pPr algn="ctr" fontAlgn="ctr">
                        <a:buNone/>
                      </a:pPr>
                      <a:r>
                        <a:rPr lang="es-CO" sz="1100" b="1" u="none" strike="noStrike">
                          <a:solidFill>
                            <a:srgbClr val="002060"/>
                          </a:solidFill>
                          <a:effectLst/>
                          <a:latin typeface="Calibri"/>
                          <a:cs typeface="Calibri"/>
                        </a:rPr>
                        <a:t>¿a qué o a quienes afecta?</a:t>
                      </a:r>
                      <a:endParaRPr lang="es-CO" sz="1100" b="1" i="0" u="none" strike="noStrike">
                        <a:solidFill>
                          <a:srgbClr val="002060"/>
                        </a:solidFill>
                        <a:effectLst/>
                        <a:latin typeface="Calibri"/>
                        <a:cs typeface="Calibri"/>
                      </a:endParaRPr>
                    </a:p>
                  </a:txBody>
                  <a:tcPr marL="45720" marR="45720" anchor="ctr"/>
                </a:tc>
                <a:tc>
                  <a:txBody>
                    <a:bodyPr/>
                    <a:lstStyle/>
                    <a:p>
                      <a:pPr algn="ctr" fontAlgn="ctr">
                        <a:buNone/>
                      </a:pPr>
                      <a:r>
                        <a:rPr lang="es-CO" sz="1100" b="1" u="none" strike="noStrike">
                          <a:solidFill>
                            <a:srgbClr val="002060"/>
                          </a:solidFill>
                          <a:effectLst/>
                          <a:latin typeface="Calibri" panose="020F0502020204030204" pitchFamily="34" charset="0"/>
                          <a:cs typeface="Calibri" panose="020F0502020204030204" pitchFamily="34" charset="0"/>
                        </a:rPr>
                        <a:t>¿Qué desigualdad redistributiva expresa?</a:t>
                      </a:r>
                      <a:endParaRPr lang="es-CO" sz="1100" b="1" i="0" u="none" strike="noStrike">
                        <a:solidFill>
                          <a:srgbClr val="002060"/>
                        </a:solidFill>
                        <a:effectLst/>
                        <a:latin typeface="Calibri" panose="020F0502020204030204" pitchFamily="34" charset="0"/>
                        <a:cs typeface="Calibri" panose="020F0502020204030204" pitchFamily="34" charset="0"/>
                      </a:endParaRPr>
                    </a:p>
                  </a:txBody>
                  <a:tcPr marL="45720" marR="45720" anchor="ctr"/>
                </a:tc>
                <a:tc>
                  <a:txBody>
                    <a:bodyPr/>
                    <a:lstStyle/>
                    <a:p>
                      <a:pPr algn="ctr" fontAlgn="ctr">
                        <a:buNone/>
                      </a:pPr>
                      <a:r>
                        <a:rPr lang="es-CO" sz="1100" b="1" u="none" strike="noStrike">
                          <a:solidFill>
                            <a:srgbClr val="002060"/>
                          </a:solidFill>
                          <a:effectLst/>
                          <a:latin typeface="Calibri" panose="020F0502020204030204" pitchFamily="34" charset="0"/>
                          <a:cs typeface="Calibri" panose="020F0502020204030204" pitchFamily="34" charset="0"/>
                        </a:rPr>
                        <a:t>¿Quién decide hoy y quién no? (procedimental)</a:t>
                      </a:r>
                      <a:endParaRPr lang="es-CO" sz="1100" b="1" i="0" u="none" strike="noStrike">
                        <a:solidFill>
                          <a:srgbClr val="002060"/>
                        </a:solidFill>
                        <a:effectLst/>
                        <a:latin typeface="Calibri" panose="020F0502020204030204" pitchFamily="34" charset="0"/>
                        <a:cs typeface="Calibri" panose="020F0502020204030204" pitchFamily="34" charset="0"/>
                      </a:endParaRPr>
                    </a:p>
                  </a:txBody>
                  <a:tcPr marL="45720" marR="45720" anchor="ctr"/>
                </a:tc>
                <a:tc>
                  <a:txBody>
                    <a:bodyPr/>
                    <a:lstStyle/>
                    <a:p>
                      <a:pPr algn="ctr" fontAlgn="ctr">
                        <a:buNone/>
                      </a:pPr>
                      <a:r>
                        <a:rPr lang="es-CO" sz="1100" b="1" u="none" strike="noStrike">
                          <a:solidFill>
                            <a:srgbClr val="002060"/>
                          </a:solidFill>
                          <a:effectLst/>
                          <a:latin typeface="Calibri" panose="020F0502020204030204" pitchFamily="34" charset="0"/>
                          <a:cs typeface="Calibri" panose="020F0502020204030204" pitchFamily="34" charset="0"/>
                        </a:rPr>
                        <a:t>¿Qué actores o territorios no están siendo reconocidos?</a:t>
                      </a:r>
                      <a:endParaRPr lang="es-CO" sz="1100" b="1" i="0" u="none" strike="noStrike">
                        <a:solidFill>
                          <a:srgbClr val="002060"/>
                        </a:solidFill>
                        <a:effectLst/>
                        <a:latin typeface="Calibri" panose="020F0502020204030204" pitchFamily="34" charset="0"/>
                        <a:cs typeface="Calibri" panose="020F0502020204030204" pitchFamily="34" charset="0"/>
                      </a:endParaRPr>
                    </a:p>
                  </a:txBody>
                  <a:tcPr marL="45720" marR="45720" anchor="ctr"/>
                </a:tc>
                <a:tc>
                  <a:txBody>
                    <a:bodyPr/>
                    <a:lstStyle/>
                    <a:p>
                      <a:pPr algn="ctr" fontAlgn="t">
                        <a:buNone/>
                      </a:pPr>
                      <a:r>
                        <a:rPr lang="es-CO" sz="1100" b="1" u="none" strike="noStrike">
                          <a:solidFill>
                            <a:srgbClr val="002060"/>
                          </a:solidFill>
                          <a:effectLst/>
                          <a:latin typeface="Calibri" panose="020F0502020204030204" pitchFamily="34" charset="0"/>
                          <a:cs typeface="Calibri" panose="020F0502020204030204" pitchFamily="34" charset="0"/>
                        </a:rPr>
                        <a:t>¿Qué derecho humano podría estar comprometido? (agua, ambiente sano, salud, participación, permanencia territorial)</a:t>
                      </a:r>
                      <a:endParaRPr lang="es-CO" sz="1100" b="1" i="0" u="none" strike="noStrike">
                        <a:solidFill>
                          <a:srgbClr val="002060"/>
                        </a:solidFill>
                        <a:effectLst/>
                        <a:latin typeface="Calibri" panose="020F0502020204030204" pitchFamily="34" charset="0"/>
                        <a:cs typeface="Calibri" panose="020F0502020204030204" pitchFamily="34" charset="0"/>
                      </a:endParaRPr>
                    </a:p>
                  </a:txBody>
                  <a:tcPr marL="45720" marR="45720"/>
                </a:tc>
                <a:extLst>
                  <a:ext uri="{0D108BD9-81ED-4DB2-BD59-A6C34878D82A}">
                    <a16:rowId xmlns:a16="http://schemas.microsoft.com/office/drawing/2014/main" val="4252651670"/>
                  </a:ext>
                </a:extLst>
              </a:tr>
              <a:tr h="752179">
                <a:tc>
                  <a:txBody>
                    <a:bodyPr/>
                    <a:lstStyle/>
                    <a:p>
                      <a:pPr algn="l" fontAlgn="ctr">
                        <a:buNone/>
                      </a:pPr>
                      <a:r>
                        <a:rPr lang="es-CO" sz="1100" b="1" u="none" strike="noStrike">
                          <a:solidFill>
                            <a:schemeClr val="tx1"/>
                          </a:solidFill>
                          <a:effectLst/>
                          <a:latin typeface="Calibri" panose="020F0502020204030204" pitchFamily="34" charset="0"/>
                          <a:cs typeface="Calibri" panose="020F0502020204030204" pitchFamily="34" charset="0"/>
                        </a:rPr>
                        <a:t>Oferta hídrica y regulación ecosistema</a:t>
                      </a:r>
                      <a:endParaRPr lang="es-CO" sz="1100" b="1" i="0" u="none" strike="noStrike">
                        <a:solidFill>
                          <a:schemeClr val="tx1"/>
                        </a:solidFill>
                        <a:effectLst/>
                        <a:latin typeface="Calibri" panose="020F0502020204030204" pitchFamily="34" charset="0"/>
                        <a:cs typeface="Calibri" panose="020F0502020204030204" pitchFamily="34" charset="0"/>
                      </a:endParaRPr>
                    </a:p>
                  </a:txBody>
                  <a:tcPr marL="45720" marR="45720" anchor="ctr"/>
                </a:tc>
                <a:tc>
                  <a:txBody>
                    <a:bodyPr/>
                    <a:lstStyle/>
                    <a:p>
                      <a:pPr algn="l" fontAlgn="ctr">
                        <a:buNone/>
                      </a:pPr>
                      <a:r>
                        <a:rPr lang="es-CO" sz="1100" b="1" u="none" strike="noStrike">
                          <a:solidFill>
                            <a:srgbClr val="002060"/>
                          </a:solidFill>
                          <a:effectLst/>
                          <a:latin typeface="Calibri" panose="020F0502020204030204" pitchFamily="34" charset="0"/>
                          <a:cs typeface="Calibri" panose="020F0502020204030204" pitchFamily="34" charset="0"/>
                        </a:rPr>
                        <a:t>Alteración de  la oferta y la regulación hídrica basada en la transformación antrópica de los ecosistemas</a:t>
                      </a:r>
                      <a:endParaRPr lang="es-CO" sz="1100" b="1" i="0" u="none" strike="noStrike">
                        <a:solidFill>
                          <a:srgbClr val="002060"/>
                        </a:solidFill>
                        <a:effectLst/>
                        <a:latin typeface="Calibri" panose="020F0502020204030204" pitchFamily="34" charset="0"/>
                        <a:cs typeface="Calibri" panose="020F0502020204030204" pitchFamily="34" charset="0"/>
                      </a:endParaRPr>
                    </a:p>
                  </a:txBody>
                  <a:tcPr marL="45720" marR="45720" anchor="ctr"/>
                </a:tc>
                <a:tc>
                  <a:txBody>
                    <a:bodyPr/>
                    <a:lstStyle/>
                    <a:p>
                      <a:pPr algn="l" fontAlgn="ctr">
                        <a:buNone/>
                      </a:pPr>
                      <a:r>
                        <a:rPr lang="es-CO" sz="1100" u="none" strike="noStrike">
                          <a:effectLst/>
                          <a:latin typeface="Calibri" panose="020F0502020204030204" pitchFamily="34" charset="0"/>
                          <a:cs typeface="Calibri" panose="020F0502020204030204" pitchFamily="34" charset="0"/>
                        </a:rPr>
                        <a:t>Ecosistemas, comunidades, ciclo del agua y el suelo</a:t>
                      </a:r>
                      <a:endParaRPr lang="es-CO" sz="1100" b="0" i="0" u="none" strike="noStrike">
                        <a:solidFill>
                          <a:srgbClr val="000000"/>
                        </a:solidFill>
                        <a:effectLst/>
                        <a:latin typeface="Calibri" panose="020F0502020204030204" pitchFamily="34" charset="0"/>
                        <a:cs typeface="Calibri" panose="020F0502020204030204" pitchFamily="34" charset="0"/>
                      </a:endParaRPr>
                    </a:p>
                  </a:txBody>
                  <a:tcPr marL="45720" marR="45720" anchor="ctr"/>
                </a:tc>
                <a:tc>
                  <a:txBody>
                    <a:bodyPr/>
                    <a:lstStyle/>
                    <a:p>
                      <a:pPr algn="l" fontAlgn="ctr">
                        <a:buNone/>
                      </a:pPr>
                      <a:r>
                        <a:rPr lang="es-CO" sz="1100" u="none" strike="noStrike">
                          <a:effectLst/>
                          <a:latin typeface="Calibri"/>
                          <a:cs typeface="Calibri"/>
                        </a:rPr>
                        <a:t>Implícita: a todos los afecta, Explícitos: territorios de sacrificio, comunidades</a:t>
                      </a:r>
                      <a:endParaRPr lang="es-CO" sz="1100" b="0" i="0" u="none" strike="noStrike">
                        <a:solidFill>
                          <a:srgbClr val="000000"/>
                        </a:solidFill>
                        <a:effectLst/>
                        <a:latin typeface="Calibri"/>
                        <a:cs typeface="Calibri"/>
                      </a:endParaRPr>
                    </a:p>
                  </a:txBody>
                  <a:tcPr marL="45720" marR="45720" anchor="ctr"/>
                </a:tc>
                <a:tc>
                  <a:txBody>
                    <a:bodyPr/>
                    <a:lstStyle/>
                    <a:p>
                      <a:pPr algn="l" fontAlgn="ctr">
                        <a:buNone/>
                      </a:pPr>
                      <a:r>
                        <a:rPr lang="es-CO" sz="1100" u="none" strike="noStrike">
                          <a:effectLst/>
                          <a:latin typeface="Calibri"/>
                          <a:cs typeface="Calibri"/>
                        </a:rPr>
                        <a:t>SINA AMBIENTA, Sectores productivos, </a:t>
                      </a:r>
                      <a:r>
                        <a:rPr lang="es-CO" sz="1100" u="none" strike="noStrike" err="1">
                          <a:effectLst/>
                          <a:latin typeface="Calibri"/>
                          <a:cs typeface="Calibri"/>
                        </a:rPr>
                        <a:t>Minambiente</a:t>
                      </a:r>
                      <a:r>
                        <a:rPr lang="es-CO" sz="1100" u="none" strike="noStrike">
                          <a:effectLst/>
                          <a:latin typeface="Calibri"/>
                          <a:cs typeface="Calibri"/>
                        </a:rPr>
                        <a:t>, </a:t>
                      </a:r>
                      <a:r>
                        <a:rPr lang="es-CO" sz="1100" u="none" strike="noStrike" err="1">
                          <a:effectLst/>
                          <a:latin typeface="Calibri"/>
                          <a:cs typeface="Calibri"/>
                        </a:rPr>
                        <a:t>Anla</a:t>
                      </a:r>
                      <a:r>
                        <a:rPr lang="es-CO" sz="1100" u="none" strike="noStrike">
                          <a:effectLst/>
                          <a:latin typeface="Calibri"/>
                          <a:cs typeface="Calibri"/>
                        </a:rPr>
                        <a:t>, Autoridades ambientes. No deciden comunidades</a:t>
                      </a:r>
                      <a:endParaRPr lang="es-CO" sz="1100" b="0" i="0" u="none" strike="noStrike">
                        <a:solidFill>
                          <a:srgbClr val="000000"/>
                        </a:solidFill>
                        <a:effectLst/>
                        <a:latin typeface="Calibri"/>
                        <a:cs typeface="Calibri"/>
                      </a:endParaRPr>
                    </a:p>
                  </a:txBody>
                  <a:tcPr marL="45720" marR="45720" anchor="ctr"/>
                </a:tc>
                <a:tc>
                  <a:txBody>
                    <a:bodyPr/>
                    <a:lstStyle/>
                    <a:p>
                      <a:pPr algn="l" fontAlgn="ctr">
                        <a:buNone/>
                      </a:pPr>
                      <a:r>
                        <a:rPr lang="es-CO" sz="1100" u="none" strike="noStrike">
                          <a:effectLst/>
                          <a:latin typeface="Calibri" panose="020F0502020204030204" pitchFamily="34" charset="0"/>
                          <a:cs typeface="Calibri" panose="020F0502020204030204" pitchFamily="34" charset="0"/>
                        </a:rPr>
                        <a:t>Comunidades, ecosistema, gestores comunitarios del agua</a:t>
                      </a:r>
                      <a:endParaRPr lang="es-CO" sz="1100" b="0" i="0" u="none" strike="noStrike">
                        <a:solidFill>
                          <a:srgbClr val="000000"/>
                        </a:solidFill>
                        <a:effectLst/>
                        <a:latin typeface="Calibri" panose="020F0502020204030204" pitchFamily="34" charset="0"/>
                        <a:cs typeface="Calibri" panose="020F0502020204030204" pitchFamily="34" charset="0"/>
                      </a:endParaRPr>
                    </a:p>
                  </a:txBody>
                  <a:tcPr marL="45720" marR="45720" anchor="ctr"/>
                </a:tc>
                <a:tc>
                  <a:txBody>
                    <a:bodyPr/>
                    <a:lstStyle/>
                    <a:p>
                      <a:pPr algn="l" fontAlgn="ctr">
                        <a:buNone/>
                      </a:pPr>
                      <a:r>
                        <a:rPr lang="es-CO" sz="1100" u="none" strike="noStrike">
                          <a:effectLst/>
                          <a:latin typeface="Calibri" panose="020F0502020204030204" pitchFamily="34" charset="0"/>
                          <a:cs typeface="Calibri" panose="020F0502020204030204" pitchFamily="34" charset="0"/>
                        </a:rPr>
                        <a:t>Ambiente sano y agua, participación</a:t>
                      </a:r>
                      <a:endParaRPr lang="es-CO" sz="1100" b="0" i="0" u="none" strike="noStrike">
                        <a:solidFill>
                          <a:srgbClr val="000000"/>
                        </a:solidFill>
                        <a:effectLst/>
                        <a:latin typeface="Calibri" panose="020F0502020204030204" pitchFamily="34" charset="0"/>
                        <a:cs typeface="Calibri" panose="020F0502020204030204" pitchFamily="34" charset="0"/>
                      </a:endParaRPr>
                    </a:p>
                  </a:txBody>
                  <a:tcPr marL="45720" marR="45720" anchor="ctr"/>
                </a:tc>
                <a:extLst>
                  <a:ext uri="{0D108BD9-81ED-4DB2-BD59-A6C34878D82A}">
                    <a16:rowId xmlns:a16="http://schemas.microsoft.com/office/drawing/2014/main" val="3893400605"/>
                  </a:ext>
                </a:extLst>
              </a:tr>
              <a:tr h="1081257">
                <a:tc>
                  <a:txBody>
                    <a:bodyPr/>
                    <a:lstStyle/>
                    <a:p>
                      <a:pPr algn="l" fontAlgn="ctr">
                        <a:buNone/>
                      </a:pPr>
                      <a:r>
                        <a:rPr lang="es-CO" sz="1100" b="1" u="none" strike="noStrike">
                          <a:solidFill>
                            <a:schemeClr val="tx1"/>
                          </a:solidFill>
                          <a:effectLst/>
                          <a:latin typeface="Calibri" panose="020F0502020204030204" pitchFamily="34" charset="0"/>
                          <a:cs typeface="Calibri" panose="020F0502020204030204" pitchFamily="34" charset="0"/>
                        </a:rPr>
                        <a:t>Calidad del agua</a:t>
                      </a:r>
                      <a:endParaRPr lang="es-CO" sz="1100" b="1" i="0" u="none" strike="noStrike">
                        <a:solidFill>
                          <a:schemeClr val="tx1"/>
                        </a:solidFill>
                        <a:effectLst/>
                        <a:latin typeface="Calibri" panose="020F0502020204030204" pitchFamily="34" charset="0"/>
                        <a:cs typeface="Calibri" panose="020F0502020204030204" pitchFamily="34" charset="0"/>
                      </a:endParaRPr>
                    </a:p>
                  </a:txBody>
                  <a:tcPr marL="45720" marR="45720" anchor="ctr"/>
                </a:tc>
                <a:tc>
                  <a:txBody>
                    <a:bodyPr/>
                    <a:lstStyle/>
                    <a:p>
                      <a:pPr algn="l" fontAlgn="ctr">
                        <a:buNone/>
                      </a:pPr>
                      <a:r>
                        <a:rPr lang="es-CO" sz="1100" b="1" u="none" strike="noStrike">
                          <a:solidFill>
                            <a:srgbClr val="002060"/>
                          </a:solidFill>
                          <a:effectLst/>
                          <a:latin typeface="Calibri" panose="020F0502020204030204" pitchFamily="34" charset="0"/>
                          <a:cs typeface="Calibri" panose="020F0502020204030204" pitchFamily="34" charset="0"/>
                        </a:rPr>
                        <a:t>Falta de acciones para el conocimiento, recuperación y mantenimiento de la calidad del agua (las características naturales del agua) que necesitan los ecosistemas acuáticos</a:t>
                      </a:r>
                      <a:endParaRPr lang="es-CO" sz="1100" b="1" i="0" u="none" strike="noStrike">
                        <a:solidFill>
                          <a:srgbClr val="002060"/>
                        </a:solidFill>
                        <a:effectLst/>
                        <a:latin typeface="Calibri" panose="020F0502020204030204" pitchFamily="34" charset="0"/>
                        <a:cs typeface="Calibri" panose="020F0502020204030204" pitchFamily="34" charset="0"/>
                      </a:endParaRPr>
                    </a:p>
                  </a:txBody>
                  <a:tcPr marL="45720" marR="45720" anchor="ctr"/>
                </a:tc>
                <a:tc>
                  <a:txBody>
                    <a:bodyPr/>
                    <a:lstStyle/>
                    <a:p>
                      <a:pPr algn="l" fontAlgn="ctr">
                        <a:buNone/>
                      </a:pPr>
                      <a:r>
                        <a:rPr lang="es-CO" sz="1100" u="none" strike="noStrike">
                          <a:effectLst/>
                          <a:latin typeface="Calibri"/>
                          <a:cs typeface="Calibri"/>
                        </a:rPr>
                        <a:t>Ecosistemas</a:t>
                      </a:r>
                      <a:br>
                        <a:rPr lang="es-CO" sz="1100" u="none" strike="noStrike">
                          <a:effectLst/>
                          <a:latin typeface="Calibri"/>
                          <a:cs typeface="Calibri"/>
                        </a:rPr>
                      </a:br>
                      <a:endParaRPr lang="es-CO" sz="1100" b="0" i="0" u="none" strike="noStrike">
                        <a:solidFill>
                          <a:srgbClr val="000000"/>
                        </a:solidFill>
                        <a:effectLst/>
                        <a:latin typeface="Calibri"/>
                        <a:cs typeface="Calibri"/>
                      </a:endParaRPr>
                    </a:p>
                  </a:txBody>
                  <a:tcPr marL="45720" marR="45720" anchor="ctr"/>
                </a:tc>
                <a:tc>
                  <a:txBody>
                    <a:bodyPr/>
                    <a:lstStyle/>
                    <a:p>
                      <a:pPr algn="l" fontAlgn="ctr">
                        <a:buNone/>
                      </a:pPr>
                      <a:r>
                        <a:rPr lang="es-CO" sz="1100" u="none" strike="noStrike">
                          <a:effectLst/>
                          <a:latin typeface="Calibri"/>
                          <a:cs typeface="Calibri"/>
                        </a:rPr>
                        <a:t>Implícita: Servicios ecosistémicos que soportan los medios de vida</a:t>
                      </a:r>
                      <a:br>
                        <a:rPr lang="es-CO" sz="1100" u="none" strike="noStrike">
                          <a:effectLst/>
                          <a:latin typeface="Calibri"/>
                          <a:cs typeface="Calibri"/>
                        </a:rPr>
                      </a:br>
                      <a:r>
                        <a:rPr lang="es-CO" sz="1100" u="none" strike="noStrike">
                          <a:effectLst/>
                          <a:latin typeface="Calibri"/>
                          <a:cs typeface="Calibri"/>
                        </a:rPr>
                        <a:t>Explícito: ecosistemas</a:t>
                      </a:r>
                      <a:endParaRPr lang="es-CO" sz="1100" b="0" i="0" u="none" strike="noStrike">
                        <a:solidFill>
                          <a:srgbClr val="000000"/>
                        </a:solidFill>
                        <a:effectLst/>
                        <a:latin typeface="Calibri"/>
                        <a:cs typeface="Calibri"/>
                      </a:endParaRPr>
                    </a:p>
                  </a:txBody>
                  <a:tcPr marL="45720" marR="45720" anchor="ctr"/>
                </a:tc>
                <a:tc>
                  <a:txBody>
                    <a:bodyPr/>
                    <a:lstStyle/>
                    <a:p>
                      <a:pPr algn="l" fontAlgn="ctr">
                        <a:buNone/>
                      </a:pPr>
                      <a:r>
                        <a:rPr lang="es-CO" sz="1100" u="none" strike="noStrike" err="1">
                          <a:effectLst/>
                          <a:latin typeface="Calibri"/>
                          <a:cs typeface="Calibri"/>
                        </a:rPr>
                        <a:t>Minambiente</a:t>
                      </a:r>
                      <a:r>
                        <a:rPr lang="es-CO" sz="1100" u="none" strike="noStrike">
                          <a:effectLst/>
                          <a:latin typeface="Calibri"/>
                          <a:cs typeface="Calibri"/>
                        </a:rPr>
                        <a:t>, Autoridades ambientales, Institutos de investigación, comunidad</a:t>
                      </a:r>
                      <a:endParaRPr lang="es-CO" sz="1100" b="0" i="0" u="none" strike="noStrike">
                        <a:solidFill>
                          <a:srgbClr val="000000"/>
                        </a:solidFill>
                        <a:effectLst/>
                        <a:latin typeface="Calibri"/>
                        <a:cs typeface="Calibri"/>
                      </a:endParaRPr>
                    </a:p>
                  </a:txBody>
                  <a:tcPr marL="45720" marR="45720" anchor="ctr"/>
                </a:tc>
                <a:tc>
                  <a:txBody>
                    <a:bodyPr/>
                    <a:lstStyle/>
                    <a:p>
                      <a:pPr algn="l" fontAlgn="ctr">
                        <a:buNone/>
                      </a:pPr>
                      <a:r>
                        <a:rPr lang="es-CO" sz="1100" u="none" strike="noStrike">
                          <a:effectLst/>
                          <a:latin typeface="Calibri"/>
                          <a:cs typeface="Calibri"/>
                        </a:rPr>
                        <a:t>Ecosistemas acuáticos/ sedimentos </a:t>
                      </a:r>
                      <a:endParaRPr lang="es-CO" sz="1100" b="0" i="0" u="none" strike="noStrike">
                        <a:solidFill>
                          <a:srgbClr val="000000"/>
                        </a:solidFill>
                        <a:effectLst/>
                        <a:latin typeface="Calibri"/>
                        <a:cs typeface="Calibri"/>
                      </a:endParaRPr>
                    </a:p>
                  </a:txBody>
                  <a:tcPr marL="45720" marR="45720" anchor="ctr"/>
                </a:tc>
                <a:tc>
                  <a:txBody>
                    <a:bodyPr/>
                    <a:lstStyle/>
                    <a:p>
                      <a:pPr algn="l" fontAlgn="ctr">
                        <a:buNone/>
                      </a:pPr>
                      <a:r>
                        <a:rPr lang="es-CO" sz="1100" u="none" strike="noStrike">
                          <a:effectLst/>
                          <a:latin typeface="Calibri" panose="020F0502020204030204" pitchFamily="34" charset="0"/>
                          <a:cs typeface="Calibri" panose="020F0502020204030204" pitchFamily="34" charset="0"/>
                        </a:rPr>
                        <a:t>Ambiente sano</a:t>
                      </a:r>
                      <a:endParaRPr lang="es-CO" sz="1100" b="0" i="0" u="none" strike="noStrike">
                        <a:solidFill>
                          <a:srgbClr val="000000"/>
                        </a:solidFill>
                        <a:effectLst/>
                        <a:latin typeface="Calibri" panose="020F0502020204030204" pitchFamily="34" charset="0"/>
                        <a:cs typeface="Calibri" panose="020F0502020204030204" pitchFamily="34" charset="0"/>
                      </a:endParaRPr>
                    </a:p>
                  </a:txBody>
                  <a:tcPr marL="45720" marR="45720" anchor="ctr"/>
                </a:tc>
                <a:extLst>
                  <a:ext uri="{0D108BD9-81ED-4DB2-BD59-A6C34878D82A}">
                    <a16:rowId xmlns:a16="http://schemas.microsoft.com/office/drawing/2014/main" val="1626512371"/>
                  </a:ext>
                </a:extLst>
              </a:tr>
              <a:tr h="752179">
                <a:tc>
                  <a:txBody>
                    <a:bodyPr/>
                    <a:lstStyle/>
                    <a:p>
                      <a:pPr algn="l" fontAlgn="ctr">
                        <a:buNone/>
                      </a:pPr>
                      <a:r>
                        <a:rPr lang="es-CO" sz="1100" b="1" u="none" strike="noStrike">
                          <a:solidFill>
                            <a:schemeClr val="tx1"/>
                          </a:solidFill>
                          <a:effectLst/>
                          <a:latin typeface="Calibri" panose="020F0502020204030204" pitchFamily="34" charset="0"/>
                          <a:cs typeface="Calibri" panose="020F0502020204030204" pitchFamily="34" charset="0"/>
                        </a:rPr>
                        <a:t>Gestión del riesgo cambio climático</a:t>
                      </a:r>
                      <a:endParaRPr lang="es-CO" sz="1100" b="1" i="0" u="none" strike="noStrike">
                        <a:solidFill>
                          <a:schemeClr val="tx1"/>
                        </a:solidFill>
                        <a:effectLst/>
                        <a:latin typeface="Calibri" panose="020F0502020204030204" pitchFamily="34" charset="0"/>
                        <a:cs typeface="Calibri" panose="020F0502020204030204" pitchFamily="34" charset="0"/>
                      </a:endParaRPr>
                    </a:p>
                  </a:txBody>
                  <a:tcPr marL="45720" marR="45720" anchor="ctr"/>
                </a:tc>
                <a:tc>
                  <a:txBody>
                    <a:bodyPr/>
                    <a:lstStyle/>
                    <a:p>
                      <a:pPr algn="l" fontAlgn="ctr">
                        <a:buNone/>
                      </a:pPr>
                      <a:r>
                        <a:rPr lang="es-CO" sz="1100" b="1" u="none" strike="noStrike">
                          <a:solidFill>
                            <a:srgbClr val="002060"/>
                          </a:solidFill>
                          <a:effectLst/>
                          <a:latin typeface="Calibri" panose="020F0502020204030204" pitchFamily="34" charset="0"/>
                          <a:cs typeface="Calibri" panose="020F0502020204030204" pitchFamily="34" charset="0"/>
                        </a:rPr>
                        <a:t>Ocupación y uso del suelo sin considerar los espacios del agua</a:t>
                      </a:r>
                      <a:endParaRPr lang="es-CO" sz="1100" b="1" i="0" u="none" strike="noStrike">
                        <a:solidFill>
                          <a:srgbClr val="002060"/>
                        </a:solidFill>
                        <a:effectLst/>
                        <a:latin typeface="Calibri" panose="020F0502020204030204" pitchFamily="34" charset="0"/>
                        <a:cs typeface="Calibri" panose="020F0502020204030204" pitchFamily="34" charset="0"/>
                      </a:endParaRPr>
                    </a:p>
                  </a:txBody>
                  <a:tcPr marL="45720" marR="45720" anchor="ctr"/>
                </a:tc>
                <a:tc>
                  <a:txBody>
                    <a:bodyPr/>
                    <a:lstStyle/>
                    <a:p>
                      <a:pPr algn="l" fontAlgn="ctr">
                        <a:buNone/>
                      </a:pPr>
                      <a:r>
                        <a:rPr lang="es-CO" sz="1100" u="none" strike="noStrike">
                          <a:effectLst/>
                          <a:latin typeface="Calibri" panose="020F0502020204030204" pitchFamily="34" charset="0"/>
                          <a:cs typeface="Calibri" panose="020F0502020204030204" pitchFamily="34" charset="0"/>
                        </a:rPr>
                        <a:t>Comunidades, agricultores, pescadores, gestores, sectores productivos</a:t>
                      </a:r>
                      <a:endParaRPr lang="es-CO" sz="1100" b="0" i="0" u="none" strike="noStrike">
                        <a:solidFill>
                          <a:srgbClr val="000000"/>
                        </a:solidFill>
                        <a:effectLst/>
                        <a:latin typeface="Calibri" panose="020F0502020204030204" pitchFamily="34" charset="0"/>
                        <a:cs typeface="Calibri" panose="020F0502020204030204" pitchFamily="34" charset="0"/>
                      </a:endParaRPr>
                    </a:p>
                  </a:txBody>
                  <a:tcPr marL="45720" marR="45720" anchor="ctr"/>
                </a:tc>
                <a:tc>
                  <a:txBody>
                    <a:bodyPr/>
                    <a:lstStyle/>
                    <a:p>
                      <a:pPr algn="l" fontAlgn="b">
                        <a:buNone/>
                      </a:pPr>
                      <a:endParaRPr lang="es-CO" sz="1100" b="0" i="0" u="none" strike="noStrike">
                        <a:solidFill>
                          <a:srgbClr val="000000"/>
                        </a:solidFill>
                        <a:effectLst/>
                        <a:latin typeface="Calibri"/>
                        <a:cs typeface="Calibri"/>
                      </a:endParaRPr>
                    </a:p>
                  </a:txBody>
                  <a:tcPr marL="45720" marR="45720" anchor="b"/>
                </a:tc>
                <a:tc>
                  <a:txBody>
                    <a:bodyPr/>
                    <a:lstStyle/>
                    <a:p>
                      <a:pPr algn="l" fontAlgn="b">
                        <a:buNone/>
                      </a:pPr>
                      <a:r>
                        <a:rPr lang="es-CO" sz="1100" u="none" strike="noStrike">
                          <a:effectLst/>
                          <a:latin typeface="Calibri"/>
                          <a:cs typeface="Calibri"/>
                        </a:rPr>
                        <a:t>Entes territoriales, comunidades, agricultores, sectores productivos</a:t>
                      </a:r>
                      <a:endParaRPr lang="es-CO" sz="1100" b="0" i="0" u="none" strike="noStrike">
                        <a:solidFill>
                          <a:srgbClr val="000000"/>
                        </a:solidFill>
                        <a:effectLst/>
                        <a:latin typeface="Calibri"/>
                        <a:cs typeface="Calibri"/>
                      </a:endParaRPr>
                    </a:p>
                  </a:txBody>
                  <a:tcPr marL="45720" marR="45720" anchor="b"/>
                </a:tc>
                <a:tc>
                  <a:txBody>
                    <a:bodyPr/>
                    <a:lstStyle/>
                    <a:p>
                      <a:pPr algn="l" fontAlgn="ctr">
                        <a:buNone/>
                      </a:pPr>
                      <a:r>
                        <a:rPr lang="es-CO" sz="1100" u="none" strike="noStrike">
                          <a:effectLst/>
                          <a:latin typeface="Calibri" panose="020F0502020204030204" pitchFamily="34" charset="0"/>
                          <a:cs typeface="Calibri" panose="020F0502020204030204" pitchFamily="34" charset="0"/>
                        </a:rPr>
                        <a:t>Comunidades vulnerables y ecosistemas</a:t>
                      </a:r>
                      <a:endParaRPr lang="es-CO" sz="1100" b="0" i="0" u="none" strike="noStrike">
                        <a:solidFill>
                          <a:srgbClr val="000000"/>
                        </a:solidFill>
                        <a:effectLst/>
                        <a:latin typeface="Calibri" panose="020F0502020204030204" pitchFamily="34" charset="0"/>
                        <a:cs typeface="Calibri" panose="020F0502020204030204" pitchFamily="34" charset="0"/>
                      </a:endParaRPr>
                    </a:p>
                  </a:txBody>
                  <a:tcPr marL="45720" marR="45720" anchor="ctr"/>
                </a:tc>
                <a:tc>
                  <a:txBody>
                    <a:bodyPr/>
                    <a:lstStyle/>
                    <a:p>
                      <a:pPr algn="l" fontAlgn="ctr">
                        <a:buNone/>
                      </a:pPr>
                      <a:r>
                        <a:rPr lang="es-CO" sz="1100" u="none" strike="noStrike">
                          <a:effectLst/>
                          <a:latin typeface="Calibri" panose="020F0502020204030204" pitchFamily="34" charset="0"/>
                          <a:cs typeface="Calibri" panose="020F0502020204030204" pitchFamily="34" charset="0"/>
                        </a:rPr>
                        <a:t>Permanencia territorial, salud</a:t>
                      </a:r>
                      <a:endParaRPr lang="es-CO" sz="1100" b="0" i="0" u="none" strike="noStrike">
                        <a:solidFill>
                          <a:srgbClr val="000000"/>
                        </a:solidFill>
                        <a:effectLst/>
                        <a:latin typeface="Calibri" panose="020F0502020204030204" pitchFamily="34" charset="0"/>
                        <a:cs typeface="Calibri" panose="020F0502020204030204" pitchFamily="34" charset="0"/>
                      </a:endParaRPr>
                    </a:p>
                  </a:txBody>
                  <a:tcPr marL="45720" marR="45720" anchor="ctr"/>
                </a:tc>
                <a:extLst>
                  <a:ext uri="{0D108BD9-81ED-4DB2-BD59-A6C34878D82A}">
                    <a16:rowId xmlns:a16="http://schemas.microsoft.com/office/drawing/2014/main" val="1213740514"/>
                  </a:ext>
                </a:extLst>
              </a:tr>
              <a:tr h="916718">
                <a:tc>
                  <a:txBody>
                    <a:bodyPr/>
                    <a:lstStyle/>
                    <a:p>
                      <a:pPr algn="l" fontAlgn="ctr">
                        <a:buNone/>
                      </a:pPr>
                      <a:r>
                        <a:rPr lang="es-CO" sz="1100" b="1" u="none" strike="noStrike">
                          <a:solidFill>
                            <a:schemeClr val="tx1"/>
                          </a:solidFill>
                          <a:effectLst/>
                          <a:latin typeface="Calibri" panose="020F0502020204030204" pitchFamily="34" charset="0"/>
                          <a:cs typeface="Calibri" panose="020F0502020204030204" pitchFamily="34" charset="0"/>
                        </a:rPr>
                        <a:t>Gestión del riesgo cambio climático</a:t>
                      </a:r>
                      <a:endParaRPr lang="es-CO" sz="1100" b="1" i="0" u="none" strike="noStrike">
                        <a:solidFill>
                          <a:schemeClr val="tx1"/>
                        </a:solidFill>
                        <a:effectLst/>
                        <a:latin typeface="Calibri" panose="020F0502020204030204" pitchFamily="34" charset="0"/>
                        <a:cs typeface="Calibri" panose="020F0502020204030204" pitchFamily="34" charset="0"/>
                      </a:endParaRPr>
                    </a:p>
                  </a:txBody>
                  <a:tcPr marL="45720" marR="45720" anchor="ctr"/>
                </a:tc>
                <a:tc>
                  <a:txBody>
                    <a:bodyPr/>
                    <a:lstStyle/>
                    <a:p>
                      <a:pPr algn="l" fontAlgn="ctr">
                        <a:buNone/>
                      </a:pPr>
                      <a:r>
                        <a:rPr lang="es-CO" sz="1100" b="1" u="none" strike="noStrike">
                          <a:solidFill>
                            <a:srgbClr val="002060"/>
                          </a:solidFill>
                          <a:effectLst/>
                          <a:latin typeface="Calibri" panose="020F0502020204030204" pitchFamily="34" charset="0"/>
                          <a:cs typeface="Calibri" panose="020F0502020204030204" pitchFamily="34" charset="0"/>
                        </a:rPr>
                        <a:t>Débil posicionamiento del agua como estrategia para la asignación de recursos para la gestión del riesgo y la adaptación al cambio climático</a:t>
                      </a:r>
                      <a:endParaRPr lang="es-CO" sz="1100" b="1" i="0" u="none" strike="noStrike">
                        <a:solidFill>
                          <a:srgbClr val="002060"/>
                        </a:solidFill>
                        <a:effectLst/>
                        <a:latin typeface="Calibri" panose="020F0502020204030204" pitchFamily="34" charset="0"/>
                        <a:cs typeface="Calibri" panose="020F0502020204030204" pitchFamily="34" charset="0"/>
                      </a:endParaRPr>
                    </a:p>
                  </a:txBody>
                  <a:tcPr marL="45720" marR="45720" anchor="ctr"/>
                </a:tc>
                <a:tc>
                  <a:txBody>
                    <a:bodyPr/>
                    <a:lstStyle/>
                    <a:p>
                      <a:pPr algn="l" fontAlgn="b">
                        <a:buNone/>
                      </a:pPr>
                      <a:endParaRPr lang="es-CO" sz="1100" b="0" i="0" u="none" strike="noStrike">
                        <a:solidFill>
                          <a:srgbClr val="000000"/>
                        </a:solidFill>
                        <a:effectLst/>
                        <a:latin typeface="Calibri"/>
                        <a:cs typeface="Calibri"/>
                      </a:endParaRPr>
                    </a:p>
                  </a:txBody>
                  <a:tcPr marL="45720" marR="45720" anchor="b"/>
                </a:tc>
                <a:tc>
                  <a:txBody>
                    <a:bodyPr/>
                    <a:lstStyle/>
                    <a:p>
                      <a:pPr algn="l" fontAlgn="b">
                        <a:buNone/>
                      </a:pPr>
                      <a:endParaRPr lang="es-CO" sz="1100" b="0" i="0" u="none" strike="noStrike">
                        <a:solidFill>
                          <a:srgbClr val="000000"/>
                        </a:solidFill>
                        <a:effectLst/>
                        <a:latin typeface="Calibri"/>
                        <a:cs typeface="Calibri"/>
                      </a:endParaRPr>
                    </a:p>
                  </a:txBody>
                  <a:tcPr marL="45720" marR="45720" anchor="b"/>
                </a:tc>
                <a:tc>
                  <a:txBody>
                    <a:bodyPr/>
                    <a:lstStyle/>
                    <a:p>
                      <a:pPr algn="l" fontAlgn="b">
                        <a:buNone/>
                      </a:pPr>
                      <a:endParaRPr lang="es-CO" sz="1100" b="0" i="0" u="none" strike="noStrike">
                        <a:solidFill>
                          <a:srgbClr val="000000"/>
                        </a:solidFill>
                        <a:effectLst/>
                        <a:latin typeface="Calibri"/>
                        <a:cs typeface="Calibri"/>
                      </a:endParaRPr>
                    </a:p>
                  </a:txBody>
                  <a:tcPr marL="45720" marR="45720" anchor="b"/>
                </a:tc>
                <a:tc>
                  <a:txBody>
                    <a:bodyPr/>
                    <a:lstStyle/>
                    <a:p>
                      <a:pPr algn="l" fontAlgn="b">
                        <a:buNone/>
                      </a:pPr>
                      <a:endParaRPr lang="es-CO" sz="1100" b="0" i="0" u="none" strike="noStrike">
                        <a:solidFill>
                          <a:srgbClr val="000000"/>
                        </a:solidFill>
                        <a:effectLst/>
                        <a:latin typeface="Calibri"/>
                        <a:cs typeface="Calibri"/>
                      </a:endParaRPr>
                    </a:p>
                  </a:txBody>
                  <a:tcPr marL="45720" marR="45720" anchor="b"/>
                </a:tc>
                <a:tc>
                  <a:txBody>
                    <a:bodyPr/>
                    <a:lstStyle/>
                    <a:p>
                      <a:pPr algn="l" fontAlgn="b">
                        <a:buNone/>
                      </a:pPr>
                      <a:endParaRPr lang="es-CO" sz="1100" b="0" i="0" u="none" strike="noStrike">
                        <a:solidFill>
                          <a:srgbClr val="000000"/>
                        </a:solidFill>
                        <a:effectLst/>
                        <a:latin typeface="Calibri"/>
                        <a:cs typeface="Calibri"/>
                      </a:endParaRPr>
                    </a:p>
                  </a:txBody>
                  <a:tcPr marL="45720" marR="45720" anchor="b"/>
                </a:tc>
                <a:extLst>
                  <a:ext uri="{0D108BD9-81ED-4DB2-BD59-A6C34878D82A}">
                    <a16:rowId xmlns:a16="http://schemas.microsoft.com/office/drawing/2014/main" val="2815071454"/>
                  </a:ext>
                </a:extLst>
              </a:tr>
              <a:tr h="587639">
                <a:tc>
                  <a:txBody>
                    <a:bodyPr/>
                    <a:lstStyle/>
                    <a:p>
                      <a:pPr algn="l" fontAlgn="ctr">
                        <a:buNone/>
                      </a:pPr>
                      <a:r>
                        <a:rPr lang="es-CO" sz="1100" b="1" u="none" strike="noStrike">
                          <a:solidFill>
                            <a:schemeClr val="tx1"/>
                          </a:solidFill>
                          <a:effectLst/>
                          <a:latin typeface="Calibri" panose="020F0502020204030204" pitchFamily="34" charset="0"/>
                          <a:cs typeface="Calibri" panose="020F0502020204030204" pitchFamily="34" charset="0"/>
                        </a:rPr>
                        <a:t>Gestión del riesgo cambio climático</a:t>
                      </a:r>
                      <a:endParaRPr lang="es-CO" sz="1100" b="1" i="0" u="none" strike="noStrike">
                        <a:solidFill>
                          <a:schemeClr val="tx1"/>
                        </a:solidFill>
                        <a:effectLst/>
                        <a:latin typeface="Calibri" panose="020F0502020204030204" pitchFamily="34" charset="0"/>
                        <a:cs typeface="Calibri" panose="020F0502020204030204" pitchFamily="34" charset="0"/>
                      </a:endParaRPr>
                    </a:p>
                  </a:txBody>
                  <a:tcPr marL="45720" marR="45720" anchor="ctr"/>
                </a:tc>
                <a:tc>
                  <a:txBody>
                    <a:bodyPr/>
                    <a:lstStyle/>
                    <a:p>
                      <a:pPr algn="l" fontAlgn="b">
                        <a:buNone/>
                      </a:pPr>
                      <a:r>
                        <a:rPr lang="es-CO" sz="1100" b="1" u="none" strike="noStrike">
                          <a:solidFill>
                            <a:srgbClr val="002060"/>
                          </a:solidFill>
                          <a:effectLst/>
                          <a:latin typeface="Calibri" panose="020F0502020204030204" pitchFamily="34" charset="0"/>
                          <a:cs typeface="Calibri" panose="020F0502020204030204" pitchFamily="34" charset="0"/>
                        </a:rPr>
                        <a:t>Desabastecimiento por reducción de la oferta hídrica disponible por alteraciones del ciclo del agua</a:t>
                      </a:r>
                      <a:endParaRPr lang="es-CO" sz="1100" b="1" i="0" u="none" strike="noStrike">
                        <a:solidFill>
                          <a:srgbClr val="002060"/>
                        </a:solidFill>
                        <a:effectLst/>
                        <a:latin typeface="Calibri" panose="020F0502020204030204" pitchFamily="34" charset="0"/>
                        <a:cs typeface="Calibri" panose="020F0502020204030204" pitchFamily="34" charset="0"/>
                      </a:endParaRPr>
                    </a:p>
                  </a:txBody>
                  <a:tcPr marL="45720" marR="45720" anchor="b"/>
                </a:tc>
                <a:tc>
                  <a:txBody>
                    <a:bodyPr/>
                    <a:lstStyle/>
                    <a:p>
                      <a:pPr algn="l" fontAlgn="b">
                        <a:buNone/>
                      </a:pPr>
                      <a:endParaRPr lang="es-CO" sz="1100" b="0" i="0" u="none" strike="noStrike">
                        <a:solidFill>
                          <a:srgbClr val="000000"/>
                        </a:solidFill>
                        <a:effectLst/>
                        <a:latin typeface="Calibri"/>
                        <a:cs typeface="Calibri"/>
                      </a:endParaRPr>
                    </a:p>
                  </a:txBody>
                  <a:tcPr marL="45720" marR="45720" anchor="b"/>
                </a:tc>
                <a:tc>
                  <a:txBody>
                    <a:bodyPr/>
                    <a:lstStyle/>
                    <a:p>
                      <a:pPr algn="l" fontAlgn="b">
                        <a:buNone/>
                      </a:pPr>
                      <a:r>
                        <a:rPr lang="es-CO" sz="1100" u="none" strike="noStrike">
                          <a:effectLst/>
                          <a:latin typeface="Calibri"/>
                          <a:cs typeface="Calibri"/>
                        </a:rPr>
                        <a:t>Territorios con mayor susceptibilidad de desabastecimiento</a:t>
                      </a:r>
                      <a:endParaRPr lang="es-CO" sz="1100" b="0" i="0" u="none" strike="noStrike">
                        <a:solidFill>
                          <a:srgbClr val="000000"/>
                        </a:solidFill>
                        <a:effectLst/>
                        <a:latin typeface="Calibri"/>
                        <a:cs typeface="Calibri"/>
                      </a:endParaRPr>
                    </a:p>
                  </a:txBody>
                  <a:tcPr marL="45720" marR="45720" anchor="b"/>
                </a:tc>
                <a:tc>
                  <a:txBody>
                    <a:bodyPr/>
                    <a:lstStyle/>
                    <a:p>
                      <a:pPr algn="l" fontAlgn="b">
                        <a:buNone/>
                      </a:pPr>
                      <a:r>
                        <a:rPr lang="es-CO" sz="1100" u="none" strike="noStrike">
                          <a:effectLst/>
                          <a:latin typeface="Calibri"/>
                          <a:cs typeface="Calibri"/>
                        </a:rPr>
                        <a:t>Prestador de SP y GCA- UNGRD, Autoridad ambiental</a:t>
                      </a:r>
                      <a:endParaRPr lang="es-CO" sz="1100" b="0" i="0" u="none" strike="noStrike">
                        <a:solidFill>
                          <a:srgbClr val="000000"/>
                        </a:solidFill>
                        <a:effectLst/>
                        <a:latin typeface="Calibri"/>
                        <a:cs typeface="Calibri"/>
                      </a:endParaRPr>
                    </a:p>
                  </a:txBody>
                  <a:tcPr marL="45720" marR="45720" anchor="b"/>
                </a:tc>
                <a:tc>
                  <a:txBody>
                    <a:bodyPr/>
                    <a:lstStyle/>
                    <a:p>
                      <a:pPr algn="l" fontAlgn="b">
                        <a:buNone/>
                      </a:pPr>
                      <a:r>
                        <a:rPr lang="es-CO" sz="1100" u="none" strike="noStrike">
                          <a:effectLst/>
                          <a:latin typeface="Calibri" panose="020F0502020204030204" pitchFamily="34" charset="0"/>
                          <a:cs typeface="Calibri" panose="020F0502020204030204" pitchFamily="34" charset="0"/>
                        </a:rPr>
                        <a:t>Comunidades</a:t>
                      </a:r>
                      <a:endParaRPr lang="es-CO" sz="1100" b="0" i="0" u="none" strike="noStrike">
                        <a:solidFill>
                          <a:srgbClr val="000000"/>
                        </a:solidFill>
                        <a:effectLst/>
                        <a:latin typeface="Calibri" panose="020F0502020204030204" pitchFamily="34" charset="0"/>
                        <a:cs typeface="Calibri" panose="020F0502020204030204" pitchFamily="34" charset="0"/>
                      </a:endParaRPr>
                    </a:p>
                  </a:txBody>
                  <a:tcPr marL="45720" marR="45720" anchor="b"/>
                </a:tc>
                <a:tc>
                  <a:txBody>
                    <a:bodyPr/>
                    <a:lstStyle/>
                    <a:p>
                      <a:pPr algn="l" fontAlgn="b">
                        <a:buNone/>
                      </a:pPr>
                      <a:r>
                        <a:rPr lang="es-CO" sz="1100" u="none" strike="noStrike">
                          <a:effectLst/>
                          <a:latin typeface="Calibri" panose="020F0502020204030204" pitchFamily="34" charset="0"/>
                          <a:cs typeface="Calibri" panose="020F0502020204030204" pitchFamily="34" charset="0"/>
                        </a:rPr>
                        <a:t>Al agua y salud</a:t>
                      </a:r>
                      <a:endParaRPr lang="es-CO" sz="1100" b="0" i="0" u="none" strike="noStrike">
                        <a:solidFill>
                          <a:srgbClr val="000000"/>
                        </a:solidFill>
                        <a:effectLst/>
                        <a:latin typeface="Calibri" panose="020F0502020204030204" pitchFamily="34" charset="0"/>
                        <a:cs typeface="Calibri" panose="020F0502020204030204" pitchFamily="34" charset="0"/>
                      </a:endParaRPr>
                    </a:p>
                  </a:txBody>
                  <a:tcPr marL="45720" marR="45720" anchor="b"/>
                </a:tc>
                <a:extLst>
                  <a:ext uri="{0D108BD9-81ED-4DB2-BD59-A6C34878D82A}">
                    <a16:rowId xmlns:a16="http://schemas.microsoft.com/office/drawing/2014/main" val="2253901432"/>
                  </a:ext>
                </a:extLst>
              </a:tr>
              <a:tr h="587639">
                <a:tc>
                  <a:txBody>
                    <a:bodyPr/>
                    <a:lstStyle/>
                    <a:p>
                      <a:pPr algn="l" fontAlgn="ctr">
                        <a:buNone/>
                      </a:pPr>
                      <a:endParaRPr lang="es-CO" sz="1100" b="0" i="0" u="none" strike="noStrike">
                        <a:solidFill>
                          <a:srgbClr val="000000"/>
                        </a:solidFill>
                        <a:effectLst/>
                        <a:latin typeface="Calibri"/>
                        <a:cs typeface="Calibri"/>
                      </a:endParaRPr>
                    </a:p>
                  </a:txBody>
                  <a:tcPr marL="45720" marR="45720" anchor="ctr"/>
                </a:tc>
                <a:tc>
                  <a:txBody>
                    <a:bodyPr/>
                    <a:lstStyle/>
                    <a:p>
                      <a:pPr algn="l" fontAlgn="b">
                        <a:buNone/>
                      </a:pPr>
                      <a:r>
                        <a:rPr lang="es-CO" sz="1100" b="1" u="none" strike="noStrike">
                          <a:solidFill>
                            <a:srgbClr val="002060"/>
                          </a:solidFill>
                          <a:effectLst/>
                          <a:latin typeface="Calibri" panose="020F0502020204030204" pitchFamily="34" charset="0"/>
                          <a:cs typeface="Calibri" panose="020F0502020204030204" pitchFamily="34" charset="0"/>
                        </a:rPr>
                        <a:t>Desigualdad entre lo urbano y lo rural Formas organizativas en lo rural alrededor del agua</a:t>
                      </a:r>
                      <a:endParaRPr lang="es-CO" sz="1100" b="1" i="0" u="none" strike="noStrike">
                        <a:solidFill>
                          <a:srgbClr val="002060"/>
                        </a:solidFill>
                        <a:effectLst/>
                        <a:latin typeface="Calibri" panose="020F0502020204030204" pitchFamily="34" charset="0"/>
                        <a:cs typeface="Calibri" panose="020F0502020204030204" pitchFamily="34" charset="0"/>
                      </a:endParaRPr>
                    </a:p>
                  </a:txBody>
                  <a:tcPr marL="45720" marR="45720" anchor="b"/>
                </a:tc>
                <a:tc>
                  <a:txBody>
                    <a:bodyPr/>
                    <a:lstStyle/>
                    <a:p>
                      <a:pPr algn="l" fontAlgn="b">
                        <a:buNone/>
                      </a:pPr>
                      <a:endParaRPr lang="es-CO" sz="1100" b="0" i="0" u="none" strike="noStrike">
                        <a:solidFill>
                          <a:srgbClr val="000000"/>
                        </a:solidFill>
                        <a:effectLst/>
                        <a:latin typeface="Calibri"/>
                        <a:cs typeface="Calibri"/>
                      </a:endParaRPr>
                    </a:p>
                  </a:txBody>
                  <a:tcPr marL="45720" marR="45720" anchor="b"/>
                </a:tc>
                <a:tc>
                  <a:txBody>
                    <a:bodyPr/>
                    <a:lstStyle/>
                    <a:p>
                      <a:pPr algn="l" fontAlgn="b">
                        <a:buNone/>
                      </a:pPr>
                      <a:r>
                        <a:rPr lang="es-CO" sz="1100" u="none" strike="noStrike">
                          <a:effectLst/>
                          <a:latin typeface="Calibri" panose="020F0502020204030204" pitchFamily="34" charset="0"/>
                          <a:cs typeface="Calibri" panose="020F0502020204030204" pitchFamily="34" charset="0"/>
                        </a:rPr>
                        <a:t> </a:t>
                      </a:r>
                      <a:endParaRPr lang="es-CO" sz="1100" b="0" i="0" u="none" strike="noStrike">
                        <a:solidFill>
                          <a:srgbClr val="000000"/>
                        </a:solidFill>
                        <a:effectLst/>
                        <a:latin typeface="Calibri" panose="020F0502020204030204" pitchFamily="34" charset="0"/>
                        <a:cs typeface="Calibri" panose="020F0502020204030204" pitchFamily="34" charset="0"/>
                      </a:endParaRPr>
                    </a:p>
                  </a:txBody>
                  <a:tcPr marL="45720" marR="45720" anchor="b"/>
                </a:tc>
                <a:tc>
                  <a:txBody>
                    <a:bodyPr/>
                    <a:lstStyle/>
                    <a:p>
                      <a:pPr algn="l" fontAlgn="b">
                        <a:buNone/>
                      </a:pPr>
                      <a:endParaRPr lang="es-CO" sz="1100" b="0" i="0" u="none" strike="noStrike">
                        <a:solidFill>
                          <a:srgbClr val="000000"/>
                        </a:solidFill>
                        <a:effectLst/>
                        <a:latin typeface="Calibri"/>
                        <a:cs typeface="Calibri"/>
                      </a:endParaRPr>
                    </a:p>
                  </a:txBody>
                  <a:tcPr marL="45720" marR="45720" anchor="b"/>
                </a:tc>
                <a:tc>
                  <a:txBody>
                    <a:bodyPr/>
                    <a:lstStyle/>
                    <a:p>
                      <a:pPr algn="l" fontAlgn="b">
                        <a:buNone/>
                      </a:pPr>
                      <a:endParaRPr lang="es-CO" sz="1100" b="0" i="0" u="none" strike="noStrike">
                        <a:solidFill>
                          <a:srgbClr val="000000"/>
                        </a:solidFill>
                        <a:effectLst/>
                        <a:latin typeface="Calibri"/>
                        <a:cs typeface="Calibri"/>
                      </a:endParaRPr>
                    </a:p>
                  </a:txBody>
                  <a:tcPr marL="45720" marR="45720" anchor="b"/>
                </a:tc>
                <a:tc>
                  <a:txBody>
                    <a:bodyPr/>
                    <a:lstStyle/>
                    <a:p>
                      <a:pPr algn="l" fontAlgn="b">
                        <a:buNone/>
                      </a:pPr>
                      <a:r>
                        <a:rPr lang="es-CO" sz="1100" u="none" strike="noStrike">
                          <a:effectLst/>
                          <a:latin typeface="Calibri" panose="020F0502020204030204" pitchFamily="34" charset="0"/>
                          <a:cs typeface="Calibri" panose="020F0502020204030204" pitchFamily="34" charset="0"/>
                        </a:rPr>
                        <a:t> </a:t>
                      </a:r>
                      <a:endParaRPr lang="es-CO" sz="1100" b="0" i="0" u="none" strike="noStrike">
                        <a:solidFill>
                          <a:srgbClr val="000000"/>
                        </a:solidFill>
                        <a:effectLst/>
                        <a:latin typeface="Calibri" panose="020F0502020204030204" pitchFamily="34" charset="0"/>
                        <a:cs typeface="Calibri" panose="020F0502020204030204" pitchFamily="34" charset="0"/>
                      </a:endParaRPr>
                    </a:p>
                  </a:txBody>
                  <a:tcPr marL="45720" marR="45720" anchor="b"/>
                </a:tc>
                <a:extLst>
                  <a:ext uri="{0D108BD9-81ED-4DB2-BD59-A6C34878D82A}">
                    <a16:rowId xmlns:a16="http://schemas.microsoft.com/office/drawing/2014/main" val="505509479"/>
                  </a:ext>
                </a:extLst>
              </a:tr>
            </a:tbl>
          </a:graphicData>
        </a:graphic>
      </p:graphicFrame>
      <p:sp>
        <p:nvSpPr>
          <p:cNvPr id="2" name="Rectángulo 1">
            <a:extLst>
              <a:ext uri="{FF2B5EF4-FFF2-40B4-BE49-F238E27FC236}">
                <a16:creationId xmlns:a16="http://schemas.microsoft.com/office/drawing/2014/main" id="{4F039B21-B90C-4D0D-215B-2498786BFC74}"/>
              </a:ext>
            </a:extLst>
          </p:cNvPr>
          <p:cNvSpPr/>
          <p:nvPr/>
        </p:nvSpPr>
        <p:spPr>
          <a:xfrm>
            <a:off x="47725" y="1795011"/>
            <a:ext cx="3816703" cy="719589"/>
          </a:xfrm>
          <a:prstGeom prst="rect">
            <a:avLst/>
          </a:prstGeom>
          <a:noFill/>
          <a:ln w="7302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Tree>
    <p:extLst>
      <p:ext uri="{BB962C8B-B14F-4D97-AF65-F5344CB8AC3E}">
        <p14:creationId xmlns:p14="http://schemas.microsoft.com/office/powerpoint/2010/main" val="18508871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3998">
          <a:extLst>
            <a:ext uri="{FF2B5EF4-FFF2-40B4-BE49-F238E27FC236}">
              <a16:creationId xmlns:a16="http://schemas.microsoft.com/office/drawing/2014/main" id="{16D44361-736D-8E3C-8CA5-D69967812469}"/>
            </a:ext>
          </a:extLst>
        </p:cNvPr>
        <p:cNvGrpSpPr/>
        <p:nvPr/>
      </p:nvGrpSpPr>
      <p:grpSpPr>
        <a:xfrm>
          <a:off x="0" y="0"/>
          <a:ext cx="0" cy="0"/>
          <a:chOff x="0" y="0"/>
          <a:chExt cx="0" cy="0"/>
        </a:xfrm>
      </p:grpSpPr>
      <p:pic>
        <p:nvPicPr>
          <p:cNvPr id="3999" name="Google Shape;3999;p27" descr="Patrón de fondo&#10;&#10;El contenido generado por IA puede ser incorrecto.">
            <a:extLst>
              <a:ext uri="{FF2B5EF4-FFF2-40B4-BE49-F238E27FC236}">
                <a16:creationId xmlns:a16="http://schemas.microsoft.com/office/drawing/2014/main" id="{899EA8E9-CA43-3A87-D59B-74081119322F}"/>
              </a:ext>
            </a:extLst>
          </p:cNvPr>
          <p:cNvPicPr preferRelativeResize="0"/>
          <p:nvPr/>
        </p:nvPicPr>
        <p:blipFill rotWithShape="1">
          <a:blip r:embed="rId4">
            <a:alphaModFix/>
          </a:blip>
          <a:srcRect/>
          <a:stretch/>
        </p:blipFill>
        <p:spPr>
          <a:xfrm>
            <a:off x="-13974" y="-3861"/>
            <a:ext cx="11504838" cy="6858000"/>
          </a:xfrm>
          <a:prstGeom prst="rect">
            <a:avLst/>
          </a:prstGeom>
          <a:noFill/>
          <a:ln>
            <a:noFill/>
          </a:ln>
        </p:spPr>
      </p:pic>
      <p:sp>
        <p:nvSpPr>
          <p:cNvPr id="4000" name="Google Shape;4000;p27">
            <a:extLst>
              <a:ext uri="{FF2B5EF4-FFF2-40B4-BE49-F238E27FC236}">
                <a16:creationId xmlns:a16="http://schemas.microsoft.com/office/drawing/2014/main" id="{3CCD75B2-30EB-DB9E-290D-E004FDBE7C4D}"/>
              </a:ext>
            </a:extLst>
          </p:cNvPr>
          <p:cNvSpPr/>
          <p:nvPr/>
        </p:nvSpPr>
        <p:spPr>
          <a:xfrm>
            <a:off x="6801898" y="0"/>
            <a:ext cx="5386800" cy="1042200"/>
          </a:xfrm>
          <a:prstGeom prst="rect">
            <a:avLst/>
          </a:prstGeom>
          <a:solidFill>
            <a:srgbClr val="242D5B"/>
          </a:solidFill>
          <a:ln w="12700" cap="flat" cmpd="sng">
            <a:solidFill>
              <a:srgbClr val="264159"/>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4002" name="Google Shape;4002;p27" descr="Logotipo&#10;&#10;El contenido generado por IA puede ser incorrecto.">
            <a:extLst>
              <a:ext uri="{FF2B5EF4-FFF2-40B4-BE49-F238E27FC236}">
                <a16:creationId xmlns:a16="http://schemas.microsoft.com/office/drawing/2014/main" id="{E7166E2D-E25C-7EC8-28F9-2742C1D793D4}"/>
              </a:ext>
            </a:extLst>
          </p:cNvPr>
          <p:cNvPicPr preferRelativeResize="0"/>
          <p:nvPr/>
        </p:nvPicPr>
        <p:blipFill rotWithShape="1">
          <a:blip r:embed="rId5">
            <a:alphaModFix/>
          </a:blip>
          <a:srcRect/>
          <a:stretch/>
        </p:blipFill>
        <p:spPr>
          <a:xfrm>
            <a:off x="277873" y="185888"/>
            <a:ext cx="4019550" cy="809625"/>
          </a:xfrm>
          <a:prstGeom prst="rect">
            <a:avLst/>
          </a:prstGeom>
          <a:noFill/>
          <a:ln>
            <a:noFill/>
          </a:ln>
        </p:spPr>
      </p:pic>
      <p:sp>
        <p:nvSpPr>
          <p:cNvPr id="4003" name="Google Shape;4003;p27">
            <a:extLst>
              <a:ext uri="{FF2B5EF4-FFF2-40B4-BE49-F238E27FC236}">
                <a16:creationId xmlns:a16="http://schemas.microsoft.com/office/drawing/2014/main" id="{6B6CBD87-22C0-C23A-0CD7-2795A09ABC1D}"/>
              </a:ext>
            </a:extLst>
          </p:cNvPr>
          <p:cNvSpPr/>
          <p:nvPr/>
        </p:nvSpPr>
        <p:spPr>
          <a:xfrm>
            <a:off x="0" y="1002217"/>
            <a:ext cx="12192600" cy="1542600"/>
          </a:xfrm>
          <a:prstGeom prst="rect">
            <a:avLst/>
          </a:prstGeom>
          <a:solidFill>
            <a:srgbClr val="BBD6E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600"/>
              <a:buFont typeface="Arial"/>
              <a:buNone/>
            </a:pPr>
            <a:endParaRPr sz="1600" b="0" i="0" u="none" strike="noStrike" cap="none">
              <a:solidFill>
                <a:schemeClr val="lt1"/>
              </a:solidFill>
              <a:latin typeface="Calibri"/>
              <a:ea typeface="Calibri"/>
              <a:cs typeface="Calibri"/>
              <a:sym typeface="Calibri"/>
            </a:endParaRPr>
          </a:p>
        </p:txBody>
      </p:sp>
      <p:sp>
        <p:nvSpPr>
          <p:cNvPr id="4004" name="Google Shape;4004;p27">
            <a:extLst>
              <a:ext uri="{FF2B5EF4-FFF2-40B4-BE49-F238E27FC236}">
                <a16:creationId xmlns:a16="http://schemas.microsoft.com/office/drawing/2014/main" id="{EA10B638-23A4-C72B-35C2-DF667106FA32}"/>
              </a:ext>
            </a:extLst>
          </p:cNvPr>
          <p:cNvSpPr txBox="1"/>
          <p:nvPr/>
        </p:nvSpPr>
        <p:spPr>
          <a:xfrm>
            <a:off x="267170" y="1068573"/>
            <a:ext cx="11921527" cy="1369565"/>
          </a:xfrm>
          <a:prstGeom prst="rect">
            <a:avLst/>
          </a:prstGeom>
          <a:noFill/>
          <a:ln>
            <a:noFill/>
          </a:ln>
        </p:spPr>
        <p:txBody>
          <a:bodyPr spcFirstLastPara="1" wrap="square" lIns="91425" tIns="45700" rIns="91425" bIns="45700" anchor="t" anchorCtr="0">
            <a:spAutoFit/>
          </a:bodyPr>
          <a:lstStyle/>
          <a:p>
            <a:pPr lvl="0">
              <a:buSzPts val="2000"/>
            </a:pPr>
            <a:r>
              <a:rPr lang="es-MX" sz="2000" b="1">
                <a:solidFill>
                  <a:srgbClr val="242D5B"/>
                </a:solidFill>
                <a:latin typeface="Calibri"/>
                <a:cs typeface="Calibri"/>
              </a:rPr>
              <a:t>CONSERVAR EL CICLO HIDROLÓGICO Y LOS ECOSISTEMAS DE LOS QUE DEPENDE LA OFERTA DEL AGUA</a:t>
            </a:r>
          </a:p>
          <a:p>
            <a:pPr lvl="0">
              <a:buSzPts val="2000"/>
            </a:pPr>
            <a:endParaRPr lang="es-CO" sz="1800" b="1">
              <a:solidFill>
                <a:srgbClr val="242D5B"/>
              </a:solidFill>
              <a:latin typeface="Calibri"/>
              <a:cs typeface="Calibri"/>
              <a:sym typeface="Calibri"/>
            </a:endParaRPr>
          </a:p>
          <a:p>
            <a:pPr>
              <a:buSzPts val="2000"/>
            </a:pPr>
            <a:r>
              <a:rPr lang="es-MX" sz="1800" b="1">
                <a:solidFill>
                  <a:srgbClr val="242D5B"/>
                </a:solidFill>
                <a:latin typeface="Calibri"/>
                <a:cs typeface="Calibri"/>
              </a:rPr>
              <a:t>1. Articulación </a:t>
            </a:r>
            <a:r>
              <a:rPr lang="es-MX" sz="1800" b="1">
                <a:solidFill>
                  <a:srgbClr val="242D5B"/>
                </a:solidFill>
                <a:highlight>
                  <a:srgbClr val="FFFF00"/>
                </a:highlight>
                <a:latin typeface="Calibri"/>
                <a:cs typeface="Calibri"/>
              </a:rPr>
              <a:t>ordenamiento territorial ambiental </a:t>
            </a:r>
            <a:r>
              <a:rPr lang="es-MX" sz="1800" b="1">
                <a:solidFill>
                  <a:srgbClr val="242D5B"/>
                </a:solidFill>
                <a:latin typeface="Calibri"/>
                <a:cs typeface="Calibri"/>
              </a:rPr>
              <a:t>y ordenamiento territorial: </a:t>
            </a:r>
            <a:r>
              <a:rPr lang="es-MX" sz="1800" b="1">
                <a:solidFill>
                  <a:srgbClr val="242D5B"/>
                </a:solidFill>
                <a:highlight>
                  <a:srgbClr val="FFFF00"/>
                </a:highlight>
                <a:latin typeface="Calibri"/>
                <a:cs typeface="Calibri"/>
              </a:rPr>
              <a:t>determinantes del ciclo del agua </a:t>
            </a:r>
            <a:r>
              <a:rPr lang="es-MX" sz="1800" b="1">
                <a:solidFill>
                  <a:srgbClr val="242D5B"/>
                </a:solidFill>
                <a:latin typeface="Calibri"/>
                <a:cs typeface="Calibri"/>
              </a:rPr>
              <a:t>aplicables</a:t>
            </a:r>
            <a:br>
              <a:rPr lang="es-MX" sz="1800" b="1">
                <a:solidFill>
                  <a:srgbClr val="242D5B"/>
                </a:solidFill>
                <a:latin typeface="Calibri"/>
                <a:cs typeface="Calibri"/>
              </a:rPr>
            </a:br>
            <a:endParaRPr lang="es-CO" sz="1300" b="1">
              <a:solidFill>
                <a:schemeClr val="accent6">
                  <a:lumMod val="49000"/>
                </a:schemeClr>
              </a:solidFill>
              <a:latin typeface="Calibri"/>
              <a:ea typeface="Calibri"/>
              <a:cs typeface="Calibri"/>
            </a:endParaRPr>
          </a:p>
          <a:p>
            <a:pPr marL="0" marR="0" lvl="0" indent="0" algn="l" rtl="0">
              <a:lnSpc>
                <a:spcPct val="100000"/>
              </a:lnSpc>
              <a:spcBef>
                <a:spcPts val="0"/>
              </a:spcBef>
              <a:spcAft>
                <a:spcPts val="0"/>
              </a:spcAft>
              <a:buClr>
                <a:srgbClr val="000000"/>
              </a:buClr>
              <a:buSzPts val="2000"/>
              <a:buFont typeface="Arial"/>
              <a:buNone/>
            </a:pPr>
            <a:endParaRPr sz="1400" b="0" i="0" u="none" strike="noStrike" cap="none">
              <a:solidFill>
                <a:srgbClr val="000000"/>
              </a:solidFill>
              <a:latin typeface="Arial"/>
              <a:ea typeface="Arial"/>
              <a:cs typeface="Arial"/>
              <a:sym typeface="Arial"/>
            </a:endParaRPr>
          </a:p>
        </p:txBody>
      </p:sp>
      <p:sp>
        <p:nvSpPr>
          <p:cNvPr id="3" name="Google Shape;4161;p38">
            <a:extLst>
              <a:ext uri="{FF2B5EF4-FFF2-40B4-BE49-F238E27FC236}">
                <a16:creationId xmlns:a16="http://schemas.microsoft.com/office/drawing/2014/main" id="{9B7F4184-FA50-3123-A77F-017BC11A4CDB}"/>
              </a:ext>
            </a:extLst>
          </p:cNvPr>
          <p:cNvSpPr txBox="1"/>
          <p:nvPr/>
        </p:nvSpPr>
        <p:spPr>
          <a:xfrm>
            <a:off x="-354956" y="2607860"/>
            <a:ext cx="5971238" cy="3631723"/>
          </a:xfrm>
          <a:prstGeom prst="rect">
            <a:avLst/>
          </a:prstGeom>
          <a:noFill/>
          <a:ln>
            <a:noFill/>
          </a:ln>
        </p:spPr>
        <p:txBody>
          <a:bodyPr spcFirstLastPara="1" wrap="square" lIns="91425" tIns="45700" rIns="91425" bIns="45700" anchor="t" anchorCtr="0">
            <a:spAutoFit/>
          </a:bodyPr>
          <a:lstStyle/>
          <a:p>
            <a:pPr marL="457200" lvl="1" algn="just">
              <a:buSzPts val="1200"/>
            </a:pPr>
            <a:endParaRPr lang="es-CO" sz="1800" b="1">
              <a:solidFill>
                <a:srgbClr val="242D5B"/>
              </a:solidFill>
              <a:latin typeface="Calibri"/>
              <a:cs typeface="Calibri"/>
              <a:sym typeface="Calibri"/>
            </a:endParaRPr>
          </a:p>
          <a:p>
            <a:pPr marL="457200" lvl="1" algn="just">
              <a:buSzPts val="1200"/>
            </a:pPr>
            <a:r>
              <a:rPr lang="es-CO" sz="1800" b="1">
                <a:solidFill>
                  <a:srgbClr val="242D5B"/>
                </a:solidFill>
                <a:latin typeface="Calibri"/>
                <a:cs typeface="Calibri"/>
                <a:sym typeface="Calibri"/>
              </a:rPr>
              <a:t>                Propósito:  </a:t>
            </a:r>
          </a:p>
          <a:p>
            <a:pPr marL="457200" lvl="1" algn="just">
              <a:buSzPts val="1200"/>
            </a:pPr>
            <a:endParaRPr lang="es-MX" sz="1600">
              <a:solidFill>
                <a:srgbClr val="444444"/>
              </a:solidFill>
              <a:latin typeface="Calibri"/>
              <a:cs typeface="Calibri"/>
            </a:endParaRPr>
          </a:p>
          <a:p>
            <a:pPr marL="457200" lvl="1" algn="just">
              <a:buSzPts val="1200"/>
            </a:pPr>
            <a:r>
              <a:rPr lang="es-MX" sz="1600">
                <a:solidFill>
                  <a:srgbClr val="444444"/>
                </a:solidFill>
                <a:latin typeface="Calibri"/>
                <a:cs typeface="Calibri"/>
              </a:rPr>
              <a:t>Establecer una </a:t>
            </a:r>
            <a:r>
              <a:rPr lang="es-MX" sz="1600">
                <a:solidFill>
                  <a:srgbClr val="444444"/>
                </a:solidFill>
                <a:highlight>
                  <a:srgbClr val="FFFF00"/>
                </a:highlight>
                <a:latin typeface="Calibri"/>
                <a:cs typeface="Calibri"/>
              </a:rPr>
              <a:t>estrategia nacional–regional </a:t>
            </a:r>
            <a:r>
              <a:rPr lang="es-MX" sz="1600">
                <a:solidFill>
                  <a:srgbClr val="444444"/>
                </a:solidFill>
                <a:latin typeface="Calibri"/>
                <a:cs typeface="Calibri"/>
              </a:rPr>
              <a:t>que establezca una ruta única de articulación entre los instrumentos de planificación ambiental y planificación territorial, traduciendo las </a:t>
            </a:r>
            <a:r>
              <a:rPr lang="es-MX" sz="1600">
                <a:solidFill>
                  <a:srgbClr val="444444"/>
                </a:solidFill>
                <a:highlight>
                  <a:srgbClr val="FFFF00"/>
                </a:highlight>
                <a:latin typeface="Calibri"/>
                <a:cs typeface="Calibri"/>
              </a:rPr>
              <a:t>determinantes del ciclo del agua </a:t>
            </a:r>
            <a:r>
              <a:rPr lang="es-MX" sz="1600">
                <a:solidFill>
                  <a:srgbClr val="444444"/>
                </a:solidFill>
                <a:latin typeface="Calibri"/>
                <a:cs typeface="Calibri"/>
              </a:rPr>
              <a:t>en criterios técnicos aplicables (criterio de decisión territorial, condición de uso, manejo o protección, escala de aplicación, forma de incorporación en los instrumentos, soporte técnico mínimo y ruta de coordinación institucional) para orientar decisiones sectoriales y territoriales en función de la oferta hídrica y los límites ecosistémicos.</a:t>
            </a:r>
            <a:endParaRPr sz="1200" b="0" i="0" u="none" strike="noStrike" cap="none">
              <a:solidFill>
                <a:srgbClr val="444444"/>
              </a:solidFill>
              <a:latin typeface="Calibri"/>
              <a:ea typeface="Calibri"/>
              <a:cs typeface="Calibri"/>
              <a:sym typeface="Calibri"/>
            </a:endParaRPr>
          </a:p>
          <a:p>
            <a:pPr marL="457200" marR="0" lvl="1" indent="0" algn="just" rtl="0">
              <a:lnSpc>
                <a:spcPct val="150000"/>
              </a:lnSpc>
              <a:spcBef>
                <a:spcPts val="0"/>
              </a:spcBef>
              <a:spcAft>
                <a:spcPts val="0"/>
              </a:spcAft>
              <a:buClr>
                <a:srgbClr val="000000"/>
              </a:buClr>
              <a:buSzPts val="1200"/>
              <a:buFont typeface="Arial"/>
              <a:buNone/>
            </a:pPr>
            <a:endParaRPr sz="1200" b="0" i="0" u="none" strike="noStrike" cap="none">
              <a:solidFill>
                <a:srgbClr val="444444"/>
              </a:solidFill>
              <a:latin typeface="Calibri"/>
              <a:ea typeface="Calibri"/>
              <a:cs typeface="Calibri"/>
              <a:sym typeface="Calibri"/>
            </a:endParaRPr>
          </a:p>
        </p:txBody>
      </p:sp>
      <p:cxnSp>
        <p:nvCxnSpPr>
          <p:cNvPr id="5" name="Conector recto 4">
            <a:extLst>
              <a:ext uri="{FF2B5EF4-FFF2-40B4-BE49-F238E27FC236}">
                <a16:creationId xmlns:a16="http://schemas.microsoft.com/office/drawing/2014/main" id="{88D10876-DD16-4FB2-3B96-AF181D89F987}"/>
              </a:ext>
            </a:extLst>
          </p:cNvPr>
          <p:cNvCxnSpPr/>
          <p:nvPr/>
        </p:nvCxnSpPr>
        <p:spPr>
          <a:xfrm>
            <a:off x="5616282" y="2619102"/>
            <a:ext cx="0" cy="4051845"/>
          </a:xfrm>
          <a:prstGeom prst="line">
            <a:avLst/>
          </a:prstGeom>
          <a:ln w="19050" cap="flat" cmpd="sng" algn="ctr">
            <a:solidFill>
              <a:schemeClr val="accent1"/>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sp>
        <p:nvSpPr>
          <p:cNvPr id="2" name="Google Shape;4161;p38">
            <a:extLst>
              <a:ext uri="{FF2B5EF4-FFF2-40B4-BE49-F238E27FC236}">
                <a16:creationId xmlns:a16="http://schemas.microsoft.com/office/drawing/2014/main" id="{EE0D1B87-4B2F-B35B-B265-D63FA2246D10}"/>
              </a:ext>
            </a:extLst>
          </p:cNvPr>
          <p:cNvSpPr txBox="1"/>
          <p:nvPr/>
        </p:nvSpPr>
        <p:spPr>
          <a:xfrm>
            <a:off x="5616282" y="2621066"/>
            <a:ext cx="6543938" cy="4124166"/>
          </a:xfrm>
          <a:prstGeom prst="rect">
            <a:avLst/>
          </a:prstGeom>
          <a:noFill/>
          <a:ln>
            <a:noFill/>
          </a:ln>
        </p:spPr>
        <p:txBody>
          <a:bodyPr spcFirstLastPara="1" wrap="square" lIns="91425" tIns="45700" rIns="91425" bIns="45700" anchor="t" anchorCtr="0">
            <a:spAutoFit/>
          </a:bodyPr>
          <a:lstStyle/>
          <a:p>
            <a:pPr lvl="1" algn="just">
              <a:buSzPts val="1200"/>
            </a:pPr>
            <a:endParaRPr lang="es-CO" sz="1800" b="1">
              <a:solidFill>
                <a:srgbClr val="242D5B"/>
              </a:solidFill>
              <a:latin typeface="Calibri"/>
              <a:cs typeface="Calibri"/>
            </a:endParaRPr>
          </a:p>
          <a:p>
            <a:pPr lvl="1" algn="just">
              <a:buSzPts val="1200"/>
            </a:pPr>
            <a:r>
              <a:rPr lang="es-CO" sz="1800" b="1">
                <a:solidFill>
                  <a:srgbClr val="242D5B"/>
                </a:solidFill>
                <a:latin typeface="Calibri"/>
                <a:cs typeface="Calibri"/>
              </a:rPr>
              <a:t>               Responsables: </a:t>
            </a:r>
          </a:p>
          <a:p>
            <a:pPr algn="just"/>
            <a:r>
              <a:rPr lang="es-CO" sz="1300" b="1">
                <a:solidFill>
                  <a:srgbClr val="002060"/>
                </a:solidFill>
                <a:latin typeface="Calibri"/>
                <a:cs typeface="Calibri"/>
              </a:rPr>
              <a:t>Liderazgo: </a:t>
            </a:r>
            <a:r>
              <a:rPr lang="es-MX" sz="1300">
                <a:solidFill>
                  <a:srgbClr val="444444"/>
                </a:solidFill>
                <a:latin typeface="Calibri"/>
                <a:cs typeface="Calibri"/>
              </a:rPr>
              <a:t>MinAmbiente.</a:t>
            </a:r>
            <a:endParaRPr lang="es-CO" sz="1300">
              <a:solidFill>
                <a:srgbClr val="444444"/>
              </a:solidFill>
              <a:latin typeface="Calibri"/>
              <a:cs typeface="Calibri"/>
            </a:endParaRPr>
          </a:p>
          <a:p>
            <a:pPr algn="just"/>
            <a:r>
              <a:rPr lang="es-MX" sz="1300" b="1">
                <a:solidFill>
                  <a:srgbClr val="002060"/>
                </a:solidFill>
                <a:latin typeface="Calibri"/>
                <a:cs typeface="Calibri"/>
              </a:rPr>
              <a:t>Articulación: </a:t>
            </a:r>
            <a:r>
              <a:rPr lang="es-MX" sz="1300">
                <a:solidFill>
                  <a:srgbClr val="444444"/>
                </a:solidFill>
                <a:latin typeface="Calibri"/>
                <a:cs typeface="Calibri"/>
              </a:rPr>
              <a:t>IDEAM, IGAC, Humboldt/INVEMAR/SINCHI, DNP, </a:t>
            </a:r>
            <a:r>
              <a:rPr lang="es-MX" sz="1300" err="1">
                <a:solidFill>
                  <a:srgbClr val="444444"/>
                </a:solidFill>
                <a:latin typeface="Calibri"/>
                <a:cs typeface="Calibri"/>
              </a:rPr>
              <a:t>MinAgricultura</a:t>
            </a:r>
            <a:r>
              <a:rPr lang="es-MX" sz="1300">
                <a:solidFill>
                  <a:srgbClr val="444444"/>
                </a:solidFill>
                <a:latin typeface="Calibri"/>
                <a:cs typeface="Calibri"/>
              </a:rPr>
              <a:t>, </a:t>
            </a:r>
            <a:r>
              <a:rPr lang="es-MX" sz="1300" err="1">
                <a:solidFill>
                  <a:srgbClr val="444444"/>
                </a:solidFill>
                <a:latin typeface="Calibri"/>
                <a:cs typeface="Calibri"/>
              </a:rPr>
              <a:t>MinVivienda</a:t>
            </a:r>
            <a:r>
              <a:rPr lang="es-MX" sz="1300">
                <a:solidFill>
                  <a:srgbClr val="444444"/>
                </a:solidFill>
                <a:latin typeface="Calibri"/>
                <a:cs typeface="Calibri"/>
              </a:rPr>
              <a:t>, CAR, </a:t>
            </a:r>
            <a:r>
              <a:rPr lang="es-MX" sz="1300">
                <a:solidFill>
                  <a:srgbClr val="444444"/>
                </a:solidFill>
                <a:highlight>
                  <a:srgbClr val="FFFF00"/>
                </a:highlight>
                <a:latin typeface="Calibri"/>
                <a:cs typeface="Calibri"/>
              </a:rPr>
              <a:t>Gobernaciones/Alcaldías</a:t>
            </a:r>
            <a:r>
              <a:rPr lang="es-MX" sz="1300">
                <a:solidFill>
                  <a:srgbClr val="444444"/>
                </a:solidFill>
                <a:latin typeface="Calibri"/>
                <a:cs typeface="Calibri"/>
              </a:rPr>
              <a:t>, Consejos de cuenca y sectores productivos.</a:t>
            </a:r>
          </a:p>
          <a:p>
            <a:pPr algn="just"/>
            <a:endParaRPr lang="es-MX" sz="1300">
              <a:solidFill>
                <a:srgbClr val="444444"/>
              </a:solidFill>
              <a:latin typeface="Calibri"/>
              <a:cs typeface="Calibri"/>
            </a:endParaRPr>
          </a:p>
          <a:p>
            <a:pPr algn="just"/>
            <a:endParaRPr lang="es-MX" sz="1300">
              <a:solidFill>
                <a:srgbClr val="444444"/>
              </a:solidFill>
              <a:latin typeface="Calibri"/>
              <a:cs typeface="Calibri"/>
            </a:endParaRPr>
          </a:p>
          <a:p>
            <a:pPr algn="just"/>
            <a:endParaRPr lang="es-MX" sz="1300">
              <a:solidFill>
                <a:srgbClr val="444444"/>
              </a:solidFill>
              <a:latin typeface="Calibri"/>
              <a:cs typeface="Calibri"/>
            </a:endParaRPr>
          </a:p>
          <a:p>
            <a:pPr algn="just"/>
            <a:endParaRPr lang="es-MX" sz="1300">
              <a:solidFill>
                <a:srgbClr val="444444"/>
              </a:solidFill>
              <a:latin typeface="Calibri"/>
              <a:cs typeface="Calibri"/>
            </a:endParaRPr>
          </a:p>
          <a:p>
            <a:pPr lvl="1" algn="just">
              <a:buSzPts val="1200"/>
            </a:pPr>
            <a:r>
              <a:rPr lang="es-MX" sz="1800" b="1">
                <a:solidFill>
                  <a:srgbClr val="242D5B"/>
                </a:solidFill>
                <a:latin typeface="Calibri"/>
                <a:cs typeface="Calibri"/>
              </a:rPr>
              <a:t>                Metas: </a:t>
            </a:r>
          </a:p>
          <a:p>
            <a:pPr algn="just"/>
            <a:r>
              <a:rPr lang="es-CO" sz="1300" b="1">
                <a:solidFill>
                  <a:srgbClr val="002060"/>
                </a:solidFill>
                <a:latin typeface="Calibri"/>
                <a:cs typeface="Calibri"/>
              </a:rPr>
              <a:t>2030: </a:t>
            </a:r>
            <a:r>
              <a:rPr lang="es-MX" sz="1300">
                <a:solidFill>
                  <a:srgbClr val="444444"/>
                </a:solidFill>
                <a:highlight>
                  <a:srgbClr val="FFFF00"/>
                </a:highlight>
                <a:latin typeface="Calibri"/>
                <a:cs typeface="Calibri"/>
              </a:rPr>
              <a:t>Construcción de la estrategia </a:t>
            </a:r>
            <a:r>
              <a:rPr lang="es-MX" sz="1300">
                <a:solidFill>
                  <a:srgbClr val="444444"/>
                </a:solidFill>
                <a:latin typeface="Calibri"/>
                <a:cs typeface="Calibri"/>
              </a:rPr>
              <a:t>y adopción de esta junto con el </a:t>
            </a:r>
            <a:r>
              <a:rPr lang="es-MX" sz="1300">
                <a:solidFill>
                  <a:srgbClr val="444444"/>
                </a:solidFill>
                <a:highlight>
                  <a:srgbClr val="FFFF00"/>
                </a:highlight>
                <a:latin typeface="Calibri"/>
                <a:cs typeface="Calibri"/>
              </a:rPr>
              <a:t>paquete mínimo de criterios técnicos aplicables del ciclo del agua definido</a:t>
            </a:r>
            <a:r>
              <a:rPr lang="es-MX" sz="1300">
                <a:solidFill>
                  <a:srgbClr val="444444"/>
                </a:solidFill>
                <a:latin typeface="Calibri"/>
                <a:cs typeface="Calibri"/>
              </a:rPr>
              <a:t>, logrando su implementación en al menos el 30% de los territorios priorizados.</a:t>
            </a:r>
          </a:p>
          <a:p>
            <a:pPr algn="just"/>
            <a:r>
              <a:rPr lang="es-CO" sz="1300" b="1">
                <a:solidFill>
                  <a:srgbClr val="002060"/>
                </a:solidFill>
                <a:latin typeface="Calibri"/>
                <a:cs typeface="Calibri"/>
              </a:rPr>
              <a:t>2040: </a:t>
            </a:r>
            <a:r>
              <a:rPr lang="es-MX" sz="1300">
                <a:solidFill>
                  <a:srgbClr val="444444"/>
                </a:solidFill>
                <a:latin typeface="Calibri"/>
                <a:cs typeface="Calibri"/>
              </a:rPr>
              <a:t>Contar con el 70% de los territorios priorizados que incorporen de manera consistente los criterios aplicables del ciclo del agua en instrumentos de planificación ambiental y territorial.</a:t>
            </a:r>
          </a:p>
          <a:p>
            <a:pPr algn="just"/>
            <a:r>
              <a:rPr lang="es-CO" sz="1300" b="1">
                <a:solidFill>
                  <a:srgbClr val="002060"/>
                </a:solidFill>
                <a:latin typeface="Calibri"/>
                <a:cs typeface="Calibri"/>
              </a:rPr>
              <a:t>2050: </a:t>
            </a:r>
            <a:r>
              <a:rPr lang="es-MX" sz="1300">
                <a:solidFill>
                  <a:srgbClr val="444444"/>
                </a:solidFill>
                <a:latin typeface="Calibri"/>
                <a:cs typeface="Calibri"/>
              </a:rPr>
              <a:t>Alcanzar que el 100% de los territorios priorizados cuenten con instrumentos de planificación ambiental y territorial articulados mediante criterios aplicables del ciclo del agua, usados de forma regular para orientar decisiones territoriales y sectoriales.</a:t>
            </a:r>
            <a:endParaRPr lang="es-CO" sz="1300">
              <a:solidFill>
                <a:srgbClr val="444444"/>
              </a:solidFill>
              <a:latin typeface="Calibri"/>
              <a:cs typeface="Calibri"/>
            </a:endParaRPr>
          </a:p>
        </p:txBody>
      </p:sp>
      <p:pic>
        <p:nvPicPr>
          <p:cNvPr id="6" name="Gráfico 5" descr="Crecimiento empresarial contorno">
            <a:extLst>
              <a:ext uri="{FF2B5EF4-FFF2-40B4-BE49-F238E27FC236}">
                <a16:creationId xmlns:a16="http://schemas.microsoft.com/office/drawing/2014/main" id="{60950C89-016A-E3D9-228B-7EEF7681B921}"/>
              </a:ext>
            </a:extLst>
          </p:cNvPr>
          <p:cNvPicPr>
            <a:picLocks noChangeAspect="1"/>
          </p:cNvPicPr>
          <p:nvPr/>
        </p:nvPicPr>
        <p:blipFill>
          <a:blip>
            <a:extLst>
              <a:ext uri="{96DAC541-7B7A-43D3-8B79-37D633B846F1}">
                <asvg:svgBlip xmlns:asvg="http://schemas.microsoft.com/office/drawing/2016/SVG/main" r:embed="rId6"/>
              </a:ext>
            </a:extLst>
          </a:blip>
          <a:stretch>
            <a:fillRect/>
          </a:stretch>
        </p:blipFill>
        <p:spPr>
          <a:xfrm>
            <a:off x="5754298" y="4176124"/>
            <a:ext cx="717480" cy="717480"/>
          </a:xfrm>
          <a:prstGeom prst="rect">
            <a:avLst/>
          </a:prstGeom>
        </p:spPr>
      </p:pic>
      <p:pic>
        <p:nvPicPr>
          <p:cNvPr id="8" name="Gráfico 7" descr="Usuarios contorno">
            <a:extLst>
              <a:ext uri="{FF2B5EF4-FFF2-40B4-BE49-F238E27FC236}">
                <a16:creationId xmlns:a16="http://schemas.microsoft.com/office/drawing/2014/main" id="{DB800B48-0F1E-A43E-E6DA-4CB0C83D1478}"/>
              </a:ext>
            </a:extLst>
          </p:cNvPr>
          <p:cNvPicPr>
            <a:picLocks noChangeAspect="1"/>
          </p:cNvPicPr>
          <p:nvPr/>
        </p:nvPicPr>
        <p:blipFill>
          <a:blip>
            <a:extLst>
              <a:ext uri="{96DAC541-7B7A-43D3-8B79-37D633B846F1}">
                <asvg:svgBlip xmlns:asvg="http://schemas.microsoft.com/office/drawing/2016/SVG/main" r:embed="rId7"/>
              </a:ext>
            </a:extLst>
          </a:blip>
          <a:stretch>
            <a:fillRect/>
          </a:stretch>
        </p:blipFill>
        <p:spPr>
          <a:xfrm>
            <a:off x="5738757" y="2568901"/>
            <a:ext cx="717480" cy="717480"/>
          </a:xfrm>
          <a:prstGeom prst="rect">
            <a:avLst/>
          </a:prstGeom>
        </p:spPr>
      </p:pic>
      <p:pic>
        <p:nvPicPr>
          <p:cNvPr id="10" name="Gráfico 9" descr="Mano abierta con planta contorno">
            <a:extLst>
              <a:ext uri="{FF2B5EF4-FFF2-40B4-BE49-F238E27FC236}">
                <a16:creationId xmlns:a16="http://schemas.microsoft.com/office/drawing/2014/main" id="{7CA06290-1FD4-121B-ECD6-D35BD812D49A}"/>
              </a:ext>
            </a:extLst>
          </p:cNvPr>
          <p:cNvPicPr>
            <a:picLocks noChangeAspect="1"/>
          </p:cNvPicPr>
          <p:nvPr/>
        </p:nvPicPr>
        <p:blipFill>
          <a:blip>
            <a:extLst>
              <a:ext uri="{96DAC541-7B7A-43D3-8B79-37D633B846F1}">
                <asvg:svgBlip xmlns:asvg="http://schemas.microsoft.com/office/drawing/2016/SVG/main" r:embed="rId8"/>
              </a:ext>
            </a:extLst>
          </a:blip>
          <a:stretch>
            <a:fillRect/>
          </a:stretch>
        </p:blipFill>
        <p:spPr>
          <a:xfrm>
            <a:off x="276819" y="2598785"/>
            <a:ext cx="655486" cy="655486"/>
          </a:xfrm>
          <a:prstGeom prst="rect">
            <a:avLst/>
          </a:prstGeom>
        </p:spPr>
      </p:pic>
      <p:sp>
        <p:nvSpPr>
          <p:cNvPr id="4" name="Google Shape;4001;p27">
            <a:extLst>
              <a:ext uri="{FF2B5EF4-FFF2-40B4-BE49-F238E27FC236}">
                <a16:creationId xmlns:a16="http://schemas.microsoft.com/office/drawing/2014/main" id="{ACFDCA9A-9AD2-1950-AB02-437E6A632854}"/>
              </a:ext>
            </a:extLst>
          </p:cNvPr>
          <p:cNvSpPr txBox="1"/>
          <p:nvPr/>
        </p:nvSpPr>
        <p:spPr>
          <a:xfrm>
            <a:off x="7099310" y="185888"/>
            <a:ext cx="4814700" cy="70784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000"/>
              <a:buFont typeface="Arial"/>
              <a:buNone/>
            </a:pPr>
            <a:r>
              <a:rPr lang="es-419" sz="2000" b="1" i="0" u="none" strike="noStrike" cap="none">
                <a:solidFill>
                  <a:schemeClr val="lt1"/>
                </a:solidFill>
                <a:latin typeface="Calibri"/>
                <a:ea typeface="Calibri"/>
                <a:cs typeface="Calibri"/>
                <a:sym typeface="Calibri"/>
              </a:rPr>
              <a:t>Linea estratégica 1 Oferta</a:t>
            </a:r>
          </a:p>
          <a:p>
            <a:pPr marL="0" marR="0" lvl="0" indent="0" algn="ctr" rtl="0">
              <a:lnSpc>
                <a:spcPct val="100000"/>
              </a:lnSpc>
              <a:spcBef>
                <a:spcPts val="0"/>
              </a:spcBef>
              <a:spcAft>
                <a:spcPts val="0"/>
              </a:spcAft>
              <a:buClr>
                <a:srgbClr val="000000"/>
              </a:buClr>
              <a:buSzPts val="2000"/>
              <a:buFont typeface="Arial"/>
              <a:buNone/>
            </a:pPr>
            <a:r>
              <a:rPr lang="es-419" sz="2000" b="1">
                <a:solidFill>
                  <a:schemeClr val="lt1"/>
                </a:solidFill>
                <a:latin typeface="Calibri"/>
                <a:ea typeface="Calibri"/>
                <a:cs typeface="Calibri"/>
                <a:sym typeface="Calibri"/>
              </a:rPr>
              <a:t>Asociada a Brecha 4</a:t>
            </a:r>
            <a:endParaRPr sz="2000" b="0" i="0" u="none" strike="noStrike" cap="none">
              <a:solidFill>
                <a:schemeClr val="lt1"/>
              </a:solidFill>
              <a:latin typeface="Calibri"/>
              <a:ea typeface="Calibri"/>
              <a:cs typeface="Calibri"/>
              <a:sym typeface="Calibri"/>
            </a:endParaRPr>
          </a:p>
        </p:txBody>
      </p:sp>
    </p:spTree>
    <p:extLst>
      <p:ext uri="{BB962C8B-B14F-4D97-AF65-F5344CB8AC3E}">
        <p14:creationId xmlns:p14="http://schemas.microsoft.com/office/powerpoint/2010/main" val="35501624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6950BFC3-D8DA-4A85-94F7-54DA5524770B}">
      <p188:commentRel xmlns:p188="http://schemas.microsoft.com/office/powerpoint/2018/8/main" r:id="rId3"/>
    </p:ext>
  </p:extLs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3998">
          <a:extLst>
            <a:ext uri="{FF2B5EF4-FFF2-40B4-BE49-F238E27FC236}">
              <a16:creationId xmlns:a16="http://schemas.microsoft.com/office/drawing/2014/main" id="{5E31FD65-3F7D-BFA2-2F12-79993492275D}"/>
            </a:ext>
          </a:extLst>
        </p:cNvPr>
        <p:cNvGrpSpPr/>
        <p:nvPr/>
      </p:nvGrpSpPr>
      <p:grpSpPr>
        <a:xfrm>
          <a:off x="0" y="0"/>
          <a:ext cx="0" cy="0"/>
          <a:chOff x="0" y="0"/>
          <a:chExt cx="0" cy="0"/>
        </a:xfrm>
      </p:grpSpPr>
      <p:pic>
        <p:nvPicPr>
          <p:cNvPr id="3999" name="Google Shape;3999;p27" descr="Patrón de fondo&#10;&#10;El contenido generado por IA puede ser incorrecto.">
            <a:extLst>
              <a:ext uri="{FF2B5EF4-FFF2-40B4-BE49-F238E27FC236}">
                <a16:creationId xmlns:a16="http://schemas.microsoft.com/office/drawing/2014/main" id="{F280B10E-7D8A-53D9-2A3F-E04306151D3B}"/>
              </a:ext>
            </a:extLst>
          </p:cNvPr>
          <p:cNvPicPr preferRelativeResize="0"/>
          <p:nvPr/>
        </p:nvPicPr>
        <p:blipFill rotWithShape="1">
          <a:blip r:embed="rId3">
            <a:alphaModFix/>
          </a:blip>
          <a:srcRect/>
          <a:stretch/>
        </p:blipFill>
        <p:spPr>
          <a:xfrm>
            <a:off x="-13974" y="-3861"/>
            <a:ext cx="11504838" cy="6858000"/>
          </a:xfrm>
          <a:prstGeom prst="rect">
            <a:avLst/>
          </a:prstGeom>
          <a:noFill/>
          <a:ln>
            <a:noFill/>
          </a:ln>
        </p:spPr>
      </p:pic>
      <p:sp>
        <p:nvSpPr>
          <p:cNvPr id="4000" name="Google Shape;4000;p27">
            <a:extLst>
              <a:ext uri="{FF2B5EF4-FFF2-40B4-BE49-F238E27FC236}">
                <a16:creationId xmlns:a16="http://schemas.microsoft.com/office/drawing/2014/main" id="{065DBE63-28D5-7291-BCF6-381131D236B5}"/>
              </a:ext>
            </a:extLst>
          </p:cNvPr>
          <p:cNvSpPr/>
          <p:nvPr/>
        </p:nvSpPr>
        <p:spPr>
          <a:xfrm>
            <a:off x="6801898" y="0"/>
            <a:ext cx="5386800" cy="1042200"/>
          </a:xfrm>
          <a:prstGeom prst="rect">
            <a:avLst/>
          </a:prstGeom>
          <a:solidFill>
            <a:srgbClr val="242D5B"/>
          </a:solidFill>
          <a:ln w="12700" cap="flat" cmpd="sng">
            <a:solidFill>
              <a:srgbClr val="264159"/>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4002" name="Google Shape;4002;p27" descr="Logotipo&#10;&#10;El contenido generado por IA puede ser incorrecto.">
            <a:extLst>
              <a:ext uri="{FF2B5EF4-FFF2-40B4-BE49-F238E27FC236}">
                <a16:creationId xmlns:a16="http://schemas.microsoft.com/office/drawing/2014/main" id="{47B4AF1E-A095-8A0F-1C6D-4F3D8481ED1C}"/>
              </a:ext>
            </a:extLst>
          </p:cNvPr>
          <p:cNvPicPr preferRelativeResize="0"/>
          <p:nvPr/>
        </p:nvPicPr>
        <p:blipFill rotWithShape="1">
          <a:blip r:embed="rId4">
            <a:alphaModFix/>
          </a:blip>
          <a:srcRect/>
          <a:stretch/>
        </p:blipFill>
        <p:spPr>
          <a:xfrm>
            <a:off x="277873" y="185888"/>
            <a:ext cx="4019550" cy="809625"/>
          </a:xfrm>
          <a:prstGeom prst="rect">
            <a:avLst/>
          </a:prstGeom>
          <a:noFill/>
          <a:ln>
            <a:noFill/>
          </a:ln>
        </p:spPr>
      </p:pic>
      <p:sp>
        <p:nvSpPr>
          <p:cNvPr id="4003" name="Google Shape;4003;p27">
            <a:extLst>
              <a:ext uri="{FF2B5EF4-FFF2-40B4-BE49-F238E27FC236}">
                <a16:creationId xmlns:a16="http://schemas.microsoft.com/office/drawing/2014/main" id="{2BC5594E-5DB5-5C56-7159-637C48FF4D86}"/>
              </a:ext>
            </a:extLst>
          </p:cNvPr>
          <p:cNvSpPr/>
          <p:nvPr/>
        </p:nvSpPr>
        <p:spPr>
          <a:xfrm>
            <a:off x="0" y="1002217"/>
            <a:ext cx="12192600" cy="1542600"/>
          </a:xfrm>
          <a:prstGeom prst="rect">
            <a:avLst/>
          </a:prstGeom>
          <a:solidFill>
            <a:srgbClr val="BBD6E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600"/>
              <a:buFont typeface="Arial"/>
              <a:buNone/>
            </a:pPr>
            <a:endParaRPr sz="1600" b="0" i="0" u="none" strike="noStrike" cap="none">
              <a:solidFill>
                <a:schemeClr val="lt1"/>
              </a:solidFill>
              <a:latin typeface="Calibri"/>
              <a:ea typeface="Calibri"/>
              <a:cs typeface="Calibri"/>
              <a:sym typeface="Calibri"/>
            </a:endParaRPr>
          </a:p>
        </p:txBody>
      </p:sp>
      <p:sp>
        <p:nvSpPr>
          <p:cNvPr id="4004" name="Google Shape;4004;p27">
            <a:extLst>
              <a:ext uri="{FF2B5EF4-FFF2-40B4-BE49-F238E27FC236}">
                <a16:creationId xmlns:a16="http://schemas.microsoft.com/office/drawing/2014/main" id="{FF91DFEC-DC7E-FEA1-33E3-EA76F2340309}"/>
              </a:ext>
            </a:extLst>
          </p:cNvPr>
          <p:cNvSpPr txBox="1"/>
          <p:nvPr/>
        </p:nvSpPr>
        <p:spPr>
          <a:xfrm>
            <a:off x="267170" y="1068573"/>
            <a:ext cx="11921527" cy="1169511"/>
          </a:xfrm>
          <a:prstGeom prst="rect">
            <a:avLst/>
          </a:prstGeom>
          <a:noFill/>
          <a:ln>
            <a:noFill/>
          </a:ln>
        </p:spPr>
        <p:txBody>
          <a:bodyPr spcFirstLastPara="1" wrap="square" lIns="91425" tIns="45700" rIns="91425" bIns="45700" anchor="t" anchorCtr="0">
            <a:spAutoFit/>
          </a:bodyPr>
          <a:lstStyle/>
          <a:p>
            <a:pPr lvl="0">
              <a:buSzPts val="2000"/>
            </a:pPr>
            <a:r>
              <a:rPr lang="es-MX" sz="2000" b="1">
                <a:solidFill>
                  <a:srgbClr val="242D5B"/>
                </a:solidFill>
                <a:latin typeface="Calibri"/>
                <a:cs typeface="Calibri"/>
              </a:rPr>
              <a:t>CONSERVAR EL CICLO HIDROLÓGICO Y LOS ECOSISTEMAS DE LOS QUE DEPENDE LA OFERTA DEL AGUA</a:t>
            </a:r>
          </a:p>
          <a:p>
            <a:pPr lvl="0">
              <a:buSzPts val="2000"/>
            </a:pPr>
            <a:endParaRPr lang="es-CO" sz="1800" b="1">
              <a:solidFill>
                <a:srgbClr val="242D5B"/>
              </a:solidFill>
              <a:latin typeface="Calibri"/>
              <a:cs typeface="Calibri"/>
              <a:sym typeface="Calibri"/>
            </a:endParaRPr>
          </a:p>
          <a:p>
            <a:pPr>
              <a:buSzPts val="2000"/>
            </a:pPr>
            <a:r>
              <a:rPr lang="es-MX" sz="1800" b="1">
                <a:solidFill>
                  <a:srgbClr val="242D5B"/>
                </a:solidFill>
                <a:latin typeface="Calibri"/>
                <a:cs typeface="Calibri"/>
              </a:rPr>
              <a:t>2. Consolidación Planes Estratégicos de Macrocuencas: marco vinculante, unidades funcionales y determinantes operables</a:t>
            </a:r>
            <a:br>
              <a:rPr lang="es-MX" sz="1800" b="1">
                <a:solidFill>
                  <a:srgbClr val="242D5B"/>
                </a:solidFill>
                <a:latin typeface="Calibri"/>
                <a:cs typeface="Calibri"/>
              </a:rPr>
            </a:br>
            <a:endParaRPr sz="1400" b="0" i="0" u="none" strike="noStrike" cap="none">
              <a:solidFill>
                <a:srgbClr val="000000"/>
              </a:solidFill>
              <a:latin typeface="Arial"/>
              <a:ea typeface="Arial"/>
              <a:cs typeface="Arial"/>
              <a:sym typeface="Arial"/>
            </a:endParaRPr>
          </a:p>
        </p:txBody>
      </p:sp>
      <p:sp>
        <p:nvSpPr>
          <p:cNvPr id="3" name="Google Shape;4161;p38">
            <a:extLst>
              <a:ext uri="{FF2B5EF4-FFF2-40B4-BE49-F238E27FC236}">
                <a16:creationId xmlns:a16="http://schemas.microsoft.com/office/drawing/2014/main" id="{0FE0E0CE-6212-C7B0-B218-34DC66F56D32}"/>
              </a:ext>
            </a:extLst>
          </p:cNvPr>
          <p:cNvSpPr txBox="1"/>
          <p:nvPr/>
        </p:nvSpPr>
        <p:spPr>
          <a:xfrm>
            <a:off x="-354956" y="2607860"/>
            <a:ext cx="5971238" cy="3631723"/>
          </a:xfrm>
          <a:prstGeom prst="rect">
            <a:avLst/>
          </a:prstGeom>
          <a:noFill/>
          <a:ln>
            <a:noFill/>
          </a:ln>
        </p:spPr>
        <p:txBody>
          <a:bodyPr spcFirstLastPara="1" wrap="square" lIns="91425" tIns="45700" rIns="91425" bIns="45700" anchor="t" anchorCtr="0">
            <a:spAutoFit/>
          </a:bodyPr>
          <a:lstStyle/>
          <a:p>
            <a:pPr marL="457200" lvl="1" algn="just">
              <a:buSzPts val="1200"/>
            </a:pPr>
            <a:endParaRPr lang="es-CO" sz="1800" b="1">
              <a:solidFill>
                <a:srgbClr val="242D5B"/>
              </a:solidFill>
              <a:latin typeface="Calibri"/>
              <a:cs typeface="Calibri"/>
              <a:sym typeface="Calibri"/>
            </a:endParaRPr>
          </a:p>
          <a:p>
            <a:pPr marL="457200" lvl="1" algn="just">
              <a:buSzPts val="1200"/>
            </a:pPr>
            <a:r>
              <a:rPr lang="es-CO" sz="1800" b="1">
                <a:solidFill>
                  <a:srgbClr val="242D5B"/>
                </a:solidFill>
                <a:latin typeface="Calibri"/>
                <a:cs typeface="Calibri"/>
                <a:sym typeface="Calibri"/>
              </a:rPr>
              <a:t>                Propósito:  </a:t>
            </a:r>
          </a:p>
          <a:p>
            <a:pPr marL="457200" lvl="1" algn="just">
              <a:buSzPts val="1200"/>
            </a:pPr>
            <a:endParaRPr lang="es-MX" sz="1600">
              <a:solidFill>
                <a:srgbClr val="444444"/>
              </a:solidFill>
              <a:latin typeface="Calibri"/>
              <a:cs typeface="Calibri"/>
            </a:endParaRPr>
          </a:p>
          <a:p>
            <a:pPr marL="457200" lvl="1" algn="just">
              <a:buSzPts val="1200"/>
            </a:pPr>
            <a:r>
              <a:rPr lang="es-MX" sz="1600">
                <a:solidFill>
                  <a:srgbClr val="444444"/>
                </a:solidFill>
                <a:latin typeface="Calibri"/>
                <a:cs typeface="Calibri"/>
              </a:rPr>
              <a:t>Consolidar a los PEM como instrumento marco de planificación alrededor del agua, que orienten de manera vinculante la planificación ambiental y la planificación del territorio y sectorial, mediante la identificación y priorización de unidades funcionales cuenca–paisaje–ecosistema (incluyendo gradientes y límites ecosistémicos que sostienen la oferta hídrica) y definir áreas de interés hidrológico de ecosistemas de alta montaña (bosques altoandino, humedales, glaciares, lagos, turberas y páramos) considerando escenarios de variabilidad y cambio climático para definir prioridades de protección, intervención e inversión.</a:t>
            </a:r>
            <a:endParaRPr sz="1200" b="0" i="0" u="none" strike="noStrike" cap="none">
              <a:solidFill>
                <a:srgbClr val="444444"/>
              </a:solidFill>
              <a:latin typeface="Calibri"/>
              <a:ea typeface="Calibri"/>
              <a:cs typeface="Calibri"/>
              <a:sym typeface="Calibri"/>
            </a:endParaRPr>
          </a:p>
        </p:txBody>
      </p:sp>
      <p:cxnSp>
        <p:nvCxnSpPr>
          <p:cNvPr id="5" name="Conector recto 4">
            <a:extLst>
              <a:ext uri="{FF2B5EF4-FFF2-40B4-BE49-F238E27FC236}">
                <a16:creationId xmlns:a16="http://schemas.microsoft.com/office/drawing/2014/main" id="{E881D79B-5627-B5F8-732C-4D0611A620AF}"/>
              </a:ext>
            </a:extLst>
          </p:cNvPr>
          <p:cNvCxnSpPr/>
          <p:nvPr/>
        </p:nvCxnSpPr>
        <p:spPr>
          <a:xfrm>
            <a:off x="5616282" y="2619102"/>
            <a:ext cx="0" cy="4051845"/>
          </a:xfrm>
          <a:prstGeom prst="line">
            <a:avLst/>
          </a:prstGeom>
          <a:ln w="19050" cap="flat" cmpd="sng" algn="ctr">
            <a:solidFill>
              <a:schemeClr val="accent1"/>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sp>
        <p:nvSpPr>
          <p:cNvPr id="2" name="Google Shape;4161;p38">
            <a:extLst>
              <a:ext uri="{FF2B5EF4-FFF2-40B4-BE49-F238E27FC236}">
                <a16:creationId xmlns:a16="http://schemas.microsoft.com/office/drawing/2014/main" id="{93C3AE26-AEEE-BA4C-E387-E23D24443CB6}"/>
              </a:ext>
            </a:extLst>
          </p:cNvPr>
          <p:cNvSpPr txBox="1"/>
          <p:nvPr/>
        </p:nvSpPr>
        <p:spPr>
          <a:xfrm>
            <a:off x="5616282" y="2621066"/>
            <a:ext cx="6543938" cy="4324220"/>
          </a:xfrm>
          <a:prstGeom prst="rect">
            <a:avLst/>
          </a:prstGeom>
          <a:noFill/>
          <a:ln>
            <a:noFill/>
          </a:ln>
        </p:spPr>
        <p:txBody>
          <a:bodyPr spcFirstLastPara="1" wrap="square" lIns="91425" tIns="45700" rIns="91425" bIns="45700" anchor="t" anchorCtr="0">
            <a:spAutoFit/>
          </a:bodyPr>
          <a:lstStyle/>
          <a:p>
            <a:pPr lvl="1" algn="just">
              <a:buSzPts val="1200"/>
            </a:pPr>
            <a:endParaRPr lang="es-CO" sz="1800" b="1">
              <a:solidFill>
                <a:srgbClr val="242D5B"/>
              </a:solidFill>
              <a:latin typeface="Calibri"/>
              <a:cs typeface="Calibri"/>
            </a:endParaRPr>
          </a:p>
          <a:p>
            <a:pPr lvl="1" algn="just">
              <a:buSzPts val="1200"/>
            </a:pPr>
            <a:r>
              <a:rPr lang="es-CO" sz="1800" b="1">
                <a:solidFill>
                  <a:srgbClr val="242D5B"/>
                </a:solidFill>
                <a:latin typeface="Calibri"/>
                <a:cs typeface="Calibri"/>
              </a:rPr>
              <a:t>               Responsables: </a:t>
            </a:r>
          </a:p>
          <a:p>
            <a:pPr algn="just"/>
            <a:r>
              <a:rPr lang="es-CO" sz="1300" b="1">
                <a:solidFill>
                  <a:srgbClr val="002060"/>
                </a:solidFill>
                <a:latin typeface="Calibri"/>
                <a:cs typeface="Calibri"/>
              </a:rPr>
              <a:t>Liderazgo: </a:t>
            </a:r>
            <a:r>
              <a:rPr lang="es-MX" sz="1300">
                <a:solidFill>
                  <a:srgbClr val="444444"/>
                </a:solidFill>
                <a:latin typeface="Calibri"/>
                <a:cs typeface="Calibri"/>
              </a:rPr>
              <a:t>MinAmbiente.</a:t>
            </a:r>
            <a:endParaRPr lang="es-CO" sz="1300">
              <a:solidFill>
                <a:srgbClr val="444444"/>
              </a:solidFill>
              <a:latin typeface="Calibri"/>
              <a:cs typeface="Calibri"/>
            </a:endParaRPr>
          </a:p>
          <a:p>
            <a:pPr algn="just"/>
            <a:r>
              <a:rPr lang="es-MX" sz="1300" b="1">
                <a:solidFill>
                  <a:srgbClr val="002060"/>
                </a:solidFill>
                <a:latin typeface="Calibri"/>
                <a:cs typeface="Calibri"/>
              </a:rPr>
              <a:t>Articulación: </a:t>
            </a:r>
            <a:r>
              <a:rPr lang="es-MX" sz="1300">
                <a:solidFill>
                  <a:srgbClr val="444444"/>
                </a:solidFill>
                <a:latin typeface="Calibri"/>
                <a:cs typeface="Calibri"/>
              </a:rPr>
              <a:t>CAR, IDEAM, PNN, Minagricultura, ANLA, Minvivienda.</a:t>
            </a:r>
          </a:p>
          <a:p>
            <a:pPr algn="just"/>
            <a:endParaRPr lang="es-MX" sz="1300">
              <a:solidFill>
                <a:srgbClr val="444444"/>
              </a:solidFill>
              <a:latin typeface="Calibri"/>
              <a:cs typeface="Calibri"/>
            </a:endParaRPr>
          </a:p>
          <a:p>
            <a:pPr algn="just"/>
            <a:endParaRPr lang="es-MX" sz="1300">
              <a:solidFill>
                <a:srgbClr val="444444"/>
              </a:solidFill>
              <a:latin typeface="Calibri"/>
              <a:cs typeface="Calibri"/>
            </a:endParaRPr>
          </a:p>
          <a:p>
            <a:pPr lvl="1" algn="just">
              <a:buSzPts val="1200"/>
            </a:pPr>
            <a:r>
              <a:rPr lang="es-MX" sz="1800" b="1">
                <a:solidFill>
                  <a:srgbClr val="242D5B"/>
                </a:solidFill>
                <a:latin typeface="Calibri"/>
                <a:cs typeface="Calibri"/>
              </a:rPr>
              <a:t>                Metas: </a:t>
            </a:r>
          </a:p>
          <a:p>
            <a:pPr algn="just"/>
            <a:r>
              <a:rPr lang="es-CO" sz="1300" b="1">
                <a:solidFill>
                  <a:srgbClr val="002060"/>
                </a:solidFill>
                <a:latin typeface="Calibri"/>
                <a:cs typeface="Calibri"/>
              </a:rPr>
              <a:t>2030: </a:t>
            </a:r>
            <a:r>
              <a:rPr lang="es-MX" sz="1300">
                <a:solidFill>
                  <a:srgbClr val="444444"/>
                </a:solidFill>
                <a:latin typeface="Calibri"/>
                <a:cs typeface="Calibri"/>
              </a:rPr>
              <a:t>Contar con lineamientos metodológicos adoptados para la identificación y priorización de unidades funcionales cuenca–paisaje–ecosistema y áreas de interés hidrológico de alta montaña, y lograr su aplicación en al menos 1 de las 5 macrocuencas del país, con generación de lineamientos y criterios operables para su incorporación en instrumentos derivados.</a:t>
            </a:r>
          </a:p>
          <a:p>
            <a:pPr algn="just"/>
            <a:r>
              <a:rPr lang="es-CO" sz="1300" b="1">
                <a:solidFill>
                  <a:srgbClr val="002060"/>
                </a:solidFill>
                <a:latin typeface="Calibri"/>
                <a:cs typeface="Calibri"/>
              </a:rPr>
              <a:t>2040: </a:t>
            </a:r>
            <a:r>
              <a:rPr lang="es-MX" sz="1300">
                <a:solidFill>
                  <a:srgbClr val="444444"/>
                </a:solidFill>
                <a:latin typeface="Calibri"/>
                <a:cs typeface="Calibri"/>
              </a:rPr>
              <a:t>Al menos 3 de las 5 macrocuencas cuenten con PEM actualizados o ajustados con enfoque ecosistémico–territorial, incorporando unidades funcionales, áreas de interés hidrológico y criterios operables para orientar prioridades de protección, intervención e inversión e incorporarse progresivamente en instrumentos derivados.</a:t>
            </a:r>
          </a:p>
          <a:p>
            <a:pPr algn="just"/>
            <a:r>
              <a:rPr lang="es-CO" sz="1300" b="1">
                <a:solidFill>
                  <a:srgbClr val="002060"/>
                </a:solidFill>
                <a:latin typeface="Calibri"/>
                <a:cs typeface="Calibri"/>
              </a:rPr>
              <a:t>2050: </a:t>
            </a:r>
            <a:r>
              <a:rPr lang="es-MX" sz="1300">
                <a:solidFill>
                  <a:srgbClr val="444444"/>
                </a:solidFill>
                <a:latin typeface="Calibri"/>
                <a:cs typeface="Calibri"/>
              </a:rPr>
              <a:t>Las 5 macrocuencas del país cuenten con PEM consolidados como instrumento marco vinculante, con prioridades de protección, intervención e inversión definidas con base en escenarios de variabilidad y cambio climático, y con lineamientos y criterios operables incorporados de manera coherente en los instrumentos derivados y en la acción intersectorial de la macrocuenca.</a:t>
            </a:r>
            <a:endParaRPr lang="es-CO" sz="1300">
              <a:solidFill>
                <a:srgbClr val="444444"/>
              </a:solidFill>
              <a:latin typeface="Calibri"/>
              <a:cs typeface="Calibri"/>
            </a:endParaRPr>
          </a:p>
        </p:txBody>
      </p:sp>
      <p:pic>
        <p:nvPicPr>
          <p:cNvPr id="6" name="Gráfico 5" descr="Crecimiento empresarial contorno">
            <a:extLst>
              <a:ext uri="{FF2B5EF4-FFF2-40B4-BE49-F238E27FC236}">
                <a16:creationId xmlns:a16="http://schemas.microsoft.com/office/drawing/2014/main" id="{9352B015-6DFE-8269-6C02-D8B128AE2639}"/>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5754298" y="3670792"/>
            <a:ext cx="717480" cy="717480"/>
          </a:xfrm>
          <a:prstGeom prst="rect">
            <a:avLst/>
          </a:prstGeom>
        </p:spPr>
      </p:pic>
      <p:pic>
        <p:nvPicPr>
          <p:cNvPr id="8" name="Gráfico 7" descr="Usuarios contorno">
            <a:extLst>
              <a:ext uri="{FF2B5EF4-FFF2-40B4-BE49-F238E27FC236}">
                <a16:creationId xmlns:a16="http://schemas.microsoft.com/office/drawing/2014/main" id="{3AFB353A-C3FC-2103-D60F-282ED9072B2C}"/>
              </a:ext>
            </a:extLst>
          </p:cNvPr>
          <p:cNvPicPr>
            <a:picLocks noChangeAspect="1"/>
          </p:cNvPicPr>
          <p:nvPr/>
        </p:nvPicPr>
        <p:blipFill>
          <a:blip>
            <a:extLst>
              <a:ext uri="{96DAC541-7B7A-43D3-8B79-37D633B846F1}">
                <asvg:svgBlip xmlns:asvg="http://schemas.microsoft.com/office/drawing/2016/SVG/main" r:embed="rId6"/>
              </a:ext>
            </a:extLst>
          </a:blip>
          <a:stretch>
            <a:fillRect/>
          </a:stretch>
        </p:blipFill>
        <p:spPr>
          <a:xfrm>
            <a:off x="5738757" y="2568901"/>
            <a:ext cx="717480" cy="717480"/>
          </a:xfrm>
          <a:prstGeom prst="rect">
            <a:avLst/>
          </a:prstGeom>
        </p:spPr>
      </p:pic>
      <p:pic>
        <p:nvPicPr>
          <p:cNvPr id="10" name="Gráfico 9" descr="Mano abierta con planta contorno">
            <a:extLst>
              <a:ext uri="{FF2B5EF4-FFF2-40B4-BE49-F238E27FC236}">
                <a16:creationId xmlns:a16="http://schemas.microsoft.com/office/drawing/2014/main" id="{0E382512-6E8F-870C-A799-EF1033EBDB62}"/>
              </a:ext>
            </a:extLst>
          </p:cNvPr>
          <p:cNvPicPr>
            <a:picLocks noChangeAspect="1"/>
          </p:cNvPicPr>
          <p:nvPr/>
        </p:nvPicPr>
        <p:blipFill>
          <a:blip>
            <a:extLst>
              <a:ext uri="{96DAC541-7B7A-43D3-8B79-37D633B846F1}">
                <asvg:svgBlip xmlns:asvg="http://schemas.microsoft.com/office/drawing/2016/SVG/main" r:embed="rId7"/>
              </a:ext>
            </a:extLst>
          </a:blip>
          <a:stretch>
            <a:fillRect/>
          </a:stretch>
        </p:blipFill>
        <p:spPr>
          <a:xfrm>
            <a:off x="276819" y="2598785"/>
            <a:ext cx="655486" cy="655486"/>
          </a:xfrm>
          <a:prstGeom prst="rect">
            <a:avLst/>
          </a:prstGeom>
        </p:spPr>
      </p:pic>
      <p:sp>
        <p:nvSpPr>
          <p:cNvPr id="4" name="Google Shape;4001;p27">
            <a:extLst>
              <a:ext uri="{FF2B5EF4-FFF2-40B4-BE49-F238E27FC236}">
                <a16:creationId xmlns:a16="http://schemas.microsoft.com/office/drawing/2014/main" id="{8ABA05CF-5F7B-670F-A4F9-86DAB1D03177}"/>
              </a:ext>
            </a:extLst>
          </p:cNvPr>
          <p:cNvSpPr txBox="1"/>
          <p:nvPr/>
        </p:nvSpPr>
        <p:spPr>
          <a:xfrm>
            <a:off x="7099310" y="185888"/>
            <a:ext cx="4814700" cy="70784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000"/>
              <a:buFont typeface="Arial"/>
              <a:buNone/>
            </a:pPr>
            <a:r>
              <a:rPr lang="es-419" sz="2000" b="1" i="0" u="none" strike="noStrike" cap="none">
                <a:solidFill>
                  <a:schemeClr val="lt1"/>
                </a:solidFill>
                <a:latin typeface="Calibri"/>
                <a:ea typeface="Calibri"/>
                <a:cs typeface="Calibri"/>
                <a:sym typeface="Calibri"/>
              </a:rPr>
              <a:t>Linea estratégica 2 Oferta</a:t>
            </a:r>
          </a:p>
          <a:p>
            <a:pPr marL="0" marR="0" lvl="0" indent="0" algn="ctr" rtl="0">
              <a:lnSpc>
                <a:spcPct val="100000"/>
              </a:lnSpc>
              <a:spcBef>
                <a:spcPts val="0"/>
              </a:spcBef>
              <a:spcAft>
                <a:spcPts val="0"/>
              </a:spcAft>
              <a:buClr>
                <a:srgbClr val="000000"/>
              </a:buClr>
              <a:buSzPts val="2000"/>
              <a:buFont typeface="Arial"/>
              <a:buNone/>
            </a:pPr>
            <a:r>
              <a:rPr lang="es-419" sz="2000" b="1">
                <a:solidFill>
                  <a:schemeClr val="lt1"/>
                </a:solidFill>
                <a:latin typeface="Calibri"/>
                <a:ea typeface="Calibri"/>
                <a:cs typeface="Calibri"/>
                <a:sym typeface="Calibri"/>
              </a:rPr>
              <a:t>Asociada a Brecha 4</a:t>
            </a:r>
            <a:endParaRPr sz="2000" b="0" i="0" u="none" strike="noStrike" cap="none">
              <a:solidFill>
                <a:schemeClr val="lt1"/>
              </a:solidFill>
              <a:latin typeface="Calibri"/>
              <a:ea typeface="Calibri"/>
              <a:cs typeface="Calibri"/>
              <a:sym typeface="Calibri"/>
            </a:endParaRPr>
          </a:p>
        </p:txBody>
      </p:sp>
    </p:spTree>
    <p:extLst>
      <p:ext uri="{BB962C8B-B14F-4D97-AF65-F5344CB8AC3E}">
        <p14:creationId xmlns:p14="http://schemas.microsoft.com/office/powerpoint/2010/main" val="36938481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3998">
          <a:extLst>
            <a:ext uri="{FF2B5EF4-FFF2-40B4-BE49-F238E27FC236}">
              <a16:creationId xmlns:a16="http://schemas.microsoft.com/office/drawing/2014/main" id="{0358D7A7-0C41-8443-C35F-B639383C3345}"/>
            </a:ext>
          </a:extLst>
        </p:cNvPr>
        <p:cNvGrpSpPr/>
        <p:nvPr/>
      </p:nvGrpSpPr>
      <p:grpSpPr>
        <a:xfrm>
          <a:off x="0" y="0"/>
          <a:ext cx="0" cy="0"/>
          <a:chOff x="0" y="0"/>
          <a:chExt cx="0" cy="0"/>
        </a:xfrm>
      </p:grpSpPr>
      <p:pic>
        <p:nvPicPr>
          <p:cNvPr id="3999" name="Google Shape;3999;p27" descr="Patrón de fondo&#10;&#10;El contenido generado por IA puede ser incorrecto.">
            <a:extLst>
              <a:ext uri="{FF2B5EF4-FFF2-40B4-BE49-F238E27FC236}">
                <a16:creationId xmlns:a16="http://schemas.microsoft.com/office/drawing/2014/main" id="{197D57F9-8F94-585D-0E4C-D1ED42923C5E}"/>
              </a:ext>
            </a:extLst>
          </p:cNvPr>
          <p:cNvPicPr preferRelativeResize="0"/>
          <p:nvPr/>
        </p:nvPicPr>
        <p:blipFill rotWithShape="1">
          <a:blip r:embed="rId4">
            <a:alphaModFix/>
          </a:blip>
          <a:srcRect/>
          <a:stretch/>
        </p:blipFill>
        <p:spPr>
          <a:xfrm>
            <a:off x="-13974" y="-3861"/>
            <a:ext cx="11504838" cy="6858000"/>
          </a:xfrm>
          <a:prstGeom prst="rect">
            <a:avLst/>
          </a:prstGeom>
          <a:noFill/>
          <a:ln>
            <a:noFill/>
          </a:ln>
        </p:spPr>
      </p:pic>
      <p:sp>
        <p:nvSpPr>
          <p:cNvPr id="4000" name="Google Shape;4000;p27">
            <a:extLst>
              <a:ext uri="{FF2B5EF4-FFF2-40B4-BE49-F238E27FC236}">
                <a16:creationId xmlns:a16="http://schemas.microsoft.com/office/drawing/2014/main" id="{5F4DDDDA-871F-3222-BDE1-962E34448BBC}"/>
              </a:ext>
            </a:extLst>
          </p:cNvPr>
          <p:cNvSpPr/>
          <p:nvPr/>
        </p:nvSpPr>
        <p:spPr>
          <a:xfrm>
            <a:off x="6801898" y="0"/>
            <a:ext cx="5386800" cy="1042200"/>
          </a:xfrm>
          <a:prstGeom prst="rect">
            <a:avLst/>
          </a:prstGeom>
          <a:solidFill>
            <a:srgbClr val="242D5B"/>
          </a:solidFill>
          <a:ln w="12700" cap="flat" cmpd="sng">
            <a:solidFill>
              <a:srgbClr val="264159"/>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4002" name="Google Shape;4002;p27" descr="Logotipo&#10;&#10;El contenido generado por IA puede ser incorrecto.">
            <a:extLst>
              <a:ext uri="{FF2B5EF4-FFF2-40B4-BE49-F238E27FC236}">
                <a16:creationId xmlns:a16="http://schemas.microsoft.com/office/drawing/2014/main" id="{2F9C0539-6A8C-6889-1428-80F017C20919}"/>
              </a:ext>
            </a:extLst>
          </p:cNvPr>
          <p:cNvPicPr preferRelativeResize="0"/>
          <p:nvPr/>
        </p:nvPicPr>
        <p:blipFill rotWithShape="1">
          <a:blip r:embed="rId5">
            <a:alphaModFix/>
          </a:blip>
          <a:srcRect/>
          <a:stretch/>
        </p:blipFill>
        <p:spPr>
          <a:xfrm>
            <a:off x="277873" y="185888"/>
            <a:ext cx="4019550" cy="809625"/>
          </a:xfrm>
          <a:prstGeom prst="rect">
            <a:avLst/>
          </a:prstGeom>
          <a:noFill/>
          <a:ln>
            <a:noFill/>
          </a:ln>
        </p:spPr>
      </p:pic>
      <p:sp>
        <p:nvSpPr>
          <p:cNvPr id="4003" name="Google Shape;4003;p27">
            <a:extLst>
              <a:ext uri="{FF2B5EF4-FFF2-40B4-BE49-F238E27FC236}">
                <a16:creationId xmlns:a16="http://schemas.microsoft.com/office/drawing/2014/main" id="{2BA5E5A0-3478-7ABE-A4F0-A03ED45EA0CF}"/>
              </a:ext>
            </a:extLst>
          </p:cNvPr>
          <p:cNvSpPr/>
          <p:nvPr/>
        </p:nvSpPr>
        <p:spPr>
          <a:xfrm>
            <a:off x="0" y="1002217"/>
            <a:ext cx="12192600" cy="1542600"/>
          </a:xfrm>
          <a:prstGeom prst="rect">
            <a:avLst/>
          </a:prstGeom>
          <a:solidFill>
            <a:srgbClr val="BBD6E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600"/>
              <a:buFont typeface="Arial"/>
              <a:buNone/>
            </a:pPr>
            <a:endParaRPr sz="1600" b="0" i="0" u="none" strike="noStrike" cap="none">
              <a:solidFill>
                <a:schemeClr val="lt1"/>
              </a:solidFill>
              <a:latin typeface="Calibri"/>
              <a:ea typeface="Calibri"/>
              <a:cs typeface="Calibri"/>
              <a:sym typeface="Calibri"/>
            </a:endParaRPr>
          </a:p>
        </p:txBody>
      </p:sp>
      <p:sp>
        <p:nvSpPr>
          <p:cNvPr id="4004" name="Google Shape;4004;p27">
            <a:extLst>
              <a:ext uri="{FF2B5EF4-FFF2-40B4-BE49-F238E27FC236}">
                <a16:creationId xmlns:a16="http://schemas.microsoft.com/office/drawing/2014/main" id="{51F3740E-AF3C-149F-A56D-38BFA21201B0}"/>
              </a:ext>
            </a:extLst>
          </p:cNvPr>
          <p:cNvSpPr txBox="1"/>
          <p:nvPr/>
        </p:nvSpPr>
        <p:spPr>
          <a:xfrm>
            <a:off x="267170" y="1068573"/>
            <a:ext cx="11921527" cy="1169511"/>
          </a:xfrm>
          <a:prstGeom prst="rect">
            <a:avLst/>
          </a:prstGeom>
          <a:noFill/>
          <a:ln>
            <a:noFill/>
          </a:ln>
        </p:spPr>
        <p:txBody>
          <a:bodyPr spcFirstLastPara="1" wrap="square" lIns="91425" tIns="45700" rIns="91425" bIns="45700" anchor="t" anchorCtr="0">
            <a:spAutoFit/>
          </a:bodyPr>
          <a:lstStyle/>
          <a:p>
            <a:pPr lvl="0">
              <a:buSzPts val="2000"/>
            </a:pPr>
            <a:r>
              <a:rPr lang="es-MX" sz="2000" b="1">
                <a:solidFill>
                  <a:srgbClr val="242D5B"/>
                </a:solidFill>
                <a:latin typeface="Calibri"/>
                <a:cs typeface="Calibri"/>
              </a:rPr>
              <a:t>CONSERVAR EL CICLO HIDROLÓGICO Y LOS ECOSISTEMAS DE LOS QUE DEPENDE LA OFERTA DEL AGUA</a:t>
            </a:r>
          </a:p>
          <a:p>
            <a:pPr lvl="0">
              <a:buSzPts val="2000"/>
            </a:pPr>
            <a:endParaRPr lang="es-CO" sz="1800" b="1">
              <a:solidFill>
                <a:srgbClr val="242D5B"/>
              </a:solidFill>
              <a:latin typeface="Calibri"/>
              <a:cs typeface="Calibri"/>
              <a:sym typeface="Calibri"/>
            </a:endParaRPr>
          </a:p>
          <a:p>
            <a:pPr>
              <a:buSzPts val="2000"/>
            </a:pPr>
            <a:r>
              <a:rPr lang="es-MX" sz="1800" b="1">
                <a:solidFill>
                  <a:srgbClr val="242D5B"/>
                </a:solidFill>
                <a:latin typeface="Calibri"/>
                <a:cs typeface="Calibri"/>
              </a:rPr>
              <a:t>3. Operacionalización de las regiones hídricas como marco supramunicipal del ordenamiento territorial alrededor del agua. </a:t>
            </a:r>
            <a:br>
              <a:rPr lang="es-MX" sz="1800" b="1">
                <a:solidFill>
                  <a:srgbClr val="242D5B"/>
                </a:solidFill>
                <a:latin typeface="Calibri"/>
                <a:cs typeface="Calibri"/>
              </a:rPr>
            </a:br>
            <a:endParaRPr sz="1400" b="0" i="0" u="none" strike="noStrike" cap="none">
              <a:solidFill>
                <a:srgbClr val="000000"/>
              </a:solidFill>
              <a:latin typeface="Arial"/>
              <a:ea typeface="Arial"/>
              <a:cs typeface="Arial"/>
              <a:sym typeface="Arial"/>
            </a:endParaRPr>
          </a:p>
        </p:txBody>
      </p:sp>
      <p:sp>
        <p:nvSpPr>
          <p:cNvPr id="3" name="Google Shape;4161;p38">
            <a:extLst>
              <a:ext uri="{FF2B5EF4-FFF2-40B4-BE49-F238E27FC236}">
                <a16:creationId xmlns:a16="http://schemas.microsoft.com/office/drawing/2014/main" id="{E8804A99-7B33-837B-0029-59A466E5EE50}"/>
              </a:ext>
            </a:extLst>
          </p:cNvPr>
          <p:cNvSpPr txBox="1"/>
          <p:nvPr/>
        </p:nvSpPr>
        <p:spPr>
          <a:xfrm>
            <a:off x="-354956" y="2607860"/>
            <a:ext cx="5971238" cy="2862282"/>
          </a:xfrm>
          <a:prstGeom prst="rect">
            <a:avLst/>
          </a:prstGeom>
          <a:noFill/>
          <a:ln>
            <a:noFill/>
          </a:ln>
        </p:spPr>
        <p:txBody>
          <a:bodyPr spcFirstLastPara="1" wrap="square" lIns="91425" tIns="45700" rIns="91425" bIns="45700" anchor="t" anchorCtr="0">
            <a:spAutoFit/>
          </a:bodyPr>
          <a:lstStyle/>
          <a:p>
            <a:pPr marL="457200" lvl="1" algn="just">
              <a:buSzPts val="1200"/>
            </a:pPr>
            <a:endParaRPr lang="es-CO" sz="1800" b="1">
              <a:solidFill>
                <a:srgbClr val="242D5B"/>
              </a:solidFill>
              <a:latin typeface="Calibri"/>
              <a:cs typeface="Calibri"/>
              <a:sym typeface="Calibri"/>
            </a:endParaRPr>
          </a:p>
          <a:p>
            <a:pPr marL="457200" lvl="1" algn="just">
              <a:buSzPts val="1200"/>
            </a:pPr>
            <a:r>
              <a:rPr lang="es-CO" sz="1800" b="1">
                <a:solidFill>
                  <a:srgbClr val="242D5B"/>
                </a:solidFill>
                <a:latin typeface="Calibri"/>
                <a:cs typeface="Calibri"/>
                <a:sym typeface="Calibri"/>
              </a:rPr>
              <a:t>                Propósito:  </a:t>
            </a:r>
          </a:p>
          <a:p>
            <a:pPr marL="457200" lvl="1" algn="just">
              <a:buSzPts val="1200"/>
            </a:pPr>
            <a:endParaRPr lang="es-MX" sz="1600">
              <a:solidFill>
                <a:srgbClr val="444444"/>
              </a:solidFill>
              <a:latin typeface="Calibri"/>
              <a:cs typeface="Calibri"/>
            </a:endParaRPr>
          </a:p>
          <a:p>
            <a:pPr marL="457200" lvl="1" algn="just">
              <a:buSzPts val="1200"/>
            </a:pPr>
            <a:r>
              <a:rPr lang="es-MX" sz="1600">
                <a:solidFill>
                  <a:srgbClr val="444444"/>
                </a:solidFill>
                <a:highlight>
                  <a:srgbClr val="FFFF00"/>
                </a:highlight>
                <a:latin typeface="Calibri"/>
                <a:cs typeface="Calibri"/>
              </a:rPr>
              <a:t>Operacionalizar las regiones hídricas </a:t>
            </a:r>
            <a:r>
              <a:rPr lang="es-MX" sz="1600">
                <a:solidFill>
                  <a:srgbClr val="444444"/>
                </a:solidFill>
                <a:latin typeface="Calibri"/>
                <a:cs typeface="Calibri"/>
              </a:rPr>
              <a:t>como marco funcional para la implementación del </a:t>
            </a:r>
            <a:r>
              <a:rPr lang="es-MX" sz="1600">
                <a:solidFill>
                  <a:srgbClr val="444444"/>
                </a:solidFill>
                <a:highlight>
                  <a:srgbClr val="FFFF00"/>
                </a:highlight>
                <a:latin typeface="Calibri"/>
                <a:cs typeface="Calibri"/>
              </a:rPr>
              <a:t>Ordenamiento Territorial Alrededor del Agua (OTAA),</a:t>
            </a:r>
            <a:r>
              <a:rPr lang="es-MX" sz="1600">
                <a:solidFill>
                  <a:srgbClr val="444444"/>
                </a:solidFill>
                <a:latin typeface="Calibri"/>
                <a:cs typeface="Calibri"/>
              </a:rPr>
              <a:t> que habiliten la coordinación interinstitucional y la planificación participativa en territorios donde la gestión de la oferta hídrica y sus ecosistemas asociados requieren decisiones supramunicipales, asegurando la incorporación coherente de </a:t>
            </a:r>
            <a:r>
              <a:rPr lang="es-MX" sz="1600">
                <a:solidFill>
                  <a:srgbClr val="444444"/>
                </a:solidFill>
                <a:highlight>
                  <a:srgbClr val="FFFF00"/>
                </a:highlight>
                <a:latin typeface="Calibri"/>
                <a:cs typeface="Calibri"/>
              </a:rPr>
              <a:t>determinantes ambientales del ciclo del agua </a:t>
            </a:r>
            <a:r>
              <a:rPr lang="es-MX" sz="1600">
                <a:solidFill>
                  <a:srgbClr val="444444"/>
                </a:solidFill>
                <a:latin typeface="Calibri"/>
                <a:cs typeface="Calibri"/>
              </a:rPr>
              <a:t>en la planificación ambiental y territorial y su aplicación entre actores y escalas.</a:t>
            </a:r>
            <a:endParaRPr sz="1200" b="0" i="0" u="none" strike="noStrike" cap="none">
              <a:solidFill>
                <a:srgbClr val="444444"/>
              </a:solidFill>
              <a:latin typeface="Calibri"/>
              <a:ea typeface="Calibri"/>
              <a:cs typeface="Calibri"/>
              <a:sym typeface="Calibri"/>
            </a:endParaRPr>
          </a:p>
        </p:txBody>
      </p:sp>
      <p:cxnSp>
        <p:nvCxnSpPr>
          <p:cNvPr id="5" name="Conector recto 4">
            <a:extLst>
              <a:ext uri="{FF2B5EF4-FFF2-40B4-BE49-F238E27FC236}">
                <a16:creationId xmlns:a16="http://schemas.microsoft.com/office/drawing/2014/main" id="{43B702DC-A20F-68B6-367B-67E1AE4F3C21}"/>
              </a:ext>
            </a:extLst>
          </p:cNvPr>
          <p:cNvCxnSpPr/>
          <p:nvPr/>
        </p:nvCxnSpPr>
        <p:spPr>
          <a:xfrm>
            <a:off x="5616282" y="2619102"/>
            <a:ext cx="0" cy="4051845"/>
          </a:xfrm>
          <a:prstGeom prst="line">
            <a:avLst/>
          </a:prstGeom>
          <a:ln w="19050" cap="flat" cmpd="sng" algn="ctr">
            <a:solidFill>
              <a:schemeClr val="accent1"/>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sp>
        <p:nvSpPr>
          <p:cNvPr id="2" name="Google Shape;4161;p38">
            <a:extLst>
              <a:ext uri="{FF2B5EF4-FFF2-40B4-BE49-F238E27FC236}">
                <a16:creationId xmlns:a16="http://schemas.microsoft.com/office/drawing/2014/main" id="{7DD5498F-27A5-2BF9-5C87-72304FC8958B}"/>
              </a:ext>
            </a:extLst>
          </p:cNvPr>
          <p:cNvSpPr txBox="1"/>
          <p:nvPr/>
        </p:nvSpPr>
        <p:spPr>
          <a:xfrm>
            <a:off x="5616282" y="2621066"/>
            <a:ext cx="6543938" cy="3924111"/>
          </a:xfrm>
          <a:prstGeom prst="rect">
            <a:avLst/>
          </a:prstGeom>
          <a:noFill/>
          <a:ln>
            <a:noFill/>
          </a:ln>
        </p:spPr>
        <p:txBody>
          <a:bodyPr spcFirstLastPara="1" wrap="square" lIns="91425" tIns="45700" rIns="91425" bIns="45700" anchor="t" anchorCtr="0">
            <a:spAutoFit/>
          </a:bodyPr>
          <a:lstStyle/>
          <a:p>
            <a:pPr lvl="1" algn="just">
              <a:buSzPts val="1200"/>
            </a:pPr>
            <a:endParaRPr lang="es-CO" sz="1800" b="1">
              <a:solidFill>
                <a:srgbClr val="242D5B"/>
              </a:solidFill>
              <a:latin typeface="Calibri"/>
              <a:cs typeface="Calibri"/>
            </a:endParaRPr>
          </a:p>
          <a:p>
            <a:pPr lvl="1" algn="just">
              <a:buSzPts val="1200"/>
            </a:pPr>
            <a:r>
              <a:rPr lang="es-CO" sz="1800" b="1">
                <a:solidFill>
                  <a:srgbClr val="242D5B"/>
                </a:solidFill>
                <a:latin typeface="Calibri"/>
                <a:cs typeface="Calibri"/>
              </a:rPr>
              <a:t>               Responsables: </a:t>
            </a:r>
          </a:p>
          <a:p>
            <a:pPr algn="just"/>
            <a:r>
              <a:rPr lang="es-CO" sz="1300" b="1">
                <a:solidFill>
                  <a:srgbClr val="002060"/>
                </a:solidFill>
                <a:latin typeface="Calibri"/>
                <a:cs typeface="Calibri"/>
              </a:rPr>
              <a:t>Liderazgo: </a:t>
            </a:r>
            <a:r>
              <a:rPr lang="es-MX" sz="1300">
                <a:solidFill>
                  <a:srgbClr val="444444"/>
                </a:solidFill>
                <a:latin typeface="Calibri"/>
                <a:cs typeface="Calibri"/>
              </a:rPr>
              <a:t>MinAmbiente.</a:t>
            </a:r>
            <a:endParaRPr lang="es-CO" sz="1300">
              <a:solidFill>
                <a:srgbClr val="444444"/>
              </a:solidFill>
              <a:latin typeface="Calibri"/>
              <a:cs typeface="Calibri"/>
            </a:endParaRPr>
          </a:p>
          <a:p>
            <a:pPr algn="just"/>
            <a:r>
              <a:rPr lang="es-MX" sz="1300" b="1">
                <a:solidFill>
                  <a:srgbClr val="002060"/>
                </a:solidFill>
                <a:latin typeface="Calibri"/>
                <a:cs typeface="Calibri"/>
              </a:rPr>
              <a:t>Articulación: </a:t>
            </a:r>
            <a:r>
              <a:rPr lang="es-MX" sz="1300">
                <a:solidFill>
                  <a:srgbClr val="444444"/>
                </a:solidFill>
                <a:latin typeface="Calibri"/>
                <a:cs typeface="Calibri"/>
              </a:rPr>
              <a:t>CAR (comisiones conjuntas), DNP, Gobernaciones/áreas metropolitanas/IDEAM/IGAC.</a:t>
            </a:r>
          </a:p>
          <a:p>
            <a:pPr algn="just"/>
            <a:endParaRPr lang="es-MX" sz="1300">
              <a:solidFill>
                <a:srgbClr val="444444"/>
              </a:solidFill>
              <a:latin typeface="Calibri"/>
              <a:cs typeface="Calibri"/>
            </a:endParaRPr>
          </a:p>
          <a:p>
            <a:pPr algn="just"/>
            <a:endParaRPr lang="es-MX" sz="1300">
              <a:solidFill>
                <a:srgbClr val="444444"/>
              </a:solidFill>
              <a:latin typeface="Calibri"/>
              <a:cs typeface="Calibri"/>
            </a:endParaRPr>
          </a:p>
          <a:p>
            <a:pPr algn="just"/>
            <a:endParaRPr lang="es-MX" sz="1300">
              <a:solidFill>
                <a:srgbClr val="444444"/>
              </a:solidFill>
              <a:latin typeface="Calibri"/>
              <a:cs typeface="Calibri"/>
            </a:endParaRPr>
          </a:p>
          <a:p>
            <a:pPr algn="just"/>
            <a:endParaRPr lang="es-MX" sz="1300">
              <a:solidFill>
                <a:srgbClr val="444444"/>
              </a:solidFill>
              <a:latin typeface="Calibri"/>
              <a:cs typeface="Calibri"/>
            </a:endParaRPr>
          </a:p>
          <a:p>
            <a:pPr lvl="1" algn="just">
              <a:buSzPts val="1200"/>
            </a:pPr>
            <a:r>
              <a:rPr lang="es-MX" sz="1800" b="1">
                <a:solidFill>
                  <a:srgbClr val="242D5B"/>
                </a:solidFill>
                <a:latin typeface="Calibri"/>
                <a:cs typeface="Calibri"/>
              </a:rPr>
              <a:t>                Metas: </a:t>
            </a:r>
          </a:p>
          <a:p>
            <a:pPr algn="just"/>
            <a:r>
              <a:rPr lang="es-CO" sz="1300" b="1">
                <a:solidFill>
                  <a:srgbClr val="002060"/>
                </a:solidFill>
                <a:latin typeface="Calibri"/>
                <a:cs typeface="Calibri"/>
              </a:rPr>
              <a:t>2030: </a:t>
            </a:r>
            <a:r>
              <a:rPr lang="es-MX" sz="1300" b="1">
                <a:solidFill>
                  <a:srgbClr val="444444"/>
                </a:solidFill>
                <a:latin typeface="Calibri"/>
                <a:cs typeface="Calibri"/>
              </a:rPr>
              <a:t>C</a:t>
            </a:r>
            <a:r>
              <a:rPr lang="es-MX" sz="1300">
                <a:solidFill>
                  <a:srgbClr val="444444"/>
                </a:solidFill>
                <a:latin typeface="Calibri"/>
                <a:cs typeface="Calibri"/>
              </a:rPr>
              <a:t>riterios de activación y delimitación funcional; priorización de territorios; pilotos de coordinación supramunicipal y concertación de determinantes en regiones hídricas seleccionadas.</a:t>
            </a:r>
          </a:p>
          <a:p>
            <a:pPr algn="just"/>
            <a:r>
              <a:rPr lang="es-CO" sz="1300" b="1">
                <a:solidFill>
                  <a:srgbClr val="002060"/>
                </a:solidFill>
                <a:latin typeface="Calibri"/>
                <a:cs typeface="Calibri"/>
              </a:rPr>
              <a:t>2040: </a:t>
            </a:r>
            <a:r>
              <a:rPr lang="es-CO" sz="1300">
                <a:solidFill>
                  <a:srgbClr val="444444"/>
                </a:solidFill>
                <a:latin typeface="Calibri"/>
                <a:cs typeface="Calibri"/>
              </a:rPr>
              <a:t>A</a:t>
            </a:r>
            <a:r>
              <a:rPr lang="es-MX" sz="1300" err="1">
                <a:solidFill>
                  <a:srgbClr val="444444"/>
                </a:solidFill>
                <a:latin typeface="Calibri"/>
                <a:cs typeface="Calibri"/>
              </a:rPr>
              <a:t>plicación</a:t>
            </a:r>
            <a:r>
              <a:rPr lang="es-MX" sz="1300">
                <a:solidFill>
                  <a:srgbClr val="444444"/>
                </a:solidFill>
                <a:latin typeface="Calibri"/>
                <a:cs typeface="Calibri"/>
              </a:rPr>
              <a:t> extendida de regiones hídricas en territorios con alta presión sobre la oferta; coherencia supramunicipal instalada en determinantes del ciclo del agua.</a:t>
            </a:r>
          </a:p>
          <a:p>
            <a:pPr algn="just"/>
            <a:r>
              <a:rPr lang="es-CO" sz="1300" b="1">
                <a:solidFill>
                  <a:srgbClr val="002060"/>
                </a:solidFill>
                <a:latin typeface="Calibri"/>
                <a:cs typeface="Calibri"/>
              </a:rPr>
              <a:t>2050: </a:t>
            </a:r>
            <a:r>
              <a:rPr lang="es-MX" sz="1300">
                <a:solidFill>
                  <a:srgbClr val="444444"/>
                </a:solidFill>
                <a:highlight>
                  <a:srgbClr val="FFFF00"/>
                </a:highlight>
                <a:latin typeface="Calibri"/>
                <a:cs typeface="Calibri"/>
              </a:rPr>
              <a:t>Regiones hídricas consolidadas como marco funcional del OTAA, </a:t>
            </a:r>
            <a:r>
              <a:rPr lang="es-MX" sz="1300">
                <a:solidFill>
                  <a:srgbClr val="444444"/>
                </a:solidFill>
                <a:latin typeface="Calibri"/>
                <a:cs typeface="Calibri"/>
              </a:rPr>
              <a:t>con actualización periódica de prioridades frente a cambios en oferta hídrica, presiones de uso, condiciones ecosistémicas y límites ecosistémicos.</a:t>
            </a:r>
            <a:endParaRPr lang="es-CO" sz="1300">
              <a:solidFill>
                <a:srgbClr val="444444"/>
              </a:solidFill>
              <a:latin typeface="Calibri"/>
              <a:cs typeface="Calibri"/>
            </a:endParaRPr>
          </a:p>
        </p:txBody>
      </p:sp>
      <p:pic>
        <p:nvPicPr>
          <p:cNvPr id="6" name="Gráfico 5" descr="Crecimiento empresarial contorno">
            <a:extLst>
              <a:ext uri="{FF2B5EF4-FFF2-40B4-BE49-F238E27FC236}">
                <a16:creationId xmlns:a16="http://schemas.microsoft.com/office/drawing/2014/main" id="{56CF3423-3AC9-8CE4-8E06-A7CBEF454F47}"/>
              </a:ext>
            </a:extLst>
          </p:cNvPr>
          <p:cNvPicPr>
            <a:picLocks noChangeAspect="1"/>
          </p:cNvPicPr>
          <p:nvPr/>
        </p:nvPicPr>
        <p:blipFill>
          <a:blip>
            <a:extLst>
              <a:ext uri="{96DAC541-7B7A-43D3-8B79-37D633B846F1}">
                <asvg:svgBlip xmlns:asvg="http://schemas.microsoft.com/office/drawing/2016/SVG/main" r:embed="rId6"/>
              </a:ext>
            </a:extLst>
          </a:blip>
          <a:stretch>
            <a:fillRect/>
          </a:stretch>
        </p:blipFill>
        <p:spPr>
          <a:xfrm>
            <a:off x="5754298" y="4260336"/>
            <a:ext cx="717480" cy="717480"/>
          </a:xfrm>
          <a:prstGeom prst="rect">
            <a:avLst/>
          </a:prstGeom>
        </p:spPr>
      </p:pic>
      <p:pic>
        <p:nvPicPr>
          <p:cNvPr id="8" name="Gráfico 7" descr="Usuarios contorno">
            <a:extLst>
              <a:ext uri="{FF2B5EF4-FFF2-40B4-BE49-F238E27FC236}">
                <a16:creationId xmlns:a16="http://schemas.microsoft.com/office/drawing/2014/main" id="{3DAD6DEE-1564-47F6-B5B5-46970B2A9404}"/>
              </a:ext>
            </a:extLst>
          </p:cNvPr>
          <p:cNvPicPr>
            <a:picLocks noChangeAspect="1"/>
          </p:cNvPicPr>
          <p:nvPr/>
        </p:nvPicPr>
        <p:blipFill>
          <a:blip>
            <a:extLst>
              <a:ext uri="{96DAC541-7B7A-43D3-8B79-37D633B846F1}">
                <asvg:svgBlip xmlns:asvg="http://schemas.microsoft.com/office/drawing/2016/SVG/main" r:embed="rId7"/>
              </a:ext>
            </a:extLst>
          </a:blip>
          <a:stretch>
            <a:fillRect/>
          </a:stretch>
        </p:blipFill>
        <p:spPr>
          <a:xfrm>
            <a:off x="5738757" y="2568901"/>
            <a:ext cx="717480" cy="717480"/>
          </a:xfrm>
          <a:prstGeom prst="rect">
            <a:avLst/>
          </a:prstGeom>
        </p:spPr>
      </p:pic>
      <p:pic>
        <p:nvPicPr>
          <p:cNvPr id="10" name="Gráfico 9" descr="Mano abierta con planta contorno">
            <a:extLst>
              <a:ext uri="{FF2B5EF4-FFF2-40B4-BE49-F238E27FC236}">
                <a16:creationId xmlns:a16="http://schemas.microsoft.com/office/drawing/2014/main" id="{A6D1EB79-42F4-A361-4A56-9CED37D5ACE2}"/>
              </a:ext>
            </a:extLst>
          </p:cNvPr>
          <p:cNvPicPr>
            <a:picLocks noChangeAspect="1"/>
          </p:cNvPicPr>
          <p:nvPr/>
        </p:nvPicPr>
        <p:blipFill>
          <a:blip>
            <a:extLst>
              <a:ext uri="{96DAC541-7B7A-43D3-8B79-37D633B846F1}">
                <asvg:svgBlip xmlns:asvg="http://schemas.microsoft.com/office/drawing/2016/SVG/main" r:embed="rId8"/>
              </a:ext>
            </a:extLst>
          </a:blip>
          <a:stretch>
            <a:fillRect/>
          </a:stretch>
        </p:blipFill>
        <p:spPr>
          <a:xfrm>
            <a:off x="276819" y="2598785"/>
            <a:ext cx="655486" cy="655486"/>
          </a:xfrm>
          <a:prstGeom prst="rect">
            <a:avLst/>
          </a:prstGeom>
        </p:spPr>
      </p:pic>
      <p:sp>
        <p:nvSpPr>
          <p:cNvPr id="4" name="Google Shape;4001;p27">
            <a:extLst>
              <a:ext uri="{FF2B5EF4-FFF2-40B4-BE49-F238E27FC236}">
                <a16:creationId xmlns:a16="http://schemas.microsoft.com/office/drawing/2014/main" id="{C2D94DD3-6819-DB95-867B-FF7A7A594E98}"/>
              </a:ext>
            </a:extLst>
          </p:cNvPr>
          <p:cNvSpPr txBox="1"/>
          <p:nvPr/>
        </p:nvSpPr>
        <p:spPr>
          <a:xfrm>
            <a:off x="7099310" y="185888"/>
            <a:ext cx="4814700" cy="70784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000"/>
              <a:buFont typeface="Arial"/>
              <a:buNone/>
            </a:pPr>
            <a:r>
              <a:rPr lang="es-419" sz="2000" b="1" i="0" u="none" strike="noStrike" cap="none">
                <a:solidFill>
                  <a:schemeClr val="lt1"/>
                </a:solidFill>
                <a:latin typeface="Calibri"/>
                <a:ea typeface="Calibri"/>
                <a:cs typeface="Calibri"/>
                <a:sym typeface="Calibri"/>
              </a:rPr>
              <a:t>Linea estratégica 3 Oferta</a:t>
            </a:r>
          </a:p>
          <a:p>
            <a:pPr marL="0" marR="0" lvl="0" indent="0" algn="ctr" rtl="0">
              <a:lnSpc>
                <a:spcPct val="100000"/>
              </a:lnSpc>
              <a:spcBef>
                <a:spcPts val="0"/>
              </a:spcBef>
              <a:spcAft>
                <a:spcPts val="0"/>
              </a:spcAft>
              <a:buClr>
                <a:srgbClr val="000000"/>
              </a:buClr>
              <a:buSzPts val="2000"/>
              <a:buFont typeface="Arial"/>
              <a:buNone/>
            </a:pPr>
            <a:r>
              <a:rPr lang="es-419" sz="2000" b="1">
                <a:solidFill>
                  <a:schemeClr val="lt1"/>
                </a:solidFill>
                <a:latin typeface="Calibri"/>
                <a:ea typeface="Calibri"/>
                <a:cs typeface="Calibri"/>
                <a:sym typeface="Calibri"/>
              </a:rPr>
              <a:t>Asociada a Brecha 4</a:t>
            </a:r>
            <a:endParaRPr sz="2000" b="0" i="0" u="none" strike="noStrike" cap="none">
              <a:solidFill>
                <a:schemeClr val="lt1"/>
              </a:solidFill>
              <a:latin typeface="Calibri"/>
              <a:ea typeface="Calibri"/>
              <a:cs typeface="Calibri"/>
              <a:sym typeface="Calibri"/>
            </a:endParaRPr>
          </a:p>
        </p:txBody>
      </p:sp>
    </p:spTree>
    <p:extLst>
      <p:ext uri="{BB962C8B-B14F-4D97-AF65-F5344CB8AC3E}">
        <p14:creationId xmlns:p14="http://schemas.microsoft.com/office/powerpoint/2010/main" val="23142498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6950BFC3-D8DA-4A85-94F7-54DA5524770B}">
      <p188:commentRel xmlns:p188="http://schemas.microsoft.com/office/powerpoint/2018/8/main" r:id="rId3"/>
    </p:ext>
  </p:extLs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3998">
          <a:extLst>
            <a:ext uri="{FF2B5EF4-FFF2-40B4-BE49-F238E27FC236}">
              <a16:creationId xmlns:a16="http://schemas.microsoft.com/office/drawing/2014/main" id="{04713B0A-D02C-05BD-FE9B-8A8F86F9ECD7}"/>
            </a:ext>
          </a:extLst>
        </p:cNvPr>
        <p:cNvGrpSpPr/>
        <p:nvPr/>
      </p:nvGrpSpPr>
      <p:grpSpPr>
        <a:xfrm>
          <a:off x="0" y="0"/>
          <a:ext cx="0" cy="0"/>
          <a:chOff x="0" y="0"/>
          <a:chExt cx="0" cy="0"/>
        </a:xfrm>
      </p:grpSpPr>
      <p:pic>
        <p:nvPicPr>
          <p:cNvPr id="3999" name="Google Shape;3999;p27" descr="Patrón de fondo&#10;&#10;El contenido generado por IA puede ser incorrecto.">
            <a:extLst>
              <a:ext uri="{FF2B5EF4-FFF2-40B4-BE49-F238E27FC236}">
                <a16:creationId xmlns:a16="http://schemas.microsoft.com/office/drawing/2014/main" id="{D625CDA8-BC5C-9C81-BC0F-6270DFD3449D}"/>
              </a:ext>
            </a:extLst>
          </p:cNvPr>
          <p:cNvPicPr preferRelativeResize="0"/>
          <p:nvPr/>
        </p:nvPicPr>
        <p:blipFill rotWithShape="1">
          <a:blip r:embed="rId4">
            <a:alphaModFix/>
          </a:blip>
          <a:srcRect/>
          <a:stretch/>
        </p:blipFill>
        <p:spPr>
          <a:xfrm>
            <a:off x="-13974" y="-3861"/>
            <a:ext cx="11504838" cy="6858000"/>
          </a:xfrm>
          <a:prstGeom prst="rect">
            <a:avLst/>
          </a:prstGeom>
          <a:noFill/>
          <a:ln>
            <a:noFill/>
          </a:ln>
        </p:spPr>
      </p:pic>
      <p:sp>
        <p:nvSpPr>
          <p:cNvPr id="4000" name="Google Shape;4000;p27">
            <a:extLst>
              <a:ext uri="{FF2B5EF4-FFF2-40B4-BE49-F238E27FC236}">
                <a16:creationId xmlns:a16="http://schemas.microsoft.com/office/drawing/2014/main" id="{F90A045A-12EC-7CA5-6873-DD0287A26072}"/>
              </a:ext>
            </a:extLst>
          </p:cNvPr>
          <p:cNvSpPr/>
          <p:nvPr/>
        </p:nvSpPr>
        <p:spPr>
          <a:xfrm>
            <a:off x="6801898" y="0"/>
            <a:ext cx="5386800" cy="1042200"/>
          </a:xfrm>
          <a:prstGeom prst="rect">
            <a:avLst/>
          </a:prstGeom>
          <a:solidFill>
            <a:srgbClr val="242D5B"/>
          </a:solidFill>
          <a:ln w="12700" cap="flat" cmpd="sng">
            <a:solidFill>
              <a:srgbClr val="264159"/>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4002" name="Google Shape;4002;p27" descr="Logotipo&#10;&#10;El contenido generado por IA puede ser incorrecto.">
            <a:extLst>
              <a:ext uri="{FF2B5EF4-FFF2-40B4-BE49-F238E27FC236}">
                <a16:creationId xmlns:a16="http://schemas.microsoft.com/office/drawing/2014/main" id="{64FB080A-20BE-5DFB-0109-DB365AD06A70}"/>
              </a:ext>
            </a:extLst>
          </p:cNvPr>
          <p:cNvPicPr preferRelativeResize="0"/>
          <p:nvPr/>
        </p:nvPicPr>
        <p:blipFill rotWithShape="1">
          <a:blip r:embed="rId5">
            <a:alphaModFix/>
          </a:blip>
          <a:srcRect/>
          <a:stretch/>
        </p:blipFill>
        <p:spPr>
          <a:xfrm>
            <a:off x="277873" y="185888"/>
            <a:ext cx="4019550" cy="809625"/>
          </a:xfrm>
          <a:prstGeom prst="rect">
            <a:avLst/>
          </a:prstGeom>
          <a:noFill/>
          <a:ln>
            <a:noFill/>
          </a:ln>
        </p:spPr>
      </p:pic>
      <p:sp>
        <p:nvSpPr>
          <p:cNvPr id="4003" name="Google Shape;4003;p27">
            <a:extLst>
              <a:ext uri="{FF2B5EF4-FFF2-40B4-BE49-F238E27FC236}">
                <a16:creationId xmlns:a16="http://schemas.microsoft.com/office/drawing/2014/main" id="{5C33776E-CF2E-6362-95E0-BB07EA38BBED}"/>
              </a:ext>
            </a:extLst>
          </p:cNvPr>
          <p:cNvSpPr/>
          <p:nvPr/>
        </p:nvSpPr>
        <p:spPr>
          <a:xfrm>
            <a:off x="0" y="1002217"/>
            <a:ext cx="12192600" cy="1542600"/>
          </a:xfrm>
          <a:prstGeom prst="rect">
            <a:avLst/>
          </a:prstGeom>
          <a:solidFill>
            <a:srgbClr val="BBD6E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600"/>
              <a:buFont typeface="Arial"/>
              <a:buNone/>
            </a:pPr>
            <a:endParaRPr sz="1600" b="0" i="0" u="none" strike="noStrike" cap="none">
              <a:solidFill>
                <a:schemeClr val="lt1"/>
              </a:solidFill>
              <a:latin typeface="Calibri"/>
              <a:ea typeface="Calibri"/>
              <a:cs typeface="Calibri"/>
              <a:sym typeface="Calibri"/>
            </a:endParaRPr>
          </a:p>
        </p:txBody>
      </p:sp>
      <p:sp>
        <p:nvSpPr>
          <p:cNvPr id="4004" name="Google Shape;4004;p27">
            <a:extLst>
              <a:ext uri="{FF2B5EF4-FFF2-40B4-BE49-F238E27FC236}">
                <a16:creationId xmlns:a16="http://schemas.microsoft.com/office/drawing/2014/main" id="{2A37E3D2-5147-2096-C01B-295FB0153C1A}"/>
              </a:ext>
            </a:extLst>
          </p:cNvPr>
          <p:cNvSpPr txBox="1"/>
          <p:nvPr/>
        </p:nvSpPr>
        <p:spPr>
          <a:xfrm>
            <a:off x="267170" y="1068573"/>
            <a:ext cx="11921527" cy="1369565"/>
          </a:xfrm>
          <a:prstGeom prst="rect">
            <a:avLst/>
          </a:prstGeom>
          <a:noFill/>
          <a:ln>
            <a:noFill/>
          </a:ln>
        </p:spPr>
        <p:txBody>
          <a:bodyPr spcFirstLastPara="1" wrap="square" lIns="91425" tIns="45700" rIns="91425" bIns="45700" anchor="t" anchorCtr="0">
            <a:spAutoFit/>
          </a:bodyPr>
          <a:lstStyle/>
          <a:p>
            <a:pPr lvl="0">
              <a:buSzPts val="2000"/>
            </a:pPr>
            <a:r>
              <a:rPr lang="es-MX" sz="2000" b="1">
                <a:solidFill>
                  <a:srgbClr val="242D5B"/>
                </a:solidFill>
                <a:latin typeface="Calibri"/>
                <a:cs typeface="Calibri"/>
              </a:rPr>
              <a:t>CONSERVAR EL CICLO HIDROLÓGICO Y LOS ECOSISTEMAS DE LOS QUE DEPENDE LA OFERTA DEL AGUA</a:t>
            </a:r>
          </a:p>
          <a:p>
            <a:pPr lvl="0">
              <a:buSzPts val="2000"/>
            </a:pPr>
            <a:endParaRPr lang="es-CO" sz="1800" b="1">
              <a:solidFill>
                <a:srgbClr val="242D5B"/>
              </a:solidFill>
              <a:latin typeface="Calibri"/>
              <a:cs typeface="Calibri"/>
              <a:sym typeface="Calibri"/>
            </a:endParaRPr>
          </a:p>
          <a:p>
            <a:pPr>
              <a:buSzPts val="2000"/>
            </a:pPr>
            <a:r>
              <a:rPr lang="es-MX" sz="1800" b="1">
                <a:solidFill>
                  <a:srgbClr val="242D5B"/>
                </a:solidFill>
                <a:latin typeface="Calibri"/>
                <a:cs typeface="Calibri"/>
              </a:rPr>
              <a:t>4. Declaración de </a:t>
            </a:r>
            <a:r>
              <a:rPr lang="es-MX" sz="1800" b="1">
                <a:solidFill>
                  <a:srgbClr val="242D5B"/>
                </a:solidFill>
                <a:highlight>
                  <a:srgbClr val="FFFF00"/>
                </a:highlight>
                <a:latin typeface="Calibri"/>
                <a:cs typeface="Calibri"/>
              </a:rPr>
              <a:t>Zonas Estratégicas de Seguridad Hídrica (ZESH).</a:t>
            </a:r>
            <a:br>
              <a:rPr lang="es-MX" sz="1800" b="1">
                <a:solidFill>
                  <a:srgbClr val="242D5B"/>
                </a:solidFill>
                <a:latin typeface="Calibri"/>
                <a:cs typeface="Calibri"/>
              </a:rPr>
            </a:br>
            <a:endParaRPr lang="es-CO" sz="1300" b="1">
              <a:solidFill>
                <a:schemeClr val="accent6">
                  <a:lumMod val="49000"/>
                </a:schemeClr>
              </a:solidFill>
              <a:latin typeface="Calibri"/>
              <a:ea typeface="Calibri"/>
              <a:cs typeface="Calibri"/>
            </a:endParaRPr>
          </a:p>
          <a:p>
            <a:pPr marL="0" marR="0" lvl="0" indent="0" algn="l" rtl="0">
              <a:lnSpc>
                <a:spcPct val="100000"/>
              </a:lnSpc>
              <a:spcBef>
                <a:spcPts val="0"/>
              </a:spcBef>
              <a:spcAft>
                <a:spcPts val="0"/>
              </a:spcAft>
              <a:buClr>
                <a:srgbClr val="000000"/>
              </a:buClr>
              <a:buSzPts val="2000"/>
              <a:buFont typeface="Arial"/>
              <a:buNone/>
            </a:pPr>
            <a:endParaRPr sz="1400" b="0" i="0" u="none" strike="noStrike" cap="none">
              <a:solidFill>
                <a:srgbClr val="000000"/>
              </a:solidFill>
              <a:latin typeface="Arial"/>
              <a:ea typeface="Arial"/>
              <a:cs typeface="Arial"/>
              <a:sym typeface="Arial"/>
            </a:endParaRPr>
          </a:p>
        </p:txBody>
      </p:sp>
      <p:sp>
        <p:nvSpPr>
          <p:cNvPr id="3" name="Google Shape;4161;p38">
            <a:extLst>
              <a:ext uri="{FF2B5EF4-FFF2-40B4-BE49-F238E27FC236}">
                <a16:creationId xmlns:a16="http://schemas.microsoft.com/office/drawing/2014/main" id="{AAC3F24A-E284-4272-13F8-71CFACFC51B3}"/>
              </a:ext>
            </a:extLst>
          </p:cNvPr>
          <p:cNvSpPr txBox="1"/>
          <p:nvPr/>
        </p:nvSpPr>
        <p:spPr>
          <a:xfrm>
            <a:off x="-354956" y="2607860"/>
            <a:ext cx="5971238" cy="3354724"/>
          </a:xfrm>
          <a:prstGeom prst="rect">
            <a:avLst/>
          </a:prstGeom>
          <a:noFill/>
          <a:ln>
            <a:noFill/>
          </a:ln>
        </p:spPr>
        <p:txBody>
          <a:bodyPr spcFirstLastPara="1" wrap="square" lIns="91425" tIns="45700" rIns="91425" bIns="45700" anchor="t" anchorCtr="0">
            <a:spAutoFit/>
          </a:bodyPr>
          <a:lstStyle/>
          <a:p>
            <a:pPr marL="457200" lvl="1" algn="just">
              <a:buSzPts val="1200"/>
            </a:pPr>
            <a:endParaRPr lang="es-CO" sz="1800" b="1">
              <a:solidFill>
                <a:srgbClr val="242D5B"/>
              </a:solidFill>
              <a:latin typeface="Calibri"/>
              <a:cs typeface="Calibri"/>
              <a:sym typeface="Calibri"/>
            </a:endParaRPr>
          </a:p>
          <a:p>
            <a:pPr marL="457200" lvl="1" algn="just">
              <a:buSzPts val="1200"/>
            </a:pPr>
            <a:r>
              <a:rPr lang="es-CO" sz="1800" b="1">
                <a:solidFill>
                  <a:srgbClr val="242D5B"/>
                </a:solidFill>
                <a:latin typeface="Calibri"/>
                <a:cs typeface="Calibri"/>
                <a:sym typeface="Calibri"/>
              </a:rPr>
              <a:t>                Propósito:  </a:t>
            </a:r>
          </a:p>
          <a:p>
            <a:pPr marL="457200" lvl="1" algn="just">
              <a:buSzPts val="1200"/>
            </a:pPr>
            <a:endParaRPr lang="es-MX" sz="1600">
              <a:solidFill>
                <a:srgbClr val="444444"/>
              </a:solidFill>
              <a:latin typeface="Calibri"/>
              <a:cs typeface="Calibri"/>
            </a:endParaRPr>
          </a:p>
          <a:p>
            <a:pPr marL="457200" lvl="1" algn="just">
              <a:buSzPts val="1200"/>
            </a:pPr>
            <a:r>
              <a:rPr lang="es-MX" sz="1600">
                <a:solidFill>
                  <a:srgbClr val="444444"/>
                </a:solidFill>
                <a:latin typeface="Calibri"/>
                <a:cs typeface="Calibri"/>
              </a:rPr>
              <a:t>Establecer una estrategia de Zonas de Seguridad Hídrica (ZSH) orientada a definir criterios de focalización y priorización territorial para la protección, conservación y restauración funcional de áreas ambientales estratégicas y </a:t>
            </a:r>
            <a:r>
              <a:rPr lang="es-MX" sz="1600">
                <a:solidFill>
                  <a:srgbClr val="444444"/>
                </a:solidFill>
                <a:highlight>
                  <a:srgbClr val="FFFF00"/>
                </a:highlight>
                <a:latin typeface="Calibri"/>
                <a:cs typeface="Calibri"/>
              </a:rPr>
              <a:t>ecosistemas estratégicos del ciclo del agua</a:t>
            </a:r>
            <a:r>
              <a:rPr lang="es-MX" sz="1600">
                <a:solidFill>
                  <a:srgbClr val="444444"/>
                </a:solidFill>
                <a:latin typeface="Calibri"/>
                <a:cs typeface="Calibri"/>
              </a:rPr>
              <a:t>, articulando de manera integrada las figuras de protección, determinantes ambientales, instrumentos de manejo y decisiones de inversión, con el fin de sostener la oferta hídrica, reducir la vulnerabilidad y fortalecer la seguridad hídrica frente a escenarios de variabilidad y cambio climático.</a:t>
            </a:r>
            <a:endParaRPr sz="1200" b="0" i="0" u="none" strike="noStrike" cap="none">
              <a:solidFill>
                <a:srgbClr val="444444"/>
              </a:solidFill>
              <a:latin typeface="Calibri"/>
              <a:ea typeface="Calibri"/>
              <a:cs typeface="Calibri"/>
              <a:sym typeface="Calibri"/>
            </a:endParaRPr>
          </a:p>
        </p:txBody>
      </p:sp>
      <p:cxnSp>
        <p:nvCxnSpPr>
          <p:cNvPr id="5" name="Conector recto 4">
            <a:extLst>
              <a:ext uri="{FF2B5EF4-FFF2-40B4-BE49-F238E27FC236}">
                <a16:creationId xmlns:a16="http://schemas.microsoft.com/office/drawing/2014/main" id="{97696D5F-9895-80DD-C2F2-2A6730D95A58}"/>
              </a:ext>
            </a:extLst>
          </p:cNvPr>
          <p:cNvCxnSpPr/>
          <p:nvPr/>
        </p:nvCxnSpPr>
        <p:spPr>
          <a:xfrm>
            <a:off x="5616282" y="2619102"/>
            <a:ext cx="0" cy="4051845"/>
          </a:xfrm>
          <a:prstGeom prst="line">
            <a:avLst/>
          </a:prstGeom>
          <a:ln w="19050" cap="flat" cmpd="sng" algn="ctr">
            <a:solidFill>
              <a:schemeClr val="accent1"/>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sp>
        <p:nvSpPr>
          <p:cNvPr id="2" name="Google Shape;4161;p38">
            <a:extLst>
              <a:ext uri="{FF2B5EF4-FFF2-40B4-BE49-F238E27FC236}">
                <a16:creationId xmlns:a16="http://schemas.microsoft.com/office/drawing/2014/main" id="{EDCEF2DA-2D71-0A9B-E0F0-BDD52359254A}"/>
              </a:ext>
            </a:extLst>
          </p:cNvPr>
          <p:cNvSpPr txBox="1"/>
          <p:nvPr/>
        </p:nvSpPr>
        <p:spPr>
          <a:xfrm>
            <a:off x="5616282" y="2621066"/>
            <a:ext cx="6543938" cy="4124166"/>
          </a:xfrm>
          <a:prstGeom prst="rect">
            <a:avLst/>
          </a:prstGeom>
          <a:noFill/>
          <a:ln>
            <a:noFill/>
          </a:ln>
        </p:spPr>
        <p:txBody>
          <a:bodyPr spcFirstLastPara="1" wrap="square" lIns="91425" tIns="45700" rIns="91425" bIns="45700" anchor="t" anchorCtr="0">
            <a:spAutoFit/>
          </a:bodyPr>
          <a:lstStyle/>
          <a:p>
            <a:pPr lvl="1" algn="just">
              <a:buSzPts val="1200"/>
            </a:pPr>
            <a:endParaRPr lang="es-CO" sz="1800" b="1">
              <a:solidFill>
                <a:srgbClr val="242D5B"/>
              </a:solidFill>
              <a:latin typeface="Calibri"/>
              <a:cs typeface="Calibri"/>
            </a:endParaRPr>
          </a:p>
          <a:p>
            <a:pPr lvl="1" algn="just">
              <a:buSzPts val="1200"/>
            </a:pPr>
            <a:r>
              <a:rPr lang="es-CO" sz="1800" b="1">
                <a:solidFill>
                  <a:srgbClr val="242D5B"/>
                </a:solidFill>
                <a:latin typeface="Calibri"/>
                <a:cs typeface="Calibri"/>
              </a:rPr>
              <a:t>               Responsables: </a:t>
            </a:r>
          </a:p>
          <a:p>
            <a:pPr algn="just"/>
            <a:r>
              <a:rPr lang="es-CO" sz="1300" b="1">
                <a:solidFill>
                  <a:srgbClr val="002060"/>
                </a:solidFill>
                <a:latin typeface="Calibri"/>
                <a:cs typeface="Calibri"/>
              </a:rPr>
              <a:t>Liderazgo: </a:t>
            </a:r>
            <a:r>
              <a:rPr lang="es-MX" sz="1300">
                <a:solidFill>
                  <a:srgbClr val="444444"/>
                </a:solidFill>
                <a:latin typeface="Calibri"/>
                <a:cs typeface="Calibri"/>
              </a:rPr>
              <a:t>MinAmbiente.</a:t>
            </a:r>
            <a:endParaRPr lang="es-CO" sz="1300">
              <a:solidFill>
                <a:srgbClr val="444444"/>
              </a:solidFill>
              <a:latin typeface="Calibri"/>
              <a:cs typeface="Calibri"/>
            </a:endParaRPr>
          </a:p>
          <a:p>
            <a:pPr algn="just"/>
            <a:r>
              <a:rPr lang="es-MX" sz="1300" b="1">
                <a:solidFill>
                  <a:srgbClr val="002060"/>
                </a:solidFill>
                <a:latin typeface="Calibri"/>
                <a:cs typeface="Calibri"/>
              </a:rPr>
              <a:t>Articulación: </a:t>
            </a:r>
            <a:r>
              <a:rPr lang="es-MX" sz="1300">
                <a:solidFill>
                  <a:srgbClr val="444444"/>
                </a:solidFill>
                <a:latin typeface="Calibri"/>
                <a:cs typeface="Calibri"/>
              </a:rPr>
              <a:t>IGAC, IDEAM, CAR, PNN, MinAgricultura, MinVivienda, Institutos de investigación SINA, entidades territoriales, Consejos de cuenca.</a:t>
            </a:r>
          </a:p>
          <a:p>
            <a:pPr algn="just"/>
            <a:endParaRPr lang="es-MX" sz="1300">
              <a:solidFill>
                <a:srgbClr val="444444"/>
              </a:solidFill>
              <a:latin typeface="Calibri"/>
              <a:cs typeface="Calibri"/>
            </a:endParaRPr>
          </a:p>
          <a:p>
            <a:pPr algn="just"/>
            <a:endParaRPr lang="es-MX" sz="1300">
              <a:solidFill>
                <a:srgbClr val="444444"/>
              </a:solidFill>
              <a:latin typeface="Calibri"/>
              <a:cs typeface="Calibri"/>
            </a:endParaRPr>
          </a:p>
          <a:p>
            <a:pPr lvl="1" algn="just">
              <a:buSzPts val="1200"/>
            </a:pPr>
            <a:r>
              <a:rPr lang="es-MX" sz="1800" b="1">
                <a:solidFill>
                  <a:srgbClr val="242D5B"/>
                </a:solidFill>
                <a:latin typeface="Calibri"/>
                <a:cs typeface="Calibri"/>
              </a:rPr>
              <a:t>                Metas: </a:t>
            </a:r>
          </a:p>
          <a:p>
            <a:pPr algn="just"/>
            <a:r>
              <a:rPr lang="es-MX" sz="1300" b="1">
                <a:solidFill>
                  <a:srgbClr val="002060"/>
                </a:solidFill>
                <a:latin typeface="Calibri"/>
                <a:cs typeface="Calibri"/>
              </a:rPr>
              <a:t>2030: </a:t>
            </a:r>
            <a:r>
              <a:rPr lang="es-MX" sz="1300">
                <a:solidFill>
                  <a:schemeClr val="tx1">
                    <a:lumMod val="75000"/>
                    <a:lumOff val="25000"/>
                  </a:schemeClr>
                </a:solidFill>
                <a:latin typeface="Calibri"/>
                <a:cs typeface="Calibri"/>
              </a:rPr>
              <a:t>Contar con criterios nacionales de focalización y priorización territorial de las ZSH definidos, y lograr su aplicación en al menos 20 territorios priorizados, articulando en ellos figuras de protección, determinantes ambientales o instrumentos de manejo sobre áreas y ecosistemas estratégicos del ciclo del agua.</a:t>
            </a:r>
          </a:p>
          <a:p>
            <a:pPr algn="just"/>
            <a:r>
              <a:rPr lang="es-MX" sz="1300" b="1">
                <a:solidFill>
                  <a:srgbClr val="002060"/>
                </a:solidFill>
                <a:latin typeface="Calibri"/>
                <a:cs typeface="Calibri"/>
              </a:rPr>
              <a:t>2040: </a:t>
            </a:r>
            <a:r>
              <a:rPr lang="es-MX" sz="1300">
                <a:solidFill>
                  <a:schemeClr val="tx1">
                    <a:lumMod val="75000"/>
                    <a:lumOff val="25000"/>
                  </a:schemeClr>
                </a:solidFill>
                <a:latin typeface="Calibri"/>
                <a:cs typeface="Calibri"/>
              </a:rPr>
              <a:t>Lograr que al menos 50 territorios priorizados incorporen la estrategia ZSH como referencia en instrumentos ambientales, territoriales o de gestión del recurso hídrico, orientando de manera coherente medidas de protección, restauración funcional y decisiones de inversión sobre áreas estratégicas del ciclo del agua.</a:t>
            </a:r>
          </a:p>
          <a:p>
            <a:pPr algn="just"/>
            <a:r>
              <a:rPr lang="es-MX" sz="1300" b="1">
                <a:solidFill>
                  <a:srgbClr val="002060"/>
                </a:solidFill>
                <a:latin typeface="Calibri"/>
                <a:cs typeface="Calibri"/>
              </a:rPr>
              <a:t>2050: </a:t>
            </a:r>
            <a:r>
              <a:rPr lang="es-MX" sz="1300">
                <a:solidFill>
                  <a:schemeClr val="tx1">
                    <a:lumMod val="75000"/>
                    <a:lumOff val="25000"/>
                  </a:schemeClr>
                </a:solidFill>
                <a:latin typeface="Calibri"/>
                <a:cs typeface="Calibri"/>
              </a:rPr>
              <a:t>Consolidar la estrategia ZSH como referente nacional en al menos 100 territorios priorizados, con aplicación regular para sostener la oferta hídrica, reducir vulnerabilidades y articular funcionalmente las herramientas existentes de protección, manejo y restauración.</a:t>
            </a:r>
            <a:endParaRPr lang="es-CO" sz="1300">
              <a:solidFill>
                <a:schemeClr val="tx1">
                  <a:lumMod val="75000"/>
                  <a:lumOff val="25000"/>
                </a:schemeClr>
              </a:solidFill>
              <a:latin typeface="Calibri"/>
              <a:cs typeface="Calibri"/>
            </a:endParaRPr>
          </a:p>
        </p:txBody>
      </p:sp>
      <p:pic>
        <p:nvPicPr>
          <p:cNvPr id="6" name="Gráfico 5" descr="Crecimiento empresarial contorno">
            <a:extLst>
              <a:ext uri="{FF2B5EF4-FFF2-40B4-BE49-F238E27FC236}">
                <a16:creationId xmlns:a16="http://schemas.microsoft.com/office/drawing/2014/main" id="{25C04A3F-DE3B-E548-E4C2-0478A9D6A72C}"/>
              </a:ext>
            </a:extLst>
          </p:cNvPr>
          <p:cNvPicPr>
            <a:picLocks noChangeAspect="1"/>
          </p:cNvPicPr>
          <p:nvPr/>
        </p:nvPicPr>
        <p:blipFill>
          <a:blip>
            <a:extLst>
              <a:ext uri="{96DAC541-7B7A-43D3-8B79-37D633B846F1}">
                <asvg:svgBlip xmlns:asvg="http://schemas.microsoft.com/office/drawing/2016/SVG/main" r:embed="rId6"/>
              </a:ext>
            </a:extLst>
          </a:blip>
          <a:stretch>
            <a:fillRect/>
          </a:stretch>
        </p:blipFill>
        <p:spPr>
          <a:xfrm>
            <a:off x="5754298" y="3815168"/>
            <a:ext cx="717480" cy="717480"/>
          </a:xfrm>
          <a:prstGeom prst="rect">
            <a:avLst/>
          </a:prstGeom>
        </p:spPr>
      </p:pic>
      <p:pic>
        <p:nvPicPr>
          <p:cNvPr id="8" name="Gráfico 7" descr="Usuarios contorno">
            <a:extLst>
              <a:ext uri="{FF2B5EF4-FFF2-40B4-BE49-F238E27FC236}">
                <a16:creationId xmlns:a16="http://schemas.microsoft.com/office/drawing/2014/main" id="{822DBEFD-D2BD-1411-E259-715988894A6E}"/>
              </a:ext>
            </a:extLst>
          </p:cNvPr>
          <p:cNvPicPr>
            <a:picLocks noChangeAspect="1"/>
          </p:cNvPicPr>
          <p:nvPr/>
        </p:nvPicPr>
        <p:blipFill>
          <a:blip>
            <a:extLst>
              <a:ext uri="{96DAC541-7B7A-43D3-8B79-37D633B846F1}">
                <asvg:svgBlip xmlns:asvg="http://schemas.microsoft.com/office/drawing/2016/SVG/main" r:embed="rId7"/>
              </a:ext>
            </a:extLst>
          </a:blip>
          <a:stretch>
            <a:fillRect/>
          </a:stretch>
        </p:blipFill>
        <p:spPr>
          <a:xfrm>
            <a:off x="5738757" y="2568901"/>
            <a:ext cx="717480" cy="717480"/>
          </a:xfrm>
          <a:prstGeom prst="rect">
            <a:avLst/>
          </a:prstGeom>
        </p:spPr>
      </p:pic>
      <p:pic>
        <p:nvPicPr>
          <p:cNvPr id="10" name="Gráfico 9" descr="Mano abierta con planta contorno">
            <a:extLst>
              <a:ext uri="{FF2B5EF4-FFF2-40B4-BE49-F238E27FC236}">
                <a16:creationId xmlns:a16="http://schemas.microsoft.com/office/drawing/2014/main" id="{DBA524B4-EA0A-47AF-EC5C-1B8E60931A52}"/>
              </a:ext>
            </a:extLst>
          </p:cNvPr>
          <p:cNvPicPr>
            <a:picLocks noChangeAspect="1"/>
          </p:cNvPicPr>
          <p:nvPr/>
        </p:nvPicPr>
        <p:blipFill>
          <a:blip>
            <a:extLst>
              <a:ext uri="{96DAC541-7B7A-43D3-8B79-37D633B846F1}">
                <asvg:svgBlip xmlns:asvg="http://schemas.microsoft.com/office/drawing/2016/SVG/main" r:embed="rId8"/>
              </a:ext>
            </a:extLst>
          </a:blip>
          <a:stretch>
            <a:fillRect/>
          </a:stretch>
        </p:blipFill>
        <p:spPr>
          <a:xfrm>
            <a:off x="276819" y="2598785"/>
            <a:ext cx="655486" cy="655486"/>
          </a:xfrm>
          <a:prstGeom prst="rect">
            <a:avLst/>
          </a:prstGeom>
        </p:spPr>
      </p:pic>
      <p:sp>
        <p:nvSpPr>
          <p:cNvPr id="4" name="Google Shape;4001;p27">
            <a:extLst>
              <a:ext uri="{FF2B5EF4-FFF2-40B4-BE49-F238E27FC236}">
                <a16:creationId xmlns:a16="http://schemas.microsoft.com/office/drawing/2014/main" id="{E9CDD2B2-4D8E-5B17-2F96-64BD139A1A84}"/>
              </a:ext>
            </a:extLst>
          </p:cNvPr>
          <p:cNvSpPr txBox="1"/>
          <p:nvPr/>
        </p:nvSpPr>
        <p:spPr>
          <a:xfrm>
            <a:off x="7099310" y="185888"/>
            <a:ext cx="4814700" cy="70784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000"/>
              <a:buFont typeface="Arial"/>
              <a:buNone/>
            </a:pPr>
            <a:r>
              <a:rPr lang="es-419" sz="2000" b="1" i="0" u="none" strike="noStrike" cap="none">
                <a:solidFill>
                  <a:schemeClr val="lt1"/>
                </a:solidFill>
                <a:latin typeface="Calibri"/>
                <a:ea typeface="Calibri"/>
                <a:cs typeface="Calibri"/>
                <a:sym typeface="Calibri"/>
              </a:rPr>
              <a:t>Linea estratégica 4 Oferta</a:t>
            </a:r>
          </a:p>
          <a:p>
            <a:pPr marL="0" marR="0" lvl="0" indent="0" algn="ctr" rtl="0">
              <a:lnSpc>
                <a:spcPct val="100000"/>
              </a:lnSpc>
              <a:spcBef>
                <a:spcPts val="0"/>
              </a:spcBef>
              <a:spcAft>
                <a:spcPts val="0"/>
              </a:spcAft>
              <a:buClr>
                <a:srgbClr val="000000"/>
              </a:buClr>
              <a:buSzPts val="2000"/>
              <a:buFont typeface="Arial"/>
              <a:buNone/>
            </a:pPr>
            <a:r>
              <a:rPr lang="es-419" sz="2000" b="1">
                <a:solidFill>
                  <a:schemeClr val="lt1"/>
                </a:solidFill>
                <a:latin typeface="Calibri"/>
                <a:ea typeface="Calibri"/>
                <a:cs typeface="Calibri"/>
                <a:sym typeface="Calibri"/>
              </a:rPr>
              <a:t>Asociada a Brecha 4</a:t>
            </a:r>
            <a:endParaRPr sz="2000" b="0" i="0" u="none" strike="noStrike" cap="none">
              <a:solidFill>
                <a:schemeClr val="lt1"/>
              </a:solidFill>
              <a:latin typeface="Calibri"/>
              <a:ea typeface="Calibri"/>
              <a:cs typeface="Calibri"/>
              <a:sym typeface="Calibri"/>
            </a:endParaRPr>
          </a:p>
        </p:txBody>
      </p:sp>
    </p:spTree>
    <p:extLst>
      <p:ext uri="{BB962C8B-B14F-4D97-AF65-F5344CB8AC3E}">
        <p14:creationId xmlns:p14="http://schemas.microsoft.com/office/powerpoint/2010/main" val="33707171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6950BFC3-D8DA-4A85-94F7-54DA5524770B}">
      <p188:commentRel xmlns:p188="http://schemas.microsoft.com/office/powerpoint/2018/8/main" r:id="rId3"/>
    </p:ext>
  </p:extLs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3998">
          <a:extLst>
            <a:ext uri="{FF2B5EF4-FFF2-40B4-BE49-F238E27FC236}">
              <a16:creationId xmlns:a16="http://schemas.microsoft.com/office/drawing/2014/main" id="{51BC7171-70CB-E3D9-AC8C-C82291D5B363}"/>
            </a:ext>
          </a:extLst>
        </p:cNvPr>
        <p:cNvGrpSpPr/>
        <p:nvPr/>
      </p:nvGrpSpPr>
      <p:grpSpPr>
        <a:xfrm>
          <a:off x="0" y="0"/>
          <a:ext cx="0" cy="0"/>
          <a:chOff x="0" y="0"/>
          <a:chExt cx="0" cy="0"/>
        </a:xfrm>
      </p:grpSpPr>
      <p:pic>
        <p:nvPicPr>
          <p:cNvPr id="3999" name="Google Shape;3999;p27" descr="Patrón de fondo&#10;&#10;El contenido generado por IA puede ser incorrecto.">
            <a:extLst>
              <a:ext uri="{FF2B5EF4-FFF2-40B4-BE49-F238E27FC236}">
                <a16:creationId xmlns:a16="http://schemas.microsoft.com/office/drawing/2014/main" id="{BF231276-D21D-70B2-D5F7-589E8BE87BB1}"/>
              </a:ext>
            </a:extLst>
          </p:cNvPr>
          <p:cNvPicPr preferRelativeResize="0"/>
          <p:nvPr/>
        </p:nvPicPr>
        <p:blipFill rotWithShape="1">
          <a:blip r:embed="rId4">
            <a:alphaModFix/>
          </a:blip>
          <a:srcRect/>
          <a:stretch/>
        </p:blipFill>
        <p:spPr>
          <a:xfrm>
            <a:off x="-13974" y="-3861"/>
            <a:ext cx="11504838" cy="6858000"/>
          </a:xfrm>
          <a:prstGeom prst="rect">
            <a:avLst/>
          </a:prstGeom>
          <a:noFill/>
          <a:ln>
            <a:noFill/>
          </a:ln>
        </p:spPr>
      </p:pic>
      <p:sp>
        <p:nvSpPr>
          <p:cNvPr id="4000" name="Google Shape;4000;p27">
            <a:extLst>
              <a:ext uri="{FF2B5EF4-FFF2-40B4-BE49-F238E27FC236}">
                <a16:creationId xmlns:a16="http://schemas.microsoft.com/office/drawing/2014/main" id="{A3BE5DDD-8C69-A001-1CF5-956DBD477136}"/>
              </a:ext>
            </a:extLst>
          </p:cNvPr>
          <p:cNvSpPr/>
          <p:nvPr/>
        </p:nvSpPr>
        <p:spPr>
          <a:xfrm>
            <a:off x="6801898" y="0"/>
            <a:ext cx="5386800" cy="1042200"/>
          </a:xfrm>
          <a:prstGeom prst="rect">
            <a:avLst/>
          </a:prstGeom>
          <a:solidFill>
            <a:srgbClr val="242D5B"/>
          </a:solidFill>
          <a:ln w="12700" cap="flat" cmpd="sng">
            <a:solidFill>
              <a:srgbClr val="264159"/>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4002" name="Google Shape;4002;p27" descr="Logotipo&#10;&#10;El contenido generado por IA puede ser incorrecto.">
            <a:extLst>
              <a:ext uri="{FF2B5EF4-FFF2-40B4-BE49-F238E27FC236}">
                <a16:creationId xmlns:a16="http://schemas.microsoft.com/office/drawing/2014/main" id="{01C49DF8-B9DE-BC7F-2A01-49754AA9F212}"/>
              </a:ext>
            </a:extLst>
          </p:cNvPr>
          <p:cNvPicPr preferRelativeResize="0"/>
          <p:nvPr/>
        </p:nvPicPr>
        <p:blipFill rotWithShape="1">
          <a:blip r:embed="rId5">
            <a:alphaModFix/>
          </a:blip>
          <a:srcRect/>
          <a:stretch/>
        </p:blipFill>
        <p:spPr>
          <a:xfrm>
            <a:off x="277873" y="185888"/>
            <a:ext cx="4019550" cy="809625"/>
          </a:xfrm>
          <a:prstGeom prst="rect">
            <a:avLst/>
          </a:prstGeom>
          <a:noFill/>
          <a:ln>
            <a:noFill/>
          </a:ln>
        </p:spPr>
      </p:pic>
      <p:sp>
        <p:nvSpPr>
          <p:cNvPr id="4003" name="Google Shape;4003;p27">
            <a:extLst>
              <a:ext uri="{FF2B5EF4-FFF2-40B4-BE49-F238E27FC236}">
                <a16:creationId xmlns:a16="http://schemas.microsoft.com/office/drawing/2014/main" id="{3AD42C0C-CB27-A30C-8107-13AD5E432062}"/>
              </a:ext>
            </a:extLst>
          </p:cNvPr>
          <p:cNvSpPr/>
          <p:nvPr/>
        </p:nvSpPr>
        <p:spPr>
          <a:xfrm>
            <a:off x="0" y="1002217"/>
            <a:ext cx="12192600" cy="1542600"/>
          </a:xfrm>
          <a:prstGeom prst="rect">
            <a:avLst/>
          </a:prstGeom>
          <a:solidFill>
            <a:srgbClr val="BBD6E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600"/>
              <a:buFont typeface="Arial"/>
              <a:buNone/>
            </a:pPr>
            <a:endParaRPr sz="1600" b="0" i="0" u="none" strike="noStrike" cap="none">
              <a:solidFill>
                <a:schemeClr val="lt1"/>
              </a:solidFill>
              <a:latin typeface="Calibri"/>
              <a:ea typeface="Calibri"/>
              <a:cs typeface="Calibri"/>
              <a:sym typeface="Calibri"/>
            </a:endParaRPr>
          </a:p>
        </p:txBody>
      </p:sp>
      <p:sp>
        <p:nvSpPr>
          <p:cNvPr id="4004" name="Google Shape;4004;p27">
            <a:extLst>
              <a:ext uri="{FF2B5EF4-FFF2-40B4-BE49-F238E27FC236}">
                <a16:creationId xmlns:a16="http://schemas.microsoft.com/office/drawing/2014/main" id="{52D850F0-FD49-51DE-C582-5CCA07162E46}"/>
              </a:ext>
            </a:extLst>
          </p:cNvPr>
          <p:cNvSpPr txBox="1"/>
          <p:nvPr/>
        </p:nvSpPr>
        <p:spPr>
          <a:xfrm>
            <a:off x="267170" y="1068573"/>
            <a:ext cx="11921527" cy="1369565"/>
          </a:xfrm>
          <a:prstGeom prst="rect">
            <a:avLst/>
          </a:prstGeom>
          <a:noFill/>
          <a:ln>
            <a:noFill/>
          </a:ln>
        </p:spPr>
        <p:txBody>
          <a:bodyPr spcFirstLastPara="1" wrap="square" lIns="91425" tIns="45700" rIns="91425" bIns="45700" anchor="t" anchorCtr="0">
            <a:spAutoFit/>
          </a:bodyPr>
          <a:lstStyle/>
          <a:p>
            <a:pPr lvl="0">
              <a:buSzPts val="2000"/>
            </a:pPr>
            <a:r>
              <a:rPr lang="es-MX" sz="2000" b="1">
                <a:solidFill>
                  <a:srgbClr val="242D5B"/>
                </a:solidFill>
                <a:latin typeface="Calibri"/>
                <a:cs typeface="Calibri"/>
              </a:rPr>
              <a:t>CONSERVAR EL CICLO HIDROLÓGICO Y LOS ECOSISTEMAS DE LOS QUE DEPENDE LA OFERTA DEL AGUA</a:t>
            </a:r>
          </a:p>
          <a:p>
            <a:pPr lvl="0">
              <a:buSzPts val="2000"/>
            </a:pPr>
            <a:endParaRPr lang="es-CO" sz="1800" b="1">
              <a:solidFill>
                <a:srgbClr val="242D5B"/>
              </a:solidFill>
              <a:latin typeface="Calibri"/>
              <a:cs typeface="Calibri"/>
              <a:sym typeface="Calibri"/>
            </a:endParaRPr>
          </a:p>
          <a:p>
            <a:pPr>
              <a:buSzPts val="2000"/>
            </a:pPr>
            <a:r>
              <a:rPr lang="es-MX" sz="1800" b="1">
                <a:solidFill>
                  <a:srgbClr val="242D5B"/>
                </a:solidFill>
                <a:latin typeface="Calibri"/>
                <a:cs typeface="Calibri"/>
              </a:rPr>
              <a:t>5. Programa Nacional de Regulación Hídrica e Hidrosedimentología. </a:t>
            </a:r>
            <a:endParaRPr lang="es-MX" b="1">
              <a:solidFill>
                <a:schemeClr val="accent6">
                  <a:lumMod val="49000"/>
                </a:schemeClr>
              </a:solidFill>
              <a:latin typeface="Calibri"/>
              <a:ea typeface="Calibri"/>
              <a:cs typeface="Calibri"/>
            </a:endParaRPr>
          </a:p>
          <a:p>
            <a:pPr marL="342900" indent="-342900">
              <a:buSzPts val="2000"/>
              <a:buAutoNum type="arabicPeriod"/>
            </a:pPr>
            <a:endParaRPr lang="es-CO" sz="1300" b="1">
              <a:solidFill>
                <a:schemeClr val="accent6">
                  <a:lumMod val="49000"/>
                </a:schemeClr>
              </a:solidFill>
              <a:latin typeface="Calibri"/>
              <a:ea typeface="Calibri"/>
              <a:cs typeface="Calibri"/>
            </a:endParaRPr>
          </a:p>
          <a:p>
            <a:pPr marL="0" marR="0" lvl="0" indent="0" algn="l" rtl="0">
              <a:lnSpc>
                <a:spcPct val="100000"/>
              </a:lnSpc>
              <a:spcBef>
                <a:spcPts val="0"/>
              </a:spcBef>
              <a:spcAft>
                <a:spcPts val="0"/>
              </a:spcAft>
              <a:buClr>
                <a:srgbClr val="000000"/>
              </a:buClr>
              <a:buSzPts val="2000"/>
              <a:buFont typeface="Arial"/>
              <a:buNone/>
            </a:pPr>
            <a:endParaRPr sz="1400" b="0" i="0" u="none" strike="noStrike" cap="none">
              <a:solidFill>
                <a:srgbClr val="000000"/>
              </a:solidFill>
              <a:latin typeface="Arial"/>
              <a:ea typeface="Arial"/>
              <a:cs typeface="Arial"/>
              <a:sym typeface="Arial"/>
            </a:endParaRPr>
          </a:p>
        </p:txBody>
      </p:sp>
      <p:sp>
        <p:nvSpPr>
          <p:cNvPr id="3" name="Google Shape;4161;p38">
            <a:extLst>
              <a:ext uri="{FF2B5EF4-FFF2-40B4-BE49-F238E27FC236}">
                <a16:creationId xmlns:a16="http://schemas.microsoft.com/office/drawing/2014/main" id="{80C4FCBF-38CC-824A-A1DC-772DEB03ABB6}"/>
              </a:ext>
            </a:extLst>
          </p:cNvPr>
          <p:cNvSpPr txBox="1"/>
          <p:nvPr/>
        </p:nvSpPr>
        <p:spPr>
          <a:xfrm>
            <a:off x="-354956" y="2607860"/>
            <a:ext cx="5971238" cy="3231614"/>
          </a:xfrm>
          <a:prstGeom prst="rect">
            <a:avLst/>
          </a:prstGeom>
          <a:noFill/>
          <a:ln>
            <a:noFill/>
          </a:ln>
        </p:spPr>
        <p:txBody>
          <a:bodyPr spcFirstLastPara="1" wrap="square" lIns="91425" tIns="45700" rIns="91425" bIns="45700" anchor="t" anchorCtr="0">
            <a:spAutoFit/>
          </a:bodyPr>
          <a:lstStyle/>
          <a:p>
            <a:pPr marL="457200" lvl="1" algn="just">
              <a:buSzPts val="1200"/>
            </a:pPr>
            <a:endParaRPr lang="es-CO" sz="1800" b="1">
              <a:solidFill>
                <a:srgbClr val="242D5B"/>
              </a:solidFill>
              <a:latin typeface="Calibri"/>
              <a:cs typeface="Calibri"/>
              <a:sym typeface="Calibri"/>
            </a:endParaRPr>
          </a:p>
          <a:p>
            <a:pPr marL="457200" lvl="1" algn="just">
              <a:buSzPts val="1200"/>
            </a:pPr>
            <a:r>
              <a:rPr lang="es-CO" sz="1800" b="1">
                <a:solidFill>
                  <a:srgbClr val="242D5B"/>
                </a:solidFill>
                <a:latin typeface="Calibri"/>
                <a:cs typeface="Calibri"/>
                <a:sym typeface="Calibri"/>
              </a:rPr>
              <a:t>                Propósito:  </a:t>
            </a:r>
          </a:p>
          <a:p>
            <a:pPr marL="457200" lvl="1" algn="just">
              <a:buSzPts val="1200"/>
            </a:pPr>
            <a:endParaRPr lang="es-MX" sz="1600">
              <a:solidFill>
                <a:srgbClr val="444444"/>
              </a:solidFill>
              <a:latin typeface="Calibri"/>
              <a:cs typeface="Calibri"/>
            </a:endParaRPr>
          </a:p>
          <a:p>
            <a:pPr marL="457200" lvl="1" algn="just">
              <a:buSzPts val="1200"/>
            </a:pPr>
            <a:r>
              <a:rPr lang="es-CO"/>
              <a:t>Pasar a un </a:t>
            </a:r>
            <a:r>
              <a:rPr lang="es-CO">
                <a:highlight>
                  <a:srgbClr val="FFFF00"/>
                </a:highlight>
              </a:rPr>
              <a:t>programa nacional </a:t>
            </a:r>
            <a:r>
              <a:rPr lang="es-CO"/>
              <a:t>orientado a recuperar la regulación hídrica y la </a:t>
            </a:r>
            <a:r>
              <a:rPr lang="es-CO">
                <a:highlight>
                  <a:srgbClr val="FFFF00"/>
                </a:highlight>
              </a:rPr>
              <a:t>dinámica </a:t>
            </a:r>
            <a:r>
              <a:rPr lang="es-CO" err="1">
                <a:highlight>
                  <a:srgbClr val="FFFF00"/>
                </a:highlight>
              </a:rPr>
              <a:t>hidrosedimentológica</a:t>
            </a:r>
            <a:r>
              <a:rPr lang="es-CO">
                <a:highlight>
                  <a:srgbClr val="FFFF00"/>
                </a:highlight>
              </a:rPr>
              <a:t> del territorio</a:t>
            </a:r>
            <a:r>
              <a:rPr lang="es-CO"/>
              <a:t>, mediante la priorización e implementación de intervenciones de conservación, restauración y manejo sostenible en alta montaña, laderas críticas y corredores fluviales, e incorporando criterios de control de erosión, manejo del suelo y reducción de aportes de sedimentos en los instrumentos de planificación y gestión del recurso hídrico, para sostener la capacidad de regulación natural, proteger hábitats acuáticos y fortalecer la resiliencia frente a sequías e inundaciones.</a:t>
            </a:r>
          </a:p>
          <a:p>
            <a:pPr marL="457200" lvl="1" algn="just">
              <a:buSzPts val="1200"/>
            </a:pPr>
            <a:endParaRPr sz="1200" b="0" i="0" u="none" strike="noStrike" cap="none">
              <a:solidFill>
                <a:srgbClr val="444444"/>
              </a:solidFill>
              <a:latin typeface="Calibri"/>
              <a:ea typeface="Calibri"/>
              <a:cs typeface="Calibri"/>
              <a:sym typeface="Calibri"/>
            </a:endParaRPr>
          </a:p>
        </p:txBody>
      </p:sp>
      <p:cxnSp>
        <p:nvCxnSpPr>
          <p:cNvPr id="5" name="Conector recto 4">
            <a:extLst>
              <a:ext uri="{FF2B5EF4-FFF2-40B4-BE49-F238E27FC236}">
                <a16:creationId xmlns:a16="http://schemas.microsoft.com/office/drawing/2014/main" id="{4071097F-A858-C40E-DCC2-479A8BBB3236}"/>
              </a:ext>
            </a:extLst>
          </p:cNvPr>
          <p:cNvCxnSpPr/>
          <p:nvPr/>
        </p:nvCxnSpPr>
        <p:spPr>
          <a:xfrm>
            <a:off x="5616282" y="2619102"/>
            <a:ext cx="0" cy="4051845"/>
          </a:xfrm>
          <a:prstGeom prst="line">
            <a:avLst/>
          </a:prstGeom>
          <a:ln w="19050" cap="flat" cmpd="sng" algn="ctr">
            <a:solidFill>
              <a:schemeClr val="accent1"/>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sp>
        <p:nvSpPr>
          <p:cNvPr id="2" name="Google Shape;4161;p38">
            <a:extLst>
              <a:ext uri="{FF2B5EF4-FFF2-40B4-BE49-F238E27FC236}">
                <a16:creationId xmlns:a16="http://schemas.microsoft.com/office/drawing/2014/main" id="{FAEBAEE6-8753-B446-8B59-FD1CFD4540A7}"/>
              </a:ext>
            </a:extLst>
          </p:cNvPr>
          <p:cNvSpPr txBox="1"/>
          <p:nvPr/>
        </p:nvSpPr>
        <p:spPr>
          <a:xfrm>
            <a:off x="5616282" y="2621066"/>
            <a:ext cx="6543938" cy="3339335"/>
          </a:xfrm>
          <a:prstGeom prst="rect">
            <a:avLst/>
          </a:prstGeom>
          <a:noFill/>
          <a:ln>
            <a:noFill/>
          </a:ln>
        </p:spPr>
        <p:txBody>
          <a:bodyPr spcFirstLastPara="1" wrap="square" lIns="91425" tIns="45700" rIns="91425" bIns="45700" anchor="t" anchorCtr="0">
            <a:spAutoFit/>
          </a:bodyPr>
          <a:lstStyle/>
          <a:p>
            <a:pPr lvl="1" algn="just">
              <a:buSzPts val="1200"/>
            </a:pPr>
            <a:endParaRPr lang="es-CO" sz="1800" b="1">
              <a:solidFill>
                <a:srgbClr val="242D5B"/>
              </a:solidFill>
              <a:latin typeface="Calibri"/>
              <a:cs typeface="Calibri"/>
            </a:endParaRPr>
          </a:p>
          <a:p>
            <a:pPr lvl="1" algn="just">
              <a:buSzPts val="1200"/>
            </a:pPr>
            <a:r>
              <a:rPr lang="es-CO" sz="1800" b="1">
                <a:solidFill>
                  <a:srgbClr val="242D5B"/>
                </a:solidFill>
                <a:latin typeface="Calibri"/>
                <a:cs typeface="Calibri"/>
              </a:rPr>
              <a:t>               Responsables: </a:t>
            </a:r>
          </a:p>
          <a:p>
            <a:pPr algn="just"/>
            <a:r>
              <a:rPr lang="es-CO" sz="1300" b="1">
                <a:solidFill>
                  <a:srgbClr val="002060"/>
                </a:solidFill>
                <a:latin typeface="Calibri"/>
                <a:cs typeface="Calibri"/>
              </a:rPr>
              <a:t>Liderazgo: </a:t>
            </a:r>
            <a:r>
              <a:rPr lang="es-MX" sz="1300">
                <a:solidFill>
                  <a:srgbClr val="444444"/>
                </a:solidFill>
                <a:latin typeface="Calibri"/>
                <a:cs typeface="Calibri"/>
              </a:rPr>
              <a:t>MinAmbiente.</a:t>
            </a:r>
            <a:endParaRPr lang="es-CO" sz="1300">
              <a:solidFill>
                <a:srgbClr val="444444"/>
              </a:solidFill>
              <a:latin typeface="Calibri"/>
              <a:cs typeface="Calibri"/>
            </a:endParaRPr>
          </a:p>
          <a:p>
            <a:r>
              <a:rPr lang="es-MX" sz="1300" b="1">
                <a:solidFill>
                  <a:srgbClr val="002060"/>
                </a:solidFill>
                <a:latin typeface="Calibri"/>
                <a:cs typeface="Calibri"/>
              </a:rPr>
              <a:t>Articulación: </a:t>
            </a:r>
            <a:r>
              <a:rPr lang="es-MX" sz="1300">
                <a:solidFill>
                  <a:srgbClr val="444444"/>
                </a:solidFill>
                <a:latin typeface="Calibri"/>
                <a:cs typeface="Calibri"/>
              </a:rPr>
              <a:t>Minvivienda, CAR, IDEAM, PNN, UNGRD, SGC.</a:t>
            </a:r>
            <a:endParaRPr lang="es-CO" sz="1300">
              <a:solidFill>
                <a:srgbClr val="444444"/>
              </a:solidFill>
              <a:latin typeface="Calibri"/>
              <a:cs typeface="Calibri"/>
            </a:endParaRPr>
          </a:p>
          <a:p>
            <a:pPr algn="just"/>
            <a:endParaRPr lang="es-MX" sz="1300">
              <a:solidFill>
                <a:srgbClr val="444444"/>
              </a:solidFill>
              <a:latin typeface="Calibri"/>
              <a:cs typeface="Calibri"/>
            </a:endParaRPr>
          </a:p>
          <a:p>
            <a:pPr algn="just"/>
            <a:endParaRPr lang="es-MX" sz="1300">
              <a:solidFill>
                <a:srgbClr val="444444"/>
              </a:solidFill>
              <a:latin typeface="Calibri"/>
              <a:cs typeface="Calibri"/>
            </a:endParaRPr>
          </a:p>
          <a:p>
            <a:pPr algn="just"/>
            <a:endParaRPr lang="es-MX" sz="1300">
              <a:solidFill>
                <a:srgbClr val="444444"/>
              </a:solidFill>
              <a:latin typeface="Calibri"/>
              <a:cs typeface="Calibri"/>
            </a:endParaRPr>
          </a:p>
          <a:p>
            <a:pPr lvl="1" algn="just">
              <a:buSzPts val="1200"/>
            </a:pPr>
            <a:r>
              <a:rPr lang="es-MX" sz="1800" b="1">
                <a:solidFill>
                  <a:srgbClr val="242D5B"/>
                </a:solidFill>
                <a:latin typeface="Calibri"/>
                <a:cs typeface="Calibri"/>
              </a:rPr>
              <a:t>                Metas: </a:t>
            </a:r>
          </a:p>
          <a:p>
            <a:pPr algn="just"/>
            <a:r>
              <a:rPr lang="es-CO" sz="1300" b="1">
                <a:solidFill>
                  <a:srgbClr val="002060"/>
                </a:solidFill>
                <a:latin typeface="Calibri"/>
                <a:cs typeface="Calibri"/>
              </a:rPr>
              <a:t>2030: </a:t>
            </a:r>
            <a:r>
              <a:rPr lang="es-MX" sz="1300">
                <a:solidFill>
                  <a:srgbClr val="444444"/>
                </a:solidFill>
                <a:latin typeface="Calibri"/>
                <a:cs typeface="Calibri"/>
              </a:rPr>
              <a:t>Programa estructurado y operando, con criterios de priorización adoptados, portafolio de intervenciones definido e implementación iniciada en al menos 5 territorios priorizados.</a:t>
            </a:r>
          </a:p>
          <a:p>
            <a:pPr algn="just"/>
            <a:r>
              <a:rPr lang="es-CO" sz="1300" b="1">
                <a:solidFill>
                  <a:srgbClr val="002060"/>
                </a:solidFill>
                <a:latin typeface="Calibri"/>
                <a:cs typeface="Calibri"/>
              </a:rPr>
              <a:t>2040: </a:t>
            </a:r>
            <a:r>
              <a:rPr lang="es-MX" sz="1300">
                <a:solidFill>
                  <a:srgbClr val="444444"/>
                </a:solidFill>
                <a:latin typeface="Calibri"/>
                <a:cs typeface="Calibri"/>
              </a:rPr>
              <a:t>Implementación escalada en al menos 20 territorios priorizados, con reducción de focos críticos de erosión y recuperación funcional de corredores fluviales estratégicos.</a:t>
            </a:r>
          </a:p>
          <a:p>
            <a:pPr algn="just"/>
            <a:r>
              <a:rPr lang="es-CO" sz="1300" b="1">
                <a:solidFill>
                  <a:srgbClr val="002060"/>
                </a:solidFill>
                <a:latin typeface="Calibri"/>
                <a:cs typeface="Calibri"/>
              </a:rPr>
              <a:t>2050: </a:t>
            </a:r>
            <a:r>
              <a:rPr lang="es-MX" sz="1300">
                <a:solidFill>
                  <a:srgbClr val="444444"/>
                </a:solidFill>
                <a:latin typeface="Calibri"/>
                <a:cs typeface="Calibri"/>
              </a:rPr>
              <a:t>Programa consolidado como línea nacional permanente en todos los territorios priorizados, con incorporación regular de criterios de manejo hidrosedimentológico en la planificación y gestión del recurso hídrico.</a:t>
            </a:r>
            <a:endParaRPr lang="es-CO" sz="1300">
              <a:solidFill>
                <a:srgbClr val="444444"/>
              </a:solidFill>
              <a:latin typeface="Calibri"/>
              <a:cs typeface="Calibri"/>
            </a:endParaRPr>
          </a:p>
        </p:txBody>
      </p:sp>
      <p:pic>
        <p:nvPicPr>
          <p:cNvPr id="6" name="Gráfico 5" descr="Crecimiento empresarial contorno">
            <a:extLst>
              <a:ext uri="{FF2B5EF4-FFF2-40B4-BE49-F238E27FC236}">
                <a16:creationId xmlns:a16="http://schemas.microsoft.com/office/drawing/2014/main" id="{7B96778D-0B1D-5C4C-BECF-A2862BF577C7}"/>
              </a:ext>
            </a:extLst>
          </p:cNvPr>
          <p:cNvPicPr>
            <a:picLocks noChangeAspect="1"/>
          </p:cNvPicPr>
          <p:nvPr/>
        </p:nvPicPr>
        <p:blipFill>
          <a:blip>
            <a:extLst>
              <a:ext uri="{96DAC541-7B7A-43D3-8B79-37D633B846F1}">
                <asvg:svgBlip xmlns:asvg="http://schemas.microsoft.com/office/drawing/2016/SVG/main" r:embed="rId6"/>
              </a:ext>
            </a:extLst>
          </a:blip>
          <a:stretch>
            <a:fillRect/>
          </a:stretch>
        </p:blipFill>
        <p:spPr>
          <a:xfrm>
            <a:off x="5754298" y="3815168"/>
            <a:ext cx="717480" cy="717480"/>
          </a:xfrm>
          <a:prstGeom prst="rect">
            <a:avLst/>
          </a:prstGeom>
        </p:spPr>
      </p:pic>
      <p:pic>
        <p:nvPicPr>
          <p:cNvPr id="8" name="Gráfico 7" descr="Usuarios contorno">
            <a:extLst>
              <a:ext uri="{FF2B5EF4-FFF2-40B4-BE49-F238E27FC236}">
                <a16:creationId xmlns:a16="http://schemas.microsoft.com/office/drawing/2014/main" id="{B0868BA7-BBDA-5423-32A2-C74E1BE9D739}"/>
              </a:ext>
            </a:extLst>
          </p:cNvPr>
          <p:cNvPicPr>
            <a:picLocks noChangeAspect="1"/>
          </p:cNvPicPr>
          <p:nvPr/>
        </p:nvPicPr>
        <p:blipFill>
          <a:blip>
            <a:extLst>
              <a:ext uri="{96DAC541-7B7A-43D3-8B79-37D633B846F1}">
                <asvg:svgBlip xmlns:asvg="http://schemas.microsoft.com/office/drawing/2016/SVG/main" r:embed="rId7"/>
              </a:ext>
            </a:extLst>
          </a:blip>
          <a:stretch>
            <a:fillRect/>
          </a:stretch>
        </p:blipFill>
        <p:spPr>
          <a:xfrm>
            <a:off x="5738757" y="2568901"/>
            <a:ext cx="717480" cy="717480"/>
          </a:xfrm>
          <a:prstGeom prst="rect">
            <a:avLst/>
          </a:prstGeom>
        </p:spPr>
      </p:pic>
      <p:pic>
        <p:nvPicPr>
          <p:cNvPr id="10" name="Gráfico 9" descr="Mano abierta con planta contorno">
            <a:extLst>
              <a:ext uri="{FF2B5EF4-FFF2-40B4-BE49-F238E27FC236}">
                <a16:creationId xmlns:a16="http://schemas.microsoft.com/office/drawing/2014/main" id="{E6CBC899-C419-2FBC-74A1-A68A980B85C0}"/>
              </a:ext>
            </a:extLst>
          </p:cNvPr>
          <p:cNvPicPr>
            <a:picLocks noChangeAspect="1"/>
          </p:cNvPicPr>
          <p:nvPr/>
        </p:nvPicPr>
        <p:blipFill>
          <a:blip>
            <a:extLst>
              <a:ext uri="{96DAC541-7B7A-43D3-8B79-37D633B846F1}">
                <asvg:svgBlip xmlns:asvg="http://schemas.microsoft.com/office/drawing/2016/SVG/main" r:embed="rId8"/>
              </a:ext>
            </a:extLst>
          </a:blip>
          <a:stretch>
            <a:fillRect/>
          </a:stretch>
        </p:blipFill>
        <p:spPr>
          <a:xfrm>
            <a:off x="276819" y="2598785"/>
            <a:ext cx="655486" cy="655486"/>
          </a:xfrm>
          <a:prstGeom prst="rect">
            <a:avLst/>
          </a:prstGeom>
        </p:spPr>
      </p:pic>
      <p:sp>
        <p:nvSpPr>
          <p:cNvPr id="4" name="Google Shape;4001;p27">
            <a:extLst>
              <a:ext uri="{FF2B5EF4-FFF2-40B4-BE49-F238E27FC236}">
                <a16:creationId xmlns:a16="http://schemas.microsoft.com/office/drawing/2014/main" id="{A3361253-578F-6247-13CC-020EE1EDB790}"/>
              </a:ext>
            </a:extLst>
          </p:cNvPr>
          <p:cNvSpPr txBox="1"/>
          <p:nvPr/>
        </p:nvSpPr>
        <p:spPr>
          <a:xfrm>
            <a:off x="7099310" y="185888"/>
            <a:ext cx="4814700" cy="70784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000"/>
              <a:buFont typeface="Arial"/>
              <a:buNone/>
            </a:pPr>
            <a:r>
              <a:rPr lang="es-419" sz="2000" b="1" i="0" u="none" strike="noStrike" cap="none">
                <a:solidFill>
                  <a:schemeClr val="lt1"/>
                </a:solidFill>
                <a:latin typeface="Calibri"/>
                <a:ea typeface="Calibri"/>
                <a:cs typeface="Calibri"/>
                <a:sym typeface="Calibri"/>
              </a:rPr>
              <a:t>Linea estratégica 5 Oferta</a:t>
            </a:r>
          </a:p>
          <a:p>
            <a:pPr marL="0" marR="0" lvl="0" indent="0" algn="ctr" rtl="0">
              <a:lnSpc>
                <a:spcPct val="100000"/>
              </a:lnSpc>
              <a:spcBef>
                <a:spcPts val="0"/>
              </a:spcBef>
              <a:spcAft>
                <a:spcPts val="0"/>
              </a:spcAft>
              <a:buClr>
                <a:srgbClr val="000000"/>
              </a:buClr>
              <a:buSzPts val="2000"/>
              <a:buFont typeface="Arial"/>
              <a:buNone/>
            </a:pPr>
            <a:r>
              <a:rPr lang="es-419" sz="2000" b="1">
                <a:solidFill>
                  <a:schemeClr val="lt1"/>
                </a:solidFill>
                <a:latin typeface="Calibri"/>
                <a:ea typeface="Calibri"/>
                <a:cs typeface="Calibri"/>
                <a:sym typeface="Calibri"/>
              </a:rPr>
              <a:t>Asociada a Brecha 4</a:t>
            </a:r>
            <a:endParaRPr sz="2000" b="0" i="0" u="none" strike="noStrike" cap="none">
              <a:solidFill>
                <a:schemeClr val="lt1"/>
              </a:solidFill>
              <a:latin typeface="Calibri"/>
              <a:ea typeface="Calibri"/>
              <a:cs typeface="Calibri"/>
              <a:sym typeface="Calibri"/>
            </a:endParaRPr>
          </a:p>
        </p:txBody>
      </p:sp>
    </p:spTree>
    <p:extLst>
      <p:ext uri="{BB962C8B-B14F-4D97-AF65-F5344CB8AC3E}">
        <p14:creationId xmlns:p14="http://schemas.microsoft.com/office/powerpoint/2010/main" val="30500760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6950BFC3-D8DA-4A85-94F7-54DA5524770B}">
      <p188:commentRel xmlns:p188="http://schemas.microsoft.com/office/powerpoint/2018/8/main" r:id="rId3"/>
    </p:ext>
  </p:extLs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Shape 3998">
          <a:extLst>
            <a:ext uri="{FF2B5EF4-FFF2-40B4-BE49-F238E27FC236}">
              <a16:creationId xmlns:a16="http://schemas.microsoft.com/office/drawing/2014/main" id="{4D2C8E78-79B0-20C7-A0ED-6A00F813F00B}"/>
            </a:ext>
          </a:extLst>
        </p:cNvPr>
        <p:cNvGrpSpPr/>
        <p:nvPr/>
      </p:nvGrpSpPr>
      <p:grpSpPr>
        <a:xfrm>
          <a:off x="0" y="0"/>
          <a:ext cx="0" cy="0"/>
          <a:chOff x="0" y="0"/>
          <a:chExt cx="0" cy="0"/>
        </a:xfrm>
      </p:grpSpPr>
      <p:pic>
        <p:nvPicPr>
          <p:cNvPr id="3999" name="Google Shape;3999;p27" descr="Patrón de fondo&#10;&#10;El contenido generado por IA puede ser incorrecto.">
            <a:extLst>
              <a:ext uri="{FF2B5EF4-FFF2-40B4-BE49-F238E27FC236}">
                <a16:creationId xmlns:a16="http://schemas.microsoft.com/office/drawing/2014/main" id="{E9B40049-81C9-44BC-7C3B-F590373FBECA}"/>
              </a:ext>
            </a:extLst>
          </p:cNvPr>
          <p:cNvPicPr preferRelativeResize="0"/>
          <p:nvPr/>
        </p:nvPicPr>
        <p:blipFill rotWithShape="1">
          <a:blip r:embed="rId4">
            <a:alphaModFix/>
          </a:blip>
          <a:srcRect/>
          <a:stretch/>
        </p:blipFill>
        <p:spPr>
          <a:xfrm>
            <a:off x="-13974" y="-3861"/>
            <a:ext cx="11504838" cy="6858000"/>
          </a:xfrm>
          <a:prstGeom prst="rect">
            <a:avLst/>
          </a:prstGeom>
          <a:noFill/>
          <a:ln>
            <a:noFill/>
          </a:ln>
        </p:spPr>
      </p:pic>
      <p:sp>
        <p:nvSpPr>
          <p:cNvPr id="4000" name="Google Shape;4000;p27">
            <a:extLst>
              <a:ext uri="{FF2B5EF4-FFF2-40B4-BE49-F238E27FC236}">
                <a16:creationId xmlns:a16="http://schemas.microsoft.com/office/drawing/2014/main" id="{A3D1CE9C-DAE3-901E-D596-46B8B3852BAA}"/>
              </a:ext>
            </a:extLst>
          </p:cNvPr>
          <p:cNvSpPr/>
          <p:nvPr/>
        </p:nvSpPr>
        <p:spPr>
          <a:xfrm>
            <a:off x="6801898" y="0"/>
            <a:ext cx="5386800" cy="1042200"/>
          </a:xfrm>
          <a:prstGeom prst="rect">
            <a:avLst/>
          </a:prstGeom>
          <a:solidFill>
            <a:srgbClr val="242D5B"/>
          </a:solidFill>
          <a:ln w="12700" cap="flat" cmpd="sng">
            <a:solidFill>
              <a:srgbClr val="264159"/>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4002" name="Google Shape;4002;p27" descr="Logotipo&#10;&#10;El contenido generado por IA puede ser incorrecto.">
            <a:extLst>
              <a:ext uri="{FF2B5EF4-FFF2-40B4-BE49-F238E27FC236}">
                <a16:creationId xmlns:a16="http://schemas.microsoft.com/office/drawing/2014/main" id="{8BBDD9EF-207B-3D76-2FAD-E60EE17F4A17}"/>
              </a:ext>
            </a:extLst>
          </p:cNvPr>
          <p:cNvPicPr preferRelativeResize="0"/>
          <p:nvPr/>
        </p:nvPicPr>
        <p:blipFill rotWithShape="1">
          <a:blip r:embed="rId5">
            <a:alphaModFix/>
          </a:blip>
          <a:srcRect/>
          <a:stretch/>
        </p:blipFill>
        <p:spPr>
          <a:xfrm>
            <a:off x="277873" y="185888"/>
            <a:ext cx="4019550" cy="809625"/>
          </a:xfrm>
          <a:prstGeom prst="rect">
            <a:avLst/>
          </a:prstGeom>
          <a:noFill/>
          <a:ln>
            <a:noFill/>
          </a:ln>
        </p:spPr>
      </p:pic>
      <p:sp>
        <p:nvSpPr>
          <p:cNvPr id="4003" name="Google Shape;4003;p27">
            <a:extLst>
              <a:ext uri="{FF2B5EF4-FFF2-40B4-BE49-F238E27FC236}">
                <a16:creationId xmlns:a16="http://schemas.microsoft.com/office/drawing/2014/main" id="{A00F478F-2FFA-BFE2-B99A-E27DD49C3DE5}"/>
              </a:ext>
            </a:extLst>
          </p:cNvPr>
          <p:cNvSpPr/>
          <p:nvPr/>
        </p:nvSpPr>
        <p:spPr>
          <a:xfrm>
            <a:off x="0" y="1002217"/>
            <a:ext cx="12192600" cy="1542600"/>
          </a:xfrm>
          <a:prstGeom prst="rect">
            <a:avLst/>
          </a:prstGeom>
          <a:solidFill>
            <a:srgbClr val="BBD6E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600"/>
              <a:buFont typeface="Arial"/>
              <a:buNone/>
            </a:pPr>
            <a:endParaRPr sz="1600" b="0" i="0" u="none" strike="noStrike" cap="none">
              <a:solidFill>
                <a:schemeClr val="lt1"/>
              </a:solidFill>
              <a:latin typeface="Calibri"/>
              <a:ea typeface="Calibri"/>
              <a:cs typeface="Calibri"/>
              <a:sym typeface="Calibri"/>
            </a:endParaRPr>
          </a:p>
        </p:txBody>
      </p:sp>
      <p:sp>
        <p:nvSpPr>
          <p:cNvPr id="4004" name="Google Shape;4004;p27">
            <a:extLst>
              <a:ext uri="{FF2B5EF4-FFF2-40B4-BE49-F238E27FC236}">
                <a16:creationId xmlns:a16="http://schemas.microsoft.com/office/drawing/2014/main" id="{9A3286B7-A010-29CB-9520-C4F2B50F0631}"/>
              </a:ext>
            </a:extLst>
          </p:cNvPr>
          <p:cNvSpPr txBox="1"/>
          <p:nvPr/>
        </p:nvSpPr>
        <p:spPr>
          <a:xfrm>
            <a:off x="267170" y="1068573"/>
            <a:ext cx="11921527" cy="1585009"/>
          </a:xfrm>
          <a:prstGeom prst="rect">
            <a:avLst/>
          </a:prstGeom>
          <a:noFill/>
          <a:ln>
            <a:noFill/>
          </a:ln>
        </p:spPr>
        <p:txBody>
          <a:bodyPr spcFirstLastPara="1" wrap="square" lIns="91425" tIns="45700" rIns="91425" bIns="45700" anchor="t" anchorCtr="0">
            <a:spAutoFit/>
          </a:bodyPr>
          <a:lstStyle/>
          <a:p>
            <a:pPr lvl="0">
              <a:buSzPts val="2000"/>
            </a:pPr>
            <a:r>
              <a:rPr lang="es-MX" sz="2000" b="1">
                <a:solidFill>
                  <a:srgbClr val="242D5B"/>
                </a:solidFill>
                <a:latin typeface="Calibri"/>
                <a:cs typeface="Calibri"/>
              </a:rPr>
              <a:t>CONSERVAR EL CICLO HIDROLÓGICO Y LOS ECOSISTEMAS DE LOS QUE DEPENDE LA OFERTA DEL AGUA</a:t>
            </a:r>
          </a:p>
          <a:p>
            <a:pPr lvl="0">
              <a:buSzPts val="2000"/>
            </a:pPr>
            <a:endParaRPr lang="es-CO" sz="1800" b="1">
              <a:solidFill>
                <a:srgbClr val="242D5B"/>
              </a:solidFill>
              <a:latin typeface="Calibri"/>
              <a:cs typeface="Calibri"/>
              <a:sym typeface="Calibri"/>
            </a:endParaRPr>
          </a:p>
          <a:p>
            <a:pPr>
              <a:buSzPts val="2000"/>
            </a:pPr>
            <a:r>
              <a:rPr lang="es-MX" sz="1800" b="1">
                <a:solidFill>
                  <a:srgbClr val="242D5B"/>
                </a:solidFill>
                <a:latin typeface="Calibri"/>
                <a:cs typeface="Calibri"/>
              </a:rPr>
              <a:t>6. Gestión diferenciada de ecosistemas del agua: umbrales y portafolios de actuación</a:t>
            </a:r>
          </a:p>
          <a:p>
            <a:pPr>
              <a:buSzPts val="2000"/>
            </a:pPr>
            <a:r>
              <a:rPr lang="es-CO" b="1">
                <a:solidFill>
                  <a:schemeClr val="accent6">
                    <a:lumMod val="49000"/>
                  </a:schemeClr>
                </a:solidFill>
                <a:latin typeface="Calibri"/>
                <a:cs typeface="Calibri"/>
              </a:rPr>
              <a:t>Brecha:  </a:t>
            </a:r>
            <a:r>
              <a:rPr lang="es-CO" b="1" i="1">
                <a:solidFill>
                  <a:schemeClr val="accent6">
                    <a:lumMod val="49000"/>
                  </a:schemeClr>
                </a:solidFill>
              </a:rPr>
              <a:t>​</a:t>
            </a:r>
            <a:r>
              <a:rPr lang="es-MX" b="1">
                <a:solidFill>
                  <a:schemeClr val="accent6">
                    <a:lumMod val="49000"/>
                  </a:schemeClr>
                </a:solidFill>
                <a:latin typeface="Calibri"/>
                <a:ea typeface="Calibri"/>
                <a:cs typeface="Calibri"/>
              </a:rPr>
              <a:t>Alteración de  la oferta y la regulación hídrica basada en la transformación antrópica de los ecosistemas</a:t>
            </a:r>
          </a:p>
          <a:p>
            <a:pPr marL="342900" indent="-342900">
              <a:buSzPts val="2000"/>
              <a:buAutoNum type="arabicPeriod"/>
            </a:pPr>
            <a:endParaRPr lang="es-CO" sz="1300" b="1">
              <a:solidFill>
                <a:schemeClr val="accent6">
                  <a:lumMod val="49000"/>
                </a:schemeClr>
              </a:solidFill>
              <a:latin typeface="Calibri"/>
              <a:ea typeface="Calibri"/>
              <a:cs typeface="Calibri"/>
            </a:endParaRPr>
          </a:p>
          <a:p>
            <a:pPr marL="0" marR="0" lvl="0" indent="0" algn="l" rtl="0">
              <a:lnSpc>
                <a:spcPct val="100000"/>
              </a:lnSpc>
              <a:spcBef>
                <a:spcPts val="0"/>
              </a:spcBef>
              <a:spcAft>
                <a:spcPts val="0"/>
              </a:spcAft>
              <a:buClr>
                <a:srgbClr val="000000"/>
              </a:buClr>
              <a:buSzPts val="2000"/>
              <a:buFont typeface="Arial"/>
              <a:buNone/>
            </a:pPr>
            <a:endParaRPr sz="1400" b="0" i="0" u="none" strike="noStrike" cap="none">
              <a:solidFill>
                <a:srgbClr val="000000"/>
              </a:solidFill>
              <a:latin typeface="Arial"/>
              <a:ea typeface="Arial"/>
              <a:cs typeface="Arial"/>
              <a:sym typeface="Arial"/>
            </a:endParaRPr>
          </a:p>
        </p:txBody>
      </p:sp>
      <p:sp>
        <p:nvSpPr>
          <p:cNvPr id="3" name="Google Shape;4161;p38">
            <a:extLst>
              <a:ext uri="{FF2B5EF4-FFF2-40B4-BE49-F238E27FC236}">
                <a16:creationId xmlns:a16="http://schemas.microsoft.com/office/drawing/2014/main" id="{97E313E8-5A14-244A-B146-0ED6B9247D9F}"/>
              </a:ext>
            </a:extLst>
          </p:cNvPr>
          <p:cNvSpPr txBox="1"/>
          <p:nvPr/>
        </p:nvSpPr>
        <p:spPr>
          <a:xfrm>
            <a:off x="-354956" y="2607860"/>
            <a:ext cx="5971238" cy="2616060"/>
          </a:xfrm>
          <a:prstGeom prst="rect">
            <a:avLst/>
          </a:prstGeom>
          <a:noFill/>
          <a:ln>
            <a:noFill/>
          </a:ln>
        </p:spPr>
        <p:txBody>
          <a:bodyPr spcFirstLastPara="1" wrap="square" lIns="91425" tIns="45700" rIns="91425" bIns="45700" anchor="t" anchorCtr="0">
            <a:spAutoFit/>
          </a:bodyPr>
          <a:lstStyle/>
          <a:p>
            <a:pPr marL="457200" lvl="1" algn="just">
              <a:buSzPts val="1200"/>
            </a:pPr>
            <a:endParaRPr lang="es-CO" sz="1800" b="1">
              <a:solidFill>
                <a:srgbClr val="242D5B"/>
              </a:solidFill>
              <a:latin typeface="Calibri"/>
              <a:cs typeface="Calibri"/>
              <a:sym typeface="Calibri"/>
            </a:endParaRPr>
          </a:p>
          <a:p>
            <a:pPr marL="457200" lvl="1" algn="just">
              <a:buSzPts val="1200"/>
            </a:pPr>
            <a:r>
              <a:rPr lang="es-CO" sz="1800" b="1">
                <a:solidFill>
                  <a:srgbClr val="242D5B"/>
                </a:solidFill>
                <a:latin typeface="Calibri"/>
                <a:cs typeface="Calibri"/>
                <a:sym typeface="Calibri"/>
              </a:rPr>
              <a:t>                Propósito:  </a:t>
            </a:r>
          </a:p>
          <a:p>
            <a:pPr marL="457200" lvl="1" algn="just">
              <a:buSzPts val="1200"/>
            </a:pPr>
            <a:endParaRPr lang="es-MX" sz="1600">
              <a:solidFill>
                <a:srgbClr val="444444"/>
              </a:solidFill>
              <a:latin typeface="Calibri"/>
              <a:cs typeface="Calibri"/>
            </a:endParaRPr>
          </a:p>
          <a:p>
            <a:pPr marL="457200" lvl="1" algn="just">
              <a:buSzPts val="1200"/>
            </a:pPr>
            <a:r>
              <a:rPr lang="es-MX"/>
              <a:t>Pasar a </a:t>
            </a:r>
            <a:r>
              <a:rPr lang="es-MX">
                <a:highlight>
                  <a:srgbClr val="FFFF00"/>
                </a:highlight>
              </a:rPr>
              <a:t>esquemas de gestión diferenciados por tipo de ecosistema asociado al agua (páramos, humedales, ríos y riberas, bosques reguladores, acuíferos y sistemas marino–costeros), </a:t>
            </a:r>
            <a:r>
              <a:rPr lang="es-MX"/>
              <a:t>basados en su integridad y conectividad ecológica, que definan criterios de priorización y umbrales de actuación para la conservación, el manejo sostenible y la restauración funcional, orientando la intervención pública hacia la reducción de presiones y la protección de los procesos </a:t>
            </a:r>
            <a:r>
              <a:rPr lang="es-MX" err="1"/>
              <a:t>ecohidrológicos</a:t>
            </a:r>
            <a:r>
              <a:rPr lang="es-MX"/>
              <a:t> que sostienen la oferta hídrica.</a:t>
            </a:r>
            <a:endParaRPr sz="1200" b="0" i="0" u="none" strike="noStrike" cap="none">
              <a:solidFill>
                <a:srgbClr val="444444"/>
              </a:solidFill>
              <a:latin typeface="Calibri"/>
              <a:ea typeface="Calibri"/>
              <a:cs typeface="Calibri"/>
              <a:sym typeface="Calibri"/>
            </a:endParaRPr>
          </a:p>
        </p:txBody>
      </p:sp>
      <p:cxnSp>
        <p:nvCxnSpPr>
          <p:cNvPr id="5" name="Conector recto 4">
            <a:extLst>
              <a:ext uri="{FF2B5EF4-FFF2-40B4-BE49-F238E27FC236}">
                <a16:creationId xmlns:a16="http://schemas.microsoft.com/office/drawing/2014/main" id="{97318B2A-44CA-DD55-7F4B-F119047A3B44}"/>
              </a:ext>
            </a:extLst>
          </p:cNvPr>
          <p:cNvCxnSpPr/>
          <p:nvPr/>
        </p:nvCxnSpPr>
        <p:spPr>
          <a:xfrm>
            <a:off x="5616282" y="2619102"/>
            <a:ext cx="0" cy="4051845"/>
          </a:xfrm>
          <a:prstGeom prst="line">
            <a:avLst/>
          </a:prstGeom>
          <a:ln w="19050" cap="flat" cmpd="sng" algn="ctr">
            <a:solidFill>
              <a:schemeClr val="accent1"/>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sp>
        <p:nvSpPr>
          <p:cNvPr id="2" name="Google Shape;4161;p38">
            <a:extLst>
              <a:ext uri="{FF2B5EF4-FFF2-40B4-BE49-F238E27FC236}">
                <a16:creationId xmlns:a16="http://schemas.microsoft.com/office/drawing/2014/main" id="{EAFCBBBA-47A0-063F-E995-AD4BC2173588}"/>
              </a:ext>
            </a:extLst>
          </p:cNvPr>
          <p:cNvSpPr txBox="1"/>
          <p:nvPr/>
        </p:nvSpPr>
        <p:spPr>
          <a:xfrm>
            <a:off x="5616282" y="2621066"/>
            <a:ext cx="6543938" cy="4154943"/>
          </a:xfrm>
          <a:prstGeom prst="rect">
            <a:avLst/>
          </a:prstGeom>
          <a:noFill/>
          <a:ln>
            <a:noFill/>
          </a:ln>
        </p:spPr>
        <p:txBody>
          <a:bodyPr spcFirstLastPara="1" wrap="square" lIns="91425" tIns="45700" rIns="91425" bIns="45700" anchor="t" anchorCtr="0">
            <a:spAutoFit/>
          </a:bodyPr>
          <a:lstStyle/>
          <a:p>
            <a:pPr lvl="1" algn="just">
              <a:buSzPts val="1200"/>
            </a:pPr>
            <a:endParaRPr lang="es-CO" sz="1800" b="1">
              <a:solidFill>
                <a:srgbClr val="242D5B"/>
              </a:solidFill>
              <a:latin typeface="Calibri"/>
              <a:cs typeface="Calibri"/>
            </a:endParaRPr>
          </a:p>
          <a:p>
            <a:pPr lvl="1" algn="just">
              <a:buSzPts val="1200"/>
            </a:pPr>
            <a:r>
              <a:rPr lang="es-CO" sz="1800" b="1">
                <a:solidFill>
                  <a:srgbClr val="242D5B"/>
                </a:solidFill>
                <a:latin typeface="Calibri"/>
                <a:cs typeface="Calibri"/>
              </a:rPr>
              <a:t>               Responsables: </a:t>
            </a:r>
          </a:p>
          <a:p>
            <a:pPr algn="just"/>
            <a:r>
              <a:rPr lang="es-CO" sz="1300" b="1">
                <a:solidFill>
                  <a:srgbClr val="002060"/>
                </a:solidFill>
                <a:latin typeface="Calibri"/>
                <a:cs typeface="Calibri"/>
              </a:rPr>
              <a:t>Liderazgo: </a:t>
            </a:r>
            <a:r>
              <a:rPr lang="es-MX" sz="1300">
                <a:solidFill>
                  <a:srgbClr val="444444"/>
                </a:solidFill>
                <a:latin typeface="Calibri"/>
                <a:cs typeface="Calibri"/>
              </a:rPr>
              <a:t>MinAmbiente.</a:t>
            </a:r>
            <a:endParaRPr lang="es-CO" sz="1300">
              <a:solidFill>
                <a:srgbClr val="444444"/>
              </a:solidFill>
              <a:latin typeface="Calibri"/>
              <a:cs typeface="Calibri"/>
            </a:endParaRPr>
          </a:p>
          <a:p>
            <a:r>
              <a:rPr lang="es-MX" sz="1300" b="1">
                <a:solidFill>
                  <a:srgbClr val="002060"/>
                </a:solidFill>
                <a:latin typeface="Calibri"/>
                <a:cs typeface="Calibri"/>
              </a:rPr>
              <a:t>Articulación: </a:t>
            </a:r>
            <a:r>
              <a:rPr lang="es-MX" sz="1300">
                <a:solidFill>
                  <a:srgbClr val="444444"/>
                </a:solidFill>
                <a:latin typeface="Calibri"/>
                <a:cs typeface="Calibri"/>
              </a:rPr>
              <a:t>IDEAM, Humboldt, INVEMAR, SINCHI, IDEAM, CAR, PNN, Minvivienda, Consejos de cuenca.</a:t>
            </a:r>
            <a:endParaRPr lang="es-CO" sz="1300">
              <a:solidFill>
                <a:srgbClr val="444444"/>
              </a:solidFill>
              <a:latin typeface="Calibri"/>
              <a:cs typeface="Calibri"/>
            </a:endParaRPr>
          </a:p>
          <a:p>
            <a:pPr algn="just"/>
            <a:endParaRPr lang="es-MX" sz="1300">
              <a:solidFill>
                <a:srgbClr val="444444"/>
              </a:solidFill>
              <a:latin typeface="Calibri"/>
              <a:cs typeface="Calibri"/>
            </a:endParaRPr>
          </a:p>
          <a:p>
            <a:pPr algn="just"/>
            <a:endParaRPr lang="es-MX" sz="1300">
              <a:solidFill>
                <a:srgbClr val="444444"/>
              </a:solidFill>
              <a:latin typeface="Calibri"/>
              <a:cs typeface="Calibri"/>
            </a:endParaRPr>
          </a:p>
          <a:p>
            <a:pPr algn="just"/>
            <a:endParaRPr lang="es-MX" sz="1300">
              <a:solidFill>
                <a:srgbClr val="444444"/>
              </a:solidFill>
              <a:latin typeface="Calibri"/>
              <a:cs typeface="Calibri"/>
            </a:endParaRPr>
          </a:p>
          <a:p>
            <a:pPr lvl="1" algn="just">
              <a:buSzPts val="1200"/>
            </a:pPr>
            <a:r>
              <a:rPr lang="es-MX" sz="1800" b="1">
                <a:solidFill>
                  <a:srgbClr val="242D5B"/>
                </a:solidFill>
                <a:latin typeface="Calibri"/>
                <a:cs typeface="Calibri"/>
              </a:rPr>
              <a:t>                Metas: </a:t>
            </a:r>
          </a:p>
          <a:p>
            <a:pPr algn="just"/>
            <a:r>
              <a:rPr lang="es-CO" sz="1300" b="1">
                <a:solidFill>
                  <a:srgbClr val="002060"/>
                </a:solidFill>
                <a:latin typeface="Calibri"/>
                <a:cs typeface="Calibri"/>
              </a:rPr>
              <a:t>2030: </a:t>
            </a:r>
            <a:r>
              <a:rPr lang="es-MX" sz="1300">
                <a:solidFill>
                  <a:srgbClr val="444444"/>
                </a:solidFill>
                <a:latin typeface="Calibri"/>
                <a:cs typeface="Calibri"/>
              </a:rPr>
              <a:t>Contar con esquemas de gestión diferenciados definidos para al menos 5 tipologías priorizadas de ecosistemas asociados al agua, con criterios de priorización, umbrales de actuación y portafolios iniciales adoptados e implementados.</a:t>
            </a:r>
          </a:p>
          <a:p>
            <a:pPr algn="just"/>
            <a:r>
              <a:rPr lang="es-CO" sz="1300" b="1">
                <a:solidFill>
                  <a:srgbClr val="002060"/>
                </a:solidFill>
                <a:latin typeface="Calibri"/>
                <a:cs typeface="Calibri"/>
              </a:rPr>
              <a:t>2040: </a:t>
            </a:r>
            <a:r>
              <a:rPr lang="es-MX" sz="1300">
                <a:solidFill>
                  <a:srgbClr val="444444"/>
                </a:solidFill>
                <a:latin typeface="Calibri"/>
                <a:cs typeface="Calibri"/>
              </a:rPr>
              <a:t>Lograr la aplicación extendida de esquemas de gestión diferenciados en al menos el 50% de los territorios priorizados, con intervenciones de conservación, manejo sostenible y restauración funcional y reducción de presiones.</a:t>
            </a:r>
          </a:p>
          <a:p>
            <a:pPr algn="just"/>
            <a:r>
              <a:rPr lang="es-CO" sz="1300" b="1">
                <a:solidFill>
                  <a:srgbClr val="002060"/>
                </a:solidFill>
                <a:latin typeface="Calibri"/>
                <a:cs typeface="Calibri"/>
              </a:rPr>
              <a:t>2050: </a:t>
            </a:r>
            <a:r>
              <a:rPr lang="es-MX" sz="1300">
                <a:solidFill>
                  <a:srgbClr val="444444"/>
                </a:solidFill>
                <a:latin typeface="Calibri"/>
                <a:cs typeface="Calibri"/>
              </a:rPr>
              <a:t>Consolidar la gestión diferenciada por ecosistema como referencia nacional para la conservación de la oferta hídrica, con esquemas aplicados de manera regular en todos los territorios priorizados y orientando decisiones públicas para proteger la funcionalidad ecohidrológica frente a la variabilidad y el cambio climático.</a:t>
            </a:r>
            <a:endParaRPr lang="es-CO" sz="1300">
              <a:solidFill>
                <a:srgbClr val="444444"/>
              </a:solidFill>
              <a:latin typeface="Calibri"/>
              <a:cs typeface="Calibri"/>
            </a:endParaRPr>
          </a:p>
        </p:txBody>
      </p:sp>
      <p:pic>
        <p:nvPicPr>
          <p:cNvPr id="6" name="Gráfico 5" descr="Crecimiento empresarial contorno">
            <a:extLst>
              <a:ext uri="{FF2B5EF4-FFF2-40B4-BE49-F238E27FC236}">
                <a16:creationId xmlns:a16="http://schemas.microsoft.com/office/drawing/2014/main" id="{E54F15A3-0A03-8CF6-A59B-73499B58CC15}"/>
              </a:ext>
            </a:extLst>
          </p:cNvPr>
          <p:cNvPicPr>
            <a:picLocks noChangeAspect="1"/>
          </p:cNvPicPr>
          <p:nvPr/>
        </p:nvPicPr>
        <p:blipFill>
          <a:blip>
            <a:extLst>
              <a:ext uri="{96DAC541-7B7A-43D3-8B79-37D633B846F1}">
                <asvg:svgBlip xmlns:asvg="http://schemas.microsoft.com/office/drawing/2016/SVG/main" r:embed="rId6"/>
              </a:ext>
            </a:extLst>
          </a:blip>
          <a:stretch>
            <a:fillRect/>
          </a:stretch>
        </p:blipFill>
        <p:spPr>
          <a:xfrm>
            <a:off x="5754298" y="3899392"/>
            <a:ext cx="717480" cy="717480"/>
          </a:xfrm>
          <a:prstGeom prst="rect">
            <a:avLst/>
          </a:prstGeom>
        </p:spPr>
      </p:pic>
      <p:pic>
        <p:nvPicPr>
          <p:cNvPr id="8" name="Gráfico 7" descr="Usuarios contorno">
            <a:extLst>
              <a:ext uri="{FF2B5EF4-FFF2-40B4-BE49-F238E27FC236}">
                <a16:creationId xmlns:a16="http://schemas.microsoft.com/office/drawing/2014/main" id="{2E3C2E75-FC3F-6350-00E5-58D909921FAF}"/>
              </a:ext>
            </a:extLst>
          </p:cNvPr>
          <p:cNvPicPr>
            <a:picLocks noChangeAspect="1"/>
          </p:cNvPicPr>
          <p:nvPr/>
        </p:nvPicPr>
        <p:blipFill>
          <a:blip>
            <a:extLst>
              <a:ext uri="{96DAC541-7B7A-43D3-8B79-37D633B846F1}">
                <asvg:svgBlip xmlns:asvg="http://schemas.microsoft.com/office/drawing/2016/SVG/main" r:embed="rId7"/>
              </a:ext>
            </a:extLst>
          </a:blip>
          <a:stretch>
            <a:fillRect/>
          </a:stretch>
        </p:blipFill>
        <p:spPr>
          <a:xfrm>
            <a:off x="5738757" y="2568901"/>
            <a:ext cx="717480" cy="717480"/>
          </a:xfrm>
          <a:prstGeom prst="rect">
            <a:avLst/>
          </a:prstGeom>
        </p:spPr>
      </p:pic>
      <p:pic>
        <p:nvPicPr>
          <p:cNvPr id="10" name="Gráfico 9" descr="Mano abierta con planta contorno">
            <a:extLst>
              <a:ext uri="{FF2B5EF4-FFF2-40B4-BE49-F238E27FC236}">
                <a16:creationId xmlns:a16="http://schemas.microsoft.com/office/drawing/2014/main" id="{ABDA1A3C-CE8E-DD20-4DAD-DACBF495C1DE}"/>
              </a:ext>
            </a:extLst>
          </p:cNvPr>
          <p:cNvPicPr>
            <a:picLocks noChangeAspect="1"/>
          </p:cNvPicPr>
          <p:nvPr/>
        </p:nvPicPr>
        <p:blipFill>
          <a:blip>
            <a:extLst>
              <a:ext uri="{96DAC541-7B7A-43D3-8B79-37D633B846F1}">
                <asvg:svgBlip xmlns:asvg="http://schemas.microsoft.com/office/drawing/2016/SVG/main" r:embed="rId8"/>
              </a:ext>
            </a:extLst>
          </a:blip>
          <a:stretch>
            <a:fillRect/>
          </a:stretch>
        </p:blipFill>
        <p:spPr>
          <a:xfrm>
            <a:off x="276819" y="2598785"/>
            <a:ext cx="655486" cy="655486"/>
          </a:xfrm>
          <a:prstGeom prst="rect">
            <a:avLst/>
          </a:prstGeom>
        </p:spPr>
      </p:pic>
      <p:sp>
        <p:nvSpPr>
          <p:cNvPr id="4" name="Google Shape;4001;p27">
            <a:extLst>
              <a:ext uri="{FF2B5EF4-FFF2-40B4-BE49-F238E27FC236}">
                <a16:creationId xmlns:a16="http://schemas.microsoft.com/office/drawing/2014/main" id="{9E11CCA0-6317-7E0B-0108-1608CDDC03B7}"/>
              </a:ext>
            </a:extLst>
          </p:cNvPr>
          <p:cNvSpPr txBox="1"/>
          <p:nvPr/>
        </p:nvSpPr>
        <p:spPr>
          <a:xfrm>
            <a:off x="7099310" y="185888"/>
            <a:ext cx="4814700" cy="70784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000"/>
              <a:buFont typeface="Arial"/>
              <a:buNone/>
            </a:pPr>
            <a:r>
              <a:rPr lang="es-419" sz="2000" b="1" i="0" u="none" strike="noStrike" cap="none">
                <a:solidFill>
                  <a:schemeClr val="lt1"/>
                </a:solidFill>
                <a:latin typeface="Calibri"/>
                <a:ea typeface="Calibri"/>
                <a:cs typeface="Calibri"/>
                <a:sym typeface="Calibri"/>
              </a:rPr>
              <a:t>Linea estratégica 6 Oferta</a:t>
            </a:r>
          </a:p>
          <a:p>
            <a:pPr marL="0" marR="0" lvl="0" indent="0" algn="ctr" rtl="0">
              <a:lnSpc>
                <a:spcPct val="100000"/>
              </a:lnSpc>
              <a:spcBef>
                <a:spcPts val="0"/>
              </a:spcBef>
              <a:spcAft>
                <a:spcPts val="0"/>
              </a:spcAft>
              <a:buClr>
                <a:srgbClr val="000000"/>
              </a:buClr>
              <a:buSzPts val="2000"/>
              <a:buFont typeface="Arial"/>
              <a:buNone/>
            </a:pPr>
            <a:r>
              <a:rPr lang="es-419" sz="2000" b="1">
                <a:solidFill>
                  <a:schemeClr val="lt1"/>
                </a:solidFill>
                <a:latin typeface="Calibri"/>
                <a:ea typeface="Calibri"/>
                <a:cs typeface="Calibri"/>
                <a:sym typeface="Calibri"/>
              </a:rPr>
              <a:t>Asociada a Brecha 4</a:t>
            </a:r>
            <a:endParaRPr sz="2000" b="0" i="0" u="none" strike="noStrike" cap="none">
              <a:solidFill>
                <a:schemeClr val="lt1"/>
              </a:solidFill>
              <a:latin typeface="Calibri"/>
              <a:ea typeface="Calibri"/>
              <a:cs typeface="Calibri"/>
              <a:sym typeface="Calibri"/>
            </a:endParaRPr>
          </a:p>
        </p:txBody>
      </p:sp>
    </p:spTree>
    <p:extLst>
      <p:ext uri="{BB962C8B-B14F-4D97-AF65-F5344CB8AC3E}">
        <p14:creationId xmlns:p14="http://schemas.microsoft.com/office/powerpoint/2010/main" val="35126991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6950BFC3-D8DA-4A85-94F7-54DA5524770B}">
      <p188:commentRel xmlns:p188="http://schemas.microsoft.com/office/powerpoint/2018/8/main" r:id="rId3"/>
    </p:ext>
  </p:extLs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Shape 3998">
          <a:extLst>
            <a:ext uri="{FF2B5EF4-FFF2-40B4-BE49-F238E27FC236}">
              <a16:creationId xmlns:a16="http://schemas.microsoft.com/office/drawing/2014/main" id="{05390D98-F1E0-5966-59D7-18E848CD2970}"/>
            </a:ext>
          </a:extLst>
        </p:cNvPr>
        <p:cNvGrpSpPr/>
        <p:nvPr/>
      </p:nvGrpSpPr>
      <p:grpSpPr>
        <a:xfrm>
          <a:off x="0" y="0"/>
          <a:ext cx="0" cy="0"/>
          <a:chOff x="0" y="0"/>
          <a:chExt cx="0" cy="0"/>
        </a:xfrm>
      </p:grpSpPr>
      <p:pic>
        <p:nvPicPr>
          <p:cNvPr id="3999" name="Google Shape;3999;p27" descr="Patrón de fondo&#10;&#10;El contenido generado por IA puede ser incorrecto.">
            <a:extLst>
              <a:ext uri="{FF2B5EF4-FFF2-40B4-BE49-F238E27FC236}">
                <a16:creationId xmlns:a16="http://schemas.microsoft.com/office/drawing/2014/main" id="{D61EB357-7354-67C0-4EE4-37F1610C37C8}"/>
              </a:ext>
            </a:extLst>
          </p:cNvPr>
          <p:cNvPicPr preferRelativeResize="0"/>
          <p:nvPr/>
        </p:nvPicPr>
        <p:blipFill rotWithShape="1">
          <a:blip r:embed="rId3">
            <a:alphaModFix/>
          </a:blip>
          <a:srcRect/>
          <a:stretch/>
        </p:blipFill>
        <p:spPr>
          <a:xfrm>
            <a:off x="7798" y="-3861"/>
            <a:ext cx="12184202" cy="6858000"/>
          </a:xfrm>
          <a:prstGeom prst="rect">
            <a:avLst/>
          </a:prstGeom>
          <a:noFill/>
          <a:ln>
            <a:noFill/>
          </a:ln>
        </p:spPr>
      </p:pic>
      <p:pic>
        <p:nvPicPr>
          <p:cNvPr id="4002" name="Google Shape;4002;p27" descr="Logotipo&#10;&#10;El contenido generado por IA puede ser incorrecto.">
            <a:extLst>
              <a:ext uri="{FF2B5EF4-FFF2-40B4-BE49-F238E27FC236}">
                <a16:creationId xmlns:a16="http://schemas.microsoft.com/office/drawing/2014/main" id="{3EEE95DF-B632-47C7-319B-253F514C6A33}"/>
              </a:ext>
            </a:extLst>
          </p:cNvPr>
          <p:cNvPicPr preferRelativeResize="0"/>
          <p:nvPr/>
        </p:nvPicPr>
        <p:blipFill rotWithShape="1">
          <a:blip r:embed="rId4">
            <a:alphaModFix/>
          </a:blip>
          <a:srcRect/>
          <a:stretch/>
        </p:blipFill>
        <p:spPr>
          <a:xfrm>
            <a:off x="3979016" y="153230"/>
            <a:ext cx="4019550" cy="809625"/>
          </a:xfrm>
          <a:prstGeom prst="rect">
            <a:avLst/>
          </a:prstGeom>
          <a:noFill/>
          <a:ln>
            <a:noFill/>
          </a:ln>
        </p:spPr>
      </p:pic>
      <p:sp>
        <p:nvSpPr>
          <p:cNvPr id="5" name="CuadroTexto 4">
            <a:extLst>
              <a:ext uri="{FF2B5EF4-FFF2-40B4-BE49-F238E27FC236}">
                <a16:creationId xmlns:a16="http://schemas.microsoft.com/office/drawing/2014/main" id="{66511DA6-BDF0-272C-59F7-193C91E6E2EB}"/>
              </a:ext>
            </a:extLst>
          </p:cNvPr>
          <p:cNvSpPr txBox="1"/>
          <p:nvPr/>
        </p:nvSpPr>
        <p:spPr>
          <a:xfrm>
            <a:off x="3721016" y="3071196"/>
            <a:ext cx="4749967" cy="707886"/>
          </a:xfrm>
          <a:prstGeom prst="rect">
            <a:avLst/>
          </a:prstGeom>
          <a:noFill/>
        </p:spPr>
        <p:txBody>
          <a:bodyPr wrap="square">
            <a:spAutoFit/>
          </a:bodyPr>
          <a:lstStyle/>
          <a:p>
            <a:pPr algn="ctr"/>
            <a:r>
              <a:rPr lang="es-CO" sz="2000" b="1">
                <a:solidFill>
                  <a:schemeClr val="tx1"/>
                </a:solidFill>
                <a:latin typeface="Calibri" panose="020F0502020204030204" pitchFamily="34" charset="0"/>
                <a:cs typeface="Calibri" panose="020F0502020204030204" pitchFamily="34" charset="0"/>
              </a:rPr>
              <a:t>5</a:t>
            </a:r>
            <a:r>
              <a:rPr lang="es-CO" sz="2000" b="1" u="none" strike="noStrike">
                <a:solidFill>
                  <a:schemeClr val="tx1"/>
                </a:solidFill>
                <a:effectLst/>
                <a:latin typeface="Calibri" panose="020F0502020204030204" pitchFamily="34" charset="0"/>
                <a:cs typeface="Calibri" panose="020F0502020204030204" pitchFamily="34" charset="0"/>
              </a:rPr>
              <a:t>.4. Otras objetivos, líneas estratégicas y líneas de acción de la política</a:t>
            </a:r>
            <a:endParaRPr lang="es-CO" sz="2000" b="1"/>
          </a:p>
        </p:txBody>
      </p:sp>
      <p:sp>
        <p:nvSpPr>
          <p:cNvPr id="3" name="CuadroTexto 2">
            <a:extLst>
              <a:ext uri="{FF2B5EF4-FFF2-40B4-BE49-F238E27FC236}">
                <a16:creationId xmlns:a16="http://schemas.microsoft.com/office/drawing/2014/main" id="{193B20A0-10C7-EE05-2462-B34AF8AE14A9}"/>
              </a:ext>
            </a:extLst>
          </p:cNvPr>
          <p:cNvSpPr txBox="1"/>
          <p:nvPr/>
        </p:nvSpPr>
        <p:spPr>
          <a:xfrm>
            <a:off x="2976695" y="4037912"/>
            <a:ext cx="6238607" cy="1815882"/>
          </a:xfrm>
          <a:prstGeom prst="rect">
            <a:avLst/>
          </a:prstGeom>
          <a:noFill/>
        </p:spPr>
        <p:txBody>
          <a:bodyPr wrap="square">
            <a:spAutoFit/>
          </a:bodyPr>
          <a:lstStyle/>
          <a:p>
            <a:pPr algn="ctr"/>
            <a:r>
              <a:rPr lang="es-CO" sz="1600" u="none" strike="noStrike">
                <a:effectLst/>
                <a:highlight>
                  <a:srgbClr val="65D9D1"/>
                </a:highlight>
                <a:latin typeface="Calibri" panose="020F0502020204030204" pitchFamily="34" charset="0"/>
                <a:cs typeface="Calibri" panose="020F0502020204030204" pitchFamily="34" charset="0"/>
              </a:rPr>
              <a:t>NOTA:</a:t>
            </a:r>
          </a:p>
          <a:p>
            <a:pPr algn="ctr"/>
            <a:r>
              <a:rPr lang="es-CO" sz="1600" u="none" strike="noStrike">
                <a:effectLst/>
                <a:highlight>
                  <a:srgbClr val="65D9D1"/>
                </a:highlight>
                <a:latin typeface="Calibri" panose="020F0502020204030204" pitchFamily="34" charset="0"/>
                <a:cs typeface="Calibri" panose="020F0502020204030204" pitchFamily="34" charset="0"/>
              </a:rPr>
              <a:t>Las demás líneas </a:t>
            </a:r>
            <a:r>
              <a:rPr lang="es-CO" sz="1600">
                <a:highlight>
                  <a:srgbClr val="65D9D1"/>
                </a:highlight>
                <a:latin typeface="Calibri" panose="020F0502020204030204" pitchFamily="34" charset="0"/>
                <a:cs typeface="Calibri" panose="020F0502020204030204" pitchFamily="34" charset="0"/>
              </a:rPr>
              <a:t>que se presentan, a continuación, no organizan aún conforme el análisis </a:t>
            </a:r>
            <a:r>
              <a:rPr lang="es-CO" sz="1600" u="none" strike="noStrike">
                <a:effectLst/>
                <a:highlight>
                  <a:srgbClr val="65D9D1"/>
                </a:highlight>
                <a:latin typeface="Calibri" panose="020F0502020204030204" pitchFamily="34" charset="0"/>
                <a:cs typeface="Calibri" panose="020F0502020204030204" pitchFamily="34" charset="0"/>
              </a:rPr>
              <a:t>de brechas adelantado anteriormente. Queda pendiente de realizarse, de conformidad con los lineamientos del Director sobre la propuesta de abordaje metodol</a:t>
            </a:r>
            <a:r>
              <a:rPr lang="es-CO" sz="1600">
                <a:highlight>
                  <a:srgbClr val="65D9D1"/>
                </a:highlight>
                <a:latin typeface="Calibri" panose="020F0502020204030204" pitchFamily="34" charset="0"/>
                <a:cs typeface="Calibri" panose="020F0502020204030204" pitchFamily="34" charset="0"/>
              </a:rPr>
              <a:t>ógico de brechas. </a:t>
            </a:r>
          </a:p>
          <a:p>
            <a:pPr algn="ctr"/>
            <a:endParaRPr lang="es-CO" sz="1600">
              <a:highlight>
                <a:srgbClr val="65D9D1"/>
              </a:highlight>
              <a:latin typeface="Calibri" panose="020F0502020204030204" pitchFamily="34" charset="0"/>
              <a:cs typeface="Calibri" panose="020F0502020204030204" pitchFamily="34" charset="0"/>
            </a:endParaRPr>
          </a:p>
          <a:p>
            <a:pPr algn="ctr"/>
            <a:r>
              <a:rPr lang="es-CO" sz="1600">
                <a:highlight>
                  <a:srgbClr val="65D9D1"/>
                </a:highlight>
                <a:latin typeface="Calibri" panose="020F0502020204030204" pitchFamily="34" charset="0"/>
                <a:cs typeface="Calibri" panose="020F0502020204030204" pitchFamily="34" charset="0"/>
              </a:rPr>
              <a:t>Por ende, las líneas que siguen se comparten sin agrupación de brechas. </a:t>
            </a:r>
            <a:endParaRPr lang="es-CO" sz="1600">
              <a:highlight>
                <a:srgbClr val="65D9D1"/>
              </a:highlight>
            </a:endParaRPr>
          </a:p>
        </p:txBody>
      </p:sp>
    </p:spTree>
    <p:extLst>
      <p:ext uri="{BB962C8B-B14F-4D97-AF65-F5344CB8AC3E}">
        <p14:creationId xmlns:p14="http://schemas.microsoft.com/office/powerpoint/2010/main" val="42110242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Shape 3998">
          <a:extLst>
            <a:ext uri="{FF2B5EF4-FFF2-40B4-BE49-F238E27FC236}">
              <a16:creationId xmlns:a16="http://schemas.microsoft.com/office/drawing/2014/main" id="{2437E0AF-CEC1-D55C-138C-4FE9A55CCAB1}"/>
            </a:ext>
          </a:extLst>
        </p:cNvPr>
        <p:cNvGrpSpPr/>
        <p:nvPr/>
      </p:nvGrpSpPr>
      <p:grpSpPr>
        <a:xfrm>
          <a:off x="0" y="0"/>
          <a:ext cx="0" cy="0"/>
          <a:chOff x="0" y="0"/>
          <a:chExt cx="0" cy="0"/>
        </a:xfrm>
      </p:grpSpPr>
      <p:pic>
        <p:nvPicPr>
          <p:cNvPr id="3999" name="Google Shape;3999;p27" descr="Patrón de fondo&#10;&#10;El contenido generado por IA puede ser incorrecto.">
            <a:extLst>
              <a:ext uri="{FF2B5EF4-FFF2-40B4-BE49-F238E27FC236}">
                <a16:creationId xmlns:a16="http://schemas.microsoft.com/office/drawing/2014/main" id="{83E6379E-129D-1FEA-4441-3D40471B9F40}"/>
              </a:ext>
            </a:extLst>
          </p:cNvPr>
          <p:cNvPicPr preferRelativeResize="0"/>
          <p:nvPr/>
        </p:nvPicPr>
        <p:blipFill rotWithShape="1">
          <a:blip r:embed="rId4">
            <a:alphaModFix/>
          </a:blip>
          <a:srcRect/>
          <a:stretch/>
        </p:blipFill>
        <p:spPr>
          <a:xfrm>
            <a:off x="-13974" y="-3861"/>
            <a:ext cx="11504838" cy="6858000"/>
          </a:xfrm>
          <a:prstGeom prst="rect">
            <a:avLst/>
          </a:prstGeom>
          <a:noFill/>
          <a:ln>
            <a:noFill/>
          </a:ln>
        </p:spPr>
      </p:pic>
      <p:sp>
        <p:nvSpPr>
          <p:cNvPr id="4000" name="Google Shape;4000;p27">
            <a:extLst>
              <a:ext uri="{FF2B5EF4-FFF2-40B4-BE49-F238E27FC236}">
                <a16:creationId xmlns:a16="http://schemas.microsoft.com/office/drawing/2014/main" id="{C354DE69-3D49-BDE6-15E5-8CDD7C0A89E5}"/>
              </a:ext>
            </a:extLst>
          </p:cNvPr>
          <p:cNvSpPr/>
          <p:nvPr/>
        </p:nvSpPr>
        <p:spPr>
          <a:xfrm>
            <a:off x="6801898" y="0"/>
            <a:ext cx="5386800" cy="1042200"/>
          </a:xfrm>
          <a:prstGeom prst="rect">
            <a:avLst/>
          </a:prstGeom>
          <a:solidFill>
            <a:srgbClr val="242D5B"/>
          </a:solidFill>
          <a:ln w="12700" cap="flat" cmpd="sng">
            <a:solidFill>
              <a:srgbClr val="264159"/>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4001" name="Google Shape;4001;p27">
            <a:extLst>
              <a:ext uri="{FF2B5EF4-FFF2-40B4-BE49-F238E27FC236}">
                <a16:creationId xmlns:a16="http://schemas.microsoft.com/office/drawing/2014/main" id="{F688784D-7675-C590-650B-46FF031278A4}"/>
              </a:ext>
            </a:extLst>
          </p:cNvPr>
          <p:cNvSpPr txBox="1"/>
          <p:nvPr/>
        </p:nvSpPr>
        <p:spPr>
          <a:xfrm>
            <a:off x="7099310" y="185888"/>
            <a:ext cx="4814700" cy="107730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000"/>
              <a:buFont typeface="Arial"/>
              <a:buNone/>
            </a:pPr>
            <a:r>
              <a:rPr lang="es-CO" sz="2000" b="1" i="0" u="none" strike="noStrike" cap="none">
                <a:solidFill>
                  <a:schemeClr val="lt1"/>
                </a:solidFill>
                <a:latin typeface="Calibri"/>
                <a:ea typeface="Calibri"/>
                <a:cs typeface="Calibri"/>
                <a:sym typeface="Calibri"/>
              </a:rPr>
              <a:t>LÍNEAS ESTRATÉGICAS propuestas equipo ANCLA</a:t>
            </a:r>
            <a:endParaRPr sz="2000" b="0" i="0" u="none" strike="noStrike" cap="none">
              <a:solidFill>
                <a:schemeClr val="lt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2400"/>
              <a:buFont typeface="Arial"/>
              <a:buNone/>
            </a:pPr>
            <a:endParaRPr sz="2400" b="1" i="0" u="none" strike="noStrike" cap="none">
              <a:solidFill>
                <a:schemeClr val="lt1"/>
              </a:solidFill>
              <a:latin typeface="Calibri"/>
              <a:ea typeface="Calibri"/>
              <a:cs typeface="Calibri"/>
              <a:sym typeface="Calibri"/>
            </a:endParaRPr>
          </a:p>
        </p:txBody>
      </p:sp>
      <p:pic>
        <p:nvPicPr>
          <p:cNvPr id="4002" name="Google Shape;4002;p27" descr="Logotipo&#10;&#10;El contenido generado por IA puede ser incorrecto.">
            <a:extLst>
              <a:ext uri="{FF2B5EF4-FFF2-40B4-BE49-F238E27FC236}">
                <a16:creationId xmlns:a16="http://schemas.microsoft.com/office/drawing/2014/main" id="{04C1FA5A-ACD6-EE16-E738-C942370FFB86}"/>
              </a:ext>
            </a:extLst>
          </p:cNvPr>
          <p:cNvPicPr preferRelativeResize="0"/>
          <p:nvPr/>
        </p:nvPicPr>
        <p:blipFill rotWithShape="1">
          <a:blip r:embed="rId5">
            <a:alphaModFix/>
          </a:blip>
          <a:srcRect/>
          <a:stretch/>
        </p:blipFill>
        <p:spPr>
          <a:xfrm>
            <a:off x="277873" y="185888"/>
            <a:ext cx="4019550" cy="809625"/>
          </a:xfrm>
          <a:prstGeom prst="rect">
            <a:avLst/>
          </a:prstGeom>
          <a:noFill/>
          <a:ln>
            <a:noFill/>
          </a:ln>
        </p:spPr>
      </p:pic>
      <p:sp>
        <p:nvSpPr>
          <p:cNvPr id="4003" name="Google Shape;4003;p27">
            <a:extLst>
              <a:ext uri="{FF2B5EF4-FFF2-40B4-BE49-F238E27FC236}">
                <a16:creationId xmlns:a16="http://schemas.microsoft.com/office/drawing/2014/main" id="{9288BC6D-E326-1AF9-6AFB-FFD90E1907EC}"/>
              </a:ext>
            </a:extLst>
          </p:cNvPr>
          <p:cNvSpPr/>
          <p:nvPr/>
        </p:nvSpPr>
        <p:spPr>
          <a:xfrm>
            <a:off x="0" y="1002217"/>
            <a:ext cx="12192600" cy="1542600"/>
          </a:xfrm>
          <a:prstGeom prst="rect">
            <a:avLst/>
          </a:prstGeom>
          <a:solidFill>
            <a:srgbClr val="BBD6E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600"/>
              <a:buFont typeface="Arial"/>
              <a:buNone/>
            </a:pPr>
            <a:endParaRPr sz="1600" b="0" i="0" u="none" strike="noStrike" cap="none">
              <a:solidFill>
                <a:schemeClr val="lt1"/>
              </a:solidFill>
              <a:latin typeface="Calibri"/>
              <a:ea typeface="Calibri"/>
              <a:cs typeface="Calibri"/>
              <a:sym typeface="Calibri"/>
            </a:endParaRPr>
          </a:p>
        </p:txBody>
      </p:sp>
      <p:sp>
        <p:nvSpPr>
          <p:cNvPr id="4004" name="Google Shape;4004;p27">
            <a:extLst>
              <a:ext uri="{FF2B5EF4-FFF2-40B4-BE49-F238E27FC236}">
                <a16:creationId xmlns:a16="http://schemas.microsoft.com/office/drawing/2014/main" id="{7C5BD9B4-13B8-0D97-F986-07BDCAAEB75F}"/>
              </a:ext>
            </a:extLst>
          </p:cNvPr>
          <p:cNvSpPr txBox="1"/>
          <p:nvPr/>
        </p:nvSpPr>
        <p:spPr>
          <a:xfrm>
            <a:off x="267170" y="1068573"/>
            <a:ext cx="11921527" cy="1585009"/>
          </a:xfrm>
          <a:prstGeom prst="rect">
            <a:avLst/>
          </a:prstGeom>
          <a:noFill/>
          <a:ln>
            <a:noFill/>
          </a:ln>
        </p:spPr>
        <p:txBody>
          <a:bodyPr spcFirstLastPara="1" wrap="square" lIns="91425" tIns="45700" rIns="91425" bIns="45700" anchor="t" anchorCtr="0">
            <a:spAutoFit/>
          </a:bodyPr>
          <a:lstStyle/>
          <a:p>
            <a:pPr lvl="0">
              <a:buSzPts val="2000"/>
            </a:pPr>
            <a:r>
              <a:rPr lang="es-MX" sz="2000" b="1">
                <a:solidFill>
                  <a:srgbClr val="242D5B"/>
                </a:solidFill>
                <a:latin typeface="Calibri"/>
                <a:cs typeface="Calibri"/>
              </a:rPr>
              <a:t>CONSERVAR EL CICLO HIDROLÓGICO Y LOS ECOSISTEMAS DE LOS QUE DEPENDE LA OFERTA DEL AGUA</a:t>
            </a:r>
          </a:p>
          <a:p>
            <a:pPr lvl="0">
              <a:buSzPts val="2000"/>
            </a:pPr>
            <a:endParaRPr lang="es-CO" sz="1800" b="1">
              <a:solidFill>
                <a:srgbClr val="242D5B"/>
              </a:solidFill>
              <a:latin typeface="Calibri"/>
              <a:cs typeface="Calibri"/>
              <a:sym typeface="Calibri"/>
            </a:endParaRPr>
          </a:p>
          <a:p>
            <a:pPr>
              <a:buSzPts val="2000"/>
            </a:pPr>
            <a:r>
              <a:rPr lang="es-MX" sz="1800" b="1">
                <a:solidFill>
                  <a:srgbClr val="242D5B"/>
                </a:solidFill>
                <a:latin typeface="Calibri"/>
                <a:cs typeface="Calibri"/>
              </a:rPr>
              <a:t>7. Aguas subterráneas integradas; recarga, protección e incorporación territorial</a:t>
            </a:r>
          </a:p>
          <a:p>
            <a:pPr>
              <a:buSzPts val="2000"/>
            </a:pPr>
            <a:r>
              <a:rPr lang="es-CO" b="1">
                <a:solidFill>
                  <a:schemeClr val="accent6">
                    <a:lumMod val="49000"/>
                  </a:schemeClr>
                </a:solidFill>
                <a:latin typeface="Calibri"/>
                <a:cs typeface="Calibri"/>
              </a:rPr>
              <a:t>Brecha:  </a:t>
            </a:r>
            <a:r>
              <a:rPr lang="es-CO" b="1" i="1">
                <a:solidFill>
                  <a:schemeClr val="accent6">
                    <a:lumMod val="49000"/>
                  </a:schemeClr>
                </a:solidFill>
              </a:rPr>
              <a:t>​</a:t>
            </a:r>
            <a:r>
              <a:rPr lang="es-MX" b="1">
                <a:solidFill>
                  <a:schemeClr val="accent6">
                    <a:lumMod val="49000"/>
                  </a:schemeClr>
                </a:solidFill>
                <a:latin typeface="Calibri"/>
                <a:ea typeface="Calibri"/>
                <a:cs typeface="Calibri"/>
              </a:rPr>
              <a:t>Alteración de  la oferta y la regulación hídrica basada en la transformación antrópica de los ecosistemas</a:t>
            </a:r>
          </a:p>
          <a:p>
            <a:pPr marL="342900" indent="-342900">
              <a:buSzPts val="2000"/>
              <a:buAutoNum type="arabicPeriod"/>
            </a:pPr>
            <a:endParaRPr lang="es-CO" sz="1300" b="1">
              <a:solidFill>
                <a:schemeClr val="accent6">
                  <a:lumMod val="49000"/>
                </a:schemeClr>
              </a:solidFill>
              <a:latin typeface="Calibri"/>
              <a:ea typeface="Calibri"/>
              <a:cs typeface="Calibri"/>
            </a:endParaRPr>
          </a:p>
          <a:p>
            <a:pPr marL="0" marR="0" lvl="0" indent="0" algn="l" rtl="0">
              <a:lnSpc>
                <a:spcPct val="100000"/>
              </a:lnSpc>
              <a:spcBef>
                <a:spcPts val="0"/>
              </a:spcBef>
              <a:spcAft>
                <a:spcPts val="0"/>
              </a:spcAft>
              <a:buClr>
                <a:srgbClr val="000000"/>
              </a:buClr>
              <a:buSzPts val="2000"/>
              <a:buFont typeface="Arial"/>
              <a:buNone/>
            </a:pPr>
            <a:endParaRPr sz="1400" b="0" i="0" u="none" strike="noStrike" cap="none">
              <a:solidFill>
                <a:srgbClr val="000000"/>
              </a:solidFill>
              <a:latin typeface="Arial"/>
              <a:ea typeface="Arial"/>
              <a:cs typeface="Arial"/>
              <a:sym typeface="Arial"/>
            </a:endParaRPr>
          </a:p>
        </p:txBody>
      </p:sp>
      <p:sp>
        <p:nvSpPr>
          <p:cNvPr id="3" name="Google Shape;4161;p38">
            <a:extLst>
              <a:ext uri="{FF2B5EF4-FFF2-40B4-BE49-F238E27FC236}">
                <a16:creationId xmlns:a16="http://schemas.microsoft.com/office/drawing/2014/main" id="{788B66B6-CC77-9FC1-1636-9FC536673480}"/>
              </a:ext>
            </a:extLst>
          </p:cNvPr>
          <p:cNvSpPr txBox="1"/>
          <p:nvPr/>
        </p:nvSpPr>
        <p:spPr>
          <a:xfrm>
            <a:off x="-354956" y="2607860"/>
            <a:ext cx="5971238" cy="2831504"/>
          </a:xfrm>
          <a:prstGeom prst="rect">
            <a:avLst/>
          </a:prstGeom>
          <a:noFill/>
          <a:ln>
            <a:noFill/>
          </a:ln>
        </p:spPr>
        <p:txBody>
          <a:bodyPr spcFirstLastPara="1" wrap="square" lIns="91425" tIns="45700" rIns="91425" bIns="45700" anchor="t" anchorCtr="0">
            <a:spAutoFit/>
          </a:bodyPr>
          <a:lstStyle/>
          <a:p>
            <a:pPr marL="457200" lvl="1" algn="just">
              <a:buSzPts val="1200"/>
            </a:pPr>
            <a:endParaRPr lang="es-CO" sz="1800" b="1">
              <a:solidFill>
                <a:srgbClr val="242D5B"/>
              </a:solidFill>
              <a:latin typeface="Calibri"/>
              <a:cs typeface="Calibri"/>
              <a:sym typeface="Calibri"/>
            </a:endParaRPr>
          </a:p>
          <a:p>
            <a:pPr marL="457200" lvl="1" algn="just">
              <a:buSzPts val="1200"/>
            </a:pPr>
            <a:r>
              <a:rPr lang="es-CO" sz="1800" b="1">
                <a:solidFill>
                  <a:srgbClr val="242D5B"/>
                </a:solidFill>
                <a:latin typeface="Calibri"/>
                <a:cs typeface="Calibri"/>
                <a:sym typeface="Calibri"/>
              </a:rPr>
              <a:t>                Propósito:  </a:t>
            </a:r>
          </a:p>
          <a:p>
            <a:pPr marL="457200" lvl="1" algn="just">
              <a:buSzPts val="1200"/>
            </a:pPr>
            <a:endParaRPr lang="es-MX" sz="1600">
              <a:solidFill>
                <a:srgbClr val="444444"/>
              </a:solidFill>
              <a:latin typeface="Calibri"/>
              <a:cs typeface="Calibri"/>
            </a:endParaRPr>
          </a:p>
          <a:p>
            <a:pPr marL="457200" lvl="1" algn="just">
              <a:buSzPts val="1200"/>
            </a:pPr>
            <a:r>
              <a:rPr lang="es-MX"/>
              <a:t>Pasar a una gestión integrada de las aguas subterráneas como componente interdependiente del ciclo del agua, mediante la aplicación de la guía metodológica nacional para la identificación de zonas potenciales de recarga de acuíferos, la priorización y protección de acuíferos estratégicos y de sus zonas de recarga y descarga, y la incorporación de </a:t>
            </a:r>
            <a:r>
              <a:rPr lang="es-MX">
                <a:highlight>
                  <a:srgbClr val="FFFF00"/>
                </a:highlight>
              </a:rPr>
              <a:t>criterios ecohidrológico</a:t>
            </a:r>
            <a:r>
              <a:rPr lang="es-MX"/>
              <a:t>s en la planificación ambiental, territorial y del recurso hídrico, para sostener la oferta subterránea, su función de regulación y su articulación operativa con las aguas superficiales.</a:t>
            </a:r>
            <a:endParaRPr sz="1200" b="0" i="0" u="none" strike="noStrike" cap="none">
              <a:solidFill>
                <a:srgbClr val="444444"/>
              </a:solidFill>
              <a:latin typeface="Calibri"/>
              <a:ea typeface="Calibri"/>
              <a:cs typeface="Calibri"/>
              <a:sym typeface="Calibri"/>
            </a:endParaRPr>
          </a:p>
        </p:txBody>
      </p:sp>
      <p:cxnSp>
        <p:nvCxnSpPr>
          <p:cNvPr id="5" name="Conector recto 4">
            <a:extLst>
              <a:ext uri="{FF2B5EF4-FFF2-40B4-BE49-F238E27FC236}">
                <a16:creationId xmlns:a16="http://schemas.microsoft.com/office/drawing/2014/main" id="{62427D16-BB2C-DD46-BD88-0F7407B78BF5}"/>
              </a:ext>
            </a:extLst>
          </p:cNvPr>
          <p:cNvCxnSpPr/>
          <p:nvPr/>
        </p:nvCxnSpPr>
        <p:spPr>
          <a:xfrm>
            <a:off x="5616282" y="2619102"/>
            <a:ext cx="0" cy="4051845"/>
          </a:xfrm>
          <a:prstGeom prst="line">
            <a:avLst/>
          </a:prstGeom>
          <a:ln w="19050" cap="flat" cmpd="sng" algn="ctr">
            <a:solidFill>
              <a:schemeClr val="accent1"/>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sp>
        <p:nvSpPr>
          <p:cNvPr id="2" name="Google Shape;4161;p38">
            <a:extLst>
              <a:ext uri="{FF2B5EF4-FFF2-40B4-BE49-F238E27FC236}">
                <a16:creationId xmlns:a16="http://schemas.microsoft.com/office/drawing/2014/main" id="{8F8E258D-FD18-905D-3345-4AEF19D9A6C8}"/>
              </a:ext>
            </a:extLst>
          </p:cNvPr>
          <p:cNvSpPr txBox="1"/>
          <p:nvPr/>
        </p:nvSpPr>
        <p:spPr>
          <a:xfrm>
            <a:off x="5616282" y="2621066"/>
            <a:ext cx="6543938" cy="4324220"/>
          </a:xfrm>
          <a:prstGeom prst="rect">
            <a:avLst/>
          </a:prstGeom>
          <a:noFill/>
          <a:ln>
            <a:noFill/>
          </a:ln>
        </p:spPr>
        <p:txBody>
          <a:bodyPr spcFirstLastPara="1" wrap="square" lIns="91425" tIns="45700" rIns="91425" bIns="45700" anchor="t" anchorCtr="0">
            <a:spAutoFit/>
          </a:bodyPr>
          <a:lstStyle/>
          <a:p>
            <a:pPr lvl="1" algn="just">
              <a:buSzPts val="1200"/>
            </a:pPr>
            <a:endParaRPr lang="es-CO" sz="1800" b="1">
              <a:solidFill>
                <a:srgbClr val="242D5B"/>
              </a:solidFill>
              <a:latin typeface="Calibri"/>
              <a:cs typeface="Calibri"/>
            </a:endParaRPr>
          </a:p>
          <a:p>
            <a:pPr lvl="1" algn="just">
              <a:buSzPts val="1200"/>
            </a:pPr>
            <a:r>
              <a:rPr lang="es-CO" sz="1800" b="1">
                <a:solidFill>
                  <a:srgbClr val="242D5B"/>
                </a:solidFill>
                <a:latin typeface="Calibri"/>
                <a:cs typeface="Calibri"/>
              </a:rPr>
              <a:t>               Responsables: </a:t>
            </a:r>
          </a:p>
          <a:p>
            <a:pPr algn="just"/>
            <a:r>
              <a:rPr lang="es-CO" sz="1300" b="1">
                <a:solidFill>
                  <a:srgbClr val="002060"/>
                </a:solidFill>
                <a:latin typeface="Calibri"/>
                <a:cs typeface="Calibri"/>
              </a:rPr>
              <a:t>Liderazgo: </a:t>
            </a:r>
            <a:r>
              <a:rPr lang="es-MX" sz="1300">
                <a:solidFill>
                  <a:srgbClr val="444444"/>
                </a:solidFill>
                <a:latin typeface="Calibri"/>
                <a:cs typeface="Calibri"/>
              </a:rPr>
              <a:t>MinAmbiente.</a:t>
            </a:r>
            <a:endParaRPr lang="es-CO" sz="1300">
              <a:solidFill>
                <a:srgbClr val="444444"/>
              </a:solidFill>
              <a:latin typeface="Calibri"/>
              <a:cs typeface="Calibri"/>
            </a:endParaRPr>
          </a:p>
          <a:p>
            <a:r>
              <a:rPr lang="es-MX" sz="1300" b="1">
                <a:solidFill>
                  <a:srgbClr val="002060"/>
                </a:solidFill>
                <a:latin typeface="Calibri"/>
                <a:cs typeface="Calibri"/>
              </a:rPr>
              <a:t>Articulación: </a:t>
            </a:r>
            <a:r>
              <a:rPr lang="en-US" sz="1300">
                <a:solidFill>
                  <a:srgbClr val="444444"/>
                </a:solidFill>
                <a:latin typeface="Calibri"/>
                <a:cs typeface="Calibri"/>
              </a:rPr>
              <a:t>IDEAM, SGC, CAR, DNP, </a:t>
            </a:r>
            <a:r>
              <a:rPr lang="en-US" sz="1300" err="1">
                <a:solidFill>
                  <a:srgbClr val="444444"/>
                </a:solidFill>
                <a:latin typeface="Calibri"/>
                <a:cs typeface="Calibri"/>
              </a:rPr>
              <a:t>Minvivienda</a:t>
            </a:r>
            <a:r>
              <a:rPr lang="en-US" sz="1300">
                <a:solidFill>
                  <a:srgbClr val="444444"/>
                </a:solidFill>
                <a:latin typeface="Calibri"/>
                <a:cs typeface="Calibri"/>
              </a:rPr>
              <a:t>.</a:t>
            </a:r>
            <a:endParaRPr lang="es-CO" sz="1300">
              <a:solidFill>
                <a:srgbClr val="444444"/>
              </a:solidFill>
              <a:latin typeface="Calibri"/>
              <a:cs typeface="Calibri"/>
            </a:endParaRPr>
          </a:p>
          <a:p>
            <a:pPr algn="just"/>
            <a:endParaRPr lang="es-MX" sz="1300">
              <a:solidFill>
                <a:srgbClr val="444444"/>
              </a:solidFill>
              <a:latin typeface="Calibri"/>
              <a:cs typeface="Calibri"/>
            </a:endParaRPr>
          </a:p>
          <a:p>
            <a:pPr algn="just"/>
            <a:endParaRPr lang="es-MX" sz="1300">
              <a:solidFill>
                <a:srgbClr val="444444"/>
              </a:solidFill>
              <a:latin typeface="Calibri"/>
              <a:cs typeface="Calibri"/>
            </a:endParaRPr>
          </a:p>
          <a:p>
            <a:pPr algn="just"/>
            <a:endParaRPr lang="es-MX" sz="1300">
              <a:solidFill>
                <a:srgbClr val="444444"/>
              </a:solidFill>
              <a:latin typeface="Calibri"/>
              <a:cs typeface="Calibri"/>
            </a:endParaRPr>
          </a:p>
          <a:p>
            <a:pPr lvl="1" algn="just">
              <a:buSzPts val="1200"/>
            </a:pPr>
            <a:r>
              <a:rPr lang="es-MX" sz="1800" b="1">
                <a:solidFill>
                  <a:srgbClr val="242D5B"/>
                </a:solidFill>
                <a:latin typeface="Calibri"/>
                <a:cs typeface="Calibri"/>
              </a:rPr>
              <a:t>                Metas: </a:t>
            </a:r>
          </a:p>
          <a:p>
            <a:pPr algn="just"/>
            <a:r>
              <a:rPr lang="es-CO" sz="1300" b="1">
                <a:solidFill>
                  <a:srgbClr val="002060"/>
                </a:solidFill>
                <a:latin typeface="Calibri"/>
                <a:cs typeface="Calibri"/>
              </a:rPr>
              <a:t>2030: </a:t>
            </a:r>
            <a:r>
              <a:rPr lang="es-MX" sz="1300">
                <a:solidFill>
                  <a:srgbClr val="444444"/>
                </a:solidFill>
                <a:latin typeface="Calibri"/>
                <a:cs typeface="Calibri"/>
              </a:rPr>
              <a:t>Aplicar la guía metodológica adoptada para la identificación de zonas potenciales de recarga en los acuíferos estratégicos priorizados, y contar con criterios ecohidrológicos de protección incorporados en instrumentos de planificación y gestión del recurso hídrico en dichos territorios.</a:t>
            </a:r>
          </a:p>
          <a:p>
            <a:pPr algn="just"/>
            <a:r>
              <a:rPr lang="es-CO" sz="1300" b="1">
                <a:solidFill>
                  <a:srgbClr val="002060"/>
                </a:solidFill>
                <a:latin typeface="Calibri"/>
                <a:cs typeface="Calibri"/>
              </a:rPr>
              <a:t>2040: </a:t>
            </a:r>
            <a:r>
              <a:rPr lang="es-MX" sz="1300">
                <a:solidFill>
                  <a:srgbClr val="444444"/>
                </a:solidFill>
                <a:latin typeface="Calibri"/>
                <a:cs typeface="Calibri"/>
              </a:rPr>
              <a:t>Contar con al menos 30 acuíferos estratégicos priorizados con zonas potenciales de recarga identificadas y con medidas de protección y manejo incorporadas en PMAA, POMCA u otros instrumentos de planificación y ordenamiento pertinentes, incluyendo criterios para suelos de protección, restricciones de uso o figuras de conservación cuando aplique.</a:t>
            </a:r>
          </a:p>
          <a:p>
            <a:pPr algn="just"/>
            <a:r>
              <a:rPr lang="es-CO" sz="1300" b="1">
                <a:solidFill>
                  <a:srgbClr val="002060"/>
                </a:solidFill>
                <a:latin typeface="Calibri"/>
                <a:cs typeface="Calibri"/>
              </a:rPr>
              <a:t>2050: </a:t>
            </a:r>
            <a:r>
              <a:rPr lang="es-MX" sz="1300">
                <a:solidFill>
                  <a:srgbClr val="444444"/>
                </a:solidFill>
                <a:latin typeface="Calibri"/>
                <a:cs typeface="Calibri"/>
              </a:rPr>
              <a:t>El 100% de los acuíferos estratégicos priorizados cuentan con zonas potenciales de recarga y descarga incorporadas de manera regular en la planificación ambiental, territorial y del recurso hídrico, con medidas de protección y gestión integradas para sostener la oferta subterránea y su función de regulación dentro del ciclo del agua.</a:t>
            </a:r>
            <a:endParaRPr lang="es-CO" sz="1300">
              <a:solidFill>
                <a:srgbClr val="444444"/>
              </a:solidFill>
              <a:latin typeface="Calibri"/>
              <a:cs typeface="Calibri"/>
            </a:endParaRPr>
          </a:p>
        </p:txBody>
      </p:sp>
      <p:pic>
        <p:nvPicPr>
          <p:cNvPr id="6" name="Gráfico 5" descr="Crecimiento empresarial contorno">
            <a:extLst>
              <a:ext uri="{FF2B5EF4-FFF2-40B4-BE49-F238E27FC236}">
                <a16:creationId xmlns:a16="http://schemas.microsoft.com/office/drawing/2014/main" id="{BC0EBA78-FB83-ED41-86EF-0C8FEB985C21}"/>
              </a:ext>
            </a:extLst>
          </p:cNvPr>
          <p:cNvPicPr>
            <a:picLocks noChangeAspect="1"/>
          </p:cNvPicPr>
          <p:nvPr/>
        </p:nvPicPr>
        <p:blipFill>
          <a:blip>
            <a:extLst>
              <a:ext uri="{96DAC541-7B7A-43D3-8B79-37D633B846F1}">
                <asvg:svgBlip xmlns:asvg="http://schemas.microsoft.com/office/drawing/2016/SVG/main" r:embed="rId6"/>
              </a:ext>
            </a:extLst>
          </a:blip>
          <a:stretch>
            <a:fillRect/>
          </a:stretch>
        </p:blipFill>
        <p:spPr>
          <a:xfrm>
            <a:off x="5754298" y="3899392"/>
            <a:ext cx="717480" cy="717480"/>
          </a:xfrm>
          <a:prstGeom prst="rect">
            <a:avLst/>
          </a:prstGeom>
        </p:spPr>
      </p:pic>
      <p:pic>
        <p:nvPicPr>
          <p:cNvPr id="8" name="Gráfico 7" descr="Usuarios contorno">
            <a:extLst>
              <a:ext uri="{FF2B5EF4-FFF2-40B4-BE49-F238E27FC236}">
                <a16:creationId xmlns:a16="http://schemas.microsoft.com/office/drawing/2014/main" id="{25ED4130-B32A-060F-EA36-6CB3996A5CD8}"/>
              </a:ext>
            </a:extLst>
          </p:cNvPr>
          <p:cNvPicPr>
            <a:picLocks noChangeAspect="1"/>
          </p:cNvPicPr>
          <p:nvPr/>
        </p:nvPicPr>
        <p:blipFill>
          <a:blip>
            <a:extLst>
              <a:ext uri="{96DAC541-7B7A-43D3-8B79-37D633B846F1}">
                <asvg:svgBlip xmlns:asvg="http://schemas.microsoft.com/office/drawing/2016/SVG/main" r:embed="rId7"/>
              </a:ext>
            </a:extLst>
          </a:blip>
          <a:stretch>
            <a:fillRect/>
          </a:stretch>
        </p:blipFill>
        <p:spPr>
          <a:xfrm>
            <a:off x="5738757" y="2568901"/>
            <a:ext cx="717480" cy="717480"/>
          </a:xfrm>
          <a:prstGeom prst="rect">
            <a:avLst/>
          </a:prstGeom>
        </p:spPr>
      </p:pic>
      <p:pic>
        <p:nvPicPr>
          <p:cNvPr id="10" name="Gráfico 9" descr="Mano abierta con planta contorno">
            <a:extLst>
              <a:ext uri="{FF2B5EF4-FFF2-40B4-BE49-F238E27FC236}">
                <a16:creationId xmlns:a16="http://schemas.microsoft.com/office/drawing/2014/main" id="{14ACF92A-4461-EC39-57DC-19C948455C1B}"/>
              </a:ext>
            </a:extLst>
          </p:cNvPr>
          <p:cNvPicPr>
            <a:picLocks noChangeAspect="1"/>
          </p:cNvPicPr>
          <p:nvPr/>
        </p:nvPicPr>
        <p:blipFill>
          <a:blip>
            <a:extLst>
              <a:ext uri="{96DAC541-7B7A-43D3-8B79-37D633B846F1}">
                <asvg:svgBlip xmlns:asvg="http://schemas.microsoft.com/office/drawing/2016/SVG/main" r:embed="rId8"/>
              </a:ext>
            </a:extLst>
          </a:blip>
          <a:stretch>
            <a:fillRect/>
          </a:stretch>
        </p:blipFill>
        <p:spPr>
          <a:xfrm>
            <a:off x="276819" y="2598785"/>
            <a:ext cx="655486" cy="655486"/>
          </a:xfrm>
          <a:prstGeom prst="rect">
            <a:avLst/>
          </a:prstGeom>
        </p:spPr>
      </p:pic>
    </p:spTree>
    <p:extLst>
      <p:ext uri="{BB962C8B-B14F-4D97-AF65-F5344CB8AC3E}">
        <p14:creationId xmlns:p14="http://schemas.microsoft.com/office/powerpoint/2010/main" val="25516575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6950BFC3-D8DA-4A85-94F7-54DA5524770B}">
      <p188:commentRel xmlns:p188="http://schemas.microsoft.com/office/powerpoint/2018/8/main" r:id="rId3"/>
    </p:ext>
  </p:extLs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3998">
          <a:extLst>
            <a:ext uri="{FF2B5EF4-FFF2-40B4-BE49-F238E27FC236}">
              <a16:creationId xmlns:a16="http://schemas.microsoft.com/office/drawing/2014/main" id="{BD120960-B302-849B-9A5C-BDD7A78D1AD0}"/>
            </a:ext>
          </a:extLst>
        </p:cNvPr>
        <p:cNvGrpSpPr/>
        <p:nvPr/>
      </p:nvGrpSpPr>
      <p:grpSpPr>
        <a:xfrm>
          <a:off x="0" y="0"/>
          <a:ext cx="0" cy="0"/>
          <a:chOff x="0" y="0"/>
          <a:chExt cx="0" cy="0"/>
        </a:xfrm>
      </p:grpSpPr>
      <p:pic>
        <p:nvPicPr>
          <p:cNvPr id="3999" name="Google Shape;3999;p27" descr="Patrón de fondo&#10;&#10;El contenido generado por IA puede ser incorrecto.">
            <a:extLst>
              <a:ext uri="{FF2B5EF4-FFF2-40B4-BE49-F238E27FC236}">
                <a16:creationId xmlns:a16="http://schemas.microsoft.com/office/drawing/2014/main" id="{DE284393-6BFB-AD4E-516E-F507E4FE6000}"/>
              </a:ext>
            </a:extLst>
          </p:cNvPr>
          <p:cNvPicPr preferRelativeResize="0"/>
          <p:nvPr/>
        </p:nvPicPr>
        <p:blipFill rotWithShape="1">
          <a:blip r:embed="rId3">
            <a:alphaModFix/>
          </a:blip>
          <a:srcRect/>
          <a:stretch/>
        </p:blipFill>
        <p:spPr>
          <a:xfrm>
            <a:off x="7798" y="-3861"/>
            <a:ext cx="11036752" cy="6858000"/>
          </a:xfrm>
          <a:prstGeom prst="rect">
            <a:avLst/>
          </a:prstGeom>
          <a:noFill/>
          <a:ln>
            <a:noFill/>
          </a:ln>
        </p:spPr>
      </p:pic>
      <p:sp>
        <p:nvSpPr>
          <p:cNvPr id="4000" name="Google Shape;4000;p27">
            <a:extLst>
              <a:ext uri="{FF2B5EF4-FFF2-40B4-BE49-F238E27FC236}">
                <a16:creationId xmlns:a16="http://schemas.microsoft.com/office/drawing/2014/main" id="{3BBD07DC-225A-BDAF-BEF9-D75FC249E1BA}"/>
              </a:ext>
            </a:extLst>
          </p:cNvPr>
          <p:cNvSpPr/>
          <p:nvPr/>
        </p:nvSpPr>
        <p:spPr>
          <a:xfrm>
            <a:off x="6801898" y="0"/>
            <a:ext cx="5386800" cy="1042200"/>
          </a:xfrm>
          <a:prstGeom prst="rect">
            <a:avLst/>
          </a:prstGeom>
          <a:solidFill>
            <a:srgbClr val="242D5B"/>
          </a:solidFill>
          <a:ln w="12700" cap="flat" cmpd="sng">
            <a:solidFill>
              <a:srgbClr val="264159"/>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4001" name="Google Shape;4001;p27">
            <a:extLst>
              <a:ext uri="{FF2B5EF4-FFF2-40B4-BE49-F238E27FC236}">
                <a16:creationId xmlns:a16="http://schemas.microsoft.com/office/drawing/2014/main" id="{0D340766-3269-7C1E-1FF8-65EE9968C963}"/>
              </a:ext>
            </a:extLst>
          </p:cNvPr>
          <p:cNvSpPr txBox="1"/>
          <p:nvPr/>
        </p:nvSpPr>
        <p:spPr>
          <a:xfrm>
            <a:off x="7099310" y="185888"/>
            <a:ext cx="4814700" cy="1077178"/>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000"/>
              <a:buFont typeface="Arial"/>
              <a:buNone/>
            </a:pPr>
            <a:r>
              <a:rPr lang="es-CO" sz="2000" b="1" i="0" u="none" strike="noStrike" cap="none">
                <a:solidFill>
                  <a:schemeClr val="lt1"/>
                </a:solidFill>
                <a:latin typeface="Calibri"/>
                <a:ea typeface="Calibri"/>
                <a:cs typeface="Calibri"/>
                <a:sym typeface="Calibri"/>
              </a:rPr>
              <a:t>Análisis de brechas justicia ambiental reunión dirección: coordinadores y Director</a:t>
            </a:r>
            <a:endParaRPr sz="2000" b="0" i="0" u="none" strike="noStrike" cap="none">
              <a:solidFill>
                <a:schemeClr val="lt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2400"/>
              <a:buFont typeface="Arial"/>
              <a:buNone/>
            </a:pPr>
            <a:endParaRPr sz="2400" b="1" i="0" u="none" strike="noStrike" cap="none">
              <a:solidFill>
                <a:schemeClr val="lt1"/>
              </a:solidFill>
              <a:latin typeface="Calibri"/>
              <a:ea typeface="Calibri"/>
              <a:cs typeface="Calibri"/>
              <a:sym typeface="Calibri"/>
            </a:endParaRPr>
          </a:p>
        </p:txBody>
      </p:sp>
      <p:pic>
        <p:nvPicPr>
          <p:cNvPr id="4002" name="Google Shape;4002;p27" descr="Logotipo&#10;&#10;El contenido generado por IA puede ser incorrecto.">
            <a:extLst>
              <a:ext uri="{FF2B5EF4-FFF2-40B4-BE49-F238E27FC236}">
                <a16:creationId xmlns:a16="http://schemas.microsoft.com/office/drawing/2014/main" id="{1FEF8423-F5CF-67D8-8D35-C5F836A55F5A}"/>
              </a:ext>
            </a:extLst>
          </p:cNvPr>
          <p:cNvPicPr preferRelativeResize="0"/>
          <p:nvPr/>
        </p:nvPicPr>
        <p:blipFill rotWithShape="1">
          <a:blip r:embed="rId4">
            <a:alphaModFix/>
          </a:blip>
          <a:srcRect/>
          <a:stretch/>
        </p:blipFill>
        <p:spPr>
          <a:xfrm>
            <a:off x="277873" y="185888"/>
            <a:ext cx="4019550" cy="809625"/>
          </a:xfrm>
          <a:prstGeom prst="rect">
            <a:avLst/>
          </a:prstGeom>
          <a:noFill/>
          <a:ln>
            <a:noFill/>
          </a:ln>
        </p:spPr>
      </p:pic>
      <p:sp>
        <p:nvSpPr>
          <p:cNvPr id="4003" name="Google Shape;4003;p27">
            <a:extLst>
              <a:ext uri="{FF2B5EF4-FFF2-40B4-BE49-F238E27FC236}">
                <a16:creationId xmlns:a16="http://schemas.microsoft.com/office/drawing/2014/main" id="{F54D1CA3-D917-FB60-6935-834B25E519E1}"/>
              </a:ext>
            </a:extLst>
          </p:cNvPr>
          <p:cNvSpPr/>
          <p:nvPr/>
        </p:nvSpPr>
        <p:spPr>
          <a:xfrm>
            <a:off x="7798" y="991332"/>
            <a:ext cx="12184802" cy="1553485"/>
          </a:xfrm>
          <a:prstGeom prst="rect">
            <a:avLst/>
          </a:prstGeom>
          <a:solidFill>
            <a:srgbClr val="BBD6E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600"/>
              <a:buFont typeface="Arial"/>
              <a:buNone/>
            </a:pPr>
            <a:endParaRPr sz="1600" b="0" i="0" u="none" strike="noStrike" cap="none">
              <a:solidFill>
                <a:schemeClr val="lt1"/>
              </a:solidFill>
              <a:latin typeface="Calibri"/>
              <a:ea typeface="Calibri"/>
              <a:cs typeface="Calibri"/>
              <a:sym typeface="Calibri"/>
            </a:endParaRPr>
          </a:p>
        </p:txBody>
      </p:sp>
      <p:graphicFrame>
        <p:nvGraphicFramePr>
          <p:cNvPr id="2" name="Tabla 1">
            <a:extLst>
              <a:ext uri="{FF2B5EF4-FFF2-40B4-BE49-F238E27FC236}">
                <a16:creationId xmlns:a16="http://schemas.microsoft.com/office/drawing/2014/main" id="{958387E6-0B83-65F6-A1C5-CC71670668ED}"/>
              </a:ext>
            </a:extLst>
          </p:cNvPr>
          <p:cNvGraphicFramePr>
            <a:graphicFrameLocks noGrp="1"/>
          </p:cNvGraphicFramePr>
          <p:nvPr>
            <p:extLst>
              <p:ext uri="{D42A27DB-BD31-4B8C-83A1-F6EECF244321}">
                <p14:modId xmlns:p14="http://schemas.microsoft.com/office/powerpoint/2010/main" val="2874826403"/>
              </p:ext>
            </p:extLst>
          </p:nvPr>
        </p:nvGraphicFramePr>
        <p:xfrm>
          <a:off x="279208" y="1370894"/>
          <a:ext cx="11655649" cy="4540529"/>
        </p:xfrm>
        <a:graphic>
          <a:graphicData uri="http://schemas.openxmlformats.org/drawingml/2006/table">
            <a:tbl>
              <a:tblPr>
                <a:tableStyleId>{B301B821-A1FF-4177-AEE7-76D212191A09}</a:tableStyleId>
              </a:tblPr>
              <a:tblGrid>
                <a:gridCol w="3387704">
                  <a:extLst>
                    <a:ext uri="{9D8B030D-6E8A-4147-A177-3AD203B41FA5}">
                      <a16:colId xmlns:a16="http://schemas.microsoft.com/office/drawing/2014/main" val="3931798511"/>
                    </a:ext>
                  </a:extLst>
                </a:gridCol>
                <a:gridCol w="2283192">
                  <a:extLst>
                    <a:ext uri="{9D8B030D-6E8A-4147-A177-3AD203B41FA5}">
                      <a16:colId xmlns:a16="http://schemas.microsoft.com/office/drawing/2014/main" val="693264798"/>
                    </a:ext>
                  </a:extLst>
                </a:gridCol>
                <a:gridCol w="2234818">
                  <a:extLst>
                    <a:ext uri="{9D8B030D-6E8A-4147-A177-3AD203B41FA5}">
                      <a16:colId xmlns:a16="http://schemas.microsoft.com/office/drawing/2014/main" val="2839699868"/>
                    </a:ext>
                  </a:extLst>
                </a:gridCol>
                <a:gridCol w="1770442">
                  <a:extLst>
                    <a:ext uri="{9D8B030D-6E8A-4147-A177-3AD203B41FA5}">
                      <a16:colId xmlns:a16="http://schemas.microsoft.com/office/drawing/2014/main" val="1703957314"/>
                    </a:ext>
                  </a:extLst>
                </a:gridCol>
                <a:gridCol w="1979493">
                  <a:extLst>
                    <a:ext uri="{9D8B030D-6E8A-4147-A177-3AD203B41FA5}">
                      <a16:colId xmlns:a16="http://schemas.microsoft.com/office/drawing/2014/main" val="1618337406"/>
                    </a:ext>
                  </a:extLst>
                </a:gridCol>
              </a:tblGrid>
              <a:tr h="675189">
                <a:tc>
                  <a:txBody>
                    <a:bodyPr/>
                    <a:lstStyle/>
                    <a:p>
                      <a:pPr marR="0" algn="ctr" rtl="0" fontAlgn="ctr">
                        <a:lnSpc>
                          <a:spcPct val="100000"/>
                        </a:lnSpc>
                        <a:spcBef>
                          <a:spcPts val="0"/>
                        </a:spcBef>
                        <a:spcAft>
                          <a:spcPts val="0"/>
                        </a:spcAft>
                        <a:buClr>
                          <a:srgbClr val="000000"/>
                        </a:buClr>
                        <a:buFont typeface="Arial"/>
                        <a:buNone/>
                      </a:pPr>
                      <a:r>
                        <a:rPr lang="es-CO" sz="1300" b="1" u="none" strike="noStrike" cap="none">
                          <a:solidFill>
                            <a:srgbClr val="002060"/>
                          </a:solidFill>
                          <a:effectLst/>
                          <a:latin typeface="Calibri" panose="020F0502020204030204" pitchFamily="34" charset="0"/>
                          <a:cs typeface="Calibri" panose="020F0502020204030204" pitchFamily="34" charset="0"/>
                          <a:sym typeface="Arial"/>
                        </a:rPr>
                        <a:t>Brecha Priorizada</a:t>
                      </a:r>
                      <a:endParaRPr lang="es-CO" sz="1300" b="1" i="0" u="none" strike="noStrike" cap="none">
                        <a:solidFill>
                          <a:srgbClr val="002060"/>
                        </a:solidFill>
                        <a:effectLst/>
                        <a:latin typeface="Calibri" panose="020F0502020204030204" pitchFamily="34" charset="0"/>
                        <a:ea typeface="+mn-ea"/>
                        <a:cs typeface="Calibri" panose="020F0502020204030204" pitchFamily="34" charset="0"/>
                        <a:sym typeface="Arial"/>
                      </a:endParaRPr>
                    </a:p>
                  </a:txBody>
                  <a:tcPr marL="45720" marR="45720" anchor="ctr"/>
                </a:tc>
                <a:tc>
                  <a:txBody>
                    <a:bodyPr/>
                    <a:lstStyle/>
                    <a:p>
                      <a:pPr algn="ctr" fontAlgn="ctr">
                        <a:buNone/>
                      </a:pPr>
                      <a:r>
                        <a:rPr lang="es-CO" sz="1300" b="1" u="none" strike="noStrike">
                          <a:solidFill>
                            <a:srgbClr val="002060"/>
                          </a:solidFill>
                          <a:effectLst/>
                          <a:latin typeface="Calibri" panose="020F0502020204030204" pitchFamily="34" charset="0"/>
                          <a:cs typeface="Calibri" panose="020F0502020204030204" pitchFamily="34" charset="0"/>
                        </a:rPr>
                        <a:t>¿Qué desigualdad redistributiva expresa?</a:t>
                      </a:r>
                      <a:endParaRPr lang="es-CO" sz="1300" b="1" i="0" u="none" strike="noStrike">
                        <a:solidFill>
                          <a:srgbClr val="002060"/>
                        </a:solidFill>
                        <a:effectLst/>
                        <a:latin typeface="Calibri" panose="020F0502020204030204" pitchFamily="34" charset="0"/>
                        <a:cs typeface="Calibri" panose="020F0502020204030204" pitchFamily="34" charset="0"/>
                      </a:endParaRPr>
                    </a:p>
                  </a:txBody>
                  <a:tcPr marL="45720" marR="45720" anchor="ctr"/>
                </a:tc>
                <a:tc>
                  <a:txBody>
                    <a:bodyPr/>
                    <a:lstStyle/>
                    <a:p>
                      <a:pPr marR="0" algn="ctr" rtl="0" fontAlgn="ctr">
                        <a:lnSpc>
                          <a:spcPct val="100000"/>
                        </a:lnSpc>
                        <a:spcBef>
                          <a:spcPts val="0"/>
                        </a:spcBef>
                        <a:spcAft>
                          <a:spcPts val="0"/>
                        </a:spcAft>
                        <a:buClr>
                          <a:srgbClr val="000000"/>
                        </a:buClr>
                        <a:buFont typeface="Arial"/>
                        <a:buNone/>
                      </a:pPr>
                      <a:r>
                        <a:rPr lang="es-CO" sz="1300" b="1" u="none" strike="noStrike" cap="none">
                          <a:solidFill>
                            <a:srgbClr val="002060"/>
                          </a:solidFill>
                          <a:effectLst/>
                          <a:latin typeface="Calibri" panose="020F0502020204030204" pitchFamily="34" charset="0"/>
                          <a:cs typeface="Calibri" panose="020F0502020204030204" pitchFamily="34" charset="0"/>
                          <a:sym typeface="Arial"/>
                        </a:rPr>
                        <a:t>¿Quién decide hoy y quién no)</a:t>
                      </a:r>
                      <a:endParaRPr lang="es-CO" sz="1300" b="1" i="0" u="none" strike="noStrike" cap="none">
                        <a:solidFill>
                          <a:srgbClr val="002060"/>
                        </a:solidFill>
                        <a:effectLst/>
                        <a:latin typeface="Calibri" panose="020F0502020204030204" pitchFamily="34" charset="0"/>
                        <a:ea typeface="+mn-ea"/>
                        <a:cs typeface="Calibri" panose="020F0502020204030204" pitchFamily="34" charset="0"/>
                        <a:sym typeface="Arial"/>
                      </a:endParaRPr>
                    </a:p>
                  </a:txBody>
                  <a:tcPr marL="45720" marR="45720" anchor="ctr"/>
                </a:tc>
                <a:tc>
                  <a:txBody>
                    <a:bodyPr/>
                    <a:lstStyle/>
                    <a:p>
                      <a:pPr algn="ctr" fontAlgn="ctr">
                        <a:buNone/>
                      </a:pPr>
                      <a:r>
                        <a:rPr lang="es-CO" sz="1300" b="1" u="none" strike="noStrike">
                          <a:solidFill>
                            <a:srgbClr val="002060"/>
                          </a:solidFill>
                          <a:effectLst/>
                          <a:latin typeface="Calibri" panose="020F0502020204030204" pitchFamily="34" charset="0"/>
                          <a:cs typeface="Calibri" panose="020F0502020204030204" pitchFamily="34" charset="0"/>
                        </a:rPr>
                        <a:t>¿Qué actores o territorios no están siendo reconocidos?</a:t>
                      </a:r>
                      <a:endParaRPr lang="es-CO" sz="1300" b="1" i="0" u="none" strike="noStrike">
                        <a:solidFill>
                          <a:srgbClr val="002060"/>
                        </a:solidFill>
                        <a:effectLst/>
                        <a:latin typeface="Calibri" panose="020F0502020204030204" pitchFamily="34" charset="0"/>
                        <a:cs typeface="Calibri" panose="020F0502020204030204" pitchFamily="34" charset="0"/>
                      </a:endParaRPr>
                    </a:p>
                  </a:txBody>
                  <a:tcPr marL="45720" marR="45720" anchor="ctr"/>
                </a:tc>
                <a:tc>
                  <a:txBody>
                    <a:bodyPr/>
                    <a:lstStyle/>
                    <a:p>
                      <a:pPr algn="ctr" fontAlgn="ctr">
                        <a:buNone/>
                      </a:pPr>
                      <a:r>
                        <a:rPr lang="es-CO" sz="1300" b="1" u="none" strike="noStrike">
                          <a:solidFill>
                            <a:srgbClr val="002060"/>
                          </a:solidFill>
                          <a:effectLst/>
                          <a:latin typeface="Calibri" panose="020F0502020204030204" pitchFamily="34" charset="0"/>
                          <a:cs typeface="Calibri" panose="020F0502020204030204" pitchFamily="34" charset="0"/>
                        </a:rPr>
                        <a:t>¿Qué derecho humano podría estar comprometido?</a:t>
                      </a:r>
                      <a:endParaRPr lang="es-CO" sz="1300" b="1" i="0" u="none" strike="noStrike">
                        <a:solidFill>
                          <a:srgbClr val="002060"/>
                        </a:solidFill>
                        <a:effectLst/>
                        <a:latin typeface="Calibri" panose="020F0502020204030204" pitchFamily="34" charset="0"/>
                        <a:cs typeface="Calibri" panose="020F0502020204030204" pitchFamily="34" charset="0"/>
                      </a:endParaRPr>
                    </a:p>
                  </a:txBody>
                  <a:tcPr marL="45720" marR="45720" anchor="ctr"/>
                </a:tc>
                <a:extLst>
                  <a:ext uri="{0D108BD9-81ED-4DB2-BD59-A6C34878D82A}">
                    <a16:rowId xmlns:a16="http://schemas.microsoft.com/office/drawing/2014/main" val="3389751325"/>
                  </a:ext>
                </a:extLst>
              </a:tr>
              <a:tr h="1391259">
                <a:tc>
                  <a:txBody>
                    <a:bodyPr/>
                    <a:lstStyle/>
                    <a:p>
                      <a:pPr marR="0" algn="l" rtl="0" fontAlgn="ctr">
                        <a:lnSpc>
                          <a:spcPct val="100000"/>
                        </a:lnSpc>
                        <a:spcBef>
                          <a:spcPts val="0"/>
                        </a:spcBef>
                        <a:spcAft>
                          <a:spcPts val="0"/>
                        </a:spcAft>
                        <a:buClr>
                          <a:srgbClr val="000000"/>
                        </a:buClr>
                        <a:buFont typeface="Arial"/>
                        <a:buNone/>
                      </a:pPr>
                      <a:r>
                        <a:rPr lang="es-CO" sz="1300" b="1" u="none" strike="noStrike" cap="none">
                          <a:solidFill>
                            <a:srgbClr val="002060"/>
                          </a:solidFill>
                          <a:effectLst/>
                          <a:latin typeface="Calibri" panose="020F0502020204030204" pitchFamily="34" charset="0"/>
                          <a:cs typeface="Calibri" panose="020F0502020204030204" pitchFamily="34" charset="0"/>
                          <a:sym typeface="Arial"/>
                        </a:rPr>
                        <a:t>Ausencia de control territorial que impacta los servicios ecosistémicos asociados al agua en territorios marcados por el conflicto armado y actores ilegales. Exacerba la inequidad y las condiciones de vida digna de las comunidades y ecosistemas e</a:t>
                      </a:r>
                      <a:endParaRPr lang="es-CO" sz="1300" b="1" i="0" u="none" strike="noStrike" cap="none">
                        <a:solidFill>
                          <a:srgbClr val="002060"/>
                        </a:solidFill>
                        <a:effectLst/>
                        <a:latin typeface="Calibri" panose="020F0502020204030204" pitchFamily="34" charset="0"/>
                        <a:ea typeface="+mn-ea"/>
                        <a:cs typeface="Calibri" panose="020F0502020204030204" pitchFamily="34" charset="0"/>
                        <a:sym typeface="Arial"/>
                      </a:endParaRPr>
                    </a:p>
                  </a:txBody>
                  <a:tcPr marL="45720" marR="45720"/>
                </a:tc>
                <a:tc>
                  <a:txBody>
                    <a:bodyPr/>
                    <a:lstStyle/>
                    <a:p>
                      <a:pPr algn="l" fontAlgn="ctr">
                        <a:buNone/>
                      </a:pPr>
                      <a:r>
                        <a:rPr lang="es-CO" sz="1300" b="0" u="none" strike="noStrike">
                          <a:solidFill>
                            <a:schemeClr val="tx1"/>
                          </a:solidFill>
                          <a:effectLst/>
                          <a:latin typeface="Calibri" panose="020F0502020204030204" pitchFamily="34" charset="0"/>
                          <a:cs typeface="Calibri" panose="020F0502020204030204" pitchFamily="34" charset="0"/>
                        </a:rPr>
                        <a:t>Reproducción de las desigualdades a nivel social, ambiental, cultura, económico, a raíz del fortalecimiento de las economías ilegales</a:t>
                      </a:r>
                      <a:endParaRPr lang="es-CO" sz="1300" b="0" i="0" u="none" strike="noStrike">
                        <a:solidFill>
                          <a:schemeClr val="tx1"/>
                        </a:solidFill>
                        <a:effectLst/>
                        <a:latin typeface="Calibri" panose="020F0502020204030204" pitchFamily="34" charset="0"/>
                        <a:cs typeface="Calibri" panose="020F0502020204030204" pitchFamily="34" charset="0"/>
                      </a:endParaRPr>
                    </a:p>
                  </a:txBody>
                  <a:tcPr marL="45720" marR="45720" anchor="ctr"/>
                </a:tc>
                <a:tc>
                  <a:txBody>
                    <a:bodyPr/>
                    <a:lstStyle/>
                    <a:p>
                      <a:pPr algn="l" fontAlgn="ctr">
                        <a:buNone/>
                      </a:pPr>
                      <a:r>
                        <a:rPr lang="es-CO" sz="1300" b="0" u="none" strike="noStrike">
                          <a:solidFill>
                            <a:schemeClr val="tx1"/>
                          </a:solidFill>
                          <a:effectLst/>
                          <a:latin typeface="Calibri" panose="020F0502020204030204" pitchFamily="34" charset="0"/>
                          <a:cs typeface="Calibri" panose="020F0502020204030204" pitchFamily="34" charset="0"/>
                        </a:rPr>
                        <a:t>Actores al margen de la ley y Estado Colombiano - Deciden</a:t>
                      </a:r>
                      <a:br>
                        <a:rPr lang="es-CO" sz="1300" b="0" u="none" strike="noStrike">
                          <a:solidFill>
                            <a:schemeClr val="tx1"/>
                          </a:solidFill>
                          <a:effectLst/>
                          <a:latin typeface="Calibri" panose="020F0502020204030204" pitchFamily="34" charset="0"/>
                          <a:cs typeface="Calibri" panose="020F0502020204030204" pitchFamily="34" charset="0"/>
                        </a:rPr>
                      </a:br>
                      <a:r>
                        <a:rPr lang="es-CO" sz="1300" b="0" u="none" strike="noStrike">
                          <a:solidFill>
                            <a:schemeClr val="tx1"/>
                          </a:solidFill>
                          <a:effectLst/>
                          <a:latin typeface="Calibri" panose="020F0502020204030204" pitchFamily="34" charset="0"/>
                          <a:cs typeface="Calibri" panose="020F0502020204030204" pitchFamily="34" charset="0"/>
                        </a:rPr>
                        <a:t>Comunidades - No deciden</a:t>
                      </a:r>
                      <a:endParaRPr lang="es-CO" sz="1300" b="0" i="0" u="none" strike="noStrike">
                        <a:solidFill>
                          <a:schemeClr val="tx1"/>
                        </a:solidFill>
                        <a:effectLst/>
                        <a:latin typeface="Calibri" panose="020F0502020204030204" pitchFamily="34" charset="0"/>
                        <a:cs typeface="Calibri" panose="020F0502020204030204" pitchFamily="34" charset="0"/>
                      </a:endParaRPr>
                    </a:p>
                  </a:txBody>
                  <a:tcPr marL="45720" marR="45720" anchor="ctr"/>
                </a:tc>
                <a:tc>
                  <a:txBody>
                    <a:bodyPr/>
                    <a:lstStyle/>
                    <a:p>
                      <a:pPr algn="l" fontAlgn="ctr">
                        <a:buNone/>
                      </a:pPr>
                      <a:r>
                        <a:rPr lang="es-CO" sz="1300" b="0" u="none" strike="noStrike">
                          <a:solidFill>
                            <a:schemeClr val="tx1"/>
                          </a:solidFill>
                          <a:effectLst/>
                          <a:latin typeface="Calibri" panose="020F0502020204030204" pitchFamily="34" charset="0"/>
                          <a:cs typeface="Calibri" panose="020F0502020204030204" pitchFamily="34" charset="0"/>
                        </a:rPr>
                        <a:t>Territorios históricamente excluidos </a:t>
                      </a:r>
                      <a:endParaRPr lang="es-CO" sz="1300" b="0" i="0" u="none" strike="noStrike">
                        <a:solidFill>
                          <a:schemeClr val="tx1"/>
                        </a:solidFill>
                        <a:effectLst/>
                        <a:latin typeface="Calibri" panose="020F0502020204030204" pitchFamily="34" charset="0"/>
                        <a:cs typeface="Calibri" panose="020F0502020204030204" pitchFamily="34" charset="0"/>
                      </a:endParaRPr>
                    </a:p>
                  </a:txBody>
                  <a:tcPr marL="45720" marR="45720" anchor="ctr"/>
                </a:tc>
                <a:tc>
                  <a:txBody>
                    <a:bodyPr/>
                    <a:lstStyle/>
                    <a:p>
                      <a:pPr algn="l" fontAlgn="ctr">
                        <a:buNone/>
                      </a:pPr>
                      <a:r>
                        <a:rPr lang="es-CO" sz="1300" b="0" u="none" strike="noStrike">
                          <a:solidFill>
                            <a:schemeClr val="tx1"/>
                          </a:solidFill>
                          <a:effectLst/>
                          <a:latin typeface="Calibri" panose="020F0502020204030204" pitchFamily="34" charset="0"/>
                          <a:cs typeface="Calibri" panose="020F0502020204030204" pitchFamily="34" charset="0"/>
                        </a:rPr>
                        <a:t>Vida, Salud, Permanencia en el territorio</a:t>
                      </a:r>
                      <a:endParaRPr lang="es-CO" sz="1300" b="0" i="0" u="none" strike="noStrike">
                        <a:solidFill>
                          <a:schemeClr val="tx1"/>
                        </a:solidFill>
                        <a:effectLst/>
                        <a:latin typeface="Calibri" panose="020F0502020204030204" pitchFamily="34" charset="0"/>
                        <a:cs typeface="Calibri" panose="020F0502020204030204" pitchFamily="34" charset="0"/>
                      </a:endParaRPr>
                    </a:p>
                  </a:txBody>
                  <a:tcPr marL="45720" marR="45720" anchor="ctr"/>
                </a:tc>
                <a:extLst>
                  <a:ext uri="{0D108BD9-81ED-4DB2-BD59-A6C34878D82A}">
                    <a16:rowId xmlns:a16="http://schemas.microsoft.com/office/drawing/2014/main" val="1520318059"/>
                  </a:ext>
                </a:extLst>
              </a:tr>
              <a:tr h="695630">
                <a:tc>
                  <a:txBody>
                    <a:bodyPr/>
                    <a:lstStyle/>
                    <a:p>
                      <a:pPr marR="0" algn="l" rtl="0" fontAlgn="ctr">
                        <a:lnSpc>
                          <a:spcPct val="100000"/>
                        </a:lnSpc>
                        <a:spcBef>
                          <a:spcPts val="0"/>
                        </a:spcBef>
                        <a:spcAft>
                          <a:spcPts val="0"/>
                        </a:spcAft>
                        <a:buClr>
                          <a:srgbClr val="000000"/>
                        </a:buClr>
                        <a:buFont typeface="Arial"/>
                        <a:buNone/>
                      </a:pPr>
                      <a:r>
                        <a:rPr lang="es-CO" sz="1300" b="1" u="none" strike="noStrike" cap="none">
                          <a:solidFill>
                            <a:srgbClr val="002060"/>
                          </a:solidFill>
                          <a:effectLst/>
                          <a:latin typeface="Calibri" panose="020F0502020204030204" pitchFamily="34" charset="0"/>
                          <a:cs typeface="Calibri" panose="020F0502020204030204" pitchFamily="34" charset="0"/>
                          <a:sym typeface="Arial"/>
                        </a:rPr>
                        <a:t>Limitadas garantías para la participación incidente en la toma de decisiones relacionadas con el agua</a:t>
                      </a:r>
                      <a:endParaRPr lang="es-CO" sz="1300" b="1" i="0" u="none" strike="noStrike" cap="none">
                        <a:solidFill>
                          <a:srgbClr val="002060"/>
                        </a:solidFill>
                        <a:effectLst/>
                        <a:latin typeface="Calibri" panose="020F0502020204030204" pitchFamily="34" charset="0"/>
                        <a:ea typeface="+mn-ea"/>
                        <a:cs typeface="Calibri" panose="020F0502020204030204" pitchFamily="34" charset="0"/>
                        <a:sym typeface="Arial"/>
                      </a:endParaRPr>
                    </a:p>
                  </a:txBody>
                  <a:tcPr marL="45720" marR="45720" anchor="ctr"/>
                </a:tc>
                <a:tc>
                  <a:txBody>
                    <a:bodyPr/>
                    <a:lstStyle/>
                    <a:p>
                      <a:pPr algn="l" fontAlgn="ctr">
                        <a:buNone/>
                      </a:pPr>
                      <a:r>
                        <a:rPr lang="es-CO" sz="1300" b="0" u="none" strike="noStrike" err="1">
                          <a:solidFill>
                            <a:schemeClr val="tx1"/>
                          </a:solidFill>
                          <a:effectLst/>
                          <a:latin typeface="Calibri" panose="020F0502020204030204" pitchFamily="34" charset="0"/>
                          <a:cs typeface="Calibri" panose="020F0502020204030204" pitchFamily="34" charset="0"/>
                        </a:rPr>
                        <a:t>Asímetrias</a:t>
                      </a:r>
                      <a:r>
                        <a:rPr lang="es-CO" sz="1300" b="0" u="none" strike="noStrike">
                          <a:solidFill>
                            <a:schemeClr val="tx1"/>
                          </a:solidFill>
                          <a:effectLst/>
                          <a:latin typeface="Calibri" panose="020F0502020204030204" pitchFamily="34" charset="0"/>
                          <a:cs typeface="Calibri" panose="020F0502020204030204" pitchFamily="34" charset="0"/>
                        </a:rPr>
                        <a:t> de poder, falta de información, capacidades de participación (seguridad, logístico)</a:t>
                      </a:r>
                      <a:endParaRPr lang="es-CO" sz="1300" b="0" i="0" u="none" strike="noStrike">
                        <a:solidFill>
                          <a:schemeClr val="tx1"/>
                        </a:solidFill>
                        <a:effectLst/>
                        <a:latin typeface="Calibri" panose="020F0502020204030204" pitchFamily="34" charset="0"/>
                        <a:cs typeface="Calibri" panose="020F0502020204030204" pitchFamily="34" charset="0"/>
                      </a:endParaRPr>
                    </a:p>
                  </a:txBody>
                  <a:tcPr marL="45720" marR="45720" anchor="ctr"/>
                </a:tc>
                <a:tc>
                  <a:txBody>
                    <a:bodyPr/>
                    <a:lstStyle/>
                    <a:p>
                      <a:pPr algn="l" fontAlgn="ctr">
                        <a:buNone/>
                      </a:pPr>
                      <a:r>
                        <a:rPr lang="es-CO" sz="1300" b="0" u="none" strike="noStrike">
                          <a:solidFill>
                            <a:schemeClr val="tx1"/>
                          </a:solidFill>
                          <a:effectLst/>
                          <a:latin typeface="Calibri" panose="020F0502020204030204" pitchFamily="34" charset="0"/>
                          <a:cs typeface="Calibri" panose="020F0502020204030204" pitchFamily="34" charset="0"/>
                        </a:rPr>
                        <a:t>Estado fragmentado - Decide</a:t>
                      </a:r>
                      <a:br>
                        <a:rPr lang="es-CO" sz="1300" b="0" u="none" strike="noStrike">
                          <a:solidFill>
                            <a:schemeClr val="tx1"/>
                          </a:solidFill>
                          <a:effectLst/>
                          <a:latin typeface="Calibri" panose="020F0502020204030204" pitchFamily="34" charset="0"/>
                          <a:cs typeface="Calibri" panose="020F0502020204030204" pitchFamily="34" charset="0"/>
                        </a:rPr>
                      </a:br>
                      <a:r>
                        <a:rPr lang="es-CO" sz="1300" b="0" u="none" strike="noStrike">
                          <a:solidFill>
                            <a:schemeClr val="tx1"/>
                          </a:solidFill>
                          <a:effectLst/>
                          <a:latin typeface="Calibri" panose="020F0502020204030204" pitchFamily="34" charset="0"/>
                          <a:cs typeface="Calibri" panose="020F0502020204030204" pitchFamily="34" charset="0"/>
                        </a:rPr>
                        <a:t>Comunidades en donde no hay instrumentos - No deciden</a:t>
                      </a:r>
                      <a:endParaRPr lang="es-CO" sz="1300" b="0" i="0" u="none" strike="noStrike">
                        <a:solidFill>
                          <a:schemeClr val="tx1"/>
                        </a:solidFill>
                        <a:effectLst/>
                        <a:latin typeface="Calibri" panose="020F0502020204030204" pitchFamily="34" charset="0"/>
                        <a:cs typeface="Calibri" panose="020F0502020204030204" pitchFamily="34" charset="0"/>
                      </a:endParaRPr>
                    </a:p>
                  </a:txBody>
                  <a:tcPr marL="45720" marR="45720" anchor="ctr"/>
                </a:tc>
                <a:tc>
                  <a:txBody>
                    <a:bodyPr/>
                    <a:lstStyle/>
                    <a:p>
                      <a:pPr algn="l" fontAlgn="b">
                        <a:buNone/>
                      </a:pPr>
                      <a:r>
                        <a:rPr lang="es-CO" sz="1300" b="0" u="none" strike="noStrike">
                          <a:solidFill>
                            <a:schemeClr val="tx1"/>
                          </a:solidFill>
                          <a:effectLst/>
                          <a:latin typeface="Calibri" panose="020F0502020204030204" pitchFamily="34" charset="0"/>
                          <a:cs typeface="Calibri" panose="020F0502020204030204" pitchFamily="34" charset="0"/>
                        </a:rPr>
                        <a:t>Territorios donde no hay instrumentos, comunidades con bajas capacidades de gestión</a:t>
                      </a:r>
                      <a:endParaRPr lang="es-CO" sz="1300" b="0" i="0" u="none" strike="noStrike">
                        <a:solidFill>
                          <a:schemeClr val="tx1"/>
                        </a:solidFill>
                        <a:effectLst/>
                        <a:latin typeface="Calibri" panose="020F0502020204030204" pitchFamily="34" charset="0"/>
                        <a:cs typeface="Calibri" panose="020F0502020204030204" pitchFamily="34" charset="0"/>
                      </a:endParaRPr>
                    </a:p>
                  </a:txBody>
                  <a:tcPr marL="45720" marR="45720" anchor="b"/>
                </a:tc>
                <a:tc>
                  <a:txBody>
                    <a:bodyPr/>
                    <a:lstStyle/>
                    <a:p>
                      <a:pPr algn="l" fontAlgn="ctr">
                        <a:buNone/>
                      </a:pPr>
                      <a:r>
                        <a:rPr lang="es-CO" sz="1300" b="0" u="none" strike="noStrike">
                          <a:solidFill>
                            <a:schemeClr val="tx1"/>
                          </a:solidFill>
                          <a:effectLst/>
                          <a:latin typeface="Calibri" panose="020F0502020204030204" pitchFamily="34" charset="0"/>
                          <a:cs typeface="Calibri" panose="020F0502020204030204" pitchFamily="34" charset="0"/>
                        </a:rPr>
                        <a:t>Participación, Permanencia territorial</a:t>
                      </a:r>
                      <a:endParaRPr lang="es-CO" sz="1300" b="0" i="0" u="none" strike="noStrike">
                        <a:solidFill>
                          <a:schemeClr val="tx1"/>
                        </a:solidFill>
                        <a:effectLst/>
                        <a:latin typeface="Calibri" panose="020F0502020204030204" pitchFamily="34" charset="0"/>
                        <a:cs typeface="Calibri" panose="020F0502020204030204" pitchFamily="34" charset="0"/>
                      </a:endParaRPr>
                    </a:p>
                  </a:txBody>
                  <a:tcPr marL="45720" marR="45720" anchor="ctr"/>
                </a:tc>
                <a:extLst>
                  <a:ext uri="{0D108BD9-81ED-4DB2-BD59-A6C34878D82A}">
                    <a16:rowId xmlns:a16="http://schemas.microsoft.com/office/drawing/2014/main" val="1927090774"/>
                  </a:ext>
                </a:extLst>
              </a:tr>
              <a:tr h="695630">
                <a:tc>
                  <a:txBody>
                    <a:bodyPr/>
                    <a:lstStyle/>
                    <a:p>
                      <a:pPr marR="0" algn="l" rtl="0" fontAlgn="ctr">
                        <a:lnSpc>
                          <a:spcPct val="100000"/>
                        </a:lnSpc>
                        <a:spcBef>
                          <a:spcPts val="0"/>
                        </a:spcBef>
                        <a:spcAft>
                          <a:spcPts val="0"/>
                        </a:spcAft>
                        <a:buClr>
                          <a:srgbClr val="000000"/>
                        </a:buClr>
                        <a:buFont typeface="Arial"/>
                        <a:buNone/>
                      </a:pPr>
                      <a:r>
                        <a:rPr lang="es-CO" sz="1300" b="1" u="none" strike="noStrike" cap="none">
                          <a:solidFill>
                            <a:srgbClr val="002060"/>
                          </a:solidFill>
                          <a:effectLst/>
                          <a:latin typeface="Calibri" panose="020F0502020204030204" pitchFamily="34" charset="0"/>
                          <a:cs typeface="Calibri" panose="020F0502020204030204" pitchFamily="34" charset="0"/>
                          <a:sym typeface="Arial"/>
                        </a:rPr>
                        <a:t>Débil corresponsabilidad de actores que no pertenecen al sector ambiente pero que inciden en la gestión del agua</a:t>
                      </a:r>
                      <a:endParaRPr lang="es-CO" sz="1300" b="1" i="0" u="none" strike="noStrike" cap="none">
                        <a:solidFill>
                          <a:srgbClr val="002060"/>
                        </a:solidFill>
                        <a:effectLst/>
                        <a:latin typeface="Calibri" panose="020F0502020204030204" pitchFamily="34" charset="0"/>
                        <a:ea typeface="+mn-ea"/>
                        <a:cs typeface="Calibri" panose="020F0502020204030204" pitchFamily="34" charset="0"/>
                        <a:sym typeface="Arial"/>
                      </a:endParaRPr>
                    </a:p>
                  </a:txBody>
                  <a:tcPr marL="45720" marR="45720" anchor="ctr"/>
                </a:tc>
                <a:tc>
                  <a:txBody>
                    <a:bodyPr/>
                    <a:lstStyle/>
                    <a:p>
                      <a:pPr algn="l" fontAlgn="ctr">
                        <a:buNone/>
                      </a:pPr>
                      <a:r>
                        <a:rPr lang="es-CO" sz="1300" b="0" u="none" strike="noStrike">
                          <a:solidFill>
                            <a:schemeClr val="tx1"/>
                          </a:solidFill>
                          <a:effectLst/>
                          <a:latin typeface="Calibri" panose="020F0502020204030204" pitchFamily="34" charset="0"/>
                          <a:cs typeface="Calibri" panose="020F0502020204030204" pitchFamily="34" charset="0"/>
                        </a:rPr>
                        <a:t>No hay reconocimiento sobre otras formas de vida</a:t>
                      </a:r>
                      <a:endParaRPr lang="es-CO" sz="1300" b="0" i="0" u="none" strike="noStrike">
                        <a:solidFill>
                          <a:schemeClr val="tx1"/>
                        </a:solidFill>
                        <a:effectLst/>
                        <a:latin typeface="Calibri" panose="020F0502020204030204" pitchFamily="34" charset="0"/>
                        <a:cs typeface="Calibri" panose="020F0502020204030204" pitchFamily="34" charset="0"/>
                      </a:endParaRPr>
                    </a:p>
                  </a:txBody>
                  <a:tcPr marL="45720" marR="45720" anchor="ctr"/>
                </a:tc>
                <a:tc>
                  <a:txBody>
                    <a:bodyPr/>
                    <a:lstStyle/>
                    <a:p>
                      <a:pPr algn="l" fontAlgn="ctr">
                        <a:buNone/>
                      </a:pPr>
                      <a:r>
                        <a:rPr lang="es-CO" sz="1300" b="0" u="none" strike="noStrike">
                          <a:solidFill>
                            <a:schemeClr val="tx1"/>
                          </a:solidFill>
                          <a:effectLst/>
                          <a:latin typeface="Calibri" panose="020F0502020204030204" pitchFamily="34" charset="0"/>
                          <a:cs typeface="Calibri" panose="020F0502020204030204" pitchFamily="34" charset="0"/>
                        </a:rPr>
                        <a:t>Estado Colombiano - Decide</a:t>
                      </a:r>
                      <a:br>
                        <a:rPr lang="es-CO" sz="1300" b="0" u="none" strike="noStrike">
                          <a:solidFill>
                            <a:schemeClr val="tx1"/>
                          </a:solidFill>
                          <a:effectLst/>
                          <a:latin typeface="Calibri" panose="020F0502020204030204" pitchFamily="34" charset="0"/>
                          <a:cs typeface="Calibri" panose="020F0502020204030204" pitchFamily="34" charset="0"/>
                        </a:rPr>
                      </a:br>
                      <a:r>
                        <a:rPr lang="es-CO" sz="1300" b="0" u="none" strike="noStrike">
                          <a:solidFill>
                            <a:schemeClr val="tx1"/>
                          </a:solidFill>
                          <a:effectLst/>
                          <a:latin typeface="Calibri" panose="020F0502020204030204" pitchFamily="34" charset="0"/>
                          <a:cs typeface="Calibri" panose="020F0502020204030204" pitchFamily="34" charset="0"/>
                        </a:rPr>
                        <a:t>sectores privilegiados -Decide</a:t>
                      </a:r>
                      <a:br>
                        <a:rPr lang="es-CO" sz="1300" b="0" u="none" strike="noStrike">
                          <a:solidFill>
                            <a:schemeClr val="tx1"/>
                          </a:solidFill>
                          <a:effectLst/>
                          <a:latin typeface="Calibri" panose="020F0502020204030204" pitchFamily="34" charset="0"/>
                          <a:cs typeface="Calibri" panose="020F0502020204030204" pitchFamily="34" charset="0"/>
                        </a:rPr>
                      </a:br>
                      <a:r>
                        <a:rPr lang="es-CO" sz="1300" b="0" u="none" strike="noStrike">
                          <a:solidFill>
                            <a:schemeClr val="tx1"/>
                          </a:solidFill>
                          <a:effectLst/>
                          <a:latin typeface="Calibri" panose="020F0502020204030204" pitchFamily="34" charset="0"/>
                          <a:cs typeface="Calibri" panose="020F0502020204030204" pitchFamily="34" charset="0"/>
                        </a:rPr>
                        <a:t>Comunidades - No deciden</a:t>
                      </a:r>
                      <a:endParaRPr lang="es-CO" sz="1300" b="0" i="0" u="none" strike="noStrike">
                        <a:solidFill>
                          <a:schemeClr val="tx1"/>
                        </a:solidFill>
                        <a:effectLst/>
                        <a:latin typeface="Calibri" panose="020F0502020204030204" pitchFamily="34" charset="0"/>
                        <a:cs typeface="Calibri" panose="020F0502020204030204" pitchFamily="34" charset="0"/>
                      </a:endParaRPr>
                    </a:p>
                  </a:txBody>
                  <a:tcPr marL="45720" marR="45720" anchor="ctr"/>
                </a:tc>
                <a:tc>
                  <a:txBody>
                    <a:bodyPr/>
                    <a:lstStyle/>
                    <a:p>
                      <a:pPr algn="l" fontAlgn="b">
                        <a:buNone/>
                      </a:pPr>
                      <a:r>
                        <a:rPr lang="es-CO" sz="1300" b="0" u="none" strike="noStrike">
                          <a:solidFill>
                            <a:schemeClr val="tx1"/>
                          </a:solidFill>
                          <a:effectLst/>
                          <a:latin typeface="Calibri" panose="020F0502020204030204" pitchFamily="34" charset="0"/>
                          <a:cs typeface="Calibri" panose="020F0502020204030204" pitchFamily="34" charset="0"/>
                        </a:rPr>
                        <a:t>Actividades que inciden directamente en la sostenibilidad ecosistémica</a:t>
                      </a:r>
                      <a:endParaRPr lang="es-CO" sz="1300" b="0" i="0" u="none" strike="noStrike">
                        <a:solidFill>
                          <a:schemeClr val="tx1"/>
                        </a:solidFill>
                        <a:effectLst/>
                        <a:latin typeface="Calibri" panose="020F0502020204030204" pitchFamily="34" charset="0"/>
                        <a:cs typeface="Calibri" panose="020F0502020204030204" pitchFamily="34" charset="0"/>
                      </a:endParaRPr>
                    </a:p>
                  </a:txBody>
                  <a:tcPr marL="45720" marR="45720" anchor="b"/>
                </a:tc>
                <a:tc>
                  <a:txBody>
                    <a:bodyPr/>
                    <a:lstStyle/>
                    <a:p>
                      <a:pPr algn="l" fontAlgn="ctr">
                        <a:buNone/>
                      </a:pPr>
                      <a:r>
                        <a:rPr lang="es-CO" sz="1300" b="0" u="none" strike="noStrike">
                          <a:solidFill>
                            <a:schemeClr val="tx1"/>
                          </a:solidFill>
                          <a:effectLst/>
                          <a:latin typeface="Calibri" panose="020F0502020204030204" pitchFamily="34" charset="0"/>
                          <a:cs typeface="Calibri" panose="020F0502020204030204" pitchFamily="34" charset="0"/>
                        </a:rPr>
                        <a:t>Vida, Salud, Permanencia en el territorio</a:t>
                      </a:r>
                      <a:endParaRPr lang="es-CO" sz="1300" b="0" i="0" u="none" strike="noStrike">
                        <a:solidFill>
                          <a:schemeClr val="tx1"/>
                        </a:solidFill>
                        <a:effectLst/>
                        <a:latin typeface="Calibri" panose="020F0502020204030204" pitchFamily="34" charset="0"/>
                        <a:cs typeface="Calibri" panose="020F0502020204030204" pitchFamily="34" charset="0"/>
                      </a:endParaRPr>
                    </a:p>
                  </a:txBody>
                  <a:tcPr marL="45720" marR="45720" anchor="ctr"/>
                </a:tc>
                <a:extLst>
                  <a:ext uri="{0D108BD9-81ED-4DB2-BD59-A6C34878D82A}">
                    <a16:rowId xmlns:a16="http://schemas.microsoft.com/office/drawing/2014/main" val="2049903098"/>
                  </a:ext>
                </a:extLst>
              </a:tr>
              <a:tr h="695630">
                <a:tc>
                  <a:txBody>
                    <a:bodyPr/>
                    <a:lstStyle/>
                    <a:p>
                      <a:pPr marR="0" algn="l" rtl="0" fontAlgn="ctr">
                        <a:lnSpc>
                          <a:spcPct val="100000"/>
                        </a:lnSpc>
                        <a:spcBef>
                          <a:spcPts val="0"/>
                        </a:spcBef>
                        <a:spcAft>
                          <a:spcPts val="0"/>
                        </a:spcAft>
                        <a:buClr>
                          <a:srgbClr val="000000"/>
                        </a:buClr>
                        <a:buFont typeface="Arial"/>
                        <a:buNone/>
                      </a:pPr>
                      <a:r>
                        <a:rPr lang="es-CO" sz="1300" b="1" u="none" strike="noStrike" cap="none">
                          <a:solidFill>
                            <a:srgbClr val="002060"/>
                          </a:solidFill>
                          <a:effectLst/>
                          <a:latin typeface="Calibri" panose="020F0502020204030204" pitchFamily="34" charset="0"/>
                          <a:cs typeface="Calibri" panose="020F0502020204030204" pitchFamily="34" charset="0"/>
                          <a:sym typeface="Arial"/>
                        </a:rPr>
                        <a:t>Concentración de la gestión de la información a nivel institucional de manera fragmentada </a:t>
                      </a:r>
                      <a:endParaRPr lang="es-CO" sz="1300" b="1" i="0" u="none" strike="noStrike" cap="none">
                        <a:solidFill>
                          <a:srgbClr val="002060"/>
                        </a:solidFill>
                        <a:effectLst/>
                        <a:latin typeface="Calibri" panose="020F0502020204030204" pitchFamily="34" charset="0"/>
                        <a:ea typeface="+mn-ea"/>
                        <a:cs typeface="Calibri" panose="020F0502020204030204" pitchFamily="34" charset="0"/>
                        <a:sym typeface="Arial"/>
                      </a:endParaRPr>
                    </a:p>
                  </a:txBody>
                  <a:tcPr marL="45720" marR="45720" anchor="ctr"/>
                </a:tc>
                <a:tc>
                  <a:txBody>
                    <a:bodyPr/>
                    <a:lstStyle/>
                    <a:p>
                      <a:pPr algn="l" fontAlgn="ctr">
                        <a:buNone/>
                      </a:pPr>
                      <a:r>
                        <a:rPr lang="es-CO" sz="1300" b="0" u="none" strike="noStrike">
                          <a:solidFill>
                            <a:schemeClr val="tx1"/>
                          </a:solidFill>
                          <a:effectLst/>
                          <a:latin typeface="Calibri" panose="020F0502020204030204" pitchFamily="34" charset="0"/>
                          <a:cs typeface="Calibri" panose="020F0502020204030204" pitchFamily="34" charset="0"/>
                        </a:rPr>
                        <a:t>Diferentes sistemas de información, baja calidad y acceso a información pública</a:t>
                      </a:r>
                      <a:endParaRPr lang="es-CO" sz="1300" b="0" i="0" u="none" strike="noStrike">
                        <a:solidFill>
                          <a:schemeClr val="tx1"/>
                        </a:solidFill>
                        <a:effectLst/>
                        <a:latin typeface="Calibri" panose="020F0502020204030204" pitchFamily="34" charset="0"/>
                        <a:cs typeface="Calibri" panose="020F0502020204030204" pitchFamily="34" charset="0"/>
                      </a:endParaRPr>
                    </a:p>
                  </a:txBody>
                  <a:tcPr marL="45720" marR="45720" anchor="ctr"/>
                </a:tc>
                <a:tc>
                  <a:txBody>
                    <a:bodyPr/>
                    <a:lstStyle/>
                    <a:p>
                      <a:pPr algn="l" fontAlgn="ctr">
                        <a:buNone/>
                      </a:pPr>
                      <a:r>
                        <a:rPr lang="es-CO" sz="1300" b="0" u="none" strike="noStrike">
                          <a:solidFill>
                            <a:schemeClr val="tx1"/>
                          </a:solidFill>
                          <a:effectLst/>
                          <a:latin typeface="Calibri" panose="020F0502020204030204" pitchFamily="34" charset="0"/>
                          <a:cs typeface="Calibri" panose="020F0502020204030204" pitchFamily="34" charset="0"/>
                        </a:rPr>
                        <a:t>Estado Colombiano - Decide</a:t>
                      </a:r>
                      <a:br>
                        <a:rPr lang="es-CO" sz="1300" b="0" u="none" strike="noStrike">
                          <a:solidFill>
                            <a:schemeClr val="tx1"/>
                          </a:solidFill>
                          <a:effectLst/>
                          <a:latin typeface="Calibri" panose="020F0502020204030204" pitchFamily="34" charset="0"/>
                          <a:cs typeface="Calibri" panose="020F0502020204030204" pitchFamily="34" charset="0"/>
                        </a:rPr>
                      </a:br>
                      <a:r>
                        <a:rPr lang="es-CO" sz="1300" b="0" u="none" strike="noStrike">
                          <a:solidFill>
                            <a:schemeClr val="tx1"/>
                          </a:solidFill>
                          <a:effectLst/>
                          <a:latin typeface="Calibri" panose="020F0502020204030204" pitchFamily="34" charset="0"/>
                          <a:cs typeface="Calibri" panose="020F0502020204030204" pitchFamily="34" charset="0"/>
                        </a:rPr>
                        <a:t>sectores privilegiados -Decide</a:t>
                      </a:r>
                      <a:br>
                        <a:rPr lang="es-CO" sz="1300" b="0" u="none" strike="noStrike">
                          <a:solidFill>
                            <a:schemeClr val="tx1"/>
                          </a:solidFill>
                          <a:effectLst/>
                          <a:latin typeface="Calibri" panose="020F0502020204030204" pitchFamily="34" charset="0"/>
                          <a:cs typeface="Calibri" panose="020F0502020204030204" pitchFamily="34" charset="0"/>
                        </a:rPr>
                      </a:br>
                      <a:r>
                        <a:rPr lang="es-CO" sz="1300" b="0" u="none" strike="noStrike">
                          <a:solidFill>
                            <a:schemeClr val="tx1"/>
                          </a:solidFill>
                          <a:effectLst/>
                          <a:latin typeface="Calibri" panose="020F0502020204030204" pitchFamily="34" charset="0"/>
                          <a:cs typeface="Calibri" panose="020F0502020204030204" pitchFamily="34" charset="0"/>
                        </a:rPr>
                        <a:t>Comunidades - No deciden</a:t>
                      </a:r>
                      <a:endParaRPr lang="es-CO" sz="1300" b="0" i="0" u="none" strike="noStrike">
                        <a:solidFill>
                          <a:schemeClr val="tx1"/>
                        </a:solidFill>
                        <a:effectLst/>
                        <a:latin typeface="Calibri" panose="020F0502020204030204" pitchFamily="34" charset="0"/>
                        <a:cs typeface="Calibri" panose="020F0502020204030204" pitchFamily="34" charset="0"/>
                      </a:endParaRPr>
                    </a:p>
                  </a:txBody>
                  <a:tcPr marL="45720" marR="45720" anchor="ctr"/>
                </a:tc>
                <a:tc>
                  <a:txBody>
                    <a:bodyPr/>
                    <a:lstStyle/>
                    <a:p>
                      <a:pPr algn="l" fontAlgn="b">
                        <a:buNone/>
                      </a:pPr>
                      <a:r>
                        <a:rPr lang="es-CO" sz="1300" b="0" u="none" strike="noStrike">
                          <a:solidFill>
                            <a:schemeClr val="tx1"/>
                          </a:solidFill>
                          <a:effectLst/>
                          <a:latin typeface="Calibri" panose="020F0502020204030204" pitchFamily="34" charset="0"/>
                          <a:cs typeface="Calibri" panose="020F0502020204030204" pitchFamily="34" charset="0"/>
                        </a:rPr>
                        <a:t>Comunidades rurales, comunidades étnicas </a:t>
                      </a:r>
                      <a:endParaRPr lang="es-CO" sz="1300" b="0" i="0" u="none" strike="noStrike">
                        <a:solidFill>
                          <a:schemeClr val="tx1"/>
                        </a:solidFill>
                        <a:effectLst/>
                        <a:latin typeface="Calibri" panose="020F0502020204030204" pitchFamily="34" charset="0"/>
                        <a:cs typeface="Calibri" panose="020F0502020204030204" pitchFamily="34" charset="0"/>
                      </a:endParaRPr>
                    </a:p>
                  </a:txBody>
                  <a:tcPr marL="45720" marR="45720" anchor="b"/>
                </a:tc>
                <a:tc>
                  <a:txBody>
                    <a:bodyPr/>
                    <a:lstStyle/>
                    <a:p>
                      <a:pPr algn="l" fontAlgn="ctr">
                        <a:buNone/>
                      </a:pPr>
                      <a:r>
                        <a:rPr lang="es-CO" sz="1300" b="0" u="none" strike="noStrike">
                          <a:solidFill>
                            <a:schemeClr val="tx1"/>
                          </a:solidFill>
                          <a:effectLst/>
                          <a:latin typeface="Calibri" panose="020F0502020204030204" pitchFamily="34" charset="0"/>
                          <a:cs typeface="Calibri" panose="020F0502020204030204" pitchFamily="34" charset="0"/>
                        </a:rPr>
                        <a:t>Participación, Permanencia territorial</a:t>
                      </a:r>
                      <a:endParaRPr lang="es-CO" sz="1300" b="0" i="0" u="none" strike="noStrike">
                        <a:solidFill>
                          <a:schemeClr val="tx1"/>
                        </a:solidFill>
                        <a:effectLst/>
                        <a:latin typeface="Calibri" panose="020F0502020204030204" pitchFamily="34" charset="0"/>
                        <a:cs typeface="Calibri" panose="020F0502020204030204" pitchFamily="34" charset="0"/>
                      </a:endParaRPr>
                    </a:p>
                  </a:txBody>
                  <a:tcPr marL="45720" marR="45720" anchor="ctr"/>
                </a:tc>
                <a:extLst>
                  <a:ext uri="{0D108BD9-81ED-4DB2-BD59-A6C34878D82A}">
                    <a16:rowId xmlns:a16="http://schemas.microsoft.com/office/drawing/2014/main" val="3167159961"/>
                  </a:ext>
                </a:extLst>
              </a:tr>
            </a:tbl>
          </a:graphicData>
        </a:graphic>
      </p:graphicFrame>
    </p:spTree>
    <p:extLst>
      <p:ext uri="{BB962C8B-B14F-4D97-AF65-F5344CB8AC3E}">
        <p14:creationId xmlns:p14="http://schemas.microsoft.com/office/powerpoint/2010/main" val="34648048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Shape 3998"/>
        <p:cNvGrpSpPr/>
        <p:nvPr/>
      </p:nvGrpSpPr>
      <p:grpSpPr>
        <a:xfrm>
          <a:off x="0" y="0"/>
          <a:ext cx="0" cy="0"/>
          <a:chOff x="0" y="0"/>
          <a:chExt cx="0" cy="0"/>
        </a:xfrm>
      </p:grpSpPr>
      <p:sp>
        <p:nvSpPr>
          <p:cNvPr id="4000" name="Google Shape;4000;p27"/>
          <p:cNvSpPr/>
          <p:nvPr/>
        </p:nvSpPr>
        <p:spPr>
          <a:xfrm>
            <a:off x="6801898" y="0"/>
            <a:ext cx="5386800" cy="1042200"/>
          </a:xfrm>
          <a:prstGeom prst="rect">
            <a:avLst/>
          </a:prstGeom>
          <a:solidFill>
            <a:srgbClr val="242D5B"/>
          </a:solidFill>
          <a:ln w="12700" cap="flat" cmpd="sng">
            <a:solidFill>
              <a:srgbClr val="264159"/>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4001" name="Google Shape;4001;p27"/>
          <p:cNvSpPr txBox="1"/>
          <p:nvPr/>
        </p:nvSpPr>
        <p:spPr>
          <a:xfrm>
            <a:off x="7099310" y="185888"/>
            <a:ext cx="4814700" cy="1077178"/>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000"/>
              <a:buFont typeface="Arial"/>
              <a:buNone/>
            </a:pPr>
            <a:r>
              <a:rPr lang="es-CO" sz="2000" b="1" i="0" u="none" strike="noStrike" cap="none">
                <a:solidFill>
                  <a:schemeClr val="lt1"/>
                </a:solidFill>
                <a:latin typeface="Calibri"/>
                <a:ea typeface="Calibri"/>
                <a:cs typeface="Calibri"/>
                <a:sym typeface="Calibri"/>
              </a:rPr>
              <a:t>Análisis de brechas justicia ambiental reunión dirección: coordinadores y Director</a:t>
            </a:r>
            <a:endParaRPr sz="2000" b="0" i="0" u="none" strike="noStrike" cap="none">
              <a:solidFill>
                <a:schemeClr val="lt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2400"/>
              <a:buFont typeface="Arial"/>
              <a:buNone/>
            </a:pPr>
            <a:endParaRPr sz="2400" b="1" i="0" u="none" strike="noStrike" cap="none">
              <a:solidFill>
                <a:schemeClr val="lt1"/>
              </a:solidFill>
              <a:latin typeface="Calibri"/>
              <a:ea typeface="Calibri"/>
              <a:cs typeface="Calibri"/>
              <a:sym typeface="Calibri"/>
            </a:endParaRPr>
          </a:p>
        </p:txBody>
      </p:sp>
      <p:pic>
        <p:nvPicPr>
          <p:cNvPr id="4002" name="Google Shape;4002;p27" descr="Logotipo&#10;&#10;El contenido generado por IA puede ser incorrecto."/>
          <p:cNvPicPr preferRelativeResize="0"/>
          <p:nvPr/>
        </p:nvPicPr>
        <p:blipFill rotWithShape="1">
          <a:blip r:embed="rId4">
            <a:alphaModFix/>
          </a:blip>
          <a:srcRect/>
          <a:stretch/>
        </p:blipFill>
        <p:spPr>
          <a:xfrm>
            <a:off x="277873" y="185888"/>
            <a:ext cx="4019550" cy="809625"/>
          </a:xfrm>
          <a:prstGeom prst="rect">
            <a:avLst/>
          </a:prstGeom>
          <a:noFill/>
          <a:ln>
            <a:noFill/>
          </a:ln>
        </p:spPr>
      </p:pic>
      <p:sp>
        <p:nvSpPr>
          <p:cNvPr id="4003" name="Google Shape;4003;p27"/>
          <p:cNvSpPr/>
          <p:nvPr/>
        </p:nvSpPr>
        <p:spPr>
          <a:xfrm>
            <a:off x="3716" y="849817"/>
            <a:ext cx="12188884" cy="1552125"/>
          </a:xfrm>
          <a:prstGeom prst="rect">
            <a:avLst/>
          </a:prstGeom>
          <a:solidFill>
            <a:srgbClr val="BBD6E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600"/>
              <a:buFont typeface="Arial"/>
              <a:buNone/>
            </a:pPr>
            <a:endParaRPr sz="1600" b="0" i="0" u="none" strike="noStrike" cap="none">
              <a:solidFill>
                <a:schemeClr val="lt1"/>
              </a:solidFill>
              <a:latin typeface="Calibri"/>
              <a:ea typeface="Calibri"/>
              <a:cs typeface="Calibri"/>
              <a:sym typeface="Calibri"/>
            </a:endParaRPr>
          </a:p>
        </p:txBody>
      </p:sp>
      <p:graphicFrame>
        <p:nvGraphicFramePr>
          <p:cNvPr id="11" name="Tabla 10">
            <a:extLst>
              <a:ext uri="{FF2B5EF4-FFF2-40B4-BE49-F238E27FC236}">
                <a16:creationId xmlns:a16="http://schemas.microsoft.com/office/drawing/2014/main" id="{0495A19F-6472-C6C4-D6A4-9526A3B375A7}"/>
              </a:ext>
            </a:extLst>
          </p:cNvPr>
          <p:cNvGraphicFramePr>
            <a:graphicFrameLocks noGrp="1"/>
          </p:cNvGraphicFramePr>
          <p:nvPr>
            <p:extLst>
              <p:ext uri="{D42A27DB-BD31-4B8C-83A1-F6EECF244321}">
                <p14:modId xmlns:p14="http://schemas.microsoft.com/office/powerpoint/2010/main" val="2996992981"/>
              </p:ext>
            </p:extLst>
          </p:nvPr>
        </p:nvGraphicFramePr>
        <p:xfrm>
          <a:off x="0" y="846848"/>
          <a:ext cx="12096548" cy="6004560"/>
        </p:xfrm>
        <a:graphic>
          <a:graphicData uri="http://schemas.openxmlformats.org/drawingml/2006/table">
            <a:tbl>
              <a:tblPr>
                <a:tableStyleId>{B301B821-A1FF-4177-AEE7-76D212191A09}</a:tableStyleId>
              </a:tblPr>
              <a:tblGrid>
                <a:gridCol w="1897236">
                  <a:extLst>
                    <a:ext uri="{9D8B030D-6E8A-4147-A177-3AD203B41FA5}">
                      <a16:colId xmlns:a16="http://schemas.microsoft.com/office/drawing/2014/main" val="259933375"/>
                    </a:ext>
                  </a:extLst>
                </a:gridCol>
                <a:gridCol w="1960989">
                  <a:extLst>
                    <a:ext uri="{9D8B030D-6E8A-4147-A177-3AD203B41FA5}">
                      <a16:colId xmlns:a16="http://schemas.microsoft.com/office/drawing/2014/main" val="1151942560"/>
                    </a:ext>
                  </a:extLst>
                </a:gridCol>
                <a:gridCol w="1483006">
                  <a:extLst>
                    <a:ext uri="{9D8B030D-6E8A-4147-A177-3AD203B41FA5}">
                      <a16:colId xmlns:a16="http://schemas.microsoft.com/office/drawing/2014/main" val="1841905802"/>
                    </a:ext>
                  </a:extLst>
                </a:gridCol>
                <a:gridCol w="1687972">
                  <a:extLst>
                    <a:ext uri="{9D8B030D-6E8A-4147-A177-3AD203B41FA5}">
                      <a16:colId xmlns:a16="http://schemas.microsoft.com/office/drawing/2014/main" val="915052492"/>
                    </a:ext>
                  </a:extLst>
                </a:gridCol>
                <a:gridCol w="1784427">
                  <a:extLst>
                    <a:ext uri="{9D8B030D-6E8A-4147-A177-3AD203B41FA5}">
                      <a16:colId xmlns:a16="http://schemas.microsoft.com/office/drawing/2014/main" val="708790069"/>
                    </a:ext>
                  </a:extLst>
                </a:gridCol>
                <a:gridCol w="1374348">
                  <a:extLst>
                    <a:ext uri="{9D8B030D-6E8A-4147-A177-3AD203B41FA5}">
                      <a16:colId xmlns:a16="http://schemas.microsoft.com/office/drawing/2014/main" val="1290671325"/>
                    </a:ext>
                  </a:extLst>
                </a:gridCol>
                <a:gridCol w="1908570">
                  <a:extLst>
                    <a:ext uri="{9D8B030D-6E8A-4147-A177-3AD203B41FA5}">
                      <a16:colId xmlns:a16="http://schemas.microsoft.com/office/drawing/2014/main" val="840435425"/>
                    </a:ext>
                  </a:extLst>
                </a:gridCol>
              </a:tblGrid>
              <a:tr h="916718">
                <a:tc>
                  <a:txBody>
                    <a:bodyPr/>
                    <a:lstStyle/>
                    <a:p>
                      <a:pPr algn="ctr" fontAlgn="ctr">
                        <a:buNone/>
                      </a:pPr>
                      <a:r>
                        <a:rPr lang="es-CO" sz="1100" b="1" u="none" strike="noStrike">
                          <a:solidFill>
                            <a:srgbClr val="002060"/>
                          </a:solidFill>
                          <a:effectLst/>
                          <a:latin typeface="Calibri" panose="020F0502020204030204" pitchFamily="34" charset="0"/>
                          <a:cs typeface="Calibri" panose="020F0502020204030204" pitchFamily="34" charset="0"/>
                        </a:rPr>
                        <a:t>Dimensión de análisis de la brecha</a:t>
                      </a:r>
                      <a:endParaRPr lang="es-CO" sz="1100" b="1" i="0" u="none" strike="noStrike">
                        <a:solidFill>
                          <a:srgbClr val="002060"/>
                        </a:solidFill>
                        <a:effectLst/>
                        <a:latin typeface="Calibri" panose="020F0502020204030204" pitchFamily="34" charset="0"/>
                        <a:cs typeface="Calibri" panose="020F0502020204030204" pitchFamily="34" charset="0"/>
                      </a:endParaRPr>
                    </a:p>
                  </a:txBody>
                  <a:tcPr marL="45720" marR="45720" anchor="ctr"/>
                </a:tc>
                <a:tc>
                  <a:txBody>
                    <a:bodyPr/>
                    <a:lstStyle/>
                    <a:p>
                      <a:pPr algn="ctr" fontAlgn="ctr">
                        <a:buNone/>
                      </a:pPr>
                      <a:r>
                        <a:rPr lang="es-CO" sz="1100" b="1" u="none" strike="noStrike">
                          <a:solidFill>
                            <a:srgbClr val="002060"/>
                          </a:solidFill>
                          <a:effectLst/>
                          <a:latin typeface="Calibri" panose="020F0502020204030204" pitchFamily="34" charset="0"/>
                          <a:cs typeface="Calibri" panose="020F0502020204030204" pitchFamily="34" charset="0"/>
                        </a:rPr>
                        <a:t>Brecha emergente</a:t>
                      </a:r>
                      <a:endParaRPr lang="es-CO" sz="1100" b="1" i="0" u="none" strike="noStrike">
                        <a:solidFill>
                          <a:srgbClr val="002060"/>
                        </a:solidFill>
                        <a:effectLst/>
                        <a:latin typeface="Calibri" panose="020F0502020204030204" pitchFamily="34" charset="0"/>
                        <a:cs typeface="Calibri" panose="020F0502020204030204" pitchFamily="34" charset="0"/>
                      </a:endParaRPr>
                    </a:p>
                  </a:txBody>
                  <a:tcPr marL="45720" marR="45720" anchor="ctr"/>
                </a:tc>
                <a:tc>
                  <a:txBody>
                    <a:bodyPr/>
                    <a:lstStyle/>
                    <a:p>
                      <a:pPr algn="ctr" fontAlgn="ctr">
                        <a:buNone/>
                      </a:pPr>
                      <a:r>
                        <a:rPr lang="es-CO" sz="1100" b="1" u="none" strike="noStrike">
                          <a:solidFill>
                            <a:srgbClr val="002060"/>
                          </a:solidFill>
                          <a:effectLst/>
                          <a:latin typeface="Calibri"/>
                          <a:cs typeface="Calibri"/>
                        </a:rPr>
                        <a:t>¿a qué o a quienes afecta?</a:t>
                      </a:r>
                      <a:endParaRPr lang="es-CO" sz="1100" b="1" i="0" u="none" strike="noStrike">
                        <a:solidFill>
                          <a:srgbClr val="002060"/>
                        </a:solidFill>
                        <a:effectLst/>
                        <a:latin typeface="Calibri"/>
                        <a:cs typeface="Calibri"/>
                      </a:endParaRPr>
                    </a:p>
                  </a:txBody>
                  <a:tcPr marL="45720" marR="45720" anchor="ctr"/>
                </a:tc>
                <a:tc>
                  <a:txBody>
                    <a:bodyPr/>
                    <a:lstStyle/>
                    <a:p>
                      <a:pPr algn="ctr" fontAlgn="ctr">
                        <a:buNone/>
                      </a:pPr>
                      <a:r>
                        <a:rPr lang="es-CO" sz="1100" b="1" u="none" strike="noStrike">
                          <a:solidFill>
                            <a:srgbClr val="002060"/>
                          </a:solidFill>
                          <a:effectLst/>
                          <a:latin typeface="Calibri" panose="020F0502020204030204" pitchFamily="34" charset="0"/>
                          <a:cs typeface="Calibri" panose="020F0502020204030204" pitchFamily="34" charset="0"/>
                        </a:rPr>
                        <a:t>¿Qué desigualdad redistributiva expresa?</a:t>
                      </a:r>
                      <a:endParaRPr lang="es-CO" sz="1100" b="1" i="0" u="none" strike="noStrike">
                        <a:solidFill>
                          <a:srgbClr val="002060"/>
                        </a:solidFill>
                        <a:effectLst/>
                        <a:latin typeface="Calibri" panose="020F0502020204030204" pitchFamily="34" charset="0"/>
                        <a:cs typeface="Calibri" panose="020F0502020204030204" pitchFamily="34" charset="0"/>
                      </a:endParaRPr>
                    </a:p>
                  </a:txBody>
                  <a:tcPr marL="45720" marR="45720" anchor="ctr"/>
                </a:tc>
                <a:tc>
                  <a:txBody>
                    <a:bodyPr/>
                    <a:lstStyle/>
                    <a:p>
                      <a:pPr algn="ctr" fontAlgn="ctr">
                        <a:buNone/>
                      </a:pPr>
                      <a:r>
                        <a:rPr lang="es-CO" sz="1100" b="1" u="none" strike="noStrike">
                          <a:solidFill>
                            <a:srgbClr val="002060"/>
                          </a:solidFill>
                          <a:effectLst/>
                          <a:latin typeface="Calibri" panose="020F0502020204030204" pitchFamily="34" charset="0"/>
                          <a:cs typeface="Calibri" panose="020F0502020204030204" pitchFamily="34" charset="0"/>
                        </a:rPr>
                        <a:t>¿Quién decide hoy y quién no? (procedimental)</a:t>
                      </a:r>
                      <a:endParaRPr lang="es-CO" sz="1100" b="1" i="0" u="none" strike="noStrike">
                        <a:solidFill>
                          <a:srgbClr val="002060"/>
                        </a:solidFill>
                        <a:effectLst/>
                        <a:latin typeface="Calibri" panose="020F0502020204030204" pitchFamily="34" charset="0"/>
                        <a:cs typeface="Calibri" panose="020F0502020204030204" pitchFamily="34" charset="0"/>
                      </a:endParaRPr>
                    </a:p>
                  </a:txBody>
                  <a:tcPr marL="45720" marR="45720" anchor="ctr"/>
                </a:tc>
                <a:tc>
                  <a:txBody>
                    <a:bodyPr/>
                    <a:lstStyle/>
                    <a:p>
                      <a:pPr algn="ctr" fontAlgn="ctr">
                        <a:buNone/>
                      </a:pPr>
                      <a:r>
                        <a:rPr lang="es-CO" sz="1100" b="1" u="none" strike="noStrike">
                          <a:solidFill>
                            <a:srgbClr val="002060"/>
                          </a:solidFill>
                          <a:effectLst/>
                          <a:latin typeface="Calibri" panose="020F0502020204030204" pitchFamily="34" charset="0"/>
                          <a:cs typeface="Calibri" panose="020F0502020204030204" pitchFamily="34" charset="0"/>
                        </a:rPr>
                        <a:t>¿Qué actores o territorios no están siendo reconocidos?</a:t>
                      </a:r>
                      <a:endParaRPr lang="es-CO" sz="1100" b="1" i="0" u="none" strike="noStrike">
                        <a:solidFill>
                          <a:srgbClr val="002060"/>
                        </a:solidFill>
                        <a:effectLst/>
                        <a:latin typeface="Calibri" panose="020F0502020204030204" pitchFamily="34" charset="0"/>
                        <a:cs typeface="Calibri" panose="020F0502020204030204" pitchFamily="34" charset="0"/>
                      </a:endParaRPr>
                    </a:p>
                  </a:txBody>
                  <a:tcPr marL="45720" marR="45720" anchor="ctr"/>
                </a:tc>
                <a:tc>
                  <a:txBody>
                    <a:bodyPr/>
                    <a:lstStyle/>
                    <a:p>
                      <a:pPr algn="ctr" fontAlgn="t">
                        <a:buNone/>
                      </a:pPr>
                      <a:r>
                        <a:rPr lang="es-CO" sz="1100" b="1" u="none" strike="noStrike">
                          <a:solidFill>
                            <a:srgbClr val="002060"/>
                          </a:solidFill>
                          <a:effectLst/>
                          <a:latin typeface="Calibri" panose="020F0502020204030204" pitchFamily="34" charset="0"/>
                          <a:cs typeface="Calibri" panose="020F0502020204030204" pitchFamily="34" charset="0"/>
                        </a:rPr>
                        <a:t>¿Qué derecho humano podría estar comprometido? (agua, ambiente sano, salud, participación, permanencia territorial)</a:t>
                      </a:r>
                      <a:endParaRPr lang="es-CO" sz="1100" b="1" i="0" u="none" strike="noStrike">
                        <a:solidFill>
                          <a:srgbClr val="002060"/>
                        </a:solidFill>
                        <a:effectLst/>
                        <a:latin typeface="Calibri" panose="020F0502020204030204" pitchFamily="34" charset="0"/>
                        <a:cs typeface="Calibri" panose="020F0502020204030204" pitchFamily="34" charset="0"/>
                      </a:endParaRPr>
                    </a:p>
                  </a:txBody>
                  <a:tcPr marL="45720" marR="45720"/>
                </a:tc>
                <a:extLst>
                  <a:ext uri="{0D108BD9-81ED-4DB2-BD59-A6C34878D82A}">
                    <a16:rowId xmlns:a16="http://schemas.microsoft.com/office/drawing/2014/main" val="4252651670"/>
                  </a:ext>
                </a:extLst>
              </a:tr>
              <a:tr h="752179">
                <a:tc>
                  <a:txBody>
                    <a:bodyPr/>
                    <a:lstStyle/>
                    <a:p>
                      <a:pPr algn="l" fontAlgn="ctr">
                        <a:buNone/>
                      </a:pPr>
                      <a:r>
                        <a:rPr lang="es-CO" sz="1100" b="1" u="none" strike="noStrike">
                          <a:solidFill>
                            <a:schemeClr val="tx1"/>
                          </a:solidFill>
                          <a:effectLst/>
                          <a:latin typeface="Calibri" panose="020F0502020204030204" pitchFamily="34" charset="0"/>
                          <a:cs typeface="Calibri" panose="020F0502020204030204" pitchFamily="34" charset="0"/>
                        </a:rPr>
                        <a:t>Oferta hídrica y regulación ecosistema</a:t>
                      </a:r>
                      <a:endParaRPr lang="es-CO" sz="1100" b="1" i="0" u="none" strike="noStrike">
                        <a:solidFill>
                          <a:schemeClr val="tx1"/>
                        </a:solidFill>
                        <a:effectLst/>
                        <a:latin typeface="Calibri" panose="020F0502020204030204" pitchFamily="34" charset="0"/>
                        <a:cs typeface="Calibri" panose="020F0502020204030204" pitchFamily="34" charset="0"/>
                      </a:endParaRPr>
                    </a:p>
                  </a:txBody>
                  <a:tcPr marL="45720" marR="45720" anchor="ctr"/>
                </a:tc>
                <a:tc>
                  <a:txBody>
                    <a:bodyPr/>
                    <a:lstStyle/>
                    <a:p>
                      <a:pPr algn="l" fontAlgn="ctr">
                        <a:buNone/>
                      </a:pPr>
                      <a:r>
                        <a:rPr lang="es-CO" sz="1100" b="1" u="none" strike="noStrike">
                          <a:solidFill>
                            <a:srgbClr val="002060"/>
                          </a:solidFill>
                          <a:effectLst/>
                          <a:latin typeface="Calibri" panose="020F0502020204030204" pitchFamily="34" charset="0"/>
                          <a:cs typeface="Calibri" panose="020F0502020204030204" pitchFamily="34" charset="0"/>
                        </a:rPr>
                        <a:t>Alteración de  la oferta y la regulación hídrica basada en la transformación antrópica de los ecosistemas</a:t>
                      </a:r>
                      <a:endParaRPr lang="es-CO" sz="1100" b="1" i="0" u="none" strike="noStrike">
                        <a:solidFill>
                          <a:srgbClr val="002060"/>
                        </a:solidFill>
                        <a:effectLst/>
                        <a:latin typeface="Calibri" panose="020F0502020204030204" pitchFamily="34" charset="0"/>
                        <a:cs typeface="Calibri" panose="020F0502020204030204" pitchFamily="34" charset="0"/>
                      </a:endParaRPr>
                    </a:p>
                  </a:txBody>
                  <a:tcPr marL="45720" marR="45720" anchor="ctr"/>
                </a:tc>
                <a:tc>
                  <a:txBody>
                    <a:bodyPr/>
                    <a:lstStyle/>
                    <a:p>
                      <a:pPr algn="l" fontAlgn="ctr">
                        <a:buNone/>
                      </a:pPr>
                      <a:r>
                        <a:rPr lang="es-CO" sz="1100" u="none" strike="noStrike">
                          <a:effectLst/>
                          <a:latin typeface="Calibri" panose="020F0502020204030204" pitchFamily="34" charset="0"/>
                          <a:cs typeface="Calibri" panose="020F0502020204030204" pitchFamily="34" charset="0"/>
                        </a:rPr>
                        <a:t>Ecosistemas, comunidades, ciclo del agua y el suelo</a:t>
                      </a:r>
                      <a:endParaRPr lang="es-CO" sz="1100" b="0" i="0" u="none" strike="noStrike">
                        <a:solidFill>
                          <a:srgbClr val="000000"/>
                        </a:solidFill>
                        <a:effectLst/>
                        <a:latin typeface="Calibri" panose="020F0502020204030204" pitchFamily="34" charset="0"/>
                        <a:cs typeface="Calibri" panose="020F0502020204030204" pitchFamily="34" charset="0"/>
                      </a:endParaRPr>
                    </a:p>
                  </a:txBody>
                  <a:tcPr marL="45720" marR="45720" anchor="ctr"/>
                </a:tc>
                <a:tc>
                  <a:txBody>
                    <a:bodyPr/>
                    <a:lstStyle/>
                    <a:p>
                      <a:pPr algn="l" fontAlgn="ctr">
                        <a:buNone/>
                      </a:pPr>
                      <a:r>
                        <a:rPr lang="es-CO" sz="1100" u="none" strike="noStrike">
                          <a:effectLst/>
                          <a:latin typeface="Calibri"/>
                          <a:cs typeface="Calibri"/>
                        </a:rPr>
                        <a:t>Implícita: a todos los afecta, Explícitos: territorios de sacrificio, comunidades</a:t>
                      </a:r>
                      <a:endParaRPr lang="es-CO" sz="1100" b="0" i="0" u="none" strike="noStrike">
                        <a:solidFill>
                          <a:srgbClr val="000000"/>
                        </a:solidFill>
                        <a:effectLst/>
                        <a:latin typeface="Calibri"/>
                        <a:cs typeface="Calibri"/>
                      </a:endParaRPr>
                    </a:p>
                  </a:txBody>
                  <a:tcPr marL="45720" marR="45720" anchor="ctr"/>
                </a:tc>
                <a:tc>
                  <a:txBody>
                    <a:bodyPr/>
                    <a:lstStyle/>
                    <a:p>
                      <a:pPr algn="l" fontAlgn="ctr">
                        <a:buNone/>
                      </a:pPr>
                      <a:r>
                        <a:rPr lang="es-CO" sz="1100" u="none" strike="noStrike">
                          <a:effectLst/>
                          <a:latin typeface="Calibri"/>
                          <a:cs typeface="Calibri"/>
                        </a:rPr>
                        <a:t>SINA AMBIENTA, Sectores productivos, </a:t>
                      </a:r>
                      <a:r>
                        <a:rPr lang="es-CO" sz="1100" u="none" strike="noStrike" err="1">
                          <a:effectLst/>
                          <a:latin typeface="Calibri"/>
                          <a:cs typeface="Calibri"/>
                        </a:rPr>
                        <a:t>Minambiente</a:t>
                      </a:r>
                      <a:r>
                        <a:rPr lang="es-CO" sz="1100" u="none" strike="noStrike">
                          <a:effectLst/>
                          <a:latin typeface="Calibri"/>
                          <a:cs typeface="Calibri"/>
                        </a:rPr>
                        <a:t>, </a:t>
                      </a:r>
                      <a:r>
                        <a:rPr lang="es-CO" sz="1100" u="none" strike="noStrike" err="1">
                          <a:effectLst/>
                          <a:latin typeface="Calibri"/>
                          <a:cs typeface="Calibri"/>
                        </a:rPr>
                        <a:t>Anla</a:t>
                      </a:r>
                      <a:r>
                        <a:rPr lang="es-CO" sz="1100" u="none" strike="noStrike">
                          <a:effectLst/>
                          <a:latin typeface="Calibri"/>
                          <a:cs typeface="Calibri"/>
                        </a:rPr>
                        <a:t>, Autoridades ambientes. No deciden comunidades</a:t>
                      </a:r>
                      <a:endParaRPr lang="es-CO" sz="1100" b="0" i="0" u="none" strike="noStrike">
                        <a:solidFill>
                          <a:srgbClr val="000000"/>
                        </a:solidFill>
                        <a:effectLst/>
                        <a:latin typeface="Calibri"/>
                        <a:cs typeface="Calibri"/>
                      </a:endParaRPr>
                    </a:p>
                  </a:txBody>
                  <a:tcPr marL="45720" marR="45720" anchor="ctr"/>
                </a:tc>
                <a:tc>
                  <a:txBody>
                    <a:bodyPr/>
                    <a:lstStyle/>
                    <a:p>
                      <a:pPr algn="l" fontAlgn="ctr">
                        <a:buNone/>
                      </a:pPr>
                      <a:r>
                        <a:rPr lang="es-CO" sz="1100" u="none" strike="noStrike">
                          <a:effectLst/>
                          <a:latin typeface="Calibri" panose="020F0502020204030204" pitchFamily="34" charset="0"/>
                          <a:cs typeface="Calibri" panose="020F0502020204030204" pitchFamily="34" charset="0"/>
                        </a:rPr>
                        <a:t>Comunidades, ecosistema, gestores comunitarios del agua</a:t>
                      </a:r>
                      <a:endParaRPr lang="es-CO" sz="1100" b="0" i="0" u="none" strike="noStrike">
                        <a:solidFill>
                          <a:srgbClr val="000000"/>
                        </a:solidFill>
                        <a:effectLst/>
                        <a:latin typeface="Calibri" panose="020F0502020204030204" pitchFamily="34" charset="0"/>
                        <a:cs typeface="Calibri" panose="020F0502020204030204" pitchFamily="34" charset="0"/>
                      </a:endParaRPr>
                    </a:p>
                  </a:txBody>
                  <a:tcPr marL="45720" marR="45720" anchor="ctr"/>
                </a:tc>
                <a:tc>
                  <a:txBody>
                    <a:bodyPr/>
                    <a:lstStyle/>
                    <a:p>
                      <a:pPr algn="l" fontAlgn="ctr">
                        <a:buNone/>
                      </a:pPr>
                      <a:r>
                        <a:rPr lang="es-CO" sz="1100" u="none" strike="noStrike">
                          <a:effectLst/>
                          <a:latin typeface="Calibri" panose="020F0502020204030204" pitchFamily="34" charset="0"/>
                          <a:cs typeface="Calibri" panose="020F0502020204030204" pitchFamily="34" charset="0"/>
                        </a:rPr>
                        <a:t>Ambiente sano y agua, participación</a:t>
                      </a:r>
                      <a:endParaRPr lang="es-CO" sz="1100" b="0" i="0" u="none" strike="noStrike">
                        <a:solidFill>
                          <a:srgbClr val="000000"/>
                        </a:solidFill>
                        <a:effectLst/>
                        <a:latin typeface="Calibri" panose="020F0502020204030204" pitchFamily="34" charset="0"/>
                        <a:cs typeface="Calibri" panose="020F0502020204030204" pitchFamily="34" charset="0"/>
                      </a:endParaRPr>
                    </a:p>
                  </a:txBody>
                  <a:tcPr marL="45720" marR="45720" anchor="ctr"/>
                </a:tc>
                <a:extLst>
                  <a:ext uri="{0D108BD9-81ED-4DB2-BD59-A6C34878D82A}">
                    <a16:rowId xmlns:a16="http://schemas.microsoft.com/office/drawing/2014/main" val="3893400605"/>
                  </a:ext>
                </a:extLst>
              </a:tr>
              <a:tr h="1081257">
                <a:tc>
                  <a:txBody>
                    <a:bodyPr/>
                    <a:lstStyle/>
                    <a:p>
                      <a:pPr algn="l" fontAlgn="ctr">
                        <a:buNone/>
                      </a:pPr>
                      <a:r>
                        <a:rPr lang="es-CO" sz="1100" b="1" u="none" strike="noStrike">
                          <a:solidFill>
                            <a:schemeClr val="tx1"/>
                          </a:solidFill>
                          <a:effectLst/>
                          <a:latin typeface="Calibri" panose="020F0502020204030204" pitchFamily="34" charset="0"/>
                          <a:cs typeface="Calibri" panose="020F0502020204030204" pitchFamily="34" charset="0"/>
                        </a:rPr>
                        <a:t>Calidad del agua</a:t>
                      </a:r>
                      <a:endParaRPr lang="es-CO" sz="1100" b="1" i="0" u="none" strike="noStrike">
                        <a:solidFill>
                          <a:schemeClr val="tx1"/>
                        </a:solidFill>
                        <a:effectLst/>
                        <a:latin typeface="Calibri" panose="020F0502020204030204" pitchFamily="34" charset="0"/>
                        <a:cs typeface="Calibri" panose="020F0502020204030204" pitchFamily="34" charset="0"/>
                      </a:endParaRPr>
                    </a:p>
                  </a:txBody>
                  <a:tcPr marL="45720" marR="45720" anchor="ctr"/>
                </a:tc>
                <a:tc>
                  <a:txBody>
                    <a:bodyPr/>
                    <a:lstStyle/>
                    <a:p>
                      <a:pPr algn="l" fontAlgn="ctr">
                        <a:buNone/>
                      </a:pPr>
                      <a:r>
                        <a:rPr lang="es-CO" sz="1100" b="1" u="none" strike="noStrike">
                          <a:solidFill>
                            <a:srgbClr val="002060"/>
                          </a:solidFill>
                          <a:effectLst/>
                          <a:latin typeface="Calibri" panose="020F0502020204030204" pitchFamily="34" charset="0"/>
                          <a:cs typeface="Calibri" panose="020F0502020204030204" pitchFamily="34" charset="0"/>
                        </a:rPr>
                        <a:t>Falta de acciones para el conocimiento, recuperación y mantenimiento de la calidad del agua (las características naturales del agua) que necesitan los ecosistemas acuáticos</a:t>
                      </a:r>
                      <a:endParaRPr lang="es-CO" sz="1100" b="1" i="0" u="none" strike="noStrike">
                        <a:solidFill>
                          <a:srgbClr val="002060"/>
                        </a:solidFill>
                        <a:effectLst/>
                        <a:latin typeface="Calibri" panose="020F0502020204030204" pitchFamily="34" charset="0"/>
                        <a:cs typeface="Calibri" panose="020F0502020204030204" pitchFamily="34" charset="0"/>
                      </a:endParaRPr>
                    </a:p>
                  </a:txBody>
                  <a:tcPr marL="45720" marR="45720" anchor="ctr"/>
                </a:tc>
                <a:tc>
                  <a:txBody>
                    <a:bodyPr/>
                    <a:lstStyle/>
                    <a:p>
                      <a:pPr algn="l" fontAlgn="ctr">
                        <a:buNone/>
                      </a:pPr>
                      <a:r>
                        <a:rPr lang="es-CO" sz="1100" u="none" strike="noStrike">
                          <a:effectLst/>
                          <a:latin typeface="Calibri"/>
                          <a:cs typeface="Calibri"/>
                        </a:rPr>
                        <a:t>Ecosistemas</a:t>
                      </a:r>
                      <a:br>
                        <a:rPr lang="es-CO" sz="1100" u="none" strike="noStrike">
                          <a:effectLst/>
                          <a:latin typeface="Calibri"/>
                          <a:cs typeface="Calibri"/>
                        </a:rPr>
                      </a:br>
                      <a:endParaRPr lang="es-CO" sz="1100" b="0" i="0" u="none" strike="noStrike">
                        <a:solidFill>
                          <a:srgbClr val="000000"/>
                        </a:solidFill>
                        <a:effectLst/>
                        <a:latin typeface="Calibri"/>
                        <a:cs typeface="Calibri"/>
                      </a:endParaRPr>
                    </a:p>
                  </a:txBody>
                  <a:tcPr marL="45720" marR="45720" anchor="ctr"/>
                </a:tc>
                <a:tc>
                  <a:txBody>
                    <a:bodyPr/>
                    <a:lstStyle/>
                    <a:p>
                      <a:pPr algn="l" fontAlgn="ctr">
                        <a:buNone/>
                      </a:pPr>
                      <a:r>
                        <a:rPr lang="es-CO" sz="1100" u="none" strike="noStrike">
                          <a:effectLst/>
                          <a:latin typeface="Calibri"/>
                          <a:cs typeface="Calibri"/>
                        </a:rPr>
                        <a:t>Implícita: Servicios ecosistémicos que soportan los medios de vida</a:t>
                      </a:r>
                      <a:br>
                        <a:rPr lang="es-CO" sz="1100" u="none" strike="noStrike">
                          <a:effectLst/>
                          <a:latin typeface="Calibri"/>
                          <a:cs typeface="Calibri"/>
                        </a:rPr>
                      </a:br>
                      <a:r>
                        <a:rPr lang="es-CO" sz="1100" u="none" strike="noStrike">
                          <a:effectLst/>
                          <a:latin typeface="Calibri"/>
                          <a:cs typeface="Calibri"/>
                        </a:rPr>
                        <a:t>Explícito: ecosistemas</a:t>
                      </a:r>
                      <a:endParaRPr lang="es-CO" sz="1100" b="0" i="0" u="none" strike="noStrike">
                        <a:solidFill>
                          <a:srgbClr val="000000"/>
                        </a:solidFill>
                        <a:effectLst/>
                        <a:latin typeface="Calibri"/>
                        <a:cs typeface="Calibri"/>
                      </a:endParaRPr>
                    </a:p>
                  </a:txBody>
                  <a:tcPr marL="45720" marR="45720" anchor="ctr"/>
                </a:tc>
                <a:tc>
                  <a:txBody>
                    <a:bodyPr/>
                    <a:lstStyle/>
                    <a:p>
                      <a:pPr algn="l" fontAlgn="ctr">
                        <a:buNone/>
                      </a:pPr>
                      <a:r>
                        <a:rPr lang="es-CO" sz="1100" u="none" strike="noStrike" err="1">
                          <a:effectLst/>
                          <a:latin typeface="Calibri"/>
                          <a:cs typeface="Calibri"/>
                        </a:rPr>
                        <a:t>Minambiente</a:t>
                      </a:r>
                      <a:r>
                        <a:rPr lang="es-CO" sz="1100" u="none" strike="noStrike">
                          <a:effectLst/>
                          <a:latin typeface="Calibri"/>
                          <a:cs typeface="Calibri"/>
                        </a:rPr>
                        <a:t>, Autoridades ambientales, Institutos de investigación, comunidad</a:t>
                      </a:r>
                      <a:endParaRPr lang="es-CO" sz="1100" b="0" i="0" u="none" strike="noStrike">
                        <a:solidFill>
                          <a:srgbClr val="000000"/>
                        </a:solidFill>
                        <a:effectLst/>
                        <a:latin typeface="Calibri"/>
                        <a:cs typeface="Calibri"/>
                      </a:endParaRPr>
                    </a:p>
                  </a:txBody>
                  <a:tcPr marL="45720" marR="45720" anchor="ctr"/>
                </a:tc>
                <a:tc>
                  <a:txBody>
                    <a:bodyPr/>
                    <a:lstStyle/>
                    <a:p>
                      <a:pPr algn="l" fontAlgn="ctr">
                        <a:buNone/>
                      </a:pPr>
                      <a:r>
                        <a:rPr lang="es-CO" sz="1100" u="none" strike="noStrike">
                          <a:effectLst/>
                          <a:latin typeface="Calibri"/>
                          <a:cs typeface="Calibri"/>
                        </a:rPr>
                        <a:t>Ecosistemas acuáticos/ sedimentos </a:t>
                      </a:r>
                      <a:endParaRPr lang="es-CO" sz="1100" b="0" i="0" u="none" strike="noStrike">
                        <a:solidFill>
                          <a:srgbClr val="000000"/>
                        </a:solidFill>
                        <a:effectLst/>
                        <a:latin typeface="Calibri"/>
                        <a:cs typeface="Calibri"/>
                      </a:endParaRPr>
                    </a:p>
                  </a:txBody>
                  <a:tcPr marL="45720" marR="45720" anchor="ctr"/>
                </a:tc>
                <a:tc>
                  <a:txBody>
                    <a:bodyPr/>
                    <a:lstStyle/>
                    <a:p>
                      <a:pPr algn="l" fontAlgn="ctr">
                        <a:buNone/>
                      </a:pPr>
                      <a:r>
                        <a:rPr lang="es-CO" sz="1100" u="none" strike="noStrike">
                          <a:effectLst/>
                          <a:latin typeface="Calibri" panose="020F0502020204030204" pitchFamily="34" charset="0"/>
                          <a:cs typeface="Calibri" panose="020F0502020204030204" pitchFamily="34" charset="0"/>
                        </a:rPr>
                        <a:t>Ambiente sano</a:t>
                      </a:r>
                      <a:endParaRPr lang="es-CO" sz="1100" b="0" i="0" u="none" strike="noStrike">
                        <a:solidFill>
                          <a:srgbClr val="000000"/>
                        </a:solidFill>
                        <a:effectLst/>
                        <a:latin typeface="Calibri" panose="020F0502020204030204" pitchFamily="34" charset="0"/>
                        <a:cs typeface="Calibri" panose="020F0502020204030204" pitchFamily="34" charset="0"/>
                      </a:endParaRPr>
                    </a:p>
                  </a:txBody>
                  <a:tcPr marL="45720" marR="45720" anchor="ctr"/>
                </a:tc>
                <a:extLst>
                  <a:ext uri="{0D108BD9-81ED-4DB2-BD59-A6C34878D82A}">
                    <a16:rowId xmlns:a16="http://schemas.microsoft.com/office/drawing/2014/main" val="1626512371"/>
                  </a:ext>
                </a:extLst>
              </a:tr>
              <a:tr h="752179">
                <a:tc>
                  <a:txBody>
                    <a:bodyPr/>
                    <a:lstStyle/>
                    <a:p>
                      <a:pPr algn="l" fontAlgn="ctr">
                        <a:buNone/>
                      </a:pPr>
                      <a:r>
                        <a:rPr lang="es-CO" sz="1100" b="1" u="none" strike="noStrike">
                          <a:solidFill>
                            <a:schemeClr val="tx1"/>
                          </a:solidFill>
                          <a:effectLst/>
                          <a:latin typeface="Calibri" panose="020F0502020204030204" pitchFamily="34" charset="0"/>
                          <a:cs typeface="Calibri" panose="020F0502020204030204" pitchFamily="34" charset="0"/>
                        </a:rPr>
                        <a:t>Gestión del riesgo cambio climático</a:t>
                      </a:r>
                      <a:endParaRPr lang="es-CO" sz="1100" b="1" i="0" u="none" strike="noStrike">
                        <a:solidFill>
                          <a:schemeClr val="tx1"/>
                        </a:solidFill>
                        <a:effectLst/>
                        <a:latin typeface="Calibri" panose="020F0502020204030204" pitchFamily="34" charset="0"/>
                        <a:cs typeface="Calibri" panose="020F0502020204030204" pitchFamily="34" charset="0"/>
                      </a:endParaRPr>
                    </a:p>
                  </a:txBody>
                  <a:tcPr marL="45720" marR="45720" anchor="ctr"/>
                </a:tc>
                <a:tc>
                  <a:txBody>
                    <a:bodyPr/>
                    <a:lstStyle/>
                    <a:p>
                      <a:pPr algn="l" fontAlgn="ctr">
                        <a:buNone/>
                      </a:pPr>
                      <a:r>
                        <a:rPr lang="es-CO" sz="1100" b="1" u="none" strike="noStrike">
                          <a:solidFill>
                            <a:srgbClr val="002060"/>
                          </a:solidFill>
                          <a:effectLst/>
                          <a:latin typeface="Calibri" panose="020F0502020204030204" pitchFamily="34" charset="0"/>
                          <a:cs typeface="Calibri" panose="020F0502020204030204" pitchFamily="34" charset="0"/>
                        </a:rPr>
                        <a:t>Ocupación y uso del suelo sin considerar los espacios del agua</a:t>
                      </a:r>
                      <a:endParaRPr lang="es-CO" sz="1100" b="1" i="0" u="none" strike="noStrike">
                        <a:solidFill>
                          <a:srgbClr val="002060"/>
                        </a:solidFill>
                        <a:effectLst/>
                        <a:latin typeface="Calibri" panose="020F0502020204030204" pitchFamily="34" charset="0"/>
                        <a:cs typeface="Calibri" panose="020F0502020204030204" pitchFamily="34" charset="0"/>
                      </a:endParaRPr>
                    </a:p>
                  </a:txBody>
                  <a:tcPr marL="45720" marR="45720" anchor="ctr"/>
                </a:tc>
                <a:tc>
                  <a:txBody>
                    <a:bodyPr/>
                    <a:lstStyle/>
                    <a:p>
                      <a:pPr algn="l" fontAlgn="ctr">
                        <a:buNone/>
                      </a:pPr>
                      <a:r>
                        <a:rPr lang="es-CO" sz="1100" u="none" strike="noStrike">
                          <a:effectLst/>
                          <a:latin typeface="Calibri" panose="020F0502020204030204" pitchFamily="34" charset="0"/>
                          <a:cs typeface="Calibri" panose="020F0502020204030204" pitchFamily="34" charset="0"/>
                        </a:rPr>
                        <a:t>Comunidades, agricultores, pescadores, gestores, sectores productivos</a:t>
                      </a:r>
                      <a:endParaRPr lang="es-CO" sz="1100" b="0" i="0" u="none" strike="noStrike">
                        <a:solidFill>
                          <a:srgbClr val="000000"/>
                        </a:solidFill>
                        <a:effectLst/>
                        <a:latin typeface="Calibri" panose="020F0502020204030204" pitchFamily="34" charset="0"/>
                        <a:cs typeface="Calibri" panose="020F0502020204030204" pitchFamily="34" charset="0"/>
                      </a:endParaRPr>
                    </a:p>
                  </a:txBody>
                  <a:tcPr marL="45720" marR="45720" anchor="ctr"/>
                </a:tc>
                <a:tc>
                  <a:txBody>
                    <a:bodyPr/>
                    <a:lstStyle/>
                    <a:p>
                      <a:pPr algn="l" fontAlgn="b">
                        <a:buNone/>
                      </a:pPr>
                      <a:endParaRPr lang="es-CO" sz="1100" b="0" i="0" u="none" strike="noStrike">
                        <a:solidFill>
                          <a:srgbClr val="000000"/>
                        </a:solidFill>
                        <a:effectLst/>
                        <a:latin typeface="Calibri"/>
                        <a:cs typeface="Calibri"/>
                      </a:endParaRPr>
                    </a:p>
                  </a:txBody>
                  <a:tcPr marL="45720" marR="45720" anchor="b"/>
                </a:tc>
                <a:tc>
                  <a:txBody>
                    <a:bodyPr/>
                    <a:lstStyle/>
                    <a:p>
                      <a:pPr algn="l" fontAlgn="b">
                        <a:buNone/>
                      </a:pPr>
                      <a:r>
                        <a:rPr lang="es-CO" sz="1100" u="none" strike="noStrike">
                          <a:effectLst/>
                          <a:latin typeface="Calibri"/>
                          <a:cs typeface="Calibri"/>
                        </a:rPr>
                        <a:t>Entes territoriales, comunidades, agricultores, sectores productivos</a:t>
                      </a:r>
                      <a:endParaRPr lang="es-CO" sz="1100" b="0" i="0" u="none" strike="noStrike">
                        <a:solidFill>
                          <a:srgbClr val="000000"/>
                        </a:solidFill>
                        <a:effectLst/>
                        <a:latin typeface="Calibri"/>
                        <a:cs typeface="Calibri"/>
                      </a:endParaRPr>
                    </a:p>
                  </a:txBody>
                  <a:tcPr marL="45720" marR="45720" anchor="b"/>
                </a:tc>
                <a:tc>
                  <a:txBody>
                    <a:bodyPr/>
                    <a:lstStyle/>
                    <a:p>
                      <a:pPr algn="l" fontAlgn="ctr">
                        <a:buNone/>
                      </a:pPr>
                      <a:r>
                        <a:rPr lang="es-CO" sz="1100" u="none" strike="noStrike">
                          <a:effectLst/>
                          <a:latin typeface="Calibri" panose="020F0502020204030204" pitchFamily="34" charset="0"/>
                          <a:cs typeface="Calibri" panose="020F0502020204030204" pitchFamily="34" charset="0"/>
                        </a:rPr>
                        <a:t>Comunidades vulnerables y ecosistemas</a:t>
                      </a:r>
                      <a:endParaRPr lang="es-CO" sz="1100" b="0" i="0" u="none" strike="noStrike">
                        <a:solidFill>
                          <a:srgbClr val="000000"/>
                        </a:solidFill>
                        <a:effectLst/>
                        <a:latin typeface="Calibri" panose="020F0502020204030204" pitchFamily="34" charset="0"/>
                        <a:cs typeface="Calibri" panose="020F0502020204030204" pitchFamily="34" charset="0"/>
                      </a:endParaRPr>
                    </a:p>
                  </a:txBody>
                  <a:tcPr marL="45720" marR="45720" anchor="ctr"/>
                </a:tc>
                <a:tc>
                  <a:txBody>
                    <a:bodyPr/>
                    <a:lstStyle/>
                    <a:p>
                      <a:pPr algn="l" fontAlgn="ctr">
                        <a:buNone/>
                      </a:pPr>
                      <a:r>
                        <a:rPr lang="es-CO" sz="1100" u="none" strike="noStrike">
                          <a:effectLst/>
                          <a:latin typeface="Calibri" panose="020F0502020204030204" pitchFamily="34" charset="0"/>
                          <a:cs typeface="Calibri" panose="020F0502020204030204" pitchFamily="34" charset="0"/>
                        </a:rPr>
                        <a:t>Permanencia territorial, salud</a:t>
                      </a:r>
                      <a:endParaRPr lang="es-CO" sz="1100" b="0" i="0" u="none" strike="noStrike">
                        <a:solidFill>
                          <a:srgbClr val="000000"/>
                        </a:solidFill>
                        <a:effectLst/>
                        <a:latin typeface="Calibri" panose="020F0502020204030204" pitchFamily="34" charset="0"/>
                        <a:cs typeface="Calibri" panose="020F0502020204030204" pitchFamily="34" charset="0"/>
                      </a:endParaRPr>
                    </a:p>
                  </a:txBody>
                  <a:tcPr marL="45720" marR="45720" anchor="ctr"/>
                </a:tc>
                <a:extLst>
                  <a:ext uri="{0D108BD9-81ED-4DB2-BD59-A6C34878D82A}">
                    <a16:rowId xmlns:a16="http://schemas.microsoft.com/office/drawing/2014/main" val="1213740514"/>
                  </a:ext>
                </a:extLst>
              </a:tr>
              <a:tr h="916718">
                <a:tc>
                  <a:txBody>
                    <a:bodyPr/>
                    <a:lstStyle/>
                    <a:p>
                      <a:pPr algn="l" fontAlgn="ctr">
                        <a:buNone/>
                      </a:pPr>
                      <a:r>
                        <a:rPr lang="es-CO" sz="1100" b="1" u="none" strike="noStrike">
                          <a:solidFill>
                            <a:schemeClr val="tx1"/>
                          </a:solidFill>
                          <a:effectLst/>
                          <a:latin typeface="Calibri" panose="020F0502020204030204" pitchFamily="34" charset="0"/>
                          <a:cs typeface="Calibri" panose="020F0502020204030204" pitchFamily="34" charset="0"/>
                        </a:rPr>
                        <a:t>Gestión del riesgo cambio climático</a:t>
                      </a:r>
                      <a:endParaRPr lang="es-CO" sz="1100" b="1" i="0" u="none" strike="noStrike">
                        <a:solidFill>
                          <a:schemeClr val="tx1"/>
                        </a:solidFill>
                        <a:effectLst/>
                        <a:latin typeface="Calibri" panose="020F0502020204030204" pitchFamily="34" charset="0"/>
                        <a:cs typeface="Calibri" panose="020F0502020204030204" pitchFamily="34" charset="0"/>
                      </a:endParaRPr>
                    </a:p>
                  </a:txBody>
                  <a:tcPr marL="45720" marR="45720" anchor="ctr"/>
                </a:tc>
                <a:tc>
                  <a:txBody>
                    <a:bodyPr/>
                    <a:lstStyle/>
                    <a:p>
                      <a:pPr algn="l" fontAlgn="ctr">
                        <a:buNone/>
                      </a:pPr>
                      <a:r>
                        <a:rPr lang="es-CO" sz="1100" b="1" u="none" strike="noStrike">
                          <a:solidFill>
                            <a:srgbClr val="002060"/>
                          </a:solidFill>
                          <a:effectLst/>
                          <a:latin typeface="Calibri" panose="020F0502020204030204" pitchFamily="34" charset="0"/>
                          <a:cs typeface="Calibri" panose="020F0502020204030204" pitchFamily="34" charset="0"/>
                        </a:rPr>
                        <a:t>Débil posicionamiento del agua como estrategia para la asignación de recursos para la gestión del riesgo y la adaptación al cambio climático</a:t>
                      </a:r>
                      <a:endParaRPr lang="es-CO" sz="1100" b="1" i="0" u="none" strike="noStrike">
                        <a:solidFill>
                          <a:srgbClr val="002060"/>
                        </a:solidFill>
                        <a:effectLst/>
                        <a:latin typeface="Calibri" panose="020F0502020204030204" pitchFamily="34" charset="0"/>
                        <a:cs typeface="Calibri" panose="020F0502020204030204" pitchFamily="34" charset="0"/>
                      </a:endParaRPr>
                    </a:p>
                  </a:txBody>
                  <a:tcPr marL="45720" marR="45720" anchor="ctr"/>
                </a:tc>
                <a:tc>
                  <a:txBody>
                    <a:bodyPr/>
                    <a:lstStyle/>
                    <a:p>
                      <a:pPr algn="l" fontAlgn="b">
                        <a:buNone/>
                      </a:pPr>
                      <a:endParaRPr lang="es-CO" sz="1100" b="0" i="0" u="none" strike="noStrike">
                        <a:solidFill>
                          <a:srgbClr val="000000"/>
                        </a:solidFill>
                        <a:effectLst/>
                        <a:latin typeface="Calibri"/>
                        <a:cs typeface="Calibri"/>
                      </a:endParaRPr>
                    </a:p>
                  </a:txBody>
                  <a:tcPr marL="45720" marR="45720" anchor="b"/>
                </a:tc>
                <a:tc>
                  <a:txBody>
                    <a:bodyPr/>
                    <a:lstStyle/>
                    <a:p>
                      <a:pPr algn="l" fontAlgn="b">
                        <a:buNone/>
                      </a:pPr>
                      <a:endParaRPr lang="es-CO" sz="1100" b="0" i="0" u="none" strike="noStrike">
                        <a:solidFill>
                          <a:srgbClr val="000000"/>
                        </a:solidFill>
                        <a:effectLst/>
                        <a:latin typeface="Calibri"/>
                        <a:cs typeface="Calibri"/>
                      </a:endParaRPr>
                    </a:p>
                  </a:txBody>
                  <a:tcPr marL="45720" marR="45720" anchor="b"/>
                </a:tc>
                <a:tc>
                  <a:txBody>
                    <a:bodyPr/>
                    <a:lstStyle/>
                    <a:p>
                      <a:pPr algn="l" fontAlgn="b">
                        <a:buNone/>
                      </a:pPr>
                      <a:endParaRPr lang="es-CO" sz="1100" b="0" i="0" u="none" strike="noStrike">
                        <a:solidFill>
                          <a:srgbClr val="000000"/>
                        </a:solidFill>
                        <a:effectLst/>
                        <a:latin typeface="Calibri"/>
                        <a:cs typeface="Calibri"/>
                      </a:endParaRPr>
                    </a:p>
                  </a:txBody>
                  <a:tcPr marL="45720" marR="45720" anchor="b"/>
                </a:tc>
                <a:tc>
                  <a:txBody>
                    <a:bodyPr/>
                    <a:lstStyle/>
                    <a:p>
                      <a:pPr algn="l" fontAlgn="b">
                        <a:buNone/>
                      </a:pPr>
                      <a:endParaRPr lang="es-CO" sz="1100" b="0" i="0" u="none" strike="noStrike">
                        <a:solidFill>
                          <a:srgbClr val="000000"/>
                        </a:solidFill>
                        <a:effectLst/>
                        <a:latin typeface="Calibri"/>
                        <a:cs typeface="Calibri"/>
                      </a:endParaRPr>
                    </a:p>
                  </a:txBody>
                  <a:tcPr marL="45720" marR="45720" anchor="b"/>
                </a:tc>
                <a:tc>
                  <a:txBody>
                    <a:bodyPr/>
                    <a:lstStyle/>
                    <a:p>
                      <a:pPr algn="l" fontAlgn="b">
                        <a:buNone/>
                      </a:pPr>
                      <a:endParaRPr lang="es-CO" sz="1100" b="0" i="0" u="none" strike="noStrike">
                        <a:solidFill>
                          <a:srgbClr val="000000"/>
                        </a:solidFill>
                        <a:effectLst/>
                        <a:latin typeface="Calibri"/>
                        <a:cs typeface="Calibri"/>
                      </a:endParaRPr>
                    </a:p>
                  </a:txBody>
                  <a:tcPr marL="45720" marR="45720" anchor="b"/>
                </a:tc>
                <a:extLst>
                  <a:ext uri="{0D108BD9-81ED-4DB2-BD59-A6C34878D82A}">
                    <a16:rowId xmlns:a16="http://schemas.microsoft.com/office/drawing/2014/main" val="2815071454"/>
                  </a:ext>
                </a:extLst>
              </a:tr>
              <a:tr h="587639">
                <a:tc>
                  <a:txBody>
                    <a:bodyPr/>
                    <a:lstStyle/>
                    <a:p>
                      <a:pPr algn="l" fontAlgn="ctr">
                        <a:buNone/>
                      </a:pPr>
                      <a:r>
                        <a:rPr lang="es-CO" sz="1100" b="1" u="none" strike="noStrike">
                          <a:solidFill>
                            <a:schemeClr val="tx1"/>
                          </a:solidFill>
                          <a:effectLst/>
                          <a:latin typeface="Calibri" panose="020F0502020204030204" pitchFamily="34" charset="0"/>
                          <a:cs typeface="Calibri" panose="020F0502020204030204" pitchFamily="34" charset="0"/>
                        </a:rPr>
                        <a:t>Gestión del riesgo cambio climático</a:t>
                      </a:r>
                      <a:endParaRPr lang="es-CO" sz="1100" b="1" i="0" u="none" strike="noStrike">
                        <a:solidFill>
                          <a:schemeClr val="tx1"/>
                        </a:solidFill>
                        <a:effectLst/>
                        <a:latin typeface="Calibri" panose="020F0502020204030204" pitchFamily="34" charset="0"/>
                        <a:cs typeface="Calibri" panose="020F0502020204030204" pitchFamily="34" charset="0"/>
                      </a:endParaRPr>
                    </a:p>
                  </a:txBody>
                  <a:tcPr marL="45720" marR="45720" anchor="ctr"/>
                </a:tc>
                <a:tc>
                  <a:txBody>
                    <a:bodyPr/>
                    <a:lstStyle/>
                    <a:p>
                      <a:pPr algn="l" fontAlgn="b">
                        <a:buNone/>
                      </a:pPr>
                      <a:r>
                        <a:rPr lang="es-CO" sz="1100" b="1" u="none" strike="noStrike">
                          <a:solidFill>
                            <a:srgbClr val="002060"/>
                          </a:solidFill>
                          <a:effectLst/>
                          <a:latin typeface="Calibri" panose="020F0502020204030204" pitchFamily="34" charset="0"/>
                          <a:cs typeface="Calibri" panose="020F0502020204030204" pitchFamily="34" charset="0"/>
                        </a:rPr>
                        <a:t>Desabastecimiento por reducción de la oferta hídrica disponible por alteraciones del ciclo del agua</a:t>
                      </a:r>
                      <a:endParaRPr lang="es-CO" sz="1100" b="1" i="0" u="none" strike="noStrike">
                        <a:solidFill>
                          <a:srgbClr val="002060"/>
                        </a:solidFill>
                        <a:effectLst/>
                        <a:latin typeface="Calibri" panose="020F0502020204030204" pitchFamily="34" charset="0"/>
                        <a:cs typeface="Calibri" panose="020F0502020204030204" pitchFamily="34" charset="0"/>
                      </a:endParaRPr>
                    </a:p>
                  </a:txBody>
                  <a:tcPr marL="45720" marR="45720" anchor="b"/>
                </a:tc>
                <a:tc>
                  <a:txBody>
                    <a:bodyPr/>
                    <a:lstStyle/>
                    <a:p>
                      <a:pPr algn="l" fontAlgn="b">
                        <a:buNone/>
                      </a:pPr>
                      <a:endParaRPr lang="es-CO" sz="1100" b="0" i="0" u="none" strike="noStrike">
                        <a:solidFill>
                          <a:srgbClr val="000000"/>
                        </a:solidFill>
                        <a:effectLst/>
                        <a:latin typeface="Calibri"/>
                        <a:cs typeface="Calibri"/>
                      </a:endParaRPr>
                    </a:p>
                  </a:txBody>
                  <a:tcPr marL="45720" marR="45720" anchor="b"/>
                </a:tc>
                <a:tc>
                  <a:txBody>
                    <a:bodyPr/>
                    <a:lstStyle/>
                    <a:p>
                      <a:pPr algn="l" fontAlgn="b">
                        <a:buNone/>
                      </a:pPr>
                      <a:r>
                        <a:rPr lang="es-CO" sz="1100" u="none" strike="noStrike">
                          <a:effectLst/>
                          <a:latin typeface="Calibri"/>
                          <a:cs typeface="Calibri"/>
                        </a:rPr>
                        <a:t>Territorios con mayor susceptibilidad de desabastecimiento</a:t>
                      </a:r>
                      <a:endParaRPr lang="es-CO" sz="1100" b="0" i="0" u="none" strike="noStrike">
                        <a:solidFill>
                          <a:srgbClr val="000000"/>
                        </a:solidFill>
                        <a:effectLst/>
                        <a:latin typeface="Calibri"/>
                        <a:cs typeface="Calibri"/>
                      </a:endParaRPr>
                    </a:p>
                  </a:txBody>
                  <a:tcPr marL="45720" marR="45720" anchor="b"/>
                </a:tc>
                <a:tc>
                  <a:txBody>
                    <a:bodyPr/>
                    <a:lstStyle/>
                    <a:p>
                      <a:pPr algn="l" fontAlgn="b">
                        <a:buNone/>
                      </a:pPr>
                      <a:r>
                        <a:rPr lang="es-CO" sz="1100" u="none" strike="noStrike">
                          <a:effectLst/>
                          <a:latin typeface="Calibri"/>
                          <a:cs typeface="Calibri"/>
                        </a:rPr>
                        <a:t>Prestador de SP y GCA- UNGRD, Autoridad ambiental</a:t>
                      </a:r>
                      <a:endParaRPr lang="es-CO" sz="1100" b="0" i="0" u="none" strike="noStrike">
                        <a:solidFill>
                          <a:srgbClr val="000000"/>
                        </a:solidFill>
                        <a:effectLst/>
                        <a:latin typeface="Calibri"/>
                        <a:cs typeface="Calibri"/>
                      </a:endParaRPr>
                    </a:p>
                  </a:txBody>
                  <a:tcPr marL="45720" marR="45720" anchor="b"/>
                </a:tc>
                <a:tc>
                  <a:txBody>
                    <a:bodyPr/>
                    <a:lstStyle/>
                    <a:p>
                      <a:pPr algn="l" fontAlgn="b">
                        <a:buNone/>
                      </a:pPr>
                      <a:r>
                        <a:rPr lang="es-CO" sz="1100" u="none" strike="noStrike">
                          <a:effectLst/>
                          <a:latin typeface="Calibri" panose="020F0502020204030204" pitchFamily="34" charset="0"/>
                          <a:cs typeface="Calibri" panose="020F0502020204030204" pitchFamily="34" charset="0"/>
                        </a:rPr>
                        <a:t>Comunidades</a:t>
                      </a:r>
                      <a:endParaRPr lang="es-CO" sz="1100" b="0" i="0" u="none" strike="noStrike">
                        <a:solidFill>
                          <a:srgbClr val="000000"/>
                        </a:solidFill>
                        <a:effectLst/>
                        <a:latin typeface="Calibri" panose="020F0502020204030204" pitchFamily="34" charset="0"/>
                        <a:cs typeface="Calibri" panose="020F0502020204030204" pitchFamily="34" charset="0"/>
                      </a:endParaRPr>
                    </a:p>
                  </a:txBody>
                  <a:tcPr marL="45720" marR="45720" anchor="b"/>
                </a:tc>
                <a:tc>
                  <a:txBody>
                    <a:bodyPr/>
                    <a:lstStyle/>
                    <a:p>
                      <a:pPr algn="l" fontAlgn="b">
                        <a:buNone/>
                      </a:pPr>
                      <a:r>
                        <a:rPr lang="es-CO" sz="1100" u="none" strike="noStrike">
                          <a:effectLst/>
                          <a:latin typeface="Calibri" panose="020F0502020204030204" pitchFamily="34" charset="0"/>
                          <a:cs typeface="Calibri" panose="020F0502020204030204" pitchFamily="34" charset="0"/>
                        </a:rPr>
                        <a:t>Al agua y salud</a:t>
                      </a:r>
                      <a:endParaRPr lang="es-CO" sz="1100" b="0" i="0" u="none" strike="noStrike">
                        <a:solidFill>
                          <a:srgbClr val="000000"/>
                        </a:solidFill>
                        <a:effectLst/>
                        <a:latin typeface="Calibri" panose="020F0502020204030204" pitchFamily="34" charset="0"/>
                        <a:cs typeface="Calibri" panose="020F0502020204030204" pitchFamily="34" charset="0"/>
                      </a:endParaRPr>
                    </a:p>
                  </a:txBody>
                  <a:tcPr marL="45720" marR="45720" anchor="b"/>
                </a:tc>
                <a:extLst>
                  <a:ext uri="{0D108BD9-81ED-4DB2-BD59-A6C34878D82A}">
                    <a16:rowId xmlns:a16="http://schemas.microsoft.com/office/drawing/2014/main" val="2253901432"/>
                  </a:ext>
                </a:extLst>
              </a:tr>
              <a:tr h="587639">
                <a:tc>
                  <a:txBody>
                    <a:bodyPr/>
                    <a:lstStyle/>
                    <a:p>
                      <a:pPr algn="l" fontAlgn="ctr">
                        <a:buNone/>
                      </a:pPr>
                      <a:endParaRPr lang="es-CO" sz="1100" b="0" i="0" u="none" strike="noStrike">
                        <a:solidFill>
                          <a:srgbClr val="000000"/>
                        </a:solidFill>
                        <a:effectLst/>
                        <a:latin typeface="Calibri"/>
                        <a:cs typeface="Calibri"/>
                      </a:endParaRPr>
                    </a:p>
                  </a:txBody>
                  <a:tcPr marL="45720" marR="45720" anchor="ctr"/>
                </a:tc>
                <a:tc>
                  <a:txBody>
                    <a:bodyPr/>
                    <a:lstStyle/>
                    <a:p>
                      <a:pPr algn="l" fontAlgn="b">
                        <a:buNone/>
                      </a:pPr>
                      <a:r>
                        <a:rPr lang="es-CO" sz="1100" b="1" u="none" strike="noStrike">
                          <a:solidFill>
                            <a:srgbClr val="002060"/>
                          </a:solidFill>
                          <a:effectLst/>
                          <a:latin typeface="Calibri" panose="020F0502020204030204" pitchFamily="34" charset="0"/>
                          <a:cs typeface="Calibri" panose="020F0502020204030204" pitchFamily="34" charset="0"/>
                        </a:rPr>
                        <a:t>Desigualdad entre lo urbano y lo rural Formas organizativas en lo rural alrededor del agua</a:t>
                      </a:r>
                      <a:endParaRPr lang="es-CO" sz="1100" b="1" i="0" u="none" strike="noStrike">
                        <a:solidFill>
                          <a:srgbClr val="002060"/>
                        </a:solidFill>
                        <a:effectLst/>
                        <a:latin typeface="Calibri" panose="020F0502020204030204" pitchFamily="34" charset="0"/>
                        <a:cs typeface="Calibri" panose="020F0502020204030204" pitchFamily="34" charset="0"/>
                      </a:endParaRPr>
                    </a:p>
                  </a:txBody>
                  <a:tcPr marL="45720" marR="45720" anchor="b"/>
                </a:tc>
                <a:tc>
                  <a:txBody>
                    <a:bodyPr/>
                    <a:lstStyle/>
                    <a:p>
                      <a:pPr algn="l" fontAlgn="b">
                        <a:buNone/>
                      </a:pPr>
                      <a:endParaRPr lang="es-CO" sz="1100" b="0" i="0" u="none" strike="noStrike">
                        <a:solidFill>
                          <a:srgbClr val="000000"/>
                        </a:solidFill>
                        <a:effectLst/>
                        <a:latin typeface="Calibri"/>
                        <a:cs typeface="Calibri"/>
                      </a:endParaRPr>
                    </a:p>
                  </a:txBody>
                  <a:tcPr marL="45720" marR="45720" anchor="b"/>
                </a:tc>
                <a:tc>
                  <a:txBody>
                    <a:bodyPr/>
                    <a:lstStyle/>
                    <a:p>
                      <a:pPr algn="l" fontAlgn="b">
                        <a:buNone/>
                      </a:pPr>
                      <a:r>
                        <a:rPr lang="es-CO" sz="1100" u="none" strike="noStrike">
                          <a:effectLst/>
                          <a:latin typeface="Calibri" panose="020F0502020204030204" pitchFamily="34" charset="0"/>
                          <a:cs typeface="Calibri" panose="020F0502020204030204" pitchFamily="34" charset="0"/>
                        </a:rPr>
                        <a:t> </a:t>
                      </a:r>
                      <a:endParaRPr lang="es-CO" sz="1100" b="0" i="0" u="none" strike="noStrike">
                        <a:solidFill>
                          <a:srgbClr val="000000"/>
                        </a:solidFill>
                        <a:effectLst/>
                        <a:latin typeface="Calibri" panose="020F0502020204030204" pitchFamily="34" charset="0"/>
                        <a:cs typeface="Calibri" panose="020F0502020204030204" pitchFamily="34" charset="0"/>
                      </a:endParaRPr>
                    </a:p>
                  </a:txBody>
                  <a:tcPr marL="45720" marR="45720" anchor="b"/>
                </a:tc>
                <a:tc>
                  <a:txBody>
                    <a:bodyPr/>
                    <a:lstStyle/>
                    <a:p>
                      <a:pPr algn="l" fontAlgn="b">
                        <a:buNone/>
                      </a:pPr>
                      <a:endParaRPr lang="es-CO" sz="1100" b="0" i="0" u="none" strike="noStrike">
                        <a:solidFill>
                          <a:srgbClr val="000000"/>
                        </a:solidFill>
                        <a:effectLst/>
                        <a:latin typeface="Calibri"/>
                        <a:cs typeface="Calibri"/>
                      </a:endParaRPr>
                    </a:p>
                  </a:txBody>
                  <a:tcPr marL="45720" marR="45720" anchor="b"/>
                </a:tc>
                <a:tc>
                  <a:txBody>
                    <a:bodyPr/>
                    <a:lstStyle/>
                    <a:p>
                      <a:pPr algn="l" fontAlgn="b">
                        <a:buNone/>
                      </a:pPr>
                      <a:endParaRPr lang="es-CO" sz="1100" b="0" i="0" u="none" strike="noStrike">
                        <a:solidFill>
                          <a:srgbClr val="000000"/>
                        </a:solidFill>
                        <a:effectLst/>
                        <a:latin typeface="Calibri"/>
                        <a:cs typeface="Calibri"/>
                      </a:endParaRPr>
                    </a:p>
                  </a:txBody>
                  <a:tcPr marL="45720" marR="45720" anchor="b"/>
                </a:tc>
                <a:tc>
                  <a:txBody>
                    <a:bodyPr/>
                    <a:lstStyle/>
                    <a:p>
                      <a:pPr algn="l" fontAlgn="b">
                        <a:buNone/>
                      </a:pPr>
                      <a:r>
                        <a:rPr lang="es-CO" sz="1100" u="none" strike="noStrike">
                          <a:effectLst/>
                          <a:latin typeface="Calibri" panose="020F0502020204030204" pitchFamily="34" charset="0"/>
                          <a:cs typeface="Calibri" panose="020F0502020204030204" pitchFamily="34" charset="0"/>
                        </a:rPr>
                        <a:t> </a:t>
                      </a:r>
                      <a:endParaRPr lang="es-CO" sz="1100" b="0" i="0" u="none" strike="noStrike">
                        <a:solidFill>
                          <a:srgbClr val="000000"/>
                        </a:solidFill>
                        <a:effectLst/>
                        <a:latin typeface="Calibri" panose="020F0502020204030204" pitchFamily="34" charset="0"/>
                        <a:cs typeface="Calibri" panose="020F0502020204030204" pitchFamily="34" charset="0"/>
                      </a:endParaRPr>
                    </a:p>
                  </a:txBody>
                  <a:tcPr marL="45720" marR="45720" anchor="b"/>
                </a:tc>
                <a:extLst>
                  <a:ext uri="{0D108BD9-81ED-4DB2-BD59-A6C34878D82A}">
                    <a16:rowId xmlns:a16="http://schemas.microsoft.com/office/drawing/2014/main" val="505509479"/>
                  </a:ext>
                </a:extLst>
              </a:tr>
            </a:tbl>
          </a:graphicData>
        </a:graphic>
      </p:graphicFrame>
      <p:sp>
        <p:nvSpPr>
          <p:cNvPr id="2" name="Rectángulo 1">
            <a:extLst>
              <a:ext uri="{FF2B5EF4-FFF2-40B4-BE49-F238E27FC236}">
                <a16:creationId xmlns:a16="http://schemas.microsoft.com/office/drawing/2014/main" id="{8E0ABB5F-E788-4EA0-9D21-85D7D587F282}"/>
              </a:ext>
            </a:extLst>
          </p:cNvPr>
          <p:cNvSpPr/>
          <p:nvPr/>
        </p:nvSpPr>
        <p:spPr>
          <a:xfrm>
            <a:off x="1932906" y="1761248"/>
            <a:ext cx="1968534" cy="809625"/>
          </a:xfrm>
          <a:prstGeom prst="rect">
            <a:avLst/>
          </a:prstGeom>
          <a:noFill/>
          <a:ln w="7302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9" name="Rectángulo 8">
            <a:extLst>
              <a:ext uri="{FF2B5EF4-FFF2-40B4-BE49-F238E27FC236}">
                <a16:creationId xmlns:a16="http://schemas.microsoft.com/office/drawing/2014/main" id="{97376F24-CB8A-4F9C-A588-798DC58A3EAA}"/>
              </a:ext>
            </a:extLst>
          </p:cNvPr>
          <p:cNvSpPr/>
          <p:nvPr/>
        </p:nvSpPr>
        <p:spPr>
          <a:xfrm>
            <a:off x="1917666" y="2619375"/>
            <a:ext cx="1968534" cy="1229753"/>
          </a:xfrm>
          <a:prstGeom prst="rect">
            <a:avLst/>
          </a:prstGeom>
          <a:noFill/>
          <a:ln w="73025">
            <a:solidFill>
              <a:srgbClr val="FF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Tree>
    <p:extLst>
      <p:ext uri="{BB962C8B-B14F-4D97-AF65-F5344CB8AC3E}">
        <p14:creationId xmlns:p14="http://schemas.microsoft.com/office/powerpoint/2010/main" val="35530467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6950BFC3-D8DA-4A85-94F7-54DA5524770B}">
      <p188:commentRel xmlns:p188="http://schemas.microsoft.com/office/powerpoint/2018/8/main" r:id="rId3"/>
    </p:ext>
  </p:extLs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Shape 3998">
          <a:extLst>
            <a:ext uri="{FF2B5EF4-FFF2-40B4-BE49-F238E27FC236}">
              <a16:creationId xmlns:a16="http://schemas.microsoft.com/office/drawing/2014/main" id="{CBEB11DD-9355-2346-2F9D-68943E85EA50}"/>
            </a:ext>
          </a:extLst>
        </p:cNvPr>
        <p:cNvGrpSpPr/>
        <p:nvPr/>
      </p:nvGrpSpPr>
      <p:grpSpPr>
        <a:xfrm>
          <a:off x="0" y="0"/>
          <a:ext cx="0" cy="0"/>
          <a:chOff x="0" y="0"/>
          <a:chExt cx="0" cy="0"/>
        </a:xfrm>
      </p:grpSpPr>
      <p:pic>
        <p:nvPicPr>
          <p:cNvPr id="3999" name="Google Shape;3999;p27" descr="Patrón de fondo&#10;&#10;El contenido generado por IA puede ser incorrecto.">
            <a:extLst>
              <a:ext uri="{FF2B5EF4-FFF2-40B4-BE49-F238E27FC236}">
                <a16:creationId xmlns:a16="http://schemas.microsoft.com/office/drawing/2014/main" id="{E0D3A757-7332-0D84-40D7-2A89E99ADA04}"/>
              </a:ext>
            </a:extLst>
          </p:cNvPr>
          <p:cNvPicPr preferRelativeResize="0"/>
          <p:nvPr/>
        </p:nvPicPr>
        <p:blipFill rotWithShape="1">
          <a:blip r:embed="rId4">
            <a:alphaModFix/>
          </a:blip>
          <a:srcRect/>
          <a:stretch/>
        </p:blipFill>
        <p:spPr>
          <a:xfrm>
            <a:off x="-13974" y="-3861"/>
            <a:ext cx="11504838" cy="6858000"/>
          </a:xfrm>
          <a:prstGeom prst="rect">
            <a:avLst/>
          </a:prstGeom>
          <a:noFill/>
          <a:ln>
            <a:noFill/>
          </a:ln>
        </p:spPr>
      </p:pic>
      <p:sp>
        <p:nvSpPr>
          <p:cNvPr id="4000" name="Google Shape;4000;p27">
            <a:extLst>
              <a:ext uri="{FF2B5EF4-FFF2-40B4-BE49-F238E27FC236}">
                <a16:creationId xmlns:a16="http://schemas.microsoft.com/office/drawing/2014/main" id="{41582E82-EAB8-7A25-EF98-2D0F35398FB4}"/>
              </a:ext>
            </a:extLst>
          </p:cNvPr>
          <p:cNvSpPr/>
          <p:nvPr/>
        </p:nvSpPr>
        <p:spPr>
          <a:xfrm>
            <a:off x="6801898" y="0"/>
            <a:ext cx="5386800" cy="1042200"/>
          </a:xfrm>
          <a:prstGeom prst="rect">
            <a:avLst/>
          </a:prstGeom>
          <a:solidFill>
            <a:srgbClr val="242D5B"/>
          </a:solidFill>
          <a:ln w="12700" cap="flat" cmpd="sng">
            <a:solidFill>
              <a:srgbClr val="264159"/>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4001" name="Google Shape;4001;p27">
            <a:extLst>
              <a:ext uri="{FF2B5EF4-FFF2-40B4-BE49-F238E27FC236}">
                <a16:creationId xmlns:a16="http://schemas.microsoft.com/office/drawing/2014/main" id="{FB36F7AF-E180-6EA1-4034-3E401FF039B9}"/>
              </a:ext>
            </a:extLst>
          </p:cNvPr>
          <p:cNvSpPr txBox="1"/>
          <p:nvPr/>
        </p:nvSpPr>
        <p:spPr>
          <a:xfrm>
            <a:off x="7099310" y="185888"/>
            <a:ext cx="4814700" cy="107730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000"/>
              <a:buFont typeface="Arial"/>
              <a:buNone/>
            </a:pPr>
            <a:r>
              <a:rPr lang="es-CO" sz="2000" b="1" i="0" u="none" strike="noStrike" cap="none">
                <a:solidFill>
                  <a:schemeClr val="lt1"/>
                </a:solidFill>
                <a:latin typeface="Calibri"/>
                <a:ea typeface="Calibri"/>
                <a:cs typeface="Calibri"/>
                <a:sym typeface="Calibri"/>
              </a:rPr>
              <a:t>LÍNEAS ESTRATÉGICAS propuestas equipo ANCLA</a:t>
            </a:r>
            <a:endParaRPr sz="2000" b="0" i="0" u="none" strike="noStrike" cap="none">
              <a:solidFill>
                <a:schemeClr val="lt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2400"/>
              <a:buFont typeface="Arial"/>
              <a:buNone/>
            </a:pPr>
            <a:endParaRPr sz="2400" b="1" i="0" u="none" strike="noStrike" cap="none">
              <a:solidFill>
                <a:schemeClr val="lt1"/>
              </a:solidFill>
              <a:latin typeface="Calibri"/>
              <a:ea typeface="Calibri"/>
              <a:cs typeface="Calibri"/>
              <a:sym typeface="Calibri"/>
            </a:endParaRPr>
          </a:p>
        </p:txBody>
      </p:sp>
      <p:pic>
        <p:nvPicPr>
          <p:cNvPr id="4002" name="Google Shape;4002;p27" descr="Logotipo&#10;&#10;El contenido generado por IA puede ser incorrecto.">
            <a:extLst>
              <a:ext uri="{FF2B5EF4-FFF2-40B4-BE49-F238E27FC236}">
                <a16:creationId xmlns:a16="http://schemas.microsoft.com/office/drawing/2014/main" id="{010FDEFD-8407-8FAD-7F84-49B69D354FBF}"/>
              </a:ext>
            </a:extLst>
          </p:cNvPr>
          <p:cNvPicPr preferRelativeResize="0"/>
          <p:nvPr/>
        </p:nvPicPr>
        <p:blipFill rotWithShape="1">
          <a:blip r:embed="rId5">
            <a:alphaModFix/>
          </a:blip>
          <a:srcRect/>
          <a:stretch/>
        </p:blipFill>
        <p:spPr>
          <a:xfrm>
            <a:off x="277873" y="185888"/>
            <a:ext cx="4019550" cy="809625"/>
          </a:xfrm>
          <a:prstGeom prst="rect">
            <a:avLst/>
          </a:prstGeom>
          <a:noFill/>
          <a:ln>
            <a:noFill/>
          </a:ln>
        </p:spPr>
      </p:pic>
      <p:sp>
        <p:nvSpPr>
          <p:cNvPr id="4003" name="Google Shape;4003;p27">
            <a:extLst>
              <a:ext uri="{FF2B5EF4-FFF2-40B4-BE49-F238E27FC236}">
                <a16:creationId xmlns:a16="http://schemas.microsoft.com/office/drawing/2014/main" id="{1AA058A7-BB7D-0A00-74A3-00EEBEF39DFE}"/>
              </a:ext>
            </a:extLst>
          </p:cNvPr>
          <p:cNvSpPr/>
          <p:nvPr/>
        </p:nvSpPr>
        <p:spPr>
          <a:xfrm>
            <a:off x="0" y="1002217"/>
            <a:ext cx="12192600" cy="1542600"/>
          </a:xfrm>
          <a:prstGeom prst="rect">
            <a:avLst/>
          </a:prstGeom>
          <a:solidFill>
            <a:srgbClr val="BBD6E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600"/>
              <a:buFont typeface="Arial"/>
              <a:buNone/>
            </a:pPr>
            <a:endParaRPr sz="1600" b="0" i="0" u="none" strike="noStrike" cap="none">
              <a:solidFill>
                <a:schemeClr val="lt1"/>
              </a:solidFill>
              <a:latin typeface="Calibri"/>
              <a:ea typeface="Calibri"/>
              <a:cs typeface="Calibri"/>
              <a:sym typeface="Calibri"/>
            </a:endParaRPr>
          </a:p>
        </p:txBody>
      </p:sp>
      <p:sp>
        <p:nvSpPr>
          <p:cNvPr id="4004" name="Google Shape;4004;p27">
            <a:extLst>
              <a:ext uri="{FF2B5EF4-FFF2-40B4-BE49-F238E27FC236}">
                <a16:creationId xmlns:a16="http://schemas.microsoft.com/office/drawing/2014/main" id="{6337BC06-F4AC-808F-0573-5014395643E1}"/>
              </a:ext>
            </a:extLst>
          </p:cNvPr>
          <p:cNvSpPr txBox="1"/>
          <p:nvPr/>
        </p:nvSpPr>
        <p:spPr>
          <a:xfrm>
            <a:off x="267170" y="1068573"/>
            <a:ext cx="11921527" cy="1646564"/>
          </a:xfrm>
          <a:prstGeom prst="rect">
            <a:avLst/>
          </a:prstGeom>
          <a:noFill/>
          <a:ln>
            <a:noFill/>
          </a:ln>
        </p:spPr>
        <p:txBody>
          <a:bodyPr spcFirstLastPara="1" wrap="square" lIns="91425" tIns="45700" rIns="91425" bIns="45700" anchor="t" anchorCtr="0">
            <a:spAutoFit/>
          </a:bodyPr>
          <a:lstStyle/>
          <a:p>
            <a:pPr lvl="0">
              <a:buSzPts val="2000"/>
            </a:pPr>
            <a:r>
              <a:rPr lang="es-ES" sz="2000" b="1">
                <a:solidFill>
                  <a:srgbClr val="242D5B"/>
                </a:solidFill>
                <a:latin typeface="Calibri"/>
                <a:cs typeface="Calibri"/>
              </a:rPr>
              <a:t>PLANIFICACIÓN Y ADMINISTRACIÓN DE LA CALIDAD DEL AGUA</a:t>
            </a:r>
            <a:endParaRPr lang="es-MX" sz="2000" b="1">
              <a:solidFill>
                <a:srgbClr val="242D5B"/>
              </a:solidFill>
              <a:latin typeface="Calibri"/>
              <a:cs typeface="Calibri"/>
            </a:endParaRPr>
          </a:p>
          <a:p>
            <a:pPr lvl="0">
              <a:buSzPts val="2000"/>
            </a:pPr>
            <a:endParaRPr lang="es-CO" sz="1800" b="1">
              <a:solidFill>
                <a:srgbClr val="242D5B"/>
              </a:solidFill>
              <a:latin typeface="Calibri"/>
              <a:cs typeface="Calibri"/>
              <a:sym typeface="Calibri"/>
            </a:endParaRPr>
          </a:p>
          <a:p>
            <a:pPr>
              <a:buSzPts val="2000"/>
            </a:pPr>
            <a:r>
              <a:rPr lang="es-MX" sz="1800" b="1">
                <a:solidFill>
                  <a:srgbClr val="242D5B"/>
                </a:solidFill>
                <a:latin typeface="Calibri"/>
                <a:cs typeface="Calibri"/>
              </a:rPr>
              <a:t>1. </a:t>
            </a:r>
            <a:r>
              <a:rPr lang="es-ES" sz="1800" b="1">
                <a:solidFill>
                  <a:srgbClr val="242D5B"/>
                </a:solidFill>
                <a:latin typeface="Calibri"/>
                <a:cs typeface="Calibri"/>
              </a:rPr>
              <a:t>Consolidación de instrumentos de planificación y administración de la calidad del agua</a:t>
            </a:r>
            <a:endParaRPr lang="es-MX" sz="1800" b="1">
              <a:solidFill>
                <a:srgbClr val="242D5B"/>
              </a:solidFill>
              <a:latin typeface="Calibri"/>
              <a:cs typeface="Calibri"/>
            </a:endParaRPr>
          </a:p>
          <a:p>
            <a:pPr>
              <a:buSzPts val="2000"/>
            </a:pPr>
            <a:r>
              <a:rPr lang="es-CO" b="1">
                <a:solidFill>
                  <a:schemeClr val="accent6">
                    <a:lumMod val="49000"/>
                  </a:schemeClr>
                </a:solidFill>
                <a:latin typeface="Calibri"/>
                <a:cs typeface="Calibri"/>
              </a:rPr>
              <a:t>Brecha:  </a:t>
            </a:r>
            <a:r>
              <a:rPr lang="es-CO" b="1" i="1">
                <a:solidFill>
                  <a:schemeClr val="accent6">
                    <a:lumMod val="49000"/>
                  </a:schemeClr>
                </a:solidFill>
              </a:rPr>
              <a:t>​</a:t>
            </a:r>
            <a:r>
              <a:rPr lang="es-ES" b="1">
                <a:solidFill>
                  <a:schemeClr val="accent6">
                    <a:lumMod val="49000"/>
                  </a:schemeClr>
                </a:solidFill>
                <a:latin typeface="Calibri"/>
                <a:ea typeface="Calibri"/>
                <a:cs typeface="Calibri"/>
              </a:rPr>
              <a:t>Desarticulación entre instrumentos y resultados </a:t>
            </a:r>
            <a:r>
              <a:rPr lang="es-ES" b="1">
                <a:solidFill>
                  <a:schemeClr val="accent6">
                    <a:lumMod val="49000"/>
                  </a:schemeClr>
                </a:solidFill>
                <a:highlight>
                  <a:srgbClr val="FFFF00"/>
                </a:highlight>
                <a:latin typeface="Calibri"/>
                <a:ea typeface="Calibri"/>
                <a:cs typeface="Calibri"/>
              </a:rPr>
              <a:t>+ ausencia de priorización territorial efectiva</a:t>
            </a:r>
            <a:r>
              <a:rPr lang="es-ES" b="1">
                <a:solidFill>
                  <a:schemeClr val="accent6">
                    <a:lumMod val="49000"/>
                  </a:schemeClr>
                </a:solidFill>
                <a:latin typeface="Calibri"/>
                <a:ea typeface="Calibri"/>
                <a:cs typeface="Calibri"/>
              </a:rPr>
              <a:t>.</a:t>
            </a:r>
            <a:endParaRPr lang="es-MX" b="1">
              <a:solidFill>
                <a:schemeClr val="accent6">
                  <a:lumMod val="49000"/>
                </a:schemeClr>
              </a:solidFill>
              <a:latin typeface="Calibri"/>
              <a:ea typeface="Calibri"/>
              <a:cs typeface="Calibri"/>
            </a:endParaRPr>
          </a:p>
          <a:p>
            <a:pPr marL="342900" indent="-342900">
              <a:buSzPts val="2000"/>
              <a:buAutoNum type="arabicPeriod"/>
            </a:pPr>
            <a:endParaRPr lang="es-CO" sz="1300" b="1">
              <a:solidFill>
                <a:schemeClr val="accent6">
                  <a:lumMod val="49000"/>
                </a:schemeClr>
              </a:solidFill>
              <a:latin typeface="Calibri"/>
              <a:ea typeface="Calibri"/>
              <a:cs typeface="Calibri"/>
            </a:endParaRPr>
          </a:p>
          <a:p>
            <a:pPr marL="0" marR="0" lvl="0" indent="0" algn="l" rtl="0">
              <a:lnSpc>
                <a:spcPct val="100000"/>
              </a:lnSpc>
              <a:spcBef>
                <a:spcPts val="0"/>
              </a:spcBef>
              <a:spcAft>
                <a:spcPts val="0"/>
              </a:spcAft>
              <a:buClr>
                <a:srgbClr val="000000"/>
              </a:buClr>
              <a:buSzPts val="2000"/>
              <a:buFont typeface="Arial"/>
              <a:buNone/>
            </a:pPr>
            <a:endParaRPr sz="1400" b="0" i="0" u="none" strike="noStrike" cap="none">
              <a:solidFill>
                <a:srgbClr val="000000"/>
              </a:solidFill>
              <a:latin typeface="Arial"/>
              <a:ea typeface="Arial"/>
              <a:cs typeface="Arial"/>
              <a:sym typeface="Arial"/>
            </a:endParaRPr>
          </a:p>
        </p:txBody>
      </p:sp>
      <p:sp>
        <p:nvSpPr>
          <p:cNvPr id="3" name="Google Shape;4161;p38">
            <a:extLst>
              <a:ext uri="{FF2B5EF4-FFF2-40B4-BE49-F238E27FC236}">
                <a16:creationId xmlns:a16="http://schemas.microsoft.com/office/drawing/2014/main" id="{CC15CE21-D4EB-B909-D640-569C56FFAA68}"/>
              </a:ext>
            </a:extLst>
          </p:cNvPr>
          <p:cNvSpPr txBox="1"/>
          <p:nvPr/>
        </p:nvSpPr>
        <p:spPr>
          <a:xfrm>
            <a:off x="31780" y="2607860"/>
            <a:ext cx="5584502" cy="1969730"/>
          </a:xfrm>
          <a:prstGeom prst="rect">
            <a:avLst/>
          </a:prstGeom>
          <a:noFill/>
          <a:ln>
            <a:noFill/>
          </a:ln>
        </p:spPr>
        <p:txBody>
          <a:bodyPr spcFirstLastPara="1" wrap="square" lIns="91425" tIns="45700" rIns="91425" bIns="45700" anchor="t" anchorCtr="0">
            <a:spAutoFit/>
          </a:bodyPr>
          <a:lstStyle/>
          <a:p>
            <a:pPr marL="457200" lvl="1" algn="just">
              <a:buSzPts val="1200"/>
            </a:pPr>
            <a:endParaRPr lang="es-CO" sz="1800" b="1">
              <a:solidFill>
                <a:srgbClr val="242D5B"/>
              </a:solidFill>
              <a:latin typeface="Calibri"/>
              <a:cs typeface="Calibri"/>
              <a:sym typeface="Calibri"/>
            </a:endParaRPr>
          </a:p>
          <a:p>
            <a:pPr marL="457200" lvl="1" algn="just">
              <a:buSzPts val="1200"/>
            </a:pPr>
            <a:r>
              <a:rPr lang="es-CO" sz="1800" b="1">
                <a:solidFill>
                  <a:srgbClr val="242D5B"/>
                </a:solidFill>
                <a:latin typeface="Calibri"/>
                <a:cs typeface="Calibri"/>
                <a:sym typeface="Calibri"/>
              </a:rPr>
              <a:t>                Propósito:  </a:t>
            </a:r>
          </a:p>
          <a:p>
            <a:pPr marL="457200" lvl="1" algn="just">
              <a:buSzPts val="1200"/>
            </a:pPr>
            <a:endParaRPr lang="es-MX" sz="1600">
              <a:solidFill>
                <a:srgbClr val="444444"/>
              </a:solidFill>
              <a:latin typeface="Calibri"/>
              <a:cs typeface="Calibri"/>
            </a:endParaRPr>
          </a:p>
          <a:p>
            <a:pPr lvl="1" algn="just">
              <a:buSzPts val="1200"/>
            </a:pPr>
            <a:r>
              <a:rPr lang="es-ES"/>
              <a:t>Priorizar la formulación, implementación y seguimiento efectivo de los instrumentos de calidad en cuerpos de agua con </a:t>
            </a:r>
            <a:r>
              <a:rPr lang="es-ES">
                <a:highlight>
                  <a:srgbClr val="FFFF00"/>
                </a:highlight>
              </a:rPr>
              <a:t>mayores brechas de calidad,</a:t>
            </a:r>
            <a:r>
              <a:rPr lang="es-ES"/>
              <a:t> incorporando criterios de equidad territorial, priorización de poblaciones vulnerables y </a:t>
            </a:r>
            <a:r>
              <a:rPr lang="es-ES">
                <a:highlight>
                  <a:srgbClr val="FFFF00"/>
                </a:highlight>
              </a:rPr>
              <a:t>asignación vinculante </a:t>
            </a:r>
            <a:r>
              <a:rPr lang="es-ES"/>
              <a:t>de inversiones para el cumplimiento de los objetivos de calidad</a:t>
            </a:r>
            <a:r>
              <a:rPr lang="es-MX"/>
              <a:t>.</a:t>
            </a:r>
            <a:endParaRPr sz="1200" b="0" i="0" u="none" strike="noStrike" cap="none">
              <a:solidFill>
                <a:srgbClr val="444444"/>
              </a:solidFill>
              <a:latin typeface="Calibri"/>
              <a:ea typeface="Calibri"/>
              <a:cs typeface="Calibri"/>
              <a:sym typeface="Calibri"/>
            </a:endParaRPr>
          </a:p>
        </p:txBody>
      </p:sp>
      <p:cxnSp>
        <p:nvCxnSpPr>
          <p:cNvPr id="5" name="Conector recto 4">
            <a:extLst>
              <a:ext uri="{FF2B5EF4-FFF2-40B4-BE49-F238E27FC236}">
                <a16:creationId xmlns:a16="http://schemas.microsoft.com/office/drawing/2014/main" id="{A35F158D-1ABA-A1C2-211C-98B50C8B4CF7}"/>
              </a:ext>
            </a:extLst>
          </p:cNvPr>
          <p:cNvCxnSpPr/>
          <p:nvPr/>
        </p:nvCxnSpPr>
        <p:spPr>
          <a:xfrm>
            <a:off x="5616282" y="2619102"/>
            <a:ext cx="0" cy="4051845"/>
          </a:xfrm>
          <a:prstGeom prst="line">
            <a:avLst/>
          </a:prstGeom>
          <a:ln w="19050" cap="flat" cmpd="sng" algn="ctr">
            <a:solidFill>
              <a:schemeClr val="accent1"/>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sp>
        <p:nvSpPr>
          <p:cNvPr id="2" name="Google Shape;4161;p38">
            <a:extLst>
              <a:ext uri="{FF2B5EF4-FFF2-40B4-BE49-F238E27FC236}">
                <a16:creationId xmlns:a16="http://schemas.microsoft.com/office/drawing/2014/main" id="{EC8C3B5D-8A4C-933C-C02D-E394131D9A6B}"/>
              </a:ext>
            </a:extLst>
          </p:cNvPr>
          <p:cNvSpPr txBox="1"/>
          <p:nvPr/>
        </p:nvSpPr>
        <p:spPr>
          <a:xfrm>
            <a:off x="5616282" y="2621066"/>
            <a:ext cx="6543938" cy="2600672"/>
          </a:xfrm>
          <a:prstGeom prst="rect">
            <a:avLst/>
          </a:prstGeom>
          <a:noFill/>
          <a:ln>
            <a:noFill/>
          </a:ln>
        </p:spPr>
        <p:txBody>
          <a:bodyPr spcFirstLastPara="1" wrap="square" lIns="91425" tIns="45700" rIns="91425" bIns="45700" anchor="t" anchorCtr="0">
            <a:spAutoFit/>
          </a:bodyPr>
          <a:lstStyle/>
          <a:p>
            <a:pPr lvl="1" algn="just">
              <a:buSzPts val="1200"/>
            </a:pPr>
            <a:endParaRPr lang="es-CO" sz="1800" b="1">
              <a:solidFill>
                <a:srgbClr val="242D5B"/>
              </a:solidFill>
              <a:latin typeface="Calibri"/>
              <a:cs typeface="Calibri"/>
            </a:endParaRPr>
          </a:p>
          <a:p>
            <a:pPr lvl="1" algn="just">
              <a:buSzPts val="1200"/>
            </a:pPr>
            <a:r>
              <a:rPr lang="es-CO" sz="1800" b="1">
                <a:solidFill>
                  <a:srgbClr val="242D5B"/>
                </a:solidFill>
                <a:latin typeface="Calibri"/>
                <a:cs typeface="Calibri"/>
              </a:rPr>
              <a:t>               Responsables: </a:t>
            </a:r>
          </a:p>
          <a:p>
            <a:pPr algn="just"/>
            <a:r>
              <a:rPr lang="es-ES" sz="1300" b="1">
                <a:solidFill>
                  <a:srgbClr val="002060"/>
                </a:solidFill>
                <a:latin typeface="Calibri"/>
                <a:cs typeface="Calibri"/>
              </a:rPr>
              <a:t>Liderazgo: </a:t>
            </a:r>
            <a:r>
              <a:rPr lang="es-ES" sz="1300" err="1">
                <a:solidFill>
                  <a:srgbClr val="002060"/>
                </a:solidFill>
                <a:latin typeface="Calibri"/>
                <a:cs typeface="Calibri"/>
              </a:rPr>
              <a:t>Minambiente</a:t>
            </a:r>
            <a:endParaRPr lang="es-ES" sz="1300">
              <a:solidFill>
                <a:srgbClr val="002060"/>
              </a:solidFill>
              <a:latin typeface="Calibri"/>
              <a:cs typeface="Calibri"/>
            </a:endParaRPr>
          </a:p>
          <a:p>
            <a:pPr algn="just"/>
            <a:r>
              <a:rPr lang="es-ES" sz="1300" b="1">
                <a:solidFill>
                  <a:srgbClr val="002060"/>
                </a:solidFill>
                <a:latin typeface="Calibri"/>
                <a:cs typeface="Calibri"/>
              </a:rPr>
              <a:t>Articulación: </a:t>
            </a:r>
            <a:r>
              <a:rPr lang="es-ES" sz="1300">
                <a:solidFill>
                  <a:srgbClr val="002060"/>
                </a:solidFill>
                <a:latin typeface="Calibri"/>
                <a:cs typeface="Calibri"/>
              </a:rPr>
              <a:t>CAR, IDEAM, DNP, </a:t>
            </a:r>
            <a:r>
              <a:rPr lang="es-ES" sz="1300" err="1">
                <a:solidFill>
                  <a:srgbClr val="002060"/>
                </a:solidFill>
                <a:latin typeface="Calibri"/>
                <a:cs typeface="Calibri"/>
              </a:rPr>
              <a:t>MinVivienda</a:t>
            </a:r>
            <a:r>
              <a:rPr lang="es-ES" sz="1300">
                <a:solidFill>
                  <a:srgbClr val="002060"/>
                </a:solidFill>
                <a:latin typeface="Calibri"/>
                <a:cs typeface="Calibri"/>
              </a:rPr>
              <a:t>, entidades territoriales, comunidades.</a:t>
            </a:r>
            <a:endParaRPr lang="es-MX" sz="1300">
              <a:solidFill>
                <a:srgbClr val="444444"/>
              </a:solidFill>
              <a:latin typeface="Calibri"/>
              <a:cs typeface="Calibri"/>
            </a:endParaRPr>
          </a:p>
          <a:p>
            <a:pPr algn="just"/>
            <a:endParaRPr lang="es-MX" sz="1300">
              <a:solidFill>
                <a:srgbClr val="444444"/>
              </a:solidFill>
              <a:latin typeface="Calibri"/>
              <a:cs typeface="Calibri"/>
            </a:endParaRPr>
          </a:p>
          <a:p>
            <a:pPr algn="just"/>
            <a:endParaRPr lang="es-MX" sz="1300">
              <a:solidFill>
                <a:srgbClr val="444444"/>
              </a:solidFill>
              <a:latin typeface="Calibri"/>
              <a:cs typeface="Calibri"/>
            </a:endParaRPr>
          </a:p>
          <a:p>
            <a:pPr lvl="1" algn="just">
              <a:buSzPts val="1200"/>
            </a:pPr>
            <a:r>
              <a:rPr lang="es-MX" sz="1800" b="1">
                <a:solidFill>
                  <a:srgbClr val="242D5B"/>
                </a:solidFill>
                <a:latin typeface="Calibri"/>
                <a:cs typeface="Calibri"/>
              </a:rPr>
              <a:t>                Metas: </a:t>
            </a:r>
          </a:p>
          <a:p>
            <a:pPr lvl="1" algn="just">
              <a:buSzPts val="1200"/>
            </a:pPr>
            <a:endParaRPr lang="es-MX" sz="1800" b="1">
              <a:solidFill>
                <a:srgbClr val="242D5B"/>
              </a:solidFill>
              <a:latin typeface="Calibri"/>
              <a:cs typeface="Calibri"/>
            </a:endParaRPr>
          </a:p>
          <a:p>
            <a:pPr algn="just"/>
            <a:r>
              <a:rPr lang="es-ES" sz="1300" b="1">
                <a:solidFill>
                  <a:srgbClr val="002060"/>
                </a:solidFill>
                <a:latin typeface="Calibri"/>
                <a:cs typeface="Calibri"/>
              </a:rPr>
              <a:t>2030: </a:t>
            </a:r>
            <a:r>
              <a:rPr lang="es-ES" sz="1300">
                <a:solidFill>
                  <a:srgbClr val="002060"/>
                </a:solidFill>
                <a:latin typeface="Calibri"/>
                <a:cs typeface="Calibri"/>
              </a:rPr>
              <a:t>PORH priorizados en </a:t>
            </a:r>
            <a:r>
              <a:rPr lang="es-ES" sz="1300">
                <a:solidFill>
                  <a:srgbClr val="002060"/>
                </a:solidFill>
                <a:highlight>
                  <a:srgbClr val="FFFF00"/>
                </a:highlight>
                <a:latin typeface="Calibri"/>
                <a:cs typeface="Calibri"/>
              </a:rPr>
              <a:t>cuencas críticas </a:t>
            </a:r>
            <a:r>
              <a:rPr lang="es-ES" sz="1300">
                <a:solidFill>
                  <a:srgbClr val="002060"/>
                </a:solidFill>
                <a:latin typeface="Calibri"/>
                <a:cs typeface="Calibri"/>
              </a:rPr>
              <a:t>con enfoque socioambiental</a:t>
            </a:r>
          </a:p>
          <a:p>
            <a:pPr algn="just"/>
            <a:r>
              <a:rPr lang="es-ES" sz="1300" b="1">
                <a:solidFill>
                  <a:srgbClr val="002060"/>
                </a:solidFill>
                <a:latin typeface="Calibri"/>
                <a:cs typeface="Calibri"/>
              </a:rPr>
              <a:t>2040: </a:t>
            </a:r>
            <a:r>
              <a:rPr lang="es-ES" sz="1300">
                <a:solidFill>
                  <a:srgbClr val="002060"/>
                </a:solidFill>
                <a:highlight>
                  <a:srgbClr val="FFFF00"/>
                </a:highlight>
                <a:latin typeface="Calibri"/>
                <a:cs typeface="Calibri"/>
              </a:rPr>
              <a:t>Implementación efectiva </a:t>
            </a:r>
            <a:r>
              <a:rPr lang="es-ES" sz="1300">
                <a:solidFill>
                  <a:srgbClr val="002060"/>
                </a:solidFill>
                <a:latin typeface="Calibri"/>
                <a:cs typeface="Calibri"/>
              </a:rPr>
              <a:t>en territorios priorizados</a:t>
            </a:r>
          </a:p>
          <a:p>
            <a:pPr algn="just"/>
            <a:r>
              <a:rPr lang="es-ES" sz="1300" b="1">
                <a:solidFill>
                  <a:srgbClr val="002060"/>
                </a:solidFill>
                <a:latin typeface="Calibri"/>
                <a:cs typeface="Calibri"/>
              </a:rPr>
              <a:t>2050: </a:t>
            </a:r>
            <a:r>
              <a:rPr lang="es-ES" sz="1300">
                <a:solidFill>
                  <a:srgbClr val="002060"/>
                </a:solidFill>
                <a:latin typeface="Calibri"/>
                <a:cs typeface="Calibri"/>
              </a:rPr>
              <a:t>Reducción de brechas de calidad del agua entre territorios</a:t>
            </a:r>
          </a:p>
        </p:txBody>
      </p:sp>
      <p:pic>
        <p:nvPicPr>
          <p:cNvPr id="6" name="Gráfico 5" descr="Crecimiento empresarial contorno">
            <a:extLst>
              <a:ext uri="{FF2B5EF4-FFF2-40B4-BE49-F238E27FC236}">
                <a16:creationId xmlns:a16="http://schemas.microsoft.com/office/drawing/2014/main" id="{47A8AAB6-BC5D-7AF0-3FDF-CE2B2F4A1719}"/>
              </a:ext>
            </a:extLst>
          </p:cNvPr>
          <p:cNvPicPr>
            <a:picLocks noChangeAspect="1"/>
          </p:cNvPicPr>
          <p:nvPr/>
        </p:nvPicPr>
        <p:blipFill>
          <a:blip>
            <a:extLst>
              <a:ext uri="{96DAC541-7B7A-43D3-8B79-37D633B846F1}">
                <asvg:svgBlip xmlns:asvg="http://schemas.microsoft.com/office/drawing/2016/SVG/main" r:embed="rId6"/>
              </a:ext>
            </a:extLst>
          </a:blip>
          <a:stretch>
            <a:fillRect/>
          </a:stretch>
        </p:blipFill>
        <p:spPr>
          <a:xfrm>
            <a:off x="5754298" y="3899392"/>
            <a:ext cx="717480" cy="717480"/>
          </a:xfrm>
          <a:prstGeom prst="rect">
            <a:avLst/>
          </a:prstGeom>
        </p:spPr>
      </p:pic>
      <p:pic>
        <p:nvPicPr>
          <p:cNvPr id="8" name="Gráfico 7" descr="Usuarios contorno">
            <a:extLst>
              <a:ext uri="{FF2B5EF4-FFF2-40B4-BE49-F238E27FC236}">
                <a16:creationId xmlns:a16="http://schemas.microsoft.com/office/drawing/2014/main" id="{32AFF7ED-B2D5-3F20-F81E-1ED1D8CB9836}"/>
              </a:ext>
            </a:extLst>
          </p:cNvPr>
          <p:cNvPicPr>
            <a:picLocks noChangeAspect="1"/>
          </p:cNvPicPr>
          <p:nvPr/>
        </p:nvPicPr>
        <p:blipFill>
          <a:blip>
            <a:extLst>
              <a:ext uri="{96DAC541-7B7A-43D3-8B79-37D633B846F1}">
                <asvg:svgBlip xmlns:asvg="http://schemas.microsoft.com/office/drawing/2016/SVG/main" r:embed="rId7"/>
              </a:ext>
            </a:extLst>
          </a:blip>
          <a:stretch>
            <a:fillRect/>
          </a:stretch>
        </p:blipFill>
        <p:spPr>
          <a:xfrm>
            <a:off x="5738757" y="2568901"/>
            <a:ext cx="717480" cy="717480"/>
          </a:xfrm>
          <a:prstGeom prst="rect">
            <a:avLst/>
          </a:prstGeom>
        </p:spPr>
      </p:pic>
      <p:pic>
        <p:nvPicPr>
          <p:cNvPr id="10" name="Gráfico 9" descr="Mano abierta con planta contorno">
            <a:extLst>
              <a:ext uri="{FF2B5EF4-FFF2-40B4-BE49-F238E27FC236}">
                <a16:creationId xmlns:a16="http://schemas.microsoft.com/office/drawing/2014/main" id="{67842E69-DC49-6E04-C985-55FBAEA2576A}"/>
              </a:ext>
            </a:extLst>
          </p:cNvPr>
          <p:cNvPicPr>
            <a:picLocks noChangeAspect="1"/>
          </p:cNvPicPr>
          <p:nvPr/>
        </p:nvPicPr>
        <p:blipFill>
          <a:blip>
            <a:extLst>
              <a:ext uri="{96DAC541-7B7A-43D3-8B79-37D633B846F1}">
                <asvg:svgBlip xmlns:asvg="http://schemas.microsoft.com/office/drawing/2016/SVG/main" r:embed="rId8"/>
              </a:ext>
            </a:extLst>
          </a:blip>
          <a:stretch>
            <a:fillRect/>
          </a:stretch>
        </p:blipFill>
        <p:spPr>
          <a:xfrm>
            <a:off x="276819" y="2598785"/>
            <a:ext cx="655486" cy="655486"/>
          </a:xfrm>
          <a:prstGeom prst="rect">
            <a:avLst/>
          </a:prstGeom>
        </p:spPr>
      </p:pic>
    </p:spTree>
    <p:extLst>
      <p:ext uri="{BB962C8B-B14F-4D97-AF65-F5344CB8AC3E}">
        <p14:creationId xmlns:p14="http://schemas.microsoft.com/office/powerpoint/2010/main" val="12908843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6950BFC3-D8DA-4A85-94F7-54DA5524770B}">
      <p188:commentRel xmlns:p188="http://schemas.microsoft.com/office/powerpoint/2018/8/main" r:id="rId3"/>
    </p:ext>
  </p:extLs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Shape 3998">
          <a:extLst>
            <a:ext uri="{FF2B5EF4-FFF2-40B4-BE49-F238E27FC236}">
              <a16:creationId xmlns:a16="http://schemas.microsoft.com/office/drawing/2014/main" id="{CBEB11DD-9355-2346-2F9D-68943E85EA50}"/>
            </a:ext>
          </a:extLst>
        </p:cNvPr>
        <p:cNvGrpSpPr/>
        <p:nvPr/>
      </p:nvGrpSpPr>
      <p:grpSpPr>
        <a:xfrm>
          <a:off x="0" y="0"/>
          <a:ext cx="0" cy="0"/>
          <a:chOff x="0" y="0"/>
          <a:chExt cx="0" cy="0"/>
        </a:xfrm>
      </p:grpSpPr>
      <p:pic>
        <p:nvPicPr>
          <p:cNvPr id="3999" name="Google Shape;3999;p27" descr="Patrón de fondo&#10;&#10;El contenido generado por IA puede ser incorrecto.">
            <a:extLst>
              <a:ext uri="{FF2B5EF4-FFF2-40B4-BE49-F238E27FC236}">
                <a16:creationId xmlns:a16="http://schemas.microsoft.com/office/drawing/2014/main" id="{E0D3A757-7332-0D84-40D7-2A89E99ADA04}"/>
              </a:ext>
            </a:extLst>
          </p:cNvPr>
          <p:cNvPicPr preferRelativeResize="0"/>
          <p:nvPr/>
        </p:nvPicPr>
        <p:blipFill rotWithShape="1">
          <a:blip r:embed="rId4">
            <a:alphaModFix/>
          </a:blip>
          <a:srcRect/>
          <a:stretch/>
        </p:blipFill>
        <p:spPr>
          <a:xfrm>
            <a:off x="-13974" y="-3861"/>
            <a:ext cx="11504838" cy="6858000"/>
          </a:xfrm>
          <a:prstGeom prst="rect">
            <a:avLst/>
          </a:prstGeom>
          <a:noFill/>
          <a:ln>
            <a:noFill/>
          </a:ln>
        </p:spPr>
      </p:pic>
      <p:sp>
        <p:nvSpPr>
          <p:cNvPr id="4000" name="Google Shape;4000;p27">
            <a:extLst>
              <a:ext uri="{FF2B5EF4-FFF2-40B4-BE49-F238E27FC236}">
                <a16:creationId xmlns:a16="http://schemas.microsoft.com/office/drawing/2014/main" id="{41582E82-EAB8-7A25-EF98-2D0F35398FB4}"/>
              </a:ext>
            </a:extLst>
          </p:cNvPr>
          <p:cNvSpPr/>
          <p:nvPr/>
        </p:nvSpPr>
        <p:spPr>
          <a:xfrm>
            <a:off x="6801898" y="0"/>
            <a:ext cx="5386800" cy="1042200"/>
          </a:xfrm>
          <a:prstGeom prst="rect">
            <a:avLst/>
          </a:prstGeom>
          <a:solidFill>
            <a:srgbClr val="242D5B"/>
          </a:solidFill>
          <a:ln w="12700" cap="flat" cmpd="sng">
            <a:solidFill>
              <a:srgbClr val="264159"/>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4001" name="Google Shape;4001;p27">
            <a:extLst>
              <a:ext uri="{FF2B5EF4-FFF2-40B4-BE49-F238E27FC236}">
                <a16:creationId xmlns:a16="http://schemas.microsoft.com/office/drawing/2014/main" id="{FB36F7AF-E180-6EA1-4034-3E401FF039B9}"/>
              </a:ext>
            </a:extLst>
          </p:cNvPr>
          <p:cNvSpPr txBox="1"/>
          <p:nvPr/>
        </p:nvSpPr>
        <p:spPr>
          <a:xfrm>
            <a:off x="7099310" y="185888"/>
            <a:ext cx="4814700" cy="107730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000"/>
              <a:buFont typeface="Arial"/>
              <a:buNone/>
            </a:pPr>
            <a:r>
              <a:rPr lang="es-CO" sz="2000" b="1" i="0" u="none" strike="noStrike" cap="none">
                <a:solidFill>
                  <a:schemeClr val="lt1"/>
                </a:solidFill>
                <a:latin typeface="Calibri"/>
                <a:ea typeface="Calibri"/>
                <a:cs typeface="Calibri"/>
                <a:sym typeface="Calibri"/>
              </a:rPr>
              <a:t>LÍNEAS ESTRATÉGICAS propuestas equipo ANCLA</a:t>
            </a:r>
            <a:endParaRPr sz="2000" b="0" i="0" u="none" strike="noStrike" cap="none">
              <a:solidFill>
                <a:schemeClr val="lt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2400"/>
              <a:buFont typeface="Arial"/>
              <a:buNone/>
            </a:pPr>
            <a:endParaRPr sz="2400" b="1" i="0" u="none" strike="noStrike" cap="none">
              <a:solidFill>
                <a:schemeClr val="lt1"/>
              </a:solidFill>
              <a:latin typeface="Calibri"/>
              <a:ea typeface="Calibri"/>
              <a:cs typeface="Calibri"/>
              <a:sym typeface="Calibri"/>
            </a:endParaRPr>
          </a:p>
        </p:txBody>
      </p:sp>
      <p:pic>
        <p:nvPicPr>
          <p:cNvPr id="4002" name="Google Shape;4002;p27" descr="Logotipo&#10;&#10;El contenido generado por IA puede ser incorrecto.">
            <a:extLst>
              <a:ext uri="{FF2B5EF4-FFF2-40B4-BE49-F238E27FC236}">
                <a16:creationId xmlns:a16="http://schemas.microsoft.com/office/drawing/2014/main" id="{010FDEFD-8407-8FAD-7F84-49B69D354FBF}"/>
              </a:ext>
            </a:extLst>
          </p:cNvPr>
          <p:cNvPicPr preferRelativeResize="0"/>
          <p:nvPr/>
        </p:nvPicPr>
        <p:blipFill rotWithShape="1">
          <a:blip r:embed="rId5">
            <a:alphaModFix/>
          </a:blip>
          <a:srcRect/>
          <a:stretch/>
        </p:blipFill>
        <p:spPr>
          <a:xfrm>
            <a:off x="277873" y="185888"/>
            <a:ext cx="4019550" cy="809625"/>
          </a:xfrm>
          <a:prstGeom prst="rect">
            <a:avLst/>
          </a:prstGeom>
          <a:noFill/>
          <a:ln>
            <a:noFill/>
          </a:ln>
        </p:spPr>
      </p:pic>
      <p:sp>
        <p:nvSpPr>
          <p:cNvPr id="4003" name="Google Shape;4003;p27">
            <a:extLst>
              <a:ext uri="{FF2B5EF4-FFF2-40B4-BE49-F238E27FC236}">
                <a16:creationId xmlns:a16="http://schemas.microsoft.com/office/drawing/2014/main" id="{1AA058A7-BB7D-0A00-74A3-00EEBEF39DFE}"/>
              </a:ext>
            </a:extLst>
          </p:cNvPr>
          <p:cNvSpPr/>
          <p:nvPr/>
        </p:nvSpPr>
        <p:spPr>
          <a:xfrm>
            <a:off x="0" y="1002217"/>
            <a:ext cx="12192600" cy="1542600"/>
          </a:xfrm>
          <a:prstGeom prst="rect">
            <a:avLst/>
          </a:prstGeom>
          <a:solidFill>
            <a:srgbClr val="BBD6E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600"/>
              <a:buFont typeface="Arial"/>
              <a:buNone/>
            </a:pPr>
            <a:endParaRPr sz="1600" b="0" i="0" u="none" strike="noStrike" cap="none">
              <a:solidFill>
                <a:schemeClr val="lt1"/>
              </a:solidFill>
              <a:latin typeface="Calibri"/>
              <a:ea typeface="Calibri"/>
              <a:cs typeface="Calibri"/>
              <a:sym typeface="Calibri"/>
            </a:endParaRPr>
          </a:p>
        </p:txBody>
      </p:sp>
      <p:sp>
        <p:nvSpPr>
          <p:cNvPr id="4004" name="Google Shape;4004;p27">
            <a:extLst>
              <a:ext uri="{FF2B5EF4-FFF2-40B4-BE49-F238E27FC236}">
                <a16:creationId xmlns:a16="http://schemas.microsoft.com/office/drawing/2014/main" id="{6337BC06-F4AC-808F-0573-5014395643E1}"/>
              </a:ext>
            </a:extLst>
          </p:cNvPr>
          <p:cNvSpPr txBox="1"/>
          <p:nvPr/>
        </p:nvSpPr>
        <p:spPr>
          <a:xfrm>
            <a:off x="267170" y="1068573"/>
            <a:ext cx="11921527" cy="1646564"/>
          </a:xfrm>
          <a:prstGeom prst="rect">
            <a:avLst/>
          </a:prstGeom>
          <a:noFill/>
          <a:ln>
            <a:noFill/>
          </a:ln>
        </p:spPr>
        <p:txBody>
          <a:bodyPr spcFirstLastPara="1" wrap="square" lIns="91425" tIns="45700" rIns="91425" bIns="45700" anchor="t" anchorCtr="0">
            <a:spAutoFit/>
          </a:bodyPr>
          <a:lstStyle/>
          <a:p>
            <a:pPr lvl="0">
              <a:buSzPts val="2000"/>
            </a:pPr>
            <a:r>
              <a:rPr lang="es-ES" sz="2000" b="1">
                <a:solidFill>
                  <a:srgbClr val="242D5B"/>
                </a:solidFill>
                <a:latin typeface="Calibri"/>
                <a:cs typeface="Calibri"/>
              </a:rPr>
              <a:t>PLANIFICACIÓN Y ADMINISTRACIÓN DE LA CALIDAD DEL AGUA</a:t>
            </a:r>
            <a:endParaRPr lang="es-MX" sz="2000" b="1">
              <a:solidFill>
                <a:srgbClr val="242D5B"/>
              </a:solidFill>
              <a:latin typeface="Calibri"/>
              <a:cs typeface="Calibri"/>
            </a:endParaRPr>
          </a:p>
          <a:p>
            <a:pPr lvl="0">
              <a:buSzPts val="2000"/>
            </a:pPr>
            <a:endParaRPr lang="es-CO" sz="1800" b="1">
              <a:solidFill>
                <a:srgbClr val="242D5B"/>
              </a:solidFill>
              <a:latin typeface="Calibri"/>
              <a:cs typeface="Calibri"/>
              <a:sym typeface="Calibri"/>
            </a:endParaRPr>
          </a:p>
          <a:p>
            <a:pPr>
              <a:buSzPts val="2000"/>
            </a:pPr>
            <a:r>
              <a:rPr lang="es-MX" sz="1800" b="1">
                <a:solidFill>
                  <a:srgbClr val="242D5B"/>
                </a:solidFill>
                <a:latin typeface="Calibri"/>
                <a:cs typeface="Calibri"/>
              </a:rPr>
              <a:t>2. </a:t>
            </a:r>
            <a:r>
              <a:rPr lang="es-ES" sz="1800" b="1">
                <a:solidFill>
                  <a:srgbClr val="242D5B"/>
                </a:solidFill>
                <a:latin typeface="Calibri"/>
                <a:cs typeface="Calibri"/>
              </a:rPr>
              <a:t>Actualización adaptativa de la normativa de calidad</a:t>
            </a:r>
            <a:endParaRPr lang="es-MX" sz="1800" b="1">
              <a:solidFill>
                <a:srgbClr val="242D5B"/>
              </a:solidFill>
              <a:latin typeface="Calibri"/>
              <a:cs typeface="Calibri"/>
            </a:endParaRPr>
          </a:p>
          <a:p>
            <a:pPr>
              <a:buSzPts val="2000"/>
            </a:pPr>
            <a:r>
              <a:rPr lang="es-CO" b="1">
                <a:solidFill>
                  <a:schemeClr val="accent6">
                    <a:lumMod val="49000"/>
                  </a:schemeClr>
                </a:solidFill>
                <a:latin typeface="Calibri"/>
                <a:cs typeface="Calibri"/>
              </a:rPr>
              <a:t>Brecha:  </a:t>
            </a:r>
            <a:r>
              <a:rPr lang="es-CO" b="1" i="1">
                <a:solidFill>
                  <a:schemeClr val="accent6">
                    <a:lumMod val="49000"/>
                  </a:schemeClr>
                </a:solidFill>
              </a:rPr>
              <a:t>​</a:t>
            </a:r>
            <a:r>
              <a:rPr lang="es-MX" b="1">
                <a:solidFill>
                  <a:schemeClr val="accent6">
                    <a:lumMod val="49000"/>
                  </a:schemeClr>
                </a:solidFill>
                <a:latin typeface="Calibri"/>
                <a:ea typeface="Calibri"/>
                <a:cs typeface="Calibri"/>
              </a:rPr>
              <a:t>Alteración de  la oferta y la regulación hídrica basada en la transformación antrópica de los ecosistemas</a:t>
            </a:r>
          </a:p>
          <a:p>
            <a:pPr marL="342900" indent="-342900">
              <a:buSzPts val="2000"/>
              <a:buAutoNum type="arabicPeriod"/>
            </a:pPr>
            <a:endParaRPr lang="es-CO" sz="1300" b="1">
              <a:solidFill>
                <a:schemeClr val="accent6">
                  <a:lumMod val="49000"/>
                </a:schemeClr>
              </a:solidFill>
              <a:latin typeface="Calibri"/>
              <a:ea typeface="Calibri"/>
              <a:cs typeface="Calibri"/>
            </a:endParaRPr>
          </a:p>
          <a:p>
            <a:pPr marL="0" marR="0" lvl="0" indent="0" algn="l" rtl="0">
              <a:lnSpc>
                <a:spcPct val="100000"/>
              </a:lnSpc>
              <a:spcBef>
                <a:spcPts val="0"/>
              </a:spcBef>
              <a:spcAft>
                <a:spcPts val="0"/>
              </a:spcAft>
              <a:buClr>
                <a:srgbClr val="000000"/>
              </a:buClr>
              <a:buSzPts val="2000"/>
              <a:buFont typeface="Arial"/>
              <a:buNone/>
            </a:pPr>
            <a:endParaRPr sz="1400" b="0" i="0" u="none" strike="noStrike" cap="none">
              <a:solidFill>
                <a:srgbClr val="000000"/>
              </a:solidFill>
              <a:latin typeface="Arial"/>
              <a:ea typeface="Arial"/>
              <a:cs typeface="Arial"/>
              <a:sym typeface="Arial"/>
            </a:endParaRPr>
          </a:p>
        </p:txBody>
      </p:sp>
      <p:sp>
        <p:nvSpPr>
          <p:cNvPr id="3" name="Google Shape;4161;p38">
            <a:extLst>
              <a:ext uri="{FF2B5EF4-FFF2-40B4-BE49-F238E27FC236}">
                <a16:creationId xmlns:a16="http://schemas.microsoft.com/office/drawing/2014/main" id="{CC15CE21-D4EB-B909-D640-569C56FFAA68}"/>
              </a:ext>
            </a:extLst>
          </p:cNvPr>
          <p:cNvSpPr txBox="1"/>
          <p:nvPr/>
        </p:nvSpPr>
        <p:spPr>
          <a:xfrm>
            <a:off x="180622" y="2607860"/>
            <a:ext cx="5435660" cy="1969730"/>
          </a:xfrm>
          <a:prstGeom prst="rect">
            <a:avLst/>
          </a:prstGeom>
          <a:noFill/>
          <a:ln>
            <a:noFill/>
          </a:ln>
        </p:spPr>
        <p:txBody>
          <a:bodyPr spcFirstLastPara="1" wrap="square" lIns="91425" tIns="45700" rIns="91425" bIns="45700" anchor="t" anchorCtr="0">
            <a:spAutoFit/>
          </a:bodyPr>
          <a:lstStyle/>
          <a:p>
            <a:pPr marL="457200" lvl="1" algn="just">
              <a:buSzPts val="1200"/>
            </a:pPr>
            <a:endParaRPr lang="es-CO" sz="1800" b="1">
              <a:solidFill>
                <a:srgbClr val="242D5B"/>
              </a:solidFill>
              <a:latin typeface="Calibri"/>
              <a:cs typeface="Calibri"/>
              <a:sym typeface="Calibri"/>
            </a:endParaRPr>
          </a:p>
          <a:p>
            <a:pPr marL="457200" lvl="1" algn="just">
              <a:buSzPts val="1200"/>
            </a:pPr>
            <a:r>
              <a:rPr lang="es-CO" sz="1800" b="1">
                <a:solidFill>
                  <a:srgbClr val="242D5B"/>
                </a:solidFill>
                <a:latin typeface="Calibri"/>
                <a:cs typeface="Calibri"/>
                <a:sym typeface="Calibri"/>
              </a:rPr>
              <a:t>                Propósito:  </a:t>
            </a:r>
          </a:p>
          <a:p>
            <a:pPr marL="457200" lvl="1" algn="just">
              <a:buSzPts val="1200"/>
            </a:pPr>
            <a:endParaRPr lang="es-MX" sz="1600">
              <a:solidFill>
                <a:srgbClr val="444444"/>
              </a:solidFill>
              <a:latin typeface="Calibri"/>
              <a:cs typeface="Calibri"/>
            </a:endParaRPr>
          </a:p>
          <a:p>
            <a:pPr lvl="1" algn="just">
              <a:buSzPts val="1200"/>
            </a:pPr>
            <a:r>
              <a:rPr lang="es-ES">
                <a:highlight>
                  <a:srgbClr val="FFFF00"/>
                </a:highlight>
              </a:rPr>
              <a:t>Implementar un proceso continuo y adaptativo de revisión, ajuste y actualización de los criterios y normas de calidad del agua, incorporando contaminantes emergentes, diferencias territoriales y criterios de protección de poblaciones y ecosistemas vulnerables, con enfoque de equidad ambiental.</a:t>
            </a:r>
            <a:endParaRPr sz="1200" b="0" i="0" u="none" strike="noStrike" cap="none">
              <a:solidFill>
                <a:srgbClr val="444444"/>
              </a:solidFill>
              <a:highlight>
                <a:srgbClr val="FFFF00"/>
              </a:highlight>
              <a:latin typeface="Calibri"/>
              <a:ea typeface="Calibri"/>
              <a:cs typeface="Calibri"/>
              <a:sym typeface="Calibri"/>
            </a:endParaRPr>
          </a:p>
        </p:txBody>
      </p:sp>
      <p:cxnSp>
        <p:nvCxnSpPr>
          <p:cNvPr id="5" name="Conector recto 4">
            <a:extLst>
              <a:ext uri="{FF2B5EF4-FFF2-40B4-BE49-F238E27FC236}">
                <a16:creationId xmlns:a16="http://schemas.microsoft.com/office/drawing/2014/main" id="{A35F158D-1ABA-A1C2-211C-98B50C8B4CF7}"/>
              </a:ext>
            </a:extLst>
          </p:cNvPr>
          <p:cNvCxnSpPr/>
          <p:nvPr/>
        </p:nvCxnSpPr>
        <p:spPr>
          <a:xfrm>
            <a:off x="5616282" y="2619102"/>
            <a:ext cx="0" cy="4051845"/>
          </a:xfrm>
          <a:prstGeom prst="line">
            <a:avLst/>
          </a:prstGeom>
          <a:ln w="19050" cap="flat" cmpd="sng" algn="ctr">
            <a:solidFill>
              <a:schemeClr val="accent1"/>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sp>
        <p:nvSpPr>
          <p:cNvPr id="2" name="Google Shape;4161;p38">
            <a:extLst>
              <a:ext uri="{FF2B5EF4-FFF2-40B4-BE49-F238E27FC236}">
                <a16:creationId xmlns:a16="http://schemas.microsoft.com/office/drawing/2014/main" id="{EC8C3B5D-8A4C-933C-C02D-E394131D9A6B}"/>
              </a:ext>
            </a:extLst>
          </p:cNvPr>
          <p:cNvSpPr txBox="1"/>
          <p:nvPr/>
        </p:nvSpPr>
        <p:spPr>
          <a:xfrm>
            <a:off x="5616282" y="2621066"/>
            <a:ext cx="6543938" cy="4324220"/>
          </a:xfrm>
          <a:prstGeom prst="rect">
            <a:avLst/>
          </a:prstGeom>
          <a:noFill/>
          <a:ln>
            <a:noFill/>
          </a:ln>
        </p:spPr>
        <p:txBody>
          <a:bodyPr spcFirstLastPara="1" wrap="square" lIns="91425" tIns="45700" rIns="91425" bIns="45700" anchor="t" anchorCtr="0">
            <a:spAutoFit/>
          </a:bodyPr>
          <a:lstStyle/>
          <a:p>
            <a:pPr lvl="1" algn="just">
              <a:buSzPts val="1200"/>
            </a:pPr>
            <a:endParaRPr lang="es-CO" sz="1800" b="1">
              <a:solidFill>
                <a:srgbClr val="242D5B"/>
              </a:solidFill>
              <a:latin typeface="Calibri"/>
              <a:cs typeface="Calibri"/>
            </a:endParaRPr>
          </a:p>
          <a:p>
            <a:pPr lvl="1" algn="just">
              <a:buSzPts val="1200"/>
            </a:pPr>
            <a:r>
              <a:rPr lang="es-CO" sz="1800" b="1">
                <a:solidFill>
                  <a:srgbClr val="242D5B"/>
                </a:solidFill>
                <a:latin typeface="Calibri"/>
                <a:cs typeface="Calibri"/>
              </a:rPr>
              <a:t>               Responsables: </a:t>
            </a:r>
          </a:p>
          <a:p>
            <a:pPr algn="just"/>
            <a:r>
              <a:rPr lang="es-CO" sz="1300" b="1" dirty="0">
                <a:solidFill>
                  <a:srgbClr val="002060"/>
                </a:solidFill>
                <a:latin typeface="Calibri"/>
                <a:cs typeface="Calibri"/>
              </a:rPr>
              <a:t>Liderazgo: </a:t>
            </a:r>
            <a:r>
              <a:rPr lang="es-MX" sz="1300" dirty="0" err="1">
                <a:solidFill>
                  <a:srgbClr val="444444"/>
                </a:solidFill>
                <a:latin typeface="Calibri"/>
                <a:cs typeface="Calibri"/>
              </a:rPr>
              <a:t>MinAmbiente</a:t>
            </a:r>
            <a:r>
              <a:rPr lang="es-MX" sz="1300" dirty="0">
                <a:solidFill>
                  <a:srgbClr val="444444"/>
                </a:solidFill>
                <a:latin typeface="Calibri"/>
                <a:cs typeface="Calibri"/>
              </a:rPr>
              <a:t>.</a:t>
            </a:r>
            <a:endParaRPr lang="es-CO" sz="1300" dirty="0">
              <a:solidFill>
                <a:srgbClr val="444444"/>
              </a:solidFill>
              <a:latin typeface="Calibri"/>
              <a:cs typeface="Calibri"/>
            </a:endParaRPr>
          </a:p>
          <a:p>
            <a:pPr algn="just"/>
            <a:r>
              <a:rPr lang="es-MX" sz="1300" b="1" dirty="0">
                <a:solidFill>
                  <a:srgbClr val="002060"/>
                </a:solidFill>
                <a:latin typeface="Calibri"/>
                <a:cs typeface="Calibri"/>
              </a:rPr>
              <a:t>Articulación: </a:t>
            </a:r>
            <a:r>
              <a:rPr lang="es-MX" sz="1300" dirty="0">
                <a:solidFill>
                  <a:srgbClr val="FF0000"/>
                </a:solidFill>
                <a:latin typeface="Calibri"/>
                <a:cs typeface="Calibri"/>
              </a:rPr>
              <a:t>Nivel técnico:</a:t>
            </a:r>
            <a:r>
              <a:rPr lang="es-MX" sz="1300" b="1" dirty="0">
                <a:solidFill>
                  <a:srgbClr val="FF0000"/>
                </a:solidFill>
                <a:latin typeface="Calibri"/>
                <a:cs typeface="Calibri"/>
              </a:rPr>
              <a:t> </a:t>
            </a:r>
            <a:r>
              <a:rPr lang="es-ES" sz="1300" dirty="0">
                <a:solidFill>
                  <a:srgbClr val="444444"/>
                </a:solidFill>
                <a:latin typeface="Calibri"/>
                <a:cs typeface="Calibri"/>
              </a:rPr>
              <a:t>IDEAM, </a:t>
            </a:r>
            <a:r>
              <a:rPr lang="es-ES" sz="1300" err="1">
                <a:solidFill>
                  <a:srgbClr val="FF0000"/>
                </a:solidFill>
                <a:latin typeface="Calibri"/>
                <a:cs typeface="Calibri"/>
              </a:rPr>
              <a:t>AAc</a:t>
            </a:r>
            <a:r>
              <a:rPr lang="es-ES" sz="1300">
                <a:solidFill>
                  <a:srgbClr val="FF0000"/>
                </a:solidFill>
                <a:latin typeface="Calibri"/>
                <a:cs typeface="Calibri"/>
              </a:rPr>
              <a:t> incluida ANLA, Academia, </a:t>
            </a:r>
          </a:p>
          <a:p>
            <a:pPr algn="just"/>
            <a:r>
              <a:rPr lang="es-ES" sz="1300" dirty="0">
                <a:solidFill>
                  <a:srgbClr val="FF0000"/>
                </a:solidFill>
                <a:latin typeface="Calibri"/>
                <a:cs typeface="Calibri"/>
              </a:rPr>
              <a:t>Socialización y Presentación:</a:t>
            </a:r>
            <a:r>
              <a:rPr lang="es-ES" sz="1300">
                <a:solidFill>
                  <a:srgbClr val="444444"/>
                </a:solidFill>
                <a:latin typeface="Calibri"/>
                <a:cs typeface="Calibri"/>
              </a:rPr>
              <a:t> Ministerio de Salud y Protección Social, Instituto Nacional de </a:t>
            </a:r>
            <a:r>
              <a:rPr lang="es-ES" sz="1300" dirty="0">
                <a:solidFill>
                  <a:srgbClr val="444444"/>
                </a:solidFill>
                <a:latin typeface="Calibri"/>
                <a:cs typeface="Calibri"/>
              </a:rPr>
              <a:t>Salud, Ministerio de Vivienda, Ministerio de Agricultura, Ministerio de Minas y Energía, ANLA, autoridades ambientales, academia, centros de investigación y sectores usuarios del recurso hídrico</a:t>
            </a:r>
            <a:endParaRPr lang="es-ES"/>
          </a:p>
          <a:p>
            <a:pPr algn="just"/>
            <a:endParaRPr lang="es-MX" sz="1300">
              <a:solidFill>
                <a:srgbClr val="444444"/>
              </a:solidFill>
              <a:latin typeface="Calibri"/>
              <a:cs typeface="Calibri"/>
            </a:endParaRPr>
          </a:p>
          <a:p>
            <a:pPr algn="just"/>
            <a:endParaRPr lang="es-MX" sz="1300">
              <a:solidFill>
                <a:srgbClr val="444444"/>
              </a:solidFill>
              <a:latin typeface="Calibri"/>
              <a:cs typeface="Calibri"/>
            </a:endParaRPr>
          </a:p>
          <a:p>
            <a:pPr algn="just"/>
            <a:endParaRPr lang="es-MX" sz="1300">
              <a:solidFill>
                <a:srgbClr val="444444"/>
              </a:solidFill>
              <a:latin typeface="Calibri"/>
              <a:cs typeface="Calibri"/>
            </a:endParaRPr>
          </a:p>
          <a:p>
            <a:pPr lvl="1" algn="just">
              <a:buSzPts val="1200"/>
            </a:pPr>
            <a:r>
              <a:rPr lang="es-MX" sz="1800" b="1">
                <a:solidFill>
                  <a:srgbClr val="242D5B"/>
                </a:solidFill>
                <a:latin typeface="Calibri"/>
                <a:cs typeface="Calibri"/>
              </a:rPr>
              <a:t>                Metas: </a:t>
            </a:r>
          </a:p>
          <a:p>
            <a:pPr algn="just"/>
            <a:r>
              <a:rPr lang="es-CO" sz="1300" b="1">
                <a:solidFill>
                  <a:srgbClr val="002060"/>
                </a:solidFill>
                <a:latin typeface="Calibri"/>
                <a:cs typeface="Calibri"/>
              </a:rPr>
              <a:t>2030: </a:t>
            </a:r>
            <a:r>
              <a:rPr lang="es-ES" sz="1300">
                <a:solidFill>
                  <a:srgbClr val="444444"/>
                </a:solidFill>
                <a:highlight>
                  <a:srgbClr val="FFFF00"/>
                </a:highlight>
                <a:latin typeface="Calibri"/>
                <a:cs typeface="Calibri"/>
              </a:rPr>
              <a:t>revisión técnica y normativa </a:t>
            </a:r>
            <a:r>
              <a:rPr lang="es-ES" sz="1300">
                <a:solidFill>
                  <a:srgbClr val="444444"/>
                </a:solidFill>
                <a:latin typeface="Calibri"/>
                <a:cs typeface="Calibri"/>
              </a:rPr>
              <a:t>de criterios de calidad del agua y de la regulación asociada a vertimientos y usos del recurso hídrico; definición de hoja de ruta y primera aproximación para incorporar nuevos contaminantes y contaminantes emergentes con base en prioridades territoriales y riesgos ecosistémicos y sanitarios</a:t>
            </a:r>
            <a:r>
              <a:rPr lang="es-MX" sz="1300">
                <a:solidFill>
                  <a:srgbClr val="444444"/>
                </a:solidFill>
                <a:latin typeface="Calibri"/>
                <a:cs typeface="Calibri"/>
              </a:rPr>
              <a:t>.</a:t>
            </a:r>
          </a:p>
          <a:p>
            <a:pPr algn="just"/>
            <a:r>
              <a:rPr lang="es-CO" sz="1300" b="1">
                <a:solidFill>
                  <a:srgbClr val="002060"/>
                </a:solidFill>
                <a:latin typeface="Calibri"/>
                <a:cs typeface="Calibri"/>
              </a:rPr>
              <a:t>2040: </a:t>
            </a:r>
            <a:r>
              <a:rPr lang="es-ES" sz="1300">
                <a:solidFill>
                  <a:srgbClr val="444444"/>
                </a:solidFill>
                <a:latin typeface="Calibri"/>
                <a:cs typeface="Calibri"/>
              </a:rPr>
              <a:t>actualización e implementación progresiva de criterios, objetivos y parámetros de calidad del agua en los principales instrumentos regulatorios y de planificación, con incorporación de variables emergentes y enfoque ecosistémico</a:t>
            </a:r>
            <a:r>
              <a:rPr lang="es-MX" sz="1300">
                <a:solidFill>
                  <a:srgbClr val="444444"/>
                </a:solidFill>
                <a:latin typeface="Calibri"/>
                <a:cs typeface="Calibri"/>
              </a:rPr>
              <a:t>.</a:t>
            </a:r>
          </a:p>
          <a:p>
            <a:pPr algn="just"/>
            <a:r>
              <a:rPr lang="es-CO" sz="1300" b="1">
                <a:solidFill>
                  <a:srgbClr val="002060"/>
                </a:solidFill>
                <a:latin typeface="Calibri"/>
                <a:cs typeface="Calibri"/>
              </a:rPr>
              <a:t>2050: </a:t>
            </a:r>
            <a:r>
              <a:rPr lang="es-MX" sz="1300">
                <a:solidFill>
                  <a:srgbClr val="444444"/>
                </a:solidFill>
                <a:highlight>
                  <a:srgbClr val="FFFF00"/>
                </a:highlight>
                <a:latin typeface="Calibri"/>
                <a:cs typeface="Calibri"/>
              </a:rPr>
              <a:t>Sistema regulatorio adaptativo consolidado</a:t>
            </a:r>
            <a:r>
              <a:rPr lang="es-MX" sz="1300">
                <a:solidFill>
                  <a:srgbClr val="444444"/>
                </a:solidFill>
                <a:latin typeface="Calibri"/>
                <a:cs typeface="Calibri"/>
              </a:rPr>
              <a:t>.</a:t>
            </a:r>
            <a:endParaRPr lang="es-CO" sz="1300">
              <a:solidFill>
                <a:srgbClr val="444444"/>
              </a:solidFill>
              <a:latin typeface="Calibri"/>
              <a:cs typeface="Calibri"/>
            </a:endParaRPr>
          </a:p>
        </p:txBody>
      </p:sp>
      <p:pic>
        <p:nvPicPr>
          <p:cNvPr id="6" name="Gráfico 5" descr="Crecimiento empresarial contorno">
            <a:extLst>
              <a:ext uri="{FF2B5EF4-FFF2-40B4-BE49-F238E27FC236}">
                <a16:creationId xmlns:a16="http://schemas.microsoft.com/office/drawing/2014/main" id="{47A8AAB6-BC5D-7AF0-3FDF-CE2B2F4A1719}"/>
              </a:ext>
            </a:extLst>
          </p:cNvPr>
          <p:cNvPicPr>
            <a:picLocks noChangeAspect="1"/>
          </p:cNvPicPr>
          <p:nvPr/>
        </p:nvPicPr>
        <p:blipFill>
          <a:blip>
            <a:extLst>
              <a:ext uri="{96DAC541-7B7A-43D3-8B79-37D633B846F1}">
                <asvg:svgBlip xmlns:asvg="http://schemas.microsoft.com/office/drawing/2016/SVG/main" r:embed="rId6"/>
              </a:ext>
            </a:extLst>
          </a:blip>
          <a:stretch>
            <a:fillRect/>
          </a:stretch>
        </p:blipFill>
        <p:spPr>
          <a:xfrm>
            <a:off x="5738757" y="4334302"/>
            <a:ext cx="717480" cy="717480"/>
          </a:xfrm>
          <a:prstGeom prst="rect">
            <a:avLst/>
          </a:prstGeom>
        </p:spPr>
      </p:pic>
      <p:pic>
        <p:nvPicPr>
          <p:cNvPr id="8" name="Gráfico 7" descr="Usuarios contorno">
            <a:extLst>
              <a:ext uri="{FF2B5EF4-FFF2-40B4-BE49-F238E27FC236}">
                <a16:creationId xmlns:a16="http://schemas.microsoft.com/office/drawing/2014/main" id="{32AFF7ED-B2D5-3F20-F81E-1ED1D8CB9836}"/>
              </a:ext>
            </a:extLst>
          </p:cNvPr>
          <p:cNvPicPr>
            <a:picLocks noChangeAspect="1"/>
          </p:cNvPicPr>
          <p:nvPr/>
        </p:nvPicPr>
        <p:blipFill>
          <a:blip>
            <a:extLst>
              <a:ext uri="{96DAC541-7B7A-43D3-8B79-37D633B846F1}">
                <asvg:svgBlip xmlns:asvg="http://schemas.microsoft.com/office/drawing/2016/SVG/main" r:embed="rId7"/>
              </a:ext>
            </a:extLst>
          </a:blip>
          <a:stretch>
            <a:fillRect/>
          </a:stretch>
        </p:blipFill>
        <p:spPr>
          <a:xfrm>
            <a:off x="5738757" y="2568901"/>
            <a:ext cx="717480" cy="717480"/>
          </a:xfrm>
          <a:prstGeom prst="rect">
            <a:avLst/>
          </a:prstGeom>
        </p:spPr>
      </p:pic>
      <p:pic>
        <p:nvPicPr>
          <p:cNvPr id="10" name="Gráfico 9" descr="Mano abierta con planta contorno">
            <a:extLst>
              <a:ext uri="{FF2B5EF4-FFF2-40B4-BE49-F238E27FC236}">
                <a16:creationId xmlns:a16="http://schemas.microsoft.com/office/drawing/2014/main" id="{67842E69-DC49-6E04-C985-55FBAEA2576A}"/>
              </a:ext>
            </a:extLst>
          </p:cNvPr>
          <p:cNvPicPr>
            <a:picLocks noChangeAspect="1"/>
          </p:cNvPicPr>
          <p:nvPr/>
        </p:nvPicPr>
        <p:blipFill>
          <a:blip>
            <a:extLst>
              <a:ext uri="{96DAC541-7B7A-43D3-8B79-37D633B846F1}">
                <asvg:svgBlip xmlns:asvg="http://schemas.microsoft.com/office/drawing/2016/SVG/main" r:embed="rId8"/>
              </a:ext>
            </a:extLst>
          </a:blip>
          <a:stretch>
            <a:fillRect/>
          </a:stretch>
        </p:blipFill>
        <p:spPr>
          <a:xfrm>
            <a:off x="276819" y="2598785"/>
            <a:ext cx="655486" cy="655486"/>
          </a:xfrm>
          <a:prstGeom prst="rect">
            <a:avLst/>
          </a:prstGeom>
        </p:spPr>
      </p:pic>
      <p:cxnSp>
        <p:nvCxnSpPr>
          <p:cNvPr id="4" name="Straight Arrow Connector 3">
            <a:extLst>
              <a:ext uri="{FF2B5EF4-FFF2-40B4-BE49-F238E27FC236}">
                <a16:creationId xmlns:a16="http://schemas.microsoft.com/office/drawing/2014/main" id="{FB9F13BF-C4A9-EDDB-1563-BAE59C2C4E95}"/>
              </a:ext>
            </a:extLst>
          </p:cNvPr>
          <p:cNvCxnSpPr/>
          <p:nvPr/>
        </p:nvCxnSpPr>
        <p:spPr>
          <a:xfrm>
            <a:off x="11663805" y="3871599"/>
            <a:ext cx="355304" cy="12246"/>
          </a:xfrm>
          <a:prstGeom prst="straightConnector1">
            <a:avLst/>
          </a:prstGeom>
        </p:spPr>
        <p:style>
          <a:lnRef idx="1">
            <a:schemeClr val="accent1"/>
          </a:lnRef>
          <a:fillRef idx="0">
            <a:schemeClr val="accent1"/>
          </a:fillRef>
          <a:effectRef idx="0">
            <a:schemeClr val="accent1"/>
          </a:effectRef>
          <a:fontRef idx="minor">
            <a:schemeClr val="tx1"/>
          </a:fontRef>
        </p:style>
      </p:cxnSp>
      <p:cxnSp>
        <p:nvCxnSpPr>
          <p:cNvPr id="9" name="Straight Arrow Connector 8">
            <a:extLst>
              <a:ext uri="{FF2B5EF4-FFF2-40B4-BE49-F238E27FC236}">
                <a16:creationId xmlns:a16="http://schemas.microsoft.com/office/drawing/2014/main" id="{8D090CBF-F994-AFE9-5F65-DBDA0E9AF30B}"/>
              </a:ext>
            </a:extLst>
          </p:cNvPr>
          <p:cNvCxnSpPr>
            <a:cxnSpLocks/>
          </p:cNvCxnSpPr>
          <p:nvPr/>
        </p:nvCxnSpPr>
        <p:spPr>
          <a:xfrm>
            <a:off x="5617937" y="4072125"/>
            <a:ext cx="1839197" cy="32298"/>
          </a:xfrm>
          <a:prstGeom prst="straightConnector1">
            <a:avLst/>
          </a:prstGeom>
        </p:spPr>
        <p:style>
          <a:lnRef idx="1">
            <a:schemeClr val="accent1"/>
          </a:lnRef>
          <a:fillRef idx="0">
            <a:schemeClr val="accent1"/>
          </a:fillRef>
          <a:effectRef idx="0">
            <a:schemeClr val="accent1"/>
          </a:effectRef>
          <a:fontRef idx="minor">
            <a:schemeClr val="tx1"/>
          </a:fontRef>
        </p:style>
      </p:cxnSp>
      <p:cxnSp>
        <p:nvCxnSpPr>
          <p:cNvPr id="11" name="Straight Arrow Connector 10">
            <a:extLst>
              <a:ext uri="{FF2B5EF4-FFF2-40B4-BE49-F238E27FC236}">
                <a16:creationId xmlns:a16="http://schemas.microsoft.com/office/drawing/2014/main" id="{FB9F13BF-C4A9-EDDB-1563-BAE59C2C4E95}"/>
              </a:ext>
            </a:extLst>
          </p:cNvPr>
          <p:cNvCxnSpPr/>
          <p:nvPr/>
        </p:nvCxnSpPr>
        <p:spPr>
          <a:xfrm>
            <a:off x="8224778" y="4072126"/>
            <a:ext cx="1718882" cy="42324"/>
          </a:xfrm>
          <a:prstGeom prst="straightConnector1">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12395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6950BFC3-D8DA-4A85-94F7-54DA5524770B}">
      <p188:commentRel xmlns:p188="http://schemas.microsoft.com/office/powerpoint/2018/8/main" r:id="rId3"/>
    </p:ext>
  </p:extLs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Shape 3998">
          <a:extLst>
            <a:ext uri="{FF2B5EF4-FFF2-40B4-BE49-F238E27FC236}">
              <a16:creationId xmlns:a16="http://schemas.microsoft.com/office/drawing/2014/main" id="{CBEB11DD-9355-2346-2F9D-68943E85EA50}"/>
            </a:ext>
          </a:extLst>
        </p:cNvPr>
        <p:cNvGrpSpPr/>
        <p:nvPr/>
      </p:nvGrpSpPr>
      <p:grpSpPr>
        <a:xfrm>
          <a:off x="0" y="0"/>
          <a:ext cx="0" cy="0"/>
          <a:chOff x="0" y="0"/>
          <a:chExt cx="0" cy="0"/>
        </a:xfrm>
      </p:grpSpPr>
      <p:pic>
        <p:nvPicPr>
          <p:cNvPr id="3999" name="Google Shape;3999;p27" descr="Patrón de fondo&#10;&#10;El contenido generado por IA puede ser incorrecto.">
            <a:extLst>
              <a:ext uri="{FF2B5EF4-FFF2-40B4-BE49-F238E27FC236}">
                <a16:creationId xmlns:a16="http://schemas.microsoft.com/office/drawing/2014/main" id="{E0D3A757-7332-0D84-40D7-2A89E99ADA04}"/>
              </a:ext>
            </a:extLst>
          </p:cNvPr>
          <p:cNvPicPr preferRelativeResize="0"/>
          <p:nvPr/>
        </p:nvPicPr>
        <p:blipFill rotWithShape="1">
          <a:blip r:embed="rId4">
            <a:alphaModFix/>
          </a:blip>
          <a:srcRect/>
          <a:stretch/>
        </p:blipFill>
        <p:spPr>
          <a:xfrm>
            <a:off x="-13974" y="-3861"/>
            <a:ext cx="11504838" cy="6858000"/>
          </a:xfrm>
          <a:prstGeom prst="rect">
            <a:avLst/>
          </a:prstGeom>
          <a:noFill/>
          <a:ln>
            <a:noFill/>
          </a:ln>
        </p:spPr>
      </p:pic>
      <p:sp>
        <p:nvSpPr>
          <p:cNvPr id="4000" name="Google Shape;4000;p27">
            <a:extLst>
              <a:ext uri="{FF2B5EF4-FFF2-40B4-BE49-F238E27FC236}">
                <a16:creationId xmlns:a16="http://schemas.microsoft.com/office/drawing/2014/main" id="{41582E82-EAB8-7A25-EF98-2D0F35398FB4}"/>
              </a:ext>
            </a:extLst>
          </p:cNvPr>
          <p:cNvSpPr/>
          <p:nvPr/>
        </p:nvSpPr>
        <p:spPr>
          <a:xfrm>
            <a:off x="6801898" y="0"/>
            <a:ext cx="5386800" cy="1042200"/>
          </a:xfrm>
          <a:prstGeom prst="rect">
            <a:avLst/>
          </a:prstGeom>
          <a:solidFill>
            <a:srgbClr val="242D5B"/>
          </a:solidFill>
          <a:ln w="12700" cap="flat" cmpd="sng">
            <a:solidFill>
              <a:srgbClr val="264159"/>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4001" name="Google Shape;4001;p27">
            <a:extLst>
              <a:ext uri="{FF2B5EF4-FFF2-40B4-BE49-F238E27FC236}">
                <a16:creationId xmlns:a16="http://schemas.microsoft.com/office/drawing/2014/main" id="{FB36F7AF-E180-6EA1-4034-3E401FF039B9}"/>
              </a:ext>
            </a:extLst>
          </p:cNvPr>
          <p:cNvSpPr txBox="1"/>
          <p:nvPr/>
        </p:nvSpPr>
        <p:spPr>
          <a:xfrm>
            <a:off x="7099310" y="185888"/>
            <a:ext cx="4814700" cy="107730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000"/>
              <a:buFont typeface="Arial"/>
              <a:buNone/>
            </a:pPr>
            <a:r>
              <a:rPr lang="es-CO" sz="2000" b="1" i="0" u="none" strike="noStrike" cap="none">
                <a:solidFill>
                  <a:schemeClr val="lt1"/>
                </a:solidFill>
                <a:latin typeface="Calibri"/>
                <a:ea typeface="Calibri"/>
                <a:cs typeface="Calibri"/>
                <a:sym typeface="Calibri"/>
              </a:rPr>
              <a:t>LÍNEAS ESTRATÉGICAS propuestas equipo ANCLA</a:t>
            </a:r>
            <a:endParaRPr sz="2000" b="0" i="0" u="none" strike="noStrike" cap="none">
              <a:solidFill>
                <a:schemeClr val="lt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2400"/>
              <a:buFont typeface="Arial"/>
              <a:buNone/>
            </a:pPr>
            <a:endParaRPr sz="2400" b="1" i="0" u="none" strike="noStrike" cap="none">
              <a:solidFill>
                <a:schemeClr val="lt1"/>
              </a:solidFill>
              <a:latin typeface="Calibri"/>
              <a:ea typeface="Calibri"/>
              <a:cs typeface="Calibri"/>
              <a:sym typeface="Calibri"/>
            </a:endParaRPr>
          </a:p>
        </p:txBody>
      </p:sp>
      <p:pic>
        <p:nvPicPr>
          <p:cNvPr id="4002" name="Google Shape;4002;p27" descr="Logotipo&#10;&#10;El contenido generado por IA puede ser incorrecto.">
            <a:extLst>
              <a:ext uri="{FF2B5EF4-FFF2-40B4-BE49-F238E27FC236}">
                <a16:creationId xmlns:a16="http://schemas.microsoft.com/office/drawing/2014/main" id="{010FDEFD-8407-8FAD-7F84-49B69D354FBF}"/>
              </a:ext>
            </a:extLst>
          </p:cNvPr>
          <p:cNvPicPr preferRelativeResize="0"/>
          <p:nvPr/>
        </p:nvPicPr>
        <p:blipFill rotWithShape="1">
          <a:blip r:embed="rId5">
            <a:alphaModFix/>
          </a:blip>
          <a:srcRect/>
          <a:stretch/>
        </p:blipFill>
        <p:spPr>
          <a:xfrm>
            <a:off x="277873" y="185888"/>
            <a:ext cx="4019550" cy="809625"/>
          </a:xfrm>
          <a:prstGeom prst="rect">
            <a:avLst/>
          </a:prstGeom>
          <a:noFill/>
          <a:ln>
            <a:noFill/>
          </a:ln>
        </p:spPr>
      </p:pic>
      <p:sp>
        <p:nvSpPr>
          <p:cNvPr id="4003" name="Google Shape;4003;p27">
            <a:extLst>
              <a:ext uri="{FF2B5EF4-FFF2-40B4-BE49-F238E27FC236}">
                <a16:creationId xmlns:a16="http://schemas.microsoft.com/office/drawing/2014/main" id="{1AA058A7-BB7D-0A00-74A3-00EEBEF39DFE}"/>
              </a:ext>
            </a:extLst>
          </p:cNvPr>
          <p:cNvSpPr/>
          <p:nvPr/>
        </p:nvSpPr>
        <p:spPr>
          <a:xfrm>
            <a:off x="0" y="1002217"/>
            <a:ext cx="12192600" cy="1542600"/>
          </a:xfrm>
          <a:prstGeom prst="rect">
            <a:avLst/>
          </a:prstGeom>
          <a:solidFill>
            <a:srgbClr val="BBD6E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600"/>
              <a:buFont typeface="Arial"/>
              <a:buNone/>
            </a:pPr>
            <a:endParaRPr sz="1600" b="0" i="0" u="none" strike="noStrike" cap="none">
              <a:solidFill>
                <a:schemeClr val="lt1"/>
              </a:solidFill>
              <a:latin typeface="Calibri"/>
              <a:ea typeface="Calibri"/>
              <a:cs typeface="Calibri"/>
              <a:sym typeface="Calibri"/>
            </a:endParaRPr>
          </a:p>
        </p:txBody>
      </p:sp>
      <p:sp>
        <p:nvSpPr>
          <p:cNvPr id="4004" name="Google Shape;4004;p27">
            <a:extLst>
              <a:ext uri="{FF2B5EF4-FFF2-40B4-BE49-F238E27FC236}">
                <a16:creationId xmlns:a16="http://schemas.microsoft.com/office/drawing/2014/main" id="{6337BC06-F4AC-808F-0573-5014395643E1}"/>
              </a:ext>
            </a:extLst>
          </p:cNvPr>
          <p:cNvSpPr txBox="1"/>
          <p:nvPr/>
        </p:nvSpPr>
        <p:spPr>
          <a:xfrm>
            <a:off x="267170" y="1068573"/>
            <a:ext cx="11921527" cy="1800453"/>
          </a:xfrm>
          <a:prstGeom prst="rect">
            <a:avLst/>
          </a:prstGeom>
          <a:noFill/>
          <a:ln>
            <a:noFill/>
          </a:ln>
        </p:spPr>
        <p:txBody>
          <a:bodyPr spcFirstLastPara="1" wrap="square" lIns="91425" tIns="45700" rIns="91425" bIns="45700" anchor="t" anchorCtr="0">
            <a:spAutoFit/>
          </a:bodyPr>
          <a:lstStyle/>
          <a:p>
            <a:pPr lvl="0">
              <a:buSzPts val="2000"/>
            </a:pPr>
            <a:r>
              <a:rPr lang="es-ES" sz="2000" b="1">
                <a:solidFill>
                  <a:srgbClr val="242D5B"/>
                </a:solidFill>
                <a:latin typeface="Calibri"/>
                <a:cs typeface="Calibri"/>
              </a:rPr>
              <a:t>PREVENCIÓN, CONTROL Y REDUCCIÓN DE LA CONTAMINACIÓN</a:t>
            </a:r>
            <a:endParaRPr lang="es-MX" sz="2000" b="1">
              <a:solidFill>
                <a:srgbClr val="242D5B"/>
              </a:solidFill>
              <a:latin typeface="Calibri"/>
              <a:cs typeface="Calibri"/>
            </a:endParaRPr>
          </a:p>
          <a:p>
            <a:pPr lvl="0">
              <a:buSzPts val="2000"/>
            </a:pPr>
            <a:endParaRPr lang="es-CO" sz="1800" b="1">
              <a:solidFill>
                <a:srgbClr val="242D5B"/>
              </a:solidFill>
              <a:latin typeface="Calibri"/>
              <a:cs typeface="Calibri"/>
              <a:sym typeface="Calibri"/>
            </a:endParaRPr>
          </a:p>
          <a:p>
            <a:pPr>
              <a:buSzPts val="2000"/>
            </a:pPr>
            <a:r>
              <a:rPr lang="es-MX" sz="1800" b="1">
                <a:solidFill>
                  <a:srgbClr val="242D5B"/>
                </a:solidFill>
                <a:latin typeface="Calibri"/>
                <a:cs typeface="Calibri"/>
              </a:rPr>
              <a:t>1. </a:t>
            </a:r>
            <a:r>
              <a:rPr lang="es-ES" sz="1800" b="1">
                <a:solidFill>
                  <a:srgbClr val="242D5B"/>
                </a:solidFill>
                <a:latin typeface="Calibri"/>
                <a:cs typeface="Calibri"/>
              </a:rPr>
              <a:t>Reducción de cargas contaminantes en el origen</a:t>
            </a:r>
            <a:endParaRPr lang="es-MX" sz="1800" b="1">
              <a:solidFill>
                <a:srgbClr val="242D5B"/>
              </a:solidFill>
              <a:latin typeface="Calibri"/>
              <a:cs typeface="Calibri"/>
            </a:endParaRPr>
          </a:p>
          <a:p>
            <a:pPr>
              <a:buSzPts val="2000"/>
            </a:pPr>
            <a:r>
              <a:rPr lang="es-CO" b="1">
                <a:solidFill>
                  <a:schemeClr val="accent6">
                    <a:lumMod val="49000"/>
                  </a:schemeClr>
                </a:solidFill>
                <a:latin typeface="Calibri"/>
                <a:cs typeface="Calibri"/>
              </a:rPr>
              <a:t>Brecha:  </a:t>
            </a:r>
            <a:r>
              <a:rPr lang="es-CO" b="1" i="1">
                <a:solidFill>
                  <a:schemeClr val="accent6">
                    <a:lumMod val="49000"/>
                  </a:schemeClr>
                </a:solidFill>
              </a:rPr>
              <a:t>​</a:t>
            </a:r>
            <a:r>
              <a:rPr lang="es-ES" b="1" i="1">
                <a:solidFill>
                  <a:schemeClr val="accent6">
                    <a:lumMod val="49000"/>
                  </a:schemeClr>
                </a:solidFill>
                <a:latin typeface="Calibri"/>
                <a:ea typeface="Calibri"/>
                <a:cs typeface="Calibri"/>
              </a:rPr>
              <a:t>L</a:t>
            </a:r>
            <a:r>
              <a:rPr lang="es-ES" b="1">
                <a:solidFill>
                  <a:schemeClr val="accent6">
                    <a:lumMod val="49000"/>
                  </a:schemeClr>
                </a:solidFill>
                <a:latin typeface="Calibri"/>
                <a:ea typeface="Calibri"/>
                <a:cs typeface="Calibri"/>
              </a:rPr>
              <a:t>os sectores que más contaminan no asumen hoy una reducción real y verificable de sus cargas, mientras las comunidades más pobres y étnicas cargan con el agua sucia y sus impactos en salud y ecosistemas.</a:t>
            </a:r>
            <a:endParaRPr lang="es-MX" b="1">
              <a:solidFill>
                <a:schemeClr val="accent6">
                  <a:lumMod val="49000"/>
                </a:schemeClr>
              </a:solidFill>
              <a:latin typeface="Calibri"/>
              <a:ea typeface="Calibri"/>
              <a:cs typeface="Calibri"/>
            </a:endParaRPr>
          </a:p>
          <a:p>
            <a:pPr marL="342900" indent="-342900">
              <a:buSzPts val="2000"/>
              <a:buAutoNum type="arabicPeriod"/>
            </a:pPr>
            <a:endParaRPr lang="es-CO" sz="1300" b="1">
              <a:solidFill>
                <a:schemeClr val="accent6">
                  <a:lumMod val="49000"/>
                </a:schemeClr>
              </a:solidFill>
              <a:latin typeface="Calibri"/>
              <a:ea typeface="Calibri"/>
              <a:cs typeface="Calibri"/>
            </a:endParaRPr>
          </a:p>
          <a:p>
            <a:pPr marL="0" marR="0" lvl="0" indent="0" algn="l" rtl="0">
              <a:lnSpc>
                <a:spcPct val="100000"/>
              </a:lnSpc>
              <a:spcBef>
                <a:spcPts val="0"/>
              </a:spcBef>
              <a:spcAft>
                <a:spcPts val="0"/>
              </a:spcAft>
              <a:buClr>
                <a:srgbClr val="000000"/>
              </a:buClr>
              <a:buSzPts val="2000"/>
              <a:buFont typeface="Arial"/>
              <a:buNone/>
            </a:pPr>
            <a:endParaRPr sz="1400" b="0" i="0" u="none" strike="noStrike" cap="none">
              <a:solidFill>
                <a:srgbClr val="000000"/>
              </a:solidFill>
              <a:latin typeface="Arial"/>
              <a:ea typeface="Arial"/>
              <a:cs typeface="Arial"/>
              <a:sym typeface="Arial"/>
            </a:endParaRPr>
          </a:p>
        </p:txBody>
      </p:sp>
      <p:sp>
        <p:nvSpPr>
          <p:cNvPr id="3" name="Google Shape;4161;p38">
            <a:extLst>
              <a:ext uri="{FF2B5EF4-FFF2-40B4-BE49-F238E27FC236}">
                <a16:creationId xmlns:a16="http://schemas.microsoft.com/office/drawing/2014/main" id="{CC15CE21-D4EB-B909-D640-569C56FFAA68}"/>
              </a:ext>
            </a:extLst>
          </p:cNvPr>
          <p:cNvSpPr txBox="1"/>
          <p:nvPr/>
        </p:nvSpPr>
        <p:spPr>
          <a:xfrm>
            <a:off x="-354956" y="2607860"/>
            <a:ext cx="5971238" cy="3600945"/>
          </a:xfrm>
          <a:prstGeom prst="rect">
            <a:avLst/>
          </a:prstGeom>
          <a:noFill/>
          <a:ln>
            <a:noFill/>
          </a:ln>
        </p:spPr>
        <p:txBody>
          <a:bodyPr spcFirstLastPara="1" wrap="square" lIns="91425" tIns="45700" rIns="91425" bIns="45700" anchor="t" anchorCtr="0">
            <a:spAutoFit/>
          </a:bodyPr>
          <a:lstStyle/>
          <a:p>
            <a:pPr marL="457200" lvl="1" algn="just">
              <a:buSzPts val="1200"/>
            </a:pPr>
            <a:endParaRPr lang="es-CO" sz="1800">
              <a:solidFill>
                <a:srgbClr val="242D5B"/>
              </a:solidFill>
              <a:latin typeface="Calibri"/>
              <a:cs typeface="Calibri"/>
              <a:sym typeface="Calibri"/>
            </a:endParaRPr>
          </a:p>
          <a:p>
            <a:pPr marL="457200" lvl="1" algn="just">
              <a:buSzPts val="1200"/>
            </a:pPr>
            <a:r>
              <a:rPr lang="es-CO" sz="1800">
                <a:solidFill>
                  <a:srgbClr val="242D5B"/>
                </a:solidFill>
                <a:latin typeface="Calibri"/>
                <a:cs typeface="Calibri"/>
                <a:sym typeface="Calibri"/>
              </a:rPr>
              <a:t>                Propósito:  </a:t>
            </a:r>
          </a:p>
          <a:p>
            <a:pPr marL="457200" lvl="1" algn="just">
              <a:buSzPts val="1200"/>
            </a:pPr>
            <a:endParaRPr lang="es-MX" sz="1600">
              <a:solidFill>
                <a:srgbClr val="444444"/>
              </a:solidFill>
              <a:latin typeface="Calibri"/>
              <a:cs typeface="Calibri"/>
            </a:endParaRPr>
          </a:p>
          <a:p>
            <a:pPr marL="457200" lvl="1" algn="just">
              <a:buSzPts val="1200"/>
            </a:pPr>
            <a:r>
              <a:rPr lang="es-ES" sz="1600"/>
              <a:t>Reducir progresivamente las cargas contaminantes en </a:t>
            </a:r>
            <a:r>
              <a:rPr lang="es-ES" sz="1600">
                <a:highlight>
                  <a:srgbClr val="FFFF00"/>
                </a:highlight>
              </a:rPr>
              <a:t>los sectores productivos </a:t>
            </a:r>
            <a:r>
              <a:rPr lang="es-ES" sz="1600"/>
              <a:t>mediante programas de producción más limpia, </a:t>
            </a:r>
            <a:r>
              <a:rPr lang="es-ES" sz="1600">
                <a:highlight>
                  <a:srgbClr val="FFFF00"/>
                </a:highlight>
              </a:rPr>
              <a:t>economía circular </a:t>
            </a:r>
            <a:r>
              <a:rPr lang="es-ES" sz="1600"/>
              <a:t>y reconversión tecnológica, iniciando en las cuencas donde </a:t>
            </a:r>
            <a:r>
              <a:rPr lang="es-ES" sz="1600">
                <a:highlight>
                  <a:srgbClr val="FFFF00"/>
                </a:highlight>
              </a:rPr>
              <a:t>la contaminación recae desproporcionadamente</a:t>
            </a:r>
            <a:r>
              <a:rPr lang="es-ES" sz="1600"/>
              <a:t> sobre </a:t>
            </a:r>
            <a:r>
              <a:rPr lang="es-ES" sz="1600">
                <a:highlight>
                  <a:srgbClr val="FFFF00"/>
                </a:highlight>
              </a:rPr>
              <a:t>comunidades con mayor vulnerabilidad hídrica</a:t>
            </a:r>
            <a:r>
              <a:rPr lang="es-ES" sz="1600"/>
              <a:t>. Los avances en reducción de cargas </a:t>
            </a:r>
            <a:r>
              <a:rPr lang="es-ES" sz="1600">
                <a:highlight>
                  <a:srgbClr val="FFFF00"/>
                </a:highlight>
              </a:rPr>
              <a:t>serán transparentes y comunicados a las comunidades afectadas aguas abajo</a:t>
            </a:r>
            <a:r>
              <a:rPr lang="es-ES" sz="1600"/>
              <a:t>, y se medirán con un indicador de </a:t>
            </a:r>
            <a:r>
              <a:rPr lang="es-ES" sz="1600">
                <a:highlight>
                  <a:srgbClr val="FFFF00"/>
                </a:highlight>
              </a:rPr>
              <a:t>justicia distributiva: la mejora de la calidad </a:t>
            </a:r>
            <a:r>
              <a:rPr lang="es-ES" sz="1600"/>
              <a:t>del agua en cuencas que abastecen a poblaciones sin cobertura de agua potable formal.</a:t>
            </a:r>
            <a:endParaRPr sz="1600">
              <a:sym typeface="Calibri"/>
            </a:endParaRPr>
          </a:p>
        </p:txBody>
      </p:sp>
      <p:cxnSp>
        <p:nvCxnSpPr>
          <p:cNvPr id="5" name="Conector recto 4">
            <a:extLst>
              <a:ext uri="{FF2B5EF4-FFF2-40B4-BE49-F238E27FC236}">
                <a16:creationId xmlns:a16="http://schemas.microsoft.com/office/drawing/2014/main" id="{A35F158D-1ABA-A1C2-211C-98B50C8B4CF7}"/>
              </a:ext>
            </a:extLst>
          </p:cNvPr>
          <p:cNvCxnSpPr/>
          <p:nvPr/>
        </p:nvCxnSpPr>
        <p:spPr>
          <a:xfrm>
            <a:off x="5616282" y="2619102"/>
            <a:ext cx="0" cy="4051845"/>
          </a:xfrm>
          <a:prstGeom prst="line">
            <a:avLst/>
          </a:prstGeom>
          <a:ln w="19050" cap="flat" cmpd="sng" algn="ctr">
            <a:solidFill>
              <a:schemeClr val="accent1"/>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sp>
        <p:nvSpPr>
          <p:cNvPr id="2" name="Google Shape;4161;p38">
            <a:extLst>
              <a:ext uri="{FF2B5EF4-FFF2-40B4-BE49-F238E27FC236}">
                <a16:creationId xmlns:a16="http://schemas.microsoft.com/office/drawing/2014/main" id="{EC8C3B5D-8A4C-933C-C02D-E394131D9A6B}"/>
              </a:ext>
            </a:extLst>
          </p:cNvPr>
          <p:cNvSpPr txBox="1"/>
          <p:nvPr/>
        </p:nvSpPr>
        <p:spPr>
          <a:xfrm>
            <a:off x="5616282" y="2621066"/>
            <a:ext cx="6543938" cy="4124166"/>
          </a:xfrm>
          <a:prstGeom prst="rect">
            <a:avLst/>
          </a:prstGeom>
          <a:noFill/>
          <a:ln>
            <a:noFill/>
          </a:ln>
        </p:spPr>
        <p:txBody>
          <a:bodyPr spcFirstLastPara="1" wrap="square" lIns="91425" tIns="45700" rIns="91425" bIns="45700" anchor="t" anchorCtr="0">
            <a:spAutoFit/>
          </a:bodyPr>
          <a:lstStyle/>
          <a:p>
            <a:pPr lvl="1" algn="just">
              <a:buSzPts val="1200"/>
            </a:pPr>
            <a:endParaRPr lang="es-CO" sz="1800" b="1">
              <a:solidFill>
                <a:srgbClr val="242D5B"/>
              </a:solidFill>
              <a:latin typeface="Calibri"/>
              <a:cs typeface="Calibri"/>
            </a:endParaRPr>
          </a:p>
          <a:p>
            <a:pPr lvl="1" algn="just">
              <a:buSzPts val="1200"/>
            </a:pPr>
            <a:r>
              <a:rPr lang="es-CO" sz="1800" b="1">
                <a:solidFill>
                  <a:srgbClr val="242D5B"/>
                </a:solidFill>
                <a:latin typeface="Calibri"/>
                <a:cs typeface="Calibri"/>
              </a:rPr>
              <a:t>               Responsables: </a:t>
            </a:r>
          </a:p>
          <a:p>
            <a:pPr algn="just"/>
            <a:r>
              <a:rPr lang="es-CO" sz="1300" b="1">
                <a:solidFill>
                  <a:srgbClr val="002060"/>
                </a:solidFill>
                <a:highlight>
                  <a:srgbClr val="FFFF00"/>
                </a:highlight>
                <a:latin typeface="Calibri"/>
                <a:cs typeface="Calibri"/>
              </a:rPr>
              <a:t>Liderazgo: </a:t>
            </a:r>
            <a:r>
              <a:rPr lang="es-MX" sz="1300">
                <a:solidFill>
                  <a:srgbClr val="444444"/>
                </a:solidFill>
                <a:highlight>
                  <a:srgbClr val="FFFF00"/>
                </a:highlight>
                <a:latin typeface="Calibri"/>
                <a:cs typeface="Calibri"/>
              </a:rPr>
              <a:t>??.</a:t>
            </a:r>
            <a:endParaRPr lang="es-CO" sz="1300">
              <a:solidFill>
                <a:srgbClr val="444444"/>
              </a:solidFill>
              <a:highlight>
                <a:srgbClr val="FFFF00"/>
              </a:highlight>
              <a:latin typeface="Calibri"/>
              <a:cs typeface="Calibri"/>
            </a:endParaRPr>
          </a:p>
          <a:p>
            <a:r>
              <a:rPr lang="es-MX" sz="1300" b="1">
                <a:solidFill>
                  <a:srgbClr val="002060"/>
                </a:solidFill>
                <a:latin typeface="Calibri"/>
                <a:cs typeface="Calibri"/>
              </a:rPr>
              <a:t>Articulación: </a:t>
            </a:r>
            <a:r>
              <a:rPr lang="es-ES" sz="1300">
                <a:solidFill>
                  <a:srgbClr val="444444"/>
                </a:solidFill>
                <a:latin typeface="Calibri"/>
                <a:cs typeface="Calibri"/>
              </a:rPr>
              <a:t>MinAmbiente, Ministerio de Agricultura y Desarrollo Rural, Ministerio de Minas y Energía, Ministerio de Vivienda, Ministerio de Comercio, Industria y Turismo, DNP, autoridades ambientales, gremios y sectores productivos y de servicios</a:t>
            </a:r>
            <a:r>
              <a:rPr lang="en-US" sz="1300">
                <a:solidFill>
                  <a:srgbClr val="444444"/>
                </a:solidFill>
                <a:latin typeface="Calibri"/>
                <a:cs typeface="Calibri"/>
              </a:rPr>
              <a:t>.</a:t>
            </a:r>
            <a:endParaRPr lang="es-MX" sz="1300">
              <a:solidFill>
                <a:srgbClr val="444444"/>
              </a:solidFill>
              <a:latin typeface="Calibri"/>
              <a:cs typeface="Calibri"/>
            </a:endParaRPr>
          </a:p>
          <a:p>
            <a:pPr algn="just"/>
            <a:endParaRPr lang="es-MX" sz="1300">
              <a:solidFill>
                <a:srgbClr val="444444"/>
              </a:solidFill>
              <a:latin typeface="Calibri"/>
              <a:cs typeface="Calibri"/>
            </a:endParaRPr>
          </a:p>
          <a:p>
            <a:pPr algn="just"/>
            <a:endParaRPr lang="es-MX" sz="1300">
              <a:solidFill>
                <a:srgbClr val="444444"/>
              </a:solidFill>
              <a:latin typeface="Calibri"/>
              <a:cs typeface="Calibri"/>
            </a:endParaRPr>
          </a:p>
          <a:p>
            <a:pPr algn="just"/>
            <a:endParaRPr lang="es-MX" sz="1300">
              <a:solidFill>
                <a:srgbClr val="444444"/>
              </a:solidFill>
              <a:latin typeface="Calibri"/>
              <a:cs typeface="Calibri"/>
            </a:endParaRPr>
          </a:p>
          <a:p>
            <a:pPr lvl="1" algn="just">
              <a:buSzPts val="1200"/>
            </a:pPr>
            <a:r>
              <a:rPr lang="es-MX" sz="1800" b="1">
                <a:solidFill>
                  <a:srgbClr val="242D5B"/>
                </a:solidFill>
                <a:latin typeface="Calibri"/>
                <a:cs typeface="Calibri"/>
              </a:rPr>
              <a:t>                Metas: </a:t>
            </a:r>
          </a:p>
          <a:p>
            <a:pPr algn="just"/>
            <a:r>
              <a:rPr lang="es-CO" sz="1300" b="1">
                <a:solidFill>
                  <a:srgbClr val="002060"/>
                </a:solidFill>
                <a:latin typeface="Calibri"/>
                <a:cs typeface="Calibri"/>
              </a:rPr>
              <a:t>2030: </a:t>
            </a:r>
            <a:r>
              <a:rPr lang="es-ES" sz="1300">
                <a:solidFill>
                  <a:srgbClr val="444444"/>
                </a:solidFill>
                <a:latin typeface="Calibri"/>
                <a:cs typeface="Calibri"/>
              </a:rPr>
              <a:t>diseño e implementación de programas sectoriales en sectores prioritarios (agrícola, pecuario, urbano, minero, energético e industrial), con líneas base y metas progresivas de reducción de carga contaminante</a:t>
            </a:r>
            <a:r>
              <a:rPr lang="es-MX" sz="1300">
                <a:solidFill>
                  <a:srgbClr val="444444"/>
                </a:solidFill>
                <a:latin typeface="Calibri"/>
                <a:cs typeface="Calibri"/>
              </a:rPr>
              <a:t>.</a:t>
            </a:r>
          </a:p>
          <a:p>
            <a:pPr algn="just"/>
            <a:r>
              <a:rPr lang="es-CO" sz="1300" b="1">
                <a:solidFill>
                  <a:srgbClr val="002060"/>
                </a:solidFill>
                <a:latin typeface="Calibri"/>
                <a:cs typeface="Calibri"/>
              </a:rPr>
              <a:t>2040: </a:t>
            </a:r>
            <a:r>
              <a:rPr lang="es-ES" sz="1300">
                <a:solidFill>
                  <a:srgbClr val="444444"/>
                </a:solidFill>
                <a:latin typeface="Calibri"/>
                <a:cs typeface="Calibri"/>
              </a:rPr>
              <a:t>escalamiento de los programas y consolidación de procesos de reconversión tecnológica, reúso y economía circular en sectores con mayor aporte de cargas contaminantes</a:t>
            </a:r>
            <a:r>
              <a:rPr lang="es-MX" sz="1300">
                <a:solidFill>
                  <a:srgbClr val="444444"/>
                </a:solidFill>
                <a:latin typeface="Calibri"/>
                <a:cs typeface="Calibri"/>
              </a:rPr>
              <a:t>.</a:t>
            </a:r>
          </a:p>
          <a:p>
            <a:pPr algn="just"/>
            <a:r>
              <a:rPr lang="es-CO" sz="1300" b="1">
                <a:solidFill>
                  <a:srgbClr val="002060"/>
                </a:solidFill>
                <a:latin typeface="Calibri"/>
                <a:cs typeface="Calibri"/>
              </a:rPr>
              <a:t>2050: </a:t>
            </a:r>
            <a:r>
              <a:rPr lang="es-ES" sz="1300">
                <a:solidFill>
                  <a:srgbClr val="444444"/>
                </a:solidFill>
                <a:latin typeface="Calibri"/>
                <a:cs typeface="Calibri"/>
              </a:rPr>
              <a:t>integración generalizada de la prevención en el origen como práctica estructural de la producción y los servicios, con reducción sostenida de cargas contaminantes y aprovechamiento eficiente del agua</a:t>
            </a:r>
            <a:r>
              <a:rPr lang="es-MX" sz="1300">
                <a:solidFill>
                  <a:srgbClr val="444444"/>
                </a:solidFill>
                <a:latin typeface="Calibri"/>
                <a:cs typeface="Calibri"/>
              </a:rPr>
              <a:t>.</a:t>
            </a:r>
            <a:endParaRPr lang="es-CO" sz="1300">
              <a:solidFill>
                <a:srgbClr val="444444"/>
              </a:solidFill>
              <a:latin typeface="Calibri"/>
              <a:cs typeface="Calibri"/>
            </a:endParaRPr>
          </a:p>
        </p:txBody>
      </p:sp>
      <p:pic>
        <p:nvPicPr>
          <p:cNvPr id="6" name="Gráfico 5" descr="Crecimiento empresarial contorno">
            <a:extLst>
              <a:ext uri="{FF2B5EF4-FFF2-40B4-BE49-F238E27FC236}">
                <a16:creationId xmlns:a16="http://schemas.microsoft.com/office/drawing/2014/main" id="{47A8AAB6-BC5D-7AF0-3FDF-CE2B2F4A1719}"/>
              </a:ext>
            </a:extLst>
          </p:cNvPr>
          <p:cNvPicPr>
            <a:picLocks noChangeAspect="1"/>
          </p:cNvPicPr>
          <p:nvPr/>
        </p:nvPicPr>
        <p:blipFill>
          <a:blip>
            <a:extLst>
              <a:ext uri="{96DAC541-7B7A-43D3-8B79-37D633B846F1}">
                <asvg:svgBlip xmlns:asvg="http://schemas.microsoft.com/office/drawing/2016/SVG/main" r:embed="rId6"/>
              </a:ext>
            </a:extLst>
          </a:blip>
          <a:stretch>
            <a:fillRect/>
          </a:stretch>
        </p:blipFill>
        <p:spPr>
          <a:xfrm>
            <a:off x="5754298" y="4060420"/>
            <a:ext cx="717480" cy="717480"/>
          </a:xfrm>
          <a:prstGeom prst="rect">
            <a:avLst/>
          </a:prstGeom>
        </p:spPr>
      </p:pic>
      <p:pic>
        <p:nvPicPr>
          <p:cNvPr id="8" name="Gráfico 7" descr="Usuarios contorno">
            <a:extLst>
              <a:ext uri="{FF2B5EF4-FFF2-40B4-BE49-F238E27FC236}">
                <a16:creationId xmlns:a16="http://schemas.microsoft.com/office/drawing/2014/main" id="{32AFF7ED-B2D5-3F20-F81E-1ED1D8CB9836}"/>
              </a:ext>
            </a:extLst>
          </p:cNvPr>
          <p:cNvPicPr>
            <a:picLocks noChangeAspect="1"/>
          </p:cNvPicPr>
          <p:nvPr/>
        </p:nvPicPr>
        <p:blipFill>
          <a:blip>
            <a:extLst>
              <a:ext uri="{96DAC541-7B7A-43D3-8B79-37D633B846F1}">
                <asvg:svgBlip xmlns:asvg="http://schemas.microsoft.com/office/drawing/2016/SVG/main" r:embed="rId7"/>
              </a:ext>
            </a:extLst>
          </a:blip>
          <a:stretch>
            <a:fillRect/>
          </a:stretch>
        </p:blipFill>
        <p:spPr>
          <a:xfrm>
            <a:off x="5738757" y="2568901"/>
            <a:ext cx="717480" cy="717480"/>
          </a:xfrm>
          <a:prstGeom prst="rect">
            <a:avLst/>
          </a:prstGeom>
        </p:spPr>
      </p:pic>
      <p:pic>
        <p:nvPicPr>
          <p:cNvPr id="10" name="Gráfico 9" descr="Mano abierta con planta contorno">
            <a:extLst>
              <a:ext uri="{FF2B5EF4-FFF2-40B4-BE49-F238E27FC236}">
                <a16:creationId xmlns:a16="http://schemas.microsoft.com/office/drawing/2014/main" id="{67842E69-DC49-6E04-C985-55FBAEA2576A}"/>
              </a:ext>
            </a:extLst>
          </p:cNvPr>
          <p:cNvPicPr>
            <a:picLocks noChangeAspect="1"/>
          </p:cNvPicPr>
          <p:nvPr/>
        </p:nvPicPr>
        <p:blipFill>
          <a:blip>
            <a:extLst>
              <a:ext uri="{96DAC541-7B7A-43D3-8B79-37D633B846F1}">
                <asvg:svgBlip xmlns:asvg="http://schemas.microsoft.com/office/drawing/2016/SVG/main" r:embed="rId8"/>
              </a:ext>
            </a:extLst>
          </a:blip>
          <a:stretch>
            <a:fillRect/>
          </a:stretch>
        </p:blipFill>
        <p:spPr>
          <a:xfrm>
            <a:off x="276819" y="2598785"/>
            <a:ext cx="655486" cy="655486"/>
          </a:xfrm>
          <a:prstGeom prst="rect">
            <a:avLst/>
          </a:prstGeom>
        </p:spPr>
      </p:pic>
    </p:spTree>
    <p:extLst>
      <p:ext uri="{BB962C8B-B14F-4D97-AF65-F5344CB8AC3E}">
        <p14:creationId xmlns:p14="http://schemas.microsoft.com/office/powerpoint/2010/main" val="24814068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6950BFC3-D8DA-4A85-94F7-54DA5524770B}">
      <p188:commentRel xmlns:p188="http://schemas.microsoft.com/office/powerpoint/2018/8/main" r:id="rId3"/>
    </p:ext>
  </p:extLs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Shape 3998">
          <a:extLst>
            <a:ext uri="{FF2B5EF4-FFF2-40B4-BE49-F238E27FC236}">
              <a16:creationId xmlns:a16="http://schemas.microsoft.com/office/drawing/2014/main" id="{CBEB11DD-9355-2346-2F9D-68943E85EA50}"/>
            </a:ext>
          </a:extLst>
        </p:cNvPr>
        <p:cNvGrpSpPr/>
        <p:nvPr/>
      </p:nvGrpSpPr>
      <p:grpSpPr>
        <a:xfrm>
          <a:off x="0" y="0"/>
          <a:ext cx="0" cy="0"/>
          <a:chOff x="0" y="0"/>
          <a:chExt cx="0" cy="0"/>
        </a:xfrm>
      </p:grpSpPr>
      <p:pic>
        <p:nvPicPr>
          <p:cNvPr id="3999" name="Google Shape;3999;p27" descr="Patrón de fondo&#10;&#10;El contenido generado por IA puede ser incorrecto.">
            <a:extLst>
              <a:ext uri="{FF2B5EF4-FFF2-40B4-BE49-F238E27FC236}">
                <a16:creationId xmlns:a16="http://schemas.microsoft.com/office/drawing/2014/main" id="{E0D3A757-7332-0D84-40D7-2A89E99ADA04}"/>
              </a:ext>
            </a:extLst>
          </p:cNvPr>
          <p:cNvPicPr preferRelativeResize="0"/>
          <p:nvPr/>
        </p:nvPicPr>
        <p:blipFill rotWithShape="1">
          <a:blip r:embed="rId4">
            <a:alphaModFix/>
          </a:blip>
          <a:srcRect/>
          <a:stretch/>
        </p:blipFill>
        <p:spPr>
          <a:xfrm>
            <a:off x="-13974" y="-3861"/>
            <a:ext cx="11504838" cy="6858000"/>
          </a:xfrm>
          <a:prstGeom prst="rect">
            <a:avLst/>
          </a:prstGeom>
          <a:noFill/>
          <a:ln>
            <a:noFill/>
          </a:ln>
        </p:spPr>
      </p:pic>
      <p:sp>
        <p:nvSpPr>
          <p:cNvPr id="4000" name="Google Shape;4000;p27">
            <a:extLst>
              <a:ext uri="{FF2B5EF4-FFF2-40B4-BE49-F238E27FC236}">
                <a16:creationId xmlns:a16="http://schemas.microsoft.com/office/drawing/2014/main" id="{41582E82-EAB8-7A25-EF98-2D0F35398FB4}"/>
              </a:ext>
            </a:extLst>
          </p:cNvPr>
          <p:cNvSpPr/>
          <p:nvPr/>
        </p:nvSpPr>
        <p:spPr>
          <a:xfrm>
            <a:off x="6801898" y="0"/>
            <a:ext cx="5386800" cy="1042200"/>
          </a:xfrm>
          <a:prstGeom prst="rect">
            <a:avLst/>
          </a:prstGeom>
          <a:solidFill>
            <a:srgbClr val="242D5B"/>
          </a:solidFill>
          <a:ln w="12700" cap="flat" cmpd="sng">
            <a:solidFill>
              <a:srgbClr val="264159"/>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4001" name="Google Shape;4001;p27">
            <a:extLst>
              <a:ext uri="{FF2B5EF4-FFF2-40B4-BE49-F238E27FC236}">
                <a16:creationId xmlns:a16="http://schemas.microsoft.com/office/drawing/2014/main" id="{FB36F7AF-E180-6EA1-4034-3E401FF039B9}"/>
              </a:ext>
            </a:extLst>
          </p:cNvPr>
          <p:cNvSpPr txBox="1"/>
          <p:nvPr/>
        </p:nvSpPr>
        <p:spPr>
          <a:xfrm>
            <a:off x="7099310" y="185888"/>
            <a:ext cx="4814700" cy="107730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000"/>
              <a:buFont typeface="Arial"/>
              <a:buNone/>
            </a:pPr>
            <a:r>
              <a:rPr lang="es-CO" sz="2000" b="1" i="0" u="none" strike="noStrike" cap="none">
                <a:solidFill>
                  <a:schemeClr val="lt1"/>
                </a:solidFill>
                <a:latin typeface="Calibri"/>
                <a:ea typeface="Calibri"/>
                <a:cs typeface="Calibri"/>
                <a:sym typeface="Calibri"/>
              </a:rPr>
              <a:t>LÍNEAS ESTRATÉGICAS propuestas equipo ANCLA</a:t>
            </a:r>
            <a:endParaRPr sz="2000" b="0" i="0" u="none" strike="noStrike" cap="none">
              <a:solidFill>
                <a:schemeClr val="lt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2400"/>
              <a:buFont typeface="Arial"/>
              <a:buNone/>
            </a:pPr>
            <a:endParaRPr sz="2400" b="1" i="0" u="none" strike="noStrike" cap="none">
              <a:solidFill>
                <a:schemeClr val="lt1"/>
              </a:solidFill>
              <a:latin typeface="Calibri"/>
              <a:ea typeface="Calibri"/>
              <a:cs typeface="Calibri"/>
              <a:sym typeface="Calibri"/>
            </a:endParaRPr>
          </a:p>
        </p:txBody>
      </p:sp>
      <p:pic>
        <p:nvPicPr>
          <p:cNvPr id="4002" name="Google Shape;4002;p27" descr="Logotipo&#10;&#10;El contenido generado por IA puede ser incorrecto.">
            <a:extLst>
              <a:ext uri="{FF2B5EF4-FFF2-40B4-BE49-F238E27FC236}">
                <a16:creationId xmlns:a16="http://schemas.microsoft.com/office/drawing/2014/main" id="{010FDEFD-8407-8FAD-7F84-49B69D354FBF}"/>
              </a:ext>
            </a:extLst>
          </p:cNvPr>
          <p:cNvPicPr preferRelativeResize="0"/>
          <p:nvPr/>
        </p:nvPicPr>
        <p:blipFill rotWithShape="1">
          <a:blip r:embed="rId5">
            <a:alphaModFix/>
          </a:blip>
          <a:srcRect/>
          <a:stretch/>
        </p:blipFill>
        <p:spPr>
          <a:xfrm>
            <a:off x="277873" y="185888"/>
            <a:ext cx="4019550" cy="809625"/>
          </a:xfrm>
          <a:prstGeom prst="rect">
            <a:avLst/>
          </a:prstGeom>
          <a:noFill/>
          <a:ln>
            <a:noFill/>
          </a:ln>
        </p:spPr>
      </p:pic>
      <p:sp>
        <p:nvSpPr>
          <p:cNvPr id="4003" name="Google Shape;4003;p27">
            <a:extLst>
              <a:ext uri="{FF2B5EF4-FFF2-40B4-BE49-F238E27FC236}">
                <a16:creationId xmlns:a16="http://schemas.microsoft.com/office/drawing/2014/main" id="{1AA058A7-BB7D-0A00-74A3-00EEBEF39DFE}"/>
              </a:ext>
            </a:extLst>
          </p:cNvPr>
          <p:cNvSpPr/>
          <p:nvPr/>
        </p:nvSpPr>
        <p:spPr>
          <a:xfrm>
            <a:off x="0" y="1002217"/>
            <a:ext cx="12192600" cy="1542600"/>
          </a:xfrm>
          <a:prstGeom prst="rect">
            <a:avLst/>
          </a:prstGeom>
          <a:solidFill>
            <a:srgbClr val="BBD6E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600"/>
              <a:buFont typeface="Arial"/>
              <a:buNone/>
            </a:pPr>
            <a:endParaRPr sz="1600" b="0" i="0" u="none" strike="noStrike" cap="none">
              <a:solidFill>
                <a:schemeClr val="lt1"/>
              </a:solidFill>
              <a:latin typeface="Calibri"/>
              <a:ea typeface="Calibri"/>
              <a:cs typeface="Calibri"/>
              <a:sym typeface="Calibri"/>
            </a:endParaRPr>
          </a:p>
        </p:txBody>
      </p:sp>
      <p:sp>
        <p:nvSpPr>
          <p:cNvPr id="4004" name="Google Shape;4004;p27">
            <a:extLst>
              <a:ext uri="{FF2B5EF4-FFF2-40B4-BE49-F238E27FC236}">
                <a16:creationId xmlns:a16="http://schemas.microsoft.com/office/drawing/2014/main" id="{6337BC06-F4AC-808F-0573-5014395643E1}"/>
              </a:ext>
            </a:extLst>
          </p:cNvPr>
          <p:cNvSpPr txBox="1"/>
          <p:nvPr/>
        </p:nvSpPr>
        <p:spPr>
          <a:xfrm>
            <a:off x="267170" y="1068573"/>
            <a:ext cx="11921527" cy="1169511"/>
          </a:xfrm>
          <a:prstGeom prst="rect">
            <a:avLst/>
          </a:prstGeom>
          <a:noFill/>
          <a:ln>
            <a:noFill/>
          </a:ln>
        </p:spPr>
        <p:txBody>
          <a:bodyPr spcFirstLastPara="1" wrap="square" lIns="91425" tIns="45700" rIns="91425" bIns="45700" anchor="t" anchorCtr="0">
            <a:spAutoFit/>
          </a:bodyPr>
          <a:lstStyle/>
          <a:p>
            <a:pPr lvl="0">
              <a:buSzPts val="2000"/>
            </a:pPr>
            <a:r>
              <a:rPr lang="es-ES" sz="2000" b="1">
                <a:solidFill>
                  <a:srgbClr val="242D5B"/>
                </a:solidFill>
                <a:latin typeface="Calibri"/>
                <a:cs typeface="Calibri"/>
              </a:rPr>
              <a:t>PREVENCIÓN, CONTROL Y REDUCCIÓN DE LA CONTAMINACIÓN</a:t>
            </a:r>
            <a:endParaRPr lang="es-MX" sz="2000" b="1">
              <a:solidFill>
                <a:srgbClr val="242D5B"/>
              </a:solidFill>
              <a:latin typeface="Calibri"/>
              <a:cs typeface="Calibri"/>
            </a:endParaRPr>
          </a:p>
          <a:p>
            <a:pPr lvl="0">
              <a:buSzPts val="2000"/>
            </a:pPr>
            <a:endParaRPr lang="es-CO" sz="1800" b="1">
              <a:solidFill>
                <a:srgbClr val="242D5B"/>
              </a:solidFill>
              <a:latin typeface="Calibri"/>
              <a:cs typeface="Calibri"/>
              <a:sym typeface="Calibri"/>
            </a:endParaRPr>
          </a:p>
          <a:p>
            <a:pPr>
              <a:buSzPts val="2000"/>
            </a:pPr>
            <a:r>
              <a:rPr lang="es-MX" sz="1800" b="1">
                <a:solidFill>
                  <a:srgbClr val="242D5B"/>
                </a:solidFill>
                <a:latin typeface="Calibri"/>
                <a:cs typeface="Calibri"/>
              </a:rPr>
              <a:t>2. </a:t>
            </a:r>
            <a:r>
              <a:rPr lang="es-ES" sz="1800" b="1">
                <a:solidFill>
                  <a:srgbClr val="242D5B"/>
                </a:solidFill>
                <a:highlight>
                  <a:srgbClr val="FFFF00"/>
                </a:highlight>
                <a:latin typeface="Calibri"/>
                <a:cs typeface="Calibri"/>
              </a:rPr>
              <a:t>Saneamiento justo</a:t>
            </a:r>
            <a:r>
              <a:rPr lang="es-ES" sz="1800" b="1">
                <a:solidFill>
                  <a:srgbClr val="242D5B"/>
                </a:solidFill>
                <a:latin typeface="Calibri"/>
                <a:cs typeface="Calibri"/>
              </a:rPr>
              <a:t> y tratamiento </a:t>
            </a:r>
            <a:r>
              <a:rPr lang="es-ES" sz="1800" b="1" strike="sngStrike">
                <a:solidFill>
                  <a:srgbClr val="242D5B"/>
                </a:solidFill>
                <a:latin typeface="Calibri"/>
                <a:cs typeface="Calibri"/>
              </a:rPr>
              <a:t>efectivo</a:t>
            </a:r>
            <a:r>
              <a:rPr lang="es-ES" sz="1800" b="1">
                <a:solidFill>
                  <a:srgbClr val="242D5B"/>
                </a:solidFill>
                <a:latin typeface="Calibri"/>
                <a:cs typeface="Calibri"/>
              </a:rPr>
              <a:t> de aguas residuales</a:t>
            </a:r>
            <a:endParaRPr lang="es-MX" sz="1800" b="1">
              <a:solidFill>
                <a:srgbClr val="242D5B"/>
              </a:solidFill>
              <a:latin typeface="Calibri"/>
              <a:cs typeface="Calibri"/>
            </a:endParaRPr>
          </a:p>
          <a:p>
            <a:pPr marL="0" marR="0" lvl="0" indent="0" algn="l" rtl="0">
              <a:lnSpc>
                <a:spcPct val="100000"/>
              </a:lnSpc>
              <a:spcBef>
                <a:spcPts val="0"/>
              </a:spcBef>
              <a:spcAft>
                <a:spcPts val="0"/>
              </a:spcAft>
              <a:buClr>
                <a:srgbClr val="000000"/>
              </a:buClr>
              <a:buSzPts val="2000"/>
              <a:buFont typeface="Arial"/>
              <a:buNone/>
            </a:pPr>
            <a:endParaRPr sz="1400" b="0" i="0" u="none" strike="noStrike" cap="none">
              <a:solidFill>
                <a:srgbClr val="000000"/>
              </a:solidFill>
              <a:latin typeface="Arial"/>
              <a:ea typeface="Arial"/>
              <a:cs typeface="Arial"/>
              <a:sym typeface="Arial"/>
            </a:endParaRPr>
          </a:p>
        </p:txBody>
      </p:sp>
      <p:sp>
        <p:nvSpPr>
          <p:cNvPr id="3" name="Google Shape;4161;p38">
            <a:extLst>
              <a:ext uri="{FF2B5EF4-FFF2-40B4-BE49-F238E27FC236}">
                <a16:creationId xmlns:a16="http://schemas.microsoft.com/office/drawing/2014/main" id="{CC15CE21-D4EB-B909-D640-569C56FFAA68}"/>
              </a:ext>
            </a:extLst>
          </p:cNvPr>
          <p:cNvSpPr txBox="1"/>
          <p:nvPr/>
        </p:nvSpPr>
        <p:spPr>
          <a:xfrm>
            <a:off x="-354956" y="2607860"/>
            <a:ext cx="5971238" cy="2400617"/>
          </a:xfrm>
          <a:prstGeom prst="rect">
            <a:avLst/>
          </a:prstGeom>
          <a:noFill/>
          <a:ln>
            <a:noFill/>
          </a:ln>
        </p:spPr>
        <p:txBody>
          <a:bodyPr spcFirstLastPara="1" wrap="square" lIns="91425" tIns="45700" rIns="91425" bIns="45700" anchor="t" anchorCtr="0">
            <a:spAutoFit/>
          </a:bodyPr>
          <a:lstStyle/>
          <a:p>
            <a:pPr marL="457200" lvl="1" algn="just">
              <a:buSzPts val="1200"/>
            </a:pPr>
            <a:endParaRPr lang="es-CO" sz="1800" b="1">
              <a:solidFill>
                <a:srgbClr val="242D5B"/>
              </a:solidFill>
              <a:latin typeface="Calibri"/>
              <a:cs typeface="Calibri"/>
              <a:sym typeface="Calibri"/>
            </a:endParaRPr>
          </a:p>
          <a:p>
            <a:pPr marL="457200" lvl="1" algn="just">
              <a:buSzPts val="1200"/>
            </a:pPr>
            <a:r>
              <a:rPr lang="es-CO" sz="1800" b="1">
                <a:solidFill>
                  <a:srgbClr val="242D5B"/>
                </a:solidFill>
                <a:latin typeface="Calibri"/>
                <a:cs typeface="Calibri"/>
                <a:sym typeface="Calibri"/>
              </a:rPr>
              <a:t>                Propósito:  </a:t>
            </a:r>
          </a:p>
          <a:p>
            <a:pPr marL="457200" lvl="1" algn="just">
              <a:buSzPts val="1200"/>
            </a:pPr>
            <a:endParaRPr lang="es-MX" sz="1600">
              <a:solidFill>
                <a:srgbClr val="444444"/>
              </a:solidFill>
              <a:latin typeface="Calibri"/>
              <a:cs typeface="Calibri"/>
            </a:endParaRPr>
          </a:p>
          <a:p>
            <a:pPr marL="457200" lvl="1" algn="just">
              <a:buSzPts val="1200"/>
            </a:pPr>
            <a:r>
              <a:rPr lang="es-ES"/>
              <a:t>Ampliar la cobertura, eficiencia y sostenibilidad de los sistemas de saneamiento y tratamiento de aguas residuales aplicando el </a:t>
            </a:r>
            <a:r>
              <a:rPr lang="es-ES">
                <a:highlight>
                  <a:srgbClr val="FFFF00"/>
                </a:highlight>
              </a:rPr>
              <a:t>principio de vulnerabilidad de comunidades</a:t>
            </a:r>
            <a:r>
              <a:rPr lang="es-ES"/>
              <a:t>. El logro de esta acción se medirá no solo por porcentajes de infraestructura instalada, sino por la reducción efectiva de </a:t>
            </a:r>
            <a:r>
              <a:rPr lang="es-ES">
                <a:highlight>
                  <a:srgbClr val="FFFF00"/>
                </a:highlight>
              </a:rPr>
              <a:t>enfermedades de origen hídrico </a:t>
            </a:r>
            <a:r>
              <a:rPr lang="es-ES"/>
              <a:t>y la </a:t>
            </a:r>
            <a:r>
              <a:rPr lang="es-ES">
                <a:highlight>
                  <a:srgbClr val="FFFF00"/>
                </a:highlight>
              </a:rPr>
              <a:t>mejora de la calidad del agua en puntos de captación </a:t>
            </a:r>
            <a:r>
              <a:rPr lang="es-ES"/>
              <a:t>de las comunidades priorizadas.</a:t>
            </a:r>
            <a:r>
              <a:rPr lang="es-MX"/>
              <a:t>.</a:t>
            </a:r>
            <a:endParaRPr sz="1200" b="0" i="0" u="none" strike="noStrike" cap="none">
              <a:solidFill>
                <a:srgbClr val="444444"/>
              </a:solidFill>
              <a:latin typeface="Calibri"/>
              <a:ea typeface="Calibri"/>
              <a:cs typeface="Calibri"/>
              <a:sym typeface="Calibri"/>
            </a:endParaRPr>
          </a:p>
        </p:txBody>
      </p:sp>
      <p:cxnSp>
        <p:nvCxnSpPr>
          <p:cNvPr id="5" name="Conector recto 4">
            <a:extLst>
              <a:ext uri="{FF2B5EF4-FFF2-40B4-BE49-F238E27FC236}">
                <a16:creationId xmlns:a16="http://schemas.microsoft.com/office/drawing/2014/main" id="{A35F158D-1ABA-A1C2-211C-98B50C8B4CF7}"/>
              </a:ext>
            </a:extLst>
          </p:cNvPr>
          <p:cNvCxnSpPr/>
          <p:nvPr/>
        </p:nvCxnSpPr>
        <p:spPr>
          <a:xfrm>
            <a:off x="5616282" y="2619102"/>
            <a:ext cx="0" cy="4051845"/>
          </a:xfrm>
          <a:prstGeom prst="line">
            <a:avLst/>
          </a:prstGeom>
          <a:ln w="19050" cap="flat" cmpd="sng" algn="ctr">
            <a:solidFill>
              <a:schemeClr val="accent1"/>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sp>
        <p:nvSpPr>
          <p:cNvPr id="2" name="Google Shape;4161;p38">
            <a:extLst>
              <a:ext uri="{FF2B5EF4-FFF2-40B4-BE49-F238E27FC236}">
                <a16:creationId xmlns:a16="http://schemas.microsoft.com/office/drawing/2014/main" id="{EC8C3B5D-8A4C-933C-C02D-E394131D9A6B}"/>
              </a:ext>
            </a:extLst>
          </p:cNvPr>
          <p:cNvSpPr txBox="1"/>
          <p:nvPr/>
        </p:nvSpPr>
        <p:spPr>
          <a:xfrm>
            <a:off x="5616282" y="2621066"/>
            <a:ext cx="6543938" cy="4124166"/>
          </a:xfrm>
          <a:prstGeom prst="rect">
            <a:avLst/>
          </a:prstGeom>
          <a:noFill/>
          <a:ln>
            <a:noFill/>
          </a:ln>
        </p:spPr>
        <p:txBody>
          <a:bodyPr spcFirstLastPara="1" wrap="square" lIns="91425" tIns="45700" rIns="91425" bIns="45700" anchor="t" anchorCtr="0">
            <a:spAutoFit/>
          </a:bodyPr>
          <a:lstStyle/>
          <a:p>
            <a:pPr lvl="1" algn="just">
              <a:buSzPts val="1200"/>
            </a:pPr>
            <a:endParaRPr lang="es-CO" sz="1800" b="1">
              <a:solidFill>
                <a:srgbClr val="242D5B"/>
              </a:solidFill>
              <a:latin typeface="Calibri"/>
              <a:cs typeface="Calibri"/>
            </a:endParaRPr>
          </a:p>
          <a:p>
            <a:pPr lvl="1" algn="just">
              <a:buSzPts val="1200"/>
            </a:pPr>
            <a:r>
              <a:rPr lang="es-CO" sz="1800" b="1">
                <a:solidFill>
                  <a:srgbClr val="242D5B"/>
                </a:solidFill>
                <a:latin typeface="Calibri"/>
                <a:cs typeface="Calibri"/>
              </a:rPr>
              <a:t>               Responsables: </a:t>
            </a:r>
          </a:p>
          <a:p>
            <a:pPr algn="just"/>
            <a:r>
              <a:rPr lang="es-CO" sz="1300" b="1">
                <a:solidFill>
                  <a:srgbClr val="002060"/>
                </a:solidFill>
                <a:highlight>
                  <a:srgbClr val="FFFF00"/>
                </a:highlight>
                <a:latin typeface="Calibri"/>
                <a:cs typeface="Calibri"/>
              </a:rPr>
              <a:t>Liderazgo: </a:t>
            </a:r>
            <a:r>
              <a:rPr lang="es-ES" sz="1300">
                <a:solidFill>
                  <a:srgbClr val="444444"/>
                </a:solidFill>
                <a:highlight>
                  <a:srgbClr val="FFFF00"/>
                </a:highlight>
                <a:latin typeface="Calibri"/>
                <a:cs typeface="Calibri"/>
              </a:rPr>
              <a:t>Ministerio de Vivienda, Ciudad y Territorio</a:t>
            </a:r>
            <a:r>
              <a:rPr lang="es-MX" sz="1300">
                <a:solidFill>
                  <a:srgbClr val="444444"/>
                </a:solidFill>
                <a:highlight>
                  <a:srgbClr val="FFFF00"/>
                </a:highlight>
                <a:latin typeface="Calibri"/>
                <a:cs typeface="Calibri"/>
              </a:rPr>
              <a:t>.</a:t>
            </a:r>
            <a:endParaRPr lang="es-CO" sz="1300">
              <a:solidFill>
                <a:srgbClr val="444444"/>
              </a:solidFill>
              <a:highlight>
                <a:srgbClr val="FFFF00"/>
              </a:highlight>
              <a:latin typeface="Calibri"/>
              <a:cs typeface="Calibri"/>
            </a:endParaRPr>
          </a:p>
          <a:p>
            <a:r>
              <a:rPr lang="es-MX" sz="1300" b="1">
                <a:solidFill>
                  <a:srgbClr val="002060"/>
                </a:solidFill>
                <a:latin typeface="Calibri"/>
                <a:cs typeface="Calibri"/>
              </a:rPr>
              <a:t>Articulación: </a:t>
            </a:r>
            <a:r>
              <a:rPr lang="es-ES" sz="1300">
                <a:solidFill>
                  <a:srgbClr val="444444"/>
                </a:solidFill>
                <a:latin typeface="Calibri"/>
                <a:cs typeface="Calibri"/>
              </a:rPr>
              <a:t>Ministerio de Ambiente y Desarrollo Sostenible, CRA, Superintendencia de Servicios Públicos Domiciliarios, entidades territoriales, prestadores de servicios públicos, autoridades ambientales, Ministerio de Salud y Protección Social y DNP</a:t>
            </a:r>
            <a:r>
              <a:rPr lang="en-US" sz="1300">
                <a:solidFill>
                  <a:srgbClr val="444444"/>
                </a:solidFill>
                <a:latin typeface="Calibri"/>
                <a:cs typeface="Calibri"/>
              </a:rPr>
              <a:t>.</a:t>
            </a:r>
            <a:endParaRPr lang="es-MX" sz="1300">
              <a:solidFill>
                <a:srgbClr val="444444"/>
              </a:solidFill>
              <a:latin typeface="Calibri"/>
              <a:cs typeface="Calibri"/>
            </a:endParaRPr>
          </a:p>
          <a:p>
            <a:pPr algn="just"/>
            <a:endParaRPr lang="es-MX" sz="1300">
              <a:solidFill>
                <a:srgbClr val="444444"/>
              </a:solidFill>
              <a:latin typeface="Calibri"/>
              <a:cs typeface="Calibri"/>
            </a:endParaRPr>
          </a:p>
          <a:p>
            <a:pPr algn="just"/>
            <a:endParaRPr lang="es-MX" sz="1300">
              <a:solidFill>
                <a:srgbClr val="444444"/>
              </a:solidFill>
              <a:latin typeface="Calibri"/>
              <a:cs typeface="Calibri"/>
            </a:endParaRPr>
          </a:p>
          <a:p>
            <a:pPr algn="just"/>
            <a:endParaRPr lang="es-MX" sz="1300">
              <a:solidFill>
                <a:srgbClr val="444444"/>
              </a:solidFill>
              <a:latin typeface="Calibri"/>
              <a:cs typeface="Calibri"/>
            </a:endParaRPr>
          </a:p>
          <a:p>
            <a:pPr lvl="1" algn="just">
              <a:buSzPts val="1200"/>
            </a:pPr>
            <a:r>
              <a:rPr lang="es-MX" sz="1800" b="1">
                <a:solidFill>
                  <a:srgbClr val="242D5B"/>
                </a:solidFill>
                <a:latin typeface="Calibri"/>
                <a:cs typeface="Calibri"/>
              </a:rPr>
              <a:t>                </a:t>
            </a:r>
            <a:r>
              <a:rPr lang="es-MX" sz="1800" b="1">
                <a:solidFill>
                  <a:srgbClr val="242D5B"/>
                </a:solidFill>
                <a:highlight>
                  <a:srgbClr val="FFFF00"/>
                </a:highlight>
                <a:latin typeface="Calibri"/>
                <a:cs typeface="Calibri"/>
              </a:rPr>
              <a:t>Metas: </a:t>
            </a:r>
          </a:p>
          <a:p>
            <a:pPr algn="just"/>
            <a:r>
              <a:rPr lang="es-CO" sz="1300" b="1">
                <a:solidFill>
                  <a:srgbClr val="002060"/>
                </a:solidFill>
                <a:latin typeface="Calibri"/>
                <a:cs typeface="Calibri"/>
              </a:rPr>
              <a:t>2030: </a:t>
            </a:r>
            <a:r>
              <a:rPr lang="es-ES" sz="1300">
                <a:solidFill>
                  <a:srgbClr val="444444"/>
                </a:solidFill>
                <a:latin typeface="Calibri"/>
                <a:cs typeface="Calibri"/>
              </a:rPr>
              <a:t>Alineación de inversiones en </a:t>
            </a:r>
            <a:r>
              <a:rPr lang="es-ES" sz="1300">
                <a:solidFill>
                  <a:srgbClr val="444444"/>
                </a:solidFill>
                <a:highlight>
                  <a:srgbClr val="FFFF00"/>
                </a:highlight>
                <a:latin typeface="Calibri"/>
                <a:cs typeface="Calibri"/>
              </a:rPr>
              <a:t>PTAR </a:t>
            </a:r>
            <a:r>
              <a:rPr lang="es-ES" sz="1300">
                <a:solidFill>
                  <a:srgbClr val="444444"/>
                </a:solidFill>
                <a:latin typeface="Calibri"/>
                <a:cs typeface="Calibri"/>
              </a:rPr>
              <a:t>y soluciones de saneamiento con objetivos de calidad del agua definidos en PORH y otros instrumentos; incorporación de metas de remoción por parámetro y </a:t>
            </a:r>
            <a:r>
              <a:rPr lang="es-ES" sz="1300">
                <a:solidFill>
                  <a:srgbClr val="444444"/>
                </a:solidFill>
                <a:highlight>
                  <a:srgbClr val="FFFF00"/>
                </a:highlight>
                <a:latin typeface="Calibri"/>
                <a:cs typeface="Calibri"/>
              </a:rPr>
              <a:t>monitoreo obligatorio</a:t>
            </a:r>
            <a:r>
              <a:rPr lang="es-MX" sz="1300">
                <a:solidFill>
                  <a:srgbClr val="444444"/>
                </a:solidFill>
                <a:highlight>
                  <a:srgbClr val="FFFF00"/>
                </a:highlight>
                <a:latin typeface="Calibri"/>
                <a:cs typeface="Calibri"/>
              </a:rPr>
              <a:t>.</a:t>
            </a:r>
          </a:p>
          <a:p>
            <a:pPr algn="just"/>
            <a:r>
              <a:rPr lang="es-CO" sz="1300" b="1">
                <a:solidFill>
                  <a:srgbClr val="002060"/>
                </a:solidFill>
                <a:latin typeface="Calibri"/>
                <a:cs typeface="Calibri"/>
              </a:rPr>
              <a:t>2040: </a:t>
            </a:r>
            <a:r>
              <a:rPr lang="es-ES" sz="1300">
                <a:solidFill>
                  <a:srgbClr val="444444"/>
                </a:solidFill>
                <a:latin typeface="Calibri"/>
                <a:cs typeface="Calibri"/>
              </a:rPr>
              <a:t>Expansión y optimización de coberturas urbanas y rurales, incluyendo tecnologías descentralizadas, modulares, híbridas y adaptadas al cambio climático, con sostenibilidad operativa y financiera</a:t>
            </a:r>
            <a:r>
              <a:rPr lang="es-MX" sz="1300">
                <a:solidFill>
                  <a:srgbClr val="444444"/>
                </a:solidFill>
                <a:latin typeface="Calibri"/>
                <a:cs typeface="Calibri"/>
              </a:rPr>
              <a:t>.</a:t>
            </a:r>
          </a:p>
          <a:p>
            <a:pPr algn="just"/>
            <a:r>
              <a:rPr lang="es-CO" sz="1300" b="1">
                <a:solidFill>
                  <a:srgbClr val="002060"/>
                </a:solidFill>
                <a:latin typeface="Calibri"/>
                <a:cs typeface="Calibri"/>
              </a:rPr>
              <a:t>2050: </a:t>
            </a:r>
            <a:r>
              <a:rPr lang="es-ES" sz="1300">
                <a:solidFill>
                  <a:srgbClr val="444444"/>
                </a:solidFill>
                <a:latin typeface="Calibri"/>
                <a:cs typeface="Calibri"/>
              </a:rPr>
              <a:t>Cobertura y operación sostenible de sistemas de tratamiento y saneamiento en todo el territorio nacional, con capacidad de contribuir de forma efectiva al cumplimiento de objetivos de calidad del agua</a:t>
            </a:r>
            <a:r>
              <a:rPr lang="es-MX" sz="1300">
                <a:solidFill>
                  <a:srgbClr val="444444"/>
                </a:solidFill>
                <a:latin typeface="Calibri"/>
                <a:cs typeface="Calibri"/>
              </a:rPr>
              <a:t>.</a:t>
            </a:r>
            <a:endParaRPr lang="es-CO" sz="1300">
              <a:solidFill>
                <a:srgbClr val="444444"/>
              </a:solidFill>
              <a:latin typeface="Calibri"/>
              <a:cs typeface="Calibri"/>
            </a:endParaRPr>
          </a:p>
        </p:txBody>
      </p:sp>
      <p:pic>
        <p:nvPicPr>
          <p:cNvPr id="6" name="Gráfico 5" descr="Crecimiento empresarial contorno">
            <a:extLst>
              <a:ext uri="{FF2B5EF4-FFF2-40B4-BE49-F238E27FC236}">
                <a16:creationId xmlns:a16="http://schemas.microsoft.com/office/drawing/2014/main" id="{47A8AAB6-BC5D-7AF0-3FDF-CE2B2F4A1719}"/>
              </a:ext>
            </a:extLst>
          </p:cNvPr>
          <p:cNvPicPr>
            <a:picLocks noChangeAspect="1"/>
          </p:cNvPicPr>
          <p:nvPr/>
        </p:nvPicPr>
        <p:blipFill>
          <a:blip>
            <a:extLst>
              <a:ext uri="{96DAC541-7B7A-43D3-8B79-37D633B846F1}">
                <asvg:svgBlip xmlns:asvg="http://schemas.microsoft.com/office/drawing/2016/SVG/main" r:embed="rId6"/>
              </a:ext>
            </a:extLst>
          </a:blip>
          <a:stretch>
            <a:fillRect/>
          </a:stretch>
        </p:blipFill>
        <p:spPr>
          <a:xfrm>
            <a:off x="5754298" y="4043167"/>
            <a:ext cx="717480" cy="717480"/>
          </a:xfrm>
          <a:prstGeom prst="rect">
            <a:avLst/>
          </a:prstGeom>
        </p:spPr>
      </p:pic>
      <p:pic>
        <p:nvPicPr>
          <p:cNvPr id="8" name="Gráfico 7" descr="Usuarios contorno">
            <a:extLst>
              <a:ext uri="{FF2B5EF4-FFF2-40B4-BE49-F238E27FC236}">
                <a16:creationId xmlns:a16="http://schemas.microsoft.com/office/drawing/2014/main" id="{32AFF7ED-B2D5-3F20-F81E-1ED1D8CB9836}"/>
              </a:ext>
            </a:extLst>
          </p:cNvPr>
          <p:cNvPicPr>
            <a:picLocks noChangeAspect="1"/>
          </p:cNvPicPr>
          <p:nvPr/>
        </p:nvPicPr>
        <p:blipFill>
          <a:blip>
            <a:extLst>
              <a:ext uri="{96DAC541-7B7A-43D3-8B79-37D633B846F1}">
                <asvg:svgBlip xmlns:asvg="http://schemas.microsoft.com/office/drawing/2016/SVG/main" r:embed="rId7"/>
              </a:ext>
            </a:extLst>
          </a:blip>
          <a:stretch>
            <a:fillRect/>
          </a:stretch>
        </p:blipFill>
        <p:spPr>
          <a:xfrm>
            <a:off x="5749642" y="2547130"/>
            <a:ext cx="717480" cy="695709"/>
          </a:xfrm>
          <a:prstGeom prst="rect">
            <a:avLst/>
          </a:prstGeom>
        </p:spPr>
      </p:pic>
      <p:pic>
        <p:nvPicPr>
          <p:cNvPr id="10" name="Gráfico 9" descr="Mano abierta con planta contorno">
            <a:extLst>
              <a:ext uri="{FF2B5EF4-FFF2-40B4-BE49-F238E27FC236}">
                <a16:creationId xmlns:a16="http://schemas.microsoft.com/office/drawing/2014/main" id="{67842E69-DC49-6E04-C985-55FBAEA2576A}"/>
              </a:ext>
            </a:extLst>
          </p:cNvPr>
          <p:cNvPicPr>
            <a:picLocks noChangeAspect="1"/>
          </p:cNvPicPr>
          <p:nvPr/>
        </p:nvPicPr>
        <p:blipFill>
          <a:blip>
            <a:extLst>
              <a:ext uri="{96DAC541-7B7A-43D3-8B79-37D633B846F1}">
                <asvg:svgBlip xmlns:asvg="http://schemas.microsoft.com/office/drawing/2016/SVG/main" r:embed="rId8"/>
              </a:ext>
            </a:extLst>
          </a:blip>
          <a:stretch>
            <a:fillRect/>
          </a:stretch>
        </p:blipFill>
        <p:spPr>
          <a:xfrm>
            <a:off x="276819" y="2598785"/>
            <a:ext cx="655486" cy="655486"/>
          </a:xfrm>
          <a:prstGeom prst="rect">
            <a:avLst/>
          </a:prstGeom>
        </p:spPr>
      </p:pic>
      <p:sp>
        <p:nvSpPr>
          <p:cNvPr id="7" name="CuadroTexto 6">
            <a:extLst>
              <a:ext uri="{FF2B5EF4-FFF2-40B4-BE49-F238E27FC236}">
                <a16:creationId xmlns:a16="http://schemas.microsoft.com/office/drawing/2014/main" id="{27693CDB-4FFD-0312-0AFF-B8256266446D}"/>
              </a:ext>
            </a:extLst>
          </p:cNvPr>
          <p:cNvSpPr txBox="1"/>
          <p:nvPr/>
        </p:nvSpPr>
        <p:spPr>
          <a:xfrm>
            <a:off x="6801898" y="1745342"/>
            <a:ext cx="4184037" cy="553998"/>
          </a:xfrm>
          <a:prstGeom prst="rect">
            <a:avLst/>
          </a:prstGeom>
          <a:solidFill>
            <a:schemeClr val="accent4">
              <a:lumMod val="20000"/>
              <a:lumOff val="80000"/>
            </a:schemeClr>
          </a:solidFill>
        </p:spPr>
        <p:txBody>
          <a:bodyPr wrap="square">
            <a:spAutoFit/>
          </a:bodyPr>
          <a:lstStyle>
            <a:defPPr marR="0" lvl="0" algn="l" rtl="0">
              <a:lnSpc>
                <a:spcPct val="100000"/>
              </a:lnSpc>
              <a:spcBef>
                <a:spcPts val="0"/>
              </a:spcBef>
              <a:spcAft>
                <a:spcPts val="0"/>
              </a:spcAft>
              <a:defRPr/>
            </a:defPPr>
            <a:lvl1pPr marL="0" indent="0">
              <a:buNone/>
              <a:defRPr sz="1000" b="1">
                <a:solidFill>
                  <a:srgbClr val="D97706"/>
                </a:solidFill>
                <a:latin typeface="Calibri" pitchFamily="34" charset="0"/>
                <a:ea typeface="Calibri" pitchFamily="34" charset="-122"/>
                <a:cs typeface="Calibri" pitchFamily="34" charset="-120"/>
              </a:defRPr>
            </a:lvl1pPr>
          </a:lstStyle>
          <a:p>
            <a:r>
              <a:rPr lang="es-CO"/>
              <a:t>Brecha:  L</a:t>
            </a:r>
            <a:r>
              <a:rPr lang="es-ES"/>
              <a:t>as inversiones se concentran donde hay más capacidad fiscal y no donde la contaminación tiene un efecto mas pronunciado.</a:t>
            </a:r>
            <a:endParaRPr lang="es-MX"/>
          </a:p>
          <a:p>
            <a:endParaRPr lang="es-CO"/>
          </a:p>
        </p:txBody>
      </p:sp>
    </p:spTree>
    <p:extLst>
      <p:ext uri="{BB962C8B-B14F-4D97-AF65-F5344CB8AC3E}">
        <p14:creationId xmlns:p14="http://schemas.microsoft.com/office/powerpoint/2010/main" val="798325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6950BFC3-D8DA-4A85-94F7-54DA5524770B}">
      <p188:commentRel xmlns:p188="http://schemas.microsoft.com/office/powerpoint/2018/8/main" r:id="rId3"/>
    </p:ext>
  </p:extLs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Shape 3998">
          <a:extLst>
            <a:ext uri="{FF2B5EF4-FFF2-40B4-BE49-F238E27FC236}">
              <a16:creationId xmlns:a16="http://schemas.microsoft.com/office/drawing/2014/main" id="{CBEB11DD-9355-2346-2F9D-68943E85EA50}"/>
            </a:ext>
          </a:extLst>
        </p:cNvPr>
        <p:cNvGrpSpPr/>
        <p:nvPr/>
      </p:nvGrpSpPr>
      <p:grpSpPr>
        <a:xfrm>
          <a:off x="0" y="0"/>
          <a:ext cx="0" cy="0"/>
          <a:chOff x="0" y="0"/>
          <a:chExt cx="0" cy="0"/>
        </a:xfrm>
      </p:grpSpPr>
      <p:pic>
        <p:nvPicPr>
          <p:cNvPr id="3999" name="Google Shape;3999;p27" descr="Patrón de fondo&#10;&#10;El contenido generado por IA puede ser incorrecto.">
            <a:extLst>
              <a:ext uri="{FF2B5EF4-FFF2-40B4-BE49-F238E27FC236}">
                <a16:creationId xmlns:a16="http://schemas.microsoft.com/office/drawing/2014/main" id="{E0D3A757-7332-0D84-40D7-2A89E99ADA04}"/>
              </a:ext>
            </a:extLst>
          </p:cNvPr>
          <p:cNvPicPr preferRelativeResize="0"/>
          <p:nvPr/>
        </p:nvPicPr>
        <p:blipFill rotWithShape="1">
          <a:blip r:embed="rId4">
            <a:alphaModFix/>
          </a:blip>
          <a:srcRect/>
          <a:stretch/>
        </p:blipFill>
        <p:spPr>
          <a:xfrm>
            <a:off x="-13974" y="-3861"/>
            <a:ext cx="11504838" cy="6858000"/>
          </a:xfrm>
          <a:prstGeom prst="rect">
            <a:avLst/>
          </a:prstGeom>
          <a:noFill/>
          <a:ln>
            <a:noFill/>
          </a:ln>
        </p:spPr>
      </p:pic>
      <p:sp>
        <p:nvSpPr>
          <p:cNvPr id="4000" name="Google Shape;4000;p27">
            <a:extLst>
              <a:ext uri="{FF2B5EF4-FFF2-40B4-BE49-F238E27FC236}">
                <a16:creationId xmlns:a16="http://schemas.microsoft.com/office/drawing/2014/main" id="{41582E82-EAB8-7A25-EF98-2D0F35398FB4}"/>
              </a:ext>
            </a:extLst>
          </p:cNvPr>
          <p:cNvSpPr/>
          <p:nvPr/>
        </p:nvSpPr>
        <p:spPr>
          <a:xfrm>
            <a:off x="6801898" y="0"/>
            <a:ext cx="5386800" cy="1042200"/>
          </a:xfrm>
          <a:prstGeom prst="rect">
            <a:avLst/>
          </a:prstGeom>
          <a:solidFill>
            <a:srgbClr val="242D5B"/>
          </a:solidFill>
          <a:ln w="12700" cap="flat" cmpd="sng">
            <a:solidFill>
              <a:srgbClr val="264159"/>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4001" name="Google Shape;4001;p27">
            <a:extLst>
              <a:ext uri="{FF2B5EF4-FFF2-40B4-BE49-F238E27FC236}">
                <a16:creationId xmlns:a16="http://schemas.microsoft.com/office/drawing/2014/main" id="{FB36F7AF-E180-6EA1-4034-3E401FF039B9}"/>
              </a:ext>
            </a:extLst>
          </p:cNvPr>
          <p:cNvSpPr txBox="1"/>
          <p:nvPr/>
        </p:nvSpPr>
        <p:spPr>
          <a:xfrm>
            <a:off x="7099310" y="185888"/>
            <a:ext cx="4814700" cy="107730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000"/>
              <a:buFont typeface="Arial"/>
              <a:buNone/>
            </a:pPr>
            <a:r>
              <a:rPr lang="es-CO" sz="2000" b="1" i="0" u="none" strike="noStrike" cap="none">
                <a:solidFill>
                  <a:schemeClr val="lt1"/>
                </a:solidFill>
                <a:latin typeface="Calibri"/>
                <a:ea typeface="Calibri"/>
                <a:cs typeface="Calibri"/>
                <a:sym typeface="Calibri"/>
              </a:rPr>
              <a:t>LÍNEAS ESTRATÉGICAS propuestas equipo ANCLA</a:t>
            </a:r>
            <a:endParaRPr sz="2000" b="0" i="0" u="none" strike="noStrike" cap="none">
              <a:solidFill>
                <a:schemeClr val="lt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2400"/>
              <a:buFont typeface="Arial"/>
              <a:buNone/>
            </a:pPr>
            <a:endParaRPr sz="2400" b="1" i="0" u="none" strike="noStrike" cap="none">
              <a:solidFill>
                <a:schemeClr val="lt1"/>
              </a:solidFill>
              <a:latin typeface="Calibri"/>
              <a:ea typeface="Calibri"/>
              <a:cs typeface="Calibri"/>
              <a:sym typeface="Calibri"/>
            </a:endParaRPr>
          </a:p>
        </p:txBody>
      </p:sp>
      <p:pic>
        <p:nvPicPr>
          <p:cNvPr id="4002" name="Google Shape;4002;p27" descr="Logotipo&#10;&#10;El contenido generado por IA puede ser incorrecto.">
            <a:extLst>
              <a:ext uri="{FF2B5EF4-FFF2-40B4-BE49-F238E27FC236}">
                <a16:creationId xmlns:a16="http://schemas.microsoft.com/office/drawing/2014/main" id="{010FDEFD-8407-8FAD-7F84-49B69D354FBF}"/>
              </a:ext>
            </a:extLst>
          </p:cNvPr>
          <p:cNvPicPr preferRelativeResize="0"/>
          <p:nvPr/>
        </p:nvPicPr>
        <p:blipFill rotWithShape="1">
          <a:blip r:embed="rId5">
            <a:alphaModFix/>
          </a:blip>
          <a:srcRect/>
          <a:stretch/>
        </p:blipFill>
        <p:spPr>
          <a:xfrm>
            <a:off x="277873" y="185888"/>
            <a:ext cx="4019550" cy="809625"/>
          </a:xfrm>
          <a:prstGeom prst="rect">
            <a:avLst/>
          </a:prstGeom>
          <a:noFill/>
          <a:ln>
            <a:noFill/>
          </a:ln>
        </p:spPr>
      </p:pic>
      <p:sp>
        <p:nvSpPr>
          <p:cNvPr id="4003" name="Google Shape;4003;p27">
            <a:extLst>
              <a:ext uri="{FF2B5EF4-FFF2-40B4-BE49-F238E27FC236}">
                <a16:creationId xmlns:a16="http://schemas.microsoft.com/office/drawing/2014/main" id="{1AA058A7-BB7D-0A00-74A3-00EEBEF39DFE}"/>
              </a:ext>
            </a:extLst>
          </p:cNvPr>
          <p:cNvSpPr/>
          <p:nvPr/>
        </p:nvSpPr>
        <p:spPr>
          <a:xfrm>
            <a:off x="0" y="1002217"/>
            <a:ext cx="12192600" cy="1542600"/>
          </a:xfrm>
          <a:prstGeom prst="rect">
            <a:avLst/>
          </a:prstGeom>
          <a:solidFill>
            <a:srgbClr val="BBD6E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600"/>
              <a:buFont typeface="Arial"/>
              <a:buNone/>
            </a:pPr>
            <a:endParaRPr sz="1600" b="0" i="0" u="none" strike="noStrike" cap="none">
              <a:solidFill>
                <a:schemeClr val="lt1"/>
              </a:solidFill>
              <a:latin typeface="Calibri"/>
              <a:ea typeface="Calibri"/>
              <a:cs typeface="Calibri"/>
              <a:sym typeface="Calibri"/>
            </a:endParaRPr>
          </a:p>
        </p:txBody>
      </p:sp>
      <p:sp>
        <p:nvSpPr>
          <p:cNvPr id="4004" name="Google Shape;4004;p27">
            <a:extLst>
              <a:ext uri="{FF2B5EF4-FFF2-40B4-BE49-F238E27FC236}">
                <a16:creationId xmlns:a16="http://schemas.microsoft.com/office/drawing/2014/main" id="{6337BC06-F4AC-808F-0573-5014395643E1}"/>
              </a:ext>
            </a:extLst>
          </p:cNvPr>
          <p:cNvSpPr txBox="1"/>
          <p:nvPr/>
        </p:nvSpPr>
        <p:spPr>
          <a:xfrm>
            <a:off x="267170" y="1068573"/>
            <a:ext cx="11921527" cy="1369565"/>
          </a:xfrm>
          <a:prstGeom prst="rect">
            <a:avLst/>
          </a:prstGeom>
          <a:noFill/>
          <a:ln>
            <a:noFill/>
          </a:ln>
        </p:spPr>
        <p:txBody>
          <a:bodyPr spcFirstLastPara="1" wrap="square" lIns="91425" tIns="45700" rIns="91425" bIns="45700" anchor="t" anchorCtr="0">
            <a:spAutoFit/>
          </a:bodyPr>
          <a:lstStyle/>
          <a:p>
            <a:pPr lvl="0">
              <a:buSzPts val="2000"/>
            </a:pPr>
            <a:r>
              <a:rPr lang="es-ES" sz="2000" b="1">
                <a:solidFill>
                  <a:srgbClr val="242D5B"/>
                </a:solidFill>
                <a:latin typeface="Calibri"/>
                <a:cs typeface="Calibri"/>
              </a:rPr>
              <a:t>PREVENCIÓN, CONTROL Y REDUCCIÓN DE LA CONTAMINACIÓN</a:t>
            </a:r>
            <a:endParaRPr lang="es-MX" sz="2000" b="1">
              <a:solidFill>
                <a:srgbClr val="242D5B"/>
              </a:solidFill>
              <a:latin typeface="Calibri"/>
              <a:cs typeface="Calibri"/>
            </a:endParaRPr>
          </a:p>
          <a:p>
            <a:pPr lvl="0">
              <a:buSzPts val="2000"/>
            </a:pPr>
            <a:endParaRPr lang="es-CO" sz="1800" b="1">
              <a:solidFill>
                <a:srgbClr val="242D5B"/>
              </a:solidFill>
              <a:latin typeface="Calibri"/>
              <a:cs typeface="Calibri"/>
              <a:sym typeface="Calibri"/>
            </a:endParaRPr>
          </a:p>
          <a:p>
            <a:pPr>
              <a:buSzPts val="2000"/>
            </a:pPr>
            <a:r>
              <a:rPr lang="es-MX" b="1">
                <a:solidFill>
                  <a:srgbClr val="242D5B"/>
                </a:solidFill>
                <a:latin typeface="Calibri"/>
                <a:cs typeface="Calibri"/>
              </a:rPr>
              <a:t>3</a:t>
            </a:r>
            <a:r>
              <a:rPr lang="es-MX" sz="1800" b="1">
                <a:solidFill>
                  <a:srgbClr val="242D5B"/>
                </a:solidFill>
                <a:latin typeface="Calibri"/>
                <a:cs typeface="Calibri"/>
              </a:rPr>
              <a:t>. </a:t>
            </a:r>
            <a:r>
              <a:rPr lang="es-ES" sz="1800" b="1">
                <a:solidFill>
                  <a:srgbClr val="242D5B"/>
                </a:solidFill>
                <a:latin typeface="Calibri"/>
                <a:cs typeface="Calibri"/>
              </a:rPr>
              <a:t>Gestión y </a:t>
            </a:r>
            <a:r>
              <a:rPr lang="es-ES" sz="1800" b="1">
                <a:solidFill>
                  <a:srgbClr val="242D5B"/>
                </a:solidFill>
                <a:highlight>
                  <a:srgbClr val="FFFF00"/>
                </a:highlight>
                <a:latin typeface="Calibri"/>
                <a:cs typeface="Calibri"/>
              </a:rPr>
              <a:t>reparación de sedimentos contaminados</a:t>
            </a:r>
            <a:endParaRPr lang="es-MX" sz="1800" b="1">
              <a:solidFill>
                <a:srgbClr val="242D5B"/>
              </a:solidFill>
              <a:highlight>
                <a:srgbClr val="FFFF00"/>
              </a:highlight>
              <a:latin typeface="Calibri"/>
              <a:cs typeface="Calibri"/>
            </a:endParaRPr>
          </a:p>
          <a:p>
            <a:pPr>
              <a:buSzPts val="2000"/>
            </a:pPr>
            <a:endParaRPr lang="es-CO" sz="1300" b="1">
              <a:solidFill>
                <a:schemeClr val="accent6">
                  <a:lumMod val="49000"/>
                </a:schemeClr>
              </a:solidFill>
              <a:latin typeface="Calibri"/>
              <a:ea typeface="Calibri"/>
              <a:cs typeface="Calibri"/>
            </a:endParaRPr>
          </a:p>
          <a:p>
            <a:pPr marL="0" marR="0" lvl="0" indent="0" algn="l" rtl="0">
              <a:lnSpc>
                <a:spcPct val="100000"/>
              </a:lnSpc>
              <a:spcBef>
                <a:spcPts val="0"/>
              </a:spcBef>
              <a:spcAft>
                <a:spcPts val="0"/>
              </a:spcAft>
              <a:buClr>
                <a:srgbClr val="000000"/>
              </a:buClr>
              <a:buSzPts val="2000"/>
              <a:buFont typeface="Arial"/>
              <a:buNone/>
            </a:pPr>
            <a:endParaRPr sz="1400" b="0" i="0" u="none" strike="noStrike" cap="none">
              <a:solidFill>
                <a:srgbClr val="000000"/>
              </a:solidFill>
              <a:latin typeface="Arial"/>
              <a:ea typeface="Arial"/>
              <a:cs typeface="Arial"/>
              <a:sym typeface="Arial"/>
            </a:endParaRPr>
          </a:p>
        </p:txBody>
      </p:sp>
      <p:sp>
        <p:nvSpPr>
          <p:cNvPr id="3" name="Google Shape;4161;p38">
            <a:extLst>
              <a:ext uri="{FF2B5EF4-FFF2-40B4-BE49-F238E27FC236}">
                <a16:creationId xmlns:a16="http://schemas.microsoft.com/office/drawing/2014/main" id="{CC15CE21-D4EB-B909-D640-569C56FFAA68}"/>
              </a:ext>
            </a:extLst>
          </p:cNvPr>
          <p:cNvSpPr txBox="1"/>
          <p:nvPr/>
        </p:nvSpPr>
        <p:spPr>
          <a:xfrm>
            <a:off x="-354956" y="2607860"/>
            <a:ext cx="5971238" cy="2185173"/>
          </a:xfrm>
          <a:prstGeom prst="rect">
            <a:avLst/>
          </a:prstGeom>
          <a:noFill/>
          <a:ln>
            <a:noFill/>
          </a:ln>
        </p:spPr>
        <p:txBody>
          <a:bodyPr spcFirstLastPara="1" wrap="square" lIns="91425" tIns="45700" rIns="91425" bIns="45700" anchor="t" anchorCtr="0">
            <a:spAutoFit/>
          </a:bodyPr>
          <a:lstStyle/>
          <a:p>
            <a:pPr marL="457200" lvl="1" algn="just">
              <a:buSzPts val="1200"/>
            </a:pPr>
            <a:endParaRPr lang="es-CO" sz="1800" b="1">
              <a:solidFill>
                <a:srgbClr val="242D5B"/>
              </a:solidFill>
              <a:latin typeface="Calibri"/>
              <a:cs typeface="Calibri"/>
              <a:sym typeface="Calibri"/>
            </a:endParaRPr>
          </a:p>
          <a:p>
            <a:pPr marL="457200" lvl="1" algn="just">
              <a:buSzPts val="1200"/>
            </a:pPr>
            <a:r>
              <a:rPr lang="es-CO" sz="1800" b="1">
                <a:solidFill>
                  <a:srgbClr val="242D5B"/>
                </a:solidFill>
                <a:latin typeface="Calibri"/>
                <a:cs typeface="Calibri"/>
                <a:sym typeface="Calibri"/>
              </a:rPr>
              <a:t>                Propósito:  </a:t>
            </a:r>
          </a:p>
          <a:p>
            <a:pPr marL="457200" lvl="1" algn="just">
              <a:buSzPts val="1200"/>
            </a:pPr>
            <a:endParaRPr lang="es-MX" sz="1600">
              <a:solidFill>
                <a:srgbClr val="444444"/>
              </a:solidFill>
              <a:latin typeface="Calibri"/>
              <a:cs typeface="Calibri"/>
            </a:endParaRPr>
          </a:p>
          <a:p>
            <a:pPr marL="457200" lvl="1" algn="just">
              <a:buSzPts val="1200"/>
            </a:pPr>
            <a:r>
              <a:rPr lang="es-ES"/>
              <a:t>Establecer e implementar lineamientos nacionales para identificar, priorizar y manejar sedimentos contaminados en cuerpos de agua, dando prioridad a las cuencas donde comunidades han soportado por décadas ese pasivo ambiental, e incorporando su memoria y conocimiento territorial como base para la </a:t>
            </a:r>
            <a:r>
              <a:rPr lang="es-ES">
                <a:highlight>
                  <a:srgbClr val="FFFF00"/>
                </a:highlight>
              </a:rPr>
              <a:t>reparación de la calidad </a:t>
            </a:r>
            <a:r>
              <a:rPr lang="es-ES"/>
              <a:t>del agua y de los ecosistemas.</a:t>
            </a:r>
            <a:endParaRPr sz="1200" b="0" i="0" u="none" strike="noStrike" cap="none">
              <a:solidFill>
                <a:srgbClr val="444444"/>
              </a:solidFill>
              <a:latin typeface="Calibri"/>
              <a:ea typeface="Calibri"/>
              <a:cs typeface="Calibri"/>
              <a:sym typeface="Calibri"/>
            </a:endParaRPr>
          </a:p>
        </p:txBody>
      </p:sp>
      <p:cxnSp>
        <p:nvCxnSpPr>
          <p:cNvPr id="5" name="Conector recto 4">
            <a:extLst>
              <a:ext uri="{FF2B5EF4-FFF2-40B4-BE49-F238E27FC236}">
                <a16:creationId xmlns:a16="http://schemas.microsoft.com/office/drawing/2014/main" id="{A35F158D-1ABA-A1C2-211C-98B50C8B4CF7}"/>
              </a:ext>
            </a:extLst>
          </p:cNvPr>
          <p:cNvCxnSpPr/>
          <p:nvPr/>
        </p:nvCxnSpPr>
        <p:spPr>
          <a:xfrm>
            <a:off x="5616282" y="2619102"/>
            <a:ext cx="0" cy="4051845"/>
          </a:xfrm>
          <a:prstGeom prst="line">
            <a:avLst/>
          </a:prstGeom>
          <a:ln w="19050" cap="flat" cmpd="sng" algn="ctr">
            <a:solidFill>
              <a:schemeClr val="accent1"/>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sp>
        <p:nvSpPr>
          <p:cNvPr id="2" name="Google Shape;4161;p38">
            <a:extLst>
              <a:ext uri="{FF2B5EF4-FFF2-40B4-BE49-F238E27FC236}">
                <a16:creationId xmlns:a16="http://schemas.microsoft.com/office/drawing/2014/main" id="{EC8C3B5D-8A4C-933C-C02D-E394131D9A6B}"/>
              </a:ext>
            </a:extLst>
          </p:cNvPr>
          <p:cNvSpPr txBox="1"/>
          <p:nvPr/>
        </p:nvSpPr>
        <p:spPr>
          <a:xfrm>
            <a:off x="5616282" y="2621066"/>
            <a:ext cx="6543938" cy="3724056"/>
          </a:xfrm>
          <a:prstGeom prst="rect">
            <a:avLst/>
          </a:prstGeom>
          <a:noFill/>
          <a:ln>
            <a:noFill/>
          </a:ln>
        </p:spPr>
        <p:txBody>
          <a:bodyPr spcFirstLastPara="1" wrap="square" lIns="91425" tIns="45700" rIns="91425" bIns="45700" anchor="t" anchorCtr="0">
            <a:spAutoFit/>
          </a:bodyPr>
          <a:lstStyle/>
          <a:p>
            <a:pPr lvl="1" algn="just">
              <a:buSzPts val="1200"/>
            </a:pPr>
            <a:endParaRPr lang="es-CO" sz="1800" b="1">
              <a:solidFill>
                <a:srgbClr val="242D5B"/>
              </a:solidFill>
              <a:latin typeface="Calibri"/>
              <a:cs typeface="Calibri"/>
            </a:endParaRPr>
          </a:p>
          <a:p>
            <a:pPr lvl="1" algn="just">
              <a:buSzPts val="1200"/>
            </a:pPr>
            <a:r>
              <a:rPr lang="es-CO" sz="1800" b="1">
                <a:solidFill>
                  <a:srgbClr val="242D5B"/>
                </a:solidFill>
                <a:latin typeface="Calibri"/>
                <a:cs typeface="Calibri"/>
              </a:rPr>
              <a:t>               Responsables: </a:t>
            </a:r>
          </a:p>
          <a:p>
            <a:r>
              <a:rPr lang="es-MX" sz="1300" b="1">
                <a:solidFill>
                  <a:srgbClr val="002060"/>
                </a:solidFill>
                <a:latin typeface="Calibri"/>
                <a:cs typeface="Calibri"/>
              </a:rPr>
              <a:t>Articulación: </a:t>
            </a:r>
            <a:r>
              <a:rPr lang="en-US" sz="1300">
                <a:solidFill>
                  <a:srgbClr val="444444"/>
                </a:solidFill>
                <a:latin typeface="Calibri"/>
                <a:cs typeface="Calibri"/>
              </a:rPr>
              <a:t>MinAmbiente, IDEAM, ANLA, </a:t>
            </a:r>
            <a:r>
              <a:rPr lang="en-US" sz="1300" err="1">
                <a:solidFill>
                  <a:srgbClr val="444444"/>
                </a:solidFill>
                <a:latin typeface="Calibri"/>
                <a:cs typeface="Calibri"/>
              </a:rPr>
              <a:t>autoridades</a:t>
            </a:r>
            <a:r>
              <a:rPr lang="en-US" sz="1300">
                <a:solidFill>
                  <a:srgbClr val="444444"/>
                </a:solidFill>
                <a:latin typeface="Calibri"/>
                <a:cs typeface="Calibri"/>
              </a:rPr>
              <a:t> </a:t>
            </a:r>
            <a:r>
              <a:rPr lang="en-US" sz="1300" err="1">
                <a:solidFill>
                  <a:srgbClr val="444444"/>
                </a:solidFill>
                <a:latin typeface="Calibri"/>
                <a:cs typeface="Calibri"/>
              </a:rPr>
              <a:t>ambientales</a:t>
            </a:r>
            <a:r>
              <a:rPr lang="en-US" sz="1300">
                <a:solidFill>
                  <a:srgbClr val="444444"/>
                </a:solidFill>
                <a:latin typeface="Calibri"/>
                <a:cs typeface="Calibri"/>
              </a:rPr>
              <a:t> </a:t>
            </a:r>
            <a:r>
              <a:rPr lang="en-US" sz="1300" err="1">
                <a:solidFill>
                  <a:srgbClr val="444444"/>
                </a:solidFill>
                <a:latin typeface="Calibri"/>
                <a:cs typeface="Calibri"/>
              </a:rPr>
              <a:t>competentes</a:t>
            </a:r>
            <a:r>
              <a:rPr lang="en-US" sz="1300">
                <a:solidFill>
                  <a:srgbClr val="444444"/>
                </a:solidFill>
                <a:latin typeface="Calibri"/>
                <a:cs typeface="Calibri"/>
              </a:rPr>
              <a:t>, Ministerio de Minas y Energía, </a:t>
            </a:r>
            <a:r>
              <a:rPr lang="en-US" sz="1300" err="1">
                <a:solidFill>
                  <a:srgbClr val="444444"/>
                </a:solidFill>
                <a:latin typeface="Calibri"/>
                <a:cs typeface="Calibri"/>
              </a:rPr>
              <a:t>entidades</a:t>
            </a:r>
            <a:r>
              <a:rPr lang="en-US" sz="1300">
                <a:solidFill>
                  <a:srgbClr val="444444"/>
                </a:solidFill>
                <a:latin typeface="Calibri"/>
                <a:cs typeface="Calibri"/>
              </a:rPr>
              <a:t> </a:t>
            </a:r>
            <a:r>
              <a:rPr lang="en-US" sz="1300" err="1">
                <a:solidFill>
                  <a:srgbClr val="444444"/>
                </a:solidFill>
                <a:latin typeface="Calibri"/>
                <a:cs typeface="Calibri"/>
              </a:rPr>
              <a:t>territoriales</a:t>
            </a:r>
            <a:r>
              <a:rPr lang="en-US" sz="1300">
                <a:solidFill>
                  <a:srgbClr val="444444"/>
                </a:solidFill>
                <a:latin typeface="Calibri"/>
                <a:cs typeface="Calibri"/>
              </a:rPr>
              <a:t>, </a:t>
            </a:r>
            <a:r>
              <a:rPr lang="en-US" sz="1300" err="1">
                <a:solidFill>
                  <a:srgbClr val="444444"/>
                </a:solidFill>
                <a:latin typeface="Calibri"/>
                <a:cs typeface="Calibri"/>
              </a:rPr>
              <a:t>sectores</a:t>
            </a:r>
            <a:r>
              <a:rPr lang="en-US" sz="1300">
                <a:solidFill>
                  <a:srgbClr val="444444"/>
                </a:solidFill>
                <a:latin typeface="Calibri"/>
                <a:cs typeface="Calibri"/>
              </a:rPr>
              <a:t> </a:t>
            </a:r>
            <a:r>
              <a:rPr lang="en-US" sz="1300" err="1">
                <a:solidFill>
                  <a:srgbClr val="444444"/>
                </a:solidFill>
                <a:latin typeface="Calibri"/>
                <a:cs typeface="Calibri"/>
              </a:rPr>
              <a:t>productivos</a:t>
            </a:r>
            <a:r>
              <a:rPr lang="en-US" sz="1300">
                <a:solidFill>
                  <a:srgbClr val="444444"/>
                </a:solidFill>
                <a:latin typeface="Calibri"/>
                <a:cs typeface="Calibri"/>
              </a:rPr>
              <a:t>, academia e </a:t>
            </a:r>
            <a:r>
              <a:rPr lang="en-US" sz="1300" err="1">
                <a:solidFill>
                  <a:srgbClr val="444444"/>
                </a:solidFill>
                <a:latin typeface="Calibri"/>
                <a:cs typeface="Calibri"/>
              </a:rPr>
              <a:t>institutos</a:t>
            </a:r>
            <a:r>
              <a:rPr lang="en-US" sz="1300">
                <a:solidFill>
                  <a:srgbClr val="444444"/>
                </a:solidFill>
                <a:latin typeface="Calibri"/>
                <a:cs typeface="Calibri"/>
              </a:rPr>
              <a:t> de </a:t>
            </a:r>
            <a:r>
              <a:rPr lang="en-US" sz="1300" err="1">
                <a:solidFill>
                  <a:srgbClr val="444444"/>
                </a:solidFill>
                <a:latin typeface="Calibri"/>
                <a:cs typeface="Calibri"/>
              </a:rPr>
              <a:t>investigación</a:t>
            </a:r>
            <a:r>
              <a:rPr lang="en-US" sz="1300">
                <a:solidFill>
                  <a:srgbClr val="444444"/>
                </a:solidFill>
                <a:latin typeface="Calibri"/>
                <a:cs typeface="Calibri"/>
              </a:rPr>
              <a:t>.</a:t>
            </a:r>
            <a:endParaRPr lang="es-MX" sz="1300">
              <a:solidFill>
                <a:srgbClr val="444444"/>
              </a:solidFill>
              <a:latin typeface="Calibri"/>
              <a:cs typeface="Calibri"/>
            </a:endParaRPr>
          </a:p>
          <a:p>
            <a:pPr algn="just"/>
            <a:endParaRPr lang="es-MX" sz="1300">
              <a:solidFill>
                <a:srgbClr val="444444"/>
              </a:solidFill>
              <a:latin typeface="Calibri"/>
              <a:cs typeface="Calibri"/>
            </a:endParaRPr>
          </a:p>
          <a:p>
            <a:pPr algn="just"/>
            <a:endParaRPr lang="es-MX" sz="1300">
              <a:solidFill>
                <a:srgbClr val="444444"/>
              </a:solidFill>
              <a:latin typeface="Calibri"/>
              <a:cs typeface="Calibri"/>
            </a:endParaRPr>
          </a:p>
          <a:p>
            <a:pPr algn="just"/>
            <a:endParaRPr lang="es-MX" sz="1300">
              <a:solidFill>
                <a:srgbClr val="444444"/>
              </a:solidFill>
              <a:latin typeface="Calibri"/>
              <a:cs typeface="Calibri"/>
            </a:endParaRPr>
          </a:p>
          <a:p>
            <a:pPr lvl="1" algn="just">
              <a:buSzPts val="1200"/>
            </a:pPr>
            <a:r>
              <a:rPr lang="es-MX" sz="1800" b="1">
                <a:solidFill>
                  <a:srgbClr val="242D5B"/>
                </a:solidFill>
                <a:latin typeface="Calibri"/>
                <a:cs typeface="Calibri"/>
              </a:rPr>
              <a:t>                Metas: </a:t>
            </a:r>
          </a:p>
          <a:p>
            <a:pPr algn="just"/>
            <a:r>
              <a:rPr lang="es-CO" sz="1300" b="1">
                <a:solidFill>
                  <a:srgbClr val="002060"/>
                </a:solidFill>
                <a:latin typeface="Calibri"/>
                <a:cs typeface="Calibri"/>
              </a:rPr>
              <a:t>2030: </a:t>
            </a:r>
            <a:r>
              <a:rPr lang="es-MX" sz="1300">
                <a:solidFill>
                  <a:srgbClr val="444444"/>
                </a:solidFill>
                <a:latin typeface="Calibri"/>
                <a:cs typeface="Calibri"/>
              </a:rPr>
              <a:t>Criterios nacionales definidos y al menos 30% reguladores hídricos estratégicos priorizados e incorporados como condiciones de ordenamiento y gestión del recurso en territorios piloto.</a:t>
            </a:r>
          </a:p>
          <a:p>
            <a:pPr algn="just"/>
            <a:r>
              <a:rPr lang="es-CO" sz="1300" b="1">
                <a:solidFill>
                  <a:srgbClr val="002060"/>
                </a:solidFill>
                <a:latin typeface="Calibri"/>
                <a:cs typeface="Calibri"/>
              </a:rPr>
              <a:t>2040: </a:t>
            </a:r>
            <a:r>
              <a:rPr lang="es-MX" sz="1300">
                <a:solidFill>
                  <a:srgbClr val="444444"/>
                </a:solidFill>
                <a:latin typeface="Calibri"/>
                <a:cs typeface="Calibri"/>
              </a:rPr>
              <a:t>Al menos 60% reguladores hídricos estratégicos incorporados sistemáticamente en instrumentos territoriales, ambientales y de gestión del recurso hídrico en territorios priorizados.</a:t>
            </a:r>
          </a:p>
          <a:p>
            <a:pPr algn="just"/>
            <a:r>
              <a:rPr lang="es-CO" sz="1300" b="1">
                <a:solidFill>
                  <a:srgbClr val="002060"/>
                </a:solidFill>
                <a:latin typeface="Calibri"/>
                <a:cs typeface="Calibri"/>
              </a:rPr>
              <a:t>2050: </a:t>
            </a:r>
            <a:r>
              <a:rPr lang="es-MX" sz="1300">
                <a:solidFill>
                  <a:srgbClr val="444444"/>
                </a:solidFill>
                <a:latin typeface="Calibri"/>
                <a:cs typeface="Calibri"/>
              </a:rPr>
              <a:t>Al menos 100% reguladores hídricos estratégicos conforman la RNRHE y son utilizados de manera regular como criterio de decisión territorial y de gestión del agua.</a:t>
            </a:r>
            <a:endParaRPr lang="es-CO" sz="1300">
              <a:solidFill>
                <a:srgbClr val="444444"/>
              </a:solidFill>
              <a:latin typeface="Calibri"/>
              <a:cs typeface="Calibri"/>
            </a:endParaRPr>
          </a:p>
        </p:txBody>
      </p:sp>
      <p:pic>
        <p:nvPicPr>
          <p:cNvPr id="6" name="Gráfico 5" descr="Crecimiento empresarial contorno">
            <a:extLst>
              <a:ext uri="{FF2B5EF4-FFF2-40B4-BE49-F238E27FC236}">
                <a16:creationId xmlns:a16="http://schemas.microsoft.com/office/drawing/2014/main" id="{47A8AAB6-BC5D-7AF0-3FDF-CE2B2F4A1719}"/>
              </a:ext>
            </a:extLst>
          </p:cNvPr>
          <p:cNvPicPr>
            <a:picLocks noChangeAspect="1"/>
          </p:cNvPicPr>
          <p:nvPr/>
        </p:nvPicPr>
        <p:blipFill>
          <a:blip>
            <a:extLst>
              <a:ext uri="{96DAC541-7B7A-43D3-8B79-37D633B846F1}">
                <asvg:svgBlip xmlns:asvg="http://schemas.microsoft.com/office/drawing/2016/SVG/main" r:embed="rId6"/>
              </a:ext>
            </a:extLst>
          </a:blip>
          <a:stretch>
            <a:fillRect/>
          </a:stretch>
        </p:blipFill>
        <p:spPr>
          <a:xfrm>
            <a:off x="5754298" y="3899392"/>
            <a:ext cx="717480" cy="717480"/>
          </a:xfrm>
          <a:prstGeom prst="rect">
            <a:avLst/>
          </a:prstGeom>
        </p:spPr>
      </p:pic>
      <p:pic>
        <p:nvPicPr>
          <p:cNvPr id="8" name="Gráfico 7" descr="Usuarios contorno">
            <a:extLst>
              <a:ext uri="{FF2B5EF4-FFF2-40B4-BE49-F238E27FC236}">
                <a16:creationId xmlns:a16="http://schemas.microsoft.com/office/drawing/2014/main" id="{32AFF7ED-B2D5-3F20-F81E-1ED1D8CB9836}"/>
              </a:ext>
            </a:extLst>
          </p:cNvPr>
          <p:cNvPicPr>
            <a:picLocks noChangeAspect="1"/>
          </p:cNvPicPr>
          <p:nvPr/>
        </p:nvPicPr>
        <p:blipFill>
          <a:blip>
            <a:extLst>
              <a:ext uri="{96DAC541-7B7A-43D3-8B79-37D633B846F1}">
                <asvg:svgBlip xmlns:asvg="http://schemas.microsoft.com/office/drawing/2016/SVG/main" r:embed="rId7"/>
              </a:ext>
            </a:extLst>
          </a:blip>
          <a:stretch>
            <a:fillRect/>
          </a:stretch>
        </p:blipFill>
        <p:spPr>
          <a:xfrm>
            <a:off x="5738757" y="2568901"/>
            <a:ext cx="717480" cy="717480"/>
          </a:xfrm>
          <a:prstGeom prst="rect">
            <a:avLst/>
          </a:prstGeom>
        </p:spPr>
      </p:pic>
      <p:pic>
        <p:nvPicPr>
          <p:cNvPr id="10" name="Gráfico 9" descr="Mano abierta con planta contorno">
            <a:extLst>
              <a:ext uri="{FF2B5EF4-FFF2-40B4-BE49-F238E27FC236}">
                <a16:creationId xmlns:a16="http://schemas.microsoft.com/office/drawing/2014/main" id="{67842E69-DC49-6E04-C985-55FBAEA2576A}"/>
              </a:ext>
            </a:extLst>
          </p:cNvPr>
          <p:cNvPicPr>
            <a:picLocks noChangeAspect="1"/>
          </p:cNvPicPr>
          <p:nvPr/>
        </p:nvPicPr>
        <p:blipFill>
          <a:blip>
            <a:extLst>
              <a:ext uri="{96DAC541-7B7A-43D3-8B79-37D633B846F1}">
                <asvg:svgBlip xmlns:asvg="http://schemas.microsoft.com/office/drawing/2016/SVG/main" r:embed="rId8"/>
              </a:ext>
            </a:extLst>
          </a:blip>
          <a:stretch>
            <a:fillRect/>
          </a:stretch>
        </p:blipFill>
        <p:spPr>
          <a:xfrm>
            <a:off x="276819" y="2598785"/>
            <a:ext cx="655486" cy="655486"/>
          </a:xfrm>
          <a:prstGeom prst="rect">
            <a:avLst/>
          </a:prstGeom>
        </p:spPr>
      </p:pic>
      <p:sp>
        <p:nvSpPr>
          <p:cNvPr id="4" name="TextBox 10">
            <a:extLst>
              <a:ext uri="{FF2B5EF4-FFF2-40B4-BE49-F238E27FC236}">
                <a16:creationId xmlns:a16="http://schemas.microsoft.com/office/drawing/2014/main" id="{F1B12123-DCCB-F7EE-2EA4-EFB74DD9C271}"/>
              </a:ext>
            </a:extLst>
          </p:cNvPr>
          <p:cNvSpPr txBox="1"/>
          <p:nvPr/>
        </p:nvSpPr>
        <p:spPr>
          <a:xfrm>
            <a:off x="6096000" y="1781848"/>
            <a:ext cx="5241808" cy="400110"/>
          </a:xfrm>
          <a:prstGeom prst="rect">
            <a:avLst/>
          </a:prstGeom>
          <a:solidFill>
            <a:schemeClr val="accent4">
              <a:lumMod val="20000"/>
              <a:lumOff val="80000"/>
            </a:schemeClr>
          </a:solidFill>
        </p:spPr>
        <p:txBody>
          <a:bodyPr wrap="square">
            <a:spAutoFit/>
          </a:bodyPr>
          <a:lstStyle>
            <a:defPPr marR="0" lvl="0" algn="l" rtl="0">
              <a:lnSpc>
                <a:spcPct val="100000"/>
              </a:lnSpc>
              <a:spcBef>
                <a:spcPts val="0"/>
              </a:spcBef>
              <a:spcAft>
                <a:spcPts val="0"/>
              </a:spcAft>
              <a:defRPr/>
            </a:defPPr>
            <a:lvl1pPr marL="0" indent="0">
              <a:buNone/>
              <a:defRPr sz="1000" b="1">
                <a:solidFill>
                  <a:srgbClr val="D97706"/>
                </a:solidFill>
                <a:latin typeface="Calibri" pitchFamily="34" charset="0"/>
                <a:ea typeface="Calibri" pitchFamily="34" charset="-122"/>
                <a:cs typeface="Calibri" pitchFamily="34" charset="-120"/>
              </a:defRPr>
            </a:lvl1pPr>
          </a:lstStyle>
          <a:p>
            <a:r>
              <a:rPr lang="es-CO"/>
              <a:t>Brecha:  ​Insuficiente o inexistente </a:t>
            </a:r>
            <a:r>
              <a:rPr lang="es-ES"/>
              <a:t>gestión específica de los sedimentos contaminados que sigue contaminando el agua hoy.</a:t>
            </a:r>
            <a:endParaRPr lang="es-MX"/>
          </a:p>
        </p:txBody>
      </p:sp>
    </p:spTree>
    <p:extLst>
      <p:ext uri="{BB962C8B-B14F-4D97-AF65-F5344CB8AC3E}">
        <p14:creationId xmlns:p14="http://schemas.microsoft.com/office/powerpoint/2010/main" val="39759265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6950BFC3-D8DA-4A85-94F7-54DA5524770B}">
      <p188:commentRel xmlns:p188="http://schemas.microsoft.com/office/powerpoint/2018/8/main" r:id="rId3"/>
    </p:ext>
  </p:extLs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Shape 3998"/>
        <p:cNvGrpSpPr/>
        <p:nvPr/>
      </p:nvGrpSpPr>
      <p:grpSpPr>
        <a:xfrm>
          <a:off x="0" y="0"/>
          <a:ext cx="0" cy="0"/>
          <a:chOff x="0" y="0"/>
          <a:chExt cx="0" cy="0"/>
        </a:xfrm>
      </p:grpSpPr>
      <p:sp>
        <p:nvSpPr>
          <p:cNvPr id="4000" name="Google Shape;4000;p27"/>
          <p:cNvSpPr/>
          <p:nvPr/>
        </p:nvSpPr>
        <p:spPr>
          <a:xfrm>
            <a:off x="6801898" y="0"/>
            <a:ext cx="5386800" cy="1042200"/>
          </a:xfrm>
          <a:prstGeom prst="rect">
            <a:avLst/>
          </a:prstGeom>
          <a:solidFill>
            <a:srgbClr val="242D5B"/>
          </a:solidFill>
          <a:ln w="12700" cap="flat" cmpd="sng">
            <a:solidFill>
              <a:srgbClr val="264159"/>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4001" name="Google Shape;4001;p27"/>
          <p:cNvSpPr txBox="1"/>
          <p:nvPr/>
        </p:nvSpPr>
        <p:spPr>
          <a:xfrm>
            <a:off x="7099310" y="185888"/>
            <a:ext cx="4814700" cy="1077178"/>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000"/>
              <a:buFont typeface="Arial"/>
              <a:buNone/>
            </a:pPr>
            <a:r>
              <a:rPr lang="es-CO" sz="2000" b="1" i="0" u="none" strike="noStrike" cap="none">
                <a:solidFill>
                  <a:schemeClr val="lt1"/>
                </a:solidFill>
                <a:latin typeface="Calibri"/>
                <a:ea typeface="Calibri"/>
                <a:cs typeface="Calibri"/>
                <a:sym typeface="Calibri"/>
              </a:rPr>
              <a:t>Análisis de brechas justicia ambiental reunión dirección: coordinadores y Director</a:t>
            </a:r>
            <a:endParaRPr sz="2000" b="0" i="0" u="none" strike="noStrike" cap="none">
              <a:solidFill>
                <a:schemeClr val="lt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2400"/>
              <a:buFont typeface="Arial"/>
              <a:buNone/>
            </a:pPr>
            <a:endParaRPr sz="2400" b="1" i="0" u="none" strike="noStrike" cap="none">
              <a:solidFill>
                <a:schemeClr val="lt1"/>
              </a:solidFill>
              <a:latin typeface="Calibri"/>
              <a:ea typeface="Calibri"/>
              <a:cs typeface="Calibri"/>
              <a:sym typeface="Calibri"/>
            </a:endParaRPr>
          </a:p>
        </p:txBody>
      </p:sp>
      <p:pic>
        <p:nvPicPr>
          <p:cNvPr id="4002" name="Google Shape;4002;p27" descr="Logotipo&#10;&#10;El contenido generado por IA puede ser incorrecto."/>
          <p:cNvPicPr preferRelativeResize="0"/>
          <p:nvPr/>
        </p:nvPicPr>
        <p:blipFill rotWithShape="1">
          <a:blip r:embed="rId4">
            <a:alphaModFix/>
          </a:blip>
          <a:srcRect/>
          <a:stretch/>
        </p:blipFill>
        <p:spPr>
          <a:xfrm>
            <a:off x="277873" y="185888"/>
            <a:ext cx="4019550" cy="809625"/>
          </a:xfrm>
          <a:prstGeom prst="rect">
            <a:avLst/>
          </a:prstGeom>
          <a:noFill/>
          <a:ln>
            <a:noFill/>
          </a:ln>
        </p:spPr>
      </p:pic>
      <p:sp>
        <p:nvSpPr>
          <p:cNvPr id="4003" name="Google Shape;4003;p27"/>
          <p:cNvSpPr/>
          <p:nvPr/>
        </p:nvSpPr>
        <p:spPr>
          <a:xfrm>
            <a:off x="3716" y="849817"/>
            <a:ext cx="12188884" cy="1552125"/>
          </a:xfrm>
          <a:prstGeom prst="rect">
            <a:avLst/>
          </a:prstGeom>
          <a:solidFill>
            <a:srgbClr val="BBD6E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600"/>
              <a:buFont typeface="Arial"/>
              <a:buNone/>
            </a:pPr>
            <a:endParaRPr sz="1600" b="0" i="0" u="none" strike="noStrike" cap="none">
              <a:solidFill>
                <a:schemeClr val="lt1"/>
              </a:solidFill>
              <a:latin typeface="Calibri"/>
              <a:ea typeface="Calibri"/>
              <a:cs typeface="Calibri"/>
              <a:sym typeface="Calibri"/>
            </a:endParaRPr>
          </a:p>
        </p:txBody>
      </p:sp>
      <p:graphicFrame>
        <p:nvGraphicFramePr>
          <p:cNvPr id="11" name="Tabla 10">
            <a:extLst>
              <a:ext uri="{FF2B5EF4-FFF2-40B4-BE49-F238E27FC236}">
                <a16:creationId xmlns:a16="http://schemas.microsoft.com/office/drawing/2014/main" id="{0495A19F-6472-C6C4-D6A4-9526A3B375A7}"/>
              </a:ext>
            </a:extLst>
          </p:cNvPr>
          <p:cNvGraphicFramePr>
            <a:graphicFrameLocks noGrp="1"/>
          </p:cNvGraphicFramePr>
          <p:nvPr>
            <p:extLst>
              <p:ext uri="{D42A27DB-BD31-4B8C-83A1-F6EECF244321}">
                <p14:modId xmlns:p14="http://schemas.microsoft.com/office/powerpoint/2010/main" val="2428777373"/>
              </p:ext>
            </p:extLst>
          </p:nvPr>
        </p:nvGraphicFramePr>
        <p:xfrm>
          <a:off x="47726" y="853440"/>
          <a:ext cx="12096548" cy="6004560"/>
        </p:xfrm>
        <a:graphic>
          <a:graphicData uri="http://schemas.openxmlformats.org/drawingml/2006/table">
            <a:tbl>
              <a:tblPr>
                <a:tableStyleId>{B301B821-A1FF-4177-AEE7-76D212191A09}</a:tableStyleId>
              </a:tblPr>
              <a:tblGrid>
                <a:gridCol w="1897236">
                  <a:extLst>
                    <a:ext uri="{9D8B030D-6E8A-4147-A177-3AD203B41FA5}">
                      <a16:colId xmlns:a16="http://schemas.microsoft.com/office/drawing/2014/main" val="259933375"/>
                    </a:ext>
                  </a:extLst>
                </a:gridCol>
                <a:gridCol w="1960989">
                  <a:extLst>
                    <a:ext uri="{9D8B030D-6E8A-4147-A177-3AD203B41FA5}">
                      <a16:colId xmlns:a16="http://schemas.microsoft.com/office/drawing/2014/main" val="1151942560"/>
                    </a:ext>
                  </a:extLst>
                </a:gridCol>
                <a:gridCol w="1483006">
                  <a:extLst>
                    <a:ext uri="{9D8B030D-6E8A-4147-A177-3AD203B41FA5}">
                      <a16:colId xmlns:a16="http://schemas.microsoft.com/office/drawing/2014/main" val="1841905802"/>
                    </a:ext>
                  </a:extLst>
                </a:gridCol>
                <a:gridCol w="1687972">
                  <a:extLst>
                    <a:ext uri="{9D8B030D-6E8A-4147-A177-3AD203B41FA5}">
                      <a16:colId xmlns:a16="http://schemas.microsoft.com/office/drawing/2014/main" val="915052492"/>
                    </a:ext>
                  </a:extLst>
                </a:gridCol>
                <a:gridCol w="1784427">
                  <a:extLst>
                    <a:ext uri="{9D8B030D-6E8A-4147-A177-3AD203B41FA5}">
                      <a16:colId xmlns:a16="http://schemas.microsoft.com/office/drawing/2014/main" val="708790069"/>
                    </a:ext>
                  </a:extLst>
                </a:gridCol>
                <a:gridCol w="1374348">
                  <a:extLst>
                    <a:ext uri="{9D8B030D-6E8A-4147-A177-3AD203B41FA5}">
                      <a16:colId xmlns:a16="http://schemas.microsoft.com/office/drawing/2014/main" val="1290671325"/>
                    </a:ext>
                  </a:extLst>
                </a:gridCol>
                <a:gridCol w="1908570">
                  <a:extLst>
                    <a:ext uri="{9D8B030D-6E8A-4147-A177-3AD203B41FA5}">
                      <a16:colId xmlns:a16="http://schemas.microsoft.com/office/drawing/2014/main" val="840435425"/>
                    </a:ext>
                  </a:extLst>
                </a:gridCol>
              </a:tblGrid>
              <a:tr h="916718">
                <a:tc>
                  <a:txBody>
                    <a:bodyPr/>
                    <a:lstStyle/>
                    <a:p>
                      <a:pPr algn="ctr" fontAlgn="ctr">
                        <a:buNone/>
                      </a:pPr>
                      <a:r>
                        <a:rPr lang="es-CO" sz="1100" b="1" u="none" strike="noStrike">
                          <a:solidFill>
                            <a:srgbClr val="002060"/>
                          </a:solidFill>
                          <a:effectLst/>
                          <a:latin typeface="Calibri" panose="020F0502020204030204" pitchFamily="34" charset="0"/>
                          <a:cs typeface="Calibri" panose="020F0502020204030204" pitchFamily="34" charset="0"/>
                        </a:rPr>
                        <a:t>Dimensión de análisis de la brecha</a:t>
                      </a:r>
                      <a:endParaRPr lang="es-CO" sz="1100" b="1" i="0" u="none" strike="noStrike">
                        <a:solidFill>
                          <a:srgbClr val="002060"/>
                        </a:solidFill>
                        <a:effectLst/>
                        <a:latin typeface="Calibri" panose="020F0502020204030204" pitchFamily="34" charset="0"/>
                        <a:cs typeface="Calibri" panose="020F0502020204030204" pitchFamily="34" charset="0"/>
                      </a:endParaRPr>
                    </a:p>
                  </a:txBody>
                  <a:tcPr marL="45720" marR="45720" anchor="ctr"/>
                </a:tc>
                <a:tc>
                  <a:txBody>
                    <a:bodyPr/>
                    <a:lstStyle/>
                    <a:p>
                      <a:pPr algn="ctr" fontAlgn="ctr">
                        <a:buNone/>
                      </a:pPr>
                      <a:r>
                        <a:rPr lang="es-CO" sz="1100" b="1" u="none" strike="noStrike">
                          <a:solidFill>
                            <a:srgbClr val="002060"/>
                          </a:solidFill>
                          <a:effectLst/>
                          <a:latin typeface="Calibri" panose="020F0502020204030204" pitchFamily="34" charset="0"/>
                          <a:cs typeface="Calibri" panose="020F0502020204030204" pitchFamily="34" charset="0"/>
                        </a:rPr>
                        <a:t>Brecha emergente</a:t>
                      </a:r>
                      <a:endParaRPr lang="es-CO" sz="1100" b="1" i="0" u="none" strike="noStrike">
                        <a:solidFill>
                          <a:srgbClr val="002060"/>
                        </a:solidFill>
                        <a:effectLst/>
                        <a:latin typeface="Calibri" panose="020F0502020204030204" pitchFamily="34" charset="0"/>
                        <a:cs typeface="Calibri" panose="020F0502020204030204" pitchFamily="34" charset="0"/>
                      </a:endParaRPr>
                    </a:p>
                  </a:txBody>
                  <a:tcPr marL="45720" marR="45720" anchor="ctr"/>
                </a:tc>
                <a:tc>
                  <a:txBody>
                    <a:bodyPr/>
                    <a:lstStyle/>
                    <a:p>
                      <a:pPr algn="ctr" fontAlgn="ctr">
                        <a:buNone/>
                      </a:pPr>
                      <a:r>
                        <a:rPr lang="es-CO" sz="1100" b="1" u="none" strike="noStrike">
                          <a:solidFill>
                            <a:srgbClr val="002060"/>
                          </a:solidFill>
                          <a:effectLst/>
                          <a:latin typeface="Calibri"/>
                          <a:cs typeface="Calibri"/>
                        </a:rPr>
                        <a:t>¿a qué o a quienes afecta?</a:t>
                      </a:r>
                      <a:endParaRPr lang="es-CO" sz="1100" b="1" i="0" u="none" strike="noStrike">
                        <a:solidFill>
                          <a:srgbClr val="002060"/>
                        </a:solidFill>
                        <a:effectLst/>
                        <a:latin typeface="Calibri"/>
                        <a:cs typeface="Calibri"/>
                      </a:endParaRPr>
                    </a:p>
                  </a:txBody>
                  <a:tcPr marL="45720" marR="45720" anchor="ctr"/>
                </a:tc>
                <a:tc>
                  <a:txBody>
                    <a:bodyPr/>
                    <a:lstStyle/>
                    <a:p>
                      <a:pPr algn="ctr" fontAlgn="ctr">
                        <a:buNone/>
                      </a:pPr>
                      <a:r>
                        <a:rPr lang="es-CO" sz="1100" b="1" u="none" strike="noStrike">
                          <a:solidFill>
                            <a:srgbClr val="002060"/>
                          </a:solidFill>
                          <a:effectLst/>
                          <a:latin typeface="Calibri" panose="020F0502020204030204" pitchFamily="34" charset="0"/>
                          <a:cs typeface="Calibri" panose="020F0502020204030204" pitchFamily="34" charset="0"/>
                        </a:rPr>
                        <a:t>¿Qué desigualdad redistributiva expresa?</a:t>
                      </a:r>
                      <a:endParaRPr lang="es-CO" sz="1100" b="1" i="0" u="none" strike="noStrike">
                        <a:solidFill>
                          <a:srgbClr val="002060"/>
                        </a:solidFill>
                        <a:effectLst/>
                        <a:latin typeface="Calibri" panose="020F0502020204030204" pitchFamily="34" charset="0"/>
                        <a:cs typeface="Calibri" panose="020F0502020204030204" pitchFamily="34" charset="0"/>
                      </a:endParaRPr>
                    </a:p>
                  </a:txBody>
                  <a:tcPr marL="45720" marR="45720" anchor="ctr"/>
                </a:tc>
                <a:tc>
                  <a:txBody>
                    <a:bodyPr/>
                    <a:lstStyle/>
                    <a:p>
                      <a:pPr algn="ctr" fontAlgn="ctr">
                        <a:buNone/>
                      </a:pPr>
                      <a:r>
                        <a:rPr lang="es-CO" sz="1100" b="1" u="none" strike="noStrike">
                          <a:solidFill>
                            <a:srgbClr val="002060"/>
                          </a:solidFill>
                          <a:effectLst/>
                          <a:latin typeface="Calibri" panose="020F0502020204030204" pitchFamily="34" charset="0"/>
                          <a:cs typeface="Calibri" panose="020F0502020204030204" pitchFamily="34" charset="0"/>
                        </a:rPr>
                        <a:t>¿Quién decide hoy y quién no? (procedimental)</a:t>
                      </a:r>
                      <a:endParaRPr lang="es-CO" sz="1100" b="1" i="0" u="none" strike="noStrike">
                        <a:solidFill>
                          <a:srgbClr val="002060"/>
                        </a:solidFill>
                        <a:effectLst/>
                        <a:latin typeface="Calibri" panose="020F0502020204030204" pitchFamily="34" charset="0"/>
                        <a:cs typeface="Calibri" panose="020F0502020204030204" pitchFamily="34" charset="0"/>
                      </a:endParaRPr>
                    </a:p>
                  </a:txBody>
                  <a:tcPr marL="45720" marR="45720" anchor="ctr"/>
                </a:tc>
                <a:tc>
                  <a:txBody>
                    <a:bodyPr/>
                    <a:lstStyle/>
                    <a:p>
                      <a:pPr algn="ctr" fontAlgn="ctr">
                        <a:buNone/>
                      </a:pPr>
                      <a:r>
                        <a:rPr lang="es-CO" sz="1100" b="1" u="none" strike="noStrike">
                          <a:solidFill>
                            <a:srgbClr val="002060"/>
                          </a:solidFill>
                          <a:effectLst/>
                          <a:latin typeface="Calibri" panose="020F0502020204030204" pitchFamily="34" charset="0"/>
                          <a:cs typeface="Calibri" panose="020F0502020204030204" pitchFamily="34" charset="0"/>
                        </a:rPr>
                        <a:t>¿Qué actores o territorios no están siendo reconocidos?</a:t>
                      </a:r>
                      <a:endParaRPr lang="es-CO" sz="1100" b="1" i="0" u="none" strike="noStrike">
                        <a:solidFill>
                          <a:srgbClr val="002060"/>
                        </a:solidFill>
                        <a:effectLst/>
                        <a:latin typeface="Calibri" panose="020F0502020204030204" pitchFamily="34" charset="0"/>
                        <a:cs typeface="Calibri" panose="020F0502020204030204" pitchFamily="34" charset="0"/>
                      </a:endParaRPr>
                    </a:p>
                  </a:txBody>
                  <a:tcPr marL="45720" marR="45720" anchor="ctr"/>
                </a:tc>
                <a:tc>
                  <a:txBody>
                    <a:bodyPr/>
                    <a:lstStyle/>
                    <a:p>
                      <a:pPr algn="ctr" fontAlgn="t">
                        <a:buNone/>
                      </a:pPr>
                      <a:r>
                        <a:rPr lang="es-CO" sz="1100" b="1" u="none" strike="noStrike">
                          <a:solidFill>
                            <a:srgbClr val="002060"/>
                          </a:solidFill>
                          <a:effectLst/>
                          <a:latin typeface="Calibri" panose="020F0502020204030204" pitchFamily="34" charset="0"/>
                          <a:cs typeface="Calibri" panose="020F0502020204030204" pitchFamily="34" charset="0"/>
                        </a:rPr>
                        <a:t>¿Qué derecho humano podría estar comprometido? (agua, ambiente sano, salud, participación, permanencia territorial)</a:t>
                      </a:r>
                      <a:endParaRPr lang="es-CO" sz="1100" b="1" i="0" u="none" strike="noStrike">
                        <a:solidFill>
                          <a:srgbClr val="002060"/>
                        </a:solidFill>
                        <a:effectLst/>
                        <a:latin typeface="Calibri" panose="020F0502020204030204" pitchFamily="34" charset="0"/>
                        <a:cs typeface="Calibri" panose="020F0502020204030204" pitchFamily="34" charset="0"/>
                      </a:endParaRPr>
                    </a:p>
                  </a:txBody>
                  <a:tcPr marL="45720" marR="45720"/>
                </a:tc>
                <a:extLst>
                  <a:ext uri="{0D108BD9-81ED-4DB2-BD59-A6C34878D82A}">
                    <a16:rowId xmlns:a16="http://schemas.microsoft.com/office/drawing/2014/main" val="4252651670"/>
                  </a:ext>
                </a:extLst>
              </a:tr>
              <a:tr h="752179">
                <a:tc>
                  <a:txBody>
                    <a:bodyPr/>
                    <a:lstStyle/>
                    <a:p>
                      <a:pPr algn="l" fontAlgn="ctr">
                        <a:buNone/>
                      </a:pPr>
                      <a:r>
                        <a:rPr lang="es-CO" sz="1100" b="1" u="none" strike="noStrike">
                          <a:solidFill>
                            <a:schemeClr val="tx1"/>
                          </a:solidFill>
                          <a:effectLst/>
                          <a:latin typeface="Calibri" panose="020F0502020204030204" pitchFamily="34" charset="0"/>
                          <a:cs typeface="Calibri" panose="020F0502020204030204" pitchFamily="34" charset="0"/>
                        </a:rPr>
                        <a:t>Oferta hídrica y regulación ecosistema</a:t>
                      </a:r>
                      <a:endParaRPr lang="es-CO" sz="1100" b="1" i="0" u="none" strike="noStrike">
                        <a:solidFill>
                          <a:schemeClr val="tx1"/>
                        </a:solidFill>
                        <a:effectLst/>
                        <a:latin typeface="Calibri" panose="020F0502020204030204" pitchFamily="34" charset="0"/>
                        <a:cs typeface="Calibri" panose="020F0502020204030204" pitchFamily="34" charset="0"/>
                      </a:endParaRPr>
                    </a:p>
                  </a:txBody>
                  <a:tcPr marL="45720" marR="45720" anchor="ctr"/>
                </a:tc>
                <a:tc>
                  <a:txBody>
                    <a:bodyPr/>
                    <a:lstStyle/>
                    <a:p>
                      <a:pPr algn="l" fontAlgn="ctr">
                        <a:buNone/>
                      </a:pPr>
                      <a:r>
                        <a:rPr lang="es-CO" sz="1100" b="1" u="none" strike="noStrike">
                          <a:solidFill>
                            <a:srgbClr val="002060"/>
                          </a:solidFill>
                          <a:effectLst/>
                          <a:latin typeface="Calibri" panose="020F0502020204030204" pitchFamily="34" charset="0"/>
                          <a:cs typeface="Calibri" panose="020F0502020204030204" pitchFamily="34" charset="0"/>
                        </a:rPr>
                        <a:t>Alteración de  la oferta y la regulación hídrica basada en la transformación antrópica de los ecosistemas</a:t>
                      </a:r>
                      <a:endParaRPr lang="es-CO" sz="1100" b="1" i="0" u="none" strike="noStrike">
                        <a:solidFill>
                          <a:srgbClr val="002060"/>
                        </a:solidFill>
                        <a:effectLst/>
                        <a:latin typeface="Calibri" panose="020F0502020204030204" pitchFamily="34" charset="0"/>
                        <a:cs typeface="Calibri" panose="020F0502020204030204" pitchFamily="34" charset="0"/>
                      </a:endParaRPr>
                    </a:p>
                  </a:txBody>
                  <a:tcPr marL="45720" marR="45720" anchor="ctr"/>
                </a:tc>
                <a:tc>
                  <a:txBody>
                    <a:bodyPr/>
                    <a:lstStyle/>
                    <a:p>
                      <a:pPr algn="l" fontAlgn="ctr">
                        <a:buNone/>
                      </a:pPr>
                      <a:r>
                        <a:rPr lang="es-CO" sz="1100" u="none" strike="noStrike">
                          <a:effectLst/>
                          <a:latin typeface="Calibri" panose="020F0502020204030204" pitchFamily="34" charset="0"/>
                          <a:cs typeface="Calibri" panose="020F0502020204030204" pitchFamily="34" charset="0"/>
                        </a:rPr>
                        <a:t>Ecosistemas, comunidades, ciclo del agua y el suelo</a:t>
                      </a:r>
                      <a:endParaRPr lang="es-CO" sz="1100" b="0" i="0" u="none" strike="noStrike">
                        <a:solidFill>
                          <a:srgbClr val="000000"/>
                        </a:solidFill>
                        <a:effectLst/>
                        <a:latin typeface="Calibri" panose="020F0502020204030204" pitchFamily="34" charset="0"/>
                        <a:cs typeface="Calibri" panose="020F0502020204030204" pitchFamily="34" charset="0"/>
                      </a:endParaRPr>
                    </a:p>
                  </a:txBody>
                  <a:tcPr marL="45720" marR="45720" anchor="ctr"/>
                </a:tc>
                <a:tc>
                  <a:txBody>
                    <a:bodyPr/>
                    <a:lstStyle/>
                    <a:p>
                      <a:pPr algn="l" fontAlgn="ctr">
                        <a:buNone/>
                      </a:pPr>
                      <a:r>
                        <a:rPr lang="es-CO" sz="1100" u="none" strike="noStrike">
                          <a:effectLst/>
                          <a:latin typeface="Calibri"/>
                          <a:cs typeface="Calibri"/>
                        </a:rPr>
                        <a:t>Implícita: a todos los afecta, Explícitos: territorios de sacrificio, comunidades</a:t>
                      </a:r>
                      <a:endParaRPr lang="es-CO" sz="1100" b="0" i="0" u="none" strike="noStrike">
                        <a:solidFill>
                          <a:srgbClr val="000000"/>
                        </a:solidFill>
                        <a:effectLst/>
                        <a:latin typeface="Calibri"/>
                        <a:cs typeface="Calibri"/>
                      </a:endParaRPr>
                    </a:p>
                  </a:txBody>
                  <a:tcPr marL="45720" marR="45720" anchor="ctr"/>
                </a:tc>
                <a:tc>
                  <a:txBody>
                    <a:bodyPr/>
                    <a:lstStyle/>
                    <a:p>
                      <a:pPr algn="l" fontAlgn="ctr">
                        <a:buNone/>
                      </a:pPr>
                      <a:r>
                        <a:rPr lang="es-CO" sz="1100" u="none" strike="noStrike">
                          <a:effectLst/>
                          <a:latin typeface="Calibri"/>
                          <a:cs typeface="Calibri"/>
                        </a:rPr>
                        <a:t>SINA AMBIENTA, Sectores productivos, </a:t>
                      </a:r>
                      <a:r>
                        <a:rPr lang="es-CO" sz="1100" u="none" strike="noStrike" err="1">
                          <a:effectLst/>
                          <a:latin typeface="Calibri"/>
                          <a:cs typeface="Calibri"/>
                        </a:rPr>
                        <a:t>Minambiente</a:t>
                      </a:r>
                      <a:r>
                        <a:rPr lang="es-CO" sz="1100" u="none" strike="noStrike">
                          <a:effectLst/>
                          <a:latin typeface="Calibri"/>
                          <a:cs typeface="Calibri"/>
                        </a:rPr>
                        <a:t>, </a:t>
                      </a:r>
                      <a:r>
                        <a:rPr lang="es-CO" sz="1100" u="none" strike="noStrike" err="1">
                          <a:effectLst/>
                          <a:latin typeface="Calibri"/>
                          <a:cs typeface="Calibri"/>
                        </a:rPr>
                        <a:t>Anla</a:t>
                      </a:r>
                      <a:r>
                        <a:rPr lang="es-CO" sz="1100" u="none" strike="noStrike">
                          <a:effectLst/>
                          <a:latin typeface="Calibri"/>
                          <a:cs typeface="Calibri"/>
                        </a:rPr>
                        <a:t>, Autoridades ambientes. No deciden comunidades</a:t>
                      </a:r>
                      <a:endParaRPr lang="es-CO" sz="1100" b="0" i="0" u="none" strike="noStrike">
                        <a:solidFill>
                          <a:srgbClr val="000000"/>
                        </a:solidFill>
                        <a:effectLst/>
                        <a:latin typeface="Calibri"/>
                        <a:cs typeface="Calibri"/>
                      </a:endParaRPr>
                    </a:p>
                  </a:txBody>
                  <a:tcPr marL="45720" marR="45720" anchor="ctr"/>
                </a:tc>
                <a:tc>
                  <a:txBody>
                    <a:bodyPr/>
                    <a:lstStyle/>
                    <a:p>
                      <a:pPr algn="l" fontAlgn="ctr">
                        <a:buNone/>
                      </a:pPr>
                      <a:r>
                        <a:rPr lang="es-CO" sz="1100" u="none" strike="noStrike">
                          <a:effectLst/>
                          <a:latin typeface="Calibri" panose="020F0502020204030204" pitchFamily="34" charset="0"/>
                          <a:cs typeface="Calibri" panose="020F0502020204030204" pitchFamily="34" charset="0"/>
                        </a:rPr>
                        <a:t>Comunidades, ecosistema, gestores comunitarios del agua</a:t>
                      </a:r>
                      <a:endParaRPr lang="es-CO" sz="1100" b="0" i="0" u="none" strike="noStrike">
                        <a:solidFill>
                          <a:srgbClr val="000000"/>
                        </a:solidFill>
                        <a:effectLst/>
                        <a:latin typeface="Calibri" panose="020F0502020204030204" pitchFamily="34" charset="0"/>
                        <a:cs typeface="Calibri" panose="020F0502020204030204" pitchFamily="34" charset="0"/>
                      </a:endParaRPr>
                    </a:p>
                  </a:txBody>
                  <a:tcPr marL="45720" marR="45720" anchor="ctr"/>
                </a:tc>
                <a:tc>
                  <a:txBody>
                    <a:bodyPr/>
                    <a:lstStyle/>
                    <a:p>
                      <a:pPr algn="l" fontAlgn="ctr">
                        <a:buNone/>
                      </a:pPr>
                      <a:r>
                        <a:rPr lang="es-CO" sz="1100" u="none" strike="noStrike">
                          <a:effectLst/>
                          <a:latin typeface="Calibri" panose="020F0502020204030204" pitchFamily="34" charset="0"/>
                          <a:cs typeface="Calibri" panose="020F0502020204030204" pitchFamily="34" charset="0"/>
                        </a:rPr>
                        <a:t>Ambiente sano y agua, participación</a:t>
                      </a:r>
                      <a:endParaRPr lang="es-CO" sz="1100" b="0" i="0" u="none" strike="noStrike">
                        <a:solidFill>
                          <a:srgbClr val="000000"/>
                        </a:solidFill>
                        <a:effectLst/>
                        <a:latin typeface="Calibri" panose="020F0502020204030204" pitchFamily="34" charset="0"/>
                        <a:cs typeface="Calibri" panose="020F0502020204030204" pitchFamily="34" charset="0"/>
                      </a:endParaRPr>
                    </a:p>
                  </a:txBody>
                  <a:tcPr marL="45720" marR="45720" anchor="ctr"/>
                </a:tc>
                <a:extLst>
                  <a:ext uri="{0D108BD9-81ED-4DB2-BD59-A6C34878D82A}">
                    <a16:rowId xmlns:a16="http://schemas.microsoft.com/office/drawing/2014/main" val="3893400605"/>
                  </a:ext>
                </a:extLst>
              </a:tr>
              <a:tr h="1081257">
                <a:tc>
                  <a:txBody>
                    <a:bodyPr/>
                    <a:lstStyle/>
                    <a:p>
                      <a:pPr algn="l" fontAlgn="ctr">
                        <a:buNone/>
                      </a:pPr>
                      <a:r>
                        <a:rPr lang="es-CO" sz="1100" b="1" u="none" strike="noStrike">
                          <a:solidFill>
                            <a:schemeClr val="tx1"/>
                          </a:solidFill>
                          <a:effectLst/>
                          <a:latin typeface="Calibri" panose="020F0502020204030204" pitchFamily="34" charset="0"/>
                          <a:cs typeface="Calibri" panose="020F0502020204030204" pitchFamily="34" charset="0"/>
                        </a:rPr>
                        <a:t>Calidad del agua</a:t>
                      </a:r>
                      <a:endParaRPr lang="es-CO" sz="1100" b="1" i="0" u="none" strike="noStrike">
                        <a:solidFill>
                          <a:schemeClr val="tx1"/>
                        </a:solidFill>
                        <a:effectLst/>
                        <a:latin typeface="Calibri" panose="020F0502020204030204" pitchFamily="34" charset="0"/>
                        <a:cs typeface="Calibri" panose="020F0502020204030204" pitchFamily="34" charset="0"/>
                      </a:endParaRPr>
                    </a:p>
                  </a:txBody>
                  <a:tcPr marL="45720" marR="45720" anchor="ctr"/>
                </a:tc>
                <a:tc>
                  <a:txBody>
                    <a:bodyPr/>
                    <a:lstStyle/>
                    <a:p>
                      <a:pPr algn="l" fontAlgn="ctr">
                        <a:buNone/>
                      </a:pPr>
                      <a:r>
                        <a:rPr lang="es-CO" sz="1100" b="1" u="none" strike="noStrike">
                          <a:solidFill>
                            <a:srgbClr val="002060"/>
                          </a:solidFill>
                          <a:effectLst/>
                          <a:latin typeface="Calibri" panose="020F0502020204030204" pitchFamily="34" charset="0"/>
                          <a:cs typeface="Calibri" panose="020F0502020204030204" pitchFamily="34" charset="0"/>
                        </a:rPr>
                        <a:t>Falta de acciones para el conocimiento, recuperación y mantenimiento de la calidad del agua (las características naturales del agua) que necesitan los ecosistemas acuáticos</a:t>
                      </a:r>
                      <a:endParaRPr lang="es-CO" sz="1100" b="1" i="0" u="none" strike="noStrike">
                        <a:solidFill>
                          <a:srgbClr val="002060"/>
                        </a:solidFill>
                        <a:effectLst/>
                        <a:latin typeface="Calibri" panose="020F0502020204030204" pitchFamily="34" charset="0"/>
                        <a:cs typeface="Calibri" panose="020F0502020204030204" pitchFamily="34" charset="0"/>
                      </a:endParaRPr>
                    </a:p>
                  </a:txBody>
                  <a:tcPr marL="45720" marR="45720" anchor="ctr"/>
                </a:tc>
                <a:tc>
                  <a:txBody>
                    <a:bodyPr/>
                    <a:lstStyle/>
                    <a:p>
                      <a:pPr algn="l" fontAlgn="ctr">
                        <a:buNone/>
                      </a:pPr>
                      <a:r>
                        <a:rPr lang="es-CO" sz="1100" u="none" strike="noStrike">
                          <a:effectLst/>
                          <a:latin typeface="Calibri"/>
                          <a:cs typeface="Calibri"/>
                        </a:rPr>
                        <a:t>Ecosistemas</a:t>
                      </a:r>
                      <a:br>
                        <a:rPr lang="es-CO" sz="1100" u="none" strike="noStrike">
                          <a:effectLst/>
                          <a:latin typeface="Calibri"/>
                          <a:cs typeface="Calibri"/>
                        </a:rPr>
                      </a:br>
                      <a:endParaRPr lang="es-CO" sz="1100" b="0" i="0" u="none" strike="noStrike">
                        <a:solidFill>
                          <a:srgbClr val="000000"/>
                        </a:solidFill>
                        <a:effectLst/>
                        <a:latin typeface="Calibri"/>
                        <a:cs typeface="Calibri"/>
                      </a:endParaRPr>
                    </a:p>
                  </a:txBody>
                  <a:tcPr marL="45720" marR="45720" anchor="ctr"/>
                </a:tc>
                <a:tc>
                  <a:txBody>
                    <a:bodyPr/>
                    <a:lstStyle/>
                    <a:p>
                      <a:pPr algn="l" fontAlgn="ctr">
                        <a:buNone/>
                      </a:pPr>
                      <a:r>
                        <a:rPr lang="es-CO" sz="1100" u="none" strike="noStrike">
                          <a:effectLst/>
                          <a:latin typeface="Calibri"/>
                          <a:cs typeface="Calibri"/>
                        </a:rPr>
                        <a:t>Implícita: Servicios ecosistémicos que soportan los medios de vida</a:t>
                      </a:r>
                      <a:br>
                        <a:rPr lang="es-CO" sz="1100" u="none" strike="noStrike">
                          <a:effectLst/>
                          <a:latin typeface="Calibri"/>
                          <a:cs typeface="Calibri"/>
                        </a:rPr>
                      </a:br>
                      <a:r>
                        <a:rPr lang="es-CO" sz="1100" u="none" strike="noStrike">
                          <a:effectLst/>
                          <a:latin typeface="Calibri"/>
                          <a:cs typeface="Calibri"/>
                        </a:rPr>
                        <a:t>Explícito: ecosistemas</a:t>
                      </a:r>
                      <a:endParaRPr lang="es-CO" sz="1100" b="0" i="0" u="none" strike="noStrike">
                        <a:solidFill>
                          <a:srgbClr val="000000"/>
                        </a:solidFill>
                        <a:effectLst/>
                        <a:latin typeface="Calibri"/>
                        <a:cs typeface="Calibri"/>
                      </a:endParaRPr>
                    </a:p>
                  </a:txBody>
                  <a:tcPr marL="45720" marR="45720" anchor="ctr"/>
                </a:tc>
                <a:tc>
                  <a:txBody>
                    <a:bodyPr/>
                    <a:lstStyle/>
                    <a:p>
                      <a:pPr algn="l" fontAlgn="ctr">
                        <a:buNone/>
                      </a:pPr>
                      <a:r>
                        <a:rPr lang="es-CO" sz="1100" u="none" strike="noStrike" err="1">
                          <a:effectLst/>
                          <a:latin typeface="Calibri"/>
                          <a:cs typeface="Calibri"/>
                        </a:rPr>
                        <a:t>Minambiente</a:t>
                      </a:r>
                      <a:r>
                        <a:rPr lang="es-CO" sz="1100" u="none" strike="noStrike">
                          <a:effectLst/>
                          <a:latin typeface="Calibri"/>
                          <a:cs typeface="Calibri"/>
                        </a:rPr>
                        <a:t>, Autoridades ambientales, Institutos de investigación, comunidad</a:t>
                      </a:r>
                      <a:endParaRPr lang="es-CO" sz="1100" b="0" i="0" u="none" strike="noStrike">
                        <a:solidFill>
                          <a:srgbClr val="000000"/>
                        </a:solidFill>
                        <a:effectLst/>
                        <a:latin typeface="Calibri"/>
                        <a:cs typeface="Calibri"/>
                      </a:endParaRPr>
                    </a:p>
                  </a:txBody>
                  <a:tcPr marL="45720" marR="45720" anchor="ctr"/>
                </a:tc>
                <a:tc>
                  <a:txBody>
                    <a:bodyPr/>
                    <a:lstStyle/>
                    <a:p>
                      <a:pPr algn="l" fontAlgn="ctr">
                        <a:buNone/>
                      </a:pPr>
                      <a:r>
                        <a:rPr lang="es-CO" sz="1100" u="none" strike="noStrike">
                          <a:effectLst/>
                          <a:latin typeface="Calibri"/>
                          <a:cs typeface="Calibri"/>
                        </a:rPr>
                        <a:t>Ecosistemas acuáticos/ sedimentos </a:t>
                      </a:r>
                      <a:endParaRPr lang="es-CO" sz="1100" b="0" i="0" u="none" strike="noStrike">
                        <a:solidFill>
                          <a:srgbClr val="000000"/>
                        </a:solidFill>
                        <a:effectLst/>
                        <a:latin typeface="Calibri"/>
                        <a:cs typeface="Calibri"/>
                      </a:endParaRPr>
                    </a:p>
                  </a:txBody>
                  <a:tcPr marL="45720" marR="45720" anchor="ctr"/>
                </a:tc>
                <a:tc>
                  <a:txBody>
                    <a:bodyPr/>
                    <a:lstStyle/>
                    <a:p>
                      <a:pPr algn="l" fontAlgn="ctr">
                        <a:buNone/>
                      </a:pPr>
                      <a:r>
                        <a:rPr lang="es-CO" sz="1100" u="none" strike="noStrike">
                          <a:effectLst/>
                          <a:latin typeface="Calibri" panose="020F0502020204030204" pitchFamily="34" charset="0"/>
                          <a:cs typeface="Calibri" panose="020F0502020204030204" pitchFamily="34" charset="0"/>
                        </a:rPr>
                        <a:t>Ambiente sano</a:t>
                      </a:r>
                      <a:endParaRPr lang="es-CO" sz="1100" b="0" i="0" u="none" strike="noStrike">
                        <a:solidFill>
                          <a:srgbClr val="000000"/>
                        </a:solidFill>
                        <a:effectLst/>
                        <a:latin typeface="Calibri" panose="020F0502020204030204" pitchFamily="34" charset="0"/>
                        <a:cs typeface="Calibri" panose="020F0502020204030204" pitchFamily="34" charset="0"/>
                      </a:endParaRPr>
                    </a:p>
                  </a:txBody>
                  <a:tcPr marL="45720" marR="45720" anchor="ctr"/>
                </a:tc>
                <a:extLst>
                  <a:ext uri="{0D108BD9-81ED-4DB2-BD59-A6C34878D82A}">
                    <a16:rowId xmlns:a16="http://schemas.microsoft.com/office/drawing/2014/main" val="1626512371"/>
                  </a:ext>
                </a:extLst>
              </a:tr>
              <a:tr h="752179">
                <a:tc>
                  <a:txBody>
                    <a:bodyPr/>
                    <a:lstStyle/>
                    <a:p>
                      <a:pPr algn="l" fontAlgn="ctr">
                        <a:buNone/>
                      </a:pPr>
                      <a:r>
                        <a:rPr lang="es-CO" sz="1100" b="1" u="none" strike="noStrike">
                          <a:solidFill>
                            <a:schemeClr val="tx1"/>
                          </a:solidFill>
                          <a:effectLst/>
                          <a:latin typeface="Calibri" panose="020F0502020204030204" pitchFamily="34" charset="0"/>
                          <a:cs typeface="Calibri" panose="020F0502020204030204" pitchFamily="34" charset="0"/>
                        </a:rPr>
                        <a:t>Gestión del riesgo cambio climático</a:t>
                      </a:r>
                      <a:endParaRPr lang="es-CO" sz="1100" b="1" i="0" u="none" strike="noStrike">
                        <a:solidFill>
                          <a:schemeClr val="tx1"/>
                        </a:solidFill>
                        <a:effectLst/>
                        <a:latin typeface="Calibri" panose="020F0502020204030204" pitchFamily="34" charset="0"/>
                        <a:cs typeface="Calibri" panose="020F0502020204030204" pitchFamily="34" charset="0"/>
                      </a:endParaRPr>
                    </a:p>
                  </a:txBody>
                  <a:tcPr marL="45720" marR="45720" anchor="ctr"/>
                </a:tc>
                <a:tc>
                  <a:txBody>
                    <a:bodyPr/>
                    <a:lstStyle/>
                    <a:p>
                      <a:pPr algn="l" fontAlgn="ctr">
                        <a:buNone/>
                      </a:pPr>
                      <a:r>
                        <a:rPr lang="es-CO" sz="1100" b="1" u="none" strike="noStrike">
                          <a:solidFill>
                            <a:srgbClr val="002060"/>
                          </a:solidFill>
                          <a:effectLst/>
                          <a:latin typeface="Calibri" panose="020F0502020204030204" pitchFamily="34" charset="0"/>
                          <a:cs typeface="Calibri" panose="020F0502020204030204" pitchFamily="34" charset="0"/>
                        </a:rPr>
                        <a:t>Ocupación y uso del suelo sin considerar los </a:t>
                      </a:r>
                      <a:r>
                        <a:rPr lang="es-CO" sz="1100" b="1" u="none" strike="noStrike">
                          <a:solidFill>
                            <a:srgbClr val="002060"/>
                          </a:solidFill>
                          <a:effectLst/>
                          <a:highlight>
                            <a:srgbClr val="FFFF00"/>
                          </a:highlight>
                          <a:latin typeface="Calibri" panose="020F0502020204030204" pitchFamily="34" charset="0"/>
                          <a:cs typeface="Calibri" panose="020F0502020204030204" pitchFamily="34" charset="0"/>
                        </a:rPr>
                        <a:t>espacios del agua</a:t>
                      </a:r>
                      <a:endParaRPr lang="es-CO" sz="1100" b="1" i="0" u="none" strike="noStrike">
                        <a:solidFill>
                          <a:srgbClr val="002060"/>
                        </a:solidFill>
                        <a:effectLst/>
                        <a:highlight>
                          <a:srgbClr val="FFFF00"/>
                        </a:highlight>
                        <a:latin typeface="Calibri" panose="020F0502020204030204" pitchFamily="34" charset="0"/>
                        <a:cs typeface="Calibri" panose="020F0502020204030204" pitchFamily="34" charset="0"/>
                      </a:endParaRPr>
                    </a:p>
                  </a:txBody>
                  <a:tcPr marL="45720" marR="45720" anchor="ctr"/>
                </a:tc>
                <a:tc>
                  <a:txBody>
                    <a:bodyPr/>
                    <a:lstStyle/>
                    <a:p>
                      <a:pPr algn="l" fontAlgn="ctr">
                        <a:buNone/>
                      </a:pPr>
                      <a:r>
                        <a:rPr lang="es-CO" sz="1100" u="none" strike="noStrike">
                          <a:effectLst/>
                          <a:latin typeface="Calibri" panose="020F0502020204030204" pitchFamily="34" charset="0"/>
                          <a:cs typeface="Calibri" panose="020F0502020204030204" pitchFamily="34" charset="0"/>
                        </a:rPr>
                        <a:t>Comunidades, agricultores, pescadores, gestores, sectores productivos</a:t>
                      </a:r>
                      <a:endParaRPr lang="es-CO" sz="1100" b="0" i="0" u="none" strike="noStrike">
                        <a:solidFill>
                          <a:srgbClr val="000000"/>
                        </a:solidFill>
                        <a:effectLst/>
                        <a:latin typeface="Calibri" panose="020F0502020204030204" pitchFamily="34" charset="0"/>
                        <a:cs typeface="Calibri" panose="020F0502020204030204" pitchFamily="34" charset="0"/>
                      </a:endParaRPr>
                    </a:p>
                  </a:txBody>
                  <a:tcPr marL="45720" marR="45720" anchor="ctr"/>
                </a:tc>
                <a:tc>
                  <a:txBody>
                    <a:bodyPr/>
                    <a:lstStyle/>
                    <a:p>
                      <a:pPr algn="l" fontAlgn="b">
                        <a:buNone/>
                      </a:pPr>
                      <a:endParaRPr lang="es-CO" sz="1100" b="0" i="0" u="none" strike="noStrike">
                        <a:solidFill>
                          <a:srgbClr val="000000"/>
                        </a:solidFill>
                        <a:effectLst/>
                        <a:latin typeface="Calibri"/>
                        <a:cs typeface="Calibri"/>
                      </a:endParaRPr>
                    </a:p>
                  </a:txBody>
                  <a:tcPr marL="45720" marR="45720" anchor="b"/>
                </a:tc>
                <a:tc>
                  <a:txBody>
                    <a:bodyPr/>
                    <a:lstStyle/>
                    <a:p>
                      <a:pPr algn="l" fontAlgn="b">
                        <a:buNone/>
                      </a:pPr>
                      <a:r>
                        <a:rPr lang="es-CO" sz="1100" u="none" strike="noStrike">
                          <a:effectLst/>
                          <a:latin typeface="Calibri"/>
                          <a:cs typeface="Calibri"/>
                        </a:rPr>
                        <a:t>Entes territoriales, comunidades, agricultores, sectores productivos</a:t>
                      </a:r>
                      <a:endParaRPr lang="es-CO" sz="1100" b="0" i="0" u="none" strike="noStrike">
                        <a:solidFill>
                          <a:srgbClr val="000000"/>
                        </a:solidFill>
                        <a:effectLst/>
                        <a:latin typeface="Calibri"/>
                        <a:cs typeface="Calibri"/>
                      </a:endParaRPr>
                    </a:p>
                  </a:txBody>
                  <a:tcPr marL="45720" marR="45720" anchor="b"/>
                </a:tc>
                <a:tc>
                  <a:txBody>
                    <a:bodyPr/>
                    <a:lstStyle/>
                    <a:p>
                      <a:pPr algn="l" fontAlgn="ctr">
                        <a:buNone/>
                      </a:pPr>
                      <a:r>
                        <a:rPr lang="es-CO" sz="1100" u="none" strike="noStrike">
                          <a:effectLst/>
                          <a:latin typeface="Calibri" panose="020F0502020204030204" pitchFamily="34" charset="0"/>
                          <a:cs typeface="Calibri" panose="020F0502020204030204" pitchFamily="34" charset="0"/>
                        </a:rPr>
                        <a:t>Comunidades vulnerables y ecosistemas</a:t>
                      </a:r>
                      <a:endParaRPr lang="es-CO" sz="1100" b="0" i="0" u="none" strike="noStrike">
                        <a:solidFill>
                          <a:srgbClr val="000000"/>
                        </a:solidFill>
                        <a:effectLst/>
                        <a:latin typeface="Calibri" panose="020F0502020204030204" pitchFamily="34" charset="0"/>
                        <a:cs typeface="Calibri" panose="020F0502020204030204" pitchFamily="34" charset="0"/>
                      </a:endParaRPr>
                    </a:p>
                  </a:txBody>
                  <a:tcPr marL="45720" marR="45720" anchor="ctr"/>
                </a:tc>
                <a:tc>
                  <a:txBody>
                    <a:bodyPr/>
                    <a:lstStyle/>
                    <a:p>
                      <a:pPr algn="l" fontAlgn="ctr">
                        <a:buNone/>
                      </a:pPr>
                      <a:r>
                        <a:rPr lang="es-CO" sz="1100" u="none" strike="noStrike">
                          <a:effectLst/>
                          <a:latin typeface="Calibri" panose="020F0502020204030204" pitchFamily="34" charset="0"/>
                          <a:cs typeface="Calibri" panose="020F0502020204030204" pitchFamily="34" charset="0"/>
                        </a:rPr>
                        <a:t>Permanencia territorial, salud</a:t>
                      </a:r>
                      <a:endParaRPr lang="es-CO" sz="1100" b="0" i="0" u="none" strike="noStrike">
                        <a:solidFill>
                          <a:srgbClr val="000000"/>
                        </a:solidFill>
                        <a:effectLst/>
                        <a:latin typeface="Calibri" panose="020F0502020204030204" pitchFamily="34" charset="0"/>
                        <a:cs typeface="Calibri" panose="020F0502020204030204" pitchFamily="34" charset="0"/>
                      </a:endParaRPr>
                    </a:p>
                  </a:txBody>
                  <a:tcPr marL="45720" marR="45720" anchor="ctr"/>
                </a:tc>
                <a:extLst>
                  <a:ext uri="{0D108BD9-81ED-4DB2-BD59-A6C34878D82A}">
                    <a16:rowId xmlns:a16="http://schemas.microsoft.com/office/drawing/2014/main" val="1213740514"/>
                  </a:ext>
                </a:extLst>
              </a:tr>
              <a:tr h="916718">
                <a:tc>
                  <a:txBody>
                    <a:bodyPr/>
                    <a:lstStyle/>
                    <a:p>
                      <a:pPr algn="l" fontAlgn="ctr">
                        <a:buNone/>
                      </a:pPr>
                      <a:r>
                        <a:rPr lang="es-CO" sz="1100" b="1" u="none" strike="noStrike">
                          <a:solidFill>
                            <a:schemeClr val="tx1"/>
                          </a:solidFill>
                          <a:effectLst/>
                          <a:latin typeface="Calibri" panose="020F0502020204030204" pitchFamily="34" charset="0"/>
                          <a:cs typeface="Calibri" panose="020F0502020204030204" pitchFamily="34" charset="0"/>
                        </a:rPr>
                        <a:t>Gestión del riesgo cambio climático</a:t>
                      </a:r>
                      <a:endParaRPr lang="es-CO" sz="1100" b="1" i="0" u="none" strike="noStrike">
                        <a:solidFill>
                          <a:schemeClr val="tx1"/>
                        </a:solidFill>
                        <a:effectLst/>
                        <a:latin typeface="Calibri" panose="020F0502020204030204" pitchFamily="34" charset="0"/>
                        <a:cs typeface="Calibri" panose="020F0502020204030204" pitchFamily="34" charset="0"/>
                      </a:endParaRPr>
                    </a:p>
                  </a:txBody>
                  <a:tcPr marL="45720" marR="45720" anchor="ctr"/>
                </a:tc>
                <a:tc>
                  <a:txBody>
                    <a:bodyPr/>
                    <a:lstStyle/>
                    <a:p>
                      <a:pPr algn="l" fontAlgn="ctr">
                        <a:buNone/>
                      </a:pPr>
                      <a:r>
                        <a:rPr lang="es-CO" sz="1100" b="1" u="none" strike="noStrike">
                          <a:solidFill>
                            <a:srgbClr val="002060"/>
                          </a:solidFill>
                          <a:effectLst/>
                          <a:latin typeface="Calibri" panose="020F0502020204030204" pitchFamily="34" charset="0"/>
                          <a:cs typeface="Calibri" panose="020F0502020204030204" pitchFamily="34" charset="0"/>
                        </a:rPr>
                        <a:t>Débil posicionamiento del agua como estrategia para la asignación de recursos para la gestión del riesgo y la adaptación al cambio climático</a:t>
                      </a:r>
                      <a:endParaRPr lang="es-CO" sz="1100" b="1" i="0" u="none" strike="noStrike">
                        <a:solidFill>
                          <a:srgbClr val="002060"/>
                        </a:solidFill>
                        <a:effectLst/>
                        <a:latin typeface="Calibri" panose="020F0502020204030204" pitchFamily="34" charset="0"/>
                        <a:cs typeface="Calibri" panose="020F0502020204030204" pitchFamily="34" charset="0"/>
                      </a:endParaRPr>
                    </a:p>
                  </a:txBody>
                  <a:tcPr marL="45720" marR="45720" anchor="ctr"/>
                </a:tc>
                <a:tc>
                  <a:txBody>
                    <a:bodyPr/>
                    <a:lstStyle/>
                    <a:p>
                      <a:pPr algn="l" fontAlgn="b">
                        <a:buNone/>
                      </a:pPr>
                      <a:endParaRPr lang="es-CO" sz="1100" b="0" i="0" u="none" strike="noStrike">
                        <a:solidFill>
                          <a:srgbClr val="000000"/>
                        </a:solidFill>
                        <a:effectLst/>
                        <a:latin typeface="Calibri"/>
                        <a:cs typeface="Calibri"/>
                      </a:endParaRPr>
                    </a:p>
                  </a:txBody>
                  <a:tcPr marL="45720" marR="45720" anchor="b"/>
                </a:tc>
                <a:tc>
                  <a:txBody>
                    <a:bodyPr/>
                    <a:lstStyle/>
                    <a:p>
                      <a:pPr algn="l" fontAlgn="b">
                        <a:buNone/>
                      </a:pPr>
                      <a:endParaRPr lang="es-CO" sz="1100" b="0" i="0" u="none" strike="noStrike">
                        <a:solidFill>
                          <a:srgbClr val="000000"/>
                        </a:solidFill>
                        <a:effectLst/>
                        <a:latin typeface="Calibri"/>
                        <a:cs typeface="Calibri"/>
                      </a:endParaRPr>
                    </a:p>
                  </a:txBody>
                  <a:tcPr marL="45720" marR="45720" anchor="b"/>
                </a:tc>
                <a:tc>
                  <a:txBody>
                    <a:bodyPr/>
                    <a:lstStyle/>
                    <a:p>
                      <a:pPr algn="l" fontAlgn="b">
                        <a:buNone/>
                      </a:pPr>
                      <a:endParaRPr lang="es-CO" sz="1100" b="0" i="0" u="none" strike="noStrike">
                        <a:solidFill>
                          <a:srgbClr val="000000"/>
                        </a:solidFill>
                        <a:effectLst/>
                        <a:latin typeface="Calibri"/>
                        <a:cs typeface="Calibri"/>
                      </a:endParaRPr>
                    </a:p>
                  </a:txBody>
                  <a:tcPr marL="45720" marR="45720" anchor="b"/>
                </a:tc>
                <a:tc>
                  <a:txBody>
                    <a:bodyPr/>
                    <a:lstStyle/>
                    <a:p>
                      <a:pPr algn="l" fontAlgn="b">
                        <a:buNone/>
                      </a:pPr>
                      <a:endParaRPr lang="es-CO" sz="1100" b="0" i="0" u="none" strike="noStrike">
                        <a:solidFill>
                          <a:srgbClr val="000000"/>
                        </a:solidFill>
                        <a:effectLst/>
                        <a:latin typeface="Calibri"/>
                        <a:cs typeface="Calibri"/>
                      </a:endParaRPr>
                    </a:p>
                  </a:txBody>
                  <a:tcPr marL="45720" marR="45720" anchor="b"/>
                </a:tc>
                <a:tc>
                  <a:txBody>
                    <a:bodyPr/>
                    <a:lstStyle/>
                    <a:p>
                      <a:pPr algn="l" fontAlgn="b">
                        <a:buNone/>
                      </a:pPr>
                      <a:endParaRPr lang="es-CO" sz="1100" b="0" i="0" u="none" strike="noStrike">
                        <a:solidFill>
                          <a:srgbClr val="000000"/>
                        </a:solidFill>
                        <a:effectLst/>
                        <a:latin typeface="Calibri"/>
                        <a:cs typeface="Calibri"/>
                      </a:endParaRPr>
                    </a:p>
                  </a:txBody>
                  <a:tcPr marL="45720" marR="45720" anchor="b"/>
                </a:tc>
                <a:extLst>
                  <a:ext uri="{0D108BD9-81ED-4DB2-BD59-A6C34878D82A}">
                    <a16:rowId xmlns:a16="http://schemas.microsoft.com/office/drawing/2014/main" val="2815071454"/>
                  </a:ext>
                </a:extLst>
              </a:tr>
              <a:tr h="587639">
                <a:tc>
                  <a:txBody>
                    <a:bodyPr/>
                    <a:lstStyle/>
                    <a:p>
                      <a:pPr algn="l" fontAlgn="ctr">
                        <a:buNone/>
                      </a:pPr>
                      <a:r>
                        <a:rPr lang="es-CO" sz="1100" b="1" u="none" strike="noStrike">
                          <a:solidFill>
                            <a:schemeClr val="tx1"/>
                          </a:solidFill>
                          <a:effectLst/>
                          <a:latin typeface="Calibri" panose="020F0502020204030204" pitchFamily="34" charset="0"/>
                          <a:cs typeface="Calibri" panose="020F0502020204030204" pitchFamily="34" charset="0"/>
                        </a:rPr>
                        <a:t>Gestión del riesgo cambio climático</a:t>
                      </a:r>
                      <a:endParaRPr lang="es-CO" sz="1100" b="1" i="0" u="none" strike="noStrike">
                        <a:solidFill>
                          <a:schemeClr val="tx1"/>
                        </a:solidFill>
                        <a:effectLst/>
                        <a:latin typeface="Calibri" panose="020F0502020204030204" pitchFamily="34" charset="0"/>
                        <a:cs typeface="Calibri" panose="020F0502020204030204" pitchFamily="34" charset="0"/>
                      </a:endParaRPr>
                    </a:p>
                  </a:txBody>
                  <a:tcPr marL="45720" marR="45720" anchor="ctr"/>
                </a:tc>
                <a:tc>
                  <a:txBody>
                    <a:bodyPr/>
                    <a:lstStyle/>
                    <a:p>
                      <a:pPr algn="l" fontAlgn="b">
                        <a:buNone/>
                      </a:pPr>
                      <a:r>
                        <a:rPr lang="es-CO" sz="1100" b="1" u="none" strike="noStrike">
                          <a:solidFill>
                            <a:srgbClr val="002060"/>
                          </a:solidFill>
                          <a:effectLst/>
                          <a:latin typeface="Calibri" panose="020F0502020204030204" pitchFamily="34" charset="0"/>
                          <a:cs typeface="Calibri" panose="020F0502020204030204" pitchFamily="34" charset="0"/>
                        </a:rPr>
                        <a:t>Desabastecimiento por reducción de la oferta hídrica disponible por alteraciones del ciclo del agua</a:t>
                      </a:r>
                      <a:endParaRPr lang="es-CO" sz="1100" b="1" i="0" u="none" strike="noStrike">
                        <a:solidFill>
                          <a:srgbClr val="002060"/>
                        </a:solidFill>
                        <a:effectLst/>
                        <a:latin typeface="Calibri" panose="020F0502020204030204" pitchFamily="34" charset="0"/>
                        <a:cs typeface="Calibri" panose="020F0502020204030204" pitchFamily="34" charset="0"/>
                      </a:endParaRPr>
                    </a:p>
                  </a:txBody>
                  <a:tcPr marL="45720" marR="45720" anchor="b"/>
                </a:tc>
                <a:tc>
                  <a:txBody>
                    <a:bodyPr/>
                    <a:lstStyle/>
                    <a:p>
                      <a:pPr algn="l" fontAlgn="b">
                        <a:buNone/>
                      </a:pPr>
                      <a:endParaRPr lang="es-CO" sz="1100" b="0" i="0" u="none" strike="noStrike">
                        <a:solidFill>
                          <a:srgbClr val="000000"/>
                        </a:solidFill>
                        <a:effectLst/>
                        <a:latin typeface="Calibri"/>
                        <a:cs typeface="Calibri"/>
                      </a:endParaRPr>
                    </a:p>
                  </a:txBody>
                  <a:tcPr marL="45720" marR="45720" anchor="b"/>
                </a:tc>
                <a:tc>
                  <a:txBody>
                    <a:bodyPr/>
                    <a:lstStyle/>
                    <a:p>
                      <a:pPr algn="l" fontAlgn="b">
                        <a:buNone/>
                      </a:pPr>
                      <a:r>
                        <a:rPr lang="es-CO" sz="1100" u="none" strike="noStrike">
                          <a:effectLst/>
                          <a:latin typeface="Calibri"/>
                          <a:cs typeface="Calibri"/>
                        </a:rPr>
                        <a:t>Territorios con mayor susceptibilidad de desabastecimiento</a:t>
                      </a:r>
                      <a:endParaRPr lang="es-CO" sz="1100" b="0" i="0" u="none" strike="noStrike">
                        <a:solidFill>
                          <a:srgbClr val="000000"/>
                        </a:solidFill>
                        <a:effectLst/>
                        <a:latin typeface="Calibri"/>
                        <a:cs typeface="Calibri"/>
                      </a:endParaRPr>
                    </a:p>
                  </a:txBody>
                  <a:tcPr marL="45720" marR="45720" anchor="b"/>
                </a:tc>
                <a:tc>
                  <a:txBody>
                    <a:bodyPr/>
                    <a:lstStyle/>
                    <a:p>
                      <a:pPr algn="l" fontAlgn="b">
                        <a:buNone/>
                      </a:pPr>
                      <a:r>
                        <a:rPr lang="es-CO" sz="1100" u="none" strike="noStrike">
                          <a:effectLst/>
                          <a:latin typeface="Calibri"/>
                          <a:cs typeface="Calibri"/>
                        </a:rPr>
                        <a:t>Prestador de SP y GCA- UNGRD, Autoridad ambiental</a:t>
                      </a:r>
                      <a:endParaRPr lang="es-CO" sz="1100" b="0" i="0" u="none" strike="noStrike">
                        <a:solidFill>
                          <a:srgbClr val="000000"/>
                        </a:solidFill>
                        <a:effectLst/>
                        <a:latin typeface="Calibri"/>
                        <a:cs typeface="Calibri"/>
                      </a:endParaRPr>
                    </a:p>
                  </a:txBody>
                  <a:tcPr marL="45720" marR="45720" anchor="b"/>
                </a:tc>
                <a:tc>
                  <a:txBody>
                    <a:bodyPr/>
                    <a:lstStyle/>
                    <a:p>
                      <a:pPr algn="l" fontAlgn="b">
                        <a:buNone/>
                      </a:pPr>
                      <a:r>
                        <a:rPr lang="es-CO" sz="1100" u="none" strike="noStrike">
                          <a:effectLst/>
                          <a:latin typeface="Calibri" panose="020F0502020204030204" pitchFamily="34" charset="0"/>
                          <a:cs typeface="Calibri" panose="020F0502020204030204" pitchFamily="34" charset="0"/>
                        </a:rPr>
                        <a:t>Comunidades</a:t>
                      </a:r>
                      <a:endParaRPr lang="es-CO" sz="1100" b="0" i="0" u="none" strike="noStrike">
                        <a:solidFill>
                          <a:srgbClr val="000000"/>
                        </a:solidFill>
                        <a:effectLst/>
                        <a:latin typeface="Calibri" panose="020F0502020204030204" pitchFamily="34" charset="0"/>
                        <a:cs typeface="Calibri" panose="020F0502020204030204" pitchFamily="34" charset="0"/>
                      </a:endParaRPr>
                    </a:p>
                  </a:txBody>
                  <a:tcPr marL="45720" marR="45720" anchor="b"/>
                </a:tc>
                <a:tc>
                  <a:txBody>
                    <a:bodyPr/>
                    <a:lstStyle/>
                    <a:p>
                      <a:pPr algn="l" fontAlgn="b">
                        <a:buNone/>
                      </a:pPr>
                      <a:r>
                        <a:rPr lang="es-CO" sz="1100" u="none" strike="noStrike">
                          <a:effectLst/>
                          <a:latin typeface="Calibri" panose="020F0502020204030204" pitchFamily="34" charset="0"/>
                          <a:cs typeface="Calibri" panose="020F0502020204030204" pitchFamily="34" charset="0"/>
                        </a:rPr>
                        <a:t>Al agua y salud</a:t>
                      </a:r>
                      <a:endParaRPr lang="es-CO" sz="1100" b="0" i="0" u="none" strike="noStrike">
                        <a:solidFill>
                          <a:srgbClr val="000000"/>
                        </a:solidFill>
                        <a:effectLst/>
                        <a:latin typeface="Calibri" panose="020F0502020204030204" pitchFamily="34" charset="0"/>
                        <a:cs typeface="Calibri" panose="020F0502020204030204" pitchFamily="34" charset="0"/>
                      </a:endParaRPr>
                    </a:p>
                  </a:txBody>
                  <a:tcPr marL="45720" marR="45720" anchor="b"/>
                </a:tc>
                <a:extLst>
                  <a:ext uri="{0D108BD9-81ED-4DB2-BD59-A6C34878D82A}">
                    <a16:rowId xmlns:a16="http://schemas.microsoft.com/office/drawing/2014/main" val="2253901432"/>
                  </a:ext>
                </a:extLst>
              </a:tr>
              <a:tr h="587639">
                <a:tc>
                  <a:txBody>
                    <a:bodyPr/>
                    <a:lstStyle/>
                    <a:p>
                      <a:pPr algn="l" fontAlgn="ctr">
                        <a:buNone/>
                      </a:pPr>
                      <a:endParaRPr lang="es-CO" sz="1100" b="0" i="0" u="none" strike="noStrike">
                        <a:solidFill>
                          <a:srgbClr val="000000"/>
                        </a:solidFill>
                        <a:effectLst/>
                        <a:latin typeface="Calibri"/>
                        <a:cs typeface="Calibri"/>
                      </a:endParaRPr>
                    </a:p>
                  </a:txBody>
                  <a:tcPr marL="45720" marR="45720" anchor="ctr"/>
                </a:tc>
                <a:tc>
                  <a:txBody>
                    <a:bodyPr/>
                    <a:lstStyle/>
                    <a:p>
                      <a:pPr algn="l" fontAlgn="b">
                        <a:buNone/>
                      </a:pPr>
                      <a:r>
                        <a:rPr lang="es-CO" sz="1100" b="1" u="none" strike="noStrike">
                          <a:solidFill>
                            <a:srgbClr val="002060"/>
                          </a:solidFill>
                          <a:effectLst/>
                          <a:latin typeface="Calibri" panose="020F0502020204030204" pitchFamily="34" charset="0"/>
                          <a:cs typeface="Calibri" panose="020F0502020204030204" pitchFamily="34" charset="0"/>
                        </a:rPr>
                        <a:t>Desigualdad entre lo urbano y lo rural Formas organizativas en lo rural alrededor del agua</a:t>
                      </a:r>
                      <a:endParaRPr lang="es-CO" sz="1100" b="1" i="0" u="none" strike="noStrike">
                        <a:solidFill>
                          <a:srgbClr val="002060"/>
                        </a:solidFill>
                        <a:effectLst/>
                        <a:latin typeface="Calibri" panose="020F0502020204030204" pitchFamily="34" charset="0"/>
                        <a:cs typeface="Calibri" panose="020F0502020204030204" pitchFamily="34" charset="0"/>
                      </a:endParaRPr>
                    </a:p>
                  </a:txBody>
                  <a:tcPr marL="45720" marR="45720" anchor="b"/>
                </a:tc>
                <a:tc>
                  <a:txBody>
                    <a:bodyPr/>
                    <a:lstStyle/>
                    <a:p>
                      <a:pPr algn="l" fontAlgn="b">
                        <a:buNone/>
                      </a:pPr>
                      <a:endParaRPr lang="es-CO" sz="1100" b="0" i="0" u="none" strike="noStrike">
                        <a:solidFill>
                          <a:srgbClr val="000000"/>
                        </a:solidFill>
                        <a:effectLst/>
                        <a:latin typeface="Calibri"/>
                        <a:cs typeface="Calibri"/>
                      </a:endParaRPr>
                    </a:p>
                  </a:txBody>
                  <a:tcPr marL="45720" marR="45720" anchor="b"/>
                </a:tc>
                <a:tc>
                  <a:txBody>
                    <a:bodyPr/>
                    <a:lstStyle/>
                    <a:p>
                      <a:pPr algn="l" fontAlgn="b">
                        <a:buNone/>
                      </a:pPr>
                      <a:r>
                        <a:rPr lang="es-CO" sz="1100" u="none" strike="noStrike">
                          <a:effectLst/>
                          <a:latin typeface="Calibri" panose="020F0502020204030204" pitchFamily="34" charset="0"/>
                          <a:cs typeface="Calibri" panose="020F0502020204030204" pitchFamily="34" charset="0"/>
                        </a:rPr>
                        <a:t> </a:t>
                      </a:r>
                      <a:endParaRPr lang="es-CO" sz="1100" b="0" i="0" u="none" strike="noStrike">
                        <a:solidFill>
                          <a:srgbClr val="000000"/>
                        </a:solidFill>
                        <a:effectLst/>
                        <a:latin typeface="Calibri" panose="020F0502020204030204" pitchFamily="34" charset="0"/>
                        <a:cs typeface="Calibri" panose="020F0502020204030204" pitchFamily="34" charset="0"/>
                      </a:endParaRPr>
                    </a:p>
                  </a:txBody>
                  <a:tcPr marL="45720" marR="45720" anchor="b"/>
                </a:tc>
                <a:tc>
                  <a:txBody>
                    <a:bodyPr/>
                    <a:lstStyle/>
                    <a:p>
                      <a:pPr algn="l" fontAlgn="b">
                        <a:buNone/>
                      </a:pPr>
                      <a:endParaRPr lang="es-CO" sz="1100" b="0" i="0" u="none" strike="noStrike">
                        <a:solidFill>
                          <a:srgbClr val="000000"/>
                        </a:solidFill>
                        <a:effectLst/>
                        <a:latin typeface="Calibri"/>
                        <a:cs typeface="Calibri"/>
                      </a:endParaRPr>
                    </a:p>
                  </a:txBody>
                  <a:tcPr marL="45720" marR="45720" anchor="b"/>
                </a:tc>
                <a:tc>
                  <a:txBody>
                    <a:bodyPr/>
                    <a:lstStyle/>
                    <a:p>
                      <a:pPr algn="l" fontAlgn="b">
                        <a:buNone/>
                      </a:pPr>
                      <a:endParaRPr lang="es-CO" sz="1100" b="0" i="0" u="none" strike="noStrike">
                        <a:solidFill>
                          <a:srgbClr val="000000"/>
                        </a:solidFill>
                        <a:effectLst/>
                        <a:latin typeface="Calibri"/>
                        <a:cs typeface="Calibri"/>
                      </a:endParaRPr>
                    </a:p>
                  </a:txBody>
                  <a:tcPr marL="45720" marR="45720" anchor="b"/>
                </a:tc>
                <a:tc>
                  <a:txBody>
                    <a:bodyPr/>
                    <a:lstStyle/>
                    <a:p>
                      <a:pPr algn="l" fontAlgn="b">
                        <a:buNone/>
                      </a:pPr>
                      <a:r>
                        <a:rPr lang="es-CO" sz="1100" u="none" strike="noStrike">
                          <a:effectLst/>
                          <a:latin typeface="Calibri" panose="020F0502020204030204" pitchFamily="34" charset="0"/>
                          <a:cs typeface="Calibri" panose="020F0502020204030204" pitchFamily="34" charset="0"/>
                        </a:rPr>
                        <a:t> </a:t>
                      </a:r>
                      <a:endParaRPr lang="es-CO" sz="1100" b="0" i="0" u="none" strike="noStrike">
                        <a:solidFill>
                          <a:srgbClr val="000000"/>
                        </a:solidFill>
                        <a:effectLst/>
                        <a:latin typeface="Calibri" panose="020F0502020204030204" pitchFamily="34" charset="0"/>
                        <a:cs typeface="Calibri" panose="020F0502020204030204" pitchFamily="34" charset="0"/>
                      </a:endParaRPr>
                    </a:p>
                  </a:txBody>
                  <a:tcPr marL="45720" marR="45720" anchor="b"/>
                </a:tc>
                <a:extLst>
                  <a:ext uri="{0D108BD9-81ED-4DB2-BD59-A6C34878D82A}">
                    <a16:rowId xmlns:a16="http://schemas.microsoft.com/office/drawing/2014/main" val="505509479"/>
                  </a:ext>
                </a:extLst>
              </a:tr>
            </a:tbl>
          </a:graphicData>
        </a:graphic>
      </p:graphicFrame>
      <p:sp>
        <p:nvSpPr>
          <p:cNvPr id="2" name="Rectángulo 1">
            <a:extLst>
              <a:ext uri="{FF2B5EF4-FFF2-40B4-BE49-F238E27FC236}">
                <a16:creationId xmlns:a16="http://schemas.microsoft.com/office/drawing/2014/main" id="{8E0ABB5F-E788-4EA0-9D21-85D7D587F282}"/>
              </a:ext>
            </a:extLst>
          </p:cNvPr>
          <p:cNvSpPr/>
          <p:nvPr/>
        </p:nvSpPr>
        <p:spPr>
          <a:xfrm>
            <a:off x="1932906" y="1761248"/>
            <a:ext cx="1968534" cy="809625"/>
          </a:xfrm>
          <a:prstGeom prst="rect">
            <a:avLst/>
          </a:prstGeom>
          <a:noFill/>
          <a:ln w="7302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9" name="Rectángulo 8">
            <a:extLst>
              <a:ext uri="{FF2B5EF4-FFF2-40B4-BE49-F238E27FC236}">
                <a16:creationId xmlns:a16="http://schemas.microsoft.com/office/drawing/2014/main" id="{97376F24-CB8A-4F9C-A588-798DC58A3EAA}"/>
              </a:ext>
            </a:extLst>
          </p:cNvPr>
          <p:cNvSpPr/>
          <p:nvPr/>
        </p:nvSpPr>
        <p:spPr>
          <a:xfrm>
            <a:off x="1932906" y="3757688"/>
            <a:ext cx="1968534" cy="809625"/>
          </a:xfrm>
          <a:prstGeom prst="rect">
            <a:avLst/>
          </a:prstGeom>
          <a:noFill/>
          <a:ln w="73025">
            <a:solidFill>
              <a:srgbClr val="FF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Tree>
    <p:extLst>
      <p:ext uri="{BB962C8B-B14F-4D97-AF65-F5344CB8AC3E}">
        <p14:creationId xmlns:p14="http://schemas.microsoft.com/office/powerpoint/2010/main" val="36389776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6950BFC3-D8DA-4A85-94F7-54DA5524770B}">
      <p188:commentRel xmlns:p188="http://schemas.microsoft.com/office/powerpoint/2018/8/main" r:id="rId3"/>
    </p:ext>
  </p:extLs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Shape 3998">
          <a:extLst>
            <a:ext uri="{FF2B5EF4-FFF2-40B4-BE49-F238E27FC236}">
              <a16:creationId xmlns:a16="http://schemas.microsoft.com/office/drawing/2014/main" id="{6180BC26-F876-FD65-6005-815F8E289ADC}"/>
            </a:ext>
          </a:extLst>
        </p:cNvPr>
        <p:cNvGrpSpPr/>
        <p:nvPr/>
      </p:nvGrpSpPr>
      <p:grpSpPr>
        <a:xfrm>
          <a:off x="0" y="0"/>
          <a:ext cx="0" cy="0"/>
          <a:chOff x="0" y="0"/>
          <a:chExt cx="0" cy="0"/>
        </a:xfrm>
      </p:grpSpPr>
      <p:pic>
        <p:nvPicPr>
          <p:cNvPr id="3999" name="Google Shape;3999;p27" descr="Patrón de fondo&#10;&#10;El contenido generado por IA puede ser incorrecto.">
            <a:extLst>
              <a:ext uri="{FF2B5EF4-FFF2-40B4-BE49-F238E27FC236}">
                <a16:creationId xmlns:a16="http://schemas.microsoft.com/office/drawing/2014/main" id="{73505188-9B16-7D18-7AC1-C47818BD9540}"/>
              </a:ext>
            </a:extLst>
          </p:cNvPr>
          <p:cNvPicPr preferRelativeResize="0"/>
          <p:nvPr/>
        </p:nvPicPr>
        <p:blipFill rotWithShape="1">
          <a:blip r:embed="rId4">
            <a:alphaModFix/>
          </a:blip>
          <a:srcRect/>
          <a:stretch/>
        </p:blipFill>
        <p:spPr>
          <a:xfrm>
            <a:off x="-13974" y="-3861"/>
            <a:ext cx="11504838" cy="6858000"/>
          </a:xfrm>
          <a:prstGeom prst="rect">
            <a:avLst/>
          </a:prstGeom>
          <a:noFill/>
          <a:ln>
            <a:noFill/>
          </a:ln>
        </p:spPr>
      </p:pic>
      <p:sp>
        <p:nvSpPr>
          <p:cNvPr id="4000" name="Google Shape;4000;p27">
            <a:extLst>
              <a:ext uri="{FF2B5EF4-FFF2-40B4-BE49-F238E27FC236}">
                <a16:creationId xmlns:a16="http://schemas.microsoft.com/office/drawing/2014/main" id="{F3F4EF3D-D3E8-419C-D423-DA7916513A2D}"/>
              </a:ext>
            </a:extLst>
          </p:cNvPr>
          <p:cNvSpPr/>
          <p:nvPr/>
        </p:nvSpPr>
        <p:spPr>
          <a:xfrm>
            <a:off x="6801898" y="0"/>
            <a:ext cx="5386800" cy="1042200"/>
          </a:xfrm>
          <a:prstGeom prst="rect">
            <a:avLst/>
          </a:prstGeom>
          <a:solidFill>
            <a:srgbClr val="242D5B"/>
          </a:solidFill>
          <a:ln w="12700" cap="flat" cmpd="sng">
            <a:solidFill>
              <a:srgbClr val="264159"/>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4001" name="Google Shape;4001;p27">
            <a:extLst>
              <a:ext uri="{FF2B5EF4-FFF2-40B4-BE49-F238E27FC236}">
                <a16:creationId xmlns:a16="http://schemas.microsoft.com/office/drawing/2014/main" id="{031C3BCA-8BB7-AF21-655A-EA88C094A798}"/>
              </a:ext>
            </a:extLst>
          </p:cNvPr>
          <p:cNvSpPr txBox="1"/>
          <p:nvPr/>
        </p:nvSpPr>
        <p:spPr>
          <a:xfrm>
            <a:off x="7099310" y="185888"/>
            <a:ext cx="4814700" cy="107730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000"/>
              <a:buFont typeface="Arial"/>
              <a:buNone/>
            </a:pPr>
            <a:r>
              <a:rPr lang="es-CO" sz="2000" b="1" i="0" u="none" strike="noStrike" cap="none">
                <a:solidFill>
                  <a:schemeClr val="lt1"/>
                </a:solidFill>
                <a:latin typeface="Calibri"/>
                <a:ea typeface="Calibri"/>
                <a:cs typeface="Calibri"/>
                <a:sym typeface="Calibri"/>
              </a:rPr>
              <a:t>LÍNEAS ESTRATÉGICAS propuestas equipo ANCLA</a:t>
            </a:r>
            <a:endParaRPr sz="2000" b="0" i="0" u="none" strike="noStrike" cap="none">
              <a:solidFill>
                <a:schemeClr val="lt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2400"/>
              <a:buFont typeface="Arial"/>
              <a:buNone/>
            </a:pPr>
            <a:endParaRPr sz="2400" b="1" i="0" u="none" strike="noStrike" cap="none">
              <a:solidFill>
                <a:schemeClr val="lt1"/>
              </a:solidFill>
              <a:latin typeface="Calibri"/>
              <a:ea typeface="Calibri"/>
              <a:cs typeface="Calibri"/>
              <a:sym typeface="Calibri"/>
            </a:endParaRPr>
          </a:p>
        </p:txBody>
      </p:sp>
      <p:pic>
        <p:nvPicPr>
          <p:cNvPr id="4002" name="Google Shape;4002;p27" descr="Logotipo&#10;&#10;El contenido generado por IA puede ser incorrecto.">
            <a:extLst>
              <a:ext uri="{FF2B5EF4-FFF2-40B4-BE49-F238E27FC236}">
                <a16:creationId xmlns:a16="http://schemas.microsoft.com/office/drawing/2014/main" id="{6593A6FD-DF1F-0853-5C87-CBD0F99B97AF}"/>
              </a:ext>
            </a:extLst>
          </p:cNvPr>
          <p:cNvPicPr preferRelativeResize="0"/>
          <p:nvPr/>
        </p:nvPicPr>
        <p:blipFill rotWithShape="1">
          <a:blip r:embed="rId5">
            <a:alphaModFix/>
          </a:blip>
          <a:srcRect/>
          <a:stretch/>
        </p:blipFill>
        <p:spPr>
          <a:xfrm>
            <a:off x="277873" y="185888"/>
            <a:ext cx="4019550" cy="809625"/>
          </a:xfrm>
          <a:prstGeom prst="rect">
            <a:avLst/>
          </a:prstGeom>
          <a:noFill/>
          <a:ln>
            <a:noFill/>
          </a:ln>
        </p:spPr>
      </p:pic>
      <p:sp>
        <p:nvSpPr>
          <p:cNvPr id="4003" name="Google Shape;4003;p27">
            <a:extLst>
              <a:ext uri="{FF2B5EF4-FFF2-40B4-BE49-F238E27FC236}">
                <a16:creationId xmlns:a16="http://schemas.microsoft.com/office/drawing/2014/main" id="{72BCFE77-FED6-3B04-23E6-8A063945B5C1}"/>
              </a:ext>
            </a:extLst>
          </p:cNvPr>
          <p:cNvSpPr/>
          <p:nvPr/>
        </p:nvSpPr>
        <p:spPr>
          <a:xfrm>
            <a:off x="0" y="1002217"/>
            <a:ext cx="12192600" cy="1542600"/>
          </a:xfrm>
          <a:prstGeom prst="rect">
            <a:avLst/>
          </a:prstGeom>
          <a:solidFill>
            <a:srgbClr val="BBD6E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600"/>
              <a:buFont typeface="Arial"/>
              <a:buNone/>
            </a:pPr>
            <a:endParaRPr sz="1600" b="0" i="0" u="none" strike="noStrike" cap="none">
              <a:solidFill>
                <a:schemeClr val="lt1"/>
              </a:solidFill>
              <a:latin typeface="Calibri"/>
              <a:ea typeface="Calibri"/>
              <a:cs typeface="Calibri"/>
              <a:sym typeface="Calibri"/>
            </a:endParaRPr>
          </a:p>
        </p:txBody>
      </p:sp>
      <p:sp>
        <p:nvSpPr>
          <p:cNvPr id="4004" name="Google Shape;4004;p27">
            <a:extLst>
              <a:ext uri="{FF2B5EF4-FFF2-40B4-BE49-F238E27FC236}">
                <a16:creationId xmlns:a16="http://schemas.microsoft.com/office/drawing/2014/main" id="{8D602894-D491-DA69-9197-8D7E2EE0C7D0}"/>
              </a:ext>
            </a:extLst>
          </p:cNvPr>
          <p:cNvSpPr txBox="1"/>
          <p:nvPr/>
        </p:nvSpPr>
        <p:spPr>
          <a:xfrm>
            <a:off x="234791" y="1249296"/>
            <a:ext cx="11921527" cy="1200288"/>
          </a:xfrm>
          <a:prstGeom prst="rect">
            <a:avLst/>
          </a:prstGeom>
          <a:noFill/>
          <a:ln>
            <a:noFill/>
          </a:ln>
        </p:spPr>
        <p:txBody>
          <a:bodyPr spcFirstLastPara="1" wrap="square" lIns="91425" tIns="45700" rIns="91425" bIns="45700" anchor="t" anchorCtr="0">
            <a:spAutoFit/>
          </a:bodyPr>
          <a:lstStyle/>
          <a:p>
            <a:pPr lvl="0">
              <a:buSzPts val="2000"/>
            </a:pPr>
            <a:r>
              <a:rPr lang="es-MX" b="1"/>
              <a:t>OBJETIVO 4. FORTALECER LA GESTIÓN INTEGRAL DE LOS RIESGOS ASOCIADOS AL AGUA, PROMOVIENDO LA SOSTENIBILIDAD TERRITORIAL Y LA ADAPTACIÓN A LA VARIABILIDAD Y AL CAMBIO CLIMÁTICO </a:t>
            </a:r>
          </a:p>
          <a:p>
            <a:pPr lvl="0">
              <a:buSzPts val="2000"/>
            </a:pPr>
            <a:endParaRPr lang="es-MX" sz="1800" b="1">
              <a:solidFill>
                <a:srgbClr val="242D5B"/>
              </a:solidFill>
              <a:latin typeface="Calibri"/>
              <a:cs typeface="Calibri"/>
              <a:sym typeface="Calibri"/>
            </a:endParaRPr>
          </a:p>
          <a:p>
            <a:pPr>
              <a:buSzPts val="2000"/>
            </a:pPr>
            <a:r>
              <a:rPr lang="es-MX" sz="1800" b="1" i="0" u="none" strike="noStrike" cap="none">
                <a:solidFill>
                  <a:srgbClr val="242D5B"/>
                </a:solidFill>
                <a:latin typeface="Calibri"/>
                <a:ea typeface="Arial"/>
                <a:cs typeface="Calibri"/>
                <a:sym typeface="Calibri"/>
              </a:rPr>
              <a:t> 1.1 </a:t>
            </a:r>
            <a:r>
              <a:rPr lang="es-MX" b="1" err="1"/>
              <a:t>Gestión</a:t>
            </a:r>
            <a:r>
              <a:rPr lang="es-MX" b="1"/>
              <a:t> de </a:t>
            </a:r>
            <a:r>
              <a:rPr lang="es-MX" b="1" err="1"/>
              <a:t>los</a:t>
            </a:r>
            <a:r>
              <a:rPr lang="es-MX" b="1"/>
              <a:t> </a:t>
            </a:r>
            <a:r>
              <a:rPr lang="es-MX" b="1" err="1"/>
              <a:t>riesgos</a:t>
            </a:r>
            <a:r>
              <a:rPr lang="es-MX" b="1"/>
              <a:t> </a:t>
            </a:r>
            <a:r>
              <a:rPr lang="es-MX" b="1" err="1"/>
              <a:t>asociados</a:t>
            </a:r>
            <a:r>
              <a:rPr lang="es-MX" b="1"/>
              <a:t> al </a:t>
            </a:r>
            <a:r>
              <a:rPr lang="es-MX" b="1" err="1"/>
              <a:t>agua</a:t>
            </a:r>
            <a:r>
              <a:rPr lang="es-MX" b="1"/>
              <a:t>.</a:t>
            </a:r>
          </a:p>
          <a:p>
            <a:pPr fontAlgn="ctr"/>
            <a:r>
              <a:rPr lang="es-MX" sz="800" b="1">
                <a:solidFill>
                  <a:srgbClr val="D97706"/>
                </a:solidFill>
                <a:latin typeface="Calibri" pitchFamily="34" charset="0"/>
                <a:ea typeface="Calibri" pitchFamily="34" charset="-122"/>
                <a:cs typeface="Calibri" pitchFamily="34" charset="-120"/>
              </a:rPr>
              <a:t> </a:t>
            </a:r>
            <a:endParaRPr lang="es-MX" sz="1400" b="0" i="0" u="none" strike="noStrike" cap="none">
              <a:solidFill>
                <a:srgbClr val="000000"/>
              </a:solidFill>
              <a:latin typeface="Arial"/>
              <a:ea typeface="Arial"/>
              <a:cs typeface="Arial"/>
              <a:sym typeface="Arial"/>
            </a:endParaRPr>
          </a:p>
        </p:txBody>
      </p:sp>
      <p:pic>
        <p:nvPicPr>
          <p:cNvPr id="4005" name="Google Shape;4005;p27" descr="Logotipo, nombre de la empresa&#10;&#10;El contenido generado por IA puede ser incorrecto.">
            <a:extLst>
              <a:ext uri="{FF2B5EF4-FFF2-40B4-BE49-F238E27FC236}">
                <a16:creationId xmlns:a16="http://schemas.microsoft.com/office/drawing/2014/main" id="{CC0AD847-6993-0BC3-6DD8-15048F1D5EFD}"/>
              </a:ext>
            </a:extLst>
          </p:cNvPr>
          <p:cNvPicPr preferRelativeResize="0"/>
          <p:nvPr/>
        </p:nvPicPr>
        <p:blipFill rotWithShape="1">
          <a:blip r:embed="rId6">
            <a:alphaModFix/>
          </a:blip>
          <a:srcRect/>
          <a:stretch/>
        </p:blipFill>
        <p:spPr>
          <a:xfrm>
            <a:off x="10404350" y="5530993"/>
            <a:ext cx="1438275" cy="1066800"/>
          </a:xfrm>
          <a:prstGeom prst="rect">
            <a:avLst/>
          </a:prstGeom>
          <a:noFill/>
          <a:ln>
            <a:noFill/>
          </a:ln>
        </p:spPr>
      </p:pic>
      <p:sp>
        <p:nvSpPr>
          <p:cNvPr id="3" name="Google Shape;4161;p38">
            <a:extLst>
              <a:ext uri="{FF2B5EF4-FFF2-40B4-BE49-F238E27FC236}">
                <a16:creationId xmlns:a16="http://schemas.microsoft.com/office/drawing/2014/main" id="{AD5F72BD-B2F9-935B-727B-E4150FF9EF61}"/>
              </a:ext>
            </a:extLst>
          </p:cNvPr>
          <p:cNvSpPr txBox="1"/>
          <p:nvPr/>
        </p:nvSpPr>
        <p:spPr>
          <a:xfrm>
            <a:off x="-400838" y="2877299"/>
            <a:ext cx="6013214" cy="3200836"/>
          </a:xfrm>
          <a:prstGeom prst="rect">
            <a:avLst/>
          </a:prstGeom>
          <a:noFill/>
          <a:ln>
            <a:noFill/>
          </a:ln>
        </p:spPr>
        <p:txBody>
          <a:bodyPr spcFirstLastPara="1" wrap="square" lIns="91425" tIns="45700" rIns="91425" bIns="45700" anchor="t" anchorCtr="0">
            <a:spAutoFit/>
          </a:bodyPr>
          <a:lstStyle/>
          <a:p>
            <a:pPr marL="457200" lvl="1" algn="just">
              <a:buSzPts val="1200"/>
            </a:pPr>
            <a:endParaRPr lang="es-CO" sz="1800" b="1">
              <a:solidFill>
                <a:srgbClr val="242D5B"/>
              </a:solidFill>
              <a:latin typeface="Calibri"/>
              <a:cs typeface="Calibri"/>
              <a:sym typeface="Calibri"/>
            </a:endParaRPr>
          </a:p>
          <a:p>
            <a:pPr marL="457200" lvl="1" algn="just">
              <a:buSzPts val="1200"/>
            </a:pPr>
            <a:r>
              <a:rPr lang="es-CO" sz="1800" b="1">
                <a:solidFill>
                  <a:srgbClr val="242D5B"/>
                </a:solidFill>
                <a:latin typeface="Calibri"/>
                <a:cs typeface="Calibri"/>
                <a:sym typeface="Calibri"/>
              </a:rPr>
              <a:t>Propósito:  </a:t>
            </a:r>
          </a:p>
          <a:p>
            <a:pPr marL="457200" lvl="1" algn="just">
              <a:buSzPts val="1200"/>
            </a:pPr>
            <a:r>
              <a:rPr lang="es-MX" sz="1600">
                <a:solidFill>
                  <a:srgbClr val="444444"/>
                </a:solidFill>
                <a:latin typeface="Calibri"/>
                <a:cs typeface="Calibri"/>
              </a:rPr>
              <a:t>Integrar criterios de gestión de los riesgos asociados al agua y adaptación a la variabilidad y al cambio climático en los </a:t>
            </a:r>
            <a:r>
              <a:rPr lang="es-MX" sz="1600">
                <a:solidFill>
                  <a:srgbClr val="444444"/>
                </a:solidFill>
                <a:highlight>
                  <a:srgbClr val="FFFF00"/>
                </a:highlight>
                <a:latin typeface="Calibri"/>
                <a:cs typeface="Calibri"/>
              </a:rPr>
              <a:t>instrumentos de planificación territorial y sectorial</a:t>
            </a:r>
            <a:r>
              <a:rPr lang="es-MX" sz="1600">
                <a:solidFill>
                  <a:srgbClr val="444444"/>
                </a:solidFill>
                <a:latin typeface="Calibri"/>
                <a:cs typeface="Calibri"/>
              </a:rPr>
              <a:t>. Se incorporarán análisis de incertidumbre y evaluación de pérdidas y daños, priorizando la protección y restauración de ecosistemas que sostienen el ciclo del agua regional. La implementación se articulará con los POMCA, POT y planes sectoriales.</a:t>
            </a:r>
          </a:p>
          <a:p>
            <a:pPr marL="457200" marR="0" lvl="1" indent="0" algn="just" rtl="0">
              <a:lnSpc>
                <a:spcPct val="150000"/>
              </a:lnSpc>
              <a:spcBef>
                <a:spcPts val="0"/>
              </a:spcBef>
              <a:spcAft>
                <a:spcPts val="0"/>
              </a:spcAft>
              <a:buClr>
                <a:srgbClr val="000000"/>
              </a:buClr>
              <a:buSzPts val="1200"/>
              <a:buFont typeface="Arial"/>
              <a:buNone/>
            </a:pPr>
            <a:endParaRPr lang="es-MX" sz="1200" b="0" i="0" u="none" strike="noStrike" cap="none">
              <a:solidFill>
                <a:srgbClr val="444444"/>
              </a:solidFill>
              <a:latin typeface="Calibri"/>
              <a:ea typeface="Calibri"/>
              <a:cs typeface="Calibri"/>
              <a:sym typeface="Calibri"/>
            </a:endParaRPr>
          </a:p>
          <a:p>
            <a:pPr marL="457200" lvl="1" algn="just">
              <a:lnSpc>
                <a:spcPct val="150000"/>
              </a:lnSpc>
              <a:buSzPts val="1200"/>
            </a:pPr>
            <a:r>
              <a:rPr lang="es-MX" sz="1200" b="1">
                <a:solidFill>
                  <a:srgbClr val="0C3B5E"/>
                </a:solidFill>
                <a:latin typeface="Georgia" pitchFamily="34" charset="0"/>
                <a:ea typeface="Georgia" pitchFamily="34" charset="-122"/>
                <a:cs typeface="Georgia" pitchFamily="34" charset="-120"/>
              </a:rPr>
              <a:t>Principios y enfoques rectores</a:t>
            </a:r>
            <a:endParaRPr lang="es-MX" sz="1200"/>
          </a:p>
          <a:p>
            <a:pPr marL="457200" marR="0" lvl="1" indent="0" algn="just" rtl="0">
              <a:lnSpc>
                <a:spcPct val="150000"/>
              </a:lnSpc>
              <a:spcBef>
                <a:spcPts val="0"/>
              </a:spcBef>
              <a:spcAft>
                <a:spcPts val="0"/>
              </a:spcAft>
              <a:buClr>
                <a:srgbClr val="000000"/>
              </a:buClr>
              <a:buSzPts val="1200"/>
              <a:buFont typeface="Arial"/>
              <a:buNone/>
            </a:pPr>
            <a:endParaRPr sz="1200" b="0" i="0" u="none" strike="noStrike" cap="none">
              <a:solidFill>
                <a:srgbClr val="444444"/>
              </a:solidFill>
              <a:latin typeface="Calibri"/>
              <a:ea typeface="Calibri"/>
              <a:cs typeface="Calibri"/>
              <a:sym typeface="Calibri"/>
            </a:endParaRPr>
          </a:p>
        </p:txBody>
      </p:sp>
      <p:cxnSp>
        <p:nvCxnSpPr>
          <p:cNvPr id="5" name="Conector recto 4">
            <a:extLst>
              <a:ext uri="{FF2B5EF4-FFF2-40B4-BE49-F238E27FC236}">
                <a16:creationId xmlns:a16="http://schemas.microsoft.com/office/drawing/2014/main" id="{E8F06A31-03B7-FC47-4E9B-C8B7AC901A92}"/>
              </a:ext>
            </a:extLst>
          </p:cNvPr>
          <p:cNvCxnSpPr/>
          <p:nvPr/>
        </p:nvCxnSpPr>
        <p:spPr>
          <a:xfrm>
            <a:off x="5616282" y="2619102"/>
            <a:ext cx="0" cy="4051845"/>
          </a:xfrm>
          <a:prstGeom prst="line">
            <a:avLst/>
          </a:prstGeom>
          <a:ln w="19050" cap="flat" cmpd="sng" algn="ctr">
            <a:solidFill>
              <a:schemeClr val="accent1"/>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sp>
        <p:nvSpPr>
          <p:cNvPr id="2" name="Google Shape;4161;p38">
            <a:extLst>
              <a:ext uri="{FF2B5EF4-FFF2-40B4-BE49-F238E27FC236}">
                <a16:creationId xmlns:a16="http://schemas.microsoft.com/office/drawing/2014/main" id="{5B3B0AFD-DAD4-488E-745F-563CF08AEFB5}"/>
              </a:ext>
            </a:extLst>
          </p:cNvPr>
          <p:cNvSpPr txBox="1"/>
          <p:nvPr/>
        </p:nvSpPr>
        <p:spPr>
          <a:xfrm>
            <a:off x="5612380" y="2597128"/>
            <a:ext cx="6543938" cy="3916416"/>
          </a:xfrm>
          <a:prstGeom prst="rect">
            <a:avLst/>
          </a:prstGeom>
          <a:solidFill>
            <a:schemeClr val="bg1"/>
          </a:solidFill>
          <a:ln>
            <a:noFill/>
          </a:ln>
        </p:spPr>
        <p:txBody>
          <a:bodyPr spcFirstLastPara="1" wrap="square" lIns="91425" tIns="45700" rIns="91425" bIns="45700" anchor="t" anchorCtr="0">
            <a:spAutoFit/>
          </a:bodyPr>
          <a:lstStyle/>
          <a:p>
            <a:pPr lvl="1" algn="just">
              <a:buSzPts val="1200"/>
            </a:pPr>
            <a:endParaRPr lang="es-CO" sz="1800" b="1">
              <a:solidFill>
                <a:srgbClr val="242D5B"/>
              </a:solidFill>
              <a:latin typeface="Calibri"/>
              <a:cs typeface="Calibri"/>
            </a:endParaRPr>
          </a:p>
          <a:p>
            <a:pPr lvl="1" algn="just">
              <a:buSzPts val="1200"/>
            </a:pPr>
            <a:r>
              <a:rPr lang="es-CO" sz="1800" b="1">
                <a:solidFill>
                  <a:srgbClr val="242D5B"/>
                </a:solidFill>
                <a:latin typeface="Calibri"/>
                <a:cs typeface="Calibri"/>
              </a:rPr>
              <a:t>               Responsables: </a:t>
            </a:r>
          </a:p>
          <a:p>
            <a:pPr marL="0" indent="0" algn="just">
              <a:buFont typeface="Arial"/>
              <a:buNone/>
            </a:pPr>
            <a:endParaRPr lang="en-US" sz="1300" b="1">
              <a:solidFill>
                <a:schemeClr val="bg2">
                  <a:lumMod val="75000"/>
                </a:schemeClr>
              </a:solidFill>
              <a:latin typeface="Calibri"/>
              <a:cs typeface="Calibri"/>
            </a:endParaRPr>
          </a:p>
          <a:p>
            <a:pPr marL="0" indent="0" algn="just">
              <a:buFont typeface="Arial"/>
              <a:buNone/>
            </a:pPr>
            <a:r>
              <a:rPr lang="en-US" sz="1300" b="1" err="1">
                <a:solidFill>
                  <a:schemeClr val="bg2">
                    <a:lumMod val="75000"/>
                  </a:schemeClr>
                </a:solidFill>
                <a:latin typeface="Calibri"/>
                <a:cs typeface="Calibri"/>
              </a:rPr>
              <a:t>Liderazgo</a:t>
            </a:r>
            <a:r>
              <a:rPr lang="en-US" sz="1300" b="1">
                <a:solidFill>
                  <a:schemeClr val="bg2">
                    <a:lumMod val="75000"/>
                  </a:schemeClr>
                </a:solidFill>
                <a:latin typeface="Calibri"/>
                <a:cs typeface="Calibri"/>
              </a:rPr>
              <a:t>: </a:t>
            </a:r>
            <a:r>
              <a:rPr lang="en-US" sz="1300" err="1">
                <a:solidFill>
                  <a:srgbClr val="444444"/>
                </a:solidFill>
                <a:latin typeface="Calibri"/>
                <a:cs typeface="Calibri"/>
              </a:rPr>
              <a:t>MinAmbiente</a:t>
            </a:r>
            <a:r>
              <a:rPr lang="en-US" sz="1300">
                <a:solidFill>
                  <a:srgbClr val="444444"/>
                </a:solidFill>
                <a:latin typeface="Calibri"/>
                <a:cs typeface="Calibri"/>
              </a:rPr>
              <a:t> – </a:t>
            </a:r>
            <a:r>
              <a:rPr lang="en-US" sz="1300" err="1">
                <a:solidFill>
                  <a:srgbClr val="444444"/>
                </a:solidFill>
                <a:latin typeface="Calibri"/>
                <a:cs typeface="Calibri"/>
              </a:rPr>
              <a:t>Dirección</a:t>
            </a:r>
            <a:r>
              <a:rPr lang="en-US" sz="1300">
                <a:solidFill>
                  <a:srgbClr val="444444"/>
                </a:solidFill>
                <a:latin typeface="Calibri"/>
                <a:cs typeface="Calibri"/>
              </a:rPr>
              <a:t> de </a:t>
            </a:r>
            <a:r>
              <a:rPr lang="en-US" sz="1300" err="1">
                <a:solidFill>
                  <a:srgbClr val="444444"/>
                </a:solidFill>
                <a:latin typeface="Calibri"/>
                <a:cs typeface="Calibri"/>
              </a:rPr>
              <a:t>Gestión</a:t>
            </a:r>
            <a:r>
              <a:rPr lang="en-US" sz="1300">
                <a:solidFill>
                  <a:srgbClr val="444444"/>
                </a:solidFill>
                <a:latin typeface="Calibri"/>
                <a:cs typeface="Calibri"/>
              </a:rPr>
              <a:t> Integral del </a:t>
            </a:r>
            <a:r>
              <a:rPr lang="en-US" sz="1300" err="1">
                <a:solidFill>
                  <a:srgbClr val="444444"/>
                </a:solidFill>
                <a:latin typeface="Calibri"/>
                <a:cs typeface="Calibri"/>
              </a:rPr>
              <a:t>Recurso</a:t>
            </a:r>
            <a:r>
              <a:rPr lang="en-US" sz="1300">
                <a:solidFill>
                  <a:srgbClr val="444444"/>
                </a:solidFill>
                <a:latin typeface="Calibri"/>
                <a:cs typeface="Calibri"/>
              </a:rPr>
              <a:t> </a:t>
            </a:r>
            <a:r>
              <a:rPr lang="en-US" sz="1300" err="1">
                <a:solidFill>
                  <a:srgbClr val="444444"/>
                </a:solidFill>
                <a:latin typeface="Calibri"/>
                <a:cs typeface="Calibri"/>
              </a:rPr>
              <a:t>Hídrico</a:t>
            </a:r>
            <a:r>
              <a:rPr lang="en-US" sz="1300">
                <a:solidFill>
                  <a:srgbClr val="444444"/>
                </a:solidFill>
                <a:latin typeface="Calibri"/>
                <a:cs typeface="Calibri"/>
              </a:rPr>
              <a:t>.</a:t>
            </a:r>
          </a:p>
          <a:p>
            <a:pPr marL="0" indent="0" algn="just">
              <a:buFont typeface="Arial"/>
              <a:buNone/>
            </a:pPr>
            <a:endParaRPr lang="en-US" sz="1300">
              <a:solidFill>
                <a:srgbClr val="444444"/>
              </a:solidFill>
              <a:latin typeface="Calibri"/>
              <a:cs typeface="Calibri"/>
            </a:endParaRPr>
          </a:p>
          <a:p>
            <a:pPr marL="0" indent="0" algn="just">
              <a:buFont typeface="Arial"/>
              <a:buNone/>
            </a:pPr>
            <a:r>
              <a:rPr lang="en-US" sz="1300" b="1" err="1">
                <a:solidFill>
                  <a:schemeClr val="bg2">
                    <a:lumMod val="75000"/>
                  </a:schemeClr>
                </a:solidFill>
                <a:latin typeface="Calibri"/>
                <a:cs typeface="Calibri"/>
              </a:rPr>
              <a:t>Articulación</a:t>
            </a:r>
            <a:r>
              <a:rPr lang="en-US" sz="1300" b="1">
                <a:solidFill>
                  <a:schemeClr val="bg2">
                    <a:lumMod val="75000"/>
                  </a:schemeClr>
                </a:solidFill>
                <a:latin typeface="Calibri"/>
                <a:cs typeface="Calibri"/>
              </a:rPr>
              <a:t>: </a:t>
            </a:r>
            <a:r>
              <a:rPr lang="en-US" sz="1300">
                <a:solidFill>
                  <a:srgbClr val="444444"/>
                </a:solidFill>
                <a:latin typeface="Calibri"/>
                <a:cs typeface="Calibri"/>
              </a:rPr>
              <a:t>UNGRD; IDEAM; </a:t>
            </a:r>
            <a:r>
              <a:rPr lang="en-US" sz="1300" err="1">
                <a:solidFill>
                  <a:srgbClr val="444444"/>
                </a:solidFill>
                <a:latin typeface="Calibri"/>
                <a:cs typeface="Calibri"/>
              </a:rPr>
              <a:t>Autoridades</a:t>
            </a:r>
            <a:r>
              <a:rPr lang="en-US" sz="1300">
                <a:solidFill>
                  <a:srgbClr val="444444"/>
                </a:solidFill>
                <a:latin typeface="Calibri"/>
                <a:cs typeface="Calibri"/>
              </a:rPr>
              <a:t> </a:t>
            </a:r>
            <a:r>
              <a:rPr lang="en-US" sz="1300" err="1">
                <a:solidFill>
                  <a:srgbClr val="444444"/>
                </a:solidFill>
                <a:latin typeface="Calibri"/>
                <a:cs typeface="Calibri"/>
              </a:rPr>
              <a:t>Ambientales</a:t>
            </a:r>
            <a:r>
              <a:rPr lang="en-US" sz="1300">
                <a:solidFill>
                  <a:srgbClr val="444444"/>
                </a:solidFill>
                <a:latin typeface="Calibri"/>
                <a:cs typeface="Calibri"/>
              </a:rPr>
              <a:t>; DNP; </a:t>
            </a:r>
            <a:r>
              <a:rPr lang="en-US" sz="1300" err="1">
                <a:solidFill>
                  <a:srgbClr val="444444"/>
                </a:solidFill>
                <a:latin typeface="Calibri"/>
                <a:cs typeface="Calibri"/>
              </a:rPr>
              <a:t>Gobernaciones</a:t>
            </a:r>
            <a:r>
              <a:rPr lang="en-US" sz="1300">
                <a:solidFill>
                  <a:srgbClr val="444444"/>
                </a:solidFill>
                <a:latin typeface="Calibri"/>
                <a:cs typeface="Calibri"/>
              </a:rPr>
              <a:t> y </a:t>
            </a:r>
            <a:r>
              <a:rPr lang="en-US" sz="1300" err="1">
                <a:solidFill>
                  <a:srgbClr val="444444"/>
                </a:solidFill>
                <a:latin typeface="Calibri"/>
                <a:cs typeface="Calibri"/>
              </a:rPr>
              <a:t>Alcaldías</a:t>
            </a:r>
            <a:r>
              <a:rPr lang="en-US" sz="1300">
                <a:solidFill>
                  <a:srgbClr val="444444"/>
                </a:solidFill>
                <a:latin typeface="Calibri"/>
                <a:cs typeface="Calibri"/>
              </a:rPr>
              <a:t>; </a:t>
            </a:r>
            <a:r>
              <a:rPr lang="en-US" sz="1300" err="1">
                <a:solidFill>
                  <a:srgbClr val="444444"/>
                </a:solidFill>
                <a:latin typeface="Calibri"/>
                <a:cs typeface="Calibri"/>
              </a:rPr>
              <a:t>MinVivienda</a:t>
            </a:r>
            <a:r>
              <a:rPr lang="en-US" sz="1300">
                <a:solidFill>
                  <a:srgbClr val="444444"/>
                </a:solidFill>
                <a:latin typeface="Calibri"/>
                <a:cs typeface="Calibri"/>
              </a:rPr>
              <a:t>; </a:t>
            </a:r>
            <a:r>
              <a:rPr lang="en-US" sz="1300" err="1">
                <a:solidFill>
                  <a:srgbClr val="444444"/>
                </a:solidFill>
                <a:latin typeface="Calibri"/>
                <a:cs typeface="Calibri"/>
              </a:rPr>
              <a:t>MinAgricultura</a:t>
            </a:r>
            <a:r>
              <a:rPr lang="en-US" sz="1300">
                <a:solidFill>
                  <a:srgbClr val="444444"/>
                </a:solidFill>
                <a:latin typeface="Calibri"/>
                <a:cs typeface="Calibri"/>
              </a:rPr>
              <a:t>; </a:t>
            </a:r>
            <a:r>
              <a:rPr lang="en-US" sz="1300" err="1">
                <a:solidFill>
                  <a:srgbClr val="444444"/>
                </a:solidFill>
                <a:latin typeface="Calibri"/>
                <a:cs typeface="Calibri"/>
              </a:rPr>
              <a:t>MinMinas</a:t>
            </a:r>
            <a:r>
              <a:rPr lang="en-US" sz="1300">
                <a:solidFill>
                  <a:srgbClr val="444444"/>
                </a:solidFill>
                <a:latin typeface="Calibri"/>
                <a:cs typeface="Calibri"/>
              </a:rPr>
              <a:t>; CICC; </a:t>
            </a:r>
            <a:r>
              <a:rPr lang="en-US" sz="1300" err="1">
                <a:solidFill>
                  <a:srgbClr val="444444"/>
                </a:solidFill>
                <a:latin typeface="Calibri"/>
                <a:cs typeface="Calibri"/>
              </a:rPr>
              <a:t>Institutos</a:t>
            </a:r>
            <a:r>
              <a:rPr lang="en-US" sz="1300">
                <a:solidFill>
                  <a:srgbClr val="444444"/>
                </a:solidFill>
                <a:latin typeface="Calibri"/>
                <a:cs typeface="Calibri"/>
              </a:rPr>
              <a:t> SINA (INVEMAR, </a:t>
            </a:r>
            <a:r>
              <a:rPr lang="en-US" sz="1300" err="1">
                <a:solidFill>
                  <a:srgbClr val="444444"/>
                </a:solidFill>
                <a:latin typeface="Calibri"/>
                <a:cs typeface="Calibri"/>
              </a:rPr>
              <a:t>IAvH</a:t>
            </a:r>
            <a:r>
              <a:rPr lang="en-US" sz="1300">
                <a:solidFill>
                  <a:srgbClr val="444444"/>
                </a:solidFill>
                <a:latin typeface="Calibri"/>
                <a:cs typeface="Calibri"/>
              </a:rPr>
              <a:t>, SINCHI, IIAP); PNN.</a:t>
            </a:r>
          </a:p>
          <a:p>
            <a:endParaRPr lang="es-MX" sz="1600">
              <a:solidFill>
                <a:srgbClr val="444444"/>
              </a:solidFill>
              <a:latin typeface="Calibri"/>
              <a:cs typeface="Calibri"/>
            </a:endParaRPr>
          </a:p>
          <a:p>
            <a:pPr lvl="1" algn="just">
              <a:buSzPts val="1200"/>
            </a:pPr>
            <a:r>
              <a:rPr lang="es-MX" sz="1800" b="1">
                <a:solidFill>
                  <a:srgbClr val="242D5B"/>
                </a:solidFill>
                <a:latin typeface="Calibri"/>
                <a:cs typeface="Calibri"/>
              </a:rPr>
              <a:t>               Metas: </a:t>
            </a:r>
          </a:p>
          <a:p>
            <a:pPr lvl="1" algn="just">
              <a:buSzPts val="1200"/>
            </a:pPr>
            <a:endParaRPr lang="es-MX" sz="1800" b="1">
              <a:solidFill>
                <a:srgbClr val="242D5B"/>
              </a:solidFill>
              <a:latin typeface="Calibri"/>
              <a:cs typeface="Calibri"/>
            </a:endParaRPr>
          </a:p>
          <a:p>
            <a:pPr marL="0" indent="0">
              <a:lnSpc>
                <a:spcPct val="125000"/>
              </a:lnSpc>
              <a:buNone/>
            </a:pPr>
            <a:r>
              <a:rPr lang="en-US" sz="1100" b="1">
                <a:solidFill>
                  <a:schemeClr val="bg2">
                    <a:lumMod val="75000"/>
                  </a:schemeClr>
                </a:solidFill>
                <a:latin typeface="Calibri"/>
                <a:cs typeface="Calibri"/>
              </a:rPr>
              <a:t>2030: </a:t>
            </a:r>
            <a:r>
              <a:rPr lang="en-US" sz="1100">
                <a:solidFill>
                  <a:srgbClr val="444444"/>
                </a:solidFill>
                <a:latin typeface="Calibri"/>
                <a:cs typeface="Calibri"/>
              </a:rPr>
              <a:t>50% de </a:t>
            </a:r>
            <a:r>
              <a:rPr lang="en-US" sz="1100" err="1">
                <a:solidFill>
                  <a:srgbClr val="444444"/>
                </a:solidFill>
                <a:latin typeface="Calibri"/>
                <a:cs typeface="Calibri"/>
              </a:rPr>
              <a:t>instrumentos</a:t>
            </a:r>
            <a:r>
              <a:rPr lang="en-US" sz="1100">
                <a:solidFill>
                  <a:srgbClr val="444444"/>
                </a:solidFill>
                <a:latin typeface="Calibri"/>
                <a:cs typeface="Calibri"/>
              </a:rPr>
              <a:t> </a:t>
            </a:r>
            <a:r>
              <a:rPr lang="en-US" sz="1100" err="1">
                <a:solidFill>
                  <a:srgbClr val="444444"/>
                </a:solidFill>
                <a:latin typeface="Calibri"/>
                <a:cs typeface="Calibri"/>
              </a:rPr>
              <a:t>en</a:t>
            </a:r>
            <a:r>
              <a:rPr lang="en-US" sz="1100">
                <a:solidFill>
                  <a:srgbClr val="444444"/>
                </a:solidFill>
                <a:latin typeface="Calibri"/>
                <a:cs typeface="Calibri"/>
              </a:rPr>
              <a:t> </a:t>
            </a:r>
            <a:r>
              <a:rPr lang="en-US" sz="1100" err="1">
                <a:solidFill>
                  <a:srgbClr val="444444"/>
                </a:solidFill>
                <a:latin typeface="Calibri"/>
                <a:cs typeface="Calibri"/>
              </a:rPr>
              <a:t>cuencas</a:t>
            </a:r>
            <a:r>
              <a:rPr lang="en-US" sz="1100">
                <a:solidFill>
                  <a:srgbClr val="444444"/>
                </a:solidFill>
                <a:latin typeface="Calibri"/>
                <a:cs typeface="Calibri"/>
              </a:rPr>
              <a:t> </a:t>
            </a:r>
            <a:r>
              <a:rPr lang="en-US" sz="1100" err="1">
                <a:solidFill>
                  <a:srgbClr val="444444"/>
                </a:solidFill>
                <a:latin typeface="Calibri"/>
                <a:cs typeface="Calibri"/>
              </a:rPr>
              <a:t>priorizadas</a:t>
            </a:r>
            <a:r>
              <a:rPr lang="en-US" sz="1100">
                <a:solidFill>
                  <a:srgbClr val="444444"/>
                </a:solidFill>
                <a:latin typeface="Calibri"/>
                <a:cs typeface="Calibri"/>
              </a:rPr>
              <a:t> </a:t>
            </a:r>
            <a:r>
              <a:rPr lang="en-US" sz="1100" err="1">
                <a:solidFill>
                  <a:srgbClr val="444444"/>
                </a:solidFill>
                <a:latin typeface="Calibri"/>
                <a:cs typeface="Calibri"/>
              </a:rPr>
              <a:t>incorporan</a:t>
            </a:r>
            <a:r>
              <a:rPr lang="en-US" sz="1100">
                <a:solidFill>
                  <a:srgbClr val="444444"/>
                </a:solidFill>
                <a:latin typeface="Calibri"/>
                <a:cs typeface="Calibri"/>
              </a:rPr>
              <a:t> </a:t>
            </a:r>
            <a:r>
              <a:rPr lang="en-US" sz="1100" err="1">
                <a:solidFill>
                  <a:srgbClr val="444444"/>
                </a:solidFill>
                <a:latin typeface="Calibri"/>
                <a:cs typeface="Calibri"/>
              </a:rPr>
              <a:t>análisis</a:t>
            </a:r>
            <a:r>
              <a:rPr lang="en-US" sz="1100">
                <a:solidFill>
                  <a:srgbClr val="444444"/>
                </a:solidFill>
                <a:latin typeface="Calibri"/>
                <a:cs typeface="Calibri"/>
              </a:rPr>
              <a:t> de </a:t>
            </a:r>
            <a:r>
              <a:rPr lang="en-US" sz="1100" err="1">
                <a:solidFill>
                  <a:srgbClr val="444444"/>
                </a:solidFill>
                <a:latin typeface="Calibri"/>
                <a:cs typeface="Calibri"/>
              </a:rPr>
              <a:t>riesgos</a:t>
            </a:r>
            <a:r>
              <a:rPr lang="en-US" sz="1100">
                <a:solidFill>
                  <a:srgbClr val="444444"/>
                </a:solidFill>
                <a:latin typeface="Calibri"/>
                <a:cs typeface="Calibri"/>
              </a:rPr>
              <a:t>; </a:t>
            </a:r>
            <a:r>
              <a:rPr lang="en-US" sz="1100" err="1">
                <a:solidFill>
                  <a:srgbClr val="444444"/>
                </a:solidFill>
                <a:latin typeface="Calibri"/>
                <a:cs typeface="Calibri"/>
              </a:rPr>
              <a:t>protocolos</a:t>
            </a:r>
            <a:r>
              <a:rPr lang="en-US" sz="1100">
                <a:solidFill>
                  <a:srgbClr val="444444"/>
                </a:solidFill>
                <a:latin typeface="Calibri"/>
                <a:cs typeface="Calibri"/>
              </a:rPr>
              <a:t> </a:t>
            </a:r>
            <a:r>
              <a:rPr lang="en-US" sz="1100" err="1">
                <a:solidFill>
                  <a:srgbClr val="444444"/>
                </a:solidFill>
                <a:latin typeface="Calibri"/>
                <a:cs typeface="Calibri"/>
              </a:rPr>
              <a:t>diferenciados</a:t>
            </a:r>
            <a:r>
              <a:rPr lang="en-US" sz="1100">
                <a:solidFill>
                  <a:srgbClr val="444444"/>
                </a:solidFill>
                <a:latin typeface="Calibri"/>
                <a:cs typeface="Calibri"/>
              </a:rPr>
              <a:t> para POMCA, POT y planes </a:t>
            </a:r>
            <a:r>
              <a:rPr lang="en-US" sz="1100" err="1">
                <a:solidFill>
                  <a:srgbClr val="444444"/>
                </a:solidFill>
                <a:latin typeface="Calibri"/>
                <a:cs typeface="Calibri"/>
              </a:rPr>
              <a:t>sectoriales</a:t>
            </a:r>
            <a:r>
              <a:rPr lang="en-US" sz="1100">
                <a:solidFill>
                  <a:srgbClr val="444444"/>
                </a:solidFill>
                <a:latin typeface="Calibri"/>
                <a:cs typeface="Calibri"/>
              </a:rPr>
              <a:t> </a:t>
            </a:r>
            <a:r>
              <a:rPr lang="en-US" sz="1100" err="1">
                <a:solidFill>
                  <a:srgbClr val="444444"/>
                </a:solidFill>
                <a:latin typeface="Calibri"/>
                <a:cs typeface="Calibri"/>
              </a:rPr>
              <a:t>adoptados</a:t>
            </a:r>
            <a:r>
              <a:rPr lang="en-US" sz="1100">
                <a:solidFill>
                  <a:srgbClr val="444444"/>
                </a:solidFill>
                <a:latin typeface="Calibri"/>
                <a:cs typeface="Calibri"/>
              </a:rPr>
              <a:t>.</a:t>
            </a:r>
          </a:p>
          <a:p>
            <a:pPr marL="0" indent="0">
              <a:lnSpc>
                <a:spcPct val="125000"/>
              </a:lnSpc>
              <a:buNone/>
            </a:pPr>
            <a:r>
              <a:rPr lang="en-US" sz="1100" b="1">
                <a:solidFill>
                  <a:schemeClr val="bg2">
                    <a:lumMod val="75000"/>
                  </a:schemeClr>
                </a:solidFill>
                <a:latin typeface="Calibri"/>
                <a:cs typeface="Calibri"/>
              </a:rPr>
              <a:t>2040: </a:t>
            </a:r>
            <a:r>
              <a:rPr lang="en-US" sz="1100">
                <a:solidFill>
                  <a:srgbClr val="444444"/>
                </a:solidFill>
                <a:latin typeface="Calibri"/>
                <a:cs typeface="Calibri"/>
              </a:rPr>
              <a:t>100% de </a:t>
            </a:r>
            <a:r>
              <a:rPr lang="en-US" sz="1100" err="1">
                <a:solidFill>
                  <a:srgbClr val="444444"/>
                </a:solidFill>
                <a:latin typeface="Calibri"/>
                <a:cs typeface="Calibri"/>
              </a:rPr>
              <a:t>instrumentos</a:t>
            </a:r>
            <a:r>
              <a:rPr lang="en-US" sz="1100">
                <a:solidFill>
                  <a:srgbClr val="444444"/>
                </a:solidFill>
                <a:latin typeface="Calibri"/>
                <a:cs typeface="Calibri"/>
              </a:rPr>
              <a:t> con </a:t>
            </a:r>
            <a:r>
              <a:rPr lang="en-US" sz="1100" err="1">
                <a:solidFill>
                  <a:srgbClr val="444444"/>
                </a:solidFill>
                <a:latin typeface="Calibri"/>
                <a:cs typeface="Calibri"/>
              </a:rPr>
              <a:t>análisis</a:t>
            </a:r>
            <a:r>
              <a:rPr lang="en-US" sz="1100">
                <a:solidFill>
                  <a:srgbClr val="444444"/>
                </a:solidFill>
                <a:latin typeface="Calibri"/>
                <a:cs typeface="Calibri"/>
              </a:rPr>
              <a:t> de </a:t>
            </a:r>
            <a:r>
              <a:rPr lang="en-US" sz="1100" err="1">
                <a:solidFill>
                  <a:srgbClr val="444444"/>
                </a:solidFill>
                <a:latin typeface="Calibri"/>
                <a:cs typeface="Calibri"/>
              </a:rPr>
              <a:t>riesgo</a:t>
            </a:r>
            <a:r>
              <a:rPr lang="en-US" sz="1100">
                <a:solidFill>
                  <a:srgbClr val="444444"/>
                </a:solidFill>
                <a:latin typeface="Calibri"/>
                <a:cs typeface="Calibri"/>
              </a:rPr>
              <a:t>; </a:t>
            </a:r>
            <a:r>
              <a:rPr lang="en-US" sz="1100" err="1">
                <a:solidFill>
                  <a:srgbClr val="444444"/>
                </a:solidFill>
                <a:latin typeface="Calibri"/>
                <a:cs typeface="Calibri"/>
              </a:rPr>
              <a:t>reducción</a:t>
            </a:r>
            <a:r>
              <a:rPr lang="en-US" sz="1100">
                <a:solidFill>
                  <a:srgbClr val="444444"/>
                </a:solidFill>
                <a:latin typeface="Calibri"/>
                <a:cs typeface="Calibri"/>
              </a:rPr>
              <a:t> del 30% </a:t>
            </a:r>
            <a:r>
              <a:rPr lang="en-US" sz="1100" err="1">
                <a:solidFill>
                  <a:srgbClr val="444444"/>
                </a:solidFill>
                <a:latin typeface="Calibri"/>
                <a:cs typeface="Calibri"/>
              </a:rPr>
              <a:t>en</a:t>
            </a:r>
            <a:r>
              <a:rPr lang="en-US" sz="1100">
                <a:solidFill>
                  <a:srgbClr val="444444"/>
                </a:solidFill>
                <a:latin typeface="Calibri"/>
                <a:cs typeface="Calibri"/>
              </a:rPr>
              <a:t> </a:t>
            </a:r>
            <a:r>
              <a:rPr lang="en-US" sz="1100" err="1">
                <a:solidFill>
                  <a:srgbClr val="444444"/>
                </a:solidFill>
                <a:latin typeface="Calibri"/>
                <a:cs typeface="Calibri"/>
              </a:rPr>
              <a:t>pérdidas</a:t>
            </a:r>
            <a:r>
              <a:rPr lang="en-US" sz="1100">
                <a:solidFill>
                  <a:srgbClr val="444444"/>
                </a:solidFill>
                <a:latin typeface="Calibri"/>
                <a:cs typeface="Calibri"/>
              </a:rPr>
              <a:t> y </a:t>
            </a:r>
            <a:r>
              <a:rPr lang="en-US" sz="1100" err="1">
                <a:solidFill>
                  <a:srgbClr val="444444"/>
                </a:solidFill>
                <a:latin typeface="Calibri"/>
                <a:cs typeface="Calibri"/>
              </a:rPr>
              <a:t>daños</a:t>
            </a:r>
            <a:r>
              <a:rPr lang="en-US" sz="1100">
                <a:solidFill>
                  <a:srgbClr val="444444"/>
                </a:solidFill>
                <a:latin typeface="Calibri"/>
                <a:cs typeface="Calibri"/>
              </a:rPr>
              <a:t>; 70% de POT </a:t>
            </a:r>
            <a:r>
              <a:rPr lang="en-US" sz="1100" err="1">
                <a:solidFill>
                  <a:srgbClr val="444444"/>
                </a:solidFill>
                <a:latin typeface="Calibri"/>
                <a:cs typeface="Calibri"/>
              </a:rPr>
              <a:t>reflejan</a:t>
            </a:r>
            <a:r>
              <a:rPr lang="en-US" sz="1100">
                <a:solidFill>
                  <a:srgbClr val="444444"/>
                </a:solidFill>
                <a:latin typeface="Calibri"/>
                <a:cs typeface="Calibri"/>
              </a:rPr>
              <a:t> </a:t>
            </a:r>
            <a:r>
              <a:rPr lang="en-US" sz="1100" err="1">
                <a:solidFill>
                  <a:srgbClr val="444444"/>
                </a:solidFill>
                <a:latin typeface="Calibri"/>
                <a:cs typeface="Calibri"/>
              </a:rPr>
              <a:t>determinantes</a:t>
            </a:r>
            <a:r>
              <a:rPr lang="en-US" sz="1100">
                <a:solidFill>
                  <a:srgbClr val="444444"/>
                </a:solidFill>
                <a:latin typeface="Calibri"/>
                <a:cs typeface="Calibri"/>
              </a:rPr>
              <a:t> de </a:t>
            </a:r>
            <a:r>
              <a:rPr lang="en-US" sz="1100" err="1">
                <a:solidFill>
                  <a:srgbClr val="444444"/>
                </a:solidFill>
                <a:latin typeface="Calibri"/>
                <a:cs typeface="Calibri"/>
              </a:rPr>
              <a:t>riesgo</a:t>
            </a:r>
            <a:r>
              <a:rPr lang="en-US" sz="1100">
                <a:solidFill>
                  <a:srgbClr val="444444"/>
                </a:solidFill>
                <a:latin typeface="Calibri"/>
                <a:cs typeface="Calibri"/>
              </a:rPr>
              <a:t> de POMCA.</a:t>
            </a:r>
          </a:p>
          <a:p>
            <a:pPr marL="0" indent="0">
              <a:lnSpc>
                <a:spcPct val="125000"/>
              </a:lnSpc>
              <a:buNone/>
            </a:pPr>
            <a:r>
              <a:rPr lang="en-US" sz="1100" b="1">
                <a:solidFill>
                  <a:schemeClr val="bg2">
                    <a:lumMod val="75000"/>
                  </a:schemeClr>
                </a:solidFill>
                <a:latin typeface="Calibri"/>
                <a:cs typeface="Calibri"/>
              </a:rPr>
              <a:t>2050: </a:t>
            </a:r>
            <a:r>
              <a:rPr lang="en-US" sz="1100" err="1">
                <a:solidFill>
                  <a:srgbClr val="444444"/>
                </a:solidFill>
                <a:latin typeface="Calibri"/>
                <a:cs typeface="Calibri"/>
              </a:rPr>
              <a:t>Reducción</a:t>
            </a:r>
            <a:r>
              <a:rPr lang="en-US" sz="1100">
                <a:solidFill>
                  <a:srgbClr val="444444"/>
                </a:solidFill>
                <a:latin typeface="Calibri"/>
                <a:cs typeface="Calibri"/>
              </a:rPr>
              <a:t> del 50% </a:t>
            </a:r>
            <a:r>
              <a:rPr lang="en-US" sz="1100" err="1">
                <a:solidFill>
                  <a:srgbClr val="444444"/>
                </a:solidFill>
                <a:latin typeface="Calibri"/>
                <a:cs typeface="Calibri"/>
              </a:rPr>
              <a:t>en</a:t>
            </a:r>
            <a:r>
              <a:rPr lang="en-US" sz="1100">
                <a:solidFill>
                  <a:srgbClr val="444444"/>
                </a:solidFill>
                <a:latin typeface="Calibri"/>
                <a:cs typeface="Calibri"/>
              </a:rPr>
              <a:t> </a:t>
            </a:r>
            <a:r>
              <a:rPr lang="en-US" sz="1100" err="1">
                <a:solidFill>
                  <a:srgbClr val="444444"/>
                </a:solidFill>
                <a:latin typeface="Calibri"/>
                <a:cs typeface="Calibri"/>
              </a:rPr>
              <a:t>vulnerabilidad</a:t>
            </a:r>
            <a:r>
              <a:rPr lang="en-US" sz="1100">
                <a:solidFill>
                  <a:srgbClr val="444444"/>
                </a:solidFill>
                <a:latin typeface="Calibri"/>
                <a:cs typeface="Calibri"/>
              </a:rPr>
              <a:t> de </a:t>
            </a:r>
            <a:r>
              <a:rPr lang="en-US" sz="1100" err="1">
                <a:solidFill>
                  <a:srgbClr val="444444"/>
                </a:solidFill>
                <a:latin typeface="Calibri"/>
                <a:cs typeface="Calibri"/>
              </a:rPr>
              <a:t>poblaciones</a:t>
            </a:r>
            <a:r>
              <a:rPr lang="en-US" sz="1100">
                <a:solidFill>
                  <a:srgbClr val="444444"/>
                </a:solidFill>
                <a:latin typeface="Calibri"/>
                <a:cs typeface="Calibri"/>
              </a:rPr>
              <a:t> </a:t>
            </a:r>
            <a:r>
              <a:rPr lang="en-US" sz="1100" err="1">
                <a:solidFill>
                  <a:srgbClr val="444444"/>
                </a:solidFill>
                <a:latin typeface="Calibri"/>
                <a:cs typeface="Calibri"/>
              </a:rPr>
              <a:t>expuestas</a:t>
            </a:r>
            <a:r>
              <a:rPr lang="en-US" sz="1100">
                <a:solidFill>
                  <a:srgbClr val="444444"/>
                </a:solidFill>
                <a:latin typeface="Calibri"/>
                <a:cs typeface="Calibri"/>
              </a:rPr>
              <a:t>; </a:t>
            </a:r>
            <a:r>
              <a:rPr lang="en-US" sz="1100" err="1">
                <a:solidFill>
                  <a:srgbClr val="444444"/>
                </a:solidFill>
                <a:latin typeface="Calibri"/>
                <a:cs typeface="Calibri"/>
              </a:rPr>
              <a:t>reducción</a:t>
            </a:r>
            <a:r>
              <a:rPr lang="en-US" sz="1100">
                <a:solidFill>
                  <a:srgbClr val="444444"/>
                </a:solidFill>
                <a:latin typeface="Calibri"/>
                <a:cs typeface="Calibri"/>
              </a:rPr>
              <a:t> del 50% </a:t>
            </a:r>
            <a:r>
              <a:rPr lang="en-US" sz="1100" err="1">
                <a:solidFill>
                  <a:srgbClr val="444444"/>
                </a:solidFill>
                <a:latin typeface="Calibri"/>
                <a:cs typeface="Calibri"/>
              </a:rPr>
              <a:t>en</a:t>
            </a:r>
            <a:r>
              <a:rPr lang="en-US" sz="1100">
                <a:solidFill>
                  <a:srgbClr val="444444"/>
                </a:solidFill>
                <a:latin typeface="Calibri"/>
                <a:cs typeface="Calibri"/>
              </a:rPr>
              <a:t> </a:t>
            </a:r>
            <a:r>
              <a:rPr lang="en-US" sz="1100" err="1">
                <a:solidFill>
                  <a:srgbClr val="444444"/>
                </a:solidFill>
                <a:latin typeface="Calibri"/>
                <a:cs typeface="Calibri"/>
              </a:rPr>
              <a:t>pérdidas</a:t>
            </a:r>
            <a:r>
              <a:rPr lang="en-US" sz="1100">
                <a:solidFill>
                  <a:srgbClr val="444444"/>
                </a:solidFill>
                <a:latin typeface="Calibri"/>
                <a:cs typeface="Calibri"/>
              </a:rPr>
              <a:t> y </a:t>
            </a:r>
            <a:r>
              <a:rPr lang="en-US" sz="1100" err="1">
                <a:solidFill>
                  <a:srgbClr val="444444"/>
                </a:solidFill>
                <a:latin typeface="Calibri"/>
                <a:cs typeface="Calibri"/>
              </a:rPr>
              <a:t>daños</a:t>
            </a:r>
            <a:r>
              <a:rPr lang="en-US" sz="1100">
                <a:solidFill>
                  <a:srgbClr val="444444"/>
                </a:solidFill>
                <a:latin typeface="Calibri"/>
                <a:cs typeface="Calibri"/>
              </a:rPr>
              <a:t> vs. </a:t>
            </a:r>
            <a:r>
              <a:rPr lang="en-US" sz="1100" err="1">
                <a:solidFill>
                  <a:srgbClr val="444444"/>
                </a:solidFill>
                <a:latin typeface="Calibri"/>
                <a:cs typeface="Calibri"/>
              </a:rPr>
              <a:t>línea</a:t>
            </a:r>
            <a:r>
              <a:rPr lang="en-US" sz="1100">
                <a:solidFill>
                  <a:srgbClr val="444444"/>
                </a:solidFill>
                <a:latin typeface="Calibri"/>
                <a:cs typeface="Calibri"/>
              </a:rPr>
              <a:t> base 2030; </a:t>
            </a:r>
            <a:r>
              <a:rPr lang="en-US" sz="1100" err="1">
                <a:solidFill>
                  <a:srgbClr val="444444"/>
                </a:solidFill>
                <a:latin typeface="Calibri"/>
                <a:cs typeface="Calibri"/>
              </a:rPr>
              <a:t>coherencia</a:t>
            </a:r>
            <a:r>
              <a:rPr lang="en-US" sz="1100">
                <a:solidFill>
                  <a:srgbClr val="444444"/>
                </a:solidFill>
                <a:latin typeface="Calibri"/>
                <a:cs typeface="Calibri"/>
              </a:rPr>
              <a:t> </a:t>
            </a:r>
            <a:r>
              <a:rPr lang="en-US" sz="1100" err="1">
                <a:solidFill>
                  <a:srgbClr val="444444"/>
                </a:solidFill>
                <a:latin typeface="Calibri"/>
                <a:cs typeface="Calibri"/>
              </a:rPr>
              <a:t>verificable</a:t>
            </a:r>
            <a:r>
              <a:rPr lang="en-US" sz="1100">
                <a:solidFill>
                  <a:srgbClr val="444444"/>
                </a:solidFill>
                <a:latin typeface="Calibri"/>
                <a:cs typeface="Calibri"/>
              </a:rPr>
              <a:t> </a:t>
            </a:r>
            <a:r>
              <a:rPr lang="en-US" sz="1100" err="1">
                <a:solidFill>
                  <a:srgbClr val="444444"/>
                </a:solidFill>
                <a:latin typeface="Calibri"/>
                <a:cs typeface="Calibri"/>
              </a:rPr>
              <a:t>en</a:t>
            </a:r>
            <a:r>
              <a:rPr lang="en-US" sz="1100">
                <a:solidFill>
                  <a:srgbClr val="444444"/>
                </a:solidFill>
                <a:latin typeface="Calibri"/>
                <a:cs typeface="Calibri"/>
              </a:rPr>
              <a:t> 100% de municipios </a:t>
            </a:r>
            <a:r>
              <a:rPr lang="en-US" sz="1100" err="1">
                <a:solidFill>
                  <a:srgbClr val="444444"/>
                </a:solidFill>
                <a:latin typeface="Calibri"/>
                <a:cs typeface="Calibri"/>
              </a:rPr>
              <a:t>priorizados</a:t>
            </a:r>
            <a:endParaRPr lang="en-US" sz="1100">
              <a:solidFill>
                <a:srgbClr val="444444"/>
              </a:solidFill>
              <a:latin typeface="Calibri"/>
              <a:cs typeface="Calibri"/>
            </a:endParaRPr>
          </a:p>
        </p:txBody>
      </p:sp>
      <p:pic>
        <p:nvPicPr>
          <p:cNvPr id="6" name="Gráfico 5" descr="Crecimiento empresarial contorno">
            <a:extLst>
              <a:ext uri="{FF2B5EF4-FFF2-40B4-BE49-F238E27FC236}">
                <a16:creationId xmlns:a16="http://schemas.microsoft.com/office/drawing/2014/main" id="{61D6160A-B3D8-9D3B-444E-4A2CB78252E5}"/>
              </a:ext>
            </a:extLst>
          </p:cNvPr>
          <p:cNvPicPr>
            <a:picLocks noChangeAspect="1"/>
          </p:cNvPicPr>
          <p:nvPr/>
        </p:nvPicPr>
        <p:blipFill>
          <a:blip>
            <a:extLst>
              <a:ext uri="{96DAC541-7B7A-43D3-8B79-37D633B846F1}">
                <asvg:svgBlip xmlns:asvg="http://schemas.microsoft.com/office/drawing/2016/SVG/main" r:embed="rId7"/>
              </a:ext>
            </a:extLst>
          </a:blip>
          <a:stretch>
            <a:fillRect/>
          </a:stretch>
        </p:blipFill>
        <p:spPr>
          <a:xfrm>
            <a:off x="5738757" y="4362026"/>
            <a:ext cx="717480" cy="717480"/>
          </a:xfrm>
          <a:prstGeom prst="rect">
            <a:avLst/>
          </a:prstGeom>
        </p:spPr>
      </p:pic>
      <p:pic>
        <p:nvPicPr>
          <p:cNvPr id="8" name="Gráfico 7" descr="Usuarios contorno">
            <a:extLst>
              <a:ext uri="{FF2B5EF4-FFF2-40B4-BE49-F238E27FC236}">
                <a16:creationId xmlns:a16="http://schemas.microsoft.com/office/drawing/2014/main" id="{0AEBF076-4119-8254-C2A5-FA341D254A80}"/>
              </a:ext>
            </a:extLst>
          </p:cNvPr>
          <p:cNvPicPr>
            <a:picLocks noChangeAspect="1"/>
          </p:cNvPicPr>
          <p:nvPr/>
        </p:nvPicPr>
        <p:blipFill>
          <a:blip>
            <a:extLst>
              <a:ext uri="{96DAC541-7B7A-43D3-8B79-37D633B846F1}">
                <asvg:svgBlip xmlns:asvg="http://schemas.microsoft.com/office/drawing/2016/SVG/main" r:embed="rId8"/>
              </a:ext>
            </a:extLst>
          </a:blip>
          <a:stretch>
            <a:fillRect/>
          </a:stretch>
        </p:blipFill>
        <p:spPr>
          <a:xfrm>
            <a:off x="5738757" y="2568901"/>
            <a:ext cx="717480" cy="717480"/>
          </a:xfrm>
          <a:prstGeom prst="rect">
            <a:avLst/>
          </a:prstGeom>
        </p:spPr>
      </p:pic>
      <p:pic>
        <p:nvPicPr>
          <p:cNvPr id="10" name="Gráfico 9" descr="Mano abierta con planta contorno">
            <a:extLst>
              <a:ext uri="{FF2B5EF4-FFF2-40B4-BE49-F238E27FC236}">
                <a16:creationId xmlns:a16="http://schemas.microsoft.com/office/drawing/2014/main" id="{33DDFD24-3A5D-BF37-54FF-7E8A4FAE6311}"/>
              </a:ext>
            </a:extLst>
          </p:cNvPr>
          <p:cNvPicPr>
            <a:picLocks noChangeAspect="1"/>
          </p:cNvPicPr>
          <p:nvPr/>
        </p:nvPicPr>
        <p:blipFill>
          <a:blip>
            <a:extLst>
              <a:ext uri="{96DAC541-7B7A-43D3-8B79-37D633B846F1}">
                <asvg:svgBlip xmlns:asvg="http://schemas.microsoft.com/office/drawing/2016/SVG/main" r:embed="rId9"/>
              </a:ext>
            </a:extLst>
          </a:blip>
          <a:stretch>
            <a:fillRect/>
          </a:stretch>
        </p:blipFill>
        <p:spPr>
          <a:xfrm>
            <a:off x="276819" y="2598785"/>
            <a:ext cx="655486" cy="655486"/>
          </a:xfrm>
          <a:prstGeom prst="rect">
            <a:avLst/>
          </a:prstGeom>
        </p:spPr>
      </p:pic>
      <p:sp>
        <p:nvSpPr>
          <p:cNvPr id="7" name="TextBox 6">
            <a:extLst>
              <a:ext uri="{FF2B5EF4-FFF2-40B4-BE49-F238E27FC236}">
                <a16:creationId xmlns:a16="http://schemas.microsoft.com/office/drawing/2014/main" id="{49F04995-D545-8371-3F9F-16BBDEE1DB93}"/>
              </a:ext>
            </a:extLst>
          </p:cNvPr>
          <p:cNvSpPr txBox="1"/>
          <p:nvPr/>
        </p:nvSpPr>
        <p:spPr>
          <a:xfrm>
            <a:off x="234791" y="5800298"/>
            <a:ext cx="6301946" cy="791948"/>
          </a:xfrm>
          <a:prstGeom prst="rect">
            <a:avLst/>
          </a:prstGeom>
          <a:noFill/>
        </p:spPr>
        <p:txBody>
          <a:bodyPr wrap="square">
            <a:spAutoFit/>
          </a:bodyPr>
          <a:lstStyle/>
          <a:p>
            <a:pPr marL="342900" indent="-342900">
              <a:lnSpc>
                <a:spcPct val="130000"/>
              </a:lnSpc>
              <a:buSzPct val="100000"/>
              <a:buChar char="•"/>
            </a:pPr>
            <a:r>
              <a:rPr lang="en-US" sz="1200" b="1" err="1">
                <a:solidFill>
                  <a:srgbClr val="1A9AAF"/>
                </a:solidFill>
                <a:highlight>
                  <a:srgbClr val="FFFF00"/>
                </a:highlight>
                <a:latin typeface="Calibri" pitchFamily="34" charset="0"/>
                <a:ea typeface="Calibri" pitchFamily="34" charset="-122"/>
                <a:cs typeface="Calibri" pitchFamily="34" charset="-120"/>
              </a:rPr>
              <a:t>Ordenamiento</a:t>
            </a:r>
            <a:r>
              <a:rPr lang="en-US" sz="1200" b="1">
                <a:solidFill>
                  <a:srgbClr val="1A9AAF"/>
                </a:solidFill>
                <a:highlight>
                  <a:srgbClr val="FFFF00"/>
                </a:highlight>
                <a:latin typeface="Calibri" pitchFamily="34" charset="0"/>
                <a:ea typeface="Calibri" pitchFamily="34" charset="-122"/>
                <a:cs typeface="Calibri" pitchFamily="34" charset="-120"/>
              </a:rPr>
              <a:t> del </a:t>
            </a:r>
            <a:r>
              <a:rPr lang="en-US" sz="1200" b="1" err="1">
                <a:solidFill>
                  <a:srgbClr val="1A9AAF"/>
                </a:solidFill>
                <a:highlight>
                  <a:srgbClr val="FFFF00"/>
                </a:highlight>
                <a:latin typeface="Calibri" pitchFamily="34" charset="0"/>
                <a:ea typeface="Calibri" pitchFamily="34" charset="-122"/>
                <a:cs typeface="Calibri" pitchFamily="34" charset="-120"/>
              </a:rPr>
              <a:t>territorio</a:t>
            </a:r>
            <a:r>
              <a:rPr lang="en-US" sz="1200" b="1">
                <a:solidFill>
                  <a:srgbClr val="1A9AAF"/>
                </a:solidFill>
                <a:highlight>
                  <a:srgbClr val="FFFF00"/>
                </a:highlight>
                <a:latin typeface="Calibri" pitchFamily="34" charset="0"/>
                <a:ea typeface="Calibri" pitchFamily="34" charset="-122"/>
                <a:cs typeface="Calibri" pitchFamily="34" charset="-120"/>
              </a:rPr>
              <a:t> </a:t>
            </a:r>
            <a:r>
              <a:rPr lang="en-US" sz="1200" b="1" err="1">
                <a:solidFill>
                  <a:srgbClr val="1A9AAF"/>
                </a:solidFill>
                <a:highlight>
                  <a:srgbClr val="FFFF00"/>
                </a:highlight>
                <a:latin typeface="Calibri" pitchFamily="34" charset="0"/>
                <a:ea typeface="Calibri" pitchFamily="34" charset="-122"/>
                <a:cs typeface="Calibri" pitchFamily="34" charset="-120"/>
              </a:rPr>
              <a:t>alrededor</a:t>
            </a:r>
            <a:r>
              <a:rPr lang="en-US" sz="1200" b="1">
                <a:solidFill>
                  <a:srgbClr val="1A9AAF"/>
                </a:solidFill>
                <a:highlight>
                  <a:srgbClr val="FFFF00"/>
                </a:highlight>
                <a:latin typeface="Calibri" pitchFamily="34" charset="0"/>
                <a:ea typeface="Calibri" pitchFamily="34" charset="-122"/>
                <a:cs typeface="Calibri" pitchFamily="34" charset="-120"/>
              </a:rPr>
              <a:t> del </a:t>
            </a:r>
            <a:r>
              <a:rPr lang="en-US" sz="1200" b="1" err="1">
                <a:solidFill>
                  <a:srgbClr val="1A9AAF"/>
                </a:solidFill>
                <a:highlight>
                  <a:srgbClr val="FFFF00"/>
                </a:highlight>
                <a:latin typeface="Calibri" pitchFamily="34" charset="0"/>
                <a:ea typeface="Calibri" pitchFamily="34" charset="-122"/>
                <a:cs typeface="Calibri" pitchFamily="34" charset="-120"/>
              </a:rPr>
              <a:t>agua</a:t>
            </a:r>
            <a:r>
              <a:rPr lang="en-US" sz="1200" b="1">
                <a:solidFill>
                  <a:srgbClr val="1A9AAF"/>
                </a:solidFill>
                <a:highlight>
                  <a:srgbClr val="FFFF00"/>
                </a:highlight>
                <a:latin typeface="Calibri" pitchFamily="34" charset="0"/>
                <a:ea typeface="Calibri" pitchFamily="34" charset="-122"/>
                <a:cs typeface="Calibri" pitchFamily="34" charset="-120"/>
              </a:rPr>
              <a:t> (OTAA)</a:t>
            </a:r>
            <a:endParaRPr lang="en-US" sz="1200">
              <a:highlight>
                <a:srgbClr val="FFFF00"/>
              </a:highlight>
            </a:endParaRPr>
          </a:p>
          <a:p>
            <a:pPr marL="342900" indent="-342900">
              <a:lnSpc>
                <a:spcPct val="130000"/>
              </a:lnSpc>
              <a:buSzPct val="100000"/>
              <a:buChar char="•"/>
            </a:pPr>
            <a:r>
              <a:rPr lang="en-US" sz="1200" b="1" err="1">
                <a:solidFill>
                  <a:srgbClr val="1A9AAF"/>
                </a:solidFill>
                <a:latin typeface="Calibri" pitchFamily="34" charset="0"/>
                <a:ea typeface="Calibri" pitchFamily="34" charset="-122"/>
                <a:cs typeface="Calibri" pitchFamily="34" charset="-120"/>
              </a:rPr>
              <a:t>Enfoque</a:t>
            </a:r>
            <a:r>
              <a:rPr lang="en-US" sz="1200" b="1">
                <a:solidFill>
                  <a:srgbClr val="1A9AAF"/>
                </a:solidFill>
                <a:latin typeface="Calibri" pitchFamily="34" charset="0"/>
                <a:ea typeface="Calibri" pitchFamily="34" charset="-122"/>
                <a:cs typeface="Calibri" pitchFamily="34" charset="-120"/>
              </a:rPr>
              <a:t> </a:t>
            </a:r>
            <a:r>
              <a:rPr lang="en-US" sz="1200" b="1" err="1">
                <a:solidFill>
                  <a:srgbClr val="1A9AAF"/>
                </a:solidFill>
                <a:latin typeface="Calibri" pitchFamily="34" charset="0"/>
                <a:ea typeface="Calibri" pitchFamily="34" charset="-122"/>
                <a:cs typeface="Calibri" pitchFamily="34" charset="-120"/>
              </a:rPr>
              <a:t>ecosistémico</a:t>
            </a:r>
            <a:endParaRPr lang="en-US" sz="1200"/>
          </a:p>
          <a:p>
            <a:pPr marL="342900" indent="-342900">
              <a:lnSpc>
                <a:spcPct val="130000"/>
              </a:lnSpc>
              <a:buSzPct val="100000"/>
              <a:buChar char="•"/>
            </a:pPr>
            <a:r>
              <a:rPr lang="en-US" sz="1200" b="1" err="1">
                <a:solidFill>
                  <a:srgbClr val="1A9AAF"/>
                </a:solidFill>
                <a:latin typeface="Calibri" pitchFamily="34" charset="0"/>
                <a:ea typeface="Calibri" pitchFamily="34" charset="-122"/>
                <a:cs typeface="Calibri" pitchFamily="34" charset="-120"/>
              </a:rPr>
              <a:t>Enfoque</a:t>
            </a:r>
            <a:r>
              <a:rPr lang="en-US" sz="1200" b="1">
                <a:solidFill>
                  <a:srgbClr val="1A9AAF"/>
                </a:solidFill>
                <a:latin typeface="Calibri" pitchFamily="34" charset="0"/>
                <a:ea typeface="Calibri" pitchFamily="34" charset="-122"/>
                <a:cs typeface="Calibri" pitchFamily="34" charset="-120"/>
              </a:rPr>
              <a:t> territorial</a:t>
            </a:r>
            <a:endParaRPr lang="en-US" sz="1200"/>
          </a:p>
        </p:txBody>
      </p:sp>
      <p:sp>
        <p:nvSpPr>
          <p:cNvPr id="11" name="TextBox 10">
            <a:extLst>
              <a:ext uri="{FF2B5EF4-FFF2-40B4-BE49-F238E27FC236}">
                <a16:creationId xmlns:a16="http://schemas.microsoft.com/office/drawing/2014/main" id="{30A3DE13-35B0-94C8-6401-3EEECE98A3E2}"/>
              </a:ext>
            </a:extLst>
          </p:cNvPr>
          <p:cNvSpPr txBox="1"/>
          <p:nvPr/>
        </p:nvSpPr>
        <p:spPr>
          <a:xfrm>
            <a:off x="4773081" y="1970808"/>
            <a:ext cx="7270625" cy="400110"/>
          </a:xfrm>
          <a:prstGeom prst="rect">
            <a:avLst/>
          </a:prstGeom>
          <a:solidFill>
            <a:schemeClr val="accent4">
              <a:lumMod val="20000"/>
              <a:lumOff val="80000"/>
            </a:schemeClr>
          </a:solidFill>
        </p:spPr>
        <p:txBody>
          <a:bodyPr wrap="square">
            <a:spAutoFit/>
          </a:bodyPr>
          <a:lstStyle>
            <a:defPPr marR="0" lvl="0" algn="l" rtl="0">
              <a:lnSpc>
                <a:spcPct val="100000"/>
              </a:lnSpc>
              <a:spcBef>
                <a:spcPts val="0"/>
              </a:spcBef>
              <a:spcAft>
                <a:spcPts val="0"/>
              </a:spcAft>
            </a:defPPr>
            <a:lvl1pPr marL="0" indent="0">
              <a:buNone/>
              <a:defRPr sz="1000" b="1">
                <a:solidFill>
                  <a:srgbClr val="D97706"/>
                </a:solidFill>
                <a:latin typeface="Calibri" pitchFamily="34" charset="0"/>
                <a:ea typeface="Calibri" pitchFamily="34" charset="-122"/>
                <a:cs typeface="Calibri" pitchFamily="34" charset="-120"/>
              </a:defRPr>
            </a:lvl1pPr>
          </a:lstStyle>
          <a:p>
            <a:r>
              <a:rPr lang="es-ES_tradnl"/>
              <a:t>Brecha: Fragmentación entre instrumentos de planificación territorial, ambiental y sectorial, y deficiencias frente a ocupación y uso del suelo sin considerar los espacios del agua.</a:t>
            </a:r>
          </a:p>
        </p:txBody>
      </p:sp>
    </p:spTree>
    <p:extLst>
      <p:ext uri="{BB962C8B-B14F-4D97-AF65-F5344CB8AC3E}">
        <p14:creationId xmlns:p14="http://schemas.microsoft.com/office/powerpoint/2010/main" val="40512729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6950BFC3-D8DA-4A85-94F7-54DA5524770B}">
      <p188:commentRel xmlns:p188="http://schemas.microsoft.com/office/powerpoint/2018/8/main" r:id="rId3"/>
    </p:ext>
  </p:extLs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Shape 3998">
          <a:extLst>
            <a:ext uri="{FF2B5EF4-FFF2-40B4-BE49-F238E27FC236}">
              <a16:creationId xmlns:a16="http://schemas.microsoft.com/office/drawing/2014/main" id="{259FAFE7-1EEA-77AA-7844-887046BD4988}"/>
            </a:ext>
          </a:extLst>
        </p:cNvPr>
        <p:cNvGrpSpPr/>
        <p:nvPr/>
      </p:nvGrpSpPr>
      <p:grpSpPr>
        <a:xfrm>
          <a:off x="0" y="0"/>
          <a:ext cx="0" cy="0"/>
          <a:chOff x="0" y="0"/>
          <a:chExt cx="0" cy="0"/>
        </a:xfrm>
      </p:grpSpPr>
      <p:pic>
        <p:nvPicPr>
          <p:cNvPr id="3999" name="Google Shape;3999;p27" descr="Patrón de fondo&#10;&#10;El contenido generado por IA puede ser incorrecto.">
            <a:extLst>
              <a:ext uri="{FF2B5EF4-FFF2-40B4-BE49-F238E27FC236}">
                <a16:creationId xmlns:a16="http://schemas.microsoft.com/office/drawing/2014/main" id="{DE22C76A-259B-808C-EF8D-1BDA022AE72B}"/>
              </a:ext>
            </a:extLst>
          </p:cNvPr>
          <p:cNvPicPr preferRelativeResize="0"/>
          <p:nvPr/>
        </p:nvPicPr>
        <p:blipFill rotWithShape="1">
          <a:blip r:embed="rId3">
            <a:alphaModFix/>
          </a:blip>
          <a:srcRect/>
          <a:stretch/>
        </p:blipFill>
        <p:spPr>
          <a:xfrm>
            <a:off x="-13974" y="-3861"/>
            <a:ext cx="11504838" cy="6858000"/>
          </a:xfrm>
          <a:prstGeom prst="rect">
            <a:avLst/>
          </a:prstGeom>
          <a:noFill/>
          <a:ln>
            <a:noFill/>
          </a:ln>
        </p:spPr>
      </p:pic>
      <p:sp>
        <p:nvSpPr>
          <p:cNvPr id="4000" name="Google Shape;4000;p27">
            <a:extLst>
              <a:ext uri="{FF2B5EF4-FFF2-40B4-BE49-F238E27FC236}">
                <a16:creationId xmlns:a16="http://schemas.microsoft.com/office/drawing/2014/main" id="{25B242E0-5F94-0949-923C-0E256F03BAF9}"/>
              </a:ext>
            </a:extLst>
          </p:cNvPr>
          <p:cNvSpPr/>
          <p:nvPr/>
        </p:nvSpPr>
        <p:spPr>
          <a:xfrm>
            <a:off x="6801898" y="0"/>
            <a:ext cx="5386800" cy="1042200"/>
          </a:xfrm>
          <a:prstGeom prst="rect">
            <a:avLst/>
          </a:prstGeom>
          <a:solidFill>
            <a:srgbClr val="242D5B"/>
          </a:solidFill>
          <a:ln w="12700" cap="flat" cmpd="sng">
            <a:solidFill>
              <a:srgbClr val="264159"/>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4001" name="Google Shape;4001;p27">
            <a:extLst>
              <a:ext uri="{FF2B5EF4-FFF2-40B4-BE49-F238E27FC236}">
                <a16:creationId xmlns:a16="http://schemas.microsoft.com/office/drawing/2014/main" id="{B2E0A122-7FC6-1976-DC58-FAF464C3B813}"/>
              </a:ext>
            </a:extLst>
          </p:cNvPr>
          <p:cNvSpPr txBox="1"/>
          <p:nvPr/>
        </p:nvSpPr>
        <p:spPr>
          <a:xfrm>
            <a:off x="7099310" y="185888"/>
            <a:ext cx="4814700" cy="107730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000"/>
              <a:buFont typeface="Arial"/>
              <a:buNone/>
            </a:pPr>
            <a:r>
              <a:rPr lang="es-CO" sz="2000" b="1" i="0" u="none" strike="noStrike" cap="none">
                <a:solidFill>
                  <a:schemeClr val="lt1"/>
                </a:solidFill>
                <a:latin typeface="Calibri"/>
                <a:ea typeface="Calibri"/>
                <a:cs typeface="Calibri"/>
                <a:sym typeface="Calibri"/>
              </a:rPr>
              <a:t>LÍNEAS ESTRATÉGICAS propuestas equipo ANCLA</a:t>
            </a:r>
            <a:endParaRPr sz="2000" b="0" i="0" u="none" strike="noStrike" cap="none">
              <a:solidFill>
                <a:schemeClr val="lt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2400"/>
              <a:buFont typeface="Arial"/>
              <a:buNone/>
            </a:pPr>
            <a:endParaRPr sz="2400" b="1" i="0" u="none" strike="noStrike" cap="none">
              <a:solidFill>
                <a:schemeClr val="lt1"/>
              </a:solidFill>
              <a:latin typeface="Calibri"/>
              <a:ea typeface="Calibri"/>
              <a:cs typeface="Calibri"/>
              <a:sym typeface="Calibri"/>
            </a:endParaRPr>
          </a:p>
        </p:txBody>
      </p:sp>
      <p:pic>
        <p:nvPicPr>
          <p:cNvPr id="4002" name="Google Shape;4002;p27" descr="Logotipo&#10;&#10;El contenido generado por IA puede ser incorrecto.">
            <a:extLst>
              <a:ext uri="{FF2B5EF4-FFF2-40B4-BE49-F238E27FC236}">
                <a16:creationId xmlns:a16="http://schemas.microsoft.com/office/drawing/2014/main" id="{9A605E7C-04E4-586B-3AAD-A4C5D7F916EF}"/>
              </a:ext>
            </a:extLst>
          </p:cNvPr>
          <p:cNvPicPr preferRelativeResize="0"/>
          <p:nvPr/>
        </p:nvPicPr>
        <p:blipFill rotWithShape="1">
          <a:blip r:embed="rId4">
            <a:alphaModFix/>
          </a:blip>
          <a:srcRect/>
          <a:stretch/>
        </p:blipFill>
        <p:spPr>
          <a:xfrm>
            <a:off x="277873" y="185888"/>
            <a:ext cx="4019550" cy="809625"/>
          </a:xfrm>
          <a:prstGeom prst="rect">
            <a:avLst/>
          </a:prstGeom>
          <a:noFill/>
          <a:ln>
            <a:noFill/>
          </a:ln>
        </p:spPr>
      </p:pic>
      <p:sp>
        <p:nvSpPr>
          <p:cNvPr id="4003" name="Google Shape;4003;p27">
            <a:extLst>
              <a:ext uri="{FF2B5EF4-FFF2-40B4-BE49-F238E27FC236}">
                <a16:creationId xmlns:a16="http://schemas.microsoft.com/office/drawing/2014/main" id="{F0BD65FB-0E5D-539E-E094-40FE689A5A4B}"/>
              </a:ext>
            </a:extLst>
          </p:cNvPr>
          <p:cNvSpPr/>
          <p:nvPr/>
        </p:nvSpPr>
        <p:spPr>
          <a:xfrm>
            <a:off x="0" y="1002217"/>
            <a:ext cx="12192600" cy="1542600"/>
          </a:xfrm>
          <a:prstGeom prst="rect">
            <a:avLst/>
          </a:prstGeom>
          <a:solidFill>
            <a:srgbClr val="BBD6E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600"/>
              <a:buFont typeface="Arial"/>
              <a:buNone/>
            </a:pPr>
            <a:endParaRPr sz="1600" b="0" i="0" u="none" strike="noStrike" cap="none">
              <a:solidFill>
                <a:schemeClr val="lt1"/>
              </a:solidFill>
              <a:latin typeface="Calibri"/>
              <a:ea typeface="Calibri"/>
              <a:cs typeface="Calibri"/>
              <a:sym typeface="Calibri"/>
            </a:endParaRPr>
          </a:p>
        </p:txBody>
      </p:sp>
      <p:sp>
        <p:nvSpPr>
          <p:cNvPr id="4004" name="Google Shape;4004;p27">
            <a:extLst>
              <a:ext uri="{FF2B5EF4-FFF2-40B4-BE49-F238E27FC236}">
                <a16:creationId xmlns:a16="http://schemas.microsoft.com/office/drawing/2014/main" id="{5610816A-A84D-745D-30D5-B22D4CC39004}"/>
              </a:ext>
            </a:extLst>
          </p:cNvPr>
          <p:cNvSpPr txBox="1"/>
          <p:nvPr/>
        </p:nvSpPr>
        <p:spPr>
          <a:xfrm>
            <a:off x="267170" y="1068573"/>
            <a:ext cx="11921527" cy="1292621"/>
          </a:xfrm>
          <a:prstGeom prst="rect">
            <a:avLst/>
          </a:prstGeom>
          <a:noFill/>
          <a:ln>
            <a:noFill/>
          </a:ln>
        </p:spPr>
        <p:txBody>
          <a:bodyPr spcFirstLastPara="1" wrap="square" lIns="91425" tIns="45700" rIns="91425" bIns="45700" anchor="t" anchorCtr="0">
            <a:spAutoFit/>
          </a:bodyPr>
          <a:lstStyle/>
          <a:p>
            <a:pPr lvl="0">
              <a:buSzPts val="2000"/>
            </a:pPr>
            <a:r>
              <a:rPr lang="es-CO" b="1"/>
              <a:t>OBJETIVO 4. FORTALECER LA GESTIÓN INTEGRAL DE LOS RIESGOS ASOCIADOS AL AGUA, PROMOVIENDO LA SOSTENIBILIDAD TERRITORIAL Y LA ADAPTACIÓN A LA VARIABILIDAD Y AL CAMBIO CLIMÁTICO </a:t>
            </a:r>
          </a:p>
          <a:p>
            <a:pPr lvl="0">
              <a:buSzPts val="2000"/>
            </a:pPr>
            <a:endParaRPr lang="es-CO" sz="1800" b="1">
              <a:solidFill>
                <a:srgbClr val="242D5B"/>
              </a:solidFill>
              <a:latin typeface="Calibri"/>
              <a:cs typeface="Calibri"/>
              <a:sym typeface="Calibri"/>
            </a:endParaRPr>
          </a:p>
          <a:p>
            <a:pPr>
              <a:buSzPts val="2000"/>
            </a:pPr>
            <a:r>
              <a:rPr lang="es-CO" sz="1800" b="1" i="0" u="none" strike="noStrike" cap="none">
                <a:solidFill>
                  <a:srgbClr val="242D5B"/>
                </a:solidFill>
                <a:latin typeface="Calibri"/>
                <a:ea typeface="Arial"/>
                <a:cs typeface="Calibri"/>
                <a:sym typeface="Calibri"/>
              </a:rPr>
              <a:t>1.2 </a:t>
            </a:r>
            <a:r>
              <a:rPr lang="es-CO" b="1"/>
              <a:t>Programa intersectorial para la gestión del riesgo asociado a eventos de contaminación hídrica </a:t>
            </a:r>
            <a:r>
              <a:rPr lang="es-CO" sz="1300" b="1">
                <a:solidFill>
                  <a:schemeClr val="accent6">
                    <a:lumMod val="49000"/>
                  </a:schemeClr>
                </a:solidFill>
                <a:latin typeface="Calibri"/>
                <a:ea typeface="Calibri"/>
                <a:cs typeface="Calibri"/>
              </a:rPr>
              <a:t> </a:t>
            </a:r>
          </a:p>
          <a:p>
            <a:pPr marL="0" marR="0" lvl="0" indent="0" algn="l" rtl="0">
              <a:lnSpc>
                <a:spcPct val="100000"/>
              </a:lnSpc>
              <a:spcBef>
                <a:spcPts val="0"/>
              </a:spcBef>
              <a:spcAft>
                <a:spcPts val="0"/>
              </a:spcAft>
              <a:buClr>
                <a:srgbClr val="000000"/>
              </a:buClr>
              <a:buSzPts val="2000"/>
              <a:buFont typeface="Arial"/>
              <a:buNone/>
            </a:pPr>
            <a:endParaRPr sz="1400" b="0" i="0" u="none" strike="noStrike" cap="none">
              <a:solidFill>
                <a:srgbClr val="000000"/>
              </a:solidFill>
              <a:latin typeface="Arial"/>
              <a:ea typeface="Arial"/>
              <a:cs typeface="Arial"/>
              <a:sym typeface="Arial"/>
            </a:endParaRPr>
          </a:p>
        </p:txBody>
      </p:sp>
      <p:pic>
        <p:nvPicPr>
          <p:cNvPr id="4005" name="Google Shape;4005;p27" descr="Logotipo, nombre de la empresa&#10;&#10;El contenido generado por IA puede ser incorrecto.">
            <a:extLst>
              <a:ext uri="{FF2B5EF4-FFF2-40B4-BE49-F238E27FC236}">
                <a16:creationId xmlns:a16="http://schemas.microsoft.com/office/drawing/2014/main" id="{0744B323-EC9C-FBF0-F105-4B9E2993FB17}"/>
              </a:ext>
            </a:extLst>
          </p:cNvPr>
          <p:cNvPicPr preferRelativeResize="0"/>
          <p:nvPr/>
        </p:nvPicPr>
        <p:blipFill rotWithShape="1">
          <a:blip r:embed="rId5">
            <a:alphaModFix/>
          </a:blip>
          <a:srcRect/>
          <a:stretch/>
        </p:blipFill>
        <p:spPr>
          <a:xfrm>
            <a:off x="10404350" y="5530993"/>
            <a:ext cx="1438275" cy="1066800"/>
          </a:xfrm>
          <a:prstGeom prst="rect">
            <a:avLst/>
          </a:prstGeom>
          <a:noFill/>
          <a:ln>
            <a:noFill/>
          </a:ln>
        </p:spPr>
      </p:pic>
      <p:sp>
        <p:nvSpPr>
          <p:cNvPr id="3" name="Google Shape;4161;p38">
            <a:extLst>
              <a:ext uri="{FF2B5EF4-FFF2-40B4-BE49-F238E27FC236}">
                <a16:creationId xmlns:a16="http://schemas.microsoft.com/office/drawing/2014/main" id="{06B90DC8-05F9-0ACE-0F88-F5A68D8637D9}"/>
              </a:ext>
            </a:extLst>
          </p:cNvPr>
          <p:cNvSpPr txBox="1"/>
          <p:nvPr/>
        </p:nvSpPr>
        <p:spPr>
          <a:xfrm>
            <a:off x="-354956" y="2607860"/>
            <a:ext cx="5971238" cy="3801000"/>
          </a:xfrm>
          <a:prstGeom prst="rect">
            <a:avLst/>
          </a:prstGeom>
          <a:noFill/>
          <a:ln>
            <a:noFill/>
          </a:ln>
        </p:spPr>
        <p:txBody>
          <a:bodyPr spcFirstLastPara="1" wrap="square" lIns="91425" tIns="45700" rIns="91425" bIns="45700" anchor="t" anchorCtr="0">
            <a:spAutoFit/>
          </a:bodyPr>
          <a:lstStyle/>
          <a:p>
            <a:pPr marL="457200" lvl="1" algn="just">
              <a:buSzPts val="1200"/>
            </a:pPr>
            <a:endParaRPr lang="es-CO" sz="1800" b="1">
              <a:solidFill>
                <a:srgbClr val="242D5B"/>
              </a:solidFill>
              <a:latin typeface="Calibri"/>
              <a:cs typeface="Calibri"/>
              <a:sym typeface="Calibri"/>
            </a:endParaRPr>
          </a:p>
          <a:p>
            <a:pPr marL="457200" lvl="1" algn="just">
              <a:buSzPts val="1200"/>
            </a:pPr>
            <a:r>
              <a:rPr lang="es-CO" sz="1800" b="1">
                <a:solidFill>
                  <a:srgbClr val="242D5B"/>
                </a:solidFill>
                <a:latin typeface="Calibri"/>
                <a:cs typeface="Calibri"/>
                <a:sym typeface="Calibri"/>
              </a:rPr>
              <a:t>                Propósito:  </a:t>
            </a:r>
          </a:p>
          <a:p>
            <a:pPr marL="457200" lvl="1" algn="just">
              <a:buSzPts val="1200"/>
            </a:pPr>
            <a:r>
              <a:rPr lang="es-CO" sz="1300">
                <a:solidFill>
                  <a:srgbClr val="444444"/>
                </a:solidFill>
                <a:latin typeface="Calibri"/>
                <a:cs typeface="Calibri"/>
              </a:rPr>
              <a:t>Reducir los riesgos ambientales, sanitarios y ecosistémicos derivados del deterioro de la calidad del agua mediante la implementación de un programa intersectorial de gestión del riesgo asociado a eventos de contaminación hídrica, orientado a prevenir, gestionar y mitigar los impactos que estos eventos generan sobre el abastecimiento humano, la salud ambiental, los ecosistemas acuáticos y la disponibilidad del agua para los distintos usos. El programa promoverá la articulación entre autoridades ambientales, sector salud, prestadores de servicios de agua y saneamiento, sectores productivos y entidades territoriales, fortaleciendo mecanismos de monitoreo, alerta temprana, gestión de contingencias, protección de fuentes de abastecimiento y respuesta frente a eventos críticos de deterioro de la calidad del agua, especialmente en cuencas con mayores presiones de contaminación y vulnerabilidad socioambiental.</a:t>
            </a:r>
            <a:endParaRPr sz="1300">
              <a:solidFill>
                <a:srgbClr val="444444"/>
              </a:solidFill>
              <a:latin typeface="Calibri"/>
              <a:cs typeface="Calibri"/>
            </a:endParaRPr>
          </a:p>
          <a:p>
            <a:pPr marL="457200" marR="0" lvl="1" indent="0" algn="just" rtl="0">
              <a:lnSpc>
                <a:spcPct val="150000"/>
              </a:lnSpc>
              <a:spcBef>
                <a:spcPts val="0"/>
              </a:spcBef>
              <a:spcAft>
                <a:spcPts val="0"/>
              </a:spcAft>
              <a:buClr>
                <a:srgbClr val="000000"/>
              </a:buClr>
              <a:buSzPts val="1200"/>
              <a:buFont typeface="Arial"/>
              <a:buNone/>
            </a:pPr>
            <a:endParaRPr sz="1200" b="0" i="0" u="none" strike="noStrike" cap="none">
              <a:solidFill>
                <a:srgbClr val="444444"/>
              </a:solidFill>
              <a:latin typeface="Calibri"/>
              <a:ea typeface="Calibri"/>
              <a:cs typeface="Calibri"/>
              <a:sym typeface="Calibri"/>
            </a:endParaRPr>
          </a:p>
          <a:p>
            <a:pPr marL="457200" marR="0" lvl="1" indent="0" algn="just" rtl="0">
              <a:lnSpc>
                <a:spcPct val="150000"/>
              </a:lnSpc>
              <a:spcBef>
                <a:spcPts val="0"/>
              </a:spcBef>
              <a:spcAft>
                <a:spcPts val="0"/>
              </a:spcAft>
              <a:buClr>
                <a:srgbClr val="000000"/>
              </a:buClr>
              <a:buSzPts val="1200"/>
              <a:buFont typeface="Arial"/>
              <a:buNone/>
            </a:pPr>
            <a:endParaRPr sz="1200" b="0" i="0" u="none" strike="noStrike" cap="none">
              <a:solidFill>
                <a:srgbClr val="444444"/>
              </a:solidFill>
              <a:latin typeface="Calibri"/>
              <a:ea typeface="Calibri"/>
              <a:cs typeface="Calibri"/>
              <a:sym typeface="Calibri"/>
            </a:endParaRPr>
          </a:p>
        </p:txBody>
      </p:sp>
      <p:cxnSp>
        <p:nvCxnSpPr>
          <p:cNvPr id="5" name="Conector recto 4">
            <a:extLst>
              <a:ext uri="{FF2B5EF4-FFF2-40B4-BE49-F238E27FC236}">
                <a16:creationId xmlns:a16="http://schemas.microsoft.com/office/drawing/2014/main" id="{12DD4BFA-B339-984A-3F41-D44778C143A9}"/>
              </a:ext>
            </a:extLst>
          </p:cNvPr>
          <p:cNvCxnSpPr/>
          <p:nvPr/>
        </p:nvCxnSpPr>
        <p:spPr>
          <a:xfrm>
            <a:off x="5616282" y="2619102"/>
            <a:ext cx="0" cy="4051845"/>
          </a:xfrm>
          <a:prstGeom prst="line">
            <a:avLst/>
          </a:prstGeom>
          <a:ln w="19050" cap="flat" cmpd="sng" algn="ctr">
            <a:solidFill>
              <a:schemeClr val="accent1"/>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sp>
        <p:nvSpPr>
          <p:cNvPr id="2" name="Google Shape;4161;p38">
            <a:extLst>
              <a:ext uri="{FF2B5EF4-FFF2-40B4-BE49-F238E27FC236}">
                <a16:creationId xmlns:a16="http://schemas.microsoft.com/office/drawing/2014/main" id="{D69F3F43-2C82-6D47-C540-1CF3A7C15AA5}"/>
              </a:ext>
            </a:extLst>
          </p:cNvPr>
          <p:cNvSpPr txBox="1"/>
          <p:nvPr/>
        </p:nvSpPr>
        <p:spPr>
          <a:xfrm>
            <a:off x="5616282" y="2254392"/>
            <a:ext cx="6543938" cy="4470414"/>
          </a:xfrm>
          <a:prstGeom prst="rect">
            <a:avLst/>
          </a:prstGeom>
          <a:solidFill>
            <a:schemeClr val="bg1"/>
          </a:solidFill>
          <a:ln>
            <a:noFill/>
          </a:ln>
        </p:spPr>
        <p:txBody>
          <a:bodyPr spcFirstLastPara="1" wrap="square" lIns="91425" tIns="45700" rIns="91425" bIns="45700" anchor="t" anchorCtr="0">
            <a:spAutoFit/>
          </a:bodyPr>
          <a:lstStyle/>
          <a:p>
            <a:pPr lvl="1" algn="just">
              <a:buSzPts val="1200"/>
            </a:pPr>
            <a:endParaRPr lang="es-CO" sz="1800" b="1">
              <a:solidFill>
                <a:srgbClr val="242D5B"/>
              </a:solidFill>
              <a:latin typeface="Calibri"/>
              <a:cs typeface="Calibri"/>
            </a:endParaRPr>
          </a:p>
          <a:p>
            <a:pPr lvl="1" algn="just">
              <a:buSzPts val="1200"/>
            </a:pPr>
            <a:r>
              <a:rPr lang="es-CO" sz="1800" b="1">
                <a:solidFill>
                  <a:srgbClr val="242D5B"/>
                </a:solidFill>
                <a:latin typeface="Calibri"/>
                <a:cs typeface="Calibri"/>
              </a:rPr>
              <a:t>               Responsables: </a:t>
            </a:r>
          </a:p>
          <a:p>
            <a:pPr algn="just"/>
            <a:r>
              <a:rPr lang="es-CO" sz="1300" b="1">
                <a:solidFill>
                  <a:srgbClr val="002060"/>
                </a:solidFill>
                <a:latin typeface="Calibri"/>
                <a:cs typeface="Calibri"/>
              </a:rPr>
              <a:t>Liderazgo: </a:t>
            </a:r>
            <a:r>
              <a:rPr lang="es-MX" sz="1300">
                <a:solidFill>
                  <a:srgbClr val="444444"/>
                </a:solidFill>
                <a:latin typeface="Calibri"/>
                <a:cs typeface="Calibri"/>
              </a:rPr>
              <a:t>MinAmbiente</a:t>
            </a:r>
            <a:endParaRPr lang="es-CO" sz="1300">
              <a:solidFill>
                <a:srgbClr val="444444"/>
              </a:solidFill>
              <a:latin typeface="Calibri"/>
              <a:cs typeface="Calibri"/>
            </a:endParaRPr>
          </a:p>
          <a:p>
            <a:pPr algn="just"/>
            <a:r>
              <a:rPr lang="es-MX" sz="1300" b="1">
                <a:solidFill>
                  <a:srgbClr val="002060"/>
                </a:solidFill>
                <a:latin typeface="Calibri"/>
                <a:cs typeface="Calibri"/>
              </a:rPr>
              <a:t>Articulación: </a:t>
            </a:r>
            <a:r>
              <a:rPr lang="es-ES" sz="1300">
                <a:solidFill>
                  <a:srgbClr val="444444"/>
                </a:solidFill>
                <a:latin typeface="Calibri"/>
                <a:cs typeface="Calibri"/>
              </a:rPr>
              <a:t>Ministerio de Salud y Protección Social, Ministerio de Vivienda, Ciudad y Territorio, IDEAM, autoridades ambientales competentes, entidades territoriales, prestadores de servicios públicos de acueducto y saneamiento, sectores productivos, comunidades locales, academia y centros de investigación.</a:t>
            </a:r>
            <a:endParaRPr lang="es-MX" sz="1300">
              <a:solidFill>
                <a:srgbClr val="444444"/>
              </a:solidFill>
              <a:latin typeface="Calibri"/>
              <a:cs typeface="Calibri"/>
            </a:endParaRPr>
          </a:p>
          <a:p>
            <a:endParaRPr lang="es-MX" sz="1600">
              <a:solidFill>
                <a:srgbClr val="444444"/>
              </a:solidFill>
              <a:latin typeface="Calibri"/>
              <a:cs typeface="Calibri"/>
            </a:endParaRPr>
          </a:p>
          <a:p>
            <a:pPr lvl="1" algn="just">
              <a:buSzPts val="1200"/>
            </a:pPr>
            <a:r>
              <a:rPr lang="es-MX" sz="1800" b="1">
                <a:solidFill>
                  <a:srgbClr val="242D5B"/>
                </a:solidFill>
                <a:latin typeface="Calibri"/>
                <a:cs typeface="Calibri"/>
              </a:rPr>
              <a:t>                Metas: </a:t>
            </a:r>
          </a:p>
          <a:p>
            <a:pPr algn="just"/>
            <a:r>
              <a:rPr lang="es-CO" sz="1050" b="1">
                <a:solidFill>
                  <a:srgbClr val="002060"/>
                </a:solidFill>
                <a:latin typeface="Calibri"/>
                <a:cs typeface="Calibri"/>
              </a:rPr>
              <a:t>2030</a:t>
            </a:r>
            <a:r>
              <a:rPr lang="es-CO" sz="1050">
                <a:solidFill>
                  <a:srgbClr val="444444"/>
                </a:solidFill>
                <a:latin typeface="Calibri"/>
                <a:cs typeface="Calibri"/>
              </a:rPr>
              <a:t>:Implementar el programa en al menos 10 cuencas o subzonas hidrográficas priorizadas, con protocolos operativos de monitoreo, alerta temprana y respuesta frente a eventos críticos de deterioro de la calidad del agua que puedan afectar el abastecimiento humano, los ecosistemas o la salud ambiental.</a:t>
            </a:r>
          </a:p>
          <a:p>
            <a:r>
              <a:rPr lang="es-CO" sz="1050">
                <a:solidFill>
                  <a:srgbClr val="444444"/>
                </a:solidFill>
                <a:latin typeface="Calibri"/>
                <a:cs typeface="Calibri"/>
              </a:rPr>
              <a:t>2040: Implementar el programa en al menos 30 cuencas del país, con sistemas de monitoreo y gestión de contingencias articulados entre autoridades ambientales, sector salud y prestadores de servicios de agua, logrando una reducción del 30% en eventos críticos de contaminación que afecten el abastecimiento humano o los ecosistemas en las áreas intervenidas.</a:t>
            </a:r>
          </a:p>
          <a:p>
            <a:r>
              <a:rPr lang="es-CO" sz="1050">
                <a:solidFill>
                  <a:srgbClr val="444444"/>
                </a:solidFill>
                <a:latin typeface="Calibri"/>
                <a:cs typeface="Calibri"/>
              </a:rPr>
              <a:t>2050: Consolidar el programa a escala nacional, logrando:</a:t>
            </a:r>
          </a:p>
          <a:p>
            <a:pPr marL="285750" lvl="0" indent="-285750">
              <a:buFont typeface="Arial" panose="020B0604020202020204" pitchFamily="34" charset="0"/>
              <a:buChar char="•"/>
            </a:pPr>
            <a:r>
              <a:rPr lang="es-CO" sz="1050">
                <a:solidFill>
                  <a:srgbClr val="444444"/>
                </a:solidFill>
                <a:latin typeface="Calibri"/>
                <a:cs typeface="Calibri"/>
              </a:rPr>
              <a:t>Reducción del 50% en eventos críticos de deterioro de la calidad del agua que afecten el abastecimiento humano, </a:t>
            </a:r>
          </a:p>
          <a:p>
            <a:pPr marL="285750" lvl="0" indent="-285750">
              <a:buFont typeface="Arial" panose="020B0604020202020204" pitchFamily="34" charset="0"/>
              <a:buChar char="•"/>
            </a:pPr>
            <a:r>
              <a:rPr lang="es-CO" sz="1050">
                <a:solidFill>
                  <a:srgbClr val="444444"/>
                </a:solidFill>
                <a:latin typeface="Calibri"/>
                <a:cs typeface="Calibri"/>
              </a:rPr>
              <a:t>fortalecimiento de los sistemas de gestión de riesgos asociados a la calidad del agua en cuencas priorizadas, e </a:t>
            </a:r>
          </a:p>
          <a:p>
            <a:pPr marL="285750" lvl="0" indent="-285750">
              <a:buFont typeface="Arial" panose="020B0604020202020204" pitchFamily="34" charset="0"/>
              <a:buChar char="•"/>
            </a:pPr>
            <a:r>
              <a:rPr lang="es-CO" sz="1050">
                <a:solidFill>
                  <a:srgbClr val="444444"/>
                </a:solidFill>
                <a:latin typeface="Calibri"/>
                <a:cs typeface="Calibri"/>
              </a:rPr>
              <a:t>integración permanente de la gestión del riesgo por contaminación hídrica en la planificación y gestión del recurso hídrico.</a:t>
            </a:r>
          </a:p>
          <a:p>
            <a:pPr algn="just"/>
            <a:endParaRPr lang="es-CO" sz="1300">
              <a:solidFill>
                <a:srgbClr val="444444"/>
              </a:solidFill>
              <a:latin typeface="Calibri"/>
              <a:cs typeface="Calibri"/>
            </a:endParaRPr>
          </a:p>
        </p:txBody>
      </p:sp>
      <p:pic>
        <p:nvPicPr>
          <p:cNvPr id="6" name="Gráfico 5" descr="Crecimiento empresarial contorno">
            <a:extLst>
              <a:ext uri="{FF2B5EF4-FFF2-40B4-BE49-F238E27FC236}">
                <a16:creationId xmlns:a16="http://schemas.microsoft.com/office/drawing/2014/main" id="{69D56BCD-1DC7-8BE1-A6C2-FD4E3607B3AB}"/>
              </a:ext>
            </a:extLst>
          </p:cNvPr>
          <p:cNvPicPr>
            <a:picLocks noChangeAspect="1"/>
          </p:cNvPicPr>
          <p:nvPr/>
        </p:nvPicPr>
        <p:blipFill>
          <a:blip>
            <a:extLst>
              <a:ext uri="{96DAC541-7B7A-43D3-8B79-37D633B846F1}">
                <asvg:svgBlip xmlns:asvg="http://schemas.microsoft.com/office/drawing/2016/SVG/main" r:embed="rId6"/>
              </a:ext>
            </a:extLst>
          </a:blip>
          <a:stretch>
            <a:fillRect/>
          </a:stretch>
        </p:blipFill>
        <p:spPr>
          <a:xfrm>
            <a:off x="5716793" y="3730636"/>
            <a:ext cx="717480" cy="717480"/>
          </a:xfrm>
          <a:prstGeom prst="rect">
            <a:avLst/>
          </a:prstGeom>
        </p:spPr>
      </p:pic>
      <p:pic>
        <p:nvPicPr>
          <p:cNvPr id="8" name="Gráfico 7" descr="Usuarios contorno">
            <a:extLst>
              <a:ext uri="{FF2B5EF4-FFF2-40B4-BE49-F238E27FC236}">
                <a16:creationId xmlns:a16="http://schemas.microsoft.com/office/drawing/2014/main" id="{1A94087A-1502-0DFF-4F12-14E140B2B588}"/>
              </a:ext>
            </a:extLst>
          </p:cNvPr>
          <p:cNvPicPr>
            <a:picLocks noChangeAspect="1"/>
          </p:cNvPicPr>
          <p:nvPr/>
        </p:nvPicPr>
        <p:blipFill>
          <a:blip>
            <a:extLst>
              <a:ext uri="{96DAC541-7B7A-43D3-8B79-37D633B846F1}">
                <asvg:svgBlip xmlns:asvg="http://schemas.microsoft.com/office/drawing/2016/SVG/main" r:embed="rId7"/>
              </a:ext>
            </a:extLst>
          </a:blip>
          <a:stretch>
            <a:fillRect/>
          </a:stretch>
        </p:blipFill>
        <p:spPr>
          <a:xfrm>
            <a:off x="5737260" y="2254392"/>
            <a:ext cx="717480" cy="717480"/>
          </a:xfrm>
          <a:prstGeom prst="rect">
            <a:avLst/>
          </a:prstGeom>
        </p:spPr>
      </p:pic>
      <p:pic>
        <p:nvPicPr>
          <p:cNvPr id="10" name="Gráfico 9" descr="Mano abierta con planta contorno">
            <a:extLst>
              <a:ext uri="{FF2B5EF4-FFF2-40B4-BE49-F238E27FC236}">
                <a16:creationId xmlns:a16="http://schemas.microsoft.com/office/drawing/2014/main" id="{001D4C56-2D37-6776-32B3-E4A1211D63C5}"/>
              </a:ext>
            </a:extLst>
          </p:cNvPr>
          <p:cNvPicPr>
            <a:picLocks noChangeAspect="1"/>
          </p:cNvPicPr>
          <p:nvPr/>
        </p:nvPicPr>
        <p:blipFill>
          <a:blip>
            <a:extLst>
              <a:ext uri="{96DAC541-7B7A-43D3-8B79-37D633B846F1}">
                <asvg:svgBlip xmlns:asvg="http://schemas.microsoft.com/office/drawing/2016/SVG/main" r:embed="rId8"/>
              </a:ext>
            </a:extLst>
          </a:blip>
          <a:stretch>
            <a:fillRect/>
          </a:stretch>
        </p:blipFill>
        <p:spPr>
          <a:xfrm>
            <a:off x="276819" y="2598785"/>
            <a:ext cx="655486" cy="655486"/>
          </a:xfrm>
          <a:prstGeom prst="rect">
            <a:avLst/>
          </a:prstGeom>
        </p:spPr>
      </p:pic>
      <p:sp>
        <p:nvSpPr>
          <p:cNvPr id="7" name="CuadroTexto 10">
            <a:extLst>
              <a:ext uri="{FF2B5EF4-FFF2-40B4-BE49-F238E27FC236}">
                <a16:creationId xmlns:a16="http://schemas.microsoft.com/office/drawing/2014/main" id="{79E67930-3821-B36C-82DA-7E76B4D16EFF}"/>
              </a:ext>
            </a:extLst>
          </p:cNvPr>
          <p:cNvSpPr txBox="1"/>
          <p:nvPr/>
        </p:nvSpPr>
        <p:spPr>
          <a:xfrm>
            <a:off x="143772" y="2158179"/>
            <a:ext cx="4973781" cy="400110"/>
          </a:xfrm>
          <a:prstGeom prst="rect">
            <a:avLst/>
          </a:prstGeom>
          <a:solidFill>
            <a:schemeClr val="accent4">
              <a:lumMod val="20000"/>
              <a:lumOff val="80000"/>
            </a:schemeClr>
          </a:solidFill>
        </p:spPr>
        <p:txBody>
          <a:bodyPr wrap="square">
            <a:spAutoFit/>
          </a:bodyPr>
          <a:lstStyle/>
          <a:p>
            <a:pPr marL="0" indent="0">
              <a:buNone/>
            </a:pPr>
            <a:r>
              <a:rPr lang="en-US" sz="1000" b="1">
                <a:solidFill>
                  <a:srgbClr val="D97706"/>
                </a:solidFill>
                <a:latin typeface="Calibri" pitchFamily="34" charset="0"/>
                <a:ea typeface="Calibri" pitchFamily="34" charset="-122"/>
                <a:cs typeface="Calibri" pitchFamily="34" charset="-120"/>
              </a:rPr>
              <a:t>Brecha: </a:t>
            </a:r>
            <a:r>
              <a:rPr lang="en-US" sz="1000" err="1">
                <a:solidFill>
                  <a:srgbClr val="92400E"/>
                </a:solidFill>
                <a:latin typeface="Calibri" pitchFamily="34" charset="0"/>
                <a:ea typeface="Calibri" pitchFamily="34" charset="-122"/>
                <a:cs typeface="Calibri" pitchFamily="34" charset="-120"/>
              </a:rPr>
              <a:t>Ausencia</a:t>
            </a:r>
            <a:r>
              <a:rPr lang="en-US" sz="1000">
                <a:solidFill>
                  <a:srgbClr val="92400E"/>
                </a:solidFill>
                <a:latin typeface="Calibri" pitchFamily="34" charset="0"/>
                <a:ea typeface="Calibri" pitchFamily="34" charset="-122"/>
                <a:cs typeface="Calibri" pitchFamily="34" charset="-120"/>
              </a:rPr>
              <a:t> de </a:t>
            </a:r>
            <a:r>
              <a:rPr lang="en-US" sz="1000" err="1">
                <a:solidFill>
                  <a:srgbClr val="92400E"/>
                </a:solidFill>
                <a:latin typeface="Calibri" pitchFamily="34" charset="0"/>
                <a:ea typeface="Calibri" pitchFamily="34" charset="-122"/>
                <a:cs typeface="Calibri" pitchFamily="34" charset="-120"/>
              </a:rPr>
              <a:t>identificación</a:t>
            </a:r>
            <a:r>
              <a:rPr lang="en-US" sz="1000">
                <a:solidFill>
                  <a:srgbClr val="92400E"/>
                </a:solidFill>
                <a:latin typeface="Calibri" pitchFamily="34" charset="0"/>
                <a:ea typeface="Calibri" pitchFamily="34" charset="-122"/>
                <a:cs typeface="Calibri" pitchFamily="34" charset="-120"/>
              </a:rPr>
              <a:t> de </a:t>
            </a:r>
            <a:r>
              <a:rPr lang="en-US" sz="1000" err="1">
                <a:solidFill>
                  <a:srgbClr val="92400E"/>
                </a:solidFill>
                <a:latin typeface="Calibri" pitchFamily="34" charset="0"/>
                <a:ea typeface="Calibri" pitchFamily="34" charset="-122"/>
                <a:cs typeface="Calibri" pitchFamily="34" charset="-120"/>
              </a:rPr>
              <a:t>fuentes</a:t>
            </a:r>
            <a:r>
              <a:rPr lang="en-US" sz="1000">
                <a:solidFill>
                  <a:srgbClr val="92400E"/>
                </a:solidFill>
                <a:latin typeface="Calibri" pitchFamily="34" charset="0"/>
                <a:ea typeface="Calibri" pitchFamily="34" charset="-122"/>
                <a:cs typeface="Calibri" pitchFamily="34" charset="-120"/>
              </a:rPr>
              <a:t> de </a:t>
            </a:r>
            <a:r>
              <a:rPr lang="en-US" sz="1000" err="1">
                <a:solidFill>
                  <a:srgbClr val="92400E"/>
                </a:solidFill>
                <a:latin typeface="Calibri" pitchFamily="34" charset="0"/>
                <a:ea typeface="Calibri" pitchFamily="34" charset="-122"/>
                <a:cs typeface="Calibri" pitchFamily="34" charset="-120"/>
              </a:rPr>
              <a:t>presión</a:t>
            </a:r>
            <a:r>
              <a:rPr lang="en-US" sz="1000">
                <a:solidFill>
                  <a:srgbClr val="92400E"/>
                </a:solidFill>
                <a:latin typeface="Calibri" pitchFamily="34" charset="0"/>
                <a:ea typeface="Calibri" pitchFamily="34" charset="-122"/>
                <a:cs typeface="Calibri" pitchFamily="34" charset="-120"/>
              </a:rPr>
              <a:t> </a:t>
            </a:r>
            <a:r>
              <a:rPr lang="en-US" sz="1000" err="1">
                <a:solidFill>
                  <a:srgbClr val="92400E"/>
                </a:solidFill>
                <a:latin typeface="Calibri" pitchFamily="34" charset="0"/>
                <a:ea typeface="Calibri" pitchFamily="34" charset="-122"/>
                <a:cs typeface="Calibri" pitchFamily="34" charset="-120"/>
              </a:rPr>
              <a:t>contaminante</a:t>
            </a:r>
            <a:r>
              <a:rPr lang="en-US" sz="1000">
                <a:solidFill>
                  <a:srgbClr val="92400E"/>
                </a:solidFill>
                <a:latin typeface="Calibri" pitchFamily="34" charset="0"/>
                <a:ea typeface="Calibri" pitchFamily="34" charset="-122"/>
                <a:cs typeface="Calibri" pitchFamily="34" charset="-120"/>
              </a:rPr>
              <a:t> y de </a:t>
            </a:r>
            <a:r>
              <a:rPr lang="en-US" sz="1000" err="1">
                <a:solidFill>
                  <a:srgbClr val="92400E"/>
                </a:solidFill>
                <a:latin typeface="Calibri" pitchFamily="34" charset="0"/>
                <a:ea typeface="Calibri" pitchFamily="34" charset="-122"/>
                <a:cs typeface="Calibri" pitchFamily="34" charset="-120"/>
              </a:rPr>
              <a:t>mecanismos</a:t>
            </a:r>
            <a:r>
              <a:rPr lang="en-US" sz="1000">
                <a:solidFill>
                  <a:srgbClr val="92400E"/>
                </a:solidFill>
                <a:latin typeface="Calibri" pitchFamily="34" charset="0"/>
                <a:ea typeface="Calibri" pitchFamily="34" charset="-122"/>
                <a:cs typeface="Calibri" pitchFamily="34" charset="-120"/>
              </a:rPr>
              <a:t> de </a:t>
            </a:r>
            <a:r>
              <a:rPr lang="en-US" sz="1000" err="1">
                <a:solidFill>
                  <a:srgbClr val="92400E"/>
                </a:solidFill>
                <a:latin typeface="Calibri" pitchFamily="34" charset="0"/>
                <a:ea typeface="Calibri" pitchFamily="34" charset="-122"/>
                <a:cs typeface="Calibri" pitchFamily="34" charset="-120"/>
              </a:rPr>
              <a:t>responsabilidad</a:t>
            </a:r>
            <a:r>
              <a:rPr lang="en-US" sz="1000">
                <a:solidFill>
                  <a:srgbClr val="92400E"/>
                </a:solidFill>
                <a:latin typeface="Calibri" pitchFamily="34" charset="0"/>
                <a:ea typeface="Calibri" pitchFamily="34" charset="-122"/>
                <a:cs typeface="Calibri" pitchFamily="34" charset="-120"/>
              </a:rPr>
              <a:t> </a:t>
            </a:r>
            <a:r>
              <a:rPr lang="en-US" sz="1000" err="1">
                <a:solidFill>
                  <a:srgbClr val="92400E"/>
                </a:solidFill>
                <a:latin typeface="Calibri" pitchFamily="34" charset="0"/>
                <a:ea typeface="Calibri" pitchFamily="34" charset="-122"/>
                <a:cs typeface="Calibri" pitchFamily="34" charset="-120"/>
              </a:rPr>
              <a:t>diferenciada</a:t>
            </a:r>
            <a:r>
              <a:rPr lang="en-US" sz="1000">
                <a:solidFill>
                  <a:srgbClr val="92400E"/>
                </a:solidFill>
                <a:latin typeface="Calibri" pitchFamily="34" charset="0"/>
                <a:ea typeface="Calibri" pitchFamily="34" charset="-122"/>
                <a:cs typeface="Calibri" pitchFamily="34" charset="-120"/>
              </a:rPr>
              <a:t> entre </a:t>
            </a:r>
            <a:r>
              <a:rPr lang="en-US" sz="1000" err="1">
                <a:solidFill>
                  <a:srgbClr val="92400E"/>
                </a:solidFill>
                <a:latin typeface="Calibri" pitchFamily="34" charset="0"/>
                <a:ea typeface="Calibri" pitchFamily="34" charset="-122"/>
                <a:cs typeface="Calibri" pitchFamily="34" charset="-120"/>
              </a:rPr>
              <a:t>generadores</a:t>
            </a:r>
            <a:r>
              <a:rPr lang="en-US" sz="1000">
                <a:solidFill>
                  <a:srgbClr val="92400E"/>
                </a:solidFill>
                <a:latin typeface="Calibri" pitchFamily="34" charset="0"/>
                <a:ea typeface="Calibri" pitchFamily="34" charset="-122"/>
                <a:cs typeface="Calibri" pitchFamily="34" charset="-120"/>
              </a:rPr>
              <a:t> de </a:t>
            </a:r>
            <a:r>
              <a:rPr lang="en-US" sz="1000" err="1">
                <a:solidFill>
                  <a:srgbClr val="92400E"/>
                </a:solidFill>
                <a:latin typeface="Calibri" pitchFamily="34" charset="0"/>
                <a:ea typeface="Calibri" pitchFamily="34" charset="-122"/>
                <a:cs typeface="Calibri" pitchFamily="34" charset="-120"/>
              </a:rPr>
              <a:t>contaminación</a:t>
            </a:r>
            <a:r>
              <a:rPr lang="en-US" sz="1000">
                <a:solidFill>
                  <a:srgbClr val="92400E"/>
                </a:solidFill>
                <a:latin typeface="Calibri" pitchFamily="34" charset="0"/>
                <a:ea typeface="Calibri" pitchFamily="34" charset="-122"/>
                <a:cs typeface="Calibri" pitchFamily="34" charset="-120"/>
              </a:rPr>
              <a:t> y </a:t>
            </a:r>
            <a:r>
              <a:rPr lang="en-US" sz="1000" err="1">
                <a:solidFill>
                  <a:srgbClr val="92400E"/>
                </a:solidFill>
                <a:latin typeface="Calibri" pitchFamily="34" charset="0"/>
                <a:ea typeface="Calibri" pitchFamily="34" charset="-122"/>
                <a:cs typeface="Calibri" pitchFamily="34" charset="-120"/>
              </a:rPr>
              <a:t>poblaciones</a:t>
            </a:r>
            <a:r>
              <a:rPr lang="en-US" sz="1000">
                <a:solidFill>
                  <a:srgbClr val="92400E"/>
                </a:solidFill>
                <a:latin typeface="Calibri" pitchFamily="34" charset="0"/>
                <a:ea typeface="Calibri" pitchFamily="34" charset="-122"/>
                <a:cs typeface="Calibri" pitchFamily="34" charset="-120"/>
              </a:rPr>
              <a:t> </a:t>
            </a:r>
            <a:r>
              <a:rPr lang="en-US" sz="1000" err="1">
                <a:solidFill>
                  <a:srgbClr val="92400E"/>
                </a:solidFill>
                <a:latin typeface="Calibri" pitchFamily="34" charset="0"/>
                <a:ea typeface="Calibri" pitchFamily="34" charset="-122"/>
                <a:cs typeface="Calibri" pitchFamily="34" charset="-120"/>
              </a:rPr>
              <a:t>afectadas</a:t>
            </a:r>
            <a:r>
              <a:rPr lang="en-US" sz="1000">
                <a:solidFill>
                  <a:srgbClr val="92400E"/>
                </a:solidFill>
                <a:latin typeface="Calibri" pitchFamily="34" charset="0"/>
                <a:ea typeface="Calibri" pitchFamily="34" charset="-122"/>
                <a:cs typeface="Calibri" pitchFamily="34" charset="-120"/>
              </a:rPr>
              <a:t>.</a:t>
            </a:r>
            <a:endParaRPr lang="en-US" sz="1000"/>
          </a:p>
        </p:txBody>
      </p:sp>
    </p:spTree>
    <p:extLst>
      <p:ext uri="{BB962C8B-B14F-4D97-AF65-F5344CB8AC3E}">
        <p14:creationId xmlns:p14="http://schemas.microsoft.com/office/powerpoint/2010/main" val="11356096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Shape 3998">
          <a:extLst>
            <a:ext uri="{FF2B5EF4-FFF2-40B4-BE49-F238E27FC236}">
              <a16:creationId xmlns:a16="http://schemas.microsoft.com/office/drawing/2014/main" id="{BEB7BC7F-49FF-F42F-DC61-80F6AA8D886E}"/>
            </a:ext>
          </a:extLst>
        </p:cNvPr>
        <p:cNvGrpSpPr/>
        <p:nvPr/>
      </p:nvGrpSpPr>
      <p:grpSpPr>
        <a:xfrm>
          <a:off x="0" y="0"/>
          <a:ext cx="0" cy="0"/>
          <a:chOff x="0" y="0"/>
          <a:chExt cx="0" cy="0"/>
        </a:xfrm>
      </p:grpSpPr>
      <p:pic>
        <p:nvPicPr>
          <p:cNvPr id="3999" name="Google Shape;3999;p27" descr="Patrón de fondo&#10;&#10;El contenido generado por IA puede ser incorrecto.">
            <a:extLst>
              <a:ext uri="{FF2B5EF4-FFF2-40B4-BE49-F238E27FC236}">
                <a16:creationId xmlns:a16="http://schemas.microsoft.com/office/drawing/2014/main" id="{01DBD5AA-0534-86A9-26B6-F17FF1B0C7AD}"/>
              </a:ext>
            </a:extLst>
          </p:cNvPr>
          <p:cNvPicPr preferRelativeResize="0"/>
          <p:nvPr/>
        </p:nvPicPr>
        <p:blipFill rotWithShape="1">
          <a:blip r:embed="rId3">
            <a:alphaModFix/>
          </a:blip>
          <a:srcRect/>
          <a:stretch/>
        </p:blipFill>
        <p:spPr>
          <a:xfrm>
            <a:off x="-13974" y="-3861"/>
            <a:ext cx="11504838" cy="6858000"/>
          </a:xfrm>
          <a:prstGeom prst="rect">
            <a:avLst/>
          </a:prstGeom>
          <a:noFill/>
          <a:ln>
            <a:noFill/>
          </a:ln>
        </p:spPr>
      </p:pic>
      <p:sp>
        <p:nvSpPr>
          <p:cNvPr id="4000" name="Google Shape;4000;p27">
            <a:extLst>
              <a:ext uri="{FF2B5EF4-FFF2-40B4-BE49-F238E27FC236}">
                <a16:creationId xmlns:a16="http://schemas.microsoft.com/office/drawing/2014/main" id="{6267EB9A-2F95-7748-CF28-B84BA8A42E09}"/>
              </a:ext>
            </a:extLst>
          </p:cNvPr>
          <p:cNvSpPr/>
          <p:nvPr/>
        </p:nvSpPr>
        <p:spPr>
          <a:xfrm>
            <a:off x="6801898" y="0"/>
            <a:ext cx="5386800" cy="1042200"/>
          </a:xfrm>
          <a:prstGeom prst="rect">
            <a:avLst/>
          </a:prstGeom>
          <a:solidFill>
            <a:srgbClr val="242D5B"/>
          </a:solidFill>
          <a:ln w="12700" cap="flat" cmpd="sng">
            <a:solidFill>
              <a:srgbClr val="264159"/>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4001" name="Google Shape;4001;p27">
            <a:extLst>
              <a:ext uri="{FF2B5EF4-FFF2-40B4-BE49-F238E27FC236}">
                <a16:creationId xmlns:a16="http://schemas.microsoft.com/office/drawing/2014/main" id="{1F89AF91-BF44-432E-E386-05A97C4FE881}"/>
              </a:ext>
            </a:extLst>
          </p:cNvPr>
          <p:cNvSpPr txBox="1"/>
          <p:nvPr/>
        </p:nvSpPr>
        <p:spPr>
          <a:xfrm>
            <a:off x="7099310" y="185888"/>
            <a:ext cx="4814700" cy="107730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000"/>
              <a:buFont typeface="Arial"/>
              <a:buNone/>
            </a:pPr>
            <a:r>
              <a:rPr lang="es-CO" sz="2000" b="1" i="0" u="none" strike="noStrike" cap="none">
                <a:solidFill>
                  <a:schemeClr val="lt1"/>
                </a:solidFill>
                <a:latin typeface="Calibri"/>
                <a:ea typeface="Calibri"/>
                <a:cs typeface="Calibri"/>
                <a:sym typeface="Calibri"/>
              </a:rPr>
              <a:t>LÍNEAS ESTRATÉGICAS propuestas equipo ANCLA</a:t>
            </a:r>
            <a:endParaRPr sz="2000" b="0" i="0" u="none" strike="noStrike" cap="none">
              <a:solidFill>
                <a:schemeClr val="lt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2400"/>
              <a:buFont typeface="Arial"/>
              <a:buNone/>
            </a:pPr>
            <a:endParaRPr sz="2400" b="1" i="0" u="none" strike="noStrike" cap="none">
              <a:solidFill>
                <a:schemeClr val="lt1"/>
              </a:solidFill>
              <a:latin typeface="Calibri"/>
              <a:ea typeface="Calibri"/>
              <a:cs typeface="Calibri"/>
              <a:sym typeface="Calibri"/>
            </a:endParaRPr>
          </a:p>
        </p:txBody>
      </p:sp>
      <p:pic>
        <p:nvPicPr>
          <p:cNvPr id="4002" name="Google Shape;4002;p27" descr="Logotipo&#10;&#10;El contenido generado por IA puede ser incorrecto.">
            <a:extLst>
              <a:ext uri="{FF2B5EF4-FFF2-40B4-BE49-F238E27FC236}">
                <a16:creationId xmlns:a16="http://schemas.microsoft.com/office/drawing/2014/main" id="{FB814DDC-F09B-D897-FFF6-B59E7CC4EF2C}"/>
              </a:ext>
            </a:extLst>
          </p:cNvPr>
          <p:cNvPicPr preferRelativeResize="0"/>
          <p:nvPr/>
        </p:nvPicPr>
        <p:blipFill rotWithShape="1">
          <a:blip r:embed="rId4">
            <a:alphaModFix/>
          </a:blip>
          <a:srcRect/>
          <a:stretch/>
        </p:blipFill>
        <p:spPr>
          <a:xfrm>
            <a:off x="277873" y="185888"/>
            <a:ext cx="4019550" cy="809625"/>
          </a:xfrm>
          <a:prstGeom prst="rect">
            <a:avLst/>
          </a:prstGeom>
          <a:noFill/>
          <a:ln>
            <a:noFill/>
          </a:ln>
        </p:spPr>
      </p:pic>
      <p:sp>
        <p:nvSpPr>
          <p:cNvPr id="4003" name="Google Shape;4003;p27">
            <a:extLst>
              <a:ext uri="{FF2B5EF4-FFF2-40B4-BE49-F238E27FC236}">
                <a16:creationId xmlns:a16="http://schemas.microsoft.com/office/drawing/2014/main" id="{9B14AC2E-DF5D-FAD1-5D18-B5A6A7531DCE}"/>
              </a:ext>
            </a:extLst>
          </p:cNvPr>
          <p:cNvSpPr/>
          <p:nvPr/>
        </p:nvSpPr>
        <p:spPr>
          <a:xfrm>
            <a:off x="0" y="1002217"/>
            <a:ext cx="12192600" cy="1542600"/>
          </a:xfrm>
          <a:prstGeom prst="rect">
            <a:avLst/>
          </a:prstGeom>
          <a:solidFill>
            <a:srgbClr val="BBD6E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600"/>
              <a:buFont typeface="Arial"/>
              <a:buNone/>
            </a:pPr>
            <a:endParaRPr sz="1600" b="0" i="0" u="none" strike="noStrike" cap="none">
              <a:solidFill>
                <a:schemeClr val="lt1"/>
              </a:solidFill>
              <a:latin typeface="Calibri"/>
              <a:ea typeface="Calibri"/>
              <a:cs typeface="Calibri"/>
              <a:sym typeface="Calibri"/>
            </a:endParaRPr>
          </a:p>
        </p:txBody>
      </p:sp>
      <p:sp>
        <p:nvSpPr>
          <p:cNvPr id="4004" name="Google Shape;4004;p27">
            <a:extLst>
              <a:ext uri="{FF2B5EF4-FFF2-40B4-BE49-F238E27FC236}">
                <a16:creationId xmlns:a16="http://schemas.microsoft.com/office/drawing/2014/main" id="{C7E3291A-0FF1-F7AE-1EFD-5002590E9631}"/>
              </a:ext>
            </a:extLst>
          </p:cNvPr>
          <p:cNvSpPr txBox="1"/>
          <p:nvPr/>
        </p:nvSpPr>
        <p:spPr>
          <a:xfrm>
            <a:off x="267170" y="1068573"/>
            <a:ext cx="11921527" cy="1292621"/>
          </a:xfrm>
          <a:prstGeom prst="rect">
            <a:avLst/>
          </a:prstGeom>
          <a:noFill/>
          <a:ln>
            <a:noFill/>
          </a:ln>
        </p:spPr>
        <p:txBody>
          <a:bodyPr spcFirstLastPara="1" wrap="square" lIns="91425" tIns="45700" rIns="91425" bIns="45700" anchor="t" anchorCtr="0">
            <a:spAutoFit/>
          </a:bodyPr>
          <a:lstStyle/>
          <a:p>
            <a:pPr lvl="0">
              <a:buSzPts val="2000"/>
            </a:pPr>
            <a:r>
              <a:rPr lang="es-CO" b="1"/>
              <a:t>OBJETIVO 4. FORTALECER LA GESTIÓN INTEGRAL DE LOS RIESGOS ASOCIADOS AL AGUA, PROMOVIENDO LA SOSTENIBILIDAD TERRITORIAL Y LA ADAPTACIÓN A LA VARIABILIDAD Y AL CAMBIO CLIMÁTICO </a:t>
            </a:r>
          </a:p>
          <a:p>
            <a:pPr lvl="0">
              <a:buSzPts val="2000"/>
            </a:pPr>
            <a:endParaRPr lang="es-CO" sz="1800" b="1">
              <a:solidFill>
                <a:srgbClr val="242D5B"/>
              </a:solidFill>
              <a:latin typeface="Calibri"/>
              <a:cs typeface="Calibri"/>
              <a:sym typeface="Calibri"/>
            </a:endParaRPr>
          </a:p>
          <a:p>
            <a:pPr>
              <a:buSzPts val="2000"/>
            </a:pPr>
            <a:r>
              <a:rPr lang="es-CO" sz="1800" b="1" i="0" u="none" strike="noStrike" cap="none">
                <a:solidFill>
                  <a:srgbClr val="242D5B"/>
                </a:solidFill>
                <a:latin typeface="Calibri"/>
                <a:ea typeface="Arial"/>
                <a:cs typeface="Calibri"/>
                <a:sym typeface="Calibri"/>
              </a:rPr>
              <a:t>1.3 </a:t>
            </a:r>
            <a:r>
              <a:rPr lang="es-CO" b="1"/>
              <a:t>Programa nacional para el aumento de la capacidad adaptativa frente a los riesgos asociados al agua</a:t>
            </a:r>
            <a:endParaRPr lang="es-CO" sz="1300" b="1">
              <a:solidFill>
                <a:schemeClr val="accent6">
                  <a:lumMod val="49000"/>
                </a:schemeClr>
              </a:solidFill>
              <a:latin typeface="Calibri"/>
              <a:ea typeface="Calibri"/>
              <a:cs typeface="Calibri"/>
            </a:endParaRPr>
          </a:p>
          <a:p>
            <a:pPr marL="0" marR="0" lvl="0" indent="0" algn="l" rtl="0">
              <a:lnSpc>
                <a:spcPct val="100000"/>
              </a:lnSpc>
              <a:spcBef>
                <a:spcPts val="0"/>
              </a:spcBef>
              <a:spcAft>
                <a:spcPts val="0"/>
              </a:spcAft>
              <a:buClr>
                <a:srgbClr val="000000"/>
              </a:buClr>
              <a:buSzPts val="2000"/>
              <a:buFont typeface="Arial"/>
              <a:buNone/>
            </a:pPr>
            <a:endParaRPr sz="1400" b="0" i="0" u="none" strike="noStrike" cap="none">
              <a:solidFill>
                <a:srgbClr val="000000"/>
              </a:solidFill>
              <a:latin typeface="Arial"/>
              <a:ea typeface="Arial"/>
              <a:cs typeface="Arial"/>
              <a:sym typeface="Arial"/>
            </a:endParaRPr>
          </a:p>
        </p:txBody>
      </p:sp>
      <p:pic>
        <p:nvPicPr>
          <p:cNvPr id="4005" name="Google Shape;4005;p27" descr="Logotipo, nombre de la empresa&#10;&#10;El contenido generado por IA puede ser incorrecto.">
            <a:extLst>
              <a:ext uri="{FF2B5EF4-FFF2-40B4-BE49-F238E27FC236}">
                <a16:creationId xmlns:a16="http://schemas.microsoft.com/office/drawing/2014/main" id="{A916AA34-0D92-B89C-77BA-6817B627463F}"/>
              </a:ext>
            </a:extLst>
          </p:cNvPr>
          <p:cNvPicPr preferRelativeResize="0"/>
          <p:nvPr/>
        </p:nvPicPr>
        <p:blipFill rotWithShape="1">
          <a:blip r:embed="rId5">
            <a:alphaModFix/>
          </a:blip>
          <a:srcRect/>
          <a:stretch/>
        </p:blipFill>
        <p:spPr>
          <a:xfrm>
            <a:off x="10404350" y="5530993"/>
            <a:ext cx="1438275" cy="1066800"/>
          </a:xfrm>
          <a:prstGeom prst="rect">
            <a:avLst/>
          </a:prstGeom>
          <a:noFill/>
          <a:ln>
            <a:noFill/>
          </a:ln>
        </p:spPr>
      </p:pic>
      <p:sp>
        <p:nvSpPr>
          <p:cNvPr id="3" name="Google Shape;4161;p38">
            <a:extLst>
              <a:ext uri="{FF2B5EF4-FFF2-40B4-BE49-F238E27FC236}">
                <a16:creationId xmlns:a16="http://schemas.microsoft.com/office/drawing/2014/main" id="{1B6F4AD9-3845-3072-F3D2-C4D6181A78BE}"/>
              </a:ext>
            </a:extLst>
          </p:cNvPr>
          <p:cNvSpPr txBox="1"/>
          <p:nvPr/>
        </p:nvSpPr>
        <p:spPr>
          <a:xfrm>
            <a:off x="-354956" y="2607860"/>
            <a:ext cx="5971238" cy="3123892"/>
          </a:xfrm>
          <a:prstGeom prst="rect">
            <a:avLst/>
          </a:prstGeom>
          <a:noFill/>
          <a:ln>
            <a:noFill/>
          </a:ln>
        </p:spPr>
        <p:txBody>
          <a:bodyPr spcFirstLastPara="1" wrap="square" lIns="91425" tIns="45700" rIns="91425" bIns="45700" anchor="t" anchorCtr="0">
            <a:spAutoFit/>
          </a:bodyPr>
          <a:lstStyle/>
          <a:p>
            <a:pPr marL="457200" lvl="1" algn="just">
              <a:buSzPts val="1200"/>
            </a:pPr>
            <a:endParaRPr lang="es-CO" sz="1800" b="1">
              <a:solidFill>
                <a:srgbClr val="242D5B"/>
              </a:solidFill>
              <a:latin typeface="Calibri"/>
              <a:cs typeface="Calibri"/>
              <a:sym typeface="Calibri"/>
            </a:endParaRPr>
          </a:p>
          <a:p>
            <a:pPr marL="457200" lvl="1" algn="just">
              <a:buSzPts val="1200"/>
            </a:pPr>
            <a:r>
              <a:rPr lang="es-CO" sz="1800" b="1">
                <a:solidFill>
                  <a:srgbClr val="242D5B"/>
                </a:solidFill>
                <a:latin typeface="Calibri"/>
                <a:cs typeface="Calibri"/>
                <a:sym typeface="Calibri"/>
              </a:rPr>
              <a:t>                Propósito:  </a:t>
            </a:r>
          </a:p>
          <a:p>
            <a:pPr marL="457200" lvl="1" algn="just">
              <a:buSzPts val="1200"/>
            </a:pPr>
            <a:r>
              <a:rPr lang="es-ES" sz="1300">
                <a:solidFill>
                  <a:srgbClr val="444444"/>
                </a:solidFill>
                <a:latin typeface="Calibri"/>
                <a:cs typeface="Calibri"/>
              </a:rPr>
              <a:t>Aumentar la capacidad adaptativa de poblaciones y territorios frente a los riesgos asociados al agua mediante la implementación de un programa nacional orientado a fortalecer capacidades locales, promover medidas de adaptación y resiliencia y avanzar hacia condiciones de justicia hídrica y climática en comunidades más expuestas. El programa priorizará territorios con mayor exposición a eventos hidrometeorológicos e hidroclimáticos, incluyendo comunidades rurales, indígenas, afrodescendientes y campesinas, articulando acciones con la política nacional de gestión del riesgo de desastres, los instrumentos de planificación territorial y ambiental y los compromisos internacionales del país en materia de cambio climático, biodiversidad y adaptación.</a:t>
            </a:r>
            <a:endParaRPr sz="1200" b="0" i="0" u="none" strike="noStrike" cap="none">
              <a:solidFill>
                <a:srgbClr val="444444"/>
              </a:solidFill>
              <a:latin typeface="Calibri"/>
              <a:ea typeface="Calibri"/>
              <a:cs typeface="Calibri"/>
              <a:sym typeface="Calibri"/>
            </a:endParaRPr>
          </a:p>
          <a:p>
            <a:pPr marL="457200" marR="0" lvl="1" indent="0" algn="just" rtl="0">
              <a:lnSpc>
                <a:spcPct val="150000"/>
              </a:lnSpc>
              <a:spcBef>
                <a:spcPts val="0"/>
              </a:spcBef>
              <a:spcAft>
                <a:spcPts val="0"/>
              </a:spcAft>
              <a:buClr>
                <a:srgbClr val="000000"/>
              </a:buClr>
              <a:buSzPts val="1200"/>
              <a:buFont typeface="Arial"/>
              <a:buNone/>
            </a:pPr>
            <a:endParaRPr sz="1200" b="0" i="0" u="none" strike="noStrike" cap="none">
              <a:solidFill>
                <a:srgbClr val="444444"/>
              </a:solidFill>
              <a:latin typeface="Calibri"/>
              <a:ea typeface="Calibri"/>
              <a:cs typeface="Calibri"/>
              <a:sym typeface="Calibri"/>
            </a:endParaRPr>
          </a:p>
        </p:txBody>
      </p:sp>
      <p:cxnSp>
        <p:nvCxnSpPr>
          <p:cNvPr id="5" name="Conector recto 4">
            <a:extLst>
              <a:ext uri="{FF2B5EF4-FFF2-40B4-BE49-F238E27FC236}">
                <a16:creationId xmlns:a16="http://schemas.microsoft.com/office/drawing/2014/main" id="{3D7EDB61-A3F5-1D95-5DBB-F4B153A3EFD3}"/>
              </a:ext>
            </a:extLst>
          </p:cNvPr>
          <p:cNvCxnSpPr/>
          <p:nvPr/>
        </p:nvCxnSpPr>
        <p:spPr>
          <a:xfrm>
            <a:off x="5616282" y="2619102"/>
            <a:ext cx="0" cy="4051845"/>
          </a:xfrm>
          <a:prstGeom prst="line">
            <a:avLst/>
          </a:prstGeom>
          <a:ln w="19050" cap="flat" cmpd="sng" algn="ctr">
            <a:solidFill>
              <a:schemeClr val="accent1"/>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sp>
        <p:nvSpPr>
          <p:cNvPr id="2" name="Google Shape;4161;p38">
            <a:extLst>
              <a:ext uri="{FF2B5EF4-FFF2-40B4-BE49-F238E27FC236}">
                <a16:creationId xmlns:a16="http://schemas.microsoft.com/office/drawing/2014/main" id="{DCB24755-2031-E46E-18A6-AC47B2120BE8}"/>
              </a:ext>
            </a:extLst>
          </p:cNvPr>
          <p:cNvSpPr txBox="1"/>
          <p:nvPr/>
        </p:nvSpPr>
        <p:spPr>
          <a:xfrm>
            <a:off x="5616282" y="2254392"/>
            <a:ext cx="6543938" cy="3743292"/>
          </a:xfrm>
          <a:prstGeom prst="rect">
            <a:avLst/>
          </a:prstGeom>
          <a:solidFill>
            <a:schemeClr val="bg1"/>
          </a:solidFill>
          <a:ln>
            <a:noFill/>
          </a:ln>
        </p:spPr>
        <p:txBody>
          <a:bodyPr spcFirstLastPara="1" wrap="square" lIns="91425" tIns="45700" rIns="91425" bIns="45700" anchor="t" anchorCtr="0">
            <a:spAutoFit/>
          </a:bodyPr>
          <a:lstStyle/>
          <a:p>
            <a:pPr lvl="1" algn="just">
              <a:buSzPts val="1200"/>
            </a:pPr>
            <a:endParaRPr lang="es-CO" sz="1800" b="1">
              <a:solidFill>
                <a:srgbClr val="242D5B"/>
              </a:solidFill>
              <a:latin typeface="Calibri"/>
              <a:cs typeface="Calibri"/>
            </a:endParaRPr>
          </a:p>
          <a:p>
            <a:pPr lvl="1" algn="just">
              <a:buSzPts val="1200"/>
            </a:pPr>
            <a:r>
              <a:rPr lang="es-CO" sz="1800" b="1">
                <a:solidFill>
                  <a:srgbClr val="242D5B"/>
                </a:solidFill>
                <a:latin typeface="Calibri"/>
                <a:cs typeface="Calibri"/>
              </a:rPr>
              <a:t>               Responsables: </a:t>
            </a:r>
          </a:p>
          <a:p>
            <a:pPr marL="0" indent="0">
              <a:lnSpc>
                <a:spcPct val="115000"/>
              </a:lnSpc>
              <a:buNone/>
            </a:pPr>
            <a:r>
              <a:rPr lang="en-US" sz="1000" b="1" err="1">
                <a:solidFill>
                  <a:srgbClr val="0C3B5E"/>
                </a:solidFill>
                <a:latin typeface="Calibri" pitchFamily="34" charset="0"/>
                <a:ea typeface="Calibri" pitchFamily="34" charset="-122"/>
                <a:cs typeface="Calibri" pitchFamily="34" charset="-120"/>
              </a:rPr>
              <a:t>Liderazgo</a:t>
            </a:r>
            <a:r>
              <a:rPr lang="en-US" sz="1000" b="1">
                <a:solidFill>
                  <a:srgbClr val="0C3B5E"/>
                </a:solidFill>
                <a:latin typeface="Calibri" pitchFamily="34" charset="0"/>
                <a:ea typeface="Calibri" pitchFamily="34" charset="-122"/>
                <a:cs typeface="Calibri" pitchFamily="34" charset="-120"/>
              </a:rPr>
              <a:t>: </a:t>
            </a:r>
            <a:r>
              <a:rPr lang="en-US" sz="1000">
                <a:solidFill>
                  <a:srgbClr val="1E293B"/>
                </a:solidFill>
                <a:latin typeface="Calibri" pitchFamily="34" charset="0"/>
                <a:ea typeface="Calibri" pitchFamily="34" charset="-122"/>
                <a:cs typeface="Calibri" pitchFamily="34" charset="-120"/>
              </a:rPr>
              <a:t>MinAmbiente </a:t>
            </a:r>
            <a:r>
              <a:rPr lang="en-US" sz="1000" err="1">
                <a:solidFill>
                  <a:srgbClr val="1E293B"/>
                </a:solidFill>
                <a:latin typeface="Calibri" pitchFamily="34" charset="0"/>
                <a:ea typeface="Calibri" pitchFamily="34" charset="-122"/>
                <a:cs typeface="Calibri" pitchFamily="34" charset="-120"/>
              </a:rPr>
              <a:t>en</a:t>
            </a:r>
            <a:r>
              <a:rPr lang="en-US" sz="1000">
                <a:solidFill>
                  <a:srgbClr val="1E293B"/>
                </a:solidFill>
                <a:latin typeface="Calibri" pitchFamily="34" charset="0"/>
                <a:ea typeface="Calibri" pitchFamily="34" charset="-122"/>
                <a:cs typeface="Calibri" pitchFamily="34" charset="-120"/>
              </a:rPr>
              <a:t> </a:t>
            </a:r>
            <a:r>
              <a:rPr lang="en-US" sz="1000" err="1">
                <a:solidFill>
                  <a:srgbClr val="1E293B"/>
                </a:solidFill>
                <a:latin typeface="Calibri" pitchFamily="34" charset="0"/>
                <a:ea typeface="Calibri" pitchFamily="34" charset="-122"/>
                <a:cs typeface="Calibri" pitchFamily="34" charset="-120"/>
              </a:rPr>
              <a:t>coordinación</a:t>
            </a:r>
            <a:r>
              <a:rPr lang="en-US" sz="1000">
                <a:solidFill>
                  <a:srgbClr val="1E293B"/>
                </a:solidFill>
                <a:latin typeface="Calibri" pitchFamily="34" charset="0"/>
                <a:ea typeface="Calibri" pitchFamily="34" charset="-122"/>
                <a:cs typeface="Calibri" pitchFamily="34" charset="-120"/>
              </a:rPr>
              <a:t> con UNGRD y </a:t>
            </a:r>
            <a:r>
              <a:rPr lang="en-US" sz="1000" err="1">
                <a:solidFill>
                  <a:srgbClr val="1E293B"/>
                </a:solidFill>
                <a:latin typeface="Calibri" pitchFamily="34" charset="0"/>
                <a:ea typeface="Calibri" pitchFamily="34" charset="-122"/>
                <a:cs typeface="Calibri" pitchFamily="34" charset="-120"/>
              </a:rPr>
              <a:t>MinInterior</a:t>
            </a:r>
            <a:r>
              <a:rPr lang="en-US" sz="1000">
                <a:solidFill>
                  <a:srgbClr val="1E293B"/>
                </a:solidFill>
                <a:latin typeface="Calibri" pitchFamily="34" charset="0"/>
                <a:ea typeface="Calibri" pitchFamily="34" charset="-122"/>
                <a:cs typeface="Calibri" pitchFamily="34" charset="-120"/>
              </a:rPr>
              <a:t>.</a:t>
            </a:r>
            <a:endParaRPr lang="en-US" sz="1000"/>
          </a:p>
          <a:p>
            <a:pPr marL="0" indent="0">
              <a:lnSpc>
                <a:spcPct val="115000"/>
              </a:lnSpc>
              <a:buNone/>
            </a:pPr>
            <a:r>
              <a:rPr lang="en-US" sz="1000" b="1" err="1">
                <a:solidFill>
                  <a:srgbClr val="0C3B5E"/>
                </a:solidFill>
                <a:latin typeface="Calibri" pitchFamily="34" charset="0"/>
                <a:ea typeface="Calibri" pitchFamily="34" charset="-122"/>
                <a:cs typeface="Calibri" pitchFamily="34" charset="-120"/>
              </a:rPr>
              <a:t>Articulación</a:t>
            </a:r>
            <a:r>
              <a:rPr lang="en-US" sz="1000" b="1">
                <a:solidFill>
                  <a:srgbClr val="0C3B5E"/>
                </a:solidFill>
                <a:latin typeface="Calibri" pitchFamily="34" charset="0"/>
                <a:ea typeface="Calibri" pitchFamily="34" charset="-122"/>
                <a:cs typeface="Calibri" pitchFamily="34" charset="-120"/>
              </a:rPr>
              <a:t>: </a:t>
            </a:r>
            <a:r>
              <a:rPr lang="en-US" sz="1000">
                <a:solidFill>
                  <a:srgbClr val="1E293B"/>
                </a:solidFill>
                <a:latin typeface="Calibri" pitchFamily="34" charset="0"/>
                <a:ea typeface="Calibri" pitchFamily="34" charset="-122"/>
                <a:cs typeface="Calibri" pitchFamily="34" charset="-120"/>
              </a:rPr>
              <a:t>DNP; IDEAM; MinVivienda; MinAgricultura; </a:t>
            </a:r>
            <a:r>
              <a:rPr lang="en-US" sz="1000" err="1">
                <a:solidFill>
                  <a:srgbClr val="1E293B"/>
                </a:solidFill>
                <a:latin typeface="Calibri" pitchFamily="34" charset="0"/>
                <a:ea typeface="Calibri" pitchFamily="34" charset="-122"/>
                <a:cs typeface="Calibri" pitchFamily="34" charset="-120"/>
              </a:rPr>
              <a:t>MinIgualdad</a:t>
            </a:r>
            <a:r>
              <a:rPr lang="en-US" sz="1000">
                <a:solidFill>
                  <a:srgbClr val="1E293B"/>
                </a:solidFill>
                <a:latin typeface="Calibri" pitchFamily="34" charset="0"/>
                <a:ea typeface="Calibri" pitchFamily="34" charset="-122"/>
                <a:cs typeface="Calibri" pitchFamily="34" charset="-120"/>
              </a:rPr>
              <a:t>; </a:t>
            </a:r>
            <a:r>
              <a:rPr lang="en-US" sz="1000" err="1">
                <a:solidFill>
                  <a:srgbClr val="1E293B"/>
                </a:solidFill>
                <a:latin typeface="Calibri" pitchFamily="34" charset="0"/>
                <a:ea typeface="Calibri" pitchFamily="34" charset="-122"/>
                <a:cs typeface="Calibri" pitchFamily="34" charset="-120"/>
              </a:rPr>
              <a:t>MinSalud</a:t>
            </a:r>
            <a:r>
              <a:rPr lang="en-US" sz="1000">
                <a:solidFill>
                  <a:srgbClr val="1E293B"/>
                </a:solidFill>
                <a:latin typeface="Calibri" pitchFamily="34" charset="0"/>
                <a:ea typeface="Calibri" pitchFamily="34" charset="-122"/>
                <a:cs typeface="Calibri" pitchFamily="34" charset="-120"/>
              </a:rPr>
              <a:t>; ICBF; </a:t>
            </a:r>
            <a:r>
              <a:rPr lang="en-US" sz="1000" err="1">
                <a:solidFill>
                  <a:srgbClr val="1E293B"/>
                </a:solidFill>
                <a:latin typeface="Calibri" pitchFamily="34" charset="0"/>
                <a:ea typeface="Calibri" pitchFamily="34" charset="-122"/>
                <a:cs typeface="Calibri" pitchFamily="34" charset="-120"/>
              </a:rPr>
              <a:t>Autoridades</a:t>
            </a:r>
            <a:r>
              <a:rPr lang="en-US" sz="1000">
                <a:solidFill>
                  <a:srgbClr val="1E293B"/>
                </a:solidFill>
                <a:latin typeface="Calibri" pitchFamily="34" charset="0"/>
                <a:ea typeface="Calibri" pitchFamily="34" charset="-122"/>
                <a:cs typeface="Calibri" pitchFamily="34" charset="-120"/>
              </a:rPr>
              <a:t> </a:t>
            </a:r>
            <a:r>
              <a:rPr lang="en-US" sz="1000" err="1">
                <a:solidFill>
                  <a:srgbClr val="1E293B"/>
                </a:solidFill>
                <a:latin typeface="Calibri" pitchFamily="34" charset="0"/>
                <a:ea typeface="Calibri" pitchFamily="34" charset="-122"/>
                <a:cs typeface="Calibri" pitchFamily="34" charset="-120"/>
              </a:rPr>
              <a:t>Ambientales</a:t>
            </a:r>
            <a:r>
              <a:rPr lang="en-US" sz="1000">
                <a:solidFill>
                  <a:srgbClr val="1E293B"/>
                </a:solidFill>
                <a:latin typeface="Calibri" pitchFamily="34" charset="0"/>
                <a:ea typeface="Calibri" pitchFamily="34" charset="-122"/>
                <a:cs typeface="Calibri" pitchFamily="34" charset="-120"/>
              </a:rPr>
              <a:t>; </a:t>
            </a:r>
            <a:r>
              <a:rPr lang="en-US" sz="1000" err="1">
                <a:solidFill>
                  <a:srgbClr val="1E293B"/>
                </a:solidFill>
                <a:latin typeface="Calibri" pitchFamily="34" charset="0"/>
                <a:ea typeface="Calibri" pitchFamily="34" charset="-122"/>
                <a:cs typeface="Calibri" pitchFamily="34" charset="-120"/>
              </a:rPr>
              <a:t>organizaciones</a:t>
            </a:r>
            <a:r>
              <a:rPr lang="en-US" sz="1000">
                <a:solidFill>
                  <a:srgbClr val="1E293B"/>
                </a:solidFill>
                <a:latin typeface="Calibri" pitchFamily="34" charset="0"/>
                <a:ea typeface="Calibri" pitchFamily="34" charset="-122"/>
                <a:cs typeface="Calibri" pitchFamily="34" charset="-120"/>
              </a:rPr>
              <a:t> de </a:t>
            </a:r>
            <a:r>
              <a:rPr lang="en-US" sz="1000" err="1">
                <a:solidFill>
                  <a:srgbClr val="1E293B"/>
                </a:solidFill>
                <a:latin typeface="Calibri" pitchFamily="34" charset="0"/>
                <a:ea typeface="Calibri" pitchFamily="34" charset="-122"/>
                <a:cs typeface="Calibri" pitchFamily="34" charset="-120"/>
              </a:rPr>
              <a:t>mujeres</a:t>
            </a:r>
            <a:r>
              <a:rPr lang="en-US" sz="1000">
                <a:solidFill>
                  <a:srgbClr val="1E293B"/>
                </a:solidFill>
                <a:latin typeface="Calibri" pitchFamily="34" charset="0"/>
                <a:ea typeface="Calibri" pitchFamily="34" charset="-122"/>
                <a:cs typeface="Calibri" pitchFamily="34" charset="-120"/>
              </a:rPr>
              <a:t> rurales; academia.</a:t>
            </a:r>
            <a:endParaRPr lang="en-US" sz="1000"/>
          </a:p>
          <a:p>
            <a:pPr marL="0" indent="0">
              <a:lnSpc>
                <a:spcPct val="115000"/>
              </a:lnSpc>
              <a:buNone/>
            </a:pPr>
            <a:r>
              <a:rPr lang="en-US" sz="1000" b="1" err="1">
                <a:solidFill>
                  <a:srgbClr val="0C3B5E"/>
                </a:solidFill>
                <a:latin typeface="Calibri" pitchFamily="34" charset="0"/>
                <a:ea typeface="Calibri" pitchFamily="34" charset="-122"/>
                <a:cs typeface="Calibri" pitchFamily="34" charset="-120"/>
              </a:rPr>
              <a:t>Participación</a:t>
            </a:r>
            <a:r>
              <a:rPr lang="en-US" sz="1000" b="1">
                <a:solidFill>
                  <a:srgbClr val="0C3B5E"/>
                </a:solidFill>
                <a:latin typeface="Calibri" pitchFamily="34" charset="0"/>
                <a:ea typeface="Calibri" pitchFamily="34" charset="-122"/>
                <a:cs typeface="Calibri" pitchFamily="34" charset="-120"/>
              </a:rPr>
              <a:t>: </a:t>
            </a:r>
            <a:r>
              <a:rPr lang="en-US" sz="1000">
                <a:solidFill>
                  <a:srgbClr val="1E293B"/>
                </a:solidFill>
                <a:latin typeface="Calibri" pitchFamily="34" charset="0"/>
                <a:ea typeface="Calibri" pitchFamily="34" charset="-122"/>
                <a:cs typeface="Calibri" pitchFamily="34" charset="-120"/>
              </a:rPr>
              <a:t>Organizaciones </a:t>
            </a:r>
            <a:r>
              <a:rPr lang="en-US" sz="1000" err="1">
                <a:solidFill>
                  <a:srgbClr val="1E293B"/>
                </a:solidFill>
                <a:latin typeface="Calibri" pitchFamily="34" charset="0"/>
                <a:ea typeface="Calibri" pitchFamily="34" charset="-122"/>
                <a:cs typeface="Calibri" pitchFamily="34" charset="-120"/>
              </a:rPr>
              <a:t>comunitarias</a:t>
            </a:r>
            <a:r>
              <a:rPr lang="en-US" sz="1000">
                <a:solidFill>
                  <a:srgbClr val="1E293B"/>
                </a:solidFill>
                <a:latin typeface="Calibri" pitchFamily="34" charset="0"/>
                <a:ea typeface="Calibri" pitchFamily="34" charset="-122"/>
                <a:cs typeface="Calibri" pitchFamily="34" charset="-120"/>
              </a:rPr>
              <a:t>, </a:t>
            </a:r>
            <a:r>
              <a:rPr lang="en-US" sz="1000" err="1">
                <a:solidFill>
                  <a:srgbClr val="1E293B"/>
                </a:solidFill>
                <a:latin typeface="Calibri" pitchFamily="34" charset="0"/>
                <a:ea typeface="Calibri" pitchFamily="34" charset="-122"/>
                <a:cs typeface="Calibri" pitchFamily="34" charset="-120"/>
              </a:rPr>
              <a:t>acueductos</a:t>
            </a:r>
            <a:r>
              <a:rPr lang="en-US" sz="1000">
                <a:solidFill>
                  <a:srgbClr val="1E293B"/>
                </a:solidFill>
                <a:latin typeface="Calibri" pitchFamily="34" charset="0"/>
                <a:ea typeface="Calibri" pitchFamily="34" charset="-122"/>
                <a:cs typeface="Calibri" pitchFamily="34" charset="-120"/>
              </a:rPr>
              <a:t> veredales, </a:t>
            </a:r>
            <a:r>
              <a:rPr lang="en-US" sz="1000" err="1">
                <a:solidFill>
                  <a:srgbClr val="1E293B"/>
                </a:solidFill>
                <a:latin typeface="Calibri" pitchFamily="34" charset="0"/>
                <a:ea typeface="Calibri" pitchFamily="34" charset="-122"/>
                <a:cs typeface="Calibri" pitchFamily="34" charset="-120"/>
              </a:rPr>
              <a:t>consejos</a:t>
            </a:r>
            <a:r>
              <a:rPr lang="en-US" sz="1000">
                <a:solidFill>
                  <a:srgbClr val="1E293B"/>
                </a:solidFill>
                <a:latin typeface="Calibri" pitchFamily="34" charset="0"/>
                <a:ea typeface="Calibri" pitchFamily="34" charset="-122"/>
                <a:cs typeface="Calibri" pitchFamily="34" charset="-120"/>
              </a:rPr>
              <a:t> </a:t>
            </a:r>
            <a:r>
              <a:rPr lang="en-US" sz="1000" err="1">
                <a:solidFill>
                  <a:srgbClr val="1E293B"/>
                </a:solidFill>
                <a:latin typeface="Calibri" pitchFamily="34" charset="0"/>
                <a:ea typeface="Calibri" pitchFamily="34" charset="-122"/>
                <a:cs typeface="Calibri" pitchFamily="34" charset="-120"/>
              </a:rPr>
              <a:t>comunitarios</a:t>
            </a:r>
            <a:r>
              <a:rPr lang="en-US" sz="1000">
                <a:solidFill>
                  <a:srgbClr val="1E293B"/>
                </a:solidFill>
                <a:latin typeface="Calibri" pitchFamily="34" charset="0"/>
                <a:ea typeface="Calibri" pitchFamily="34" charset="-122"/>
                <a:cs typeface="Calibri" pitchFamily="34" charset="-120"/>
              </a:rPr>
              <a:t>, cabildos </a:t>
            </a:r>
            <a:r>
              <a:rPr lang="en-US" sz="1000" err="1">
                <a:solidFill>
                  <a:srgbClr val="1E293B"/>
                </a:solidFill>
                <a:latin typeface="Calibri" pitchFamily="34" charset="0"/>
                <a:ea typeface="Calibri" pitchFamily="34" charset="-122"/>
                <a:cs typeface="Calibri" pitchFamily="34" charset="-120"/>
              </a:rPr>
              <a:t>indígenas</a:t>
            </a:r>
            <a:r>
              <a:rPr lang="en-US" sz="1000">
                <a:solidFill>
                  <a:srgbClr val="1E293B"/>
                </a:solidFill>
                <a:latin typeface="Calibri" pitchFamily="34" charset="0"/>
                <a:ea typeface="Calibri" pitchFamily="34" charset="-122"/>
                <a:cs typeface="Calibri" pitchFamily="34" charset="-120"/>
              </a:rPr>
              <a:t>, </a:t>
            </a:r>
            <a:r>
              <a:rPr lang="en-US" sz="1000" err="1">
                <a:solidFill>
                  <a:srgbClr val="1E293B"/>
                </a:solidFill>
                <a:latin typeface="Calibri" pitchFamily="34" charset="0"/>
                <a:ea typeface="Calibri" pitchFamily="34" charset="-122"/>
                <a:cs typeface="Calibri" pitchFamily="34" charset="-120"/>
              </a:rPr>
              <a:t>asociaciones</a:t>
            </a:r>
            <a:r>
              <a:rPr lang="en-US" sz="1000">
                <a:solidFill>
                  <a:srgbClr val="1E293B"/>
                </a:solidFill>
                <a:latin typeface="Calibri" pitchFamily="34" charset="0"/>
                <a:ea typeface="Calibri" pitchFamily="34" charset="-122"/>
                <a:cs typeface="Calibri" pitchFamily="34" charset="-120"/>
              </a:rPr>
              <a:t> </a:t>
            </a:r>
            <a:r>
              <a:rPr lang="en-US" sz="1000" err="1">
                <a:solidFill>
                  <a:srgbClr val="1E293B"/>
                </a:solidFill>
                <a:latin typeface="Calibri" pitchFamily="34" charset="0"/>
                <a:ea typeface="Calibri" pitchFamily="34" charset="-122"/>
                <a:cs typeface="Calibri" pitchFamily="34" charset="-120"/>
              </a:rPr>
              <a:t>campesinas</a:t>
            </a:r>
            <a:r>
              <a:rPr lang="en-US" sz="1000">
                <a:solidFill>
                  <a:srgbClr val="1E293B"/>
                </a:solidFill>
                <a:latin typeface="Calibri" pitchFamily="34" charset="0"/>
                <a:ea typeface="Calibri" pitchFamily="34" charset="-122"/>
                <a:cs typeface="Calibri" pitchFamily="34" charset="-120"/>
              </a:rPr>
              <a:t>.</a:t>
            </a:r>
            <a:endParaRPr lang="en-US" sz="1000"/>
          </a:p>
          <a:p>
            <a:endParaRPr lang="es-MX" sz="1600">
              <a:solidFill>
                <a:srgbClr val="444444"/>
              </a:solidFill>
              <a:latin typeface="Calibri"/>
              <a:cs typeface="Calibri"/>
            </a:endParaRPr>
          </a:p>
          <a:p>
            <a:pPr lvl="1" algn="just">
              <a:buSzPts val="1200"/>
            </a:pPr>
            <a:r>
              <a:rPr lang="es-MX" sz="1800" b="1">
                <a:solidFill>
                  <a:srgbClr val="242D5B"/>
                </a:solidFill>
                <a:latin typeface="Calibri"/>
                <a:cs typeface="Calibri"/>
              </a:rPr>
              <a:t>                Metas: </a:t>
            </a:r>
          </a:p>
          <a:p>
            <a:pPr lvl="1" algn="just">
              <a:buSzPts val="1200"/>
            </a:pPr>
            <a:endParaRPr lang="es-MX" sz="1800" b="1">
              <a:solidFill>
                <a:srgbClr val="242D5B"/>
              </a:solidFill>
              <a:latin typeface="Calibri"/>
              <a:cs typeface="Calibri"/>
            </a:endParaRPr>
          </a:p>
          <a:p>
            <a:pPr marL="0" indent="0">
              <a:lnSpc>
                <a:spcPct val="125000"/>
              </a:lnSpc>
              <a:buNone/>
            </a:pPr>
            <a:r>
              <a:rPr lang="en-US" sz="1050" b="1">
                <a:solidFill>
                  <a:srgbClr val="E11D48"/>
                </a:solidFill>
                <a:latin typeface="Calibri" pitchFamily="34" charset="0"/>
                <a:ea typeface="Calibri" pitchFamily="34" charset="-122"/>
                <a:cs typeface="Calibri" pitchFamily="34" charset="-120"/>
              </a:rPr>
              <a:t>2030: </a:t>
            </a:r>
            <a:r>
              <a:rPr lang="en-US" sz="1050" err="1">
                <a:solidFill>
                  <a:srgbClr val="1E293B"/>
                </a:solidFill>
                <a:latin typeface="Calibri" pitchFamily="34" charset="0"/>
                <a:ea typeface="Calibri" pitchFamily="34" charset="-122"/>
                <a:cs typeface="Calibri" pitchFamily="34" charset="-120"/>
              </a:rPr>
              <a:t>Diagnósticos</a:t>
            </a:r>
            <a:r>
              <a:rPr lang="en-US" sz="1050">
                <a:solidFill>
                  <a:srgbClr val="1E293B"/>
                </a:solidFill>
                <a:latin typeface="Calibri" pitchFamily="34" charset="0"/>
                <a:ea typeface="Calibri" pitchFamily="34" charset="-122"/>
                <a:cs typeface="Calibri" pitchFamily="34" charset="-120"/>
              </a:rPr>
              <a:t> </a:t>
            </a:r>
            <a:r>
              <a:rPr lang="en-US" sz="1050" err="1">
                <a:solidFill>
                  <a:srgbClr val="1E293B"/>
                </a:solidFill>
                <a:latin typeface="Calibri" pitchFamily="34" charset="0"/>
                <a:ea typeface="Calibri" pitchFamily="34" charset="-122"/>
                <a:cs typeface="Calibri" pitchFamily="34" charset="-120"/>
              </a:rPr>
              <a:t>diferenciados</a:t>
            </a:r>
            <a:r>
              <a:rPr lang="en-US" sz="1050">
                <a:solidFill>
                  <a:srgbClr val="1E293B"/>
                </a:solidFill>
                <a:latin typeface="Calibri" pitchFamily="34" charset="0"/>
                <a:ea typeface="Calibri" pitchFamily="34" charset="-122"/>
                <a:cs typeface="Calibri" pitchFamily="34" charset="-120"/>
              </a:rPr>
              <a:t> </a:t>
            </a:r>
            <a:r>
              <a:rPr lang="en-US" sz="1050" err="1">
                <a:solidFill>
                  <a:srgbClr val="1E293B"/>
                </a:solidFill>
                <a:latin typeface="Calibri" pitchFamily="34" charset="0"/>
                <a:ea typeface="Calibri" pitchFamily="34" charset="-122"/>
                <a:cs typeface="Calibri" pitchFamily="34" charset="-120"/>
              </a:rPr>
              <a:t>en</a:t>
            </a:r>
            <a:r>
              <a:rPr lang="en-US" sz="1050">
                <a:solidFill>
                  <a:srgbClr val="1E293B"/>
                </a:solidFill>
                <a:latin typeface="Calibri" pitchFamily="34" charset="0"/>
                <a:ea typeface="Calibri" pitchFamily="34" charset="-122"/>
                <a:cs typeface="Calibri" pitchFamily="34" charset="-120"/>
              </a:rPr>
              <a:t> 100% de </a:t>
            </a:r>
            <a:r>
              <a:rPr lang="en-US" sz="1050" err="1">
                <a:solidFill>
                  <a:srgbClr val="1E293B"/>
                </a:solidFill>
                <a:latin typeface="Calibri" pitchFamily="34" charset="0"/>
                <a:ea typeface="Calibri" pitchFamily="34" charset="-122"/>
                <a:cs typeface="Calibri" pitchFamily="34" charset="-120"/>
              </a:rPr>
              <a:t>territorios</a:t>
            </a:r>
            <a:r>
              <a:rPr lang="en-US" sz="1050">
                <a:solidFill>
                  <a:srgbClr val="1E293B"/>
                </a:solidFill>
                <a:latin typeface="Calibri" pitchFamily="34" charset="0"/>
                <a:ea typeface="Calibri" pitchFamily="34" charset="-122"/>
                <a:cs typeface="Calibri" pitchFamily="34" charset="-120"/>
              </a:rPr>
              <a:t> </a:t>
            </a:r>
            <a:r>
              <a:rPr lang="en-US" sz="1050" err="1">
                <a:solidFill>
                  <a:srgbClr val="1E293B"/>
                </a:solidFill>
                <a:latin typeface="Calibri" pitchFamily="34" charset="0"/>
                <a:ea typeface="Calibri" pitchFamily="34" charset="-122"/>
                <a:cs typeface="Calibri" pitchFamily="34" charset="-120"/>
              </a:rPr>
              <a:t>priorizados</a:t>
            </a:r>
            <a:r>
              <a:rPr lang="en-US" sz="1050">
                <a:solidFill>
                  <a:srgbClr val="1E293B"/>
                </a:solidFill>
                <a:latin typeface="Calibri" pitchFamily="34" charset="0"/>
                <a:ea typeface="Calibri" pitchFamily="34" charset="-122"/>
                <a:cs typeface="Calibri" pitchFamily="34" charset="-120"/>
              </a:rPr>
              <a:t>; 50 </a:t>
            </a:r>
            <a:r>
              <a:rPr lang="en-US" sz="1050" err="1">
                <a:solidFill>
                  <a:srgbClr val="1E293B"/>
                </a:solidFill>
                <a:latin typeface="Calibri" pitchFamily="34" charset="0"/>
                <a:ea typeface="Calibri" pitchFamily="34" charset="-122"/>
                <a:cs typeface="Calibri" pitchFamily="34" charset="-120"/>
              </a:rPr>
              <a:t>acuerdos</a:t>
            </a:r>
            <a:r>
              <a:rPr lang="en-US" sz="1050">
                <a:solidFill>
                  <a:srgbClr val="1E293B"/>
                </a:solidFill>
                <a:latin typeface="Calibri" pitchFamily="34" charset="0"/>
                <a:ea typeface="Calibri" pitchFamily="34" charset="-122"/>
                <a:cs typeface="Calibri" pitchFamily="34" charset="-120"/>
              </a:rPr>
              <a:t> de </a:t>
            </a:r>
            <a:r>
              <a:rPr lang="en-US" sz="1050" err="1">
                <a:solidFill>
                  <a:srgbClr val="1E293B"/>
                </a:solidFill>
                <a:latin typeface="Calibri" pitchFamily="34" charset="0"/>
                <a:ea typeface="Calibri" pitchFamily="34" charset="-122"/>
                <a:cs typeface="Calibri" pitchFamily="34" charset="-120"/>
              </a:rPr>
              <a:t>gobernanza</a:t>
            </a:r>
            <a:r>
              <a:rPr lang="en-US" sz="1050">
                <a:solidFill>
                  <a:srgbClr val="1E293B"/>
                </a:solidFill>
                <a:latin typeface="Calibri" pitchFamily="34" charset="0"/>
                <a:ea typeface="Calibri" pitchFamily="34" charset="-122"/>
                <a:cs typeface="Calibri" pitchFamily="34" charset="-120"/>
              </a:rPr>
              <a:t> </a:t>
            </a:r>
            <a:r>
              <a:rPr lang="en-US" sz="1050" err="1">
                <a:solidFill>
                  <a:srgbClr val="1E293B"/>
                </a:solidFill>
                <a:latin typeface="Calibri" pitchFamily="34" charset="0"/>
                <a:ea typeface="Calibri" pitchFamily="34" charset="-122"/>
                <a:cs typeface="Calibri" pitchFamily="34" charset="-120"/>
              </a:rPr>
              <a:t>comunitaria</a:t>
            </a:r>
            <a:r>
              <a:rPr lang="en-US" sz="1050">
                <a:solidFill>
                  <a:srgbClr val="1E293B"/>
                </a:solidFill>
                <a:latin typeface="Calibri" pitchFamily="34" charset="0"/>
                <a:ea typeface="Calibri" pitchFamily="34" charset="-122"/>
                <a:cs typeface="Calibri" pitchFamily="34" charset="-120"/>
              </a:rPr>
              <a:t>; </a:t>
            </a:r>
            <a:r>
              <a:rPr lang="en-US" sz="1050" err="1">
                <a:solidFill>
                  <a:srgbClr val="1E293B"/>
                </a:solidFill>
                <a:latin typeface="Calibri" pitchFamily="34" charset="0"/>
                <a:ea typeface="Calibri" pitchFamily="34" charset="-122"/>
                <a:cs typeface="Calibri" pitchFamily="34" charset="-120"/>
              </a:rPr>
              <a:t>alertas</a:t>
            </a:r>
            <a:r>
              <a:rPr lang="en-US" sz="1050">
                <a:solidFill>
                  <a:srgbClr val="1E293B"/>
                </a:solidFill>
                <a:latin typeface="Calibri" pitchFamily="34" charset="0"/>
                <a:ea typeface="Calibri" pitchFamily="34" charset="-122"/>
                <a:cs typeface="Calibri" pitchFamily="34" charset="-120"/>
              </a:rPr>
              <a:t> </a:t>
            </a:r>
            <a:r>
              <a:rPr lang="en-US" sz="1050" err="1">
                <a:solidFill>
                  <a:srgbClr val="1E293B"/>
                </a:solidFill>
                <a:latin typeface="Calibri" pitchFamily="34" charset="0"/>
                <a:ea typeface="Calibri" pitchFamily="34" charset="-122"/>
                <a:cs typeface="Calibri" pitchFamily="34" charset="-120"/>
              </a:rPr>
              <a:t>culturalmente</a:t>
            </a:r>
            <a:r>
              <a:rPr lang="en-US" sz="1050">
                <a:solidFill>
                  <a:srgbClr val="1E293B"/>
                </a:solidFill>
                <a:latin typeface="Calibri" pitchFamily="34" charset="0"/>
                <a:ea typeface="Calibri" pitchFamily="34" charset="-122"/>
                <a:cs typeface="Calibri" pitchFamily="34" charset="-120"/>
              </a:rPr>
              <a:t> </a:t>
            </a:r>
            <a:r>
              <a:rPr lang="en-US" sz="1050" err="1">
                <a:solidFill>
                  <a:srgbClr val="1E293B"/>
                </a:solidFill>
                <a:latin typeface="Calibri" pitchFamily="34" charset="0"/>
                <a:ea typeface="Calibri" pitchFamily="34" charset="-122"/>
                <a:cs typeface="Calibri" pitchFamily="34" charset="-120"/>
              </a:rPr>
              <a:t>pertinentes</a:t>
            </a:r>
            <a:r>
              <a:rPr lang="en-US" sz="1050">
                <a:solidFill>
                  <a:srgbClr val="1E293B"/>
                </a:solidFill>
                <a:latin typeface="Calibri" pitchFamily="34" charset="0"/>
                <a:ea typeface="Calibri" pitchFamily="34" charset="-122"/>
                <a:cs typeface="Calibri" pitchFamily="34" charset="-120"/>
              </a:rPr>
              <a:t> </a:t>
            </a:r>
            <a:r>
              <a:rPr lang="en-US" sz="1050" err="1">
                <a:solidFill>
                  <a:srgbClr val="1E293B"/>
                </a:solidFill>
                <a:latin typeface="Calibri" pitchFamily="34" charset="0"/>
                <a:ea typeface="Calibri" pitchFamily="34" charset="-122"/>
                <a:cs typeface="Calibri" pitchFamily="34" charset="-120"/>
              </a:rPr>
              <a:t>en</a:t>
            </a:r>
            <a:r>
              <a:rPr lang="en-US" sz="1050">
                <a:solidFill>
                  <a:srgbClr val="1E293B"/>
                </a:solidFill>
                <a:latin typeface="Calibri" pitchFamily="34" charset="0"/>
                <a:ea typeface="Calibri" pitchFamily="34" charset="-122"/>
                <a:cs typeface="Calibri" pitchFamily="34" charset="-120"/>
              </a:rPr>
              <a:t> 10 </a:t>
            </a:r>
            <a:r>
              <a:rPr lang="en-US" sz="1050" err="1">
                <a:solidFill>
                  <a:srgbClr val="1E293B"/>
                </a:solidFill>
                <a:latin typeface="Calibri" pitchFamily="34" charset="0"/>
                <a:ea typeface="Calibri" pitchFamily="34" charset="-122"/>
                <a:cs typeface="Calibri" pitchFamily="34" charset="-120"/>
              </a:rPr>
              <a:t>territorios</a:t>
            </a:r>
            <a:r>
              <a:rPr lang="en-US" sz="1050">
                <a:solidFill>
                  <a:srgbClr val="1E293B"/>
                </a:solidFill>
                <a:latin typeface="Calibri" pitchFamily="34" charset="0"/>
                <a:ea typeface="Calibri" pitchFamily="34" charset="-122"/>
                <a:cs typeface="Calibri" pitchFamily="34" charset="-120"/>
              </a:rPr>
              <a:t>.</a:t>
            </a:r>
            <a:endParaRPr lang="en-US" sz="1050"/>
          </a:p>
          <a:p>
            <a:pPr marL="0" indent="0">
              <a:lnSpc>
                <a:spcPct val="125000"/>
              </a:lnSpc>
              <a:buNone/>
            </a:pPr>
            <a:r>
              <a:rPr lang="en-US" sz="1050" b="1">
                <a:solidFill>
                  <a:srgbClr val="E11D48"/>
                </a:solidFill>
                <a:latin typeface="Calibri" pitchFamily="34" charset="0"/>
                <a:ea typeface="Calibri" pitchFamily="34" charset="-122"/>
                <a:cs typeface="Calibri" pitchFamily="34" charset="-120"/>
              </a:rPr>
              <a:t>2040: </a:t>
            </a:r>
            <a:r>
              <a:rPr lang="en-US" sz="1050">
                <a:solidFill>
                  <a:srgbClr val="1E293B"/>
                </a:solidFill>
                <a:latin typeface="Calibri" pitchFamily="34" charset="0"/>
                <a:ea typeface="Calibri" pitchFamily="34" charset="-122"/>
                <a:cs typeface="Calibri" pitchFamily="34" charset="-120"/>
              </a:rPr>
              <a:t>+40% </a:t>
            </a:r>
            <a:r>
              <a:rPr lang="en-US" sz="1050" err="1">
                <a:solidFill>
                  <a:srgbClr val="1E293B"/>
                </a:solidFill>
                <a:latin typeface="Calibri" pitchFamily="34" charset="0"/>
                <a:ea typeface="Calibri" pitchFamily="34" charset="-122"/>
                <a:cs typeface="Calibri" pitchFamily="34" charset="-120"/>
              </a:rPr>
              <a:t>capacidad</a:t>
            </a:r>
            <a:r>
              <a:rPr lang="en-US" sz="1050">
                <a:solidFill>
                  <a:srgbClr val="1E293B"/>
                </a:solidFill>
                <a:latin typeface="Calibri" pitchFamily="34" charset="0"/>
                <a:ea typeface="Calibri" pitchFamily="34" charset="-122"/>
                <a:cs typeface="Calibri" pitchFamily="34" charset="-120"/>
              </a:rPr>
              <a:t> </a:t>
            </a:r>
            <a:r>
              <a:rPr lang="en-US" sz="1050" err="1">
                <a:solidFill>
                  <a:srgbClr val="1E293B"/>
                </a:solidFill>
                <a:latin typeface="Calibri" pitchFamily="34" charset="0"/>
                <a:ea typeface="Calibri" pitchFamily="34" charset="-122"/>
                <a:cs typeface="Calibri" pitchFamily="34" charset="-120"/>
              </a:rPr>
              <a:t>adaptativa</a:t>
            </a:r>
            <a:r>
              <a:rPr lang="en-US" sz="1050">
                <a:solidFill>
                  <a:srgbClr val="1E293B"/>
                </a:solidFill>
                <a:latin typeface="Calibri" pitchFamily="34" charset="0"/>
                <a:ea typeface="Calibri" pitchFamily="34" charset="-122"/>
                <a:cs typeface="Calibri" pitchFamily="34" charset="-120"/>
              </a:rPr>
              <a:t> (</a:t>
            </a:r>
            <a:r>
              <a:rPr lang="en-US" sz="1050" err="1">
                <a:solidFill>
                  <a:srgbClr val="1E293B"/>
                </a:solidFill>
                <a:latin typeface="Calibri" pitchFamily="34" charset="0"/>
                <a:ea typeface="Calibri" pitchFamily="34" charset="-122"/>
                <a:cs typeface="Calibri" pitchFamily="34" charset="-120"/>
              </a:rPr>
              <a:t>desagregada</a:t>
            </a:r>
            <a:r>
              <a:rPr lang="en-US" sz="1050">
                <a:solidFill>
                  <a:srgbClr val="1E293B"/>
                </a:solidFill>
                <a:latin typeface="Calibri" pitchFamily="34" charset="0"/>
                <a:ea typeface="Calibri" pitchFamily="34" charset="-122"/>
                <a:cs typeface="Calibri" pitchFamily="34" charset="-120"/>
              </a:rPr>
              <a:t> </a:t>
            </a:r>
            <a:r>
              <a:rPr lang="en-US" sz="1050" err="1">
                <a:solidFill>
                  <a:srgbClr val="1E293B"/>
                </a:solidFill>
                <a:latin typeface="Calibri" pitchFamily="34" charset="0"/>
                <a:ea typeface="Calibri" pitchFamily="34" charset="-122"/>
                <a:cs typeface="Calibri" pitchFamily="34" charset="-120"/>
              </a:rPr>
              <a:t>por</a:t>
            </a:r>
            <a:r>
              <a:rPr lang="en-US" sz="1050">
                <a:solidFill>
                  <a:srgbClr val="1E293B"/>
                </a:solidFill>
                <a:latin typeface="Calibri" pitchFamily="34" charset="0"/>
                <a:ea typeface="Calibri" pitchFamily="34" charset="-122"/>
                <a:cs typeface="Calibri" pitchFamily="34" charset="-120"/>
              </a:rPr>
              <a:t> </a:t>
            </a:r>
            <a:r>
              <a:rPr lang="en-US" sz="1050" err="1">
                <a:solidFill>
                  <a:srgbClr val="1E293B"/>
                </a:solidFill>
                <a:latin typeface="Calibri" pitchFamily="34" charset="0"/>
                <a:ea typeface="Calibri" pitchFamily="34" charset="-122"/>
                <a:cs typeface="Calibri" pitchFamily="34" charset="-120"/>
              </a:rPr>
              <a:t>género</a:t>
            </a:r>
            <a:r>
              <a:rPr lang="en-US" sz="1050">
                <a:solidFill>
                  <a:srgbClr val="1E293B"/>
                </a:solidFill>
                <a:latin typeface="Calibri" pitchFamily="34" charset="0"/>
                <a:ea typeface="Calibri" pitchFamily="34" charset="-122"/>
                <a:cs typeface="Calibri" pitchFamily="34" charset="-120"/>
              </a:rPr>
              <a:t>/</a:t>
            </a:r>
            <a:r>
              <a:rPr lang="en-US" sz="1050" err="1">
                <a:solidFill>
                  <a:srgbClr val="1E293B"/>
                </a:solidFill>
                <a:latin typeface="Calibri" pitchFamily="34" charset="0"/>
                <a:ea typeface="Calibri" pitchFamily="34" charset="-122"/>
                <a:cs typeface="Calibri" pitchFamily="34" charset="-120"/>
              </a:rPr>
              <a:t>etnia</a:t>
            </a:r>
            <a:r>
              <a:rPr lang="en-US" sz="1050">
                <a:solidFill>
                  <a:srgbClr val="1E293B"/>
                </a:solidFill>
                <a:latin typeface="Calibri" pitchFamily="34" charset="0"/>
                <a:ea typeface="Calibri" pitchFamily="34" charset="-122"/>
                <a:cs typeface="Calibri" pitchFamily="34" charset="-120"/>
              </a:rPr>
              <a:t>/</a:t>
            </a:r>
            <a:r>
              <a:rPr lang="en-US" sz="1050" err="1">
                <a:solidFill>
                  <a:srgbClr val="1E293B"/>
                </a:solidFill>
                <a:latin typeface="Calibri" pitchFamily="34" charset="0"/>
                <a:ea typeface="Calibri" pitchFamily="34" charset="-122"/>
                <a:cs typeface="Calibri" pitchFamily="34" charset="-120"/>
              </a:rPr>
              <a:t>territorio</a:t>
            </a:r>
            <a:r>
              <a:rPr lang="en-US" sz="1050">
                <a:solidFill>
                  <a:srgbClr val="1E293B"/>
                </a:solidFill>
                <a:latin typeface="Calibri" pitchFamily="34" charset="0"/>
                <a:ea typeface="Calibri" pitchFamily="34" charset="-122"/>
                <a:cs typeface="Calibri" pitchFamily="34" charset="-120"/>
              </a:rPr>
              <a:t>); </a:t>
            </a:r>
            <a:r>
              <a:rPr lang="en-US" sz="1050" err="1">
                <a:solidFill>
                  <a:srgbClr val="1E293B"/>
                </a:solidFill>
                <a:latin typeface="Calibri" pitchFamily="34" charset="0"/>
                <a:ea typeface="Calibri" pitchFamily="34" charset="-122"/>
                <a:cs typeface="Calibri" pitchFamily="34" charset="-120"/>
              </a:rPr>
              <a:t>reducción</a:t>
            </a:r>
            <a:r>
              <a:rPr lang="en-US" sz="1050">
                <a:solidFill>
                  <a:srgbClr val="1E293B"/>
                </a:solidFill>
                <a:latin typeface="Calibri" pitchFamily="34" charset="0"/>
                <a:ea typeface="Calibri" pitchFamily="34" charset="-122"/>
                <a:cs typeface="Calibri" pitchFamily="34" charset="-120"/>
              </a:rPr>
              <a:t> de </a:t>
            </a:r>
            <a:r>
              <a:rPr lang="en-US" sz="1050" err="1">
                <a:solidFill>
                  <a:srgbClr val="1E293B"/>
                </a:solidFill>
                <a:latin typeface="Calibri" pitchFamily="34" charset="0"/>
                <a:ea typeface="Calibri" pitchFamily="34" charset="-122"/>
                <a:cs typeface="Calibri" pitchFamily="34" charset="-120"/>
              </a:rPr>
              <a:t>brecha</a:t>
            </a:r>
            <a:r>
              <a:rPr lang="en-US" sz="1050">
                <a:solidFill>
                  <a:srgbClr val="1E293B"/>
                </a:solidFill>
                <a:latin typeface="Calibri" pitchFamily="34" charset="0"/>
                <a:ea typeface="Calibri" pitchFamily="34" charset="-122"/>
                <a:cs typeface="Calibri" pitchFamily="34" charset="-120"/>
              </a:rPr>
              <a:t> entre </a:t>
            </a:r>
            <a:r>
              <a:rPr lang="en-US" sz="1050" err="1">
                <a:solidFill>
                  <a:srgbClr val="1E293B"/>
                </a:solidFill>
                <a:latin typeface="Calibri" pitchFamily="34" charset="0"/>
                <a:ea typeface="Calibri" pitchFamily="34" charset="-122"/>
                <a:cs typeface="Calibri" pitchFamily="34" charset="-120"/>
              </a:rPr>
              <a:t>territorios</a:t>
            </a:r>
            <a:r>
              <a:rPr lang="en-US" sz="1050">
                <a:solidFill>
                  <a:srgbClr val="1E293B"/>
                </a:solidFill>
                <a:latin typeface="Calibri" pitchFamily="34" charset="0"/>
                <a:ea typeface="Calibri" pitchFamily="34" charset="-122"/>
                <a:cs typeface="Calibri" pitchFamily="34" charset="-120"/>
              </a:rPr>
              <a:t> </a:t>
            </a:r>
            <a:r>
              <a:rPr lang="en-US" sz="1050" err="1">
                <a:solidFill>
                  <a:srgbClr val="1E293B"/>
                </a:solidFill>
                <a:latin typeface="Calibri" pitchFamily="34" charset="0"/>
                <a:ea typeface="Calibri" pitchFamily="34" charset="-122"/>
                <a:cs typeface="Calibri" pitchFamily="34" charset="-120"/>
              </a:rPr>
              <a:t>más</a:t>
            </a:r>
            <a:r>
              <a:rPr lang="en-US" sz="1050">
                <a:solidFill>
                  <a:srgbClr val="1E293B"/>
                </a:solidFill>
                <a:latin typeface="Calibri" pitchFamily="34" charset="0"/>
                <a:ea typeface="Calibri" pitchFamily="34" charset="-122"/>
                <a:cs typeface="Calibri" pitchFamily="34" charset="-120"/>
              </a:rPr>
              <a:t> </a:t>
            </a:r>
            <a:r>
              <a:rPr lang="en-US" sz="1050" err="1">
                <a:solidFill>
                  <a:srgbClr val="1E293B"/>
                </a:solidFill>
                <a:latin typeface="Calibri" pitchFamily="34" charset="0"/>
                <a:ea typeface="Calibri" pitchFamily="34" charset="-122"/>
                <a:cs typeface="Calibri" pitchFamily="34" charset="-120"/>
              </a:rPr>
              <a:t>vulnerables</a:t>
            </a:r>
            <a:r>
              <a:rPr lang="en-US" sz="1050">
                <a:solidFill>
                  <a:srgbClr val="1E293B"/>
                </a:solidFill>
                <a:latin typeface="Calibri" pitchFamily="34" charset="0"/>
                <a:ea typeface="Calibri" pitchFamily="34" charset="-122"/>
                <a:cs typeface="Calibri" pitchFamily="34" charset="-120"/>
              </a:rPr>
              <a:t> y </a:t>
            </a:r>
            <a:r>
              <a:rPr lang="en-US" sz="1050" err="1">
                <a:solidFill>
                  <a:srgbClr val="1E293B"/>
                </a:solidFill>
                <a:latin typeface="Calibri" pitchFamily="34" charset="0"/>
                <a:ea typeface="Calibri" pitchFamily="34" charset="-122"/>
                <a:cs typeface="Calibri" pitchFamily="34" charset="-120"/>
              </a:rPr>
              <a:t>promedio</a:t>
            </a:r>
            <a:r>
              <a:rPr lang="en-US" sz="1050">
                <a:solidFill>
                  <a:srgbClr val="1E293B"/>
                </a:solidFill>
                <a:latin typeface="Calibri" pitchFamily="34" charset="0"/>
                <a:ea typeface="Calibri" pitchFamily="34" charset="-122"/>
                <a:cs typeface="Calibri" pitchFamily="34" charset="-120"/>
              </a:rPr>
              <a:t>; 40% </a:t>
            </a:r>
            <a:r>
              <a:rPr lang="en-US" sz="1050" err="1">
                <a:solidFill>
                  <a:srgbClr val="1E293B"/>
                </a:solidFill>
                <a:latin typeface="Calibri" pitchFamily="34" charset="0"/>
                <a:ea typeface="Calibri" pitchFamily="34" charset="-122"/>
                <a:cs typeface="Calibri" pitchFamily="34" charset="-120"/>
              </a:rPr>
              <a:t>participación</a:t>
            </a:r>
            <a:r>
              <a:rPr lang="en-US" sz="1050">
                <a:solidFill>
                  <a:srgbClr val="1E293B"/>
                </a:solidFill>
                <a:latin typeface="Calibri" pitchFamily="34" charset="0"/>
                <a:ea typeface="Calibri" pitchFamily="34" charset="-122"/>
                <a:cs typeface="Calibri" pitchFamily="34" charset="-120"/>
              </a:rPr>
              <a:t> de </a:t>
            </a:r>
            <a:r>
              <a:rPr lang="en-US" sz="1050" err="1">
                <a:solidFill>
                  <a:srgbClr val="1E293B"/>
                </a:solidFill>
                <a:latin typeface="Calibri" pitchFamily="34" charset="0"/>
                <a:ea typeface="Calibri" pitchFamily="34" charset="-122"/>
                <a:cs typeface="Calibri" pitchFamily="34" charset="-120"/>
              </a:rPr>
              <a:t>mujeres</a:t>
            </a:r>
            <a:r>
              <a:rPr lang="en-US" sz="1050">
                <a:solidFill>
                  <a:srgbClr val="1E293B"/>
                </a:solidFill>
                <a:latin typeface="Calibri" pitchFamily="34" charset="0"/>
                <a:ea typeface="Calibri" pitchFamily="34" charset="-122"/>
                <a:cs typeface="Calibri" pitchFamily="34" charset="-120"/>
              </a:rPr>
              <a:t> </a:t>
            </a:r>
            <a:r>
              <a:rPr lang="en-US" sz="1050" err="1">
                <a:solidFill>
                  <a:srgbClr val="1E293B"/>
                </a:solidFill>
                <a:latin typeface="Calibri" pitchFamily="34" charset="0"/>
                <a:ea typeface="Calibri" pitchFamily="34" charset="-122"/>
                <a:cs typeface="Calibri" pitchFamily="34" charset="-120"/>
              </a:rPr>
              <a:t>en</a:t>
            </a:r>
            <a:r>
              <a:rPr lang="en-US" sz="1050">
                <a:solidFill>
                  <a:srgbClr val="1E293B"/>
                </a:solidFill>
                <a:latin typeface="Calibri" pitchFamily="34" charset="0"/>
                <a:ea typeface="Calibri" pitchFamily="34" charset="-122"/>
                <a:cs typeface="Calibri" pitchFamily="34" charset="-120"/>
              </a:rPr>
              <a:t> </a:t>
            </a:r>
            <a:r>
              <a:rPr lang="en-US" sz="1050" err="1">
                <a:solidFill>
                  <a:srgbClr val="1E293B"/>
                </a:solidFill>
                <a:latin typeface="Calibri" pitchFamily="34" charset="0"/>
                <a:ea typeface="Calibri" pitchFamily="34" charset="-122"/>
                <a:cs typeface="Calibri" pitchFamily="34" charset="-120"/>
              </a:rPr>
              <a:t>espacios</a:t>
            </a:r>
            <a:r>
              <a:rPr lang="en-US" sz="1050">
                <a:solidFill>
                  <a:srgbClr val="1E293B"/>
                </a:solidFill>
                <a:latin typeface="Calibri" pitchFamily="34" charset="0"/>
                <a:ea typeface="Calibri" pitchFamily="34" charset="-122"/>
                <a:cs typeface="Calibri" pitchFamily="34" charset="-120"/>
              </a:rPr>
              <a:t> de </a:t>
            </a:r>
            <a:r>
              <a:rPr lang="en-US" sz="1050" err="1">
                <a:solidFill>
                  <a:srgbClr val="1E293B"/>
                </a:solidFill>
                <a:latin typeface="Calibri" pitchFamily="34" charset="0"/>
                <a:ea typeface="Calibri" pitchFamily="34" charset="-122"/>
                <a:cs typeface="Calibri" pitchFamily="34" charset="-120"/>
              </a:rPr>
              <a:t>decisión</a:t>
            </a:r>
            <a:r>
              <a:rPr lang="en-US" sz="1050">
                <a:solidFill>
                  <a:srgbClr val="1E293B"/>
                </a:solidFill>
                <a:latin typeface="Calibri" pitchFamily="34" charset="0"/>
                <a:ea typeface="Calibri" pitchFamily="34" charset="-122"/>
                <a:cs typeface="Calibri" pitchFamily="34" charset="-120"/>
              </a:rPr>
              <a:t>.</a:t>
            </a:r>
            <a:endParaRPr lang="en-US" sz="1050"/>
          </a:p>
          <a:p>
            <a:pPr marL="0" indent="0">
              <a:lnSpc>
                <a:spcPct val="125000"/>
              </a:lnSpc>
              <a:buNone/>
            </a:pPr>
            <a:r>
              <a:rPr lang="en-US" sz="1050" b="1">
                <a:solidFill>
                  <a:srgbClr val="E11D48"/>
                </a:solidFill>
                <a:latin typeface="Calibri" pitchFamily="34" charset="0"/>
                <a:ea typeface="Calibri" pitchFamily="34" charset="-122"/>
                <a:cs typeface="Calibri" pitchFamily="34" charset="-120"/>
              </a:rPr>
              <a:t>2050: </a:t>
            </a:r>
            <a:r>
              <a:rPr lang="en-US" sz="1050">
                <a:solidFill>
                  <a:srgbClr val="1E293B"/>
                </a:solidFill>
                <a:latin typeface="Calibri" pitchFamily="34" charset="0"/>
                <a:ea typeface="Calibri" pitchFamily="34" charset="-122"/>
                <a:cs typeface="Calibri" pitchFamily="34" charset="-120"/>
              </a:rPr>
              <a:t>+70% </a:t>
            </a:r>
            <a:r>
              <a:rPr lang="en-US" sz="1050" err="1">
                <a:solidFill>
                  <a:srgbClr val="1E293B"/>
                </a:solidFill>
                <a:latin typeface="Calibri" pitchFamily="34" charset="0"/>
                <a:ea typeface="Calibri" pitchFamily="34" charset="-122"/>
                <a:cs typeface="Calibri" pitchFamily="34" charset="-120"/>
              </a:rPr>
              <a:t>capacidad</a:t>
            </a:r>
            <a:r>
              <a:rPr lang="en-US" sz="1050">
                <a:solidFill>
                  <a:srgbClr val="1E293B"/>
                </a:solidFill>
                <a:latin typeface="Calibri" pitchFamily="34" charset="0"/>
                <a:ea typeface="Calibri" pitchFamily="34" charset="-122"/>
                <a:cs typeface="Calibri" pitchFamily="34" charset="-120"/>
              </a:rPr>
              <a:t> </a:t>
            </a:r>
            <a:r>
              <a:rPr lang="en-US" sz="1050" err="1">
                <a:solidFill>
                  <a:srgbClr val="1E293B"/>
                </a:solidFill>
                <a:latin typeface="Calibri" pitchFamily="34" charset="0"/>
                <a:ea typeface="Calibri" pitchFamily="34" charset="-122"/>
                <a:cs typeface="Calibri" pitchFamily="34" charset="-120"/>
              </a:rPr>
              <a:t>adaptativa</a:t>
            </a:r>
            <a:r>
              <a:rPr lang="en-US" sz="1050">
                <a:solidFill>
                  <a:srgbClr val="1E293B"/>
                </a:solidFill>
                <a:latin typeface="Calibri" pitchFamily="34" charset="0"/>
                <a:ea typeface="Calibri" pitchFamily="34" charset="-122"/>
                <a:cs typeface="Calibri" pitchFamily="34" charset="-120"/>
              </a:rPr>
              <a:t> con </a:t>
            </a:r>
            <a:r>
              <a:rPr lang="en-US" sz="1050" err="1">
                <a:solidFill>
                  <a:srgbClr val="1E293B"/>
                </a:solidFill>
                <a:latin typeface="Calibri" pitchFamily="34" charset="0"/>
                <a:ea typeface="Calibri" pitchFamily="34" charset="-122"/>
                <a:cs typeface="Calibri" pitchFamily="34" charset="-120"/>
              </a:rPr>
              <a:t>cierre</a:t>
            </a:r>
            <a:r>
              <a:rPr lang="en-US" sz="1050">
                <a:solidFill>
                  <a:srgbClr val="1E293B"/>
                </a:solidFill>
                <a:latin typeface="Calibri" pitchFamily="34" charset="0"/>
                <a:ea typeface="Calibri" pitchFamily="34" charset="-122"/>
                <a:cs typeface="Calibri" pitchFamily="34" charset="-120"/>
              </a:rPr>
              <a:t> </a:t>
            </a:r>
            <a:r>
              <a:rPr lang="en-US" sz="1050" err="1">
                <a:solidFill>
                  <a:srgbClr val="1E293B"/>
                </a:solidFill>
                <a:latin typeface="Calibri" pitchFamily="34" charset="0"/>
                <a:ea typeface="Calibri" pitchFamily="34" charset="-122"/>
                <a:cs typeface="Calibri" pitchFamily="34" charset="-120"/>
              </a:rPr>
              <a:t>verificable</a:t>
            </a:r>
            <a:r>
              <a:rPr lang="en-US" sz="1050">
                <a:solidFill>
                  <a:srgbClr val="1E293B"/>
                </a:solidFill>
                <a:latin typeface="Calibri" pitchFamily="34" charset="0"/>
                <a:ea typeface="Calibri" pitchFamily="34" charset="-122"/>
                <a:cs typeface="Calibri" pitchFamily="34" charset="-120"/>
              </a:rPr>
              <a:t> de </a:t>
            </a:r>
            <a:r>
              <a:rPr lang="en-US" sz="1050" err="1">
                <a:solidFill>
                  <a:srgbClr val="1E293B"/>
                </a:solidFill>
                <a:latin typeface="Calibri" pitchFamily="34" charset="0"/>
                <a:ea typeface="Calibri" pitchFamily="34" charset="-122"/>
                <a:cs typeface="Calibri" pitchFamily="34" charset="-120"/>
              </a:rPr>
              <a:t>brechas</a:t>
            </a:r>
            <a:r>
              <a:rPr lang="en-US" sz="1050">
                <a:solidFill>
                  <a:srgbClr val="1E293B"/>
                </a:solidFill>
                <a:latin typeface="Calibri" pitchFamily="34" charset="0"/>
                <a:ea typeface="Calibri" pitchFamily="34" charset="-122"/>
                <a:cs typeface="Calibri" pitchFamily="34" charset="-120"/>
              </a:rPr>
              <a:t>; 100% </a:t>
            </a:r>
            <a:r>
              <a:rPr lang="en-US" sz="1050" err="1">
                <a:solidFill>
                  <a:srgbClr val="1E293B"/>
                </a:solidFill>
                <a:latin typeface="Calibri" pitchFamily="34" charset="0"/>
                <a:ea typeface="Calibri" pitchFamily="34" charset="-122"/>
                <a:cs typeface="Calibri" pitchFamily="34" charset="-120"/>
              </a:rPr>
              <a:t>territorios</a:t>
            </a:r>
            <a:r>
              <a:rPr lang="en-US" sz="1050">
                <a:solidFill>
                  <a:srgbClr val="1E293B"/>
                </a:solidFill>
                <a:latin typeface="Calibri" pitchFamily="34" charset="0"/>
                <a:ea typeface="Calibri" pitchFamily="34" charset="-122"/>
                <a:cs typeface="Calibri" pitchFamily="34" charset="-120"/>
              </a:rPr>
              <a:t> con </a:t>
            </a:r>
            <a:r>
              <a:rPr lang="en-US" sz="1050" err="1">
                <a:solidFill>
                  <a:srgbClr val="1E293B"/>
                </a:solidFill>
                <a:latin typeface="Calibri" pitchFamily="34" charset="0"/>
                <a:ea typeface="Calibri" pitchFamily="34" charset="-122"/>
                <a:cs typeface="Calibri" pitchFamily="34" charset="-120"/>
              </a:rPr>
              <a:t>gobernanza</a:t>
            </a:r>
            <a:r>
              <a:rPr lang="en-US" sz="1050">
                <a:solidFill>
                  <a:srgbClr val="1E293B"/>
                </a:solidFill>
                <a:latin typeface="Calibri" pitchFamily="34" charset="0"/>
                <a:ea typeface="Calibri" pitchFamily="34" charset="-122"/>
                <a:cs typeface="Calibri" pitchFamily="34" charset="-120"/>
              </a:rPr>
              <a:t> </a:t>
            </a:r>
            <a:r>
              <a:rPr lang="en-US" sz="1050" err="1">
                <a:solidFill>
                  <a:srgbClr val="1E293B"/>
                </a:solidFill>
                <a:latin typeface="Calibri" pitchFamily="34" charset="0"/>
                <a:ea typeface="Calibri" pitchFamily="34" charset="-122"/>
                <a:cs typeface="Calibri" pitchFamily="34" charset="-120"/>
              </a:rPr>
              <a:t>comunitaria</a:t>
            </a:r>
            <a:r>
              <a:rPr lang="en-US" sz="1050">
                <a:solidFill>
                  <a:srgbClr val="1E293B"/>
                </a:solidFill>
                <a:latin typeface="Calibri" pitchFamily="34" charset="0"/>
                <a:ea typeface="Calibri" pitchFamily="34" charset="-122"/>
                <a:cs typeface="Calibri" pitchFamily="34" charset="-120"/>
              </a:rPr>
              <a:t> </a:t>
            </a:r>
            <a:r>
              <a:rPr lang="en-US" sz="1050" err="1">
                <a:solidFill>
                  <a:srgbClr val="1E293B"/>
                </a:solidFill>
                <a:latin typeface="Calibri" pitchFamily="34" charset="0"/>
                <a:ea typeface="Calibri" pitchFamily="34" charset="-122"/>
                <a:cs typeface="Calibri" pitchFamily="34" charset="-120"/>
              </a:rPr>
              <a:t>operativa</a:t>
            </a:r>
            <a:r>
              <a:rPr lang="en-US" sz="1050">
                <a:solidFill>
                  <a:srgbClr val="1E293B"/>
                </a:solidFill>
                <a:latin typeface="Calibri" pitchFamily="34" charset="0"/>
                <a:ea typeface="Calibri" pitchFamily="34" charset="-122"/>
                <a:cs typeface="Calibri" pitchFamily="34" charset="-120"/>
              </a:rPr>
              <a:t>; </a:t>
            </a:r>
            <a:r>
              <a:rPr lang="en-US" sz="1050" err="1">
                <a:solidFill>
                  <a:srgbClr val="1E293B"/>
                </a:solidFill>
                <a:latin typeface="Calibri" pitchFamily="34" charset="0"/>
                <a:ea typeface="Calibri" pitchFamily="34" charset="-122"/>
                <a:cs typeface="Calibri" pitchFamily="34" charset="-120"/>
              </a:rPr>
              <a:t>saberes</a:t>
            </a:r>
            <a:r>
              <a:rPr lang="en-US" sz="1050">
                <a:solidFill>
                  <a:srgbClr val="1E293B"/>
                </a:solidFill>
                <a:latin typeface="Calibri" pitchFamily="34" charset="0"/>
                <a:ea typeface="Calibri" pitchFamily="34" charset="-122"/>
                <a:cs typeface="Calibri" pitchFamily="34" charset="-120"/>
              </a:rPr>
              <a:t> </a:t>
            </a:r>
            <a:r>
              <a:rPr lang="en-US" sz="1050" err="1">
                <a:solidFill>
                  <a:srgbClr val="1E293B"/>
                </a:solidFill>
                <a:latin typeface="Calibri" pitchFamily="34" charset="0"/>
                <a:ea typeface="Calibri" pitchFamily="34" charset="-122"/>
                <a:cs typeface="Calibri" pitchFamily="34" charset="-120"/>
              </a:rPr>
              <a:t>ancestrales</a:t>
            </a:r>
            <a:r>
              <a:rPr lang="en-US" sz="1050">
                <a:solidFill>
                  <a:srgbClr val="1E293B"/>
                </a:solidFill>
                <a:latin typeface="Calibri" pitchFamily="34" charset="0"/>
                <a:ea typeface="Calibri" pitchFamily="34" charset="-122"/>
                <a:cs typeface="Calibri" pitchFamily="34" charset="-120"/>
              </a:rPr>
              <a:t> </a:t>
            </a:r>
            <a:r>
              <a:rPr lang="en-US" sz="1050" err="1">
                <a:solidFill>
                  <a:srgbClr val="1E293B"/>
                </a:solidFill>
                <a:latin typeface="Calibri" pitchFamily="34" charset="0"/>
                <a:ea typeface="Calibri" pitchFamily="34" charset="-122"/>
                <a:cs typeface="Calibri" pitchFamily="34" charset="-120"/>
              </a:rPr>
              <a:t>integrados</a:t>
            </a:r>
            <a:r>
              <a:rPr lang="en-US" sz="1050">
                <a:solidFill>
                  <a:srgbClr val="1E293B"/>
                </a:solidFill>
                <a:latin typeface="Calibri" pitchFamily="34" charset="0"/>
                <a:ea typeface="Calibri" pitchFamily="34" charset="-122"/>
                <a:cs typeface="Calibri" pitchFamily="34" charset="-120"/>
              </a:rPr>
              <a:t> </a:t>
            </a:r>
            <a:r>
              <a:rPr lang="en-US" sz="1050" err="1">
                <a:solidFill>
                  <a:srgbClr val="1E293B"/>
                </a:solidFill>
                <a:latin typeface="Calibri" pitchFamily="34" charset="0"/>
                <a:ea typeface="Calibri" pitchFamily="34" charset="-122"/>
                <a:cs typeface="Calibri" pitchFamily="34" charset="-120"/>
              </a:rPr>
              <a:t>en</a:t>
            </a:r>
            <a:r>
              <a:rPr lang="en-US" sz="1050">
                <a:solidFill>
                  <a:srgbClr val="1E293B"/>
                </a:solidFill>
                <a:latin typeface="Calibri" pitchFamily="34" charset="0"/>
                <a:ea typeface="Calibri" pitchFamily="34" charset="-122"/>
                <a:cs typeface="Calibri" pitchFamily="34" charset="-120"/>
              </a:rPr>
              <a:t> 70% de </a:t>
            </a:r>
            <a:r>
              <a:rPr lang="en-US" sz="1050" err="1">
                <a:solidFill>
                  <a:srgbClr val="1E293B"/>
                </a:solidFill>
                <a:latin typeface="Calibri" pitchFamily="34" charset="0"/>
                <a:ea typeface="Calibri" pitchFamily="34" charset="-122"/>
                <a:cs typeface="Calibri" pitchFamily="34" charset="-120"/>
              </a:rPr>
              <a:t>cuencas</a:t>
            </a:r>
            <a:r>
              <a:rPr lang="en-US" sz="1050">
                <a:solidFill>
                  <a:srgbClr val="1E293B"/>
                </a:solidFill>
                <a:latin typeface="Calibri" pitchFamily="34" charset="0"/>
                <a:ea typeface="Calibri" pitchFamily="34" charset="-122"/>
                <a:cs typeface="Calibri" pitchFamily="34" charset="-120"/>
              </a:rPr>
              <a:t> con pueblos </a:t>
            </a:r>
            <a:r>
              <a:rPr lang="en-US" sz="1050" err="1">
                <a:solidFill>
                  <a:srgbClr val="1E293B"/>
                </a:solidFill>
                <a:latin typeface="Calibri" pitchFamily="34" charset="0"/>
                <a:ea typeface="Calibri" pitchFamily="34" charset="-122"/>
                <a:cs typeface="Calibri" pitchFamily="34" charset="-120"/>
              </a:rPr>
              <a:t>étnicos</a:t>
            </a:r>
            <a:r>
              <a:rPr lang="en-US" sz="1050">
                <a:solidFill>
                  <a:srgbClr val="1E293B"/>
                </a:solidFill>
                <a:latin typeface="Calibri" pitchFamily="34" charset="0"/>
                <a:ea typeface="Calibri" pitchFamily="34" charset="-122"/>
                <a:cs typeface="Calibri" pitchFamily="34" charset="-120"/>
              </a:rPr>
              <a:t>.</a:t>
            </a:r>
            <a:endParaRPr lang="en-US" sz="1050"/>
          </a:p>
          <a:p>
            <a:pPr algn="just"/>
            <a:endParaRPr lang="es-CO" sz="1300">
              <a:solidFill>
                <a:srgbClr val="444444"/>
              </a:solidFill>
              <a:latin typeface="Calibri"/>
              <a:cs typeface="Calibri"/>
            </a:endParaRPr>
          </a:p>
        </p:txBody>
      </p:sp>
      <p:pic>
        <p:nvPicPr>
          <p:cNvPr id="6" name="Gráfico 5" descr="Crecimiento empresarial contorno">
            <a:extLst>
              <a:ext uri="{FF2B5EF4-FFF2-40B4-BE49-F238E27FC236}">
                <a16:creationId xmlns:a16="http://schemas.microsoft.com/office/drawing/2014/main" id="{06C543B7-E2F6-92BE-DD6E-9B3D04609E01}"/>
              </a:ext>
            </a:extLst>
          </p:cNvPr>
          <p:cNvPicPr>
            <a:picLocks noChangeAspect="1"/>
          </p:cNvPicPr>
          <p:nvPr/>
        </p:nvPicPr>
        <p:blipFill>
          <a:blip>
            <a:extLst>
              <a:ext uri="{96DAC541-7B7A-43D3-8B79-37D633B846F1}">
                <asvg:svgBlip xmlns:asvg="http://schemas.microsoft.com/office/drawing/2016/SVG/main" r:embed="rId6"/>
              </a:ext>
            </a:extLst>
          </a:blip>
          <a:stretch>
            <a:fillRect/>
          </a:stretch>
        </p:blipFill>
        <p:spPr>
          <a:xfrm>
            <a:off x="5716793" y="3730636"/>
            <a:ext cx="717480" cy="717480"/>
          </a:xfrm>
          <a:prstGeom prst="rect">
            <a:avLst/>
          </a:prstGeom>
        </p:spPr>
      </p:pic>
      <p:pic>
        <p:nvPicPr>
          <p:cNvPr id="8" name="Gráfico 7" descr="Usuarios contorno">
            <a:extLst>
              <a:ext uri="{FF2B5EF4-FFF2-40B4-BE49-F238E27FC236}">
                <a16:creationId xmlns:a16="http://schemas.microsoft.com/office/drawing/2014/main" id="{2B0DE47E-AAD7-29E9-C984-33FF7B628576}"/>
              </a:ext>
            </a:extLst>
          </p:cNvPr>
          <p:cNvPicPr>
            <a:picLocks noChangeAspect="1"/>
          </p:cNvPicPr>
          <p:nvPr/>
        </p:nvPicPr>
        <p:blipFill>
          <a:blip>
            <a:extLst>
              <a:ext uri="{96DAC541-7B7A-43D3-8B79-37D633B846F1}">
                <asvg:svgBlip xmlns:asvg="http://schemas.microsoft.com/office/drawing/2016/SVG/main" r:embed="rId7"/>
              </a:ext>
            </a:extLst>
          </a:blip>
          <a:stretch>
            <a:fillRect/>
          </a:stretch>
        </p:blipFill>
        <p:spPr>
          <a:xfrm>
            <a:off x="5737260" y="2254392"/>
            <a:ext cx="717480" cy="717480"/>
          </a:xfrm>
          <a:prstGeom prst="rect">
            <a:avLst/>
          </a:prstGeom>
        </p:spPr>
      </p:pic>
      <p:pic>
        <p:nvPicPr>
          <p:cNvPr id="10" name="Gráfico 9" descr="Mano abierta con planta contorno">
            <a:extLst>
              <a:ext uri="{FF2B5EF4-FFF2-40B4-BE49-F238E27FC236}">
                <a16:creationId xmlns:a16="http://schemas.microsoft.com/office/drawing/2014/main" id="{52947EFD-AC58-DC2E-923E-7BC15F6D6811}"/>
              </a:ext>
            </a:extLst>
          </p:cNvPr>
          <p:cNvPicPr>
            <a:picLocks noChangeAspect="1"/>
          </p:cNvPicPr>
          <p:nvPr/>
        </p:nvPicPr>
        <p:blipFill>
          <a:blip>
            <a:extLst>
              <a:ext uri="{96DAC541-7B7A-43D3-8B79-37D633B846F1}">
                <asvg:svgBlip xmlns:asvg="http://schemas.microsoft.com/office/drawing/2016/SVG/main" r:embed="rId8"/>
              </a:ext>
            </a:extLst>
          </a:blip>
          <a:stretch>
            <a:fillRect/>
          </a:stretch>
        </p:blipFill>
        <p:spPr>
          <a:xfrm>
            <a:off x="276819" y="2598785"/>
            <a:ext cx="655486" cy="655486"/>
          </a:xfrm>
          <a:prstGeom prst="rect">
            <a:avLst/>
          </a:prstGeom>
        </p:spPr>
      </p:pic>
      <p:sp>
        <p:nvSpPr>
          <p:cNvPr id="11" name="CuadroTexto 10">
            <a:extLst>
              <a:ext uri="{FF2B5EF4-FFF2-40B4-BE49-F238E27FC236}">
                <a16:creationId xmlns:a16="http://schemas.microsoft.com/office/drawing/2014/main" id="{A8882CBD-59BD-A91C-6F7B-D31344EA79E2}"/>
              </a:ext>
            </a:extLst>
          </p:cNvPr>
          <p:cNvSpPr txBox="1"/>
          <p:nvPr/>
        </p:nvSpPr>
        <p:spPr>
          <a:xfrm>
            <a:off x="364671" y="2121781"/>
            <a:ext cx="5020828" cy="400110"/>
          </a:xfrm>
          <a:prstGeom prst="rect">
            <a:avLst/>
          </a:prstGeom>
          <a:solidFill>
            <a:schemeClr val="accent4">
              <a:lumMod val="20000"/>
              <a:lumOff val="80000"/>
            </a:schemeClr>
          </a:solidFill>
        </p:spPr>
        <p:txBody>
          <a:bodyPr wrap="square">
            <a:spAutoFit/>
          </a:bodyPr>
          <a:lstStyle/>
          <a:p>
            <a:pPr marL="0" indent="0">
              <a:buNone/>
            </a:pPr>
            <a:r>
              <a:rPr lang="en-US" sz="1000" b="1">
                <a:solidFill>
                  <a:srgbClr val="D97706"/>
                </a:solidFill>
                <a:latin typeface="Calibri" pitchFamily="34" charset="0"/>
                <a:ea typeface="Calibri" pitchFamily="34" charset="-122"/>
                <a:cs typeface="Calibri" pitchFamily="34" charset="-120"/>
              </a:rPr>
              <a:t>Brecha: </a:t>
            </a:r>
            <a:r>
              <a:rPr lang="en-US" sz="1000" err="1">
                <a:solidFill>
                  <a:srgbClr val="92400E"/>
                </a:solidFill>
                <a:latin typeface="Calibri" pitchFamily="34" charset="0"/>
                <a:ea typeface="Calibri" pitchFamily="34" charset="-122"/>
                <a:cs typeface="Calibri" pitchFamily="34" charset="-120"/>
              </a:rPr>
              <a:t>Desigualdad</a:t>
            </a:r>
            <a:r>
              <a:rPr lang="en-US" sz="1000">
                <a:solidFill>
                  <a:srgbClr val="92400E"/>
                </a:solidFill>
                <a:latin typeface="Calibri" pitchFamily="34" charset="0"/>
                <a:ea typeface="Calibri" pitchFamily="34" charset="-122"/>
                <a:cs typeface="Calibri" pitchFamily="34" charset="-120"/>
              </a:rPr>
              <a:t> </a:t>
            </a:r>
            <a:r>
              <a:rPr lang="en-US" sz="1000" err="1">
                <a:solidFill>
                  <a:srgbClr val="92400E"/>
                </a:solidFill>
                <a:latin typeface="Calibri" pitchFamily="34" charset="0"/>
                <a:ea typeface="Calibri" pitchFamily="34" charset="-122"/>
                <a:cs typeface="Calibri" pitchFamily="34" charset="-120"/>
              </a:rPr>
              <a:t>estructural</a:t>
            </a:r>
            <a:r>
              <a:rPr lang="en-US" sz="1000">
                <a:solidFill>
                  <a:srgbClr val="92400E"/>
                </a:solidFill>
                <a:latin typeface="Calibri" pitchFamily="34" charset="0"/>
                <a:ea typeface="Calibri" pitchFamily="34" charset="-122"/>
                <a:cs typeface="Calibri" pitchFamily="34" charset="-120"/>
              </a:rPr>
              <a:t> </a:t>
            </a:r>
            <a:r>
              <a:rPr lang="en-US" sz="1000" err="1">
                <a:solidFill>
                  <a:srgbClr val="92400E"/>
                </a:solidFill>
                <a:latin typeface="Calibri" pitchFamily="34" charset="0"/>
                <a:ea typeface="Calibri" pitchFamily="34" charset="-122"/>
                <a:cs typeface="Calibri" pitchFamily="34" charset="-120"/>
              </a:rPr>
              <a:t>en</a:t>
            </a:r>
            <a:r>
              <a:rPr lang="en-US" sz="1000">
                <a:solidFill>
                  <a:srgbClr val="92400E"/>
                </a:solidFill>
                <a:latin typeface="Calibri" pitchFamily="34" charset="0"/>
                <a:ea typeface="Calibri" pitchFamily="34" charset="-122"/>
                <a:cs typeface="Calibri" pitchFamily="34" charset="-120"/>
              </a:rPr>
              <a:t> la </a:t>
            </a:r>
            <a:r>
              <a:rPr lang="en-US" sz="1000" err="1">
                <a:solidFill>
                  <a:srgbClr val="92400E"/>
                </a:solidFill>
                <a:latin typeface="Calibri" pitchFamily="34" charset="0"/>
                <a:ea typeface="Calibri" pitchFamily="34" charset="-122"/>
                <a:cs typeface="Calibri" pitchFamily="34" charset="-120"/>
              </a:rPr>
              <a:t>capacidad</a:t>
            </a:r>
            <a:r>
              <a:rPr lang="en-US" sz="1000">
                <a:solidFill>
                  <a:srgbClr val="92400E"/>
                </a:solidFill>
                <a:latin typeface="Calibri" pitchFamily="34" charset="0"/>
                <a:ea typeface="Calibri" pitchFamily="34" charset="-122"/>
                <a:cs typeface="Calibri" pitchFamily="34" charset="-120"/>
              </a:rPr>
              <a:t> de </a:t>
            </a:r>
            <a:r>
              <a:rPr lang="en-US" sz="1000" err="1">
                <a:solidFill>
                  <a:srgbClr val="92400E"/>
                </a:solidFill>
                <a:latin typeface="Calibri" pitchFamily="34" charset="0"/>
                <a:ea typeface="Calibri" pitchFamily="34" charset="-122"/>
                <a:cs typeface="Calibri" pitchFamily="34" charset="-120"/>
              </a:rPr>
              <a:t>anticipar</a:t>
            </a:r>
            <a:r>
              <a:rPr lang="en-US" sz="1000">
                <a:solidFill>
                  <a:srgbClr val="92400E"/>
                </a:solidFill>
                <a:latin typeface="Calibri" pitchFamily="34" charset="0"/>
                <a:ea typeface="Calibri" pitchFamily="34" charset="-122"/>
                <a:cs typeface="Calibri" pitchFamily="34" charset="-120"/>
              </a:rPr>
              <a:t>, absorber y </a:t>
            </a:r>
            <a:r>
              <a:rPr lang="en-US" sz="1000" err="1">
                <a:solidFill>
                  <a:srgbClr val="92400E"/>
                </a:solidFill>
                <a:latin typeface="Calibri" pitchFamily="34" charset="0"/>
                <a:ea typeface="Calibri" pitchFamily="34" charset="-122"/>
                <a:cs typeface="Calibri" pitchFamily="34" charset="-120"/>
              </a:rPr>
              <a:t>recuperarse</a:t>
            </a:r>
            <a:r>
              <a:rPr lang="en-US" sz="1000">
                <a:solidFill>
                  <a:srgbClr val="92400E"/>
                </a:solidFill>
                <a:latin typeface="Calibri" pitchFamily="34" charset="0"/>
                <a:ea typeface="Calibri" pitchFamily="34" charset="-122"/>
                <a:cs typeface="Calibri" pitchFamily="34" charset="-120"/>
              </a:rPr>
              <a:t> de </a:t>
            </a:r>
            <a:r>
              <a:rPr lang="en-US" sz="1000" err="1">
                <a:solidFill>
                  <a:srgbClr val="92400E"/>
                </a:solidFill>
                <a:latin typeface="Calibri" pitchFamily="34" charset="0"/>
                <a:ea typeface="Calibri" pitchFamily="34" charset="-122"/>
                <a:cs typeface="Calibri" pitchFamily="34" charset="-120"/>
              </a:rPr>
              <a:t>riesgos</a:t>
            </a:r>
            <a:r>
              <a:rPr lang="en-US" sz="1000">
                <a:solidFill>
                  <a:srgbClr val="92400E"/>
                </a:solidFill>
                <a:latin typeface="Calibri" pitchFamily="34" charset="0"/>
                <a:ea typeface="Calibri" pitchFamily="34" charset="-122"/>
                <a:cs typeface="Calibri" pitchFamily="34" charset="-120"/>
              </a:rPr>
              <a:t> </a:t>
            </a:r>
            <a:r>
              <a:rPr lang="en-US" sz="1000" err="1">
                <a:solidFill>
                  <a:srgbClr val="92400E"/>
                </a:solidFill>
                <a:latin typeface="Calibri" pitchFamily="34" charset="0"/>
                <a:ea typeface="Calibri" pitchFamily="34" charset="-122"/>
                <a:cs typeface="Calibri" pitchFamily="34" charset="-120"/>
              </a:rPr>
              <a:t>hídricos</a:t>
            </a:r>
            <a:r>
              <a:rPr lang="en-US" sz="1000">
                <a:solidFill>
                  <a:srgbClr val="92400E"/>
                </a:solidFill>
                <a:latin typeface="Calibri" pitchFamily="34" charset="0"/>
                <a:ea typeface="Calibri" pitchFamily="34" charset="-122"/>
                <a:cs typeface="Calibri" pitchFamily="34" charset="-120"/>
              </a:rPr>
              <a:t>. </a:t>
            </a:r>
            <a:r>
              <a:rPr lang="en-US" sz="1000" err="1">
                <a:solidFill>
                  <a:srgbClr val="92400E"/>
                </a:solidFill>
                <a:latin typeface="Calibri" pitchFamily="34" charset="0"/>
                <a:ea typeface="Calibri" pitchFamily="34" charset="-122"/>
                <a:cs typeface="Calibri" pitchFamily="34" charset="-120"/>
              </a:rPr>
              <a:t>Invisibilización</a:t>
            </a:r>
            <a:r>
              <a:rPr lang="en-US" sz="1000">
                <a:solidFill>
                  <a:srgbClr val="92400E"/>
                </a:solidFill>
                <a:latin typeface="Calibri" pitchFamily="34" charset="0"/>
                <a:ea typeface="Calibri" pitchFamily="34" charset="-122"/>
                <a:cs typeface="Calibri" pitchFamily="34" charset="-120"/>
              </a:rPr>
              <a:t> de </a:t>
            </a:r>
            <a:r>
              <a:rPr lang="en-US" sz="1000" err="1">
                <a:solidFill>
                  <a:srgbClr val="92400E"/>
                </a:solidFill>
                <a:latin typeface="Calibri" pitchFamily="34" charset="0"/>
                <a:ea typeface="Calibri" pitchFamily="34" charset="-122"/>
                <a:cs typeface="Calibri" pitchFamily="34" charset="-120"/>
              </a:rPr>
              <a:t>impactos</a:t>
            </a:r>
            <a:r>
              <a:rPr lang="en-US" sz="1000">
                <a:solidFill>
                  <a:srgbClr val="92400E"/>
                </a:solidFill>
                <a:latin typeface="Calibri" pitchFamily="34" charset="0"/>
                <a:ea typeface="Calibri" pitchFamily="34" charset="-122"/>
                <a:cs typeface="Calibri" pitchFamily="34" charset="-120"/>
              </a:rPr>
              <a:t> </a:t>
            </a:r>
            <a:r>
              <a:rPr lang="en-US" sz="1000" err="1">
                <a:solidFill>
                  <a:srgbClr val="92400E"/>
                </a:solidFill>
                <a:latin typeface="Calibri" pitchFamily="34" charset="0"/>
                <a:ea typeface="Calibri" pitchFamily="34" charset="-122"/>
                <a:cs typeface="Calibri" pitchFamily="34" charset="-120"/>
              </a:rPr>
              <a:t>diferenciados</a:t>
            </a:r>
            <a:r>
              <a:rPr lang="en-US" sz="1000">
                <a:solidFill>
                  <a:srgbClr val="92400E"/>
                </a:solidFill>
                <a:latin typeface="Calibri" pitchFamily="34" charset="0"/>
                <a:ea typeface="Calibri" pitchFamily="34" charset="-122"/>
                <a:cs typeface="Calibri" pitchFamily="34" charset="-120"/>
              </a:rPr>
              <a:t> </a:t>
            </a:r>
            <a:r>
              <a:rPr lang="en-US" sz="1000" err="1">
                <a:solidFill>
                  <a:srgbClr val="92400E"/>
                </a:solidFill>
                <a:latin typeface="Calibri" pitchFamily="34" charset="0"/>
                <a:ea typeface="Calibri" pitchFamily="34" charset="-122"/>
                <a:cs typeface="Calibri" pitchFamily="34" charset="-120"/>
              </a:rPr>
              <a:t>por</a:t>
            </a:r>
            <a:r>
              <a:rPr lang="en-US" sz="1000">
                <a:solidFill>
                  <a:srgbClr val="92400E"/>
                </a:solidFill>
                <a:latin typeface="Calibri" pitchFamily="34" charset="0"/>
                <a:ea typeface="Calibri" pitchFamily="34" charset="-122"/>
                <a:cs typeface="Calibri" pitchFamily="34" charset="-120"/>
              </a:rPr>
              <a:t> </a:t>
            </a:r>
            <a:r>
              <a:rPr lang="en-US" sz="1000" err="1">
                <a:solidFill>
                  <a:srgbClr val="92400E"/>
                </a:solidFill>
                <a:latin typeface="Calibri" pitchFamily="34" charset="0"/>
                <a:ea typeface="Calibri" pitchFamily="34" charset="-122"/>
                <a:cs typeface="Calibri" pitchFamily="34" charset="-120"/>
              </a:rPr>
              <a:t>género</a:t>
            </a:r>
            <a:r>
              <a:rPr lang="en-US" sz="1000">
                <a:solidFill>
                  <a:srgbClr val="92400E"/>
                </a:solidFill>
                <a:latin typeface="Calibri" pitchFamily="34" charset="0"/>
                <a:ea typeface="Calibri" pitchFamily="34" charset="-122"/>
                <a:cs typeface="Calibri" pitchFamily="34" charset="-120"/>
              </a:rPr>
              <a:t> y </a:t>
            </a:r>
            <a:r>
              <a:rPr lang="en-US" sz="1000" err="1">
                <a:solidFill>
                  <a:srgbClr val="92400E"/>
                </a:solidFill>
                <a:latin typeface="Calibri" pitchFamily="34" charset="0"/>
                <a:ea typeface="Calibri" pitchFamily="34" charset="-122"/>
                <a:cs typeface="Calibri" pitchFamily="34" charset="-120"/>
              </a:rPr>
              <a:t>pertenencia</a:t>
            </a:r>
            <a:r>
              <a:rPr lang="en-US" sz="1000">
                <a:solidFill>
                  <a:srgbClr val="92400E"/>
                </a:solidFill>
                <a:latin typeface="Calibri" pitchFamily="34" charset="0"/>
                <a:ea typeface="Calibri" pitchFamily="34" charset="-122"/>
                <a:cs typeface="Calibri" pitchFamily="34" charset="-120"/>
              </a:rPr>
              <a:t> </a:t>
            </a:r>
            <a:r>
              <a:rPr lang="en-US" sz="1000" err="1">
                <a:solidFill>
                  <a:srgbClr val="92400E"/>
                </a:solidFill>
                <a:latin typeface="Calibri" pitchFamily="34" charset="0"/>
                <a:ea typeface="Calibri" pitchFamily="34" charset="-122"/>
                <a:cs typeface="Calibri" pitchFamily="34" charset="-120"/>
              </a:rPr>
              <a:t>étnica</a:t>
            </a:r>
            <a:r>
              <a:rPr lang="en-US" sz="1000">
                <a:solidFill>
                  <a:srgbClr val="92400E"/>
                </a:solidFill>
                <a:latin typeface="Calibri" pitchFamily="34" charset="0"/>
                <a:ea typeface="Calibri" pitchFamily="34" charset="-122"/>
                <a:cs typeface="Calibri" pitchFamily="34" charset="-120"/>
              </a:rPr>
              <a:t>.</a:t>
            </a:r>
            <a:endParaRPr lang="en-US" sz="1000"/>
          </a:p>
        </p:txBody>
      </p:sp>
      <p:sp>
        <p:nvSpPr>
          <p:cNvPr id="12" name="Text 9">
            <a:extLst>
              <a:ext uri="{FF2B5EF4-FFF2-40B4-BE49-F238E27FC236}">
                <a16:creationId xmlns:a16="http://schemas.microsoft.com/office/drawing/2014/main" id="{645B508A-B34C-2F0C-6622-D7D297F7CFBA}"/>
              </a:ext>
            </a:extLst>
          </p:cNvPr>
          <p:cNvSpPr/>
          <p:nvPr/>
        </p:nvSpPr>
        <p:spPr>
          <a:xfrm>
            <a:off x="1393449" y="5452685"/>
            <a:ext cx="3657600" cy="228600"/>
          </a:xfrm>
          <a:prstGeom prst="rect">
            <a:avLst/>
          </a:prstGeom>
          <a:noFill/>
          <a:ln/>
        </p:spPr>
        <p:txBody>
          <a:bodyPr wrap="square" lIns="0" tIns="0" rIns="0" bIns="0" rtlCol="0" anchor="ctr"/>
          <a:lstStyle/>
          <a:p>
            <a:pPr marL="0" indent="0">
              <a:buNone/>
            </a:pPr>
            <a:r>
              <a:rPr lang="en-US" sz="1600" b="1">
                <a:solidFill>
                  <a:srgbClr val="0C3B5E"/>
                </a:solidFill>
                <a:latin typeface="Georgia" pitchFamily="34" charset="0"/>
                <a:ea typeface="Georgia" pitchFamily="34" charset="-122"/>
                <a:cs typeface="Georgia" pitchFamily="34" charset="-120"/>
              </a:rPr>
              <a:t>Principios y enfoques rectores</a:t>
            </a:r>
            <a:endParaRPr lang="en-US" sz="1600"/>
          </a:p>
        </p:txBody>
      </p:sp>
      <p:sp>
        <p:nvSpPr>
          <p:cNvPr id="13" name="Text 10">
            <a:extLst>
              <a:ext uri="{FF2B5EF4-FFF2-40B4-BE49-F238E27FC236}">
                <a16:creationId xmlns:a16="http://schemas.microsoft.com/office/drawing/2014/main" id="{508020D2-A9BE-7B72-985D-21D8BE6620B2}"/>
              </a:ext>
            </a:extLst>
          </p:cNvPr>
          <p:cNvSpPr/>
          <p:nvPr/>
        </p:nvSpPr>
        <p:spPr>
          <a:xfrm>
            <a:off x="1406938" y="5750608"/>
            <a:ext cx="5394960" cy="1005840"/>
          </a:xfrm>
          <a:prstGeom prst="rect">
            <a:avLst/>
          </a:prstGeom>
          <a:noFill/>
          <a:ln/>
        </p:spPr>
        <p:txBody>
          <a:bodyPr wrap="square" lIns="0" tIns="0" rIns="0" bIns="0" rtlCol="0" anchor="t"/>
          <a:lstStyle/>
          <a:p>
            <a:pPr marL="342900" indent="-342900">
              <a:lnSpc>
                <a:spcPct val="130000"/>
              </a:lnSpc>
              <a:buSzPct val="100000"/>
              <a:buChar char="•"/>
            </a:pPr>
            <a:r>
              <a:rPr lang="en-US" sz="1200" b="1">
                <a:solidFill>
                  <a:srgbClr val="E11D48"/>
                </a:solidFill>
                <a:highlight>
                  <a:srgbClr val="FFFF00"/>
                </a:highlight>
                <a:latin typeface="Calibri" pitchFamily="34" charset="0"/>
                <a:ea typeface="Calibri" pitchFamily="34" charset="-122"/>
                <a:cs typeface="Calibri" pitchFamily="34" charset="-120"/>
              </a:rPr>
              <a:t>Justicia </a:t>
            </a:r>
            <a:r>
              <a:rPr lang="en-US" sz="1200" b="1" err="1">
                <a:solidFill>
                  <a:srgbClr val="E11D48"/>
                </a:solidFill>
                <a:highlight>
                  <a:srgbClr val="FFFF00"/>
                </a:highlight>
                <a:latin typeface="Calibri" pitchFamily="34" charset="0"/>
                <a:ea typeface="Calibri" pitchFamily="34" charset="-122"/>
                <a:cs typeface="Calibri" pitchFamily="34" charset="-120"/>
              </a:rPr>
              <a:t>ambiental</a:t>
            </a:r>
            <a:r>
              <a:rPr lang="en-US" sz="1200" b="1">
                <a:solidFill>
                  <a:srgbClr val="E11D48"/>
                </a:solidFill>
                <a:highlight>
                  <a:srgbClr val="FFFF00"/>
                </a:highlight>
                <a:latin typeface="Calibri" pitchFamily="34" charset="0"/>
                <a:ea typeface="Calibri" pitchFamily="34" charset="-122"/>
                <a:cs typeface="Calibri" pitchFamily="34" charset="-120"/>
              </a:rPr>
              <a:t> e </a:t>
            </a:r>
            <a:r>
              <a:rPr lang="en-US" sz="1200" b="1" err="1">
                <a:solidFill>
                  <a:srgbClr val="E11D48"/>
                </a:solidFill>
                <a:highlight>
                  <a:srgbClr val="FFFF00"/>
                </a:highlight>
                <a:latin typeface="Calibri" pitchFamily="34" charset="0"/>
                <a:ea typeface="Calibri" pitchFamily="34" charset="-122"/>
                <a:cs typeface="Calibri" pitchFamily="34" charset="-120"/>
              </a:rPr>
              <a:t>hídrica</a:t>
            </a:r>
            <a:endParaRPr lang="en-US" sz="1200">
              <a:highlight>
                <a:srgbClr val="FFFF00"/>
              </a:highlight>
            </a:endParaRPr>
          </a:p>
          <a:p>
            <a:pPr marL="342900" indent="-342900">
              <a:lnSpc>
                <a:spcPct val="130000"/>
              </a:lnSpc>
              <a:buSzPct val="100000"/>
              <a:buChar char="•"/>
            </a:pPr>
            <a:r>
              <a:rPr lang="en-US" sz="1200" b="1" err="1">
                <a:solidFill>
                  <a:srgbClr val="E11D48"/>
                </a:solidFill>
                <a:latin typeface="Calibri" pitchFamily="34" charset="0"/>
                <a:ea typeface="Calibri" pitchFamily="34" charset="-122"/>
                <a:cs typeface="Calibri" pitchFamily="34" charset="-120"/>
              </a:rPr>
              <a:t>Enfoque</a:t>
            </a:r>
            <a:r>
              <a:rPr lang="en-US" sz="1200" b="1">
                <a:solidFill>
                  <a:srgbClr val="E11D48"/>
                </a:solidFill>
                <a:latin typeface="Calibri" pitchFamily="34" charset="0"/>
                <a:ea typeface="Calibri" pitchFamily="34" charset="-122"/>
                <a:cs typeface="Calibri" pitchFamily="34" charset="-120"/>
              </a:rPr>
              <a:t> de </a:t>
            </a:r>
            <a:r>
              <a:rPr lang="en-US" sz="1200" b="1" err="1">
                <a:solidFill>
                  <a:srgbClr val="E11D48"/>
                </a:solidFill>
                <a:latin typeface="Calibri" pitchFamily="34" charset="0"/>
                <a:ea typeface="Calibri" pitchFamily="34" charset="-122"/>
                <a:cs typeface="Calibri" pitchFamily="34" charset="-120"/>
              </a:rPr>
              <a:t>género</a:t>
            </a:r>
            <a:r>
              <a:rPr lang="en-US" sz="1200" b="1">
                <a:solidFill>
                  <a:srgbClr val="E11D48"/>
                </a:solidFill>
                <a:latin typeface="Calibri" pitchFamily="34" charset="0"/>
                <a:ea typeface="Calibri" pitchFamily="34" charset="-122"/>
                <a:cs typeface="Calibri" pitchFamily="34" charset="-120"/>
              </a:rPr>
              <a:t> y </a:t>
            </a:r>
            <a:r>
              <a:rPr lang="en-US" sz="1200" b="1" err="1">
                <a:solidFill>
                  <a:srgbClr val="E11D48"/>
                </a:solidFill>
                <a:latin typeface="Calibri" pitchFamily="34" charset="0"/>
                <a:ea typeface="Calibri" pitchFamily="34" charset="-122"/>
                <a:cs typeface="Calibri" pitchFamily="34" charset="-120"/>
              </a:rPr>
              <a:t>diferencial</a:t>
            </a:r>
            <a:r>
              <a:rPr lang="en-US" sz="1200" b="1">
                <a:solidFill>
                  <a:srgbClr val="E11D48"/>
                </a:solidFill>
                <a:latin typeface="Calibri" pitchFamily="34" charset="0"/>
                <a:ea typeface="Calibri" pitchFamily="34" charset="-122"/>
                <a:cs typeface="Calibri" pitchFamily="34" charset="-120"/>
              </a:rPr>
              <a:t>/</a:t>
            </a:r>
            <a:r>
              <a:rPr lang="en-US" sz="1200" b="1" err="1">
                <a:solidFill>
                  <a:srgbClr val="E11D48"/>
                </a:solidFill>
                <a:latin typeface="Calibri" pitchFamily="34" charset="0"/>
                <a:ea typeface="Calibri" pitchFamily="34" charset="-122"/>
                <a:cs typeface="Calibri" pitchFamily="34" charset="-120"/>
              </a:rPr>
              <a:t>poblacional</a:t>
            </a:r>
            <a:endParaRPr lang="en-US" sz="1200"/>
          </a:p>
          <a:p>
            <a:pPr marL="342900" indent="-342900">
              <a:lnSpc>
                <a:spcPct val="130000"/>
              </a:lnSpc>
              <a:buSzPct val="100000"/>
              <a:buChar char="•"/>
            </a:pPr>
            <a:r>
              <a:rPr lang="en-US" sz="1200" b="1" err="1">
                <a:solidFill>
                  <a:srgbClr val="E11D48"/>
                </a:solidFill>
                <a:latin typeface="Calibri" pitchFamily="34" charset="0"/>
                <a:ea typeface="Calibri" pitchFamily="34" charset="-122"/>
                <a:cs typeface="Calibri" pitchFamily="34" charset="-120"/>
              </a:rPr>
              <a:t>Enfoque</a:t>
            </a:r>
            <a:r>
              <a:rPr lang="en-US" sz="1200" b="1">
                <a:solidFill>
                  <a:srgbClr val="E11D48"/>
                </a:solidFill>
                <a:latin typeface="Calibri" pitchFamily="34" charset="0"/>
                <a:ea typeface="Calibri" pitchFamily="34" charset="-122"/>
                <a:cs typeface="Calibri" pitchFamily="34" charset="-120"/>
              </a:rPr>
              <a:t> territorial</a:t>
            </a:r>
            <a:endParaRPr lang="en-US" sz="1200"/>
          </a:p>
          <a:p>
            <a:pPr marL="342900" indent="-342900">
              <a:lnSpc>
                <a:spcPct val="130000"/>
              </a:lnSpc>
              <a:buSzPct val="100000"/>
              <a:buChar char="•"/>
            </a:pPr>
            <a:r>
              <a:rPr lang="en-US" sz="1200" b="1">
                <a:solidFill>
                  <a:srgbClr val="E11D48"/>
                </a:solidFill>
                <a:latin typeface="Calibri" pitchFamily="34" charset="0"/>
                <a:ea typeface="Calibri" pitchFamily="34" charset="-122"/>
                <a:cs typeface="Calibri" pitchFamily="34" charset="-120"/>
              </a:rPr>
              <a:t>Agua </a:t>
            </a:r>
            <a:r>
              <a:rPr lang="en-US" sz="1200" b="1" err="1">
                <a:solidFill>
                  <a:srgbClr val="E11D48"/>
                </a:solidFill>
                <a:latin typeface="Calibri" pitchFamily="34" charset="0"/>
                <a:ea typeface="Calibri" pitchFamily="34" charset="-122"/>
                <a:cs typeface="Calibri" pitchFamily="34" charset="-120"/>
              </a:rPr>
              <a:t>como</a:t>
            </a:r>
            <a:r>
              <a:rPr lang="en-US" sz="1200" b="1">
                <a:solidFill>
                  <a:srgbClr val="E11D48"/>
                </a:solidFill>
                <a:latin typeface="Calibri" pitchFamily="34" charset="0"/>
                <a:ea typeface="Calibri" pitchFamily="34" charset="-122"/>
                <a:cs typeface="Calibri" pitchFamily="34" charset="-120"/>
              </a:rPr>
              <a:t> bien </a:t>
            </a:r>
            <a:r>
              <a:rPr lang="en-US" sz="1200" b="1" err="1">
                <a:solidFill>
                  <a:srgbClr val="E11D48"/>
                </a:solidFill>
                <a:latin typeface="Calibri" pitchFamily="34" charset="0"/>
                <a:ea typeface="Calibri" pitchFamily="34" charset="-122"/>
                <a:cs typeface="Calibri" pitchFamily="34" charset="-120"/>
              </a:rPr>
              <a:t>común</a:t>
            </a:r>
            <a:endParaRPr lang="en-US" sz="1200"/>
          </a:p>
        </p:txBody>
      </p:sp>
    </p:spTree>
    <p:extLst>
      <p:ext uri="{BB962C8B-B14F-4D97-AF65-F5344CB8AC3E}">
        <p14:creationId xmlns:p14="http://schemas.microsoft.com/office/powerpoint/2010/main" val="40400579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3998">
          <a:extLst>
            <a:ext uri="{FF2B5EF4-FFF2-40B4-BE49-F238E27FC236}">
              <a16:creationId xmlns:a16="http://schemas.microsoft.com/office/drawing/2014/main" id="{D93AFA88-5656-17B5-D923-012597ADAC5F}"/>
            </a:ext>
          </a:extLst>
        </p:cNvPr>
        <p:cNvGrpSpPr/>
        <p:nvPr/>
      </p:nvGrpSpPr>
      <p:grpSpPr>
        <a:xfrm>
          <a:off x="0" y="0"/>
          <a:ext cx="0" cy="0"/>
          <a:chOff x="0" y="0"/>
          <a:chExt cx="0" cy="0"/>
        </a:xfrm>
      </p:grpSpPr>
      <p:pic>
        <p:nvPicPr>
          <p:cNvPr id="3999" name="Google Shape;3999;p27" descr="Patrón de fondo&#10;&#10;El contenido generado por IA puede ser incorrecto.">
            <a:extLst>
              <a:ext uri="{FF2B5EF4-FFF2-40B4-BE49-F238E27FC236}">
                <a16:creationId xmlns:a16="http://schemas.microsoft.com/office/drawing/2014/main" id="{9FA71509-5F91-89EF-2EAD-C169B53DB608}"/>
              </a:ext>
            </a:extLst>
          </p:cNvPr>
          <p:cNvPicPr preferRelativeResize="0"/>
          <p:nvPr/>
        </p:nvPicPr>
        <p:blipFill rotWithShape="1">
          <a:blip r:embed="rId3">
            <a:alphaModFix/>
          </a:blip>
          <a:srcRect/>
          <a:stretch/>
        </p:blipFill>
        <p:spPr>
          <a:xfrm>
            <a:off x="7798" y="-3861"/>
            <a:ext cx="12184202" cy="6858000"/>
          </a:xfrm>
          <a:prstGeom prst="rect">
            <a:avLst/>
          </a:prstGeom>
          <a:noFill/>
          <a:ln>
            <a:noFill/>
          </a:ln>
        </p:spPr>
      </p:pic>
      <p:pic>
        <p:nvPicPr>
          <p:cNvPr id="4002" name="Google Shape;4002;p27" descr="Logotipo&#10;&#10;El contenido generado por IA puede ser incorrecto.">
            <a:extLst>
              <a:ext uri="{FF2B5EF4-FFF2-40B4-BE49-F238E27FC236}">
                <a16:creationId xmlns:a16="http://schemas.microsoft.com/office/drawing/2014/main" id="{3FC7C9B3-BBF6-E68A-0193-69810FEA901B}"/>
              </a:ext>
            </a:extLst>
          </p:cNvPr>
          <p:cNvPicPr preferRelativeResize="0"/>
          <p:nvPr/>
        </p:nvPicPr>
        <p:blipFill rotWithShape="1">
          <a:blip r:embed="rId4">
            <a:alphaModFix/>
          </a:blip>
          <a:srcRect/>
          <a:stretch/>
        </p:blipFill>
        <p:spPr>
          <a:xfrm>
            <a:off x="3979016" y="153230"/>
            <a:ext cx="4019550" cy="809625"/>
          </a:xfrm>
          <a:prstGeom prst="rect">
            <a:avLst/>
          </a:prstGeom>
          <a:noFill/>
          <a:ln>
            <a:noFill/>
          </a:ln>
        </p:spPr>
      </p:pic>
      <p:sp>
        <p:nvSpPr>
          <p:cNvPr id="5" name="CuadroTexto 4">
            <a:extLst>
              <a:ext uri="{FF2B5EF4-FFF2-40B4-BE49-F238E27FC236}">
                <a16:creationId xmlns:a16="http://schemas.microsoft.com/office/drawing/2014/main" id="{00295922-B230-CD88-8013-07CBCD74B9B4}"/>
              </a:ext>
            </a:extLst>
          </p:cNvPr>
          <p:cNvSpPr txBox="1"/>
          <p:nvPr/>
        </p:nvSpPr>
        <p:spPr>
          <a:xfrm>
            <a:off x="3055090" y="3071196"/>
            <a:ext cx="6284851" cy="707886"/>
          </a:xfrm>
          <a:prstGeom prst="rect">
            <a:avLst/>
          </a:prstGeom>
          <a:noFill/>
        </p:spPr>
        <p:txBody>
          <a:bodyPr wrap="square">
            <a:spAutoFit/>
          </a:bodyPr>
          <a:lstStyle/>
          <a:p>
            <a:pPr algn="ctr"/>
            <a:r>
              <a:rPr lang="es-CO" sz="2000" b="1">
                <a:solidFill>
                  <a:schemeClr val="tx1"/>
                </a:solidFill>
                <a:latin typeface="Calibri" panose="020F0502020204030204" pitchFamily="34" charset="0"/>
                <a:cs typeface="Calibri" panose="020F0502020204030204" pitchFamily="34" charset="0"/>
              </a:rPr>
              <a:t>2</a:t>
            </a:r>
            <a:r>
              <a:rPr lang="es-CO" sz="2000" b="1" u="none" strike="noStrike">
                <a:solidFill>
                  <a:schemeClr val="tx1"/>
                </a:solidFill>
                <a:effectLst/>
                <a:latin typeface="Calibri" panose="020F0502020204030204" pitchFamily="34" charset="0"/>
                <a:cs typeface="Calibri" panose="020F0502020204030204" pitchFamily="34" charset="0"/>
              </a:rPr>
              <a:t>. Proceso iterativo de actualización de la PNA orientadas al cierre de brechas y acciones transformadoras</a:t>
            </a:r>
            <a:endParaRPr lang="es-CO" sz="2000" b="1"/>
          </a:p>
        </p:txBody>
      </p:sp>
    </p:spTree>
    <p:extLst>
      <p:ext uri="{BB962C8B-B14F-4D97-AF65-F5344CB8AC3E}">
        <p14:creationId xmlns:p14="http://schemas.microsoft.com/office/powerpoint/2010/main" val="33050078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Shape 3998">
          <a:extLst>
            <a:ext uri="{FF2B5EF4-FFF2-40B4-BE49-F238E27FC236}">
              <a16:creationId xmlns:a16="http://schemas.microsoft.com/office/drawing/2014/main" id="{AA9027CE-A805-55BB-B057-A489DBDC179C}"/>
            </a:ext>
          </a:extLst>
        </p:cNvPr>
        <p:cNvGrpSpPr/>
        <p:nvPr/>
      </p:nvGrpSpPr>
      <p:grpSpPr>
        <a:xfrm>
          <a:off x="0" y="0"/>
          <a:ext cx="0" cy="0"/>
          <a:chOff x="0" y="0"/>
          <a:chExt cx="0" cy="0"/>
        </a:xfrm>
      </p:grpSpPr>
      <p:pic>
        <p:nvPicPr>
          <p:cNvPr id="3999" name="Google Shape;3999;p27" descr="Patrón de fondo&#10;&#10;El contenido generado por IA puede ser incorrecto.">
            <a:extLst>
              <a:ext uri="{FF2B5EF4-FFF2-40B4-BE49-F238E27FC236}">
                <a16:creationId xmlns:a16="http://schemas.microsoft.com/office/drawing/2014/main" id="{867E22CD-4FAB-FB65-C1EB-0FB2D3E129ED}"/>
              </a:ext>
            </a:extLst>
          </p:cNvPr>
          <p:cNvPicPr preferRelativeResize="0"/>
          <p:nvPr/>
        </p:nvPicPr>
        <p:blipFill rotWithShape="1">
          <a:blip r:embed="rId3">
            <a:alphaModFix/>
          </a:blip>
          <a:srcRect/>
          <a:stretch/>
        </p:blipFill>
        <p:spPr>
          <a:xfrm>
            <a:off x="-40488" y="0"/>
            <a:ext cx="11504838" cy="6858000"/>
          </a:xfrm>
          <a:prstGeom prst="rect">
            <a:avLst/>
          </a:prstGeom>
          <a:noFill/>
          <a:ln>
            <a:noFill/>
          </a:ln>
        </p:spPr>
      </p:pic>
      <p:sp>
        <p:nvSpPr>
          <p:cNvPr id="4000" name="Google Shape;4000;p27">
            <a:extLst>
              <a:ext uri="{FF2B5EF4-FFF2-40B4-BE49-F238E27FC236}">
                <a16:creationId xmlns:a16="http://schemas.microsoft.com/office/drawing/2014/main" id="{D099790E-C263-5A90-77C2-74F45CFD84BA}"/>
              </a:ext>
            </a:extLst>
          </p:cNvPr>
          <p:cNvSpPr/>
          <p:nvPr/>
        </p:nvSpPr>
        <p:spPr>
          <a:xfrm>
            <a:off x="6801898" y="0"/>
            <a:ext cx="5386800" cy="1042200"/>
          </a:xfrm>
          <a:prstGeom prst="rect">
            <a:avLst/>
          </a:prstGeom>
          <a:solidFill>
            <a:srgbClr val="242D5B"/>
          </a:solidFill>
          <a:ln w="12700" cap="flat" cmpd="sng">
            <a:solidFill>
              <a:srgbClr val="264159"/>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4001" name="Google Shape;4001;p27">
            <a:extLst>
              <a:ext uri="{FF2B5EF4-FFF2-40B4-BE49-F238E27FC236}">
                <a16:creationId xmlns:a16="http://schemas.microsoft.com/office/drawing/2014/main" id="{518A702D-8411-489B-92D2-D072A2704307}"/>
              </a:ext>
            </a:extLst>
          </p:cNvPr>
          <p:cNvSpPr txBox="1"/>
          <p:nvPr/>
        </p:nvSpPr>
        <p:spPr>
          <a:xfrm>
            <a:off x="7099310" y="185888"/>
            <a:ext cx="4814700" cy="107730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000"/>
              <a:buFont typeface="Arial"/>
              <a:buNone/>
            </a:pPr>
            <a:r>
              <a:rPr lang="es-CO" sz="2000" b="1" i="0" u="none" strike="noStrike" cap="none">
                <a:solidFill>
                  <a:schemeClr val="lt1"/>
                </a:solidFill>
                <a:latin typeface="Calibri"/>
                <a:ea typeface="Calibri"/>
                <a:cs typeface="Calibri"/>
                <a:sym typeface="Calibri"/>
              </a:rPr>
              <a:t>LÍNEAS ESTRATÉGICAS propuestas equipo ANCLA</a:t>
            </a:r>
            <a:endParaRPr sz="2000" b="0" i="0" u="none" strike="noStrike" cap="none">
              <a:solidFill>
                <a:schemeClr val="lt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2400"/>
              <a:buFont typeface="Arial"/>
              <a:buNone/>
            </a:pPr>
            <a:endParaRPr sz="2400" b="1" i="0" u="none" strike="noStrike" cap="none">
              <a:solidFill>
                <a:schemeClr val="lt1"/>
              </a:solidFill>
              <a:latin typeface="Calibri"/>
              <a:ea typeface="Calibri"/>
              <a:cs typeface="Calibri"/>
              <a:sym typeface="Calibri"/>
            </a:endParaRPr>
          </a:p>
        </p:txBody>
      </p:sp>
      <p:pic>
        <p:nvPicPr>
          <p:cNvPr id="4002" name="Google Shape;4002;p27" descr="Logotipo&#10;&#10;El contenido generado por IA puede ser incorrecto.">
            <a:extLst>
              <a:ext uri="{FF2B5EF4-FFF2-40B4-BE49-F238E27FC236}">
                <a16:creationId xmlns:a16="http://schemas.microsoft.com/office/drawing/2014/main" id="{E9E835DF-46BB-B3A4-C0EF-F1E60D841A0A}"/>
              </a:ext>
            </a:extLst>
          </p:cNvPr>
          <p:cNvPicPr preferRelativeResize="0"/>
          <p:nvPr/>
        </p:nvPicPr>
        <p:blipFill rotWithShape="1">
          <a:blip r:embed="rId4">
            <a:alphaModFix/>
          </a:blip>
          <a:srcRect/>
          <a:stretch/>
        </p:blipFill>
        <p:spPr>
          <a:xfrm>
            <a:off x="277873" y="185888"/>
            <a:ext cx="4019550" cy="809625"/>
          </a:xfrm>
          <a:prstGeom prst="rect">
            <a:avLst/>
          </a:prstGeom>
          <a:noFill/>
          <a:ln>
            <a:noFill/>
          </a:ln>
        </p:spPr>
      </p:pic>
      <p:sp>
        <p:nvSpPr>
          <p:cNvPr id="4003" name="Google Shape;4003;p27">
            <a:extLst>
              <a:ext uri="{FF2B5EF4-FFF2-40B4-BE49-F238E27FC236}">
                <a16:creationId xmlns:a16="http://schemas.microsoft.com/office/drawing/2014/main" id="{DB0A1F8E-0009-EC4C-BD1A-553861435114}"/>
              </a:ext>
            </a:extLst>
          </p:cNvPr>
          <p:cNvSpPr/>
          <p:nvPr/>
        </p:nvSpPr>
        <p:spPr>
          <a:xfrm>
            <a:off x="0" y="1002217"/>
            <a:ext cx="12192600" cy="1542600"/>
          </a:xfrm>
          <a:prstGeom prst="rect">
            <a:avLst/>
          </a:prstGeom>
          <a:solidFill>
            <a:srgbClr val="BBD6E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600"/>
              <a:buFont typeface="Arial"/>
              <a:buNone/>
            </a:pPr>
            <a:endParaRPr sz="1600" b="0" i="0" u="none" strike="noStrike" cap="none">
              <a:solidFill>
                <a:schemeClr val="lt1"/>
              </a:solidFill>
              <a:latin typeface="Calibri"/>
              <a:ea typeface="Calibri"/>
              <a:cs typeface="Calibri"/>
              <a:sym typeface="Calibri"/>
            </a:endParaRPr>
          </a:p>
        </p:txBody>
      </p:sp>
      <p:sp>
        <p:nvSpPr>
          <p:cNvPr id="4004" name="Google Shape;4004;p27">
            <a:extLst>
              <a:ext uri="{FF2B5EF4-FFF2-40B4-BE49-F238E27FC236}">
                <a16:creationId xmlns:a16="http://schemas.microsoft.com/office/drawing/2014/main" id="{B4C7FFC6-B571-EDA6-0983-A7C8307EA1BA}"/>
              </a:ext>
            </a:extLst>
          </p:cNvPr>
          <p:cNvSpPr txBox="1"/>
          <p:nvPr/>
        </p:nvSpPr>
        <p:spPr>
          <a:xfrm>
            <a:off x="234791" y="1249296"/>
            <a:ext cx="11921527" cy="1292621"/>
          </a:xfrm>
          <a:prstGeom prst="rect">
            <a:avLst/>
          </a:prstGeom>
          <a:noFill/>
          <a:ln>
            <a:noFill/>
          </a:ln>
        </p:spPr>
        <p:txBody>
          <a:bodyPr spcFirstLastPara="1" wrap="square" lIns="91425" tIns="45700" rIns="91425" bIns="45700" anchor="t" anchorCtr="0">
            <a:spAutoFit/>
          </a:bodyPr>
          <a:lstStyle/>
          <a:p>
            <a:pPr lvl="0">
              <a:buSzPts val="2000"/>
            </a:pPr>
            <a:r>
              <a:rPr lang="es-CO" b="1"/>
              <a:t>OBJETIVO 4. FORTALECER LA GESTIÓN INTEGRAL DE LOS RIESGOS ASOCIADOS AL AGUA, PROMOVIENDO LA SOSTENIBILIDAD TERRITORIAL Y LA ADAPTACIÓN A LA VARIABILIDAD Y AL CAMBIO CLIMÁTICO </a:t>
            </a:r>
          </a:p>
          <a:p>
            <a:pPr lvl="0">
              <a:buSzPts val="2000"/>
            </a:pPr>
            <a:endParaRPr lang="es-CO" sz="1800" b="1">
              <a:solidFill>
                <a:srgbClr val="242D5B"/>
              </a:solidFill>
              <a:latin typeface="Calibri"/>
              <a:cs typeface="Calibri"/>
              <a:sym typeface="Calibri"/>
            </a:endParaRPr>
          </a:p>
          <a:p>
            <a:pPr>
              <a:buSzPts val="2000"/>
            </a:pPr>
            <a:r>
              <a:rPr lang="es-CO" sz="1800" b="1" i="0" u="none" strike="noStrike" cap="none">
                <a:solidFill>
                  <a:srgbClr val="242D5B"/>
                </a:solidFill>
                <a:latin typeface="Calibri"/>
                <a:ea typeface="Arial"/>
                <a:cs typeface="Calibri"/>
                <a:sym typeface="Calibri"/>
              </a:rPr>
              <a:t> 1.4 </a:t>
            </a:r>
            <a:r>
              <a:rPr lang="en-US" b="1">
                <a:highlight>
                  <a:srgbClr val="FFFF00"/>
                </a:highlight>
              </a:rPr>
              <a:t>Sistema </a:t>
            </a:r>
            <a:r>
              <a:rPr lang="en-US" b="1" err="1">
                <a:highlight>
                  <a:srgbClr val="FFFF00"/>
                </a:highlight>
              </a:rPr>
              <a:t>nacional</a:t>
            </a:r>
            <a:r>
              <a:rPr lang="en-US" b="1">
                <a:highlight>
                  <a:srgbClr val="FFFF00"/>
                </a:highlight>
              </a:rPr>
              <a:t> de </a:t>
            </a:r>
            <a:r>
              <a:rPr lang="en-US" b="1" err="1">
                <a:highlight>
                  <a:srgbClr val="FFFF00"/>
                </a:highlight>
              </a:rPr>
              <a:t>alertas</a:t>
            </a:r>
            <a:r>
              <a:rPr lang="en-US" b="1">
                <a:highlight>
                  <a:srgbClr val="FFFF00"/>
                </a:highlight>
              </a:rPr>
              <a:t> </a:t>
            </a:r>
            <a:r>
              <a:rPr lang="en-US" b="1" err="1">
                <a:highlight>
                  <a:srgbClr val="FFFF00"/>
                </a:highlight>
              </a:rPr>
              <a:t>tempranas</a:t>
            </a:r>
            <a:r>
              <a:rPr lang="en-US" b="1">
                <a:highlight>
                  <a:srgbClr val="FFFF00"/>
                </a:highlight>
              </a:rPr>
              <a:t> para </a:t>
            </a:r>
            <a:r>
              <a:rPr lang="en-US" b="1" err="1">
                <a:highlight>
                  <a:srgbClr val="FFFF00"/>
                </a:highlight>
              </a:rPr>
              <a:t>los</a:t>
            </a:r>
            <a:r>
              <a:rPr lang="en-US" b="1">
                <a:highlight>
                  <a:srgbClr val="FFFF00"/>
                </a:highlight>
              </a:rPr>
              <a:t> </a:t>
            </a:r>
            <a:r>
              <a:rPr lang="en-US" b="1" err="1">
                <a:highlight>
                  <a:srgbClr val="FFFF00"/>
                </a:highlight>
              </a:rPr>
              <a:t>riesgos</a:t>
            </a:r>
            <a:r>
              <a:rPr lang="en-US" b="1">
                <a:highlight>
                  <a:srgbClr val="FFFF00"/>
                </a:highlight>
              </a:rPr>
              <a:t> </a:t>
            </a:r>
            <a:r>
              <a:rPr lang="en-US" b="1" err="1">
                <a:highlight>
                  <a:srgbClr val="FFFF00"/>
                </a:highlight>
              </a:rPr>
              <a:t>asociados</a:t>
            </a:r>
            <a:r>
              <a:rPr lang="en-US" b="1">
                <a:highlight>
                  <a:srgbClr val="FFFF00"/>
                </a:highlight>
              </a:rPr>
              <a:t> al </a:t>
            </a:r>
            <a:r>
              <a:rPr lang="en-US" b="1" err="1">
                <a:highlight>
                  <a:srgbClr val="FFFF00"/>
                </a:highlight>
              </a:rPr>
              <a:t>agua</a:t>
            </a:r>
            <a:r>
              <a:rPr lang="en-US" b="1"/>
              <a:t>.</a:t>
            </a:r>
            <a:endParaRPr lang="es-CO" b="1"/>
          </a:p>
          <a:p>
            <a:pPr fontAlgn="ctr"/>
            <a:r>
              <a:rPr lang="en-US" b="1"/>
              <a:t> </a:t>
            </a:r>
            <a:endParaRPr b="1"/>
          </a:p>
        </p:txBody>
      </p:sp>
      <p:pic>
        <p:nvPicPr>
          <p:cNvPr id="4005" name="Google Shape;4005;p27" descr="Logotipo, nombre de la empresa&#10;&#10;El contenido generado por IA puede ser incorrecto.">
            <a:extLst>
              <a:ext uri="{FF2B5EF4-FFF2-40B4-BE49-F238E27FC236}">
                <a16:creationId xmlns:a16="http://schemas.microsoft.com/office/drawing/2014/main" id="{F03BB814-4759-47DD-784A-3AE88B9D67E6}"/>
              </a:ext>
            </a:extLst>
          </p:cNvPr>
          <p:cNvPicPr preferRelativeResize="0"/>
          <p:nvPr/>
        </p:nvPicPr>
        <p:blipFill rotWithShape="1">
          <a:blip r:embed="rId5">
            <a:alphaModFix/>
          </a:blip>
          <a:srcRect/>
          <a:stretch/>
        </p:blipFill>
        <p:spPr>
          <a:xfrm>
            <a:off x="10404350" y="5530993"/>
            <a:ext cx="1438275" cy="1066800"/>
          </a:xfrm>
          <a:prstGeom prst="rect">
            <a:avLst/>
          </a:prstGeom>
          <a:noFill/>
          <a:ln>
            <a:noFill/>
          </a:ln>
        </p:spPr>
      </p:pic>
      <p:sp>
        <p:nvSpPr>
          <p:cNvPr id="3" name="Google Shape;4161;p38">
            <a:extLst>
              <a:ext uri="{FF2B5EF4-FFF2-40B4-BE49-F238E27FC236}">
                <a16:creationId xmlns:a16="http://schemas.microsoft.com/office/drawing/2014/main" id="{1D24A485-C2B0-5FE1-54BF-6C7957003D36}"/>
              </a:ext>
            </a:extLst>
          </p:cNvPr>
          <p:cNvSpPr txBox="1"/>
          <p:nvPr/>
        </p:nvSpPr>
        <p:spPr>
          <a:xfrm>
            <a:off x="0" y="2982640"/>
            <a:ext cx="5425064" cy="2209795"/>
          </a:xfrm>
          <a:prstGeom prst="rect">
            <a:avLst/>
          </a:prstGeom>
          <a:noFill/>
          <a:ln>
            <a:noFill/>
          </a:ln>
        </p:spPr>
        <p:txBody>
          <a:bodyPr spcFirstLastPara="1" wrap="square" lIns="91425" tIns="45700" rIns="91425" bIns="45700" anchor="t" anchorCtr="0">
            <a:spAutoFit/>
          </a:bodyPr>
          <a:lstStyle/>
          <a:p>
            <a:pPr marL="457200" lvl="1" algn="just">
              <a:buSzPts val="1200"/>
            </a:pPr>
            <a:r>
              <a:rPr lang="es-CO" sz="1800" b="1">
                <a:solidFill>
                  <a:srgbClr val="242D5B"/>
                </a:solidFill>
                <a:latin typeface="Calibri"/>
                <a:cs typeface="Calibri"/>
                <a:sym typeface="Calibri"/>
              </a:rPr>
              <a:t>Propósito:  </a:t>
            </a:r>
          </a:p>
          <a:p>
            <a:pPr marL="0" indent="0" algn="just">
              <a:lnSpc>
                <a:spcPct val="115000"/>
              </a:lnSpc>
              <a:buNone/>
            </a:pPr>
            <a:endParaRPr lang="en-US" sz="1300">
              <a:solidFill>
                <a:srgbClr val="444444"/>
              </a:solidFill>
              <a:latin typeface="Calibri"/>
              <a:cs typeface="Calibri"/>
            </a:endParaRPr>
          </a:p>
          <a:p>
            <a:pPr marL="0" indent="0" algn="just">
              <a:lnSpc>
                <a:spcPct val="115000"/>
              </a:lnSpc>
              <a:buNone/>
            </a:pPr>
            <a:r>
              <a:rPr lang="en-US" sz="1300" err="1">
                <a:solidFill>
                  <a:srgbClr val="444444"/>
                </a:solidFill>
                <a:latin typeface="Calibri"/>
                <a:cs typeface="Calibri"/>
              </a:rPr>
              <a:t>Diseñar</a:t>
            </a:r>
            <a:r>
              <a:rPr lang="en-US" sz="1300">
                <a:solidFill>
                  <a:srgbClr val="444444"/>
                </a:solidFill>
                <a:latin typeface="Calibri"/>
                <a:cs typeface="Calibri"/>
              </a:rPr>
              <a:t> y </a:t>
            </a:r>
            <a:r>
              <a:rPr lang="en-US" sz="1300" err="1">
                <a:solidFill>
                  <a:srgbClr val="444444"/>
                </a:solidFill>
                <a:latin typeface="Calibri"/>
                <a:cs typeface="Calibri"/>
              </a:rPr>
              <a:t>fortalecer</a:t>
            </a:r>
            <a:r>
              <a:rPr lang="en-US" sz="1300">
                <a:solidFill>
                  <a:srgbClr val="444444"/>
                </a:solidFill>
                <a:latin typeface="Calibri"/>
                <a:cs typeface="Calibri"/>
              </a:rPr>
              <a:t> </a:t>
            </a:r>
            <a:r>
              <a:rPr lang="en-US" sz="1300" err="1">
                <a:solidFill>
                  <a:srgbClr val="444444"/>
                </a:solidFill>
                <a:latin typeface="Calibri"/>
                <a:cs typeface="Calibri"/>
              </a:rPr>
              <a:t>el</a:t>
            </a:r>
            <a:r>
              <a:rPr lang="en-US" sz="1300">
                <a:solidFill>
                  <a:srgbClr val="444444"/>
                </a:solidFill>
                <a:latin typeface="Calibri"/>
                <a:cs typeface="Calibri"/>
              </a:rPr>
              <a:t> Sistema Nacional de </a:t>
            </a:r>
            <a:r>
              <a:rPr lang="en-US" sz="1300" err="1">
                <a:solidFill>
                  <a:srgbClr val="444444"/>
                </a:solidFill>
                <a:latin typeface="Calibri"/>
                <a:cs typeface="Calibri"/>
              </a:rPr>
              <a:t>Alertas</a:t>
            </a:r>
            <a:r>
              <a:rPr lang="en-US" sz="1300">
                <a:solidFill>
                  <a:srgbClr val="444444"/>
                </a:solidFill>
                <a:latin typeface="Calibri"/>
                <a:cs typeface="Calibri"/>
              </a:rPr>
              <a:t> </a:t>
            </a:r>
            <a:r>
              <a:rPr lang="en-US" sz="1300" err="1">
                <a:solidFill>
                  <a:srgbClr val="444444"/>
                </a:solidFill>
                <a:latin typeface="Calibri"/>
                <a:cs typeface="Calibri"/>
              </a:rPr>
              <a:t>Tempranas</a:t>
            </a:r>
            <a:r>
              <a:rPr lang="en-US" sz="1300">
                <a:solidFill>
                  <a:srgbClr val="444444"/>
                </a:solidFill>
                <a:latin typeface="Calibri"/>
                <a:cs typeface="Calibri"/>
              </a:rPr>
              <a:t> para </a:t>
            </a:r>
            <a:r>
              <a:rPr lang="en-US" sz="1300" err="1">
                <a:solidFill>
                  <a:srgbClr val="444444"/>
                </a:solidFill>
                <a:latin typeface="Calibri"/>
                <a:cs typeface="Calibri"/>
              </a:rPr>
              <a:t>los</a:t>
            </a:r>
            <a:r>
              <a:rPr lang="en-US" sz="1300">
                <a:solidFill>
                  <a:srgbClr val="444444"/>
                </a:solidFill>
                <a:latin typeface="Calibri"/>
                <a:cs typeface="Calibri"/>
              </a:rPr>
              <a:t> </a:t>
            </a:r>
            <a:r>
              <a:rPr lang="en-US" sz="1300" err="1">
                <a:solidFill>
                  <a:srgbClr val="444444"/>
                </a:solidFill>
                <a:latin typeface="Calibri"/>
                <a:cs typeface="Calibri"/>
              </a:rPr>
              <a:t>riesgos</a:t>
            </a:r>
            <a:r>
              <a:rPr lang="en-US" sz="1300">
                <a:solidFill>
                  <a:srgbClr val="444444"/>
                </a:solidFill>
                <a:latin typeface="Calibri"/>
                <a:cs typeface="Calibri"/>
              </a:rPr>
              <a:t> </a:t>
            </a:r>
            <a:r>
              <a:rPr lang="en-US" sz="1300" err="1">
                <a:solidFill>
                  <a:srgbClr val="444444"/>
                </a:solidFill>
                <a:latin typeface="Calibri"/>
                <a:cs typeface="Calibri"/>
              </a:rPr>
              <a:t>asociados</a:t>
            </a:r>
            <a:r>
              <a:rPr lang="en-US" sz="1300">
                <a:solidFill>
                  <a:srgbClr val="444444"/>
                </a:solidFill>
                <a:latin typeface="Calibri"/>
                <a:cs typeface="Calibri"/>
              </a:rPr>
              <a:t> al </a:t>
            </a:r>
            <a:r>
              <a:rPr lang="en-US" sz="1300" err="1">
                <a:solidFill>
                  <a:srgbClr val="444444"/>
                </a:solidFill>
                <a:latin typeface="Calibri"/>
                <a:cs typeface="Calibri"/>
              </a:rPr>
              <a:t>agua</a:t>
            </a:r>
            <a:r>
              <a:rPr lang="en-US" sz="1300">
                <a:solidFill>
                  <a:srgbClr val="444444"/>
                </a:solidFill>
                <a:latin typeface="Calibri"/>
                <a:cs typeface="Calibri"/>
              </a:rPr>
              <a:t>, </a:t>
            </a:r>
            <a:r>
              <a:rPr lang="en-US" sz="1300" err="1">
                <a:solidFill>
                  <a:srgbClr val="444444"/>
                </a:solidFill>
                <a:latin typeface="Calibri"/>
                <a:cs typeface="Calibri"/>
              </a:rPr>
              <a:t>articulado</a:t>
            </a:r>
            <a:r>
              <a:rPr lang="en-US" sz="1300">
                <a:solidFill>
                  <a:srgbClr val="444444"/>
                </a:solidFill>
                <a:latin typeface="Calibri"/>
                <a:cs typeface="Calibri"/>
              </a:rPr>
              <a:t> al SNGRD, </a:t>
            </a:r>
            <a:r>
              <a:rPr lang="en-US" sz="1300" err="1">
                <a:solidFill>
                  <a:srgbClr val="444444"/>
                </a:solidFill>
                <a:latin typeface="Calibri"/>
                <a:cs typeface="Calibri"/>
              </a:rPr>
              <a:t>integrando</a:t>
            </a:r>
            <a:r>
              <a:rPr lang="en-US" sz="1300">
                <a:solidFill>
                  <a:srgbClr val="444444"/>
                </a:solidFill>
                <a:latin typeface="Calibri"/>
                <a:cs typeface="Calibri"/>
              </a:rPr>
              <a:t> y </a:t>
            </a:r>
            <a:r>
              <a:rPr lang="en-US" sz="1300" err="1">
                <a:solidFill>
                  <a:srgbClr val="444444"/>
                </a:solidFill>
                <a:latin typeface="Calibri"/>
                <a:cs typeface="Calibri"/>
              </a:rPr>
              <a:t>modernizando</a:t>
            </a:r>
            <a:r>
              <a:rPr lang="en-US" sz="1300">
                <a:solidFill>
                  <a:srgbClr val="444444"/>
                </a:solidFill>
                <a:latin typeface="Calibri"/>
                <a:cs typeface="Calibri"/>
              </a:rPr>
              <a:t> </a:t>
            </a:r>
            <a:r>
              <a:rPr lang="en-US" sz="1300" err="1">
                <a:solidFill>
                  <a:srgbClr val="444444"/>
                </a:solidFill>
                <a:latin typeface="Calibri"/>
                <a:cs typeface="Calibri"/>
              </a:rPr>
              <a:t>los</a:t>
            </a:r>
            <a:r>
              <a:rPr lang="en-US" sz="1300">
                <a:solidFill>
                  <a:srgbClr val="444444"/>
                </a:solidFill>
                <a:latin typeface="Calibri"/>
                <a:cs typeface="Calibri"/>
              </a:rPr>
              <a:t> </a:t>
            </a:r>
            <a:r>
              <a:rPr lang="en-US" sz="1300" err="1">
                <a:solidFill>
                  <a:srgbClr val="444444"/>
                </a:solidFill>
                <a:latin typeface="Calibri"/>
                <a:cs typeface="Calibri"/>
              </a:rPr>
              <a:t>sistemas</a:t>
            </a:r>
            <a:r>
              <a:rPr lang="en-US" sz="1300">
                <a:solidFill>
                  <a:srgbClr val="444444"/>
                </a:solidFill>
                <a:latin typeface="Calibri"/>
                <a:cs typeface="Calibri"/>
              </a:rPr>
              <a:t> </a:t>
            </a:r>
            <a:r>
              <a:rPr lang="en-US" sz="1300" err="1">
                <a:solidFill>
                  <a:srgbClr val="444444"/>
                </a:solidFill>
                <a:latin typeface="Calibri"/>
                <a:cs typeface="Calibri"/>
              </a:rPr>
              <a:t>existentes</a:t>
            </a:r>
            <a:r>
              <a:rPr lang="en-US" sz="1300">
                <a:solidFill>
                  <a:srgbClr val="444444"/>
                </a:solidFill>
                <a:latin typeface="Calibri"/>
                <a:cs typeface="Calibri"/>
              </a:rPr>
              <a:t> para </a:t>
            </a:r>
            <a:r>
              <a:rPr lang="en-US" sz="1300" err="1">
                <a:solidFill>
                  <a:srgbClr val="444444"/>
                </a:solidFill>
                <a:latin typeface="Calibri"/>
                <a:cs typeface="Calibri"/>
              </a:rPr>
              <a:t>anticipar</a:t>
            </a:r>
            <a:r>
              <a:rPr lang="en-US" sz="1300">
                <a:solidFill>
                  <a:srgbClr val="444444"/>
                </a:solidFill>
                <a:latin typeface="Calibri"/>
                <a:cs typeface="Calibri"/>
              </a:rPr>
              <a:t> y </a:t>
            </a:r>
            <a:r>
              <a:rPr lang="en-US" sz="1300" err="1">
                <a:solidFill>
                  <a:srgbClr val="444444"/>
                </a:solidFill>
                <a:latin typeface="Calibri"/>
                <a:cs typeface="Calibri"/>
              </a:rPr>
              <a:t>gestionar</a:t>
            </a:r>
            <a:r>
              <a:rPr lang="en-US" sz="1300">
                <a:solidFill>
                  <a:srgbClr val="444444"/>
                </a:solidFill>
                <a:latin typeface="Calibri"/>
                <a:cs typeface="Calibri"/>
              </a:rPr>
              <a:t> </a:t>
            </a:r>
            <a:r>
              <a:rPr lang="en-US" sz="1300" err="1">
                <a:solidFill>
                  <a:srgbClr val="444444"/>
                </a:solidFill>
                <a:latin typeface="Calibri"/>
                <a:cs typeface="Calibri"/>
              </a:rPr>
              <a:t>eventos</a:t>
            </a:r>
            <a:r>
              <a:rPr lang="en-US" sz="1300">
                <a:solidFill>
                  <a:srgbClr val="444444"/>
                </a:solidFill>
                <a:latin typeface="Calibri"/>
                <a:cs typeface="Calibri"/>
              </a:rPr>
              <a:t> </a:t>
            </a:r>
            <a:r>
              <a:rPr lang="en-US" sz="1300" err="1">
                <a:solidFill>
                  <a:srgbClr val="444444"/>
                </a:solidFill>
                <a:latin typeface="Calibri"/>
                <a:cs typeface="Calibri"/>
              </a:rPr>
              <a:t>hidrometeorológicos</a:t>
            </a:r>
            <a:r>
              <a:rPr lang="en-US" sz="1300">
                <a:solidFill>
                  <a:srgbClr val="444444"/>
                </a:solidFill>
                <a:latin typeface="Calibri"/>
                <a:cs typeface="Calibri"/>
              </a:rPr>
              <a:t> e </a:t>
            </a:r>
            <a:r>
              <a:rPr lang="en-US" sz="1300" err="1">
                <a:solidFill>
                  <a:srgbClr val="444444"/>
                </a:solidFill>
                <a:latin typeface="Calibri"/>
                <a:cs typeface="Calibri"/>
              </a:rPr>
              <a:t>hidroclimáticos</a:t>
            </a:r>
            <a:r>
              <a:rPr lang="en-US" sz="1300">
                <a:solidFill>
                  <a:srgbClr val="444444"/>
                </a:solidFill>
                <a:latin typeface="Calibri"/>
                <a:cs typeface="Calibri"/>
              </a:rPr>
              <a:t>. Se </a:t>
            </a:r>
            <a:r>
              <a:rPr lang="en-US" sz="1300" err="1">
                <a:solidFill>
                  <a:srgbClr val="444444"/>
                </a:solidFill>
                <a:latin typeface="Calibri"/>
                <a:cs typeface="Calibri"/>
              </a:rPr>
              <a:t>priorizará</a:t>
            </a:r>
            <a:r>
              <a:rPr lang="en-US" sz="1300">
                <a:solidFill>
                  <a:srgbClr val="444444"/>
                </a:solidFill>
                <a:latin typeface="Calibri"/>
                <a:cs typeface="Calibri"/>
              </a:rPr>
              <a:t> la </a:t>
            </a:r>
            <a:r>
              <a:rPr lang="en-US" sz="1300" err="1">
                <a:solidFill>
                  <a:srgbClr val="444444"/>
                </a:solidFill>
                <a:latin typeface="Calibri"/>
                <a:cs typeface="Calibri"/>
              </a:rPr>
              <a:t>cobertura</a:t>
            </a:r>
            <a:r>
              <a:rPr lang="en-US" sz="1300">
                <a:solidFill>
                  <a:srgbClr val="444444"/>
                </a:solidFill>
                <a:latin typeface="Calibri"/>
                <a:cs typeface="Calibri"/>
              </a:rPr>
              <a:t> </a:t>
            </a:r>
            <a:r>
              <a:rPr lang="en-US" sz="1300" err="1">
                <a:solidFill>
                  <a:srgbClr val="444444"/>
                </a:solidFill>
                <a:latin typeface="Calibri"/>
                <a:cs typeface="Calibri"/>
              </a:rPr>
              <a:t>equitativa</a:t>
            </a:r>
            <a:r>
              <a:rPr lang="en-US" sz="1300">
                <a:solidFill>
                  <a:srgbClr val="444444"/>
                </a:solidFill>
                <a:latin typeface="Calibri"/>
                <a:cs typeface="Calibri"/>
              </a:rPr>
              <a:t> de </a:t>
            </a:r>
            <a:r>
              <a:rPr lang="en-US" sz="1300" err="1">
                <a:solidFill>
                  <a:srgbClr val="444444"/>
                </a:solidFill>
                <a:latin typeface="Calibri"/>
                <a:cs typeface="Calibri"/>
              </a:rPr>
              <a:t>territorios</a:t>
            </a:r>
            <a:r>
              <a:rPr lang="en-US" sz="1300">
                <a:solidFill>
                  <a:srgbClr val="444444"/>
                </a:solidFill>
                <a:latin typeface="Calibri"/>
                <a:cs typeface="Calibri"/>
              </a:rPr>
              <a:t> rurales y </a:t>
            </a:r>
            <a:r>
              <a:rPr lang="en-US" sz="1300" err="1">
                <a:solidFill>
                  <a:srgbClr val="444444"/>
                </a:solidFill>
                <a:latin typeface="Calibri"/>
                <a:cs typeface="Calibri"/>
              </a:rPr>
              <a:t>étnicos</a:t>
            </a:r>
            <a:r>
              <a:rPr lang="en-US" sz="1300">
                <a:solidFill>
                  <a:srgbClr val="444444"/>
                </a:solidFill>
                <a:latin typeface="Calibri"/>
                <a:cs typeface="Calibri"/>
              </a:rPr>
              <a:t>, </a:t>
            </a:r>
            <a:r>
              <a:rPr lang="en-US" sz="1300" err="1">
                <a:solidFill>
                  <a:srgbClr val="444444"/>
                </a:solidFill>
                <a:latin typeface="Calibri"/>
                <a:cs typeface="Calibri"/>
              </a:rPr>
              <a:t>incorporando</a:t>
            </a:r>
            <a:r>
              <a:rPr lang="en-US" sz="1300">
                <a:solidFill>
                  <a:srgbClr val="444444"/>
                </a:solidFill>
                <a:latin typeface="Calibri"/>
                <a:cs typeface="Calibri"/>
              </a:rPr>
              <a:t> </a:t>
            </a:r>
            <a:r>
              <a:rPr lang="en-US" sz="1300" err="1">
                <a:solidFill>
                  <a:srgbClr val="444444"/>
                </a:solidFill>
                <a:latin typeface="Calibri"/>
                <a:cs typeface="Calibri"/>
              </a:rPr>
              <a:t>protocolos</a:t>
            </a:r>
            <a:r>
              <a:rPr lang="en-US" sz="1300">
                <a:solidFill>
                  <a:srgbClr val="444444"/>
                </a:solidFill>
                <a:latin typeface="Calibri"/>
                <a:cs typeface="Calibri"/>
              </a:rPr>
              <a:t> de </a:t>
            </a:r>
            <a:r>
              <a:rPr lang="en-US" sz="1300" err="1">
                <a:solidFill>
                  <a:srgbClr val="444444"/>
                </a:solidFill>
                <a:latin typeface="Calibri"/>
                <a:cs typeface="Calibri"/>
              </a:rPr>
              <a:t>comunicación</a:t>
            </a:r>
            <a:r>
              <a:rPr lang="en-US" sz="1300">
                <a:solidFill>
                  <a:srgbClr val="444444"/>
                </a:solidFill>
                <a:latin typeface="Calibri"/>
                <a:cs typeface="Calibri"/>
              </a:rPr>
              <a:t> </a:t>
            </a:r>
            <a:r>
              <a:rPr lang="en-US" sz="1300" err="1">
                <a:solidFill>
                  <a:srgbClr val="444444"/>
                </a:solidFill>
                <a:latin typeface="Calibri"/>
                <a:cs typeface="Calibri"/>
              </a:rPr>
              <a:t>culturalmente</a:t>
            </a:r>
            <a:r>
              <a:rPr lang="en-US" sz="1300">
                <a:solidFill>
                  <a:srgbClr val="444444"/>
                </a:solidFill>
                <a:latin typeface="Calibri"/>
                <a:cs typeface="Calibri"/>
              </a:rPr>
              <a:t> </a:t>
            </a:r>
            <a:r>
              <a:rPr lang="en-US" sz="1300" err="1">
                <a:solidFill>
                  <a:srgbClr val="444444"/>
                </a:solidFill>
                <a:latin typeface="Calibri"/>
                <a:cs typeface="Calibri"/>
              </a:rPr>
              <a:t>pertinentes</a:t>
            </a:r>
            <a:r>
              <a:rPr lang="en-US" sz="1300">
                <a:solidFill>
                  <a:srgbClr val="444444"/>
                </a:solidFill>
                <a:latin typeface="Calibri"/>
                <a:cs typeface="Calibri"/>
              </a:rPr>
              <a:t> y </a:t>
            </a:r>
            <a:r>
              <a:rPr lang="en-US" sz="1300" err="1">
                <a:solidFill>
                  <a:srgbClr val="444444"/>
                </a:solidFill>
                <a:latin typeface="Calibri"/>
                <a:cs typeface="Calibri"/>
              </a:rPr>
              <a:t>mecanismos</a:t>
            </a:r>
            <a:r>
              <a:rPr lang="en-US" sz="1300">
                <a:solidFill>
                  <a:srgbClr val="444444"/>
                </a:solidFill>
                <a:latin typeface="Calibri"/>
                <a:cs typeface="Calibri"/>
              </a:rPr>
              <a:t> de </a:t>
            </a:r>
            <a:r>
              <a:rPr lang="en-US" sz="1300" err="1">
                <a:solidFill>
                  <a:srgbClr val="444444"/>
                </a:solidFill>
                <a:latin typeface="Calibri"/>
                <a:cs typeface="Calibri"/>
              </a:rPr>
              <a:t>participación</a:t>
            </a:r>
            <a:r>
              <a:rPr lang="en-US" sz="1300">
                <a:solidFill>
                  <a:srgbClr val="444444"/>
                </a:solidFill>
                <a:latin typeface="Calibri"/>
                <a:cs typeface="Calibri"/>
              </a:rPr>
              <a:t> </a:t>
            </a:r>
            <a:r>
              <a:rPr lang="en-US" sz="1300" err="1">
                <a:solidFill>
                  <a:srgbClr val="444444"/>
                </a:solidFill>
                <a:latin typeface="Calibri"/>
                <a:cs typeface="Calibri"/>
              </a:rPr>
              <a:t>comunitaria</a:t>
            </a:r>
            <a:r>
              <a:rPr lang="en-US" sz="1300">
                <a:solidFill>
                  <a:srgbClr val="444444"/>
                </a:solidFill>
                <a:latin typeface="Calibri"/>
                <a:cs typeface="Calibri"/>
              </a:rPr>
              <a:t> </a:t>
            </a:r>
            <a:r>
              <a:rPr lang="en-US" sz="1300" err="1">
                <a:solidFill>
                  <a:srgbClr val="444444"/>
                </a:solidFill>
                <a:latin typeface="Calibri"/>
                <a:cs typeface="Calibri"/>
              </a:rPr>
              <a:t>en</a:t>
            </a:r>
            <a:r>
              <a:rPr lang="en-US" sz="1300">
                <a:solidFill>
                  <a:srgbClr val="444444"/>
                </a:solidFill>
                <a:latin typeface="Calibri"/>
                <a:cs typeface="Calibri"/>
              </a:rPr>
              <a:t> </a:t>
            </a:r>
            <a:r>
              <a:rPr lang="en-US" sz="1300" err="1">
                <a:solidFill>
                  <a:srgbClr val="444444"/>
                </a:solidFill>
                <a:latin typeface="Calibri"/>
                <a:cs typeface="Calibri"/>
              </a:rPr>
              <a:t>el</a:t>
            </a:r>
            <a:r>
              <a:rPr lang="en-US" sz="1300">
                <a:solidFill>
                  <a:srgbClr val="444444"/>
                </a:solidFill>
                <a:latin typeface="Calibri"/>
                <a:cs typeface="Calibri"/>
              </a:rPr>
              <a:t> </a:t>
            </a:r>
            <a:r>
              <a:rPr lang="en-US" sz="1300" err="1">
                <a:solidFill>
                  <a:srgbClr val="444444"/>
                </a:solidFill>
                <a:latin typeface="Calibri"/>
                <a:cs typeface="Calibri"/>
              </a:rPr>
              <a:t>diseño</a:t>
            </a:r>
            <a:r>
              <a:rPr lang="en-US" sz="1300">
                <a:solidFill>
                  <a:srgbClr val="444444"/>
                </a:solidFill>
                <a:latin typeface="Calibri"/>
                <a:cs typeface="Calibri"/>
              </a:rPr>
              <a:t> y </a:t>
            </a:r>
            <a:r>
              <a:rPr lang="en-US" sz="1300" err="1">
                <a:solidFill>
                  <a:srgbClr val="444444"/>
                </a:solidFill>
                <a:latin typeface="Calibri"/>
                <a:cs typeface="Calibri"/>
              </a:rPr>
              <a:t>operación</a:t>
            </a:r>
            <a:r>
              <a:rPr lang="en-US" sz="1300">
                <a:solidFill>
                  <a:srgbClr val="444444"/>
                </a:solidFill>
                <a:latin typeface="Calibri"/>
                <a:cs typeface="Calibri"/>
              </a:rPr>
              <a:t> del </a:t>
            </a:r>
            <a:r>
              <a:rPr lang="en-US" sz="1300" err="1">
                <a:solidFill>
                  <a:srgbClr val="444444"/>
                </a:solidFill>
                <a:latin typeface="Calibri"/>
                <a:cs typeface="Calibri"/>
              </a:rPr>
              <a:t>sistema</a:t>
            </a:r>
            <a:r>
              <a:rPr lang="en-US" sz="1300">
                <a:solidFill>
                  <a:srgbClr val="444444"/>
                </a:solidFill>
                <a:latin typeface="Calibri"/>
                <a:cs typeface="Calibri"/>
              </a:rPr>
              <a:t>.</a:t>
            </a:r>
          </a:p>
        </p:txBody>
      </p:sp>
      <p:cxnSp>
        <p:nvCxnSpPr>
          <p:cNvPr id="5" name="Conector recto 4">
            <a:extLst>
              <a:ext uri="{FF2B5EF4-FFF2-40B4-BE49-F238E27FC236}">
                <a16:creationId xmlns:a16="http://schemas.microsoft.com/office/drawing/2014/main" id="{40AA6527-49A3-ACAD-6748-4AF8D1143271}"/>
              </a:ext>
            </a:extLst>
          </p:cNvPr>
          <p:cNvCxnSpPr/>
          <p:nvPr/>
        </p:nvCxnSpPr>
        <p:spPr>
          <a:xfrm>
            <a:off x="5616282" y="2619102"/>
            <a:ext cx="0" cy="4051845"/>
          </a:xfrm>
          <a:prstGeom prst="line">
            <a:avLst/>
          </a:prstGeom>
          <a:ln w="19050" cap="flat" cmpd="sng" algn="ctr">
            <a:solidFill>
              <a:schemeClr val="accent1"/>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sp>
        <p:nvSpPr>
          <p:cNvPr id="2" name="Google Shape;4161;p38">
            <a:extLst>
              <a:ext uri="{FF2B5EF4-FFF2-40B4-BE49-F238E27FC236}">
                <a16:creationId xmlns:a16="http://schemas.microsoft.com/office/drawing/2014/main" id="{B0CA0657-2F57-A193-21D9-61436A796C0A}"/>
              </a:ext>
            </a:extLst>
          </p:cNvPr>
          <p:cNvSpPr txBox="1"/>
          <p:nvPr/>
        </p:nvSpPr>
        <p:spPr>
          <a:xfrm>
            <a:off x="5630521" y="2491239"/>
            <a:ext cx="6543938" cy="4373465"/>
          </a:xfrm>
          <a:prstGeom prst="rect">
            <a:avLst/>
          </a:prstGeom>
          <a:solidFill>
            <a:schemeClr val="bg1"/>
          </a:solidFill>
          <a:ln>
            <a:noFill/>
          </a:ln>
        </p:spPr>
        <p:txBody>
          <a:bodyPr spcFirstLastPara="1" wrap="square" lIns="91425" tIns="45700" rIns="91425" bIns="45700" anchor="t" anchorCtr="0">
            <a:spAutoFit/>
          </a:bodyPr>
          <a:lstStyle/>
          <a:p>
            <a:pPr lvl="1" algn="just">
              <a:buSzPts val="1200"/>
            </a:pPr>
            <a:endParaRPr lang="es-CO" sz="1800" b="1">
              <a:solidFill>
                <a:srgbClr val="242D5B"/>
              </a:solidFill>
              <a:latin typeface="Calibri"/>
              <a:cs typeface="Calibri"/>
            </a:endParaRPr>
          </a:p>
          <a:p>
            <a:pPr lvl="1" algn="just">
              <a:buSzPts val="1200"/>
            </a:pPr>
            <a:r>
              <a:rPr lang="es-CO" sz="1800" b="1">
                <a:solidFill>
                  <a:srgbClr val="242D5B"/>
                </a:solidFill>
                <a:latin typeface="Calibri"/>
                <a:cs typeface="Calibri"/>
              </a:rPr>
              <a:t>               Responsables: </a:t>
            </a:r>
          </a:p>
          <a:p>
            <a:pPr marL="0" indent="0" algn="just">
              <a:buFont typeface="Arial"/>
              <a:buNone/>
            </a:pPr>
            <a:endParaRPr lang="en-US" sz="1300" b="1">
              <a:solidFill>
                <a:schemeClr val="bg2">
                  <a:lumMod val="75000"/>
                </a:schemeClr>
              </a:solidFill>
              <a:latin typeface="Calibri"/>
              <a:cs typeface="Calibri"/>
            </a:endParaRPr>
          </a:p>
          <a:p>
            <a:pPr marL="0" indent="0">
              <a:lnSpc>
                <a:spcPct val="115000"/>
              </a:lnSpc>
              <a:buNone/>
            </a:pPr>
            <a:r>
              <a:rPr lang="en-US" sz="1300" b="1" err="1">
                <a:solidFill>
                  <a:schemeClr val="bg2">
                    <a:lumMod val="75000"/>
                  </a:schemeClr>
                </a:solidFill>
                <a:latin typeface="Calibri"/>
                <a:cs typeface="Calibri"/>
              </a:rPr>
              <a:t>Liderazgo</a:t>
            </a:r>
            <a:r>
              <a:rPr lang="en-US" sz="1300" b="1">
                <a:solidFill>
                  <a:schemeClr val="bg2">
                    <a:lumMod val="75000"/>
                  </a:schemeClr>
                </a:solidFill>
                <a:latin typeface="Calibri"/>
                <a:cs typeface="Calibri"/>
              </a:rPr>
              <a:t>: </a:t>
            </a:r>
            <a:r>
              <a:rPr lang="en-US" sz="1300">
                <a:solidFill>
                  <a:srgbClr val="444444"/>
                </a:solidFill>
                <a:latin typeface="Calibri"/>
                <a:cs typeface="Calibri"/>
              </a:rPr>
              <a:t>UNGRD </a:t>
            </a:r>
            <a:r>
              <a:rPr lang="en-US" sz="1300" err="1">
                <a:solidFill>
                  <a:srgbClr val="444444"/>
                </a:solidFill>
                <a:latin typeface="Calibri"/>
                <a:cs typeface="Calibri"/>
              </a:rPr>
              <a:t>en</a:t>
            </a:r>
            <a:r>
              <a:rPr lang="en-US" sz="1300">
                <a:solidFill>
                  <a:srgbClr val="444444"/>
                </a:solidFill>
                <a:latin typeface="Calibri"/>
                <a:cs typeface="Calibri"/>
              </a:rPr>
              <a:t> </a:t>
            </a:r>
            <a:r>
              <a:rPr lang="en-US" sz="1300" err="1">
                <a:solidFill>
                  <a:srgbClr val="444444"/>
                </a:solidFill>
                <a:latin typeface="Calibri"/>
                <a:cs typeface="Calibri"/>
              </a:rPr>
              <a:t>coordinación</a:t>
            </a:r>
            <a:r>
              <a:rPr lang="en-US" sz="1300">
                <a:solidFill>
                  <a:srgbClr val="444444"/>
                </a:solidFill>
                <a:latin typeface="Calibri"/>
                <a:cs typeface="Calibri"/>
              </a:rPr>
              <a:t> con IDEAM y </a:t>
            </a:r>
            <a:r>
              <a:rPr lang="en-US" sz="1300" err="1">
                <a:solidFill>
                  <a:srgbClr val="444444"/>
                </a:solidFill>
                <a:latin typeface="Calibri"/>
                <a:cs typeface="Calibri"/>
              </a:rPr>
              <a:t>MinAmbiente</a:t>
            </a:r>
            <a:r>
              <a:rPr lang="en-US" sz="1300">
                <a:solidFill>
                  <a:srgbClr val="444444"/>
                </a:solidFill>
                <a:latin typeface="Calibri"/>
                <a:cs typeface="Calibri"/>
              </a:rPr>
              <a:t>.</a:t>
            </a:r>
          </a:p>
          <a:p>
            <a:pPr marL="0" indent="0">
              <a:lnSpc>
                <a:spcPct val="115000"/>
              </a:lnSpc>
              <a:buNone/>
            </a:pPr>
            <a:r>
              <a:rPr lang="en-US" sz="1300" b="1" err="1">
                <a:solidFill>
                  <a:schemeClr val="bg2">
                    <a:lumMod val="75000"/>
                  </a:schemeClr>
                </a:solidFill>
                <a:latin typeface="Calibri"/>
                <a:cs typeface="Calibri"/>
              </a:rPr>
              <a:t>Articulación</a:t>
            </a:r>
            <a:r>
              <a:rPr lang="en-US" sz="1300" b="1">
                <a:solidFill>
                  <a:schemeClr val="bg2">
                    <a:lumMod val="75000"/>
                  </a:schemeClr>
                </a:solidFill>
                <a:latin typeface="Calibri"/>
                <a:cs typeface="Calibri"/>
              </a:rPr>
              <a:t>: </a:t>
            </a:r>
            <a:r>
              <a:rPr lang="en-US" sz="1300">
                <a:solidFill>
                  <a:srgbClr val="444444"/>
                </a:solidFill>
                <a:latin typeface="Calibri"/>
                <a:cs typeface="Calibri"/>
              </a:rPr>
              <a:t>SGC; </a:t>
            </a:r>
            <a:r>
              <a:rPr lang="en-US" sz="1300" err="1">
                <a:solidFill>
                  <a:srgbClr val="444444"/>
                </a:solidFill>
                <a:latin typeface="Calibri"/>
                <a:cs typeface="Calibri"/>
              </a:rPr>
              <a:t>MinTIC</a:t>
            </a:r>
            <a:r>
              <a:rPr lang="en-US" sz="1300">
                <a:solidFill>
                  <a:srgbClr val="444444"/>
                </a:solidFill>
                <a:latin typeface="Calibri"/>
                <a:cs typeface="Calibri"/>
              </a:rPr>
              <a:t>; </a:t>
            </a:r>
            <a:r>
              <a:rPr lang="en-US" sz="1300" err="1">
                <a:solidFill>
                  <a:srgbClr val="444444"/>
                </a:solidFill>
                <a:latin typeface="Calibri"/>
                <a:cs typeface="Calibri"/>
              </a:rPr>
              <a:t>MinDefensa</a:t>
            </a:r>
            <a:r>
              <a:rPr lang="en-US" sz="1300">
                <a:solidFill>
                  <a:srgbClr val="444444"/>
                </a:solidFill>
                <a:latin typeface="Calibri"/>
                <a:cs typeface="Calibri"/>
              </a:rPr>
              <a:t>; </a:t>
            </a:r>
            <a:r>
              <a:rPr lang="en-US" sz="1300" err="1">
                <a:solidFill>
                  <a:srgbClr val="444444"/>
                </a:solidFill>
                <a:latin typeface="Calibri"/>
                <a:cs typeface="Calibri"/>
              </a:rPr>
              <a:t>MinCiencias</a:t>
            </a:r>
            <a:r>
              <a:rPr lang="en-US" sz="1300">
                <a:solidFill>
                  <a:srgbClr val="444444"/>
                </a:solidFill>
                <a:latin typeface="Calibri"/>
                <a:cs typeface="Calibri"/>
              </a:rPr>
              <a:t>; </a:t>
            </a:r>
            <a:r>
              <a:rPr lang="en-US" sz="1300" err="1">
                <a:solidFill>
                  <a:srgbClr val="444444"/>
                </a:solidFill>
                <a:latin typeface="Calibri"/>
                <a:cs typeface="Calibri"/>
              </a:rPr>
              <a:t>Autoridades</a:t>
            </a:r>
            <a:r>
              <a:rPr lang="en-US" sz="1300">
                <a:solidFill>
                  <a:srgbClr val="444444"/>
                </a:solidFill>
                <a:latin typeface="Calibri"/>
                <a:cs typeface="Calibri"/>
              </a:rPr>
              <a:t> </a:t>
            </a:r>
            <a:r>
              <a:rPr lang="en-US" sz="1300" err="1">
                <a:solidFill>
                  <a:srgbClr val="444444"/>
                </a:solidFill>
                <a:latin typeface="Calibri"/>
                <a:cs typeface="Calibri"/>
              </a:rPr>
              <a:t>Ambientales</a:t>
            </a:r>
            <a:r>
              <a:rPr lang="en-US" sz="1300">
                <a:solidFill>
                  <a:srgbClr val="444444"/>
                </a:solidFill>
                <a:latin typeface="Calibri"/>
                <a:cs typeface="Calibri"/>
              </a:rPr>
              <a:t>; DIMAR; </a:t>
            </a:r>
            <a:r>
              <a:rPr lang="en-US" sz="1300" err="1">
                <a:solidFill>
                  <a:srgbClr val="444444"/>
                </a:solidFill>
                <a:latin typeface="Calibri"/>
                <a:cs typeface="Calibri"/>
              </a:rPr>
              <a:t>Gobernaciones</a:t>
            </a:r>
            <a:r>
              <a:rPr lang="en-US" sz="1300">
                <a:solidFill>
                  <a:srgbClr val="444444"/>
                </a:solidFill>
                <a:latin typeface="Calibri"/>
                <a:cs typeface="Calibri"/>
              </a:rPr>
              <a:t> y </a:t>
            </a:r>
            <a:r>
              <a:rPr lang="en-US" sz="1300" err="1">
                <a:solidFill>
                  <a:srgbClr val="444444"/>
                </a:solidFill>
                <a:latin typeface="Calibri"/>
                <a:cs typeface="Calibri"/>
              </a:rPr>
              <a:t>Alcaldías</a:t>
            </a:r>
            <a:r>
              <a:rPr lang="en-US" sz="1300">
                <a:solidFill>
                  <a:srgbClr val="444444"/>
                </a:solidFill>
                <a:latin typeface="Calibri"/>
                <a:cs typeface="Calibri"/>
              </a:rPr>
              <a:t>; Cruz Roja, </a:t>
            </a:r>
            <a:r>
              <a:rPr lang="en-US" sz="1300" err="1">
                <a:solidFill>
                  <a:srgbClr val="444444"/>
                </a:solidFill>
                <a:latin typeface="Calibri"/>
                <a:cs typeface="Calibri"/>
              </a:rPr>
              <a:t>Defensa</a:t>
            </a:r>
            <a:r>
              <a:rPr lang="en-US" sz="1300">
                <a:solidFill>
                  <a:srgbClr val="444444"/>
                </a:solidFill>
                <a:latin typeface="Calibri"/>
                <a:cs typeface="Calibri"/>
              </a:rPr>
              <a:t> Civil, Bomberos; academia y </a:t>
            </a:r>
            <a:r>
              <a:rPr lang="en-US" sz="1300" err="1">
                <a:solidFill>
                  <a:srgbClr val="444444"/>
                </a:solidFill>
                <a:latin typeface="Calibri"/>
                <a:cs typeface="Calibri"/>
              </a:rPr>
              <a:t>centros</a:t>
            </a:r>
            <a:r>
              <a:rPr lang="en-US" sz="1300">
                <a:solidFill>
                  <a:srgbClr val="444444"/>
                </a:solidFill>
                <a:latin typeface="Calibri"/>
                <a:cs typeface="Calibri"/>
              </a:rPr>
              <a:t> de </a:t>
            </a:r>
            <a:r>
              <a:rPr lang="en-US" sz="1300" err="1">
                <a:solidFill>
                  <a:srgbClr val="444444"/>
                </a:solidFill>
                <a:latin typeface="Calibri"/>
                <a:cs typeface="Calibri"/>
              </a:rPr>
              <a:t>investigación</a:t>
            </a:r>
            <a:r>
              <a:rPr lang="en-US" sz="1300">
                <a:solidFill>
                  <a:srgbClr val="444444"/>
                </a:solidFill>
                <a:latin typeface="Calibri"/>
                <a:cs typeface="Calibri"/>
              </a:rPr>
              <a:t>.</a:t>
            </a:r>
          </a:p>
          <a:p>
            <a:pPr marL="0" indent="0">
              <a:lnSpc>
                <a:spcPct val="115000"/>
              </a:lnSpc>
              <a:buNone/>
            </a:pPr>
            <a:r>
              <a:rPr lang="en-US" sz="1300" b="1" err="1">
                <a:solidFill>
                  <a:schemeClr val="bg2">
                    <a:lumMod val="75000"/>
                  </a:schemeClr>
                </a:solidFill>
                <a:latin typeface="Calibri"/>
                <a:cs typeface="Calibri"/>
              </a:rPr>
              <a:t>Participación</a:t>
            </a:r>
            <a:r>
              <a:rPr lang="en-US" sz="1300" b="1">
                <a:solidFill>
                  <a:schemeClr val="bg2">
                    <a:lumMod val="75000"/>
                  </a:schemeClr>
                </a:solidFill>
                <a:latin typeface="Calibri"/>
                <a:cs typeface="Calibri"/>
              </a:rPr>
              <a:t> </a:t>
            </a:r>
            <a:r>
              <a:rPr lang="en-US" sz="1300" b="1" err="1">
                <a:solidFill>
                  <a:schemeClr val="bg2">
                    <a:lumMod val="75000"/>
                  </a:schemeClr>
                </a:solidFill>
                <a:latin typeface="Calibri"/>
                <a:cs typeface="Calibri"/>
              </a:rPr>
              <a:t>comunitaria</a:t>
            </a:r>
            <a:r>
              <a:rPr lang="en-US" sz="1300" b="1">
                <a:solidFill>
                  <a:schemeClr val="bg2">
                    <a:lumMod val="75000"/>
                  </a:schemeClr>
                </a:solidFill>
                <a:latin typeface="Calibri"/>
                <a:cs typeface="Calibri"/>
              </a:rPr>
              <a:t>: </a:t>
            </a:r>
            <a:r>
              <a:rPr lang="en-US" sz="1300">
                <a:solidFill>
                  <a:srgbClr val="444444"/>
                </a:solidFill>
                <a:latin typeface="Calibri"/>
                <a:cs typeface="Calibri"/>
              </a:rPr>
              <a:t>Comunidades locales </a:t>
            </a:r>
            <a:r>
              <a:rPr lang="en-US" sz="1300" err="1">
                <a:solidFill>
                  <a:srgbClr val="444444"/>
                </a:solidFill>
                <a:latin typeface="Calibri"/>
                <a:cs typeface="Calibri"/>
              </a:rPr>
              <a:t>en</a:t>
            </a:r>
            <a:r>
              <a:rPr lang="en-US" sz="1300">
                <a:solidFill>
                  <a:srgbClr val="444444"/>
                </a:solidFill>
                <a:latin typeface="Calibri"/>
                <a:cs typeface="Calibri"/>
              </a:rPr>
              <a:t> zonas de </a:t>
            </a:r>
            <a:r>
              <a:rPr lang="en-US" sz="1300" err="1">
                <a:solidFill>
                  <a:srgbClr val="444444"/>
                </a:solidFill>
                <a:latin typeface="Calibri"/>
                <a:cs typeface="Calibri"/>
              </a:rPr>
              <a:t>riesgo</a:t>
            </a:r>
            <a:r>
              <a:rPr lang="en-US" sz="1300">
                <a:solidFill>
                  <a:srgbClr val="444444"/>
                </a:solidFill>
                <a:latin typeface="Calibri"/>
                <a:cs typeface="Calibri"/>
              </a:rPr>
              <a:t>, pueblos </a:t>
            </a:r>
            <a:r>
              <a:rPr lang="en-US" sz="1300" err="1">
                <a:solidFill>
                  <a:srgbClr val="444444"/>
                </a:solidFill>
                <a:latin typeface="Calibri"/>
                <a:cs typeface="Calibri"/>
              </a:rPr>
              <a:t>étnicos</a:t>
            </a:r>
            <a:r>
              <a:rPr lang="en-US" sz="1300">
                <a:solidFill>
                  <a:srgbClr val="444444"/>
                </a:solidFill>
                <a:latin typeface="Calibri"/>
                <a:cs typeface="Calibri"/>
              </a:rPr>
              <a:t> (</a:t>
            </a:r>
            <a:r>
              <a:rPr lang="en-US" sz="1300" err="1">
                <a:solidFill>
                  <a:srgbClr val="444444"/>
                </a:solidFill>
                <a:latin typeface="Calibri"/>
                <a:cs typeface="Calibri"/>
              </a:rPr>
              <a:t>diseño</a:t>
            </a:r>
            <a:r>
              <a:rPr lang="en-US" sz="1300">
                <a:solidFill>
                  <a:srgbClr val="444444"/>
                </a:solidFill>
                <a:latin typeface="Calibri"/>
                <a:cs typeface="Calibri"/>
              </a:rPr>
              <a:t> de </a:t>
            </a:r>
            <a:r>
              <a:rPr lang="en-US" sz="1300" err="1">
                <a:solidFill>
                  <a:srgbClr val="444444"/>
                </a:solidFill>
                <a:latin typeface="Calibri"/>
                <a:cs typeface="Calibri"/>
              </a:rPr>
              <a:t>protocolos</a:t>
            </a:r>
            <a:r>
              <a:rPr lang="en-US" sz="1300">
                <a:solidFill>
                  <a:srgbClr val="444444"/>
                </a:solidFill>
                <a:latin typeface="Calibri"/>
                <a:cs typeface="Calibri"/>
              </a:rPr>
              <a:t> </a:t>
            </a:r>
            <a:r>
              <a:rPr lang="en-US" sz="1300" err="1">
                <a:solidFill>
                  <a:srgbClr val="444444"/>
                </a:solidFill>
                <a:latin typeface="Calibri"/>
                <a:cs typeface="Calibri"/>
              </a:rPr>
              <a:t>culturalmente</a:t>
            </a:r>
            <a:r>
              <a:rPr lang="en-US" sz="1300">
                <a:solidFill>
                  <a:srgbClr val="444444"/>
                </a:solidFill>
                <a:latin typeface="Calibri"/>
                <a:cs typeface="Calibri"/>
              </a:rPr>
              <a:t> </a:t>
            </a:r>
            <a:r>
              <a:rPr lang="en-US" sz="1300" err="1">
                <a:solidFill>
                  <a:srgbClr val="444444"/>
                </a:solidFill>
                <a:latin typeface="Calibri"/>
                <a:cs typeface="Calibri"/>
              </a:rPr>
              <a:t>pertinentes</a:t>
            </a:r>
            <a:r>
              <a:rPr lang="en-US" sz="1300">
                <a:solidFill>
                  <a:srgbClr val="444444"/>
                </a:solidFill>
                <a:latin typeface="Calibri"/>
                <a:cs typeface="Calibri"/>
              </a:rPr>
              <a:t>), juntas de </a:t>
            </a:r>
            <a:r>
              <a:rPr lang="en-US" sz="1300" err="1">
                <a:solidFill>
                  <a:srgbClr val="444444"/>
                </a:solidFill>
                <a:latin typeface="Calibri"/>
                <a:cs typeface="Calibri"/>
              </a:rPr>
              <a:t>acción</a:t>
            </a:r>
            <a:r>
              <a:rPr lang="en-US" sz="1300">
                <a:solidFill>
                  <a:srgbClr val="444444"/>
                </a:solidFill>
                <a:latin typeface="Calibri"/>
                <a:cs typeface="Calibri"/>
              </a:rPr>
              <a:t> </a:t>
            </a:r>
            <a:r>
              <a:rPr lang="en-US" sz="1300" err="1">
                <a:solidFill>
                  <a:srgbClr val="444444"/>
                </a:solidFill>
                <a:latin typeface="Calibri"/>
                <a:cs typeface="Calibri"/>
              </a:rPr>
              <a:t>comunal</a:t>
            </a:r>
            <a:r>
              <a:rPr lang="en-US" sz="1300">
                <a:solidFill>
                  <a:srgbClr val="444444"/>
                </a:solidFill>
                <a:latin typeface="Calibri"/>
                <a:cs typeface="Calibri"/>
              </a:rPr>
              <a:t>, </a:t>
            </a:r>
            <a:r>
              <a:rPr lang="en-US" sz="1300" err="1">
                <a:solidFill>
                  <a:srgbClr val="444444"/>
                </a:solidFill>
                <a:latin typeface="Calibri"/>
                <a:cs typeface="Calibri"/>
              </a:rPr>
              <a:t>acueductos</a:t>
            </a:r>
            <a:r>
              <a:rPr lang="en-US" sz="1300">
                <a:solidFill>
                  <a:srgbClr val="444444"/>
                </a:solidFill>
                <a:latin typeface="Calibri"/>
                <a:cs typeface="Calibri"/>
              </a:rPr>
              <a:t> </a:t>
            </a:r>
            <a:r>
              <a:rPr lang="en-US" sz="1300" err="1">
                <a:solidFill>
                  <a:srgbClr val="444444"/>
                </a:solidFill>
                <a:latin typeface="Calibri"/>
                <a:cs typeface="Calibri"/>
              </a:rPr>
              <a:t>veredales</a:t>
            </a:r>
            <a:r>
              <a:rPr lang="en-US" sz="1300">
                <a:solidFill>
                  <a:srgbClr val="444444"/>
                </a:solidFill>
                <a:latin typeface="Calibri"/>
                <a:cs typeface="Calibri"/>
              </a:rPr>
              <a:t>.</a:t>
            </a:r>
          </a:p>
          <a:p>
            <a:endParaRPr lang="es-MX" sz="1600">
              <a:solidFill>
                <a:srgbClr val="444444"/>
              </a:solidFill>
              <a:latin typeface="Calibri"/>
              <a:cs typeface="Calibri"/>
            </a:endParaRPr>
          </a:p>
          <a:p>
            <a:pPr lvl="1" algn="just">
              <a:buSzPts val="1200"/>
            </a:pPr>
            <a:r>
              <a:rPr lang="es-MX" sz="1800" b="1">
                <a:solidFill>
                  <a:srgbClr val="242D5B"/>
                </a:solidFill>
                <a:latin typeface="Calibri"/>
                <a:cs typeface="Calibri"/>
              </a:rPr>
              <a:t>               Metas: </a:t>
            </a:r>
          </a:p>
          <a:p>
            <a:pPr lvl="1" algn="just">
              <a:buSzPts val="1200"/>
            </a:pPr>
            <a:endParaRPr lang="es-MX" sz="1800" b="1">
              <a:solidFill>
                <a:srgbClr val="242D5B"/>
              </a:solidFill>
              <a:latin typeface="Calibri"/>
              <a:cs typeface="Calibri"/>
            </a:endParaRPr>
          </a:p>
          <a:p>
            <a:pPr marL="0" indent="0">
              <a:lnSpc>
                <a:spcPct val="125000"/>
              </a:lnSpc>
              <a:buNone/>
            </a:pPr>
            <a:r>
              <a:rPr lang="en-US" sz="1000" b="1">
                <a:solidFill>
                  <a:schemeClr val="bg2">
                    <a:lumMod val="75000"/>
                  </a:schemeClr>
                </a:solidFill>
                <a:latin typeface="Calibri" pitchFamily="34" charset="0"/>
                <a:ea typeface="Calibri" pitchFamily="34" charset="-122"/>
                <a:cs typeface="Calibri" pitchFamily="34" charset="-120"/>
              </a:rPr>
              <a:t>2030: </a:t>
            </a:r>
            <a:r>
              <a:rPr lang="en-US" sz="1000">
                <a:solidFill>
                  <a:srgbClr val="1E293B"/>
                </a:solidFill>
                <a:latin typeface="Calibri" pitchFamily="34" charset="0"/>
                <a:ea typeface="Calibri" pitchFamily="34" charset="-122"/>
                <a:cs typeface="Calibri" pitchFamily="34" charset="-120"/>
              </a:rPr>
              <a:t>SAT </a:t>
            </a:r>
            <a:r>
              <a:rPr lang="en-US" sz="1000" err="1">
                <a:solidFill>
                  <a:srgbClr val="1E293B"/>
                </a:solidFill>
                <a:latin typeface="Calibri" pitchFamily="34" charset="0"/>
                <a:ea typeface="Calibri" pitchFamily="34" charset="-122"/>
                <a:cs typeface="Calibri" pitchFamily="34" charset="-120"/>
              </a:rPr>
              <a:t>operativo</a:t>
            </a:r>
            <a:r>
              <a:rPr lang="en-US" sz="1000">
                <a:solidFill>
                  <a:srgbClr val="1E293B"/>
                </a:solidFill>
                <a:latin typeface="Calibri" pitchFamily="34" charset="0"/>
                <a:ea typeface="Calibri" pitchFamily="34" charset="-122"/>
                <a:cs typeface="Calibri" pitchFamily="34" charset="-120"/>
              </a:rPr>
              <a:t> </a:t>
            </a:r>
            <a:r>
              <a:rPr lang="en-US" sz="1000" err="1">
                <a:solidFill>
                  <a:srgbClr val="1E293B"/>
                </a:solidFill>
                <a:latin typeface="Calibri" pitchFamily="34" charset="0"/>
                <a:ea typeface="Calibri" pitchFamily="34" charset="-122"/>
                <a:cs typeface="Calibri" pitchFamily="34" charset="-120"/>
              </a:rPr>
              <a:t>en</a:t>
            </a:r>
            <a:r>
              <a:rPr lang="en-US" sz="1000">
                <a:solidFill>
                  <a:srgbClr val="1E293B"/>
                </a:solidFill>
                <a:latin typeface="Calibri" pitchFamily="34" charset="0"/>
                <a:ea typeface="Calibri" pitchFamily="34" charset="-122"/>
                <a:cs typeface="Calibri" pitchFamily="34" charset="-120"/>
              </a:rPr>
              <a:t> 100% de </a:t>
            </a:r>
            <a:r>
              <a:rPr lang="en-US" sz="1000" err="1">
                <a:solidFill>
                  <a:srgbClr val="1E293B"/>
                </a:solidFill>
                <a:latin typeface="Calibri" pitchFamily="34" charset="0"/>
                <a:ea typeface="Calibri" pitchFamily="34" charset="-122"/>
                <a:cs typeface="Calibri" pitchFamily="34" charset="-120"/>
              </a:rPr>
              <a:t>cuencas</a:t>
            </a:r>
            <a:r>
              <a:rPr lang="en-US" sz="1000">
                <a:solidFill>
                  <a:srgbClr val="1E293B"/>
                </a:solidFill>
                <a:latin typeface="Calibri" pitchFamily="34" charset="0"/>
                <a:ea typeface="Calibri" pitchFamily="34" charset="-122"/>
                <a:cs typeface="Calibri" pitchFamily="34" charset="-120"/>
              </a:rPr>
              <a:t> con </a:t>
            </a:r>
            <a:r>
              <a:rPr lang="en-US" sz="1000" err="1">
                <a:solidFill>
                  <a:srgbClr val="1E293B"/>
                </a:solidFill>
                <a:latin typeface="Calibri" pitchFamily="34" charset="0"/>
                <a:ea typeface="Calibri" pitchFamily="34" charset="-122"/>
                <a:cs typeface="Calibri" pitchFamily="34" charset="-120"/>
              </a:rPr>
              <a:t>riesgo</a:t>
            </a:r>
            <a:r>
              <a:rPr lang="en-US" sz="1000">
                <a:solidFill>
                  <a:srgbClr val="1E293B"/>
                </a:solidFill>
                <a:latin typeface="Calibri" pitchFamily="34" charset="0"/>
                <a:ea typeface="Calibri" pitchFamily="34" charset="-122"/>
                <a:cs typeface="Calibri" pitchFamily="34" charset="-120"/>
              </a:rPr>
              <a:t> alto y </a:t>
            </a:r>
            <a:r>
              <a:rPr lang="en-US" sz="1000" err="1">
                <a:solidFill>
                  <a:srgbClr val="1E293B"/>
                </a:solidFill>
                <a:latin typeface="Calibri" pitchFamily="34" charset="0"/>
                <a:ea typeface="Calibri" pitchFamily="34" charset="-122"/>
                <a:cs typeface="Calibri" pitchFamily="34" charset="-120"/>
              </a:rPr>
              <a:t>muy</a:t>
            </a:r>
            <a:r>
              <a:rPr lang="en-US" sz="1000">
                <a:solidFill>
                  <a:srgbClr val="1E293B"/>
                </a:solidFill>
                <a:latin typeface="Calibri" pitchFamily="34" charset="0"/>
                <a:ea typeface="Calibri" pitchFamily="34" charset="-122"/>
                <a:cs typeface="Calibri" pitchFamily="34" charset="-120"/>
              </a:rPr>
              <a:t> alto; </a:t>
            </a:r>
            <a:r>
              <a:rPr lang="en-US" sz="1000" err="1">
                <a:solidFill>
                  <a:srgbClr val="1E293B"/>
                </a:solidFill>
                <a:latin typeface="Calibri" pitchFamily="34" charset="0"/>
                <a:ea typeface="Calibri" pitchFamily="34" charset="-122"/>
                <a:cs typeface="Calibri" pitchFamily="34" charset="-120"/>
              </a:rPr>
              <a:t>tiempo</a:t>
            </a:r>
            <a:r>
              <a:rPr lang="en-US" sz="1000">
                <a:solidFill>
                  <a:srgbClr val="1E293B"/>
                </a:solidFill>
                <a:latin typeface="Calibri" pitchFamily="34" charset="0"/>
                <a:ea typeface="Calibri" pitchFamily="34" charset="-122"/>
                <a:cs typeface="Calibri" pitchFamily="34" charset="-120"/>
              </a:rPr>
              <a:t> de </a:t>
            </a:r>
            <a:r>
              <a:rPr lang="en-US" sz="1000" err="1">
                <a:solidFill>
                  <a:srgbClr val="1E293B"/>
                </a:solidFill>
                <a:latin typeface="Calibri" pitchFamily="34" charset="0"/>
                <a:ea typeface="Calibri" pitchFamily="34" charset="-122"/>
                <a:cs typeface="Calibri" pitchFamily="34" charset="-120"/>
              </a:rPr>
              <a:t>anticipación</a:t>
            </a:r>
            <a:r>
              <a:rPr lang="en-US" sz="1000">
                <a:solidFill>
                  <a:srgbClr val="1E293B"/>
                </a:solidFill>
                <a:latin typeface="Calibri" pitchFamily="34" charset="0"/>
                <a:ea typeface="Calibri" pitchFamily="34" charset="-122"/>
                <a:cs typeface="Calibri" pitchFamily="34" charset="-120"/>
              </a:rPr>
              <a:t> </a:t>
            </a:r>
            <a:r>
              <a:rPr lang="en-US" sz="1000" err="1">
                <a:solidFill>
                  <a:srgbClr val="1E293B"/>
                </a:solidFill>
                <a:latin typeface="Calibri" pitchFamily="34" charset="0"/>
                <a:ea typeface="Calibri" pitchFamily="34" charset="-122"/>
                <a:cs typeface="Calibri" pitchFamily="34" charset="-120"/>
              </a:rPr>
              <a:t>promedio</a:t>
            </a:r>
            <a:r>
              <a:rPr lang="en-US" sz="1000">
                <a:solidFill>
                  <a:srgbClr val="1E293B"/>
                </a:solidFill>
                <a:latin typeface="Calibri" pitchFamily="34" charset="0"/>
                <a:ea typeface="Calibri" pitchFamily="34" charset="-122"/>
                <a:cs typeface="Calibri" pitchFamily="34" charset="-120"/>
              </a:rPr>
              <a:t> superior a 6 horas para </a:t>
            </a:r>
            <a:r>
              <a:rPr lang="en-US" sz="1000" err="1">
                <a:solidFill>
                  <a:srgbClr val="1E293B"/>
                </a:solidFill>
                <a:latin typeface="Calibri" pitchFamily="34" charset="0"/>
                <a:ea typeface="Calibri" pitchFamily="34" charset="-122"/>
                <a:cs typeface="Calibri" pitchFamily="34" charset="-120"/>
              </a:rPr>
              <a:t>inundaciones</a:t>
            </a:r>
            <a:r>
              <a:rPr lang="en-US" sz="1000">
                <a:solidFill>
                  <a:srgbClr val="1E293B"/>
                </a:solidFill>
                <a:latin typeface="Calibri" pitchFamily="34" charset="0"/>
                <a:ea typeface="Calibri" pitchFamily="34" charset="-122"/>
                <a:cs typeface="Calibri" pitchFamily="34" charset="-120"/>
              </a:rPr>
              <a:t>; </a:t>
            </a:r>
            <a:r>
              <a:rPr lang="en-US" sz="1000" err="1">
                <a:solidFill>
                  <a:srgbClr val="1E293B"/>
                </a:solidFill>
                <a:latin typeface="Calibri" pitchFamily="34" charset="0"/>
                <a:ea typeface="Calibri" pitchFamily="34" charset="-122"/>
                <a:cs typeface="Calibri" pitchFamily="34" charset="-120"/>
              </a:rPr>
              <a:t>cobertura</a:t>
            </a:r>
            <a:r>
              <a:rPr lang="en-US" sz="1000">
                <a:solidFill>
                  <a:srgbClr val="1E293B"/>
                </a:solidFill>
                <a:latin typeface="Calibri" pitchFamily="34" charset="0"/>
                <a:ea typeface="Calibri" pitchFamily="34" charset="-122"/>
                <a:cs typeface="Calibri" pitchFamily="34" charset="-120"/>
              </a:rPr>
              <a:t> de </a:t>
            </a:r>
            <a:r>
              <a:rPr lang="en-US" sz="1000" err="1">
                <a:solidFill>
                  <a:srgbClr val="1E293B"/>
                </a:solidFill>
                <a:latin typeface="Calibri" pitchFamily="34" charset="0"/>
                <a:ea typeface="Calibri" pitchFamily="34" charset="-122"/>
                <a:cs typeface="Calibri" pitchFamily="34" charset="-120"/>
              </a:rPr>
              <a:t>comunicación</a:t>
            </a:r>
            <a:r>
              <a:rPr lang="en-US" sz="1000">
                <a:solidFill>
                  <a:srgbClr val="1E293B"/>
                </a:solidFill>
                <a:latin typeface="Calibri" pitchFamily="34" charset="0"/>
                <a:ea typeface="Calibri" pitchFamily="34" charset="-122"/>
                <a:cs typeface="Calibri" pitchFamily="34" charset="-120"/>
              </a:rPr>
              <a:t> al 90% de población </a:t>
            </a:r>
            <a:r>
              <a:rPr lang="en-US" sz="1000" err="1">
                <a:solidFill>
                  <a:srgbClr val="1E293B"/>
                </a:solidFill>
                <a:latin typeface="Calibri" pitchFamily="34" charset="0"/>
                <a:ea typeface="Calibri" pitchFamily="34" charset="-122"/>
                <a:cs typeface="Calibri" pitchFamily="34" charset="-120"/>
              </a:rPr>
              <a:t>en</a:t>
            </a:r>
            <a:r>
              <a:rPr lang="en-US" sz="1000">
                <a:solidFill>
                  <a:srgbClr val="1E293B"/>
                </a:solidFill>
                <a:latin typeface="Calibri" pitchFamily="34" charset="0"/>
                <a:ea typeface="Calibri" pitchFamily="34" charset="-122"/>
                <a:cs typeface="Calibri" pitchFamily="34" charset="-120"/>
              </a:rPr>
              <a:t> zonas de </a:t>
            </a:r>
            <a:r>
              <a:rPr lang="en-US" sz="1000" err="1">
                <a:solidFill>
                  <a:srgbClr val="1E293B"/>
                </a:solidFill>
                <a:latin typeface="Calibri" pitchFamily="34" charset="0"/>
                <a:ea typeface="Calibri" pitchFamily="34" charset="-122"/>
                <a:cs typeface="Calibri" pitchFamily="34" charset="-120"/>
              </a:rPr>
              <a:t>riesgo</a:t>
            </a:r>
            <a:r>
              <a:rPr lang="en-US" sz="1000">
                <a:solidFill>
                  <a:srgbClr val="1E293B"/>
                </a:solidFill>
                <a:latin typeface="Calibri" pitchFamily="34" charset="0"/>
                <a:ea typeface="Calibri" pitchFamily="34" charset="-122"/>
                <a:cs typeface="Calibri" pitchFamily="34" charset="-120"/>
              </a:rPr>
              <a:t>; </a:t>
            </a:r>
            <a:r>
              <a:rPr lang="en-US" sz="1000" err="1">
                <a:solidFill>
                  <a:srgbClr val="1E293B"/>
                </a:solidFill>
                <a:latin typeface="Calibri" pitchFamily="34" charset="0"/>
                <a:ea typeface="Calibri" pitchFamily="34" charset="-122"/>
                <a:cs typeface="Calibri" pitchFamily="34" charset="-120"/>
              </a:rPr>
              <a:t>protocolos</a:t>
            </a:r>
            <a:r>
              <a:rPr lang="en-US" sz="1000">
                <a:solidFill>
                  <a:srgbClr val="1E293B"/>
                </a:solidFill>
                <a:latin typeface="Calibri" pitchFamily="34" charset="0"/>
                <a:ea typeface="Calibri" pitchFamily="34" charset="-122"/>
                <a:cs typeface="Calibri" pitchFamily="34" charset="-120"/>
              </a:rPr>
              <a:t> </a:t>
            </a:r>
            <a:r>
              <a:rPr lang="en-US" sz="1000" err="1">
                <a:solidFill>
                  <a:srgbClr val="1E293B"/>
                </a:solidFill>
                <a:latin typeface="Calibri" pitchFamily="34" charset="0"/>
                <a:ea typeface="Calibri" pitchFamily="34" charset="-122"/>
                <a:cs typeface="Calibri" pitchFamily="34" charset="-120"/>
              </a:rPr>
              <a:t>culturalmente</a:t>
            </a:r>
            <a:r>
              <a:rPr lang="en-US" sz="1000">
                <a:solidFill>
                  <a:srgbClr val="1E293B"/>
                </a:solidFill>
                <a:latin typeface="Calibri" pitchFamily="34" charset="0"/>
                <a:ea typeface="Calibri" pitchFamily="34" charset="-122"/>
                <a:cs typeface="Calibri" pitchFamily="34" charset="-120"/>
              </a:rPr>
              <a:t> </a:t>
            </a:r>
            <a:r>
              <a:rPr lang="en-US" sz="1000" err="1">
                <a:solidFill>
                  <a:srgbClr val="1E293B"/>
                </a:solidFill>
                <a:latin typeface="Calibri" pitchFamily="34" charset="0"/>
                <a:ea typeface="Calibri" pitchFamily="34" charset="-122"/>
                <a:cs typeface="Calibri" pitchFamily="34" charset="-120"/>
              </a:rPr>
              <a:t>pertinentes</a:t>
            </a:r>
            <a:r>
              <a:rPr lang="en-US" sz="1000">
                <a:solidFill>
                  <a:srgbClr val="1E293B"/>
                </a:solidFill>
                <a:latin typeface="Calibri" pitchFamily="34" charset="0"/>
                <a:ea typeface="Calibri" pitchFamily="34" charset="-122"/>
                <a:cs typeface="Calibri" pitchFamily="34" charset="-120"/>
              </a:rPr>
              <a:t> </a:t>
            </a:r>
            <a:r>
              <a:rPr lang="en-US" sz="1000" err="1">
                <a:solidFill>
                  <a:srgbClr val="1E293B"/>
                </a:solidFill>
                <a:latin typeface="Calibri" pitchFamily="34" charset="0"/>
                <a:ea typeface="Calibri" pitchFamily="34" charset="-122"/>
                <a:cs typeface="Calibri" pitchFamily="34" charset="-120"/>
              </a:rPr>
              <a:t>en</a:t>
            </a:r>
            <a:r>
              <a:rPr lang="en-US" sz="1000">
                <a:solidFill>
                  <a:srgbClr val="1E293B"/>
                </a:solidFill>
                <a:latin typeface="Calibri" pitchFamily="34" charset="0"/>
                <a:ea typeface="Calibri" pitchFamily="34" charset="-122"/>
                <a:cs typeface="Calibri" pitchFamily="34" charset="-120"/>
              </a:rPr>
              <a:t> </a:t>
            </a:r>
            <a:r>
              <a:rPr lang="en-US" sz="1000" err="1">
                <a:solidFill>
                  <a:srgbClr val="1E293B"/>
                </a:solidFill>
                <a:latin typeface="Calibri" pitchFamily="34" charset="0"/>
                <a:ea typeface="Calibri" pitchFamily="34" charset="-122"/>
                <a:cs typeface="Calibri" pitchFamily="34" charset="-120"/>
              </a:rPr>
              <a:t>territorios</a:t>
            </a:r>
            <a:r>
              <a:rPr lang="en-US" sz="1000">
                <a:solidFill>
                  <a:srgbClr val="1E293B"/>
                </a:solidFill>
                <a:latin typeface="Calibri" pitchFamily="34" charset="0"/>
                <a:ea typeface="Calibri" pitchFamily="34" charset="-122"/>
                <a:cs typeface="Calibri" pitchFamily="34" charset="-120"/>
              </a:rPr>
              <a:t> </a:t>
            </a:r>
            <a:r>
              <a:rPr lang="en-US" sz="1000" err="1">
                <a:solidFill>
                  <a:srgbClr val="1E293B"/>
                </a:solidFill>
                <a:latin typeface="Calibri" pitchFamily="34" charset="0"/>
                <a:ea typeface="Calibri" pitchFamily="34" charset="-122"/>
                <a:cs typeface="Calibri" pitchFamily="34" charset="-120"/>
              </a:rPr>
              <a:t>étnicos</a:t>
            </a:r>
            <a:r>
              <a:rPr lang="en-US" sz="1000">
                <a:solidFill>
                  <a:srgbClr val="1E293B"/>
                </a:solidFill>
                <a:latin typeface="Calibri" pitchFamily="34" charset="0"/>
                <a:ea typeface="Calibri" pitchFamily="34" charset="-122"/>
                <a:cs typeface="Calibri" pitchFamily="34" charset="-120"/>
              </a:rPr>
              <a:t> </a:t>
            </a:r>
            <a:r>
              <a:rPr lang="en-US" sz="1000" err="1">
                <a:solidFill>
                  <a:srgbClr val="1E293B"/>
                </a:solidFill>
                <a:latin typeface="Calibri" pitchFamily="34" charset="0"/>
                <a:ea typeface="Calibri" pitchFamily="34" charset="-122"/>
                <a:cs typeface="Calibri" pitchFamily="34" charset="-120"/>
              </a:rPr>
              <a:t>priorizados</a:t>
            </a:r>
            <a:r>
              <a:rPr lang="en-US" sz="1000">
                <a:solidFill>
                  <a:srgbClr val="1E293B"/>
                </a:solidFill>
                <a:latin typeface="Calibri" pitchFamily="34" charset="0"/>
                <a:ea typeface="Calibri" pitchFamily="34" charset="-122"/>
                <a:cs typeface="Calibri" pitchFamily="34" charset="-120"/>
              </a:rPr>
              <a:t>.</a:t>
            </a:r>
            <a:endParaRPr lang="en-US" sz="1000"/>
          </a:p>
          <a:p>
            <a:pPr marL="0" indent="0">
              <a:lnSpc>
                <a:spcPct val="125000"/>
              </a:lnSpc>
              <a:buNone/>
            </a:pPr>
            <a:r>
              <a:rPr lang="en-US" sz="1000" b="1">
                <a:solidFill>
                  <a:schemeClr val="bg2">
                    <a:lumMod val="75000"/>
                  </a:schemeClr>
                </a:solidFill>
                <a:latin typeface="Calibri" pitchFamily="34" charset="0"/>
                <a:ea typeface="Calibri" pitchFamily="34" charset="-122"/>
                <a:cs typeface="Calibri" pitchFamily="34" charset="-120"/>
              </a:rPr>
              <a:t>2040: </a:t>
            </a:r>
            <a:r>
              <a:rPr lang="en-US" sz="1000" err="1">
                <a:solidFill>
                  <a:srgbClr val="1E293B"/>
                </a:solidFill>
                <a:latin typeface="Calibri" pitchFamily="34" charset="0"/>
                <a:ea typeface="Calibri" pitchFamily="34" charset="-122"/>
                <a:cs typeface="Calibri" pitchFamily="34" charset="-120"/>
              </a:rPr>
              <a:t>Integración</a:t>
            </a:r>
            <a:r>
              <a:rPr lang="en-US" sz="1000">
                <a:solidFill>
                  <a:srgbClr val="1E293B"/>
                </a:solidFill>
                <a:latin typeface="Calibri" pitchFamily="34" charset="0"/>
                <a:ea typeface="Calibri" pitchFamily="34" charset="-122"/>
                <a:cs typeface="Calibri" pitchFamily="34" charset="-120"/>
              </a:rPr>
              <a:t> de </a:t>
            </a:r>
            <a:r>
              <a:rPr lang="en-US" sz="1000" err="1">
                <a:solidFill>
                  <a:srgbClr val="1E293B"/>
                </a:solidFill>
                <a:latin typeface="Calibri" pitchFamily="34" charset="0"/>
                <a:ea typeface="Calibri" pitchFamily="34" charset="-122"/>
                <a:cs typeface="Calibri" pitchFamily="34" charset="-120"/>
              </a:rPr>
              <a:t>modelos</a:t>
            </a:r>
            <a:r>
              <a:rPr lang="en-US" sz="1000">
                <a:solidFill>
                  <a:srgbClr val="1E293B"/>
                </a:solidFill>
                <a:latin typeface="Calibri" pitchFamily="34" charset="0"/>
                <a:ea typeface="Calibri" pitchFamily="34" charset="-122"/>
                <a:cs typeface="Calibri" pitchFamily="34" charset="-120"/>
              </a:rPr>
              <a:t> </a:t>
            </a:r>
            <a:r>
              <a:rPr lang="en-US" sz="1000" err="1">
                <a:solidFill>
                  <a:srgbClr val="1E293B"/>
                </a:solidFill>
                <a:latin typeface="Calibri" pitchFamily="34" charset="0"/>
                <a:ea typeface="Calibri" pitchFamily="34" charset="-122"/>
                <a:cs typeface="Calibri" pitchFamily="34" charset="-120"/>
              </a:rPr>
              <a:t>predictivos</a:t>
            </a:r>
            <a:r>
              <a:rPr lang="en-US" sz="1000">
                <a:solidFill>
                  <a:srgbClr val="1E293B"/>
                </a:solidFill>
                <a:latin typeface="Calibri" pitchFamily="34" charset="0"/>
                <a:ea typeface="Calibri" pitchFamily="34" charset="-122"/>
                <a:cs typeface="Calibri" pitchFamily="34" charset="-120"/>
              </a:rPr>
              <a:t> y </a:t>
            </a:r>
            <a:r>
              <a:rPr lang="en-US" sz="1000" err="1">
                <a:solidFill>
                  <a:srgbClr val="1E293B"/>
                </a:solidFill>
                <a:latin typeface="Calibri" pitchFamily="34" charset="0"/>
                <a:ea typeface="Calibri" pitchFamily="34" charset="-122"/>
                <a:cs typeface="Calibri" pitchFamily="34" charset="-120"/>
              </a:rPr>
              <a:t>teledetección</a:t>
            </a:r>
            <a:r>
              <a:rPr lang="en-US" sz="1000">
                <a:solidFill>
                  <a:srgbClr val="1E293B"/>
                </a:solidFill>
                <a:latin typeface="Calibri" pitchFamily="34" charset="0"/>
                <a:ea typeface="Calibri" pitchFamily="34" charset="-122"/>
                <a:cs typeface="Calibri" pitchFamily="34" charset="-120"/>
              </a:rPr>
              <a:t>; </a:t>
            </a:r>
            <a:r>
              <a:rPr lang="en-US" sz="1000" err="1">
                <a:solidFill>
                  <a:srgbClr val="1E293B"/>
                </a:solidFill>
                <a:latin typeface="Calibri" pitchFamily="34" charset="0"/>
                <a:ea typeface="Calibri" pitchFamily="34" charset="-122"/>
                <a:cs typeface="Calibri" pitchFamily="34" charset="-120"/>
              </a:rPr>
              <a:t>tiempo</a:t>
            </a:r>
            <a:r>
              <a:rPr lang="en-US" sz="1000">
                <a:solidFill>
                  <a:srgbClr val="1E293B"/>
                </a:solidFill>
                <a:latin typeface="Calibri" pitchFamily="34" charset="0"/>
                <a:ea typeface="Calibri" pitchFamily="34" charset="-122"/>
                <a:cs typeface="Calibri" pitchFamily="34" charset="-120"/>
              </a:rPr>
              <a:t> de </a:t>
            </a:r>
            <a:r>
              <a:rPr lang="en-US" sz="1000" err="1">
                <a:solidFill>
                  <a:srgbClr val="1E293B"/>
                </a:solidFill>
                <a:latin typeface="Calibri" pitchFamily="34" charset="0"/>
                <a:ea typeface="Calibri" pitchFamily="34" charset="-122"/>
                <a:cs typeface="Calibri" pitchFamily="34" charset="-120"/>
              </a:rPr>
              <a:t>anticipación</a:t>
            </a:r>
            <a:r>
              <a:rPr lang="en-US" sz="1000">
                <a:solidFill>
                  <a:srgbClr val="1E293B"/>
                </a:solidFill>
                <a:latin typeface="Calibri" pitchFamily="34" charset="0"/>
                <a:ea typeface="Calibri" pitchFamily="34" charset="-122"/>
                <a:cs typeface="Calibri" pitchFamily="34" charset="-120"/>
              </a:rPr>
              <a:t> superior a 12 horas; </a:t>
            </a:r>
            <a:r>
              <a:rPr lang="en-US" sz="1000" err="1">
                <a:solidFill>
                  <a:srgbClr val="1E293B"/>
                </a:solidFill>
                <a:latin typeface="Calibri" pitchFamily="34" charset="0"/>
                <a:ea typeface="Calibri" pitchFamily="34" charset="-122"/>
                <a:cs typeface="Calibri" pitchFamily="34" charset="-120"/>
              </a:rPr>
              <a:t>reducción</a:t>
            </a:r>
            <a:r>
              <a:rPr lang="en-US" sz="1000">
                <a:solidFill>
                  <a:srgbClr val="1E293B"/>
                </a:solidFill>
                <a:latin typeface="Calibri" pitchFamily="34" charset="0"/>
                <a:ea typeface="Calibri" pitchFamily="34" charset="-122"/>
                <a:cs typeface="Calibri" pitchFamily="34" charset="-120"/>
              </a:rPr>
              <a:t> del 50% </a:t>
            </a:r>
            <a:r>
              <a:rPr lang="en-US" sz="1000" err="1">
                <a:solidFill>
                  <a:srgbClr val="1E293B"/>
                </a:solidFill>
                <a:latin typeface="Calibri" pitchFamily="34" charset="0"/>
                <a:ea typeface="Calibri" pitchFamily="34" charset="-122"/>
                <a:cs typeface="Calibri" pitchFamily="34" charset="-120"/>
              </a:rPr>
              <a:t>en</a:t>
            </a:r>
            <a:r>
              <a:rPr lang="en-US" sz="1000">
                <a:solidFill>
                  <a:srgbClr val="1E293B"/>
                </a:solidFill>
                <a:latin typeface="Calibri" pitchFamily="34" charset="0"/>
                <a:ea typeface="Calibri" pitchFamily="34" charset="-122"/>
                <a:cs typeface="Calibri" pitchFamily="34" charset="-120"/>
              </a:rPr>
              <a:t> </a:t>
            </a:r>
            <a:r>
              <a:rPr lang="en-US" sz="1000" err="1">
                <a:solidFill>
                  <a:srgbClr val="1E293B"/>
                </a:solidFill>
                <a:latin typeface="Calibri" pitchFamily="34" charset="0"/>
                <a:ea typeface="Calibri" pitchFamily="34" charset="-122"/>
                <a:cs typeface="Calibri" pitchFamily="34" charset="-120"/>
              </a:rPr>
              <a:t>mortalidad</a:t>
            </a:r>
            <a:r>
              <a:rPr lang="en-US" sz="1000">
                <a:solidFill>
                  <a:srgbClr val="1E293B"/>
                </a:solidFill>
                <a:latin typeface="Calibri" pitchFamily="34" charset="0"/>
                <a:ea typeface="Calibri" pitchFamily="34" charset="-122"/>
                <a:cs typeface="Calibri" pitchFamily="34" charset="-120"/>
              </a:rPr>
              <a:t> </a:t>
            </a:r>
            <a:r>
              <a:rPr lang="en-US" sz="1000" err="1">
                <a:solidFill>
                  <a:srgbClr val="1E293B"/>
                </a:solidFill>
                <a:latin typeface="Calibri" pitchFamily="34" charset="0"/>
                <a:ea typeface="Calibri" pitchFamily="34" charset="-122"/>
                <a:cs typeface="Calibri" pitchFamily="34" charset="-120"/>
              </a:rPr>
              <a:t>por</a:t>
            </a:r>
            <a:r>
              <a:rPr lang="en-US" sz="1000">
                <a:solidFill>
                  <a:srgbClr val="1E293B"/>
                </a:solidFill>
                <a:latin typeface="Calibri" pitchFamily="34" charset="0"/>
                <a:ea typeface="Calibri" pitchFamily="34" charset="-122"/>
                <a:cs typeface="Calibri" pitchFamily="34" charset="-120"/>
              </a:rPr>
              <a:t> </a:t>
            </a:r>
            <a:r>
              <a:rPr lang="en-US" sz="1000" err="1">
                <a:solidFill>
                  <a:srgbClr val="1E293B"/>
                </a:solidFill>
                <a:latin typeface="Calibri" pitchFamily="34" charset="0"/>
                <a:ea typeface="Calibri" pitchFamily="34" charset="-122"/>
                <a:cs typeface="Calibri" pitchFamily="34" charset="-120"/>
              </a:rPr>
              <a:t>eventos</a:t>
            </a:r>
            <a:r>
              <a:rPr lang="en-US" sz="1000">
                <a:solidFill>
                  <a:srgbClr val="1E293B"/>
                </a:solidFill>
                <a:latin typeface="Calibri" pitchFamily="34" charset="0"/>
                <a:ea typeface="Calibri" pitchFamily="34" charset="-122"/>
                <a:cs typeface="Calibri" pitchFamily="34" charset="-120"/>
              </a:rPr>
              <a:t> </a:t>
            </a:r>
            <a:r>
              <a:rPr lang="en-US" sz="1000" err="1">
                <a:solidFill>
                  <a:srgbClr val="1E293B"/>
                </a:solidFill>
                <a:latin typeface="Calibri" pitchFamily="34" charset="0"/>
                <a:ea typeface="Calibri" pitchFamily="34" charset="-122"/>
                <a:cs typeface="Calibri" pitchFamily="34" charset="-120"/>
              </a:rPr>
              <a:t>hídricos</a:t>
            </a:r>
            <a:r>
              <a:rPr lang="en-US" sz="1000">
                <a:solidFill>
                  <a:srgbClr val="1E293B"/>
                </a:solidFill>
                <a:latin typeface="Calibri" pitchFamily="34" charset="0"/>
                <a:ea typeface="Calibri" pitchFamily="34" charset="-122"/>
                <a:cs typeface="Calibri" pitchFamily="34" charset="-120"/>
              </a:rPr>
              <a:t> vs. 2025; </a:t>
            </a:r>
            <a:r>
              <a:rPr lang="en-US" sz="1000" err="1">
                <a:solidFill>
                  <a:srgbClr val="1E293B"/>
                </a:solidFill>
                <a:latin typeface="Calibri" pitchFamily="34" charset="0"/>
                <a:ea typeface="Calibri" pitchFamily="34" charset="-122"/>
                <a:cs typeface="Calibri" pitchFamily="34" charset="-120"/>
              </a:rPr>
              <a:t>cobertura</a:t>
            </a:r>
            <a:r>
              <a:rPr lang="en-US" sz="1000">
                <a:solidFill>
                  <a:srgbClr val="1E293B"/>
                </a:solidFill>
                <a:latin typeface="Calibri" pitchFamily="34" charset="0"/>
                <a:ea typeface="Calibri" pitchFamily="34" charset="-122"/>
                <a:cs typeface="Calibri" pitchFamily="34" charset="-120"/>
              </a:rPr>
              <a:t> </a:t>
            </a:r>
            <a:r>
              <a:rPr lang="en-US" sz="1000" err="1">
                <a:solidFill>
                  <a:srgbClr val="1E293B"/>
                </a:solidFill>
                <a:latin typeface="Calibri" pitchFamily="34" charset="0"/>
                <a:ea typeface="Calibri" pitchFamily="34" charset="-122"/>
                <a:cs typeface="Calibri" pitchFamily="34" charset="-120"/>
              </a:rPr>
              <a:t>equitativa</a:t>
            </a:r>
            <a:r>
              <a:rPr lang="en-US" sz="1000">
                <a:solidFill>
                  <a:srgbClr val="1E293B"/>
                </a:solidFill>
                <a:latin typeface="Calibri" pitchFamily="34" charset="0"/>
                <a:ea typeface="Calibri" pitchFamily="34" charset="-122"/>
                <a:cs typeface="Calibri" pitchFamily="34" charset="-120"/>
              </a:rPr>
              <a:t> </a:t>
            </a:r>
            <a:r>
              <a:rPr lang="en-US" sz="1000" err="1">
                <a:solidFill>
                  <a:srgbClr val="1E293B"/>
                </a:solidFill>
                <a:latin typeface="Calibri" pitchFamily="34" charset="0"/>
                <a:ea typeface="Calibri" pitchFamily="34" charset="-122"/>
                <a:cs typeface="Calibri" pitchFamily="34" charset="-120"/>
              </a:rPr>
              <a:t>verificable</a:t>
            </a:r>
            <a:r>
              <a:rPr lang="en-US" sz="1000">
                <a:solidFill>
                  <a:srgbClr val="1E293B"/>
                </a:solidFill>
                <a:latin typeface="Calibri" pitchFamily="34" charset="0"/>
                <a:ea typeface="Calibri" pitchFamily="34" charset="-122"/>
                <a:cs typeface="Calibri" pitchFamily="34" charset="-120"/>
              </a:rPr>
              <a:t> entre </a:t>
            </a:r>
            <a:r>
              <a:rPr lang="en-US" sz="1000" err="1">
                <a:solidFill>
                  <a:srgbClr val="1E293B"/>
                </a:solidFill>
                <a:latin typeface="Calibri" pitchFamily="34" charset="0"/>
                <a:ea typeface="Calibri" pitchFamily="34" charset="-122"/>
                <a:cs typeface="Calibri" pitchFamily="34" charset="-120"/>
              </a:rPr>
              <a:t>territorios</a:t>
            </a:r>
            <a:r>
              <a:rPr lang="en-US" sz="1000">
                <a:solidFill>
                  <a:srgbClr val="1E293B"/>
                </a:solidFill>
                <a:latin typeface="Calibri" pitchFamily="34" charset="0"/>
                <a:ea typeface="Calibri" pitchFamily="34" charset="-122"/>
                <a:cs typeface="Calibri" pitchFamily="34" charset="-120"/>
              </a:rPr>
              <a:t> </a:t>
            </a:r>
            <a:r>
              <a:rPr lang="en-US" sz="1000" err="1">
                <a:solidFill>
                  <a:srgbClr val="1E293B"/>
                </a:solidFill>
                <a:latin typeface="Calibri" pitchFamily="34" charset="0"/>
                <a:ea typeface="Calibri" pitchFamily="34" charset="-122"/>
                <a:cs typeface="Calibri" pitchFamily="34" charset="-120"/>
              </a:rPr>
              <a:t>urbanos</a:t>
            </a:r>
            <a:r>
              <a:rPr lang="en-US" sz="1000">
                <a:solidFill>
                  <a:srgbClr val="1E293B"/>
                </a:solidFill>
                <a:latin typeface="Calibri" pitchFamily="34" charset="0"/>
                <a:ea typeface="Calibri" pitchFamily="34" charset="-122"/>
                <a:cs typeface="Calibri" pitchFamily="34" charset="-120"/>
              </a:rPr>
              <a:t> y rurales.</a:t>
            </a:r>
            <a:endParaRPr lang="en-US" sz="1000"/>
          </a:p>
          <a:p>
            <a:pPr marL="0" indent="0">
              <a:lnSpc>
                <a:spcPct val="125000"/>
              </a:lnSpc>
              <a:buNone/>
            </a:pPr>
            <a:r>
              <a:rPr lang="en-US" sz="1000" b="1">
                <a:solidFill>
                  <a:schemeClr val="bg2">
                    <a:lumMod val="75000"/>
                  </a:schemeClr>
                </a:solidFill>
                <a:latin typeface="Calibri" pitchFamily="34" charset="0"/>
                <a:ea typeface="Calibri" pitchFamily="34" charset="-122"/>
                <a:cs typeface="Calibri" pitchFamily="34" charset="-120"/>
              </a:rPr>
              <a:t>2050: </a:t>
            </a:r>
            <a:r>
              <a:rPr lang="en-US" sz="1000">
                <a:solidFill>
                  <a:srgbClr val="1E293B"/>
                </a:solidFill>
                <a:latin typeface="Calibri" pitchFamily="34" charset="0"/>
                <a:ea typeface="Calibri" pitchFamily="34" charset="-122"/>
                <a:cs typeface="Calibri" pitchFamily="34" charset="-120"/>
              </a:rPr>
              <a:t>SAT de </a:t>
            </a:r>
            <a:r>
              <a:rPr lang="en-US" sz="1000" err="1">
                <a:solidFill>
                  <a:srgbClr val="1E293B"/>
                </a:solidFill>
                <a:latin typeface="Calibri" pitchFamily="34" charset="0"/>
                <a:ea typeface="Calibri" pitchFamily="34" charset="-122"/>
                <a:cs typeface="Calibri" pitchFamily="34" charset="-120"/>
              </a:rPr>
              <a:t>clase</a:t>
            </a:r>
            <a:r>
              <a:rPr lang="en-US" sz="1000">
                <a:solidFill>
                  <a:srgbClr val="1E293B"/>
                </a:solidFill>
                <a:latin typeface="Calibri" pitchFamily="34" charset="0"/>
                <a:ea typeface="Calibri" pitchFamily="34" charset="-122"/>
                <a:cs typeface="Calibri" pitchFamily="34" charset="-120"/>
              </a:rPr>
              <a:t> </a:t>
            </a:r>
            <a:r>
              <a:rPr lang="en-US" sz="1000" err="1">
                <a:solidFill>
                  <a:srgbClr val="1E293B"/>
                </a:solidFill>
                <a:latin typeface="Calibri" pitchFamily="34" charset="0"/>
                <a:ea typeface="Calibri" pitchFamily="34" charset="-122"/>
                <a:cs typeface="Calibri" pitchFamily="34" charset="-120"/>
              </a:rPr>
              <a:t>mundial</a:t>
            </a:r>
            <a:r>
              <a:rPr lang="en-US" sz="1000">
                <a:solidFill>
                  <a:srgbClr val="1E293B"/>
                </a:solidFill>
                <a:latin typeface="Calibri" pitchFamily="34" charset="0"/>
                <a:ea typeface="Calibri" pitchFamily="34" charset="-122"/>
                <a:cs typeface="Calibri" pitchFamily="34" charset="-120"/>
              </a:rPr>
              <a:t> con </a:t>
            </a:r>
            <a:r>
              <a:rPr lang="en-US" sz="1000" err="1">
                <a:solidFill>
                  <a:srgbClr val="1E293B"/>
                </a:solidFill>
                <a:latin typeface="Calibri" pitchFamily="34" charset="0"/>
                <a:ea typeface="Calibri" pitchFamily="34" charset="-122"/>
                <a:cs typeface="Calibri" pitchFamily="34" charset="-120"/>
              </a:rPr>
              <a:t>cobertura</a:t>
            </a:r>
            <a:r>
              <a:rPr lang="en-US" sz="1000">
                <a:solidFill>
                  <a:srgbClr val="1E293B"/>
                </a:solidFill>
                <a:latin typeface="Calibri" pitchFamily="34" charset="0"/>
                <a:ea typeface="Calibri" pitchFamily="34" charset="-122"/>
                <a:cs typeface="Calibri" pitchFamily="34" charset="-120"/>
              </a:rPr>
              <a:t> </a:t>
            </a:r>
            <a:r>
              <a:rPr lang="en-US" sz="1000" err="1">
                <a:solidFill>
                  <a:srgbClr val="1E293B"/>
                </a:solidFill>
                <a:latin typeface="Calibri" pitchFamily="34" charset="0"/>
                <a:ea typeface="Calibri" pitchFamily="34" charset="-122"/>
                <a:cs typeface="Calibri" pitchFamily="34" charset="-120"/>
              </a:rPr>
              <a:t>nacional</a:t>
            </a:r>
            <a:r>
              <a:rPr lang="en-US" sz="1000">
                <a:solidFill>
                  <a:srgbClr val="1E293B"/>
                </a:solidFill>
                <a:latin typeface="Calibri" pitchFamily="34" charset="0"/>
                <a:ea typeface="Calibri" pitchFamily="34" charset="-122"/>
                <a:cs typeface="Calibri" pitchFamily="34" charset="-120"/>
              </a:rPr>
              <a:t> completa; cero </a:t>
            </a:r>
            <a:r>
              <a:rPr lang="en-US" sz="1000" err="1">
                <a:solidFill>
                  <a:srgbClr val="1E293B"/>
                </a:solidFill>
                <a:latin typeface="Calibri" pitchFamily="34" charset="0"/>
                <a:ea typeface="Calibri" pitchFamily="34" charset="-122"/>
                <a:cs typeface="Calibri" pitchFamily="34" charset="-120"/>
              </a:rPr>
              <a:t>muertes</a:t>
            </a:r>
            <a:r>
              <a:rPr lang="en-US" sz="1000">
                <a:solidFill>
                  <a:srgbClr val="1E293B"/>
                </a:solidFill>
                <a:latin typeface="Calibri" pitchFamily="34" charset="0"/>
                <a:ea typeface="Calibri" pitchFamily="34" charset="-122"/>
                <a:cs typeface="Calibri" pitchFamily="34" charset="-120"/>
              </a:rPr>
              <a:t> </a:t>
            </a:r>
            <a:r>
              <a:rPr lang="en-US" sz="1000" err="1">
                <a:solidFill>
                  <a:srgbClr val="1E293B"/>
                </a:solidFill>
                <a:latin typeface="Calibri" pitchFamily="34" charset="0"/>
                <a:ea typeface="Calibri" pitchFamily="34" charset="-122"/>
                <a:cs typeface="Calibri" pitchFamily="34" charset="-120"/>
              </a:rPr>
              <a:t>prevenibles</a:t>
            </a:r>
            <a:r>
              <a:rPr lang="en-US" sz="1000">
                <a:solidFill>
                  <a:srgbClr val="1E293B"/>
                </a:solidFill>
                <a:latin typeface="Calibri" pitchFamily="34" charset="0"/>
                <a:ea typeface="Calibri" pitchFamily="34" charset="-122"/>
                <a:cs typeface="Calibri" pitchFamily="34" charset="-120"/>
              </a:rPr>
              <a:t> </a:t>
            </a:r>
            <a:r>
              <a:rPr lang="en-US" sz="1000" err="1">
                <a:solidFill>
                  <a:srgbClr val="1E293B"/>
                </a:solidFill>
                <a:latin typeface="Calibri" pitchFamily="34" charset="0"/>
                <a:ea typeface="Calibri" pitchFamily="34" charset="-122"/>
                <a:cs typeface="Calibri" pitchFamily="34" charset="-120"/>
              </a:rPr>
              <a:t>por</a:t>
            </a:r>
            <a:r>
              <a:rPr lang="en-US" sz="1000">
                <a:solidFill>
                  <a:srgbClr val="1E293B"/>
                </a:solidFill>
                <a:latin typeface="Calibri" pitchFamily="34" charset="0"/>
                <a:ea typeface="Calibri" pitchFamily="34" charset="-122"/>
                <a:cs typeface="Calibri" pitchFamily="34" charset="-120"/>
              </a:rPr>
              <a:t> </a:t>
            </a:r>
            <a:r>
              <a:rPr lang="en-US" sz="1000" err="1">
                <a:solidFill>
                  <a:srgbClr val="1E293B"/>
                </a:solidFill>
                <a:latin typeface="Calibri" pitchFamily="34" charset="0"/>
                <a:ea typeface="Calibri" pitchFamily="34" charset="-122"/>
                <a:cs typeface="Calibri" pitchFamily="34" charset="-120"/>
              </a:rPr>
              <a:t>eventos</a:t>
            </a:r>
            <a:r>
              <a:rPr lang="en-US" sz="1000">
                <a:solidFill>
                  <a:srgbClr val="1E293B"/>
                </a:solidFill>
                <a:latin typeface="Calibri" pitchFamily="34" charset="0"/>
                <a:ea typeface="Calibri" pitchFamily="34" charset="-122"/>
                <a:cs typeface="Calibri" pitchFamily="34" charset="-120"/>
              </a:rPr>
              <a:t> </a:t>
            </a:r>
            <a:r>
              <a:rPr lang="en-US" sz="1000" err="1">
                <a:solidFill>
                  <a:srgbClr val="1E293B"/>
                </a:solidFill>
                <a:latin typeface="Calibri" pitchFamily="34" charset="0"/>
                <a:ea typeface="Calibri" pitchFamily="34" charset="-122"/>
                <a:cs typeface="Calibri" pitchFamily="34" charset="-120"/>
              </a:rPr>
              <a:t>hídricos</a:t>
            </a:r>
            <a:r>
              <a:rPr lang="en-US" sz="1000">
                <a:solidFill>
                  <a:srgbClr val="1E293B"/>
                </a:solidFill>
                <a:latin typeface="Calibri" pitchFamily="34" charset="0"/>
                <a:ea typeface="Calibri" pitchFamily="34" charset="-122"/>
                <a:cs typeface="Calibri" pitchFamily="34" charset="-120"/>
              </a:rPr>
              <a:t> con </a:t>
            </a:r>
            <a:r>
              <a:rPr lang="en-US" sz="1000" err="1">
                <a:solidFill>
                  <a:srgbClr val="1E293B"/>
                </a:solidFill>
                <a:latin typeface="Calibri" pitchFamily="34" charset="0"/>
                <a:ea typeface="Calibri" pitchFamily="34" charset="-122"/>
                <a:cs typeface="Calibri" pitchFamily="34" charset="-120"/>
              </a:rPr>
              <a:t>alerta</a:t>
            </a:r>
            <a:r>
              <a:rPr lang="en-US" sz="1000">
                <a:solidFill>
                  <a:srgbClr val="1E293B"/>
                </a:solidFill>
                <a:latin typeface="Calibri" pitchFamily="34" charset="0"/>
                <a:ea typeface="Calibri" pitchFamily="34" charset="-122"/>
                <a:cs typeface="Calibri" pitchFamily="34" charset="-120"/>
              </a:rPr>
              <a:t> </a:t>
            </a:r>
            <a:r>
              <a:rPr lang="en-US" sz="1000" err="1">
                <a:solidFill>
                  <a:srgbClr val="1E293B"/>
                </a:solidFill>
                <a:latin typeface="Calibri" pitchFamily="34" charset="0"/>
                <a:ea typeface="Calibri" pitchFamily="34" charset="-122"/>
                <a:cs typeface="Calibri" pitchFamily="34" charset="-120"/>
              </a:rPr>
              <a:t>emitida</a:t>
            </a:r>
            <a:r>
              <a:rPr lang="en-US" sz="1000">
                <a:solidFill>
                  <a:srgbClr val="1E293B"/>
                </a:solidFill>
                <a:latin typeface="Calibri" pitchFamily="34" charset="0"/>
                <a:ea typeface="Calibri" pitchFamily="34" charset="-122"/>
                <a:cs typeface="Calibri" pitchFamily="34" charset="-120"/>
              </a:rPr>
              <a:t>; </a:t>
            </a:r>
            <a:r>
              <a:rPr lang="en-US" sz="1000" err="1">
                <a:solidFill>
                  <a:srgbClr val="1E293B"/>
                </a:solidFill>
                <a:latin typeface="Calibri" pitchFamily="34" charset="0"/>
                <a:ea typeface="Calibri" pitchFamily="34" charset="-122"/>
                <a:cs typeface="Calibri" pitchFamily="34" charset="-120"/>
              </a:rPr>
              <a:t>acceso</a:t>
            </a:r>
            <a:r>
              <a:rPr lang="en-US" sz="1000">
                <a:solidFill>
                  <a:srgbClr val="1E293B"/>
                </a:solidFill>
                <a:latin typeface="Calibri" pitchFamily="34" charset="0"/>
                <a:ea typeface="Calibri" pitchFamily="34" charset="-122"/>
                <a:cs typeface="Calibri" pitchFamily="34" charset="-120"/>
              </a:rPr>
              <a:t> universal a </a:t>
            </a:r>
            <a:r>
              <a:rPr lang="en-US" sz="1000" err="1">
                <a:solidFill>
                  <a:srgbClr val="1E293B"/>
                </a:solidFill>
                <a:latin typeface="Calibri" pitchFamily="34" charset="0"/>
                <a:ea typeface="Calibri" pitchFamily="34" charset="-122"/>
                <a:cs typeface="Calibri" pitchFamily="34" charset="-120"/>
              </a:rPr>
              <a:t>información</a:t>
            </a:r>
            <a:r>
              <a:rPr lang="en-US" sz="1000">
                <a:solidFill>
                  <a:srgbClr val="1E293B"/>
                </a:solidFill>
                <a:latin typeface="Calibri" pitchFamily="34" charset="0"/>
                <a:ea typeface="Calibri" pitchFamily="34" charset="-122"/>
                <a:cs typeface="Calibri" pitchFamily="34" charset="-120"/>
              </a:rPr>
              <a:t> de </a:t>
            </a:r>
            <a:r>
              <a:rPr lang="en-US" sz="1000" err="1">
                <a:solidFill>
                  <a:srgbClr val="1E293B"/>
                </a:solidFill>
                <a:latin typeface="Calibri" pitchFamily="34" charset="0"/>
                <a:ea typeface="Calibri" pitchFamily="34" charset="-122"/>
                <a:cs typeface="Calibri" pitchFamily="34" charset="-120"/>
              </a:rPr>
              <a:t>alerta</a:t>
            </a:r>
            <a:r>
              <a:rPr lang="en-US" sz="1000">
                <a:solidFill>
                  <a:srgbClr val="1E293B"/>
                </a:solidFill>
                <a:latin typeface="Calibri" pitchFamily="34" charset="0"/>
                <a:ea typeface="Calibri" pitchFamily="34" charset="-122"/>
                <a:cs typeface="Calibri" pitchFamily="34" charset="-120"/>
              </a:rPr>
              <a:t> </a:t>
            </a:r>
            <a:r>
              <a:rPr lang="en-US" sz="1000" err="1">
                <a:solidFill>
                  <a:srgbClr val="1E293B"/>
                </a:solidFill>
                <a:latin typeface="Calibri" pitchFamily="34" charset="0"/>
                <a:ea typeface="Calibri" pitchFamily="34" charset="-122"/>
                <a:cs typeface="Calibri" pitchFamily="34" charset="-120"/>
              </a:rPr>
              <a:t>en</a:t>
            </a:r>
            <a:r>
              <a:rPr lang="en-US" sz="1000">
                <a:solidFill>
                  <a:srgbClr val="1E293B"/>
                </a:solidFill>
                <a:latin typeface="Calibri" pitchFamily="34" charset="0"/>
                <a:ea typeface="Calibri" pitchFamily="34" charset="-122"/>
                <a:cs typeface="Calibri" pitchFamily="34" charset="-120"/>
              </a:rPr>
              <a:t> </a:t>
            </a:r>
            <a:r>
              <a:rPr lang="en-US" sz="1000" err="1">
                <a:solidFill>
                  <a:srgbClr val="1E293B"/>
                </a:solidFill>
                <a:latin typeface="Calibri" pitchFamily="34" charset="0"/>
                <a:ea typeface="Calibri" pitchFamily="34" charset="-122"/>
                <a:cs typeface="Calibri" pitchFamily="34" charset="-120"/>
              </a:rPr>
              <a:t>tiempo</a:t>
            </a:r>
            <a:r>
              <a:rPr lang="en-US" sz="1000">
                <a:solidFill>
                  <a:srgbClr val="1E293B"/>
                </a:solidFill>
                <a:latin typeface="Calibri" pitchFamily="34" charset="0"/>
                <a:ea typeface="Calibri" pitchFamily="34" charset="-122"/>
                <a:cs typeface="Calibri" pitchFamily="34" charset="-120"/>
              </a:rPr>
              <a:t> real; </a:t>
            </a:r>
            <a:r>
              <a:rPr lang="en-US" sz="1000" err="1">
                <a:solidFill>
                  <a:srgbClr val="1E293B"/>
                </a:solidFill>
                <a:latin typeface="Calibri" pitchFamily="34" charset="0"/>
                <a:ea typeface="Calibri" pitchFamily="34" charset="-122"/>
                <a:cs typeface="Calibri" pitchFamily="34" charset="-120"/>
              </a:rPr>
              <a:t>modelo</a:t>
            </a:r>
            <a:r>
              <a:rPr lang="en-US" sz="1000">
                <a:solidFill>
                  <a:srgbClr val="1E293B"/>
                </a:solidFill>
                <a:latin typeface="Calibri" pitchFamily="34" charset="0"/>
                <a:ea typeface="Calibri" pitchFamily="34" charset="-122"/>
                <a:cs typeface="Calibri" pitchFamily="34" charset="-120"/>
              </a:rPr>
              <a:t> exportable a la </a:t>
            </a:r>
            <a:r>
              <a:rPr lang="en-US" sz="1000" err="1">
                <a:solidFill>
                  <a:srgbClr val="1E293B"/>
                </a:solidFill>
                <a:latin typeface="Calibri" pitchFamily="34" charset="0"/>
                <a:ea typeface="Calibri" pitchFamily="34" charset="-122"/>
                <a:cs typeface="Calibri" pitchFamily="34" charset="-120"/>
              </a:rPr>
              <a:t>región</a:t>
            </a:r>
            <a:r>
              <a:rPr lang="en-US" sz="1000">
                <a:solidFill>
                  <a:srgbClr val="1E293B"/>
                </a:solidFill>
                <a:latin typeface="Calibri" pitchFamily="34" charset="0"/>
                <a:ea typeface="Calibri" pitchFamily="34" charset="-122"/>
                <a:cs typeface="Calibri" pitchFamily="34" charset="-120"/>
              </a:rPr>
              <a:t>.</a:t>
            </a:r>
            <a:endParaRPr lang="en-US" sz="1000"/>
          </a:p>
        </p:txBody>
      </p:sp>
      <p:pic>
        <p:nvPicPr>
          <p:cNvPr id="6" name="Gráfico 5" descr="Crecimiento empresarial contorno">
            <a:extLst>
              <a:ext uri="{FF2B5EF4-FFF2-40B4-BE49-F238E27FC236}">
                <a16:creationId xmlns:a16="http://schemas.microsoft.com/office/drawing/2014/main" id="{74E95AAB-0231-7F8D-F869-F51456A31403}"/>
              </a:ext>
            </a:extLst>
          </p:cNvPr>
          <p:cNvPicPr>
            <a:picLocks noChangeAspect="1"/>
          </p:cNvPicPr>
          <p:nvPr/>
        </p:nvPicPr>
        <p:blipFill>
          <a:blip>
            <a:extLst>
              <a:ext uri="{96DAC541-7B7A-43D3-8B79-37D633B846F1}">
                <asvg:svgBlip xmlns:asvg="http://schemas.microsoft.com/office/drawing/2016/SVG/main" r:embed="rId6"/>
              </a:ext>
            </a:extLst>
          </a:blip>
          <a:stretch>
            <a:fillRect/>
          </a:stretch>
        </p:blipFill>
        <p:spPr>
          <a:xfrm>
            <a:off x="5738757" y="4745388"/>
            <a:ext cx="717480" cy="717480"/>
          </a:xfrm>
          <a:prstGeom prst="rect">
            <a:avLst/>
          </a:prstGeom>
        </p:spPr>
      </p:pic>
      <p:pic>
        <p:nvPicPr>
          <p:cNvPr id="8" name="Gráfico 7" descr="Usuarios contorno">
            <a:extLst>
              <a:ext uri="{FF2B5EF4-FFF2-40B4-BE49-F238E27FC236}">
                <a16:creationId xmlns:a16="http://schemas.microsoft.com/office/drawing/2014/main" id="{FD036C47-B14A-4FC6-D335-7F6ADC21202D}"/>
              </a:ext>
            </a:extLst>
          </p:cNvPr>
          <p:cNvPicPr>
            <a:picLocks noChangeAspect="1"/>
          </p:cNvPicPr>
          <p:nvPr/>
        </p:nvPicPr>
        <p:blipFill>
          <a:blip>
            <a:extLst>
              <a:ext uri="{96DAC541-7B7A-43D3-8B79-37D633B846F1}">
                <asvg:svgBlip xmlns:asvg="http://schemas.microsoft.com/office/drawing/2016/SVG/main" r:embed="rId7"/>
              </a:ext>
            </a:extLst>
          </a:blip>
          <a:stretch>
            <a:fillRect/>
          </a:stretch>
        </p:blipFill>
        <p:spPr>
          <a:xfrm>
            <a:off x="5738757" y="2568901"/>
            <a:ext cx="717480" cy="717480"/>
          </a:xfrm>
          <a:prstGeom prst="rect">
            <a:avLst/>
          </a:prstGeom>
        </p:spPr>
      </p:pic>
      <p:pic>
        <p:nvPicPr>
          <p:cNvPr id="10" name="Gráfico 9" descr="Mano abierta con planta contorno">
            <a:extLst>
              <a:ext uri="{FF2B5EF4-FFF2-40B4-BE49-F238E27FC236}">
                <a16:creationId xmlns:a16="http://schemas.microsoft.com/office/drawing/2014/main" id="{C2BB6DB7-BD97-4F32-3F09-CD6C6C69093E}"/>
              </a:ext>
            </a:extLst>
          </p:cNvPr>
          <p:cNvPicPr>
            <a:picLocks noChangeAspect="1"/>
          </p:cNvPicPr>
          <p:nvPr/>
        </p:nvPicPr>
        <p:blipFill>
          <a:blip>
            <a:extLst>
              <a:ext uri="{96DAC541-7B7A-43D3-8B79-37D633B846F1}">
                <asvg:svgBlip xmlns:asvg="http://schemas.microsoft.com/office/drawing/2016/SVG/main" r:embed="rId8"/>
              </a:ext>
            </a:extLst>
          </a:blip>
          <a:stretch>
            <a:fillRect/>
          </a:stretch>
        </p:blipFill>
        <p:spPr>
          <a:xfrm>
            <a:off x="276819" y="2598785"/>
            <a:ext cx="655486" cy="655486"/>
          </a:xfrm>
          <a:prstGeom prst="rect">
            <a:avLst/>
          </a:prstGeom>
        </p:spPr>
      </p:pic>
      <p:sp>
        <p:nvSpPr>
          <p:cNvPr id="7" name="TextBox 6">
            <a:extLst>
              <a:ext uri="{FF2B5EF4-FFF2-40B4-BE49-F238E27FC236}">
                <a16:creationId xmlns:a16="http://schemas.microsoft.com/office/drawing/2014/main" id="{D4C9B581-931E-981F-75A6-31B411F684B9}"/>
              </a:ext>
            </a:extLst>
          </p:cNvPr>
          <p:cNvSpPr txBox="1"/>
          <p:nvPr/>
        </p:nvSpPr>
        <p:spPr>
          <a:xfrm>
            <a:off x="-26772" y="5655460"/>
            <a:ext cx="4932945" cy="1033232"/>
          </a:xfrm>
          <a:prstGeom prst="rect">
            <a:avLst/>
          </a:prstGeom>
          <a:noFill/>
        </p:spPr>
        <p:txBody>
          <a:bodyPr wrap="square">
            <a:spAutoFit/>
          </a:bodyPr>
          <a:lstStyle/>
          <a:p>
            <a:pPr marL="342900" indent="-342900">
              <a:lnSpc>
                <a:spcPct val="130000"/>
              </a:lnSpc>
              <a:buSzPct val="100000"/>
              <a:buFont typeface="Arial"/>
              <a:buChar char="•"/>
            </a:pPr>
            <a:r>
              <a:rPr lang="en-US" sz="1200" b="1" err="1">
                <a:solidFill>
                  <a:srgbClr val="1A9AAF"/>
                </a:solidFill>
                <a:latin typeface="Calibri" pitchFamily="34" charset="0"/>
                <a:cs typeface="Calibri" pitchFamily="34" charset="-120"/>
              </a:rPr>
              <a:t>Enfoque</a:t>
            </a:r>
            <a:r>
              <a:rPr lang="en-US" sz="1200" b="1">
                <a:solidFill>
                  <a:srgbClr val="1A9AAF"/>
                </a:solidFill>
                <a:latin typeface="Calibri" pitchFamily="34" charset="0"/>
                <a:cs typeface="Calibri" pitchFamily="34" charset="-120"/>
              </a:rPr>
              <a:t> </a:t>
            </a:r>
            <a:r>
              <a:rPr lang="en-US" sz="1200" b="1" err="1">
                <a:solidFill>
                  <a:srgbClr val="1A9AAF"/>
                </a:solidFill>
                <a:latin typeface="Calibri" pitchFamily="34" charset="0"/>
                <a:cs typeface="Calibri" pitchFamily="34" charset="-120"/>
              </a:rPr>
              <a:t>basado</a:t>
            </a:r>
            <a:r>
              <a:rPr lang="en-US" sz="1200" b="1">
                <a:solidFill>
                  <a:srgbClr val="1A9AAF"/>
                </a:solidFill>
                <a:latin typeface="Calibri" pitchFamily="34" charset="0"/>
                <a:cs typeface="Calibri" pitchFamily="34" charset="-120"/>
              </a:rPr>
              <a:t> </a:t>
            </a:r>
            <a:r>
              <a:rPr lang="en-US" sz="1200" b="1" err="1">
                <a:solidFill>
                  <a:srgbClr val="1A9AAF"/>
                </a:solidFill>
                <a:latin typeface="Calibri" pitchFamily="34" charset="0"/>
                <a:cs typeface="Calibri" pitchFamily="34" charset="-120"/>
              </a:rPr>
              <a:t>en</a:t>
            </a:r>
            <a:r>
              <a:rPr lang="en-US" sz="1200" b="1">
                <a:solidFill>
                  <a:srgbClr val="1A9AAF"/>
                </a:solidFill>
                <a:latin typeface="Calibri" pitchFamily="34" charset="0"/>
                <a:cs typeface="Calibri" pitchFamily="34" charset="-120"/>
              </a:rPr>
              <a:t> derechos </a:t>
            </a:r>
            <a:r>
              <a:rPr lang="en-US" sz="1200" b="1" err="1">
                <a:solidFill>
                  <a:srgbClr val="1A9AAF"/>
                </a:solidFill>
                <a:latin typeface="Calibri" pitchFamily="34" charset="0"/>
                <a:cs typeface="Calibri" pitchFamily="34" charset="-120"/>
              </a:rPr>
              <a:t>humanos</a:t>
            </a:r>
            <a:endParaRPr lang="en-US" sz="1200" b="1">
              <a:solidFill>
                <a:srgbClr val="1A9AAF"/>
              </a:solidFill>
              <a:latin typeface="Calibri" pitchFamily="34" charset="0"/>
              <a:cs typeface="Calibri" pitchFamily="34" charset="-120"/>
            </a:endParaRPr>
          </a:p>
          <a:p>
            <a:pPr marL="342900" indent="-342900">
              <a:lnSpc>
                <a:spcPct val="130000"/>
              </a:lnSpc>
              <a:buSzPct val="100000"/>
              <a:buFont typeface="Arial"/>
              <a:buChar char="•"/>
            </a:pPr>
            <a:r>
              <a:rPr lang="en-US" sz="1200" b="1">
                <a:solidFill>
                  <a:srgbClr val="1A9AAF"/>
                </a:solidFill>
                <a:latin typeface="Calibri" pitchFamily="34" charset="0"/>
                <a:cs typeface="Calibri" pitchFamily="34" charset="-120"/>
              </a:rPr>
              <a:t>Justicia </a:t>
            </a:r>
            <a:r>
              <a:rPr lang="en-US" sz="1200" b="1" err="1">
                <a:solidFill>
                  <a:srgbClr val="1A9AAF"/>
                </a:solidFill>
                <a:latin typeface="Calibri" pitchFamily="34" charset="0"/>
                <a:cs typeface="Calibri" pitchFamily="34" charset="-120"/>
              </a:rPr>
              <a:t>participativa</a:t>
            </a:r>
            <a:r>
              <a:rPr lang="en-US" sz="1200" b="1">
                <a:solidFill>
                  <a:srgbClr val="1A9AAF"/>
                </a:solidFill>
                <a:latin typeface="Calibri" pitchFamily="34" charset="0"/>
                <a:cs typeface="Calibri" pitchFamily="34" charset="-120"/>
              </a:rPr>
              <a:t> y </a:t>
            </a:r>
            <a:r>
              <a:rPr lang="en-US" sz="1200" b="1" err="1">
                <a:solidFill>
                  <a:srgbClr val="1A9AAF"/>
                </a:solidFill>
                <a:latin typeface="Calibri" pitchFamily="34" charset="0"/>
                <a:cs typeface="Calibri" pitchFamily="34" charset="-120"/>
              </a:rPr>
              <a:t>acceso</a:t>
            </a:r>
            <a:r>
              <a:rPr lang="en-US" sz="1200" b="1">
                <a:solidFill>
                  <a:srgbClr val="1A9AAF"/>
                </a:solidFill>
                <a:latin typeface="Calibri" pitchFamily="34" charset="0"/>
                <a:cs typeface="Calibri" pitchFamily="34" charset="-120"/>
              </a:rPr>
              <a:t> a la </a:t>
            </a:r>
            <a:r>
              <a:rPr lang="en-US" sz="1200" b="1" err="1">
                <a:solidFill>
                  <a:srgbClr val="1A9AAF"/>
                </a:solidFill>
                <a:latin typeface="Calibri" pitchFamily="34" charset="0"/>
                <a:cs typeface="Calibri" pitchFamily="34" charset="-120"/>
              </a:rPr>
              <a:t>información</a:t>
            </a:r>
            <a:endParaRPr lang="en-US" sz="1200" b="1">
              <a:solidFill>
                <a:srgbClr val="1A9AAF"/>
              </a:solidFill>
              <a:latin typeface="Calibri" pitchFamily="34" charset="0"/>
              <a:cs typeface="Calibri" pitchFamily="34" charset="-120"/>
            </a:endParaRPr>
          </a:p>
          <a:p>
            <a:pPr marL="342900" indent="-342900">
              <a:lnSpc>
                <a:spcPct val="130000"/>
              </a:lnSpc>
              <a:buSzPct val="100000"/>
              <a:buFont typeface="Arial"/>
              <a:buChar char="•"/>
            </a:pPr>
            <a:r>
              <a:rPr lang="en-US" sz="1200" b="1" err="1">
                <a:solidFill>
                  <a:srgbClr val="1A9AAF"/>
                </a:solidFill>
                <a:latin typeface="Calibri" pitchFamily="34" charset="0"/>
                <a:cs typeface="Calibri" pitchFamily="34" charset="-120"/>
              </a:rPr>
              <a:t>Enfoque</a:t>
            </a:r>
            <a:r>
              <a:rPr lang="en-US" sz="1200" b="1">
                <a:solidFill>
                  <a:srgbClr val="1A9AAF"/>
                </a:solidFill>
                <a:latin typeface="Calibri" pitchFamily="34" charset="0"/>
                <a:cs typeface="Calibri" pitchFamily="34" charset="-120"/>
              </a:rPr>
              <a:t> territorial y </a:t>
            </a:r>
            <a:r>
              <a:rPr lang="en-US" sz="1200" b="1" err="1">
                <a:solidFill>
                  <a:srgbClr val="1A9AAF"/>
                </a:solidFill>
                <a:latin typeface="Calibri" pitchFamily="34" charset="0"/>
                <a:cs typeface="Calibri" pitchFamily="34" charset="-120"/>
              </a:rPr>
              <a:t>diferencial</a:t>
            </a:r>
            <a:endParaRPr lang="en-US" sz="1200" b="1">
              <a:solidFill>
                <a:srgbClr val="1A9AAF"/>
              </a:solidFill>
              <a:latin typeface="Calibri" pitchFamily="34" charset="0"/>
              <a:cs typeface="Calibri" pitchFamily="34" charset="-120"/>
            </a:endParaRPr>
          </a:p>
          <a:p>
            <a:pPr marL="342900" indent="-342900">
              <a:lnSpc>
                <a:spcPct val="130000"/>
              </a:lnSpc>
              <a:buSzPct val="100000"/>
              <a:buFont typeface="Arial"/>
              <a:buChar char="•"/>
            </a:pPr>
            <a:r>
              <a:rPr lang="en-US" sz="1200" b="1" err="1">
                <a:solidFill>
                  <a:srgbClr val="1A9AAF"/>
                </a:solidFill>
                <a:latin typeface="Calibri" pitchFamily="34" charset="0"/>
                <a:cs typeface="Calibri" pitchFamily="34" charset="-120"/>
              </a:rPr>
              <a:t>Ordenamiento</a:t>
            </a:r>
            <a:r>
              <a:rPr lang="en-US" sz="1200" b="1">
                <a:solidFill>
                  <a:srgbClr val="1A9AAF"/>
                </a:solidFill>
                <a:latin typeface="Calibri" pitchFamily="34" charset="0"/>
                <a:cs typeface="Calibri" pitchFamily="34" charset="-120"/>
              </a:rPr>
              <a:t> del </a:t>
            </a:r>
            <a:r>
              <a:rPr lang="en-US" sz="1200" b="1" err="1">
                <a:solidFill>
                  <a:srgbClr val="1A9AAF"/>
                </a:solidFill>
                <a:latin typeface="Calibri" pitchFamily="34" charset="0"/>
                <a:cs typeface="Calibri" pitchFamily="34" charset="-120"/>
              </a:rPr>
              <a:t>territorio</a:t>
            </a:r>
            <a:r>
              <a:rPr lang="en-US" sz="1200" b="1">
                <a:solidFill>
                  <a:srgbClr val="1A9AAF"/>
                </a:solidFill>
                <a:latin typeface="Calibri" pitchFamily="34" charset="0"/>
                <a:cs typeface="Calibri" pitchFamily="34" charset="-120"/>
              </a:rPr>
              <a:t> </a:t>
            </a:r>
            <a:r>
              <a:rPr lang="en-US" sz="1200" b="1" err="1">
                <a:solidFill>
                  <a:srgbClr val="1A9AAF"/>
                </a:solidFill>
                <a:latin typeface="Calibri" pitchFamily="34" charset="0"/>
                <a:cs typeface="Calibri" pitchFamily="34" charset="-120"/>
              </a:rPr>
              <a:t>alrededor</a:t>
            </a:r>
            <a:r>
              <a:rPr lang="en-US" sz="1200" b="1">
                <a:solidFill>
                  <a:srgbClr val="1A9AAF"/>
                </a:solidFill>
                <a:latin typeface="Calibri" pitchFamily="34" charset="0"/>
                <a:cs typeface="Calibri" pitchFamily="34" charset="-120"/>
              </a:rPr>
              <a:t> del </a:t>
            </a:r>
            <a:r>
              <a:rPr lang="en-US" sz="1200" b="1" err="1">
                <a:solidFill>
                  <a:srgbClr val="1A9AAF"/>
                </a:solidFill>
                <a:latin typeface="Calibri" pitchFamily="34" charset="0"/>
                <a:cs typeface="Calibri" pitchFamily="34" charset="-120"/>
              </a:rPr>
              <a:t>agua</a:t>
            </a:r>
            <a:r>
              <a:rPr lang="en-US" sz="1200" b="1">
                <a:solidFill>
                  <a:srgbClr val="1A9AAF"/>
                </a:solidFill>
                <a:latin typeface="Calibri" pitchFamily="34" charset="0"/>
                <a:cs typeface="Calibri" pitchFamily="34" charset="-120"/>
              </a:rPr>
              <a:t> (OTAA)</a:t>
            </a:r>
          </a:p>
        </p:txBody>
      </p:sp>
      <p:sp>
        <p:nvSpPr>
          <p:cNvPr id="11" name="TextBox 10">
            <a:extLst>
              <a:ext uri="{FF2B5EF4-FFF2-40B4-BE49-F238E27FC236}">
                <a16:creationId xmlns:a16="http://schemas.microsoft.com/office/drawing/2014/main" id="{BF98AE17-13A3-96B2-FC57-E75B146327EE}"/>
              </a:ext>
            </a:extLst>
          </p:cNvPr>
          <p:cNvSpPr txBox="1"/>
          <p:nvPr/>
        </p:nvSpPr>
        <p:spPr>
          <a:xfrm>
            <a:off x="7413296" y="1838943"/>
            <a:ext cx="4543913" cy="553998"/>
          </a:xfrm>
          <a:prstGeom prst="rect">
            <a:avLst/>
          </a:prstGeom>
          <a:solidFill>
            <a:schemeClr val="accent4">
              <a:lumMod val="20000"/>
              <a:lumOff val="80000"/>
            </a:schemeClr>
          </a:solidFill>
        </p:spPr>
        <p:txBody>
          <a:bodyPr wrap="square">
            <a:spAutoFit/>
          </a:bodyPr>
          <a:lstStyle>
            <a:defPPr marR="0" lvl="0" algn="l" rtl="0">
              <a:lnSpc>
                <a:spcPct val="100000"/>
              </a:lnSpc>
              <a:spcBef>
                <a:spcPts val="0"/>
              </a:spcBef>
              <a:spcAft>
                <a:spcPts val="0"/>
              </a:spcAft>
            </a:defPPr>
            <a:lvl1pPr marL="0" indent="0">
              <a:buNone/>
              <a:defRPr sz="1000" b="1">
                <a:solidFill>
                  <a:srgbClr val="D97706"/>
                </a:solidFill>
                <a:latin typeface="Calibri" pitchFamily="34" charset="0"/>
                <a:ea typeface="Calibri" pitchFamily="34" charset="-122"/>
                <a:cs typeface="Calibri" pitchFamily="34" charset="-120"/>
              </a:defRPr>
            </a:lvl1pPr>
          </a:lstStyle>
          <a:p>
            <a:r>
              <a:rPr lang="es-ES_tradnl"/>
              <a:t>Brecha: </a:t>
            </a:r>
            <a:r>
              <a:rPr lang="en-US" err="1">
                <a:solidFill>
                  <a:srgbClr val="92400E"/>
                </a:solidFill>
              </a:rPr>
              <a:t>Debilidad</a:t>
            </a:r>
            <a:r>
              <a:rPr lang="en-US">
                <a:solidFill>
                  <a:srgbClr val="92400E"/>
                </a:solidFill>
              </a:rPr>
              <a:t> </a:t>
            </a:r>
            <a:r>
              <a:rPr lang="en-US" err="1">
                <a:solidFill>
                  <a:srgbClr val="92400E"/>
                </a:solidFill>
              </a:rPr>
              <a:t>en</a:t>
            </a:r>
            <a:r>
              <a:rPr lang="en-US">
                <a:solidFill>
                  <a:srgbClr val="92400E"/>
                </a:solidFill>
              </a:rPr>
              <a:t> </a:t>
            </a:r>
            <a:r>
              <a:rPr lang="en-US" err="1">
                <a:solidFill>
                  <a:srgbClr val="92400E"/>
                </a:solidFill>
              </a:rPr>
              <a:t>los</a:t>
            </a:r>
            <a:r>
              <a:rPr lang="en-US">
                <a:solidFill>
                  <a:srgbClr val="92400E"/>
                </a:solidFill>
              </a:rPr>
              <a:t> </a:t>
            </a:r>
            <a:r>
              <a:rPr lang="en-US" err="1">
                <a:solidFill>
                  <a:srgbClr val="92400E"/>
                </a:solidFill>
              </a:rPr>
              <a:t>mecanismos</a:t>
            </a:r>
            <a:r>
              <a:rPr lang="en-US">
                <a:solidFill>
                  <a:srgbClr val="92400E"/>
                </a:solidFill>
              </a:rPr>
              <a:t> de </a:t>
            </a:r>
            <a:r>
              <a:rPr lang="en-US" err="1">
                <a:solidFill>
                  <a:srgbClr val="92400E"/>
                </a:solidFill>
              </a:rPr>
              <a:t>anticipación</a:t>
            </a:r>
            <a:r>
              <a:rPr lang="en-US">
                <a:solidFill>
                  <a:srgbClr val="92400E"/>
                </a:solidFill>
              </a:rPr>
              <a:t> y </a:t>
            </a:r>
            <a:r>
              <a:rPr lang="en-US" err="1">
                <a:solidFill>
                  <a:srgbClr val="92400E"/>
                </a:solidFill>
              </a:rPr>
              <a:t>comunicación</a:t>
            </a:r>
            <a:r>
              <a:rPr lang="en-US">
                <a:solidFill>
                  <a:srgbClr val="92400E"/>
                </a:solidFill>
              </a:rPr>
              <a:t> </a:t>
            </a:r>
            <a:r>
              <a:rPr lang="en-US" err="1">
                <a:solidFill>
                  <a:srgbClr val="92400E"/>
                </a:solidFill>
              </a:rPr>
              <a:t>oportuna</a:t>
            </a:r>
            <a:r>
              <a:rPr lang="en-US">
                <a:solidFill>
                  <a:srgbClr val="92400E"/>
                </a:solidFill>
              </a:rPr>
              <a:t> de </a:t>
            </a:r>
            <a:r>
              <a:rPr lang="en-US" err="1">
                <a:solidFill>
                  <a:srgbClr val="92400E"/>
                </a:solidFill>
              </a:rPr>
              <a:t>riesgos</a:t>
            </a:r>
            <a:r>
              <a:rPr lang="en-US">
                <a:solidFill>
                  <a:srgbClr val="92400E"/>
                </a:solidFill>
              </a:rPr>
              <a:t> </a:t>
            </a:r>
            <a:r>
              <a:rPr lang="en-US" err="1">
                <a:solidFill>
                  <a:srgbClr val="92400E"/>
                </a:solidFill>
              </a:rPr>
              <a:t>hídricos</a:t>
            </a:r>
            <a:r>
              <a:rPr lang="en-US">
                <a:solidFill>
                  <a:srgbClr val="92400E"/>
                </a:solidFill>
              </a:rPr>
              <a:t>. </a:t>
            </a:r>
            <a:r>
              <a:rPr lang="en-US" err="1">
                <a:solidFill>
                  <a:srgbClr val="92400E"/>
                </a:solidFill>
              </a:rPr>
              <a:t>Desigualdad</a:t>
            </a:r>
            <a:r>
              <a:rPr lang="en-US">
                <a:solidFill>
                  <a:srgbClr val="92400E"/>
                </a:solidFill>
              </a:rPr>
              <a:t> </a:t>
            </a:r>
            <a:r>
              <a:rPr lang="en-US" err="1">
                <a:solidFill>
                  <a:srgbClr val="92400E"/>
                </a:solidFill>
              </a:rPr>
              <a:t>en</a:t>
            </a:r>
            <a:r>
              <a:rPr lang="en-US">
                <a:solidFill>
                  <a:srgbClr val="92400E"/>
                </a:solidFill>
              </a:rPr>
              <a:t> </a:t>
            </a:r>
            <a:r>
              <a:rPr lang="en-US" err="1">
                <a:solidFill>
                  <a:srgbClr val="92400E"/>
                </a:solidFill>
              </a:rPr>
              <a:t>el</a:t>
            </a:r>
            <a:r>
              <a:rPr lang="en-US">
                <a:solidFill>
                  <a:srgbClr val="92400E"/>
                </a:solidFill>
              </a:rPr>
              <a:t> </a:t>
            </a:r>
            <a:r>
              <a:rPr lang="en-US" err="1">
                <a:solidFill>
                  <a:srgbClr val="92400E"/>
                </a:solidFill>
              </a:rPr>
              <a:t>acceso</a:t>
            </a:r>
            <a:r>
              <a:rPr lang="en-US">
                <a:solidFill>
                  <a:srgbClr val="92400E"/>
                </a:solidFill>
              </a:rPr>
              <a:t> a </a:t>
            </a:r>
            <a:r>
              <a:rPr lang="en-US" err="1">
                <a:solidFill>
                  <a:srgbClr val="92400E"/>
                </a:solidFill>
              </a:rPr>
              <a:t>información</a:t>
            </a:r>
            <a:r>
              <a:rPr lang="en-US">
                <a:solidFill>
                  <a:srgbClr val="92400E"/>
                </a:solidFill>
              </a:rPr>
              <a:t> de </a:t>
            </a:r>
            <a:r>
              <a:rPr lang="en-US" err="1">
                <a:solidFill>
                  <a:srgbClr val="92400E"/>
                </a:solidFill>
              </a:rPr>
              <a:t>alerta</a:t>
            </a:r>
            <a:r>
              <a:rPr lang="en-US">
                <a:solidFill>
                  <a:srgbClr val="92400E"/>
                </a:solidFill>
              </a:rPr>
              <a:t> entre </a:t>
            </a:r>
            <a:r>
              <a:rPr lang="en-US" err="1">
                <a:solidFill>
                  <a:srgbClr val="92400E"/>
                </a:solidFill>
              </a:rPr>
              <a:t>territorios</a:t>
            </a:r>
            <a:r>
              <a:rPr lang="en-US">
                <a:solidFill>
                  <a:srgbClr val="92400E"/>
                </a:solidFill>
              </a:rPr>
              <a:t> </a:t>
            </a:r>
            <a:r>
              <a:rPr lang="en-US" err="1">
                <a:solidFill>
                  <a:srgbClr val="92400E"/>
                </a:solidFill>
              </a:rPr>
              <a:t>urbanos</a:t>
            </a:r>
            <a:r>
              <a:rPr lang="en-US">
                <a:solidFill>
                  <a:srgbClr val="92400E"/>
                </a:solidFill>
              </a:rPr>
              <a:t> y rurales, y </a:t>
            </a:r>
            <a:r>
              <a:rPr lang="en-US" err="1">
                <a:solidFill>
                  <a:srgbClr val="92400E"/>
                </a:solidFill>
              </a:rPr>
              <a:t>ausencia</a:t>
            </a:r>
            <a:r>
              <a:rPr lang="en-US">
                <a:solidFill>
                  <a:srgbClr val="92400E"/>
                </a:solidFill>
              </a:rPr>
              <a:t> de </a:t>
            </a:r>
            <a:r>
              <a:rPr lang="en-US" err="1">
                <a:solidFill>
                  <a:srgbClr val="92400E"/>
                </a:solidFill>
              </a:rPr>
              <a:t>protocolos</a:t>
            </a:r>
            <a:r>
              <a:rPr lang="en-US">
                <a:solidFill>
                  <a:srgbClr val="92400E"/>
                </a:solidFill>
              </a:rPr>
              <a:t> para </a:t>
            </a:r>
            <a:r>
              <a:rPr lang="en-US" err="1">
                <a:solidFill>
                  <a:srgbClr val="92400E"/>
                </a:solidFill>
              </a:rPr>
              <a:t>comunidades</a:t>
            </a:r>
            <a:r>
              <a:rPr lang="en-US">
                <a:solidFill>
                  <a:srgbClr val="92400E"/>
                </a:solidFill>
              </a:rPr>
              <a:t> </a:t>
            </a:r>
            <a:r>
              <a:rPr lang="en-US" err="1">
                <a:solidFill>
                  <a:srgbClr val="92400E"/>
                </a:solidFill>
              </a:rPr>
              <a:t>étnicas</a:t>
            </a:r>
            <a:r>
              <a:rPr lang="en-US">
                <a:solidFill>
                  <a:srgbClr val="92400E"/>
                </a:solidFill>
              </a:rPr>
              <a:t>.</a:t>
            </a:r>
            <a:endParaRPr lang="es-ES_tradnl"/>
          </a:p>
        </p:txBody>
      </p:sp>
      <p:sp>
        <p:nvSpPr>
          <p:cNvPr id="9" name="TextBox 8">
            <a:extLst>
              <a:ext uri="{FF2B5EF4-FFF2-40B4-BE49-F238E27FC236}">
                <a16:creationId xmlns:a16="http://schemas.microsoft.com/office/drawing/2014/main" id="{22A5775B-A218-EE3E-7D80-6A45EF8C12C5}"/>
              </a:ext>
            </a:extLst>
          </p:cNvPr>
          <p:cNvSpPr txBox="1"/>
          <p:nvPr/>
        </p:nvSpPr>
        <p:spPr>
          <a:xfrm>
            <a:off x="-348854" y="5208240"/>
            <a:ext cx="6122772" cy="376129"/>
          </a:xfrm>
          <a:prstGeom prst="rect">
            <a:avLst/>
          </a:prstGeom>
          <a:noFill/>
        </p:spPr>
        <p:txBody>
          <a:bodyPr wrap="square">
            <a:spAutoFit/>
          </a:bodyPr>
          <a:lstStyle/>
          <a:p>
            <a:pPr marL="457200" lvl="1" algn="just">
              <a:lnSpc>
                <a:spcPct val="150000"/>
              </a:lnSpc>
              <a:buSzPts val="1200"/>
            </a:pPr>
            <a:r>
              <a:rPr lang="en-US" sz="1400" b="1" err="1">
                <a:solidFill>
                  <a:srgbClr val="0C3B5E"/>
                </a:solidFill>
                <a:latin typeface="Georgia" pitchFamily="34" charset="0"/>
                <a:ea typeface="Georgia" pitchFamily="34" charset="-122"/>
                <a:cs typeface="Georgia" pitchFamily="34" charset="-120"/>
              </a:rPr>
              <a:t>Principios</a:t>
            </a:r>
            <a:r>
              <a:rPr lang="en-US" sz="1400" b="1">
                <a:solidFill>
                  <a:srgbClr val="0C3B5E"/>
                </a:solidFill>
                <a:latin typeface="Georgia" pitchFamily="34" charset="0"/>
                <a:ea typeface="Georgia" pitchFamily="34" charset="-122"/>
                <a:cs typeface="Georgia" pitchFamily="34" charset="-120"/>
              </a:rPr>
              <a:t> y </a:t>
            </a:r>
            <a:r>
              <a:rPr lang="en-US" sz="1400" b="1" err="1">
                <a:solidFill>
                  <a:srgbClr val="0C3B5E"/>
                </a:solidFill>
                <a:latin typeface="Georgia" pitchFamily="34" charset="0"/>
                <a:ea typeface="Georgia" pitchFamily="34" charset="-122"/>
                <a:cs typeface="Georgia" pitchFamily="34" charset="-120"/>
              </a:rPr>
              <a:t>enfoques</a:t>
            </a:r>
            <a:r>
              <a:rPr lang="en-US" sz="1400" b="1">
                <a:solidFill>
                  <a:srgbClr val="0C3B5E"/>
                </a:solidFill>
                <a:latin typeface="Georgia" pitchFamily="34" charset="0"/>
                <a:ea typeface="Georgia" pitchFamily="34" charset="-122"/>
                <a:cs typeface="Georgia" pitchFamily="34" charset="-120"/>
              </a:rPr>
              <a:t> </a:t>
            </a:r>
            <a:r>
              <a:rPr lang="en-US" sz="1400" b="1" err="1">
                <a:solidFill>
                  <a:srgbClr val="0C3B5E"/>
                </a:solidFill>
                <a:latin typeface="Georgia" pitchFamily="34" charset="0"/>
                <a:ea typeface="Georgia" pitchFamily="34" charset="-122"/>
                <a:cs typeface="Georgia" pitchFamily="34" charset="-120"/>
              </a:rPr>
              <a:t>rectores</a:t>
            </a:r>
            <a:endParaRPr lang="en-US" sz="1400"/>
          </a:p>
        </p:txBody>
      </p:sp>
    </p:spTree>
    <p:extLst>
      <p:ext uri="{BB962C8B-B14F-4D97-AF65-F5344CB8AC3E}">
        <p14:creationId xmlns:p14="http://schemas.microsoft.com/office/powerpoint/2010/main" val="30591249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Shape 3998">
          <a:extLst>
            <a:ext uri="{FF2B5EF4-FFF2-40B4-BE49-F238E27FC236}">
              <a16:creationId xmlns:a16="http://schemas.microsoft.com/office/drawing/2014/main" id="{9B2DC3F0-20B3-B9A3-266B-217F760FEC94}"/>
            </a:ext>
          </a:extLst>
        </p:cNvPr>
        <p:cNvGrpSpPr/>
        <p:nvPr/>
      </p:nvGrpSpPr>
      <p:grpSpPr>
        <a:xfrm>
          <a:off x="0" y="0"/>
          <a:ext cx="0" cy="0"/>
          <a:chOff x="0" y="0"/>
          <a:chExt cx="0" cy="0"/>
        </a:xfrm>
      </p:grpSpPr>
      <p:pic>
        <p:nvPicPr>
          <p:cNvPr id="3999" name="Google Shape;3999;p27" descr="Patrón de fondo&#10;&#10;El contenido generado por IA puede ser incorrecto.">
            <a:extLst>
              <a:ext uri="{FF2B5EF4-FFF2-40B4-BE49-F238E27FC236}">
                <a16:creationId xmlns:a16="http://schemas.microsoft.com/office/drawing/2014/main" id="{2F3E28C8-AFA9-C145-CD31-8A87D1D4C074}"/>
              </a:ext>
            </a:extLst>
          </p:cNvPr>
          <p:cNvPicPr preferRelativeResize="0"/>
          <p:nvPr/>
        </p:nvPicPr>
        <p:blipFill rotWithShape="1">
          <a:blip r:embed="rId3">
            <a:alphaModFix/>
          </a:blip>
          <a:srcRect/>
          <a:stretch/>
        </p:blipFill>
        <p:spPr>
          <a:xfrm>
            <a:off x="-40488" y="0"/>
            <a:ext cx="11504838" cy="6858000"/>
          </a:xfrm>
          <a:prstGeom prst="rect">
            <a:avLst/>
          </a:prstGeom>
          <a:noFill/>
          <a:ln>
            <a:noFill/>
          </a:ln>
        </p:spPr>
      </p:pic>
      <p:sp>
        <p:nvSpPr>
          <p:cNvPr id="4000" name="Google Shape;4000;p27">
            <a:extLst>
              <a:ext uri="{FF2B5EF4-FFF2-40B4-BE49-F238E27FC236}">
                <a16:creationId xmlns:a16="http://schemas.microsoft.com/office/drawing/2014/main" id="{CE548C19-FE79-399A-8461-30AF0A065FEB}"/>
              </a:ext>
            </a:extLst>
          </p:cNvPr>
          <p:cNvSpPr/>
          <p:nvPr/>
        </p:nvSpPr>
        <p:spPr>
          <a:xfrm>
            <a:off x="6801898" y="0"/>
            <a:ext cx="5386800" cy="1042200"/>
          </a:xfrm>
          <a:prstGeom prst="rect">
            <a:avLst/>
          </a:prstGeom>
          <a:solidFill>
            <a:srgbClr val="242D5B"/>
          </a:solidFill>
          <a:ln w="12700" cap="flat" cmpd="sng">
            <a:solidFill>
              <a:srgbClr val="264159"/>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4001" name="Google Shape;4001;p27">
            <a:extLst>
              <a:ext uri="{FF2B5EF4-FFF2-40B4-BE49-F238E27FC236}">
                <a16:creationId xmlns:a16="http://schemas.microsoft.com/office/drawing/2014/main" id="{7D40D8D0-8CAB-3505-CEFB-2023BE7DA34A}"/>
              </a:ext>
            </a:extLst>
          </p:cNvPr>
          <p:cNvSpPr txBox="1"/>
          <p:nvPr/>
        </p:nvSpPr>
        <p:spPr>
          <a:xfrm>
            <a:off x="7099310" y="185888"/>
            <a:ext cx="4814700" cy="107730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000"/>
              <a:buFont typeface="Arial"/>
              <a:buNone/>
            </a:pPr>
            <a:r>
              <a:rPr lang="es-CO" sz="2000" b="1" i="0" u="none" strike="noStrike" cap="none">
                <a:solidFill>
                  <a:schemeClr val="lt1"/>
                </a:solidFill>
                <a:latin typeface="Calibri"/>
                <a:ea typeface="Calibri"/>
                <a:cs typeface="Calibri"/>
                <a:sym typeface="Calibri"/>
              </a:rPr>
              <a:t>LÍNEAS ESTRATÉGICAS propuestas equipo ANCLA</a:t>
            </a:r>
            <a:endParaRPr sz="2000" b="0" i="0" u="none" strike="noStrike" cap="none">
              <a:solidFill>
                <a:schemeClr val="lt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2400"/>
              <a:buFont typeface="Arial"/>
              <a:buNone/>
            </a:pPr>
            <a:endParaRPr sz="2400" b="1" i="0" u="none" strike="noStrike" cap="none">
              <a:solidFill>
                <a:schemeClr val="lt1"/>
              </a:solidFill>
              <a:latin typeface="Calibri"/>
              <a:ea typeface="Calibri"/>
              <a:cs typeface="Calibri"/>
              <a:sym typeface="Calibri"/>
            </a:endParaRPr>
          </a:p>
        </p:txBody>
      </p:sp>
      <p:pic>
        <p:nvPicPr>
          <p:cNvPr id="4002" name="Google Shape;4002;p27" descr="Logotipo&#10;&#10;El contenido generado por IA puede ser incorrecto.">
            <a:extLst>
              <a:ext uri="{FF2B5EF4-FFF2-40B4-BE49-F238E27FC236}">
                <a16:creationId xmlns:a16="http://schemas.microsoft.com/office/drawing/2014/main" id="{D3EC6EC8-D421-89FD-77B8-896996F77435}"/>
              </a:ext>
            </a:extLst>
          </p:cNvPr>
          <p:cNvPicPr preferRelativeResize="0"/>
          <p:nvPr/>
        </p:nvPicPr>
        <p:blipFill rotWithShape="1">
          <a:blip r:embed="rId4">
            <a:alphaModFix/>
          </a:blip>
          <a:srcRect/>
          <a:stretch/>
        </p:blipFill>
        <p:spPr>
          <a:xfrm>
            <a:off x="277873" y="185888"/>
            <a:ext cx="4019550" cy="809625"/>
          </a:xfrm>
          <a:prstGeom prst="rect">
            <a:avLst/>
          </a:prstGeom>
          <a:noFill/>
          <a:ln>
            <a:noFill/>
          </a:ln>
        </p:spPr>
      </p:pic>
      <p:sp>
        <p:nvSpPr>
          <p:cNvPr id="4003" name="Google Shape;4003;p27">
            <a:extLst>
              <a:ext uri="{FF2B5EF4-FFF2-40B4-BE49-F238E27FC236}">
                <a16:creationId xmlns:a16="http://schemas.microsoft.com/office/drawing/2014/main" id="{492A649F-6244-7C6B-9B4B-7DA9D104916C}"/>
              </a:ext>
            </a:extLst>
          </p:cNvPr>
          <p:cNvSpPr/>
          <p:nvPr/>
        </p:nvSpPr>
        <p:spPr>
          <a:xfrm>
            <a:off x="0" y="1002217"/>
            <a:ext cx="12192600" cy="1542600"/>
          </a:xfrm>
          <a:prstGeom prst="rect">
            <a:avLst/>
          </a:prstGeom>
          <a:solidFill>
            <a:srgbClr val="BBD6E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600"/>
              <a:buFont typeface="Arial"/>
              <a:buNone/>
            </a:pPr>
            <a:endParaRPr sz="1600" b="0" i="0" u="none" strike="noStrike" cap="none">
              <a:solidFill>
                <a:schemeClr val="lt1"/>
              </a:solidFill>
              <a:latin typeface="Calibri"/>
              <a:ea typeface="Calibri"/>
              <a:cs typeface="Calibri"/>
              <a:sym typeface="Calibri"/>
            </a:endParaRPr>
          </a:p>
        </p:txBody>
      </p:sp>
      <p:sp>
        <p:nvSpPr>
          <p:cNvPr id="4004" name="Google Shape;4004;p27">
            <a:extLst>
              <a:ext uri="{FF2B5EF4-FFF2-40B4-BE49-F238E27FC236}">
                <a16:creationId xmlns:a16="http://schemas.microsoft.com/office/drawing/2014/main" id="{6CDAC5C0-6980-6CB1-BE42-981D9240ED2C}"/>
              </a:ext>
            </a:extLst>
          </p:cNvPr>
          <p:cNvSpPr txBox="1"/>
          <p:nvPr/>
        </p:nvSpPr>
        <p:spPr>
          <a:xfrm>
            <a:off x="234791" y="1249296"/>
            <a:ext cx="11921527" cy="1077178"/>
          </a:xfrm>
          <a:prstGeom prst="rect">
            <a:avLst/>
          </a:prstGeom>
          <a:noFill/>
          <a:ln>
            <a:noFill/>
          </a:ln>
        </p:spPr>
        <p:txBody>
          <a:bodyPr spcFirstLastPara="1" wrap="square" lIns="91425" tIns="45700" rIns="91425" bIns="45700" anchor="t" anchorCtr="0">
            <a:spAutoFit/>
          </a:bodyPr>
          <a:lstStyle/>
          <a:p>
            <a:pPr lvl="0">
              <a:buSzPts val="2000"/>
            </a:pPr>
            <a:r>
              <a:rPr lang="es-CO" b="1"/>
              <a:t>OBJETIVO 4. FORTALECER LA GESTIÓN INTEGRAL DE LOS RIESGOS ASOCIADOS AL AGUA, PROMOVIENDO LA SOSTENIBILIDAD TERRITORIAL Y LA ADAPTACIÓN A LA VARIABILIDAD Y AL CAMBIO CLIMÁTICO </a:t>
            </a:r>
          </a:p>
          <a:p>
            <a:pPr lvl="0">
              <a:buSzPts val="2000"/>
            </a:pPr>
            <a:endParaRPr lang="es-CO" sz="1800" b="1">
              <a:solidFill>
                <a:srgbClr val="242D5B"/>
              </a:solidFill>
              <a:latin typeface="Calibri"/>
              <a:cs typeface="Calibri"/>
              <a:sym typeface="Calibri"/>
            </a:endParaRPr>
          </a:p>
          <a:p>
            <a:pPr>
              <a:buSzPts val="2000"/>
            </a:pPr>
            <a:r>
              <a:rPr lang="es-CO" sz="1800" b="1" i="0" u="none" strike="noStrike" cap="none">
                <a:solidFill>
                  <a:srgbClr val="242D5B"/>
                </a:solidFill>
                <a:latin typeface="Calibri"/>
                <a:ea typeface="Arial"/>
                <a:cs typeface="Calibri"/>
                <a:sym typeface="Calibri"/>
              </a:rPr>
              <a:t> 1.5 </a:t>
            </a:r>
            <a:r>
              <a:rPr lang="en-US" b="1" err="1"/>
              <a:t>SbN</a:t>
            </a:r>
            <a:r>
              <a:rPr lang="en-US" b="1"/>
              <a:t>: </a:t>
            </a:r>
            <a:r>
              <a:rPr lang="en-US" b="1" err="1"/>
              <a:t>Infraestructura</a:t>
            </a:r>
            <a:r>
              <a:rPr lang="en-US" b="1"/>
              <a:t> natural para la </a:t>
            </a:r>
            <a:r>
              <a:rPr lang="en-US" b="1" err="1"/>
              <a:t>reducción</a:t>
            </a:r>
            <a:r>
              <a:rPr lang="en-US" b="1"/>
              <a:t> de </a:t>
            </a:r>
            <a:r>
              <a:rPr lang="en-US" b="1" err="1"/>
              <a:t>riesgos</a:t>
            </a:r>
            <a:r>
              <a:rPr lang="en-US" b="1"/>
              <a:t> </a:t>
            </a:r>
            <a:r>
              <a:rPr lang="en-US" b="1" err="1"/>
              <a:t>asociados</a:t>
            </a:r>
            <a:r>
              <a:rPr lang="en-US" b="1"/>
              <a:t> al </a:t>
            </a:r>
            <a:r>
              <a:rPr lang="en-US" b="1" err="1"/>
              <a:t>agua</a:t>
            </a:r>
            <a:r>
              <a:rPr lang="en-US" b="1"/>
              <a:t> </a:t>
            </a:r>
            <a:endParaRPr b="1"/>
          </a:p>
        </p:txBody>
      </p:sp>
      <p:pic>
        <p:nvPicPr>
          <p:cNvPr id="4005" name="Google Shape;4005;p27" descr="Logotipo, nombre de la empresa&#10;&#10;El contenido generado por IA puede ser incorrecto.">
            <a:extLst>
              <a:ext uri="{FF2B5EF4-FFF2-40B4-BE49-F238E27FC236}">
                <a16:creationId xmlns:a16="http://schemas.microsoft.com/office/drawing/2014/main" id="{4726AF83-B3BF-4776-22DA-AAF65249DC58}"/>
              </a:ext>
            </a:extLst>
          </p:cNvPr>
          <p:cNvPicPr preferRelativeResize="0"/>
          <p:nvPr/>
        </p:nvPicPr>
        <p:blipFill rotWithShape="1">
          <a:blip r:embed="rId5">
            <a:alphaModFix/>
          </a:blip>
          <a:srcRect/>
          <a:stretch/>
        </p:blipFill>
        <p:spPr>
          <a:xfrm>
            <a:off x="10404350" y="5530993"/>
            <a:ext cx="1438275" cy="1066800"/>
          </a:xfrm>
          <a:prstGeom prst="rect">
            <a:avLst/>
          </a:prstGeom>
          <a:noFill/>
          <a:ln>
            <a:noFill/>
          </a:ln>
        </p:spPr>
      </p:pic>
      <p:sp>
        <p:nvSpPr>
          <p:cNvPr id="3" name="Google Shape;4161;p38">
            <a:extLst>
              <a:ext uri="{FF2B5EF4-FFF2-40B4-BE49-F238E27FC236}">
                <a16:creationId xmlns:a16="http://schemas.microsoft.com/office/drawing/2014/main" id="{5E03AC80-2BF0-AF14-11F0-79B78AE1C275}"/>
              </a:ext>
            </a:extLst>
          </p:cNvPr>
          <p:cNvSpPr txBox="1"/>
          <p:nvPr/>
        </p:nvSpPr>
        <p:spPr>
          <a:xfrm>
            <a:off x="137100" y="3160968"/>
            <a:ext cx="5425064" cy="1431121"/>
          </a:xfrm>
          <a:prstGeom prst="rect">
            <a:avLst/>
          </a:prstGeom>
          <a:noFill/>
          <a:ln>
            <a:noFill/>
          </a:ln>
        </p:spPr>
        <p:txBody>
          <a:bodyPr spcFirstLastPara="1" wrap="square" lIns="91425" tIns="45700" rIns="91425" bIns="45700" anchor="t" anchorCtr="0">
            <a:spAutoFit/>
          </a:bodyPr>
          <a:lstStyle/>
          <a:p>
            <a:pPr marL="457200" lvl="1" algn="just">
              <a:buSzPts val="1200"/>
            </a:pPr>
            <a:r>
              <a:rPr lang="es-CO" sz="1800" b="1">
                <a:solidFill>
                  <a:srgbClr val="242D5B"/>
                </a:solidFill>
                <a:latin typeface="Calibri"/>
                <a:cs typeface="Calibri"/>
                <a:sym typeface="Calibri"/>
              </a:rPr>
              <a:t>Propósito:  </a:t>
            </a:r>
          </a:p>
          <a:p>
            <a:pPr marL="0" indent="0">
              <a:lnSpc>
                <a:spcPct val="115000"/>
              </a:lnSpc>
              <a:buNone/>
            </a:pPr>
            <a:endParaRPr lang="en-US" sz="1200">
              <a:solidFill>
                <a:srgbClr val="1E293B"/>
              </a:solidFill>
              <a:latin typeface="Calibri" pitchFamily="34" charset="0"/>
              <a:ea typeface="Calibri" pitchFamily="34" charset="-122"/>
              <a:cs typeface="Calibri" pitchFamily="34" charset="-120"/>
            </a:endParaRPr>
          </a:p>
          <a:p>
            <a:pPr marL="0" indent="0">
              <a:lnSpc>
                <a:spcPct val="115000"/>
              </a:lnSpc>
              <a:buNone/>
            </a:pPr>
            <a:r>
              <a:rPr lang="en-US" sz="1200" err="1">
                <a:solidFill>
                  <a:srgbClr val="1E293B"/>
                </a:solidFill>
                <a:latin typeface="Calibri" pitchFamily="34" charset="0"/>
                <a:ea typeface="Calibri" pitchFamily="34" charset="-122"/>
                <a:cs typeface="Calibri" pitchFamily="34" charset="-120"/>
              </a:rPr>
              <a:t>Promover</a:t>
            </a:r>
            <a:r>
              <a:rPr lang="en-US" sz="1200">
                <a:solidFill>
                  <a:srgbClr val="1E293B"/>
                </a:solidFill>
                <a:latin typeface="Calibri" pitchFamily="34" charset="0"/>
                <a:ea typeface="Calibri" pitchFamily="34" charset="-122"/>
                <a:cs typeface="Calibri" pitchFamily="34" charset="-120"/>
              </a:rPr>
              <a:t> </a:t>
            </a:r>
            <a:r>
              <a:rPr lang="en-US" sz="1200" err="1">
                <a:solidFill>
                  <a:srgbClr val="1E293B"/>
                </a:solidFill>
                <a:latin typeface="Calibri" pitchFamily="34" charset="0"/>
                <a:ea typeface="Calibri" pitchFamily="34" charset="-122"/>
                <a:cs typeface="Calibri" pitchFamily="34" charset="-120"/>
              </a:rPr>
              <a:t>SbN</a:t>
            </a:r>
            <a:r>
              <a:rPr lang="en-US" sz="1200">
                <a:solidFill>
                  <a:srgbClr val="1E293B"/>
                </a:solidFill>
                <a:latin typeface="Calibri" pitchFamily="34" charset="0"/>
                <a:ea typeface="Calibri" pitchFamily="34" charset="-122"/>
                <a:cs typeface="Calibri" pitchFamily="34" charset="-120"/>
              </a:rPr>
              <a:t> </a:t>
            </a:r>
            <a:r>
              <a:rPr lang="en-US" sz="1200" err="1">
                <a:solidFill>
                  <a:srgbClr val="1E293B"/>
                </a:solidFill>
                <a:latin typeface="Calibri" pitchFamily="34" charset="0"/>
                <a:ea typeface="Calibri" pitchFamily="34" charset="-122"/>
                <a:cs typeface="Calibri" pitchFamily="34" charset="-120"/>
              </a:rPr>
              <a:t>como</a:t>
            </a:r>
            <a:r>
              <a:rPr lang="en-US" sz="1200">
                <a:solidFill>
                  <a:srgbClr val="1E293B"/>
                </a:solidFill>
                <a:latin typeface="Calibri" pitchFamily="34" charset="0"/>
                <a:ea typeface="Calibri" pitchFamily="34" charset="-122"/>
                <a:cs typeface="Calibri" pitchFamily="34" charset="-120"/>
              </a:rPr>
              <a:t> </a:t>
            </a:r>
            <a:r>
              <a:rPr lang="en-US" sz="1200" err="1">
                <a:solidFill>
                  <a:srgbClr val="1E293B"/>
                </a:solidFill>
                <a:latin typeface="Calibri" pitchFamily="34" charset="0"/>
                <a:ea typeface="Calibri" pitchFamily="34" charset="-122"/>
                <a:cs typeface="Calibri" pitchFamily="34" charset="-120"/>
              </a:rPr>
              <a:t>infraestructura</a:t>
            </a:r>
            <a:r>
              <a:rPr lang="en-US" sz="1200">
                <a:solidFill>
                  <a:srgbClr val="1E293B"/>
                </a:solidFill>
                <a:latin typeface="Calibri" pitchFamily="34" charset="0"/>
                <a:ea typeface="Calibri" pitchFamily="34" charset="-122"/>
                <a:cs typeface="Calibri" pitchFamily="34" charset="-120"/>
              </a:rPr>
              <a:t> natural para </a:t>
            </a:r>
            <a:r>
              <a:rPr lang="en-US" sz="1200" err="1">
                <a:solidFill>
                  <a:srgbClr val="1E293B"/>
                </a:solidFill>
                <a:latin typeface="Calibri" pitchFamily="34" charset="0"/>
                <a:ea typeface="Calibri" pitchFamily="34" charset="-122"/>
                <a:cs typeface="Calibri" pitchFamily="34" charset="-120"/>
              </a:rPr>
              <a:t>reducción</a:t>
            </a:r>
            <a:r>
              <a:rPr lang="en-US" sz="1200">
                <a:solidFill>
                  <a:srgbClr val="1E293B"/>
                </a:solidFill>
                <a:latin typeface="Calibri" pitchFamily="34" charset="0"/>
                <a:ea typeface="Calibri" pitchFamily="34" charset="-122"/>
                <a:cs typeface="Calibri" pitchFamily="34" charset="-120"/>
              </a:rPr>
              <a:t> de </a:t>
            </a:r>
            <a:r>
              <a:rPr lang="en-US" sz="1200" err="1">
                <a:solidFill>
                  <a:srgbClr val="1E293B"/>
                </a:solidFill>
                <a:latin typeface="Calibri" pitchFamily="34" charset="0"/>
                <a:ea typeface="Calibri" pitchFamily="34" charset="-122"/>
                <a:cs typeface="Calibri" pitchFamily="34" charset="-120"/>
              </a:rPr>
              <a:t>riesgos</a:t>
            </a:r>
            <a:r>
              <a:rPr lang="en-US" sz="1200">
                <a:solidFill>
                  <a:srgbClr val="1E293B"/>
                </a:solidFill>
                <a:latin typeface="Calibri" pitchFamily="34" charset="0"/>
                <a:ea typeface="Calibri" pitchFamily="34" charset="-122"/>
                <a:cs typeface="Calibri" pitchFamily="34" charset="-120"/>
              </a:rPr>
              <a:t> </a:t>
            </a:r>
            <a:r>
              <a:rPr lang="en-US" sz="1200" err="1">
                <a:solidFill>
                  <a:srgbClr val="1E293B"/>
                </a:solidFill>
                <a:latin typeface="Calibri" pitchFamily="34" charset="0"/>
                <a:ea typeface="Calibri" pitchFamily="34" charset="-122"/>
                <a:cs typeface="Calibri" pitchFamily="34" charset="-120"/>
              </a:rPr>
              <a:t>mediante</a:t>
            </a:r>
            <a:r>
              <a:rPr lang="en-US" sz="1200">
                <a:solidFill>
                  <a:srgbClr val="1E293B"/>
                </a:solidFill>
                <a:latin typeface="Calibri" pitchFamily="34" charset="0"/>
                <a:ea typeface="Calibri" pitchFamily="34" charset="-122"/>
                <a:cs typeface="Calibri" pitchFamily="34" charset="-120"/>
              </a:rPr>
              <a:t> </a:t>
            </a:r>
            <a:r>
              <a:rPr lang="en-US" sz="1200" err="1">
                <a:solidFill>
                  <a:srgbClr val="1E293B"/>
                </a:solidFill>
                <a:latin typeface="Calibri" pitchFamily="34" charset="0"/>
                <a:ea typeface="Calibri" pitchFamily="34" charset="-122"/>
                <a:cs typeface="Calibri" pitchFamily="34" charset="-120"/>
              </a:rPr>
              <a:t>conservación</a:t>
            </a:r>
            <a:r>
              <a:rPr lang="en-US" sz="1200">
                <a:solidFill>
                  <a:srgbClr val="1E293B"/>
                </a:solidFill>
                <a:latin typeface="Calibri" pitchFamily="34" charset="0"/>
                <a:ea typeface="Calibri" pitchFamily="34" charset="-122"/>
                <a:cs typeface="Calibri" pitchFamily="34" charset="-120"/>
              </a:rPr>
              <a:t>, </a:t>
            </a:r>
            <a:r>
              <a:rPr lang="en-US" sz="1200" err="1">
                <a:solidFill>
                  <a:srgbClr val="1E293B"/>
                </a:solidFill>
                <a:latin typeface="Calibri" pitchFamily="34" charset="0"/>
                <a:ea typeface="Calibri" pitchFamily="34" charset="-122"/>
                <a:cs typeface="Calibri" pitchFamily="34" charset="-120"/>
              </a:rPr>
              <a:t>restauración</a:t>
            </a:r>
            <a:r>
              <a:rPr lang="en-US" sz="1200">
                <a:solidFill>
                  <a:srgbClr val="1E293B"/>
                </a:solidFill>
                <a:latin typeface="Calibri" pitchFamily="34" charset="0"/>
                <a:ea typeface="Calibri" pitchFamily="34" charset="-122"/>
                <a:cs typeface="Calibri" pitchFamily="34" charset="-120"/>
              </a:rPr>
              <a:t> y </a:t>
            </a:r>
            <a:r>
              <a:rPr lang="en-US" sz="1200" err="1">
                <a:solidFill>
                  <a:srgbClr val="1E293B"/>
                </a:solidFill>
                <a:latin typeface="Calibri" pitchFamily="34" charset="0"/>
                <a:ea typeface="Calibri" pitchFamily="34" charset="-122"/>
                <a:cs typeface="Calibri" pitchFamily="34" charset="-120"/>
              </a:rPr>
              <a:t>manejo</a:t>
            </a:r>
            <a:r>
              <a:rPr lang="en-US" sz="1200">
                <a:solidFill>
                  <a:srgbClr val="1E293B"/>
                </a:solidFill>
                <a:latin typeface="Calibri" pitchFamily="34" charset="0"/>
                <a:ea typeface="Calibri" pitchFamily="34" charset="-122"/>
                <a:cs typeface="Calibri" pitchFamily="34" charset="-120"/>
              </a:rPr>
              <a:t> </a:t>
            </a:r>
            <a:r>
              <a:rPr lang="en-US" sz="1200" err="1">
                <a:solidFill>
                  <a:srgbClr val="1E293B"/>
                </a:solidFill>
                <a:latin typeface="Calibri" pitchFamily="34" charset="0"/>
                <a:ea typeface="Calibri" pitchFamily="34" charset="-122"/>
                <a:cs typeface="Calibri" pitchFamily="34" charset="-120"/>
              </a:rPr>
              <a:t>sostenible</a:t>
            </a:r>
            <a:r>
              <a:rPr lang="en-US" sz="1200">
                <a:solidFill>
                  <a:srgbClr val="1E293B"/>
                </a:solidFill>
                <a:latin typeface="Calibri" pitchFamily="34" charset="0"/>
                <a:ea typeface="Calibri" pitchFamily="34" charset="-122"/>
                <a:cs typeface="Calibri" pitchFamily="34" charset="-120"/>
              </a:rPr>
              <a:t> de </a:t>
            </a:r>
            <a:r>
              <a:rPr lang="en-US" sz="1200" err="1">
                <a:solidFill>
                  <a:srgbClr val="1E293B"/>
                </a:solidFill>
                <a:latin typeface="Calibri" pitchFamily="34" charset="0"/>
                <a:ea typeface="Calibri" pitchFamily="34" charset="-122"/>
                <a:cs typeface="Calibri" pitchFamily="34" charset="-120"/>
              </a:rPr>
              <a:t>ecosistemas</a:t>
            </a:r>
            <a:r>
              <a:rPr lang="en-US" sz="1200">
                <a:solidFill>
                  <a:srgbClr val="1E293B"/>
                </a:solidFill>
                <a:latin typeface="Calibri" pitchFamily="34" charset="0"/>
                <a:ea typeface="Calibri" pitchFamily="34" charset="-122"/>
                <a:cs typeface="Calibri" pitchFamily="34" charset="-120"/>
              </a:rPr>
              <a:t>. </a:t>
            </a:r>
            <a:r>
              <a:rPr lang="en-US" sz="1200" err="1">
                <a:solidFill>
                  <a:srgbClr val="1E293B"/>
                </a:solidFill>
                <a:latin typeface="Calibri" pitchFamily="34" charset="0"/>
                <a:ea typeface="Calibri" pitchFamily="34" charset="-122"/>
                <a:cs typeface="Calibri" pitchFamily="34" charset="-120"/>
              </a:rPr>
              <a:t>Incorporar</a:t>
            </a:r>
            <a:r>
              <a:rPr lang="en-US" sz="1200">
                <a:solidFill>
                  <a:srgbClr val="1E293B"/>
                </a:solidFill>
                <a:latin typeface="Calibri" pitchFamily="34" charset="0"/>
                <a:ea typeface="Calibri" pitchFamily="34" charset="-122"/>
                <a:cs typeface="Calibri" pitchFamily="34" charset="-120"/>
              </a:rPr>
              <a:t> </a:t>
            </a:r>
            <a:r>
              <a:rPr lang="en-US" sz="1200" err="1">
                <a:solidFill>
                  <a:srgbClr val="1E293B"/>
                </a:solidFill>
                <a:latin typeface="Calibri" pitchFamily="34" charset="0"/>
                <a:ea typeface="Calibri" pitchFamily="34" charset="-122"/>
                <a:cs typeface="Calibri" pitchFamily="34" charset="-120"/>
              </a:rPr>
              <a:t>salvaguardas</a:t>
            </a:r>
            <a:r>
              <a:rPr lang="en-US" sz="1200">
                <a:solidFill>
                  <a:srgbClr val="1E293B"/>
                </a:solidFill>
                <a:latin typeface="Calibri" pitchFamily="34" charset="0"/>
                <a:ea typeface="Calibri" pitchFamily="34" charset="-122"/>
                <a:cs typeface="Calibri" pitchFamily="34" charset="-120"/>
              </a:rPr>
              <a:t> </a:t>
            </a:r>
            <a:r>
              <a:rPr lang="en-US" sz="1200" err="1">
                <a:solidFill>
                  <a:srgbClr val="1E293B"/>
                </a:solidFill>
                <a:latin typeface="Calibri" pitchFamily="34" charset="0"/>
                <a:ea typeface="Calibri" pitchFamily="34" charset="-122"/>
                <a:cs typeface="Calibri" pitchFamily="34" charset="-120"/>
              </a:rPr>
              <a:t>sociales</a:t>
            </a:r>
            <a:r>
              <a:rPr lang="en-US" sz="1200">
                <a:solidFill>
                  <a:srgbClr val="1E293B"/>
                </a:solidFill>
                <a:latin typeface="Calibri" pitchFamily="34" charset="0"/>
                <a:ea typeface="Calibri" pitchFamily="34" charset="-122"/>
                <a:cs typeface="Calibri" pitchFamily="34" charset="-120"/>
              </a:rPr>
              <a:t> y </a:t>
            </a:r>
            <a:r>
              <a:rPr lang="en-US" sz="1200" err="1">
                <a:solidFill>
                  <a:srgbClr val="1E293B"/>
                </a:solidFill>
                <a:latin typeface="Calibri" pitchFamily="34" charset="0"/>
                <a:ea typeface="Calibri" pitchFamily="34" charset="-122"/>
                <a:cs typeface="Calibri" pitchFamily="34" charset="-120"/>
              </a:rPr>
              <a:t>ambientales</a:t>
            </a:r>
            <a:r>
              <a:rPr lang="en-US" sz="1200">
                <a:solidFill>
                  <a:srgbClr val="1E293B"/>
                </a:solidFill>
                <a:latin typeface="Calibri" pitchFamily="34" charset="0"/>
                <a:ea typeface="Calibri" pitchFamily="34" charset="-122"/>
                <a:cs typeface="Calibri" pitchFamily="34" charset="-120"/>
              </a:rPr>
              <a:t>, </a:t>
            </a:r>
            <a:r>
              <a:rPr lang="en-US" sz="1200" err="1">
                <a:solidFill>
                  <a:srgbClr val="1E293B"/>
                </a:solidFill>
                <a:latin typeface="Calibri" pitchFamily="34" charset="0"/>
                <a:ea typeface="Calibri" pitchFamily="34" charset="-122"/>
                <a:cs typeface="Calibri" pitchFamily="34" charset="-120"/>
              </a:rPr>
              <a:t>mecanismos</a:t>
            </a:r>
            <a:r>
              <a:rPr lang="en-US" sz="1200">
                <a:solidFill>
                  <a:srgbClr val="1E293B"/>
                </a:solidFill>
                <a:latin typeface="Calibri" pitchFamily="34" charset="0"/>
                <a:ea typeface="Calibri" pitchFamily="34" charset="-122"/>
                <a:cs typeface="Calibri" pitchFamily="34" charset="-120"/>
              </a:rPr>
              <a:t> de </a:t>
            </a:r>
            <a:r>
              <a:rPr lang="en-US" sz="1200" err="1">
                <a:solidFill>
                  <a:srgbClr val="1E293B"/>
                </a:solidFill>
                <a:latin typeface="Calibri" pitchFamily="34" charset="0"/>
                <a:ea typeface="Calibri" pitchFamily="34" charset="-122"/>
                <a:cs typeface="Calibri" pitchFamily="34" charset="-120"/>
              </a:rPr>
              <a:t>comanejo</a:t>
            </a:r>
            <a:r>
              <a:rPr lang="en-US" sz="1200">
                <a:solidFill>
                  <a:srgbClr val="1E293B"/>
                </a:solidFill>
                <a:latin typeface="Calibri" pitchFamily="34" charset="0"/>
                <a:ea typeface="Calibri" pitchFamily="34" charset="-122"/>
                <a:cs typeface="Calibri" pitchFamily="34" charset="-120"/>
              </a:rPr>
              <a:t> </a:t>
            </a:r>
            <a:r>
              <a:rPr lang="en-US" sz="1200" err="1">
                <a:solidFill>
                  <a:srgbClr val="1E293B"/>
                </a:solidFill>
                <a:latin typeface="Calibri" pitchFamily="34" charset="0"/>
                <a:ea typeface="Calibri" pitchFamily="34" charset="-122"/>
                <a:cs typeface="Calibri" pitchFamily="34" charset="-120"/>
              </a:rPr>
              <a:t>comunitario</a:t>
            </a:r>
            <a:r>
              <a:rPr lang="en-US" sz="1200">
                <a:solidFill>
                  <a:srgbClr val="1E293B"/>
                </a:solidFill>
                <a:latin typeface="Calibri" pitchFamily="34" charset="0"/>
                <a:ea typeface="Calibri" pitchFamily="34" charset="-122"/>
                <a:cs typeface="Calibri" pitchFamily="34" charset="-120"/>
              </a:rPr>
              <a:t> y </a:t>
            </a:r>
            <a:r>
              <a:rPr lang="en-US" sz="1200" err="1">
                <a:solidFill>
                  <a:srgbClr val="1E293B"/>
                </a:solidFill>
                <a:latin typeface="Calibri" pitchFamily="34" charset="0"/>
                <a:ea typeface="Calibri" pitchFamily="34" charset="-122"/>
                <a:cs typeface="Calibri" pitchFamily="34" charset="-120"/>
              </a:rPr>
              <a:t>diversificación</a:t>
            </a:r>
            <a:r>
              <a:rPr lang="en-US" sz="1200">
                <a:solidFill>
                  <a:srgbClr val="1E293B"/>
                </a:solidFill>
                <a:latin typeface="Calibri" pitchFamily="34" charset="0"/>
                <a:ea typeface="Calibri" pitchFamily="34" charset="-122"/>
                <a:cs typeface="Calibri" pitchFamily="34" charset="-120"/>
              </a:rPr>
              <a:t> de </a:t>
            </a:r>
            <a:r>
              <a:rPr lang="en-US" sz="1200" err="1">
                <a:solidFill>
                  <a:srgbClr val="1E293B"/>
                </a:solidFill>
                <a:latin typeface="Calibri" pitchFamily="34" charset="0"/>
                <a:ea typeface="Calibri" pitchFamily="34" charset="-122"/>
                <a:cs typeface="Calibri" pitchFamily="34" charset="-120"/>
              </a:rPr>
              <a:t>fuentes</a:t>
            </a:r>
            <a:r>
              <a:rPr lang="en-US" sz="1200">
                <a:solidFill>
                  <a:srgbClr val="1E293B"/>
                </a:solidFill>
                <a:latin typeface="Calibri" pitchFamily="34" charset="0"/>
                <a:ea typeface="Calibri" pitchFamily="34" charset="-122"/>
                <a:cs typeface="Calibri" pitchFamily="34" charset="-120"/>
              </a:rPr>
              <a:t> de </a:t>
            </a:r>
            <a:r>
              <a:rPr lang="en-US" sz="1200" err="1">
                <a:solidFill>
                  <a:srgbClr val="1E293B"/>
                </a:solidFill>
                <a:latin typeface="Calibri" pitchFamily="34" charset="0"/>
                <a:ea typeface="Calibri" pitchFamily="34" charset="-122"/>
                <a:cs typeface="Calibri" pitchFamily="34" charset="-120"/>
              </a:rPr>
              <a:t>financiamiento</a:t>
            </a:r>
            <a:r>
              <a:rPr lang="en-US" sz="1200">
                <a:solidFill>
                  <a:srgbClr val="1E293B"/>
                </a:solidFill>
                <a:latin typeface="Calibri" pitchFamily="34" charset="0"/>
                <a:ea typeface="Calibri" pitchFamily="34" charset="-122"/>
                <a:cs typeface="Calibri" pitchFamily="34" charset="-120"/>
              </a:rPr>
              <a:t>.</a:t>
            </a:r>
            <a:endParaRPr lang="en-US" sz="1200"/>
          </a:p>
        </p:txBody>
      </p:sp>
      <p:cxnSp>
        <p:nvCxnSpPr>
          <p:cNvPr id="5" name="Conector recto 4">
            <a:extLst>
              <a:ext uri="{FF2B5EF4-FFF2-40B4-BE49-F238E27FC236}">
                <a16:creationId xmlns:a16="http://schemas.microsoft.com/office/drawing/2014/main" id="{6FBB2AEC-DE61-5F56-39FF-BC169E174062}"/>
              </a:ext>
            </a:extLst>
          </p:cNvPr>
          <p:cNvCxnSpPr/>
          <p:nvPr/>
        </p:nvCxnSpPr>
        <p:spPr>
          <a:xfrm>
            <a:off x="5616282" y="2619102"/>
            <a:ext cx="0" cy="4051845"/>
          </a:xfrm>
          <a:prstGeom prst="line">
            <a:avLst/>
          </a:prstGeom>
          <a:ln w="19050" cap="flat" cmpd="sng" algn="ctr">
            <a:solidFill>
              <a:schemeClr val="accent1"/>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sp>
        <p:nvSpPr>
          <p:cNvPr id="2" name="Google Shape;4161;p38">
            <a:extLst>
              <a:ext uri="{FF2B5EF4-FFF2-40B4-BE49-F238E27FC236}">
                <a16:creationId xmlns:a16="http://schemas.microsoft.com/office/drawing/2014/main" id="{7AC175E6-4060-658E-C384-25A60250763D}"/>
              </a:ext>
            </a:extLst>
          </p:cNvPr>
          <p:cNvSpPr txBox="1"/>
          <p:nvPr/>
        </p:nvSpPr>
        <p:spPr>
          <a:xfrm>
            <a:off x="5630521" y="2491239"/>
            <a:ext cx="6543938" cy="4147249"/>
          </a:xfrm>
          <a:prstGeom prst="rect">
            <a:avLst/>
          </a:prstGeom>
          <a:solidFill>
            <a:schemeClr val="bg1"/>
          </a:solidFill>
          <a:ln>
            <a:noFill/>
          </a:ln>
        </p:spPr>
        <p:txBody>
          <a:bodyPr spcFirstLastPara="1" wrap="square" lIns="91425" tIns="45700" rIns="91425" bIns="45700" anchor="t" anchorCtr="0">
            <a:spAutoFit/>
          </a:bodyPr>
          <a:lstStyle/>
          <a:p>
            <a:pPr lvl="1" algn="just">
              <a:buSzPts val="1200"/>
            </a:pPr>
            <a:endParaRPr lang="es-CO" sz="1800" b="1">
              <a:solidFill>
                <a:srgbClr val="242D5B"/>
              </a:solidFill>
              <a:latin typeface="Calibri"/>
              <a:cs typeface="Calibri"/>
            </a:endParaRPr>
          </a:p>
          <a:p>
            <a:pPr lvl="1" algn="just">
              <a:buSzPts val="1200"/>
            </a:pPr>
            <a:r>
              <a:rPr lang="es-CO" sz="1800" b="1">
                <a:solidFill>
                  <a:srgbClr val="242D5B"/>
                </a:solidFill>
                <a:latin typeface="Calibri"/>
                <a:cs typeface="Calibri"/>
              </a:rPr>
              <a:t>               Responsables: </a:t>
            </a:r>
          </a:p>
          <a:p>
            <a:pPr marL="0" indent="0" algn="just">
              <a:buFont typeface="Arial"/>
              <a:buNone/>
            </a:pPr>
            <a:endParaRPr lang="en-US" sz="1300" b="1">
              <a:solidFill>
                <a:schemeClr val="bg2">
                  <a:lumMod val="75000"/>
                </a:schemeClr>
              </a:solidFill>
              <a:latin typeface="Calibri"/>
              <a:cs typeface="Calibri"/>
            </a:endParaRPr>
          </a:p>
          <a:p>
            <a:pPr marL="0" indent="0">
              <a:lnSpc>
                <a:spcPct val="115000"/>
              </a:lnSpc>
              <a:buNone/>
            </a:pPr>
            <a:r>
              <a:rPr lang="en-US" sz="1200" b="1" err="1">
                <a:solidFill>
                  <a:srgbClr val="0C3B5E"/>
                </a:solidFill>
                <a:latin typeface="Calibri" pitchFamily="34" charset="0"/>
                <a:ea typeface="Calibri" pitchFamily="34" charset="-122"/>
                <a:cs typeface="Calibri" pitchFamily="34" charset="-120"/>
              </a:rPr>
              <a:t>Liderazgo</a:t>
            </a:r>
            <a:r>
              <a:rPr lang="en-US" sz="1200" b="1">
                <a:solidFill>
                  <a:srgbClr val="0C3B5E"/>
                </a:solidFill>
                <a:latin typeface="Calibri" pitchFamily="34" charset="0"/>
                <a:ea typeface="Calibri" pitchFamily="34" charset="-122"/>
                <a:cs typeface="Calibri" pitchFamily="34" charset="-120"/>
              </a:rPr>
              <a:t>: </a:t>
            </a:r>
            <a:r>
              <a:rPr lang="en-US" sz="1200" err="1">
                <a:solidFill>
                  <a:srgbClr val="1E293B"/>
                </a:solidFill>
                <a:latin typeface="Calibri" pitchFamily="34" charset="0"/>
                <a:ea typeface="Calibri" pitchFamily="34" charset="-122"/>
                <a:cs typeface="Calibri" pitchFamily="34" charset="-120"/>
              </a:rPr>
              <a:t>MinAmbiente</a:t>
            </a:r>
            <a:r>
              <a:rPr lang="en-US" sz="1200">
                <a:solidFill>
                  <a:srgbClr val="1E293B"/>
                </a:solidFill>
                <a:latin typeface="Calibri" pitchFamily="34" charset="0"/>
                <a:ea typeface="Calibri" pitchFamily="34" charset="-122"/>
                <a:cs typeface="Calibri" pitchFamily="34" charset="-120"/>
              </a:rPr>
              <a:t> con </a:t>
            </a:r>
            <a:r>
              <a:rPr lang="en-US" sz="1200" err="1">
                <a:solidFill>
                  <a:srgbClr val="1E293B"/>
                </a:solidFill>
                <a:latin typeface="Calibri" pitchFamily="34" charset="0"/>
                <a:ea typeface="Calibri" pitchFamily="34" charset="-122"/>
                <a:cs typeface="Calibri" pitchFamily="34" charset="-120"/>
              </a:rPr>
              <a:t>Dirección</a:t>
            </a:r>
            <a:r>
              <a:rPr lang="en-US" sz="1200">
                <a:solidFill>
                  <a:srgbClr val="1E293B"/>
                </a:solidFill>
                <a:latin typeface="Calibri" pitchFamily="34" charset="0"/>
                <a:ea typeface="Calibri" pitchFamily="34" charset="-122"/>
                <a:cs typeface="Calibri" pitchFamily="34" charset="-120"/>
              </a:rPr>
              <a:t> de Bosques, </a:t>
            </a:r>
            <a:r>
              <a:rPr lang="en-US" sz="1200" err="1">
                <a:solidFill>
                  <a:srgbClr val="1E293B"/>
                </a:solidFill>
                <a:latin typeface="Calibri" pitchFamily="34" charset="0"/>
                <a:ea typeface="Calibri" pitchFamily="34" charset="-122"/>
                <a:cs typeface="Calibri" pitchFamily="34" charset="-120"/>
              </a:rPr>
              <a:t>Biodiversidad</a:t>
            </a:r>
            <a:r>
              <a:rPr lang="en-US" sz="1200">
                <a:solidFill>
                  <a:srgbClr val="1E293B"/>
                </a:solidFill>
                <a:latin typeface="Calibri" pitchFamily="34" charset="0"/>
                <a:ea typeface="Calibri" pitchFamily="34" charset="-122"/>
                <a:cs typeface="Calibri" pitchFamily="34" charset="-120"/>
              </a:rPr>
              <a:t> y </a:t>
            </a:r>
            <a:r>
              <a:rPr lang="en-US" sz="1200" err="1">
                <a:solidFill>
                  <a:srgbClr val="1E293B"/>
                </a:solidFill>
                <a:latin typeface="Calibri" pitchFamily="34" charset="0"/>
                <a:ea typeface="Calibri" pitchFamily="34" charset="-122"/>
                <a:cs typeface="Calibri" pitchFamily="34" charset="-120"/>
              </a:rPr>
              <a:t>Servicios</a:t>
            </a:r>
            <a:r>
              <a:rPr lang="en-US" sz="1200">
                <a:solidFill>
                  <a:srgbClr val="1E293B"/>
                </a:solidFill>
                <a:latin typeface="Calibri" pitchFamily="34" charset="0"/>
                <a:ea typeface="Calibri" pitchFamily="34" charset="-122"/>
                <a:cs typeface="Calibri" pitchFamily="34" charset="-120"/>
              </a:rPr>
              <a:t> Ecosistémicos.</a:t>
            </a:r>
            <a:endParaRPr lang="en-US" sz="1200"/>
          </a:p>
          <a:p>
            <a:pPr marL="0" indent="0">
              <a:lnSpc>
                <a:spcPct val="115000"/>
              </a:lnSpc>
              <a:buNone/>
            </a:pPr>
            <a:r>
              <a:rPr lang="en-US" sz="1200" b="1" err="1">
                <a:solidFill>
                  <a:srgbClr val="0C3B5E"/>
                </a:solidFill>
                <a:latin typeface="Calibri" pitchFamily="34" charset="0"/>
                <a:ea typeface="Calibri" pitchFamily="34" charset="-122"/>
                <a:cs typeface="Calibri" pitchFamily="34" charset="-120"/>
              </a:rPr>
              <a:t>Articulación</a:t>
            </a:r>
            <a:r>
              <a:rPr lang="en-US" sz="1200" b="1">
                <a:solidFill>
                  <a:srgbClr val="0C3B5E"/>
                </a:solidFill>
                <a:latin typeface="Calibri" pitchFamily="34" charset="0"/>
                <a:ea typeface="Calibri" pitchFamily="34" charset="-122"/>
                <a:cs typeface="Calibri" pitchFamily="34" charset="-120"/>
              </a:rPr>
              <a:t>: </a:t>
            </a:r>
            <a:r>
              <a:rPr lang="en-US" sz="1200">
                <a:solidFill>
                  <a:srgbClr val="1E293B"/>
                </a:solidFill>
                <a:latin typeface="Calibri" pitchFamily="34" charset="0"/>
                <a:ea typeface="Calibri" pitchFamily="34" charset="-122"/>
                <a:cs typeface="Calibri" pitchFamily="34" charset="-120"/>
              </a:rPr>
              <a:t>CAR; IDEAM; </a:t>
            </a:r>
            <a:r>
              <a:rPr lang="en-US" sz="1200" err="1">
                <a:solidFill>
                  <a:srgbClr val="1E293B"/>
                </a:solidFill>
                <a:latin typeface="Calibri" pitchFamily="34" charset="0"/>
                <a:ea typeface="Calibri" pitchFamily="34" charset="-122"/>
                <a:cs typeface="Calibri" pitchFamily="34" charset="-120"/>
              </a:rPr>
              <a:t>MinAgricultura</a:t>
            </a:r>
            <a:r>
              <a:rPr lang="en-US" sz="1200">
                <a:solidFill>
                  <a:srgbClr val="1E293B"/>
                </a:solidFill>
                <a:latin typeface="Calibri" pitchFamily="34" charset="0"/>
                <a:ea typeface="Calibri" pitchFamily="34" charset="-122"/>
                <a:cs typeface="Calibri" pitchFamily="34" charset="-120"/>
              </a:rPr>
              <a:t>; </a:t>
            </a:r>
            <a:r>
              <a:rPr lang="en-US" sz="1200" err="1">
                <a:solidFill>
                  <a:srgbClr val="1E293B"/>
                </a:solidFill>
                <a:latin typeface="Calibri" pitchFamily="34" charset="0"/>
                <a:ea typeface="Calibri" pitchFamily="34" charset="-122"/>
                <a:cs typeface="Calibri" pitchFamily="34" charset="-120"/>
              </a:rPr>
              <a:t>MinVivienda</a:t>
            </a:r>
            <a:r>
              <a:rPr lang="en-US" sz="1200">
                <a:solidFill>
                  <a:srgbClr val="1E293B"/>
                </a:solidFill>
                <a:latin typeface="Calibri" pitchFamily="34" charset="0"/>
                <a:ea typeface="Calibri" pitchFamily="34" charset="-122"/>
                <a:cs typeface="Calibri" pitchFamily="34" charset="-120"/>
              </a:rPr>
              <a:t>; </a:t>
            </a:r>
            <a:r>
              <a:rPr lang="en-US" sz="1200" err="1">
                <a:solidFill>
                  <a:srgbClr val="1E293B"/>
                </a:solidFill>
                <a:latin typeface="Calibri" pitchFamily="34" charset="0"/>
                <a:ea typeface="Calibri" pitchFamily="34" charset="-122"/>
                <a:cs typeface="Calibri" pitchFamily="34" charset="-120"/>
              </a:rPr>
              <a:t>MinHacienda</a:t>
            </a:r>
            <a:r>
              <a:rPr lang="en-US" sz="1200">
                <a:solidFill>
                  <a:srgbClr val="1E293B"/>
                </a:solidFill>
                <a:latin typeface="Calibri" pitchFamily="34" charset="0"/>
                <a:ea typeface="Calibri" pitchFamily="34" charset="-122"/>
                <a:cs typeface="Calibri" pitchFamily="34" charset="-120"/>
              </a:rPr>
              <a:t>; DNP; PNN; </a:t>
            </a:r>
            <a:r>
              <a:rPr lang="en-US" sz="1200" err="1">
                <a:solidFill>
                  <a:srgbClr val="1E293B"/>
                </a:solidFill>
                <a:latin typeface="Calibri" pitchFamily="34" charset="0"/>
                <a:ea typeface="Calibri" pitchFamily="34" charset="-122"/>
                <a:cs typeface="Calibri" pitchFamily="34" charset="-120"/>
              </a:rPr>
              <a:t>entidades</a:t>
            </a:r>
            <a:r>
              <a:rPr lang="en-US" sz="1200">
                <a:solidFill>
                  <a:srgbClr val="1E293B"/>
                </a:solidFill>
                <a:latin typeface="Calibri" pitchFamily="34" charset="0"/>
                <a:ea typeface="Calibri" pitchFamily="34" charset="-122"/>
                <a:cs typeface="Calibri" pitchFamily="34" charset="-120"/>
              </a:rPr>
              <a:t> </a:t>
            </a:r>
            <a:r>
              <a:rPr lang="en-US" sz="1200" err="1">
                <a:solidFill>
                  <a:srgbClr val="1E293B"/>
                </a:solidFill>
                <a:latin typeface="Calibri" pitchFamily="34" charset="0"/>
                <a:ea typeface="Calibri" pitchFamily="34" charset="-122"/>
                <a:cs typeface="Calibri" pitchFamily="34" charset="-120"/>
              </a:rPr>
              <a:t>territoriales</a:t>
            </a:r>
            <a:r>
              <a:rPr lang="en-US" sz="1200">
                <a:solidFill>
                  <a:srgbClr val="1E293B"/>
                </a:solidFill>
                <a:latin typeface="Calibri" pitchFamily="34" charset="0"/>
                <a:ea typeface="Calibri" pitchFamily="34" charset="-122"/>
                <a:cs typeface="Calibri" pitchFamily="34" charset="-120"/>
              </a:rPr>
              <a:t>; </a:t>
            </a:r>
            <a:r>
              <a:rPr lang="en-US" sz="1200" err="1">
                <a:solidFill>
                  <a:srgbClr val="1E293B"/>
                </a:solidFill>
                <a:latin typeface="Calibri" pitchFamily="34" charset="0"/>
                <a:ea typeface="Calibri" pitchFamily="34" charset="-122"/>
                <a:cs typeface="Calibri" pitchFamily="34" charset="-120"/>
              </a:rPr>
              <a:t>comunidades</a:t>
            </a:r>
            <a:r>
              <a:rPr lang="en-US" sz="1200">
                <a:solidFill>
                  <a:srgbClr val="1E293B"/>
                </a:solidFill>
                <a:latin typeface="Calibri" pitchFamily="34" charset="0"/>
                <a:ea typeface="Calibri" pitchFamily="34" charset="-122"/>
                <a:cs typeface="Calibri" pitchFamily="34" charset="-120"/>
              </a:rPr>
              <a:t> </a:t>
            </a:r>
            <a:r>
              <a:rPr lang="en-US" sz="1200" err="1">
                <a:solidFill>
                  <a:srgbClr val="1E293B"/>
                </a:solidFill>
                <a:latin typeface="Calibri" pitchFamily="34" charset="0"/>
                <a:ea typeface="Calibri" pitchFamily="34" charset="-122"/>
                <a:cs typeface="Calibri" pitchFamily="34" charset="-120"/>
              </a:rPr>
              <a:t>étnicas</a:t>
            </a:r>
            <a:r>
              <a:rPr lang="en-US" sz="1200">
                <a:solidFill>
                  <a:srgbClr val="1E293B"/>
                </a:solidFill>
                <a:latin typeface="Calibri" pitchFamily="34" charset="0"/>
                <a:ea typeface="Calibri" pitchFamily="34" charset="-122"/>
                <a:cs typeface="Calibri" pitchFamily="34" charset="-120"/>
              </a:rPr>
              <a:t>; academia; sector privado.</a:t>
            </a:r>
            <a:endParaRPr lang="en-US" sz="1200"/>
          </a:p>
          <a:p>
            <a:pPr marL="0" indent="0">
              <a:lnSpc>
                <a:spcPct val="115000"/>
              </a:lnSpc>
              <a:buNone/>
            </a:pPr>
            <a:r>
              <a:rPr lang="en-US" sz="1200" b="1" err="1">
                <a:solidFill>
                  <a:srgbClr val="0C3B5E"/>
                </a:solidFill>
                <a:latin typeface="Calibri" pitchFamily="34" charset="0"/>
                <a:ea typeface="Calibri" pitchFamily="34" charset="-122"/>
                <a:cs typeface="Calibri" pitchFamily="34" charset="-120"/>
              </a:rPr>
              <a:t>Financiamiento</a:t>
            </a:r>
            <a:r>
              <a:rPr lang="en-US" sz="1200" b="1">
                <a:solidFill>
                  <a:srgbClr val="0C3B5E"/>
                </a:solidFill>
                <a:latin typeface="Calibri" pitchFamily="34" charset="0"/>
                <a:ea typeface="Calibri" pitchFamily="34" charset="-122"/>
                <a:cs typeface="Calibri" pitchFamily="34" charset="-120"/>
              </a:rPr>
              <a:t>: </a:t>
            </a:r>
            <a:r>
              <a:rPr lang="en-US" sz="1200" err="1">
                <a:solidFill>
                  <a:srgbClr val="1E293B"/>
                </a:solidFill>
                <a:latin typeface="Calibri" pitchFamily="34" charset="0"/>
                <a:ea typeface="Calibri" pitchFamily="34" charset="-122"/>
                <a:cs typeface="Calibri" pitchFamily="34" charset="-120"/>
              </a:rPr>
              <a:t>Sectores</a:t>
            </a:r>
            <a:r>
              <a:rPr lang="en-US" sz="1200">
                <a:solidFill>
                  <a:srgbClr val="1E293B"/>
                </a:solidFill>
                <a:latin typeface="Calibri" pitchFamily="34" charset="0"/>
                <a:ea typeface="Calibri" pitchFamily="34" charset="-122"/>
                <a:cs typeface="Calibri" pitchFamily="34" charset="-120"/>
              </a:rPr>
              <a:t> </a:t>
            </a:r>
            <a:r>
              <a:rPr lang="en-US" sz="1200" err="1">
                <a:solidFill>
                  <a:srgbClr val="1E293B"/>
                </a:solidFill>
                <a:latin typeface="Calibri" pitchFamily="34" charset="0"/>
                <a:ea typeface="Calibri" pitchFamily="34" charset="-122"/>
                <a:cs typeface="Calibri" pitchFamily="34" charset="-120"/>
              </a:rPr>
              <a:t>beneficiarios</a:t>
            </a:r>
            <a:r>
              <a:rPr lang="en-US" sz="1200">
                <a:solidFill>
                  <a:srgbClr val="1E293B"/>
                </a:solidFill>
                <a:latin typeface="Calibri" pitchFamily="34" charset="0"/>
                <a:ea typeface="Calibri" pitchFamily="34" charset="-122"/>
                <a:cs typeface="Calibri" pitchFamily="34" charset="-120"/>
              </a:rPr>
              <a:t> </a:t>
            </a:r>
            <a:r>
              <a:rPr lang="en-US" sz="1200" err="1">
                <a:solidFill>
                  <a:srgbClr val="1E293B"/>
                </a:solidFill>
                <a:latin typeface="Calibri" pitchFamily="34" charset="0"/>
                <a:ea typeface="Calibri" pitchFamily="34" charset="-122"/>
                <a:cs typeface="Calibri" pitchFamily="34" charset="-120"/>
              </a:rPr>
              <a:t>vía</a:t>
            </a:r>
            <a:r>
              <a:rPr lang="en-US" sz="1200">
                <a:solidFill>
                  <a:srgbClr val="1E293B"/>
                </a:solidFill>
                <a:latin typeface="Calibri" pitchFamily="34" charset="0"/>
                <a:ea typeface="Calibri" pitchFamily="34" charset="-122"/>
                <a:cs typeface="Calibri" pitchFamily="34" charset="-120"/>
              </a:rPr>
              <a:t> PSA (</a:t>
            </a:r>
            <a:r>
              <a:rPr lang="en-US" sz="1200" err="1">
                <a:solidFill>
                  <a:srgbClr val="1E293B"/>
                </a:solidFill>
                <a:latin typeface="Calibri" pitchFamily="34" charset="0"/>
                <a:ea typeface="Calibri" pitchFamily="34" charset="-122"/>
                <a:cs typeface="Calibri" pitchFamily="34" charset="-120"/>
              </a:rPr>
              <a:t>energía</a:t>
            </a:r>
            <a:r>
              <a:rPr lang="en-US" sz="1200">
                <a:solidFill>
                  <a:srgbClr val="1E293B"/>
                </a:solidFill>
                <a:latin typeface="Calibri" pitchFamily="34" charset="0"/>
                <a:ea typeface="Calibri" pitchFamily="34" charset="-122"/>
                <a:cs typeface="Calibri" pitchFamily="34" charset="-120"/>
              </a:rPr>
              <a:t>, </a:t>
            </a:r>
            <a:r>
              <a:rPr lang="en-US" sz="1200" err="1">
                <a:solidFill>
                  <a:srgbClr val="1E293B"/>
                </a:solidFill>
                <a:latin typeface="Calibri" pitchFamily="34" charset="0"/>
                <a:ea typeface="Calibri" pitchFamily="34" charset="-122"/>
                <a:cs typeface="Calibri" pitchFamily="34" charset="-120"/>
              </a:rPr>
              <a:t>acueducto</a:t>
            </a:r>
            <a:r>
              <a:rPr lang="en-US" sz="1200">
                <a:solidFill>
                  <a:srgbClr val="1E293B"/>
                </a:solidFill>
                <a:latin typeface="Calibri" pitchFamily="34" charset="0"/>
                <a:ea typeface="Calibri" pitchFamily="34" charset="-122"/>
                <a:cs typeface="Calibri" pitchFamily="34" charset="-120"/>
              </a:rPr>
              <a:t>, </a:t>
            </a:r>
            <a:r>
              <a:rPr lang="en-US" sz="1200" err="1">
                <a:solidFill>
                  <a:srgbClr val="1E293B"/>
                </a:solidFill>
                <a:latin typeface="Calibri" pitchFamily="34" charset="0"/>
                <a:ea typeface="Calibri" pitchFamily="34" charset="-122"/>
                <a:cs typeface="Calibri" pitchFamily="34" charset="-120"/>
              </a:rPr>
              <a:t>agro</a:t>
            </a:r>
            <a:r>
              <a:rPr lang="en-US" sz="1200">
                <a:solidFill>
                  <a:srgbClr val="1E293B"/>
                </a:solidFill>
                <a:latin typeface="Calibri" pitchFamily="34" charset="0"/>
                <a:ea typeface="Calibri" pitchFamily="34" charset="-122"/>
                <a:cs typeface="Calibri" pitchFamily="34" charset="-120"/>
              </a:rPr>
              <a:t>); </a:t>
            </a:r>
            <a:r>
              <a:rPr lang="en-US" sz="1200" err="1">
                <a:solidFill>
                  <a:srgbClr val="1E293B"/>
                </a:solidFill>
                <a:latin typeface="Calibri" pitchFamily="34" charset="0"/>
                <a:ea typeface="Calibri" pitchFamily="34" charset="-122"/>
                <a:cs typeface="Calibri" pitchFamily="34" charset="-120"/>
              </a:rPr>
              <a:t>cooperación</a:t>
            </a:r>
            <a:r>
              <a:rPr lang="en-US" sz="1200">
                <a:solidFill>
                  <a:srgbClr val="1E293B"/>
                </a:solidFill>
                <a:latin typeface="Calibri" pitchFamily="34" charset="0"/>
                <a:ea typeface="Calibri" pitchFamily="34" charset="-122"/>
                <a:cs typeface="Calibri" pitchFamily="34" charset="-120"/>
              </a:rPr>
              <a:t> </a:t>
            </a:r>
            <a:r>
              <a:rPr lang="en-US" sz="1200" err="1">
                <a:solidFill>
                  <a:srgbClr val="1E293B"/>
                </a:solidFill>
                <a:latin typeface="Calibri" pitchFamily="34" charset="0"/>
                <a:ea typeface="Calibri" pitchFamily="34" charset="-122"/>
                <a:cs typeface="Calibri" pitchFamily="34" charset="-120"/>
              </a:rPr>
              <a:t>internacional</a:t>
            </a:r>
            <a:r>
              <a:rPr lang="en-US" sz="1200">
                <a:solidFill>
                  <a:srgbClr val="1E293B"/>
                </a:solidFill>
                <a:latin typeface="Calibri" pitchFamily="34" charset="0"/>
                <a:ea typeface="Calibri" pitchFamily="34" charset="-122"/>
                <a:cs typeface="Calibri" pitchFamily="34" charset="-120"/>
              </a:rPr>
              <a:t>; </a:t>
            </a:r>
            <a:r>
              <a:rPr lang="en-US" sz="1200" err="1">
                <a:solidFill>
                  <a:srgbClr val="1E293B"/>
                </a:solidFill>
                <a:latin typeface="Calibri" pitchFamily="34" charset="0"/>
                <a:ea typeface="Calibri" pitchFamily="34" charset="-122"/>
                <a:cs typeface="Calibri" pitchFamily="34" charset="-120"/>
              </a:rPr>
              <a:t>fondos</a:t>
            </a:r>
            <a:r>
              <a:rPr lang="en-US" sz="1200">
                <a:solidFill>
                  <a:srgbClr val="1E293B"/>
                </a:solidFill>
                <a:latin typeface="Calibri" pitchFamily="34" charset="0"/>
                <a:ea typeface="Calibri" pitchFamily="34" charset="-122"/>
                <a:cs typeface="Calibri" pitchFamily="34" charset="-120"/>
              </a:rPr>
              <a:t> </a:t>
            </a:r>
            <a:r>
              <a:rPr lang="en-US" sz="1200" err="1">
                <a:solidFill>
                  <a:srgbClr val="1E293B"/>
                </a:solidFill>
                <a:latin typeface="Calibri" pitchFamily="34" charset="0"/>
                <a:ea typeface="Calibri" pitchFamily="34" charset="-122"/>
                <a:cs typeface="Calibri" pitchFamily="34" charset="-120"/>
              </a:rPr>
              <a:t>climáticos</a:t>
            </a:r>
            <a:r>
              <a:rPr lang="en-US" sz="1200">
                <a:solidFill>
                  <a:srgbClr val="1E293B"/>
                </a:solidFill>
                <a:latin typeface="Calibri" pitchFamily="34" charset="0"/>
                <a:ea typeface="Calibri" pitchFamily="34" charset="-122"/>
                <a:cs typeface="Calibri" pitchFamily="34" charset="-120"/>
              </a:rPr>
              <a:t>; </a:t>
            </a:r>
            <a:r>
              <a:rPr lang="en-US" sz="1200" err="1">
                <a:solidFill>
                  <a:srgbClr val="1E293B"/>
                </a:solidFill>
                <a:latin typeface="Calibri" pitchFamily="34" charset="0"/>
                <a:ea typeface="Calibri" pitchFamily="34" charset="-122"/>
                <a:cs typeface="Calibri" pitchFamily="34" charset="-120"/>
              </a:rPr>
              <a:t>inversión</a:t>
            </a:r>
            <a:r>
              <a:rPr lang="en-US" sz="1200">
                <a:solidFill>
                  <a:srgbClr val="1E293B"/>
                </a:solidFill>
                <a:latin typeface="Calibri" pitchFamily="34" charset="0"/>
                <a:ea typeface="Calibri" pitchFamily="34" charset="-122"/>
                <a:cs typeface="Calibri" pitchFamily="34" charset="-120"/>
              </a:rPr>
              <a:t> </a:t>
            </a:r>
            <a:r>
              <a:rPr lang="en-US" sz="1200" err="1">
                <a:solidFill>
                  <a:srgbClr val="1E293B"/>
                </a:solidFill>
                <a:latin typeface="Calibri" pitchFamily="34" charset="0"/>
                <a:ea typeface="Calibri" pitchFamily="34" charset="-122"/>
                <a:cs typeface="Calibri" pitchFamily="34" charset="-120"/>
              </a:rPr>
              <a:t>forzosa</a:t>
            </a:r>
            <a:r>
              <a:rPr lang="en-US" sz="1200">
                <a:solidFill>
                  <a:srgbClr val="1E293B"/>
                </a:solidFill>
                <a:latin typeface="Calibri" pitchFamily="34" charset="0"/>
                <a:ea typeface="Calibri" pitchFamily="34" charset="-122"/>
                <a:cs typeface="Calibri" pitchFamily="34" charset="-120"/>
              </a:rPr>
              <a:t> 1%.</a:t>
            </a:r>
            <a:endParaRPr lang="en-US" sz="1200"/>
          </a:p>
          <a:p>
            <a:endParaRPr lang="es-MX" sz="1600">
              <a:solidFill>
                <a:srgbClr val="444444"/>
              </a:solidFill>
              <a:latin typeface="Calibri"/>
              <a:cs typeface="Calibri"/>
            </a:endParaRPr>
          </a:p>
          <a:p>
            <a:pPr lvl="1" algn="just">
              <a:buSzPts val="1200"/>
            </a:pPr>
            <a:r>
              <a:rPr lang="es-MX" sz="1800" b="1">
                <a:solidFill>
                  <a:srgbClr val="242D5B"/>
                </a:solidFill>
                <a:latin typeface="Calibri"/>
                <a:cs typeface="Calibri"/>
              </a:rPr>
              <a:t>               Metas: </a:t>
            </a:r>
          </a:p>
          <a:p>
            <a:pPr lvl="1" algn="just">
              <a:buSzPts val="1200"/>
            </a:pPr>
            <a:endParaRPr lang="es-MX" sz="1800" b="1">
              <a:solidFill>
                <a:srgbClr val="242D5B"/>
              </a:solidFill>
              <a:latin typeface="Calibri"/>
              <a:cs typeface="Calibri"/>
            </a:endParaRPr>
          </a:p>
          <a:p>
            <a:pPr lvl="1" algn="just">
              <a:buSzPts val="1200"/>
            </a:pPr>
            <a:endParaRPr lang="es-MX" sz="1100" b="1">
              <a:solidFill>
                <a:srgbClr val="242D5B"/>
              </a:solidFill>
              <a:latin typeface="Calibri"/>
              <a:cs typeface="Calibri"/>
            </a:endParaRPr>
          </a:p>
          <a:p>
            <a:pPr marL="0" indent="0">
              <a:lnSpc>
                <a:spcPct val="125000"/>
              </a:lnSpc>
              <a:buNone/>
            </a:pPr>
            <a:r>
              <a:rPr lang="en-US" sz="1100" b="1">
                <a:solidFill>
                  <a:schemeClr val="bg2">
                    <a:lumMod val="75000"/>
                  </a:schemeClr>
                </a:solidFill>
                <a:latin typeface="Calibri" pitchFamily="34" charset="0"/>
                <a:ea typeface="Calibri" pitchFamily="34" charset="-122"/>
                <a:cs typeface="Calibri" pitchFamily="34" charset="-120"/>
              </a:rPr>
              <a:t>2030: </a:t>
            </a:r>
            <a:r>
              <a:rPr lang="en-US" sz="1100">
                <a:solidFill>
                  <a:srgbClr val="1E293B"/>
                </a:solidFill>
                <a:latin typeface="Calibri" pitchFamily="34" charset="0"/>
                <a:ea typeface="Calibri" pitchFamily="34" charset="-122"/>
                <a:cs typeface="Calibri" pitchFamily="34" charset="-120"/>
              </a:rPr>
              <a:t>1M ha </a:t>
            </a:r>
            <a:r>
              <a:rPr lang="en-US" sz="1100" err="1">
                <a:solidFill>
                  <a:srgbClr val="1E293B"/>
                </a:solidFill>
                <a:latin typeface="Calibri" pitchFamily="34" charset="0"/>
                <a:ea typeface="Calibri" pitchFamily="34" charset="-122"/>
                <a:cs typeface="Calibri" pitchFamily="34" charset="-120"/>
              </a:rPr>
              <a:t>restauradas</a:t>
            </a:r>
            <a:r>
              <a:rPr lang="en-US" sz="1100">
                <a:solidFill>
                  <a:srgbClr val="1E293B"/>
                </a:solidFill>
                <a:latin typeface="Calibri" pitchFamily="34" charset="0"/>
                <a:ea typeface="Calibri" pitchFamily="34" charset="-122"/>
                <a:cs typeface="Calibri" pitchFamily="34" charset="-120"/>
              </a:rPr>
              <a:t>; 50 </a:t>
            </a:r>
            <a:r>
              <a:rPr lang="en-US" sz="1100" err="1">
                <a:solidFill>
                  <a:srgbClr val="1E293B"/>
                </a:solidFill>
                <a:latin typeface="Calibri" pitchFamily="34" charset="0"/>
                <a:ea typeface="Calibri" pitchFamily="34" charset="-122"/>
                <a:cs typeface="Calibri" pitchFamily="34" charset="-120"/>
              </a:rPr>
              <a:t>proyectos</a:t>
            </a:r>
            <a:r>
              <a:rPr lang="en-US" sz="1100">
                <a:solidFill>
                  <a:srgbClr val="1E293B"/>
                </a:solidFill>
                <a:latin typeface="Calibri" pitchFamily="34" charset="0"/>
                <a:ea typeface="Calibri" pitchFamily="34" charset="-122"/>
                <a:cs typeface="Calibri" pitchFamily="34" charset="-120"/>
              </a:rPr>
              <a:t> </a:t>
            </a:r>
            <a:r>
              <a:rPr lang="en-US" sz="1100" err="1">
                <a:solidFill>
                  <a:srgbClr val="1E293B"/>
                </a:solidFill>
                <a:latin typeface="Calibri" pitchFamily="34" charset="0"/>
                <a:ea typeface="Calibri" pitchFamily="34" charset="-122"/>
                <a:cs typeface="Calibri" pitchFamily="34" charset="-120"/>
              </a:rPr>
              <a:t>estratégicos</a:t>
            </a:r>
            <a:r>
              <a:rPr lang="en-US" sz="1100">
                <a:solidFill>
                  <a:srgbClr val="1E293B"/>
                </a:solidFill>
                <a:latin typeface="Calibri" pitchFamily="34" charset="0"/>
                <a:ea typeface="Calibri" pitchFamily="34" charset="-122"/>
                <a:cs typeface="Calibri" pitchFamily="34" charset="-120"/>
              </a:rPr>
              <a:t>; </a:t>
            </a:r>
            <a:r>
              <a:rPr lang="en-US" sz="1100" err="1">
                <a:solidFill>
                  <a:srgbClr val="1E293B"/>
                </a:solidFill>
                <a:latin typeface="Calibri" pitchFamily="34" charset="0"/>
                <a:ea typeface="Calibri" pitchFamily="34" charset="-122"/>
                <a:cs typeface="Calibri" pitchFamily="34" charset="-120"/>
              </a:rPr>
              <a:t>comanejo</a:t>
            </a:r>
            <a:r>
              <a:rPr lang="en-US" sz="1100">
                <a:solidFill>
                  <a:srgbClr val="1E293B"/>
                </a:solidFill>
                <a:latin typeface="Calibri" pitchFamily="34" charset="0"/>
                <a:ea typeface="Calibri" pitchFamily="34" charset="-122"/>
                <a:cs typeface="Calibri" pitchFamily="34" charset="-120"/>
              </a:rPr>
              <a:t> </a:t>
            </a:r>
            <a:r>
              <a:rPr lang="en-US" sz="1100" err="1">
                <a:solidFill>
                  <a:srgbClr val="1E293B"/>
                </a:solidFill>
                <a:latin typeface="Calibri" pitchFamily="34" charset="0"/>
                <a:ea typeface="Calibri" pitchFamily="34" charset="-122"/>
                <a:cs typeface="Calibri" pitchFamily="34" charset="-120"/>
              </a:rPr>
              <a:t>comunitario</a:t>
            </a:r>
            <a:r>
              <a:rPr lang="en-US" sz="1100">
                <a:solidFill>
                  <a:srgbClr val="1E293B"/>
                </a:solidFill>
                <a:latin typeface="Calibri" pitchFamily="34" charset="0"/>
                <a:ea typeface="Calibri" pitchFamily="34" charset="-122"/>
                <a:cs typeface="Calibri" pitchFamily="34" charset="-120"/>
              </a:rPr>
              <a:t> </a:t>
            </a:r>
            <a:r>
              <a:rPr lang="en-US" sz="1100" err="1">
                <a:solidFill>
                  <a:srgbClr val="1E293B"/>
                </a:solidFill>
                <a:latin typeface="Calibri" pitchFamily="34" charset="0"/>
                <a:ea typeface="Calibri" pitchFamily="34" charset="-122"/>
                <a:cs typeface="Calibri" pitchFamily="34" charset="-120"/>
              </a:rPr>
              <a:t>en</a:t>
            </a:r>
            <a:r>
              <a:rPr lang="en-US" sz="1100">
                <a:solidFill>
                  <a:srgbClr val="1E293B"/>
                </a:solidFill>
                <a:latin typeface="Calibri" pitchFamily="34" charset="0"/>
                <a:ea typeface="Calibri" pitchFamily="34" charset="-122"/>
                <a:cs typeface="Calibri" pitchFamily="34" charset="-120"/>
              </a:rPr>
              <a:t> 50% de </a:t>
            </a:r>
            <a:r>
              <a:rPr lang="en-US" sz="1100" err="1">
                <a:solidFill>
                  <a:srgbClr val="1E293B"/>
                </a:solidFill>
                <a:latin typeface="Calibri" pitchFamily="34" charset="0"/>
                <a:ea typeface="Calibri" pitchFamily="34" charset="-122"/>
                <a:cs typeface="Calibri" pitchFamily="34" charset="-120"/>
              </a:rPr>
              <a:t>proyectos</a:t>
            </a:r>
            <a:r>
              <a:rPr lang="en-US" sz="1100">
                <a:solidFill>
                  <a:srgbClr val="1E293B"/>
                </a:solidFill>
                <a:latin typeface="Calibri" pitchFamily="34" charset="0"/>
                <a:ea typeface="Calibri" pitchFamily="34" charset="-122"/>
                <a:cs typeface="Calibri" pitchFamily="34" charset="-120"/>
              </a:rPr>
              <a:t>; al </a:t>
            </a:r>
            <a:r>
              <a:rPr lang="en-US" sz="1100" err="1">
                <a:solidFill>
                  <a:srgbClr val="1E293B"/>
                </a:solidFill>
                <a:latin typeface="Calibri" pitchFamily="34" charset="0"/>
                <a:ea typeface="Calibri" pitchFamily="34" charset="-122"/>
                <a:cs typeface="Calibri" pitchFamily="34" charset="-120"/>
              </a:rPr>
              <a:t>menos</a:t>
            </a:r>
            <a:r>
              <a:rPr lang="en-US" sz="1100">
                <a:solidFill>
                  <a:srgbClr val="1E293B"/>
                </a:solidFill>
                <a:latin typeface="Calibri" pitchFamily="34" charset="0"/>
                <a:ea typeface="Calibri" pitchFamily="34" charset="-122"/>
                <a:cs typeface="Calibri" pitchFamily="34" charset="-120"/>
              </a:rPr>
              <a:t> 3 </a:t>
            </a:r>
            <a:r>
              <a:rPr lang="en-US" sz="1100" err="1">
                <a:solidFill>
                  <a:srgbClr val="1E293B"/>
                </a:solidFill>
                <a:latin typeface="Calibri" pitchFamily="34" charset="0"/>
                <a:ea typeface="Calibri" pitchFamily="34" charset="-122"/>
                <a:cs typeface="Calibri" pitchFamily="34" charset="-120"/>
              </a:rPr>
              <a:t>instrumentos</a:t>
            </a:r>
            <a:r>
              <a:rPr lang="en-US" sz="1100">
                <a:solidFill>
                  <a:srgbClr val="1E293B"/>
                </a:solidFill>
                <a:latin typeface="Calibri" pitchFamily="34" charset="0"/>
                <a:ea typeface="Calibri" pitchFamily="34" charset="-122"/>
                <a:cs typeface="Calibri" pitchFamily="34" charset="-120"/>
              </a:rPr>
              <a:t> </a:t>
            </a:r>
            <a:r>
              <a:rPr lang="en-US" sz="1100" err="1">
                <a:solidFill>
                  <a:srgbClr val="1E293B"/>
                </a:solidFill>
                <a:latin typeface="Calibri" pitchFamily="34" charset="0"/>
                <a:ea typeface="Calibri" pitchFamily="34" charset="-122"/>
                <a:cs typeface="Calibri" pitchFamily="34" charset="-120"/>
              </a:rPr>
              <a:t>financieros</a:t>
            </a:r>
            <a:r>
              <a:rPr lang="en-US" sz="1100">
                <a:solidFill>
                  <a:srgbClr val="1E293B"/>
                </a:solidFill>
                <a:latin typeface="Calibri" pitchFamily="34" charset="0"/>
                <a:ea typeface="Calibri" pitchFamily="34" charset="-122"/>
                <a:cs typeface="Calibri" pitchFamily="34" charset="-120"/>
              </a:rPr>
              <a:t> operando.</a:t>
            </a:r>
            <a:endParaRPr lang="en-US" sz="1100"/>
          </a:p>
          <a:p>
            <a:pPr marL="0" indent="0">
              <a:lnSpc>
                <a:spcPct val="125000"/>
              </a:lnSpc>
              <a:buNone/>
            </a:pPr>
            <a:r>
              <a:rPr lang="en-US" sz="1100" b="1">
                <a:solidFill>
                  <a:schemeClr val="bg2">
                    <a:lumMod val="75000"/>
                  </a:schemeClr>
                </a:solidFill>
                <a:latin typeface="Calibri" pitchFamily="34" charset="0"/>
                <a:ea typeface="Calibri" pitchFamily="34" charset="-122"/>
                <a:cs typeface="Calibri" pitchFamily="34" charset="-120"/>
              </a:rPr>
              <a:t>2040: </a:t>
            </a:r>
            <a:r>
              <a:rPr lang="en-US" sz="1100">
                <a:solidFill>
                  <a:srgbClr val="1E293B"/>
                </a:solidFill>
                <a:latin typeface="Calibri" pitchFamily="34" charset="0"/>
                <a:ea typeface="Calibri" pitchFamily="34" charset="-122"/>
                <a:cs typeface="Calibri" pitchFamily="34" charset="-120"/>
              </a:rPr>
              <a:t>2M ha; 300 </a:t>
            </a:r>
            <a:r>
              <a:rPr lang="en-US" sz="1100" err="1">
                <a:solidFill>
                  <a:srgbClr val="1E293B"/>
                </a:solidFill>
                <a:latin typeface="Calibri" pitchFamily="34" charset="0"/>
                <a:ea typeface="Calibri" pitchFamily="34" charset="-122"/>
                <a:cs typeface="Calibri" pitchFamily="34" charset="-120"/>
              </a:rPr>
              <a:t>proyectos</a:t>
            </a:r>
            <a:r>
              <a:rPr lang="en-US" sz="1100">
                <a:solidFill>
                  <a:srgbClr val="1E293B"/>
                </a:solidFill>
                <a:latin typeface="Calibri" pitchFamily="34" charset="0"/>
                <a:ea typeface="Calibri" pitchFamily="34" charset="-122"/>
                <a:cs typeface="Calibri" pitchFamily="34" charset="-120"/>
              </a:rPr>
              <a:t>; </a:t>
            </a:r>
            <a:r>
              <a:rPr lang="en-US" sz="1100" err="1">
                <a:solidFill>
                  <a:srgbClr val="1E293B"/>
                </a:solidFill>
                <a:latin typeface="Calibri" pitchFamily="34" charset="0"/>
                <a:ea typeface="Calibri" pitchFamily="34" charset="-122"/>
                <a:cs typeface="Calibri" pitchFamily="34" charset="-120"/>
              </a:rPr>
              <a:t>SbN</a:t>
            </a:r>
            <a:r>
              <a:rPr lang="en-US" sz="1100">
                <a:solidFill>
                  <a:srgbClr val="1E293B"/>
                </a:solidFill>
                <a:latin typeface="Calibri" pitchFamily="34" charset="0"/>
                <a:ea typeface="Calibri" pitchFamily="34" charset="-122"/>
                <a:cs typeface="Calibri" pitchFamily="34" charset="-120"/>
              </a:rPr>
              <a:t> </a:t>
            </a:r>
            <a:r>
              <a:rPr lang="en-US" sz="1100" err="1">
                <a:solidFill>
                  <a:srgbClr val="1E293B"/>
                </a:solidFill>
                <a:latin typeface="Calibri" pitchFamily="34" charset="0"/>
                <a:ea typeface="Calibri" pitchFamily="34" charset="-122"/>
                <a:cs typeface="Calibri" pitchFamily="34" charset="-120"/>
              </a:rPr>
              <a:t>en</a:t>
            </a:r>
            <a:r>
              <a:rPr lang="en-US" sz="1100">
                <a:solidFill>
                  <a:srgbClr val="1E293B"/>
                </a:solidFill>
                <a:latin typeface="Calibri" pitchFamily="34" charset="0"/>
                <a:ea typeface="Calibri" pitchFamily="34" charset="-122"/>
                <a:cs typeface="Calibri" pitchFamily="34" charset="-120"/>
              </a:rPr>
              <a:t> 100% de </a:t>
            </a:r>
            <a:r>
              <a:rPr lang="en-US" sz="1100" err="1">
                <a:solidFill>
                  <a:srgbClr val="1E293B"/>
                </a:solidFill>
                <a:latin typeface="Calibri" pitchFamily="34" charset="0"/>
                <a:ea typeface="Calibri" pitchFamily="34" charset="-122"/>
                <a:cs typeface="Calibri" pitchFamily="34" charset="-120"/>
              </a:rPr>
              <a:t>instrumentos</a:t>
            </a:r>
            <a:r>
              <a:rPr lang="en-US" sz="1100">
                <a:solidFill>
                  <a:srgbClr val="1E293B"/>
                </a:solidFill>
                <a:latin typeface="Calibri" pitchFamily="34" charset="0"/>
                <a:ea typeface="Calibri" pitchFamily="34" charset="-122"/>
                <a:cs typeface="Calibri" pitchFamily="34" charset="-120"/>
              </a:rPr>
              <a:t> de </a:t>
            </a:r>
            <a:r>
              <a:rPr lang="en-US" sz="1100" err="1">
                <a:solidFill>
                  <a:srgbClr val="1E293B"/>
                </a:solidFill>
                <a:latin typeface="Calibri" pitchFamily="34" charset="0"/>
                <a:ea typeface="Calibri" pitchFamily="34" charset="-122"/>
                <a:cs typeface="Calibri" pitchFamily="34" charset="-120"/>
              </a:rPr>
              <a:t>planificación</a:t>
            </a:r>
            <a:r>
              <a:rPr lang="en-US" sz="1100">
                <a:solidFill>
                  <a:srgbClr val="1E293B"/>
                </a:solidFill>
                <a:latin typeface="Calibri" pitchFamily="34" charset="0"/>
                <a:ea typeface="Calibri" pitchFamily="34" charset="-122"/>
                <a:cs typeface="Calibri" pitchFamily="34" charset="-120"/>
              </a:rPr>
              <a:t> </a:t>
            </a:r>
            <a:r>
              <a:rPr lang="en-US" sz="1100" err="1">
                <a:solidFill>
                  <a:srgbClr val="1E293B"/>
                </a:solidFill>
                <a:latin typeface="Calibri" pitchFamily="34" charset="0"/>
                <a:ea typeface="Calibri" pitchFamily="34" charset="-122"/>
                <a:cs typeface="Calibri" pitchFamily="34" charset="-120"/>
              </a:rPr>
              <a:t>en</a:t>
            </a:r>
            <a:r>
              <a:rPr lang="en-US" sz="1100">
                <a:solidFill>
                  <a:srgbClr val="1E293B"/>
                </a:solidFill>
                <a:latin typeface="Calibri" pitchFamily="34" charset="0"/>
                <a:ea typeface="Calibri" pitchFamily="34" charset="-122"/>
                <a:cs typeface="Calibri" pitchFamily="34" charset="-120"/>
              </a:rPr>
              <a:t> </a:t>
            </a:r>
            <a:r>
              <a:rPr lang="en-US" sz="1100" err="1">
                <a:solidFill>
                  <a:srgbClr val="1E293B"/>
                </a:solidFill>
                <a:latin typeface="Calibri" pitchFamily="34" charset="0"/>
                <a:ea typeface="Calibri" pitchFamily="34" charset="-122"/>
                <a:cs typeface="Calibri" pitchFamily="34" charset="-120"/>
              </a:rPr>
              <a:t>cuencas</a:t>
            </a:r>
            <a:r>
              <a:rPr lang="en-US" sz="1100">
                <a:solidFill>
                  <a:srgbClr val="1E293B"/>
                </a:solidFill>
                <a:latin typeface="Calibri" pitchFamily="34" charset="0"/>
                <a:ea typeface="Calibri" pitchFamily="34" charset="-122"/>
                <a:cs typeface="Calibri" pitchFamily="34" charset="-120"/>
              </a:rPr>
              <a:t> </a:t>
            </a:r>
            <a:r>
              <a:rPr lang="en-US" sz="1100" err="1">
                <a:solidFill>
                  <a:srgbClr val="1E293B"/>
                </a:solidFill>
                <a:latin typeface="Calibri" pitchFamily="34" charset="0"/>
                <a:ea typeface="Calibri" pitchFamily="34" charset="-122"/>
                <a:cs typeface="Calibri" pitchFamily="34" charset="-120"/>
              </a:rPr>
              <a:t>priorizadas</a:t>
            </a:r>
            <a:r>
              <a:rPr lang="en-US" sz="1100">
                <a:solidFill>
                  <a:srgbClr val="1E293B"/>
                </a:solidFill>
                <a:latin typeface="Calibri" pitchFamily="34" charset="0"/>
                <a:ea typeface="Calibri" pitchFamily="34" charset="-122"/>
                <a:cs typeface="Calibri" pitchFamily="34" charset="-120"/>
              </a:rPr>
              <a:t>; </a:t>
            </a:r>
            <a:r>
              <a:rPr lang="en-US" sz="1100" err="1">
                <a:solidFill>
                  <a:srgbClr val="1E293B"/>
                </a:solidFill>
                <a:latin typeface="Calibri" pitchFamily="34" charset="0"/>
                <a:ea typeface="Calibri" pitchFamily="34" charset="-122"/>
                <a:cs typeface="Calibri" pitchFamily="34" charset="-120"/>
              </a:rPr>
              <a:t>salvaguardas</a:t>
            </a:r>
            <a:r>
              <a:rPr lang="en-US" sz="1100">
                <a:solidFill>
                  <a:srgbClr val="1E293B"/>
                </a:solidFill>
                <a:latin typeface="Calibri" pitchFamily="34" charset="0"/>
                <a:ea typeface="Calibri" pitchFamily="34" charset="-122"/>
                <a:cs typeface="Calibri" pitchFamily="34" charset="-120"/>
              </a:rPr>
              <a:t> </a:t>
            </a:r>
            <a:r>
              <a:rPr lang="en-US" sz="1100" err="1">
                <a:solidFill>
                  <a:srgbClr val="1E293B"/>
                </a:solidFill>
                <a:latin typeface="Calibri" pitchFamily="34" charset="0"/>
                <a:ea typeface="Calibri" pitchFamily="34" charset="-122"/>
                <a:cs typeface="Calibri" pitchFamily="34" charset="-120"/>
              </a:rPr>
              <a:t>verificadas</a:t>
            </a:r>
            <a:r>
              <a:rPr lang="en-US" sz="1100">
                <a:solidFill>
                  <a:srgbClr val="1E293B"/>
                </a:solidFill>
                <a:latin typeface="Calibri" pitchFamily="34" charset="0"/>
                <a:ea typeface="Calibri" pitchFamily="34" charset="-122"/>
                <a:cs typeface="Calibri" pitchFamily="34" charset="-120"/>
              </a:rPr>
              <a:t> </a:t>
            </a:r>
            <a:r>
              <a:rPr lang="en-US" sz="1100" err="1">
                <a:solidFill>
                  <a:srgbClr val="1E293B"/>
                </a:solidFill>
                <a:latin typeface="Calibri" pitchFamily="34" charset="0"/>
                <a:ea typeface="Calibri" pitchFamily="34" charset="-122"/>
                <a:cs typeface="Calibri" pitchFamily="34" charset="-120"/>
              </a:rPr>
              <a:t>en</a:t>
            </a:r>
            <a:r>
              <a:rPr lang="en-US" sz="1100">
                <a:solidFill>
                  <a:srgbClr val="1E293B"/>
                </a:solidFill>
                <a:latin typeface="Calibri" pitchFamily="34" charset="0"/>
                <a:ea typeface="Calibri" pitchFamily="34" charset="-122"/>
                <a:cs typeface="Calibri" pitchFamily="34" charset="-120"/>
              </a:rPr>
              <a:t> 100% de </a:t>
            </a:r>
            <a:r>
              <a:rPr lang="en-US" sz="1100" err="1">
                <a:solidFill>
                  <a:srgbClr val="1E293B"/>
                </a:solidFill>
                <a:latin typeface="Calibri" pitchFamily="34" charset="0"/>
                <a:ea typeface="Calibri" pitchFamily="34" charset="-122"/>
                <a:cs typeface="Calibri" pitchFamily="34" charset="-120"/>
              </a:rPr>
              <a:t>proyectos</a:t>
            </a:r>
            <a:r>
              <a:rPr lang="en-US" sz="1100">
                <a:solidFill>
                  <a:srgbClr val="1E293B"/>
                </a:solidFill>
                <a:latin typeface="Calibri" pitchFamily="34" charset="0"/>
                <a:ea typeface="Calibri" pitchFamily="34" charset="-122"/>
                <a:cs typeface="Calibri" pitchFamily="34" charset="-120"/>
              </a:rPr>
              <a:t>.</a:t>
            </a:r>
            <a:endParaRPr lang="en-US" sz="1100"/>
          </a:p>
          <a:p>
            <a:pPr marL="0" indent="0">
              <a:lnSpc>
                <a:spcPct val="125000"/>
              </a:lnSpc>
              <a:buNone/>
            </a:pPr>
            <a:r>
              <a:rPr lang="en-US" sz="1100" b="1">
                <a:solidFill>
                  <a:schemeClr val="bg2">
                    <a:lumMod val="75000"/>
                  </a:schemeClr>
                </a:solidFill>
                <a:latin typeface="Calibri" pitchFamily="34" charset="0"/>
                <a:ea typeface="Calibri" pitchFamily="34" charset="-122"/>
                <a:cs typeface="Calibri" pitchFamily="34" charset="-120"/>
              </a:rPr>
              <a:t>2050: </a:t>
            </a:r>
            <a:r>
              <a:rPr lang="en-US" sz="1100">
                <a:solidFill>
                  <a:srgbClr val="1E293B"/>
                </a:solidFill>
                <a:latin typeface="Calibri" pitchFamily="34" charset="0"/>
                <a:ea typeface="Calibri" pitchFamily="34" charset="-122"/>
                <a:cs typeface="Calibri" pitchFamily="34" charset="-120"/>
              </a:rPr>
              <a:t>3M ha </a:t>
            </a:r>
            <a:r>
              <a:rPr lang="en-US" sz="1100" err="1">
                <a:solidFill>
                  <a:srgbClr val="1E293B"/>
                </a:solidFill>
                <a:latin typeface="Calibri" pitchFamily="34" charset="0"/>
                <a:ea typeface="Calibri" pitchFamily="34" charset="-122"/>
                <a:cs typeface="Calibri" pitchFamily="34" charset="-120"/>
              </a:rPr>
              <a:t>consolidadas</a:t>
            </a:r>
            <a:r>
              <a:rPr lang="en-US" sz="1100">
                <a:solidFill>
                  <a:srgbClr val="1E293B"/>
                </a:solidFill>
                <a:latin typeface="Calibri" pitchFamily="34" charset="0"/>
                <a:ea typeface="Calibri" pitchFamily="34" charset="-122"/>
                <a:cs typeface="Calibri" pitchFamily="34" charset="-120"/>
              </a:rPr>
              <a:t>; 70% de </a:t>
            </a:r>
            <a:r>
              <a:rPr lang="en-US" sz="1100" err="1">
                <a:solidFill>
                  <a:srgbClr val="1E293B"/>
                </a:solidFill>
                <a:latin typeface="Calibri" pitchFamily="34" charset="0"/>
                <a:ea typeface="Calibri" pitchFamily="34" charset="-122"/>
                <a:cs typeface="Calibri" pitchFamily="34" charset="-120"/>
              </a:rPr>
              <a:t>cuencas</a:t>
            </a:r>
            <a:r>
              <a:rPr lang="en-US" sz="1100">
                <a:solidFill>
                  <a:srgbClr val="1E293B"/>
                </a:solidFill>
                <a:latin typeface="Calibri" pitchFamily="34" charset="0"/>
                <a:ea typeface="Calibri" pitchFamily="34" charset="-122"/>
                <a:cs typeface="Calibri" pitchFamily="34" charset="-120"/>
              </a:rPr>
              <a:t> </a:t>
            </a:r>
            <a:r>
              <a:rPr lang="en-US" sz="1100" err="1">
                <a:solidFill>
                  <a:srgbClr val="1E293B"/>
                </a:solidFill>
                <a:latin typeface="Calibri" pitchFamily="34" charset="0"/>
                <a:ea typeface="Calibri" pitchFamily="34" charset="-122"/>
                <a:cs typeface="Calibri" pitchFamily="34" charset="-120"/>
              </a:rPr>
              <a:t>degradadas</a:t>
            </a:r>
            <a:r>
              <a:rPr lang="en-US" sz="1100">
                <a:solidFill>
                  <a:srgbClr val="1E293B"/>
                </a:solidFill>
                <a:latin typeface="Calibri" pitchFamily="34" charset="0"/>
                <a:ea typeface="Calibri" pitchFamily="34" charset="-122"/>
                <a:cs typeface="Calibri" pitchFamily="34" charset="-120"/>
              </a:rPr>
              <a:t> con </a:t>
            </a:r>
            <a:r>
              <a:rPr lang="en-US" sz="1100" err="1">
                <a:solidFill>
                  <a:srgbClr val="1E293B"/>
                </a:solidFill>
                <a:latin typeface="Calibri" pitchFamily="34" charset="0"/>
                <a:ea typeface="Calibri" pitchFamily="34" charset="-122"/>
                <a:cs typeface="Calibri" pitchFamily="34" charset="-120"/>
              </a:rPr>
              <a:t>restauración</a:t>
            </a:r>
            <a:r>
              <a:rPr lang="en-US" sz="1100">
                <a:solidFill>
                  <a:srgbClr val="1E293B"/>
                </a:solidFill>
                <a:latin typeface="Calibri" pitchFamily="34" charset="0"/>
                <a:ea typeface="Calibri" pitchFamily="34" charset="-122"/>
                <a:cs typeface="Calibri" pitchFamily="34" charset="-120"/>
              </a:rPr>
              <a:t> </a:t>
            </a:r>
            <a:r>
              <a:rPr lang="en-US" sz="1100" err="1">
                <a:solidFill>
                  <a:srgbClr val="1E293B"/>
                </a:solidFill>
                <a:latin typeface="Calibri" pitchFamily="34" charset="0"/>
                <a:ea typeface="Calibri" pitchFamily="34" charset="-122"/>
                <a:cs typeface="Calibri" pitchFamily="34" charset="-120"/>
              </a:rPr>
              <a:t>en</a:t>
            </a:r>
            <a:r>
              <a:rPr lang="en-US" sz="1100">
                <a:solidFill>
                  <a:srgbClr val="1E293B"/>
                </a:solidFill>
                <a:latin typeface="Calibri" pitchFamily="34" charset="0"/>
                <a:ea typeface="Calibri" pitchFamily="34" charset="-122"/>
                <a:cs typeface="Calibri" pitchFamily="34" charset="-120"/>
              </a:rPr>
              <a:t> </a:t>
            </a:r>
            <a:r>
              <a:rPr lang="en-US" sz="1100" err="1">
                <a:solidFill>
                  <a:srgbClr val="1E293B"/>
                </a:solidFill>
                <a:latin typeface="Calibri" pitchFamily="34" charset="0"/>
                <a:ea typeface="Calibri" pitchFamily="34" charset="-122"/>
                <a:cs typeface="Calibri" pitchFamily="34" charset="-120"/>
              </a:rPr>
              <a:t>marcha</a:t>
            </a:r>
            <a:r>
              <a:rPr lang="en-US" sz="1100">
                <a:solidFill>
                  <a:srgbClr val="1E293B"/>
                </a:solidFill>
                <a:latin typeface="Calibri" pitchFamily="34" charset="0"/>
                <a:ea typeface="Calibri" pitchFamily="34" charset="-122"/>
                <a:cs typeface="Calibri" pitchFamily="34" charset="-120"/>
              </a:rPr>
              <a:t>; </a:t>
            </a:r>
            <a:r>
              <a:rPr lang="en-US" sz="1100" err="1">
                <a:solidFill>
                  <a:srgbClr val="1E293B"/>
                </a:solidFill>
                <a:latin typeface="Calibri" pitchFamily="34" charset="0"/>
                <a:ea typeface="Calibri" pitchFamily="34" charset="-122"/>
                <a:cs typeface="Calibri" pitchFamily="34" charset="-120"/>
              </a:rPr>
              <a:t>monitoreo</a:t>
            </a:r>
            <a:r>
              <a:rPr lang="en-US" sz="1100">
                <a:solidFill>
                  <a:srgbClr val="1E293B"/>
                </a:solidFill>
                <a:latin typeface="Calibri" pitchFamily="34" charset="0"/>
                <a:ea typeface="Calibri" pitchFamily="34" charset="-122"/>
                <a:cs typeface="Calibri" pitchFamily="34" charset="-120"/>
              </a:rPr>
              <a:t> </a:t>
            </a:r>
            <a:r>
              <a:rPr lang="en-US" sz="1100" err="1">
                <a:solidFill>
                  <a:srgbClr val="1E293B"/>
                </a:solidFill>
                <a:latin typeface="Calibri" pitchFamily="34" charset="0"/>
                <a:ea typeface="Calibri" pitchFamily="34" charset="-122"/>
                <a:cs typeface="Calibri" pitchFamily="34" charset="-120"/>
              </a:rPr>
              <a:t>biofísico</a:t>
            </a:r>
            <a:r>
              <a:rPr lang="en-US" sz="1100">
                <a:solidFill>
                  <a:srgbClr val="1E293B"/>
                </a:solidFill>
                <a:latin typeface="Calibri" pitchFamily="34" charset="0"/>
                <a:ea typeface="Calibri" pitchFamily="34" charset="-122"/>
                <a:cs typeface="Calibri" pitchFamily="34" charset="-120"/>
              </a:rPr>
              <a:t>, social y </a:t>
            </a:r>
            <a:r>
              <a:rPr lang="en-US" sz="1100" err="1">
                <a:solidFill>
                  <a:srgbClr val="1E293B"/>
                </a:solidFill>
                <a:latin typeface="Calibri" pitchFamily="34" charset="0"/>
                <a:ea typeface="Calibri" pitchFamily="34" charset="-122"/>
                <a:cs typeface="Calibri" pitchFamily="34" charset="-120"/>
              </a:rPr>
              <a:t>económico</a:t>
            </a:r>
            <a:r>
              <a:rPr lang="en-US" sz="1100">
                <a:solidFill>
                  <a:srgbClr val="1E293B"/>
                </a:solidFill>
                <a:latin typeface="Calibri" pitchFamily="34" charset="0"/>
                <a:ea typeface="Calibri" pitchFamily="34" charset="-122"/>
                <a:cs typeface="Calibri" pitchFamily="34" charset="-120"/>
              </a:rPr>
              <a:t>; Colombia </a:t>
            </a:r>
            <a:r>
              <a:rPr lang="en-US" sz="1100" err="1">
                <a:solidFill>
                  <a:srgbClr val="1E293B"/>
                </a:solidFill>
                <a:latin typeface="Calibri" pitchFamily="34" charset="0"/>
                <a:ea typeface="Calibri" pitchFamily="34" charset="-122"/>
                <a:cs typeface="Calibri" pitchFamily="34" charset="-120"/>
              </a:rPr>
              <a:t>referente</a:t>
            </a:r>
            <a:r>
              <a:rPr lang="en-US" sz="1100">
                <a:solidFill>
                  <a:srgbClr val="1E293B"/>
                </a:solidFill>
                <a:latin typeface="Calibri" pitchFamily="34" charset="0"/>
                <a:ea typeface="Calibri" pitchFamily="34" charset="-122"/>
                <a:cs typeface="Calibri" pitchFamily="34" charset="-120"/>
              </a:rPr>
              <a:t> regional </a:t>
            </a:r>
            <a:r>
              <a:rPr lang="en-US" sz="1100" err="1">
                <a:solidFill>
                  <a:srgbClr val="1E293B"/>
                </a:solidFill>
                <a:latin typeface="Calibri" pitchFamily="34" charset="0"/>
                <a:ea typeface="Calibri" pitchFamily="34" charset="-122"/>
                <a:cs typeface="Calibri" pitchFamily="34" charset="-120"/>
              </a:rPr>
              <a:t>en</a:t>
            </a:r>
            <a:r>
              <a:rPr lang="en-US" sz="1100">
                <a:solidFill>
                  <a:srgbClr val="1E293B"/>
                </a:solidFill>
                <a:latin typeface="Calibri" pitchFamily="34" charset="0"/>
                <a:ea typeface="Calibri" pitchFamily="34" charset="-122"/>
                <a:cs typeface="Calibri" pitchFamily="34" charset="-120"/>
              </a:rPr>
              <a:t> </a:t>
            </a:r>
            <a:r>
              <a:rPr lang="en-US" sz="1100" err="1">
                <a:solidFill>
                  <a:srgbClr val="1E293B"/>
                </a:solidFill>
                <a:latin typeface="Calibri" pitchFamily="34" charset="0"/>
                <a:ea typeface="Calibri" pitchFamily="34" charset="-122"/>
                <a:cs typeface="Calibri" pitchFamily="34" charset="-120"/>
              </a:rPr>
              <a:t>SbN</a:t>
            </a:r>
            <a:endParaRPr lang="en-US" sz="1100"/>
          </a:p>
        </p:txBody>
      </p:sp>
      <p:pic>
        <p:nvPicPr>
          <p:cNvPr id="6" name="Gráfico 5" descr="Crecimiento empresarial contorno">
            <a:extLst>
              <a:ext uri="{FF2B5EF4-FFF2-40B4-BE49-F238E27FC236}">
                <a16:creationId xmlns:a16="http://schemas.microsoft.com/office/drawing/2014/main" id="{5B29C7FF-7FF5-2F73-6BEE-C411802BEF1D}"/>
              </a:ext>
            </a:extLst>
          </p:cNvPr>
          <p:cNvPicPr>
            <a:picLocks noChangeAspect="1"/>
          </p:cNvPicPr>
          <p:nvPr/>
        </p:nvPicPr>
        <p:blipFill>
          <a:blip>
            <a:extLst>
              <a:ext uri="{96DAC541-7B7A-43D3-8B79-37D633B846F1}">
                <asvg:svgBlip xmlns:asvg="http://schemas.microsoft.com/office/drawing/2016/SVG/main" r:embed="rId6"/>
              </a:ext>
            </a:extLst>
          </a:blip>
          <a:stretch>
            <a:fillRect/>
          </a:stretch>
        </p:blipFill>
        <p:spPr>
          <a:xfrm>
            <a:off x="5738757" y="4543695"/>
            <a:ext cx="717480" cy="717480"/>
          </a:xfrm>
          <a:prstGeom prst="rect">
            <a:avLst/>
          </a:prstGeom>
        </p:spPr>
      </p:pic>
      <p:pic>
        <p:nvPicPr>
          <p:cNvPr id="8" name="Gráfico 7" descr="Usuarios contorno">
            <a:extLst>
              <a:ext uri="{FF2B5EF4-FFF2-40B4-BE49-F238E27FC236}">
                <a16:creationId xmlns:a16="http://schemas.microsoft.com/office/drawing/2014/main" id="{14153486-8503-46F9-40BC-3EA44DB8041F}"/>
              </a:ext>
            </a:extLst>
          </p:cNvPr>
          <p:cNvPicPr>
            <a:picLocks noChangeAspect="1"/>
          </p:cNvPicPr>
          <p:nvPr/>
        </p:nvPicPr>
        <p:blipFill>
          <a:blip>
            <a:extLst>
              <a:ext uri="{96DAC541-7B7A-43D3-8B79-37D633B846F1}">
                <asvg:svgBlip xmlns:asvg="http://schemas.microsoft.com/office/drawing/2016/SVG/main" r:embed="rId7"/>
              </a:ext>
            </a:extLst>
          </a:blip>
          <a:stretch>
            <a:fillRect/>
          </a:stretch>
        </p:blipFill>
        <p:spPr>
          <a:xfrm>
            <a:off x="5738757" y="2568901"/>
            <a:ext cx="717480" cy="717480"/>
          </a:xfrm>
          <a:prstGeom prst="rect">
            <a:avLst/>
          </a:prstGeom>
        </p:spPr>
      </p:pic>
      <p:pic>
        <p:nvPicPr>
          <p:cNvPr id="10" name="Gráfico 9" descr="Mano abierta con planta contorno">
            <a:extLst>
              <a:ext uri="{FF2B5EF4-FFF2-40B4-BE49-F238E27FC236}">
                <a16:creationId xmlns:a16="http://schemas.microsoft.com/office/drawing/2014/main" id="{93193275-61AD-7EEB-DC2D-61C33E608F2B}"/>
              </a:ext>
            </a:extLst>
          </p:cNvPr>
          <p:cNvPicPr>
            <a:picLocks noChangeAspect="1"/>
          </p:cNvPicPr>
          <p:nvPr/>
        </p:nvPicPr>
        <p:blipFill>
          <a:blip>
            <a:extLst>
              <a:ext uri="{96DAC541-7B7A-43D3-8B79-37D633B846F1}">
                <asvg:svgBlip xmlns:asvg="http://schemas.microsoft.com/office/drawing/2016/SVG/main" r:embed="rId8"/>
              </a:ext>
            </a:extLst>
          </a:blip>
          <a:stretch>
            <a:fillRect/>
          </a:stretch>
        </p:blipFill>
        <p:spPr>
          <a:xfrm>
            <a:off x="276819" y="2598785"/>
            <a:ext cx="655486" cy="655486"/>
          </a:xfrm>
          <a:prstGeom prst="rect">
            <a:avLst/>
          </a:prstGeom>
        </p:spPr>
      </p:pic>
      <p:sp>
        <p:nvSpPr>
          <p:cNvPr id="7" name="TextBox 6">
            <a:extLst>
              <a:ext uri="{FF2B5EF4-FFF2-40B4-BE49-F238E27FC236}">
                <a16:creationId xmlns:a16="http://schemas.microsoft.com/office/drawing/2014/main" id="{B240E5F5-95FB-65BA-2F42-8AB231D999BF}"/>
              </a:ext>
            </a:extLst>
          </p:cNvPr>
          <p:cNvSpPr txBox="1"/>
          <p:nvPr/>
        </p:nvSpPr>
        <p:spPr>
          <a:xfrm>
            <a:off x="137100" y="5616963"/>
            <a:ext cx="4932945" cy="1273297"/>
          </a:xfrm>
          <a:prstGeom prst="rect">
            <a:avLst/>
          </a:prstGeom>
          <a:noFill/>
        </p:spPr>
        <p:txBody>
          <a:bodyPr wrap="square">
            <a:spAutoFit/>
          </a:bodyPr>
          <a:lstStyle/>
          <a:p>
            <a:pPr marL="342900" indent="-342900">
              <a:lnSpc>
                <a:spcPct val="130000"/>
              </a:lnSpc>
              <a:buSzPct val="100000"/>
              <a:buFont typeface="Arial"/>
              <a:buChar char="•"/>
            </a:pPr>
            <a:r>
              <a:rPr lang="en-US" sz="1200" b="1" err="1">
                <a:solidFill>
                  <a:srgbClr val="1A9AAF"/>
                </a:solidFill>
                <a:latin typeface="Calibri" pitchFamily="34" charset="0"/>
                <a:cs typeface="Calibri" pitchFamily="34" charset="-120"/>
              </a:rPr>
              <a:t>Ordenamiento</a:t>
            </a:r>
            <a:r>
              <a:rPr lang="en-US" sz="1200" b="1">
                <a:solidFill>
                  <a:srgbClr val="1A9AAF"/>
                </a:solidFill>
                <a:latin typeface="Calibri" pitchFamily="34" charset="0"/>
                <a:cs typeface="Calibri" pitchFamily="34" charset="-120"/>
              </a:rPr>
              <a:t> del </a:t>
            </a:r>
            <a:r>
              <a:rPr lang="en-US" sz="1200" b="1" err="1">
                <a:solidFill>
                  <a:srgbClr val="1A9AAF"/>
                </a:solidFill>
                <a:latin typeface="Calibri" pitchFamily="34" charset="0"/>
                <a:cs typeface="Calibri" pitchFamily="34" charset="-120"/>
              </a:rPr>
              <a:t>territorio</a:t>
            </a:r>
            <a:r>
              <a:rPr lang="en-US" sz="1200" b="1">
                <a:solidFill>
                  <a:srgbClr val="1A9AAF"/>
                </a:solidFill>
                <a:latin typeface="Calibri" pitchFamily="34" charset="0"/>
                <a:cs typeface="Calibri" pitchFamily="34" charset="-120"/>
              </a:rPr>
              <a:t> </a:t>
            </a:r>
            <a:r>
              <a:rPr lang="en-US" sz="1200" b="1" err="1">
                <a:solidFill>
                  <a:srgbClr val="1A9AAF"/>
                </a:solidFill>
                <a:latin typeface="Calibri" pitchFamily="34" charset="0"/>
                <a:cs typeface="Calibri" pitchFamily="34" charset="-120"/>
              </a:rPr>
              <a:t>alrededor</a:t>
            </a:r>
            <a:r>
              <a:rPr lang="en-US" sz="1200" b="1">
                <a:solidFill>
                  <a:srgbClr val="1A9AAF"/>
                </a:solidFill>
                <a:latin typeface="Calibri" pitchFamily="34" charset="0"/>
                <a:cs typeface="Calibri" pitchFamily="34" charset="-120"/>
              </a:rPr>
              <a:t> del </a:t>
            </a:r>
            <a:r>
              <a:rPr lang="en-US" sz="1200" b="1" err="1">
                <a:solidFill>
                  <a:srgbClr val="1A9AAF"/>
                </a:solidFill>
                <a:latin typeface="Calibri" pitchFamily="34" charset="0"/>
                <a:cs typeface="Calibri" pitchFamily="34" charset="-120"/>
              </a:rPr>
              <a:t>agua</a:t>
            </a:r>
            <a:r>
              <a:rPr lang="en-US" sz="1200" b="1">
                <a:solidFill>
                  <a:srgbClr val="1A9AAF"/>
                </a:solidFill>
                <a:latin typeface="Calibri" pitchFamily="34" charset="0"/>
                <a:cs typeface="Calibri" pitchFamily="34" charset="-120"/>
              </a:rPr>
              <a:t> (OTAA)</a:t>
            </a:r>
          </a:p>
          <a:p>
            <a:pPr marL="342900" indent="-342900">
              <a:lnSpc>
                <a:spcPct val="130000"/>
              </a:lnSpc>
              <a:buSzPct val="100000"/>
              <a:buFont typeface="Arial"/>
              <a:buChar char="•"/>
            </a:pPr>
            <a:r>
              <a:rPr lang="en-US" sz="1200" b="1" err="1">
                <a:solidFill>
                  <a:srgbClr val="1A9AAF"/>
                </a:solidFill>
                <a:latin typeface="Calibri" pitchFamily="34" charset="0"/>
                <a:cs typeface="Calibri" pitchFamily="34" charset="-120"/>
              </a:rPr>
              <a:t>Enfoque</a:t>
            </a:r>
            <a:r>
              <a:rPr lang="en-US" sz="1200" b="1">
                <a:solidFill>
                  <a:srgbClr val="1A9AAF"/>
                </a:solidFill>
                <a:latin typeface="Calibri" pitchFamily="34" charset="0"/>
                <a:cs typeface="Calibri" pitchFamily="34" charset="-120"/>
              </a:rPr>
              <a:t> </a:t>
            </a:r>
            <a:r>
              <a:rPr lang="en-US" sz="1200" b="1" err="1">
                <a:solidFill>
                  <a:srgbClr val="1A9AAF"/>
                </a:solidFill>
                <a:latin typeface="Calibri" pitchFamily="34" charset="0"/>
                <a:cs typeface="Calibri" pitchFamily="34" charset="-120"/>
              </a:rPr>
              <a:t>ecosistémico</a:t>
            </a:r>
            <a:endParaRPr lang="en-US" sz="1200" b="1">
              <a:solidFill>
                <a:srgbClr val="1A9AAF"/>
              </a:solidFill>
              <a:latin typeface="Calibri" pitchFamily="34" charset="0"/>
              <a:cs typeface="Calibri" pitchFamily="34" charset="-120"/>
            </a:endParaRPr>
          </a:p>
          <a:p>
            <a:pPr marL="342900" indent="-342900">
              <a:lnSpc>
                <a:spcPct val="130000"/>
              </a:lnSpc>
              <a:buSzPct val="100000"/>
              <a:buFont typeface="Arial"/>
              <a:buChar char="•"/>
            </a:pPr>
            <a:r>
              <a:rPr lang="en-US" sz="1200" b="1" err="1">
                <a:solidFill>
                  <a:srgbClr val="1A9AAF"/>
                </a:solidFill>
                <a:latin typeface="Calibri" pitchFamily="34" charset="0"/>
                <a:cs typeface="Calibri" pitchFamily="34" charset="-120"/>
              </a:rPr>
              <a:t>Enfoque</a:t>
            </a:r>
            <a:r>
              <a:rPr lang="en-US" sz="1200" b="1">
                <a:solidFill>
                  <a:srgbClr val="1A9AAF"/>
                </a:solidFill>
                <a:latin typeface="Calibri" pitchFamily="34" charset="0"/>
                <a:cs typeface="Calibri" pitchFamily="34" charset="-120"/>
              </a:rPr>
              <a:t> territorial</a:t>
            </a:r>
          </a:p>
          <a:p>
            <a:pPr marL="342900" indent="-342900">
              <a:lnSpc>
                <a:spcPct val="130000"/>
              </a:lnSpc>
              <a:buSzPct val="100000"/>
              <a:buFont typeface="Arial"/>
              <a:buChar char="•"/>
            </a:pPr>
            <a:r>
              <a:rPr lang="en-US" sz="1200" b="1" err="1">
                <a:solidFill>
                  <a:srgbClr val="1A9AAF"/>
                </a:solidFill>
                <a:latin typeface="Calibri" pitchFamily="34" charset="0"/>
                <a:cs typeface="Calibri" pitchFamily="34" charset="-120"/>
              </a:rPr>
              <a:t>Sostenibilidad</a:t>
            </a:r>
            <a:r>
              <a:rPr lang="en-US" sz="1200" b="1">
                <a:solidFill>
                  <a:srgbClr val="1A9AAF"/>
                </a:solidFill>
                <a:latin typeface="Calibri" pitchFamily="34" charset="0"/>
                <a:cs typeface="Calibri" pitchFamily="34" charset="-120"/>
              </a:rPr>
              <a:t> </a:t>
            </a:r>
            <a:r>
              <a:rPr lang="en-US" sz="1200" b="1" err="1">
                <a:solidFill>
                  <a:srgbClr val="1A9AAF"/>
                </a:solidFill>
                <a:latin typeface="Calibri" pitchFamily="34" charset="0"/>
                <a:cs typeface="Calibri" pitchFamily="34" charset="-120"/>
              </a:rPr>
              <a:t>financiera</a:t>
            </a:r>
            <a:endParaRPr lang="en-US" sz="1200" b="1">
              <a:solidFill>
                <a:srgbClr val="1A9AAF"/>
              </a:solidFill>
              <a:latin typeface="Calibri" pitchFamily="34" charset="0"/>
              <a:cs typeface="Calibri" pitchFamily="34" charset="-120"/>
            </a:endParaRPr>
          </a:p>
          <a:p>
            <a:pPr marL="342900" indent="-342900">
              <a:lnSpc>
                <a:spcPct val="130000"/>
              </a:lnSpc>
              <a:buSzPct val="100000"/>
              <a:buFont typeface="Arial"/>
              <a:buChar char="•"/>
            </a:pPr>
            <a:endParaRPr lang="en-US" sz="1200" b="1">
              <a:solidFill>
                <a:srgbClr val="1A9AAF"/>
              </a:solidFill>
              <a:latin typeface="Calibri" pitchFamily="34" charset="0"/>
              <a:cs typeface="Calibri" pitchFamily="34" charset="-120"/>
            </a:endParaRPr>
          </a:p>
        </p:txBody>
      </p:sp>
      <p:sp>
        <p:nvSpPr>
          <p:cNvPr id="11" name="TextBox 10">
            <a:extLst>
              <a:ext uri="{FF2B5EF4-FFF2-40B4-BE49-F238E27FC236}">
                <a16:creationId xmlns:a16="http://schemas.microsoft.com/office/drawing/2014/main" id="{4A98A99E-1F81-56BE-6741-1CFA9B1A38FC}"/>
              </a:ext>
            </a:extLst>
          </p:cNvPr>
          <p:cNvSpPr txBox="1"/>
          <p:nvPr/>
        </p:nvSpPr>
        <p:spPr>
          <a:xfrm>
            <a:off x="7414054" y="1926364"/>
            <a:ext cx="4543155" cy="400110"/>
          </a:xfrm>
          <a:prstGeom prst="rect">
            <a:avLst/>
          </a:prstGeom>
          <a:solidFill>
            <a:schemeClr val="accent4">
              <a:lumMod val="20000"/>
              <a:lumOff val="80000"/>
            </a:schemeClr>
          </a:solidFill>
        </p:spPr>
        <p:txBody>
          <a:bodyPr wrap="square">
            <a:spAutoFit/>
          </a:bodyPr>
          <a:lstStyle>
            <a:defPPr marR="0" lvl="0" algn="l" rtl="0">
              <a:lnSpc>
                <a:spcPct val="100000"/>
              </a:lnSpc>
              <a:spcBef>
                <a:spcPts val="0"/>
              </a:spcBef>
              <a:spcAft>
                <a:spcPts val="0"/>
              </a:spcAft>
            </a:defPPr>
            <a:lvl1pPr marL="0" indent="0">
              <a:buNone/>
              <a:defRPr sz="1000" b="1">
                <a:solidFill>
                  <a:srgbClr val="D97706"/>
                </a:solidFill>
                <a:latin typeface="Calibri" pitchFamily="34" charset="0"/>
                <a:ea typeface="Calibri" pitchFamily="34" charset="-122"/>
                <a:cs typeface="Calibri" pitchFamily="34" charset="-120"/>
              </a:defRPr>
            </a:lvl1pPr>
          </a:lstStyle>
          <a:p>
            <a:r>
              <a:rPr lang="en-US"/>
              <a:t>Brecha: </a:t>
            </a:r>
            <a:r>
              <a:rPr lang="en-US" err="1">
                <a:solidFill>
                  <a:srgbClr val="92400E"/>
                </a:solidFill>
              </a:rPr>
              <a:t>Ausencia</a:t>
            </a:r>
            <a:r>
              <a:rPr lang="en-US">
                <a:solidFill>
                  <a:srgbClr val="92400E"/>
                </a:solidFill>
              </a:rPr>
              <a:t> de </a:t>
            </a:r>
            <a:r>
              <a:rPr lang="en-US" err="1">
                <a:solidFill>
                  <a:srgbClr val="92400E"/>
                </a:solidFill>
              </a:rPr>
              <a:t>salvaguardas</a:t>
            </a:r>
            <a:r>
              <a:rPr lang="en-US">
                <a:solidFill>
                  <a:srgbClr val="92400E"/>
                </a:solidFill>
              </a:rPr>
              <a:t> </a:t>
            </a:r>
            <a:r>
              <a:rPr lang="en-US" err="1">
                <a:solidFill>
                  <a:srgbClr val="92400E"/>
                </a:solidFill>
              </a:rPr>
              <a:t>sociales</a:t>
            </a:r>
            <a:r>
              <a:rPr lang="en-US">
                <a:solidFill>
                  <a:srgbClr val="92400E"/>
                </a:solidFill>
              </a:rPr>
              <a:t>, </a:t>
            </a:r>
            <a:r>
              <a:rPr lang="en-US" err="1">
                <a:solidFill>
                  <a:srgbClr val="92400E"/>
                </a:solidFill>
              </a:rPr>
              <a:t>mecanismos</a:t>
            </a:r>
            <a:r>
              <a:rPr lang="en-US">
                <a:solidFill>
                  <a:srgbClr val="92400E"/>
                </a:solidFill>
              </a:rPr>
              <a:t> de </a:t>
            </a:r>
            <a:r>
              <a:rPr lang="en-US" err="1">
                <a:solidFill>
                  <a:srgbClr val="92400E"/>
                </a:solidFill>
              </a:rPr>
              <a:t>comanejo</a:t>
            </a:r>
            <a:r>
              <a:rPr lang="en-US">
                <a:solidFill>
                  <a:srgbClr val="92400E"/>
                </a:solidFill>
              </a:rPr>
              <a:t> </a:t>
            </a:r>
            <a:r>
              <a:rPr lang="en-US" err="1">
                <a:solidFill>
                  <a:srgbClr val="92400E"/>
                </a:solidFill>
              </a:rPr>
              <a:t>comunitario</a:t>
            </a:r>
            <a:r>
              <a:rPr lang="en-US">
                <a:solidFill>
                  <a:srgbClr val="92400E"/>
                </a:solidFill>
              </a:rPr>
              <a:t> y </a:t>
            </a:r>
            <a:r>
              <a:rPr lang="en-US" err="1">
                <a:solidFill>
                  <a:srgbClr val="92400E"/>
                </a:solidFill>
              </a:rPr>
              <a:t>diversificación</a:t>
            </a:r>
            <a:r>
              <a:rPr lang="en-US">
                <a:solidFill>
                  <a:srgbClr val="92400E"/>
                </a:solidFill>
              </a:rPr>
              <a:t> </a:t>
            </a:r>
            <a:r>
              <a:rPr lang="en-US" err="1">
                <a:solidFill>
                  <a:srgbClr val="92400E"/>
                </a:solidFill>
              </a:rPr>
              <a:t>financiera</a:t>
            </a:r>
            <a:r>
              <a:rPr lang="en-US">
                <a:solidFill>
                  <a:srgbClr val="92400E"/>
                </a:solidFill>
              </a:rPr>
              <a:t>.</a:t>
            </a:r>
          </a:p>
        </p:txBody>
      </p:sp>
      <p:sp>
        <p:nvSpPr>
          <p:cNvPr id="9" name="TextBox 8">
            <a:extLst>
              <a:ext uri="{FF2B5EF4-FFF2-40B4-BE49-F238E27FC236}">
                <a16:creationId xmlns:a16="http://schemas.microsoft.com/office/drawing/2014/main" id="{B191E3EF-FFB3-87E2-AB8B-0E502ACDC73F}"/>
              </a:ext>
            </a:extLst>
          </p:cNvPr>
          <p:cNvSpPr txBox="1"/>
          <p:nvPr/>
        </p:nvSpPr>
        <p:spPr>
          <a:xfrm>
            <a:off x="-384015" y="5232575"/>
            <a:ext cx="6122772" cy="376129"/>
          </a:xfrm>
          <a:prstGeom prst="rect">
            <a:avLst/>
          </a:prstGeom>
          <a:noFill/>
        </p:spPr>
        <p:txBody>
          <a:bodyPr wrap="square">
            <a:spAutoFit/>
          </a:bodyPr>
          <a:lstStyle/>
          <a:p>
            <a:pPr marL="457200" lvl="1" algn="just">
              <a:lnSpc>
                <a:spcPct val="150000"/>
              </a:lnSpc>
              <a:buSzPts val="1200"/>
            </a:pPr>
            <a:r>
              <a:rPr lang="en-US" sz="1400" b="1" err="1">
                <a:solidFill>
                  <a:srgbClr val="0C3B5E"/>
                </a:solidFill>
                <a:latin typeface="Georgia" pitchFamily="34" charset="0"/>
                <a:ea typeface="Georgia" pitchFamily="34" charset="-122"/>
                <a:cs typeface="Georgia" pitchFamily="34" charset="-120"/>
              </a:rPr>
              <a:t>Principios</a:t>
            </a:r>
            <a:r>
              <a:rPr lang="en-US" sz="1400" b="1">
                <a:solidFill>
                  <a:srgbClr val="0C3B5E"/>
                </a:solidFill>
                <a:latin typeface="Georgia" pitchFamily="34" charset="0"/>
                <a:ea typeface="Georgia" pitchFamily="34" charset="-122"/>
                <a:cs typeface="Georgia" pitchFamily="34" charset="-120"/>
              </a:rPr>
              <a:t> y </a:t>
            </a:r>
            <a:r>
              <a:rPr lang="en-US" sz="1400" b="1" err="1">
                <a:solidFill>
                  <a:srgbClr val="0C3B5E"/>
                </a:solidFill>
                <a:latin typeface="Georgia" pitchFamily="34" charset="0"/>
                <a:ea typeface="Georgia" pitchFamily="34" charset="-122"/>
                <a:cs typeface="Georgia" pitchFamily="34" charset="-120"/>
              </a:rPr>
              <a:t>enfoques</a:t>
            </a:r>
            <a:r>
              <a:rPr lang="en-US" sz="1400" b="1">
                <a:solidFill>
                  <a:srgbClr val="0C3B5E"/>
                </a:solidFill>
                <a:latin typeface="Georgia" pitchFamily="34" charset="0"/>
                <a:ea typeface="Georgia" pitchFamily="34" charset="-122"/>
                <a:cs typeface="Georgia" pitchFamily="34" charset="-120"/>
              </a:rPr>
              <a:t> </a:t>
            </a:r>
            <a:r>
              <a:rPr lang="en-US" sz="1400" b="1" err="1">
                <a:solidFill>
                  <a:srgbClr val="0C3B5E"/>
                </a:solidFill>
                <a:latin typeface="Georgia" pitchFamily="34" charset="0"/>
                <a:ea typeface="Georgia" pitchFamily="34" charset="-122"/>
                <a:cs typeface="Georgia" pitchFamily="34" charset="-120"/>
              </a:rPr>
              <a:t>rectores</a:t>
            </a:r>
            <a:endParaRPr lang="en-US" sz="1400"/>
          </a:p>
        </p:txBody>
      </p:sp>
    </p:spTree>
    <p:extLst>
      <p:ext uri="{BB962C8B-B14F-4D97-AF65-F5344CB8AC3E}">
        <p14:creationId xmlns:p14="http://schemas.microsoft.com/office/powerpoint/2010/main" val="7037116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Shape 3998">
          <a:extLst>
            <a:ext uri="{FF2B5EF4-FFF2-40B4-BE49-F238E27FC236}">
              <a16:creationId xmlns:a16="http://schemas.microsoft.com/office/drawing/2014/main" id="{6A22E3D6-755C-4978-3261-238DDCA1534B}"/>
            </a:ext>
          </a:extLst>
        </p:cNvPr>
        <p:cNvGrpSpPr/>
        <p:nvPr/>
      </p:nvGrpSpPr>
      <p:grpSpPr>
        <a:xfrm>
          <a:off x="0" y="0"/>
          <a:ext cx="0" cy="0"/>
          <a:chOff x="0" y="0"/>
          <a:chExt cx="0" cy="0"/>
        </a:xfrm>
      </p:grpSpPr>
      <p:pic>
        <p:nvPicPr>
          <p:cNvPr id="3999" name="Google Shape;3999;p27" descr="Patrón de fondo&#10;&#10;El contenido generado por IA puede ser incorrecto.">
            <a:extLst>
              <a:ext uri="{FF2B5EF4-FFF2-40B4-BE49-F238E27FC236}">
                <a16:creationId xmlns:a16="http://schemas.microsoft.com/office/drawing/2014/main" id="{1D2730CC-E7C2-1D01-0183-E1566BC0CAA8}"/>
              </a:ext>
            </a:extLst>
          </p:cNvPr>
          <p:cNvPicPr preferRelativeResize="0"/>
          <p:nvPr/>
        </p:nvPicPr>
        <p:blipFill rotWithShape="1">
          <a:blip r:embed="rId4">
            <a:alphaModFix/>
          </a:blip>
          <a:srcRect/>
          <a:stretch/>
        </p:blipFill>
        <p:spPr>
          <a:xfrm>
            <a:off x="-117952" y="17089"/>
            <a:ext cx="12309951" cy="6840911"/>
          </a:xfrm>
          <a:prstGeom prst="rect">
            <a:avLst/>
          </a:prstGeom>
          <a:noFill/>
          <a:ln>
            <a:noFill/>
          </a:ln>
        </p:spPr>
      </p:pic>
      <p:sp>
        <p:nvSpPr>
          <p:cNvPr id="4000" name="Google Shape;4000;p27">
            <a:extLst>
              <a:ext uri="{FF2B5EF4-FFF2-40B4-BE49-F238E27FC236}">
                <a16:creationId xmlns:a16="http://schemas.microsoft.com/office/drawing/2014/main" id="{FFA885BD-883F-11CF-CC91-A1048DE4AE68}"/>
              </a:ext>
            </a:extLst>
          </p:cNvPr>
          <p:cNvSpPr/>
          <p:nvPr/>
        </p:nvSpPr>
        <p:spPr>
          <a:xfrm>
            <a:off x="6801898" y="0"/>
            <a:ext cx="5386800" cy="1042200"/>
          </a:xfrm>
          <a:prstGeom prst="rect">
            <a:avLst/>
          </a:prstGeom>
          <a:solidFill>
            <a:srgbClr val="242D5B"/>
          </a:solidFill>
          <a:ln w="12700" cap="flat" cmpd="sng">
            <a:solidFill>
              <a:srgbClr val="264159"/>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4001" name="Google Shape;4001;p27">
            <a:extLst>
              <a:ext uri="{FF2B5EF4-FFF2-40B4-BE49-F238E27FC236}">
                <a16:creationId xmlns:a16="http://schemas.microsoft.com/office/drawing/2014/main" id="{1F5DF004-7CCE-6494-C8D7-D883D378B945}"/>
              </a:ext>
            </a:extLst>
          </p:cNvPr>
          <p:cNvSpPr txBox="1"/>
          <p:nvPr/>
        </p:nvSpPr>
        <p:spPr>
          <a:xfrm>
            <a:off x="7099310" y="185888"/>
            <a:ext cx="4814700" cy="107730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000"/>
              <a:buFont typeface="Arial"/>
              <a:buNone/>
            </a:pPr>
            <a:r>
              <a:rPr lang="es-CO" sz="2000" b="1" i="0" u="none" strike="noStrike" cap="none">
                <a:solidFill>
                  <a:schemeClr val="lt1"/>
                </a:solidFill>
                <a:latin typeface="Calibri"/>
                <a:ea typeface="Calibri"/>
                <a:cs typeface="Calibri"/>
                <a:sym typeface="Calibri"/>
              </a:rPr>
              <a:t>LÍNEAS ESTRATÉGICAS propuestas equipo ANCLA</a:t>
            </a:r>
            <a:endParaRPr sz="2000" b="0" i="0" u="none" strike="noStrike" cap="none">
              <a:solidFill>
                <a:schemeClr val="lt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2400"/>
              <a:buFont typeface="Arial"/>
              <a:buNone/>
            </a:pPr>
            <a:endParaRPr sz="2400" b="1" i="0" u="none" strike="noStrike" cap="none">
              <a:solidFill>
                <a:schemeClr val="lt1"/>
              </a:solidFill>
              <a:latin typeface="Calibri"/>
              <a:ea typeface="Calibri"/>
              <a:cs typeface="Calibri"/>
              <a:sym typeface="Calibri"/>
            </a:endParaRPr>
          </a:p>
        </p:txBody>
      </p:sp>
      <p:pic>
        <p:nvPicPr>
          <p:cNvPr id="4002" name="Google Shape;4002;p27" descr="Logotipo&#10;&#10;El contenido generado por IA puede ser incorrecto.">
            <a:extLst>
              <a:ext uri="{FF2B5EF4-FFF2-40B4-BE49-F238E27FC236}">
                <a16:creationId xmlns:a16="http://schemas.microsoft.com/office/drawing/2014/main" id="{2EC94B74-9480-B81A-E5FD-6446971AB028}"/>
              </a:ext>
            </a:extLst>
          </p:cNvPr>
          <p:cNvPicPr preferRelativeResize="0"/>
          <p:nvPr/>
        </p:nvPicPr>
        <p:blipFill rotWithShape="1">
          <a:blip r:embed="rId5">
            <a:alphaModFix/>
          </a:blip>
          <a:srcRect/>
          <a:stretch/>
        </p:blipFill>
        <p:spPr>
          <a:xfrm>
            <a:off x="277873" y="185888"/>
            <a:ext cx="4019550" cy="809625"/>
          </a:xfrm>
          <a:prstGeom prst="rect">
            <a:avLst/>
          </a:prstGeom>
          <a:noFill/>
          <a:ln>
            <a:noFill/>
          </a:ln>
        </p:spPr>
      </p:pic>
      <p:sp>
        <p:nvSpPr>
          <p:cNvPr id="4003" name="Google Shape;4003;p27">
            <a:extLst>
              <a:ext uri="{FF2B5EF4-FFF2-40B4-BE49-F238E27FC236}">
                <a16:creationId xmlns:a16="http://schemas.microsoft.com/office/drawing/2014/main" id="{0AE232BF-E938-771E-6011-756D611D82BC}"/>
              </a:ext>
            </a:extLst>
          </p:cNvPr>
          <p:cNvSpPr/>
          <p:nvPr/>
        </p:nvSpPr>
        <p:spPr>
          <a:xfrm>
            <a:off x="-117951" y="1002218"/>
            <a:ext cx="12310551" cy="1110106"/>
          </a:xfrm>
          <a:prstGeom prst="rect">
            <a:avLst/>
          </a:prstGeom>
          <a:solidFill>
            <a:srgbClr val="BBD6E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600"/>
              <a:buFont typeface="Arial"/>
              <a:buNone/>
            </a:pPr>
            <a:endParaRPr sz="1600" b="0" i="0" u="none" strike="noStrike" cap="none">
              <a:solidFill>
                <a:schemeClr val="lt1"/>
              </a:solidFill>
              <a:latin typeface="Calibri"/>
              <a:ea typeface="Calibri"/>
              <a:cs typeface="Calibri"/>
              <a:sym typeface="Calibri"/>
            </a:endParaRPr>
          </a:p>
        </p:txBody>
      </p:sp>
      <p:sp>
        <p:nvSpPr>
          <p:cNvPr id="4004" name="Google Shape;4004;p27">
            <a:extLst>
              <a:ext uri="{FF2B5EF4-FFF2-40B4-BE49-F238E27FC236}">
                <a16:creationId xmlns:a16="http://schemas.microsoft.com/office/drawing/2014/main" id="{51B5F49A-4BF0-3D91-3EDC-AA0EA2BA735E}"/>
              </a:ext>
            </a:extLst>
          </p:cNvPr>
          <p:cNvSpPr txBox="1"/>
          <p:nvPr/>
        </p:nvSpPr>
        <p:spPr>
          <a:xfrm>
            <a:off x="267171" y="1068573"/>
            <a:ext cx="11788196" cy="92328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000"/>
              <a:buFont typeface="Arial"/>
              <a:buNone/>
            </a:pPr>
            <a:r>
              <a:rPr lang="es-CO" sz="1800" b="1" i="0" u="none" strike="noStrike" cap="none">
                <a:solidFill>
                  <a:srgbClr val="242D5B"/>
                </a:solidFill>
                <a:latin typeface="Calibri"/>
                <a:ea typeface="Calibri"/>
                <a:cs typeface="Calibri"/>
                <a:sym typeface="Calibri"/>
              </a:rPr>
              <a:t>INSTRUMENTOS</a:t>
            </a:r>
            <a:endParaRPr lang="es-CO" sz="800" b="1">
              <a:solidFill>
                <a:srgbClr val="242D5B"/>
              </a:solidFill>
              <a:latin typeface="Calibri"/>
              <a:cs typeface="Calibri"/>
              <a:sym typeface="Calibri"/>
            </a:endParaRPr>
          </a:p>
          <a:p>
            <a:pPr algn="just">
              <a:buSzPts val="2000"/>
            </a:pPr>
            <a:r>
              <a:rPr lang="es-MX" sz="1800" b="1" i="0" u="none" strike="noStrike" cap="none">
                <a:solidFill>
                  <a:schemeClr val="accent6"/>
                </a:solidFill>
                <a:latin typeface="Calibri"/>
                <a:ea typeface="Arial"/>
                <a:cs typeface="Calibri"/>
                <a:sym typeface="Calibri"/>
              </a:rPr>
              <a:t>Acción 1: </a:t>
            </a:r>
            <a:r>
              <a:rPr lang="es-MX" sz="1800" b="1" i="0" u="none" strike="noStrike" cap="none">
                <a:solidFill>
                  <a:srgbClr val="242D5B"/>
                </a:solidFill>
                <a:latin typeface="Calibri"/>
                <a:ea typeface="Arial"/>
                <a:cs typeface="Calibri"/>
                <a:sym typeface="Calibri"/>
              </a:rPr>
              <a:t>Incorporar la gestión adaptativa y la integración climática en los instrumentos de planificación y administración del agua con justicia ambiental.</a:t>
            </a:r>
            <a:endParaRPr lang="es-MX" b="0" i="0" u="none" strike="noStrike" cap="none">
              <a:solidFill>
                <a:schemeClr val="accent6">
                  <a:lumMod val="49000"/>
                </a:schemeClr>
              </a:solidFill>
              <a:latin typeface="Arial"/>
              <a:ea typeface="Arial"/>
              <a:cs typeface="Arial"/>
              <a:sym typeface="Arial"/>
            </a:endParaRPr>
          </a:p>
        </p:txBody>
      </p:sp>
      <p:sp>
        <p:nvSpPr>
          <p:cNvPr id="3" name="Google Shape;4161;p38">
            <a:extLst>
              <a:ext uri="{FF2B5EF4-FFF2-40B4-BE49-F238E27FC236}">
                <a16:creationId xmlns:a16="http://schemas.microsoft.com/office/drawing/2014/main" id="{B46EF6E9-8027-4F3C-800A-D0FE0F8BE276}"/>
              </a:ext>
            </a:extLst>
          </p:cNvPr>
          <p:cNvSpPr txBox="1"/>
          <p:nvPr/>
        </p:nvSpPr>
        <p:spPr>
          <a:xfrm>
            <a:off x="267169" y="2264994"/>
            <a:ext cx="6274227" cy="4416553"/>
          </a:xfrm>
          <a:prstGeom prst="rect">
            <a:avLst/>
          </a:prstGeom>
          <a:noFill/>
          <a:ln>
            <a:noFill/>
          </a:ln>
        </p:spPr>
        <p:txBody>
          <a:bodyPr spcFirstLastPara="1" wrap="square" lIns="91425" tIns="45700" rIns="91425" bIns="45700" anchor="t" anchorCtr="0">
            <a:spAutoFit/>
          </a:bodyPr>
          <a:lstStyle/>
          <a:p>
            <a:pPr marL="457200" lvl="1" algn="just">
              <a:buSzPts val="1200"/>
            </a:pPr>
            <a:r>
              <a:rPr lang="es-CO" sz="1800" b="1">
                <a:solidFill>
                  <a:srgbClr val="242D5B"/>
                </a:solidFill>
                <a:latin typeface="Calibri"/>
                <a:cs typeface="Calibri"/>
                <a:sym typeface="Calibri"/>
              </a:rPr>
              <a:t>                Propósito:  </a:t>
            </a:r>
          </a:p>
          <a:p>
            <a:pPr marL="457200" lvl="1" algn="just">
              <a:buSzPts val="1200"/>
            </a:pPr>
            <a:endParaRPr lang="es-CO" sz="800" b="1">
              <a:solidFill>
                <a:srgbClr val="242D5B"/>
              </a:solidFill>
              <a:latin typeface="Calibri"/>
              <a:cs typeface="Calibri"/>
              <a:sym typeface="Calibri"/>
            </a:endParaRPr>
          </a:p>
          <a:p>
            <a:pPr marL="90488" lvl="1" indent="-90488" algn="just">
              <a:buSzPts val="1200"/>
              <a:buFont typeface="Arial" panose="020B0604020202020204" pitchFamily="34" charset="0"/>
              <a:buChar char="•"/>
            </a:pPr>
            <a:r>
              <a:rPr lang="es-MX" sz="1500">
                <a:solidFill>
                  <a:schemeClr val="accent6"/>
                </a:solidFill>
                <a:latin typeface="Calibri"/>
                <a:cs typeface="Calibri"/>
              </a:rPr>
              <a:t>La triple crisis planetaria ha roto el supuesto de estabilidad hidrológica que sustenta los instrumentos vigentes: </a:t>
            </a:r>
            <a:r>
              <a:rPr lang="es-MX" sz="1500">
                <a:solidFill>
                  <a:srgbClr val="444444"/>
                </a:solidFill>
                <a:latin typeface="Calibri"/>
                <a:cs typeface="Calibri"/>
              </a:rPr>
              <a:t>la PNA lo corrige estableciendo evaluaciones periódicas cada 4–6 años, umbrales técnicos por fenómeno hidrológico y rutas de adaptación mediante procedimientos administrativos reglados, sin efectos automáticos sobre actos en firme.</a:t>
            </a:r>
          </a:p>
          <a:p>
            <a:pPr marL="90488" lvl="1" indent="-90488" algn="just">
              <a:buSzPts val="1200"/>
              <a:buFont typeface="Arial" panose="020B0604020202020204" pitchFamily="34" charset="0"/>
              <a:buChar char="•"/>
            </a:pPr>
            <a:endParaRPr lang="es-MX" sz="800">
              <a:solidFill>
                <a:srgbClr val="444444"/>
              </a:solidFill>
              <a:latin typeface="Calibri"/>
              <a:cs typeface="Calibri"/>
            </a:endParaRPr>
          </a:p>
          <a:p>
            <a:pPr marL="90488" lvl="1" indent="-90488" algn="just">
              <a:buSzPts val="1200"/>
              <a:buFont typeface="Arial" panose="020B0604020202020204" pitchFamily="34" charset="0"/>
              <a:buChar char="•"/>
            </a:pPr>
            <a:r>
              <a:rPr lang="es-MX" sz="1500">
                <a:solidFill>
                  <a:srgbClr val="444444"/>
                </a:solidFill>
                <a:latin typeface="Calibri"/>
                <a:cs typeface="Calibri"/>
              </a:rPr>
              <a:t>Los umbrales integran presión sobre la oferta en año seco, vulnerabilidad al desabastecimiento, capacidad de retención y regulación hídrica, variabilidad hídrica natural, condición multivariada de sequía e indicadores hidrobiológicos; con escenarios climáticos regionalizados y análisis prospectivo del balance hídrico como variables de diseño de todos los instrumentos.</a:t>
            </a:r>
          </a:p>
          <a:p>
            <a:pPr marL="90488" lvl="1" indent="-90488" algn="just">
              <a:buSzPts val="1200"/>
              <a:buFont typeface="Arial" panose="020B0604020202020204" pitchFamily="34" charset="0"/>
              <a:buChar char="•"/>
            </a:pPr>
            <a:endParaRPr lang="es-CO" sz="800">
              <a:solidFill>
                <a:srgbClr val="444444"/>
              </a:solidFill>
              <a:latin typeface="Calibri"/>
              <a:cs typeface="Calibri"/>
            </a:endParaRPr>
          </a:p>
          <a:p>
            <a:pPr marL="90488" lvl="1" indent="-90488" algn="just">
              <a:buSzPts val="1200"/>
              <a:buFont typeface="Arial" panose="020B0604020202020204" pitchFamily="34" charset="0"/>
              <a:buChar char="•"/>
            </a:pPr>
            <a:r>
              <a:rPr lang="es-MX" sz="1500">
                <a:solidFill>
                  <a:schemeClr val="accent6"/>
                </a:solidFill>
                <a:latin typeface="Calibri"/>
                <a:cs typeface="Calibri"/>
              </a:rPr>
              <a:t>La justicia ambiental opera como condición estructural: </a:t>
            </a:r>
            <a:r>
              <a:rPr lang="es-MX" sz="1500">
                <a:solidFill>
                  <a:srgbClr val="444444"/>
                </a:solidFill>
                <a:latin typeface="Calibri"/>
                <a:cs typeface="Calibri"/>
              </a:rPr>
              <a:t>donde la capacidad institucional, financiera o técnica es insuficiente para ejecutar el ajuste, su fortalecimiento es condición previa a la aplicación de los umbrales, evitando que los costos recaigan desproporcionadamente sobre las comunidades con mayor vulnerabilidad hídrica.</a:t>
            </a:r>
            <a:endParaRPr sz="1500">
              <a:solidFill>
                <a:srgbClr val="444444"/>
              </a:solidFill>
              <a:latin typeface="Calibri"/>
              <a:cs typeface="Calibri"/>
              <a:sym typeface="Calibri"/>
            </a:endParaRPr>
          </a:p>
        </p:txBody>
      </p:sp>
      <p:cxnSp>
        <p:nvCxnSpPr>
          <p:cNvPr id="5" name="Conector recto 4">
            <a:extLst>
              <a:ext uri="{FF2B5EF4-FFF2-40B4-BE49-F238E27FC236}">
                <a16:creationId xmlns:a16="http://schemas.microsoft.com/office/drawing/2014/main" id="{F5C36940-7541-58DB-D6ED-9441BDF48786}"/>
              </a:ext>
            </a:extLst>
          </p:cNvPr>
          <p:cNvCxnSpPr/>
          <p:nvPr/>
        </p:nvCxnSpPr>
        <p:spPr>
          <a:xfrm>
            <a:off x="6671647" y="2607860"/>
            <a:ext cx="0" cy="4051845"/>
          </a:xfrm>
          <a:prstGeom prst="line">
            <a:avLst/>
          </a:prstGeom>
          <a:ln w="19050" cap="flat" cmpd="sng" algn="ctr">
            <a:solidFill>
              <a:schemeClr val="accent1"/>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sp>
        <p:nvSpPr>
          <p:cNvPr id="2" name="Google Shape;4161;p38">
            <a:extLst>
              <a:ext uri="{FF2B5EF4-FFF2-40B4-BE49-F238E27FC236}">
                <a16:creationId xmlns:a16="http://schemas.microsoft.com/office/drawing/2014/main" id="{070D8EE9-AF56-47E6-65E9-639383D2F429}"/>
              </a:ext>
            </a:extLst>
          </p:cNvPr>
          <p:cNvSpPr txBox="1"/>
          <p:nvPr/>
        </p:nvSpPr>
        <p:spPr>
          <a:xfrm>
            <a:off x="6926516" y="2474717"/>
            <a:ext cx="5128850" cy="4216499"/>
          </a:xfrm>
          <a:prstGeom prst="rect">
            <a:avLst/>
          </a:prstGeom>
          <a:solidFill>
            <a:schemeClr val="bg1"/>
          </a:solidFill>
          <a:ln>
            <a:noFill/>
          </a:ln>
        </p:spPr>
        <p:txBody>
          <a:bodyPr spcFirstLastPara="1" wrap="square" lIns="91425" tIns="45700" rIns="91425" bIns="45700" anchor="t" anchorCtr="0">
            <a:spAutoFit/>
          </a:bodyPr>
          <a:lstStyle/>
          <a:p>
            <a:pPr lvl="1" algn="just">
              <a:buSzPts val="1200"/>
            </a:pPr>
            <a:r>
              <a:rPr lang="es-CO" sz="1800" b="1">
                <a:solidFill>
                  <a:srgbClr val="242D5B"/>
                </a:solidFill>
                <a:latin typeface="Calibri"/>
                <a:cs typeface="Calibri"/>
              </a:rPr>
              <a:t>               Responsables: </a:t>
            </a:r>
          </a:p>
          <a:p>
            <a:pPr lvl="1" algn="just">
              <a:buSzPts val="1200"/>
            </a:pPr>
            <a:endParaRPr lang="es-CO" sz="800" b="1">
              <a:solidFill>
                <a:srgbClr val="242D5B"/>
              </a:solidFill>
              <a:latin typeface="Calibri"/>
              <a:cs typeface="Calibri"/>
            </a:endParaRPr>
          </a:p>
          <a:p>
            <a:pPr algn="just"/>
            <a:r>
              <a:rPr lang="es-CO" sz="1600" b="1">
                <a:solidFill>
                  <a:srgbClr val="002060"/>
                </a:solidFill>
                <a:latin typeface="Calibri"/>
                <a:cs typeface="Calibri"/>
              </a:rPr>
              <a:t>Liderazgo: </a:t>
            </a:r>
            <a:r>
              <a:rPr lang="es-CO" sz="1500">
                <a:solidFill>
                  <a:srgbClr val="444444"/>
                </a:solidFill>
                <a:latin typeface="Calibri"/>
                <a:cs typeface="Calibri"/>
              </a:rPr>
              <a:t>MinAmbiente.</a:t>
            </a:r>
          </a:p>
          <a:p>
            <a:pPr algn="just"/>
            <a:r>
              <a:rPr lang="es-MX" sz="1600" b="1">
                <a:solidFill>
                  <a:srgbClr val="002060"/>
                </a:solidFill>
                <a:latin typeface="Calibri"/>
                <a:cs typeface="Calibri"/>
              </a:rPr>
              <a:t>Articulación: </a:t>
            </a:r>
            <a:r>
              <a:rPr lang="es-MX" sz="1500">
                <a:solidFill>
                  <a:srgbClr val="444444"/>
                </a:solidFill>
                <a:latin typeface="Calibri"/>
                <a:cs typeface="Calibri"/>
              </a:rPr>
              <a:t>IDEAM (umbrales y ERA como eje técnico estructural), CARMAC (priorización territorial), </a:t>
            </a:r>
            <a:r>
              <a:rPr lang="es-MX" sz="1500">
                <a:solidFill>
                  <a:srgbClr val="444444"/>
                </a:solidFill>
                <a:highlight>
                  <a:srgbClr val="FFFF00"/>
                </a:highlight>
                <a:latin typeface="Calibri"/>
                <a:cs typeface="Calibri"/>
              </a:rPr>
              <a:t>CAR y CDS (ejecución), </a:t>
            </a:r>
            <a:r>
              <a:rPr lang="es-MX" sz="1500">
                <a:solidFill>
                  <a:srgbClr val="444444"/>
                </a:solidFill>
                <a:latin typeface="Calibri"/>
                <a:cs typeface="Calibri"/>
              </a:rPr>
              <a:t>CNA (coherencia del ciclo evaluativo desde 2032), comunidades con </a:t>
            </a:r>
            <a:r>
              <a:rPr lang="es-MX" sz="1500">
                <a:solidFill>
                  <a:schemeClr val="accent6"/>
                </a:solidFill>
                <a:latin typeface="Calibri"/>
                <a:cs typeface="Calibri"/>
              </a:rPr>
              <a:t>participación incidente garantizada</a:t>
            </a:r>
            <a:r>
              <a:rPr lang="es-MX" sz="1500">
                <a:solidFill>
                  <a:srgbClr val="444444"/>
                </a:solidFill>
                <a:latin typeface="Calibri"/>
                <a:cs typeface="Calibri"/>
              </a:rPr>
              <a:t>.</a:t>
            </a:r>
          </a:p>
          <a:p>
            <a:pPr algn="just"/>
            <a:endParaRPr lang="es-MX" sz="800" b="1">
              <a:solidFill>
                <a:srgbClr val="242D5B"/>
              </a:solidFill>
              <a:latin typeface="Calibri"/>
              <a:cs typeface="Calibri"/>
            </a:endParaRPr>
          </a:p>
          <a:p>
            <a:pPr lvl="1" algn="just">
              <a:buSzPts val="1200"/>
            </a:pPr>
            <a:r>
              <a:rPr lang="es-MX" sz="1800" b="1">
                <a:solidFill>
                  <a:srgbClr val="242D5B"/>
                </a:solidFill>
                <a:latin typeface="Calibri"/>
                <a:cs typeface="Calibri"/>
              </a:rPr>
              <a:t>Metas: </a:t>
            </a:r>
          </a:p>
          <a:p>
            <a:pPr algn="just"/>
            <a:r>
              <a:rPr lang="es-MX" sz="1600" b="1">
                <a:solidFill>
                  <a:srgbClr val="002060"/>
                </a:solidFill>
                <a:latin typeface="Calibri"/>
                <a:cs typeface="Calibri"/>
              </a:rPr>
              <a:t>2027: </a:t>
            </a:r>
            <a:r>
              <a:rPr lang="es-MX" sz="1500">
                <a:solidFill>
                  <a:srgbClr val="444444"/>
                </a:solidFill>
                <a:latin typeface="Calibri"/>
                <a:cs typeface="Calibri"/>
              </a:rPr>
              <a:t>estándares, umbrales y protocolos de gestión adaptativa operativos en el SNCA. </a:t>
            </a:r>
            <a:r>
              <a:rPr lang="es-MX" sz="1600" b="1">
                <a:solidFill>
                  <a:srgbClr val="002060"/>
                </a:solidFill>
                <a:latin typeface="Calibri"/>
                <a:cs typeface="Calibri"/>
              </a:rPr>
              <a:t>2030</a:t>
            </a:r>
            <a:r>
              <a:rPr lang="es-MX" sz="1500" b="1">
                <a:solidFill>
                  <a:srgbClr val="002060"/>
                </a:solidFill>
                <a:latin typeface="Calibri"/>
                <a:cs typeface="Calibri"/>
              </a:rPr>
              <a:t>: </a:t>
            </a:r>
            <a:r>
              <a:rPr lang="es-MX" sz="1500">
                <a:solidFill>
                  <a:srgbClr val="444444"/>
                </a:solidFill>
                <a:latin typeface="Calibri"/>
                <a:cs typeface="Calibri"/>
              </a:rPr>
              <a:t>ERA ejecutados y línea base de vulnerabilidad al desabastecimiento, presión sobre la oferta y regulación hídrica establecida en subzonas priorizadas. </a:t>
            </a:r>
            <a:r>
              <a:rPr lang="es-MX" sz="1600" b="1">
                <a:solidFill>
                  <a:srgbClr val="002060"/>
                </a:solidFill>
                <a:latin typeface="Calibri"/>
                <a:cs typeface="Calibri"/>
              </a:rPr>
              <a:t>2032: </a:t>
            </a:r>
            <a:r>
              <a:rPr lang="es-MX" sz="1500">
                <a:solidFill>
                  <a:srgbClr val="444444"/>
                </a:solidFill>
                <a:latin typeface="Calibri"/>
                <a:cs typeface="Calibri"/>
              </a:rPr>
              <a:t>primer ciclo evaluativo formal con diferenciación territorial y étnica activado. </a:t>
            </a:r>
            <a:r>
              <a:rPr lang="es-MX" sz="1600" b="1">
                <a:solidFill>
                  <a:srgbClr val="002060"/>
                </a:solidFill>
                <a:latin typeface="Calibri"/>
                <a:cs typeface="Calibri"/>
              </a:rPr>
              <a:t>2050: </a:t>
            </a:r>
            <a:r>
              <a:rPr lang="es-MX" sz="1500">
                <a:solidFill>
                  <a:srgbClr val="444444"/>
                </a:solidFill>
                <a:latin typeface="Calibri"/>
                <a:cs typeface="Calibri"/>
              </a:rPr>
              <a:t>reducción verificable de la vulnerabilidad al desabastecimiento y mejora sostenida de la funcionalidad ecosistémica en los sistemas con línea base consolidada.</a:t>
            </a:r>
            <a:endParaRPr lang="es-CO" sz="1500">
              <a:solidFill>
                <a:srgbClr val="444444"/>
              </a:solidFill>
              <a:latin typeface="Calibri"/>
              <a:cs typeface="Calibri"/>
            </a:endParaRPr>
          </a:p>
        </p:txBody>
      </p:sp>
      <p:pic>
        <p:nvPicPr>
          <p:cNvPr id="10" name="Gráfico 9" descr="Mano abierta con planta contorno">
            <a:extLst>
              <a:ext uri="{FF2B5EF4-FFF2-40B4-BE49-F238E27FC236}">
                <a16:creationId xmlns:a16="http://schemas.microsoft.com/office/drawing/2014/main" id="{297F3FBE-732C-C011-0D7E-CAC12F525393}"/>
              </a:ext>
            </a:extLst>
          </p:cNvPr>
          <p:cNvPicPr>
            <a:picLocks noChangeAspect="1"/>
          </p:cNvPicPr>
          <p:nvPr/>
        </p:nvPicPr>
        <p:blipFill>
          <a:blip>
            <a:extLst>
              <a:ext uri="{96DAC541-7B7A-43D3-8B79-37D633B846F1}">
                <asvg:svgBlip xmlns:asvg="http://schemas.microsoft.com/office/drawing/2016/SVG/main" r:embed="rId6"/>
              </a:ext>
            </a:extLst>
          </a:blip>
          <a:stretch>
            <a:fillRect/>
          </a:stretch>
        </p:blipFill>
        <p:spPr>
          <a:xfrm>
            <a:off x="12301" y="2173057"/>
            <a:ext cx="655486" cy="655486"/>
          </a:xfrm>
          <a:prstGeom prst="rect">
            <a:avLst/>
          </a:prstGeom>
        </p:spPr>
      </p:pic>
      <p:pic>
        <p:nvPicPr>
          <p:cNvPr id="15" name="Gráfico 14" descr="Crecimiento empresarial contorno">
            <a:extLst>
              <a:ext uri="{FF2B5EF4-FFF2-40B4-BE49-F238E27FC236}">
                <a16:creationId xmlns:a16="http://schemas.microsoft.com/office/drawing/2014/main" id="{EF295292-6640-4E37-BD71-681921CE1F77}"/>
              </a:ext>
            </a:extLst>
          </p:cNvPr>
          <p:cNvPicPr>
            <a:picLocks noChangeAspect="1"/>
          </p:cNvPicPr>
          <p:nvPr/>
        </p:nvPicPr>
        <p:blipFill>
          <a:blip>
            <a:extLst>
              <a:ext uri="{96DAC541-7B7A-43D3-8B79-37D633B846F1}">
                <asvg:svgBlip xmlns:asvg="http://schemas.microsoft.com/office/drawing/2016/SVG/main" r:embed="rId7"/>
              </a:ext>
            </a:extLst>
          </a:blip>
          <a:stretch>
            <a:fillRect/>
          </a:stretch>
        </p:blipFill>
        <p:spPr>
          <a:xfrm>
            <a:off x="6796264" y="2296196"/>
            <a:ext cx="717480" cy="717480"/>
          </a:xfrm>
          <a:prstGeom prst="rect">
            <a:avLst/>
          </a:prstGeom>
        </p:spPr>
      </p:pic>
    </p:spTree>
    <p:extLst>
      <p:ext uri="{BB962C8B-B14F-4D97-AF65-F5344CB8AC3E}">
        <p14:creationId xmlns:p14="http://schemas.microsoft.com/office/powerpoint/2010/main" val="38093848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6950BFC3-D8DA-4A85-94F7-54DA5524770B}">
      <p188:commentRel xmlns:p188="http://schemas.microsoft.com/office/powerpoint/2018/8/main" r:id="rId3"/>
    </p:ext>
  </p:extLs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Shape 3998">
          <a:extLst>
            <a:ext uri="{FF2B5EF4-FFF2-40B4-BE49-F238E27FC236}">
              <a16:creationId xmlns:a16="http://schemas.microsoft.com/office/drawing/2014/main" id="{6A22E3D6-755C-4978-3261-238DDCA1534B}"/>
            </a:ext>
          </a:extLst>
        </p:cNvPr>
        <p:cNvGrpSpPr/>
        <p:nvPr/>
      </p:nvGrpSpPr>
      <p:grpSpPr>
        <a:xfrm>
          <a:off x="0" y="0"/>
          <a:ext cx="0" cy="0"/>
          <a:chOff x="0" y="0"/>
          <a:chExt cx="0" cy="0"/>
        </a:xfrm>
      </p:grpSpPr>
      <p:pic>
        <p:nvPicPr>
          <p:cNvPr id="3999" name="Google Shape;3999;p27" descr="Patrón de fondo&#10;&#10;El contenido generado por IA puede ser incorrecto.">
            <a:extLst>
              <a:ext uri="{FF2B5EF4-FFF2-40B4-BE49-F238E27FC236}">
                <a16:creationId xmlns:a16="http://schemas.microsoft.com/office/drawing/2014/main" id="{1D2730CC-E7C2-1D01-0183-E1566BC0CAA8}"/>
              </a:ext>
            </a:extLst>
          </p:cNvPr>
          <p:cNvPicPr preferRelativeResize="0"/>
          <p:nvPr/>
        </p:nvPicPr>
        <p:blipFill rotWithShape="1">
          <a:blip r:embed="rId3">
            <a:alphaModFix/>
          </a:blip>
          <a:srcRect/>
          <a:stretch/>
        </p:blipFill>
        <p:spPr>
          <a:xfrm>
            <a:off x="-21290" y="0"/>
            <a:ext cx="12209988" cy="6858000"/>
          </a:xfrm>
          <a:prstGeom prst="rect">
            <a:avLst/>
          </a:prstGeom>
          <a:noFill/>
          <a:ln>
            <a:noFill/>
          </a:ln>
        </p:spPr>
      </p:pic>
      <p:sp>
        <p:nvSpPr>
          <p:cNvPr id="4000" name="Google Shape;4000;p27">
            <a:extLst>
              <a:ext uri="{FF2B5EF4-FFF2-40B4-BE49-F238E27FC236}">
                <a16:creationId xmlns:a16="http://schemas.microsoft.com/office/drawing/2014/main" id="{FFA885BD-883F-11CF-CC91-A1048DE4AE68}"/>
              </a:ext>
            </a:extLst>
          </p:cNvPr>
          <p:cNvSpPr/>
          <p:nvPr/>
        </p:nvSpPr>
        <p:spPr>
          <a:xfrm>
            <a:off x="6801898" y="0"/>
            <a:ext cx="5386800" cy="1042200"/>
          </a:xfrm>
          <a:prstGeom prst="rect">
            <a:avLst/>
          </a:prstGeom>
          <a:solidFill>
            <a:srgbClr val="242D5B"/>
          </a:solidFill>
          <a:ln w="12700" cap="flat" cmpd="sng">
            <a:solidFill>
              <a:srgbClr val="264159"/>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4001" name="Google Shape;4001;p27">
            <a:extLst>
              <a:ext uri="{FF2B5EF4-FFF2-40B4-BE49-F238E27FC236}">
                <a16:creationId xmlns:a16="http://schemas.microsoft.com/office/drawing/2014/main" id="{1F5DF004-7CCE-6494-C8D7-D883D378B945}"/>
              </a:ext>
            </a:extLst>
          </p:cNvPr>
          <p:cNvSpPr txBox="1"/>
          <p:nvPr/>
        </p:nvSpPr>
        <p:spPr>
          <a:xfrm>
            <a:off x="7099310" y="185888"/>
            <a:ext cx="4814700" cy="107730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000"/>
              <a:buFont typeface="Arial"/>
              <a:buNone/>
            </a:pPr>
            <a:r>
              <a:rPr lang="es-CO" sz="2000" b="1" i="0" u="none" strike="noStrike" cap="none">
                <a:solidFill>
                  <a:schemeClr val="lt1"/>
                </a:solidFill>
                <a:latin typeface="Calibri"/>
                <a:ea typeface="Calibri"/>
                <a:cs typeface="Calibri"/>
                <a:sym typeface="Calibri"/>
              </a:rPr>
              <a:t>LÍNEAS ESTRATÉGICAS propuestas equipo ANCLA</a:t>
            </a:r>
            <a:endParaRPr sz="2000" b="0" i="0" u="none" strike="noStrike" cap="none">
              <a:solidFill>
                <a:schemeClr val="lt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2400"/>
              <a:buFont typeface="Arial"/>
              <a:buNone/>
            </a:pPr>
            <a:endParaRPr sz="2400" b="1" i="0" u="none" strike="noStrike" cap="none">
              <a:solidFill>
                <a:schemeClr val="lt1"/>
              </a:solidFill>
              <a:latin typeface="Calibri"/>
              <a:ea typeface="Calibri"/>
              <a:cs typeface="Calibri"/>
              <a:sym typeface="Calibri"/>
            </a:endParaRPr>
          </a:p>
        </p:txBody>
      </p:sp>
      <p:pic>
        <p:nvPicPr>
          <p:cNvPr id="4002" name="Google Shape;4002;p27" descr="Logotipo&#10;&#10;El contenido generado por IA puede ser incorrecto.">
            <a:extLst>
              <a:ext uri="{FF2B5EF4-FFF2-40B4-BE49-F238E27FC236}">
                <a16:creationId xmlns:a16="http://schemas.microsoft.com/office/drawing/2014/main" id="{2EC94B74-9480-B81A-E5FD-6446971AB028}"/>
              </a:ext>
            </a:extLst>
          </p:cNvPr>
          <p:cNvPicPr preferRelativeResize="0"/>
          <p:nvPr/>
        </p:nvPicPr>
        <p:blipFill rotWithShape="1">
          <a:blip r:embed="rId4">
            <a:alphaModFix/>
          </a:blip>
          <a:srcRect/>
          <a:stretch/>
        </p:blipFill>
        <p:spPr>
          <a:xfrm>
            <a:off x="277873" y="185888"/>
            <a:ext cx="4019550" cy="809625"/>
          </a:xfrm>
          <a:prstGeom prst="rect">
            <a:avLst/>
          </a:prstGeom>
          <a:noFill/>
          <a:ln>
            <a:noFill/>
          </a:ln>
        </p:spPr>
      </p:pic>
      <p:sp>
        <p:nvSpPr>
          <p:cNvPr id="4003" name="Google Shape;4003;p27">
            <a:extLst>
              <a:ext uri="{FF2B5EF4-FFF2-40B4-BE49-F238E27FC236}">
                <a16:creationId xmlns:a16="http://schemas.microsoft.com/office/drawing/2014/main" id="{0AE232BF-E938-771E-6011-756D611D82BC}"/>
              </a:ext>
            </a:extLst>
          </p:cNvPr>
          <p:cNvSpPr/>
          <p:nvPr/>
        </p:nvSpPr>
        <p:spPr>
          <a:xfrm>
            <a:off x="-21290" y="1019318"/>
            <a:ext cx="12192600" cy="1258939"/>
          </a:xfrm>
          <a:prstGeom prst="rect">
            <a:avLst/>
          </a:prstGeom>
          <a:solidFill>
            <a:srgbClr val="BBD6E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600"/>
              <a:buFont typeface="Arial"/>
              <a:buNone/>
            </a:pPr>
            <a:endParaRPr sz="1600" b="0" i="0" u="none" strike="noStrike" cap="none">
              <a:solidFill>
                <a:schemeClr val="lt1"/>
              </a:solidFill>
              <a:latin typeface="Calibri"/>
              <a:ea typeface="Calibri"/>
              <a:cs typeface="Calibri"/>
              <a:sym typeface="Calibri"/>
            </a:endParaRPr>
          </a:p>
        </p:txBody>
      </p:sp>
      <p:sp>
        <p:nvSpPr>
          <p:cNvPr id="4004" name="Google Shape;4004;p27">
            <a:extLst>
              <a:ext uri="{FF2B5EF4-FFF2-40B4-BE49-F238E27FC236}">
                <a16:creationId xmlns:a16="http://schemas.microsoft.com/office/drawing/2014/main" id="{51B5F49A-4BF0-3D91-3EDC-AA0EA2BA735E}"/>
              </a:ext>
            </a:extLst>
          </p:cNvPr>
          <p:cNvSpPr txBox="1"/>
          <p:nvPr/>
        </p:nvSpPr>
        <p:spPr>
          <a:xfrm>
            <a:off x="267170" y="1068573"/>
            <a:ext cx="11803915" cy="954067"/>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000"/>
              <a:buFont typeface="Arial"/>
              <a:buNone/>
            </a:pPr>
            <a:r>
              <a:rPr lang="es-CO" sz="1800" b="1" i="0" u="none" strike="noStrike" cap="none">
                <a:solidFill>
                  <a:srgbClr val="242D5B"/>
                </a:solidFill>
                <a:latin typeface="Calibri"/>
                <a:ea typeface="Calibri"/>
                <a:cs typeface="Calibri"/>
                <a:sym typeface="Calibri"/>
              </a:rPr>
              <a:t>INSTRUMENTOS </a:t>
            </a:r>
          </a:p>
          <a:p>
            <a:pPr marL="0" marR="0" lvl="0" indent="0" algn="just" rtl="0">
              <a:lnSpc>
                <a:spcPct val="100000"/>
              </a:lnSpc>
              <a:spcBef>
                <a:spcPts val="0"/>
              </a:spcBef>
              <a:spcAft>
                <a:spcPts val="0"/>
              </a:spcAft>
              <a:buClr>
                <a:srgbClr val="000000"/>
              </a:buClr>
              <a:buSzPts val="2000"/>
              <a:buFont typeface="Arial"/>
              <a:buNone/>
            </a:pPr>
            <a:r>
              <a:rPr lang="es-MX" sz="1800" b="1" i="0" u="none" strike="noStrike" cap="none">
                <a:solidFill>
                  <a:schemeClr val="accent6"/>
                </a:solidFill>
                <a:latin typeface="Calibri"/>
                <a:ea typeface="Arial"/>
                <a:cs typeface="Calibri"/>
                <a:sym typeface="Calibri"/>
              </a:rPr>
              <a:t>Acción 2: </a:t>
            </a:r>
            <a:r>
              <a:rPr lang="es-MX" sz="1800" b="1" i="0" u="none" strike="noStrike" cap="none">
                <a:solidFill>
                  <a:srgbClr val="242D5B"/>
                </a:solidFill>
                <a:latin typeface="Calibri"/>
                <a:ea typeface="Arial"/>
                <a:cs typeface="Calibri"/>
                <a:sym typeface="Calibri"/>
              </a:rPr>
              <a:t>Articular el financiamiento de los instrumentos de planificación y administración del agua con la programación institucional para la realización progresiva del derecho al agua.</a:t>
            </a:r>
            <a:endParaRPr lang="es-MX" b="0" i="0" u="none" strike="noStrike" cap="none">
              <a:solidFill>
                <a:schemeClr val="accent6">
                  <a:lumMod val="49000"/>
                </a:schemeClr>
              </a:solidFill>
              <a:latin typeface="Arial"/>
              <a:ea typeface="Arial"/>
              <a:cs typeface="Arial"/>
              <a:sym typeface="Arial"/>
            </a:endParaRPr>
          </a:p>
        </p:txBody>
      </p:sp>
      <p:sp>
        <p:nvSpPr>
          <p:cNvPr id="3" name="Google Shape;4161;p38">
            <a:extLst>
              <a:ext uri="{FF2B5EF4-FFF2-40B4-BE49-F238E27FC236}">
                <a16:creationId xmlns:a16="http://schemas.microsoft.com/office/drawing/2014/main" id="{B46EF6E9-8027-4F3C-800A-D0FE0F8BE276}"/>
              </a:ext>
            </a:extLst>
          </p:cNvPr>
          <p:cNvSpPr txBox="1"/>
          <p:nvPr/>
        </p:nvSpPr>
        <p:spPr>
          <a:xfrm>
            <a:off x="267169" y="2339468"/>
            <a:ext cx="6274227" cy="4416553"/>
          </a:xfrm>
          <a:prstGeom prst="rect">
            <a:avLst/>
          </a:prstGeom>
          <a:noFill/>
          <a:ln>
            <a:noFill/>
          </a:ln>
        </p:spPr>
        <p:txBody>
          <a:bodyPr spcFirstLastPara="1" wrap="square" lIns="91425" tIns="45700" rIns="91425" bIns="45700" anchor="t" anchorCtr="0">
            <a:spAutoFit/>
          </a:bodyPr>
          <a:lstStyle/>
          <a:p>
            <a:pPr marL="457200" lvl="1" algn="just">
              <a:buSzPts val="1200"/>
            </a:pPr>
            <a:r>
              <a:rPr lang="es-CO" sz="1800" b="1">
                <a:solidFill>
                  <a:srgbClr val="242D5B"/>
                </a:solidFill>
                <a:latin typeface="Calibri"/>
                <a:cs typeface="Calibri"/>
                <a:sym typeface="Calibri"/>
              </a:rPr>
              <a:t>                Propósito:  </a:t>
            </a:r>
          </a:p>
          <a:p>
            <a:pPr marL="457200" lvl="1" algn="just">
              <a:buSzPts val="1200"/>
            </a:pPr>
            <a:endParaRPr lang="es-CO" sz="800" b="1">
              <a:solidFill>
                <a:srgbClr val="242D5B"/>
              </a:solidFill>
              <a:latin typeface="Calibri"/>
              <a:cs typeface="Calibri"/>
              <a:sym typeface="Calibri"/>
            </a:endParaRPr>
          </a:p>
          <a:p>
            <a:pPr marL="90488" lvl="1" indent="-90488" algn="just">
              <a:buSzPts val="1200"/>
              <a:buFont typeface="Arial" panose="020B0604020202020204" pitchFamily="34" charset="0"/>
              <a:buChar char="•"/>
            </a:pPr>
            <a:r>
              <a:rPr lang="es-MX">
                <a:solidFill>
                  <a:srgbClr val="444444"/>
                </a:solidFill>
                <a:latin typeface="Calibri"/>
                <a:cs typeface="Calibri"/>
              </a:rPr>
              <a:t>Sin respaldo presupuestal verificable, los instrumentos de planificación pierden eficacia como determinantes ambientales del ordenamiento territorial: esta acción es condición habilitante de todas las demás, porque sin cierre financiero estructural ninguna otra acción de la PNA produce efecto jurídico-operativo sostenido.</a:t>
            </a:r>
          </a:p>
          <a:p>
            <a:pPr marL="90488" lvl="1" indent="-90488" algn="just">
              <a:buSzPts val="1200"/>
              <a:buFont typeface="Arial" panose="020B0604020202020204" pitchFamily="34" charset="0"/>
              <a:buChar char="•"/>
            </a:pPr>
            <a:endParaRPr lang="es-MX" sz="800">
              <a:solidFill>
                <a:srgbClr val="444444"/>
              </a:solidFill>
              <a:latin typeface="Calibri"/>
              <a:cs typeface="Calibri"/>
            </a:endParaRPr>
          </a:p>
          <a:p>
            <a:pPr marL="90488" lvl="1" indent="-90488" algn="just">
              <a:buSzPts val="1200"/>
              <a:buFont typeface="Arial" panose="020B0604020202020204" pitchFamily="34" charset="0"/>
              <a:buChar char="•"/>
            </a:pPr>
            <a:r>
              <a:rPr lang="es-MX">
                <a:solidFill>
                  <a:srgbClr val="444444"/>
                </a:solidFill>
                <a:latin typeface="Calibri"/>
                <a:cs typeface="Calibri"/>
              </a:rPr>
              <a:t>La arquitectura financiera opera mediante tres mecanismos articulados: integración de metas hídricas diferenciadas por tipo de sistema (superficial-subterráneo) en el PGAR y el PAC con apropiación identificada; trazabilidad financiero-ambiental en el SNCA; y diversificación de fuentes mediante portafolios elegibles para regalías, fondos climáticos y cofinanciación territorial, distinguiendo la lógica de gasto directo de los instrumentos de planificación de la recuperación vía tasas de los instrumentos de administración.</a:t>
            </a:r>
          </a:p>
          <a:p>
            <a:pPr marL="90488" lvl="1" indent="-90488" algn="just">
              <a:buSzPts val="1200"/>
              <a:buFont typeface="Arial" panose="020B0604020202020204" pitchFamily="34" charset="0"/>
              <a:buChar char="•"/>
            </a:pPr>
            <a:endParaRPr lang="es-MX" sz="800">
              <a:solidFill>
                <a:srgbClr val="444444"/>
              </a:solidFill>
              <a:latin typeface="Calibri"/>
              <a:cs typeface="Calibri"/>
            </a:endParaRPr>
          </a:p>
          <a:p>
            <a:pPr marL="90488" lvl="1" indent="-90488" algn="just">
              <a:buSzPts val="1200"/>
              <a:buFont typeface="Arial" panose="020B0604020202020204" pitchFamily="34" charset="0"/>
              <a:buChar char="•"/>
            </a:pPr>
            <a:r>
              <a:rPr lang="es-MX">
                <a:solidFill>
                  <a:schemeClr val="accent6"/>
                </a:solidFill>
                <a:latin typeface="Calibri"/>
                <a:cs typeface="Calibri"/>
              </a:rPr>
              <a:t>La justicia ambiental opera como criterio de legitimidad</a:t>
            </a:r>
            <a:r>
              <a:rPr lang="es-MX">
                <a:solidFill>
                  <a:srgbClr val="444444"/>
                </a:solidFill>
                <a:latin typeface="Calibri"/>
                <a:cs typeface="Calibri"/>
              </a:rPr>
              <a:t>: donde la capacidad institucional, financiera o técnica es insuficiente, los instrumentos de planificación incorporan medidas de fortalecimiento como condición previa a la ejecución, evitando que el rezago se concentre en las subzonas con mayor presión y menor capacidad de adaptación</a:t>
            </a:r>
            <a:r>
              <a:rPr lang="es-MX" sz="1500">
                <a:solidFill>
                  <a:srgbClr val="444444"/>
                </a:solidFill>
                <a:latin typeface="Calibri"/>
                <a:cs typeface="Calibri"/>
              </a:rPr>
              <a:t>.</a:t>
            </a:r>
            <a:endParaRPr lang="es-MX" sz="1100" i="0" u="none" strike="noStrike" cap="none">
              <a:solidFill>
                <a:schemeClr val="accent6">
                  <a:lumMod val="49000"/>
                </a:schemeClr>
              </a:solidFill>
              <a:latin typeface="Calibri"/>
              <a:ea typeface="Calibri"/>
              <a:cs typeface="Calibri"/>
              <a:sym typeface="Calibri"/>
            </a:endParaRPr>
          </a:p>
        </p:txBody>
      </p:sp>
      <p:cxnSp>
        <p:nvCxnSpPr>
          <p:cNvPr id="5" name="Conector recto 4">
            <a:extLst>
              <a:ext uri="{FF2B5EF4-FFF2-40B4-BE49-F238E27FC236}">
                <a16:creationId xmlns:a16="http://schemas.microsoft.com/office/drawing/2014/main" id="{F5C36940-7541-58DB-D6ED-9441BDF48786}"/>
              </a:ext>
            </a:extLst>
          </p:cNvPr>
          <p:cNvCxnSpPr/>
          <p:nvPr/>
        </p:nvCxnSpPr>
        <p:spPr>
          <a:xfrm>
            <a:off x="6671647" y="2607860"/>
            <a:ext cx="0" cy="4051845"/>
          </a:xfrm>
          <a:prstGeom prst="line">
            <a:avLst/>
          </a:prstGeom>
          <a:ln w="19050" cap="flat" cmpd="sng" algn="ctr">
            <a:solidFill>
              <a:schemeClr val="accent1"/>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sp>
        <p:nvSpPr>
          <p:cNvPr id="2" name="Google Shape;4161;p38">
            <a:extLst>
              <a:ext uri="{FF2B5EF4-FFF2-40B4-BE49-F238E27FC236}">
                <a16:creationId xmlns:a16="http://schemas.microsoft.com/office/drawing/2014/main" id="{070D8EE9-AF56-47E6-65E9-639383D2F429}"/>
              </a:ext>
            </a:extLst>
          </p:cNvPr>
          <p:cNvSpPr txBox="1"/>
          <p:nvPr/>
        </p:nvSpPr>
        <p:spPr>
          <a:xfrm>
            <a:off x="6942235" y="2374497"/>
            <a:ext cx="5128850" cy="4293443"/>
          </a:xfrm>
          <a:prstGeom prst="rect">
            <a:avLst/>
          </a:prstGeom>
          <a:solidFill>
            <a:schemeClr val="bg1"/>
          </a:solidFill>
          <a:ln>
            <a:noFill/>
          </a:ln>
        </p:spPr>
        <p:txBody>
          <a:bodyPr spcFirstLastPara="1" wrap="square" lIns="91425" tIns="45700" rIns="91425" bIns="45700" anchor="t" anchorCtr="0">
            <a:spAutoFit/>
          </a:bodyPr>
          <a:lstStyle/>
          <a:p>
            <a:pPr lvl="1" algn="just">
              <a:buSzPts val="1200"/>
            </a:pPr>
            <a:r>
              <a:rPr lang="es-CO" sz="1500" b="1">
                <a:solidFill>
                  <a:srgbClr val="242D5B"/>
                </a:solidFill>
                <a:latin typeface="Calibri"/>
                <a:cs typeface="Calibri"/>
              </a:rPr>
              <a:t>               Responsables: </a:t>
            </a:r>
          </a:p>
          <a:p>
            <a:pPr lvl="1" algn="just">
              <a:buSzPts val="1200"/>
            </a:pPr>
            <a:endParaRPr lang="es-CO" sz="1500" b="1">
              <a:solidFill>
                <a:srgbClr val="242D5B"/>
              </a:solidFill>
              <a:latin typeface="Calibri"/>
              <a:cs typeface="Calibri"/>
            </a:endParaRPr>
          </a:p>
          <a:p>
            <a:pPr algn="just"/>
            <a:r>
              <a:rPr lang="es-CO" sz="1500" b="1">
                <a:solidFill>
                  <a:srgbClr val="002060"/>
                </a:solidFill>
                <a:latin typeface="Calibri"/>
                <a:cs typeface="Calibri"/>
              </a:rPr>
              <a:t>Liderazgo: </a:t>
            </a:r>
            <a:r>
              <a:rPr lang="es-CO" sz="1500">
                <a:solidFill>
                  <a:srgbClr val="444444"/>
                </a:solidFill>
                <a:latin typeface="Calibri"/>
                <a:cs typeface="Calibri"/>
              </a:rPr>
              <a:t>MinAmbiente.</a:t>
            </a:r>
          </a:p>
          <a:p>
            <a:pPr algn="just"/>
            <a:r>
              <a:rPr lang="es-MX" sz="1500" b="1">
                <a:solidFill>
                  <a:srgbClr val="002060"/>
                </a:solidFill>
                <a:latin typeface="Calibri"/>
                <a:cs typeface="Calibri"/>
              </a:rPr>
              <a:t>Articulación: </a:t>
            </a:r>
            <a:r>
              <a:rPr lang="es-MX" sz="1500">
                <a:solidFill>
                  <a:srgbClr val="444444"/>
                </a:solidFill>
                <a:latin typeface="Calibri"/>
                <a:cs typeface="Calibri"/>
              </a:rPr>
              <a:t>DNP y Hacienda (coherencia macrofiscal), IDEAM (línea base técnica de presión y vulnerabilidad para priorización territorial), CARMAC (priorización con identificación explícita de subzonas sin información), CAR y CDS (ejecución y portafolio), comunidades y autoridades étnicas (</a:t>
            </a:r>
            <a:r>
              <a:rPr lang="es-MX">
                <a:solidFill>
                  <a:schemeClr val="accent6"/>
                </a:solidFill>
                <a:latin typeface="Calibri"/>
                <a:cs typeface="Calibri"/>
              </a:rPr>
              <a:t>control social y evaluación de impacto territorial</a:t>
            </a:r>
            <a:r>
              <a:rPr lang="es-MX" sz="1500">
                <a:solidFill>
                  <a:srgbClr val="444444"/>
                </a:solidFill>
                <a:latin typeface="Calibri"/>
                <a:cs typeface="Calibri"/>
              </a:rPr>
              <a:t>).</a:t>
            </a:r>
          </a:p>
          <a:p>
            <a:pPr algn="just"/>
            <a:endParaRPr lang="es-MX" sz="800" b="1">
              <a:solidFill>
                <a:srgbClr val="242D5B"/>
              </a:solidFill>
              <a:latin typeface="Calibri"/>
              <a:cs typeface="Calibri"/>
            </a:endParaRPr>
          </a:p>
          <a:p>
            <a:pPr lvl="1" algn="just">
              <a:buSzPts val="1200"/>
            </a:pPr>
            <a:r>
              <a:rPr lang="es-MX" sz="1500" b="1">
                <a:solidFill>
                  <a:srgbClr val="242D5B"/>
                </a:solidFill>
                <a:latin typeface="Calibri"/>
                <a:cs typeface="Calibri"/>
              </a:rPr>
              <a:t>Metas: </a:t>
            </a:r>
          </a:p>
          <a:p>
            <a:pPr algn="just"/>
            <a:r>
              <a:rPr lang="es-CO" sz="1500" b="1">
                <a:solidFill>
                  <a:srgbClr val="002060"/>
                </a:solidFill>
                <a:latin typeface="Calibri"/>
                <a:cs typeface="Calibri"/>
              </a:rPr>
              <a:t>2030: </a:t>
            </a:r>
            <a:r>
              <a:rPr lang="es-MX">
                <a:solidFill>
                  <a:srgbClr val="444444"/>
                </a:solidFill>
                <a:latin typeface="Calibri"/>
                <a:cs typeface="Calibri"/>
              </a:rPr>
              <a:t>lineamientos expedidos, línea base de presión sobre la oferta y vulnerabilidad al desabastecimiento por subzona operativa en el SNCA. </a:t>
            </a:r>
            <a:r>
              <a:rPr lang="es-CO" sz="1500" b="1">
                <a:solidFill>
                  <a:srgbClr val="002060"/>
                </a:solidFill>
                <a:latin typeface="Calibri"/>
                <a:cs typeface="Calibri"/>
              </a:rPr>
              <a:t>2032: </a:t>
            </a:r>
            <a:r>
              <a:rPr lang="es-MX" sz="1500">
                <a:solidFill>
                  <a:srgbClr val="444444"/>
                </a:solidFill>
                <a:latin typeface="Calibri"/>
                <a:cs typeface="Calibri"/>
              </a:rPr>
              <a:t> </a:t>
            </a:r>
            <a:r>
              <a:rPr lang="es-MX">
                <a:solidFill>
                  <a:srgbClr val="444444"/>
                </a:solidFill>
                <a:latin typeface="Calibri"/>
                <a:cs typeface="Calibri"/>
              </a:rPr>
              <a:t>metas hídricas incorporadas en PGAR y PAC con portafolio de fuentes complementarias presentado. </a:t>
            </a:r>
            <a:r>
              <a:rPr lang="es-CO" sz="1500" b="1">
                <a:solidFill>
                  <a:srgbClr val="002060"/>
                </a:solidFill>
                <a:latin typeface="Calibri"/>
                <a:cs typeface="Calibri"/>
              </a:rPr>
              <a:t>2038: </a:t>
            </a:r>
            <a:r>
              <a:rPr lang="es-MX">
                <a:solidFill>
                  <a:srgbClr val="444444"/>
                </a:solidFill>
                <a:latin typeface="Calibri"/>
                <a:cs typeface="Calibri"/>
              </a:rPr>
              <a:t>reducción verificable de la presión sobre la oferta, mejora de la capacidad de retención y regulación hídrica y de la calidad del agua en las cuencas y acuíferos con respaldo financiero estructural consolidado.</a:t>
            </a:r>
            <a:endParaRPr lang="es-CO">
              <a:solidFill>
                <a:srgbClr val="444444"/>
              </a:solidFill>
              <a:latin typeface="Calibri"/>
              <a:cs typeface="Calibri"/>
            </a:endParaRPr>
          </a:p>
        </p:txBody>
      </p:sp>
      <p:pic>
        <p:nvPicPr>
          <p:cNvPr id="10" name="Gráfico 9" descr="Mano abierta con planta contorno">
            <a:extLst>
              <a:ext uri="{FF2B5EF4-FFF2-40B4-BE49-F238E27FC236}">
                <a16:creationId xmlns:a16="http://schemas.microsoft.com/office/drawing/2014/main" id="{297F3FBE-732C-C011-0D7E-CAC12F525393}"/>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20690" y="2232711"/>
            <a:ext cx="655486" cy="655486"/>
          </a:xfrm>
          <a:prstGeom prst="rect">
            <a:avLst/>
          </a:prstGeom>
        </p:spPr>
      </p:pic>
      <p:pic>
        <p:nvPicPr>
          <p:cNvPr id="13" name="Gráfico 12" descr="Crecimiento empresarial contorno">
            <a:extLst>
              <a:ext uri="{FF2B5EF4-FFF2-40B4-BE49-F238E27FC236}">
                <a16:creationId xmlns:a16="http://schemas.microsoft.com/office/drawing/2014/main" id="{4D5F69F8-7358-4EAC-A8FE-50E961202A79}"/>
              </a:ext>
            </a:extLst>
          </p:cNvPr>
          <p:cNvPicPr>
            <a:picLocks noChangeAspect="1"/>
          </p:cNvPicPr>
          <p:nvPr/>
        </p:nvPicPr>
        <p:blipFill>
          <a:blip>
            <a:extLst>
              <a:ext uri="{96DAC541-7B7A-43D3-8B79-37D633B846F1}">
                <asvg:svgBlip xmlns:asvg="http://schemas.microsoft.com/office/drawing/2016/SVG/main" r:embed="rId6"/>
              </a:ext>
            </a:extLst>
          </a:blip>
          <a:stretch>
            <a:fillRect/>
          </a:stretch>
        </p:blipFill>
        <p:spPr>
          <a:xfrm>
            <a:off x="6801898" y="2326009"/>
            <a:ext cx="717480" cy="717480"/>
          </a:xfrm>
          <a:prstGeom prst="rect">
            <a:avLst/>
          </a:prstGeom>
        </p:spPr>
      </p:pic>
    </p:spTree>
    <p:extLst>
      <p:ext uri="{BB962C8B-B14F-4D97-AF65-F5344CB8AC3E}">
        <p14:creationId xmlns:p14="http://schemas.microsoft.com/office/powerpoint/2010/main" val="30269489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Shape 3998">
          <a:extLst>
            <a:ext uri="{FF2B5EF4-FFF2-40B4-BE49-F238E27FC236}">
              <a16:creationId xmlns:a16="http://schemas.microsoft.com/office/drawing/2014/main" id="{6A22E3D6-755C-4978-3261-238DDCA1534B}"/>
            </a:ext>
          </a:extLst>
        </p:cNvPr>
        <p:cNvGrpSpPr/>
        <p:nvPr/>
      </p:nvGrpSpPr>
      <p:grpSpPr>
        <a:xfrm>
          <a:off x="0" y="0"/>
          <a:ext cx="0" cy="0"/>
          <a:chOff x="0" y="0"/>
          <a:chExt cx="0" cy="0"/>
        </a:xfrm>
      </p:grpSpPr>
      <p:pic>
        <p:nvPicPr>
          <p:cNvPr id="3999" name="Google Shape;3999;p27" descr="Patrón de fondo&#10;&#10;El contenido generado por IA puede ser incorrecto.">
            <a:extLst>
              <a:ext uri="{FF2B5EF4-FFF2-40B4-BE49-F238E27FC236}">
                <a16:creationId xmlns:a16="http://schemas.microsoft.com/office/drawing/2014/main" id="{1D2730CC-E7C2-1D01-0183-E1566BC0CAA8}"/>
              </a:ext>
            </a:extLst>
          </p:cNvPr>
          <p:cNvPicPr preferRelativeResize="0"/>
          <p:nvPr/>
        </p:nvPicPr>
        <p:blipFill rotWithShape="1">
          <a:blip r:embed="rId3">
            <a:alphaModFix/>
          </a:blip>
          <a:srcRect/>
          <a:stretch/>
        </p:blipFill>
        <p:spPr>
          <a:xfrm>
            <a:off x="-117952" y="17089"/>
            <a:ext cx="12289261" cy="6840911"/>
          </a:xfrm>
          <a:prstGeom prst="rect">
            <a:avLst/>
          </a:prstGeom>
          <a:noFill/>
          <a:ln>
            <a:noFill/>
          </a:ln>
        </p:spPr>
      </p:pic>
      <p:sp>
        <p:nvSpPr>
          <p:cNvPr id="4000" name="Google Shape;4000;p27">
            <a:extLst>
              <a:ext uri="{FF2B5EF4-FFF2-40B4-BE49-F238E27FC236}">
                <a16:creationId xmlns:a16="http://schemas.microsoft.com/office/drawing/2014/main" id="{FFA885BD-883F-11CF-CC91-A1048DE4AE68}"/>
              </a:ext>
            </a:extLst>
          </p:cNvPr>
          <p:cNvSpPr/>
          <p:nvPr/>
        </p:nvSpPr>
        <p:spPr>
          <a:xfrm>
            <a:off x="6801898" y="0"/>
            <a:ext cx="5386800" cy="1042200"/>
          </a:xfrm>
          <a:prstGeom prst="rect">
            <a:avLst/>
          </a:prstGeom>
          <a:solidFill>
            <a:srgbClr val="242D5B"/>
          </a:solidFill>
          <a:ln w="12700" cap="flat" cmpd="sng">
            <a:solidFill>
              <a:srgbClr val="264159"/>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4001" name="Google Shape;4001;p27">
            <a:extLst>
              <a:ext uri="{FF2B5EF4-FFF2-40B4-BE49-F238E27FC236}">
                <a16:creationId xmlns:a16="http://schemas.microsoft.com/office/drawing/2014/main" id="{1F5DF004-7CCE-6494-C8D7-D883D378B945}"/>
              </a:ext>
            </a:extLst>
          </p:cNvPr>
          <p:cNvSpPr txBox="1"/>
          <p:nvPr/>
        </p:nvSpPr>
        <p:spPr>
          <a:xfrm>
            <a:off x="7099310" y="185888"/>
            <a:ext cx="4814700" cy="107730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000"/>
              <a:buFont typeface="Arial"/>
              <a:buNone/>
            </a:pPr>
            <a:r>
              <a:rPr lang="es-CO" sz="2000" b="1" i="0" u="none" strike="noStrike" cap="none">
                <a:solidFill>
                  <a:schemeClr val="lt1"/>
                </a:solidFill>
                <a:latin typeface="Calibri"/>
                <a:ea typeface="Calibri"/>
                <a:cs typeface="Calibri"/>
                <a:sym typeface="Calibri"/>
              </a:rPr>
              <a:t>LÍNEAS ESTRATÉGICAS propuestas equipo ANCLA</a:t>
            </a:r>
            <a:endParaRPr sz="2000" b="0" i="0" u="none" strike="noStrike" cap="none">
              <a:solidFill>
                <a:schemeClr val="lt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2400"/>
              <a:buFont typeface="Arial"/>
              <a:buNone/>
            </a:pPr>
            <a:endParaRPr sz="2400" b="1" i="0" u="none" strike="noStrike" cap="none">
              <a:solidFill>
                <a:schemeClr val="lt1"/>
              </a:solidFill>
              <a:latin typeface="Calibri"/>
              <a:ea typeface="Calibri"/>
              <a:cs typeface="Calibri"/>
              <a:sym typeface="Calibri"/>
            </a:endParaRPr>
          </a:p>
        </p:txBody>
      </p:sp>
      <p:pic>
        <p:nvPicPr>
          <p:cNvPr id="4002" name="Google Shape;4002;p27" descr="Logotipo&#10;&#10;El contenido generado por IA puede ser incorrecto.">
            <a:extLst>
              <a:ext uri="{FF2B5EF4-FFF2-40B4-BE49-F238E27FC236}">
                <a16:creationId xmlns:a16="http://schemas.microsoft.com/office/drawing/2014/main" id="{2EC94B74-9480-B81A-E5FD-6446971AB028}"/>
              </a:ext>
            </a:extLst>
          </p:cNvPr>
          <p:cNvPicPr preferRelativeResize="0"/>
          <p:nvPr/>
        </p:nvPicPr>
        <p:blipFill rotWithShape="1">
          <a:blip r:embed="rId4">
            <a:alphaModFix/>
          </a:blip>
          <a:srcRect/>
          <a:stretch/>
        </p:blipFill>
        <p:spPr>
          <a:xfrm>
            <a:off x="277873" y="185888"/>
            <a:ext cx="4019550" cy="809625"/>
          </a:xfrm>
          <a:prstGeom prst="rect">
            <a:avLst/>
          </a:prstGeom>
          <a:noFill/>
          <a:ln>
            <a:noFill/>
          </a:ln>
        </p:spPr>
      </p:pic>
      <p:sp>
        <p:nvSpPr>
          <p:cNvPr id="4003" name="Google Shape;4003;p27">
            <a:extLst>
              <a:ext uri="{FF2B5EF4-FFF2-40B4-BE49-F238E27FC236}">
                <a16:creationId xmlns:a16="http://schemas.microsoft.com/office/drawing/2014/main" id="{0AE232BF-E938-771E-6011-756D611D82BC}"/>
              </a:ext>
            </a:extLst>
          </p:cNvPr>
          <p:cNvSpPr/>
          <p:nvPr/>
        </p:nvSpPr>
        <p:spPr>
          <a:xfrm>
            <a:off x="-117952" y="1002217"/>
            <a:ext cx="12310552" cy="1297421"/>
          </a:xfrm>
          <a:prstGeom prst="rect">
            <a:avLst/>
          </a:prstGeom>
          <a:solidFill>
            <a:srgbClr val="BBD6E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600"/>
              <a:buFont typeface="Arial"/>
              <a:buNone/>
            </a:pPr>
            <a:endParaRPr sz="1600" b="0" i="0" u="none" strike="noStrike" cap="none">
              <a:solidFill>
                <a:schemeClr val="lt1"/>
              </a:solidFill>
              <a:latin typeface="Calibri"/>
              <a:ea typeface="Calibri"/>
              <a:cs typeface="Calibri"/>
              <a:sym typeface="Calibri"/>
            </a:endParaRPr>
          </a:p>
        </p:txBody>
      </p:sp>
      <p:sp>
        <p:nvSpPr>
          <p:cNvPr id="4004" name="Google Shape;4004;p27">
            <a:extLst>
              <a:ext uri="{FF2B5EF4-FFF2-40B4-BE49-F238E27FC236}">
                <a16:creationId xmlns:a16="http://schemas.microsoft.com/office/drawing/2014/main" id="{51B5F49A-4BF0-3D91-3EDC-AA0EA2BA735E}"/>
              </a:ext>
            </a:extLst>
          </p:cNvPr>
          <p:cNvSpPr txBox="1"/>
          <p:nvPr/>
        </p:nvSpPr>
        <p:spPr>
          <a:xfrm>
            <a:off x="267171" y="1068573"/>
            <a:ext cx="11646840" cy="123106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000"/>
              <a:buFont typeface="Arial"/>
              <a:buNone/>
            </a:pPr>
            <a:r>
              <a:rPr lang="es-CO" sz="1800" b="1" i="0" u="none" strike="noStrike" cap="none">
                <a:solidFill>
                  <a:srgbClr val="242D5B"/>
                </a:solidFill>
                <a:latin typeface="Calibri"/>
                <a:ea typeface="Calibri"/>
                <a:cs typeface="Calibri"/>
                <a:sym typeface="Calibri"/>
              </a:rPr>
              <a:t>INSTRUMENTOS</a:t>
            </a:r>
            <a:endParaRPr lang="es-CO" sz="1800" b="1">
              <a:solidFill>
                <a:srgbClr val="242D5B"/>
              </a:solidFill>
              <a:latin typeface="Calibri"/>
              <a:ea typeface="Calibri"/>
              <a:cs typeface="Calibri"/>
              <a:sym typeface="Calibri"/>
            </a:endParaRPr>
          </a:p>
          <a:p>
            <a:pPr>
              <a:buSzPts val="2000"/>
            </a:pPr>
            <a:r>
              <a:rPr lang="es-MX" sz="1800" b="1" i="0" u="none" strike="noStrike" cap="none">
                <a:solidFill>
                  <a:schemeClr val="accent6"/>
                </a:solidFill>
                <a:latin typeface="Calibri"/>
                <a:ea typeface="Arial"/>
                <a:cs typeface="Calibri"/>
                <a:sym typeface="Calibri"/>
              </a:rPr>
              <a:t>Acción 3: </a:t>
            </a:r>
            <a:r>
              <a:rPr lang="es-MX" sz="1800" b="1" i="0" u="none" strike="noStrike" cap="none">
                <a:solidFill>
                  <a:srgbClr val="242D5B"/>
                </a:solidFill>
                <a:latin typeface="Calibri"/>
                <a:ea typeface="Arial"/>
                <a:cs typeface="Calibri"/>
                <a:sym typeface="Calibri"/>
              </a:rPr>
              <a:t>Establecer la conectividad hidroclimática y ecosistémica de las regiones hídricas como determinante técnico de los instrumentos de planificación del agua, a la escala de región hídrica con conectividad hidroclimática y ecosistémica como determinante territorial.</a:t>
            </a:r>
            <a:endParaRPr lang="es-MX" b="0" i="0" u="none" strike="noStrike" cap="none">
              <a:solidFill>
                <a:schemeClr val="accent6">
                  <a:lumMod val="49000"/>
                </a:schemeClr>
              </a:solidFill>
              <a:latin typeface="Arial"/>
              <a:ea typeface="Arial"/>
              <a:cs typeface="Arial"/>
              <a:sym typeface="Arial"/>
            </a:endParaRPr>
          </a:p>
        </p:txBody>
      </p:sp>
      <p:sp>
        <p:nvSpPr>
          <p:cNvPr id="3" name="Google Shape;4161;p38">
            <a:extLst>
              <a:ext uri="{FF2B5EF4-FFF2-40B4-BE49-F238E27FC236}">
                <a16:creationId xmlns:a16="http://schemas.microsoft.com/office/drawing/2014/main" id="{B46EF6E9-8027-4F3C-800A-D0FE0F8BE276}"/>
              </a:ext>
            </a:extLst>
          </p:cNvPr>
          <p:cNvSpPr txBox="1"/>
          <p:nvPr/>
        </p:nvSpPr>
        <p:spPr>
          <a:xfrm>
            <a:off x="110213" y="2368020"/>
            <a:ext cx="6786284" cy="4401164"/>
          </a:xfrm>
          <a:prstGeom prst="rect">
            <a:avLst/>
          </a:prstGeom>
          <a:noFill/>
          <a:ln>
            <a:noFill/>
          </a:ln>
        </p:spPr>
        <p:txBody>
          <a:bodyPr spcFirstLastPara="1" wrap="square" lIns="91425" tIns="45700" rIns="91425" bIns="45700" anchor="t" anchorCtr="0">
            <a:spAutoFit/>
          </a:bodyPr>
          <a:lstStyle/>
          <a:p>
            <a:pPr marL="457200" lvl="1" algn="just">
              <a:buSzPts val="1200"/>
            </a:pPr>
            <a:r>
              <a:rPr lang="es-CO" sz="1800" b="1">
                <a:solidFill>
                  <a:srgbClr val="242D5B"/>
                </a:solidFill>
                <a:latin typeface="Calibri"/>
                <a:cs typeface="Calibri"/>
                <a:sym typeface="Calibri"/>
              </a:rPr>
              <a:t>      </a:t>
            </a:r>
            <a:r>
              <a:rPr lang="es-CO" b="1">
                <a:solidFill>
                  <a:srgbClr val="242D5B"/>
                </a:solidFill>
                <a:latin typeface="Calibri"/>
                <a:cs typeface="Calibri"/>
                <a:sym typeface="Calibri"/>
              </a:rPr>
              <a:t>          Propósito:  </a:t>
            </a:r>
          </a:p>
          <a:p>
            <a:pPr marL="457200" lvl="1" algn="just">
              <a:buSzPts val="1200"/>
            </a:pPr>
            <a:endParaRPr lang="es-CO" sz="800" b="1">
              <a:solidFill>
                <a:srgbClr val="242D5B"/>
              </a:solidFill>
              <a:latin typeface="Calibri"/>
              <a:cs typeface="Calibri"/>
              <a:sym typeface="Calibri"/>
            </a:endParaRPr>
          </a:p>
          <a:p>
            <a:pPr marL="90488" lvl="1" indent="-90488" algn="just">
              <a:buSzPts val="1200"/>
              <a:buFont typeface="Arial" panose="020B0604020202020204" pitchFamily="34" charset="0"/>
              <a:buChar char="•"/>
            </a:pPr>
            <a:r>
              <a:rPr lang="es-MX">
                <a:solidFill>
                  <a:srgbClr val="444444"/>
                </a:solidFill>
                <a:latin typeface="Calibri"/>
                <a:cs typeface="Calibri"/>
              </a:rPr>
              <a:t>Los ecosistemas que regulan la disponibilidad, la calidad y la variabilidad hídrica no respetan los límites administrativos de las cuencas ni las delimitaciones hidrogeológicas: las decisiones de asignación y restricción que ignoran esa conectividad.</a:t>
            </a:r>
            <a:r>
              <a:rPr lang="es-MX">
                <a:solidFill>
                  <a:schemeClr val="accent6"/>
                </a:solidFill>
                <a:latin typeface="Calibri"/>
                <a:cs typeface="Calibri"/>
              </a:rPr>
              <a:t> sobreestiman la oferta, subestiman la vulnerabilidad e invisibilizan la degradación, afectando de forma desproporcionada a las comunidades que dependen del agua para su subsistencia y que han sostenido históricamente la integridad de esos ecosistemas sin reconocimiento ni compensación..</a:t>
            </a:r>
          </a:p>
          <a:p>
            <a:pPr marL="90488" lvl="1" indent="-90488" algn="just">
              <a:buSzPts val="1200"/>
              <a:buFont typeface="Arial" panose="020B0604020202020204" pitchFamily="34" charset="0"/>
              <a:buChar char="•"/>
            </a:pPr>
            <a:endParaRPr lang="es-MX" sz="800">
              <a:solidFill>
                <a:schemeClr val="accent6"/>
              </a:solidFill>
              <a:latin typeface="Calibri"/>
              <a:cs typeface="Calibri"/>
            </a:endParaRPr>
          </a:p>
          <a:p>
            <a:pPr marL="90488" lvl="1" indent="-90488" algn="just">
              <a:buSzPts val="1200"/>
              <a:buFont typeface="Arial" panose="020B0604020202020204" pitchFamily="34" charset="0"/>
              <a:buChar char="•"/>
            </a:pPr>
            <a:r>
              <a:rPr lang="es-MX">
                <a:solidFill>
                  <a:srgbClr val="444444"/>
                </a:solidFill>
                <a:latin typeface="Calibri"/>
                <a:cs typeface="Calibri"/>
              </a:rPr>
              <a:t>La PNA incorpora la región hídrica como escala funcional de articulación técnica entre instrumentos, sin crear nuevas figuras jurídicas ni ampliar jurisdicciones, operando a través de los PEM y los CARMAC bajo los principios de coordinación, concurrencia y complementariedad; con modelaciones prospectivas de cambio de uso del suelo y variabilidad climática para aguas superficiales, y conectividad acuífero-aguas superficiales para aguas subterráneas.</a:t>
            </a:r>
          </a:p>
          <a:p>
            <a:pPr marL="90488" lvl="1" indent="-90488" algn="just">
              <a:buSzPts val="1200"/>
              <a:buFont typeface="Arial" panose="020B0604020202020204" pitchFamily="34" charset="0"/>
              <a:buChar char="•"/>
            </a:pPr>
            <a:endParaRPr lang="es-MX" sz="800">
              <a:solidFill>
                <a:srgbClr val="444444"/>
              </a:solidFill>
              <a:latin typeface="Calibri"/>
              <a:cs typeface="Calibri"/>
            </a:endParaRPr>
          </a:p>
          <a:p>
            <a:pPr marL="90488" lvl="1" indent="-90488" algn="just">
              <a:buSzPts val="1200"/>
              <a:buFont typeface="Arial" panose="020B0604020202020204" pitchFamily="34" charset="0"/>
              <a:buChar char="•"/>
            </a:pPr>
            <a:r>
              <a:rPr lang="es-MX">
                <a:solidFill>
                  <a:srgbClr val="444444"/>
                </a:solidFill>
                <a:latin typeface="Calibri"/>
                <a:cs typeface="Calibri"/>
              </a:rPr>
              <a:t>Los ecosistemas estratégicos ubicados fuera de la cuenca pero determinantes en su comportamiento hidrológico adquieren relevancia como criterio de ponderación en las decisiones de asignación, restricción y condicionamiento del uso del agua, </a:t>
            </a:r>
            <a:r>
              <a:rPr lang="es-MX">
                <a:solidFill>
                  <a:schemeClr val="accent6"/>
                </a:solidFill>
                <a:latin typeface="Calibri"/>
                <a:cs typeface="Calibri"/>
              </a:rPr>
              <a:t>operativizando el enfoque ecosistémico </a:t>
            </a:r>
            <a:r>
              <a:rPr lang="es-MX">
                <a:solidFill>
                  <a:srgbClr val="444444"/>
                </a:solidFill>
                <a:latin typeface="Calibri"/>
                <a:cs typeface="Calibri"/>
              </a:rPr>
              <a:t>ya contenido en el marco normativo vigente.</a:t>
            </a:r>
            <a:endParaRPr i="0" u="none" strike="noStrike" cap="none">
              <a:solidFill>
                <a:schemeClr val="accent6">
                  <a:lumMod val="49000"/>
                </a:schemeClr>
              </a:solidFill>
              <a:latin typeface="Calibri"/>
              <a:ea typeface="Calibri"/>
              <a:cs typeface="Calibri"/>
              <a:sym typeface="Calibri"/>
            </a:endParaRPr>
          </a:p>
        </p:txBody>
      </p:sp>
      <p:cxnSp>
        <p:nvCxnSpPr>
          <p:cNvPr id="5" name="Conector recto 4">
            <a:extLst>
              <a:ext uri="{FF2B5EF4-FFF2-40B4-BE49-F238E27FC236}">
                <a16:creationId xmlns:a16="http://schemas.microsoft.com/office/drawing/2014/main" id="{F5C36940-7541-58DB-D6ED-9441BDF48786}"/>
              </a:ext>
            </a:extLst>
          </p:cNvPr>
          <p:cNvCxnSpPr/>
          <p:nvPr/>
        </p:nvCxnSpPr>
        <p:spPr>
          <a:xfrm>
            <a:off x="6896497" y="2607860"/>
            <a:ext cx="0" cy="4051845"/>
          </a:xfrm>
          <a:prstGeom prst="line">
            <a:avLst/>
          </a:prstGeom>
          <a:ln w="19050" cap="flat" cmpd="sng" algn="ctr">
            <a:solidFill>
              <a:schemeClr val="accent1"/>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sp>
        <p:nvSpPr>
          <p:cNvPr id="2" name="Google Shape;4161;p38">
            <a:extLst>
              <a:ext uri="{FF2B5EF4-FFF2-40B4-BE49-F238E27FC236}">
                <a16:creationId xmlns:a16="http://schemas.microsoft.com/office/drawing/2014/main" id="{070D8EE9-AF56-47E6-65E9-639383D2F429}"/>
              </a:ext>
            </a:extLst>
          </p:cNvPr>
          <p:cNvSpPr txBox="1"/>
          <p:nvPr/>
        </p:nvSpPr>
        <p:spPr>
          <a:xfrm>
            <a:off x="6952937" y="2482825"/>
            <a:ext cx="5128850" cy="4247276"/>
          </a:xfrm>
          <a:prstGeom prst="rect">
            <a:avLst/>
          </a:prstGeom>
          <a:solidFill>
            <a:schemeClr val="bg1"/>
          </a:solidFill>
          <a:ln>
            <a:noFill/>
          </a:ln>
        </p:spPr>
        <p:txBody>
          <a:bodyPr spcFirstLastPara="1" wrap="square" lIns="91425" tIns="45700" rIns="91425" bIns="45700" anchor="t" anchorCtr="0">
            <a:spAutoFit/>
          </a:bodyPr>
          <a:lstStyle/>
          <a:p>
            <a:pPr lvl="1" algn="just">
              <a:buSzPts val="1200"/>
            </a:pPr>
            <a:r>
              <a:rPr lang="es-CO" b="1">
                <a:solidFill>
                  <a:srgbClr val="242D5B"/>
                </a:solidFill>
                <a:latin typeface="Calibri"/>
                <a:cs typeface="Calibri"/>
              </a:rPr>
              <a:t>               Responsables: </a:t>
            </a:r>
          </a:p>
          <a:p>
            <a:pPr lvl="1" algn="just">
              <a:buSzPts val="1200"/>
            </a:pPr>
            <a:endParaRPr lang="es-CO" sz="800" b="1">
              <a:solidFill>
                <a:srgbClr val="242D5B"/>
              </a:solidFill>
              <a:latin typeface="Calibri"/>
              <a:cs typeface="Calibri"/>
            </a:endParaRPr>
          </a:p>
          <a:p>
            <a:pPr algn="just"/>
            <a:r>
              <a:rPr lang="es-CO" sz="1300" b="1">
                <a:solidFill>
                  <a:srgbClr val="002060"/>
                </a:solidFill>
                <a:latin typeface="Calibri"/>
                <a:cs typeface="Calibri"/>
              </a:rPr>
              <a:t>Liderazgo: </a:t>
            </a:r>
            <a:r>
              <a:rPr lang="es-CO" sz="1300" err="1">
                <a:solidFill>
                  <a:srgbClr val="444444"/>
                </a:solidFill>
                <a:latin typeface="Calibri"/>
                <a:cs typeface="Calibri"/>
              </a:rPr>
              <a:t>MinAmbiente</a:t>
            </a:r>
            <a:r>
              <a:rPr lang="es-CO" sz="1300">
                <a:solidFill>
                  <a:srgbClr val="444444"/>
                </a:solidFill>
                <a:latin typeface="Calibri"/>
                <a:cs typeface="Calibri"/>
              </a:rPr>
              <a:t>.</a:t>
            </a:r>
          </a:p>
          <a:p>
            <a:pPr algn="just"/>
            <a:r>
              <a:rPr lang="es-MX" sz="1300" b="1">
                <a:solidFill>
                  <a:srgbClr val="002060"/>
                </a:solidFill>
                <a:latin typeface="Calibri"/>
                <a:cs typeface="Calibri"/>
              </a:rPr>
              <a:t>Articulación: </a:t>
            </a:r>
            <a:r>
              <a:rPr lang="es-MX" sz="1300">
                <a:solidFill>
                  <a:srgbClr val="444444"/>
                </a:solidFill>
                <a:latin typeface="Calibri"/>
                <a:cs typeface="Calibri"/>
              </a:rPr>
              <a:t>IDEAM (insumos técnicos nacionales y coordinación metodológica de ERA), IAvH, SINCHI, IIAP e INVEMAR (conocimiento ecosistémico especializado por ámbito), CARMAC (priorización y articulación), CAR y CDS (ejecución territorial), autoridades indígenas y comunidades afrodescendientes (sistemas de conocimiento equivalentes en sus territorios), comunidades campesinas y locales (participación incidente con acceso al SNCA).</a:t>
            </a:r>
          </a:p>
          <a:p>
            <a:pPr algn="just"/>
            <a:endParaRPr lang="es-MX" sz="800" b="1">
              <a:solidFill>
                <a:srgbClr val="242D5B"/>
              </a:solidFill>
              <a:latin typeface="Calibri"/>
              <a:cs typeface="Calibri"/>
            </a:endParaRPr>
          </a:p>
          <a:p>
            <a:pPr lvl="1" algn="just">
              <a:buSzPts val="1200"/>
            </a:pPr>
            <a:r>
              <a:rPr lang="es-MX" b="1">
                <a:solidFill>
                  <a:srgbClr val="242D5B"/>
                </a:solidFill>
                <a:latin typeface="Calibri"/>
                <a:cs typeface="Calibri"/>
              </a:rPr>
              <a:t>Metas: </a:t>
            </a:r>
          </a:p>
          <a:p>
            <a:pPr algn="just"/>
            <a:r>
              <a:rPr lang="es-CO" sz="1300" b="1">
                <a:solidFill>
                  <a:srgbClr val="002060"/>
                </a:solidFill>
                <a:latin typeface="Calibri"/>
                <a:cs typeface="Calibri"/>
              </a:rPr>
              <a:t>2028: </a:t>
            </a:r>
            <a:r>
              <a:rPr lang="es-MX" sz="1300">
                <a:solidFill>
                  <a:srgbClr val="444444"/>
                </a:solidFill>
                <a:latin typeface="Calibri"/>
                <a:cs typeface="Calibri"/>
              </a:rPr>
              <a:t> lineamientos expedidos; jurisdicciones priorizadas según presión sobre la oferta, vulnerabilidad al desabastecimiento, baja capacidad de retención y regulación hídrica, alta erosión hídrica potencial efectiva y deterioro de la funcionalidad ecosistémica. </a:t>
            </a:r>
            <a:r>
              <a:rPr lang="es-CO" sz="1300" b="1">
                <a:solidFill>
                  <a:srgbClr val="002060"/>
                </a:solidFill>
                <a:latin typeface="Calibri"/>
                <a:cs typeface="Calibri"/>
              </a:rPr>
              <a:t>2035: </a:t>
            </a:r>
            <a:r>
              <a:rPr lang="es-MX" sz="1300">
                <a:solidFill>
                  <a:srgbClr val="444444"/>
                </a:solidFill>
                <a:latin typeface="Calibri"/>
                <a:cs typeface="Calibri"/>
              </a:rPr>
              <a:t>análisis de conectividad incorporado en los instrumentos con ecosistemas estratégicos reconocidos como determinantes técnicos de asignación. </a:t>
            </a:r>
            <a:r>
              <a:rPr lang="es-MX" sz="1300" b="1">
                <a:solidFill>
                  <a:srgbClr val="002060"/>
                </a:solidFill>
                <a:latin typeface="Calibri"/>
                <a:cs typeface="Calibri"/>
              </a:rPr>
              <a:t>2050: </a:t>
            </a:r>
            <a:r>
              <a:rPr lang="es-MX" sz="1300">
                <a:solidFill>
                  <a:srgbClr val="444444"/>
                </a:solidFill>
                <a:latin typeface="Calibri"/>
                <a:cs typeface="Calibri"/>
              </a:rPr>
              <a:t>mejora verificable de la capacidad de retención y regulación hídrica, reducción de la erosión hídrica potencial efectiva y mejora de la funcionalidad ecosistémica en las regiones hídricas priorizadas.</a:t>
            </a:r>
            <a:endParaRPr lang="es-CO" sz="1300">
              <a:solidFill>
                <a:srgbClr val="444444"/>
              </a:solidFill>
              <a:latin typeface="Calibri"/>
              <a:cs typeface="Calibri"/>
            </a:endParaRPr>
          </a:p>
        </p:txBody>
      </p:sp>
      <p:pic>
        <p:nvPicPr>
          <p:cNvPr id="10" name="Gráfico 9" descr="Mano abierta con planta contorno">
            <a:extLst>
              <a:ext uri="{FF2B5EF4-FFF2-40B4-BE49-F238E27FC236}">
                <a16:creationId xmlns:a16="http://schemas.microsoft.com/office/drawing/2014/main" id="{297F3FBE-732C-C011-0D7E-CAC12F525393}"/>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20690" y="2244369"/>
            <a:ext cx="655486" cy="655486"/>
          </a:xfrm>
          <a:prstGeom prst="rect">
            <a:avLst/>
          </a:prstGeom>
        </p:spPr>
      </p:pic>
    </p:spTree>
    <p:extLst>
      <p:ext uri="{BB962C8B-B14F-4D97-AF65-F5344CB8AC3E}">
        <p14:creationId xmlns:p14="http://schemas.microsoft.com/office/powerpoint/2010/main" val="16046467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Shape 3998">
          <a:extLst>
            <a:ext uri="{FF2B5EF4-FFF2-40B4-BE49-F238E27FC236}">
              <a16:creationId xmlns:a16="http://schemas.microsoft.com/office/drawing/2014/main" id="{6A22E3D6-755C-4978-3261-238DDCA1534B}"/>
            </a:ext>
          </a:extLst>
        </p:cNvPr>
        <p:cNvGrpSpPr/>
        <p:nvPr/>
      </p:nvGrpSpPr>
      <p:grpSpPr>
        <a:xfrm>
          <a:off x="0" y="0"/>
          <a:ext cx="0" cy="0"/>
          <a:chOff x="0" y="0"/>
          <a:chExt cx="0" cy="0"/>
        </a:xfrm>
      </p:grpSpPr>
      <p:pic>
        <p:nvPicPr>
          <p:cNvPr id="3999" name="Google Shape;3999;p27" descr="Patrón de fondo&#10;&#10;El contenido generado por IA puede ser incorrecto.">
            <a:extLst>
              <a:ext uri="{FF2B5EF4-FFF2-40B4-BE49-F238E27FC236}">
                <a16:creationId xmlns:a16="http://schemas.microsoft.com/office/drawing/2014/main" id="{1D2730CC-E7C2-1D01-0183-E1566BC0CAA8}"/>
              </a:ext>
            </a:extLst>
          </p:cNvPr>
          <p:cNvPicPr preferRelativeResize="0"/>
          <p:nvPr/>
        </p:nvPicPr>
        <p:blipFill rotWithShape="1">
          <a:blip r:embed="rId3">
            <a:alphaModFix/>
          </a:blip>
          <a:srcRect/>
          <a:stretch/>
        </p:blipFill>
        <p:spPr>
          <a:xfrm>
            <a:off x="-117952" y="17089"/>
            <a:ext cx="12309951" cy="6827747"/>
          </a:xfrm>
          <a:prstGeom prst="rect">
            <a:avLst/>
          </a:prstGeom>
          <a:noFill/>
          <a:ln>
            <a:noFill/>
          </a:ln>
        </p:spPr>
      </p:pic>
      <p:sp>
        <p:nvSpPr>
          <p:cNvPr id="4000" name="Google Shape;4000;p27">
            <a:extLst>
              <a:ext uri="{FF2B5EF4-FFF2-40B4-BE49-F238E27FC236}">
                <a16:creationId xmlns:a16="http://schemas.microsoft.com/office/drawing/2014/main" id="{FFA885BD-883F-11CF-CC91-A1048DE4AE68}"/>
              </a:ext>
            </a:extLst>
          </p:cNvPr>
          <p:cNvSpPr/>
          <p:nvPr/>
        </p:nvSpPr>
        <p:spPr>
          <a:xfrm>
            <a:off x="6801898" y="0"/>
            <a:ext cx="5386800" cy="1042200"/>
          </a:xfrm>
          <a:prstGeom prst="rect">
            <a:avLst/>
          </a:prstGeom>
          <a:solidFill>
            <a:srgbClr val="242D5B"/>
          </a:solidFill>
          <a:ln w="12700" cap="flat" cmpd="sng">
            <a:solidFill>
              <a:srgbClr val="264159"/>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4001" name="Google Shape;4001;p27">
            <a:extLst>
              <a:ext uri="{FF2B5EF4-FFF2-40B4-BE49-F238E27FC236}">
                <a16:creationId xmlns:a16="http://schemas.microsoft.com/office/drawing/2014/main" id="{1F5DF004-7CCE-6494-C8D7-D883D378B945}"/>
              </a:ext>
            </a:extLst>
          </p:cNvPr>
          <p:cNvSpPr txBox="1"/>
          <p:nvPr/>
        </p:nvSpPr>
        <p:spPr>
          <a:xfrm>
            <a:off x="7099310" y="185888"/>
            <a:ext cx="4814700" cy="107730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000"/>
              <a:buFont typeface="Arial"/>
              <a:buNone/>
            </a:pPr>
            <a:r>
              <a:rPr lang="es-CO" sz="2000" b="1" i="0" u="none" strike="noStrike" cap="none">
                <a:solidFill>
                  <a:schemeClr val="lt1"/>
                </a:solidFill>
                <a:latin typeface="Calibri"/>
                <a:ea typeface="Calibri"/>
                <a:cs typeface="Calibri"/>
                <a:sym typeface="Calibri"/>
              </a:rPr>
              <a:t>LÍNEAS ESTRATÉGICAS propuestas equipo ANCLA</a:t>
            </a:r>
            <a:endParaRPr sz="2000" b="0" i="0" u="none" strike="noStrike" cap="none">
              <a:solidFill>
                <a:schemeClr val="lt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2400"/>
              <a:buFont typeface="Arial"/>
              <a:buNone/>
            </a:pPr>
            <a:endParaRPr sz="2400" b="1" i="0" u="none" strike="noStrike" cap="none">
              <a:solidFill>
                <a:schemeClr val="lt1"/>
              </a:solidFill>
              <a:latin typeface="Calibri"/>
              <a:ea typeface="Calibri"/>
              <a:cs typeface="Calibri"/>
              <a:sym typeface="Calibri"/>
            </a:endParaRPr>
          </a:p>
        </p:txBody>
      </p:sp>
      <p:pic>
        <p:nvPicPr>
          <p:cNvPr id="4002" name="Google Shape;4002;p27" descr="Logotipo&#10;&#10;El contenido generado por IA puede ser incorrecto.">
            <a:extLst>
              <a:ext uri="{FF2B5EF4-FFF2-40B4-BE49-F238E27FC236}">
                <a16:creationId xmlns:a16="http://schemas.microsoft.com/office/drawing/2014/main" id="{2EC94B74-9480-B81A-E5FD-6446971AB028}"/>
              </a:ext>
            </a:extLst>
          </p:cNvPr>
          <p:cNvPicPr preferRelativeResize="0"/>
          <p:nvPr/>
        </p:nvPicPr>
        <p:blipFill rotWithShape="1">
          <a:blip r:embed="rId4">
            <a:alphaModFix/>
          </a:blip>
          <a:srcRect/>
          <a:stretch/>
        </p:blipFill>
        <p:spPr>
          <a:xfrm>
            <a:off x="277873" y="185888"/>
            <a:ext cx="4019550" cy="809625"/>
          </a:xfrm>
          <a:prstGeom prst="rect">
            <a:avLst/>
          </a:prstGeom>
          <a:noFill/>
          <a:ln>
            <a:noFill/>
          </a:ln>
        </p:spPr>
      </p:pic>
      <p:sp>
        <p:nvSpPr>
          <p:cNvPr id="4003" name="Google Shape;4003;p27">
            <a:extLst>
              <a:ext uri="{FF2B5EF4-FFF2-40B4-BE49-F238E27FC236}">
                <a16:creationId xmlns:a16="http://schemas.microsoft.com/office/drawing/2014/main" id="{0AE232BF-E938-771E-6011-756D611D82BC}"/>
              </a:ext>
            </a:extLst>
          </p:cNvPr>
          <p:cNvSpPr/>
          <p:nvPr/>
        </p:nvSpPr>
        <p:spPr>
          <a:xfrm>
            <a:off x="-117951" y="1002216"/>
            <a:ext cx="12310551" cy="1257313"/>
          </a:xfrm>
          <a:prstGeom prst="rect">
            <a:avLst/>
          </a:prstGeom>
          <a:solidFill>
            <a:srgbClr val="BBD6E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600"/>
              <a:buFont typeface="Arial"/>
              <a:buNone/>
            </a:pPr>
            <a:endParaRPr sz="1600" b="0" i="0" u="none" strike="noStrike" cap="none">
              <a:solidFill>
                <a:schemeClr val="lt1"/>
              </a:solidFill>
              <a:latin typeface="Calibri"/>
              <a:ea typeface="Calibri"/>
              <a:cs typeface="Calibri"/>
              <a:sym typeface="Calibri"/>
            </a:endParaRPr>
          </a:p>
        </p:txBody>
      </p:sp>
      <p:sp>
        <p:nvSpPr>
          <p:cNvPr id="4004" name="Google Shape;4004;p27">
            <a:extLst>
              <a:ext uri="{FF2B5EF4-FFF2-40B4-BE49-F238E27FC236}">
                <a16:creationId xmlns:a16="http://schemas.microsoft.com/office/drawing/2014/main" id="{51B5F49A-4BF0-3D91-3EDC-AA0EA2BA735E}"/>
              </a:ext>
            </a:extLst>
          </p:cNvPr>
          <p:cNvSpPr txBox="1"/>
          <p:nvPr/>
        </p:nvSpPr>
        <p:spPr>
          <a:xfrm>
            <a:off x="267170" y="1068573"/>
            <a:ext cx="11670245" cy="92328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000"/>
              <a:buFont typeface="Arial"/>
              <a:buNone/>
            </a:pPr>
            <a:r>
              <a:rPr lang="es-CO" sz="1800" b="1" i="0" u="none" strike="noStrike" cap="none">
                <a:solidFill>
                  <a:srgbClr val="242D5B"/>
                </a:solidFill>
                <a:latin typeface="Calibri"/>
                <a:ea typeface="Calibri"/>
                <a:cs typeface="Calibri"/>
                <a:sym typeface="Calibri"/>
              </a:rPr>
              <a:t>INSTRUMENTOS</a:t>
            </a:r>
            <a:endParaRPr lang="es-CO" sz="800" b="1">
              <a:solidFill>
                <a:srgbClr val="242D5B"/>
              </a:solidFill>
              <a:latin typeface="Calibri"/>
              <a:cs typeface="Calibri"/>
              <a:sym typeface="Calibri"/>
            </a:endParaRPr>
          </a:p>
          <a:p>
            <a:pPr algn="just">
              <a:buSzPts val="2000"/>
            </a:pPr>
            <a:r>
              <a:rPr lang="es-MX" sz="1800" b="1" i="0" u="none" strike="noStrike" cap="none">
                <a:solidFill>
                  <a:schemeClr val="accent6"/>
                </a:solidFill>
                <a:latin typeface="Calibri"/>
                <a:ea typeface="Arial"/>
                <a:cs typeface="Calibri"/>
                <a:sym typeface="Calibri"/>
              </a:rPr>
              <a:t>Acción 4: </a:t>
            </a:r>
            <a:r>
              <a:rPr lang="es-MX" sz="1800" b="1" i="0" u="none" strike="noStrike" cap="none">
                <a:solidFill>
                  <a:srgbClr val="242D5B"/>
                </a:solidFill>
                <a:latin typeface="Calibri"/>
                <a:ea typeface="Arial"/>
                <a:cs typeface="Calibri"/>
                <a:sym typeface="Calibri"/>
              </a:rPr>
              <a:t>Establecer un modelo de gobernanza de aguas compartidas en los instrumentos de planificación del agua con soberanía hídrica, diplomacia técnica y protección de comunidades fronterizas.</a:t>
            </a:r>
            <a:endParaRPr lang="es-MX" b="0" i="0" u="none" strike="noStrike" cap="none">
              <a:solidFill>
                <a:schemeClr val="accent6">
                  <a:lumMod val="49000"/>
                </a:schemeClr>
              </a:solidFill>
              <a:latin typeface="Arial"/>
              <a:ea typeface="Arial"/>
              <a:cs typeface="Arial"/>
              <a:sym typeface="Arial"/>
            </a:endParaRPr>
          </a:p>
        </p:txBody>
      </p:sp>
      <p:sp>
        <p:nvSpPr>
          <p:cNvPr id="3" name="Google Shape;4161;p38">
            <a:extLst>
              <a:ext uri="{FF2B5EF4-FFF2-40B4-BE49-F238E27FC236}">
                <a16:creationId xmlns:a16="http://schemas.microsoft.com/office/drawing/2014/main" id="{B46EF6E9-8027-4F3C-800A-D0FE0F8BE276}"/>
              </a:ext>
            </a:extLst>
          </p:cNvPr>
          <p:cNvSpPr txBox="1"/>
          <p:nvPr/>
        </p:nvSpPr>
        <p:spPr>
          <a:xfrm>
            <a:off x="267169" y="2334753"/>
            <a:ext cx="6693250" cy="4185721"/>
          </a:xfrm>
          <a:prstGeom prst="rect">
            <a:avLst/>
          </a:prstGeom>
          <a:noFill/>
          <a:ln>
            <a:noFill/>
          </a:ln>
        </p:spPr>
        <p:txBody>
          <a:bodyPr spcFirstLastPara="1" wrap="square" lIns="91425" tIns="45700" rIns="91425" bIns="45700" anchor="t" anchorCtr="0">
            <a:spAutoFit/>
          </a:bodyPr>
          <a:lstStyle/>
          <a:p>
            <a:pPr marL="457200" lvl="1" algn="just">
              <a:buSzPts val="1200"/>
            </a:pPr>
            <a:r>
              <a:rPr lang="es-CO" sz="1800" b="1">
                <a:solidFill>
                  <a:srgbClr val="242D5B"/>
                </a:solidFill>
                <a:latin typeface="Calibri"/>
                <a:cs typeface="Calibri"/>
                <a:sym typeface="Calibri"/>
              </a:rPr>
              <a:t>                </a:t>
            </a:r>
            <a:r>
              <a:rPr lang="es-CO" sz="1600" b="1">
                <a:solidFill>
                  <a:srgbClr val="242D5B"/>
                </a:solidFill>
                <a:latin typeface="Calibri"/>
                <a:cs typeface="Calibri"/>
                <a:sym typeface="Calibri"/>
              </a:rPr>
              <a:t>Propósito:  </a:t>
            </a:r>
          </a:p>
          <a:p>
            <a:pPr marL="457200" lvl="1" algn="just">
              <a:buSzPts val="1200"/>
            </a:pPr>
            <a:endParaRPr lang="es-CO" sz="800" b="1">
              <a:solidFill>
                <a:srgbClr val="242D5B"/>
              </a:solidFill>
              <a:latin typeface="Calibri"/>
              <a:cs typeface="Calibri"/>
              <a:sym typeface="Calibri"/>
            </a:endParaRPr>
          </a:p>
          <a:p>
            <a:pPr marL="90488" lvl="1" indent="-90488" algn="just">
              <a:buSzPts val="1200"/>
              <a:buFont typeface="Arial" panose="020B0604020202020204" pitchFamily="34" charset="0"/>
              <a:buChar char="•"/>
            </a:pPr>
            <a:r>
              <a:rPr lang="es-MX">
                <a:solidFill>
                  <a:srgbClr val="444444"/>
                </a:solidFill>
                <a:latin typeface="Calibri"/>
                <a:cs typeface="Calibri"/>
              </a:rPr>
              <a:t>Los ríos limítrofes son simultáneamente cuerpos de agua sujetos a la gestión integral del agua y elementos jurídicos del límite internacional: su dinámica geomorfológica, régimen hidrológico y calidad no pueden gestionarse unilateralmente sin consecuencias diplomáticas, y los instrumentos de planificación en zonas fronterizas no incorporan sistemáticamente esa doble condición ni la interdependencia superficial-subterránea.</a:t>
            </a:r>
          </a:p>
          <a:p>
            <a:pPr marL="90488" lvl="1" indent="-90488" algn="just">
              <a:buSzPts val="1200"/>
              <a:buFont typeface="Arial" panose="020B0604020202020204" pitchFamily="34" charset="0"/>
              <a:buChar char="•"/>
            </a:pPr>
            <a:endParaRPr lang="es-MX" sz="800">
              <a:solidFill>
                <a:srgbClr val="444444"/>
              </a:solidFill>
              <a:latin typeface="Calibri"/>
              <a:cs typeface="Calibri"/>
            </a:endParaRPr>
          </a:p>
          <a:p>
            <a:pPr marL="90488" lvl="1" indent="-90488" algn="just">
              <a:buSzPts val="1200"/>
              <a:buFont typeface="Arial" panose="020B0604020202020204" pitchFamily="34" charset="0"/>
              <a:buChar char="•"/>
            </a:pPr>
            <a:r>
              <a:rPr lang="es-MX">
                <a:solidFill>
                  <a:srgbClr val="444444"/>
                </a:solidFill>
                <a:latin typeface="Calibri"/>
                <a:cs typeface="Calibri"/>
              </a:rPr>
              <a:t>La PNA consolida un modelo estructural de tres pilares: rectoría diplomática indelegable de Cancillería como condición previa a cualquier decisión técnica sobre ríos limítrofes; rectoría técnica del MinAmbiente sobre los lineamientos de planificación en territorio nacional; y comités técnicos binacionales permanentes para armonizar balances hídricos, hacer seguimiento al caudal ambiental en tramos compartidos, gestionar sedimentos y coordinar respuestas ante eventos extremos transfronterizos.</a:t>
            </a:r>
          </a:p>
          <a:p>
            <a:pPr marL="90488" lvl="1" indent="-90488" algn="just">
              <a:buSzPts val="1200"/>
              <a:buFont typeface="Arial" panose="020B0604020202020204" pitchFamily="34" charset="0"/>
              <a:buChar char="•"/>
            </a:pPr>
            <a:endParaRPr lang="es-MX" sz="800">
              <a:solidFill>
                <a:srgbClr val="444444"/>
              </a:solidFill>
              <a:latin typeface="Calibri"/>
              <a:cs typeface="Calibri"/>
            </a:endParaRPr>
          </a:p>
          <a:p>
            <a:pPr marL="90488" lvl="1" indent="-90488" algn="just">
              <a:buSzPts val="1200"/>
              <a:buFont typeface="Arial" panose="020B0604020202020204" pitchFamily="34" charset="0"/>
              <a:buChar char="•"/>
            </a:pPr>
            <a:r>
              <a:rPr lang="es-MX">
                <a:solidFill>
                  <a:schemeClr val="accent6"/>
                </a:solidFill>
                <a:latin typeface="Calibri"/>
                <a:cs typeface="Calibri"/>
              </a:rPr>
              <a:t> </a:t>
            </a:r>
            <a:r>
              <a:rPr lang="es-MX">
                <a:solidFill>
                  <a:srgbClr val="444444"/>
                </a:solidFill>
                <a:latin typeface="Calibri"/>
                <a:cs typeface="Calibri"/>
              </a:rPr>
              <a:t>Las decisiones de uso del suelo y del agua en frontera se basan en los límites y dinámicas del ciclo del agua para garantizar la estabilidad geomorfológica, diplomática y ecosistémica. La política prioriza SbN e</a:t>
            </a:r>
            <a:r>
              <a:rPr lang="es-MX">
                <a:solidFill>
                  <a:schemeClr val="accent6"/>
                </a:solidFill>
                <a:latin typeface="Calibri"/>
                <a:cs typeface="Calibri"/>
              </a:rPr>
              <a:t> incorpora las actividades ilícitas con impactos geomorfológicos e hídricos como presión explícita y evaluable en todos los instrumentos de planificación con incidencia fronteriza.</a:t>
            </a:r>
            <a:endParaRPr i="0" u="none" strike="noStrike" cap="none">
              <a:solidFill>
                <a:schemeClr val="accent6">
                  <a:lumMod val="49000"/>
                </a:schemeClr>
              </a:solidFill>
              <a:latin typeface="Calibri"/>
              <a:ea typeface="Calibri"/>
              <a:cs typeface="Calibri"/>
              <a:sym typeface="Calibri"/>
            </a:endParaRPr>
          </a:p>
        </p:txBody>
      </p:sp>
      <p:cxnSp>
        <p:nvCxnSpPr>
          <p:cNvPr id="5" name="Conector recto 4">
            <a:extLst>
              <a:ext uri="{FF2B5EF4-FFF2-40B4-BE49-F238E27FC236}">
                <a16:creationId xmlns:a16="http://schemas.microsoft.com/office/drawing/2014/main" id="{F5C36940-7541-58DB-D6ED-9441BDF48786}"/>
              </a:ext>
            </a:extLst>
          </p:cNvPr>
          <p:cNvCxnSpPr/>
          <p:nvPr/>
        </p:nvCxnSpPr>
        <p:spPr>
          <a:xfrm>
            <a:off x="7085344" y="2607860"/>
            <a:ext cx="0" cy="4051845"/>
          </a:xfrm>
          <a:prstGeom prst="line">
            <a:avLst/>
          </a:prstGeom>
          <a:ln w="19050" cap="flat" cmpd="sng" algn="ctr">
            <a:solidFill>
              <a:schemeClr val="accent1"/>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sp>
        <p:nvSpPr>
          <p:cNvPr id="2" name="Google Shape;4161;p38">
            <a:extLst>
              <a:ext uri="{FF2B5EF4-FFF2-40B4-BE49-F238E27FC236}">
                <a16:creationId xmlns:a16="http://schemas.microsoft.com/office/drawing/2014/main" id="{070D8EE9-AF56-47E6-65E9-639383D2F429}"/>
              </a:ext>
            </a:extLst>
          </p:cNvPr>
          <p:cNvSpPr txBox="1"/>
          <p:nvPr/>
        </p:nvSpPr>
        <p:spPr>
          <a:xfrm>
            <a:off x="7210269" y="2289783"/>
            <a:ext cx="4727145" cy="4555053"/>
          </a:xfrm>
          <a:prstGeom prst="rect">
            <a:avLst/>
          </a:prstGeom>
          <a:solidFill>
            <a:schemeClr val="bg1"/>
          </a:solidFill>
          <a:ln>
            <a:noFill/>
          </a:ln>
        </p:spPr>
        <p:txBody>
          <a:bodyPr spcFirstLastPara="1" wrap="square" lIns="91425" tIns="45700" rIns="91425" bIns="45700" anchor="t" anchorCtr="0">
            <a:spAutoFit/>
          </a:bodyPr>
          <a:lstStyle/>
          <a:p>
            <a:pPr lvl="1" algn="just">
              <a:buSzPts val="1200"/>
            </a:pPr>
            <a:r>
              <a:rPr lang="es-CO" sz="1500" b="1">
                <a:solidFill>
                  <a:srgbClr val="242D5B"/>
                </a:solidFill>
                <a:latin typeface="Calibri"/>
                <a:cs typeface="Calibri"/>
              </a:rPr>
              <a:t>             </a:t>
            </a:r>
            <a:r>
              <a:rPr lang="es-CO" sz="1800" b="1">
                <a:solidFill>
                  <a:srgbClr val="242D5B"/>
                </a:solidFill>
                <a:latin typeface="Calibri"/>
                <a:cs typeface="Calibri"/>
              </a:rPr>
              <a:t>Responsables: </a:t>
            </a:r>
          </a:p>
          <a:p>
            <a:pPr lvl="1" algn="just">
              <a:buSzPts val="1200"/>
            </a:pPr>
            <a:endParaRPr lang="es-CO" sz="800" b="1">
              <a:solidFill>
                <a:srgbClr val="242D5B"/>
              </a:solidFill>
              <a:latin typeface="Calibri"/>
              <a:cs typeface="Calibri"/>
            </a:endParaRPr>
          </a:p>
          <a:p>
            <a:pPr algn="just"/>
            <a:r>
              <a:rPr lang="es-CO" b="1">
                <a:solidFill>
                  <a:srgbClr val="002060"/>
                </a:solidFill>
                <a:latin typeface="Calibri"/>
                <a:cs typeface="Calibri"/>
              </a:rPr>
              <a:t>Liderazgo: </a:t>
            </a:r>
            <a:r>
              <a:rPr lang="es-CO" err="1">
                <a:solidFill>
                  <a:srgbClr val="444444"/>
                </a:solidFill>
                <a:latin typeface="Calibri"/>
                <a:cs typeface="Calibri"/>
              </a:rPr>
              <a:t>MinAmbiente</a:t>
            </a:r>
            <a:r>
              <a:rPr lang="es-CO">
                <a:solidFill>
                  <a:srgbClr val="444444"/>
                </a:solidFill>
                <a:latin typeface="Calibri"/>
                <a:cs typeface="Calibri"/>
              </a:rPr>
              <a:t>, </a:t>
            </a:r>
            <a:r>
              <a:rPr lang="es-MX">
                <a:solidFill>
                  <a:srgbClr val="444444"/>
                </a:solidFill>
                <a:latin typeface="Calibri"/>
                <a:cs typeface="Calibri"/>
              </a:rPr>
              <a:t>Cancillería</a:t>
            </a:r>
            <a:r>
              <a:rPr lang="es-CO">
                <a:solidFill>
                  <a:srgbClr val="444444"/>
                </a:solidFill>
                <a:latin typeface="Calibri"/>
                <a:cs typeface="Calibri"/>
              </a:rPr>
              <a:t>.</a:t>
            </a:r>
          </a:p>
          <a:p>
            <a:pPr algn="just"/>
            <a:r>
              <a:rPr lang="es-MX" b="1">
                <a:solidFill>
                  <a:srgbClr val="002060"/>
                </a:solidFill>
                <a:latin typeface="Calibri"/>
                <a:cs typeface="Calibri"/>
              </a:rPr>
              <a:t>Articulación: </a:t>
            </a:r>
            <a:r>
              <a:rPr lang="es-MX">
                <a:solidFill>
                  <a:srgbClr val="444444"/>
                </a:solidFill>
                <a:latin typeface="Calibri"/>
                <a:cs typeface="Calibri"/>
              </a:rPr>
              <a:t>IDEAM (estándares metodológicos para armonización binacional), DIMAR (hidrografía de ríos limítrofes), CARMAC (coordinación de macrocuenca fronteriza), UNGRD (gestión del riesgo transfronterizo), comunidades indígenas, afrodescendientes, campesinas y locales (memoria biocultural, sistemas de conocimiento y veeduría fronteriza).</a:t>
            </a:r>
          </a:p>
          <a:p>
            <a:pPr algn="just"/>
            <a:endParaRPr lang="es-MX" sz="800" b="1">
              <a:solidFill>
                <a:srgbClr val="444444"/>
              </a:solidFill>
              <a:latin typeface="Calibri"/>
              <a:cs typeface="Calibri"/>
            </a:endParaRPr>
          </a:p>
          <a:p>
            <a:pPr algn="just"/>
            <a:r>
              <a:rPr lang="es-MX" sz="1800" b="1">
                <a:solidFill>
                  <a:srgbClr val="242D5B"/>
                </a:solidFill>
                <a:latin typeface="Calibri"/>
                <a:cs typeface="Calibri"/>
              </a:rPr>
              <a:t>Metas: </a:t>
            </a:r>
          </a:p>
          <a:p>
            <a:pPr algn="just"/>
            <a:r>
              <a:rPr lang="es-CO" b="1">
                <a:solidFill>
                  <a:srgbClr val="002060"/>
                </a:solidFill>
                <a:latin typeface="Calibri"/>
                <a:cs typeface="Calibri"/>
              </a:rPr>
              <a:t>2030: </a:t>
            </a:r>
            <a:r>
              <a:rPr lang="es-MX">
                <a:solidFill>
                  <a:srgbClr val="444444"/>
                </a:solidFill>
                <a:latin typeface="Calibri"/>
                <a:cs typeface="Calibri"/>
              </a:rPr>
              <a:t>lineamientos expedidos; comités binacionales activos; protocolo de monitoreo conjunto y alertas tempranas suscrito; cuencas y acuíferos fronterizos priorizados. </a:t>
            </a:r>
          </a:p>
          <a:p>
            <a:pPr algn="just"/>
            <a:r>
              <a:rPr lang="es-MX" b="1">
                <a:solidFill>
                  <a:srgbClr val="002060"/>
                </a:solidFill>
                <a:latin typeface="Calibri"/>
                <a:cs typeface="Calibri"/>
              </a:rPr>
              <a:t>2035: </a:t>
            </a:r>
            <a:r>
              <a:rPr lang="es-MX">
                <a:solidFill>
                  <a:srgbClr val="444444"/>
                </a:solidFill>
                <a:latin typeface="Calibri"/>
                <a:cs typeface="Calibri"/>
              </a:rPr>
              <a:t>balances hídricos binacionales implementados; indicadores ODS 6.5.2 incorporados; al menos un mecanismo de gestión de riesgos asociados al agua operativo. </a:t>
            </a:r>
          </a:p>
          <a:p>
            <a:pPr algn="just"/>
            <a:r>
              <a:rPr lang="es-MX" b="1">
                <a:solidFill>
                  <a:srgbClr val="002060"/>
                </a:solidFill>
                <a:latin typeface="Calibri"/>
                <a:cs typeface="Calibri"/>
              </a:rPr>
              <a:t>2050: </a:t>
            </a:r>
            <a:r>
              <a:rPr lang="es-MX">
                <a:solidFill>
                  <a:srgbClr val="444444"/>
                </a:solidFill>
                <a:latin typeface="Calibri"/>
                <a:cs typeface="Calibri"/>
              </a:rPr>
              <a:t>mejora verificable de la disponibilidad, la regulación hídrica y la calidad fisicoquímica e hidrobiológica en los sistemas transfronterizos priorizados.</a:t>
            </a:r>
            <a:endParaRPr lang="es-CO">
              <a:solidFill>
                <a:srgbClr val="444444"/>
              </a:solidFill>
              <a:latin typeface="Calibri"/>
              <a:cs typeface="Calibri"/>
            </a:endParaRPr>
          </a:p>
        </p:txBody>
      </p:sp>
      <p:pic>
        <p:nvPicPr>
          <p:cNvPr id="10" name="Gráfico 9" descr="Mano abierta con planta contorno">
            <a:extLst>
              <a:ext uri="{FF2B5EF4-FFF2-40B4-BE49-F238E27FC236}">
                <a16:creationId xmlns:a16="http://schemas.microsoft.com/office/drawing/2014/main" id="{297F3FBE-732C-C011-0D7E-CAC12F525393}"/>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0" y="2260539"/>
            <a:ext cx="655486" cy="655486"/>
          </a:xfrm>
          <a:prstGeom prst="rect">
            <a:avLst/>
          </a:prstGeom>
        </p:spPr>
      </p:pic>
    </p:spTree>
    <p:extLst>
      <p:ext uri="{BB962C8B-B14F-4D97-AF65-F5344CB8AC3E}">
        <p14:creationId xmlns:p14="http://schemas.microsoft.com/office/powerpoint/2010/main" val="15826759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Shape 3998">
          <a:extLst>
            <a:ext uri="{FF2B5EF4-FFF2-40B4-BE49-F238E27FC236}">
              <a16:creationId xmlns:a16="http://schemas.microsoft.com/office/drawing/2014/main" id="{6A22E3D6-755C-4978-3261-238DDCA1534B}"/>
            </a:ext>
          </a:extLst>
        </p:cNvPr>
        <p:cNvGrpSpPr/>
        <p:nvPr/>
      </p:nvGrpSpPr>
      <p:grpSpPr>
        <a:xfrm>
          <a:off x="0" y="0"/>
          <a:ext cx="0" cy="0"/>
          <a:chOff x="0" y="0"/>
          <a:chExt cx="0" cy="0"/>
        </a:xfrm>
      </p:grpSpPr>
      <p:pic>
        <p:nvPicPr>
          <p:cNvPr id="3999" name="Google Shape;3999;p27" descr="Patrón de fondo&#10;&#10;El contenido generado por IA puede ser incorrecto.">
            <a:extLst>
              <a:ext uri="{FF2B5EF4-FFF2-40B4-BE49-F238E27FC236}">
                <a16:creationId xmlns:a16="http://schemas.microsoft.com/office/drawing/2014/main" id="{1D2730CC-E7C2-1D01-0183-E1566BC0CAA8}"/>
              </a:ext>
            </a:extLst>
          </p:cNvPr>
          <p:cNvPicPr preferRelativeResize="0"/>
          <p:nvPr/>
        </p:nvPicPr>
        <p:blipFill rotWithShape="1">
          <a:blip r:embed="rId3">
            <a:alphaModFix/>
          </a:blip>
          <a:srcRect/>
          <a:stretch/>
        </p:blipFill>
        <p:spPr>
          <a:xfrm>
            <a:off x="-117952" y="17089"/>
            <a:ext cx="12309951" cy="6840911"/>
          </a:xfrm>
          <a:prstGeom prst="rect">
            <a:avLst/>
          </a:prstGeom>
          <a:noFill/>
          <a:ln>
            <a:noFill/>
          </a:ln>
        </p:spPr>
      </p:pic>
      <p:sp>
        <p:nvSpPr>
          <p:cNvPr id="4000" name="Google Shape;4000;p27">
            <a:extLst>
              <a:ext uri="{FF2B5EF4-FFF2-40B4-BE49-F238E27FC236}">
                <a16:creationId xmlns:a16="http://schemas.microsoft.com/office/drawing/2014/main" id="{FFA885BD-883F-11CF-CC91-A1048DE4AE68}"/>
              </a:ext>
            </a:extLst>
          </p:cNvPr>
          <p:cNvSpPr/>
          <p:nvPr/>
        </p:nvSpPr>
        <p:spPr>
          <a:xfrm>
            <a:off x="6801898" y="0"/>
            <a:ext cx="5386800" cy="1042200"/>
          </a:xfrm>
          <a:prstGeom prst="rect">
            <a:avLst/>
          </a:prstGeom>
          <a:solidFill>
            <a:srgbClr val="242D5B"/>
          </a:solidFill>
          <a:ln w="12700" cap="flat" cmpd="sng">
            <a:solidFill>
              <a:srgbClr val="264159"/>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4001" name="Google Shape;4001;p27">
            <a:extLst>
              <a:ext uri="{FF2B5EF4-FFF2-40B4-BE49-F238E27FC236}">
                <a16:creationId xmlns:a16="http://schemas.microsoft.com/office/drawing/2014/main" id="{1F5DF004-7CCE-6494-C8D7-D883D378B945}"/>
              </a:ext>
            </a:extLst>
          </p:cNvPr>
          <p:cNvSpPr txBox="1"/>
          <p:nvPr/>
        </p:nvSpPr>
        <p:spPr>
          <a:xfrm>
            <a:off x="7099310" y="185888"/>
            <a:ext cx="4814700" cy="107730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000"/>
              <a:buFont typeface="Arial"/>
              <a:buNone/>
            </a:pPr>
            <a:r>
              <a:rPr lang="es-CO" sz="2000" b="1" i="0" u="none" strike="noStrike" cap="none">
                <a:solidFill>
                  <a:schemeClr val="lt1"/>
                </a:solidFill>
                <a:latin typeface="Calibri"/>
                <a:ea typeface="Calibri"/>
                <a:cs typeface="Calibri"/>
                <a:sym typeface="Calibri"/>
              </a:rPr>
              <a:t>LÍNEAS ESTRATÉGICAS propuestas equipo ANCLA</a:t>
            </a:r>
            <a:endParaRPr sz="2000" b="0" i="0" u="none" strike="noStrike" cap="none">
              <a:solidFill>
                <a:schemeClr val="lt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2400"/>
              <a:buFont typeface="Arial"/>
              <a:buNone/>
            </a:pPr>
            <a:endParaRPr sz="2400" b="1" i="0" u="none" strike="noStrike" cap="none">
              <a:solidFill>
                <a:schemeClr val="lt1"/>
              </a:solidFill>
              <a:latin typeface="Calibri"/>
              <a:ea typeface="Calibri"/>
              <a:cs typeface="Calibri"/>
              <a:sym typeface="Calibri"/>
            </a:endParaRPr>
          </a:p>
        </p:txBody>
      </p:sp>
      <p:pic>
        <p:nvPicPr>
          <p:cNvPr id="4002" name="Google Shape;4002;p27" descr="Logotipo&#10;&#10;El contenido generado por IA puede ser incorrecto.">
            <a:extLst>
              <a:ext uri="{FF2B5EF4-FFF2-40B4-BE49-F238E27FC236}">
                <a16:creationId xmlns:a16="http://schemas.microsoft.com/office/drawing/2014/main" id="{2EC94B74-9480-B81A-E5FD-6446971AB028}"/>
              </a:ext>
            </a:extLst>
          </p:cNvPr>
          <p:cNvPicPr preferRelativeResize="0"/>
          <p:nvPr/>
        </p:nvPicPr>
        <p:blipFill rotWithShape="1">
          <a:blip r:embed="rId4">
            <a:alphaModFix/>
          </a:blip>
          <a:srcRect/>
          <a:stretch/>
        </p:blipFill>
        <p:spPr>
          <a:xfrm>
            <a:off x="277873" y="185888"/>
            <a:ext cx="4019550" cy="809625"/>
          </a:xfrm>
          <a:prstGeom prst="rect">
            <a:avLst/>
          </a:prstGeom>
          <a:noFill/>
          <a:ln>
            <a:noFill/>
          </a:ln>
        </p:spPr>
      </p:pic>
      <p:sp>
        <p:nvSpPr>
          <p:cNvPr id="4003" name="Google Shape;4003;p27">
            <a:extLst>
              <a:ext uri="{FF2B5EF4-FFF2-40B4-BE49-F238E27FC236}">
                <a16:creationId xmlns:a16="http://schemas.microsoft.com/office/drawing/2014/main" id="{0AE232BF-E938-771E-6011-756D611D82BC}"/>
              </a:ext>
            </a:extLst>
          </p:cNvPr>
          <p:cNvSpPr/>
          <p:nvPr/>
        </p:nvSpPr>
        <p:spPr>
          <a:xfrm>
            <a:off x="-117951" y="1002217"/>
            <a:ext cx="12310551" cy="1020423"/>
          </a:xfrm>
          <a:prstGeom prst="rect">
            <a:avLst/>
          </a:prstGeom>
          <a:solidFill>
            <a:srgbClr val="BBD6E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600"/>
              <a:buFont typeface="Arial"/>
              <a:buNone/>
            </a:pPr>
            <a:endParaRPr sz="1600" b="0" i="0" u="none" strike="noStrike" cap="none">
              <a:solidFill>
                <a:schemeClr val="lt1"/>
              </a:solidFill>
              <a:latin typeface="Calibri"/>
              <a:ea typeface="Calibri"/>
              <a:cs typeface="Calibri"/>
              <a:sym typeface="Calibri"/>
            </a:endParaRPr>
          </a:p>
        </p:txBody>
      </p:sp>
      <p:sp>
        <p:nvSpPr>
          <p:cNvPr id="4004" name="Google Shape;4004;p27">
            <a:extLst>
              <a:ext uri="{FF2B5EF4-FFF2-40B4-BE49-F238E27FC236}">
                <a16:creationId xmlns:a16="http://schemas.microsoft.com/office/drawing/2014/main" id="{51B5F49A-4BF0-3D91-3EDC-AA0EA2BA735E}"/>
              </a:ext>
            </a:extLst>
          </p:cNvPr>
          <p:cNvSpPr txBox="1"/>
          <p:nvPr/>
        </p:nvSpPr>
        <p:spPr>
          <a:xfrm>
            <a:off x="267170" y="1068573"/>
            <a:ext cx="11670245" cy="954067"/>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000"/>
              <a:buFont typeface="Arial"/>
              <a:buNone/>
            </a:pPr>
            <a:r>
              <a:rPr lang="es-CO" sz="1800" b="1" i="0" u="none" strike="noStrike" cap="none">
                <a:solidFill>
                  <a:srgbClr val="242D5B"/>
                </a:solidFill>
                <a:latin typeface="Calibri"/>
                <a:ea typeface="Calibri"/>
                <a:cs typeface="Calibri"/>
                <a:sym typeface="Calibri"/>
              </a:rPr>
              <a:t>INSTRUMENTOS</a:t>
            </a:r>
            <a:endParaRPr lang="es-CO" sz="1800" b="1">
              <a:solidFill>
                <a:srgbClr val="242D5B"/>
              </a:solidFill>
              <a:latin typeface="Calibri"/>
              <a:ea typeface="Calibri"/>
              <a:cs typeface="Calibri"/>
              <a:sym typeface="Calibri"/>
            </a:endParaRPr>
          </a:p>
          <a:p>
            <a:pPr algn="just">
              <a:buSzPts val="2000"/>
            </a:pPr>
            <a:r>
              <a:rPr lang="es-MX" sz="1800" b="1" i="0" u="none" strike="noStrike" cap="none">
                <a:solidFill>
                  <a:schemeClr val="accent6"/>
                </a:solidFill>
                <a:latin typeface="Calibri"/>
                <a:ea typeface="Arial"/>
                <a:cs typeface="Calibri"/>
                <a:sym typeface="Calibri"/>
              </a:rPr>
              <a:t>Acción 5: </a:t>
            </a:r>
            <a:r>
              <a:rPr lang="es-MX" sz="1800" b="1" i="0" u="none" strike="noStrike" cap="none">
                <a:solidFill>
                  <a:srgbClr val="242D5B"/>
                </a:solidFill>
                <a:latin typeface="Calibri"/>
                <a:ea typeface="Arial"/>
                <a:cs typeface="Calibri"/>
                <a:sym typeface="Calibri"/>
              </a:rPr>
              <a:t>Incorporar el Plan de Zonificación Ambiental (PZA) y las Zonas de Aporte Prioritario (ZAP) en los instrumentos de planificación del agua en municipios PDET para el cierre de brechas hídricas con justicia territorial y de género.</a:t>
            </a:r>
            <a:endParaRPr lang="es-MX" b="0" i="0" u="none" strike="noStrike" cap="none">
              <a:solidFill>
                <a:schemeClr val="accent6">
                  <a:lumMod val="49000"/>
                </a:schemeClr>
              </a:solidFill>
              <a:latin typeface="Arial"/>
              <a:ea typeface="Arial"/>
              <a:cs typeface="Arial"/>
              <a:sym typeface="Arial"/>
            </a:endParaRPr>
          </a:p>
        </p:txBody>
      </p:sp>
      <p:sp>
        <p:nvSpPr>
          <p:cNvPr id="3" name="Google Shape;4161;p38">
            <a:extLst>
              <a:ext uri="{FF2B5EF4-FFF2-40B4-BE49-F238E27FC236}">
                <a16:creationId xmlns:a16="http://schemas.microsoft.com/office/drawing/2014/main" id="{B46EF6E9-8027-4F3C-800A-D0FE0F8BE276}"/>
              </a:ext>
            </a:extLst>
          </p:cNvPr>
          <p:cNvSpPr txBox="1"/>
          <p:nvPr/>
        </p:nvSpPr>
        <p:spPr>
          <a:xfrm>
            <a:off x="267169" y="2109903"/>
            <a:ext cx="6274227" cy="4401164"/>
          </a:xfrm>
          <a:prstGeom prst="rect">
            <a:avLst/>
          </a:prstGeom>
          <a:noFill/>
          <a:ln>
            <a:noFill/>
          </a:ln>
        </p:spPr>
        <p:txBody>
          <a:bodyPr spcFirstLastPara="1" wrap="square" lIns="91425" tIns="45700" rIns="91425" bIns="45700" anchor="t" anchorCtr="0">
            <a:spAutoFit/>
          </a:bodyPr>
          <a:lstStyle/>
          <a:p>
            <a:pPr marL="457200" lvl="1" algn="just">
              <a:buSzPts val="1200"/>
            </a:pPr>
            <a:r>
              <a:rPr lang="es-CO" sz="1800" b="1">
                <a:solidFill>
                  <a:srgbClr val="242D5B"/>
                </a:solidFill>
                <a:latin typeface="Calibri"/>
                <a:cs typeface="Calibri"/>
                <a:sym typeface="Calibri"/>
              </a:rPr>
              <a:t>                Propósito:  </a:t>
            </a:r>
          </a:p>
          <a:p>
            <a:pPr marL="457200" lvl="1" algn="just">
              <a:buSzPts val="1200"/>
            </a:pPr>
            <a:endParaRPr lang="es-CO" sz="800" b="1">
              <a:solidFill>
                <a:srgbClr val="242D5B"/>
              </a:solidFill>
              <a:latin typeface="Calibri"/>
              <a:cs typeface="Calibri"/>
              <a:sym typeface="Calibri"/>
            </a:endParaRPr>
          </a:p>
          <a:p>
            <a:pPr marL="90488" lvl="1" indent="-90488" algn="just">
              <a:buSzPts val="1200"/>
              <a:buFont typeface="Arial" panose="020B0604020202020204" pitchFamily="34" charset="0"/>
              <a:buChar char="•"/>
            </a:pPr>
            <a:r>
              <a:rPr lang="es-MX">
                <a:solidFill>
                  <a:srgbClr val="444444"/>
                </a:solidFill>
                <a:latin typeface="Calibri"/>
                <a:cs typeface="Calibri"/>
              </a:rPr>
              <a:t>En los municipios PDET la articulación entre el PZA y los instrumentos de planificación del agua carece de carácter reglamentario vinculante, y los acuerdos comunitarios de la ZAP no tienen mecanismo formal que los incorpore sistemáticamente, generando una desconexión técnica verificable donde la integración es más urgente.</a:t>
            </a:r>
          </a:p>
          <a:p>
            <a:pPr marL="90488" lvl="1" indent="-90488" algn="just">
              <a:buSzPts val="1200"/>
              <a:buFont typeface="Arial" panose="020B0604020202020204" pitchFamily="34" charset="0"/>
              <a:buChar char="•"/>
            </a:pPr>
            <a:endParaRPr lang="es-MX" sz="800">
              <a:solidFill>
                <a:srgbClr val="444444"/>
              </a:solidFill>
              <a:latin typeface="Calibri"/>
              <a:cs typeface="Calibri"/>
            </a:endParaRPr>
          </a:p>
          <a:p>
            <a:pPr marL="90488" lvl="1" indent="-90488" algn="just">
              <a:buSzPts val="1200"/>
              <a:buFont typeface="Arial" panose="020B0604020202020204" pitchFamily="34" charset="0"/>
              <a:buChar char="•"/>
            </a:pPr>
            <a:r>
              <a:rPr lang="es-MX">
                <a:solidFill>
                  <a:srgbClr val="444444"/>
                </a:solidFill>
                <a:latin typeface="Calibri"/>
                <a:cs typeface="Calibri"/>
              </a:rPr>
              <a:t>La PNA convierte el PZA y los lineamientos ZAP en criterios formales de ponderación técnica en los instrumentos de planificación y administración del agua, con tratamiento diferenciado por ámbito territorial: Áreas de Especial Interés Ambiental, Frontera Agrícola y Franja de Estabilización, operando dentro del régimen de determinantes ambientales sin modificar competencias regladas ni crear nuevas figuras jurídicas.</a:t>
            </a:r>
          </a:p>
          <a:p>
            <a:pPr marL="90488" lvl="1" indent="-90488" algn="just">
              <a:buSzPts val="1200"/>
              <a:buFont typeface="Arial" panose="020B0604020202020204" pitchFamily="34" charset="0"/>
              <a:buChar char="•"/>
            </a:pPr>
            <a:endParaRPr lang="es-MX" sz="800">
              <a:solidFill>
                <a:srgbClr val="444444"/>
              </a:solidFill>
              <a:latin typeface="Calibri"/>
              <a:cs typeface="Calibri"/>
            </a:endParaRPr>
          </a:p>
          <a:p>
            <a:pPr marL="90488" lvl="1" indent="-90488" algn="just">
              <a:buSzPts val="1200"/>
              <a:buFont typeface="Arial" panose="020B0604020202020204" pitchFamily="34" charset="0"/>
              <a:buChar char="•"/>
            </a:pPr>
            <a:r>
              <a:rPr lang="es-MX">
                <a:solidFill>
                  <a:srgbClr val="444444"/>
                </a:solidFill>
                <a:latin typeface="Calibri"/>
                <a:cs typeface="Calibri"/>
              </a:rPr>
              <a:t>Desde el OTAA, esta acción orienta el ordenamiento en municipios PDET hacia los </a:t>
            </a:r>
            <a:r>
              <a:rPr lang="es-MX">
                <a:solidFill>
                  <a:schemeClr val="accent6"/>
                </a:solidFill>
                <a:latin typeface="Calibri"/>
                <a:cs typeface="Calibri"/>
              </a:rPr>
              <a:t>límites y dinámicas del ciclo del agua</a:t>
            </a:r>
            <a:r>
              <a:rPr lang="es-MX">
                <a:solidFill>
                  <a:srgbClr val="444444"/>
                </a:solidFill>
                <a:latin typeface="Calibri"/>
                <a:cs typeface="Calibri"/>
              </a:rPr>
              <a:t>: </a:t>
            </a:r>
            <a:r>
              <a:rPr lang="es-MX">
                <a:solidFill>
                  <a:schemeClr val="accent6"/>
                </a:solidFill>
                <a:latin typeface="Calibri"/>
                <a:cs typeface="Calibri"/>
              </a:rPr>
              <a:t>los saberes de mujeres campesinas, indígenas y afrodescendientes sobre gestión del agua para usos domésticos, productivos de subsistencia y economía de cuidado se incorporan como conocimiento técnico con participación incidente en los instrumentos de planificación.</a:t>
            </a:r>
            <a:endParaRPr i="0" u="none" strike="noStrike" cap="none">
              <a:solidFill>
                <a:schemeClr val="accent6"/>
              </a:solidFill>
              <a:latin typeface="Calibri"/>
              <a:ea typeface="Calibri"/>
              <a:cs typeface="Calibri"/>
              <a:sym typeface="Calibri"/>
            </a:endParaRPr>
          </a:p>
        </p:txBody>
      </p:sp>
      <p:cxnSp>
        <p:nvCxnSpPr>
          <p:cNvPr id="5" name="Conector recto 4">
            <a:extLst>
              <a:ext uri="{FF2B5EF4-FFF2-40B4-BE49-F238E27FC236}">
                <a16:creationId xmlns:a16="http://schemas.microsoft.com/office/drawing/2014/main" id="{F5C36940-7541-58DB-D6ED-9441BDF48786}"/>
              </a:ext>
            </a:extLst>
          </p:cNvPr>
          <p:cNvCxnSpPr/>
          <p:nvPr/>
        </p:nvCxnSpPr>
        <p:spPr>
          <a:xfrm>
            <a:off x="6671647" y="2442970"/>
            <a:ext cx="0" cy="4051845"/>
          </a:xfrm>
          <a:prstGeom prst="line">
            <a:avLst/>
          </a:prstGeom>
          <a:ln w="19050" cap="flat" cmpd="sng" algn="ctr">
            <a:solidFill>
              <a:schemeClr val="accent1"/>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sp>
        <p:nvSpPr>
          <p:cNvPr id="2" name="Google Shape;4161;p38">
            <a:extLst>
              <a:ext uri="{FF2B5EF4-FFF2-40B4-BE49-F238E27FC236}">
                <a16:creationId xmlns:a16="http://schemas.microsoft.com/office/drawing/2014/main" id="{070D8EE9-AF56-47E6-65E9-639383D2F429}"/>
              </a:ext>
            </a:extLst>
          </p:cNvPr>
          <p:cNvSpPr txBox="1"/>
          <p:nvPr/>
        </p:nvSpPr>
        <p:spPr>
          <a:xfrm>
            <a:off x="6808565" y="2169863"/>
            <a:ext cx="5128850" cy="4308831"/>
          </a:xfrm>
          <a:prstGeom prst="rect">
            <a:avLst/>
          </a:prstGeom>
          <a:solidFill>
            <a:schemeClr val="bg1"/>
          </a:solidFill>
          <a:ln>
            <a:noFill/>
          </a:ln>
        </p:spPr>
        <p:txBody>
          <a:bodyPr spcFirstLastPara="1" wrap="square" lIns="91425" tIns="45700" rIns="91425" bIns="45700" anchor="t" anchorCtr="0">
            <a:spAutoFit/>
          </a:bodyPr>
          <a:lstStyle/>
          <a:p>
            <a:pPr lvl="1" algn="just">
              <a:buSzPts val="1200"/>
            </a:pPr>
            <a:r>
              <a:rPr lang="es-CO" sz="1500" b="1">
                <a:solidFill>
                  <a:srgbClr val="242D5B"/>
                </a:solidFill>
                <a:latin typeface="Calibri"/>
                <a:cs typeface="Calibri"/>
              </a:rPr>
              <a:t>               </a:t>
            </a:r>
            <a:r>
              <a:rPr lang="es-CO" sz="1800" b="1">
                <a:solidFill>
                  <a:srgbClr val="242D5B"/>
                </a:solidFill>
                <a:latin typeface="Calibri"/>
                <a:cs typeface="Calibri"/>
              </a:rPr>
              <a:t>Responsables: </a:t>
            </a:r>
          </a:p>
          <a:p>
            <a:pPr lvl="1" algn="just">
              <a:buSzPts val="1200"/>
            </a:pPr>
            <a:endParaRPr lang="es-CO" sz="800" b="1">
              <a:solidFill>
                <a:srgbClr val="242D5B"/>
              </a:solidFill>
              <a:latin typeface="Calibri"/>
              <a:cs typeface="Calibri"/>
            </a:endParaRPr>
          </a:p>
          <a:p>
            <a:pPr algn="just"/>
            <a:r>
              <a:rPr lang="es-CO" b="1">
                <a:solidFill>
                  <a:srgbClr val="002060"/>
                </a:solidFill>
                <a:latin typeface="Calibri"/>
                <a:cs typeface="Calibri"/>
              </a:rPr>
              <a:t>Liderazgo: </a:t>
            </a:r>
            <a:r>
              <a:rPr lang="es-CO" err="1">
                <a:solidFill>
                  <a:srgbClr val="444444"/>
                </a:solidFill>
                <a:latin typeface="Calibri"/>
                <a:cs typeface="Calibri"/>
              </a:rPr>
              <a:t>MinAmbiente</a:t>
            </a:r>
            <a:r>
              <a:rPr lang="es-CO">
                <a:solidFill>
                  <a:srgbClr val="444444"/>
                </a:solidFill>
                <a:latin typeface="Calibri"/>
                <a:cs typeface="Calibri"/>
              </a:rPr>
              <a:t>.</a:t>
            </a:r>
          </a:p>
          <a:p>
            <a:pPr algn="just"/>
            <a:r>
              <a:rPr lang="es-MX" b="1">
                <a:solidFill>
                  <a:srgbClr val="002060"/>
                </a:solidFill>
                <a:latin typeface="Calibri"/>
                <a:cs typeface="Calibri"/>
              </a:rPr>
              <a:t>Articulación: </a:t>
            </a:r>
            <a:r>
              <a:rPr lang="es-MX">
                <a:solidFill>
                  <a:srgbClr val="444444"/>
                </a:solidFill>
                <a:latin typeface="Calibri"/>
                <a:cs typeface="Calibri"/>
              </a:rPr>
              <a:t>IAvH (liderazgo metodológico ZAP), ART (enlace entre compromisos del Acuerdo Final e instrumentos hídricos), CARMAC (coordinación en territorios PDET), CAR y CDS (ejecución territorial), comunidades campesinas, indígenas y afrodescendientes con enfoque diferencial de género (participación incidente e insumos técnicos).</a:t>
            </a:r>
          </a:p>
          <a:p>
            <a:pPr algn="just"/>
            <a:endParaRPr lang="es-MX" sz="800" b="1">
              <a:solidFill>
                <a:srgbClr val="444444"/>
              </a:solidFill>
              <a:latin typeface="Calibri"/>
              <a:cs typeface="Calibri"/>
            </a:endParaRPr>
          </a:p>
          <a:p>
            <a:pPr algn="just"/>
            <a:r>
              <a:rPr lang="es-MX" sz="1800" b="1">
                <a:solidFill>
                  <a:srgbClr val="242D5B"/>
                </a:solidFill>
                <a:latin typeface="Calibri"/>
                <a:cs typeface="Calibri"/>
              </a:rPr>
              <a:t>Metas: </a:t>
            </a:r>
          </a:p>
          <a:p>
            <a:pPr algn="just"/>
            <a:r>
              <a:rPr lang="es-CO" b="1">
                <a:solidFill>
                  <a:srgbClr val="002060"/>
                </a:solidFill>
                <a:latin typeface="Calibri"/>
                <a:cs typeface="Calibri"/>
              </a:rPr>
              <a:t>2030: </a:t>
            </a:r>
            <a:r>
              <a:rPr lang="es-MX">
                <a:solidFill>
                  <a:srgbClr val="444444"/>
                </a:solidFill>
                <a:latin typeface="Calibri"/>
                <a:cs typeface="Calibri"/>
              </a:rPr>
              <a:t>lineamientos armonizados; municipios PDET priorizados según presión sobre la oferta, vulnerabilidad al desabastecimiento, presión hídrica a los ecosistemas y funcionalidad ecosistémica para sistemas superficiales, y según niveles piezométricos, tasas de recarga y balance hídrico subterráneo para acuíferos. </a:t>
            </a:r>
            <a:r>
              <a:rPr lang="es-MX" b="1">
                <a:solidFill>
                  <a:srgbClr val="002060"/>
                </a:solidFill>
                <a:latin typeface="Calibri"/>
                <a:cs typeface="Calibri"/>
              </a:rPr>
              <a:t>2035: </a:t>
            </a:r>
            <a:r>
              <a:rPr lang="es-MX">
                <a:solidFill>
                  <a:srgbClr val="444444"/>
                </a:solidFill>
                <a:latin typeface="Calibri"/>
                <a:cs typeface="Calibri"/>
              </a:rPr>
              <a:t>criterios PZA-ZAP incorporados en la evaluación oferta-demanda-calidad-sedimentos con trazabilidad en el SNCA. </a:t>
            </a:r>
            <a:r>
              <a:rPr lang="es-MX" b="1">
                <a:solidFill>
                  <a:srgbClr val="002060"/>
                </a:solidFill>
                <a:latin typeface="Calibri"/>
                <a:cs typeface="Calibri"/>
              </a:rPr>
              <a:t>2050: </a:t>
            </a:r>
            <a:r>
              <a:rPr lang="es-MX">
                <a:solidFill>
                  <a:srgbClr val="444444"/>
                </a:solidFill>
                <a:latin typeface="Calibri"/>
                <a:cs typeface="Calibri"/>
              </a:rPr>
              <a:t>reducción verificable de la vulnerabilidad al desabastecimiento y </a:t>
            </a:r>
            <a:r>
              <a:rPr lang="es-MX">
                <a:solidFill>
                  <a:schemeClr val="accent6"/>
                </a:solidFill>
                <a:latin typeface="Calibri"/>
                <a:cs typeface="Calibri"/>
              </a:rPr>
              <a:t>cierre de brechas en acceso equitativo al agua en las subzonas priorizadas.</a:t>
            </a:r>
            <a:endParaRPr lang="es-CO">
              <a:solidFill>
                <a:schemeClr val="accent6"/>
              </a:solidFill>
              <a:latin typeface="Calibri"/>
              <a:cs typeface="Calibri"/>
            </a:endParaRPr>
          </a:p>
        </p:txBody>
      </p:sp>
      <p:pic>
        <p:nvPicPr>
          <p:cNvPr id="10" name="Gráfico 9" descr="Mano abierta con planta contorno">
            <a:extLst>
              <a:ext uri="{FF2B5EF4-FFF2-40B4-BE49-F238E27FC236}">
                <a16:creationId xmlns:a16="http://schemas.microsoft.com/office/drawing/2014/main" id="{297F3FBE-732C-C011-0D7E-CAC12F525393}"/>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0" y="2095649"/>
            <a:ext cx="655486" cy="655486"/>
          </a:xfrm>
          <a:prstGeom prst="rect">
            <a:avLst/>
          </a:prstGeom>
        </p:spPr>
      </p:pic>
    </p:spTree>
    <p:extLst>
      <p:ext uri="{BB962C8B-B14F-4D97-AF65-F5344CB8AC3E}">
        <p14:creationId xmlns:p14="http://schemas.microsoft.com/office/powerpoint/2010/main" val="41126802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Shape 3998">
          <a:extLst>
            <a:ext uri="{FF2B5EF4-FFF2-40B4-BE49-F238E27FC236}">
              <a16:creationId xmlns:a16="http://schemas.microsoft.com/office/drawing/2014/main" id="{6A22E3D6-755C-4978-3261-238DDCA1534B}"/>
            </a:ext>
          </a:extLst>
        </p:cNvPr>
        <p:cNvGrpSpPr/>
        <p:nvPr/>
      </p:nvGrpSpPr>
      <p:grpSpPr>
        <a:xfrm>
          <a:off x="0" y="0"/>
          <a:ext cx="0" cy="0"/>
          <a:chOff x="0" y="0"/>
          <a:chExt cx="0" cy="0"/>
        </a:xfrm>
      </p:grpSpPr>
      <p:pic>
        <p:nvPicPr>
          <p:cNvPr id="3999" name="Google Shape;3999;p27" descr="Patrón de fondo&#10;&#10;El contenido generado por IA puede ser incorrecto.">
            <a:extLst>
              <a:ext uri="{FF2B5EF4-FFF2-40B4-BE49-F238E27FC236}">
                <a16:creationId xmlns:a16="http://schemas.microsoft.com/office/drawing/2014/main" id="{1D2730CC-E7C2-1D01-0183-E1566BC0CAA8}"/>
              </a:ext>
            </a:extLst>
          </p:cNvPr>
          <p:cNvPicPr preferRelativeResize="0"/>
          <p:nvPr/>
        </p:nvPicPr>
        <p:blipFill rotWithShape="1">
          <a:blip r:embed="rId4">
            <a:alphaModFix/>
          </a:blip>
          <a:srcRect/>
          <a:stretch/>
        </p:blipFill>
        <p:spPr>
          <a:xfrm>
            <a:off x="-117952" y="17089"/>
            <a:ext cx="12309951" cy="6840911"/>
          </a:xfrm>
          <a:prstGeom prst="rect">
            <a:avLst/>
          </a:prstGeom>
          <a:noFill/>
          <a:ln>
            <a:noFill/>
          </a:ln>
        </p:spPr>
      </p:pic>
      <p:sp>
        <p:nvSpPr>
          <p:cNvPr id="4000" name="Google Shape;4000;p27">
            <a:extLst>
              <a:ext uri="{FF2B5EF4-FFF2-40B4-BE49-F238E27FC236}">
                <a16:creationId xmlns:a16="http://schemas.microsoft.com/office/drawing/2014/main" id="{FFA885BD-883F-11CF-CC91-A1048DE4AE68}"/>
              </a:ext>
            </a:extLst>
          </p:cNvPr>
          <p:cNvSpPr/>
          <p:nvPr/>
        </p:nvSpPr>
        <p:spPr>
          <a:xfrm>
            <a:off x="6801898" y="0"/>
            <a:ext cx="5386800" cy="1042200"/>
          </a:xfrm>
          <a:prstGeom prst="rect">
            <a:avLst/>
          </a:prstGeom>
          <a:solidFill>
            <a:srgbClr val="242D5B"/>
          </a:solidFill>
          <a:ln w="12700" cap="flat" cmpd="sng">
            <a:solidFill>
              <a:srgbClr val="264159"/>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4001" name="Google Shape;4001;p27">
            <a:extLst>
              <a:ext uri="{FF2B5EF4-FFF2-40B4-BE49-F238E27FC236}">
                <a16:creationId xmlns:a16="http://schemas.microsoft.com/office/drawing/2014/main" id="{1F5DF004-7CCE-6494-C8D7-D883D378B945}"/>
              </a:ext>
            </a:extLst>
          </p:cNvPr>
          <p:cNvSpPr txBox="1"/>
          <p:nvPr/>
        </p:nvSpPr>
        <p:spPr>
          <a:xfrm>
            <a:off x="7099310" y="185888"/>
            <a:ext cx="4814700" cy="107730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000"/>
              <a:buFont typeface="Arial"/>
              <a:buNone/>
            </a:pPr>
            <a:r>
              <a:rPr lang="es-CO" sz="2000" b="1" i="0" u="none" strike="noStrike" cap="none">
                <a:solidFill>
                  <a:schemeClr val="lt1"/>
                </a:solidFill>
                <a:latin typeface="Calibri"/>
                <a:ea typeface="Calibri"/>
                <a:cs typeface="Calibri"/>
                <a:sym typeface="Calibri"/>
              </a:rPr>
              <a:t>LÍNEAS ESTRATÉGICAS propuestas equipo ANCLA</a:t>
            </a:r>
            <a:endParaRPr sz="2000" b="0" i="0" u="none" strike="noStrike" cap="none">
              <a:solidFill>
                <a:schemeClr val="lt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2400"/>
              <a:buFont typeface="Arial"/>
              <a:buNone/>
            </a:pPr>
            <a:endParaRPr sz="2400" b="1" i="0" u="none" strike="noStrike" cap="none">
              <a:solidFill>
                <a:schemeClr val="lt1"/>
              </a:solidFill>
              <a:latin typeface="Calibri"/>
              <a:ea typeface="Calibri"/>
              <a:cs typeface="Calibri"/>
              <a:sym typeface="Calibri"/>
            </a:endParaRPr>
          </a:p>
        </p:txBody>
      </p:sp>
      <p:pic>
        <p:nvPicPr>
          <p:cNvPr id="4002" name="Google Shape;4002;p27" descr="Logotipo&#10;&#10;El contenido generado por IA puede ser incorrecto.">
            <a:extLst>
              <a:ext uri="{FF2B5EF4-FFF2-40B4-BE49-F238E27FC236}">
                <a16:creationId xmlns:a16="http://schemas.microsoft.com/office/drawing/2014/main" id="{2EC94B74-9480-B81A-E5FD-6446971AB028}"/>
              </a:ext>
            </a:extLst>
          </p:cNvPr>
          <p:cNvPicPr preferRelativeResize="0"/>
          <p:nvPr/>
        </p:nvPicPr>
        <p:blipFill rotWithShape="1">
          <a:blip r:embed="rId5">
            <a:alphaModFix/>
          </a:blip>
          <a:srcRect/>
          <a:stretch/>
        </p:blipFill>
        <p:spPr>
          <a:xfrm>
            <a:off x="277873" y="185888"/>
            <a:ext cx="4019550" cy="809625"/>
          </a:xfrm>
          <a:prstGeom prst="rect">
            <a:avLst/>
          </a:prstGeom>
          <a:noFill/>
          <a:ln>
            <a:noFill/>
          </a:ln>
        </p:spPr>
      </p:pic>
      <p:sp>
        <p:nvSpPr>
          <p:cNvPr id="4003" name="Google Shape;4003;p27">
            <a:extLst>
              <a:ext uri="{FF2B5EF4-FFF2-40B4-BE49-F238E27FC236}">
                <a16:creationId xmlns:a16="http://schemas.microsoft.com/office/drawing/2014/main" id="{0AE232BF-E938-771E-6011-756D611D82BC}"/>
              </a:ext>
            </a:extLst>
          </p:cNvPr>
          <p:cNvSpPr/>
          <p:nvPr/>
        </p:nvSpPr>
        <p:spPr>
          <a:xfrm>
            <a:off x="-117951" y="1002217"/>
            <a:ext cx="12310551" cy="1035592"/>
          </a:xfrm>
          <a:prstGeom prst="rect">
            <a:avLst/>
          </a:prstGeom>
          <a:solidFill>
            <a:srgbClr val="BBD6E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600"/>
              <a:buFont typeface="Arial"/>
              <a:buNone/>
            </a:pPr>
            <a:endParaRPr sz="1600" b="0" i="0" u="none" strike="noStrike" cap="none">
              <a:solidFill>
                <a:schemeClr val="lt1"/>
              </a:solidFill>
              <a:latin typeface="Calibri"/>
              <a:ea typeface="Calibri"/>
              <a:cs typeface="Calibri"/>
              <a:sym typeface="Calibri"/>
            </a:endParaRPr>
          </a:p>
        </p:txBody>
      </p:sp>
      <p:sp>
        <p:nvSpPr>
          <p:cNvPr id="4004" name="Google Shape;4004;p27">
            <a:extLst>
              <a:ext uri="{FF2B5EF4-FFF2-40B4-BE49-F238E27FC236}">
                <a16:creationId xmlns:a16="http://schemas.microsoft.com/office/drawing/2014/main" id="{51B5F49A-4BF0-3D91-3EDC-AA0EA2BA735E}"/>
              </a:ext>
            </a:extLst>
          </p:cNvPr>
          <p:cNvSpPr txBox="1"/>
          <p:nvPr/>
        </p:nvSpPr>
        <p:spPr>
          <a:xfrm>
            <a:off x="267171" y="1068573"/>
            <a:ext cx="11646840" cy="954067"/>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000"/>
              <a:buFont typeface="Arial"/>
              <a:buNone/>
            </a:pPr>
            <a:r>
              <a:rPr lang="es-CO" sz="1800" b="1" i="0" u="none" strike="noStrike" cap="none">
                <a:solidFill>
                  <a:srgbClr val="242D5B"/>
                </a:solidFill>
                <a:latin typeface="Calibri"/>
                <a:ea typeface="Calibri"/>
                <a:cs typeface="Calibri"/>
                <a:sym typeface="Calibri"/>
              </a:rPr>
              <a:t>INSTRUMENTOS</a:t>
            </a:r>
            <a:endParaRPr lang="es-CO" sz="1800" b="1">
              <a:solidFill>
                <a:srgbClr val="242D5B"/>
              </a:solidFill>
              <a:latin typeface="Calibri"/>
              <a:ea typeface="Calibri"/>
              <a:cs typeface="Calibri"/>
              <a:sym typeface="Calibri"/>
            </a:endParaRPr>
          </a:p>
          <a:p>
            <a:pPr algn="just">
              <a:buSzPts val="2000"/>
            </a:pPr>
            <a:r>
              <a:rPr lang="es-MX" sz="1800" b="1" i="0" u="none" strike="noStrike" cap="none">
                <a:solidFill>
                  <a:schemeClr val="accent6"/>
                </a:solidFill>
                <a:latin typeface="Calibri"/>
                <a:ea typeface="Arial"/>
                <a:cs typeface="Calibri"/>
                <a:sym typeface="Calibri"/>
              </a:rPr>
              <a:t>Acción 6: </a:t>
            </a:r>
            <a:r>
              <a:rPr lang="es-MX" sz="1800" b="1" i="0" u="none" strike="noStrike" cap="none">
                <a:solidFill>
                  <a:srgbClr val="242D5B"/>
                </a:solidFill>
                <a:latin typeface="Calibri"/>
                <a:ea typeface="Arial"/>
                <a:cs typeface="Calibri"/>
                <a:sym typeface="Calibri"/>
              </a:rPr>
              <a:t>Operativizar la relación suelo-agua en los instrumentos de planificación hídrica mediante la regulación hidrológica, el control de sedimentos y el agua verde como determinantes de las decisiones de administración del agua.</a:t>
            </a:r>
            <a:endParaRPr lang="es-MX" b="0" i="0" u="none" strike="noStrike" cap="none">
              <a:solidFill>
                <a:schemeClr val="accent6">
                  <a:lumMod val="49000"/>
                </a:schemeClr>
              </a:solidFill>
              <a:latin typeface="Arial"/>
              <a:ea typeface="Arial"/>
              <a:cs typeface="Arial"/>
              <a:sym typeface="Arial"/>
            </a:endParaRPr>
          </a:p>
        </p:txBody>
      </p:sp>
      <p:sp>
        <p:nvSpPr>
          <p:cNvPr id="3" name="Google Shape;4161;p38">
            <a:extLst>
              <a:ext uri="{FF2B5EF4-FFF2-40B4-BE49-F238E27FC236}">
                <a16:creationId xmlns:a16="http://schemas.microsoft.com/office/drawing/2014/main" id="{B46EF6E9-8027-4F3C-800A-D0FE0F8BE276}"/>
              </a:ext>
            </a:extLst>
          </p:cNvPr>
          <p:cNvSpPr txBox="1"/>
          <p:nvPr/>
        </p:nvSpPr>
        <p:spPr>
          <a:xfrm>
            <a:off x="267169" y="2184853"/>
            <a:ext cx="6274227" cy="4431942"/>
          </a:xfrm>
          <a:prstGeom prst="rect">
            <a:avLst/>
          </a:prstGeom>
          <a:noFill/>
          <a:ln>
            <a:noFill/>
          </a:ln>
        </p:spPr>
        <p:txBody>
          <a:bodyPr spcFirstLastPara="1" wrap="square" lIns="91425" tIns="45700" rIns="91425" bIns="45700" anchor="t" anchorCtr="0">
            <a:spAutoFit/>
          </a:bodyPr>
          <a:lstStyle/>
          <a:p>
            <a:pPr marL="457200" lvl="1" algn="just">
              <a:buSzPts val="1200"/>
            </a:pPr>
            <a:r>
              <a:rPr lang="es-CO" sz="1800" b="1">
                <a:solidFill>
                  <a:srgbClr val="242D5B"/>
                </a:solidFill>
                <a:latin typeface="Calibri"/>
                <a:cs typeface="Calibri"/>
                <a:sym typeface="Calibri"/>
              </a:rPr>
              <a:t>                Propósito:  </a:t>
            </a:r>
          </a:p>
          <a:p>
            <a:pPr marL="457200" lvl="1" algn="just">
              <a:buSzPts val="1200"/>
            </a:pPr>
            <a:endParaRPr lang="es-CO" sz="800" b="1">
              <a:solidFill>
                <a:srgbClr val="242D5B"/>
              </a:solidFill>
              <a:latin typeface="Calibri"/>
              <a:cs typeface="Calibri"/>
              <a:sym typeface="Calibri"/>
            </a:endParaRPr>
          </a:p>
          <a:p>
            <a:pPr marL="90488" lvl="1" indent="-90488" algn="just">
              <a:buSzPts val="1200"/>
              <a:buFont typeface="Arial" panose="020B0604020202020204" pitchFamily="34" charset="0"/>
              <a:buChar char="•"/>
            </a:pPr>
            <a:r>
              <a:rPr lang="es-MX" sz="1500">
                <a:solidFill>
                  <a:srgbClr val="444444"/>
                </a:solidFill>
                <a:latin typeface="Calibri"/>
                <a:cs typeface="Calibri"/>
              </a:rPr>
              <a:t>Los instrumentos de planificación tratan la erosión y los sedimentos como componentes descriptivos del diagnóstico biofísico sin traducirlos en criterios estructurantes de la zonificación ambiental ni de las decisiones de administración: la degradación del suelo avanza como variable invisible que compromete la capacidad de regulación hídrica, la disponibilidad del agua y la funcionalidad de los ecosistemas acuáticos.</a:t>
            </a:r>
          </a:p>
          <a:p>
            <a:pPr marL="90488" lvl="1" indent="-90488" algn="just">
              <a:buSzPts val="1200"/>
              <a:buFont typeface="Arial" panose="020B0604020202020204" pitchFamily="34" charset="0"/>
              <a:buChar char="•"/>
            </a:pPr>
            <a:endParaRPr lang="es-MX" sz="800">
              <a:solidFill>
                <a:srgbClr val="444444"/>
              </a:solidFill>
              <a:latin typeface="Calibri"/>
              <a:cs typeface="Calibri"/>
            </a:endParaRPr>
          </a:p>
          <a:p>
            <a:pPr marL="90488" lvl="1" indent="-90488" algn="just">
              <a:buSzPts val="1200"/>
              <a:buFont typeface="Arial" panose="020B0604020202020204" pitchFamily="34" charset="0"/>
              <a:buChar char="•"/>
            </a:pPr>
            <a:r>
              <a:rPr lang="es-MX" sz="1500">
                <a:solidFill>
                  <a:srgbClr val="444444"/>
                </a:solidFill>
                <a:latin typeface="Calibri"/>
                <a:cs typeface="Calibri"/>
              </a:rPr>
              <a:t>La PNA incorpora la gestión integrada suelo-agua mediante cuatro componentes: evaluación cuantitativa de la capacidad de retención y regulación hídrica del suelo; modelación de la conectividad sedimentaria hacia el cauce; integración de escenarios de variabilidad climática y sequía; y priorización programática con indicadores combinados de presión, vulnerabilidad y regulación hídrica, con tratamiento diferenciado entre aguas superficiales y sistemas de acuíferos.</a:t>
            </a:r>
          </a:p>
          <a:p>
            <a:pPr marL="90488" lvl="1" indent="-90488" algn="just">
              <a:buSzPts val="1200"/>
              <a:buFont typeface="Arial" panose="020B0604020202020204" pitchFamily="34" charset="0"/>
              <a:buChar char="•"/>
            </a:pPr>
            <a:endParaRPr lang="es-MX" sz="800">
              <a:solidFill>
                <a:srgbClr val="444444"/>
              </a:solidFill>
              <a:latin typeface="Calibri"/>
              <a:cs typeface="Calibri"/>
            </a:endParaRPr>
          </a:p>
          <a:p>
            <a:pPr marL="90488" lvl="1" indent="-90488" algn="just">
              <a:buSzPts val="1200"/>
              <a:buFont typeface="Arial" panose="020B0604020202020204" pitchFamily="34" charset="0"/>
              <a:buChar char="•"/>
            </a:pPr>
            <a:r>
              <a:rPr lang="es-MX" sz="1500">
                <a:solidFill>
                  <a:srgbClr val="444444"/>
                </a:solidFill>
                <a:latin typeface="Calibri"/>
                <a:cs typeface="Calibri"/>
              </a:rPr>
              <a:t>Los sistemas de conocimiento étnico sobre manejo del suelo y agua verde se consolidan como insumos del proceso de zonificación ambiental en territorios con competencia ambiental reconocida.</a:t>
            </a:r>
            <a:endParaRPr sz="1500" i="0" u="none" strike="noStrike" cap="none">
              <a:solidFill>
                <a:schemeClr val="accent6"/>
              </a:solidFill>
              <a:latin typeface="Calibri"/>
              <a:ea typeface="Calibri"/>
              <a:cs typeface="Calibri"/>
              <a:sym typeface="Calibri"/>
            </a:endParaRPr>
          </a:p>
        </p:txBody>
      </p:sp>
      <p:cxnSp>
        <p:nvCxnSpPr>
          <p:cNvPr id="5" name="Conector recto 4">
            <a:extLst>
              <a:ext uri="{FF2B5EF4-FFF2-40B4-BE49-F238E27FC236}">
                <a16:creationId xmlns:a16="http://schemas.microsoft.com/office/drawing/2014/main" id="{F5C36940-7541-58DB-D6ED-9441BDF48786}"/>
              </a:ext>
            </a:extLst>
          </p:cNvPr>
          <p:cNvCxnSpPr/>
          <p:nvPr/>
        </p:nvCxnSpPr>
        <p:spPr>
          <a:xfrm>
            <a:off x="6671647" y="2607860"/>
            <a:ext cx="0" cy="4051845"/>
          </a:xfrm>
          <a:prstGeom prst="line">
            <a:avLst/>
          </a:prstGeom>
          <a:ln w="19050" cap="flat" cmpd="sng" algn="ctr">
            <a:solidFill>
              <a:schemeClr val="accent1"/>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sp>
        <p:nvSpPr>
          <p:cNvPr id="2" name="Google Shape;4161;p38">
            <a:extLst>
              <a:ext uri="{FF2B5EF4-FFF2-40B4-BE49-F238E27FC236}">
                <a16:creationId xmlns:a16="http://schemas.microsoft.com/office/drawing/2014/main" id="{070D8EE9-AF56-47E6-65E9-639383D2F429}"/>
              </a:ext>
            </a:extLst>
          </p:cNvPr>
          <p:cNvSpPr txBox="1"/>
          <p:nvPr/>
        </p:nvSpPr>
        <p:spPr>
          <a:xfrm>
            <a:off x="6808564" y="2154873"/>
            <a:ext cx="5243517" cy="4647386"/>
          </a:xfrm>
          <a:prstGeom prst="rect">
            <a:avLst/>
          </a:prstGeom>
          <a:solidFill>
            <a:schemeClr val="bg1"/>
          </a:solidFill>
          <a:ln>
            <a:noFill/>
          </a:ln>
        </p:spPr>
        <p:txBody>
          <a:bodyPr spcFirstLastPara="1" wrap="square" lIns="91425" tIns="45700" rIns="91425" bIns="45700" anchor="t" anchorCtr="0">
            <a:spAutoFit/>
          </a:bodyPr>
          <a:lstStyle/>
          <a:p>
            <a:pPr lvl="1" algn="just">
              <a:buSzPts val="1200"/>
            </a:pPr>
            <a:r>
              <a:rPr lang="es-CO" sz="1500" b="1">
                <a:solidFill>
                  <a:srgbClr val="242D5B"/>
                </a:solidFill>
                <a:latin typeface="Calibri"/>
                <a:cs typeface="Calibri"/>
              </a:rPr>
              <a:t>               </a:t>
            </a:r>
            <a:r>
              <a:rPr lang="es-CO" sz="1800" b="1">
                <a:solidFill>
                  <a:srgbClr val="242D5B"/>
                </a:solidFill>
                <a:latin typeface="Calibri"/>
                <a:cs typeface="Calibri"/>
              </a:rPr>
              <a:t>Responsables: </a:t>
            </a:r>
          </a:p>
          <a:p>
            <a:pPr lvl="1" algn="just">
              <a:buSzPts val="1200"/>
            </a:pPr>
            <a:endParaRPr lang="es-CO" sz="800" b="1">
              <a:solidFill>
                <a:srgbClr val="242D5B"/>
              </a:solidFill>
              <a:latin typeface="Calibri"/>
              <a:cs typeface="Calibri"/>
            </a:endParaRPr>
          </a:p>
          <a:p>
            <a:pPr algn="just"/>
            <a:r>
              <a:rPr lang="es-CO" b="1">
                <a:solidFill>
                  <a:srgbClr val="002060"/>
                </a:solidFill>
                <a:latin typeface="Calibri"/>
                <a:cs typeface="Calibri"/>
              </a:rPr>
              <a:t>Liderazgo: </a:t>
            </a:r>
            <a:r>
              <a:rPr lang="es-CO" err="1">
                <a:solidFill>
                  <a:srgbClr val="444444"/>
                </a:solidFill>
                <a:latin typeface="Calibri"/>
                <a:cs typeface="Calibri"/>
              </a:rPr>
              <a:t>MinAmbiente</a:t>
            </a:r>
            <a:r>
              <a:rPr lang="es-CO">
                <a:solidFill>
                  <a:srgbClr val="444444"/>
                </a:solidFill>
                <a:latin typeface="Calibri"/>
                <a:cs typeface="Calibri"/>
              </a:rPr>
              <a:t>.</a:t>
            </a:r>
          </a:p>
          <a:p>
            <a:pPr algn="just"/>
            <a:r>
              <a:rPr lang="es-MX" b="1">
                <a:solidFill>
                  <a:srgbClr val="002060"/>
                </a:solidFill>
                <a:latin typeface="Calibri"/>
                <a:cs typeface="Calibri"/>
              </a:rPr>
              <a:t>Articulación: </a:t>
            </a:r>
            <a:r>
              <a:rPr lang="es-MX">
                <a:solidFill>
                  <a:srgbClr val="444444"/>
                </a:solidFill>
                <a:latin typeface="Calibri"/>
                <a:cs typeface="Calibri"/>
              </a:rPr>
              <a:t>IDEAM (estándares para regulación hidrológica del suelo, erosión hídrica potencial efectiva y transporte de sedimentos; coordina los ERA), MADR (alineación de políticas de uso del suelo), CAR, CDS y PNN (ejecución territorial y decisiones de administración), CARMAC (coordinación de macrocuenca), comunidades campesinas, indígenas y afrodescendientes (agua verde y participación incidente en zonificación).</a:t>
            </a:r>
            <a:endParaRPr lang="es-MX" sz="800" b="1">
              <a:solidFill>
                <a:srgbClr val="444444"/>
              </a:solidFill>
              <a:latin typeface="Calibri"/>
              <a:cs typeface="Calibri"/>
            </a:endParaRPr>
          </a:p>
          <a:p>
            <a:pPr algn="just"/>
            <a:r>
              <a:rPr lang="es-MX" sz="1800" b="1">
                <a:solidFill>
                  <a:srgbClr val="242D5B"/>
                </a:solidFill>
                <a:latin typeface="Calibri"/>
                <a:cs typeface="Calibri"/>
              </a:rPr>
              <a:t>Metas: </a:t>
            </a:r>
          </a:p>
          <a:p>
            <a:pPr algn="just"/>
            <a:r>
              <a:rPr lang="es-CO" b="1">
                <a:solidFill>
                  <a:srgbClr val="002060"/>
                </a:solidFill>
                <a:latin typeface="Calibri"/>
                <a:cs typeface="Calibri"/>
              </a:rPr>
              <a:t>2030: </a:t>
            </a:r>
            <a:r>
              <a:rPr lang="es-MX">
                <a:solidFill>
                  <a:srgbClr val="444444"/>
                </a:solidFill>
                <a:latin typeface="Calibri"/>
                <a:cs typeface="Calibri"/>
              </a:rPr>
              <a:t> guías metodológicas actualizadas con evaluación cuantitativa de la capacidad de retención y regulación hídrica, erosión hídrica potencial efectiva, transporte de sedimentos y presiones antrópicas como componentes estructurantes. </a:t>
            </a:r>
            <a:r>
              <a:rPr lang="es-MX" b="1">
                <a:solidFill>
                  <a:srgbClr val="002060"/>
                </a:solidFill>
                <a:latin typeface="Calibri"/>
                <a:cs typeface="Calibri"/>
              </a:rPr>
              <a:t>2035:</a:t>
            </a:r>
            <a:r>
              <a:rPr lang="es-MX">
                <a:solidFill>
                  <a:srgbClr val="444444"/>
                </a:solidFill>
                <a:latin typeface="Calibri"/>
                <a:cs typeface="Calibri"/>
              </a:rPr>
              <a:t> evaluación periódica de impacto sobre la capacidad de retención y regulación hídrica y la erosión hídrica potencial efectiva en subzonas priorizadas. </a:t>
            </a:r>
            <a:r>
              <a:rPr lang="es-MX" b="1">
                <a:solidFill>
                  <a:srgbClr val="002060"/>
                </a:solidFill>
                <a:latin typeface="Calibri"/>
                <a:cs typeface="Calibri"/>
              </a:rPr>
              <a:t>2050: </a:t>
            </a:r>
            <a:r>
              <a:rPr lang="es-MX">
                <a:solidFill>
                  <a:srgbClr val="444444"/>
                </a:solidFill>
                <a:latin typeface="Calibri"/>
                <a:cs typeface="Calibri"/>
              </a:rPr>
              <a:t>mejora verificable de la capacidad de retención y regulación hídrica, reducción de la erosión hídrica potencial efectiva e indicadores hidrobiológicos como componente estándar del monitoreo ecosistémico.</a:t>
            </a:r>
            <a:endParaRPr lang="es-CO">
              <a:solidFill>
                <a:schemeClr val="accent6"/>
              </a:solidFill>
              <a:latin typeface="Calibri"/>
              <a:cs typeface="Calibri"/>
            </a:endParaRPr>
          </a:p>
        </p:txBody>
      </p:sp>
      <p:pic>
        <p:nvPicPr>
          <p:cNvPr id="10" name="Gráfico 9" descr="Mano abierta con planta contorno">
            <a:extLst>
              <a:ext uri="{FF2B5EF4-FFF2-40B4-BE49-F238E27FC236}">
                <a16:creationId xmlns:a16="http://schemas.microsoft.com/office/drawing/2014/main" id="{297F3FBE-732C-C011-0D7E-CAC12F525393}"/>
              </a:ext>
            </a:extLst>
          </p:cNvPr>
          <p:cNvPicPr>
            <a:picLocks noChangeAspect="1"/>
          </p:cNvPicPr>
          <p:nvPr/>
        </p:nvPicPr>
        <p:blipFill>
          <a:blip>
            <a:extLst>
              <a:ext uri="{96DAC541-7B7A-43D3-8B79-37D633B846F1}">
                <asvg:svgBlip xmlns:asvg="http://schemas.microsoft.com/office/drawing/2016/SVG/main" r:embed="rId6"/>
              </a:ext>
            </a:extLst>
          </a:blip>
          <a:stretch>
            <a:fillRect/>
          </a:stretch>
        </p:blipFill>
        <p:spPr>
          <a:xfrm>
            <a:off x="0" y="2110639"/>
            <a:ext cx="655486" cy="655486"/>
          </a:xfrm>
          <a:prstGeom prst="rect">
            <a:avLst/>
          </a:prstGeom>
        </p:spPr>
      </p:pic>
    </p:spTree>
    <p:extLst>
      <p:ext uri="{BB962C8B-B14F-4D97-AF65-F5344CB8AC3E}">
        <p14:creationId xmlns:p14="http://schemas.microsoft.com/office/powerpoint/2010/main" val="11532964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6950BFC3-D8DA-4A85-94F7-54DA5524770B}">
      <p188:commentRel xmlns:p188="http://schemas.microsoft.com/office/powerpoint/2018/8/main" r:id="rId3"/>
    </p:ext>
  </p:extLst>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Shape 3998">
          <a:extLst>
            <a:ext uri="{FF2B5EF4-FFF2-40B4-BE49-F238E27FC236}">
              <a16:creationId xmlns:a16="http://schemas.microsoft.com/office/drawing/2014/main" id="{6A22E3D6-755C-4978-3261-238DDCA1534B}"/>
            </a:ext>
          </a:extLst>
        </p:cNvPr>
        <p:cNvGrpSpPr/>
        <p:nvPr/>
      </p:nvGrpSpPr>
      <p:grpSpPr>
        <a:xfrm>
          <a:off x="0" y="0"/>
          <a:ext cx="0" cy="0"/>
          <a:chOff x="0" y="0"/>
          <a:chExt cx="0" cy="0"/>
        </a:xfrm>
      </p:grpSpPr>
      <p:pic>
        <p:nvPicPr>
          <p:cNvPr id="3999" name="Google Shape;3999;p27" descr="Patrón de fondo&#10;&#10;El contenido generado por IA puede ser incorrecto.">
            <a:extLst>
              <a:ext uri="{FF2B5EF4-FFF2-40B4-BE49-F238E27FC236}">
                <a16:creationId xmlns:a16="http://schemas.microsoft.com/office/drawing/2014/main" id="{1D2730CC-E7C2-1D01-0183-E1566BC0CAA8}"/>
              </a:ext>
            </a:extLst>
          </p:cNvPr>
          <p:cNvPicPr preferRelativeResize="0"/>
          <p:nvPr/>
        </p:nvPicPr>
        <p:blipFill rotWithShape="1">
          <a:blip r:embed="rId4">
            <a:alphaModFix/>
          </a:blip>
          <a:srcRect/>
          <a:stretch/>
        </p:blipFill>
        <p:spPr>
          <a:xfrm>
            <a:off x="-117952" y="17089"/>
            <a:ext cx="12306649" cy="6840911"/>
          </a:xfrm>
          <a:prstGeom prst="rect">
            <a:avLst/>
          </a:prstGeom>
          <a:noFill/>
          <a:ln>
            <a:noFill/>
          </a:ln>
        </p:spPr>
      </p:pic>
      <p:sp>
        <p:nvSpPr>
          <p:cNvPr id="4000" name="Google Shape;4000;p27">
            <a:extLst>
              <a:ext uri="{FF2B5EF4-FFF2-40B4-BE49-F238E27FC236}">
                <a16:creationId xmlns:a16="http://schemas.microsoft.com/office/drawing/2014/main" id="{FFA885BD-883F-11CF-CC91-A1048DE4AE68}"/>
              </a:ext>
            </a:extLst>
          </p:cNvPr>
          <p:cNvSpPr/>
          <p:nvPr/>
        </p:nvSpPr>
        <p:spPr>
          <a:xfrm>
            <a:off x="6801898" y="0"/>
            <a:ext cx="5386800" cy="1042200"/>
          </a:xfrm>
          <a:prstGeom prst="rect">
            <a:avLst/>
          </a:prstGeom>
          <a:solidFill>
            <a:srgbClr val="242D5B"/>
          </a:solidFill>
          <a:ln w="12700" cap="flat" cmpd="sng">
            <a:solidFill>
              <a:srgbClr val="264159"/>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4001" name="Google Shape;4001;p27">
            <a:extLst>
              <a:ext uri="{FF2B5EF4-FFF2-40B4-BE49-F238E27FC236}">
                <a16:creationId xmlns:a16="http://schemas.microsoft.com/office/drawing/2014/main" id="{1F5DF004-7CCE-6494-C8D7-D883D378B945}"/>
              </a:ext>
            </a:extLst>
          </p:cNvPr>
          <p:cNvSpPr txBox="1"/>
          <p:nvPr/>
        </p:nvSpPr>
        <p:spPr>
          <a:xfrm>
            <a:off x="7099310" y="185888"/>
            <a:ext cx="4814700" cy="107730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000"/>
              <a:buFont typeface="Arial"/>
              <a:buNone/>
            </a:pPr>
            <a:r>
              <a:rPr lang="es-CO" sz="2000" b="1" i="0" u="none" strike="noStrike" cap="none">
                <a:solidFill>
                  <a:schemeClr val="lt1"/>
                </a:solidFill>
                <a:latin typeface="Calibri"/>
                <a:ea typeface="Calibri"/>
                <a:cs typeface="Calibri"/>
                <a:sym typeface="Calibri"/>
              </a:rPr>
              <a:t>LÍNEAS ESTRATÉGICAS propuestas equipo ANCLA</a:t>
            </a:r>
            <a:endParaRPr sz="2000" b="0" i="0" u="none" strike="noStrike" cap="none">
              <a:solidFill>
                <a:schemeClr val="lt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2400"/>
              <a:buFont typeface="Arial"/>
              <a:buNone/>
            </a:pPr>
            <a:endParaRPr sz="2400" b="1" i="0" u="none" strike="noStrike" cap="none">
              <a:solidFill>
                <a:schemeClr val="lt1"/>
              </a:solidFill>
              <a:latin typeface="Calibri"/>
              <a:ea typeface="Calibri"/>
              <a:cs typeface="Calibri"/>
              <a:sym typeface="Calibri"/>
            </a:endParaRPr>
          </a:p>
        </p:txBody>
      </p:sp>
      <p:pic>
        <p:nvPicPr>
          <p:cNvPr id="4002" name="Google Shape;4002;p27" descr="Logotipo&#10;&#10;El contenido generado por IA puede ser incorrecto.">
            <a:extLst>
              <a:ext uri="{FF2B5EF4-FFF2-40B4-BE49-F238E27FC236}">
                <a16:creationId xmlns:a16="http://schemas.microsoft.com/office/drawing/2014/main" id="{2EC94B74-9480-B81A-E5FD-6446971AB028}"/>
              </a:ext>
            </a:extLst>
          </p:cNvPr>
          <p:cNvPicPr preferRelativeResize="0"/>
          <p:nvPr/>
        </p:nvPicPr>
        <p:blipFill rotWithShape="1">
          <a:blip r:embed="rId5">
            <a:alphaModFix/>
          </a:blip>
          <a:srcRect/>
          <a:stretch/>
        </p:blipFill>
        <p:spPr>
          <a:xfrm>
            <a:off x="277873" y="185888"/>
            <a:ext cx="4019550" cy="809625"/>
          </a:xfrm>
          <a:prstGeom prst="rect">
            <a:avLst/>
          </a:prstGeom>
          <a:noFill/>
          <a:ln>
            <a:noFill/>
          </a:ln>
        </p:spPr>
      </p:pic>
      <p:sp>
        <p:nvSpPr>
          <p:cNvPr id="4003" name="Google Shape;4003;p27">
            <a:extLst>
              <a:ext uri="{FF2B5EF4-FFF2-40B4-BE49-F238E27FC236}">
                <a16:creationId xmlns:a16="http://schemas.microsoft.com/office/drawing/2014/main" id="{0AE232BF-E938-771E-6011-756D611D82BC}"/>
              </a:ext>
            </a:extLst>
          </p:cNvPr>
          <p:cNvSpPr/>
          <p:nvPr/>
        </p:nvSpPr>
        <p:spPr>
          <a:xfrm>
            <a:off x="-117951" y="1002216"/>
            <a:ext cx="12310551" cy="1105969"/>
          </a:xfrm>
          <a:prstGeom prst="rect">
            <a:avLst/>
          </a:prstGeom>
          <a:solidFill>
            <a:srgbClr val="BBD6E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600"/>
              <a:buFont typeface="Arial"/>
              <a:buNone/>
            </a:pPr>
            <a:endParaRPr sz="1600" b="0" i="0" u="none" strike="noStrike" cap="none">
              <a:solidFill>
                <a:schemeClr val="lt1"/>
              </a:solidFill>
              <a:latin typeface="Calibri"/>
              <a:ea typeface="Calibri"/>
              <a:cs typeface="Calibri"/>
              <a:sym typeface="Calibri"/>
            </a:endParaRPr>
          </a:p>
        </p:txBody>
      </p:sp>
      <p:sp>
        <p:nvSpPr>
          <p:cNvPr id="4004" name="Google Shape;4004;p27">
            <a:extLst>
              <a:ext uri="{FF2B5EF4-FFF2-40B4-BE49-F238E27FC236}">
                <a16:creationId xmlns:a16="http://schemas.microsoft.com/office/drawing/2014/main" id="{51B5F49A-4BF0-3D91-3EDC-AA0EA2BA735E}"/>
              </a:ext>
            </a:extLst>
          </p:cNvPr>
          <p:cNvSpPr txBox="1"/>
          <p:nvPr/>
        </p:nvSpPr>
        <p:spPr>
          <a:xfrm>
            <a:off x="267171" y="1068573"/>
            <a:ext cx="11646840" cy="92328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000"/>
              <a:buFont typeface="Arial"/>
              <a:buNone/>
            </a:pPr>
            <a:r>
              <a:rPr lang="es-CO" sz="1800" b="1" i="0" u="none" strike="noStrike" cap="none">
                <a:solidFill>
                  <a:srgbClr val="242D5B"/>
                </a:solidFill>
                <a:latin typeface="Calibri"/>
                <a:ea typeface="Calibri"/>
                <a:cs typeface="Calibri"/>
                <a:sym typeface="Calibri"/>
              </a:rPr>
              <a:t>INSTRUMENTOS</a:t>
            </a:r>
            <a:endParaRPr lang="es-CO" sz="1800" b="1">
              <a:solidFill>
                <a:srgbClr val="242D5B"/>
              </a:solidFill>
              <a:latin typeface="Calibri"/>
              <a:ea typeface="Calibri"/>
              <a:cs typeface="Calibri"/>
              <a:sym typeface="Calibri"/>
            </a:endParaRPr>
          </a:p>
          <a:p>
            <a:pPr algn="just">
              <a:buSzPts val="2000"/>
            </a:pPr>
            <a:r>
              <a:rPr lang="es-MX" sz="1800" b="1" i="0" u="none" strike="noStrike" cap="none">
                <a:solidFill>
                  <a:schemeClr val="accent6"/>
                </a:solidFill>
                <a:latin typeface="Calibri"/>
                <a:ea typeface="Arial"/>
                <a:cs typeface="Calibri"/>
                <a:sym typeface="Calibri"/>
              </a:rPr>
              <a:t>Acción 7: </a:t>
            </a:r>
            <a:r>
              <a:rPr lang="es-MX" sz="1800" b="1" i="0" u="none" strike="noStrike" cap="none">
                <a:solidFill>
                  <a:srgbClr val="242D5B"/>
                </a:solidFill>
                <a:latin typeface="Calibri"/>
                <a:ea typeface="Arial"/>
                <a:cs typeface="Calibri"/>
                <a:sym typeface="Calibri"/>
              </a:rPr>
              <a:t>Incorporar </a:t>
            </a:r>
            <a:r>
              <a:rPr lang="es-MX" sz="1800" b="1" i="0" u="none" strike="noStrike" cap="none">
                <a:solidFill>
                  <a:srgbClr val="242D5B"/>
                </a:solidFill>
                <a:highlight>
                  <a:srgbClr val="FFFF00"/>
                </a:highlight>
                <a:latin typeface="Calibri"/>
                <a:ea typeface="Arial"/>
                <a:cs typeface="Calibri"/>
                <a:sym typeface="Calibri"/>
              </a:rPr>
              <a:t>la recarga gestionada de acuíferos </a:t>
            </a:r>
            <a:r>
              <a:rPr lang="es-MX" sz="1800" b="1" i="0" u="none" strike="noStrike" cap="none">
                <a:solidFill>
                  <a:srgbClr val="242D5B"/>
                </a:solidFill>
                <a:latin typeface="Calibri"/>
                <a:ea typeface="Arial"/>
                <a:cs typeface="Calibri"/>
                <a:sym typeface="Calibri"/>
              </a:rPr>
              <a:t>en los instrumentos de planificación del agua para la seguridad hídrica adaptativa y la protección del derecho al agua.</a:t>
            </a:r>
            <a:endParaRPr lang="es-MX" b="0" i="0" u="none" strike="noStrike" cap="none">
              <a:solidFill>
                <a:schemeClr val="accent6">
                  <a:lumMod val="49000"/>
                </a:schemeClr>
              </a:solidFill>
              <a:latin typeface="Arial"/>
              <a:ea typeface="Arial"/>
              <a:cs typeface="Arial"/>
              <a:sym typeface="Arial"/>
            </a:endParaRPr>
          </a:p>
        </p:txBody>
      </p:sp>
      <p:sp>
        <p:nvSpPr>
          <p:cNvPr id="3" name="Google Shape;4161;p38">
            <a:extLst>
              <a:ext uri="{FF2B5EF4-FFF2-40B4-BE49-F238E27FC236}">
                <a16:creationId xmlns:a16="http://schemas.microsoft.com/office/drawing/2014/main" id="{B46EF6E9-8027-4F3C-800A-D0FE0F8BE276}"/>
              </a:ext>
            </a:extLst>
          </p:cNvPr>
          <p:cNvSpPr txBox="1"/>
          <p:nvPr/>
        </p:nvSpPr>
        <p:spPr>
          <a:xfrm>
            <a:off x="267169" y="2154873"/>
            <a:ext cx="6099065" cy="4462720"/>
          </a:xfrm>
          <a:prstGeom prst="rect">
            <a:avLst/>
          </a:prstGeom>
          <a:noFill/>
          <a:ln>
            <a:noFill/>
          </a:ln>
        </p:spPr>
        <p:txBody>
          <a:bodyPr spcFirstLastPara="1" wrap="square" lIns="91425" tIns="45700" rIns="91425" bIns="45700" anchor="t" anchorCtr="0">
            <a:spAutoFit/>
          </a:bodyPr>
          <a:lstStyle/>
          <a:p>
            <a:pPr marL="457200" lvl="1" algn="just">
              <a:buSzPts val="1200"/>
            </a:pPr>
            <a:r>
              <a:rPr lang="es-CO" sz="1800" b="1">
                <a:solidFill>
                  <a:srgbClr val="242D5B"/>
                </a:solidFill>
                <a:latin typeface="Calibri"/>
                <a:cs typeface="Calibri"/>
                <a:sym typeface="Calibri"/>
              </a:rPr>
              <a:t>                Propósito:  </a:t>
            </a:r>
          </a:p>
          <a:p>
            <a:pPr marL="457200" lvl="1" algn="just">
              <a:buSzPts val="1200"/>
            </a:pPr>
            <a:endParaRPr lang="es-CO" sz="800" b="1">
              <a:solidFill>
                <a:srgbClr val="242D5B"/>
              </a:solidFill>
              <a:latin typeface="Calibri"/>
              <a:cs typeface="Calibri"/>
              <a:sym typeface="Calibri"/>
            </a:endParaRPr>
          </a:p>
          <a:p>
            <a:pPr marL="90488" lvl="1" indent="-90488" algn="just">
              <a:buSzPts val="1200"/>
              <a:buFont typeface="Arial" panose="020B0604020202020204" pitchFamily="34" charset="0"/>
              <a:buChar char="•"/>
            </a:pPr>
            <a:r>
              <a:rPr lang="es-MX">
                <a:solidFill>
                  <a:srgbClr val="444444"/>
                </a:solidFill>
                <a:latin typeface="Calibri"/>
                <a:cs typeface="Calibri"/>
              </a:rPr>
              <a:t>El marco vigente no prohíbe la recarga gestionada de acuíferos pero tampoco la regula ni establece su incorporación en los instrumentos de planificación y administración del agua: las autoridades ambientales carecen de lineamientos técnicos estandarizados y los proyectos existentes operan sin un marco técnico-jurídico unificado que garantice su coherencia con el balance hídrico y la </a:t>
            </a:r>
            <a:r>
              <a:rPr lang="es-MX">
                <a:solidFill>
                  <a:srgbClr val="92D050"/>
                </a:solidFill>
                <a:latin typeface="Calibri"/>
                <a:cs typeface="Calibri"/>
              </a:rPr>
              <a:t>protección de los derechos de acceso al agua</a:t>
            </a:r>
            <a:r>
              <a:rPr lang="es-MX">
                <a:solidFill>
                  <a:srgbClr val="444444"/>
                </a:solidFill>
                <a:latin typeface="Calibri"/>
                <a:cs typeface="Calibri"/>
              </a:rPr>
              <a:t>.</a:t>
            </a:r>
          </a:p>
          <a:p>
            <a:pPr marL="90488" lvl="1" indent="-90488" algn="just">
              <a:buSzPts val="1200"/>
              <a:buFont typeface="Arial" panose="020B0604020202020204" pitchFamily="34" charset="0"/>
              <a:buChar char="•"/>
            </a:pPr>
            <a:endParaRPr lang="es-MX" sz="800">
              <a:solidFill>
                <a:srgbClr val="444444"/>
              </a:solidFill>
              <a:latin typeface="Calibri"/>
              <a:cs typeface="Calibri"/>
            </a:endParaRPr>
          </a:p>
          <a:p>
            <a:pPr marL="90488" lvl="1" indent="-90488" algn="just">
              <a:buSzPts val="1200"/>
              <a:buFont typeface="Arial" panose="020B0604020202020204" pitchFamily="34" charset="0"/>
              <a:buChar char="•"/>
            </a:pPr>
            <a:r>
              <a:rPr lang="es-MX">
                <a:solidFill>
                  <a:srgbClr val="444444"/>
                </a:solidFill>
                <a:latin typeface="Calibri"/>
                <a:cs typeface="Calibri"/>
              </a:rPr>
              <a:t>La PNA incorpora la recarga gestionada como medida estructural de regulación hídrica adaptativa, reconociendo el subsuelo como espacio de almacenamiento estratégico integrado al balance hídrico superficial-subterráneo: no constituye creación de nueva oferta natural sino optimización y redistribución temporal del agua dentro de los límites físicos del acuífero, lo que la distingue técnica y jurídicamente de una nueva concesión.</a:t>
            </a:r>
          </a:p>
          <a:p>
            <a:pPr marL="90488" lvl="1" indent="-90488" algn="just">
              <a:buSzPts val="1200"/>
              <a:buFont typeface="Arial" panose="020B0604020202020204" pitchFamily="34" charset="0"/>
              <a:buChar char="•"/>
            </a:pPr>
            <a:endParaRPr lang="es-MX" sz="1200">
              <a:solidFill>
                <a:srgbClr val="444444"/>
              </a:solidFill>
              <a:latin typeface="Calibri"/>
              <a:cs typeface="Calibri"/>
            </a:endParaRPr>
          </a:p>
          <a:p>
            <a:pPr marL="90488" lvl="1" indent="-90488" algn="just">
              <a:buSzPts val="1200"/>
              <a:buFont typeface="Arial" panose="020B0604020202020204" pitchFamily="34" charset="0"/>
              <a:buChar char="•"/>
            </a:pPr>
            <a:r>
              <a:rPr lang="es-MX">
                <a:solidFill>
                  <a:srgbClr val="444444"/>
                </a:solidFill>
                <a:latin typeface="Calibri"/>
                <a:cs typeface="Calibri"/>
              </a:rPr>
              <a:t>Opera de forma diferenciada según el instrumento: en el PMAA como variable explícita del balance hídrico subterráneo; en el POMCA como medida estructural prospectiva en subzonas críticas; en el PORH como oferta gestionada complementaria condicionada a disponibilidad futura verificable; y en los procesos de reglamentación como criterio de sostenibilidad del acuífero.</a:t>
            </a:r>
            <a:endParaRPr i="0" u="none" strike="noStrike" cap="none">
              <a:solidFill>
                <a:schemeClr val="accent6"/>
              </a:solidFill>
              <a:latin typeface="Calibri"/>
              <a:ea typeface="Calibri"/>
              <a:cs typeface="Calibri"/>
              <a:sym typeface="Calibri"/>
            </a:endParaRPr>
          </a:p>
        </p:txBody>
      </p:sp>
      <p:cxnSp>
        <p:nvCxnSpPr>
          <p:cNvPr id="5" name="Conector recto 4">
            <a:extLst>
              <a:ext uri="{FF2B5EF4-FFF2-40B4-BE49-F238E27FC236}">
                <a16:creationId xmlns:a16="http://schemas.microsoft.com/office/drawing/2014/main" id="{F5C36940-7541-58DB-D6ED-9441BDF48786}"/>
              </a:ext>
            </a:extLst>
          </p:cNvPr>
          <p:cNvCxnSpPr/>
          <p:nvPr/>
        </p:nvCxnSpPr>
        <p:spPr>
          <a:xfrm>
            <a:off x="6506755" y="2532910"/>
            <a:ext cx="0" cy="4051845"/>
          </a:xfrm>
          <a:prstGeom prst="line">
            <a:avLst/>
          </a:prstGeom>
          <a:ln w="19050" cap="flat" cmpd="sng" algn="ctr">
            <a:solidFill>
              <a:schemeClr val="accent1"/>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sp>
        <p:nvSpPr>
          <p:cNvPr id="2" name="Google Shape;4161;p38">
            <a:extLst>
              <a:ext uri="{FF2B5EF4-FFF2-40B4-BE49-F238E27FC236}">
                <a16:creationId xmlns:a16="http://schemas.microsoft.com/office/drawing/2014/main" id="{070D8EE9-AF56-47E6-65E9-639383D2F429}"/>
              </a:ext>
            </a:extLst>
          </p:cNvPr>
          <p:cNvSpPr txBox="1"/>
          <p:nvPr/>
        </p:nvSpPr>
        <p:spPr>
          <a:xfrm>
            <a:off x="6639828" y="2154873"/>
            <a:ext cx="5412253" cy="4308831"/>
          </a:xfrm>
          <a:prstGeom prst="rect">
            <a:avLst/>
          </a:prstGeom>
          <a:solidFill>
            <a:schemeClr val="bg1"/>
          </a:solidFill>
          <a:ln>
            <a:noFill/>
          </a:ln>
        </p:spPr>
        <p:txBody>
          <a:bodyPr spcFirstLastPara="1" wrap="square" lIns="91425" tIns="45700" rIns="91425" bIns="45700" anchor="t" anchorCtr="0">
            <a:spAutoFit/>
          </a:bodyPr>
          <a:lstStyle/>
          <a:p>
            <a:pPr lvl="1" algn="just">
              <a:buSzPts val="1200"/>
            </a:pPr>
            <a:r>
              <a:rPr lang="es-CO" sz="1600" b="1">
                <a:solidFill>
                  <a:srgbClr val="242D5B"/>
                </a:solidFill>
                <a:latin typeface="Calibri"/>
                <a:cs typeface="Calibri"/>
              </a:rPr>
              <a:t>               Responsables: </a:t>
            </a:r>
          </a:p>
          <a:p>
            <a:pPr lvl="1" algn="just">
              <a:buSzPts val="1200"/>
            </a:pPr>
            <a:endParaRPr lang="es-CO" sz="900" b="1">
              <a:solidFill>
                <a:srgbClr val="242D5B"/>
              </a:solidFill>
              <a:latin typeface="Calibri"/>
              <a:cs typeface="Calibri"/>
            </a:endParaRPr>
          </a:p>
          <a:p>
            <a:pPr algn="just"/>
            <a:r>
              <a:rPr lang="es-CO" b="1">
                <a:solidFill>
                  <a:srgbClr val="002060"/>
                </a:solidFill>
                <a:latin typeface="Calibri"/>
                <a:cs typeface="Calibri"/>
              </a:rPr>
              <a:t>Liderazgo: </a:t>
            </a:r>
            <a:r>
              <a:rPr lang="es-CO">
                <a:solidFill>
                  <a:srgbClr val="444444"/>
                </a:solidFill>
                <a:latin typeface="Calibri"/>
                <a:cs typeface="Calibri"/>
              </a:rPr>
              <a:t>MinAmbiente.</a:t>
            </a:r>
          </a:p>
          <a:p>
            <a:pPr algn="just"/>
            <a:r>
              <a:rPr lang="es-MX" b="1">
                <a:solidFill>
                  <a:srgbClr val="002060"/>
                </a:solidFill>
                <a:latin typeface="Calibri"/>
                <a:cs typeface="Calibri"/>
              </a:rPr>
              <a:t>Articulación: </a:t>
            </a:r>
            <a:r>
              <a:rPr lang="es-MX">
                <a:solidFill>
                  <a:srgbClr val="444444"/>
                </a:solidFill>
                <a:latin typeface="Calibri"/>
                <a:cs typeface="Calibri"/>
              </a:rPr>
              <a:t>IDEAM y SGC (estándares hidrogeológicos y ERA), CARMAC (acuíferos </a:t>
            </a:r>
            <a:r>
              <a:rPr lang="es-MX" err="1">
                <a:solidFill>
                  <a:srgbClr val="444444"/>
                </a:solidFill>
                <a:latin typeface="Calibri"/>
                <a:cs typeface="Calibri"/>
              </a:rPr>
              <a:t>transjurisdiccionales</a:t>
            </a:r>
            <a:r>
              <a:rPr lang="es-MX">
                <a:solidFill>
                  <a:srgbClr val="444444"/>
                </a:solidFill>
                <a:latin typeface="Calibri"/>
                <a:cs typeface="Calibri"/>
              </a:rPr>
              <a:t>), CAR y CDS (instrumentos y concesiones), UNGRD (reducción del riesgo por sequía), comunidades (participación incidente y vigilancia social del agua subterránea).</a:t>
            </a:r>
          </a:p>
          <a:p>
            <a:pPr algn="just"/>
            <a:endParaRPr lang="es-MX" sz="900">
              <a:solidFill>
                <a:srgbClr val="444444"/>
              </a:solidFill>
              <a:latin typeface="Calibri"/>
              <a:cs typeface="Calibri"/>
            </a:endParaRPr>
          </a:p>
          <a:p>
            <a:pPr algn="just"/>
            <a:r>
              <a:rPr lang="es-MX" sz="1600" b="1">
                <a:solidFill>
                  <a:srgbClr val="242D5B"/>
                </a:solidFill>
                <a:latin typeface="Calibri"/>
                <a:cs typeface="Calibri"/>
              </a:rPr>
              <a:t>Metas: </a:t>
            </a:r>
          </a:p>
          <a:p>
            <a:pPr algn="just"/>
            <a:r>
              <a:rPr lang="es-CO" b="1">
                <a:solidFill>
                  <a:srgbClr val="002060"/>
                </a:solidFill>
                <a:latin typeface="Calibri"/>
                <a:cs typeface="Calibri"/>
              </a:rPr>
              <a:t>2030: </a:t>
            </a:r>
            <a:r>
              <a:rPr lang="es-MX">
                <a:solidFill>
                  <a:srgbClr val="444444"/>
                </a:solidFill>
                <a:latin typeface="Calibri"/>
                <a:cs typeface="Calibri"/>
              </a:rPr>
              <a:t> lineamientos expedidos; red piezométrica establecida o fortalecida como condición técnica previa; sistemas priorizados según tendencia descendente de niveles piezométricos, variabilidad de la oferta hídrica natural y aridez estructural; sistemas sin información suficiente identificados con medidas de generación requeridas. </a:t>
            </a:r>
            <a:r>
              <a:rPr lang="es-MX" b="1">
                <a:solidFill>
                  <a:srgbClr val="002060"/>
                </a:solidFill>
                <a:latin typeface="Calibri"/>
                <a:cs typeface="Calibri"/>
              </a:rPr>
              <a:t>2035: </a:t>
            </a:r>
            <a:r>
              <a:rPr lang="es-MX">
                <a:solidFill>
                  <a:srgbClr val="444444"/>
                </a:solidFill>
                <a:latin typeface="Calibri"/>
                <a:cs typeface="Calibri"/>
              </a:rPr>
              <a:t>recarga gestionada incorporada en los instrumentos con suficiencia del monitoreo piezométrico verificada como condición de las decisiones de administración del agua subterránea. </a:t>
            </a:r>
            <a:r>
              <a:rPr lang="es-MX" b="1">
                <a:solidFill>
                  <a:srgbClr val="002060"/>
                </a:solidFill>
                <a:latin typeface="Calibri"/>
                <a:cs typeface="Calibri"/>
              </a:rPr>
              <a:t>2050: </a:t>
            </a:r>
            <a:r>
              <a:rPr lang="es-MX">
                <a:solidFill>
                  <a:srgbClr val="444444"/>
                </a:solidFill>
                <a:latin typeface="Calibri"/>
                <a:cs typeface="Calibri"/>
              </a:rPr>
              <a:t>recuperación o estabilización de niveles piezométricos en al menos el 50% de los acuíferos priorizados y reducción verificable de la vulnerabilidad al desabastecimiento en territorios dependientes de agua subterránea.</a:t>
            </a:r>
            <a:endParaRPr lang="es-CO">
              <a:solidFill>
                <a:schemeClr val="accent6"/>
              </a:solidFill>
              <a:latin typeface="Calibri"/>
              <a:cs typeface="Calibri"/>
            </a:endParaRPr>
          </a:p>
        </p:txBody>
      </p:sp>
      <p:pic>
        <p:nvPicPr>
          <p:cNvPr id="10" name="Gráfico 9" descr="Mano abierta con planta contorno">
            <a:extLst>
              <a:ext uri="{FF2B5EF4-FFF2-40B4-BE49-F238E27FC236}">
                <a16:creationId xmlns:a16="http://schemas.microsoft.com/office/drawing/2014/main" id="{297F3FBE-732C-C011-0D7E-CAC12F525393}"/>
              </a:ext>
            </a:extLst>
          </p:cNvPr>
          <p:cNvPicPr>
            <a:picLocks noChangeAspect="1"/>
          </p:cNvPicPr>
          <p:nvPr/>
        </p:nvPicPr>
        <p:blipFill>
          <a:blip>
            <a:extLst>
              <a:ext uri="{96DAC541-7B7A-43D3-8B79-37D633B846F1}">
                <asvg:svgBlip xmlns:asvg="http://schemas.microsoft.com/office/drawing/2016/SVG/main" r:embed="rId6"/>
              </a:ext>
            </a:extLst>
          </a:blip>
          <a:stretch>
            <a:fillRect/>
          </a:stretch>
        </p:blipFill>
        <p:spPr>
          <a:xfrm>
            <a:off x="0" y="2185589"/>
            <a:ext cx="655486" cy="655486"/>
          </a:xfrm>
          <a:prstGeom prst="rect">
            <a:avLst/>
          </a:prstGeom>
        </p:spPr>
      </p:pic>
    </p:spTree>
    <p:extLst>
      <p:ext uri="{BB962C8B-B14F-4D97-AF65-F5344CB8AC3E}">
        <p14:creationId xmlns:p14="http://schemas.microsoft.com/office/powerpoint/2010/main" val="37823621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6950BFC3-D8DA-4A85-94F7-54DA5524770B}">
      <p188:commentRel xmlns:p188="http://schemas.microsoft.com/office/powerpoint/2018/8/main" r:id="rId3"/>
    </p:ext>
  </p:extLst>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Shape 3998">
          <a:extLst>
            <a:ext uri="{FF2B5EF4-FFF2-40B4-BE49-F238E27FC236}">
              <a16:creationId xmlns:a16="http://schemas.microsoft.com/office/drawing/2014/main" id="{6A22E3D6-755C-4978-3261-238DDCA1534B}"/>
            </a:ext>
          </a:extLst>
        </p:cNvPr>
        <p:cNvGrpSpPr/>
        <p:nvPr/>
      </p:nvGrpSpPr>
      <p:grpSpPr>
        <a:xfrm>
          <a:off x="0" y="0"/>
          <a:ext cx="0" cy="0"/>
          <a:chOff x="0" y="0"/>
          <a:chExt cx="0" cy="0"/>
        </a:xfrm>
      </p:grpSpPr>
      <p:pic>
        <p:nvPicPr>
          <p:cNvPr id="3999" name="Google Shape;3999;p27" descr="Patrón de fondo&#10;&#10;El contenido generado por IA puede ser incorrecto.">
            <a:extLst>
              <a:ext uri="{FF2B5EF4-FFF2-40B4-BE49-F238E27FC236}">
                <a16:creationId xmlns:a16="http://schemas.microsoft.com/office/drawing/2014/main" id="{1D2730CC-E7C2-1D01-0183-E1566BC0CAA8}"/>
              </a:ext>
            </a:extLst>
          </p:cNvPr>
          <p:cNvPicPr preferRelativeResize="0"/>
          <p:nvPr/>
        </p:nvPicPr>
        <p:blipFill rotWithShape="1">
          <a:blip r:embed="rId3">
            <a:alphaModFix/>
          </a:blip>
          <a:srcRect/>
          <a:stretch/>
        </p:blipFill>
        <p:spPr>
          <a:xfrm>
            <a:off x="-117952" y="17089"/>
            <a:ext cx="12309952" cy="6840911"/>
          </a:xfrm>
          <a:prstGeom prst="rect">
            <a:avLst/>
          </a:prstGeom>
          <a:noFill/>
          <a:ln>
            <a:noFill/>
          </a:ln>
        </p:spPr>
      </p:pic>
      <p:sp>
        <p:nvSpPr>
          <p:cNvPr id="4000" name="Google Shape;4000;p27">
            <a:extLst>
              <a:ext uri="{FF2B5EF4-FFF2-40B4-BE49-F238E27FC236}">
                <a16:creationId xmlns:a16="http://schemas.microsoft.com/office/drawing/2014/main" id="{FFA885BD-883F-11CF-CC91-A1048DE4AE68}"/>
              </a:ext>
            </a:extLst>
          </p:cNvPr>
          <p:cNvSpPr/>
          <p:nvPr/>
        </p:nvSpPr>
        <p:spPr>
          <a:xfrm>
            <a:off x="6801898" y="0"/>
            <a:ext cx="5386800" cy="1042200"/>
          </a:xfrm>
          <a:prstGeom prst="rect">
            <a:avLst/>
          </a:prstGeom>
          <a:solidFill>
            <a:srgbClr val="242D5B"/>
          </a:solidFill>
          <a:ln w="12700" cap="flat" cmpd="sng">
            <a:solidFill>
              <a:srgbClr val="264159"/>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4001" name="Google Shape;4001;p27">
            <a:extLst>
              <a:ext uri="{FF2B5EF4-FFF2-40B4-BE49-F238E27FC236}">
                <a16:creationId xmlns:a16="http://schemas.microsoft.com/office/drawing/2014/main" id="{1F5DF004-7CCE-6494-C8D7-D883D378B945}"/>
              </a:ext>
            </a:extLst>
          </p:cNvPr>
          <p:cNvSpPr txBox="1"/>
          <p:nvPr/>
        </p:nvSpPr>
        <p:spPr>
          <a:xfrm>
            <a:off x="7099310" y="185888"/>
            <a:ext cx="4814700" cy="107730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000"/>
              <a:buFont typeface="Arial"/>
              <a:buNone/>
            </a:pPr>
            <a:r>
              <a:rPr lang="es-CO" sz="2000" b="1" i="0" u="none" strike="noStrike" cap="none">
                <a:solidFill>
                  <a:schemeClr val="lt1"/>
                </a:solidFill>
                <a:latin typeface="Calibri"/>
                <a:ea typeface="Calibri"/>
                <a:cs typeface="Calibri"/>
                <a:sym typeface="Calibri"/>
              </a:rPr>
              <a:t>LÍNEAS ESTRATÉGICAS propuestas equipo ANCLA</a:t>
            </a:r>
            <a:endParaRPr sz="2000" b="0" i="0" u="none" strike="noStrike" cap="none">
              <a:solidFill>
                <a:schemeClr val="lt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2400"/>
              <a:buFont typeface="Arial"/>
              <a:buNone/>
            </a:pPr>
            <a:endParaRPr sz="2400" b="1" i="0" u="none" strike="noStrike" cap="none">
              <a:solidFill>
                <a:schemeClr val="lt1"/>
              </a:solidFill>
              <a:latin typeface="Calibri"/>
              <a:ea typeface="Calibri"/>
              <a:cs typeface="Calibri"/>
              <a:sym typeface="Calibri"/>
            </a:endParaRPr>
          </a:p>
        </p:txBody>
      </p:sp>
      <p:pic>
        <p:nvPicPr>
          <p:cNvPr id="4002" name="Google Shape;4002;p27" descr="Logotipo&#10;&#10;El contenido generado por IA puede ser incorrecto.">
            <a:extLst>
              <a:ext uri="{FF2B5EF4-FFF2-40B4-BE49-F238E27FC236}">
                <a16:creationId xmlns:a16="http://schemas.microsoft.com/office/drawing/2014/main" id="{2EC94B74-9480-B81A-E5FD-6446971AB028}"/>
              </a:ext>
            </a:extLst>
          </p:cNvPr>
          <p:cNvPicPr preferRelativeResize="0"/>
          <p:nvPr/>
        </p:nvPicPr>
        <p:blipFill rotWithShape="1">
          <a:blip r:embed="rId4">
            <a:alphaModFix/>
          </a:blip>
          <a:srcRect/>
          <a:stretch/>
        </p:blipFill>
        <p:spPr>
          <a:xfrm>
            <a:off x="277873" y="185888"/>
            <a:ext cx="4019550" cy="809625"/>
          </a:xfrm>
          <a:prstGeom prst="rect">
            <a:avLst/>
          </a:prstGeom>
          <a:noFill/>
          <a:ln>
            <a:noFill/>
          </a:ln>
        </p:spPr>
      </p:pic>
      <p:sp>
        <p:nvSpPr>
          <p:cNvPr id="4003" name="Google Shape;4003;p27">
            <a:extLst>
              <a:ext uri="{FF2B5EF4-FFF2-40B4-BE49-F238E27FC236}">
                <a16:creationId xmlns:a16="http://schemas.microsoft.com/office/drawing/2014/main" id="{0AE232BF-E938-771E-6011-756D611D82BC}"/>
              </a:ext>
            </a:extLst>
          </p:cNvPr>
          <p:cNvSpPr/>
          <p:nvPr/>
        </p:nvSpPr>
        <p:spPr>
          <a:xfrm>
            <a:off x="-117952" y="995513"/>
            <a:ext cx="12310552" cy="1017259"/>
          </a:xfrm>
          <a:prstGeom prst="rect">
            <a:avLst/>
          </a:prstGeom>
          <a:solidFill>
            <a:srgbClr val="BBD6E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600"/>
              <a:buFont typeface="Arial"/>
              <a:buNone/>
            </a:pPr>
            <a:endParaRPr sz="1600" b="0" i="0" u="none" strike="noStrike" cap="none">
              <a:solidFill>
                <a:schemeClr val="lt1"/>
              </a:solidFill>
              <a:latin typeface="Calibri"/>
              <a:ea typeface="Calibri"/>
              <a:cs typeface="Calibri"/>
              <a:sym typeface="Calibri"/>
            </a:endParaRPr>
          </a:p>
        </p:txBody>
      </p:sp>
      <p:sp>
        <p:nvSpPr>
          <p:cNvPr id="4004" name="Google Shape;4004;p27">
            <a:extLst>
              <a:ext uri="{FF2B5EF4-FFF2-40B4-BE49-F238E27FC236}">
                <a16:creationId xmlns:a16="http://schemas.microsoft.com/office/drawing/2014/main" id="{51B5F49A-4BF0-3D91-3EDC-AA0EA2BA735E}"/>
              </a:ext>
            </a:extLst>
          </p:cNvPr>
          <p:cNvSpPr txBox="1"/>
          <p:nvPr/>
        </p:nvSpPr>
        <p:spPr>
          <a:xfrm>
            <a:off x="267171" y="1068573"/>
            <a:ext cx="11646840" cy="92328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000"/>
              <a:buFont typeface="Arial"/>
              <a:buNone/>
            </a:pPr>
            <a:r>
              <a:rPr lang="es-CO" sz="1800" b="1" i="0" u="none" strike="noStrike" cap="none">
                <a:solidFill>
                  <a:srgbClr val="242D5B"/>
                </a:solidFill>
                <a:latin typeface="Calibri"/>
                <a:ea typeface="Calibri"/>
                <a:cs typeface="Calibri"/>
                <a:sym typeface="Calibri"/>
              </a:rPr>
              <a:t>INSTRUMENTOS</a:t>
            </a:r>
            <a:endParaRPr lang="es-CO" sz="1800" b="1">
              <a:solidFill>
                <a:srgbClr val="242D5B"/>
              </a:solidFill>
              <a:latin typeface="Calibri"/>
              <a:ea typeface="Calibri"/>
              <a:cs typeface="Calibri"/>
              <a:sym typeface="Calibri"/>
            </a:endParaRPr>
          </a:p>
          <a:p>
            <a:pPr algn="just">
              <a:buSzPts val="2000"/>
            </a:pPr>
            <a:r>
              <a:rPr lang="es-MX" sz="1800" b="1" i="0" u="none" strike="noStrike" cap="none">
                <a:solidFill>
                  <a:schemeClr val="accent6"/>
                </a:solidFill>
                <a:latin typeface="Calibri"/>
                <a:ea typeface="Arial"/>
                <a:cs typeface="Calibri"/>
                <a:sym typeface="Calibri"/>
              </a:rPr>
              <a:t>Acción 8: </a:t>
            </a:r>
            <a:r>
              <a:rPr lang="es-MX" sz="1800" b="1" i="0" u="none" strike="noStrike" cap="none">
                <a:solidFill>
                  <a:srgbClr val="242D5B"/>
                </a:solidFill>
                <a:latin typeface="Calibri"/>
                <a:ea typeface="Arial"/>
                <a:cs typeface="Calibri"/>
                <a:sym typeface="Calibri"/>
              </a:rPr>
              <a:t>Articular los instrumentos de planificación hídrica continental y costera-marina bajo el enfoque de Gestión Integrada de Zonas Costeras con justicia ambiental.</a:t>
            </a:r>
            <a:endParaRPr lang="es-MX" b="0" i="0" u="none" strike="noStrike" cap="none">
              <a:solidFill>
                <a:schemeClr val="accent6">
                  <a:lumMod val="49000"/>
                </a:schemeClr>
              </a:solidFill>
              <a:latin typeface="Arial"/>
              <a:ea typeface="Arial"/>
              <a:cs typeface="Arial"/>
              <a:sym typeface="Arial"/>
            </a:endParaRPr>
          </a:p>
        </p:txBody>
      </p:sp>
      <p:sp>
        <p:nvSpPr>
          <p:cNvPr id="3" name="Google Shape;4161;p38">
            <a:extLst>
              <a:ext uri="{FF2B5EF4-FFF2-40B4-BE49-F238E27FC236}">
                <a16:creationId xmlns:a16="http://schemas.microsoft.com/office/drawing/2014/main" id="{B46EF6E9-8027-4F3C-800A-D0FE0F8BE276}"/>
              </a:ext>
            </a:extLst>
          </p:cNvPr>
          <p:cNvSpPr txBox="1"/>
          <p:nvPr/>
        </p:nvSpPr>
        <p:spPr>
          <a:xfrm>
            <a:off x="139919" y="2122374"/>
            <a:ext cx="6506544" cy="4662775"/>
          </a:xfrm>
          <a:prstGeom prst="rect">
            <a:avLst/>
          </a:prstGeom>
          <a:noFill/>
          <a:ln>
            <a:noFill/>
          </a:ln>
        </p:spPr>
        <p:txBody>
          <a:bodyPr spcFirstLastPara="1" wrap="square" lIns="91425" tIns="45700" rIns="91425" bIns="45700" anchor="t" anchorCtr="0">
            <a:spAutoFit/>
          </a:bodyPr>
          <a:lstStyle/>
          <a:p>
            <a:pPr marL="457200" lvl="1" algn="just">
              <a:buSzPts val="1200"/>
            </a:pPr>
            <a:r>
              <a:rPr lang="es-CO" sz="1800" b="1">
                <a:solidFill>
                  <a:srgbClr val="242D5B"/>
                </a:solidFill>
                <a:latin typeface="Calibri"/>
                <a:cs typeface="Calibri"/>
                <a:sym typeface="Calibri"/>
              </a:rPr>
              <a:t>                Propósito:  </a:t>
            </a:r>
          </a:p>
          <a:p>
            <a:pPr marL="457200" lvl="1" algn="just">
              <a:buSzPts val="1200"/>
            </a:pPr>
            <a:endParaRPr lang="es-CO" sz="800" b="1">
              <a:solidFill>
                <a:srgbClr val="242D5B"/>
              </a:solidFill>
              <a:latin typeface="Calibri"/>
              <a:cs typeface="Calibri"/>
              <a:sym typeface="Calibri"/>
            </a:endParaRPr>
          </a:p>
          <a:p>
            <a:pPr marL="90488" lvl="1" indent="-90488" algn="just">
              <a:buSzPts val="1200"/>
              <a:buFont typeface="Arial" panose="020B0604020202020204" pitchFamily="34" charset="0"/>
              <a:buChar char="•"/>
            </a:pPr>
            <a:r>
              <a:rPr lang="es-MX" sz="1500">
                <a:solidFill>
                  <a:srgbClr val="444444"/>
                </a:solidFill>
                <a:latin typeface="Calibri"/>
                <a:cs typeface="Calibri"/>
              </a:rPr>
              <a:t>El continuo cuenca-costa-mar opera como sistema hidrológico y ecológico integrado, pero el marco vigente no establece armonización de metas de calidad, balance de sedimentos, caudales ambientales de descarga, ni conectividad ecológica entre el POMCA y el POMIUAC que comparten el mismo sistema hídrico, </a:t>
            </a:r>
            <a:r>
              <a:rPr lang="es-MX" sz="1500">
                <a:solidFill>
                  <a:schemeClr val="accent6"/>
                </a:solidFill>
                <a:latin typeface="Calibri"/>
                <a:cs typeface="Calibri"/>
              </a:rPr>
              <a:t>acumulando sus efectos sobre comunidades costeras con menor capacidad de incidencia.</a:t>
            </a:r>
          </a:p>
          <a:p>
            <a:pPr marL="90488" lvl="1" indent="-90488" algn="just">
              <a:buSzPts val="1200"/>
              <a:buFont typeface="Arial" panose="020B0604020202020204" pitchFamily="34" charset="0"/>
              <a:buChar char="•"/>
            </a:pPr>
            <a:endParaRPr lang="es-MX" sz="800">
              <a:solidFill>
                <a:srgbClr val="444444"/>
              </a:solidFill>
              <a:latin typeface="Calibri"/>
              <a:cs typeface="Calibri"/>
            </a:endParaRPr>
          </a:p>
          <a:p>
            <a:pPr marL="90488" lvl="1" indent="-90488" algn="just">
              <a:buSzPts val="1200"/>
              <a:buFont typeface="Arial" panose="020B0604020202020204" pitchFamily="34" charset="0"/>
              <a:buChar char="•"/>
            </a:pPr>
            <a:r>
              <a:rPr lang="es-MX" sz="1500">
                <a:solidFill>
                  <a:srgbClr val="444444"/>
                </a:solidFill>
                <a:latin typeface="Calibri"/>
                <a:cs typeface="Calibri"/>
              </a:rPr>
              <a:t>Mediante protocolos técnicos de planificación conjunta la PNA consolida cuatro determinantes técnicas compartidas entre el POMCA y el POMIUAC: régimen de descarga fluvial condicionado por el caudal ambiental continental; balance y transporte de sedimentos; conectividad ecológica continental-costera-marina; e impactos acumulativos de las presiones generadas en la cuenca sobre los ecosistemas costeros receptores, sin alterar la naturaleza jurídica de los instrumentos ni redistribuir competencias.</a:t>
            </a:r>
          </a:p>
          <a:p>
            <a:pPr marL="90488" lvl="1" indent="-90488" algn="just">
              <a:buSzPts val="1200"/>
              <a:buFont typeface="Arial" panose="020B0604020202020204" pitchFamily="34" charset="0"/>
              <a:buChar char="•"/>
            </a:pPr>
            <a:endParaRPr lang="es-MX" sz="800">
              <a:solidFill>
                <a:srgbClr val="444444"/>
              </a:solidFill>
              <a:latin typeface="Calibri"/>
              <a:cs typeface="Calibri"/>
            </a:endParaRPr>
          </a:p>
          <a:p>
            <a:pPr marL="90488" lvl="1" indent="-90488" algn="just">
              <a:buSzPts val="1200"/>
              <a:buFont typeface="Arial" panose="020B0604020202020204" pitchFamily="34" charset="0"/>
              <a:buChar char="•"/>
            </a:pPr>
            <a:r>
              <a:rPr lang="es-MX" sz="1500">
                <a:solidFill>
                  <a:srgbClr val="444444"/>
                </a:solidFill>
                <a:latin typeface="Calibri"/>
                <a:cs typeface="Calibri"/>
              </a:rPr>
              <a:t>Las Comisiones conjuntas POMCA-POMIUAC operan como instancia técnica permanente; el MinAmbiente, DIMAR e INVEMAR definen el marco técnico para eventuales captaciones marinas destinadas al abastecimiento continental; desde el OTAA, el territorio se ordena alrededor del continuo cuenca-costa-mar.</a:t>
            </a:r>
            <a:endParaRPr sz="1500" i="0" u="none" strike="noStrike" cap="none">
              <a:solidFill>
                <a:schemeClr val="accent6"/>
              </a:solidFill>
              <a:latin typeface="Calibri"/>
              <a:ea typeface="Calibri"/>
              <a:cs typeface="Calibri"/>
              <a:sym typeface="Calibri"/>
            </a:endParaRPr>
          </a:p>
        </p:txBody>
      </p:sp>
      <p:cxnSp>
        <p:nvCxnSpPr>
          <p:cNvPr id="5" name="Conector recto 4">
            <a:extLst>
              <a:ext uri="{FF2B5EF4-FFF2-40B4-BE49-F238E27FC236}">
                <a16:creationId xmlns:a16="http://schemas.microsoft.com/office/drawing/2014/main" id="{F5C36940-7541-58DB-D6ED-9441BDF48786}"/>
              </a:ext>
            </a:extLst>
          </p:cNvPr>
          <p:cNvCxnSpPr/>
          <p:nvPr/>
        </p:nvCxnSpPr>
        <p:spPr>
          <a:xfrm>
            <a:off x="6785962" y="2690439"/>
            <a:ext cx="0" cy="4051845"/>
          </a:xfrm>
          <a:prstGeom prst="line">
            <a:avLst/>
          </a:prstGeom>
          <a:ln w="19050" cap="flat" cmpd="sng" algn="ctr">
            <a:solidFill>
              <a:schemeClr val="accent1"/>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sp>
        <p:nvSpPr>
          <p:cNvPr id="2" name="Google Shape;4161;p38">
            <a:extLst>
              <a:ext uri="{FF2B5EF4-FFF2-40B4-BE49-F238E27FC236}">
                <a16:creationId xmlns:a16="http://schemas.microsoft.com/office/drawing/2014/main" id="{070D8EE9-AF56-47E6-65E9-639383D2F429}"/>
              </a:ext>
            </a:extLst>
          </p:cNvPr>
          <p:cNvSpPr txBox="1"/>
          <p:nvPr/>
        </p:nvSpPr>
        <p:spPr>
          <a:xfrm>
            <a:off x="6904334" y="2085623"/>
            <a:ext cx="5126622" cy="4739719"/>
          </a:xfrm>
          <a:prstGeom prst="rect">
            <a:avLst/>
          </a:prstGeom>
          <a:solidFill>
            <a:schemeClr val="bg1"/>
          </a:solidFill>
          <a:ln>
            <a:noFill/>
          </a:ln>
        </p:spPr>
        <p:txBody>
          <a:bodyPr spcFirstLastPara="1" wrap="square" lIns="91425" tIns="45700" rIns="91425" bIns="45700" anchor="t" anchorCtr="0">
            <a:spAutoFit/>
          </a:bodyPr>
          <a:lstStyle/>
          <a:p>
            <a:pPr lvl="1" algn="just">
              <a:buSzPts val="1200"/>
            </a:pPr>
            <a:r>
              <a:rPr lang="es-CO" sz="1600" b="1">
                <a:solidFill>
                  <a:srgbClr val="242D5B"/>
                </a:solidFill>
                <a:latin typeface="Calibri"/>
                <a:cs typeface="Calibri"/>
              </a:rPr>
              <a:t>               </a:t>
            </a:r>
            <a:r>
              <a:rPr lang="es-CO" sz="1500" b="1">
                <a:solidFill>
                  <a:srgbClr val="242D5B"/>
                </a:solidFill>
                <a:latin typeface="Calibri"/>
                <a:cs typeface="Calibri"/>
              </a:rPr>
              <a:t>Responsables: </a:t>
            </a:r>
          </a:p>
          <a:p>
            <a:pPr lvl="1" algn="just">
              <a:buSzPts val="1200"/>
            </a:pPr>
            <a:endParaRPr lang="es-CO" sz="800" b="1">
              <a:solidFill>
                <a:srgbClr val="242D5B"/>
              </a:solidFill>
              <a:latin typeface="Calibri"/>
              <a:cs typeface="Calibri"/>
            </a:endParaRPr>
          </a:p>
          <a:p>
            <a:pPr algn="just"/>
            <a:r>
              <a:rPr lang="es-CO" sz="1500" b="1">
                <a:solidFill>
                  <a:srgbClr val="002060"/>
                </a:solidFill>
                <a:latin typeface="Calibri"/>
                <a:cs typeface="Calibri"/>
              </a:rPr>
              <a:t>Liderazgo: </a:t>
            </a:r>
            <a:r>
              <a:rPr lang="es-CO" sz="1500" err="1">
                <a:solidFill>
                  <a:srgbClr val="444444"/>
                </a:solidFill>
                <a:latin typeface="Calibri"/>
                <a:cs typeface="Calibri"/>
              </a:rPr>
              <a:t>MinAmbiente</a:t>
            </a:r>
            <a:r>
              <a:rPr lang="es-CO" sz="1500">
                <a:solidFill>
                  <a:srgbClr val="444444"/>
                </a:solidFill>
                <a:latin typeface="Calibri"/>
                <a:cs typeface="Calibri"/>
              </a:rPr>
              <a:t>.</a:t>
            </a:r>
          </a:p>
          <a:p>
            <a:pPr algn="just"/>
            <a:r>
              <a:rPr lang="es-MX" sz="1500" b="1">
                <a:solidFill>
                  <a:srgbClr val="002060"/>
                </a:solidFill>
                <a:latin typeface="Calibri"/>
                <a:cs typeface="Calibri"/>
              </a:rPr>
              <a:t>Articulación: </a:t>
            </a:r>
            <a:r>
              <a:rPr lang="es-MX" sz="1500">
                <a:solidFill>
                  <a:srgbClr val="444444"/>
                </a:solidFill>
                <a:latin typeface="Calibri"/>
                <a:cs typeface="Calibri"/>
              </a:rPr>
              <a:t>IDEAM (modelos de balance hídrico y transporte de sedimentos; ERA), INVEMAR (soporte científico costero-marino), DIMAR (autoridad marítima), CARMAC (coordinación de macrocuenca costera), Comisiones conjuntas POMCA-POMIUAC, comunidades costeras, afrodescendientes, indígenas y pescadoras artesanales (sistemas de conocimiento e insumos técnicos).</a:t>
            </a:r>
          </a:p>
          <a:p>
            <a:pPr algn="just"/>
            <a:endParaRPr lang="es-MX" sz="800">
              <a:solidFill>
                <a:srgbClr val="444444"/>
              </a:solidFill>
              <a:latin typeface="Calibri"/>
              <a:cs typeface="Calibri"/>
            </a:endParaRPr>
          </a:p>
          <a:p>
            <a:pPr algn="just"/>
            <a:r>
              <a:rPr lang="es-MX" sz="1500" b="1">
                <a:solidFill>
                  <a:srgbClr val="242D5B"/>
                </a:solidFill>
                <a:latin typeface="Calibri"/>
                <a:cs typeface="Calibri"/>
              </a:rPr>
              <a:t>Metas: </a:t>
            </a:r>
          </a:p>
          <a:p>
            <a:pPr algn="just"/>
            <a:r>
              <a:rPr lang="es-CO" sz="1500" b="1">
                <a:solidFill>
                  <a:srgbClr val="002060"/>
                </a:solidFill>
                <a:latin typeface="Calibri"/>
                <a:cs typeface="Calibri"/>
              </a:rPr>
              <a:t>2028: </a:t>
            </a:r>
            <a:r>
              <a:rPr lang="es-MX" sz="1500">
                <a:solidFill>
                  <a:srgbClr val="444444"/>
                </a:solidFill>
                <a:latin typeface="Calibri"/>
                <a:cs typeface="Calibri"/>
              </a:rPr>
              <a:t>lineamientos expedidos; Comisiones conjuntas constituidas; cuencas y unidades costeras priorizadas según presión acumulada, variabilidad de la oferta, carga contaminante y conectividad cuenca-costa-mar. </a:t>
            </a:r>
            <a:r>
              <a:rPr lang="es-MX" sz="1500" b="1">
                <a:solidFill>
                  <a:srgbClr val="002060"/>
                </a:solidFill>
                <a:latin typeface="Calibri"/>
                <a:cs typeface="Calibri"/>
              </a:rPr>
              <a:t>2032:</a:t>
            </a:r>
            <a:r>
              <a:rPr lang="es-MX" sz="1500">
                <a:solidFill>
                  <a:srgbClr val="444444"/>
                </a:solidFill>
                <a:latin typeface="Calibri"/>
                <a:cs typeface="Calibri"/>
              </a:rPr>
              <a:t> protocolos de planificación conjunta incorporados; línea base de calidad en tramos río-estuario-costa establecida. </a:t>
            </a:r>
            <a:r>
              <a:rPr lang="es-MX" sz="1500" b="1">
                <a:solidFill>
                  <a:srgbClr val="002060"/>
                </a:solidFill>
                <a:latin typeface="Calibri"/>
                <a:cs typeface="Calibri"/>
              </a:rPr>
              <a:t>2050: </a:t>
            </a:r>
            <a:r>
              <a:rPr lang="es-MX" sz="1500">
                <a:solidFill>
                  <a:srgbClr val="444444"/>
                </a:solidFill>
                <a:latin typeface="Calibri"/>
                <a:cs typeface="Calibri"/>
              </a:rPr>
              <a:t>mejora verificable de la calidad del agua, reducción de la variabilidad de los caudales de descarga y mejora de la conectividad ecológica en los sistemas priorizados.</a:t>
            </a:r>
            <a:endParaRPr lang="es-CO" sz="1500">
              <a:solidFill>
                <a:schemeClr val="accent6"/>
              </a:solidFill>
              <a:latin typeface="Calibri"/>
              <a:cs typeface="Calibri"/>
            </a:endParaRPr>
          </a:p>
        </p:txBody>
      </p:sp>
      <p:pic>
        <p:nvPicPr>
          <p:cNvPr id="10" name="Gráfico 9" descr="Mano abierta con planta contorno">
            <a:extLst>
              <a:ext uri="{FF2B5EF4-FFF2-40B4-BE49-F238E27FC236}">
                <a16:creationId xmlns:a16="http://schemas.microsoft.com/office/drawing/2014/main" id="{297F3FBE-732C-C011-0D7E-CAC12F525393}"/>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75695" y="2034953"/>
            <a:ext cx="655486" cy="655486"/>
          </a:xfrm>
          <a:prstGeom prst="rect">
            <a:avLst/>
          </a:prstGeom>
        </p:spPr>
      </p:pic>
    </p:spTree>
    <p:extLst>
      <p:ext uri="{BB962C8B-B14F-4D97-AF65-F5344CB8AC3E}">
        <p14:creationId xmlns:p14="http://schemas.microsoft.com/office/powerpoint/2010/main" val="42193148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3998">
          <a:extLst>
            <a:ext uri="{FF2B5EF4-FFF2-40B4-BE49-F238E27FC236}">
              <a16:creationId xmlns:a16="http://schemas.microsoft.com/office/drawing/2014/main" id="{BD120960-B302-849B-9A5C-BDD7A78D1AD0}"/>
            </a:ext>
          </a:extLst>
        </p:cNvPr>
        <p:cNvGrpSpPr/>
        <p:nvPr/>
      </p:nvGrpSpPr>
      <p:grpSpPr>
        <a:xfrm>
          <a:off x="0" y="0"/>
          <a:ext cx="0" cy="0"/>
          <a:chOff x="0" y="0"/>
          <a:chExt cx="0" cy="0"/>
        </a:xfrm>
      </p:grpSpPr>
      <p:pic>
        <p:nvPicPr>
          <p:cNvPr id="3999" name="Google Shape;3999;p27" descr="Patrón de fondo&#10;&#10;El contenido generado por IA puede ser incorrecto.">
            <a:extLst>
              <a:ext uri="{FF2B5EF4-FFF2-40B4-BE49-F238E27FC236}">
                <a16:creationId xmlns:a16="http://schemas.microsoft.com/office/drawing/2014/main" id="{DE284393-6BFB-AD4E-516E-F507E4FE6000}"/>
              </a:ext>
            </a:extLst>
          </p:cNvPr>
          <p:cNvPicPr preferRelativeResize="0"/>
          <p:nvPr/>
        </p:nvPicPr>
        <p:blipFill rotWithShape="1">
          <a:blip r:embed="rId3">
            <a:alphaModFix/>
          </a:blip>
          <a:srcRect/>
          <a:stretch/>
        </p:blipFill>
        <p:spPr>
          <a:xfrm>
            <a:off x="7798" y="-3861"/>
            <a:ext cx="11036752" cy="6858000"/>
          </a:xfrm>
          <a:prstGeom prst="rect">
            <a:avLst/>
          </a:prstGeom>
          <a:noFill/>
          <a:ln>
            <a:noFill/>
          </a:ln>
        </p:spPr>
      </p:pic>
      <p:sp>
        <p:nvSpPr>
          <p:cNvPr id="4000" name="Google Shape;4000;p27">
            <a:extLst>
              <a:ext uri="{FF2B5EF4-FFF2-40B4-BE49-F238E27FC236}">
                <a16:creationId xmlns:a16="http://schemas.microsoft.com/office/drawing/2014/main" id="{3BBD07DC-225A-BDAF-BEF9-D75FC249E1BA}"/>
              </a:ext>
            </a:extLst>
          </p:cNvPr>
          <p:cNvSpPr/>
          <p:nvPr/>
        </p:nvSpPr>
        <p:spPr>
          <a:xfrm>
            <a:off x="6801898" y="0"/>
            <a:ext cx="5386800" cy="1042200"/>
          </a:xfrm>
          <a:prstGeom prst="rect">
            <a:avLst/>
          </a:prstGeom>
          <a:solidFill>
            <a:srgbClr val="242D5B"/>
          </a:solidFill>
          <a:ln w="12700" cap="flat" cmpd="sng">
            <a:solidFill>
              <a:srgbClr val="264159"/>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4001" name="Google Shape;4001;p27">
            <a:extLst>
              <a:ext uri="{FF2B5EF4-FFF2-40B4-BE49-F238E27FC236}">
                <a16:creationId xmlns:a16="http://schemas.microsoft.com/office/drawing/2014/main" id="{0D340766-3269-7C1E-1FF8-65EE9968C963}"/>
              </a:ext>
            </a:extLst>
          </p:cNvPr>
          <p:cNvSpPr txBox="1"/>
          <p:nvPr/>
        </p:nvSpPr>
        <p:spPr>
          <a:xfrm>
            <a:off x="7099310" y="185888"/>
            <a:ext cx="4814700" cy="1077178"/>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000"/>
              <a:buFont typeface="Arial"/>
              <a:buNone/>
            </a:pPr>
            <a:r>
              <a:rPr lang="es-ES" sz="2000" b="1">
                <a:solidFill>
                  <a:schemeClr val="lt1"/>
                </a:solidFill>
                <a:latin typeface="Calibri"/>
                <a:ea typeface="Calibri"/>
                <a:cs typeface="Calibri"/>
                <a:sym typeface="Calibri"/>
              </a:rPr>
              <a:t>PROCESO ITERATIVO DE ACTUALIZACIÓN DE LA PNGIRH</a:t>
            </a:r>
            <a:endParaRPr sz="2000" b="0" i="0" u="none" strike="noStrike" cap="none">
              <a:solidFill>
                <a:schemeClr val="lt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2400"/>
              <a:buFont typeface="Arial"/>
              <a:buNone/>
            </a:pPr>
            <a:endParaRPr sz="2400" b="1" i="0" u="none" strike="noStrike" cap="none">
              <a:solidFill>
                <a:schemeClr val="lt1"/>
              </a:solidFill>
              <a:latin typeface="Calibri"/>
              <a:ea typeface="Calibri"/>
              <a:cs typeface="Calibri"/>
              <a:sym typeface="Calibri"/>
            </a:endParaRPr>
          </a:p>
        </p:txBody>
      </p:sp>
      <p:pic>
        <p:nvPicPr>
          <p:cNvPr id="4002" name="Google Shape;4002;p27" descr="Logotipo&#10;&#10;El contenido generado por IA puede ser incorrecto.">
            <a:extLst>
              <a:ext uri="{FF2B5EF4-FFF2-40B4-BE49-F238E27FC236}">
                <a16:creationId xmlns:a16="http://schemas.microsoft.com/office/drawing/2014/main" id="{1FEF8423-F5CF-67D8-8D35-C5F836A55F5A}"/>
              </a:ext>
            </a:extLst>
          </p:cNvPr>
          <p:cNvPicPr preferRelativeResize="0"/>
          <p:nvPr/>
        </p:nvPicPr>
        <p:blipFill rotWithShape="1">
          <a:blip r:embed="rId4">
            <a:alphaModFix/>
          </a:blip>
          <a:srcRect/>
          <a:stretch/>
        </p:blipFill>
        <p:spPr>
          <a:xfrm>
            <a:off x="277873" y="185888"/>
            <a:ext cx="4019550" cy="809625"/>
          </a:xfrm>
          <a:prstGeom prst="rect">
            <a:avLst/>
          </a:prstGeom>
          <a:noFill/>
          <a:ln>
            <a:noFill/>
          </a:ln>
        </p:spPr>
      </p:pic>
      <p:pic>
        <p:nvPicPr>
          <p:cNvPr id="8" name="Picture 2">
            <a:extLst>
              <a:ext uri="{FF2B5EF4-FFF2-40B4-BE49-F238E27FC236}">
                <a16:creationId xmlns:a16="http://schemas.microsoft.com/office/drawing/2014/main" id="{49E4301B-6215-4916-957E-37B7D18CF6D8}"/>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a:xfrm>
            <a:off x="2120927" y="1322115"/>
            <a:ext cx="7385733" cy="5298795"/>
          </a:xfrm>
          <a:prstGeom prst="rect">
            <a:avLst/>
          </a:prstGeom>
          <a:noFill/>
        </p:spPr>
      </p:pic>
      <p:sp>
        <p:nvSpPr>
          <p:cNvPr id="3" name="CuadroTexto 2">
            <a:extLst>
              <a:ext uri="{FF2B5EF4-FFF2-40B4-BE49-F238E27FC236}">
                <a16:creationId xmlns:a16="http://schemas.microsoft.com/office/drawing/2014/main" id="{5809165A-1F52-41AA-8B1F-284F59C45651}"/>
              </a:ext>
            </a:extLst>
          </p:cNvPr>
          <p:cNvSpPr txBox="1"/>
          <p:nvPr/>
        </p:nvSpPr>
        <p:spPr>
          <a:xfrm>
            <a:off x="6096000" y="6293922"/>
            <a:ext cx="184731" cy="307777"/>
          </a:xfrm>
          <a:prstGeom prst="rect">
            <a:avLst/>
          </a:prstGeom>
          <a:noFill/>
        </p:spPr>
        <p:txBody>
          <a:bodyPr wrap="none" rtlCol="0">
            <a:spAutoFit/>
          </a:bodyPr>
          <a:lstStyle/>
          <a:p>
            <a:endParaRPr lang="es-CO"/>
          </a:p>
        </p:txBody>
      </p:sp>
      <p:sp>
        <p:nvSpPr>
          <p:cNvPr id="4" name="Rectángulo 3">
            <a:extLst>
              <a:ext uri="{FF2B5EF4-FFF2-40B4-BE49-F238E27FC236}">
                <a16:creationId xmlns:a16="http://schemas.microsoft.com/office/drawing/2014/main" id="{ECDEE36A-2556-4780-9DD0-296DA7AB918F}"/>
              </a:ext>
            </a:extLst>
          </p:cNvPr>
          <p:cNvSpPr/>
          <p:nvPr/>
        </p:nvSpPr>
        <p:spPr>
          <a:xfrm>
            <a:off x="6096000" y="6293921"/>
            <a:ext cx="2525486" cy="38603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a:t>1. Árbol Problema, Problema Público- ML</a:t>
            </a:r>
            <a:endParaRPr lang="es-CO"/>
          </a:p>
        </p:txBody>
      </p:sp>
      <p:sp>
        <p:nvSpPr>
          <p:cNvPr id="11" name="Rectángulo 10">
            <a:extLst>
              <a:ext uri="{FF2B5EF4-FFF2-40B4-BE49-F238E27FC236}">
                <a16:creationId xmlns:a16="http://schemas.microsoft.com/office/drawing/2014/main" id="{ED28C491-584D-4778-B607-093F5323BD24}"/>
              </a:ext>
            </a:extLst>
          </p:cNvPr>
          <p:cNvSpPr/>
          <p:nvPr/>
        </p:nvSpPr>
        <p:spPr>
          <a:xfrm>
            <a:off x="8374083" y="3865584"/>
            <a:ext cx="2525486" cy="38603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a:t>2. Justicia Hídrica y realidades en el territorio</a:t>
            </a:r>
            <a:endParaRPr lang="es-CO"/>
          </a:p>
        </p:txBody>
      </p:sp>
      <p:sp>
        <p:nvSpPr>
          <p:cNvPr id="12" name="Rectángulo 11">
            <a:extLst>
              <a:ext uri="{FF2B5EF4-FFF2-40B4-BE49-F238E27FC236}">
                <a16:creationId xmlns:a16="http://schemas.microsoft.com/office/drawing/2014/main" id="{D65EA630-EB4F-4791-8061-B52510236A39}"/>
              </a:ext>
            </a:extLst>
          </p:cNvPr>
          <p:cNvSpPr/>
          <p:nvPr/>
        </p:nvSpPr>
        <p:spPr>
          <a:xfrm>
            <a:off x="4573824" y="1154183"/>
            <a:ext cx="2525486" cy="38603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a:t>3. Brechas y acciones transformadoras</a:t>
            </a:r>
            <a:endParaRPr lang="es-CO"/>
          </a:p>
        </p:txBody>
      </p:sp>
      <p:sp>
        <p:nvSpPr>
          <p:cNvPr id="13" name="Rectángulo 12">
            <a:extLst>
              <a:ext uri="{FF2B5EF4-FFF2-40B4-BE49-F238E27FC236}">
                <a16:creationId xmlns:a16="http://schemas.microsoft.com/office/drawing/2014/main" id="{B42B004C-9535-4698-A826-963D1D752BCB}"/>
              </a:ext>
            </a:extLst>
          </p:cNvPr>
          <p:cNvSpPr/>
          <p:nvPr/>
        </p:nvSpPr>
        <p:spPr>
          <a:xfrm>
            <a:off x="858184" y="3865584"/>
            <a:ext cx="2525486" cy="38603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a:t>Análisis vía consulta pública</a:t>
            </a:r>
            <a:endParaRPr lang="es-CO"/>
          </a:p>
        </p:txBody>
      </p:sp>
      <p:sp>
        <p:nvSpPr>
          <p:cNvPr id="14" name="Rectángulo 13">
            <a:extLst>
              <a:ext uri="{FF2B5EF4-FFF2-40B4-BE49-F238E27FC236}">
                <a16:creationId xmlns:a16="http://schemas.microsoft.com/office/drawing/2014/main" id="{53EFE1F3-CFDF-444C-82D2-D0A67781BDBE}"/>
              </a:ext>
            </a:extLst>
          </p:cNvPr>
          <p:cNvSpPr/>
          <p:nvPr/>
        </p:nvSpPr>
        <p:spPr>
          <a:xfrm>
            <a:off x="4646413" y="3711695"/>
            <a:ext cx="2583522" cy="30777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200" b="1"/>
              <a:t>POLÍTICA NACIONAL DEL AGUA</a:t>
            </a:r>
            <a:endParaRPr lang="es-CO" sz="1200" b="1"/>
          </a:p>
        </p:txBody>
      </p:sp>
    </p:spTree>
    <p:extLst>
      <p:ext uri="{BB962C8B-B14F-4D97-AF65-F5344CB8AC3E}">
        <p14:creationId xmlns:p14="http://schemas.microsoft.com/office/powerpoint/2010/main" val="29398520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Shape 3998">
          <a:extLst>
            <a:ext uri="{FF2B5EF4-FFF2-40B4-BE49-F238E27FC236}">
              <a16:creationId xmlns:a16="http://schemas.microsoft.com/office/drawing/2014/main" id="{6A22E3D6-755C-4978-3261-238DDCA1534B}"/>
            </a:ext>
          </a:extLst>
        </p:cNvPr>
        <p:cNvGrpSpPr/>
        <p:nvPr/>
      </p:nvGrpSpPr>
      <p:grpSpPr>
        <a:xfrm>
          <a:off x="0" y="0"/>
          <a:ext cx="0" cy="0"/>
          <a:chOff x="0" y="0"/>
          <a:chExt cx="0" cy="0"/>
        </a:xfrm>
      </p:grpSpPr>
      <p:pic>
        <p:nvPicPr>
          <p:cNvPr id="3999" name="Google Shape;3999;p27" descr="Patrón de fondo&#10;&#10;El contenido generado por IA puede ser incorrecto.">
            <a:extLst>
              <a:ext uri="{FF2B5EF4-FFF2-40B4-BE49-F238E27FC236}">
                <a16:creationId xmlns:a16="http://schemas.microsoft.com/office/drawing/2014/main" id="{1D2730CC-E7C2-1D01-0183-E1566BC0CAA8}"/>
              </a:ext>
            </a:extLst>
          </p:cNvPr>
          <p:cNvPicPr preferRelativeResize="0"/>
          <p:nvPr/>
        </p:nvPicPr>
        <p:blipFill rotWithShape="1">
          <a:blip r:embed="rId4">
            <a:alphaModFix/>
          </a:blip>
          <a:srcRect/>
          <a:stretch/>
        </p:blipFill>
        <p:spPr>
          <a:xfrm>
            <a:off x="-117952" y="17089"/>
            <a:ext cx="12306649" cy="6840911"/>
          </a:xfrm>
          <a:prstGeom prst="rect">
            <a:avLst/>
          </a:prstGeom>
          <a:noFill/>
          <a:ln>
            <a:noFill/>
          </a:ln>
        </p:spPr>
      </p:pic>
      <p:sp>
        <p:nvSpPr>
          <p:cNvPr id="4000" name="Google Shape;4000;p27">
            <a:extLst>
              <a:ext uri="{FF2B5EF4-FFF2-40B4-BE49-F238E27FC236}">
                <a16:creationId xmlns:a16="http://schemas.microsoft.com/office/drawing/2014/main" id="{FFA885BD-883F-11CF-CC91-A1048DE4AE68}"/>
              </a:ext>
            </a:extLst>
          </p:cNvPr>
          <p:cNvSpPr/>
          <p:nvPr/>
        </p:nvSpPr>
        <p:spPr>
          <a:xfrm>
            <a:off x="6801898" y="0"/>
            <a:ext cx="5386800" cy="1042200"/>
          </a:xfrm>
          <a:prstGeom prst="rect">
            <a:avLst/>
          </a:prstGeom>
          <a:solidFill>
            <a:srgbClr val="242D5B"/>
          </a:solidFill>
          <a:ln w="12700" cap="flat" cmpd="sng">
            <a:solidFill>
              <a:srgbClr val="264159"/>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4001" name="Google Shape;4001;p27">
            <a:extLst>
              <a:ext uri="{FF2B5EF4-FFF2-40B4-BE49-F238E27FC236}">
                <a16:creationId xmlns:a16="http://schemas.microsoft.com/office/drawing/2014/main" id="{1F5DF004-7CCE-6494-C8D7-D883D378B945}"/>
              </a:ext>
            </a:extLst>
          </p:cNvPr>
          <p:cNvSpPr txBox="1"/>
          <p:nvPr/>
        </p:nvSpPr>
        <p:spPr>
          <a:xfrm>
            <a:off x="7099310" y="185888"/>
            <a:ext cx="4814700" cy="107730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000"/>
              <a:buFont typeface="Arial"/>
              <a:buNone/>
            </a:pPr>
            <a:r>
              <a:rPr lang="es-CO" sz="2000" b="1" i="0" u="none" strike="noStrike" cap="none">
                <a:solidFill>
                  <a:schemeClr val="lt1"/>
                </a:solidFill>
                <a:latin typeface="Calibri"/>
                <a:ea typeface="Calibri"/>
                <a:cs typeface="Calibri"/>
                <a:sym typeface="Calibri"/>
              </a:rPr>
              <a:t>LÍNEAS ESTRATÉGICAS propuestas equipo ANCLA</a:t>
            </a:r>
            <a:endParaRPr sz="2000" b="0" i="0" u="none" strike="noStrike" cap="none">
              <a:solidFill>
                <a:schemeClr val="lt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2400"/>
              <a:buFont typeface="Arial"/>
              <a:buNone/>
            </a:pPr>
            <a:endParaRPr sz="2400" b="1" i="0" u="none" strike="noStrike" cap="none">
              <a:solidFill>
                <a:schemeClr val="lt1"/>
              </a:solidFill>
              <a:latin typeface="Calibri"/>
              <a:ea typeface="Calibri"/>
              <a:cs typeface="Calibri"/>
              <a:sym typeface="Calibri"/>
            </a:endParaRPr>
          </a:p>
        </p:txBody>
      </p:sp>
      <p:pic>
        <p:nvPicPr>
          <p:cNvPr id="4002" name="Google Shape;4002;p27" descr="Logotipo&#10;&#10;El contenido generado por IA puede ser incorrecto.">
            <a:extLst>
              <a:ext uri="{FF2B5EF4-FFF2-40B4-BE49-F238E27FC236}">
                <a16:creationId xmlns:a16="http://schemas.microsoft.com/office/drawing/2014/main" id="{2EC94B74-9480-B81A-E5FD-6446971AB028}"/>
              </a:ext>
            </a:extLst>
          </p:cNvPr>
          <p:cNvPicPr preferRelativeResize="0"/>
          <p:nvPr/>
        </p:nvPicPr>
        <p:blipFill rotWithShape="1">
          <a:blip r:embed="rId5">
            <a:alphaModFix/>
          </a:blip>
          <a:srcRect/>
          <a:stretch/>
        </p:blipFill>
        <p:spPr>
          <a:xfrm>
            <a:off x="277873" y="185888"/>
            <a:ext cx="4019550" cy="809625"/>
          </a:xfrm>
          <a:prstGeom prst="rect">
            <a:avLst/>
          </a:prstGeom>
          <a:noFill/>
          <a:ln>
            <a:noFill/>
          </a:ln>
        </p:spPr>
      </p:pic>
      <p:sp>
        <p:nvSpPr>
          <p:cNvPr id="4003" name="Google Shape;4003;p27">
            <a:extLst>
              <a:ext uri="{FF2B5EF4-FFF2-40B4-BE49-F238E27FC236}">
                <a16:creationId xmlns:a16="http://schemas.microsoft.com/office/drawing/2014/main" id="{0AE232BF-E938-771E-6011-756D611D82BC}"/>
              </a:ext>
            </a:extLst>
          </p:cNvPr>
          <p:cNvSpPr/>
          <p:nvPr/>
        </p:nvSpPr>
        <p:spPr>
          <a:xfrm>
            <a:off x="-117953" y="1002217"/>
            <a:ext cx="12310553" cy="1042200"/>
          </a:xfrm>
          <a:prstGeom prst="rect">
            <a:avLst/>
          </a:prstGeom>
          <a:solidFill>
            <a:srgbClr val="BBD6E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600"/>
              <a:buFont typeface="Arial"/>
              <a:buNone/>
            </a:pPr>
            <a:endParaRPr sz="1600" b="0" i="0" u="none" strike="noStrike" cap="none">
              <a:solidFill>
                <a:schemeClr val="lt1"/>
              </a:solidFill>
              <a:latin typeface="Calibri"/>
              <a:ea typeface="Calibri"/>
              <a:cs typeface="Calibri"/>
              <a:sym typeface="Calibri"/>
            </a:endParaRPr>
          </a:p>
        </p:txBody>
      </p:sp>
      <p:sp>
        <p:nvSpPr>
          <p:cNvPr id="4004" name="Google Shape;4004;p27">
            <a:extLst>
              <a:ext uri="{FF2B5EF4-FFF2-40B4-BE49-F238E27FC236}">
                <a16:creationId xmlns:a16="http://schemas.microsoft.com/office/drawing/2014/main" id="{51B5F49A-4BF0-3D91-3EDC-AA0EA2BA735E}"/>
              </a:ext>
            </a:extLst>
          </p:cNvPr>
          <p:cNvSpPr txBox="1"/>
          <p:nvPr/>
        </p:nvSpPr>
        <p:spPr>
          <a:xfrm>
            <a:off x="267171" y="1068573"/>
            <a:ext cx="11646840" cy="92328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000"/>
              <a:buFont typeface="Arial"/>
              <a:buNone/>
            </a:pPr>
            <a:r>
              <a:rPr lang="es-CO" sz="1800" b="1" i="0" u="none" strike="noStrike" cap="none">
                <a:solidFill>
                  <a:srgbClr val="242D5B"/>
                </a:solidFill>
                <a:latin typeface="Calibri"/>
                <a:ea typeface="Calibri"/>
                <a:cs typeface="Calibri"/>
                <a:sym typeface="Calibri"/>
              </a:rPr>
              <a:t>INSTRUMENTOS</a:t>
            </a:r>
            <a:endParaRPr lang="es-CO" sz="1800" b="1">
              <a:solidFill>
                <a:srgbClr val="242D5B"/>
              </a:solidFill>
              <a:latin typeface="Calibri"/>
              <a:ea typeface="Calibri"/>
              <a:cs typeface="Calibri"/>
              <a:sym typeface="Calibri"/>
            </a:endParaRPr>
          </a:p>
          <a:p>
            <a:pPr algn="just">
              <a:buSzPts val="2000"/>
            </a:pPr>
            <a:r>
              <a:rPr lang="es-MX" sz="1800" b="1" i="0" u="none" strike="noStrike" cap="none">
                <a:solidFill>
                  <a:schemeClr val="accent6"/>
                </a:solidFill>
                <a:latin typeface="Calibri"/>
                <a:ea typeface="Arial"/>
                <a:cs typeface="Calibri"/>
                <a:sym typeface="Calibri"/>
              </a:rPr>
              <a:t>Acción 9: </a:t>
            </a:r>
            <a:r>
              <a:rPr lang="es-MX" sz="1800" b="1" i="0" u="none" strike="noStrike" cap="none">
                <a:solidFill>
                  <a:srgbClr val="242D5B"/>
                </a:solidFill>
                <a:latin typeface="Calibri"/>
                <a:ea typeface="Arial"/>
                <a:cs typeface="Calibri"/>
                <a:sym typeface="Calibri"/>
              </a:rPr>
              <a:t>Desarrollar la gestión urbana integrada del ciclo del agua en los instrumentos de planificación del agua para el cierre de brechas de seguridad hídrica con equidad territorial y de género.</a:t>
            </a:r>
            <a:endParaRPr lang="es-MX" b="0" i="0" u="none" strike="noStrike" cap="none">
              <a:solidFill>
                <a:schemeClr val="accent6">
                  <a:lumMod val="49000"/>
                </a:schemeClr>
              </a:solidFill>
              <a:latin typeface="Arial"/>
              <a:ea typeface="Arial"/>
              <a:cs typeface="Arial"/>
              <a:sym typeface="Arial"/>
            </a:endParaRPr>
          </a:p>
        </p:txBody>
      </p:sp>
      <p:sp>
        <p:nvSpPr>
          <p:cNvPr id="3" name="Google Shape;4161;p38">
            <a:extLst>
              <a:ext uri="{FF2B5EF4-FFF2-40B4-BE49-F238E27FC236}">
                <a16:creationId xmlns:a16="http://schemas.microsoft.com/office/drawing/2014/main" id="{B46EF6E9-8027-4F3C-800A-D0FE0F8BE276}"/>
              </a:ext>
            </a:extLst>
          </p:cNvPr>
          <p:cNvSpPr txBox="1"/>
          <p:nvPr/>
        </p:nvSpPr>
        <p:spPr>
          <a:xfrm>
            <a:off x="139919" y="2079923"/>
            <a:ext cx="6581302" cy="4662775"/>
          </a:xfrm>
          <a:prstGeom prst="rect">
            <a:avLst/>
          </a:prstGeom>
          <a:noFill/>
          <a:ln>
            <a:noFill/>
          </a:ln>
        </p:spPr>
        <p:txBody>
          <a:bodyPr spcFirstLastPara="1" wrap="square" lIns="91425" tIns="45700" rIns="91425" bIns="45700" anchor="t" anchorCtr="0">
            <a:spAutoFit/>
          </a:bodyPr>
          <a:lstStyle/>
          <a:p>
            <a:pPr marL="457200" lvl="1" algn="just">
              <a:buSzPts val="1200"/>
            </a:pPr>
            <a:r>
              <a:rPr lang="es-CO" sz="1800" b="1">
                <a:solidFill>
                  <a:srgbClr val="242D5B"/>
                </a:solidFill>
                <a:latin typeface="Calibri"/>
                <a:cs typeface="Calibri"/>
                <a:sym typeface="Calibri"/>
              </a:rPr>
              <a:t>                Propósito:  </a:t>
            </a:r>
          </a:p>
          <a:p>
            <a:pPr marL="457200" lvl="1" algn="just">
              <a:buSzPts val="1200"/>
            </a:pPr>
            <a:endParaRPr lang="es-CO" sz="800" b="1">
              <a:solidFill>
                <a:srgbClr val="242D5B"/>
              </a:solidFill>
              <a:latin typeface="Calibri"/>
              <a:cs typeface="Calibri"/>
              <a:sym typeface="Calibri"/>
            </a:endParaRPr>
          </a:p>
          <a:p>
            <a:pPr marL="90488" lvl="1" indent="-90488" algn="just">
              <a:buSzPts val="1200"/>
              <a:buFont typeface="Arial" panose="020B0604020202020204" pitchFamily="34" charset="0"/>
              <a:buChar char="•"/>
            </a:pPr>
            <a:r>
              <a:rPr lang="es-MX" sz="1500">
                <a:solidFill>
                  <a:srgbClr val="444444"/>
                </a:solidFill>
                <a:highlight>
                  <a:srgbClr val="FFFF00"/>
                </a:highlight>
                <a:latin typeface="Calibri"/>
                <a:cs typeface="Calibri"/>
              </a:rPr>
              <a:t>El ciclo urbano del agua es parte inseparable del ciclo hidrológico, pero el marco vigente no establece criterios estandarizados para incorporar el balance hídrico urbano, la presión por impermeabilización, las cargas contaminantes del drenaje urbano ni la interacción urbano-acuífero en los instrumentos de planificación</a:t>
            </a:r>
            <a:r>
              <a:rPr lang="es-MX" sz="1500">
                <a:solidFill>
                  <a:srgbClr val="444444"/>
                </a:solidFill>
                <a:latin typeface="Calibri"/>
                <a:cs typeface="Calibri"/>
              </a:rPr>
              <a:t>, </a:t>
            </a:r>
            <a:r>
              <a:rPr lang="es-MX" sz="1500">
                <a:solidFill>
                  <a:schemeClr val="accent6"/>
                </a:solidFill>
                <a:latin typeface="Calibri"/>
                <a:cs typeface="Calibri"/>
              </a:rPr>
              <a:t>concentrando los efectos de esa desconexión en asentamientos informales, zonas de riesgo hídrico y territorios periurbanos</a:t>
            </a:r>
            <a:r>
              <a:rPr lang="es-MX" sz="1500">
                <a:solidFill>
                  <a:srgbClr val="444444"/>
                </a:solidFill>
                <a:latin typeface="Calibri"/>
                <a:cs typeface="Calibri"/>
              </a:rPr>
              <a:t>.</a:t>
            </a:r>
          </a:p>
          <a:p>
            <a:pPr marL="90488" lvl="1" indent="-90488" algn="just">
              <a:buSzPts val="1200"/>
              <a:buFont typeface="Arial" panose="020B0604020202020204" pitchFamily="34" charset="0"/>
              <a:buChar char="•"/>
            </a:pPr>
            <a:endParaRPr lang="es-MX" sz="800">
              <a:solidFill>
                <a:srgbClr val="444444"/>
              </a:solidFill>
              <a:latin typeface="Calibri"/>
              <a:cs typeface="Calibri"/>
            </a:endParaRPr>
          </a:p>
          <a:p>
            <a:pPr marL="90488" lvl="1" indent="-90488" algn="just">
              <a:buSzPts val="1200"/>
              <a:buFont typeface="Arial" panose="020B0604020202020204" pitchFamily="34" charset="0"/>
              <a:buChar char="•"/>
            </a:pPr>
            <a:r>
              <a:rPr lang="es-MX" sz="1500">
                <a:solidFill>
                  <a:srgbClr val="444444"/>
                </a:solidFill>
                <a:latin typeface="Calibri"/>
                <a:cs typeface="Calibri"/>
              </a:rPr>
              <a:t>La PNA incorpora el componente urbano de forma diferenciada por instrumento: módulo de balance hídrico integrado superficial-subterráneo en el POMCA; análisis de presión en microcuencas abastecedoras en el PMAM; criterios de eficiencia y gestión de demanda en el PORH; interacción urbano-acuífero en el PMAA; y funciones urbanas de regulación hídrica en el acotamiento de ronda, sin crear nuevos instrumentos ni modificar competencias.</a:t>
            </a:r>
          </a:p>
          <a:p>
            <a:pPr marL="90488" lvl="1" indent="-90488" algn="just">
              <a:buSzPts val="1200"/>
              <a:buFont typeface="Arial" panose="020B0604020202020204" pitchFamily="34" charset="0"/>
              <a:buChar char="•"/>
            </a:pPr>
            <a:endParaRPr lang="es-MX" sz="800">
              <a:solidFill>
                <a:srgbClr val="444444"/>
              </a:solidFill>
              <a:latin typeface="Calibri"/>
              <a:cs typeface="Calibri"/>
            </a:endParaRPr>
          </a:p>
          <a:p>
            <a:pPr marL="90488" lvl="1" indent="-90488" algn="just">
              <a:buSzPts val="1200"/>
              <a:buFont typeface="Arial" panose="020B0604020202020204" pitchFamily="34" charset="0"/>
              <a:buChar char="•"/>
            </a:pPr>
            <a:r>
              <a:rPr lang="es-MX" sz="1500">
                <a:solidFill>
                  <a:srgbClr val="444444"/>
                </a:solidFill>
                <a:latin typeface="Calibri"/>
                <a:cs typeface="Calibri"/>
              </a:rPr>
              <a:t>La infraestructura verde-azul y los SUDS materializan el OTAA en el ámbito urbano: </a:t>
            </a:r>
            <a:r>
              <a:rPr lang="es-MX" sz="1500">
                <a:solidFill>
                  <a:schemeClr val="accent6"/>
                </a:solidFill>
                <a:latin typeface="Calibri"/>
                <a:cs typeface="Calibri"/>
              </a:rPr>
              <a:t>la ciudad se estructura alrededor de las dinámicas del ciclo del agua</a:t>
            </a:r>
            <a:r>
              <a:rPr lang="es-MX" sz="1500">
                <a:solidFill>
                  <a:srgbClr val="444444"/>
                </a:solidFill>
                <a:latin typeface="Calibri"/>
                <a:cs typeface="Calibri"/>
              </a:rPr>
              <a:t>, reconociendo que la impermeabilización, la alteración de cauces y la ocupación de rondas comprometen la funcionalidad hídrica del territorio </a:t>
            </a:r>
            <a:r>
              <a:rPr lang="es-MX" sz="1500">
                <a:solidFill>
                  <a:schemeClr val="accent6"/>
                </a:solidFill>
                <a:latin typeface="Calibri"/>
                <a:cs typeface="Calibri"/>
              </a:rPr>
              <a:t>y los derechos de las comunidades más vulnerables.</a:t>
            </a:r>
            <a:endParaRPr sz="1500" i="0" u="none" strike="noStrike" cap="none">
              <a:solidFill>
                <a:schemeClr val="accent6"/>
              </a:solidFill>
              <a:latin typeface="Calibri"/>
              <a:ea typeface="Calibri"/>
              <a:cs typeface="Calibri"/>
              <a:sym typeface="Calibri"/>
            </a:endParaRPr>
          </a:p>
        </p:txBody>
      </p:sp>
      <p:cxnSp>
        <p:nvCxnSpPr>
          <p:cNvPr id="5" name="Conector recto 4">
            <a:extLst>
              <a:ext uri="{FF2B5EF4-FFF2-40B4-BE49-F238E27FC236}">
                <a16:creationId xmlns:a16="http://schemas.microsoft.com/office/drawing/2014/main" id="{F5C36940-7541-58DB-D6ED-9441BDF48786}"/>
              </a:ext>
            </a:extLst>
          </p:cNvPr>
          <p:cNvCxnSpPr/>
          <p:nvPr/>
        </p:nvCxnSpPr>
        <p:spPr>
          <a:xfrm>
            <a:off x="6801898" y="2487940"/>
            <a:ext cx="0" cy="4051845"/>
          </a:xfrm>
          <a:prstGeom prst="line">
            <a:avLst/>
          </a:prstGeom>
          <a:ln w="19050" cap="flat" cmpd="sng" algn="ctr">
            <a:solidFill>
              <a:schemeClr val="accent1"/>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sp>
        <p:nvSpPr>
          <p:cNvPr id="2" name="Google Shape;4161;p38">
            <a:extLst>
              <a:ext uri="{FF2B5EF4-FFF2-40B4-BE49-F238E27FC236}">
                <a16:creationId xmlns:a16="http://schemas.microsoft.com/office/drawing/2014/main" id="{070D8EE9-AF56-47E6-65E9-639383D2F429}"/>
              </a:ext>
            </a:extLst>
          </p:cNvPr>
          <p:cNvSpPr txBox="1"/>
          <p:nvPr/>
        </p:nvSpPr>
        <p:spPr>
          <a:xfrm>
            <a:off x="6882576" y="2079923"/>
            <a:ext cx="5169506" cy="4478109"/>
          </a:xfrm>
          <a:prstGeom prst="rect">
            <a:avLst/>
          </a:prstGeom>
          <a:solidFill>
            <a:schemeClr val="bg1"/>
          </a:solidFill>
          <a:ln>
            <a:noFill/>
          </a:ln>
        </p:spPr>
        <p:txBody>
          <a:bodyPr spcFirstLastPara="1" wrap="square" lIns="91425" tIns="45700" rIns="91425" bIns="45700" anchor="t" anchorCtr="0">
            <a:spAutoFit/>
          </a:bodyPr>
          <a:lstStyle/>
          <a:p>
            <a:pPr lvl="1" algn="just">
              <a:buSzPts val="1200"/>
            </a:pPr>
            <a:r>
              <a:rPr lang="es-CO" sz="1600" b="1">
                <a:solidFill>
                  <a:srgbClr val="242D5B"/>
                </a:solidFill>
                <a:latin typeface="Calibri"/>
                <a:cs typeface="Calibri"/>
              </a:rPr>
              <a:t>               </a:t>
            </a:r>
            <a:r>
              <a:rPr lang="es-CO" sz="1500" b="1">
                <a:solidFill>
                  <a:srgbClr val="242D5B"/>
                </a:solidFill>
                <a:latin typeface="Calibri"/>
                <a:cs typeface="Calibri"/>
              </a:rPr>
              <a:t>Responsables: </a:t>
            </a:r>
          </a:p>
          <a:p>
            <a:pPr lvl="1" algn="just">
              <a:buSzPts val="1200"/>
            </a:pPr>
            <a:endParaRPr lang="es-CO" sz="800" b="1">
              <a:solidFill>
                <a:srgbClr val="242D5B"/>
              </a:solidFill>
              <a:latin typeface="Calibri"/>
              <a:cs typeface="Calibri"/>
            </a:endParaRPr>
          </a:p>
          <a:p>
            <a:pPr algn="just"/>
            <a:r>
              <a:rPr lang="es-CO" b="1">
                <a:solidFill>
                  <a:srgbClr val="002060"/>
                </a:solidFill>
                <a:latin typeface="Calibri"/>
                <a:cs typeface="Calibri"/>
              </a:rPr>
              <a:t>Liderazgo: </a:t>
            </a:r>
            <a:r>
              <a:rPr lang="es-CO">
                <a:solidFill>
                  <a:srgbClr val="444444"/>
                </a:solidFill>
                <a:latin typeface="Calibri"/>
                <a:cs typeface="Calibri"/>
              </a:rPr>
              <a:t>MinAmbiente.</a:t>
            </a:r>
          </a:p>
          <a:p>
            <a:pPr algn="just"/>
            <a:r>
              <a:rPr lang="es-MX" b="1">
                <a:solidFill>
                  <a:srgbClr val="002060"/>
                </a:solidFill>
                <a:latin typeface="Calibri"/>
                <a:cs typeface="Calibri"/>
              </a:rPr>
              <a:t>Articulación: </a:t>
            </a:r>
            <a:r>
              <a:rPr lang="es-MX">
                <a:solidFill>
                  <a:srgbClr val="444444"/>
                </a:solidFill>
                <a:latin typeface="Calibri"/>
                <a:cs typeface="Calibri"/>
              </a:rPr>
              <a:t>MVCT (articulación sectorial agua potable y saneamiento), IDEAM (balance hídrico urbano integrado y ERA), CAR, CDS y AAU ejecución territorial), municipios y áreas metropolitanas (coherencia POT-instrumentos hídricos), empresas prestadoras (SUDS, reúso e infraestructura verde-azul), comunidades con enfoque diferencial de género (participación incidente).</a:t>
            </a:r>
          </a:p>
          <a:p>
            <a:pPr algn="just"/>
            <a:endParaRPr lang="es-MX" sz="800">
              <a:solidFill>
                <a:srgbClr val="444444"/>
              </a:solidFill>
              <a:latin typeface="Calibri"/>
              <a:cs typeface="Calibri"/>
            </a:endParaRPr>
          </a:p>
          <a:p>
            <a:pPr algn="just"/>
            <a:r>
              <a:rPr lang="es-MX" sz="1500" b="1">
                <a:solidFill>
                  <a:srgbClr val="242D5B"/>
                </a:solidFill>
                <a:latin typeface="Calibri"/>
                <a:cs typeface="Calibri"/>
              </a:rPr>
              <a:t>Metas: </a:t>
            </a:r>
          </a:p>
          <a:p>
            <a:pPr algn="just"/>
            <a:r>
              <a:rPr lang="es-MX" b="1">
                <a:solidFill>
                  <a:srgbClr val="002060"/>
                </a:solidFill>
                <a:latin typeface="Calibri"/>
                <a:cs typeface="Calibri"/>
              </a:rPr>
              <a:t>2030: </a:t>
            </a:r>
            <a:r>
              <a:rPr lang="es-MX">
                <a:solidFill>
                  <a:srgbClr val="444444"/>
                </a:solidFill>
                <a:latin typeface="Calibri"/>
                <a:cs typeface="Calibri"/>
              </a:rPr>
              <a:t>lineamientos actualizados; estándares de coherencia POT-instrumentos expedidos; indicadores urbanos de presión sobre la oferta, calidad del agua y funcionalidad ecosistémica incorporados en el SNCA. </a:t>
            </a:r>
            <a:r>
              <a:rPr lang="es-MX" b="1">
                <a:solidFill>
                  <a:srgbClr val="002060"/>
                </a:solidFill>
                <a:latin typeface="Calibri"/>
                <a:cs typeface="Calibri"/>
              </a:rPr>
              <a:t>2035: </a:t>
            </a:r>
            <a:r>
              <a:rPr lang="es-MX">
                <a:solidFill>
                  <a:srgbClr val="444444"/>
                </a:solidFill>
                <a:latin typeface="Calibri"/>
                <a:cs typeface="Calibri"/>
              </a:rPr>
              <a:t>módulo urbano incorporado en los POMCA; presión sobre la oferta, vulnerabilidad al desabastecimiento y carga contaminante integradas como determinantes técnicas en las decisiones de administración. </a:t>
            </a:r>
            <a:r>
              <a:rPr lang="es-MX" b="1">
                <a:solidFill>
                  <a:srgbClr val="002060"/>
                </a:solidFill>
                <a:latin typeface="Calibri"/>
                <a:cs typeface="Calibri"/>
              </a:rPr>
              <a:t>2050: </a:t>
            </a:r>
            <a:r>
              <a:rPr lang="es-MX">
                <a:solidFill>
                  <a:srgbClr val="444444"/>
                </a:solidFill>
                <a:latin typeface="Calibri"/>
                <a:cs typeface="Calibri"/>
              </a:rPr>
              <a:t>mejora verificable del índice de seguridad hídrica en ciudades priorizadas e indicadores hidrobiológicos como componente estándar del monitoreo urbano.</a:t>
            </a:r>
            <a:endParaRPr lang="es-CO">
              <a:solidFill>
                <a:srgbClr val="444444"/>
              </a:solidFill>
              <a:latin typeface="Calibri"/>
              <a:cs typeface="Calibri"/>
            </a:endParaRPr>
          </a:p>
        </p:txBody>
      </p:sp>
      <p:pic>
        <p:nvPicPr>
          <p:cNvPr id="10" name="Gráfico 9" descr="Mano abierta con planta contorno">
            <a:extLst>
              <a:ext uri="{FF2B5EF4-FFF2-40B4-BE49-F238E27FC236}">
                <a16:creationId xmlns:a16="http://schemas.microsoft.com/office/drawing/2014/main" id="{297F3FBE-732C-C011-0D7E-CAC12F525393}"/>
              </a:ext>
            </a:extLst>
          </p:cNvPr>
          <p:cNvPicPr>
            <a:picLocks noChangeAspect="1"/>
          </p:cNvPicPr>
          <p:nvPr/>
        </p:nvPicPr>
        <p:blipFill>
          <a:blip>
            <a:extLst>
              <a:ext uri="{96DAC541-7B7A-43D3-8B79-37D633B846F1}">
                <asvg:svgBlip xmlns:asvg="http://schemas.microsoft.com/office/drawing/2016/SVG/main" r:embed="rId6"/>
              </a:ext>
            </a:extLst>
          </a:blip>
          <a:stretch>
            <a:fillRect/>
          </a:stretch>
        </p:blipFill>
        <p:spPr>
          <a:xfrm>
            <a:off x="-75695" y="2034953"/>
            <a:ext cx="655486" cy="655486"/>
          </a:xfrm>
          <a:prstGeom prst="rect">
            <a:avLst/>
          </a:prstGeom>
        </p:spPr>
      </p:pic>
    </p:spTree>
    <p:extLst>
      <p:ext uri="{BB962C8B-B14F-4D97-AF65-F5344CB8AC3E}">
        <p14:creationId xmlns:p14="http://schemas.microsoft.com/office/powerpoint/2010/main" val="7066598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6950BFC3-D8DA-4A85-94F7-54DA5524770B}">
      <p188:commentRel xmlns:p188="http://schemas.microsoft.com/office/powerpoint/2018/8/main" r:id="rId3"/>
    </p:ext>
  </p:extLst>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Shape 3998">
          <a:extLst>
            <a:ext uri="{FF2B5EF4-FFF2-40B4-BE49-F238E27FC236}">
              <a16:creationId xmlns:a16="http://schemas.microsoft.com/office/drawing/2014/main" id="{6A22E3D6-755C-4978-3261-238DDCA1534B}"/>
            </a:ext>
          </a:extLst>
        </p:cNvPr>
        <p:cNvGrpSpPr/>
        <p:nvPr/>
      </p:nvGrpSpPr>
      <p:grpSpPr>
        <a:xfrm>
          <a:off x="0" y="0"/>
          <a:ext cx="0" cy="0"/>
          <a:chOff x="0" y="0"/>
          <a:chExt cx="0" cy="0"/>
        </a:xfrm>
      </p:grpSpPr>
      <p:pic>
        <p:nvPicPr>
          <p:cNvPr id="3999" name="Google Shape;3999;p27" descr="Patrón de fondo&#10;&#10;El contenido generado por IA puede ser incorrecto.">
            <a:extLst>
              <a:ext uri="{FF2B5EF4-FFF2-40B4-BE49-F238E27FC236}">
                <a16:creationId xmlns:a16="http://schemas.microsoft.com/office/drawing/2014/main" id="{1D2730CC-E7C2-1D01-0183-E1566BC0CAA8}"/>
              </a:ext>
            </a:extLst>
          </p:cNvPr>
          <p:cNvPicPr preferRelativeResize="0"/>
          <p:nvPr/>
        </p:nvPicPr>
        <p:blipFill rotWithShape="1">
          <a:blip r:embed="rId3">
            <a:alphaModFix/>
          </a:blip>
          <a:srcRect/>
          <a:stretch/>
        </p:blipFill>
        <p:spPr>
          <a:xfrm>
            <a:off x="-117952" y="17089"/>
            <a:ext cx="12192599" cy="6840911"/>
          </a:xfrm>
          <a:prstGeom prst="rect">
            <a:avLst/>
          </a:prstGeom>
          <a:noFill/>
          <a:ln>
            <a:noFill/>
          </a:ln>
        </p:spPr>
      </p:pic>
      <p:sp>
        <p:nvSpPr>
          <p:cNvPr id="4000" name="Google Shape;4000;p27">
            <a:extLst>
              <a:ext uri="{FF2B5EF4-FFF2-40B4-BE49-F238E27FC236}">
                <a16:creationId xmlns:a16="http://schemas.microsoft.com/office/drawing/2014/main" id="{FFA885BD-883F-11CF-CC91-A1048DE4AE68}"/>
              </a:ext>
            </a:extLst>
          </p:cNvPr>
          <p:cNvSpPr/>
          <p:nvPr/>
        </p:nvSpPr>
        <p:spPr>
          <a:xfrm>
            <a:off x="6801898" y="0"/>
            <a:ext cx="5386800" cy="1042200"/>
          </a:xfrm>
          <a:prstGeom prst="rect">
            <a:avLst/>
          </a:prstGeom>
          <a:solidFill>
            <a:srgbClr val="242D5B"/>
          </a:solidFill>
          <a:ln w="12700" cap="flat" cmpd="sng">
            <a:solidFill>
              <a:srgbClr val="264159"/>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4001" name="Google Shape;4001;p27">
            <a:extLst>
              <a:ext uri="{FF2B5EF4-FFF2-40B4-BE49-F238E27FC236}">
                <a16:creationId xmlns:a16="http://schemas.microsoft.com/office/drawing/2014/main" id="{1F5DF004-7CCE-6494-C8D7-D883D378B945}"/>
              </a:ext>
            </a:extLst>
          </p:cNvPr>
          <p:cNvSpPr txBox="1"/>
          <p:nvPr/>
        </p:nvSpPr>
        <p:spPr>
          <a:xfrm>
            <a:off x="7099310" y="185888"/>
            <a:ext cx="4814700" cy="107730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000"/>
              <a:buFont typeface="Arial"/>
              <a:buNone/>
            </a:pPr>
            <a:r>
              <a:rPr lang="es-CO" sz="2000" b="1" i="0" u="none" strike="noStrike" cap="none">
                <a:solidFill>
                  <a:schemeClr val="lt1"/>
                </a:solidFill>
                <a:latin typeface="Calibri"/>
                <a:ea typeface="Calibri"/>
                <a:cs typeface="Calibri"/>
                <a:sym typeface="Calibri"/>
              </a:rPr>
              <a:t>LÍNEAS ESTRATÉGICAS propuestas equipo ANCLA</a:t>
            </a:r>
            <a:endParaRPr sz="2000" b="0" i="0" u="none" strike="noStrike" cap="none">
              <a:solidFill>
                <a:schemeClr val="lt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2400"/>
              <a:buFont typeface="Arial"/>
              <a:buNone/>
            </a:pPr>
            <a:endParaRPr sz="2400" b="1" i="0" u="none" strike="noStrike" cap="none">
              <a:solidFill>
                <a:schemeClr val="lt1"/>
              </a:solidFill>
              <a:latin typeface="Calibri"/>
              <a:ea typeface="Calibri"/>
              <a:cs typeface="Calibri"/>
              <a:sym typeface="Calibri"/>
            </a:endParaRPr>
          </a:p>
        </p:txBody>
      </p:sp>
      <p:pic>
        <p:nvPicPr>
          <p:cNvPr id="4002" name="Google Shape;4002;p27" descr="Logotipo&#10;&#10;El contenido generado por IA puede ser incorrecto.">
            <a:extLst>
              <a:ext uri="{FF2B5EF4-FFF2-40B4-BE49-F238E27FC236}">
                <a16:creationId xmlns:a16="http://schemas.microsoft.com/office/drawing/2014/main" id="{2EC94B74-9480-B81A-E5FD-6446971AB028}"/>
              </a:ext>
            </a:extLst>
          </p:cNvPr>
          <p:cNvPicPr preferRelativeResize="0"/>
          <p:nvPr/>
        </p:nvPicPr>
        <p:blipFill rotWithShape="1">
          <a:blip r:embed="rId4">
            <a:alphaModFix/>
          </a:blip>
          <a:srcRect/>
          <a:stretch/>
        </p:blipFill>
        <p:spPr>
          <a:xfrm>
            <a:off x="277873" y="185888"/>
            <a:ext cx="4019550" cy="809625"/>
          </a:xfrm>
          <a:prstGeom prst="rect">
            <a:avLst/>
          </a:prstGeom>
          <a:noFill/>
          <a:ln>
            <a:noFill/>
          </a:ln>
        </p:spPr>
      </p:pic>
      <p:sp>
        <p:nvSpPr>
          <p:cNvPr id="4003" name="Google Shape;4003;p27">
            <a:extLst>
              <a:ext uri="{FF2B5EF4-FFF2-40B4-BE49-F238E27FC236}">
                <a16:creationId xmlns:a16="http://schemas.microsoft.com/office/drawing/2014/main" id="{0AE232BF-E938-771E-6011-756D611D82BC}"/>
              </a:ext>
            </a:extLst>
          </p:cNvPr>
          <p:cNvSpPr/>
          <p:nvPr/>
        </p:nvSpPr>
        <p:spPr>
          <a:xfrm>
            <a:off x="0" y="1002217"/>
            <a:ext cx="12192600" cy="1042200"/>
          </a:xfrm>
          <a:prstGeom prst="rect">
            <a:avLst/>
          </a:prstGeom>
          <a:solidFill>
            <a:srgbClr val="BBD6E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600"/>
              <a:buFont typeface="Arial"/>
              <a:buNone/>
            </a:pPr>
            <a:endParaRPr sz="1600" b="0" i="0" u="none" strike="noStrike" cap="none">
              <a:solidFill>
                <a:schemeClr val="lt1"/>
              </a:solidFill>
              <a:latin typeface="Calibri"/>
              <a:ea typeface="Calibri"/>
              <a:cs typeface="Calibri"/>
              <a:sym typeface="Calibri"/>
            </a:endParaRPr>
          </a:p>
        </p:txBody>
      </p:sp>
      <p:sp>
        <p:nvSpPr>
          <p:cNvPr id="4004" name="Google Shape;4004;p27">
            <a:extLst>
              <a:ext uri="{FF2B5EF4-FFF2-40B4-BE49-F238E27FC236}">
                <a16:creationId xmlns:a16="http://schemas.microsoft.com/office/drawing/2014/main" id="{51B5F49A-4BF0-3D91-3EDC-AA0EA2BA735E}"/>
              </a:ext>
            </a:extLst>
          </p:cNvPr>
          <p:cNvSpPr txBox="1"/>
          <p:nvPr/>
        </p:nvSpPr>
        <p:spPr>
          <a:xfrm>
            <a:off x="267171" y="1068573"/>
            <a:ext cx="11646840" cy="92328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000"/>
              <a:buFont typeface="Arial"/>
              <a:buNone/>
            </a:pPr>
            <a:r>
              <a:rPr lang="es-CO" sz="1800" b="1" i="0" u="none" strike="noStrike" cap="none">
                <a:solidFill>
                  <a:srgbClr val="242D5B"/>
                </a:solidFill>
                <a:latin typeface="Calibri"/>
                <a:ea typeface="Calibri"/>
                <a:cs typeface="Calibri"/>
                <a:sym typeface="Calibri"/>
              </a:rPr>
              <a:t>INSTRUMENTOS</a:t>
            </a:r>
            <a:endParaRPr lang="es-CO" sz="1800" b="1">
              <a:solidFill>
                <a:srgbClr val="242D5B"/>
              </a:solidFill>
              <a:latin typeface="Calibri"/>
              <a:ea typeface="Calibri"/>
              <a:cs typeface="Calibri"/>
              <a:sym typeface="Calibri"/>
            </a:endParaRPr>
          </a:p>
          <a:p>
            <a:pPr algn="just">
              <a:buSzPts val="2000"/>
            </a:pPr>
            <a:r>
              <a:rPr lang="es-MX" sz="1800" b="1" i="0" u="none" strike="noStrike" cap="none">
                <a:solidFill>
                  <a:schemeClr val="accent6"/>
                </a:solidFill>
                <a:latin typeface="Calibri"/>
                <a:ea typeface="Arial"/>
                <a:cs typeface="Calibri"/>
                <a:sym typeface="Calibri"/>
              </a:rPr>
              <a:t>Acción 10: </a:t>
            </a:r>
            <a:r>
              <a:rPr lang="es-MX" sz="1800" b="1" i="0" u="none" strike="noStrike" cap="none">
                <a:solidFill>
                  <a:srgbClr val="242D5B"/>
                </a:solidFill>
                <a:latin typeface="Calibri"/>
                <a:ea typeface="Arial"/>
                <a:cs typeface="Calibri"/>
                <a:sym typeface="Calibri"/>
              </a:rPr>
              <a:t>Establecer el caudal ambiental como condición previa vinculante y progresiva en los instrumentos de planificación y administración del agua con enfoque ecosistémico y de justicia hídrica.</a:t>
            </a:r>
            <a:endParaRPr lang="es-MX" b="0" i="0" u="none" strike="noStrike" cap="none">
              <a:solidFill>
                <a:schemeClr val="accent6">
                  <a:lumMod val="49000"/>
                </a:schemeClr>
              </a:solidFill>
              <a:latin typeface="Arial"/>
              <a:ea typeface="Arial"/>
              <a:cs typeface="Arial"/>
              <a:sym typeface="Arial"/>
            </a:endParaRPr>
          </a:p>
        </p:txBody>
      </p:sp>
      <p:sp>
        <p:nvSpPr>
          <p:cNvPr id="3" name="Google Shape;4161;p38">
            <a:extLst>
              <a:ext uri="{FF2B5EF4-FFF2-40B4-BE49-F238E27FC236}">
                <a16:creationId xmlns:a16="http://schemas.microsoft.com/office/drawing/2014/main" id="{B46EF6E9-8027-4F3C-800A-D0FE0F8BE276}"/>
              </a:ext>
            </a:extLst>
          </p:cNvPr>
          <p:cNvSpPr txBox="1"/>
          <p:nvPr/>
        </p:nvSpPr>
        <p:spPr>
          <a:xfrm>
            <a:off x="139918" y="2079923"/>
            <a:ext cx="6724329" cy="4431942"/>
          </a:xfrm>
          <a:prstGeom prst="rect">
            <a:avLst/>
          </a:prstGeom>
          <a:noFill/>
          <a:ln>
            <a:noFill/>
          </a:ln>
        </p:spPr>
        <p:txBody>
          <a:bodyPr spcFirstLastPara="1" wrap="square" lIns="91425" tIns="45700" rIns="91425" bIns="45700" anchor="t" anchorCtr="0">
            <a:spAutoFit/>
          </a:bodyPr>
          <a:lstStyle/>
          <a:p>
            <a:pPr marL="457200" lvl="1" algn="just">
              <a:buSzPts val="1200"/>
            </a:pPr>
            <a:r>
              <a:rPr lang="es-CO" sz="1800" b="1">
                <a:solidFill>
                  <a:srgbClr val="242D5B"/>
                </a:solidFill>
                <a:latin typeface="Calibri"/>
                <a:cs typeface="Calibri"/>
                <a:sym typeface="Calibri"/>
              </a:rPr>
              <a:t>                Propósito:  </a:t>
            </a:r>
          </a:p>
          <a:p>
            <a:pPr marL="457200" lvl="1" algn="just">
              <a:buSzPts val="1200"/>
            </a:pPr>
            <a:endParaRPr lang="es-CO" sz="800" b="1">
              <a:solidFill>
                <a:srgbClr val="242D5B"/>
              </a:solidFill>
              <a:latin typeface="Calibri"/>
              <a:cs typeface="Calibri"/>
              <a:sym typeface="Calibri"/>
            </a:endParaRPr>
          </a:p>
          <a:p>
            <a:pPr marL="90488" lvl="1" indent="-90488" algn="just">
              <a:buSzPts val="1200"/>
              <a:buFont typeface="Arial" panose="020B0604020202020204" pitchFamily="34" charset="0"/>
              <a:buChar char="•"/>
            </a:pPr>
            <a:r>
              <a:rPr lang="es-MX" sz="1500">
                <a:solidFill>
                  <a:srgbClr val="444444"/>
                </a:solidFill>
                <a:latin typeface="Calibri"/>
                <a:cs typeface="Calibri"/>
              </a:rPr>
              <a:t>La brecha no es conceptual sino de implementación: las decisiones administrativas se adoptan sin que el caudal ambiental opere sistemáticamente como límite verificable, produciendo </a:t>
            </a:r>
            <a:r>
              <a:rPr lang="es-MX" sz="1500">
                <a:solidFill>
                  <a:srgbClr val="92D050"/>
                </a:solidFill>
                <a:latin typeface="Calibri"/>
                <a:cs typeface="Calibri"/>
              </a:rPr>
              <a:t>asignaciones que comprometen la funcionalidad hidrológica y ecológica del sistema hídrico, con carga desproporcionada sobre comunidades rurales, indígenas y afrodescendientes con menor infraestructura de abastecimiento alternativo.</a:t>
            </a:r>
          </a:p>
          <a:p>
            <a:pPr marL="90488" lvl="1" indent="-90488" algn="just">
              <a:buSzPts val="1200"/>
              <a:buFont typeface="Arial" panose="020B0604020202020204" pitchFamily="34" charset="0"/>
              <a:buChar char="•"/>
            </a:pPr>
            <a:endParaRPr lang="es-MX" sz="800">
              <a:solidFill>
                <a:srgbClr val="444444"/>
              </a:solidFill>
              <a:latin typeface="Calibri"/>
              <a:cs typeface="Calibri"/>
            </a:endParaRPr>
          </a:p>
          <a:p>
            <a:pPr marL="90488" lvl="1" indent="-90488" algn="just">
              <a:buSzPts val="1200"/>
              <a:buFont typeface="Arial" panose="020B0604020202020204" pitchFamily="34" charset="0"/>
              <a:buChar char="•"/>
            </a:pPr>
            <a:r>
              <a:rPr lang="es-MX" sz="1500">
                <a:solidFill>
                  <a:srgbClr val="444444"/>
                </a:solidFill>
                <a:latin typeface="Calibri"/>
                <a:cs typeface="Calibri"/>
              </a:rPr>
              <a:t>La PNA consolida el caudal ambiental como </a:t>
            </a:r>
            <a:r>
              <a:rPr lang="es-MX" sz="1500">
                <a:solidFill>
                  <a:schemeClr val="accent6"/>
                </a:solidFill>
                <a:latin typeface="Calibri"/>
                <a:cs typeface="Calibri"/>
              </a:rPr>
              <a:t>criterio ecológico y regulatorio estructurante del OTAA</a:t>
            </a:r>
            <a:r>
              <a:rPr lang="es-MX" sz="1500">
                <a:solidFill>
                  <a:srgbClr val="444444"/>
                </a:solidFill>
                <a:latin typeface="Calibri"/>
                <a:cs typeface="Calibri"/>
              </a:rPr>
              <a:t> en tres dimensiones: longitudinal (continuidad del flujo aguas arriba-aguas abajo), horizontal (relación río-ronda hídrica con soporte en el acotamiento de ronda) y vertical (interacción río-acuífero articulando planificación superficial y subterránea con la recarga gestionada como medida estructural de regulación adaptativa).</a:t>
            </a:r>
          </a:p>
          <a:p>
            <a:pPr marL="90488" lvl="1" indent="-90488" algn="just">
              <a:buSzPts val="1200"/>
              <a:buFont typeface="Arial" panose="020B0604020202020204" pitchFamily="34" charset="0"/>
              <a:buChar char="•"/>
            </a:pPr>
            <a:endParaRPr lang="es-MX" sz="800">
              <a:solidFill>
                <a:srgbClr val="444444"/>
              </a:solidFill>
              <a:latin typeface="Calibri"/>
              <a:cs typeface="Calibri"/>
            </a:endParaRPr>
          </a:p>
          <a:p>
            <a:pPr marL="90488" lvl="1" indent="-90488" algn="just">
              <a:buSzPts val="1200"/>
              <a:buFont typeface="Arial" panose="020B0604020202020204" pitchFamily="34" charset="0"/>
              <a:buChar char="•"/>
            </a:pPr>
            <a:r>
              <a:rPr lang="es-MX" sz="1500">
                <a:solidFill>
                  <a:srgbClr val="444444"/>
                </a:solidFill>
                <a:latin typeface="Calibri"/>
                <a:cs typeface="Calibri"/>
              </a:rPr>
              <a:t>Opera como condición previa en las decisiones de administración del agua, fundamento de reglamentaciones y declaratorias de agotamiento, límite de carga admisible en permisos de vertimiento, régimen hidrológico mínimo en los objetivos de calidad del PORH, y componente del Factor Regional de la TUA.</a:t>
            </a:r>
            <a:endParaRPr sz="1500" i="0" u="none" strike="noStrike" cap="none">
              <a:solidFill>
                <a:schemeClr val="accent6"/>
              </a:solidFill>
              <a:latin typeface="Calibri"/>
              <a:ea typeface="Calibri"/>
              <a:cs typeface="Calibri"/>
              <a:sym typeface="Calibri"/>
            </a:endParaRPr>
          </a:p>
        </p:txBody>
      </p:sp>
      <p:cxnSp>
        <p:nvCxnSpPr>
          <p:cNvPr id="5" name="Conector recto 4">
            <a:extLst>
              <a:ext uri="{FF2B5EF4-FFF2-40B4-BE49-F238E27FC236}">
                <a16:creationId xmlns:a16="http://schemas.microsoft.com/office/drawing/2014/main" id="{F5C36940-7541-58DB-D6ED-9441BDF48786}"/>
              </a:ext>
            </a:extLst>
          </p:cNvPr>
          <p:cNvCxnSpPr/>
          <p:nvPr/>
        </p:nvCxnSpPr>
        <p:spPr>
          <a:xfrm>
            <a:off x="6981780" y="2460020"/>
            <a:ext cx="0" cy="4051845"/>
          </a:xfrm>
          <a:prstGeom prst="line">
            <a:avLst/>
          </a:prstGeom>
          <a:ln w="19050" cap="flat" cmpd="sng" algn="ctr">
            <a:solidFill>
              <a:schemeClr val="accent1"/>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sp>
        <p:nvSpPr>
          <p:cNvPr id="2" name="Google Shape;4161;p38">
            <a:extLst>
              <a:ext uri="{FF2B5EF4-FFF2-40B4-BE49-F238E27FC236}">
                <a16:creationId xmlns:a16="http://schemas.microsoft.com/office/drawing/2014/main" id="{070D8EE9-AF56-47E6-65E9-639383D2F429}"/>
              </a:ext>
            </a:extLst>
          </p:cNvPr>
          <p:cNvSpPr txBox="1"/>
          <p:nvPr/>
        </p:nvSpPr>
        <p:spPr>
          <a:xfrm>
            <a:off x="7099310" y="2079923"/>
            <a:ext cx="4814698" cy="4262665"/>
          </a:xfrm>
          <a:prstGeom prst="rect">
            <a:avLst/>
          </a:prstGeom>
          <a:solidFill>
            <a:schemeClr val="bg1"/>
          </a:solidFill>
          <a:ln>
            <a:noFill/>
          </a:ln>
        </p:spPr>
        <p:txBody>
          <a:bodyPr spcFirstLastPara="1" wrap="square" lIns="91425" tIns="45700" rIns="91425" bIns="45700" anchor="t" anchorCtr="0">
            <a:spAutoFit/>
          </a:bodyPr>
          <a:lstStyle/>
          <a:p>
            <a:pPr lvl="1" algn="just">
              <a:buSzPts val="1200"/>
            </a:pPr>
            <a:r>
              <a:rPr lang="es-CO" sz="1600" b="1">
                <a:solidFill>
                  <a:srgbClr val="242D5B"/>
                </a:solidFill>
                <a:latin typeface="Calibri"/>
                <a:cs typeface="Calibri"/>
              </a:rPr>
              <a:t>               </a:t>
            </a:r>
            <a:r>
              <a:rPr lang="es-CO" sz="1500" b="1">
                <a:solidFill>
                  <a:srgbClr val="242D5B"/>
                </a:solidFill>
                <a:latin typeface="Calibri"/>
                <a:cs typeface="Calibri"/>
              </a:rPr>
              <a:t>Responsables: </a:t>
            </a:r>
          </a:p>
          <a:p>
            <a:pPr lvl="1" algn="just">
              <a:buSzPts val="1200"/>
            </a:pPr>
            <a:endParaRPr lang="es-CO" sz="800" b="1">
              <a:solidFill>
                <a:srgbClr val="242D5B"/>
              </a:solidFill>
              <a:latin typeface="Calibri"/>
              <a:cs typeface="Calibri"/>
            </a:endParaRPr>
          </a:p>
          <a:p>
            <a:pPr algn="just"/>
            <a:r>
              <a:rPr lang="es-CO" b="1">
                <a:solidFill>
                  <a:srgbClr val="002060"/>
                </a:solidFill>
                <a:latin typeface="Calibri"/>
                <a:cs typeface="Calibri"/>
              </a:rPr>
              <a:t>Liderazgo: </a:t>
            </a:r>
            <a:r>
              <a:rPr lang="es-CO" err="1">
                <a:solidFill>
                  <a:srgbClr val="444444"/>
                </a:solidFill>
                <a:latin typeface="Calibri"/>
                <a:cs typeface="Calibri"/>
              </a:rPr>
              <a:t>MinAmbiente</a:t>
            </a:r>
            <a:r>
              <a:rPr lang="es-CO">
                <a:solidFill>
                  <a:srgbClr val="444444"/>
                </a:solidFill>
                <a:latin typeface="Calibri"/>
                <a:cs typeface="Calibri"/>
              </a:rPr>
              <a:t>.</a:t>
            </a:r>
          </a:p>
          <a:p>
            <a:pPr algn="just"/>
            <a:r>
              <a:rPr lang="es-MX" b="1">
                <a:solidFill>
                  <a:srgbClr val="002060"/>
                </a:solidFill>
                <a:latin typeface="Calibri"/>
                <a:cs typeface="Calibri"/>
              </a:rPr>
              <a:t>Articulación: </a:t>
            </a:r>
            <a:r>
              <a:rPr lang="es-MX">
                <a:solidFill>
                  <a:srgbClr val="444444"/>
                </a:solidFill>
                <a:latin typeface="Calibri"/>
                <a:cs typeface="Calibri"/>
              </a:rPr>
              <a:t>IDEAM (modelos hidrológicos y ERA), SGC (dimensión vertical), CAR, CDS y AAU (determinación técnica e incorporación en actos administrativos), CARMAC (tensiones interjurisdiccionales), comunidades indígenas, afrodescendientes y locales (participación incidente en determinación y seguimiento).</a:t>
            </a:r>
          </a:p>
          <a:p>
            <a:pPr algn="just"/>
            <a:endParaRPr lang="es-MX" sz="800">
              <a:solidFill>
                <a:srgbClr val="444444"/>
              </a:solidFill>
              <a:latin typeface="Calibri"/>
              <a:cs typeface="Calibri"/>
            </a:endParaRPr>
          </a:p>
          <a:p>
            <a:pPr algn="just"/>
            <a:r>
              <a:rPr lang="es-MX" sz="1500" b="1">
                <a:solidFill>
                  <a:srgbClr val="242D5B"/>
                </a:solidFill>
                <a:latin typeface="Calibri"/>
                <a:cs typeface="Calibri"/>
              </a:rPr>
              <a:t>Metas: </a:t>
            </a:r>
          </a:p>
          <a:p>
            <a:pPr algn="just"/>
            <a:r>
              <a:rPr lang="es-MX" b="1">
                <a:solidFill>
                  <a:srgbClr val="002060"/>
                </a:solidFill>
                <a:latin typeface="Calibri"/>
                <a:cs typeface="Calibri"/>
              </a:rPr>
              <a:t>2028: </a:t>
            </a:r>
            <a:r>
              <a:rPr lang="es-MX">
                <a:solidFill>
                  <a:srgbClr val="444444"/>
                </a:solidFill>
                <a:latin typeface="Calibri"/>
                <a:cs typeface="Calibri"/>
              </a:rPr>
              <a:t>lineamientos expedidos; cuencas y acuíferos priorizados según presión sobre la oferta, tendencias descendentes de caudales base y afectación de la conectividad ecológica. </a:t>
            </a:r>
            <a:r>
              <a:rPr lang="es-MX" b="1">
                <a:solidFill>
                  <a:srgbClr val="002060"/>
                </a:solidFill>
                <a:latin typeface="Calibri"/>
                <a:cs typeface="Calibri"/>
              </a:rPr>
              <a:t>2033:</a:t>
            </a:r>
            <a:r>
              <a:rPr lang="es-MX">
                <a:solidFill>
                  <a:srgbClr val="444444"/>
                </a:solidFill>
                <a:latin typeface="Calibri"/>
                <a:cs typeface="Calibri"/>
              </a:rPr>
              <a:t> caudal ambiental determinado e incorporado progresivamente como condición previa verificable en concesiones, permisos de vertimiento, reglamentaciones y objetivos de calidad del PORH. </a:t>
            </a:r>
            <a:r>
              <a:rPr lang="es-MX" b="1">
                <a:solidFill>
                  <a:srgbClr val="002060"/>
                </a:solidFill>
                <a:latin typeface="Calibri"/>
                <a:cs typeface="Calibri"/>
              </a:rPr>
              <a:t>2050: </a:t>
            </a:r>
            <a:r>
              <a:rPr lang="es-MX">
                <a:solidFill>
                  <a:srgbClr val="444444"/>
                </a:solidFill>
                <a:latin typeface="Calibri"/>
                <a:cs typeface="Calibri"/>
              </a:rPr>
              <a:t>índice de uso del agua con descuento verificable del caudal ambiental en el 100% de las cuencas priorizadas y reducción verificable de la presión sobre la oferta hídrica</a:t>
            </a:r>
            <a:endParaRPr lang="es-CO">
              <a:solidFill>
                <a:srgbClr val="444444"/>
              </a:solidFill>
              <a:latin typeface="Calibri"/>
              <a:cs typeface="Calibri"/>
            </a:endParaRPr>
          </a:p>
        </p:txBody>
      </p:sp>
      <p:pic>
        <p:nvPicPr>
          <p:cNvPr id="10" name="Gráfico 9" descr="Mano abierta con planta contorno">
            <a:extLst>
              <a:ext uri="{FF2B5EF4-FFF2-40B4-BE49-F238E27FC236}">
                <a16:creationId xmlns:a16="http://schemas.microsoft.com/office/drawing/2014/main" id="{297F3FBE-732C-C011-0D7E-CAC12F525393}"/>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75695" y="2034953"/>
            <a:ext cx="655486" cy="655486"/>
          </a:xfrm>
          <a:prstGeom prst="rect">
            <a:avLst/>
          </a:prstGeom>
        </p:spPr>
      </p:pic>
    </p:spTree>
    <p:extLst>
      <p:ext uri="{BB962C8B-B14F-4D97-AF65-F5344CB8AC3E}">
        <p14:creationId xmlns:p14="http://schemas.microsoft.com/office/powerpoint/2010/main" val="21681964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Shape 3998">
          <a:extLst>
            <a:ext uri="{FF2B5EF4-FFF2-40B4-BE49-F238E27FC236}">
              <a16:creationId xmlns:a16="http://schemas.microsoft.com/office/drawing/2014/main" id="{6A22E3D6-755C-4978-3261-238DDCA1534B}"/>
            </a:ext>
          </a:extLst>
        </p:cNvPr>
        <p:cNvGrpSpPr/>
        <p:nvPr/>
      </p:nvGrpSpPr>
      <p:grpSpPr>
        <a:xfrm>
          <a:off x="0" y="0"/>
          <a:ext cx="0" cy="0"/>
          <a:chOff x="0" y="0"/>
          <a:chExt cx="0" cy="0"/>
        </a:xfrm>
      </p:grpSpPr>
      <p:pic>
        <p:nvPicPr>
          <p:cNvPr id="3999" name="Google Shape;3999;p27" descr="Patrón de fondo&#10;&#10;El contenido generado por IA puede ser incorrecto.">
            <a:extLst>
              <a:ext uri="{FF2B5EF4-FFF2-40B4-BE49-F238E27FC236}">
                <a16:creationId xmlns:a16="http://schemas.microsoft.com/office/drawing/2014/main" id="{1D2730CC-E7C2-1D01-0183-E1566BC0CAA8}"/>
              </a:ext>
            </a:extLst>
          </p:cNvPr>
          <p:cNvPicPr preferRelativeResize="0"/>
          <p:nvPr/>
        </p:nvPicPr>
        <p:blipFill rotWithShape="1">
          <a:blip r:embed="rId4">
            <a:alphaModFix/>
          </a:blip>
          <a:srcRect/>
          <a:stretch/>
        </p:blipFill>
        <p:spPr>
          <a:xfrm>
            <a:off x="-117952" y="17089"/>
            <a:ext cx="12306649" cy="6840911"/>
          </a:xfrm>
          <a:prstGeom prst="rect">
            <a:avLst/>
          </a:prstGeom>
          <a:noFill/>
          <a:ln>
            <a:noFill/>
          </a:ln>
        </p:spPr>
      </p:pic>
      <p:sp>
        <p:nvSpPr>
          <p:cNvPr id="4000" name="Google Shape;4000;p27">
            <a:extLst>
              <a:ext uri="{FF2B5EF4-FFF2-40B4-BE49-F238E27FC236}">
                <a16:creationId xmlns:a16="http://schemas.microsoft.com/office/drawing/2014/main" id="{FFA885BD-883F-11CF-CC91-A1048DE4AE68}"/>
              </a:ext>
            </a:extLst>
          </p:cNvPr>
          <p:cNvSpPr/>
          <p:nvPr/>
        </p:nvSpPr>
        <p:spPr>
          <a:xfrm>
            <a:off x="6801898" y="0"/>
            <a:ext cx="5386800" cy="1042200"/>
          </a:xfrm>
          <a:prstGeom prst="rect">
            <a:avLst/>
          </a:prstGeom>
          <a:solidFill>
            <a:srgbClr val="242D5B"/>
          </a:solidFill>
          <a:ln w="12700" cap="flat" cmpd="sng">
            <a:solidFill>
              <a:srgbClr val="264159"/>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4001" name="Google Shape;4001;p27">
            <a:extLst>
              <a:ext uri="{FF2B5EF4-FFF2-40B4-BE49-F238E27FC236}">
                <a16:creationId xmlns:a16="http://schemas.microsoft.com/office/drawing/2014/main" id="{1F5DF004-7CCE-6494-C8D7-D883D378B945}"/>
              </a:ext>
            </a:extLst>
          </p:cNvPr>
          <p:cNvSpPr txBox="1"/>
          <p:nvPr/>
        </p:nvSpPr>
        <p:spPr>
          <a:xfrm>
            <a:off x="7099310" y="185888"/>
            <a:ext cx="4814700" cy="107730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000"/>
              <a:buFont typeface="Arial"/>
              <a:buNone/>
            </a:pPr>
            <a:r>
              <a:rPr lang="es-CO" sz="2000" b="1" i="0" u="none" strike="noStrike" cap="none">
                <a:solidFill>
                  <a:schemeClr val="lt1"/>
                </a:solidFill>
                <a:latin typeface="Calibri"/>
                <a:ea typeface="Calibri"/>
                <a:cs typeface="Calibri"/>
                <a:sym typeface="Calibri"/>
              </a:rPr>
              <a:t>LÍNEAS ESTRATÉGICAS propuestas equipo ANCLA</a:t>
            </a:r>
            <a:endParaRPr sz="2000" b="0" i="0" u="none" strike="noStrike" cap="none">
              <a:solidFill>
                <a:schemeClr val="lt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2400"/>
              <a:buFont typeface="Arial"/>
              <a:buNone/>
            </a:pPr>
            <a:endParaRPr sz="2400" b="1" i="0" u="none" strike="noStrike" cap="none">
              <a:solidFill>
                <a:schemeClr val="lt1"/>
              </a:solidFill>
              <a:latin typeface="Calibri"/>
              <a:ea typeface="Calibri"/>
              <a:cs typeface="Calibri"/>
              <a:sym typeface="Calibri"/>
            </a:endParaRPr>
          </a:p>
        </p:txBody>
      </p:sp>
      <p:pic>
        <p:nvPicPr>
          <p:cNvPr id="4002" name="Google Shape;4002;p27" descr="Logotipo&#10;&#10;El contenido generado por IA puede ser incorrecto.">
            <a:extLst>
              <a:ext uri="{FF2B5EF4-FFF2-40B4-BE49-F238E27FC236}">
                <a16:creationId xmlns:a16="http://schemas.microsoft.com/office/drawing/2014/main" id="{2EC94B74-9480-B81A-E5FD-6446971AB028}"/>
              </a:ext>
            </a:extLst>
          </p:cNvPr>
          <p:cNvPicPr preferRelativeResize="0"/>
          <p:nvPr/>
        </p:nvPicPr>
        <p:blipFill rotWithShape="1">
          <a:blip r:embed="rId5">
            <a:alphaModFix/>
          </a:blip>
          <a:srcRect/>
          <a:stretch/>
        </p:blipFill>
        <p:spPr>
          <a:xfrm>
            <a:off x="277873" y="185888"/>
            <a:ext cx="4019550" cy="809625"/>
          </a:xfrm>
          <a:prstGeom prst="rect">
            <a:avLst/>
          </a:prstGeom>
          <a:noFill/>
          <a:ln>
            <a:noFill/>
          </a:ln>
        </p:spPr>
      </p:pic>
      <p:sp>
        <p:nvSpPr>
          <p:cNvPr id="4003" name="Google Shape;4003;p27">
            <a:extLst>
              <a:ext uri="{FF2B5EF4-FFF2-40B4-BE49-F238E27FC236}">
                <a16:creationId xmlns:a16="http://schemas.microsoft.com/office/drawing/2014/main" id="{0AE232BF-E938-771E-6011-756D611D82BC}"/>
              </a:ext>
            </a:extLst>
          </p:cNvPr>
          <p:cNvSpPr/>
          <p:nvPr/>
        </p:nvSpPr>
        <p:spPr>
          <a:xfrm>
            <a:off x="-117953" y="1002217"/>
            <a:ext cx="12310553" cy="1016018"/>
          </a:xfrm>
          <a:prstGeom prst="rect">
            <a:avLst/>
          </a:prstGeom>
          <a:solidFill>
            <a:srgbClr val="BBD6E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600"/>
              <a:buFont typeface="Arial"/>
              <a:buNone/>
            </a:pPr>
            <a:endParaRPr sz="1600" b="0" i="0" u="none" strike="noStrike" cap="none">
              <a:solidFill>
                <a:schemeClr val="lt1"/>
              </a:solidFill>
              <a:latin typeface="Calibri"/>
              <a:ea typeface="Calibri"/>
              <a:cs typeface="Calibri"/>
              <a:sym typeface="Calibri"/>
            </a:endParaRPr>
          </a:p>
        </p:txBody>
      </p:sp>
      <p:sp>
        <p:nvSpPr>
          <p:cNvPr id="4004" name="Google Shape;4004;p27">
            <a:extLst>
              <a:ext uri="{FF2B5EF4-FFF2-40B4-BE49-F238E27FC236}">
                <a16:creationId xmlns:a16="http://schemas.microsoft.com/office/drawing/2014/main" id="{51B5F49A-4BF0-3D91-3EDC-AA0EA2BA735E}"/>
              </a:ext>
            </a:extLst>
          </p:cNvPr>
          <p:cNvSpPr txBox="1"/>
          <p:nvPr/>
        </p:nvSpPr>
        <p:spPr>
          <a:xfrm>
            <a:off x="267171" y="1068573"/>
            <a:ext cx="11646840" cy="92328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000"/>
              <a:buFont typeface="Arial"/>
              <a:buNone/>
            </a:pPr>
            <a:r>
              <a:rPr lang="es-CO" sz="1800" b="1" i="0" u="none" strike="noStrike" cap="none">
                <a:solidFill>
                  <a:srgbClr val="242D5B"/>
                </a:solidFill>
                <a:latin typeface="Calibri"/>
                <a:ea typeface="Calibri"/>
                <a:cs typeface="Calibri"/>
                <a:sym typeface="Calibri"/>
              </a:rPr>
              <a:t>INSTRUMENTOS</a:t>
            </a:r>
            <a:endParaRPr lang="es-CO" sz="1800" b="1">
              <a:solidFill>
                <a:srgbClr val="242D5B"/>
              </a:solidFill>
              <a:latin typeface="Calibri"/>
              <a:ea typeface="Calibri"/>
              <a:cs typeface="Calibri"/>
              <a:sym typeface="Calibri"/>
            </a:endParaRPr>
          </a:p>
          <a:p>
            <a:pPr algn="just">
              <a:buSzPts val="2000"/>
            </a:pPr>
            <a:r>
              <a:rPr lang="es-MX" sz="1800" b="1" i="0" u="none" strike="noStrike" cap="none">
                <a:solidFill>
                  <a:schemeClr val="accent6"/>
                </a:solidFill>
                <a:latin typeface="Calibri"/>
                <a:ea typeface="Arial"/>
                <a:cs typeface="Calibri"/>
                <a:sym typeface="Calibri"/>
              </a:rPr>
              <a:t>Acción 11: </a:t>
            </a:r>
            <a:r>
              <a:rPr lang="es-MX" sz="1800" b="1" i="0" u="none" strike="noStrike" cap="none">
                <a:solidFill>
                  <a:srgbClr val="242D5B"/>
                </a:solidFill>
                <a:latin typeface="Calibri"/>
                <a:ea typeface="Arial"/>
                <a:cs typeface="Calibri"/>
                <a:sym typeface="Calibri"/>
              </a:rPr>
              <a:t>Integrar el PUEAA y la oferta gestionada complementaria en los instrumentos de planificación del agua para la reducción estructural de la presión hídrica con equidad territorial.</a:t>
            </a:r>
            <a:endParaRPr lang="es-MX" b="0" i="0" u="none" strike="noStrike" cap="none">
              <a:solidFill>
                <a:schemeClr val="accent6">
                  <a:lumMod val="49000"/>
                </a:schemeClr>
              </a:solidFill>
              <a:latin typeface="Arial"/>
              <a:ea typeface="Arial"/>
              <a:cs typeface="Arial"/>
              <a:sym typeface="Arial"/>
            </a:endParaRPr>
          </a:p>
        </p:txBody>
      </p:sp>
      <p:sp>
        <p:nvSpPr>
          <p:cNvPr id="3" name="Google Shape;4161;p38">
            <a:extLst>
              <a:ext uri="{FF2B5EF4-FFF2-40B4-BE49-F238E27FC236}">
                <a16:creationId xmlns:a16="http://schemas.microsoft.com/office/drawing/2014/main" id="{B46EF6E9-8027-4F3C-800A-D0FE0F8BE276}"/>
              </a:ext>
            </a:extLst>
          </p:cNvPr>
          <p:cNvSpPr txBox="1"/>
          <p:nvPr/>
        </p:nvSpPr>
        <p:spPr>
          <a:xfrm>
            <a:off x="139918" y="2079923"/>
            <a:ext cx="6724329" cy="4662775"/>
          </a:xfrm>
          <a:prstGeom prst="rect">
            <a:avLst/>
          </a:prstGeom>
          <a:noFill/>
          <a:ln>
            <a:noFill/>
          </a:ln>
        </p:spPr>
        <p:txBody>
          <a:bodyPr spcFirstLastPara="1" wrap="square" lIns="91425" tIns="45700" rIns="91425" bIns="45700" anchor="t" anchorCtr="0">
            <a:spAutoFit/>
          </a:bodyPr>
          <a:lstStyle/>
          <a:p>
            <a:pPr marL="457200" lvl="1" algn="just">
              <a:buSzPts val="1200"/>
            </a:pPr>
            <a:r>
              <a:rPr lang="es-CO" sz="1800" b="1">
                <a:solidFill>
                  <a:srgbClr val="242D5B"/>
                </a:solidFill>
                <a:latin typeface="Calibri"/>
                <a:cs typeface="Calibri"/>
                <a:sym typeface="Calibri"/>
              </a:rPr>
              <a:t>                Propósito:  </a:t>
            </a:r>
          </a:p>
          <a:p>
            <a:pPr marL="457200" lvl="1" algn="just">
              <a:buSzPts val="1200"/>
            </a:pPr>
            <a:endParaRPr lang="es-CO" sz="800" b="1">
              <a:solidFill>
                <a:srgbClr val="242D5B"/>
              </a:solidFill>
              <a:latin typeface="Calibri"/>
              <a:cs typeface="Calibri"/>
              <a:sym typeface="Calibri"/>
            </a:endParaRPr>
          </a:p>
          <a:p>
            <a:pPr marL="90488" lvl="1" indent="-90488" algn="just">
              <a:buSzPts val="1200"/>
              <a:buFont typeface="Arial" panose="020B0604020202020204" pitchFamily="34" charset="0"/>
              <a:buChar char="•"/>
            </a:pPr>
            <a:r>
              <a:rPr lang="es-MX" sz="1500">
                <a:solidFill>
                  <a:srgbClr val="444444"/>
                </a:solidFill>
                <a:highlight>
                  <a:srgbClr val="FFFF00"/>
                </a:highlight>
                <a:latin typeface="Calibri"/>
                <a:cs typeface="Calibri"/>
              </a:rPr>
              <a:t>El PUEAA opera desvinculado del balance hídrico, y los instrumentos de planificación carecen de metodología unificada para incorporar el reúso y la captación de agua lluvia como oferta gestionada complementaria, </a:t>
            </a:r>
            <a:r>
              <a:rPr lang="es-MX" sz="1500">
                <a:solidFill>
                  <a:schemeClr val="accent6"/>
                </a:solidFill>
                <a:latin typeface="Calibri"/>
                <a:cs typeface="Calibri"/>
              </a:rPr>
              <a:t>afectando desproporcionadamente a las comunidades con menor capacidad de adaptación en subzonas con alta presión y vulnerabilidad.</a:t>
            </a:r>
          </a:p>
          <a:p>
            <a:pPr marL="90488" lvl="1" indent="-90488" algn="just">
              <a:buSzPts val="1200"/>
              <a:buFont typeface="Arial" panose="020B0604020202020204" pitchFamily="34" charset="0"/>
              <a:buChar char="•"/>
            </a:pPr>
            <a:endParaRPr lang="es-MX" sz="800">
              <a:solidFill>
                <a:srgbClr val="444444"/>
              </a:solidFill>
              <a:latin typeface="Calibri"/>
              <a:cs typeface="Calibri"/>
            </a:endParaRPr>
          </a:p>
          <a:p>
            <a:pPr marL="90170" lvl="1" indent="-90170" algn="just">
              <a:buSzPts val="1200"/>
              <a:buFont typeface="Arial" panose="020B0604020202020204" pitchFamily="34" charset="0"/>
              <a:buChar char="•"/>
            </a:pPr>
            <a:r>
              <a:rPr lang="es-MX" sz="1500" i="1">
                <a:solidFill>
                  <a:srgbClr val="444444"/>
                </a:solidFill>
                <a:latin typeface="Calibri"/>
                <a:cs typeface="Calibri"/>
              </a:rPr>
              <a:t>La PNA consolida el PUEAA como instrumento vinculante: sus metas determinan reducciones de consumo calibradas por subzona según la presión real sobre la oferta y por municipio según indicadores de eficiencia, pérdidas en el sistema de distribución, variabilidad interanual y resiliencia hídrica, con trazabilidad en el SNCA y desempeño como criterio técnico en las decisiones de renovación de concesiones</a:t>
            </a:r>
            <a:r>
              <a:rPr lang="es-MX" sz="1500">
                <a:solidFill>
                  <a:srgbClr val="444444"/>
                </a:solidFill>
                <a:latin typeface="Calibri"/>
                <a:cs typeface="Calibri"/>
              </a:rPr>
              <a:t>.</a:t>
            </a:r>
          </a:p>
          <a:p>
            <a:pPr marL="90488" lvl="1" indent="-90488" algn="just">
              <a:buSzPts val="1200"/>
              <a:buFont typeface="Arial" panose="020B0604020202020204" pitchFamily="34" charset="0"/>
              <a:buChar char="•"/>
            </a:pPr>
            <a:endParaRPr lang="es-MX" sz="800">
              <a:solidFill>
                <a:srgbClr val="444444"/>
              </a:solidFill>
              <a:latin typeface="Calibri"/>
              <a:cs typeface="Calibri"/>
            </a:endParaRPr>
          </a:p>
          <a:p>
            <a:pPr marL="90488" lvl="1" indent="-90488" algn="just">
              <a:buSzPts val="1200"/>
              <a:buFont typeface="Arial" panose="020B0604020202020204" pitchFamily="34" charset="0"/>
              <a:buChar char="•"/>
            </a:pPr>
            <a:r>
              <a:rPr lang="es-MX" sz="1500">
                <a:solidFill>
                  <a:srgbClr val="444444"/>
                </a:solidFill>
                <a:latin typeface="Calibri"/>
                <a:cs typeface="Calibri"/>
              </a:rPr>
              <a:t>El reúso y la captación de agua lluvia conforman la oferta gestionada complementaria: el reúso condiciona nuevas concesiones en subzonas críticas; la captación de agua lluvia se incorpora en subzonas con alta variabilidad de la oferta, ambos condicionados a reducción efectiva de presión sobre fuentes concesionadas; </a:t>
            </a:r>
            <a:r>
              <a:rPr lang="es-MX" sz="1500">
                <a:solidFill>
                  <a:schemeClr val="accent6"/>
                </a:solidFill>
                <a:latin typeface="Calibri"/>
                <a:cs typeface="Calibri"/>
              </a:rPr>
              <a:t>sus beneficios alcanzan prioritariamente a sistemas comunitarios, pequeños productores y municipios con menor capacidad fiscal e institucional.</a:t>
            </a:r>
            <a:endParaRPr sz="1500" i="0" u="none" strike="noStrike" cap="none">
              <a:solidFill>
                <a:schemeClr val="accent6"/>
              </a:solidFill>
              <a:latin typeface="Calibri"/>
              <a:ea typeface="Calibri"/>
              <a:cs typeface="Calibri"/>
              <a:sym typeface="Calibri"/>
            </a:endParaRPr>
          </a:p>
        </p:txBody>
      </p:sp>
      <p:cxnSp>
        <p:nvCxnSpPr>
          <p:cNvPr id="5" name="Conector recto 4">
            <a:extLst>
              <a:ext uri="{FF2B5EF4-FFF2-40B4-BE49-F238E27FC236}">
                <a16:creationId xmlns:a16="http://schemas.microsoft.com/office/drawing/2014/main" id="{F5C36940-7541-58DB-D6ED-9441BDF48786}"/>
              </a:ext>
            </a:extLst>
          </p:cNvPr>
          <p:cNvCxnSpPr/>
          <p:nvPr/>
        </p:nvCxnSpPr>
        <p:spPr>
          <a:xfrm>
            <a:off x="6981780" y="2460020"/>
            <a:ext cx="0" cy="4051845"/>
          </a:xfrm>
          <a:prstGeom prst="line">
            <a:avLst/>
          </a:prstGeom>
          <a:ln w="19050" cap="flat" cmpd="sng" algn="ctr">
            <a:solidFill>
              <a:schemeClr val="accent1"/>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sp>
        <p:nvSpPr>
          <p:cNvPr id="2" name="Google Shape;4161;p38">
            <a:extLst>
              <a:ext uri="{FF2B5EF4-FFF2-40B4-BE49-F238E27FC236}">
                <a16:creationId xmlns:a16="http://schemas.microsoft.com/office/drawing/2014/main" id="{070D8EE9-AF56-47E6-65E9-639383D2F429}"/>
              </a:ext>
            </a:extLst>
          </p:cNvPr>
          <p:cNvSpPr txBox="1"/>
          <p:nvPr/>
        </p:nvSpPr>
        <p:spPr>
          <a:xfrm>
            <a:off x="7022391" y="2018235"/>
            <a:ext cx="5029687" cy="4478109"/>
          </a:xfrm>
          <a:prstGeom prst="rect">
            <a:avLst/>
          </a:prstGeom>
          <a:noFill/>
          <a:ln>
            <a:noFill/>
          </a:ln>
        </p:spPr>
        <p:txBody>
          <a:bodyPr spcFirstLastPara="1" wrap="square" lIns="91425" tIns="45700" rIns="91425" bIns="45700" anchor="t" anchorCtr="0">
            <a:spAutoFit/>
          </a:bodyPr>
          <a:lstStyle/>
          <a:p>
            <a:pPr lvl="1" algn="just">
              <a:buSzPts val="1200"/>
            </a:pPr>
            <a:r>
              <a:rPr lang="es-CO" sz="1600" b="1">
                <a:solidFill>
                  <a:srgbClr val="242D5B"/>
                </a:solidFill>
                <a:latin typeface="Calibri"/>
                <a:cs typeface="Calibri"/>
              </a:rPr>
              <a:t>               </a:t>
            </a:r>
            <a:r>
              <a:rPr lang="es-CO" sz="1500" b="1">
                <a:solidFill>
                  <a:srgbClr val="242D5B"/>
                </a:solidFill>
                <a:latin typeface="Calibri"/>
                <a:cs typeface="Calibri"/>
              </a:rPr>
              <a:t>Responsables: </a:t>
            </a:r>
          </a:p>
          <a:p>
            <a:pPr lvl="1" algn="just">
              <a:buSzPts val="1200"/>
            </a:pPr>
            <a:endParaRPr lang="es-CO" sz="800" b="1">
              <a:solidFill>
                <a:srgbClr val="242D5B"/>
              </a:solidFill>
              <a:latin typeface="Calibri"/>
              <a:cs typeface="Calibri"/>
            </a:endParaRPr>
          </a:p>
          <a:p>
            <a:pPr algn="just"/>
            <a:r>
              <a:rPr lang="es-CO" b="1">
                <a:solidFill>
                  <a:srgbClr val="002060"/>
                </a:solidFill>
                <a:latin typeface="Calibri"/>
                <a:cs typeface="Calibri"/>
              </a:rPr>
              <a:t>Liderazgo: </a:t>
            </a:r>
            <a:r>
              <a:rPr lang="es-CO">
                <a:solidFill>
                  <a:srgbClr val="444444"/>
                </a:solidFill>
                <a:latin typeface="Calibri"/>
                <a:cs typeface="Calibri"/>
              </a:rPr>
              <a:t>MinAmbiente.</a:t>
            </a:r>
          </a:p>
          <a:p>
            <a:pPr algn="just"/>
            <a:r>
              <a:rPr lang="es-MX" b="1">
                <a:solidFill>
                  <a:srgbClr val="002060"/>
                </a:solidFill>
                <a:latin typeface="Calibri"/>
                <a:cs typeface="Calibri"/>
              </a:rPr>
              <a:t>Articulación: </a:t>
            </a:r>
            <a:r>
              <a:rPr lang="es-MX">
                <a:solidFill>
                  <a:srgbClr val="444444"/>
                </a:solidFill>
                <a:latin typeface="Calibri"/>
                <a:cs typeface="Calibri"/>
              </a:rPr>
              <a:t>MVCT (armonización del reúso con política de agua potable y saneamiento), MSPS (criterios sanitarios del reúso y captación de agua lluvia), IDEAM (información integrada de oferta, demanda y calidad que calibra las metas del PUEAA), CAR, CDS y AAU (exigencia, evaluación y seguimiento), comunidades indígenas, afrodescendientes y locales (participación incidente en formulación y seguimiento).</a:t>
            </a:r>
          </a:p>
          <a:p>
            <a:pPr algn="just"/>
            <a:endParaRPr lang="es-MX" sz="800">
              <a:solidFill>
                <a:srgbClr val="444444"/>
              </a:solidFill>
              <a:latin typeface="Calibri"/>
              <a:cs typeface="Calibri"/>
            </a:endParaRPr>
          </a:p>
          <a:p>
            <a:pPr algn="just"/>
            <a:r>
              <a:rPr lang="es-MX" sz="1500" b="1">
                <a:solidFill>
                  <a:srgbClr val="242D5B"/>
                </a:solidFill>
                <a:latin typeface="Calibri"/>
                <a:cs typeface="Calibri"/>
              </a:rPr>
              <a:t>Metas: </a:t>
            </a:r>
          </a:p>
          <a:p>
            <a:pPr algn="just"/>
            <a:r>
              <a:rPr lang="es-MX" b="1">
                <a:solidFill>
                  <a:srgbClr val="002060"/>
                </a:solidFill>
                <a:latin typeface="Calibri"/>
                <a:cs typeface="Calibri"/>
              </a:rPr>
              <a:t>2028: </a:t>
            </a:r>
            <a:r>
              <a:rPr lang="es-MX">
                <a:solidFill>
                  <a:srgbClr val="444444"/>
                </a:solidFill>
                <a:latin typeface="Calibri"/>
                <a:cs typeface="Calibri"/>
              </a:rPr>
              <a:t>lineamientos expedidos; subzonas priorizadas según presión sobre la oferta, vulnerabilidad al desabastecimiento y variabilidad de la oferta hídrica natural. </a:t>
            </a:r>
            <a:r>
              <a:rPr lang="es-MX" b="1">
                <a:solidFill>
                  <a:srgbClr val="002060"/>
                </a:solidFill>
                <a:latin typeface="Calibri"/>
                <a:cs typeface="Calibri"/>
              </a:rPr>
              <a:t>2033: </a:t>
            </a:r>
            <a:r>
              <a:rPr lang="es-MX">
                <a:solidFill>
                  <a:srgbClr val="444444"/>
                </a:solidFill>
                <a:latin typeface="Calibri"/>
                <a:cs typeface="Calibri"/>
              </a:rPr>
              <a:t>metas del PUEAA articuladas con objetivos de calidad del PORH y caudal ambiental; indicadores municipales de eficiencia, pérdidas y resiliencia hídrica incorporados progresivamente. </a:t>
            </a:r>
            <a:r>
              <a:rPr lang="es-MX" b="1">
                <a:solidFill>
                  <a:srgbClr val="002060"/>
                </a:solidFill>
                <a:latin typeface="Calibri"/>
                <a:cs typeface="Calibri"/>
              </a:rPr>
              <a:t>2050: </a:t>
            </a:r>
            <a:r>
              <a:rPr lang="es-MX">
                <a:solidFill>
                  <a:srgbClr val="444444"/>
                </a:solidFill>
                <a:latin typeface="Calibri"/>
                <a:cs typeface="Calibri"/>
              </a:rPr>
              <a:t>reducción verificable de la presión sobre la oferta en subzonas priorizadas; cumplimiento del PUEAA como criterio determinante en el 100% de las decisiones de renovación de concesiones.</a:t>
            </a:r>
            <a:endParaRPr lang="es-CO">
              <a:solidFill>
                <a:srgbClr val="444444"/>
              </a:solidFill>
              <a:latin typeface="Calibri"/>
              <a:cs typeface="Calibri"/>
            </a:endParaRPr>
          </a:p>
        </p:txBody>
      </p:sp>
      <p:pic>
        <p:nvPicPr>
          <p:cNvPr id="10" name="Gráfico 9" descr="Mano abierta con planta contorno">
            <a:extLst>
              <a:ext uri="{FF2B5EF4-FFF2-40B4-BE49-F238E27FC236}">
                <a16:creationId xmlns:a16="http://schemas.microsoft.com/office/drawing/2014/main" id="{297F3FBE-732C-C011-0D7E-CAC12F525393}"/>
              </a:ext>
            </a:extLst>
          </p:cNvPr>
          <p:cNvPicPr>
            <a:picLocks noChangeAspect="1"/>
          </p:cNvPicPr>
          <p:nvPr/>
        </p:nvPicPr>
        <p:blipFill>
          <a:blip>
            <a:extLst>
              <a:ext uri="{96DAC541-7B7A-43D3-8B79-37D633B846F1}">
                <asvg:svgBlip xmlns:asvg="http://schemas.microsoft.com/office/drawing/2016/SVG/main" r:embed="rId6"/>
              </a:ext>
            </a:extLst>
          </a:blip>
          <a:stretch>
            <a:fillRect/>
          </a:stretch>
        </p:blipFill>
        <p:spPr>
          <a:xfrm>
            <a:off x="-75695" y="2034953"/>
            <a:ext cx="655486" cy="655486"/>
          </a:xfrm>
          <a:prstGeom prst="rect">
            <a:avLst/>
          </a:prstGeom>
        </p:spPr>
      </p:pic>
    </p:spTree>
    <p:extLst>
      <p:ext uri="{BB962C8B-B14F-4D97-AF65-F5344CB8AC3E}">
        <p14:creationId xmlns:p14="http://schemas.microsoft.com/office/powerpoint/2010/main" val="40162389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6950BFC3-D8DA-4A85-94F7-54DA5524770B}">
      <p188:commentRel xmlns:p188="http://schemas.microsoft.com/office/powerpoint/2018/8/main" r:id="rId3"/>
    </p:ext>
  </p:extLst>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Shape 3998">
          <a:extLst>
            <a:ext uri="{FF2B5EF4-FFF2-40B4-BE49-F238E27FC236}">
              <a16:creationId xmlns:a16="http://schemas.microsoft.com/office/drawing/2014/main" id="{6A22E3D6-755C-4978-3261-238DDCA1534B}"/>
            </a:ext>
          </a:extLst>
        </p:cNvPr>
        <p:cNvGrpSpPr/>
        <p:nvPr/>
      </p:nvGrpSpPr>
      <p:grpSpPr>
        <a:xfrm>
          <a:off x="0" y="0"/>
          <a:ext cx="0" cy="0"/>
          <a:chOff x="0" y="0"/>
          <a:chExt cx="0" cy="0"/>
        </a:xfrm>
      </p:grpSpPr>
      <p:pic>
        <p:nvPicPr>
          <p:cNvPr id="3999" name="Google Shape;3999;p27" descr="Patrón de fondo&#10;&#10;El contenido generado por IA puede ser incorrecto.">
            <a:extLst>
              <a:ext uri="{FF2B5EF4-FFF2-40B4-BE49-F238E27FC236}">
                <a16:creationId xmlns:a16="http://schemas.microsoft.com/office/drawing/2014/main" id="{1D2730CC-E7C2-1D01-0183-E1566BC0CAA8}"/>
              </a:ext>
            </a:extLst>
          </p:cNvPr>
          <p:cNvPicPr preferRelativeResize="0"/>
          <p:nvPr/>
        </p:nvPicPr>
        <p:blipFill rotWithShape="1">
          <a:blip r:embed="rId4">
            <a:alphaModFix/>
          </a:blip>
          <a:srcRect/>
          <a:stretch/>
        </p:blipFill>
        <p:spPr>
          <a:xfrm>
            <a:off x="-117951" y="17089"/>
            <a:ext cx="12386246" cy="6840911"/>
          </a:xfrm>
          <a:prstGeom prst="rect">
            <a:avLst/>
          </a:prstGeom>
          <a:noFill/>
          <a:ln>
            <a:noFill/>
          </a:ln>
        </p:spPr>
      </p:pic>
      <p:sp>
        <p:nvSpPr>
          <p:cNvPr id="4000" name="Google Shape;4000;p27">
            <a:extLst>
              <a:ext uri="{FF2B5EF4-FFF2-40B4-BE49-F238E27FC236}">
                <a16:creationId xmlns:a16="http://schemas.microsoft.com/office/drawing/2014/main" id="{FFA885BD-883F-11CF-CC91-A1048DE4AE68}"/>
              </a:ext>
            </a:extLst>
          </p:cNvPr>
          <p:cNvSpPr/>
          <p:nvPr/>
        </p:nvSpPr>
        <p:spPr>
          <a:xfrm>
            <a:off x="6801898" y="0"/>
            <a:ext cx="5386800" cy="1042200"/>
          </a:xfrm>
          <a:prstGeom prst="rect">
            <a:avLst/>
          </a:prstGeom>
          <a:solidFill>
            <a:srgbClr val="242D5B"/>
          </a:solidFill>
          <a:ln w="12700" cap="flat" cmpd="sng">
            <a:solidFill>
              <a:srgbClr val="264159"/>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4001" name="Google Shape;4001;p27">
            <a:extLst>
              <a:ext uri="{FF2B5EF4-FFF2-40B4-BE49-F238E27FC236}">
                <a16:creationId xmlns:a16="http://schemas.microsoft.com/office/drawing/2014/main" id="{1F5DF004-7CCE-6494-C8D7-D883D378B945}"/>
              </a:ext>
            </a:extLst>
          </p:cNvPr>
          <p:cNvSpPr txBox="1"/>
          <p:nvPr/>
        </p:nvSpPr>
        <p:spPr>
          <a:xfrm>
            <a:off x="7099310" y="185888"/>
            <a:ext cx="4814700" cy="107730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000"/>
              <a:buFont typeface="Arial"/>
              <a:buNone/>
            </a:pPr>
            <a:r>
              <a:rPr lang="es-CO" sz="2000" b="1" i="0" u="none" strike="noStrike" cap="none">
                <a:solidFill>
                  <a:schemeClr val="lt1"/>
                </a:solidFill>
                <a:latin typeface="Calibri"/>
                <a:ea typeface="Calibri"/>
                <a:cs typeface="Calibri"/>
                <a:sym typeface="Calibri"/>
              </a:rPr>
              <a:t>LÍNEAS ESTRATÉGICAS propuestas equipo ANCLA</a:t>
            </a:r>
            <a:endParaRPr sz="2000" b="0" i="0" u="none" strike="noStrike" cap="none">
              <a:solidFill>
                <a:schemeClr val="lt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2400"/>
              <a:buFont typeface="Arial"/>
              <a:buNone/>
            </a:pPr>
            <a:endParaRPr sz="2400" b="1" i="0" u="none" strike="noStrike" cap="none">
              <a:solidFill>
                <a:schemeClr val="lt1"/>
              </a:solidFill>
              <a:latin typeface="Calibri"/>
              <a:ea typeface="Calibri"/>
              <a:cs typeface="Calibri"/>
              <a:sym typeface="Calibri"/>
            </a:endParaRPr>
          </a:p>
        </p:txBody>
      </p:sp>
      <p:pic>
        <p:nvPicPr>
          <p:cNvPr id="4002" name="Google Shape;4002;p27" descr="Logotipo&#10;&#10;El contenido generado por IA puede ser incorrecto.">
            <a:extLst>
              <a:ext uri="{FF2B5EF4-FFF2-40B4-BE49-F238E27FC236}">
                <a16:creationId xmlns:a16="http://schemas.microsoft.com/office/drawing/2014/main" id="{2EC94B74-9480-B81A-E5FD-6446971AB028}"/>
              </a:ext>
            </a:extLst>
          </p:cNvPr>
          <p:cNvPicPr preferRelativeResize="0"/>
          <p:nvPr/>
        </p:nvPicPr>
        <p:blipFill rotWithShape="1">
          <a:blip r:embed="rId5">
            <a:alphaModFix/>
          </a:blip>
          <a:srcRect/>
          <a:stretch/>
        </p:blipFill>
        <p:spPr>
          <a:xfrm>
            <a:off x="277873" y="185888"/>
            <a:ext cx="4019550" cy="809625"/>
          </a:xfrm>
          <a:prstGeom prst="rect">
            <a:avLst/>
          </a:prstGeom>
          <a:noFill/>
          <a:ln>
            <a:noFill/>
          </a:ln>
        </p:spPr>
      </p:pic>
      <p:sp>
        <p:nvSpPr>
          <p:cNvPr id="4003" name="Google Shape;4003;p27">
            <a:extLst>
              <a:ext uri="{FF2B5EF4-FFF2-40B4-BE49-F238E27FC236}">
                <a16:creationId xmlns:a16="http://schemas.microsoft.com/office/drawing/2014/main" id="{0AE232BF-E938-771E-6011-756D611D82BC}"/>
              </a:ext>
            </a:extLst>
          </p:cNvPr>
          <p:cNvSpPr/>
          <p:nvPr/>
        </p:nvSpPr>
        <p:spPr>
          <a:xfrm>
            <a:off x="-117951" y="1002217"/>
            <a:ext cx="12310551" cy="1032736"/>
          </a:xfrm>
          <a:prstGeom prst="rect">
            <a:avLst/>
          </a:prstGeom>
          <a:solidFill>
            <a:srgbClr val="BBD6E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600"/>
              <a:buFont typeface="Arial"/>
              <a:buNone/>
            </a:pPr>
            <a:endParaRPr sz="1600" b="0" i="0" u="none" strike="noStrike" cap="none">
              <a:solidFill>
                <a:schemeClr val="lt1"/>
              </a:solidFill>
              <a:latin typeface="Calibri"/>
              <a:ea typeface="Calibri"/>
              <a:cs typeface="Calibri"/>
              <a:sym typeface="Calibri"/>
            </a:endParaRPr>
          </a:p>
        </p:txBody>
      </p:sp>
      <p:sp>
        <p:nvSpPr>
          <p:cNvPr id="4004" name="Google Shape;4004;p27">
            <a:extLst>
              <a:ext uri="{FF2B5EF4-FFF2-40B4-BE49-F238E27FC236}">
                <a16:creationId xmlns:a16="http://schemas.microsoft.com/office/drawing/2014/main" id="{51B5F49A-4BF0-3D91-3EDC-AA0EA2BA735E}"/>
              </a:ext>
            </a:extLst>
          </p:cNvPr>
          <p:cNvSpPr txBox="1"/>
          <p:nvPr/>
        </p:nvSpPr>
        <p:spPr>
          <a:xfrm>
            <a:off x="267171" y="1068573"/>
            <a:ext cx="11646840" cy="92328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000"/>
              <a:buFont typeface="Arial"/>
              <a:buNone/>
            </a:pPr>
            <a:r>
              <a:rPr lang="es-CO" sz="1800" b="1" i="0" u="none" strike="noStrike" cap="none">
                <a:solidFill>
                  <a:srgbClr val="242D5B"/>
                </a:solidFill>
                <a:latin typeface="Calibri"/>
                <a:ea typeface="Calibri"/>
                <a:cs typeface="Calibri"/>
                <a:sym typeface="Calibri"/>
              </a:rPr>
              <a:t>INSTRUMENTOS</a:t>
            </a:r>
            <a:endParaRPr lang="es-CO" sz="1800" b="1">
              <a:solidFill>
                <a:srgbClr val="242D5B"/>
              </a:solidFill>
              <a:latin typeface="Calibri"/>
              <a:ea typeface="Calibri"/>
              <a:cs typeface="Calibri"/>
              <a:sym typeface="Calibri"/>
            </a:endParaRPr>
          </a:p>
          <a:p>
            <a:pPr algn="just">
              <a:buSzPts val="2000"/>
            </a:pPr>
            <a:r>
              <a:rPr lang="es-MX" sz="1800" b="1" i="0" u="none" strike="noStrike" cap="none">
                <a:solidFill>
                  <a:schemeClr val="accent6"/>
                </a:solidFill>
                <a:highlight>
                  <a:srgbClr val="FFFF00"/>
                </a:highlight>
                <a:latin typeface="Calibri"/>
                <a:ea typeface="Arial"/>
                <a:cs typeface="Calibri"/>
                <a:sym typeface="Calibri"/>
              </a:rPr>
              <a:t>Acción 12: </a:t>
            </a:r>
            <a:r>
              <a:rPr lang="es-MX" sz="1800" b="1" i="0" u="none" strike="noStrike" cap="none">
                <a:solidFill>
                  <a:srgbClr val="242D5B"/>
                </a:solidFill>
                <a:highlight>
                  <a:srgbClr val="FFFF00"/>
                </a:highlight>
                <a:latin typeface="Calibri"/>
                <a:ea typeface="Arial"/>
                <a:cs typeface="Calibri"/>
                <a:sym typeface="Calibri"/>
              </a:rPr>
              <a:t>Fortalecer la TUA como señal económica territorial de presión hídrica con coherencia hidrológica, diferenciación superficial-subterránea y evaluación de efectividad ambiental.</a:t>
            </a:r>
            <a:endParaRPr lang="es-MX" b="0" i="0" u="none" strike="noStrike" cap="none">
              <a:solidFill>
                <a:schemeClr val="accent6">
                  <a:lumMod val="49000"/>
                </a:schemeClr>
              </a:solidFill>
              <a:highlight>
                <a:srgbClr val="FFFF00"/>
              </a:highlight>
              <a:latin typeface="Arial"/>
              <a:ea typeface="Arial"/>
              <a:cs typeface="Arial"/>
              <a:sym typeface="Arial"/>
            </a:endParaRPr>
          </a:p>
        </p:txBody>
      </p:sp>
      <p:sp>
        <p:nvSpPr>
          <p:cNvPr id="3" name="Google Shape;4161;p38">
            <a:extLst>
              <a:ext uri="{FF2B5EF4-FFF2-40B4-BE49-F238E27FC236}">
                <a16:creationId xmlns:a16="http://schemas.microsoft.com/office/drawing/2014/main" id="{B46EF6E9-8027-4F3C-800A-D0FE0F8BE276}"/>
              </a:ext>
            </a:extLst>
          </p:cNvPr>
          <p:cNvSpPr txBox="1"/>
          <p:nvPr/>
        </p:nvSpPr>
        <p:spPr>
          <a:xfrm>
            <a:off x="139918" y="2079923"/>
            <a:ext cx="6724329" cy="4893607"/>
          </a:xfrm>
          <a:prstGeom prst="rect">
            <a:avLst/>
          </a:prstGeom>
          <a:noFill/>
          <a:ln>
            <a:noFill/>
          </a:ln>
        </p:spPr>
        <p:txBody>
          <a:bodyPr spcFirstLastPara="1" wrap="square" lIns="91425" tIns="45700" rIns="91425" bIns="45700" anchor="t" anchorCtr="0">
            <a:spAutoFit/>
          </a:bodyPr>
          <a:lstStyle/>
          <a:p>
            <a:pPr marL="457200" lvl="1" algn="just">
              <a:buSzPts val="1200"/>
            </a:pPr>
            <a:r>
              <a:rPr lang="es-CO" sz="1800" b="1">
                <a:solidFill>
                  <a:srgbClr val="242D5B"/>
                </a:solidFill>
                <a:latin typeface="Calibri"/>
                <a:cs typeface="Calibri"/>
                <a:sym typeface="Calibri"/>
              </a:rPr>
              <a:t>                Propósito:  </a:t>
            </a:r>
          </a:p>
          <a:p>
            <a:pPr marL="457200" lvl="1" algn="just">
              <a:buSzPts val="1200"/>
            </a:pPr>
            <a:endParaRPr lang="es-CO" sz="800" b="1">
              <a:solidFill>
                <a:srgbClr val="242D5B"/>
              </a:solidFill>
              <a:latin typeface="Calibri"/>
              <a:cs typeface="Calibri"/>
              <a:sym typeface="Calibri"/>
            </a:endParaRPr>
          </a:p>
          <a:p>
            <a:pPr marL="90488" lvl="1" indent="-90488" algn="just">
              <a:buSzPts val="1200"/>
              <a:buFont typeface="Arial" panose="020B0604020202020204" pitchFamily="34" charset="0"/>
              <a:buChar char="•"/>
            </a:pPr>
            <a:r>
              <a:rPr lang="es-MX" sz="1450">
                <a:solidFill>
                  <a:srgbClr val="444444"/>
                </a:solidFill>
                <a:latin typeface="Calibri"/>
                <a:cs typeface="Calibri"/>
              </a:rPr>
              <a:t>La metodología vigente descuenta la oferta disponible con base en el caudal ecológico: referente que la PNA reemplaza por el caudal ambiental. La brecha de implementación es doble: el caudal ecológico no ha sido determinado en la mayoría de jurisdicciones y, donde lo ha sido, no actualiza el índice de escasez por ausencia de trazabilidad formal, neutralizando la señal económica de presión hídrica que la tasa debe producir.</a:t>
            </a:r>
          </a:p>
          <a:p>
            <a:pPr marL="90488" lvl="1" indent="-90488" algn="just">
              <a:buSzPts val="1200"/>
              <a:buFont typeface="Arial" panose="020B0604020202020204" pitchFamily="34" charset="0"/>
              <a:buChar char="•"/>
            </a:pPr>
            <a:endParaRPr lang="es-MX" sz="800">
              <a:solidFill>
                <a:srgbClr val="444444"/>
              </a:solidFill>
              <a:latin typeface="Calibri"/>
              <a:cs typeface="Calibri"/>
            </a:endParaRPr>
          </a:p>
          <a:p>
            <a:pPr marL="90488" lvl="1" indent="-90488" algn="just">
              <a:buSzPts val="1200"/>
              <a:buFont typeface="Arial" panose="020B0604020202020204" pitchFamily="34" charset="0"/>
              <a:buChar char="•"/>
            </a:pPr>
            <a:r>
              <a:rPr lang="es-MX" sz="1450">
                <a:solidFill>
                  <a:srgbClr val="444444"/>
                </a:solidFill>
                <a:latin typeface="Calibri"/>
                <a:cs typeface="Calibri"/>
              </a:rPr>
              <a:t>La PNA fortalece la TUA bajo tres criterios estructurantes: coherencia con el balance hídrico territorial mediante articulación con los instrumentos de planificación y los actos de reglamentación, reservas y declaratorias de agotamiento; diferenciación hidrológica entre aguas superficiales y subterráneas; y evaluación periódica de efectividad ambiental que evite que la tasa opere exclusivamente como instrumento recaudatorio.</a:t>
            </a:r>
          </a:p>
          <a:p>
            <a:pPr marL="90488" lvl="1" indent="-90488" algn="just">
              <a:buSzPts val="1200"/>
              <a:buFont typeface="Arial" panose="020B0604020202020204" pitchFamily="34" charset="0"/>
              <a:buChar char="•"/>
            </a:pPr>
            <a:endParaRPr lang="es-MX" sz="800">
              <a:solidFill>
                <a:srgbClr val="444444"/>
              </a:solidFill>
              <a:latin typeface="Calibri"/>
              <a:cs typeface="Calibri"/>
            </a:endParaRPr>
          </a:p>
          <a:p>
            <a:pPr marL="90488" lvl="1" indent="-90488" algn="just">
              <a:buSzPts val="1200"/>
              <a:buFont typeface="Arial" panose="020B0604020202020204" pitchFamily="34" charset="0"/>
              <a:buChar char="•"/>
            </a:pPr>
            <a:r>
              <a:rPr lang="es-MX" sz="1450">
                <a:solidFill>
                  <a:srgbClr val="444444"/>
                </a:solidFill>
                <a:latin typeface="Calibri"/>
                <a:cs typeface="Calibri"/>
              </a:rPr>
              <a:t>La justicia hídrica opera como condición de legitimidad: </a:t>
            </a:r>
            <a:r>
              <a:rPr lang="es-MX" sz="1450">
                <a:solidFill>
                  <a:schemeClr val="accent6"/>
                </a:solidFill>
                <a:latin typeface="Calibri"/>
                <a:cs typeface="Calibri"/>
              </a:rPr>
              <a:t>sin criterios de equidad y diferenciación por tipo de usuario, la TUA produce efectos regresivos sobre comunidades campesinas, pequeños productores y sistemas comunitarios de abastecimiento; la destinación del recaudo garantiza trazabilidad hacia restauración ecosistémica y fortalecimiento del monitoreo, sin generar dependencia institucional del daño ambiental como fuente de financiamiento.</a:t>
            </a:r>
            <a:endParaRPr sz="1450" i="0" u="none" strike="noStrike" cap="none">
              <a:solidFill>
                <a:schemeClr val="accent6"/>
              </a:solidFill>
              <a:latin typeface="Calibri"/>
              <a:ea typeface="Calibri"/>
              <a:cs typeface="Calibri"/>
              <a:sym typeface="Calibri"/>
            </a:endParaRPr>
          </a:p>
        </p:txBody>
      </p:sp>
      <p:cxnSp>
        <p:nvCxnSpPr>
          <p:cNvPr id="5" name="Conector recto 4">
            <a:extLst>
              <a:ext uri="{FF2B5EF4-FFF2-40B4-BE49-F238E27FC236}">
                <a16:creationId xmlns:a16="http://schemas.microsoft.com/office/drawing/2014/main" id="{F5C36940-7541-58DB-D6ED-9441BDF48786}"/>
              </a:ext>
            </a:extLst>
          </p:cNvPr>
          <p:cNvCxnSpPr/>
          <p:nvPr/>
        </p:nvCxnSpPr>
        <p:spPr>
          <a:xfrm>
            <a:off x="6981780" y="2460020"/>
            <a:ext cx="0" cy="4051845"/>
          </a:xfrm>
          <a:prstGeom prst="line">
            <a:avLst/>
          </a:prstGeom>
          <a:ln w="19050" cap="flat" cmpd="sng" algn="ctr">
            <a:solidFill>
              <a:schemeClr val="accent1"/>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sp>
        <p:nvSpPr>
          <p:cNvPr id="2" name="Google Shape;4161;p38">
            <a:extLst>
              <a:ext uri="{FF2B5EF4-FFF2-40B4-BE49-F238E27FC236}">
                <a16:creationId xmlns:a16="http://schemas.microsoft.com/office/drawing/2014/main" id="{070D8EE9-AF56-47E6-65E9-639383D2F429}"/>
              </a:ext>
            </a:extLst>
          </p:cNvPr>
          <p:cNvSpPr txBox="1"/>
          <p:nvPr/>
        </p:nvSpPr>
        <p:spPr>
          <a:xfrm>
            <a:off x="7022392" y="2018235"/>
            <a:ext cx="4814698" cy="4693552"/>
          </a:xfrm>
          <a:prstGeom prst="rect">
            <a:avLst/>
          </a:prstGeom>
          <a:noFill/>
          <a:ln>
            <a:noFill/>
          </a:ln>
        </p:spPr>
        <p:txBody>
          <a:bodyPr spcFirstLastPara="1" wrap="square" lIns="91425" tIns="45700" rIns="91425" bIns="45700" anchor="t" anchorCtr="0">
            <a:spAutoFit/>
          </a:bodyPr>
          <a:lstStyle/>
          <a:p>
            <a:pPr lvl="1" algn="just">
              <a:buSzPts val="1200"/>
            </a:pPr>
            <a:r>
              <a:rPr lang="es-CO" sz="1600" b="1">
                <a:solidFill>
                  <a:srgbClr val="242D5B"/>
                </a:solidFill>
                <a:latin typeface="Calibri"/>
                <a:cs typeface="Calibri"/>
              </a:rPr>
              <a:t>               </a:t>
            </a:r>
            <a:r>
              <a:rPr lang="es-CO" sz="1500" b="1">
                <a:solidFill>
                  <a:srgbClr val="242D5B"/>
                </a:solidFill>
                <a:latin typeface="Calibri"/>
                <a:cs typeface="Calibri"/>
              </a:rPr>
              <a:t>Responsables: </a:t>
            </a:r>
          </a:p>
          <a:p>
            <a:pPr lvl="1" algn="just">
              <a:buSzPts val="1200"/>
            </a:pPr>
            <a:endParaRPr lang="es-CO" sz="800" b="1">
              <a:solidFill>
                <a:srgbClr val="242D5B"/>
              </a:solidFill>
              <a:latin typeface="Calibri"/>
              <a:cs typeface="Calibri"/>
            </a:endParaRPr>
          </a:p>
          <a:p>
            <a:pPr algn="just"/>
            <a:r>
              <a:rPr lang="es-CO" b="1">
                <a:solidFill>
                  <a:srgbClr val="002060"/>
                </a:solidFill>
                <a:latin typeface="Calibri"/>
                <a:cs typeface="Calibri"/>
              </a:rPr>
              <a:t>Liderazgo: </a:t>
            </a:r>
            <a:r>
              <a:rPr lang="es-CO">
                <a:solidFill>
                  <a:srgbClr val="444444"/>
                </a:solidFill>
                <a:latin typeface="Calibri"/>
                <a:cs typeface="Calibri"/>
              </a:rPr>
              <a:t>MinAmbiente.</a:t>
            </a:r>
          </a:p>
          <a:p>
            <a:pPr algn="just"/>
            <a:r>
              <a:rPr lang="es-MX" b="1">
                <a:solidFill>
                  <a:srgbClr val="002060"/>
                </a:solidFill>
                <a:latin typeface="Calibri"/>
                <a:cs typeface="Calibri"/>
              </a:rPr>
              <a:t>Articulación: </a:t>
            </a:r>
            <a:r>
              <a:rPr lang="es-MX">
                <a:solidFill>
                  <a:srgbClr val="444444"/>
                </a:solidFill>
                <a:latin typeface="Calibri"/>
                <a:cs typeface="Calibri"/>
              </a:rPr>
              <a:t>IDEAM (indicadores del ciclo del agua que sustentan el índice de escasez con base en el caudal ambiental), CARMAC (identificación de subzonas críticas), CAR, CDS y PNN (aplicación, liquidación y evaluación de efectividad con trazabilidad en el SNCA), comunidades locales, indígenas y afrodescendientes (participación incidente en evaluación de efectividad y verificación de destinación del recaudo).</a:t>
            </a:r>
          </a:p>
          <a:p>
            <a:pPr algn="just"/>
            <a:endParaRPr lang="es-MX" sz="800">
              <a:solidFill>
                <a:srgbClr val="444444"/>
              </a:solidFill>
              <a:latin typeface="Calibri"/>
              <a:cs typeface="Calibri"/>
            </a:endParaRPr>
          </a:p>
          <a:p>
            <a:pPr algn="just"/>
            <a:r>
              <a:rPr lang="es-MX" sz="1500" b="1">
                <a:solidFill>
                  <a:srgbClr val="242D5B"/>
                </a:solidFill>
                <a:latin typeface="Calibri"/>
                <a:cs typeface="Calibri"/>
              </a:rPr>
              <a:t>Metas: </a:t>
            </a:r>
          </a:p>
          <a:p>
            <a:pPr algn="just"/>
            <a:r>
              <a:rPr lang="es-MX" b="1">
                <a:solidFill>
                  <a:srgbClr val="002060"/>
                </a:solidFill>
                <a:latin typeface="Calibri"/>
                <a:cs typeface="Calibri"/>
              </a:rPr>
              <a:t>2028: </a:t>
            </a:r>
            <a:r>
              <a:rPr lang="es-MX">
                <a:solidFill>
                  <a:srgbClr val="444444"/>
                </a:solidFill>
                <a:latin typeface="Calibri"/>
                <a:cs typeface="Calibri"/>
              </a:rPr>
              <a:t> lineamientos expedidos con criterios de equidad territorial; subzonas priorizadas según presión sobre la oferta, vulnerabilidad al desabastecimiento y desarticulación entre la TUA y el balance hidrológico. </a:t>
            </a:r>
            <a:r>
              <a:rPr lang="es-MX" b="1">
                <a:solidFill>
                  <a:srgbClr val="002060"/>
                </a:solidFill>
                <a:latin typeface="Calibri"/>
                <a:cs typeface="Calibri"/>
              </a:rPr>
              <a:t>2033:</a:t>
            </a:r>
            <a:r>
              <a:rPr lang="es-MX">
                <a:solidFill>
                  <a:srgbClr val="444444"/>
                </a:solidFill>
                <a:latin typeface="Calibri"/>
                <a:cs typeface="Calibri"/>
              </a:rPr>
              <a:t> ajustes técnicos aplicados en subzonas críticas diferenciando sistemas superficiales y subterráneos; trazabilidad recaudo-destinación ambiental verificable en el SNCA. </a:t>
            </a:r>
            <a:r>
              <a:rPr lang="es-MX" b="1">
                <a:solidFill>
                  <a:srgbClr val="002060"/>
                </a:solidFill>
                <a:latin typeface="Calibri"/>
                <a:cs typeface="Calibri"/>
              </a:rPr>
              <a:t>2050: </a:t>
            </a:r>
            <a:r>
              <a:rPr lang="es-MX">
                <a:solidFill>
                  <a:srgbClr val="444444"/>
                </a:solidFill>
                <a:latin typeface="Calibri"/>
                <a:cs typeface="Calibri"/>
              </a:rPr>
              <a:t>reducción verificable de la presión sobre la oferta en al menos el 50% de las subzonas priorizadas y trazabilidad recaudo-destinación ambiental en el 100% de las AAC.</a:t>
            </a:r>
            <a:endParaRPr lang="es-CO">
              <a:solidFill>
                <a:srgbClr val="444444"/>
              </a:solidFill>
              <a:latin typeface="Calibri"/>
              <a:cs typeface="Calibri"/>
            </a:endParaRPr>
          </a:p>
        </p:txBody>
      </p:sp>
      <p:pic>
        <p:nvPicPr>
          <p:cNvPr id="10" name="Gráfico 9" descr="Mano abierta con planta contorno">
            <a:extLst>
              <a:ext uri="{FF2B5EF4-FFF2-40B4-BE49-F238E27FC236}">
                <a16:creationId xmlns:a16="http://schemas.microsoft.com/office/drawing/2014/main" id="{297F3FBE-732C-C011-0D7E-CAC12F525393}"/>
              </a:ext>
            </a:extLst>
          </p:cNvPr>
          <p:cNvPicPr>
            <a:picLocks noChangeAspect="1"/>
          </p:cNvPicPr>
          <p:nvPr/>
        </p:nvPicPr>
        <p:blipFill>
          <a:blip>
            <a:extLst>
              <a:ext uri="{96DAC541-7B7A-43D3-8B79-37D633B846F1}">
                <asvg:svgBlip xmlns:asvg="http://schemas.microsoft.com/office/drawing/2016/SVG/main" r:embed="rId6"/>
              </a:ext>
            </a:extLst>
          </a:blip>
          <a:stretch>
            <a:fillRect/>
          </a:stretch>
        </p:blipFill>
        <p:spPr>
          <a:xfrm>
            <a:off x="-75695" y="2034953"/>
            <a:ext cx="655486" cy="655486"/>
          </a:xfrm>
          <a:prstGeom prst="rect">
            <a:avLst/>
          </a:prstGeom>
        </p:spPr>
      </p:pic>
    </p:spTree>
    <p:extLst>
      <p:ext uri="{BB962C8B-B14F-4D97-AF65-F5344CB8AC3E}">
        <p14:creationId xmlns:p14="http://schemas.microsoft.com/office/powerpoint/2010/main" val="24483517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6950BFC3-D8DA-4A85-94F7-54DA5524770B}">
      <p188:commentRel xmlns:p188="http://schemas.microsoft.com/office/powerpoint/2018/8/main" r:id="rId3"/>
    </p:ext>
  </p:extLst>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Shape 3998">
          <a:extLst>
            <a:ext uri="{FF2B5EF4-FFF2-40B4-BE49-F238E27FC236}">
              <a16:creationId xmlns:a16="http://schemas.microsoft.com/office/drawing/2014/main" id="{6A22E3D6-755C-4978-3261-238DDCA1534B}"/>
            </a:ext>
          </a:extLst>
        </p:cNvPr>
        <p:cNvGrpSpPr/>
        <p:nvPr/>
      </p:nvGrpSpPr>
      <p:grpSpPr>
        <a:xfrm>
          <a:off x="0" y="0"/>
          <a:ext cx="0" cy="0"/>
          <a:chOff x="0" y="0"/>
          <a:chExt cx="0" cy="0"/>
        </a:xfrm>
      </p:grpSpPr>
      <p:pic>
        <p:nvPicPr>
          <p:cNvPr id="3999" name="Google Shape;3999;p27" descr="Patrón de fondo&#10;&#10;El contenido generado por IA puede ser incorrecto.">
            <a:extLst>
              <a:ext uri="{FF2B5EF4-FFF2-40B4-BE49-F238E27FC236}">
                <a16:creationId xmlns:a16="http://schemas.microsoft.com/office/drawing/2014/main" id="{1D2730CC-E7C2-1D01-0183-E1566BC0CAA8}"/>
              </a:ext>
            </a:extLst>
          </p:cNvPr>
          <p:cNvPicPr preferRelativeResize="0"/>
          <p:nvPr/>
        </p:nvPicPr>
        <p:blipFill rotWithShape="1">
          <a:blip r:embed="rId4">
            <a:alphaModFix/>
          </a:blip>
          <a:srcRect/>
          <a:stretch/>
        </p:blipFill>
        <p:spPr>
          <a:xfrm>
            <a:off x="-117952" y="17089"/>
            <a:ext cx="12306649" cy="6840911"/>
          </a:xfrm>
          <a:prstGeom prst="rect">
            <a:avLst/>
          </a:prstGeom>
          <a:noFill/>
          <a:ln>
            <a:noFill/>
          </a:ln>
        </p:spPr>
      </p:pic>
      <p:sp>
        <p:nvSpPr>
          <p:cNvPr id="4000" name="Google Shape;4000;p27">
            <a:extLst>
              <a:ext uri="{FF2B5EF4-FFF2-40B4-BE49-F238E27FC236}">
                <a16:creationId xmlns:a16="http://schemas.microsoft.com/office/drawing/2014/main" id="{FFA885BD-883F-11CF-CC91-A1048DE4AE68}"/>
              </a:ext>
            </a:extLst>
          </p:cNvPr>
          <p:cNvSpPr/>
          <p:nvPr/>
        </p:nvSpPr>
        <p:spPr>
          <a:xfrm>
            <a:off x="6801898" y="0"/>
            <a:ext cx="5386800" cy="1042200"/>
          </a:xfrm>
          <a:prstGeom prst="rect">
            <a:avLst/>
          </a:prstGeom>
          <a:solidFill>
            <a:srgbClr val="242D5B"/>
          </a:solidFill>
          <a:ln w="12700" cap="flat" cmpd="sng">
            <a:solidFill>
              <a:srgbClr val="264159"/>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4001" name="Google Shape;4001;p27">
            <a:extLst>
              <a:ext uri="{FF2B5EF4-FFF2-40B4-BE49-F238E27FC236}">
                <a16:creationId xmlns:a16="http://schemas.microsoft.com/office/drawing/2014/main" id="{1F5DF004-7CCE-6494-C8D7-D883D378B945}"/>
              </a:ext>
            </a:extLst>
          </p:cNvPr>
          <p:cNvSpPr txBox="1"/>
          <p:nvPr/>
        </p:nvSpPr>
        <p:spPr>
          <a:xfrm>
            <a:off x="7099310" y="185888"/>
            <a:ext cx="4814700" cy="107730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000"/>
              <a:buFont typeface="Arial"/>
              <a:buNone/>
            </a:pPr>
            <a:r>
              <a:rPr lang="es-CO" sz="2000" b="1" i="0" u="none" strike="noStrike" cap="none">
                <a:solidFill>
                  <a:schemeClr val="lt1"/>
                </a:solidFill>
                <a:latin typeface="Calibri"/>
                <a:ea typeface="Calibri"/>
                <a:cs typeface="Calibri"/>
                <a:sym typeface="Calibri"/>
              </a:rPr>
              <a:t>LÍNEAS ESTRATÉGICAS propuestas equipo ANCLA</a:t>
            </a:r>
            <a:endParaRPr sz="2000" b="0" i="0" u="none" strike="noStrike" cap="none">
              <a:solidFill>
                <a:schemeClr val="lt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2400"/>
              <a:buFont typeface="Arial"/>
              <a:buNone/>
            </a:pPr>
            <a:endParaRPr sz="2400" b="1" i="0" u="none" strike="noStrike" cap="none">
              <a:solidFill>
                <a:schemeClr val="lt1"/>
              </a:solidFill>
              <a:latin typeface="Calibri"/>
              <a:ea typeface="Calibri"/>
              <a:cs typeface="Calibri"/>
              <a:sym typeface="Calibri"/>
            </a:endParaRPr>
          </a:p>
        </p:txBody>
      </p:sp>
      <p:pic>
        <p:nvPicPr>
          <p:cNvPr id="4002" name="Google Shape;4002;p27" descr="Logotipo&#10;&#10;El contenido generado por IA puede ser incorrecto.">
            <a:extLst>
              <a:ext uri="{FF2B5EF4-FFF2-40B4-BE49-F238E27FC236}">
                <a16:creationId xmlns:a16="http://schemas.microsoft.com/office/drawing/2014/main" id="{2EC94B74-9480-B81A-E5FD-6446971AB028}"/>
              </a:ext>
            </a:extLst>
          </p:cNvPr>
          <p:cNvPicPr preferRelativeResize="0"/>
          <p:nvPr/>
        </p:nvPicPr>
        <p:blipFill rotWithShape="1">
          <a:blip r:embed="rId5">
            <a:alphaModFix/>
          </a:blip>
          <a:srcRect/>
          <a:stretch/>
        </p:blipFill>
        <p:spPr>
          <a:xfrm>
            <a:off x="277873" y="185888"/>
            <a:ext cx="4019550" cy="809625"/>
          </a:xfrm>
          <a:prstGeom prst="rect">
            <a:avLst/>
          </a:prstGeom>
          <a:noFill/>
          <a:ln>
            <a:noFill/>
          </a:ln>
        </p:spPr>
      </p:pic>
      <p:sp>
        <p:nvSpPr>
          <p:cNvPr id="4003" name="Google Shape;4003;p27">
            <a:extLst>
              <a:ext uri="{FF2B5EF4-FFF2-40B4-BE49-F238E27FC236}">
                <a16:creationId xmlns:a16="http://schemas.microsoft.com/office/drawing/2014/main" id="{0AE232BF-E938-771E-6011-756D611D82BC}"/>
              </a:ext>
            </a:extLst>
          </p:cNvPr>
          <p:cNvSpPr/>
          <p:nvPr/>
        </p:nvSpPr>
        <p:spPr>
          <a:xfrm>
            <a:off x="-117953" y="1002217"/>
            <a:ext cx="12310553" cy="1032736"/>
          </a:xfrm>
          <a:prstGeom prst="rect">
            <a:avLst/>
          </a:prstGeom>
          <a:solidFill>
            <a:srgbClr val="BBD6E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600"/>
              <a:buFont typeface="Arial"/>
              <a:buNone/>
            </a:pPr>
            <a:endParaRPr sz="1600" b="0" i="0" u="none" strike="noStrike" cap="none">
              <a:solidFill>
                <a:schemeClr val="lt1"/>
              </a:solidFill>
              <a:latin typeface="Calibri"/>
              <a:ea typeface="Calibri"/>
              <a:cs typeface="Calibri"/>
              <a:sym typeface="Calibri"/>
            </a:endParaRPr>
          </a:p>
        </p:txBody>
      </p:sp>
      <p:sp>
        <p:nvSpPr>
          <p:cNvPr id="4004" name="Google Shape;4004;p27">
            <a:extLst>
              <a:ext uri="{FF2B5EF4-FFF2-40B4-BE49-F238E27FC236}">
                <a16:creationId xmlns:a16="http://schemas.microsoft.com/office/drawing/2014/main" id="{51B5F49A-4BF0-3D91-3EDC-AA0EA2BA735E}"/>
              </a:ext>
            </a:extLst>
          </p:cNvPr>
          <p:cNvSpPr txBox="1"/>
          <p:nvPr/>
        </p:nvSpPr>
        <p:spPr>
          <a:xfrm>
            <a:off x="267171" y="1068573"/>
            <a:ext cx="11646840" cy="92328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000"/>
              <a:buFont typeface="Arial"/>
              <a:buNone/>
            </a:pPr>
            <a:r>
              <a:rPr lang="es-CO" sz="1800" b="1" i="0" u="none" strike="noStrike" cap="none">
                <a:solidFill>
                  <a:srgbClr val="242D5B"/>
                </a:solidFill>
                <a:latin typeface="Calibri"/>
                <a:ea typeface="Calibri"/>
                <a:cs typeface="Calibri"/>
                <a:sym typeface="Calibri"/>
              </a:rPr>
              <a:t>INSTRUMENTOS</a:t>
            </a:r>
            <a:endParaRPr lang="es-CO" sz="1800" b="1">
              <a:solidFill>
                <a:srgbClr val="242D5B"/>
              </a:solidFill>
              <a:latin typeface="Calibri"/>
              <a:ea typeface="Calibri"/>
              <a:cs typeface="Calibri"/>
              <a:sym typeface="Calibri"/>
            </a:endParaRPr>
          </a:p>
          <a:p>
            <a:pPr algn="just">
              <a:buSzPts val="2000"/>
            </a:pPr>
            <a:r>
              <a:rPr lang="es-MX" sz="1800" b="1" i="0" u="none" strike="noStrike" cap="none">
                <a:solidFill>
                  <a:schemeClr val="accent6"/>
                </a:solidFill>
                <a:highlight>
                  <a:srgbClr val="FFFF00"/>
                </a:highlight>
                <a:latin typeface="Calibri"/>
                <a:ea typeface="Arial"/>
                <a:cs typeface="Calibri"/>
                <a:sym typeface="Calibri"/>
              </a:rPr>
              <a:t>Acción 13: </a:t>
            </a:r>
            <a:r>
              <a:rPr lang="es-MX" sz="1800" b="1" i="0" u="none" strike="noStrike" cap="none">
                <a:solidFill>
                  <a:srgbClr val="242D5B"/>
                </a:solidFill>
                <a:highlight>
                  <a:srgbClr val="FFFF00"/>
                </a:highlight>
                <a:latin typeface="Calibri"/>
                <a:ea typeface="Arial"/>
                <a:cs typeface="Calibri"/>
                <a:sym typeface="Calibri"/>
              </a:rPr>
              <a:t>Consolidar la TR como señal económica de descontaminación con coherencia en los objetivos de calidad del agua, trazabilidad recaudo-inversión y evaluación de efectividad ambiental.</a:t>
            </a:r>
            <a:endParaRPr lang="es-MX" b="0" i="0" u="none" strike="noStrike" cap="none">
              <a:solidFill>
                <a:schemeClr val="accent6">
                  <a:lumMod val="49000"/>
                </a:schemeClr>
              </a:solidFill>
              <a:highlight>
                <a:srgbClr val="FFFF00"/>
              </a:highlight>
              <a:latin typeface="Arial"/>
              <a:ea typeface="Arial"/>
              <a:cs typeface="Arial"/>
              <a:sym typeface="Arial"/>
            </a:endParaRPr>
          </a:p>
        </p:txBody>
      </p:sp>
      <p:sp>
        <p:nvSpPr>
          <p:cNvPr id="3" name="Google Shape;4161;p38">
            <a:extLst>
              <a:ext uri="{FF2B5EF4-FFF2-40B4-BE49-F238E27FC236}">
                <a16:creationId xmlns:a16="http://schemas.microsoft.com/office/drawing/2014/main" id="{B46EF6E9-8027-4F3C-800A-D0FE0F8BE276}"/>
              </a:ext>
            </a:extLst>
          </p:cNvPr>
          <p:cNvSpPr txBox="1"/>
          <p:nvPr/>
        </p:nvSpPr>
        <p:spPr>
          <a:xfrm>
            <a:off x="139918" y="2079923"/>
            <a:ext cx="6724329" cy="4124166"/>
          </a:xfrm>
          <a:prstGeom prst="rect">
            <a:avLst/>
          </a:prstGeom>
          <a:noFill/>
          <a:ln>
            <a:noFill/>
          </a:ln>
        </p:spPr>
        <p:txBody>
          <a:bodyPr spcFirstLastPara="1" wrap="square" lIns="91425" tIns="45700" rIns="91425" bIns="45700" anchor="t" anchorCtr="0">
            <a:spAutoFit/>
          </a:bodyPr>
          <a:lstStyle/>
          <a:p>
            <a:pPr marL="457200" lvl="1" algn="just">
              <a:buSzPts val="1200"/>
            </a:pPr>
            <a:r>
              <a:rPr lang="es-CO" sz="1800" b="1">
                <a:solidFill>
                  <a:srgbClr val="242D5B"/>
                </a:solidFill>
                <a:latin typeface="Calibri"/>
                <a:cs typeface="Calibri"/>
                <a:sym typeface="Calibri"/>
              </a:rPr>
              <a:t>    </a:t>
            </a:r>
            <a:r>
              <a:rPr lang="es-CO" sz="2000" b="1">
                <a:solidFill>
                  <a:srgbClr val="242D5B"/>
                </a:solidFill>
                <a:latin typeface="Calibri"/>
                <a:cs typeface="Calibri"/>
                <a:sym typeface="Calibri"/>
              </a:rPr>
              <a:t>            Propósito:  </a:t>
            </a:r>
          </a:p>
          <a:p>
            <a:pPr marL="457200" lvl="1" algn="just">
              <a:buSzPts val="1200"/>
            </a:pPr>
            <a:endParaRPr lang="es-CO" sz="900" b="1">
              <a:solidFill>
                <a:srgbClr val="242D5B"/>
              </a:solidFill>
              <a:latin typeface="Calibri"/>
              <a:cs typeface="Calibri"/>
              <a:sym typeface="Calibri"/>
            </a:endParaRPr>
          </a:p>
          <a:p>
            <a:pPr marL="90488" lvl="1" indent="-90488" algn="just">
              <a:buSzPts val="1200"/>
              <a:buFont typeface="Arial" panose="020B0604020202020204" pitchFamily="34" charset="0"/>
              <a:buChar char="•"/>
            </a:pPr>
            <a:r>
              <a:rPr lang="es-MX" sz="1600">
                <a:solidFill>
                  <a:srgbClr val="444444"/>
                </a:solidFill>
                <a:latin typeface="Calibri"/>
                <a:cs typeface="Calibri"/>
              </a:rPr>
              <a:t>La PNA consolida la TR bajo cuatro criterios estructurantes: coherencia entre el índice de calidad del agua de la Variable Ambiental y los objetivos de calidad del PORH, incorporando progresivamente indicadores hidrobiológicos; trazabilidad recaudo-inversión en el mismo cuerpo receptor; articulación de la Variable Económica con los PSMV para garantizar reducciones físicas verificables de carga contaminante; y evaluación progresiva de ampliación de parámetros gravables con sustento científico e institucional.</a:t>
            </a:r>
          </a:p>
          <a:p>
            <a:pPr marL="90488" lvl="1" indent="-90488" algn="just">
              <a:buSzPts val="1200"/>
              <a:buFont typeface="Arial" panose="020B0604020202020204" pitchFamily="34" charset="0"/>
              <a:buChar char="•"/>
            </a:pPr>
            <a:endParaRPr lang="es-MX" sz="900">
              <a:solidFill>
                <a:srgbClr val="444444"/>
              </a:solidFill>
              <a:latin typeface="Calibri"/>
              <a:cs typeface="Calibri"/>
            </a:endParaRPr>
          </a:p>
          <a:p>
            <a:pPr marL="90488" lvl="1" indent="-90488" algn="just">
              <a:buSzPts val="1200"/>
              <a:buFont typeface="Arial" panose="020B0604020202020204" pitchFamily="34" charset="0"/>
              <a:buChar char="•"/>
            </a:pPr>
            <a:r>
              <a:rPr lang="es-MX" sz="1600">
                <a:solidFill>
                  <a:schemeClr val="accent6"/>
                </a:solidFill>
                <a:latin typeface="Calibri"/>
                <a:cs typeface="Calibri"/>
              </a:rPr>
              <a:t>La justicia hídrica opera como condición de legitimidad: la contaminación impacta desproporcionadamente a comunidades rurales, indígenas y afrodescendientes con mayores brechas de acceso a sistemas de potabilización; sin criterios de equidad en la calibración de la Variable Socioeconómica, el costo del ajuste recae sobre pequeños productores, sistemas comunitarios de saneamiento y municipios con menor capacidad fiscal e institucional.</a:t>
            </a:r>
            <a:endParaRPr sz="1600" i="0" u="none" strike="noStrike" cap="none">
              <a:solidFill>
                <a:schemeClr val="accent6"/>
              </a:solidFill>
              <a:latin typeface="Calibri"/>
              <a:ea typeface="Calibri"/>
              <a:cs typeface="Calibri"/>
              <a:sym typeface="Calibri"/>
            </a:endParaRPr>
          </a:p>
        </p:txBody>
      </p:sp>
      <p:cxnSp>
        <p:nvCxnSpPr>
          <p:cNvPr id="5" name="Conector recto 4">
            <a:extLst>
              <a:ext uri="{FF2B5EF4-FFF2-40B4-BE49-F238E27FC236}">
                <a16:creationId xmlns:a16="http://schemas.microsoft.com/office/drawing/2014/main" id="{F5C36940-7541-58DB-D6ED-9441BDF48786}"/>
              </a:ext>
            </a:extLst>
          </p:cNvPr>
          <p:cNvCxnSpPr/>
          <p:nvPr/>
        </p:nvCxnSpPr>
        <p:spPr>
          <a:xfrm>
            <a:off x="6981780" y="2460020"/>
            <a:ext cx="0" cy="4051845"/>
          </a:xfrm>
          <a:prstGeom prst="line">
            <a:avLst/>
          </a:prstGeom>
          <a:ln w="19050" cap="flat" cmpd="sng" algn="ctr">
            <a:solidFill>
              <a:schemeClr val="accent1"/>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sp>
        <p:nvSpPr>
          <p:cNvPr id="2" name="Google Shape;4161;p38">
            <a:extLst>
              <a:ext uri="{FF2B5EF4-FFF2-40B4-BE49-F238E27FC236}">
                <a16:creationId xmlns:a16="http://schemas.microsoft.com/office/drawing/2014/main" id="{070D8EE9-AF56-47E6-65E9-639383D2F429}"/>
              </a:ext>
            </a:extLst>
          </p:cNvPr>
          <p:cNvSpPr txBox="1"/>
          <p:nvPr/>
        </p:nvSpPr>
        <p:spPr>
          <a:xfrm>
            <a:off x="7022392" y="2018235"/>
            <a:ext cx="4814698" cy="4478109"/>
          </a:xfrm>
          <a:prstGeom prst="rect">
            <a:avLst/>
          </a:prstGeom>
          <a:noFill/>
          <a:ln>
            <a:noFill/>
          </a:ln>
        </p:spPr>
        <p:txBody>
          <a:bodyPr spcFirstLastPara="1" wrap="square" lIns="91425" tIns="45700" rIns="91425" bIns="45700" anchor="t" anchorCtr="0">
            <a:spAutoFit/>
          </a:bodyPr>
          <a:lstStyle/>
          <a:p>
            <a:pPr lvl="1" algn="just">
              <a:buSzPts val="1200"/>
            </a:pPr>
            <a:r>
              <a:rPr lang="es-CO" sz="1600" b="1">
                <a:solidFill>
                  <a:srgbClr val="242D5B"/>
                </a:solidFill>
                <a:latin typeface="Calibri"/>
                <a:cs typeface="Calibri"/>
              </a:rPr>
              <a:t>               </a:t>
            </a:r>
            <a:r>
              <a:rPr lang="es-CO" sz="1500" b="1">
                <a:solidFill>
                  <a:srgbClr val="242D5B"/>
                </a:solidFill>
                <a:latin typeface="Calibri"/>
                <a:cs typeface="Calibri"/>
              </a:rPr>
              <a:t>Responsables: </a:t>
            </a:r>
          </a:p>
          <a:p>
            <a:pPr lvl="1" algn="just">
              <a:buSzPts val="1200"/>
            </a:pPr>
            <a:endParaRPr lang="es-CO" sz="800" b="1">
              <a:solidFill>
                <a:srgbClr val="242D5B"/>
              </a:solidFill>
              <a:latin typeface="Calibri"/>
              <a:cs typeface="Calibri"/>
            </a:endParaRPr>
          </a:p>
          <a:p>
            <a:pPr algn="just"/>
            <a:r>
              <a:rPr lang="es-CO" b="1">
                <a:solidFill>
                  <a:srgbClr val="002060"/>
                </a:solidFill>
                <a:latin typeface="Calibri"/>
                <a:cs typeface="Calibri"/>
              </a:rPr>
              <a:t>Liderazgo: </a:t>
            </a:r>
            <a:r>
              <a:rPr lang="es-CO">
                <a:solidFill>
                  <a:srgbClr val="444444"/>
                </a:solidFill>
                <a:latin typeface="Calibri"/>
                <a:cs typeface="Calibri"/>
              </a:rPr>
              <a:t>MinAmbiente.</a:t>
            </a:r>
          </a:p>
          <a:p>
            <a:pPr algn="just"/>
            <a:r>
              <a:rPr lang="es-MX" b="1">
                <a:solidFill>
                  <a:srgbClr val="002060"/>
                </a:solidFill>
                <a:latin typeface="Calibri"/>
                <a:cs typeface="Calibri"/>
              </a:rPr>
              <a:t>Articulación: </a:t>
            </a:r>
            <a:r>
              <a:rPr lang="es-MX">
                <a:solidFill>
                  <a:srgbClr val="444444"/>
                </a:solidFill>
                <a:latin typeface="Calibri"/>
                <a:cs typeface="Calibri"/>
              </a:rPr>
              <a:t>MVCT (armonización con política de saneamiento), IDEAM (estándares metodológicos de calidad del agua y ERA), CAR y CDS (cálculo territorial del índice de calidad del agua, trazabilidad recaudo-inversión y evaluación de efectividad), comunidades locales, indígenas y afrodescendientes (participación incidente en evaluación de efectividad y verificación de destinación del recaudo).</a:t>
            </a:r>
          </a:p>
          <a:p>
            <a:pPr algn="just"/>
            <a:endParaRPr lang="es-MX" sz="800">
              <a:solidFill>
                <a:srgbClr val="444444"/>
              </a:solidFill>
              <a:latin typeface="Calibri"/>
              <a:cs typeface="Calibri"/>
            </a:endParaRPr>
          </a:p>
          <a:p>
            <a:pPr algn="just"/>
            <a:r>
              <a:rPr lang="es-MX" sz="1500" b="1">
                <a:solidFill>
                  <a:srgbClr val="242D5B"/>
                </a:solidFill>
                <a:latin typeface="Calibri"/>
                <a:cs typeface="Calibri"/>
              </a:rPr>
              <a:t>Metas: </a:t>
            </a:r>
          </a:p>
          <a:p>
            <a:pPr algn="just"/>
            <a:r>
              <a:rPr lang="es-MX" b="1">
                <a:solidFill>
                  <a:srgbClr val="002060"/>
                </a:solidFill>
                <a:latin typeface="Calibri"/>
                <a:cs typeface="Calibri"/>
              </a:rPr>
              <a:t>2028: </a:t>
            </a:r>
            <a:r>
              <a:rPr lang="es-MX">
                <a:solidFill>
                  <a:srgbClr val="444444"/>
                </a:solidFill>
                <a:latin typeface="Calibri"/>
                <a:cs typeface="Calibri"/>
              </a:rPr>
              <a:t> lineamientos expedidos; cuerpos de agua priorizados según carga contaminante vertida, desarticulación entre la TR y los objetivos de calidad del PORH y capacidad de asimilación del cuerpo receptor. </a:t>
            </a:r>
            <a:r>
              <a:rPr lang="es-MX" b="1">
                <a:solidFill>
                  <a:srgbClr val="002060"/>
                </a:solidFill>
                <a:latin typeface="Calibri"/>
                <a:cs typeface="Calibri"/>
              </a:rPr>
              <a:t>2033:</a:t>
            </a:r>
            <a:r>
              <a:rPr lang="es-MX">
                <a:solidFill>
                  <a:srgbClr val="444444"/>
                </a:solidFill>
                <a:latin typeface="Calibri"/>
                <a:cs typeface="Calibri"/>
              </a:rPr>
              <a:t> trazabilidad recaudo-inversión verificable en el SNCA en el 100% de las AAC; ampliación los parámetros gravables. </a:t>
            </a:r>
            <a:r>
              <a:rPr lang="es-MX" b="1">
                <a:solidFill>
                  <a:srgbClr val="002060"/>
                </a:solidFill>
                <a:latin typeface="Calibri"/>
                <a:cs typeface="Calibri"/>
              </a:rPr>
              <a:t>2050:</a:t>
            </a:r>
            <a:r>
              <a:rPr lang="es-MX">
                <a:solidFill>
                  <a:srgbClr val="444444"/>
                </a:solidFill>
                <a:latin typeface="Calibri"/>
                <a:cs typeface="Calibri"/>
              </a:rPr>
              <a:t> mejora verificable de la calidad del agua en al menos el 50% de los cuerpos de agua priorizados; indicadores hidrobiológicos como componente estándar de la evaluación de efectividad ambiental.</a:t>
            </a:r>
            <a:endParaRPr lang="es-CO">
              <a:solidFill>
                <a:srgbClr val="444444"/>
              </a:solidFill>
              <a:latin typeface="Calibri"/>
              <a:cs typeface="Calibri"/>
            </a:endParaRPr>
          </a:p>
        </p:txBody>
      </p:sp>
      <p:pic>
        <p:nvPicPr>
          <p:cNvPr id="10" name="Gráfico 9" descr="Mano abierta con planta contorno">
            <a:extLst>
              <a:ext uri="{FF2B5EF4-FFF2-40B4-BE49-F238E27FC236}">
                <a16:creationId xmlns:a16="http://schemas.microsoft.com/office/drawing/2014/main" id="{297F3FBE-732C-C011-0D7E-CAC12F525393}"/>
              </a:ext>
            </a:extLst>
          </p:cNvPr>
          <p:cNvPicPr>
            <a:picLocks noChangeAspect="1"/>
          </p:cNvPicPr>
          <p:nvPr/>
        </p:nvPicPr>
        <p:blipFill>
          <a:blip>
            <a:extLst>
              <a:ext uri="{96DAC541-7B7A-43D3-8B79-37D633B846F1}">
                <asvg:svgBlip xmlns:asvg="http://schemas.microsoft.com/office/drawing/2016/SVG/main" r:embed="rId6"/>
              </a:ext>
            </a:extLst>
          </a:blip>
          <a:stretch>
            <a:fillRect/>
          </a:stretch>
        </p:blipFill>
        <p:spPr>
          <a:xfrm>
            <a:off x="-75695" y="2034953"/>
            <a:ext cx="655486" cy="655486"/>
          </a:xfrm>
          <a:prstGeom prst="rect">
            <a:avLst/>
          </a:prstGeom>
        </p:spPr>
      </p:pic>
    </p:spTree>
    <p:extLst>
      <p:ext uri="{BB962C8B-B14F-4D97-AF65-F5344CB8AC3E}">
        <p14:creationId xmlns:p14="http://schemas.microsoft.com/office/powerpoint/2010/main" val="18830158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6950BFC3-D8DA-4A85-94F7-54DA5524770B}">
      <p188:commentRel xmlns:p188="http://schemas.microsoft.com/office/powerpoint/2018/8/main" r:id="rId3"/>
    </p:ext>
  </p:extLst>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Shape 4166"/>
        <p:cNvGrpSpPr/>
        <p:nvPr/>
      </p:nvGrpSpPr>
      <p:grpSpPr>
        <a:xfrm>
          <a:off x="0" y="0"/>
          <a:ext cx="0" cy="0"/>
          <a:chOff x="0" y="0"/>
          <a:chExt cx="0" cy="0"/>
        </a:xfrm>
      </p:grpSpPr>
      <p:pic>
        <p:nvPicPr>
          <p:cNvPr id="4167" name="Google Shape;4167;p39"/>
          <p:cNvPicPr preferRelativeResize="0"/>
          <p:nvPr/>
        </p:nvPicPr>
        <p:blipFill rotWithShape="1">
          <a:blip r:embed="rId3">
            <a:alphaModFix/>
          </a:blip>
          <a:srcRect/>
          <a:stretch/>
        </p:blipFill>
        <p:spPr>
          <a:xfrm>
            <a:off x="0" y="-1"/>
            <a:ext cx="12192000" cy="6858000"/>
          </a:xfrm>
          <a:prstGeom prst="rect">
            <a:avLst/>
          </a:prstGeom>
          <a:noFill/>
          <a:ln>
            <a:noFill/>
          </a:ln>
        </p:spPr>
      </p:pic>
      <p:sp>
        <p:nvSpPr>
          <p:cNvPr id="4168" name="Google Shape;4168;p39"/>
          <p:cNvSpPr txBox="1"/>
          <p:nvPr/>
        </p:nvSpPr>
        <p:spPr>
          <a:xfrm>
            <a:off x="5152248" y="3731463"/>
            <a:ext cx="1887600" cy="76950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4400"/>
              <a:buFont typeface="Arial"/>
              <a:buNone/>
            </a:pPr>
            <a:r>
              <a:rPr lang="es-CO" sz="4400" b="1" i="0" u="none" strike="noStrike" cap="none">
                <a:solidFill>
                  <a:schemeClr val="lt1"/>
                </a:solidFill>
                <a:latin typeface="Calibri"/>
                <a:ea typeface="Calibri"/>
                <a:cs typeface="Calibri"/>
                <a:sym typeface="Calibri"/>
              </a:rPr>
              <a:t>Gracias</a:t>
            </a: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3998">
          <a:extLst>
            <a:ext uri="{FF2B5EF4-FFF2-40B4-BE49-F238E27FC236}">
              <a16:creationId xmlns:a16="http://schemas.microsoft.com/office/drawing/2014/main" id="{A8B2B37D-E5B9-2A60-D5E0-CDDC69F53E36}"/>
            </a:ext>
          </a:extLst>
        </p:cNvPr>
        <p:cNvGrpSpPr/>
        <p:nvPr/>
      </p:nvGrpSpPr>
      <p:grpSpPr>
        <a:xfrm>
          <a:off x="0" y="0"/>
          <a:ext cx="0" cy="0"/>
          <a:chOff x="0" y="0"/>
          <a:chExt cx="0" cy="0"/>
        </a:xfrm>
      </p:grpSpPr>
      <p:pic>
        <p:nvPicPr>
          <p:cNvPr id="3999" name="Google Shape;3999;p27" descr="Patrón de fondo&#10;&#10;El contenido generado por IA puede ser incorrecto.">
            <a:extLst>
              <a:ext uri="{FF2B5EF4-FFF2-40B4-BE49-F238E27FC236}">
                <a16:creationId xmlns:a16="http://schemas.microsoft.com/office/drawing/2014/main" id="{9E8085D3-AE31-0226-F9BD-52C302D9429C}"/>
              </a:ext>
            </a:extLst>
          </p:cNvPr>
          <p:cNvPicPr preferRelativeResize="0"/>
          <p:nvPr/>
        </p:nvPicPr>
        <p:blipFill rotWithShape="1">
          <a:blip r:embed="rId3">
            <a:alphaModFix/>
          </a:blip>
          <a:srcRect/>
          <a:stretch/>
        </p:blipFill>
        <p:spPr>
          <a:xfrm>
            <a:off x="7798" y="-3861"/>
            <a:ext cx="12184202" cy="6858000"/>
          </a:xfrm>
          <a:prstGeom prst="rect">
            <a:avLst/>
          </a:prstGeom>
          <a:noFill/>
          <a:ln>
            <a:noFill/>
          </a:ln>
        </p:spPr>
      </p:pic>
      <p:pic>
        <p:nvPicPr>
          <p:cNvPr id="4002" name="Google Shape;4002;p27" descr="Logotipo&#10;&#10;El contenido generado por IA puede ser incorrecto.">
            <a:extLst>
              <a:ext uri="{FF2B5EF4-FFF2-40B4-BE49-F238E27FC236}">
                <a16:creationId xmlns:a16="http://schemas.microsoft.com/office/drawing/2014/main" id="{6D36E5DF-8629-EF80-49B4-A722864B4936}"/>
              </a:ext>
            </a:extLst>
          </p:cNvPr>
          <p:cNvPicPr preferRelativeResize="0"/>
          <p:nvPr/>
        </p:nvPicPr>
        <p:blipFill rotWithShape="1">
          <a:blip r:embed="rId4">
            <a:alphaModFix/>
          </a:blip>
          <a:srcRect/>
          <a:stretch/>
        </p:blipFill>
        <p:spPr>
          <a:xfrm>
            <a:off x="3979016" y="153230"/>
            <a:ext cx="4019550" cy="809625"/>
          </a:xfrm>
          <a:prstGeom prst="rect">
            <a:avLst/>
          </a:prstGeom>
          <a:noFill/>
          <a:ln>
            <a:noFill/>
          </a:ln>
        </p:spPr>
      </p:pic>
      <p:sp>
        <p:nvSpPr>
          <p:cNvPr id="5" name="CuadroTexto 4">
            <a:extLst>
              <a:ext uri="{FF2B5EF4-FFF2-40B4-BE49-F238E27FC236}">
                <a16:creationId xmlns:a16="http://schemas.microsoft.com/office/drawing/2014/main" id="{6B6079A8-35F7-AAFA-01DA-3CE916B5D7D8}"/>
              </a:ext>
            </a:extLst>
          </p:cNvPr>
          <p:cNvSpPr txBox="1"/>
          <p:nvPr/>
        </p:nvSpPr>
        <p:spPr>
          <a:xfrm>
            <a:off x="3979016" y="2917307"/>
            <a:ext cx="3630098" cy="1015663"/>
          </a:xfrm>
          <a:prstGeom prst="rect">
            <a:avLst/>
          </a:prstGeom>
          <a:noFill/>
        </p:spPr>
        <p:txBody>
          <a:bodyPr wrap="square">
            <a:spAutoFit/>
          </a:bodyPr>
          <a:lstStyle/>
          <a:p>
            <a:pPr algn="ctr"/>
            <a:r>
              <a:rPr lang="es-CO" sz="2000" b="1">
                <a:solidFill>
                  <a:schemeClr val="tx1"/>
                </a:solidFill>
                <a:latin typeface="Calibri" panose="020F0502020204030204" pitchFamily="34" charset="0"/>
                <a:cs typeface="Calibri" panose="020F0502020204030204" pitchFamily="34" charset="0"/>
              </a:rPr>
              <a:t>3. </a:t>
            </a:r>
            <a:r>
              <a:rPr lang="es-CO" sz="2000" b="1">
                <a:latin typeface="Calibri" panose="020F0502020204030204" pitchFamily="34" charset="0"/>
                <a:cs typeface="Calibri" panose="020F0502020204030204" pitchFamily="34" charset="0"/>
              </a:rPr>
              <a:t>Realidades territoriales en clave de justicia ambiental</a:t>
            </a:r>
          </a:p>
          <a:p>
            <a:pPr algn="ctr"/>
            <a:endParaRPr lang="es-CO" sz="2000" b="1"/>
          </a:p>
        </p:txBody>
      </p:sp>
    </p:spTree>
    <p:extLst>
      <p:ext uri="{BB962C8B-B14F-4D97-AF65-F5344CB8AC3E}">
        <p14:creationId xmlns:p14="http://schemas.microsoft.com/office/powerpoint/2010/main" val="32360894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3998">
          <a:extLst>
            <a:ext uri="{FF2B5EF4-FFF2-40B4-BE49-F238E27FC236}">
              <a16:creationId xmlns:a16="http://schemas.microsoft.com/office/drawing/2014/main" id="{EEF88178-1F73-80CA-EE8C-0C8022E7A939}"/>
            </a:ext>
          </a:extLst>
        </p:cNvPr>
        <p:cNvGrpSpPr/>
        <p:nvPr/>
      </p:nvGrpSpPr>
      <p:grpSpPr>
        <a:xfrm>
          <a:off x="0" y="0"/>
          <a:ext cx="0" cy="0"/>
          <a:chOff x="0" y="0"/>
          <a:chExt cx="0" cy="0"/>
        </a:xfrm>
      </p:grpSpPr>
      <p:pic>
        <p:nvPicPr>
          <p:cNvPr id="3999" name="Google Shape;3999;p27" descr="Patrón de fondo&#10;&#10;El contenido generado por IA puede ser incorrecto.">
            <a:extLst>
              <a:ext uri="{FF2B5EF4-FFF2-40B4-BE49-F238E27FC236}">
                <a16:creationId xmlns:a16="http://schemas.microsoft.com/office/drawing/2014/main" id="{CFE04FF5-1C0F-2D86-E322-15045D17A781}"/>
              </a:ext>
            </a:extLst>
          </p:cNvPr>
          <p:cNvPicPr preferRelativeResize="0"/>
          <p:nvPr/>
        </p:nvPicPr>
        <p:blipFill rotWithShape="1">
          <a:blip r:embed="rId4">
            <a:alphaModFix/>
          </a:blip>
          <a:srcRect/>
          <a:stretch/>
        </p:blipFill>
        <p:spPr>
          <a:xfrm>
            <a:off x="0" y="0"/>
            <a:ext cx="12152917" cy="6858000"/>
          </a:xfrm>
          <a:prstGeom prst="rect">
            <a:avLst/>
          </a:prstGeom>
          <a:noFill/>
          <a:ln>
            <a:noFill/>
          </a:ln>
        </p:spPr>
      </p:pic>
      <p:sp>
        <p:nvSpPr>
          <p:cNvPr id="4000" name="Google Shape;4000;p27">
            <a:extLst>
              <a:ext uri="{FF2B5EF4-FFF2-40B4-BE49-F238E27FC236}">
                <a16:creationId xmlns:a16="http://schemas.microsoft.com/office/drawing/2014/main" id="{C7290686-963C-F34C-A23A-ED926CE070A1}"/>
              </a:ext>
            </a:extLst>
          </p:cNvPr>
          <p:cNvSpPr/>
          <p:nvPr/>
        </p:nvSpPr>
        <p:spPr>
          <a:xfrm>
            <a:off x="6801898" y="0"/>
            <a:ext cx="5386800" cy="1042200"/>
          </a:xfrm>
          <a:prstGeom prst="rect">
            <a:avLst/>
          </a:prstGeom>
          <a:solidFill>
            <a:srgbClr val="242D5B"/>
          </a:solidFill>
          <a:ln w="12700" cap="flat" cmpd="sng">
            <a:solidFill>
              <a:srgbClr val="264159"/>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4001" name="Google Shape;4001;p27">
            <a:extLst>
              <a:ext uri="{FF2B5EF4-FFF2-40B4-BE49-F238E27FC236}">
                <a16:creationId xmlns:a16="http://schemas.microsoft.com/office/drawing/2014/main" id="{2D81D326-D337-D55A-57B2-9265417390F6}"/>
              </a:ext>
            </a:extLst>
          </p:cNvPr>
          <p:cNvSpPr txBox="1"/>
          <p:nvPr/>
        </p:nvSpPr>
        <p:spPr>
          <a:xfrm>
            <a:off x="7556510" y="133336"/>
            <a:ext cx="4243604" cy="1077178"/>
          </a:xfrm>
          <a:prstGeom prst="rect">
            <a:avLst/>
          </a:prstGeom>
          <a:noFill/>
          <a:ln>
            <a:noFill/>
          </a:ln>
        </p:spPr>
        <p:txBody>
          <a:bodyPr spcFirstLastPara="1" wrap="square" lIns="91425" tIns="45700" rIns="91425" bIns="45700" anchor="t" anchorCtr="0">
            <a:spAutoFit/>
          </a:bodyPr>
          <a:lstStyle/>
          <a:p>
            <a:pPr lvl="0" algn="ctr">
              <a:buSzPts val="2000"/>
            </a:pPr>
            <a:r>
              <a:rPr lang="es-ES" sz="2000" b="1" i="0" u="none" strike="noStrike" cap="none">
                <a:solidFill>
                  <a:schemeClr val="bg1"/>
                </a:solidFill>
                <a:latin typeface="Calibri"/>
                <a:ea typeface="Calibri"/>
                <a:cs typeface="Calibri"/>
                <a:sym typeface="Calibri"/>
              </a:rPr>
              <a:t>Realidades territoriales en clave de justicia </a:t>
            </a:r>
            <a:r>
              <a:rPr lang="es-419" sz="2000" b="1" i="0" u="none" strike="noStrike" cap="none">
                <a:solidFill>
                  <a:schemeClr val="bg1"/>
                </a:solidFill>
                <a:latin typeface="Calibri"/>
                <a:ea typeface="Calibri"/>
                <a:cs typeface="Calibri"/>
                <a:sym typeface="Calibri"/>
              </a:rPr>
              <a:t>ambiental</a:t>
            </a:r>
            <a:endParaRPr sz="2000" b="0" i="0" u="none" strike="noStrike" cap="none">
              <a:solidFill>
                <a:schemeClr val="bg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2400"/>
              <a:buFont typeface="Arial"/>
              <a:buNone/>
            </a:pPr>
            <a:endParaRPr sz="2400" b="1" i="0" u="none" strike="noStrike" cap="none">
              <a:solidFill>
                <a:schemeClr val="lt1"/>
              </a:solidFill>
              <a:latin typeface="Calibri"/>
              <a:ea typeface="Calibri"/>
              <a:cs typeface="Calibri"/>
              <a:sym typeface="Calibri"/>
            </a:endParaRPr>
          </a:p>
        </p:txBody>
      </p:sp>
      <p:pic>
        <p:nvPicPr>
          <p:cNvPr id="4002" name="Google Shape;4002;p27" descr="Logotipo&#10;&#10;El contenido generado por IA puede ser incorrecto.">
            <a:extLst>
              <a:ext uri="{FF2B5EF4-FFF2-40B4-BE49-F238E27FC236}">
                <a16:creationId xmlns:a16="http://schemas.microsoft.com/office/drawing/2014/main" id="{5ECA1C52-B894-EC9C-A1D2-4730EFF7D576}"/>
              </a:ext>
            </a:extLst>
          </p:cNvPr>
          <p:cNvPicPr preferRelativeResize="0"/>
          <p:nvPr/>
        </p:nvPicPr>
        <p:blipFill rotWithShape="1">
          <a:blip r:embed="rId5">
            <a:alphaModFix/>
          </a:blip>
          <a:srcRect/>
          <a:stretch/>
        </p:blipFill>
        <p:spPr>
          <a:xfrm>
            <a:off x="277873" y="185888"/>
            <a:ext cx="4019550" cy="809625"/>
          </a:xfrm>
          <a:prstGeom prst="rect">
            <a:avLst/>
          </a:prstGeom>
          <a:noFill/>
          <a:ln>
            <a:noFill/>
          </a:ln>
        </p:spPr>
      </p:pic>
      <p:sp>
        <p:nvSpPr>
          <p:cNvPr id="4003" name="Google Shape;4003;p27">
            <a:extLst>
              <a:ext uri="{FF2B5EF4-FFF2-40B4-BE49-F238E27FC236}">
                <a16:creationId xmlns:a16="http://schemas.microsoft.com/office/drawing/2014/main" id="{25739AA8-1651-279B-A7EC-5584FAE58428}"/>
              </a:ext>
            </a:extLst>
          </p:cNvPr>
          <p:cNvSpPr/>
          <p:nvPr/>
        </p:nvSpPr>
        <p:spPr>
          <a:xfrm>
            <a:off x="5915345" y="1263066"/>
            <a:ext cx="6277255" cy="750669"/>
          </a:xfrm>
          <a:prstGeom prst="rect">
            <a:avLst/>
          </a:prstGeom>
          <a:solidFill>
            <a:srgbClr val="BBD6EE"/>
          </a:solidFill>
          <a:ln>
            <a:noFill/>
          </a:ln>
        </p:spPr>
        <p:txBody>
          <a:bodyPr spcFirstLastPara="1" wrap="square" lIns="91425" tIns="45700" rIns="91425" bIns="45700" anchor="ctr" anchorCtr="0">
            <a:noAutofit/>
          </a:bodyPr>
          <a:lstStyle/>
          <a:p>
            <a:pPr lvl="0" algn="ctr">
              <a:buSzPts val="1600"/>
            </a:pPr>
            <a:r>
              <a:rPr lang="es-CO" b="1"/>
              <a:t>Factores de cambio, agentes e impulsores de transformación </a:t>
            </a:r>
            <a:r>
              <a:rPr lang="es-CO"/>
              <a:t>identificados desde los ejercicios de interacción con los diferentes actores territoriales y con la institucionalidad ambiental colombiana</a:t>
            </a:r>
            <a:endParaRPr sz="1600" b="0" i="0" u="none" strike="noStrike" cap="none">
              <a:solidFill>
                <a:schemeClr val="lt1"/>
              </a:solidFill>
              <a:latin typeface="Calibri"/>
              <a:ea typeface="Calibri"/>
              <a:cs typeface="Calibri"/>
              <a:sym typeface="Calibri"/>
            </a:endParaRPr>
          </a:p>
        </p:txBody>
      </p:sp>
      <p:pic>
        <p:nvPicPr>
          <p:cNvPr id="3" name="Imagen 2">
            <a:extLst>
              <a:ext uri="{FF2B5EF4-FFF2-40B4-BE49-F238E27FC236}">
                <a16:creationId xmlns:a16="http://schemas.microsoft.com/office/drawing/2014/main" id="{83B14A8B-D92E-4962-E1AD-15677B9B688B}"/>
              </a:ext>
            </a:extLst>
          </p:cNvPr>
          <p:cNvPicPr>
            <a:picLocks noChangeAspect="1"/>
          </p:cNvPicPr>
          <p:nvPr/>
        </p:nvPicPr>
        <p:blipFill>
          <a:blip r:embed="rId6"/>
          <a:stretch>
            <a:fillRect/>
          </a:stretch>
        </p:blipFill>
        <p:spPr>
          <a:xfrm>
            <a:off x="72148" y="1042200"/>
            <a:ext cx="5815800" cy="5815800"/>
          </a:xfrm>
          <a:prstGeom prst="rect">
            <a:avLst/>
          </a:prstGeom>
        </p:spPr>
      </p:pic>
      <p:sp>
        <p:nvSpPr>
          <p:cNvPr id="7" name="CuadroTexto 6">
            <a:extLst>
              <a:ext uri="{FF2B5EF4-FFF2-40B4-BE49-F238E27FC236}">
                <a16:creationId xmlns:a16="http://schemas.microsoft.com/office/drawing/2014/main" id="{765D5842-4825-7ADE-F957-2E87B108A69B}"/>
              </a:ext>
            </a:extLst>
          </p:cNvPr>
          <p:cNvSpPr txBox="1"/>
          <p:nvPr/>
        </p:nvSpPr>
        <p:spPr>
          <a:xfrm>
            <a:off x="6005116" y="2578684"/>
            <a:ext cx="6097712" cy="4093428"/>
          </a:xfrm>
          <a:prstGeom prst="rect">
            <a:avLst/>
          </a:prstGeom>
          <a:solidFill>
            <a:schemeClr val="accent1">
              <a:lumMod val="20000"/>
              <a:lumOff val="80000"/>
            </a:schemeClr>
          </a:solidFill>
        </p:spPr>
        <p:txBody>
          <a:bodyPr wrap="square">
            <a:spAutoFit/>
          </a:bodyPr>
          <a:lstStyle/>
          <a:p>
            <a:r>
              <a:rPr lang="es-ES" sz="1300"/>
              <a:t>• Factores asociados a las </a:t>
            </a:r>
            <a:r>
              <a:rPr lang="es-ES" sz="1300" b="1"/>
              <a:t>dinámicas de uso y cobertura del suelo. </a:t>
            </a:r>
            <a:r>
              <a:rPr lang="es-ES" sz="1300"/>
              <a:t>Intensificación del </a:t>
            </a:r>
            <a:r>
              <a:rPr lang="es-ES" sz="1300" b="1"/>
              <a:t>crecimiento urbano, fronteras agrícolas, conflictos por el uso, la aptitud y la tenencia de la tierra.</a:t>
            </a:r>
          </a:p>
          <a:p>
            <a:r>
              <a:rPr lang="es-ES" sz="1300"/>
              <a:t>• Factores asociados al </a:t>
            </a:r>
            <a:r>
              <a:rPr lang="es-ES" sz="1300" b="1"/>
              <a:t>cambio climático y la variabilidad climática</a:t>
            </a:r>
            <a:r>
              <a:rPr lang="es-ES" sz="1300"/>
              <a:t>. Incremento en frecuencia y amplitud de valores extremos asociados a fenómenos de sequías, inundaciones, deslizamientos, avalanchas.</a:t>
            </a:r>
          </a:p>
          <a:p>
            <a:r>
              <a:rPr lang="es-ES" sz="1300"/>
              <a:t>• Factores asociados a las </a:t>
            </a:r>
            <a:r>
              <a:rPr lang="es-ES" sz="1300" b="1"/>
              <a:t>relaciones asimétricas en las dinámicas sociales, culturales y económicas de los territorios</a:t>
            </a:r>
            <a:r>
              <a:rPr lang="es-ES" sz="1300"/>
              <a:t>. Dinámicas demográficas y sus respectivas demandas de recursos naturales. Desigualdad social. </a:t>
            </a:r>
            <a:r>
              <a:rPr lang="es-ES" sz="1300" b="1"/>
              <a:t>Crisis ética, Subvaloración de la condición humana</a:t>
            </a:r>
            <a:r>
              <a:rPr lang="es-ES" sz="1300"/>
              <a:t>. Dinámicas socioeconómicas impuestas por </a:t>
            </a:r>
            <a:r>
              <a:rPr lang="es-ES" sz="1300" b="1"/>
              <a:t>economías ilícitas y grupos al margen de la ley</a:t>
            </a:r>
            <a:r>
              <a:rPr lang="es-ES" sz="1300"/>
              <a:t>. </a:t>
            </a:r>
          </a:p>
          <a:p>
            <a:r>
              <a:rPr lang="es-ES" sz="1300"/>
              <a:t>• Factores asociados al impacto en la biodiversidad y sus servicios ecosistémicos. </a:t>
            </a:r>
            <a:r>
              <a:rPr lang="es-ES" sz="1300" b="1"/>
              <a:t>Contaminación de cuerpos de agua, eutroficación, ecotoxicidad acuática.</a:t>
            </a:r>
          </a:p>
          <a:p>
            <a:r>
              <a:rPr lang="es-ES" sz="1300"/>
              <a:t>• Factores asociados al </a:t>
            </a:r>
            <a:r>
              <a:rPr lang="es-ES" sz="1300" b="1"/>
              <a:t>desarrollo tecnológico, y la gestión del conocimiento, la transferencia y la apropiación del conocimiento y la tecnología. Adopción acuerdos de Escazú.</a:t>
            </a:r>
          </a:p>
          <a:p>
            <a:r>
              <a:rPr lang="es-ES" sz="1300"/>
              <a:t>• Factores de escala global. Tales como la </a:t>
            </a:r>
            <a:r>
              <a:rPr lang="es-ES" sz="1300" b="1"/>
              <a:t>pandemia y los grandes desarrollos asociados a la inteligencia artificial, las redes sociales, las transiciones energéticas y las TIC.</a:t>
            </a:r>
          </a:p>
        </p:txBody>
      </p:sp>
      <p:sp>
        <p:nvSpPr>
          <p:cNvPr id="9" name="Flecha: hacia abajo 8">
            <a:extLst>
              <a:ext uri="{FF2B5EF4-FFF2-40B4-BE49-F238E27FC236}">
                <a16:creationId xmlns:a16="http://schemas.microsoft.com/office/drawing/2014/main" id="{45B3E035-C773-7FB0-A9A7-39FD7ED843D1}"/>
              </a:ext>
            </a:extLst>
          </p:cNvPr>
          <p:cNvSpPr/>
          <p:nvPr/>
        </p:nvSpPr>
        <p:spPr>
          <a:xfrm>
            <a:off x="8863900" y="2094747"/>
            <a:ext cx="380144" cy="431385"/>
          </a:xfrm>
          <a:prstGeom prst="down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a:p>
        </p:txBody>
      </p:sp>
    </p:spTree>
    <p:extLst>
      <p:ext uri="{BB962C8B-B14F-4D97-AF65-F5344CB8AC3E}">
        <p14:creationId xmlns:p14="http://schemas.microsoft.com/office/powerpoint/2010/main" val="34636258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6950BFC3-D8DA-4A85-94F7-54DA5524770B}">
      <p188:commentRel xmlns:p188="http://schemas.microsoft.com/office/powerpoint/2018/8/main" r:id="rId3"/>
    </p:ext>
  </p:extLs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3998">
          <a:extLst>
            <a:ext uri="{FF2B5EF4-FFF2-40B4-BE49-F238E27FC236}">
              <a16:creationId xmlns:a16="http://schemas.microsoft.com/office/drawing/2014/main" id="{5A11967F-FEB5-ED65-51E1-39965849A1BD}"/>
            </a:ext>
          </a:extLst>
        </p:cNvPr>
        <p:cNvGrpSpPr/>
        <p:nvPr/>
      </p:nvGrpSpPr>
      <p:grpSpPr>
        <a:xfrm>
          <a:off x="0" y="0"/>
          <a:ext cx="0" cy="0"/>
          <a:chOff x="0" y="0"/>
          <a:chExt cx="0" cy="0"/>
        </a:xfrm>
      </p:grpSpPr>
      <p:pic>
        <p:nvPicPr>
          <p:cNvPr id="3999" name="Google Shape;3999;p27" descr="Patrón de fondo&#10;&#10;El contenido generado por IA puede ser incorrecto.">
            <a:extLst>
              <a:ext uri="{FF2B5EF4-FFF2-40B4-BE49-F238E27FC236}">
                <a16:creationId xmlns:a16="http://schemas.microsoft.com/office/drawing/2014/main" id="{43E89F98-E4A4-DBDD-6CAE-6D669DBB644F}"/>
              </a:ext>
            </a:extLst>
          </p:cNvPr>
          <p:cNvPicPr preferRelativeResize="0"/>
          <p:nvPr/>
        </p:nvPicPr>
        <p:blipFill rotWithShape="1">
          <a:blip r:embed="rId3">
            <a:alphaModFix/>
          </a:blip>
          <a:srcRect/>
          <a:stretch/>
        </p:blipFill>
        <p:spPr>
          <a:xfrm>
            <a:off x="7798" y="-3861"/>
            <a:ext cx="12184202" cy="6858000"/>
          </a:xfrm>
          <a:prstGeom prst="rect">
            <a:avLst/>
          </a:prstGeom>
          <a:noFill/>
          <a:ln>
            <a:noFill/>
          </a:ln>
        </p:spPr>
      </p:pic>
      <p:pic>
        <p:nvPicPr>
          <p:cNvPr id="4002" name="Google Shape;4002;p27" descr="Logotipo&#10;&#10;El contenido generado por IA puede ser incorrecto.">
            <a:extLst>
              <a:ext uri="{FF2B5EF4-FFF2-40B4-BE49-F238E27FC236}">
                <a16:creationId xmlns:a16="http://schemas.microsoft.com/office/drawing/2014/main" id="{56EF0775-B373-8E81-4C9A-D276CAF07EBC}"/>
              </a:ext>
            </a:extLst>
          </p:cNvPr>
          <p:cNvPicPr preferRelativeResize="0"/>
          <p:nvPr/>
        </p:nvPicPr>
        <p:blipFill rotWithShape="1">
          <a:blip r:embed="rId4">
            <a:alphaModFix/>
          </a:blip>
          <a:srcRect/>
          <a:stretch/>
        </p:blipFill>
        <p:spPr>
          <a:xfrm>
            <a:off x="3979016" y="153230"/>
            <a:ext cx="4019550" cy="809625"/>
          </a:xfrm>
          <a:prstGeom prst="rect">
            <a:avLst/>
          </a:prstGeom>
          <a:noFill/>
          <a:ln>
            <a:noFill/>
          </a:ln>
        </p:spPr>
      </p:pic>
      <p:sp>
        <p:nvSpPr>
          <p:cNvPr id="5" name="CuadroTexto 4">
            <a:extLst>
              <a:ext uri="{FF2B5EF4-FFF2-40B4-BE49-F238E27FC236}">
                <a16:creationId xmlns:a16="http://schemas.microsoft.com/office/drawing/2014/main" id="{0751E91F-2CF0-B501-071A-80937B34421B}"/>
              </a:ext>
            </a:extLst>
          </p:cNvPr>
          <p:cNvSpPr txBox="1"/>
          <p:nvPr/>
        </p:nvSpPr>
        <p:spPr>
          <a:xfrm>
            <a:off x="3055090" y="3071196"/>
            <a:ext cx="6284851" cy="707886"/>
          </a:xfrm>
          <a:prstGeom prst="rect">
            <a:avLst/>
          </a:prstGeom>
          <a:noFill/>
        </p:spPr>
        <p:txBody>
          <a:bodyPr wrap="square">
            <a:spAutoFit/>
          </a:bodyPr>
          <a:lstStyle/>
          <a:p>
            <a:pPr algn="ctr"/>
            <a:r>
              <a:rPr lang="es-CO" sz="2000" b="1" u="none" strike="noStrike">
                <a:solidFill>
                  <a:schemeClr val="tx1"/>
                </a:solidFill>
                <a:effectLst/>
                <a:latin typeface="Calibri" panose="020F0502020204030204" pitchFamily="34" charset="0"/>
                <a:cs typeface="Calibri" panose="020F0502020204030204" pitchFamily="34" charset="0"/>
              </a:rPr>
              <a:t>4. Ejemplos de revisión de brechas priorizadas en</a:t>
            </a:r>
            <a:r>
              <a:rPr lang="es-CO" sz="2000" b="1">
                <a:latin typeface="Calibri" panose="020F0502020204030204" pitchFamily="34" charset="0"/>
                <a:cs typeface="Calibri" panose="020F0502020204030204" pitchFamily="34" charset="0"/>
              </a:rPr>
              <a:t> clave de justicia ambiental</a:t>
            </a:r>
            <a:endParaRPr lang="es-CO" sz="2000" b="1"/>
          </a:p>
        </p:txBody>
      </p:sp>
    </p:spTree>
    <p:extLst>
      <p:ext uri="{BB962C8B-B14F-4D97-AF65-F5344CB8AC3E}">
        <p14:creationId xmlns:p14="http://schemas.microsoft.com/office/powerpoint/2010/main" val="36674326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Tema de Offic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ema de Offic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o" ma:contentTypeID="0x010100E33C1B4018B7C446AB3F11679F53BC0D" ma:contentTypeVersion="19" ma:contentTypeDescription="Crear nuevo documento." ma:contentTypeScope="" ma:versionID="f77f5bdca23d9e68f807698d69f5b488">
  <xsd:schema xmlns:xsd="http://www.w3.org/2001/XMLSchema" xmlns:xs="http://www.w3.org/2001/XMLSchema" xmlns:p="http://schemas.microsoft.com/office/2006/metadata/properties" xmlns:ns2="64ee453e-6608-4d32-85e6-ba03e2169dca" xmlns:ns3="42a5beff-75e5-4898-b787-25492c78ddd4" targetNamespace="http://schemas.microsoft.com/office/2006/metadata/properties" ma:root="true" ma:fieldsID="8142673569a2707a943f0256695eb8d9" ns2:_="" ns3:_="">
    <xsd:import namespace="64ee453e-6608-4d32-85e6-ba03e2169dca"/>
    <xsd:import namespace="42a5beff-75e5-4898-b787-25492c78ddd4"/>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DateTaken" minOccurs="0"/>
                <xsd:element ref="ns3:MediaServiceAutoTags" minOccurs="0"/>
                <xsd:element ref="ns3:MediaServiceGenerationTime" minOccurs="0"/>
                <xsd:element ref="ns3:MediaServiceEventHashCode" minOccurs="0"/>
                <xsd:element ref="ns3:MediaServiceOCR" minOccurs="0"/>
                <xsd:element ref="ns3:MediaServiceAutoKeyPoints" minOccurs="0"/>
                <xsd:element ref="ns3:MediaServiceKeyPoints" minOccurs="0"/>
                <xsd:element ref="ns3:MediaLengthInSeconds" minOccurs="0"/>
                <xsd:element ref="ns3:MediaServiceLocation" minOccurs="0"/>
                <xsd:element ref="ns3:lcf76f155ced4ddcb4097134ff3c332f" minOccurs="0"/>
                <xsd:element ref="ns2:TaxCatchAll" minOccurs="0"/>
                <xsd:element ref="ns3:MediaServiceObjectDetectorVersions" minOccurs="0"/>
                <xsd:element ref="ns3:MediaServiceSearchProperties" minOccurs="0"/>
                <xsd:element ref="ns3: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4ee453e-6608-4d32-85e6-ba03e2169dca" elementFormDefault="qualified">
    <xsd:import namespace="http://schemas.microsoft.com/office/2006/documentManagement/types"/>
    <xsd:import namespace="http://schemas.microsoft.com/office/infopath/2007/PartnerControls"/>
    <xsd:element name="SharedWithUsers" ma:index="8" nillable="true" ma:displayName="Compartido c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Detalles de uso compartido" ma:internalName="SharedWithDetails" ma:readOnly="true">
      <xsd:simpleType>
        <xsd:restriction base="dms:Note">
          <xsd:maxLength value="255"/>
        </xsd:restriction>
      </xsd:simpleType>
    </xsd:element>
    <xsd:element name="TaxCatchAll" ma:index="23" nillable="true" ma:displayName="Taxonomy Catch All Column" ma:hidden="true" ma:list="{412c3658-0034-4979-8dc9-148560a2dc46}" ma:internalName="TaxCatchAll" ma:showField="CatchAllData" ma:web="64ee453e-6608-4d32-85e6-ba03e2169dca">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42a5beff-75e5-4898-b787-25492c78ddd4"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Tags" ma:internalName="MediaServiceAutoTags" ma:readOnly="true">
      <xsd:simpleType>
        <xsd:restriction base="dms:Text"/>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AutoKeyPoints" ma:index="17" nillable="true" ma:displayName="MediaServiceAutoKeyPoints" ma:hidden="true" ma:internalName="MediaServiceAutoKeyPoints" ma:readOnly="true">
      <xsd:simpleType>
        <xsd:restriction base="dms:Note"/>
      </xsd:simpleType>
    </xsd:element>
    <xsd:element name="MediaServiceKeyPoints" ma:index="18" nillable="true" ma:displayName="KeyPoints" ma:internalName="MediaServiceKeyPoints" ma:readOnly="true">
      <xsd:simpleType>
        <xsd:restriction base="dms:Note">
          <xsd:maxLength value="255"/>
        </xsd:restriction>
      </xsd:simpleType>
    </xsd:element>
    <xsd:element name="MediaLengthInSeconds" ma:index="19" nillable="true" ma:displayName="MediaLengthInSeconds" ma:hidden="true" ma:internalName="MediaLengthInSeconds" ma:readOnly="true">
      <xsd:simpleType>
        <xsd:restriction base="dms:Unknown"/>
      </xsd:simpleType>
    </xsd:element>
    <xsd:element name="MediaServiceLocation" ma:index="20" nillable="true" ma:displayName="Location" ma:internalName="MediaServiceLocation" ma:readOnly="true">
      <xsd:simpleType>
        <xsd:restriction base="dms:Text"/>
      </xsd:simpleType>
    </xsd:element>
    <xsd:element name="lcf76f155ced4ddcb4097134ff3c332f" ma:index="22" nillable="true" ma:taxonomy="true" ma:internalName="lcf76f155ced4ddcb4097134ff3c332f" ma:taxonomyFieldName="MediaServiceImageTags" ma:displayName="Etiquetas de imagen" ma:readOnly="false" ma:fieldId="{5cf76f15-5ced-4ddc-b409-7134ff3c332f}" ma:taxonomyMulti="true" ma:sspId="202ef2ac-9fa5-4cf2-ab23-7792f470ab03"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4"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element name="MediaServiceBillingMetadata" ma:index="26" nillable="true" ma:displayName="MediaServiceBillingMetadata" ma:hidden="true" ma:internalName="MediaServiceBillingMetadata"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ipo de contenido"/>
        <xsd:element ref="dc:title" minOccurs="0" maxOccurs="1" ma:index="4" ma:displayName="Título"/>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TaxCatchAll xmlns="64ee453e-6608-4d32-85e6-ba03e2169dca" xsi:nil="true"/>
    <lcf76f155ced4ddcb4097134ff3c332f xmlns="42a5beff-75e5-4898-b787-25492c78ddd4">
      <Terms xmlns="http://schemas.microsoft.com/office/infopath/2007/PartnerControls"/>
    </lcf76f155ced4ddcb4097134ff3c332f>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FE6AF560-1645-4A5B-9A23-EC701FD5D7DB}">
  <ds:schemaRefs>
    <ds:schemaRef ds:uri="42a5beff-75e5-4898-b787-25492c78ddd4"/>
    <ds:schemaRef ds:uri="64ee453e-6608-4d32-85e6-ba03e2169dca"/>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98744A33-7227-47D4-A18A-A66B66CA8278}">
  <ds:schemaRefs>
    <ds:schemaRef ds:uri="42a5beff-75e5-4898-b787-25492c78ddd4"/>
    <ds:schemaRef ds:uri="64ee453e-6608-4d32-85e6-ba03e2169dca"/>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3.xml><?xml version="1.0" encoding="utf-8"?>
<ds:datastoreItem xmlns:ds="http://schemas.openxmlformats.org/officeDocument/2006/customXml" ds:itemID="{C8BDF41F-405E-409A-B99A-46A4D01C1950}">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Application>Microsoft Office PowerPoint</Application>
  <PresentationFormat>Widescreen</PresentationFormat>
  <Slides>65</Slides>
  <Notes>65</Notes>
  <HiddenSlides>0</HiddenSlides>
  <ScaleCrop>false</ScaleCrop>
  <HeadingPairs>
    <vt:vector size="4" baseType="variant">
      <vt:variant>
        <vt:lpstr>Theme</vt:lpstr>
      </vt:variant>
      <vt:variant>
        <vt:i4>1</vt:i4>
      </vt:variant>
      <vt:variant>
        <vt:lpstr>Slide Titles</vt:lpstr>
      </vt:variant>
      <vt:variant>
        <vt:i4>65</vt:i4>
      </vt:variant>
    </vt:vector>
  </HeadingPairs>
  <TitlesOfParts>
    <vt:vector size="66" baseType="lpstr">
      <vt:lpstr>Tema de Office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Paula Andrea Villegas González</dc:creator>
  <cp:revision>85</cp:revision>
  <dcterms:modified xsi:type="dcterms:W3CDTF">2026-04-21T20:43:33Z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0x010100E33C1B4018B7C446AB3F11679F53BC0D</vt:lpwstr>
  </property>
  <property fmtid="{D5CDD505-2E9C-101B-9397-08002B2CF9AE}" pid="3" name="MediaServiceImageTags">
    <vt:lpwstr/>
  </property>
</Properties>
</file>