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1" r:id="rId5"/>
    <p:sldId id="258" r:id="rId6"/>
    <p:sldId id="263" r:id="rId7"/>
    <p:sldId id="262" r:id="rId8"/>
    <p:sldId id="264" r:id="rId9"/>
    <p:sldId id="267" r:id="rId10"/>
    <p:sldId id="265" r:id="rId11"/>
    <p:sldId id="269" r:id="rId12"/>
    <p:sldId id="270" r:id="rId13"/>
    <p:sldId id="271" r:id="rId14"/>
    <p:sldId id="268" r:id="rId15"/>
    <p:sldId id="272" r:id="rId16"/>
    <p:sldId id="273" r:id="rId17"/>
    <p:sldId id="266" r:id="rId18"/>
    <p:sldId id="274" r:id="rId19"/>
    <p:sldId id="26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92" autoAdjust="0"/>
    <p:restoredTop sz="94660"/>
  </p:normalViewPr>
  <p:slideViewPr>
    <p:cSldViewPr snapToGrid="0">
      <p:cViewPr varScale="1">
        <p:scale>
          <a:sx n="89" d="100"/>
          <a:sy n="89" d="100"/>
        </p:scale>
        <p:origin x="37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n-US"/>
          </a:p>
        </p:txBody>
      </p:sp>
      <p:sp>
        <p:nvSpPr>
          <p:cNvPr id="4" name="Marcador de fecha 3"/>
          <p:cNvSpPr>
            <a:spLocks noGrp="1"/>
          </p:cNvSpPr>
          <p:nvPr>
            <p:ph type="dt" sz="half" idx="10"/>
          </p:nvPr>
        </p:nvSpPr>
        <p:spPr/>
        <p:txBody>
          <a:bodyPr/>
          <a:lstStyle/>
          <a:p>
            <a:fld id="{82518EE4-C5E9-483F-BABB-BA7F1B546812}" type="datetimeFigureOut">
              <a:rPr lang="en-US" smtClean="0"/>
              <a:t>4/15/2024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2386897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82518EE4-C5E9-483F-BABB-BA7F1B546812}" type="datetimeFigureOut">
              <a:rPr lang="en-US" smtClean="0"/>
              <a:t>4/15/2024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843202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82518EE4-C5E9-483F-BABB-BA7F1B546812}" type="datetimeFigureOut">
              <a:rPr lang="en-US" smtClean="0"/>
              <a:t>4/15/2024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3557692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82518EE4-C5E9-483F-BABB-BA7F1B546812}" type="datetimeFigureOut">
              <a:rPr lang="en-US" smtClean="0"/>
              <a:t>4/15/2024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3966386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82518EE4-C5E9-483F-BABB-BA7F1B546812}" type="datetimeFigureOut">
              <a:rPr lang="en-US" smtClean="0"/>
              <a:t>4/15/2024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656017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p:cNvSpPr>
            <a:spLocks noGrp="1"/>
          </p:cNvSpPr>
          <p:nvPr>
            <p:ph type="dt" sz="half" idx="10"/>
          </p:nvPr>
        </p:nvSpPr>
        <p:spPr/>
        <p:txBody>
          <a:bodyPr/>
          <a:lstStyle/>
          <a:p>
            <a:fld id="{82518EE4-C5E9-483F-BABB-BA7F1B546812}" type="datetimeFigureOut">
              <a:rPr lang="en-US" smtClean="0"/>
              <a:t>4/15/2024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3279036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p:cNvSpPr>
            <a:spLocks noGrp="1"/>
          </p:cNvSpPr>
          <p:nvPr>
            <p:ph type="dt" sz="half" idx="10"/>
          </p:nvPr>
        </p:nvSpPr>
        <p:spPr/>
        <p:txBody>
          <a:bodyPr/>
          <a:lstStyle/>
          <a:p>
            <a:fld id="{82518EE4-C5E9-483F-BABB-BA7F1B546812}" type="datetimeFigureOut">
              <a:rPr lang="en-US" smtClean="0"/>
              <a:t>4/15/2024</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2000947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fecha 2"/>
          <p:cNvSpPr>
            <a:spLocks noGrp="1"/>
          </p:cNvSpPr>
          <p:nvPr>
            <p:ph type="dt" sz="half" idx="10"/>
          </p:nvPr>
        </p:nvSpPr>
        <p:spPr/>
        <p:txBody>
          <a:bodyPr/>
          <a:lstStyle/>
          <a:p>
            <a:fld id="{82518EE4-C5E9-483F-BABB-BA7F1B546812}" type="datetimeFigureOut">
              <a:rPr lang="en-US" smtClean="0"/>
              <a:t>4/15/2024</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2045210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2518EE4-C5E9-483F-BABB-BA7F1B546812}" type="datetimeFigureOut">
              <a:rPr lang="en-US" smtClean="0"/>
              <a:t>4/15/2024</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671960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82518EE4-C5E9-483F-BABB-BA7F1B546812}" type="datetimeFigureOut">
              <a:rPr lang="en-US" smtClean="0"/>
              <a:t>4/15/2024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894229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82518EE4-C5E9-483F-BABB-BA7F1B546812}" type="datetimeFigureOut">
              <a:rPr lang="en-US" smtClean="0"/>
              <a:t>4/15/2024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2008616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518EE4-C5E9-483F-BABB-BA7F1B546812}" type="datetimeFigureOut">
              <a:rPr lang="en-US" smtClean="0"/>
              <a:t>4/15/2024</a:t>
            </a:fld>
            <a:endParaRPr lang="en-U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032973-A1D9-4B80-BFCA-C6C60141AFF3}" type="slidenum">
              <a:rPr lang="en-US" smtClean="0"/>
              <a:t>‹Nº›</a:t>
            </a:fld>
            <a:endParaRPr lang="en-US"/>
          </a:p>
        </p:txBody>
      </p:sp>
    </p:spTree>
    <p:extLst>
      <p:ext uri="{BB962C8B-B14F-4D97-AF65-F5344CB8AC3E}">
        <p14:creationId xmlns:p14="http://schemas.microsoft.com/office/powerpoint/2010/main" val="17493001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0"/>
            <a:ext cx="12192000" cy="6858000"/>
          </a:xfrm>
          <a:prstGeom prst="rect">
            <a:avLst/>
          </a:prstGeom>
        </p:spPr>
      </p:pic>
      <p:sp>
        <p:nvSpPr>
          <p:cNvPr id="5" name="Rectángulo 4"/>
          <p:cNvSpPr/>
          <p:nvPr/>
        </p:nvSpPr>
        <p:spPr>
          <a:xfrm>
            <a:off x="3901841" y="2543943"/>
            <a:ext cx="4388317" cy="1200329"/>
          </a:xfrm>
          <a:prstGeom prst="rect">
            <a:avLst/>
          </a:prstGeom>
        </p:spPr>
        <p:txBody>
          <a:bodyPr wrap="none">
            <a:spAutoFit/>
          </a:bodyPr>
          <a:lstStyle/>
          <a:p>
            <a:r>
              <a:rPr lang="es-ES" sz="7200" b="1" dirty="0"/>
              <a:t>Algoritmos</a:t>
            </a:r>
            <a:endParaRPr lang="en-US" sz="7200" dirty="0"/>
          </a:p>
        </p:txBody>
      </p:sp>
    </p:spTree>
    <p:extLst>
      <p:ext uri="{BB962C8B-B14F-4D97-AF65-F5344CB8AC3E}">
        <p14:creationId xmlns:p14="http://schemas.microsoft.com/office/powerpoint/2010/main" val="2846029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
            <a:ext cx="12192000" cy="6855220"/>
          </a:xfrm>
          <a:prstGeom prst="rect">
            <a:avLst/>
          </a:prstGeom>
        </p:spPr>
      </p:pic>
      <p:sp>
        <p:nvSpPr>
          <p:cNvPr id="3" name="CuadroTexto 2">
            <a:extLst>
              <a:ext uri="{FF2B5EF4-FFF2-40B4-BE49-F238E27FC236}">
                <a16:creationId xmlns:a16="http://schemas.microsoft.com/office/drawing/2014/main" id="{CF501916-67FD-4984-82C6-4D0C8A3EE89F}"/>
              </a:ext>
            </a:extLst>
          </p:cNvPr>
          <p:cNvSpPr txBox="1"/>
          <p:nvPr/>
        </p:nvSpPr>
        <p:spPr>
          <a:xfrm>
            <a:off x="338404" y="1740753"/>
            <a:ext cx="6942667" cy="1077218"/>
          </a:xfrm>
          <a:prstGeom prst="rect">
            <a:avLst/>
          </a:prstGeom>
          <a:noFill/>
        </p:spPr>
        <p:txBody>
          <a:bodyPr wrap="square">
            <a:spAutoFit/>
          </a:bodyPr>
          <a:lstStyle/>
          <a:p>
            <a:pPr algn="just"/>
            <a:r>
              <a:rPr lang="es-ES" sz="3200" b="0" i="0" u="none" strike="noStrike" baseline="0" dirty="0">
                <a:solidFill>
                  <a:srgbClr val="000000"/>
                </a:solidFill>
                <a:latin typeface="Segoe UI" panose="020B0502040204020203" pitchFamily="34" charset="0"/>
              </a:rPr>
              <a:t>Símbolos que expresan lo mismo que un algoritmo, pero de manera gráfica</a:t>
            </a:r>
            <a:endParaRPr lang="es-ES" sz="2800" b="0" dirty="0"/>
          </a:p>
        </p:txBody>
      </p:sp>
      <p:pic>
        <p:nvPicPr>
          <p:cNvPr id="4" name="Imagen 3">
            <a:extLst>
              <a:ext uri="{FF2B5EF4-FFF2-40B4-BE49-F238E27FC236}">
                <a16:creationId xmlns:a16="http://schemas.microsoft.com/office/drawing/2014/main" id="{89AA3986-ED32-49C6-B5B7-D3BB67E83503}"/>
              </a:ext>
            </a:extLst>
          </p:cNvPr>
          <p:cNvPicPr>
            <a:picLocks noChangeAspect="1"/>
          </p:cNvPicPr>
          <p:nvPr/>
        </p:nvPicPr>
        <p:blipFill>
          <a:blip r:embed="rId3"/>
          <a:stretch>
            <a:fillRect/>
          </a:stretch>
        </p:blipFill>
        <p:spPr>
          <a:xfrm>
            <a:off x="7787640" y="2063919"/>
            <a:ext cx="3897791" cy="2732933"/>
          </a:xfrm>
          <a:prstGeom prst="rect">
            <a:avLst/>
          </a:prstGeom>
          <a:ln>
            <a:noFill/>
          </a:ln>
          <a:effectLst>
            <a:outerShdw blurRad="292100" dist="139700" dir="2700000" algn="tl" rotWithShape="0">
              <a:srgbClr val="333333">
                <a:alpha val="65000"/>
              </a:srgbClr>
            </a:outerShdw>
          </a:effectLst>
        </p:spPr>
      </p:pic>
      <p:sp>
        <p:nvSpPr>
          <p:cNvPr id="5" name="CuadroTexto 4">
            <a:extLst>
              <a:ext uri="{FF2B5EF4-FFF2-40B4-BE49-F238E27FC236}">
                <a16:creationId xmlns:a16="http://schemas.microsoft.com/office/drawing/2014/main" id="{390B2B23-0BD4-4570-9B08-78870E1525BA}"/>
              </a:ext>
            </a:extLst>
          </p:cNvPr>
          <p:cNvSpPr txBox="1"/>
          <p:nvPr/>
        </p:nvSpPr>
        <p:spPr>
          <a:xfrm>
            <a:off x="509868" y="163395"/>
            <a:ext cx="7277772" cy="646331"/>
          </a:xfrm>
          <a:prstGeom prst="rect">
            <a:avLst/>
          </a:prstGeom>
          <a:noFill/>
        </p:spPr>
        <p:txBody>
          <a:bodyPr wrap="square" rtlCol="0">
            <a:spAutoFit/>
          </a:bodyPr>
          <a:lstStyle/>
          <a:p>
            <a:r>
              <a:rPr lang="es-ES" sz="3600" b="1" dirty="0">
                <a:solidFill>
                  <a:schemeClr val="bg1"/>
                </a:solidFill>
              </a:rPr>
              <a:t>Diagramas de flujo (interpretación): </a:t>
            </a:r>
          </a:p>
        </p:txBody>
      </p:sp>
    </p:spTree>
    <p:extLst>
      <p:ext uri="{BB962C8B-B14F-4D97-AF65-F5344CB8AC3E}">
        <p14:creationId xmlns:p14="http://schemas.microsoft.com/office/powerpoint/2010/main" val="2705304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003166" y="202131"/>
            <a:ext cx="4724400" cy="6444194"/>
          </a:xfrm>
          <a:prstGeom prst="rect">
            <a:avLst/>
          </a:prstGeom>
        </p:spPr>
      </p:pic>
      <p:pic>
        <p:nvPicPr>
          <p:cNvPr id="4" name="Picture 2" descr="https://www.economia360.org/wp-content/uploads/2020/11/simbolog%C3%ADa-1068x7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8199" y="279132"/>
            <a:ext cx="4678246" cy="4889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3854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static.platzi.com/media/user_upload/Flujo_cajero-6206093a-2b79-4ca8-9e8b-0788f496909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703" y="394636"/>
            <a:ext cx="5273074" cy="632768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www.economia360.org/wp-content/uploads/2020/11/simbolog%C3%ADa-1068x7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8199" y="279132"/>
            <a:ext cx="4678246" cy="4889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35616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es-static.z-dn.net/files/d69/3a16732cab211913df0202aef08db50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9132"/>
            <a:ext cx="8019594" cy="638154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ttps://www.economia360.org/wp-content/uploads/2020/11/simbolog%C3%ADa-1068x7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8199" y="279132"/>
            <a:ext cx="4678246" cy="4889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6743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
            <a:ext cx="12192000" cy="6855220"/>
          </a:xfrm>
          <a:prstGeom prst="rect">
            <a:avLst/>
          </a:prstGeom>
        </p:spPr>
      </p:pic>
      <p:sp>
        <p:nvSpPr>
          <p:cNvPr id="3" name="CuadroTexto 2">
            <a:extLst>
              <a:ext uri="{FF2B5EF4-FFF2-40B4-BE49-F238E27FC236}">
                <a16:creationId xmlns:a16="http://schemas.microsoft.com/office/drawing/2014/main" id="{CF501916-67FD-4984-82C6-4D0C8A3EE89F}"/>
              </a:ext>
            </a:extLst>
          </p:cNvPr>
          <p:cNvSpPr txBox="1"/>
          <p:nvPr/>
        </p:nvSpPr>
        <p:spPr>
          <a:xfrm>
            <a:off x="372756" y="1754137"/>
            <a:ext cx="7497079" cy="4154984"/>
          </a:xfrm>
          <a:prstGeom prst="rect">
            <a:avLst/>
          </a:prstGeom>
          <a:noFill/>
        </p:spPr>
        <p:txBody>
          <a:bodyPr wrap="square">
            <a:spAutoFit/>
          </a:bodyPr>
          <a:lstStyle/>
          <a:p>
            <a:pPr algn="just"/>
            <a:r>
              <a:rPr lang="es-ES" sz="2400" dirty="0">
                <a:solidFill>
                  <a:srgbClr val="333333"/>
                </a:solidFill>
                <a:latin typeface="Lato" panose="020F0502020204030203" pitchFamily="34" charset="0"/>
              </a:rPr>
              <a:t>E</a:t>
            </a:r>
            <a:r>
              <a:rPr lang="es-ES" sz="2400" b="0" i="0" dirty="0">
                <a:solidFill>
                  <a:srgbClr val="333333"/>
                </a:solidFill>
                <a:effectLst/>
                <a:latin typeface="Lato" panose="020F0502020204030203" pitchFamily="34" charset="0"/>
              </a:rPr>
              <a:t>s una forma de expresar los distintos pasos que va a realizar un programa, de la forma más parecida a un lenguaje de programación. Su principal función es la de representar por pasos la solución a un problema o algoritmo, de la forma más detallada posible, utilizando un lenguaje cercano al de programación. El pseudocódigo </a:t>
            </a:r>
            <a:r>
              <a:rPr lang="es-ES" sz="2400" b="1" i="0" dirty="0">
                <a:solidFill>
                  <a:srgbClr val="191919"/>
                </a:solidFill>
                <a:effectLst/>
                <a:latin typeface="Lato" panose="020F0502020204030203" pitchFamily="34" charset="0"/>
              </a:rPr>
              <a:t>no puede ejecutarse en un ordenador</a:t>
            </a:r>
            <a:r>
              <a:rPr lang="es-ES" sz="2400" b="0" i="0" dirty="0">
                <a:solidFill>
                  <a:srgbClr val="333333"/>
                </a:solidFill>
                <a:effectLst/>
                <a:latin typeface="Lato" panose="020F0502020204030203" pitchFamily="34" charset="0"/>
              </a:rPr>
              <a:t> ya que entonces dejaría de ser pseudocódigo, como su propio nombre indica, se trata de un código falso (pseudo = falso), es un código escrito para que lo entienda el ser humano y no la máquina.</a:t>
            </a:r>
            <a:endParaRPr lang="es-ES" sz="2000" b="0" dirty="0"/>
          </a:p>
        </p:txBody>
      </p:sp>
      <p:sp>
        <p:nvSpPr>
          <p:cNvPr id="4" name="CuadroTexto 3">
            <a:extLst>
              <a:ext uri="{FF2B5EF4-FFF2-40B4-BE49-F238E27FC236}">
                <a16:creationId xmlns:a16="http://schemas.microsoft.com/office/drawing/2014/main" id="{390B2B23-0BD4-4570-9B08-78870E1525BA}"/>
              </a:ext>
            </a:extLst>
          </p:cNvPr>
          <p:cNvSpPr txBox="1"/>
          <p:nvPr/>
        </p:nvSpPr>
        <p:spPr>
          <a:xfrm>
            <a:off x="509868" y="163395"/>
            <a:ext cx="6912012" cy="646331"/>
          </a:xfrm>
          <a:prstGeom prst="rect">
            <a:avLst/>
          </a:prstGeom>
          <a:noFill/>
        </p:spPr>
        <p:txBody>
          <a:bodyPr wrap="square" rtlCol="0">
            <a:spAutoFit/>
          </a:bodyPr>
          <a:lstStyle/>
          <a:p>
            <a:r>
              <a:rPr lang="es-ES" sz="3600" b="1" dirty="0">
                <a:solidFill>
                  <a:schemeClr val="bg1"/>
                </a:solidFill>
              </a:rPr>
              <a:t>Pseudocódigo (interpretación): </a:t>
            </a:r>
          </a:p>
        </p:txBody>
      </p:sp>
      <p:pic>
        <p:nvPicPr>
          <p:cNvPr id="5" name="Picture 2" descr="Pseudocodigo. Lenguaje y Ejemplos Con Soluciones">
            <a:extLst>
              <a:ext uri="{FF2B5EF4-FFF2-40B4-BE49-F238E27FC236}">
                <a16:creationId xmlns:a16="http://schemas.microsoft.com/office/drawing/2014/main" id="{E8FDF04A-6874-4BB5-A751-E22F7A08C8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5709" y="1529286"/>
            <a:ext cx="2776894" cy="49560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1314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www.dongee.com/tutoriales/content/images/2023/10/pseudocodi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762" y="214009"/>
            <a:ext cx="10010752" cy="6256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9063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cdn0.grupos.emagister.com/imagen/pseudocodigo_1030112_t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128" y="376777"/>
            <a:ext cx="4972004" cy="304735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124" name="Picture 4" descr="https://2.bp.blogspot.com/-E6ZXz326nSQ/WQwHejDvUUI/AAAAAAAAANo/APjOchuTbCUoQJ13rmDkxaM-9lw7kmc7ACLcB/s1600/6SUMA%2BDE%2BTRES%2BNUMERO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4962" y="3147672"/>
            <a:ext cx="6297038" cy="354313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256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
            <a:ext cx="12192000" cy="6855220"/>
          </a:xfrm>
          <a:prstGeom prst="rect">
            <a:avLst/>
          </a:prstGeom>
        </p:spPr>
      </p:pic>
      <p:sp>
        <p:nvSpPr>
          <p:cNvPr id="3" name="CuadroTexto 2">
            <a:extLst>
              <a:ext uri="{FF2B5EF4-FFF2-40B4-BE49-F238E27FC236}">
                <a16:creationId xmlns:a16="http://schemas.microsoft.com/office/drawing/2014/main" id="{CF501916-67FD-4984-82C6-4D0C8A3EE89F}"/>
              </a:ext>
            </a:extLst>
          </p:cNvPr>
          <p:cNvSpPr txBox="1"/>
          <p:nvPr/>
        </p:nvSpPr>
        <p:spPr>
          <a:xfrm>
            <a:off x="509665" y="1588957"/>
            <a:ext cx="4916774" cy="3170099"/>
          </a:xfrm>
          <a:prstGeom prst="rect">
            <a:avLst/>
          </a:prstGeom>
          <a:noFill/>
        </p:spPr>
        <p:txBody>
          <a:bodyPr wrap="square">
            <a:spAutoFit/>
          </a:bodyPr>
          <a:lstStyle/>
          <a:p>
            <a:pPr algn="just"/>
            <a:r>
              <a:rPr lang="es-ES" sz="2000" dirty="0">
                <a:solidFill>
                  <a:srgbClr val="000000"/>
                </a:solidFill>
                <a:latin typeface="Segoe UI" panose="020B0502040204020203" pitchFamily="34" charset="0"/>
              </a:rPr>
              <a:t>P</a:t>
            </a:r>
            <a:r>
              <a:rPr lang="es-ES" sz="2000" b="0" i="0" u="none" strike="noStrike" baseline="0" dirty="0">
                <a:solidFill>
                  <a:srgbClr val="000000"/>
                </a:solidFill>
                <a:latin typeface="Segoe UI" panose="020B0502040204020203" pitchFamily="34" charset="0"/>
              </a:rPr>
              <a:t>rograma destinado a la construcción de otros programas informáticos. Su nombre se debe a que comprende un lenguaje formal que está diseñado para organizar algoritmos y procesos lógicos que serán luego llevados a cabo por un ordenador o sistema informático, permitiendo controlar así su comportamiento físico, lógico y su comunicación con el usuario humano.</a:t>
            </a:r>
            <a:endParaRPr lang="es-ES" sz="2000" b="0" dirty="0"/>
          </a:p>
        </p:txBody>
      </p:sp>
      <p:sp>
        <p:nvSpPr>
          <p:cNvPr id="4" name="CuadroTexto 3">
            <a:extLst>
              <a:ext uri="{FF2B5EF4-FFF2-40B4-BE49-F238E27FC236}">
                <a16:creationId xmlns:a16="http://schemas.microsoft.com/office/drawing/2014/main" id="{390B2B23-0BD4-4570-9B08-78870E1525BA}"/>
              </a:ext>
            </a:extLst>
          </p:cNvPr>
          <p:cNvSpPr txBox="1"/>
          <p:nvPr/>
        </p:nvSpPr>
        <p:spPr>
          <a:xfrm>
            <a:off x="509665" y="208366"/>
            <a:ext cx="8801100" cy="646331"/>
          </a:xfrm>
          <a:prstGeom prst="rect">
            <a:avLst/>
          </a:prstGeom>
          <a:noFill/>
        </p:spPr>
        <p:txBody>
          <a:bodyPr wrap="square" rtlCol="0">
            <a:spAutoFit/>
          </a:bodyPr>
          <a:lstStyle/>
          <a:p>
            <a:r>
              <a:rPr lang="es-ES" sz="3600" b="1" dirty="0">
                <a:solidFill>
                  <a:schemeClr val="bg1"/>
                </a:solidFill>
              </a:rPr>
              <a:t>Lenguaje de programación (interpretación):   </a:t>
            </a:r>
          </a:p>
        </p:txBody>
      </p:sp>
      <p:pic>
        <p:nvPicPr>
          <p:cNvPr id="5" name="Picture 2" descr="7 Lenguajes de programación que todo desarrollador debería aprender en 2018">
            <a:extLst>
              <a:ext uri="{FF2B5EF4-FFF2-40B4-BE49-F238E27FC236}">
                <a16:creationId xmlns:a16="http://schemas.microsoft.com/office/drawing/2014/main" id="{47F3CDE0-9934-4B9C-B924-2DF403D823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6674" y="1799877"/>
            <a:ext cx="6152638" cy="42111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7761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i1.wp.com/conocesobreinformatica.com/wp-content/uploads/2020/05/conocesobreinformatica.png?w=1052&amp;ssl=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376" y="369651"/>
            <a:ext cx="4961105" cy="328794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s://i.ytimg.com/vi/4lJoEdgMUDc/maxresdefault.jpg"/>
          <p:cNvPicPr>
            <a:picLocks noChangeAspect="1" noChangeArrowheads="1"/>
          </p:cNvPicPr>
          <p:nvPr/>
        </p:nvPicPr>
        <p:blipFill rotWithShape="1">
          <a:blip r:embed="rId3">
            <a:extLst>
              <a:ext uri="{28A0092B-C50C-407E-A947-70E740481C1C}">
                <a14:useLocalDpi xmlns:a14="http://schemas.microsoft.com/office/drawing/2010/main" val="0"/>
              </a:ext>
            </a:extLst>
          </a:blip>
          <a:srcRect l="9415" r="20850" b="11731"/>
          <a:stretch/>
        </p:blipFill>
        <p:spPr bwMode="auto">
          <a:xfrm>
            <a:off x="5466945" y="2276272"/>
            <a:ext cx="6477025" cy="4360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95771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
            <a:ext cx="12196944" cy="6858000"/>
          </a:xfrm>
          <a:prstGeom prst="rect">
            <a:avLst/>
          </a:prstGeom>
        </p:spPr>
      </p:pic>
    </p:spTree>
    <p:extLst>
      <p:ext uri="{BB962C8B-B14F-4D97-AF65-F5344CB8AC3E}">
        <p14:creationId xmlns:p14="http://schemas.microsoft.com/office/powerpoint/2010/main" val="1215633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2316"/>
            <a:ext cx="12213974" cy="6845684"/>
          </a:xfrm>
          <a:prstGeom prst="rect">
            <a:avLst/>
          </a:prstGeom>
        </p:spPr>
      </p:pic>
      <p:sp>
        <p:nvSpPr>
          <p:cNvPr id="3" name="CuadroTexto 2"/>
          <p:cNvSpPr txBox="1"/>
          <p:nvPr/>
        </p:nvSpPr>
        <p:spPr>
          <a:xfrm>
            <a:off x="379265" y="396859"/>
            <a:ext cx="6263465" cy="646331"/>
          </a:xfrm>
          <a:prstGeom prst="rect">
            <a:avLst/>
          </a:prstGeom>
          <a:noFill/>
        </p:spPr>
        <p:txBody>
          <a:bodyPr wrap="square" rtlCol="0">
            <a:spAutoFit/>
          </a:bodyPr>
          <a:lstStyle/>
          <a:p>
            <a:r>
              <a:rPr lang="es-ES" sz="3600" b="1" dirty="0">
                <a:solidFill>
                  <a:schemeClr val="bg1"/>
                </a:solidFill>
              </a:rPr>
              <a:t>Algoritmos (Definición): </a:t>
            </a:r>
          </a:p>
        </p:txBody>
      </p:sp>
      <p:sp>
        <p:nvSpPr>
          <p:cNvPr id="4" name="CuadroTexto 3">
            <a:extLst>
              <a:ext uri="{FF2B5EF4-FFF2-40B4-BE49-F238E27FC236}">
                <a16:creationId xmlns:a16="http://schemas.microsoft.com/office/drawing/2014/main" id="{E75329E5-83E6-46FB-8E63-63C29C1154F7}"/>
              </a:ext>
            </a:extLst>
          </p:cNvPr>
          <p:cNvSpPr txBox="1"/>
          <p:nvPr/>
        </p:nvSpPr>
        <p:spPr>
          <a:xfrm>
            <a:off x="873630" y="1552144"/>
            <a:ext cx="10546642" cy="3477875"/>
          </a:xfrm>
          <a:prstGeom prst="rect">
            <a:avLst/>
          </a:prstGeom>
          <a:noFill/>
        </p:spPr>
        <p:txBody>
          <a:bodyPr wrap="square" rtlCol="0">
            <a:spAutoFit/>
          </a:bodyPr>
          <a:lstStyle/>
          <a:p>
            <a:pPr algn="just" defTabSz="943239" hangingPunct="0"/>
            <a:r>
              <a:rPr lang="es-ES" sz="2400" b="0" i="0" dirty="0">
                <a:solidFill>
                  <a:schemeClr val="bg1"/>
                </a:solidFill>
                <a:effectLst/>
                <a:latin typeface="+mj-lt"/>
              </a:rPr>
              <a:t>Conjunto de instrucciones detalladas paso a paso o una fórmula para resolver un problema o </a:t>
            </a:r>
            <a:r>
              <a:rPr lang="es-ES" sz="2800" b="0" i="0" dirty="0">
                <a:solidFill>
                  <a:schemeClr val="bg1"/>
                </a:solidFill>
                <a:effectLst/>
                <a:latin typeface="+mj-lt"/>
              </a:rPr>
              <a:t>completar</a:t>
            </a:r>
            <a:r>
              <a:rPr lang="es-ES" sz="2400" b="0" i="0" dirty="0">
                <a:solidFill>
                  <a:schemeClr val="bg1"/>
                </a:solidFill>
                <a:effectLst/>
                <a:latin typeface="+mj-lt"/>
              </a:rPr>
              <a:t> una tarea. En programación, los programadores escriben algoritmos que indica al ordenador cómo realizar una tarea.</a:t>
            </a:r>
          </a:p>
          <a:p>
            <a:pPr algn="just" defTabSz="943239" hangingPunct="0"/>
            <a:endParaRPr lang="es-ES" sz="2400" b="0" i="0" dirty="0">
              <a:solidFill>
                <a:schemeClr val="bg1"/>
              </a:solidFill>
              <a:effectLst/>
              <a:latin typeface="+mj-lt"/>
            </a:endParaRPr>
          </a:p>
          <a:p>
            <a:pPr algn="just" defTabSz="943239" hangingPunct="0"/>
            <a:r>
              <a:rPr lang="es-ES" sz="2400" b="0" i="0" dirty="0">
                <a:solidFill>
                  <a:schemeClr val="bg1"/>
                </a:solidFill>
                <a:effectLst/>
                <a:latin typeface="+mj-lt"/>
              </a:rPr>
              <a:t>Cuando se piensa en un algoritmo en su forma más general (no en términos de programación), éstos están por todas partes. Una receta para cocinar es un algoritmo, el método que se usa para resolver una suma o una división grande es un algoritmo, y el proceso de doblar una camisa o unos pantalones es un algoritmo. ¡Incluso nuestra rutina matinal se puede considerar un algoritmo! </a:t>
            </a:r>
          </a:p>
        </p:txBody>
      </p:sp>
    </p:spTree>
    <p:extLst>
      <p:ext uri="{BB962C8B-B14F-4D97-AF65-F5344CB8AC3E}">
        <p14:creationId xmlns:p14="http://schemas.microsoft.com/office/powerpoint/2010/main" val="383081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
            <a:ext cx="12192000" cy="6855220"/>
          </a:xfrm>
          <a:prstGeom prst="rect">
            <a:avLst/>
          </a:prstGeom>
        </p:spPr>
      </p:pic>
      <p:sp>
        <p:nvSpPr>
          <p:cNvPr id="3" name="CuadroTexto 2"/>
          <p:cNvSpPr txBox="1"/>
          <p:nvPr/>
        </p:nvSpPr>
        <p:spPr>
          <a:xfrm>
            <a:off x="509867" y="163395"/>
            <a:ext cx="10540754" cy="707886"/>
          </a:xfrm>
          <a:prstGeom prst="rect">
            <a:avLst/>
          </a:prstGeom>
          <a:noFill/>
        </p:spPr>
        <p:txBody>
          <a:bodyPr wrap="square" rtlCol="0">
            <a:spAutoFit/>
          </a:bodyPr>
          <a:lstStyle/>
          <a:p>
            <a:r>
              <a:rPr lang="es-ES" sz="4000" b="1" dirty="0">
                <a:solidFill>
                  <a:schemeClr val="bg1"/>
                </a:solidFill>
              </a:rPr>
              <a:t>Algoritmos informales (no computacionales)</a:t>
            </a:r>
          </a:p>
        </p:txBody>
      </p:sp>
      <p:sp>
        <p:nvSpPr>
          <p:cNvPr id="4" name="CuadroTexto 3">
            <a:extLst>
              <a:ext uri="{FF2B5EF4-FFF2-40B4-BE49-F238E27FC236}">
                <a16:creationId xmlns:a16="http://schemas.microsoft.com/office/drawing/2014/main" id="{4158EEEB-18F1-441F-8F18-8094E1EA3DA0}"/>
              </a:ext>
            </a:extLst>
          </p:cNvPr>
          <p:cNvSpPr txBox="1"/>
          <p:nvPr/>
        </p:nvSpPr>
        <p:spPr>
          <a:xfrm>
            <a:off x="509868" y="1971585"/>
            <a:ext cx="7388992" cy="2554545"/>
          </a:xfrm>
          <a:prstGeom prst="rect">
            <a:avLst/>
          </a:prstGeom>
          <a:noFill/>
        </p:spPr>
        <p:txBody>
          <a:bodyPr wrap="square">
            <a:spAutoFit/>
          </a:bodyPr>
          <a:lstStyle/>
          <a:p>
            <a:r>
              <a:rPr lang="es-ES" sz="3200" b="0" i="0" u="none" strike="noStrike" baseline="0" dirty="0">
                <a:solidFill>
                  <a:srgbClr val="000000"/>
                </a:solidFill>
                <a:latin typeface="Segoe UI" panose="020B0502040204020203" pitchFamily="34" charset="0"/>
              </a:rPr>
              <a:t>Aquellos que no requieren de los procesos de un computador para resolverse, o cuyos pasos son exclusivos para la resolución por parte de un ser humano.</a:t>
            </a:r>
          </a:p>
        </p:txBody>
      </p:sp>
      <p:pic>
        <p:nvPicPr>
          <p:cNvPr id="5" name="Picture 2" descr="Trucos para freír un huevo sin que salte el aceite">
            <a:extLst>
              <a:ext uri="{FF2B5EF4-FFF2-40B4-BE49-F238E27FC236}">
                <a16:creationId xmlns:a16="http://schemas.microsoft.com/office/drawing/2014/main" id="{F965271A-4C2D-474E-82D7-4578AC3CD1E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21878" y="1592596"/>
            <a:ext cx="3061982" cy="19583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581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
            <a:ext cx="12192000" cy="6855220"/>
          </a:xfrm>
          <a:prstGeom prst="rect">
            <a:avLst/>
          </a:prstGeom>
        </p:spPr>
      </p:pic>
      <p:sp>
        <p:nvSpPr>
          <p:cNvPr id="6" name="CuadroTexto 5"/>
          <p:cNvSpPr txBox="1"/>
          <p:nvPr/>
        </p:nvSpPr>
        <p:spPr>
          <a:xfrm>
            <a:off x="509868" y="163395"/>
            <a:ext cx="6855666" cy="769441"/>
          </a:xfrm>
          <a:prstGeom prst="rect">
            <a:avLst/>
          </a:prstGeom>
          <a:noFill/>
        </p:spPr>
        <p:txBody>
          <a:bodyPr wrap="square" rtlCol="0">
            <a:spAutoFit/>
          </a:bodyPr>
          <a:lstStyle/>
          <a:p>
            <a:r>
              <a:rPr lang="es-ES" sz="4400" b="1" dirty="0">
                <a:solidFill>
                  <a:schemeClr val="bg1"/>
                </a:solidFill>
              </a:rPr>
              <a:t>Algoritmos computacionales </a:t>
            </a:r>
          </a:p>
        </p:txBody>
      </p:sp>
      <p:sp>
        <p:nvSpPr>
          <p:cNvPr id="7" name="CuadroTexto 6">
            <a:extLst>
              <a:ext uri="{FF2B5EF4-FFF2-40B4-BE49-F238E27FC236}">
                <a16:creationId xmlns:a16="http://schemas.microsoft.com/office/drawing/2014/main" id="{4158EEEB-18F1-441F-8F18-8094E1EA3DA0}"/>
              </a:ext>
            </a:extLst>
          </p:cNvPr>
          <p:cNvSpPr txBox="1"/>
          <p:nvPr/>
        </p:nvSpPr>
        <p:spPr>
          <a:xfrm>
            <a:off x="392421" y="1642393"/>
            <a:ext cx="7603715" cy="3477875"/>
          </a:xfrm>
          <a:prstGeom prst="rect">
            <a:avLst/>
          </a:prstGeom>
          <a:noFill/>
        </p:spPr>
        <p:txBody>
          <a:bodyPr wrap="square">
            <a:spAutoFit/>
          </a:bodyPr>
          <a:lstStyle/>
          <a:p>
            <a:pPr algn="just"/>
            <a:r>
              <a:rPr lang="es-ES" sz="2000" b="0" i="0" u="none" strike="noStrike" baseline="0" dirty="0">
                <a:solidFill>
                  <a:srgbClr val="000000"/>
                </a:solidFill>
                <a:latin typeface="Segoe UI" panose="020B0502040204020203" pitchFamily="34" charset="0"/>
              </a:rPr>
              <a:t>Se define como un conjunto de operaciones y procedimientos que deben seguirse para resolver un determinado problema en el terreno de la informática.</a:t>
            </a:r>
          </a:p>
          <a:p>
            <a:pPr algn="just"/>
            <a:endParaRPr lang="es-ES" sz="2000" b="0" i="0" u="none" strike="noStrike" baseline="0" dirty="0">
              <a:solidFill>
                <a:srgbClr val="000000"/>
              </a:solidFill>
              <a:latin typeface="Segoe UI" panose="020B0502040204020203" pitchFamily="34" charset="0"/>
            </a:endParaRPr>
          </a:p>
          <a:p>
            <a:pPr algn="just"/>
            <a:r>
              <a:rPr lang="es-ES" sz="2000" b="0" i="0" u="none" strike="noStrike" baseline="0" dirty="0">
                <a:solidFill>
                  <a:srgbClr val="000000"/>
                </a:solidFill>
                <a:latin typeface="Segoe UI" panose="020B0502040204020203" pitchFamily="34" charset="0"/>
              </a:rPr>
              <a:t>Los algoritmos computacionales son el paso previo para la creación de un programa computacional, el cual es creado y diseñado por una persona con los conocimientos informáticos necesarios para convertir esa secuencia de pasos, en una aplicación, por medio de un lenguaje de programación.</a:t>
            </a:r>
          </a:p>
          <a:p>
            <a:pPr algn="just"/>
            <a:endParaRPr lang="es-ES" sz="2000" b="0" i="0" u="none" strike="noStrike" baseline="0" dirty="0">
              <a:solidFill>
                <a:srgbClr val="000000"/>
              </a:solidFill>
              <a:latin typeface="Segoe UI" panose="020B0502040204020203" pitchFamily="34" charset="0"/>
            </a:endParaRPr>
          </a:p>
          <a:p>
            <a:pPr algn="just"/>
            <a:r>
              <a:rPr lang="es-ES" sz="2000" b="0" i="0" u="none" strike="noStrike" baseline="0" dirty="0">
                <a:solidFill>
                  <a:srgbClr val="000000"/>
                </a:solidFill>
                <a:latin typeface="Segoe UI" panose="020B0502040204020203" pitchFamily="34" charset="0"/>
              </a:rPr>
              <a:t>A estas personas se le conoce como programadores. </a:t>
            </a:r>
          </a:p>
        </p:txBody>
      </p:sp>
      <p:pic>
        <p:nvPicPr>
          <p:cNvPr id="8" name="Picture 2">
            <a:extLst>
              <a:ext uri="{FF2B5EF4-FFF2-40B4-BE49-F238E27FC236}">
                <a16:creationId xmlns:a16="http://schemas.microsoft.com/office/drawing/2014/main" id="{762681D8-CDBA-49B3-BDC0-F5373AEAFB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9823" y="1642393"/>
            <a:ext cx="1774758" cy="21107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5320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471" y="0"/>
            <a:ext cx="12196943" cy="6857999"/>
          </a:xfrm>
          <a:prstGeom prst="rect">
            <a:avLst/>
          </a:prstGeom>
        </p:spPr>
      </p:pic>
      <p:sp>
        <p:nvSpPr>
          <p:cNvPr id="3" name="CuadroTexto 2">
            <a:extLst>
              <a:ext uri="{FF2B5EF4-FFF2-40B4-BE49-F238E27FC236}">
                <a16:creationId xmlns:a16="http://schemas.microsoft.com/office/drawing/2014/main" id="{929109AC-8A80-435F-8383-9FD197C94F1A}"/>
              </a:ext>
            </a:extLst>
          </p:cNvPr>
          <p:cNvSpPr txBox="1"/>
          <p:nvPr/>
        </p:nvSpPr>
        <p:spPr>
          <a:xfrm>
            <a:off x="1738008" y="2538334"/>
            <a:ext cx="8715983" cy="707886"/>
          </a:xfrm>
          <a:prstGeom prst="rect">
            <a:avLst/>
          </a:prstGeom>
          <a:noFill/>
        </p:spPr>
        <p:txBody>
          <a:bodyPr wrap="square">
            <a:spAutoFit/>
          </a:bodyPr>
          <a:lstStyle/>
          <a:p>
            <a:pPr algn="just"/>
            <a:r>
              <a:rPr lang="es-ES" sz="4000" b="1" i="0" u="none" strike="noStrike" baseline="0" dirty="0">
                <a:solidFill>
                  <a:srgbClr val="000000"/>
                </a:solidFill>
                <a:latin typeface="Segoe UI" panose="020B0502040204020203" pitchFamily="34" charset="0"/>
              </a:rPr>
              <a:t>Qué intervienen</a:t>
            </a:r>
            <a:r>
              <a:rPr lang="es-ES" sz="4000" b="1" i="0" u="none" strike="noStrike" dirty="0">
                <a:solidFill>
                  <a:srgbClr val="000000"/>
                </a:solidFill>
                <a:latin typeface="Segoe UI" panose="020B0502040204020203" pitchFamily="34" charset="0"/>
              </a:rPr>
              <a:t> en los algoritmos</a:t>
            </a:r>
            <a:r>
              <a:rPr lang="es-ES" sz="4000" b="1" i="0" u="none" strike="noStrike" baseline="0" dirty="0">
                <a:solidFill>
                  <a:srgbClr val="000000"/>
                </a:solidFill>
                <a:latin typeface="Segoe UI" panose="020B0502040204020203" pitchFamily="34" charset="0"/>
              </a:rPr>
              <a:t>?</a:t>
            </a:r>
            <a:endParaRPr lang="es-ES" sz="4000" b="1" dirty="0"/>
          </a:p>
        </p:txBody>
      </p:sp>
    </p:spTree>
    <p:extLst>
      <p:ext uri="{BB962C8B-B14F-4D97-AF65-F5344CB8AC3E}">
        <p14:creationId xmlns:p14="http://schemas.microsoft.com/office/powerpoint/2010/main" val="3559782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
            <a:ext cx="12192000" cy="6855220"/>
          </a:xfrm>
          <a:prstGeom prst="rect">
            <a:avLst/>
          </a:prstGeom>
        </p:spPr>
      </p:pic>
      <p:sp>
        <p:nvSpPr>
          <p:cNvPr id="3" name="CuadroTexto 2"/>
          <p:cNvSpPr txBox="1"/>
          <p:nvPr/>
        </p:nvSpPr>
        <p:spPr>
          <a:xfrm>
            <a:off x="607528" y="177299"/>
            <a:ext cx="5425265" cy="830997"/>
          </a:xfrm>
          <a:prstGeom prst="rect">
            <a:avLst/>
          </a:prstGeom>
          <a:noFill/>
        </p:spPr>
        <p:txBody>
          <a:bodyPr wrap="square" rtlCol="0">
            <a:spAutoFit/>
          </a:bodyPr>
          <a:lstStyle/>
          <a:p>
            <a:r>
              <a:rPr lang="es-ES" sz="4800" b="1" dirty="0">
                <a:solidFill>
                  <a:schemeClr val="bg1"/>
                </a:solidFill>
              </a:rPr>
              <a:t>Constantes </a:t>
            </a:r>
          </a:p>
        </p:txBody>
      </p:sp>
      <p:sp>
        <p:nvSpPr>
          <p:cNvPr id="4" name="CuadroTexto 3">
            <a:extLst>
              <a:ext uri="{FF2B5EF4-FFF2-40B4-BE49-F238E27FC236}">
                <a16:creationId xmlns:a16="http://schemas.microsoft.com/office/drawing/2014/main" id="{929109AC-8A80-435F-8383-9FD197C94F1A}"/>
              </a:ext>
            </a:extLst>
          </p:cNvPr>
          <p:cNvSpPr txBox="1"/>
          <p:nvPr/>
        </p:nvSpPr>
        <p:spPr>
          <a:xfrm>
            <a:off x="607528" y="2016591"/>
            <a:ext cx="7514361" cy="1815882"/>
          </a:xfrm>
          <a:prstGeom prst="rect">
            <a:avLst/>
          </a:prstGeom>
          <a:noFill/>
        </p:spPr>
        <p:txBody>
          <a:bodyPr wrap="square">
            <a:spAutoFit/>
          </a:bodyPr>
          <a:lstStyle/>
          <a:p>
            <a:pPr algn="just"/>
            <a:r>
              <a:rPr lang="es-ES" sz="2800" b="0" i="0" u="none" strike="noStrike" baseline="0" dirty="0">
                <a:solidFill>
                  <a:srgbClr val="000000"/>
                </a:solidFill>
                <a:latin typeface="Segoe UI" panose="020B0502040204020203" pitchFamily="34" charset="0"/>
              </a:rPr>
              <a:t>Valor que no puede ser alterado/ modificado durante la ejecución de un programa; posee una longitud fija de un área reservada en la memoria principal de la computadora.</a:t>
            </a:r>
            <a:endParaRPr lang="es-ES" sz="2800" dirty="0"/>
          </a:p>
        </p:txBody>
      </p:sp>
      <p:pic>
        <p:nvPicPr>
          <p:cNvPr id="5" name="Picture 2" descr="Definición de Constante - Significado y definición de Constante">
            <a:extLst>
              <a:ext uri="{FF2B5EF4-FFF2-40B4-BE49-F238E27FC236}">
                <a16:creationId xmlns:a16="http://schemas.microsoft.com/office/drawing/2014/main" id="{5DD22D6E-2981-456F-9A4C-0C0BFD2EC1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9433" y="1625457"/>
            <a:ext cx="2215023" cy="21264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5744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
            <a:ext cx="12192000" cy="6855220"/>
          </a:xfrm>
          <a:prstGeom prst="rect">
            <a:avLst/>
          </a:prstGeom>
        </p:spPr>
      </p:pic>
      <p:sp>
        <p:nvSpPr>
          <p:cNvPr id="9" name="CuadroTexto 8"/>
          <p:cNvSpPr txBox="1"/>
          <p:nvPr/>
        </p:nvSpPr>
        <p:spPr>
          <a:xfrm>
            <a:off x="349001" y="163395"/>
            <a:ext cx="5425265" cy="769441"/>
          </a:xfrm>
          <a:prstGeom prst="rect">
            <a:avLst/>
          </a:prstGeom>
          <a:noFill/>
        </p:spPr>
        <p:txBody>
          <a:bodyPr wrap="square" rtlCol="0">
            <a:spAutoFit/>
          </a:bodyPr>
          <a:lstStyle/>
          <a:p>
            <a:r>
              <a:rPr lang="es-ES" sz="4400" b="1" dirty="0">
                <a:solidFill>
                  <a:schemeClr val="bg1"/>
                </a:solidFill>
              </a:rPr>
              <a:t>Variables</a:t>
            </a:r>
            <a:endParaRPr lang="es-ES" sz="3600" b="1" dirty="0">
              <a:solidFill>
                <a:schemeClr val="bg1"/>
              </a:solidFill>
            </a:endParaRPr>
          </a:p>
        </p:txBody>
      </p:sp>
      <p:sp>
        <p:nvSpPr>
          <p:cNvPr id="10" name="CuadroTexto 9">
            <a:extLst>
              <a:ext uri="{FF2B5EF4-FFF2-40B4-BE49-F238E27FC236}">
                <a16:creationId xmlns:a16="http://schemas.microsoft.com/office/drawing/2014/main" id="{C8ED6559-993C-45AA-9ED7-17E4323ECB8E}"/>
              </a:ext>
            </a:extLst>
          </p:cNvPr>
          <p:cNvSpPr txBox="1"/>
          <p:nvPr/>
        </p:nvSpPr>
        <p:spPr>
          <a:xfrm>
            <a:off x="850789" y="2027775"/>
            <a:ext cx="6456533" cy="1384995"/>
          </a:xfrm>
          <a:prstGeom prst="rect">
            <a:avLst/>
          </a:prstGeom>
          <a:noFill/>
        </p:spPr>
        <p:txBody>
          <a:bodyPr wrap="square">
            <a:spAutoFit/>
          </a:bodyPr>
          <a:lstStyle/>
          <a:p>
            <a:pPr algn="just"/>
            <a:r>
              <a:rPr lang="es-ES" sz="2800" b="0" i="0" u="none" strike="noStrike" baseline="0" dirty="0">
                <a:solidFill>
                  <a:srgbClr val="000000"/>
                </a:solidFill>
                <a:latin typeface="Segoe UI" panose="020B0502040204020203" pitchFamily="34" charset="0"/>
              </a:rPr>
              <a:t>Espacio de memoria reservado para almacenar un valor que puede ser cambiado en el tiempo</a:t>
            </a:r>
            <a:endParaRPr lang="es-ES" sz="2400" b="0" dirty="0"/>
          </a:p>
        </p:txBody>
      </p:sp>
      <p:pic>
        <p:nvPicPr>
          <p:cNvPr id="11" name="Picture 2" descr="Variables">
            <a:extLst>
              <a:ext uri="{FF2B5EF4-FFF2-40B4-BE49-F238E27FC236}">
                <a16:creationId xmlns:a16="http://schemas.microsoft.com/office/drawing/2014/main" id="{E14741A7-0C89-48EC-ADA7-970DCD583C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0976" y="1524411"/>
            <a:ext cx="1837370" cy="27976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562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
            <a:ext cx="12192000" cy="6855220"/>
          </a:xfrm>
          <a:prstGeom prst="rect">
            <a:avLst/>
          </a:prstGeom>
        </p:spPr>
      </p:pic>
      <p:sp>
        <p:nvSpPr>
          <p:cNvPr id="3" name="CuadroTexto 2"/>
          <p:cNvSpPr txBox="1"/>
          <p:nvPr/>
        </p:nvSpPr>
        <p:spPr>
          <a:xfrm>
            <a:off x="509868" y="163395"/>
            <a:ext cx="5425265" cy="830997"/>
          </a:xfrm>
          <a:prstGeom prst="rect">
            <a:avLst/>
          </a:prstGeom>
          <a:noFill/>
        </p:spPr>
        <p:txBody>
          <a:bodyPr wrap="square" rtlCol="0">
            <a:spAutoFit/>
          </a:bodyPr>
          <a:lstStyle/>
          <a:p>
            <a:r>
              <a:rPr lang="es-ES" sz="4800" b="1" dirty="0">
                <a:solidFill>
                  <a:schemeClr val="bg1"/>
                </a:solidFill>
              </a:rPr>
              <a:t>Operadores </a:t>
            </a:r>
          </a:p>
        </p:txBody>
      </p:sp>
      <p:sp>
        <p:nvSpPr>
          <p:cNvPr id="4" name="CuadroTexto 3">
            <a:extLst>
              <a:ext uri="{FF2B5EF4-FFF2-40B4-BE49-F238E27FC236}">
                <a16:creationId xmlns:a16="http://schemas.microsoft.com/office/drawing/2014/main" id="{745CF6E1-D3AA-4B05-A92C-2BFEFFBA8A18}"/>
              </a:ext>
            </a:extLst>
          </p:cNvPr>
          <p:cNvSpPr txBox="1"/>
          <p:nvPr/>
        </p:nvSpPr>
        <p:spPr>
          <a:xfrm>
            <a:off x="746931" y="1645110"/>
            <a:ext cx="6328426" cy="2246769"/>
          </a:xfrm>
          <a:prstGeom prst="rect">
            <a:avLst/>
          </a:prstGeom>
          <a:noFill/>
        </p:spPr>
        <p:txBody>
          <a:bodyPr wrap="square">
            <a:spAutoFit/>
          </a:bodyPr>
          <a:lstStyle/>
          <a:p>
            <a:pPr algn="just"/>
            <a:r>
              <a:rPr lang="es-ES" sz="2800" b="0" i="0" u="none" strike="noStrike" baseline="0" dirty="0">
                <a:solidFill>
                  <a:srgbClr val="000000"/>
                </a:solidFill>
                <a:latin typeface="Segoe UI" panose="020B0502040204020203" pitchFamily="34" charset="0"/>
              </a:rPr>
              <a:t>Signos que permiten expresar relaciones entre variables y/o constantes, relaciones de las cuales normalmente se desprende un resultado.</a:t>
            </a:r>
            <a:endParaRPr lang="es-ES" sz="2400" b="0" dirty="0">
              <a:effectLst>
                <a:outerShdw blurRad="38100" dist="38100" dir="2700000" algn="tl">
                  <a:srgbClr val="000000">
                    <a:alpha val="43137"/>
                  </a:srgbClr>
                </a:outerShdw>
              </a:effectLst>
            </a:endParaRPr>
          </a:p>
        </p:txBody>
      </p:sp>
      <p:pic>
        <p:nvPicPr>
          <p:cNvPr id="5" name="Picture 2" descr="✓ Fundamentos de Programación: Operadores">
            <a:extLst>
              <a:ext uri="{FF2B5EF4-FFF2-40B4-BE49-F238E27FC236}">
                <a16:creationId xmlns:a16="http://schemas.microsoft.com/office/drawing/2014/main" id="{238DD5B9-FE18-46CB-B92A-E75D1D1246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7255" y="1718768"/>
            <a:ext cx="2940232" cy="14036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045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471" y="0"/>
            <a:ext cx="12196943" cy="6857999"/>
          </a:xfrm>
          <a:prstGeom prst="rect">
            <a:avLst/>
          </a:prstGeom>
        </p:spPr>
      </p:pic>
      <p:sp>
        <p:nvSpPr>
          <p:cNvPr id="3" name="CuadroTexto 2">
            <a:extLst>
              <a:ext uri="{FF2B5EF4-FFF2-40B4-BE49-F238E27FC236}">
                <a16:creationId xmlns:a16="http://schemas.microsoft.com/office/drawing/2014/main" id="{929109AC-8A80-435F-8383-9FD197C94F1A}"/>
              </a:ext>
            </a:extLst>
          </p:cNvPr>
          <p:cNvSpPr txBox="1"/>
          <p:nvPr/>
        </p:nvSpPr>
        <p:spPr>
          <a:xfrm>
            <a:off x="1738008" y="2538334"/>
            <a:ext cx="8715983" cy="707886"/>
          </a:xfrm>
          <a:prstGeom prst="rect">
            <a:avLst/>
          </a:prstGeom>
          <a:noFill/>
        </p:spPr>
        <p:txBody>
          <a:bodyPr wrap="square">
            <a:spAutoFit/>
          </a:bodyPr>
          <a:lstStyle/>
          <a:p>
            <a:pPr algn="just"/>
            <a:r>
              <a:rPr lang="es-ES" sz="4000" b="1" i="0" u="none" strike="noStrike" baseline="0" dirty="0">
                <a:solidFill>
                  <a:srgbClr val="000000"/>
                </a:solidFill>
                <a:latin typeface="Segoe UI" panose="020B0502040204020203" pitchFamily="34" charset="0"/>
              </a:rPr>
              <a:t>Interpretación de</a:t>
            </a:r>
            <a:r>
              <a:rPr lang="es-ES" sz="4000" b="1" i="0" u="none" strike="noStrike" dirty="0">
                <a:solidFill>
                  <a:srgbClr val="000000"/>
                </a:solidFill>
                <a:latin typeface="Segoe UI" panose="020B0502040204020203" pitchFamily="34" charset="0"/>
              </a:rPr>
              <a:t> los algoritmos</a:t>
            </a:r>
            <a:endParaRPr lang="es-ES" sz="4000" b="1" dirty="0"/>
          </a:p>
        </p:txBody>
      </p:sp>
    </p:spTree>
    <p:extLst>
      <p:ext uri="{BB962C8B-B14F-4D97-AF65-F5344CB8AC3E}">
        <p14:creationId xmlns:p14="http://schemas.microsoft.com/office/powerpoint/2010/main" val="207905071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506</Words>
  <Application>Microsoft Office PowerPoint</Application>
  <PresentationFormat>Panorámica</PresentationFormat>
  <Paragraphs>27</Paragraphs>
  <Slides>19</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19</vt:i4>
      </vt:variant>
    </vt:vector>
  </HeadingPairs>
  <TitlesOfParts>
    <vt:vector size="25" baseType="lpstr">
      <vt:lpstr>Arial</vt:lpstr>
      <vt:lpstr>Calibri</vt:lpstr>
      <vt:lpstr>Calibri Light</vt:lpstr>
      <vt:lpstr>Lato</vt:lpstr>
      <vt:lpstr>Segoe UI</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JUAN GUILLERMO CASTAÑO</dc:creator>
  <cp:lastModifiedBy>Juliana Franco Villegas</cp:lastModifiedBy>
  <cp:revision>8</cp:revision>
  <dcterms:created xsi:type="dcterms:W3CDTF">2024-04-10T20:11:14Z</dcterms:created>
  <dcterms:modified xsi:type="dcterms:W3CDTF">2024-04-15T14:11:14Z</dcterms:modified>
</cp:coreProperties>
</file>