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xlsx" ContentType="application/vnd.openxmlformats-officedocument.spreadsheetml.sheet"/>
  <Default Extension="png" ContentType="image/png"/>
  <Default Extension="svg" ContentType="image/svg"/>
  <Override PartName="/customXml/item1.xml" ContentType="application/xml"/>
  <Override PartName="/customXml/item2.xml" ContentType="application/xml"/>
  <Override PartName="/customXml/item3.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19.12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72" r:id="rId5"/>
    <p:sldMasterId id="2147483684" r:id="rId6"/>
    <p:sldMasterId id="2147483696" r:id="rId7"/>
    <p:sldMasterId id="2147483708" r:id="rId8"/>
    <p:sldMasterId id="2147483720" r:id="rId9"/>
    <p:sldMasterId id="2147483735" r:id="rId10"/>
    <p:sldMasterId id="2147483777" r:id="rId11"/>
    <p:sldMasterId id="2147483792" r:id="rId12"/>
    <p:sldMasterId id="2147483839" r:id="rId13"/>
  </p:sldMasterIdLst>
  <p:notesMasterIdLst>
    <p:notesMasterId r:id="rId14"/>
  </p:notesMasterIdLst>
  <p:sldIdLst>
    <p:sldId id="2145706645" r:id="rId15"/>
    <p:sldId id="2145706641" r:id="rId16"/>
    <p:sldId id="2145706615" r:id="rId17"/>
    <p:sldId id="2145706646" r:id="rId18"/>
    <p:sldId id="2145705939" r:id="rId19"/>
    <p:sldId id="2145705941" r:id="rId20"/>
    <p:sldId id="2145706647" r:id="rId21"/>
    <p:sldId id="2145705684" r:id="rId22"/>
    <p:sldId id="2145705928" r:id="rId23"/>
    <p:sldId id="2145705723" r:id="rId24"/>
    <p:sldId id="2145706749" r:id="rId25"/>
    <p:sldId id="2145705942" r:id="rId26"/>
    <p:sldId id="2145706648" r:id="rId27"/>
    <p:sldId id="2145706642" r:id="rId28"/>
    <p:sldId id="2145705913" r:id="rId29"/>
    <p:sldId id="2145705648" r:id="rId30"/>
    <p:sldId id="2145705719" r:id="rId31"/>
    <p:sldId id="2145705914" r:id="rId32"/>
    <p:sldId id="2145705932" r:id="rId33"/>
    <p:sldId id="2145705933" r:id="rId34"/>
    <p:sldId id="2145705915" r:id="rId35"/>
    <p:sldId id="2145705921" r:id="rId36"/>
    <p:sldId id="2145706649" r:id="rId37"/>
    <p:sldId id="2145706750" r:id="rId38"/>
    <p:sldId id="2145706751" r:id="rId39"/>
    <p:sldId id="2145706752" r:id="rId40"/>
    <p:sldId id="2145706753" r:id="rId41"/>
    <p:sldId id="2145706756" r:id="rId42"/>
    <p:sldId id="2145706754" r:id="rId43"/>
    <p:sldId id="2145706757" r:id="rId44"/>
    <p:sldId id="2145706755" r:id="rId45"/>
    <p:sldId id="2145706758" r:id="rId46"/>
    <p:sldId id="2145706759" r:id="rId47"/>
    <p:sldId id="2145706644" r:id="rId48"/>
    <p:sldId id="2145705746" r:id="rId49"/>
    <p:sldId id="2145705748" r:id="rId50"/>
    <p:sldId id="2145705709" r:id="rId51"/>
    <p:sldId id="2145705753" r:id="rId52"/>
    <p:sldId id="314" r:id="rId53"/>
    <p:sldId id="375" r:id="rId54"/>
    <p:sldId id="262" r:id="rId55"/>
    <p:sldId id="2145706548" r:id="rId56"/>
  </p:sldIdLst>
  <p:sldSz cx="9144000" cy="5143500" type="screen16x9"/>
  <p:notesSz cx="6858000" cy="9144000"/>
  <p:custDataLst>
    <p:tags r:id="rId57"/>
  </p:custDataLst>
  <p:defaultTextStyle>
    <a:defPPr>
      <a:defRPr lang="es-CO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1" name="Cuenta Microsoft" initials="CM" lastIdx="0" clrIdx="0">
    <p:extLst>
      <p:ext uri="{19B8F6BF-5375-455C-9EA6-DF929625EA0E}">
        <p15:presenceInfo xmlns:p15="http://schemas.microsoft.com/office/powerpoint/2012/main" userId="25df81acb960197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102C"/>
    <a:srgbClr val="A9DEED"/>
    <a:srgbClr val="F2B02B"/>
    <a:srgbClr val="042B41"/>
    <a:srgbClr val="FFFFFF"/>
    <a:srgbClr val="145768"/>
    <a:srgbClr val="000000"/>
    <a:srgbClr val="29A9CB"/>
    <a:srgbClr val="D90F2C"/>
    <a:srgbClr val="337A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04" autoAdjust="0"/>
    <p:restoredTop sz="90297" autoAdjust="0"/>
  </p:normalViewPr>
  <p:slideViewPr>
    <p:cSldViewPr snapToGrid="0">
      <p:cViewPr varScale="1">
        <p:scale>
          <a:sx n="100" d="100"/>
          <a:sy n="100" d="100"/>
        </p:scale>
        <p:origin x="965" y="6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ustomXml" Target="../customXml/item1.xml" /><Relationship Id="rId10" Type="http://schemas.openxmlformats.org/officeDocument/2006/relationships/slideMaster" Target="slideMasters/slideMaster6.xml" /><Relationship Id="rId11" Type="http://schemas.openxmlformats.org/officeDocument/2006/relationships/slideMaster" Target="slideMasters/slideMaster7.xml" /><Relationship Id="rId12" Type="http://schemas.openxmlformats.org/officeDocument/2006/relationships/slideMaster" Target="slideMasters/slideMaster8.xml" /><Relationship Id="rId13" Type="http://schemas.openxmlformats.org/officeDocument/2006/relationships/slideMaster" Target="slideMasters/slideMaster9.xml" /><Relationship Id="rId14" Type="http://schemas.openxmlformats.org/officeDocument/2006/relationships/notesMaster" Target="notesMasters/notesMaster1.xml" /><Relationship Id="rId15" Type="http://schemas.openxmlformats.org/officeDocument/2006/relationships/slide" Target="slides/slide1.xml" /><Relationship Id="rId16" Type="http://schemas.openxmlformats.org/officeDocument/2006/relationships/slide" Target="slides/slide2.xml" /><Relationship Id="rId17" Type="http://schemas.openxmlformats.org/officeDocument/2006/relationships/slide" Target="slides/slide3.xml" /><Relationship Id="rId18" Type="http://schemas.openxmlformats.org/officeDocument/2006/relationships/slide" Target="slides/slide4.xml" /><Relationship Id="rId19" Type="http://schemas.openxmlformats.org/officeDocument/2006/relationships/slide" Target="slides/slide5.xml" /><Relationship Id="rId2" Type="http://schemas.openxmlformats.org/officeDocument/2006/relationships/customXml" Target="../customXml/item2.xml" /><Relationship Id="rId20" Type="http://schemas.openxmlformats.org/officeDocument/2006/relationships/slide" Target="slides/slide6.xml" /><Relationship Id="rId21" Type="http://schemas.openxmlformats.org/officeDocument/2006/relationships/slide" Target="slides/slide7.xml" /><Relationship Id="rId22" Type="http://schemas.openxmlformats.org/officeDocument/2006/relationships/slide" Target="slides/slide8.xml" /><Relationship Id="rId23" Type="http://schemas.openxmlformats.org/officeDocument/2006/relationships/slide" Target="slides/slide9.xml" /><Relationship Id="rId24" Type="http://schemas.openxmlformats.org/officeDocument/2006/relationships/slide" Target="slides/slide10.xml" /><Relationship Id="rId25" Type="http://schemas.openxmlformats.org/officeDocument/2006/relationships/slide" Target="slides/slide11.xml" /><Relationship Id="rId26" Type="http://schemas.openxmlformats.org/officeDocument/2006/relationships/slide" Target="slides/slide12.xml" /><Relationship Id="rId27" Type="http://schemas.openxmlformats.org/officeDocument/2006/relationships/slide" Target="slides/slide13.xml" /><Relationship Id="rId28" Type="http://schemas.openxmlformats.org/officeDocument/2006/relationships/slide" Target="slides/slide14.xml" /><Relationship Id="rId29" Type="http://schemas.openxmlformats.org/officeDocument/2006/relationships/slide" Target="slides/slide15.xml" /><Relationship Id="rId3" Type="http://schemas.openxmlformats.org/officeDocument/2006/relationships/customXml" Target="../customXml/item3.xml" /><Relationship Id="rId30" Type="http://schemas.openxmlformats.org/officeDocument/2006/relationships/slide" Target="slides/slide16.xml" /><Relationship Id="rId31" Type="http://schemas.openxmlformats.org/officeDocument/2006/relationships/slide" Target="slides/slide17.xml" /><Relationship Id="rId32" Type="http://schemas.openxmlformats.org/officeDocument/2006/relationships/slide" Target="slides/slide18.xml" /><Relationship Id="rId33" Type="http://schemas.openxmlformats.org/officeDocument/2006/relationships/slide" Target="slides/slide19.xml" /><Relationship Id="rId34" Type="http://schemas.openxmlformats.org/officeDocument/2006/relationships/slide" Target="slides/slide20.xml" /><Relationship Id="rId35" Type="http://schemas.openxmlformats.org/officeDocument/2006/relationships/slide" Target="slides/slide21.xml" /><Relationship Id="rId36" Type="http://schemas.openxmlformats.org/officeDocument/2006/relationships/slide" Target="slides/slide22.xml" /><Relationship Id="rId37" Type="http://schemas.openxmlformats.org/officeDocument/2006/relationships/slide" Target="slides/slide23.xml" /><Relationship Id="rId38" Type="http://schemas.openxmlformats.org/officeDocument/2006/relationships/slide" Target="slides/slide24.xml" /><Relationship Id="rId39" Type="http://schemas.openxmlformats.org/officeDocument/2006/relationships/slide" Target="slides/slide25.xml" /><Relationship Id="rId4" Type="http://schemas.openxmlformats.org/officeDocument/2006/relationships/commentAuthors" Target="commentAuthors.xml" /><Relationship Id="rId40" Type="http://schemas.openxmlformats.org/officeDocument/2006/relationships/slide" Target="slides/slide26.xml" /><Relationship Id="rId41" Type="http://schemas.openxmlformats.org/officeDocument/2006/relationships/slide" Target="slides/slide27.xml" /><Relationship Id="rId42" Type="http://schemas.openxmlformats.org/officeDocument/2006/relationships/slide" Target="slides/slide28.xml" /><Relationship Id="rId43" Type="http://schemas.openxmlformats.org/officeDocument/2006/relationships/slide" Target="slides/slide29.xml" /><Relationship Id="rId44" Type="http://schemas.openxmlformats.org/officeDocument/2006/relationships/slide" Target="slides/slide30.xml" /><Relationship Id="rId45" Type="http://schemas.openxmlformats.org/officeDocument/2006/relationships/slide" Target="slides/slide31.xml" /><Relationship Id="rId46" Type="http://schemas.openxmlformats.org/officeDocument/2006/relationships/slide" Target="slides/slide32.xml" /><Relationship Id="rId47" Type="http://schemas.openxmlformats.org/officeDocument/2006/relationships/slide" Target="slides/slide33.xml" /><Relationship Id="rId48" Type="http://schemas.openxmlformats.org/officeDocument/2006/relationships/slide" Target="slides/slide34.xml" /><Relationship Id="rId49" Type="http://schemas.openxmlformats.org/officeDocument/2006/relationships/slide" Target="slides/slide35.xml" /><Relationship Id="rId5" Type="http://schemas.openxmlformats.org/officeDocument/2006/relationships/slideMaster" Target="slideMasters/slideMaster1.xml" /><Relationship Id="rId50" Type="http://schemas.openxmlformats.org/officeDocument/2006/relationships/slide" Target="slides/slide36.xml" /><Relationship Id="rId51" Type="http://schemas.openxmlformats.org/officeDocument/2006/relationships/slide" Target="slides/slide37.xml" /><Relationship Id="rId52" Type="http://schemas.openxmlformats.org/officeDocument/2006/relationships/slide" Target="slides/slide38.xml" /><Relationship Id="rId53" Type="http://schemas.openxmlformats.org/officeDocument/2006/relationships/slide" Target="slides/slide39.xml" /><Relationship Id="rId54" Type="http://schemas.openxmlformats.org/officeDocument/2006/relationships/slide" Target="slides/slide40.xml" /><Relationship Id="rId55" Type="http://schemas.openxmlformats.org/officeDocument/2006/relationships/slide" Target="slides/slide41.xml" /><Relationship Id="rId56" Type="http://schemas.openxmlformats.org/officeDocument/2006/relationships/slide" Target="slides/slide42.xml" /><Relationship Id="rId57" Type="http://schemas.openxmlformats.org/officeDocument/2006/relationships/tags" Target="tags/tag2.xml" /><Relationship Id="rId58" Type="http://schemas.openxmlformats.org/officeDocument/2006/relationships/presProps" Target="presProps.xml" /><Relationship Id="rId59" Type="http://schemas.openxmlformats.org/officeDocument/2006/relationships/viewProps" Target="viewProps.xml" /><Relationship Id="rId6" Type="http://schemas.openxmlformats.org/officeDocument/2006/relationships/slideMaster" Target="slideMasters/slideMaster2.xml" /><Relationship Id="rId60" Type="http://schemas.openxmlformats.org/officeDocument/2006/relationships/theme" Target="theme/theme1.xml" /><Relationship Id="rId61" Type="http://schemas.openxmlformats.org/officeDocument/2006/relationships/tableStyles" Target="tableStyles.xml" /><Relationship Id="rId7" Type="http://schemas.openxmlformats.org/officeDocument/2006/relationships/slideMaster" Target="slideMasters/slideMaster3.xml" /><Relationship Id="rId8" Type="http://schemas.openxmlformats.org/officeDocument/2006/relationships/slideMaster" Target="slideMasters/slideMaster4.xml" /><Relationship Id="rId9" Type="http://schemas.openxmlformats.org/officeDocument/2006/relationships/slideMaster" Target="slideMasters/slideMaster5.xml" /></Relationships>
</file>

<file path=ppt/charts/_rels/chart1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 /><Relationship Id="rId2" Type="http://schemas.microsoft.com/office/2011/relationships/chartColorStyle" Target="colors1.xml" /><Relationship Id="rId3" Type="http://schemas.microsoft.com/office/2011/relationships/chartStyle" Target="style1.xml" /></Relationships>
</file>

<file path=ppt/charts/_rels/chart2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2.xlsx" /><Relationship Id="rId2" Type="http://schemas.microsoft.com/office/2011/relationships/chartColorStyle" Target="colors2.xml" /><Relationship Id="rId3" Type="http://schemas.microsoft.com/office/2011/relationships/chartStyle" Target="style2.xml" /></Relationships>
</file>

<file path=ppt/charts/chart1.xml><?xml version="1.0" encoding="utf-8"?>
<c:chartSpace xmlns:a="http://schemas.openxmlformats.org/drawingml/2006/main" xmlns:r="http://schemas.openxmlformats.org/officeDocument/2006/relationships" xmlns:c="http://schemas.openxmlformats.org/drawingml/20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invertIfNegative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D547-4722-9799-ADA81691D3A3}"/>
              </c:ext>
            </c:extLst>
          </c:dPt>
          <c:dPt>
            <c:idx val="1"/>
            <c:invertIfNegative val="1"/>
            <c:spPr>
              <a:noFill/>
              <a:ln w="19050">
                <a:solidFill>
                  <a:schemeClr val="l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D547-4722-9799-ADA81691D3A3}"/>
              </c:ext>
            </c:extLst>
          </c:dPt>
          <c:dLbls>
            <c:delete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</c:v>
                </c:pt>
                <c:pt idx="1">
                  <c:v>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547-4722-9799-ADA81691D3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sz="2000" smtId="4294967295"/>
      </a:pPr>
      <a:endParaRPr sz="2000" smtId="4294967295"/>
    </a:p>
  </c:txPr>
  <c:externalData r:id="rId1">
    <c:autoUpdate val="0"/>
  </c:externalData>
</c:chartSpace>
</file>

<file path=ppt/charts/chart2.xml><?xml version="1.0" encoding="utf-8"?>
<c:chartSpace xmlns:a="http://schemas.openxmlformats.org/drawingml/2006/main" xmlns:r="http://schemas.openxmlformats.org/officeDocument/2006/relationships" xmlns:c="http://schemas.openxmlformats.org/drawingml/20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329863131046295"/>
          <c:y val="0.12732978165149689"/>
          <c:w val="0.47118079662323"/>
          <c:h val="0.8525655269622802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invertIfNegative val="1"/>
            <c:spPr>
              <a:solidFill>
                <a:schemeClr val="accent1"/>
              </a:solidFill>
              <a:ln w="19050">
                <a:solidFill>
                  <a:schemeClr val="bg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F842-4551-AAFB-447E53004EED}"/>
              </c:ext>
            </c:extLst>
          </c:dPt>
          <c:dPt>
            <c:idx val="1"/>
            <c:invertIfNegative val="1"/>
            <c:spPr>
              <a:noFill/>
              <a:ln w="19050">
                <a:solidFill>
                  <a:schemeClr val="lt1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F842-4551-AAFB-447E53004EED}"/>
              </c:ext>
            </c:extLst>
          </c:dPt>
          <c:dLbls>
            <c:delete val="1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0.75</c:v>
                </c:pt>
                <c:pt idx="1">
                  <c:v>0.25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842-4551-AAFB-447E53004E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p>
      <a:pPr>
        <a:defRPr sz="2000" smtId="4294967295"/>
      </a:pPr>
      <a:endParaRPr sz="2000" smtId="4294967295"/>
    </a:p>
  </c:txPr>
  <c:externalData r:id="rId1">
    <c:autoUpdate val="0"/>
  </c:externalData>
</c:chartSpace>
</file>

<file path=ppt/charts/colors1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a="http://schemas.openxmlformats.org/drawingml/2006/main" xmlns:r="http://schemas.openxmlformats.org/officeDocument/2006/relationships" xmlns:cs="http://schemas.microsoft.com/office/drawing/2012/chartStyle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a="http://schemas.openxmlformats.org/drawingml/2006/main" xmlns:r="http://schemas.openxmlformats.org/officeDocument/2006/relationships" xmlns:cs="http://schemas.microsoft.com/office/drawing/2012/chartStyle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a="http://schemas.openxmlformats.org/drawingml/2006/main" xmlns:dgm="http://schemas.openxmlformats.org/drawingml/2006/diagram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a="http://schemas.openxmlformats.org/drawingml/2006/main" xmlns:r="http://schemas.openxmlformats.org/officeDocument/2006/relationships" xmlns:dgm="http://schemas.openxmlformats.org/drawingml/2006/diagram">
  <dgm:ptLst>
    <dgm:pt modelId="{F64CA2EF-73A5-48AC-893D-F42D3066459B}" type="doc">
      <dgm:prSet loTypeId="urn:microsoft.com/office/officeart/2005/8/layout/process1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/>
      </dgm:t>
    </dgm:pt>
    <dgm:pt modelId="{106BC36F-D0AF-46C2-89C8-153226ABC281}" type="parTrans" cxnId="{929B683A-C9FD-49CD-BDCC-FDA73E191926}">
      <dgm:prSet/>
      <dgm:spPr/>
      <dgm:t>
        <a:bodyPr/>
        <a:lstStyle/>
        <a:p>
          <a:endParaRPr lang="es-CO"/>
        </a:p>
      </dgm:t>
    </dgm:pt>
    <dgm:pt modelId="{495DF9BF-3B85-4951-A69B-6B7507E1CF52}">
      <dgm:prSet phldrT="[Texto]"/>
      <dgm:spPr/>
      <dgm:t>
        <a:bodyPr/>
        <a:lstStyle/>
        <a:p>
          <a:r>
            <a:rPr lang="es-MX"/>
            <a:t>Meta estratégica: </a:t>
          </a:r>
          <a:r>
            <a:rPr lang="es-MX" b="0" i="0"/>
            <a:t>Mantener por debajo de 9 por 1.000 nacidos vivos la tasa de mortalidad infantil </a:t>
          </a:r>
          <a:endParaRPr lang="es-CO"/>
        </a:p>
      </dgm:t>
    </dgm:pt>
    <dgm:pt modelId="{35833492-D742-4165-B77C-5BB71ADB9303}" type="sibTrans" cxnId="{929B683A-C9FD-49CD-BDCC-FDA73E191926}">
      <dgm:prSet/>
      <dgm:spPr/>
      <dgm:t>
        <a:bodyPr/>
        <a:lstStyle/>
        <a:p>
          <a:endParaRPr lang="es-CO"/>
        </a:p>
      </dgm:t>
    </dgm:pt>
    <dgm:pt modelId="{D5181EC7-61B4-406B-890C-C23B46F0DC0D}" type="parTrans" cxnId="{2F867FCF-7C2B-4C67-ADE0-2C9F248E1529}">
      <dgm:prSet/>
      <dgm:spPr/>
      <dgm:t>
        <a:bodyPr/>
        <a:lstStyle/>
        <a:p>
          <a:endParaRPr lang="es-CO"/>
        </a:p>
      </dgm:t>
    </dgm:pt>
    <dgm:pt modelId="{6A68C6FC-D87A-4516-8D50-48E36544DB4E}">
      <dgm:prSet phldrT="[Texto]"/>
      <dgm:spPr/>
      <dgm:t>
        <a:bodyPr/>
        <a:lstStyle/>
        <a:p>
          <a:r>
            <a:rPr lang="es-MX"/>
            <a:t>Meta PTS:</a:t>
          </a:r>
        </a:p>
        <a:p>
          <a:r>
            <a:rPr lang="es-CO"/>
            <a:t>Mantener a 10 por cada 1000 nacidos vivos la tasa de mortalidad perinatal</a:t>
          </a:r>
        </a:p>
      </dgm:t>
    </dgm:pt>
    <dgm:pt modelId="{FC366188-C253-4339-B98A-92ABAF6FEC25}" type="sibTrans" cxnId="{2F867FCF-7C2B-4C67-ADE0-2C9F248E1529}">
      <dgm:prSet/>
      <dgm:spPr/>
      <dgm:t>
        <a:bodyPr/>
        <a:lstStyle/>
        <a:p>
          <a:endParaRPr lang="es-CO"/>
        </a:p>
      </dgm:t>
    </dgm:pt>
    <dgm:pt modelId="{0D7888AE-5FB8-4972-AB13-319A731B6AAE}" type="parTrans" cxnId="{0005F6AB-BE09-4AA9-8242-9260878E52B2}">
      <dgm:prSet/>
      <dgm:spPr/>
      <dgm:t>
        <a:bodyPr/>
        <a:lstStyle/>
        <a:p>
          <a:endParaRPr lang="es-CO"/>
        </a:p>
      </dgm:t>
    </dgm:pt>
    <dgm:pt modelId="{81865B86-F036-4190-832D-4B55AB8B0122}">
      <dgm:prSet phldrT="[Texto]"/>
      <dgm:spPr/>
      <dgm:t>
        <a:bodyPr/>
        <a:lstStyle/>
        <a:p>
          <a:r>
            <a:rPr lang="es-MX"/>
            <a:t>Meta PTS:</a:t>
          </a:r>
        </a:p>
        <a:p>
          <a:r>
            <a:rPr lang="es-MX"/>
            <a:t>Mantener en menos de 10.3 la tasa de mortalidad en menores de 5 años por mil nacidos vivos.</a:t>
          </a:r>
          <a:endParaRPr lang="es-CO"/>
        </a:p>
      </dgm:t>
    </dgm:pt>
    <dgm:pt modelId="{4BC82F2F-EB8B-43CA-A21A-BEA93A44AA2C}" type="sibTrans" cxnId="{0005F6AB-BE09-4AA9-8242-9260878E52B2}">
      <dgm:prSet/>
      <dgm:spPr/>
      <dgm:t>
        <a:bodyPr/>
        <a:lstStyle/>
        <a:p>
          <a:endParaRPr lang="es-CO"/>
        </a:p>
      </dgm:t>
    </dgm:pt>
    <dgm:pt modelId="{11C051A5-FC4F-44A6-A6E3-73C036AD0AC5}" type="pres">
      <dgm:prSet presAssocID="{F64CA2EF-73A5-48AC-893D-F42D3066459B}" presName="Name0">
        <dgm:presLayoutVars>
          <dgm:dir/>
          <dgm:resizeHandles val="exact"/>
        </dgm:presLayoutVars>
      </dgm:prSet>
      <dgm:spPr/>
      <dgm:t>
        <a:bodyPr/>
        <a:lstStyle/>
        <a:p/>
      </dgm:t>
    </dgm:pt>
    <dgm:pt modelId="{F4823AE4-004E-4EC8-99E6-706C01C017F4}" type="pres">
      <dgm:prSet presAssocID="{495DF9BF-3B85-4951-A69B-6B7507E1CF52}" presName="node" presStyleLbl="node1" presStyleCnt="3">
        <dgm:presLayoutVars>
          <dgm:bulletEnabled val="1"/>
        </dgm:presLayoutVars>
      </dgm:prSet>
      <dgm:spPr/>
      <dgm:t>
        <a:bodyPr/>
        <a:lstStyle/>
        <a:p/>
      </dgm:t>
    </dgm:pt>
    <dgm:pt modelId="{1790BF12-FC75-4510-846B-427E25CF299A}" type="pres">
      <dgm:prSet presAssocID="{35833492-D742-4165-B77C-5BB71ADB9303}" presName="sibTrans" presStyleLbl="sibTrans2D1" presStyleCnt="2"/>
      <dgm:spPr/>
      <dgm:t>
        <a:bodyPr/>
        <a:lstStyle/>
        <a:p/>
      </dgm:t>
    </dgm:pt>
    <dgm:pt modelId="{502743A9-9141-4C4E-808D-0887D9C2E458}" type="pres">
      <dgm:prSet presAssocID="{35833492-D742-4165-B77C-5BB71ADB9303}" presName="connectorText" presStyleLbl="sibTrans2D1" presStyleCnt="2"/>
      <dgm:spPr/>
      <dgm:t>
        <a:bodyPr/>
        <a:lstStyle/>
        <a:p/>
      </dgm:t>
    </dgm:pt>
    <dgm:pt modelId="{A5E2C3C9-2803-4A75-9AA3-05984B20E953}" type="pres">
      <dgm:prSet presAssocID="{6A68C6FC-D87A-4516-8D50-48E36544DB4E}" presName="node" presStyleLbl="node1" presStyleIdx="1" presStyleCnt="3">
        <dgm:presLayoutVars>
          <dgm:bulletEnabled val="1"/>
        </dgm:presLayoutVars>
      </dgm:prSet>
      <dgm:spPr/>
      <dgm:t>
        <a:bodyPr/>
        <a:lstStyle/>
        <a:p/>
      </dgm:t>
    </dgm:pt>
    <dgm:pt modelId="{023FE1CC-CF4D-4C33-84B7-5A45FD177F22}" type="pres">
      <dgm:prSet presAssocID="{FC366188-C253-4339-B98A-92ABAF6FEC25}" presName="sibTrans" presStyleLbl="sibTrans2D1" presStyleIdx="1" presStyleCnt="2"/>
      <dgm:spPr/>
      <dgm:t>
        <a:bodyPr/>
        <a:lstStyle/>
        <a:p/>
      </dgm:t>
    </dgm:pt>
    <dgm:pt modelId="{627C4D5C-1D64-4725-BBC2-3120BF2DE464}" type="pres">
      <dgm:prSet presAssocID="{FC366188-C253-4339-B98A-92ABAF6FEC25}" presName="connectorText" presStyleLbl="sibTrans2D1" presStyleIdx="1" presStyleCnt="2"/>
      <dgm:spPr/>
      <dgm:t>
        <a:bodyPr/>
        <a:lstStyle/>
        <a:p/>
      </dgm:t>
    </dgm:pt>
    <dgm:pt modelId="{FA23D129-8E69-4C01-B4D0-8C9574DE3BDE}" type="pres">
      <dgm:prSet presAssocID="{81865B86-F036-4190-832D-4B55AB8B0122}" presName="node" presStyleLbl="node1" presStyleIdx="2" presStyleCnt="3">
        <dgm:presLayoutVars>
          <dgm:bulletEnabled val="1"/>
        </dgm:presLayoutVars>
      </dgm:prSet>
      <dgm:spPr/>
      <dgm:t>
        <a:bodyPr/>
        <a:lstStyle/>
        <a:p/>
      </dgm:t>
    </dgm:pt>
  </dgm:ptLst>
  <dgm:cxnLst>
    <dgm:cxn modelId="{929B683A-C9FD-49CD-BDCC-FDA73E191926}" srcId="{F64CA2EF-73A5-48AC-893D-F42D3066459B}" destId="{495DF9BF-3B85-4951-A69B-6B7507E1CF52}" srcOrd="0" destOrd="0" parTransId="{106BC36F-D0AF-46C2-89C8-153226ABC281}" sibTransId="{35833492-D742-4165-B77C-5BB71ADB9303}"/>
    <dgm:cxn modelId="{2F867FCF-7C2B-4C67-ADE0-2C9F248E1529}" srcId="{F64CA2EF-73A5-48AC-893D-F42D3066459B}" destId="{6A68C6FC-D87A-4516-8D50-48E36544DB4E}" srcOrd="1" destOrd="0" parTransId="{D5181EC7-61B4-406B-890C-C23B46F0DC0D}" sibTransId="{FC366188-C253-4339-B98A-92ABAF6FEC25}"/>
    <dgm:cxn modelId="{0005F6AB-BE09-4AA9-8242-9260878E52B2}" srcId="{F64CA2EF-73A5-48AC-893D-F42D3066459B}" destId="{81865B86-F036-4190-832D-4B55AB8B0122}" srcOrd="2" destOrd="0" parTransId="{0D7888AE-5FB8-4972-AB13-319A731B6AAE}" sibTransId="{4BC82F2F-EB8B-43CA-A21A-BEA93A44AA2C}"/>
    <dgm:cxn modelId="{2C78819D-4EE6-4AD2-9331-D61122F04990}" type="presOf" srcId="{F64CA2EF-73A5-48AC-893D-F42D3066459B}" destId="{11C051A5-FC4F-44A6-A6E3-73C036AD0AC5}" srcOrd="0" destOrd="0" presId="urn:microsoft.com/office/officeart/2005/8/layout/process1"/>
    <dgm:cxn modelId="{1A8DE4A6-A59B-4ADB-884D-8284DCC97B6B}" type="presParOf" srcId="{11C051A5-FC4F-44A6-A6E3-73C036AD0AC5}" destId="{F4823AE4-004E-4EC8-99E6-706C01C017F4}" srcOrd="0" destOrd="0" presId="urn:microsoft.com/office/officeart/2005/8/layout/process1"/>
    <dgm:cxn modelId="{9B4942AB-29F1-4AFF-882E-CBEE26359B63}" type="presOf" srcId="{495DF9BF-3B85-4951-A69B-6B7507E1CF52}" destId="{F4823AE4-004E-4EC8-99E6-706C01C017F4}" srcOrd="0" destOrd="0" presId="urn:microsoft.com/office/officeart/2005/8/layout/process1"/>
    <dgm:cxn modelId="{00605660-8EC7-4A96-BFFB-C96D3C8B9FD7}" type="presParOf" srcId="{11C051A5-FC4F-44A6-A6E3-73C036AD0AC5}" destId="{1790BF12-FC75-4510-846B-427E25CF299A}" srcOrd="1" destOrd="0" presId="urn:microsoft.com/office/officeart/2005/8/layout/process1"/>
    <dgm:cxn modelId="{8305C067-40F6-42BD-AAEB-CE90C9AD69BF}" type="presOf" srcId="{35833492-D742-4165-B77C-5BB71ADB9303}" destId="{1790BF12-FC75-4510-846B-427E25CF299A}" srcOrd="0" destOrd="0" presId="urn:microsoft.com/office/officeart/2005/8/layout/process1"/>
    <dgm:cxn modelId="{61CAB7BE-4282-4CE1-98E6-51433DB11E0F}" type="presParOf" srcId="{1790BF12-FC75-4510-846B-427E25CF299A}" destId="{502743A9-9141-4C4E-808D-0887D9C2E458}" srcOrd="0" destOrd="0" presId="urn:microsoft.com/office/officeart/2005/8/layout/process1"/>
    <dgm:cxn modelId="{478C9109-30EE-4E41-94D5-2831BFAE9587}" type="presOf" srcId="{35833492-D742-4165-B77C-5BB71ADB9303}" destId="{502743A9-9141-4C4E-808D-0887D9C2E458}" srcOrd="1" destOrd="0" presId="urn:microsoft.com/office/officeart/2005/8/layout/process1"/>
    <dgm:cxn modelId="{FAD6F508-B09A-4359-9569-B4E2FD9C048D}" type="presParOf" srcId="{11C051A5-FC4F-44A6-A6E3-73C036AD0AC5}" destId="{A5E2C3C9-2803-4A75-9AA3-05984B20E953}" srcOrd="2" destOrd="0" presId="urn:microsoft.com/office/officeart/2005/8/layout/process1"/>
    <dgm:cxn modelId="{CFF51C20-BF44-47A6-9696-8D9FA57D5AD5}" type="presOf" srcId="{6A68C6FC-D87A-4516-8D50-48E36544DB4E}" destId="{A5E2C3C9-2803-4A75-9AA3-05984B20E953}" srcOrd="0" destOrd="0" presId="urn:microsoft.com/office/officeart/2005/8/layout/process1"/>
    <dgm:cxn modelId="{6FCC9008-F21A-4BEE-A344-EAE4E6D9C813}" type="presParOf" srcId="{11C051A5-FC4F-44A6-A6E3-73C036AD0AC5}" destId="{023FE1CC-CF4D-4C33-84B7-5A45FD177F22}" srcOrd="3" destOrd="0" presId="urn:microsoft.com/office/officeart/2005/8/layout/process1"/>
    <dgm:cxn modelId="{74D55544-EE01-4273-8515-9D601CD91E17}" type="presOf" srcId="{FC366188-C253-4339-B98A-92ABAF6FEC25}" destId="{023FE1CC-CF4D-4C33-84B7-5A45FD177F22}" srcOrd="0" destOrd="0" presId="urn:microsoft.com/office/officeart/2005/8/layout/process1"/>
    <dgm:cxn modelId="{619CE782-1EBA-4BAE-99EC-90A99DFB6EF4}" type="presParOf" srcId="{023FE1CC-CF4D-4C33-84B7-5A45FD177F22}" destId="{627C4D5C-1D64-4725-BBC2-3120BF2DE464}" srcOrd="0" destOrd="0" presId="urn:microsoft.com/office/officeart/2005/8/layout/process1"/>
    <dgm:cxn modelId="{1C898C2A-165F-48E3-94E2-462DB0F50D24}" type="presOf" srcId="{FC366188-C253-4339-B98A-92ABAF6FEC25}" destId="{627C4D5C-1D64-4725-BBC2-3120BF2DE464}" srcOrd="1" destOrd="0" presId="urn:microsoft.com/office/officeart/2005/8/layout/process1"/>
    <dgm:cxn modelId="{59F527BB-8720-493A-9CF4-E53C4C5B62D1}" type="presParOf" srcId="{11C051A5-FC4F-44A6-A6E3-73C036AD0AC5}" destId="{FA23D129-8E69-4C01-B4D0-8C9574DE3BDE}" srcOrd="4" destOrd="0" presId="urn:microsoft.com/office/officeart/2005/8/layout/process1"/>
    <dgm:cxn modelId="{116067F7-AC07-4467-A02C-0AABB215BE45}" type="presOf" srcId="{81865B86-F036-4190-832D-4B55AB8B0122}" destId="{FA23D129-8E69-4C01-B4D0-8C9574DE3BDE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2" minVer="http://schemas.openxmlformats.org/drawingml/2006/main"/>
    </a:ext>
  </dgm:extLst>
</dgm:dataModel>
</file>

<file path=ppt/diagrams/drawing1.xml><?xml version="1.0" encoding="utf-8"?>
<dsp:drawing xmlns:a="http://schemas.openxmlformats.org/drawingml/2006/main" xmlns:r="http://schemas.openxmlformats.org/officeDocument/2006/relationships" xmlns:dsp="http://schemas.microsoft.com/office/drawing/2008/diagram">
  <dsp:spTree>
    <dsp:nvGrpSpPr>
      <dsp:cNvPr id="7" name=""/>
      <dsp:cNvGrpSpPr/>
    </dsp:nvGrpSpPr>
    <dsp:grpSpPr/>
    <dsp:sp modelId="{F4823AE4-004E-4EC8-99E6-706C01C017F4}">
      <dsp:nvSpPr>
        <dsp:cNvPr id="8" name=""/>
        <dsp:cNvSpPr/>
      </dsp:nvSpPr>
      <dsp:spPr>
        <a:xfrm>
          <a:off x="6589" y="4653"/>
          <a:ext cx="1969569" cy="1899485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/>
            <a:t>Meta estratégica: </a:t>
          </a:r>
          <a:r>
            <a:rPr lang="es-MX" sz="1600" b="0" i="0" kern="1200"/>
            <a:t>Mantener por debajo de 9 por 1.000 nacidos vivos la tasa de mortalidad infantil </a:t>
          </a:r>
          <a:endParaRPr lang="es-CO" sz="1600" kern="1200"/>
        </a:p>
      </dsp:txBody>
      <dsp:txXfrm>
        <a:off x="62223" y="60287"/>
        <a:ext cx="1858301" cy="1788217"/>
      </dsp:txXfrm>
    </dsp:sp>
    <dsp:sp modelId="{1790BF12-FC75-4510-846B-427E25CF299A}">
      <dsp:nvSpPr>
        <dsp:cNvPr id="9" name=""/>
        <dsp:cNvSpPr/>
      </dsp:nvSpPr>
      <dsp:spPr>
        <a:xfrm>
          <a:off x="2173116" y="710169"/>
          <a:ext cx="417548" cy="4884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300" kern="1200"/>
        </a:p>
      </dsp:txBody>
      <dsp:txXfrm>
        <a:off x="2173116" y="807860"/>
        <a:ext cx="292284" cy="293071"/>
      </dsp:txXfrm>
    </dsp:sp>
    <dsp:sp modelId="{A5E2C3C9-2803-4A75-9AA3-05984B20E953}">
      <dsp:nvSpPr>
        <dsp:cNvPr id="10" name=""/>
        <dsp:cNvSpPr/>
      </dsp:nvSpPr>
      <dsp:spPr>
        <a:xfrm>
          <a:off x="2763987" y="4653"/>
          <a:ext cx="1969569" cy="1899485"/>
        </a:xfrm>
        <a:prstGeom prst="roundRect">
          <a:avLst>
            <a:gd name="adj" fmla="val 10000"/>
          </a:avLst>
        </a:prstGeom>
        <a:solidFill>
          <a:schemeClr val="accent5">
            <a:hueOff val="-4572790"/>
            <a:satOff val="21260"/>
            <a:lumOff val="264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/>
            <a:t>Meta PTS: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O" sz="1600" kern="1200"/>
            <a:t>Mantener a 10 por cada 1000 nacidos vivos la tasa de mortalidad perinatal</a:t>
          </a:r>
        </a:p>
      </dsp:txBody>
      <dsp:txXfrm>
        <a:off x="2819621" y="60287"/>
        <a:ext cx="1858301" cy="1788217"/>
      </dsp:txXfrm>
    </dsp:sp>
    <dsp:sp modelId="{023FE1CC-CF4D-4C33-84B7-5A45FD177F22}">
      <dsp:nvSpPr>
        <dsp:cNvPr id="11" name=""/>
        <dsp:cNvSpPr/>
      </dsp:nvSpPr>
      <dsp:spPr>
        <a:xfrm>
          <a:off x="4930514" y="710169"/>
          <a:ext cx="417548" cy="48845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-9145580"/>
            <a:satOff val="42520"/>
            <a:lumOff val="529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CO" sz="1300" kern="1200"/>
        </a:p>
      </dsp:txBody>
      <dsp:txXfrm>
        <a:off x="4930514" y="807860"/>
        <a:ext cx="292284" cy="293071"/>
      </dsp:txXfrm>
    </dsp:sp>
    <dsp:sp modelId="{FA23D129-8E69-4C01-B4D0-8C9574DE3BDE}">
      <dsp:nvSpPr>
        <dsp:cNvPr id="12" name=""/>
        <dsp:cNvSpPr/>
      </dsp:nvSpPr>
      <dsp:spPr>
        <a:xfrm>
          <a:off x="5521385" y="4653"/>
          <a:ext cx="1969569" cy="1899485"/>
        </a:xfrm>
        <a:prstGeom prst="roundRect">
          <a:avLst>
            <a:gd name="adj" fmla="val 10000"/>
          </a:avLst>
        </a:prstGeom>
        <a:solidFill>
          <a:schemeClr val="accent5">
            <a:hueOff val="-9145580"/>
            <a:satOff val="42520"/>
            <a:lumOff val="529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/>
            <a:t>Meta PTS: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600" kern="1200"/>
            <a:t>Mantener en menos de 10.3 la tasa de mortalidad en menores de 5 años por mil nacidos vivos.</a:t>
          </a:r>
          <a:endParaRPr lang="es-CO" sz="1600" kern="1200"/>
        </a:p>
      </dsp:txBody>
      <dsp:txXfrm>
        <a:off x="5577019" y="60287"/>
        <a:ext cx="1858301" cy="1788217"/>
      </dsp:txXfrm>
    </dsp:sp>
  </dsp:spTree>
</dsp:drawing>
</file>

<file path=ppt/diagrams/layout1.xml><?xml version="1.0" encoding="utf-8"?>
<dgm:layoutDef xmlns:a="http://schemas.openxmlformats.org/drawingml/2006/main" xmlns:r="http://schemas.openxmlformats.org/officeDocument/2006/relationships" xmlns:dgm="http://schemas.openxmlformats.org/drawingml/2006/diagram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/>
          <dgm:rule type="h" fact="1.5"/>
          <dgm:rule type="primFontSz" val="5"/>
          <dgm:rule type="h" val="INF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/>
            </dgm:ruleLst>
          </dgm:layoutNode>
        </dgm:layoutNode>
      </dgm:forEach>
    </dgm:forEach>
  </dgm:layoutNode>
</dgm:layoutDef>
</file>

<file path=ppt/diagrams/quickStyle1.xml><?xml version="1.0" encoding="utf-8"?>
<dgm:styleDef xmlns:a="http://schemas.openxmlformats.org/drawingml/2006/main" xmlns:dgm="http://schemas.openxmlformats.org/drawingml/2006/diagram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10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E741C3-A46B-6749-80B9-34F433935532}" type="datetimeFigureOut">
              <a:rPr lang="x-none" smtClean="0"/>
              <a:t>28/08/2025</a:t>
            </a:fld>
            <a:endParaRPr 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0FAED5-F571-9D42-87B7-2C8E6767E9DB}" type="slidenum">
              <a:rPr lang="x-none" smtClean="0"/>
              <a:t>‹Nº›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739727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0FAED5-F571-9D42-87B7-2C8E6767E9DB}" type="slidenum">
              <a:rPr lang="x-none" smtClean="0"/>
              <a:t>5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832871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/>
              <a:t>DC</a:t>
            </a:r>
            <a:r>
              <a:rPr lang="es-CO" baseline="0"/>
              <a:t> </a:t>
            </a:r>
            <a:r>
              <a:rPr lang="es-CO"/>
              <a:t>funcionales metabólicos, funcionales sensoriales o malformaciones congénitas</a:t>
            </a:r>
            <a:endParaRPr lang="es-ES"/>
          </a:p>
          <a:p>
            <a:r>
              <a:rPr lang="es-ES"/>
              <a:t>La definición de caso incluye las definiciones de probable y confirmado por laboratorio o clínica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4A55CF2-256D-44FD-9430-5B63A079CF5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2697658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png" /><Relationship Id="rId2" Type="http://schemas.openxmlformats.org/officeDocument/2006/relationships/image" Target="../media/image8.jpeg" /><Relationship Id="rId3" Type="http://schemas.openxmlformats.org/officeDocument/2006/relationships/slideMaster" Target="../slideMasters/slideMaster9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png" /><Relationship Id="rId2" Type="http://schemas.openxmlformats.org/officeDocument/2006/relationships/image" Target="../media/image9.jpeg" /><Relationship Id="rId3" Type="http://schemas.openxmlformats.org/officeDocument/2006/relationships/slideMaster" Target="../slideMasters/slideMaster9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9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png" /><Relationship Id="rId2" Type="http://schemas.openxmlformats.org/officeDocument/2006/relationships/image" Target="../media/image8.jpeg" /><Relationship Id="rId3" Type="http://schemas.openxmlformats.org/officeDocument/2006/relationships/slideMaster" Target="../slideMasters/slideMaster9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showMasterSp="0" preserve="1">
  <p:cSld name="Diapositiva de título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923838" y="1430645"/>
            <a:ext cx="5792648" cy="1181832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lvl1pPr>
              <a:defRPr lang="en-CO" sz="3600" b="1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</a:defRPr>
            </a:lvl1pPr>
          </a:lstStyle>
          <a:p>
            <a:pPr marL="0" lvl="0"/>
            <a:r>
              <a:rPr lang="en-US" err="1"/>
              <a:t>Título</a:t>
            </a:r>
            <a:br>
              <a:rPr lang="en-US" err="1"/>
            </a:br>
            <a:r>
              <a:rPr lang="en-US" err="1"/>
              <a:t>presentación</a:t>
            </a:r>
            <a:endParaRPr lang="en-C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923838" y="2626614"/>
            <a:ext cx="5792648" cy="508016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indent="0">
              <a:buNone/>
              <a:defRPr lang="en-CO" sz="1500" spc="225">
                <a:solidFill>
                  <a:schemeClr val="bg1"/>
                </a:solidFill>
                <a:ea typeface="+mn-lt"/>
                <a:cs typeface="+mn-lt"/>
              </a:defRPr>
            </a:lvl1pPr>
          </a:lstStyle>
          <a:p>
            <a:pPr marL="0" lvl="0"/>
            <a:r>
              <a:rPr lang="en-US" err="1"/>
              <a:t>Subtítulo / fecha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BB947-EBA6-45CF-B740-F781BA810C8E}" type="datetimeFigureOut">
              <a:rPr lang="es-CO" smtClean="0"/>
              <a:t>28/08/2025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2431" y="4308494"/>
            <a:ext cx="2066833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700812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showMasterSp="0" type="secHead" preserve="1">
  <p:cSld name="Encabezado de sección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948442" y="1376159"/>
            <a:ext cx="1251347" cy="2008242"/>
          </a:xfrm>
          <a:noFill/>
        </p:spPr>
        <p:txBody>
          <a:bodyPr wrap="square" anchor="b">
            <a:spAutoFit/>
          </a:bodyPr>
          <a:lstStyle>
            <a:lvl1pPr marL="0" indent="0" algn="r">
              <a:buNone/>
              <a:defRPr kumimoji="0" lang="en-US" sz="12450" b="0" i="0" u="none" strike="noStrike" cap="none" spc="0" normalizeH="0" baseline="0">
                <a:ln>
                  <a:noFill/>
                </a:ln>
                <a:solidFill>
                  <a:srgbClr val="285B6A"/>
                </a:solidFill>
                <a:effectLst/>
                <a:uLnTx/>
                <a:uFillTx/>
                <a:latin typeface="Aptos" panose="020b0004020202020204" pitchFamily="34" charset="0"/>
                <a:ea typeface="Calibri" panose="020f0502020204030204" pitchFamily="34" charset="0"/>
                <a:cs typeface="Times New Roman"/>
              </a:defRPr>
            </a:lvl1pPr>
          </a:lstStyle>
          <a:p>
            <a:pPr marL="171450" marR="0" lvl="0" indent="-171450" fontAlgn="auto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/>
              <a:t>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68289" y="1883849"/>
            <a:ext cx="4967288" cy="994172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kumimoji="0" lang="en-CO" sz="270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fontAlgn="auto">
              <a:lnSpc>
                <a:spcPct val="100000"/>
              </a:lnSpc>
              <a:spcAft>
                <a:spcPct val="0"/>
              </a:spcAft>
              <a:buClrTx/>
              <a:buSzTx/>
              <a:buFontTx/>
            </a:pPr>
            <a:r>
              <a:rPr lang="en-US" err="1"/>
              <a:t>Capítulo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BB947-EBA6-45CF-B740-F781BA810C8E}" type="datetimeFigureOut">
              <a:rPr lang="es-CO" smtClean="0"/>
              <a:t>28/08/2025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C839CA3-0EDE-1974-CD92-F099DD6BFF95}"/>
              </a:ext>
            </a:extLst>
          </p:cNvPr>
          <p:cNvCxnSpPr/>
          <p:nvPr/>
        </p:nvCxnSpPr>
        <p:spPr>
          <a:xfrm>
            <a:off x="3221221" y="1808762"/>
            <a:ext cx="7188" cy="1166120"/>
          </a:xfrm>
          <a:prstGeom prst="line">
            <a:avLst/>
          </a:prstGeom>
          <a:ln>
            <a:solidFill>
              <a:srgbClr val="285B6A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Imagen 3">
            <a:extLst>
              <a:ext uri="{FF2B5EF4-FFF2-40B4-BE49-F238E27FC236}">
                <a16:creationId xmlns:a16="http://schemas.microsoft.com/office/drawing/2014/main" id="{D7892C39-A9C5-F747-FA95-4934D789DD69}"/>
              </a:ext>
            </a:extLst>
          </p:cNvPr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0359" y="4415406"/>
            <a:ext cx="1620000" cy="373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656542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08/28/2025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284180108"/>
      </p:ext>
    </p:extLst>
  </p:cSld>
  <p:clrMapOvr>
    <a:masterClrMapping/>
  </p:clrMapOvr>
  <p:transition/>
  <p:timing/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 showMasterSp="0" preserve="1">
  <p:cSld name="1_Title Slide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2431" y="4308494"/>
            <a:ext cx="2066833" cy="476250"/>
          </a:xfrm>
          <a:prstGeom prst="rect">
            <a:avLst/>
          </a:prstGeom>
        </p:spPr>
      </p:pic>
      <p:sp>
        <p:nvSpPr>
          <p:cNvPr id="7" name="Google Shape;88;p13">
            <a:extLst>
              <a:ext uri="{FF2B5EF4-FFF2-40B4-BE49-F238E27FC236}">
                <a16:creationId xmlns:a16="http://schemas.microsoft.com/office/drawing/2014/main" id="{52A3E154-587D-9517-4F28-3205BFD42D8D}"/>
              </a:ext>
            </a:extLst>
          </p:cNvPr>
          <p:cNvSpPr txBox="1"/>
          <p:nvPr/>
        </p:nvSpPr>
        <p:spPr>
          <a:xfrm>
            <a:off x="850859" y="2091967"/>
            <a:ext cx="5607092" cy="9002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spAutoFit/>
          </a:bodyPr>
          <a:lstStyle/>
          <a:p>
            <a:r>
              <a:rPr lang="es-MX" sz="4950" b="1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  <a:sym typeface="Oswald"/>
              </a:rPr>
              <a:t>Gracias</a:t>
            </a:r>
            <a:endParaRPr lang="es-CO" sz="4950" b="1">
              <a:solidFill>
                <a:schemeClr val="lt1"/>
              </a:solidFill>
              <a:latin typeface="Aptos" panose="020b0004020202020204" pitchFamily="34" charset="0"/>
              <a:ea typeface="+mn-lt"/>
              <a:cs typeface="+mn-lt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3752872139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theme" Target="../theme/theme1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jpeg" /><Relationship Id="rId2" Type="http://schemas.openxmlformats.org/officeDocument/2006/relationships/theme" Target="../theme/theme2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3.jpeg" /><Relationship Id="rId2" Type="http://schemas.openxmlformats.org/officeDocument/2006/relationships/theme" Target="../theme/theme3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theme" Target="../theme/theme4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theme" Target="../theme/theme5.xml" /></Relationships>
</file>

<file path=ppt/slideMasters/_rels/slideMaster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theme" Target="../theme/theme6.xml" /></Relationships>
</file>

<file path=ppt/slideMasters/_rels/slideMaster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theme" Target="../theme/theme7.xml" /></Relationships>
</file>

<file path=ppt/slideMasters/_rels/slideMaster8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5.jpeg" /><Relationship Id="rId2" Type="http://schemas.openxmlformats.org/officeDocument/2006/relationships/image" Target="../media/image6.png" /><Relationship Id="rId3" Type="http://schemas.openxmlformats.org/officeDocument/2006/relationships/theme" Target="../theme/theme8.xml" /></Relationships>
</file>

<file path=ppt/slideMasters/_rels/slideMaster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image" Target="../media/image10.png" /><Relationship Id="rId6" Type="http://schemas.openxmlformats.org/officeDocument/2006/relationships/image" Target="../media/image1.png" /><Relationship Id="rId7" Type="http://schemas.openxmlformats.org/officeDocument/2006/relationships/image" Target="../media/image11.jpeg" /><Relationship Id="rId8" Type="http://schemas.openxmlformats.org/officeDocument/2006/relationships/theme" Target="../theme/theme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0F2BF86-D5D4-5C4C-B6A4-58E33C54BB8E}"/>
              </a:ext>
            </a:extLst>
          </p:cNvPr>
          <p:cNvSpPr/>
          <p:nvPr userDrawn="1"/>
        </p:nvSpPr>
        <p:spPr>
          <a:xfrm>
            <a:off x="7253958" y="1602812"/>
            <a:ext cx="1972234" cy="3639672"/>
          </a:xfrm>
          <a:custGeom>
            <a:gdLst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3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DED8E0A-F644-4779-9B27-A6976548CD53}"/>
              </a:ext>
            </a:extLst>
          </p:cNvPr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7733763" y="4756633"/>
            <a:ext cx="1352280" cy="298325"/>
          </a:xfrm>
          <a:prstGeom prst="rect">
            <a:avLst/>
          </a:prstGeom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76E74309-9281-4265-97C8-C82842B5C82C}"/>
              </a:ext>
            </a:extLst>
          </p:cNvPr>
          <p:cNvSpPr/>
          <p:nvPr userDrawn="1"/>
        </p:nvSpPr>
        <p:spPr>
          <a:xfrm rot="-10800000">
            <a:off x="-10275" y="-20549"/>
            <a:ext cx="1972234" cy="3639672"/>
          </a:xfrm>
          <a:custGeom>
            <a:gdLst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3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6922697"/>
      </p:ext>
    </p:extLst>
  </p:cSld>
  <p:clrMap bg1="lt1" tx1="dk1" bg2="lt2" tx2="dk2" accent1="accent1" accent2="accent2" accent3="accent3" accent4="accent4" accent5="accent5" accent6="accent6" hlink="hlink" folHlink="folHlink"/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" y="0"/>
            <a:ext cx="9141968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901116"/>
      </p:ext>
    </p:extLst>
  </p:cSld>
  <p:clrMap bg1="lt1" tx1="dk1" bg2="lt2" tx2="dk2" accent1="accent1" accent2="accent2" accent3="accent3" accent4="accent4" accent5="accent5" accent6="accent6" hlink="hlink" folHlink="folHlink"/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Imagen 7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496626"/>
      </p:ext>
    </p:extLst>
  </p:cSld>
  <p:clrMap bg1="lt1" tx1="dk1" bg2="lt2" tx2="dk2" accent1="accent1" accent2="accent2" accent3="accent3" accent4="accent4" accent5="accent5" accent6="accent6" hlink="hlink" folHlink="folHlink"/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0F2BF86-D5D4-5C4C-B6A4-58E33C54BB8E}"/>
              </a:ext>
            </a:extLst>
          </p:cNvPr>
          <p:cNvSpPr/>
          <p:nvPr userDrawn="1"/>
        </p:nvSpPr>
        <p:spPr>
          <a:xfrm>
            <a:off x="7253958" y="1602812"/>
            <a:ext cx="1972234" cy="3639672"/>
          </a:xfrm>
          <a:custGeom>
            <a:gdLst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3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DED8E0A-F644-4779-9B27-A6976548CD53}"/>
              </a:ext>
            </a:extLst>
          </p:cNvPr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7733763" y="4756633"/>
            <a:ext cx="1352280" cy="298325"/>
          </a:xfrm>
          <a:prstGeom prst="rect">
            <a:avLst/>
          </a:prstGeom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76E74309-9281-4265-97C8-C82842B5C82C}"/>
              </a:ext>
            </a:extLst>
          </p:cNvPr>
          <p:cNvSpPr/>
          <p:nvPr userDrawn="1"/>
        </p:nvSpPr>
        <p:spPr>
          <a:xfrm rot="-10800000">
            <a:off x="-10275" y="-20549"/>
            <a:ext cx="1972234" cy="3639672"/>
          </a:xfrm>
          <a:custGeom>
            <a:gdLst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3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858014628"/>
      </p:ext>
    </p:extLst>
  </p:cSld>
  <p:clrMap bg1="lt1" tx1="dk1" bg2="lt2" tx2="dk2" accent1="accent1" accent2="accent2" accent3="accent3" accent4="accent4" accent5="accent5" accent6="accent6" hlink="hlink" folHlink="folHlink"/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0F2BF86-D5D4-5C4C-B6A4-58E33C54BB8E}"/>
              </a:ext>
            </a:extLst>
          </p:cNvPr>
          <p:cNvSpPr/>
          <p:nvPr userDrawn="1"/>
        </p:nvSpPr>
        <p:spPr>
          <a:xfrm>
            <a:off x="8102958" y="3145866"/>
            <a:ext cx="1041042" cy="1997634"/>
          </a:xfrm>
          <a:custGeom>
            <a:gdLst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3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76E74309-9281-4265-97C8-C82842B5C82C}"/>
              </a:ext>
            </a:extLst>
          </p:cNvPr>
          <p:cNvSpPr/>
          <p:nvPr userDrawn="1"/>
        </p:nvSpPr>
        <p:spPr>
          <a:xfrm rot="-10800000">
            <a:off x="-10275" y="-20549"/>
            <a:ext cx="524625" cy="1493749"/>
          </a:xfrm>
          <a:custGeom>
            <a:gdLst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3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39174ED-CA50-4967-BC7F-46A8A4920D38}"/>
              </a:ext>
            </a:extLst>
          </p:cNvPr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489950" y="4406780"/>
            <a:ext cx="552776" cy="628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127822"/>
      </p:ext>
    </p:extLst>
  </p:cSld>
  <p:clrMap bg1="lt1" tx1="dk1" bg2="lt2" tx2="dk2" accent1="accent1" accent2="accent2" accent3="accent3" accent4="accent4" accent5="accent5" accent6="accent6" hlink="hlink" folHlink="folHlink"/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0F2BF86-D5D4-5C4C-B6A4-58E33C54BB8E}"/>
              </a:ext>
            </a:extLst>
          </p:cNvPr>
          <p:cNvSpPr/>
          <p:nvPr userDrawn="1"/>
        </p:nvSpPr>
        <p:spPr>
          <a:xfrm>
            <a:off x="7253958" y="1602812"/>
            <a:ext cx="1972234" cy="3639672"/>
          </a:xfrm>
          <a:custGeom>
            <a:gdLst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3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x-non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DED8E0A-F644-4779-9B27-A6976548CD53}"/>
              </a:ext>
            </a:extLst>
          </p:cNvPr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7733763" y="4756633"/>
            <a:ext cx="1352280" cy="298325"/>
          </a:xfrm>
          <a:prstGeom prst="rect">
            <a:avLst/>
          </a:prstGeom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76E74309-9281-4265-97C8-C82842B5C82C}"/>
              </a:ext>
            </a:extLst>
          </p:cNvPr>
          <p:cNvSpPr/>
          <p:nvPr userDrawn="1"/>
        </p:nvSpPr>
        <p:spPr>
          <a:xfrm rot="-10800000">
            <a:off x="-10275" y="-20549"/>
            <a:ext cx="1972234" cy="3639672"/>
          </a:xfrm>
          <a:custGeom>
            <a:gdLst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3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x-none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6653174"/>
      </p:ext>
    </p:extLst>
  </p:cSld>
  <p:clrMap bg1="lt1" tx1="dk1" bg2="lt2" tx2="dk2" accent1="accent1" accent2="accent2" accent3="accent3" accent4="accent4" accent5="accent5" accent6="accent6" hlink="hlink" folHlink="folHlink"/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0F2BF86-D5D4-5C4C-B6A4-58E33C54BB8E}"/>
              </a:ext>
            </a:extLst>
          </p:cNvPr>
          <p:cNvSpPr/>
          <p:nvPr userDrawn="1"/>
        </p:nvSpPr>
        <p:spPr>
          <a:xfrm>
            <a:off x="8102958" y="3145866"/>
            <a:ext cx="1041042" cy="1997634"/>
          </a:xfrm>
          <a:custGeom>
            <a:gdLst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3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x-none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76E74309-9281-4265-97C8-C82842B5C82C}"/>
              </a:ext>
            </a:extLst>
          </p:cNvPr>
          <p:cNvSpPr/>
          <p:nvPr userDrawn="1"/>
        </p:nvSpPr>
        <p:spPr>
          <a:xfrm rot="-10800000">
            <a:off x="-10275" y="-20549"/>
            <a:ext cx="524625" cy="1493749"/>
          </a:xfrm>
          <a:custGeom>
            <a:gdLst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3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x-none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39174ED-CA50-4967-BC7F-46A8A4920D38}"/>
              </a:ext>
            </a:extLst>
          </p:cNvPr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8489950" y="4406780"/>
            <a:ext cx="552776" cy="628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519567"/>
      </p:ext>
    </p:extLst>
  </p:cSld>
  <p:clrMap bg1="lt1" tx1="dk1" bg2="lt2" tx2="dk2" accent1="accent1" accent2="accent2" accent3="accent3" accent4="accent4" accent5="accent5" accent6="accent6" hlink="hlink" folHlink="folHlink"/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Google Shape;105;p15">
            <a:extLst>
              <a:ext uri="{FF2B5EF4-FFF2-40B4-BE49-F238E27FC236}">
                <a16:creationId xmlns:a16="http://schemas.microsoft.com/office/drawing/2014/main" id="{7A7D0198-29CE-1CB0-DA2E-068132C42E7A}"/>
              </a:ext>
            </a:extLst>
          </p:cNvPr>
          <p:cNvPicPr preferRelativeResize="0"/>
          <p:nvPr/>
        </p:nvPicPr>
        <p:blipFill>
          <a:blip r:embed="rId1">
            <a:alphaModFix/>
          </a:blip>
          <a:srcRect b="15609"/>
          <a:stretch>
            <a:fillRect/>
          </a:stretch>
        </p:blipFill>
        <p:spPr>
          <a:xfrm>
            <a:off x="0" y="0"/>
            <a:ext cx="9144000" cy="5143234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07;p15">
            <a:extLst>
              <a:ext uri="{FF2B5EF4-FFF2-40B4-BE49-F238E27FC236}">
                <a16:creationId xmlns:a16="http://schemas.microsoft.com/office/drawing/2014/main" id="{D5CB0B6D-5E83-7736-99C6-F1C3A1BA7536}"/>
              </a:ext>
            </a:extLst>
          </p:cNvPr>
          <p:cNvSpPr/>
          <p:nvPr/>
        </p:nvSpPr>
        <p:spPr>
          <a:xfrm flipH="1">
            <a:off x="8207749" y="1899148"/>
            <a:ext cx="933989" cy="3244086"/>
          </a:xfrm>
          <a:prstGeom prst="rtTriangle">
            <a:avLst/>
          </a:prstGeom>
          <a:solidFill>
            <a:srgbClr val="285B6A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endParaRPr sz="1013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08;p15">
            <a:extLst>
              <a:ext uri="{FF2B5EF4-FFF2-40B4-BE49-F238E27FC236}">
                <a16:creationId xmlns:a16="http://schemas.microsoft.com/office/drawing/2014/main" id="{DA91F858-227D-CC62-F107-C6F12307E57E}"/>
              </a:ext>
            </a:extLst>
          </p:cNvPr>
          <p:cNvSpPr/>
          <p:nvPr/>
        </p:nvSpPr>
        <p:spPr>
          <a:xfrm rot="10800000">
            <a:off x="8207749" y="-39"/>
            <a:ext cx="933989" cy="1899187"/>
          </a:xfrm>
          <a:prstGeom prst="rtTriangle">
            <a:avLst/>
          </a:prstGeom>
          <a:solidFill>
            <a:srgbClr val="36A9CA"/>
          </a:solidFill>
          <a:ln>
            <a:noFill/>
          </a:ln>
        </p:spPr>
        <p:txBody>
          <a:bodyPr spcFirstLastPara="1" wrap="square" lIns="68569" tIns="68569" rIns="68569" bIns="68569" anchor="ctr" anchorCtr="0">
            <a:noAutofit/>
          </a:bodyPr>
          <a:lstStyle/>
          <a:p>
            <a:pPr marL="0" lvl="0" indent="0" algn="ctr" rtl="0">
              <a:spcBef>
                <a:spcPct val="0"/>
              </a:spcBef>
              <a:spcAft>
                <a:spcPct val="0"/>
              </a:spcAft>
              <a:buNone/>
            </a:pPr>
            <a:r>
              <a:rPr lang="en-CO" sz="1013">
                <a:solidFill>
                  <a:srgbClr val="338BA4"/>
                </a:solidFill>
                <a:latin typeface="Calibri" panose="020f0502020204030204"/>
                <a:ea typeface="Calibri"/>
                <a:cs typeface="Calibri"/>
                <a:sym typeface="Calibri" panose="020f0502020204030204"/>
              </a:rPr>
              <a:t> </a:t>
            </a:r>
            <a:endParaRPr sz="1013">
              <a:solidFill>
                <a:srgbClr val="338B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209FAC24-0027-860E-2834-CF43EFD51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2654" y="4897926"/>
            <a:ext cx="789533" cy="181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628492"/>
      </p:ext>
    </p:extLst>
  </p:cSld>
  <p:clrMap bg1="lt1" tx1="dk1" bg2="lt2" tx2="dk2" accent1="accent1" accent2="accent2" accent3="accent3" accent4="accent4" accent5="accent5" accent6="accent6" hlink="hlink" folHlink="folHlink"/>
  <p:transition/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7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7218" y="480188"/>
            <a:ext cx="7886700" cy="40600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lvl="0"/>
            <a:r>
              <a:rPr lang="en-US" err="1"/>
              <a:t>Título diapositiva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en-CO" smtClean="0"/>
              <a:t>08/28/2025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3142" y="4566201"/>
            <a:ext cx="1620000" cy="350714"/>
          </a:xfrm>
          <a:prstGeom prst="rect">
            <a:avLst/>
          </a:prstGeom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E038E172-065D-DE09-A0AE-B5A3080A3ECB}"/>
              </a:ext>
            </a:extLst>
          </p:cNvPr>
          <p:cNvSpPr/>
          <p:nvPr userDrawn="1"/>
        </p:nvSpPr>
        <p:spPr>
          <a:xfrm>
            <a:off x="7253958" y="1602812"/>
            <a:ext cx="1972234" cy="3639672"/>
          </a:xfrm>
          <a:custGeom>
            <a:gdLst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3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3635DFAB-FD7F-DBC8-A6BA-71EE22866289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733763" y="4756633"/>
            <a:ext cx="1352280" cy="298325"/>
          </a:xfrm>
          <a:prstGeom prst="rect">
            <a:avLst/>
          </a:prstGeom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473E73C5-BC66-7E1D-5CE0-DB61682040BB}"/>
              </a:ext>
            </a:extLst>
          </p:cNvPr>
          <p:cNvSpPr/>
          <p:nvPr userDrawn="1"/>
        </p:nvSpPr>
        <p:spPr>
          <a:xfrm rot="-10800000">
            <a:off x="-10275" y="-20549"/>
            <a:ext cx="1972234" cy="3639672"/>
          </a:xfrm>
          <a:custGeom>
            <a:gdLst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3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783437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2" r:id="rId2"/>
    <p:sldLayoutId id="2147483847" r:id="rId3"/>
    <p:sldLayoutId id="2147483849" r:id="rId4"/>
  </p:sldLayoutIdLst>
  <p:transition/>
  <p:timing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lang="en-CO" sz="2250" b="1" kern="1200">
          <a:solidFill>
            <a:srgbClr val="38A9CA"/>
          </a:solidFill>
          <a:latin typeface="Aptos" panose="020b0004020202020204" pitchFamily="34" charset="0"/>
          <a:ea typeface="+mn-ea"/>
          <a:cs typeface="Arial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2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3.jpeg" /><Relationship Id="rId3" Type="http://schemas.openxmlformats.org/officeDocument/2006/relationships/image" Target="../media/image24.jpeg" /><Relationship Id="rId4" Type="http://schemas.openxmlformats.org/officeDocument/2006/relationships/image" Target="../media/image25.jpeg" /><Relationship Id="rId5" Type="http://schemas.openxmlformats.org/officeDocument/2006/relationships/image" Target="../media/image26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7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8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9.jpe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.xml" /><Relationship Id="rId3" Type="http://schemas.openxmlformats.org/officeDocument/2006/relationships/chart" Target="../charts/chart1.xml" /><Relationship Id="rId4" Type="http://schemas.openxmlformats.org/officeDocument/2006/relationships/chart" Target="../charts/chart2.xml" /><Relationship Id="rId5" Type="http://schemas.openxmlformats.org/officeDocument/2006/relationships/tags" Target="../tags/tag1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0.jpe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1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2.jpe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3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4.jpe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5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6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7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8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39.jpe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0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microsoft.com/office/2007/relationships/diagramDrawing" Target="../diagrams/drawing1.xml" /><Relationship Id="rId3" Type="http://schemas.openxmlformats.org/officeDocument/2006/relationships/diagramData" Target="../diagrams/data1.xml" /><Relationship Id="rId4" Type="http://schemas.openxmlformats.org/officeDocument/2006/relationships/diagramLayout" Target="../diagrams/layout1.xml" /><Relationship Id="rId5" Type="http://schemas.openxmlformats.org/officeDocument/2006/relationships/diagramQuickStyle" Target="../diagrams/quickStyle1.xml" /><Relationship Id="rId6" Type="http://schemas.openxmlformats.org/officeDocument/2006/relationships/diagramColors" Target="../diagrams/colors1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1.jpe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2.jpe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3.jpe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4.jpeg" /><Relationship Id="rId3" Type="http://schemas.openxmlformats.org/officeDocument/2006/relationships/image" Target="../media/image45.jpe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6.jpeg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7.jpeg" /><Relationship Id="rId3" Type="http://schemas.openxmlformats.org/officeDocument/2006/relationships/image" Target="../media/image48.jpe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49.jpeg" /><Relationship Id="rId3" Type="http://schemas.openxmlformats.org/officeDocument/2006/relationships/image" Target="../media/image50.jpeg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51.jpe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52.png" /><Relationship Id="rId3" Type="http://schemas.openxmlformats.org/officeDocument/2006/relationships/image" Target="../media/image53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2.jpeg" /><Relationship Id="rId3" Type="http://schemas.openxmlformats.org/officeDocument/2006/relationships/image" Target="../media/image13.png" /><Relationship Id="rId4" Type="http://schemas.openxmlformats.org/officeDocument/2006/relationships/image" Target="../media/image14.jpe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54.jpeg" /><Relationship Id="rId3" Type="http://schemas.openxmlformats.org/officeDocument/2006/relationships/image" Target="../media/image55.jpeg" /><Relationship Id="rId4" Type="http://schemas.openxmlformats.org/officeDocument/2006/relationships/hyperlink" Target="http://wa.me/573009292969" TargetMode="Externa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56.png" /><Relationship Id="rId3" Type="http://schemas.openxmlformats.org/officeDocument/2006/relationships/image" Target="../media/image57.sv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5.jpeg" /><Relationship Id="rId4" Type="http://schemas.openxmlformats.org/officeDocument/2006/relationships/image" Target="../media/image16.jpeg" /><Relationship Id="rId5" Type="http://schemas.openxmlformats.org/officeDocument/2006/relationships/image" Target="../media/image17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8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9.jpeg" /><Relationship Id="rId3" Type="http://schemas.openxmlformats.org/officeDocument/2006/relationships/image" Target="../media/image20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1.jpe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ECFCE6-FA48-C59D-8FFA-D7FB2AD5CC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3838" y="1430645"/>
            <a:ext cx="5792648" cy="683234"/>
          </a:xfrm>
        </p:spPr>
        <p:txBody>
          <a:bodyPr/>
          <a:lstStyle/>
          <a:p>
            <a:r>
              <a:rPr lang="es-ES"/>
              <a:t>DEFECTOS CONGÉNITOS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E44055D-78D6-0B43-C2E5-C7C23638D54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sz="2800"/>
              <a:t>Ignacio Zarante, MD, MSc, PhD</a:t>
            </a:r>
            <a:endParaRPr lang="es-CO" sz="2800"/>
          </a:p>
        </p:txBody>
      </p:sp>
    </p:spTree>
    <p:extLst>
      <p:ext uri="{BB962C8B-B14F-4D97-AF65-F5344CB8AC3E}">
        <p14:creationId xmlns:p14="http://schemas.microsoft.com/office/powerpoint/2010/main" val="3797809533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BBB11396-75C8-97E1-9B6A-04D0F2F2B49A}"/>
              </a:ext>
            </a:extLst>
          </p:cNvPr>
          <p:cNvSpPr/>
          <p:nvPr/>
        </p:nvSpPr>
        <p:spPr>
          <a:xfrm>
            <a:off x="2755020" y="4815106"/>
            <a:ext cx="4384920" cy="43088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s-CO" sz="800">
                <a:latin typeface="Calibri" panose="020f0502020204030204"/>
              </a:rPr>
              <a:t>Fuente : Bases de datos evento 215 SIVIGILA a SE 32, 2025 - Bogotá D.C</a:t>
            </a:r>
          </a:p>
          <a:p>
            <a:r>
              <a:rPr lang="es-CO" sz="600"/>
              <a:t>Fuente 2025 : Aplicativo RUAF-ND.Sistema de Estadísticas Vitales SDS -EEVV-PRELIMINARES ajustado 11-08-2025</a:t>
            </a:r>
          </a:p>
          <a:p>
            <a:endParaRPr lang="es-CO" sz="800">
              <a:latin typeface="Calibri"/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8B282EC4-F43C-C2D6-878E-7445BAFC3F96}"/>
              </a:ext>
            </a:extLst>
          </p:cNvPr>
          <p:cNvSpPr/>
          <p:nvPr/>
        </p:nvSpPr>
        <p:spPr>
          <a:xfrm>
            <a:off x="444093" y="51990"/>
            <a:ext cx="8255813" cy="341568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>
              <a:lnSpc>
                <a:spcPts val="2000"/>
              </a:lnSpc>
            </a:pPr>
            <a:r>
              <a:rPr lang="es-MX" sz="1600" b="1">
                <a:solidFill>
                  <a:srgbClr val="38A9CA"/>
                </a:solidFill>
                <a:latin typeface="Aptos" panose="020b0004020202020204" pitchFamily="34" charset="0"/>
                <a:cs typeface="Arial"/>
              </a:rPr>
              <a:t>Prevalencia de los defectos congénitos por Subred en Bogotá D.C, año 2025* a SE 32</a:t>
            </a:r>
            <a:endParaRPr lang="es-CO" sz="1600" b="1">
              <a:solidFill>
                <a:srgbClr val="38A9CA"/>
              </a:solidFill>
              <a:latin typeface="Aptos" panose="020b0004020202020204" pitchFamily="34" charset="0"/>
              <a:cs typeface="Arial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F739731-629B-05F2-B96A-056412C992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9539" y="400571"/>
            <a:ext cx="4384920" cy="4342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493935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ángulo 1"/>
          <p:cNvSpPr/>
          <p:nvPr/>
        </p:nvSpPr>
        <p:spPr>
          <a:xfrm>
            <a:off x="4511397" y="2479007"/>
            <a:ext cx="21352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28646">
              <a:defRPr/>
            </a:pPr>
            <a:r>
              <a:rPr lang="es-CO" sz="90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s-CO" sz="900">
              <a:solidFill>
                <a:prstClr val="black"/>
              </a:solidFill>
              <a:latin typeface="Aptos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2619415" y="549087"/>
            <a:ext cx="345974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28646">
              <a:defRPr/>
            </a:pPr>
            <a:r>
              <a:rPr lang="es-CO" sz="90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s-CO" sz="900">
              <a:solidFill>
                <a:prstClr val="black"/>
              </a:solidFill>
              <a:latin typeface="Aptos" panose="02110004020202020204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D8A7B83F-5434-F270-B2E3-5D93C48DA902}"/>
              </a:ext>
            </a:extLst>
          </p:cNvPr>
          <p:cNvSpPr txBox="1"/>
          <p:nvPr/>
        </p:nvSpPr>
        <p:spPr>
          <a:xfrm>
            <a:off x="1020362" y="90826"/>
            <a:ext cx="7788411" cy="292524"/>
          </a:xfrm>
          <a:prstGeom prst="rect">
            <a:avLst/>
          </a:prstGeom>
          <a:noFill/>
        </p:spPr>
        <p:txBody>
          <a:bodyPr wrap="square" lIns="45727" tIns="22864" rIns="45727" bIns="22864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42960"/>
            <a:r>
              <a:rPr lang="es-MX" sz="1601" b="1">
                <a:solidFill>
                  <a:schemeClr val="tx2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Caracterización de los defectos congénitos, en Bogotá D.C, 2025* a SE 32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734CC88A-6AFB-6010-799E-95FF7FF26C6A}"/>
              </a:ext>
            </a:extLst>
          </p:cNvPr>
          <p:cNvSpPr txBox="1"/>
          <p:nvPr/>
        </p:nvSpPr>
        <p:spPr>
          <a:xfrm>
            <a:off x="5481482" y="549087"/>
            <a:ext cx="24447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b="1">
                <a:solidFill>
                  <a:schemeClr val="tx2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Prevalencia por grupo de edad materna</a:t>
            </a:r>
            <a:endParaRPr lang="es-CO" sz="900" b="1">
              <a:solidFill>
                <a:schemeClr val="tx2">
                  <a:lumMod val="75000"/>
                  <a:lumOff val="25000"/>
                </a:schemeClr>
              </a:solidFill>
              <a:latin typeface="Comic Sans MS" panose="030f0902030302020204" pitchFamily="66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A1FC957-2E1C-35FD-3F10-7152DF0BF70F}"/>
              </a:ext>
            </a:extLst>
          </p:cNvPr>
          <p:cNvSpPr txBox="1"/>
          <p:nvPr/>
        </p:nvSpPr>
        <p:spPr>
          <a:xfrm>
            <a:off x="455198" y="490468"/>
            <a:ext cx="376778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900" b="1">
                <a:solidFill>
                  <a:schemeClr val="tx2">
                    <a:lumMod val="75000"/>
                    <a:lumOff val="25000"/>
                  </a:schemeClr>
                </a:solidFill>
                <a:latin typeface="Comic Sans MS" panose="030f0702030302020204" pitchFamily="66" charset="0"/>
              </a:rPr>
              <a:t>Prevalencia por régimen de afiliación</a:t>
            </a:r>
            <a:endParaRPr lang="es-CO" sz="900" b="1">
              <a:solidFill>
                <a:schemeClr val="tx2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6877740D-21E9-9EBE-B336-CD60F8BB44FE}"/>
              </a:ext>
            </a:extLst>
          </p:cNvPr>
          <p:cNvSpPr txBox="1"/>
          <p:nvPr/>
        </p:nvSpPr>
        <p:spPr>
          <a:xfrm>
            <a:off x="624122" y="3047070"/>
            <a:ext cx="2627362" cy="20774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/>
            <a:r>
              <a:rPr lang="es-ES" sz="900" b="1">
                <a:solidFill>
                  <a:schemeClr val="tx2">
                    <a:lumMod val="75000"/>
                    <a:lumOff val="25000"/>
                  </a:schemeClr>
                </a:solidFill>
                <a:latin typeface="Comic Sans MS"/>
              </a:rPr>
              <a:t>Prevalencia por pertenencia étnica</a:t>
            </a:r>
            <a:endParaRPr lang="es-CO" sz="900" b="1">
              <a:solidFill>
                <a:schemeClr val="tx2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363F0563-9639-DC27-3181-DD028940DCC0}"/>
              </a:ext>
            </a:extLst>
          </p:cNvPr>
          <p:cNvSpPr txBox="1"/>
          <p:nvPr/>
        </p:nvSpPr>
        <p:spPr>
          <a:xfrm>
            <a:off x="5693416" y="2977819"/>
            <a:ext cx="1610064" cy="34624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ctr"/>
            <a:r>
              <a:rPr lang="es-ES" sz="900" b="1">
                <a:solidFill>
                  <a:schemeClr val="tx2">
                    <a:lumMod val="75000"/>
                    <a:lumOff val="25000"/>
                  </a:schemeClr>
                </a:solidFill>
                <a:latin typeface="Comic Sans MS"/>
              </a:rPr>
              <a:t>Prevalencia por Nacionalidad</a:t>
            </a:r>
            <a:endParaRPr lang="es-CO" sz="900" b="1">
              <a:solidFill>
                <a:schemeClr val="tx2">
                  <a:lumMod val="75000"/>
                  <a:lumOff val="25000"/>
                </a:schemeClr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1A942E66-5FF6-5B00-1BCF-31B9C82B6E40}"/>
              </a:ext>
            </a:extLst>
          </p:cNvPr>
          <p:cNvSpPr/>
          <p:nvPr/>
        </p:nvSpPr>
        <p:spPr>
          <a:xfrm>
            <a:off x="2425696" y="4929563"/>
            <a:ext cx="4813303" cy="246221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s-CO" sz="500"/>
              <a:t>Fuente : Bases de datos evento 215 SIVIGILA a SE 32, 2025 - Bogotá D.C</a:t>
            </a:r>
          </a:p>
          <a:p>
            <a:r>
              <a:rPr lang="es-CO" sz="500"/>
              <a:t>Fuente 2025 : Aplicativo RUAF-ND.Sistema de Estadísticas Vitales SDS -EEVV-PRELIMINARES ajustado 11-08-2025</a:t>
            </a:r>
            <a:endParaRPr lang="es-CO" sz="700">
              <a:latin typeface="Calibri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8EE93D32-9FC9-C7B4-9C67-7A46B29A3E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21" y="729698"/>
            <a:ext cx="3583919" cy="219638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1374EA43-A02A-982D-7B93-B5B90EAB5B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917" y="819563"/>
            <a:ext cx="3588503" cy="207881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12DD2D55-B18A-48DD-DF16-9C961C310B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040" y="3324068"/>
            <a:ext cx="2550444" cy="154687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C55A6E3B-AA9C-4DAC-8D6D-CD0C5DDA4D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3320591"/>
            <a:ext cx="3588503" cy="154687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051283125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D2CA1839-431C-BAFA-F402-49C2F197BF84}"/>
              </a:ext>
            </a:extLst>
          </p:cNvPr>
          <p:cNvSpPr/>
          <p:nvPr/>
        </p:nvSpPr>
        <p:spPr>
          <a:xfrm>
            <a:off x="1855193" y="4928056"/>
            <a:ext cx="6483927" cy="21544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s-CO" sz="800">
                <a:solidFill>
                  <a:prstClr val="black"/>
                </a:solidFill>
                <a:latin typeface="Calibri" panose="020f0502020204030204"/>
              </a:rPr>
              <a:t>Fuente : Bases de datos evento 215 SIVIGILA a Semana Epidemiológica 32, 2025 (preliminar) - Bogotá D.C.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14CA0699-84A5-BEE2-CCA8-3F12A5BAE9D0}"/>
              </a:ext>
            </a:extLst>
          </p:cNvPr>
          <p:cNvSpPr/>
          <p:nvPr/>
        </p:nvSpPr>
        <p:spPr>
          <a:xfrm>
            <a:off x="804878" y="63370"/>
            <a:ext cx="7534242" cy="59804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>
              <a:lnSpc>
                <a:spcPts val="2000"/>
              </a:lnSpc>
            </a:pPr>
            <a:r>
              <a:rPr lang="es-MX" sz="1600" b="1">
                <a:solidFill>
                  <a:srgbClr val="38A9CA"/>
                </a:solidFill>
                <a:latin typeface="Aptos" panose="020b0004020202020204" pitchFamily="34" charset="0"/>
                <a:cs typeface="Arial"/>
              </a:rPr>
              <a:t>Notificación de los defectos congénitos distribuidos por diagnóstico y notificación antenatal, Bogotá D.C </a:t>
            </a:r>
            <a:endParaRPr lang="es-CO" sz="1600" b="1">
              <a:solidFill>
                <a:srgbClr val="38A9CA"/>
              </a:solidFill>
              <a:latin typeface="Aptos" panose="020b0004020202020204" pitchFamily="34" charset="0"/>
              <a:cs typeface="Arial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19546525-2BB2-DF7D-DEFA-4AC21BF1F3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78" y="661419"/>
            <a:ext cx="7615221" cy="386486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44932812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928A179D-EC3E-8B74-57B1-EE9A1A5438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449" y="645906"/>
            <a:ext cx="5753100" cy="422148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3FB2C78B-EA9A-AA9F-F4F6-6E6EAB08C24A}"/>
              </a:ext>
            </a:extLst>
          </p:cNvPr>
          <p:cNvSpPr/>
          <p:nvPr/>
        </p:nvSpPr>
        <p:spPr>
          <a:xfrm>
            <a:off x="3059820" y="4867386"/>
            <a:ext cx="3275818" cy="22277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s-CO" sz="800">
                <a:solidFill>
                  <a:prstClr val="black"/>
                </a:solidFill>
                <a:latin typeface="Calibri" panose="020f0502020204030204"/>
              </a:rPr>
              <a:t>Fuente : Bases de datos evento 215 SIVIGILA a SE 32, 2025 - Bogotá D.C.</a:t>
            </a: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381FE783-E1B3-EEF9-34A7-D167DD675040}"/>
              </a:ext>
            </a:extLst>
          </p:cNvPr>
          <p:cNvSpPr/>
          <p:nvPr/>
        </p:nvSpPr>
        <p:spPr>
          <a:xfrm>
            <a:off x="444093" y="51990"/>
            <a:ext cx="8255813" cy="59804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>
              <a:lnSpc>
                <a:spcPts val="2000"/>
              </a:lnSpc>
            </a:pPr>
            <a:r>
              <a:rPr lang="es-MX" sz="1600" b="1">
                <a:solidFill>
                  <a:srgbClr val="38A9CA"/>
                </a:solidFill>
                <a:latin typeface="Aptos" panose="020b0004020202020204" pitchFamily="34" charset="0"/>
                <a:cs typeface="Arial"/>
              </a:rPr>
              <a:t>Proporción de casos notificados de defectos congénitos por UPGD, en Bogotá D.C, </a:t>
            </a:r>
          </a:p>
          <a:p>
            <a:pPr algn="ctr">
              <a:lnSpc>
                <a:spcPts val="2000"/>
              </a:lnSpc>
            </a:pPr>
            <a:r>
              <a:rPr lang="es-MX" sz="1600" b="1">
                <a:solidFill>
                  <a:srgbClr val="38A9CA"/>
                </a:solidFill>
                <a:latin typeface="Aptos" panose="020b0004020202020204" pitchFamily="34" charset="0"/>
                <a:cs typeface="Arial"/>
              </a:rPr>
              <a:t>año 2025* a SE 32</a:t>
            </a:r>
            <a:endParaRPr lang="es-CO" sz="1600" b="1">
              <a:solidFill>
                <a:srgbClr val="38A9CA"/>
              </a:solidFill>
              <a:latin typeface="Aptos" panose="020b0004020202020204" pitchFamily="34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55906585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8F06AC-9035-5F49-14A4-5E2AEDD82430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5D682C1D-7E4E-BC34-66A8-819F59663A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48442" y="1556657"/>
            <a:ext cx="1251347" cy="1827744"/>
          </a:xfrm>
        </p:spPr>
        <p:txBody>
          <a:bodyPr/>
          <a:lstStyle/>
          <a:p>
            <a:r>
              <a:rPr lang="es-ES">
                <a:solidFill>
                  <a:schemeClr val="bg1"/>
                </a:solidFill>
              </a:rPr>
              <a:t>3</a:t>
            </a:r>
            <a:endParaRPr lang="es-CO">
              <a:solidFill>
                <a:schemeClr val="bg1"/>
              </a:solidFill>
            </a:endParaRP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256CEA43-B308-E762-12EA-3E21C2554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Vigilancia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44813182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C68CC78-DBEA-4695-B317-75D6F832E8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3609" y="609720"/>
            <a:ext cx="7226875" cy="3924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303797"/>
      </p:ext>
    </p:ext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7" name="Chart 46"/>
          <p:cNvGraphicFramePr/>
          <p:nvPr/>
        </p:nvGraphicFramePr>
        <p:xfrm>
          <a:off x="809913" y="1475600"/>
          <a:ext cx="3429000" cy="1895079"/>
        </p:xfrm>
        <a:graphic>
          <a:graphicData uri="http://schemas.openxmlformats.org/drawingml/2006/chart">
            <c:chart xmlns:c="http://schemas.openxmlformats.org/drawingml/2006/chart" r:id="rId3"/>
          </a:graphicData>
        </a:graphic>
      </p:graphicFrame>
      <p:graphicFrame>
        <p:nvGraphicFramePr>
          <p:cNvPr id="48" name="Chart 47"/>
          <p:cNvGraphicFramePr/>
          <p:nvPr/>
        </p:nvGraphicFramePr>
        <p:xfrm>
          <a:off x="4566434" y="1379992"/>
          <a:ext cx="3429000" cy="1895079"/>
        </p:xfrm>
        <a:graphic>
          <a:graphicData uri="http://schemas.openxmlformats.org/drawingml/2006/chart">
            <c:chart xmlns:c="http://schemas.openxmlformats.org/drawingml/2006/chart" r:id="rId4"/>
          </a:graphicData>
        </a:graphic>
      </p:graphicFrame>
      <p:sp>
        <p:nvSpPr>
          <p:cNvPr id="41" name="Oval 40"/>
          <p:cNvSpPr>
            <a:spLocks noChangeAspect="1"/>
          </p:cNvSpPr>
          <p:nvPr/>
        </p:nvSpPr>
        <p:spPr>
          <a:xfrm>
            <a:off x="2009419" y="1923665"/>
            <a:ext cx="980100" cy="9801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en-US" sz="2100" b="1" kern="0">
                <a:solidFill>
                  <a:prstClr val="white">
                    <a:lumMod val="50000"/>
                  </a:prstClr>
                </a:solidFill>
                <a:latin typeface="Calibri" panose="020f0502020204030204"/>
              </a:rPr>
              <a:t>30 %</a:t>
            </a:r>
          </a:p>
        </p:txBody>
      </p:sp>
      <p:sp>
        <p:nvSpPr>
          <p:cNvPr id="43" name="Oval 42"/>
          <p:cNvSpPr>
            <a:spLocks noChangeAspect="1"/>
          </p:cNvSpPr>
          <p:nvPr/>
        </p:nvSpPr>
        <p:spPr>
          <a:xfrm>
            <a:off x="5415221" y="1923665"/>
            <a:ext cx="980100" cy="98010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r>
              <a:rPr lang="en-US" sz="2100" b="1" kern="0">
                <a:solidFill>
                  <a:prstClr val="white">
                    <a:lumMod val="50000"/>
                  </a:prstClr>
                </a:solidFill>
                <a:latin typeface="Calibri" panose="020f0502020204030204"/>
              </a:rPr>
              <a:t>70 %</a:t>
            </a:r>
          </a:p>
        </p:txBody>
      </p:sp>
      <p:cxnSp>
        <p:nvCxnSpPr>
          <p:cNvPr id="49" name="Straight Connector 48"/>
          <p:cNvCxnSpPr/>
          <p:nvPr/>
        </p:nvCxnSpPr>
        <p:spPr>
          <a:xfrm flipH="1">
            <a:off x="2503385" y="1686995"/>
            <a:ext cx="0" cy="243354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3795823" y="1686994"/>
            <a:ext cx="0" cy="243354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H="1">
            <a:off x="4535329" y="1686994"/>
            <a:ext cx="0" cy="243354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1116419" y="3372919"/>
            <a:ext cx="24384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>
                <a:latin typeface="Arial Narrow" panose="020b0606020202030204" pitchFamily="34" charset="0"/>
              </a:rPr>
              <a:t>Todo producto de la gestación, </a:t>
            </a:r>
            <a:r>
              <a:rPr lang="es-CO" sz="1200" b="1">
                <a:latin typeface="Arial Narrow" panose="020b0606020202030204" pitchFamily="34" charset="0"/>
              </a:rPr>
              <a:t>vivo o muerto</a:t>
            </a:r>
            <a:r>
              <a:rPr lang="es-CO" sz="1200">
                <a:latin typeface="Arial Narrow" panose="020b0606020202030204" pitchFamily="34" charset="0"/>
              </a:rPr>
              <a:t>, en la etapa prenatal hasta los 12 meses de edad con diagnóstico confirmado por </a:t>
            </a:r>
            <a:r>
              <a:rPr lang="es-CO" sz="1200" b="1">
                <a:latin typeface="Arial Narrow" panose="020b0606020202030204" pitchFamily="34" charset="0"/>
              </a:rPr>
              <a:t>clínica </a:t>
            </a:r>
            <a:r>
              <a:rPr lang="es-CO" sz="1200">
                <a:latin typeface="Arial Narrow" panose="020b0606020202030204" pitchFamily="34" charset="0"/>
              </a:rPr>
              <a:t>o </a:t>
            </a:r>
            <a:r>
              <a:rPr lang="es-CO" sz="1200" b="1">
                <a:latin typeface="Arial Narrow" panose="020b0606020202030204" pitchFamily="34" charset="0"/>
              </a:rPr>
              <a:t>laboratorio</a:t>
            </a:r>
            <a:r>
              <a:rPr lang="es-CO" sz="1200">
                <a:latin typeface="Arial Narrow" panose="020b0606020202030204" pitchFamily="34" charset="0"/>
              </a:rPr>
              <a:t> de un defecto congénito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4566433" y="3370679"/>
            <a:ext cx="30045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1200">
                <a:latin typeface="Arial Narrow" panose="020b0606020202030204" pitchFamily="34" charset="0"/>
              </a:rPr>
              <a:t>Todo producto de la gestación</a:t>
            </a:r>
            <a:r>
              <a:rPr lang="es-CO" sz="1200" b="1">
                <a:latin typeface="Arial Narrow" panose="020b0606020202030204" pitchFamily="34" charset="0"/>
              </a:rPr>
              <a:t>, vivo o muerto</a:t>
            </a:r>
            <a:r>
              <a:rPr lang="es-CO" sz="1200">
                <a:latin typeface="Arial Narrow" panose="020b0606020202030204" pitchFamily="34" charset="0"/>
              </a:rPr>
              <a:t>, en la etapa prenatal hasta 12 meses de edad con diagnóstico probable de un defecto congénito cuando </a:t>
            </a:r>
            <a:r>
              <a:rPr lang="es-CO" sz="1200" b="1">
                <a:latin typeface="Arial Narrow" panose="020b0606020202030204" pitchFamily="34" charset="0"/>
              </a:rPr>
              <a:t>no es posible hacer confirmación diagnóstica  definitiva inmediata</a:t>
            </a:r>
            <a:r>
              <a:rPr lang="es-CO" sz="1200">
                <a:latin typeface="Arial Narrow" panose="020b0606020202030204" pitchFamily="34" charset="0"/>
              </a:rPr>
              <a:t>. </a:t>
            </a:r>
            <a:r>
              <a:rPr lang="es-CO" sz="1100" b="1">
                <a:latin typeface="Arial Narrow" panose="020b0606020202030204" pitchFamily="34" charset="0"/>
              </a:rPr>
              <a:t>(Anexo 1).</a:t>
            </a:r>
          </a:p>
          <a:p>
            <a:pPr algn="just"/>
            <a:endParaRPr lang="es-CO" sz="120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Rectángulo 11"/>
          <p:cNvSpPr/>
          <p:nvPr/>
        </p:nvSpPr>
        <p:spPr>
          <a:xfrm>
            <a:off x="670716" y="392001"/>
            <a:ext cx="7791435" cy="86177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ts val="2000"/>
              </a:lnSpc>
            </a:pPr>
            <a:r>
              <a:rPr lang="es-CO" sz="2000" b="1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Protocolo de defectos congénitos en Colombia</a:t>
            </a:r>
          </a:p>
          <a:p>
            <a:pPr>
              <a:lnSpc>
                <a:spcPts val="2000"/>
              </a:lnSpc>
            </a:pPr>
            <a:r>
              <a:rPr lang="es-ES" sz="140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      </a:t>
            </a:r>
            <a:r>
              <a:rPr lang="es-CO" sz="1200">
                <a:solidFill>
                  <a:schemeClr val="accent1">
                    <a:lumMod val="50000"/>
                  </a:schemeClr>
                </a:solidFill>
                <a:latin typeface="Arial"/>
                <a:cs typeface="Arial"/>
              </a:rPr>
              <a:t>Definiciones operativas de caso para DC</a:t>
            </a:r>
            <a:endParaRPr lang="es-CO" sz="1050">
              <a:solidFill>
                <a:schemeClr val="accent1">
                  <a:lumMod val="50000"/>
                </a:schemeClr>
              </a:solidFill>
              <a:latin typeface="Arial"/>
              <a:cs typeface="Arial"/>
            </a:endParaRPr>
          </a:p>
          <a:p>
            <a:pPr>
              <a:lnSpc>
                <a:spcPts val="2000"/>
              </a:lnSpc>
            </a:pPr>
            <a:endParaRPr lang="es-CO" sz="1200" b="1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2094642" y="1262731"/>
            <a:ext cx="1150249" cy="276999"/>
          </a:xfrm>
          <a:prstGeom prst="rect">
            <a:avLst/>
          </a:prstGeom>
          <a:noFill/>
          <a:ln>
            <a:solidFill>
              <a:srgbClr val="145768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1200" b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Confirmado</a:t>
            </a:r>
            <a:endParaRPr lang="es-CO" b="1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CuadroTexto 13"/>
          <p:cNvSpPr txBox="1"/>
          <p:nvPr/>
        </p:nvSpPr>
        <p:spPr>
          <a:xfrm>
            <a:off x="5442335" y="1234207"/>
            <a:ext cx="1150249" cy="276999"/>
          </a:xfrm>
          <a:prstGeom prst="rect">
            <a:avLst/>
          </a:prstGeom>
          <a:noFill/>
          <a:ln>
            <a:solidFill>
              <a:srgbClr val="145768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O" sz="1200" b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Probable</a:t>
            </a:r>
            <a:endParaRPr lang="es-CO" b="1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CuadroTexto 14"/>
          <p:cNvSpPr txBox="1"/>
          <p:nvPr/>
        </p:nvSpPr>
        <p:spPr>
          <a:xfrm>
            <a:off x="0" y="4905142"/>
            <a:ext cx="486995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100" i="1"/>
              <a:t>Fuente: adaptado de protocolo 215 de Instituto Nacional de Salud – INS. </a:t>
            </a:r>
          </a:p>
        </p:txBody>
      </p:sp>
      <p:sp>
        <p:nvSpPr>
          <p:cNvPr id="2" name="Rectángulo 1"/>
          <p:cNvSpPr/>
          <p:nvPr/>
        </p:nvSpPr>
        <p:spPr>
          <a:xfrm>
            <a:off x="7148941" y="1234207"/>
            <a:ext cx="1443824" cy="127727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s-ES" sz="1100" b="1">
                <a:latin typeface="Arial Narrow" panose="020b0606020202030204" pitchFamily="34" charset="0"/>
              </a:rPr>
              <a:t>Criterio de exclusión: </a:t>
            </a:r>
            <a:r>
              <a:rPr lang="es-ES" sz="1100">
                <a:latin typeface="Arial Narrow" panose="020b0606020202030204" pitchFamily="34" charset="0"/>
              </a:rPr>
              <a:t>condiciones relacionadas con prematuridad en recién nacidos de 36 semanas o menos de gestación (</a:t>
            </a:r>
            <a:r>
              <a:rPr lang="es-ES" sz="1100" b="1">
                <a:latin typeface="Arial Narrow" panose="020b0606020202030204" pitchFamily="34" charset="0"/>
              </a:rPr>
              <a:t>Anexo 3). </a:t>
            </a:r>
            <a:endParaRPr lang="es-CO" sz="1100" b="1">
              <a:latin typeface="Arial Narrow" panose="020b0606020202030204" pitchFamily="34" charset="0"/>
            </a:endParaRPr>
          </a:p>
        </p:txBody>
      </p:sp>
    </p:spTree>
    <p:custDataLst>
      <p:tags r:id="rId5"/>
    </p:custDataLst>
    <p:extLst>
      <p:ext uri="{BB962C8B-B14F-4D97-AF65-F5344CB8AC3E}">
        <p14:creationId xmlns:p14="http://schemas.microsoft.com/office/powerpoint/2010/main" val="2706454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82809" p14:dur="2000"/>
    </mc:Choice>
    <mc:Fallback>
      <p:transition spd="slow" advTm="82809"/>
    </mc:Fallback>
  </mc:AlternateContent>
  <p:timing/>
  <p:extLst>
    <p:ext uri="{3A86A75C-4F4B-4683-9AE1-C65F6400EC91}">
      <p14:laserTraceLst xmlns:p14="http://schemas.microsoft.com/office/powerpoint/2010/main">
        <p14:tracePtLst>
          <p14:tracePt t="9320" x="8237538" y="2825750"/>
          <p14:tracePt t="9325" x="8231188" y="2825750"/>
          <p14:tracePt t="9330" x="8224838" y="2819400"/>
          <p14:tracePt t="9346" x="8137525" y="2659063"/>
          <p14:tracePt t="9363" x="7977188" y="2224088"/>
          <p14:tracePt t="9379" x="7715250" y="1641475"/>
          <p14:tracePt t="9396" x="7373938" y="1058863"/>
          <p14:tracePt t="9413" x="6978650" y="542925"/>
          <p14:tracePt t="9429" x="6604000" y="100013"/>
          <p14:tracePt t="9446" x="6221413" y="0"/>
          <p14:tracePt t="9463" x="5819775" y="0"/>
          <p14:tracePt t="9479" x="5518150" y="0"/>
          <p14:tracePt t="9495" x="5351463" y="0"/>
          <p14:tracePt t="9513" x="5257800" y="20638"/>
          <p14:tracePt t="9529" x="5149850" y="73025"/>
          <p14:tracePt t="9545" x="5037138" y="160338"/>
          <p14:tracePt t="9562" x="4908550" y="280988"/>
          <p14:tracePt t="9579" x="4829175" y="415925"/>
          <p14:tracePt t="9596" x="4762500" y="515938"/>
          <p14:tracePt t="9612" x="4694238" y="636588"/>
          <p14:tracePt t="9628" x="4633913" y="769938"/>
          <p14:tracePt t="9645" x="4548188" y="938213"/>
          <p14:tracePt t="9662" x="4419600" y="1111250"/>
          <p14:tracePt t="9679" x="4286250" y="1339850"/>
          <p14:tracePt t="9695" x="4186238" y="1547813"/>
          <p14:tracePt t="9712" x="4098925" y="1795463"/>
          <p14:tracePt t="9729" x="4032250" y="2062163"/>
          <p14:tracePt t="9745" x="4017963" y="2370138"/>
          <p14:tracePt t="9762" x="4024313" y="2665413"/>
          <p14:tracePt t="9779" x="4152900" y="3033713"/>
          <p14:tracePt t="9795" x="4292600" y="3287713"/>
          <p14:tracePt t="9812" x="4500563" y="3562350"/>
          <p14:tracePt t="9815" x="4554538" y="3630613"/>
          <p14:tracePt t="9828" x="4714875" y="3803650"/>
          <p14:tracePt t="9845" x="4968875" y="4005263"/>
          <p14:tracePt t="9862" x="5284788" y="4125913"/>
          <p14:tracePt t="9879" x="5699125" y="4159250"/>
          <p14:tracePt t="9895" x="6034088" y="4159250"/>
          <p14:tracePt t="9912" x="6323013" y="4138613"/>
          <p14:tracePt t="9928" x="6596063" y="4038600"/>
          <p14:tracePt t="9945" x="6845300" y="3897313"/>
          <p14:tracePt t="9961" x="7011988" y="3736975"/>
          <p14:tracePt t="9979" x="7145338" y="3516313"/>
          <p14:tracePt t="9995" x="7219950" y="3308350"/>
          <p14:tracePt t="10012" x="7259638" y="3087688"/>
          <p14:tracePt t="10028" x="7292975" y="2798763"/>
          <p14:tracePt t="10045" x="7313613" y="2544763"/>
          <p14:tracePt t="10062" x="7326313" y="2378075"/>
          <p14:tracePt t="10078" x="7299325" y="2209800"/>
          <p14:tracePt t="10095" x="7180263" y="1989138"/>
          <p14:tracePt t="10111" x="7065963" y="1795463"/>
          <p14:tracePt t="10128" x="6972300" y="1647825"/>
          <p14:tracePt t="10145" x="6858000" y="1547813"/>
          <p14:tracePt t="10161" x="6751638" y="1487488"/>
          <p14:tracePt t="10178" x="6697663" y="1473200"/>
          <p14:tracePt t="10195" x="6691313" y="1466850"/>
          <p14:tracePt t="17547" x="6683375" y="1466850"/>
          <p14:tracePt t="17551" x="6683375" y="1473200"/>
          <p14:tracePt t="17555" x="6677025" y="1487488"/>
          <p14:tracePt t="17571" x="6630988" y="1581150"/>
          <p14:tracePt t="17587" x="6583363" y="1674813"/>
          <p14:tracePt t="17604" x="6523038" y="1795463"/>
          <p14:tracePt t="17622" x="6477000" y="1916113"/>
          <p14:tracePt t="17637" x="6442075" y="2036763"/>
          <p14:tracePt t="17654" x="6408738" y="2190750"/>
          <p14:tracePt t="17671" x="6408738" y="2324100"/>
          <p14:tracePt t="17687" x="6408738" y="2457450"/>
          <p14:tracePt t="17704" x="6423025" y="2571750"/>
          <p14:tracePt t="17720" x="6435725" y="2665413"/>
          <p14:tracePt t="17737" x="6469063" y="2746375"/>
          <p14:tracePt t="17754" x="6510338" y="2833688"/>
          <p14:tracePt t="17771" x="6550025" y="2940050"/>
          <p14:tracePt t="17787" x="6570663" y="3048000"/>
          <p14:tracePt t="17804" x="6589713" y="3121025"/>
          <p14:tracePt t="17821" x="6596063" y="3181350"/>
          <p14:tracePt t="17824" x="6604000" y="3194050"/>
          <p14:tracePt t="17837" x="6610350" y="3241675"/>
          <p14:tracePt t="17854" x="6610350" y="3335338"/>
          <p14:tracePt t="17871" x="6610350" y="3482975"/>
          <p14:tracePt t="17887" x="6610350" y="3543300"/>
          <p14:tracePt t="17904" x="6610350" y="3562350"/>
          <p14:tracePt t="18217" x="6616700" y="3562350"/>
          <p14:tracePt t="18225" x="6623050" y="3562350"/>
          <p14:tracePt t="18237" x="6637338" y="3562350"/>
          <p14:tracePt t="18254" x="6664325" y="3562350"/>
          <p14:tracePt t="18271" x="6710363" y="3562350"/>
          <p14:tracePt t="18287" x="6737350" y="3556000"/>
          <p14:tracePt t="18303" x="6757988" y="3549650"/>
          <p14:tracePt t="18320" x="6764338" y="3549650"/>
          <p14:tracePt t="18337" x="6770688" y="3549650"/>
          <p14:tracePt t="18353" x="6777038" y="3543300"/>
          <p14:tracePt t="18371" x="6797675" y="3543300"/>
          <p14:tracePt t="18387" x="6818313" y="3543300"/>
          <p14:tracePt t="18403" x="6858000" y="3536950"/>
          <p14:tracePt t="18420" x="6905625" y="3536950"/>
          <p14:tracePt t="18437" x="6951663" y="3536950"/>
          <p14:tracePt t="18453" x="6978650" y="3536950"/>
          <p14:tracePt t="18470" x="6991350" y="3536950"/>
          <p14:tracePt t="18487" x="6999288" y="3536950"/>
          <p14:tracePt t="18913" x="6985000" y="3536950"/>
          <p14:tracePt t="18916" x="6972300" y="3536950"/>
          <p14:tracePt t="18921" x="6951663" y="3536950"/>
          <p14:tracePt t="18937" x="6897688" y="3543300"/>
          <p14:tracePt t="18952" x="6831013" y="3543300"/>
          <p14:tracePt t="18969" x="6704013" y="3549650"/>
          <p14:tracePt t="18986" x="6543675" y="3549650"/>
          <p14:tracePt t="19003" x="6362700" y="3556000"/>
          <p14:tracePt t="19019" x="6202363" y="3576638"/>
          <p14:tracePt t="19037" x="6000750" y="3589338"/>
          <p14:tracePt t="19053" x="5813425" y="3595688"/>
          <p14:tracePt t="19069" x="5605463" y="3616325"/>
          <p14:tracePt t="19086" x="5438775" y="3630613"/>
          <p14:tracePt t="19103" x="5284788" y="3649663"/>
          <p14:tracePt t="19119" x="5176838" y="3676650"/>
          <p14:tracePt t="19136" x="5095875" y="3703638"/>
          <p14:tracePt t="19153" x="5022850" y="3724275"/>
          <p14:tracePt t="19169" x="4976813" y="3757613"/>
          <p14:tracePt t="19186" x="4929188" y="3770313"/>
          <p14:tracePt t="19203" x="4868863" y="3797300"/>
          <p14:tracePt t="19219" x="4829175" y="3810000"/>
          <p14:tracePt t="19236" x="4802188" y="3817938"/>
          <p14:tracePt t="19253" x="4802188" y="3824288"/>
          <p14:tracePt t="19269" x="4787900" y="3824288"/>
          <p14:tracePt t="19286" x="4762500" y="3836988"/>
          <p14:tracePt t="19303" x="4727575" y="3844925"/>
          <p14:tracePt t="19319" x="4702175" y="3857625"/>
          <p14:tracePt t="19336" x="4687888" y="3863975"/>
          <p14:tracePt t="19353" x="4681538" y="3870325"/>
          <p14:tracePt t="19776" x="4694238" y="3870325"/>
          <p14:tracePt t="19780" x="4708525" y="3870325"/>
          <p14:tracePt t="19786" x="4714875" y="3870325"/>
          <p14:tracePt t="19802" x="4781550" y="3870325"/>
          <p14:tracePt t="19819" x="4875213" y="3870325"/>
          <p14:tracePt t="19835" x="4962525" y="3870325"/>
          <p14:tracePt t="19852" x="5095875" y="3878263"/>
          <p14:tracePt t="19869" x="5170488" y="3878263"/>
          <p14:tracePt t="19886" x="5230813" y="3878263"/>
          <p14:tracePt t="19902" x="5257800" y="3878263"/>
          <p14:tracePt t="19919" x="5276850" y="3878263"/>
          <p14:tracePt t="19936" x="5297488" y="3878263"/>
          <p14:tracePt t="19952" x="5303838" y="3884613"/>
          <p14:tracePt t="19969" x="5310188" y="3884613"/>
          <p14:tracePt t="20061" x="5318125" y="3884613"/>
          <p14:tracePt t="23270" x="5330825" y="3884613"/>
          <p14:tracePt t="23274" x="5351463" y="3884613"/>
          <p14:tracePt t="23283" x="5411788" y="3884613"/>
          <p14:tracePt t="23300" x="5551488" y="3884613"/>
          <p14:tracePt t="23315" x="5645150" y="3884613"/>
          <p14:tracePt t="23318" x="5659438" y="3884613"/>
          <p14:tracePt t="23332" x="5680075" y="3884613"/>
          <p14:tracePt t="23348" x="5686425" y="3884613"/>
          <p14:tracePt t="23522" x="5692775" y="3884613"/>
          <p14:tracePt t="23530" x="5705475" y="3884613"/>
          <p14:tracePt t="23534" x="5713413" y="3884613"/>
          <p14:tracePt t="23548" x="5753100" y="3884613"/>
          <p14:tracePt t="23565" x="5840413" y="3884613"/>
          <p14:tracePt t="23582" x="5934075" y="3884613"/>
          <p14:tracePt t="23598" x="6007100" y="3884613"/>
          <p14:tracePt t="23615" x="6034088" y="3884613"/>
          <p14:tracePt t="23631" x="6054725" y="3884613"/>
          <p14:tracePt t="23648" x="6061075" y="3884613"/>
          <p14:tracePt t="23806" x="6067425" y="3884613"/>
          <p14:tracePt t="23810" x="6073775" y="3884613"/>
          <p14:tracePt t="23815" x="6081713" y="3884613"/>
          <p14:tracePt t="23831" x="6100763" y="3884613"/>
          <p14:tracePt t="23848" x="6127750" y="3884613"/>
          <p14:tracePt t="23865" x="6188075" y="3884613"/>
          <p14:tracePt t="23881" x="6235700" y="3884613"/>
          <p14:tracePt t="23898" x="6281738" y="3878263"/>
          <p14:tracePt t="23915" x="6342063" y="3870325"/>
          <p14:tracePt t="23931" x="6389688" y="3870325"/>
          <p14:tracePt t="23948" x="6429375" y="3863975"/>
          <p14:tracePt t="23965" x="6483350" y="3863975"/>
          <p14:tracePt t="23981" x="6529388" y="3863975"/>
          <p14:tracePt t="23998" x="6583363" y="3863975"/>
          <p14:tracePt t="24014" x="6637338" y="3863975"/>
          <p14:tracePt t="24031" x="6683375" y="3863975"/>
          <p14:tracePt t="24048" x="6716713" y="3863975"/>
          <p14:tracePt t="24065" x="6731000" y="3863975"/>
          <p14:tracePt t="24319" x="6737350" y="3863975"/>
          <p14:tracePt t="24323" x="6743700" y="3863975"/>
          <p14:tracePt t="24331" x="6764338" y="3863975"/>
          <p14:tracePt t="24348" x="6831013" y="3863975"/>
          <p14:tracePt t="24364" x="6905625" y="3878263"/>
          <p14:tracePt t="24380" x="6972300" y="3884613"/>
          <p14:tracePt t="24398" x="7024688" y="3897313"/>
          <p14:tracePt t="24414" x="7032625" y="3897313"/>
          <p14:tracePt t="25975" x="7032625" y="3890963"/>
          <p14:tracePt t="25979" x="7024688" y="3878263"/>
          <p14:tracePt t="25996" x="6945313" y="3824288"/>
          <p14:tracePt t="26012" x="6804025" y="3757613"/>
          <p14:tracePt t="26029" x="6577013" y="3670300"/>
          <p14:tracePt t="26046" x="6281738" y="3630613"/>
          <p14:tracePt t="26062" x="6115050" y="3630613"/>
          <p14:tracePt t="26079" x="5967413" y="3630613"/>
          <p14:tracePt t="26096" x="5807075" y="3656013"/>
          <p14:tracePt t="26112" x="5680075" y="3709988"/>
          <p14:tracePt t="26129" x="5551488" y="3790950"/>
          <p14:tracePt t="26146" x="5424488" y="3863975"/>
          <p14:tracePt t="26162" x="5357813" y="3917950"/>
          <p14:tracePt t="26179" x="5284788" y="3971925"/>
          <p14:tracePt t="26196" x="5243513" y="4024313"/>
          <p14:tracePt t="26212" x="5224463" y="4059238"/>
          <p14:tracePt t="26229" x="5210175" y="4078288"/>
          <p14:tracePt t="26246" x="5210175" y="4084638"/>
          <p14:tracePt t="26560" x="5224463" y="4084638"/>
          <p14:tracePt t="26564" x="5237163" y="4084638"/>
          <p14:tracePt t="26579" x="5324475" y="4078288"/>
          <p14:tracePt t="26595" x="5491163" y="4065588"/>
          <p14:tracePt t="26612" x="5738813" y="4051300"/>
          <p14:tracePt t="26630" x="6048375" y="4024313"/>
          <p14:tracePt t="26645" x="6342063" y="3990975"/>
          <p14:tracePt t="26662" x="6610350" y="3965575"/>
          <p14:tracePt t="26679" x="6931025" y="3938588"/>
          <p14:tracePt t="26696" x="7085013" y="3924300"/>
          <p14:tracePt t="26712" x="7132638" y="3917950"/>
          <p14:tracePt t="26728" x="7138988" y="3917950"/>
          <p14:tracePt t="26745" x="7145338" y="3917950"/>
          <p14:tracePt t="26796" x="7153275" y="3917950"/>
          <p14:tracePt t="26808" x="7159625" y="3917950"/>
          <p14:tracePt t="26817" x="7165975" y="3917950"/>
          <p14:tracePt t="26836" x="7172325" y="3917950"/>
          <p14:tracePt t="26845" x="7180263" y="3924300"/>
          <p14:tracePt t="26861" x="7192963" y="3930650"/>
          <p14:tracePt t="26878" x="7205663" y="3938588"/>
          <p14:tracePt t="26895" x="7213600" y="3938588"/>
          <p14:tracePt t="26912" x="7213600" y="3944938"/>
          <p14:tracePt t="27048" x="7219950" y="3944938"/>
          <p14:tracePt t="27052" x="7226300" y="3944938"/>
          <p14:tracePt t="27061" x="7239000" y="3944938"/>
          <p14:tracePt t="27078" x="7292975" y="3944938"/>
          <p14:tracePt t="27095" x="7400925" y="3944938"/>
          <p14:tracePt t="27111" x="7561263" y="3944938"/>
          <p14:tracePt t="27128" x="7754938" y="3944938"/>
          <p14:tracePt t="27145" x="7929563" y="3944938"/>
          <p14:tracePt t="27161" x="8043863" y="3944938"/>
          <p14:tracePt t="27178" x="8089900" y="3944938"/>
          <p14:tracePt t="27195" x="8096250" y="3944938"/>
          <p14:tracePt t="33607" x="8089900" y="3944938"/>
          <p14:tracePt t="33611" x="8062913" y="3944938"/>
          <p14:tracePt t="33622" x="7869238" y="3944938"/>
          <p14:tracePt t="33638" x="7567613" y="3944938"/>
          <p14:tracePt t="33655" x="7253288" y="3951288"/>
          <p14:tracePt t="33672" x="6972300" y="4011613"/>
          <p14:tracePt t="33688" x="6697663" y="4092575"/>
          <p14:tracePt t="33706" x="6402388" y="4205288"/>
          <p14:tracePt t="33722" x="6296025" y="4273550"/>
          <p14:tracePt t="33738" x="6242050" y="4306888"/>
          <p14:tracePt t="33755" x="6208713" y="4325938"/>
          <p14:tracePt t="33772" x="6181725" y="4352925"/>
          <p14:tracePt t="33788" x="6167438" y="4367213"/>
          <p14:tracePt t="33804" x="6142038" y="4400550"/>
          <p14:tracePt t="33822" x="6100763" y="4433888"/>
          <p14:tracePt t="33838" x="6073775" y="4460875"/>
          <p14:tracePt t="33855" x="6048375" y="4487863"/>
          <p14:tracePt t="33872" x="5994400" y="4506913"/>
          <p14:tracePt t="33888" x="5946775" y="4533900"/>
          <p14:tracePt t="33905" x="5886450" y="4548188"/>
          <p14:tracePt t="33921" x="5826125" y="4560888"/>
          <p14:tracePt t="33938" x="5759450" y="4573588"/>
          <p14:tracePt t="33955" x="5726113" y="4573588"/>
          <p14:tracePt t="33971" x="5719763" y="4573588"/>
          <p14:tracePt t="33988" x="5705475" y="4573588"/>
          <p14:tracePt t="34005" x="5699125" y="4573588"/>
          <p14:tracePt t="34021" x="5692775" y="4573588"/>
          <p14:tracePt t="34038" x="5686425" y="4573588"/>
          <p14:tracePt t="52279" x="5680075" y="4567238"/>
          <p14:tracePt t="52283" x="5680075" y="4554538"/>
          <p14:tracePt t="52288" x="5680075" y="4540250"/>
          <p14:tracePt t="52303" x="5680075" y="4500563"/>
          <p14:tracePt t="52306" x="5680075" y="4487863"/>
          <p14:tracePt t="52320" x="5686425" y="4433888"/>
          <p14:tracePt t="52336" x="5638800" y="4325938"/>
          <p14:tracePt t="52353" x="5505450" y="4138613"/>
          <p14:tracePt t="52370" x="5143500" y="3797300"/>
          <p14:tracePt t="52387" x="4581525" y="3502025"/>
          <p14:tracePt t="52403" x="3703638" y="3221038"/>
          <p14:tracePt t="52419" x="2571750" y="3040063"/>
          <p14:tracePt t="52436" x="1393825" y="2979738"/>
          <p14:tracePt t="52454" x="174625" y="2979738"/>
          <p14:tracePt t="52470" x="0" y="3048000"/>
          <p14:tracePt t="52486" x="0" y="3081338"/>
          <p14:tracePt t="52503" x="0" y="3100388"/>
          <p14:tracePt t="52520" x="0" y="3114675"/>
          <p14:tracePt t="52575" x="0" y="3121025"/>
          <p14:tracePt t="52583" x="0" y="3133725"/>
          <p14:tracePt t="52591" x="0" y="3148013"/>
          <p14:tracePt t="52603" x="6350" y="3175000"/>
          <p14:tracePt t="52620" x="12700" y="3227388"/>
          <p14:tracePt t="52636" x="12700" y="3281363"/>
          <p14:tracePt t="52653" x="12700" y="3302000"/>
          <p14:tracePt t="52727" x="20638" y="3308350"/>
          <p14:tracePt t="52731" x="20638" y="3314700"/>
          <p14:tracePt t="52736" x="26988" y="3314700"/>
          <p14:tracePt t="52753" x="100013" y="3355975"/>
          <p14:tracePt t="52769" x="220663" y="3402013"/>
          <p14:tracePt t="52786" x="407988" y="3435350"/>
          <p14:tracePt t="52802" x="630238" y="3441700"/>
          <p14:tracePt t="52819" x="803275" y="3449638"/>
          <p14:tracePt t="52822" x="817563" y="3455988"/>
          <p14:tracePt t="52836" x="836613" y="3455988"/>
          <p14:tracePt t="56797" x="836613" y="3462338"/>
          <p14:tracePt t="56801" x="836613" y="3476625"/>
          <p14:tracePt t="56816" x="857250" y="3543300"/>
          <p14:tracePt t="56832" x="869950" y="3616325"/>
          <p14:tracePt t="56848" x="877888" y="3697288"/>
          <p14:tracePt t="56866" x="877888" y="3743325"/>
          <p14:tracePt t="56882" x="877888" y="3776663"/>
          <p14:tracePt t="56898" x="877888" y="3790950"/>
          <p14:tracePt t="56915" x="884238" y="3797300"/>
          <p14:tracePt t="56932" x="896938" y="3817938"/>
          <p14:tracePt t="56948" x="923925" y="3824288"/>
          <p14:tracePt t="56966" x="950913" y="3836988"/>
          <p14:tracePt t="56981" x="977900" y="3844925"/>
          <p14:tracePt t="56998" x="998538" y="3857625"/>
          <p14:tracePt t="57015" x="1017588" y="3863975"/>
          <p14:tracePt t="57032" x="1058863" y="3863975"/>
          <p14:tracePt t="57048" x="1131888" y="3857625"/>
          <p14:tracePt t="57065" x="1185863" y="3830638"/>
          <p14:tracePt t="57082" x="1219200" y="3803650"/>
          <p14:tracePt t="57098" x="1238250" y="3770313"/>
          <p14:tracePt t="57115" x="1246188" y="3716338"/>
          <p14:tracePt t="57132" x="1185863" y="3636963"/>
          <p14:tracePt t="57149" x="1084263" y="3589338"/>
          <p14:tracePt t="57165" x="950913" y="3549650"/>
          <p14:tracePt t="57181" x="809625" y="3536950"/>
          <p14:tracePt t="57198" x="703263" y="3536950"/>
          <p14:tracePt t="57215" x="595313" y="3556000"/>
          <p14:tracePt t="57232" x="536575" y="3589338"/>
          <p14:tracePt t="57248" x="528638" y="3616325"/>
          <p14:tracePt t="57265" x="528638" y="3649663"/>
          <p14:tracePt t="57282" x="569913" y="3690938"/>
          <p14:tracePt t="57298" x="603250" y="3730625"/>
          <p14:tracePt t="57314" x="663575" y="3763963"/>
          <p14:tracePt t="57332" x="776288" y="3810000"/>
          <p14:tracePt t="57348" x="896938" y="3851275"/>
          <p14:tracePt t="57365" x="1058863" y="3884613"/>
          <p14:tracePt t="57381" x="1246188" y="3897313"/>
          <p14:tracePt t="57398" x="1439863" y="3905250"/>
          <p14:tracePt t="57414" x="1608138" y="3905250"/>
          <p14:tracePt t="57431" x="1727200" y="3905250"/>
          <p14:tracePt t="57448" x="1862138" y="3905250"/>
          <p14:tracePt t="57464" x="1955800" y="3905250"/>
          <p14:tracePt t="57481" x="2043113" y="3905250"/>
          <p14:tracePt t="57498" x="2116138" y="3905250"/>
          <p14:tracePt t="57514" x="2176463" y="3905250"/>
          <p14:tracePt t="57531" x="2243138" y="3890963"/>
          <p14:tracePt t="57548" x="2330450" y="3878263"/>
          <p14:tracePt t="57564" x="2405063" y="3870325"/>
          <p14:tracePt t="57581" x="2505075" y="3863975"/>
          <p14:tracePt t="57598" x="2598738" y="3857625"/>
          <p14:tracePt t="57614" x="2713038" y="3844925"/>
          <p14:tracePt t="57631" x="2852738" y="3830638"/>
          <p14:tracePt t="57648" x="3021013" y="3810000"/>
          <p14:tracePt t="57664" x="3133725" y="3784600"/>
          <p14:tracePt t="57681" x="3254375" y="3776663"/>
          <p14:tracePt t="57698" x="3355975" y="3776663"/>
          <p14:tracePt t="57714" x="3395663" y="3776663"/>
          <p14:tracePt t="57731" x="3422650" y="3776663"/>
          <p14:tracePt t="57747" x="3435350" y="3776663"/>
          <p14:tracePt t="58170" x="3422650" y="3776663"/>
          <p14:tracePt t="58174" x="3402013" y="3776663"/>
          <p14:tracePt t="58181" x="3375025" y="3770313"/>
          <p14:tracePt t="58197" x="3281363" y="3757613"/>
          <p14:tracePt t="58214" x="3114675" y="3730625"/>
          <p14:tracePt t="58231" x="2833688" y="3697288"/>
          <p14:tracePt t="58247" x="2538413" y="3690938"/>
          <p14:tracePt t="58264" x="2251075" y="3690938"/>
          <p14:tracePt t="58281" x="1908175" y="3716338"/>
          <p14:tracePt t="58297" x="1674813" y="3763963"/>
          <p14:tracePt t="58314" x="1479550" y="3797300"/>
          <p14:tracePt t="58330" x="1333500" y="3836988"/>
          <p14:tracePt t="58347" x="1246188" y="3878263"/>
          <p14:tracePt t="58363" x="1198563" y="3905250"/>
          <p14:tracePt t="58380" x="1152525" y="3938588"/>
          <p14:tracePt t="58397" x="1092200" y="3990975"/>
          <p14:tracePt t="58414" x="1038225" y="4024313"/>
          <p14:tracePt t="58430" x="998538" y="4051300"/>
          <p14:tracePt t="58447" x="957263" y="4084638"/>
          <p14:tracePt t="58463" x="911225" y="4111625"/>
          <p14:tracePt t="58480" x="857250" y="4144963"/>
          <p14:tracePt t="58497" x="809625" y="4165600"/>
          <p14:tracePt t="58514" x="803275" y="4171950"/>
          <p14:tracePt t="58531" x="803275" y="4179888"/>
          <p14:tracePt t="58643" x="809625" y="4179888"/>
          <p14:tracePt t="58647" x="817563" y="4179888"/>
          <p14:tracePt t="58663" x="844550" y="4179888"/>
          <p14:tracePt t="58680" x="877888" y="4171950"/>
          <p14:tracePt t="58697" x="944563" y="4171950"/>
          <p14:tracePt t="58713" x="1023938" y="4171950"/>
          <p14:tracePt t="58730" x="1098550" y="4171950"/>
          <p14:tracePt t="58747" x="1165225" y="4171950"/>
          <p14:tracePt t="58763" x="1198563" y="4171950"/>
          <p14:tracePt t="58781" x="1212850" y="4171950"/>
          <p14:tracePt t="58846" x="1219200" y="4171950"/>
          <p14:tracePt t="58850" x="1225550" y="4171950"/>
          <p14:tracePt t="58863" x="1258888" y="4171950"/>
          <p14:tracePt t="58880" x="1325563" y="4171950"/>
          <p14:tracePt t="58897" x="1427163" y="4171950"/>
          <p14:tracePt t="58913" x="1520825" y="4165600"/>
          <p14:tracePt t="58930" x="1593850" y="4152900"/>
          <p14:tracePt t="58947" x="1627188" y="4144963"/>
          <p14:tracePt t="58963" x="1654175" y="4138613"/>
          <p14:tracePt t="58979" x="1674813" y="4132263"/>
          <p14:tracePt t="58997" x="1701800" y="4132263"/>
          <p14:tracePt t="59013" x="1720850" y="4132263"/>
          <p14:tracePt t="59029" x="1735138" y="4132263"/>
          <p14:tracePt t="59047" x="1768475" y="4132263"/>
          <p14:tracePt t="59063" x="1795463" y="4132263"/>
          <p14:tracePt t="59080" x="1828800" y="4132263"/>
          <p14:tracePt t="59097" x="1874838" y="4125913"/>
          <p14:tracePt t="59113" x="1908175" y="4119563"/>
          <p14:tracePt t="59130" x="1949450" y="4119563"/>
          <p14:tracePt t="59146" x="1995488" y="4119563"/>
          <p14:tracePt t="59163" x="2028825" y="4119563"/>
          <p14:tracePt t="59179" x="2070100" y="4119563"/>
          <p14:tracePt t="59197" x="2116138" y="4119563"/>
          <p14:tracePt t="59213" x="2155825" y="4119563"/>
          <p14:tracePt t="59229" x="2216150" y="4119563"/>
          <p14:tracePt t="59246" x="2336800" y="4119563"/>
          <p14:tracePt t="59263" x="2478088" y="4119563"/>
          <p14:tracePt t="59279" x="2679700" y="4119563"/>
          <p14:tracePt t="59297" x="2919413" y="4119563"/>
          <p14:tracePt t="59313" x="3094038" y="4119563"/>
          <p14:tracePt t="59329" x="3235325" y="4119563"/>
          <p14:tracePt t="59346" x="3335338" y="4119563"/>
          <p14:tracePt t="59362" x="3368675" y="4119563"/>
          <p14:tracePt t="59380" x="3375025" y="4119563"/>
          <p14:tracePt t="59779" x="3368675" y="4111625"/>
          <p14:tracePt t="59782" x="3362325" y="4105275"/>
          <p14:tracePt t="59796" x="3314700" y="4092575"/>
          <p14:tracePt t="59812" x="3214688" y="4071938"/>
          <p14:tracePt t="59815" x="3194050" y="4071938"/>
          <p14:tracePt t="59829" x="3060700" y="4044950"/>
          <p14:tracePt t="59846" x="2906713" y="4032250"/>
          <p14:tracePt t="59862" x="2746375" y="4017963"/>
          <p14:tracePt t="59879" x="2611438" y="4017963"/>
          <p14:tracePt t="59896" x="2490788" y="4017963"/>
          <p14:tracePt t="59912" x="2384425" y="4017963"/>
          <p14:tracePt t="59929" x="2297113" y="4024313"/>
          <p14:tracePt t="59945" x="2243138" y="4044950"/>
          <p14:tracePt t="59962" x="2197100" y="4065588"/>
          <p14:tracePt t="59979" x="2149475" y="4078288"/>
          <p14:tracePt t="59995" x="2095500" y="4105275"/>
          <p14:tracePt t="60013" x="2001838" y="4132263"/>
          <p14:tracePt t="60029" x="1955800" y="4138613"/>
          <p14:tracePt t="60046" x="1916113" y="4138613"/>
          <p14:tracePt t="60062" x="1889125" y="4138613"/>
          <p14:tracePt t="60078" x="1874838" y="4144963"/>
          <p14:tracePt t="60095" x="1855788" y="4159250"/>
          <p14:tracePt t="60112" x="1828800" y="4165600"/>
          <p14:tracePt t="60129" x="1795463" y="4179888"/>
          <p14:tracePt t="60145" x="1774825" y="4179888"/>
          <p14:tracePt t="60162" x="1727200" y="4192588"/>
          <p14:tracePt t="60178" x="1687513" y="4198938"/>
          <p14:tracePt t="60195" x="1654175" y="4205288"/>
          <p14:tracePt t="60212" x="1627188" y="4213225"/>
          <p14:tracePt t="60228" x="1593850" y="4219575"/>
          <p14:tracePt t="60246" x="1573213" y="4225925"/>
          <p14:tracePt t="60262" x="1554163" y="4232275"/>
          <p14:tracePt t="61188" x="1566863" y="4232275"/>
          <p14:tracePt t="61195" x="1614488" y="4232275"/>
          <p14:tracePt t="61211" x="1762125" y="4232275"/>
          <p14:tracePt t="61228" x="1928813" y="4232275"/>
          <p14:tracePt t="61244" x="2122488" y="4232275"/>
          <p14:tracePt t="61261" x="2290763" y="4232275"/>
          <p14:tracePt t="61278" x="2390775" y="4232275"/>
          <p14:tracePt t="61294" x="2417763" y="4232275"/>
          <p14:tracePt t="61311" x="2424113" y="4232275"/>
          <p14:tracePt t="61327" x="2430463" y="4232275"/>
          <p14:tracePt t="61863" x="2438400" y="4232275"/>
          <p14:tracePt t="61867" x="2457450" y="4232275"/>
          <p14:tracePt t="61877" x="2511425" y="4232275"/>
          <p14:tracePt t="61894" x="2732088" y="4232275"/>
          <p14:tracePt t="61910" x="2967038" y="4232275"/>
          <p14:tracePt t="61927" x="3201988" y="4232275"/>
          <p14:tracePt t="61943" x="3416300" y="4232275"/>
          <p14:tracePt t="61960" x="3562350" y="4232275"/>
          <p14:tracePt t="61977" x="3649663" y="4238625"/>
          <p14:tracePt t="61993" x="3683000" y="4246563"/>
          <p14:tracePt t="62908" x="3663950" y="4246563"/>
          <p14:tracePt t="62926" x="3522663" y="4232275"/>
          <p14:tracePt t="62943" x="3308350" y="4186238"/>
          <p14:tracePt t="62959" x="3100388" y="4138613"/>
          <p14:tracePt t="62976" x="2894013" y="4105275"/>
          <p14:tracePt t="62992" x="2719388" y="4092575"/>
          <p14:tracePt t="63009" x="2578100" y="4084638"/>
          <p14:tracePt t="63026" x="2471738" y="4084638"/>
          <p14:tracePt t="63042" x="2363788" y="4084638"/>
          <p14:tracePt t="63059" x="2243138" y="4084638"/>
          <p14:tracePt t="63076" x="2103438" y="4092575"/>
          <p14:tracePt t="63092" x="1935163" y="4125913"/>
          <p14:tracePt t="63109" x="1774825" y="4152900"/>
          <p14:tracePt t="63125" x="1620838" y="4192588"/>
          <p14:tracePt t="63142" x="1506538" y="4225925"/>
          <p14:tracePt t="63159" x="1427163" y="4238625"/>
          <p14:tracePt t="63176" x="1412875" y="4246563"/>
          <p14:tracePt t="63284" x="1406525" y="4246563"/>
          <p14:tracePt t="63296" x="1406525" y="4252913"/>
          <p14:tracePt t="64508" x="1406525" y="4246563"/>
          <p14:tracePt t="64512" x="1406525" y="4238625"/>
          <p14:tracePt t="64525" x="1393825" y="4171950"/>
          <p14:tracePt t="64541" x="1385888" y="4065588"/>
          <p14:tracePt t="64558" x="1358900" y="3938588"/>
          <p14:tracePt t="64574" x="1333500" y="3836988"/>
          <p14:tracePt t="64591" x="1298575" y="3730625"/>
          <p14:tracePt t="64608" x="1238250" y="3603625"/>
          <p14:tracePt t="64624" x="1204913" y="3543300"/>
          <p14:tracePt t="64641" x="1192213" y="3509963"/>
          <p14:tracePt t="64657" x="1171575" y="3502025"/>
          <p14:tracePt t="64769" x="1171575" y="3495675"/>
          <p14:tracePt t="64777" x="1179513" y="3495675"/>
          <p14:tracePt t="64790" x="1273175" y="3516313"/>
          <p14:tracePt t="64807" x="1506538" y="3562350"/>
          <p14:tracePt t="64825" x="1795463" y="3603625"/>
          <p14:tracePt t="64841" x="1935163" y="3616325"/>
          <p14:tracePt t="64857" x="2028825" y="3622675"/>
          <p14:tracePt t="64874" x="2103438" y="3630613"/>
          <p14:tracePt t="64890" x="2130425" y="3630613"/>
          <p14:tracePt t="65649" x="2122488" y="3630613"/>
          <p14:tracePt t="65653" x="2109788" y="3630613"/>
          <p14:tracePt t="65658" x="2082800" y="3630613"/>
          <p14:tracePt t="65673" x="1874838" y="3630613"/>
          <p14:tracePt t="65689" x="1581150" y="3622675"/>
          <p14:tracePt t="65706" x="1058863" y="3522663"/>
          <p14:tracePt t="65723" x="374650" y="3355975"/>
          <p14:tracePt t="65740" x="0" y="3021013"/>
          <p14:tracePt t="65756" x="0" y="2725738"/>
          <p14:tracePt t="65773" x="0" y="2397125"/>
          <p14:tracePt t="65789" x="0" y="2116138"/>
          <p14:tracePt t="65806" x="0" y="1901825"/>
          <p14:tracePt t="65823" x="0" y="1762125"/>
          <p14:tracePt t="65826" x="0" y="1741488"/>
          <p14:tracePt t="65840" x="0" y="1633538"/>
          <p14:tracePt t="65856" x="20638" y="1487488"/>
          <p14:tracePt t="65873" x="127000" y="1325563"/>
          <p14:tracePt t="65889" x="295275" y="1144588"/>
          <p14:tracePt t="65906" x="603250" y="944563"/>
          <p14:tracePt t="65923" x="930275" y="784225"/>
          <p14:tracePt t="65940" x="1319213" y="636588"/>
          <p14:tracePt t="65956" x="1633538" y="536575"/>
          <p14:tracePt t="65973" x="2055813" y="428625"/>
          <p14:tracePt t="65989" x="2451100" y="361950"/>
          <p14:tracePt t="66006" x="2879725" y="322263"/>
          <p14:tracePt t="66023" x="3254375" y="322263"/>
          <p14:tracePt t="66039" x="3582988" y="322263"/>
          <p14:tracePt t="66056" x="3957638" y="361950"/>
          <p14:tracePt t="66073" x="4265613" y="455613"/>
          <p14:tracePt t="66090" x="4581525" y="569913"/>
          <p14:tracePt t="66106" x="4902200" y="730250"/>
          <p14:tracePt t="66123" x="5197475" y="904875"/>
          <p14:tracePt t="66139" x="5391150" y="1058863"/>
          <p14:tracePt t="66156" x="5538788" y="1212850"/>
          <p14:tracePt t="66172" x="5592763" y="1325563"/>
          <p14:tracePt t="66189" x="5619750" y="1452563"/>
          <p14:tracePt t="66206" x="5653088" y="1581150"/>
          <p14:tracePt t="66222" x="5686425" y="1735138"/>
          <p14:tracePt t="66240" x="5726113" y="1868488"/>
          <p14:tracePt t="66256" x="5753100" y="2001838"/>
          <p14:tracePt t="66272" x="5780088" y="2122488"/>
          <p14:tracePt t="66289" x="5792788" y="2216150"/>
          <p14:tracePt t="66306" x="5807075" y="2303463"/>
          <p14:tracePt t="66322" x="5834063" y="2390775"/>
          <p14:tracePt t="66325" x="5834063" y="2411413"/>
          <p14:tracePt t="66340" x="5859463" y="2505075"/>
          <p14:tracePt t="66356" x="5873750" y="2584450"/>
          <p14:tracePt t="66372" x="5894388" y="2679700"/>
          <p14:tracePt t="66389" x="5907088" y="2779713"/>
          <p14:tracePt t="66405" x="5919788" y="2879725"/>
          <p14:tracePt t="66422" x="5919788" y="2967038"/>
          <p14:tracePt t="66439" x="5940425" y="3048000"/>
          <p14:tracePt t="66456" x="5953125" y="3141663"/>
          <p14:tracePt t="66472" x="5961063" y="3181350"/>
          <p14:tracePt t="66489" x="5961063" y="3201988"/>
          <p14:tracePt t="66506" x="5961063" y="3208338"/>
          <p14:tracePt t="67430" x="5961063" y="3194050"/>
          <p14:tracePt t="67438" x="5953125" y="3127375"/>
          <p14:tracePt t="67455" x="5894388" y="2919413"/>
          <p14:tracePt t="67471" x="5726113" y="2632075"/>
          <p14:tracePt t="67489" x="5378450" y="2062163"/>
          <p14:tracePt t="67505" x="5083175" y="1666875"/>
          <p14:tracePt t="67521" x="4814888" y="1379538"/>
          <p14:tracePt t="67538" x="4500563" y="1125538"/>
          <p14:tracePt t="67555" x="4171950" y="917575"/>
          <p14:tracePt t="67571" x="3905250" y="790575"/>
          <p14:tracePt t="67588" x="3730625" y="757238"/>
          <p14:tracePt t="67605" x="3595688" y="757238"/>
          <p14:tracePt t="67621" x="3529013" y="763588"/>
          <p14:tracePt t="67638" x="3462338" y="817563"/>
          <p14:tracePt t="67654" x="3375025" y="896938"/>
          <p14:tracePt t="67671" x="3302000" y="984250"/>
          <p14:tracePt t="67688" x="3248025" y="1038225"/>
          <p14:tracePt t="67705" x="3167063" y="1144588"/>
          <p14:tracePt t="67721" x="3121025" y="1225550"/>
          <p14:tracePt t="67737" x="3073400" y="1319213"/>
          <p14:tracePt t="67755" x="3006725" y="1427163"/>
          <p14:tracePt t="67771" x="2946400" y="1512888"/>
          <p14:tracePt t="67787" x="2900363" y="1566863"/>
          <p14:tracePt t="67804" x="2873375" y="1614488"/>
          <p14:tracePt t="67821" x="2846388" y="1666875"/>
          <p14:tracePt t="67838" x="2825750" y="1708150"/>
          <p14:tracePt t="67855" x="2798763" y="1774825"/>
          <p14:tracePt t="67871" x="2779713" y="1822450"/>
          <p14:tracePt t="67887" x="2773363" y="1855788"/>
          <p14:tracePt t="67904" x="2752725" y="1895475"/>
          <p14:tracePt t="67921" x="2738438" y="1955800"/>
          <p14:tracePt t="67937" x="2719388" y="2022475"/>
          <p14:tracePt t="67954" x="2713038" y="2095500"/>
          <p14:tracePt t="67971" x="2705100" y="2170113"/>
          <p14:tracePt t="67987" x="2705100" y="2243138"/>
          <p14:tracePt t="68005" x="2698750" y="2351088"/>
          <p14:tracePt t="68021" x="2698750" y="2424113"/>
          <p14:tracePt t="68037" x="2698750" y="2484438"/>
          <p14:tracePt t="68054" x="2698750" y="2532063"/>
          <p14:tracePt t="68070" x="2698750" y="2559050"/>
          <p14:tracePt t="68087" x="2692400" y="2592388"/>
          <p14:tracePt t="68104" x="2692400" y="2605088"/>
          <p14:tracePt t="68137" x="2692400" y="2611438"/>
          <p14:tracePt t="69811" x="2692400" y="2619375"/>
          <p14:tracePt t="69815" x="2692400" y="2625725"/>
          <p14:tracePt t="69820" x="2713038" y="2644775"/>
          <p14:tracePt t="69836" x="2859088" y="2813050"/>
          <p14:tracePt t="69852" x="3201988" y="3054350"/>
          <p14:tracePt t="69869" x="3670300" y="3341688"/>
          <p14:tracePt t="69886" x="3998913" y="3522663"/>
          <p14:tracePt t="69902" x="4198938" y="3595688"/>
          <p14:tracePt t="69919" x="4379913" y="3643313"/>
          <p14:tracePt t="69936" x="4560888" y="3676650"/>
          <p14:tracePt t="69952" x="4694238" y="3690938"/>
          <p14:tracePt t="69969" x="4741863" y="3690938"/>
          <p14:tracePt t="69986" x="4775200" y="3690938"/>
          <p14:tracePt t="70002" x="4835525" y="3656013"/>
          <p14:tracePt t="70019" x="4929188" y="3616325"/>
          <p14:tracePt t="70035" x="5062538" y="3582988"/>
          <p14:tracePt t="70052" x="5243513" y="3556000"/>
          <p14:tracePt t="70069" x="5491163" y="3529013"/>
          <p14:tracePt t="70086" x="5894388" y="3516313"/>
          <p14:tracePt t="70102" x="6248400" y="3516313"/>
          <p14:tracePt t="70118" x="6562725" y="3495675"/>
          <p14:tracePt t="70135" x="6824663" y="3468688"/>
          <p14:tracePt t="70152" x="7051675" y="3416300"/>
          <p14:tracePt t="70168" x="7232650" y="3355975"/>
          <p14:tracePt t="70185" x="7353300" y="3262313"/>
          <p14:tracePt t="70202" x="7427913" y="3160713"/>
          <p14:tracePt t="70218" x="7473950" y="3067050"/>
          <p14:tracePt t="70235" x="7494588" y="2940050"/>
          <p14:tracePt t="70252" x="7500938" y="2813050"/>
          <p14:tracePt t="70268" x="7500938" y="2659063"/>
          <p14:tracePt t="70285" x="7453313" y="2478088"/>
          <p14:tracePt t="70302" x="7380288" y="2384425"/>
          <p14:tracePt t="70318" x="7359650" y="2357438"/>
          <p14:tracePt t="70335" x="7319963" y="2303463"/>
          <p14:tracePt t="70351" x="7226300" y="2230438"/>
          <p14:tracePt t="70368" x="7092950" y="2130425"/>
          <p14:tracePt t="70385" x="6951663" y="2049463"/>
          <p14:tracePt t="70402" x="6751638" y="1962150"/>
          <p14:tracePt t="70418" x="6604000" y="1928813"/>
          <p14:tracePt t="70435" x="6450013" y="1881188"/>
          <p14:tracePt t="70452" x="6281738" y="1841500"/>
          <p14:tracePt t="70468" x="6115050" y="1808163"/>
          <p14:tracePt t="70485" x="5967413" y="1781175"/>
          <p14:tracePt t="70502" x="5834063" y="1768475"/>
          <p14:tracePt t="70518" x="5719763" y="1768475"/>
          <p14:tracePt t="70536" x="5626100" y="1768475"/>
          <p14:tracePt t="70552" x="5551488" y="1768475"/>
          <p14:tracePt t="70568" x="5491163" y="1768475"/>
          <p14:tracePt t="70585" x="5438775" y="1787525"/>
          <p14:tracePt t="70602" x="5378450" y="1841500"/>
          <p14:tracePt t="70618" x="5337175" y="1868488"/>
          <p14:tracePt t="70635" x="5324475" y="1895475"/>
          <p14:tracePt t="70652" x="5318125" y="1916113"/>
          <p14:tracePt t="70668" x="5310188" y="1935163"/>
          <p14:tracePt t="70685" x="5303838" y="1955800"/>
          <p14:tracePt t="70702" x="5291138" y="1995488"/>
          <p14:tracePt t="70718" x="5284788" y="2055813"/>
          <p14:tracePt t="70735" x="5276850" y="2116138"/>
          <p14:tracePt t="70752" x="5264150" y="2197100"/>
          <p14:tracePt t="70768" x="5264150" y="2270125"/>
          <p14:tracePt t="70785" x="5257800" y="2317750"/>
          <p14:tracePt t="70802" x="5257800" y="2384425"/>
          <p14:tracePt t="70818" x="5257800" y="2444750"/>
          <p14:tracePt t="70834" x="5257800" y="2484438"/>
          <p14:tracePt t="70851" x="5257800" y="2538413"/>
          <p14:tracePt t="70868" x="5276850" y="2598738"/>
          <p14:tracePt t="70884" x="5318125" y="2665413"/>
          <p14:tracePt t="70902" x="5364163" y="2752725"/>
          <p14:tracePt t="70918" x="5430838" y="2840038"/>
          <p14:tracePt t="70935" x="5478463" y="2913063"/>
          <p14:tracePt t="70952" x="5572125" y="3000375"/>
          <p14:tracePt t="70968" x="5686425" y="3087688"/>
          <p14:tracePt t="70984" x="5840413" y="3175000"/>
          <p14:tracePt t="71001" x="6054725" y="3235325"/>
          <p14:tracePt t="71018" x="6329363" y="3281363"/>
          <p14:tracePt t="71035" x="6543675" y="3295650"/>
          <p14:tracePt t="71051" x="6716713" y="3295650"/>
          <p14:tracePt t="71067" x="6870700" y="3268663"/>
          <p14:tracePt t="71084" x="6958013" y="3241675"/>
          <p14:tracePt t="71101" x="6991350" y="3227388"/>
          <p14:tracePt t="71118" x="7011988" y="3208338"/>
          <p14:tracePt t="71134" x="7024688" y="3201988"/>
          <p14:tracePt t="71151" x="7024688" y="3194050"/>
          <p14:tracePt t="71167" x="7024688" y="3181350"/>
          <p14:tracePt t="71185" x="7038975" y="3167063"/>
          <p14:tracePt t="71201" x="7045325" y="3160713"/>
          <p14:tracePt t="71217" x="7045325" y="3154363"/>
          <p14:tracePt t="71235" x="7051675" y="3154363"/>
        </p14:tracePtLst>
      </p14:laserTraceLst>
    </p:ext>
  </p:extLst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/>
          <a:srcRect l="14666" t="23358" r="15955" b="7695"/>
          <a:stretch>
            <a:fillRect/>
          </a:stretch>
        </p:blipFill>
        <p:spPr>
          <a:xfrm>
            <a:off x="513708" y="254090"/>
            <a:ext cx="8001642" cy="4470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29647"/>
      </p:ext>
    </p:ext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7BF65E-FF64-462C-A24F-390C1C34A65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479425"/>
            <a:ext cx="7886700" cy="406400"/>
          </a:xfrm>
        </p:spPr>
        <p:txBody>
          <a:bodyPr/>
          <a:lstStyle/>
          <a:p>
            <a:r>
              <a:rPr lang="es-ES"/>
              <a:t>DEFINICIONES</a:t>
            </a:r>
            <a:endParaRPr lang="es-CO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8C12076-A033-4284-A7A8-FD4F59ED59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286" y="1268413"/>
            <a:ext cx="7802064" cy="3353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469622"/>
      </p:ext>
    </p:ext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5B5F61-82CD-9329-CD7A-C92831898086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396FBD-86F1-D4BB-C51C-3F86F7D3C37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479425"/>
            <a:ext cx="7886700" cy="406400"/>
          </a:xfrm>
        </p:spPr>
        <p:txBody>
          <a:bodyPr/>
          <a:lstStyle/>
          <a:p>
            <a:r>
              <a:rPr lang="es-ES"/>
              <a:t>ASOCIADOS A PREMATUREZ</a:t>
            </a:r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C44A5EA-CF7A-9112-50E6-C21FF6E4A7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953" y="1534521"/>
            <a:ext cx="7608094" cy="252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4008057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0D2C864F-B803-6DE0-1434-C83636064A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48442" y="1556657"/>
            <a:ext cx="1251347" cy="1827744"/>
          </a:xfrm>
        </p:spPr>
        <p:txBody>
          <a:bodyPr/>
          <a:lstStyle/>
          <a:p>
            <a:r>
              <a:rPr lang="es-ES">
                <a:solidFill>
                  <a:schemeClr val="bg1"/>
                </a:solidFill>
              </a:rPr>
              <a:t>1</a:t>
            </a:r>
            <a:endParaRPr lang="es-CO">
              <a:solidFill>
                <a:schemeClr val="bg1"/>
              </a:solidFill>
            </a:endParaRP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B9E899CA-EC92-1232-6A2E-ABB549AE5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Comportamiento epidemiológico de la mortalidad en la infancia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050265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6888E1-8C7E-CF2C-1A68-110C1A21A3D1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FD9C056-CA56-3B8D-6D1B-C5B3BD7ACA9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479425"/>
            <a:ext cx="7886700" cy="406400"/>
          </a:xfrm>
        </p:spPr>
        <p:txBody>
          <a:bodyPr/>
          <a:lstStyle/>
          <a:p>
            <a:r>
              <a:rPr lang="es-ES"/>
              <a:t>DEFECTOS MENORES</a:t>
            </a:r>
            <a:endParaRPr lang="es-CO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7EDBF60-F495-DF71-037D-D5F1A1CF05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433" y="1036009"/>
            <a:ext cx="6491681" cy="3922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572498"/>
      </p:ext>
    </p:ext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7BF65E-FF64-462C-A24F-390C1C34A65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479425"/>
            <a:ext cx="7886700" cy="406400"/>
          </a:xfrm>
        </p:spPr>
        <p:txBody>
          <a:bodyPr/>
          <a:lstStyle/>
          <a:p>
            <a:r>
              <a:rPr lang="es-ES"/>
              <a:t>AJUSTES</a:t>
            </a:r>
            <a:endParaRPr lang="es-CO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950DBA8-5CE9-454B-81F5-3D2245A9B0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223" y="1476856"/>
            <a:ext cx="8595553" cy="2896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636989"/>
      </p:ext>
    </p:ext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7BF65E-FF64-462C-A24F-390C1C34A65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479425"/>
            <a:ext cx="7886700" cy="406400"/>
          </a:xfrm>
        </p:spPr>
        <p:txBody>
          <a:bodyPr/>
          <a:lstStyle/>
          <a:p>
            <a:r>
              <a:rPr lang="es-ES"/>
              <a:t>DEFINICIONES</a:t>
            </a:r>
            <a:endParaRPr lang="es-CO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2D82309-E408-43E6-9004-A50310A77E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134" y="885825"/>
            <a:ext cx="7174324" cy="3915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398242"/>
      </p:ext>
    </p:ext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540F09-ECCC-BF83-A5AC-895F728184B7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84DBCC66-9CBA-50F5-29A6-115F85633E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48442" y="1556657"/>
            <a:ext cx="1251347" cy="1827744"/>
          </a:xfrm>
        </p:spPr>
        <p:txBody>
          <a:bodyPr/>
          <a:lstStyle/>
          <a:p>
            <a:r>
              <a:rPr lang="es-ES">
                <a:solidFill>
                  <a:schemeClr val="bg1"/>
                </a:solidFill>
              </a:rPr>
              <a:t>4</a:t>
            </a:r>
            <a:endParaRPr lang="es-CO">
              <a:solidFill>
                <a:schemeClr val="bg1"/>
              </a:solidFill>
            </a:endParaRP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0BB0252B-BB43-DE1C-1750-2BFA48F1F7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s-CO" sz="2000"/>
              <a:t>Protocolo de Vigilancia Intensificada</a:t>
            </a:r>
            <a:br>
              <a:rPr lang="es-CO" sz="2000"/>
            </a:br>
            <a:r>
              <a:rPr lang="es-CO" sz="2000"/>
              <a:t>Microcefalia y Defectos Congénitos por Zika</a:t>
            </a:r>
          </a:p>
        </p:txBody>
      </p:sp>
    </p:spTree>
    <p:extLst>
      <p:ext uri="{BB962C8B-B14F-4D97-AF65-F5344CB8AC3E}">
        <p14:creationId xmlns:p14="http://schemas.microsoft.com/office/powerpoint/2010/main" val="1055297508"/>
      </p:ext>
    </p:ext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0F5A52-A364-0E12-BF84-E715AB4DC1D6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335C1C0-1FC0-60A6-33F9-DBAC0FC68F8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90805"/>
            <a:ext cx="7886700" cy="406400"/>
          </a:xfrm>
        </p:spPr>
        <p:txBody>
          <a:bodyPr/>
          <a:lstStyle/>
          <a:p>
            <a:pPr algn="ctr"/>
            <a:r>
              <a:rPr lang="es-ES"/>
              <a:t>INTRODUCCIÓN</a:t>
            </a:r>
            <a:endParaRPr lang="es-CO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225AB96-27C2-EE49-010E-535658C13C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1605" y="497205"/>
            <a:ext cx="5320036" cy="398526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5DBF971C-8347-1EEA-C850-8DB06DF9E168}"/>
              </a:ext>
            </a:extLst>
          </p:cNvPr>
          <p:cNvSpPr txBox="1"/>
          <p:nvPr/>
        </p:nvSpPr>
        <p:spPr>
          <a:xfrm>
            <a:off x="2796540" y="4747260"/>
            <a:ext cx="39243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/>
              <a:t>Fuente: INS - Protocolo de Vigilancia Intensificada Microcefalia y Defectos Congénitos por Zika</a:t>
            </a:r>
          </a:p>
        </p:txBody>
      </p:sp>
    </p:spTree>
    <p:extLst>
      <p:ext uri="{BB962C8B-B14F-4D97-AF65-F5344CB8AC3E}">
        <p14:creationId xmlns:p14="http://schemas.microsoft.com/office/powerpoint/2010/main" val="2578989233"/>
      </p:ext>
    </p:ext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05A0B3-68B3-A334-4E88-6F8E2F88E603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50B9EB-0A15-1BEC-272D-8C228C14254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90805"/>
            <a:ext cx="7886700" cy="406400"/>
          </a:xfrm>
        </p:spPr>
        <p:txBody>
          <a:bodyPr/>
          <a:lstStyle/>
          <a:p>
            <a:pPr algn="ctr"/>
            <a:r>
              <a:rPr lang="es-CO"/>
              <a:t>JUSTIFICACIÓN DE LA VIGILANCIA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D99D6FD-625E-FC74-BEB8-F4ED6CEA7597}"/>
              </a:ext>
            </a:extLst>
          </p:cNvPr>
          <p:cNvSpPr txBox="1"/>
          <p:nvPr/>
        </p:nvSpPr>
        <p:spPr>
          <a:xfrm>
            <a:off x="2796540" y="4747260"/>
            <a:ext cx="39243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/>
              <a:t>Fuente: INS - Protocolo de Vigilancia Intensificada Microcefalia y Defectos Congénitos por Zika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2E282AB-F3B6-1E28-578A-D676B19CCF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6001" y="487680"/>
            <a:ext cx="5589097" cy="416814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64746600"/>
      </p:ext>
    </p:ext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F3F5D5-E976-EBE6-222A-5D642440F728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A0471E-221E-FAC0-B2F4-899E4EE4F4E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90805"/>
            <a:ext cx="7886700" cy="406400"/>
          </a:xfrm>
        </p:spPr>
        <p:txBody>
          <a:bodyPr/>
          <a:lstStyle/>
          <a:p>
            <a:pPr algn="ctr"/>
            <a:r>
              <a:rPr lang="es-CO"/>
              <a:t>OBJETIVOS DE LA VIGILANCIA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7C832139-8BD5-6CE5-A047-DC820B173CC3}"/>
              </a:ext>
            </a:extLst>
          </p:cNvPr>
          <p:cNvSpPr txBox="1"/>
          <p:nvPr/>
        </p:nvSpPr>
        <p:spPr>
          <a:xfrm>
            <a:off x="2796540" y="4747260"/>
            <a:ext cx="39243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/>
              <a:t>Fuente: INS - Protocolo de Vigilancia Intensificada Microcefalia y Defectos Congénitos por Zika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C64A2CA0-907F-FCAA-AD26-BB3ADB4EE7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557212"/>
            <a:ext cx="7581900" cy="402907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75524664"/>
      </p:ext>
    </p:ext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B7B56D-73F0-2CAA-62F2-4166FFF8F401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6F888B2-934B-EFF2-6087-5AC6F18D067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90805"/>
            <a:ext cx="7886700" cy="406400"/>
          </a:xfrm>
        </p:spPr>
        <p:txBody>
          <a:bodyPr/>
          <a:lstStyle/>
          <a:p>
            <a:pPr algn="ctr"/>
            <a:r>
              <a:rPr lang="es-CO"/>
              <a:t>DEFINICIÓN DE CASO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E321BA22-B9B7-0144-7EE0-3E0CAF89496D}"/>
              </a:ext>
            </a:extLst>
          </p:cNvPr>
          <p:cNvSpPr txBox="1"/>
          <p:nvPr/>
        </p:nvSpPr>
        <p:spPr>
          <a:xfrm>
            <a:off x="2796540" y="4747260"/>
            <a:ext cx="39243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/>
              <a:t>Fuente: INS - Protocolo de Vigilancia Intensificada Microcefalia y Defectos Congénitos por Zika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8405494D-C32F-AC8A-C97B-D7EA32BC92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497205"/>
            <a:ext cx="7444740" cy="406378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26692289"/>
      </p:ext>
    </p:ext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B613DD-DE1A-F435-9897-790FD525C016}"/>
              </a:ext>
            </a:extLst>
          </p:cNvPr>
          <p:cNvSpPr txBox="1"/>
          <p:nvPr/>
        </p:nvSpPr>
        <p:spPr>
          <a:xfrm>
            <a:off x="1257300" y="214473"/>
            <a:ext cx="6416040" cy="5400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CO" sz="2250" b="1" kern="1200">
                <a:solidFill>
                  <a:srgbClr val="38A9CA"/>
                </a:solidFill>
                <a:latin typeface="Aptos" panose="020b0004020202020204" pitchFamily="34" charset="0"/>
                <a:ea typeface="+mn-ea"/>
                <a:cs typeface="Arial"/>
              </a:defRPr>
            </a:lvl1pPr>
          </a:lstStyle>
          <a:p>
            <a:r>
              <a:rPr lang="es-CO" sz="1800"/>
              <a:t>Anomalías del SNC relacionadas con infección con Zika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79965C2-5881-E3D5-2894-D898A92F3C38}"/>
              </a:ext>
            </a:extLst>
          </p:cNvPr>
          <p:cNvSpPr txBox="1"/>
          <p:nvPr/>
        </p:nvSpPr>
        <p:spPr>
          <a:xfrm>
            <a:off x="3500795" y="1025141"/>
            <a:ext cx="4565521" cy="300005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9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1500" b="1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Microcefalia (Q02X)</a:t>
            </a:r>
          </a:p>
          <a:p>
            <a:r>
              <a:rPr lang="es-CO" sz="1500" b="1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Anomalías del cuerpo calloso (Q040)</a:t>
            </a:r>
          </a:p>
          <a:p>
            <a:r>
              <a:rPr lang="es-CO" sz="1500" b="1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Holoprosencefalia (Q042)</a:t>
            </a:r>
          </a:p>
          <a:p>
            <a:r>
              <a:rPr lang="es-CO" sz="1500" b="1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Secuencia disruptiva del cerebro fetal (Q043)</a:t>
            </a:r>
          </a:p>
          <a:p>
            <a:r>
              <a:rPr lang="es-CO" sz="1500" b="1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Atrofia cerebral (Q043)</a:t>
            </a:r>
          </a:p>
          <a:p>
            <a:r>
              <a:rPr lang="es-CO" sz="1500" b="1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Anomalías de la migración celular (lisencefalia, paquigiria) (Q043)</a:t>
            </a:r>
          </a:p>
          <a:p>
            <a:r>
              <a:rPr lang="es-CO" sz="1500" b="1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Porencefalia – Esquicenzefalia (Q046)</a:t>
            </a:r>
          </a:p>
          <a:p>
            <a:r>
              <a:rPr lang="es-CO" sz="1500" b="1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Calcificaciones intracraneales (Q048)</a:t>
            </a:r>
          </a:p>
          <a:p>
            <a:r>
              <a:rPr lang="es-CO" sz="1500" b="1">
                <a:solidFill>
                  <a:schemeClr val="tx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Ventriculomegalia (Q048)</a:t>
            </a:r>
            <a:endParaRPr lang="es-CO" sz="1500" b="1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7B4AB627-1146-2FE7-42B2-091C112A20DF}"/>
              </a:ext>
            </a:extLst>
          </p:cNvPr>
          <p:cNvSpPr txBox="1"/>
          <p:nvPr/>
        </p:nvSpPr>
        <p:spPr>
          <a:xfrm>
            <a:off x="723357" y="1713453"/>
            <a:ext cx="1985963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100" b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Diagnósticos:  Unidad de análisis para clasificación etiológica</a:t>
            </a:r>
          </a:p>
        </p:txBody>
      </p:sp>
      <p:sp>
        <p:nvSpPr>
          <p:cNvPr id="5" name="Abrir llave 4">
            <a:extLst>
              <a:ext uri="{FF2B5EF4-FFF2-40B4-BE49-F238E27FC236}">
                <a16:creationId xmlns:a16="http://schemas.microsoft.com/office/drawing/2014/main" id="{E32C5671-2D24-2EF5-A8D5-0CDA33E5BDD0}"/>
              </a:ext>
            </a:extLst>
          </p:cNvPr>
          <p:cNvSpPr/>
          <p:nvPr/>
        </p:nvSpPr>
        <p:spPr>
          <a:xfrm>
            <a:off x="3093244" y="992983"/>
            <a:ext cx="480824" cy="3128351"/>
          </a:xfrm>
          <a:prstGeom prst="leftBrac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O" sz="1013">
              <a:solidFill>
                <a:srgbClr val="00B050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547E93A1-251B-8A57-E82D-06829B27F79F}"/>
              </a:ext>
            </a:extLst>
          </p:cNvPr>
          <p:cNvSpPr txBox="1"/>
          <p:nvPr/>
        </p:nvSpPr>
        <p:spPr>
          <a:xfrm>
            <a:off x="2796540" y="4747260"/>
            <a:ext cx="39243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/>
              <a:t>Fuente: INS - Protocolo de Vigilancia Intensificada Microcefalia y Defectos Congénitos por Zika</a:t>
            </a:r>
          </a:p>
        </p:txBody>
      </p:sp>
    </p:spTree>
    <p:extLst>
      <p:ext uri="{BB962C8B-B14F-4D97-AF65-F5344CB8AC3E}">
        <p14:creationId xmlns:p14="http://schemas.microsoft.com/office/powerpoint/2010/main" val="4231369420"/>
      </p:ext>
    </p:ext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5BDE844C-2989-FB72-9800-8FE9E25442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310" y="556259"/>
            <a:ext cx="7993380" cy="430530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83FD2FA3-59D9-9279-CFE0-2C903AF99078}"/>
              </a:ext>
            </a:extLst>
          </p:cNvPr>
          <p:cNvSpPr txBox="1"/>
          <p:nvPr/>
        </p:nvSpPr>
        <p:spPr>
          <a:xfrm>
            <a:off x="2796540" y="4861560"/>
            <a:ext cx="39243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/>
              <a:t>Fuente: INS - Protocolo de Vigilancia Intensificada Microcefalia y Defectos Congénitos por Zika</a:t>
            </a: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BC5F4B8B-7610-B9EA-DC91-54C773C1AC29}"/>
              </a:ext>
            </a:extLst>
          </p:cNvPr>
          <p:cNvSpPr txBox="1"/>
          <p:nvPr/>
        </p:nvSpPr>
        <p:spPr>
          <a:xfrm>
            <a:off x="457200" y="90805"/>
            <a:ext cx="7886700" cy="40640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CO" sz="2250" b="1" kern="1200">
                <a:solidFill>
                  <a:srgbClr val="38A9CA"/>
                </a:solidFill>
                <a:latin typeface="Aptos" panose="020b0004020202020204" pitchFamily="34" charset="0"/>
                <a:ea typeface="+mn-ea"/>
                <a:cs typeface="Arial"/>
              </a:defRPr>
            </a:lvl1pPr>
          </a:lstStyle>
          <a:p>
            <a:pPr algn="ctr"/>
            <a:r>
              <a:rPr lang="es-CO"/>
              <a:t>PROTOCOLO DE VIGILANCIA</a:t>
            </a:r>
          </a:p>
        </p:txBody>
      </p:sp>
    </p:spTree>
    <p:extLst>
      <p:ext uri="{BB962C8B-B14F-4D97-AF65-F5344CB8AC3E}">
        <p14:creationId xmlns:p14="http://schemas.microsoft.com/office/powerpoint/2010/main" val="149431600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77F2F0C6-A3BF-9A4C-AD1E-1CBBA009D196}"/>
              </a:ext>
            </a:extLst>
          </p:cNvPr>
          <p:cNvSpPr/>
          <p:nvPr/>
        </p:nvSpPr>
        <p:spPr>
          <a:xfrm>
            <a:off x="2187510" y="776719"/>
            <a:ext cx="5048345" cy="383492"/>
          </a:xfrm>
          <a:prstGeom prst="round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r>
              <a:rPr lang="es-MX" sz="1800" b="1"/>
              <a:t>Proyecto 8141: Gobernanza, gobernabilidad para la salud publica </a:t>
            </a:r>
            <a:endParaRPr lang="es-CO" sz="1800" b="1"/>
          </a:p>
        </p:txBody>
      </p:sp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095F46C6-B2E2-4281-8AEF-5BDD7DB63E1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3219336"/>
              </p:ext>
            </p:extLst>
          </p:nvPr>
        </p:nvGraphicFramePr>
        <p:xfrm>
          <a:off x="968467" y="1957710"/>
          <a:ext cx="7497545" cy="1908792"/>
        </p:xfrm>
        <a:graphic>
          <a:graphicData uri="http://schemas.openxmlformats.org/drawingml/2006/diagram">
            <dgm:relIds xmlns:dgm="http://schemas.openxmlformats.org/drawingml/2006/diagram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69465664"/>
      </p:ext>
    </p:ext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C18602CC-56FF-EA6A-74C2-3D1A11AC5320}"/>
              </a:ext>
            </a:extLst>
          </p:cNvPr>
          <p:cNvSpPr txBox="1"/>
          <p:nvPr/>
        </p:nvSpPr>
        <p:spPr>
          <a:xfrm>
            <a:off x="2722247" y="4943445"/>
            <a:ext cx="39243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/>
              <a:t>Fuente: INS - Protocolo de Vigilancia Intensificada Microcefalia y Defectos Congénitos por Zika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73F4E28-8534-2643-C415-07B3B01255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0460" y="320040"/>
            <a:ext cx="6003079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635564"/>
      </p:ext>
    </p:ext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42236E53-0C3C-1BB3-A1DE-75F93F0DFDD8}"/>
              </a:ext>
            </a:extLst>
          </p:cNvPr>
          <p:cNvSpPr txBox="1"/>
          <p:nvPr/>
        </p:nvSpPr>
        <p:spPr>
          <a:xfrm>
            <a:off x="2455632" y="4860592"/>
            <a:ext cx="39243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/>
              <a:t>Fuente: INS - Protocolo de Vigilancia Intensificada Microcefalia y Defectos Congénitos por Zika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194EC6D-A1B8-3AD2-5201-37ADF6B6A4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5791" y="167640"/>
            <a:ext cx="5223982" cy="4511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223331"/>
      </p:ext>
    </p:ext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1BAE06FB-F5DC-6146-1E3E-7A3B9949D1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733" y="251460"/>
            <a:ext cx="7098533" cy="454914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722D276D-D32E-18F8-E19B-B6D1366D63E8}"/>
              </a:ext>
            </a:extLst>
          </p:cNvPr>
          <p:cNvSpPr txBox="1"/>
          <p:nvPr/>
        </p:nvSpPr>
        <p:spPr>
          <a:xfrm>
            <a:off x="2609849" y="4892040"/>
            <a:ext cx="39243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/>
              <a:t>Fuente: INS - Protocolo de Vigilancia Intensificada Microcefalia y Defectos Congénitos por Zika</a:t>
            </a:r>
          </a:p>
        </p:txBody>
      </p:sp>
    </p:spTree>
    <p:extLst>
      <p:ext uri="{BB962C8B-B14F-4D97-AF65-F5344CB8AC3E}">
        <p14:creationId xmlns:p14="http://schemas.microsoft.com/office/powerpoint/2010/main" val="1670609617"/>
      </p:ext>
    </p:ext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30B4283A-70EB-00B7-B35D-8AD5AA9C37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540" y="297180"/>
            <a:ext cx="4133848" cy="454914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CC741D8F-BC90-D975-BA92-6723D1F60CB0}"/>
              </a:ext>
            </a:extLst>
          </p:cNvPr>
          <p:cNvSpPr txBox="1"/>
          <p:nvPr/>
        </p:nvSpPr>
        <p:spPr>
          <a:xfrm>
            <a:off x="2609849" y="4892040"/>
            <a:ext cx="3924300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00"/>
              <a:t>Fuente: INS - Protocolo de Vigilancia Intensificada Microcefalia y Defectos Congénitos por Zika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0D23FBCF-E9AD-B951-F0DF-924CECD9A0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9615" y="297180"/>
            <a:ext cx="4033866" cy="454914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60008868"/>
      </p:ext>
    </p:extLst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22252E-1D47-CF1C-94CC-F0E61DD70C12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2B8CBFF2-91B6-0DD0-6337-7DDDA2077C9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48442" y="1556657"/>
            <a:ext cx="1251347" cy="1827744"/>
          </a:xfrm>
        </p:spPr>
        <p:txBody>
          <a:bodyPr/>
          <a:lstStyle/>
          <a:p>
            <a:r>
              <a:rPr lang="es-ES">
                <a:solidFill>
                  <a:schemeClr val="bg1"/>
                </a:solidFill>
              </a:rPr>
              <a:t>5</a:t>
            </a:r>
            <a:endParaRPr lang="es-CO">
              <a:solidFill>
                <a:schemeClr val="bg1"/>
              </a:solidFill>
            </a:endParaRP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BC126D37-80F1-1FB3-C837-FEEEAF675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Herramientas digitales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39359928"/>
      </p:ext>
    </p:extLst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CF59C9E6-8E76-7FFA-E9D7-9C4319EE207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168275"/>
            <a:ext cx="7886700" cy="693738"/>
          </a:xfrm>
        </p:spPr>
        <p:txBody>
          <a:bodyPr/>
          <a:lstStyle/>
          <a:p>
            <a:pPr algn="ctr"/>
            <a:r>
              <a:rPr lang="es-CO"/>
              <a:t>ATLAS ECLAMC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3DFF6479-46DA-6838-93DC-4315FF74B6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" y="1004048"/>
            <a:ext cx="6714248" cy="3469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83613"/>
      </p:ext>
    </p:extLst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CF59C9E6-8E76-7FFA-E9D7-9C4319EE207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168275"/>
            <a:ext cx="7886700" cy="693738"/>
          </a:xfrm>
        </p:spPr>
        <p:txBody>
          <a:bodyPr/>
          <a:lstStyle/>
          <a:p>
            <a:pPr algn="ctr"/>
            <a:r>
              <a:rPr lang="es-CO"/>
              <a:t>ATLAS ECLAMC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551463A-057E-C43D-65AA-8F87385C53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31" y="1568823"/>
            <a:ext cx="4295516" cy="2297531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8BB24A6A-E557-1286-E9CB-01F1F43E9F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187" y="1714835"/>
            <a:ext cx="3971365" cy="2005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744385"/>
      </p:ext>
    </p:extLst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205CF0-2257-4F27-E239-C6AF8E0DA11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479425"/>
            <a:ext cx="7886700" cy="406400"/>
          </a:xfrm>
        </p:spPr>
        <p:txBody>
          <a:bodyPr/>
          <a:lstStyle/>
          <a:p>
            <a:r>
              <a:rPr lang="es-ES" err="1"/>
              <a:t>GeniApp (Android y iOS)</a:t>
            </a:r>
            <a:endParaRPr lang="es-CO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DC0B048-C5F3-5CB3-3A7C-4F6BA42049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681" y="1334356"/>
            <a:ext cx="1774658" cy="3337129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2DBE58FE-2E5D-4315-51C5-066889E7BC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6960" y="1492158"/>
            <a:ext cx="6275474" cy="302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846420"/>
      </p:ext>
    </p:extLst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CF59C9E6-8E76-7FFA-E9D7-9C4319EE207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160338"/>
            <a:ext cx="7886700" cy="692150"/>
          </a:xfrm>
        </p:spPr>
        <p:txBody>
          <a:bodyPr/>
          <a:lstStyle/>
          <a:p>
            <a:pPr algn="ctr"/>
            <a:r>
              <a:rPr lang="es-CO" err="1"/>
              <a:t>GeniApp</a:t>
            </a:r>
            <a:endParaRPr lang="es-CO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41DCAA8E-C41B-6E46-BBC3-87D61CE52D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5646" y="853179"/>
            <a:ext cx="1871528" cy="4050177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F6672355-D6A0-4AB6-EF9A-D51F50D812D0}"/>
              </a:ext>
            </a:extLst>
          </p:cNvPr>
          <p:cNvSpPr txBox="1"/>
          <p:nvPr/>
        </p:nvSpPr>
        <p:spPr>
          <a:xfrm>
            <a:off x="1163798" y="1754882"/>
            <a:ext cx="3074917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000">
                <a:latin typeface="Calibri" panose="020f0502020204030204" pitchFamily="34" charset="0"/>
              </a:rPr>
              <a:t>-Aplicación móvil donde está el listado de enfermedades huérfanas del Ministerio de Salud</a:t>
            </a:r>
          </a:p>
          <a:p>
            <a:r>
              <a:rPr lang="es-CO" sz="2000">
                <a:latin typeface="Calibri" panose="020f0502020204030204" pitchFamily="34" charset="0"/>
              </a:rPr>
              <a:t>-Consulta rápida y fácil</a:t>
            </a:r>
          </a:p>
          <a:p>
            <a:r>
              <a:rPr lang="es-CO" sz="2000">
                <a:latin typeface="Calibri" panose="020f0502020204030204" pitchFamily="34" charset="0"/>
              </a:rPr>
              <a:t>-Búsqueda de pruebas auspiciadas</a:t>
            </a:r>
            <a:endParaRPr lang="es-CO" sz="2000"/>
          </a:p>
        </p:txBody>
      </p:sp>
    </p:spTree>
    <p:extLst>
      <p:ext uri="{BB962C8B-B14F-4D97-AF65-F5344CB8AC3E}">
        <p14:creationId xmlns:p14="http://schemas.microsoft.com/office/powerpoint/2010/main" val="1690521307"/>
      </p:ext>
    </p:extLst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Título 1"/>
          <p:cNvSpPr>
            <a:spLocks noGrp="1"/>
          </p:cNvSpPr>
          <p:nvPr>
            <p:ph type="title" idx="4294967295"/>
          </p:nvPr>
        </p:nvSpPr>
        <p:spPr>
          <a:xfrm>
            <a:off x="0" y="2297113"/>
            <a:ext cx="8405813" cy="2595562"/>
          </a:xfrm>
        </p:spPr>
        <p:txBody>
          <a:bodyPr>
            <a:noAutofit/>
          </a:bodyPr>
          <a:lstStyle/>
          <a:p>
            <a:pPr algn="ctr"/>
            <a:br>
              <a:rPr lang="es-ES" sz="1350" b="1">
                <a:solidFill>
                  <a:srgbClr val="7030A0"/>
                </a:solidFill>
                <a:latin typeface="Century Gothic" panose="020b0502020202020204" pitchFamily="34" charset="0"/>
              </a:rPr>
            </a:br>
            <a:r>
              <a:rPr lang="es-ES" b="1">
                <a:solidFill>
                  <a:srgbClr val="7030A0"/>
                </a:solidFill>
                <a:latin typeface="Bree"/>
              </a:rPr>
              <a:t>Estrategia de Tamizaje Clínico para Enfermedades Raras Huérfanas</a:t>
            </a:r>
            <a:br>
              <a:rPr lang="es-ES" b="1">
                <a:solidFill>
                  <a:srgbClr val="7030A0"/>
                </a:solidFill>
                <a:latin typeface="Bree"/>
              </a:rPr>
            </a:br>
            <a:r>
              <a:rPr lang="es-ES" sz="1500">
                <a:solidFill>
                  <a:srgbClr val="7030A0"/>
                </a:solidFill>
                <a:latin typeface="Bree"/>
              </a:rPr>
              <a:t>Una creación de ACMGen</a:t>
            </a:r>
            <a:br>
              <a:rPr lang="es-ES" sz="3300" b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</a:br>
            <a:br>
              <a:rPr lang="es-ES" sz="1050" b="1">
                <a:solidFill>
                  <a:schemeClr val="accent1">
                    <a:lumMod val="75000"/>
                  </a:schemeClr>
                </a:solidFill>
                <a:latin typeface="Century Gothic" panose="020b0502020202020204" pitchFamily="34" charset="0"/>
              </a:rPr>
            </a:br>
            <a:endParaRPr lang="es-CO" b="1">
              <a:solidFill>
                <a:schemeClr val="accent1">
                  <a:lumMod val="60000"/>
                  <a:lumOff val="40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7462" y="1085846"/>
            <a:ext cx="2997664" cy="1562058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3058147" y="4344034"/>
            <a:ext cx="1802096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1013">
                <a:solidFill>
                  <a:srgbClr val="7030A0"/>
                </a:solidFill>
                <a:latin typeface="Bree"/>
              </a:rPr>
              <a:t>www.diagnosis-dra-ofelia.com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1E1C5427-90A8-A5BA-382C-916635CEAA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49379"/>
            <a:ext cx="4485158" cy="735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521107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9DAAA439-6D66-5AF7-0ABA-30C796EB2779}"/>
              </a:ext>
            </a:extLst>
          </p:cNvPr>
          <p:cNvSpPr txBox="1"/>
          <p:nvPr/>
        </p:nvSpPr>
        <p:spPr>
          <a:xfrm>
            <a:off x="1308699" y="91440"/>
            <a:ext cx="68066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800" b="1">
                <a:solidFill>
                  <a:schemeClr val="accent1"/>
                </a:solidFill>
              </a:rPr>
              <a:t>Casos y tasas de mortalidad en menor de 5 años en Bogotá D.C</a:t>
            </a:r>
            <a:endParaRPr lang="es-CO" sz="1800" b="1">
              <a:solidFill>
                <a:schemeClr val="accent1"/>
              </a:solidFill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B9D4F345-4DB9-99B4-8EE9-5C8D613505E9}"/>
              </a:ext>
            </a:extLst>
          </p:cNvPr>
          <p:cNvSpPr/>
          <p:nvPr/>
        </p:nvSpPr>
        <p:spPr>
          <a:xfrm>
            <a:off x="2792731" y="4865128"/>
            <a:ext cx="4149090" cy="27699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s-CO" sz="400"/>
              <a:t>Fuente 2019 - 2023:  Base de datos SDS y aplicativo Web RUAF_ND, Sistema de Estadísticas Vitales  SDS datos PRELIMINARES (corte 10-01-2024-ajustada 26-02-2024). </a:t>
            </a:r>
          </a:p>
          <a:p>
            <a:r>
              <a:rPr lang="es-CO" sz="400"/>
              <a:t>Fuente 2024 : Aplicativo RUAF-ND.Sistema de Estadísticas Vitales SDS -EEVV-PRELIMINARES ajustado 13-01-2025</a:t>
            </a:r>
          </a:p>
          <a:p>
            <a:r>
              <a:rPr lang="es-CO" sz="400"/>
              <a:t>Fuente 2025 : Aplicativo RUAF-ND.Sistema de Estadísticas Vitales SDS -EEVV-PRELIMINARES ajustado 11-08-2025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5FB0E721-F5F4-6C47-195E-1B9A5BA1C2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5275" y="1010208"/>
            <a:ext cx="2830063" cy="148444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8ACE9C0E-7AF6-A49A-64E6-3F838B1E42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" y="606258"/>
            <a:ext cx="4884420" cy="249144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EBF3F820-377D-1E9E-B21C-68C47C374E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9730" y="3220332"/>
            <a:ext cx="5844539" cy="158788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52637716"/>
      </p:ext>
    </p:extLst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18BB9BDE-996A-F747-4417-56AA5852A00C}"/>
              </a:ext>
            </a:extLst>
          </p:cNvPr>
          <p:cNvSpPr txBox="1"/>
          <p:nvPr/>
        </p:nvSpPr>
        <p:spPr>
          <a:xfrm>
            <a:off x="152805" y="752389"/>
            <a:ext cx="8405562" cy="62659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3300" b="1" err="1">
                <a:solidFill>
                  <a:srgbClr val="7030A0"/>
                </a:solidFill>
                <a:latin typeface="Bree"/>
              </a:rPr>
              <a:t>ChatBot</a:t>
            </a:r>
            <a:endParaRPr lang="es-CO" sz="3300" b="1">
              <a:solidFill>
                <a:srgbClr val="7030A0"/>
              </a:solidFill>
              <a:latin typeface="Bree"/>
            </a:endParaRP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2"/>
          <a:srcRect l="17851" t="2040" r="16921" b="1616"/>
          <a:stretch>
            <a:fillRect/>
          </a:stretch>
        </p:blipFill>
        <p:spPr>
          <a:xfrm rot="21323278">
            <a:off x="3384916" y="1738556"/>
            <a:ext cx="1941341" cy="3097951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3"/>
          <a:srcRect t="11918"/>
          <a:stretch>
            <a:fillRect/>
          </a:stretch>
        </p:blipFill>
        <p:spPr>
          <a:xfrm>
            <a:off x="5551993" y="1399089"/>
            <a:ext cx="1777655" cy="738462"/>
          </a:xfrm>
          <a:prstGeom prst="roundRect">
            <a:avLst/>
          </a:prstGeom>
        </p:spPr>
      </p:pic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A5021979-3473-356D-7B9F-555F191FDD42}"/>
              </a:ext>
            </a:extLst>
          </p:cNvPr>
          <p:cNvSpPr txBox="1"/>
          <p:nvPr/>
        </p:nvSpPr>
        <p:spPr>
          <a:xfrm rot="16200000">
            <a:off x="1809432" y="1323600"/>
            <a:ext cx="668894" cy="1776641"/>
          </a:xfrm>
          <a:prstGeom prst="wedgeRoundRectCallout">
            <a:avLst/>
          </a:prstGeom>
          <a:solidFill>
            <a:srgbClr val="FFC000">
              <a:alpha val="68000"/>
            </a:srgbClr>
          </a:solidFill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s-CO" sz="2100">
              <a:solidFill>
                <a:srgbClr val="930B59"/>
              </a:solidFill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Marcador de contenido 2">
            <a:extLst>
              <a:ext uri="{FF2B5EF4-FFF2-40B4-BE49-F238E27FC236}">
                <a16:creationId xmlns:a16="http://schemas.microsoft.com/office/drawing/2014/main" id="{915B9DC1-87BA-FBE9-F6EE-00DCCEC87992}"/>
              </a:ext>
            </a:extLst>
          </p:cNvPr>
          <p:cNvSpPr txBox="1"/>
          <p:nvPr/>
        </p:nvSpPr>
        <p:spPr>
          <a:xfrm rot="16200000">
            <a:off x="1870757" y="2986883"/>
            <a:ext cx="542082" cy="1780799"/>
          </a:xfrm>
          <a:prstGeom prst="wedgeRoundRectCallout">
            <a:avLst/>
          </a:prstGeom>
          <a:solidFill>
            <a:schemeClr val="accent5">
              <a:lumMod val="60000"/>
              <a:lumOff val="40000"/>
              <a:alpha val="68000"/>
            </a:schemeClr>
          </a:solidFill>
          <a:ln>
            <a:noFill/>
          </a:ln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s-CO" sz="2100">
              <a:solidFill>
                <a:srgbClr val="930B59"/>
              </a:solidFill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Marcador de contenido 2">
            <a:extLst>
              <a:ext uri="{FF2B5EF4-FFF2-40B4-BE49-F238E27FC236}">
                <a16:creationId xmlns:a16="http://schemas.microsoft.com/office/drawing/2014/main" id="{2C76E772-020A-C836-7280-9F104B59816C}"/>
              </a:ext>
            </a:extLst>
          </p:cNvPr>
          <p:cNvSpPr txBox="1"/>
          <p:nvPr/>
        </p:nvSpPr>
        <p:spPr>
          <a:xfrm rot="5400000">
            <a:off x="6471572" y="1879192"/>
            <a:ext cx="1188413" cy="2522765"/>
          </a:xfrm>
          <a:prstGeom prst="wedgeRoundRectCallout">
            <a:avLst/>
          </a:prstGeom>
          <a:solidFill>
            <a:schemeClr val="accent5">
              <a:lumMod val="40000"/>
              <a:lumOff val="60000"/>
              <a:alpha val="68000"/>
            </a:schemeClr>
          </a:solidFill>
          <a:ln>
            <a:noFill/>
          </a:ln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s-CO" sz="2100">
              <a:solidFill>
                <a:srgbClr val="930B59"/>
              </a:solidFill>
              <a:ea typeface="Microsoft YaHei UI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Rectángulo 9"/>
          <p:cNvSpPr/>
          <p:nvPr/>
        </p:nvSpPr>
        <p:spPr>
          <a:xfrm>
            <a:off x="5908431" y="2586577"/>
            <a:ext cx="2418730" cy="559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CO" sz="1013" b="1">
                <a:latin typeface="Bree"/>
              </a:rPr>
              <a:t>Algoritmo formulado por genetistas generativo y entrenado </a:t>
            </a:r>
            <a:r>
              <a:rPr lang="es-CO" sz="1013">
                <a:latin typeface="Bree"/>
              </a:rPr>
              <a:t>para identificar EHR delimitado por órganos y síntomas. </a:t>
            </a:r>
          </a:p>
        </p:txBody>
      </p:sp>
      <p:sp>
        <p:nvSpPr>
          <p:cNvPr id="11" name="Rectángulo 10"/>
          <p:cNvSpPr/>
          <p:nvPr/>
        </p:nvSpPr>
        <p:spPr>
          <a:xfrm>
            <a:off x="1251399" y="2002033"/>
            <a:ext cx="1908076" cy="40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013">
                <a:latin typeface="Bree"/>
                <a:ea typeface="Microsoft YaHei UI" panose="020b0503020204020204" pitchFamily="34" charset="-122"/>
              </a:rPr>
              <a:t>Chatbot </a:t>
            </a:r>
            <a:r>
              <a:rPr lang="es-MX" sz="1013" b="1">
                <a:latin typeface="Bree"/>
                <a:ea typeface="Microsoft YaHei UI" panose="020b0503020204020204" pitchFamily="34" charset="-122"/>
              </a:rPr>
              <a:t>Ofelia</a:t>
            </a:r>
            <a:r>
              <a:rPr lang="es-MX" sz="1013">
                <a:latin typeface="Bree"/>
                <a:ea typeface="Microsoft YaHei UI" panose="020b0503020204020204" pitchFamily="34" charset="-122"/>
              </a:rPr>
              <a:t>  y Plataforma de ingreso.</a:t>
            </a:r>
          </a:p>
        </p:txBody>
      </p:sp>
      <p:sp>
        <p:nvSpPr>
          <p:cNvPr id="12" name="Rectángulo 11"/>
          <p:cNvSpPr/>
          <p:nvPr/>
        </p:nvSpPr>
        <p:spPr>
          <a:xfrm>
            <a:off x="1421226" y="3716534"/>
            <a:ext cx="1074333" cy="2482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1013" b="1">
                <a:latin typeface="Bree"/>
                <a:ea typeface="Microsoft YaHei UI" panose="020b0503020204020204" pitchFamily="34" charset="-122"/>
              </a:rPr>
              <a:t>Semaforización</a:t>
            </a:r>
            <a:r>
              <a:rPr lang="es-MX" sz="1013">
                <a:latin typeface="Bree"/>
                <a:ea typeface="Microsoft YaHei UI" panose="020b0503020204020204" pitchFamily="34" charset="-122"/>
              </a:rPr>
              <a:t>. </a:t>
            </a:r>
          </a:p>
        </p:txBody>
      </p:sp>
      <p:sp>
        <p:nvSpPr>
          <p:cNvPr id="2" name="Rectángulo 1"/>
          <p:cNvSpPr/>
          <p:nvPr/>
        </p:nvSpPr>
        <p:spPr>
          <a:xfrm>
            <a:off x="3516895" y="1268338"/>
            <a:ext cx="162570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sz="1200" b="1">
                <a:solidFill>
                  <a:srgbClr val="7030A0"/>
                </a:solidFill>
                <a:latin typeface="Bree"/>
                <a:hlinkClick r:id="rId4"/>
              </a:rPr>
              <a:t>wa.me/573009292969</a:t>
            </a:r>
            <a:endParaRPr lang="es-CO" sz="1200" b="1">
              <a:solidFill>
                <a:srgbClr val="7030A0"/>
              </a:solidFill>
              <a:latin typeface="Bree"/>
            </a:endParaRPr>
          </a:p>
        </p:txBody>
      </p:sp>
    </p:spTree>
    <p:extLst>
      <p:ext uri="{BB962C8B-B14F-4D97-AF65-F5344CB8AC3E}">
        <p14:creationId xmlns:p14="http://schemas.microsoft.com/office/powerpoint/2010/main" val="2856934618"/>
      </p:ext>
    </p:extLst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04660945-58AE-4CF8-A6C9-012D0EBDCD6F}"/>
              </a:ext>
            </a:extLst>
          </p:cNvPr>
          <p:cNvSpPr/>
          <p:nvPr/>
        </p:nvSpPr>
        <p:spPr>
          <a:xfrm>
            <a:off x="3296693" y="3472253"/>
            <a:ext cx="5128672" cy="550541"/>
          </a:xfrm>
          <a:prstGeom prst="roundRect">
            <a:avLst/>
          </a:prstGeom>
          <a:solidFill>
            <a:srgbClr val="80D54B">
              <a:alpha val="6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013"/>
          </a:p>
        </p:txBody>
      </p:sp>
      <p:sp>
        <p:nvSpPr>
          <p:cNvPr id="5" name="Rectángulo: esquinas redondeadas 4">
            <a:extLst>
              <a:ext uri="{FF2B5EF4-FFF2-40B4-BE49-F238E27FC236}">
                <a16:creationId xmlns:a16="http://schemas.microsoft.com/office/drawing/2014/main" id="{B9684B44-44E7-4459-AD4A-9D0D11E9D8A3}"/>
              </a:ext>
            </a:extLst>
          </p:cNvPr>
          <p:cNvSpPr/>
          <p:nvPr/>
        </p:nvSpPr>
        <p:spPr>
          <a:xfrm>
            <a:off x="3296694" y="2568592"/>
            <a:ext cx="5128672" cy="598865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013"/>
          </a:p>
        </p:txBody>
      </p:sp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90FB15B1-5022-4707-B3FA-286BCCB621A0}"/>
              </a:ext>
            </a:extLst>
          </p:cNvPr>
          <p:cNvSpPr/>
          <p:nvPr/>
        </p:nvSpPr>
        <p:spPr>
          <a:xfrm>
            <a:off x="3271691" y="1775486"/>
            <a:ext cx="5128672" cy="567508"/>
          </a:xfrm>
          <a:prstGeom prst="roundRect">
            <a:avLst/>
          </a:prstGeom>
          <a:solidFill>
            <a:srgbClr val="FF0000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013"/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2457B060-5231-CC03-106D-A34BFE39589D}"/>
              </a:ext>
            </a:extLst>
          </p:cNvPr>
          <p:cNvSpPr txBox="1"/>
          <p:nvPr/>
        </p:nvSpPr>
        <p:spPr>
          <a:xfrm>
            <a:off x="443075" y="916422"/>
            <a:ext cx="8405562" cy="626596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3300" b="1">
                <a:solidFill>
                  <a:srgbClr val="7030A0"/>
                </a:solidFill>
                <a:latin typeface="Bree"/>
              </a:rPr>
              <a:t>Semaforización</a:t>
            </a:r>
            <a:endParaRPr lang="es-CO" sz="3300" b="1">
              <a:solidFill>
                <a:srgbClr val="7030A0"/>
              </a:solidFill>
              <a:latin typeface="Bree"/>
            </a:endParaRPr>
          </a:p>
        </p:txBody>
      </p:sp>
      <p:sp>
        <p:nvSpPr>
          <p:cNvPr id="14" name="Elipse 13">
            <a:extLst>
              <a:ext uri="{FF2B5EF4-FFF2-40B4-BE49-F238E27FC236}">
                <a16:creationId xmlns:a16="http://schemas.microsoft.com/office/drawing/2014/main" id="{A693705E-0E31-3FFC-9B47-86FC7DD23184}"/>
              </a:ext>
            </a:extLst>
          </p:cNvPr>
          <p:cNvSpPr/>
          <p:nvPr/>
        </p:nvSpPr>
        <p:spPr>
          <a:xfrm>
            <a:off x="1488964" y="1775486"/>
            <a:ext cx="744785" cy="672732"/>
          </a:xfrm>
          <a:prstGeom prst="ellipse">
            <a:avLst/>
          </a:prstGeom>
          <a:solidFill>
            <a:srgbClr val="FF0000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013"/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8EF98CFF-61B5-07A1-0829-0D9EC92C5D23}"/>
              </a:ext>
            </a:extLst>
          </p:cNvPr>
          <p:cNvSpPr/>
          <p:nvPr/>
        </p:nvSpPr>
        <p:spPr>
          <a:xfrm>
            <a:off x="1488964" y="3309292"/>
            <a:ext cx="744785" cy="672732"/>
          </a:xfrm>
          <a:prstGeom prst="ellipse">
            <a:avLst/>
          </a:prstGeom>
          <a:solidFill>
            <a:srgbClr val="80D54B">
              <a:alpha val="6784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013"/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C32FE57F-88F7-570C-4243-0927A116CCE9}"/>
              </a:ext>
            </a:extLst>
          </p:cNvPr>
          <p:cNvSpPr/>
          <p:nvPr/>
        </p:nvSpPr>
        <p:spPr>
          <a:xfrm>
            <a:off x="1480765" y="2531659"/>
            <a:ext cx="744785" cy="67273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013"/>
          </a:p>
        </p:txBody>
      </p:sp>
      <p:pic>
        <p:nvPicPr>
          <p:cNvPr id="9" name="Gráfico 8" descr="Traffic light con relleno sólido">
            <a:extLst>
              <a:ext uri="{FF2B5EF4-FFF2-40B4-BE49-F238E27FC236}">
                <a16:creationId xmlns:a16="http://schemas.microsoft.com/office/drawing/2014/main" id="{E96C61D3-3285-1710-518B-B112533550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0666" y="1191361"/>
            <a:ext cx="3364982" cy="3364982"/>
          </a:xfrm>
          <a:prstGeom prst="rect">
            <a:avLst/>
          </a:prstGeom>
        </p:spPr>
      </p:pic>
      <p:sp>
        <p:nvSpPr>
          <p:cNvPr id="17" name="Marcador de contenido 2">
            <a:extLst>
              <a:ext uri="{FF2B5EF4-FFF2-40B4-BE49-F238E27FC236}">
                <a16:creationId xmlns:a16="http://schemas.microsoft.com/office/drawing/2014/main" id="{E063DAB9-1A9E-2EA6-30E4-4D72C0231010}"/>
              </a:ext>
            </a:extLst>
          </p:cNvPr>
          <p:cNvSpPr txBox="1"/>
          <p:nvPr/>
        </p:nvSpPr>
        <p:spPr>
          <a:xfrm>
            <a:off x="3296693" y="1937146"/>
            <a:ext cx="4229100" cy="389578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1350" b="1">
                <a:ea typeface="Microsoft YaHei UI" panose="020b0503020204020204" pitchFamily="34" charset="-122"/>
              </a:rPr>
              <a:t>Sospecha Alta : </a:t>
            </a:r>
            <a:r>
              <a:rPr lang="es-MX" sz="1350">
                <a:ea typeface="Microsoft YaHei UI" panose="020b0503020204020204" pitchFamily="34" charset="-122"/>
              </a:rPr>
              <a:t>Tamizaje clínico</a:t>
            </a:r>
          </a:p>
        </p:txBody>
      </p:sp>
      <p:sp>
        <p:nvSpPr>
          <p:cNvPr id="21" name="Marcador de contenido 2">
            <a:extLst>
              <a:ext uri="{FF2B5EF4-FFF2-40B4-BE49-F238E27FC236}">
                <a16:creationId xmlns:a16="http://schemas.microsoft.com/office/drawing/2014/main" id="{D007C5C8-AF96-424B-6672-2F6F4E20D28C}"/>
              </a:ext>
            </a:extLst>
          </p:cNvPr>
          <p:cNvSpPr txBox="1"/>
          <p:nvPr/>
        </p:nvSpPr>
        <p:spPr>
          <a:xfrm>
            <a:off x="3312004" y="2574981"/>
            <a:ext cx="5048047" cy="389578"/>
          </a:xfrm>
          <a:prstGeom prst="rect">
            <a:avLst/>
          </a:prstGeom>
          <a:solidFill>
            <a:srgbClr val="FFC000"/>
          </a:solidFill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1350" b="1">
                <a:ea typeface="Microsoft YaHei UI" panose="020b0503020204020204" pitchFamily="34" charset="-122"/>
              </a:rPr>
              <a:t>Sospecha Intermedia: </a:t>
            </a:r>
            <a:r>
              <a:rPr lang="es-MX" sz="1350">
                <a:ea typeface="Microsoft YaHei UI" panose="020b0503020204020204" pitchFamily="34" charset="-122"/>
              </a:rPr>
              <a:t>Contacto con equipo médico por medios digitales, recolección de información y reclasificación</a:t>
            </a:r>
          </a:p>
        </p:txBody>
      </p:sp>
      <p:sp>
        <p:nvSpPr>
          <p:cNvPr id="22" name="Marcador de contenido 2">
            <a:extLst>
              <a:ext uri="{FF2B5EF4-FFF2-40B4-BE49-F238E27FC236}">
                <a16:creationId xmlns:a16="http://schemas.microsoft.com/office/drawing/2014/main" id="{F60C3896-89FB-2444-0B8C-799C047938AA}"/>
              </a:ext>
            </a:extLst>
          </p:cNvPr>
          <p:cNvSpPr txBox="1"/>
          <p:nvPr/>
        </p:nvSpPr>
        <p:spPr>
          <a:xfrm>
            <a:off x="3312005" y="3554692"/>
            <a:ext cx="5048046" cy="389578"/>
          </a:xfrm>
          <a:prstGeom prst="rect">
            <a:avLst/>
          </a:prstGeom>
        </p:spPr>
        <p:txBody>
          <a:bodyPr vert="horz" lIns="68580" tIns="34290" rIns="68580" bIns="3429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MX" sz="1425" b="1">
                <a:ea typeface="Microsoft YaHei UI" panose="020b0503020204020204" pitchFamily="34" charset="-122"/>
              </a:rPr>
              <a:t>Sospecha Baja: </a:t>
            </a:r>
            <a:r>
              <a:rPr lang="es-MX" sz="1350">
                <a:ea typeface="Microsoft YaHei UI" panose="020b0503020204020204" pitchFamily="34" charset="-122"/>
              </a:rPr>
              <a:t>Herramientas de inteligencia artificial y remisión a sistema de seguridad social </a:t>
            </a:r>
          </a:p>
        </p:txBody>
      </p:sp>
    </p:spTree>
    <p:extLst>
      <p:ext uri="{BB962C8B-B14F-4D97-AF65-F5344CB8AC3E}">
        <p14:creationId xmlns:p14="http://schemas.microsoft.com/office/powerpoint/2010/main" val="1273724764"/>
      </p:ext>
    </p:extLst>
  </p:cSld>
  <p:clrMapOvr>
    <a:masterClrMapping/>
  </p:clrMapOvr>
  <p:transition/>
  <p:timing/>
</p:sld>
</file>

<file path=ppt/slides/slide4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1580527983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CuadroTexto 14">
            <a:extLst>
              <a:ext uri="{FF2B5EF4-FFF2-40B4-BE49-F238E27FC236}">
                <a16:creationId xmlns:a16="http://schemas.microsoft.com/office/drawing/2014/main" id="{D5EF6968-B617-0B44-BE7E-A1D21BD2944A}"/>
              </a:ext>
            </a:extLst>
          </p:cNvPr>
          <p:cNvSpPr txBox="1"/>
          <p:nvPr/>
        </p:nvSpPr>
        <p:spPr>
          <a:xfrm>
            <a:off x="1308700" y="32595"/>
            <a:ext cx="65265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783"/>
            <a:r>
              <a:rPr lang="es-MX" sz="1400" b="1">
                <a:solidFill>
                  <a:srgbClr val="38A9CA"/>
                </a:solidFill>
                <a:latin typeface="Aptos" panose="020b0004020202020204" pitchFamily="34" charset="0"/>
                <a:cs typeface="Arial"/>
              </a:rPr>
              <a:t>Causas agrupadas de mortalidad en menores de 5 años, Bogotá D.C, periodo enero – julio 2025*</a:t>
            </a:r>
            <a:endParaRPr lang="es-CO" sz="1400" b="1">
              <a:solidFill>
                <a:srgbClr val="38A9CA"/>
              </a:solidFill>
              <a:latin typeface="Aptos" panose="020b0004020202020204" pitchFamily="34" charset="0"/>
              <a:cs typeface="Arial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B1F8D84-A01A-F782-AB2B-24CD5D7DEECF}"/>
              </a:ext>
            </a:extLst>
          </p:cNvPr>
          <p:cNvSpPr txBox="1"/>
          <p:nvPr/>
        </p:nvSpPr>
        <p:spPr>
          <a:xfrm>
            <a:off x="2091778" y="4928056"/>
            <a:ext cx="670364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800"/>
              <a:t>Fuente 2025 : Aplicativo RUAF-ND.Sistema de Estadísticas Vitales SDS -EEVV-PRELIMINARES ajustado 11-08-2025</a:t>
            </a: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EF3FAD85-7D7B-0A80-CE86-D7BDA1679D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" y="948444"/>
            <a:ext cx="4632960" cy="252451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EE937089-48E8-F80B-FE64-F015FF789EB0}"/>
              </a:ext>
            </a:extLst>
          </p:cNvPr>
          <p:cNvSpPr txBox="1"/>
          <p:nvPr/>
        </p:nvSpPr>
        <p:spPr>
          <a:xfrm>
            <a:off x="4794462" y="648053"/>
            <a:ext cx="4349538" cy="276999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80"/>
            <a:r>
              <a:rPr lang="es-MX" sz="1400" b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Causas agrupadas de en menores de 1 a 4 años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5D8B864B-6164-0A8A-D074-EE2DDFD3AC5C}"/>
              </a:ext>
            </a:extLst>
          </p:cNvPr>
          <p:cNvSpPr txBox="1"/>
          <p:nvPr/>
        </p:nvSpPr>
        <p:spPr>
          <a:xfrm>
            <a:off x="271251" y="648053"/>
            <a:ext cx="4349538" cy="276999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457280"/>
            <a:r>
              <a:rPr lang="es-MX" sz="1400" b="1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Causas agrupadas de en menores de 1 año</a:t>
            </a: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219E8399-C000-AD5F-926F-53DAB93C8B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9680" y="948444"/>
            <a:ext cx="3939540" cy="376833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063F2FAF-AD00-F920-CD09-618B490B8F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2809" y="3575216"/>
            <a:ext cx="3321526" cy="130683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30098725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3C3B13EC-6797-084E-46D2-69FC370F9FA2}"/>
              </a:ext>
            </a:extLst>
          </p:cNvPr>
          <p:cNvSpPr txBox="1"/>
          <p:nvPr/>
        </p:nvSpPr>
        <p:spPr>
          <a:xfrm>
            <a:off x="864869" y="111710"/>
            <a:ext cx="66522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es-MX" sz="1600" b="1">
                <a:solidFill>
                  <a:srgbClr val="38A9CA"/>
                </a:solidFill>
                <a:latin typeface="Aptos" panose="020b0004020202020204" pitchFamily="34" charset="0"/>
                <a:cs typeface="Arial"/>
              </a:rPr>
              <a:t>Casos y tasas de mortalidad en menores de  5 años por defectos congénitos en Bogotá D.C</a:t>
            </a:r>
            <a:endParaRPr lang="es-CO" sz="1600" b="1">
              <a:solidFill>
                <a:srgbClr val="38A9CA"/>
              </a:solidFill>
              <a:latin typeface="Aptos" panose="020b0004020202020204" pitchFamily="34" charset="0"/>
              <a:cs typeface="Arial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00F37A54-408D-2296-B4B9-5CBC93214654}"/>
              </a:ext>
            </a:extLst>
          </p:cNvPr>
          <p:cNvSpPr/>
          <p:nvPr/>
        </p:nvSpPr>
        <p:spPr>
          <a:xfrm>
            <a:off x="2085974" y="4820335"/>
            <a:ext cx="4863466" cy="32316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s-CO" sz="500"/>
              <a:t>Fuente 2019 - 2023:  Base de datos SDS y aplicativo Web RUAF_ND, Sistema de Estadísticas Vitales  SDS datos PRELIMINARES (corte 10-01-2024-ajustada 26-02-2024). </a:t>
            </a:r>
          </a:p>
          <a:p>
            <a:r>
              <a:rPr lang="es-CO" sz="500"/>
              <a:t>Fuente 2024 : Aplicativo RUAF-ND.Sistema de Estadísticas Vitales SDS -EEVV-PRELIMINARES ajustado 13-01-2025</a:t>
            </a:r>
          </a:p>
          <a:p>
            <a:r>
              <a:rPr lang="es-CO" sz="500"/>
              <a:t>Fuente 2025 : Aplicativo RUAF-ND.Sistema de Estadísticas Vitales SDS -EEVV-PRELIMINARES ajustado 11-08-2025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914B7ED2-BC21-662D-EA2F-84BEA80BD6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792480"/>
            <a:ext cx="7905750" cy="4012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445761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85ECF5-EF18-9D63-A747-24E7F87ECF70}"/>
            </a:ext>
          </a:extLst>
        </p:cNvPr>
        <p:cNvGrpSpPr/>
        <p:nvPr/>
      </p:nvGrpSpPr>
      <p:grpSpPr>
        <a:xfrm>
          <a:off x="0" y="0"/>
          <a: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7F4D0911-7AAF-A200-E70E-68F142FC1E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948442" y="1556657"/>
            <a:ext cx="1251347" cy="1827744"/>
          </a:xfrm>
        </p:spPr>
        <p:txBody>
          <a:bodyPr/>
          <a:lstStyle/>
          <a:p>
            <a:r>
              <a:rPr lang="es-ES">
                <a:solidFill>
                  <a:schemeClr val="bg1"/>
                </a:solidFill>
              </a:rPr>
              <a:t>2</a:t>
            </a:r>
            <a:endParaRPr lang="es-CO">
              <a:solidFill>
                <a:schemeClr val="bg1"/>
              </a:solidFill>
            </a:endParaRP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6804EEEA-33AE-2431-FDC1-5B6902FF11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Notificación de los Defectos Congénitos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88691107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Rectángulo 2"/>
          <p:cNvSpPr/>
          <p:nvPr/>
        </p:nvSpPr>
        <p:spPr>
          <a:xfrm>
            <a:off x="445770" y="82063"/>
            <a:ext cx="8252460" cy="334451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>
              <a:lnSpc>
                <a:spcPts val="2000"/>
              </a:lnSpc>
            </a:pPr>
            <a:r>
              <a:rPr lang="es-MX" sz="1400" b="1">
                <a:solidFill>
                  <a:schemeClr val="accent1"/>
                </a:solidFill>
              </a:rPr>
              <a:t>Casos y prevalencia de los defectos Congénitos en Bogotá VS prevalencia nacional</a:t>
            </a:r>
            <a:endParaRPr lang="es-CO" sz="1400" b="1">
              <a:solidFill>
                <a:schemeClr val="accent1"/>
              </a:solidFill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2683192" y="4719594"/>
            <a:ext cx="41519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600" i="1"/>
              <a:t>Fuente: Base SIVIGILA evento 215 años 2018 a 2023 (finales) y año 2024 (preliminares) y 2025 a PE VI (preliminar)</a:t>
            </a:r>
          </a:p>
          <a:p>
            <a:endParaRPr lang="es-CO" sz="600" i="1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EA63C2E9-24C7-59FC-2016-4EA89CED63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7251" y="4944142"/>
            <a:ext cx="3589496" cy="104902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3C2AE253-3225-EDEE-5FA3-8C0D4E8804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460" y="586968"/>
            <a:ext cx="7429835" cy="3962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335285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7C1EE1-440E-5C83-C034-46A40AEAA171}"/>
            </a:ext>
          </a:extLst>
        </p:cNvPr>
        <p:cNvGrpSpPr/>
        <p:nvPr/>
      </p:nvGrpSpPr>
      <p:grpSpPr>
        <a:xfrm>
          <a:off x="0" y="0"/>
          <a: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96290333-E28F-FE66-C962-B9EFAC7F52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" y="144780"/>
            <a:ext cx="8503920" cy="486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480344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POWER_USER_ID_TEMPLATES" val="Key_figures_2"/>
</p:tagLst>
</file>

<file path=ppt/tags/tag2.xml><?xml version="1.0" encoding="utf-8"?>
<p:tagLst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heme/theme1.xml><?xml version="1.0" encoding="utf-8"?>
<a:theme xmlns:r="http://schemas.openxmlformats.org/officeDocument/2006/relationships"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2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3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4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5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r="http://schemas.openxmlformats.org/officeDocument/2006/relationships" xmlns:a="http://schemas.openxmlformats.org/drawingml/2006/main" name="8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r="http://schemas.openxmlformats.org/officeDocument/2006/relationships" xmlns:a="http://schemas.openxmlformats.org/drawingml/2006/main" name="6_Diseño personalizado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r="http://schemas.openxmlformats.org/officeDocument/2006/relationships" xmlns:a="http://schemas.openxmlformats.org/drawingml/2006/main" name="Plantilla_2_ppt_SDS">
  <a:themeElements>
    <a:clrScheme name="SDS">
      <a:dk1>
        <a:srgbClr val="333333"/>
      </a:dk1>
      <a:lt1>
        <a:srgbClr val="FFFFFF"/>
      </a:lt1>
      <a:dk2>
        <a:srgbClr val="2788A2"/>
      </a:dk2>
      <a:lt2>
        <a:srgbClr val="E8E8E8"/>
      </a:lt2>
      <a:accent1>
        <a:srgbClr val="2CA8CB"/>
      </a:accent1>
      <a:accent2>
        <a:srgbClr val="185767"/>
      </a:accent2>
      <a:accent3>
        <a:srgbClr val="73CA8B"/>
      </a:accent3>
      <a:accent4>
        <a:srgbClr val="86F3A3"/>
      </a:accent4>
      <a:accent5>
        <a:srgbClr val="36A7C8"/>
      </a:accent5>
      <a:accent6>
        <a:srgbClr val="FFB71A"/>
      </a:accent6>
      <a:hlink>
        <a:srgbClr val="B2F186"/>
      </a:hlink>
      <a:folHlink>
        <a:srgbClr val="96607D"/>
      </a:folHlink>
    </a:clrScheme>
    <a:fontScheme name="Office">
      <a:majorFont>
        <a:latin typeface="Aptos Display" panose="0211000402020202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Plantilla-SDS-2" id="{4FBE0042-14EE-B943-9B4B-70CF6E9E673D}" vid="{6BE10E79-3E17-F94B-BD15-3961F05ABCDF}"/>
    </a:ext>
  </a:extLst>
</a:theme>
</file>

<file path=customXml/_rels/item1.xml.rels>&#65279;<?xml version="1.0" encoding="utf-8" standalone="yes"?><Relationships xmlns="http://schemas.openxmlformats.org/package/2006/relationships"><Relationship Id="rId1" Type="http://schemas.openxmlformats.org/officeDocument/2006/relationships/customXmlProps" Target="itemProps1.xml" /></Relationships>
</file>

<file path=customXml/_rels/item2.xml.rels>&#65279;<?xml version="1.0" encoding="utf-8" standalone="yes"?><Relationships xmlns="http://schemas.openxmlformats.org/package/2006/relationships"><Relationship Id="rId1" Type="http://schemas.openxmlformats.org/officeDocument/2006/relationships/customXmlProps" Target="itemProps2.xml" /></Relationships>
</file>

<file path=customXml/_rels/item3.xml.rels>&#65279;<?xml version="1.0" encoding="utf-8" standalone="yes"?><Relationships xmlns="http://schemas.openxmlformats.org/package/2006/relationships"><Relationship Id="rId1" Type="http://schemas.openxmlformats.org/officeDocument/2006/relationships/customXmlProps" Target="itemProps3.xml" 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igrationWizId xmlns="720d7930-f6ad-4b31-8dd8-f6b43e3d178f" xsi:nil="true"/>
    <MigrationWizIdPermissions xmlns="720d7930-f6ad-4b31-8dd8-f6b43e3d178f" xsi:nil="true"/>
    <MigrationWizIdDocumentLibraryPermissions xmlns="720d7930-f6ad-4b31-8dd8-f6b43e3d178f" xsi:nil="true"/>
    <MigrationWizIdSecurityGroups xmlns="720d7930-f6ad-4b31-8dd8-f6b43e3d178f" xsi:nil="true"/>
    <MigrationWizIdPermissionLevels xmlns="720d7930-f6ad-4b31-8dd8-f6b43e3d178f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B2047BFF2AC2534B9B9B8D68AC5D9643" ma:contentTypeVersion="16" ma:contentTypeDescription="Crear nuevo documento." ma:contentTypeScope="" ma:versionID="1c4cd187311986fa11ce72ff41076e3d">
  <xsd:schema xmlns:xsd="http://www.w3.org/2001/XMLSchema" xmlns:xs="http://www.w3.org/2001/XMLSchema" xmlns:p="http://schemas.microsoft.com/office/2006/metadata/properties" xmlns:ns3="720d7930-f6ad-4b31-8dd8-f6b43e3d178f" xmlns:ns4="d1f8396f-904f-4943-b446-7bc055dc1b25" targetNamespace="http://schemas.microsoft.com/office/2006/metadata/properties" ma:root="true" ma:fieldsID="d47e881255f891a830a9ddfa2e975a76" ns3:_="" ns4:_="">
    <xsd:import namespace="720d7930-f6ad-4b31-8dd8-f6b43e3d178f"/>
    <xsd:import namespace="d1f8396f-904f-4943-b446-7bc055dc1b25"/>
    <xsd:element name="properties">
      <xsd:complexType>
        <xsd:sequence>
          <xsd:element name="documentManagement">
            <xsd:complexType>
              <xsd:all>
                <xsd:element ref="ns3:MigrationWizId" minOccurs="0"/>
                <xsd:element ref="ns3:MigrationWizIdPermissions" minOccurs="0"/>
                <xsd:element ref="ns3:MigrationWizIdPermissionLevels" minOccurs="0"/>
                <xsd:element ref="ns3:MigrationWizIdDocumentLibraryPermissions" minOccurs="0"/>
                <xsd:element ref="ns3:MigrationWizIdSecurityGroup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EventHashCode" minOccurs="0"/>
                <xsd:element ref="ns3:MediaServiceGeneration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0d7930-f6ad-4b31-8dd8-f6b43e3d178f" elementFormDefault="qualified">
    <xsd:import namespace="http://schemas.microsoft.com/office/2006/documentManagement/types"/>
    <xsd:import namespace="http://schemas.microsoft.com/office/infopath/2007/PartnerControls"/>
    <xsd:element name="MigrationWizId" ma:index="8" nillable="true" ma:displayName="MigrationWizId" ma:internalName="MigrationWizId">
      <xsd:simpleType>
        <xsd:restriction base="dms:Text"/>
      </xsd:simpleType>
    </xsd:element>
    <xsd:element name="MigrationWizIdPermissions" ma:index="9" nillable="true" ma:displayName="MigrationWizIdPermissions" ma:internalName="MigrationWizIdPermissions">
      <xsd:simpleType>
        <xsd:restriction base="dms:Text"/>
      </xsd:simpleType>
    </xsd:element>
    <xsd:element name="MigrationWizIdPermissionLevels" ma:index="10" nillable="true" ma:displayName="MigrationWizIdPermissionLevels" ma:internalName="MigrationWizIdPermissionLevels">
      <xsd:simpleType>
        <xsd:restriction base="dms:Text"/>
      </xsd:simpleType>
    </xsd:element>
    <xsd:element name="MigrationWizIdDocumentLibraryPermissions" ma:index="11" nillable="true" ma:displayName="MigrationWizIdDocumentLibraryPermissions" ma:internalName="MigrationWizIdDocumentLibraryPermissions">
      <xsd:simpleType>
        <xsd:restriction base="dms:Text"/>
      </xsd:simpleType>
    </xsd:element>
    <xsd:element name="MigrationWizIdSecurityGroups" ma:index="12" nillable="true" ma:displayName="MigrationWizIdSecurityGroups" ma:internalName="MigrationWizIdSecurityGroups">
      <xsd:simpleType>
        <xsd:restriction base="dms:Text"/>
      </xsd:simpleType>
    </xsd:element>
    <xsd:element name="MediaServiceMetadata" ma:index="16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7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8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9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2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23" nillable="true" ma:displayName="MediaServiceGenerationTime" ma:hidden="true" ma:internalName="MediaServiceGenerationTim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f8396f-904f-4943-b446-7bc055dc1b25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Compartido con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Detalles de uso compartido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Hash de la sugerencia para compartir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22AD49C-74C7-48E5-A1C8-DDE24EBC38FA}">
  <ds:schemaRefs>
    <ds:schemaRef ds:uri="http://schemas.openxmlformats.org/package/2006/metadata/core-properties"/>
    <ds:schemaRef ds:uri="http://purl.org/dc/elements/1.1/"/>
    <ds:schemaRef ds:uri="http://purl.org/dc/dcmitype/"/>
    <ds:schemaRef ds:uri="http://purl.org/dc/terms/"/>
    <ds:schemaRef ds:uri="http://schemas.microsoft.com/office/2006/metadata/properties"/>
    <ds:schemaRef ds:uri="720d7930-f6ad-4b31-8dd8-f6b43e3d178f"/>
    <ds:schemaRef ds:uri="http://schemas.microsoft.com/office/2006/documentManagement/types"/>
    <ds:schemaRef ds:uri="d1f8396f-904f-4943-b446-7bc055dc1b25"/>
    <ds:schemaRef ds:uri="http://schemas.microsoft.com/office/infopath/2007/PartnerControl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EFF83F6F-EBF9-4986-A955-C5C92FE6BD7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20d7930-f6ad-4b31-8dd8-f6b43e3d178f"/>
    <ds:schemaRef ds:uri="d1f8396f-904f-4943-b446-7bc055dc1b2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D6D8A74-9A36-4D83-A185-7A8A1A0EE7C2}">
  <ds:schemaRefs>
    <ds:schemaRef ds:uri="http://schemas.microsoft.com/sharepoint/v3/contenttype/forms"/>
  </ds:schemaRefs>
</ds:datastoreItem>
</file>

<file path=docProps/app.xml><?xml version="1.0" encoding="utf-8"?>
<Properties xmlns:vt="http://schemas.openxmlformats.org/officeDocument/2006/docPropsVTypes" xmlns="http://schemas.openxmlformats.org/officeDocument/2006/extended-properties">
  <Template>Office Theme</Template>
  <Company/>
  <PresentationFormat>On-screen Show (16:9)</PresentationFormat>
  <Paragraphs>108</Paragraphs>
  <Slides>42</Slides>
  <Notes>2</Notes>
  <TotalTime>7849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baseType="lpstr" size="55">
      <vt:lpstr>Arial</vt:lpstr>
      <vt:lpstr>Calibri Light</vt:lpstr>
      <vt:lpstr>Calibri</vt:lpstr>
      <vt:lpstr>Aptos</vt:lpstr>
      <vt:lpstr>Times New Roman</vt:lpstr>
      <vt:lpstr>Aptos Display</vt:lpstr>
      <vt:lpstr>Oswald</vt:lpstr>
      <vt:lpstr>Comic Sans MS</vt:lpstr>
      <vt:lpstr>Arial Narrow</vt:lpstr>
      <vt:lpstr>Century Gothic</vt:lpstr>
      <vt:lpstr>Bree</vt:lpstr>
      <vt:lpstr>Microsoft YaHei UI</vt:lpstr>
      <vt:lpstr>Diseño personalizado</vt:lpstr>
      <vt:lpstr>DEFECTOS CONGÉNITOS</vt:lpstr>
      <vt:lpstr>Comportamiento epidemiológico de la mortalidad en la infancia</vt:lpstr>
      <vt:lpstr>PowerPoint Presentation</vt:lpstr>
      <vt:lpstr>PowerPoint Presentation</vt:lpstr>
      <vt:lpstr>PowerPoint Presentation</vt:lpstr>
      <vt:lpstr>PowerPoint Presentation</vt:lpstr>
      <vt:lpstr>Notificación de los Defectos Congénitos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Vigilancia</vt:lpstr>
      <vt:lpstr>PowerPoint Presentation</vt:lpstr>
      <vt:lpstr>PowerPoint Presentation</vt:lpstr>
      <vt:lpstr>PowerPoint Presentation</vt:lpstr>
      <vt:lpstr>DEFINICIONES</vt:lpstr>
      <vt:lpstr>ASOCIADOS A PREMATUREZ</vt:lpstr>
      <vt:lpstr>DEFECTOS MENORES</vt:lpstr>
      <vt:lpstr>AJUSTES</vt:lpstr>
      <vt:lpstr>DEFINICIONES</vt:lpstr>
      <vt:lpstr>Protocolo de Vigilancia IntensificadaMicrocefalia y Defectos Congénitos por Zika</vt:lpstr>
      <vt:lpstr>INTRODUCCIÓN</vt:lpstr>
      <vt:lpstr>JUSTIFICACIÓN DE LA VIGILANCIA</vt:lpstr>
      <vt:lpstr>OBJETIVOS DE LA VIGILANCIA</vt:lpstr>
      <vt:lpstr>DEFINICIÓN DE CASO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Herramientas digitales</vt:lpstr>
      <vt:lpstr>ATLAS ECLAMC</vt:lpstr>
      <vt:lpstr>ATLAS ECLAMC</vt:lpstr>
      <vt:lpstr>GeniApp (Android y iOS)</vt:lpstr>
      <vt:lpstr>GeniApp</vt:lpstr>
      <vt:lpstr>Estrategia de Tamizaje Clínico para Enfermedades Raras HuérfanasUna creación de ACMGen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19.1200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Presentación de PowerPoint</dc:title>
  <dc:creator>Tavera Riveros, Bryan Rober</dc:creator>
  <cp:lastModifiedBy>Adriana Maritza, Guaca Ruiz</cp:lastModifiedBy>
  <cp:revision>702</cp:revision>
  <dcterms:created xsi:type="dcterms:W3CDTF">2020-01-15T19:55:08Z</dcterms:created>
  <dcterms:modified xsi:type="dcterms:W3CDTF">2025-09-01T14:06:20Z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ContentTypeId">
    <vt:lpwstr>0x010100B2047BFF2AC2534B9B9B8D68AC5D9643</vt:lpwstr>
  </property>
</Properties>
</file>