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8"/>
  </p:notesMasterIdLst>
  <p:sldIdLst>
    <p:sldId id="272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83" r:id="rId13"/>
    <p:sldId id="284" r:id="rId14"/>
    <p:sldId id="285" r:id="rId15"/>
    <p:sldId id="286" r:id="rId16"/>
    <p:sldId id="287" r:id="rId17"/>
  </p:sldIdLst>
  <p:sldSz cx="9144000" cy="6858000" type="screen4x3"/>
  <p:notesSz cx="9144000" cy="6858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9" roundtripDataSignature="AMtx7mhiXFbExFqsr0PfdAgwQOGNdtZjG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1734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5180012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2857500" y="514350"/>
            <a:ext cx="3429000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6513512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5180012" y="6513512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366ba3d52d1_0_0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g366ba3d52d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366ba3d52d1_0_0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g366ba3d52d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9145864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366ba3d52d1_0_0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g366ba3d52d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5486073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366ba3d52d1_0_0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g366ba3d52d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1591512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366ba3d52d1_0_0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g366ba3d52d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4095378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366ba3d52d1_0_0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g366ba3d52d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3337543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366ba3d52d1_0_0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g366ba3d52d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2468703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366ba3d52d1_0_0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g366ba3d52d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351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366ba3d52d1_0_0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g366ba3d52d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6543164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366ba3d52d1_0_0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g366ba3d52d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534158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366ba3d52d1_0_0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g366ba3d52d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5885718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366ba3d52d1_0_0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g366ba3d52d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5536068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366ba3d52d1_0_0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g366ba3d52d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0414791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366ba3d52d1_0_0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g366ba3d52d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4746570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366ba3d52d1_0_0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g366ba3d52d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075888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366ba3d52d1_0_0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g366ba3d52d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2980626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ólo el título" type="titleOnly">
  <p:cSld name="TITLE_ONLY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10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60" name="Google Shape;60;p10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1" name="Google Shape;61;p10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62" name="Google Shape;62;p1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2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75" name="Google Shape;75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3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3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81" name="Google Shape;81;p1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366ba3d52d1_0_0"/>
          <p:cNvSpPr txBox="1"/>
          <p:nvPr/>
        </p:nvSpPr>
        <p:spPr>
          <a:xfrm>
            <a:off x="1835100" y="2734913"/>
            <a:ext cx="5473800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SzPts val="1800"/>
            </a:pPr>
            <a:r>
              <a:rPr lang="es-CO" sz="1800" b="1" noProof="0" dirty="0">
                <a:latin typeface="Calibri"/>
                <a:cs typeface="Calibri"/>
                <a:sym typeface="Calibri"/>
              </a:rPr>
              <a:t>Sebastián García Mujica.</a:t>
            </a:r>
            <a:endParaRPr lang="es-CO" noProof="0" dirty="0"/>
          </a:p>
        </p:txBody>
      </p:sp>
      <p:sp>
        <p:nvSpPr>
          <p:cNvPr id="91" name="Google Shape;91;g366ba3d52d1_0_0"/>
          <p:cNvSpPr txBox="1"/>
          <p:nvPr/>
        </p:nvSpPr>
        <p:spPr>
          <a:xfrm>
            <a:off x="1438431" y="3673205"/>
            <a:ext cx="6643338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s-ES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Participó en el proceso de formación: </a:t>
            </a:r>
            <a:r>
              <a:rPr lang="es-CO" sz="1600" i="1" noProof="0" dirty="0">
                <a:latin typeface="Calibri"/>
                <a:ea typeface="Calibri"/>
                <a:cs typeface="Calibri"/>
                <a:sym typeface="Calibri"/>
              </a:rPr>
              <a:t>Sembrando amor en Servitá</a:t>
            </a:r>
          </a:p>
          <a:p>
            <a:pPr lvl="0" algn="ctr">
              <a:buSzPts val="1600"/>
            </a:pP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con una intensidad de diez (</a:t>
            </a:r>
            <a:r>
              <a:rPr lang="es-CO" sz="16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10)</a:t>
            </a: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horas.</a:t>
            </a:r>
            <a:endParaRPr lang="es-CO" noProof="0" dirty="0"/>
          </a:p>
        </p:txBody>
      </p:sp>
      <p:sp>
        <p:nvSpPr>
          <p:cNvPr id="92" name="Google Shape;92;g366ba3d52d1_0_0"/>
          <p:cNvSpPr txBox="1"/>
          <p:nvPr/>
        </p:nvSpPr>
        <p:spPr>
          <a:xfrm>
            <a:off x="2952749" y="5084762"/>
            <a:ext cx="3238500" cy="8155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Calibri"/>
              <a:buNone/>
            </a:pPr>
            <a:r>
              <a:rPr lang="es-CO" sz="1200" b="1" i="0" u="none" strike="noStrike" cap="none" noProof="0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Firma</a:t>
            </a:r>
            <a:endParaRPr lang="es-CO" noProof="0" dirty="0"/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Alix Montes Arroyo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Jefe de la Oficina de Participación, Educación y Localidades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Bogotá D.C., octubre de 2025</a:t>
            </a:r>
            <a:endParaRPr lang="es-CO" noProof="0" dirty="0"/>
          </a:p>
        </p:txBody>
      </p:sp>
      <p:cxnSp>
        <p:nvCxnSpPr>
          <p:cNvPr id="93" name="Google Shape;93;g366ba3d52d1_0_0"/>
          <p:cNvCxnSpPr/>
          <p:nvPr/>
        </p:nvCxnSpPr>
        <p:spPr>
          <a:xfrm>
            <a:off x="3276600" y="5084762"/>
            <a:ext cx="26622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4" name="CuadroTexto 3">
            <a:extLst>
              <a:ext uri="{FF2B5EF4-FFF2-40B4-BE49-F238E27FC236}">
                <a16:creationId xmlns:a16="http://schemas.microsoft.com/office/drawing/2014/main" id="{045CD57F-1138-585B-18F1-7882819B1431}"/>
              </a:ext>
            </a:extLst>
          </p:cNvPr>
          <p:cNvSpPr txBox="1"/>
          <p:nvPr/>
        </p:nvSpPr>
        <p:spPr>
          <a:xfrm>
            <a:off x="3265631" y="3115760"/>
            <a:ext cx="261273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Identificación No. 1020754441  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7372737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366ba3d52d1_0_0"/>
          <p:cNvSpPr txBox="1"/>
          <p:nvPr/>
        </p:nvSpPr>
        <p:spPr>
          <a:xfrm>
            <a:off x="1835100" y="2734913"/>
            <a:ext cx="5473800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SzPts val="1800"/>
            </a:pPr>
            <a:r>
              <a:rPr lang="es-CO" sz="1800" b="1" noProof="0" dirty="0">
                <a:latin typeface="Calibri"/>
                <a:cs typeface="Calibri"/>
                <a:sym typeface="Calibri"/>
              </a:rPr>
              <a:t>Breiner Alexis Fontecha Martínez</a:t>
            </a:r>
            <a:endParaRPr lang="es-CO" noProof="0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45CD57F-1138-585B-18F1-7882819B1431}"/>
              </a:ext>
            </a:extLst>
          </p:cNvPr>
          <p:cNvSpPr txBox="1"/>
          <p:nvPr/>
        </p:nvSpPr>
        <p:spPr>
          <a:xfrm>
            <a:off x="3276600" y="3115760"/>
            <a:ext cx="244204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Identificación No. 1016861324  </a:t>
            </a:r>
            <a:endParaRPr lang="es-CO" dirty="0"/>
          </a:p>
        </p:txBody>
      </p:sp>
      <p:sp>
        <p:nvSpPr>
          <p:cNvPr id="7" name="Google Shape;91;g366ba3d52d1_0_0">
            <a:extLst>
              <a:ext uri="{FF2B5EF4-FFF2-40B4-BE49-F238E27FC236}">
                <a16:creationId xmlns:a16="http://schemas.microsoft.com/office/drawing/2014/main" id="{CB611E79-BEF7-4163-9426-D868DC127BDD}"/>
              </a:ext>
            </a:extLst>
          </p:cNvPr>
          <p:cNvSpPr txBox="1"/>
          <p:nvPr/>
        </p:nvSpPr>
        <p:spPr>
          <a:xfrm>
            <a:off x="1438431" y="3673205"/>
            <a:ext cx="6643338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s-ES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Participó en el proceso de formación: </a:t>
            </a:r>
            <a:r>
              <a:rPr lang="es-CO" sz="1600" i="1" noProof="0" dirty="0">
                <a:latin typeface="Calibri"/>
                <a:ea typeface="Calibri"/>
                <a:cs typeface="Calibri"/>
                <a:sym typeface="Calibri"/>
              </a:rPr>
              <a:t>Sembrando amor en Servitá</a:t>
            </a:r>
          </a:p>
          <a:p>
            <a:pPr lvl="0" algn="ctr">
              <a:buSzPts val="1600"/>
            </a:pP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con una intensidad de diez (</a:t>
            </a:r>
            <a:r>
              <a:rPr lang="es-CO" sz="16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10)</a:t>
            </a: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horas.</a:t>
            </a:r>
            <a:endParaRPr lang="es-CO" noProof="0" dirty="0"/>
          </a:p>
        </p:txBody>
      </p:sp>
      <p:sp>
        <p:nvSpPr>
          <p:cNvPr id="8" name="Google Shape;92;g366ba3d52d1_0_0">
            <a:extLst>
              <a:ext uri="{FF2B5EF4-FFF2-40B4-BE49-F238E27FC236}">
                <a16:creationId xmlns:a16="http://schemas.microsoft.com/office/drawing/2014/main" id="{0DE64CB3-614D-40A3-856C-9464F428ED21}"/>
              </a:ext>
            </a:extLst>
          </p:cNvPr>
          <p:cNvSpPr txBox="1"/>
          <p:nvPr/>
        </p:nvSpPr>
        <p:spPr>
          <a:xfrm>
            <a:off x="2952749" y="5084762"/>
            <a:ext cx="3238500" cy="8155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Calibri"/>
              <a:buNone/>
            </a:pPr>
            <a:r>
              <a:rPr lang="es-CO" sz="1200" b="1" i="0" u="none" strike="noStrike" cap="none" noProof="0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Firma</a:t>
            </a:r>
            <a:endParaRPr lang="es-CO" noProof="0" dirty="0"/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Alix Montes Arroyo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Jefe de la Oficina de Participación, Educación y Localidades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Bogotá D.C., octubre de 2025</a:t>
            </a:r>
            <a:endParaRPr lang="es-CO" noProof="0" dirty="0"/>
          </a:p>
        </p:txBody>
      </p:sp>
      <p:cxnSp>
        <p:nvCxnSpPr>
          <p:cNvPr id="9" name="Google Shape;93;g366ba3d52d1_0_0">
            <a:extLst>
              <a:ext uri="{FF2B5EF4-FFF2-40B4-BE49-F238E27FC236}">
                <a16:creationId xmlns:a16="http://schemas.microsoft.com/office/drawing/2014/main" id="{F0C980B7-8226-4F1D-B02E-F78C9770087F}"/>
              </a:ext>
            </a:extLst>
          </p:cNvPr>
          <p:cNvCxnSpPr/>
          <p:nvPr/>
        </p:nvCxnSpPr>
        <p:spPr>
          <a:xfrm>
            <a:off x="3276600" y="5084762"/>
            <a:ext cx="26622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3870875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366ba3d52d1_0_0"/>
          <p:cNvSpPr txBox="1"/>
          <p:nvPr/>
        </p:nvSpPr>
        <p:spPr>
          <a:xfrm>
            <a:off x="1835100" y="2734913"/>
            <a:ext cx="5473800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SzPts val="1800"/>
            </a:pPr>
            <a:r>
              <a:rPr lang="es-CO" sz="1800" b="1" noProof="0" dirty="0">
                <a:latin typeface="Calibri"/>
                <a:cs typeface="Calibri"/>
                <a:sym typeface="Calibri"/>
              </a:rPr>
              <a:t>Laura Daniela Rosas Naranjos</a:t>
            </a:r>
            <a:endParaRPr lang="es-CO" noProof="0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45CD57F-1138-585B-18F1-7882819B1431}"/>
              </a:ext>
            </a:extLst>
          </p:cNvPr>
          <p:cNvSpPr txBox="1"/>
          <p:nvPr/>
        </p:nvSpPr>
        <p:spPr>
          <a:xfrm>
            <a:off x="3248598" y="3115760"/>
            <a:ext cx="264680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Identificación No. 1023655890  </a:t>
            </a:r>
            <a:endParaRPr lang="es-CO" dirty="0"/>
          </a:p>
        </p:txBody>
      </p:sp>
      <p:sp>
        <p:nvSpPr>
          <p:cNvPr id="7" name="Google Shape;91;g366ba3d52d1_0_0">
            <a:extLst>
              <a:ext uri="{FF2B5EF4-FFF2-40B4-BE49-F238E27FC236}">
                <a16:creationId xmlns:a16="http://schemas.microsoft.com/office/drawing/2014/main" id="{11DE1331-B2F3-4195-A49F-C758005350F9}"/>
              </a:ext>
            </a:extLst>
          </p:cNvPr>
          <p:cNvSpPr txBox="1"/>
          <p:nvPr/>
        </p:nvSpPr>
        <p:spPr>
          <a:xfrm>
            <a:off x="1438431" y="3673205"/>
            <a:ext cx="6643338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s-ES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Participó en el proceso de formación: </a:t>
            </a:r>
            <a:r>
              <a:rPr lang="es-CO" sz="1600" i="1" noProof="0" dirty="0">
                <a:latin typeface="Calibri"/>
                <a:ea typeface="Calibri"/>
                <a:cs typeface="Calibri"/>
                <a:sym typeface="Calibri"/>
              </a:rPr>
              <a:t>Sembrando amor en Servitá</a:t>
            </a:r>
          </a:p>
          <a:p>
            <a:pPr lvl="0" algn="ctr">
              <a:buSzPts val="1600"/>
            </a:pP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con una intensidad de diez (</a:t>
            </a:r>
            <a:r>
              <a:rPr lang="es-CO" sz="16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10)</a:t>
            </a: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horas.</a:t>
            </a:r>
            <a:endParaRPr lang="es-CO" noProof="0" dirty="0"/>
          </a:p>
        </p:txBody>
      </p:sp>
      <p:sp>
        <p:nvSpPr>
          <p:cNvPr id="8" name="Google Shape;92;g366ba3d52d1_0_0">
            <a:extLst>
              <a:ext uri="{FF2B5EF4-FFF2-40B4-BE49-F238E27FC236}">
                <a16:creationId xmlns:a16="http://schemas.microsoft.com/office/drawing/2014/main" id="{DD6D5CA3-F988-4E56-A22D-B7BB80AC6B57}"/>
              </a:ext>
            </a:extLst>
          </p:cNvPr>
          <p:cNvSpPr txBox="1"/>
          <p:nvPr/>
        </p:nvSpPr>
        <p:spPr>
          <a:xfrm>
            <a:off x="2952749" y="5084762"/>
            <a:ext cx="3238500" cy="8155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Calibri"/>
              <a:buNone/>
            </a:pPr>
            <a:r>
              <a:rPr lang="es-CO" sz="1200" b="1" i="0" u="none" strike="noStrike" cap="none" noProof="0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Firma</a:t>
            </a:r>
            <a:endParaRPr lang="es-CO" noProof="0" dirty="0"/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Alix Montes Arroyo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Jefe de la Oficina de Participación, Educación y Localidades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Bogotá D.C., octubre de 2025</a:t>
            </a:r>
            <a:endParaRPr lang="es-CO" noProof="0" dirty="0"/>
          </a:p>
        </p:txBody>
      </p:sp>
      <p:cxnSp>
        <p:nvCxnSpPr>
          <p:cNvPr id="9" name="Google Shape;93;g366ba3d52d1_0_0">
            <a:extLst>
              <a:ext uri="{FF2B5EF4-FFF2-40B4-BE49-F238E27FC236}">
                <a16:creationId xmlns:a16="http://schemas.microsoft.com/office/drawing/2014/main" id="{479CA0D3-0CE1-46CC-9341-90B346F49555}"/>
              </a:ext>
            </a:extLst>
          </p:cNvPr>
          <p:cNvCxnSpPr/>
          <p:nvPr/>
        </p:nvCxnSpPr>
        <p:spPr>
          <a:xfrm>
            <a:off x="3276600" y="5084762"/>
            <a:ext cx="26622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26674538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366ba3d52d1_0_0"/>
          <p:cNvSpPr txBox="1"/>
          <p:nvPr/>
        </p:nvSpPr>
        <p:spPr>
          <a:xfrm>
            <a:off x="1610960" y="2746469"/>
            <a:ext cx="5473800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SzPts val="1800"/>
            </a:pPr>
            <a:r>
              <a:rPr lang="es-CO" sz="1800" b="1" dirty="0">
                <a:latin typeface="Calibri"/>
                <a:cs typeface="Calibri"/>
                <a:sym typeface="Calibri"/>
              </a:rPr>
              <a:t>Laura Camila Arteaga Vanegas</a:t>
            </a:r>
            <a:endParaRPr lang="es-CO" noProof="0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45CD57F-1138-585B-18F1-7882819B1431}"/>
              </a:ext>
            </a:extLst>
          </p:cNvPr>
          <p:cNvSpPr txBox="1"/>
          <p:nvPr/>
        </p:nvSpPr>
        <p:spPr>
          <a:xfrm>
            <a:off x="3276600" y="3138171"/>
            <a:ext cx="2584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Identificación No. 1010236589  </a:t>
            </a:r>
            <a:endParaRPr lang="es-CO" dirty="0"/>
          </a:p>
        </p:txBody>
      </p:sp>
      <p:sp>
        <p:nvSpPr>
          <p:cNvPr id="7" name="Google Shape;91;g366ba3d52d1_0_0">
            <a:extLst>
              <a:ext uri="{FF2B5EF4-FFF2-40B4-BE49-F238E27FC236}">
                <a16:creationId xmlns:a16="http://schemas.microsoft.com/office/drawing/2014/main" id="{A1D12BDD-9FB6-4D0B-9056-4C3E7E85F558}"/>
              </a:ext>
            </a:extLst>
          </p:cNvPr>
          <p:cNvSpPr txBox="1"/>
          <p:nvPr/>
        </p:nvSpPr>
        <p:spPr>
          <a:xfrm>
            <a:off x="1438431" y="3673205"/>
            <a:ext cx="6643338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s-ES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Participó en el proceso de formación: </a:t>
            </a:r>
            <a:r>
              <a:rPr lang="es-CO" sz="1600" i="1" noProof="0" dirty="0">
                <a:latin typeface="Calibri"/>
                <a:ea typeface="Calibri"/>
                <a:cs typeface="Calibri"/>
                <a:sym typeface="Calibri"/>
              </a:rPr>
              <a:t>Sembrando amor en Servitá</a:t>
            </a:r>
          </a:p>
          <a:p>
            <a:pPr lvl="0" algn="ctr">
              <a:buSzPts val="1600"/>
            </a:pP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con una intensidad de diez (</a:t>
            </a:r>
            <a:r>
              <a:rPr lang="es-CO" sz="16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10)</a:t>
            </a: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horas.</a:t>
            </a:r>
            <a:endParaRPr lang="es-CO" noProof="0" dirty="0"/>
          </a:p>
        </p:txBody>
      </p:sp>
      <p:sp>
        <p:nvSpPr>
          <p:cNvPr id="8" name="Google Shape;92;g366ba3d52d1_0_0">
            <a:extLst>
              <a:ext uri="{FF2B5EF4-FFF2-40B4-BE49-F238E27FC236}">
                <a16:creationId xmlns:a16="http://schemas.microsoft.com/office/drawing/2014/main" id="{E3F688A0-070A-43FF-B8AC-57F1F16F4D0A}"/>
              </a:ext>
            </a:extLst>
          </p:cNvPr>
          <p:cNvSpPr txBox="1"/>
          <p:nvPr/>
        </p:nvSpPr>
        <p:spPr>
          <a:xfrm>
            <a:off x="2952749" y="5084762"/>
            <a:ext cx="3238500" cy="8155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Calibri"/>
              <a:buNone/>
            </a:pPr>
            <a:r>
              <a:rPr lang="es-CO" sz="1200" b="1" i="0" u="none" strike="noStrike" cap="none" noProof="0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Firma</a:t>
            </a:r>
            <a:endParaRPr lang="es-CO" noProof="0" dirty="0"/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Alix Montes Arroyo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Jefe de la Oficina de Participación, Educación y Localidades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Bogotá D.C., octubre de 2025</a:t>
            </a:r>
            <a:endParaRPr lang="es-CO" noProof="0" dirty="0"/>
          </a:p>
        </p:txBody>
      </p:sp>
      <p:cxnSp>
        <p:nvCxnSpPr>
          <p:cNvPr id="9" name="Google Shape;93;g366ba3d52d1_0_0">
            <a:extLst>
              <a:ext uri="{FF2B5EF4-FFF2-40B4-BE49-F238E27FC236}">
                <a16:creationId xmlns:a16="http://schemas.microsoft.com/office/drawing/2014/main" id="{6DBEF36D-5AFD-4B6D-9284-174838A55FE8}"/>
              </a:ext>
            </a:extLst>
          </p:cNvPr>
          <p:cNvCxnSpPr/>
          <p:nvPr/>
        </p:nvCxnSpPr>
        <p:spPr>
          <a:xfrm>
            <a:off x="3276600" y="5084762"/>
            <a:ext cx="26622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24799644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366ba3d52d1_0_0"/>
          <p:cNvSpPr txBox="1"/>
          <p:nvPr/>
        </p:nvSpPr>
        <p:spPr>
          <a:xfrm>
            <a:off x="1835100" y="2696607"/>
            <a:ext cx="5473800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SzPts val="1800"/>
            </a:pPr>
            <a:r>
              <a:rPr lang="es-CO" sz="1800" b="1" dirty="0">
                <a:latin typeface="Calibri"/>
                <a:cs typeface="Calibri"/>
                <a:sym typeface="Calibri"/>
              </a:rPr>
              <a:t>Mariam Elizabeth Nusa Díaz</a:t>
            </a:r>
            <a:endParaRPr lang="es-CO" noProof="0" dirty="0"/>
          </a:p>
        </p:txBody>
      </p:sp>
      <p:cxnSp>
        <p:nvCxnSpPr>
          <p:cNvPr id="93" name="Google Shape;93;g366ba3d52d1_0_0"/>
          <p:cNvCxnSpPr/>
          <p:nvPr/>
        </p:nvCxnSpPr>
        <p:spPr>
          <a:xfrm>
            <a:off x="3276600" y="5084762"/>
            <a:ext cx="26622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4" name="CuadroTexto 3">
            <a:extLst>
              <a:ext uri="{FF2B5EF4-FFF2-40B4-BE49-F238E27FC236}">
                <a16:creationId xmlns:a16="http://schemas.microsoft.com/office/drawing/2014/main" id="{045CD57F-1138-585B-18F1-7882819B1431}"/>
              </a:ext>
            </a:extLst>
          </p:cNvPr>
          <p:cNvSpPr txBox="1"/>
          <p:nvPr/>
        </p:nvSpPr>
        <p:spPr>
          <a:xfrm>
            <a:off x="3276600" y="3145049"/>
            <a:ext cx="247647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Identificación No. 101365897  </a:t>
            </a:r>
            <a:endParaRPr lang="es-CO" dirty="0"/>
          </a:p>
        </p:txBody>
      </p:sp>
      <p:sp>
        <p:nvSpPr>
          <p:cNvPr id="7" name="Google Shape;91;g366ba3d52d1_0_0">
            <a:extLst>
              <a:ext uri="{FF2B5EF4-FFF2-40B4-BE49-F238E27FC236}">
                <a16:creationId xmlns:a16="http://schemas.microsoft.com/office/drawing/2014/main" id="{F0F2CC34-508C-4559-8828-282A74CB9C11}"/>
              </a:ext>
            </a:extLst>
          </p:cNvPr>
          <p:cNvSpPr txBox="1"/>
          <p:nvPr/>
        </p:nvSpPr>
        <p:spPr>
          <a:xfrm>
            <a:off x="1438431" y="3673205"/>
            <a:ext cx="6643338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s-ES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Participó en el proceso de formación: </a:t>
            </a:r>
            <a:r>
              <a:rPr lang="es-CO" sz="1600" i="1" noProof="0" dirty="0">
                <a:latin typeface="Calibri"/>
                <a:ea typeface="Calibri"/>
                <a:cs typeface="Calibri"/>
                <a:sym typeface="Calibri"/>
              </a:rPr>
              <a:t>Sembrando amor en Servitá</a:t>
            </a:r>
          </a:p>
          <a:p>
            <a:pPr lvl="0" algn="ctr">
              <a:buSzPts val="1600"/>
            </a:pP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con una intensidad de diez (</a:t>
            </a:r>
            <a:r>
              <a:rPr lang="es-CO" sz="16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10)</a:t>
            </a: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horas.</a:t>
            </a:r>
            <a:endParaRPr lang="es-CO" noProof="0" dirty="0"/>
          </a:p>
        </p:txBody>
      </p:sp>
      <p:sp>
        <p:nvSpPr>
          <p:cNvPr id="8" name="Google Shape;92;g366ba3d52d1_0_0">
            <a:extLst>
              <a:ext uri="{FF2B5EF4-FFF2-40B4-BE49-F238E27FC236}">
                <a16:creationId xmlns:a16="http://schemas.microsoft.com/office/drawing/2014/main" id="{C06F928A-2494-43FA-A5A3-744BF1A22C75}"/>
              </a:ext>
            </a:extLst>
          </p:cNvPr>
          <p:cNvSpPr txBox="1"/>
          <p:nvPr/>
        </p:nvSpPr>
        <p:spPr>
          <a:xfrm>
            <a:off x="2988450" y="5096017"/>
            <a:ext cx="3238500" cy="8155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Calibri"/>
              <a:buNone/>
            </a:pPr>
            <a:r>
              <a:rPr lang="es-CO" sz="1200" b="1" i="0" u="none" strike="noStrike" cap="none" noProof="0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Firma</a:t>
            </a:r>
            <a:endParaRPr lang="es-CO" noProof="0" dirty="0"/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Alix Montes Arroyo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Jefe de la Oficina de Participación, Educación y Localidades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Bogotá D.C., octubre de 2025</a:t>
            </a:r>
            <a:endParaRPr lang="es-CO" noProof="0" dirty="0"/>
          </a:p>
        </p:txBody>
      </p:sp>
    </p:spTree>
    <p:extLst>
      <p:ext uri="{BB962C8B-B14F-4D97-AF65-F5344CB8AC3E}">
        <p14:creationId xmlns:p14="http://schemas.microsoft.com/office/powerpoint/2010/main" val="18743866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366ba3d52d1_0_0"/>
          <p:cNvSpPr txBox="1"/>
          <p:nvPr/>
        </p:nvSpPr>
        <p:spPr>
          <a:xfrm>
            <a:off x="1835100" y="2792563"/>
            <a:ext cx="5473800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SzPts val="1800"/>
            </a:pPr>
            <a:r>
              <a:rPr lang="es-CO" sz="18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José Del Carmen Moya</a:t>
            </a:r>
          </a:p>
        </p:txBody>
      </p:sp>
      <p:cxnSp>
        <p:nvCxnSpPr>
          <p:cNvPr id="93" name="Google Shape;93;g366ba3d52d1_0_0"/>
          <p:cNvCxnSpPr/>
          <p:nvPr/>
        </p:nvCxnSpPr>
        <p:spPr>
          <a:xfrm>
            <a:off x="3276600" y="5084762"/>
            <a:ext cx="26622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4" name="CuadroTexto 3">
            <a:extLst>
              <a:ext uri="{FF2B5EF4-FFF2-40B4-BE49-F238E27FC236}">
                <a16:creationId xmlns:a16="http://schemas.microsoft.com/office/drawing/2014/main" id="{045CD57F-1138-585B-18F1-7882819B1431}"/>
              </a:ext>
            </a:extLst>
          </p:cNvPr>
          <p:cNvSpPr txBox="1"/>
          <p:nvPr/>
        </p:nvSpPr>
        <p:spPr>
          <a:xfrm>
            <a:off x="3369463" y="3116741"/>
            <a:ext cx="247647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Identificación No. 79473882</a:t>
            </a:r>
            <a:endParaRPr lang="es-CO" dirty="0"/>
          </a:p>
        </p:txBody>
      </p:sp>
      <p:sp>
        <p:nvSpPr>
          <p:cNvPr id="7" name="Google Shape;91;g366ba3d52d1_0_0">
            <a:extLst>
              <a:ext uri="{FF2B5EF4-FFF2-40B4-BE49-F238E27FC236}">
                <a16:creationId xmlns:a16="http://schemas.microsoft.com/office/drawing/2014/main" id="{F0F2CC34-508C-4559-8828-282A74CB9C11}"/>
              </a:ext>
            </a:extLst>
          </p:cNvPr>
          <p:cNvSpPr txBox="1"/>
          <p:nvPr/>
        </p:nvSpPr>
        <p:spPr>
          <a:xfrm>
            <a:off x="1438431" y="3673205"/>
            <a:ext cx="6643338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s-ES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Participó en el proceso de formación: </a:t>
            </a:r>
            <a:r>
              <a:rPr lang="es-CO" sz="1600" i="1" noProof="0" dirty="0">
                <a:latin typeface="Calibri"/>
                <a:ea typeface="Calibri"/>
                <a:cs typeface="Calibri"/>
                <a:sym typeface="Calibri"/>
              </a:rPr>
              <a:t>Sembrando amor en Servitá</a:t>
            </a:r>
          </a:p>
          <a:p>
            <a:pPr lvl="0" algn="ctr">
              <a:buSzPts val="1600"/>
            </a:pP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con una intensidad de diez (</a:t>
            </a:r>
            <a:r>
              <a:rPr lang="es-CO" sz="16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10)</a:t>
            </a: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horas.</a:t>
            </a:r>
            <a:endParaRPr lang="es-CO" noProof="0" dirty="0"/>
          </a:p>
        </p:txBody>
      </p:sp>
      <p:sp>
        <p:nvSpPr>
          <p:cNvPr id="8" name="Google Shape;92;g366ba3d52d1_0_0">
            <a:extLst>
              <a:ext uri="{FF2B5EF4-FFF2-40B4-BE49-F238E27FC236}">
                <a16:creationId xmlns:a16="http://schemas.microsoft.com/office/drawing/2014/main" id="{C06F928A-2494-43FA-A5A3-744BF1A22C75}"/>
              </a:ext>
            </a:extLst>
          </p:cNvPr>
          <p:cNvSpPr txBox="1"/>
          <p:nvPr/>
        </p:nvSpPr>
        <p:spPr>
          <a:xfrm>
            <a:off x="2988450" y="5096017"/>
            <a:ext cx="3238500" cy="8155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Calibri"/>
              <a:buNone/>
            </a:pPr>
            <a:r>
              <a:rPr lang="es-CO" sz="1200" b="1" i="0" u="none" strike="noStrike" cap="none" noProof="0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Firma</a:t>
            </a:r>
            <a:endParaRPr lang="es-CO" noProof="0" dirty="0"/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Alix Montes Arroyo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Jefe de la Oficina de Participación, Educación y Localidades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Bogotá D.C., octubre de 2025</a:t>
            </a:r>
            <a:endParaRPr lang="es-CO" noProof="0" dirty="0"/>
          </a:p>
        </p:txBody>
      </p:sp>
    </p:spTree>
    <p:extLst>
      <p:ext uri="{BB962C8B-B14F-4D97-AF65-F5344CB8AC3E}">
        <p14:creationId xmlns:p14="http://schemas.microsoft.com/office/powerpoint/2010/main" val="40193410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366ba3d52d1_0_0"/>
          <p:cNvSpPr txBox="1"/>
          <p:nvPr/>
        </p:nvSpPr>
        <p:spPr>
          <a:xfrm>
            <a:off x="1835100" y="2732466"/>
            <a:ext cx="5473800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SzPts val="1800"/>
            </a:pPr>
            <a:r>
              <a:rPr lang="es-CO" sz="1800" b="1" dirty="0">
                <a:latin typeface="Calibri"/>
                <a:cs typeface="Calibri"/>
                <a:sym typeface="Calibri"/>
              </a:rPr>
              <a:t>Carlos Alberto Albarracín</a:t>
            </a:r>
            <a:endParaRPr lang="es-CO" noProof="0" dirty="0"/>
          </a:p>
        </p:txBody>
      </p:sp>
      <p:cxnSp>
        <p:nvCxnSpPr>
          <p:cNvPr id="93" name="Google Shape;93;g366ba3d52d1_0_0"/>
          <p:cNvCxnSpPr/>
          <p:nvPr/>
        </p:nvCxnSpPr>
        <p:spPr>
          <a:xfrm>
            <a:off x="3276600" y="5084762"/>
            <a:ext cx="26622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4" name="CuadroTexto 3">
            <a:extLst>
              <a:ext uri="{FF2B5EF4-FFF2-40B4-BE49-F238E27FC236}">
                <a16:creationId xmlns:a16="http://schemas.microsoft.com/office/drawing/2014/main" id="{045CD57F-1138-585B-18F1-7882819B1431}"/>
              </a:ext>
            </a:extLst>
          </p:cNvPr>
          <p:cNvSpPr txBox="1"/>
          <p:nvPr/>
        </p:nvSpPr>
        <p:spPr>
          <a:xfrm>
            <a:off x="3369463" y="3100278"/>
            <a:ext cx="247647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Identificación No. 79560989</a:t>
            </a:r>
            <a:endParaRPr lang="es-CO" dirty="0"/>
          </a:p>
        </p:txBody>
      </p:sp>
      <p:sp>
        <p:nvSpPr>
          <p:cNvPr id="7" name="Google Shape;91;g366ba3d52d1_0_0">
            <a:extLst>
              <a:ext uri="{FF2B5EF4-FFF2-40B4-BE49-F238E27FC236}">
                <a16:creationId xmlns:a16="http://schemas.microsoft.com/office/drawing/2014/main" id="{F0F2CC34-508C-4559-8828-282A74CB9C11}"/>
              </a:ext>
            </a:extLst>
          </p:cNvPr>
          <p:cNvSpPr txBox="1"/>
          <p:nvPr/>
        </p:nvSpPr>
        <p:spPr>
          <a:xfrm>
            <a:off x="1438431" y="3673205"/>
            <a:ext cx="6643338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s-ES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Participó en el proceso de formación: </a:t>
            </a:r>
            <a:r>
              <a:rPr lang="es-CO" sz="1600" i="1" noProof="0" dirty="0">
                <a:latin typeface="Calibri"/>
                <a:ea typeface="Calibri"/>
                <a:cs typeface="Calibri"/>
                <a:sym typeface="Calibri"/>
              </a:rPr>
              <a:t>Sembrando amor en Servitá</a:t>
            </a:r>
          </a:p>
          <a:p>
            <a:pPr lvl="0" algn="ctr">
              <a:buSzPts val="1600"/>
            </a:pP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con una intensidad de diez (</a:t>
            </a:r>
            <a:r>
              <a:rPr lang="es-CO" sz="16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10)</a:t>
            </a: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horas.</a:t>
            </a:r>
            <a:endParaRPr lang="es-CO" noProof="0" dirty="0"/>
          </a:p>
        </p:txBody>
      </p:sp>
      <p:sp>
        <p:nvSpPr>
          <p:cNvPr id="8" name="Google Shape;92;g366ba3d52d1_0_0">
            <a:extLst>
              <a:ext uri="{FF2B5EF4-FFF2-40B4-BE49-F238E27FC236}">
                <a16:creationId xmlns:a16="http://schemas.microsoft.com/office/drawing/2014/main" id="{C06F928A-2494-43FA-A5A3-744BF1A22C75}"/>
              </a:ext>
            </a:extLst>
          </p:cNvPr>
          <p:cNvSpPr txBox="1"/>
          <p:nvPr/>
        </p:nvSpPr>
        <p:spPr>
          <a:xfrm>
            <a:off x="2988450" y="5096017"/>
            <a:ext cx="3238500" cy="8155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Calibri"/>
              <a:buNone/>
            </a:pPr>
            <a:r>
              <a:rPr lang="es-CO" sz="1200" b="1" i="0" u="none" strike="noStrike" cap="none" noProof="0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Firma</a:t>
            </a:r>
            <a:endParaRPr lang="es-CO" noProof="0" dirty="0"/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Alix Montes Arroyo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Jefe de la Oficina de Participación, Educación y Localidades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Bogotá D.C., octubre de 2025</a:t>
            </a:r>
            <a:endParaRPr lang="es-CO" noProof="0" dirty="0"/>
          </a:p>
        </p:txBody>
      </p:sp>
    </p:spTree>
    <p:extLst>
      <p:ext uri="{BB962C8B-B14F-4D97-AF65-F5344CB8AC3E}">
        <p14:creationId xmlns:p14="http://schemas.microsoft.com/office/powerpoint/2010/main" val="23949663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366ba3d52d1_0_0"/>
          <p:cNvSpPr txBox="1"/>
          <p:nvPr/>
        </p:nvSpPr>
        <p:spPr>
          <a:xfrm>
            <a:off x="1835100" y="2732466"/>
            <a:ext cx="5473800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SzPts val="1800"/>
            </a:pPr>
            <a:r>
              <a:rPr lang="es-CO" sz="1800" b="1" dirty="0">
                <a:latin typeface="Calibri"/>
                <a:cs typeface="Calibri"/>
                <a:sym typeface="Calibri"/>
              </a:rPr>
              <a:t>Yuly Paola Huertas</a:t>
            </a:r>
            <a:endParaRPr lang="es-CO" noProof="0" dirty="0"/>
          </a:p>
        </p:txBody>
      </p:sp>
      <p:cxnSp>
        <p:nvCxnSpPr>
          <p:cNvPr id="93" name="Google Shape;93;g366ba3d52d1_0_0"/>
          <p:cNvCxnSpPr/>
          <p:nvPr/>
        </p:nvCxnSpPr>
        <p:spPr>
          <a:xfrm>
            <a:off x="3276600" y="5084762"/>
            <a:ext cx="26622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4" name="CuadroTexto 3">
            <a:extLst>
              <a:ext uri="{FF2B5EF4-FFF2-40B4-BE49-F238E27FC236}">
                <a16:creationId xmlns:a16="http://schemas.microsoft.com/office/drawing/2014/main" id="{045CD57F-1138-585B-18F1-7882819B1431}"/>
              </a:ext>
            </a:extLst>
          </p:cNvPr>
          <p:cNvSpPr txBox="1"/>
          <p:nvPr/>
        </p:nvSpPr>
        <p:spPr>
          <a:xfrm>
            <a:off x="3276600" y="3145049"/>
            <a:ext cx="247647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Identificación No. 1049618726 </a:t>
            </a:r>
            <a:endParaRPr lang="es-CO" dirty="0"/>
          </a:p>
        </p:txBody>
      </p:sp>
      <p:sp>
        <p:nvSpPr>
          <p:cNvPr id="7" name="Google Shape;91;g366ba3d52d1_0_0">
            <a:extLst>
              <a:ext uri="{FF2B5EF4-FFF2-40B4-BE49-F238E27FC236}">
                <a16:creationId xmlns:a16="http://schemas.microsoft.com/office/drawing/2014/main" id="{F0F2CC34-508C-4559-8828-282A74CB9C11}"/>
              </a:ext>
            </a:extLst>
          </p:cNvPr>
          <p:cNvSpPr txBox="1"/>
          <p:nvPr/>
        </p:nvSpPr>
        <p:spPr>
          <a:xfrm>
            <a:off x="1438431" y="3673205"/>
            <a:ext cx="6643338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s-ES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Participó en el proceso de formación: </a:t>
            </a:r>
            <a:r>
              <a:rPr lang="es-CO" sz="1600" i="1" noProof="0" dirty="0">
                <a:latin typeface="Calibri"/>
                <a:ea typeface="Calibri"/>
                <a:cs typeface="Calibri"/>
                <a:sym typeface="Calibri"/>
              </a:rPr>
              <a:t>Sembrando amor en Servitá</a:t>
            </a:r>
          </a:p>
          <a:p>
            <a:pPr lvl="0" algn="ctr">
              <a:buSzPts val="1600"/>
            </a:pP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con una intensidad de diez (</a:t>
            </a:r>
            <a:r>
              <a:rPr lang="es-CO" sz="16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10)</a:t>
            </a: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horas.</a:t>
            </a:r>
            <a:endParaRPr lang="es-CO" noProof="0" dirty="0"/>
          </a:p>
        </p:txBody>
      </p:sp>
      <p:sp>
        <p:nvSpPr>
          <p:cNvPr id="8" name="Google Shape;92;g366ba3d52d1_0_0">
            <a:extLst>
              <a:ext uri="{FF2B5EF4-FFF2-40B4-BE49-F238E27FC236}">
                <a16:creationId xmlns:a16="http://schemas.microsoft.com/office/drawing/2014/main" id="{C06F928A-2494-43FA-A5A3-744BF1A22C75}"/>
              </a:ext>
            </a:extLst>
          </p:cNvPr>
          <p:cNvSpPr txBox="1"/>
          <p:nvPr/>
        </p:nvSpPr>
        <p:spPr>
          <a:xfrm>
            <a:off x="2988450" y="5096017"/>
            <a:ext cx="3238500" cy="8155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Calibri"/>
              <a:buNone/>
            </a:pPr>
            <a:r>
              <a:rPr lang="es-CO" sz="1200" b="1" i="0" u="none" strike="noStrike" cap="none" noProof="0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Firma</a:t>
            </a:r>
            <a:endParaRPr lang="es-CO" noProof="0" dirty="0"/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Alix Montes Arroyo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Jefe de la Oficina de Participación, Educación y Localidades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Bogotá D.C., octubre de 2025</a:t>
            </a:r>
            <a:endParaRPr lang="es-CO" noProof="0" dirty="0"/>
          </a:p>
        </p:txBody>
      </p:sp>
    </p:spTree>
    <p:extLst>
      <p:ext uri="{BB962C8B-B14F-4D97-AF65-F5344CB8AC3E}">
        <p14:creationId xmlns:p14="http://schemas.microsoft.com/office/powerpoint/2010/main" val="3518482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366ba3d52d1_0_0"/>
          <p:cNvSpPr txBox="1"/>
          <p:nvPr/>
        </p:nvSpPr>
        <p:spPr>
          <a:xfrm>
            <a:off x="1835100" y="2734913"/>
            <a:ext cx="5473800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SzPts val="1800"/>
            </a:pPr>
            <a:r>
              <a:rPr lang="es-CO" sz="1800" b="1" noProof="0" dirty="0">
                <a:latin typeface="Calibri"/>
                <a:cs typeface="Calibri"/>
                <a:sym typeface="Calibri"/>
              </a:rPr>
              <a:t>Carlos Andrés Ramos Sánchez</a:t>
            </a:r>
            <a:endParaRPr lang="es-CO" noProof="0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45CD57F-1138-585B-18F1-7882819B1431}"/>
              </a:ext>
            </a:extLst>
          </p:cNvPr>
          <p:cNvSpPr txBox="1"/>
          <p:nvPr/>
        </p:nvSpPr>
        <p:spPr>
          <a:xfrm>
            <a:off x="3276600" y="3115760"/>
            <a:ext cx="246643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Identificación No. 1035643437 </a:t>
            </a:r>
            <a:endParaRPr lang="es-CO" dirty="0"/>
          </a:p>
        </p:txBody>
      </p:sp>
      <p:sp>
        <p:nvSpPr>
          <p:cNvPr id="7" name="Google Shape;91;g366ba3d52d1_0_0">
            <a:extLst>
              <a:ext uri="{FF2B5EF4-FFF2-40B4-BE49-F238E27FC236}">
                <a16:creationId xmlns:a16="http://schemas.microsoft.com/office/drawing/2014/main" id="{81CB5DE6-C728-4E8A-87DB-5D4F0A8EF4C2}"/>
              </a:ext>
            </a:extLst>
          </p:cNvPr>
          <p:cNvSpPr txBox="1"/>
          <p:nvPr/>
        </p:nvSpPr>
        <p:spPr>
          <a:xfrm>
            <a:off x="1438431" y="3673205"/>
            <a:ext cx="6643338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s-ES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Participó en el proceso de formación: </a:t>
            </a:r>
            <a:r>
              <a:rPr lang="es-CO" sz="1600" i="1" noProof="0" dirty="0">
                <a:latin typeface="Calibri"/>
                <a:ea typeface="Calibri"/>
                <a:cs typeface="Calibri"/>
                <a:sym typeface="Calibri"/>
              </a:rPr>
              <a:t>Sembrando amor en Servitá</a:t>
            </a:r>
          </a:p>
          <a:p>
            <a:pPr lvl="0" algn="ctr">
              <a:buSzPts val="1600"/>
            </a:pP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con una intensidad de diez (</a:t>
            </a:r>
            <a:r>
              <a:rPr lang="es-CO" sz="16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10)</a:t>
            </a: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horas.</a:t>
            </a:r>
            <a:endParaRPr lang="es-CO" noProof="0" dirty="0"/>
          </a:p>
        </p:txBody>
      </p:sp>
      <p:sp>
        <p:nvSpPr>
          <p:cNvPr id="8" name="Google Shape;92;g366ba3d52d1_0_0">
            <a:extLst>
              <a:ext uri="{FF2B5EF4-FFF2-40B4-BE49-F238E27FC236}">
                <a16:creationId xmlns:a16="http://schemas.microsoft.com/office/drawing/2014/main" id="{09941C54-8F81-44FA-88E0-724F1BF4B5B6}"/>
              </a:ext>
            </a:extLst>
          </p:cNvPr>
          <p:cNvSpPr txBox="1"/>
          <p:nvPr/>
        </p:nvSpPr>
        <p:spPr>
          <a:xfrm>
            <a:off x="2952749" y="5084762"/>
            <a:ext cx="3238500" cy="8155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Calibri"/>
              <a:buNone/>
            </a:pPr>
            <a:r>
              <a:rPr lang="es-CO" sz="1200" b="1" i="0" u="none" strike="noStrike" cap="none" noProof="0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Firma</a:t>
            </a:r>
            <a:endParaRPr lang="es-CO" noProof="0" dirty="0"/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Alix Montes Arroyo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Jefe de la Oficina de Participación, Educación y Localidades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Bogotá D.C., octubre de 2025</a:t>
            </a:r>
            <a:endParaRPr lang="es-CO" noProof="0" dirty="0"/>
          </a:p>
        </p:txBody>
      </p:sp>
      <p:cxnSp>
        <p:nvCxnSpPr>
          <p:cNvPr id="9" name="Google Shape;93;g366ba3d52d1_0_0">
            <a:extLst>
              <a:ext uri="{FF2B5EF4-FFF2-40B4-BE49-F238E27FC236}">
                <a16:creationId xmlns:a16="http://schemas.microsoft.com/office/drawing/2014/main" id="{90764523-62FD-4F0F-B593-8501F56AE918}"/>
              </a:ext>
            </a:extLst>
          </p:cNvPr>
          <p:cNvCxnSpPr/>
          <p:nvPr/>
        </p:nvCxnSpPr>
        <p:spPr>
          <a:xfrm>
            <a:off x="3276600" y="5084762"/>
            <a:ext cx="26622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23545334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366ba3d52d1_0_0"/>
          <p:cNvSpPr txBox="1"/>
          <p:nvPr/>
        </p:nvSpPr>
        <p:spPr>
          <a:xfrm>
            <a:off x="1835100" y="2734913"/>
            <a:ext cx="5473800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SzPts val="1800"/>
            </a:pPr>
            <a:r>
              <a:rPr lang="es-CO" sz="1800" b="1" noProof="0" dirty="0">
                <a:latin typeface="Calibri"/>
                <a:cs typeface="Calibri"/>
                <a:sym typeface="Calibri"/>
              </a:rPr>
              <a:t>Danna Asmara Barrera </a:t>
            </a:r>
            <a:r>
              <a:rPr lang="es-CO" sz="1800" b="1" noProof="0" dirty="0" err="1">
                <a:latin typeface="Calibri"/>
                <a:cs typeface="Calibri"/>
                <a:sym typeface="Calibri"/>
              </a:rPr>
              <a:t>Solán</a:t>
            </a:r>
            <a:endParaRPr lang="es-CO" noProof="0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45CD57F-1138-585B-18F1-7882819B1431}"/>
              </a:ext>
            </a:extLst>
          </p:cNvPr>
          <p:cNvSpPr txBox="1"/>
          <p:nvPr/>
        </p:nvSpPr>
        <p:spPr>
          <a:xfrm>
            <a:off x="3229055" y="3115760"/>
            <a:ext cx="268588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Identificación No. 1014873590 </a:t>
            </a:r>
            <a:endParaRPr lang="es-CO" dirty="0"/>
          </a:p>
        </p:txBody>
      </p:sp>
      <p:sp>
        <p:nvSpPr>
          <p:cNvPr id="7" name="Google Shape;91;g366ba3d52d1_0_0">
            <a:extLst>
              <a:ext uri="{FF2B5EF4-FFF2-40B4-BE49-F238E27FC236}">
                <a16:creationId xmlns:a16="http://schemas.microsoft.com/office/drawing/2014/main" id="{758A3F3A-6B85-4B8F-B019-0F3D61EDB5EE}"/>
              </a:ext>
            </a:extLst>
          </p:cNvPr>
          <p:cNvSpPr txBox="1"/>
          <p:nvPr/>
        </p:nvSpPr>
        <p:spPr>
          <a:xfrm>
            <a:off x="1438431" y="3673205"/>
            <a:ext cx="6643338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s-ES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Participó en el proceso de formación: </a:t>
            </a:r>
            <a:r>
              <a:rPr lang="es-CO" sz="1600" i="1" noProof="0" dirty="0">
                <a:latin typeface="Calibri"/>
                <a:ea typeface="Calibri"/>
                <a:cs typeface="Calibri"/>
                <a:sym typeface="Calibri"/>
              </a:rPr>
              <a:t>Sembrando amor en Servitá</a:t>
            </a:r>
          </a:p>
          <a:p>
            <a:pPr lvl="0" algn="ctr">
              <a:buSzPts val="1600"/>
            </a:pP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con una intensidad de diez (</a:t>
            </a:r>
            <a:r>
              <a:rPr lang="es-CO" sz="16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10)</a:t>
            </a: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horas.</a:t>
            </a:r>
            <a:endParaRPr lang="es-CO" noProof="0" dirty="0"/>
          </a:p>
        </p:txBody>
      </p:sp>
      <p:sp>
        <p:nvSpPr>
          <p:cNvPr id="8" name="Google Shape;92;g366ba3d52d1_0_0">
            <a:extLst>
              <a:ext uri="{FF2B5EF4-FFF2-40B4-BE49-F238E27FC236}">
                <a16:creationId xmlns:a16="http://schemas.microsoft.com/office/drawing/2014/main" id="{FCDED5DA-DEED-4740-9534-0C715013BB24}"/>
              </a:ext>
            </a:extLst>
          </p:cNvPr>
          <p:cNvSpPr txBox="1"/>
          <p:nvPr/>
        </p:nvSpPr>
        <p:spPr>
          <a:xfrm>
            <a:off x="2952749" y="5084762"/>
            <a:ext cx="3238500" cy="8155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Calibri"/>
              <a:buNone/>
            </a:pPr>
            <a:r>
              <a:rPr lang="es-CO" sz="1200" b="1" i="0" u="none" strike="noStrike" cap="none" noProof="0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Firma</a:t>
            </a:r>
            <a:endParaRPr lang="es-CO" noProof="0" dirty="0"/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Alix Montes Arroyo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Jefe de la Oficina de Participación, Educación y Localidades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Bogotá D.C., octubre de 2025</a:t>
            </a:r>
            <a:endParaRPr lang="es-CO" noProof="0" dirty="0"/>
          </a:p>
        </p:txBody>
      </p:sp>
      <p:cxnSp>
        <p:nvCxnSpPr>
          <p:cNvPr id="9" name="Google Shape;93;g366ba3d52d1_0_0">
            <a:extLst>
              <a:ext uri="{FF2B5EF4-FFF2-40B4-BE49-F238E27FC236}">
                <a16:creationId xmlns:a16="http://schemas.microsoft.com/office/drawing/2014/main" id="{44D3D03A-B63C-4EE5-8233-F851DF2949B9}"/>
              </a:ext>
            </a:extLst>
          </p:cNvPr>
          <p:cNvCxnSpPr/>
          <p:nvPr/>
        </p:nvCxnSpPr>
        <p:spPr>
          <a:xfrm>
            <a:off x="3276600" y="5084762"/>
            <a:ext cx="26622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14085811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366ba3d52d1_0_0"/>
          <p:cNvSpPr txBox="1"/>
          <p:nvPr/>
        </p:nvSpPr>
        <p:spPr>
          <a:xfrm>
            <a:off x="1835100" y="2734913"/>
            <a:ext cx="5473800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SzPts val="1800"/>
            </a:pPr>
            <a:r>
              <a:rPr lang="es-CO" sz="1800" b="1" noProof="0" dirty="0">
                <a:latin typeface="Calibri"/>
                <a:cs typeface="Calibri"/>
                <a:sym typeface="Calibri"/>
              </a:rPr>
              <a:t>Ronald Daniel Moreno </a:t>
            </a:r>
            <a:r>
              <a:rPr lang="es-CO" sz="1800" b="1" dirty="0">
                <a:latin typeface="Calibri"/>
                <a:cs typeface="Calibri"/>
                <a:sym typeface="Calibri"/>
              </a:rPr>
              <a:t>W</a:t>
            </a:r>
            <a:r>
              <a:rPr lang="es-CO" sz="1800" b="1" noProof="0" dirty="0">
                <a:latin typeface="Calibri"/>
                <a:cs typeface="Calibri"/>
                <a:sym typeface="Calibri"/>
              </a:rPr>
              <a:t>alteros</a:t>
            </a:r>
            <a:endParaRPr lang="es-CO" noProof="0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45CD57F-1138-585B-18F1-7882819B1431}"/>
              </a:ext>
            </a:extLst>
          </p:cNvPr>
          <p:cNvSpPr txBox="1"/>
          <p:nvPr/>
        </p:nvSpPr>
        <p:spPr>
          <a:xfrm>
            <a:off x="3325715" y="3115760"/>
            <a:ext cx="256396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Identificación No. 1020774590  </a:t>
            </a:r>
            <a:endParaRPr lang="es-CO" dirty="0"/>
          </a:p>
        </p:txBody>
      </p:sp>
      <p:sp>
        <p:nvSpPr>
          <p:cNvPr id="7" name="Google Shape;91;g366ba3d52d1_0_0">
            <a:extLst>
              <a:ext uri="{FF2B5EF4-FFF2-40B4-BE49-F238E27FC236}">
                <a16:creationId xmlns:a16="http://schemas.microsoft.com/office/drawing/2014/main" id="{71C53CB4-DC25-4001-899A-ED04F4D98279}"/>
              </a:ext>
            </a:extLst>
          </p:cNvPr>
          <p:cNvSpPr txBox="1"/>
          <p:nvPr/>
        </p:nvSpPr>
        <p:spPr>
          <a:xfrm>
            <a:off x="1438431" y="3673205"/>
            <a:ext cx="6643338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s-ES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Participó en el proceso de formación: </a:t>
            </a:r>
            <a:r>
              <a:rPr lang="es-CO" sz="1600" i="1" noProof="0" dirty="0">
                <a:latin typeface="Calibri"/>
                <a:ea typeface="Calibri"/>
                <a:cs typeface="Calibri"/>
                <a:sym typeface="Calibri"/>
              </a:rPr>
              <a:t>Sembrando amor en Servitá</a:t>
            </a:r>
          </a:p>
          <a:p>
            <a:pPr lvl="0" algn="ctr">
              <a:buSzPts val="1600"/>
            </a:pP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con una intensidad de diez (</a:t>
            </a:r>
            <a:r>
              <a:rPr lang="es-CO" sz="16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10)</a:t>
            </a: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horas.</a:t>
            </a:r>
            <a:endParaRPr lang="es-CO" noProof="0" dirty="0"/>
          </a:p>
        </p:txBody>
      </p:sp>
      <p:sp>
        <p:nvSpPr>
          <p:cNvPr id="8" name="Google Shape;92;g366ba3d52d1_0_0">
            <a:extLst>
              <a:ext uri="{FF2B5EF4-FFF2-40B4-BE49-F238E27FC236}">
                <a16:creationId xmlns:a16="http://schemas.microsoft.com/office/drawing/2014/main" id="{EA2AFE7C-E267-450D-AFE4-048AEA261FA1}"/>
              </a:ext>
            </a:extLst>
          </p:cNvPr>
          <p:cNvSpPr txBox="1"/>
          <p:nvPr/>
        </p:nvSpPr>
        <p:spPr>
          <a:xfrm>
            <a:off x="2952749" y="5084762"/>
            <a:ext cx="3238500" cy="8155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Calibri"/>
              <a:buNone/>
            </a:pPr>
            <a:r>
              <a:rPr lang="es-CO" sz="1200" b="1" i="0" u="none" strike="noStrike" cap="none" noProof="0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Firma</a:t>
            </a:r>
            <a:endParaRPr lang="es-CO" noProof="0" dirty="0"/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Alix Montes Arroyo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Jefe de la Oficina de Participación, Educación y Localidades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Bogotá D.C., octubre de 2025</a:t>
            </a:r>
            <a:endParaRPr lang="es-CO" noProof="0" dirty="0"/>
          </a:p>
        </p:txBody>
      </p:sp>
      <p:cxnSp>
        <p:nvCxnSpPr>
          <p:cNvPr id="9" name="Google Shape;93;g366ba3d52d1_0_0">
            <a:extLst>
              <a:ext uri="{FF2B5EF4-FFF2-40B4-BE49-F238E27FC236}">
                <a16:creationId xmlns:a16="http://schemas.microsoft.com/office/drawing/2014/main" id="{FE9D3900-8B40-47C6-9737-A655B36F1F45}"/>
              </a:ext>
            </a:extLst>
          </p:cNvPr>
          <p:cNvCxnSpPr/>
          <p:nvPr/>
        </p:nvCxnSpPr>
        <p:spPr>
          <a:xfrm>
            <a:off x="3276600" y="5084762"/>
            <a:ext cx="26622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13273037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366ba3d52d1_0_0"/>
          <p:cNvSpPr txBox="1"/>
          <p:nvPr/>
        </p:nvSpPr>
        <p:spPr>
          <a:xfrm>
            <a:off x="1835100" y="2734913"/>
            <a:ext cx="5473800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SzPts val="1800"/>
            </a:pPr>
            <a:r>
              <a:rPr lang="es-CO" sz="1800" b="1" noProof="0" dirty="0">
                <a:latin typeface="Calibri"/>
                <a:cs typeface="Calibri"/>
                <a:sym typeface="Calibri"/>
              </a:rPr>
              <a:t>Brady José Cera Vergara</a:t>
            </a:r>
            <a:endParaRPr lang="es-CO" noProof="0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45CD57F-1138-585B-18F1-7882819B1431}"/>
              </a:ext>
            </a:extLst>
          </p:cNvPr>
          <p:cNvSpPr txBox="1"/>
          <p:nvPr/>
        </p:nvSpPr>
        <p:spPr>
          <a:xfrm>
            <a:off x="3338783" y="3143746"/>
            <a:ext cx="246643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Identificación No 1043011406.  </a:t>
            </a:r>
            <a:endParaRPr lang="es-CO" dirty="0"/>
          </a:p>
        </p:txBody>
      </p:sp>
      <p:sp>
        <p:nvSpPr>
          <p:cNvPr id="7" name="Google Shape;91;g366ba3d52d1_0_0">
            <a:extLst>
              <a:ext uri="{FF2B5EF4-FFF2-40B4-BE49-F238E27FC236}">
                <a16:creationId xmlns:a16="http://schemas.microsoft.com/office/drawing/2014/main" id="{40C8B05A-40E0-46CD-9C06-4EDA6E828216}"/>
              </a:ext>
            </a:extLst>
          </p:cNvPr>
          <p:cNvSpPr txBox="1"/>
          <p:nvPr/>
        </p:nvSpPr>
        <p:spPr>
          <a:xfrm>
            <a:off x="1438431" y="3673205"/>
            <a:ext cx="6643338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s-ES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Participó en el proceso de formación: </a:t>
            </a:r>
            <a:r>
              <a:rPr lang="es-CO" sz="1600" i="1" noProof="0" dirty="0">
                <a:latin typeface="Calibri"/>
                <a:ea typeface="Calibri"/>
                <a:cs typeface="Calibri"/>
                <a:sym typeface="Calibri"/>
              </a:rPr>
              <a:t>Sembrando amor en Servitá</a:t>
            </a:r>
          </a:p>
          <a:p>
            <a:pPr lvl="0" algn="ctr">
              <a:buSzPts val="1600"/>
            </a:pP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con una intensidad de diez (</a:t>
            </a:r>
            <a:r>
              <a:rPr lang="es-CO" sz="16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10)</a:t>
            </a: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horas.</a:t>
            </a:r>
            <a:endParaRPr lang="es-CO" noProof="0" dirty="0"/>
          </a:p>
        </p:txBody>
      </p:sp>
      <p:sp>
        <p:nvSpPr>
          <p:cNvPr id="8" name="Google Shape;92;g366ba3d52d1_0_0">
            <a:extLst>
              <a:ext uri="{FF2B5EF4-FFF2-40B4-BE49-F238E27FC236}">
                <a16:creationId xmlns:a16="http://schemas.microsoft.com/office/drawing/2014/main" id="{07CC851E-9F4C-4F51-90BB-0E2F1BF6BFD5}"/>
              </a:ext>
            </a:extLst>
          </p:cNvPr>
          <p:cNvSpPr txBox="1"/>
          <p:nvPr/>
        </p:nvSpPr>
        <p:spPr>
          <a:xfrm>
            <a:off x="2952749" y="5084762"/>
            <a:ext cx="3238500" cy="8155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Calibri"/>
              <a:buNone/>
            </a:pPr>
            <a:r>
              <a:rPr lang="es-CO" sz="1200" b="1" i="0" u="none" strike="noStrike" cap="none" noProof="0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Firma</a:t>
            </a:r>
            <a:endParaRPr lang="es-CO" noProof="0" dirty="0"/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Alix Montes Arroyo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Jefe de la Oficina de Participación, Educación y Localidades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Bogotá D.C., octubre de 2025</a:t>
            </a:r>
            <a:endParaRPr lang="es-CO" noProof="0" dirty="0"/>
          </a:p>
        </p:txBody>
      </p:sp>
      <p:cxnSp>
        <p:nvCxnSpPr>
          <p:cNvPr id="9" name="Google Shape;93;g366ba3d52d1_0_0">
            <a:extLst>
              <a:ext uri="{FF2B5EF4-FFF2-40B4-BE49-F238E27FC236}">
                <a16:creationId xmlns:a16="http://schemas.microsoft.com/office/drawing/2014/main" id="{8A6F092C-E803-49D1-8DCF-B8779E616544}"/>
              </a:ext>
            </a:extLst>
          </p:cNvPr>
          <p:cNvCxnSpPr/>
          <p:nvPr/>
        </p:nvCxnSpPr>
        <p:spPr>
          <a:xfrm>
            <a:off x="3276600" y="5084762"/>
            <a:ext cx="26622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41541161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366ba3d52d1_0_0"/>
          <p:cNvSpPr txBox="1"/>
          <p:nvPr/>
        </p:nvSpPr>
        <p:spPr>
          <a:xfrm>
            <a:off x="1835100" y="2734913"/>
            <a:ext cx="5473800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SzPts val="1800"/>
            </a:pPr>
            <a:r>
              <a:rPr lang="es-CO" sz="1800" b="1" noProof="0" dirty="0">
                <a:latin typeface="Calibri"/>
                <a:cs typeface="Calibri"/>
                <a:sym typeface="Calibri"/>
              </a:rPr>
              <a:t>Marco Antonio Contreras Ochoa</a:t>
            </a:r>
            <a:endParaRPr lang="es-CO" noProof="0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45CD57F-1138-585B-18F1-7882819B1431}"/>
              </a:ext>
            </a:extLst>
          </p:cNvPr>
          <p:cNvSpPr txBox="1"/>
          <p:nvPr/>
        </p:nvSpPr>
        <p:spPr>
          <a:xfrm>
            <a:off x="3337907" y="3154315"/>
            <a:ext cx="253958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Identificación No. 1033108056 </a:t>
            </a:r>
            <a:endParaRPr lang="es-CO" dirty="0"/>
          </a:p>
        </p:txBody>
      </p:sp>
      <p:sp>
        <p:nvSpPr>
          <p:cNvPr id="7" name="Google Shape;91;g366ba3d52d1_0_0">
            <a:extLst>
              <a:ext uri="{FF2B5EF4-FFF2-40B4-BE49-F238E27FC236}">
                <a16:creationId xmlns:a16="http://schemas.microsoft.com/office/drawing/2014/main" id="{4A70B949-A3C3-4EB3-BA34-C663F12DB4E8}"/>
              </a:ext>
            </a:extLst>
          </p:cNvPr>
          <p:cNvSpPr txBox="1"/>
          <p:nvPr/>
        </p:nvSpPr>
        <p:spPr>
          <a:xfrm>
            <a:off x="1438431" y="3673205"/>
            <a:ext cx="6643338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s-ES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Participó en el proceso de formación: </a:t>
            </a:r>
            <a:r>
              <a:rPr lang="es-CO" sz="1600" i="1" noProof="0" dirty="0">
                <a:latin typeface="Calibri"/>
                <a:ea typeface="Calibri"/>
                <a:cs typeface="Calibri"/>
                <a:sym typeface="Calibri"/>
              </a:rPr>
              <a:t>Sembrando amor en Servitá</a:t>
            </a:r>
          </a:p>
          <a:p>
            <a:pPr lvl="0" algn="ctr">
              <a:buSzPts val="1600"/>
            </a:pP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con una intensidad de diez (</a:t>
            </a:r>
            <a:r>
              <a:rPr lang="es-CO" sz="16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10)</a:t>
            </a: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horas.</a:t>
            </a:r>
            <a:endParaRPr lang="es-CO" noProof="0" dirty="0"/>
          </a:p>
        </p:txBody>
      </p:sp>
      <p:sp>
        <p:nvSpPr>
          <p:cNvPr id="8" name="Google Shape;92;g366ba3d52d1_0_0">
            <a:extLst>
              <a:ext uri="{FF2B5EF4-FFF2-40B4-BE49-F238E27FC236}">
                <a16:creationId xmlns:a16="http://schemas.microsoft.com/office/drawing/2014/main" id="{C503AA3C-6B75-42B2-ADA8-6865CA2A5E07}"/>
              </a:ext>
            </a:extLst>
          </p:cNvPr>
          <p:cNvSpPr txBox="1"/>
          <p:nvPr/>
        </p:nvSpPr>
        <p:spPr>
          <a:xfrm>
            <a:off x="2952749" y="5084762"/>
            <a:ext cx="3238500" cy="8155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Calibri"/>
              <a:buNone/>
            </a:pPr>
            <a:r>
              <a:rPr lang="es-CO" sz="1200" b="1" i="0" u="none" strike="noStrike" cap="none" noProof="0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Firma</a:t>
            </a:r>
            <a:endParaRPr lang="es-CO" noProof="0" dirty="0"/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Alix Montes Arroyo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Jefe de la Oficina de Participación, Educación y Localidades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Bogotá D.C., octubre de 2025</a:t>
            </a:r>
            <a:endParaRPr lang="es-CO" noProof="0" dirty="0"/>
          </a:p>
        </p:txBody>
      </p:sp>
      <p:cxnSp>
        <p:nvCxnSpPr>
          <p:cNvPr id="9" name="Google Shape;93;g366ba3d52d1_0_0">
            <a:extLst>
              <a:ext uri="{FF2B5EF4-FFF2-40B4-BE49-F238E27FC236}">
                <a16:creationId xmlns:a16="http://schemas.microsoft.com/office/drawing/2014/main" id="{64E58AF4-C7A6-4C41-B53D-EE14B9E29AF2}"/>
              </a:ext>
            </a:extLst>
          </p:cNvPr>
          <p:cNvCxnSpPr/>
          <p:nvPr/>
        </p:nvCxnSpPr>
        <p:spPr>
          <a:xfrm>
            <a:off x="3276600" y="5084762"/>
            <a:ext cx="26622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17513931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366ba3d52d1_0_0"/>
          <p:cNvSpPr txBox="1"/>
          <p:nvPr/>
        </p:nvSpPr>
        <p:spPr>
          <a:xfrm>
            <a:off x="1835100" y="2734913"/>
            <a:ext cx="5473800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SzPts val="1800"/>
            </a:pPr>
            <a:r>
              <a:rPr lang="es-CO" sz="1800" b="1" noProof="0" dirty="0">
                <a:latin typeface="Calibri"/>
                <a:cs typeface="Calibri"/>
                <a:sym typeface="Calibri"/>
              </a:rPr>
              <a:t>Juan Sebastián Vargas Chalarca</a:t>
            </a:r>
            <a:endParaRPr lang="es-CO" noProof="0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45CD57F-1138-585B-18F1-7882819B1431}"/>
              </a:ext>
            </a:extLst>
          </p:cNvPr>
          <p:cNvSpPr txBox="1"/>
          <p:nvPr/>
        </p:nvSpPr>
        <p:spPr>
          <a:xfrm>
            <a:off x="3296111" y="3163459"/>
            <a:ext cx="255177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Identificación No. 1020770114 </a:t>
            </a:r>
            <a:endParaRPr lang="es-CO" dirty="0"/>
          </a:p>
        </p:txBody>
      </p:sp>
      <p:sp>
        <p:nvSpPr>
          <p:cNvPr id="7" name="Google Shape;91;g366ba3d52d1_0_0">
            <a:extLst>
              <a:ext uri="{FF2B5EF4-FFF2-40B4-BE49-F238E27FC236}">
                <a16:creationId xmlns:a16="http://schemas.microsoft.com/office/drawing/2014/main" id="{B10BE3AD-EC3E-416B-968A-67EB496ACBB7}"/>
              </a:ext>
            </a:extLst>
          </p:cNvPr>
          <p:cNvSpPr txBox="1"/>
          <p:nvPr/>
        </p:nvSpPr>
        <p:spPr>
          <a:xfrm>
            <a:off x="1438431" y="3673205"/>
            <a:ext cx="6643338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s-ES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Participó en el proceso de formación: </a:t>
            </a:r>
            <a:r>
              <a:rPr lang="es-CO" sz="1600" i="1" noProof="0" dirty="0">
                <a:latin typeface="Calibri"/>
                <a:ea typeface="Calibri"/>
                <a:cs typeface="Calibri"/>
                <a:sym typeface="Calibri"/>
              </a:rPr>
              <a:t>Sembrando amor en Servitá</a:t>
            </a:r>
          </a:p>
          <a:p>
            <a:pPr lvl="0" algn="ctr">
              <a:buSzPts val="1600"/>
            </a:pP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con una intensidad de diez (</a:t>
            </a:r>
            <a:r>
              <a:rPr lang="es-CO" sz="16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10)</a:t>
            </a: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horas.</a:t>
            </a:r>
            <a:endParaRPr lang="es-CO" noProof="0" dirty="0"/>
          </a:p>
        </p:txBody>
      </p:sp>
      <p:sp>
        <p:nvSpPr>
          <p:cNvPr id="8" name="Google Shape;92;g366ba3d52d1_0_0">
            <a:extLst>
              <a:ext uri="{FF2B5EF4-FFF2-40B4-BE49-F238E27FC236}">
                <a16:creationId xmlns:a16="http://schemas.microsoft.com/office/drawing/2014/main" id="{33A5C320-2577-4E25-B3DB-5DF1A3544B87}"/>
              </a:ext>
            </a:extLst>
          </p:cNvPr>
          <p:cNvSpPr txBox="1"/>
          <p:nvPr/>
        </p:nvSpPr>
        <p:spPr>
          <a:xfrm>
            <a:off x="2952749" y="5084762"/>
            <a:ext cx="3238500" cy="8155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Calibri"/>
              <a:buNone/>
            </a:pPr>
            <a:r>
              <a:rPr lang="es-CO" sz="1200" b="1" i="0" u="none" strike="noStrike" cap="none" noProof="0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Firma</a:t>
            </a:r>
            <a:endParaRPr lang="es-CO" noProof="0" dirty="0"/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Alix Montes Arroyo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Jefe de la Oficina de Participación, Educación y Localidades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Bogotá D.C., octubre de 2025</a:t>
            </a:r>
            <a:endParaRPr lang="es-CO" noProof="0" dirty="0"/>
          </a:p>
        </p:txBody>
      </p:sp>
      <p:cxnSp>
        <p:nvCxnSpPr>
          <p:cNvPr id="9" name="Google Shape;93;g366ba3d52d1_0_0">
            <a:extLst>
              <a:ext uri="{FF2B5EF4-FFF2-40B4-BE49-F238E27FC236}">
                <a16:creationId xmlns:a16="http://schemas.microsoft.com/office/drawing/2014/main" id="{B0267C17-0060-470A-A9F3-56F6F52236C8}"/>
              </a:ext>
            </a:extLst>
          </p:cNvPr>
          <p:cNvCxnSpPr/>
          <p:nvPr/>
        </p:nvCxnSpPr>
        <p:spPr>
          <a:xfrm>
            <a:off x="3276600" y="5084762"/>
            <a:ext cx="26622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5950492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366ba3d52d1_0_0"/>
          <p:cNvSpPr txBox="1"/>
          <p:nvPr/>
        </p:nvSpPr>
        <p:spPr>
          <a:xfrm>
            <a:off x="1835100" y="2734913"/>
            <a:ext cx="5473800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SzPts val="1800"/>
            </a:pPr>
            <a:r>
              <a:rPr lang="es-CO" sz="1800" b="1" noProof="0" dirty="0" err="1">
                <a:latin typeface="Calibri"/>
                <a:cs typeface="Calibri"/>
                <a:sym typeface="Calibri"/>
              </a:rPr>
              <a:t>Jefry</a:t>
            </a:r>
            <a:r>
              <a:rPr lang="es-CO" sz="1800" b="1" noProof="0" dirty="0">
                <a:latin typeface="Calibri"/>
                <a:cs typeface="Calibri"/>
                <a:sym typeface="Calibri"/>
              </a:rPr>
              <a:t> Padilla Gómez</a:t>
            </a:r>
            <a:endParaRPr lang="es-CO" noProof="0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45CD57F-1138-585B-18F1-7882819B1431}"/>
              </a:ext>
            </a:extLst>
          </p:cNvPr>
          <p:cNvSpPr txBox="1"/>
          <p:nvPr/>
        </p:nvSpPr>
        <p:spPr>
          <a:xfrm>
            <a:off x="3302207" y="3136463"/>
            <a:ext cx="253958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Identificación No. 1047341574  </a:t>
            </a:r>
            <a:endParaRPr lang="es-CO" dirty="0"/>
          </a:p>
        </p:txBody>
      </p:sp>
      <p:sp>
        <p:nvSpPr>
          <p:cNvPr id="7" name="Google Shape;91;g366ba3d52d1_0_0">
            <a:extLst>
              <a:ext uri="{FF2B5EF4-FFF2-40B4-BE49-F238E27FC236}">
                <a16:creationId xmlns:a16="http://schemas.microsoft.com/office/drawing/2014/main" id="{66DC3598-F4F9-4E9D-A4E9-173B99694FB0}"/>
              </a:ext>
            </a:extLst>
          </p:cNvPr>
          <p:cNvSpPr txBox="1"/>
          <p:nvPr/>
        </p:nvSpPr>
        <p:spPr>
          <a:xfrm>
            <a:off x="1438431" y="3673205"/>
            <a:ext cx="6643338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s-ES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Participó en el proceso de formación: </a:t>
            </a:r>
            <a:r>
              <a:rPr lang="es-CO" sz="1600" i="1" noProof="0" dirty="0">
                <a:latin typeface="Calibri"/>
                <a:ea typeface="Calibri"/>
                <a:cs typeface="Calibri"/>
                <a:sym typeface="Calibri"/>
              </a:rPr>
              <a:t>Sembrando amor en Servitá</a:t>
            </a:r>
          </a:p>
          <a:p>
            <a:pPr lvl="0" algn="ctr">
              <a:buSzPts val="1600"/>
            </a:pP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con una intensidad de diez (</a:t>
            </a:r>
            <a:r>
              <a:rPr lang="es-CO" sz="16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10)</a:t>
            </a: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horas.</a:t>
            </a:r>
            <a:endParaRPr lang="es-CO" noProof="0" dirty="0"/>
          </a:p>
        </p:txBody>
      </p:sp>
      <p:sp>
        <p:nvSpPr>
          <p:cNvPr id="8" name="Google Shape;92;g366ba3d52d1_0_0">
            <a:extLst>
              <a:ext uri="{FF2B5EF4-FFF2-40B4-BE49-F238E27FC236}">
                <a16:creationId xmlns:a16="http://schemas.microsoft.com/office/drawing/2014/main" id="{528C65B8-CBB7-4D4F-AA96-EC97E770C9FD}"/>
              </a:ext>
            </a:extLst>
          </p:cNvPr>
          <p:cNvSpPr txBox="1"/>
          <p:nvPr/>
        </p:nvSpPr>
        <p:spPr>
          <a:xfrm>
            <a:off x="2952749" y="5084762"/>
            <a:ext cx="3238500" cy="8155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Calibri"/>
              <a:buNone/>
            </a:pPr>
            <a:r>
              <a:rPr lang="es-CO" sz="1200" b="1" i="0" u="none" strike="noStrike" cap="none" noProof="0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Firma</a:t>
            </a:r>
            <a:endParaRPr lang="es-CO" noProof="0" dirty="0"/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Alix Montes Arroyo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Jefe de la Oficina de Participación, Educación y Localidades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Bogotá D.C., octubre de 2025</a:t>
            </a:r>
            <a:endParaRPr lang="es-CO" noProof="0" dirty="0"/>
          </a:p>
        </p:txBody>
      </p:sp>
      <p:cxnSp>
        <p:nvCxnSpPr>
          <p:cNvPr id="9" name="Google Shape;93;g366ba3d52d1_0_0">
            <a:extLst>
              <a:ext uri="{FF2B5EF4-FFF2-40B4-BE49-F238E27FC236}">
                <a16:creationId xmlns:a16="http://schemas.microsoft.com/office/drawing/2014/main" id="{61AAAB15-70A9-4F4B-8DBE-28371388DB1F}"/>
              </a:ext>
            </a:extLst>
          </p:cNvPr>
          <p:cNvCxnSpPr/>
          <p:nvPr/>
        </p:nvCxnSpPr>
        <p:spPr>
          <a:xfrm>
            <a:off x="3276600" y="5084762"/>
            <a:ext cx="26622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8247788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366ba3d52d1_0_0"/>
          <p:cNvSpPr txBox="1"/>
          <p:nvPr/>
        </p:nvSpPr>
        <p:spPr>
          <a:xfrm>
            <a:off x="1835100" y="2734913"/>
            <a:ext cx="5473800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SzPts val="1800"/>
            </a:pPr>
            <a:r>
              <a:rPr lang="es-CO" sz="1800" b="1" noProof="0" dirty="0">
                <a:latin typeface="Calibri"/>
                <a:cs typeface="Calibri"/>
                <a:sym typeface="Calibri"/>
              </a:rPr>
              <a:t>Julián David Clavijo Borda</a:t>
            </a:r>
            <a:endParaRPr lang="es-CO" noProof="0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45CD57F-1138-585B-18F1-7882819B1431}"/>
              </a:ext>
            </a:extLst>
          </p:cNvPr>
          <p:cNvSpPr txBox="1"/>
          <p:nvPr/>
        </p:nvSpPr>
        <p:spPr>
          <a:xfrm>
            <a:off x="3276600" y="3163459"/>
            <a:ext cx="272246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Identificación No. 1012373283  </a:t>
            </a:r>
            <a:endParaRPr lang="es-CO" dirty="0"/>
          </a:p>
        </p:txBody>
      </p:sp>
      <p:sp>
        <p:nvSpPr>
          <p:cNvPr id="7" name="Google Shape;91;g366ba3d52d1_0_0">
            <a:extLst>
              <a:ext uri="{FF2B5EF4-FFF2-40B4-BE49-F238E27FC236}">
                <a16:creationId xmlns:a16="http://schemas.microsoft.com/office/drawing/2014/main" id="{09D1FDA4-8362-44AF-B08E-68411B99AE7E}"/>
              </a:ext>
            </a:extLst>
          </p:cNvPr>
          <p:cNvSpPr txBox="1"/>
          <p:nvPr/>
        </p:nvSpPr>
        <p:spPr>
          <a:xfrm>
            <a:off x="1438431" y="3673205"/>
            <a:ext cx="6643338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s-ES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Participó en el proceso de formación: </a:t>
            </a:r>
            <a:r>
              <a:rPr lang="es-CO" sz="1600" i="1" noProof="0" dirty="0">
                <a:latin typeface="Calibri"/>
                <a:ea typeface="Calibri"/>
                <a:cs typeface="Calibri"/>
                <a:sym typeface="Calibri"/>
              </a:rPr>
              <a:t>Sembrando amor en Servitá</a:t>
            </a:r>
          </a:p>
          <a:p>
            <a:pPr lvl="0" algn="ctr">
              <a:buSzPts val="1600"/>
            </a:pP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con una intensidad de diez (</a:t>
            </a:r>
            <a:r>
              <a:rPr lang="es-CO" sz="16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10)</a:t>
            </a: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horas.</a:t>
            </a:r>
            <a:endParaRPr lang="es-CO" noProof="0" dirty="0"/>
          </a:p>
        </p:txBody>
      </p:sp>
      <p:sp>
        <p:nvSpPr>
          <p:cNvPr id="8" name="Google Shape;92;g366ba3d52d1_0_0">
            <a:extLst>
              <a:ext uri="{FF2B5EF4-FFF2-40B4-BE49-F238E27FC236}">
                <a16:creationId xmlns:a16="http://schemas.microsoft.com/office/drawing/2014/main" id="{4245736A-2D02-446C-97F0-A9DFD8D6470C}"/>
              </a:ext>
            </a:extLst>
          </p:cNvPr>
          <p:cNvSpPr txBox="1"/>
          <p:nvPr/>
        </p:nvSpPr>
        <p:spPr>
          <a:xfrm>
            <a:off x="2952749" y="5084762"/>
            <a:ext cx="3238500" cy="8155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Calibri"/>
              <a:buNone/>
            </a:pPr>
            <a:r>
              <a:rPr lang="es-CO" sz="1200" b="1" i="0" u="none" strike="noStrike" cap="none" noProof="0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Firma</a:t>
            </a:r>
            <a:endParaRPr lang="es-CO" noProof="0" dirty="0"/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Alix Montes Arroyo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Jefe de la Oficina de Participación, Educación y Localidades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Bogotá D.C., octubre de 2025</a:t>
            </a:r>
            <a:endParaRPr lang="es-CO" noProof="0" dirty="0"/>
          </a:p>
        </p:txBody>
      </p:sp>
      <p:cxnSp>
        <p:nvCxnSpPr>
          <p:cNvPr id="9" name="Google Shape;93;g366ba3d52d1_0_0">
            <a:extLst>
              <a:ext uri="{FF2B5EF4-FFF2-40B4-BE49-F238E27FC236}">
                <a16:creationId xmlns:a16="http://schemas.microsoft.com/office/drawing/2014/main" id="{85F22EDB-DF33-4E79-8F18-B17DC475BA5E}"/>
              </a:ext>
            </a:extLst>
          </p:cNvPr>
          <p:cNvCxnSpPr/>
          <p:nvPr/>
        </p:nvCxnSpPr>
        <p:spPr>
          <a:xfrm>
            <a:off x="3276600" y="5084762"/>
            <a:ext cx="26622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225630043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813</Words>
  <Application>Microsoft Office PowerPoint</Application>
  <PresentationFormat>Presentación en pantalla (4:3)</PresentationFormat>
  <Paragraphs>128</Paragraphs>
  <Slides>16</Slides>
  <Notes>16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19" baseType="lpstr">
      <vt:lpstr>Arial</vt:lpstr>
      <vt:lpstr>Calibri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Litta</dc:creator>
  <cp:lastModifiedBy>Catalina Ruiz</cp:lastModifiedBy>
  <cp:revision>17</cp:revision>
  <dcterms:created xsi:type="dcterms:W3CDTF">2012-10-09T22:01:38Z</dcterms:created>
  <dcterms:modified xsi:type="dcterms:W3CDTF">2025-10-07T22:31:11Z</dcterms:modified>
</cp:coreProperties>
</file>