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4" autoAdjust="0"/>
    <p:restoredTop sz="94660"/>
  </p:normalViewPr>
  <p:slideViewPr>
    <p:cSldViewPr snapToGrid="0">
      <p:cViewPr varScale="1">
        <p:scale>
          <a:sx n="66" d="100"/>
          <a:sy n="66" d="100"/>
        </p:scale>
        <p:origin x="66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E437C85-1FEF-91FD-52C1-D6D28CDB5E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296E52C-CF04-2E45-03B2-7B373D0364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19995E2-E972-8997-7E1D-37FCB2E2B4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92D5-45C4-4129-BE96-4396403700B5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009FFBF-2E5D-6FD2-DABD-F65E343540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2FA9D3F-6FFC-DAAC-AEBB-127C82933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FDD4-CAFB-400E-9F80-EA2F5728C79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77504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C70D5CC-FB0A-3B04-D3CD-61DF4A96C6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A5E94A2-4101-EF75-6FDB-B9369E3E6F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50C6789-82FD-4552-AAF4-53DB9621F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92D5-45C4-4129-BE96-4396403700B5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C7FCF4F-D94E-77A1-78FF-EDCA6D3F5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6500EF6-CC02-9F37-4ACD-4C7D6E0FC7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FDD4-CAFB-400E-9F80-EA2F5728C79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88235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388C6F2-A1A4-AAB0-5747-742D556861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247C35C-ED6B-766E-AF53-8E17FCC1E2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96BD0BE-6752-E380-B6E5-E5D9ABFB2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92D5-45C4-4129-BE96-4396403700B5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78DA0A9-6EFB-DCFC-D9D1-A130723967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1FE9A1C-267D-C28A-2D83-70B49DA09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FDD4-CAFB-400E-9F80-EA2F5728C79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218061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04DC58-69B7-FEF0-3622-F90F5FCFD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8A5CFAC-DB38-2D2D-8B5F-733DD786D6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895EE6E-8D1F-F63C-99E3-D81CDB8C2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92D5-45C4-4129-BE96-4396403700B5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265B512-7342-9F1F-872A-7C8059FBEE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B92D3AF-7B2D-76FC-7E69-E9F7B8CA2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FDD4-CAFB-400E-9F80-EA2F5728C79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7488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DA07D1-D96C-DAFA-B11F-24C729803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A2E414A-4562-259E-9288-74371DAC69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D88F770-FB63-5113-C3E0-7F8C42ECA6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92D5-45C4-4129-BE96-4396403700B5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BF380D5-C201-1656-F386-5743B0F34F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3E62672-75B1-884B-42D2-012C2ACE12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FDD4-CAFB-400E-9F80-EA2F5728C79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7093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6C3EBA-32B5-9186-3F15-5855829ACF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5CD02E-A3F0-EE49-6A3D-BE68D2A8D8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6564188A-8562-CF64-B518-EAB3CE74D5C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58BEE53-0FD1-FB3A-18BC-B9BC96125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92D5-45C4-4129-BE96-4396403700B5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8F5A519-91B8-53D3-E694-55CB4F758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9162E05-65A6-312C-4C47-F33DF5218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FDD4-CAFB-400E-9F80-EA2F5728C79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489934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389123C-2F16-383F-7368-E7432A6A8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5D67CDE-E9F4-3ADB-C18A-9ACE055A62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4E45A0F-63D0-5AEA-8C44-23628648536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4E8625A8-875B-9729-01E3-8F61870599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BD7E871-19FD-7AD1-285D-0CEA28948E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6CBB74D4-0F46-1A24-9DFB-564E22770E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92D5-45C4-4129-BE96-4396403700B5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773E1E4-1844-90FA-90B7-7DE9CA21CB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3AFB98A-E3B0-4CE1-495D-D01EC75981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FDD4-CAFB-400E-9F80-EA2F5728C79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28418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4A361E6-5EFE-DBCD-8AF5-1DDCE7AFDC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73965C9-9772-64A9-F027-F319A493CC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92D5-45C4-4129-BE96-4396403700B5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15EEAEC-BEE8-5B37-5048-1B5F589FB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CB5826F-DFF4-8B00-1838-80F8F129FF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FDD4-CAFB-400E-9F80-EA2F5728C79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3831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FE1FCC67-02AE-54B0-C440-4CA73ABD78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92D5-45C4-4129-BE96-4396403700B5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C3A572A-983B-7FB5-86CB-BEDFEA369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6961120-367C-9721-DCA5-2DE6F7C09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FDD4-CAFB-400E-9F80-EA2F5728C79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692313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3C5CC8D-802B-C916-8CFB-5D554B181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9062E32-DCC6-4934-6C19-7C09BD9E38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40B0326-4D23-6951-38EB-652D978966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F4B9AB6-0722-7E1E-F9A0-3926B947C2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92D5-45C4-4129-BE96-4396403700B5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C3AA85C-D34F-482D-AD94-279A4D41E2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4C73142-A2B0-3D1D-3296-19FF5602BE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FDD4-CAFB-400E-9F80-EA2F5728C79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654655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7F579B-3DA5-3F95-7C81-90FE811AC2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D8B5746E-66F2-AEA5-975A-D8BDC90094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403B2B38-E3D5-D612-06D2-2EDFB875D5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76F962A-60B3-AFAA-F609-F8CBF22C8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4992D5-45C4-4129-BE96-4396403700B5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C60E4EA-5977-D870-BFE3-3EF93BAEE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4209699-66DD-AB52-5491-13C5A8B04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0DFDD4-CAFB-400E-9F80-EA2F5728C79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82065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23245083-5E88-8522-77DC-377FB82126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0632C96-04FE-B1BF-AC49-885C8F47C0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FA192DE-95AE-5471-1D0F-319D8D20A18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04992D5-45C4-4129-BE96-4396403700B5}" type="datetimeFigureOut">
              <a:rPr lang="es-CO" smtClean="0"/>
              <a:t>21/04/2026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222D603-D40F-3E39-81DF-2D2EC161C1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62A9A26-D3FA-AB77-90BF-D913ACE5E5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70DFDD4-CAFB-400E-9F80-EA2F5728C798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566002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ECC07320-C2CA-4E29-8481-9D9E143C77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475F760-4177-7322-BC20-77090A2EF5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2" b="9984"/>
          <a:stretch>
            <a:fillRect/>
          </a:stretch>
        </p:blipFill>
        <p:spPr>
          <a:xfrm>
            <a:off x="2522358" y="10"/>
            <a:ext cx="9669642" cy="685799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178FB36B-5BFE-42CA-BC60-1115E0D95E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7066978" cy="6858000"/>
          </a:xfrm>
          <a:prstGeom prst="rect">
            <a:avLst/>
          </a:prstGeom>
          <a:gradFill>
            <a:gsLst>
              <a:gs pos="48000">
                <a:schemeClr val="bg1"/>
              </a:gs>
              <a:gs pos="35000">
                <a:schemeClr val="bg1">
                  <a:alpha val="77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E16BC3F4-BD97-2811-8986-B0D157434A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52228" y="743447"/>
            <a:ext cx="3973385" cy="3692028"/>
          </a:xfrm>
          <a:noFill/>
        </p:spPr>
        <p:txBody>
          <a:bodyPr>
            <a:normAutofit/>
          </a:bodyPr>
          <a:lstStyle/>
          <a:p>
            <a:pPr algn="l"/>
            <a:r>
              <a:rPr lang="es-MX" sz="4000" b="1"/>
              <a:t>PRESENTACIÓN PROYECTO MASA MADRE – SENA</a:t>
            </a:r>
            <a:endParaRPr lang="es-CO" sz="400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BBD436C-D947-2429-128A-C847F024CCA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52229" y="4629234"/>
            <a:ext cx="3973386" cy="1485319"/>
          </a:xfrm>
          <a:noFill/>
        </p:spPr>
        <p:txBody>
          <a:bodyPr>
            <a:normAutofit/>
          </a:bodyPr>
          <a:lstStyle/>
          <a:p>
            <a:pPr algn="l"/>
            <a:r>
              <a:rPr lang="es-MX" b="1"/>
              <a:t>Dirigido a dinamizadores de comunicación</a:t>
            </a:r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571375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81D75E2-CEDE-516F-C5D6-B44F66A84F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C1FCC6F-CEA7-431E-5614-2F14EFDEFC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MX" b="1" dirty="0"/>
              <a:t>Estrategia 4: Activación del canal de WhatsApp de extensionistas</a:t>
            </a:r>
          </a:p>
          <a:p>
            <a:r>
              <a:rPr lang="es-MX" b="1" dirty="0"/>
              <a:t>Objetivo:</a:t>
            </a:r>
            <a:r>
              <a:rPr lang="es-MX" dirty="0"/>
              <a:t> Llegar directamente a panaderos y actores del sector.</a:t>
            </a:r>
          </a:p>
          <a:p>
            <a:r>
              <a:rPr lang="es-MX" b="1" dirty="0"/>
              <a:t>Acciones:</a:t>
            </a:r>
            <a:endParaRPr lang="es-MX" dirty="0"/>
          </a:p>
          <a:p>
            <a:r>
              <a:rPr lang="es-MX" dirty="0"/>
              <a:t>Compartir contenidos clave del proyecto.</a:t>
            </a:r>
          </a:p>
          <a:p>
            <a:r>
              <a:rPr lang="es-MX" dirty="0"/>
              <a:t>Difundir convocatorias, eventos y formaciones.</a:t>
            </a:r>
          </a:p>
          <a:p>
            <a:r>
              <a:rPr lang="es-MX" dirty="0"/>
              <a:t>Enviar piezas educativas y prácticas.</a:t>
            </a:r>
          </a:p>
          <a:p>
            <a:r>
              <a:rPr lang="es-MX" b="1" dirty="0"/>
              <a:t>Participación esperada:</a:t>
            </a:r>
            <a:endParaRPr lang="es-MX" dirty="0"/>
          </a:p>
          <a:p>
            <a:r>
              <a:rPr lang="es-MX" dirty="0"/>
              <a:t>Apoyo en la distribución de contenido en grupos de WhatsApp.</a:t>
            </a:r>
          </a:p>
          <a:p>
            <a:r>
              <a:rPr lang="es-MX" dirty="0"/>
              <a:t>Identificación de redes activas de panaderos.</a:t>
            </a:r>
          </a:p>
          <a:p>
            <a:r>
              <a:rPr lang="es-MX" dirty="0"/>
              <a:t>Retroalimentación desde territorio.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8674585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012E69-897F-179E-9BEE-C1C9956163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44BE388-F819-C6E6-9D13-A8F6C486E6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MX" b="1" dirty="0"/>
              <a:t>Estrategia 5: Identidad regional del pan</a:t>
            </a:r>
          </a:p>
          <a:p>
            <a:r>
              <a:rPr lang="es-MX" b="1" dirty="0"/>
              <a:t>Objetivo:</a:t>
            </a:r>
            <a:r>
              <a:rPr lang="es-MX" dirty="0"/>
              <a:t> Resaltar la diversidad cultural del país a través del pan.</a:t>
            </a:r>
          </a:p>
          <a:p>
            <a:r>
              <a:rPr lang="es-MX" b="1" dirty="0"/>
              <a:t>Acciones:</a:t>
            </a:r>
            <a:endParaRPr lang="es-MX" dirty="0"/>
          </a:p>
          <a:p>
            <a:r>
              <a:rPr lang="es-MX" dirty="0"/>
              <a:t>Contar historias por regiones (ingredientes, tradiciones).</a:t>
            </a:r>
          </a:p>
          <a:p>
            <a:r>
              <a:rPr lang="es-MX" dirty="0"/>
              <a:t>Crear contenido que conecte pan con territorio.</a:t>
            </a:r>
          </a:p>
          <a:p>
            <a:r>
              <a:rPr lang="es-MX" dirty="0"/>
              <a:t>Promover productos con identidad local.</a:t>
            </a:r>
          </a:p>
          <a:p>
            <a:r>
              <a:rPr lang="es-MX" b="1" dirty="0"/>
              <a:t>Participación esperada:</a:t>
            </a:r>
            <a:endParaRPr lang="es-MX" dirty="0"/>
          </a:p>
          <a:p>
            <a:r>
              <a:rPr lang="es-MX" dirty="0"/>
              <a:t>Identificación de ingredientes y tradiciones locales.</a:t>
            </a:r>
          </a:p>
          <a:p>
            <a:r>
              <a:rPr lang="es-MX" dirty="0"/>
              <a:t>Generación de contenido diferencial por región.</a:t>
            </a:r>
          </a:p>
          <a:p>
            <a:br>
              <a:rPr lang="es-MX" dirty="0"/>
            </a:br>
            <a:endParaRPr lang="es-MX" dirty="0"/>
          </a:p>
          <a:p>
            <a:endParaRPr lang="es-CO" dirty="0"/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5443985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DFA95D1-4B14-B6B5-7CB8-5874E41DD6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8AD3E29-1046-0885-FBDC-EB3C7537A8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s-MX" b="1" dirty="0" err="1"/>
              <a:t>strategia</a:t>
            </a:r>
            <a:r>
              <a:rPr lang="es-MX" b="1" dirty="0"/>
              <a:t> 6: Comunidad digital del proyecto</a:t>
            </a:r>
          </a:p>
          <a:p>
            <a:r>
              <a:rPr lang="es-MX" b="1" dirty="0"/>
              <a:t>Objetivo:</a:t>
            </a:r>
            <a:r>
              <a:rPr lang="es-MX" dirty="0"/>
              <a:t> Construir una red activa alrededor de la masa madre.</a:t>
            </a:r>
          </a:p>
          <a:p>
            <a:r>
              <a:rPr lang="es-MX" b="1" dirty="0"/>
              <a:t>Acciones:</a:t>
            </a:r>
            <a:endParaRPr lang="es-MX" dirty="0"/>
          </a:p>
          <a:p>
            <a:r>
              <a:rPr lang="es-MX" dirty="0"/>
              <a:t>Publicaciones constantes en redes sociales.</a:t>
            </a:r>
          </a:p>
          <a:p>
            <a:r>
              <a:rPr lang="es-MX" dirty="0"/>
              <a:t>Interacción con usuarios y panaderos.</a:t>
            </a:r>
          </a:p>
          <a:p>
            <a:r>
              <a:rPr lang="es-MX" dirty="0"/>
              <a:t>Uso de hashtags del proyecto.</a:t>
            </a:r>
          </a:p>
          <a:p>
            <a:r>
              <a:rPr lang="es-MX" b="1" dirty="0"/>
              <a:t>Participación esperada:</a:t>
            </a:r>
            <a:endParaRPr lang="es-MX" dirty="0"/>
          </a:p>
          <a:p>
            <a:r>
              <a:rPr lang="es-MX" dirty="0"/>
              <a:t>Compartir y replicar contenido nacional.</a:t>
            </a:r>
          </a:p>
          <a:p>
            <a:r>
              <a:rPr lang="es-MX" dirty="0"/>
              <a:t>Generar conversación desde lo local.</a:t>
            </a:r>
          </a:p>
          <a:p>
            <a:endParaRPr lang="es-CO" dirty="0"/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8114227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1A6525-EFB1-34C3-C62F-888B00F1FA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A92850D-686F-CB7A-5677-4749C4C8E7B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b="1" dirty="0"/>
              <a:t>7. Clave del éxito</a:t>
            </a:r>
          </a:p>
          <a:p>
            <a:r>
              <a:rPr lang="es-MX" dirty="0"/>
              <a:t>La fuerza del proyecto está en lo colectivo.</a:t>
            </a:r>
            <a:br>
              <a:rPr lang="es-MX" dirty="0"/>
            </a:br>
            <a:r>
              <a:rPr lang="es-MX" dirty="0"/>
              <a:t>Cada historia contada, cada panadero visibilizado y cada contenido compartido suma a un propósito mayor:</a:t>
            </a:r>
          </a:p>
          <a:p>
            <a:r>
              <a:rPr lang="es-MX" b="1" dirty="0"/>
              <a:t>Transformar vidas a través del pan.</a:t>
            </a:r>
            <a:endParaRPr lang="es-MX" dirty="0"/>
          </a:p>
          <a:p>
            <a:endParaRPr lang="es-CO" dirty="0"/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8849583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B32FBC9-9735-B488-58F6-AC7CBFF9E0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E8AB973-AC36-C982-5232-2AB28EF59F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b="1" dirty="0"/>
              <a:t>8. Mensaje final</a:t>
            </a:r>
          </a:p>
          <a:p>
            <a:r>
              <a:rPr lang="es-MX" dirty="0"/>
              <a:t>No solo comunicamos un proyecto,</a:t>
            </a:r>
            <a:br>
              <a:rPr lang="es-MX" dirty="0"/>
            </a:br>
            <a:r>
              <a:rPr lang="es-MX" dirty="0"/>
              <a:t>comunicamos tradición, identidad, territorio y oportunidades.</a:t>
            </a:r>
          </a:p>
          <a:p>
            <a:r>
              <a:rPr lang="es-MX" dirty="0"/>
              <a:t>Ustedes hacen visible lo que está cambiando el país desde lo local.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6164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FAC4396-4E70-70DE-6CCD-3C27388E0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Contexto del Proyecto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F8FFCF7-8B4C-DE8D-2CFC-229E5008D2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/>
              <a:t>El Proyecto Nacional de Masa Madre del SENA nace como una apuesta por el fortalecimiento de la panadería campesina y popular en Colombia, promoviendo técnicas tradicionales, saludables y sostenibles.</a:t>
            </a:r>
          </a:p>
          <a:p>
            <a:r>
              <a:rPr lang="es-MX" dirty="0"/>
              <a:t>Buscamos rescatar saberes ancestrales, mejorar la calidad del pan, fortalecer economías locales y generar una cultura de consumo más consciente.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84246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C0C05FB-10C3-FDAB-4846-AC8DABC5FF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¿Qué buscamos?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5968B977-E525-6E75-2400-30E86641EFA1}"/>
              </a:ext>
            </a:extLst>
          </p:cNvPr>
          <p:cNvSpPr>
            <a:spLocks noGrp="1" noChangeArrowheads="1"/>
          </p:cNvSpPr>
          <p:nvPr>
            <p:ph idx="1"/>
          </p:nvPr>
        </p:nvSpPr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Fortalecer las capacidades técnicas de panaderos en todo el país.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Promover el uso de masa madre como alternativa saludable y sostenible.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Impulsar la identidad regional a través del pan.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Visibilizar historias reales de transformación social y económica.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s-CO" altLang="es-CO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Generar una red de panaderos comprometidos con la calidad y la tradición. </a:t>
            </a:r>
          </a:p>
        </p:txBody>
      </p:sp>
    </p:spTree>
    <p:extLst>
      <p:ext uri="{BB962C8B-B14F-4D97-AF65-F5344CB8AC3E}">
        <p14:creationId xmlns:p14="http://schemas.microsoft.com/office/powerpoint/2010/main" val="21488756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D64FD7-D28F-C163-4DA5-6338686012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9B8C0E5-E588-07E9-31B8-80BAEA63F4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3. ¿Qué esperamos lograr?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36E6DF0-3E13-6C12-FF1D-F898593C6B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/>
              <a:t>Mayor reconocimiento del proyecto a nivel nacional.</a:t>
            </a:r>
          </a:p>
          <a:p>
            <a:r>
              <a:rPr lang="es-MX" dirty="0"/>
              <a:t>Apropiación del concepto de masa madre en comunidades locales.</a:t>
            </a:r>
          </a:p>
          <a:p>
            <a:r>
              <a:rPr lang="es-MX" dirty="0"/>
              <a:t>Incremento en el consumo de pan de masa madre.</a:t>
            </a:r>
          </a:p>
          <a:p>
            <a:r>
              <a:rPr lang="es-MX" dirty="0"/>
              <a:t>Posicionamiento del SENA como referente en panadería tradicional.</a:t>
            </a:r>
          </a:p>
          <a:p>
            <a:r>
              <a:rPr lang="es-MX" dirty="0"/>
              <a:t>Generación de contenido auténtico desde cada territorio.</a:t>
            </a:r>
          </a:p>
          <a:p>
            <a:br>
              <a:rPr lang="es-MX" dirty="0"/>
            </a:br>
            <a:endParaRPr lang="es-MX" dirty="0"/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7295707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033EF9-50E9-FEDB-4B4C-AAB9BC67C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b="1" dirty="0"/>
              <a:t>4. Rol de los Dinamizadores de Comunicación</a:t>
            </a:r>
            <a:br>
              <a:rPr lang="es-MX" b="1" dirty="0"/>
            </a:b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A2F536F-8001-73E2-FBFD-DA97048975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/>
              <a:t>Ustedes son clave para:</a:t>
            </a:r>
          </a:p>
          <a:p>
            <a:r>
              <a:rPr lang="es-MX" dirty="0"/>
              <a:t>Contar las historias que están transformando vidas.</a:t>
            </a:r>
          </a:p>
          <a:p>
            <a:r>
              <a:rPr lang="es-MX" dirty="0"/>
              <a:t>Traducir el proyecto en contenidos cercanos, humanos y reales.</a:t>
            </a:r>
          </a:p>
          <a:p>
            <a:r>
              <a:rPr lang="es-MX" dirty="0"/>
              <a:t>Amplificar el impacto desde cada regional.</a:t>
            </a:r>
          </a:p>
          <a:p>
            <a:r>
              <a:rPr lang="es-MX" dirty="0"/>
              <a:t>Conectar con comunidades, panaderos y consumidores.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4481887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F65664-F987-1AED-E1DC-157B376387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5. ¿Cómo queremos lograrlo?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13E310F-D5A6-ABDD-88B8-1D62EC0B48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/>
              <a:t>A través de estrategias de comunicación articuladas, territoriales y colaborativas.</a:t>
            </a:r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3262798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4F99B7-517F-C260-5A32-6128178056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CO" dirty="0"/>
              <a:t>6. Estrategias de Comunicación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85885AB-AD47-DF03-C52D-C191FDA90F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MX" b="1" dirty="0"/>
              <a:t>Estrategia 1: Historias que inspiran (</a:t>
            </a:r>
            <a:r>
              <a:rPr lang="es-MX" b="1" dirty="0" err="1"/>
              <a:t>Storytelling</a:t>
            </a:r>
            <a:r>
              <a:rPr lang="es-MX" b="1" dirty="0"/>
              <a:t> territorial)</a:t>
            </a:r>
          </a:p>
          <a:p>
            <a:r>
              <a:rPr lang="es-MX" b="1" dirty="0"/>
              <a:t>Objetivo:</a:t>
            </a:r>
            <a:r>
              <a:rPr lang="es-MX" dirty="0"/>
              <a:t> Visibilizar el impacto real del proyecto.</a:t>
            </a:r>
          </a:p>
          <a:p>
            <a:r>
              <a:rPr lang="es-MX" b="1" dirty="0"/>
              <a:t>Acciones:</a:t>
            </a:r>
            <a:endParaRPr lang="es-MX" dirty="0"/>
          </a:p>
          <a:p>
            <a:r>
              <a:rPr lang="es-MX" dirty="0"/>
              <a:t>Identificar panaderos beneficiarios con historias potentes.</a:t>
            </a:r>
          </a:p>
          <a:p>
            <a:r>
              <a:rPr lang="es-MX" dirty="0"/>
              <a:t>Crear piezas cortas (videos, </a:t>
            </a:r>
            <a:r>
              <a:rPr lang="es-MX" dirty="0" err="1"/>
              <a:t>reels</a:t>
            </a:r>
            <a:r>
              <a:rPr lang="es-MX" dirty="0"/>
              <a:t>, entrevistas).</a:t>
            </a:r>
          </a:p>
          <a:p>
            <a:r>
              <a:rPr lang="es-MX" dirty="0"/>
              <a:t>Mostrar antes y después del proceso formativo.</a:t>
            </a:r>
          </a:p>
          <a:p>
            <a:r>
              <a:rPr lang="es-MX" b="1" dirty="0"/>
              <a:t>Participación esperada:</a:t>
            </a:r>
            <a:endParaRPr lang="es-MX" dirty="0"/>
          </a:p>
          <a:p>
            <a:r>
              <a:rPr lang="es-MX" dirty="0"/>
              <a:t>Identificación de casos en cada regional.</a:t>
            </a:r>
          </a:p>
          <a:p>
            <a:r>
              <a:rPr lang="es-MX" dirty="0"/>
              <a:t>Producción de contenido local.</a:t>
            </a:r>
          </a:p>
          <a:p>
            <a:r>
              <a:rPr lang="es-MX" dirty="0"/>
              <a:t>Envío periódico de historias al equipo nacional.</a:t>
            </a:r>
          </a:p>
          <a:p>
            <a:pPr marL="0" indent="0">
              <a:buNone/>
            </a:pPr>
            <a:endParaRPr lang="es-MX" dirty="0"/>
          </a:p>
          <a:p>
            <a:pPr marL="0" indent="0">
              <a:buNone/>
            </a:pPr>
            <a:endParaRPr lang="es-MX" dirty="0"/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3469439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0ACFB3-4ECF-8B73-1E08-27D15E603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882C80B-88B0-6BC8-8F80-D2D2B389B8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s-MX" b="1" dirty="0"/>
              <a:t>Estrategia 2: Mostrar el hacer (Contenido demostrativo)</a:t>
            </a:r>
          </a:p>
          <a:p>
            <a:r>
              <a:rPr lang="es-MX" b="1" dirty="0"/>
              <a:t>Objetivo:</a:t>
            </a:r>
            <a:r>
              <a:rPr lang="es-MX" dirty="0"/>
              <a:t> Evidenciar procesos, técnicas y resultados.</a:t>
            </a:r>
          </a:p>
          <a:p>
            <a:r>
              <a:rPr lang="es-MX" b="1" dirty="0"/>
              <a:t>Acciones:</a:t>
            </a:r>
            <a:endParaRPr lang="es-MX" dirty="0"/>
          </a:p>
          <a:p>
            <a:r>
              <a:rPr lang="es-MX" dirty="0"/>
              <a:t>Videos de elaboración de masa madre.</a:t>
            </a:r>
          </a:p>
          <a:p>
            <a:r>
              <a:rPr lang="es-MX" dirty="0"/>
              <a:t>Registro de talleres, clases y prácticas.</a:t>
            </a:r>
          </a:p>
          <a:p>
            <a:r>
              <a:rPr lang="es-MX" dirty="0"/>
              <a:t>Fotografías de productos finales.</a:t>
            </a:r>
          </a:p>
          <a:p>
            <a:r>
              <a:rPr lang="es-MX" b="1" dirty="0"/>
              <a:t>Participación esperada:</a:t>
            </a:r>
            <a:endParaRPr lang="es-MX" dirty="0"/>
          </a:p>
          <a:p>
            <a:r>
              <a:rPr lang="es-MX" dirty="0"/>
              <a:t>Cubrimiento de actividades en centros de formación.</a:t>
            </a:r>
          </a:p>
          <a:p>
            <a:r>
              <a:rPr lang="es-MX" dirty="0"/>
              <a:t>Generación de contenido visual constante.</a:t>
            </a:r>
          </a:p>
          <a:p>
            <a:br>
              <a:rPr lang="es-MX" dirty="0"/>
            </a:br>
            <a:endParaRPr lang="es-MX" dirty="0"/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5964319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485682-EA81-193B-0E66-F3AB4FCC50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F790311-510F-933E-AB9D-CEA9155349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s-MX" b="1" dirty="0"/>
              <a:t>Estrategia 3: Educación al consumidor</a:t>
            </a:r>
          </a:p>
          <a:p>
            <a:r>
              <a:rPr lang="es-MX" b="1" dirty="0"/>
              <a:t>Objetivo:</a:t>
            </a:r>
            <a:r>
              <a:rPr lang="es-MX" dirty="0"/>
              <a:t> Crear cultura alrededor del consumo de pan de masa madre.</a:t>
            </a:r>
          </a:p>
          <a:p>
            <a:r>
              <a:rPr lang="es-MX" b="1" dirty="0"/>
              <a:t>Acciones:</a:t>
            </a:r>
            <a:endParaRPr lang="es-MX" dirty="0"/>
          </a:p>
          <a:p>
            <a:r>
              <a:rPr lang="es-MX" dirty="0"/>
              <a:t>Piezas educativas (beneficios, diferencias con pan industrial).</a:t>
            </a:r>
          </a:p>
          <a:p>
            <a:r>
              <a:rPr lang="es-MX" dirty="0"/>
              <a:t>Contenido simple y claro para redes sociales.</a:t>
            </a:r>
          </a:p>
          <a:p>
            <a:r>
              <a:rPr lang="es-MX" dirty="0"/>
              <a:t>Campañas regionales de sensibilización.</a:t>
            </a:r>
          </a:p>
          <a:p>
            <a:r>
              <a:rPr lang="es-MX" b="1" dirty="0"/>
              <a:t>Participación esperada:</a:t>
            </a:r>
            <a:endParaRPr lang="es-MX" dirty="0"/>
          </a:p>
          <a:p>
            <a:r>
              <a:rPr lang="es-MX" dirty="0"/>
              <a:t>Adaptar mensajes a contextos locales.</a:t>
            </a:r>
          </a:p>
          <a:p>
            <a:r>
              <a:rPr lang="es-MX" dirty="0"/>
              <a:t>Difundir contenido en canales regionales.</a:t>
            </a:r>
          </a:p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45227441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695</Words>
  <Application>Microsoft Office PowerPoint</Application>
  <PresentationFormat>Panorámica</PresentationFormat>
  <Paragraphs>92</Paragraphs>
  <Slides>14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8" baseType="lpstr">
      <vt:lpstr>Aptos</vt:lpstr>
      <vt:lpstr>Aptos Display</vt:lpstr>
      <vt:lpstr>Arial</vt:lpstr>
      <vt:lpstr>Tema de Office</vt:lpstr>
      <vt:lpstr>PRESENTACIÓN PROYECTO MASA MADRE – SENA</vt:lpstr>
      <vt:lpstr>Contexto del Proyecto</vt:lpstr>
      <vt:lpstr>¿Qué buscamos?</vt:lpstr>
      <vt:lpstr>3. ¿Qué esperamos lograr?</vt:lpstr>
      <vt:lpstr>4. Rol de los Dinamizadores de Comunicación </vt:lpstr>
      <vt:lpstr>5. ¿Cómo queremos lograrlo?</vt:lpstr>
      <vt:lpstr>6. Estrategias de Comunicación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Angie Lorena Sanchez Garcia</dc:creator>
  <cp:lastModifiedBy>Angie Lorena Sanchez Garcia</cp:lastModifiedBy>
  <cp:revision>2</cp:revision>
  <dcterms:created xsi:type="dcterms:W3CDTF">2026-04-21T21:38:16Z</dcterms:created>
  <dcterms:modified xsi:type="dcterms:W3CDTF">2026-04-22T18:51:24Z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fc111285-cafa-4fc9-8a9a-bd902089b24f_Enabled">
    <vt:lpwstr>true</vt:lpwstr>
  </property>
  <property fmtid="{D5CDD505-2E9C-101B-9397-08002B2CF9AE}" pid="3" name="MSIP_Label_fc111285-cafa-4fc9-8a9a-bd902089b24f_SetDate">
    <vt:lpwstr>2026-04-22T18:50:58Z</vt:lpwstr>
  </property>
  <property fmtid="{D5CDD505-2E9C-101B-9397-08002B2CF9AE}" pid="4" name="MSIP_Label_fc111285-cafa-4fc9-8a9a-bd902089b24f_Method">
    <vt:lpwstr>Privileged</vt:lpwstr>
  </property>
  <property fmtid="{D5CDD505-2E9C-101B-9397-08002B2CF9AE}" pid="5" name="MSIP_Label_fc111285-cafa-4fc9-8a9a-bd902089b24f_Name">
    <vt:lpwstr>Public</vt:lpwstr>
  </property>
  <property fmtid="{D5CDD505-2E9C-101B-9397-08002B2CF9AE}" pid="6" name="MSIP_Label_fc111285-cafa-4fc9-8a9a-bd902089b24f_SiteId">
    <vt:lpwstr>cbc2c381-2f2e-4d93-91d1-506c9316ace7</vt:lpwstr>
  </property>
  <property fmtid="{D5CDD505-2E9C-101B-9397-08002B2CF9AE}" pid="7" name="MSIP_Label_fc111285-cafa-4fc9-8a9a-bd902089b24f_ActionId">
    <vt:lpwstr>adeec812-c41a-4c64-b2bd-46199218ff1e</vt:lpwstr>
  </property>
  <property fmtid="{D5CDD505-2E9C-101B-9397-08002B2CF9AE}" pid="8" name="MSIP_Label_fc111285-cafa-4fc9-8a9a-bd902089b24f_ContentBits">
    <vt:lpwstr>0</vt:lpwstr>
  </property>
  <property fmtid="{D5CDD505-2E9C-101B-9397-08002B2CF9AE}" pid="9" name="MSIP_Label_fc111285-cafa-4fc9-8a9a-bd902089b24f_Tag">
    <vt:lpwstr>10, 0, 1, 1</vt:lpwstr>
  </property>
</Properties>
</file>