
<file path=[Content_Types].xml><?xml version="1.0" encoding="utf-8"?>
<Types xmlns="http://schemas.openxmlformats.org/package/2006/content-types">
  <Default ContentType="application/x-fontdata" Extension="fntdata"/>
  <Default ContentType="image/jpeg" Extension="jpeg"/>
  <Default ContentType="video/mp4" Extension="mp4"/>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x="18288000" cy="10287000"/>
  <p:notesSz cx="6858000" cy="9144000"/>
  <p:embeddedFontLst>
    <p:embeddedFont>
      <p:font typeface="Montserrat" charset="1" panose="00000500000000000000"/>
      <p:regular r:id="rId24"/>
    </p:embeddedFont>
    <p:embeddedFont>
      <p:font typeface="Montserrat Bold" charset="1" panose="00000800000000000000"/>
      <p:regular r:id="rId25"/>
    </p:embeddedFont>
    <p:embeddedFont>
      <p:font typeface="Montserrat Bold Italics" charset="1" panose="00000800000000000000"/>
      <p:regular r:id="rId26"/>
    </p:embeddedFont>
    <p:embeddedFont>
      <p:font typeface="Canva Sans" charset="1" panose="020B0503030501040103"/>
      <p:regular r:id="rId27"/>
    </p:embeddedFont>
    <p:embeddedFont>
      <p:font typeface="Aileron Bold" charset="1" panose="00000800000000000000"/>
      <p:regular r:id="rId28"/>
    </p:embeddedFont>
    <p:embeddedFont>
      <p:font typeface="Montserrat Medium" charset="1" panose="00000600000000000000"/>
      <p:regular r:id="rId29"/>
    </p:embeddedFont>
    <p:embeddedFont>
      <p:font typeface="Montserrat Semi-Bold" charset="1" panose="00000700000000000000"/>
      <p:regular r:id="rId3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24" Target="fonts/font24.fntdata" Type="http://schemas.openxmlformats.org/officeDocument/2006/relationships/font"/><Relationship Id="rId25" Target="fonts/font25.fntdata" Type="http://schemas.openxmlformats.org/officeDocument/2006/relationships/font"/><Relationship Id="rId26" Target="fonts/font26.fntdata" Type="http://schemas.openxmlformats.org/officeDocument/2006/relationships/font"/><Relationship Id="rId27" Target="fonts/font27.fntdata" Type="http://schemas.openxmlformats.org/officeDocument/2006/relationships/font"/><Relationship Id="rId28" Target="fonts/font28.fntdata" Type="http://schemas.openxmlformats.org/officeDocument/2006/relationships/font"/><Relationship Id="rId29" Target="fonts/font29.fntdata" Type="http://schemas.openxmlformats.org/officeDocument/2006/relationships/font"/><Relationship Id="rId3" Target="viewProps.xml" Type="http://schemas.openxmlformats.org/officeDocument/2006/relationships/viewProps"/><Relationship Id="rId30" Target="fonts/font30.fntdata" Type="http://schemas.openxmlformats.org/officeDocument/2006/relationships/font"/><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jpe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3.png" Type="http://schemas.openxmlformats.org/officeDocument/2006/relationships/image"/><Relationship Id="rId3" Target="../media/image5.png" Type="http://schemas.openxmlformats.org/officeDocument/2006/relationships/image"/><Relationship Id="rId4" Target="../media/image24.png" Type="http://schemas.openxmlformats.org/officeDocument/2006/relationships/image"/><Relationship Id="rId5" Target="../media/image25.svg" Type="http://schemas.openxmlformats.org/officeDocument/2006/relationships/image"/><Relationship Id="rId6" Target="../media/image26.png" Type="http://schemas.openxmlformats.org/officeDocument/2006/relationships/image"/><Relationship Id="rId7" Target="../media/image27.svg" Type="http://schemas.openxmlformats.org/officeDocument/2006/relationships/image"/><Relationship Id="rId8" Target="../media/image28.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0.png" Type="http://schemas.openxmlformats.org/officeDocument/2006/relationships/image"/><Relationship Id="rId2" Target="../media/image29.jpeg" Type="http://schemas.openxmlformats.org/officeDocument/2006/relationships/image"/><Relationship Id="rId3" Target="../media/VAGy4-MOIC8.mp4" Type="http://schemas.openxmlformats.org/officeDocument/2006/relationships/video"/><Relationship Id="rId4" Target="../media/VAGy4-MOIC8.mp4" Type="http://schemas.microsoft.com/office/2007/relationships/media"/><Relationship Id="rId5" Target="../media/image1.png" Type="http://schemas.openxmlformats.org/officeDocument/2006/relationships/image"/><Relationship Id="rId6" Target="../media/image2.svg" Type="http://schemas.openxmlformats.org/officeDocument/2006/relationships/image"/><Relationship Id="rId7" Target="../media/image3.png" Type="http://schemas.openxmlformats.org/officeDocument/2006/relationships/image"/><Relationship Id="rId8" Target="../media/image4.svg" Type="http://schemas.openxmlformats.org/officeDocument/2006/relationships/image"/><Relationship Id="rId9" Target="../media/image5.pn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jpeg" Type="http://schemas.openxmlformats.org/officeDocument/2006/relationships/image"/><Relationship Id="rId3" Target="../media/image5.png" Type="http://schemas.openxmlformats.org/officeDocument/2006/relationships/image"/><Relationship Id="rId4" Target="../media/image1.png" Type="http://schemas.openxmlformats.org/officeDocument/2006/relationships/image"/><Relationship Id="rId5" Target="../media/image2.svg" Type="http://schemas.openxmlformats.org/officeDocument/2006/relationships/image"/><Relationship Id="rId6" Target="../media/image3.png" Type="http://schemas.openxmlformats.org/officeDocument/2006/relationships/image"/><Relationship Id="rId7" Target="../media/image4.sv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jpeg" Type="http://schemas.openxmlformats.org/officeDocument/2006/relationships/image"/><Relationship Id="rId3" Target="../media/image5.png" Type="http://schemas.openxmlformats.org/officeDocument/2006/relationships/image"/><Relationship Id="rId4" Target="../media/image1.png" Type="http://schemas.openxmlformats.org/officeDocument/2006/relationships/image"/><Relationship Id="rId5" Target="../media/image2.svg" Type="http://schemas.openxmlformats.org/officeDocument/2006/relationships/image"/><Relationship Id="rId6" Target="../media/image3.png" Type="http://schemas.openxmlformats.org/officeDocument/2006/relationships/image"/><Relationship Id="rId7" Target="../media/image4.sv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jpeg" Type="http://schemas.openxmlformats.org/officeDocument/2006/relationships/image"/><Relationship Id="rId3" Target="../media/image5.png" Type="http://schemas.openxmlformats.org/officeDocument/2006/relationships/image"/><Relationship Id="rId4" Target="../media/image1.png" Type="http://schemas.openxmlformats.org/officeDocument/2006/relationships/image"/><Relationship Id="rId5" Target="../media/image2.svg" Type="http://schemas.openxmlformats.org/officeDocument/2006/relationships/image"/><Relationship Id="rId6" Target="../media/image3.png" Type="http://schemas.openxmlformats.org/officeDocument/2006/relationships/image"/><Relationship Id="rId7" Target="../media/image4.sv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jpeg" Type="http://schemas.openxmlformats.org/officeDocument/2006/relationships/image"/><Relationship Id="rId3" Target="../media/image5.png" Type="http://schemas.openxmlformats.org/officeDocument/2006/relationships/image"/><Relationship Id="rId4" Target="../media/image1.png" Type="http://schemas.openxmlformats.org/officeDocument/2006/relationships/image"/><Relationship Id="rId5" Target="../media/image2.svg" Type="http://schemas.openxmlformats.org/officeDocument/2006/relationships/image"/><Relationship Id="rId6" Target="../media/image3.png" Type="http://schemas.openxmlformats.org/officeDocument/2006/relationships/image"/><Relationship Id="rId7" Target="../media/image4.sv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jpeg" Type="http://schemas.openxmlformats.org/officeDocument/2006/relationships/image"/><Relationship Id="rId3" Target="../media/image5.png" Type="http://schemas.openxmlformats.org/officeDocument/2006/relationships/image"/><Relationship Id="rId4" Target="../media/image1.png" Type="http://schemas.openxmlformats.org/officeDocument/2006/relationships/image"/><Relationship Id="rId5" Target="../media/image2.svg" Type="http://schemas.openxmlformats.org/officeDocument/2006/relationships/image"/><Relationship Id="rId6" Target="../media/image3.png" Type="http://schemas.openxmlformats.org/officeDocument/2006/relationships/image"/><Relationship Id="rId7" Target="../media/image4.sv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jpeg" Type="http://schemas.openxmlformats.org/officeDocument/2006/relationships/image"/><Relationship Id="rId3" Target="../media/image5.png" Type="http://schemas.openxmlformats.org/officeDocument/2006/relationships/image"/><Relationship Id="rId4" Target="../media/image1.png" Type="http://schemas.openxmlformats.org/officeDocument/2006/relationships/image"/><Relationship Id="rId5" Target="../media/image2.svg" Type="http://schemas.openxmlformats.org/officeDocument/2006/relationships/image"/><Relationship Id="rId6" Target="../media/image3.png" Type="http://schemas.openxmlformats.org/officeDocument/2006/relationships/image"/><Relationship Id="rId7" Target="../media/image4.sv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jpeg" Type="http://schemas.openxmlformats.org/officeDocument/2006/relationships/image"/><Relationship Id="rId3" Target="../media/image5.png" Type="http://schemas.openxmlformats.org/officeDocument/2006/relationships/image"/><Relationship Id="rId4" Target="../media/image1.png" Type="http://schemas.openxmlformats.org/officeDocument/2006/relationships/image"/><Relationship Id="rId5" Target="../media/image2.svg" Type="http://schemas.openxmlformats.org/officeDocument/2006/relationships/image"/><Relationship Id="rId6" Target="../media/image3.png" Type="http://schemas.openxmlformats.org/officeDocument/2006/relationships/image"/><Relationship Id="rId7" Target="../media/image4.sv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jpeg" Type="http://schemas.openxmlformats.org/officeDocument/2006/relationships/image"/><Relationship Id="rId3" Target="../media/image1.png" Type="http://schemas.openxmlformats.org/officeDocument/2006/relationships/image"/><Relationship Id="rId4" Target="../media/image2.svg" Type="http://schemas.openxmlformats.org/officeDocument/2006/relationships/image"/><Relationship Id="rId5" Target="../media/image3.png" Type="http://schemas.openxmlformats.org/officeDocument/2006/relationships/image"/><Relationship Id="rId6" Target="../media/image4.svg" Type="http://schemas.openxmlformats.org/officeDocument/2006/relationships/image"/><Relationship Id="rId7" Target="../media/image5.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jpeg" Type="http://schemas.openxmlformats.org/officeDocument/2006/relationships/image"/><Relationship Id="rId3" Target="../media/image1.png" Type="http://schemas.openxmlformats.org/officeDocument/2006/relationships/image"/><Relationship Id="rId4" Target="../media/image2.svg" Type="http://schemas.openxmlformats.org/officeDocument/2006/relationships/image"/><Relationship Id="rId5" Target="../media/image3.png" Type="http://schemas.openxmlformats.org/officeDocument/2006/relationships/image"/><Relationship Id="rId6" Target="../media/image4.svg" Type="http://schemas.openxmlformats.org/officeDocument/2006/relationships/image"/><Relationship Id="rId7" Target="../media/image5.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jpeg" Type="http://schemas.openxmlformats.org/officeDocument/2006/relationships/image"/><Relationship Id="rId3" Target="../media/image5.png" Type="http://schemas.openxmlformats.org/officeDocument/2006/relationships/image"/><Relationship Id="rId4" Target="../media/image7.jpeg" Type="http://schemas.openxmlformats.org/officeDocument/2006/relationships/image"/><Relationship Id="rId5" Target="../media/image1.png" Type="http://schemas.openxmlformats.org/officeDocument/2006/relationships/image"/><Relationship Id="rId6" Target="../media/image2.svg" Type="http://schemas.openxmlformats.org/officeDocument/2006/relationships/image"/><Relationship Id="rId7" Target="../media/image3.png" Type="http://schemas.openxmlformats.org/officeDocument/2006/relationships/image"/><Relationship Id="rId8" Target="../media/image4.sv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svg" Type="http://schemas.openxmlformats.org/officeDocument/2006/relationships/image"/><Relationship Id="rId11" Target="../media/image3.png" Type="http://schemas.openxmlformats.org/officeDocument/2006/relationships/image"/><Relationship Id="rId12" Target="../media/image4.svg" Type="http://schemas.openxmlformats.org/officeDocument/2006/relationships/image"/><Relationship Id="rId13" Target="../media/image14.jpeg" Type="http://schemas.openxmlformats.org/officeDocument/2006/relationships/image"/><Relationship Id="rId14" Target="../media/image15.jpeg" Type="http://schemas.openxmlformats.org/officeDocument/2006/relationships/image"/><Relationship Id="rId15" Target="../media/image16.jpeg" Type="http://schemas.openxmlformats.org/officeDocument/2006/relationships/image"/><Relationship Id="rId16" Target="../media/image17.jpeg" Type="http://schemas.openxmlformats.org/officeDocument/2006/relationships/image"/><Relationship Id="rId17" Target="../media/image18.jpeg" Type="http://schemas.openxmlformats.org/officeDocument/2006/relationships/image"/><Relationship Id="rId2" Target="../media/image8.png" Type="http://schemas.openxmlformats.org/officeDocument/2006/relationships/image"/><Relationship Id="rId3" Target="../media/image9.svg" Type="http://schemas.openxmlformats.org/officeDocument/2006/relationships/image"/><Relationship Id="rId4" Target="../media/image5.png" Type="http://schemas.openxmlformats.org/officeDocument/2006/relationships/image"/><Relationship Id="rId5" Target="../media/image10.png" Type="http://schemas.openxmlformats.org/officeDocument/2006/relationships/image"/><Relationship Id="rId6" Target="../media/image11.svg" Type="http://schemas.openxmlformats.org/officeDocument/2006/relationships/image"/><Relationship Id="rId7" Target="../media/image12.png" Type="http://schemas.openxmlformats.org/officeDocument/2006/relationships/image"/><Relationship Id="rId8" Target="../media/image13.svg" Type="http://schemas.openxmlformats.org/officeDocument/2006/relationships/image"/><Relationship Id="rId9" Target="../media/image1.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9.jpeg" Type="http://schemas.openxmlformats.org/officeDocument/2006/relationships/image"/><Relationship Id="rId3" Target="../media/image7.jpeg" Type="http://schemas.openxmlformats.org/officeDocument/2006/relationships/image"/><Relationship Id="rId4" Target="../media/image1.png" Type="http://schemas.openxmlformats.org/officeDocument/2006/relationships/image"/><Relationship Id="rId5" Target="../media/image2.svg" Type="http://schemas.openxmlformats.org/officeDocument/2006/relationships/image"/><Relationship Id="rId6" Target="../media/image3.png" Type="http://schemas.openxmlformats.org/officeDocument/2006/relationships/image"/><Relationship Id="rId7" Target="../media/image4.svg" Type="http://schemas.openxmlformats.org/officeDocument/2006/relationships/image"/><Relationship Id="rId8" Target="../media/image5.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20.png" Type="http://schemas.openxmlformats.org/officeDocument/2006/relationships/image"/><Relationship Id="rId8" Target="../media/image21.png" Type="http://schemas.openxmlformats.org/officeDocument/2006/relationships/image"/><Relationship Id="rId9" Target="../media/image22.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20.png" Type="http://schemas.openxmlformats.org/officeDocument/2006/relationships/image"/><Relationship Id="rId8" Target="../media/image21.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20.png" Type="http://schemas.openxmlformats.org/officeDocument/2006/relationships/image"/><Relationship Id="rId8" Target="../media/image21.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AutoShape 2" id="2"/>
          <p:cNvSpPr/>
          <p:nvPr/>
        </p:nvSpPr>
        <p:spPr>
          <a:xfrm rot="0">
            <a:off x="381960" y="-2943411"/>
            <a:ext cx="584686" cy="8600723"/>
          </a:xfrm>
          <a:prstGeom prst="rect">
            <a:avLst/>
          </a:prstGeom>
          <a:solidFill>
            <a:srgbClr val="F4E6B4"/>
          </a:solidFill>
        </p:spPr>
      </p:sp>
      <p:sp>
        <p:nvSpPr>
          <p:cNvPr name="Freeform 3" id="3"/>
          <p:cNvSpPr/>
          <p:nvPr/>
        </p:nvSpPr>
        <p:spPr>
          <a:xfrm flipH="false" flipV="false" rot="0">
            <a:off x="401010" y="9240196"/>
            <a:ext cx="652835" cy="490220"/>
          </a:xfrm>
          <a:custGeom>
            <a:avLst/>
            <a:gdLst/>
            <a:ahLst/>
            <a:cxnLst/>
            <a:rect r="r" b="b" t="t" l="l"/>
            <a:pathLst>
              <a:path h="490220" w="652835">
                <a:moveTo>
                  <a:pt x="0" y="0"/>
                </a:moveTo>
                <a:lnTo>
                  <a:pt x="652835" y="0"/>
                </a:lnTo>
                <a:lnTo>
                  <a:pt x="652835" y="490220"/>
                </a:lnTo>
                <a:lnTo>
                  <a:pt x="0" y="49022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309190" y="6390737"/>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5" id="5"/>
          <p:cNvSpPr/>
          <p:nvPr/>
        </p:nvSpPr>
        <p:spPr>
          <a:xfrm flipH="false" flipV="false" rot="0">
            <a:off x="309190" y="7736106"/>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6" id="6"/>
          <p:cNvSpPr/>
          <p:nvPr/>
        </p:nvSpPr>
        <p:spPr>
          <a:xfrm flipH="false" flipV="false" rot="0">
            <a:off x="1028700" y="528752"/>
            <a:ext cx="1963670" cy="1478483"/>
          </a:xfrm>
          <a:custGeom>
            <a:avLst/>
            <a:gdLst/>
            <a:ahLst/>
            <a:cxnLst/>
            <a:rect r="r" b="b" t="t" l="l"/>
            <a:pathLst>
              <a:path h="1478483" w="1963670">
                <a:moveTo>
                  <a:pt x="0" y="0"/>
                </a:moveTo>
                <a:lnTo>
                  <a:pt x="1963670" y="0"/>
                </a:lnTo>
                <a:lnTo>
                  <a:pt x="1963670" y="1478483"/>
                </a:lnTo>
                <a:lnTo>
                  <a:pt x="0" y="1478483"/>
                </a:lnTo>
                <a:lnTo>
                  <a:pt x="0" y="0"/>
                </a:lnTo>
                <a:close/>
              </a:path>
            </a:pathLst>
          </a:custGeom>
          <a:blipFill>
            <a:blip r:embed="rId6"/>
            <a:stretch>
              <a:fillRect l="0" t="0" r="0" b="0"/>
            </a:stretch>
          </a:blipFill>
        </p:spPr>
      </p:sp>
      <p:sp>
        <p:nvSpPr>
          <p:cNvPr name="TextBox 7" id="7"/>
          <p:cNvSpPr txBox="true"/>
          <p:nvPr/>
        </p:nvSpPr>
        <p:spPr>
          <a:xfrm rot="0">
            <a:off x="4747414" y="4337709"/>
            <a:ext cx="9678173" cy="2438360"/>
          </a:xfrm>
          <a:prstGeom prst="rect">
            <a:avLst/>
          </a:prstGeom>
        </p:spPr>
        <p:txBody>
          <a:bodyPr anchor="t" rtlCol="false" tIns="0" lIns="0" bIns="0" rIns="0">
            <a:spAutoFit/>
          </a:bodyPr>
          <a:lstStyle/>
          <a:p>
            <a:pPr algn="ctr">
              <a:lnSpc>
                <a:spcPts val="3975"/>
              </a:lnSpc>
            </a:pPr>
            <a:r>
              <a:rPr lang="en-US" sz="2839">
                <a:solidFill>
                  <a:srgbClr val="EFEADB"/>
                </a:solidFill>
                <a:latin typeface="Montserrat"/>
                <a:ea typeface="Montserrat"/>
                <a:cs typeface="Montserrat"/>
                <a:sym typeface="Montserrat"/>
              </a:rPr>
              <a:t>‘UNIDOS, PODEMOS GARANTIZAR QUE LA HUELLA DE OSO DE ANTEOJOS SEA TAMBIÉN UN SÍMBOLO DE ESPERANZA PARA NUESTRAS FUTURAS GENERACIONES’</a:t>
            </a:r>
          </a:p>
          <a:p>
            <a:pPr algn="ctr">
              <a:lnSpc>
                <a:spcPts val="3810"/>
              </a:lnSpc>
            </a:pPr>
          </a:p>
        </p:txBody>
      </p:sp>
      <p:sp>
        <p:nvSpPr>
          <p:cNvPr name="TextBox 8" id="8"/>
          <p:cNvSpPr txBox="true"/>
          <p:nvPr/>
        </p:nvSpPr>
        <p:spPr>
          <a:xfrm rot="0">
            <a:off x="6238500" y="1201319"/>
            <a:ext cx="7468539" cy="677954"/>
          </a:xfrm>
          <a:prstGeom prst="rect">
            <a:avLst/>
          </a:prstGeom>
        </p:spPr>
        <p:txBody>
          <a:bodyPr anchor="t" rtlCol="false" tIns="0" lIns="0" bIns="0" rIns="0">
            <a:spAutoFit/>
          </a:bodyPr>
          <a:lstStyle/>
          <a:p>
            <a:pPr algn="ctr">
              <a:lnSpc>
                <a:spcPts val="5682"/>
              </a:lnSpc>
              <a:spcBef>
                <a:spcPct val="0"/>
              </a:spcBef>
            </a:pPr>
            <a:r>
              <a:rPr lang="en-US" b="true" sz="4058" spc="-174">
                <a:solidFill>
                  <a:srgbClr val="EFEADB"/>
                </a:solidFill>
                <a:latin typeface="Montserrat Bold"/>
                <a:ea typeface="Montserrat Bold"/>
                <a:cs typeface="Montserrat Bold"/>
                <a:sym typeface="Montserrat Bold"/>
              </a:rPr>
              <a:t>“ VECINOS DE LA MONTAÑA ”</a:t>
            </a:r>
          </a:p>
        </p:txBody>
      </p:sp>
      <p:grpSp>
        <p:nvGrpSpPr>
          <p:cNvPr name="Group 9" id="9"/>
          <p:cNvGrpSpPr/>
          <p:nvPr/>
        </p:nvGrpSpPr>
        <p:grpSpPr>
          <a:xfrm rot="0">
            <a:off x="-191576" y="0"/>
            <a:ext cx="19045530" cy="10382769"/>
            <a:chOff x="0" y="0"/>
            <a:chExt cx="25394039" cy="13843692"/>
          </a:xfrm>
        </p:grpSpPr>
        <p:pic>
          <p:nvPicPr>
            <p:cNvPr name="Picture 10" id="10"/>
            <p:cNvPicPr>
              <a:picLocks noChangeAspect="true"/>
            </p:cNvPicPr>
            <p:nvPr/>
          </p:nvPicPr>
          <p:blipFill>
            <a:blip r:embed="rId7">
              <a:alphaModFix amt="36000"/>
            </a:blip>
            <a:srcRect l="9523" t="12131" r="0" b="12131"/>
            <a:stretch>
              <a:fillRect/>
            </a:stretch>
          </p:blipFill>
          <p:spPr>
            <a:xfrm flipH="false" flipV="false">
              <a:off x="0" y="0"/>
              <a:ext cx="25394039" cy="13843692"/>
            </a:xfrm>
            <a:prstGeom prst="rect">
              <a:avLst/>
            </a:prstGeom>
          </p:spPr>
        </p:pic>
      </p:gr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102312"/>
        </a:solidFill>
      </p:bgPr>
    </p:bg>
    <p:spTree>
      <p:nvGrpSpPr>
        <p:cNvPr id="1" name=""/>
        <p:cNvGrpSpPr/>
        <p:nvPr/>
      </p:nvGrpSpPr>
      <p:grpSpPr>
        <a:xfrm>
          <a:off x="0" y="0"/>
          <a:ext cx="0" cy="0"/>
          <a:chOff x="0" y="0"/>
          <a:chExt cx="0" cy="0"/>
        </a:xfrm>
      </p:grpSpPr>
      <p:grpSp>
        <p:nvGrpSpPr>
          <p:cNvPr name="Group 2" id="2"/>
          <p:cNvGrpSpPr/>
          <p:nvPr/>
        </p:nvGrpSpPr>
        <p:grpSpPr>
          <a:xfrm rot="0">
            <a:off x="14319066" y="2343391"/>
            <a:ext cx="3576127" cy="2800109"/>
            <a:chOff x="0" y="0"/>
            <a:chExt cx="8109828" cy="6350000"/>
          </a:xfrm>
        </p:grpSpPr>
        <p:sp>
          <p:nvSpPr>
            <p:cNvPr name="Freeform 3" id="3"/>
            <p:cNvSpPr/>
            <p:nvPr/>
          </p:nvSpPr>
          <p:spPr>
            <a:xfrm flipH="false" flipV="false" rot="0">
              <a:off x="1606" y="16"/>
              <a:ext cx="8102309" cy="6349987"/>
            </a:xfrm>
            <a:custGeom>
              <a:avLst/>
              <a:gdLst/>
              <a:ahLst/>
              <a:cxnLst/>
              <a:rect r="r" b="b" t="t" l="l"/>
              <a:pathLst>
                <a:path h="6349987" w="8102309">
                  <a:moveTo>
                    <a:pt x="7969816" y="2468166"/>
                  </a:moveTo>
                  <a:cubicBezTo>
                    <a:pt x="7806187" y="3152797"/>
                    <a:pt x="7638249" y="3847030"/>
                    <a:pt x="7196417" y="4479350"/>
                  </a:cubicBezTo>
                  <a:cubicBezTo>
                    <a:pt x="6921928" y="4872174"/>
                    <a:pt x="6547065" y="5232829"/>
                    <a:pt x="6153116" y="5581634"/>
                  </a:cubicBezTo>
                  <a:cubicBezTo>
                    <a:pt x="5934057" y="5775601"/>
                    <a:pt x="5700838" y="5971130"/>
                    <a:pt x="5382498" y="6096860"/>
                  </a:cubicBezTo>
                  <a:cubicBezTo>
                    <a:pt x="5113688" y="6203019"/>
                    <a:pt x="4800611" y="6252689"/>
                    <a:pt x="4490870" y="6292555"/>
                  </a:cubicBezTo>
                  <a:cubicBezTo>
                    <a:pt x="4151954" y="6336179"/>
                    <a:pt x="3803228" y="6369961"/>
                    <a:pt x="3461531" y="6336319"/>
                  </a:cubicBezTo>
                  <a:cubicBezTo>
                    <a:pt x="3002937" y="6291170"/>
                    <a:pt x="2596099" y="6129169"/>
                    <a:pt x="2203760" y="5970762"/>
                  </a:cubicBezTo>
                  <a:cubicBezTo>
                    <a:pt x="1942557" y="5865288"/>
                    <a:pt x="1679309" y="5758812"/>
                    <a:pt x="1457072" y="5621588"/>
                  </a:cubicBezTo>
                  <a:cubicBezTo>
                    <a:pt x="845177" y="5243789"/>
                    <a:pt x="616764" y="4684201"/>
                    <a:pt x="447097" y="4151220"/>
                  </a:cubicBezTo>
                  <a:cubicBezTo>
                    <a:pt x="304878" y="3704485"/>
                    <a:pt x="185319" y="3254791"/>
                    <a:pt x="88639" y="2803102"/>
                  </a:cubicBezTo>
                  <a:cubicBezTo>
                    <a:pt x="39803" y="2574934"/>
                    <a:pt x="13547" y="2327983"/>
                    <a:pt x="3856" y="2097757"/>
                  </a:cubicBezTo>
                  <a:cubicBezTo>
                    <a:pt x="-6229" y="1796183"/>
                    <a:pt x="-11525" y="1480918"/>
                    <a:pt x="190582" y="1210040"/>
                  </a:cubicBezTo>
                  <a:cubicBezTo>
                    <a:pt x="446799" y="875865"/>
                    <a:pt x="1038040" y="659711"/>
                    <a:pt x="1618358" y="688057"/>
                  </a:cubicBezTo>
                  <a:cubicBezTo>
                    <a:pt x="2198695" y="716391"/>
                    <a:pt x="2731745" y="987447"/>
                    <a:pt x="2905642" y="1342628"/>
                  </a:cubicBezTo>
                  <a:cubicBezTo>
                    <a:pt x="2938372" y="1074302"/>
                    <a:pt x="2970307" y="807564"/>
                    <a:pt x="3176655" y="572982"/>
                  </a:cubicBezTo>
                  <a:cubicBezTo>
                    <a:pt x="3383004" y="338401"/>
                    <a:pt x="3707580" y="140128"/>
                    <a:pt x="4105600" y="52613"/>
                  </a:cubicBezTo>
                  <a:cubicBezTo>
                    <a:pt x="4426920" y="-18037"/>
                    <a:pt x="4781863" y="-13808"/>
                    <a:pt x="5109776" y="43088"/>
                  </a:cubicBezTo>
                  <a:cubicBezTo>
                    <a:pt x="5334833" y="82140"/>
                    <a:pt x="5553475" y="147190"/>
                    <a:pt x="5720380" y="251317"/>
                  </a:cubicBezTo>
                  <a:cubicBezTo>
                    <a:pt x="6069544" y="469160"/>
                    <a:pt x="6130853" y="808555"/>
                    <a:pt x="6171984" y="1119400"/>
                  </a:cubicBezTo>
                  <a:cubicBezTo>
                    <a:pt x="6232875" y="926373"/>
                    <a:pt x="6397179" y="711819"/>
                    <a:pt x="6664161" y="613711"/>
                  </a:cubicBezTo>
                  <a:cubicBezTo>
                    <a:pt x="6931143" y="515604"/>
                    <a:pt x="7280605" y="507234"/>
                    <a:pt x="7545481" y="607666"/>
                  </a:cubicBezTo>
                  <a:cubicBezTo>
                    <a:pt x="7911109" y="746299"/>
                    <a:pt x="8042643" y="1042044"/>
                    <a:pt x="8089057" y="1312249"/>
                  </a:cubicBezTo>
                  <a:cubicBezTo>
                    <a:pt x="8134842" y="1665995"/>
                    <a:pt x="8053905" y="2116350"/>
                    <a:pt x="7969816" y="2468166"/>
                  </a:cubicBezTo>
                  <a:close/>
                </a:path>
              </a:pathLst>
            </a:custGeom>
            <a:blipFill>
              <a:blip r:embed="rId2"/>
              <a:stretch>
                <a:fillRect l="-16150" t="0" r="-457" b="-4894"/>
              </a:stretch>
            </a:blipFill>
          </p:spPr>
        </p:sp>
      </p:grpSp>
      <p:sp>
        <p:nvSpPr>
          <p:cNvPr name="Freeform 4" id="4"/>
          <p:cNvSpPr/>
          <p:nvPr/>
        </p:nvSpPr>
        <p:spPr>
          <a:xfrm flipH="false" flipV="false" rot="0">
            <a:off x="1028700" y="528752"/>
            <a:ext cx="1963670" cy="1478483"/>
          </a:xfrm>
          <a:custGeom>
            <a:avLst/>
            <a:gdLst/>
            <a:ahLst/>
            <a:cxnLst/>
            <a:rect r="r" b="b" t="t" l="l"/>
            <a:pathLst>
              <a:path h="1478483" w="1963670">
                <a:moveTo>
                  <a:pt x="0" y="0"/>
                </a:moveTo>
                <a:lnTo>
                  <a:pt x="1963670" y="0"/>
                </a:lnTo>
                <a:lnTo>
                  <a:pt x="1963670" y="1478483"/>
                </a:lnTo>
                <a:lnTo>
                  <a:pt x="0" y="1478483"/>
                </a:lnTo>
                <a:lnTo>
                  <a:pt x="0" y="0"/>
                </a:lnTo>
                <a:close/>
              </a:path>
            </a:pathLst>
          </a:custGeom>
          <a:blipFill>
            <a:blip r:embed="rId3"/>
            <a:stretch>
              <a:fillRect l="0" t="0" r="0" b="0"/>
            </a:stretch>
          </a:blipFill>
        </p:spPr>
      </p:sp>
      <p:sp>
        <p:nvSpPr>
          <p:cNvPr name="AutoShape 5" id="5"/>
          <p:cNvSpPr/>
          <p:nvPr/>
        </p:nvSpPr>
        <p:spPr>
          <a:xfrm rot="0">
            <a:off x="381960" y="-2943411"/>
            <a:ext cx="584686" cy="8600723"/>
          </a:xfrm>
          <a:prstGeom prst="rect">
            <a:avLst/>
          </a:prstGeom>
          <a:solidFill>
            <a:srgbClr val="4F6C22"/>
          </a:solidFill>
        </p:spPr>
      </p:sp>
      <p:sp>
        <p:nvSpPr>
          <p:cNvPr name="Freeform 6" id="6"/>
          <p:cNvSpPr/>
          <p:nvPr/>
        </p:nvSpPr>
        <p:spPr>
          <a:xfrm flipH="false" flipV="false" rot="0">
            <a:off x="401010" y="9240196"/>
            <a:ext cx="652835" cy="490220"/>
          </a:xfrm>
          <a:custGeom>
            <a:avLst/>
            <a:gdLst/>
            <a:ahLst/>
            <a:cxnLst/>
            <a:rect r="r" b="b" t="t" l="l"/>
            <a:pathLst>
              <a:path h="490220" w="652835">
                <a:moveTo>
                  <a:pt x="0" y="0"/>
                </a:moveTo>
                <a:lnTo>
                  <a:pt x="652835" y="0"/>
                </a:lnTo>
                <a:lnTo>
                  <a:pt x="652835" y="490220"/>
                </a:lnTo>
                <a:lnTo>
                  <a:pt x="0" y="49022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7" id="7"/>
          <p:cNvSpPr/>
          <p:nvPr/>
        </p:nvSpPr>
        <p:spPr>
          <a:xfrm flipH="false" flipV="false" rot="0">
            <a:off x="309190" y="6390737"/>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8" id="8"/>
          <p:cNvSpPr/>
          <p:nvPr/>
        </p:nvSpPr>
        <p:spPr>
          <a:xfrm flipH="false" flipV="false" rot="0">
            <a:off x="309190" y="7736106"/>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9" id="9"/>
          <p:cNvSpPr/>
          <p:nvPr/>
        </p:nvSpPr>
        <p:spPr>
          <a:xfrm flipH="false" flipV="false" rot="0">
            <a:off x="309190" y="5315397"/>
            <a:ext cx="4841419" cy="4841419"/>
          </a:xfrm>
          <a:custGeom>
            <a:avLst/>
            <a:gdLst/>
            <a:ahLst/>
            <a:cxnLst/>
            <a:rect r="r" b="b" t="t" l="l"/>
            <a:pathLst>
              <a:path h="4841419" w="4841419">
                <a:moveTo>
                  <a:pt x="0" y="0"/>
                </a:moveTo>
                <a:lnTo>
                  <a:pt x="4841419" y="0"/>
                </a:lnTo>
                <a:lnTo>
                  <a:pt x="4841419" y="4841419"/>
                </a:lnTo>
                <a:lnTo>
                  <a:pt x="0" y="4841419"/>
                </a:lnTo>
                <a:lnTo>
                  <a:pt x="0" y="0"/>
                </a:lnTo>
                <a:close/>
              </a:path>
            </a:pathLst>
          </a:custGeom>
          <a:blipFill>
            <a:blip r:embed="rId8"/>
            <a:stretch>
              <a:fillRect l="0" t="0" r="0" b="0"/>
            </a:stretch>
          </a:blipFill>
        </p:spPr>
      </p:sp>
      <p:sp>
        <p:nvSpPr>
          <p:cNvPr name="TextBox 10" id="10"/>
          <p:cNvSpPr txBox="true"/>
          <p:nvPr/>
        </p:nvSpPr>
        <p:spPr>
          <a:xfrm rot="0">
            <a:off x="2010535" y="1940560"/>
            <a:ext cx="12043585" cy="3764106"/>
          </a:xfrm>
          <a:prstGeom prst="rect">
            <a:avLst/>
          </a:prstGeom>
        </p:spPr>
        <p:txBody>
          <a:bodyPr anchor="t" rtlCol="false" tIns="0" lIns="0" bIns="0" rIns="0">
            <a:spAutoFit/>
          </a:bodyPr>
          <a:lstStyle/>
          <a:p>
            <a:pPr algn="just">
              <a:lnSpc>
                <a:spcPts val="2529"/>
              </a:lnSpc>
            </a:pPr>
            <a:r>
              <a:rPr lang="en-US" sz="1806" b="true">
                <a:solidFill>
                  <a:srgbClr val="FFFFFF"/>
                </a:solidFill>
                <a:latin typeface="Montserrat Bold"/>
                <a:ea typeface="Montserrat Bold"/>
                <a:cs typeface="Montserrat Bold"/>
                <a:sym typeface="Montserrat Bold"/>
              </a:rPr>
              <a:t>Guardianes del bosque (escultura</a:t>
            </a:r>
            <a:r>
              <a:rPr lang="en-US" b="true" sz="1806">
                <a:solidFill>
                  <a:srgbClr val="FFFFFF"/>
                </a:solidFill>
                <a:latin typeface="Montserrat Bold"/>
                <a:ea typeface="Montserrat Bold"/>
                <a:cs typeface="Montserrat Bold"/>
                <a:sym typeface="Montserrat Bold"/>
              </a:rPr>
              <a:t>)</a:t>
            </a:r>
          </a:p>
          <a:p>
            <a:pPr algn="just">
              <a:lnSpc>
                <a:spcPts val="2529"/>
              </a:lnSpc>
            </a:pPr>
            <a:r>
              <a:rPr lang="en-US" sz="1806">
                <a:solidFill>
                  <a:srgbClr val="FFFFFF"/>
                </a:solidFill>
                <a:latin typeface="Montserrat"/>
                <a:ea typeface="Montserrat"/>
                <a:cs typeface="Montserrat"/>
                <a:sym typeface="Montserrat"/>
              </a:rPr>
              <a:t>Esta obra representa la importancia de los ecosistemas de páramo, territorios estratégicos para la regulación hídrica del país. la moneda incorpora la imagen del oso andino, especie emblemática asociada a la protección del agua, los bosques altoandinos y la biodiversidad. </a:t>
            </a:r>
          </a:p>
          <a:p>
            <a:pPr algn="just">
              <a:lnSpc>
                <a:spcPts val="2529"/>
              </a:lnSpc>
            </a:pPr>
            <a:r>
              <a:rPr lang="en-US" sz="1806">
                <a:solidFill>
                  <a:srgbClr val="FFFFFF"/>
                </a:solidFill>
                <a:latin typeface="Montserrat"/>
                <a:ea typeface="Montserrat"/>
                <a:cs typeface="Montserrat"/>
                <a:sym typeface="Montserrat"/>
              </a:rPr>
              <a:t>La unión de ambos elementos convierte la escultura en un mensaje tangible sobre la interdependencia entre naturaleza, sociedad y economía.</a:t>
            </a:r>
            <a:r>
              <a:rPr lang="en-US" sz="1806">
                <a:solidFill>
                  <a:srgbClr val="FFFFFF"/>
                </a:solidFill>
                <a:latin typeface="Montserrat"/>
                <a:ea typeface="Montserrat"/>
                <a:cs typeface="Montserrat"/>
                <a:sym typeface="Montserrat"/>
              </a:rPr>
              <a:t> </a:t>
            </a:r>
          </a:p>
          <a:p>
            <a:pPr algn="just">
              <a:lnSpc>
                <a:spcPts val="2529"/>
              </a:lnSpc>
            </a:pPr>
            <a:r>
              <a:rPr lang="en-US" sz="1806">
                <a:solidFill>
                  <a:srgbClr val="FFFFFF"/>
                </a:solidFill>
                <a:latin typeface="Montserrat"/>
                <a:ea typeface="Montserrat"/>
                <a:cs typeface="Montserrat"/>
                <a:sym typeface="Montserrat"/>
              </a:rPr>
              <a:t>El oso inmerso en la moneda es la representación del guardian del agua y visualiza la idea de que la naturaleza es nuestro activo más valioso; sin estos "guardianes", la economía y la vida misma serían insostenibles. </a:t>
            </a:r>
          </a:p>
          <a:p>
            <a:pPr algn="just">
              <a:lnSpc>
                <a:spcPts val="2529"/>
              </a:lnSpc>
            </a:pPr>
            <a:r>
              <a:rPr lang="en-US" sz="1806">
                <a:solidFill>
                  <a:srgbClr val="FFFFFF"/>
                </a:solidFill>
                <a:latin typeface="Montserrat"/>
                <a:ea typeface="Montserrat"/>
                <a:cs typeface="Montserrat"/>
                <a:sym typeface="Montserrat"/>
              </a:rPr>
              <a:t>La obra es una metáfora visual que nos recuerda que "el agua vale más que el oro" y que proteger los páramos es la mejor inversión que una sociedad puede hacer para asegurar su futuro.</a:t>
            </a:r>
          </a:p>
          <a:p>
            <a:pPr algn="just">
              <a:lnSpc>
                <a:spcPts val="2529"/>
              </a:lnSpc>
            </a:pPr>
          </a:p>
        </p:txBody>
      </p:sp>
      <p:sp>
        <p:nvSpPr>
          <p:cNvPr name="TextBox 11" id="11"/>
          <p:cNvSpPr txBox="true"/>
          <p:nvPr/>
        </p:nvSpPr>
        <p:spPr>
          <a:xfrm rot="0">
            <a:off x="5778250" y="1051224"/>
            <a:ext cx="7678569" cy="827747"/>
          </a:xfrm>
          <a:prstGeom prst="rect">
            <a:avLst/>
          </a:prstGeom>
        </p:spPr>
        <p:txBody>
          <a:bodyPr anchor="t" rtlCol="false" tIns="0" lIns="0" bIns="0" rIns="0">
            <a:spAutoFit/>
          </a:bodyPr>
          <a:lstStyle/>
          <a:p>
            <a:pPr algn="ctr">
              <a:lnSpc>
                <a:spcPts val="3179"/>
              </a:lnSpc>
            </a:pPr>
            <a:r>
              <a:rPr lang="en-US" sz="3456">
                <a:solidFill>
                  <a:srgbClr val="FFFFFF"/>
                </a:solidFill>
                <a:latin typeface="Montserrat"/>
                <a:ea typeface="Montserrat"/>
                <a:cs typeface="Montserrat"/>
                <a:sym typeface="Montserrat"/>
              </a:rPr>
              <a:t>Modelo simbólico de oso de anteojos </a:t>
            </a:r>
          </a:p>
        </p:txBody>
      </p:sp>
      <p:sp>
        <p:nvSpPr>
          <p:cNvPr name="TextBox 12" id="12"/>
          <p:cNvSpPr txBox="true"/>
          <p:nvPr/>
        </p:nvSpPr>
        <p:spPr>
          <a:xfrm rot="0">
            <a:off x="4051458" y="5293045"/>
            <a:ext cx="13538179" cy="4525636"/>
          </a:xfrm>
          <a:prstGeom prst="rect">
            <a:avLst/>
          </a:prstGeom>
        </p:spPr>
        <p:txBody>
          <a:bodyPr anchor="t" rtlCol="false" tIns="0" lIns="0" bIns="0" rIns="0">
            <a:spAutoFit/>
          </a:bodyPr>
          <a:lstStyle/>
          <a:p>
            <a:pPr algn="just">
              <a:lnSpc>
                <a:spcPts val="2555"/>
              </a:lnSpc>
            </a:pPr>
          </a:p>
          <a:p>
            <a:pPr algn="just">
              <a:lnSpc>
                <a:spcPts val="2555"/>
              </a:lnSpc>
            </a:pPr>
          </a:p>
          <a:p>
            <a:pPr algn="just">
              <a:lnSpc>
                <a:spcPts val="2555"/>
              </a:lnSpc>
            </a:pPr>
            <a:r>
              <a:rPr lang="en-US" sz="1825">
                <a:solidFill>
                  <a:srgbClr val="FFFFFF"/>
                </a:solidFill>
                <a:latin typeface="Montserrat"/>
                <a:ea typeface="Montserrat"/>
                <a:cs typeface="Montserrat"/>
                <a:sym typeface="Montserrat"/>
              </a:rPr>
              <a:t>      </a:t>
            </a:r>
            <a:r>
              <a:rPr lang="en-US" b="true" sz="1825">
                <a:solidFill>
                  <a:srgbClr val="FFFFFF"/>
                </a:solidFill>
                <a:latin typeface="Montserrat Bold"/>
                <a:ea typeface="Montserrat Bold"/>
                <a:cs typeface="Montserrat Bold"/>
                <a:sym typeface="Montserrat Bold"/>
              </a:rPr>
              <a:t>El Valor de lo Intangible vs. lo Económico</a:t>
            </a:r>
          </a:p>
          <a:p>
            <a:pPr algn="just" marL="394091" indent="-197046" lvl="1">
              <a:lnSpc>
                <a:spcPts val="2555"/>
              </a:lnSpc>
              <a:buFont typeface="Arial"/>
              <a:buChar char="•"/>
            </a:pPr>
            <a:r>
              <a:rPr lang="en-US" b="true" sz="1825">
                <a:solidFill>
                  <a:srgbClr val="FFFFFF"/>
                </a:solidFill>
                <a:latin typeface="Montserrat Bold"/>
                <a:ea typeface="Montserrat Bold"/>
                <a:cs typeface="Montserrat Bold"/>
                <a:sym typeface="Montserrat Bold"/>
              </a:rPr>
              <a:t>Crecimiento Lento: </a:t>
            </a:r>
            <a:r>
              <a:rPr lang="en-US" sz="1825">
                <a:solidFill>
                  <a:srgbClr val="FFFFFF"/>
                </a:solidFill>
                <a:latin typeface="Montserrat"/>
                <a:ea typeface="Montserrat"/>
                <a:cs typeface="Montserrat"/>
                <a:sym typeface="Montserrat"/>
              </a:rPr>
              <a:t>Un frailejón crece solo de 1 a 4 cm al año. La acumulación de monedas puede simbolizar el tiempo y la paciencia necesarios para que la naturaleza se restaure, frente a la inmediatez del consumo económico. </a:t>
            </a:r>
          </a:p>
          <a:p>
            <a:pPr algn="just">
              <a:lnSpc>
                <a:spcPts val="2555"/>
              </a:lnSpc>
            </a:pPr>
          </a:p>
          <a:p>
            <a:pPr algn="just">
              <a:lnSpc>
                <a:spcPts val="2555"/>
              </a:lnSpc>
            </a:pPr>
            <a:r>
              <a:rPr lang="en-US" b="true" sz="1825">
                <a:solidFill>
                  <a:srgbClr val="FFFFFF"/>
                </a:solidFill>
                <a:latin typeface="Montserrat Bold"/>
                <a:ea typeface="Montserrat Bold"/>
                <a:cs typeface="Montserrat Bold"/>
                <a:sym typeface="Montserrat Bold"/>
              </a:rPr>
              <a:t>     Identidad y Conservación</a:t>
            </a:r>
          </a:p>
          <a:p>
            <a:pPr algn="just" marL="394091" indent="-197046" lvl="1">
              <a:lnSpc>
                <a:spcPts val="2555"/>
              </a:lnSpc>
              <a:buFont typeface="Arial"/>
              <a:buChar char="•"/>
            </a:pPr>
            <a:r>
              <a:rPr lang="en-US" b="true" sz="1825">
                <a:solidFill>
                  <a:srgbClr val="FFFFFF"/>
                </a:solidFill>
                <a:latin typeface="Montserrat Bold"/>
                <a:ea typeface="Montserrat Bold"/>
                <a:cs typeface="Montserrat Bold"/>
                <a:sym typeface="Montserrat Bold"/>
              </a:rPr>
              <a:t>Homenaje a la Biodiversidad:</a:t>
            </a:r>
            <a:r>
              <a:rPr lang="en-US" sz="1825">
                <a:solidFill>
                  <a:srgbClr val="FFFFFF"/>
                </a:solidFill>
                <a:latin typeface="Montserrat"/>
                <a:ea typeface="Montserrat"/>
                <a:cs typeface="Montserrat"/>
                <a:sym typeface="Montserrat"/>
              </a:rPr>
              <a:t> Al igual que la moneda de $50 destaca al oso de anteojos, esta obra resalta al frailejón como una joya de los páramos que debemos proteger de amenazas como la minería y el cambio climático.</a:t>
            </a:r>
          </a:p>
          <a:p>
            <a:pPr algn="just" marL="394091" indent="-197046" lvl="1">
              <a:lnSpc>
                <a:spcPts val="2555"/>
              </a:lnSpc>
              <a:buFont typeface="Arial"/>
              <a:buChar char="•"/>
            </a:pPr>
            <a:r>
              <a:rPr lang="en-US" b="true" sz="1825">
                <a:solidFill>
                  <a:srgbClr val="FFFFFF"/>
                </a:solidFill>
                <a:latin typeface="Montserrat Bold"/>
                <a:ea typeface="Montserrat Bold"/>
                <a:cs typeface="Montserrat Bold"/>
                <a:sym typeface="Montserrat Bold"/>
              </a:rPr>
              <a:t>Llamado a la Acción:</a:t>
            </a:r>
            <a:r>
              <a:rPr lang="en-US" sz="1825">
                <a:solidFill>
                  <a:srgbClr val="FFFFFF"/>
                </a:solidFill>
                <a:latin typeface="Montserrat"/>
                <a:ea typeface="Montserrat"/>
                <a:cs typeface="Montserrat"/>
                <a:sym typeface="Montserrat"/>
              </a:rPr>
              <a:t> La fragilidad de una escultura de monedas puede representar la vulnerabilidad de los ecosistemas de alta montaña, donde el 60% de las especies de frailejón están bajo amenaza. </a:t>
            </a:r>
          </a:p>
          <a:p>
            <a:pPr algn="just">
              <a:lnSpc>
                <a:spcPts val="2555"/>
              </a:lnSpc>
            </a:pP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102312"/>
        </a:solidFill>
      </p:bgPr>
    </p:bg>
    <p:spTree>
      <p:nvGrpSpPr>
        <p:cNvPr id="1" name=""/>
        <p:cNvGrpSpPr/>
        <p:nvPr/>
      </p:nvGrpSpPr>
      <p:grpSpPr>
        <a:xfrm>
          <a:off x="0" y="0"/>
          <a:ext cx="0" cy="0"/>
          <a:chOff x="0" y="0"/>
          <a:chExt cx="0" cy="0"/>
        </a:xfrm>
      </p:grpSpPr>
      <p:grpSp>
        <p:nvGrpSpPr>
          <p:cNvPr name="Group 2" id="2"/>
          <p:cNvGrpSpPr/>
          <p:nvPr/>
        </p:nvGrpSpPr>
        <p:grpSpPr>
          <a:xfrm rot="0">
            <a:off x="-204080" y="-642049"/>
            <a:ext cx="18696160" cy="11330403"/>
            <a:chOff x="0" y="0"/>
            <a:chExt cx="24928214" cy="15107204"/>
          </a:xfrm>
        </p:grpSpPr>
        <p:pic>
          <p:nvPicPr>
            <p:cNvPr name="Picture 3" id="3">
              <a:hlinkClick action="ppaction://media"/>
            </p:cNvPr>
            <p:cNvPicPr>
              <a:picLocks noChangeAspect="true"/>
            </p:cNvPicPr>
            <p:nvPr>
              <a:videoFile r:link="rId3"/>
              <p:extLst>
                <p:ext uri="{DAA4B4D4-6D71-4841-9C94-3DE7FCFB9230}">
                  <p14:media xmlns:p14="http://schemas.microsoft.com/office/powerpoint/2010/main" r:embed="rId4">
                    <p14:trim st="2785.0000" end="0.0000"/>
                  </p14:media>
                </p:ext>
              </p:extLst>
            </p:nvPr>
          </p:nvPicPr>
          <p:blipFill>
            <a:blip r:embed="rId2">
              <a:alphaModFix amt="43000"/>
            </a:blip>
            <a:srcRect l="2972" t="0" r="2972" b="0"/>
            <a:stretch>
              <a:fillRect/>
            </a:stretch>
          </p:blipFill>
          <p:spPr>
            <a:xfrm flipH="false" flipV="false">
              <a:off x="0" y="0"/>
              <a:ext cx="24928214" cy="15107204"/>
            </a:xfrm>
            <a:prstGeom prst="rect">
              <a:avLst/>
            </a:prstGeom>
          </p:spPr>
        </p:pic>
      </p:grpSp>
      <p:sp>
        <p:nvSpPr>
          <p:cNvPr name="AutoShape 4" id="4"/>
          <p:cNvSpPr/>
          <p:nvPr/>
        </p:nvSpPr>
        <p:spPr>
          <a:xfrm rot="0">
            <a:off x="381960" y="-2943411"/>
            <a:ext cx="584686" cy="8600723"/>
          </a:xfrm>
          <a:prstGeom prst="rect">
            <a:avLst/>
          </a:prstGeom>
          <a:solidFill>
            <a:srgbClr val="F4E6B4"/>
          </a:solidFill>
        </p:spPr>
      </p:sp>
      <p:sp>
        <p:nvSpPr>
          <p:cNvPr name="Freeform 5" id="5"/>
          <p:cNvSpPr/>
          <p:nvPr/>
        </p:nvSpPr>
        <p:spPr>
          <a:xfrm flipH="false" flipV="false" rot="0">
            <a:off x="401010" y="9240196"/>
            <a:ext cx="652835" cy="490220"/>
          </a:xfrm>
          <a:custGeom>
            <a:avLst/>
            <a:gdLst/>
            <a:ahLst/>
            <a:cxnLst/>
            <a:rect r="r" b="b" t="t" l="l"/>
            <a:pathLst>
              <a:path h="490220" w="652835">
                <a:moveTo>
                  <a:pt x="0" y="0"/>
                </a:moveTo>
                <a:lnTo>
                  <a:pt x="652835" y="0"/>
                </a:lnTo>
                <a:lnTo>
                  <a:pt x="652835" y="490220"/>
                </a:lnTo>
                <a:lnTo>
                  <a:pt x="0" y="49022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6" id="6"/>
          <p:cNvSpPr/>
          <p:nvPr/>
        </p:nvSpPr>
        <p:spPr>
          <a:xfrm flipH="false" flipV="false" rot="0">
            <a:off x="309190" y="6390737"/>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7" id="7"/>
          <p:cNvSpPr/>
          <p:nvPr/>
        </p:nvSpPr>
        <p:spPr>
          <a:xfrm flipH="false" flipV="false" rot="0">
            <a:off x="309190" y="7736106"/>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8" id="8"/>
          <p:cNvSpPr/>
          <p:nvPr/>
        </p:nvSpPr>
        <p:spPr>
          <a:xfrm flipH="false" flipV="false" rot="0">
            <a:off x="1028700" y="528752"/>
            <a:ext cx="1963670" cy="1478483"/>
          </a:xfrm>
          <a:custGeom>
            <a:avLst/>
            <a:gdLst/>
            <a:ahLst/>
            <a:cxnLst/>
            <a:rect r="r" b="b" t="t" l="l"/>
            <a:pathLst>
              <a:path h="1478483" w="1963670">
                <a:moveTo>
                  <a:pt x="0" y="0"/>
                </a:moveTo>
                <a:lnTo>
                  <a:pt x="1963670" y="0"/>
                </a:lnTo>
                <a:lnTo>
                  <a:pt x="1963670" y="1478483"/>
                </a:lnTo>
                <a:lnTo>
                  <a:pt x="0" y="1478483"/>
                </a:lnTo>
                <a:lnTo>
                  <a:pt x="0" y="0"/>
                </a:lnTo>
                <a:close/>
              </a:path>
            </a:pathLst>
          </a:custGeom>
          <a:blipFill>
            <a:blip r:embed="rId9"/>
            <a:stretch>
              <a:fillRect l="0" t="0" r="0" b="0"/>
            </a:stretch>
          </a:blipFill>
        </p:spPr>
      </p:sp>
      <p:grpSp>
        <p:nvGrpSpPr>
          <p:cNvPr name="Group 9" id="9"/>
          <p:cNvGrpSpPr/>
          <p:nvPr/>
        </p:nvGrpSpPr>
        <p:grpSpPr>
          <a:xfrm rot="0">
            <a:off x="8969101" y="5406848"/>
            <a:ext cx="8513844" cy="1046664"/>
            <a:chOff x="0" y="0"/>
            <a:chExt cx="2242329" cy="275665"/>
          </a:xfrm>
        </p:grpSpPr>
        <p:sp>
          <p:nvSpPr>
            <p:cNvPr name="Freeform 10" id="10"/>
            <p:cNvSpPr/>
            <p:nvPr/>
          </p:nvSpPr>
          <p:spPr>
            <a:xfrm flipH="false" flipV="false" rot="0">
              <a:off x="0" y="0"/>
              <a:ext cx="2242329" cy="275665"/>
            </a:xfrm>
            <a:custGeom>
              <a:avLst/>
              <a:gdLst/>
              <a:ahLst/>
              <a:cxnLst/>
              <a:rect r="r" b="b" t="t" l="l"/>
              <a:pathLst>
                <a:path h="275665" w="2242329">
                  <a:moveTo>
                    <a:pt x="0" y="0"/>
                  </a:moveTo>
                  <a:lnTo>
                    <a:pt x="2242329" y="0"/>
                  </a:lnTo>
                  <a:lnTo>
                    <a:pt x="2242329" y="275665"/>
                  </a:lnTo>
                  <a:lnTo>
                    <a:pt x="0" y="275665"/>
                  </a:lnTo>
                  <a:close/>
                </a:path>
              </a:pathLst>
            </a:custGeom>
            <a:solidFill>
              <a:srgbClr val="598114"/>
            </a:solidFill>
          </p:spPr>
        </p:sp>
        <p:sp>
          <p:nvSpPr>
            <p:cNvPr name="TextBox 11" id="11"/>
            <p:cNvSpPr txBox="true"/>
            <p:nvPr/>
          </p:nvSpPr>
          <p:spPr>
            <a:xfrm>
              <a:off x="0" y="-38100"/>
              <a:ext cx="2242329" cy="313765"/>
            </a:xfrm>
            <a:prstGeom prst="rect">
              <a:avLst/>
            </a:prstGeom>
          </p:spPr>
          <p:txBody>
            <a:bodyPr anchor="ctr" rtlCol="false" tIns="50800" lIns="50800" bIns="50800" rIns="50800"/>
            <a:lstStyle/>
            <a:p>
              <a:pPr algn="ctr">
                <a:lnSpc>
                  <a:spcPts val="2659"/>
                </a:lnSpc>
              </a:pPr>
            </a:p>
          </p:txBody>
        </p:sp>
      </p:grpSp>
      <p:grpSp>
        <p:nvGrpSpPr>
          <p:cNvPr name="Group 12" id="12"/>
          <p:cNvGrpSpPr/>
          <p:nvPr/>
        </p:nvGrpSpPr>
        <p:grpSpPr>
          <a:xfrm rot="0">
            <a:off x="8969101" y="6791913"/>
            <a:ext cx="8513844" cy="1046664"/>
            <a:chOff x="0" y="0"/>
            <a:chExt cx="2242329" cy="275665"/>
          </a:xfrm>
        </p:grpSpPr>
        <p:sp>
          <p:nvSpPr>
            <p:cNvPr name="Freeform 13" id="13"/>
            <p:cNvSpPr/>
            <p:nvPr/>
          </p:nvSpPr>
          <p:spPr>
            <a:xfrm flipH="false" flipV="false" rot="0">
              <a:off x="0" y="0"/>
              <a:ext cx="2242329" cy="275665"/>
            </a:xfrm>
            <a:custGeom>
              <a:avLst/>
              <a:gdLst/>
              <a:ahLst/>
              <a:cxnLst/>
              <a:rect r="r" b="b" t="t" l="l"/>
              <a:pathLst>
                <a:path h="275665" w="2242329">
                  <a:moveTo>
                    <a:pt x="0" y="0"/>
                  </a:moveTo>
                  <a:lnTo>
                    <a:pt x="2242329" y="0"/>
                  </a:lnTo>
                  <a:lnTo>
                    <a:pt x="2242329" y="275665"/>
                  </a:lnTo>
                  <a:lnTo>
                    <a:pt x="0" y="275665"/>
                  </a:lnTo>
                  <a:close/>
                </a:path>
              </a:pathLst>
            </a:custGeom>
            <a:gradFill rotWithShape="true">
              <a:gsLst>
                <a:gs pos="0">
                  <a:srgbClr val="468308">
                    <a:alpha val="100000"/>
                  </a:srgbClr>
                </a:gs>
                <a:gs pos="100000">
                  <a:srgbClr val="254801">
                    <a:alpha val="100000"/>
                  </a:srgbClr>
                </a:gs>
              </a:gsLst>
              <a:lin ang="2700000"/>
            </a:gradFill>
          </p:spPr>
        </p:sp>
        <p:sp>
          <p:nvSpPr>
            <p:cNvPr name="TextBox 14" id="14"/>
            <p:cNvSpPr txBox="true"/>
            <p:nvPr/>
          </p:nvSpPr>
          <p:spPr>
            <a:xfrm>
              <a:off x="0" y="-38100"/>
              <a:ext cx="2242329" cy="313765"/>
            </a:xfrm>
            <a:prstGeom prst="rect">
              <a:avLst/>
            </a:prstGeom>
          </p:spPr>
          <p:txBody>
            <a:bodyPr anchor="ctr" rtlCol="false" tIns="50800" lIns="50800" bIns="50800" rIns="50800"/>
            <a:lstStyle/>
            <a:p>
              <a:pPr algn="ctr">
                <a:lnSpc>
                  <a:spcPts val="2659"/>
                </a:lnSpc>
              </a:pPr>
              <a:r>
                <a:rPr lang="en-US" sz="1899">
                  <a:solidFill>
                    <a:srgbClr val="000000"/>
                  </a:solidFill>
                  <a:latin typeface="Canva Sans"/>
                  <a:ea typeface="Canva Sans"/>
                  <a:cs typeface="Canva Sans"/>
                  <a:sym typeface="Canva Sans"/>
                </a:rPr>
                <a:t> </a:t>
              </a:r>
            </a:p>
          </p:txBody>
        </p:sp>
      </p:grpSp>
      <p:grpSp>
        <p:nvGrpSpPr>
          <p:cNvPr name="Group 15" id="15"/>
          <p:cNvGrpSpPr/>
          <p:nvPr/>
        </p:nvGrpSpPr>
        <p:grpSpPr>
          <a:xfrm rot="0">
            <a:off x="8969101" y="8174482"/>
            <a:ext cx="8513844" cy="1046664"/>
            <a:chOff x="0" y="0"/>
            <a:chExt cx="2242329" cy="275665"/>
          </a:xfrm>
        </p:grpSpPr>
        <p:sp>
          <p:nvSpPr>
            <p:cNvPr name="Freeform 16" id="16"/>
            <p:cNvSpPr/>
            <p:nvPr/>
          </p:nvSpPr>
          <p:spPr>
            <a:xfrm flipH="false" flipV="false" rot="0">
              <a:off x="0" y="0"/>
              <a:ext cx="2242329" cy="275665"/>
            </a:xfrm>
            <a:custGeom>
              <a:avLst/>
              <a:gdLst/>
              <a:ahLst/>
              <a:cxnLst/>
              <a:rect r="r" b="b" t="t" l="l"/>
              <a:pathLst>
                <a:path h="275665" w="2242329">
                  <a:moveTo>
                    <a:pt x="0" y="0"/>
                  </a:moveTo>
                  <a:lnTo>
                    <a:pt x="2242329" y="0"/>
                  </a:lnTo>
                  <a:lnTo>
                    <a:pt x="2242329" y="275665"/>
                  </a:lnTo>
                  <a:lnTo>
                    <a:pt x="0" y="275665"/>
                  </a:lnTo>
                  <a:close/>
                </a:path>
              </a:pathLst>
            </a:custGeom>
            <a:solidFill>
              <a:srgbClr val="598114"/>
            </a:solidFill>
          </p:spPr>
        </p:sp>
        <p:sp>
          <p:nvSpPr>
            <p:cNvPr name="TextBox 17" id="17"/>
            <p:cNvSpPr txBox="true"/>
            <p:nvPr/>
          </p:nvSpPr>
          <p:spPr>
            <a:xfrm>
              <a:off x="0" y="-38100"/>
              <a:ext cx="2242329" cy="313765"/>
            </a:xfrm>
            <a:prstGeom prst="rect">
              <a:avLst/>
            </a:prstGeom>
          </p:spPr>
          <p:txBody>
            <a:bodyPr anchor="ctr" rtlCol="false" tIns="50800" lIns="50800" bIns="50800" rIns="50800"/>
            <a:lstStyle/>
            <a:p>
              <a:pPr algn="ctr">
                <a:lnSpc>
                  <a:spcPts val="2659"/>
                </a:lnSpc>
              </a:pPr>
            </a:p>
          </p:txBody>
        </p:sp>
      </p:grpSp>
      <p:sp>
        <p:nvSpPr>
          <p:cNvPr name="TextBox 18" id="18"/>
          <p:cNvSpPr txBox="true"/>
          <p:nvPr/>
        </p:nvSpPr>
        <p:spPr>
          <a:xfrm rot="0">
            <a:off x="2666721" y="3923666"/>
            <a:ext cx="5540975" cy="5334634"/>
          </a:xfrm>
          <a:prstGeom prst="rect">
            <a:avLst/>
          </a:prstGeom>
        </p:spPr>
        <p:txBody>
          <a:bodyPr anchor="t" rtlCol="false" tIns="0" lIns="0" bIns="0" rIns="0">
            <a:spAutoFit/>
          </a:bodyPr>
          <a:lstStyle/>
          <a:p>
            <a:pPr algn="just">
              <a:lnSpc>
                <a:spcPts val="3297"/>
              </a:lnSpc>
              <a:spcBef>
                <a:spcPct val="0"/>
              </a:spcBef>
            </a:pPr>
            <a:r>
              <a:rPr lang="en-US" sz="2355">
                <a:solidFill>
                  <a:srgbClr val="FFFFFF"/>
                </a:solidFill>
                <a:latin typeface="Montserrat"/>
                <a:ea typeface="Montserrat"/>
                <a:cs typeface="Montserrat"/>
                <a:sym typeface="Montserrat"/>
              </a:rPr>
              <a:t>Uni</a:t>
            </a:r>
            <a:r>
              <a:rPr lang="en-US" sz="2355">
                <a:solidFill>
                  <a:srgbClr val="FFFFFF"/>
                </a:solidFill>
                <a:latin typeface="Montserrat"/>
                <a:ea typeface="Montserrat"/>
                <a:cs typeface="Montserrat"/>
                <a:sym typeface="Montserrat"/>
              </a:rPr>
              <a:t>r esfuerzos, nos permite construir un mensaje coherente, que movilice voluntades y deje huella en la protección de nuestra biodiversidad. Su experiencia en gestión ambiental y su presencia territorial son fundamentales para fortalecer la conciencia ciudadana, impulsar acciones de conservación y garantizar que las comunidades reconozcan el oso de anteojos como guardián de nuestros bosques y fuentes de agua.</a:t>
            </a:r>
          </a:p>
        </p:txBody>
      </p:sp>
      <p:sp>
        <p:nvSpPr>
          <p:cNvPr name="TextBox 19" id="19"/>
          <p:cNvSpPr txBox="true"/>
          <p:nvPr/>
        </p:nvSpPr>
        <p:spPr>
          <a:xfrm rot="0">
            <a:off x="8984903" y="3329586"/>
            <a:ext cx="5022527" cy="344797"/>
          </a:xfrm>
          <a:prstGeom prst="rect">
            <a:avLst/>
          </a:prstGeom>
        </p:spPr>
        <p:txBody>
          <a:bodyPr anchor="t" rtlCol="false" tIns="0" lIns="0" bIns="0" rIns="0">
            <a:spAutoFit/>
          </a:bodyPr>
          <a:lstStyle/>
          <a:p>
            <a:pPr algn="l">
              <a:lnSpc>
                <a:spcPts val="2639"/>
              </a:lnSpc>
            </a:pPr>
            <a:r>
              <a:rPr lang="en-US" sz="2399" b="true">
                <a:solidFill>
                  <a:srgbClr val="FFFFFF"/>
                </a:solidFill>
                <a:latin typeface="Aileron Bold"/>
                <a:ea typeface="Aileron Bold"/>
                <a:cs typeface="Aileron Bold"/>
                <a:sym typeface="Aileron Bold"/>
              </a:rPr>
              <a:t>ALIANZA </a:t>
            </a:r>
          </a:p>
        </p:txBody>
      </p:sp>
      <p:sp>
        <p:nvSpPr>
          <p:cNvPr name="TextBox 20" id="20"/>
          <p:cNvSpPr txBox="true"/>
          <p:nvPr/>
        </p:nvSpPr>
        <p:spPr>
          <a:xfrm rot="0">
            <a:off x="10531914" y="5789891"/>
            <a:ext cx="5659924" cy="668647"/>
          </a:xfrm>
          <a:prstGeom prst="rect">
            <a:avLst/>
          </a:prstGeom>
        </p:spPr>
        <p:txBody>
          <a:bodyPr anchor="t" rtlCol="false" tIns="0" lIns="0" bIns="0" rIns="0">
            <a:spAutoFit/>
          </a:bodyPr>
          <a:lstStyle/>
          <a:p>
            <a:pPr algn="l">
              <a:lnSpc>
                <a:spcPts val="2639"/>
              </a:lnSpc>
            </a:pPr>
            <a:r>
              <a:rPr lang="en-US" sz="2399">
                <a:solidFill>
                  <a:srgbClr val="FFFFFF"/>
                </a:solidFill>
                <a:latin typeface="Montserrat"/>
                <a:ea typeface="Montserrat"/>
                <a:cs typeface="Montserrat"/>
                <a:sym typeface="Montserrat"/>
              </a:rPr>
              <a:t>Imágenes de apoyo del oso y de ríos </a:t>
            </a:r>
          </a:p>
          <a:p>
            <a:pPr algn="l">
              <a:lnSpc>
                <a:spcPts val="2639"/>
              </a:lnSpc>
            </a:pPr>
          </a:p>
        </p:txBody>
      </p:sp>
      <p:sp>
        <p:nvSpPr>
          <p:cNvPr name="TextBox 21" id="21"/>
          <p:cNvSpPr txBox="true"/>
          <p:nvPr/>
        </p:nvSpPr>
        <p:spPr>
          <a:xfrm rot="0">
            <a:off x="10531914" y="8377778"/>
            <a:ext cx="6951032" cy="668647"/>
          </a:xfrm>
          <a:prstGeom prst="rect">
            <a:avLst/>
          </a:prstGeom>
        </p:spPr>
        <p:txBody>
          <a:bodyPr anchor="t" rtlCol="false" tIns="0" lIns="0" bIns="0" rIns="0">
            <a:spAutoFit/>
          </a:bodyPr>
          <a:lstStyle/>
          <a:p>
            <a:pPr algn="l">
              <a:lnSpc>
                <a:spcPts val="2639"/>
              </a:lnSpc>
            </a:pPr>
            <a:r>
              <a:rPr lang="en-US" sz="2399">
                <a:solidFill>
                  <a:srgbClr val="FFFFFF"/>
                </a:solidFill>
                <a:latin typeface="Montserrat"/>
                <a:ea typeface="Montserrat"/>
                <a:cs typeface="Montserrat"/>
                <a:sym typeface="Montserrat"/>
              </a:rPr>
              <a:t>Información general y específica sobre el agua y el oso</a:t>
            </a:r>
          </a:p>
        </p:txBody>
      </p:sp>
      <p:sp>
        <p:nvSpPr>
          <p:cNvPr name="Freeform 22" id="22"/>
          <p:cNvSpPr/>
          <p:nvPr/>
        </p:nvSpPr>
        <p:spPr>
          <a:xfrm flipH="false" flipV="false" rot="0">
            <a:off x="9144000" y="5531342"/>
            <a:ext cx="866353" cy="965296"/>
          </a:xfrm>
          <a:custGeom>
            <a:avLst/>
            <a:gdLst/>
            <a:ahLst/>
            <a:cxnLst/>
            <a:rect r="r" b="b" t="t" l="l"/>
            <a:pathLst>
              <a:path h="965296" w="866353">
                <a:moveTo>
                  <a:pt x="0" y="0"/>
                </a:moveTo>
                <a:lnTo>
                  <a:pt x="866353" y="0"/>
                </a:lnTo>
                <a:lnTo>
                  <a:pt x="866353" y="965296"/>
                </a:lnTo>
                <a:lnTo>
                  <a:pt x="0" y="965296"/>
                </a:lnTo>
                <a:lnTo>
                  <a:pt x="0" y="0"/>
                </a:lnTo>
                <a:close/>
              </a:path>
            </a:pathLst>
          </a:custGeom>
          <a:blipFill>
            <a:blip r:embed="rId10"/>
            <a:stretch>
              <a:fillRect l="0" t="0" r="0" b="0"/>
            </a:stretch>
          </a:blipFill>
        </p:spPr>
      </p:sp>
      <p:sp>
        <p:nvSpPr>
          <p:cNvPr name="Freeform 23" id="23"/>
          <p:cNvSpPr/>
          <p:nvPr/>
        </p:nvSpPr>
        <p:spPr>
          <a:xfrm flipH="false" flipV="false" rot="0">
            <a:off x="9144000" y="6958337"/>
            <a:ext cx="866353" cy="965296"/>
          </a:xfrm>
          <a:custGeom>
            <a:avLst/>
            <a:gdLst/>
            <a:ahLst/>
            <a:cxnLst/>
            <a:rect r="r" b="b" t="t" l="l"/>
            <a:pathLst>
              <a:path h="965296" w="866353">
                <a:moveTo>
                  <a:pt x="0" y="0"/>
                </a:moveTo>
                <a:lnTo>
                  <a:pt x="866353" y="0"/>
                </a:lnTo>
                <a:lnTo>
                  <a:pt x="866353" y="965296"/>
                </a:lnTo>
                <a:lnTo>
                  <a:pt x="0" y="965296"/>
                </a:lnTo>
                <a:lnTo>
                  <a:pt x="0" y="0"/>
                </a:lnTo>
                <a:close/>
              </a:path>
            </a:pathLst>
          </a:custGeom>
          <a:blipFill>
            <a:blip r:embed="rId10"/>
            <a:stretch>
              <a:fillRect l="0" t="0" r="0" b="0"/>
            </a:stretch>
          </a:blipFill>
        </p:spPr>
      </p:sp>
      <p:sp>
        <p:nvSpPr>
          <p:cNvPr name="Freeform 24" id="24"/>
          <p:cNvSpPr/>
          <p:nvPr/>
        </p:nvSpPr>
        <p:spPr>
          <a:xfrm flipH="false" flipV="false" rot="0">
            <a:off x="9221626" y="8380833"/>
            <a:ext cx="866353" cy="965296"/>
          </a:xfrm>
          <a:custGeom>
            <a:avLst/>
            <a:gdLst/>
            <a:ahLst/>
            <a:cxnLst/>
            <a:rect r="r" b="b" t="t" l="l"/>
            <a:pathLst>
              <a:path h="965296" w="866353">
                <a:moveTo>
                  <a:pt x="0" y="0"/>
                </a:moveTo>
                <a:lnTo>
                  <a:pt x="866353" y="0"/>
                </a:lnTo>
                <a:lnTo>
                  <a:pt x="866353" y="965296"/>
                </a:lnTo>
                <a:lnTo>
                  <a:pt x="0" y="965296"/>
                </a:lnTo>
                <a:lnTo>
                  <a:pt x="0" y="0"/>
                </a:lnTo>
                <a:close/>
              </a:path>
            </a:pathLst>
          </a:custGeom>
          <a:blipFill>
            <a:blip r:embed="rId10"/>
            <a:stretch>
              <a:fillRect l="0" t="0" r="0" b="0"/>
            </a:stretch>
          </a:blipFill>
        </p:spPr>
      </p:sp>
      <p:sp>
        <p:nvSpPr>
          <p:cNvPr name="TextBox 25" id="25"/>
          <p:cNvSpPr txBox="true"/>
          <p:nvPr/>
        </p:nvSpPr>
        <p:spPr>
          <a:xfrm rot="0">
            <a:off x="10518102" y="7110314"/>
            <a:ext cx="3657481" cy="412750"/>
          </a:xfrm>
          <a:prstGeom prst="rect">
            <a:avLst/>
          </a:prstGeom>
        </p:spPr>
        <p:txBody>
          <a:bodyPr anchor="t" rtlCol="false" tIns="0" lIns="0" bIns="0" rIns="0">
            <a:spAutoFit/>
          </a:bodyPr>
          <a:lstStyle/>
          <a:p>
            <a:pPr algn="ctr">
              <a:lnSpc>
                <a:spcPts val="3499"/>
              </a:lnSpc>
              <a:spcBef>
                <a:spcPct val="0"/>
              </a:spcBef>
            </a:pPr>
            <a:r>
              <a:rPr lang="en-US" sz="2499">
                <a:solidFill>
                  <a:srgbClr val="FFFFFF"/>
                </a:solidFill>
                <a:latin typeface="Montserrat"/>
                <a:ea typeface="Montserrat"/>
                <a:cs typeface="Montserrat"/>
                <a:sym typeface="Montserrat"/>
              </a:rPr>
              <a:t>G</a:t>
            </a:r>
            <a:r>
              <a:rPr lang="en-US" sz="2499">
                <a:solidFill>
                  <a:srgbClr val="FFFFFF"/>
                </a:solidFill>
                <a:latin typeface="Montserrat"/>
                <a:ea typeface="Montserrat"/>
                <a:cs typeface="Montserrat"/>
                <a:sym typeface="Montserrat"/>
              </a:rPr>
              <a:t>uía – Guardabosques </a:t>
            </a:r>
          </a:p>
        </p:txBody>
      </p:sp>
      <p:grpSp>
        <p:nvGrpSpPr>
          <p:cNvPr name="Group 26" id="26"/>
          <p:cNvGrpSpPr/>
          <p:nvPr/>
        </p:nvGrpSpPr>
        <p:grpSpPr>
          <a:xfrm rot="0">
            <a:off x="8984903" y="4017283"/>
            <a:ext cx="8513844" cy="1046664"/>
            <a:chOff x="0" y="0"/>
            <a:chExt cx="2242329" cy="275665"/>
          </a:xfrm>
        </p:grpSpPr>
        <p:sp>
          <p:nvSpPr>
            <p:cNvPr name="Freeform 27" id="27"/>
            <p:cNvSpPr/>
            <p:nvPr/>
          </p:nvSpPr>
          <p:spPr>
            <a:xfrm flipH="false" flipV="false" rot="0">
              <a:off x="0" y="0"/>
              <a:ext cx="2242329" cy="275665"/>
            </a:xfrm>
            <a:custGeom>
              <a:avLst/>
              <a:gdLst/>
              <a:ahLst/>
              <a:cxnLst/>
              <a:rect r="r" b="b" t="t" l="l"/>
              <a:pathLst>
                <a:path h="275665" w="2242329">
                  <a:moveTo>
                    <a:pt x="0" y="0"/>
                  </a:moveTo>
                  <a:lnTo>
                    <a:pt x="2242329" y="0"/>
                  </a:lnTo>
                  <a:lnTo>
                    <a:pt x="2242329" y="275665"/>
                  </a:lnTo>
                  <a:lnTo>
                    <a:pt x="0" y="275665"/>
                  </a:lnTo>
                  <a:close/>
                </a:path>
              </a:pathLst>
            </a:custGeom>
            <a:solidFill>
              <a:srgbClr val="598114"/>
            </a:solidFill>
          </p:spPr>
        </p:sp>
        <p:sp>
          <p:nvSpPr>
            <p:cNvPr name="TextBox 28" id="28"/>
            <p:cNvSpPr txBox="true"/>
            <p:nvPr/>
          </p:nvSpPr>
          <p:spPr>
            <a:xfrm>
              <a:off x="0" y="-38100"/>
              <a:ext cx="2242329" cy="313765"/>
            </a:xfrm>
            <a:prstGeom prst="rect">
              <a:avLst/>
            </a:prstGeom>
          </p:spPr>
          <p:txBody>
            <a:bodyPr anchor="ctr" rtlCol="false" tIns="50800" lIns="50800" bIns="50800" rIns="50800"/>
            <a:lstStyle/>
            <a:p>
              <a:pPr algn="ctr">
                <a:lnSpc>
                  <a:spcPts val="2659"/>
                </a:lnSpc>
              </a:pPr>
            </a:p>
          </p:txBody>
        </p:sp>
      </p:grpSp>
      <p:sp>
        <p:nvSpPr>
          <p:cNvPr name="TextBox 29" id="29"/>
          <p:cNvSpPr txBox="true"/>
          <p:nvPr/>
        </p:nvSpPr>
        <p:spPr>
          <a:xfrm rot="0">
            <a:off x="10518102" y="4220579"/>
            <a:ext cx="6951032" cy="668647"/>
          </a:xfrm>
          <a:prstGeom prst="rect">
            <a:avLst/>
          </a:prstGeom>
        </p:spPr>
        <p:txBody>
          <a:bodyPr anchor="t" rtlCol="false" tIns="0" lIns="0" bIns="0" rIns="0">
            <a:spAutoFit/>
          </a:bodyPr>
          <a:lstStyle/>
          <a:p>
            <a:pPr algn="l">
              <a:lnSpc>
                <a:spcPts val="2639"/>
              </a:lnSpc>
            </a:pPr>
            <a:r>
              <a:rPr lang="en-US" sz="2399">
                <a:solidFill>
                  <a:srgbClr val="FFFFFF"/>
                </a:solidFill>
                <a:latin typeface="Montserrat"/>
                <a:ea typeface="Montserrat"/>
                <a:cs typeface="Montserrat"/>
                <a:sym typeface="Montserrat"/>
              </a:rPr>
              <a:t>Apoyo para la producción de imagenes, dron, temas logisticos</a:t>
            </a:r>
          </a:p>
        </p:txBody>
      </p:sp>
      <p:sp>
        <p:nvSpPr>
          <p:cNvPr name="Freeform 30" id="30"/>
          <p:cNvSpPr/>
          <p:nvPr/>
        </p:nvSpPr>
        <p:spPr>
          <a:xfrm flipH="false" flipV="false" rot="0">
            <a:off x="9221626" y="4017283"/>
            <a:ext cx="866353" cy="965296"/>
          </a:xfrm>
          <a:custGeom>
            <a:avLst/>
            <a:gdLst/>
            <a:ahLst/>
            <a:cxnLst/>
            <a:rect r="r" b="b" t="t" l="l"/>
            <a:pathLst>
              <a:path h="965296" w="866353">
                <a:moveTo>
                  <a:pt x="0" y="0"/>
                </a:moveTo>
                <a:lnTo>
                  <a:pt x="866353" y="0"/>
                </a:lnTo>
                <a:lnTo>
                  <a:pt x="866353" y="965297"/>
                </a:lnTo>
                <a:lnTo>
                  <a:pt x="0" y="965297"/>
                </a:lnTo>
                <a:lnTo>
                  <a:pt x="0" y="0"/>
                </a:lnTo>
                <a:close/>
              </a:path>
            </a:pathLst>
          </a:custGeom>
          <a:blipFill>
            <a:blip r:embed="rId10"/>
            <a:stretch>
              <a:fillRect l="0" t="0" r="0" b="0"/>
            </a:stretch>
          </a:blipFill>
        </p:spPr>
      </p:sp>
    </p:spTree>
  </p:cSld>
  <p:clrMapOvr>
    <a:masterClrMapping/>
  </p:clrMapOvr>
  <p:timing>
    <p:tnLst>
      <p:par>
        <p:cTn dur="indefinite" restart="never" nodeType="tmRoot">
          <p:childTnLst>
            <p:video>
              <p:cMediaNode vol="100000">
                <p:cTn fill="hold" display="false">
                  <p:stCondLst>
                    <p:cond delay="indefinite"/>
                  </p:stCondLst>
                </p:cTn>
                <p:tgtEl>
                  <p:spTgt spid="3"/>
                </p:tgtEl>
              </p:cMediaNode>
            </p:video>
          </p:childTnLst>
        </p:cTn>
      </p:par>
    </p:tnLst>
  </p:timing>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grpSp>
        <p:nvGrpSpPr>
          <p:cNvPr name="Group 2" id="2"/>
          <p:cNvGrpSpPr/>
          <p:nvPr/>
        </p:nvGrpSpPr>
        <p:grpSpPr>
          <a:xfrm rot="0">
            <a:off x="63735" y="0"/>
            <a:ext cx="19045530" cy="10382769"/>
            <a:chOff x="0" y="0"/>
            <a:chExt cx="25394039" cy="13843692"/>
          </a:xfrm>
        </p:grpSpPr>
        <p:pic>
          <p:nvPicPr>
            <p:cNvPr name="Picture 3" id="3"/>
            <p:cNvPicPr>
              <a:picLocks noChangeAspect="true"/>
            </p:cNvPicPr>
            <p:nvPr/>
          </p:nvPicPr>
          <p:blipFill>
            <a:blip r:embed="rId2">
              <a:alphaModFix amt="36000"/>
            </a:blip>
            <a:srcRect l="9523" t="12131" r="0" b="12131"/>
            <a:stretch>
              <a:fillRect/>
            </a:stretch>
          </p:blipFill>
          <p:spPr>
            <a:xfrm flipH="false" flipV="false">
              <a:off x="0" y="0"/>
              <a:ext cx="25394039" cy="13843692"/>
            </a:xfrm>
            <a:prstGeom prst="rect">
              <a:avLst/>
            </a:prstGeom>
          </p:spPr>
        </p:pic>
      </p:grpSp>
      <p:grpSp>
        <p:nvGrpSpPr>
          <p:cNvPr name="Group 4" id="4"/>
          <p:cNvGrpSpPr/>
          <p:nvPr/>
        </p:nvGrpSpPr>
        <p:grpSpPr>
          <a:xfrm rot="0">
            <a:off x="5969432" y="972094"/>
            <a:ext cx="1827268" cy="752554"/>
            <a:chOff x="0" y="0"/>
            <a:chExt cx="260586" cy="107321"/>
          </a:xfrm>
        </p:grpSpPr>
        <p:sp>
          <p:nvSpPr>
            <p:cNvPr name="Freeform 5" id="5"/>
            <p:cNvSpPr/>
            <p:nvPr/>
          </p:nvSpPr>
          <p:spPr>
            <a:xfrm flipH="false" flipV="false" rot="0">
              <a:off x="0" y="0"/>
              <a:ext cx="260586" cy="107321"/>
            </a:xfrm>
            <a:custGeom>
              <a:avLst/>
              <a:gdLst/>
              <a:ahLst/>
              <a:cxnLst/>
              <a:rect r="r" b="b" t="t" l="l"/>
              <a:pathLst>
                <a:path h="107321" w="260586">
                  <a:moveTo>
                    <a:pt x="53661" y="0"/>
                  </a:moveTo>
                  <a:lnTo>
                    <a:pt x="206926" y="0"/>
                  </a:lnTo>
                  <a:cubicBezTo>
                    <a:pt x="236562" y="0"/>
                    <a:pt x="260586" y="24025"/>
                    <a:pt x="260586" y="53661"/>
                  </a:cubicBezTo>
                  <a:lnTo>
                    <a:pt x="260586" y="53661"/>
                  </a:lnTo>
                  <a:cubicBezTo>
                    <a:pt x="260586" y="67892"/>
                    <a:pt x="254933" y="81541"/>
                    <a:pt x="244869" y="91605"/>
                  </a:cubicBezTo>
                  <a:cubicBezTo>
                    <a:pt x="234806" y="101668"/>
                    <a:pt x="221157" y="107321"/>
                    <a:pt x="206926" y="107321"/>
                  </a:cubicBezTo>
                  <a:lnTo>
                    <a:pt x="53661" y="107321"/>
                  </a:lnTo>
                  <a:cubicBezTo>
                    <a:pt x="24025" y="107321"/>
                    <a:pt x="0" y="83297"/>
                    <a:pt x="0" y="53661"/>
                  </a:cubicBezTo>
                  <a:lnTo>
                    <a:pt x="0" y="53661"/>
                  </a:lnTo>
                  <a:cubicBezTo>
                    <a:pt x="0" y="24025"/>
                    <a:pt x="24025" y="0"/>
                    <a:pt x="53661" y="0"/>
                  </a:cubicBezTo>
                  <a:close/>
                </a:path>
              </a:pathLst>
            </a:custGeom>
            <a:ln w="19050" cap="rnd">
              <a:solidFill>
                <a:srgbClr val="EEECE9"/>
              </a:solidFill>
              <a:prstDash val="solid"/>
              <a:round/>
            </a:ln>
          </p:spPr>
        </p:sp>
        <p:sp>
          <p:nvSpPr>
            <p:cNvPr name="TextBox 6" id="6"/>
            <p:cNvSpPr txBox="true"/>
            <p:nvPr/>
          </p:nvSpPr>
          <p:spPr>
            <a:xfrm>
              <a:off x="0" y="-38100"/>
              <a:ext cx="260586" cy="145421"/>
            </a:xfrm>
            <a:prstGeom prst="rect">
              <a:avLst/>
            </a:prstGeom>
          </p:spPr>
          <p:txBody>
            <a:bodyPr anchor="ctr" rtlCol="false" tIns="50800" lIns="50800" bIns="50800" rIns="50800"/>
            <a:lstStyle/>
            <a:p>
              <a:pPr algn="ctr" marL="0" indent="0" lvl="0">
                <a:lnSpc>
                  <a:spcPts val="3079"/>
                </a:lnSpc>
                <a:spcBef>
                  <a:spcPct val="0"/>
                </a:spcBef>
              </a:pPr>
              <a:r>
                <a:rPr lang="en-US" b="true" sz="2199" strike="noStrike" u="none">
                  <a:solidFill>
                    <a:srgbClr val="EEECE9"/>
                  </a:solidFill>
                  <a:latin typeface="Montserrat Medium"/>
                  <a:ea typeface="Montserrat Medium"/>
                  <a:cs typeface="Montserrat Medium"/>
                  <a:sym typeface="Montserrat Medium"/>
                </a:rPr>
                <a:t>Enero</a:t>
              </a:r>
            </a:p>
          </p:txBody>
        </p:sp>
      </p:grpSp>
      <p:grpSp>
        <p:nvGrpSpPr>
          <p:cNvPr name="Group 7" id="7"/>
          <p:cNvGrpSpPr/>
          <p:nvPr/>
        </p:nvGrpSpPr>
        <p:grpSpPr>
          <a:xfrm rot="0">
            <a:off x="3278120" y="1920164"/>
            <a:ext cx="2480420" cy="1075046"/>
            <a:chOff x="0" y="0"/>
            <a:chExt cx="353732" cy="153312"/>
          </a:xfrm>
        </p:grpSpPr>
        <p:sp>
          <p:nvSpPr>
            <p:cNvPr name="Freeform 8" id="8"/>
            <p:cNvSpPr/>
            <p:nvPr/>
          </p:nvSpPr>
          <p:spPr>
            <a:xfrm flipH="false" flipV="false" rot="0">
              <a:off x="0" y="0"/>
              <a:ext cx="353732" cy="153312"/>
            </a:xfrm>
            <a:custGeom>
              <a:avLst/>
              <a:gdLst/>
              <a:ahLst/>
              <a:cxnLst/>
              <a:rect r="r" b="b" t="t" l="l"/>
              <a:pathLst>
                <a:path h="153312" w="353732">
                  <a:moveTo>
                    <a:pt x="76656" y="0"/>
                  </a:moveTo>
                  <a:lnTo>
                    <a:pt x="277076" y="0"/>
                  </a:lnTo>
                  <a:cubicBezTo>
                    <a:pt x="319412" y="0"/>
                    <a:pt x="353732" y="34320"/>
                    <a:pt x="353732" y="76656"/>
                  </a:cubicBezTo>
                  <a:lnTo>
                    <a:pt x="353732" y="76656"/>
                  </a:lnTo>
                  <a:cubicBezTo>
                    <a:pt x="353732" y="96987"/>
                    <a:pt x="345656" y="116484"/>
                    <a:pt x="331280" y="130860"/>
                  </a:cubicBezTo>
                  <a:cubicBezTo>
                    <a:pt x="316904" y="145236"/>
                    <a:pt x="297406" y="153312"/>
                    <a:pt x="27707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ln w="19050" cap="rnd">
              <a:solidFill>
                <a:srgbClr val="EEECE9"/>
              </a:solidFill>
              <a:prstDash val="solid"/>
              <a:round/>
            </a:ln>
          </p:spPr>
        </p:sp>
        <p:sp>
          <p:nvSpPr>
            <p:cNvPr name="TextBox 9" id="9"/>
            <p:cNvSpPr txBox="true"/>
            <p:nvPr/>
          </p:nvSpPr>
          <p:spPr>
            <a:xfrm>
              <a:off x="0" y="9525"/>
              <a:ext cx="353732" cy="143787"/>
            </a:xfrm>
            <a:prstGeom prst="rect">
              <a:avLst/>
            </a:prstGeom>
          </p:spPr>
          <p:txBody>
            <a:bodyPr anchor="ctr" rtlCol="false" tIns="50800" lIns="50800" bIns="50800" rIns="50800"/>
            <a:lstStyle/>
            <a:p>
              <a:pPr algn="ctr" marL="0" indent="0" lvl="0">
                <a:lnSpc>
                  <a:spcPts val="2573"/>
                </a:lnSpc>
              </a:pPr>
              <a:r>
                <a:rPr lang="en-US" b="true" sz="2199" strike="noStrike" u="none">
                  <a:solidFill>
                    <a:srgbClr val="EEECE9"/>
                  </a:solidFill>
                  <a:latin typeface="Montserrat Medium"/>
                  <a:ea typeface="Montserrat Medium"/>
                  <a:cs typeface="Montserrat Medium"/>
                  <a:sym typeface="Montserrat Medium"/>
                </a:rPr>
                <a:t>Estudio previo</a:t>
              </a:r>
            </a:p>
          </p:txBody>
        </p:sp>
      </p:grpSp>
      <p:grpSp>
        <p:nvGrpSpPr>
          <p:cNvPr name="Group 10" id="10"/>
          <p:cNvGrpSpPr/>
          <p:nvPr/>
        </p:nvGrpSpPr>
        <p:grpSpPr>
          <a:xfrm rot="0">
            <a:off x="3278120" y="3184104"/>
            <a:ext cx="2480420" cy="1075046"/>
            <a:chOff x="0" y="0"/>
            <a:chExt cx="353732" cy="153312"/>
          </a:xfrm>
        </p:grpSpPr>
        <p:sp>
          <p:nvSpPr>
            <p:cNvPr name="Freeform 11" id="11"/>
            <p:cNvSpPr/>
            <p:nvPr/>
          </p:nvSpPr>
          <p:spPr>
            <a:xfrm flipH="false" flipV="false" rot="0">
              <a:off x="0" y="0"/>
              <a:ext cx="353732" cy="153312"/>
            </a:xfrm>
            <a:custGeom>
              <a:avLst/>
              <a:gdLst/>
              <a:ahLst/>
              <a:cxnLst/>
              <a:rect r="r" b="b" t="t" l="l"/>
              <a:pathLst>
                <a:path h="153312" w="353732">
                  <a:moveTo>
                    <a:pt x="76656" y="0"/>
                  </a:moveTo>
                  <a:lnTo>
                    <a:pt x="277076" y="0"/>
                  </a:lnTo>
                  <a:cubicBezTo>
                    <a:pt x="319412" y="0"/>
                    <a:pt x="353732" y="34320"/>
                    <a:pt x="353732" y="76656"/>
                  </a:cubicBezTo>
                  <a:lnTo>
                    <a:pt x="353732" y="76656"/>
                  </a:lnTo>
                  <a:cubicBezTo>
                    <a:pt x="353732" y="96987"/>
                    <a:pt x="345656" y="116484"/>
                    <a:pt x="331280" y="130860"/>
                  </a:cubicBezTo>
                  <a:cubicBezTo>
                    <a:pt x="316904" y="145236"/>
                    <a:pt x="297406" y="153312"/>
                    <a:pt x="27707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ln w="19050" cap="rnd">
              <a:solidFill>
                <a:srgbClr val="EEECE9"/>
              </a:solidFill>
              <a:prstDash val="solid"/>
              <a:round/>
            </a:ln>
          </p:spPr>
        </p:sp>
        <p:sp>
          <p:nvSpPr>
            <p:cNvPr name="TextBox 12" id="12"/>
            <p:cNvSpPr txBox="true"/>
            <p:nvPr/>
          </p:nvSpPr>
          <p:spPr>
            <a:xfrm>
              <a:off x="0" y="9525"/>
              <a:ext cx="353732" cy="143787"/>
            </a:xfrm>
            <a:prstGeom prst="rect">
              <a:avLst/>
            </a:prstGeom>
          </p:spPr>
          <p:txBody>
            <a:bodyPr anchor="ctr" rtlCol="false" tIns="50800" lIns="50800" bIns="50800" rIns="50800"/>
            <a:lstStyle/>
            <a:p>
              <a:pPr algn="ctr" marL="0" indent="0" lvl="0">
                <a:lnSpc>
                  <a:spcPts val="2573"/>
                </a:lnSpc>
              </a:pPr>
              <a:r>
                <a:rPr lang="en-US" b="true" sz="2199" strike="noStrike" u="none">
                  <a:solidFill>
                    <a:srgbClr val="EEECE9"/>
                  </a:solidFill>
                  <a:latin typeface="Montserrat Medium"/>
                  <a:ea typeface="Montserrat Medium"/>
                  <a:cs typeface="Montserrat Medium"/>
                  <a:sym typeface="Montserrat Medium"/>
                </a:rPr>
                <a:t>Diseño del proyecto</a:t>
              </a:r>
            </a:p>
          </p:txBody>
        </p:sp>
      </p:grpSp>
      <p:grpSp>
        <p:nvGrpSpPr>
          <p:cNvPr name="Group 13" id="13"/>
          <p:cNvGrpSpPr/>
          <p:nvPr/>
        </p:nvGrpSpPr>
        <p:grpSpPr>
          <a:xfrm rot="0">
            <a:off x="3278120" y="4448043"/>
            <a:ext cx="2480420" cy="1075046"/>
            <a:chOff x="0" y="0"/>
            <a:chExt cx="353732" cy="153312"/>
          </a:xfrm>
        </p:grpSpPr>
        <p:sp>
          <p:nvSpPr>
            <p:cNvPr name="Freeform 14" id="14"/>
            <p:cNvSpPr/>
            <p:nvPr/>
          </p:nvSpPr>
          <p:spPr>
            <a:xfrm flipH="false" flipV="false" rot="0">
              <a:off x="0" y="0"/>
              <a:ext cx="353732" cy="153312"/>
            </a:xfrm>
            <a:custGeom>
              <a:avLst/>
              <a:gdLst/>
              <a:ahLst/>
              <a:cxnLst/>
              <a:rect r="r" b="b" t="t" l="l"/>
              <a:pathLst>
                <a:path h="153312" w="353732">
                  <a:moveTo>
                    <a:pt x="76656" y="0"/>
                  </a:moveTo>
                  <a:lnTo>
                    <a:pt x="277076" y="0"/>
                  </a:lnTo>
                  <a:cubicBezTo>
                    <a:pt x="319412" y="0"/>
                    <a:pt x="353732" y="34320"/>
                    <a:pt x="353732" y="76656"/>
                  </a:cubicBezTo>
                  <a:lnTo>
                    <a:pt x="353732" y="76656"/>
                  </a:lnTo>
                  <a:cubicBezTo>
                    <a:pt x="353732" y="96987"/>
                    <a:pt x="345656" y="116484"/>
                    <a:pt x="331280" y="130860"/>
                  </a:cubicBezTo>
                  <a:cubicBezTo>
                    <a:pt x="316904" y="145236"/>
                    <a:pt x="297406" y="153312"/>
                    <a:pt x="27707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ln w="19050" cap="rnd">
              <a:solidFill>
                <a:srgbClr val="EEECE9"/>
              </a:solidFill>
              <a:prstDash val="solid"/>
              <a:round/>
            </a:ln>
          </p:spPr>
        </p:sp>
        <p:sp>
          <p:nvSpPr>
            <p:cNvPr name="TextBox 15" id="15"/>
            <p:cNvSpPr txBox="true"/>
            <p:nvPr/>
          </p:nvSpPr>
          <p:spPr>
            <a:xfrm>
              <a:off x="0" y="9525"/>
              <a:ext cx="353732" cy="143787"/>
            </a:xfrm>
            <a:prstGeom prst="rect">
              <a:avLst/>
            </a:prstGeom>
          </p:spPr>
          <p:txBody>
            <a:bodyPr anchor="ctr" rtlCol="false" tIns="50800" lIns="50800" bIns="50800" rIns="50800"/>
            <a:lstStyle/>
            <a:p>
              <a:pPr algn="ctr" marL="0" indent="0" lvl="0">
                <a:lnSpc>
                  <a:spcPts val="2573"/>
                </a:lnSpc>
              </a:pPr>
              <a:r>
                <a:rPr lang="en-US" b="true" sz="2199">
                  <a:solidFill>
                    <a:srgbClr val="EEECE9"/>
                  </a:solidFill>
                  <a:latin typeface="Montserrat Medium"/>
                  <a:ea typeface="Montserrat Medium"/>
                  <a:cs typeface="Montserrat Medium"/>
                  <a:sym typeface="Montserrat Medium"/>
                </a:rPr>
                <a:t>Gestión y preproducción  </a:t>
              </a:r>
            </a:p>
          </p:txBody>
        </p:sp>
      </p:grpSp>
      <p:grpSp>
        <p:nvGrpSpPr>
          <p:cNvPr name="Group 16" id="16"/>
          <p:cNvGrpSpPr/>
          <p:nvPr/>
        </p:nvGrpSpPr>
        <p:grpSpPr>
          <a:xfrm rot="0">
            <a:off x="3278120" y="5711982"/>
            <a:ext cx="2480420" cy="1075046"/>
            <a:chOff x="0" y="0"/>
            <a:chExt cx="353732" cy="153312"/>
          </a:xfrm>
        </p:grpSpPr>
        <p:sp>
          <p:nvSpPr>
            <p:cNvPr name="Freeform 17" id="17"/>
            <p:cNvSpPr/>
            <p:nvPr/>
          </p:nvSpPr>
          <p:spPr>
            <a:xfrm flipH="false" flipV="false" rot="0">
              <a:off x="0" y="0"/>
              <a:ext cx="353732" cy="153312"/>
            </a:xfrm>
            <a:custGeom>
              <a:avLst/>
              <a:gdLst/>
              <a:ahLst/>
              <a:cxnLst/>
              <a:rect r="r" b="b" t="t" l="l"/>
              <a:pathLst>
                <a:path h="153312" w="353732">
                  <a:moveTo>
                    <a:pt x="76656" y="0"/>
                  </a:moveTo>
                  <a:lnTo>
                    <a:pt x="277076" y="0"/>
                  </a:lnTo>
                  <a:cubicBezTo>
                    <a:pt x="319412" y="0"/>
                    <a:pt x="353732" y="34320"/>
                    <a:pt x="353732" y="76656"/>
                  </a:cubicBezTo>
                  <a:lnTo>
                    <a:pt x="353732" y="76656"/>
                  </a:lnTo>
                  <a:cubicBezTo>
                    <a:pt x="353732" y="96987"/>
                    <a:pt x="345656" y="116484"/>
                    <a:pt x="331280" y="130860"/>
                  </a:cubicBezTo>
                  <a:cubicBezTo>
                    <a:pt x="316904" y="145236"/>
                    <a:pt x="297406" y="153312"/>
                    <a:pt x="27707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ln w="19050" cap="rnd">
              <a:solidFill>
                <a:srgbClr val="EEECE9"/>
              </a:solidFill>
              <a:prstDash val="solid"/>
              <a:round/>
            </a:ln>
          </p:spPr>
        </p:sp>
        <p:sp>
          <p:nvSpPr>
            <p:cNvPr name="TextBox 18" id="18"/>
            <p:cNvSpPr txBox="true"/>
            <p:nvPr/>
          </p:nvSpPr>
          <p:spPr>
            <a:xfrm>
              <a:off x="0" y="9525"/>
              <a:ext cx="353732" cy="143787"/>
            </a:xfrm>
            <a:prstGeom prst="rect">
              <a:avLst/>
            </a:prstGeom>
          </p:spPr>
          <p:txBody>
            <a:bodyPr anchor="ctr" rtlCol="false" tIns="50800" lIns="50800" bIns="50800" rIns="50800"/>
            <a:lstStyle/>
            <a:p>
              <a:pPr algn="ctr" marL="0" indent="0" lvl="0">
                <a:lnSpc>
                  <a:spcPts val="2573"/>
                </a:lnSpc>
              </a:pPr>
              <a:r>
                <a:rPr lang="en-US" b="true" sz="2199">
                  <a:solidFill>
                    <a:srgbClr val="EEECE9"/>
                  </a:solidFill>
                  <a:latin typeface="Montserrat Medium"/>
                  <a:ea typeface="Montserrat Medium"/>
                  <a:cs typeface="Montserrat Medium"/>
                  <a:sym typeface="Montserrat Medium"/>
                </a:rPr>
                <a:t>producción </a:t>
              </a:r>
            </a:p>
          </p:txBody>
        </p:sp>
      </p:grpSp>
      <p:grpSp>
        <p:nvGrpSpPr>
          <p:cNvPr name="Group 19" id="19"/>
          <p:cNvGrpSpPr/>
          <p:nvPr/>
        </p:nvGrpSpPr>
        <p:grpSpPr>
          <a:xfrm rot="0">
            <a:off x="3278120" y="6975921"/>
            <a:ext cx="2480420" cy="1075046"/>
            <a:chOff x="0" y="0"/>
            <a:chExt cx="353732" cy="153312"/>
          </a:xfrm>
        </p:grpSpPr>
        <p:sp>
          <p:nvSpPr>
            <p:cNvPr name="Freeform 20" id="20"/>
            <p:cNvSpPr/>
            <p:nvPr/>
          </p:nvSpPr>
          <p:spPr>
            <a:xfrm flipH="false" flipV="false" rot="0">
              <a:off x="0" y="0"/>
              <a:ext cx="353732" cy="153312"/>
            </a:xfrm>
            <a:custGeom>
              <a:avLst/>
              <a:gdLst/>
              <a:ahLst/>
              <a:cxnLst/>
              <a:rect r="r" b="b" t="t" l="l"/>
              <a:pathLst>
                <a:path h="153312" w="353732">
                  <a:moveTo>
                    <a:pt x="76656" y="0"/>
                  </a:moveTo>
                  <a:lnTo>
                    <a:pt x="277076" y="0"/>
                  </a:lnTo>
                  <a:cubicBezTo>
                    <a:pt x="319412" y="0"/>
                    <a:pt x="353732" y="34320"/>
                    <a:pt x="353732" y="76656"/>
                  </a:cubicBezTo>
                  <a:lnTo>
                    <a:pt x="353732" y="76656"/>
                  </a:lnTo>
                  <a:cubicBezTo>
                    <a:pt x="353732" y="96987"/>
                    <a:pt x="345656" y="116484"/>
                    <a:pt x="331280" y="130860"/>
                  </a:cubicBezTo>
                  <a:cubicBezTo>
                    <a:pt x="316904" y="145236"/>
                    <a:pt x="297406" y="153312"/>
                    <a:pt x="27707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ln w="19050" cap="rnd">
              <a:solidFill>
                <a:srgbClr val="EEECE9"/>
              </a:solidFill>
              <a:prstDash val="solid"/>
              <a:round/>
            </a:ln>
          </p:spPr>
        </p:sp>
        <p:sp>
          <p:nvSpPr>
            <p:cNvPr name="TextBox 21" id="21"/>
            <p:cNvSpPr txBox="true"/>
            <p:nvPr/>
          </p:nvSpPr>
          <p:spPr>
            <a:xfrm>
              <a:off x="0" y="9525"/>
              <a:ext cx="353732" cy="143787"/>
            </a:xfrm>
            <a:prstGeom prst="rect">
              <a:avLst/>
            </a:prstGeom>
          </p:spPr>
          <p:txBody>
            <a:bodyPr anchor="ctr" rtlCol="false" tIns="50800" lIns="50800" bIns="50800" rIns="50800"/>
            <a:lstStyle/>
            <a:p>
              <a:pPr algn="ctr" marL="0" indent="0" lvl="0">
                <a:lnSpc>
                  <a:spcPts val="2573"/>
                </a:lnSpc>
              </a:pPr>
              <a:r>
                <a:rPr lang="en-US" b="true" sz="2199">
                  <a:solidFill>
                    <a:srgbClr val="EEECE9"/>
                  </a:solidFill>
                  <a:latin typeface="Montserrat Medium"/>
                  <a:ea typeface="Montserrat Medium"/>
                  <a:cs typeface="Montserrat Medium"/>
                  <a:sym typeface="Montserrat Medium"/>
                </a:rPr>
                <a:t>Posproducción y revisión final</a:t>
              </a:r>
            </a:p>
          </p:txBody>
        </p:sp>
      </p:grpSp>
      <p:grpSp>
        <p:nvGrpSpPr>
          <p:cNvPr name="Group 22" id="22"/>
          <p:cNvGrpSpPr/>
          <p:nvPr/>
        </p:nvGrpSpPr>
        <p:grpSpPr>
          <a:xfrm rot="0">
            <a:off x="3278120" y="8239860"/>
            <a:ext cx="2480420" cy="1075046"/>
            <a:chOff x="0" y="0"/>
            <a:chExt cx="353732" cy="153312"/>
          </a:xfrm>
        </p:grpSpPr>
        <p:sp>
          <p:nvSpPr>
            <p:cNvPr name="Freeform 23" id="23"/>
            <p:cNvSpPr/>
            <p:nvPr/>
          </p:nvSpPr>
          <p:spPr>
            <a:xfrm flipH="false" flipV="false" rot="0">
              <a:off x="0" y="0"/>
              <a:ext cx="353732" cy="153312"/>
            </a:xfrm>
            <a:custGeom>
              <a:avLst/>
              <a:gdLst/>
              <a:ahLst/>
              <a:cxnLst/>
              <a:rect r="r" b="b" t="t" l="l"/>
              <a:pathLst>
                <a:path h="153312" w="353732">
                  <a:moveTo>
                    <a:pt x="76656" y="0"/>
                  </a:moveTo>
                  <a:lnTo>
                    <a:pt x="277076" y="0"/>
                  </a:lnTo>
                  <a:cubicBezTo>
                    <a:pt x="319412" y="0"/>
                    <a:pt x="353732" y="34320"/>
                    <a:pt x="353732" y="76656"/>
                  </a:cubicBezTo>
                  <a:lnTo>
                    <a:pt x="353732" y="76656"/>
                  </a:lnTo>
                  <a:cubicBezTo>
                    <a:pt x="353732" y="96987"/>
                    <a:pt x="345656" y="116484"/>
                    <a:pt x="331280" y="130860"/>
                  </a:cubicBezTo>
                  <a:cubicBezTo>
                    <a:pt x="316904" y="145236"/>
                    <a:pt x="297406" y="153312"/>
                    <a:pt x="27707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ln w="19050" cap="rnd">
              <a:solidFill>
                <a:srgbClr val="EEECE9"/>
              </a:solidFill>
              <a:prstDash val="solid"/>
              <a:round/>
            </a:ln>
          </p:spPr>
        </p:sp>
        <p:sp>
          <p:nvSpPr>
            <p:cNvPr name="TextBox 24" id="24"/>
            <p:cNvSpPr txBox="true"/>
            <p:nvPr/>
          </p:nvSpPr>
          <p:spPr>
            <a:xfrm>
              <a:off x="0" y="9525"/>
              <a:ext cx="353732" cy="143787"/>
            </a:xfrm>
            <a:prstGeom prst="rect">
              <a:avLst/>
            </a:prstGeom>
          </p:spPr>
          <p:txBody>
            <a:bodyPr anchor="ctr" rtlCol="false" tIns="50800" lIns="50800" bIns="50800" rIns="50800"/>
            <a:lstStyle/>
            <a:p>
              <a:pPr algn="ctr" marL="0" indent="0" lvl="0">
                <a:lnSpc>
                  <a:spcPts val="2573"/>
                </a:lnSpc>
              </a:pPr>
              <a:r>
                <a:rPr lang="en-US" sz="2199">
                  <a:solidFill>
                    <a:srgbClr val="EEECE9"/>
                  </a:solidFill>
                  <a:latin typeface="Montserrat"/>
                  <a:ea typeface="Montserrat"/>
                  <a:cs typeface="Montserrat"/>
                  <a:sym typeface="Montserrat"/>
                </a:rPr>
                <a:t>Socialización del proyecto</a:t>
              </a:r>
              <a:r>
                <a:rPr lang="en-US" sz="2199">
                  <a:solidFill>
                    <a:srgbClr val="EEECE9"/>
                  </a:solidFill>
                  <a:latin typeface="Montserrat"/>
                  <a:ea typeface="Montserrat"/>
                  <a:cs typeface="Montserrat"/>
                  <a:sym typeface="Montserrat"/>
                </a:rPr>
                <a:t> </a:t>
              </a:r>
            </a:p>
          </p:txBody>
        </p:sp>
      </p:grpSp>
      <p:grpSp>
        <p:nvGrpSpPr>
          <p:cNvPr name="Group 25" id="25"/>
          <p:cNvGrpSpPr/>
          <p:nvPr/>
        </p:nvGrpSpPr>
        <p:grpSpPr>
          <a:xfrm rot="0">
            <a:off x="5969432" y="1920164"/>
            <a:ext cx="1827268" cy="1075046"/>
            <a:chOff x="0" y="0"/>
            <a:chExt cx="260586" cy="153312"/>
          </a:xfrm>
        </p:grpSpPr>
        <p:sp>
          <p:nvSpPr>
            <p:cNvPr name="Freeform 26" id="26"/>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27" id="27"/>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28" id="28"/>
          <p:cNvGrpSpPr/>
          <p:nvPr/>
        </p:nvGrpSpPr>
        <p:grpSpPr>
          <a:xfrm rot="0">
            <a:off x="5969432" y="3184104"/>
            <a:ext cx="1827268" cy="1075046"/>
            <a:chOff x="0" y="0"/>
            <a:chExt cx="260586" cy="153312"/>
          </a:xfrm>
        </p:grpSpPr>
        <p:sp>
          <p:nvSpPr>
            <p:cNvPr name="Freeform 29" id="29"/>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30" id="30"/>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31" id="31"/>
          <p:cNvGrpSpPr/>
          <p:nvPr/>
        </p:nvGrpSpPr>
        <p:grpSpPr>
          <a:xfrm rot="0">
            <a:off x="5969432" y="4448043"/>
            <a:ext cx="1827268" cy="1075046"/>
            <a:chOff x="0" y="0"/>
            <a:chExt cx="260586" cy="153312"/>
          </a:xfrm>
        </p:grpSpPr>
        <p:sp>
          <p:nvSpPr>
            <p:cNvPr name="Freeform 32" id="32"/>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33" id="33"/>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34" id="34"/>
          <p:cNvGrpSpPr/>
          <p:nvPr/>
        </p:nvGrpSpPr>
        <p:grpSpPr>
          <a:xfrm rot="0">
            <a:off x="5969432" y="5711982"/>
            <a:ext cx="1827268" cy="1075046"/>
            <a:chOff x="0" y="0"/>
            <a:chExt cx="260586" cy="153312"/>
          </a:xfrm>
        </p:grpSpPr>
        <p:sp>
          <p:nvSpPr>
            <p:cNvPr name="Freeform 35" id="35"/>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36" id="36"/>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37" id="37"/>
          <p:cNvGrpSpPr/>
          <p:nvPr/>
        </p:nvGrpSpPr>
        <p:grpSpPr>
          <a:xfrm rot="0">
            <a:off x="5964694" y="6975921"/>
            <a:ext cx="1832006" cy="1075046"/>
            <a:chOff x="0" y="0"/>
            <a:chExt cx="261262" cy="153312"/>
          </a:xfrm>
        </p:grpSpPr>
        <p:sp>
          <p:nvSpPr>
            <p:cNvPr name="Freeform 38" id="38"/>
            <p:cNvSpPr/>
            <p:nvPr/>
          </p:nvSpPr>
          <p:spPr>
            <a:xfrm flipH="false" flipV="false" rot="0">
              <a:off x="0" y="0"/>
              <a:ext cx="261262" cy="153312"/>
            </a:xfrm>
            <a:custGeom>
              <a:avLst/>
              <a:gdLst/>
              <a:ahLst/>
              <a:cxnLst/>
              <a:rect r="r" b="b" t="t" l="l"/>
              <a:pathLst>
                <a:path h="153312" w="261262">
                  <a:moveTo>
                    <a:pt x="76656" y="0"/>
                  </a:moveTo>
                  <a:lnTo>
                    <a:pt x="184606" y="0"/>
                  </a:lnTo>
                  <a:cubicBezTo>
                    <a:pt x="204936" y="0"/>
                    <a:pt x="224434" y="8076"/>
                    <a:pt x="238810" y="22452"/>
                  </a:cubicBezTo>
                  <a:cubicBezTo>
                    <a:pt x="253186" y="36828"/>
                    <a:pt x="261262" y="56326"/>
                    <a:pt x="261262" y="76656"/>
                  </a:cubicBezTo>
                  <a:lnTo>
                    <a:pt x="261262" y="76656"/>
                  </a:lnTo>
                  <a:cubicBezTo>
                    <a:pt x="261262" y="96987"/>
                    <a:pt x="253186" y="116484"/>
                    <a:pt x="238810" y="130860"/>
                  </a:cubicBezTo>
                  <a:cubicBezTo>
                    <a:pt x="224434" y="145236"/>
                    <a:pt x="204936" y="153312"/>
                    <a:pt x="18460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39" id="39"/>
            <p:cNvSpPr txBox="true"/>
            <p:nvPr/>
          </p:nvSpPr>
          <p:spPr>
            <a:xfrm>
              <a:off x="0" y="-28575"/>
              <a:ext cx="261262"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40" id="40"/>
          <p:cNvGrpSpPr/>
          <p:nvPr/>
        </p:nvGrpSpPr>
        <p:grpSpPr>
          <a:xfrm rot="0">
            <a:off x="5969432" y="8239860"/>
            <a:ext cx="1827268" cy="1075046"/>
            <a:chOff x="0" y="0"/>
            <a:chExt cx="260586" cy="153312"/>
          </a:xfrm>
        </p:grpSpPr>
        <p:sp>
          <p:nvSpPr>
            <p:cNvPr name="Freeform 41" id="41"/>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42" id="42"/>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43" id="43"/>
          <p:cNvGrpSpPr/>
          <p:nvPr/>
        </p:nvGrpSpPr>
        <p:grpSpPr>
          <a:xfrm rot="0">
            <a:off x="3278120" y="972094"/>
            <a:ext cx="2480420" cy="752554"/>
            <a:chOff x="0" y="0"/>
            <a:chExt cx="353732" cy="107321"/>
          </a:xfrm>
        </p:grpSpPr>
        <p:sp>
          <p:nvSpPr>
            <p:cNvPr name="Freeform 44" id="44"/>
            <p:cNvSpPr/>
            <p:nvPr/>
          </p:nvSpPr>
          <p:spPr>
            <a:xfrm flipH="false" flipV="false" rot="0">
              <a:off x="0" y="0"/>
              <a:ext cx="353732" cy="107321"/>
            </a:xfrm>
            <a:custGeom>
              <a:avLst/>
              <a:gdLst/>
              <a:ahLst/>
              <a:cxnLst/>
              <a:rect r="r" b="b" t="t" l="l"/>
              <a:pathLst>
                <a:path h="107321" w="353732">
                  <a:moveTo>
                    <a:pt x="53661" y="0"/>
                  </a:moveTo>
                  <a:lnTo>
                    <a:pt x="300071" y="0"/>
                  </a:lnTo>
                  <a:cubicBezTo>
                    <a:pt x="329707" y="0"/>
                    <a:pt x="353732" y="24025"/>
                    <a:pt x="353732" y="53661"/>
                  </a:cubicBezTo>
                  <a:lnTo>
                    <a:pt x="353732" y="53661"/>
                  </a:lnTo>
                  <a:cubicBezTo>
                    <a:pt x="353732" y="83297"/>
                    <a:pt x="329707" y="107321"/>
                    <a:pt x="300071" y="107321"/>
                  </a:cubicBezTo>
                  <a:lnTo>
                    <a:pt x="53661" y="107321"/>
                  </a:lnTo>
                  <a:cubicBezTo>
                    <a:pt x="24025" y="107321"/>
                    <a:pt x="0" y="83297"/>
                    <a:pt x="0" y="53661"/>
                  </a:cubicBezTo>
                  <a:lnTo>
                    <a:pt x="0" y="53661"/>
                  </a:lnTo>
                  <a:cubicBezTo>
                    <a:pt x="0" y="24025"/>
                    <a:pt x="24025" y="0"/>
                    <a:pt x="53661" y="0"/>
                  </a:cubicBezTo>
                  <a:close/>
                </a:path>
              </a:pathLst>
            </a:custGeom>
            <a:ln w="19050" cap="rnd">
              <a:solidFill>
                <a:srgbClr val="EEECE9"/>
              </a:solidFill>
              <a:prstDash val="solid"/>
              <a:round/>
            </a:ln>
          </p:spPr>
        </p:sp>
        <p:sp>
          <p:nvSpPr>
            <p:cNvPr name="TextBox 45" id="45"/>
            <p:cNvSpPr txBox="true"/>
            <p:nvPr/>
          </p:nvSpPr>
          <p:spPr>
            <a:xfrm>
              <a:off x="0" y="9525"/>
              <a:ext cx="353732" cy="97796"/>
            </a:xfrm>
            <a:prstGeom prst="rect">
              <a:avLst/>
            </a:prstGeom>
          </p:spPr>
          <p:txBody>
            <a:bodyPr anchor="ctr" rtlCol="false" tIns="50800" lIns="50800" bIns="50800" rIns="50800"/>
            <a:lstStyle/>
            <a:p>
              <a:pPr algn="ctr" marL="0" indent="0" lvl="0">
                <a:lnSpc>
                  <a:spcPts val="2573"/>
                </a:lnSpc>
              </a:pPr>
              <a:r>
                <a:rPr lang="en-US" b="true" sz="2199" strike="noStrike" u="none">
                  <a:solidFill>
                    <a:srgbClr val="EEECE9"/>
                  </a:solidFill>
                  <a:latin typeface="Montserrat Medium"/>
                  <a:ea typeface="Montserrat Medium"/>
                  <a:cs typeface="Montserrat Medium"/>
                  <a:sym typeface="Montserrat Medium"/>
                </a:rPr>
                <a:t>Tareas</a:t>
              </a:r>
            </a:p>
          </p:txBody>
        </p:sp>
      </p:grpSp>
      <p:grpSp>
        <p:nvGrpSpPr>
          <p:cNvPr name="Group 46" id="46"/>
          <p:cNvGrpSpPr/>
          <p:nvPr/>
        </p:nvGrpSpPr>
        <p:grpSpPr>
          <a:xfrm rot="0">
            <a:off x="8002507" y="1920164"/>
            <a:ext cx="1827268" cy="1075046"/>
            <a:chOff x="0" y="0"/>
            <a:chExt cx="260586" cy="153312"/>
          </a:xfrm>
        </p:grpSpPr>
        <p:sp>
          <p:nvSpPr>
            <p:cNvPr name="Freeform 47" id="47"/>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48" id="48"/>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49" id="49"/>
          <p:cNvGrpSpPr/>
          <p:nvPr/>
        </p:nvGrpSpPr>
        <p:grpSpPr>
          <a:xfrm rot="0">
            <a:off x="8002507" y="972094"/>
            <a:ext cx="1827268" cy="752554"/>
            <a:chOff x="0" y="0"/>
            <a:chExt cx="260586" cy="107321"/>
          </a:xfrm>
        </p:grpSpPr>
        <p:sp>
          <p:nvSpPr>
            <p:cNvPr name="Freeform 50" id="50"/>
            <p:cNvSpPr/>
            <p:nvPr/>
          </p:nvSpPr>
          <p:spPr>
            <a:xfrm flipH="false" flipV="false" rot="0">
              <a:off x="0" y="0"/>
              <a:ext cx="260586" cy="107321"/>
            </a:xfrm>
            <a:custGeom>
              <a:avLst/>
              <a:gdLst/>
              <a:ahLst/>
              <a:cxnLst/>
              <a:rect r="r" b="b" t="t" l="l"/>
              <a:pathLst>
                <a:path h="107321" w="260586">
                  <a:moveTo>
                    <a:pt x="53661" y="0"/>
                  </a:moveTo>
                  <a:lnTo>
                    <a:pt x="206926" y="0"/>
                  </a:lnTo>
                  <a:cubicBezTo>
                    <a:pt x="236562" y="0"/>
                    <a:pt x="260586" y="24025"/>
                    <a:pt x="260586" y="53661"/>
                  </a:cubicBezTo>
                  <a:lnTo>
                    <a:pt x="260586" y="53661"/>
                  </a:lnTo>
                  <a:cubicBezTo>
                    <a:pt x="260586" y="67892"/>
                    <a:pt x="254933" y="81541"/>
                    <a:pt x="244869" y="91605"/>
                  </a:cubicBezTo>
                  <a:cubicBezTo>
                    <a:pt x="234806" y="101668"/>
                    <a:pt x="221157" y="107321"/>
                    <a:pt x="206926" y="107321"/>
                  </a:cubicBezTo>
                  <a:lnTo>
                    <a:pt x="53661" y="107321"/>
                  </a:lnTo>
                  <a:cubicBezTo>
                    <a:pt x="24025" y="107321"/>
                    <a:pt x="0" y="83297"/>
                    <a:pt x="0" y="53661"/>
                  </a:cubicBezTo>
                  <a:lnTo>
                    <a:pt x="0" y="53661"/>
                  </a:lnTo>
                  <a:cubicBezTo>
                    <a:pt x="0" y="24025"/>
                    <a:pt x="24025" y="0"/>
                    <a:pt x="53661" y="0"/>
                  </a:cubicBezTo>
                  <a:close/>
                </a:path>
              </a:pathLst>
            </a:custGeom>
            <a:ln w="19050" cap="rnd">
              <a:solidFill>
                <a:srgbClr val="EEECE9"/>
              </a:solidFill>
              <a:prstDash val="solid"/>
              <a:round/>
            </a:ln>
          </p:spPr>
        </p:sp>
        <p:sp>
          <p:nvSpPr>
            <p:cNvPr name="TextBox 51" id="51"/>
            <p:cNvSpPr txBox="true"/>
            <p:nvPr/>
          </p:nvSpPr>
          <p:spPr>
            <a:xfrm>
              <a:off x="0" y="-38100"/>
              <a:ext cx="260586" cy="145421"/>
            </a:xfrm>
            <a:prstGeom prst="rect">
              <a:avLst/>
            </a:prstGeom>
          </p:spPr>
          <p:txBody>
            <a:bodyPr anchor="ctr" rtlCol="false" tIns="50800" lIns="50800" bIns="50800" rIns="50800"/>
            <a:lstStyle/>
            <a:p>
              <a:pPr algn="ctr" marL="0" indent="0" lvl="0">
                <a:lnSpc>
                  <a:spcPts val="3079"/>
                </a:lnSpc>
                <a:spcBef>
                  <a:spcPct val="0"/>
                </a:spcBef>
              </a:pPr>
              <a:r>
                <a:rPr lang="en-US" b="true" sz="2199" strike="noStrike" u="none">
                  <a:solidFill>
                    <a:srgbClr val="EEECE9"/>
                  </a:solidFill>
                  <a:latin typeface="Montserrat Medium"/>
                  <a:ea typeface="Montserrat Medium"/>
                  <a:cs typeface="Montserrat Medium"/>
                  <a:sym typeface="Montserrat Medium"/>
                </a:rPr>
                <a:t>Febrero</a:t>
              </a:r>
            </a:p>
          </p:txBody>
        </p:sp>
      </p:grpSp>
      <p:grpSp>
        <p:nvGrpSpPr>
          <p:cNvPr name="Group 52" id="52"/>
          <p:cNvGrpSpPr/>
          <p:nvPr/>
        </p:nvGrpSpPr>
        <p:grpSpPr>
          <a:xfrm rot="0">
            <a:off x="8002507" y="3184104"/>
            <a:ext cx="1827268" cy="1075046"/>
            <a:chOff x="0" y="0"/>
            <a:chExt cx="260586" cy="153312"/>
          </a:xfrm>
        </p:grpSpPr>
        <p:sp>
          <p:nvSpPr>
            <p:cNvPr name="Freeform 53" id="53"/>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54" id="54"/>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55" id="55"/>
          <p:cNvGrpSpPr/>
          <p:nvPr/>
        </p:nvGrpSpPr>
        <p:grpSpPr>
          <a:xfrm rot="0">
            <a:off x="8002507" y="4448043"/>
            <a:ext cx="1827268" cy="1075046"/>
            <a:chOff x="0" y="0"/>
            <a:chExt cx="260586" cy="153312"/>
          </a:xfrm>
        </p:grpSpPr>
        <p:sp>
          <p:nvSpPr>
            <p:cNvPr name="Freeform 56" id="56"/>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57" id="57"/>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58" id="58"/>
          <p:cNvGrpSpPr/>
          <p:nvPr/>
        </p:nvGrpSpPr>
        <p:grpSpPr>
          <a:xfrm rot="0">
            <a:off x="8002507" y="5711982"/>
            <a:ext cx="1827268" cy="1075046"/>
            <a:chOff x="0" y="0"/>
            <a:chExt cx="260586" cy="153312"/>
          </a:xfrm>
        </p:grpSpPr>
        <p:sp>
          <p:nvSpPr>
            <p:cNvPr name="Freeform 59" id="59"/>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60" id="60"/>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61" id="61"/>
          <p:cNvGrpSpPr/>
          <p:nvPr/>
        </p:nvGrpSpPr>
        <p:grpSpPr>
          <a:xfrm rot="0">
            <a:off x="7997769" y="6975921"/>
            <a:ext cx="1832006" cy="1075046"/>
            <a:chOff x="0" y="0"/>
            <a:chExt cx="261262" cy="153312"/>
          </a:xfrm>
        </p:grpSpPr>
        <p:sp>
          <p:nvSpPr>
            <p:cNvPr name="Freeform 62" id="62"/>
            <p:cNvSpPr/>
            <p:nvPr/>
          </p:nvSpPr>
          <p:spPr>
            <a:xfrm flipH="false" flipV="false" rot="0">
              <a:off x="0" y="0"/>
              <a:ext cx="261262" cy="153312"/>
            </a:xfrm>
            <a:custGeom>
              <a:avLst/>
              <a:gdLst/>
              <a:ahLst/>
              <a:cxnLst/>
              <a:rect r="r" b="b" t="t" l="l"/>
              <a:pathLst>
                <a:path h="153312" w="261262">
                  <a:moveTo>
                    <a:pt x="76656" y="0"/>
                  </a:moveTo>
                  <a:lnTo>
                    <a:pt x="184606" y="0"/>
                  </a:lnTo>
                  <a:cubicBezTo>
                    <a:pt x="204936" y="0"/>
                    <a:pt x="224434" y="8076"/>
                    <a:pt x="238810" y="22452"/>
                  </a:cubicBezTo>
                  <a:cubicBezTo>
                    <a:pt x="253186" y="36828"/>
                    <a:pt x="261262" y="56326"/>
                    <a:pt x="261262" y="76656"/>
                  </a:cubicBezTo>
                  <a:lnTo>
                    <a:pt x="261262" y="76656"/>
                  </a:lnTo>
                  <a:cubicBezTo>
                    <a:pt x="261262" y="96987"/>
                    <a:pt x="253186" y="116484"/>
                    <a:pt x="238810" y="130860"/>
                  </a:cubicBezTo>
                  <a:cubicBezTo>
                    <a:pt x="224434" y="145236"/>
                    <a:pt x="204936" y="153312"/>
                    <a:pt x="18460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63" id="63"/>
            <p:cNvSpPr txBox="true"/>
            <p:nvPr/>
          </p:nvSpPr>
          <p:spPr>
            <a:xfrm>
              <a:off x="0" y="-28575"/>
              <a:ext cx="261262"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64" id="64"/>
          <p:cNvGrpSpPr/>
          <p:nvPr/>
        </p:nvGrpSpPr>
        <p:grpSpPr>
          <a:xfrm rot="0">
            <a:off x="8002507" y="8239860"/>
            <a:ext cx="1827268" cy="1075046"/>
            <a:chOff x="0" y="0"/>
            <a:chExt cx="260586" cy="153312"/>
          </a:xfrm>
        </p:grpSpPr>
        <p:sp>
          <p:nvSpPr>
            <p:cNvPr name="Freeform 65" id="65"/>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66" id="66"/>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67" id="67"/>
          <p:cNvGrpSpPr/>
          <p:nvPr/>
        </p:nvGrpSpPr>
        <p:grpSpPr>
          <a:xfrm rot="0">
            <a:off x="10035582" y="972094"/>
            <a:ext cx="1827268" cy="752554"/>
            <a:chOff x="0" y="0"/>
            <a:chExt cx="260586" cy="107321"/>
          </a:xfrm>
        </p:grpSpPr>
        <p:sp>
          <p:nvSpPr>
            <p:cNvPr name="Freeform 68" id="68"/>
            <p:cNvSpPr/>
            <p:nvPr/>
          </p:nvSpPr>
          <p:spPr>
            <a:xfrm flipH="false" flipV="false" rot="0">
              <a:off x="0" y="0"/>
              <a:ext cx="260586" cy="107321"/>
            </a:xfrm>
            <a:custGeom>
              <a:avLst/>
              <a:gdLst/>
              <a:ahLst/>
              <a:cxnLst/>
              <a:rect r="r" b="b" t="t" l="l"/>
              <a:pathLst>
                <a:path h="107321" w="260586">
                  <a:moveTo>
                    <a:pt x="53661" y="0"/>
                  </a:moveTo>
                  <a:lnTo>
                    <a:pt x="206926" y="0"/>
                  </a:lnTo>
                  <a:cubicBezTo>
                    <a:pt x="236562" y="0"/>
                    <a:pt x="260586" y="24025"/>
                    <a:pt x="260586" y="53661"/>
                  </a:cubicBezTo>
                  <a:lnTo>
                    <a:pt x="260586" y="53661"/>
                  </a:lnTo>
                  <a:cubicBezTo>
                    <a:pt x="260586" y="67892"/>
                    <a:pt x="254933" y="81541"/>
                    <a:pt x="244869" y="91605"/>
                  </a:cubicBezTo>
                  <a:cubicBezTo>
                    <a:pt x="234806" y="101668"/>
                    <a:pt x="221157" y="107321"/>
                    <a:pt x="206926" y="107321"/>
                  </a:cubicBezTo>
                  <a:lnTo>
                    <a:pt x="53661" y="107321"/>
                  </a:lnTo>
                  <a:cubicBezTo>
                    <a:pt x="24025" y="107321"/>
                    <a:pt x="0" y="83297"/>
                    <a:pt x="0" y="53661"/>
                  </a:cubicBezTo>
                  <a:lnTo>
                    <a:pt x="0" y="53661"/>
                  </a:lnTo>
                  <a:cubicBezTo>
                    <a:pt x="0" y="24025"/>
                    <a:pt x="24025" y="0"/>
                    <a:pt x="53661" y="0"/>
                  </a:cubicBezTo>
                  <a:close/>
                </a:path>
              </a:pathLst>
            </a:custGeom>
            <a:ln w="19050" cap="rnd">
              <a:solidFill>
                <a:srgbClr val="EEECE9"/>
              </a:solidFill>
              <a:prstDash val="solid"/>
              <a:round/>
            </a:ln>
          </p:spPr>
        </p:sp>
        <p:sp>
          <p:nvSpPr>
            <p:cNvPr name="TextBox 69" id="69"/>
            <p:cNvSpPr txBox="true"/>
            <p:nvPr/>
          </p:nvSpPr>
          <p:spPr>
            <a:xfrm>
              <a:off x="0" y="-38100"/>
              <a:ext cx="260586" cy="145421"/>
            </a:xfrm>
            <a:prstGeom prst="rect">
              <a:avLst/>
            </a:prstGeom>
          </p:spPr>
          <p:txBody>
            <a:bodyPr anchor="ctr" rtlCol="false" tIns="50800" lIns="50800" bIns="50800" rIns="50800"/>
            <a:lstStyle/>
            <a:p>
              <a:pPr algn="ctr" marL="0" indent="0" lvl="0">
                <a:lnSpc>
                  <a:spcPts val="3079"/>
                </a:lnSpc>
                <a:spcBef>
                  <a:spcPct val="0"/>
                </a:spcBef>
              </a:pPr>
              <a:r>
                <a:rPr lang="en-US" b="true" sz="2199" strike="noStrike" u="none">
                  <a:solidFill>
                    <a:srgbClr val="EEECE9"/>
                  </a:solidFill>
                  <a:latin typeface="Montserrat Medium"/>
                  <a:ea typeface="Montserrat Medium"/>
                  <a:cs typeface="Montserrat Medium"/>
                  <a:sym typeface="Montserrat Medium"/>
                </a:rPr>
                <a:t>Marzo</a:t>
              </a:r>
            </a:p>
          </p:txBody>
        </p:sp>
      </p:grpSp>
      <p:grpSp>
        <p:nvGrpSpPr>
          <p:cNvPr name="Group 70" id="70"/>
          <p:cNvGrpSpPr/>
          <p:nvPr/>
        </p:nvGrpSpPr>
        <p:grpSpPr>
          <a:xfrm rot="0">
            <a:off x="10035582" y="1920164"/>
            <a:ext cx="1827268" cy="1075046"/>
            <a:chOff x="0" y="0"/>
            <a:chExt cx="260586" cy="153312"/>
          </a:xfrm>
        </p:grpSpPr>
        <p:sp>
          <p:nvSpPr>
            <p:cNvPr name="Freeform 71" id="71"/>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72" id="72"/>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73" id="73"/>
          <p:cNvGrpSpPr/>
          <p:nvPr/>
        </p:nvGrpSpPr>
        <p:grpSpPr>
          <a:xfrm rot="0">
            <a:off x="10035582" y="3184104"/>
            <a:ext cx="1827268" cy="1075046"/>
            <a:chOff x="0" y="0"/>
            <a:chExt cx="260586" cy="153312"/>
          </a:xfrm>
        </p:grpSpPr>
        <p:sp>
          <p:nvSpPr>
            <p:cNvPr name="Freeform 74" id="74"/>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75" id="75"/>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76" id="76"/>
          <p:cNvGrpSpPr/>
          <p:nvPr/>
        </p:nvGrpSpPr>
        <p:grpSpPr>
          <a:xfrm rot="0">
            <a:off x="10035582" y="4448043"/>
            <a:ext cx="1827268" cy="1075046"/>
            <a:chOff x="0" y="0"/>
            <a:chExt cx="260586" cy="153312"/>
          </a:xfrm>
        </p:grpSpPr>
        <p:sp>
          <p:nvSpPr>
            <p:cNvPr name="Freeform 77" id="77"/>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78" id="78"/>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79" id="79"/>
          <p:cNvGrpSpPr/>
          <p:nvPr/>
        </p:nvGrpSpPr>
        <p:grpSpPr>
          <a:xfrm rot="0">
            <a:off x="10035582" y="5711982"/>
            <a:ext cx="1827268" cy="1075046"/>
            <a:chOff x="0" y="0"/>
            <a:chExt cx="260586" cy="153312"/>
          </a:xfrm>
        </p:grpSpPr>
        <p:sp>
          <p:nvSpPr>
            <p:cNvPr name="Freeform 80" id="80"/>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81" id="81"/>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82" id="82"/>
          <p:cNvGrpSpPr/>
          <p:nvPr/>
        </p:nvGrpSpPr>
        <p:grpSpPr>
          <a:xfrm rot="0">
            <a:off x="10030843" y="6975921"/>
            <a:ext cx="1832006" cy="1075046"/>
            <a:chOff x="0" y="0"/>
            <a:chExt cx="261262" cy="153312"/>
          </a:xfrm>
        </p:grpSpPr>
        <p:sp>
          <p:nvSpPr>
            <p:cNvPr name="Freeform 83" id="83"/>
            <p:cNvSpPr/>
            <p:nvPr/>
          </p:nvSpPr>
          <p:spPr>
            <a:xfrm flipH="false" flipV="false" rot="0">
              <a:off x="0" y="0"/>
              <a:ext cx="261262" cy="153312"/>
            </a:xfrm>
            <a:custGeom>
              <a:avLst/>
              <a:gdLst/>
              <a:ahLst/>
              <a:cxnLst/>
              <a:rect r="r" b="b" t="t" l="l"/>
              <a:pathLst>
                <a:path h="153312" w="261262">
                  <a:moveTo>
                    <a:pt x="76656" y="0"/>
                  </a:moveTo>
                  <a:lnTo>
                    <a:pt x="184606" y="0"/>
                  </a:lnTo>
                  <a:cubicBezTo>
                    <a:pt x="204936" y="0"/>
                    <a:pt x="224434" y="8076"/>
                    <a:pt x="238810" y="22452"/>
                  </a:cubicBezTo>
                  <a:cubicBezTo>
                    <a:pt x="253186" y="36828"/>
                    <a:pt x="261262" y="56326"/>
                    <a:pt x="261262" y="76656"/>
                  </a:cubicBezTo>
                  <a:lnTo>
                    <a:pt x="261262" y="76656"/>
                  </a:lnTo>
                  <a:cubicBezTo>
                    <a:pt x="261262" y="96987"/>
                    <a:pt x="253186" y="116484"/>
                    <a:pt x="238810" y="130860"/>
                  </a:cubicBezTo>
                  <a:cubicBezTo>
                    <a:pt x="224434" y="145236"/>
                    <a:pt x="204936" y="153312"/>
                    <a:pt x="18460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84" id="84"/>
            <p:cNvSpPr txBox="true"/>
            <p:nvPr/>
          </p:nvSpPr>
          <p:spPr>
            <a:xfrm>
              <a:off x="0" y="-28575"/>
              <a:ext cx="261262"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85" id="85"/>
          <p:cNvGrpSpPr/>
          <p:nvPr/>
        </p:nvGrpSpPr>
        <p:grpSpPr>
          <a:xfrm rot="0">
            <a:off x="10035582" y="8239860"/>
            <a:ext cx="1827268" cy="1075046"/>
            <a:chOff x="0" y="0"/>
            <a:chExt cx="260586" cy="153312"/>
          </a:xfrm>
        </p:grpSpPr>
        <p:sp>
          <p:nvSpPr>
            <p:cNvPr name="Freeform 86" id="86"/>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87" id="87"/>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88" id="88"/>
          <p:cNvGrpSpPr/>
          <p:nvPr/>
        </p:nvGrpSpPr>
        <p:grpSpPr>
          <a:xfrm rot="0">
            <a:off x="12068656" y="972094"/>
            <a:ext cx="1827268" cy="752554"/>
            <a:chOff x="0" y="0"/>
            <a:chExt cx="260586" cy="107321"/>
          </a:xfrm>
        </p:grpSpPr>
        <p:sp>
          <p:nvSpPr>
            <p:cNvPr name="Freeform 89" id="89"/>
            <p:cNvSpPr/>
            <p:nvPr/>
          </p:nvSpPr>
          <p:spPr>
            <a:xfrm flipH="false" flipV="false" rot="0">
              <a:off x="0" y="0"/>
              <a:ext cx="260586" cy="107321"/>
            </a:xfrm>
            <a:custGeom>
              <a:avLst/>
              <a:gdLst/>
              <a:ahLst/>
              <a:cxnLst/>
              <a:rect r="r" b="b" t="t" l="l"/>
              <a:pathLst>
                <a:path h="107321" w="260586">
                  <a:moveTo>
                    <a:pt x="53661" y="0"/>
                  </a:moveTo>
                  <a:lnTo>
                    <a:pt x="206926" y="0"/>
                  </a:lnTo>
                  <a:cubicBezTo>
                    <a:pt x="236562" y="0"/>
                    <a:pt x="260586" y="24025"/>
                    <a:pt x="260586" y="53661"/>
                  </a:cubicBezTo>
                  <a:lnTo>
                    <a:pt x="260586" y="53661"/>
                  </a:lnTo>
                  <a:cubicBezTo>
                    <a:pt x="260586" y="67892"/>
                    <a:pt x="254933" y="81541"/>
                    <a:pt x="244869" y="91605"/>
                  </a:cubicBezTo>
                  <a:cubicBezTo>
                    <a:pt x="234806" y="101668"/>
                    <a:pt x="221157" y="107321"/>
                    <a:pt x="206926" y="107321"/>
                  </a:cubicBezTo>
                  <a:lnTo>
                    <a:pt x="53661" y="107321"/>
                  </a:lnTo>
                  <a:cubicBezTo>
                    <a:pt x="24025" y="107321"/>
                    <a:pt x="0" y="83297"/>
                    <a:pt x="0" y="53661"/>
                  </a:cubicBezTo>
                  <a:lnTo>
                    <a:pt x="0" y="53661"/>
                  </a:lnTo>
                  <a:cubicBezTo>
                    <a:pt x="0" y="24025"/>
                    <a:pt x="24025" y="0"/>
                    <a:pt x="53661" y="0"/>
                  </a:cubicBezTo>
                  <a:close/>
                </a:path>
              </a:pathLst>
            </a:custGeom>
            <a:ln w="19050" cap="rnd">
              <a:solidFill>
                <a:srgbClr val="EEECE9"/>
              </a:solidFill>
              <a:prstDash val="solid"/>
              <a:round/>
            </a:ln>
          </p:spPr>
        </p:sp>
        <p:sp>
          <p:nvSpPr>
            <p:cNvPr name="TextBox 90" id="90"/>
            <p:cNvSpPr txBox="true"/>
            <p:nvPr/>
          </p:nvSpPr>
          <p:spPr>
            <a:xfrm>
              <a:off x="0" y="-38100"/>
              <a:ext cx="260586" cy="145421"/>
            </a:xfrm>
            <a:prstGeom prst="rect">
              <a:avLst/>
            </a:prstGeom>
          </p:spPr>
          <p:txBody>
            <a:bodyPr anchor="ctr" rtlCol="false" tIns="50800" lIns="50800" bIns="50800" rIns="50800"/>
            <a:lstStyle/>
            <a:p>
              <a:pPr algn="ctr" marL="0" indent="0" lvl="0">
                <a:lnSpc>
                  <a:spcPts val="3079"/>
                </a:lnSpc>
                <a:spcBef>
                  <a:spcPct val="0"/>
                </a:spcBef>
              </a:pPr>
              <a:r>
                <a:rPr lang="en-US" b="true" sz="2199" strike="noStrike" u="none">
                  <a:solidFill>
                    <a:srgbClr val="EEECE9"/>
                  </a:solidFill>
                  <a:latin typeface="Montserrat Medium"/>
                  <a:ea typeface="Montserrat Medium"/>
                  <a:cs typeface="Montserrat Medium"/>
                  <a:sym typeface="Montserrat Medium"/>
                </a:rPr>
                <a:t>Abril</a:t>
              </a:r>
            </a:p>
          </p:txBody>
        </p:sp>
      </p:grpSp>
      <p:grpSp>
        <p:nvGrpSpPr>
          <p:cNvPr name="Group 91" id="91"/>
          <p:cNvGrpSpPr/>
          <p:nvPr/>
        </p:nvGrpSpPr>
        <p:grpSpPr>
          <a:xfrm rot="0">
            <a:off x="12068656" y="1920164"/>
            <a:ext cx="1827268" cy="1075046"/>
            <a:chOff x="0" y="0"/>
            <a:chExt cx="260586" cy="153312"/>
          </a:xfrm>
        </p:grpSpPr>
        <p:sp>
          <p:nvSpPr>
            <p:cNvPr name="Freeform 92" id="92"/>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93" id="93"/>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94" id="94"/>
          <p:cNvGrpSpPr/>
          <p:nvPr/>
        </p:nvGrpSpPr>
        <p:grpSpPr>
          <a:xfrm rot="0">
            <a:off x="12068656" y="3184104"/>
            <a:ext cx="1827268" cy="1075046"/>
            <a:chOff x="0" y="0"/>
            <a:chExt cx="260586" cy="153312"/>
          </a:xfrm>
        </p:grpSpPr>
        <p:sp>
          <p:nvSpPr>
            <p:cNvPr name="Freeform 95" id="95"/>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96" id="96"/>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97" id="97"/>
          <p:cNvGrpSpPr/>
          <p:nvPr/>
        </p:nvGrpSpPr>
        <p:grpSpPr>
          <a:xfrm rot="0">
            <a:off x="12068656" y="4448043"/>
            <a:ext cx="1827268" cy="1075046"/>
            <a:chOff x="0" y="0"/>
            <a:chExt cx="260586" cy="153312"/>
          </a:xfrm>
        </p:grpSpPr>
        <p:sp>
          <p:nvSpPr>
            <p:cNvPr name="Freeform 98" id="98"/>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99" id="99"/>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100" id="100"/>
          <p:cNvGrpSpPr/>
          <p:nvPr/>
        </p:nvGrpSpPr>
        <p:grpSpPr>
          <a:xfrm rot="0">
            <a:off x="12068656" y="5711982"/>
            <a:ext cx="1827268" cy="1075046"/>
            <a:chOff x="0" y="0"/>
            <a:chExt cx="260586" cy="153312"/>
          </a:xfrm>
        </p:grpSpPr>
        <p:sp>
          <p:nvSpPr>
            <p:cNvPr name="Freeform 101" id="101"/>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102" id="102"/>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103" id="103"/>
          <p:cNvGrpSpPr/>
          <p:nvPr/>
        </p:nvGrpSpPr>
        <p:grpSpPr>
          <a:xfrm rot="0">
            <a:off x="12063918" y="6975921"/>
            <a:ext cx="1832006" cy="1075046"/>
            <a:chOff x="0" y="0"/>
            <a:chExt cx="261262" cy="153312"/>
          </a:xfrm>
        </p:grpSpPr>
        <p:sp>
          <p:nvSpPr>
            <p:cNvPr name="Freeform 104" id="104"/>
            <p:cNvSpPr/>
            <p:nvPr/>
          </p:nvSpPr>
          <p:spPr>
            <a:xfrm flipH="false" flipV="false" rot="0">
              <a:off x="0" y="0"/>
              <a:ext cx="261262" cy="153312"/>
            </a:xfrm>
            <a:custGeom>
              <a:avLst/>
              <a:gdLst/>
              <a:ahLst/>
              <a:cxnLst/>
              <a:rect r="r" b="b" t="t" l="l"/>
              <a:pathLst>
                <a:path h="153312" w="261262">
                  <a:moveTo>
                    <a:pt x="76656" y="0"/>
                  </a:moveTo>
                  <a:lnTo>
                    <a:pt x="184606" y="0"/>
                  </a:lnTo>
                  <a:cubicBezTo>
                    <a:pt x="204936" y="0"/>
                    <a:pt x="224434" y="8076"/>
                    <a:pt x="238810" y="22452"/>
                  </a:cubicBezTo>
                  <a:cubicBezTo>
                    <a:pt x="253186" y="36828"/>
                    <a:pt x="261262" y="56326"/>
                    <a:pt x="261262" y="76656"/>
                  </a:cubicBezTo>
                  <a:lnTo>
                    <a:pt x="261262" y="76656"/>
                  </a:lnTo>
                  <a:cubicBezTo>
                    <a:pt x="261262" y="96987"/>
                    <a:pt x="253186" y="116484"/>
                    <a:pt x="238810" y="130860"/>
                  </a:cubicBezTo>
                  <a:cubicBezTo>
                    <a:pt x="224434" y="145236"/>
                    <a:pt x="204936" y="153312"/>
                    <a:pt x="18460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105" id="105"/>
            <p:cNvSpPr txBox="true"/>
            <p:nvPr/>
          </p:nvSpPr>
          <p:spPr>
            <a:xfrm>
              <a:off x="0" y="-28575"/>
              <a:ext cx="261262"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106" id="106"/>
          <p:cNvGrpSpPr/>
          <p:nvPr/>
        </p:nvGrpSpPr>
        <p:grpSpPr>
          <a:xfrm rot="0">
            <a:off x="12068656" y="8239860"/>
            <a:ext cx="1827268" cy="1075046"/>
            <a:chOff x="0" y="0"/>
            <a:chExt cx="260586" cy="153312"/>
          </a:xfrm>
        </p:grpSpPr>
        <p:sp>
          <p:nvSpPr>
            <p:cNvPr name="Freeform 107" id="107"/>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108" id="108"/>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109" id="109"/>
          <p:cNvGrpSpPr/>
          <p:nvPr/>
        </p:nvGrpSpPr>
        <p:grpSpPr>
          <a:xfrm rot="0">
            <a:off x="14101731" y="972094"/>
            <a:ext cx="1827268" cy="752554"/>
            <a:chOff x="0" y="0"/>
            <a:chExt cx="260586" cy="107321"/>
          </a:xfrm>
        </p:grpSpPr>
        <p:sp>
          <p:nvSpPr>
            <p:cNvPr name="Freeform 110" id="110"/>
            <p:cNvSpPr/>
            <p:nvPr/>
          </p:nvSpPr>
          <p:spPr>
            <a:xfrm flipH="false" flipV="false" rot="0">
              <a:off x="0" y="0"/>
              <a:ext cx="260586" cy="107321"/>
            </a:xfrm>
            <a:custGeom>
              <a:avLst/>
              <a:gdLst/>
              <a:ahLst/>
              <a:cxnLst/>
              <a:rect r="r" b="b" t="t" l="l"/>
              <a:pathLst>
                <a:path h="107321" w="260586">
                  <a:moveTo>
                    <a:pt x="53661" y="0"/>
                  </a:moveTo>
                  <a:lnTo>
                    <a:pt x="206926" y="0"/>
                  </a:lnTo>
                  <a:cubicBezTo>
                    <a:pt x="236562" y="0"/>
                    <a:pt x="260586" y="24025"/>
                    <a:pt x="260586" y="53661"/>
                  </a:cubicBezTo>
                  <a:lnTo>
                    <a:pt x="260586" y="53661"/>
                  </a:lnTo>
                  <a:cubicBezTo>
                    <a:pt x="260586" y="67892"/>
                    <a:pt x="254933" y="81541"/>
                    <a:pt x="244869" y="91605"/>
                  </a:cubicBezTo>
                  <a:cubicBezTo>
                    <a:pt x="234806" y="101668"/>
                    <a:pt x="221157" y="107321"/>
                    <a:pt x="206926" y="107321"/>
                  </a:cubicBezTo>
                  <a:lnTo>
                    <a:pt x="53661" y="107321"/>
                  </a:lnTo>
                  <a:cubicBezTo>
                    <a:pt x="24025" y="107321"/>
                    <a:pt x="0" y="83297"/>
                    <a:pt x="0" y="53661"/>
                  </a:cubicBezTo>
                  <a:lnTo>
                    <a:pt x="0" y="53661"/>
                  </a:lnTo>
                  <a:cubicBezTo>
                    <a:pt x="0" y="24025"/>
                    <a:pt x="24025" y="0"/>
                    <a:pt x="53661" y="0"/>
                  </a:cubicBezTo>
                  <a:close/>
                </a:path>
              </a:pathLst>
            </a:custGeom>
            <a:ln w="19050" cap="rnd">
              <a:solidFill>
                <a:srgbClr val="EEECE9"/>
              </a:solidFill>
              <a:prstDash val="solid"/>
              <a:round/>
            </a:ln>
          </p:spPr>
        </p:sp>
        <p:sp>
          <p:nvSpPr>
            <p:cNvPr name="TextBox 111" id="111"/>
            <p:cNvSpPr txBox="true"/>
            <p:nvPr/>
          </p:nvSpPr>
          <p:spPr>
            <a:xfrm>
              <a:off x="0" y="-38100"/>
              <a:ext cx="260586" cy="145421"/>
            </a:xfrm>
            <a:prstGeom prst="rect">
              <a:avLst/>
            </a:prstGeom>
          </p:spPr>
          <p:txBody>
            <a:bodyPr anchor="ctr" rtlCol="false" tIns="50800" lIns="50800" bIns="50800" rIns="50800"/>
            <a:lstStyle/>
            <a:p>
              <a:pPr algn="ctr" marL="0" indent="0" lvl="0">
                <a:lnSpc>
                  <a:spcPts val="3079"/>
                </a:lnSpc>
                <a:spcBef>
                  <a:spcPct val="0"/>
                </a:spcBef>
              </a:pPr>
              <a:r>
                <a:rPr lang="en-US" b="true" sz="2199" strike="noStrike" u="none">
                  <a:solidFill>
                    <a:srgbClr val="EEECE9"/>
                  </a:solidFill>
                  <a:latin typeface="Montserrat Medium"/>
                  <a:ea typeface="Montserrat Medium"/>
                  <a:cs typeface="Montserrat Medium"/>
                  <a:sym typeface="Montserrat Medium"/>
                </a:rPr>
                <a:t>Mayo</a:t>
              </a:r>
            </a:p>
          </p:txBody>
        </p:sp>
      </p:grpSp>
      <p:grpSp>
        <p:nvGrpSpPr>
          <p:cNvPr name="Group 112" id="112"/>
          <p:cNvGrpSpPr/>
          <p:nvPr/>
        </p:nvGrpSpPr>
        <p:grpSpPr>
          <a:xfrm rot="0">
            <a:off x="14101731" y="1920164"/>
            <a:ext cx="1827268" cy="1075046"/>
            <a:chOff x="0" y="0"/>
            <a:chExt cx="260586" cy="153312"/>
          </a:xfrm>
        </p:grpSpPr>
        <p:sp>
          <p:nvSpPr>
            <p:cNvPr name="Freeform 113" id="113"/>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114" id="114"/>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115" id="115"/>
          <p:cNvGrpSpPr/>
          <p:nvPr/>
        </p:nvGrpSpPr>
        <p:grpSpPr>
          <a:xfrm rot="0">
            <a:off x="14101731" y="3184104"/>
            <a:ext cx="1827268" cy="1075046"/>
            <a:chOff x="0" y="0"/>
            <a:chExt cx="260586" cy="153312"/>
          </a:xfrm>
        </p:grpSpPr>
        <p:sp>
          <p:nvSpPr>
            <p:cNvPr name="Freeform 116" id="116"/>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117" id="117"/>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118" id="118"/>
          <p:cNvGrpSpPr/>
          <p:nvPr/>
        </p:nvGrpSpPr>
        <p:grpSpPr>
          <a:xfrm rot="0">
            <a:off x="14101731" y="4448043"/>
            <a:ext cx="1827268" cy="1075046"/>
            <a:chOff x="0" y="0"/>
            <a:chExt cx="260586" cy="153312"/>
          </a:xfrm>
        </p:grpSpPr>
        <p:sp>
          <p:nvSpPr>
            <p:cNvPr name="Freeform 119" id="119"/>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120" id="120"/>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121" id="121"/>
          <p:cNvGrpSpPr/>
          <p:nvPr/>
        </p:nvGrpSpPr>
        <p:grpSpPr>
          <a:xfrm rot="0">
            <a:off x="14101731" y="5711982"/>
            <a:ext cx="1827268" cy="1075046"/>
            <a:chOff x="0" y="0"/>
            <a:chExt cx="260586" cy="153312"/>
          </a:xfrm>
        </p:grpSpPr>
        <p:sp>
          <p:nvSpPr>
            <p:cNvPr name="Freeform 122" id="122"/>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123" id="123"/>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124" id="124"/>
          <p:cNvGrpSpPr/>
          <p:nvPr/>
        </p:nvGrpSpPr>
        <p:grpSpPr>
          <a:xfrm rot="0">
            <a:off x="14096993" y="6975921"/>
            <a:ext cx="1832006" cy="1075046"/>
            <a:chOff x="0" y="0"/>
            <a:chExt cx="261262" cy="153312"/>
          </a:xfrm>
        </p:grpSpPr>
        <p:sp>
          <p:nvSpPr>
            <p:cNvPr name="Freeform 125" id="125"/>
            <p:cNvSpPr/>
            <p:nvPr/>
          </p:nvSpPr>
          <p:spPr>
            <a:xfrm flipH="false" flipV="false" rot="0">
              <a:off x="0" y="0"/>
              <a:ext cx="261262" cy="153312"/>
            </a:xfrm>
            <a:custGeom>
              <a:avLst/>
              <a:gdLst/>
              <a:ahLst/>
              <a:cxnLst/>
              <a:rect r="r" b="b" t="t" l="l"/>
              <a:pathLst>
                <a:path h="153312" w="261262">
                  <a:moveTo>
                    <a:pt x="76656" y="0"/>
                  </a:moveTo>
                  <a:lnTo>
                    <a:pt x="184606" y="0"/>
                  </a:lnTo>
                  <a:cubicBezTo>
                    <a:pt x="204936" y="0"/>
                    <a:pt x="224434" y="8076"/>
                    <a:pt x="238810" y="22452"/>
                  </a:cubicBezTo>
                  <a:cubicBezTo>
                    <a:pt x="253186" y="36828"/>
                    <a:pt x="261262" y="56326"/>
                    <a:pt x="261262" y="76656"/>
                  </a:cubicBezTo>
                  <a:lnTo>
                    <a:pt x="261262" y="76656"/>
                  </a:lnTo>
                  <a:cubicBezTo>
                    <a:pt x="261262" y="96987"/>
                    <a:pt x="253186" y="116484"/>
                    <a:pt x="238810" y="130860"/>
                  </a:cubicBezTo>
                  <a:cubicBezTo>
                    <a:pt x="224434" y="145236"/>
                    <a:pt x="204936" y="153312"/>
                    <a:pt x="18460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126" id="126"/>
            <p:cNvSpPr txBox="true"/>
            <p:nvPr/>
          </p:nvSpPr>
          <p:spPr>
            <a:xfrm>
              <a:off x="0" y="-28575"/>
              <a:ext cx="261262"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127" id="127"/>
          <p:cNvGrpSpPr/>
          <p:nvPr/>
        </p:nvGrpSpPr>
        <p:grpSpPr>
          <a:xfrm rot="0">
            <a:off x="14101731" y="8239860"/>
            <a:ext cx="1827268" cy="1075046"/>
            <a:chOff x="0" y="0"/>
            <a:chExt cx="260586" cy="153312"/>
          </a:xfrm>
        </p:grpSpPr>
        <p:sp>
          <p:nvSpPr>
            <p:cNvPr name="Freeform 128" id="128"/>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129" id="129"/>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130" id="130"/>
          <p:cNvGrpSpPr/>
          <p:nvPr/>
        </p:nvGrpSpPr>
        <p:grpSpPr>
          <a:xfrm rot="0">
            <a:off x="16134806" y="972094"/>
            <a:ext cx="1827268" cy="752554"/>
            <a:chOff x="0" y="0"/>
            <a:chExt cx="260586" cy="107321"/>
          </a:xfrm>
        </p:grpSpPr>
        <p:sp>
          <p:nvSpPr>
            <p:cNvPr name="Freeform 131" id="131"/>
            <p:cNvSpPr/>
            <p:nvPr/>
          </p:nvSpPr>
          <p:spPr>
            <a:xfrm flipH="false" flipV="false" rot="0">
              <a:off x="0" y="0"/>
              <a:ext cx="260586" cy="107321"/>
            </a:xfrm>
            <a:custGeom>
              <a:avLst/>
              <a:gdLst/>
              <a:ahLst/>
              <a:cxnLst/>
              <a:rect r="r" b="b" t="t" l="l"/>
              <a:pathLst>
                <a:path h="107321" w="260586">
                  <a:moveTo>
                    <a:pt x="53661" y="0"/>
                  </a:moveTo>
                  <a:lnTo>
                    <a:pt x="206926" y="0"/>
                  </a:lnTo>
                  <a:cubicBezTo>
                    <a:pt x="236562" y="0"/>
                    <a:pt x="260586" y="24025"/>
                    <a:pt x="260586" y="53661"/>
                  </a:cubicBezTo>
                  <a:lnTo>
                    <a:pt x="260586" y="53661"/>
                  </a:lnTo>
                  <a:cubicBezTo>
                    <a:pt x="260586" y="67892"/>
                    <a:pt x="254933" y="81541"/>
                    <a:pt x="244869" y="91605"/>
                  </a:cubicBezTo>
                  <a:cubicBezTo>
                    <a:pt x="234806" y="101668"/>
                    <a:pt x="221157" y="107321"/>
                    <a:pt x="206926" y="107321"/>
                  </a:cubicBezTo>
                  <a:lnTo>
                    <a:pt x="53661" y="107321"/>
                  </a:lnTo>
                  <a:cubicBezTo>
                    <a:pt x="24025" y="107321"/>
                    <a:pt x="0" y="83297"/>
                    <a:pt x="0" y="53661"/>
                  </a:cubicBezTo>
                  <a:lnTo>
                    <a:pt x="0" y="53661"/>
                  </a:lnTo>
                  <a:cubicBezTo>
                    <a:pt x="0" y="24025"/>
                    <a:pt x="24025" y="0"/>
                    <a:pt x="53661" y="0"/>
                  </a:cubicBezTo>
                  <a:close/>
                </a:path>
              </a:pathLst>
            </a:custGeom>
            <a:ln w="19050" cap="rnd">
              <a:solidFill>
                <a:srgbClr val="EEECE9"/>
              </a:solidFill>
              <a:prstDash val="solid"/>
              <a:round/>
            </a:ln>
          </p:spPr>
        </p:sp>
        <p:sp>
          <p:nvSpPr>
            <p:cNvPr name="TextBox 132" id="132"/>
            <p:cNvSpPr txBox="true"/>
            <p:nvPr/>
          </p:nvSpPr>
          <p:spPr>
            <a:xfrm>
              <a:off x="0" y="-38100"/>
              <a:ext cx="260586" cy="145421"/>
            </a:xfrm>
            <a:prstGeom prst="rect">
              <a:avLst/>
            </a:prstGeom>
          </p:spPr>
          <p:txBody>
            <a:bodyPr anchor="ctr" rtlCol="false" tIns="50800" lIns="50800" bIns="50800" rIns="50800"/>
            <a:lstStyle/>
            <a:p>
              <a:pPr algn="ctr" marL="0" indent="0" lvl="0">
                <a:lnSpc>
                  <a:spcPts val="3079"/>
                </a:lnSpc>
                <a:spcBef>
                  <a:spcPct val="0"/>
                </a:spcBef>
              </a:pPr>
              <a:r>
                <a:rPr lang="en-US" b="true" sz="2199" strike="noStrike" u="none">
                  <a:solidFill>
                    <a:srgbClr val="EEECE9"/>
                  </a:solidFill>
                  <a:latin typeface="Montserrat Medium"/>
                  <a:ea typeface="Montserrat Medium"/>
                  <a:cs typeface="Montserrat Medium"/>
                  <a:sym typeface="Montserrat Medium"/>
                </a:rPr>
                <a:t>Junio</a:t>
              </a:r>
            </a:p>
          </p:txBody>
        </p:sp>
      </p:grpSp>
      <p:grpSp>
        <p:nvGrpSpPr>
          <p:cNvPr name="Group 133" id="133"/>
          <p:cNvGrpSpPr/>
          <p:nvPr/>
        </p:nvGrpSpPr>
        <p:grpSpPr>
          <a:xfrm rot="0">
            <a:off x="16134806" y="1920164"/>
            <a:ext cx="1827268" cy="1075046"/>
            <a:chOff x="0" y="0"/>
            <a:chExt cx="260586" cy="153312"/>
          </a:xfrm>
        </p:grpSpPr>
        <p:sp>
          <p:nvSpPr>
            <p:cNvPr name="Freeform 134" id="134"/>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135" id="135"/>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136" id="136"/>
          <p:cNvGrpSpPr/>
          <p:nvPr/>
        </p:nvGrpSpPr>
        <p:grpSpPr>
          <a:xfrm rot="0">
            <a:off x="16134806" y="3184104"/>
            <a:ext cx="1827268" cy="1075046"/>
            <a:chOff x="0" y="0"/>
            <a:chExt cx="260586" cy="153312"/>
          </a:xfrm>
        </p:grpSpPr>
        <p:sp>
          <p:nvSpPr>
            <p:cNvPr name="Freeform 137" id="137"/>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138" id="138"/>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139" id="139"/>
          <p:cNvGrpSpPr/>
          <p:nvPr/>
        </p:nvGrpSpPr>
        <p:grpSpPr>
          <a:xfrm rot="0">
            <a:off x="16134806" y="4448043"/>
            <a:ext cx="1827268" cy="1075046"/>
            <a:chOff x="0" y="0"/>
            <a:chExt cx="260586" cy="153312"/>
          </a:xfrm>
        </p:grpSpPr>
        <p:sp>
          <p:nvSpPr>
            <p:cNvPr name="Freeform 140" id="140"/>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141" id="141"/>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142" id="142"/>
          <p:cNvGrpSpPr/>
          <p:nvPr/>
        </p:nvGrpSpPr>
        <p:grpSpPr>
          <a:xfrm rot="0">
            <a:off x="16134806" y="5711982"/>
            <a:ext cx="1827268" cy="1075046"/>
            <a:chOff x="0" y="0"/>
            <a:chExt cx="260586" cy="153312"/>
          </a:xfrm>
        </p:grpSpPr>
        <p:sp>
          <p:nvSpPr>
            <p:cNvPr name="Freeform 143" id="143"/>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144" id="144"/>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145" id="145"/>
          <p:cNvGrpSpPr/>
          <p:nvPr/>
        </p:nvGrpSpPr>
        <p:grpSpPr>
          <a:xfrm rot="0">
            <a:off x="16130068" y="6975921"/>
            <a:ext cx="1832006" cy="1075046"/>
            <a:chOff x="0" y="0"/>
            <a:chExt cx="261262" cy="153312"/>
          </a:xfrm>
        </p:grpSpPr>
        <p:sp>
          <p:nvSpPr>
            <p:cNvPr name="Freeform 146" id="146"/>
            <p:cNvSpPr/>
            <p:nvPr/>
          </p:nvSpPr>
          <p:spPr>
            <a:xfrm flipH="false" flipV="false" rot="0">
              <a:off x="0" y="0"/>
              <a:ext cx="261262" cy="153312"/>
            </a:xfrm>
            <a:custGeom>
              <a:avLst/>
              <a:gdLst/>
              <a:ahLst/>
              <a:cxnLst/>
              <a:rect r="r" b="b" t="t" l="l"/>
              <a:pathLst>
                <a:path h="153312" w="261262">
                  <a:moveTo>
                    <a:pt x="76656" y="0"/>
                  </a:moveTo>
                  <a:lnTo>
                    <a:pt x="184606" y="0"/>
                  </a:lnTo>
                  <a:cubicBezTo>
                    <a:pt x="204936" y="0"/>
                    <a:pt x="224434" y="8076"/>
                    <a:pt x="238810" y="22452"/>
                  </a:cubicBezTo>
                  <a:cubicBezTo>
                    <a:pt x="253186" y="36828"/>
                    <a:pt x="261262" y="56326"/>
                    <a:pt x="261262" y="76656"/>
                  </a:cubicBezTo>
                  <a:lnTo>
                    <a:pt x="261262" y="76656"/>
                  </a:lnTo>
                  <a:cubicBezTo>
                    <a:pt x="261262" y="96987"/>
                    <a:pt x="253186" y="116484"/>
                    <a:pt x="238810" y="130860"/>
                  </a:cubicBezTo>
                  <a:cubicBezTo>
                    <a:pt x="224434" y="145236"/>
                    <a:pt x="204936" y="153312"/>
                    <a:pt x="18460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147" id="147"/>
            <p:cNvSpPr txBox="true"/>
            <p:nvPr/>
          </p:nvSpPr>
          <p:spPr>
            <a:xfrm>
              <a:off x="0" y="-28575"/>
              <a:ext cx="261262"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148" id="148"/>
          <p:cNvGrpSpPr/>
          <p:nvPr/>
        </p:nvGrpSpPr>
        <p:grpSpPr>
          <a:xfrm rot="0">
            <a:off x="16134806" y="8239860"/>
            <a:ext cx="1827268" cy="1075046"/>
            <a:chOff x="0" y="0"/>
            <a:chExt cx="260586" cy="153312"/>
          </a:xfrm>
        </p:grpSpPr>
        <p:sp>
          <p:nvSpPr>
            <p:cNvPr name="Freeform 149" id="149"/>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7647"/>
              </a:srgbClr>
            </a:solidFill>
            <a:ln cap="rnd">
              <a:noFill/>
              <a:prstDash val="solid"/>
              <a:round/>
            </a:ln>
          </p:spPr>
        </p:sp>
        <p:sp>
          <p:nvSpPr>
            <p:cNvPr name="TextBox 150" id="150"/>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151" id="151"/>
          <p:cNvGrpSpPr/>
          <p:nvPr/>
        </p:nvGrpSpPr>
        <p:grpSpPr>
          <a:xfrm rot="0">
            <a:off x="8207682" y="2359634"/>
            <a:ext cx="1378818" cy="179429"/>
            <a:chOff x="0" y="0"/>
            <a:chExt cx="223506" cy="29085"/>
          </a:xfrm>
        </p:grpSpPr>
        <p:sp>
          <p:nvSpPr>
            <p:cNvPr name="Freeform 152" id="152"/>
            <p:cNvSpPr/>
            <p:nvPr/>
          </p:nvSpPr>
          <p:spPr>
            <a:xfrm flipH="false" flipV="false" rot="0">
              <a:off x="0" y="0"/>
              <a:ext cx="223506" cy="29085"/>
            </a:xfrm>
            <a:custGeom>
              <a:avLst/>
              <a:gdLst/>
              <a:ahLst/>
              <a:cxnLst/>
              <a:rect r="r" b="b" t="t" l="l"/>
              <a:pathLst>
                <a:path h="29085" w="223506">
                  <a:moveTo>
                    <a:pt x="14543" y="0"/>
                  </a:moveTo>
                  <a:lnTo>
                    <a:pt x="208964" y="0"/>
                  </a:lnTo>
                  <a:cubicBezTo>
                    <a:pt x="212821" y="0"/>
                    <a:pt x="216520" y="1532"/>
                    <a:pt x="219247" y="4259"/>
                  </a:cubicBezTo>
                  <a:cubicBezTo>
                    <a:pt x="221974" y="6987"/>
                    <a:pt x="223506" y="10686"/>
                    <a:pt x="223506" y="14543"/>
                  </a:cubicBezTo>
                  <a:lnTo>
                    <a:pt x="223506" y="14543"/>
                  </a:lnTo>
                  <a:cubicBezTo>
                    <a:pt x="223506" y="22574"/>
                    <a:pt x="216995" y="29085"/>
                    <a:pt x="208964" y="29085"/>
                  </a:cubicBezTo>
                  <a:lnTo>
                    <a:pt x="14543" y="29085"/>
                  </a:lnTo>
                  <a:cubicBezTo>
                    <a:pt x="6511" y="29085"/>
                    <a:pt x="0" y="22574"/>
                    <a:pt x="0" y="14543"/>
                  </a:cubicBezTo>
                  <a:lnTo>
                    <a:pt x="0" y="14543"/>
                  </a:lnTo>
                  <a:cubicBezTo>
                    <a:pt x="0" y="6511"/>
                    <a:pt x="6511" y="0"/>
                    <a:pt x="14543" y="0"/>
                  </a:cubicBezTo>
                  <a:close/>
                </a:path>
              </a:pathLst>
            </a:custGeom>
            <a:solidFill>
              <a:srgbClr val="C9E77F"/>
            </a:solidFill>
            <a:ln cap="rnd">
              <a:noFill/>
              <a:prstDash val="solid"/>
              <a:round/>
            </a:ln>
          </p:spPr>
        </p:sp>
        <p:sp>
          <p:nvSpPr>
            <p:cNvPr name="TextBox 153" id="153"/>
            <p:cNvSpPr txBox="true"/>
            <p:nvPr/>
          </p:nvSpPr>
          <p:spPr>
            <a:xfrm>
              <a:off x="0" y="-114300"/>
              <a:ext cx="223506" cy="143385"/>
            </a:xfrm>
            <a:prstGeom prst="rect">
              <a:avLst/>
            </a:prstGeom>
          </p:spPr>
          <p:txBody>
            <a:bodyPr anchor="ctr" rtlCol="false" tIns="50800" lIns="50800" bIns="50800" rIns="50800"/>
            <a:lstStyle/>
            <a:p>
              <a:pPr algn="ctr" marL="0" indent="0" lvl="0">
                <a:lnSpc>
                  <a:spcPts val="2100"/>
                </a:lnSpc>
                <a:spcBef>
                  <a:spcPct val="0"/>
                </a:spcBef>
              </a:pPr>
            </a:p>
          </p:txBody>
        </p:sp>
      </p:grpSp>
      <p:grpSp>
        <p:nvGrpSpPr>
          <p:cNvPr name="Group 154" id="154"/>
          <p:cNvGrpSpPr/>
          <p:nvPr/>
        </p:nvGrpSpPr>
        <p:grpSpPr>
          <a:xfrm rot="0">
            <a:off x="8615467" y="3603577"/>
            <a:ext cx="2638772" cy="200843"/>
            <a:chOff x="0" y="0"/>
            <a:chExt cx="427745" cy="32557"/>
          </a:xfrm>
        </p:grpSpPr>
        <p:sp>
          <p:nvSpPr>
            <p:cNvPr name="Freeform 155" id="155"/>
            <p:cNvSpPr/>
            <p:nvPr/>
          </p:nvSpPr>
          <p:spPr>
            <a:xfrm flipH="false" flipV="false" rot="0">
              <a:off x="0" y="0"/>
              <a:ext cx="427745" cy="32557"/>
            </a:xfrm>
            <a:custGeom>
              <a:avLst/>
              <a:gdLst/>
              <a:ahLst/>
              <a:cxnLst/>
              <a:rect r="r" b="b" t="t" l="l"/>
              <a:pathLst>
                <a:path h="32557" w="427745">
                  <a:moveTo>
                    <a:pt x="16278" y="0"/>
                  </a:moveTo>
                  <a:lnTo>
                    <a:pt x="411467" y="0"/>
                  </a:lnTo>
                  <a:cubicBezTo>
                    <a:pt x="415784" y="0"/>
                    <a:pt x="419924" y="1715"/>
                    <a:pt x="422977" y="4768"/>
                  </a:cubicBezTo>
                  <a:cubicBezTo>
                    <a:pt x="426030" y="7821"/>
                    <a:pt x="427745" y="11961"/>
                    <a:pt x="427745" y="16278"/>
                  </a:cubicBezTo>
                  <a:lnTo>
                    <a:pt x="427745" y="16278"/>
                  </a:lnTo>
                  <a:cubicBezTo>
                    <a:pt x="427745" y="20596"/>
                    <a:pt x="426030" y="24736"/>
                    <a:pt x="422977" y="27789"/>
                  </a:cubicBezTo>
                  <a:cubicBezTo>
                    <a:pt x="419924" y="30842"/>
                    <a:pt x="415784" y="32557"/>
                    <a:pt x="411467" y="32557"/>
                  </a:cubicBezTo>
                  <a:lnTo>
                    <a:pt x="16278" y="32557"/>
                  </a:lnTo>
                  <a:cubicBezTo>
                    <a:pt x="11961" y="32557"/>
                    <a:pt x="7821" y="30842"/>
                    <a:pt x="4768" y="27789"/>
                  </a:cubicBezTo>
                  <a:cubicBezTo>
                    <a:pt x="1715" y="24736"/>
                    <a:pt x="0" y="20596"/>
                    <a:pt x="0" y="16278"/>
                  </a:cubicBezTo>
                  <a:lnTo>
                    <a:pt x="0" y="16278"/>
                  </a:lnTo>
                  <a:cubicBezTo>
                    <a:pt x="0" y="11961"/>
                    <a:pt x="1715" y="7821"/>
                    <a:pt x="4768" y="4768"/>
                  </a:cubicBezTo>
                  <a:cubicBezTo>
                    <a:pt x="7821" y="1715"/>
                    <a:pt x="11961" y="0"/>
                    <a:pt x="16278" y="0"/>
                  </a:cubicBezTo>
                  <a:close/>
                </a:path>
              </a:pathLst>
            </a:custGeom>
            <a:solidFill>
              <a:srgbClr val="C9E77F"/>
            </a:solidFill>
            <a:ln cap="rnd">
              <a:noFill/>
              <a:prstDash val="solid"/>
              <a:round/>
            </a:ln>
          </p:spPr>
        </p:sp>
        <p:sp>
          <p:nvSpPr>
            <p:cNvPr name="TextBox 156" id="156"/>
            <p:cNvSpPr txBox="true"/>
            <p:nvPr/>
          </p:nvSpPr>
          <p:spPr>
            <a:xfrm>
              <a:off x="0" y="-114300"/>
              <a:ext cx="427745" cy="146857"/>
            </a:xfrm>
            <a:prstGeom prst="rect">
              <a:avLst/>
            </a:prstGeom>
          </p:spPr>
          <p:txBody>
            <a:bodyPr anchor="ctr" rtlCol="false" tIns="50800" lIns="50800" bIns="50800" rIns="50800"/>
            <a:lstStyle/>
            <a:p>
              <a:pPr algn="ctr" marL="0" indent="0" lvl="0">
                <a:lnSpc>
                  <a:spcPts val="2100"/>
                </a:lnSpc>
                <a:spcBef>
                  <a:spcPct val="0"/>
                </a:spcBef>
              </a:pPr>
            </a:p>
          </p:txBody>
        </p:sp>
      </p:grpSp>
      <p:grpSp>
        <p:nvGrpSpPr>
          <p:cNvPr name="Group 157" id="157"/>
          <p:cNvGrpSpPr/>
          <p:nvPr/>
        </p:nvGrpSpPr>
        <p:grpSpPr>
          <a:xfrm rot="0">
            <a:off x="10706075" y="4867516"/>
            <a:ext cx="2289126" cy="204894"/>
            <a:chOff x="0" y="0"/>
            <a:chExt cx="371067" cy="33213"/>
          </a:xfrm>
        </p:grpSpPr>
        <p:sp>
          <p:nvSpPr>
            <p:cNvPr name="Freeform 158" id="158"/>
            <p:cNvSpPr/>
            <p:nvPr/>
          </p:nvSpPr>
          <p:spPr>
            <a:xfrm flipH="false" flipV="false" rot="0">
              <a:off x="0" y="0"/>
              <a:ext cx="371067" cy="33213"/>
            </a:xfrm>
            <a:custGeom>
              <a:avLst/>
              <a:gdLst/>
              <a:ahLst/>
              <a:cxnLst/>
              <a:rect r="r" b="b" t="t" l="l"/>
              <a:pathLst>
                <a:path h="33213" w="371067">
                  <a:moveTo>
                    <a:pt x="16607" y="0"/>
                  </a:moveTo>
                  <a:lnTo>
                    <a:pt x="354461" y="0"/>
                  </a:lnTo>
                  <a:cubicBezTo>
                    <a:pt x="358865" y="0"/>
                    <a:pt x="363089" y="1750"/>
                    <a:pt x="366203" y="4864"/>
                  </a:cubicBezTo>
                  <a:cubicBezTo>
                    <a:pt x="369318" y="7978"/>
                    <a:pt x="371067" y="12202"/>
                    <a:pt x="371067" y="16607"/>
                  </a:cubicBezTo>
                  <a:lnTo>
                    <a:pt x="371067" y="16607"/>
                  </a:lnTo>
                  <a:cubicBezTo>
                    <a:pt x="371067" y="25778"/>
                    <a:pt x="363632" y="33213"/>
                    <a:pt x="354461" y="33213"/>
                  </a:cubicBezTo>
                  <a:lnTo>
                    <a:pt x="16607" y="33213"/>
                  </a:lnTo>
                  <a:cubicBezTo>
                    <a:pt x="7435" y="33213"/>
                    <a:pt x="0" y="25778"/>
                    <a:pt x="0" y="16607"/>
                  </a:cubicBezTo>
                  <a:lnTo>
                    <a:pt x="0" y="16607"/>
                  </a:lnTo>
                  <a:cubicBezTo>
                    <a:pt x="0" y="7435"/>
                    <a:pt x="7435" y="0"/>
                    <a:pt x="16607" y="0"/>
                  </a:cubicBezTo>
                  <a:close/>
                </a:path>
              </a:pathLst>
            </a:custGeom>
            <a:solidFill>
              <a:srgbClr val="C9E77F"/>
            </a:solidFill>
            <a:ln cap="rnd">
              <a:noFill/>
              <a:prstDash val="solid"/>
              <a:round/>
            </a:ln>
          </p:spPr>
        </p:sp>
        <p:sp>
          <p:nvSpPr>
            <p:cNvPr name="TextBox 159" id="159"/>
            <p:cNvSpPr txBox="true"/>
            <p:nvPr/>
          </p:nvSpPr>
          <p:spPr>
            <a:xfrm>
              <a:off x="0" y="-114300"/>
              <a:ext cx="371067" cy="147513"/>
            </a:xfrm>
            <a:prstGeom prst="rect">
              <a:avLst/>
            </a:prstGeom>
          </p:spPr>
          <p:txBody>
            <a:bodyPr anchor="ctr" rtlCol="false" tIns="50800" lIns="50800" bIns="50800" rIns="50800"/>
            <a:lstStyle/>
            <a:p>
              <a:pPr algn="ctr" marL="0" indent="0" lvl="0">
                <a:lnSpc>
                  <a:spcPts val="2100"/>
                </a:lnSpc>
                <a:spcBef>
                  <a:spcPct val="0"/>
                </a:spcBef>
              </a:pPr>
            </a:p>
          </p:txBody>
        </p:sp>
      </p:grpSp>
      <p:grpSp>
        <p:nvGrpSpPr>
          <p:cNvPr name="Group 160" id="160"/>
          <p:cNvGrpSpPr/>
          <p:nvPr/>
        </p:nvGrpSpPr>
        <p:grpSpPr>
          <a:xfrm rot="0">
            <a:off x="12560427" y="6132689"/>
            <a:ext cx="3163933" cy="234865"/>
            <a:chOff x="0" y="0"/>
            <a:chExt cx="512873" cy="38072"/>
          </a:xfrm>
        </p:grpSpPr>
        <p:sp>
          <p:nvSpPr>
            <p:cNvPr name="Freeform 161" id="161"/>
            <p:cNvSpPr/>
            <p:nvPr/>
          </p:nvSpPr>
          <p:spPr>
            <a:xfrm flipH="false" flipV="false" rot="0">
              <a:off x="0" y="0"/>
              <a:ext cx="512873" cy="38072"/>
            </a:xfrm>
            <a:custGeom>
              <a:avLst/>
              <a:gdLst/>
              <a:ahLst/>
              <a:cxnLst/>
              <a:rect r="r" b="b" t="t" l="l"/>
              <a:pathLst>
                <a:path h="38072" w="512873">
                  <a:moveTo>
                    <a:pt x="19036" y="0"/>
                  </a:moveTo>
                  <a:lnTo>
                    <a:pt x="493838" y="0"/>
                  </a:lnTo>
                  <a:cubicBezTo>
                    <a:pt x="504351" y="0"/>
                    <a:pt x="512873" y="8523"/>
                    <a:pt x="512873" y="19036"/>
                  </a:cubicBezTo>
                  <a:lnTo>
                    <a:pt x="512873" y="19036"/>
                  </a:lnTo>
                  <a:cubicBezTo>
                    <a:pt x="512873" y="29549"/>
                    <a:pt x="504351" y="38072"/>
                    <a:pt x="493838" y="38072"/>
                  </a:cubicBezTo>
                  <a:lnTo>
                    <a:pt x="19036" y="38072"/>
                  </a:lnTo>
                  <a:cubicBezTo>
                    <a:pt x="8523" y="38072"/>
                    <a:pt x="0" y="29549"/>
                    <a:pt x="0" y="19036"/>
                  </a:cubicBezTo>
                  <a:lnTo>
                    <a:pt x="0" y="19036"/>
                  </a:lnTo>
                  <a:cubicBezTo>
                    <a:pt x="0" y="8523"/>
                    <a:pt x="8523" y="0"/>
                    <a:pt x="19036" y="0"/>
                  </a:cubicBezTo>
                  <a:close/>
                </a:path>
              </a:pathLst>
            </a:custGeom>
            <a:solidFill>
              <a:srgbClr val="C9E77F"/>
            </a:solidFill>
            <a:ln cap="rnd">
              <a:noFill/>
              <a:prstDash val="solid"/>
              <a:round/>
            </a:ln>
          </p:spPr>
        </p:sp>
        <p:sp>
          <p:nvSpPr>
            <p:cNvPr name="TextBox 162" id="162"/>
            <p:cNvSpPr txBox="true"/>
            <p:nvPr/>
          </p:nvSpPr>
          <p:spPr>
            <a:xfrm>
              <a:off x="0" y="-114300"/>
              <a:ext cx="512873" cy="152372"/>
            </a:xfrm>
            <a:prstGeom prst="rect">
              <a:avLst/>
            </a:prstGeom>
          </p:spPr>
          <p:txBody>
            <a:bodyPr anchor="ctr" rtlCol="false" tIns="50800" lIns="50800" bIns="50800" rIns="50800"/>
            <a:lstStyle/>
            <a:p>
              <a:pPr algn="ctr" marL="0" indent="0" lvl="0">
                <a:lnSpc>
                  <a:spcPts val="2100"/>
                </a:lnSpc>
                <a:spcBef>
                  <a:spcPct val="0"/>
                </a:spcBef>
              </a:pPr>
            </a:p>
          </p:txBody>
        </p:sp>
      </p:grpSp>
      <p:grpSp>
        <p:nvGrpSpPr>
          <p:cNvPr name="Group 163" id="163"/>
          <p:cNvGrpSpPr/>
          <p:nvPr/>
        </p:nvGrpSpPr>
        <p:grpSpPr>
          <a:xfrm rot="0">
            <a:off x="14284110" y="7396628"/>
            <a:ext cx="1440251" cy="249166"/>
            <a:chOff x="0" y="0"/>
            <a:chExt cx="233465" cy="40390"/>
          </a:xfrm>
        </p:grpSpPr>
        <p:sp>
          <p:nvSpPr>
            <p:cNvPr name="Freeform 164" id="164"/>
            <p:cNvSpPr/>
            <p:nvPr/>
          </p:nvSpPr>
          <p:spPr>
            <a:xfrm flipH="false" flipV="false" rot="0">
              <a:off x="0" y="0"/>
              <a:ext cx="233465" cy="40390"/>
            </a:xfrm>
            <a:custGeom>
              <a:avLst/>
              <a:gdLst/>
              <a:ahLst/>
              <a:cxnLst/>
              <a:rect r="r" b="b" t="t" l="l"/>
              <a:pathLst>
                <a:path h="40390" w="233465">
                  <a:moveTo>
                    <a:pt x="20195" y="0"/>
                  </a:moveTo>
                  <a:lnTo>
                    <a:pt x="213270" y="0"/>
                  </a:lnTo>
                  <a:cubicBezTo>
                    <a:pt x="224423" y="0"/>
                    <a:pt x="233465" y="9042"/>
                    <a:pt x="233465" y="20195"/>
                  </a:cubicBezTo>
                  <a:lnTo>
                    <a:pt x="233465" y="20195"/>
                  </a:lnTo>
                  <a:cubicBezTo>
                    <a:pt x="233465" y="25551"/>
                    <a:pt x="231337" y="30688"/>
                    <a:pt x="227550" y="34475"/>
                  </a:cubicBezTo>
                  <a:cubicBezTo>
                    <a:pt x="223762" y="38262"/>
                    <a:pt x="218626" y="40390"/>
                    <a:pt x="213270" y="40390"/>
                  </a:cubicBezTo>
                  <a:lnTo>
                    <a:pt x="20195" y="40390"/>
                  </a:lnTo>
                  <a:cubicBezTo>
                    <a:pt x="14839" y="40390"/>
                    <a:pt x="9702" y="38262"/>
                    <a:pt x="5915" y="34475"/>
                  </a:cubicBezTo>
                  <a:cubicBezTo>
                    <a:pt x="2128" y="30688"/>
                    <a:pt x="0" y="25551"/>
                    <a:pt x="0" y="20195"/>
                  </a:cubicBezTo>
                  <a:lnTo>
                    <a:pt x="0" y="20195"/>
                  </a:lnTo>
                  <a:cubicBezTo>
                    <a:pt x="0" y="14839"/>
                    <a:pt x="2128" y="9702"/>
                    <a:pt x="5915" y="5915"/>
                  </a:cubicBezTo>
                  <a:cubicBezTo>
                    <a:pt x="9702" y="2128"/>
                    <a:pt x="14839" y="0"/>
                    <a:pt x="20195" y="0"/>
                  </a:cubicBezTo>
                  <a:close/>
                </a:path>
              </a:pathLst>
            </a:custGeom>
            <a:solidFill>
              <a:srgbClr val="C9E77F"/>
            </a:solidFill>
            <a:ln cap="rnd">
              <a:noFill/>
              <a:prstDash val="solid"/>
              <a:round/>
            </a:ln>
          </p:spPr>
        </p:sp>
        <p:sp>
          <p:nvSpPr>
            <p:cNvPr name="TextBox 165" id="165"/>
            <p:cNvSpPr txBox="true"/>
            <p:nvPr/>
          </p:nvSpPr>
          <p:spPr>
            <a:xfrm>
              <a:off x="0" y="-114300"/>
              <a:ext cx="233465" cy="154690"/>
            </a:xfrm>
            <a:prstGeom prst="rect">
              <a:avLst/>
            </a:prstGeom>
          </p:spPr>
          <p:txBody>
            <a:bodyPr anchor="ctr" rtlCol="false" tIns="50800" lIns="50800" bIns="50800" rIns="50800"/>
            <a:lstStyle/>
            <a:p>
              <a:pPr algn="ctr" marL="0" indent="0" lvl="0">
                <a:lnSpc>
                  <a:spcPts val="2100"/>
                </a:lnSpc>
                <a:spcBef>
                  <a:spcPct val="0"/>
                </a:spcBef>
              </a:pPr>
            </a:p>
          </p:txBody>
        </p:sp>
      </p:grpSp>
      <p:grpSp>
        <p:nvGrpSpPr>
          <p:cNvPr name="Group 166" id="166"/>
          <p:cNvGrpSpPr/>
          <p:nvPr/>
        </p:nvGrpSpPr>
        <p:grpSpPr>
          <a:xfrm rot="0">
            <a:off x="16233799" y="8659334"/>
            <a:ext cx="1608789" cy="254436"/>
            <a:chOff x="0" y="0"/>
            <a:chExt cx="260785" cy="41244"/>
          </a:xfrm>
        </p:grpSpPr>
        <p:sp>
          <p:nvSpPr>
            <p:cNvPr name="Freeform 167" id="167"/>
            <p:cNvSpPr/>
            <p:nvPr/>
          </p:nvSpPr>
          <p:spPr>
            <a:xfrm flipH="false" flipV="false" rot="0">
              <a:off x="0" y="0"/>
              <a:ext cx="260785" cy="41244"/>
            </a:xfrm>
            <a:custGeom>
              <a:avLst/>
              <a:gdLst/>
              <a:ahLst/>
              <a:cxnLst/>
              <a:rect r="r" b="b" t="t" l="l"/>
              <a:pathLst>
                <a:path h="41244" w="260785">
                  <a:moveTo>
                    <a:pt x="20622" y="0"/>
                  </a:moveTo>
                  <a:lnTo>
                    <a:pt x="240163" y="0"/>
                  </a:lnTo>
                  <a:cubicBezTo>
                    <a:pt x="251552" y="0"/>
                    <a:pt x="260785" y="9233"/>
                    <a:pt x="260785" y="20622"/>
                  </a:cubicBezTo>
                  <a:lnTo>
                    <a:pt x="260785" y="20622"/>
                  </a:lnTo>
                  <a:cubicBezTo>
                    <a:pt x="260785" y="32011"/>
                    <a:pt x="251552" y="41244"/>
                    <a:pt x="240163" y="41244"/>
                  </a:cubicBezTo>
                  <a:lnTo>
                    <a:pt x="20622" y="41244"/>
                  </a:lnTo>
                  <a:cubicBezTo>
                    <a:pt x="9233" y="41244"/>
                    <a:pt x="0" y="32011"/>
                    <a:pt x="0" y="20622"/>
                  </a:cubicBezTo>
                  <a:lnTo>
                    <a:pt x="0" y="20622"/>
                  </a:lnTo>
                  <a:cubicBezTo>
                    <a:pt x="0" y="9233"/>
                    <a:pt x="9233" y="0"/>
                    <a:pt x="20622" y="0"/>
                  </a:cubicBezTo>
                  <a:close/>
                </a:path>
              </a:pathLst>
            </a:custGeom>
            <a:solidFill>
              <a:srgbClr val="C9E77F"/>
            </a:solidFill>
            <a:ln cap="rnd">
              <a:noFill/>
              <a:prstDash val="solid"/>
              <a:round/>
            </a:ln>
          </p:spPr>
        </p:sp>
        <p:sp>
          <p:nvSpPr>
            <p:cNvPr name="TextBox 168" id="168"/>
            <p:cNvSpPr txBox="true"/>
            <p:nvPr/>
          </p:nvSpPr>
          <p:spPr>
            <a:xfrm>
              <a:off x="0" y="-114300"/>
              <a:ext cx="260785" cy="155544"/>
            </a:xfrm>
            <a:prstGeom prst="rect">
              <a:avLst/>
            </a:prstGeom>
          </p:spPr>
          <p:txBody>
            <a:bodyPr anchor="ctr" rtlCol="false" tIns="50800" lIns="50800" bIns="50800" rIns="50800"/>
            <a:lstStyle/>
            <a:p>
              <a:pPr algn="ctr" marL="0" indent="0" lvl="0">
                <a:lnSpc>
                  <a:spcPts val="2100"/>
                </a:lnSpc>
                <a:spcBef>
                  <a:spcPct val="0"/>
                </a:spcBef>
              </a:pPr>
            </a:p>
          </p:txBody>
        </p:sp>
      </p:grpSp>
      <p:sp>
        <p:nvSpPr>
          <p:cNvPr name="TextBox 169" id="169"/>
          <p:cNvSpPr txBox="true"/>
          <p:nvPr/>
        </p:nvSpPr>
        <p:spPr>
          <a:xfrm rot="-5400000">
            <a:off x="-2426750" y="4972332"/>
            <a:ext cx="8979347" cy="688976"/>
          </a:xfrm>
          <a:prstGeom prst="rect">
            <a:avLst/>
          </a:prstGeom>
        </p:spPr>
        <p:txBody>
          <a:bodyPr anchor="t" rtlCol="false" tIns="0" lIns="0" bIns="0" rIns="0">
            <a:spAutoFit/>
          </a:bodyPr>
          <a:lstStyle/>
          <a:p>
            <a:pPr algn="ctr">
              <a:lnSpc>
                <a:spcPts val="5300"/>
              </a:lnSpc>
            </a:pPr>
            <a:r>
              <a:rPr lang="en-US" b="true" sz="5000" spc="-165">
                <a:solidFill>
                  <a:srgbClr val="FFFFFF"/>
                </a:solidFill>
                <a:latin typeface="Montserrat Semi-Bold"/>
                <a:ea typeface="Montserrat Semi-Bold"/>
                <a:cs typeface="Montserrat Semi-Bold"/>
                <a:sym typeface="Montserrat Semi-Bold"/>
              </a:rPr>
              <a:t>Cronograma </a:t>
            </a:r>
          </a:p>
        </p:txBody>
      </p:sp>
      <p:sp>
        <p:nvSpPr>
          <p:cNvPr name="Freeform 170" id="170"/>
          <p:cNvSpPr/>
          <p:nvPr/>
        </p:nvSpPr>
        <p:spPr>
          <a:xfrm flipH="false" flipV="false" rot="0">
            <a:off x="1028700" y="528752"/>
            <a:ext cx="1963670" cy="1478483"/>
          </a:xfrm>
          <a:custGeom>
            <a:avLst/>
            <a:gdLst/>
            <a:ahLst/>
            <a:cxnLst/>
            <a:rect r="r" b="b" t="t" l="l"/>
            <a:pathLst>
              <a:path h="1478483" w="1963670">
                <a:moveTo>
                  <a:pt x="0" y="0"/>
                </a:moveTo>
                <a:lnTo>
                  <a:pt x="1963670" y="0"/>
                </a:lnTo>
                <a:lnTo>
                  <a:pt x="1963670" y="1478483"/>
                </a:lnTo>
                <a:lnTo>
                  <a:pt x="0" y="1478483"/>
                </a:lnTo>
                <a:lnTo>
                  <a:pt x="0" y="0"/>
                </a:lnTo>
                <a:close/>
              </a:path>
            </a:pathLst>
          </a:custGeom>
          <a:blipFill>
            <a:blip r:embed="rId3"/>
            <a:stretch>
              <a:fillRect l="0" t="0" r="0" b="0"/>
            </a:stretch>
          </a:blipFill>
        </p:spPr>
      </p:sp>
      <p:sp>
        <p:nvSpPr>
          <p:cNvPr name="AutoShape 171" id="171"/>
          <p:cNvSpPr/>
          <p:nvPr/>
        </p:nvSpPr>
        <p:spPr>
          <a:xfrm rot="0">
            <a:off x="381960" y="-2943411"/>
            <a:ext cx="584686" cy="8600723"/>
          </a:xfrm>
          <a:prstGeom prst="rect">
            <a:avLst/>
          </a:prstGeom>
          <a:solidFill>
            <a:srgbClr val="F4E6B4"/>
          </a:solidFill>
        </p:spPr>
      </p:sp>
      <p:sp>
        <p:nvSpPr>
          <p:cNvPr name="Freeform 172" id="172"/>
          <p:cNvSpPr/>
          <p:nvPr/>
        </p:nvSpPr>
        <p:spPr>
          <a:xfrm flipH="false" flipV="false" rot="0">
            <a:off x="401010" y="8243469"/>
            <a:ext cx="652835" cy="490220"/>
          </a:xfrm>
          <a:custGeom>
            <a:avLst/>
            <a:gdLst/>
            <a:ahLst/>
            <a:cxnLst/>
            <a:rect r="r" b="b" t="t" l="l"/>
            <a:pathLst>
              <a:path h="490220" w="652835">
                <a:moveTo>
                  <a:pt x="0" y="0"/>
                </a:moveTo>
                <a:lnTo>
                  <a:pt x="652835" y="0"/>
                </a:lnTo>
                <a:lnTo>
                  <a:pt x="652835" y="490220"/>
                </a:lnTo>
                <a:lnTo>
                  <a:pt x="0" y="49022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173" id="173"/>
          <p:cNvSpPr/>
          <p:nvPr/>
        </p:nvSpPr>
        <p:spPr>
          <a:xfrm flipH="false" flipV="false" rot="0">
            <a:off x="309190" y="6008326"/>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74" id="174"/>
          <p:cNvSpPr/>
          <p:nvPr/>
        </p:nvSpPr>
        <p:spPr>
          <a:xfrm flipH="false" flipV="false" rot="0">
            <a:off x="309190" y="7075825"/>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grpSp>
        <p:nvGrpSpPr>
          <p:cNvPr name="Group 2" id="2"/>
          <p:cNvGrpSpPr/>
          <p:nvPr/>
        </p:nvGrpSpPr>
        <p:grpSpPr>
          <a:xfrm rot="0">
            <a:off x="-216407" y="0"/>
            <a:ext cx="19045530" cy="10382769"/>
            <a:chOff x="0" y="0"/>
            <a:chExt cx="25394039" cy="13843692"/>
          </a:xfrm>
        </p:grpSpPr>
        <p:pic>
          <p:nvPicPr>
            <p:cNvPr name="Picture 3" id="3"/>
            <p:cNvPicPr>
              <a:picLocks noChangeAspect="true"/>
            </p:cNvPicPr>
            <p:nvPr/>
          </p:nvPicPr>
          <p:blipFill>
            <a:blip r:embed="rId2">
              <a:alphaModFix amt="40000"/>
            </a:blip>
            <a:srcRect l="9523" t="12131" r="0" b="12131"/>
            <a:stretch>
              <a:fillRect/>
            </a:stretch>
          </p:blipFill>
          <p:spPr>
            <a:xfrm flipH="false" flipV="false">
              <a:off x="0" y="0"/>
              <a:ext cx="25394039" cy="13843692"/>
            </a:xfrm>
            <a:prstGeom prst="rect">
              <a:avLst/>
            </a:prstGeom>
          </p:spPr>
        </p:pic>
      </p:grpSp>
      <p:grpSp>
        <p:nvGrpSpPr>
          <p:cNvPr name="Group 4" id="4"/>
          <p:cNvGrpSpPr/>
          <p:nvPr/>
        </p:nvGrpSpPr>
        <p:grpSpPr>
          <a:xfrm rot="0">
            <a:off x="4051274" y="2433976"/>
            <a:ext cx="2480420" cy="1075046"/>
            <a:chOff x="0" y="0"/>
            <a:chExt cx="353732" cy="153312"/>
          </a:xfrm>
        </p:grpSpPr>
        <p:sp>
          <p:nvSpPr>
            <p:cNvPr name="Freeform 5" id="5"/>
            <p:cNvSpPr/>
            <p:nvPr/>
          </p:nvSpPr>
          <p:spPr>
            <a:xfrm flipH="false" flipV="false" rot="0">
              <a:off x="0" y="0"/>
              <a:ext cx="353732" cy="153312"/>
            </a:xfrm>
            <a:custGeom>
              <a:avLst/>
              <a:gdLst/>
              <a:ahLst/>
              <a:cxnLst/>
              <a:rect r="r" b="b" t="t" l="l"/>
              <a:pathLst>
                <a:path h="153312" w="353732">
                  <a:moveTo>
                    <a:pt x="76656" y="0"/>
                  </a:moveTo>
                  <a:lnTo>
                    <a:pt x="277076" y="0"/>
                  </a:lnTo>
                  <a:cubicBezTo>
                    <a:pt x="319412" y="0"/>
                    <a:pt x="353732" y="34320"/>
                    <a:pt x="353732" y="76656"/>
                  </a:cubicBezTo>
                  <a:lnTo>
                    <a:pt x="353732" y="76656"/>
                  </a:lnTo>
                  <a:cubicBezTo>
                    <a:pt x="353732" y="96987"/>
                    <a:pt x="345656" y="116484"/>
                    <a:pt x="331280" y="130860"/>
                  </a:cubicBezTo>
                  <a:cubicBezTo>
                    <a:pt x="316904" y="145236"/>
                    <a:pt x="297406" y="153312"/>
                    <a:pt x="27707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ln w="19050" cap="rnd">
              <a:solidFill>
                <a:srgbClr val="EEECE9"/>
              </a:solidFill>
              <a:prstDash val="solid"/>
              <a:round/>
            </a:ln>
          </p:spPr>
        </p:sp>
        <p:sp>
          <p:nvSpPr>
            <p:cNvPr name="TextBox 6" id="6"/>
            <p:cNvSpPr txBox="true"/>
            <p:nvPr/>
          </p:nvSpPr>
          <p:spPr>
            <a:xfrm>
              <a:off x="0" y="9525"/>
              <a:ext cx="353732" cy="143787"/>
            </a:xfrm>
            <a:prstGeom prst="rect">
              <a:avLst/>
            </a:prstGeom>
          </p:spPr>
          <p:txBody>
            <a:bodyPr anchor="ctr" rtlCol="false" tIns="50800" lIns="50800" bIns="50800" rIns="50800"/>
            <a:lstStyle/>
            <a:p>
              <a:pPr algn="ctr" marL="0" indent="0" lvl="0">
                <a:lnSpc>
                  <a:spcPts val="2573"/>
                </a:lnSpc>
              </a:pPr>
              <a:r>
                <a:rPr lang="en-US" b="true" sz="2199">
                  <a:solidFill>
                    <a:srgbClr val="EEECE9"/>
                  </a:solidFill>
                  <a:latin typeface="Montserrat Bold"/>
                  <a:ea typeface="Montserrat Bold"/>
                  <a:cs typeface="Montserrat Bold"/>
                  <a:sym typeface="Montserrat Bold"/>
                </a:rPr>
                <a:t>Semanas</a:t>
              </a:r>
            </a:p>
          </p:txBody>
        </p:sp>
      </p:grpSp>
      <p:grpSp>
        <p:nvGrpSpPr>
          <p:cNvPr name="Group 7" id="7"/>
          <p:cNvGrpSpPr/>
          <p:nvPr/>
        </p:nvGrpSpPr>
        <p:grpSpPr>
          <a:xfrm rot="0">
            <a:off x="4051274" y="3697915"/>
            <a:ext cx="2480420" cy="1075046"/>
            <a:chOff x="0" y="0"/>
            <a:chExt cx="353732" cy="153312"/>
          </a:xfrm>
        </p:grpSpPr>
        <p:sp>
          <p:nvSpPr>
            <p:cNvPr name="Freeform 8" id="8"/>
            <p:cNvSpPr/>
            <p:nvPr/>
          </p:nvSpPr>
          <p:spPr>
            <a:xfrm flipH="false" flipV="false" rot="0">
              <a:off x="0" y="0"/>
              <a:ext cx="353732" cy="153312"/>
            </a:xfrm>
            <a:custGeom>
              <a:avLst/>
              <a:gdLst/>
              <a:ahLst/>
              <a:cxnLst/>
              <a:rect r="r" b="b" t="t" l="l"/>
              <a:pathLst>
                <a:path h="153312" w="353732">
                  <a:moveTo>
                    <a:pt x="76656" y="0"/>
                  </a:moveTo>
                  <a:lnTo>
                    <a:pt x="277076" y="0"/>
                  </a:lnTo>
                  <a:cubicBezTo>
                    <a:pt x="319412" y="0"/>
                    <a:pt x="353732" y="34320"/>
                    <a:pt x="353732" y="76656"/>
                  </a:cubicBezTo>
                  <a:lnTo>
                    <a:pt x="353732" y="76656"/>
                  </a:lnTo>
                  <a:cubicBezTo>
                    <a:pt x="353732" y="96987"/>
                    <a:pt x="345656" y="116484"/>
                    <a:pt x="331280" y="130860"/>
                  </a:cubicBezTo>
                  <a:cubicBezTo>
                    <a:pt x="316904" y="145236"/>
                    <a:pt x="297406" y="153312"/>
                    <a:pt x="27707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ln w="19050" cap="rnd">
              <a:solidFill>
                <a:srgbClr val="EEECE9"/>
              </a:solidFill>
              <a:prstDash val="solid"/>
              <a:round/>
            </a:ln>
          </p:spPr>
        </p:sp>
        <p:sp>
          <p:nvSpPr>
            <p:cNvPr name="TextBox 9" id="9"/>
            <p:cNvSpPr txBox="true"/>
            <p:nvPr/>
          </p:nvSpPr>
          <p:spPr>
            <a:xfrm>
              <a:off x="0" y="9525"/>
              <a:ext cx="353732" cy="143787"/>
            </a:xfrm>
            <a:prstGeom prst="rect">
              <a:avLst/>
            </a:prstGeom>
          </p:spPr>
          <p:txBody>
            <a:bodyPr anchor="ctr" rtlCol="false" tIns="50800" lIns="50800" bIns="50800" rIns="50800"/>
            <a:lstStyle/>
            <a:p>
              <a:pPr algn="ctr" marL="0" indent="0" lvl="0">
                <a:lnSpc>
                  <a:spcPts val="2573"/>
                </a:lnSpc>
              </a:pPr>
              <a:r>
                <a:rPr lang="en-US" b="true" sz="2199">
                  <a:solidFill>
                    <a:srgbClr val="EEECE9"/>
                  </a:solidFill>
                  <a:latin typeface="Montserrat Bold"/>
                  <a:ea typeface="Montserrat Bold"/>
                  <a:cs typeface="Montserrat Bold"/>
                  <a:sym typeface="Montserrat Bold"/>
                </a:rPr>
                <a:t>Analisis documental</a:t>
              </a:r>
            </a:p>
          </p:txBody>
        </p:sp>
      </p:grpSp>
      <p:grpSp>
        <p:nvGrpSpPr>
          <p:cNvPr name="Group 10" id="10"/>
          <p:cNvGrpSpPr/>
          <p:nvPr/>
        </p:nvGrpSpPr>
        <p:grpSpPr>
          <a:xfrm rot="0">
            <a:off x="4051274" y="4961854"/>
            <a:ext cx="2480420" cy="1075046"/>
            <a:chOff x="0" y="0"/>
            <a:chExt cx="353732" cy="153312"/>
          </a:xfrm>
        </p:grpSpPr>
        <p:sp>
          <p:nvSpPr>
            <p:cNvPr name="Freeform 11" id="11"/>
            <p:cNvSpPr/>
            <p:nvPr/>
          </p:nvSpPr>
          <p:spPr>
            <a:xfrm flipH="false" flipV="false" rot="0">
              <a:off x="0" y="0"/>
              <a:ext cx="353732" cy="153312"/>
            </a:xfrm>
            <a:custGeom>
              <a:avLst/>
              <a:gdLst/>
              <a:ahLst/>
              <a:cxnLst/>
              <a:rect r="r" b="b" t="t" l="l"/>
              <a:pathLst>
                <a:path h="153312" w="353732">
                  <a:moveTo>
                    <a:pt x="76656" y="0"/>
                  </a:moveTo>
                  <a:lnTo>
                    <a:pt x="277076" y="0"/>
                  </a:lnTo>
                  <a:cubicBezTo>
                    <a:pt x="319412" y="0"/>
                    <a:pt x="353732" y="34320"/>
                    <a:pt x="353732" y="76656"/>
                  </a:cubicBezTo>
                  <a:lnTo>
                    <a:pt x="353732" y="76656"/>
                  </a:lnTo>
                  <a:cubicBezTo>
                    <a:pt x="353732" y="96987"/>
                    <a:pt x="345656" y="116484"/>
                    <a:pt x="331280" y="130860"/>
                  </a:cubicBezTo>
                  <a:cubicBezTo>
                    <a:pt x="316904" y="145236"/>
                    <a:pt x="297406" y="153312"/>
                    <a:pt x="27707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ln w="19050" cap="rnd">
              <a:solidFill>
                <a:srgbClr val="EEECE9"/>
              </a:solidFill>
              <a:prstDash val="solid"/>
              <a:round/>
            </a:ln>
          </p:spPr>
        </p:sp>
        <p:sp>
          <p:nvSpPr>
            <p:cNvPr name="TextBox 12" id="12"/>
            <p:cNvSpPr txBox="true"/>
            <p:nvPr/>
          </p:nvSpPr>
          <p:spPr>
            <a:xfrm>
              <a:off x="0" y="9525"/>
              <a:ext cx="353732" cy="143787"/>
            </a:xfrm>
            <a:prstGeom prst="rect">
              <a:avLst/>
            </a:prstGeom>
          </p:spPr>
          <p:txBody>
            <a:bodyPr anchor="ctr" rtlCol="false" tIns="50800" lIns="50800" bIns="50800" rIns="50800"/>
            <a:lstStyle/>
            <a:p>
              <a:pPr algn="ctr" marL="0" indent="0" lvl="0">
                <a:lnSpc>
                  <a:spcPts val="2457"/>
                </a:lnSpc>
              </a:pPr>
              <a:r>
                <a:rPr lang="en-US" b="true" sz="2100">
                  <a:solidFill>
                    <a:srgbClr val="EEECE9"/>
                  </a:solidFill>
                  <a:latin typeface="Montserrat Bold"/>
                  <a:ea typeface="Montserrat Bold"/>
                  <a:cs typeface="Montserrat Bold"/>
                  <a:sym typeface="Montserrat Bold"/>
                </a:rPr>
                <a:t>Diseño de lineas de trabajo</a:t>
              </a:r>
              <a:r>
                <a:rPr lang="en-US" b="true" sz="2100">
                  <a:solidFill>
                    <a:srgbClr val="EEECE9"/>
                  </a:solidFill>
                  <a:latin typeface="Montserrat Medium"/>
                  <a:ea typeface="Montserrat Medium"/>
                  <a:cs typeface="Montserrat Medium"/>
                  <a:sym typeface="Montserrat Medium"/>
                </a:rPr>
                <a:t> </a:t>
              </a:r>
            </a:p>
          </p:txBody>
        </p:sp>
      </p:grpSp>
      <p:grpSp>
        <p:nvGrpSpPr>
          <p:cNvPr name="Group 13" id="13"/>
          <p:cNvGrpSpPr/>
          <p:nvPr/>
        </p:nvGrpSpPr>
        <p:grpSpPr>
          <a:xfrm rot="0">
            <a:off x="4051274" y="6225794"/>
            <a:ext cx="2480420" cy="1075046"/>
            <a:chOff x="0" y="0"/>
            <a:chExt cx="353732" cy="153312"/>
          </a:xfrm>
        </p:grpSpPr>
        <p:sp>
          <p:nvSpPr>
            <p:cNvPr name="Freeform 14" id="14"/>
            <p:cNvSpPr/>
            <p:nvPr/>
          </p:nvSpPr>
          <p:spPr>
            <a:xfrm flipH="false" flipV="false" rot="0">
              <a:off x="0" y="0"/>
              <a:ext cx="353732" cy="153312"/>
            </a:xfrm>
            <a:custGeom>
              <a:avLst/>
              <a:gdLst/>
              <a:ahLst/>
              <a:cxnLst/>
              <a:rect r="r" b="b" t="t" l="l"/>
              <a:pathLst>
                <a:path h="153312" w="353732">
                  <a:moveTo>
                    <a:pt x="76656" y="0"/>
                  </a:moveTo>
                  <a:lnTo>
                    <a:pt x="277076" y="0"/>
                  </a:lnTo>
                  <a:cubicBezTo>
                    <a:pt x="319412" y="0"/>
                    <a:pt x="353732" y="34320"/>
                    <a:pt x="353732" y="76656"/>
                  </a:cubicBezTo>
                  <a:lnTo>
                    <a:pt x="353732" y="76656"/>
                  </a:lnTo>
                  <a:cubicBezTo>
                    <a:pt x="353732" y="96987"/>
                    <a:pt x="345656" y="116484"/>
                    <a:pt x="331280" y="130860"/>
                  </a:cubicBezTo>
                  <a:cubicBezTo>
                    <a:pt x="316904" y="145236"/>
                    <a:pt x="297406" y="153312"/>
                    <a:pt x="27707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ln w="19050" cap="rnd">
              <a:solidFill>
                <a:srgbClr val="EEECE9"/>
              </a:solidFill>
              <a:prstDash val="solid"/>
              <a:round/>
            </a:ln>
          </p:spPr>
        </p:sp>
        <p:sp>
          <p:nvSpPr>
            <p:cNvPr name="TextBox 15" id="15"/>
            <p:cNvSpPr txBox="true"/>
            <p:nvPr/>
          </p:nvSpPr>
          <p:spPr>
            <a:xfrm>
              <a:off x="0" y="9525"/>
              <a:ext cx="353732" cy="143787"/>
            </a:xfrm>
            <a:prstGeom prst="rect">
              <a:avLst/>
            </a:prstGeom>
          </p:spPr>
          <p:txBody>
            <a:bodyPr anchor="ctr" rtlCol="false" tIns="50800" lIns="50800" bIns="50800" rIns="50800"/>
            <a:lstStyle/>
            <a:p>
              <a:pPr algn="ctr" marL="0" indent="0" lvl="0">
                <a:lnSpc>
                  <a:spcPts val="2573"/>
                </a:lnSpc>
              </a:pPr>
              <a:r>
                <a:rPr lang="en-US" b="true" sz="2199">
                  <a:solidFill>
                    <a:srgbClr val="EEECE9"/>
                  </a:solidFill>
                  <a:latin typeface="Montserrat Bold"/>
                  <a:ea typeface="Montserrat Bold"/>
                  <a:cs typeface="Montserrat Bold"/>
                  <a:sym typeface="Montserrat Bold"/>
                </a:rPr>
                <a:t>Presentación de la propuesta </a:t>
              </a:r>
            </a:p>
          </p:txBody>
        </p:sp>
      </p:grpSp>
      <p:grpSp>
        <p:nvGrpSpPr>
          <p:cNvPr name="Group 16" id="16"/>
          <p:cNvGrpSpPr/>
          <p:nvPr/>
        </p:nvGrpSpPr>
        <p:grpSpPr>
          <a:xfrm rot="0">
            <a:off x="4051274" y="7489733"/>
            <a:ext cx="2480420" cy="1075046"/>
            <a:chOff x="0" y="0"/>
            <a:chExt cx="353732" cy="153312"/>
          </a:xfrm>
        </p:grpSpPr>
        <p:sp>
          <p:nvSpPr>
            <p:cNvPr name="Freeform 17" id="17"/>
            <p:cNvSpPr/>
            <p:nvPr/>
          </p:nvSpPr>
          <p:spPr>
            <a:xfrm flipH="false" flipV="false" rot="0">
              <a:off x="0" y="0"/>
              <a:ext cx="353732" cy="153312"/>
            </a:xfrm>
            <a:custGeom>
              <a:avLst/>
              <a:gdLst/>
              <a:ahLst/>
              <a:cxnLst/>
              <a:rect r="r" b="b" t="t" l="l"/>
              <a:pathLst>
                <a:path h="153312" w="353732">
                  <a:moveTo>
                    <a:pt x="76656" y="0"/>
                  </a:moveTo>
                  <a:lnTo>
                    <a:pt x="277076" y="0"/>
                  </a:lnTo>
                  <a:cubicBezTo>
                    <a:pt x="319412" y="0"/>
                    <a:pt x="353732" y="34320"/>
                    <a:pt x="353732" y="76656"/>
                  </a:cubicBezTo>
                  <a:lnTo>
                    <a:pt x="353732" y="76656"/>
                  </a:lnTo>
                  <a:cubicBezTo>
                    <a:pt x="353732" y="96987"/>
                    <a:pt x="345656" y="116484"/>
                    <a:pt x="331280" y="130860"/>
                  </a:cubicBezTo>
                  <a:cubicBezTo>
                    <a:pt x="316904" y="145236"/>
                    <a:pt x="297406" y="153312"/>
                    <a:pt x="27707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ln w="19050" cap="rnd">
              <a:solidFill>
                <a:srgbClr val="EEECE9"/>
              </a:solidFill>
              <a:prstDash val="solid"/>
              <a:round/>
            </a:ln>
          </p:spPr>
        </p:sp>
        <p:sp>
          <p:nvSpPr>
            <p:cNvPr name="TextBox 18" id="18"/>
            <p:cNvSpPr txBox="true"/>
            <p:nvPr/>
          </p:nvSpPr>
          <p:spPr>
            <a:xfrm>
              <a:off x="0" y="0"/>
              <a:ext cx="353732" cy="153312"/>
            </a:xfrm>
            <a:prstGeom prst="rect">
              <a:avLst/>
            </a:prstGeom>
          </p:spPr>
          <p:txBody>
            <a:bodyPr anchor="ctr" rtlCol="false" tIns="50800" lIns="50800" bIns="50800" rIns="50800"/>
            <a:lstStyle/>
            <a:p>
              <a:pPr algn="ctr" marL="0" indent="0" lvl="0">
                <a:lnSpc>
                  <a:spcPts val="2223"/>
                </a:lnSpc>
              </a:pPr>
              <a:r>
                <a:rPr lang="en-US" b="true" sz="1900">
                  <a:solidFill>
                    <a:srgbClr val="EEECE9"/>
                  </a:solidFill>
                  <a:latin typeface="Montserrat Bold"/>
                  <a:ea typeface="Montserrat Bold"/>
                  <a:cs typeface="Montserrat Bold"/>
                  <a:sym typeface="Montserrat Bold"/>
                </a:rPr>
                <a:t>socialización, Cambios y mejoras</a:t>
              </a:r>
            </a:p>
          </p:txBody>
        </p:sp>
      </p:grpSp>
      <p:grpSp>
        <p:nvGrpSpPr>
          <p:cNvPr name="Group 19" id="19"/>
          <p:cNvGrpSpPr/>
          <p:nvPr/>
        </p:nvGrpSpPr>
        <p:grpSpPr>
          <a:xfrm rot="0">
            <a:off x="6742586" y="2433976"/>
            <a:ext cx="1827268" cy="1075046"/>
            <a:chOff x="0" y="0"/>
            <a:chExt cx="260586" cy="153312"/>
          </a:xfrm>
        </p:grpSpPr>
        <p:sp>
          <p:nvSpPr>
            <p:cNvPr name="Freeform 20" id="20"/>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21" id="21"/>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22" id="22"/>
          <p:cNvGrpSpPr/>
          <p:nvPr/>
        </p:nvGrpSpPr>
        <p:grpSpPr>
          <a:xfrm rot="0">
            <a:off x="6837836" y="3697915"/>
            <a:ext cx="1827268" cy="1075046"/>
            <a:chOff x="0" y="0"/>
            <a:chExt cx="260586" cy="153312"/>
          </a:xfrm>
        </p:grpSpPr>
        <p:sp>
          <p:nvSpPr>
            <p:cNvPr name="Freeform 23" id="23"/>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24" id="24"/>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r>
                <a:rPr lang="en-US" b="true" sz="1316">
                  <a:solidFill>
                    <a:srgbClr val="000000"/>
                  </a:solidFill>
                  <a:latin typeface="Montserrat Bold"/>
                  <a:ea typeface="Montserrat Bold"/>
                  <a:cs typeface="Montserrat Bold"/>
                  <a:sym typeface="Montserrat Bold"/>
                </a:rPr>
                <a:t>Documentos y decretos</a:t>
              </a:r>
            </a:p>
          </p:txBody>
        </p:sp>
      </p:grpSp>
      <p:grpSp>
        <p:nvGrpSpPr>
          <p:cNvPr name="Group 25" id="25"/>
          <p:cNvGrpSpPr/>
          <p:nvPr/>
        </p:nvGrpSpPr>
        <p:grpSpPr>
          <a:xfrm rot="0">
            <a:off x="6742586" y="4961854"/>
            <a:ext cx="1827268" cy="1075046"/>
            <a:chOff x="0" y="0"/>
            <a:chExt cx="260586" cy="153312"/>
          </a:xfrm>
        </p:grpSpPr>
        <p:sp>
          <p:nvSpPr>
            <p:cNvPr name="Freeform 26" id="26"/>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27" id="27"/>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28" id="28"/>
          <p:cNvGrpSpPr/>
          <p:nvPr/>
        </p:nvGrpSpPr>
        <p:grpSpPr>
          <a:xfrm rot="0">
            <a:off x="6742586" y="6225794"/>
            <a:ext cx="1827268" cy="1075046"/>
            <a:chOff x="0" y="0"/>
            <a:chExt cx="260586" cy="153312"/>
          </a:xfrm>
        </p:grpSpPr>
        <p:sp>
          <p:nvSpPr>
            <p:cNvPr name="Freeform 29" id="29"/>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30" id="30"/>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31" id="31"/>
          <p:cNvGrpSpPr/>
          <p:nvPr/>
        </p:nvGrpSpPr>
        <p:grpSpPr>
          <a:xfrm rot="0">
            <a:off x="6737847" y="7489733"/>
            <a:ext cx="1832006" cy="1075046"/>
            <a:chOff x="0" y="0"/>
            <a:chExt cx="261262" cy="153312"/>
          </a:xfrm>
        </p:grpSpPr>
        <p:sp>
          <p:nvSpPr>
            <p:cNvPr name="Freeform 32" id="32"/>
            <p:cNvSpPr/>
            <p:nvPr/>
          </p:nvSpPr>
          <p:spPr>
            <a:xfrm flipH="false" flipV="false" rot="0">
              <a:off x="0" y="0"/>
              <a:ext cx="261262" cy="153312"/>
            </a:xfrm>
            <a:custGeom>
              <a:avLst/>
              <a:gdLst/>
              <a:ahLst/>
              <a:cxnLst/>
              <a:rect r="r" b="b" t="t" l="l"/>
              <a:pathLst>
                <a:path h="153312" w="261262">
                  <a:moveTo>
                    <a:pt x="76656" y="0"/>
                  </a:moveTo>
                  <a:lnTo>
                    <a:pt x="184606" y="0"/>
                  </a:lnTo>
                  <a:cubicBezTo>
                    <a:pt x="204936" y="0"/>
                    <a:pt x="224434" y="8076"/>
                    <a:pt x="238810" y="22452"/>
                  </a:cubicBezTo>
                  <a:cubicBezTo>
                    <a:pt x="253186" y="36828"/>
                    <a:pt x="261262" y="56326"/>
                    <a:pt x="261262" y="76656"/>
                  </a:cubicBezTo>
                  <a:lnTo>
                    <a:pt x="261262" y="76656"/>
                  </a:lnTo>
                  <a:cubicBezTo>
                    <a:pt x="261262" y="96987"/>
                    <a:pt x="253186" y="116484"/>
                    <a:pt x="238810" y="130860"/>
                  </a:cubicBezTo>
                  <a:cubicBezTo>
                    <a:pt x="224434" y="145236"/>
                    <a:pt x="204936" y="153312"/>
                    <a:pt x="18460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33" id="33"/>
            <p:cNvSpPr txBox="true"/>
            <p:nvPr/>
          </p:nvSpPr>
          <p:spPr>
            <a:xfrm>
              <a:off x="0" y="-28575"/>
              <a:ext cx="261262"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34" id="34"/>
          <p:cNvGrpSpPr/>
          <p:nvPr/>
        </p:nvGrpSpPr>
        <p:grpSpPr>
          <a:xfrm rot="0">
            <a:off x="8775660" y="2433976"/>
            <a:ext cx="1827268" cy="1075046"/>
            <a:chOff x="0" y="0"/>
            <a:chExt cx="260586" cy="153312"/>
          </a:xfrm>
        </p:grpSpPr>
        <p:sp>
          <p:nvSpPr>
            <p:cNvPr name="Freeform 35" id="35"/>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36" id="36"/>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37" id="37"/>
          <p:cNvGrpSpPr/>
          <p:nvPr/>
        </p:nvGrpSpPr>
        <p:grpSpPr>
          <a:xfrm rot="0">
            <a:off x="4051274" y="1485905"/>
            <a:ext cx="12673673" cy="752554"/>
            <a:chOff x="0" y="0"/>
            <a:chExt cx="1807390" cy="107321"/>
          </a:xfrm>
        </p:grpSpPr>
        <p:sp>
          <p:nvSpPr>
            <p:cNvPr name="Freeform 38" id="38"/>
            <p:cNvSpPr/>
            <p:nvPr/>
          </p:nvSpPr>
          <p:spPr>
            <a:xfrm flipH="false" flipV="false" rot="0">
              <a:off x="0" y="0"/>
              <a:ext cx="1807389" cy="107321"/>
            </a:xfrm>
            <a:custGeom>
              <a:avLst/>
              <a:gdLst/>
              <a:ahLst/>
              <a:cxnLst/>
              <a:rect r="r" b="b" t="t" l="l"/>
              <a:pathLst>
                <a:path h="107321" w="1807389">
                  <a:moveTo>
                    <a:pt x="17104" y="0"/>
                  </a:moveTo>
                  <a:lnTo>
                    <a:pt x="1790285" y="0"/>
                  </a:lnTo>
                  <a:cubicBezTo>
                    <a:pt x="1794822" y="0"/>
                    <a:pt x="1799172" y="1802"/>
                    <a:pt x="1802380" y="5010"/>
                  </a:cubicBezTo>
                  <a:cubicBezTo>
                    <a:pt x="1805587" y="8217"/>
                    <a:pt x="1807389" y="12568"/>
                    <a:pt x="1807389" y="17104"/>
                  </a:cubicBezTo>
                  <a:lnTo>
                    <a:pt x="1807389" y="90217"/>
                  </a:lnTo>
                  <a:cubicBezTo>
                    <a:pt x="1807389" y="94754"/>
                    <a:pt x="1805587" y="99104"/>
                    <a:pt x="1802380" y="102312"/>
                  </a:cubicBezTo>
                  <a:cubicBezTo>
                    <a:pt x="1799172" y="105519"/>
                    <a:pt x="1794822" y="107321"/>
                    <a:pt x="1790285" y="107321"/>
                  </a:cubicBezTo>
                  <a:lnTo>
                    <a:pt x="17104" y="107321"/>
                  </a:lnTo>
                  <a:cubicBezTo>
                    <a:pt x="12568" y="107321"/>
                    <a:pt x="8217" y="105519"/>
                    <a:pt x="5010" y="102312"/>
                  </a:cubicBezTo>
                  <a:cubicBezTo>
                    <a:pt x="1802" y="99104"/>
                    <a:pt x="0" y="94754"/>
                    <a:pt x="0" y="90217"/>
                  </a:cubicBezTo>
                  <a:lnTo>
                    <a:pt x="0" y="17104"/>
                  </a:lnTo>
                  <a:cubicBezTo>
                    <a:pt x="0" y="12568"/>
                    <a:pt x="1802" y="8217"/>
                    <a:pt x="5010" y="5010"/>
                  </a:cubicBezTo>
                  <a:cubicBezTo>
                    <a:pt x="8217" y="1802"/>
                    <a:pt x="12568" y="0"/>
                    <a:pt x="17104" y="0"/>
                  </a:cubicBezTo>
                  <a:close/>
                </a:path>
              </a:pathLst>
            </a:custGeom>
            <a:ln w="19050" cap="rnd">
              <a:solidFill>
                <a:srgbClr val="EEECE9"/>
              </a:solidFill>
              <a:prstDash val="solid"/>
              <a:round/>
            </a:ln>
          </p:spPr>
        </p:sp>
        <p:sp>
          <p:nvSpPr>
            <p:cNvPr name="TextBox 39" id="39"/>
            <p:cNvSpPr txBox="true"/>
            <p:nvPr/>
          </p:nvSpPr>
          <p:spPr>
            <a:xfrm>
              <a:off x="0" y="-38100"/>
              <a:ext cx="1807390" cy="145421"/>
            </a:xfrm>
            <a:prstGeom prst="rect">
              <a:avLst/>
            </a:prstGeom>
          </p:spPr>
          <p:txBody>
            <a:bodyPr anchor="ctr" rtlCol="false" tIns="50800" lIns="50800" bIns="50800" rIns="50800"/>
            <a:lstStyle/>
            <a:p>
              <a:pPr algn="ctr" marL="0" indent="0" lvl="0">
                <a:lnSpc>
                  <a:spcPts val="3079"/>
                </a:lnSpc>
                <a:spcBef>
                  <a:spcPct val="0"/>
                </a:spcBef>
              </a:pPr>
              <a:r>
                <a:rPr lang="en-US" b="true" sz="2199" strike="noStrike" u="none">
                  <a:solidFill>
                    <a:srgbClr val="EEECE9"/>
                  </a:solidFill>
                  <a:latin typeface="Montserrat Medium"/>
                  <a:ea typeface="Montserrat Medium"/>
                  <a:cs typeface="Montserrat Medium"/>
                  <a:sym typeface="Montserrat Medium"/>
                </a:rPr>
                <a:t>Febrero</a:t>
              </a:r>
            </a:p>
          </p:txBody>
        </p:sp>
      </p:grpSp>
      <p:grpSp>
        <p:nvGrpSpPr>
          <p:cNvPr name="Group 40" id="40"/>
          <p:cNvGrpSpPr/>
          <p:nvPr/>
        </p:nvGrpSpPr>
        <p:grpSpPr>
          <a:xfrm rot="0">
            <a:off x="8775660" y="3697915"/>
            <a:ext cx="1827268" cy="1075046"/>
            <a:chOff x="0" y="0"/>
            <a:chExt cx="260586" cy="153312"/>
          </a:xfrm>
        </p:grpSpPr>
        <p:sp>
          <p:nvSpPr>
            <p:cNvPr name="Freeform 41" id="41"/>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42" id="42"/>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r>
                <a:rPr lang="en-US" b="true" sz="1316">
                  <a:solidFill>
                    <a:srgbClr val="000000"/>
                  </a:solidFill>
                  <a:latin typeface="Montserrat Bold"/>
                  <a:ea typeface="Montserrat Bold"/>
                  <a:cs typeface="Montserrat Bold"/>
                  <a:sym typeface="Montserrat Bold"/>
                </a:rPr>
                <a:t>Documentos y decretos</a:t>
              </a:r>
            </a:p>
          </p:txBody>
        </p:sp>
      </p:grpSp>
      <p:grpSp>
        <p:nvGrpSpPr>
          <p:cNvPr name="Group 43" id="43"/>
          <p:cNvGrpSpPr/>
          <p:nvPr/>
        </p:nvGrpSpPr>
        <p:grpSpPr>
          <a:xfrm rot="0">
            <a:off x="8870910" y="4961854"/>
            <a:ext cx="1827268" cy="1099007"/>
            <a:chOff x="0" y="0"/>
            <a:chExt cx="260586" cy="156729"/>
          </a:xfrm>
        </p:grpSpPr>
        <p:sp>
          <p:nvSpPr>
            <p:cNvPr name="Freeform 44" id="44"/>
            <p:cNvSpPr/>
            <p:nvPr/>
          </p:nvSpPr>
          <p:spPr>
            <a:xfrm flipH="false" flipV="false" rot="0">
              <a:off x="0" y="0"/>
              <a:ext cx="260586" cy="156729"/>
            </a:xfrm>
            <a:custGeom>
              <a:avLst/>
              <a:gdLst/>
              <a:ahLst/>
              <a:cxnLst/>
              <a:rect r="r" b="b" t="t" l="l"/>
              <a:pathLst>
                <a:path h="156729" w="260586">
                  <a:moveTo>
                    <a:pt x="78365" y="0"/>
                  </a:moveTo>
                  <a:lnTo>
                    <a:pt x="182222" y="0"/>
                  </a:lnTo>
                  <a:cubicBezTo>
                    <a:pt x="203005" y="0"/>
                    <a:pt x="222938" y="8256"/>
                    <a:pt x="237634" y="22952"/>
                  </a:cubicBezTo>
                  <a:cubicBezTo>
                    <a:pt x="252330" y="37649"/>
                    <a:pt x="260586" y="57581"/>
                    <a:pt x="260586" y="78365"/>
                  </a:cubicBezTo>
                  <a:lnTo>
                    <a:pt x="260586" y="78365"/>
                  </a:lnTo>
                  <a:cubicBezTo>
                    <a:pt x="260586" y="99148"/>
                    <a:pt x="252330" y="119080"/>
                    <a:pt x="237634" y="133777"/>
                  </a:cubicBezTo>
                  <a:cubicBezTo>
                    <a:pt x="222938" y="148473"/>
                    <a:pt x="203005" y="156729"/>
                    <a:pt x="182222" y="156729"/>
                  </a:cubicBezTo>
                  <a:lnTo>
                    <a:pt x="78365" y="156729"/>
                  </a:lnTo>
                  <a:cubicBezTo>
                    <a:pt x="57581" y="156729"/>
                    <a:pt x="37649" y="148473"/>
                    <a:pt x="22952" y="133777"/>
                  </a:cubicBezTo>
                  <a:cubicBezTo>
                    <a:pt x="8256" y="119080"/>
                    <a:pt x="0" y="99148"/>
                    <a:pt x="0" y="78365"/>
                  </a:cubicBezTo>
                  <a:lnTo>
                    <a:pt x="0" y="78365"/>
                  </a:lnTo>
                  <a:cubicBezTo>
                    <a:pt x="0" y="57581"/>
                    <a:pt x="8256" y="37649"/>
                    <a:pt x="22952" y="22952"/>
                  </a:cubicBezTo>
                  <a:cubicBezTo>
                    <a:pt x="37649" y="8256"/>
                    <a:pt x="57581" y="0"/>
                    <a:pt x="78365" y="0"/>
                  </a:cubicBezTo>
                  <a:close/>
                </a:path>
              </a:pathLst>
            </a:custGeom>
            <a:solidFill>
              <a:srgbClr val="C9E77F"/>
            </a:solidFill>
            <a:ln cap="rnd">
              <a:noFill/>
              <a:prstDash val="solid"/>
              <a:round/>
            </a:ln>
          </p:spPr>
        </p:sp>
        <p:sp>
          <p:nvSpPr>
            <p:cNvPr name="TextBox 45" id="45"/>
            <p:cNvSpPr txBox="true"/>
            <p:nvPr/>
          </p:nvSpPr>
          <p:spPr>
            <a:xfrm>
              <a:off x="0" y="-28575"/>
              <a:ext cx="260586" cy="185304"/>
            </a:xfrm>
            <a:prstGeom prst="rect">
              <a:avLst/>
            </a:prstGeom>
          </p:spPr>
          <p:txBody>
            <a:bodyPr anchor="ctr" rtlCol="false" tIns="50800" lIns="50800" bIns="50800" rIns="50800"/>
            <a:lstStyle/>
            <a:p>
              <a:pPr algn="ctr">
                <a:lnSpc>
                  <a:spcPts val="1983"/>
                </a:lnSpc>
              </a:pPr>
              <a:r>
                <a:rPr lang="en-US" sz="1416" b="true">
                  <a:solidFill>
                    <a:srgbClr val="0F3901"/>
                  </a:solidFill>
                  <a:latin typeface="Montserrat Bold"/>
                  <a:ea typeface="Montserrat Bold"/>
                  <a:cs typeface="Montserrat Bold"/>
                  <a:sym typeface="Montserrat Bold"/>
                </a:rPr>
                <a:t>Delimitación</a:t>
              </a:r>
            </a:p>
            <a:p>
              <a:pPr algn="ctr" marL="0" indent="0" lvl="0">
                <a:lnSpc>
                  <a:spcPts val="1983"/>
                </a:lnSpc>
                <a:spcBef>
                  <a:spcPct val="0"/>
                </a:spcBef>
              </a:pPr>
              <a:r>
                <a:rPr lang="en-US" b="true" sz="1416">
                  <a:solidFill>
                    <a:srgbClr val="0F3901"/>
                  </a:solidFill>
                  <a:latin typeface="Montserrat Bold"/>
                  <a:ea typeface="Montserrat Bold"/>
                  <a:cs typeface="Montserrat Bold"/>
                  <a:sym typeface="Montserrat Bold"/>
                </a:rPr>
                <a:t> 5 unidades de nucleo de conservacion</a:t>
              </a:r>
            </a:p>
          </p:txBody>
        </p:sp>
      </p:grpSp>
      <p:grpSp>
        <p:nvGrpSpPr>
          <p:cNvPr name="Group 46" id="46"/>
          <p:cNvGrpSpPr/>
          <p:nvPr/>
        </p:nvGrpSpPr>
        <p:grpSpPr>
          <a:xfrm rot="0">
            <a:off x="8775660" y="6225794"/>
            <a:ext cx="1827268" cy="1075046"/>
            <a:chOff x="0" y="0"/>
            <a:chExt cx="260586" cy="153312"/>
          </a:xfrm>
        </p:grpSpPr>
        <p:sp>
          <p:nvSpPr>
            <p:cNvPr name="Freeform 47" id="47"/>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48" id="48"/>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49" id="49"/>
          <p:cNvGrpSpPr/>
          <p:nvPr/>
        </p:nvGrpSpPr>
        <p:grpSpPr>
          <a:xfrm rot="0">
            <a:off x="8770922" y="7489733"/>
            <a:ext cx="1832006" cy="1075046"/>
            <a:chOff x="0" y="0"/>
            <a:chExt cx="261262" cy="153312"/>
          </a:xfrm>
        </p:grpSpPr>
        <p:sp>
          <p:nvSpPr>
            <p:cNvPr name="Freeform 50" id="50"/>
            <p:cNvSpPr/>
            <p:nvPr/>
          </p:nvSpPr>
          <p:spPr>
            <a:xfrm flipH="false" flipV="false" rot="0">
              <a:off x="0" y="0"/>
              <a:ext cx="261262" cy="153312"/>
            </a:xfrm>
            <a:custGeom>
              <a:avLst/>
              <a:gdLst/>
              <a:ahLst/>
              <a:cxnLst/>
              <a:rect r="r" b="b" t="t" l="l"/>
              <a:pathLst>
                <a:path h="153312" w="261262">
                  <a:moveTo>
                    <a:pt x="76656" y="0"/>
                  </a:moveTo>
                  <a:lnTo>
                    <a:pt x="184606" y="0"/>
                  </a:lnTo>
                  <a:cubicBezTo>
                    <a:pt x="204936" y="0"/>
                    <a:pt x="224434" y="8076"/>
                    <a:pt x="238810" y="22452"/>
                  </a:cubicBezTo>
                  <a:cubicBezTo>
                    <a:pt x="253186" y="36828"/>
                    <a:pt x="261262" y="56326"/>
                    <a:pt x="261262" y="76656"/>
                  </a:cubicBezTo>
                  <a:lnTo>
                    <a:pt x="261262" y="76656"/>
                  </a:lnTo>
                  <a:cubicBezTo>
                    <a:pt x="261262" y="96987"/>
                    <a:pt x="253186" y="116484"/>
                    <a:pt x="238810" y="130860"/>
                  </a:cubicBezTo>
                  <a:cubicBezTo>
                    <a:pt x="224434" y="145236"/>
                    <a:pt x="204936" y="153312"/>
                    <a:pt x="18460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51" id="51"/>
            <p:cNvSpPr txBox="true"/>
            <p:nvPr/>
          </p:nvSpPr>
          <p:spPr>
            <a:xfrm>
              <a:off x="0" y="-28575"/>
              <a:ext cx="261262"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52" id="52"/>
          <p:cNvGrpSpPr/>
          <p:nvPr/>
        </p:nvGrpSpPr>
        <p:grpSpPr>
          <a:xfrm rot="0">
            <a:off x="10808735" y="2433976"/>
            <a:ext cx="1827268" cy="1075046"/>
            <a:chOff x="0" y="0"/>
            <a:chExt cx="260586" cy="153312"/>
          </a:xfrm>
        </p:grpSpPr>
        <p:sp>
          <p:nvSpPr>
            <p:cNvPr name="Freeform 53" id="53"/>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54" id="54"/>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55" id="55"/>
          <p:cNvGrpSpPr/>
          <p:nvPr/>
        </p:nvGrpSpPr>
        <p:grpSpPr>
          <a:xfrm rot="0">
            <a:off x="10808735" y="3697915"/>
            <a:ext cx="1827268" cy="1075046"/>
            <a:chOff x="0" y="0"/>
            <a:chExt cx="260586" cy="153312"/>
          </a:xfrm>
        </p:grpSpPr>
        <p:sp>
          <p:nvSpPr>
            <p:cNvPr name="Freeform 56" id="56"/>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57" id="57"/>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58" id="58"/>
          <p:cNvGrpSpPr/>
          <p:nvPr/>
        </p:nvGrpSpPr>
        <p:grpSpPr>
          <a:xfrm rot="0">
            <a:off x="10808735" y="4961854"/>
            <a:ext cx="1827268" cy="1075046"/>
            <a:chOff x="0" y="0"/>
            <a:chExt cx="260586" cy="153312"/>
          </a:xfrm>
        </p:grpSpPr>
        <p:sp>
          <p:nvSpPr>
            <p:cNvPr name="Freeform 59" id="59"/>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60" id="60"/>
            <p:cNvSpPr txBox="true"/>
            <p:nvPr/>
          </p:nvSpPr>
          <p:spPr>
            <a:xfrm>
              <a:off x="0" y="-28575"/>
              <a:ext cx="260586" cy="181887"/>
            </a:xfrm>
            <a:prstGeom prst="rect">
              <a:avLst/>
            </a:prstGeom>
          </p:spPr>
          <p:txBody>
            <a:bodyPr anchor="ctr" rtlCol="false" tIns="50800" lIns="50800" bIns="50800" rIns="50800"/>
            <a:lstStyle/>
            <a:p>
              <a:pPr algn="ctr">
                <a:lnSpc>
                  <a:spcPts val="1843"/>
                </a:lnSpc>
              </a:pPr>
              <a:r>
                <a:rPr lang="en-US" sz="1316" b="true">
                  <a:solidFill>
                    <a:srgbClr val="000000"/>
                  </a:solidFill>
                  <a:latin typeface="Montserrat Bold"/>
                  <a:ea typeface="Montserrat Bold"/>
                  <a:cs typeface="Montserrat Bold"/>
                  <a:sym typeface="Montserrat Bold"/>
                </a:rPr>
                <a:t>3 lineas de trabajo</a:t>
              </a:r>
            </a:p>
            <a:p>
              <a:pPr algn="l" marL="284288" indent="-142144" lvl="1">
                <a:lnSpc>
                  <a:spcPts val="1843"/>
                </a:lnSpc>
                <a:buFont typeface="Arial"/>
                <a:buChar char="•"/>
              </a:pPr>
              <a:r>
                <a:rPr lang="en-US" b="true" sz="1316">
                  <a:solidFill>
                    <a:srgbClr val="000000"/>
                  </a:solidFill>
                  <a:latin typeface="Montserrat Bold"/>
                  <a:ea typeface="Montserrat Bold"/>
                  <a:cs typeface="Montserrat Bold"/>
                  <a:sym typeface="Montserrat Bold"/>
                </a:rPr>
                <a:t>Documental</a:t>
              </a:r>
            </a:p>
            <a:p>
              <a:pPr algn="l" marL="284288" indent="-142144" lvl="1">
                <a:lnSpc>
                  <a:spcPts val="1843"/>
                </a:lnSpc>
                <a:buFont typeface="Arial"/>
                <a:buChar char="•"/>
              </a:pPr>
              <a:r>
                <a:rPr lang="en-US" b="true" sz="1316">
                  <a:solidFill>
                    <a:srgbClr val="000000"/>
                  </a:solidFill>
                  <a:latin typeface="Montserrat Bold"/>
                  <a:ea typeface="Montserrat Bold"/>
                  <a:cs typeface="Montserrat Bold"/>
                  <a:sym typeface="Montserrat Bold"/>
                </a:rPr>
                <a:t>E</a:t>
              </a:r>
              <a:r>
                <a:rPr lang="en-US" b="true" sz="1316">
                  <a:solidFill>
                    <a:srgbClr val="000000"/>
                  </a:solidFill>
                  <a:latin typeface="Montserrat Bold"/>
                  <a:ea typeface="Montserrat Bold"/>
                  <a:cs typeface="Montserrat Bold"/>
                  <a:sym typeface="Montserrat Bold"/>
                </a:rPr>
                <a:t>scultura</a:t>
              </a:r>
            </a:p>
            <a:p>
              <a:pPr algn="l" marL="284288" indent="-142144" lvl="1">
                <a:lnSpc>
                  <a:spcPts val="1843"/>
                </a:lnSpc>
                <a:spcBef>
                  <a:spcPct val="0"/>
                </a:spcBef>
                <a:buFont typeface="Arial"/>
                <a:buChar char="•"/>
              </a:pPr>
              <a:r>
                <a:rPr lang="en-US" b="true" sz="1316">
                  <a:solidFill>
                    <a:srgbClr val="000000"/>
                  </a:solidFill>
                  <a:latin typeface="Montserrat Bold"/>
                  <a:ea typeface="Montserrat Bold"/>
                  <a:cs typeface="Montserrat Bold"/>
                  <a:sym typeface="Montserrat Bold"/>
                </a:rPr>
                <a:t>D</a:t>
              </a:r>
              <a:r>
                <a:rPr lang="en-US" b="true" sz="1316">
                  <a:solidFill>
                    <a:srgbClr val="000000"/>
                  </a:solidFill>
                  <a:latin typeface="Montserrat Bold"/>
                  <a:ea typeface="Montserrat Bold"/>
                  <a:cs typeface="Montserrat Bold"/>
                  <a:sym typeface="Montserrat Bold"/>
                </a:rPr>
                <a:t>igital</a:t>
              </a:r>
            </a:p>
          </p:txBody>
        </p:sp>
      </p:grpSp>
      <p:grpSp>
        <p:nvGrpSpPr>
          <p:cNvPr name="Group 61" id="61"/>
          <p:cNvGrpSpPr/>
          <p:nvPr/>
        </p:nvGrpSpPr>
        <p:grpSpPr>
          <a:xfrm rot="0">
            <a:off x="10808735" y="6225794"/>
            <a:ext cx="1827268" cy="1075046"/>
            <a:chOff x="0" y="0"/>
            <a:chExt cx="260586" cy="153312"/>
          </a:xfrm>
        </p:grpSpPr>
        <p:sp>
          <p:nvSpPr>
            <p:cNvPr name="Freeform 62" id="62"/>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63" id="63"/>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64" id="64"/>
          <p:cNvGrpSpPr/>
          <p:nvPr/>
        </p:nvGrpSpPr>
        <p:grpSpPr>
          <a:xfrm rot="0">
            <a:off x="10803997" y="7489733"/>
            <a:ext cx="1832006" cy="1075046"/>
            <a:chOff x="0" y="0"/>
            <a:chExt cx="261262" cy="153312"/>
          </a:xfrm>
        </p:grpSpPr>
        <p:sp>
          <p:nvSpPr>
            <p:cNvPr name="Freeform 65" id="65"/>
            <p:cNvSpPr/>
            <p:nvPr/>
          </p:nvSpPr>
          <p:spPr>
            <a:xfrm flipH="false" flipV="false" rot="0">
              <a:off x="0" y="0"/>
              <a:ext cx="261262" cy="153312"/>
            </a:xfrm>
            <a:custGeom>
              <a:avLst/>
              <a:gdLst/>
              <a:ahLst/>
              <a:cxnLst/>
              <a:rect r="r" b="b" t="t" l="l"/>
              <a:pathLst>
                <a:path h="153312" w="261262">
                  <a:moveTo>
                    <a:pt x="76656" y="0"/>
                  </a:moveTo>
                  <a:lnTo>
                    <a:pt x="184606" y="0"/>
                  </a:lnTo>
                  <a:cubicBezTo>
                    <a:pt x="204936" y="0"/>
                    <a:pt x="224434" y="8076"/>
                    <a:pt x="238810" y="22452"/>
                  </a:cubicBezTo>
                  <a:cubicBezTo>
                    <a:pt x="253186" y="36828"/>
                    <a:pt x="261262" y="56326"/>
                    <a:pt x="261262" y="76656"/>
                  </a:cubicBezTo>
                  <a:lnTo>
                    <a:pt x="261262" y="76656"/>
                  </a:lnTo>
                  <a:cubicBezTo>
                    <a:pt x="261262" y="96987"/>
                    <a:pt x="253186" y="116484"/>
                    <a:pt x="238810" y="130860"/>
                  </a:cubicBezTo>
                  <a:cubicBezTo>
                    <a:pt x="224434" y="145236"/>
                    <a:pt x="204936" y="153312"/>
                    <a:pt x="18460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66" id="66"/>
            <p:cNvSpPr txBox="true"/>
            <p:nvPr/>
          </p:nvSpPr>
          <p:spPr>
            <a:xfrm>
              <a:off x="0" y="-28575"/>
              <a:ext cx="261262"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67" id="67"/>
          <p:cNvGrpSpPr/>
          <p:nvPr/>
        </p:nvGrpSpPr>
        <p:grpSpPr>
          <a:xfrm rot="0">
            <a:off x="12841810" y="2433976"/>
            <a:ext cx="1827268" cy="1075046"/>
            <a:chOff x="0" y="0"/>
            <a:chExt cx="260586" cy="153312"/>
          </a:xfrm>
        </p:grpSpPr>
        <p:sp>
          <p:nvSpPr>
            <p:cNvPr name="Freeform 68" id="68"/>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69" id="69"/>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70" id="70"/>
          <p:cNvGrpSpPr/>
          <p:nvPr/>
        </p:nvGrpSpPr>
        <p:grpSpPr>
          <a:xfrm rot="0">
            <a:off x="12841810" y="3697915"/>
            <a:ext cx="1827268" cy="1075046"/>
            <a:chOff x="0" y="0"/>
            <a:chExt cx="260586" cy="153312"/>
          </a:xfrm>
        </p:grpSpPr>
        <p:sp>
          <p:nvSpPr>
            <p:cNvPr name="Freeform 71" id="71"/>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72" id="72"/>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73" id="73"/>
          <p:cNvGrpSpPr/>
          <p:nvPr/>
        </p:nvGrpSpPr>
        <p:grpSpPr>
          <a:xfrm rot="0">
            <a:off x="12841810" y="4961854"/>
            <a:ext cx="1827268" cy="1075046"/>
            <a:chOff x="0" y="0"/>
            <a:chExt cx="260586" cy="153312"/>
          </a:xfrm>
        </p:grpSpPr>
        <p:sp>
          <p:nvSpPr>
            <p:cNvPr name="Freeform 74" id="74"/>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75" id="75"/>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76" id="76"/>
          <p:cNvGrpSpPr/>
          <p:nvPr/>
        </p:nvGrpSpPr>
        <p:grpSpPr>
          <a:xfrm rot="0">
            <a:off x="12841810" y="6225794"/>
            <a:ext cx="1827268" cy="1075046"/>
            <a:chOff x="0" y="0"/>
            <a:chExt cx="260586" cy="153312"/>
          </a:xfrm>
        </p:grpSpPr>
        <p:sp>
          <p:nvSpPr>
            <p:cNvPr name="Freeform 77" id="77"/>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78" id="78"/>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r>
                <a:rPr lang="en-US" b="true" sz="1316">
                  <a:solidFill>
                    <a:srgbClr val="000000"/>
                  </a:solidFill>
                  <a:latin typeface="Montserrat Bold"/>
                  <a:ea typeface="Montserrat Bold"/>
                  <a:cs typeface="Montserrat Bold"/>
                  <a:sym typeface="Montserrat Bold"/>
                </a:rPr>
                <a:t>Diseño de 3 presentaciones </a:t>
              </a:r>
            </a:p>
          </p:txBody>
        </p:sp>
      </p:grpSp>
      <p:grpSp>
        <p:nvGrpSpPr>
          <p:cNvPr name="Group 79" id="79"/>
          <p:cNvGrpSpPr/>
          <p:nvPr/>
        </p:nvGrpSpPr>
        <p:grpSpPr>
          <a:xfrm rot="0">
            <a:off x="12837072" y="7489733"/>
            <a:ext cx="1832006" cy="1075046"/>
            <a:chOff x="0" y="0"/>
            <a:chExt cx="261262" cy="153312"/>
          </a:xfrm>
        </p:grpSpPr>
        <p:sp>
          <p:nvSpPr>
            <p:cNvPr name="Freeform 80" id="80"/>
            <p:cNvSpPr/>
            <p:nvPr/>
          </p:nvSpPr>
          <p:spPr>
            <a:xfrm flipH="false" flipV="false" rot="0">
              <a:off x="0" y="0"/>
              <a:ext cx="261262" cy="153312"/>
            </a:xfrm>
            <a:custGeom>
              <a:avLst/>
              <a:gdLst/>
              <a:ahLst/>
              <a:cxnLst/>
              <a:rect r="r" b="b" t="t" l="l"/>
              <a:pathLst>
                <a:path h="153312" w="261262">
                  <a:moveTo>
                    <a:pt x="76656" y="0"/>
                  </a:moveTo>
                  <a:lnTo>
                    <a:pt x="184606" y="0"/>
                  </a:lnTo>
                  <a:cubicBezTo>
                    <a:pt x="204936" y="0"/>
                    <a:pt x="224434" y="8076"/>
                    <a:pt x="238810" y="22452"/>
                  </a:cubicBezTo>
                  <a:cubicBezTo>
                    <a:pt x="253186" y="36828"/>
                    <a:pt x="261262" y="56326"/>
                    <a:pt x="261262" y="76656"/>
                  </a:cubicBezTo>
                  <a:lnTo>
                    <a:pt x="261262" y="76656"/>
                  </a:lnTo>
                  <a:cubicBezTo>
                    <a:pt x="261262" y="96987"/>
                    <a:pt x="253186" y="116484"/>
                    <a:pt x="238810" y="130860"/>
                  </a:cubicBezTo>
                  <a:cubicBezTo>
                    <a:pt x="224434" y="145236"/>
                    <a:pt x="204936" y="153312"/>
                    <a:pt x="18460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81" id="81"/>
            <p:cNvSpPr txBox="true"/>
            <p:nvPr/>
          </p:nvSpPr>
          <p:spPr>
            <a:xfrm>
              <a:off x="0" y="-28575"/>
              <a:ext cx="261262" cy="181887"/>
            </a:xfrm>
            <a:prstGeom prst="rect">
              <a:avLst/>
            </a:prstGeom>
          </p:spPr>
          <p:txBody>
            <a:bodyPr anchor="ctr" rtlCol="false" tIns="50800" lIns="50800" bIns="50800" rIns="50800"/>
            <a:lstStyle/>
            <a:p>
              <a:pPr algn="ctr" marL="0" indent="0" lvl="0">
                <a:lnSpc>
                  <a:spcPts val="1843"/>
                </a:lnSpc>
                <a:spcBef>
                  <a:spcPct val="0"/>
                </a:spcBef>
              </a:pPr>
              <a:r>
                <a:rPr lang="en-US" b="true" sz="1316">
                  <a:solidFill>
                    <a:srgbClr val="000000"/>
                  </a:solidFill>
                  <a:latin typeface="Montserrat Bold"/>
                  <a:ea typeface="Montserrat Bold"/>
                  <a:cs typeface="Montserrat Bold"/>
                  <a:sym typeface="Montserrat Bold"/>
                </a:rPr>
                <a:t>Socialización, cambios y mejoras</a:t>
              </a:r>
            </a:p>
          </p:txBody>
        </p:sp>
      </p:grpSp>
      <p:grpSp>
        <p:nvGrpSpPr>
          <p:cNvPr name="Group 82" id="82"/>
          <p:cNvGrpSpPr/>
          <p:nvPr/>
        </p:nvGrpSpPr>
        <p:grpSpPr>
          <a:xfrm rot="0">
            <a:off x="14874885" y="2433976"/>
            <a:ext cx="1827268" cy="1075046"/>
            <a:chOff x="0" y="0"/>
            <a:chExt cx="260586" cy="153312"/>
          </a:xfrm>
        </p:grpSpPr>
        <p:sp>
          <p:nvSpPr>
            <p:cNvPr name="Freeform 83" id="83"/>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84" id="84"/>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85" id="85"/>
          <p:cNvGrpSpPr/>
          <p:nvPr/>
        </p:nvGrpSpPr>
        <p:grpSpPr>
          <a:xfrm rot="0">
            <a:off x="14874885" y="3697915"/>
            <a:ext cx="1827268" cy="1075046"/>
            <a:chOff x="0" y="0"/>
            <a:chExt cx="260586" cy="153312"/>
          </a:xfrm>
        </p:grpSpPr>
        <p:sp>
          <p:nvSpPr>
            <p:cNvPr name="Freeform 86" id="86"/>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87" id="87"/>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88" id="88"/>
          <p:cNvGrpSpPr/>
          <p:nvPr/>
        </p:nvGrpSpPr>
        <p:grpSpPr>
          <a:xfrm rot="0">
            <a:off x="14874885" y="4961854"/>
            <a:ext cx="1827268" cy="1075046"/>
            <a:chOff x="0" y="0"/>
            <a:chExt cx="260586" cy="153312"/>
          </a:xfrm>
        </p:grpSpPr>
        <p:sp>
          <p:nvSpPr>
            <p:cNvPr name="Freeform 89" id="89"/>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90" id="90"/>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91" id="91"/>
          <p:cNvGrpSpPr/>
          <p:nvPr/>
        </p:nvGrpSpPr>
        <p:grpSpPr>
          <a:xfrm rot="0">
            <a:off x="14874885" y="6225794"/>
            <a:ext cx="1827268" cy="1075046"/>
            <a:chOff x="0" y="0"/>
            <a:chExt cx="260586" cy="153312"/>
          </a:xfrm>
        </p:grpSpPr>
        <p:sp>
          <p:nvSpPr>
            <p:cNvPr name="Freeform 92" id="92"/>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93" id="93"/>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94" id="94"/>
          <p:cNvGrpSpPr/>
          <p:nvPr/>
        </p:nvGrpSpPr>
        <p:grpSpPr>
          <a:xfrm rot="0">
            <a:off x="14870146" y="7489733"/>
            <a:ext cx="1832006" cy="1075046"/>
            <a:chOff x="0" y="0"/>
            <a:chExt cx="261262" cy="153312"/>
          </a:xfrm>
        </p:grpSpPr>
        <p:sp>
          <p:nvSpPr>
            <p:cNvPr name="Freeform 95" id="95"/>
            <p:cNvSpPr/>
            <p:nvPr/>
          </p:nvSpPr>
          <p:spPr>
            <a:xfrm flipH="false" flipV="false" rot="0">
              <a:off x="0" y="0"/>
              <a:ext cx="261262" cy="153312"/>
            </a:xfrm>
            <a:custGeom>
              <a:avLst/>
              <a:gdLst/>
              <a:ahLst/>
              <a:cxnLst/>
              <a:rect r="r" b="b" t="t" l="l"/>
              <a:pathLst>
                <a:path h="153312" w="261262">
                  <a:moveTo>
                    <a:pt x="76656" y="0"/>
                  </a:moveTo>
                  <a:lnTo>
                    <a:pt x="184606" y="0"/>
                  </a:lnTo>
                  <a:cubicBezTo>
                    <a:pt x="204936" y="0"/>
                    <a:pt x="224434" y="8076"/>
                    <a:pt x="238810" y="22452"/>
                  </a:cubicBezTo>
                  <a:cubicBezTo>
                    <a:pt x="253186" y="36828"/>
                    <a:pt x="261262" y="56326"/>
                    <a:pt x="261262" y="76656"/>
                  </a:cubicBezTo>
                  <a:lnTo>
                    <a:pt x="261262" y="76656"/>
                  </a:lnTo>
                  <a:cubicBezTo>
                    <a:pt x="261262" y="96987"/>
                    <a:pt x="253186" y="116484"/>
                    <a:pt x="238810" y="130860"/>
                  </a:cubicBezTo>
                  <a:cubicBezTo>
                    <a:pt x="224434" y="145236"/>
                    <a:pt x="204936" y="153312"/>
                    <a:pt x="18460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96" id="96"/>
            <p:cNvSpPr txBox="true"/>
            <p:nvPr/>
          </p:nvSpPr>
          <p:spPr>
            <a:xfrm>
              <a:off x="0" y="-28575"/>
              <a:ext cx="261262" cy="181887"/>
            </a:xfrm>
            <a:prstGeom prst="rect">
              <a:avLst/>
            </a:prstGeom>
          </p:spPr>
          <p:txBody>
            <a:bodyPr anchor="ctr" rtlCol="false" tIns="50800" lIns="50800" bIns="50800" rIns="50800"/>
            <a:lstStyle/>
            <a:p>
              <a:pPr algn="ctr" marL="0" indent="0" lvl="0">
                <a:lnSpc>
                  <a:spcPts val="1843"/>
                </a:lnSpc>
                <a:spcBef>
                  <a:spcPct val="0"/>
                </a:spcBef>
              </a:pPr>
            </a:p>
          </p:txBody>
        </p:sp>
      </p:grpSp>
      <p:sp>
        <p:nvSpPr>
          <p:cNvPr name="TextBox 97" id="97"/>
          <p:cNvSpPr txBox="true"/>
          <p:nvPr/>
        </p:nvSpPr>
        <p:spPr>
          <a:xfrm rot="-5400000">
            <a:off x="-2445800" y="5154890"/>
            <a:ext cx="8979347" cy="688976"/>
          </a:xfrm>
          <a:prstGeom prst="rect">
            <a:avLst/>
          </a:prstGeom>
        </p:spPr>
        <p:txBody>
          <a:bodyPr anchor="t" rtlCol="false" tIns="0" lIns="0" bIns="0" rIns="0">
            <a:spAutoFit/>
          </a:bodyPr>
          <a:lstStyle/>
          <a:p>
            <a:pPr algn="ctr">
              <a:lnSpc>
                <a:spcPts val="5300"/>
              </a:lnSpc>
            </a:pPr>
            <a:r>
              <a:rPr lang="en-US" b="true" sz="5000" spc="-165">
                <a:solidFill>
                  <a:srgbClr val="FFFFFF"/>
                </a:solidFill>
                <a:latin typeface="Montserrat Semi-Bold"/>
                <a:ea typeface="Montserrat Semi-Bold"/>
                <a:cs typeface="Montserrat Semi-Bold"/>
                <a:sym typeface="Montserrat Semi-Bold"/>
              </a:rPr>
              <a:t>Cronograma </a:t>
            </a:r>
          </a:p>
        </p:txBody>
      </p:sp>
      <p:sp>
        <p:nvSpPr>
          <p:cNvPr name="TextBox 98" id="98"/>
          <p:cNvSpPr txBox="true"/>
          <p:nvPr/>
        </p:nvSpPr>
        <p:spPr>
          <a:xfrm rot="0">
            <a:off x="6737847" y="2782800"/>
            <a:ext cx="1827268" cy="339300"/>
          </a:xfrm>
          <a:prstGeom prst="rect">
            <a:avLst/>
          </a:prstGeom>
        </p:spPr>
        <p:txBody>
          <a:bodyPr anchor="t" rtlCol="false" tIns="0" lIns="0" bIns="0" rIns="0">
            <a:spAutoFit/>
          </a:bodyPr>
          <a:lstStyle/>
          <a:p>
            <a:pPr algn="ctr">
              <a:lnSpc>
                <a:spcPts val="2823"/>
              </a:lnSpc>
              <a:spcBef>
                <a:spcPct val="0"/>
              </a:spcBef>
            </a:pPr>
            <a:r>
              <a:rPr lang="en-US" b="true" sz="2016">
                <a:solidFill>
                  <a:srgbClr val="FFFFFF"/>
                </a:solidFill>
                <a:latin typeface="Montserrat Bold"/>
                <a:ea typeface="Montserrat Bold"/>
                <a:cs typeface="Montserrat Bold"/>
                <a:sym typeface="Montserrat Bold"/>
              </a:rPr>
              <a:t>Semana  1</a:t>
            </a:r>
          </a:p>
        </p:txBody>
      </p:sp>
      <p:sp>
        <p:nvSpPr>
          <p:cNvPr name="TextBox 99" id="99"/>
          <p:cNvSpPr txBox="true"/>
          <p:nvPr/>
        </p:nvSpPr>
        <p:spPr>
          <a:xfrm rot="0">
            <a:off x="8792659" y="2779487"/>
            <a:ext cx="1827268" cy="339300"/>
          </a:xfrm>
          <a:prstGeom prst="rect">
            <a:avLst/>
          </a:prstGeom>
        </p:spPr>
        <p:txBody>
          <a:bodyPr anchor="t" rtlCol="false" tIns="0" lIns="0" bIns="0" rIns="0">
            <a:spAutoFit/>
          </a:bodyPr>
          <a:lstStyle/>
          <a:p>
            <a:pPr algn="ctr">
              <a:lnSpc>
                <a:spcPts val="2823"/>
              </a:lnSpc>
              <a:spcBef>
                <a:spcPct val="0"/>
              </a:spcBef>
            </a:pPr>
            <a:r>
              <a:rPr lang="en-US" b="true" sz="2016">
                <a:solidFill>
                  <a:srgbClr val="FFFFFF"/>
                </a:solidFill>
                <a:latin typeface="Montserrat Bold"/>
                <a:ea typeface="Montserrat Bold"/>
                <a:cs typeface="Montserrat Bold"/>
                <a:sym typeface="Montserrat Bold"/>
              </a:rPr>
              <a:t>Semana  2</a:t>
            </a:r>
          </a:p>
        </p:txBody>
      </p:sp>
      <p:sp>
        <p:nvSpPr>
          <p:cNvPr name="TextBox 100" id="100"/>
          <p:cNvSpPr txBox="true"/>
          <p:nvPr/>
        </p:nvSpPr>
        <p:spPr>
          <a:xfrm rot="0">
            <a:off x="10803997" y="2782800"/>
            <a:ext cx="1827268" cy="339300"/>
          </a:xfrm>
          <a:prstGeom prst="rect">
            <a:avLst/>
          </a:prstGeom>
        </p:spPr>
        <p:txBody>
          <a:bodyPr anchor="t" rtlCol="false" tIns="0" lIns="0" bIns="0" rIns="0">
            <a:spAutoFit/>
          </a:bodyPr>
          <a:lstStyle/>
          <a:p>
            <a:pPr algn="ctr">
              <a:lnSpc>
                <a:spcPts val="2823"/>
              </a:lnSpc>
              <a:spcBef>
                <a:spcPct val="0"/>
              </a:spcBef>
            </a:pPr>
            <a:r>
              <a:rPr lang="en-US" b="true" sz="2016">
                <a:solidFill>
                  <a:srgbClr val="FFFFFF"/>
                </a:solidFill>
                <a:latin typeface="Montserrat Bold"/>
                <a:ea typeface="Montserrat Bold"/>
                <a:cs typeface="Montserrat Bold"/>
                <a:sym typeface="Montserrat Bold"/>
              </a:rPr>
              <a:t>Semana  3</a:t>
            </a:r>
          </a:p>
        </p:txBody>
      </p:sp>
      <p:sp>
        <p:nvSpPr>
          <p:cNvPr name="TextBox 101" id="101"/>
          <p:cNvSpPr txBox="true"/>
          <p:nvPr/>
        </p:nvSpPr>
        <p:spPr>
          <a:xfrm rot="0">
            <a:off x="12816978" y="2782800"/>
            <a:ext cx="1827268" cy="339300"/>
          </a:xfrm>
          <a:prstGeom prst="rect">
            <a:avLst/>
          </a:prstGeom>
        </p:spPr>
        <p:txBody>
          <a:bodyPr anchor="t" rtlCol="false" tIns="0" lIns="0" bIns="0" rIns="0">
            <a:spAutoFit/>
          </a:bodyPr>
          <a:lstStyle/>
          <a:p>
            <a:pPr algn="ctr">
              <a:lnSpc>
                <a:spcPts val="2823"/>
              </a:lnSpc>
              <a:spcBef>
                <a:spcPct val="0"/>
              </a:spcBef>
            </a:pPr>
            <a:r>
              <a:rPr lang="en-US" b="true" sz="2016">
                <a:solidFill>
                  <a:srgbClr val="FFFFFF"/>
                </a:solidFill>
                <a:latin typeface="Montserrat Bold"/>
                <a:ea typeface="Montserrat Bold"/>
                <a:cs typeface="Montserrat Bold"/>
                <a:sym typeface="Montserrat Bold"/>
              </a:rPr>
              <a:t>Semana  4</a:t>
            </a:r>
          </a:p>
        </p:txBody>
      </p:sp>
      <p:sp>
        <p:nvSpPr>
          <p:cNvPr name="TextBox 102" id="102"/>
          <p:cNvSpPr txBox="true"/>
          <p:nvPr/>
        </p:nvSpPr>
        <p:spPr>
          <a:xfrm rot="0">
            <a:off x="14897678" y="2779487"/>
            <a:ext cx="1827268" cy="339300"/>
          </a:xfrm>
          <a:prstGeom prst="rect">
            <a:avLst/>
          </a:prstGeom>
        </p:spPr>
        <p:txBody>
          <a:bodyPr anchor="t" rtlCol="false" tIns="0" lIns="0" bIns="0" rIns="0">
            <a:spAutoFit/>
          </a:bodyPr>
          <a:lstStyle/>
          <a:p>
            <a:pPr algn="ctr">
              <a:lnSpc>
                <a:spcPts val="2823"/>
              </a:lnSpc>
              <a:spcBef>
                <a:spcPct val="0"/>
              </a:spcBef>
            </a:pPr>
            <a:r>
              <a:rPr lang="en-US" b="true" sz="2016">
                <a:solidFill>
                  <a:srgbClr val="FFFFFF"/>
                </a:solidFill>
                <a:latin typeface="Montserrat Bold"/>
                <a:ea typeface="Montserrat Bold"/>
                <a:cs typeface="Montserrat Bold"/>
                <a:sym typeface="Montserrat Bold"/>
              </a:rPr>
              <a:t>Semana  5</a:t>
            </a:r>
          </a:p>
        </p:txBody>
      </p:sp>
      <p:sp>
        <p:nvSpPr>
          <p:cNvPr name="AutoShape 103" id="103"/>
          <p:cNvSpPr/>
          <p:nvPr/>
        </p:nvSpPr>
        <p:spPr>
          <a:xfrm rot="0">
            <a:off x="381960" y="-2943411"/>
            <a:ext cx="584686" cy="8600723"/>
          </a:xfrm>
          <a:prstGeom prst="rect">
            <a:avLst/>
          </a:prstGeom>
          <a:solidFill>
            <a:srgbClr val="F4E6B4"/>
          </a:solidFill>
        </p:spPr>
      </p:sp>
      <p:sp>
        <p:nvSpPr>
          <p:cNvPr name="Freeform 104" id="104"/>
          <p:cNvSpPr/>
          <p:nvPr/>
        </p:nvSpPr>
        <p:spPr>
          <a:xfrm flipH="false" flipV="false" rot="0">
            <a:off x="1028700" y="528752"/>
            <a:ext cx="1963670" cy="1478483"/>
          </a:xfrm>
          <a:custGeom>
            <a:avLst/>
            <a:gdLst/>
            <a:ahLst/>
            <a:cxnLst/>
            <a:rect r="r" b="b" t="t" l="l"/>
            <a:pathLst>
              <a:path h="1478483" w="1963670">
                <a:moveTo>
                  <a:pt x="0" y="0"/>
                </a:moveTo>
                <a:lnTo>
                  <a:pt x="1963670" y="0"/>
                </a:lnTo>
                <a:lnTo>
                  <a:pt x="1963670" y="1478483"/>
                </a:lnTo>
                <a:lnTo>
                  <a:pt x="0" y="1478483"/>
                </a:lnTo>
                <a:lnTo>
                  <a:pt x="0" y="0"/>
                </a:lnTo>
                <a:close/>
              </a:path>
            </a:pathLst>
          </a:custGeom>
          <a:blipFill>
            <a:blip r:embed="rId3"/>
            <a:stretch>
              <a:fillRect l="0" t="0" r="0" b="0"/>
            </a:stretch>
          </a:blipFill>
        </p:spPr>
      </p:sp>
      <p:sp>
        <p:nvSpPr>
          <p:cNvPr name="Freeform 105" id="105"/>
          <p:cNvSpPr/>
          <p:nvPr/>
        </p:nvSpPr>
        <p:spPr>
          <a:xfrm flipH="false" flipV="false" rot="0">
            <a:off x="401010" y="8243469"/>
            <a:ext cx="652835" cy="490220"/>
          </a:xfrm>
          <a:custGeom>
            <a:avLst/>
            <a:gdLst/>
            <a:ahLst/>
            <a:cxnLst/>
            <a:rect r="r" b="b" t="t" l="l"/>
            <a:pathLst>
              <a:path h="490220" w="652835">
                <a:moveTo>
                  <a:pt x="0" y="0"/>
                </a:moveTo>
                <a:lnTo>
                  <a:pt x="652835" y="0"/>
                </a:lnTo>
                <a:lnTo>
                  <a:pt x="652835" y="490220"/>
                </a:lnTo>
                <a:lnTo>
                  <a:pt x="0" y="49022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106" id="106"/>
          <p:cNvSpPr/>
          <p:nvPr/>
        </p:nvSpPr>
        <p:spPr>
          <a:xfrm flipH="false" flipV="false" rot="0">
            <a:off x="309190" y="6008326"/>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07" id="107"/>
          <p:cNvSpPr/>
          <p:nvPr/>
        </p:nvSpPr>
        <p:spPr>
          <a:xfrm flipH="false" flipV="false" rot="0">
            <a:off x="309190" y="7075825"/>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grpSp>
        <p:nvGrpSpPr>
          <p:cNvPr name="Group 2" id="2"/>
          <p:cNvGrpSpPr/>
          <p:nvPr/>
        </p:nvGrpSpPr>
        <p:grpSpPr>
          <a:xfrm rot="0">
            <a:off x="-216407" y="0"/>
            <a:ext cx="19045530" cy="10382769"/>
            <a:chOff x="0" y="0"/>
            <a:chExt cx="25394039" cy="13843692"/>
          </a:xfrm>
        </p:grpSpPr>
        <p:pic>
          <p:nvPicPr>
            <p:cNvPr name="Picture 3" id="3"/>
            <p:cNvPicPr>
              <a:picLocks noChangeAspect="true"/>
            </p:cNvPicPr>
            <p:nvPr/>
          </p:nvPicPr>
          <p:blipFill>
            <a:blip r:embed="rId2">
              <a:alphaModFix amt="40000"/>
            </a:blip>
            <a:srcRect l="9523" t="12131" r="0" b="12131"/>
            <a:stretch>
              <a:fillRect/>
            </a:stretch>
          </p:blipFill>
          <p:spPr>
            <a:xfrm flipH="false" flipV="false">
              <a:off x="0" y="0"/>
              <a:ext cx="25394039" cy="13843692"/>
            </a:xfrm>
            <a:prstGeom prst="rect">
              <a:avLst/>
            </a:prstGeom>
          </p:spPr>
        </p:pic>
      </p:grpSp>
      <p:grpSp>
        <p:nvGrpSpPr>
          <p:cNvPr name="Group 4" id="4"/>
          <p:cNvGrpSpPr/>
          <p:nvPr/>
        </p:nvGrpSpPr>
        <p:grpSpPr>
          <a:xfrm rot="0">
            <a:off x="4051274" y="2433976"/>
            <a:ext cx="2480420" cy="1075046"/>
            <a:chOff x="0" y="0"/>
            <a:chExt cx="353732" cy="153312"/>
          </a:xfrm>
        </p:grpSpPr>
        <p:sp>
          <p:nvSpPr>
            <p:cNvPr name="Freeform 5" id="5"/>
            <p:cNvSpPr/>
            <p:nvPr/>
          </p:nvSpPr>
          <p:spPr>
            <a:xfrm flipH="false" flipV="false" rot="0">
              <a:off x="0" y="0"/>
              <a:ext cx="353732" cy="153312"/>
            </a:xfrm>
            <a:custGeom>
              <a:avLst/>
              <a:gdLst/>
              <a:ahLst/>
              <a:cxnLst/>
              <a:rect r="r" b="b" t="t" l="l"/>
              <a:pathLst>
                <a:path h="153312" w="353732">
                  <a:moveTo>
                    <a:pt x="76656" y="0"/>
                  </a:moveTo>
                  <a:lnTo>
                    <a:pt x="277076" y="0"/>
                  </a:lnTo>
                  <a:cubicBezTo>
                    <a:pt x="319412" y="0"/>
                    <a:pt x="353732" y="34320"/>
                    <a:pt x="353732" y="76656"/>
                  </a:cubicBezTo>
                  <a:lnTo>
                    <a:pt x="353732" y="76656"/>
                  </a:lnTo>
                  <a:cubicBezTo>
                    <a:pt x="353732" y="96987"/>
                    <a:pt x="345656" y="116484"/>
                    <a:pt x="331280" y="130860"/>
                  </a:cubicBezTo>
                  <a:cubicBezTo>
                    <a:pt x="316904" y="145236"/>
                    <a:pt x="297406" y="153312"/>
                    <a:pt x="27707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ln w="19050" cap="rnd">
              <a:solidFill>
                <a:srgbClr val="EEECE9"/>
              </a:solidFill>
              <a:prstDash val="solid"/>
              <a:round/>
            </a:ln>
          </p:spPr>
        </p:sp>
        <p:sp>
          <p:nvSpPr>
            <p:cNvPr name="TextBox 6" id="6"/>
            <p:cNvSpPr txBox="true"/>
            <p:nvPr/>
          </p:nvSpPr>
          <p:spPr>
            <a:xfrm>
              <a:off x="0" y="9525"/>
              <a:ext cx="353732" cy="143787"/>
            </a:xfrm>
            <a:prstGeom prst="rect">
              <a:avLst/>
            </a:prstGeom>
          </p:spPr>
          <p:txBody>
            <a:bodyPr anchor="ctr" rtlCol="false" tIns="50800" lIns="50800" bIns="50800" rIns="50800"/>
            <a:lstStyle/>
            <a:p>
              <a:pPr algn="ctr" marL="0" indent="0" lvl="0">
                <a:lnSpc>
                  <a:spcPts val="2573"/>
                </a:lnSpc>
              </a:pPr>
              <a:r>
                <a:rPr lang="en-US" b="true" sz="2199">
                  <a:solidFill>
                    <a:srgbClr val="EEECE9"/>
                  </a:solidFill>
                  <a:latin typeface="Montserrat Bold"/>
                  <a:ea typeface="Montserrat Bold"/>
                  <a:cs typeface="Montserrat Bold"/>
                  <a:sym typeface="Montserrat Bold"/>
                </a:rPr>
                <a:t>Semanas</a:t>
              </a:r>
            </a:p>
          </p:txBody>
        </p:sp>
      </p:grpSp>
      <p:grpSp>
        <p:nvGrpSpPr>
          <p:cNvPr name="Group 7" id="7"/>
          <p:cNvGrpSpPr/>
          <p:nvPr/>
        </p:nvGrpSpPr>
        <p:grpSpPr>
          <a:xfrm rot="0">
            <a:off x="4051274" y="3697915"/>
            <a:ext cx="2480420" cy="1075046"/>
            <a:chOff x="0" y="0"/>
            <a:chExt cx="353732" cy="153312"/>
          </a:xfrm>
        </p:grpSpPr>
        <p:sp>
          <p:nvSpPr>
            <p:cNvPr name="Freeform 8" id="8"/>
            <p:cNvSpPr/>
            <p:nvPr/>
          </p:nvSpPr>
          <p:spPr>
            <a:xfrm flipH="false" flipV="false" rot="0">
              <a:off x="0" y="0"/>
              <a:ext cx="353732" cy="153312"/>
            </a:xfrm>
            <a:custGeom>
              <a:avLst/>
              <a:gdLst/>
              <a:ahLst/>
              <a:cxnLst/>
              <a:rect r="r" b="b" t="t" l="l"/>
              <a:pathLst>
                <a:path h="153312" w="353732">
                  <a:moveTo>
                    <a:pt x="76656" y="0"/>
                  </a:moveTo>
                  <a:lnTo>
                    <a:pt x="277076" y="0"/>
                  </a:lnTo>
                  <a:cubicBezTo>
                    <a:pt x="319412" y="0"/>
                    <a:pt x="353732" y="34320"/>
                    <a:pt x="353732" y="76656"/>
                  </a:cubicBezTo>
                  <a:lnTo>
                    <a:pt x="353732" y="76656"/>
                  </a:lnTo>
                  <a:cubicBezTo>
                    <a:pt x="353732" y="96987"/>
                    <a:pt x="345656" y="116484"/>
                    <a:pt x="331280" y="130860"/>
                  </a:cubicBezTo>
                  <a:cubicBezTo>
                    <a:pt x="316904" y="145236"/>
                    <a:pt x="297406" y="153312"/>
                    <a:pt x="27707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ln w="19050" cap="rnd">
              <a:solidFill>
                <a:srgbClr val="EEECE9"/>
              </a:solidFill>
              <a:prstDash val="solid"/>
              <a:round/>
            </a:ln>
          </p:spPr>
        </p:sp>
        <p:sp>
          <p:nvSpPr>
            <p:cNvPr name="TextBox 9" id="9"/>
            <p:cNvSpPr txBox="true"/>
            <p:nvPr/>
          </p:nvSpPr>
          <p:spPr>
            <a:xfrm>
              <a:off x="0" y="9525"/>
              <a:ext cx="353732" cy="143787"/>
            </a:xfrm>
            <a:prstGeom prst="rect">
              <a:avLst/>
            </a:prstGeom>
          </p:spPr>
          <p:txBody>
            <a:bodyPr anchor="ctr" rtlCol="false" tIns="50800" lIns="50800" bIns="50800" rIns="50800"/>
            <a:lstStyle/>
            <a:p>
              <a:pPr algn="ctr" marL="0" indent="0" lvl="0">
                <a:lnSpc>
                  <a:spcPts val="2573"/>
                </a:lnSpc>
              </a:pPr>
              <a:r>
                <a:rPr lang="en-US" b="true" sz="2199">
                  <a:solidFill>
                    <a:srgbClr val="EEECE9"/>
                  </a:solidFill>
                  <a:latin typeface="Montserrat Bold"/>
                  <a:ea typeface="Montserrat Bold"/>
                  <a:cs typeface="Montserrat Bold"/>
                  <a:sym typeface="Montserrat Bold"/>
                </a:rPr>
                <a:t>Gestión institucional </a:t>
              </a:r>
            </a:p>
          </p:txBody>
        </p:sp>
      </p:grpSp>
      <p:grpSp>
        <p:nvGrpSpPr>
          <p:cNvPr name="Group 10" id="10"/>
          <p:cNvGrpSpPr/>
          <p:nvPr/>
        </p:nvGrpSpPr>
        <p:grpSpPr>
          <a:xfrm rot="0">
            <a:off x="4033566" y="4963462"/>
            <a:ext cx="2480420" cy="1075046"/>
            <a:chOff x="0" y="0"/>
            <a:chExt cx="353732" cy="153312"/>
          </a:xfrm>
        </p:grpSpPr>
        <p:sp>
          <p:nvSpPr>
            <p:cNvPr name="Freeform 11" id="11"/>
            <p:cNvSpPr/>
            <p:nvPr/>
          </p:nvSpPr>
          <p:spPr>
            <a:xfrm flipH="false" flipV="false" rot="0">
              <a:off x="0" y="0"/>
              <a:ext cx="353732" cy="153312"/>
            </a:xfrm>
            <a:custGeom>
              <a:avLst/>
              <a:gdLst/>
              <a:ahLst/>
              <a:cxnLst/>
              <a:rect r="r" b="b" t="t" l="l"/>
              <a:pathLst>
                <a:path h="153312" w="353732">
                  <a:moveTo>
                    <a:pt x="76656" y="0"/>
                  </a:moveTo>
                  <a:lnTo>
                    <a:pt x="277076" y="0"/>
                  </a:lnTo>
                  <a:cubicBezTo>
                    <a:pt x="319412" y="0"/>
                    <a:pt x="353732" y="34320"/>
                    <a:pt x="353732" y="76656"/>
                  </a:cubicBezTo>
                  <a:lnTo>
                    <a:pt x="353732" y="76656"/>
                  </a:lnTo>
                  <a:cubicBezTo>
                    <a:pt x="353732" y="96987"/>
                    <a:pt x="345656" y="116484"/>
                    <a:pt x="331280" y="130860"/>
                  </a:cubicBezTo>
                  <a:cubicBezTo>
                    <a:pt x="316904" y="145236"/>
                    <a:pt x="297406" y="153312"/>
                    <a:pt x="27707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ln w="19050" cap="rnd">
              <a:solidFill>
                <a:srgbClr val="EEECE9"/>
              </a:solidFill>
              <a:prstDash val="solid"/>
              <a:round/>
            </a:ln>
          </p:spPr>
        </p:sp>
        <p:sp>
          <p:nvSpPr>
            <p:cNvPr name="TextBox 12" id="12"/>
            <p:cNvSpPr txBox="true"/>
            <p:nvPr/>
          </p:nvSpPr>
          <p:spPr>
            <a:xfrm>
              <a:off x="0" y="9525"/>
              <a:ext cx="353732" cy="143787"/>
            </a:xfrm>
            <a:prstGeom prst="rect">
              <a:avLst/>
            </a:prstGeom>
          </p:spPr>
          <p:txBody>
            <a:bodyPr anchor="ctr" rtlCol="false" tIns="50800" lIns="50800" bIns="50800" rIns="50800"/>
            <a:lstStyle/>
            <a:p>
              <a:pPr algn="ctr" marL="0" indent="0" lvl="0">
                <a:lnSpc>
                  <a:spcPts val="2573"/>
                </a:lnSpc>
              </a:pPr>
              <a:r>
                <a:rPr lang="en-US" b="true" sz="2199">
                  <a:solidFill>
                    <a:srgbClr val="EEECE9"/>
                  </a:solidFill>
                  <a:latin typeface="Montserrat Bold"/>
                  <a:ea typeface="Montserrat Bold"/>
                  <a:cs typeface="Montserrat Bold"/>
                  <a:sym typeface="Montserrat Bold"/>
                </a:rPr>
                <a:t>Presentación de la propuesta </a:t>
              </a:r>
            </a:p>
          </p:txBody>
        </p:sp>
      </p:grpSp>
      <p:grpSp>
        <p:nvGrpSpPr>
          <p:cNvPr name="Group 13" id="13"/>
          <p:cNvGrpSpPr/>
          <p:nvPr/>
        </p:nvGrpSpPr>
        <p:grpSpPr>
          <a:xfrm rot="0">
            <a:off x="4033566" y="7489733"/>
            <a:ext cx="2480420" cy="1075046"/>
            <a:chOff x="0" y="0"/>
            <a:chExt cx="353732" cy="153312"/>
          </a:xfrm>
        </p:grpSpPr>
        <p:sp>
          <p:nvSpPr>
            <p:cNvPr name="Freeform 14" id="14"/>
            <p:cNvSpPr/>
            <p:nvPr/>
          </p:nvSpPr>
          <p:spPr>
            <a:xfrm flipH="false" flipV="false" rot="0">
              <a:off x="0" y="0"/>
              <a:ext cx="353732" cy="153312"/>
            </a:xfrm>
            <a:custGeom>
              <a:avLst/>
              <a:gdLst/>
              <a:ahLst/>
              <a:cxnLst/>
              <a:rect r="r" b="b" t="t" l="l"/>
              <a:pathLst>
                <a:path h="153312" w="353732">
                  <a:moveTo>
                    <a:pt x="76656" y="0"/>
                  </a:moveTo>
                  <a:lnTo>
                    <a:pt x="277076" y="0"/>
                  </a:lnTo>
                  <a:cubicBezTo>
                    <a:pt x="319412" y="0"/>
                    <a:pt x="353732" y="34320"/>
                    <a:pt x="353732" y="76656"/>
                  </a:cubicBezTo>
                  <a:lnTo>
                    <a:pt x="353732" y="76656"/>
                  </a:lnTo>
                  <a:cubicBezTo>
                    <a:pt x="353732" y="96987"/>
                    <a:pt x="345656" y="116484"/>
                    <a:pt x="331280" y="130860"/>
                  </a:cubicBezTo>
                  <a:cubicBezTo>
                    <a:pt x="316904" y="145236"/>
                    <a:pt x="297406" y="153312"/>
                    <a:pt x="27707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ln w="19050" cap="rnd">
              <a:solidFill>
                <a:srgbClr val="EEECE9"/>
              </a:solidFill>
              <a:prstDash val="solid"/>
              <a:round/>
            </a:ln>
          </p:spPr>
        </p:sp>
        <p:sp>
          <p:nvSpPr>
            <p:cNvPr name="TextBox 15" id="15"/>
            <p:cNvSpPr txBox="true"/>
            <p:nvPr/>
          </p:nvSpPr>
          <p:spPr>
            <a:xfrm>
              <a:off x="0" y="9525"/>
              <a:ext cx="353732" cy="143787"/>
            </a:xfrm>
            <a:prstGeom prst="rect">
              <a:avLst/>
            </a:prstGeom>
          </p:spPr>
          <p:txBody>
            <a:bodyPr anchor="ctr" rtlCol="false" tIns="50800" lIns="50800" bIns="50800" rIns="50800"/>
            <a:lstStyle/>
            <a:p>
              <a:pPr algn="ctr" marL="0" indent="0" lvl="0">
                <a:lnSpc>
                  <a:spcPts val="2573"/>
                </a:lnSpc>
              </a:pPr>
              <a:r>
                <a:rPr lang="en-US" b="true" sz="2199">
                  <a:solidFill>
                    <a:srgbClr val="EEECE9"/>
                  </a:solidFill>
                  <a:latin typeface="Montserrat Medium"/>
                  <a:ea typeface="Montserrat Medium"/>
                  <a:cs typeface="Montserrat Medium"/>
                  <a:sym typeface="Montserrat Medium"/>
                </a:rPr>
                <a:t>Cambios y mejoras</a:t>
              </a:r>
            </a:p>
          </p:txBody>
        </p:sp>
      </p:grpSp>
      <p:grpSp>
        <p:nvGrpSpPr>
          <p:cNvPr name="Group 16" id="16"/>
          <p:cNvGrpSpPr/>
          <p:nvPr/>
        </p:nvGrpSpPr>
        <p:grpSpPr>
          <a:xfrm rot="0">
            <a:off x="6742586" y="2433976"/>
            <a:ext cx="1827268" cy="1075046"/>
            <a:chOff x="0" y="0"/>
            <a:chExt cx="260586" cy="153312"/>
          </a:xfrm>
        </p:grpSpPr>
        <p:sp>
          <p:nvSpPr>
            <p:cNvPr name="Freeform 17" id="17"/>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18" id="18"/>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19" id="19"/>
          <p:cNvGrpSpPr/>
          <p:nvPr/>
        </p:nvGrpSpPr>
        <p:grpSpPr>
          <a:xfrm rot="0">
            <a:off x="6837836" y="3697915"/>
            <a:ext cx="1827268" cy="1075046"/>
            <a:chOff x="0" y="0"/>
            <a:chExt cx="260586" cy="153312"/>
          </a:xfrm>
        </p:grpSpPr>
        <p:sp>
          <p:nvSpPr>
            <p:cNvPr name="Freeform 20" id="20"/>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21" id="21"/>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r>
                <a:rPr lang="en-US" b="true" sz="1316">
                  <a:solidFill>
                    <a:srgbClr val="000000"/>
                  </a:solidFill>
                  <a:latin typeface="Montserrat Bold"/>
                  <a:ea typeface="Montserrat Bold"/>
                  <a:cs typeface="Montserrat Bold"/>
                  <a:sym typeface="Montserrat Bold"/>
                </a:rPr>
                <a:t>Redacción de cartas</a:t>
              </a:r>
            </a:p>
          </p:txBody>
        </p:sp>
      </p:grpSp>
      <p:grpSp>
        <p:nvGrpSpPr>
          <p:cNvPr name="Group 22" id="22"/>
          <p:cNvGrpSpPr/>
          <p:nvPr/>
        </p:nvGrpSpPr>
        <p:grpSpPr>
          <a:xfrm rot="0">
            <a:off x="6742586" y="4961854"/>
            <a:ext cx="1827268" cy="1075046"/>
            <a:chOff x="0" y="0"/>
            <a:chExt cx="260586" cy="153312"/>
          </a:xfrm>
        </p:grpSpPr>
        <p:sp>
          <p:nvSpPr>
            <p:cNvPr name="Freeform 23" id="23"/>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24" id="24"/>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25" id="25"/>
          <p:cNvGrpSpPr/>
          <p:nvPr/>
        </p:nvGrpSpPr>
        <p:grpSpPr>
          <a:xfrm rot="0">
            <a:off x="6742586" y="6225794"/>
            <a:ext cx="1827268" cy="1075046"/>
            <a:chOff x="0" y="0"/>
            <a:chExt cx="260586" cy="153312"/>
          </a:xfrm>
        </p:grpSpPr>
        <p:sp>
          <p:nvSpPr>
            <p:cNvPr name="Freeform 26" id="26"/>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27" id="27"/>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28" id="28"/>
          <p:cNvGrpSpPr/>
          <p:nvPr/>
        </p:nvGrpSpPr>
        <p:grpSpPr>
          <a:xfrm rot="0">
            <a:off x="6737847" y="7489733"/>
            <a:ext cx="1832006" cy="1075046"/>
            <a:chOff x="0" y="0"/>
            <a:chExt cx="261262" cy="153312"/>
          </a:xfrm>
        </p:grpSpPr>
        <p:sp>
          <p:nvSpPr>
            <p:cNvPr name="Freeform 29" id="29"/>
            <p:cNvSpPr/>
            <p:nvPr/>
          </p:nvSpPr>
          <p:spPr>
            <a:xfrm flipH="false" flipV="false" rot="0">
              <a:off x="0" y="0"/>
              <a:ext cx="261262" cy="153312"/>
            </a:xfrm>
            <a:custGeom>
              <a:avLst/>
              <a:gdLst/>
              <a:ahLst/>
              <a:cxnLst/>
              <a:rect r="r" b="b" t="t" l="l"/>
              <a:pathLst>
                <a:path h="153312" w="261262">
                  <a:moveTo>
                    <a:pt x="76656" y="0"/>
                  </a:moveTo>
                  <a:lnTo>
                    <a:pt x="184606" y="0"/>
                  </a:lnTo>
                  <a:cubicBezTo>
                    <a:pt x="204936" y="0"/>
                    <a:pt x="224434" y="8076"/>
                    <a:pt x="238810" y="22452"/>
                  </a:cubicBezTo>
                  <a:cubicBezTo>
                    <a:pt x="253186" y="36828"/>
                    <a:pt x="261262" y="56326"/>
                    <a:pt x="261262" y="76656"/>
                  </a:cubicBezTo>
                  <a:lnTo>
                    <a:pt x="261262" y="76656"/>
                  </a:lnTo>
                  <a:cubicBezTo>
                    <a:pt x="261262" y="96987"/>
                    <a:pt x="253186" y="116484"/>
                    <a:pt x="238810" y="130860"/>
                  </a:cubicBezTo>
                  <a:cubicBezTo>
                    <a:pt x="224434" y="145236"/>
                    <a:pt x="204936" y="153312"/>
                    <a:pt x="18460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30" id="30"/>
            <p:cNvSpPr txBox="true"/>
            <p:nvPr/>
          </p:nvSpPr>
          <p:spPr>
            <a:xfrm>
              <a:off x="0" y="-28575"/>
              <a:ext cx="261262"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31" id="31"/>
          <p:cNvGrpSpPr/>
          <p:nvPr/>
        </p:nvGrpSpPr>
        <p:grpSpPr>
          <a:xfrm rot="0">
            <a:off x="8775660" y="2433976"/>
            <a:ext cx="1827268" cy="1075046"/>
            <a:chOff x="0" y="0"/>
            <a:chExt cx="260586" cy="153312"/>
          </a:xfrm>
        </p:grpSpPr>
        <p:sp>
          <p:nvSpPr>
            <p:cNvPr name="Freeform 32" id="32"/>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33" id="33"/>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34" id="34"/>
          <p:cNvGrpSpPr/>
          <p:nvPr/>
        </p:nvGrpSpPr>
        <p:grpSpPr>
          <a:xfrm rot="0">
            <a:off x="4051274" y="1485905"/>
            <a:ext cx="12673673" cy="752554"/>
            <a:chOff x="0" y="0"/>
            <a:chExt cx="1807390" cy="107321"/>
          </a:xfrm>
        </p:grpSpPr>
        <p:sp>
          <p:nvSpPr>
            <p:cNvPr name="Freeform 35" id="35"/>
            <p:cNvSpPr/>
            <p:nvPr/>
          </p:nvSpPr>
          <p:spPr>
            <a:xfrm flipH="false" flipV="false" rot="0">
              <a:off x="0" y="0"/>
              <a:ext cx="1807389" cy="107321"/>
            </a:xfrm>
            <a:custGeom>
              <a:avLst/>
              <a:gdLst/>
              <a:ahLst/>
              <a:cxnLst/>
              <a:rect r="r" b="b" t="t" l="l"/>
              <a:pathLst>
                <a:path h="107321" w="1807389">
                  <a:moveTo>
                    <a:pt x="17104" y="0"/>
                  </a:moveTo>
                  <a:lnTo>
                    <a:pt x="1790285" y="0"/>
                  </a:lnTo>
                  <a:cubicBezTo>
                    <a:pt x="1794822" y="0"/>
                    <a:pt x="1799172" y="1802"/>
                    <a:pt x="1802380" y="5010"/>
                  </a:cubicBezTo>
                  <a:cubicBezTo>
                    <a:pt x="1805587" y="8217"/>
                    <a:pt x="1807389" y="12568"/>
                    <a:pt x="1807389" y="17104"/>
                  </a:cubicBezTo>
                  <a:lnTo>
                    <a:pt x="1807389" y="90217"/>
                  </a:lnTo>
                  <a:cubicBezTo>
                    <a:pt x="1807389" y="94754"/>
                    <a:pt x="1805587" y="99104"/>
                    <a:pt x="1802380" y="102312"/>
                  </a:cubicBezTo>
                  <a:cubicBezTo>
                    <a:pt x="1799172" y="105519"/>
                    <a:pt x="1794822" y="107321"/>
                    <a:pt x="1790285" y="107321"/>
                  </a:cubicBezTo>
                  <a:lnTo>
                    <a:pt x="17104" y="107321"/>
                  </a:lnTo>
                  <a:cubicBezTo>
                    <a:pt x="12568" y="107321"/>
                    <a:pt x="8217" y="105519"/>
                    <a:pt x="5010" y="102312"/>
                  </a:cubicBezTo>
                  <a:cubicBezTo>
                    <a:pt x="1802" y="99104"/>
                    <a:pt x="0" y="94754"/>
                    <a:pt x="0" y="90217"/>
                  </a:cubicBezTo>
                  <a:lnTo>
                    <a:pt x="0" y="17104"/>
                  </a:lnTo>
                  <a:cubicBezTo>
                    <a:pt x="0" y="12568"/>
                    <a:pt x="1802" y="8217"/>
                    <a:pt x="5010" y="5010"/>
                  </a:cubicBezTo>
                  <a:cubicBezTo>
                    <a:pt x="8217" y="1802"/>
                    <a:pt x="12568" y="0"/>
                    <a:pt x="17104" y="0"/>
                  </a:cubicBezTo>
                  <a:close/>
                </a:path>
              </a:pathLst>
            </a:custGeom>
            <a:ln w="19050" cap="rnd">
              <a:solidFill>
                <a:srgbClr val="EEECE9"/>
              </a:solidFill>
              <a:prstDash val="solid"/>
              <a:round/>
            </a:ln>
          </p:spPr>
        </p:sp>
        <p:sp>
          <p:nvSpPr>
            <p:cNvPr name="TextBox 36" id="36"/>
            <p:cNvSpPr txBox="true"/>
            <p:nvPr/>
          </p:nvSpPr>
          <p:spPr>
            <a:xfrm>
              <a:off x="0" y="-38100"/>
              <a:ext cx="1807390" cy="145421"/>
            </a:xfrm>
            <a:prstGeom prst="rect">
              <a:avLst/>
            </a:prstGeom>
          </p:spPr>
          <p:txBody>
            <a:bodyPr anchor="ctr" rtlCol="false" tIns="50800" lIns="50800" bIns="50800" rIns="50800"/>
            <a:lstStyle/>
            <a:p>
              <a:pPr algn="ctr" marL="0" indent="0" lvl="0">
                <a:lnSpc>
                  <a:spcPts val="3079"/>
                </a:lnSpc>
                <a:spcBef>
                  <a:spcPct val="0"/>
                </a:spcBef>
              </a:pPr>
              <a:r>
                <a:rPr lang="en-US" b="true" sz="2199">
                  <a:solidFill>
                    <a:srgbClr val="EEECE9"/>
                  </a:solidFill>
                  <a:latin typeface="Montserrat Medium"/>
                  <a:ea typeface="Montserrat Medium"/>
                  <a:cs typeface="Montserrat Medium"/>
                  <a:sym typeface="Montserrat Medium"/>
                </a:rPr>
                <a:t>Marzo</a:t>
              </a:r>
            </a:p>
          </p:txBody>
        </p:sp>
      </p:grpSp>
      <p:grpSp>
        <p:nvGrpSpPr>
          <p:cNvPr name="Group 37" id="37"/>
          <p:cNvGrpSpPr/>
          <p:nvPr/>
        </p:nvGrpSpPr>
        <p:grpSpPr>
          <a:xfrm rot="0">
            <a:off x="8775660" y="3697915"/>
            <a:ext cx="1827268" cy="1075046"/>
            <a:chOff x="0" y="0"/>
            <a:chExt cx="260586" cy="153312"/>
          </a:xfrm>
        </p:grpSpPr>
        <p:sp>
          <p:nvSpPr>
            <p:cNvPr name="Freeform 38" id="38"/>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39" id="39"/>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r>
                <a:rPr lang="en-US" b="true" sz="1316">
                  <a:solidFill>
                    <a:srgbClr val="000000"/>
                  </a:solidFill>
                  <a:latin typeface="Montserrat Bold"/>
                  <a:ea typeface="Montserrat Bold"/>
                  <a:cs typeface="Montserrat Bold"/>
                  <a:sym typeface="Montserrat Bold"/>
                </a:rPr>
                <a:t>Redacción y envío de cartas</a:t>
              </a:r>
            </a:p>
          </p:txBody>
        </p:sp>
      </p:grpSp>
      <p:grpSp>
        <p:nvGrpSpPr>
          <p:cNvPr name="Group 40" id="40"/>
          <p:cNvGrpSpPr/>
          <p:nvPr/>
        </p:nvGrpSpPr>
        <p:grpSpPr>
          <a:xfrm rot="0">
            <a:off x="8870910" y="4961854"/>
            <a:ext cx="1827268" cy="1075046"/>
            <a:chOff x="0" y="0"/>
            <a:chExt cx="260586" cy="153312"/>
          </a:xfrm>
        </p:grpSpPr>
        <p:sp>
          <p:nvSpPr>
            <p:cNvPr name="Freeform 41" id="41"/>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42" id="42"/>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r>
                <a:rPr lang="en-US" b="true" sz="1316">
                  <a:solidFill>
                    <a:srgbClr val="000000"/>
                  </a:solidFill>
                  <a:latin typeface="Montserrat Bold"/>
                  <a:ea typeface="Montserrat Bold"/>
                  <a:cs typeface="Montserrat Bold"/>
                  <a:sym typeface="Montserrat Bold"/>
                </a:rPr>
                <a:t>Diseño de 3 presentaciones</a:t>
              </a:r>
              <a:r>
                <a:rPr lang="en-US" b="true" sz="1316">
                  <a:solidFill>
                    <a:srgbClr val="000000"/>
                  </a:solidFill>
                  <a:latin typeface="Montserrat Bold"/>
                  <a:ea typeface="Montserrat Bold"/>
                  <a:cs typeface="Montserrat Bold"/>
                  <a:sym typeface="Montserrat Bold"/>
                </a:rPr>
                <a:t> </a:t>
              </a:r>
            </a:p>
          </p:txBody>
        </p:sp>
      </p:grpSp>
      <p:grpSp>
        <p:nvGrpSpPr>
          <p:cNvPr name="Group 43" id="43"/>
          <p:cNvGrpSpPr/>
          <p:nvPr/>
        </p:nvGrpSpPr>
        <p:grpSpPr>
          <a:xfrm rot="0">
            <a:off x="8775660" y="6225794"/>
            <a:ext cx="1827268" cy="1075046"/>
            <a:chOff x="0" y="0"/>
            <a:chExt cx="260586" cy="153312"/>
          </a:xfrm>
        </p:grpSpPr>
        <p:sp>
          <p:nvSpPr>
            <p:cNvPr name="Freeform 44" id="44"/>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45" id="45"/>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r>
                <a:rPr lang="en-US" b="true" sz="1316">
                  <a:solidFill>
                    <a:srgbClr val="000000"/>
                  </a:solidFill>
                  <a:latin typeface="Montserrat Bold"/>
                  <a:ea typeface="Montserrat Bold"/>
                  <a:cs typeface="Montserrat Bold"/>
                  <a:sym typeface="Montserrat Bold"/>
                </a:rPr>
                <a:t>Presentación a corpochivor</a:t>
              </a:r>
            </a:p>
          </p:txBody>
        </p:sp>
      </p:grpSp>
      <p:grpSp>
        <p:nvGrpSpPr>
          <p:cNvPr name="Group 46" id="46"/>
          <p:cNvGrpSpPr/>
          <p:nvPr/>
        </p:nvGrpSpPr>
        <p:grpSpPr>
          <a:xfrm rot="0">
            <a:off x="8770922" y="7489733"/>
            <a:ext cx="1832006" cy="1075046"/>
            <a:chOff x="0" y="0"/>
            <a:chExt cx="261262" cy="153312"/>
          </a:xfrm>
        </p:grpSpPr>
        <p:sp>
          <p:nvSpPr>
            <p:cNvPr name="Freeform 47" id="47"/>
            <p:cNvSpPr/>
            <p:nvPr/>
          </p:nvSpPr>
          <p:spPr>
            <a:xfrm flipH="false" flipV="false" rot="0">
              <a:off x="0" y="0"/>
              <a:ext cx="261262" cy="153312"/>
            </a:xfrm>
            <a:custGeom>
              <a:avLst/>
              <a:gdLst/>
              <a:ahLst/>
              <a:cxnLst/>
              <a:rect r="r" b="b" t="t" l="l"/>
              <a:pathLst>
                <a:path h="153312" w="261262">
                  <a:moveTo>
                    <a:pt x="76656" y="0"/>
                  </a:moveTo>
                  <a:lnTo>
                    <a:pt x="184606" y="0"/>
                  </a:lnTo>
                  <a:cubicBezTo>
                    <a:pt x="204936" y="0"/>
                    <a:pt x="224434" y="8076"/>
                    <a:pt x="238810" y="22452"/>
                  </a:cubicBezTo>
                  <a:cubicBezTo>
                    <a:pt x="253186" y="36828"/>
                    <a:pt x="261262" y="56326"/>
                    <a:pt x="261262" y="76656"/>
                  </a:cubicBezTo>
                  <a:lnTo>
                    <a:pt x="261262" y="76656"/>
                  </a:lnTo>
                  <a:cubicBezTo>
                    <a:pt x="261262" y="96987"/>
                    <a:pt x="253186" y="116484"/>
                    <a:pt x="238810" y="130860"/>
                  </a:cubicBezTo>
                  <a:cubicBezTo>
                    <a:pt x="224434" y="145236"/>
                    <a:pt x="204936" y="153312"/>
                    <a:pt x="18460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48" id="48"/>
            <p:cNvSpPr txBox="true"/>
            <p:nvPr/>
          </p:nvSpPr>
          <p:spPr>
            <a:xfrm>
              <a:off x="0" y="-28575"/>
              <a:ext cx="261262"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49" id="49"/>
          <p:cNvGrpSpPr/>
          <p:nvPr/>
        </p:nvGrpSpPr>
        <p:grpSpPr>
          <a:xfrm rot="0">
            <a:off x="10808735" y="2433976"/>
            <a:ext cx="1827268" cy="1075046"/>
            <a:chOff x="0" y="0"/>
            <a:chExt cx="260586" cy="153312"/>
          </a:xfrm>
        </p:grpSpPr>
        <p:sp>
          <p:nvSpPr>
            <p:cNvPr name="Freeform 50" id="50"/>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51" id="51"/>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52" id="52"/>
          <p:cNvGrpSpPr/>
          <p:nvPr/>
        </p:nvGrpSpPr>
        <p:grpSpPr>
          <a:xfrm rot="0">
            <a:off x="10808735" y="3697915"/>
            <a:ext cx="1827268" cy="1075046"/>
            <a:chOff x="0" y="0"/>
            <a:chExt cx="260586" cy="153312"/>
          </a:xfrm>
        </p:grpSpPr>
        <p:sp>
          <p:nvSpPr>
            <p:cNvPr name="Freeform 53" id="53"/>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54" id="54"/>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55" id="55"/>
          <p:cNvGrpSpPr/>
          <p:nvPr/>
        </p:nvGrpSpPr>
        <p:grpSpPr>
          <a:xfrm rot="0">
            <a:off x="10808735" y="4961854"/>
            <a:ext cx="1827268" cy="1075046"/>
            <a:chOff x="0" y="0"/>
            <a:chExt cx="260586" cy="153312"/>
          </a:xfrm>
        </p:grpSpPr>
        <p:sp>
          <p:nvSpPr>
            <p:cNvPr name="Freeform 56" id="56"/>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43922"/>
              </a:srgbClr>
            </a:solidFill>
            <a:ln cap="rnd">
              <a:noFill/>
              <a:prstDash val="solid"/>
              <a:round/>
            </a:ln>
          </p:spPr>
        </p:sp>
        <p:sp>
          <p:nvSpPr>
            <p:cNvPr name="TextBox 57" id="57"/>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58" id="58"/>
          <p:cNvGrpSpPr/>
          <p:nvPr/>
        </p:nvGrpSpPr>
        <p:grpSpPr>
          <a:xfrm rot="0">
            <a:off x="10808735" y="6225794"/>
            <a:ext cx="1827268" cy="1075046"/>
            <a:chOff x="0" y="0"/>
            <a:chExt cx="260586" cy="153312"/>
          </a:xfrm>
        </p:grpSpPr>
        <p:sp>
          <p:nvSpPr>
            <p:cNvPr name="Freeform 59" id="59"/>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60" id="60"/>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r>
                <a:rPr lang="en-US" b="true" sz="1316">
                  <a:solidFill>
                    <a:srgbClr val="000000"/>
                  </a:solidFill>
                  <a:latin typeface="Montserrat Bold"/>
                  <a:ea typeface="Montserrat Bold"/>
                  <a:cs typeface="Montserrat Bold"/>
                  <a:sym typeface="Montserrat Bold"/>
                </a:rPr>
                <a:t>Presentación a EAAB</a:t>
              </a:r>
            </a:p>
          </p:txBody>
        </p:sp>
      </p:grpSp>
      <p:grpSp>
        <p:nvGrpSpPr>
          <p:cNvPr name="Group 61" id="61"/>
          <p:cNvGrpSpPr/>
          <p:nvPr/>
        </p:nvGrpSpPr>
        <p:grpSpPr>
          <a:xfrm rot="0">
            <a:off x="10803997" y="7489733"/>
            <a:ext cx="1832006" cy="1075046"/>
            <a:chOff x="0" y="0"/>
            <a:chExt cx="261262" cy="153312"/>
          </a:xfrm>
        </p:grpSpPr>
        <p:sp>
          <p:nvSpPr>
            <p:cNvPr name="Freeform 62" id="62"/>
            <p:cNvSpPr/>
            <p:nvPr/>
          </p:nvSpPr>
          <p:spPr>
            <a:xfrm flipH="false" flipV="false" rot="0">
              <a:off x="0" y="0"/>
              <a:ext cx="261262" cy="153312"/>
            </a:xfrm>
            <a:custGeom>
              <a:avLst/>
              <a:gdLst/>
              <a:ahLst/>
              <a:cxnLst/>
              <a:rect r="r" b="b" t="t" l="l"/>
              <a:pathLst>
                <a:path h="153312" w="261262">
                  <a:moveTo>
                    <a:pt x="76656" y="0"/>
                  </a:moveTo>
                  <a:lnTo>
                    <a:pt x="184606" y="0"/>
                  </a:lnTo>
                  <a:cubicBezTo>
                    <a:pt x="204936" y="0"/>
                    <a:pt x="224434" y="8076"/>
                    <a:pt x="238810" y="22452"/>
                  </a:cubicBezTo>
                  <a:cubicBezTo>
                    <a:pt x="253186" y="36828"/>
                    <a:pt x="261262" y="56326"/>
                    <a:pt x="261262" y="76656"/>
                  </a:cubicBezTo>
                  <a:lnTo>
                    <a:pt x="261262" y="76656"/>
                  </a:lnTo>
                  <a:cubicBezTo>
                    <a:pt x="261262" y="96987"/>
                    <a:pt x="253186" y="116484"/>
                    <a:pt x="238810" y="130860"/>
                  </a:cubicBezTo>
                  <a:cubicBezTo>
                    <a:pt x="224434" y="145236"/>
                    <a:pt x="204936" y="153312"/>
                    <a:pt x="18460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63" id="63"/>
            <p:cNvSpPr txBox="true"/>
            <p:nvPr/>
          </p:nvSpPr>
          <p:spPr>
            <a:xfrm>
              <a:off x="0" y="-28575"/>
              <a:ext cx="261262"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64" id="64"/>
          <p:cNvGrpSpPr/>
          <p:nvPr/>
        </p:nvGrpSpPr>
        <p:grpSpPr>
          <a:xfrm rot="0">
            <a:off x="12841810" y="2433976"/>
            <a:ext cx="1827268" cy="1075046"/>
            <a:chOff x="0" y="0"/>
            <a:chExt cx="260586" cy="153312"/>
          </a:xfrm>
        </p:grpSpPr>
        <p:sp>
          <p:nvSpPr>
            <p:cNvPr name="Freeform 65" id="65"/>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66" id="66"/>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67" id="67"/>
          <p:cNvGrpSpPr/>
          <p:nvPr/>
        </p:nvGrpSpPr>
        <p:grpSpPr>
          <a:xfrm rot="0">
            <a:off x="12841810" y="3697915"/>
            <a:ext cx="1827268" cy="1075046"/>
            <a:chOff x="0" y="0"/>
            <a:chExt cx="260586" cy="153312"/>
          </a:xfrm>
        </p:grpSpPr>
        <p:sp>
          <p:nvSpPr>
            <p:cNvPr name="Freeform 68" id="68"/>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69" id="69"/>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70" id="70"/>
          <p:cNvGrpSpPr/>
          <p:nvPr/>
        </p:nvGrpSpPr>
        <p:grpSpPr>
          <a:xfrm rot="0">
            <a:off x="12841810" y="4961854"/>
            <a:ext cx="1827268" cy="1075046"/>
            <a:chOff x="0" y="0"/>
            <a:chExt cx="260586" cy="153312"/>
          </a:xfrm>
        </p:grpSpPr>
        <p:sp>
          <p:nvSpPr>
            <p:cNvPr name="Freeform 71" id="71"/>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72" id="72"/>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73" id="73"/>
          <p:cNvGrpSpPr/>
          <p:nvPr/>
        </p:nvGrpSpPr>
        <p:grpSpPr>
          <a:xfrm rot="0">
            <a:off x="12841810" y="6225794"/>
            <a:ext cx="1827268" cy="1075046"/>
            <a:chOff x="0" y="0"/>
            <a:chExt cx="260586" cy="153312"/>
          </a:xfrm>
        </p:grpSpPr>
        <p:sp>
          <p:nvSpPr>
            <p:cNvPr name="Freeform 74" id="74"/>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75" id="75"/>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r>
                <a:rPr lang="en-US" b="true" sz="1316">
                  <a:solidFill>
                    <a:srgbClr val="000000"/>
                  </a:solidFill>
                  <a:latin typeface="Montserrat Bold"/>
                  <a:ea typeface="Montserrat Bold"/>
                  <a:cs typeface="Montserrat Bold"/>
                  <a:sym typeface="Montserrat Bold"/>
                </a:rPr>
                <a:t>Presentación a jefe de comunicaciones</a:t>
              </a:r>
            </a:p>
          </p:txBody>
        </p:sp>
      </p:grpSp>
      <p:grpSp>
        <p:nvGrpSpPr>
          <p:cNvPr name="Group 76" id="76"/>
          <p:cNvGrpSpPr/>
          <p:nvPr/>
        </p:nvGrpSpPr>
        <p:grpSpPr>
          <a:xfrm rot="0">
            <a:off x="12837072" y="7489733"/>
            <a:ext cx="1832006" cy="1075046"/>
            <a:chOff x="0" y="0"/>
            <a:chExt cx="261262" cy="153312"/>
          </a:xfrm>
        </p:grpSpPr>
        <p:sp>
          <p:nvSpPr>
            <p:cNvPr name="Freeform 77" id="77"/>
            <p:cNvSpPr/>
            <p:nvPr/>
          </p:nvSpPr>
          <p:spPr>
            <a:xfrm flipH="false" flipV="false" rot="0">
              <a:off x="0" y="0"/>
              <a:ext cx="261262" cy="153312"/>
            </a:xfrm>
            <a:custGeom>
              <a:avLst/>
              <a:gdLst/>
              <a:ahLst/>
              <a:cxnLst/>
              <a:rect r="r" b="b" t="t" l="l"/>
              <a:pathLst>
                <a:path h="153312" w="261262">
                  <a:moveTo>
                    <a:pt x="76656" y="0"/>
                  </a:moveTo>
                  <a:lnTo>
                    <a:pt x="184606" y="0"/>
                  </a:lnTo>
                  <a:cubicBezTo>
                    <a:pt x="204936" y="0"/>
                    <a:pt x="224434" y="8076"/>
                    <a:pt x="238810" y="22452"/>
                  </a:cubicBezTo>
                  <a:cubicBezTo>
                    <a:pt x="253186" y="36828"/>
                    <a:pt x="261262" y="56326"/>
                    <a:pt x="261262" y="76656"/>
                  </a:cubicBezTo>
                  <a:lnTo>
                    <a:pt x="261262" y="76656"/>
                  </a:lnTo>
                  <a:cubicBezTo>
                    <a:pt x="261262" y="96987"/>
                    <a:pt x="253186" y="116484"/>
                    <a:pt x="238810" y="130860"/>
                  </a:cubicBezTo>
                  <a:cubicBezTo>
                    <a:pt x="224434" y="145236"/>
                    <a:pt x="204936" y="153312"/>
                    <a:pt x="18460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3725"/>
              </a:srgbClr>
            </a:solidFill>
            <a:ln cap="rnd">
              <a:noFill/>
              <a:prstDash val="solid"/>
              <a:round/>
            </a:ln>
          </p:spPr>
        </p:sp>
        <p:sp>
          <p:nvSpPr>
            <p:cNvPr name="TextBox 78" id="78"/>
            <p:cNvSpPr txBox="true"/>
            <p:nvPr/>
          </p:nvSpPr>
          <p:spPr>
            <a:xfrm>
              <a:off x="0" y="-28575"/>
              <a:ext cx="261262"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79" id="79"/>
          <p:cNvGrpSpPr/>
          <p:nvPr/>
        </p:nvGrpSpPr>
        <p:grpSpPr>
          <a:xfrm rot="0">
            <a:off x="14874885" y="2433976"/>
            <a:ext cx="1827268" cy="1075046"/>
            <a:chOff x="0" y="0"/>
            <a:chExt cx="260586" cy="153312"/>
          </a:xfrm>
        </p:grpSpPr>
        <p:sp>
          <p:nvSpPr>
            <p:cNvPr name="Freeform 80" id="80"/>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81" id="81"/>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82" id="82"/>
          <p:cNvGrpSpPr/>
          <p:nvPr/>
        </p:nvGrpSpPr>
        <p:grpSpPr>
          <a:xfrm rot="0">
            <a:off x="14874885" y="3697915"/>
            <a:ext cx="1827268" cy="1075046"/>
            <a:chOff x="0" y="0"/>
            <a:chExt cx="260586" cy="153312"/>
          </a:xfrm>
        </p:grpSpPr>
        <p:sp>
          <p:nvSpPr>
            <p:cNvPr name="Freeform 83" id="83"/>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84" id="84"/>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85" id="85"/>
          <p:cNvGrpSpPr/>
          <p:nvPr/>
        </p:nvGrpSpPr>
        <p:grpSpPr>
          <a:xfrm rot="0">
            <a:off x="14874885" y="4961854"/>
            <a:ext cx="1827268" cy="1075046"/>
            <a:chOff x="0" y="0"/>
            <a:chExt cx="260586" cy="153312"/>
          </a:xfrm>
        </p:grpSpPr>
        <p:sp>
          <p:nvSpPr>
            <p:cNvPr name="Freeform 86" id="86"/>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87" id="87"/>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88" id="88"/>
          <p:cNvGrpSpPr/>
          <p:nvPr/>
        </p:nvGrpSpPr>
        <p:grpSpPr>
          <a:xfrm rot="0">
            <a:off x="14874885" y="6225794"/>
            <a:ext cx="1827268" cy="1075046"/>
            <a:chOff x="0" y="0"/>
            <a:chExt cx="260586" cy="153312"/>
          </a:xfrm>
        </p:grpSpPr>
        <p:sp>
          <p:nvSpPr>
            <p:cNvPr name="Freeform 89" id="89"/>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90" id="90"/>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r>
                <a:rPr lang="en-US" b="true" sz="1316">
                  <a:solidFill>
                    <a:srgbClr val="000000"/>
                  </a:solidFill>
                  <a:latin typeface="Montserrat Bold"/>
                  <a:ea typeface="Montserrat Bold"/>
                  <a:cs typeface="Montserrat Bold"/>
                  <a:sym typeface="Montserrat Bold"/>
                </a:rPr>
                <a:t>Presentación a PNNC</a:t>
              </a:r>
            </a:p>
          </p:txBody>
        </p:sp>
      </p:grpSp>
      <p:grpSp>
        <p:nvGrpSpPr>
          <p:cNvPr name="Group 91" id="91"/>
          <p:cNvGrpSpPr/>
          <p:nvPr/>
        </p:nvGrpSpPr>
        <p:grpSpPr>
          <a:xfrm rot="0">
            <a:off x="14870146" y="7489733"/>
            <a:ext cx="1832006" cy="1075046"/>
            <a:chOff x="0" y="0"/>
            <a:chExt cx="261262" cy="153312"/>
          </a:xfrm>
        </p:grpSpPr>
        <p:sp>
          <p:nvSpPr>
            <p:cNvPr name="Freeform 92" id="92"/>
            <p:cNvSpPr/>
            <p:nvPr/>
          </p:nvSpPr>
          <p:spPr>
            <a:xfrm flipH="false" flipV="false" rot="0">
              <a:off x="0" y="0"/>
              <a:ext cx="261262" cy="153312"/>
            </a:xfrm>
            <a:custGeom>
              <a:avLst/>
              <a:gdLst/>
              <a:ahLst/>
              <a:cxnLst/>
              <a:rect r="r" b="b" t="t" l="l"/>
              <a:pathLst>
                <a:path h="153312" w="261262">
                  <a:moveTo>
                    <a:pt x="76656" y="0"/>
                  </a:moveTo>
                  <a:lnTo>
                    <a:pt x="184606" y="0"/>
                  </a:lnTo>
                  <a:cubicBezTo>
                    <a:pt x="204936" y="0"/>
                    <a:pt x="224434" y="8076"/>
                    <a:pt x="238810" y="22452"/>
                  </a:cubicBezTo>
                  <a:cubicBezTo>
                    <a:pt x="253186" y="36828"/>
                    <a:pt x="261262" y="56326"/>
                    <a:pt x="261262" y="76656"/>
                  </a:cubicBezTo>
                  <a:lnTo>
                    <a:pt x="261262" y="76656"/>
                  </a:lnTo>
                  <a:cubicBezTo>
                    <a:pt x="261262" y="96987"/>
                    <a:pt x="253186" y="116484"/>
                    <a:pt x="238810" y="130860"/>
                  </a:cubicBezTo>
                  <a:cubicBezTo>
                    <a:pt x="224434" y="145236"/>
                    <a:pt x="204936" y="153312"/>
                    <a:pt x="18460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93" id="93"/>
            <p:cNvSpPr txBox="true"/>
            <p:nvPr/>
          </p:nvSpPr>
          <p:spPr>
            <a:xfrm>
              <a:off x="0" y="-28575"/>
              <a:ext cx="261262" cy="181887"/>
            </a:xfrm>
            <a:prstGeom prst="rect">
              <a:avLst/>
            </a:prstGeom>
          </p:spPr>
          <p:txBody>
            <a:bodyPr anchor="ctr" rtlCol="false" tIns="50800" lIns="50800" bIns="50800" rIns="50800"/>
            <a:lstStyle/>
            <a:p>
              <a:pPr algn="ctr" marL="0" indent="0" lvl="0">
                <a:lnSpc>
                  <a:spcPts val="1843"/>
                </a:lnSpc>
                <a:spcBef>
                  <a:spcPct val="0"/>
                </a:spcBef>
              </a:pPr>
              <a:r>
                <a:rPr lang="en-US" b="true" sz="1316">
                  <a:solidFill>
                    <a:srgbClr val="000000"/>
                  </a:solidFill>
                  <a:latin typeface="Montserrat Bold"/>
                  <a:ea typeface="Montserrat Bold"/>
                  <a:cs typeface="Montserrat Bold"/>
                  <a:sym typeface="Montserrat Bold"/>
                </a:rPr>
                <a:t>Cambios y mejoras</a:t>
              </a:r>
            </a:p>
          </p:txBody>
        </p:sp>
      </p:grpSp>
      <p:sp>
        <p:nvSpPr>
          <p:cNvPr name="TextBox 94" id="94"/>
          <p:cNvSpPr txBox="true"/>
          <p:nvPr/>
        </p:nvSpPr>
        <p:spPr>
          <a:xfrm rot="-5400000">
            <a:off x="-2445800" y="5154890"/>
            <a:ext cx="8979347" cy="688976"/>
          </a:xfrm>
          <a:prstGeom prst="rect">
            <a:avLst/>
          </a:prstGeom>
        </p:spPr>
        <p:txBody>
          <a:bodyPr anchor="t" rtlCol="false" tIns="0" lIns="0" bIns="0" rIns="0">
            <a:spAutoFit/>
          </a:bodyPr>
          <a:lstStyle/>
          <a:p>
            <a:pPr algn="ctr">
              <a:lnSpc>
                <a:spcPts val="5300"/>
              </a:lnSpc>
            </a:pPr>
            <a:r>
              <a:rPr lang="en-US" b="true" sz="5000" spc="-165">
                <a:solidFill>
                  <a:srgbClr val="FFFFFF"/>
                </a:solidFill>
                <a:latin typeface="Montserrat Semi-Bold"/>
                <a:ea typeface="Montserrat Semi-Bold"/>
                <a:cs typeface="Montserrat Semi-Bold"/>
                <a:sym typeface="Montserrat Semi-Bold"/>
              </a:rPr>
              <a:t>Cronograma </a:t>
            </a:r>
          </a:p>
        </p:txBody>
      </p:sp>
      <p:sp>
        <p:nvSpPr>
          <p:cNvPr name="TextBox 95" id="95"/>
          <p:cNvSpPr txBox="true"/>
          <p:nvPr/>
        </p:nvSpPr>
        <p:spPr>
          <a:xfrm rot="0">
            <a:off x="6737847" y="2782800"/>
            <a:ext cx="1827268" cy="339300"/>
          </a:xfrm>
          <a:prstGeom prst="rect">
            <a:avLst/>
          </a:prstGeom>
        </p:spPr>
        <p:txBody>
          <a:bodyPr anchor="t" rtlCol="false" tIns="0" lIns="0" bIns="0" rIns="0">
            <a:spAutoFit/>
          </a:bodyPr>
          <a:lstStyle/>
          <a:p>
            <a:pPr algn="ctr">
              <a:lnSpc>
                <a:spcPts val="2823"/>
              </a:lnSpc>
              <a:spcBef>
                <a:spcPct val="0"/>
              </a:spcBef>
            </a:pPr>
            <a:r>
              <a:rPr lang="en-US" b="true" sz="2016">
                <a:solidFill>
                  <a:srgbClr val="FFFFFF"/>
                </a:solidFill>
                <a:latin typeface="Montserrat Bold"/>
                <a:ea typeface="Montserrat Bold"/>
                <a:cs typeface="Montserrat Bold"/>
                <a:sym typeface="Montserrat Bold"/>
              </a:rPr>
              <a:t>Semana  1</a:t>
            </a:r>
          </a:p>
        </p:txBody>
      </p:sp>
      <p:sp>
        <p:nvSpPr>
          <p:cNvPr name="TextBox 96" id="96"/>
          <p:cNvSpPr txBox="true"/>
          <p:nvPr/>
        </p:nvSpPr>
        <p:spPr>
          <a:xfrm rot="0">
            <a:off x="8792659" y="2779487"/>
            <a:ext cx="1827268" cy="339300"/>
          </a:xfrm>
          <a:prstGeom prst="rect">
            <a:avLst/>
          </a:prstGeom>
        </p:spPr>
        <p:txBody>
          <a:bodyPr anchor="t" rtlCol="false" tIns="0" lIns="0" bIns="0" rIns="0">
            <a:spAutoFit/>
          </a:bodyPr>
          <a:lstStyle/>
          <a:p>
            <a:pPr algn="ctr">
              <a:lnSpc>
                <a:spcPts val="2823"/>
              </a:lnSpc>
              <a:spcBef>
                <a:spcPct val="0"/>
              </a:spcBef>
            </a:pPr>
            <a:r>
              <a:rPr lang="en-US" b="true" sz="2016">
                <a:solidFill>
                  <a:srgbClr val="FFFFFF"/>
                </a:solidFill>
                <a:latin typeface="Montserrat Bold"/>
                <a:ea typeface="Montserrat Bold"/>
                <a:cs typeface="Montserrat Bold"/>
                <a:sym typeface="Montserrat Bold"/>
              </a:rPr>
              <a:t>Semana  2</a:t>
            </a:r>
          </a:p>
        </p:txBody>
      </p:sp>
      <p:sp>
        <p:nvSpPr>
          <p:cNvPr name="TextBox 97" id="97"/>
          <p:cNvSpPr txBox="true"/>
          <p:nvPr/>
        </p:nvSpPr>
        <p:spPr>
          <a:xfrm rot="0">
            <a:off x="10803997" y="2782800"/>
            <a:ext cx="1827268" cy="339300"/>
          </a:xfrm>
          <a:prstGeom prst="rect">
            <a:avLst/>
          </a:prstGeom>
        </p:spPr>
        <p:txBody>
          <a:bodyPr anchor="t" rtlCol="false" tIns="0" lIns="0" bIns="0" rIns="0">
            <a:spAutoFit/>
          </a:bodyPr>
          <a:lstStyle/>
          <a:p>
            <a:pPr algn="ctr">
              <a:lnSpc>
                <a:spcPts val="2823"/>
              </a:lnSpc>
              <a:spcBef>
                <a:spcPct val="0"/>
              </a:spcBef>
            </a:pPr>
            <a:r>
              <a:rPr lang="en-US" b="true" sz="2016">
                <a:solidFill>
                  <a:srgbClr val="FFFFFF"/>
                </a:solidFill>
                <a:latin typeface="Montserrat Bold"/>
                <a:ea typeface="Montserrat Bold"/>
                <a:cs typeface="Montserrat Bold"/>
                <a:sym typeface="Montserrat Bold"/>
              </a:rPr>
              <a:t>Semana  3</a:t>
            </a:r>
          </a:p>
        </p:txBody>
      </p:sp>
      <p:sp>
        <p:nvSpPr>
          <p:cNvPr name="TextBox 98" id="98"/>
          <p:cNvSpPr txBox="true"/>
          <p:nvPr/>
        </p:nvSpPr>
        <p:spPr>
          <a:xfrm rot="0">
            <a:off x="12816978" y="2782800"/>
            <a:ext cx="1827268" cy="339300"/>
          </a:xfrm>
          <a:prstGeom prst="rect">
            <a:avLst/>
          </a:prstGeom>
        </p:spPr>
        <p:txBody>
          <a:bodyPr anchor="t" rtlCol="false" tIns="0" lIns="0" bIns="0" rIns="0">
            <a:spAutoFit/>
          </a:bodyPr>
          <a:lstStyle/>
          <a:p>
            <a:pPr algn="ctr">
              <a:lnSpc>
                <a:spcPts val="2823"/>
              </a:lnSpc>
              <a:spcBef>
                <a:spcPct val="0"/>
              </a:spcBef>
            </a:pPr>
            <a:r>
              <a:rPr lang="en-US" b="true" sz="2016">
                <a:solidFill>
                  <a:srgbClr val="FFFFFF"/>
                </a:solidFill>
                <a:latin typeface="Montserrat Bold"/>
                <a:ea typeface="Montserrat Bold"/>
                <a:cs typeface="Montserrat Bold"/>
                <a:sym typeface="Montserrat Bold"/>
              </a:rPr>
              <a:t>Semana  4</a:t>
            </a:r>
          </a:p>
        </p:txBody>
      </p:sp>
      <p:sp>
        <p:nvSpPr>
          <p:cNvPr name="TextBox 99" id="99"/>
          <p:cNvSpPr txBox="true"/>
          <p:nvPr/>
        </p:nvSpPr>
        <p:spPr>
          <a:xfrm rot="0">
            <a:off x="14897678" y="2779487"/>
            <a:ext cx="1827268" cy="339300"/>
          </a:xfrm>
          <a:prstGeom prst="rect">
            <a:avLst/>
          </a:prstGeom>
        </p:spPr>
        <p:txBody>
          <a:bodyPr anchor="t" rtlCol="false" tIns="0" lIns="0" bIns="0" rIns="0">
            <a:spAutoFit/>
          </a:bodyPr>
          <a:lstStyle/>
          <a:p>
            <a:pPr algn="ctr">
              <a:lnSpc>
                <a:spcPts val="2823"/>
              </a:lnSpc>
              <a:spcBef>
                <a:spcPct val="0"/>
              </a:spcBef>
            </a:pPr>
            <a:r>
              <a:rPr lang="en-US" b="true" sz="2016">
                <a:solidFill>
                  <a:srgbClr val="FFFFFF"/>
                </a:solidFill>
                <a:latin typeface="Montserrat Bold"/>
                <a:ea typeface="Montserrat Bold"/>
                <a:cs typeface="Montserrat Bold"/>
                <a:sym typeface="Montserrat Bold"/>
              </a:rPr>
              <a:t>Semana  5</a:t>
            </a:r>
          </a:p>
        </p:txBody>
      </p:sp>
      <p:sp>
        <p:nvSpPr>
          <p:cNvPr name="Freeform 100" id="100"/>
          <p:cNvSpPr/>
          <p:nvPr/>
        </p:nvSpPr>
        <p:spPr>
          <a:xfrm flipH="false" flipV="false" rot="0">
            <a:off x="1028700" y="528752"/>
            <a:ext cx="1963670" cy="1478483"/>
          </a:xfrm>
          <a:custGeom>
            <a:avLst/>
            <a:gdLst/>
            <a:ahLst/>
            <a:cxnLst/>
            <a:rect r="r" b="b" t="t" l="l"/>
            <a:pathLst>
              <a:path h="1478483" w="1963670">
                <a:moveTo>
                  <a:pt x="0" y="0"/>
                </a:moveTo>
                <a:lnTo>
                  <a:pt x="1963670" y="0"/>
                </a:lnTo>
                <a:lnTo>
                  <a:pt x="1963670" y="1478483"/>
                </a:lnTo>
                <a:lnTo>
                  <a:pt x="0" y="1478483"/>
                </a:lnTo>
                <a:lnTo>
                  <a:pt x="0" y="0"/>
                </a:lnTo>
                <a:close/>
              </a:path>
            </a:pathLst>
          </a:custGeom>
          <a:blipFill>
            <a:blip r:embed="rId3"/>
            <a:stretch>
              <a:fillRect l="0" t="0" r="0" b="0"/>
            </a:stretch>
          </a:blipFill>
        </p:spPr>
      </p:sp>
      <p:grpSp>
        <p:nvGrpSpPr>
          <p:cNvPr name="Group 101" id="101"/>
          <p:cNvGrpSpPr/>
          <p:nvPr/>
        </p:nvGrpSpPr>
        <p:grpSpPr>
          <a:xfrm rot="0">
            <a:off x="4052616" y="6238546"/>
            <a:ext cx="2480420" cy="1062294"/>
            <a:chOff x="0" y="0"/>
            <a:chExt cx="353732" cy="151493"/>
          </a:xfrm>
        </p:grpSpPr>
        <p:sp>
          <p:nvSpPr>
            <p:cNvPr name="Freeform 102" id="102"/>
            <p:cNvSpPr/>
            <p:nvPr/>
          </p:nvSpPr>
          <p:spPr>
            <a:xfrm flipH="false" flipV="false" rot="0">
              <a:off x="0" y="0"/>
              <a:ext cx="353732" cy="151493"/>
            </a:xfrm>
            <a:custGeom>
              <a:avLst/>
              <a:gdLst/>
              <a:ahLst/>
              <a:cxnLst/>
              <a:rect r="r" b="b" t="t" l="l"/>
              <a:pathLst>
                <a:path h="151493" w="353732">
                  <a:moveTo>
                    <a:pt x="75747" y="0"/>
                  </a:moveTo>
                  <a:lnTo>
                    <a:pt x="277985" y="0"/>
                  </a:lnTo>
                  <a:cubicBezTo>
                    <a:pt x="319819" y="0"/>
                    <a:pt x="353732" y="33913"/>
                    <a:pt x="353732" y="75747"/>
                  </a:cubicBezTo>
                  <a:lnTo>
                    <a:pt x="353732" y="75747"/>
                  </a:lnTo>
                  <a:cubicBezTo>
                    <a:pt x="353732" y="117581"/>
                    <a:pt x="319819" y="151493"/>
                    <a:pt x="277985" y="151493"/>
                  </a:cubicBezTo>
                  <a:lnTo>
                    <a:pt x="75747" y="151493"/>
                  </a:lnTo>
                  <a:cubicBezTo>
                    <a:pt x="33913" y="151493"/>
                    <a:pt x="0" y="117581"/>
                    <a:pt x="0" y="75747"/>
                  </a:cubicBezTo>
                  <a:lnTo>
                    <a:pt x="0" y="75747"/>
                  </a:lnTo>
                  <a:cubicBezTo>
                    <a:pt x="0" y="33913"/>
                    <a:pt x="33913" y="0"/>
                    <a:pt x="75747" y="0"/>
                  </a:cubicBezTo>
                  <a:close/>
                </a:path>
              </a:pathLst>
            </a:custGeom>
            <a:ln w="19050" cap="rnd">
              <a:solidFill>
                <a:srgbClr val="EEECE9"/>
              </a:solidFill>
              <a:prstDash val="solid"/>
              <a:round/>
            </a:ln>
          </p:spPr>
        </p:sp>
        <p:sp>
          <p:nvSpPr>
            <p:cNvPr name="TextBox 103" id="103"/>
            <p:cNvSpPr txBox="true"/>
            <p:nvPr/>
          </p:nvSpPr>
          <p:spPr>
            <a:xfrm>
              <a:off x="0" y="0"/>
              <a:ext cx="353732" cy="151493"/>
            </a:xfrm>
            <a:prstGeom prst="rect">
              <a:avLst/>
            </a:prstGeom>
          </p:spPr>
          <p:txBody>
            <a:bodyPr anchor="ctr" rtlCol="false" tIns="50800" lIns="50800" bIns="50800" rIns="50800"/>
            <a:lstStyle/>
            <a:p>
              <a:pPr algn="ctr" marL="0" indent="0" lvl="0">
                <a:lnSpc>
                  <a:spcPts val="2223"/>
                </a:lnSpc>
              </a:pPr>
              <a:r>
                <a:rPr lang="en-US" b="true" sz="1900">
                  <a:solidFill>
                    <a:srgbClr val="EEECE9"/>
                  </a:solidFill>
                  <a:latin typeface="Montserrat Bold"/>
                  <a:ea typeface="Montserrat Bold"/>
                  <a:cs typeface="Montserrat Bold"/>
                  <a:sym typeface="Montserrat Bold"/>
                </a:rPr>
                <a:t>Socialización, Cambios y mejoras</a:t>
              </a:r>
            </a:p>
          </p:txBody>
        </p:sp>
      </p:grpSp>
      <p:sp>
        <p:nvSpPr>
          <p:cNvPr name="AutoShape 104" id="104"/>
          <p:cNvSpPr/>
          <p:nvPr/>
        </p:nvSpPr>
        <p:spPr>
          <a:xfrm rot="0">
            <a:off x="381960" y="-2943411"/>
            <a:ext cx="584686" cy="8600723"/>
          </a:xfrm>
          <a:prstGeom prst="rect">
            <a:avLst/>
          </a:prstGeom>
          <a:solidFill>
            <a:srgbClr val="F4E6B4"/>
          </a:solidFill>
        </p:spPr>
      </p:sp>
      <p:sp>
        <p:nvSpPr>
          <p:cNvPr name="Freeform 105" id="105"/>
          <p:cNvSpPr/>
          <p:nvPr/>
        </p:nvSpPr>
        <p:spPr>
          <a:xfrm flipH="false" flipV="false" rot="0">
            <a:off x="401010" y="8243469"/>
            <a:ext cx="652835" cy="490220"/>
          </a:xfrm>
          <a:custGeom>
            <a:avLst/>
            <a:gdLst/>
            <a:ahLst/>
            <a:cxnLst/>
            <a:rect r="r" b="b" t="t" l="l"/>
            <a:pathLst>
              <a:path h="490220" w="652835">
                <a:moveTo>
                  <a:pt x="0" y="0"/>
                </a:moveTo>
                <a:lnTo>
                  <a:pt x="652835" y="0"/>
                </a:lnTo>
                <a:lnTo>
                  <a:pt x="652835" y="490220"/>
                </a:lnTo>
                <a:lnTo>
                  <a:pt x="0" y="49022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106" id="106"/>
          <p:cNvSpPr/>
          <p:nvPr/>
        </p:nvSpPr>
        <p:spPr>
          <a:xfrm flipH="false" flipV="false" rot="0">
            <a:off x="309190" y="6008326"/>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07" id="107"/>
          <p:cNvSpPr/>
          <p:nvPr/>
        </p:nvSpPr>
        <p:spPr>
          <a:xfrm flipH="false" flipV="false" rot="0">
            <a:off x="309190" y="7075825"/>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grpSp>
        <p:nvGrpSpPr>
          <p:cNvPr name="Group 2" id="2"/>
          <p:cNvGrpSpPr/>
          <p:nvPr/>
        </p:nvGrpSpPr>
        <p:grpSpPr>
          <a:xfrm rot="0">
            <a:off x="-216407" y="0"/>
            <a:ext cx="19045530" cy="10382769"/>
            <a:chOff x="0" y="0"/>
            <a:chExt cx="25394039" cy="13843692"/>
          </a:xfrm>
        </p:grpSpPr>
        <p:pic>
          <p:nvPicPr>
            <p:cNvPr name="Picture 3" id="3"/>
            <p:cNvPicPr>
              <a:picLocks noChangeAspect="true"/>
            </p:cNvPicPr>
            <p:nvPr/>
          </p:nvPicPr>
          <p:blipFill>
            <a:blip r:embed="rId2">
              <a:alphaModFix amt="40000"/>
            </a:blip>
            <a:srcRect l="9523" t="12131" r="0" b="12131"/>
            <a:stretch>
              <a:fillRect/>
            </a:stretch>
          </p:blipFill>
          <p:spPr>
            <a:xfrm flipH="false" flipV="false">
              <a:off x="0" y="0"/>
              <a:ext cx="25394039" cy="13843692"/>
            </a:xfrm>
            <a:prstGeom prst="rect">
              <a:avLst/>
            </a:prstGeom>
          </p:spPr>
        </p:pic>
      </p:grpSp>
      <p:grpSp>
        <p:nvGrpSpPr>
          <p:cNvPr name="Group 4" id="4"/>
          <p:cNvGrpSpPr/>
          <p:nvPr/>
        </p:nvGrpSpPr>
        <p:grpSpPr>
          <a:xfrm rot="0">
            <a:off x="4051274" y="1702763"/>
            <a:ext cx="2480420" cy="1075046"/>
            <a:chOff x="0" y="0"/>
            <a:chExt cx="353732" cy="153312"/>
          </a:xfrm>
        </p:grpSpPr>
        <p:sp>
          <p:nvSpPr>
            <p:cNvPr name="Freeform 5" id="5"/>
            <p:cNvSpPr/>
            <p:nvPr/>
          </p:nvSpPr>
          <p:spPr>
            <a:xfrm flipH="false" flipV="false" rot="0">
              <a:off x="0" y="0"/>
              <a:ext cx="353732" cy="153312"/>
            </a:xfrm>
            <a:custGeom>
              <a:avLst/>
              <a:gdLst/>
              <a:ahLst/>
              <a:cxnLst/>
              <a:rect r="r" b="b" t="t" l="l"/>
              <a:pathLst>
                <a:path h="153312" w="353732">
                  <a:moveTo>
                    <a:pt x="76656" y="0"/>
                  </a:moveTo>
                  <a:lnTo>
                    <a:pt x="277076" y="0"/>
                  </a:lnTo>
                  <a:cubicBezTo>
                    <a:pt x="319412" y="0"/>
                    <a:pt x="353732" y="34320"/>
                    <a:pt x="353732" y="76656"/>
                  </a:cubicBezTo>
                  <a:lnTo>
                    <a:pt x="353732" y="76656"/>
                  </a:lnTo>
                  <a:cubicBezTo>
                    <a:pt x="353732" y="96987"/>
                    <a:pt x="345656" y="116484"/>
                    <a:pt x="331280" y="130860"/>
                  </a:cubicBezTo>
                  <a:cubicBezTo>
                    <a:pt x="316904" y="145236"/>
                    <a:pt x="297406" y="153312"/>
                    <a:pt x="27707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ln w="19050" cap="rnd">
              <a:solidFill>
                <a:srgbClr val="EEECE9"/>
              </a:solidFill>
              <a:prstDash val="solid"/>
              <a:round/>
            </a:ln>
          </p:spPr>
        </p:sp>
        <p:sp>
          <p:nvSpPr>
            <p:cNvPr name="TextBox 6" id="6"/>
            <p:cNvSpPr txBox="true"/>
            <p:nvPr/>
          </p:nvSpPr>
          <p:spPr>
            <a:xfrm>
              <a:off x="0" y="9525"/>
              <a:ext cx="353732" cy="143787"/>
            </a:xfrm>
            <a:prstGeom prst="rect">
              <a:avLst/>
            </a:prstGeom>
          </p:spPr>
          <p:txBody>
            <a:bodyPr anchor="ctr" rtlCol="false" tIns="50800" lIns="50800" bIns="50800" rIns="50800"/>
            <a:lstStyle/>
            <a:p>
              <a:pPr algn="ctr" marL="0" indent="0" lvl="0">
                <a:lnSpc>
                  <a:spcPts val="2573"/>
                </a:lnSpc>
              </a:pPr>
              <a:r>
                <a:rPr lang="en-US" b="true" sz="2199">
                  <a:solidFill>
                    <a:srgbClr val="EEECE9"/>
                  </a:solidFill>
                  <a:latin typeface="Montserrat Bold"/>
                  <a:ea typeface="Montserrat Bold"/>
                  <a:cs typeface="Montserrat Bold"/>
                  <a:sym typeface="Montserrat Bold"/>
                </a:rPr>
                <a:t>Semanas</a:t>
              </a:r>
            </a:p>
          </p:txBody>
        </p:sp>
      </p:grpSp>
      <p:grpSp>
        <p:nvGrpSpPr>
          <p:cNvPr name="Group 7" id="7"/>
          <p:cNvGrpSpPr/>
          <p:nvPr/>
        </p:nvGrpSpPr>
        <p:grpSpPr>
          <a:xfrm rot="0">
            <a:off x="4051274" y="2966702"/>
            <a:ext cx="2480420" cy="1075046"/>
            <a:chOff x="0" y="0"/>
            <a:chExt cx="353732" cy="153312"/>
          </a:xfrm>
        </p:grpSpPr>
        <p:sp>
          <p:nvSpPr>
            <p:cNvPr name="Freeform 8" id="8"/>
            <p:cNvSpPr/>
            <p:nvPr/>
          </p:nvSpPr>
          <p:spPr>
            <a:xfrm flipH="false" flipV="false" rot="0">
              <a:off x="0" y="0"/>
              <a:ext cx="353732" cy="153312"/>
            </a:xfrm>
            <a:custGeom>
              <a:avLst/>
              <a:gdLst/>
              <a:ahLst/>
              <a:cxnLst/>
              <a:rect r="r" b="b" t="t" l="l"/>
              <a:pathLst>
                <a:path h="153312" w="353732">
                  <a:moveTo>
                    <a:pt x="76656" y="0"/>
                  </a:moveTo>
                  <a:lnTo>
                    <a:pt x="277076" y="0"/>
                  </a:lnTo>
                  <a:cubicBezTo>
                    <a:pt x="319412" y="0"/>
                    <a:pt x="353732" y="34320"/>
                    <a:pt x="353732" y="76656"/>
                  </a:cubicBezTo>
                  <a:lnTo>
                    <a:pt x="353732" y="76656"/>
                  </a:lnTo>
                  <a:cubicBezTo>
                    <a:pt x="353732" y="96987"/>
                    <a:pt x="345656" y="116484"/>
                    <a:pt x="331280" y="130860"/>
                  </a:cubicBezTo>
                  <a:cubicBezTo>
                    <a:pt x="316904" y="145236"/>
                    <a:pt x="297406" y="153312"/>
                    <a:pt x="27707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ln w="19050" cap="rnd">
              <a:solidFill>
                <a:srgbClr val="EEECE9"/>
              </a:solidFill>
              <a:prstDash val="solid"/>
              <a:round/>
            </a:ln>
          </p:spPr>
        </p:sp>
        <p:sp>
          <p:nvSpPr>
            <p:cNvPr name="TextBox 9" id="9"/>
            <p:cNvSpPr txBox="true"/>
            <p:nvPr/>
          </p:nvSpPr>
          <p:spPr>
            <a:xfrm>
              <a:off x="0" y="9525"/>
              <a:ext cx="353732" cy="143787"/>
            </a:xfrm>
            <a:prstGeom prst="rect">
              <a:avLst/>
            </a:prstGeom>
          </p:spPr>
          <p:txBody>
            <a:bodyPr anchor="ctr" rtlCol="false" tIns="50800" lIns="50800" bIns="50800" rIns="50800"/>
            <a:lstStyle/>
            <a:p>
              <a:pPr algn="ctr" marL="0" indent="0" lvl="0">
                <a:lnSpc>
                  <a:spcPts val="2573"/>
                </a:lnSpc>
              </a:pPr>
              <a:r>
                <a:rPr lang="en-US" b="true" sz="2199">
                  <a:solidFill>
                    <a:srgbClr val="EEECE9"/>
                  </a:solidFill>
                  <a:latin typeface="Montserrat Bold"/>
                  <a:ea typeface="Montserrat Bold"/>
                  <a:cs typeface="Montserrat Bold"/>
                  <a:sym typeface="Montserrat Bold"/>
                </a:rPr>
                <a:t>Gestión institucional </a:t>
              </a:r>
            </a:p>
          </p:txBody>
        </p:sp>
      </p:grpSp>
      <p:grpSp>
        <p:nvGrpSpPr>
          <p:cNvPr name="Group 10" id="10"/>
          <p:cNvGrpSpPr/>
          <p:nvPr/>
        </p:nvGrpSpPr>
        <p:grpSpPr>
          <a:xfrm rot="0">
            <a:off x="4033566" y="4232249"/>
            <a:ext cx="2480420" cy="1075046"/>
            <a:chOff x="0" y="0"/>
            <a:chExt cx="353732" cy="153312"/>
          </a:xfrm>
        </p:grpSpPr>
        <p:sp>
          <p:nvSpPr>
            <p:cNvPr name="Freeform 11" id="11"/>
            <p:cNvSpPr/>
            <p:nvPr/>
          </p:nvSpPr>
          <p:spPr>
            <a:xfrm flipH="false" flipV="false" rot="0">
              <a:off x="0" y="0"/>
              <a:ext cx="353732" cy="153312"/>
            </a:xfrm>
            <a:custGeom>
              <a:avLst/>
              <a:gdLst/>
              <a:ahLst/>
              <a:cxnLst/>
              <a:rect r="r" b="b" t="t" l="l"/>
              <a:pathLst>
                <a:path h="153312" w="353732">
                  <a:moveTo>
                    <a:pt x="76656" y="0"/>
                  </a:moveTo>
                  <a:lnTo>
                    <a:pt x="277076" y="0"/>
                  </a:lnTo>
                  <a:cubicBezTo>
                    <a:pt x="319412" y="0"/>
                    <a:pt x="353732" y="34320"/>
                    <a:pt x="353732" y="76656"/>
                  </a:cubicBezTo>
                  <a:lnTo>
                    <a:pt x="353732" y="76656"/>
                  </a:lnTo>
                  <a:cubicBezTo>
                    <a:pt x="353732" y="96987"/>
                    <a:pt x="345656" y="116484"/>
                    <a:pt x="331280" y="130860"/>
                  </a:cubicBezTo>
                  <a:cubicBezTo>
                    <a:pt x="316904" y="145236"/>
                    <a:pt x="297406" y="153312"/>
                    <a:pt x="27707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ln w="19050" cap="rnd">
              <a:solidFill>
                <a:srgbClr val="EEECE9"/>
              </a:solidFill>
              <a:prstDash val="solid"/>
              <a:round/>
            </a:ln>
          </p:spPr>
        </p:sp>
        <p:sp>
          <p:nvSpPr>
            <p:cNvPr name="TextBox 12" id="12"/>
            <p:cNvSpPr txBox="true"/>
            <p:nvPr/>
          </p:nvSpPr>
          <p:spPr>
            <a:xfrm>
              <a:off x="0" y="9525"/>
              <a:ext cx="353732" cy="143787"/>
            </a:xfrm>
            <a:prstGeom prst="rect">
              <a:avLst/>
            </a:prstGeom>
          </p:spPr>
          <p:txBody>
            <a:bodyPr anchor="ctr" rtlCol="false" tIns="50800" lIns="50800" bIns="50800" rIns="50800"/>
            <a:lstStyle/>
            <a:p>
              <a:pPr algn="ctr" marL="0" indent="0" lvl="0">
                <a:lnSpc>
                  <a:spcPts val="2573"/>
                </a:lnSpc>
              </a:pPr>
              <a:r>
                <a:rPr lang="en-US" b="true" sz="2199">
                  <a:solidFill>
                    <a:srgbClr val="EEECE9"/>
                  </a:solidFill>
                  <a:latin typeface="Montserrat Bold"/>
                  <a:ea typeface="Montserrat Bold"/>
                  <a:cs typeface="Montserrat Bold"/>
                  <a:sym typeface="Montserrat Bold"/>
                </a:rPr>
                <a:t>Diseño líneas Presentaciónes  </a:t>
              </a:r>
            </a:p>
          </p:txBody>
        </p:sp>
      </p:grpSp>
      <p:grpSp>
        <p:nvGrpSpPr>
          <p:cNvPr name="Group 13" id="13"/>
          <p:cNvGrpSpPr/>
          <p:nvPr/>
        </p:nvGrpSpPr>
        <p:grpSpPr>
          <a:xfrm rot="0">
            <a:off x="4051274" y="7643407"/>
            <a:ext cx="2480420" cy="1200124"/>
            <a:chOff x="0" y="0"/>
            <a:chExt cx="353732" cy="171149"/>
          </a:xfrm>
        </p:grpSpPr>
        <p:sp>
          <p:nvSpPr>
            <p:cNvPr name="Freeform 14" id="14"/>
            <p:cNvSpPr/>
            <p:nvPr/>
          </p:nvSpPr>
          <p:spPr>
            <a:xfrm flipH="false" flipV="false" rot="0">
              <a:off x="0" y="0"/>
              <a:ext cx="353732" cy="171149"/>
            </a:xfrm>
            <a:custGeom>
              <a:avLst/>
              <a:gdLst/>
              <a:ahLst/>
              <a:cxnLst/>
              <a:rect r="r" b="b" t="t" l="l"/>
              <a:pathLst>
                <a:path h="171149" w="353732">
                  <a:moveTo>
                    <a:pt x="85575" y="0"/>
                  </a:moveTo>
                  <a:lnTo>
                    <a:pt x="268157" y="0"/>
                  </a:lnTo>
                  <a:cubicBezTo>
                    <a:pt x="315419" y="0"/>
                    <a:pt x="353732" y="38313"/>
                    <a:pt x="353732" y="85575"/>
                  </a:cubicBezTo>
                  <a:lnTo>
                    <a:pt x="353732" y="85575"/>
                  </a:lnTo>
                  <a:cubicBezTo>
                    <a:pt x="353732" y="132836"/>
                    <a:pt x="315419" y="171149"/>
                    <a:pt x="268157" y="171149"/>
                  </a:cubicBezTo>
                  <a:lnTo>
                    <a:pt x="85575" y="171149"/>
                  </a:lnTo>
                  <a:cubicBezTo>
                    <a:pt x="38313" y="171149"/>
                    <a:pt x="0" y="132836"/>
                    <a:pt x="0" y="85575"/>
                  </a:cubicBezTo>
                  <a:lnTo>
                    <a:pt x="0" y="85575"/>
                  </a:lnTo>
                  <a:cubicBezTo>
                    <a:pt x="0" y="38313"/>
                    <a:pt x="38313" y="0"/>
                    <a:pt x="85575" y="0"/>
                  </a:cubicBezTo>
                  <a:close/>
                </a:path>
              </a:pathLst>
            </a:custGeom>
            <a:ln w="19050" cap="rnd">
              <a:solidFill>
                <a:srgbClr val="EEECE9"/>
              </a:solidFill>
              <a:prstDash val="solid"/>
              <a:round/>
            </a:ln>
          </p:spPr>
        </p:sp>
        <p:sp>
          <p:nvSpPr>
            <p:cNvPr name="TextBox 15" id="15"/>
            <p:cNvSpPr txBox="true"/>
            <p:nvPr/>
          </p:nvSpPr>
          <p:spPr>
            <a:xfrm>
              <a:off x="0" y="9525"/>
              <a:ext cx="353732" cy="161624"/>
            </a:xfrm>
            <a:prstGeom prst="rect">
              <a:avLst/>
            </a:prstGeom>
          </p:spPr>
          <p:txBody>
            <a:bodyPr anchor="ctr" rtlCol="false" tIns="50800" lIns="50800" bIns="50800" rIns="50800"/>
            <a:lstStyle/>
            <a:p>
              <a:pPr algn="ctr" marL="0" indent="0" lvl="0">
                <a:lnSpc>
                  <a:spcPts val="2573"/>
                </a:lnSpc>
              </a:pPr>
              <a:r>
                <a:rPr lang="en-US" b="true" sz="2199">
                  <a:solidFill>
                    <a:srgbClr val="EEECE9"/>
                  </a:solidFill>
                  <a:latin typeface="Montserrat Bold"/>
                  <a:ea typeface="Montserrat Bold"/>
                  <a:cs typeface="Montserrat Bold"/>
                  <a:sym typeface="Montserrat Bold"/>
                </a:rPr>
                <a:t>Socialización, Cambios y mejoras</a:t>
              </a:r>
            </a:p>
          </p:txBody>
        </p:sp>
      </p:grpSp>
      <p:grpSp>
        <p:nvGrpSpPr>
          <p:cNvPr name="Group 16" id="16"/>
          <p:cNvGrpSpPr/>
          <p:nvPr/>
        </p:nvGrpSpPr>
        <p:grpSpPr>
          <a:xfrm rot="0">
            <a:off x="6742586" y="1702763"/>
            <a:ext cx="1827268" cy="1075046"/>
            <a:chOff x="0" y="0"/>
            <a:chExt cx="260586" cy="153312"/>
          </a:xfrm>
        </p:grpSpPr>
        <p:sp>
          <p:nvSpPr>
            <p:cNvPr name="Freeform 17" id="17"/>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18" id="18"/>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19" id="19"/>
          <p:cNvGrpSpPr/>
          <p:nvPr/>
        </p:nvGrpSpPr>
        <p:grpSpPr>
          <a:xfrm rot="0">
            <a:off x="6837836" y="2966702"/>
            <a:ext cx="1827268" cy="1075046"/>
            <a:chOff x="0" y="0"/>
            <a:chExt cx="260586" cy="153312"/>
          </a:xfrm>
        </p:grpSpPr>
        <p:sp>
          <p:nvSpPr>
            <p:cNvPr name="Freeform 20" id="20"/>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21" id="21"/>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r>
                <a:rPr lang="en-US" sz="1316">
                  <a:solidFill>
                    <a:srgbClr val="000000"/>
                  </a:solidFill>
                  <a:latin typeface="Montserrat"/>
                  <a:ea typeface="Montserrat"/>
                  <a:cs typeface="Montserrat"/>
                  <a:sym typeface="Montserrat"/>
                </a:rPr>
                <a:t>FESTIVO</a:t>
              </a:r>
            </a:p>
          </p:txBody>
        </p:sp>
      </p:grpSp>
      <p:grpSp>
        <p:nvGrpSpPr>
          <p:cNvPr name="Group 22" id="22"/>
          <p:cNvGrpSpPr/>
          <p:nvPr/>
        </p:nvGrpSpPr>
        <p:grpSpPr>
          <a:xfrm rot="0">
            <a:off x="6742586" y="4230641"/>
            <a:ext cx="1827268" cy="1075046"/>
            <a:chOff x="0" y="0"/>
            <a:chExt cx="260586" cy="153312"/>
          </a:xfrm>
        </p:grpSpPr>
        <p:sp>
          <p:nvSpPr>
            <p:cNvPr name="Freeform 23" id="23"/>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24" id="24"/>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25" id="25"/>
          <p:cNvGrpSpPr/>
          <p:nvPr/>
        </p:nvGrpSpPr>
        <p:grpSpPr>
          <a:xfrm rot="0">
            <a:off x="6742586" y="5494580"/>
            <a:ext cx="1827268" cy="1281489"/>
            <a:chOff x="0" y="0"/>
            <a:chExt cx="260586" cy="182753"/>
          </a:xfrm>
        </p:grpSpPr>
        <p:sp>
          <p:nvSpPr>
            <p:cNvPr name="Freeform 26" id="26"/>
            <p:cNvSpPr/>
            <p:nvPr/>
          </p:nvSpPr>
          <p:spPr>
            <a:xfrm flipH="false" flipV="false" rot="0">
              <a:off x="0" y="0"/>
              <a:ext cx="260586" cy="182753"/>
            </a:xfrm>
            <a:custGeom>
              <a:avLst/>
              <a:gdLst/>
              <a:ahLst/>
              <a:cxnLst/>
              <a:rect r="r" b="b" t="t" l="l"/>
              <a:pathLst>
                <a:path h="182753" w="260586">
                  <a:moveTo>
                    <a:pt x="91376" y="0"/>
                  </a:moveTo>
                  <a:lnTo>
                    <a:pt x="169210" y="0"/>
                  </a:lnTo>
                  <a:cubicBezTo>
                    <a:pt x="219676" y="0"/>
                    <a:pt x="260586" y="40911"/>
                    <a:pt x="260586" y="91376"/>
                  </a:cubicBezTo>
                  <a:lnTo>
                    <a:pt x="260586" y="91376"/>
                  </a:lnTo>
                  <a:cubicBezTo>
                    <a:pt x="260586" y="115611"/>
                    <a:pt x="250959" y="138853"/>
                    <a:pt x="233823" y="155989"/>
                  </a:cubicBezTo>
                  <a:cubicBezTo>
                    <a:pt x="216686" y="173126"/>
                    <a:pt x="193444" y="182753"/>
                    <a:pt x="169210" y="182753"/>
                  </a:cubicBezTo>
                  <a:lnTo>
                    <a:pt x="91376" y="182753"/>
                  </a:lnTo>
                  <a:cubicBezTo>
                    <a:pt x="40911" y="182753"/>
                    <a:pt x="0" y="141842"/>
                    <a:pt x="0" y="91376"/>
                  </a:cubicBezTo>
                  <a:lnTo>
                    <a:pt x="0" y="91376"/>
                  </a:lnTo>
                  <a:cubicBezTo>
                    <a:pt x="0" y="40911"/>
                    <a:pt x="40911" y="0"/>
                    <a:pt x="91376" y="0"/>
                  </a:cubicBezTo>
                  <a:close/>
                </a:path>
              </a:pathLst>
            </a:custGeom>
            <a:solidFill>
              <a:srgbClr val="FFFFFF">
                <a:alpha val="34902"/>
              </a:srgbClr>
            </a:solidFill>
            <a:ln cap="rnd">
              <a:noFill/>
              <a:prstDash val="solid"/>
              <a:round/>
            </a:ln>
          </p:spPr>
        </p:sp>
        <p:sp>
          <p:nvSpPr>
            <p:cNvPr name="TextBox 27" id="27"/>
            <p:cNvSpPr txBox="true"/>
            <p:nvPr/>
          </p:nvSpPr>
          <p:spPr>
            <a:xfrm>
              <a:off x="0" y="-28575"/>
              <a:ext cx="260586" cy="211328"/>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28" id="28"/>
          <p:cNvGrpSpPr/>
          <p:nvPr/>
        </p:nvGrpSpPr>
        <p:grpSpPr>
          <a:xfrm rot="0">
            <a:off x="6719841" y="7705946"/>
            <a:ext cx="1832006" cy="1075046"/>
            <a:chOff x="0" y="0"/>
            <a:chExt cx="261262" cy="153312"/>
          </a:xfrm>
        </p:grpSpPr>
        <p:sp>
          <p:nvSpPr>
            <p:cNvPr name="Freeform 29" id="29"/>
            <p:cNvSpPr/>
            <p:nvPr/>
          </p:nvSpPr>
          <p:spPr>
            <a:xfrm flipH="false" flipV="false" rot="0">
              <a:off x="0" y="0"/>
              <a:ext cx="261262" cy="153312"/>
            </a:xfrm>
            <a:custGeom>
              <a:avLst/>
              <a:gdLst/>
              <a:ahLst/>
              <a:cxnLst/>
              <a:rect r="r" b="b" t="t" l="l"/>
              <a:pathLst>
                <a:path h="153312" w="261262">
                  <a:moveTo>
                    <a:pt x="76656" y="0"/>
                  </a:moveTo>
                  <a:lnTo>
                    <a:pt x="184606" y="0"/>
                  </a:lnTo>
                  <a:cubicBezTo>
                    <a:pt x="204936" y="0"/>
                    <a:pt x="224434" y="8076"/>
                    <a:pt x="238810" y="22452"/>
                  </a:cubicBezTo>
                  <a:cubicBezTo>
                    <a:pt x="253186" y="36828"/>
                    <a:pt x="261262" y="56326"/>
                    <a:pt x="261262" y="76656"/>
                  </a:cubicBezTo>
                  <a:lnTo>
                    <a:pt x="261262" y="76656"/>
                  </a:lnTo>
                  <a:cubicBezTo>
                    <a:pt x="261262" y="96987"/>
                    <a:pt x="253186" y="116484"/>
                    <a:pt x="238810" y="130860"/>
                  </a:cubicBezTo>
                  <a:cubicBezTo>
                    <a:pt x="224434" y="145236"/>
                    <a:pt x="204936" y="153312"/>
                    <a:pt x="18460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30" id="30"/>
            <p:cNvSpPr txBox="true"/>
            <p:nvPr/>
          </p:nvSpPr>
          <p:spPr>
            <a:xfrm>
              <a:off x="0" y="-28575"/>
              <a:ext cx="261262"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31" id="31"/>
          <p:cNvGrpSpPr/>
          <p:nvPr/>
        </p:nvGrpSpPr>
        <p:grpSpPr>
          <a:xfrm rot="0">
            <a:off x="8775660" y="1702763"/>
            <a:ext cx="1827268" cy="1075046"/>
            <a:chOff x="0" y="0"/>
            <a:chExt cx="260586" cy="153312"/>
          </a:xfrm>
        </p:grpSpPr>
        <p:sp>
          <p:nvSpPr>
            <p:cNvPr name="Freeform 32" id="32"/>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33" id="33"/>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34" id="34"/>
          <p:cNvGrpSpPr/>
          <p:nvPr/>
        </p:nvGrpSpPr>
        <p:grpSpPr>
          <a:xfrm rot="0">
            <a:off x="4052616" y="791361"/>
            <a:ext cx="12673673" cy="752554"/>
            <a:chOff x="0" y="0"/>
            <a:chExt cx="1807390" cy="107321"/>
          </a:xfrm>
        </p:grpSpPr>
        <p:sp>
          <p:nvSpPr>
            <p:cNvPr name="Freeform 35" id="35"/>
            <p:cNvSpPr/>
            <p:nvPr/>
          </p:nvSpPr>
          <p:spPr>
            <a:xfrm flipH="false" flipV="false" rot="0">
              <a:off x="0" y="0"/>
              <a:ext cx="1807389" cy="107321"/>
            </a:xfrm>
            <a:custGeom>
              <a:avLst/>
              <a:gdLst/>
              <a:ahLst/>
              <a:cxnLst/>
              <a:rect r="r" b="b" t="t" l="l"/>
              <a:pathLst>
                <a:path h="107321" w="1807389">
                  <a:moveTo>
                    <a:pt x="17104" y="0"/>
                  </a:moveTo>
                  <a:lnTo>
                    <a:pt x="1790285" y="0"/>
                  </a:lnTo>
                  <a:cubicBezTo>
                    <a:pt x="1794822" y="0"/>
                    <a:pt x="1799172" y="1802"/>
                    <a:pt x="1802380" y="5010"/>
                  </a:cubicBezTo>
                  <a:cubicBezTo>
                    <a:pt x="1805587" y="8217"/>
                    <a:pt x="1807389" y="12568"/>
                    <a:pt x="1807389" y="17104"/>
                  </a:cubicBezTo>
                  <a:lnTo>
                    <a:pt x="1807389" y="90217"/>
                  </a:lnTo>
                  <a:cubicBezTo>
                    <a:pt x="1807389" y="94754"/>
                    <a:pt x="1805587" y="99104"/>
                    <a:pt x="1802380" y="102312"/>
                  </a:cubicBezTo>
                  <a:cubicBezTo>
                    <a:pt x="1799172" y="105519"/>
                    <a:pt x="1794822" y="107321"/>
                    <a:pt x="1790285" y="107321"/>
                  </a:cubicBezTo>
                  <a:lnTo>
                    <a:pt x="17104" y="107321"/>
                  </a:lnTo>
                  <a:cubicBezTo>
                    <a:pt x="12568" y="107321"/>
                    <a:pt x="8217" y="105519"/>
                    <a:pt x="5010" y="102312"/>
                  </a:cubicBezTo>
                  <a:cubicBezTo>
                    <a:pt x="1802" y="99104"/>
                    <a:pt x="0" y="94754"/>
                    <a:pt x="0" y="90217"/>
                  </a:cubicBezTo>
                  <a:lnTo>
                    <a:pt x="0" y="17104"/>
                  </a:lnTo>
                  <a:cubicBezTo>
                    <a:pt x="0" y="12568"/>
                    <a:pt x="1802" y="8217"/>
                    <a:pt x="5010" y="5010"/>
                  </a:cubicBezTo>
                  <a:cubicBezTo>
                    <a:pt x="8217" y="1802"/>
                    <a:pt x="12568" y="0"/>
                    <a:pt x="17104" y="0"/>
                  </a:cubicBezTo>
                  <a:close/>
                </a:path>
              </a:pathLst>
            </a:custGeom>
            <a:ln w="19050" cap="rnd">
              <a:solidFill>
                <a:srgbClr val="EEECE9"/>
              </a:solidFill>
              <a:prstDash val="solid"/>
              <a:round/>
            </a:ln>
          </p:spPr>
        </p:sp>
        <p:sp>
          <p:nvSpPr>
            <p:cNvPr name="TextBox 36" id="36"/>
            <p:cNvSpPr txBox="true"/>
            <p:nvPr/>
          </p:nvSpPr>
          <p:spPr>
            <a:xfrm>
              <a:off x="0" y="-38100"/>
              <a:ext cx="1807390" cy="145421"/>
            </a:xfrm>
            <a:prstGeom prst="rect">
              <a:avLst/>
            </a:prstGeom>
          </p:spPr>
          <p:txBody>
            <a:bodyPr anchor="ctr" rtlCol="false" tIns="50800" lIns="50800" bIns="50800" rIns="50800"/>
            <a:lstStyle/>
            <a:p>
              <a:pPr algn="ctr" marL="0" indent="0" lvl="0">
                <a:lnSpc>
                  <a:spcPts val="3079"/>
                </a:lnSpc>
                <a:spcBef>
                  <a:spcPct val="0"/>
                </a:spcBef>
              </a:pPr>
              <a:r>
                <a:rPr lang="en-US" b="true" sz="2199">
                  <a:solidFill>
                    <a:srgbClr val="EEECE9"/>
                  </a:solidFill>
                  <a:latin typeface="Montserrat Medium"/>
                  <a:ea typeface="Montserrat Medium"/>
                  <a:cs typeface="Montserrat Medium"/>
                  <a:sym typeface="Montserrat Medium"/>
                </a:rPr>
                <a:t>Abril</a:t>
              </a:r>
            </a:p>
          </p:txBody>
        </p:sp>
      </p:grpSp>
      <p:grpSp>
        <p:nvGrpSpPr>
          <p:cNvPr name="Group 37" id="37"/>
          <p:cNvGrpSpPr/>
          <p:nvPr/>
        </p:nvGrpSpPr>
        <p:grpSpPr>
          <a:xfrm rot="0">
            <a:off x="8775660" y="2966702"/>
            <a:ext cx="1827268" cy="1075046"/>
            <a:chOff x="0" y="0"/>
            <a:chExt cx="260586" cy="153312"/>
          </a:xfrm>
        </p:grpSpPr>
        <p:sp>
          <p:nvSpPr>
            <p:cNvPr name="Freeform 38" id="38"/>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39" id="39"/>
            <p:cNvSpPr txBox="true"/>
            <p:nvPr/>
          </p:nvSpPr>
          <p:spPr>
            <a:xfrm>
              <a:off x="0" y="-28575"/>
              <a:ext cx="260586" cy="181887"/>
            </a:xfrm>
            <a:prstGeom prst="rect">
              <a:avLst/>
            </a:prstGeom>
          </p:spPr>
          <p:txBody>
            <a:bodyPr anchor="ctr" rtlCol="false" tIns="50800" lIns="50800" bIns="50800" rIns="50800"/>
            <a:lstStyle/>
            <a:p>
              <a:pPr algn="l">
                <a:lnSpc>
                  <a:spcPts val="1843"/>
                </a:lnSpc>
              </a:pPr>
              <a:r>
                <a:rPr lang="en-US" sz="1316">
                  <a:solidFill>
                    <a:srgbClr val="000000"/>
                  </a:solidFill>
                  <a:latin typeface="Montserrat"/>
                  <a:ea typeface="Montserrat"/>
                  <a:cs typeface="Montserrat"/>
                  <a:sym typeface="Montserrat"/>
                </a:rPr>
                <a:t>Visita a territorio (martes 7 )</a:t>
              </a:r>
            </a:p>
            <a:p>
              <a:pPr algn="l" marL="284288" indent="-142144" lvl="1">
                <a:lnSpc>
                  <a:spcPts val="1843"/>
                </a:lnSpc>
                <a:buFont typeface="Arial"/>
                <a:buChar char="•"/>
              </a:pPr>
              <a:r>
                <a:rPr lang="en-US" sz="1316">
                  <a:solidFill>
                    <a:srgbClr val="000000"/>
                  </a:solidFill>
                  <a:latin typeface="Montserrat"/>
                  <a:ea typeface="Montserrat"/>
                  <a:cs typeface="Montserrat"/>
                  <a:sym typeface="Montserrat"/>
                </a:rPr>
                <a:t>Corpochivor</a:t>
              </a:r>
            </a:p>
            <a:p>
              <a:pPr algn="l" marL="0" indent="0" lvl="0">
                <a:lnSpc>
                  <a:spcPts val="1843"/>
                </a:lnSpc>
                <a:spcBef>
                  <a:spcPct val="0"/>
                </a:spcBef>
              </a:pPr>
              <a:r>
                <a:rPr lang="en-US" sz="1316">
                  <a:solidFill>
                    <a:srgbClr val="000000"/>
                  </a:solidFill>
                  <a:latin typeface="Montserrat"/>
                  <a:ea typeface="Montserrat"/>
                  <a:cs typeface="Montserrat"/>
                  <a:sym typeface="Montserrat"/>
                </a:rPr>
                <a:t>Alcaldía Garagoa</a:t>
              </a:r>
            </a:p>
          </p:txBody>
        </p:sp>
      </p:grpSp>
      <p:grpSp>
        <p:nvGrpSpPr>
          <p:cNvPr name="Group 40" id="40"/>
          <p:cNvGrpSpPr/>
          <p:nvPr/>
        </p:nvGrpSpPr>
        <p:grpSpPr>
          <a:xfrm rot="0">
            <a:off x="8770922" y="4229034"/>
            <a:ext cx="1827268" cy="1075046"/>
            <a:chOff x="0" y="0"/>
            <a:chExt cx="260586" cy="153312"/>
          </a:xfrm>
        </p:grpSpPr>
        <p:sp>
          <p:nvSpPr>
            <p:cNvPr name="Freeform 41" id="41"/>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42" id="42"/>
            <p:cNvSpPr txBox="true"/>
            <p:nvPr/>
          </p:nvSpPr>
          <p:spPr>
            <a:xfrm>
              <a:off x="0" y="-28575"/>
              <a:ext cx="260586" cy="181887"/>
            </a:xfrm>
            <a:prstGeom prst="rect">
              <a:avLst/>
            </a:prstGeom>
          </p:spPr>
          <p:txBody>
            <a:bodyPr anchor="ctr" rtlCol="false" tIns="50800" lIns="50800" bIns="50800" rIns="50800"/>
            <a:lstStyle/>
            <a:p>
              <a:pPr algn="ctr">
                <a:lnSpc>
                  <a:spcPts val="1843"/>
                </a:lnSpc>
              </a:pPr>
              <a:r>
                <a:rPr lang="en-US" sz="1316">
                  <a:solidFill>
                    <a:srgbClr val="000000"/>
                  </a:solidFill>
                  <a:latin typeface="Montserrat"/>
                  <a:ea typeface="Montserrat"/>
                  <a:cs typeface="Montserrat"/>
                  <a:sym typeface="Montserrat"/>
                </a:rPr>
                <a:t> </a:t>
              </a:r>
            </a:p>
            <a:p>
              <a:pPr algn="ctr" marL="0" indent="0" lvl="0">
                <a:lnSpc>
                  <a:spcPts val="1843"/>
                </a:lnSpc>
                <a:spcBef>
                  <a:spcPct val="0"/>
                </a:spcBef>
              </a:pPr>
            </a:p>
          </p:txBody>
        </p:sp>
      </p:grpSp>
      <p:grpSp>
        <p:nvGrpSpPr>
          <p:cNvPr name="Group 43" id="43"/>
          <p:cNvGrpSpPr/>
          <p:nvPr/>
        </p:nvGrpSpPr>
        <p:grpSpPr>
          <a:xfrm rot="0">
            <a:off x="8775660" y="5494580"/>
            <a:ext cx="1827268" cy="1281489"/>
            <a:chOff x="0" y="0"/>
            <a:chExt cx="260586" cy="182753"/>
          </a:xfrm>
        </p:grpSpPr>
        <p:sp>
          <p:nvSpPr>
            <p:cNvPr name="Freeform 44" id="44"/>
            <p:cNvSpPr/>
            <p:nvPr/>
          </p:nvSpPr>
          <p:spPr>
            <a:xfrm flipH="false" flipV="false" rot="0">
              <a:off x="0" y="0"/>
              <a:ext cx="260586" cy="182753"/>
            </a:xfrm>
            <a:custGeom>
              <a:avLst/>
              <a:gdLst/>
              <a:ahLst/>
              <a:cxnLst/>
              <a:rect r="r" b="b" t="t" l="l"/>
              <a:pathLst>
                <a:path h="182753" w="260586">
                  <a:moveTo>
                    <a:pt x="91376" y="0"/>
                  </a:moveTo>
                  <a:lnTo>
                    <a:pt x="169210" y="0"/>
                  </a:lnTo>
                  <a:cubicBezTo>
                    <a:pt x="219676" y="0"/>
                    <a:pt x="260586" y="40911"/>
                    <a:pt x="260586" y="91376"/>
                  </a:cubicBezTo>
                  <a:lnTo>
                    <a:pt x="260586" y="91376"/>
                  </a:lnTo>
                  <a:cubicBezTo>
                    <a:pt x="260586" y="115611"/>
                    <a:pt x="250959" y="138853"/>
                    <a:pt x="233823" y="155989"/>
                  </a:cubicBezTo>
                  <a:cubicBezTo>
                    <a:pt x="216686" y="173126"/>
                    <a:pt x="193444" y="182753"/>
                    <a:pt x="169210" y="182753"/>
                  </a:cubicBezTo>
                  <a:lnTo>
                    <a:pt x="91376" y="182753"/>
                  </a:lnTo>
                  <a:cubicBezTo>
                    <a:pt x="40911" y="182753"/>
                    <a:pt x="0" y="141842"/>
                    <a:pt x="0" y="91376"/>
                  </a:cubicBezTo>
                  <a:lnTo>
                    <a:pt x="0" y="91376"/>
                  </a:lnTo>
                  <a:cubicBezTo>
                    <a:pt x="0" y="40911"/>
                    <a:pt x="40911" y="0"/>
                    <a:pt x="91376" y="0"/>
                  </a:cubicBezTo>
                  <a:close/>
                </a:path>
              </a:pathLst>
            </a:custGeom>
            <a:solidFill>
              <a:srgbClr val="C9E77F"/>
            </a:solidFill>
            <a:ln cap="rnd">
              <a:noFill/>
              <a:prstDash val="solid"/>
              <a:round/>
            </a:ln>
          </p:spPr>
        </p:sp>
        <p:sp>
          <p:nvSpPr>
            <p:cNvPr name="TextBox 45" id="45"/>
            <p:cNvSpPr txBox="true"/>
            <p:nvPr/>
          </p:nvSpPr>
          <p:spPr>
            <a:xfrm>
              <a:off x="0" y="-28575"/>
              <a:ext cx="260586" cy="211328"/>
            </a:xfrm>
            <a:prstGeom prst="rect">
              <a:avLst/>
            </a:prstGeom>
          </p:spPr>
          <p:txBody>
            <a:bodyPr anchor="ctr" rtlCol="false" tIns="50800" lIns="50800" bIns="50800" rIns="50800"/>
            <a:lstStyle/>
            <a:p>
              <a:pPr algn="l">
                <a:lnSpc>
                  <a:spcPts val="1843"/>
                </a:lnSpc>
              </a:pPr>
              <a:r>
                <a:rPr lang="en-US" sz="1316">
                  <a:solidFill>
                    <a:srgbClr val="000000"/>
                  </a:solidFill>
                  <a:latin typeface="Montserrat"/>
                  <a:ea typeface="Montserrat"/>
                  <a:cs typeface="Montserrat"/>
                  <a:sym typeface="Montserrat"/>
                </a:rPr>
                <a:t>Producción de imagenes de apoyo </a:t>
              </a:r>
            </a:p>
            <a:p>
              <a:pPr algn="l" marL="0" indent="0" lvl="0">
                <a:lnSpc>
                  <a:spcPts val="1843"/>
                </a:lnSpc>
                <a:spcBef>
                  <a:spcPct val="0"/>
                </a:spcBef>
              </a:pPr>
              <a:r>
                <a:rPr lang="en-US" sz="1316">
                  <a:solidFill>
                    <a:srgbClr val="000000"/>
                  </a:solidFill>
                  <a:latin typeface="Montserrat"/>
                  <a:ea typeface="Montserrat"/>
                  <a:cs typeface="Montserrat"/>
                  <a:sym typeface="Montserrat"/>
                </a:rPr>
                <a:t>Boyacá</a:t>
              </a:r>
            </a:p>
          </p:txBody>
        </p:sp>
      </p:grpSp>
      <p:grpSp>
        <p:nvGrpSpPr>
          <p:cNvPr name="Group 46" id="46"/>
          <p:cNvGrpSpPr/>
          <p:nvPr/>
        </p:nvGrpSpPr>
        <p:grpSpPr>
          <a:xfrm rot="0">
            <a:off x="8770922" y="7705946"/>
            <a:ext cx="1832006" cy="1075046"/>
            <a:chOff x="0" y="0"/>
            <a:chExt cx="261262" cy="153312"/>
          </a:xfrm>
        </p:grpSpPr>
        <p:sp>
          <p:nvSpPr>
            <p:cNvPr name="Freeform 47" id="47"/>
            <p:cNvSpPr/>
            <p:nvPr/>
          </p:nvSpPr>
          <p:spPr>
            <a:xfrm flipH="false" flipV="false" rot="0">
              <a:off x="0" y="0"/>
              <a:ext cx="261262" cy="153312"/>
            </a:xfrm>
            <a:custGeom>
              <a:avLst/>
              <a:gdLst/>
              <a:ahLst/>
              <a:cxnLst/>
              <a:rect r="r" b="b" t="t" l="l"/>
              <a:pathLst>
                <a:path h="153312" w="261262">
                  <a:moveTo>
                    <a:pt x="76656" y="0"/>
                  </a:moveTo>
                  <a:lnTo>
                    <a:pt x="184606" y="0"/>
                  </a:lnTo>
                  <a:cubicBezTo>
                    <a:pt x="204936" y="0"/>
                    <a:pt x="224434" y="8076"/>
                    <a:pt x="238810" y="22452"/>
                  </a:cubicBezTo>
                  <a:cubicBezTo>
                    <a:pt x="253186" y="36828"/>
                    <a:pt x="261262" y="56326"/>
                    <a:pt x="261262" y="76656"/>
                  </a:cubicBezTo>
                  <a:lnTo>
                    <a:pt x="261262" y="76656"/>
                  </a:lnTo>
                  <a:cubicBezTo>
                    <a:pt x="261262" y="96987"/>
                    <a:pt x="253186" y="116484"/>
                    <a:pt x="238810" y="130860"/>
                  </a:cubicBezTo>
                  <a:cubicBezTo>
                    <a:pt x="224434" y="145236"/>
                    <a:pt x="204936" y="153312"/>
                    <a:pt x="18460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48" id="48"/>
            <p:cNvSpPr txBox="true"/>
            <p:nvPr/>
          </p:nvSpPr>
          <p:spPr>
            <a:xfrm>
              <a:off x="0" y="-28575"/>
              <a:ext cx="261262"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49" id="49"/>
          <p:cNvGrpSpPr/>
          <p:nvPr/>
        </p:nvGrpSpPr>
        <p:grpSpPr>
          <a:xfrm rot="0">
            <a:off x="10808735" y="1702763"/>
            <a:ext cx="1827268" cy="1075046"/>
            <a:chOff x="0" y="0"/>
            <a:chExt cx="260586" cy="153312"/>
          </a:xfrm>
        </p:grpSpPr>
        <p:sp>
          <p:nvSpPr>
            <p:cNvPr name="Freeform 50" id="50"/>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51" id="51"/>
            <p:cNvSpPr txBox="true"/>
            <p:nvPr/>
          </p:nvSpPr>
          <p:spPr>
            <a:xfrm>
              <a:off x="0" y="-28575"/>
              <a:ext cx="2605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52" id="52"/>
          <p:cNvGrpSpPr/>
          <p:nvPr/>
        </p:nvGrpSpPr>
        <p:grpSpPr>
          <a:xfrm rot="0">
            <a:off x="10808735" y="2966702"/>
            <a:ext cx="1827268" cy="1075046"/>
            <a:chOff x="0" y="0"/>
            <a:chExt cx="260586" cy="153312"/>
          </a:xfrm>
        </p:grpSpPr>
        <p:sp>
          <p:nvSpPr>
            <p:cNvPr name="Freeform 53" id="53"/>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54" id="54"/>
            <p:cNvSpPr txBox="true"/>
            <p:nvPr/>
          </p:nvSpPr>
          <p:spPr>
            <a:xfrm>
              <a:off x="0" y="-28575"/>
              <a:ext cx="260586" cy="181887"/>
            </a:xfrm>
            <a:prstGeom prst="rect">
              <a:avLst/>
            </a:prstGeom>
          </p:spPr>
          <p:txBody>
            <a:bodyPr anchor="ctr" rtlCol="false" tIns="50800" lIns="50800" bIns="50800" rIns="50800"/>
            <a:lstStyle/>
            <a:p>
              <a:pPr algn="l" marL="219520" indent="-109760" lvl="1">
                <a:lnSpc>
                  <a:spcPts val="1423"/>
                </a:lnSpc>
                <a:buFont typeface="Arial"/>
                <a:buChar char="•"/>
              </a:pPr>
              <a:r>
                <a:rPr lang="en-US" sz="1016">
                  <a:solidFill>
                    <a:srgbClr val="000000"/>
                  </a:solidFill>
                  <a:latin typeface="Montserrat"/>
                  <a:ea typeface="Montserrat"/>
                  <a:cs typeface="Montserrat"/>
                  <a:sym typeface="Montserrat"/>
                </a:rPr>
                <a:t>Gestion de comisiones</a:t>
              </a:r>
            </a:p>
            <a:p>
              <a:pPr algn="l" marL="219520" indent="-109760" lvl="1">
                <a:lnSpc>
                  <a:spcPts val="1423"/>
                </a:lnSpc>
                <a:buFont typeface="Arial"/>
                <a:buChar char="•"/>
              </a:pPr>
              <a:r>
                <a:rPr lang="en-US" sz="1016">
                  <a:solidFill>
                    <a:srgbClr val="000000"/>
                  </a:solidFill>
                  <a:latin typeface="Montserrat"/>
                  <a:ea typeface="Montserrat"/>
                  <a:cs typeface="Montserrat"/>
                  <a:sym typeface="Montserrat"/>
                </a:rPr>
                <a:t>Organizacion logistica de viaje Corpochivor</a:t>
              </a:r>
            </a:p>
            <a:p>
              <a:pPr algn="l" marL="219520" indent="-109760" lvl="1">
                <a:lnSpc>
                  <a:spcPts val="1423"/>
                </a:lnSpc>
                <a:buFont typeface="Arial"/>
                <a:buChar char="•"/>
              </a:pPr>
              <a:r>
                <a:rPr lang="en-US" sz="1016">
                  <a:solidFill>
                    <a:srgbClr val="000000"/>
                  </a:solidFill>
                  <a:latin typeface="Montserrat"/>
                  <a:ea typeface="Montserrat"/>
                  <a:cs typeface="Montserrat"/>
                  <a:sym typeface="Montserrat"/>
                </a:rPr>
                <a:t>Organizacion logistica de viaje Chingaza</a:t>
              </a:r>
            </a:p>
          </p:txBody>
        </p:sp>
      </p:grpSp>
      <p:grpSp>
        <p:nvGrpSpPr>
          <p:cNvPr name="Group 55" id="55"/>
          <p:cNvGrpSpPr/>
          <p:nvPr/>
        </p:nvGrpSpPr>
        <p:grpSpPr>
          <a:xfrm rot="0">
            <a:off x="10808735" y="4230641"/>
            <a:ext cx="1827268" cy="1075046"/>
            <a:chOff x="0" y="0"/>
            <a:chExt cx="260586" cy="153312"/>
          </a:xfrm>
        </p:grpSpPr>
        <p:sp>
          <p:nvSpPr>
            <p:cNvPr name="Freeform 56" id="56"/>
            <p:cNvSpPr/>
            <p:nvPr/>
          </p:nvSpPr>
          <p:spPr>
            <a:xfrm flipH="false" flipV="false" rot="0">
              <a:off x="0" y="0"/>
              <a:ext cx="260586" cy="153312"/>
            </a:xfrm>
            <a:custGeom>
              <a:avLst/>
              <a:gdLst/>
              <a:ahLst/>
              <a:cxnLst/>
              <a:rect r="r" b="b" t="t" l="l"/>
              <a:pathLst>
                <a:path h="153312" w="260586">
                  <a:moveTo>
                    <a:pt x="76656" y="0"/>
                  </a:moveTo>
                  <a:lnTo>
                    <a:pt x="183930" y="0"/>
                  </a:lnTo>
                  <a:cubicBezTo>
                    <a:pt x="226266" y="0"/>
                    <a:pt x="260586" y="34320"/>
                    <a:pt x="260586" y="76656"/>
                  </a:cubicBezTo>
                  <a:lnTo>
                    <a:pt x="260586" y="76656"/>
                  </a:lnTo>
                  <a:cubicBezTo>
                    <a:pt x="260586" y="96987"/>
                    <a:pt x="252510" y="116484"/>
                    <a:pt x="238134" y="130860"/>
                  </a:cubicBezTo>
                  <a:cubicBezTo>
                    <a:pt x="223758" y="145236"/>
                    <a:pt x="204261" y="153312"/>
                    <a:pt x="1839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57" id="57"/>
            <p:cNvSpPr txBox="true"/>
            <p:nvPr/>
          </p:nvSpPr>
          <p:spPr>
            <a:xfrm>
              <a:off x="0" y="-28575"/>
              <a:ext cx="260586" cy="181887"/>
            </a:xfrm>
            <a:prstGeom prst="rect">
              <a:avLst/>
            </a:prstGeom>
          </p:spPr>
          <p:txBody>
            <a:bodyPr anchor="ctr" rtlCol="false" tIns="50800" lIns="50800" bIns="50800" rIns="50800"/>
            <a:lstStyle/>
            <a:p>
              <a:pPr algn="l" marL="241110" indent="-120555" lvl="1">
                <a:lnSpc>
                  <a:spcPts val="1563"/>
                </a:lnSpc>
                <a:buFont typeface="Arial"/>
                <a:buChar char="•"/>
              </a:pPr>
              <a:r>
                <a:rPr lang="en-US" sz="1116">
                  <a:solidFill>
                    <a:srgbClr val="000000"/>
                  </a:solidFill>
                  <a:latin typeface="Montserrat"/>
                  <a:ea typeface="Montserrat"/>
                  <a:cs typeface="Montserrat"/>
                  <a:sym typeface="Montserrat"/>
                </a:rPr>
                <a:t>Diseño maqueta de escultura</a:t>
              </a:r>
            </a:p>
            <a:p>
              <a:pPr algn="l" marL="241110" indent="-120555" lvl="1">
                <a:lnSpc>
                  <a:spcPts val="1563"/>
                </a:lnSpc>
                <a:buFont typeface="Arial"/>
                <a:buChar char="•"/>
              </a:pPr>
              <a:r>
                <a:rPr lang="en-US" sz="1116">
                  <a:solidFill>
                    <a:srgbClr val="000000"/>
                  </a:solidFill>
                  <a:latin typeface="Montserrat"/>
                  <a:ea typeface="Montserrat"/>
                  <a:cs typeface="Montserrat"/>
                  <a:sym typeface="Montserrat"/>
                </a:rPr>
                <a:t>diseño de informacion Digital </a:t>
              </a:r>
            </a:p>
          </p:txBody>
        </p:sp>
      </p:grpSp>
      <p:grpSp>
        <p:nvGrpSpPr>
          <p:cNvPr name="Group 58" id="58"/>
          <p:cNvGrpSpPr/>
          <p:nvPr/>
        </p:nvGrpSpPr>
        <p:grpSpPr>
          <a:xfrm rot="0">
            <a:off x="10803997" y="7705946"/>
            <a:ext cx="1832006" cy="1075046"/>
            <a:chOff x="0" y="0"/>
            <a:chExt cx="261262" cy="153312"/>
          </a:xfrm>
        </p:grpSpPr>
        <p:sp>
          <p:nvSpPr>
            <p:cNvPr name="Freeform 59" id="59"/>
            <p:cNvSpPr/>
            <p:nvPr/>
          </p:nvSpPr>
          <p:spPr>
            <a:xfrm flipH="false" flipV="false" rot="0">
              <a:off x="0" y="0"/>
              <a:ext cx="261262" cy="153312"/>
            </a:xfrm>
            <a:custGeom>
              <a:avLst/>
              <a:gdLst/>
              <a:ahLst/>
              <a:cxnLst/>
              <a:rect r="r" b="b" t="t" l="l"/>
              <a:pathLst>
                <a:path h="153312" w="261262">
                  <a:moveTo>
                    <a:pt x="76656" y="0"/>
                  </a:moveTo>
                  <a:lnTo>
                    <a:pt x="184606" y="0"/>
                  </a:lnTo>
                  <a:cubicBezTo>
                    <a:pt x="204936" y="0"/>
                    <a:pt x="224434" y="8076"/>
                    <a:pt x="238810" y="22452"/>
                  </a:cubicBezTo>
                  <a:cubicBezTo>
                    <a:pt x="253186" y="36828"/>
                    <a:pt x="261262" y="56326"/>
                    <a:pt x="261262" y="76656"/>
                  </a:cubicBezTo>
                  <a:lnTo>
                    <a:pt x="261262" y="76656"/>
                  </a:lnTo>
                  <a:cubicBezTo>
                    <a:pt x="261262" y="96987"/>
                    <a:pt x="253186" y="116484"/>
                    <a:pt x="238810" y="130860"/>
                  </a:cubicBezTo>
                  <a:cubicBezTo>
                    <a:pt x="224434" y="145236"/>
                    <a:pt x="204936" y="153312"/>
                    <a:pt x="18460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60" id="60"/>
            <p:cNvSpPr txBox="true"/>
            <p:nvPr/>
          </p:nvSpPr>
          <p:spPr>
            <a:xfrm>
              <a:off x="0" y="-28575"/>
              <a:ext cx="261262" cy="181887"/>
            </a:xfrm>
            <a:prstGeom prst="rect">
              <a:avLst/>
            </a:prstGeom>
          </p:spPr>
          <p:txBody>
            <a:bodyPr anchor="ctr" rtlCol="false" tIns="50800" lIns="50800" bIns="50800" rIns="50800"/>
            <a:lstStyle/>
            <a:p>
              <a:pPr algn="ctr" marL="0" indent="0" lvl="0">
                <a:lnSpc>
                  <a:spcPts val="1843"/>
                </a:lnSpc>
                <a:spcBef>
                  <a:spcPct val="0"/>
                </a:spcBef>
              </a:pPr>
              <a:r>
                <a:rPr lang="en-US" sz="1316">
                  <a:solidFill>
                    <a:srgbClr val="000000"/>
                  </a:solidFill>
                  <a:latin typeface="Montserrat"/>
                  <a:ea typeface="Montserrat"/>
                  <a:cs typeface="Montserrat"/>
                  <a:sym typeface="Montserrat"/>
                </a:rPr>
                <a:t>Presentación a jefe de comunicaciones</a:t>
              </a:r>
            </a:p>
          </p:txBody>
        </p:sp>
      </p:grpSp>
      <p:grpSp>
        <p:nvGrpSpPr>
          <p:cNvPr name="Group 61" id="61"/>
          <p:cNvGrpSpPr/>
          <p:nvPr/>
        </p:nvGrpSpPr>
        <p:grpSpPr>
          <a:xfrm rot="0">
            <a:off x="12841810" y="1702763"/>
            <a:ext cx="2334978" cy="1075046"/>
            <a:chOff x="0" y="0"/>
            <a:chExt cx="332991" cy="153312"/>
          </a:xfrm>
        </p:grpSpPr>
        <p:sp>
          <p:nvSpPr>
            <p:cNvPr name="Freeform 62" id="62"/>
            <p:cNvSpPr/>
            <p:nvPr/>
          </p:nvSpPr>
          <p:spPr>
            <a:xfrm flipH="false" flipV="false" rot="0">
              <a:off x="0" y="0"/>
              <a:ext cx="332991" cy="153312"/>
            </a:xfrm>
            <a:custGeom>
              <a:avLst/>
              <a:gdLst/>
              <a:ahLst/>
              <a:cxnLst/>
              <a:rect r="r" b="b" t="t" l="l"/>
              <a:pathLst>
                <a:path h="153312" w="332991">
                  <a:moveTo>
                    <a:pt x="76656" y="0"/>
                  </a:moveTo>
                  <a:lnTo>
                    <a:pt x="256335" y="0"/>
                  </a:lnTo>
                  <a:cubicBezTo>
                    <a:pt x="276665" y="0"/>
                    <a:pt x="296163" y="8076"/>
                    <a:pt x="310539" y="22452"/>
                  </a:cubicBezTo>
                  <a:cubicBezTo>
                    <a:pt x="324914" y="36828"/>
                    <a:pt x="332991" y="56326"/>
                    <a:pt x="332991" y="76656"/>
                  </a:cubicBezTo>
                  <a:lnTo>
                    <a:pt x="332991" y="76656"/>
                  </a:lnTo>
                  <a:cubicBezTo>
                    <a:pt x="332991" y="96987"/>
                    <a:pt x="324914" y="116484"/>
                    <a:pt x="310539" y="130860"/>
                  </a:cubicBezTo>
                  <a:cubicBezTo>
                    <a:pt x="296163" y="145236"/>
                    <a:pt x="276665" y="153312"/>
                    <a:pt x="256335"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63" id="63"/>
            <p:cNvSpPr txBox="true"/>
            <p:nvPr/>
          </p:nvSpPr>
          <p:spPr>
            <a:xfrm>
              <a:off x="0" y="-28575"/>
              <a:ext cx="332991"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64" id="64"/>
          <p:cNvGrpSpPr/>
          <p:nvPr/>
        </p:nvGrpSpPr>
        <p:grpSpPr>
          <a:xfrm rot="0">
            <a:off x="12841810" y="2966702"/>
            <a:ext cx="2334978" cy="1075046"/>
            <a:chOff x="0" y="0"/>
            <a:chExt cx="332991" cy="153312"/>
          </a:xfrm>
        </p:grpSpPr>
        <p:sp>
          <p:nvSpPr>
            <p:cNvPr name="Freeform 65" id="65"/>
            <p:cNvSpPr/>
            <p:nvPr/>
          </p:nvSpPr>
          <p:spPr>
            <a:xfrm flipH="false" flipV="false" rot="0">
              <a:off x="0" y="0"/>
              <a:ext cx="332991" cy="153312"/>
            </a:xfrm>
            <a:custGeom>
              <a:avLst/>
              <a:gdLst/>
              <a:ahLst/>
              <a:cxnLst/>
              <a:rect r="r" b="b" t="t" l="l"/>
              <a:pathLst>
                <a:path h="153312" w="332991">
                  <a:moveTo>
                    <a:pt x="76656" y="0"/>
                  </a:moveTo>
                  <a:lnTo>
                    <a:pt x="256335" y="0"/>
                  </a:lnTo>
                  <a:cubicBezTo>
                    <a:pt x="276665" y="0"/>
                    <a:pt x="296163" y="8076"/>
                    <a:pt x="310539" y="22452"/>
                  </a:cubicBezTo>
                  <a:cubicBezTo>
                    <a:pt x="324914" y="36828"/>
                    <a:pt x="332991" y="56326"/>
                    <a:pt x="332991" y="76656"/>
                  </a:cubicBezTo>
                  <a:lnTo>
                    <a:pt x="332991" y="76656"/>
                  </a:lnTo>
                  <a:cubicBezTo>
                    <a:pt x="332991" y="96987"/>
                    <a:pt x="324914" y="116484"/>
                    <a:pt x="310539" y="130860"/>
                  </a:cubicBezTo>
                  <a:cubicBezTo>
                    <a:pt x="296163" y="145236"/>
                    <a:pt x="276665" y="153312"/>
                    <a:pt x="256335"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66" id="66"/>
            <p:cNvSpPr txBox="true"/>
            <p:nvPr/>
          </p:nvSpPr>
          <p:spPr>
            <a:xfrm>
              <a:off x="0" y="-28575"/>
              <a:ext cx="332991" cy="181887"/>
            </a:xfrm>
            <a:prstGeom prst="rect">
              <a:avLst/>
            </a:prstGeom>
          </p:spPr>
          <p:txBody>
            <a:bodyPr anchor="ctr" rtlCol="false" tIns="50800" lIns="50800" bIns="50800" rIns="50800"/>
            <a:lstStyle/>
            <a:p>
              <a:pPr algn="ctr" marL="0" indent="0" lvl="0">
                <a:lnSpc>
                  <a:spcPts val="1843"/>
                </a:lnSpc>
                <a:spcBef>
                  <a:spcPct val="0"/>
                </a:spcBef>
              </a:pPr>
              <a:r>
                <a:rPr lang="en-US" sz="1316">
                  <a:solidFill>
                    <a:srgbClr val="000000"/>
                  </a:solidFill>
                  <a:latin typeface="Montserrat"/>
                  <a:ea typeface="Montserrat"/>
                  <a:cs typeface="Montserrat"/>
                  <a:sym typeface="Montserrat"/>
                </a:rPr>
                <a:t>Organizacion logistica de viaje Chingaza</a:t>
              </a:r>
            </a:p>
          </p:txBody>
        </p:sp>
      </p:grpSp>
      <p:grpSp>
        <p:nvGrpSpPr>
          <p:cNvPr name="Group 67" id="67"/>
          <p:cNvGrpSpPr/>
          <p:nvPr/>
        </p:nvGrpSpPr>
        <p:grpSpPr>
          <a:xfrm rot="0">
            <a:off x="12841810" y="4230641"/>
            <a:ext cx="2334978" cy="1075046"/>
            <a:chOff x="0" y="0"/>
            <a:chExt cx="332991" cy="153312"/>
          </a:xfrm>
        </p:grpSpPr>
        <p:sp>
          <p:nvSpPr>
            <p:cNvPr name="Freeform 68" id="68"/>
            <p:cNvSpPr/>
            <p:nvPr/>
          </p:nvSpPr>
          <p:spPr>
            <a:xfrm flipH="false" flipV="false" rot="0">
              <a:off x="0" y="0"/>
              <a:ext cx="332991" cy="153312"/>
            </a:xfrm>
            <a:custGeom>
              <a:avLst/>
              <a:gdLst/>
              <a:ahLst/>
              <a:cxnLst/>
              <a:rect r="r" b="b" t="t" l="l"/>
              <a:pathLst>
                <a:path h="153312" w="332991">
                  <a:moveTo>
                    <a:pt x="76656" y="0"/>
                  </a:moveTo>
                  <a:lnTo>
                    <a:pt x="256335" y="0"/>
                  </a:lnTo>
                  <a:cubicBezTo>
                    <a:pt x="276665" y="0"/>
                    <a:pt x="296163" y="8076"/>
                    <a:pt x="310539" y="22452"/>
                  </a:cubicBezTo>
                  <a:cubicBezTo>
                    <a:pt x="324914" y="36828"/>
                    <a:pt x="332991" y="56326"/>
                    <a:pt x="332991" y="76656"/>
                  </a:cubicBezTo>
                  <a:lnTo>
                    <a:pt x="332991" y="76656"/>
                  </a:lnTo>
                  <a:cubicBezTo>
                    <a:pt x="332991" y="96987"/>
                    <a:pt x="324914" y="116484"/>
                    <a:pt x="310539" y="130860"/>
                  </a:cubicBezTo>
                  <a:cubicBezTo>
                    <a:pt x="296163" y="145236"/>
                    <a:pt x="276665" y="153312"/>
                    <a:pt x="256335"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69" id="69"/>
            <p:cNvSpPr txBox="true"/>
            <p:nvPr/>
          </p:nvSpPr>
          <p:spPr>
            <a:xfrm>
              <a:off x="0" y="-28575"/>
              <a:ext cx="332991" cy="181887"/>
            </a:xfrm>
            <a:prstGeom prst="rect">
              <a:avLst/>
            </a:prstGeom>
          </p:spPr>
          <p:txBody>
            <a:bodyPr anchor="ctr" rtlCol="false" tIns="50800" lIns="50800" bIns="50800" rIns="50800"/>
            <a:lstStyle/>
            <a:p>
              <a:pPr algn="l" marL="241110" indent="-120555" lvl="1">
                <a:lnSpc>
                  <a:spcPts val="1563"/>
                </a:lnSpc>
                <a:buFont typeface="Arial"/>
                <a:buChar char="•"/>
              </a:pPr>
              <a:r>
                <a:rPr lang="en-US" sz="1116">
                  <a:solidFill>
                    <a:srgbClr val="000000"/>
                  </a:solidFill>
                  <a:latin typeface="Montserrat"/>
                  <a:ea typeface="Montserrat"/>
                  <a:cs typeface="Montserrat"/>
                  <a:sym typeface="Montserrat"/>
                </a:rPr>
                <a:t>Diseño maqueta de escultura</a:t>
              </a:r>
            </a:p>
            <a:p>
              <a:pPr algn="l" marL="241110" indent="-120555" lvl="1">
                <a:lnSpc>
                  <a:spcPts val="1563"/>
                </a:lnSpc>
                <a:buFont typeface="Arial"/>
                <a:buChar char="•"/>
              </a:pPr>
              <a:r>
                <a:rPr lang="en-US" sz="1116">
                  <a:solidFill>
                    <a:srgbClr val="000000"/>
                  </a:solidFill>
                  <a:latin typeface="Montserrat"/>
                  <a:ea typeface="Montserrat"/>
                  <a:cs typeface="Montserrat"/>
                  <a:sym typeface="Montserrat"/>
                </a:rPr>
                <a:t>D</a:t>
              </a:r>
              <a:r>
                <a:rPr lang="en-US" sz="1116">
                  <a:solidFill>
                    <a:srgbClr val="000000"/>
                  </a:solidFill>
                  <a:latin typeface="Montserrat"/>
                  <a:ea typeface="Montserrat"/>
                  <a:cs typeface="Montserrat"/>
                  <a:sym typeface="Montserrat"/>
                </a:rPr>
                <a:t>iseño de informacion Digital </a:t>
              </a:r>
            </a:p>
            <a:p>
              <a:pPr algn="l" marL="0" indent="0" lvl="0">
                <a:lnSpc>
                  <a:spcPts val="1703"/>
                </a:lnSpc>
                <a:spcBef>
                  <a:spcPct val="0"/>
                </a:spcBef>
              </a:pPr>
            </a:p>
          </p:txBody>
        </p:sp>
      </p:grpSp>
      <p:grpSp>
        <p:nvGrpSpPr>
          <p:cNvPr name="Group 70" id="70"/>
          <p:cNvGrpSpPr/>
          <p:nvPr/>
        </p:nvGrpSpPr>
        <p:grpSpPr>
          <a:xfrm rot="0">
            <a:off x="12869390" y="7705946"/>
            <a:ext cx="2339716" cy="1075046"/>
            <a:chOff x="0" y="0"/>
            <a:chExt cx="333666" cy="153312"/>
          </a:xfrm>
        </p:grpSpPr>
        <p:sp>
          <p:nvSpPr>
            <p:cNvPr name="Freeform 71" id="71"/>
            <p:cNvSpPr/>
            <p:nvPr/>
          </p:nvSpPr>
          <p:spPr>
            <a:xfrm flipH="false" flipV="false" rot="0">
              <a:off x="0" y="0"/>
              <a:ext cx="333666" cy="153312"/>
            </a:xfrm>
            <a:custGeom>
              <a:avLst/>
              <a:gdLst/>
              <a:ahLst/>
              <a:cxnLst/>
              <a:rect r="r" b="b" t="t" l="l"/>
              <a:pathLst>
                <a:path h="153312" w="333666">
                  <a:moveTo>
                    <a:pt x="76656" y="0"/>
                  </a:moveTo>
                  <a:lnTo>
                    <a:pt x="257010" y="0"/>
                  </a:lnTo>
                  <a:cubicBezTo>
                    <a:pt x="299346" y="0"/>
                    <a:pt x="333666" y="34320"/>
                    <a:pt x="333666" y="76656"/>
                  </a:cubicBezTo>
                  <a:lnTo>
                    <a:pt x="333666" y="76656"/>
                  </a:lnTo>
                  <a:cubicBezTo>
                    <a:pt x="333666" y="96987"/>
                    <a:pt x="325590" y="116484"/>
                    <a:pt x="311214" y="130860"/>
                  </a:cubicBezTo>
                  <a:cubicBezTo>
                    <a:pt x="296839" y="145236"/>
                    <a:pt x="277341" y="153312"/>
                    <a:pt x="25701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3725"/>
              </a:srgbClr>
            </a:solidFill>
            <a:ln cap="rnd">
              <a:noFill/>
              <a:prstDash val="solid"/>
              <a:round/>
            </a:ln>
          </p:spPr>
        </p:sp>
        <p:sp>
          <p:nvSpPr>
            <p:cNvPr name="TextBox 72" id="72"/>
            <p:cNvSpPr txBox="true"/>
            <p:nvPr/>
          </p:nvSpPr>
          <p:spPr>
            <a:xfrm>
              <a:off x="0" y="-28575"/>
              <a:ext cx="33366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73" id="73"/>
          <p:cNvGrpSpPr/>
          <p:nvPr/>
        </p:nvGrpSpPr>
        <p:grpSpPr>
          <a:xfrm rot="0">
            <a:off x="15351982" y="1702763"/>
            <a:ext cx="2398571" cy="1075046"/>
            <a:chOff x="0" y="0"/>
            <a:chExt cx="342060" cy="153312"/>
          </a:xfrm>
        </p:grpSpPr>
        <p:sp>
          <p:nvSpPr>
            <p:cNvPr name="Freeform 74" id="74"/>
            <p:cNvSpPr/>
            <p:nvPr/>
          </p:nvSpPr>
          <p:spPr>
            <a:xfrm flipH="false" flipV="false" rot="0">
              <a:off x="0" y="0"/>
              <a:ext cx="342060" cy="153312"/>
            </a:xfrm>
            <a:custGeom>
              <a:avLst/>
              <a:gdLst/>
              <a:ahLst/>
              <a:cxnLst/>
              <a:rect r="r" b="b" t="t" l="l"/>
              <a:pathLst>
                <a:path h="153312" w="342060">
                  <a:moveTo>
                    <a:pt x="76656" y="0"/>
                  </a:moveTo>
                  <a:lnTo>
                    <a:pt x="265404" y="0"/>
                  </a:lnTo>
                  <a:cubicBezTo>
                    <a:pt x="285734" y="0"/>
                    <a:pt x="305232" y="8076"/>
                    <a:pt x="319608" y="22452"/>
                  </a:cubicBezTo>
                  <a:cubicBezTo>
                    <a:pt x="333983" y="36828"/>
                    <a:pt x="342060" y="56326"/>
                    <a:pt x="342060" y="76656"/>
                  </a:cubicBezTo>
                  <a:lnTo>
                    <a:pt x="342060" y="76656"/>
                  </a:lnTo>
                  <a:cubicBezTo>
                    <a:pt x="342060" y="96987"/>
                    <a:pt x="333983" y="116484"/>
                    <a:pt x="319608" y="130860"/>
                  </a:cubicBezTo>
                  <a:cubicBezTo>
                    <a:pt x="305232" y="145236"/>
                    <a:pt x="285734" y="153312"/>
                    <a:pt x="265404"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75" id="75"/>
            <p:cNvSpPr txBox="true"/>
            <p:nvPr/>
          </p:nvSpPr>
          <p:spPr>
            <a:xfrm>
              <a:off x="0" y="-28575"/>
              <a:ext cx="342060"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76" id="76"/>
          <p:cNvGrpSpPr/>
          <p:nvPr/>
        </p:nvGrpSpPr>
        <p:grpSpPr>
          <a:xfrm rot="0">
            <a:off x="15361507" y="2966702"/>
            <a:ext cx="2417621" cy="1075046"/>
            <a:chOff x="0" y="0"/>
            <a:chExt cx="344776" cy="153312"/>
          </a:xfrm>
        </p:grpSpPr>
        <p:sp>
          <p:nvSpPr>
            <p:cNvPr name="Freeform 77" id="77"/>
            <p:cNvSpPr/>
            <p:nvPr/>
          </p:nvSpPr>
          <p:spPr>
            <a:xfrm flipH="false" flipV="false" rot="0">
              <a:off x="0" y="0"/>
              <a:ext cx="344776" cy="153312"/>
            </a:xfrm>
            <a:custGeom>
              <a:avLst/>
              <a:gdLst/>
              <a:ahLst/>
              <a:cxnLst/>
              <a:rect r="r" b="b" t="t" l="l"/>
              <a:pathLst>
                <a:path h="153312" w="344776">
                  <a:moveTo>
                    <a:pt x="76656" y="0"/>
                  </a:moveTo>
                  <a:lnTo>
                    <a:pt x="268120" y="0"/>
                  </a:lnTo>
                  <a:cubicBezTo>
                    <a:pt x="288451" y="0"/>
                    <a:pt x="307949" y="8076"/>
                    <a:pt x="322324" y="22452"/>
                  </a:cubicBezTo>
                  <a:cubicBezTo>
                    <a:pt x="336700" y="36828"/>
                    <a:pt x="344776" y="56326"/>
                    <a:pt x="344776" y="76656"/>
                  </a:cubicBezTo>
                  <a:lnTo>
                    <a:pt x="344776" y="76656"/>
                  </a:lnTo>
                  <a:cubicBezTo>
                    <a:pt x="344776" y="96987"/>
                    <a:pt x="336700" y="116484"/>
                    <a:pt x="322324" y="130860"/>
                  </a:cubicBezTo>
                  <a:cubicBezTo>
                    <a:pt x="307949" y="145236"/>
                    <a:pt x="288451" y="153312"/>
                    <a:pt x="26812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78" id="78"/>
            <p:cNvSpPr txBox="true"/>
            <p:nvPr/>
          </p:nvSpPr>
          <p:spPr>
            <a:xfrm>
              <a:off x="0" y="-28575"/>
              <a:ext cx="344776" cy="181887"/>
            </a:xfrm>
            <a:prstGeom prst="rect">
              <a:avLst/>
            </a:prstGeom>
          </p:spPr>
          <p:txBody>
            <a:bodyPr anchor="ctr" rtlCol="false" tIns="50800" lIns="50800" bIns="50800" rIns="50800"/>
            <a:lstStyle/>
            <a:p>
              <a:pPr algn="ctr" marL="0" indent="0" lvl="0">
                <a:lnSpc>
                  <a:spcPts val="1843"/>
                </a:lnSpc>
                <a:spcBef>
                  <a:spcPct val="0"/>
                </a:spcBef>
              </a:pPr>
              <a:r>
                <a:rPr lang="en-US" sz="1316">
                  <a:solidFill>
                    <a:srgbClr val="000000"/>
                  </a:solidFill>
                  <a:latin typeface="Montserrat"/>
                  <a:ea typeface="Montserrat"/>
                  <a:cs typeface="Montserrat"/>
                  <a:sym typeface="Montserrat"/>
                </a:rPr>
                <a:t>Gestión de comisiones para mayo</a:t>
              </a:r>
            </a:p>
          </p:txBody>
        </p:sp>
      </p:grpSp>
      <p:grpSp>
        <p:nvGrpSpPr>
          <p:cNvPr name="Group 79" id="79"/>
          <p:cNvGrpSpPr/>
          <p:nvPr/>
        </p:nvGrpSpPr>
        <p:grpSpPr>
          <a:xfrm rot="0">
            <a:off x="15351982" y="4230641"/>
            <a:ext cx="2398571" cy="1075046"/>
            <a:chOff x="0" y="0"/>
            <a:chExt cx="342060" cy="153312"/>
          </a:xfrm>
        </p:grpSpPr>
        <p:sp>
          <p:nvSpPr>
            <p:cNvPr name="Freeform 80" id="80"/>
            <p:cNvSpPr/>
            <p:nvPr/>
          </p:nvSpPr>
          <p:spPr>
            <a:xfrm flipH="false" flipV="false" rot="0">
              <a:off x="0" y="0"/>
              <a:ext cx="342060" cy="153312"/>
            </a:xfrm>
            <a:custGeom>
              <a:avLst/>
              <a:gdLst/>
              <a:ahLst/>
              <a:cxnLst/>
              <a:rect r="r" b="b" t="t" l="l"/>
              <a:pathLst>
                <a:path h="153312" w="342060">
                  <a:moveTo>
                    <a:pt x="76656" y="0"/>
                  </a:moveTo>
                  <a:lnTo>
                    <a:pt x="265404" y="0"/>
                  </a:lnTo>
                  <a:cubicBezTo>
                    <a:pt x="285734" y="0"/>
                    <a:pt x="305232" y="8076"/>
                    <a:pt x="319608" y="22452"/>
                  </a:cubicBezTo>
                  <a:cubicBezTo>
                    <a:pt x="333983" y="36828"/>
                    <a:pt x="342060" y="56326"/>
                    <a:pt x="342060" y="76656"/>
                  </a:cubicBezTo>
                  <a:lnTo>
                    <a:pt x="342060" y="76656"/>
                  </a:lnTo>
                  <a:cubicBezTo>
                    <a:pt x="342060" y="96987"/>
                    <a:pt x="333983" y="116484"/>
                    <a:pt x="319608" y="130860"/>
                  </a:cubicBezTo>
                  <a:cubicBezTo>
                    <a:pt x="305232" y="145236"/>
                    <a:pt x="285734" y="153312"/>
                    <a:pt x="265404"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81" id="81"/>
            <p:cNvSpPr txBox="true"/>
            <p:nvPr/>
          </p:nvSpPr>
          <p:spPr>
            <a:xfrm>
              <a:off x="0" y="-28575"/>
              <a:ext cx="342060" cy="181887"/>
            </a:xfrm>
            <a:prstGeom prst="rect">
              <a:avLst/>
            </a:prstGeom>
          </p:spPr>
          <p:txBody>
            <a:bodyPr anchor="ctr" rtlCol="false" tIns="50800" lIns="50800" bIns="50800" rIns="50800"/>
            <a:lstStyle/>
            <a:p>
              <a:pPr algn="l" marL="241110" indent="-120555" lvl="1">
                <a:lnSpc>
                  <a:spcPts val="1563"/>
                </a:lnSpc>
                <a:buFont typeface="Arial"/>
                <a:buChar char="•"/>
              </a:pPr>
              <a:r>
                <a:rPr lang="en-US" sz="1116">
                  <a:solidFill>
                    <a:srgbClr val="000000"/>
                  </a:solidFill>
                  <a:latin typeface="Montserrat"/>
                  <a:ea typeface="Montserrat"/>
                  <a:cs typeface="Montserrat"/>
                  <a:sym typeface="Montserrat"/>
                </a:rPr>
                <a:t>Diseño maqueta de escultura</a:t>
              </a:r>
            </a:p>
            <a:p>
              <a:pPr algn="l" marL="241110" indent="-120555" lvl="1">
                <a:lnSpc>
                  <a:spcPts val="1563"/>
                </a:lnSpc>
                <a:buFont typeface="Arial"/>
                <a:buChar char="•"/>
              </a:pPr>
              <a:r>
                <a:rPr lang="en-US" sz="1116">
                  <a:solidFill>
                    <a:srgbClr val="000000"/>
                  </a:solidFill>
                  <a:latin typeface="Montserrat"/>
                  <a:ea typeface="Montserrat"/>
                  <a:cs typeface="Montserrat"/>
                  <a:sym typeface="Montserrat"/>
                </a:rPr>
                <a:t>Diseño de informacion Digital </a:t>
              </a:r>
            </a:p>
            <a:p>
              <a:pPr algn="l" marL="0" indent="0" lvl="0">
                <a:lnSpc>
                  <a:spcPts val="1563"/>
                </a:lnSpc>
                <a:spcBef>
                  <a:spcPct val="0"/>
                </a:spcBef>
              </a:pPr>
            </a:p>
          </p:txBody>
        </p:sp>
      </p:grpSp>
      <p:sp>
        <p:nvSpPr>
          <p:cNvPr name="TextBox 82" id="82"/>
          <p:cNvSpPr txBox="true"/>
          <p:nvPr/>
        </p:nvSpPr>
        <p:spPr>
          <a:xfrm rot="-5400000">
            <a:off x="-2445800" y="5182448"/>
            <a:ext cx="8979347" cy="688976"/>
          </a:xfrm>
          <a:prstGeom prst="rect">
            <a:avLst/>
          </a:prstGeom>
        </p:spPr>
        <p:txBody>
          <a:bodyPr anchor="t" rtlCol="false" tIns="0" lIns="0" bIns="0" rIns="0">
            <a:spAutoFit/>
          </a:bodyPr>
          <a:lstStyle/>
          <a:p>
            <a:pPr algn="ctr">
              <a:lnSpc>
                <a:spcPts val="5300"/>
              </a:lnSpc>
            </a:pPr>
            <a:r>
              <a:rPr lang="en-US" b="true" sz="5000" spc="-165">
                <a:solidFill>
                  <a:srgbClr val="FFFFFF"/>
                </a:solidFill>
                <a:latin typeface="Montserrat Semi-Bold"/>
                <a:ea typeface="Montserrat Semi-Bold"/>
                <a:cs typeface="Montserrat Semi-Bold"/>
                <a:sym typeface="Montserrat Semi-Bold"/>
              </a:rPr>
              <a:t>Cronograma </a:t>
            </a:r>
          </a:p>
        </p:txBody>
      </p:sp>
      <p:sp>
        <p:nvSpPr>
          <p:cNvPr name="TextBox 83" id="83"/>
          <p:cNvSpPr txBox="true"/>
          <p:nvPr/>
        </p:nvSpPr>
        <p:spPr>
          <a:xfrm rot="0">
            <a:off x="6737847" y="2051586"/>
            <a:ext cx="1827268" cy="339300"/>
          </a:xfrm>
          <a:prstGeom prst="rect">
            <a:avLst/>
          </a:prstGeom>
        </p:spPr>
        <p:txBody>
          <a:bodyPr anchor="t" rtlCol="false" tIns="0" lIns="0" bIns="0" rIns="0">
            <a:spAutoFit/>
          </a:bodyPr>
          <a:lstStyle/>
          <a:p>
            <a:pPr algn="ctr">
              <a:lnSpc>
                <a:spcPts val="2823"/>
              </a:lnSpc>
              <a:spcBef>
                <a:spcPct val="0"/>
              </a:spcBef>
            </a:pPr>
            <a:r>
              <a:rPr lang="en-US" b="true" sz="2016">
                <a:solidFill>
                  <a:srgbClr val="FFFFFF"/>
                </a:solidFill>
                <a:latin typeface="Montserrat Bold"/>
                <a:ea typeface="Montserrat Bold"/>
                <a:cs typeface="Montserrat Bold"/>
                <a:sym typeface="Montserrat Bold"/>
              </a:rPr>
              <a:t>Semana  1</a:t>
            </a:r>
          </a:p>
        </p:txBody>
      </p:sp>
      <p:sp>
        <p:nvSpPr>
          <p:cNvPr name="TextBox 84" id="84"/>
          <p:cNvSpPr txBox="true"/>
          <p:nvPr/>
        </p:nvSpPr>
        <p:spPr>
          <a:xfrm rot="0">
            <a:off x="8792659" y="2048274"/>
            <a:ext cx="1827268" cy="339300"/>
          </a:xfrm>
          <a:prstGeom prst="rect">
            <a:avLst/>
          </a:prstGeom>
        </p:spPr>
        <p:txBody>
          <a:bodyPr anchor="t" rtlCol="false" tIns="0" lIns="0" bIns="0" rIns="0">
            <a:spAutoFit/>
          </a:bodyPr>
          <a:lstStyle/>
          <a:p>
            <a:pPr algn="ctr">
              <a:lnSpc>
                <a:spcPts val="2823"/>
              </a:lnSpc>
              <a:spcBef>
                <a:spcPct val="0"/>
              </a:spcBef>
            </a:pPr>
            <a:r>
              <a:rPr lang="en-US" b="true" sz="2016">
                <a:solidFill>
                  <a:srgbClr val="FFFFFF"/>
                </a:solidFill>
                <a:latin typeface="Montserrat Bold"/>
                <a:ea typeface="Montserrat Bold"/>
                <a:cs typeface="Montserrat Bold"/>
                <a:sym typeface="Montserrat Bold"/>
              </a:rPr>
              <a:t>Semana  2</a:t>
            </a:r>
          </a:p>
        </p:txBody>
      </p:sp>
      <p:sp>
        <p:nvSpPr>
          <p:cNvPr name="TextBox 85" id="85"/>
          <p:cNvSpPr txBox="true"/>
          <p:nvPr/>
        </p:nvSpPr>
        <p:spPr>
          <a:xfrm rot="0">
            <a:off x="10803997" y="2051586"/>
            <a:ext cx="1827268" cy="339300"/>
          </a:xfrm>
          <a:prstGeom prst="rect">
            <a:avLst/>
          </a:prstGeom>
        </p:spPr>
        <p:txBody>
          <a:bodyPr anchor="t" rtlCol="false" tIns="0" lIns="0" bIns="0" rIns="0">
            <a:spAutoFit/>
          </a:bodyPr>
          <a:lstStyle/>
          <a:p>
            <a:pPr algn="ctr">
              <a:lnSpc>
                <a:spcPts val="2823"/>
              </a:lnSpc>
              <a:spcBef>
                <a:spcPct val="0"/>
              </a:spcBef>
            </a:pPr>
            <a:r>
              <a:rPr lang="en-US" b="true" sz="2016">
                <a:solidFill>
                  <a:srgbClr val="FFFFFF"/>
                </a:solidFill>
                <a:latin typeface="Montserrat Bold"/>
                <a:ea typeface="Montserrat Bold"/>
                <a:cs typeface="Montserrat Bold"/>
                <a:sym typeface="Montserrat Bold"/>
              </a:rPr>
              <a:t>Semana  3</a:t>
            </a:r>
          </a:p>
        </p:txBody>
      </p:sp>
      <p:sp>
        <p:nvSpPr>
          <p:cNvPr name="TextBox 86" id="86"/>
          <p:cNvSpPr txBox="true"/>
          <p:nvPr/>
        </p:nvSpPr>
        <p:spPr>
          <a:xfrm rot="0">
            <a:off x="13080358" y="2048274"/>
            <a:ext cx="1827268" cy="339300"/>
          </a:xfrm>
          <a:prstGeom prst="rect">
            <a:avLst/>
          </a:prstGeom>
        </p:spPr>
        <p:txBody>
          <a:bodyPr anchor="t" rtlCol="false" tIns="0" lIns="0" bIns="0" rIns="0">
            <a:spAutoFit/>
          </a:bodyPr>
          <a:lstStyle/>
          <a:p>
            <a:pPr algn="ctr">
              <a:lnSpc>
                <a:spcPts val="2823"/>
              </a:lnSpc>
              <a:spcBef>
                <a:spcPct val="0"/>
              </a:spcBef>
            </a:pPr>
            <a:r>
              <a:rPr lang="en-US" b="true" sz="2016">
                <a:solidFill>
                  <a:srgbClr val="FFFFFF"/>
                </a:solidFill>
                <a:latin typeface="Montserrat Bold"/>
                <a:ea typeface="Montserrat Bold"/>
                <a:cs typeface="Montserrat Bold"/>
                <a:sym typeface="Montserrat Bold"/>
              </a:rPr>
              <a:t>Semana  4</a:t>
            </a:r>
          </a:p>
        </p:txBody>
      </p:sp>
      <p:sp>
        <p:nvSpPr>
          <p:cNvPr name="TextBox 87" id="87"/>
          <p:cNvSpPr txBox="true"/>
          <p:nvPr/>
        </p:nvSpPr>
        <p:spPr>
          <a:xfrm rot="0">
            <a:off x="15713502" y="2066609"/>
            <a:ext cx="1827268" cy="339300"/>
          </a:xfrm>
          <a:prstGeom prst="rect">
            <a:avLst/>
          </a:prstGeom>
        </p:spPr>
        <p:txBody>
          <a:bodyPr anchor="t" rtlCol="false" tIns="0" lIns="0" bIns="0" rIns="0">
            <a:spAutoFit/>
          </a:bodyPr>
          <a:lstStyle/>
          <a:p>
            <a:pPr algn="ctr">
              <a:lnSpc>
                <a:spcPts val="2823"/>
              </a:lnSpc>
              <a:spcBef>
                <a:spcPct val="0"/>
              </a:spcBef>
            </a:pPr>
            <a:r>
              <a:rPr lang="en-US" b="true" sz="2016">
                <a:solidFill>
                  <a:srgbClr val="FFFFFF"/>
                </a:solidFill>
                <a:latin typeface="Montserrat Bold"/>
                <a:ea typeface="Montserrat Bold"/>
                <a:cs typeface="Montserrat Bold"/>
                <a:sym typeface="Montserrat Bold"/>
              </a:rPr>
              <a:t>Semana  5</a:t>
            </a:r>
          </a:p>
        </p:txBody>
      </p:sp>
      <p:sp>
        <p:nvSpPr>
          <p:cNvPr name="Freeform 88" id="88"/>
          <p:cNvSpPr/>
          <p:nvPr/>
        </p:nvSpPr>
        <p:spPr>
          <a:xfrm flipH="false" flipV="false" rot="0">
            <a:off x="1028700" y="528752"/>
            <a:ext cx="1963670" cy="1478483"/>
          </a:xfrm>
          <a:custGeom>
            <a:avLst/>
            <a:gdLst/>
            <a:ahLst/>
            <a:cxnLst/>
            <a:rect r="r" b="b" t="t" l="l"/>
            <a:pathLst>
              <a:path h="1478483" w="1963670">
                <a:moveTo>
                  <a:pt x="0" y="0"/>
                </a:moveTo>
                <a:lnTo>
                  <a:pt x="1963670" y="0"/>
                </a:lnTo>
                <a:lnTo>
                  <a:pt x="1963670" y="1478483"/>
                </a:lnTo>
                <a:lnTo>
                  <a:pt x="0" y="1478483"/>
                </a:lnTo>
                <a:lnTo>
                  <a:pt x="0" y="0"/>
                </a:lnTo>
                <a:close/>
              </a:path>
            </a:pathLst>
          </a:custGeom>
          <a:blipFill>
            <a:blip r:embed="rId3"/>
            <a:stretch>
              <a:fillRect l="0" t="0" r="0" b="0"/>
            </a:stretch>
          </a:blipFill>
        </p:spPr>
      </p:sp>
      <p:grpSp>
        <p:nvGrpSpPr>
          <p:cNvPr name="Group 89" id="89"/>
          <p:cNvGrpSpPr/>
          <p:nvPr/>
        </p:nvGrpSpPr>
        <p:grpSpPr>
          <a:xfrm rot="0">
            <a:off x="4052616" y="5507333"/>
            <a:ext cx="2480420" cy="1268736"/>
            <a:chOff x="0" y="0"/>
            <a:chExt cx="353732" cy="180934"/>
          </a:xfrm>
        </p:grpSpPr>
        <p:sp>
          <p:nvSpPr>
            <p:cNvPr name="Freeform 90" id="90"/>
            <p:cNvSpPr/>
            <p:nvPr/>
          </p:nvSpPr>
          <p:spPr>
            <a:xfrm flipH="false" flipV="false" rot="0">
              <a:off x="0" y="0"/>
              <a:ext cx="353732" cy="180934"/>
            </a:xfrm>
            <a:custGeom>
              <a:avLst/>
              <a:gdLst/>
              <a:ahLst/>
              <a:cxnLst/>
              <a:rect r="r" b="b" t="t" l="l"/>
              <a:pathLst>
                <a:path h="180934" w="353732">
                  <a:moveTo>
                    <a:pt x="87394" y="0"/>
                  </a:moveTo>
                  <a:lnTo>
                    <a:pt x="266338" y="0"/>
                  </a:lnTo>
                  <a:cubicBezTo>
                    <a:pt x="314604" y="0"/>
                    <a:pt x="353732" y="39128"/>
                    <a:pt x="353732" y="87394"/>
                  </a:cubicBezTo>
                  <a:lnTo>
                    <a:pt x="353732" y="93540"/>
                  </a:lnTo>
                  <a:cubicBezTo>
                    <a:pt x="353732" y="116719"/>
                    <a:pt x="344525" y="138948"/>
                    <a:pt x="328135" y="155337"/>
                  </a:cubicBezTo>
                  <a:cubicBezTo>
                    <a:pt x="311745" y="171727"/>
                    <a:pt x="289516" y="180934"/>
                    <a:pt x="266338" y="180934"/>
                  </a:cubicBezTo>
                  <a:lnTo>
                    <a:pt x="87394" y="180934"/>
                  </a:lnTo>
                  <a:cubicBezTo>
                    <a:pt x="64216" y="180934"/>
                    <a:pt x="41987" y="171727"/>
                    <a:pt x="25597" y="155337"/>
                  </a:cubicBezTo>
                  <a:cubicBezTo>
                    <a:pt x="9208" y="138948"/>
                    <a:pt x="0" y="116719"/>
                    <a:pt x="0" y="93540"/>
                  </a:cubicBezTo>
                  <a:lnTo>
                    <a:pt x="0" y="87394"/>
                  </a:lnTo>
                  <a:cubicBezTo>
                    <a:pt x="0" y="64216"/>
                    <a:pt x="9208" y="41987"/>
                    <a:pt x="25597" y="25597"/>
                  </a:cubicBezTo>
                  <a:cubicBezTo>
                    <a:pt x="41987" y="9208"/>
                    <a:pt x="64216" y="0"/>
                    <a:pt x="87394" y="0"/>
                  </a:cubicBezTo>
                  <a:close/>
                </a:path>
              </a:pathLst>
            </a:custGeom>
            <a:ln w="19050" cap="rnd">
              <a:solidFill>
                <a:srgbClr val="EEECE9"/>
              </a:solidFill>
              <a:prstDash val="solid"/>
              <a:round/>
            </a:ln>
          </p:spPr>
        </p:sp>
        <p:sp>
          <p:nvSpPr>
            <p:cNvPr name="TextBox 91" id="91"/>
            <p:cNvSpPr txBox="true"/>
            <p:nvPr/>
          </p:nvSpPr>
          <p:spPr>
            <a:xfrm>
              <a:off x="0" y="9525"/>
              <a:ext cx="353732" cy="171409"/>
            </a:xfrm>
            <a:prstGeom prst="rect">
              <a:avLst/>
            </a:prstGeom>
          </p:spPr>
          <p:txBody>
            <a:bodyPr anchor="ctr" rtlCol="false" tIns="50800" lIns="50800" bIns="50800" rIns="50800"/>
            <a:lstStyle/>
            <a:p>
              <a:pPr algn="ctr" marL="0" indent="0" lvl="0">
                <a:lnSpc>
                  <a:spcPts val="2573"/>
                </a:lnSpc>
              </a:pPr>
              <a:r>
                <a:rPr lang="en-US" b="true" sz="2199">
                  <a:solidFill>
                    <a:srgbClr val="EEECE9"/>
                  </a:solidFill>
                  <a:latin typeface="Montserrat Bold"/>
                  <a:ea typeface="Montserrat Bold"/>
                  <a:cs typeface="Montserrat Bold"/>
                  <a:sym typeface="Montserrat Bold"/>
                </a:rPr>
                <a:t>Producción audiovisual</a:t>
              </a:r>
            </a:p>
          </p:txBody>
        </p:sp>
      </p:grpSp>
      <p:grpSp>
        <p:nvGrpSpPr>
          <p:cNvPr name="Group 92" id="92"/>
          <p:cNvGrpSpPr/>
          <p:nvPr/>
        </p:nvGrpSpPr>
        <p:grpSpPr>
          <a:xfrm rot="0">
            <a:off x="10812479" y="5507333"/>
            <a:ext cx="1827268" cy="1268736"/>
            <a:chOff x="0" y="0"/>
            <a:chExt cx="260586" cy="180934"/>
          </a:xfrm>
        </p:grpSpPr>
        <p:sp>
          <p:nvSpPr>
            <p:cNvPr name="Freeform 93" id="93"/>
            <p:cNvSpPr/>
            <p:nvPr/>
          </p:nvSpPr>
          <p:spPr>
            <a:xfrm flipH="false" flipV="false" rot="0">
              <a:off x="0" y="0"/>
              <a:ext cx="260586" cy="180934"/>
            </a:xfrm>
            <a:custGeom>
              <a:avLst/>
              <a:gdLst/>
              <a:ahLst/>
              <a:cxnLst/>
              <a:rect r="r" b="b" t="t" l="l"/>
              <a:pathLst>
                <a:path h="180934" w="260586">
                  <a:moveTo>
                    <a:pt x="90467" y="0"/>
                  </a:moveTo>
                  <a:lnTo>
                    <a:pt x="170119" y="0"/>
                  </a:lnTo>
                  <a:cubicBezTo>
                    <a:pt x="220083" y="0"/>
                    <a:pt x="260586" y="40503"/>
                    <a:pt x="260586" y="90467"/>
                  </a:cubicBezTo>
                  <a:lnTo>
                    <a:pt x="260586" y="90467"/>
                  </a:lnTo>
                  <a:cubicBezTo>
                    <a:pt x="260586" y="114460"/>
                    <a:pt x="251055" y="137471"/>
                    <a:pt x="234089" y="154437"/>
                  </a:cubicBezTo>
                  <a:cubicBezTo>
                    <a:pt x="217123" y="171403"/>
                    <a:pt x="194113" y="180934"/>
                    <a:pt x="170119" y="180934"/>
                  </a:cubicBezTo>
                  <a:lnTo>
                    <a:pt x="90467" y="180934"/>
                  </a:lnTo>
                  <a:cubicBezTo>
                    <a:pt x="40503" y="180934"/>
                    <a:pt x="0" y="140431"/>
                    <a:pt x="0" y="90467"/>
                  </a:cubicBezTo>
                  <a:lnTo>
                    <a:pt x="0" y="90467"/>
                  </a:lnTo>
                  <a:cubicBezTo>
                    <a:pt x="0" y="40503"/>
                    <a:pt x="40503" y="0"/>
                    <a:pt x="90467" y="0"/>
                  </a:cubicBezTo>
                  <a:close/>
                </a:path>
              </a:pathLst>
            </a:custGeom>
            <a:solidFill>
              <a:srgbClr val="C9E77F"/>
            </a:solidFill>
            <a:ln cap="rnd">
              <a:noFill/>
              <a:prstDash val="solid"/>
              <a:round/>
            </a:ln>
          </p:spPr>
        </p:sp>
        <p:sp>
          <p:nvSpPr>
            <p:cNvPr name="TextBox 94" id="94"/>
            <p:cNvSpPr txBox="true"/>
            <p:nvPr/>
          </p:nvSpPr>
          <p:spPr>
            <a:xfrm>
              <a:off x="0" y="-28575"/>
              <a:ext cx="260586" cy="209509"/>
            </a:xfrm>
            <a:prstGeom prst="rect">
              <a:avLst/>
            </a:prstGeom>
          </p:spPr>
          <p:txBody>
            <a:bodyPr anchor="ctr" rtlCol="false" tIns="50800" lIns="50800" bIns="50800" rIns="50800"/>
            <a:lstStyle/>
            <a:p>
              <a:pPr algn="l">
                <a:lnSpc>
                  <a:spcPts val="1843"/>
                </a:lnSpc>
              </a:pPr>
              <a:r>
                <a:rPr lang="en-US" sz="1316">
                  <a:solidFill>
                    <a:srgbClr val="000000"/>
                  </a:solidFill>
                  <a:latin typeface="Montserrat"/>
                  <a:ea typeface="Montserrat"/>
                  <a:cs typeface="Montserrat"/>
                  <a:sym typeface="Montserrat"/>
                </a:rPr>
                <a:t>Producción de imagenes de apoyo </a:t>
              </a:r>
            </a:p>
            <a:p>
              <a:pPr algn="l" marL="284288" indent="-142144" lvl="1">
                <a:lnSpc>
                  <a:spcPts val="1843"/>
                </a:lnSpc>
                <a:buFont typeface="Arial"/>
                <a:buChar char="•"/>
              </a:pPr>
              <a:r>
                <a:rPr lang="en-US" sz="1316">
                  <a:solidFill>
                    <a:srgbClr val="000000"/>
                  </a:solidFill>
                  <a:latin typeface="Montserrat"/>
                  <a:ea typeface="Montserrat"/>
                  <a:cs typeface="Montserrat"/>
                  <a:sym typeface="Montserrat"/>
                </a:rPr>
                <a:t>Chicaque</a:t>
              </a:r>
            </a:p>
            <a:p>
              <a:pPr algn="l">
                <a:lnSpc>
                  <a:spcPts val="1843"/>
                </a:lnSpc>
              </a:pPr>
            </a:p>
          </p:txBody>
        </p:sp>
      </p:grpSp>
      <p:grpSp>
        <p:nvGrpSpPr>
          <p:cNvPr name="Group 95" id="95"/>
          <p:cNvGrpSpPr/>
          <p:nvPr/>
        </p:nvGrpSpPr>
        <p:grpSpPr>
          <a:xfrm rot="0">
            <a:off x="12849297" y="5526935"/>
            <a:ext cx="2359810" cy="1934934"/>
            <a:chOff x="0" y="0"/>
            <a:chExt cx="336532" cy="275940"/>
          </a:xfrm>
        </p:grpSpPr>
        <p:sp>
          <p:nvSpPr>
            <p:cNvPr name="Freeform 96" id="96"/>
            <p:cNvSpPr/>
            <p:nvPr/>
          </p:nvSpPr>
          <p:spPr>
            <a:xfrm flipH="false" flipV="false" rot="0">
              <a:off x="0" y="0"/>
              <a:ext cx="336532" cy="275940"/>
            </a:xfrm>
            <a:custGeom>
              <a:avLst/>
              <a:gdLst/>
              <a:ahLst/>
              <a:cxnLst/>
              <a:rect r="r" b="b" t="t" l="l"/>
              <a:pathLst>
                <a:path h="275940" w="336532">
                  <a:moveTo>
                    <a:pt x="91861" y="0"/>
                  </a:moveTo>
                  <a:lnTo>
                    <a:pt x="244671" y="0"/>
                  </a:lnTo>
                  <a:cubicBezTo>
                    <a:pt x="295404" y="0"/>
                    <a:pt x="336532" y="41127"/>
                    <a:pt x="336532" y="91861"/>
                  </a:cubicBezTo>
                  <a:lnTo>
                    <a:pt x="336532" y="184080"/>
                  </a:lnTo>
                  <a:cubicBezTo>
                    <a:pt x="336532" y="234813"/>
                    <a:pt x="295404" y="275940"/>
                    <a:pt x="244671" y="275940"/>
                  </a:cubicBezTo>
                  <a:lnTo>
                    <a:pt x="91861" y="275940"/>
                  </a:lnTo>
                  <a:cubicBezTo>
                    <a:pt x="67498" y="275940"/>
                    <a:pt x="44133" y="266262"/>
                    <a:pt x="26905" y="249035"/>
                  </a:cubicBezTo>
                  <a:cubicBezTo>
                    <a:pt x="9678" y="231808"/>
                    <a:pt x="0" y="208443"/>
                    <a:pt x="0" y="184080"/>
                  </a:cubicBezTo>
                  <a:lnTo>
                    <a:pt x="0" y="91861"/>
                  </a:lnTo>
                  <a:cubicBezTo>
                    <a:pt x="0" y="41127"/>
                    <a:pt x="41127" y="0"/>
                    <a:pt x="91861" y="0"/>
                  </a:cubicBezTo>
                  <a:close/>
                </a:path>
              </a:pathLst>
            </a:custGeom>
            <a:solidFill>
              <a:srgbClr val="C9E77F"/>
            </a:solidFill>
            <a:ln cap="rnd">
              <a:noFill/>
              <a:prstDash val="solid"/>
              <a:round/>
            </a:ln>
          </p:spPr>
        </p:sp>
        <p:sp>
          <p:nvSpPr>
            <p:cNvPr name="TextBox 97" id="97"/>
            <p:cNvSpPr txBox="true"/>
            <p:nvPr/>
          </p:nvSpPr>
          <p:spPr>
            <a:xfrm>
              <a:off x="0" y="-28575"/>
              <a:ext cx="336532" cy="304515"/>
            </a:xfrm>
            <a:prstGeom prst="rect">
              <a:avLst/>
            </a:prstGeom>
          </p:spPr>
          <p:txBody>
            <a:bodyPr anchor="ctr" rtlCol="false" tIns="50800" lIns="50800" bIns="50800" rIns="50800"/>
            <a:lstStyle/>
            <a:p>
              <a:pPr algn="l" marL="284288" indent="-142144" lvl="1">
                <a:lnSpc>
                  <a:spcPts val="1843"/>
                </a:lnSpc>
                <a:buFont typeface="Arial"/>
                <a:buChar char="•"/>
              </a:pPr>
              <a:r>
                <a:rPr lang="en-US" sz="1316">
                  <a:solidFill>
                    <a:srgbClr val="000000"/>
                  </a:solidFill>
                  <a:latin typeface="Montserrat"/>
                  <a:ea typeface="Montserrat"/>
                  <a:cs typeface="Montserrat"/>
                  <a:sym typeface="Montserrat"/>
                </a:rPr>
                <a:t>Reunión virtual corpochivor </a:t>
              </a:r>
              <a:r>
                <a:rPr lang="en-US" b="true" sz="1316">
                  <a:solidFill>
                    <a:srgbClr val="000000"/>
                  </a:solidFill>
                  <a:latin typeface="Montserrat Bold"/>
                  <a:ea typeface="Montserrat Bold"/>
                  <a:cs typeface="Montserrat Bold"/>
                  <a:sym typeface="Montserrat Bold"/>
                </a:rPr>
                <a:t>(28 Abril)</a:t>
              </a:r>
            </a:p>
            <a:p>
              <a:pPr algn="l" marL="284288" indent="-142144" lvl="1">
                <a:lnSpc>
                  <a:spcPts val="1843"/>
                </a:lnSpc>
                <a:buFont typeface="Arial"/>
                <a:buChar char="•"/>
              </a:pPr>
              <a:r>
                <a:rPr lang="en-US" sz="1316">
                  <a:solidFill>
                    <a:srgbClr val="000000"/>
                  </a:solidFill>
                  <a:latin typeface="Montserrat"/>
                  <a:ea typeface="Montserrat"/>
                  <a:cs typeface="Montserrat"/>
                  <a:sym typeface="Montserrat"/>
                </a:rPr>
                <a:t>Revisión de Guión por parte del equipo </a:t>
              </a:r>
              <a:r>
                <a:rPr lang="en-US" b="true" sz="1316">
                  <a:solidFill>
                    <a:srgbClr val="000000"/>
                  </a:solidFill>
                  <a:latin typeface="Montserrat Bold"/>
                  <a:ea typeface="Montserrat Bold"/>
                  <a:cs typeface="Montserrat Bold"/>
                  <a:sym typeface="Montserrat Bold"/>
                </a:rPr>
                <a:t> (29 Abril)</a:t>
              </a:r>
            </a:p>
            <a:p>
              <a:pPr algn="l">
                <a:lnSpc>
                  <a:spcPts val="1843"/>
                </a:lnSpc>
              </a:pPr>
            </a:p>
            <a:p>
              <a:pPr algn="l">
                <a:lnSpc>
                  <a:spcPts val="1843"/>
                </a:lnSpc>
              </a:pPr>
            </a:p>
            <a:p>
              <a:pPr algn="l">
                <a:lnSpc>
                  <a:spcPts val="1843"/>
                </a:lnSpc>
              </a:pPr>
            </a:p>
          </p:txBody>
        </p:sp>
      </p:grpSp>
      <p:grpSp>
        <p:nvGrpSpPr>
          <p:cNvPr name="Group 98" id="98"/>
          <p:cNvGrpSpPr/>
          <p:nvPr/>
        </p:nvGrpSpPr>
        <p:grpSpPr>
          <a:xfrm rot="0">
            <a:off x="15400268" y="5526935"/>
            <a:ext cx="2359810" cy="1934222"/>
            <a:chOff x="0" y="0"/>
            <a:chExt cx="336532" cy="275839"/>
          </a:xfrm>
        </p:grpSpPr>
        <p:sp>
          <p:nvSpPr>
            <p:cNvPr name="Freeform 99" id="99"/>
            <p:cNvSpPr/>
            <p:nvPr/>
          </p:nvSpPr>
          <p:spPr>
            <a:xfrm flipH="false" flipV="false" rot="0">
              <a:off x="0" y="0"/>
              <a:ext cx="336532" cy="275839"/>
            </a:xfrm>
            <a:custGeom>
              <a:avLst/>
              <a:gdLst/>
              <a:ahLst/>
              <a:cxnLst/>
              <a:rect r="r" b="b" t="t" l="l"/>
              <a:pathLst>
                <a:path h="275839" w="336532">
                  <a:moveTo>
                    <a:pt x="91861" y="0"/>
                  </a:moveTo>
                  <a:lnTo>
                    <a:pt x="244671" y="0"/>
                  </a:lnTo>
                  <a:cubicBezTo>
                    <a:pt x="295404" y="0"/>
                    <a:pt x="336532" y="41127"/>
                    <a:pt x="336532" y="91861"/>
                  </a:cubicBezTo>
                  <a:lnTo>
                    <a:pt x="336532" y="183978"/>
                  </a:lnTo>
                  <a:cubicBezTo>
                    <a:pt x="336532" y="208341"/>
                    <a:pt x="326854" y="231706"/>
                    <a:pt x="309627" y="248934"/>
                  </a:cubicBezTo>
                  <a:cubicBezTo>
                    <a:pt x="292399" y="266161"/>
                    <a:pt x="269034" y="275839"/>
                    <a:pt x="244671" y="275839"/>
                  </a:cubicBezTo>
                  <a:lnTo>
                    <a:pt x="91861" y="275839"/>
                  </a:lnTo>
                  <a:cubicBezTo>
                    <a:pt x="41127" y="275839"/>
                    <a:pt x="0" y="234712"/>
                    <a:pt x="0" y="183978"/>
                  </a:cubicBezTo>
                  <a:lnTo>
                    <a:pt x="0" y="91861"/>
                  </a:lnTo>
                  <a:cubicBezTo>
                    <a:pt x="0" y="41127"/>
                    <a:pt x="41127" y="0"/>
                    <a:pt x="91861" y="0"/>
                  </a:cubicBezTo>
                  <a:close/>
                </a:path>
              </a:pathLst>
            </a:custGeom>
            <a:solidFill>
              <a:srgbClr val="C9E77F"/>
            </a:solidFill>
            <a:ln cap="rnd">
              <a:noFill/>
              <a:prstDash val="solid"/>
              <a:round/>
            </a:ln>
          </p:spPr>
        </p:sp>
        <p:sp>
          <p:nvSpPr>
            <p:cNvPr name="TextBox 100" id="100"/>
            <p:cNvSpPr txBox="true"/>
            <p:nvPr/>
          </p:nvSpPr>
          <p:spPr>
            <a:xfrm>
              <a:off x="0" y="-28575"/>
              <a:ext cx="336532" cy="304414"/>
            </a:xfrm>
            <a:prstGeom prst="rect">
              <a:avLst/>
            </a:prstGeom>
          </p:spPr>
          <p:txBody>
            <a:bodyPr anchor="ctr" rtlCol="false" tIns="50800" lIns="50800" bIns="50800" rIns="50800"/>
            <a:lstStyle/>
            <a:p>
              <a:pPr algn="ctr">
                <a:lnSpc>
                  <a:spcPts val="1843"/>
                </a:lnSpc>
              </a:pPr>
            </a:p>
            <a:p>
              <a:pPr algn="ctr">
                <a:lnSpc>
                  <a:spcPts val="1843"/>
                </a:lnSpc>
              </a:pPr>
            </a:p>
          </p:txBody>
        </p:sp>
      </p:grpSp>
      <p:grpSp>
        <p:nvGrpSpPr>
          <p:cNvPr name="Group 101" id="101"/>
          <p:cNvGrpSpPr/>
          <p:nvPr/>
        </p:nvGrpSpPr>
        <p:grpSpPr>
          <a:xfrm rot="0">
            <a:off x="15447232" y="7690469"/>
            <a:ext cx="2359810" cy="1075046"/>
            <a:chOff x="0" y="0"/>
            <a:chExt cx="336532" cy="153312"/>
          </a:xfrm>
        </p:grpSpPr>
        <p:sp>
          <p:nvSpPr>
            <p:cNvPr name="Freeform 102" id="102"/>
            <p:cNvSpPr/>
            <p:nvPr/>
          </p:nvSpPr>
          <p:spPr>
            <a:xfrm flipH="false" flipV="false" rot="0">
              <a:off x="0" y="0"/>
              <a:ext cx="336532" cy="153312"/>
            </a:xfrm>
            <a:custGeom>
              <a:avLst/>
              <a:gdLst/>
              <a:ahLst/>
              <a:cxnLst/>
              <a:rect r="r" b="b" t="t" l="l"/>
              <a:pathLst>
                <a:path h="153312" w="336532">
                  <a:moveTo>
                    <a:pt x="76656" y="0"/>
                  </a:moveTo>
                  <a:lnTo>
                    <a:pt x="259876" y="0"/>
                  </a:lnTo>
                  <a:cubicBezTo>
                    <a:pt x="280206" y="0"/>
                    <a:pt x="299704" y="8076"/>
                    <a:pt x="314080" y="22452"/>
                  </a:cubicBezTo>
                  <a:cubicBezTo>
                    <a:pt x="328456" y="36828"/>
                    <a:pt x="336532" y="56326"/>
                    <a:pt x="336532" y="76656"/>
                  </a:cubicBezTo>
                  <a:lnTo>
                    <a:pt x="336532" y="76656"/>
                  </a:lnTo>
                  <a:cubicBezTo>
                    <a:pt x="336532" y="96987"/>
                    <a:pt x="328456" y="116484"/>
                    <a:pt x="314080" y="130860"/>
                  </a:cubicBezTo>
                  <a:cubicBezTo>
                    <a:pt x="299704" y="145236"/>
                    <a:pt x="280206" y="153312"/>
                    <a:pt x="25987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103" id="103"/>
            <p:cNvSpPr txBox="true"/>
            <p:nvPr/>
          </p:nvSpPr>
          <p:spPr>
            <a:xfrm>
              <a:off x="0" y="-28575"/>
              <a:ext cx="336532" cy="181887"/>
            </a:xfrm>
            <a:prstGeom prst="rect">
              <a:avLst/>
            </a:prstGeom>
          </p:spPr>
          <p:txBody>
            <a:bodyPr anchor="ctr" rtlCol="false" tIns="50800" lIns="50800" bIns="50800" rIns="50800"/>
            <a:lstStyle/>
            <a:p>
              <a:pPr algn="ctr" marL="0" indent="0" lvl="0">
                <a:lnSpc>
                  <a:spcPts val="1843"/>
                </a:lnSpc>
                <a:spcBef>
                  <a:spcPct val="0"/>
                </a:spcBef>
              </a:pPr>
              <a:r>
                <a:rPr lang="en-US" sz="1316">
                  <a:solidFill>
                    <a:srgbClr val="000000"/>
                  </a:solidFill>
                  <a:latin typeface="Montserrat"/>
                  <a:ea typeface="Montserrat"/>
                  <a:cs typeface="Montserrat"/>
                  <a:sym typeface="Montserrat"/>
                </a:rPr>
                <a:t>Presentación a jefe de comunicaciones</a:t>
              </a:r>
            </a:p>
          </p:txBody>
        </p:sp>
      </p:grpSp>
      <p:sp>
        <p:nvSpPr>
          <p:cNvPr name="AutoShape 104" id="104"/>
          <p:cNvSpPr/>
          <p:nvPr/>
        </p:nvSpPr>
        <p:spPr>
          <a:xfrm rot="0">
            <a:off x="381960" y="-2943411"/>
            <a:ext cx="584686" cy="8600723"/>
          </a:xfrm>
          <a:prstGeom prst="rect">
            <a:avLst/>
          </a:prstGeom>
          <a:solidFill>
            <a:srgbClr val="F4E6B4"/>
          </a:solidFill>
        </p:spPr>
      </p:sp>
      <p:sp>
        <p:nvSpPr>
          <p:cNvPr name="Freeform 105" id="105"/>
          <p:cNvSpPr/>
          <p:nvPr/>
        </p:nvSpPr>
        <p:spPr>
          <a:xfrm flipH="false" flipV="false" rot="0">
            <a:off x="401010" y="8243469"/>
            <a:ext cx="652835" cy="490220"/>
          </a:xfrm>
          <a:custGeom>
            <a:avLst/>
            <a:gdLst/>
            <a:ahLst/>
            <a:cxnLst/>
            <a:rect r="r" b="b" t="t" l="l"/>
            <a:pathLst>
              <a:path h="490220" w="652835">
                <a:moveTo>
                  <a:pt x="0" y="0"/>
                </a:moveTo>
                <a:lnTo>
                  <a:pt x="652835" y="0"/>
                </a:lnTo>
                <a:lnTo>
                  <a:pt x="652835" y="490220"/>
                </a:lnTo>
                <a:lnTo>
                  <a:pt x="0" y="49022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106" id="106"/>
          <p:cNvSpPr/>
          <p:nvPr/>
        </p:nvSpPr>
        <p:spPr>
          <a:xfrm flipH="false" flipV="false" rot="0">
            <a:off x="309190" y="6008326"/>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07" id="107"/>
          <p:cNvSpPr/>
          <p:nvPr/>
        </p:nvSpPr>
        <p:spPr>
          <a:xfrm flipH="false" flipV="false" rot="0">
            <a:off x="309190" y="7075825"/>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grpSp>
        <p:nvGrpSpPr>
          <p:cNvPr name="Group 2" id="2"/>
          <p:cNvGrpSpPr/>
          <p:nvPr/>
        </p:nvGrpSpPr>
        <p:grpSpPr>
          <a:xfrm rot="0">
            <a:off x="-16080740" y="-95769"/>
            <a:ext cx="19045530" cy="10382769"/>
            <a:chOff x="0" y="0"/>
            <a:chExt cx="25394039" cy="13843692"/>
          </a:xfrm>
        </p:grpSpPr>
        <p:pic>
          <p:nvPicPr>
            <p:cNvPr name="Picture 3" id="3"/>
            <p:cNvPicPr>
              <a:picLocks noChangeAspect="true"/>
            </p:cNvPicPr>
            <p:nvPr/>
          </p:nvPicPr>
          <p:blipFill>
            <a:blip r:embed="rId2">
              <a:alphaModFix amt="40000"/>
            </a:blip>
            <a:srcRect l="9523" t="12131" r="0" b="12131"/>
            <a:stretch>
              <a:fillRect/>
            </a:stretch>
          </p:blipFill>
          <p:spPr>
            <a:xfrm flipH="false" flipV="false">
              <a:off x="0" y="0"/>
              <a:ext cx="25394039" cy="13843692"/>
            </a:xfrm>
            <a:prstGeom prst="rect">
              <a:avLst/>
            </a:prstGeom>
          </p:spPr>
        </p:pic>
      </p:grpSp>
      <p:grpSp>
        <p:nvGrpSpPr>
          <p:cNvPr name="Group 4" id="4"/>
          <p:cNvGrpSpPr/>
          <p:nvPr/>
        </p:nvGrpSpPr>
        <p:grpSpPr>
          <a:xfrm rot="0">
            <a:off x="3345789" y="1702763"/>
            <a:ext cx="2373877" cy="1075046"/>
            <a:chOff x="0" y="0"/>
            <a:chExt cx="338538" cy="153312"/>
          </a:xfrm>
        </p:grpSpPr>
        <p:sp>
          <p:nvSpPr>
            <p:cNvPr name="Freeform 5" id="5"/>
            <p:cNvSpPr/>
            <p:nvPr/>
          </p:nvSpPr>
          <p:spPr>
            <a:xfrm flipH="false" flipV="false" rot="0">
              <a:off x="0" y="0"/>
              <a:ext cx="338538" cy="153312"/>
            </a:xfrm>
            <a:custGeom>
              <a:avLst/>
              <a:gdLst/>
              <a:ahLst/>
              <a:cxnLst/>
              <a:rect r="r" b="b" t="t" l="l"/>
              <a:pathLst>
                <a:path h="153312" w="338538">
                  <a:moveTo>
                    <a:pt x="76656" y="0"/>
                  </a:moveTo>
                  <a:lnTo>
                    <a:pt x="261882" y="0"/>
                  </a:lnTo>
                  <a:cubicBezTo>
                    <a:pt x="282212" y="0"/>
                    <a:pt x="301710" y="8076"/>
                    <a:pt x="316086" y="22452"/>
                  </a:cubicBezTo>
                  <a:cubicBezTo>
                    <a:pt x="330462" y="36828"/>
                    <a:pt x="338538" y="56326"/>
                    <a:pt x="338538" y="76656"/>
                  </a:cubicBezTo>
                  <a:lnTo>
                    <a:pt x="338538" y="76656"/>
                  </a:lnTo>
                  <a:cubicBezTo>
                    <a:pt x="338538" y="96987"/>
                    <a:pt x="330462" y="116484"/>
                    <a:pt x="316086" y="130860"/>
                  </a:cubicBezTo>
                  <a:cubicBezTo>
                    <a:pt x="301710" y="145236"/>
                    <a:pt x="282212" y="153312"/>
                    <a:pt x="261882"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ln w="19050" cap="rnd">
              <a:solidFill>
                <a:srgbClr val="EEECE9"/>
              </a:solidFill>
              <a:prstDash val="solid"/>
              <a:round/>
            </a:ln>
          </p:spPr>
        </p:sp>
        <p:sp>
          <p:nvSpPr>
            <p:cNvPr name="TextBox 6" id="6"/>
            <p:cNvSpPr txBox="true"/>
            <p:nvPr/>
          </p:nvSpPr>
          <p:spPr>
            <a:xfrm>
              <a:off x="0" y="9525"/>
              <a:ext cx="338538" cy="143787"/>
            </a:xfrm>
            <a:prstGeom prst="rect">
              <a:avLst/>
            </a:prstGeom>
          </p:spPr>
          <p:txBody>
            <a:bodyPr anchor="ctr" rtlCol="false" tIns="50800" lIns="50800" bIns="50800" rIns="50800"/>
            <a:lstStyle/>
            <a:p>
              <a:pPr algn="ctr" marL="0" indent="0" lvl="0">
                <a:lnSpc>
                  <a:spcPts val="2573"/>
                </a:lnSpc>
              </a:pPr>
              <a:r>
                <a:rPr lang="en-US" b="true" sz="2199">
                  <a:solidFill>
                    <a:srgbClr val="EEECE9"/>
                  </a:solidFill>
                  <a:latin typeface="Montserrat Bold"/>
                  <a:ea typeface="Montserrat Bold"/>
                  <a:cs typeface="Montserrat Bold"/>
                  <a:sym typeface="Montserrat Bold"/>
                </a:rPr>
                <a:t>Semanas</a:t>
              </a:r>
            </a:p>
          </p:txBody>
        </p:sp>
      </p:grpSp>
      <p:grpSp>
        <p:nvGrpSpPr>
          <p:cNvPr name="Group 7" id="7"/>
          <p:cNvGrpSpPr/>
          <p:nvPr/>
        </p:nvGrpSpPr>
        <p:grpSpPr>
          <a:xfrm rot="0">
            <a:off x="3345789" y="2966702"/>
            <a:ext cx="2373877" cy="1075046"/>
            <a:chOff x="0" y="0"/>
            <a:chExt cx="338538" cy="153312"/>
          </a:xfrm>
        </p:grpSpPr>
        <p:sp>
          <p:nvSpPr>
            <p:cNvPr name="Freeform 8" id="8"/>
            <p:cNvSpPr/>
            <p:nvPr/>
          </p:nvSpPr>
          <p:spPr>
            <a:xfrm flipH="false" flipV="false" rot="0">
              <a:off x="0" y="0"/>
              <a:ext cx="338538" cy="153312"/>
            </a:xfrm>
            <a:custGeom>
              <a:avLst/>
              <a:gdLst/>
              <a:ahLst/>
              <a:cxnLst/>
              <a:rect r="r" b="b" t="t" l="l"/>
              <a:pathLst>
                <a:path h="153312" w="338538">
                  <a:moveTo>
                    <a:pt x="76656" y="0"/>
                  </a:moveTo>
                  <a:lnTo>
                    <a:pt x="261882" y="0"/>
                  </a:lnTo>
                  <a:cubicBezTo>
                    <a:pt x="282212" y="0"/>
                    <a:pt x="301710" y="8076"/>
                    <a:pt x="316086" y="22452"/>
                  </a:cubicBezTo>
                  <a:cubicBezTo>
                    <a:pt x="330462" y="36828"/>
                    <a:pt x="338538" y="56326"/>
                    <a:pt x="338538" y="76656"/>
                  </a:cubicBezTo>
                  <a:lnTo>
                    <a:pt x="338538" y="76656"/>
                  </a:lnTo>
                  <a:cubicBezTo>
                    <a:pt x="338538" y="96987"/>
                    <a:pt x="330462" y="116484"/>
                    <a:pt x="316086" y="130860"/>
                  </a:cubicBezTo>
                  <a:cubicBezTo>
                    <a:pt x="301710" y="145236"/>
                    <a:pt x="282212" y="153312"/>
                    <a:pt x="261882"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ln w="19050" cap="rnd">
              <a:solidFill>
                <a:srgbClr val="EEECE9"/>
              </a:solidFill>
              <a:prstDash val="solid"/>
              <a:round/>
            </a:ln>
          </p:spPr>
        </p:sp>
        <p:sp>
          <p:nvSpPr>
            <p:cNvPr name="TextBox 9" id="9"/>
            <p:cNvSpPr txBox="true"/>
            <p:nvPr/>
          </p:nvSpPr>
          <p:spPr>
            <a:xfrm>
              <a:off x="0" y="9525"/>
              <a:ext cx="338538" cy="143787"/>
            </a:xfrm>
            <a:prstGeom prst="rect">
              <a:avLst/>
            </a:prstGeom>
          </p:spPr>
          <p:txBody>
            <a:bodyPr anchor="ctr" rtlCol="false" tIns="50800" lIns="50800" bIns="50800" rIns="50800"/>
            <a:lstStyle/>
            <a:p>
              <a:pPr algn="ctr" marL="0" indent="0" lvl="0">
                <a:lnSpc>
                  <a:spcPts val="2573"/>
                </a:lnSpc>
              </a:pPr>
              <a:r>
                <a:rPr lang="en-US" b="true" sz="2199">
                  <a:solidFill>
                    <a:srgbClr val="EEECE9"/>
                  </a:solidFill>
                  <a:latin typeface="Montserrat Bold"/>
                  <a:ea typeface="Montserrat Bold"/>
                  <a:cs typeface="Montserrat Bold"/>
                  <a:sym typeface="Montserrat Bold"/>
                </a:rPr>
                <a:t>Gestión institucional </a:t>
              </a:r>
            </a:p>
          </p:txBody>
        </p:sp>
      </p:grpSp>
      <p:grpSp>
        <p:nvGrpSpPr>
          <p:cNvPr name="Group 10" id="10"/>
          <p:cNvGrpSpPr/>
          <p:nvPr/>
        </p:nvGrpSpPr>
        <p:grpSpPr>
          <a:xfrm rot="0">
            <a:off x="3345789" y="4169710"/>
            <a:ext cx="2373877" cy="1075046"/>
            <a:chOff x="0" y="0"/>
            <a:chExt cx="338538" cy="153312"/>
          </a:xfrm>
        </p:grpSpPr>
        <p:sp>
          <p:nvSpPr>
            <p:cNvPr name="Freeform 11" id="11"/>
            <p:cNvSpPr/>
            <p:nvPr/>
          </p:nvSpPr>
          <p:spPr>
            <a:xfrm flipH="false" flipV="false" rot="0">
              <a:off x="0" y="0"/>
              <a:ext cx="338538" cy="153312"/>
            </a:xfrm>
            <a:custGeom>
              <a:avLst/>
              <a:gdLst/>
              <a:ahLst/>
              <a:cxnLst/>
              <a:rect r="r" b="b" t="t" l="l"/>
              <a:pathLst>
                <a:path h="153312" w="338538">
                  <a:moveTo>
                    <a:pt x="76656" y="0"/>
                  </a:moveTo>
                  <a:lnTo>
                    <a:pt x="261882" y="0"/>
                  </a:lnTo>
                  <a:cubicBezTo>
                    <a:pt x="282212" y="0"/>
                    <a:pt x="301710" y="8076"/>
                    <a:pt x="316086" y="22452"/>
                  </a:cubicBezTo>
                  <a:cubicBezTo>
                    <a:pt x="330462" y="36828"/>
                    <a:pt x="338538" y="56326"/>
                    <a:pt x="338538" y="76656"/>
                  </a:cubicBezTo>
                  <a:lnTo>
                    <a:pt x="338538" y="76656"/>
                  </a:lnTo>
                  <a:cubicBezTo>
                    <a:pt x="338538" y="96987"/>
                    <a:pt x="330462" y="116484"/>
                    <a:pt x="316086" y="130860"/>
                  </a:cubicBezTo>
                  <a:cubicBezTo>
                    <a:pt x="301710" y="145236"/>
                    <a:pt x="282212" y="153312"/>
                    <a:pt x="261882"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ln w="19050" cap="rnd">
              <a:solidFill>
                <a:srgbClr val="EEECE9"/>
              </a:solidFill>
              <a:prstDash val="solid"/>
              <a:round/>
            </a:ln>
          </p:spPr>
        </p:sp>
        <p:sp>
          <p:nvSpPr>
            <p:cNvPr name="TextBox 12" id="12"/>
            <p:cNvSpPr txBox="true"/>
            <p:nvPr/>
          </p:nvSpPr>
          <p:spPr>
            <a:xfrm>
              <a:off x="0" y="9525"/>
              <a:ext cx="338538" cy="143787"/>
            </a:xfrm>
            <a:prstGeom prst="rect">
              <a:avLst/>
            </a:prstGeom>
          </p:spPr>
          <p:txBody>
            <a:bodyPr anchor="ctr" rtlCol="false" tIns="50800" lIns="50800" bIns="50800" rIns="50800"/>
            <a:lstStyle/>
            <a:p>
              <a:pPr algn="ctr" marL="0" indent="0" lvl="0">
                <a:lnSpc>
                  <a:spcPts val="2457"/>
                </a:lnSpc>
              </a:pPr>
              <a:r>
                <a:rPr lang="en-US" b="true" sz="2100">
                  <a:solidFill>
                    <a:srgbClr val="EEECE9"/>
                  </a:solidFill>
                  <a:latin typeface="Montserrat Bold"/>
                  <a:ea typeface="Montserrat Bold"/>
                  <a:cs typeface="Montserrat Bold"/>
                  <a:sym typeface="Montserrat Bold"/>
                </a:rPr>
                <a:t>Diseño líneas Presentaciónes </a:t>
              </a:r>
            </a:p>
          </p:txBody>
        </p:sp>
      </p:grpSp>
      <p:grpSp>
        <p:nvGrpSpPr>
          <p:cNvPr name="Group 13" id="13"/>
          <p:cNvGrpSpPr/>
          <p:nvPr/>
        </p:nvGrpSpPr>
        <p:grpSpPr>
          <a:xfrm rot="0">
            <a:off x="3345789" y="8243469"/>
            <a:ext cx="2373877" cy="915020"/>
            <a:chOff x="0" y="0"/>
            <a:chExt cx="338538" cy="130491"/>
          </a:xfrm>
        </p:grpSpPr>
        <p:sp>
          <p:nvSpPr>
            <p:cNvPr name="Freeform 14" id="14"/>
            <p:cNvSpPr/>
            <p:nvPr/>
          </p:nvSpPr>
          <p:spPr>
            <a:xfrm flipH="false" flipV="false" rot="0">
              <a:off x="0" y="0"/>
              <a:ext cx="338538" cy="130491"/>
            </a:xfrm>
            <a:custGeom>
              <a:avLst/>
              <a:gdLst/>
              <a:ahLst/>
              <a:cxnLst/>
              <a:rect r="r" b="b" t="t" l="l"/>
              <a:pathLst>
                <a:path h="130491" w="338538">
                  <a:moveTo>
                    <a:pt x="65245" y="0"/>
                  </a:moveTo>
                  <a:lnTo>
                    <a:pt x="273293" y="0"/>
                  </a:lnTo>
                  <a:cubicBezTo>
                    <a:pt x="290597" y="0"/>
                    <a:pt x="307192" y="6874"/>
                    <a:pt x="319428" y="19110"/>
                  </a:cubicBezTo>
                  <a:cubicBezTo>
                    <a:pt x="331664" y="31346"/>
                    <a:pt x="338538" y="47941"/>
                    <a:pt x="338538" y="65245"/>
                  </a:cubicBezTo>
                  <a:lnTo>
                    <a:pt x="338538" y="65245"/>
                  </a:lnTo>
                  <a:cubicBezTo>
                    <a:pt x="338538" y="82550"/>
                    <a:pt x="331664" y="99145"/>
                    <a:pt x="319428" y="111381"/>
                  </a:cubicBezTo>
                  <a:cubicBezTo>
                    <a:pt x="307192" y="123617"/>
                    <a:pt x="290597" y="130491"/>
                    <a:pt x="273293" y="130491"/>
                  </a:cubicBezTo>
                  <a:lnTo>
                    <a:pt x="65245" y="130491"/>
                  </a:lnTo>
                  <a:cubicBezTo>
                    <a:pt x="47941" y="130491"/>
                    <a:pt x="31346" y="123617"/>
                    <a:pt x="19110" y="111381"/>
                  </a:cubicBezTo>
                  <a:cubicBezTo>
                    <a:pt x="6874" y="99145"/>
                    <a:pt x="0" y="82550"/>
                    <a:pt x="0" y="65245"/>
                  </a:cubicBezTo>
                  <a:lnTo>
                    <a:pt x="0" y="65245"/>
                  </a:lnTo>
                  <a:cubicBezTo>
                    <a:pt x="0" y="47941"/>
                    <a:pt x="6874" y="31346"/>
                    <a:pt x="19110" y="19110"/>
                  </a:cubicBezTo>
                  <a:cubicBezTo>
                    <a:pt x="31346" y="6874"/>
                    <a:pt x="47941" y="0"/>
                    <a:pt x="65245" y="0"/>
                  </a:cubicBezTo>
                  <a:close/>
                </a:path>
              </a:pathLst>
            </a:custGeom>
            <a:ln w="19050" cap="rnd">
              <a:solidFill>
                <a:srgbClr val="EEECE9"/>
              </a:solidFill>
              <a:prstDash val="solid"/>
              <a:round/>
            </a:ln>
          </p:spPr>
        </p:sp>
        <p:sp>
          <p:nvSpPr>
            <p:cNvPr name="TextBox 15" id="15"/>
            <p:cNvSpPr txBox="true"/>
            <p:nvPr/>
          </p:nvSpPr>
          <p:spPr>
            <a:xfrm>
              <a:off x="0" y="9525"/>
              <a:ext cx="338538" cy="120966"/>
            </a:xfrm>
            <a:prstGeom prst="rect">
              <a:avLst/>
            </a:prstGeom>
          </p:spPr>
          <p:txBody>
            <a:bodyPr anchor="ctr" rtlCol="false" tIns="50800" lIns="50800" bIns="50800" rIns="50800"/>
            <a:lstStyle/>
            <a:p>
              <a:pPr algn="ctr" marL="0" indent="0" lvl="0">
                <a:lnSpc>
                  <a:spcPts val="1989"/>
                </a:lnSpc>
              </a:pPr>
              <a:r>
                <a:rPr lang="en-US" b="true" sz="1700">
                  <a:solidFill>
                    <a:srgbClr val="EEECE9"/>
                  </a:solidFill>
                  <a:latin typeface="Montserrat Bold"/>
                  <a:ea typeface="Montserrat Bold"/>
                  <a:cs typeface="Montserrat Bold"/>
                  <a:sym typeface="Montserrat Bold"/>
                </a:rPr>
                <a:t>Socialización, Cambios y mejoras</a:t>
              </a:r>
            </a:p>
          </p:txBody>
        </p:sp>
      </p:grpSp>
      <p:grpSp>
        <p:nvGrpSpPr>
          <p:cNvPr name="Group 16" id="16"/>
          <p:cNvGrpSpPr/>
          <p:nvPr/>
        </p:nvGrpSpPr>
        <p:grpSpPr>
          <a:xfrm rot="0">
            <a:off x="5968360" y="1702763"/>
            <a:ext cx="2241630" cy="1075046"/>
            <a:chOff x="0" y="0"/>
            <a:chExt cx="319678" cy="153312"/>
          </a:xfrm>
        </p:grpSpPr>
        <p:sp>
          <p:nvSpPr>
            <p:cNvPr name="Freeform 17" id="17"/>
            <p:cNvSpPr/>
            <p:nvPr/>
          </p:nvSpPr>
          <p:spPr>
            <a:xfrm flipH="false" flipV="false" rot="0">
              <a:off x="0" y="0"/>
              <a:ext cx="319678" cy="153312"/>
            </a:xfrm>
            <a:custGeom>
              <a:avLst/>
              <a:gdLst/>
              <a:ahLst/>
              <a:cxnLst/>
              <a:rect r="r" b="b" t="t" l="l"/>
              <a:pathLst>
                <a:path h="153312" w="319678">
                  <a:moveTo>
                    <a:pt x="76656" y="0"/>
                  </a:moveTo>
                  <a:lnTo>
                    <a:pt x="243022" y="0"/>
                  </a:lnTo>
                  <a:cubicBezTo>
                    <a:pt x="263353" y="0"/>
                    <a:pt x="282851" y="8076"/>
                    <a:pt x="297226" y="22452"/>
                  </a:cubicBezTo>
                  <a:cubicBezTo>
                    <a:pt x="311602" y="36828"/>
                    <a:pt x="319678" y="56326"/>
                    <a:pt x="319678" y="76656"/>
                  </a:cubicBezTo>
                  <a:lnTo>
                    <a:pt x="319678" y="76656"/>
                  </a:lnTo>
                  <a:cubicBezTo>
                    <a:pt x="319678" y="96987"/>
                    <a:pt x="311602" y="116484"/>
                    <a:pt x="297226" y="130860"/>
                  </a:cubicBezTo>
                  <a:cubicBezTo>
                    <a:pt x="282851" y="145236"/>
                    <a:pt x="263353" y="153312"/>
                    <a:pt x="243022"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18" id="18"/>
            <p:cNvSpPr txBox="true"/>
            <p:nvPr/>
          </p:nvSpPr>
          <p:spPr>
            <a:xfrm>
              <a:off x="0" y="-28575"/>
              <a:ext cx="319678"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19" id="19"/>
          <p:cNvGrpSpPr/>
          <p:nvPr/>
        </p:nvGrpSpPr>
        <p:grpSpPr>
          <a:xfrm rot="0">
            <a:off x="5968360" y="2966702"/>
            <a:ext cx="2259637" cy="1075046"/>
            <a:chOff x="0" y="0"/>
            <a:chExt cx="322246" cy="153312"/>
          </a:xfrm>
        </p:grpSpPr>
        <p:sp>
          <p:nvSpPr>
            <p:cNvPr name="Freeform 20" id="20"/>
            <p:cNvSpPr/>
            <p:nvPr/>
          </p:nvSpPr>
          <p:spPr>
            <a:xfrm flipH="false" flipV="false" rot="0">
              <a:off x="0" y="0"/>
              <a:ext cx="322246" cy="153312"/>
            </a:xfrm>
            <a:custGeom>
              <a:avLst/>
              <a:gdLst/>
              <a:ahLst/>
              <a:cxnLst/>
              <a:rect r="r" b="b" t="t" l="l"/>
              <a:pathLst>
                <a:path h="153312" w="322246">
                  <a:moveTo>
                    <a:pt x="76656" y="0"/>
                  </a:moveTo>
                  <a:lnTo>
                    <a:pt x="245590" y="0"/>
                  </a:lnTo>
                  <a:cubicBezTo>
                    <a:pt x="265921" y="0"/>
                    <a:pt x="285418" y="8076"/>
                    <a:pt x="299794" y="22452"/>
                  </a:cubicBezTo>
                  <a:cubicBezTo>
                    <a:pt x="314170" y="36828"/>
                    <a:pt x="322246" y="56326"/>
                    <a:pt x="322246" y="76656"/>
                  </a:cubicBezTo>
                  <a:lnTo>
                    <a:pt x="322246" y="76656"/>
                  </a:lnTo>
                  <a:cubicBezTo>
                    <a:pt x="322246" y="96987"/>
                    <a:pt x="314170" y="116484"/>
                    <a:pt x="299794" y="130860"/>
                  </a:cubicBezTo>
                  <a:cubicBezTo>
                    <a:pt x="285418" y="145236"/>
                    <a:pt x="265921" y="153312"/>
                    <a:pt x="24559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21" id="21"/>
            <p:cNvSpPr txBox="true"/>
            <p:nvPr/>
          </p:nvSpPr>
          <p:spPr>
            <a:xfrm>
              <a:off x="0" y="-28575"/>
              <a:ext cx="322246" cy="181887"/>
            </a:xfrm>
            <a:prstGeom prst="rect">
              <a:avLst/>
            </a:prstGeom>
          </p:spPr>
          <p:txBody>
            <a:bodyPr anchor="ctr" rtlCol="false" tIns="50800" lIns="50800" bIns="50800" rIns="50800"/>
            <a:lstStyle/>
            <a:p>
              <a:pPr algn="l" marL="284288" indent="-142144" lvl="1">
                <a:lnSpc>
                  <a:spcPts val="1843"/>
                </a:lnSpc>
                <a:buFont typeface="Arial"/>
                <a:buChar char="•"/>
              </a:pPr>
              <a:r>
                <a:rPr lang="en-US" sz="1316">
                  <a:solidFill>
                    <a:srgbClr val="000000"/>
                  </a:solidFill>
                  <a:latin typeface="Montserrat"/>
                  <a:ea typeface="Montserrat"/>
                  <a:cs typeface="Montserrat"/>
                  <a:sym typeface="Montserrat"/>
                </a:rPr>
                <a:t>Gestión de comisiones para junio</a:t>
              </a:r>
            </a:p>
          </p:txBody>
        </p:sp>
      </p:grpSp>
      <p:grpSp>
        <p:nvGrpSpPr>
          <p:cNvPr name="Group 22" id="22"/>
          <p:cNvGrpSpPr/>
          <p:nvPr/>
        </p:nvGrpSpPr>
        <p:grpSpPr>
          <a:xfrm rot="0">
            <a:off x="5968360" y="8312516"/>
            <a:ext cx="2259637" cy="859691"/>
            <a:chOff x="0" y="0"/>
            <a:chExt cx="322246" cy="122600"/>
          </a:xfrm>
        </p:grpSpPr>
        <p:sp>
          <p:nvSpPr>
            <p:cNvPr name="Freeform 23" id="23"/>
            <p:cNvSpPr/>
            <p:nvPr/>
          </p:nvSpPr>
          <p:spPr>
            <a:xfrm flipH="false" flipV="false" rot="0">
              <a:off x="0" y="0"/>
              <a:ext cx="322246" cy="122600"/>
            </a:xfrm>
            <a:custGeom>
              <a:avLst/>
              <a:gdLst/>
              <a:ahLst/>
              <a:cxnLst/>
              <a:rect r="r" b="b" t="t" l="l"/>
              <a:pathLst>
                <a:path h="122600" w="322246">
                  <a:moveTo>
                    <a:pt x="61300" y="0"/>
                  </a:moveTo>
                  <a:lnTo>
                    <a:pt x="260946" y="0"/>
                  </a:lnTo>
                  <a:cubicBezTo>
                    <a:pt x="294801" y="0"/>
                    <a:pt x="322246" y="27445"/>
                    <a:pt x="322246" y="61300"/>
                  </a:cubicBezTo>
                  <a:lnTo>
                    <a:pt x="322246" y="61300"/>
                  </a:lnTo>
                  <a:cubicBezTo>
                    <a:pt x="322246" y="77558"/>
                    <a:pt x="315788" y="93150"/>
                    <a:pt x="304292" y="104646"/>
                  </a:cubicBezTo>
                  <a:cubicBezTo>
                    <a:pt x="292796" y="116142"/>
                    <a:pt x="277204" y="122600"/>
                    <a:pt x="260946" y="122600"/>
                  </a:cubicBezTo>
                  <a:lnTo>
                    <a:pt x="61300" y="122600"/>
                  </a:lnTo>
                  <a:cubicBezTo>
                    <a:pt x="45042" y="122600"/>
                    <a:pt x="29450" y="116142"/>
                    <a:pt x="17954" y="104646"/>
                  </a:cubicBezTo>
                  <a:cubicBezTo>
                    <a:pt x="6458" y="93150"/>
                    <a:pt x="0" y="77558"/>
                    <a:pt x="0" y="61300"/>
                  </a:cubicBezTo>
                  <a:lnTo>
                    <a:pt x="0" y="61300"/>
                  </a:lnTo>
                  <a:cubicBezTo>
                    <a:pt x="0" y="45042"/>
                    <a:pt x="6458" y="29450"/>
                    <a:pt x="17954" y="17954"/>
                  </a:cubicBezTo>
                  <a:cubicBezTo>
                    <a:pt x="29450" y="6458"/>
                    <a:pt x="45042" y="0"/>
                    <a:pt x="61300" y="0"/>
                  </a:cubicBezTo>
                  <a:close/>
                </a:path>
              </a:pathLst>
            </a:custGeom>
            <a:solidFill>
              <a:srgbClr val="FFFFFF">
                <a:alpha val="34902"/>
              </a:srgbClr>
            </a:solidFill>
            <a:ln cap="rnd">
              <a:noFill/>
              <a:prstDash val="solid"/>
              <a:round/>
            </a:ln>
          </p:spPr>
        </p:sp>
        <p:sp>
          <p:nvSpPr>
            <p:cNvPr name="TextBox 24" id="24"/>
            <p:cNvSpPr txBox="true"/>
            <p:nvPr/>
          </p:nvSpPr>
          <p:spPr>
            <a:xfrm>
              <a:off x="0" y="-28575"/>
              <a:ext cx="322246" cy="151175"/>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25" id="25"/>
          <p:cNvGrpSpPr/>
          <p:nvPr/>
        </p:nvGrpSpPr>
        <p:grpSpPr>
          <a:xfrm rot="0">
            <a:off x="8412066" y="1702763"/>
            <a:ext cx="2163844" cy="1075046"/>
            <a:chOff x="0" y="0"/>
            <a:chExt cx="308585" cy="153312"/>
          </a:xfrm>
        </p:grpSpPr>
        <p:sp>
          <p:nvSpPr>
            <p:cNvPr name="Freeform 26" id="26"/>
            <p:cNvSpPr/>
            <p:nvPr/>
          </p:nvSpPr>
          <p:spPr>
            <a:xfrm flipH="false" flipV="false" rot="0">
              <a:off x="0" y="0"/>
              <a:ext cx="308585" cy="153312"/>
            </a:xfrm>
            <a:custGeom>
              <a:avLst/>
              <a:gdLst/>
              <a:ahLst/>
              <a:cxnLst/>
              <a:rect r="r" b="b" t="t" l="l"/>
              <a:pathLst>
                <a:path h="153312" w="308585">
                  <a:moveTo>
                    <a:pt x="76656" y="0"/>
                  </a:moveTo>
                  <a:lnTo>
                    <a:pt x="231929" y="0"/>
                  </a:lnTo>
                  <a:cubicBezTo>
                    <a:pt x="252260" y="0"/>
                    <a:pt x="271757" y="8076"/>
                    <a:pt x="286133" y="22452"/>
                  </a:cubicBezTo>
                  <a:cubicBezTo>
                    <a:pt x="300509" y="36828"/>
                    <a:pt x="308585" y="56326"/>
                    <a:pt x="308585" y="76656"/>
                  </a:cubicBezTo>
                  <a:lnTo>
                    <a:pt x="308585" y="76656"/>
                  </a:lnTo>
                  <a:cubicBezTo>
                    <a:pt x="308585" y="96987"/>
                    <a:pt x="300509" y="116484"/>
                    <a:pt x="286133" y="130860"/>
                  </a:cubicBezTo>
                  <a:cubicBezTo>
                    <a:pt x="271757" y="145236"/>
                    <a:pt x="252260" y="153312"/>
                    <a:pt x="231929"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27" id="27"/>
            <p:cNvSpPr txBox="true"/>
            <p:nvPr/>
          </p:nvSpPr>
          <p:spPr>
            <a:xfrm>
              <a:off x="0" y="-28575"/>
              <a:ext cx="308585"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28" id="28"/>
          <p:cNvGrpSpPr/>
          <p:nvPr/>
        </p:nvGrpSpPr>
        <p:grpSpPr>
          <a:xfrm rot="0">
            <a:off x="3478965" y="791361"/>
            <a:ext cx="14604302" cy="752554"/>
            <a:chOff x="0" y="0"/>
            <a:chExt cx="2082716" cy="107321"/>
          </a:xfrm>
        </p:grpSpPr>
        <p:sp>
          <p:nvSpPr>
            <p:cNvPr name="Freeform 29" id="29"/>
            <p:cNvSpPr/>
            <p:nvPr/>
          </p:nvSpPr>
          <p:spPr>
            <a:xfrm flipH="false" flipV="false" rot="0">
              <a:off x="0" y="0"/>
              <a:ext cx="2082716" cy="107321"/>
            </a:xfrm>
            <a:custGeom>
              <a:avLst/>
              <a:gdLst/>
              <a:ahLst/>
              <a:cxnLst/>
              <a:rect r="r" b="b" t="t" l="l"/>
              <a:pathLst>
                <a:path h="107321" w="2082716">
                  <a:moveTo>
                    <a:pt x="14843" y="0"/>
                  </a:moveTo>
                  <a:lnTo>
                    <a:pt x="2067873" y="0"/>
                  </a:lnTo>
                  <a:cubicBezTo>
                    <a:pt x="2076071" y="0"/>
                    <a:pt x="2082716" y="6646"/>
                    <a:pt x="2082716" y="14843"/>
                  </a:cubicBezTo>
                  <a:lnTo>
                    <a:pt x="2082716" y="92478"/>
                  </a:lnTo>
                  <a:cubicBezTo>
                    <a:pt x="2082716" y="96415"/>
                    <a:pt x="2081152" y="100190"/>
                    <a:pt x="2078369" y="102974"/>
                  </a:cubicBezTo>
                  <a:cubicBezTo>
                    <a:pt x="2075585" y="105758"/>
                    <a:pt x="2071810" y="107321"/>
                    <a:pt x="2067873" y="107321"/>
                  </a:cubicBezTo>
                  <a:lnTo>
                    <a:pt x="14843" y="107321"/>
                  </a:lnTo>
                  <a:cubicBezTo>
                    <a:pt x="10906" y="107321"/>
                    <a:pt x="7131" y="105758"/>
                    <a:pt x="4347" y="102974"/>
                  </a:cubicBezTo>
                  <a:cubicBezTo>
                    <a:pt x="1564" y="100190"/>
                    <a:pt x="0" y="96415"/>
                    <a:pt x="0" y="92478"/>
                  </a:cubicBezTo>
                  <a:lnTo>
                    <a:pt x="0" y="14843"/>
                  </a:lnTo>
                  <a:cubicBezTo>
                    <a:pt x="0" y="10906"/>
                    <a:pt x="1564" y="7131"/>
                    <a:pt x="4347" y="4347"/>
                  </a:cubicBezTo>
                  <a:cubicBezTo>
                    <a:pt x="7131" y="1564"/>
                    <a:pt x="10906" y="0"/>
                    <a:pt x="14843" y="0"/>
                  </a:cubicBezTo>
                  <a:close/>
                </a:path>
              </a:pathLst>
            </a:custGeom>
            <a:ln w="19050" cap="rnd">
              <a:solidFill>
                <a:srgbClr val="EEECE9"/>
              </a:solidFill>
              <a:prstDash val="solid"/>
              <a:round/>
            </a:ln>
          </p:spPr>
        </p:sp>
        <p:sp>
          <p:nvSpPr>
            <p:cNvPr name="TextBox 30" id="30"/>
            <p:cNvSpPr txBox="true"/>
            <p:nvPr/>
          </p:nvSpPr>
          <p:spPr>
            <a:xfrm>
              <a:off x="0" y="-38100"/>
              <a:ext cx="2082716" cy="145421"/>
            </a:xfrm>
            <a:prstGeom prst="rect">
              <a:avLst/>
            </a:prstGeom>
          </p:spPr>
          <p:txBody>
            <a:bodyPr anchor="ctr" rtlCol="false" tIns="50800" lIns="50800" bIns="50800" rIns="50800"/>
            <a:lstStyle/>
            <a:p>
              <a:pPr algn="ctr" marL="0" indent="0" lvl="0">
                <a:lnSpc>
                  <a:spcPts val="3079"/>
                </a:lnSpc>
                <a:spcBef>
                  <a:spcPct val="0"/>
                </a:spcBef>
              </a:pPr>
              <a:r>
                <a:rPr lang="en-US" b="true" sz="2199">
                  <a:solidFill>
                    <a:srgbClr val="EEECE9"/>
                  </a:solidFill>
                  <a:latin typeface="Montserrat Medium"/>
                  <a:ea typeface="Montserrat Medium"/>
                  <a:cs typeface="Montserrat Medium"/>
                  <a:sym typeface="Montserrat Medium"/>
                </a:rPr>
                <a:t>Mayo</a:t>
              </a:r>
            </a:p>
          </p:txBody>
        </p:sp>
      </p:grpSp>
      <p:grpSp>
        <p:nvGrpSpPr>
          <p:cNvPr name="Group 31" id="31"/>
          <p:cNvGrpSpPr/>
          <p:nvPr/>
        </p:nvGrpSpPr>
        <p:grpSpPr>
          <a:xfrm rot="0">
            <a:off x="10784459" y="1702763"/>
            <a:ext cx="2184919" cy="1075046"/>
            <a:chOff x="0" y="0"/>
            <a:chExt cx="311591" cy="153312"/>
          </a:xfrm>
        </p:grpSpPr>
        <p:sp>
          <p:nvSpPr>
            <p:cNvPr name="Freeform 32" id="32"/>
            <p:cNvSpPr/>
            <p:nvPr/>
          </p:nvSpPr>
          <p:spPr>
            <a:xfrm flipH="false" flipV="false" rot="0">
              <a:off x="0" y="0"/>
              <a:ext cx="311591" cy="153312"/>
            </a:xfrm>
            <a:custGeom>
              <a:avLst/>
              <a:gdLst/>
              <a:ahLst/>
              <a:cxnLst/>
              <a:rect r="r" b="b" t="t" l="l"/>
              <a:pathLst>
                <a:path h="153312" w="311591">
                  <a:moveTo>
                    <a:pt x="76656" y="0"/>
                  </a:moveTo>
                  <a:lnTo>
                    <a:pt x="234935" y="0"/>
                  </a:lnTo>
                  <a:cubicBezTo>
                    <a:pt x="255265" y="0"/>
                    <a:pt x="274763" y="8076"/>
                    <a:pt x="289139" y="22452"/>
                  </a:cubicBezTo>
                  <a:cubicBezTo>
                    <a:pt x="303515" y="36828"/>
                    <a:pt x="311591" y="56326"/>
                    <a:pt x="311591" y="76656"/>
                  </a:cubicBezTo>
                  <a:lnTo>
                    <a:pt x="311591" y="76656"/>
                  </a:lnTo>
                  <a:cubicBezTo>
                    <a:pt x="311591" y="96987"/>
                    <a:pt x="303515" y="116484"/>
                    <a:pt x="289139" y="130860"/>
                  </a:cubicBezTo>
                  <a:cubicBezTo>
                    <a:pt x="274763" y="145236"/>
                    <a:pt x="255265" y="153312"/>
                    <a:pt x="234935"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33" id="33"/>
            <p:cNvSpPr txBox="true"/>
            <p:nvPr/>
          </p:nvSpPr>
          <p:spPr>
            <a:xfrm>
              <a:off x="0" y="-28575"/>
              <a:ext cx="311591"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34" id="34"/>
          <p:cNvGrpSpPr/>
          <p:nvPr/>
        </p:nvGrpSpPr>
        <p:grpSpPr>
          <a:xfrm rot="0">
            <a:off x="10784459" y="2966702"/>
            <a:ext cx="2126999" cy="1151611"/>
            <a:chOff x="0" y="0"/>
            <a:chExt cx="303331" cy="164231"/>
          </a:xfrm>
        </p:grpSpPr>
        <p:sp>
          <p:nvSpPr>
            <p:cNvPr name="Freeform 35" id="35"/>
            <p:cNvSpPr/>
            <p:nvPr/>
          </p:nvSpPr>
          <p:spPr>
            <a:xfrm flipH="false" flipV="false" rot="0">
              <a:off x="0" y="0"/>
              <a:ext cx="303331" cy="164231"/>
            </a:xfrm>
            <a:custGeom>
              <a:avLst/>
              <a:gdLst/>
              <a:ahLst/>
              <a:cxnLst/>
              <a:rect r="r" b="b" t="t" l="l"/>
              <a:pathLst>
                <a:path h="164231" w="303331">
                  <a:moveTo>
                    <a:pt x="82115" y="0"/>
                  </a:moveTo>
                  <a:lnTo>
                    <a:pt x="221215" y="0"/>
                  </a:lnTo>
                  <a:cubicBezTo>
                    <a:pt x="242994" y="0"/>
                    <a:pt x="263880" y="8651"/>
                    <a:pt x="279280" y="24051"/>
                  </a:cubicBezTo>
                  <a:cubicBezTo>
                    <a:pt x="294679" y="39451"/>
                    <a:pt x="303331" y="60337"/>
                    <a:pt x="303331" y="82115"/>
                  </a:cubicBezTo>
                  <a:lnTo>
                    <a:pt x="303331" y="82115"/>
                  </a:lnTo>
                  <a:cubicBezTo>
                    <a:pt x="303331" y="127467"/>
                    <a:pt x="266566" y="164231"/>
                    <a:pt x="221215" y="164231"/>
                  </a:cubicBezTo>
                  <a:lnTo>
                    <a:pt x="82115" y="164231"/>
                  </a:lnTo>
                  <a:cubicBezTo>
                    <a:pt x="36764" y="164231"/>
                    <a:pt x="0" y="127467"/>
                    <a:pt x="0" y="82115"/>
                  </a:cubicBezTo>
                  <a:lnTo>
                    <a:pt x="0" y="82115"/>
                  </a:lnTo>
                  <a:cubicBezTo>
                    <a:pt x="0" y="36764"/>
                    <a:pt x="36764" y="0"/>
                    <a:pt x="82115" y="0"/>
                  </a:cubicBezTo>
                  <a:close/>
                </a:path>
              </a:pathLst>
            </a:custGeom>
            <a:solidFill>
              <a:srgbClr val="C9E77F"/>
            </a:solidFill>
            <a:ln cap="rnd">
              <a:noFill/>
              <a:prstDash val="solid"/>
              <a:round/>
            </a:ln>
          </p:spPr>
        </p:sp>
        <p:sp>
          <p:nvSpPr>
            <p:cNvPr name="TextBox 36" id="36"/>
            <p:cNvSpPr txBox="true"/>
            <p:nvPr/>
          </p:nvSpPr>
          <p:spPr>
            <a:xfrm>
              <a:off x="0" y="-28575"/>
              <a:ext cx="303331" cy="192806"/>
            </a:xfrm>
            <a:prstGeom prst="rect">
              <a:avLst/>
            </a:prstGeom>
          </p:spPr>
          <p:txBody>
            <a:bodyPr anchor="ctr" rtlCol="false" tIns="50800" lIns="50800" bIns="50800" rIns="50800"/>
            <a:lstStyle/>
            <a:p>
              <a:pPr algn="l" marL="262699" indent="-131350" lvl="1">
                <a:lnSpc>
                  <a:spcPts val="1703"/>
                </a:lnSpc>
                <a:buFont typeface="Arial"/>
                <a:buChar char="•"/>
              </a:pPr>
              <a:r>
                <a:rPr lang="en-US" sz="1216">
                  <a:solidFill>
                    <a:srgbClr val="000000"/>
                  </a:solidFill>
                  <a:latin typeface="Montserrat"/>
                  <a:ea typeface="Montserrat"/>
                  <a:cs typeface="Montserrat"/>
                  <a:sym typeface="Montserrat"/>
                </a:rPr>
                <a:t>Gestión de comisiones para junio</a:t>
              </a:r>
            </a:p>
            <a:p>
              <a:pPr algn="l" marL="262699" indent="-131350" lvl="1">
                <a:lnSpc>
                  <a:spcPts val="1703"/>
                </a:lnSpc>
                <a:buFont typeface="Arial"/>
                <a:buChar char="•"/>
              </a:pPr>
              <a:r>
                <a:rPr lang="en-US" sz="1216">
                  <a:solidFill>
                    <a:srgbClr val="000000"/>
                  </a:solidFill>
                  <a:latin typeface="Montserrat"/>
                  <a:ea typeface="Montserrat"/>
                  <a:cs typeface="Montserrat"/>
                  <a:sym typeface="Montserrat"/>
                </a:rPr>
                <a:t>Gestión Banrepublica</a:t>
              </a:r>
            </a:p>
            <a:p>
              <a:pPr algn="l" marL="262699" indent="-131350" lvl="1">
                <a:lnSpc>
                  <a:spcPts val="1703"/>
                </a:lnSpc>
                <a:buFont typeface="Arial"/>
                <a:buChar char="•"/>
              </a:pPr>
              <a:r>
                <a:rPr lang="en-US" sz="1216">
                  <a:solidFill>
                    <a:srgbClr val="000000"/>
                  </a:solidFill>
                  <a:latin typeface="Montserrat"/>
                  <a:ea typeface="Montserrat"/>
                  <a:cs typeface="Montserrat"/>
                  <a:sym typeface="Montserrat"/>
                </a:rPr>
                <a:t>Gestión Cinecolombia</a:t>
              </a:r>
            </a:p>
            <a:p>
              <a:pPr algn="l">
                <a:lnSpc>
                  <a:spcPts val="1703"/>
                </a:lnSpc>
              </a:pPr>
            </a:p>
          </p:txBody>
        </p:sp>
      </p:grpSp>
      <p:grpSp>
        <p:nvGrpSpPr>
          <p:cNvPr name="Group 37" id="37"/>
          <p:cNvGrpSpPr/>
          <p:nvPr/>
        </p:nvGrpSpPr>
        <p:grpSpPr>
          <a:xfrm rot="0">
            <a:off x="10784459" y="8312516"/>
            <a:ext cx="2163834" cy="836062"/>
            <a:chOff x="0" y="0"/>
            <a:chExt cx="308584" cy="119231"/>
          </a:xfrm>
        </p:grpSpPr>
        <p:sp>
          <p:nvSpPr>
            <p:cNvPr name="Freeform 38" id="38"/>
            <p:cNvSpPr/>
            <p:nvPr/>
          </p:nvSpPr>
          <p:spPr>
            <a:xfrm flipH="false" flipV="false" rot="0">
              <a:off x="0" y="0"/>
              <a:ext cx="308584" cy="119231"/>
            </a:xfrm>
            <a:custGeom>
              <a:avLst/>
              <a:gdLst/>
              <a:ahLst/>
              <a:cxnLst/>
              <a:rect r="r" b="b" t="t" l="l"/>
              <a:pathLst>
                <a:path h="119231" w="308584">
                  <a:moveTo>
                    <a:pt x="59615" y="0"/>
                  </a:moveTo>
                  <a:lnTo>
                    <a:pt x="248968" y="0"/>
                  </a:lnTo>
                  <a:cubicBezTo>
                    <a:pt x="264779" y="0"/>
                    <a:pt x="279943" y="6281"/>
                    <a:pt x="291123" y="17461"/>
                  </a:cubicBezTo>
                  <a:cubicBezTo>
                    <a:pt x="302303" y="28641"/>
                    <a:pt x="308584" y="43804"/>
                    <a:pt x="308584" y="59615"/>
                  </a:cubicBezTo>
                  <a:lnTo>
                    <a:pt x="308584" y="59615"/>
                  </a:lnTo>
                  <a:cubicBezTo>
                    <a:pt x="308584" y="92540"/>
                    <a:pt x="281893" y="119231"/>
                    <a:pt x="248968" y="119231"/>
                  </a:cubicBezTo>
                  <a:lnTo>
                    <a:pt x="59615" y="119231"/>
                  </a:lnTo>
                  <a:cubicBezTo>
                    <a:pt x="26691" y="119231"/>
                    <a:pt x="0" y="92540"/>
                    <a:pt x="0" y="59615"/>
                  </a:cubicBezTo>
                  <a:lnTo>
                    <a:pt x="0" y="59615"/>
                  </a:lnTo>
                  <a:cubicBezTo>
                    <a:pt x="0" y="26691"/>
                    <a:pt x="26691" y="0"/>
                    <a:pt x="59615" y="0"/>
                  </a:cubicBezTo>
                  <a:close/>
                </a:path>
              </a:pathLst>
            </a:custGeom>
            <a:solidFill>
              <a:srgbClr val="FFFFFF">
                <a:alpha val="34902"/>
              </a:srgbClr>
            </a:solidFill>
            <a:ln cap="rnd">
              <a:noFill/>
              <a:prstDash val="solid"/>
              <a:round/>
            </a:ln>
          </p:spPr>
        </p:sp>
        <p:sp>
          <p:nvSpPr>
            <p:cNvPr name="TextBox 39" id="39"/>
            <p:cNvSpPr txBox="true"/>
            <p:nvPr/>
          </p:nvSpPr>
          <p:spPr>
            <a:xfrm>
              <a:off x="0" y="-28575"/>
              <a:ext cx="308584" cy="147806"/>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40" id="40"/>
          <p:cNvGrpSpPr/>
          <p:nvPr/>
        </p:nvGrpSpPr>
        <p:grpSpPr>
          <a:xfrm rot="0">
            <a:off x="13140498" y="1702763"/>
            <a:ext cx="2334978" cy="1075046"/>
            <a:chOff x="0" y="0"/>
            <a:chExt cx="332991" cy="153312"/>
          </a:xfrm>
        </p:grpSpPr>
        <p:sp>
          <p:nvSpPr>
            <p:cNvPr name="Freeform 41" id="41"/>
            <p:cNvSpPr/>
            <p:nvPr/>
          </p:nvSpPr>
          <p:spPr>
            <a:xfrm flipH="false" flipV="false" rot="0">
              <a:off x="0" y="0"/>
              <a:ext cx="332991" cy="153312"/>
            </a:xfrm>
            <a:custGeom>
              <a:avLst/>
              <a:gdLst/>
              <a:ahLst/>
              <a:cxnLst/>
              <a:rect r="r" b="b" t="t" l="l"/>
              <a:pathLst>
                <a:path h="153312" w="332991">
                  <a:moveTo>
                    <a:pt x="76656" y="0"/>
                  </a:moveTo>
                  <a:lnTo>
                    <a:pt x="256335" y="0"/>
                  </a:lnTo>
                  <a:cubicBezTo>
                    <a:pt x="276665" y="0"/>
                    <a:pt x="296163" y="8076"/>
                    <a:pt x="310539" y="22452"/>
                  </a:cubicBezTo>
                  <a:cubicBezTo>
                    <a:pt x="324914" y="36828"/>
                    <a:pt x="332991" y="56326"/>
                    <a:pt x="332991" y="76656"/>
                  </a:cubicBezTo>
                  <a:lnTo>
                    <a:pt x="332991" y="76656"/>
                  </a:lnTo>
                  <a:cubicBezTo>
                    <a:pt x="332991" y="96987"/>
                    <a:pt x="324914" y="116484"/>
                    <a:pt x="310539" y="130860"/>
                  </a:cubicBezTo>
                  <a:cubicBezTo>
                    <a:pt x="296163" y="145236"/>
                    <a:pt x="276665" y="153312"/>
                    <a:pt x="256335"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42" id="42"/>
            <p:cNvSpPr txBox="true"/>
            <p:nvPr/>
          </p:nvSpPr>
          <p:spPr>
            <a:xfrm>
              <a:off x="0" y="-28575"/>
              <a:ext cx="332991"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43" id="43"/>
          <p:cNvGrpSpPr/>
          <p:nvPr/>
        </p:nvGrpSpPr>
        <p:grpSpPr>
          <a:xfrm rot="0">
            <a:off x="13163622" y="2966702"/>
            <a:ext cx="2311854" cy="1075046"/>
            <a:chOff x="0" y="0"/>
            <a:chExt cx="329693" cy="153312"/>
          </a:xfrm>
        </p:grpSpPr>
        <p:sp>
          <p:nvSpPr>
            <p:cNvPr name="Freeform 44" id="44"/>
            <p:cNvSpPr/>
            <p:nvPr/>
          </p:nvSpPr>
          <p:spPr>
            <a:xfrm flipH="false" flipV="false" rot="0">
              <a:off x="0" y="0"/>
              <a:ext cx="329693" cy="153312"/>
            </a:xfrm>
            <a:custGeom>
              <a:avLst/>
              <a:gdLst/>
              <a:ahLst/>
              <a:cxnLst/>
              <a:rect r="r" b="b" t="t" l="l"/>
              <a:pathLst>
                <a:path h="153312" w="329693">
                  <a:moveTo>
                    <a:pt x="76656" y="0"/>
                  </a:moveTo>
                  <a:lnTo>
                    <a:pt x="253037" y="0"/>
                  </a:lnTo>
                  <a:cubicBezTo>
                    <a:pt x="273367" y="0"/>
                    <a:pt x="292865" y="8076"/>
                    <a:pt x="307241" y="22452"/>
                  </a:cubicBezTo>
                  <a:cubicBezTo>
                    <a:pt x="321617" y="36828"/>
                    <a:pt x="329693" y="56326"/>
                    <a:pt x="329693" y="76656"/>
                  </a:cubicBezTo>
                  <a:lnTo>
                    <a:pt x="329693" y="76656"/>
                  </a:lnTo>
                  <a:cubicBezTo>
                    <a:pt x="329693" y="96987"/>
                    <a:pt x="321617" y="116484"/>
                    <a:pt x="307241" y="130860"/>
                  </a:cubicBezTo>
                  <a:cubicBezTo>
                    <a:pt x="292865" y="145236"/>
                    <a:pt x="273367" y="153312"/>
                    <a:pt x="253037"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45" id="45"/>
            <p:cNvSpPr txBox="true"/>
            <p:nvPr/>
          </p:nvSpPr>
          <p:spPr>
            <a:xfrm>
              <a:off x="0" y="-28575"/>
              <a:ext cx="329693" cy="181887"/>
            </a:xfrm>
            <a:prstGeom prst="rect">
              <a:avLst/>
            </a:prstGeom>
          </p:spPr>
          <p:txBody>
            <a:bodyPr anchor="ctr" rtlCol="false" tIns="50800" lIns="50800" bIns="50800" rIns="50800"/>
            <a:lstStyle/>
            <a:p>
              <a:pPr algn="l" marL="284288" indent="-142144" lvl="1">
                <a:lnSpc>
                  <a:spcPts val="1843"/>
                </a:lnSpc>
                <a:buFont typeface="Arial"/>
                <a:buChar char="•"/>
              </a:pPr>
              <a:r>
                <a:rPr lang="en-US" sz="1316">
                  <a:solidFill>
                    <a:srgbClr val="000000"/>
                  </a:solidFill>
                  <a:latin typeface="Montserrat"/>
                  <a:ea typeface="Montserrat"/>
                  <a:cs typeface="Montserrat"/>
                  <a:sym typeface="Montserrat"/>
                </a:rPr>
                <a:t>Gestión de comisiones para junio</a:t>
              </a:r>
            </a:p>
          </p:txBody>
        </p:sp>
      </p:grpSp>
      <p:grpSp>
        <p:nvGrpSpPr>
          <p:cNvPr name="Group 46" id="46"/>
          <p:cNvGrpSpPr/>
          <p:nvPr/>
        </p:nvGrpSpPr>
        <p:grpSpPr>
          <a:xfrm rot="0">
            <a:off x="15656121" y="1702763"/>
            <a:ext cx="2398571" cy="1075046"/>
            <a:chOff x="0" y="0"/>
            <a:chExt cx="342060" cy="153312"/>
          </a:xfrm>
        </p:grpSpPr>
        <p:sp>
          <p:nvSpPr>
            <p:cNvPr name="Freeform 47" id="47"/>
            <p:cNvSpPr/>
            <p:nvPr/>
          </p:nvSpPr>
          <p:spPr>
            <a:xfrm flipH="false" flipV="false" rot="0">
              <a:off x="0" y="0"/>
              <a:ext cx="342060" cy="153312"/>
            </a:xfrm>
            <a:custGeom>
              <a:avLst/>
              <a:gdLst/>
              <a:ahLst/>
              <a:cxnLst/>
              <a:rect r="r" b="b" t="t" l="l"/>
              <a:pathLst>
                <a:path h="153312" w="342060">
                  <a:moveTo>
                    <a:pt x="76656" y="0"/>
                  </a:moveTo>
                  <a:lnTo>
                    <a:pt x="265404" y="0"/>
                  </a:lnTo>
                  <a:cubicBezTo>
                    <a:pt x="285734" y="0"/>
                    <a:pt x="305232" y="8076"/>
                    <a:pt x="319608" y="22452"/>
                  </a:cubicBezTo>
                  <a:cubicBezTo>
                    <a:pt x="333983" y="36828"/>
                    <a:pt x="342060" y="56326"/>
                    <a:pt x="342060" y="76656"/>
                  </a:cubicBezTo>
                  <a:lnTo>
                    <a:pt x="342060" y="76656"/>
                  </a:lnTo>
                  <a:cubicBezTo>
                    <a:pt x="342060" y="96987"/>
                    <a:pt x="333983" y="116484"/>
                    <a:pt x="319608" y="130860"/>
                  </a:cubicBezTo>
                  <a:cubicBezTo>
                    <a:pt x="305232" y="145236"/>
                    <a:pt x="285734" y="153312"/>
                    <a:pt x="265404"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48" id="48"/>
            <p:cNvSpPr txBox="true"/>
            <p:nvPr/>
          </p:nvSpPr>
          <p:spPr>
            <a:xfrm>
              <a:off x="0" y="-28575"/>
              <a:ext cx="342060" cy="181887"/>
            </a:xfrm>
            <a:prstGeom prst="rect">
              <a:avLst/>
            </a:prstGeom>
          </p:spPr>
          <p:txBody>
            <a:bodyPr anchor="ctr" rtlCol="false" tIns="50800" lIns="50800" bIns="50800" rIns="50800"/>
            <a:lstStyle/>
            <a:p>
              <a:pPr algn="ctr" marL="0" indent="0" lvl="0">
                <a:lnSpc>
                  <a:spcPts val="1843"/>
                </a:lnSpc>
                <a:spcBef>
                  <a:spcPct val="0"/>
                </a:spcBef>
              </a:pPr>
            </a:p>
          </p:txBody>
        </p:sp>
      </p:grpSp>
      <p:sp>
        <p:nvSpPr>
          <p:cNvPr name="TextBox 49" id="49"/>
          <p:cNvSpPr txBox="true"/>
          <p:nvPr/>
        </p:nvSpPr>
        <p:spPr>
          <a:xfrm rot="-5400000">
            <a:off x="-2445800" y="4962808"/>
            <a:ext cx="8979347" cy="688976"/>
          </a:xfrm>
          <a:prstGeom prst="rect">
            <a:avLst/>
          </a:prstGeom>
        </p:spPr>
        <p:txBody>
          <a:bodyPr anchor="t" rtlCol="false" tIns="0" lIns="0" bIns="0" rIns="0">
            <a:spAutoFit/>
          </a:bodyPr>
          <a:lstStyle/>
          <a:p>
            <a:pPr algn="ctr">
              <a:lnSpc>
                <a:spcPts val="5300"/>
              </a:lnSpc>
            </a:pPr>
            <a:r>
              <a:rPr lang="en-US" b="true" sz="5000" spc="-165">
                <a:solidFill>
                  <a:srgbClr val="FFFFFF"/>
                </a:solidFill>
                <a:latin typeface="Montserrat Semi-Bold"/>
                <a:ea typeface="Montserrat Semi-Bold"/>
                <a:cs typeface="Montserrat Semi-Bold"/>
                <a:sym typeface="Montserrat Semi-Bold"/>
              </a:rPr>
              <a:t>Cronograma </a:t>
            </a:r>
          </a:p>
        </p:txBody>
      </p:sp>
      <p:sp>
        <p:nvSpPr>
          <p:cNvPr name="TextBox 50" id="50"/>
          <p:cNvSpPr txBox="true"/>
          <p:nvPr/>
        </p:nvSpPr>
        <p:spPr>
          <a:xfrm rot="0">
            <a:off x="6566895" y="2051586"/>
            <a:ext cx="1827268" cy="339300"/>
          </a:xfrm>
          <a:prstGeom prst="rect">
            <a:avLst/>
          </a:prstGeom>
        </p:spPr>
        <p:txBody>
          <a:bodyPr anchor="t" rtlCol="false" tIns="0" lIns="0" bIns="0" rIns="0">
            <a:spAutoFit/>
          </a:bodyPr>
          <a:lstStyle/>
          <a:p>
            <a:pPr algn="l">
              <a:lnSpc>
                <a:spcPts val="2823"/>
              </a:lnSpc>
              <a:spcBef>
                <a:spcPct val="0"/>
              </a:spcBef>
            </a:pPr>
            <a:r>
              <a:rPr lang="en-US" b="true" sz="2016">
                <a:solidFill>
                  <a:srgbClr val="FFFFFF"/>
                </a:solidFill>
                <a:latin typeface="Montserrat Bold"/>
                <a:ea typeface="Montserrat Bold"/>
                <a:cs typeface="Montserrat Bold"/>
                <a:sym typeface="Montserrat Bold"/>
              </a:rPr>
              <a:t>Semana  1</a:t>
            </a:r>
          </a:p>
        </p:txBody>
      </p:sp>
      <p:sp>
        <p:nvSpPr>
          <p:cNvPr name="TextBox 51" id="51"/>
          <p:cNvSpPr txBox="true"/>
          <p:nvPr/>
        </p:nvSpPr>
        <p:spPr>
          <a:xfrm rot="0">
            <a:off x="8601950" y="2048274"/>
            <a:ext cx="1992497" cy="339300"/>
          </a:xfrm>
          <a:prstGeom prst="rect">
            <a:avLst/>
          </a:prstGeom>
        </p:spPr>
        <p:txBody>
          <a:bodyPr anchor="t" rtlCol="false" tIns="0" lIns="0" bIns="0" rIns="0">
            <a:spAutoFit/>
          </a:bodyPr>
          <a:lstStyle/>
          <a:p>
            <a:pPr algn="ctr">
              <a:lnSpc>
                <a:spcPts val="2823"/>
              </a:lnSpc>
              <a:spcBef>
                <a:spcPct val="0"/>
              </a:spcBef>
            </a:pPr>
            <a:r>
              <a:rPr lang="en-US" b="true" sz="2016">
                <a:solidFill>
                  <a:srgbClr val="FFFFFF"/>
                </a:solidFill>
                <a:latin typeface="Montserrat Bold"/>
                <a:ea typeface="Montserrat Bold"/>
                <a:cs typeface="Montserrat Bold"/>
                <a:sym typeface="Montserrat Bold"/>
              </a:rPr>
              <a:t>Semana  2</a:t>
            </a:r>
          </a:p>
        </p:txBody>
      </p:sp>
      <p:sp>
        <p:nvSpPr>
          <p:cNvPr name="TextBox 52" id="52"/>
          <p:cNvSpPr txBox="true"/>
          <p:nvPr/>
        </p:nvSpPr>
        <p:spPr>
          <a:xfrm rot="0">
            <a:off x="10779304" y="2051586"/>
            <a:ext cx="1988023" cy="339300"/>
          </a:xfrm>
          <a:prstGeom prst="rect">
            <a:avLst/>
          </a:prstGeom>
        </p:spPr>
        <p:txBody>
          <a:bodyPr anchor="t" rtlCol="false" tIns="0" lIns="0" bIns="0" rIns="0">
            <a:spAutoFit/>
          </a:bodyPr>
          <a:lstStyle/>
          <a:p>
            <a:pPr algn="ctr">
              <a:lnSpc>
                <a:spcPts val="2823"/>
              </a:lnSpc>
              <a:spcBef>
                <a:spcPct val="0"/>
              </a:spcBef>
            </a:pPr>
            <a:r>
              <a:rPr lang="en-US" b="true" sz="2016">
                <a:solidFill>
                  <a:srgbClr val="FFFFFF"/>
                </a:solidFill>
                <a:latin typeface="Montserrat Bold"/>
                <a:ea typeface="Montserrat Bold"/>
                <a:cs typeface="Montserrat Bold"/>
                <a:sym typeface="Montserrat Bold"/>
              </a:rPr>
              <a:t>Semana  3</a:t>
            </a:r>
          </a:p>
        </p:txBody>
      </p:sp>
      <p:sp>
        <p:nvSpPr>
          <p:cNvPr name="TextBox 53" id="53"/>
          <p:cNvSpPr txBox="true"/>
          <p:nvPr/>
        </p:nvSpPr>
        <p:spPr>
          <a:xfrm rot="0">
            <a:off x="13630652" y="2048274"/>
            <a:ext cx="1827268" cy="339300"/>
          </a:xfrm>
          <a:prstGeom prst="rect">
            <a:avLst/>
          </a:prstGeom>
        </p:spPr>
        <p:txBody>
          <a:bodyPr anchor="t" rtlCol="false" tIns="0" lIns="0" bIns="0" rIns="0">
            <a:spAutoFit/>
          </a:bodyPr>
          <a:lstStyle/>
          <a:p>
            <a:pPr algn="just">
              <a:lnSpc>
                <a:spcPts val="2823"/>
              </a:lnSpc>
              <a:spcBef>
                <a:spcPct val="0"/>
              </a:spcBef>
            </a:pPr>
            <a:r>
              <a:rPr lang="en-US" b="true" sz="2016">
                <a:solidFill>
                  <a:srgbClr val="FFFFFF"/>
                </a:solidFill>
                <a:latin typeface="Montserrat Bold"/>
                <a:ea typeface="Montserrat Bold"/>
                <a:cs typeface="Montserrat Bold"/>
                <a:sym typeface="Montserrat Bold"/>
              </a:rPr>
              <a:t>Semana  4</a:t>
            </a:r>
          </a:p>
        </p:txBody>
      </p:sp>
      <p:sp>
        <p:nvSpPr>
          <p:cNvPr name="TextBox 54" id="54"/>
          <p:cNvSpPr txBox="true"/>
          <p:nvPr/>
        </p:nvSpPr>
        <p:spPr>
          <a:xfrm rot="0">
            <a:off x="16119195" y="2048274"/>
            <a:ext cx="1827268" cy="339300"/>
          </a:xfrm>
          <a:prstGeom prst="rect">
            <a:avLst/>
          </a:prstGeom>
        </p:spPr>
        <p:txBody>
          <a:bodyPr anchor="t" rtlCol="false" tIns="0" lIns="0" bIns="0" rIns="0">
            <a:spAutoFit/>
          </a:bodyPr>
          <a:lstStyle/>
          <a:p>
            <a:pPr algn="ctr">
              <a:lnSpc>
                <a:spcPts val="2823"/>
              </a:lnSpc>
              <a:spcBef>
                <a:spcPct val="0"/>
              </a:spcBef>
            </a:pPr>
            <a:r>
              <a:rPr lang="en-US" b="true" sz="2016">
                <a:solidFill>
                  <a:srgbClr val="FFFFFF"/>
                </a:solidFill>
                <a:latin typeface="Montserrat Bold"/>
                <a:ea typeface="Montserrat Bold"/>
                <a:cs typeface="Montserrat Bold"/>
                <a:sym typeface="Montserrat Bold"/>
              </a:rPr>
              <a:t>Semana  5</a:t>
            </a:r>
          </a:p>
        </p:txBody>
      </p:sp>
      <p:sp>
        <p:nvSpPr>
          <p:cNvPr name="Freeform 55" id="55"/>
          <p:cNvSpPr/>
          <p:nvPr/>
        </p:nvSpPr>
        <p:spPr>
          <a:xfrm flipH="false" flipV="false" rot="0">
            <a:off x="1028700" y="528752"/>
            <a:ext cx="1963670" cy="1478483"/>
          </a:xfrm>
          <a:custGeom>
            <a:avLst/>
            <a:gdLst/>
            <a:ahLst/>
            <a:cxnLst/>
            <a:rect r="r" b="b" t="t" l="l"/>
            <a:pathLst>
              <a:path h="1478483" w="1963670">
                <a:moveTo>
                  <a:pt x="0" y="0"/>
                </a:moveTo>
                <a:lnTo>
                  <a:pt x="1963670" y="0"/>
                </a:lnTo>
                <a:lnTo>
                  <a:pt x="1963670" y="1478483"/>
                </a:lnTo>
                <a:lnTo>
                  <a:pt x="0" y="1478483"/>
                </a:lnTo>
                <a:lnTo>
                  <a:pt x="0" y="0"/>
                </a:lnTo>
                <a:close/>
              </a:path>
            </a:pathLst>
          </a:custGeom>
          <a:blipFill>
            <a:blip r:embed="rId3"/>
            <a:stretch>
              <a:fillRect l="0" t="0" r="0" b="0"/>
            </a:stretch>
          </a:blipFill>
        </p:spPr>
      </p:sp>
      <p:grpSp>
        <p:nvGrpSpPr>
          <p:cNvPr name="Group 56" id="56"/>
          <p:cNvGrpSpPr/>
          <p:nvPr/>
        </p:nvGrpSpPr>
        <p:grpSpPr>
          <a:xfrm rot="0">
            <a:off x="3345789" y="5507333"/>
            <a:ext cx="2373877" cy="2076717"/>
            <a:chOff x="0" y="0"/>
            <a:chExt cx="338538" cy="296160"/>
          </a:xfrm>
        </p:grpSpPr>
        <p:sp>
          <p:nvSpPr>
            <p:cNvPr name="Freeform 57" id="57"/>
            <p:cNvSpPr/>
            <p:nvPr/>
          </p:nvSpPr>
          <p:spPr>
            <a:xfrm flipH="false" flipV="false" rot="0">
              <a:off x="0" y="0"/>
              <a:ext cx="338538" cy="296160"/>
            </a:xfrm>
            <a:custGeom>
              <a:avLst/>
              <a:gdLst/>
              <a:ahLst/>
              <a:cxnLst/>
              <a:rect r="r" b="b" t="t" l="l"/>
              <a:pathLst>
                <a:path h="296160" w="338538">
                  <a:moveTo>
                    <a:pt x="91316" y="0"/>
                  </a:moveTo>
                  <a:lnTo>
                    <a:pt x="247222" y="0"/>
                  </a:lnTo>
                  <a:cubicBezTo>
                    <a:pt x="271440" y="0"/>
                    <a:pt x="294667" y="9621"/>
                    <a:pt x="311792" y="26746"/>
                  </a:cubicBezTo>
                  <a:cubicBezTo>
                    <a:pt x="328917" y="43871"/>
                    <a:pt x="338538" y="67098"/>
                    <a:pt x="338538" y="91316"/>
                  </a:cubicBezTo>
                  <a:lnTo>
                    <a:pt x="338538" y="204844"/>
                  </a:lnTo>
                  <a:cubicBezTo>
                    <a:pt x="338538" y="229062"/>
                    <a:pt x="328917" y="252289"/>
                    <a:pt x="311792" y="269414"/>
                  </a:cubicBezTo>
                  <a:cubicBezTo>
                    <a:pt x="294667" y="286539"/>
                    <a:pt x="271440" y="296160"/>
                    <a:pt x="247222" y="296160"/>
                  </a:cubicBezTo>
                  <a:lnTo>
                    <a:pt x="91316" y="296160"/>
                  </a:lnTo>
                  <a:cubicBezTo>
                    <a:pt x="67098" y="296160"/>
                    <a:pt x="43871" y="286539"/>
                    <a:pt x="26746" y="269414"/>
                  </a:cubicBezTo>
                  <a:cubicBezTo>
                    <a:pt x="9621" y="252289"/>
                    <a:pt x="0" y="229062"/>
                    <a:pt x="0" y="204844"/>
                  </a:cubicBezTo>
                  <a:lnTo>
                    <a:pt x="0" y="91316"/>
                  </a:lnTo>
                  <a:cubicBezTo>
                    <a:pt x="0" y="67098"/>
                    <a:pt x="9621" y="43871"/>
                    <a:pt x="26746" y="26746"/>
                  </a:cubicBezTo>
                  <a:cubicBezTo>
                    <a:pt x="43871" y="9621"/>
                    <a:pt x="67098" y="0"/>
                    <a:pt x="91316" y="0"/>
                  </a:cubicBezTo>
                  <a:close/>
                </a:path>
              </a:pathLst>
            </a:custGeom>
            <a:ln w="19050" cap="rnd">
              <a:solidFill>
                <a:srgbClr val="EEECE9"/>
              </a:solidFill>
              <a:prstDash val="solid"/>
              <a:round/>
            </a:ln>
          </p:spPr>
        </p:sp>
        <p:sp>
          <p:nvSpPr>
            <p:cNvPr name="TextBox 58" id="58"/>
            <p:cNvSpPr txBox="true"/>
            <p:nvPr/>
          </p:nvSpPr>
          <p:spPr>
            <a:xfrm>
              <a:off x="0" y="9525"/>
              <a:ext cx="338538" cy="286635"/>
            </a:xfrm>
            <a:prstGeom prst="rect">
              <a:avLst/>
            </a:prstGeom>
          </p:spPr>
          <p:txBody>
            <a:bodyPr anchor="ctr" rtlCol="false" tIns="50800" lIns="50800" bIns="50800" rIns="50800"/>
            <a:lstStyle/>
            <a:p>
              <a:pPr algn="ctr" marL="0" indent="0" lvl="0">
                <a:lnSpc>
                  <a:spcPts val="2573"/>
                </a:lnSpc>
              </a:pPr>
              <a:r>
                <a:rPr lang="en-US" b="true" sz="2199">
                  <a:solidFill>
                    <a:srgbClr val="EEECE9"/>
                  </a:solidFill>
                  <a:latin typeface="Montserrat Bold"/>
                  <a:ea typeface="Montserrat Bold"/>
                  <a:cs typeface="Montserrat Bold"/>
                  <a:sym typeface="Montserrat Bold"/>
                </a:rPr>
                <a:t>Producción audiovisual</a:t>
              </a:r>
            </a:p>
          </p:txBody>
        </p:sp>
      </p:grpSp>
      <p:grpSp>
        <p:nvGrpSpPr>
          <p:cNvPr name="Group 59" id="59"/>
          <p:cNvGrpSpPr/>
          <p:nvPr/>
        </p:nvGrpSpPr>
        <p:grpSpPr>
          <a:xfrm rot="0">
            <a:off x="13163622" y="8312516"/>
            <a:ext cx="2359810" cy="859691"/>
            <a:chOff x="0" y="0"/>
            <a:chExt cx="336532" cy="122600"/>
          </a:xfrm>
        </p:grpSpPr>
        <p:sp>
          <p:nvSpPr>
            <p:cNvPr name="Freeform 60" id="60"/>
            <p:cNvSpPr/>
            <p:nvPr/>
          </p:nvSpPr>
          <p:spPr>
            <a:xfrm flipH="false" flipV="false" rot="0">
              <a:off x="0" y="0"/>
              <a:ext cx="336532" cy="122600"/>
            </a:xfrm>
            <a:custGeom>
              <a:avLst/>
              <a:gdLst/>
              <a:ahLst/>
              <a:cxnLst/>
              <a:rect r="r" b="b" t="t" l="l"/>
              <a:pathLst>
                <a:path h="122600" w="336532">
                  <a:moveTo>
                    <a:pt x="61300" y="0"/>
                  </a:moveTo>
                  <a:lnTo>
                    <a:pt x="275232" y="0"/>
                  </a:lnTo>
                  <a:cubicBezTo>
                    <a:pt x="309087" y="0"/>
                    <a:pt x="336532" y="27445"/>
                    <a:pt x="336532" y="61300"/>
                  </a:cubicBezTo>
                  <a:lnTo>
                    <a:pt x="336532" y="61300"/>
                  </a:lnTo>
                  <a:cubicBezTo>
                    <a:pt x="336532" y="77558"/>
                    <a:pt x="330074" y="93150"/>
                    <a:pt x="318578" y="104646"/>
                  </a:cubicBezTo>
                  <a:cubicBezTo>
                    <a:pt x="307081" y="116142"/>
                    <a:pt x="291490" y="122600"/>
                    <a:pt x="275232" y="122600"/>
                  </a:cubicBezTo>
                  <a:lnTo>
                    <a:pt x="61300" y="122600"/>
                  </a:lnTo>
                  <a:cubicBezTo>
                    <a:pt x="45042" y="122600"/>
                    <a:pt x="29450" y="116142"/>
                    <a:pt x="17954" y="104646"/>
                  </a:cubicBezTo>
                  <a:cubicBezTo>
                    <a:pt x="6458" y="93150"/>
                    <a:pt x="0" y="77558"/>
                    <a:pt x="0" y="61300"/>
                  </a:cubicBezTo>
                  <a:lnTo>
                    <a:pt x="0" y="61300"/>
                  </a:lnTo>
                  <a:cubicBezTo>
                    <a:pt x="0" y="45042"/>
                    <a:pt x="6458" y="29450"/>
                    <a:pt x="17954" y="17954"/>
                  </a:cubicBezTo>
                  <a:cubicBezTo>
                    <a:pt x="29450" y="6458"/>
                    <a:pt x="45042" y="0"/>
                    <a:pt x="61300" y="0"/>
                  </a:cubicBezTo>
                  <a:close/>
                </a:path>
              </a:pathLst>
            </a:custGeom>
            <a:solidFill>
              <a:srgbClr val="C9E77F"/>
            </a:solidFill>
            <a:ln cap="rnd">
              <a:noFill/>
              <a:prstDash val="solid"/>
              <a:round/>
            </a:ln>
          </p:spPr>
        </p:sp>
        <p:sp>
          <p:nvSpPr>
            <p:cNvPr name="TextBox 61" id="61"/>
            <p:cNvSpPr txBox="true"/>
            <p:nvPr/>
          </p:nvSpPr>
          <p:spPr>
            <a:xfrm>
              <a:off x="0" y="-28575"/>
              <a:ext cx="336532" cy="151175"/>
            </a:xfrm>
            <a:prstGeom prst="rect">
              <a:avLst/>
            </a:prstGeom>
          </p:spPr>
          <p:txBody>
            <a:bodyPr anchor="ctr" rtlCol="false" tIns="50800" lIns="50800" bIns="50800" rIns="50800"/>
            <a:lstStyle/>
            <a:p>
              <a:pPr algn="ctr" marL="0" indent="0" lvl="0">
                <a:lnSpc>
                  <a:spcPts val="1843"/>
                </a:lnSpc>
                <a:spcBef>
                  <a:spcPct val="0"/>
                </a:spcBef>
              </a:pPr>
              <a:r>
                <a:rPr lang="en-US" sz="1316">
                  <a:solidFill>
                    <a:srgbClr val="000000"/>
                  </a:solidFill>
                  <a:latin typeface="Montserrat"/>
                  <a:ea typeface="Montserrat"/>
                  <a:cs typeface="Montserrat"/>
                  <a:sym typeface="Montserrat"/>
                </a:rPr>
                <a:t>Presentación a jefe de comunicaciones</a:t>
              </a:r>
            </a:p>
          </p:txBody>
        </p:sp>
      </p:grpSp>
      <p:sp>
        <p:nvSpPr>
          <p:cNvPr name="AutoShape 62" id="62"/>
          <p:cNvSpPr/>
          <p:nvPr/>
        </p:nvSpPr>
        <p:spPr>
          <a:xfrm rot="0">
            <a:off x="381960" y="-2943411"/>
            <a:ext cx="584686" cy="8600723"/>
          </a:xfrm>
          <a:prstGeom prst="rect">
            <a:avLst/>
          </a:prstGeom>
          <a:solidFill>
            <a:srgbClr val="F4E6B4"/>
          </a:solidFill>
        </p:spPr>
      </p:sp>
      <p:sp>
        <p:nvSpPr>
          <p:cNvPr name="Freeform 63" id="63"/>
          <p:cNvSpPr/>
          <p:nvPr/>
        </p:nvSpPr>
        <p:spPr>
          <a:xfrm flipH="false" flipV="false" rot="0">
            <a:off x="401010" y="8243469"/>
            <a:ext cx="652835" cy="490220"/>
          </a:xfrm>
          <a:custGeom>
            <a:avLst/>
            <a:gdLst/>
            <a:ahLst/>
            <a:cxnLst/>
            <a:rect r="r" b="b" t="t" l="l"/>
            <a:pathLst>
              <a:path h="490220" w="652835">
                <a:moveTo>
                  <a:pt x="0" y="0"/>
                </a:moveTo>
                <a:lnTo>
                  <a:pt x="652835" y="0"/>
                </a:lnTo>
                <a:lnTo>
                  <a:pt x="652835" y="490220"/>
                </a:lnTo>
                <a:lnTo>
                  <a:pt x="0" y="49022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64" id="64"/>
          <p:cNvSpPr/>
          <p:nvPr/>
        </p:nvSpPr>
        <p:spPr>
          <a:xfrm flipH="false" flipV="false" rot="0">
            <a:off x="309190" y="6008326"/>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65" id="65"/>
          <p:cNvSpPr/>
          <p:nvPr/>
        </p:nvSpPr>
        <p:spPr>
          <a:xfrm flipH="false" flipV="false" rot="0">
            <a:off x="309190" y="7075825"/>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grpSp>
        <p:nvGrpSpPr>
          <p:cNvPr name="Group 66" id="66"/>
          <p:cNvGrpSpPr/>
          <p:nvPr/>
        </p:nvGrpSpPr>
        <p:grpSpPr>
          <a:xfrm rot="0">
            <a:off x="8438590" y="4232249"/>
            <a:ext cx="2132154" cy="1075046"/>
            <a:chOff x="0" y="0"/>
            <a:chExt cx="304066" cy="153312"/>
          </a:xfrm>
        </p:grpSpPr>
        <p:sp>
          <p:nvSpPr>
            <p:cNvPr name="Freeform 67" id="67"/>
            <p:cNvSpPr/>
            <p:nvPr/>
          </p:nvSpPr>
          <p:spPr>
            <a:xfrm flipH="false" flipV="false" rot="0">
              <a:off x="0" y="0"/>
              <a:ext cx="304066" cy="153312"/>
            </a:xfrm>
            <a:custGeom>
              <a:avLst/>
              <a:gdLst/>
              <a:ahLst/>
              <a:cxnLst/>
              <a:rect r="r" b="b" t="t" l="l"/>
              <a:pathLst>
                <a:path h="153312" w="304066">
                  <a:moveTo>
                    <a:pt x="76656" y="0"/>
                  </a:moveTo>
                  <a:lnTo>
                    <a:pt x="227410" y="0"/>
                  </a:lnTo>
                  <a:cubicBezTo>
                    <a:pt x="269746" y="0"/>
                    <a:pt x="304066" y="34320"/>
                    <a:pt x="304066" y="76656"/>
                  </a:cubicBezTo>
                  <a:lnTo>
                    <a:pt x="304066" y="76656"/>
                  </a:lnTo>
                  <a:cubicBezTo>
                    <a:pt x="304066" y="96987"/>
                    <a:pt x="295990" y="116484"/>
                    <a:pt x="281614" y="130860"/>
                  </a:cubicBezTo>
                  <a:cubicBezTo>
                    <a:pt x="267238" y="145236"/>
                    <a:pt x="247740" y="153312"/>
                    <a:pt x="22741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68" id="68"/>
            <p:cNvSpPr txBox="true"/>
            <p:nvPr/>
          </p:nvSpPr>
          <p:spPr>
            <a:xfrm>
              <a:off x="0" y="-28575"/>
              <a:ext cx="304066" cy="181887"/>
            </a:xfrm>
            <a:prstGeom prst="rect">
              <a:avLst/>
            </a:prstGeom>
          </p:spPr>
          <p:txBody>
            <a:bodyPr anchor="ctr" rtlCol="false" tIns="50800" lIns="50800" bIns="50800" rIns="50800"/>
            <a:lstStyle/>
            <a:p>
              <a:pPr algn="l" marL="219520" indent="-109760" lvl="1">
                <a:lnSpc>
                  <a:spcPts val="1423"/>
                </a:lnSpc>
                <a:buFont typeface="Arial"/>
                <a:buChar char="•"/>
              </a:pPr>
              <a:r>
                <a:rPr lang="en-US" sz="1016">
                  <a:solidFill>
                    <a:srgbClr val="000000"/>
                  </a:solidFill>
                  <a:latin typeface="Montserrat"/>
                  <a:ea typeface="Montserrat"/>
                  <a:cs typeface="Montserrat"/>
                  <a:sym typeface="Montserrat"/>
                </a:rPr>
                <a:t>Diseño maqueta de escultura (entrega de primera maqueta)</a:t>
              </a:r>
            </a:p>
            <a:p>
              <a:pPr algn="l" marL="197931" indent="-98965" lvl="1">
                <a:lnSpc>
                  <a:spcPts val="1283"/>
                </a:lnSpc>
                <a:buFont typeface="Arial"/>
                <a:buChar char="•"/>
              </a:pPr>
              <a:r>
                <a:rPr lang="en-US" sz="916">
                  <a:solidFill>
                    <a:srgbClr val="000000"/>
                  </a:solidFill>
                  <a:latin typeface="Montserrat"/>
                  <a:ea typeface="Montserrat"/>
                  <a:cs typeface="Montserrat"/>
                  <a:sym typeface="Montserrat"/>
                </a:rPr>
                <a:t>D</a:t>
              </a:r>
              <a:r>
                <a:rPr lang="en-US" sz="916">
                  <a:solidFill>
                    <a:srgbClr val="000000"/>
                  </a:solidFill>
                  <a:latin typeface="Montserrat"/>
                  <a:ea typeface="Montserrat"/>
                  <a:cs typeface="Montserrat"/>
                  <a:sym typeface="Montserrat"/>
                </a:rPr>
                <a:t>iseño de informacion Digital (entrega de primer diseño</a:t>
              </a:r>
            </a:p>
          </p:txBody>
        </p:sp>
      </p:grpSp>
      <p:grpSp>
        <p:nvGrpSpPr>
          <p:cNvPr name="Group 69" id="69"/>
          <p:cNvGrpSpPr/>
          <p:nvPr/>
        </p:nvGrpSpPr>
        <p:grpSpPr>
          <a:xfrm rot="0">
            <a:off x="5968360" y="4246819"/>
            <a:ext cx="2241630" cy="1075046"/>
            <a:chOff x="0" y="0"/>
            <a:chExt cx="319678" cy="153312"/>
          </a:xfrm>
        </p:grpSpPr>
        <p:sp>
          <p:nvSpPr>
            <p:cNvPr name="Freeform 70" id="70"/>
            <p:cNvSpPr/>
            <p:nvPr/>
          </p:nvSpPr>
          <p:spPr>
            <a:xfrm flipH="false" flipV="false" rot="0">
              <a:off x="0" y="0"/>
              <a:ext cx="319678" cy="153312"/>
            </a:xfrm>
            <a:custGeom>
              <a:avLst/>
              <a:gdLst/>
              <a:ahLst/>
              <a:cxnLst/>
              <a:rect r="r" b="b" t="t" l="l"/>
              <a:pathLst>
                <a:path h="153312" w="319678">
                  <a:moveTo>
                    <a:pt x="76656" y="0"/>
                  </a:moveTo>
                  <a:lnTo>
                    <a:pt x="243022" y="0"/>
                  </a:lnTo>
                  <a:cubicBezTo>
                    <a:pt x="263353" y="0"/>
                    <a:pt x="282851" y="8076"/>
                    <a:pt x="297226" y="22452"/>
                  </a:cubicBezTo>
                  <a:cubicBezTo>
                    <a:pt x="311602" y="36828"/>
                    <a:pt x="319678" y="56326"/>
                    <a:pt x="319678" y="76656"/>
                  </a:cubicBezTo>
                  <a:lnTo>
                    <a:pt x="319678" y="76656"/>
                  </a:lnTo>
                  <a:cubicBezTo>
                    <a:pt x="319678" y="96987"/>
                    <a:pt x="311602" y="116484"/>
                    <a:pt x="297226" y="130860"/>
                  </a:cubicBezTo>
                  <a:cubicBezTo>
                    <a:pt x="282851" y="145236"/>
                    <a:pt x="263353" y="153312"/>
                    <a:pt x="243022"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71" id="71"/>
            <p:cNvSpPr txBox="true"/>
            <p:nvPr/>
          </p:nvSpPr>
          <p:spPr>
            <a:xfrm>
              <a:off x="0" y="-28575"/>
              <a:ext cx="319678" cy="181887"/>
            </a:xfrm>
            <a:prstGeom prst="rect">
              <a:avLst/>
            </a:prstGeom>
          </p:spPr>
          <p:txBody>
            <a:bodyPr anchor="ctr" rtlCol="false" tIns="50800" lIns="50800" bIns="50800" rIns="50800"/>
            <a:lstStyle/>
            <a:p>
              <a:pPr algn="l" marL="241110" indent="-120555" lvl="1">
                <a:lnSpc>
                  <a:spcPts val="1563"/>
                </a:lnSpc>
                <a:buFont typeface="Arial"/>
                <a:buChar char="•"/>
              </a:pPr>
              <a:r>
                <a:rPr lang="en-US" sz="1116">
                  <a:solidFill>
                    <a:srgbClr val="000000"/>
                  </a:solidFill>
                  <a:latin typeface="Montserrat"/>
                  <a:ea typeface="Montserrat"/>
                  <a:cs typeface="Montserrat"/>
                  <a:sym typeface="Montserrat"/>
                </a:rPr>
                <a:t>Diseño maqueta de escultura</a:t>
              </a:r>
            </a:p>
            <a:p>
              <a:pPr algn="l" marL="241110" indent="-120555" lvl="1">
                <a:lnSpc>
                  <a:spcPts val="1563"/>
                </a:lnSpc>
                <a:buFont typeface="Arial"/>
                <a:buChar char="•"/>
              </a:pPr>
              <a:r>
                <a:rPr lang="en-US" sz="1116">
                  <a:solidFill>
                    <a:srgbClr val="000000"/>
                  </a:solidFill>
                  <a:latin typeface="Montserrat"/>
                  <a:ea typeface="Montserrat"/>
                  <a:cs typeface="Montserrat"/>
                  <a:sym typeface="Montserrat"/>
                </a:rPr>
                <a:t>Diseño de informacion Digital </a:t>
              </a:r>
            </a:p>
          </p:txBody>
        </p:sp>
      </p:grpSp>
      <p:grpSp>
        <p:nvGrpSpPr>
          <p:cNvPr name="Group 72" id="72"/>
          <p:cNvGrpSpPr/>
          <p:nvPr/>
        </p:nvGrpSpPr>
        <p:grpSpPr>
          <a:xfrm rot="0">
            <a:off x="10779304" y="4237018"/>
            <a:ext cx="2132154" cy="1075046"/>
            <a:chOff x="0" y="0"/>
            <a:chExt cx="304066" cy="153312"/>
          </a:xfrm>
        </p:grpSpPr>
        <p:sp>
          <p:nvSpPr>
            <p:cNvPr name="Freeform 73" id="73"/>
            <p:cNvSpPr/>
            <p:nvPr/>
          </p:nvSpPr>
          <p:spPr>
            <a:xfrm flipH="false" flipV="false" rot="0">
              <a:off x="0" y="0"/>
              <a:ext cx="304066" cy="153312"/>
            </a:xfrm>
            <a:custGeom>
              <a:avLst/>
              <a:gdLst/>
              <a:ahLst/>
              <a:cxnLst/>
              <a:rect r="r" b="b" t="t" l="l"/>
              <a:pathLst>
                <a:path h="153312" w="304066">
                  <a:moveTo>
                    <a:pt x="76656" y="0"/>
                  </a:moveTo>
                  <a:lnTo>
                    <a:pt x="227410" y="0"/>
                  </a:lnTo>
                  <a:cubicBezTo>
                    <a:pt x="269746" y="0"/>
                    <a:pt x="304066" y="34320"/>
                    <a:pt x="304066" y="76656"/>
                  </a:cubicBezTo>
                  <a:lnTo>
                    <a:pt x="304066" y="76656"/>
                  </a:lnTo>
                  <a:cubicBezTo>
                    <a:pt x="304066" y="96987"/>
                    <a:pt x="295990" y="116484"/>
                    <a:pt x="281614" y="130860"/>
                  </a:cubicBezTo>
                  <a:cubicBezTo>
                    <a:pt x="267238" y="145236"/>
                    <a:pt x="247740" y="153312"/>
                    <a:pt x="22741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74" id="74"/>
            <p:cNvSpPr txBox="true"/>
            <p:nvPr/>
          </p:nvSpPr>
          <p:spPr>
            <a:xfrm>
              <a:off x="0" y="-28575"/>
              <a:ext cx="304066" cy="181887"/>
            </a:xfrm>
            <a:prstGeom prst="rect">
              <a:avLst/>
            </a:prstGeom>
          </p:spPr>
          <p:txBody>
            <a:bodyPr anchor="ctr" rtlCol="false" tIns="50800" lIns="50800" bIns="50800" rIns="50800"/>
            <a:lstStyle/>
            <a:p>
              <a:pPr algn="l">
                <a:lnSpc>
                  <a:spcPts val="1423"/>
                </a:lnSpc>
              </a:pPr>
            </a:p>
          </p:txBody>
        </p:sp>
      </p:grpSp>
      <p:grpSp>
        <p:nvGrpSpPr>
          <p:cNvPr name="Group 75" id="75"/>
          <p:cNvGrpSpPr/>
          <p:nvPr/>
        </p:nvGrpSpPr>
        <p:grpSpPr>
          <a:xfrm rot="0">
            <a:off x="8438590" y="8303844"/>
            <a:ext cx="2155856" cy="859691"/>
            <a:chOff x="0" y="0"/>
            <a:chExt cx="307446" cy="122600"/>
          </a:xfrm>
        </p:grpSpPr>
        <p:sp>
          <p:nvSpPr>
            <p:cNvPr name="Freeform 76" id="76"/>
            <p:cNvSpPr/>
            <p:nvPr/>
          </p:nvSpPr>
          <p:spPr>
            <a:xfrm flipH="false" flipV="false" rot="0">
              <a:off x="0" y="0"/>
              <a:ext cx="307446" cy="122600"/>
            </a:xfrm>
            <a:custGeom>
              <a:avLst/>
              <a:gdLst/>
              <a:ahLst/>
              <a:cxnLst/>
              <a:rect r="r" b="b" t="t" l="l"/>
              <a:pathLst>
                <a:path h="122600" w="307446">
                  <a:moveTo>
                    <a:pt x="61300" y="0"/>
                  </a:moveTo>
                  <a:lnTo>
                    <a:pt x="246146" y="0"/>
                  </a:lnTo>
                  <a:cubicBezTo>
                    <a:pt x="280001" y="0"/>
                    <a:pt x="307446" y="27445"/>
                    <a:pt x="307446" y="61300"/>
                  </a:cubicBezTo>
                  <a:lnTo>
                    <a:pt x="307446" y="61300"/>
                  </a:lnTo>
                  <a:cubicBezTo>
                    <a:pt x="307446" y="77558"/>
                    <a:pt x="300988" y="93150"/>
                    <a:pt x="289492" y="104646"/>
                  </a:cubicBezTo>
                  <a:cubicBezTo>
                    <a:pt x="277996" y="116142"/>
                    <a:pt x="262404" y="122600"/>
                    <a:pt x="246146" y="122600"/>
                  </a:cubicBezTo>
                  <a:lnTo>
                    <a:pt x="61300" y="122600"/>
                  </a:lnTo>
                  <a:cubicBezTo>
                    <a:pt x="45042" y="122600"/>
                    <a:pt x="29450" y="116142"/>
                    <a:pt x="17954" y="104646"/>
                  </a:cubicBezTo>
                  <a:cubicBezTo>
                    <a:pt x="6458" y="93150"/>
                    <a:pt x="0" y="77558"/>
                    <a:pt x="0" y="61300"/>
                  </a:cubicBezTo>
                  <a:lnTo>
                    <a:pt x="0" y="61300"/>
                  </a:lnTo>
                  <a:cubicBezTo>
                    <a:pt x="0" y="45042"/>
                    <a:pt x="6458" y="29450"/>
                    <a:pt x="17954" y="17954"/>
                  </a:cubicBezTo>
                  <a:cubicBezTo>
                    <a:pt x="29450" y="6458"/>
                    <a:pt x="45042" y="0"/>
                    <a:pt x="61300" y="0"/>
                  </a:cubicBezTo>
                  <a:close/>
                </a:path>
              </a:pathLst>
            </a:custGeom>
            <a:solidFill>
              <a:srgbClr val="C9E77F"/>
            </a:solidFill>
            <a:ln cap="rnd">
              <a:noFill/>
              <a:prstDash val="solid"/>
              <a:round/>
            </a:ln>
          </p:spPr>
        </p:sp>
        <p:sp>
          <p:nvSpPr>
            <p:cNvPr name="TextBox 77" id="77"/>
            <p:cNvSpPr txBox="true"/>
            <p:nvPr/>
          </p:nvSpPr>
          <p:spPr>
            <a:xfrm>
              <a:off x="0" y="-28575"/>
              <a:ext cx="307446" cy="151175"/>
            </a:xfrm>
            <a:prstGeom prst="rect">
              <a:avLst/>
            </a:prstGeom>
          </p:spPr>
          <p:txBody>
            <a:bodyPr anchor="ctr" rtlCol="false" tIns="50800" lIns="50800" bIns="50800" rIns="50800"/>
            <a:lstStyle/>
            <a:p>
              <a:pPr algn="ctr" marL="0" indent="0" lvl="0">
                <a:lnSpc>
                  <a:spcPts val="1843"/>
                </a:lnSpc>
                <a:spcBef>
                  <a:spcPct val="0"/>
                </a:spcBef>
              </a:pPr>
              <a:r>
                <a:rPr lang="en-US" sz="1316">
                  <a:solidFill>
                    <a:srgbClr val="000000"/>
                  </a:solidFill>
                  <a:latin typeface="Montserrat"/>
                  <a:ea typeface="Montserrat"/>
                  <a:cs typeface="Montserrat"/>
                  <a:sym typeface="Montserrat"/>
                </a:rPr>
                <a:t>Presentación a jefe de comunicaciones</a:t>
              </a:r>
            </a:p>
          </p:txBody>
        </p:sp>
      </p:grpSp>
      <p:grpSp>
        <p:nvGrpSpPr>
          <p:cNvPr name="Group 78" id="78"/>
          <p:cNvGrpSpPr/>
          <p:nvPr/>
        </p:nvGrpSpPr>
        <p:grpSpPr>
          <a:xfrm rot="0">
            <a:off x="8412066" y="2966702"/>
            <a:ext cx="2158678" cy="1075046"/>
            <a:chOff x="0" y="0"/>
            <a:chExt cx="307849" cy="153312"/>
          </a:xfrm>
        </p:grpSpPr>
        <p:sp>
          <p:nvSpPr>
            <p:cNvPr name="Freeform 79" id="79"/>
            <p:cNvSpPr/>
            <p:nvPr/>
          </p:nvSpPr>
          <p:spPr>
            <a:xfrm flipH="false" flipV="false" rot="0">
              <a:off x="0" y="0"/>
              <a:ext cx="307849" cy="153312"/>
            </a:xfrm>
            <a:custGeom>
              <a:avLst/>
              <a:gdLst/>
              <a:ahLst/>
              <a:cxnLst/>
              <a:rect r="r" b="b" t="t" l="l"/>
              <a:pathLst>
                <a:path h="153312" w="307849">
                  <a:moveTo>
                    <a:pt x="76656" y="0"/>
                  </a:moveTo>
                  <a:lnTo>
                    <a:pt x="231193" y="0"/>
                  </a:lnTo>
                  <a:cubicBezTo>
                    <a:pt x="251523" y="0"/>
                    <a:pt x="271021" y="8076"/>
                    <a:pt x="285397" y="22452"/>
                  </a:cubicBezTo>
                  <a:cubicBezTo>
                    <a:pt x="299772" y="36828"/>
                    <a:pt x="307849" y="56326"/>
                    <a:pt x="307849" y="76656"/>
                  </a:cubicBezTo>
                  <a:lnTo>
                    <a:pt x="307849" y="76656"/>
                  </a:lnTo>
                  <a:cubicBezTo>
                    <a:pt x="307849" y="96987"/>
                    <a:pt x="299772" y="116484"/>
                    <a:pt x="285397" y="130860"/>
                  </a:cubicBezTo>
                  <a:cubicBezTo>
                    <a:pt x="271021" y="145236"/>
                    <a:pt x="251523" y="153312"/>
                    <a:pt x="231193"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80" id="80"/>
            <p:cNvSpPr txBox="true"/>
            <p:nvPr/>
          </p:nvSpPr>
          <p:spPr>
            <a:xfrm>
              <a:off x="0" y="-28575"/>
              <a:ext cx="307849" cy="181887"/>
            </a:xfrm>
            <a:prstGeom prst="rect">
              <a:avLst/>
            </a:prstGeom>
          </p:spPr>
          <p:txBody>
            <a:bodyPr anchor="ctr" rtlCol="false" tIns="50800" lIns="50800" bIns="50800" rIns="50800"/>
            <a:lstStyle/>
            <a:p>
              <a:pPr algn="l" marL="284288" indent="-142144" lvl="1">
                <a:lnSpc>
                  <a:spcPts val="1843"/>
                </a:lnSpc>
                <a:buFont typeface="Arial"/>
                <a:buChar char="•"/>
              </a:pPr>
              <a:r>
                <a:rPr lang="en-US" sz="1316">
                  <a:solidFill>
                    <a:srgbClr val="000000"/>
                  </a:solidFill>
                  <a:latin typeface="Montserrat"/>
                  <a:ea typeface="Montserrat"/>
                  <a:cs typeface="Montserrat"/>
                  <a:sym typeface="Montserrat"/>
                </a:rPr>
                <a:t>Gestión de comisiones para </a:t>
              </a:r>
            </a:p>
          </p:txBody>
        </p:sp>
      </p:grpSp>
      <p:grpSp>
        <p:nvGrpSpPr>
          <p:cNvPr name="Group 81" id="81"/>
          <p:cNvGrpSpPr/>
          <p:nvPr/>
        </p:nvGrpSpPr>
        <p:grpSpPr>
          <a:xfrm rot="0">
            <a:off x="5968360" y="5531415"/>
            <a:ext cx="2270205" cy="2623656"/>
            <a:chOff x="0" y="0"/>
            <a:chExt cx="323753" cy="374159"/>
          </a:xfrm>
        </p:grpSpPr>
        <p:sp>
          <p:nvSpPr>
            <p:cNvPr name="Freeform 82" id="82"/>
            <p:cNvSpPr/>
            <p:nvPr/>
          </p:nvSpPr>
          <p:spPr>
            <a:xfrm flipH="false" flipV="false" rot="0">
              <a:off x="0" y="0"/>
              <a:ext cx="323753" cy="374159"/>
            </a:xfrm>
            <a:custGeom>
              <a:avLst/>
              <a:gdLst/>
              <a:ahLst/>
              <a:cxnLst/>
              <a:rect r="r" b="b" t="t" l="l"/>
              <a:pathLst>
                <a:path h="374159" w="323753">
                  <a:moveTo>
                    <a:pt x="95486" y="0"/>
                  </a:moveTo>
                  <a:lnTo>
                    <a:pt x="228267" y="0"/>
                  </a:lnTo>
                  <a:cubicBezTo>
                    <a:pt x="253592" y="0"/>
                    <a:pt x="277879" y="10060"/>
                    <a:pt x="295786" y="27967"/>
                  </a:cubicBezTo>
                  <a:cubicBezTo>
                    <a:pt x="313693" y="45874"/>
                    <a:pt x="323753" y="70162"/>
                    <a:pt x="323753" y="95486"/>
                  </a:cubicBezTo>
                  <a:lnTo>
                    <a:pt x="323753" y="278672"/>
                  </a:lnTo>
                  <a:cubicBezTo>
                    <a:pt x="323753" y="303997"/>
                    <a:pt x="313693" y="328284"/>
                    <a:pt x="295786" y="346192"/>
                  </a:cubicBezTo>
                  <a:cubicBezTo>
                    <a:pt x="277879" y="364099"/>
                    <a:pt x="253592" y="374159"/>
                    <a:pt x="228267" y="374159"/>
                  </a:cubicBezTo>
                  <a:lnTo>
                    <a:pt x="95486" y="374159"/>
                  </a:lnTo>
                  <a:cubicBezTo>
                    <a:pt x="70162" y="374159"/>
                    <a:pt x="45874" y="364099"/>
                    <a:pt x="27967" y="346192"/>
                  </a:cubicBezTo>
                  <a:cubicBezTo>
                    <a:pt x="10060" y="328284"/>
                    <a:pt x="0" y="303997"/>
                    <a:pt x="0" y="278672"/>
                  </a:cubicBezTo>
                  <a:lnTo>
                    <a:pt x="0" y="95486"/>
                  </a:lnTo>
                  <a:cubicBezTo>
                    <a:pt x="0" y="70162"/>
                    <a:pt x="10060" y="45874"/>
                    <a:pt x="27967" y="27967"/>
                  </a:cubicBezTo>
                  <a:cubicBezTo>
                    <a:pt x="45874" y="10060"/>
                    <a:pt x="70162" y="0"/>
                    <a:pt x="95486" y="0"/>
                  </a:cubicBezTo>
                  <a:close/>
                </a:path>
              </a:pathLst>
            </a:custGeom>
            <a:solidFill>
              <a:srgbClr val="C9E77F"/>
            </a:solidFill>
            <a:ln cap="rnd">
              <a:noFill/>
              <a:prstDash val="solid"/>
              <a:round/>
            </a:ln>
          </p:spPr>
        </p:sp>
        <p:sp>
          <p:nvSpPr>
            <p:cNvPr name="TextBox 83" id="83"/>
            <p:cNvSpPr txBox="true"/>
            <p:nvPr/>
          </p:nvSpPr>
          <p:spPr>
            <a:xfrm>
              <a:off x="0" y="-28575"/>
              <a:ext cx="323753" cy="402734"/>
            </a:xfrm>
            <a:prstGeom prst="rect">
              <a:avLst/>
            </a:prstGeom>
          </p:spPr>
          <p:txBody>
            <a:bodyPr anchor="ctr" rtlCol="false" tIns="50800" lIns="50800" bIns="50800" rIns="50800"/>
            <a:lstStyle/>
            <a:p>
              <a:pPr algn="l">
                <a:lnSpc>
                  <a:spcPts val="1843"/>
                </a:lnSpc>
              </a:pPr>
              <a:r>
                <a:rPr lang="en-US" sz="1316" b="true">
                  <a:solidFill>
                    <a:srgbClr val="000000"/>
                  </a:solidFill>
                  <a:latin typeface="Montserrat Bold"/>
                  <a:ea typeface="Montserrat Bold"/>
                  <a:cs typeface="Montserrat Bold"/>
                  <a:sym typeface="Montserrat Bold"/>
                </a:rPr>
                <a:t>Mayo (5,6,7)</a:t>
              </a:r>
            </a:p>
            <a:p>
              <a:pPr algn="l">
                <a:lnSpc>
                  <a:spcPts val="1843"/>
                </a:lnSpc>
              </a:pPr>
              <a:r>
                <a:rPr lang="en-US" sz="1316">
                  <a:solidFill>
                    <a:srgbClr val="000000"/>
                  </a:solidFill>
                  <a:latin typeface="Montserrat"/>
                  <a:ea typeface="Montserrat"/>
                  <a:cs typeface="Montserrat"/>
                  <a:sym typeface="Montserrat"/>
                </a:rPr>
                <a:t>Unidad Núcleo  Páramo Mamapacha Bijagual </a:t>
              </a:r>
            </a:p>
            <a:p>
              <a:pPr algn="l">
                <a:lnSpc>
                  <a:spcPts val="1843"/>
                </a:lnSpc>
              </a:pPr>
              <a:r>
                <a:rPr lang="en-US" sz="1316" strike="noStrike" u="none">
                  <a:solidFill>
                    <a:srgbClr val="000000"/>
                  </a:solidFill>
                  <a:latin typeface="Montserrat"/>
                  <a:ea typeface="Montserrat"/>
                  <a:cs typeface="Montserrat"/>
                  <a:sym typeface="Montserrat"/>
                </a:rPr>
                <a:t>Corpochivor, </a:t>
              </a:r>
            </a:p>
            <a:p>
              <a:pPr algn="l">
                <a:lnSpc>
                  <a:spcPts val="1843"/>
                </a:lnSpc>
              </a:pPr>
            </a:p>
          </p:txBody>
        </p:sp>
      </p:grpSp>
      <p:grpSp>
        <p:nvGrpSpPr>
          <p:cNvPr name="Group 84" id="84"/>
          <p:cNvGrpSpPr/>
          <p:nvPr/>
        </p:nvGrpSpPr>
        <p:grpSpPr>
          <a:xfrm rot="0">
            <a:off x="13172400" y="5531415"/>
            <a:ext cx="2294299" cy="2623656"/>
            <a:chOff x="0" y="0"/>
            <a:chExt cx="327189" cy="374159"/>
          </a:xfrm>
        </p:grpSpPr>
        <p:sp>
          <p:nvSpPr>
            <p:cNvPr name="Freeform 85" id="85"/>
            <p:cNvSpPr/>
            <p:nvPr/>
          </p:nvSpPr>
          <p:spPr>
            <a:xfrm flipH="false" flipV="false" rot="0">
              <a:off x="0" y="0"/>
              <a:ext cx="327189" cy="374159"/>
            </a:xfrm>
            <a:custGeom>
              <a:avLst/>
              <a:gdLst/>
              <a:ahLst/>
              <a:cxnLst/>
              <a:rect r="r" b="b" t="t" l="l"/>
              <a:pathLst>
                <a:path h="374159" w="327189">
                  <a:moveTo>
                    <a:pt x="94484" y="0"/>
                  </a:moveTo>
                  <a:lnTo>
                    <a:pt x="232706" y="0"/>
                  </a:lnTo>
                  <a:cubicBezTo>
                    <a:pt x="257764" y="0"/>
                    <a:pt x="281797" y="9955"/>
                    <a:pt x="299516" y="27674"/>
                  </a:cubicBezTo>
                  <a:cubicBezTo>
                    <a:pt x="317235" y="45393"/>
                    <a:pt x="327189" y="69425"/>
                    <a:pt x="327189" y="94484"/>
                  </a:cubicBezTo>
                  <a:lnTo>
                    <a:pt x="327189" y="279675"/>
                  </a:lnTo>
                  <a:cubicBezTo>
                    <a:pt x="327189" y="331857"/>
                    <a:pt x="284888" y="374159"/>
                    <a:pt x="232706" y="374159"/>
                  </a:cubicBezTo>
                  <a:lnTo>
                    <a:pt x="94484" y="374159"/>
                  </a:lnTo>
                  <a:cubicBezTo>
                    <a:pt x="42302" y="374159"/>
                    <a:pt x="0" y="331857"/>
                    <a:pt x="0" y="279675"/>
                  </a:cubicBezTo>
                  <a:lnTo>
                    <a:pt x="0" y="94484"/>
                  </a:lnTo>
                  <a:cubicBezTo>
                    <a:pt x="0" y="42302"/>
                    <a:pt x="42302" y="0"/>
                    <a:pt x="94484" y="0"/>
                  </a:cubicBezTo>
                  <a:close/>
                </a:path>
              </a:pathLst>
            </a:custGeom>
            <a:solidFill>
              <a:srgbClr val="C9E77F"/>
            </a:solidFill>
            <a:ln cap="rnd">
              <a:noFill/>
              <a:prstDash val="solid"/>
              <a:round/>
            </a:ln>
          </p:spPr>
        </p:sp>
        <p:sp>
          <p:nvSpPr>
            <p:cNvPr name="TextBox 86" id="86"/>
            <p:cNvSpPr txBox="true"/>
            <p:nvPr/>
          </p:nvSpPr>
          <p:spPr>
            <a:xfrm>
              <a:off x="0" y="-28575"/>
              <a:ext cx="327189" cy="402734"/>
            </a:xfrm>
            <a:prstGeom prst="rect">
              <a:avLst/>
            </a:prstGeom>
          </p:spPr>
          <p:txBody>
            <a:bodyPr anchor="ctr" rtlCol="false" tIns="50800" lIns="50800" bIns="50800" rIns="50800"/>
            <a:lstStyle/>
            <a:p>
              <a:pPr algn="l">
                <a:lnSpc>
                  <a:spcPts val="1843"/>
                </a:lnSpc>
              </a:pPr>
              <a:r>
                <a:rPr lang="en-US" sz="1316" b="true">
                  <a:solidFill>
                    <a:srgbClr val="000000"/>
                  </a:solidFill>
                  <a:latin typeface="Montserrat Bold"/>
                  <a:ea typeface="Montserrat Bold"/>
                  <a:cs typeface="Montserrat Bold"/>
                  <a:sym typeface="Montserrat Bold"/>
                </a:rPr>
                <a:t>Mayo ((27, 28)</a:t>
              </a:r>
            </a:p>
            <a:p>
              <a:pPr algn="l">
                <a:lnSpc>
                  <a:spcPts val="1843"/>
                </a:lnSpc>
              </a:pPr>
              <a:r>
                <a:rPr lang="en-US" sz="1316">
                  <a:solidFill>
                    <a:srgbClr val="000000"/>
                  </a:solidFill>
                  <a:latin typeface="Montserrat"/>
                  <a:ea typeface="Montserrat"/>
                  <a:cs typeface="Montserrat"/>
                  <a:sym typeface="Montserrat"/>
                </a:rPr>
                <a:t>Unidad Núcleo de Conservación Chingaza-Sumapaz-Picachos</a:t>
              </a:r>
            </a:p>
            <a:p>
              <a:pPr algn="l">
                <a:lnSpc>
                  <a:spcPts val="1843"/>
                </a:lnSpc>
              </a:pPr>
              <a:r>
                <a:rPr lang="en-US" sz="1316">
                  <a:solidFill>
                    <a:srgbClr val="000000"/>
                  </a:solidFill>
                  <a:latin typeface="Montserrat"/>
                  <a:ea typeface="Montserrat"/>
                  <a:cs typeface="Montserrat"/>
                  <a:sym typeface="Montserrat"/>
                </a:rPr>
                <a:t>Producción audiovisual</a:t>
              </a:r>
            </a:p>
            <a:p>
              <a:pPr algn="l">
                <a:lnSpc>
                  <a:spcPts val="1843"/>
                </a:lnSpc>
              </a:pPr>
              <a:r>
                <a:rPr lang="en-US" sz="1316" b="true">
                  <a:solidFill>
                    <a:srgbClr val="000000"/>
                  </a:solidFill>
                  <a:latin typeface="Montserrat Bold"/>
                  <a:ea typeface="Montserrat Bold"/>
                  <a:cs typeface="Montserrat Bold"/>
                  <a:sym typeface="Montserrat Bold"/>
                </a:rPr>
                <a:t>Guatavita Veredas El Amoladero y Monquentiva</a:t>
              </a:r>
              <a:r>
                <a:rPr lang="en-US" sz="1316">
                  <a:solidFill>
                    <a:srgbClr val="000000"/>
                  </a:solidFill>
                  <a:latin typeface="Montserrat"/>
                  <a:ea typeface="Montserrat"/>
                  <a:cs typeface="Montserrat"/>
                  <a:sym typeface="Montserrat"/>
                </a:rPr>
                <a:t>                      </a:t>
              </a:r>
              <a:r>
                <a:rPr lang="en-US" sz="1316" b="true">
                  <a:solidFill>
                    <a:srgbClr val="000000"/>
                  </a:solidFill>
                  <a:latin typeface="Montserrat Bold"/>
                  <a:ea typeface="Montserrat Bold"/>
                  <a:cs typeface="Montserrat Bold"/>
                  <a:sym typeface="Montserrat Bold"/>
                </a:rPr>
                <a:t>29 río Bogotá CAR </a:t>
              </a:r>
            </a:p>
            <a:p>
              <a:pPr algn="l">
                <a:lnSpc>
                  <a:spcPts val="1843"/>
                </a:lnSpc>
              </a:pPr>
            </a:p>
            <a:p>
              <a:pPr algn="l">
                <a:lnSpc>
                  <a:spcPts val="1843"/>
                </a:lnSpc>
              </a:pPr>
            </a:p>
          </p:txBody>
        </p:sp>
      </p:grpSp>
      <p:grpSp>
        <p:nvGrpSpPr>
          <p:cNvPr name="Group 87" id="87"/>
          <p:cNvGrpSpPr/>
          <p:nvPr/>
        </p:nvGrpSpPr>
        <p:grpSpPr>
          <a:xfrm rot="0">
            <a:off x="8486215" y="5531415"/>
            <a:ext cx="2108231" cy="2599316"/>
            <a:chOff x="0" y="0"/>
            <a:chExt cx="300654" cy="370688"/>
          </a:xfrm>
        </p:grpSpPr>
        <p:sp>
          <p:nvSpPr>
            <p:cNvPr name="Freeform 88" id="88"/>
            <p:cNvSpPr/>
            <p:nvPr/>
          </p:nvSpPr>
          <p:spPr>
            <a:xfrm flipH="false" flipV="false" rot="0">
              <a:off x="0" y="0"/>
              <a:ext cx="300654" cy="370688"/>
            </a:xfrm>
            <a:custGeom>
              <a:avLst/>
              <a:gdLst/>
              <a:ahLst/>
              <a:cxnLst/>
              <a:rect r="r" b="b" t="t" l="l"/>
              <a:pathLst>
                <a:path h="370688" w="300654">
                  <a:moveTo>
                    <a:pt x="102823" y="0"/>
                  </a:moveTo>
                  <a:lnTo>
                    <a:pt x="197832" y="0"/>
                  </a:lnTo>
                  <a:cubicBezTo>
                    <a:pt x="225102" y="0"/>
                    <a:pt x="251255" y="10833"/>
                    <a:pt x="270538" y="30116"/>
                  </a:cubicBezTo>
                  <a:cubicBezTo>
                    <a:pt x="289821" y="49399"/>
                    <a:pt x="300654" y="75552"/>
                    <a:pt x="300654" y="102823"/>
                  </a:cubicBezTo>
                  <a:lnTo>
                    <a:pt x="300654" y="267865"/>
                  </a:lnTo>
                  <a:cubicBezTo>
                    <a:pt x="300654" y="324653"/>
                    <a:pt x="254619" y="370688"/>
                    <a:pt x="197832" y="370688"/>
                  </a:cubicBezTo>
                  <a:lnTo>
                    <a:pt x="102823" y="370688"/>
                  </a:lnTo>
                  <a:cubicBezTo>
                    <a:pt x="75552" y="370688"/>
                    <a:pt x="49399" y="359855"/>
                    <a:pt x="30116" y="340572"/>
                  </a:cubicBezTo>
                  <a:cubicBezTo>
                    <a:pt x="10833" y="321289"/>
                    <a:pt x="0" y="295135"/>
                    <a:pt x="0" y="267865"/>
                  </a:cubicBezTo>
                  <a:lnTo>
                    <a:pt x="0" y="102823"/>
                  </a:lnTo>
                  <a:cubicBezTo>
                    <a:pt x="0" y="75552"/>
                    <a:pt x="10833" y="49399"/>
                    <a:pt x="30116" y="30116"/>
                  </a:cubicBezTo>
                  <a:cubicBezTo>
                    <a:pt x="49399" y="10833"/>
                    <a:pt x="75552" y="0"/>
                    <a:pt x="102823" y="0"/>
                  </a:cubicBezTo>
                  <a:close/>
                </a:path>
              </a:pathLst>
            </a:custGeom>
            <a:solidFill>
              <a:srgbClr val="C9E77F"/>
            </a:solidFill>
            <a:ln cap="rnd">
              <a:noFill/>
              <a:prstDash val="solid"/>
              <a:round/>
            </a:ln>
          </p:spPr>
        </p:sp>
        <p:sp>
          <p:nvSpPr>
            <p:cNvPr name="TextBox 89" id="89"/>
            <p:cNvSpPr txBox="true"/>
            <p:nvPr/>
          </p:nvSpPr>
          <p:spPr>
            <a:xfrm>
              <a:off x="0" y="-28575"/>
              <a:ext cx="300654" cy="399263"/>
            </a:xfrm>
            <a:prstGeom prst="rect">
              <a:avLst/>
            </a:prstGeom>
          </p:spPr>
          <p:txBody>
            <a:bodyPr anchor="ctr" rtlCol="false" tIns="50800" lIns="50800" bIns="50800" rIns="50800"/>
            <a:lstStyle/>
            <a:p>
              <a:pPr algn="l" marL="284288" indent="-142144" lvl="1">
                <a:lnSpc>
                  <a:spcPts val="1843"/>
                </a:lnSpc>
                <a:buFont typeface="Arial"/>
                <a:buChar char="•"/>
              </a:pPr>
              <a:r>
                <a:rPr lang="en-US" sz="1316">
                  <a:solidFill>
                    <a:srgbClr val="000000"/>
                  </a:solidFill>
                  <a:latin typeface="Montserrat"/>
                  <a:ea typeface="Montserrat"/>
                  <a:cs typeface="Montserrat"/>
                  <a:sym typeface="Montserrat"/>
                </a:rPr>
                <a:t>Alistamiento técnico</a:t>
              </a:r>
            </a:p>
            <a:p>
              <a:pPr algn="l" marL="284288" indent="-142144" lvl="1">
                <a:lnSpc>
                  <a:spcPts val="1843"/>
                </a:lnSpc>
                <a:buFont typeface="Arial"/>
                <a:buChar char="•"/>
              </a:pPr>
              <a:r>
                <a:rPr lang="en-US" sz="1316">
                  <a:solidFill>
                    <a:srgbClr val="000000"/>
                  </a:solidFill>
                  <a:latin typeface="Montserrat"/>
                  <a:ea typeface="Montserrat"/>
                  <a:cs typeface="Montserrat"/>
                  <a:sym typeface="Montserrat"/>
                </a:rPr>
                <a:t> visualización de imagenes</a:t>
              </a:r>
            </a:p>
            <a:p>
              <a:pPr algn="l" marL="284288" indent="-142144" lvl="1">
                <a:lnSpc>
                  <a:spcPts val="1843"/>
                </a:lnSpc>
                <a:buFont typeface="Arial"/>
                <a:buChar char="•"/>
              </a:pPr>
              <a:r>
                <a:rPr lang="en-US" sz="1316">
                  <a:solidFill>
                    <a:srgbClr val="000000"/>
                  </a:solidFill>
                  <a:latin typeface="Montserrat"/>
                  <a:ea typeface="Montserrat"/>
                  <a:cs typeface="Montserrat"/>
                  <a:sym typeface="Montserrat"/>
                </a:rPr>
                <a:t>Reuniones con instituciones </a:t>
              </a:r>
            </a:p>
            <a:p>
              <a:pPr algn="l">
                <a:lnSpc>
                  <a:spcPts val="1843"/>
                </a:lnSpc>
              </a:pPr>
            </a:p>
          </p:txBody>
        </p:sp>
      </p:grpSp>
      <p:grpSp>
        <p:nvGrpSpPr>
          <p:cNvPr name="Group 90" id="90"/>
          <p:cNvGrpSpPr/>
          <p:nvPr/>
        </p:nvGrpSpPr>
        <p:grpSpPr>
          <a:xfrm rot="0">
            <a:off x="10779304" y="5531415"/>
            <a:ext cx="2108231" cy="2599316"/>
            <a:chOff x="0" y="0"/>
            <a:chExt cx="300654" cy="370688"/>
          </a:xfrm>
        </p:grpSpPr>
        <p:sp>
          <p:nvSpPr>
            <p:cNvPr name="Freeform 91" id="91"/>
            <p:cNvSpPr/>
            <p:nvPr/>
          </p:nvSpPr>
          <p:spPr>
            <a:xfrm flipH="false" flipV="false" rot="0">
              <a:off x="0" y="0"/>
              <a:ext cx="300654" cy="370688"/>
            </a:xfrm>
            <a:custGeom>
              <a:avLst/>
              <a:gdLst/>
              <a:ahLst/>
              <a:cxnLst/>
              <a:rect r="r" b="b" t="t" l="l"/>
              <a:pathLst>
                <a:path h="370688" w="300654">
                  <a:moveTo>
                    <a:pt x="102823" y="0"/>
                  </a:moveTo>
                  <a:lnTo>
                    <a:pt x="197832" y="0"/>
                  </a:lnTo>
                  <a:cubicBezTo>
                    <a:pt x="225102" y="0"/>
                    <a:pt x="251255" y="10833"/>
                    <a:pt x="270538" y="30116"/>
                  </a:cubicBezTo>
                  <a:cubicBezTo>
                    <a:pt x="289821" y="49399"/>
                    <a:pt x="300654" y="75552"/>
                    <a:pt x="300654" y="102823"/>
                  </a:cubicBezTo>
                  <a:lnTo>
                    <a:pt x="300654" y="267865"/>
                  </a:lnTo>
                  <a:cubicBezTo>
                    <a:pt x="300654" y="324653"/>
                    <a:pt x="254619" y="370688"/>
                    <a:pt x="197832" y="370688"/>
                  </a:cubicBezTo>
                  <a:lnTo>
                    <a:pt x="102823" y="370688"/>
                  </a:lnTo>
                  <a:cubicBezTo>
                    <a:pt x="75552" y="370688"/>
                    <a:pt x="49399" y="359855"/>
                    <a:pt x="30116" y="340572"/>
                  </a:cubicBezTo>
                  <a:cubicBezTo>
                    <a:pt x="10833" y="321289"/>
                    <a:pt x="0" y="295135"/>
                    <a:pt x="0" y="267865"/>
                  </a:cubicBezTo>
                  <a:lnTo>
                    <a:pt x="0" y="102823"/>
                  </a:lnTo>
                  <a:cubicBezTo>
                    <a:pt x="0" y="75552"/>
                    <a:pt x="10833" y="49399"/>
                    <a:pt x="30116" y="30116"/>
                  </a:cubicBezTo>
                  <a:cubicBezTo>
                    <a:pt x="49399" y="10833"/>
                    <a:pt x="75552" y="0"/>
                    <a:pt x="102823" y="0"/>
                  </a:cubicBezTo>
                  <a:close/>
                </a:path>
              </a:pathLst>
            </a:custGeom>
            <a:solidFill>
              <a:srgbClr val="C9E77F"/>
            </a:solidFill>
            <a:ln cap="rnd">
              <a:noFill/>
              <a:prstDash val="solid"/>
              <a:round/>
            </a:ln>
          </p:spPr>
        </p:sp>
        <p:sp>
          <p:nvSpPr>
            <p:cNvPr name="TextBox 92" id="92"/>
            <p:cNvSpPr txBox="true"/>
            <p:nvPr/>
          </p:nvSpPr>
          <p:spPr>
            <a:xfrm>
              <a:off x="0" y="-28575"/>
              <a:ext cx="300654" cy="399263"/>
            </a:xfrm>
            <a:prstGeom prst="rect">
              <a:avLst/>
            </a:prstGeom>
          </p:spPr>
          <p:txBody>
            <a:bodyPr anchor="ctr" rtlCol="false" tIns="50800" lIns="50800" bIns="50800" rIns="50800"/>
            <a:lstStyle/>
            <a:p>
              <a:pPr algn="l">
                <a:lnSpc>
                  <a:spcPts val="1843"/>
                </a:lnSpc>
              </a:pPr>
              <a:r>
                <a:rPr lang="en-US" sz="1316" b="true">
                  <a:solidFill>
                    <a:srgbClr val="000000"/>
                  </a:solidFill>
                  <a:latin typeface="Montserrat Bold"/>
                  <a:ea typeface="Montserrat Bold"/>
                  <a:cs typeface="Montserrat Bold"/>
                  <a:sym typeface="Montserrat Bold"/>
                </a:rPr>
                <a:t>Mayo (20,21,22)</a:t>
              </a:r>
            </a:p>
            <a:p>
              <a:pPr algn="l">
                <a:lnSpc>
                  <a:spcPts val="1843"/>
                </a:lnSpc>
              </a:pPr>
              <a:r>
                <a:rPr lang="en-US" sz="1316">
                  <a:solidFill>
                    <a:srgbClr val="000000"/>
                  </a:solidFill>
                  <a:latin typeface="Montserrat"/>
                  <a:ea typeface="Montserrat"/>
                  <a:cs typeface="Montserrat"/>
                  <a:sym typeface="Montserrat"/>
                </a:rPr>
                <a:t>Unidad Núcleo de Conservación Chingaza-Sumapaz-Picachos</a:t>
              </a:r>
            </a:p>
            <a:p>
              <a:pPr algn="l">
                <a:lnSpc>
                  <a:spcPts val="1843"/>
                </a:lnSpc>
              </a:pPr>
              <a:r>
                <a:rPr lang="en-US" sz="1316">
                  <a:solidFill>
                    <a:srgbClr val="000000"/>
                  </a:solidFill>
                  <a:latin typeface="Montserrat"/>
                  <a:ea typeface="Montserrat"/>
                  <a:cs typeface="Montserrat"/>
                  <a:sym typeface="Montserrat"/>
                </a:rPr>
                <a:t>Producción audiovisual</a:t>
              </a:r>
            </a:p>
            <a:p>
              <a:pPr algn="l">
                <a:lnSpc>
                  <a:spcPts val="1843"/>
                </a:lnSpc>
              </a:pPr>
              <a:r>
                <a:rPr lang="en-US" sz="1316">
                  <a:solidFill>
                    <a:srgbClr val="000000"/>
                  </a:solidFill>
                  <a:latin typeface="Montserrat"/>
                  <a:ea typeface="Montserrat"/>
                  <a:cs typeface="Montserrat"/>
                  <a:sym typeface="Montserrat"/>
                </a:rPr>
                <a:t>PNNC, Páramo de Chingaza</a:t>
              </a:r>
            </a:p>
            <a:p>
              <a:pPr algn="l">
                <a:lnSpc>
                  <a:spcPts val="1843"/>
                </a:lnSpc>
              </a:pPr>
            </a:p>
          </p:txBody>
        </p:sp>
      </p:grpSp>
      <p:grpSp>
        <p:nvGrpSpPr>
          <p:cNvPr name="Group 93" id="93"/>
          <p:cNvGrpSpPr/>
          <p:nvPr/>
        </p:nvGrpSpPr>
        <p:grpSpPr>
          <a:xfrm rot="0">
            <a:off x="13159108" y="4249059"/>
            <a:ext cx="2298813" cy="1075046"/>
            <a:chOff x="0" y="0"/>
            <a:chExt cx="327833" cy="153312"/>
          </a:xfrm>
        </p:grpSpPr>
        <p:sp>
          <p:nvSpPr>
            <p:cNvPr name="Freeform 94" id="94"/>
            <p:cNvSpPr/>
            <p:nvPr/>
          </p:nvSpPr>
          <p:spPr>
            <a:xfrm flipH="false" flipV="false" rot="0">
              <a:off x="0" y="0"/>
              <a:ext cx="327833" cy="153312"/>
            </a:xfrm>
            <a:custGeom>
              <a:avLst/>
              <a:gdLst/>
              <a:ahLst/>
              <a:cxnLst/>
              <a:rect r="r" b="b" t="t" l="l"/>
              <a:pathLst>
                <a:path h="153312" w="327833">
                  <a:moveTo>
                    <a:pt x="76656" y="0"/>
                  </a:moveTo>
                  <a:lnTo>
                    <a:pt x="251177" y="0"/>
                  </a:lnTo>
                  <a:cubicBezTo>
                    <a:pt x="271508" y="0"/>
                    <a:pt x="291005" y="8076"/>
                    <a:pt x="305381" y="22452"/>
                  </a:cubicBezTo>
                  <a:cubicBezTo>
                    <a:pt x="319757" y="36828"/>
                    <a:pt x="327833" y="56326"/>
                    <a:pt x="327833" y="76656"/>
                  </a:cubicBezTo>
                  <a:lnTo>
                    <a:pt x="327833" y="76656"/>
                  </a:lnTo>
                  <a:cubicBezTo>
                    <a:pt x="327833" y="96987"/>
                    <a:pt x="319757" y="116484"/>
                    <a:pt x="305381" y="130860"/>
                  </a:cubicBezTo>
                  <a:cubicBezTo>
                    <a:pt x="291005" y="145236"/>
                    <a:pt x="271508" y="153312"/>
                    <a:pt x="251177"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95" id="95"/>
            <p:cNvSpPr txBox="true"/>
            <p:nvPr/>
          </p:nvSpPr>
          <p:spPr>
            <a:xfrm>
              <a:off x="0" y="-28575"/>
              <a:ext cx="327833" cy="181887"/>
            </a:xfrm>
            <a:prstGeom prst="rect">
              <a:avLst/>
            </a:prstGeom>
          </p:spPr>
          <p:txBody>
            <a:bodyPr anchor="ctr" rtlCol="false" tIns="50800" lIns="50800" bIns="50800" rIns="50800"/>
            <a:lstStyle/>
            <a:p>
              <a:pPr algn="l" marL="219520" indent="-109760" lvl="1">
                <a:lnSpc>
                  <a:spcPts val="1423"/>
                </a:lnSpc>
                <a:buFont typeface="Arial"/>
                <a:buChar char="•"/>
              </a:pPr>
              <a:r>
                <a:rPr lang="en-US" sz="1016">
                  <a:solidFill>
                    <a:srgbClr val="000000"/>
                  </a:solidFill>
                  <a:latin typeface="Montserrat"/>
                  <a:ea typeface="Montserrat"/>
                  <a:cs typeface="Montserrat"/>
                  <a:sym typeface="Montserrat"/>
                </a:rPr>
                <a:t>Diseño maqueta de escultura (entrega avanzada)</a:t>
              </a:r>
            </a:p>
            <a:p>
              <a:pPr algn="l" marL="197931" indent="-98965" lvl="1">
                <a:lnSpc>
                  <a:spcPts val="1283"/>
                </a:lnSpc>
                <a:buFont typeface="Arial"/>
                <a:buChar char="•"/>
              </a:pPr>
              <a:r>
                <a:rPr lang="en-US" sz="916">
                  <a:solidFill>
                    <a:srgbClr val="000000"/>
                  </a:solidFill>
                  <a:latin typeface="Montserrat"/>
                  <a:ea typeface="Montserrat"/>
                  <a:cs typeface="Montserrat"/>
                  <a:sym typeface="Montserrat"/>
                </a:rPr>
                <a:t>D</a:t>
              </a:r>
              <a:r>
                <a:rPr lang="en-US" sz="916">
                  <a:solidFill>
                    <a:srgbClr val="000000"/>
                  </a:solidFill>
                  <a:latin typeface="Montserrat"/>
                  <a:ea typeface="Montserrat"/>
                  <a:cs typeface="Montserrat"/>
                  <a:sym typeface="Montserrat"/>
                </a:rPr>
                <a:t>iseño de informacion Digital (entrega avanzada</a:t>
              </a:r>
            </a:p>
          </p:txBody>
        </p:sp>
      </p:gr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grpSp>
        <p:nvGrpSpPr>
          <p:cNvPr name="Group 2" id="2"/>
          <p:cNvGrpSpPr/>
          <p:nvPr/>
        </p:nvGrpSpPr>
        <p:grpSpPr>
          <a:xfrm rot="0">
            <a:off x="674303" y="115910"/>
            <a:ext cx="19045530" cy="10382769"/>
            <a:chOff x="0" y="0"/>
            <a:chExt cx="25394039" cy="13843692"/>
          </a:xfrm>
        </p:grpSpPr>
        <p:pic>
          <p:nvPicPr>
            <p:cNvPr name="Picture 3" id="3"/>
            <p:cNvPicPr>
              <a:picLocks noChangeAspect="true"/>
            </p:cNvPicPr>
            <p:nvPr/>
          </p:nvPicPr>
          <p:blipFill>
            <a:blip r:embed="rId2">
              <a:alphaModFix amt="40000"/>
            </a:blip>
            <a:srcRect l="9523" t="12131" r="0" b="12131"/>
            <a:stretch>
              <a:fillRect/>
            </a:stretch>
          </p:blipFill>
          <p:spPr>
            <a:xfrm flipH="false" flipV="false">
              <a:off x="0" y="0"/>
              <a:ext cx="25394039" cy="13843692"/>
            </a:xfrm>
            <a:prstGeom prst="rect">
              <a:avLst/>
            </a:prstGeom>
          </p:spPr>
        </p:pic>
      </p:grpSp>
      <p:grpSp>
        <p:nvGrpSpPr>
          <p:cNvPr name="Group 4" id="4"/>
          <p:cNvGrpSpPr/>
          <p:nvPr/>
        </p:nvGrpSpPr>
        <p:grpSpPr>
          <a:xfrm rot="0">
            <a:off x="3478965" y="791361"/>
            <a:ext cx="14604302" cy="752554"/>
            <a:chOff x="0" y="0"/>
            <a:chExt cx="2082716" cy="107321"/>
          </a:xfrm>
        </p:grpSpPr>
        <p:sp>
          <p:nvSpPr>
            <p:cNvPr name="Freeform 5" id="5"/>
            <p:cNvSpPr/>
            <p:nvPr/>
          </p:nvSpPr>
          <p:spPr>
            <a:xfrm flipH="false" flipV="false" rot="0">
              <a:off x="0" y="0"/>
              <a:ext cx="2082716" cy="107321"/>
            </a:xfrm>
            <a:custGeom>
              <a:avLst/>
              <a:gdLst/>
              <a:ahLst/>
              <a:cxnLst/>
              <a:rect r="r" b="b" t="t" l="l"/>
              <a:pathLst>
                <a:path h="107321" w="2082716">
                  <a:moveTo>
                    <a:pt x="14843" y="0"/>
                  </a:moveTo>
                  <a:lnTo>
                    <a:pt x="2067873" y="0"/>
                  </a:lnTo>
                  <a:cubicBezTo>
                    <a:pt x="2076071" y="0"/>
                    <a:pt x="2082716" y="6646"/>
                    <a:pt x="2082716" y="14843"/>
                  </a:cubicBezTo>
                  <a:lnTo>
                    <a:pt x="2082716" y="92478"/>
                  </a:lnTo>
                  <a:cubicBezTo>
                    <a:pt x="2082716" y="96415"/>
                    <a:pt x="2081152" y="100190"/>
                    <a:pt x="2078369" y="102974"/>
                  </a:cubicBezTo>
                  <a:cubicBezTo>
                    <a:pt x="2075585" y="105758"/>
                    <a:pt x="2071810" y="107321"/>
                    <a:pt x="2067873" y="107321"/>
                  </a:cubicBezTo>
                  <a:lnTo>
                    <a:pt x="14843" y="107321"/>
                  </a:lnTo>
                  <a:cubicBezTo>
                    <a:pt x="10906" y="107321"/>
                    <a:pt x="7131" y="105758"/>
                    <a:pt x="4347" y="102974"/>
                  </a:cubicBezTo>
                  <a:cubicBezTo>
                    <a:pt x="1564" y="100190"/>
                    <a:pt x="0" y="96415"/>
                    <a:pt x="0" y="92478"/>
                  </a:cubicBezTo>
                  <a:lnTo>
                    <a:pt x="0" y="14843"/>
                  </a:lnTo>
                  <a:cubicBezTo>
                    <a:pt x="0" y="10906"/>
                    <a:pt x="1564" y="7131"/>
                    <a:pt x="4347" y="4347"/>
                  </a:cubicBezTo>
                  <a:cubicBezTo>
                    <a:pt x="7131" y="1564"/>
                    <a:pt x="10906" y="0"/>
                    <a:pt x="14843" y="0"/>
                  </a:cubicBezTo>
                  <a:close/>
                </a:path>
              </a:pathLst>
            </a:custGeom>
            <a:ln w="19050" cap="rnd">
              <a:solidFill>
                <a:srgbClr val="EEECE9"/>
              </a:solidFill>
              <a:prstDash val="solid"/>
              <a:round/>
            </a:ln>
          </p:spPr>
        </p:sp>
        <p:sp>
          <p:nvSpPr>
            <p:cNvPr name="TextBox 6" id="6"/>
            <p:cNvSpPr txBox="true"/>
            <p:nvPr/>
          </p:nvSpPr>
          <p:spPr>
            <a:xfrm>
              <a:off x="0" y="-38100"/>
              <a:ext cx="2082716" cy="145421"/>
            </a:xfrm>
            <a:prstGeom prst="rect">
              <a:avLst/>
            </a:prstGeom>
          </p:spPr>
          <p:txBody>
            <a:bodyPr anchor="ctr" rtlCol="false" tIns="50800" lIns="50800" bIns="50800" rIns="50800"/>
            <a:lstStyle/>
            <a:p>
              <a:pPr algn="ctr" marL="0" indent="0" lvl="0">
                <a:lnSpc>
                  <a:spcPts val="3079"/>
                </a:lnSpc>
                <a:spcBef>
                  <a:spcPct val="0"/>
                </a:spcBef>
              </a:pPr>
              <a:r>
                <a:rPr lang="en-US" b="true" sz="2199">
                  <a:solidFill>
                    <a:srgbClr val="EEECE9"/>
                  </a:solidFill>
                  <a:latin typeface="Montserrat Medium"/>
                  <a:ea typeface="Montserrat Medium"/>
                  <a:cs typeface="Montserrat Medium"/>
                  <a:sym typeface="Montserrat Medium"/>
                </a:rPr>
                <a:t>JUNIO</a:t>
              </a:r>
            </a:p>
          </p:txBody>
        </p:sp>
      </p:grpSp>
      <p:sp>
        <p:nvSpPr>
          <p:cNvPr name="TextBox 7" id="7"/>
          <p:cNvSpPr txBox="true"/>
          <p:nvPr/>
        </p:nvSpPr>
        <p:spPr>
          <a:xfrm rot="-5400000">
            <a:off x="-2445800" y="4962808"/>
            <a:ext cx="8979347" cy="688976"/>
          </a:xfrm>
          <a:prstGeom prst="rect">
            <a:avLst/>
          </a:prstGeom>
        </p:spPr>
        <p:txBody>
          <a:bodyPr anchor="t" rtlCol="false" tIns="0" lIns="0" bIns="0" rIns="0">
            <a:spAutoFit/>
          </a:bodyPr>
          <a:lstStyle/>
          <a:p>
            <a:pPr algn="ctr">
              <a:lnSpc>
                <a:spcPts val="5300"/>
              </a:lnSpc>
            </a:pPr>
            <a:r>
              <a:rPr lang="en-US" b="true" sz="5000" spc="-165">
                <a:solidFill>
                  <a:srgbClr val="FFFFFF"/>
                </a:solidFill>
                <a:latin typeface="Montserrat Semi-Bold"/>
                <a:ea typeface="Montserrat Semi-Bold"/>
                <a:cs typeface="Montserrat Semi-Bold"/>
                <a:sym typeface="Montserrat Semi-Bold"/>
              </a:rPr>
              <a:t>Cronograma </a:t>
            </a:r>
          </a:p>
        </p:txBody>
      </p:sp>
      <p:sp>
        <p:nvSpPr>
          <p:cNvPr name="Freeform 8" id="8"/>
          <p:cNvSpPr/>
          <p:nvPr/>
        </p:nvSpPr>
        <p:spPr>
          <a:xfrm flipH="false" flipV="false" rot="0">
            <a:off x="1028700" y="528752"/>
            <a:ext cx="1963670" cy="1478483"/>
          </a:xfrm>
          <a:custGeom>
            <a:avLst/>
            <a:gdLst/>
            <a:ahLst/>
            <a:cxnLst/>
            <a:rect r="r" b="b" t="t" l="l"/>
            <a:pathLst>
              <a:path h="1478483" w="1963670">
                <a:moveTo>
                  <a:pt x="0" y="0"/>
                </a:moveTo>
                <a:lnTo>
                  <a:pt x="1963670" y="0"/>
                </a:lnTo>
                <a:lnTo>
                  <a:pt x="1963670" y="1478483"/>
                </a:lnTo>
                <a:lnTo>
                  <a:pt x="0" y="1478483"/>
                </a:lnTo>
                <a:lnTo>
                  <a:pt x="0" y="0"/>
                </a:lnTo>
                <a:close/>
              </a:path>
            </a:pathLst>
          </a:custGeom>
          <a:blipFill>
            <a:blip r:embed="rId3"/>
            <a:stretch>
              <a:fillRect l="0" t="0" r="0" b="0"/>
            </a:stretch>
          </a:blipFill>
        </p:spPr>
      </p:sp>
      <p:sp>
        <p:nvSpPr>
          <p:cNvPr name="AutoShape 9" id="9"/>
          <p:cNvSpPr/>
          <p:nvPr/>
        </p:nvSpPr>
        <p:spPr>
          <a:xfrm rot="0">
            <a:off x="381960" y="-2943411"/>
            <a:ext cx="584686" cy="8600723"/>
          </a:xfrm>
          <a:prstGeom prst="rect">
            <a:avLst/>
          </a:prstGeom>
          <a:solidFill>
            <a:srgbClr val="F4E6B4"/>
          </a:solidFill>
        </p:spPr>
      </p:sp>
      <p:sp>
        <p:nvSpPr>
          <p:cNvPr name="Freeform 10" id="10"/>
          <p:cNvSpPr/>
          <p:nvPr/>
        </p:nvSpPr>
        <p:spPr>
          <a:xfrm flipH="false" flipV="false" rot="0">
            <a:off x="401010" y="8243469"/>
            <a:ext cx="652835" cy="490220"/>
          </a:xfrm>
          <a:custGeom>
            <a:avLst/>
            <a:gdLst/>
            <a:ahLst/>
            <a:cxnLst/>
            <a:rect r="r" b="b" t="t" l="l"/>
            <a:pathLst>
              <a:path h="490220" w="652835">
                <a:moveTo>
                  <a:pt x="0" y="0"/>
                </a:moveTo>
                <a:lnTo>
                  <a:pt x="652835" y="0"/>
                </a:lnTo>
                <a:lnTo>
                  <a:pt x="652835" y="490220"/>
                </a:lnTo>
                <a:lnTo>
                  <a:pt x="0" y="49022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11" id="11"/>
          <p:cNvSpPr/>
          <p:nvPr/>
        </p:nvSpPr>
        <p:spPr>
          <a:xfrm flipH="false" flipV="false" rot="0">
            <a:off x="309190" y="6008326"/>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2" id="12"/>
          <p:cNvSpPr/>
          <p:nvPr/>
        </p:nvSpPr>
        <p:spPr>
          <a:xfrm flipH="false" flipV="false" rot="0">
            <a:off x="309190" y="7075825"/>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grpSp>
        <p:nvGrpSpPr>
          <p:cNvPr name="Group 13" id="13"/>
          <p:cNvGrpSpPr/>
          <p:nvPr/>
        </p:nvGrpSpPr>
        <p:grpSpPr>
          <a:xfrm rot="0">
            <a:off x="3498189" y="1855163"/>
            <a:ext cx="2373877" cy="1075046"/>
            <a:chOff x="0" y="0"/>
            <a:chExt cx="338538" cy="153312"/>
          </a:xfrm>
        </p:grpSpPr>
        <p:sp>
          <p:nvSpPr>
            <p:cNvPr name="Freeform 14" id="14"/>
            <p:cNvSpPr/>
            <p:nvPr/>
          </p:nvSpPr>
          <p:spPr>
            <a:xfrm flipH="false" flipV="false" rot="0">
              <a:off x="0" y="0"/>
              <a:ext cx="338538" cy="153312"/>
            </a:xfrm>
            <a:custGeom>
              <a:avLst/>
              <a:gdLst/>
              <a:ahLst/>
              <a:cxnLst/>
              <a:rect r="r" b="b" t="t" l="l"/>
              <a:pathLst>
                <a:path h="153312" w="338538">
                  <a:moveTo>
                    <a:pt x="76656" y="0"/>
                  </a:moveTo>
                  <a:lnTo>
                    <a:pt x="261882" y="0"/>
                  </a:lnTo>
                  <a:cubicBezTo>
                    <a:pt x="282212" y="0"/>
                    <a:pt x="301710" y="8076"/>
                    <a:pt x="316086" y="22452"/>
                  </a:cubicBezTo>
                  <a:cubicBezTo>
                    <a:pt x="330462" y="36828"/>
                    <a:pt x="338538" y="56326"/>
                    <a:pt x="338538" y="76656"/>
                  </a:cubicBezTo>
                  <a:lnTo>
                    <a:pt x="338538" y="76656"/>
                  </a:lnTo>
                  <a:cubicBezTo>
                    <a:pt x="338538" y="96987"/>
                    <a:pt x="330462" y="116484"/>
                    <a:pt x="316086" y="130860"/>
                  </a:cubicBezTo>
                  <a:cubicBezTo>
                    <a:pt x="301710" y="145236"/>
                    <a:pt x="282212" y="153312"/>
                    <a:pt x="261882"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ln w="19050" cap="rnd">
              <a:solidFill>
                <a:srgbClr val="EEECE9"/>
              </a:solidFill>
              <a:prstDash val="solid"/>
              <a:round/>
            </a:ln>
          </p:spPr>
        </p:sp>
        <p:sp>
          <p:nvSpPr>
            <p:cNvPr name="TextBox 15" id="15"/>
            <p:cNvSpPr txBox="true"/>
            <p:nvPr/>
          </p:nvSpPr>
          <p:spPr>
            <a:xfrm>
              <a:off x="0" y="9525"/>
              <a:ext cx="338538" cy="143787"/>
            </a:xfrm>
            <a:prstGeom prst="rect">
              <a:avLst/>
            </a:prstGeom>
          </p:spPr>
          <p:txBody>
            <a:bodyPr anchor="ctr" rtlCol="false" tIns="50800" lIns="50800" bIns="50800" rIns="50800"/>
            <a:lstStyle/>
            <a:p>
              <a:pPr algn="ctr" marL="0" indent="0" lvl="0">
                <a:lnSpc>
                  <a:spcPts val="2573"/>
                </a:lnSpc>
              </a:pPr>
              <a:r>
                <a:rPr lang="en-US" b="true" sz="2199">
                  <a:solidFill>
                    <a:srgbClr val="EEECE9"/>
                  </a:solidFill>
                  <a:latin typeface="Montserrat Bold"/>
                  <a:ea typeface="Montserrat Bold"/>
                  <a:cs typeface="Montserrat Bold"/>
                  <a:sym typeface="Montserrat Bold"/>
                </a:rPr>
                <a:t>Semanas</a:t>
              </a:r>
            </a:p>
          </p:txBody>
        </p:sp>
      </p:grpSp>
      <p:grpSp>
        <p:nvGrpSpPr>
          <p:cNvPr name="Group 16" id="16"/>
          <p:cNvGrpSpPr/>
          <p:nvPr/>
        </p:nvGrpSpPr>
        <p:grpSpPr>
          <a:xfrm rot="0">
            <a:off x="3498189" y="3119102"/>
            <a:ext cx="2373877" cy="1075046"/>
            <a:chOff x="0" y="0"/>
            <a:chExt cx="338538" cy="153312"/>
          </a:xfrm>
        </p:grpSpPr>
        <p:sp>
          <p:nvSpPr>
            <p:cNvPr name="Freeform 17" id="17"/>
            <p:cNvSpPr/>
            <p:nvPr/>
          </p:nvSpPr>
          <p:spPr>
            <a:xfrm flipH="false" flipV="false" rot="0">
              <a:off x="0" y="0"/>
              <a:ext cx="338538" cy="153312"/>
            </a:xfrm>
            <a:custGeom>
              <a:avLst/>
              <a:gdLst/>
              <a:ahLst/>
              <a:cxnLst/>
              <a:rect r="r" b="b" t="t" l="l"/>
              <a:pathLst>
                <a:path h="153312" w="338538">
                  <a:moveTo>
                    <a:pt x="76656" y="0"/>
                  </a:moveTo>
                  <a:lnTo>
                    <a:pt x="261882" y="0"/>
                  </a:lnTo>
                  <a:cubicBezTo>
                    <a:pt x="282212" y="0"/>
                    <a:pt x="301710" y="8076"/>
                    <a:pt x="316086" y="22452"/>
                  </a:cubicBezTo>
                  <a:cubicBezTo>
                    <a:pt x="330462" y="36828"/>
                    <a:pt x="338538" y="56326"/>
                    <a:pt x="338538" y="76656"/>
                  </a:cubicBezTo>
                  <a:lnTo>
                    <a:pt x="338538" y="76656"/>
                  </a:lnTo>
                  <a:cubicBezTo>
                    <a:pt x="338538" y="96987"/>
                    <a:pt x="330462" y="116484"/>
                    <a:pt x="316086" y="130860"/>
                  </a:cubicBezTo>
                  <a:cubicBezTo>
                    <a:pt x="301710" y="145236"/>
                    <a:pt x="282212" y="153312"/>
                    <a:pt x="261882"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ln w="19050" cap="rnd">
              <a:solidFill>
                <a:srgbClr val="EEECE9"/>
              </a:solidFill>
              <a:prstDash val="solid"/>
              <a:round/>
            </a:ln>
          </p:spPr>
        </p:sp>
        <p:sp>
          <p:nvSpPr>
            <p:cNvPr name="TextBox 18" id="18"/>
            <p:cNvSpPr txBox="true"/>
            <p:nvPr/>
          </p:nvSpPr>
          <p:spPr>
            <a:xfrm>
              <a:off x="0" y="9525"/>
              <a:ext cx="338538" cy="143787"/>
            </a:xfrm>
            <a:prstGeom prst="rect">
              <a:avLst/>
            </a:prstGeom>
          </p:spPr>
          <p:txBody>
            <a:bodyPr anchor="ctr" rtlCol="false" tIns="50800" lIns="50800" bIns="50800" rIns="50800"/>
            <a:lstStyle/>
            <a:p>
              <a:pPr algn="ctr" marL="0" indent="0" lvl="0">
                <a:lnSpc>
                  <a:spcPts val="2573"/>
                </a:lnSpc>
              </a:pPr>
              <a:r>
                <a:rPr lang="en-US" b="true" sz="2199">
                  <a:solidFill>
                    <a:srgbClr val="EEECE9"/>
                  </a:solidFill>
                  <a:latin typeface="Montserrat Bold"/>
                  <a:ea typeface="Montserrat Bold"/>
                  <a:cs typeface="Montserrat Bold"/>
                  <a:sym typeface="Montserrat Bold"/>
                </a:rPr>
                <a:t>Gestión institucional </a:t>
              </a:r>
            </a:p>
          </p:txBody>
        </p:sp>
      </p:grpSp>
      <p:grpSp>
        <p:nvGrpSpPr>
          <p:cNvPr name="Group 19" id="19"/>
          <p:cNvGrpSpPr/>
          <p:nvPr/>
        </p:nvGrpSpPr>
        <p:grpSpPr>
          <a:xfrm rot="0">
            <a:off x="3498189" y="4322110"/>
            <a:ext cx="2373877" cy="1075046"/>
            <a:chOff x="0" y="0"/>
            <a:chExt cx="338538" cy="153312"/>
          </a:xfrm>
        </p:grpSpPr>
        <p:sp>
          <p:nvSpPr>
            <p:cNvPr name="Freeform 20" id="20"/>
            <p:cNvSpPr/>
            <p:nvPr/>
          </p:nvSpPr>
          <p:spPr>
            <a:xfrm flipH="false" flipV="false" rot="0">
              <a:off x="0" y="0"/>
              <a:ext cx="338538" cy="153312"/>
            </a:xfrm>
            <a:custGeom>
              <a:avLst/>
              <a:gdLst/>
              <a:ahLst/>
              <a:cxnLst/>
              <a:rect r="r" b="b" t="t" l="l"/>
              <a:pathLst>
                <a:path h="153312" w="338538">
                  <a:moveTo>
                    <a:pt x="76656" y="0"/>
                  </a:moveTo>
                  <a:lnTo>
                    <a:pt x="261882" y="0"/>
                  </a:lnTo>
                  <a:cubicBezTo>
                    <a:pt x="282212" y="0"/>
                    <a:pt x="301710" y="8076"/>
                    <a:pt x="316086" y="22452"/>
                  </a:cubicBezTo>
                  <a:cubicBezTo>
                    <a:pt x="330462" y="36828"/>
                    <a:pt x="338538" y="56326"/>
                    <a:pt x="338538" y="76656"/>
                  </a:cubicBezTo>
                  <a:lnTo>
                    <a:pt x="338538" y="76656"/>
                  </a:lnTo>
                  <a:cubicBezTo>
                    <a:pt x="338538" y="96987"/>
                    <a:pt x="330462" y="116484"/>
                    <a:pt x="316086" y="130860"/>
                  </a:cubicBezTo>
                  <a:cubicBezTo>
                    <a:pt x="301710" y="145236"/>
                    <a:pt x="282212" y="153312"/>
                    <a:pt x="261882"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ln w="19050" cap="rnd">
              <a:solidFill>
                <a:srgbClr val="EEECE9"/>
              </a:solidFill>
              <a:prstDash val="solid"/>
              <a:round/>
            </a:ln>
          </p:spPr>
        </p:sp>
        <p:sp>
          <p:nvSpPr>
            <p:cNvPr name="TextBox 21" id="21"/>
            <p:cNvSpPr txBox="true"/>
            <p:nvPr/>
          </p:nvSpPr>
          <p:spPr>
            <a:xfrm>
              <a:off x="0" y="9525"/>
              <a:ext cx="338538" cy="143787"/>
            </a:xfrm>
            <a:prstGeom prst="rect">
              <a:avLst/>
            </a:prstGeom>
          </p:spPr>
          <p:txBody>
            <a:bodyPr anchor="ctr" rtlCol="false" tIns="50800" lIns="50800" bIns="50800" rIns="50800"/>
            <a:lstStyle/>
            <a:p>
              <a:pPr algn="ctr" marL="0" indent="0" lvl="0">
                <a:lnSpc>
                  <a:spcPts val="2457"/>
                </a:lnSpc>
              </a:pPr>
              <a:r>
                <a:rPr lang="en-US" b="true" sz="2100">
                  <a:solidFill>
                    <a:srgbClr val="EEECE9"/>
                  </a:solidFill>
                  <a:latin typeface="Montserrat Bold"/>
                  <a:ea typeface="Montserrat Bold"/>
                  <a:cs typeface="Montserrat Bold"/>
                  <a:sym typeface="Montserrat Bold"/>
                </a:rPr>
                <a:t>Diseño líneas Presentaciónes </a:t>
              </a:r>
            </a:p>
          </p:txBody>
        </p:sp>
      </p:grpSp>
      <p:grpSp>
        <p:nvGrpSpPr>
          <p:cNvPr name="Group 22" id="22"/>
          <p:cNvGrpSpPr/>
          <p:nvPr/>
        </p:nvGrpSpPr>
        <p:grpSpPr>
          <a:xfrm rot="0">
            <a:off x="3498189" y="8395869"/>
            <a:ext cx="2373877" cy="915020"/>
            <a:chOff x="0" y="0"/>
            <a:chExt cx="338538" cy="130491"/>
          </a:xfrm>
        </p:grpSpPr>
        <p:sp>
          <p:nvSpPr>
            <p:cNvPr name="Freeform 23" id="23"/>
            <p:cNvSpPr/>
            <p:nvPr/>
          </p:nvSpPr>
          <p:spPr>
            <a:xfrm flipH="false" flipV="false" rot="0">
              <a:off x="0" y="0"/>
              <a:ext cx="338538" cy="130491"/>
            </a:xfrm>
            <a:custGeom>
              <a:avLst/>
              <a:gdLst/>
              <a:ahLst/>
              <a:cxnLst/>
              <a:rect r="r" b="b" t="t" l="l"/>
              <a:pathLst>
                <a:path h="130491" w="338538">
                  <a:moveTo>
                    <a:pt x="65245" y="0"/>
                  </a:moveTo>
                  <a:lnTo>
                    <a:pt x="273293" y="0"/>
                  </a:lnTo>
                  <a:cubicBezTo>
                    <a:pt x="290597" y="0"/>
                    <a:pt x="307192" y="6874"/>
                    <a:pt x="319428" y="19110"/>
                  </a:cubicBezTo>
                  <a:cubicBezTo>
                    <a:pt x="331664" y="31346"/>
                    <a:pt x="338538" y="47941"/>
                    <a:pt x="338538" y="65245"/>
                  </a:cubicBezTo>
                  <a:lnTo>
                    <a:pt x="338538" y="65245"/>
                  </a:lnTo>
                  <a:cubicBezTo>
                    <a:pt x="338538" y="82550"/>
                    <a:pt x="331664" y="99145"/>
                    <a:pt x="319428" y="111381"/>
                  </a:cubicBezTo>
                  <a:cubicBezTo>
                    <a:pt x="307192" y="123617"/>
                    <a:pt x="290597" y="130491"/>
                    <a:pt x="273293" y="130491"/>
                  </a:cubicBezTo>
                  <a:lnTo>
                    <a:pt x="65245" y="130491"/>
                  </a:lnTo>
                  <a:cubicBezTo>
                    <a:pt x="47941" y="130491"/>
                    <a:pt x="31346" y="123617"/>
                    <a:pt x="19110" y="111381"/>
                  </a:cubicBezTo>
                  <a:cubicBezTo>
                    <a:pt x="6874" y="99145"/>
                    <a:pt x="0" y="82550"/>
                    <a:pt x="0" y="65245"/>
                  </a:cubicBezTo>
                  <a:lnTo>
                    <a:pt x="0" y="65245"/>
                  </a:lnTo>
                  <a:cubicBezTo>
                    <a:pt x="0" y="47941"/>
                    <a:pt x="6874" y="31346"/>
                    <a:pt x="19110" y="19110"/>
                  </a:cubicBezTo>
                  <a:cubicBezTo>
                    <a:pt x="31346" y="6874"/>
                    <a:pt x="47941" y="0"/>
                    <a:pt x="65245" y="0"/>
                  </a:cubicBezTo>
                  <a:close/>
                </a:path>
              </a:pathLst>
            </a:custGeom>
            <a:ln w="19050" cap="rnd">
              <a:solidFill>
                <a:srgbClr val="EEECE9"/>
              </a:solidFill>
              <a:prstDash val="solid"/>
              <a:round/>
            </a:ln>
          </p:spPr>
        </p:sp>
        <p:sp>
          <p:nvSpPr>
            <p:cNvPr name="TextBox 24" id="24"/>
            <p:cNvSpPr txBox="true"/>
            <p:nvPr/>
          </p:nvSpPr>
          <p:spPr>
            <a:xfrm>
              <a:off x="0" y="9525"/>
              <a:ext cx="338538" cy="120966"/>
            </a:xfrm>
            <a:prstGeom prst="rect">
              <a:avLst/>
            </a:prstGeom>
          </p:spPr>
          <p:txBody>
            <a:bodyPr anchor="ctr" rtlCol="false" tIns="50800" lIns="50800" bIns="50800" rIns="50800"/>
            <a:lstStyle/>
            <a:p>
              <a:pPr algn="ctr" marL="0" indent="0" lvl="0">
                <a:lnSpc>
                  <a:spcPts val="1989"/>
                </a:lnSpc>
              </a:pPr>
              <a:r>
                <a:rPr lang="en-US" b="true" sz="1700">
                  <a:solidFill>
                    <a:srgbClr val="EEECE9"/>
                  </a:solidFill>
                  <a:latin typeface="Montserrat Bold"/>
                  <a:ea typeface="Montserrat Bold"/>
                  <a:cs typeface="Montserrat Bold"/>
                  <a:sym typeface="Montserrat Bold"/>
                </a:rPr>
                <a:t>Socialización, Cambios y mejoras</a:t>
              </a:r>
            </a:p>
          </p:txBody>
        </p:sp>
      </p:grpSp>
      <p:grpSp>
        <p:nvGrpSpPr>
          <p:cNvPr name="Group 25" id="25"/>
          <p:cNvGrpSpPr/>
          <p:nvPr/>
        </p:nvGrpSpPr>
        <p:grpSpPr>
          <a:xfrm rot="0">
            <a:off x="6120760" y="1855163"/>
            <a:ext cx="2241630" cy="1075046"/>
            <a:chOff x="0" y="0"/>
            <a:chExt cx="319678" cy="153312"/>
          </a:xfrm>
        </p:grpSpPr>
        <p:sp>
          <p:nvSpPr>
            <p:cNvPr name="Freeform 26" id="26"/>
            <p:cNvSpPr/>
            <p:nvPr/>
          </p:nvSpPr>
          <p:spPr>
            <a:xfrm flipH="false" flipV="false" rot="0">
              <a:off x="0" y="0"/>
              <a:ext cx="319678" cy="153312"/>
            </a:xfrm>
            <a:custGeom>
              <a:avLst/>
              <a:gdLst/>
              <a:ahLst/>
              <a:cxnLst/>
              <a:rect r="r" b="b" t="t" l="l"/>
              <a:pathLst>
                <a:path h="153312" w="319678">
                  <a:moveTo>
                    <a:pt x="76656" y="0"/>
                  </a:moveTo>
                  <a:lnTo>
                    <a:pt x="243022" y="0"/>
                  </a:lnTo>
                  <a:cubicBezTo>
                    <a:pt x="263353" y="0"/>
                    <a:pt x="282851" y="8076"/>
                    <a:pt x="297226" y="22452"/>
                  </a:cubicBezTo>
                  <a:cubicBezTo>
                    <a:pt x="311602" y="36828"/>
                    <a:pt x="319678" y="56326"/>
                    <a:pt x="319678" y="76656"/>
                  </a:cubicBezTo>
                  <a:lnTo>
                    <a:pt x="319678" y="76656"/>
                  </a:lnTo>
                  <a:cubicBezTo>
                    <a:pt x="319678" y="96987"/>
                    <a:pt x="311602" y="116484"/>
                    <a:pt x="297226" y="130860"/>
                  </a:cubicBezTo>
                  <a:cubicBezTo>
                    <a:pt x="282851" y="145236"/>
                    <a:pt x="263353" y="153312"/>
                    <a:pt x="243022"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27" id="27"/>
            <p:cNvSpPr txBox="true"/>
            <p:nvPr/>
          </p:nvSpPr>
          <p:spPr>
            <a:xfrm>
              <a:off x="0" y="-28575"/>
              <a:ext cx="319678"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28" id="28"/>
          <p:cNvGrpSpPr/>
          <p:nvPr/>
        </p:nvGrpSpPr>
        <p:grpSpPr>
          <a:xfrm rot="0">
            <a:off x="6120760" y="3119102"/>
            <a:ext cx="2254899" cy="1075046"/>
            <a:chOff x="0" y="0"/>
            <a:chExt cx="321571" cy="153312"/>
          </a:xfrm>
        </p:grpSpPr>
        <p:sp>
          <p:nvSpPr>
            <p:cNvPr name="Freeform 29" id="29"/>
            <p:cNvSpPr/>
            <p:nvPr/>
          </p:nvSpPr>
          <p:spPr>
            <a:xfrm flipH="false" flipV="false" rot="0">
              <a:off x="0" y="0"/>
              <a:ext cx="321571" cy="153312"/>
            </a:xfrm>
            <a:custGeom>
              <a:avLst/>
              <a:gdLst/>
              <a:ahLst/>
              <a:cxnLst/>
              <a:rect r="r" b="b" t="t" l="l"/>
              <a:pathLst>
                <a:path h="153312" w="321571">
                  <a:moveTo>
                    <a:pt x="76656" y="0"/>
                  </a:moveTo>
                  <a:lnTo>
                    <a:pt x="244915" y="0"/>
                  </a:lnTo>
                  <a:cubicBezTo>
                    <a:pt x="265245" y="0"/>
                    <a:pt x="284743" y="8076"/>
                    <a:pt x="299119" y="22452"/>
                  </a:cubicBezTo>
                  <a:cubicBezTo>
                    <a:pt x="313494" y="36828"/>
                    <a:pt x="321571" y="56326"/>
                    <a:pt x="321571" y="76656"/>
                  </a:cubicBezTo>
                  <a:lnTo>
                    <a:pt x="321571" y="76656"/>
                  </a:lnTo>
                  <a:cubicBezTo>
                    <a:pt x="321571" y="96987"/>
                    <a:pt x="313494" y="116484"/>
                    <a:pt x="299119" y="130860"/>
                  </a:cubicBezTo>
                  <a:cubicBezTo>
                    <a:pt x="284743" y="145236"/>
                    <a:pt x="265245" y="153312"/>
                    <a:pt x="244915"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30" id="30"/>
            <p:cNvSpPr txBox="true"/>
            <p:nvPr/>
          </p:nvSpPr>
          <p:spPr>
            <a:xfrm>
              <a:off x="0" y="-28575"/>
              <a:ext cx="321571" cy="181887"/>
            </a:xfrm>
            <a:prstGeom prst="rect">
              <a:avLst/>
            </a:prstGeom>
          </p:spPr>
          <p:txBody>
            <a:bodyPr anchor="ctr" rtlCol="false" tIns="50800" lIns="50800" bIns="50800" rIns="50800"/>
            <a:lstStyle/>
            <a:p>
              <a:pPr algn="l" marL="262699" indent="-131350" lvl="1">
                <a:lnSpc>
                  <a:spcPts val="1703"/>
                </a:lnSpc>
                <a:buFont typeface="Arial"/>
                <a:buChar char="•"/>
              </a:pPr>
              <a:r>
                <a:rPr lang="en-US" sz="1216">
                  <a:solidFill>
                    <a:srgbClr val="000000"/>
                  </a:solidFill>
                  <a:latin typeface="Montserrat"/>
                  <a:ea typeface="Montserrat"/>
                  <a:cs typeface="Montserrat"/>
                  <a:sym typeface="Montserrat"/>
                </a:rPr>
                <a:t>Diseño y ejecución de estrategia de comunicacion de lanzamiento</a:t>
              </a:r>
            </a:p>
          </p:txBody>
        </p:sp>
      </p:grpSp>
      <p:grpSp>
        <p:nvGrpSpPr>
          <p:cNvPr name="Group 31" id="31"/>
          <p:cNvGrpSpPr/>
          <p:nvPr/>
        </p:nvGrpSpPr>
        <p:grpSpPr>
          <a:xfrm rot="0">
            <a:off x="6102753" y="4383041"/>
            <a:ext cx="2259637" cy="1075046"/>
            <a:chOff x="0" y="0"/>
            <a:chExt cx="322246" cy="153312"/>
          </a:xfrm>
        </p:grpSpPr>
        <p:sp>
          <p:nvSpPr>
            <p:cNvPr name="Freeform 32" id="32"/>
            <p:cNvSpPr/>
            <p:nvPr/>
          </p:nvSpPr>
          <p:spPr>
            <a:xfrm flipH="false" flipV="false" rot="0">
              <a:off x="0" y="0"/>
              <a:ext cx="322246" cy="153312"/>
            </a:xfrm>
            <a:custGeom>
              <a:avLst/>
              <a:gdLst/>
              <a:ahLst/>
              <a:cxnLst/>
              <a:rect r="r" b="b" t="t" l="l"/>
              <a:pathLst>
                <a:path h="153312" w="322246">
                  <a:moveTo>
                    <a:pt x="76656" y="0"/>
                  </a:moveTo>
                  <a:lnTo>
                    <a:pt x="245590" y="0"/>
                  </a:lnTo>
                  <a:cubicBezTo>
                    <a:pt x="265921" y="0"/>
                    <a:pt x="285418" y="8076"/>
                    <a:pt x="299794" y="22452"/>
                  </a:cubicBezTo>
                  <a:cubicBezTo>
                    <a:pt x="314170" y="36828"/>
                    <a:pt x="322246" y="56326"/>
                    <a:pt x="322246" y="76656"/>
                  </a:cubicBezTo>
                  <a:lnTo>
                    <a:pt x="322246" y="76656"/>
                  </a:lnTo>
                  <a:cubicBezTo>
                    <a:pt x="322246" y="96987"/>
                    <a:pt x="314170" y="116484"/>
                    <a:pt x="299794" y="130860"/>
                  </a:cubicBezTo>
                  <a:cubicBezTo>
                    <a:pt x="285418" y="145236"/>
                    <a:pt x="265921" y="153312"/>
                    <a:pt x="24559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33" id="33"/>
            <p:cNvSpPr txBox="true"/>
            <p:nvPr/>
          </p:nvSpPr>
          <p:spPr>
            <a:xfrm>
              <a:off x="0" y="-28575"/>
              <a:ext cx="322246" cy="181887"/>
            </a:xfrm>
            <a:prstGeom prst="rect">
              <a:avLst/>
            </a:prstGeom>
          </p:spPr>
          <p:txBody>
            <a:bodyPr anchor="ctr" rtlCol="false" tIns="50800" lIns="50800" bIns="50800" rIns="50800"/>
            <a:lstStyle/>
            <a:p>
              <a:pPr algn="l" marL="219520" indent="-109760" lvl="1">
                <a:lnSpc>
                  <a:spcPts val="1423"/>
                </a:lnSpc>
                <a:buFont typeface="Arial"/>
                <a:buChar char="•"/>
              </a:pPr>
              <a:r>
                <a:rPr lang="en-US" sz="1016">
                  <a:solidFill>
                    <a:srgbClr val="000000"/>
                  </a:solidFill>
                  <a:latin typeface="Montserrat"/>
                  <a:ea typeface="Montserrat"/>
                  <a:cs typeface="Montserrat"/>
                  <a:sym typeface="Montserrat"/>
                </a:rPr>
                <a:t>Diseño maqueta de escultura (entrega avanzada)</a:t>
              </a:r>
            </a:p>
            <a:p>
              <a:pPr algn="l" marL="219520" indent="-109760" lvl="1">
                <a:lnSpc>
                  <a:spcPts val="1423"/>
                </a:lnSpc>
                <a:buFont typeface="Arial"/>
                <a:buChar char="•"/>
              </a:pPr>
              <a:r>
                <a:rPr lang="en-US" sz="1016">
                  <a:solidFill>
                    <a:srgbClr val="000000"/>
                  </a:solidFill>
                  <a:latin typeface="Montserrat"/>
                  <a:ea typeface="Montserrat"/>
                  <a:cs typeface="Montserrat"/>
                  <a:sym typeface="Montserrat"/>
                </a:rPr>
                <a:t>Diseño de informacion Digital (entrega avanzada)</a:t>
              </a:r>
            </a:p>
            <a:p>
              <a:pPr algn="ctr" marL="0" indent="0" lvl="0">
                <a:lnSpc>
                  <a:spcPts val="1843"/>
                </a:lnSpc>
                <a:spcBef>
                  <a:spcPct val="0"/>
                </a:spcBef>
              </a:pPr>
            </a:p>
          </p:txBody>
        </p:sp>
      </p:grpSp>
      <p:grpSp>
        <p:nvGrpSpPr>
          <p:cNvPr name="Group 34" id="34"/>
          <p:cNvGrpSpPr/>
          <p:nvPr/>
        </p:nvGrpSpPr>
        <p:grpSpPr>
          <a:xfrm rot="0">
            <a:off x="6120760" y="8464916"/>
            <a:ext cx="2259637" cy="859691"/>
            <a:chOff x="0" y="0"/>
            <a:chExt cx="322246" cy="122600"/>
          </a:xfrm>
        </p:grpSpPr>
        <p:sp>
          <p:nvSpPr>
            <p:cNvPr name="Freeform 35" id="35"/>
            <p:cNvSpPr/>
            <p:nvPr/>
          </p:nvSpPr>
          <p:spPr>
            <a:xfrm flipH="false" flipV="false" rot="0">
              <a:off x="0" y="0"/>
              <a:ext cx="322246" cy="122600"/>
            </a:xfrm>
            <a:custGeom>
              <a:avLst/>
              <a:gdLst/>
              <a:ahLst/>
              <a:cxnLst/>
              <a:rect r="r" b="b" t="t" l="l"/>
              <a:pathLst>
                <a:path h="122600" w="322246">
                  <a:moveTo>
                    <a:pt x="61300" y="0"/>
                  </a:moveTo>
                  <a:lnTo>
                    <a:pt x="260946" y="0"/>
                  </a:lnTo>
                  <a:cubicBezTo>
                    <a:pt x="294801" y="0"/>
                    <a:pt x="322246" y="27445"/>
                    <a:pt x="322246" y="61300"/>
                  </a:cubicBezTo>
                  <a:lnTo>
                    <a:pt x="322246" y="61300"/>
                  </a:lnTo>
                  <a:cubicBezTo>
                    <a:pt x="322246" y="77558"/>
                    <a:pt x="315788" y="93150"/>
                    <a:pt x="304292" y="104646"/>
                  </a:cubicBezTo>
                  <a:cubicBezTo>
                    <a:pt x="292796" y="116142"/>
                    <a:pt x="277204" y="122600"/>
                    <a:pt x="260946" y="122600"/>
                  </a:cubicBezTo>
                  <a:lnTo>
                    <a:pt x="61300" y="122600"/>
                  </a:lnTo>
                  <a:cubicBezTo>
                    <a:pt x="45042" y="122600"/>
                    <a:pt x="29450" y="116142"/>
                    <a:pt x="17954" y="104646"/>
                  </a:cubicBezTo>
                  <a:cubicBezTo>
                    <a:pt x="6458" y="93150"/>
                    <a:pt x="0" y="77558"/>
                    <a:pt x="0" y="61300"/>
                  </a:cubicBezTo>
                  <a:lnTo>
                    <a:pt x="0" y="61300"/>
                  </a:lnTo>
                  <a:cubicBezTo>
                    <a:pt x="0" y="45042"/>
                    <a:pt x="6458" y="29450"/>
                    <a:pt x="17954" y="17954"/>
                  </a:cubicBezTo>
                  <a:cubicBezTo>
                    <a:pt x="29450" y="6458"/>
                    <a:pt x="45042" y="0"/>
                    <a:pt x="61300" y="0"/>
                  </a:cubicBezTo>
                  <a:close/>
                </a:path>
              </a:pathLst>
            </a:custGeom>
            <a:solidFill>
              <a:srgbClr val="FFFFFF">
                <a:alpha val="34902"/>
              </a:srgbClr>
            </a:solidFill>
            <a:ln cap="rnd">
              <a:noFill/>
              <a:prstDash val="solid"/>
              <a:round/>
            </a:ln>
          </p:spPr>
        </p:sp>
        <p:sp>
          <p:nvSpPr>
            <p:cNvPr name="TextBox 36" id="36"/>
            <p:cNvSpPr txBox="true"/>
            <p:nvPr/>
          </p:nvSpPr>
          <p:spPr>
            <a:xfrm>
              <a:off x="0" y="-28575"/>
              <a:ext cx="322246" cy="151175"/>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37" id="37"/>
          <p:cNvGrpSpPr/>
          <p:nvPr/>
        </p:nvGrpSpPr>
        <p:grpSpPr>
          <a:xfrm rot="0">
            <a:off x="8564466" y="1855163"/>
            <a:ext cx="2163844" cy="1075046"/>
            <a:chOff x="0" y="0"/>
            <a:chExt cx="308585" cy="153312"/>
          </a:xfrm>
        </p:grpSpPr>
        <p:sp>
          <p:nvSpPr>
            <p:cNvPr name="Freeform 38" id="38"/>
            <p:cNvSpPr/>
            <p:nvPr/>
          </p:nvSpPr>
          <p:spPr>
            <a:xfrm flipH="false" flipV="false" rot="0">
              <a:off x="0" y="0"/>
              <a:ext cx="308585" cy="153312"/>
            </a:xfrm>
            <a:custGeom>
              <a:avLst/>
              <a:gdLst/>
              <a:ahLst/>
              <a:cxnLst/>
              <a:rect r="r" b="b" t="t" l="l"/>
              <a:pathLst>
                <a:path h="153312" w="308585">
                  <a:moveTo>
                    <a:pt x="76656" y="0"/>
                  </a:moveTo>
                  <a:lnTo>
                    <a:pt x="231929" y="0"/>
                  </a:lnTo>
                  <a:cubicBezTo>
                    <a:pt x="252260" y="0"/>
                    <a:pt x="271757" y="8076"/>
                    <a:pt x="286133" y="22452"/>
                  </a:cubicBezTo>
                  <a:cubicBezTo>
                    <a:pt x="300509" y="36828"/>
                    <a:pt x="308585" y="56326"/>
                    <a:pt x="308585" y="76656"/>
                  </a:cubicBezTo>
                  <a:lnTo>
                    <a:pt x="308585" y="76656"/>
                  </a:lnTo>
                  <a:cubicBezTo>
                    <a:pt x="308585" y="96987"/>
                    <a:pt x="300509" y="116484"/>
                    <a:pt x="286133" y="130860"/>
                  </a:cubicBezTo>
                  <a:cubicBezTo>
                    <a:pt x="271757" y="145236"/>
                    <a:pt x="252260" y="153312"/>
                    <a:pt x="231929"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39" id="39"/>
            <p:cNvSpPr txBox="true"/>
            <p:nvPr/>
          </p:nvSpPr>
          <p:spPr>
            <a:xfrm>
              <a:off x="0" y="-28575"/>
              <a:ext cx="308585"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40" id="40"/>
          <p:cNvGrpSpPr/>
          <p:nvPr/>
        </p:nvGrpSpPr>
        <p:grpSpPr>
          <a:xfrm rot="0">
            <a:off x="10936859" y="1855163"/>
            <a:ext cx="2184919" cy="1075046"/>
            <a:chOff x="0" y="0"/>
            <a:chExt cx="311591" cy="153312"/>
          </a:xfrm>
        </p:grpSpPr>
        <p:sp>
          <p:nvSpPr>
            <p:cNvPr name="Freeform 41" id="41"/>
            <p:cNvSpPr/>
            <p:nvPr/>
          </p:nvSpPr>
          <p:spPr>
            <a:xfrm flipH="false" flipV="false" rot="0">
              <a:off x="0" y="0"/>
              <a:ext cx="311591" cy="153312"/>
            </a:xfrm>
            <a:custGeom>
              <a:avLst/>
              <a:gdLst/>
              <a:ahLst/>
              <a:cxnLst/>
              <a:rect r="r" b="b" t="t" l="l"/>
              <a:pathLst>
                <a:path h="153312" w="311591">
                  <a:moveTo>
                    <a:pt x="76656" y="0"/>
                  </a:moveTo>
                  <a:lnTo>
                    <a:pt x="234935" y="0"/>
                  </a:lnTo>
                  <a:cubicBezTo>
                    <a:pt x="255265" y="0"/>
                    <a:pt x="274763" y="8076"/>
                    <a:pt x="289139" y="22452"/>
                  </a:cubicBezTo>
                  <a:cubicBezTo>
                    <a:pt x="303515" y="36828"/>
                    <a:pt x="311591" y="56326"/>
                    <a:pt x="311591" y="76656"/>
                  </a:cubicBezTo>
                  <a:lnTo>
                    <a:pt x="311591" y="76656"/>
                  </a:lnTo>
                  <a:cubicBezTo>
                    <a:pt x="311591" y="96987"/>
                    <a:pt x="303515" y="116484"/>
                    <a:pt x="289139" y="130860"/>
                  </a:cubicBezTo>
                  <a:cubicBezTo>
                    <a:pt x="274763" y="145236"/>
                    <a:pt x="255265" y="153312"/>
                    <a:pt x="234935"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42" id="42"/>
            <p:cNvSpPr txBox="true"/>
            <p:nvPr/>
          </p:nvSpPr>
          <p:spPr>
            <a:xfrm>
              <a:off x="0" y="-28575"/>
              <a:ext cx="311591"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43" id="43"/>
          <p:cNvGrpSpPr/>
          <p:nvPr/>
        </p:nvGrpSpPr>
        <p:grpSpPr>
          <a:xfrm rot="0">
            <a:off x="10936859" y="3119102"/>
            <a:ext cx="2163834" cy="1151611"/>
            <a:chOff x="0" y="0"/>
            <a:chExt cx="308584" cy="164231"/>
          </a:xfrm>
        </p:grpSpPr>
        <p:sp>
          <p:nvSpPr>
            <p:cNvPr name="Freeform 44" id="44"/>
            <p:cNvSpPr/>
            <p:nvPr/>
          </p:nvSpPr>
          <p:spPr>
            <a:xfrm flipH="false" flipV="false" rot="0">
              <a:off x="0" y="0"/>
              <a:ext cx="308584" cy="164231"/>
            </a:xfrm>
            <a:custGeom>
              <a:avLst/>
              <a:gdLst/>
              <a:ahLst/>
              <a:cxnLst/>
              <a:rect r="r" b="b" t="t" l="l"/>
              <a:pathLst>
                <a:path h="164231" w="308584">
                  <a:moveTo>
                    <a:pt x="82115" y="0"/>
                  </a:moveTo>
                  <a:lnTo>
                    <a:pt x="226468" y="0"/>
                  </a:lnTo>
                  <a:cubicBezTo>
                    <a:pt x="248247" y="0"/>
                    <a:pt x="269133" y="8651"/>
                    <a:pt x="284533" y="24051"/>
                  </a:cubicBezTo>
                  <a:cubicBezTo>
                    <a:pt x="299932" y="39451"/>
                    <a:pt x="308584" y="60337"/>
                    <a:pt x="308584" y="82115"/>
                  </a:cubicBezTo>
                  <a:lnTo>
                    <a:pt x="308584" y="82115"/>
                  </a:lnTo>
                  <a:cubicBezTo>
                    <a:pt x="308584" y="127467"/>
                    <a:pt x="271819" y="164231"/>
                    <a:pt x="226468" y="164231"/>
                  </a:cubicBezTo>
                  <a:lnTo>
                    <a:pt x="82115" y="164231"/>
                  </a:lnTo>
                  <a:cubicBezTo>
                    <a:pt x="36764" y="164231"/>
                    <a:pt x="0" y="127467"/>
                    <a:pt x="0" y="82115"/>
                  </a:cubicBezTo>
                  <a:lnTo>
                    <a:pt x="0" y="82115"/>
                  </a:lnTo>
                  <a:cubicBezTo>
                    <a:pt x="0" y="36764"/>
                    <a:pt x="36764" y="0"/>
                    <a:pt x="82115" y="0"/>
                  </a:cubicBezTo>
                  <a:close/>
                </a:path>
              </a:pathLst>
            </a:custGeom>
            <a:solidFill>
              <a:srgbClr val="C9E77F"/>
            </a:solidFill>
            <a:ln cap="rnd">
              <a:noFill/>
              <a:prstDash val="solid"/>
              <a:round/>
            </a:ln>
          </p:spPr>
        </p:sp>
        <p:sp>
          <p:nvSpPr>
            <p:cNvPr name="TextBox 45" id="45"/>
            <p:cNvSpPr txBox="true"/>
            <p:nvPr/>
          </p:nvSpPr>
          <p:spPr>
            <a:xfrm>
              <a:off x="0" y="-28575"/>
              <a:ext cx="308584" cy="192806"/>
            </a:xfrm>
            <a:prstGeom prst="rect">
              <a:avLst/>
            </a:prstGeom>
          </p:spPr>
          <p:txBody>
            <a:bodyPr anchor="ctr" rtlCol="false" tIns="50800" lIns="50800" bIns="50800" rIns="50800"/>
            <a:lstStyle/>
            <a:p>
              <a:pPr algn="l" marL="262699" indent="-131350" lvl="1">
                <a:lnSpc>
                  <a:spcPts val="1703"/>
                </a:lnSpc>
                <a:buFont typeface="Arial"/>
                <a:buChar char="•"/>
              </a:pPr>
              <a:r>
                <a:rPr lang="en-US" sz="1216">
                  <a:solidFill>
                    <a:srgbClr val="000000"/>
                  </a:solidFill>
                  <a:latin typeface="Montserrat"/>
                  <a:ea typeface="Montserrat"/>
                  <a:cs typeface="Montserrat"/>
                  <a:sym typeface="Montserrat"/>
                </a:rPr>
                <a:t>Gestión de estrategia de comunicacion de lanzamiento</a:t>
              </a:r>
            </a:p>
            <a:p>
              <a:pPr algn="l" marL="262699" indent="-131350" lvl="1">
                <a:lnSpc>
                  <a:spcPts val="1703"/>
                </a:lnSpc>
                <a:buFont typeface="Arial"/>
                <a:buChar char="•"/>
              </a:pPr>
              <a:r>
                <a:rPr lang="en-US" sz="1216">
                  <a:solidFill>
                    <a:srgbClr val="000000"/>
                  </a:solidFill>
                  <a:latin typeface="Montserrat"/>
                  <a:ea typeface="Montserrat"/>
                  <a:cs typeface="Montserrat"/>
                  <a:sym typeface="Montserrat"/>
                </a:rPr>
                <a:t>Gestión Banrepublica</a:t>
              </a:r>
            </a:p>
            <a:p>
              <a:pPr algn="l" marL="262699" indent="-131350" lvl="1">
                <a:lnSpc>
                  <a:spcPts val="1703"/>
                </a:lnSpc>
                <a:buFont typeface="Arial"/>
                <a:buChar char="•"/>
              </a:pPr>
              <a:r>
                <a:rPr lang="en-US" sz="1216">
                  <a:solidFill>
                    <a:srgbClr val="000000"/>
                  </a:solidFill>
                  <a:latin typeface="Montserrat"/>
                  <a:ea typeface="Montserrat"/>
                  <a:cs typeface="Montserrat"/>
                  <a:sym typeface="Montserrat"/>
                </a:rPr>
                <a:t>Gestión Cinecolombia</a:t>
              </a:r>
            </a:p>
          </p:txBody>
        </p:sp>
      </p:grpSp>
      <p:grpSp>
        <p:nvGrpSpPr>
          <p:cNvPr name="Group 46" id="46"/>
          <p:cNvGrpSpPr/>
          <p:nvPr/>
        </p:nvGrpSpPr>
        <p:grpSpPr>
          <a:xfrm rot="0">
            <a:off x="10957945" y="8508859"/>
            <a:ext cx="2163834" cy="836062"/>
            <a:chOff x="0" y="0"/>
            <a:chExt cx="308584" cy="119231"/>
          </a:xfrm>
        </p:grpSpPr>
        <p:sp>
          <p:nvSpPr>
            <p:cNvPr name="Freeform 47" id="47"/>
            <p:cNvSpPr/>
            <p:nvPr/>
          </p:nvSpPr>
          <p:spPr>
            <a:xfrm flipH="false" flipV="false" rot="0">
              <a:off x="0" y="0"/>
              <a:ext cx="308584" cy="119231"/>
            </a:xfrm>
            <a:custGeom>
              <a:avLst/>
              <a:gdLst/>
              <a:ahLst/>
              <a:cxnLst/>
              <a:rect r="r" b="b" t="t" l="l"/>
              <a:pathLst>
                <a:path h="119231" w="308584">
                  <a:moveTo>
                    <a:pt x="59615" y="0"/>
                  </a:moveTo>
                  <a:lnTo>
                    <a:pt x="248968" y="0"/>
                  </a:lnTo>
                  <a:cubicBezTo>
                    <a:pt x="264779" y="0"/>
                    <a:pt x="279943" y="6281"/>
                    <a:pt x="291123" y="17461"/>
                  </a:cubicBezTo>
                  <a:cubicBezTo>
                    <a:pt x="302303" y="28641"/>
                    <a:pt x="308584" y="43804"/>
                    <a:pt x="308584" y="59615"/>
                  </a:cubicBezTo>
                  <a:lnTo>
                    <a:pt x="308584" y="59615"/>
                  </a:lnTo>
                  <a:cubicBezTo>
                    <a:pt x="308584" y="92540"/>
                    <a:pt x="281893" y="119231"/>
                    <a:pt x="248968" y="119231"/>
                  </a:cubicBezTo>
                  <a:lnTo>
                    <a:pt x="59615" y="119231"/>
                  </a:lnTo>
                  <a:cubicBezTo>
                    <a:pt x="26691" y="119231"/>
                    <a:pt x="0" y="92540"/>
                    <a:pt x="0" y="59615"/>
                  </a:cubicBezTo>
                  <a:lnTo>
                    <a:pt x="0" y="59615"/>
                  </a:lnTo>
                  <a:cubicBezTo>
                    <a:pt x="0" y="26691"/>
                    <a:pt x="26691" y="0"/>
                    <a:pt x="59615" y="0"/>
                  </a:cubicBezTo>
                  <a:close/>
                </a:path>
              </a:pathLst>
            </a:custGeom>
            <a:solidFill>
              <a:srgbClr val="FFFFFF">
                <a:alpha val="34902"/>
              </a:srgbClr>
            </a:solidFill>
            <a:ln cap="rnd">
              <a:noFill/>
              <a:prstDash val="solid"/>
              <a:round/>
            </a:ln>
          </p:spPr>
        </p:sp>
        <p:sp>
          <p:nvSpPr>
            <p:cNvPr name="TextBox 48" id="48"/>
            <p:cNvSpPr txBox="true"/>
            <p:nvPr/>
          </p:nvSpPr>
          <p:spPr>
            <a:xfrm>
              <a:off x="0" y="-28575"/>
              <a:ext cx="308584" cy="147806"/>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49" id="49"/>
          <p:cNvGrpSpPr/>
          <p:nvPr/>
        </p:nvGrpSpPr>
        <p:grpSpPr>
          <a:xfrm rot="0">
            <a:off x="13292898" y="1855163"/>
            <a:ext cx="2334978" cy="1075046"/>
            <a:chOff x="0" y="0"/>
            <a:chExt cx="332991" cy="153312"/>
          </a:xfrm>
        </p:grpSpPr>
        <p:sp>
          <p:nvSpPr>
            <p:cNvPr name="Freeform 50" id="50"/>
            <p:cNvSpPr/>
            <p:nvPr/>
          </p:nvSpPr>
          <p:spPr>
            <a:xfrm flipH="false" flipV="false" rot="0">
              <a:off x="0" y="0"/>
              <a:ext cx="332991" cy="153312"/>
            </a:xfrm>
            <a:custGeom>
              <a:avLst/>
              <a:gdLst/>
              <a:ahLst/>
              <a:cxnLst/>
              <a:rect r="r" b="b" t="t" l="l"/>
              <a:pathLst>
                <a:path h="153312" w="332991">
                  <a:moveTo>
                    <a:pt x="76656" y="0"/>
                  </a:moveTo>
                  <a:lnTo>
                    <a:pt x="256335" y="0"/>
                  </a:lnTo>
                  <a:cubicBezTo>
                    <a:pt x="276665" y="0"/>
                    <a:pt x="296163" y="8076"/>
                    <a:pt x="310539" y="22452"/>
                  </a:cubicBezTo>
                  <a:cubicBezTo>
                    <a:pt x="324914" y="36828"/>
                    <a:pt x="332991" y="56326"/>
                    <a:pt x="332991" y="76656"/>
                  </a:cubicBezTo>
                  <a:lnTo>
                    <a:pt x="332991" y="76656"/>
                  </a:lnTo>
                  <a:cubicBezTo>
                    <a:pt x="332991" y="96987"/>
                    <a:pt x="324914" y="116484"/>
                    <a:pt x="310539" y="130860"/>
                  </a:cubicBezTo>
                  <a:cubicBezTo>
                    <a:pt x="296163" y="145236"/>
                    <a:pt x="276665" y="153312"/>
                    <a:pt x="256335"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51" id="51"/>
            <p:cNvSpPr txBox="true"/>
            <p:nvPr/>
          </p:nvSpPr>
          <p:spPr>
            <a:xfrm>
              <a:off x="0" y="-28575"/>
              <a:ext cx="332991"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52" id="52"/>
          <p:cNvGrpSpPr/>
          <p:nvPr/>
        </p:nvGrpSpPr>
        <p:grpSpPr>
          <a:xfrm rot="0">
            <a:off x="13292898" y="3119102"/>
            <a:ext cx="2334978" cy="1075046"/>
            <a:chOff x="0" y="0"/>
            <a:chExt cx="332991" cy="153312"/>
          </a:xfrm>
        </p:grpSpPr>
        <p:sp>
          <p:nvSpPr>
            <p:cNvPr name="Freeform 53" id="53"/>
            <p:cNvSpPr/>
            <p:nvPr/>
          </p:nvSpPr>
          <p:spPr>
            <a:xfrm flipH="false" flipV="false" rot="0">
              <a:off x="0" y="0"/>
              <a:ext cx="332991" cy="153312"/>
            </a:xfrm>
            <a:custGeom>
              <a:avLst/>
              <a:gdLst/>
              <a:ahLst/>
              <a:cxnLst/>
              <a:rect r="r" b="b" t="t" l="l"/>
              <a:pathLst>
                <a:path h="153312" w="332991">
                  <a:moveTo>
                    <a:pt x="76656" y="0"/>
                  </a:moveTo>
                  <a:lnTo>
                    <a:pt x="256335" y="0"/>
                  </a:lnTo>
                  <a:cubicBezTo>
                    <a:pt x="276665" y="0"/>
                    <a:pt x="296163" y="8076"/>
                    <a:pt x="310539" y="22452"/>
                  </a:cubicBezTo>
                  <a:cubicBezTo>
                    <a:pt x="324914" y="36828"/>
                    <a:pt x="332991" y="56326"/>
                    <a:pt x="332991" y="76656"/>
                  </a:cubicBezTo>
                  <a:lnTo>
                    <a:pt x="332991" y="76656"/>
                  </a:lnTo>
                  <a:cubicBezTo>
                    <a:pt x="332991" y="96987"/>
                    <a:pt x="324914" y="116484"/>
                    <a:pt x="310539" y="130860"/>
                  </a:cubicBezTo>
                  <a:cubicBezTo>
                    <a:pt x="296163" y="145236"/>
                    <a:pt x="276665" y="153312"/>
                    <a:pt x="256335"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54" id="54"/>
            <p:cNvSpPr txBox="true"/>
            <p:nvPr/>
          </p:nvSpPr>
          <p:spPr>
            <a:xfrm>
              <a:off x="0" y="-28575"/>
              <a:ext cx="332991" cy="181887"/>
            </a:xfrm>
            <a:prstGeom prst="rect">
              <a:avLst/>
            </a:prstGeom>
          </p:spPr>
          <p:txBody>
            <a:bodyPr anchor="ctr" rtlCol="false" tIns="50800" lIns="50800" bIns="50800" rIns="50800"/>
            <a:lstStyle/>
            <a:p>
              <a:pPr algn="l" marL="284288" indent="-142144" lvl="1">
                <a:lnSpc>
                  <a:spcPts val="1843"/>
                </a:lnSpc>
                <a:buFont typeface="Arial"/>
                <a:buChar char="•"/>
              </a:pPr>
              <a:r>
                <a:rPr lang="en-US" sz="1316">
                  <a:solidFill>
                    <a:srgbClr val="000000"/>
                  </a:solidFill>
                  <a:latin typeface="Montserrat"/>
                  <a:ea typeface="Montserrat"/>
                  <a:cs typeface="Montserrat"/>
                  <a:sym typeface="Montserrat"/>
                </a:rPr>
                <a:t>Gestión de prensa</a:t>
              </a:r>
            </a:p>
          </p:txBody>
        </p:sp>
      </p:grpSp>
      <p:grpSp>
        <p:nvGrpSpPr>
          <p:cNvPr name="Group 55" id="55"/>
          <p:cNvGrpSpPr/>
          <p:nvPr/>
        </p:nvGrpSpPr>
        <p:grpSpPr>
          <a:xfrm rot="0">
            <a:off x="15808521" y="1855163"/>
            <a:ext cx="2398571" cy="1075046"/>
            <a:chOff x="0" y="0"/>
            <a:chExt cx="342060" cy="153312"/>
          </a:xfrm>
        </p:grpSpPr>
        <p:sp>
          <p:nvSpPr>
            <p:cNvPr name="Freeform 56" id="56"/>
            <p:cNvSpPr/>
            <p:nvPr/>
          </p:nvSpPr>
          <p:spPr>
            <a:xfrm flipH="false" flipV="false" rot="0">
              <a:off x="0" y="0"/>
              <a:ext cx="342060" cy="153312"/>
            </a:xfrm>
            <a:custGeom>
              <a:avLst/>
              <a:gdLst/>
              <a:ahLst/>
              <a:cxnLst/>
              <a:rect r="r" b="b" t="t" l="l"/>
              <a:pathLst>
                <a:path h="153312" w="342060">
                  <a:moveTo>
                    <a:pt x="76656" y="0"/>
                  </a:moveTo>
                  <a:lnTo>
                    <a:pt x="265404" y="0"/>
                  </a:lnTo>
                  <a:cubicBezTo>
                    <a:pt x="285734" y="0"/>
                    <a:pt x="305232" y="8076"/>
                    <a:pt x="319608" y="22452"/>
                  </a:cubicBezTo>
                  <a:cubicBezTo>
                    <a:pt x="333983" y="36828"/>
                    <a:pt x="342060" y="56326"/>
                    <a:pt x="342060" y="76656"/>
                  </a:cubicBezTo>
                  <a:lnTo>
                    <a:pt x="342060" y="76656"/>
                  </a:lnTo>
                  <a:cubicBezTo>
                    <a:pt x="342060" y="96987"/>
                    <a:pt x="333983" y="116484"/>
                    <a:pt x="319608" y="130860"/>
                  </a:cubicBezTo>
                  <a:cubicBezTo>
                    <a:pt x="305232" y="145236"/>
                    <a:pt x="285734" y="153312"/>
                    <a:pt x="265404"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57" id="57"/>
            <p:cNvSpPr txBox="true"/>
            <p:nvPr/>
          </p:nvSpPr>
          <p:spPr>
            <a:xfrm>
              <a:off x="0" y="-28575"/>
              <a:ext cx="342060" cy="181887"/>
            </a:xfrm>
            <a:prstGeom prst="rect">
              <a:avLst/>
            </a:prstGeom>
          </p:spPr>
          <p:txBody>
            <a:bodyPr anchor="ctr" rtlCol="false" tIns="50800" lIns="50800" bIns="50800" rIns="50800"/>
            <a:lstStyle/>
            <a:p>
              <a:pPr algn="ctr" marL="0" indent="0" lvl="0">
                <a:lnSpc>
                  <a:spcPts val="1843"/>
                </a:lnSpc>
                <a:spcBef>
                  <a:spcPct val="0"/>
                </a:spcBef>
              </a:pPr>
            </a:p>
          </p:txBody>
        </p:sp>
      </p:grpSp>
      <p:sp>
        <p:nvSpPr>
          <p:cNvPr name="TextBox 58" id="58"/>
          <p:cNvSpPr txBox="true"/>
          <p:nvPr/>
        </p:nvSpPr>
        <p:spPr>
          <a:xfrm rot="0">
            <a:off x="6719295" y="2203986"/>
            <a:ext cx="1827268" cy="339300"/>
          </a:xfrm>
          <a:prstGeom prst="rect">
            <a:avLst/>
          </a:prstGeom>
        </p:spPr>
        <p:txBody>
          <a:bodyPr anchor="t" rtlCol="false" tIns="0" lIns="0" bIns="0" rIns="0">
            <a:spAutoFit/>
          </a:bodyPr>
          <a:lstStyle/>
          <a:p>
            <a:pPr algn="l">
              <a:lnSpc>
                <a:spcPts val="2823"/>
              </a:lnSpc>
              <a:spcBef>
                <a:spcPct val="0"/>
              </a:spcBef>
            </a:pPr>
            <a:r>
              <a:rPr lang="en-US" b="true" sz="2016">
                <a:solidFill>
                  <a:srgbClr val="FFFFFF"/>
                </a:solidFill>
                <a:latin typeface="Montserrat Bold"/>
                <a:ea typeface="Montserrat Bold"/>
                <a:cs typeface="Montserrat Bold"/>
                <a:sym typeface="Montserrat Bold"/>
              </a:rPr>
              <a:t>Semana  1</a:t>
            </a:r>
          </a:p>
        </p:txBody>
      </p:sp>
      <p:sp>
        <p:nvSpPr>
          <p:cNvPr name="TextBox 59" id="59"/>
          <p:cNvSpPr txBox="true"/>
          <p:nvPr/>
        </p:nvSpPr>
        <p:spPr>
          <a:xfrm rot="0">
            <a:off x="8754350" y="2200674"/>
            <a:ext cx="1992497" cy="339300"/>
          </a:xfrm>
          <a:prstGeom prst="rect">
            <a:avLst/>
          </a:prstGeom>
        </p:spPr>
        <p:txBody>
          <a:bodyPr anchor="t" rtlCol="false" tIns="0" lIns="0" bIns="0" rIns="0">
            <a:spAutoFit/>
          </a:bodyPr>
          <a:lstStyle/>
          <a:p>
            <a:pPr algn="ctr">
              <a:lnSpc>
                <a:spcPts val="2823"/>
              </a:lnSpc>
              <a:spcBef>
                <a:spcPct val="0"/>
              </a:spcBef>
            </a:pPr>
            <a:r>
              <a:rPr lang="en-US" b="true" sz="2016">
                <a:solidFill>
                  <a:srgbClr val="FFFFFF"/>
                </a:solidFill>
                <a:latin typeface="Montserrat Bold"/>
                <a:ea typeface="Montserrat Bold"/>
                <a:cs typeface="Montserrat Bold"/>
                <a:sym typeface="Montserrat Bold"/>
              </a:rPr>
              <a:t>Semana  2</a:t>
            </a:r>
          </a:p>
        </p:txBody>
      </p:sp>
      <p:sp>
        <p:nvSpPr>
          <p:cNvPr name="TextBox 60" id="60"/>
          <p:cNvSpPr txBox="true"/>
          <p:nvPr/>
        </p:nvSpPr>
        <p:spPr>
          <a:xfrm rot="0">
            <a:off x="10931704" y="2203986"/>
            <a:ext cx="1988023" cy="339300"/>
          </a:xfrm>
          <a:prstGeom prst="rect">
            <a:avLst/>
          </a:prstGeom>
        </p:spPr>
        <p:txBody>
          <a:bodyPr anchor="t" rtlCol="false" tIns="0" lIns="0" bIns="0" rIns="0">
            <a:spAutoFit/>
          </a:bodyPr>
          <a:lstStyle/>
          <a:p>
            <a:pPr algn="ctr">
              <a:lnSpc>
                <a:spcPts val="2823"/>
              </a:lnSpc>
              <a:spcBef>
                <a:spcPct val="0"/>
              </a:spcBef>
            </a:pPr>
            <a:r>
              <a:rPr lang="en-US" b="true" sz="2016">
                <a:solidFill>
                  <a:srgbClr val="FFFFFF"/>
                </a:solidFill>
                <a:latin typeface="Montserrat Bold"/>
                <a:ea typeface="Montserrat Bold"/>
                <a:cs typeface="Montserrat Bold"/>
                <a:sym typeface="Montserrat Bold"/>
              </a:rPr>
              <a:t>Semana  3</a:t>
            </a:r>
          </a:p>
        </p:txBody>
      </p:sp>
      <p:sp>
        <p:nvSpPr>
          <p:cNvPr name="TextBox 61" id="61"/>
          <p:cNvSpPr txBox="true"/>
          <p:nvPr/>
        </p:nvSpPr>
        <p:spPr>
          <a:xfrm rot="0">
            <a:off x="13783052" y="2200674"/>
            <a:ext cx="1827268" cy="339300"/>
          </a:xfrm>
          <a:prstGeom prst="rect">
            <a:avLst/>
          </a:prstGeom>
        </p:spPr>
        <p:txBody>
          <a:bodyPr anchor="t" rtlCol="false" tIns="0" lIns="0" bIns="0" rIns="0">
            <a:spAutoFit/>
          </a:bodyPr>
          <a:lstStyle/>
          <a:p>
            <a:pPr algn="just">
              <a:lnSpc>
                <a:spcPts val="2823"/>
              </a:lnSpc>
              <a:spcBef>
                <a:spcPct val="0"/>
              </a:spcBef>
            </a:pPr>
            <a:r>
              <a:rPr lang="en-US" b="true" sz="2016">
                <a:solidFill>
                  <a:srgbClr val="FFFFFF"/>
                </a:solidFill>
                <a:latin typeface="Montserrat Bold"/>
                <a:ea typeface="Montserrat Bold"/>
                <a:cs typeface="Montserrat Bold"/>
                <a:sym typeface="Montserrat Bold"/>
              </a:rPr>
              <a:t>Semana  4</a:t>
            </a:r>
          </a:p>
        </p:txBody>
      </p:sp>
      <p:sp>
        <p:nvSpPr>
          <p:cNvPr name="TextBox 62" id="62"/>
          <p:cNvSpPr txBox="true"/>
          <p:nvPr/>
        </p:nvSpPr>
        <p:spPr>
          <a:xfrm rot="0">
            <a:off x="16271595" y="2200674"/>
            <a:ext cx="1827268" cy="339300"/>
          </a:xfrm>
          <a:prstGeom prst="rect">
            <a:avLst/>
          </a:prstGeom>
        </p:spPr>
        <p:txBody>
          <a:bodyPr anchor="t" rtlCol="false" tIns="0" lIns="0" bIns="0" rIns="0">
            <a:spAutoFit/>
          </a:bodyPr>
          <a:lstStyle/>
          <a:p>
            <a:pPr algn="ctr">
              <a:lnSpc>
                <a:spcPts val="2823"/>
              </a:lnSpc>
              <a:spcBef>
                <a:spcPct val="0"/>
              </a:spcBef>
            </a:pPr>
            <a:r>
              <a:rPr lang="en-US" b="true" sz="2016">
                <a:solidFill>
                  <a:srgbClr val="FFFFFF"/>
                </a:solidFill>
                <a:latin typeface="Montserrat Bold"/>
                <a:ea typeface="Montserrat Bold"/>
                <a:cs typeface="Montserrat Bold"/>
                <a:sym typeface="Montserrat Bold"/>
              </a:rPr>
              <a:t>Semana  5</a:t>
            </a:r>
          </a:p>
        </p:txBody>
      </p:sp>
      <p:grpSp>
        <p:nvGrpSpPr>
          <p:cNvPr name="Group 63" id="63"/>
          <p:cNvGrpSpPr/>
          <p:nvPr/>
        </p:nvGrpSpPr>
        <p:grpSpPr>
          <a:xfrm rot="0">
            <a:off x="3498189" y="5659733"/>
            <a:ext cx="2373877" cy="2076717"/>
            <a:chOff x="0" y="0"/>
            <a:chExt cx="338538" cy="296160"/>
          </a:xfrm>
        </p:grpSpPr>
        <p:sp>
          <p:nvSpPr>
            <p:cNvPr name="Freeform 64" id="64"/>
            <p:cNvSpPr/>
            <p:nvPr/>
          </p:nvSpPr>
          <p:spPr>
            <a:xfrm flipH="false" flipV="false" rot="0">
              <a:off x="0" y="0"/>
              <a:ext cx="338538" cy="296160"/>
            </a:xfrm>
            <a:custGeom>
              <a:avLst/>
              <a:gdLst/>
              <a:ahLst/>
              <a:cxnLst/>
              <a:rect r="r" b="b" t="t" l="l"/>
              <a:pathLst>
                <a:path h="296160" w="338538">
                  <a:moveTo>
                    <a:pt x="91316" y="0"/>
                  </a:moveTo>
                  <a:lnTo>
                    <a:pt x="247222" y="0"/>
                  </a:lnTo>
                  <a:cubicBezTo>
                    <a:pt x="271440" y="0"/>
                    <a:pt x="294667" y="9621"/>
                    <a:pt x="311792" y="26746"/>
                  </a:cubicBezTo>
                  <a:cubicBezTo>
                    <a:pt x="328917" y="43871"/>
                    <a:pt x="338538" y="67098"/>
                    <a:pt x="338538" y="91316"/>
                  </a:cubicBezTo>
                  <a:lnTo>
                    <a:pt x="338538" y="204844"/>
                  </a:lnTo>
                  <a:cubicBezTo>
                    <a:pt x="338538" y="229062"/>
                    <a:pt x="328917" y="252289"/>
                    <a:pt x="311792" y="269414"/>
                  </a:cubicBezTo>
                  <a:cubicBezTo>
                    <a:pt x="294667" y="286539"/>
                    <a:pt x="271440" y="296160"/>
                    <a:pt x="247222" y="296160"/>
                  </a:cubicBezTo>
                  <a:lnTo>
                    <a:pt x="91316" y="296160"/>
                  </a:lnTo>
                  <a:cubicBezTo>
                    <a:pt x="67098" y="296160"/>
                    <a:pt x="43871" y="286539"/>
                    <a:pt x="26746" y="269414"/>
                  </a:cubicBezTo>
                  <a:cubicBezTo>
                    <a:pt x="9621" y="252289"/>
                    <a:pt x="0" y="229062"/>
                    <a:pt x="0" y="204844"/>
                  </a:cubicBezTo>
                  <a:lnTo>
                    <a:pt x="0" y="91316"/>
                  </a:lnTo>
                  <a:cubicBezTo>
                    <a:pt x="0" y="67098"/>
                    <a:pt x="9621" y="43871"/>
                    <a:pt x="26746" y="26746"/>
                  </a:cubicBezTo>
                  <a:cubicBezTo>
                    <a:pt x="43871" y="9621"/>
                    <a:pt x="67098" y="0"/>
                    <a:pt x="91316" y="0"/>
                  </a:cubicBezTo>
                  <a:close/>
                </a:path>
              </a:pathLst>
            </a:custGeom>
            <a:ln w="19050" cap="rnd">
              <a:solidFill>
                <a:srgbClr val="EEECE9"/>
              </a:solidFill>
              <a:prstDash val="solid"/>
              <a:round/>
            </a:ln>
          </p:spPr>
        </p:sp>
        <p:sp>
          <p:nvSpPr>
            <p:cNvPr name="TextBox 65" id="65"/>
            <p:cNvSpPr txBox="true"/>
            <p:nvPr/>
          </p:nvSpPr>
          <p:spPr>
            <a:xfrm>
              <a:off x="0" y="9525"/>
              <a:ext cx="338538" cy="286635"/>
            </a:xfrm>
            <a:prstGeom prst="rect">
              <a:avLst/>
            </a:prstGeom>
          </p:spPr>
          <p:txBody>
            <a:bodyPr anchor="ctr" rtlCol="false" tIns="50800" lIns="50800" bIns="50800" rIns="50800"/>
            <a:lstStyle/>
            <a:p>
              <a:pPr algn="ctr" marL="0" indent="0" lvl="0">
                <a:lnSpc>
                  <a:spcPts val="2573"/>
                </a:lnSpc>
              </a:pPr>
              <a:r>
                <a:rPr lang="en-US" b="true" sz="2199">
                  <a:solidFill>
                    <a:srgbClr val="EEECE9"/>
                  </a:solidFill>
                  <a:latin typeface="Montserrat Bold"/>
                  <a:ea typeface="Montserrat Bold"/>
                  <a:cs typeface="Montserrat Bold"/>
                  <a:sym typeface="Montserrat Bold"/>
                </a:rPr>
                <a:t>Producción audiovisual</a:t>
              </a:r>
            </a:p>
          </p:txBody>
        </p:sp>
      </p:grpSp>
      <p:grpSp>
        <p:nvGrpSpPr>
          <p:cNvPr name="Group 66" id="66"/>
          <p:cNvGrpSpPr/>
          <p:nvPr/>
        </p:nvGrpSpPr>
        <p:grpSpPr>
          <a:xfrm rot="0">
            <a:off x="6102753" y="5648588"/>
            <a:ext cx="2259637" cy="2660246"/>
            <a:chOff x="0" y="0"/>
            <a:chExt cx="322246" cy="379377"/>
          </a:xfrm>
        </p:grpSpPr>
        <p:sp>
          <p:nvSpPr>
            <p:cNvPr name="Freeform 67" id="67"/>
            <p:cNvSpPr/>
            <p:nvPr/>
          </p:nvSpPr>
          <p:spPr>
            <a:xfrm flipH="false" flipV="false" rot="0">
              <a:off x="0" y="0"/>
              <a:ext cx="322246" cy="379377"/>
            </a:xfrm>
            <a:custGeom>
              <a:avLst/>
              <a:gdLst/>
              <a:ahLst/>
              <a:cxnLst/>
              <a:rect r="r" b="b" t="t" l="l"/>
              <a:pathLst>
                <a:path h="379377" w="322246">
                  <a:moveTo>
                    <a:pt x="95933" y="0"/>
                  </a:moveTo>
                  <a:lnTo>
                    <a:pt x="226313" y="0"/>
                  </a:lnTo>
                  <a:cubicBezTo>
                    <a:pt x="279296" y="0"/>
                    <a:pt x="322246" y="42951"/>
                    <a:pt x="322246" y="95933"/>
                  </a:cubicBezTo>
                  <a:lnTo>
                    <a:pt x="322246" y="283444"/>
                  </a:lnTo>
                  <a:cubicBezTo>
                    <a:pt x="322246" y="336426"/>
                    <a:pt x="279296" y="379377"/>
                    <a:pt x="226313" y="379377"/>
                  </a:cubicBezTo>
                  <a:lnTo>
                    <a:pt x="95933" y="379377"/>
                  </a:lnTo>
                  <a:cubicBezTo>
                    <a:pt x="42951" y="379377"/>
                    <a:pt x="0" y="336426"/>
                    <a:pt x="0" y="283444"/>
                  </a:cubicBezTo>
                  <a:lnTo>
                    <a:pt x="0" y="95933"/>
                  </a:lnTo>
                  <a:cubicBezTo>
                    <a:pt x="0" y="42951"/>
                    <a:pt x="42951" y="0"/>
                    <a:pt x="95933" y="0"/>
                  </a:cubicBezTo>
                  <a:close/>
                </a:path>
              </a:pathLst>
            </a:custGeom>
            <a:solidFill>
              <a:srgbClr val="C9E77F"/>
            </a:solidFill>
            <a:ln cap="rnd">
              <a:noFill/>
              <a:prstDash val="solid"/>
              <a:round/>
            </a:ln>
          </p:spPr>
        </p:sp>
        <p:sp>
          <p:nvSpPr>
            <p:cNvPr name="TextBox 68" id="68"/>
            <p:cNvSpPr txBox="true"/>
            <p:nvPr/>
          </p:nvSpPr>
          <p:spPr>
            <a:xfrm>
              <a:off x="0" y="-28575"/>
              <a:ext cx="322246" cy="407952"/>
            </a:xfrm>
            <a:prstGeom prst="rect">
              <a:avLst/>
            </a:prstGeom>
          </p:spPr>
          <p:txBody>
            <a:bodyPr anchor="ctr" rtlCol="false" tIns="50800" lIns="50800" bIns="50800" rIns="50800"/>
            <a:lstStyle/>
            <a:p>
              <a:pPr algn="l">
                <a:lnSpc>
                  <a:spcPts val="1843"/>
                </a:lnSpc>
              </a:pPr>
              <a:r>
                <a:rPr lang="en-US" sz="1316" b="true">
                  <a:solidFill>
                    <a:srgbClr val="000000"/>
                  </a:solidFill>
                  <a:latin typeface="Montserrat Bold"/>
                  <a:ea typeface="Montserrat Bold"/>
                  <a:cs typeface="Montserrat Bold"/>
                  <a:sym typeface="Montserrat Bold"/>
                </a:rPr>
                <a:t>Junio (2,3,4)</a:t>
              </a:r>
            </a:p>
            <a:p>
              <a:pPr algn="l">
                <a:lnSpc>
                  <a:spcPts val="1843"/>
                </a:lnSpc>
              </a:pPr>
              <a:r>
                <a:rPr lang="en-US" sz="1316">
                  <a:solidFill>
                    <a:srgbClr val="000000"/>
                  </a:solidFill>
                  <a:latin typeface="Montserrat"/>
                  <a:ea typeface="Montserrat"/>
                  <a:cs typeface="Montserrat"/>
                  <a:sym typeface="Montserrat"/>
                </a:rPr>
                <a:t>Paramo de Saboya y Ventanas de Tisquizoque </a:t>
              </a:r>
            </a:p>
            <a:p>
              <a:pPr algn="l">
                <a:lnSpc>
                  <a:spcPts val="1843"/>
                </a:lnSpc>
              </a:pPr>
            </a:p>
            <a:p>
              <a:pPr algn="l">
                <a:lnSpc>
                  <a:spcPts val="1843"/>
                </a:lnSpc>
              </a:pPr>
            </a:p>
            <a:p>
              <a:pPr algn="l">
                <a:lnSpc>
                  <a:spcPts val="1843"/>
                </a:lnSpc>
              </a:pPr>
            </a:p>
            <a:p>
              <a:pPr algn="l">
                <a:lnSpc>
                  <a:spcPts val="1563"/>
                </a:lnSpc>
              </a:pPr>
            </a:p>
            <a:p>
              <a:pPr algn="l">
                <a:lnSpc>
                  <a:spcPts val="163"/>
                </a:lnSpc>
              </a:pPr>
            </a:p>
          </p:txBody>
        </p:sp>
      </p:grpSp>
      <p:grpSp>
        <p:nvGrpSpPr>
          <p:cNvPr name="Group 69" id="69"/>
          <p:cNvGrpSpPr/>
          <p:nvPr/>
        </p:nvGrpSpPr>
        <p:grpSpPr>
          <a:xfrm rot="0">
            <a:off x="13300718" y="8464916"/>
            <a:ext cx="2309603" cy="859691"/>
            <a:chOff x="0" y="0"/>
            <a:chExt cx="329372" cy="122600"/>
          </a:xfrm>
        </p:grpSpPr>
        <p:sp>
          <p:nvSpPr>
            <p:cNvPr name="Freeform 70" id="70"/>
            <p:cNvSpPr/>
            <p:nvPr/>
          </p:nvSpPr>
          <p:spPr>
            <a:xfrm flipH="false" flipV="false" rot="0">
              <a:off x="0" y="0"/>
              <a:ext cx="329372" cy="122600"/>
            </a:xfrm>
            <a:custGeom>
              <a:avLst/>
              <a:gdLst/>
              <a:ahLst/>
              <a:cxnLst/>
              <a:rect r="r" b="b" t="t" l="l"/>
              <a:pathLst>
                <a:path h="122600" w="329372">
                  <a:moveTo>
                    <a:pt x="61300" y="0"/>
                  </a:moveTo>
                  <a:lnTo>
                    <a:pt x="268072" y="0"/>
                  </a:lnTo>
                  <a:cubicBezTo>
                    <a:pt x="301927" y="0"/>
                    <a:pt x="329372" y="27445"/>
                    <a:pt x="329372" y="61300"/>
                  </a:cubicBezTo>
                  <a:lnTo>
                    <a:pt x="329372" y="61300"/>
                  </a:lnTo>
                  <a:cubicBezTo>
                    <a:pt x="329372" y="77558"/>
                    <a:pt x="322914" y="93150"/>
                    <a:pt x="311418" y="104646"/>
                  </a:cubicBezTo>
                  <a:cubicBezTo>
                    <a:pt x="299922" y="116142"/>
                    <a:pt x="284330" y="122600"/>
                    <a:pt x="268072" y="122600"/>
                  </a:cubicBezTo>
                  <a:lnTo>
                    <a:pt x="61300" y="122600"/>
                  </a:lnTo>
                  <a:cubicBezTo>
                    <a:pt x="45042" y="122600"/>
                    <a:pt x="29450" y="116142"/>
                    <a:pt x="17954" y="104646"/>
                  </a:cubicBezTo>
                  <a:cubicBezTo>
                    <a:pt x="6458" y="93150"/>
                    <a:pt x="0" y="77558"/>
                    <a:pt x="0" y="61300"/>
                  </a:cubicBezTo>
                  <a:lnTo>
                    <a:pt x="0" y="61300"/>
                  </a:lnTo>
                  <a:cubicBezTo>
                    <a:pt x="0" y="45042"/>
                    <a:pt x="6458" y="29450"/>
                    <a:pt x="17954" y="17954"/>
                  </a:cubicBezTo>
                  <a:cubicBezTo>
                    <a:pt x="29450" y="6458"/>
                    <a:pt x="45042" y="0"/>
                    <a:pt x="61300" y="0"/>
                  </a:cubicBezTo>
                  <a:close/>
                </a:path>
              </a:pathLst>
            </a:custGeom>
            <a:solidFill>
              <a:srgbClr val="C9E77F"/>
            </a:solidFill>
            <a:ln cap="rnd">
              <a:noFill/>
              <a:prstDash val="solid"/>
              <a:round/>
            </a:ln>
          </p:spPr>
        </p:sp>
        <p:sp>
          <p:nvSpPr>
            <p:cNvPr name="TextBox 71" id="71"/>
            <p:cNvSpPr txBox="true"/>
            <p:nvPr/>
          </p:nvSpPr>
          <p:spPr>
            <a:xfrm>
              <a:off x="0" y="-28575"/>
              <a:ext cx="329372" cy="151175"/>
            </a:xfrm>
            <a:prstGeom prst="rect">
              <a:avLst/>
            </a:prstGeom>
          </p:spPr>
          <p:txBody>
            <a:bodyPr anchor="ctr" rtlCol="false" tIns="50800" lIns="50800" bIns="50800" rIns="50800"/>
            <a:lstStyle/>
            <a:p>
              <a:pPr algn="ctr" marL="0" indent="0" lvl="0">
                <a:lnSpc>
                  <a:spcPts val="1843"/>
                </a:lnSpc>
                <a:spcBef>
                  <a:spcPct val="0"/>
                </a:spcBef>
              </a:pPr>
              <a:r>
                <a:rPr lang="en-US" sz="1316">
                  <a:solidFill>
                    <a:srgbClr val="000000"/>
                  </a:solidFill>
                  <a:latin typeface="Montserrat"/>
                  <a:ea typeface="Montserrat"/>
                  <a:cs typeface="Montserrat"/>
                  <a:sym typeface="Montserrat"/>
                </a:rPr>
                <a:t>Presentación a jefe de comunicaciones</a:t>
              </a:r>
            </a:p>
          </p:txBody>
        </p:sp>
      </p:grpSp>
      <p:grpSp>
        <p:nvGrpSpPr>
          <p:cNvPr name="Group 72" id="72"/>
          <p:cNvGrpSpPr/>
          <p:nvPr/>
        </p:nvGrpSpPr>
        <p:grpSpPr>
          <a:xfrm rot="0">
            <a:off x="8577050" y="8464916"/>
            <a:ext cx="2204066" cy="859691"/>
            <a:chOff x="0" y="0"/>
            <a:chExt cx="314321" cy="122600"/>
          </a:xfrm>
        </p:grpSpPr>
        <p:sp>
          <p:nvSpPr>
            <p:cNvPr name="Freeform 73" id="73"/>
            <p:cNvSpPr/>
            <p:nvPr/>
          </p:nvSpPr>
          <p:spPr>
            <a:xfrm flipH="false" flipV="false" rot="0">
              <a:off x="0" y="0"/>
              <a:ext cx="314321" cy="122600"/>
            </a:xfrm>
            <a:custGeom>
              <a:avLst/>
              <a:gdLst/>
              <a:ahLst/>
              <a:cxnLst/>
              <a:rect r="r" b="b" t="t" l="l"/>
              <a:pathLst>
                <a:path h="122600" w="314321">
                  <a:moveTo>
                    <a:pt x="61300" y="0"/>
                  </a:moveTo>
                  <a:lnTo>
                    <a:pt x="253021" y="0"/>
                  </a:lnTo>
                  <a:cubicBezTo>
                    <a:pt x="286876" y="0"/>
                    <a:pt x="314321" y="27445"/>
                    <a:pt x="314321" y="61300"/>
                  </a:cubicBezTo>
                  <a:lnTo>
                    <a:pt x="314321" y="61300"/>
                  </a:lnTo>
                  <a:cubicBezTo>
                    <a:pt x="314321" y="77558"/>
                    <a:pt x="307863" y="93150"/>
                    <a:pt x="296367" y="104646"/>
                  </a:cubicBezTo>
                  <a:cubicBezTo>
                    <a:pt x="284871" y="116142"/>
                    <a:pt x="269279" y="122600"/>
                    <a:pt x="253021" y="122600"/>
                  </a:cubicBezTo>
                  <a:lnTo>
                    <a:pt x="61300" y="122600"/>
                  </a:lnTo>
                  <a:cubicBezTo>
                    <a:pt x="45042" y="122600"/>
                    <a:pt x="29450" y="116142"/>
                    <a:pt x="17954" y="104646"/>
                  </a:cubicBezTo>
                  <a:cubicBezTo>
                    <a:pt x="6458" y="93150"/>
                    <a:pt x="0" y="77558"/>
                    <a:pt x="0" y="61300"/>
                  </a:cubicBezTo>
                  <a:lnTo>
                    <a:pt x="0" y="61300"/>
                  </a:lnTo>
                  <a:cubicBezTo>
                    <a:pt x="0" y="45042"/>
                    <a:pt x="6458" y="29450"/>
                    <a:pt x="17954" y="17954"/>
                  </a:cubicBezTo>
                  <a:cubicBezTo>
                    <a:pt x="29450" y="6458"/>
                    <a:pt x="45042" y="0"/>
                    <a:pt x="61300" y="0"/>
                  </a:cubicBezTo>
                  <a:close/>
                </a:path>
              </a:pathLst>
            </a:custGeom>
            <a:solidFill>
              <a:srgbClr val="C9E77F"/>
            </a:solidFill>
            <a:ln cap="rnd">
              <a:noFill/>
              <a:prstDash val="solid"/>
              <a:round/>
            </a:ln>
          </p:spPr>
        </p:sp>
        <p:sp>
          <p:nvSpPr>
            <p:cNvPr name="TextBox 74" id="74"/>
            <p:cNvSpPr txBox="true"/>
            <p:nvPr/>
          </p:nvSpPr>
          <p:spPr>
            <a:xfrm>
              <a:off x="0" y="-28575"/>
              <a:ext cx="314321" cy="151175"/>
            </a:xfrm>
            <a:prstGeom prst="rect">
              <a:avLst/>
            </a:prstGeom>
          </p:spPr>
          <p:txBody>
            <a:bodyPr anchor="ctr" rtlCol="false" tIns="50800" lIns="50800" bIns="50800" rIns="50800"/>
            <a:lstStyle/>
            <a:p>
              <a:pPr algn="ctr" marL="0" indent="0" lvl="0">
                <a:lnSpc>
                  <a:spcPts val="1843"/>
                </a:lnSpc>
                <a:spcBef>
                  <a:spcPct val="0"/>
                </a:spcBef>
              </a:pPr>
              <a:r>
                <a:rPr lang="en-US" sz="1316">
                  <a:solidFill>
                    <a:srgbClr val="000000"/>
                  </a:solidFill>
                  <a:latin typeface="Montserrat"/>
                  <a:ea typeface="Montserrat"/>
                  <a:cs typeface="Montserrat"/>
                  <a:sym typeface="Montserrat"/>
                </a:rPr>
                <a:t>Presentación a jefe de comunicaciones</a:t>
              </a:r>
            </a:p>
          </p:txBody>
        </p:sp>
      </p:grpSp>
      <p:grpSp>
        <p:nvGrpSpPr>
          <p:cNvPr name="Group 75" id="75"/>
          <p:cNvGrpSpPr/>
          <p:nvPr/>
        </p:nvGrpSpPr>
        <p:grpSpPr>
          <a:xfrm rot="0">
            <a:off x="10931704" y="5682257"/>
            <a:ext cx="2168988" cy="2626577"/>
            <a:chOff x="0" y="0"/>
            <a:chExt cx="309319" cy="374576"/>
          </a:xfrm>
        </p:grpSpPr>
        <p:sp>
          <p:nvSpPr>
            <p:cNvPr name="Freeform 76" id="76"/>
            <p:cNvSpPr/>
            <p:nvPr/>
          </p:nvSpPr>
          <p:spPr>
            <a:xfrm flipH="false" flipV="false" rot="0">
              <a:off x="0" y="0"/>
              <a:ext cx="309319" cy="374576"/>
            </a:xfrm>
            <a:custGeom>
              <a:avLst/>
              <a:gdLst/>
              <a:ahLst/>
              <a:cxnLst/>
              <a:rect r="r" b="b" t="t" l="l"/>
              <a:pathLst>
                <a:path h="374576" w="309319">
                  <a:moveTo>
                    <a:pt x="99942" y="0"/>
                  </a:moveTo>
                  <a:lnTo>
                    <a:pt x="209377" y="0"/>
                  </a:lnTo>
                  <a:cubicBezTo>
                    <a:pt x="235883" y="0"/>
                    <a:pt x="261304" y="10530"/>
                    <a:pt x="280046" y="29272"/>
                  </a:cubicBezTo>
                  <a:cubicBezTo>
                    <a:pt x="298789" y="48015"/>
                    <a:pt x="309319" y="73436"/>
                    <a:pt x="309319" y="99942"/>
                  </a:cubicBezTo>
                  <a:lnTo>
                    <a:pt x="309319" y="274633"/>
                  </a:lnTo>
                  <a:cubicBezTo>
                    <a:pt x="309319" y="301140"/>
                    <a:pt x="298789" y="326560"/>
                    <a:pt x="280046" y="345303"/>
                  </a:cubicBezTo>
                  <a:cubicBezTo>
                    <a:pt x="261304" y="364046"/>
                    <a:pt x="235883" y="374576"/>
                    <a:pt x="209377" y="374576"/>
                  </a:cubicBezTo>
                  <a:lnTo>
                    <a:pt x="99942" y="374576"/>
                  </a:lnTo>
                  <a:cubicBezTo>
                    <a:pt x="44746" y="374576"/>
                    <a:pt x="0" y="329830"/>
                    <a:pt x="0" y="274633"/>
                  </a:cubicBezTo>
                  <a:lnTo>
                    <a:pt x="0" y="99942"/>
                  </a:lnTo>
                  <a:cubicBezTo>
                    <a:pt x="0" y="73436"/>
                    <a:pt x="10530" y="48015"/>
                    <a:pt x="29272" y="29272"/>
                  </a:cubicBezTo>
                  <a:cubicBezTo>
                    <a:pt x="48015" y="10530"/>
                    <a:pt x="73436" y="0"/>
                    <a:pt x="99942" y="0"/>
                  </a:cubicBezTo>
                  <a:close/>
                </a:path>
              </a:pathLst>
            </a:custGeom>
            <a:solidFill>
              <a:srgbClr val="C9E77F"/>
            </a:solidFill>
            <a:ln cap="rnd">
              <a:noFill/>
              <a:prstDash val="solid"/>
              <a:round/>
            </a:ln>
          </p:spPr>
        </p:sp>
        <p:sp>
          <p:nvSpPr>
            <p:cNvPr name="TextBox 77" id="77"/>
            <p:cNvSpPr txBox="true"/>
            <p:nvPr/>
          </p:nvSpPr>
          <p:spPr>
            <a:xfrm>
              <a:off x="0" y="-28575"/>
              <a:ext cx="309319" cy="403151"/>
            </a:xfrm>
            <a:prstGeom prst="rect">
              <a:avLst/>
            </a:prstGeom>
          </p:spPr>
          <p:txBody>
            <a:bodyPr anchor="ctr" rtlCol="false" tIns="50800" lIns="50800" bIns="50800" rIns="50800"/>
            <a:lstStyle/>
            <a:p>
              <a:pPr algn="l">
                <a:lnSpc>
                  <a:spcPts val="1843"/>
                </a:lnSpc>
              </a:pPr>
            </a:p>
            <a:p>
              <a:pPr algn="l">
                <a:lnSpc>
                  <a:spcPts val="1983"/>
                </a:lnSpc>
              </a:pPr>
              <a:r>
                <a:rPr lang="en-US" sz="1416" b="true">
                  <a:solidFill>
                    <a:srgbClr val="000000"/>
                  </a:solidFill>
                  <a:latin typeface="Montserrat Bold"/>
                  <a:ea typeface="Montserrat Bold"/>
                  <a:cs typeface="Montserrat Bold"/>
                  <a:sym typeface="Montserrat Bold"/>
                </a:rPr>
                <a:t>Junio (15,16,17,18,)</a:t>
              </a:r>
            </a:p>
            <a:p>
              <a:pPr algn="l">
                <a:lnSpc>
                  <a:spcPts val="1983"/>
                </a:lnSpc>
              </a:pPr>
              <a:r>
                <a:rPr lang="en-US" sz="1416">
                  <a:solidFill>
                    <a:srgbClr val="000000"/>
                  </a:solidFill>
                  <a:latin typeface="Montserrat"/>
                  <a:ea typeface="Montserrat"/>
                  <a:cs typeface="Montserrat"/>
                  <a:sym typeface="Montserrat"/>
                </a:rPr>
                <a:t>Unidad Núcleo de Conservación Tatamá-Farallones-Munchique </a:t>
              </a:r>
            </a:p>
            <a:p>
              <a:pPr algn="l">
                <a:lnSpc>
                  <a:spcPts val="1983"/>
                </a:lnSpc>
              </a:pPr>
              <a:r>
                <a:rPr lang="en-US" sz="1416">
                  <a:solidFill>
                    <a:srgbClr val="000000"/>
                  </a:solidFill>
                  <a:latin typeface="Montserrat"/>
                  <a:ea typeface="Montserrat"/>
                  <a:cs typeface="Montserrat"/>
                  <a:sym typeface="Montserrat"/>
                </a:rPr>
                <a:t>sector (El Danubio)</a:t>
              </a:r>
            </a:p>
            <a:p>
              <a:pPr algn="l">
                <a:lnSpc>
                  <a:spcPts val="1843"/>
                </a:lnSpc>
              </a:pPr>
              <a:r>
                <a:rPr lang="en-US" sz="1316">
                  <a:solidFill>
                    <a:srgbClr val="000000"/>
                  </a:solidFill>
                  <a:latin typeface="Montserrat"/>
                  <a:ea typeface="Montserrat"/>
                  <a:cs typeface="Montserrat"/>
                  <a:sym typeface="Montserrat"/>
                </a:rPr>
                <a:t>CVC- V. CAUCA parque los farallones. </a:t>
              </a:r>
            </a:p>
            <a:p>
              <a:pPr algn="l">
                <a:lnSpc>
                  <a:spcPts val="1843"/>
                </a:lnSpc>
              </a:pPr>
            </a:p>
            <a:p>
              <a:pPr algn="l">
                <a:lnSpc>
                  <a:spcPts val="1843"/>
                </a:lnSpc>
              </a:pPr>
            </a:p>
          </p:txBody>
        </p:sp>
      </p:grpSp>
      <p:grpSp>
        <p:nvGrpSpPr>
          <p:cNvPr name="Group 78" id="78"/>
          <p:cNvGrpSpPr/>
          <p:nvPr/>
        </p:nvGrpSpPr>
        <p:grpSpPr>
          <a:xfrm rot="0">
            <a:off x="8596157" y="5685179"/>
            <a:ext cx="2132154" cy="2623656"/>
            <a:chOff x="0" y="0"/>
            <a:chExt cx="304066" cy="374159"/>
          </a:xfrm>
        </p:grpSpPr>
        <p:sp>
          <p:nvSpPr>
            <p:cNvPr name="Freeform 79" id="79"/>
            <p:cNvSpPr/>
            <p:nvPr/>
          </p:nvSpPr>
          <p:spPr>
            <a:xfrm flipH="false" flipV="false" rot="0">
              <a:off x="0" y="0"/>
              <a:ext cx="304066" cy="374159"/>
            </a:xfrm>
            <a:custGeom>
              <a:avLst/>
              <a:gdLst/>
              <a:ahLst/>
              <a:cxnLst/>
              <a:rect r="r" b="b" t="t" l="l"/>
              <a:pathLst>
                <a:path h="374159" w="304066">
                  <a:moveTo>
                    <a:pt x="101669" y="0"/>
                  </a:moveTo>
                  <a:lnTo>
                    <a:pt x="202397" y="0"/>
                  </a:lnTo>
                  <a:cubicBezTo>
                    <a:pt x="258547" y="0"/>
                    <a:pt x="304066" y="45519"/>
                    <a:pt x="304066" y="101669"/>
                  </a:cubicBezTo>
                  <a:lnTo>
                    <a:pt x="304066" y="272490"/>
                  </a:lnTo>
                  <a:cubicBezTo>
                    <a:pt x="304066" y="299454"/>
                    <a:pt x="293354" y="325314"/>
                    <a:pt x="274288" y="344381"/>
                  </a:cubicBezTo>
                  <a:cubicBezTo>
                    <a:pt x="255221" y="363447"/>
                    <a:pt x="229361" y="374159"/>
                    <a:pt x="202397" y="374159"/>
                  </a:cubicBezTo>
                  <a:lnTo>
                    <a:pt x="101669" y="374159"/>
                  </a:lnTo>
                  <a:cubicBezTo>
                    <a:pt x="74705" y="374159"/>
                    <a:pt x="48845" y="363447"/>
                    <a:pt x="29778" y="344381"/>
                  </a:cubicBezTo>
                  <a:cubicBezTo>
                    <a:pt x="10712" y="325314"/>
                    <a:pt x="0" y="299454"/>
                    <a:pt x="0" y="272490"/>
                  </a:cubicBezTo>
                  <a:lnTo>
                    <a:pt x="0" y="101669"/>
                  </a:lnTo>
                  <a:cubicBezTo>
                    <a:pt x="0" y="74705"/>
                    <a:pt x="10712" y="48845"/>
                    <a:pt x="29778" y="29778"/>
                  </a:cubicBezTo>
                  <a:cubicBezTo>
                    <a:pt x="48845" y="10712"/>
                    <a:pt x="74705" y="0"/>
                    <a:pt x="101669" y="0"/>
                  </a:cubicBezTo>
                  <a:close/>
                </a:path>
              </a:pathLst>
            </a:custGeom>
            <a:solidFill>
              <a:srgbClr val="C9E77F"/>
            </a:solidFill>
            <a:ln cap="rnd">
              <a:noFill/>
              <a:prstDash val="solid"/>
              <a:round/>
            </a:ln>
          </p:spPr>
        </p:sp>
        <p:sp>
          <p:nvSpPr>
            <p:cNvPr name="TextBox 80" id="80"/>
            <p:cNvSpPr txBox="true"/>
            <p:nvPr/>
          </p:nvSpPr>
          <p:spPr>
            <a:xfrm>
              <a:off x="0" y="-28575"/>
              <a:ext cx="304066" cy="402734"/>
            </a:xfrm>
            <a:prstGeom prst="rect">
              <a:avLst/>
            </a:prstGeom>
          </p:spPr>
          <p:txBody>
            <a:bodyPr anchor="ctr" rtlCol="false" tIns="50800" lIns="50800" bIns="50800" rIns="50800"/>
            <a:lstStyle/>
            <a:p>
              <a:pPr algn="l">
                <a:lnSpc>
                  <a:spcPts val="1563"/>
                </a:lnSpc>
              </a:pPr>
            </a:p>
            <a:p>
              <a:pPr algn="l">
                <a:lnSpc>
                  <a:spcPts val="1843"/>
                </a:lnSpc>
              </a:pPr>
              <a:r>
                <a:rPr lang="en-US" sz="1316" b="true">
                  <a:solidFill>
                    <a:srgbClr val="000000"/>
                  </a:solidFill>
                  <a:latin typeface="Montserrat Bold"/>
                  <a:ea typeface="Montserrat Bold"/>
                  <a:cs typeface="Montserrat Bold"/>
                  <a:sym typeface="Montserrat Bold"/>
                </a:rPr>
                <a:t>Junio (10,11, 12)</a:t>
              </a:r>
            </a:p>
            <a:p>
              <a:pPr algn="l">
                <a:lnSpc>
                  <a:spcPts val="1843"/>
                </a:lnSpc>
              </a:pPr>
              <a:r>
                <a:rPr lang="en-US" sz="1316">
                  <a:solidFill>
                    <a:srgbClr val="000000"/>
                  </a:solidFill>
                  <a:latin typeface="Montserrat"/>
                  <a:ea typeface="Montserrat"/>
                  <a:cs typeface="Montserrat"/>
                  <a:sym typeface="Montserrat"/>
                </a:rPr>
                <a:t>Unidad Núcleo de Conservación Chingaza-Sumapaz-Picachos</a:t>
              </a:r>
            </a:p>
            <a:p>
              <a:pPr algn="l">
                <a:lnSpc>
                  <a:spcPts val="1843"/>
                </a:lnSpc>
              </a:pPr>
              <a:r>
                <a:rPr lang="en-US" sz="1316">
                  <a:solidFill>
                    <a:srgbClr val="000000"/>
                  </a:solidFill>
                  <a:latin typeface="Montserrat"/>
                  <a:ea typeface="Montserrat"/>
                  <a:cs typeface="Montserrat"/>
                  <a:sym typeface="Montserrat"/>
                </a:rPr>
                <a:t>Producción audiovisual</a:t>
              </a:r>
            </a:p>
            <a:p>
              <a:pPr algn="l">
                <a:lnSpc>
                  <a:spcPts val="1843"/>
                </a:lnSpc>
              </a:pPr>
              <a:r>
                <a:rPr lang="en-US" sz="1316">
                  <a:solidFill>
                    <a:srgbClr val="000000"/>
                  </a:solidFill>
                  <a:latin typeface="Montserrat"/>
                  <a:ea typeface="Montserrat"/>
                  <a:cs typeface="Montserrat"/>
                  <a:sym typeface="Montserrat"/>
                </a:rPr>
                <a:t> PNNC, Páramo de Chingaza</a:t>
              </a:r>
            </a:p>
            <a:p>
              <a:pPr algn="l">
                <a:lnSpc>
                  <a:spcPts val="1843"/>
                </a:lnSpc>
              </a:pPr>
            </a:p>
            <a:p>
              <a:pPr algn="l">
                <a:lnSpc>
                  <a:spcPts val="1843"/>
                </a:lnSpc>
              </a:pPr>
              <a:r>
                <a:rPr lang="en-US" sz="1316">
                  <a:solidFill>
                    <a:srgbClr val="000000"/>
                  </a:solidFill>
                  <a:latin typeface="Montserrat"/>
                  <a:ea typeface="Montserrat"/>
                  <a:cs typeface="Montserrat"/>
                  <a:sym typeface="Montserrat"/>
                </a:rPr>
                <a:t> </a:t>
              </a:r>
            </a:p>
            <a:p>
              <a:pPr algn="l">
                <a:lnSpc>
                  <a:spcPts val="2123"/>
                </a:lnSpc>
              </a:pPr>
            </a:p>
          </p:txBody>
        </p:sp>
      </p:grpSp>
      <p:grpSp>
        <p:nvGrpSpPr>
          <p:cNvPr name="Group 81" id="81"/>
          <p:cNvGrpSpPr/>
          <p:nvPr/>
        </p:nvGrpSpPr>
        <p:grpSpPr>
          <a:xfrm rot="0">
            <a:off x="13300718" y="5685179"/>
            <a:ext cx="2309603" cy="2623656"/>
            <a:chOff x="0" y="0"/>
            <a:chExt cx="329372" cy="374159"/>
          </a:xfrm>
        </p:grpSpPr>
        <p:sp>
          <p:nvSpPr>
            <p:cNvPr name="Freeform 82" id="82"/>
            <p:cNvSpPr/>
            <p:nvPr/>
          </p:nvSpPr>
          <p:spPr>
            <a:xfrm flipH="false" flipV="false" rot="0">
              <a:off x="0" y="0"/>
              <a:ext cx="329372" cy="374159"/>
            </a:xfrm>
            <a:custGeom>
              <a:avLst/>
              <a:gdLst/>
              <a:ahLst/>
              <a:cxnLst/>
              <a:rect r="r" b="b" t="t" l="l"/>
              <a:pathLst>
                <a:path h="374159" w="329372">
                  <a:moveTo>
                    <a:pt x="93858" y="0"/>
                  </a:moveTo>
                  <a:lnTo>
                    <a:pt x="235514" y="0"/>
                  </a:lnTo>
                  <a:cubicBezTo>
                    <a:pt x="287350" y="0"/>
                    <a:pt x="329372" y="42021"/>
                    <a:pt x="329372" y="93858"/>
                  </a:cubicBezTo>
                  <a:lnTo>
                    <a:pt x="329372" y="280301"/>
                  </a:lnTo>
                  <a:cubicBezTo>
                    <a:pt x="329372" y="305194"/>
                    <a:pt x="319483" y="329067"/>
                    <a:pt x="301882" y="346669"/>
                  </a:cubicBezTo>
                  <a:cubicBezTo>
                    <a:pt x="284280" y="364270"/>
                    <a:pt x="260407" y="374159"/>
                    <a:pt x="235514" y="374159"/>
                  </a:cubicBezTo>
                  <a:lnTo>
                    <a:pt x="93858" y="374159"/>
                  </a:lnTo>
                  <a:cubicBezTo>
                    <a:pt x="68965" y="374159"/>
                    <a:pt x="45092" y="364270"/>
                    <a:pt x="27490" y="346669"/>
                  </a:cubicBezTo>
                  <a:cubicBezTo>
                    <a:pt x="9889" y="329067"/>
                    <a:pt x="0" y="305194"/>
                    <a:pt x="0" y="280301"/>
                  </a:cubicBezTo>
                  <a:lnTo>
                    <a:pt x="0" y="93858"/>
                  </a:lnTo>
                  <a:cubicBezTo>
                    <a:pt x="0" y="68965"/>
                    <a:pt x="9889" y="45092"/>
                    <a:pt x="27490" y="27490"/>
                  </a:cubicBezTo>
                  <a:cubicBezTo>
                    <a:pt x="45092" y="9889"/>
                    <a:pt x="68965" y="0"/>
                    <a:pt x="93858" y="0"/>
                  </a:cubicBezTo>
                  <a:close/>
                </a:path>
              </a:pathLst>
            </a:custGeom>
            <a:solidFill>
              <a:srgbClr val="C9E77F"/>
            </a:solidFill>
            <a:ln cap="rnd">
              <a:noFill/>
              <a:prstDash val="solid"/>
              <a:round/>
            </a:ln>
          </p:spPr>
        </p:sp>
        <p:sp>
          <p:nvSpPr>
            <p:cNvPr name="TextBox 83" id="83"/>
            <p:cNvSpPr txBox="true"/>
            <p:nvPr/>
          </p:nvSpPr>
          <p:spPr>
            <a:xfrm>
              <a:off x="0" y="-28575"/>
              <a:ext cx="329372" cy="402734"/>
            </a:xfrm>
            <a:prstGeom prst="rect">
              <a:avLst/>
            </a:prstGeom>
          </p:spPr>
          <p:txBody>
            <a:bodyPr anchor="ctr" rtlCol="false" tIns="50800" lIns="50800" bIns="50800" rIns="50800"/>
            <a:lstStyle/>
            <a:p>
              <a:pPr algn="l">
                <a:lnSpc>
                  <a:spcPts val="1843"/>
                </a:lnSpc>
              </a:pPr>
              <a:r>
                <a:rPr lang="en-US" sz="1316" b="true">
                  <a:solidFill>
                    <a:srgbClr val="000000"/>
                  </a:solidFill>
                  <a:latin typeface="Montserrat Bold"/>
                  <a:ea typeface="Montserrat Bold"/>
                  <a:cs typeface="Montserrat Bold"/>
                  <a:sym typeface="Montserrat Bold"/>
                </a:rPr>
                <a:t>Junio (22, 23, 24, 25)</a:t>
              </a:r>
            </a:p>
            <a:p>
              <a:pPr algn="l">
                <a:lnSpc>
                  <a:spcPts val="1843"/>
                </a:lnSpc>
              </a:pPr>
              <a:r>
                <a:rPr lang="en-US" sz="1316">
                  <a:solidFill>
                    <a:srgbClr val="000000"/>
                  </a:solidFill>
                  <a:latin typeface="Montserrat"/>
                  <a:ea typeface="Montserrat"/>
                  <a:cs typeface="Montserrat"/>
                  <a:sym typeface="Montserrat"/>
                </a:rPr>
                <a:t>U</a:t>
              </a:r>
              <a:r>
                <a:rPr lang="en-US" sz="1316">
                  <a:solidFill>
                    <a:srgbClr val="000000"/>
                  </a:solidFill>
                  <a:latin typeface="Montserrat"/>
                  <a:ea typeface="Montserrat"/>
                  <a:cs typeface="Montserrat"/>
                  <a:sym typeface="Montserrat"/>
                </a:rPr>
                <a:t>nidad Núcleo de Conservación Nevados-Puracé-Doña Juana, reserva natural la Lorena  </a:t>
              </a:r>
            </a:p>
            <a:p>
              <a:pPr algn="l">
                <a:lnSpc>
                  <a:spcPts val="1843"/>
                </a:lnSpc>
              </a:pPr>
              <a:r>
                <a:rPr lang="en-US" sz="1316">
                  <a:solidFill>
                    <a:srgbClr val="000000"/>
                  </a:solidFill>
                  <a:latin typeface="Montserrat"/>
                  <a:ea typeface="Montserrat"/>
                  <a:cs typeface="Montserrat"/>
                  <a:sym typeface="Montserrat"/>
                </a:rPr>
                <a:t>CORTOLIMA  municipio de las juntas,  Alto de la escuela </a:t>
              </a:r>
            </a:p>
            <a:p>
              <a:pPr algn="l">
                <a:lnSpc>
                  <a:spcPts val="1843"/>
                </a:lnSpc>
              </a:pPr>
            </a:p>
          </p:txBody>
        </p:sp>
      </p:grpSp>
      <p:grpSp>
        <p:nvGrpSpPr>
          <p:cNvPr name="Group 84" id="84"/>
          <p:cNvGrpSpPr/>
          <p:nvPr/>
        </p:nvGrpSpPr>
        <p:grpSpPr>
          <a:xfrm rot="0">
            <a:off x="8601192" y="4421190"/>
            <a:ext cx="2127119" cy="1075046"/>
            <a:chOff x="0" y="0"/>
            <a:chExt cx="303348" cy="153312"/>
          </a:xfrm>
        </p:grpSpPr>
        <p:sp>
          <p:nvSpPr>
            <p:cNvPr name="Freeform 85" id="85"/>
            <p:cNvSpPr/>
            <p:nvPr/>
          </p:nvSpPr>
          <p:spPr>
            <a:xfrm flipH="false" flipV="false" rot="0">
              <a:off x="0" y="0"/>
              <a:ext cx="303348" cy="153312"/>
            </a:xfrm>
            <a:custGeom>
              <a:avLst/>
              <a:gdLst/>
              <a:ahLst/>
              <a:cxnLst/>
              <a:rect r="r" b="b" t="t" l="l"/>
              <a:pathLst>
                <a:path h="153312" w="303348">
                  <a:moveTo>
                    <a:pt x="76656" y="0"/>
                  </a:moveTo>
                  <a:lnTo>
                    <a:pt x="226692" y="0"/>
                  </a:lnTo>
                  <a:cubicBezTo>
                    <a:pt x="247022" y="0"/>
                    <a:pt x="266520" y="8076"/>
                    <a:pt x="280896" y="22452"/>
                  </a:cubicBezTo>
                  <a:cubicBezTo>
                    <a:pt x="295272" y="36828"/>
                    <a:pt x="303348" y="56326"/>
                    <a:pt x="303348" y="76656"/>
                  </a:cubicBezTo>
                  <a:lnTo>
                    <a:pt x="303348" y="76656"/>
                  </a:lnTo>
                  <a:cubicBezTo>
                    <a:pt x="303348" y="96987"/>
                    <a:pt x="295272" y="116484"/>
                    <a:pt x="280896" y="130860"/>
                  </a:cubicBezTo>
                  <a:cubicBezTo>
                    <a:pt x="266520" y="145236"/>
                    <a:pt x="247022" y="153312"/>
                    <a:pt x="226692"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86" id="86"/>
            <p:cNvSpPr txBox="true"/>
            <p:nvPr/>
          </p:nvSpPr>
          <p:spPr>
            <a:xfrm>
              <a:off x="0" y="-28575"/>
              <a:ext cx="303348" cy="181887"/>
            </a:xfrm>
            <a:prstGeom prst="rect">
              <a:avLst/>
            </a:prstGeom>
          </p:spPr>
          <p:txBody>
            <a:bodyPr anchor="ctr" rtlCol="false" tIns="50800" lIns="50800" bIns="50800" rIns="50800"/>
            <a:lstStyle/>
            <a:p>
              <a:pPr algn="l" marL="219520" indent="-109760" lvl="1">
                <a:lnSpc>
                  <a:spcPts val="1423"/>
                </a:lnSpc>
                <a:buFont typeface="Arial"/>
                <a:buChar char="•"/>
              </a:pPr>
              <a:r>
                <a:rPr lang="en-US" sz="1016">
                  <a:solidFill>
                    <a:srgbClr val="000000"/>
                  </a:solidFill>
                  <a:latin typeface="Montserrat"/>
                  <a:ea typeface="Montserrat"/>
                  <a:cs typeface="Montserrat"/>
                  <a:sym typeface="Montserrat"/>
                </a:rPr>
                <a:t>Diseño maqueta de escultura (entrega avanzada)</a:t>
              </a:r>
            </a:p>
            <a:p>
              <a:pPr algn="l" marL="197931" indent="-98965" lvl="1">
                <a:lnSpc>
                  <a:spcPts val="1283"/>
                </a:lnSpc>
                <a:buFont typeface="Arial"/>
                <a:buChar char="•"/>
              </a:pPr>
              <a:r>
                <a:rPr lang="en-US" sz="916">
                  <a:solidFill>
                    <a:srgbClr val="000000"/>
                  </a:solidFill>
                  <a:latin typeface="Montserrat"/>
                  <a:ea typeface="Montserrat"/>
                  <a:cs typeface="Montserrat"/>
                  <a:sym typeface="Montserrat"/>
                </a:rPr>
                <a:t>D</a:t>
              </a:r>
              <a:r>
                <a:rPr lang="en-US" sz="916">
                  <a:solidFill>
                    <a:srgbClr val="000000"/>
                  </a:solidFill>
                  <a:latin typeface="Montserrat"/>
                  <a:ea typeface="Montserrat"/>
                  <a:cs typeface="Montserrat"/>
                  <a:sym typeface="Montserrat"/>
                </a:rPr>
                <a:t>iseño de informacion Digital (entrega avanzada)</a:t>
              </a:r>
            </a:p>
          </p:txBody>
        </p:sp>
      </p:grpSp>
      <p:grpSp>
        <p:nvGrpSpPr>
          <p:cNvPr name="Group 87" id="87"/>
          <p:cNvGrpSpPr/>
          <p:nvPr/>
        </p:nvGrpSpPr>
        <p:grpSpPr>
          <a:xfrm rot="0">
            <a:off x="10952639" y="4414164"/>
            <a:ext cx="2127119" cy="1075046"/>
            <a:chOff x="0" y="0"/>
            <a:chExt cx="303348" cy="153312"/>
          </a:xfrm>
        </p:grpSpPr>
        <p:sp>
          <p:nvSpPr>
            <p:cNvPr name="Freeform 88" id="88"/>
            <p:cNvSpPr/>
            <p:nvPr/>
          </p:nvSpPr>
          <p:spPr>
            <a:xfrm flipH="false" flipV="false" rot="0">
              <a:off x="0" y="0"/>
              <a:ext cx="303348" cy="153312"/>
            </a:xfrm>
            <a:custGeom>
              <a:avLst/>
              <a:gdLst/>
              <a:ahLst/>
              <a:cxnLst/>
              <a:rect r="r" b="b" t="t" l="l"/>
              <a:pathLst>
                <a:path h="153312" w="303348">
                  <a:moveTo>
                    <a:pt x="76656" y="0"/>
                  </a:moveTo>
                  <a:lnTo>
                    <a:pt x="226692" y="0"/>
                  </a:lnTo>
                  <a:cubicBezTo>
                    <a:pt x="247022" y="0"/>
                    <a:pt x="266520" y="8076"/>
                    <a:pt x="280896" y="22452"/>
                  </a:cubicBezTo>
                  <a:cubicBezTo>
                    <a:pt x="295272" y="36828"/>
                    <a:pt x="303348" y="56326"/>
                    <a:pt x="303348" y="76656"/>
                  </a:cubicBezTo>
                  <a:lnTo>
                    <a:pt x="303348" y="76656"/>
                  </a:lnTo>
                  <a:cubicBezTo>
                    <a:pt x="303348" y="96987"/>
                    <a:pt x="295272" y="116484"/>
                    <a:pt x="280896" y="130860"/>
                  </a:cubicBezTo>
                  <a:cubicBezTo>
                    <a:pt x="266520" y="145236"/>
                    <a:pt x="247022" y="153312"/>
                    <a:pt x="226692"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89" id="89"/>
            <p:cNvSpPr txBox="true"/>
            <p:nvPr/>
          </p:nvSpPr>
          <p:spPr>
            <a:xfrm>
              <a:off x="0" y="-28575"/>
              <a:ext cx="303348" cy="181887"/>
            </a:xfrm>
            <a:prstGeom prst="rect">
              <a:avLst/>
            </a:prstGeom>
          </p:spPr>
          <p:txBody>
            <a:bodyPr anchor="ctr" rtlCol="false" tIns="50800" lIns="50800" bIns="50800" rIns="50800"/>
            <a:lstStyle/>
            <a:p>
              <a:pPr algn="l" marL="241110" indent="-120555" lvl="1">
                <a:lnSpc>
                  <a:spcPts val="1563"/>
                </a:lnSpc>
                <a:buFont typeface="Arial"/>
                <a:buChar char="•"/>
              </a:pPr>
              <a:r>
                <a:rPr lang="en-US" sz="1116">
                  <a:solidFill>
                    <a:srgbClr val="000000"/>
                  </a:solidFill>
                  <a:latin typeface="Montserrat"/>
                  <a:ea typeface="Montserrat"/>
                  <a:cs typeface="Montserrat"/>
                  <a:sym typeface="Montserrat"/>
                </a:rPr>
                <a:t>Diseño maqueta de escultura (entrega final)</a:t>
              </a:r>
            </a:p>
            <a:p>
              <a:pPr algn="l" marL="219520" indent="-109760" lvl="1">
                <a:lnSpc>
                  <a:spcPts val="1423"/>
                </a:lnSpc>
                <a:buFont typeface="Arial"/>
                <a:buChar char="•"/>
              </a:pPr>
              <a:r>
                <a:rPr lang="en-US" sz="1016">
                  <a:solidFill>
                    <a:srgbClr val="000000"/>
                  </a:solidFill>
                  <a:latin typeface="Montserrat"/>
                  <a:ea typeface="Montserrat"/>
                  <a:cs typeface="Montserrat"/>
                  <a:sym typeface="Montserrat"/>
                </a:rPr>
                <a:t>D</a:t>
              </a:r>
              <a:r>
                <a:rPr lang="en-US" sz="1016">
                  <a:solidFill>
                    <a:srgbClr val="000000"/>
                  </a:solidFill>
                  <a:latin typeface="Montserrat"/>
                  <a:ea typeface="Montserrat"/>
                  <a:cs typeface="Montserrat"/>
                  <a:sym typeface="Montserrat"/>
                </a:rPr>
                <a:t>iseño de informacion Digital (entrega final)</a:t>
              </a:r>
            </a:p>
          </p:txBody>
        </p:sp>
      </p:grpSp>
      <p:grpSp>
        <p:nvGrpSpPr>
          <p:cNvPr name="Group 90" id="90"/>
          <p:cNvGrpSpPr/>
          <p:nvPr/>
        </p:nvGrpSpPr>
        <p:grpSpPr>
          <a:xfrm rot="0">
            <a:off x="8528810" y="3119102"/>
            <a:ext cx="2254899" cy="1075046"/>
            <a:chOff x="0" y="0"/>
            <a:chExt cx="321571" cy="153312"/>
          </a:xfrm>
        </p:grpSpPr>
        <p:sp>
          <p:nvSpPr>
            <p:cNvPr name="Freeform 91" id="91"/>
            <p:cNvSpPr/>
            <p:nvPr/>
          </p:nvSpPr>
          <p:spPr>
            <a:xfrm flipH="false" flipV="false" rot="0">
              <a:off x="0" y="0"/>
              <a:ext cx="321571" cy="153312"/>
            </a:xfrm>
            <a:custGeom>
              <a:avLst/>
              <a:gdLst/>
              <a:ahLst/>
              <a:cxnLst/>
              <a:rect r="r" b="b" t="t" l="l"/>
              <a:pathLst>
                <a:path h="153312" w="321571">
                  <a:moveTo>
                    <a:pt x="76656" y="0"/>
                  </a:moveTo>
                  <a:lnTo>
                    <a:pt x="244915" y="0"/>
                  </a:lnTo>
                  <a:cubicBezTo>
                    <a:pt x="265245" y="0"/>
                    <a:pt x="284743" y="8076"/>
                    <a:pt x="299119" y="22452"/>
                  </a:cubicBezTo>
                  <a:cubicBezTo>
                    <a:pt x="313494" y="36828"/>
                    <a:pt x="321571" y="56326"/>
                    <a:pt x="321571" y="76656"/>
                  </a:cubicBezTo>
                  <a:lnTo>
                    <a:pt x="321571" y="76656"/>
                  </a:lnTo>
                  <a:cubicBezTo>
                    <a:pt x="321571" y="96987"/>
                    <a:pt x="313494" y="116484"/>
                    <a:pt x="299119" y="130860"/>
                  </a:cubicBezTo>
                  <a:cubicBezTo>
                    <a:pt x="284743" y="145236"/>
                    <a:pt x="265245" y="153312"/>
                    <a:pt x="244915"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92" id="92"/>
            <p:cNvSpPr txBox="true"/>
            <p:nvPr/>
          </p:nvSpPr>
          <p:spPr>
            <a:xfrm>
              <a:off x="0" y="-28575"/>
              <a:ext cx="321571" cy="181887"/>
            </a:xfrm>
            <a:prstGeom prst="rect">
              <a:avLst/>
            </a:prstGeom>
          </p:spPr>
          <p:txBody>
            <a:bodyPr anchor="ctr" rtlCol="false" tIns="50800" lIns="50800" bIns="50800" rIns="50800"/>
            <a:lstStyle/>
            <a:p>
              <a:pPr algn="l" marL="0" indent="0" lvl="0">
                <a:lnSpc>
                  <a:spcPts val="1703"/>
                </a:lnSpc>
                <a:spcBef>
                  <a:spcPct val="0"/>
                </a:spcBef>
              </a:pPr>
              <a:r>
                <a:rPr lang="en-US" sz="1216">
                  <a:solidFill>
                    <a:srgbClr val="000000"/>
                  </a:solidFill>
                  <a:latin typeface="Montserrat"/>
                  <a:ea typeface="Montserrat"/>
                  <a:cs typeface="Montserrat"/>
                  <a:sym typeface="Montserrat"/>
                </a:rPr>
                <a:t>Diseño y ejecución de estrategia de comunicacion de lanzamiento</a:t>
              </a:r>
            </a:p>
          </p:txBody>
        </p:sp>
      </p:grpSp>
      <p:grpSp>
        <p:nvGrpSpPr>
          <p:cNvPr name="Group 93" id="93"/>
          <p:cNvGrpSpPr/>
          <p:nvPr/>
        </p:nvGrpSpPr>
        <p:grpSpPr>
          <a:xfrm rot="0">
            <a:off x="13338441" y="4402140"/>
            <a:ext cx="2234156" cy="1075046"/>
            <a:chOff x="0" y="0"/>
            <a:chExt cx="318613" cy="153312"/>
          </a:xfrm>
        </p:grpSpPr>
        <p:sp>
          <p:nvSpPr>
            <p:cNvPr name="Freeform 94" id="94"/>
            <p:cNvSpPr/>
            <p:nvPr/>
          </p:nvSpPr>
          <p:spPr>
            <a:xfrm flipH="false" flipV="false" rot="0">
              <a:off x="0" y="0"/>
              <a:ext cx="318613" cy="153312"/>
            </a:xfrm>
            <a:custGeom>
              <a:avLst/>
              <a:gdLst/>
              <a:ahLst/>
              <a:cxnLst/>
              <a:rect r="r" b="b" t="t" l="l"/>
              <a:pathLst>
                <a:path h="153312" w="318613">
                  <a:moveTo>
                    <a:pt x="76656" y="0"/>
                  </a:moveTo>
                  <a:lnTo>
                    <a:pt x="241956" y="0"/>
                  </a:lnTo>
                  <a:cubicBezTo>
                    <a:pt x="262287" y="0"/>
                    <a:pt x="281785" y="8076"/>
                    <a:pt x="296160" y="22452"/>
                  </a:cubicBezTo>
                  <a:cubicBezTo>
                    <a:pt x="310536" y="36828"/>
                    <a:pt x="318613" y="56326"/>
                    <a:pt x="318613" y="76656"/>
                  </a:cubicBezTo>
                  <a:lnTo>
                    <a:pt x="318613" y="76656"/>
                  </a:lnTo>
                  <a:cubicBezTo>
                    <a:pt x="318613" y="96987"/>
                    <a:pt x="310536" y="116484"/>
                    <a:pt x="296160" y="130860"/>
                  </a:cubicBezTo>
                  <a:cubicBezTo>
                    <a:pt x="281785" y="145236"/>
                    <a:pt x="262287" y="153312"/>
                    <a:pt x="24195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95" id="95"/>
            <p:cNvSpPr txBox="true"/>
            <p:nvPr/>
          </p:nvSpPr>
          <p:spPr>
            <a:xfrm>
              <a:off x="0" y="-28575"/>
              <a:ext cx="318613" cy="181887"/>
            </a:xfrm>
            <a:prstGeom prst="rect">
              <a:avLst/>
            </a:prstGeom>
          </p:spPr>
          <p:txBody>
            <a:bodyPr anchor="ctr" rtlCol="false" tIns="50800" lIns="50800" bIns="50800" rIns="50800"/>
            <a:lstStyle/>
            <a:p>
              <a:pPr algn="ctr" marL="0" indent="0" lvl="0">
                <a:lnSpc>
                  <a:spcPts val="1843"/>
                </a:lnSpc>
                <a:spcBef>
                  <a:spcPct val="0"/>
                </a:spcBef>
              </a:pPr>
              <a:r>
                <a:rPr lang="en-US" sz="1316">
                  <a:solidFill>
                    <a:srgbClr val="000000"/>
                  </a:solidFill>
                  <a:latin typeface="Montserrat"/>
                  <a:ea typeface="Montserrat"/>
                  <a:cs typeface="Montserrat"/>
                  <a:sym typeface="Montserrat"/>
                </a:rPr>
                <a:t>Desarrollo de estrategia pedagógica  piloto de linea digital</a:t>
              </a:r>
            </a:p>
            <a:p>
              <a:pPr algn="ctr" marL="0" indent="0" lvl="0">
                <a:lnSpc>
                  <a:spcPts val="1843"/>
                </a:lnSpc>
                <a:spcBef>
                  <a:spcPct val="0"/>
                </a:spcBef>
              </a:pPr>
            </a:p>
          </p:txBody>
        </p:sp>
      </p:grpSp>
      <p:grpSp>
        <p:nvGrpSpPr>
          <p:cNvPr name="Group 96" id="96"/>
          <p:cNvGrpSpPr/>
          <p:nvPr/>
        </p:nvGrpSpPr>
        <p:grpSpPr>
          <a:xfrm rot="0">
            <a:off x="15840317" y="3109577"/>
            <a:ext cx="2334978" cy="1075046"/>
            <a:chOff x="0" y="0"/>
            <a:chExt cx="332991" cy="153312"/>
          </a:xfrm>
        </p:grpSpPr>
        <p:sp>
          <p:nvSpPr>
            <p:cNvPr name="Freeform 97" id="97"/>
            <p:cNvSpPr/>
            <p:nvPr/>
          </p:nvSpPr>
          <p:spPr>
            <a:xfrm flipH="false" flipV="false" rot="0">
              <a:off x="0" y="0"/>
              <a:ext cx="332991" cy="153312"/>
            </a:xfrm>
            <a:custGeom>
              <a:avLst/>
              <a:gdLst/>
              <a:ahLst/>
              <a:cxnLst/>
              <a:rect r="r" b="b" t="t" l="l"/>
              <a:pathLst>
                <a:path h="153312" w="332991">
                  <a:moveTo>
                    <a:pt x="76656" y="0"/>
                  </a:moveTo>
                  <a:lnTo>
                    <a:pt x="256335" y="0"/>
                  </a:lnTo>
                  <a:cubicBezTo>
                    <a:pt x="276665" y="0"/>
                    <a:pt x="296163" y="8076"/>
                    <a:pt x="310539" y="22452"/>
                  </a:cubicBezTo>
                  <a:cubicBezTo>
                    <a:pt x="324914" y="36828"/>
                    <a:pt x="332991" y="56326"/>
                    <a:pt x="332991" y="76656"/>
                  </a:cubicBezTo>
                  <a:lnTo>
                    <a:pt x="332991" y="76656"/>
                  </a:lnTo>
                  <a:cubicBezTo>
                    <a:pt x="332991" y="96987"/>
                    <a:pt x="324914" y="116484"/>
                    <a:pt x="310539" y="130860"/>
                  </a:cubicBezTo>
                  <a:cubicBezTo>
                    <a:pt x="296163" y="145236"/>
                    <a:pt x="276665" y="153312"/>
                    <a:pt x="256335"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98" id="98"/>
            <p:cNvSpPr txBox="true"/>
            <p:nvPr/>
          </p:nvSpPr>
          <p:spPr>
            <a:xfrm>
              <a:off x="0" y="-28575"/>
              <a:ext cx="332991" cy="181887"/>
            </a:xfrm>
            <a:prstGeom prst="rect">
              <a:avLst/>
            </a:prstGeom>
          </p:spPr>
          <p:txBody>
            <a:bodyPr anchor="ctr" rtlCol="false" tIns="50800" lIns="50800" bIns="50800" rIns="50800"/>
            <a:lstStyle/>
            <a:p>
              <a:pPr algn="l" marL="284288" indent="-142144" lvl="1">
                <a:lnSpc>
                  <a:spcPts val="1843"/>
                </a:lnSpc>
                <a:buFont typeface="Arial"/>
                <a:buChar char="•"/>
              </a:pPr>
              <a:r>
                <a:rPr lang="en-US" sz="1316">
                  <a:solidFill>
                    <a:srgbClr val="000000"/>
                  </a:solidFill>
                  <a:latin typeface="Montserrat"/>
                  <a:ea typeface="Montserrat"/>
                  <a:cs typeface="Montserrat"/>
                  <a:sym typeface="Montserrat"/>
                </a:rPr>
                <a:t>Gestión de prensa</a:t>
              </a:r>
            </a:p>
          </p:txBody>
        </p:sp>
      </p:grpSp>
      <p:grpSp>
        <p:nvGrpSpPr>
          <p:cNvPr name="Group 99" id="99"/>
          <p:cNvGrpSpPr/>
          <p:nvPr/>
        </p:nvGrpSpPr>
        <p:grpSpPr>
          <a:xfrm rot="0">
            <a:off x="15890728" y="4402140"/>
            <a:ext cx="2234156" cy="1075046"/>
            <a:chOff x="0" y="0"/>
            <a:chExt cx="318613" cy="153312"/>
          </a:xfrm>
        </p:grpSpPr>
        <p:sp>
          <p:nvSpPr>
            <p:cNvPr name="Freeform 100" id="100"/>
            <p:cNvSpPr/>
            <p:nvPr/>
          </p:nvSpPr>
          <p:spPr>
            <a:xfrm flipH="false" flipV="false" rot="0">
              <a:off x="0" y="0"/>
              <a:ext cx="318613" cy="153312"/>
            </a:xfrm>
            <a:custGeom>
              <a:avLst/>
              <a:gdLst/>
              <a:ahLst/>
              <a:cxnLst/>
              <a:rect r="r" b="b" t="t" l="l"/>
              <a:pathLst>
                <a:path h="153312" w="318613">
                  <a:moveTo>
                    <a:pt x="76656" y="0"/>
                  </a:moveTo>
                  <a:lnTo>
                    <a:pt x="241956" y="0"/>
                  </a:lnTo>
                  <a:cubicBezTo>
                    <a:pt x="262287" y="0"/>
                    <a:pt x="281785" y="8076"/>
                    <a:pt x="296160" y="22452"/>
                  </a:cubicBezTo>
                  <a:cubicBezTo>
                    <a:pt x="310536" y="36828"/>
                    <a:pt x="318613" y="56326"/>
                    <a:pt x="318613" y="76656"/>
                  </a:cubicBezTo>
                  <a:lnTo>
                    <a:pt x="318613" y="76656"/>
                  </a:lnTo>
                  <a:cubicBezTo>
                    <a:pt x="318613" y="96987"/>
                    <a:pt x="310536" y="116484"/>
                    <a:pt x="296160" y="130860"/>
                  </a:cubicBezTo>
                  <a:cubicBezTo>
                    <a:pt x="281785" y="145236"/>
                    <a:pt x="262287" y="153312"/>
                    <a:pt x="24195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101" id="101"/>
            <p:cNvSpPr txBox="true"/>
            <p:nvPr/>
          </p:nvSpPr>
          <p:spPr>
            <a:xfrm>
              <a:off x="0" y="-28575"/>
              <a:ext cx="318613" cy="181887"/>
            </a:xfrm>
            <a:prstGeom prst="rect">
              <a:avLst/>
            </a:prstGeom>
          </p:spPr>
          <p:txBody>
            <a:bodyPr anchor="ctr" rtlCol="false" tIns="50800" lIns="50800" bIns="50800" rIns="50800"/>
            <a:lstStyle/>
            <a:p>
              <a:pPr algn="ctr" marL="0" indent="0" lvl="0">
                <a:lnSpc>
                  <a:spcPts val="1843"/>
                </a:lnSpc>
                <a:spcBef>
                  <a:spcPct val="0"/>
                </a:spcBef>
              </a:pPr>
              <a:r>
                <a:rPr lang="en-US" sz="1316">
                  <a:solidFill>
                    <a:srgbClr val="000000"/>
                  </a:solidFill>
                  <a:latin typeface="Montserrat"/>
                  <a:ea typeface="Montserrat"/>
                  <a:cs typeface="Montserrat"/>
                  <a:sym typeface="Montserrat"/>
                </a:rPr>
                <a:t>Desarrollo de estrategia pedagógica  piloto de linea digital</a:t>
              </a:r>
            </a:p>
            <a:p>
              <a:pPr algn="ctr" marL="0" indent="0" lvl="0">
                <a:lnSpc>
                  <a:spcPts val="1843"/>
                </a:lnSpc>
                <a:spcBef>
                  <a:spcPct val="0"/>
                </a:spcBef>
              </a:pPr>
            </a:p>
          </p:txBody>
        </p:sp>
      </p:grpSp>
      <p:grpSp>
        <p:nvGrpSpPr>
          <p:cNvPr name="Group 102" id="102"/>
          <p:cNvGrpSpPr/>
          <p:nvPr/>
        </p:nvGrpSpPr>
        <p:grpSpPr>
          <a:xfrm rot="0">
            <a:off x="15890728" y="5685179"/>
            <a:ext cx="2309603" cy="2623656"/>
            <a:chOff x="0" y="0"/>
            <a:chExt cx="329372" cy="374159"/>
          </a:xfrm>
        </p:grpSpPr>
        <p:sp>
          <p:nvSpPr>
            <p:cNvPr name="Freeform 103" id="103"/>
            <p:cNvSpPr/>
            <p:nvPr/>
          </p:nvSpPr>
          <p:spPr>
            <a:xfrm flipH="false" flipV="false" rot="0">
              <a:off x="0" y="0"/>
              <a:ext cx="329372" cy="374159"/>
            </a:xfrm>
            <a:custGeom>
              <a:avLst/>
              <a:gdLst/>
              <a:ahLst/>
              <a:cxnLst/>
              <a:rect r="r" b="b" t="t" l="l"/>
              <a:pathLst>
                <a:path h="374159" w="329372">
                  <a:moveTo>
                    <a:pt x="93858" y="0"/>
                  </a:moveTo>
                  <a:lnTo>
                    <a:pt x="235514" y="0"/>
                  </a:lnTo>
                  <a:cubicBezTo>
                    <a:pt x="287350" y="0"/>
                    <a:pt x="329372" y="42021"/>
                    <a:pt x="329372" y="93858"/>
                  </a:cubicBezTo>
                  <a:lnTo>
                    <a:pt x="329372" y="280301"/>
                  </a:lnTo>
                  <a:cubicBezTo>
                    <a:pt x="329372" y="305194"/>
                    <a:pt x="319483" y="329067"/>
                    <a:pt x="301882" y="346669"/>
                  </a:cubicBezTo>
                  <a:cubicBezTo>
                    <a:pt x="284280" y="364270"/>
                    <a:pt x="260407" y="374159"/>
                    <a:pt x="235514" y="374159"/>
                  </a:cubicBezTo>
                  <a:lnTo>
                    <a:pt x="93858" y="374159"/>
                  </a:lnTo>
                  <a:cubicBezTo>
                    <a:pt x="68965" y="374159"/>
                    <a:pt x="45092" y="364270"/>
                    <a:pt x="27490" y="346669"/>
                  </a:cubicBezTo>
                  <a:cubicBezTo>
                    <a:pt x="9889" y="329067"/>
                    <a:pt x="0" y="305194"/>
                    <a:pt x="0" y="280301"/>
                  </a:cubicBezTo>
                  <a:lnTo>
                    <a:pt x="0" y="93858"/>
                  </a:lnTo>
                  <a:cubicBezTo>
                    <a:pt x="0" y="68965"/>
                    <a:pt x="9889" y="45092"/>
                    <a:pt x="27490" y="27490"/>
                  </a:cubicBezTo>
                  <a:cubicBezTo>
                    <a:pt x="45092" y="9889"/>
                    <a:pt x="68965" y="0"/>
                    <a:pt x="93858" y="0"/>
                  </a:cubicBezTo>
                  <a:close/>
                </a:path>
              </a:pathLst>
            </a:custGeom>
            <a:solidFill>
              <a:srgbClr val="C9E77F"/>
            </a:solidFill>
            <a:ln cap="rnd">
              <a:noFill/>
              <a:prstDash val="solid"/>
              <a:round/>
            </a:ln>
          </p:spPr>
        </p:sp>
        <p:sp>
          <p:nvSpPr>
            <p:cNvPr name="TextBox 104" id="104"/>
            <p:cNvSpPr txBox="true"/>
            <p:nvPr/>
          </p:nvSpPr>
          <p:spPr>
            <a:xfrm>
              <a:off x="0" y="-28575"/>
              <a:ext cx="329372" cy="402734"/>
            </a:xfrm>
            <a:prstGeom prst="rect">
              <a:avLst/>
            </a:prstGeom>
          </p:spPr>
          <p:txBody>
            <a:bodyPr anchor="ctr" rtlCol="false" tIns="50800" lIns="50800" bIns="50800" rIns="50800"/>
            <a:lstStyle/>
            <a:p>
              <a:pPr algn="l">
                <a:lnSpc>
                  <a:spcPts val="1843"/>
                </a:lnSpc>
              </a:pPr>
              <a:r>
                <a:rPr lang="en-US" sz="1316" b="true">
                  <a:solidFill>
                    <a:srgbClr val="000000"/>
                  </a:solidFill>
                  <a:latin typeface="Montserrat Bold"/>
                  <a:ea typeface="Montserrat Bold"/>
                  <a:cs typeface="Montserrat Bold"/>
                  <a:sym typeface="Montserrat Bold"/>
                </a:rPr>
                <a:t>Junio (29)</a:t>
              </a:r>
            </a:p>
            <a:p>
              <a:pPr algn="l">
                <a:lnSpc>
                  <a:spcPts val="1843"/>
                </a:lnSpc>
              </a:pPr>
              <a:r>
                <a:rPr lang="en-US" sz="1316">
                  <a:solidFill>
                    <a:srgbClr val="000000"/>
                  </a:solidFill>
                  <a:latin typeface="Montserrat"/>
                  <a:ea typeface="Montserrat"/>
                  <a:cs typeface="Montserrat"/>
                  <a:sym typeface="Montserrat"/>
                </a:rPr>
                <a:t>CAR, Rio Bogotá Villa Pinzón </a:t>
              </a:r>
            </a:p>
          </p:txBody>
        </p:sp>
      </p:grpSp>
      <p:grpSp>
        <p:nvGrpSpPr>
          <p:cNvPr name="Group 105" id="105"/>
          <p:cNvGrpSpPr/>
          <p:nvPr/>
        </p:nvGrpSpPr>
        <p:grpSpPr>
          <a:xfrm rot="0">
            <a:off x="6148546" y="8451198"/>
            <a:ext cx="2204066" cy="859691"/>
            <a:chOff x="0" y="0"/>
            <a:chExt cx="314321" cy="122600"/>
          </a:xfrm>
        </p:grpSpPr>
        <p:sp>
          <p:nvSpPr>
            <p:cNvPr name="Freeform 106" id="106"/>
            <p:cNvSpPr/>
            <p:nvPr/>
          </p:nvSpPr>
          <p:spPr>
            <a:xfrm flipH="false" flipV="false" rot="0">
              <a:off x="0" y="0"/>
              <a:ext cx="314321" cy="122600"/>
            </a:xfrm>
            <a:custGeom>
              <a:avLst/>
              <a:gdLst/>
              <a:ahLst/>
              <a:cxnLst/>
              <a:rect r="r" b="b" t="t" l="l"/>
              <a:pathLst>
                <a:path h="122600" w="314321">
                  <a:moveTo>
                    <a:pt x="61300" y="0"/>
                  </a:moveTo>
                  <a:lnTo>
                    <a:pt x="253021" y="0"/>
                  </a:lnTo>
                  <a:cubicBezTo>
                    <a:pt x="286876" y="0"/>
                    <a:pt x="314321" y="27445"/>
                    <a:pt x="314321" y="61300"/>
                  </a:cubicBezTo>
                  <a:lnTo>
                    <a:pt x="314321" y="61300"/>
                  </a:lnTo>
                  <a:cubicBezTo>
                    <a:pt x="314321" y="77558"/>
                    <a:pt x="307863" y="93150"/>
                    <a:pt x="296367" y="104646"/>
                  </a:cubicBezTo>
                  <a:cubicBezTo>
                    <a:pt x="284871" y="116142"/>
                    <a:pt x="269279" y="122600"/>
                    <a:pt x="253021" y="122600"/>
                  </a:cubicBezTo>
                  <a:lnTo>
                    <a:pt x="61300" y="122600"/>
                  </a:lnTo>
                  <a:cubicBezTo>
                    <a:pt x="45042" y="122600"/>
                    <a:pt x="29450" y="116142"/>
                    <a:pt x="17954" y="104646"/>
                  </a:cubicBezTo>
                  <a:cubicBezTo>
                    <a:pt x="6458" y="93150"/>
                    <a:pt x="0" y="77558"/>
                    <a:pt x="0" y="61300"/>
                  </a:cubicBezTo>
                  <a:lnTo>
                    <a:pt x="0" y="61300"/>
                  </a:lnTo>
                  <a:cubicBezTo>
                    <a:pt x="0" y="45042"/>
                    <a:pt x="6458" y="29450"/>
                    <a:pt x="17954" y="17954"/>
                  </a:cubicBezTo>
                  <a:cubicBezTo>
                    <a:pt x="29450" y="6458"/>
                    <a:pt x="45042" y="0"/>
                    <a:pt x="61300" y="0"/>
                  </a:cubicBezTo>
                  <a:close/>
                </a:path>
              </a:pathLst>
            </a:custGeom>
            <a:solidFill>
              <a:srgbClr val="C9E77F"/>
            </a:solidFill>
            <a:ln cap="rnd">
              <a:noFill/>
              <a:prstDash val="solid"/>
              <a:round/>
            </a:ln>
          </p:spPr>
        </p:sp>
        <p:sp>
          <p:nvSpPr>
            <p:cNvPr name="TextBox 107" id="107"/>
            <p:cNvSpPr txBox="true"/>
            <p:nvPr/>
          </p:nvSpPr>
          <p:spPr>
            <a:xfrm>
              <a:off x="0" y="-28575"/>
              <a:ext cx="314321" cy="151175"/>
            </a:xfrm>
            <a:prstGeom prst="rect">
              <a:avLst/>
            </a:prstGeom>
          </p:spPr>
          <p:txBody>
            <a:bodyPr anchor="ctr" rtlCol="false" tIns="50800" lIns="50800" bIns="50800" rIns="50800"/>
            <a:lstStyle/>
            <a:p>
              <a:pPr algn="ctr" marL="0" indent="0" lvl="0">
                <a:lnSpc>
                  <a:spcPts val="1843"/>
                </a:lnSpc>
                <a:spcBef>
                  <a:spcPct val="0"/>
                </a:spcBef>
              </a:pPr>
              <a:r>
                <a:rPr lang="en-US" sz="1316">
                  <a:solidFill>
                    <a:srgbClr val="000000"/>
                  </a:solidFill>
                  <a:latin typeface="Montserrat"/>
                  <a:ea typeface="Montserrat"/>
                  <a:cs typeface="Montserrat"/>
                  <a:sym typeface="Montserrat"/>
                </a:rPr>
                <a:t>Reunión de avance de  comunicaciones 3 líneas </a:t>
              </a:r>
            </a:p>
          </p:txBody>
        </p:sp>
      </p:grpSp>
      <p:grpSp>
        <p:nvGrpSpPr>
          <p:cNvPr name="Group 108" id="108"/>
          <p:cNvGrpSpPr/>
          <p:nvPr/>
        </p:nvGrpSpPr>
        <p:grpSpPr>
          <a:xfrm rot="0">
            <a:off x="10914166" y="8485231"/>
            <a:ext cx="2204066" cy="859691"/>
            <a:chOff x="0" y="0"/>
            <a:chExt cx="314321" cy="122600"/>
          </a:xfrm>
        </p:grpSpPr>
        <p:sp>
          <p:nvSpPr>
            <p:cNvPr name="Freeform 109" id="109"/>
            <p:cNvSpPr/>
            <p:nvPr/>
          </p:nvSpPr>
          <p:spPr>
            <a:xfrm flipH="false" flipV="false" rot="0">
              <a:off x="0" y="0"/>
              <a:ext cx="314321" cy="122600"/>
            </a:xfrm>
            <a:custGeom>
              <a:avLst/>
              <a:gdLst/>
              <a:ahLst/>
              <a:cxnLst/>
              <a:rect r="r" b="b" t="t" l="l"/>
              <a:pathLst>
                <a:path h="122600" w="314321">
                  <a:moveTo>
                    <a:pt x="61300" y="0"/>
                  </a:moveTo>
                  <a:lnTo>
                    <a:pt x="253021" y="0"/>
                  </a:lnTo>
                  <a:cubicBezTo>
                    <a:pt x="286876" y="0"/>
                    <a:pt x="314321" y="27445"/>
                    <a:pt x="314321" y="61300"/>
                  </a:cubicBezTo>
                  <a:lnTo>
                    <a:pt x="314321" y="61300"/>
                  </a:lnTo>
                  <a:cubicBezTo>
                    <a:pt x="314321" y="77558"/>
                    <a:pt x="307863" y="93150"/>
                    <a:pt x="296367" y="104646"/>
                  </a:cubicBezTo>
                  <a:cubicBezTo>
                    <a:pt x="284871" y="116142"/>
                    <a:pt x="269279" y="122600"/>
                    <a:pt x="253021" y="122600"/>
                  </a:cubicBezTo>
                  <a:lnTo>
                    <a:pt x="61300" y="122600"/>
                  </a:lnTo>
                  <a:cubicBezTo>
                    <a:pt x="45042" y="122600"/>
                    <a:pt x="29450" y="116142"/>
                    <a:pt x="17954" y="104646"/>
                  </a:cubicBezTo>
                  <a:cubicBezTo>
                    <a:pt x="6458" y="93150"/>
                    <a:pt x="0" y="77558"/>
                    <a:pt x="0" y="61300"/>
                  </a:cubicBezTo>
                  <a:lnTo>
                    <a:pt x="0" y="61300"/>
                  </a:lnTo>
                  <a:cubicBezTo>
                    <a:pt x="0" y="45042"/>
                    <a:pt x="6458" y="29450"/>
                    <a:pt x="17954" y="17954"/>
                  </a:cubicBezTo>
                  <a:cubicBezTo>
                    <a:pt x="29450" y="6458"/>
                    <a:pt x="45042" y="0"/>
                    <a:pt x="61300" y="0"/>
                  </a:cubicBezTo>
                  <a:close/>
                </a:path>
              </a:pathLst>
            </a:custGeom>
            <a:solidFill>
              <a:srgbClr val="C9E77F"/>
            </a:solidFill>
            <a:ln cap="rnd">
              <a:noFill/>
              <a:prstDash val="solid"/>
              <a:round/>
            </a:ln>
          </p:spPr>
        </p:sp>
        <p:sp>
          <p:nvSpPr>
            <p:cNvPr name="TextBox 110" id="110"/>
            <p:cNvSpPr txBox="true"/>
            <p:nvPr/>
          </p:nvSpPr>
          <p:spPr>
            <a:xfrm>
              <a:off x="0" y="-28575"/>
              <a:ext cx="314321" cy="151175"/>
            </a:xfrm>
            <a:prstGeom prst="rect">
              <a:avLst/>
            </a:prstGeom>
          </p:spPr>
          <p:txBody>
            <a:bodyPr anchor="ctr" rtlCol="false" tIns="50800" lIns="50800" bIns="50800" rIns="50800"/>
            <a:lstStyle/>
            <a:p>
              <a:pPr algn="ctr" marL="0" indent="0" lvl="0">
                <a:lnSpc>
                  <a:spcPts val="1843"/>
                </a:lnSpc>
                <a:spcBef>
                  <a:spcPct val="0"/>
                </a:spcBef>
              </a:pPr>
              <a:r>
                <a:rPr lang="en-US" sz="1316">
                  <a:solidFill>
                    <a:srgbClr val="000000"/>
                  </a:solidFill>
                  <a:latin typeface="Montserrat"/>
                  <a:ea typeface="Montserrat"/>
                  <a:cs typeface="Montserrat"/>
                  <a:sym typeface="Montserrat"/>
                </a:rPr>
                <a:t>Reunión de avance de  comunicaciones 3 líneas </a:t>
              </a:r>
            </a:p>
          </p:txBody>
        </p:sp>
      </p:gr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grpSp>
        <p:nvGrpSpPr>
          <p:cNvPr name="Group 2" id="2"/>
          <p:cNvGrpSpPr/>
          <p:nvPr/>
        </p:nvGrpSpPr>
        <p:grpSpPr>
          <a:xfrm rot="0">
            <a:off x="-216407" y="0"/>
            <a:ext cx="19045530" cy="10382769"/>
            <a:chOff x="0" y="0"/>
            <a:chExt cx="25394039" cy="13843692"/>
          </a:xfrm>
        </p:grpSpPr>
        <p:pic>
          <p:nvPicPr>
            <p:cNvPr name="Picture 3" id="3"/>
            <p:cNvPicPr>
              <a:picLocks noChangeAspect="true"/>
            </p:cNvPicPr>
            <p:nvPr/>
          </p:nvPicPr>
          <p:blipFill>
            <a:blip r:embed="rId2">
              <a:alphaModFix amt="40000"/>
            </a:blip>
            <a:srcRect l="9523" t="12131" r="0" b="12131"/>
            <a:stretch>
              <a:fillRect/>
            </a:stretch>
          </p:blipFill>
          <p:spPr>
            <a:xfrm flipH="false" flipV="false">
              <a:off x="0" y="0"/>
              <a:ext cx="25394039" cy="13843692"/>
            </a:xfrm>
            <a:prstGeom prst="rect">
              <a:avLst/>
            </a:prstGeom>
          </p:spPr>
        </p:pic>
      </p:grpSp>
      <p:grpSp>
        <p:nvGrpSpPr>
          <p:cNvPr name="Group 4" id="4"/>
          <p:cNvGrpSpPr/>
          <p:nvPr/>
        </p:nvGrpSpPr>
        <p:grpSpPr>
          <a:xfrm rot="0">
            <a:off x="3478965" y="791361"/>
            <a:ext cx="14604302" cy="752554"/>
            <a:chOff x="0" y="0"/>
            <a:chExt cx="2082716" cy="107321"/>
          </a:xfrm>
        </p:grpSpPr>
        <p:sp>
          <p:nvSpPr>
            <p:cNvPr name="Freeform 5" id="5"/>
            <p:cNvSpPr/>
            <p:nvPr/>
          </p:nvSpPr>
          <p:spPr>
            <a:xfrm flipH="false" flipV="false" rot="0">
              <a:off x="0" y="0"/>
              <a:ext cx="2082716" cy="107321"/>
            </a:xfrm>
            <a:custGeom>
              <a:avLst/>
              <a:gdLst/>
              <a:ahLst/>
              <a:cxnLst/>
              <a:rect r="r" b="b" t="t" l="l"/>
              <a:pathLst>
                <a:path h="107321" w="2082716">
                  <a:moveTo>
                    <a:pt x="14843" y="0"/>
                  </a:moveTo>
                  <a:lnTo>
                    <a:pt x="2067873" y="0"/>
                  </a:lnTo>
                  <a:cubicBezTo>
                    <a:pt x="2076071" y="0"/>
                    <a:pt x="2082716" y="6646"/>
                    <a:pt x="2082716" y="14843"/>
                  </a:cubicBezTo>
                  <a:lnTo>
                    <a:pt x="2082716" y="92478"/>
                  </a:lnTo>
                  <a:cubicBezTo>
                    <a:pt x="2082716" y="96415"/>
                    <a:pt x="2081152" y="100190"/>
                    <a:pt x="2078369" y="102974"/>
                  </a:cubicBezTo>
                  <a:cubicBezTo>
                    <a:pt x="2075585" y="105758"/>
                    <a:pt x="2071810" y="107321"/>
                    <a:pt x="2067873" y="107321"/>
                  </a:cubicBezTo>
                  <a:lnTo>
                    <a:pt x="14843" y="107321"/>
                  </a:lnTo>
                  <a:cubicBezTo>
                    <a:pt x="10906" y="107321"/>
                    <a:pt x="7131" y="105758"/>
                    <a:pt x="4347" y="102974"/>
                  </a:cubicBezTo>
                  <a:cubicBezTo>
                    <a:pt x="1564" y="100190"/>
                    <a:pt x="0" y="96415"/>
                    <a:pt x="0" y="92478"/>
                  </a:cubicBezTo>
                  <a:lnTo>
                    <a:pt x="0" y="14843"/>
                  </a:lnTo>
                  <a:cubicBezTo>
                    <a:pt x="0" y="10906"/>
                    <a:pt x="1564" y="7131"/>
                    <a:pt x="4347" y="4347"/>
                  </a:cubicBezTo>
                  <a:cubicBezTo>
                    <a:pt x="7131" y="1564"/>
                    <a:pt x="10906" y="0"/>
                    <a:pt x="14843" y="0"/>
                  </a:cubicBezTo>
                  <a:close/>
                </a:path>
              </a:pathLst>
            </a:custGeom>
            <a:ln w="19050" cap="rnd">
              <a:solidFill>
                <a:srgbClr val="EEECE9"/>
              </a:solidFill>
              <a:prstDash val="solid"/>
              <a:round/>
            </a:ln>
          </p:spPr>
        </p:sp>
        <p:sp>
          <p:nvSpPr>
            <p:cNvPr name="TextBox 6" id="6"/>
            <p:cNvSpPr txBox="true"/>
            <p:nvPr/>
          </p:nvSpPr>
          <p:spPr>
            <a:xfrm>
              <a:off x="0" y="-38100"/>
              <a:ext cx="2082716" cy="145421"/>
            </a:xfrm>
            <a:prstGeom prst="rect">
              <a:avLst/>
            </a:prstGeom>
          </p:spPr>
          <p:txBody>
            <a:bodyPr anchor="ctr" rtlCol="false" tIns="50800" lIns="50800" bIns="50800" rIns="50800"/>
            <a:lstStyle/>
            <a:p>
              <a:pPr algn="ctr" marL="0" indent="0" lvl="0">
                <a:lnSpc>
                  <a:spcPts val="3079"/>
                </a:lnSpc>
                <a:spcBef>
                  <a:spcPct val="0"/>
                </a:spcBef>
              </a:pPr>
              <a:r>
                <a:rPr lang="en-US" b="true" sz="2199">
                  <a:solidFill>
                    <a:srgbClr val="EEECE9"/>
                  </a:solidFill>
                  <a:latin typeface="Montserrat Medium"/>
                  <a:ea typeface="Montserrat Medium"/>
                  <a:cs typeface="Montserrat Medium"/>
                  <a:sym typeface="Montserrat Medium"/>
                </a:rPr>
                <a:t>JULIO</a:t>
              </a:r>
            </a:p>
          </p:txBody>
        </p:sp>
      </p:grpSp>
      <p:sp>
        <p:nvSpPr>
          <p:cNvPr name="TextBox 7" id="7"/>
          <p:cNvSpPr txBox="true"/>
          <p:nvPr/>
        </p:nvSpPr>
        <p:spPr>
          <a:xfrm rot="-5400000">
            <a:off x="-2445800" y="4962808"/>
            <a:ext cx="8979347" cy="688976"/>
          </a:xfrm>
          <a:prstGeom prst="rect">
            <a:avLst/>
          </a:prstGeom>
        </p:spPr>
        <p:txBody>
          <a:bodyPr anchor="t" rtlCol="false" tIns="0" lIns="0" bIns="0" rIns="0">
            <a:spAutoFit/>
          </a:bodyPr>
          <a:lstStyle/>
          <a:p>
            <a:pPr algn="ctr">
              <a:lnSpc>
                <a:spcPts val="5300"/>
              </a:lnSpc>
            </a:pPr>
            <a:r>
              <a:rPr lang="en-US" b="true" sz="5000" spc="-165">
                <a:solidFill>
                  <a:srgbClr val="FFFFFF"/>
                </a:solidFill>
                <a:latin typeface="Montserrat Semi-Bold"/>
                <a:ea typeface="Montserrat Semi-Bold"/>
                <a:cs typeface="Montserrat Semi-Bold"/>
                <a:sym typeface="Montserrat Semi-Bold"/>
              </a:rPr>
              <a:t>Cronograma </a:t>
            </a:r>
          </a:p>
        </p:txBody>
      </p:sp>
      <p:sp>
        <p:nvSpPr>
          <p:cNvPr name="Freeform 8" id="8"/>
          <p:cNvSpPr/>
          <p:nvPr/>
        </p:nvSpPr>
        <p:spPr>
          <a:xfrm flipH="false" flipV="false" rot="0">
            <a:off x="1028700" y="528752"/>
            <a:ext cx="1963670" cy="1478483"/>
          </a:xfrm>
          <a:custGeom>
            <a:avLst/>
            <a:gdLst/>
            <a:ahLst/>
            <a:cxnLst/>
            <a:rect r="r" b="b" t="t" l="l"/>
            <a:pathLst>
              <a:path h="1478483" w="1963670">
                <a:moveTo>
                  <a:pt x="0" y="0"/>
                </a:moveTo>
                <a:lnTo>
                  <a:pt x="1963670" y="0"/>
                </a:lnTo>
                <a:lnTo>
                  <a:pt x="1963670" y="1478483"/>
                </a:lnTo>
                <a:lnTo>
                  <a:pt x="0" y="1478483"/>
                </a:lnTo>
                <a:lnTo>
                  <a:pt x="0" y="0"/>
                </a:lnTo>
                <a:close/>
              </a:path>
            </a:pathLst>
          </a:custGeom>
          <a:blipFill>
            <a:blip r:embed="rId3"/>
            <a:stretch>
              <a:fillRect l="0" t="0" r="0" b="0"/>
            </a:stretch>
          </a:blipFill>
        </p:spPr>
      </p:sp>
      <p:sp>
        <p:nvSpPr>
          <p:cNvPr name="AutoShape 9" id="9"/>
          <p:cNvSpPr/>
          <p:nvPr/>
        </p:nvSpPr>
        <p:spPr>
          <a:xfrm rot="0">
            <a:off x="381960" y="-2943411"/>
            <a:ext cx="584686" cy="8600723"/>
          </a:xfrm>
          <a:prstGeom prst="rect">
            <a:avLst/>
          </a:prstGeom>
          <a:solidFill>
            <a:srgbClr val="F4E6B4"/>
          </a:solidFill>
        </p:spPr>
      </p:sp>
      <p:sp>
        <p:nvSpPr>
          <p:cNvPr name="Freeform 10" id="10"/>
          <p:cNvSpPr/>
          <p:nvPr/>
        </p:nvSpPr>
        <p:spPr>
          <a:xfrm flipH="false" flipV="false" rot="0">
            <a:off x="401010" y="8243469"/>
            <a:ext cx="652835" cy="490220"/>
          </a:xfrm>
          <a:custGeom>
            <a:avLst/>
            <a:gdLst/>
            <a:ahLst/>
            <a:cxnLst/>
            <a:rect r="r" b="b" t="t" l="l"/>
            <a:pathLst>
              <a:path h="490220" w="652835">
                <a:moveTo>
                  <a:pt x="0" y="0"/>
                </a:moveTo>
                <a:lnTo>
                  <a:pt x="652835" y="0"/>
                </a:lnTo>
                <a:lnTo>
                  <a:pt x="652835" y="490220"/>
                </a:lnTo>
                <a:lnTo>
                  <a:pt x="0" y="49022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11" id="11"/>
          <p:cNvSpPr/>
          <p:nvPr/>
        </p:nvSpPr>
        <p:spPr>
          <a:xfrm flipH="false" flipV="false" rot="0">
            <a:off x="309190" y="6008326"/>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2" id="12"/>
          <p:cNvSpPr/>
          <p:nvPr/>
        </p:nvSpPr>
        <p:spPr>
          <a:xfrm flipH="false" flipV="false" rot="0">
            <a:off x="309190" y="7075825"/>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grpSp>
        <p:nvGrpSpPr>
          <p:cNvPr name="Group 13" id="13"/>
          <p:cNvGrpSpPr/>
          <p:nvPr/>
        </p:nvGrpSpPr>
        <p:grpSpPr>
          <a:xfrm rot="0">
            <a:off x="3498189" y="1855163"/>
            <a:ext cx="2373877" cy="1075046"/>
            <a:chOff x="0" y="0"/>
            <a:chExt cx="338538" cy="153312"/>
          </a:xfrm>
        </p:grpSpPr>
        <p:sp>
          <p:nvSpPr>
            <p:cNvPr name="Freeform 14" id="14"/>
            <p:cNvSpPr/>
            <p:nvPr/>
          </p:nvSpPr>
          <p:spPr>
            <a:xfrm flipH="false" flipV="false" rot="0">
              <a:off x="0" y="0"/>
              <a:ext cx="338538" cy="153312"/>
            </a:xfrm>
            <a:custGeom>
              <a:avLst/>
              <a:gdLst/>
              <a:ahLst/>
              <a:cxnLst/>
              <a:rect r="r" b="b" t="t" l="l"/>
              <a:pathLst>
                <a:path h="153312" w="338538">
                  <a:moveTo>
                    <a:pt x="76656" y="0"/>
                  </a:moveTo>
                  <a:lnTo>
                    <a:pt x="261882" y="0"/>
                  </a:lnTo>
                  <a:cubicBezTo>
                    <a:pt x="282212" y="0"/>
                    <a:pt x="301710" y="8076"/>
                    <a:pt x="316086" y="22452"/>
                  </a:cubicBezTo>
                  <a:cubicBezTo>
                    <a:pt x="330462" y="36828"/>
                    <a:pt x="338538" y="56326"/>
                    <a:pt x="338538" y="76656"/>
                  </a:cubicBezTo>
                  <a:lnTo>
                    <a:pt x="338538" y="76656"/>
                  </a:lnTo>
                  <a:cubicBezTo>
                    <a:pt x="338538" y="96987"/>
                    <a:pt x="330462" y="116484"/>
                    <a:pt x="316086" y="130860"/>
                  </a:cubicBezTo>
                  <a:cubicBezTo>
                    <a:pt x="301710" y="145236"/>
                    <a:pt x="282212" y="153312"/>
                    <a:pt x="261882"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ln w="19050" cap="rnd">
              <a:solidFill>
                <a:srgbClr val="EEECE9"/>
              </a:solidFill>
              <a:prstDash val="solid"/>
              <a:round/>
            </a:ln>
          </p:spPr>
        </p:sp>
        <p:sp>
          <p:nvSpPr>
            <p:cNvPr name="TextBox 15" id="15"/>
            <p:cNvSpPr txBox="true"/>
            <p:nvPr/>
          </p:nvSpPr>
          <p:spPr>
            <a:xfrm>
              <a:off x="0" y="9525"/>
              <a:ext cx="338538" cy="143787"/>
            </a:xfrm>
            <a:prstGeom prst="rect">
              <a:avLst/>
            </a:prstGeom>
          </p:spPr>
          <p:txBody>
            <a:bodyPr anchor="ctr" rtlCol="false" tIns="50800" lIns="50800" bIns="50800" rIns="50800"/>
            <a:lstStyle/>
            <a:p>
              <a:pPr algn="ctr" marL="0" indent="0" lvl="0">
                <a:lnSpc>
                  <a:spcPts val="2573"/>
                </a:lnSpc>
              </a:pPr>
              <a:r>
                <a:rPr lang="en-US" b="true" sz="2199">
                  <a:solidFill>
                    <a:srgbClr val="EEECE9"/>
                  </a:solidFill>
                  <a:latin typeface="Montserrat Bold"/>
                  <a:ea typeface="Montserrat Bold"/>
                  <a:cs typeface="Montserrat Bold"/>
                  <a:sym typeface="Montserrat Bold"/>
                </a:rPr>
                <a:t>Semanas</a:t>
              </a:r>
            </a:p>
          </p:txBody>
        </p:sp>
      </p:grpSp>
      <p:grpSp>
        <p:nvGrpSpPr>
          <p:cNvPr name="Group 16" id="16"/>
          <p:cNvGrpSpPr/>
          <p:nvPr/>
        </p:nvGrpSpPr>
        <p:grpSpPr>
          <a:xfrm rot="0">
            <a:off x="3498189" y="3119102"/>
            <a:ext cx="2373877" cy="1075046"/>
            <a:chOff x="0" y="0"/>
            <a:chExt cx="338538" cy="153312"/>
          </a:xfrm>
        </p:grpSpPr>
        <p:sp>
          <p:nvSpPr>
            <p:cNvPr name="Freeform 17" id="17"/>
            <p:cNvSpPr/>
            <p:nvPr/>
          </p:nvSpPr>
          <p:spPr>
            <a:xfrm flipH="false" flipV="false" rot="0">
              <a:off x="0" y="0"/>
              <a:ext cx="338538" cy="153312"/>
            </a:xfrm>
            <a:custGeom>
              <a:avLst/>
              <a:gdLst/>
              <a:ahLst/>
              <a:cxnLst/>
              <a:rect r="r" b="b" t="t" l="l"/>
              <a:pathLst>
                <a:path h="153312" w="338538">
                  <a:moveTo>
                    <a:pt x="76656" y="0"/>
                  </a:moveTo>
                  <a:lnTo>
                    <a:pt x="261882" y="0"/>
                  </a:lnTo>
                  <a:cubicBezTo>
                    <a:pt x="282212" y="0"/>
                    <a:pt x="301710" y="8076"/>
                    <a:pt x="316086" y="22452"/>
                  </a:cubicBezTo>
                  <a:cubicBezTo>
                    <a:pt x="330462" y="36828"/>
                    <a:pt x="338538" y="56326"/>
                    <a:pt x="338538" y="76656"/>
                  </a:cubicBezTo>
                  <a:lnTo>
                    <a:pt x="338538" y="76656"/>
                  </a:lnTo>
                  <a:cubicBezTo>
                    <a:pt x="338538" y="96987"/>
                    <a:pt x="330462" y="116484"/>
                    <a:pt x="316086" y="130860"/>
                  </a:cubicBezTo>
                  <a:cubicBezTo>
                    <a:pt x="301710" y="145236"/>
                    <a:pt x="282212" y="153312"/>
                    <a:pt x="261882"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ln w="19050" cap="rnd">
              <a:solidFill>
                <a:srgbClr val="EEECE9"/>
              </a:solidFill>
              <a:prstDash val="solid"/>
              <a:round/>
            </a:ln>
          </p:spPr>
        </p:sp>
        <p:sp>
          <p:nvSpPr>
            <p:cNvPr name="TextBox 18" id="18"/>
            <p:cNvSpPr txBox="true"/>
            <p:nvPr/>
          </p:nvSpPr>
          <p:spPr>
            <a:xfrm>
              <a:off x="0" y="9525"/>
              <a:ext cx="338538" cy="143787"/>
            </a:xfrm>
            <a:prstGeom prst="rect">
              <a:avLst/>
            </a:prstGeom>
          </p:spPr>
          <p:txBody>
            <a:bodyPr anchor="ctr" rtlCol="false" tIns="50800" lIns="50800" bIns="50800" rIns="50800"/>
            <a:lstStyle/>
            <a:p>
              <a:pPr algn="ctr" marL="0" indent="0" lvl="0">
                <a:lnSpc>
                  <a:spcPts val="2573"/>
                </a:lnSpc>
              </a:pPr>
              <a:r>
                <a:rPr lang="en-US" b="true" sz="2199">
                  <a:solidFill>
                    <a:srgbClr val="EEECE9"/>
                  </a:solidFill>
                  <a:latin typeface="Montserrat Bold"/>
                  <a:ea typeface="Montserrat Bold"/>
                  <a:cs typeface="Montserrat Bold"/>
                  <a:sym typeface="Montserrat Bold"/>
                </a:rPr>
                <a:t>Gestión institucional </a:t>
              </a:r>
            </a:p>
          </p:txBody>
        </p:sp>
      </p:grpSp>
      <p:grpSp>
        <p:nvGrpSpPr>
          <p:cNvPr name="Group 19" id="19"/>
          <p:cNvGrpSpPr/>
          <p:nvPr/>
        </p:nvGrpSpPr>
        <p:grpSpPr>
          <a:xfrm rot="0">
            <a:off x="3498189" y="4322110"/>
            <a:ext cx="2373877" cy="1075046"/>
            <a:chOff x="0" y="0"/>
            <a:chExt cx="338538" cy="153312"/>
          </a:xfrm>
        </p:grpSpPr>
        <p:sp>
          <p:nvSpPr>
            <p:cNvPr name="Freeform 20" id="20"/>
            <p:cNvSpPr/>
            <p:nvPr/>
          </p:nvSpPr>
          <p:spPr>
            <a:xfrm flipH="false" flipV="false" rot="0">
              <a:off x="0" y="0"/>
              <a:ext cx="338538" cy="153312"/>
            </a:xfrm>
            <a:custGeom>
              <a:avLst/>
              <a:gdLst/>
              <a:ahLst/>
              <a:cxnLst/>
              <a:rect r="r" b="b" t="t" l="l"/>
              <a:pathLst>
                <a:path h="153312" w="338538">
                  <a:moveTo>
                    <a:pt x="76656" y="0"/>
                  </a:moveTo>
                  <a:lnTo>
                    <a:pt x="261882" y="0"/>
                  </a:lnTo>
                  <a:cubicBezTo>
                    <a:pt x="282212" y="0"/>
                    <a:pt x="301710" y="8076"/>
                    <a:pt x="316086" y="22452"/>
                  </a:cubicBezTo>
                  <a:cubicBezTo>
                    <a:pt x="330462" y="36828"/>
                    <a:pt x="338538" y="56326"/>
                    <a:pt x="338538" y="76656"/>
                  </a:cubicBezTo>
                  <a:lnTo>
                    <a:pt x="338538" y="76656"/>
                  </a:lnTo>
                  <a:cubicBezTo>
                    <a:pt x="338538" y="96987"/>
                    <a:pt x="330462" y="116484"/>
                    <a:pt x="316086" y="130860"/>
                  </a:cubicBezTo>
                  <a:cubicBezTo>
                    <a:pt x="301710" y="145236"/>
                    <a:pt x="282212" y="153312"/>
                    <a:pt x="261882"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ln w="19050" cap="rnd">
              <a:solidFill>
                <a:srgbClr val="EEECE9"/>
              </a:solidFill>
              <a:prstDash val="solid"/>
              <a:round/>
            </a:ln>
          </p:spPr>
        </p:sp>
        <p:sp>
          <p:nvSpPr>
            <p:cNvPr name="TextBox 21" id="21"/>
            <p:cNvSpPr txBox="true"/>
            <p:nvPr/>
          </p:nvSpPr>
          <p:spPr>
            <a:xfrm>
              <a:off x="0" y="9525"/>
              <a:ext cx="338538" cy="143787"/>
            </a:xfrm>
            <a:prstGeom prst="rect">
              <a:avLst/>
            </a:prstGeom>
          </p:spPr>
          <p:txBody>
            <a:bodyPr anchor="ctr" rtlCol="false" tIns="50800" lIns="50800" bIns="50800" rIns="50800"/>
            <a:lstStyle/>
            <a:p>
              <a:pPr algn="ctr" marL="0" indent="0" lvl="0">
                <a:lnSpc>
                  <a:spcPts val="2457"/>
                </a:lnSpc>
              </a:pPr>
              <a:r>
                <a:rPr lang="en-US" b="true" sz="2100">
                  <a:solidFill>
                    <a:srgbClr val="EEECE9"/>
                  </a:solidFill>
                  <a:latin typeface="Montserrat Bold"/>
                  <a:ea typeface="Montserrat Bold"/>
                  <a:cs typeface="Montserrat Bold"/>
                  <a:sym typeface="Montserrat Bold"/>
                </a:rPr>
                <a:t>Diseño líneas Presentaciónes  </a:t>
              </a:r>
            </a:p>
          </p:txBody>
        </p:sp>
      </p:grpSp>
      <p:grpSp>
        <p:nvGrpSpPr>
          <p:cNvPr name="Group 22" id="22"/>
          <p:cNvGrpSpPr/>
          <p:nvPr/>
        </p:nvGrpSpPr>
        <p:grpSpPr>
          <a:xfrm rot="0">
            <a:off x="3498189" y="8395869"/>
            <a:ext cx="2373877" cy="915020"/>
            <a:chOff x="0" y="0"/>
            <a:chExt cx="338538" cy="130491"/>
          </a:xfrm>
        </p:grpSpPr>
        <p:sp>
          <p:nvSpPr>
            <p:cNvPr name="Freeform 23" id="23"/>
            <p:cNvSpPr/>
            <p:nvPr/>
          </p:nvSpPr>
          <p:spPr>
            <a:xfrm flipH="false" flipV="false" rot="0">
              <a:off x="0" y="0"/>
              <a:ext cx="338538" cy="130491"/>
            </a:xfrm>
            <a:custGeom>
              <a:avLst/>
              <a:gdLst/>
              <a:ahLst/>
              <a:cxnLst/>
              <a:rect r="r" b="b" t="t" l="l"/>
              <a:pathLst>
                <a:path h="130491" w="338538">
                  <a:moveTo>
                    <a:pt x="65245" y="0"/>
                  </a:moveTo>
                  <a:lnTo>
                    <a:pt x="273293" y="0"/>
                  </a:lnTo>
                  <a:cubicBezTo>
                    <a:pt x="290597" y="0"/>
                    <a:pt x="307192" y="6874"/>
                    <a:pt x="319428" y="19110"/>
                  </a:cubicBezTo>
                  <a:cubicBezTo>
                    <a:pt x="331664" y="31346"/>
                    <a:pt x="338538" y="47941"/>
                    <a:pt x="338538" y="65245"/>
                  </a:cubicBezTo>
                  <a:lnTo>
                    <a:pt x="338538" y="65245"/>
                  </a:lnTo>
                  <a:cubicBezTo>
                    <a:pt x="338538" y="82550"/>
                    <a:pt x="331664" y="99145"/>
                    <a:pt x="319428" y="111381"/>
                  </a:cubicBezTo>
                  <a:cubicBezTo>
                    <a:pt x="307192" y="123617"/>
                    <a:pt x="290597" y="130491"/>
                    <a:pt x="273293" y="130491"/>
                  </a:cubicBezTo>
                  <a:lnTo>
                    <a:pt x="65245" y="130491"/>
                  </a:lnTo>
                  <a:cubicBezTo>
                    <a:pt x="47941" y="130491"/>
                    <a:pt x="31346" y="123617"/>
                    <a:pt x="19110" y="111381"/>
                  </a:cubicBezTo>
                  <a:cubicBezTo>
                    <a:pt x="6874" y="99145"/>
                    <a:pt x="0" y="82550"/>
                    <a:pt x="0" y="65245"/>
                  </a:cubicBezTo>
                  <a:lnTo>
                    <a:pt x="0" y="65245"/>
                  </a:lnTo>
                  <a:cubicBezTo>
                    <a:pt x="0" y="47941"/>
                    <a:pt x="6874" y="31346"/>
                    <a:pt x="19110" y="19110"/>
                  </a:cubicBezTo>
                  <a:cubicBezTo>
                    <a:pt x="31346" y="6874"/>
                    <a:pt x="47941" y="0"/>
                    <a:pt x="65245" y="0"/>
                  </a:cubicBezTo>
                  <a:close/>
                </a:path>
              </a:pathLst>
            </a:custGeom>
            <a:ln w="19050" cap="rnd">
              <a:solidFill>
                <a:srgbClr val="EEECE9"/>
              </a:solidFill>
              <a:prstDash val="solid"/>
              <a:round/>
            </a:ln>
          </p:spPr>
        </p:sp>
        <p:sp>
          <p:nvSpPr>
            <p:cNvPr name="TextBox 24" id="24"/>
            <p:cNvSpPr txBox="true"/>
            <p:nvPr/>
          </p:nvSpPr>
          <p:spPr>
            <a:xfrm>
              <a:off x="0" y="9525"/>
              <a:ext cx="338538" cy="120966"/>
            </a:xfrm>
            <a:prstGeom prst="rect">
              <a:avLst/>
            </a:prstGeom>
          </p:spPr>
          <p:txBody>
            <a:bodyPr anchor="ctr" rtlCol="false" tIns="50800" lIns="50800" bIns="50800" rIns="50800"/>
            <a:lstStyle/>
            <a:p>
              <a:pPr algn="ctr" marL="0" indent="0" lvl="0">
                <a:lnSpc>
                  <a:spcPts val="1989"/>
                </a:lnSpc>
              </a:pPr>
              <a:r>
                <a:rPr lang="en-US" b="true" sz="1700">
                  <a:solidFill>
                    <a:srgbClr val="EEECE9"/>
                  </a:solidFill>
                  <a:latin typeface="Montserrat Bold"/>
                  <a:ea typeface="Montserrat Bold"/>
                  <a:cs typeface="Montserrat Bold"/>
                  <a:sym typeface="Montserrat Bold"/>
                </a:rPr>
                <a:t>Socialización, Cambios y mejoras</a:t>
              </a:r>
            </a:p>
          </p:txBody>
        </p:sp>
      </p:grpSp>
      <p:grpSp>
        <p:nvGrpSpPr>
          <p:cNvPr name="Group 25" id="25"/>
          <p:cNvGrpSpPr/>
          <p:nvPr/>
        </p:nvGrpSpPr>
        <p:grpSpPr>
          <a:xfrm rot="0">
            <a:off x="6120760" y="1855163"/>
            <a:ext cx="2241630" cy="1075046"/>
            <a:chOff x="0" y="0"/>
            <a:chExt cx="319678" cy="153312"/>
          </a:xfrm>
        </p:grpSpPr>
        <p:sp>
          <p:nvSpPr>
            <p:cNvPr name="Freeform 26" id="26"/>
            <p:cNvSpPr/>
            <p:nvPr/>
          </p:nvSpPr>
          <p:spPr>
            <a:xfrm flipH="false" flipV="false" rot="0">
              <a:off x="0" y="0"/>
              <a:ext cx="319678" cy="153312"/>
            </a:xfrm>
            <a:custGeom>
              <a:avLst/>
              <a:gdLst/>
              <a:ahLst/>
              <a:cxnLst/>
              <a:rect r="r" b="b" t="t" l="l"/>
              <a:pathLst>
                <a:path h="153312" w="319678">
                  <a:moveTo>
                    <a:pt x="76656" y="0"/>
                  </a:moveTo>
                  <a:lnTo>
                    <a:pt x="243022" y="0"/>
                  </a:lnTo>
                  <a:cubicBezTo>
                    <a:pt x="263353" y="0"/>
                    <a:pt x="282851" y="8076"/>
                    <a:pt x="297226" y="22452"/>
                  </a:cubicBezTo>
                  <a:cubicBezTo>
                    <a:pt x="311602" y="36828"/>
                    <a:pt x="319678" y="56326"/>
                    <a:pt x="319678" y="76656"/>
                  </a:cubicBezTo>
                  <a:lnTo>
                    <a:pt x="319678" y="76656"/>
                  </a:lnTo>
                  <a:cubicBezTo>
                    <a:pt x="319678" y="96987"/>
                    <a:pt x="311602" y="116484"/>
                    <a:pt x="297226" y="130860"/>
                  </a:cubicBezTo>
                  <a:cubicBezTo>
                    <a:pt x="282851" y="145236"/>
                    <a:pt x="263353" y="153312"/>
                    <a:pt x="243022"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27" id="27"/>
            <p:cNvSpPr txBox="true"/>
            <p:nvPr/>
          </p:nvSpPr>
          <p:spPr>
            <a:xfrm>
              <a:off x="0" y="-28575"/>
              <a:ext cx="319678"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28" id="28"/>
          <p:cNvGrpSpPr/>
          <p:nvPr/>
        </p:nvGrpSpPr>
        <p:grpSpPr>
          <a:xfrm rot="0">
            <a:off x="6092185" y="5679335"/>
            <a:ext cx="2270205" cy="2623656"/>
            <a:chOff x="0" y="0"/>
            <a:chExt cx="323753" cy="374159"/>
          </a:xfrm>
        </p:grpSpPr>
        <p:sp>
          <p:nvSpPr>
            <p:cNvPr name="Freeform 29" id="29"/>
            <p:cNvSpPr/>
            <p:nvPr/>
          </p:nvSpPr>
          <p:spPr>
            <a:xfrm flipH="false" flipV="false" rot="0">
              <a:off x="0" y="0"/>
              <a:ext cx="323753" cy="374159"/>
            </a:xfrm>
            <a:custGeom>
              <a:avLst/>
              <a:gdLst/>
              <a:ahLst/>
              <a:cxnLst/>
              <a:rect r="r" b="b" t="t" l="l"/>
              <a:pathLst>
                <a:path h="374159" w="323753">
                  <a:moveTo>
                    <a:pt x="95486" y="0"/>
                  </a:moveTo>
                  <a:lnTo>
                    <a:pt x="228267" y="0"/>
                  </a:lnTo>
                  <a:cubicBezTo>
                    <a:pt x="253592" y="0"/>
                    <a:pt x="277879" y="10060"/>
                    <a:pt x="295786" y="27967"/>
                  </a:cubicBezTo>
                  <a:cubicBezTo>
                    <a:pt x="313693" y="45874"/>
                    <a:pt x="323753" y="70162"/>
                    <a:pt x="323753" y="95486"/>
                  </a:cubicBezTo>
                  <a:lnTo>
                    <a:pt x="323753" y="278672"/>
                  </a:lnTo>
                  <a:cubicBezTo>
                    <a:pt x="323753" y="303997"/>
                    <a:pt x="313693" y="328284"/>
                    <a:pt x="295786" y="346192"/>
                  </a:cubicBezTo>
                  <a:cubicBezTo>
                    <a:pt x="277879" y="364099"/>
                    <a:pt x="253592" y="374159"/>
                    <a:pt x="228267" y="374159"/>
                  </a:cubicBezTo>
                  <a:lnTo>
                    <a:pt x="95486" y="374159"/>
                  </a:lnTo>
                  <a:cubicBezTo>
                    <a:pt x="70162" y="374159"/>
                    <a:pt x="45874" y="364099"/>
                    <a:pt x="27967" y="346192"/>
                  </a:cubicBezTo>
                  <a:cubicBezTo>
                    <a:pt x="10060" y="328284"/>
                    <a:pt x="0" y="303997"/>
                    <a:pt x="0" y="278672"/>
                  </a:cubicBezTo>
                  <a:lnTo>
                    <a:pt x="0" y="95486"/>
                  </a:lnTo>
                  <a:cubicBezTo>
                    <a:pt x="0" y="70162"/>
                    <a:pt x="10060" y="45874"/>
                    <a:pt x="27967" y="27967"/>
                  </a:cubicBezTo>
                  <a:cubicBezTo>
                    <a:pt x="45874" y="10060"/>
                    <a:pt x="70162" y="0"/>
                    <a:pt x="95486" y="0"/>
                  </a:cubicBezTo>
                  <a:close/>
                </a:path>
              </a:pathLst>
            </a:custGeom>
            <a:solidFill>
              <a:srgbClr val="C9E77F"/>
            </a:solidFill>
            <a:ln cap="rnd">
              <a:noFill/>
              <a:prstDash val="solid"/>
              <a:round/>
            </a:ln>
          </p:spPr>
        </p:sp>
        <p:sp>
          <p:nvSpPr>
            <p:cNvPr name="TextBox 30" id="30"/>
            <p:cNvSpPr txBox="true"/>
            <p:nvPr/>
          </p:nvSpPr>
          <p:spPr>
            <a:xfrm>
              <a:off x="0" y="-28575"/>
              <a:ext cx="323753" cy="402734"/>
            </a:xfrm>
            <a:prstGeom prst="rect">
              <a:avLst/>
            </a:prstGeom>
          </p:spPr>
          <p:txBody>
            <a:bodyPr anchor="ctr" rtlCol="false" tIns="50800" lIns="50800" bIns="50800" rIns="50800"/>
            <a:lstStyle/>
            <a:p>
              <a:pPr algn="ctr">
                <a:lnSpc>
                  <a:spcPts val="2263"/>
                </a:lnSpc>
              </a:pPr>
              <a:r>
                <a:rPr lang="en-US" sz="1616" b="true">
                  <a:solidFill>
                    <a:srgbClr val="000000"/>
                  </a:solidFill>
                  <a:latin typeface="Montserrat Bold"/>
                  <a:ea typeface="Montserrat Bold"/>
                  <a:cs typeface="Montserrat Bold"/>
                  <a:sym typeface="Montserrat Bold"/>
                </a:rPr>
                <a:t> (1,2,3)</a:t>
              </a:r>
            </a:p>
            <a:p>
              <a:pPr algn="ctr">
                <a:lnSpc>
                  <a:spcPts val="2263"/>
                </a:lnSpc>
              </a:pPr>
              <a:r>
                <a:rPr lang="en-US" sz="1616">
                  <a:solidFill>
                    <a:srgbClr val="000000"/>
                  </a:solidFill>
                  <a:latin typeface="Montserrat"/>
                  <a:ea typeface="Montserrat"/>
                  <a:cs typeface="Montserrat"/>
                  <a:sym typeface="Montserrat"/>
                </a:rPr>
                <a:t>Posproducción</a:t>
              </a:r>
            </a:p>
            <a:p>
              <a:pPr algn="ctr">
                <a:lnSpc>
                  <a:spcPts val="1843"/>
                </a:lnSpc>
              </a:pPr>
            </a:p>
          </p:txBody>
        </p:sp>
      </p:grpSp>
      <p:grpSp>
        <p:nvGrpSpPr>
          <p:cNvPr name="Group 31" id="31"/>
          <p:cNvGrpSpPr/>
          <p:nvPr/>
        </p:nvGrpSpPr>
        <p:grpSpPr>
          <a:xfrm rot="0">
            <a:off x="8564466" y="1855163"/>
            <a:ext cx="2163844" cy="1075046"/>
            <a:chOff x="0" y="0"/>
            <a:chExt cx="308585" cy="153312"/>
          </a:xfrm>
        </p:grpSpPr>
        <p:sp>
          <p:nvSpPr>
            <p:cNvPr name="Freeform 32" id="32"/>
            <p:cNvSpPr/>
            <p:nvPr/>
          </p:nvSpPr>
          <p:spPr>
            <a:xfrm flipH="false" flipV="false" rot="0">
              <a:off x="0" y="0"/>
              <a:ext cx="308585" cy="153312"/>
            </a:xfrm>
            <a:custGeom>
              <a:avLst/>
              <a:gdLst/>
              <a:ahLst/>
              <a:cxnLst/>
              <a:rect r="r" b="b" t="t" l="l"/>
              <a:pathLst>
                <a:path h="153312" w="308585">
                  <a:moveTo>
                    <a:pt x="76656" y="0"/>
                  </a:moveTo>
                  <a:lnTo>
                    <a:pt x="231929" y="0"/>
                  </a:lnTo>
                  <a:cubicBezTo>
                    <a:pt x="252260" y="0"/>
                    <a:pt x="271757" y="8076"/>
                    <a:pt x="286133" y="22452"/>
                  </a:cubicBezTo>
                  <a:cubicBezTo>
                    <a:pt x="300509" y="36828"/>
                    <a:pt x="308585" y="56326"/>
                    <a:pt x="308585" y="76656"/>
                  </a:cubicBezTo>
                  <a:lnTo>
                    <a:pt x="308585" y="76656"/>
                  </a:lnTo>
                  <a:cubicBezTo>
                    <a:pt x="308585" y="96987"/>
                    <a:pt x="300509" y="116484"/>
                    <a:pt x="286133" y="130860"/>
                  </a:cubicBezTo>
                  <a:cubicBezTo>
                    <a:pt x="271757" y="145236"/>
                    <a:pt x="252260" y="153312"/>
                    <a:pt x="231929"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33" id="33"/>
            <p:cNvSpPr txBox="true"/>
            <p:nvPr/>
          </p:nvSpPr>
          <p:spPr>
            <a:xfrm>
              <a:off x="0" y="-28575"/>
              <a:ext cx="308585"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34" id="34"/>
          <p:cNvGrpSpPr/>
          <p:nvPr/>
        </p:nvGrpSpPr>
        <p:grpSpPr>
          <a:xfrm rot="0">
            <a:off x="8564466" y="5679335"/>
            <a:ext cx="2163844" cy="2623656"/>
            <a:chOff x="0" y="0"/>
            <a:chExt cx="308585" cy="374159"/>
          </a:xfrm>
        </p:grpSpPr>
        <p:sp>
          <p:nvSpPr>
            <p:cNvPr name="Freeform 35" id="35"/>
            <p:cNvSpPr/>
            <p:nvPr/>
          </p:nvSpPr>
          <p:spPr>
            <a:xfrm flipH="false" flipV="false" rot="0">
              <a:off x="0" y="0"/>
              <a:ext cx="308585" cy="374159"/>
            </a:xfrm>
            <a:custGeom>
              <a:avLst/>
              <a:gdLst/>
              <a:ahLst/>
              <a:cxnLst/>
              <a:rect r="r" b="b" t="t" l="l"/>
              <a:pathLst>
                <a:path h="374159" w="308585">
                  <a:moveTo>
                    <a:pt x="100180" y="0"/>
                  </a:moveTo>
                  <a:lnTo>
                    <a:pt x="208405" y="0"/>
                  </a:lnTo>
                  <a:cubicBezTo>
                    <a:pt x="234975" y="0"/>
                    <a:pt x="260456" y="10555"/>
                    <a:pt x="279243" y="29342"/>
                  </a:cubicBezTo>
                  <a:cubicBezTo>
                    <a:pt x="298031" y="48129"/>
                    <a:pt x="308585" y="73611"/>
                    <a:pt x="308585" y="100180"/>
                  </a:cubicBezTo>
                  <a:lnTo>
                    <a:pt x="308585" y="273979"/>
                  </a:lnTo>
                  <a:cubicBezTo>
                    <a:pt x="308585" y="329307"/>
                    <a:pt x="263733" y="374159"/>
                    <a:pt x="208405" y="374159"/>
                  </a:cubicBezTo>
                  <a:lnTo>
                    <a:pt x="100180" y="374159"/>
                  </a:lnTo>
                  <a:cubicBezTo>
                    <a:pt x="44852" y="374159"/>
                    <a:pt x="0" y="329307"/>
                    <a:pt x="0" y="273979"/>
                  </a:cubicBezTo>
                  <a:lnTo>
                    <a:pt x="0" y="100180"/>
                  </a:lnTo>
                  <a:cubicBezTo>
                    <a:pt x="0" y="44852"/>
                    <a:pt x="44852" y="0"/>
                    <a:pt x="100180" y="0"/>
                  </a:cubicBezTo>
                  <a:close/>
                </a:path>
              </a:pathLst>
            </a:custGeom>
            <a:solidFill>
              <a:srgbClr val="C9E77F"/>
            </a:solidFill>
            <a:ln cap="rnd">
              <a:noFill/>
              <a:prstDash val="solid"/>
              <a:round/>
            </a:ln>
          </p:spPr>
        </p:sp>
        <p:sp>
          <p:nvSpPr>
            <p:cNvPr name="TextBox 36" id="36"/>
            <p:cNvSpPr txBox="true"/>
            <p:nvPr/>
          </p:nvSpPr>
          <p:spPr>
            <a:xfrm>
              <a:off x="0" y="-28575"/>
              <a:ext cx="308585" cy="402734"/>
            </a:xfrm>
            <a:prstGeom prst="rect">
              <a:avLst/>
            </a:prstGeom>
          </p:spPr>
          <p:txBody>
            <a:bodyPr anchor="ctr" rtlCol="false" tIns="50800" lIns="50800" bIns="50800" rIns="50800"/>
            <a:lstStyle/>
            <a:p>
              <a:pPr algn="ctr">
                <a:lnSpc>
                  <a:spcPts val="1843"/>
                </a:lnSpc>
              </a:pPr>
              <a:r>
                <a:rPr lang="en-US" sz="1316" b="true">
                  <a:solidFill>
                    <a:srgbClr val="000000"/>
                  </a:solidFill>
                  <a:latin typeface="Montserrat Bold"/>
                  <a:ea typeface="Montserrat Bold"/>
                  <a:cs typeface="Montserrat Bold"/>
                  <a:sym typeface="Montserrat Bold"/>
                </a:rPr>
                <a:t>(6 - 10) Julio</a:t>
              </a:r>
            </a:p>
            <a:p>
              <a:pPr algn="ctr">
                <a:lnSpc>
                  <a:spcPts val="1843"/>
                </a:lnSpc>
              </a:pPr>
              <a:r>
                <a:rPr lang="en-US" sz="1316">
                  <a:solidFill>
                    <a:srgbClr val="000000"/>
                  </a:solidFill>
                  <a:latin typeface="Montserrat"/>
                  <a:ea typeface="Montserrat"/>
                  <a:cs typeface="Montserrat"/>
                  <a:sym typeface="Montserrat"/>
                </a:rPr>
                <a:t>posproducción  entrega de documental</a:t>
              </a:r>
            </a:p>
          </p:txBody>
        </p:sp>
      </p:grpSp>
      <p:grpSp>
        <p:nvGrpSpPr>
          <p:cNvPr name="Group 37" id="37"/>
          <p:cNvGrpSpPr/>
          <p:nvPr/>
        </p:nvGrpSpPr>
        <p:grpSpPr>
          <a:xfrm rot="0">
            <a:off x="10936859" y="1855163"/>
            <a:ext cx="2184919" cy="1075046"/>
            <a:chOff x="0" y="0"/>
            <a:chExt cx="311591" cy="153312"/>
          </a:xfrm>
        </p:grpSpPr>
        <p:sp>
          <p:nvSpPr>
            <p:cNvPr name="Freeform 38" id="38"/>
            <p:cNvSpPr/>
            <p:nvPr/>
          </p:nvSpPr>
          <p:spPr>
            <a:xfrm flipH="false" flipV="false" rot="0">
              <a:off x="0" y="0"/>
              <a:ext cx="311591" cy="153312"/>
            </a:xfrm>
            <a:custGeom>
              <a:avLst/>
              <a:gdLst/>
              <a:ahLst/>
              <a:cxnLst/>
              <a:rect r="r" b="b" t="t" l="l"/>
              <a:pathLst>
                <a:path h="153312" w="311591">
                  <a:moveTo>
                    <a:pt x="76656" y="0"/>
                  </a:moveTo>
                  <a:lnTo>
                    <a:pt x="234935" y="0"/>
                  </a:lnTo>
                  <a:cubicBezTo>
                    <a:pt x="255265" y="0"/>
                    <a:pt x="274763" y="8076"/>
                    <a:pt x="289139" y="22452"/>
                  </a:cubicBezTo>
                  <a:cubicBezTo>
                    <a:pt x="303515" y="36828"/>
                    <a:pt x="311591" y="56326"/>
                    <a:pt x="311591" y="76656"/>
                  </a:cubicBezTo>
                  <a:lnTo>
                    <a:pt x="311591" y="76656"/>
                  </a:lnTo>
                  <a:cubicBezTo>
                    <a:pt x="311591" y="96987"/>
                    <a:pt x="303515" y="116484"/>
                    <a:pt x="289139" y="130860"/>
                  </a:cubicBezTo>
                  <a:cubicBezTo>
                    <a:pt x="274763" y="145236"/>
                    <a:pt x="255265" y="153312"/>
                    <a:pt x="234935"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39" id="39"/>
            <p:cNvSpPr txBox="true"/>
            <p:nvPr/>
          </p:nvSpPr>
          <p:spPr>
            <a:xfrm>
              <a:off x="0" y="-28575"/>
              <a:ext cx="311591"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40" id="40"/>
          <p:cNvGrpSpPr/>
          <p:nvPr/>
        </p:nvGrpSpPr>
        <p:grpSpPr>
          <a:xfrm rot="0">
            <a:off x="13292898" y="1855163"/>
            <a:ext cx="2334978" cy="1075046"/>
            <a:chOff x="0" y="0"/>
            <a:chExt cx="332991" cy="153312"/>
          </a:xfrm>
        </p:grpSpPr>
        <p:sp>
          <p:nvSpPr>
            <p:cNvPr name="Freeform 41" id="41"/>
            <p:cNvSpPr/>
            <p:nvPr/>
          </p:nvSpPr>
          <p:spPr>
            <a:xfrm flipH="false" flipV="false" rot="0">
              <a:off x="0" y="0"/>
              <a:ext cx="332991" cy="153312"/>
            </a:xfrm>
            <a:custGeom>
              <a:avLst/>
              <a:gdLst/>
              <a:ahLst/>
              <a:cxnLst/>
              <a:rect r="r" b="b" t="t" l="l"/>
              <a:pathLst>
                <a:path h="153312" w="332991">
                  <a:moveTo>
                    <a:pt x="76656" y="0"/>
                  </a:moveTo>
                  <a:lnTo>
                    <a:pt x="256335" y="0"/>
                  </a:lnTo>
                  <a:cubicBezTo>
                    <a:pt x="276665" y="0"/>
                    <a:pt x="296163" y="8076"/>
                    <a:pt x="310539" y="22452"/>
                  </a:cubicBezTo>
                  <a:cubicBezTo>
                    <a:pt x="324914" y="36828"/>
                    <a:pt x="332991" y="56326"/>
                    <a:pt x="332991" y="76656"/>
                  </a:cubicBezTo>
                  <a:lnTo>
                    <a:pt x="332991" y="76656"/>
                  </a:lnTo>
                  <a:cubicBezTo>
                    <a:pt x="332991" y="96987"/>
                    <a:pt x="324914" y="116484"/>
                    <a:pt x="310539" y="130860"/>
                  </a:cubicBezTo>
                  <a:cubicBezTo>
                    <a:pt x="296163" y="145236"/>
                    <a:pt x="276665" y="153312"/>
                    <a:pt x="256335"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42" id="42"/>
            <p:cNvSpPr txBox="true"/>
            <p:nvPr/>
          </p:nvSpPr>
          <p:spPr>
            <a:xfrm>
              <a:off x="0" y="-28575"/>
              <a:ext cx="332991"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43" id="43"/>
          <p:cNvGrpSpPr/>
          <p:nvPr/>
        </p:nvGrpSpPr>
        <p:grpSpPr>
          <a:xfrm rot="0">
            <a:off x="10918634" y="3119102"/>
            <a:ext cx="2200284" cy="1075046"/>
            <a:chOff x="0" y="0"/>
            <a:chExt cx="313782" cy="153312"/>
          </a:xfrm>
        </p:grpSpPr>
        <p:sp>
          <p:nvSpPr>
            <p:cNvPr name="Freeform 44" id="44"/>
            <p:cNvSpPr/>
            <p:nvPr/>
          </p:nvSpPr>
          <p:spPr>
            <a:xfrm flipH="false" flipV="false" rot="0">
              <a:off x="0" y="0"/>
              <a:ext cx="313782" cy="153312"/>
            </a:xfrm>
            <a:custGeom>
              <a:avLst/>
              <a:gdLst/>
              <a:ahLst/>
              <a:cxnLst/>
              <a:rect r="r" b="b" t="t" l="l"/>
              <a:pathLst>
                <a:path h="153312" w="313782">
                  <a:moveTo>
                    <a:pt x="76656" y="0"/>
                  </a:moveTo>
                  <a:lnTo>
                    <a:pt x="237126" y="0"/>
                  </a:lnTo>
                  <a:cubicBezTo>
                    <a:pt x="257456" y="0"/>
                    <a:pt x="276954" y="8076"/>
                    <a:pt x="291330" y="22452"/>
                  </a:cubicBezTo>
                  <a:cubicBezTo>
                    <a:pt x="305706" y="36828"/>
                    <a:pt x="313782" y="56326"/>
                    <a:pt x="313782" y="76656"/>
                  </a:cubicBezTo>
                  <a:lnTo>
                    <a:pt x="313782" y="76656"/>
                  </a:lnTo>
                  <a:cubicBezTo>
                    <a:pt x="313782" y="96987"/>
                    <a:pt x="305706" y="116484"/>
                    <a:pt x="291330" y="130860"/>
                  </a:cubicBezTo>
                  <a:cubicBezTo>
                    <a:pt x="276954" y="145236"/>
                    <a:pt x="257456" y="153312"/>
                    <a:pt x="23712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49A024"/>
            </a:solidFill>
            <a:ln cap="rnd">
              <a:noFill/>
              <a:prstDash val="solid"/>
              <a:round/>
            </a:ln>
          </p:spPr>
        </p:sp>
        <p:sp>
          <p:nvSpPr>
            <p:cNvPr name="TextBox 45" id="45"/>
            <p:cNvSpPr txBox="true"/>
            <p:nvPr/>
          </p:nvSpPr>
          <p:spPr>
            <a:xfrm>
              <a:off x="0" y="-28575"/>
              <a:ext cx="313782" cy="181887"/>
            </a:xfrm>
            <a:prstGeom prst="rect">
              <a:avLst/>
            </a:prstGeom>
          </p:spPr>
          <p:txBody>
            <a:bodyPr anchor="ctr" rtlCol="false" tIns="50800" lIns="50800" bIns="50800" rIns="50800"/>
            <a:lstStyle/>
            <a:p>
              <a:pPr algn="ctr">
                <a:lnSpc>
                  <a:spcPts val="1843"/>
                </a:lnSpc>
                <a:spcBef>
                  <a:spcPct val="0"/>
                </a:spcBef>
              </a:pPr>
            </a:p>
          </p:txBody>
        </p:sp>
      </p:grpSp>
      <p:grpSp>
        <p:nvGrpSpPr>
          <p:cNvPr name="Group 46" id="46"/>
          <p:cNvGrpSpPr/>
          <p:nvPr/>
        </p:nvGrpSpPr>
        <p:grpSpPr>
          <a:xfrm rot="0">
            <a:off x="10918634" y="4372932"/>
            <a:ext cx="2192596" cy="1075046"/>
            <a:chOff x="0" y="0"/>
            <a:chExt cx="312686" cy="153312"/>
          </a:xfrm>
        </p:grpSpPr>
        <p:sp>
          <p:nvSpPr>
            <p:cNvPr name="Freeform 47" id="47"/>
            <p:cNvSpPr/>
            <p:nvPr/>
          </p:nvSpPr>
          <p:spPr>
            <a:xfrm flipH="false" flipV="false" rot="0">
              <a:off x="0" y="0"/>
              <a:ext cx="312686" cy="153312"/>
            </a:xfrm>
            <a:custGeom>
              <a:avLst/>
              <a:gdLst/>
              <a:ahLst/>
              <a:cxnLst/>
              <a:rect r="r" b="b" t="t" l="l"/>
              <a:pathLst>
                <a:path h="153312" w="312686">
                  <a:moveTo>
                    <a:pt x="76656" y="0"/>
                  </a:moveTo>
                  <a:lnTo>
                    <a:pt x="236030" y="0"/>
                  </a:lnTo>
                  <a:cubicBezTo>
                    <a:pt x="256360" y="0"/>
                    <a:pt x="275858" y="8076"/>
                    <a:pt x="290234" y="22452"/>
                  </a:cubicBezTo>
                  <a:cubicBezTo>
                    <a:pt x="304609" y="36828"/>
                    <a:pt x="312686" y="56326"/>
                    <a:pt x="312686" y="76656"/>
                  </a:cubicBezTo>
                  <a:lnTo>
                    <a:pt x="312686" y="76656"/>
                  </a:lnTo>
                  <a:cubicBezTo>
                    <a:pt x="312686" y="96987"/>
                    <a:pt x="304609" y="116484"/>
                    <a:pt x="290234" y="130860"/>
                  </a:cubicBezTo>
                  <a:cubicBezTo>
                    <a:pt x="275858" y="145236"/>
                    <a:pt x="256360" y="153312"/>
                    <a:pt x="236030"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49A024"/>
            </a:solidFill>
            <a:ln cap="rnd">
              <a:noFill/>
              <a:prstDash val="solid"/>
              <a:round/>
            </a:ln>
          </p:spPr>
        </p:sp>
        <p:sp>
          <p:nvSpPr>
            <p:cNvPr name="TextBox 48" id="48"/>
            <p:cNvSpPr txBox="true"/>
            <p:nvPr/>
          </p:nvSpPr>
          <p:spPr>
            <a:xfrm>
              <a:off x="0" y="-28575"/>
              <a:ext cx="312686"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49" id="49"/>
          <p:cNvGrpSpPr/>
          <p:nvPr/>
        </p:nvGrpSpPr>
        <p:grpSpPr>
          <a:xfrm rot="0">
            <a:off x="15808521" y="1855163"/>
            <a:ext cx="2398571" cy="1075046"/>
            <a:chOff x="0" y="0"/>
            <a:chExt cx="342060" cy="153312"/>
          </a:xfrm>
        </p:grpSpPr>
        <p:sp>
          <p:nvSpPr>
            <p:cNvPr name="Freeform 50" id="50"/>
            <p:cNvSpPr/>
            <p:nvPr/>
          </p:nvSpPr>
          <p:spPr>
            <a:xfrm flipH="false" flipV="false" rot="0">
              <a:off x="0" y="0"/>
              <a:ext cx="342060" cy="153312"/>
            </a:xfrm>
            <a:custGeom>
              <a:avLst/>
              <a:gdLst/>
              <a:ahLst/>
              <a:cxnLst/>
              <a:rect r="r" b="b" t="t" l="l"/>
              <a:pathLst>
                <a:path h="153312" w="342060">
                  <a:moveTo>
                    <a:pt x="76656" y="0"/>
                  </a:moveTo>
                  <a:lnTo>
                    <a:pt x="265404" y="0"/>
                  </a:lnTo>
                  <a:cubicBezTo>
                    <a:pt x="285734" y="0"/>
                    <a:pt x="305232" y="8076"/>
                    <a:pt x="319608" y="22452"/>
                  </a:cubicBezTo>
                  <a:cubicBezTo>
                    <a:pt x="333983" y="36828"/>
                    <a:pt x="342060" y="56326"/>
                    <a:pt x="342060" y="76656"/>
                  </a:cubicBezTo>
                  <a:lnTo>
                    <a:pt x="342060" y="76656"/>
                  </a:lnTo>
                  <a:cubicBezTo>
                    <a:pt x="342060" y="96987"/>
                    <a:pt x="333983" y="116484"/>
                    <a:pt x="319608" y="130860"/>
                  </a:cubicBezTo>
                  <a:cubicBezTo>
                    <a:pt x="305232" y="145236"/>
                    <a:pt x="285734" y="153312"/>
                    <a:pt x="265404"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FFFFFF">
                <a:alpha val="34902"/>
              </a:srgbClr>
            </a:solidFill>
            <a:ln cap="rnd">
              <a:noFill/>
              <a:prstDash val="solid"/>
              <a:round/>
            </a:ln>
          </p:spPr>
        </p:sp>
        <p:sp>
          <p:nvSpPr>
            <p:cNvPr name="TextBox 51" id="51"/>
            <p:cNvSpPr txBox="true"/>
            <p:nvPr/>
          </p:nvSpPr>
          <p:spPr>
            <a:xfrm>
              <a:off x="0" y="-28575"/>
              <a:ext cx="342060" cy="181887"/>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52" id="52"/>
          <p:cNvGrpSpPr/>
          <p:nvPr/>
        </p:nvGrpSpPr>
        <p:grpSpPr>
          <a:xfrm rot="0">
            <a:off x="3498189" y="5659733"/>
            <a:ext cx="2373877" cy="2076717"/>
            <a:chOff x="0" y="0"/>
            <a:chExt cx="338538" cy="296160"/>
          </a:xfrm>
        </p:grpSpPr>
        <p:sp>
          <p:nvSpPr>
            <p:cNvPr name="Freeform 53" id="53"/>
            <p:cNvSpPr/>
            <p:nvPr/>
          </p:nvSpPr>
          <p:spPr>
            <a:xfrm flipH="false" flipV="false" rot="0">
              <a:off x="0" y="0"/>
              <a:ext cx="338538" cy="296160"/>
            </a:xfrm>
            <a:custGeom>
              <a:avLst/>
              <a:gdLst/>
              <a:ahLst/>
              <a:cxnLst/>
              <a:rect r="r" b="b" t="t" l="l"/>
              <a:pathLst>
                <a:path h="296160" w="338538">
                  <a:moveTo>
                    <a:pt x="91316" y="0"/>
                  </a:moveTo>
                  <a:lnTo>
                    <a:pt x="247222" y="0"/>
                  </a:lnTo>
                  <a:cubicBezTo>
                    <a:pt x="271440" y="0"/>
                    <a:pt x="294667" y="9621"/>
                    <a:pt x="311792" y="26746"/>
                  </a:cubicBezTo>
                  <a:cubicBezTo>
                    <a:pt x="328917" y="43871"/>
                    <a:pt x="338538" y="67098"/>
                    <a:pt x="338538" y="91316"/>
                  </a:cubicBezTo>
                  <a:lnTo>
                    <a:pt x="338538" y="204844"/>
                  </a:lnTo>
                  <a:cubicBezTo>
                    <a:pt x="338538" y="229062"/>
                    <a:pt x="328917" y="252289"/>
                    <a:pt x="311792" y="269414"/>
                  </a:cubicBezTo>
                  <a:cubicBezTo>
                    <a:pt x="294667" y="286539"/>
                    <a:pt x="271440" y="296160"/>
                    <a:pt x="247222" y="296160"/>
                  </a:cubicBezTo>
                  <a:lnTo>
                    <a:pt x="91316" y="296160"/>
                  </a:lnTo>
                  <a:cubicBezTo>
                    <a:pt x="67098" y="296160"/>
                    <a:pt x="43871" y="286539"/>
                    <a:pt x="26746" y="269414"/>
                  </a:cubicBezTo>
                  <a:cubicBezTo>
                    <a:pt x="9621" y="252289"/>
                    <a:pt x="0" y="229062"/>
                    <a:pt x="0" y="204844"/>
                  </a:cubicBezTo>
                  <a:lnTo>
                    <a:pt x="0" y="91316"/>
                  </a:lnTo>
                  <a:cubicBezTo>
                    <a:pt x="0" y="67098"/>
                    <a:pt x="9621" y="43871"/>
                    <a:pt x="26746" y="26746"/>
                  </a:cubicBezTo>
                  <a:cubicBezTo>
                    <a:pt x="43871" y="9621"/>
                    <a:pt x="67098" y="0"/>
                    <a:pt x="91316" y="0"/>
                  </a:cubicBezTo>
                  <a:close/>
                </a:path>
              </a:pathLst>
            </a:custGeom>
            <a:ln w="19050" cap="rnd">
              <a:solidFill>
                <a:srgbClr val="EEECE9"/>
              </a:solidFill>
              <a:prstDash val="solid"/>
              <a:round/>
            </a:ln>
          </p:spPr>
        </p:sp>
        <p:sp>
          <p:nvSpPr>
            <p:cNvPr name="TextBox 54" id="54"/>
            <p:cNvSpPr txBox="true"/>
            <p:nvPr/>
          </p:nvSpPr>
          <p:spPr>
            <a:xfrm>
              <a:off x="0" y="9525"/>
              <a:ext cx="338538" cy="286635"/>
            </a:xfrm>
            <a:prstGeom prst="rect">
              <a:avLst/>
            </a:prstGeom>
          </p:spPr>
          <p:txBody>
            <a:bodyPr anchor="ctr" rtlCol="false" tIns="50800" lIns="50800" bIns="50800" rIns="50800"/>
            <a:lstStyle/>
            <a:p>
              <a:pPr algn="ctr" marL="0" indent="0" lvl="0">
                <a:lnSpc>
                  <a:spcPts val="2573"/>
                </a:lnSpc>
              </a:pPr>
              <a:r>
                <a:rPr lang="en-US" b="true" sz="2199">
                  <a:solidFill>
                    <a:srgbClr val="EEECE9"/>
                  </a:solidFill>
                  <a:latin typeface="Montserrat Bold"/>
                  <a:ea typeface="Montserrat Bold"/>
                  <a:cs typeface="Montserrat Bold"/>
                  <a:sym typeface="Montserrat Bold"/>
                </a:rPr>
                <a:t>Producción y Postproducció audiovisual</a:t>
              </a:r>
            </a:p>
          </p:txBody>
        </p:sp>
      </p:grpSp>
      <p:grpSp>
        <p:nvGrpSpPr>
          <p:cNvPr name="Group 55" id="55"/>
          <p:cNvGrpSpPr/>
          <p:nvPr/>
        </p:nvGrpSpPr>
        <p:grpSpPr>
          <a:xfrm rot="0">
            <a:off x="10928336" y="5682257"/>
            <a:ext cx="2182894" cy="2620734"/>
            <a:chOff x="0" y="0"/>
            <a:chExt cx="311302" cy="373742"/>
          </a:xfrm>
        </p:grpSpPr>
        <p:sp>
          <p:nvSpPr>
            <p:cNvPr name="Freeform 56" id="56"/>
            <p:cNvSpPr/>
            <p:nvPr/>
          </p:nvSpPr>
          <p:spPr>
            <a:xfrm flipH="false" flipV="false" rot="0">
              <a:off x="0" y="0"/>
              <a:ext cx="311302" cy="373742"/>
            </a:xfrm>
            <a:custGeom>
              <a:avLst/>
              <a:gdLst/>
              <a:ahLst/>
              <a:cxnLst/>
              <a:rect r="r" b="b" t="t" l="l"/>
              <a:pathLst>
                <a:path h="373742" w="311302">
                  <a:moveTo>
                    <a:pt x="99306" y="0"/>
                  </a:moveTo>
                  <a:lnTo>
                    <a:pt x="211996" y="0"/>
                  </a:lnTo>
                  <a:cubicBezTo>
                    <a:pt x="238334" y="0"/>
                    <a:pt x="263593" y="10463"/>
                    <a:pt x="282216" y="29086"/>
                  </a:cubicBezTo>
                  <a:cubicBezTo>
                    <a:pt x="300840" y="47709"/>
                    <a:pt x="311302" y="72968"/>
                    <a:pt x="311302" y="99306"/>
                  </a:cubicBezTo>
                  <a:lnTo>
                    <a:pt x="311302" y="274437"/>
                  </a:lnTo>
                  <a:cubicBezTo>
                    <a:pt x="311302" y="329282"/>
                    <a:pt x="266841" y="373742"/>
                    <a:pt x="211996" y="373742"/>
                  </a:cubicBezTo>
                  <a:lnTo>
                    <a:pt x="99306" y="373742"/>
                  </a:lnTo>
                  <a:cubicBezTo>
                    <a:pt x="44461" y="373742"/>
                    <a:pt x="0" y="329282"/>
                    <a:pt x="0" y="274437"/>
                  </a:cubicBezTo>
                  <a:lnTo>
                    <a:pt x="0" y="99306"/>
                  </a:lnTo>
                  <a:cubicBezTo>
                    <a:pt x="0" y="44461"/>
                    <a:pt x="44461" y="0"/>
                    <a:pt x="99306" y="0"/>
                  </a:cubicBezTo>
                  <a:close/>
                </a:path>
              </a:pathLst>
            </a:custGeom>
            <a:solidFill>
              <a:srgbClr val="49A024"/>
            </a:solidFill>
            <a:ln cap="rnd">
              <a:noFill/>
              <a:prstDash val="solid"/>
              <a:round/>
            </a:ln>
          </p:spPr>
        </p:sp>
        <p:sp>
          <p:nvSpPr>
            <p:cNvPr name="TextBox 57" id="57"/>
            <p:cNvSpPr txBox="true"/>
            <p:nvPr/>
          </p:nvSpPr>
          <p:spPr>
            <a:xfrm>
              <a:off x="0" y="-28575"/>
              <a:ext cx="311302" cy="402317"/>
            </a:xfrm>
            <a:prstGeom prst="rect">
              <a:avLst/>
            </a:prstGeom>
          </p:spPr>
          <p:txBody>
            <a:bodyPr anchor="ctr" rtlCol="false" tIns="50800" lIns="50800" bIns="50800" rIns="50800"/>
            <a:lstStyle/>
            <a:p>
              <a:pPr algn="ctr">
                <a:lnSpc>
                  <a:spcPts val="1563"/>
                </a:lnSpc>
              </a:pPr>
            </a:p>
          </p:txBody>
        </p:sp>
      </p:grpSp>
      <p:grpSp>
        <p:nvGrpSpPr>
          <p:cNvPr name="Group 58" id="58"/>
          <p:cNvGrpSpPr/>
          <p:nvPr/>
        </p:nvGrpSpPr>
        <p:grpSpPr>
          <a:xfrm rot="0">
            <a:off x="8546563" y="8464916"/>
            <a:ext cx="2200284" cy="859691"/>
            <a:chOff x="0" y="0"/>
            <a:chExt cx="313782" cy="122600"/>
          </a:xfrm>
        </p:grpSpPr>
        <p:sp>
          <p:nvSpPr>
            <p:cNvPr name="Freeform 59" id="59"/>
            <p:cNvSpPr/>
            <p:nvPr/>
          </p:nvSpPr>
          <p:spPr>
            <a:xfrm flipH="false" flipV="false" rot="0">
              <a:off x="0" y="0"/>
              <a:ext cx="313782" cy="122600"/>
            </a:xfrm>
            <a:custGeom>
              <a:avLst/>
              <a:gdLst/>
              <a:ahLst/>
              <a:cxnLst/>
              <a:rect r="r" b="b" t="t" l="l"/>
              <a:pathLst>
                <a:path h="122600" w="313782">
                  <a:moveTo>
                    <a:pt x="61300" y="0"/>
                  </a:moveTo>
                  <a:lnTo>
                    <a:pt x="252482" y="0"/>
                  </a:lnTo>
                  <a:cubicBezTo>
                    <a:pt x="268740" y="0"/>
                    <a:pt x="284332" y="6458"/>
                    <a:pt x="295828" y="17954"/>
                  </a:cubicBezTo>
                  <a:cubicBezTo>
                    <a:pt x="307324" y="29450"/>
                    <a:pt x="313782" y="45042"/>
                    <a:pt x="313782" y="61300"/>
                  </a:cubicBezTo>
                  <a:lnTo>
                    <a:pt x="313782" y="61300"/>
                  </a:lnTo>
                  <a:cubicBezTo>
                    <a:pt x="313782" y="95155"/>
                    <a:pt x="286337" y="122600"/>
                    <a:pt x="252482" y="122600"/>
                  </a:cubicBezTo>
                  <a:lnTo>
                    <a:pt x="61300" y="122600"/>
                  </a:lnTo>
                  <a:cubicBezTo>
                    <a:pt x="45042" y="122600"/>
                    <a:pt x="29450" y="116142"/>
                    <a:pt x="17954" y="104646"/>
                  </a:cubicBezTo>
                  <a:cubicBezTo>
                    <a:pt x="6458" y="93150"/>
                    <a:pt x="0" y="77558"/>
                    <a:pt x="0" y="61300"/>
                  </a:cubicBezTo>
                  <a:lnTo>
                    <a:pt x="0" y="61300"/>
                  </a:lnTo>
                  <a:cubicBezTo>
                    <a:pt x="0" y="45042"/>
                    <a:pt x="6458" y="29450"/>
                    <a:pt x="17954" y="17954"/>
                  </a:cubicBezTo>
                  <a:cubicBezTo>
                    <a:pt x="29450" y="6458"/>
                    <a:pt x="45042" y="0"/>
                    <a:pt x="61300" y="0"/>
                  </a:cubicBezTo>
                  <a:close/>
                </a:path>
              </a:pathLst>
            </a:custGeom>
            <a:solidFill>
              <a:srgbClr val="C9E77F"/>
            </a:solidFill>
            <a:ln cap="rnd">
              <a:noFill/>
              <a:prstDash val="solid"/>
              <a:round/>
            </a:ln>
          </p:spPr>
        </p:sp>
        <p:sp>
          <p:nvSpPr>
            <p:cNvPr name="TextBox 60" id="60"/>
            <p:cNvSpPr txBox="true"/>
            <p:nvPr/>
          </p:nvSpPr>
          <p:spPr>
            <a:xfrm>
              <a:off x="0" y="-28575"/>
              <a:ext cx="313782" cy="151175"/>
            </a:xfrm>
            <a:prstGeom prst="rect">
              <a:avLst/>
            </a:prstGeom>
          </p:spPr>
          <p:txBody>
            <a:bodyPr anchor="ctr" rtlCol="false" tIns="50800" lIns="50800" bIns="50800" rIns="50800"/>
            <a:lstStyle/>
            <a:p>
              <a:pPr algn="ctr" marL="0" indent="0" lvl="0">
                <a:lnSpc>
                  <a:spcPts val="1843"/>
                </a:lnSpc>
                <a:spcBef>
                  <a:spcPct val="0"/>
                </a:spcBef>
              </a:pPr>
              <a:r>
                <a:rPr lang="en-US" b="true" sz="1316">
                  <a:solidFill>
                    <a:srgbClr val="000000"/>
                  </a:solidFill>
                  <a:latin typeface="Montserrat Bold"/>
                  <a:ea typeface="Montserrat Bold"/>
                  <a:cs typeface="Montserrat Bold"/>
                  <a:sym typeface="Montserrat Bold"/>
                </a:rPr>
                <a:t>Presentación a jefe de comunicaciones</a:t>
              </a:r>
            </a:p>
          </p:txBody>
        </p:sp>
      </p:grpSp>
      <p:grpSp>
        <p:nvGrpSpPr>
          <p:cNvPr name="Group 61" id="61"/>
          <p:cNvGrpSpPr/>
          <p:nvPr/>
        </p:nvGrpSpPr>
        <p:grpSpPr>
          <a:xfrm rot="0">
            <a:off x="6109173" y="8522066"/>
            <a:ext cx="2200284" cy="859691"/>
            <a:chOff x="0" y="0"/>
            <a:chExt cx="313782" cy="122600"/>
          </a:xfrm>
        </p:grpSpPr>
        <p:sp>
          <p:nvSpPr>
            <p:cNvPr name="Freeform 62" id="62"/>
            <p:cNvSpPr/>
            <p:nvPr/>
          </p:nvSpPr>
          <p:spPr>
            <a:xfrm flipH="false" flipV="false" rot="0">
              <a:off x="0" y="0"/>
              <a:ext cx="313782" cy="122600"/>
            </a:xfrm>
            <a:custGeom>
              <a:avLst/>
              <a:gdLst/>
              <a:ahLst/>
              <a:cxnLst/>
              <a:rect r="r" b="b" t="t" l="l"/>
              <a:pathLst>
                <a:path h="122600" w="313782">
                  <a:moveTo>
                    <a:pt x="61300" y="0"/>
                  </a:moveTo>
                  <a:lnTo>
                    <a:pt x="252482" y="0"/>
                  </a:lnTo>
                  <a:cubicBezTo>
                    <a:pt x="268740" y="0"/>
                    <a:pt x="284332" y="6458"/>
                    <a:pt x="295828" y="17954"/>
                  </a:cubicBezTo>
                  <a:cubicBezTo>
                    <a:pt x="307324" y="29450"/>
                    <a:pt x="313782" y="45042"/>
                    <a:pt x="313782" y="61300"/>
                  </a:cubicBezTo>
                  <a:lnTo>
                    <a:pt x="313782" y="61300"/>
                  </a:lnTo>
                  <a:cubicBezTo>
                    <a:pt x="313782" y="95155"/>
                    <a:pt x="286337" y="122600"/>
                    <a:pt x="252482" y="122600"/>
                  </a:cubicBezTo>
                  <a:lnTo>
                    <a:pt x="61300" y="122600"/>
                  </a:lnTo>
                  <a:cubicBezTo>
                    <a:pt x="45042" y="122600"/>
                    <a:pt x="29450" y="116142"/>
                    <a:pt x="17954" y="104646"/>
                  </a:cubicBezTo>
                  <a:cubicBezTo>
                    <a:pt x="6458" y="93150"/>
                    <a:pt x="0" y="77558"/>
                    <a:pt x="0" y="61300"/>
                  </a:cubicBezTo>
                  <a:lnTo>
                    <a:pt x="0" y="61300"/>
                  </a:lnTo>
                  <a:cubicBezTo>
                    <a:pt x="0" y="45042"/>
                    <a:pt x="6458" y="29450"/>
                    <a:pt x="17954" y="17954"/>
                  </a:cubicBezTo>
                  <a:cubicBezTo>
                    <a:pt x="29450" y="6458"/>
                    <a:pt x="45042" y="0"/>
                    <a:pt x="61300" y="0"/>
                  </a:cubicBezTo>
                  <a:close/>
                </a:path>
              </a:pathLst>
            </a:custGeom>
            <a:solidFill>
              <a:srgbClr val="C9E77F"/>
            </a:solidFill>
            <a:ln cap="rnd">
              <a:noFill/>
              <a:prstDash val="solid"/>
              <a:round/>
            </a:ln>
          </p:spPr>
        </p:sp>
        <p:sp>
          <p:nvSpPr>
            <p:cNvPr name="TextBox 63" id="63"/>
            <p:cNvSpPr txBox="true"/>
            <p:nvPr/>
          </p:nvSpPr>
          <p:spPr>
            <a:xfrm>
              <a:off x="0" y="-28575"/>
              <a:ext cx="313782" cy="151175"/>
            </a:xfrm>
            <a:prstGeom prst="rect">
              <a:avLst/>
            </a:prstGeom>
          </p:spPr>
          <p:txBody>
            <a:bodyPr anchor="ctr" rtlCol="false" tIns="50800" lIns="50800" bIns="50800" rIns="50800"/>
            <a:lstStyle/>
            <a:p>
              <a:pPr algn="ctr" marL="0" indent="0" lvl="0">
                <a:lnSpc>
                  <a:spcPts val="1843"/>
                </a:lnSpc>
                <a:spcBef>
                  <a:spcPct val="0"/>
                </a:spcBef>
              </a:pPr>
              <a:r>
                <a:rPr lang="en-US" b="true" sz="1316">
                  <a:solidFill>
                    <a:srgbClr val="000000"/>
                  </a:solidFill>
                  <a:latin typeface="Montserrat Bold"/>
                  <a:ea typeface="Montserrat Bold"/>
                  <a:cs typeface="Montserrat Bold"/>
                  <a:sym typeface="Montserrat Bold"/>
                </a:rPr>
                <a:t>Presentación a jefe de comunicaciones</a:t>
              </a:r>
            </a:p>
          </p:txBody>
        </p:sp>
      </p:grpSp>
      <p:grpSp>
        <p:nvGrpSpPr>
          <p:cNvPr name="Group 64" id="64"/>
          <p:cNvGrpSpPr/>
          <p:nvPr/>
        </p:nvGrpSpPr>
        <p:grpSpPr>
          <a:xfrm rot="0">
            <a:off x="10929177" y="8464916"/>
            <a:ext cx="2200284" cy="859691"/>
            <a:chOff x="0" y="0"/>
            <a:chExt cx="313782" cy="122600"/>
          </a:xfrm>
        </p:grpSpPr>
        <p:sp>
          <p:nvSpPr>
            <p:cNvPr name="Freeform 65" id="65"/>
            <p:cNvSpPr/>
            <p:nvPr/>
          </p:nvSpPr>
          <p:spPr>
            <a:xfrm flipH="false" flipV="false" rot="0">
              <a:off x="0" y="0"/>
              <a:ext cx="313782" cy="122600"/>
            </a:xfrm>
            <a:custGeom>
              <a:avLst/>
              <a:gdLst/>
              <a:ahLst/>
              <a:cxnLst/>
              <a:rect r="r" b="b" t="t" l="l"/>
              <a:pathLst>
                <a:path h="122600" w="313782">
                  <a:moveTo>
                    <a:pt x="61300" y="0"/>
                  </a:moveTo>
                  <a:lnTo>
                    <a:pt x="252482" y="0"/>
                  </a:lnTo>
                  <a:cubicBezTo>
                    <a:pt x="268740" y="0"/>
                    <a:pt x="284332" y="6458"/>
                    <a:pt x="295828" y="17954"/>
                  </a:cubicBezTo>
                  <a:cubicBezTo>
                    <a:pt x="307324" y="29450"/>
                    <a:pt x="313782" y="45042"/>
                    <a:pt x="313782" y="61300"/>
                  </a:cubicBezTo>
                  <a:lnTo>
                    <a:pt x="313782" y="61300"/>
                  </a:lnTo>
                  <a:cubicBezTo>
                    <a:pt x="313782" y="95155"/>
                    <a:pt x="286337" y="122600"/>
                    <a:pt x="252482" y="122600"/>
                  </a:cubicBezTo>
                  <a:lnTo>
                    <a:pt x="61300" y="122600"/>
                  </a:lnTo>
                  <a:cubicBezTo>
                    <a:pt x="45042" y="122600"/>
                    <a:pt x="29450" y="116142"/>
                    <a:pt x="17954" y="104646"/>
                  </a:cubicBezTo>
                  <a:cubicBezTo>
                    <a:pt x="6458" y="93150"/>
                    <a:pt x="0" y="77558"/>
                    <a:pt x="0" y="61300"/>
                  </a:cubicBezTo>
                  <a:lnTo>
                    <a:pt x="0" y="61300"/>
                  </a:lnTo>
                  <a:cubicBezTo>
                    <a:pt x="0" y="45042"/>
                    <a:pt x="6458" y="29450"/>
                    <a:pt x="17954" y="17954"/>
                  </a:cubicBezTo>
                  <a:cubicBezTo>
                    <a:pt x="29450" y="6458"/>
                    <a:pt x="45042" y="0"/>
                    <a:pt x="61300" y="0"/>
                  </a:cubicBezTo>
                  <a:close/>
                </a:path>
              </a:pathLst>
            </a:custGeom>
            <a:solidFill>
              <a:srgbClr val="C9E77F"/>
            </a:solidFill>
            <a:ln cap="rnd">
              <a:noFill/>
              <a:prstDash val="solid"/>
              <a:round/>
            </a:ln>
          </p:spPr>
        </p:sp>
        <p:sp>
          <p:nvSpPr>
            <p:cNvPr name="TextBox 66" id="66"/>
            <p:cNvSpPr txBox="true"/>
            <p:nvPr/>
          </p:nvSpPr>
          <p:spPr>
            <a:xfrm>
              <a:off x="0" y="-28575"/>
              <a:ext cx="313782" cy="151175"/>
            </a:xfrm>
            <a:prstGeom prst="rect">
              <a:avLst/>
            </a:prstGeom>
          </p:spPr>
          <p:txBody>
            <a:bodyPr anchor="ctr" rtlCol="false" tIns="50800" lIns="50800" bIns="50800" rIns="50800"/>
            <a:lstStyle/>
            <a:p>
              <a:pPr algn="ctr" marL="0" indent="0" lvl="0">
                <a:lnSpc>
                  <a:spcPts val="1843"/>
                </a:lnSpc>
                <a:spcBef>
                  <a:spcPct val="0"/>
                </a:spcBef>
              </a:pPr>
            </a:p>
          </p:txBody>
        </p:sp>
      </p:grpSp>
      <p:grpSp>
        <p:nvGrpSpPr>
          <p:cNvPr name="Group 67" id="67"/>
          <p:cNvGrpSpPr/>
          <p:nvPr/>
        </p:nvGrpSpPr>
        <p:grpSpPr>
          <a:xfrm rot="0">
            <a:off x="6120760" y="4381434"/>
            <a:ext cx="2234156" cy="1275878"/>
            <a:chOff x="0" y="0"/>
            <a:chExt cx="318613" cy="181953"/>
          </a:xfrm>
        </p:grpSpPr>
        <p:sp>
          <p:nvSpPr>
            <p:cNvPr name="Freeform 68" id="68"/>
            <p:cNvSpPr/>
            <p:nvPr/>
          </p:nvSpPr>
          <p:spPr>
            <a:xfrm flipH="false" flipV="false" rot="0">
              <a:off x="0" y="0"/>
              <a:ext cx="318613" cy="181953"/>
            </a:xfrm>
            <a:custGeom>
              <a:avLst/>
              <a:gdLst/>
              <a:ahLst/>
              <a:cxnLst/>
              <a:rect r="r" b="b" t="t" l="l"/>
              <a:pathLst>
                <a:path h="181953" w="318613">
                  <a:moveTo>
                    <a:pt x="90976" y="0"/>
                  </a:moveTo>
                  <a:lnTo>
                    <a:pt x="227636" y="0"/>
                  </a:lnTo>
                  <a:cubicBezTo>
                    <a:pt x="277881" y="0"/>
                    <a:pt x="318613" y="40731"/>
                    <a:pt x="318613" y="90976"/>
                  </a:cubicBezTo>
                  <a:lnTo>
                    <a:pt x="318613" y="90976"/>
                  </a:lnTo>
                  <a:cubicBezTo>
                    <a:pt x="318613" y="115105"/>
                    <a:pt x="309028" y="138245"/>
                    <a:pt x="291966" y="155306"/>
                  </a:cubicBezTo>
                  <a:cubicBezTo>
                    <a:pt x="274905" y="172368"/>
                    <a:pt x="251765" y="181953"/>
                    <a:pt x="227636" y="181953"/>
                  </a:cubicBezTo>
                  <a:lnTo>
                    <a:pt x="90976" y="181953"/>
                  </a:lnTo>
                  <a:cubicBezTo>
                    <a:pt x="40731" y="181953"/>
                    <a:pt x="0" y="141221"/>
                    <a:pt x="0" y="90976"/>
                  </a:cubicBezTo>
                  <a:lnTo>
                    <a:pt x="0" y="90976"/>
                  </a:lnTo>
                  <a:cubicBezTo>
                    <a:pt x="0" y="40731"/>
                    <a:pt x="40731" y="0"/>
                    <a:pt x="90976" y="0"/>
                  </a:cubicBezTo>
                  <a:close/>
                </a:path>
              </a:pathLst>
            </a:custGeom>
            <a:solidFill>
              <a:srgbClr val="C9E77F"/>
            </a:solidFill>
            <a:ln cap="rnd">
              <a:noFill/>
              <a:prstDash val="solid"/>
              <a:round/>
            </a:ln>
          </p:spPr>
        </p:sp>
        <p:sp>
          <p:nvSpPr>
            <p:cNvPr name="TextBox 69" id="69"/>
            <p:cNvSpPr txBox="true"/>
            <p:nvPr/>
          </p:nvSpPr>
          <p:spPr>
            <a:xfrm>
              <a:off x="0" y="-28575"/>
              <a:ext cx="318613" cy="210528"/>
            </a:xfrm>
            <a:prstGeom prst="rect">
              <a:avLst/>
            </a:prstGeom>
          </p:spPr>
          <p:txBody>
            <a:bodyPr anchor="ctr" rtlCol="false" tIns="50800" lIns="50800" bIns="50800" rIns="50800"/>
            <a:lstStyle/>
            <a:p>
              <a:pPr algn="ctr">
                <a:lnSpc>
                  <a:spcPts val="1843"/>
                </a:lnSpc>
              </a:pPr>
              <a:r>
                <a:rPr lang="en-US" sz="1316" b="true">
                  <a:solidFill>
                    <a:srgbClr val="000000"/>
                  </a:solidFill>
                  <a:latin typeface="Montserrat Bold"/>
                  <a:ea typeface="Montserrat Bold"/>
                  <a:cs typeface="Montserrat Bold"/>
                  <a:sym typeface="Montserrat Bold"/>
                </a:rPr>
                <a:t> </a:t>
              </a:r>
              <a:r>
                <a:rPr lang="en-US" sz="1316" b="true">
                  <a:solidFill>
                    <a:srgbClr val="000000"/>
                  </a:solidFill>
                  <a:latin typeface="Montserrat Bold"/>
                  <a:ea typeface="Montserrat Bold"/>
                  <a:cs typeface="Montserrat Bold"/>
                  <a:sym typeface="Montserrat Bold"/>
                </a:rPr>
                <a:t>(1,2,3) Julio</a:t>
              </a:r>
            </a:p>
            <a:p>
              <a:pPr algn="ctr" marL="0" indent="0" lvl="0">
                <a:lnSpc>
                  <a:spcPts val="1843"/>
                </a:lnSpc>
                <a:spcBef>
                  <a:spcPct val="0"/>
                </a:spcBef>
              </a:pPr>
              <a:r>
                <a:rPr lang="en-US" sz="1316">
                  <a:solidFill>
                    <a:srgbClr val="000000"/>
                  </a:solidFill>
                  <a:latin typeface="Montserrat"/>
                  <a:ea typeface="Montserrat"/>
                  <a:cs typeface="Montserrat"/>
                  <a:sym typeface="Montserrat"/>
                </a:rPr>
                <a:t>Desarrollo de estrategia pedagógica  piloto de linea digital</a:t>
              </a:r>
            </a:p>
          </p:txBody>
        </p:sp>
      </p:grpSp>
      <p:grpSp>
        <p:nvGrpSpPr>
          <p:cNvPr name="Group 70" id="70"/>
          <p:cNvGrpSpPr/>
          <p:nvPr/>
        </p:nvGrpSpPr>
        <p:grpSpPr>
          <a:xfrm rot="0">
            <a:off x="10918634" y="8462743"/>
            <a:ext cx="2200284" cy="859691"/>
            <a:chOff x="0" y="0"/>
            <a:chExt cx="313782" cy="122600"/>
          </a:xfrm>
        </p:grpSpPr>
        <p:sp>
          <p:nvSpPr>
            <p:cNvPr name="Freeform 71" id="71"/>
            <p:cNvSpPr/>
            <p:nvPr/>
          </p:nvSpPr>
          <p:spPr>
            <a:xfrm flipH="false" flipV="false" rot="0">
              <a:off x="0" y="0"/>
              <a:ext cx="313782" cy="122600"/>
            </a:xfrm>
            <a:custGeom>
              <a:avLst/>
              <a:gdLst/>
              <a:ahLst/>
              <a:cxnLst/>
              <a:rect r="r" b="b" t="t" l="l"/>
              <a:pathLst>
                <a:path h="122600" w="313782">
                  <a:moveTo>
                    <a:pt x="61300" y="0"/>
                  </a:moveTo>
                  <a:lnTo>
                    <a:pt x="252482" y="0"/>
                  </a:lnTo>
                  <a:cubicBezTo>
                    <a:pt x="268740" y="0"/>
                    <a:pt x="284332" y="6458"/>
                    <a:pt x="295828" y="17954"/>
                  </a:cubicBezTo>
                  <a:cubicBezTo>
                    <a:pt x="307324" y="29450"/>
                    <a:pt x="313782" y="45042"/>
                    <a:pt x="313782" y="61300"/>
                  </a:cubicBezTo>
                  <a:lnTo>
                    <a:pt x="313782" y="61300"/>
                  </a:lnTo>
                  <a:cubicBezTo>
                    <a:pt x="313782" y="95155"/>
                    <a:pt x="286337" y="122600"/>
                    <a:pt x="252482" y="122600"/>
                  </a:cubicBezTo>
                  <a:lnTo>
                    <a:pt x="61300" y="122600"/>
                  </a:lnTo>
                  <a:cubicBezTo>
                    <a:pt x="45042" y="122600"/>
                    <a:pt x="29450" y="116142"/>
                    <a:pt x="17954" y="104646"/>
                  </a:cubicBezTo>
                  <a:cubicBezTo>
                    <a:pt x="6458" y="93150"/>
                    <a:pt x="0" y="77558"/>
                    <a:pt x="0" y="61300"/>
                  </a:cubicBezTo>
                  <a:lnTo>
                    <a:pt x="0" y="61300"/>
                  </a:lnTo>
                  <a:cubicBezTo>
                    <a:pt x="0" y="45042"/>
                    <a:pt x="6458" y="29450"/>
                    <a:pt x="17954" y="17954"/>
                  </a:cubicBezTo>
                  <a:cubicBezTo>
                    <a:pt x="29450" y="6458"/>
                    <a:pt x="45042" y="0"/>
                    <a:pt x="61300" y="0"/>
                  </a:cubicBezTo>
                  <a:close/>
                </a:path>
              </a:pathLst>
            </a:custGeom>
            <a:solidFill>
              <a:srgbClr val="00BF63"/>
            </a:solidFill>
            <a:ln cap="rnd">
              <a:noFill/>
              <a:prstDash val="solid"/>
              <a:round/>
            </a:ln>
          </p:spPr>
        </p:sp>
        <p:sp>
          <p:nvSpPr>
            <p:cNvPr name="TextBox 72" id="72"/>
            <p:cNvSpPr txBox="true"/>
            <p:nvPr/>
          </p:nvSpPr>
          <p:spPr>
            <a:xfrm>
              <a:off x="0" y="-28575"/>
              <a:ext cx="313782" cy="151175"/>
            </a:xfrm>
            <a:prstGeom prst="rect">
              <a:avLst/>
            </a:prstGeom>
          </p:spPr>
          <p:txBody>
            <a:bodyPr anchor="ctr" rtlCol="false" tIns="50800" lIns="50800" bIns="50800" rIns="50800"/>
            <a:lstStyle/>
            <a:p>
              <a:pPr algn="ctr" marL="0" indent="0" lvl="0">
                <a:lnSpc>
                  <a:spcPts val="1843"/>
                </a:lnSpc>
                <a:spcBef>
                  <a:spcPct val="0"/>
                </a:spcBef>
              </a:pPr>
              <a:r>
                <a:rPr lang="en-US" b="true" sz="1316">
                  <a:solidFill>
                    <a:srgbClr val="000000"/>
                  </a:solidFill>
                  <a:latin typeface="Montserrat Bold"/>
                  <a:ea typeface="Montserrat Bold"/>
                  <a:cs typeface="Montserrat Bold"/>
                  <a:sym typeface="Montserrat Bold"/>
                </a:rPr>
                <a:t>socialización de estrategia Vecinos de la Montaña</a:t>
              </a:r>
            </a:p>
          </p:txBody>
        </p:sp>
      </p:grpSp>
      <p:grpSp>
        <p:nvGrpSpPr>
          <p:cNvPr name="Group 73" id="73"/>
          <p:cNvGrpSpPr/>
          <p:nvPr/>
        </p:nvGrpSpPr>
        <p:grpSpPr>
          <a:xfrm rot="0">
            <a:off x="8535548" y="3065733"/>
            <a:ext cx="2187596" cy="1218718"/>
            <a:chOff x="0" y="0"/>
            <a:chExt cx="311973" cy="173801"/>
          </a:xfrm>
        </p:grpSpPr>
        <p:sp>
          <p:nvSpPr>
            <p:cNvPr name="Freeform 74" id="74"/>
            <p:cNvSpPr/>
            <p:nvPr/>
          </p:nvSpPr>
          <p:spPr>
            <a:xfrm flipH="false" flipV="false" rot="0">
              <a:off x="0" y="0"/>
              <a:ext cx="311973" cy="173801"/>
            </a:xfrm>
            <a:custGeom>
              <a:avLst/>
              <a:gdLst/>
              <a:ahLst/>
              <a:cxnLst/>
              <a:rect r="r" b="b" t="t" l="l"/>
              <a:pathLst>
                <a:path h="173801" w="311973">
                  <a:moveTo>
                    <a:pt x="86901" y="0"/>
                  </a:moveTo>
                  <a:lnTo>
                    <a:pt x="225072" y="0"/>
                  </a:lnTo>
                  <a:cubicBezTo>
                    <a:pt x="248119" y="0"/>
                    <a:pt x="270223" y="9156"/>
                    <a:pt x="286520" y="25453"/>
                  </a:cubicBezTo>
                  <a:cubicBezTo>
                    <a:pt x="302817" y="41750"/>
                    <a:pt x="311973" y="63853"/>
                    <a:pt x="311973" y="86901"/>
                  </a:cubicBezTo>
                  <a:lnTo>
                    <a:pt x="311973" y="86901"/>
                  </a:lnTo>
                  <a:cubicBezTo>
                    <a:pt x="311973" y="134894"/>
                    <a:pt x="273066" y="173801"/>
                    <a:pt x="225072" y="173801"/>
                  </a:cubicBezTo>
                  <a:lnTo>
                    <a:pt x="86901" y="173801"/>
                  </a:lnTo>
                  <a:cubicBezTo>
                    <a:pt x="38907" y="173801"/>
                    <a:pt x="0" y="134894"/>
                    <a:pt x="0" y="86901"/>
                  </a:cubicBezTo>
                  <a:lnTo>
                    <a:pt x="0" y="86901"/>
                  </a:lnTo>
                  <a:cubicBezTo>
                    <a:pt x="0" y="38907"/>
                    <a:pt x="38907" y="0"/>
                    <a:pt x="86901" y="0"/>
                  </a:cubicBezTo>
                  <a:close/>
                </a:path>
              </a:pathLst>
            </a:custGeom>
            <a:solidFill>
              <a:srgbClr val="C9E77F"/>
            </a:solidFill>
            <a:ln cap="rnd">
              <a:noFill/>
              <a:prstDash val="solid"/>
              <a:round/>
            </a:ln>
          </p:spPr>
        </p:sp>
        <p:sp>
          <p:nvSpPr>
            <p:cNvPr name="TextBox 75" id="75"/>
            <p:cNvSpPr txBox="true"/>
            <p:nvPr/>
          </p:nvSpPr>
          <p:spPr>
            <a:xfrm>
              <a:off x="0" y="-19050"/>
              <a:ext cx="311973" cy="192851"/>
            </a:xfrm>
            <a:prstGeom prst="rect">
              <a:avLst/>
            </a:prstGeom>
          </p:spPr>
          <p:txBody>
            <a:bodyPr anchor="ctr" rtlCol="false" tIns="50800" lIns="50800" bIns="50800" rIns="50800"/>
            <a:lstStyle/>
            <a:p>
              <a:pPr algn="l">
                <a:lnSpc>
                  <a:spcPts val="1143"/>
                </a:lnSpc>
              </a:pPr>
              <a:r>
                <a:rPr lang="en-US" sz="816" b="true">
                  <a:solidFill>
                    <a:srgbClr val="000000"/>
                  </a:solidFill>
                  <a:latin typeface="Montserrat Bold"/>
                  <a:ea typeface="Montserrat Bold"/>
                  <a:cs typeface="Montserrat Bold"/>
                  <a:sym typeface="Montserrat Bold"/>
                </a:rPr>
                <a:t> </a:t>
              </a:r>
              <a:r>
                <a:rPr lang="en-US" sz="816" b="true">
                  <a:solidFill>
                    <a:srgbClr val="000000"/>
                  </a:solidFill>
                  <a:latin typeface="Montserrat Bold"/>
                  <a:ea typeface="Montserrat Bold"/>
                  <a:cs typeface="Montserrat Bold"/>
                  <a:sym typeface="Montserrat Bold"/>
                </a:rPr>
                <a:t>(6 - 10) Julio</a:t>
              </a:r>
            </a:p>
            <a:p>
              <a:pPr algn="l" marL="176341" indent="-88171" lvl="1">
                <a:lnSpc>
                  <a:spcPts val="1143"/>
                </a:lnSpc>
                <a:buFont typeface="Arial"/>
                <a:buChar char="•"/>
              </a:pPr>
              <a:r>
                <a:rPr lang="en-US" sz="816">
                  <a:solidFill>
                    <a:srgbClr val="000000"/>
                  </a:solidFill>
                  <a:latin typeface="Montserrat"/>
                  <a:ea typeface="Montserrat"/>
                  <a:cs typeface="Montserrat"/>
                  <a:sym typeface="Montserrat"/>
                </a:rPr>
                <a:t>Diesarrollo  de estrategia de comunicacion de lanzamiento</a:t>
              </a:r>
            </a:p>
            <a:p>
              <a:pPr algn="l" marL="176341" indent="-88171" lvl="1">
                <a:lnSpc>
                  <a:spcPts val="1143"/>
                </a:lnSpc>
                <a:buFont typeface="Arial"/>
                <a:buChar char="•"/>
              </a:pPr>
              <a:r>
                <a:rPr lang="en-US" sz="816">
                  <a:solidFill>
                    <a:srgbClr val="000000"/>
                  </a:solidFill>
                  <a:latin typeface="Montserrat"/>
                  <a:ea typeface="Montserrat"/>
                  <a:cs typeface="Montserrat"/>
                  <a:sym typeface="Montserrat"/>
                </a:rPr>
                <a:t>Gestión de prensa</a:t>
              </a:r>
            </a:p>
            <a:p>
              <a:pPr algn="l" marL="176341" indent="-88171" lvl="1">
                <a:lnSpc>
                  <a:spcPts val="1143"/>
                </a:lnSpc>
                <a:buFont typeface="Arial"/>
                <a:buChar char="•"/>
              </a:pPr>
              <a:r>
                <a:rPr lang="en-US" sz="816">
                  <a:solidFill>
                    <a:srgbClr val="000000"/>
                  </a:solidFill>
                  <a:latin typeface="Montserrat"/>
                  <a:ea typeface="Montserrat"/>
                  <a:cs typeface="Montserrat"/>
                  <a:sym typeface="Montserrat"/>
                </a:rPr>
                <a:t>gestión logistica para presentacion</a:t>
              </a:r>
            </a:p>
            <a:p>
              <a:pPr algn="l" marL="154751" indent="-77376" lvl="1">
                <a:lnSpc>
                  <a:spcPts val="1003"/>
                </a:lnSpc>
                <a:buFont typeface="Arial"/>
                <a:buChar char="•"/>
              </a:pPr>
              <a:r>
                <a:rPr lang="en-US" sz="716">
                  <a:solidFill>
                    <a:srgbClr val="000000"/>
                  </a:solidFill>
                  <a:latin typeface="Montserrat"/>
                  <a:ea typeface="Montserrat"/>
                  <a:cs typeface="Montserrat"/>
                  <a:sym typeface="Montserrat"/>
                </a:rPr>
                <a:t>Gestión Banrepublica</a:t>
              </a:r>
            </a:p>
            <a:p>
              <a:pPr algn="l" marL="176341" indent="-88171" lvl="1">
                <a:lnSpc>
                  <a:spcPts val="1143"/>
                </a:lnSpc>
                <a:buFont typeface="Arial"/>
                <a:buChar char="•"/>
              </a:pPr>
              <a:r>
                <a:rPr lang="en-US" sz="816">
                  <a:solidFill>
                    <a:srgbClr val="000000"/>
                  </a:solidFill>
                  <a:latin typeface="Montserrat"/>
                  <a:ea typeface="Montserrat"/>
                  <a:cs typeface="Montserrat"/>
                  <a:sym typeface="Montserrat"/>
                </a:rPr>
                <a:t>Gestión Cinecolombia</a:t>
              </a:r>
            </a:p>
            <a:p>
              <a:pPr algn="l">
                <a:lnSpc>
                  <a:spcPts val="1143"/>
                </a:lnSpc>
              </a:pPr>
            </a:p>
          </p:txBody>
        </p:sp>
      </p:grpSp>
      <p:grpSp>
        <p:nvGrpSpPr>
          <p:cNvPr name="Group 76" id="76"/>
          <p:cNvGrpSpPr/>
          <p:nvPr/>
        </p:nvGrpSpPr>
        <p:grpSpPr>
          <a:xfrm rot="0">
            <a:off x="6147777" y="3086516"/>
            <a:ext cx="2187596" cy="1170902"/>
            <a:chOff x="0" y="0"/>
            <a:chExt cx="311973" cy="166982"/>
          </a:xfrm>
        </p:grpSpPr>
        <p:sp>
          <p:nvSpPr>
            <p:cNvPr name="Freeform 77" id="77"/>
            <p:cNvSpPr/>
            <p:nvPr/>
          </p:nvSpPr>
          <p:spPr>
            <a:xfrm flipH="false" flipV="false" rot="0">
              <a:off x="0" y="0"/>
              <a:ext cx="311973" cy="166982"/>
            </a:xfrm>
            <a:custGeom>
              <a:avLst/>
              <a:gdLst/>
              <a:ahLst/>
              <a:cxnLst/>
              <a:rect r="r" b="b" t="t" l="l"/>
              <a:pathLst>
                <a:path h="166982" w="311973">
                  <a:moveTo>
                    <a:pt x="83491" y="0"/>
                  </a:moveTo>
                  <a:lnTo>
                    <a:pt x="228482" y="0"/>
                  </a:lnTo>
                  <a:cubicBezTo>
                    <a:pt x="274592" y="0"/>
                    <a:pt x="311973" y="37380"/>
                    <a:pt x="311973" y="83491"/>
                  </a:cubicBezTo>
                  <a:lnTo>
                    <a:pt x="311973" y="83491"/>
                  </a:lnTo>
                  <a:cubicBezTo>
                    <a:pt x="311973" y="129602"/>
                    <a:pt x="274592" y="166982"/>
                    <a:pt x="228482" y="166982"/>
                  </a:cubicBezTo>
                  <a:lnTo>
                    <a:pt x="83491" y="166982"/>
                  </a:lnTo>
                  <a:cubicBezTo>
                    <a:pt x="37380" y="166982"/>
                    <a:pt x="0" y="129602"/>
                    <a:pt x="0" y="83491"/>
                  </a:cubicBezTo>
                  <a:lnTo>
                    <a:pt x="0" y="83491"/>
                  </a:lnTo>
                  <a:cubicBezTo>
                    <a:pt x="0" y="37380"/>
                    <a:pt x="37380" y="0"/>
                    <a:pt x="83491" y="0"/>
                  </a:cubicBezTo>
                  <a:close/>
                </a:path>
              </a:pathLst>
            </a:custGeom>
            <a:solidFill>
              <a:srgbClr val="C9E77F"/>
            </a:solidFill>
            <a:ln cap="rnd">
              <a:noFill/>
              <a:prstDash val="solid"/>
              <a:round/>
            </a:ln>
          </p:spPr>
        </p:sp>
        <p:sp>
          <p:nvSpPr>
            <p:cNvPr name="TextBox 78" id="78"/>
            <p:cNvSpPr txBox="true"/>
            <p:nvPr/>
          </p:nvSpPr>
          <p:spPr>
            <a:xfrm>
              <a:off x="0" y="-19050"/>
              <a:ext cx="311973" cy="186032"/>
            </a:xfrm>
            <a:prstGeom prst="rect">
              <a:avLst/>
            </a:prstGeom>
          </p:spPr>
          <p:txBody>
            <a:bodyPr anchor="ctr" rtlCol="false" tIns="50800" lIns="50800" bIns="50800" rIns="50800"/>
            <a:lstStyle/>
            <a:p>
              <a:pPr algn="l">
                <a:lnSpc>
                  <a:spcPts val="1120"/>
                </a:lnSpc>
              </a:pPr>
              <a:r>
                <a:rPr lang="en-US" sz="800">
                  <a:solidFill>
                    <a:srgbClr val="000000"/>
                  </a:solidFill>
                  <a:latin typeface="Montserrat"/>
                  <a:ea typeface="Montserrat"/>
                  <a:cs typeface="Montserrat"/>
                  <a:sym typeface="Montserrat"/>
                </a:rPr>
                <a:t>    </a:t>
              </a:r>
              <a:r>
                <a:rPr lang="en-US" sz="800" b="true">
                  <a:solidFill>
                    <a:srgbClr val="000000"/>
                  </a:solidFill>
                  <a:latin typeface="Montserrat Bold"/>
                  <a:ea typeface="Montserrat Bold"/>
                  <a:cs typeface="Montserrat Bold"/>
                  <a:sym typeface="Montserrat Bold"/>
                </a:rPr>
                <a:t>  (1,2,3) Julio</a:t>
              </a:r>
            </a:p>
            <a:p>
              <a:pPr algn="l" marL="172721" indent="-86360" lvl="1">
                <a:lnSpc>
                  <a:spcPts val="1120"/>
                </a:lnSpc>
                <a:buFont typeface="Arial"/>
                <a:buChar char="•"/>
              </a:pPr>
              <a:r>
                <a:rPr lang="en-US" sz="800">
                  <a:solidFill>
                    <a:srgbClr val="000000"/>
                  </a:solidFill>
                  <a:latin typeface="Montserrat"/>
                  <a:ea typeface="Montserrat"/>
                  <a:cs typeface="Montserrat"/>
                  <a:sym typeface="Montserrat"/>
                </a:rPr>
                <a:t>Diseño y ejecución de estrategia de comunicacion de lanzamiento</a:t>
              </a:r>
            </a:p>
            <a:p>
              <a:pPr algn="l" marL="172721" indent="-86360" lvl="1">
                <a:lnSpc>
                  <a:spcPts val="1120"/>
                </a:lnSpc>
                <a:buFont typeface="Arial"/>
                <a:buChar char="•"/>
              </a:pPr>
              <a:r>
                <a:rPr lang="en-US" sz="800">
                  <a:solidFill>
                    <a:srgbClr val="000000"/>
                  </a:solidFill>
                  <a:latin typeface="Montserrat"/>
                  <a:ea typeface="Montserrat"/>
                  <a:cs typeface="Montserrat"/>
                  <a:sym typeface="Montserrat"/>
                </a:rPr>
                <a:t>Gestión de prensa</a:t>
              </a:r>
            </a:p>
            <a:p>
              <a:pPr algn="l" marL="172721" indent="-86360" lvl="1">
                <a:lnSpc>
                  <a:spcPts val="1120"/>
                </a:lnSpc>
                <a:buFont typeface="Arial"/>
                <a:buChar char="•"/>
              </a:pPr>
              <a:r>
                <a:rPr lang="en-US" sz="800">
                  <a:solidFill>
                    <a:srgbClr val="000000"/>
                  </a:solidFill>
                  <a:latin typeface="Montserrat"/>
                  <a:ea typeface="Montserrat"/>
                  <a:cs typeface="Montserrat"/>
                  <a:sym typeface="Montserrat"/>
                </a:rPr>
                <a:t>Gestión logistica para presentacion</a:t>
              </a:r>
            </a:p>
            <a:p>
              <a:pPr algn="l" marL="172721" indent="-86360" lvl="1">
                <a:lnSpc>
                  <a:spcPts val="1120"/>
                </a:lnSpc>
                <a:buFont typeface="Arial"/>
                <a:buChar char="•"/>
              </a:pPr>
              <a:r>
                <a:rPr lang="en-US" sz="800">
                  <a:solidFill>
                    <a:srgbClr val="000000"/>
                  </a:solidFill>
                  <a:latin typeface="Montserrat"/>
                  <a:ea typeface="Montserrat"/>
                  <a:cs typeface="Montserrat"/>
                  <a:sym typeface="Montserrat"/>
                </a:rPr>
                <a:t>Gestión Banrepublica</a:t>
              </a:r>
            </a:p>
            <a:p>
              <a:pPr algn="l" marL="172721" indent="-86360" lvl="1">
                <a:lnSpc>
                  <a:spcPts val="1120"/>
                </a:lnSpc>
                <a:buFont typeface="Arial"/>
                <a:buChar char="•"/>
              </a:pPr>
              <a:r>
                <a:rPr lang="en-US" sz="800">
                  <a:solidFill>
                    <a:srgbClr val="000000"/>
                  </a:solidFill>
                  <a:latin typeface="Montserrat"/>
                  <a:ea typeface="Montserrat"/>
                  <a:cs typeface="Montserrat"/>
                  <a:sym typeface="Montserrat"/>
                </a:rPr>
                <a:t>Gestión Cinecolombia</a:t>
              </a:r>
            </a:p>
            <a:p>
              <a:pPr algn="l">
                <a:lnSpc>
                  <a:spcPts val="1143"/>
                </a:lnSpc>
              </a:pPr>
            </a:p>
          </p:txBody>
        </p:sp>
      </p:grpSp>
      <p:sp>
        <p:nvSpPr>
          <p:cNvPr name="TextBox 79" id="79"/>
          <p:cNvSpPr txBox="true"/>
          <p:nvPr/>
        </p:nvSpPr>
        <p:spPr>
          <a:xfrm rot="0">
            <a:off x="6719295" y="2203986"/>
            <a:ext cx="1827268" cy="339300"/>
          </a:xfrm>
          <a:prstGeom prst="rect">
            <a:avLst/>
          </a:prstGeom>
        </p:spPr>
        <p:txBody>
          <a:bodyPr anchor="t" rtlCol="false" tIns="0" lIns="0" bIns="0" rIns="0">
            <a:spAutoFit/>
          </a:bodyPr>
          <a:lstStyle/>
          <a:p>
            <a:pPr algn="l">
              <a:lnSpc>
                <a:spcPts val="2823"/>
              </a:lnSpc>
              <a:spcBef>
                <a:spcPct val="0"/>
              </a:spcBef>
            </a:pPr>
            <a:r>
              <a:rPr lang="en-US" b="true" sz="2016">
                <a:solidFill>
                  <a:srgbClr val="FFFFFF"/>
                </a:solidFill>
                <a:latin typeface="Montserrat Bold"/>
                <a:ea typeface="Montserrat Bold"/>
                <a:cs typeface="Montserrat Bold"/>
                <a:sym typeface="Montserrat Bold"/>
              </a:rPr>
              <a:t>Semana  1</a:t>
            </a:r>
          </a:p>
        </p:txBody>
      </p:sp>
      <p:sp>
        <p:nvSpPr>
          <p:cNvPr name="TextBox 80" id="80"/>
          <p:cNvSpPr txBox="true"/>
          <p:nvPr/>
        </p:nvSpPr>
        <p:spPr>
          <a:xfrm rot="0">
            <a:off x="8754350" y="2200674"/>
            <a:ext cx="1992497" cy="339300"/>
          </a:xfrm>
          <a:prstGeom prst="rect">
            <a:avLst/>
          </a:prstGeom>
        </p:spPr>
        <p:txBody>
          <a:bodyPr anchor="t" rtlCol="false" tIns="0" lIns="0" bIns="0" rIns="0">
            <a:spAutoFit/>
          </a:bodyPr>
          <a:lstStyle/>
          <a:p>
            <a:pPr algn="ctr">
              <a:lnSpc>
                <a:spcPts val="2823"/>
              </a:lnSpc>
              <a:spcBef>
                <a:spcPct val="0"/>
              </a:spcBef>
            </a:pPr>
            <a:r>
              <a:rPr lang="en-US" b="true" sz="2016">
                <a:solidFill>
                  <a:srgbClr val="FFFFFF"/>
                </a:solidFill>
                <a:latin typeface="Montserrat Bold"/>
                <a:ea typeface="Montserrat Bold"/>
                <a:cs typeface="Montserrat Bold"/>
                <a:sym typeface="Montserrat Bold"/>
              </a:rPr>
              <a:t>Semana  2</a:t>
            </a:r>
          </a:p>
        </p:txBody>
      </p:sp>
      <p:sp>
        <p:nvSpPr>
          <p:cNvPr name="TextBox 81" id="81"/>
          <p:cNvSpPr txBox="true"/>
          <p:nvPr/>
        </p:nvSpPr>
        <p:spPr>
          <a:xfrm rot="0">
            <a:off x="10931704" y="2203986"/>
            <a:ext cx="1988023" cy="339300"/>
          </a:xfrm>
          <a:prstGeom prst="rect">
            <a:avLst/>
          </a:prstGeom>
        </p:spPr>
        <p:txBody>
          <a:bodyPr anchor="t" rtlCol="false" tIns="0" lIns="0" bIns="0" rIns="0">
            <a:spAutoFit/>
          </a:bodyPr>
          <a:lstStyle/>
          <a:p>
            <a:pPr algn="ctr">
              <a:lnSpc>
                <a:spcPts val="2823"/>
              </a:lnSpc>
              <a:spcBef>
                <a:spcPct val="0"/>
              </a:spcBef>
            </a:pPr>
            <a:r>
              <a:rPr lang="en-US" b="true" sz="2016">
                <a:solidFill>
                  <a:srgbClr val="FFFFFF"/>
                </a:solidFill>
                <a:latin typeface="Montserrat Bold"/>
                <a:ea typeface="Montserrat Bold"/>
                <a:cs typeface="Montserrat Bold"/>
                <a:sym typeface="Montserrat Bold"/>
              </a:rPr>
              <a:t>Semana  3</a:t>
            </a:r>
          </a:p>
        </p:txBody>
      </p:sp>
      <p:sp>
        <p:nvSpPr>
          <p:cNvPr name="TextBox 82" id="82"/>
          <p:cNvSpPr txBox="true"/>
          <p:nvPr/>
        </p:nvSpPr>
        <p:spPr>
          <a:xfrm rot="0">
            <a:off x="13783052" y="2200674"/>
            <a:ext cx="1827268" cy="339300"/>
          </a:xfrm>
          <a:prstGeom prst="rect">
            <a:avLst/>
          </a:prstGeom>
        </p:spPr>
        <p:txBody>
          <a:bodyPr anchor="t" rtlCol="false" tIns="0" lIns="0" bIns="0" rIns="0">
            <a:spAutoFit/>
          </a:bodyPr>
          <a:lstStyle/>
          <a:p>
            <a:pPr algn="just">
              <a:lnSpc>
                <a:spcPts val="2823"/>
              </a:lnSpc>
              <a:spcBef>
                <a:spcPct val="0"/>
              </a:spcBef>
            </a:pPr>
            <a:r>
              <a:rPr lang="en-US" b="true" sz="2016">
                <a:solidFill>
                  <a:srgbClr val="FFFFFF"/>
                </a:solidFill>
                <a:latin typeface="Montserrat Bold"/>
                <a:ea typeface="Montserrat Bold"/>
                <a:cs typeface="Montserrat Bold"/>
                <a:sym typeface="Montserrat Bold"/>
              </a:rPr>
              <a:t>Semana  4</a:t>
            </a:r>
          </a:p>
        </p:txBody>
      </p:sp>
      <p:sp>
        <p:nvSpPr>
          <p:cNvPr name="TextBox 83" id="83"/>
          <p:cNvSpPr txBox="true"/>
          <p:nvPr/>
        </p:nvSpPr>
        <p:spPr>
          <a:xfrm rot="0">
            <a:off x="16271595" y="2200674"/>
            <a:ext cx="1827268" cy="339300"/>
          </a:xfrm>
          <a:prstGeom prst="rect">
            <a:avLst/>
          </a:prstGeom>
        </p:spPr>
        <p:txBody>
          <a:bodyPr anchor="t" rtlCol="false" tIns="0" lIns="0" bIns="0" rIns="0">
            <a:spAutoFit/>
          </a:bodyPr>
          <a:lstStyle/>
          <a:p>
            <a:pPr algn="ctr">
              <a:lnSpc>
                <a:spcPts val="2823"/>
              </a:lnSpc>
              <a:spcBef>
                <a:spcPct val="0"/>
              </a:spcBef>
            </a:pPr>
            <a:r>
              <a:rPr lang="en-US" b="true" sz="2016">
                <a:solidFill>
                  <a:srgbClr val="FFFFFF"/>
                </a:solidFill>
                <a:latin typeface="Montserrat Bold"/>
                <a:ea typeface="Montserrat Bold"/>
                <a:cs typeface="Montserrat Bold"/>
                <a:sym typeface="Montserrat Bold"/>
              </a:rPr>
              <a:t>Semana  5</a:t>
            </a:r>
          </a:p>
        </p:txBody>
      </p:sp>
      <p:grpSp>
        <p:nvGrpSpPr>
          <p:cNvPr name="Group 84" id="84"/>
          <p:cNvGrpSpPr/>
          <p:nvPr/>
        </p:nvGrpSpPr>
        <p:grpSpPr>
          <a:xfrm rot="0">
            <a:off x="8546959" y="4417800"/>
            <a:ext cx="2234156" cy="1075046"/>
            <a:chOff x="0" y="0"/>
            <a:chExt cx="318613" cy="153312"/>
          </a:xfrm>
        </p:grpSpPr>
        <p:sp>
          <p:nvSpPr>
            <p:cNvPr name="Freeform 85" id="85"/>
            <p:cNvSpPr/>
            <p:nvPr/>
          </p:nvSpPr>
          <p:spPr>
            <a:xfrm flipH="false" flipV="false" rot="0">
              <a:off x="0" y="0"/>
              <a:ext cx="318613" cy="153312"/>
            </a:xfrm>
            <a:custGeom>
              <a:avLst/>
              <a:gdLst/>
              <a:ahLst/>
              <a:cxnLst/>
              <a:rect r="r" b="b" t="t" l="l"/>
              <a:pathLst>
                <a:path h="153312" w="318613">
                  <a:moveTo>
                    <a:pt x="76656" y="0"/>
                  </a:moveTo>
                  <a:lnTo>
                    <a:pt x="241956" y="0"/>
                  </a:lnTo>
                  <a:cubicBezTo>
                    <a:pt x="262287" y="0"/>
                    <a:pt x="281785" y="8076"/>
                    <a:pt x="296160" y="22452"/>
                  </a:cubicBezTo>
                  <a:cubicBezTo>
                    <a:pt x="310536" y="36828"/>
                    <a:pt x="318613" y="56326"/>
                    <a:pt x="318613" y="76656"/>
                  </a:cubicBezTo>
                  <a:lnTo>
                    <a:pt x="318613" y="76656"/>
                  </a:lnTo>
                  <a:cubicBezTo>
                    <a:pt x="318613" y="96987"/>
                    <a:pt x="310536" y="116484"/>
                    <a:pt x="296160" y="130860"/>
                  </a:cubicBezTo>
                  <a:cubicBezTo>
                    <a:pt x="281785" y="145236"/>
                    <a:pt x="262287" y="153312"/>
                    <a:pt x="241956" y="153312"/>
                  </a:cubicBezTo>
                  <a:lnTo>
                    <a:pt x="76656" y="153312"/>
                  </a:lnTo>
                  <a:cubicBezTo>
                    <a:pt x="56326" y="153312"/>
                    <a:pt x="36828" y="145236"/>
                    <a:pt x="22452" y="130860"/>
                  </a:cubicBezTo>
                  <a:cubicBezTo>
                    <a:pt x="8076" y="116484"/>
                    <a:pt x="0" y="96987"/>
                    <a:pt x="0" y="76656"/>
                  </a:cubicBezTo>
                  <a:lnTo>
                    <a:pt x="0" y="76656"/>
                  </a:lnTo>
                  <a:cubicBezTo>
                    <a:pt x="0" y="56326"/>
                    <a:pt x="8076" y="36828"/>
                    <a:pt x="22452" y="22452"/>
                  </a:cubicBezTo>
                  <a:cubicBezTo>
                    <a:pt x="36828" y="8076"/>
                    <a:pt x="56326" y="0"/>
                    <a:pt x="76656" y="0"/>
                  </a:cubicBezTo>
                  <a:close/>
                </a:path>
              </a:pathLst>
            </a:custGeom>
            <a:solidFill>
              <a:srgbClr val="C9E77F"/>
            </a:solidFill>
            <a:ln cap="rnd">
              <a:noFill/>
              <a:prstDash val="solid"/>
              <a:round/>
            </a:ln>
          </p:spPr>
        </p:sp>
        <p:sp>
          <p:nvSpPr>
            <p:cNvPr name="TextBox 86" id="86"/>
            <p:cNvSpPr txBox="true"/>
            <p:nvPr/>
          </p:nvSpPr>
          <p:spPr>
            <a:xfrm>
              <a:off x="0" y="-28575"/>
              <a:ext cx="318613" cy="181887"/>
            </a:xfrm>
            <a:prstGeom prst="rect">
              <a:avLst/>
            </a:prstGeom>
          </p:spPr>
          <p:txBody>
            <a:bodyPr anchor="ctr" rtlCol="false" tIns="50800" lIns="50800" bIns="50800" rIns="50800"/>
            <a:lstStyle/>
            <a:p>
              <a:pPr algn="ctr">
                <a:lnSpc>
                  <a:spcPts val="1563"/>
                </a:lnSpc>
              </a:pPr>
              <a:r>
                <a:rPr lang="en-US" sz="1116" b="true">
                  <a:solidFill>
                    <a:srgbClr val="000000"/>
                  </a:solidFill>
                  <a:latin typeface="Montserrat Bold"/>
                  <a:ea typeface="Montserrat Bold"/>
                  <a:cs typeface="Montserrat Bold"/>
                  <a:sym typeface="Montserrat Bold"/>
                </a:rPr>
                <a:t>(6 - 10) Julio </a:t>
              </a:r>
            </a:p>
            <a:p>
              <a:pPr algn="ctr" marL="0" indent="0" lvl="0">
                <a:lnSpc>
                  <a:spcPts val="1563"/>
                </a:lnSpc>
                <a:spcBef>
                  <a:spcPct val="0"/>
                </a:spcBef>
              </a:pPr>
              <a:r>
                <a:rPr lang="en-US" sz="1116">
                  <a:solidFill>
                    <a:srgbClr val="000000"/>
                  </a:solidFill>
                  <a:latin typeface="Montserrat"/>
                  <a:ea typeface="Montserrat"/>
                  <a:cs typeface="Montserrat"/>
                  <a:sym typeface="Montserrat"/>
                </a:rPr>
                <a:t>Desarrollo de estrategia pedagógica  piloto de linea digital</a:t>
              </a:r>
            </a:p>
            <a:p>
              <a:pPr algn="ctr" marL="0" indent="0" lvl="0">
                <a:lnSpc>
                  <a:spcPts val="1563"/>
                </a:lnSpc>
                <a:spcBef>
                  <a:spcPct val="0"/>
                </a:spcBef>
              </a:pPr>
            </a:p>
          </p:txBody>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grpSp>
        <p:nvGrpSpPr>
          <p:cNvPr name="Group 2" id="2"/>
          <p:cNvGrpSpPr/>
          <p:nvPr/>
        </p:nvGrpSpPr>
        <p:grpSpPr>
          <a:xfrm rot="0">
            <a:off x="-191576" y="0"/>
            <a:ext cx="19045530" cy="10382769"/>
            <a:chOff x="0" y="0"/>
            <a:chExt cx="25394039" cy="13843692"/>
          </a:xfrm>
        </p:grpSpPr>
        <p:pic>
          <p:nvPicPr>
            <p:cNvPr name="Picture 3" id="3"/>
            <p:cNvPicPr>
              <a:picLocks noChangeAspect="true"/>
            </p:cNvPicPr>
            <p:nvPr/>
          </p:nvPicPr>
          <p:blipFill>
            <a:blip r:embed="rId2">
              <a:alphaModFix amt="36000"/>
            </a:blip>
            <a:srcRect l="9523" t="12131" r="0" b="12131"/>
            <a:stretch>
              <a:fillRect/>
            </a:stretch>
          </p:blipFill>
          <p:spPr>
            <a:xfrm flipH="false" flipV="false">
              <a:off x="0" y="0"/>
              <a:ext cx="25394039" cy="13843692"/>
            </a:xfrm>
            <a:prstGeom prst="rect">
              <a:avLst/>
            </a:prstGeom>
          </p:spPr>
        </p:pic>
      </p:grpSp>
      <p:sp>
        <p:nvSpPr>
          <p:cNvPr name="AutoShape 4" id="4"/>
          <p:cNvSpPr/>
          <p:nvPr/>
        </p:nvSpPr>
        <p:spPr>
          <a:xfrm rot="0">
            <a:off x="381960" y="-2943411"/>
            <a:ext cx="584686" cy="8600723"/>
          </a:xfrm>
          <a:prstGeom prst="rect">
            <a:avLst/>
          </a:prstGeom>
          <a:solidFill>
            <a:srgbClr val="F4E6B4"/>
          </a:solidFill>
        </p:spPr>
      </p:sp>
      <p:sp>
        <p:nvSpPr>
          <p:cNvPr name="Freeform 5" id="5"/>
          <p:cNvSpPr/>
          <p:nvPr/>
        </p:nvSpPr>
        <p:spPr>
          <a:xfrm flipH="false" flipV="false" rot="0">
            <a:off x="401010" y="9240196"/>
            <a:ext cx="652835" cy="490220"/>
          </a:xfrm>
          <a:custGeom>
            <a:avLst/>
            <a:gdLst/>
            <a:ahLst/>
            <a:cxnLst/>
            <a:rect r="r" b="b" t="t" l="l"/>
            <a:pathLst>
              <a:path h="490220" w="652835">
                <a:moveTo>
                  <a:pt x="0" y="0"/>
                </a:moveTo>
                <a:lnTo>
                  <a:pt x="652835" y="0"/>
                </a:lnTo>
                <a:lnTo>
                  <a:pt x="652835" y="490220"/>
                </a:lnTo>
                <a:lnTo>
                  <a:pt x="0" y="49022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6" id="6"/>
          <p:cNvSpPr/>
          <p:nvPr/>
        </p:nvSpPr>
        <p:spPr>
          <a:xfrm flipH="false" flipV="false" rot="0">
            <a:off x="309190" y="6390737"/>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7" id="7"/>
          <p:cNvSpPr/>
          <p:nvPr/>
        </p:nvSpPr>
        <p:spPr>
          <a:xfrm flipH="false" flipV="false" rot="0">
            <a:off x="309190" y="7736106"/>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8" id="8"/>
          <p:cNvSpPr/>
          <p:nvPr/>
        </p:nvSpPr>
        <p:spPr>
          <a:xfrm flipH="false" flipV="false" rot="0">
            <a:off x="1028700" y="528752"/>
            <a:ext cx="1963670" cy="1478483"/>
          </a:xfrm>
          <a:custGeom>
            <a:avLst/>
            <a:gdLst/>
            <a:ahLst/>
            <a:cxnLst/>
            <a:rect r="r" b="b" t="t" l="l"/>
            <a:pathLst>
              <a:path h="1478483" w="1963670">
                <a:moveTo>
                  <a:pt x="0" y="0"/>
                </a:moveTo>
                <a:lnTo>
                  <a:pt x="1963670" y="0"/>
                </a:lnTo>
                <a:lnTo>
                  <a:pt x="1963670" y="1478483"/>
                </a:lnTo>
                <a:lnTo>
                  <a:pt x="0" y="1478483"/>
                </a:lnTo>
                <a:lnTo>
                  <a:pt x="0" y="0"/>
                </a:lnTo>
                <a:close/>
              </a:path>
            </a:pathLst>
          </a:custGeom>
          <a:blipFill>
            <a:blip r:embed="rId7"/>
            <a:stretch>
              <a:fillRect l="0" t="0" r="0" b="0"/>
            </a:stretch>
          </a:blipFill>
        </p:spPr>
      </p:sp>
      <p:sp>
        <p:nvSpPr>
          <p:cNvPr name="TextBox 9" id="9"/>
          <p:cNvSpPr txBox="true"/>
          <p:nvPr/>
        </p:nvSpPr>
        <p:spPr>
          <a:xfrm rot="0">
            <a:off x="2010535" y="4217291"/>
            <a:ext cx="4745163" cy="571621"/>
          </a:xfrm>
          <a:prstGeom prst="rect">
            <a:avLst/>
          </a:prstGeom>
        </p:spPr>
        <p:txBody>
          <a:bodyPr anchor="t" rtlCol="false" tIns="0" lIns="0" bIns="0" rIns="0">
            <a:spAutoFit/>
          </a:bodyPr>
          <a:lstStyle/>
          <a:p>
            <a:pPr algn="l">
              <a:lnSpc>
                <a:spcPts val="4718"/>
              </a:lnSpc>
            </a:pPr>
            <a:r>
              <a:rPr lang="en-US" sz="3370" spc="-77">
                <a:solidFill>
                  <a:srgbClr val="EFEADB"/>
                </a:solidFill>
                <a:latin typeface="Montserrat"/>
                <a:ea typeface="Montserrat"/>
                <a:cs typeface="Montserrat"/>
                <a:sym typeface="Montserrat"/>
              </a:rPr>
              <a:t>INTRODUCCIÓN</a:t>
            </a:r>
          </a:p>
        </p:txBody>
      </p:sp>
      <p:sp>
        <p:nvSpPr>
          <p:cNvPr name="TextBox 10" id="10"/>
          <p:cNvSpPr txBox="true"/>
          <p:nvPr/>
        </p:nvSpPr>
        <p:spPr>
          <a:xfrm rot="0">
            <a:off x="6593027" y="4160141"/>
            <a:ext cx="11204940" cy="4794250"/>
          </a:xfrm>
          <a:prstGeom prst="rect">
            <a:avLst/>
          </a:prstGeom>
        </p:spPr>
        <p:txBody>
          <a:bodyPr anchor="t" rtlCol="false" tIns="0" lIns="0" bIns="0" rIns="0">
            <a:spAutoFit/>
          </a:bodyPr>
          <a:lstStyle/>
          <a:p>
            <a:pPr algn="just">
              <a:lnSpc>
                <a:spcPts val="3499"/>
              </a:lnSpc>
            </a:pPr>
            <a:r>
              <a:rPr lang="en-US" sz="2499">
                <a:solidFill>
                  <a:srgbClr val="EFEADB"/>
                </a:solidFill>
                <a:latin typeface="Montserrat"/>
                <a:ea typeface="Montserrat"/>
                <a:cs typeface="Montserrat"/>
                <a:sym typeface="Montserrat"/>
              </a:rPr>
              <a:t>El oso andino (Tremarctos ornatus), también conocido como oso de anteojos, es la única especie de oso en América del Sur y es endémico de los Andes tropicales.</a:t>
            </a:r>
          </a:p>
          <a:p>
            <a:pPr algn="just">
              <a:lnSpc>
                <a:spcPts val="3499"/>
              </a:lnSpc>
            </a:pPr>
          </a:p>
          <a:p>
            <a:pPr algn="just">
              <a:lnSpc>
                <a:spcPts val="3499"/>
              </a:lnSpc>
            </a:pPr>
            <a:r>
              <a:rPr lang="en-US" sz="2499">
                <a:solidFill>
                  <a:srgbClr val="EFEADB"/>
                </a:solidFill>
                <a:latin typeface="Montserrat"/>
                <a:ea typeface="Montserrat"/>
                <a:cs typeface="Montserrat"/>
                <a:sym typeface="Montserrat"/>
              </a:rPr>
              <a:t>En Colombia, es considerado el “guardián del agua” debido a su influencia en la regulación de los recursos hídricos en los ecosistemas montañosos. </a:t>
            </a:r>
          </a:p>
          <a:p>
            <a:pPr algn="just">
              <a:lnSpc>
                <a:spcPts val="3499"/>
              </a:lnSpc>
            </a:pPr>
          </a:p>
          <a:p>
            <a:pPr algn="just">
              <a:lnSpc>
                <a:spcPts val="3499"/>
              </a:lnSpc>
            </a:pPr>
            <a:r>
              <a:rPr lang="en-US" sz="2499">
                <a:solidFill>
                  <a:srgbClr val="EFEADB"/>
                </a:solidFill>
                <a:latin typeface="Montserrat"/>
                <a:ea typeface="Montserrat"/>
                <a:cs typeface="Montserrat"/>
                <a:sym typeface="Montserrat"/>
              </a:rPr>
              <a:t>En el país, esta especie ha sido catalogada como Vulnerable en el Libro Rojo de Mamíferos de Colombia lo cual lo convierte en una especie amenazada. </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grpSp>
        <p:nvGrpSpPr>
          <p:cNvPr name="Group 2" id="2"/>
          <p:cNvGrpSpPr/>
          <p:nvPr/>
        </p:nvGrpSpPr>
        <p:grpSpPr>
          <a:xfrm rot="0">
            <a:off x="-208571" y="0"/>
            <a:ext cx="19045530" cy="10382769"/>
            <a:chOff x="0" y="0"/>
            <a:chExt cx="25394039" cy="13843692"/>
          </a:xfrm>
        </p:grpSpPr>
        <p:pic>
          <p:nvPicPr>
            <p:cNvPr name="Picture 3" id="3"/>
            <p:cNvPicPr>
              <a:picLocks noChangeAspect="true"/>
            </p:cNvPicPr>
            <p:nvPr/>
          </p:nvPicPr>
          <p:blipFill>
            <a:blip r:embed="rId2">
              <a:alphaModFix amt="36000"/>
            </a:blip>
            <a:srcRect l="9523" t="12131" r="0" b="12131"/>
            <a:stretch>
              <a:fillRect/>
            </a:stretch>
          </p:blipFill>
          <p:spPr>
            <a:xfrm flipH="false" flipV="false">
              <a:off x="0" y="0"/>
              <a:ext cx="25394039" cy="13843692"/>
            </a:xfrm>
            <a:prstGeom prst="rect">
              <a:avLst/>
            </a:prstGeom>
          </p:spPr>
        </p:pic>
      </p:grpSp>
      <p:sp>
        <p:nvSpPr>
          <p:cNvPr name="AutoShape 4" id="4"/>
          <p:cNvSpPr/>
          <p:nvPr/>
        </p:nvSpPr>
        <p:spPr>
          <a:xfrm rot="0">
            <a:off x="381960" y="-2943411"/>
            <a:ext cx="584686" cy="8600723"/>
          </a:xfrm>
          <a:prstGeom prst="rect">
            <a:avLst/>
          </a:prstGeom>
          <a:solidFill>
            <a:srgbClr val="F4E6B4"/>
          </a:solidFill>
        </p:spPr>
      </p:sp>
      <p:sp>
        <p:nvSpPr>
          <p:cNvPr name="Freeform 5" id="5"/>
          <p:cNvSpPr/>
          <p:nvPr/>
        </p:nvSpPr>
        <p:spPr>
          <a:xfrm flipH="false" flipV="false" rot="0">
            <a:off x="401010" y="9240196"/>
            <a:ext cx="652835" cy="490220"/>
          </a:xfrm>
          <a:custGeom>
            <a:avLst/>
            <a:gdLst/>
            <a:ahLst/>
            <a:cxnLst/>
            <a:rect r="r" b="b" t="t" l="l"/>
            <a:pathLst>
              <a:path h="490220" w="652835">
                <a:moveTo>
                  <a:pt x="0" y="0"/>
                </a:moveTo>
                <a:lnTo>
                  <a:pt x="652835" y="0"/>
                </a:lnTo>
                <a:lnTo>
                  <a:pt x="652835" y="490220"/>
                </a:lnTo>
                <a:lnTo>
                  <a:pt x="0" y="49022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6" id="6"/>
          <p:cNvSpPr/>
          <p:nvPr/>
        </p:nvSpPr>
        <p:spPr>
          <a:xfrm flipH="false" flipV="false" rot="0">
            <a:off x="309190" y="6390737"/>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7" id="7"/>
          <p:cNvSpPr/>
          <p:nvPr/>
        </p:nvSpPr>
        <p:spPr>
          <a:xfrm flipH="false" flipV="false" rot="0">
            <a:off x="309190" y="7736106"/>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8" id="8"/>
          <p:cNvSpPr/>
          <p:nvPr/>
        </p:nvSpPr>
        <p:spPr>
          <a:xfrm flipH="false" flipV="false" rot="0">
            <a:off x="1028700" y="528752"/>
            <a:ext cx="1963670" cy="1478483"/>
          </a:xfrm>
          <a:custGeom>
            <a:avLst/>
            <a:gdLst/>
            <a:ahLst/>
            <a:cxnLst/>
            <a:rect r="r" b="b" t="t" l="l"/>
            <a:pathLst>
              <a:path h="1478483" w="1963670">
                <a:moveTo>
                  <a:pt x="0" y="0"/>
                </a:moveTo>
                <a:lnTo>
                  <a:pt x="1963670" y="0"/>
                </a:lnTo>
                <a:lnTo>
                  <a:pt x="1963670" y="1478483"/>
                </a:lnTo>
                <a:lnTo>
                  <a:pt x="0" y="1478483"/>
                </a:lnTo>
                <a:lnTo>
                  <a:pt x="0" y="0"/>
                </a:lnTo>
                <a:close/>
              </a:path>
            </a:pathLst>
          </a:custGeom>
          <a:blipFill>
            <a:blip r:embed="rId7"/>
            <a:stretch>
              <a:fillRect l="0" t="0" r="0" b="0"/>
            </a:stretch>
          </a:blipFill>
        </p:spPr>
      </p:sp>
      <p:sp>
        <p:nvSpPr>
          <p:cNvPr name="TextBox 9" id="9"/>
          <p:cNvSpPr txBox="true"/>
          <p:nvPr/>
        </p:nvSpPr>
        <p:spPr>
          <a:xfrm rot="0">
            <a:off x="1053845" y="3199941"/>
            <a:ext cx="4745163" cy="993896"/>
          </a:xfrm>
          <a:prstGeom prst="rect">
            <a:avLst/>
          </a:prstGeom>
        </p:spPr>
        <p:txBody>
          <a:bodyPr anchor="t" rtlCol="false" tIns="0" lIns="0" bIns="0" rIns="0">
            <a:spAutoFit/>
          </a:bodyPr>
          <a:lstStyle/>
          <a:p>
            <a:pPr algn="ctr">
              <a:lnSpc>
                <a:spcPts val="4018"/>
              </a:lnSpc>
            </a:pPr>
            <a:r>
              <a:rPr lang="en-US" sz="2870" spc="-66">
                <a:solidFill>
                  <a:srgbClr val="EFEADB"/>
                </a:solidFill>
                <a:latin typeface="Montserrat"/>
                <a:ea typeface="Montserrat"/>
                <a:cs typeface="Montserrat"/>
                <a:sym typeface="Montserrat"/>
              </a:rPr>
              <a:t>JUSTIFICACIÓN</a:t>
            </a:r>
          </a:p>
          <a:p>
            <a:pPr algn="ctr">
              <a:lnSpc>
                <a:spcPts val="4018"/>
              </a:lnSpc>
            </a:pPr>
          </a:p>
        </p:txBody>
      </p:sp>
      <p:sp>
        <p:nvSpPr>
          <p:cNvPr name="TextBox 10" id="10"/>
          <p:cNvSpPr txBox="true"/>
          <p:nvPr/>
        </p:nvSpPr>
        <p:spPr>
          <a:xfrm rot="0">
            <a:off x="5607594" y="250779"/>
            <a:ext cx="12007240" cy="11240770"/>
          </a:xfrm>
          <a:prstGeom prst="rect">
            <a:avLst/>
          </a:prstGeom>
        </p:spPr>
        <p:txBody>
          <a:bodyPr anchor="t" rtlCol="false" tIns="0" lIns="0" bIns="0" rIns="0">
            <a:spAutoFit/>
          </a:bodyPr>
          <a:lstStyle/>
          <a:p>
            <a:pPr algn="just">
              <a:lnSpc>
                <a:spcPts val="2940"/>
              </a:lnSpc>
            </a:pPr>
            <a:r>
              <a:rPr lang="en-US" sz="2100">
                <a:solidFill>
                  <a:srgbClr val="EFEADB"/>
                </a:solidFill>
                <a:latin typeface="Montserrat"/>
                <a:ea typeface="Montserrat"/>
                <a:cs typeface="Montserrat"/>
                <a:sym typeface="Montserrat"/>
              </a:rPr>
              <a:t>El agua ha sido el eje de las civilizaciones. A pesar de que Colombia es rica en agua, se observa un proceso continuo de deterioro de las fuentes hídricas. Esta dinámica tiene que revertirse, de tal manera que se recuperen las cuencas, los páramos, los ríos, las ciénagas y los humedales.</a:t>
            </a:r>
            <a:r>
              <a:rPr lang="en-US" sz="2100" b="true">
                <a:solidFill>
                  <a:srgbClr val="EFEADB"/>
                </a:solidFill>
                <a:latin typeface="Montserrat Bold"/>
                <a:ea typeface="Montserrat Bold"/>
                <a:cs typeface="Montserrat Bold"/>
                <a:sym typeface="Montserrat Bold"/>
              </a:rPr>
              <a:t> (PND 2022-2026, Pg. 30)</a:t>
            </a:r>
          </a:p>
          <a:p>
            <a:pPr algn="just">
              <a:lnSpc>
                <a:spcPts val="2940"/>
              </a:lnSpc>
            </a:pPr>
          </a:p>
          <a:p>
            <a:pPr algn="just">
              <a:lnSpc>
                <a:spcPts val="2940"/>
              </a:lnSpc>
            </a:pPr>
            <a:r>
              <a:rPr lang="en-US" sz="2100">
                <a:solidFill>
                  <a:srgbClr val="EFEADB"/>
                </a:solidFill>
                <a:latin typeface="Montserrat"/>
                <a:ea typeface="Montserrat"/>
                <a:cs typeface="Montserrat"/>
                <a:sym typeface="Montserrat"/>
              </a:rPr>
              <a:t>El ordenamiento alrededor del agua tiene que crear las condiciones propicias para que la economía sea descarbonizada, con base en la biodiversidad e incluyente.</a:t>
            </a:r>
          </a:p>
          <a:p>
            <a:pPr algn="just">
              <a:lnSpc>
                <a:spcPts val="2940"/>
              </a:lnSpc>
            </a:pPr>
          </a:p>
          <a:p>
            <a:pPr algn="just">
              <a:lnSpc>
                <a:spcPts val="2940"/>
              </a:lnSpc>
            </a:pPr>
            <a:r>
              <a:rPr lang="en-US" sz="2100">
                <a:solidFill>
                  <a:srgbClr val="EFEADB"/>
                </a:solidFill>
                <a:latin typeface="Montserrat"/>
                <a:ea typeface="Montserrat"/>
                <a:cs typeface="Montserrat"/>
                <a:sym typeface="Montserrat"/>
              </a:rPr>
              <a:t>Los elementos constitutivos de este plan son tres: primero, el Ordenamiento del Territorio Alrededor del Agua; segundo, la transformación de las estructuras productivas, de tal manera que las economías limpias y biodiversas reemplacen la producción intensiva en el uso del carbono; y, tercero, la sostenibilidad tiene que estar acompañada de la equidad y la inclusión. </a:t>
            </a:r>
          </a:p>
          <a:p>
            <a:pPr algn="just">
              <a:lnSpc>
                <a:spcPts val="2940"/>
              </a:lnSpc>
            </a:pPr>
          </a:p>
          <a:p>
            <a:pPr algn="just">
              <a:lnSpc>
                <a:spcPts val="2940"/>
              </a:lnSpc>
            </a:pPr>
            <a:r>
              <a:rPr lang="en-US" b="true" sz="2100" spc="52">
                <a:solidFill>
                  <a:srgbClr val="EFEADB"/>
                </a:solidFill>
                <a:latin typeface="Montserrat Bold"/>
                <a:ea typeface="Montserrat Bold"/>
                <a:cs typeface="Montserrat Bold"/>
                <a:sym typeface="Montserrat Bold"/>
              </a:rPr>
              <a:t>Marco Mundial de Biodiversidad Kunming-Montreal: 23 objetivos</a:t>
            </a:r>
          </a:p>
          <a:p>
            <a:pPr algn="just">
              <a:lnSpc>
                <a:spcPts val="2940"/>
              </a:lnSpc>
            </a:pPr>
            <a:r>
              <a:rPr lang="en-US" sz="2100" spc="52">
                <a:solidFill>
                  <a:srgbClr val="EFEADB"/>
                </a:solidFill>
                <a:latin typeface="Montserrat"/>
                <a:ea typeface="Montserrat"/>
                <a:cs typeface="Montserrat"/>
                <a:sym typeface="Montserrat"/>
              </a:rPr>
              <a:t>Objetivo 4</a:t>
            </a:r>
          </a:p>
          <a:p>
            <a:pPr algn="just">
              <a:lnSpc>
                <a:spcPts val="2940"/>
              </a:lnSpc>
            </a:pPr>
            <a:r>
              <a:rPr lang="en-US" sz="2100" spc="52">
                <a:solidFill>
                  <a:srgbClr val="EFEADB"/>
                </a:solidFill>
                <a:latin typeface="Montserrat"/>
                <a:ea typeface="Montserrat"/>
                <a:cs typeface="Montserrat"/>
                <a:sym typeface="Montserrat"/>
              </a:rPr>
              <a:t>Garantizar medidas de gestión urgentes para detener la extinción provocada por el ser humano de especies amenazadas conocidas y para la recuperación y conservación de especies, en particular las especies amenazadas, para reducir significativamente el riesgo de extinción, así como para mantener y restaurar la diversidad genética dentro y entre poblaciones de especies nativas, silvestres y domesticadas para mantener su potencial adaptativo, incluso a través de la conservación in situ y ex situ y prácticas de gestión sostenibles, y gestionar eficazmente las interacciones entre humanos y vida silvestre para minimizar el conflicto entre humanos y vida silvestre para la coexistencia. </a:t>
            </a:r>
            <a:r>
              <a:rPr lang="en-US" b="true" sz="2100" i="true" spc="52">
                <a:solidFill>
                  <a:srgbClr val="EFEADB"/>
                </a:solidFill>
                <a:latin typeface="Montserrat Bold Italics"/>
                <a:ea typeface="Montserrat Bold Italics"/>
                <a:cs typeface="Montserrat Bold Italics"/>
                <a:sym typeface="Montserrat Bold Italics"/>
              </a:rPr>
              <a:t>https://www.cbd.int/article/cop15-cbd-press-release-final-19dec2022</a:t>
            </a:r>
          </a:p>
          <a:p>
            <a:pPr algn="just">
              <a:lnSpc>
                <a:spcPts val="3219"/>
              </a:lnSpc>
            </a:pPr>
          </a:p>
          <a:p>
            <a:pPr algn="just">
              <a:lnSpc>
                <a:spcPts val="3219"/>
              </a:lnSpc>
            </a:pPr>
          </a:p>
          <a:p>
            <a:pPr algn="just">
              <a:lnSpc>
                <a:spcPts val="3219"/>
              </a:lnSpc>
            </a:pPr>
          </a:p>
          <a:p>
            <a:pPr algn="just">
              <a:lnSpc>
                <a:spcPts val="3219"/>
              </a:lnSpc>
            </a:pP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102312"/>
        </a:solidFill>
      </p:bgPr>
    </p:bg>
    <p:spTree>
      <p:nvGrpSpPr>
        <p:cNvPr id="1" name=""/>
        <p:cNvGrpSpPr/>
        <p:nvPr/>
      </p:nvGrpSpPr>
      <p:grpSpPr>
        <a:xfrm>
          <a:off x="0" y="0"/>
          <a:ext cx="0" cy="0"/>
          <a:chOff x="0" y="0"/>
          <a:chExt cx="0" cy="0"/>
        </a:xfrm>
      </p:grpSpPr>
      <p:grpSp>
        <p:nvGrpSpPr>
          <p:cNvPr name="Group 2" id="2"/>
          <p:cNvGrpSpPr/>
          <p:nvPr/>
        </p:nvGrpSpPr>
        <p:grpSpPr>
          <a:xfrm rot="0">
            <a:off x="-208571" y="0"/>
            <a:ext cx="19045530" cy="10382769"/>
            <a:chOff x="0" y="0"/>
            <a:chExt cx="25394039" cy="13843692"/>
          </a:xfrm>
        </p:grpSpPr>
        <p:pic>
          <p:nvPicPr>
            <p:cNvPr name="Picture 3" id="3"/>
            <p:cNvPicPr>
              <a:picLocks noChangeAspect="true"/>
            </p:cNvPicPr>
            <p:nvPr/>
          </p:nvPicPr>
          <p:blipFill>
            <a:blip r:embed="rId2">
              <a:alphaModFix amt="36000"/>
            </a:blip>
            <a:srcRect l="9523" t="12131" r="0" b="12131"/>
            <a:stretch>
              <a:fillRect/>
            </a:stretch>
          </p:blipFill>
          <p:spPr>
            <a:xfrm flipH="false" flipV="false">
              <a:off x="0" y="0"/>
              <a:ext cx="25394039" cy="13843692"/>
            </a:xfrm>
            <a:prstGeom prst="rect">
              <a:avLst/>
            </a:prstGeom>
          </p:spPr>
        </p:pic>
      </p:grpSp>
      <p:sp>
        <p:nvSpPr>
          <p:cNvPr name="Freeform 4" id="4"/>
          <p:cNvSpPr/>
          <p:nvPr/>
        </p:nvSpPr>
        <p:spPr>
          <a:xfrm flipH="false" flipV="false" rot="0">
            <a:off x="1028700" y="528752"/>
            <a:ext cx="1963670" cy="1478483"/>
          </a:xfrm>
          <a:custGeom>
            <a:avLst/>
            <a:gdLst/>
            <a:ahLst/>
            <a:cxnLst/>
            <a:rect r="r" b="b" t="t" l="l"/>
            <a:pathLst>
              <a:path h="1478483" w="1963670">
                <a:moveTo>
                  <a:pt x="0" y="0"/>
                </a:moveTo>
                <a:lnTo>
                  <a:pt x="1963670" y="0"/>
                </a:lnTo>
                <a:lnTo>
                  <a:pt x="1963670" y="1478483"/>
                </a:lnTo>
                <a:lnTo>
                  <a:pt x="0" y="1478483"/>
                </a:lnTo>
                <a:lnTo>
                  <a:pt x="0" y="0"/>
                </a:lnTo>
                <a:close/>
              </a:path>
            </a:pathLst>
          </a:custGeom>
          <a:blipFill>
            <a:blip r:embed="rId3"/>
            <a:stretch>
              <a:fillRect l="0" t="0" r="0" b="0"/>
            </a:stretch>
          </a:blipFill>
        </p:spPr>
      </p:sp>
      <p:grpSp>
        <p:nvGrpSpPr>
          <p:cNvPr name="Group 5" id="5"/>
          <p:cNvGrpSpPr/>
          <p:nvPr/>
        </p:nvGrpSpPr>
        <p:grpSpPr>
          <a:xfrm rot="5400000">
            <a:off x="8198373" y="604212"/>
            <a:ext cx="1682683" cy="18496571"/>
            <a:chOff x="0" y="0"/>
            <a:chExt cx="2243577" cy="24662094"/>
          </a:xfrm>
        </p:grpSpPr>
        <p:pic>
          <p:nvPicPr>
            <p:cNvPr name="Picture 6" id="6"/>
            <p:cNvPicPr>
              <a:picLocks noChangeAspect="true"/>
            </p:cNvPicPr>
            <p:nvPr/>
          </p:nvPicPr>
          <p:blipFill>
            <a:blip r:embed="rId4"/>
            <a:srcRect l="46969" t="0" r="46969" b="0"/>
            <a:stretch>
              <a:fillRect/>
            </a:stretch>
          </p:blipFill>
          <p:spPr>
            <a:xfrm flipH="false" flipV="false">
              <a:off x="0" y="0"/>
              <a:ext cx="2243577" cy="24662094"/>
            </a:xfrm>
            <a:prstGeom prst="rect">
              <a:avLst/>
            </a:prstGeom>
          </p:spPr>
        </p:pic>
      </p:grpSp>
      <p:sp>
        <p:nvSpPr>
          <p:cNvPr name="Freeform 7" id="7"/>
          <p:cNvSpPr/>
          <p:nvPr/>
        </p:nvSpPr>
        <p:spPr>
          <a:xfrm flipH="false" flipV="false" rot="0">
            <a:off x="17332070" y="9607388"/>
            <a:ext cx="652835" cy="490220"/>
          </a:xfrm>
          <a:custGeom>
            <a:avLst/>
            <a:gdLst/>
            <a:ahLst/>
            <a:cxnLst/>
            <a:rect r="r" b="b" t="t" l="l"/>
            <a:pathLst>
              <a:path h="490220" w="652835">
                <a:moveTo>
                  <a:pt x="0" y="0"/>
                </a:moveTo>
                <a:lnTo>
                  <a:pt x="652835" y="0"/>
                </a:lnTo>
                <a:lnTo>
                  <a:pt x="652835" y="490220"/>
                </a:lnTo>
                <a:lnTo>
                  <a:pt x="0" y="49022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AutoShape 8" id="8"/>
          <p:cNvSpPr/>
          <p:nvPr/>
        </p:nvSpPr>
        <p:spPr>
          <a:xfrm rot="0">
            <a:off x="17332070" y="-2337576"/>
            <a:ext cx="584686" cy="8600723"/>
          </a:xfrm>
          <a:prstGeom prst="rect">
            <a:avLst/>
          </a:prstGeom>
          <a:solidFill>
            <a:srgbClr val="F4E6B4"/>
          </a:solidFill>
        </p:spPr>
      </p:sp>
      <p:sp>
        <p:nvSpPr>
          <p:cNvPr name="Freeform 9" id="9"/>
          <p:cNvSpPr/>
          <p:nvPr/>
        </p:nvSpPr>
        <p:spPr>
          <a:xfrm flipH="false" flipV="false" rot="0">
            <a:off x="17259300" y="6996572"/>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10" id="10"/>
          <p:cNvSpPr/>
          <p:nvPr/>
        </p:nvSpPr>
        <p:spPr>
          <a:xfrm flipH="false" flipV="false" rot="0">
            <a:off x="17259300" y="8341941"/>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11" id="11"/>
          <p:cNvSpPr txBox="true"/>
          <p:nvPr/>
        </p:nvSpPr>
        <p:spPr>
          <a:xfrm rot="0">
            <a:off x="5295012" y="996503"/>
            <a:ext cx="6511851" cy="414617"/>
          </a:xfrm>
          <a:prstGeom prst="rect">
            <a:avLst/>
          </a:prstGeom>
        </p:spPr>
        <p:txBody>
          <a:bodyPr anchor="t" rtlCol="false" tIns="0" lIns="0" bIns="0" rIns="0">
            <a:spAutoFit/>
          </a:bodyPr>
          <a:lstStyle/>
          <a:p>
            <a:pPr algn="r">
              <a:lnSpc>
                <a:spcPts val="3087"/>
              </a:lnSpc>
            </a:pPr>
            <a:r>
              <a:rPr lang="en-US" sz="3356">
                <a:solidFill>
                  <a:srgbClr val="F4E6B4"/>
                </a:solidFill>
                <a:latin typeface="Montserrat"/>
                <a:ea typeface="Montserrat"/>
                <a:cs typeface="Montserrat"/>
                <a:sym typeface="Montserrat"/>
              </a:rPr>
              <a:t>LINEAS  ESTRATEGICAS </a:t>
            </a:r>
          </a:p>
        </p:txBody>
      </p:sp>
      <p:sp>
        <p:nvSpPr>
          <p:cNvPr name="TextBox 12" id="12"/>
          <p:cNvSpPr txBox="true"/>
          <p:nvPr/>
        </p:nvSpPr>
        <p:spPr>
          <a:xfrm rot="0">
            <a:off x="3652504" y="1991360"/>
            <a:ext cx="12377703" cy="7204255"/>
          </a:xfrm>
          <a:prstGeom prst="rect">
            <a:avLst/>
          </a:prstGeom>
        </p:spPr>
        <p:txBody>
          <a:bodyPr anchor="t" rtlCol="false" tIns="0" lIns="0" bIns="0" rIns="0">
            <a:spAutoFit/>
          </a:bodyPr>
          <a:lstStyle/>
          <a:p>
            <a:pPr algn="just" marL="542818" indent="-271409" lvl="1">
              <a:lnSpc>
                <a:spcPts val="2765"/>
              </a:lnSpc>
              <a:buAutoNum type="arabicPeriod" startAt="1"/>
            </a:pPr>
            <a:r>
              <a:rPr lang="en-US" sz="2514">
                <a:solidFill>
                  <a:srgbClr val="FFFFFF"/>
                </a:solidFill>
                <a:latin typeface="Montserrat"/>
                <a:ea typeface="Montserrat"/>
                <a:cs typeface="Montserrat"/>
                <a:sym typeface="Montserrat"/>
              </a:rPr>
              <a:t>PRODUCCIÓN DE DOCUMENTAL</a:t>
            </a:r>
          </a:p>
          <a:p>
            <a:pPr algn="just" marL="542818" indent="-271409" lvl="1">
              <a:lnSpc>
                <a:spcPts val="2765"/>
              </a:lnSpc>
              <a:buFont typeface="Arial"/>
              <a:buChar char="•"/>
            </a:pPr>
            <a:r>
              <a:rPr lang="en-US" sz="2514">
                <a:solidFill>
                  <a:srgbClr val="FFFFFF"/>
                </a:solidFill>
                <a:latin typeface="Montserrat"/>
                <a:ea typeface="Montserrat"/>
                <a:cs typeface="Montserrat"/>
                <a:sym typeface="Montserrat"/>
              </a:rPr>
              <a:t>Sensibilizar y educar a la sociedad, sobre la importancia del Oso Andino como guardián de los ecosistemas de páramo y bosque altoandino, promoviendo su conservación mediante procesos de divulgación ambiental que fortalezcan el respeto hacia esta especie y la comprensión de su papel vital en la regulación hídrica y la biodiversidad.</a:t>
            </a:r>
          </a:p>
          <a:p>
            <a:pPr algn="just">
              <a:lnSpc>
                <a:spcPts val="2765"/>
              </a:lnSpc>
            </a:pPr>
          </a:p>
          <a:p>
            <a:pPr algn="just" marL="542818" indent="-271409" lvl="1">
              <a:lnSpc>
                <a:spcPts val="2765"/>
              </a:lnSpc>
              <a:buAutoNum type="arabicPeriod" startAt="1"/>
            </a:pPr>
            <a:r>
              <a:rPr lang="en-US" sz="2514">
                <a:solidFill>
                  <a:srgbClr val="FFFFFF"/>
                </a:solidFill>
                <a:latin typeface="Montserrat"/>
                <a:ea typeface="Montserrat"/>
                <a:cs typeface="Montserrat"/>
                <a:sym typeface="Montserrat"/>
              </a:rPr>
              <a:t>GAMIFICACIÓN</a:t>
            </a:r>
          </a:p>
          <a:p>
            <a:pPr algn="just" marL="542818" indent="-271409" lvl="1">
              <a:lnSpc>
                <a:spcPts val="2765"/>
              </a:lnSpc>
              <a:buFont typeface="Arial"/>
              <a:buChar char="•"/>
            </a:pPr>
            <a:r>
              <a:rPr lang="en-US" sz="2514">
                <a:solidFill>
                  <a:srgbClr val="FFFFFF"/>
                </a:solidFill>
                <a:latin typeface="Montserrat"/>
                <a:ea typeface="Montserrat"/>
                <a:cs typeface="Montserrat"/>
                <a:sym typeface="Montserrat"/>
              </a:rPr>
              <a:t>Uso y elementos de juego en entornos no ludicos para motivar, fidelizar y  estimular la participación comunitaria</a:t>
            </a:r>
          </a:p>
          <a:p>
            <a:pPr algn="just" marL="542818" indent="-271409" lvl="1">
              <a:lnSpc>
                <a:spcPts val="2765"/>
              </a:lnSpc>
              <a:buFont typeface="Arial"/>
              <a:buChar char="•"/>
            </a:pPr>
            <a:r>
              <a:rPr lang="en-US" sz="2514">
                <a:solidFill>
                  <a:srgbClr val="FFFFFF"/>
                </a:solidFill>
                <a:latin typeface="Montserrat"/>
                <a:ea typeface="Montserrat"/>
                <a:cs typeface="Montserrat"/>
                <a:sym typeface="Montserrat"/>
              </a:rPr>
              <a:t>Fomentar el aprendizaje significativo mediante la experiencia y la diversión.</a:t>
            </a:r>
          </a:p>
          <a:p>
            <a:pPr algn="just" marL="542818" indent="-271409" lvl="1">
              <a:lnSpc>
                <a:spcPts val="2765"/>
              </a:lnSpc>
              <a:buFont typeface="Arial"/>
              <a:buChar char="•"/>
            </a:pPr>
            <a:r>
              <a:rPr lang="en-US" sz="2514">
                <a:solidFill>
                  <a:srgbClr val="FFFFFF"/>
                </a:solidFill>
                <a:latin typeface="Montserrat"/>
                <a:ea typeface="Montserrat"/>
                <a:cs typeface="Montserrat"/>
                <a:sym typeface="Montserrat"/>
              </a:rPr>
              <a:t>Recompensar logros y dar sentido de progreso </a:t>
            </a:r>
          </a:p>
          <a:p>
            <a:pPr algn="just" marL="542818" indent="-271409" lvl="1">
              <a:lnSpc>
                <a:spcPts val="2765"/>
              </a:lnSpc>
              <a:buFont typeface="Arial"/>
              <a:buChar char="•"/>
            </a:pPr>
            <a:r>
              <a:rPr lang="en-US" sz="2514">
                <a:solidFill>
                  <a:srgbClr val="FFFFFF"/>
                </a:solidFill>
                <a:latin typeface="Montserrat"/>
                <a:ea typeface="Montserrat"/>
                <a:cs typeface="Montserrat"/>
                <a:sym typeface="Montserrat"/>
              </a:rPr>
              <a:t>Dar contexto atractivo a las acciones </a:t>
            </a:r>
          </a:p>
          <a:p>
            <a:pPr algn="just">
              <a:lnSpc>
                <a:spcPts val="2765"/>
              </a:lnSpc>
            </a:pPr>
            <a:r>
              <a:rPr lang="en-US" sz="2514">
                <a:solidFill>
                  <a:srgbClr val="FFFFFF"/>
                </a:solidFill>
                <a:latin typeface="Montserrat"/>
                <a:ea typeface="Montserrat"/>
                <a:cs typeface="Montserrat"/>
                <a:sym typeface="Montserrat"/>
              </a:rPr>
              <a:t> </a:t>
            </a:r>
          </a:p>
          <a:p>
            <a:pPr algn="just">
              <a:lnSpc>
                <a:spcPts val="2765"/>
              </a:lnSpc>
            </a:pPr>
            <a:r>
              <a:rPr lang="en-US" sz="2514">
                <a:solidFill>
                  <a:srgbClr val="FFFFFF"/>
                </a:solidFill>
                <a:latin typeface="Montserrat"/>
                <a:ea typeface="Montserrat"/>
                <a:cs typeface="Montserrat"/>
                <a:sym typeface="Montserrat"/>
              </a:rPr>
              <a:t>   3.</a:t>
            </a:r>
            <a:r>
              <a:rPr lang="en-US" sz="2514">
                <a:solidFill>
                  <a:srgbClr val="FFFFFF"/>
                </a:solidFill>
                <a:latin typeface="Montserrat"/>
                <a:ea typeface="Montserrat"/>
                <a:cs typeface="Montserrat"/>
                <a:sym typeface="Montserrat"/>
              </a:rPr>
              <a:t>PRODUCCIÓN DE ESCULTURA</a:t>
            </a:r>
          </a:p>
          <a:p>
            <a:pPr algn="just">
              <a:lnSpc>
                <a:spcPts val="2765"/>
              </a:lnSpc>
            </a:pPr>
            <a:r>
              <a:rPr lang="en-US" sz="2514">
                <a:solidFill>
                  <a:srgbClr val="FFFFFF"/>
                </a:solidFill>
                <a:latin typeface="Montserrat"/>
                <a:ea typeface="Montserrat"/>
                <a:cs typeface="Montserrat"/>
                <a:sym typeface="Montserrat"/>
              </a:rPr>
              <a:t>      La construcción de una escultura de frailejón elaborada con monedas de    </a:t>
            </a:r>
          </a:p>
          <a:p>
            <a:pPr algn="just">
              <a:lnSpc>
                <a:spcPts val="2765"/>
              </a:lnSpc>
            </a:pPr>
            <a:r>
              <a:rPr lang="en-US" sz="2514">
                <a:solidFill>
                  <a:srgbClr val="FFFFFF"/>
                </a:solidFill>
                <a:latin typeface="Montserrat"/>
                <a:ea typeface="Montserrat"/>
                <a:cs typeface="Montserrat"/>
                <a:sym typeface="Montserrat"/>
              </a:rPr>
              <a:t>     50 pesos constituye una herramienta de pedagogía ambiental innovadora,    </a:t>
            </a:r>
          </a:p>
          <a:p>
            <a:pPr algn="just">
              <a:lnSpc>
                <a:spcPts val="2765"/>
              </a:lnSpc>
            </a:pPr>
            <a:r>
              <a:rPr lang="en-US" sz="2514">
                <a:solidFill>
                  <a:srgbClr val="FFFFFF"/>
                </a:solidFill>
                <a:latin typeface="Montserrat"/>
                <a:ea typeface="Montserrat"/>
                <a:cs typeface="Montserrat"/>
                <a:sym typeface="Montserrat"/>
              </a:rPr>
              <a:t>     que permite traducir conceptos científicos y de conservación en una </a:t>
            </a:r>
          </a:p>
          <a:p>
            <a:pPr algn="just">
              <a:lnSpc>
                <a:spcPts val="2765"/>
              </a:lnSpc>
            </a:pPr>
            <a:r>
              <a:rPr lang="en-US" sz="2514">
                <a:solidFill>
                  <a:srgbClr val="FFFFFF"/>
                </a:solidFill>
                <a:latin typeface="Montserrat"/>
                <a:ea typeface="Montserrat"/>
                <a:cs typeface="Montserrat"/>
                <a:sym typeface="Montserrat"/>
              </a:rPr>
              <a:t>     experiencia visual, emocional y participativa para la ciudadanía.</a:t>
            </a:r>
          </a:p>
          <a:p>
            <a:pPr algn="l" marL="542818" indent="-271409" lvl="1">
              <a:lnSpc>
                <a:spcPts val="2765"/>
              </a:lnSpc>
              <a:buFont typeface="Arial"/>
              <a:buChar char="•"/>
            </a:pP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102312"/>
        </a:solidFill>
      </p:bgPr>
    </p:bg>
    <p:spTree>
      <p:nvGrpSpPr>
        <p:cNvPr id="1" name=""/>
        <p:cNvGrpSpPr/>
        <p:nvPr/>
      </p:nvGrpSpPr>
      <p:grpSpPr>
        <a:xfrm>
          <a:off x="0" y="0"/>
          <a:ext cx="0" cy="0"/>
          <a:chOff x="0" y="0"/>
          <a:chExt cx="0" cy="0"/>
        </a:xfrm>
      </p:grpSpPr>
      <p:sp>
        <p:nvSpPr>
          <p:cNvPr name="Freeform 2" id="2"/>
          <p:cNvSpPr/>
          <p:nvPr/>
        </p:nvSpPr>
        <p:spPr>
          <a:xfrm flipH="false" flipV="false" rot="9189411">
            <a:off x="5636944" y="6610821"/>
            <a:ext cx="1488893" cy="459696"/>
          </a:xfrm>
          <a:custGeom>
            <a:avLst/>
            <a:gdLst/>
            <a:ahLst/>
            <a:cxnLst/>
            <a:rect r="r" b="b" t="t" l="l"/>
            <a:pathLst>
              <a:path h="459696" w="1488893">
                <a:moveTo>
                  <a:pt x="0" y="0"/>
                </a:moveTo>
                <a:lnTo>
                  <a:pt x="1488892" y="0"/>
                </a:lnTo>
                <a:lnTo>
                  <a:pt x="1488892" y="459696"/>
                </a:lnTo>
                <a:lnTo>
                  <a:pt x="0" y="459696"/>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3822567" y="1264546"/>
            <a:ext cx="12770990" cy="2524363"/>
          </a:xfrm>
          <a:prstGeom prst="rect">
            <a:avLst/>
          </a:prstGeom>
        </p:spPr>
        <p:txBody>
          <a:bodyPr anchor="t" rtlCol="false" tIns="0" lIns="0" bIns="0" rIns="0">
            <a:spAutoFit/>
          </a:bodyPr>
          <a:lstStyle/>
          <a:p>
            <a:pPr algn="l">
              <a:lnSpc>
                <a:spcPts val="2541"/>
              </a:lnSpc>
            </a:pPr>
            <a:r>
              <a:rPr lang="en-US" sz="1815">
                <a:solidFill>
                  <a:srgbClr val="F4E6B4"/>
                </a:solidFill>
                <a:latin typeface="Montserrat"/>
                <a:ea typeface="Montserrat"/>
                <a:cs typeface="Montserrat"/>
                <a:sym typeface="Montserrat"/>
              </a:rPr>
              <a:t>Proteger estas unidades, significa asegurar corredores naturales, agua limpia y biodiversidad para las comunidades y el país. </a:t>
            </a:r>
          </a:p>
          <a:p>
            <a:pPr algn="l">
              <a:lnSpc>
                <a:spcPts val="2541"/>
              </a:lnSpc>
            </a:pPr>
            <a:r>
              <a:rPr lang="en-US" sz="1815">
                <a:solidFill>
                  <a:srgbClr val="F4E6B4"/>
                </a:solidFill>
                <a:latin typeface="Montserrat"/>
                <a:ea typeface="Montserrat"/>
                <a:cs typeface="Montserrat"/>
                <a:sym typeface="Montserrat"/>
              </a:rPr>
              <a:t>Las comunidades locales son las principales aliadas, son actores fundamentales en la estrategia pedagógica Protección del Oso Andino.</a:t>
            </a:r>
          </a:p>
          <a:p>
            <a:pPr algn="l">
              <a:lnSpc>
                <a:spcPts val="2541"/>
              </a:lnSpc>
            </a:pPr>
            <a:r>
              <a:rPr lang="en-US" sz="1815">
                <a:solidFill>
                  <a:srgbClr val="F4E6B4"/>
                </a:solidFill>
                <a:latin typeface="Montserrat"/>
                <a:ea typeface="Montserrat"/>
                <a:cs typeface="Montserrat"/>
                <a:sym typeface="Montserrat"/>
              </a:rPr>
              <a:t>En este contexto, Parques Nacionales Naturales de Colombia y WCS, (formularon la Estrategia para la Conservación del Oso Andino en los Parques Nacionales Naturales de Colombia, y se identificaron cinco Unidades Núcleo de Conservación:</a:t>
            </a:r>
          </a:p>
          <a:p>
            <a:pPr algn="l">
              <a:lnSpc>
                <a:spcPts val="2681"/>
              </a:lnSpc>
            </a:pPr>
          </a:p>
        </p:txBody>
      </p:sp>
      <p:sp>
        <p:nvSpPr>
          <p:cNvPr name="Freeform 4" id="4"/>
          <p:cNvSpPr/>
          <p:nvPr/>
        </p:nvSpPr>
        <p:spPr>
          <a:xfrm flipH="false" flipV="false" rot="-7710587">
            <a:off x="7790020" y="7334879"/>
            <a:ext cx="1926143" cy="594697"/>
          </a:xfrm>
          <a:custGeom>
            <a:avLst/>
            <a:gdLst/>
            <a:ahLst/>
            <a:cxnLst/>
            <a:rect r="r" b="b" t="t" l="l"/>
            <a:pathLst>
              <a:path h="594697" w="1926143">
                <a:moveTo>
                  <a:pt x="0" y="0"/>
                </a:moveTo>
                <a:lnTo>
                  <a:pt x="1926143" y="0"/>
                </a:lnTo>
                <a:lnTo>
                  <a:pt x="1926143" y="594697"/>
                </a:lnTo>
                <a:lnTo>
                  <a:pt x="0" y="594697"/>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5" id="5"/>
          <p:cNvSpPr/>
          <p:nvPr/>
        </p:nvSpPr>
        <p:spPr>
          <a:xfrm flipH="false" flipV="false" rot="0">
            <a:off x="1028700" y="528752"/>
            <a:ext cx="1963670" cy="1478483"/>
          </a:xfrm>
          <a:custGeom>
            <a:avLst/>
            <a:gdLst/>
            <a:ahLst/>
            <a:cxnLst/>
            <a:rect r="r" b="b" t="t" l="l"/>
            <a:pathLst>
              <a:path h="1478483" w="1963670">
                <a:moveTo>
                  <a:pt x="0" y="0"/>
                </a:moveTo>
                <a:lnTo>
                  <a:pt x="1963670" y="0"/>
                </a:lnTo>
                <a:lnTo>
                  <a:pt x="1963670" y="1478483"/>
                </a:lnTo>
                <a:lnTo>
                  <a:pt x="0" y="1478483"/>
                </a:lnTo>
                <a:lnTo>
                  <a:pt x="0" y="0"/>
                </a:lnTo>
                <a:close/>
              </a:path>
            </a:pathLst>
          </a:custGeom>
          <a:blipFill>
            <a:blip r:embed="rId4"/>
            <a:stretch>
              <a:fillRect l="0" t="0" r="0" b="0"/>
            </a:stretch>
          </a:blipFill>
        </p:spPr>
      </p:sp>
      <p:sp>
        <p:nvSpPr>
          <p:cNvPr name="Freeform 6" id="6"/>
          <p:cNvSpPr/>
          <p:nvPr/>
        </p:nvSpPr>
        <p:spPr>
          <a:xfrm flipH="false" flipV="false" rot="-3196749">
            <a:off x="1445112" y="6329054"/>
            <a:ext cx="1130845" cy="2182333"/>
          </a:xfrm>
          <a:custGeom>
            <a:avLst/>
            <a:gdLst/>
            <a:ahLst/>
            <a:cxnLst/>
            <a:rect r="r" b="b" t="t" l="l"/>
            <a:pathLst>
              <a:path h="2182333" w="1130845">
                <a:moveTo>
                  <a:pt x="0" y="0"/>
                </a:moveTo>
                <a:lnTo>
                  <a:pt x="1130846" y="0"/>
                </a:lnTo>
                <a:lnTo>
                  <a:pt x="1130846" y="2182333"/>
                </a:lnTo>
                <a:lnTo>
                  <a:pt x="0" y="2182333"/>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7" id="7"/>
          <p:cNvSpPr/>
          <p:nvPr/>
        </p:nvSpPr>
        <p:spPr>
          <a:xfrm flipH="false" flipV="false" rot="833458">
            <a:off x="12997686" y="6655473"/>
            <a:ext cx="1757303" cy="1648971"/>
          </a:xfrm>
          <a:custGeom>
            <a:avLst/>
            <a:gdLst/>
            <a:ahLst/>
            <a:cxnLst/>
            <a:rect r="r" b="b" t="t" l="l"/>
            <a:pathLst>
              <a:path h="1648971" w="1757303">
                <a:moveTo>
                  <a:pt x="0" y="0"/>
                </a:moveTo>
                <a:lnTo>
                  <a:pt x="1757303" y="0"/>
                </a:lnTo>
                <a:lnTo>
                  <a:pt x="1757303" y="1648972"/>
                </a:lnTo>
                <a:lnTo>
                  <a:pt x="0" y="1648972"/>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8" id="8"/>
          <p:cNvSpPr txBox="true"/>
          <p:nvPr/>
        </p:nvSpPr>
        <p:spPr>
          <a:xfrm rot="0">
            <a:off x="1088496" y="4721712"/>
            <a:ext cx="3621284" cy="1943485"/>
          </a:xfrm>
          <a:prstGeom prst="rect">
            <a:avLst/>
          </a:prstGeom>
        </p:spPr>
        <p:txBody>
          <a:bodyPr anchor="t" rtlCol="false" tIns="0" lIns="0" bIns="0" rIns="0">
            <a:spAutoFit/>
          </a:bodyPr>
          <a:lstStyle/>
          <a:p>
            <a:pPr algn="just">
              <a:lnSpc>
                <a:spcPts val="2603"/>
              </a:lnSpc>
            </a:pPr>
            <a:r>
              <a:rPr lang="en-US" sz="1859">
                <a:solidFill>
                  <a:srgbClr val="F4E6B4"/>
                </a:solidFill>
                <a:latin typeface="Montserrat"/>
                <a:ea typeface="Montserrat"/>
                <a:cs typeface="Montserrat"/>
                <a:sym typeface="Montserrat"/>
              </a:rPr>
              <a:t>Unidad Núcleo de Conservación Paramillo - Orquídeas: Ubicada en el norte de la cordillera occidental (Antioquia, Chocó, Córdoba)</a:t>
            </a:r>
          </a:p>
        </p:txBody>
      </p:sp>
      <p:sp>
        <p:nvSpPr>
          <p:cNvPr name="TextBox 9" id="9"/>
          <p:cNvSpPr txBox="true"/>
          <p:nvPr/>
        </p:nvSpPr>
        <p:spPr>
          <a:xfrm rot="0">
            <a:off x="2849495" y="7710836"/>
            <a:ext cx="3404367" cy="1943485"/>
          </a:xfrm>
          <a:prstGeom prst="rect">
            <a:avLst/>
          </a:prstGeom>
        </p:spPr>
        <p:txBody>
          <a:bodyPr anchor="t" rtlCol="false" tIns="0" lIns="0" bIns="0" rIns="0">
            <a:spAutoFit/>
          </a:bodyPr>
          <a:lstStyle/>
          <a:p>
            <a:pPr algn="just">
              <a:lnSpc>
                <a:spcPts val="2603"/>
              </a:lnSpc>
            </a:pPr>
            <a:r>
              <a:rPr lang="en-US" sz="1859">
                <a:solidFill>
                  <a:srgbClr val="F4E6B4"/>
                </a:solidFill>
                <a:latin typeface="Montserrat"/>
                <a:ea typeface="Montserrat"/>
                <a:cs typeface="Montserrat"/>
                <a:sym typeface="Montserrat"/>
              </a:rPr>
              <a:t>Unidad Núcleo de Conservación Tama-Cocuy-Pisba: En el centro-norte de la cordillera oriental (Boyacá, Arauca, Norte de Santander, Casanare, Santander)</a:t>
            </a:r>
          </a:p>
        </p:txBody>
      </p:sp>
      <p:sp>
        <p:nvSpPr>
          <p:cNvPr name="Freeform 10" id="10"/>
          <p:cNvSpPr/>
          <p:nvPr/>
        </p:nvSpPr>
        <p:spPr>
          <a:xfrm flipH="false" flipV="false" rot="0">
            <a:off x="17332070" y="9607388"/>
            <a:ext cx="652835" cy="490220"/>
          </a:xfrm>
          <a:custGeom>
            <a:avLst/>
            <a:gdLst/>
            <a:ahLst/>
            <a:cxnLst/>
            <a:rect r="r" b="b" t="t" l="l"/>
            <a:pathLst>
              <a:path h="490220" w="652835">
                <a:moveTo>
                  <a:pt x="0" y="0"/>
                </a:moveTo>
                <a:lnTo>
                  <a:pt x="652835" y="0"/>
                </a:lnTo>
                <a:lnTo>
                  <a:pt x="652835" y="490220"/>
                </a:lnTo>
                <a:lnTo>
                  <a:pt x="0" y="490220"/>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11" id="11"/>
          <p:cNvSpPr/>
          <p:nvPr/>
        </p:nvSpPr>
        <p:spPr>
          <a:xfrm flipH="false" flipV="false" rot="0">
            <a:off x="17259300" y="6996572"/>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Freeform 12" id="12"/>
          <p:cNvSpPr/>
          <p:nvPr/>
        </p:nvSpPr>
        <p:spPr>
          <a:xfrm flipH="false" flipV="false" rot="0">
            <a:off x="17259300" y="8341941"/>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grpSp>
        <p:nvGrpSpPr>
          <p:cNvPr name="Group 13" id="13"/>
          <p:cNvGrpSpPr/>
          <p:nvPr/>
        </p:nvGrpSpPr>
        <p:grpSpPr>
          <a:xfrm rot="0">
            <a:off x="1028700" y="4045122"/>
            <a:ext cx="4371091" cy="2991658"/>
            <a:chOff x="0" y="0"/>
            <a:chExt cx="8556118" cy="5855970"/>
          </a:xfrm>
        </p:grpSpPr>
        <p:sp>
          <p:nvSpPr>
            <p:cNvPr name="Freeform 14" id="14"/>
            <p:cNvSpPr/>
            <p:nvPr/>
          </p:nvSpPr>
          <p:spPr>
            <a:xfrm flipH="false" flipV="false" rot="0">
              <a:off x="0" y="26"/>
              <a:ext cx="8551364" cy="5857179"/>
            </a:xfrm>
            <a:custGeom>
              <a:avLst/>
              <a:gdLst/>
              <a:ahLst/>
              <a:cxnLst/>
              <a:rect r="r" b="b" t="t" l="l"/>
              <a:pathLst>
                <a:path h="5857179" w="8551364">
                  <a:moveTo>
                    <a:pt x="8537294" y="775944"/>
                  </a:moveTo>
                  <a:cubicBezTo>
                    <a:pt x="8355905" y="452094"/>
                    <a:pt x="7857939" y="-39396"/>
                    <a:pt x="7633768" y="2514"/>
                  </a:cubicBezTo>
                  <a:cubicBezTo>
                    <a:pt x="7474624" y="32994"/>
                    <a:pt x="6909921" y="304774"/>
                    <a:pt x="6791846" y="504164"/>
                  </a:cubicBezTo>
                  <a:cubicBezTo>
                    <a:pt x="6675483" y="699744"/>
                    <a:pt x="6562542" y="847064"/>
                    <a:pt x="6458157" y="1056614"/>
                  </a:cubicBezTo>
                  <a:cubicBezTo>
                    <a:pt x="6377730" y="767054"/>
                    <a:pt x="6293881" y="403834"/>
                    <a:pt x="6160405" y="318744"/>
                  </a:cubicBezTo>
                  <a:cubicBezTo>
                    <a:pt x="6026929" y="233654"/>
                    <a:pt x="5352707" y="21564"/>
                    <a:pt x="5135382" y="63474"/>
                  </a:cubicBezTo>
                  <a:cubicBezTo>
                    <a:pt x="4918056" y="105384"/>
                    <a:pt x="4575812" y="482574"/>
                    <a:pt x="4550143" y="542264"/>
                  </a:cubicBezTo>
                  <a:cubicBezTo>
                    <a:pt x="4514208" y="626084"/>
                    <a:pt x="4288326" y="1094714"/>
                    <a:pt x="4288326" y="1094714"/>
                  </a:cubicBezTo>
                  <a:cubicBezTo>
                    <a:pt x="4204476" y="839444"/>
                    <a:pt x="4004263" y="449554"/>
                    <a:pt x="3881055" y="363194"/>
                  </a:cubicBezTo>
                  <a:cubicBezTo>
                    <a:pt x="3814318" y="317474"/>
                    <a:pt x="3114427" y="247624"/>
                    <a:pt x="2888545" y="313664"/>
                  </a:cubicBezTo>
                  <a:cubicBezTo>
                    <a:pt x="2690043" y="370814"/>
                    <a:pt x="2414537" y="732764"/>
                    <a:pt x="2363200" y="775944"/>
                  </a:cubicBezTo>
                  <a:cubicBezTo>
                    <a:pt x="2255393" y="868654"/>
                    <a:pt x="2080848" y="1189964"/>
                    <a:pt x="2080848" y="1189964"/>
                  </a:cubicBezTo>
                  <a:cubicBezTo>
                    <a:pt x="1995287" y="1013434"/>
                    <a:pt x="1646197" y="566394"/>
                    <a:pt x="1552080" y="505434"/>
                  </a:cubicBezTo>
                  <a:cubicBezTo>
                    <a:pt x="1262883" y="320014"/>
                    <a:pt x="427806" y="335254"/>
                    <a:pt x="362779" y="386054"/>
                  </a:cubicBezTo>
                  <a:cubicBezTo>
                    <a:pt x="297753" y="435584"/>
                    <a:pt x="0" y="1626844"/>
                    <a:pt x="0" y="1626844"/>
                  </a:cubicBezTo>
                  <a:cubicBezTo>
                    <a:pt x="0" y="1626844"/>
                    <a:pt x="390159" y="3538194"/>
                    <a:pt x="410694" y="3832834"/>
                  </a:cubicBezTo>
                  <a:cubicBezTo>
                    <a:pt x="431228" y="4127474"/>
                    <a:pt x="1695822" y="5198084"/>
                    <a:pt x="1902881" y="5333974"/>
                  </a:cubicBezTo>
                  <a:cubicBezTo>
                    <a:pt x="2109938" y="5469864"/>
                    <a:pt x="4642550" y="5882614"/>
                    <a:pt x="4825650" y="5855944"/>
                  </a:cubicBezTo>
                  <a:cubicBezTo>
                    <a:pt x="5008752" y="5829274"/>
                    <a:pt x="6820937" y="5276824"/>
                    <a:pt x="7043396" y="5165064"/>
                  </a:cubicBezTo>
                  <a:cubicBezTo>
                    <a:pt x="7265855" y="5053304"/>
                    <a:pt x="8013660" y="4211294"/>
                    <a:pt x="8198472" y="3901414"/>
                  </a:cubicBezTo>
                  <a:cubicBezTo>
                    <a:pt x="8381573" y="3591534"/>
                    <a:pt x="8431199" y="2649194"/>
                    <a:pt x="8473979" y="2479014"/>
                  </a:cubicBezTo>
                  <a:cubicBezTo>
                    <a:pt x="8516760" y="2308834"/>
                    <a:pt x="8581517" y="873734"/>
                    <a:pt x="8535584" y="777214"/>
                  </a:cubicBezTo>
                  <a:close/>
                </a:path>
              </a:pathLst>
            </a:custGeom>
            <a:blipFill>
              <a:blip r:embed="rId13">
                <a:alphaModFix amt="24000"/>
              </a:blip>
              <a:stretch>
                <a:fillRect l="-1381" t="0" r="-1424" b="0"/>
              </a:stretch>
            </a:blipFill>
          </p:spPr>
        </p:sp>
      </p:grpSp>
      <p:sp>
        <p:nvSpPr>
          <p:cNvPr name="TextBox 15" id="15"/>
          <p:cNvSpPr txBox="true"/>
          <p:nvPr/>
        </p:nvSpPr>
        <p:spPr>
          <a:xfrm rot="0">
            <a:off x="7044424" y="4371089"/>
            <a:ext cx="3404367" cy="1943485"/>
          </a:xfrm>
          <a:prstGeom prst="rect">
            <a:avLst/>
          </a:prstGeom>
        </p:spPr>
        <p:txBody>
          <a:bodyPr anchor="t" rtlCol="false" tIns="0" lIns="0" bIns="0" rIns="0">
            <a:spAutoFit/>
          </a:bodyPr>
          <a:lstStyle/>
          <a:p>
            <a:pPr algn="just">
              <a:lnSpc>
                <a:spcPts val="2603"/>
              </a:lnSpc>
            </a:pPr>
            <a:r>
              <a:rPr lang="en-US" sz="1859">
                <a:solidFill>
                  <a:srgbClr val="F4E6B4"/>
                </a:solidFill>
                <a:latin typeface="Montserrat"/>
                <a:ea typeface="Montserrat"/>
                <a:cs typeface="Montserrat"/>
                <a:sym typeface="Montserrat"/>
              </a:rPr>
              <a:t>Unidad Núcleo de Conservación Tatamá-Farallones-Munchique: En la zona central de la cordillera occidental (Cauca, Valle del Cauca, Chocó, Risaralda)</a:t>
            </a:r>
          </a:p>
        </p:txBody>
      </p:sp>
      <p:sp>
        <p:nvSpPr>
          <p:cNvPr name="TextBox 16" id="16"/>
          <p:cNvSpPr txBox="true"/>
          <p:nvPr/>
        </p:nvSpPr>
        <p:spPr>
          <a:xfrm rot="0">
            <a:off x="9857520" y="7745078"/>
            <a:ext cx="3404367" cy="1619635"/>
          </a:xfrm>
          <a:prstGeom prst="rect">
            <a:avLst/>
          </a:prstGeom>
        </p:spPr>
        <p:txBody>
          <a:bodyPr anchor="t" rtlCol="false" tIns="0" lIns="0" bIns="0" rIns="0">
            <a:spAutoFit/>
          </a:bodyPr>
          <a:lstStyle/>
          <a:p>
            <a:pPr algn="just">
              <a:lnSpc>
                <a:spcPts val="2603"/>
              </a:lnSpc>
            </a:pPr>
            <a:r>
              <a:rPr lang="en-US" sz="1859">
                <a:solidFill>
                  <a:srgbClr val="F4E6B4"/>
                </a:solidFill>
                <a:latin typeface="Montserrat"/>
                <a:ea typeface="Montserrat"/>
                <a:cs typeface="Montserrat"/>
                <a:sym typeface="Montserrat"/>
              </a:rPr>
              <a:t>Unidad Núcleo de Conservación Los nevados  Se centra en la conservación de ecosistemas de súper-páramo y glaciares. </a:t>
            </a:r>
          </a:p>
        </p:txBody>
      </p:sp>
      <p:sp>
        <p:nvSpPr>
          <p:cNvPr name="TextBox 17" id="17"/>
          <p:cNvSpPr txBox="true"/>
          <p:nvPr/>
        </p:nvSpPr>
        <p:spPr>
          <a:xfrm rot="0">
            <a:off x="13415035" y="4721712"/>
            <a:ext cx="3404367" cy="2267335"/>
          </a:xfrm>
          <a:prstGeom prst="rect">
            <a:avLst/>
          </a:prstGeom>
        </p:spPr>
        <p:txBody>
          <a:bodyPr anchor="t" rtlCol="false" tIns="0" lIns="0" bIns="0" rIns="0">
            <a:spAutoFit/>
          </a:bodyPr>
          <a:lstStyle/>
          <a:p>
            <a:pPr algn="just">
              <a:lnSpc>
                <a:spcPts val="2603"/>
              </a:lnSpc>
            </a:pPr>
            <a:r>
              <a:rPr lang="en-US" sz="1859">
                <a:solidFill>
                  <a:srgbClr val="F4E6B4"/>
                </a:solidFill>
                <a:latin typeface="Montserrat"/>
                <a:ea typeface="Montserrat"/>
                <a:cs typeface="Montserrat"/>
                <a:sym typeface="Montserrat"/>
              </a:rPr>
              <a:t>Unidad Núcleo de Conservación Chingaza-Sumapaz-Picachos: En la zona central de la cordillera oriental (Boyacá, Cundinamarca, Bogotá D.C., Meta, Huila, Caquetá).</a:t>
            </a:r>
          </a:p>
        </p:txBody>
      </p:sp>
      <p:grpSp>
        <p:nvGrpSpPr>
          <p:cNvPr name="Group 18" id="18"/>
          <p:cNvGrpSpPr/>
          <p:nvPr/>
        </p:nvGrpSpPr>
        <p:grpSpPr>
          <a:xfrm rot="0">
            <a:off x="2256903" y="7293955"/>
            <a:ext cx="4787521" cy="3432047"/>
            <a:chOff x="0" y="0"/>
            <a:chExt cx="10142211" cy="7270683"/>
          </a:xfrm>
        </p:grpSpPr>
        <p:sp>
          <p:nvSpPr>
            <p:cNvPr name="Freeform 19" id="19"/>
            <p:cNvSpPr/>
            <p:nvPr/>
          </p:nvSpPr>
          <p:spPr>
            <a:xfrm flipH="false" flipV="false" rot="0">
              <a:off x="2024" y="4882"/>
              <a:ext cx="10140172" cy="7265246"/>
            </a:xfrm>
            <a:custGeom>
              <a:avLst/>
              <a:gdLst/>
              <a:ahLst/>
              <a:cxnLst/>
              <a:rect r="r" b="b" t="t" l="l"/>
              <a:pathLst>
                <a:path h="7265246" w="10140172">
                  <a:moveTo>
                    <a:pt x="3347359" y="6990629"/>
                  </a:moveTo>
                  <a:cubicBezTo>
                    <a:pt x="2582703" y="6166189"/>
                    <a:pt x="1533120" y="5703381"/>
                    <a:pt x="428312" y="3725528"/>
                  </a:cubicBezTo>
                  <a:cubicBezTo>
                    <a:pt x="327648" y="3545308"/>
                    <a:pt x="173831" y="3257238"/>
                    <a:pt x="9062" y="2887143"/>
                  </a:cubicBezTo>
                  <a:cubicBezTo>
                    <a:pt x="-47452" y="2221025"/>
                    <a:pt x="174542" y="1852907"/>
                    <a:pt x="282740" y="1709040"/>
                  </a:cubicBezTo>
                  <a:cubicBezTo>
                    <a:pt x="392286" y="1563398"/>
                    <a:pt x="536451" y="1445965"/>
                    <a:pt x="837261" y="1227358"/>
                  </a:cubicBezTo>
                  <a:cubicBezTo>
                    <a:pt x="1105033" y="1032757"/>
                    <a:pt x="1374700" y="837022"/>
                    <a:pt x="1673985" y="693401"/>
                  </a:cubicBezTo>
                  <a:cubicBezTo>
                    <a:pt x="2070455" y="503148"/>
                    <a:pt x="2575450" y="420134"/>
                    <a:pt x="2932786" y="674411"/>
                  </a:cubicBezTo>
                  <a:cubicBezTo>
                    <a:pt x="3286880" y="926375"/>
                    <a:pt x="3364750" y="1404219"/>
                    <a:pt x="3413683" y="1831052"/>
                  </a:cubicBezTo>
                  <a:cubicBezTo>
                    <a:pt x="3451309" y="1500072"/>
                    <a:pt x="3487824" y="1217731"/>
                    <a:pt x="3684846" y="946704"/>
                  </a:cubicBezTo>
                  <a:cubicBezTo>
                    <a:pt x="3787109" y="806035"/>
                    <a:pt x="3924880" y="694724"/>
                    <a:pt x="4060979" y="585159"/>
                  </a:cubicBezTo>
                  <a:cubicBezTo>
                    <a:pt x="4310472" y="384305"/>
                    <a:pt x="4566521" y="179729"/>
                    <a:pt x="4870217" y="72926"/>
                  </a:cubicBezTo>
                  <a:cubicBezTo>
                    <a:pt x="5338934" y="-80904"/>
                    <a:pt x="5894519" y="10313"/>
                    <a:pt x="6270742" y="330635"/>
                  </a:cubicBezTo>
                  <a:cubicBezTo>
                    <a:pt x="6646964" y="650956"/>
                    <a:pt x="6828918" y="1176697"/>
                    <a:pt x="6729423" y="1655921"/>
                  </a:cubicBezTo>
                  <a:cubicBezTo>
                    <a:pt x="6851061" y="1435132"/>
                    <a:pt x="6951045" y="1192038"/>
                    <a:pt x="7072683" y="971249"/>
                  </a:cubicBezTo>
                  <a:cubicBezTo>
                    <a:pt x="7129831" y="867528"/>
                    <a:pt x="7190842" y="759562"/>
                    <a:pt x="7291122" y="694724"/>
                  </a:cubicBezTo>
                  <a:cubicBezTo>
                    <a:pt x="7412213" y="616436"/>
                    <a:pt x="7566946" y="615578"/>
                    <a:pt x="7711897" y="617381"/>
                  </a:cubicBezTo>
                  <a:cubicBezTo>
                    <a:pt x="7946602" y="620319"/>
                    <a:pt x="8184195" y="623619"/>
                    <a:pt x="8410907" y="683310"/>
                  </a:cubicBezTo>
                  <a:cubicBezTo>
                    <a:pt x="8835531" y="795086"/>
                    <a:pt x="9100299" y="1035810"/>
                    <a:pt x="9266282" y="1184825"/>
                  </a:cubicBezTo>
                  <a:cubicBezTo>
                    <a:pt x="9544430" y="1434536"/>
                    <a:pt x="9718702" y="1702394"/>
                    <a:pt x="9826413" y="1910329"/>
                  </a:cubicBezTo>
                  <a:cubicBezTo>
                    <a:pt x="9930998" y="2195491"/>
                    <a:pt x="10035585" y="2480638"/>
                    <a:pt x="10140172" y="2765799"/>
                  </a:cubicBezTo>
                  <a:cubicBezTo>
                    <a:pt x="10085658" y="3091719"/>
                    <a:pt x="9958692" y="3588785"/>
                    <a:pt x="9626844" y="4099171"/>
                  </a:cubicBezTo>
                  <a:cubicBezTo>
                    <a:pt x="9428521" y="4404195"/>
                    <a:pt x="9218829" y="4645123"/>
                    <a:pt x="8969853" y="4845613"/>
                  </a:cubicBezTo>
                  <a:cubicBezTo>
                    <a:pt x="7842933" y="5753082"/>
                    <a:pt x="5027912" y="6829283"/>
                    <a:pt x="4809679" y="6911948"/>
                  </a:cubicBezTo>
                  <a:cubicBezTo>
                    <a:pt x="4592498" y="6996154"/>
                    <a:pt x="4375317" y="7080361"/>
                    <a:pt x="4158135" y="7164581"/>
                  </a:cubicBezTo>
                  <a:cubicBezTo>
                    <a:pt x="4072080" y="7216783"/>
                    <a:pt x="3934220" y="7279187"/>
                    <a:pt x="3775312" y="7262485"/>
                  </a:cubicBezTo>
                  <a:cubicBezTo>
                    <a:pt x="3548895" y="7235963"/>
                    <a:pt x="3404759" y="7052529"/>
                    <a:pt x="3347359" y="6990629"/>
                  </a:cubicBezTo>
                  <a:close/>
                </a:path>
              </a:pathLst>
            </a:custGeom>
            <a:blipFill>
              <a:blip r:embed="rId14">
                <a:alphaModFix amt="18999"/>
              </a:blip>
              <a:stretch>
                <a:fillRect l="-4022" t="-67" r="-4002" b="-7"/>
              </a:stretch>
            </a:blipFill>
          </p:spPr>
        </p:sp>
      </p:grpSp>
      <p:grpSp>
        <p:nvGrpSpPr>
          <p:cNvPr name="Group 20" id="20"/>
          <p:cNvGrpSpPr/>
          <p:nvPr/>
        </p:nvGrpSpPr>
        <p:grpSpPr>
          <a:xfrm rot="0">
            <a:off x="6054295" y="3096699"/>
            <a:ext cx="5626192" cy="3940081"/>
            <a:chOff x="0" y="0"/>
            <a:chExt cx="7431829" cy="5204587"/>
          </a:xfrm>
        </p:grpSpPr>
        <p:sp>
          <p:nvSpPr>
            <p:cNvPr name="Freeform 21" id="21"/>
            <p:cNvSpPr/>
            <p:nvPr/>
          </p:nvSpPr>
          <p:spPr>
            <a:xfrm flipH="false" flipV="false" rot="0">
              <a:off x="911" y="0"/>
              <a:ext cx="7429283" cy="5204667"/>
            </a:xfrm>
            <a:custGeom>
              <a:avLst/>
              <a:gdLst/>
              <a:ahLst/>
              <a:cxnLst/>
              <a:rect r="r" b="b" t="t" l="l"/>
              <a:pathLst>
                <a:path h="5204667" w="7429283">
                  <a:moveTo>
                    <a:pt x="7423635" y="3198749"/>
                  </a:moveTo>
                  <a:cubicBezTo>
                    <a:pt x="7341588" y="3563493"/>
                    <a:pt x="6586068" y="3745992"/>
                    <a:pt x="5736313" y="3606292"/>
                  </a:cubicBezTo>
                  <a:cubicBezTo>
                    <a:pt x="5541599" y="3574288"/>
                    <a:pt x="5358776" y="3528060"/>
                    <a:pt x="5193641" y="3471545"/>
                  </a:cubicBezTo>
                  <a:cubicBezTo>
                    <a:pt x="5543977" y="4242943"/>
                    <a:pt x="5475009" y="4974082"/>
                    <a:pt x="5008737" y="5160645"/>
                  </a:cubicBezTo>
                  <a:cubicBezTo>
                    <a:pt x="4501291" y="5363718"/>
                    <a:pt x="3715450" y="4844923"/>
                    <a:pt x="3253487" y="4001897"/>
                  </a:cubicBezTo>
                  <a:cubicBezTo>
                    <a:pt x="3246501" y="3989197"/>
                    <a:pt x="3239664" y="3976370"/>
                    <a:pt x="3232827" y="3963670"/>
                  </a:cubicBezTo>
                  <a:cubicBezTo>
                    <a:pt x="3195222" y="4043045"/>
                    <a:pt x="3149590" y="4123055"/>
                    <a:pt x="3096081" y="4202303"/>
                  </a:cubicBezTo>
                  <a:cubicBezTo>
                    <a:pt x="2748272" y="4717034"/>
                    <a:pt x="2197424" y="5001768"/>
                    <a:pt x="1865668" y="4838065"/>
                  </a:cubicBezTo>
                  <a:cubicBezTo>
                    <a:pt x="1549815" y="4682236"/>
                    <a:pt x="1546693" y="4176014"/>
                    <a:pt x="1847385" y="3683635"/>
                  </a:cubicBezTo>
                  <a:cubicBezTo>
                    <a:pt x="890463" y="3746119"/>
                    <a:pt x="66421" y="3276219"/>
                    <a:pt x="2954" y="2629154"/>
                  </a:cubicBezTo>
                  <a:cubicBezTo>
                    <a:pt x="-52092" y="1978533"/>
                    <a:pt x="668697" y="1395095"/>
                    <a:pt x="1632308" y="1326134"/>
                  </a:cubicBezTo>
                  <a:cubicBezTo>
                    <a:pt x="1979969" y="1301242"/>
                    <a:pt x="2310685" y="1346708"/>
                    <a:pt x="2594284" y="1445641"/>
                  </a:cubicBezTo>
                  <a:cubicBezTo>
                    <a:pt x="2567083" y="1330452"/>
                    <a:pt x="2552368" y="1205992"/>
                    <a:pt x="2552368" y="1076198"/>
                  </a:cubicBezTo>
                  <a:cubicBezTo>
                    <a:pt x="2552368" y="481838"/>
                    <a:pt x="2862870" y="0"/>
                    <a:pt x="3245758" y="0"/>
                  </a:cubicBezTo>
                  <a:cubicBezTo>
                    <a:pt x="3628646" y="0"/>
                    <a:pt x="3939148" y="481838"/>
                    <a:pt x="3939148" y="1076198"/>
                  </a:cubicBezTo>
                  <a:cubicBezTo>
                    <a:pt x="3939148" y="1130808"/>
                    <a:pt x="3936472" y="1184402"/>
                    <a:pt x="3931418" y="1236853"/>
                  </a:cubicBezTo>
                  <a:cubicBezTo>
                    <a:pt x="3934837" y="1235456"/>
                    <a:pt x="3938404" y="1234059"/>
                    <a:pt x="3941823" y="1232662"/>
                  </a:cubicBezTo>
                  <a:cubicBezTo>
                    <a:pt x="4828886" y="877697"/>
                    <a:pt x="5728435" y="919226"/>
                    <a:pt x="5951092" y="1325245"/>
                  </a:cubicBezTo>
                  <a:cubicBezTo>
                    <a:pt x="6093486" y="1584960"/>
                    <a:pt x="5924338" y="1930908"/>
                    <a:pt x="5551854" y="2239391"/>
                  </a:cubicBezTo>
                  <a:cubicBezTo>
                    <a:pt x="5705991" y="2243201"/>
                    <a:pt x="5867856" y="2258187"/>
                    <a:pt x="6033437" y="2285365"/>
                  </a:cubicBezTo>
                  <a:cubicBezTo>
                    <a:pt x="6883490" y="2425065"/>
                    <a:pt x="7494926" y="2834005"/>
                    <a:pt x="7423635" y="3198749"/>
                  </a:cubicBezTo>
                  <a:close/>
                </a:path>
              </a:pathLst>
            </a:custGeom>
            <a:blipFill>
              <a:blip r:embed="rId15">
                <a:alphaModFix amt="28000"/>
              </a:blip>
              <a:stretch>
                <a:fillRect l="-2574" t="0" r="-2574" b="0"/>
              </a:stretch>
            </a:blipFill>
          </p:spPr>
        </p:sp>
      </p:grpSp>
      <p:grpSp>
        <p:nvGrpSpPr>
          <p:cNvPr name="Group 22" id="22"/>
          <p:cNvGrpSpPr/>
          <p:nvPr/>
        </p:nvGrpSpPr>
        <p:grpSpPr>
          <a:xfrm rot="0">
            <a:off x="12729761" y="4070242"/>
            <a:ext cx="4774914" cy="3484336"/>
            <a:chOff x="0" y="0"/>
            <a:chExt cx="8702281" cy="6350203"/>
          </a:xfrm>
        </p:grpSpPr>
        <p:sp>
          <p:nvSpPr>
            <p:cNvPr name="Freeform 23" id="23"/>
            <p:cNvSpPr/>
            <p:nvPr/>
          </p:nvSpPr>
          <p:spPr>
            <a:xfrm flipH="false" flipV="false" rot="0">
              <a:off x="-1" y="-7"/>
              <a:ext cx="8702270" cy="6350188"/>
            </a:xfrm>
            <a:custGeom>
              <a:avLst/>
              <a:gdLst/>
              <a:ahLst/>
              <a:cxnLst/>
              <a:rect r="r" b="b" t="t" l="l"/>
              <a:pathLst>
                <a:path h="6350188" w="8702270">
                  <a:moveTo>
                    <a:pt x="2873859" y="6109876"/>
                  </a:moveTo>
                  <a:cubicBezTo>
                    <a:pt x="2217764" y="5389811"/>
                    <a:pt x="1317194" y="4985595"/>
                    <a:pt x="369241" y="3258141"/>
                  </a:cubicBezTo>
                  <a:cubicBezTo>
                    <a:pt x="282868" y="3100738"/>
                    <a:pt x="150890" y="2849138"/>
                    <a:pt x="9513" y="2525897"/>
                  </a:cubicBezTo>
                  <a:cubicBezTo>
                    <a:pt x="-45427" y="1944110"/>
                    <a:pt x="151499" y="1622597"/>
                    <a:pt x="244336" y="1496943"/>
                  </a:cubicBezTo>
                  <a:cubicBezTo>
                    <a:pt x="338329" y="1369740"/>
                    <a:pt x="462027" y="1267175"/>
                    <a:pt x="720129" y="1076243"/>
                  </a:cubicBezTo>
                  <a:cubicBezTo>
                    <a:pt x="949885" y="906279"/>
                    <a:pt x="1181266" y="735324"/>
                    <a:pt x="1438060" y="609886"/>
                  </a:cubicBezTo>
                  <a:cubicBezTo>
                    <a:pt x="1778242" y="443720"/>
                    <a:pt x="2211541" y="371215"/>
                    <a:pt x="2518144" y="593300"/>
                  </a:cubicBezTo>
                  <a:cubicBezTo>
                    <a:pt x="2821966" y="813366"/>
                    <a:pt x="2888781" y="1230713"/>
                    <a:pt x="2930767" y="1603509"/>
                  </a:cubicBezTo>
                  <a:cubicBezTo>
                    <a:pt x="2963051" y="1314432"/>
                    <a:pt x="2994381" y="1067836"/>
                    <a:pt x="3163431" y="831120"/>
                  </a:cubicBezTo>
                  <a:cubicBezTo>
                    <a:pt x="3251175" y="708261"/>
                    <a:pt x="3369387" y="611042"/>
                    <a:pt x="3486163" y="515348"/>
                  </a:cubicBezTo>
                  <a:cubicBezTo>
                    <a:pt x="3700235" y="339923"/>
                    <a:pt x="3919932" y="161246"/>
                    <a:pt x="4180511" y="67965"/>
                  </a:cubicBezTo>
                  <a:cubicBezTo>
                    <a:pt x="4582682" y="-76015"/>
                    <a:pt x="5059389" y="13279"/>
                    <a:pt x="5382197" y="293047"/>
                  </a:cubicBezTo>
                  <a:cubicBezTo>
                    <a:pt x="5705006" y="572815"/>
                    <a:pt x="5861127" y="1031996"/>
                    <a:pt x="5775758" y="1450550"/>
                  </a:cubicBezTo>
                  <a:cubicBezTo>
                    <a:pt x="5880126" y="1257713"/>
                    <a:pt x="5965915" y="1045395"/>
                    <a:pt x="6070284" y="852558"/>
                  </a:cubicBezTo>
                  <a:cubicBezTo>
                    <a:pt x="6119318" y="761969"/>
                    <a:pt x="6171667" y="667671"/>
                    <a:pt x="6257710" y="611042"/>
                  </a:cubicBezTo>
                  <a:cubicBezTo>
                    <a:pt x="6361609" y="542665"/>
                    <a:pt x="6494374" y="541916"/>
                    <a:pt x="6618746" y="543491"/>
                  </a:cubicBezTo>
                  <a:cubicBezTo>
                    <a:pt x="6820130" y="546056"/>
                    <a:pt x="7023990" y="548939"/>
                    <a:pt x="7218515" y="601073"/>
                  </a:cubicBezTo>
                  <a:cubicBezTo>
                    <a:pt x="7582854" y="698698"/>
                    <a:pt x="7810031" y="908946"/>
                    <a:pt x="7952449" y="1039096"/>
                  </a:cubicBezTo>
                  <a:cubicBezTo>
                    <a:pt x="8191107" y="1257193"/>
                    <a:pt x="8340637" y="1491140"/>
                    <a:pt x="8433055" y="1672749"/>
                  </a:cubicBezTo>
                  <a:cubicBezTo>
                    <a:pt x="8522793" y="1921809"/>
                    <a:pt x="8612531" y="2170856"/>
                    <a:pt x="8702270" y="2419916"/>
                  </a:cubicBezTo>
                  <a:cubicBezTo>
                    <a:pt x="8655495" y="2704574"/>
                    <a:pt x="8546555" y="3138711"/>
                    <a:pt x="8261821" y="3584480"/>
                  </a:cubicBezTo>
                  <a:cubicBezTo>
                    <a:pt x="8091654" y="3850888"/>
                    <a:pt x="7911733" y="4061315"/>
                    <a:pt x="7698106" y="4236422"/>
                  </a:cubicBezTo>
                  <a:cubicBezTo>
                    <a:pt x="6731179" y="5029004"/>
                    <a:pt x="4315817" y="5968956"/>
                    <a:pt x="4128568" y="6041156"/>
                  </a:cubicBezTo>
                  <a:cubicBezTo>
                    <a:pt x="3942220" y="6114701"/>
                    <a:pt x="3755873" y="6188247"/>
                    <a:pt x="3569526" y="6261805"/>
                  </a:cubicBezTo>
                  <a:cubicBezTo>
                    <a:pt x="3495688" y="6307398"/>
                    <a:pt x="3377401" y="6363596"/>
                    <a:pt x="3241053" y="6347315"/>
                  </a:cubicBezTo>
                  <a:cubicBezTo>
                    <a:pt x="3046782" y="6324150"/>
                    <a:pt x="2923109" y="6163939"/>
                    <a:pt x="2873859" y="6109876"/>
                  </a:cubicBezTo>
                  <a:close/>
                </a:path>
              </a:pathLst>
            </a:custGeom>
            <a:blipFill>
              <a:blip r:embed="rId16">
                <a:alphaModFix amt="21999"/>
              </a:blip>
              <a:stretch>
                <a:fillRect l="-4762" t="0" r="-4762" b="0"/>
              </a:stretch>
            </a:blipFill>
          </p:spPr>
        </p:sp>
      </p:grpSp>
      <p:sp>
        <p:nvSpPr>
          <p:cNvPr name="AutoShape 24" id="24"/>
          <p:cNvSpPr/>
          <p:nvPr/>
        </p:nvSpPr>
        <p:spPr>
          <a:xfrm rot="0">
            <a:off x="17332070" y="-2337576"/>
            <a:ext cx="584686" cy="8600723"/>
          </a:xfrm>
          <a:prstGeom prst="rect">
            <a:avLst/>
          </a:prstGeom>
          <a:solidFill>
            <a:srgbClr val="F4E6B4"/>
          </a:solidFill>
        </p:spPr>
      </p:sp>
      <p:grpSp>
        <p:nvGrpSpPr>
          <p:cNvPr name="Group 25" id="25"/>
          <p:cNvGrpSpPr/>
          <p:nvPr/>
        </p:nvGrpSpPr>
        <p:grpSpPr>
          <a:xfrm rot="0">
            <a:off x="9144000" y="6963975"/>
            <a:ext cx="4435308" cy="3054600"/>
            <a:chOff x="0" y="0"/>
            <a:chExt cx="6646598" cy="4577516"/>
          </a:xfrm>
        </p:grpSpPr>
        <p:sp>
          <p:nvSpPr>
            <p:cNvPr name="Freeform 26" id="26"/>
            <p:cNvSpPr/>
            <p:nvPr/>
          </p:nvSpPr>
          <p:spPr>
            <a:xfrm flipH="false" flipV="false" rot="0">
              <a:off x="811" y="-3310"/>
              <a:ext cx="6642806" cy="4583270"/>
            </a:xfrm>
            <a:custGeom>
              <a:avLst/>
              <a:gdLst/>
              <a:ahLst/>
              <a:cxnLst/>
              <a:rect r="r" b="b" t="t" l="l"/>
              <a:pathLst>
                <a:path h="4583270" w="6642806">
                  <a:moveTo>
                    <a:pt x="6532353" y="1782545"/>
                  </a:moveTo>
                  <a:cubicBezTo>
                    <a:pt x="6398247" y="2276074"/>
                    <a:pt x="6260609" y="2776525"/>
                    <a:pt x="5898496" y="3232345"/>
                  </a:cubicBezTo>
                  <a:cubicBezTo>
                    <a:pt x="5673532" y="3515519"/>
                    <a:pt x="5366304" y="3775504"/>
                    <a:pt x="5043435" y="4026947"/>
                  </a:cubicBezTo>
                  <a:cubicBezTo>
                    <a:pt x="4863900" y="4166772"/>
                    <a:pt x="4672759" y="4307723"/>
                    <a:pt x="4411856" y="4398358"/>
                  </a:cubicBezTo>
                  <a:cubicBezTo>
                    <a:pt x="4191547" y="4474884"/>
                    <a:pt x="3934958" y="4510690"/>
                    <a:pt x="3681102" y="4539427"/>
                  </a:cubicBezTo>
                  <a:cubicBezTo>
                    <a:pt x="3403335" y="4570875"/>
                    <a:pt x="3117529" y="4600803"/>
                    <a:pt x="2837484" y="4570975"/>
                  </a:cubicBezTo>
                  <a:cubicBezTo>
                    <a:pt x="2461632" y="4538429"/>
                    <a:pt x="2128199" y="4421648"/>
                    <a:pt x="1806647" y="4307457"/>
                  </a:cubicBezTo>
                  <a:cubicBezTo>
                    <a:pt x="1592573" y="4231424"/>
                    <a:pt x="1376822" y="4154669"/>
                    <a:pt x="1194683" y="4055749"/>
                  </a:cubicBezTo>
                  <a:cubicBezTo>
                    <a:pt x="693190" y="3783405"/>
                    <a:pt x="505988" y="3380016"/>
                    <a:pt x="366934" y="2995806"/>
                  </a:cubicBezTo>
                  <a:cubicBezTo>
                    <a:pt x="250375" y="2673769"/>
                    <a:pt x="152388" y="2349598"/>
                    <a:pt x="73151" y="2023990"/>
                  </a:cubicBezTo>
                  <a:cubicBezTo>
                    <a:pt x="33126" y="1859511"/>
                    <a:pt x="11608" y="1681491"/>
                    <a:pt x="3665" y="1515529"/>
                  </a:cubicBezTo>
                  <a:cubicBezTo>
                    <a:pt x="-5434" y="1298134"/>
                    <a:pt x="-10730" y="1070869"/>
                    <a:pt x="156701" y="875601"/>
                  </a:cubicBezTo>
                  <a:cubicBezTo>
                    <a:pt x="366690" y="634705"/>
                    <a:pt x="851255" y="478886"/>
                    <a:pt x="1326868" y="499320"/>
                  </a:cubicBezTo>
                  <a:cubicBezTo>
                    <a:pt x="1802497" y="519745"/>
                    <a:pt x="2239370" y="715141"/>
                    <a:pt x="2381891" y="971180"/>
                  </a:cubicBezTo>
                  <a:cubicBezTo>
                    <a:pt x="2408716" y="777752"/>
                    <a:pt x="2434889" y="585469"/>
                    <a:pt x="2604007" y="416367"/>
                  </a:cubicBezTo>
                  <a:cubicBezTo>
                    <a:pt x="2773125" y="247264"/>
                    <a:pt x="3039139" y="104336"/>
                    <a:pt x="3365345" y="41248"/>
                  </a:cubicBezTo>
                  <a:cubicBezTo>
                    <a:pt x="3628690" y="-14711"/>
                    <a:pt x="3919592" y="-10482"/>
                    <a:pt x="4188341" y="34382"/>
                  </a:cubicBezTo>
                  <a:cubicBezTo>
                    <a:pt x="4372791" y="62534"/>
                    <a:pt x="4551984" y="109426"/>
                    <a:pt x="4688776" y="184488"/>
                  </a:cubicBezTo>
                  <a:cubicBezTo>
                    <a:pt x="4974941" y="341524"/>
                    <a:pt x="5025188" y="586183"/>
                    <a:pt x="5058898" y="810262"/>
                  </a:cubicBezTo>
                  <a:cubicBezTo>
                    <a:pt x="5108803" y="671115"/>
                    <a:pt x="5243462" y="516449"/>
                    <a:pt x="5462273" y="445727"/>
                  </a:cubicBezTo>
                  <a:cubicBezTo>
                    <a:pt x="5681084" y="375004"/>
                    <a:pt x="5967494" y="368971"/>
                    <a:pt x="6184580" y="441369"/>
                  </a:cubicBezTo>
                  <a:cubicBezTo>
                    <a:pt x="6484239" y="541305"/>
                    <a:pt x="6592041" y="754499"/>
                    <a:pt x="6630080" y="949281"/>
                  </a:cubicBezTo>
                  <a:cubicBezTo>
                    <a:pt x="6672406" y="1204286"/>
                    <a:pt x="6601270" y="1528932"/>
                    <a:pt x="6532353" y="1782545"/>
                  </a:cubicBezTo>
                  <a:close/>
                </a:path>
              </a:pathLst>
            </a:custGeom>
            <a:blipFill>
              <a:blip r:embed="rId17">
                <a:alphaModFix amt="23000"/>
              </a:blip>
              <a:stretch>
                <a:fillRect l="-1630" t="72" r="-1639" b="53"/>
              </a:stretch>
            </a:blipFill>
          </p:spPr>
        </p:sp>
      </p:grpSp>
      <p:sp>
        <p:nvSpPr>
          <p:cNvPr name="TextBox 27" id="27"/>
          <p:cNvSpPr txBox="true"/>
          <p:nvPr/>
        </p:nvSpPr>
        <p:spPr>
          <a:xfrm rot="0">
            <a:off x="5258338" y="604558"/>
            <a:ext cx="6511851" cy="414617"/>
          </a:xfrm>
          <a:prstGeom prst="rect">
            <a:avLst/>
          </a:prstGeom>
        </p:spPr>
        <p:txBody>
          <a:bodyPr anchor="t" rtlCol="false" tIns="0" lIns="0" bIns="0" rIns="0">
            <a:spAutoFit/>
          </a:bodyPr>
          <a:lstStyle/>
          <a:p>
            <a:pPr algn="r">
              <a:lnSpc>
                <a:spcPts val="3087"/>
              </a:lnSpc>
            </a:pPr>
            <a:r>
              <a:rPr lang="en-US" sz="3356">
                <a:solidFill>
                  <a:srgbClr val="F4E6B4"/>
                </a:solidFill>
                <a:latin typeface="Montserrat"/>
                <a:ea typeface="Montserrat"/>
                <a:cs typeface="Montserrat"/>
                <a:sym typeface="Montserrat"/>
              </a:rPr>
              <a:t>Territorios a impactar</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0F3901"/>
        </a:solidFill>
      </p:bgPr>
    </p:bg>
    <p:spTree>
      <p:nvGrpSpPr>
        <p:cNvPr id="1" name=""/>
        <p:cNvGrpSpPr/>
        <p:nvPr/>
      </p:nvGrpSpPr>
      <p:grpSpPr>
        <a:xfrm>
          <a:off x="0" y="0"/>
          <a:ext cx="0" cy="0"/>
          <a:chOff x="0" y="0"/>
          <a:chExt cx="0" cy="0"/>
        </a:xfrm>
      </p:grpSpPr>
      <p:grpSp>
        <p:nvGrpSpPr>
          <p:cNvPr name="Group 2" id="2"/>
          <p:cNvGrpSpPr/>
          <p:nvPr/>
        </p:nvGrpSpPr>
        <p:grpSpPr>
          <a:xfrm rot="0">
            <a:off x="13799624" y="60675"/>
            <a:ext cx="6476681" cy="10287000"/>
            <a:chOff x="0" y="0"/>
            <a:chExt cx="8635574" cy="13716000"/>
          </a:xfrm>
        </p:grpSpPr>
        <p:pic>
          <p:nvPicPr>
            <p:cNvPr name="Picture 3" id="3"/>
            <p:cNvPicPr>
              <a:picLocks noChangeAspect="true"/>
            </p:cNvPicPr>
            <p:nvPr/>
          </p:nvPicPr>
          <p:blipFill>
            <a:blip r:embed="rId2"/>
            <a:srcRect l="29026" t="0" r="29026" b="0"/>
            <a:stretch>
              <a:fillRect/>
            </a:stretch>
          </p:blipFill>
          <p:spPr>
            <a:xfrm flipH="false" flipV="false">
              <a:off x="0" y="0"/>
              <a:ext cx="8635574" cy="13716000"/>
            </a:xfrm>
            <a:prstGeom prst="rect">
              <a:avLst/>
            </a:prstGeom>
          </p:spPr>
        </p:pic>
      </p:grpSp>
      <p:grpSp>
        <p:nvGrpSpPr>
          <p:cNvPr name="Group 4" id="4"/>
          <p:cNvGrpSpPr/>
          <p:nvPr/>
        </p:nvGrpSpPr>
        <p:grpSpPr>
          <a:xfrm rot="0">
            <a:off x="0" y="0"/>
            <a:ext cx="9830514" cy="10287000"/>
            <a:chOff x="0" y="0"/>
            <a:chExt cx="2589107" cy="2709333"/>
          </a:xfrm>
        </p:grpSpPr>
        <p:sp>
          <p:nvSpPr>
            <p:cNvPr name="Freeform 5" id="5"/>
            <p:cNvSpPr/>
            <p:nvPr/>
          </p:nvSpPr>
          <p:spPr>
            <a:xfrm flipH="false" flipV="false" rot="0">
              <a:off x="0" y="0"/>
              <a:ext cx="2589106" cy="2709333"/>
            </a:xfrm>
            <a:custGeom>
              <a:avLst/>
              <a:gdLst/>
              <a:ahLst/>
              <a:cxnLst/>
              <a:rect r="r" b="b" t="t" l="l"/>
              <a:pathLst>
                <a:path h="2709333" w="2589106">
                  <a:moveTo>
                    <a:pt x="0" y="0"/>
                  </a:moveTo>
                  <a:lnTo>
                    <a:pt x="2589106" y="0"/>
                  </a:lnTo>
                  <a:lnTo>
                    <a:pt x="2589106" y="2709333"/>
                  </a:lnTo>
                  <a:lnTo>
                    <a:pt x="0" y="2709333"/>
                  </a:lnTo>
                  <a:close/>
                </a:path>
              </a:pathLst>
            </a:custGeom>
            <a:solidFill>
              <a:srgbClr val="071B01"/>
            </a:solidFill>
          </p:spPr>
        </p:sp>
        <p:sp>
          <p:nvSpPr>
            <p:cNvPr name="TextBox 6" id="6"/>
            <p:cNvSpPr txBox="true"/>
            <p:nvPr/>
          </p:nvSpPr>
          <p:spPr>
            <a:xfrm>
              <a:off x="0" y="-47625"/>
              <a:ext cx="2589107" cy="2756958"/>
            </a:xfrm>
            <a:prstGeom prst="rect">
              <a:avLst/>
            </a:prstGeom>
          </p:spPr>
          <p:txBody>
            <a:bodyPr anchor="ctr" rtlCol="false" tIns="50800" lIns="50800" bIns="50800" rIns="50800"/>
            <a:lstStyle/>
            <a:p>
              <a:pPr algn="ctr">
                <a:lnSpc>
                  <a:spcPts val="2800"/>
                </a:lnSpc>
              </a:pPr>
            </a:p>
          </p:txBody>
        </p:sp>
      </p:grpSp>
      <p:grpSp>
        <p:nvGrpSpPr>
          <p:cNvPr name="Group 7" id="7"/>
          <p:cNvGrpSpPr/>
          <p:nvPr/>
        </p:nvGrpSpPr>
        <p:grpSpPr>
          <a:xfrm rot="0">
            <a:off x="9696450" y="0"/>
            <a:ext cx="4506589" cy="10408350"/>
            <a:chOff x="0" y="0"/>
            <a:chExt cx="6008785" cy="13877800"/>
          </a:xfrm>
        </p:grpSpPr>
        <p:pic>
          <p:nvPicPr>
            <p:cNvPr name="Picture 8" id="8"/>
            <p:cNvPicPr>
              <a:picLocks noChangeAspect="true"/>
            </p:cNvPicPr>
            <p:nvPr/>
          </p:nvPicPr>
          <p:blipFill>
            <a:blip r:embed="rId3"/>
            <a:srcRect l="35576" t="0" r="35576" b="0"/>
            <a:stretch>
              <a:fillRect/>
            </a:stretch>
          </p:blipFill>
          <p:spPr>
            <a:xfrm flipH="false" flipV="false">
              <a:off x="0" y="0"/>
              <a:ext cx="6008785" cy="13877800"/>
            </a:xfrm>
            <a:prstGeom prst="rect">
              <a:avLst/>
            </a:prstGeom>
          </p:spPr>
        </p:pic>
      </p:grpSp>
      <p:sp>
        <p:nvSpPr>
          <p:cNvPr name="AutoShape 9" id="9"/>
          <p:cNvSpPr/>
          <p:nvPr/>
        </p:nvSpPr>
        <p:spPr>
          <a:xfrm rot="0">
            <a:off x="381960" y="-2943411"/>
            <a:ext cx="584686" cy="8600723"/>
          </a:xfrm>
          <a:prstGeom prst="rect">
            <a:avLst/>
          </a:prstGeom>
          <a:solidFill>
            <a:srgbClr val="F4E6B4"/>
          </a:solidFill>
        </p:spPr>
      </p:sp>
      <p:sp>
        <p:nvSpPr>
          <p:cNvPr name="Freeform 10" id="10"/>
          <p:cNvSpPr/>
          <p:nvPr/>
        </p:nvSpPr>
        <p:spPr>
          <a:xfrm flipH="false" flipV="false" rot="0">
            <a:off x="401010" y="9240196"/>
            <a:ext cx="652835" cy="490220"/>
          </a:xfrm>
          <a:custGeom>
            <a:avLst/>
            <a:gdLst/>
            <a:ahLst/>
            <a:cxnLst/>
            <a:rect r="r" b="b" t="t" l="l"/>
            <a:pathLst>
              <a:path h="490220" w="652835">
                <a:moveTo>
                  <a:pt x="0" y="0"/>
                </a:moveTo>
                <a:lnTo>
                  <a:pt x="652835" y="0"/>
                </a:lnTo>
                <a:lnTo>
                  <a:pt x="652835" y="490220"/>
                </a:lnTo>
                <a:lnTo>
                  <a:pt x="0" y="49022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11" id="11"/>
          <p:cNvSpPr/>
          <p:nvPr/>
        </p:nvSpPr>
        <p:spPr>
          <a:xfrm flipH="false" flipV="false" rot="0">
            <a:off x="309190" y="6390737"/>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2" id="12"/>
          <p:cNvSpPr/>
          <p:nvPr/>
        </p:nvSpPr>
        <p:spPr>
          <a:xfrm flipH="false" flipV="false" rot="0">
            <a:off x="309190" y="7736106"/>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3" id="13"/>
          <p:cNvSpPr/>
          <p:nvPr/>
        </p:nvSpPr>
        <p:spPr>
          <a:xfrm flipH="false" flipV="false" rot="0">
            <a:off x="1028700" y="528752"/>
            <a:ext cx="1963670" cy="1478483"/>
          </a:xfrm>
          <a:custGeom>
            <a:avLst/>
            <a:gdLst/>
            <a:ahLst/>
            <a:cxnLst/>
            <a:rect r="r" b="b" t="t" l="l"/>
            <a:pathLst>
              <a:path h="1478483" w="1963670">
                <a:moveTo>
                  <a:pt x="0" y="0"/>
                </a:moveTo>
                <a:lnTo>
                  <a:pt x="1963670" y="0"/>
                </a:lnTo>
                <a:lnTo>
                  <a:pt x="1963670" y="1478483"/>
                </a:lnTo>
                <a:lnTo>
                  <a:pt x="0" y="1478483"/>
                </a:lnTo>
                <a:lnTo>
                  <a:pt x="0" y="0"/>
                </a:lnTo>
                <a:close/>
              </a:path>
            </a:pathLst>
          </a:custGeom>
          <a:blipFill>
            <a:blip r:embed="rId8"/>
            <a:stretch>
              <a:fillRect l="0" t="0" r="0" b="0"/>
            </a:stretch>
          </a:blipFill>
        </p:spPr>
      </p:sp>
      <p:sp>
        <p:nvSpPr>
          <p:cNvPr name="TextBox 14" id="14"/>
          <p:cNvSpPr txBox="true"/>
          <p:nvPr/>
        </p:nvSpPr>
        <p:spPr>
          <a:xfrm rot="0">
            <a:off x="2578186" y="2967837"/>
            <a:ext cx="6358824" cy="1699381"/>
          </a:xfrm>
          <a:prstGeom prst="rect">
            <a:avLst/>
          </a:prstGeom>
        </p:spPr>
        <p:txBody>
          <a:bodyPr anchor="t" rtlCol="false" tIns="0" lIns="0" bIns="0" rIns="0">
            <a:spAutoFit/>
          </a:bodyPr>
          <a:lstStyle/>
          <a:p>
            <a:pPr algn="l">
              <a:lnSpc>
                <a:spcPts val="4298"/>
              </a:lnSpc>
            </a:pPr>
            <a:r>
              <a:rPr lang="en-US" sz="3070" spc="-70">
                <a:solidFill>
                  <a:srgbClr val="EFEADB"/>
                </a:solidFill>
                <a:latin typeface="Montserrat"/>
                <a:ea typeface="Montserrat"/>
                <a:cs typeface="Montserrat"/>
                <a:sym typeface="Montserrat"/>
              </a:rPr>
              <a:t>PRODUCCIÓN DOCUMENTAL</a:t>
            </a:r>
          </a:p>
          <a:p>
            <a:pPr algn="l">
              <a:lnSpc>
                <a:spcPts val="4718"/>
              </a:lnSpc>
            </a:pPr>
          </a:p>
          <a:p>
            <a:pPr algn="l">
              <a:lnSpc>
                <a:spcPts val="4718"/>
              </a:lnSpc>
            </a:pPr>
          </a:p>
        </p:txBody>
      </p:sp>
      <p:sp>
        <p:nvSpPr>
          <p:cNvPr name="TextBox 15" id="15"/>
          <p:cNvSpPr txBox="true"/>
          <p:nvPr/>
        </p:nvSpPr>
        <p:spPr>
          <a:xfrm rot="0">
            <a:off x="2578186" y="4029573"/>
            <a:ext cx="5877113" cy="4356100"/>
          </a:xfrm>
          <a:prstGeom prst="rect">
            <a:avLst/>
          </a:prstGeom>
        </p:spPr>
        <p:txBody>
          <a:bodyPr anchor="t" rtlCol="false" tIns="0" lIns="0" bIns="0" rIns="0">
            <a:spAutoFit/>
          </a:bodyPr>
          <a:lstStyle/>
          <a:p>
            <a:pPr algn="just">
              <a:lnSpc>
                <a:spcPts val="3499"/>
              </a:lnSpc>
            </a:pPr>
            <a:r>
              <a:rPr lang="en-US" sz="2499" b="true">
                <a:solidFill>
                  <a:srgbClr val="EFEADB"/>
                </a:solidFill>
                <a:latin typeface="Montserrat Bold"/>
                <a:ea typeface="Montserrat Bold"/>
                <a:cs typeface="Montserrat Bold"/>
                <a:sym typeface="Montserrat Bold"/>
              </a:rPr>
              <a:t>ALIADOS ESTRATEGICOS </a:t>
            </a:r>
          </a:p>
          <a:p>
            <a:pPr algn="just">
              <a:lnSpc>
                <a:spcPts val="3499"/>
              </a:lnSpc>
            </a:pPr>
          </a:p>
          <a:p>
            <a:pPr algn="just" marL="539748" indent="-269874" lvl="1">
              <a:lnSpc>
                <a:spcPts val="3499"/>
              </a:lnSpc>
              <a:buFont typeface="Arial"/>
              <a:buChar char="•"/>
            </a:pPr>
            <a:r>
              <a:rPr lang="en-US" b="true" sz="2499">
                <a:solidFill>
                  <a:srgbClr val="9BC458"/>
                </a:solidFill>
                <a:latin typeface="Montserrat Bold"/>
                <a:ea typeface="Montserrat Bold"/>
                <a:cs typeface="Montserrat Bold"/>
                <a:sym typeface="Montserrat Bold"/>
              </a:rPr>
              <a:t>MADS </a:t>
            </a:r>
          </a:p>
          <a:p>
            <a:pPr algn="just" marL="539748" indent="-269874" lvl="1">
              <a:lnSpc>
                <a:spcPts val="3499"/>
              </a:lnSpc>
              <a:buFont typeface="Arial"/>
              <a:buChar char="•"/>
            </a:pPr>
            <a:r>
              <a:rPr lang="en-US" b="true" sz="2499">
                <a:solidFill>
                  <a:srgbClr val="9BC458"/>
                </a:solidFill>
                <a:latin typeface="Montserrat Bold"/>
                <a:ea typeface="Montserrat Bold"/>
                <a:cs typeface="Montserrat Bold"/>
                <a:sym typeface="Montserrat Bold"/>
              </a:rPr>
              <a:t>CORPOCHIVOR</a:t>
            </a:r>
          </a:p>
          <a:p>
            <a:pPr algn="just" marL="539748" indent="-269874" lvl="1">
              <a:lnSpc>
                <a:spcPts val="3499"/>
              </a:lnSpc>
              <a:buFont typeface="Arial"/>
              <a:buChar char="•"/>
            </a:pPr>
            <a:r>
              <a:rPr lang="en-US" b="true" sz="2499">
                <a:solidFill>
                  <a:srgbClr val="9BC458"/>
                </a:solidFill>
                <a:latin typeface="Montserrat Bold"/>
                <a:ea typeface="Montserrat Bold"/>
                <a:cs typeface="Montserrat Bold"/>
                <a:sym typeface="Montserrat Bold"/>
              </a:rPr>
              <a:t>CORTOLIMA</a:t>
            </a:r>
          </a:p>
          <a:p>
            <a:pPr algn="just" marL="539748" indent="-269874" lvl="1">
              <a:lnSpc>
                <a:spcPts val="3499"/>
              </a:lnSpc>
              <a:buFont typeface="Arial"/>
              <a:buChar char="•"/>
            </a:pPr>
            <a:r>
              <a:rPr lang="en-US" b="true" sz="2499">
                <a:solidFill>
                  <a:srgbClr val="9BC458"/>
                </a:solidFill>
                <a:latin typeface="Montserrat Bold"/>
                <a:ea typeface="Montserrat Bold"/>
                <a:cs typeface="Montserrat Bold"/>
                <a:sym typeface="Montserrat Bold"/>
              </a:rPr>
              <a:t>CVC (CORPORACION V CAUCA)</a:t>
            </a:r>
          </a:p>
          <a:p>
            <a:pPr algn="just" marL="539748" indent="-269874" lvl="1">
              <a:lnSpc>
                <a:spcPts val="3499"/>
              </a:lnSpc>
              <a:buFont typeface="Arial"/>
              <a:buChar char="•"/>
            </a:pPr>
            <a:r>
              <a:rPr lang="en-US" b="true" sz="2499">
                <a:solidFill>
                  <a:srgbClr val="9BC458"/>
                </a:solidFill>
                <a:latin typeface="Montserrat Bold"/>
                <a:ea typeface="Montserrat Bold"/>
                <a:cs typeface="Montserrat Bold"/>
                <a:sym typeface="Montserrat Bold"/>
              </a:rPr>
              <a:t>CAR</a:t>
            </a:r>
          </a:p>
          <a:p>
            <a:pPr algn="just" marL="539748" indent="-269874" lvl="1">
              <a:lnSpc>
                <a:spcPts val="3499"/>
              </a:lnSpc>
              <a:buFont typeface="Arial"/>
              <a:buChar char="•"/>
            </a:pPr>
            <a:r>
              <a:rPr lang="en-US" b="true" sz="2499">
                <a:solidFill>
                  <a:srgbClr val="9BC458"/>
                </a:solidFill>
                <a:latin typeface="Montserrat Bold"/>
                <a:ea typeface="Montserrat Bold"/>
                <a:cs typeface="Montserrat Bold"/>
                <a:sym typeface="Montserrat Bold"/>
              </a:rPr>
              <a:t>PNNC</a:t>
            </a:r>
          </a:p>
          <a:p>
            <a:pPr algn="just" marL="539748" indent="-269874" lvl="1">
              <a:lnSpc>
                <a:spcPts val="3499"/>
              </a:lnSpc>
              <a:buFont typeface="Arial"/>
              <a:buChar char="•"/>
            </a:pPr>
            <a:r>
              <a:rPr lang="en-US" b="true" sz="2499">
                <a:solidFill>
                  <a:srgbClr val="9BC458"/>
                </a:solidFill>
                <a:latin typeface="Montserrat Bold"/>
                <a:ea typeface="Montserrat Bold"/>
                <a:cs typeface="Montserrat Bold"/>
                <a:sym typeface="Montserrat Bold"/>
              </a:rPr>
              <a:t>EAAB</a:t>
            </a:r>
          </a:p>
          <a:p>
            <a:pPr algn="just">
              <a:lnSpc>
                <a:spcPts val="3499"/>
              </a:lnSpc>
            </a:pP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102312"/>
        </a:solidFill>
      </p:bgPr>
    </p:bg>
    <p:spTree>
      <p:nvGrpSpPr>
        <p:cNvPr id="1" name=""/>
        <p:cNvGrpSpPr/>
        <p:nvPr/>
      </p:nvGrpSpPr>
      <p:grpSpPr>
        <a:xfrm>
          <a:off x="0" y="0"/>
          <a:ext cx="0" cy="0"/>
          <a:chOff x="0" y="0"/>
          <a:chExt cx="0" cy="0"/>
        </a:xfrm>
      </p:grpSpPr>
      <p:sp>
        <p:nvSpPr>
          <p:cNvPr name="AutoShape 2" id="2"/>
          <p:cNvSpPr/>
          <p:nvPr/>
        </p:nvSpPr>
        <p:spPr>
          <a:xfrm rot="0">
            <a:off x="381960" y="-2943411"/>
            <a:ext cx="584686" cy="8600723"/>
          </a:xfrm>
          <a:prstGeom prst="rect">
            <a:avLst/>
          </a:prstGeom>
          <a:solidFill>
            <a:srgbClr val="F4E6B4"/>
          </a:solidFill>
        </p:spPr>
      </p:sp>
      <p:sp>
        <p:nvSpPr>
          <p:cNvPr name="Freeform 3" id="3"/>
          <p:cNvSpPr/>
          <p:nvPr/>
        </p:nvSpPr>
        <p:spPr>
          <a:xfrm flipH="false" flipV="false" rot="0">
            <a:off x="401010" y="9240196"/>
            <a:ext cx="652835" cy="490220"/>
          </a:xfrm>
          <a:custGeom>
            <a:avLst/>
            <a:gdLst/>
            <a:ahLst/>
            <a:cxnLst/>
            <a:rect r="r" b="b" t="t" l="l"/>
            <a:pathLst>
              <a:path h="490220" w="652835">
                <a:moveTo>
                  <a:pt x="0" y="0"/>
                </a:moveTo>
                <a:lnTo>
                  <a:pt x="652835" y="0"/>
                </a:lnTo>
                <a:lnTo>
                  <a:pt x="652835" y="490220"/>
                </a:lnTo>
                <a:lnTo>
                  <a:pt x="0" y="49022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309190" y="6390737"/>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5" id="5"/>
          <p:cNvSpPr/>
          <p:nvPr/>
        </p:nvSpPr>
        <p:spPr>
          <a:xfrm flipH="false" flipV="false" rot="0">
            <a:off x="309190" y="7736106"/>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6" id="6"/>
          <p:cNvSpPr/>
          <p:nvPr/>
        </p:nvSpPr>
        <p:spPr>
          <a:xfrm flipH="false" flipV="false" rot="0">
            <a:off x="1028700" y="528752"/>
            <a:ext cx="1963670" cy="1478483"/>
          </a:xfrm>
          <a:custGeom>
            <a:avLst/>
            <a:gdLst/>
            <a:ahLst/>
            <a:cxnLst/>
            <a:rect r="r" b="b" t="t" l="l"/>
            <a:pathLst>
              <a:path h="1478483" w="1963670">
                <a:moveTo>
                  <a:pt x="0" y="0"/>
                </a:moveTo>
                <a:lnTo>
                  <a:pt x="1963670" y="0"/>
                </a:lnTo>
                <a:lnTo>
                  <a:pt x="1963670" y="1478483"/>
                </a:lnTo>
                <a:lnTo>
                  <a:pt x="0" y="1478483"/>
                </a:lnTo>
                <a:lnTo>
                  <a:pt x="0" y="0"/>
                </a:lnTo>
                <a:close/>
              </a:path>
            </a:pathLst>
          </a:custGeom>
          <a:blipFill>
            <a:blip r:embed="rId6"/>
            <a:stretch>
              <a:fillRect l="0" t="0" r="0" b="0"/>
            </a:stretch>
          </a:blipFill>
        </p:spPr>
      </p:sp>
      <p:sp>
        <p:nvSpPr>
          <p:cNvPr name="Freeform 7" id="7"/>
          <p:cNvSpPr/>
          <p:nvPr/>
        </p:nvSpPr>
        <p:spPr>
          <a:xfrm flipH="false" flipV="false" rot="0">
            <a:off x="8464783" y="4367765"/>
            <a:ext cx="8967223" cy="5362651"/>
          </a:xfrm>
          <a:custGeom>
            <a:avLst/>
            <a:gdLst/>
            <a:ahLst/>
            <a:cxnLst/>
            <a:rect r="r" b="b" t="t" l="l"/>
            <a:pathLst>
              <a:path h="5362651" w="8967223">
                <a:moveTo>
                  <a:pt x="0" y="0"/>
                </a:moveTo>
                <a:lnTo>
                  <a:pt x="8967223" y="0"/>
                </a:lnTo>
                <a:lnTo>
                  <a:pt x="8967223" y="5362651"/>
                </a:lnTo>
                <a:lnTo>
                  <a:pt x="0" y="5362651"/>
                </a:lnTo>
                <a:lnTo>
                  <a:pt x="0" y="0"/>
                </a:lnTo>
                <a:close/>
              </a:path>
            </a:pathLst>
          </a:custGeom>
          <a:blipFill>
            <a:blip r:embed="rId7"/>
            <a:stretch>
              <a:fillRect l="-43534" t="-78690" r="-106906" b="-83046"/>
            </a:stretch>
          </a:blipFill>
        </p:spPr>
      </p:sp>
      <p:sp>
        <p:nvSpPr>
          <p:cNvPr name="Freeform 8" id="8"/>
          <p:cNvSpPr/>
          <p:nvPr/>
        </p:nvSpPr>
        <p:spPr>
          <a:xfrm flipH="false" flipV="false" rot="0">
            <a:off x="14865702" y="1637430"/>
            <a:ext cx="2365023" cy="2730335"/>
          </a:xfrm>
          <a:custGeom>
            <a:avLst/>
            <a:gdLst/>
            <a:ahLst/>
            <a:cxnLst/>
            <a:rect r="r" b="b" t="t" l="l"/>
            <a:pathLst>
              <a:path h="2730335" w="2365023">
                <a:moveTo>
                  <a:pt x="0" y="0"/>
                </a:moveTo>
                <a:lnTo>
                  <a:pt x="2365023" y="0"/>
                </a:lnTo>
                <a:lnTo>
                  <a:pt x="2365023" y="2730335"/>
                </a:lnTo>
                <a:lnTo>
                  <a:pt x="0" y="2730335"/>
                </a:lnTo>
                <a:lnTo>
                  <a:pt x="0" y="0"/>
                </a:lnTo>
                <a:close/>
              </a:path>
            </a:pathLst>
          </a:custGeom>
          <a:blipFill>
            <a:blip r:embed="rId8"/>
            <a:stretch>
              <a:fillRect l="-44809" t="-30520" r="-49022" b="-37377"/>
            </a:stretch>
          </a:blipFill>
        </p:spPr>
      </p:sp>
      <p:sp>
        <p:nvSpPr>
          <p:cNvPr name="Freeform 9" id="9"/>
          <p:cNvSpPr/>
          <p:nvPr/>
        </p:nvSpPr>
        <p:spPr>
          <a:xfrm flipH="false" flipV="false" rot="0">
            <a:off x="1847517" y="2329774"/>
            <a:ext cx="6314477" cy="7286106"/>
          </a:xfrm>
          <a:custGeom>
            <a:avLst/>
            <a:gdLst/>
            <a:ahLst/>
            <a:cxnLst/>
            <a:rect r="r" b="b" t="t" l="l"/>
            <a:pathLst>
              <a:path h="7286106" w="6314477">
                <a:moveTo>
                  <a:pt x="0" y="0"/>
                </a:moveTo>
                <a:lnTo>
                  <a:pt x="6314477" y="0"/>
                </a:lnTo>
                <a:lnTo>
                  <a:pt x="6314477" y="7286106"/>
                </a:lnTo>
                <a:lnTo>
                  <a:pt x="0" y="7286106"/>
                </a:lnTo>
                <a:lnTo>
                  <a:pt x="0" y="0"/>
                </a:lnTo>
                <a:close/>
              </a:path>
            </a:pathLst>
          </a:custGeom>
          <a:blipFill>
            <a:blip r:embed="rId9"/>
            <a:stretch>
              <a:fillRect l="-37715" t="0" r="-41399" b="-11446"/>
            </a:stretch>
          </a:blipFill>
        </p:spPr>
      </p:sp>
      <p:sp>
        <p:nvSpPr>
          <p:cNvPr name="TextBox 10" id="10"/>
          <p:cNvSpPr txBox="true"/>
          <p:nvPr/>
        </p:nvSpPr>
        <p:spPr>
          <a:xfrm rot="0">
            <a:off x="6473721" y="756167"/>
            <a:ext cx="5340558" cy="511826"/>
          </a:xfrm>
          <a:prstGeom prst="rect">
            <a:avLst/>
          </a:prstGeom>
        </p:spPr>
        <p:txBody>
          <a:bodyPr anchor="t" rtlCol="false" tIns="0" lIns="0" bIns="0" rIns="0">
            <a:spAutoFit/>
          </a:bodyPr>
          <a:lstStyle/>
          <a:p>
            <a:pPr algn="ctr">
              <a:lnSpc>
                <a:spcPts val="3906"/>
              </a:lnSpc>
            </a:pPr>
            <a:r>
              <a:rPr lang="en-US" sz="3551">
                <a:solidFill>
                  <a:srgbClr val="FFFFFF"/>
                </a:solidFill>
                <a:latin typeface="Montserrat"/>
                <a:ea typeface="Montserrat"/>
                <a:cs typeface="Montserrat"/>
                <a:sym typeface="Montserrat"/>
              </a:rPr>
              <a:t>Gamificación</a:t>
            </a:r>
          </a:p>
        </p:txBody>
      </p:sp>
      <p:sp>
        <p:nvSpPr>
          <p:cNvPr name="TextBox 11" id="11"/>
          <p:cNvSpPr txBox="true"/>
          <p:nvPr/>
        </p:nvSpPr>
        <p:spPr>
          <a:xfrm rot="0">
            <a:off x="8464783" y="2358349"/>
            <a:ext cx="6400919" cy="1268838"/>
          </a:xfrm>
          <a:prstGeom prst="rect">
            <a:avLst/>
          </a:prstGeom>
        </p:spPr>
        <p:txBody>
          <a:bodyPr anchor="t" rtlCol="false" tIns="0" lIns="0" bIns="0" rIns="0">
            <a:spAutoFit/>
          </a:bodyPr>
          <a:lstStyle/>
          <a:p>
            <a:pPr algn="l">
              <a:lnSpc>
                <a:spcPts val="3315"/>
              </a:lnSpc>
            </a:pPr>
            <a:r>
              <a:rPr lang="en-US" sz="3014">
                <a:solidFill>
                  <a:srgbClr val="FFFFFF"/>
                </a:solidFill>
                <a:latin typeface="Montserrat"/>
                <a:ea typeface="Montserrat"/>
                <a:cs typeface="Montserrat"/>
                <a:sym typeface="Montserrat"/>
              </a:rPr>
              <a:t>Diseño de juego para mostrar la importancia y contexto del oso y de los paramos</a:t>
            </a:r>
          </a:p>
        </p:txBody>
      </p:sp>
      <p:sp>
        <p:nvSpPr>
          <p:cNvPr name="Freeform 12" id="12"/>
          <p:cNvSpPr/>
          <p:nvPr/>
        </p:nvSpPr>
        <p:spPr>
          <a:xfrm flipH="false" flipV="false" rot="0">
            <a:off x="8835782" y="5081802"/>
            <a:ext cx="1183306" cy="1366085"/>
          </a:xfrm>
          <a:custGeom>
            <a:avLst/>
            <a:gdLst/>
            <a:ahLst/>
            <a:cxnLst/>
            <a:rect r="r" b="b" t="t" l="l"/>
            <a:pathLst>
              <a:path h="1366085" w="1183306">
                <a:moveTo>
                  <a:pt x="0" y="0"/>
                </a:moveTo>
                <a:lnTo>
                  <a:pt x="1183306" y="0"/>
                </a:lnTo>
                <a:lnTo>
                  <a:pt x="1183306" y="1366085"/>
                </a:lnTo>
                <a:lnTo>
                  <a:pt x="0" y="1366085"/>
                </a:lnTo>
                <a:lnTo>
                  <a:pt x="0" y="0"/>
                </a:lnTo>
                <a:close/>
              </a:path>
            </a:pathLst>
          </a:custGeom>
          <a:blipFill>
            <a:blip r:embed="rId8"/>
            <a:stretch>
              <a:fillRect l="-44809" t="-30520" r="-49022" b="-37377"/>
            </a:stretch>
          </a:blipFill>
        </p:spPr>
      </p:sp>
      <p:sp>
        <p:nvSpPr>
          <p:cNvPr name="Freeform 13" id="13"/>
          <p:cNvSpPr/>
          <p:nvPr/>
        </p:nvSpPr>
        <p:spPr>
          <a:xfrm flipH="false" flipV="false" rot="0">
            <a:off x="4198611" y="4765376"/>
            <a:ext cx="655064" cy="756248"/>
          </a:xfrm>
          <a:custGeom>
            <a:avLst/>
            <a:gdLst/>
            <a:ahLst/>
            <a:cxnLst/>
            <a:rect r="r" b="b" t="t" l="l"/>
            <a:pathLst>
              <a:path h="756248" w="655064">
                <a:moveTo>
                  <a:pt x="0" y="0"/>
                </a:moveTo>
                <a:lnTo>
                  <a:pt x="655064" y="0"/>
                </a:lnTo>
                <a:lnTo>
                  <a:pt x="655064" y="756248"/>
                </a:lnTo>
                <a:lnTo>
                  <a:pt x="0" y="756248"/>
                </a:lnTo>
                <a:lnTo>
                  <a:pt x="0" y="0"/>
                </a:lnTo>
                <a:close/>
              </a:path>
            </a:pathLst>
          </a:custGeom>
          <a:blipFill>
            <a:blip r:embed="rId8"/>
            <a:stretch>
              <a:fillRect l="-44809" t="-30520" r="-49022" b="-37377"/>
            </a:stretch>
          </a:blipFill>
        </p:spPr>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102312"/>
        </a:solidFill>
      </p:bgPr>
    </p:bg>
    <p:spTree>
      <p:nvGrpSpPr>
        <p:cNvPr id="1" name=""/>
        <p:cNvGrpSpPr/>
        <p:nvPr/>
      </p:nvGrpSpPr>
      <p:grpSpPr>
        <a:xfrm>
          <a:off x="0" y="0"/>
          <a:ext cx="0" cy="0"/>
          <a:chOff x="0" y="0"/>
          <a:chExt cx="0" cy="0"/>
        </a:xfrm>
      </p:grpSpPr>
      <p:sp>
        <p:nvSpPr>
          <p:cNvPr name="AutoShape 2" id="2"/>
          <p:cNvSpPr/>
          <p:nvPr/>
        </p:nvSpPr>
        <p:spPr>
          <a:xfrm rot="0">
            <a:off x="381960" y="-2943411"/>
            <a:ext cx="584686" cy="8600723"/>
          </a:xfrm>
          <a:prstGeom prst="rect">
            <a:avLst/>
          </a:prstGeom>
          <a:solidFill>
            <a:srgbClr val="F4E6B4"/>
          </a:solidFill>
        </p:spPr>
      </p:sp>
      <p:sp>
        <p:nvSpPr>
          <p:cNvPr name="Freeform 3" id="3"/>
          <p:cNvSpPr/>
          <p:nvPr/>
        </p:nvSpPr>
        <p:spPr>
          <a:xfrm flipH="false" flipV="false" rot="0">
            <a:off x="401010" y="9240196"/>
            <a:ext cx="652835" cy="490220"/>
          </a:xfrm>
          <a:custGeom>
            <a:avLst/>
            <a:gdLst/>
            <a:ahLst/>
            <a:cxnLst/>
            <a:rect r="r" b="b" t="t" l="l"/>
            <a:pathLst>
              <a:path h="490220" w="652835">
                <a:moveTo>
                  <a:pt x="0" y="0"/>
                </a:moveTo>
                <a:lnTo>
                  <a:pt x="652835" y="0"/>
                </a:lnTo>
                <a:lnTo>
                  <a:pt x="652835" y="490220"/>
                </a:lnTo>
                <a:lnTo>
                  <a:pt x="0" y="49022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309190" y="6390737"/>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5" id="5"/>
          <p:cNvSpPr/>
          <p:nvPr/>
        </p:nvSpPr>
        <p:spPr>
          <a:xfrm flipH="false" flipV="false" rot="0">
            <a:off x="309190" y="7736106"/>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6" id="6"/>
          <p:cNvSpPr/>
          <p:nvPr/>
        </p:nvSpPr>
        <p:spPr>
          <a:xfrm flipH="false" flipV="false" rot="0">
            <a:off x="1028700" y="528752"/>
            <a:ext cx="1963670" cy="1478483"/>
          </a:xfrm>
          <a:custGeom>
            <a:avLst/>
            <a:gdLst/>
            <a:ahLst/>
            <a:cxnLst/>
            <a:rect r="r" b="b" t="t" l="l"/>
            <a:pathLst>
              <a:path h="1478483" w="1963670">
                <a:moveTo>
                  <a:pt x="0" y="0"/>
                </a:moveTo>
                <a:lnTo>
                  <a:pt x="1963670" y="0"/>
                </a:lnTo>
                <a:lnTo>
                  <a:pt x="1963670" y="1478483"/>
                </a:lnTo>
                <a:lnTo>
                  <a:pt x="0" y="1478483"/>
                </a:lnTo>
                <a:lnTo>
                  <a:pt x="0" y="0"/>
                </a:lnTo>
                <a:close/>
              </a:path>
            </a:pathLst>
          </a:custGeom>
          <a:blipFill>
            <a:blip r:embed="rId6"/>
            <a:stretch>
              <a:fillRect l="0" t="0" r="0" b="0"/>
            </a:stretch>
          </a:blipFill>
        </p:spPr>
      </p:sp>
      <p:sp>
        <p:nvSpPr>
          <p:cNvPr name="Freeform 7" id="7"/>
          <p:cNvSpPr/>
          <p:nvPr/>
        </p:nvSpPr>
        <p:spPr>
          <a:xfrm flipH="false" flipV="false" rot="0">
            <a:off x="8464783" y="4367765"/>
            <a:ext cx="8967223" cy="5362651"/>
          </a:xfrm>
          <a:custGeom>
            <a:avLst/>
            <a:gdLst/>
            <a:ahLst/>
            <a:cxnLst/>
            <a:rect r="r" b="b" t="t" l="l"/>
            <a:pathLst>
              <a:path h="5362651" w="8967223">
                <a:moveTo>
                  <a:pt x="0" y="0"/>
                </a:moveTo>
                <a:lnTo>
                  <a:pt x="8967223" y="0"/>
                </a:lnTo>
                <a:lnTo>
                  <a:pt x="8967223" y="5362651"/>
                </a:lnTo>
                <a:lnTo>
                  <a:pt x="0" y="5362651"/>
                </a:lnTo>
                <a:lnTo>
                  <a:pt x="0" y="0"/>
                </a:lnTo>
                <a:close/>
              </a:path>
            </a:pathLst>
          </a:custGeom>
          <a:blipFill>
            <a:blip r:embed="rId7"/>
            <a:stretch>
              <a:fillRect l="-43534" t="-78690" r="-106906" b="-83046"/>
            </a:stretch>
          </a:blipFill>
        </p:spPr>
      </p:sp>
      <p:sp>
        <p:nvSpPr>
          <p:cNvPr name="Freeform 8" id="8"/>
          <p:cNvSpPr/>
          <p:nvPr/>
        </p:nvSpPr>
        <p:spPr>
          <a:xfrm flipH="false" flipV="false" rot="0">
            <a:off x="14865702" y="1637430"/>
            <a:ext cx="2365023" cy="2730335"/>
          </a:xfrm>
          <a:custGeom>
            <a:avLst/>
            <a:gdLst/>
            <a:ahLst/>
            <a:cxnLst/>
            <a:rect r="r" b="b" t="t" l="l"/>
            <a:pathLst>
              <a:path h="2730335" w="2365023">
                <a:moveTo>
                  <a:pt x="0" y="0"/>
                </a:moveTo>
                <a:lnTo>
                  <a:pt x="2365023" y="0"/>
                </a:lnTo>
                <a:lnTo>
                  <a:pt x="2365023" y="2730335"/>
                </a:lnTo>
                <a:lnTo>
                  <a:pt x="0" y="2730335"/>
                </a:lnTo>
                <a:lnTo>
                  <a:pt x="0" y="0"/>
                </a:lnTo>
                <a:close/>
              </a:path>
            </a:pathLst>
          </a:custGeom>
          <a:blipFill>
            <a:blip r:embed="rId8"/>
            <a:stretch>
              <a:fillRect l="-44809" t="-30520" r="-49022" b="-37377"/>
            </a:stretch>
          </a:blipFill>
        </p:spPr>
      </p:sp>
      <p:sp>
        <p:nvSpPr>
          <p:cNvPr name="TextBox 9" id="9"/>
          <p:cNvSpPr txBox="true"/>
          <p:nvPr/>
        </p:nvSpPr>
        <p:spPr>
          <a:xfrm rot="0">
            <a:off x="6473721" y="756167"/>
            <a:ext cx="5340558" cy="511826"/>
          </a:xfrm>
          <a:prstGeom prst="rect">
            <a:avLst/>
          </a:prstGeom>
        </p:spPr>
        <p:txBody>
          <a:bodyPr anchor="t" rtlCol="false" tIns="0" lIns="0" bIns="0" rIns="0">
            <a:spAutoFit/>
          </a:bodyPr>
          <a:lstStyle/>
          <a:p>
            <a:pPr algn="ctr">
              <a:lnSpc>
                <a:spcPts val="3906"/>
              </a:lnSpc>
            </a:pPr>
            <a:r>
              <a:rPr lang="en-US" sz="3551">
                <a:solidFill>
                  <a:srgbClr val="FFFFFF"/>
                </a:solidFill>
                <a:latin typeface="Montserrat"/>
                <a:ea typeface="Montserrat"/>
                <a:cs typeface="Montserrat"/>
                <a:sym typeface="Montserrat"/>
              </a:rPr>
              <a:t>Gamificación</a:t>
            </a:r>
          </a:p>
        </p:txBody>
      </p:sp>
      <p:sp>
        <p:nvSpPr>
          <p:cNvPr name="TextBox 10" id="10"/>
          <p:cNvSpPr txBox="true"/>
          <p:nvPr/>
        </p:nvSpPr>
        <p:spPr>
          <a:xfrm rot="0">
            <a:off x="8464783" y="2456725"/>
            <a:ext cx="6400919" cy="1120320"/>
          </a:xfrm>
          <a:prstGeom prst="rect">
            <a:avLst/>
          </a:prstGeom>
        </p:spPr>
        <p:txBody>
          <a:bodyPr anchor="t" rtlCol="false" tIns="0" lIns="0" bIns="0" rIns="0">
            <a:spAutoFit/>
          </a:bodyPr>
          <a:lstStyle/>
          <a:p>
            <a:pPr algn="l">
              <a:lnSpc>
                <a:spcPts val="2985"/>
              </a:lnSpc>
            </a:pPr>
            <a:r>
              <a:rPr lang="en-US" sz="2714">
                <a:solidFill>
                  <a:srgbClr val="FFFFFF"/>
                </a:solidFill>
                <a:latin typeface="Montserrat"/>
                <a:ea typeface="Montserrat"/>
                <a:cs typeface="Montserrat"/>
                <a:sym typeface="Montserrat"/>
              </a:rPr>
              <a:t>Diseño de juego para mostrar la importancia y contexto del oso y de los paramos</a:t>
            </a:r>
          </a:p>
        </p:txBody>
      </p:sp>
      <p:sp>
        <p:nvSpPr>
          <p:cNvPr name="Freeform 11" id="11"/>
          <p:cNvSpPr/>
          <p:nvPr/>
        </p:nvSpPr>
        <p:spPr>
          <a:xfrm flipH="false" flipV="false" rot="0">
            <a:off x="8835782" y="5081802"/>
            <a:ext cx="1183306" cy="1366085"/>
          </a:xfrm>
          <a:custGeom>
            <a:avLst/>
            <a:gdLst/>
            <a:ahLst/>
            <a:cxnLst/>
            <a:rect r="r" b="b" t="t" l="l"/>
            <a:pathLst>
              <a:path h="1366085" w="1183306">
                <a:moveTo>
                  <a:pt x="0" y="0"/>
                </a:moveTo>
                <a:lnTo>
                  <a:pt x="1183306" y="0"/>
                </a:lnTo>
                <a:lnTo>
                  <a:pt x="1183306" y="1366085"/>
                </a:lnTo>
                <a:lnTo>
                  <a:pt x="0" y="1366085"/>
                </a:lnTo>
                <a:lnTo>
                  <a:pt x="0" y="0"/>
                </a:lnTo>
                <a:close/>
              </a:path>
            </a:pathLst>
          </a:custGeom>
          <a:blipFill>
            <a:blip r:embed="rId8"/>
            <a:stretch>
              <a:fillRect l="-44809" t="-30520" r="-49022" b="-37377"/>
            </a:stretch>
          </a:blipFill>
        </p:spPr>
      </p:sp>
      <p:sp>
        <p:nvSpPr>
          <p:cNvPr name="TextBox 12" id="12"/>
          <p:cNvSpPr txBox="true"/>
          <p:nvPr/>
        </p:nvSpPr>
        <p:spPr>
          <a:xfrm rot="0">
            <a:off x="1622989" y="2026285"/>
            <a:ext cx="6272651" cy="7254892"/>
          </a:xfrm>
          <a:prstGeom prst="rect">
            <a:avLst/>
          </a:prstGeom>
        </p:spPr>
        <p:txBody>
          <a:bodyPr anchor="t" rtlCol="false" tIns="0" lIns="0" bIns="0" rIns="0">
            <a:spAutoFit/>
          </a:bodyPr>
          <a:lstStyle/>
          <a:p>
            <a:pPr algn="just">
              <a:lnSpc>
                <a:spcPts val="3026"/>
              </a:lnSpc>
              <a:spcBef>
                <a:spcPct val="0"/>
              </a:spcBef>
            </a:pPr>
            <a:r>
              <a:rPr lang="en-US" sz="2751">
                <a:solidFill>
                  <a:srgbClr val="FFFFFF"/>
                </a:solidFill>
                <a:latin typeface="Montserrat"/>
                <a:ea typeface="Montserrat"/>
                <a:cs typeface="Montserrat"/>
                <a:sym typeface="Montserrat"/>
              </a:rPr>
              <a:t> </a:t>
            </a:r>
          </a:p>
          <a:p>
            <a:pPr algn="just">
              <a:lnSpc>
                <a:spcPts val="3026"/>
              </a:lnSpc>
              <a:spcBef>
                <a:spcPct val="0"/>
              </a:spcBef>
            </a:pPr>
            <a:r>
              <a:rPr lang="en-US" sz="2751">
                <a:solidFill>
                  <a:srgbClr val="FFFFFF"/>
                </a:solidFill>
                <a:latin typeface="Montserrat"/>
                <a:ea typeface="Montserrat"/>
                <a:cs typeface="Montserrat"/>
                <a:sym typeface="Montserrat"/>
              </a:rPr>
              <a:t>1. El Protagonista: el Oso Explorador</a:t>
            </a:r>
          </a:p>
          <a:p>
            <a:pPr algn="just">
              <a:lnSpc>
                <a:spcPts val="2696"/>
              </a:lnSpc>
              <a:spcBef>
                <a:spcPct val="0"/>
              </a:spcBef>
            </a:pPr>
            <a:r>
              <a:rPr lang="en-US" sz="2451">
                <a:solidFill>
                  <a:srgbClr val="FFFFFF"/>
                </a:solidFill>
                <a:latin typeface="Montserrat"/>
                <a:ea typeface="Montserrat"/>
                <a:cs typeface="Montserrat"/>
                <a:sym typeface="Montserrat"/>
              </a:rPr>
              <a:t>es un oso de anteojos joven que ha perdido sus "parches" mágicos (las manchas blancas de su rostro) que le dan el poder de proteger el agua. El jugador debe ayudarlo a recuperarlos viajando por 4 mundos ocultos en el páramo.</a:t>
            </a:r>
          </a:p>
          <a:p>
            <a:pPr algn="just">
              <a:lnSpc>
                <a:spcPts val="2696"/>
              </a:lnSpc>
              <a:spcBef>
                <a:spcPct val="0"/>
              </a:spcBef>
            </a:pPr>
          </a:p>
          <a:p>
            <a:pPr algn="just">
              <a:lnSpc>
                <a:spcPts val="3026"/>
              </a:lnSpc>
              <a:spcBef>
                <a:spcPct val="0"/>
              </a:spcBef>
            </a:pPr>
            <a:r>
              <a:rPr lang="en-US" sz="2751">
                <a:solidFill>
                  <a:srgbClr val="FFFFFF"/>
                </a:solidFill>
                <a:latin typeface="Montserrat"/>
                <a:ea typeface="Montserrat"/>
                <a:cs typeface="Montserrat"/>
                <a:sym typeface="Montserrat"/>
              </a:rPr>
              <a:t>2. Mecánica de Juego: "Encontrar los Mundos"</a:t>
            </a:r>
          </a:p>
          <a:p>
            <a:pPr algn="just">
              <a:lnSpc>
                <a:spcPts val="3026"/>
              </a:lnSpc>
              <a:spcBef>
                <a:spcPct val="0"/>
              </a:spcBef>
            </a:pPr>
            <a:r>
              <a:rPr lang="en-US" sz="2751">
                <a:solidFill>
                  <a:srgbClr val="FFFFFF"/>
                </a:solidFill>
                <a:latin typeface="Montserrat"/>
                <a:ea typeface="Montserrat"/>
                <a:cs typeface="Montserrat"/>
                <a:sym typeface="Montserrat"/>
              </a:rPr>
              <a:t>En lugar de una pantalla estática, el </a:t>
            </a:r>
          </a:p>
          <a:p>
            <a:pPr algn="just">
              <a:lnSpc>
                <a:spcPts val="3026"/>
              </a:lnSpc>
              <a:spcBef>
                <a:spcPct val="0"/>
              </a:spcBef>
            </a:pPr>
            <a:r>
              <a:rPr lang="en-US" sz="2751">
                <a:solidFill>
                  <a:srgbClr val="FFFFFF"/>
                </a:solidFill>
                <a:latin typeface="Montserrat"/>
                <a:ea typeface="Montserrat"/>
                <a:cs typeface="Montserrat"/>
                <a:sym typeface="Montserrat"/>
              </a:rPr>
              <a:t>Mundo 1: El Bosque de Niebla (Portal: Un árbol nativo)</a:t>
            </a:r>
          </a:p>
          <a:p>
            <a:pPr algn="just">
              <a:lnSpc>
                <a:spcPts val="3026"/>
              </a:lnSpc>
              <a:spcBef>
                <a:spcPct val="0"/>
              </a:spcBef>
            </a:pPr>
            <a:r>
              <a:rPr lang="en-US" sz="2751">
                <a:solidFill>
                  <a:srgbClr val="FFFFFF"/>
                </a:solidFill>
                <a:latin typeface="Montserrat"/>
                <a:ea typeface="Montserrat"/>
                <a:cs typeface="Montserrat"/>
                <a:sym typeface="Montserrat"/>
              </a:rPr>
              <a:t>Misión: el oso debe recolectar bromelias y frutas silvestres.</a:t>
            </a:r>
          </a:p>
          <a:p>
            <a:pPr algn="just">
              <a:lnSpc>
                <a:spcPts val="3026"/>
              </a:lnSpc>
              <a:spcBef>
                <a:spcPct val="0"/>
              </a:spcBef>
            </a:pPr>
            <a:r>
              <a:rPr lang="en-US" sz="2751">
                <a:solidFill>
                  <a:srgbClr val="FFFFFF"/>
                </a:solidFill>
                <a:latin typeface="Montserrat"/>
                <a:ea typeface="Montserrat"/>
                <a:cs typeface="Montserrat"/>
                <a:sym typeface="Montserrat"/>
              </a:rPr>
              <a:t>RA: Al apuntar a un árbol, aparecen hologramas de aves como el Gallito de las Rocas.</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102312"/>
        </a:solidFill>
      </p:bgPr>
    </p:bg>
    <p:spTree>
      <p:nvGrpSpPr>
        <p:cNvPr id="1" name=""/>
        <p:cNvGrpSpPr/>
        <p:nvPr/>
      </p:nvGrpSpPr>
      <p:grpSpPr>
        <a:xfrm>
          <a:off x="0" y="0"/>
          <a:ext cx="0" cy="0"/>
          <a:chOff x="0" y="0"/>
          <a:chExt cx="0" cy="0"/>
        </a:xfrm>
      </p:grpSpPr>
      <p:sp>
        <p:nvSpPr>
          <p:cNvPr name="AutoShape 2" id="2"/>
          <p:cNvSpPr/>
          <p:nvPr/>
        </p:nvSpPr>
        <p:spPr>
          <a:xfrm rot="0">
            <a:off x="381960" y="-2943411"/>
            <a:ext cx="584686" cy="8600723"/>
          </a:xfrm>
          <a:prstGeom prst="rect">
            <a:avLst/>
          </a:prstGeom>
          <a:solidFill>
            <a:srgbClr val="F4E6B4"/>
          </a:solidFill>
        </p:spPr>
      </p:sp>
      <p:sp>
        <p:nvSpPr>
          <p:cNvPr name="Freeform 3" id="3"/>
          <p:cNvSpPr/>
          <p:nvPr/>
        </p:nvSpPr>
        <p:spPr>
          <a:xfrm flipH="false" flipV="false" rot="0">
            <a:off x="401010" y="9240196"/>
            <a:ext cx="652835" cy="490220"/>
          </a:xfrm>
          <a:custGeom>
            <a:avLst/>
            <a:gdLst/>
            <a:ahLst/>
            <a:cxnLst/>
            <a:rect r="r" b="b" t="t" l="l"/>
            <a:pathLst>
              <a:path h="490220" w="652835">
                <a:moveTo>
                  <a:pt x="0" y="0"/>
                </a:moveTo>
                <a:lnTo>
                  <a:pt x="652835" y="0"/>
                </a:lnTo>
                <a:lnTo>
                  <a:pt x="652835" y="490220"/>
                </a:lnTo>
                <a:lnTo>
                  <a:pt x="0" y="49022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309190" y="6390737"/>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5" id="5"/>
          <p:cNvSpPr/>
          <p:nvPr/>
        </p:nvSpPr>
        <p:spPr>
          <a:xfrm flipH="false" flipV="false" rot="0">
            <a:off x="309190" y="7736106"/>
            <a:ext cx="744655" cy="770665"/>
          </a:xfrm>
          <a:custGeom>
            <a:avLst/>
            <a:gdLst/>
            <a:ahLst/>
            <a:cxnLst/>
            <a:rect r="r" b="b" t="t" l="l"/>
            <a:pathLst>
              <a:path h="770665" w="744655">
                <a:moveTo>
                  <a:pt x="0" y="0"/>
                </a:moveTo>
                <a:lnTo>
                  <a:pt x="744655" y="0"/>
                </a:lnTo>
                <a:lnTo>
                  <a:pt x="744655" y="770665"/>
                </a:lnTo>
                <a:lnTo>
                  <a:pt x="0" y="77066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6" id="6"/>
          <p:cNvSpPr/>
          <p:nvPr/>
        </p:nvSpPr>
        <p:spPr>
          <a:xfrm flipH="false" flipV="false" rot="0">
            <a:off x="1028700" y="528752"/>
            <a:ext cx="1963670" cy="1478483"/>
          </a:xfrm>
          <a:custGeom>
            <a:avLst/>
            <a:gdLst/>
            <a:ahLst/>
            <a:cxnLst/>
            <a:rect r="r" b="b" t="t" l="l"/>
            <a:pathLst>
              <a:path h="1478483" w="1963670">
                <a:moveTo>
                  <a:pt x="0" y="0"/>
                </a:moveTo>
                <a:lnTo>
                  <a:pt x="1963670" y="0"/>
                </a:lnTo>
                <a:lnTo>
                  <a:pt x="1963670" y="1478483"/>
                </a:lnTo>
                <a:lnTo>
                  <a:pt x="0" y="1478483"/>
                </a:lnTo>
                <a:lnTo>
                  <a:pt x="0" y="0"/>
                </a:lnTo>
                <a:close/>
              </a:path>
            </a:pathLst>
          </a:custGeom>
          <a:blipFill>
            <a:blip r:embed="rId6"/>
            <a:stretch>
              <a:fillRect l="0" t="0" r="0" b="0"/>
            </a:stretch>
          </a:blipFill>
        </p:spPr>
      </p:sp>
      <p:sp>
        <p:nvSpPr>
          <p:cNvPr name="Freeform 7" id="7"/>
          <p:cNvSpPr/>
          <p:nvPr/>
        </p:nvSpPr>
        <p:spPr>
          <a:xfrm flipH="false" flipV="false" rot="0">
            <a:off x="10411169" y="2007235"/>
            <a:ext cx="7490696" cy="4532536"/>
          </a:xfrm>
          <a:custGeom>
            <a:avLst/>
            <a:gdLst/>
            <a:ahLst/>
            <a:cxnLst/>
            <a:rect r="r" b="b" t="t" l="l"/>
            <a:pathLst>
              <a:path h="4532536" w="7490696">
                <a:moveTo>
                  <a:pt x="0" y="0"/>
                </a:moveTo>
                <a:lnTo>
                  <a:pt x="7490696" y="0"/>
                </a:lnTo>
                <a:lnTo>
                  <a:pt x="7490696" y="4532536"/>
                </a:lnTo>
                <a:lnTo>
                  <a:pt x="0" y="4532536"/>
                </a:lnTo>
                <a:lnTo>
                  <a:pt x="0" y="0"/>
                </a:lnTo>
                <a:close/>
              </a:path>
            </a:pathLst>
          </a:custGeom>
          <a:blipFill>
            <a:blip r:embed="rId7"/>
            <a:stretch>
              <a:fillRect l="-43534" t="-76605" r="-106906" b="-82077"/>
            </a:stretch>
          </a:blipFill>
        </p:spPr>
      </p:sp>
      <p:sp>
        <p:nvSpPr>
          <p:cNvPr name="TextBox 8" id="8"/>
          <p:cNvSpPr txBox="true"/>
          <p:nvPr/>
        </p:nvSpPr>
        <p:spPr>
          <a:xfrm rot="0">
            <a:off x="6473721" y="756167"/>
            <a:ext cx="5340558" cy="511826"/>
          </a:xfrm>
          <a:prstGeom prst="rect">
            <a:avLst/>
          </a:prstGeom>
        </p:spPr>
        <p:txBody>
          <a:bodyPr anchor="t" rtlCol="false" tIns="0" lIns="0" bIns="0" rIns="0">
            <a:spAutoFit/>
          </a:bodyPr>
          <a:lstStyle/>
          <a:p>
            <a:pPr algn="ctr">
              <a:lnSpc>
                <a:spcPts val="3906"/>
              </a:lnSpc>
            </a:pPr>
            <a:r>
              <a:rPr lang="en-US" sz="3551">
                <a:solidFill>
                  <a:srgbClr val="FFFFFF"/>
                </a:solidFill>
                <a:latin typeface="Montserrat"/>
                <a:ea typeface="Montserrat"/>
                <a:cs typeface="Montserrat"/>
                <a:sym typeface="Montserrat"/>
              </a:rPr>
              <a:t>Gamificación</a:t>
            </a:r>
          </a:p>
        </p:txBody>
      </p:sp>
      <p:sp>
        <p:nvSpPr>
          <p:cNvPr name="Freeform 9" id="9"/>
          <p:cNvSpPr/>
          <p:nvPr/>
        </p:nvSpPr>
        <p:spPr>
          <a:xfrm flipH="false" flipV="false" rot="0">
            <a:off x="10630973" y="2460516"/>
            <a:ext cx="1183306" cy="1366085"/>
          </a:xfrm>
          <a:custGeom>
            <a:avLst/>
            <a:gdLst/>
            <a:ahLst/>
            <a:cxnLst/>
            <a:rect r="r" b="b" t="t" l="l"/>
            <a:pathLst>
              <a:path h="1366085" w="1183306">
                <a:moveTo>
                  <a:pt x="0" y="0"/>
                </a:moveTo>
                <a:lnTo>
                  <a:pt x="1183306" y="0"/>
                </a:lnTo>
                <a:lnTo>
                  <a:pt x="1183306" y="1366084"/>
                </a:lnTo>
                <a:lnTo>
                  <a:pt x="0" y="1366084"/>
                </a:lnTo>
                <a:lnTo>
                  <a:pt x="0" y="0"/>
                </a:lnTo>
                <a:close/>
              </a:path>
            </a:pathLst>
          </a:custGeom>
          <a:blipFill>
            <a:blip r:embed="rId8"/>
            <a:stretch>
              <a:fillRect l="-44809" t="-30520" r="-49022" b="-37377"/>
            </a:stretch>
          </a:blipFill>
        </p:spPr>
      </p:sp>
      <p:sp>
        <p:nvSpPr>
          <p:cNvPr name="TextBox 10" id="10"/>
          <p:cNvSpPr txBox="true"/>
          <p:nvPr/>
        </p:nvSpPr>
        <p:spPr>
          <a:xfrm rot="0">
            <a:off x="1252525" y="2192964"/>
            <a:ext cx="8872894" cy="5652152"/>
          </a:xfrm>
          <a:prstGeom prst="rect">
            <a:avLst/>
          </a:prstGeom>
        </p:spPr>
        <p:txBody>
          <a:bodyPr anchor="t" rtlCol="false" tIns="0" lIns="0" bIns="0" rIns="0">
            <a:spAutoFit/>
          </a:bodyPr>
          <a:lstStyle/>
          <a:p>
            <a:pPr algn="l">
              <a:lnSpc>
                <a:spcPts val="2806"/>
              </a:lnSpc>
              <a:spcBef>
                <a:spcPct val="0"/>
              </a:spcBef>
            </a:pPr>
            <a:r>
              <a:rPr lang="en-US" sz="2551">
                <a:solidFill>
                  <a:srgbClr val="FFFFFF"/>
                </a:solidFill>
                <a:latin typeface="Montserrat"/>
                <a:ea typeface="Montserrat"/>
                <a:cs typeface="Montserrat"/>
                <a:sym typeface="Montserrat"/>
              </a:rPr>
              <a:t>Mundo 2: El Altar de los Frailejones (Portal: Un frailejón)</a:t>
            </a:r>
          </a:p>
          <a:p>
            <a:pPr algn="l">
              <a:lnSpc>
                <a:spcPts val="2806"/>
              </a:lnSpc>
              <a:spcBef>
                <a:spcPct val="0"/>
              </a:spcBef>
            </a:pPr>
            <a:r>
              <a:rPr lang="en-US" sz="2551">
                <a:solidFill>
                  <a:srgbClr val="FFFFFF"/>
                </a:solidFill>
                <a:latin typeface="Montserrat"/>
                <a:ea typeface="Montserrat"/>
                <a:cs typeface="Montserrat"/>
                <a:sym typeface="Montserrat"/>
              </a:rPr>
              <a:t>Misión: "Abrazar" virtualmente a los frailejones para que liberen gotas de agua.</a:t>
            </a:r>
          </a:p>
          <a:p>
            <a:pPr algn="l">
              <a:lnSpc>
                <a:spcPts val="2806"/>
              </a:lnSpc>
              <a:spcBef>
                <a:spcPct val="0"/>
              </a:spcBef>
            </a:pPr>
            <a:r>
              <a:rPr lang="en-US" sz="2551">
                <a:solidFill>
                  <a:srgbClr val="FFFFFF"/>
                </a:solidFill>
                <a:latin typeface="Montserrat"/>
                <a:ea typeface="Montserrat"/>
                <a:cs typeface="Montserrat"/>
                <a:sym typeface="Montserrat"/>
              </a:rPr>
              <a:t>RA: El usuario ve cómo el agua fluye desde las hojas hacia el suelo en tiempo real.</a:t>
            </a:r>
          </a:p>
          <a:p>
            <a:pPr algn="l">
              <a:lnSpc>
                <a:spcPts val="2806"/>
              </a:lnSpc>
              <a:spcBef>
                <a:spcPct val="0"/>
              </a:spcBef>
            </a:pPr>
          </a:p>
          <a:p>
            <a:pPr algn="l">
              <a:lnSpc>
                <a:spcPts val="2806"/>
              </a:lnSpc>
              <a:spcBef>
                <a:spcPct val="0"/>
              </a:spcBef>
            </a:pPr>
          </a:p>
          <a:p>
            <a:pPr algn="l">
              <a:lnSpc>
                <a:spcPts val="2806"/>
              </a:lnSpc>
              <a:spcBef>
                <a:spcPct val="0"/>
              </a:spcBef>
            </a:pPr>
            <a:r>
              <a:rPr lang="en-US" sz="2551">
                <a:solidFill>
                  <a:srgbClr val="FFFFFF"/>
                </a:solidFill>
                <a:latin typeface="Montserrat"/>
                <a:ea typeface="Montserrat"/>
                <a:cs typeface="Montserrat"/>
                <a:sym typeface="Montserrat"/>
              </a:rPr>
              <a:t>Mundo 3: Las Lagunas Sagradas (Portal: Un espejo de agua)</a:t>
            </a:r>
          </a:p>
          <a:p>
            <a:pPr algn="l">
              <a:lnSpc>
                <a:spcPts val="2806"/>
              </a:lnSpc>
              <a:spcBef>
                <a:spcPct val="0"/>
              </a:spcBef>
            </a:pPr>
            <a:r>
              <a:rPr lang="en-US" sz="2551">
                <a:solidFill>
                  <a:srgbClr val="FFFFFF"/>
                </a:solidFill>
                <a:latin typeface="Montserrat"/>
                <a:ea typeface="Montserrat"/>
                <a:cs typeface="Montserrat"/>
                <a:sym typeface="Montserrat"/>
              </a:rPr>
              <a:t>Misión: Limpiar el rastro de especies invasoras o basura digital.</a:t>
            </a:r>
          </a:p>
          <a:p>
            <a:pPr algn="l">
              <a:lnSpc>
                <a:spcPts val="2806"/>
              </a:lnSpc>
              <a:spcBef>
                <a:spcPct val="0"/>
              </a:spcBef>
            </a:pPr>
            <a:r>
              <a:rPr lang="en-US" sz="2551">
                <a:solidFill>
                  <a:srgbClr val="FFFFFF"/>
                </a:solidFill>
                <a:latin typeface="Montserrat"/>
                <a:ea typeface="Montserrat"/>
                <a:cs typeface="Montserrat"/>
                <a:sym typeface="Montserrat"/>
              </a:rPr>
              <a:t>Desafío: el oso debe nadar para recuperar una pieza de su máscara de anteojos.</a:t>
            </a:r>
          </a:p>
          <a:p>
            <a:pPr algn="l">
              <a:lnSpc>
                <a:spcPts val="2806"/>
              </a:lnSpc>
              <a:spcBef>
                <a:spcPct val="0"/>
              </a:spcBef>
            </a:pPr>
          </a:p>
          <a:p>
            <a:pPr algn="l">
              <a:lnSpc>
                <a:spcPts val="2806"/>
              </a:lnSpc>
              <a:spcBef>
                <a:spcPct val="0"/>
              </a:spcBef>
            </a:pPr>
          </a:p>
        </p:txBody>
      </p:sp>
      <p:sp>
        <p:nvSpPr>
          <p:cNvPr name="TextBox 11" id="11"/>
          <p:cNvSpPr txBox="true"/>
          <p:nvPr/>
        </p:nvSpPr>
        <p:spPr>
          <a:xfrm rot="0">
            <a:off x="1252525" y="7666453"/>
            <a:ext cx="16649340" cy="1462422"/>
          </a:xfrm>
          <a:prstGeom prst="rect">
            <a:avLst/>
          </a:prstGeom>
        </p:spPr>
        <p:txBody>
          <a:bodyPr anchor="t" rtlCol="false" tIns="0" lIns="0" bIns="0" rIns="0">
            <a:spAutoFit/>
          </a:bodyPr>
          <a:lstStyle/>
          <a:p>
            <a:pPr algn="just">
              <a:lnSpc>
                <a:spcPts val="2916"/>
              </a:lnSpc>
              <a:spcBef>
                <a:spcPct val="0"/>
              </a:spcBef>
            </a:pPr>
          </a:p>
          <a:p>
            <a:pPr algn="just">
              <a:lnSpc>
                <a:spcPts val="2916"/>
              </a:lnSpc>
              <a:spcBef>
                <a:spcPct val="0"/>
              </a:spcBef>
            </a:pPr>
            <a:r>
              <a:rPr lang="en-US" sz="2651">
                <a:solidFill>
                  <a:srgbClr val="FFFFFF"/>
                </a:solidFill>
                <a:latin typeface="Montserrat"/>
                <a:ea typeface="Montserrat"/>
                <a:cs typeface="Montserrat"/>
                <a:sym typeface="Montserrat"/>
              </a:rPr>
              <a:t>Mundo 4: Las Cumbres de Piedra (Portal: Una roca grande)</a:t>
            </a:r>
          </a:p>
          <a:p>
            <a:pPr algn="just">
              <a:lnSpc>
                <a:spcPts val="2916"/>
              </a:lnSpc>
              <a:spcBef>
                <a:spcPct val="0"/>
              </a:spcBef>
            </a:pPr>
            <a:r>
              <a:rPr lang="en-US" sz="2651">
                <a:solidFill>
                  <a:srgbClr val="FFFFFF"/>
                </a:solidFill>
                <a:latin typeface="Montserrat"/>
                <a:ea typeface="Montserrat"/>
                <a:cs typeface="Montserrat"/>
                <a:sym typeface="Montserrat"/>
              </a:rPr>
              <a:t>Misión: Escalar hasta el punto más alto para avistar el horizonte del páramo.</a:t>
            </a:r>
          </a:p>
          <a:p>
            <a:pPr algn="just">
              <a:lnSpc>
                <a:spcPts val="2916"/>
              </a:lnSpc>
              <a:spcBef>
                <a:spcPct val="0"/>
              </a:spcBef>
            </a:p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DAHGc-InKG8</dc:identifier>
  <dcterms:modified xsi:type="dcterms:W3CDTF">2011-08-01T06:04:30Z</dcterms:modified>
  <cp:revision>1</cp:revision>
  <dc:title>CRONOGRAMA  VECINOS DE LA MONTAÑA</dc:title>
</cp:coreProperties>
</file>