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68" r:id="rId2"/>
    <p:sldId id="533" r:id="rId3"/>
    <p:sldId id="498" r:id="rId4"/>
    <p:sldId id="499" r:id="rId5"/>
    <p:sldId id="502" r:id="rId6"/>
    <p:sldId id="532" r:id="rId7"/>
    <p:sldId id="264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AA00"/>
    <a:srgbClr val="766363"/>
    <a:srgbClr val="FFF5EA"/>
    <a:srgbClr val="00324D"/>
    <a:srgbClr val="FF6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A0472C-E42D-409B-8C27-DB2E802EEC81}" v="33" dt="2022-10-19T17:09:15.3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4"/>
    <p:restoredTop sz="86369"/>
  </p:normalViewPr>
  <p:slideViewPr>
    <p:cSldViewPr snapToGrid="0">
      <p:cViewPr varScale="1">
        <p:scale>
          <a:sx n="54" d="100"/>
          <a:sy n="54" d="100"/>
        </p:scale>
        <p:origin x="106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8927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8520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6435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B25968F-984F-8BF4-4FF0-2432A9923E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7833" y="317431"/>
            <a:ext cx="811391" cy="79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828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&#10;&#10;Descripción generada automáticamente">
            <a:extLst>
              <a:ext uri="{FF2B5EF4-FFF2-40B4-BE49-F238E27FC236}">
                <a16:creationId xmlns:a16="http://schemas.microsoft.com/office/drawing/2014/main" id="{EDE1298D-A4F7-F1E4-F1B3-3D2F5117E0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4859" y="303050"/>
            <a:ext cx="855785" cy="83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3603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nterfaz de usuario gráfica, Texto, Aplicación&#10;&#10;Descripción generada automáticamente">
            <a:extLst>
              <a:ext uri="{FF2B5EF4-FFF2-40B4-BE49-F238E27FC236}">
                <a16:creationId xmlns:a16="http://schemas.microsoft.com/office/drawing/2014/main" id="{7DFF890D-F3AC-9928-32A3-F179DB21A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946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21/07/2025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2" r:id="rId11"/>
    <p:sldLayoutId id="2147483659" r:id="rId12"/>
    <p:sldLayoutId id="2147483663" r:id="rId13"/>
    <p:sldLayoutId id="2147483675" r:id="rId14"/>
    <p:sldLayoutId id="214748367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mailto:edwin1213chavez@gmail.com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hyperlink" Target="mailto:eafrancoc@sena.edu.co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995421" y="2551837"/>
            <a:ext cx="70085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Work Sans" pitchFamily="2" charset="77"/>
              </a:rPr>
              <a:t>Sensibilización de programa de aprendizajes en gastronomía y agroindustria </a:t>
            </a:r>
          </a:p>
        </p:txBody>
      </p:sp>
    </p:spTree>
    <p:extLst>
      <p:ext uri="{BB962C8B-B14F-4D97-AF65-F5344CB8AC3E}">
        <p14:creationId xmlns:p14="http://schemas.microsoft.com/office/powerpoint/2010/main" val="3079616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D5B29C-A39C-B3FA-9EFF-1975EE5B6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B9CD2BB5-F226-B852-2160-C4B44CA5835D}"/>
              </a:ext>
            </a:extLst>
          </p:cNvPr>
          <p:cNvSpPr txBox="1">
            <a:spLocks/>
          </p:cNvSpPr>
          <p:nvPr/>
        </p:nvSpPr>
        <p:spPr>
          <a:xfrm>
            <a:off x="456236" y="416689"/>
            <a:ext cx="10515600" cy="741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dirty="0">
                <a:solidFill>
                  <a:schemeClr val="bg1"/>
                </a:solidFill>
                <a:latin typeface="Work Sans Medium" pitchFamily="2" charset="77"/>
              </a:rPr>
              <a:t>Edwin Franco Chavez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82370DC-3117-9AB2-C511-562036BF103F}"/>
              </a:ext>
            </a:extLst>
          </p:cNvPr>
          <p:cNvSpPr txBox="1"/>
          <p:nvPr/>
        </p:nvSpPr>
        <p:spPr>
          <a:xfrm>
            <a:off x="581891" y="1448790"/>
            <a:ext cx="587828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dirty="0"/>
              <a:t>Chef  ejecutivo  por 17 años </a:t>
            </a:r>
            <a:r>
              <a:rPr lang="es-CO" dirty="0"/>
              <a:t> con un amplio conocimiento en  sistemas gastronómicos  evolucionado en la tecnología alimentaria </a:t>
            </a:r>
          </a:p>
          <a:p>
            <a:endParaRPr lang="es-CO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Tecnólogo en  Alimentos y Calidad con conocimientos en sistema de gestión de calidad, en procesamientos de alimentos tales como:  </a:t>
            </a:r>
            <a:r>
              <a:rPr lang="es-ES" dirty="0"/>
              <a:t>área temática agroindustrial - control de calidad e inocuidad - procesamiento de alimentos – cárnicos y derivados -frutas y verduras - lácteos y derivados - panadería y repostería,</a:t>
            </a:r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Ingeniero de alimentos en procesos de terminación </a:t>
            </a:r>
            <a:endParaRPr lang="es-CO" dirty="0"/>
          </a:p>
          <a:p>
            <a:pPr marL="342900" indent="-342900">
              <a:buFont typeface="+mj-lt"/>
              <a:buAutoNum type="arabicPeriod"/>
            </a:pPr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12DDB50-343F-F75F-55EA-446A2DB35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8138">
            <a:off x="7000418" y="407460"/>
            <a:ext cx="2292990" cy="407642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946EBB0-86DF-F550-696A-2B814BBA93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3092" y="3530688"/>
            <a:ext cx="2176848" cy="290246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308DA55-62CD-13B3-2393-5B468EF4C9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33649" y="1231248"/>
            <a:ext cx="1926025" cy="342404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5088C50D-1F3A-2A20-80FC-EA03BDE95911}"/>
              </a:ext>
            </a:extLst>
          </p:cNvPr>
          <p:cNvSpPr txBox="1"/>
          <p:nvPr/>
        </p:nvSpPr>
        <p:spPr>
          <a:xfrm>
            <a:off x="581891" y="6325610"/>
            <a:ext cx="6578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hlinkClick r:id="rId6"/>
              </a:rPr>
              <a:t>eafrancoc@sena.edu.co</a:t>
            </a:r>
            <a:r>
              <a:rPr lang="es-ES" dirty="0"/>
              <a:t> –  </a:t>
            </a:r>
            <a:r>
              <a:rPr lang="es-ES" dirty="0">
                <a:hlinkClick r:id="rId7"/>
              </a:rPr>
              <a:t>edwin1213chavez@gmail.com</a:t>
            </a:r>
            <a:endParaRPr lang="es-ES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17A858E-4B98-9414-C66C-9BA7B050A781}"/>
              </a:ext>
            </a:extLst>
          </p:cNvPr>
          <p:cNvSpPr txBox="1"/>
          <p:nvPr/>
        </p:nvSpPr>
        <p:spPr>
          <a:xfrm>
            <a:off x="700644" y="6012285"/>
            <a:ext cx="5177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Edwin Andres Franco Chavez Instructor Sena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75852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6D04A5A-19A9-0ACE-6D0F-5E02EDC9D1DE}"/>
              </a:ext>
            </a:extLst>
          </p:cNvPr>
          <p:cNvSpPr txBox="1"/>
          <p:nvPr/>
        </p:nvSpPr>
        <p:spPr>
          <a:xfrm>
            <a:off x="2426876" y="2022656"/>
            <a:ext cx="702948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57250" indent="-857250" algn="ctr">
              <a:buFont typeface="Arial" panose="020B0604020202020204" pitchFamily="34" charset="0"/>
              <a:buChar char="•"/>
            </a:pPr>
            <a:r>
              <a:rPr lang="es-ES" sz="7200" dirty="0">
                <a:latin typeface="Work Sans Light" pitchFamily="2" charset="77"/>
              </a:rPr>
              <a:t>Gastronomía</a:t>
            </a:r>
          </a:p>
          <a:p>
            <a:pPr marL="857250" indent="-857250" algn="ctr">
              <a:buFont typeface="Arial" panose="020B0604020202020204" pitchFamily="34" charset="0"/>
              <a:buChar char="•"/>
            </a:pPr>
            <a:r>
              <a:rPr lang="es-CO" sz="7200" dirty="0">
                <a:latin typeface="Work Sans Light" pitchFamily="2" charset="77"/>
              </a:rPr>
              <a:t>Agroindustria 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12E6F1CF-C64D-CB82-1478-686F9F9BAF5F}"/>
              </a:ext>
            </a:extLst>
          </p:cNvPr>
          <p:cNvCxnSpPr>
            <a:cxnSpLocks/>
          </p:cNvCxnSpPr>
          <p:nvPr/>
        </p:nvCxnSpPr>
        <p:spPr>
          <a:xfrm>
            <a:off x="5227899" y="3321934"/>
            <a:ext cx="1736203" cy="0"/>
          </a:xfrm>
          <a:prstGeom prst="line">
            <a:avLst/>
          </a:prstGeom>
          <a:ln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9732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B65FDE73-C641-1100-C209-6B5902DCC3EC}"/>
              </a:ext>
            </a:extLst>
          </p:cNvPr>
          <p:cNvSpPr/>
          <p:nvPr/>
        </p:nvSpPr>
        <p:spPr>
          <a:xfrm>
            <a:off x="528076" y="749661"/>
            <a:ext cx="2939970" cy="3472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EE37A3CD-1BAC-6175-4755-9AC66A46B6FF}"/>
              </a:ext>
            </a:extLst>
          </p:cNvPr>
          <p:cNvSpPr txBox="1">
            <a:spLocks/>
          </p:cNvSpPr>
          <p:nvPr/>
        </p:nvSpPr>
        <p:spPr>
          <a:xfrm>
            <a:off x="171818" y="420305"/>
            <a:ext cx="3758916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rgbClr val="38AA00"/>
                </a:solidFill>
                <a:latin typeface="Work Sans Light" pitchFamily="2" charset="77"/>
              </a:rPr>
              <a:t>Gastronomía</a:t>
            </a:r>
            <a:endParaRPr lang="es-CO" dirty="0">
              <a:solidFill>
                <a:srgbClr val="38AA00"/>
              </a:solidFill>
              <a:latin typeface="Work Sans Light" pitchFamily="2" charset="77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BAA83CA-F5E1-3945-40AB-1CB1B233A0BF}"/>
              </a:ext>
            </a:extLst>
          </p:cNvPr>
          <p:cNvSpPr txBox="1"/>
          <p:nvPr/>
        </p:nvSpPr>
        <p:spPr>
          <a:xfrm>
            <a:off x="171818" y="1236253"/>
            <a:ext cx="56352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ctr"/>
            <a:r>
              <a:rPr lang="es-ES" dirty="0"/>
              <a:t>La gastronomía es el estudio de la relación del ser humano con la alimentación, abarcando desde la producción de alimentos hasta su consumo, incluyendo la cultura, el arte culinario y la experiencia sensorial. Es una disciplina que combina ciencia, arte y cultura, reflejando la historia, tradiciones y entorno de una sociedad. </a:t>
            </a:r>
          </a:p>
          <a:p>
            <a:pPr algn="just"/>
            <a:endParaRPr lang="es-ES" dirty="0"/>
          </a:p>
          <a:p>
            <a:pPr algn="just"/>
            <a:endParaRPr lang="es-ES" dirty="0"/>
          </a:p>
          <a:p>
            <a:endParaRPr lang="es-CO" sz="1600" dirty="0">
              <a:latin typeface="Work Sans Light" pitchFamily="2" charset="77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97E71BC8-1D59-54E6-19BF-1E61B4855F70}"/>
              </a:ext>
            </a:extLst>
          </p:cNvPr>
          <p:cNvSpPr/>
          <p:nvPr/>
        </p:nvSpPr>
        <p:spPr>
          <a:xfrm>
            <a:off x="7413785" y="758604"/>
            <a:ext cx="2939970" cy="3472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6BE52417-7522-3940-0598-BFB2BB3320BF}"/>
              </a:ext>
            </a:extLst>
          </p:cNvPr>
          <p:cNvSpPr txBox="1">
            <a:spLocks/>
          </p:cNvSpPr>
          <p:nvPr/>
        </p:nvSpPr>
        <p:spPr>
          <a:xfrm>
            <a:off x="7164855" y="411362"/>
            <a:ext cx="3758916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rgbClr val="38AA00"/>
                </a:solidFill>
                <a:latin typeface="Work Sans Light" pitchFamily="2" charset="77"/>
              </a:rPr>
              <a:t>Agroindustria</a:t>
            </a:r>
            <a:endParaRPr lang="es-CO" dirty="0">
              <a:solidFill>
                <a:srgbClr val="38AA00"/>
              </a:solidFill>
              <a:latin typeface="Work Sans Light" pitchFamily="2" charset="77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DC8ECEA-8DC7-FE38-C055-CD0A50A5D383}"/>
              </a:ext>
            </a:extLst>
          </p:cNvPr>
          <p:cNvSpPr txBox="1"/>
          <p:nvPr/>
        </p:nvSpPr>
        <p:spPr>
          <a:xfrm>
            <a:off x="6226705" y="1236253"/>
            <a:ext cx="56352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La agroindustria se refiere a las actividades económicas que involucran la producción, procesamiento y comercialización de productos agrícolas, forestales, pesqueros y otros recursos naturales. Implica transformar materias primas agrícolas en productos elaborados, agregando valor y extendiendo su vida </a:t>
            </a:r>
            <a:r>
              <a:rPr lang="es-ES" dirty="0" err="1"/>
              <a:t>úti</a:t>
            </a:r>
            <a:endParaRPr lang="es-CO" sz="1600" dirty="0">
              <a:latin typeface="Work Sans Light" pitchFamily="2" charset="77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3288922-8669-E315-A447-B96877DA6525}"/>
              </a:ext>
            </a:extLst>
          </p:cNvPr>
          <p:cNvSpPr/>
          <p:nvPr/>
        </p:nvSpPr>
        <p:spPr>
          <a:xfrm>
            <a:off x="458929" y="3304773"/>
            <a:ext cx="2939970" cy="3472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6AAEA1FB-1E3E-295F-A537-AD696E5F1CC6}"/>
              </a:ext>
            </a:extLst>
          </p:cNvPr>
          <p:cNvSpPr txBox="1">
            <a:spLocks/>
          </p:cNvSpPr>
          <p:nvPr/>
        </p:nvSpPr>
        <p:spPr>
          <a:xfrm>
            <a:off x="330079" y="2975417"/>
            <a:ext cx="3758916" cy="6765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rgbClr val="38AA00"/>
                </a:solidFill>
                <a:latin typeface="Work Sans Light" pitchFamily="2" charset="77"/>
              </a:rPr>
              <a:t>Conclusión </a:t>
            </a:r>
            <a:endParaRPr lang="es-CO" dirty="0">
              <a:solidFill>
                <a:srgbClr val="38AA00"/>
              </a:solidFill>
              <a:latin typeface="Work Sans Light" pitchFamily="2" charset="77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D5680AE-090D-4320-A1B9-071B04189DE1}"/>
              </a:ext>
            </a:extLst>
          </p:cNvPr>
          <p:cNvSpPr txBox="1"/>
          <p:nvPr/>
        </p:nvSpPr>
        <p:spPr>
          <a:xfrm>
            <a:off x="330079" y="3687426"/>
            <a:ext cx="759076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/>
              <a:t>La gastronomía y la agroindustria son pilares interconectados que impulsan el desarrollo económico y cultural. La agroindustria proporciona la materia prima esencial y procesada, garantizando la calidad, seguridad y disponibilidad de los ingredientes. A su vez, la gastronomía, con su creatividad e innovación, transforma estos productos en experiencias culinarias que deleitan paladares, rescatan tradiciones y promueven el consumo responsable. Esta simbiosis no solo genera empleo y riqueza, sino que también fomenta la sostenibilidad, el rescate de la biodiversidad y la valorización de los productos locales. El futuro de ambas industrias reside en fortalecer esta relación, impulsando la investigación, la tecnología y las prácticas sostenibles para asegurar una cadena de valor robusta que beneficie tanto a productores como a consumidores.</a:t>
            </a:r>
            <a:endParaRPr lang="es-CO" dirty="0"/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F0D6D0A0-A071-B6B3-6D87-1E65964E10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2880" y="2996869"/>
            <a:ext cx="2608403" cy="368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87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C1D880-FC17-3789-2435-5FF7492EA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236" y="110481"/>
            <a:ext cx="10515600" cy="1325563"/>
          </a:xfrm>
        </p:spPr>
        <p:txBody>
          <a:bodyPr>
            <a:normAutofit/>
          </a:bodyPr>
          <a:lstStyle/>
          <a:p>
            <a:r>
              <a:rPr lang="es-ES" sz="4000" dirty="0">
                <a:solidFill>
                  <a:schemeClr val="bg1"/>
                </a:solidFill>
                <a:latin typeface="Work Sans Medium" pitchFamily="2" charset="77"/>
              </a:rPr>
              <a:t>C</a:t>
            </a:r>
            <a:r>
              <a:rPr lang="es-CO" sz="4000" dirty="0">
                <a:solidFill>
                  <a:schemeClr val="bg1"/>
                </a:solidFill>
                <a:latin typeface="Work Sans Medium" pitchFamily="2" charset="77"/>
              </a:rPr>
              <a:t>ursos Complementario (117 disponibles para su ejecución 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5A4CF33-9B3B-47EC-59AA-ABB7F050C19B}"/>
              </a:ext>
            </a:extLst>
          </p:cNvPr>
          <p:cNvSpPr txBox="1"/>
          <p:nvPr/>
        </p:nvSpPr>
        <p:spPr>
          <a:xfrm>
            <a:off x="456236" y="1721922"/>
            <a:ext cx="6562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En estos momentos hay 117 cursos complementario entre gastronomía y agroindustrial tales como esta: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8FC3B6B-AF64-95B0-A5B0-ADEC1A10B3DE}"/>
              </a:ext>
            </a:extLst>
          </p:cNvPr>
          <p:cNvSpPr txBox="1"/>
          <p:nvPr/>
        </p:nvSpPr>
        <p:spPr>
          <a:xfrm>
            <a:off x="456236" y="2654131"/>
            <a:ext cx="5754559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TRANSFORMAR TECNICAMENTE FRUTAS Y HORTALIZAS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TOXICOLOGIA Y SEGURIDAD ALIMENTARIA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TECNICAS PARA LA PREPARACION DE DERIVADOS CARNICOS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SERVICIOS GASTRONOMICOS.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PROTECCION Y CONSERVACION DE ALIMENTOS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PRODUCCION DE RONES ARTESANALES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PRODUCCION DE DERIVADOS LACTEOS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PRODUCCION ARTESANAL Y SEMI-INDUSTRIAL DE PRODUCTOS DE CONFITERIA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PROCESOS TECNOLOGICOS DE LA CARNE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PROCESAMIENTO DE PRODUCTOS LACTEOS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PROCESAMIENTO DE PRODUCTOS CARNICOS,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PROCESAMIENTO DE FRUTAS Y VERDURAS.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AD1C604-9BAD-0BD3-44AB-40DF519CE60C}"/>
              </a:ext>
            </a:extLst>
          </p:cNvPr>
          <p:cNvSpPr txBox="1"/>
          <p:nvPr/>
        </p:nvSpPr>
        <p:spPr>
          <a:xfrm>
            <a:off x="6096000" y="1892208"/>
            <a:ext cx="5981205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PREPARACION DE CONSERVAS DE FRUTAS Y VERDURAS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PREPARACION DE BEBIDAS A BASE DE CAFE ESPRESSO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POSCOSECHA DE GRANOS Y CEREALES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PASTELERIA.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OPERACION DE TRILLADORAS DE CAFE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OPERACION DE SISTEMAS DE POTABILIZACION DE AGUA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OBTENCION Y TRANSFORMACION DE ACEITES ESENCIALES.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OBTENCION DE PRODUCTOS DE PANIFICACION INTEGRAL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MANTENIMIENTO PREVENTIVO Y CORRECTIVO DE MAQUINARIA Y EQUIPOS  PARA LA PREPARACION BEBIDAS A BASE  DE CAFE.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MANEJO POSCOSECHA DE FRUTAS Y HORTALIZAS.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MANEJO DE SUSTRATOS Y FERTILIZACION EN AGRICULTURA URBANA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MANEJO DE COSECHA Y POSCOSECHA DE FRUTAS Y HORTALIZAS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HIGIENE Y MANIPULACION DE ALIMENTOS.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HIGIENE Y MANIPULACION DE ALIMENTOS.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HIGIENE Y MANIPULACION DE ALIMENTOS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GASTRONOMIA COLOMBIANA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FUNDAMENTACION DE LA QUIMICA APLICADA A LOS ALIMENTOS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FABRICACION DE DERIVADOS DE CANNABIS</a:t>
            </a:r>
          </a:p>
        </p:txBody>
      </p:sp>
    </p:spTree>
    <p:extLst>
      <p:ext uri="{BB962C8B-B14F-4D97-AF65-F5344CB8AC3E}">
        <p14:creationId xmlns:p14="http://schemas.microsoft.com/office/powerpoint/2010/main" val="2874888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F49F76-9D20-B48C-F9FA-64E0B92B0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317" y="180460"/>
            <a:ext cx="10621488" cy="1030824"/>
          </a:xfrm>
        </p:spPr>
        <p:txBody>
          <a:bodyPr>
            <a:normAutofit fontScale="90000"/>
          </a:bodyPr>
          <a:lstStyle/>
          <a:p>
            <a:r>
              <a:rPr lang="es-ES" dirty="0">
                <a:solidFill>
                  <a:schemeClr val="bg1"/>
                </a:solidFill>
                <a:latin typeface="Work Sans Medium" pitchFamily="2" charset="77"/>
              </a:rPr>
              <a:t>C</a:t>
            </a:r>
            <a:r>
              <a:rPr lang="es-CO" dirty="0">
                <a:solidFill>
                  <a:schemeClr val="bg1"/>
                </a:solidFill>
                <a:latin typeface="Work Sans Medium" pitchFamily="2" charset="77"/>
              </a:rPr>
              <a:t>ursos Complementario (117 disponibles para su ejecución )</a:t>
            </a:r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A0B854E-B1AB-3018-D69A-E8606F919080}"/>
              </a:ext>
            </a:extLst>
          </p:cNvPr>
          <p:cNvSpPr txBox="1"/>
          <p:nvPr/>
        </p:nvSpPr>
        <p:spPr>
          <a:xfrm>
            <a:off x="190004" y="1543792"/>
            <a:ext cx="11091554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EXTRACCION Y UTILIZACION DE LOS ACEITES ESENCIALES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EXHIBICION Y VENTA DE CARNES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EVALUACION SENSORIAL DE CERVEZA ARTESANAL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EVALUACION SENSORIAL DE ALIMENTOS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EVALUACION DE LA CALIDAD FISICA DEL CAFE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EMPRENDIMIENTO EN PRODUCCION DE LECHES FERMENTADAS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EMPRENDIMIENTO EN LA ELABORACION DE QUESOS FRESCOS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EMPRENDIMIENTO EN LA ELABORACION ARTESANAL DE QUESOS MADURADOS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EMPRENDIMIENTO EN EL PROCESAMIENTO DE PRODUCTOS DE PANIFICACION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EMPRENDIMIENTO EN EL PROCESAMIENTO DE PRODUCTOS  DE CHOCOLATERIA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TRANSFORMACION DE SACHA INCHI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TRANSFORMACION DE PLATANO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TRANSFORMACION DE CAÑA PANELERA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PROCESAMIENTO Y COMERCIALIZACION DE PRODUCTOS PANIFICABLES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PROCESAMIENTO Y COMERCIALIZACION DE PRODUCTOS LACTEOS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PROCESAMIENTO Y COMERCIALIZACION DE PRODUCTOS DERIVADOS DE FRUTAS Y HORTALIZAS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PROCESAMIENTO Y COMERCIALIZACION DE PRODUCTOS DE LA INDUSTRIA PANELERA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PROCESAMIENTO Y COMERCIALIZACION DE DERIVADOS CARNICOS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PROCESAMIENTO Y COMERCIALIZACION DE AROMATICAS Y CONDIMENTARIAS DESHIDRATADAS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PROCESAMIENTO DE PRODUCTOS DERIVADOS DEL CAFE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PROCESAMIENTO DE PRODUCTOS DERIVADOS DE CACAO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PROCESAMIENTO DE PRODUCTOS DE CONFITERIA Y DULCERIA ARTESANAL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PROCESAMIENTO ARTESANAL DE PESCADOS Y MARISCOS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PROCESAMIENTO ARTESANAL  DE DERIVADOS  FRUTAS Y HORTALIZAS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POSCOSECHA DE FRUTAS Y HORTALIZAS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300" dirty="0"/>
              <a:t>EMPRENDEDOR EN LA OBTENCION DE HARINAS PARA LA ELABORACION DE PRODUCTOS DE CONSUMO HUMANO Y ANIMAL.</a:t>
            </a:r>
          </a:p>
        </p:txBody>
      </p:sp>
    </p:spTree>
    <p:extLst>
      <p:ext uri="{BB962C8B-B14F-4D97-AF65-F5344CB8AC3E}">
        <p14:creationId xmlns:p14="http://schemas.microsoft.com/office/powerpoint/2010/main" val="2596179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Interfaz de usuario gráfica&#10;&#10;Descripción generada automáticamente">
            <a:extLst>
              <a:ext uri="{FF2B5EF4-FFF2-40B4-BE49-F238E27FC236}">
                <a16:creationId xmlns:a16="http://schemas.microsoft.com/office/drawing/2014/main" id="{A01EB75E-8874-42DD-11A3-2D5CA1D238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22032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3470</TotalTime>
  <Words>772</Words>
  <Application>Microsoft Office PowerPoint</Application>
  <PresentationFormat>Panorámica</PresentationFormat>
  <Paragraphs>80</Paragraphs>
  <Slides>7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Work Sans</vt:lpstr>
      <vt:lpstr>Work Sans Light</vt:lpstr>
      <vt:lpstr>Work Sans Medium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Cursos Complementario (117 disponibles para su ejecución )</vt:lpstr>
      <vt:lpstr>Cursos Complementario (117 disponibles para su ejecución )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andres franco</cp:lastModifiedBy>
  <cp:revision>37</cp:revision>
  <dcterms:created xsi:type="dcterms:W3CDTF">2020-10-01T23:51:28Z</dcterms:created>
  <dcterms:modified xsi:type="dcterms:W3CDTF">2025-07-22T04:42:06Z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</Properties>
</file>