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57"/>
    <p:restoredTop sz="94681"/>
  </p:normalViewPr>
  <p:slideViewPr>
    <p:cSldViewPr snapToGrid="0" snapToObjects="1">
      <p:cViewPr varScale="1">
        <p:scale>
          <a:sx n="149" d="100"/>
          <a:sy n="149" d="100"/>
        </p:scale>
        <p:origin x="20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8641" y="356721"/>
            <a:ext cx="8275319" cy="84475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2800" b="1">
                <a:solidFill>
                  <a:srgbClr val="1E1E1E"/>
                </a:solidFill>
              </a:defRPr>
            </a:pPr>
            <a:r>
              <a:rPr lang="es-CO" dirty="0"/>
              <a:t>Propuesta de ajuste riesgos de </a:t>
            </a:r>
            <a:r>
              <a:rPr lang="es-CO" dirty="0" err="1"/>
              <a:t>Gestión</a:t>
            </a:r>
            <a:r>
              <a:rPr lang="es-CO" dirty="0"/>
              <a:t>. Febrero 16 de 2026. </a:t>
            </a:r>
            <a:r>
              <a:rPr dirty="0"/>
              <a:t>AJUSTES REALIZADOS 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1" y="1201479"/>
            <a:ext cx="3048670" cy="46177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ctr">
              <a:defRPr sz="1600" b="1">
                <a:solidFill>
                  <a:srgbClr val="1E1E1E"/>
                </a:solidFill>
              </a:defRPr>
            </a:pPr>
            <a:r>
              <a:rPr lang="es-CO" dirty="0"/>
              <a:t>Identificación</a:t>
            </a:r>
            <a:r>
              <a:rPr dirty="0"/>
              <a:t> del Riesgo</a:t>
            </a:r>
          </a:p>
        </p:txBody>
      </p:sp>
      <p:sp>
        <p:nvSpPr>
          <p:cNvPr id="6" name="Rectangle 5"/>
          <p:cNvSpPr/>
          <p:nvPr/>
        </p:nvSpPr>
        <p:spPr>
          <a:xfrm>
            <a:off x="3597311" y="1201479"/>
            <a:ext cx="5226649" cy="4617721"/>
          </a:xfrm>
          <a:prstGeom prst="rect">
            <a:avLst/>
          </a:prstGeom>
          <a:solidFill>
            <a:srgbClr val="FFFFFF"/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Impacto: </a:t>
            </a:r>
            <a:r>
              <a:rPr lang="es-CO" dirty="0">
                <a:solidFill>
                  <a:schemeClr val="tx1"/>
                </a:solidFill>
              </a:rPr>
              <a:t>Económico y Reputacional.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Causa Inmediata: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dirty="0">
                <a:solidFill>
                  <a:schemeClr val="tx1"/>
                </a:solidFill>
              </a:rPr>
              <a:t>-Baja Confiabilidad y razonabilidad de los  informes, reglamentación y directrices financieras y contables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dirty="0">
                <a:solidFill>
                  <a:schemeClr val="tx1"/>
                </a:solidFill>
              </a:rPr>
              <a:t>-Emisión de informes, reglamentación y directrices financieras y contables sin la oportunidad requerida.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Causa Raíz: </a:t>
            </a:r>
            <a:r>
              <a:rPr lang="es-CO" dirty="0">
                <a:solidFill>
                  <a:schemeClr val="tx1"/>
                </a:solidFill>
              </a:rPr>
              <a:t>Asignación, revisión  y aprobación de los informes, reglamentación y directrices financieras y contables por fuera de los términos establecidos.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Descripción del Riesgo: 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-</a:t>
            </a:r>
            <a:r>
              <a:rPr lang="es-CO" dirty="0">
                <a:solidFill>
                  <a:schemeClr val="tx1"/>
                </a:solidFill>
              </a:rPr>
              <a:t>Posibilidad de afectación reputacional por la emisión de informes, reglamentación y directrices financieras y contables, sin la confiabilidad y razonabilidad requerida o debido a errores u omisión en la información financiera y contable suministrada por las CCF.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dirty="0">
                <a:solidFill>
                  <a:schemeClr val="tx1"/>
                </a:solidFill>
              </a:rPr>
              <a:t>-Posibilidad de afectación reputacional y económica por emisión de informes, reglamentación y directrices financieras y contables sin la oportunidad requerida, debido a la asignación, revisión  y aprobación de los informes, reglamentación y directrices financieras y contables por fuera de los términos establecidos.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Clasificación del Riesgo</a:t>
            </a:r>
            <a:r>
              <a:rPr lang="es-CO" dirty="0">
                <a:solidFill>
                  <a:schemeClr val="tx1"/>
                </a:solidFill>
              </a:rPr>
              <a:t>: Ejecución y Administración de procesos.</a:t>
            </a:r>
          </a:p>
          <a:p>
            <a:pPr algn="just"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Frecuencia con la cual se realiza la actividad</a:t>
            </a:r>
            <a:r>
              <a:rPr lang="es-CO" dirty="0">
                <a:solidFill>
                  <a:schemeClr val="tx1"/>
                </a:solidFill>
              </a:rPr>
              <a:t>: Mensual.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rgbClr val="FF0000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07BBE2C-7BB3-EE8E-ACE3-84E1316E8A12}"/>
              </a:ext>
            </a:extLst>
          </p:cNvPr>
          <p:cNvSpPr txBox="1"/>
          <p:nvPr/>
        </p:nvSpPr>
        <p:spPr>
          <a:xfrm>
            <a:off x="2923953" y="225410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AC00EACF-6C31-B26C-07DC-4C5DBACC8945}"/>
              </a:ext>
            </a:extLst>
          </p:cNvPr>
          <p:cNvSpPr/>
          <p:nvPr/>
        </p:nvSpPr>
        <p:spPr>
          <a:xfrm>
            <a:off x="548639" y="714932"/>
            <a:ext cx="2917575" cy="10819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ctr">
              <a:defRPr sz="1600" b="1">
                <a:solidFill>
                  <a:srgbClr val="1E1E1E"/>
                </a:solidFill>
              </a:defRPr>
            </a:pPr>
            <a:r>
              <a:rPr dirty="0" err="1"/>
              <a:t>Análisis</a:t>
            </a:r>
            <a:r>
              <a:rPr dirty="0"/>
              <a:t> del </a:t>
            </a:r>
            <a:r>
              <a:rPr dirty="0" err="1"/>
              <a:t>riesgo</a:t>
            </a:r>
            <a:r>
              <a:rPr dirty="0"/>
              <a:t> </a:t>
            </a:r>
            <a:r>
              <a:rPr dirty="0" err="1"/>
              <a:t>inherente</a:t>
            </a:r>
            <a:endParaRPr dirty="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48D73DE-B013-097E-1810-677BFF30F618}"/>
              </a:ext>
            </a:extLst>
          </p:cNvPr>
          <p:cNvSpPr/>
          <p:nvPr/>
        </p:nvSpPr>
        <p:spPr>
          <a:xfrm>
            <a:off x="548639" y="1796901"/>
            <a:ext cx="2917575" cy="32641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ctr">
              <a:defRPr sz="1600" b="1">
                <a:solidFill>
                  <a:srgbClr val="1E1E1E"/>
                </a:solidFill>
              </a:defRPr>
            </a:pPr>
            <a:r>
              <a:rPr lang="es-CO" dirty="0"/>
              <a:t>Evaluación del riesgo - Valoración de los controles</a:t>
            </a:r>
            <a:endParaRPr dirty="0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94E46C7C-B226-73ED-17AF-56092926F603}"/>
              </a:ext>
            </a:extLst>
          </p:cNvPr>
          <p:cNvSpPr/>
          <p:nvPr/>
        </p:nvSpPr>
        <p:spPr>
          <a:xfrm>
            <a:off x="548639" y="5061099"/>
            <a:ext cx="2933365" cy="10819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ctr">
              <a:defRPr sz="1600" b="1">
                <a:solidFill>
                  <a:srgbClr val="1E1E1E"/>
                </a:solidFill>
              </a:defRPr>
            </a:pPr>
            <a:r>
              <a:rPr lang="es-CO" dirty="0"/>
              <a:t>Evaluación</a:t>
            </a:r>
            <a:r>
              <a:rPr lang="en-US" dirty="0"/>
              <a:t> de Riesgo Nivel de Riego individual </a:t>
            </a:r>
            <a:endParaRPr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27E2542C-D691-76C3-9AD0-5A73DA77D8D0}"/>
              </a:ext>
            </a:extLst>
          </p:cNvPr>
          <p:cNvSpPr/>
          <p:nvPr/>
        </p:nvSpPr>
        <p:spPr>
          <a:xfrm>
            <a:off x="3497795" y="714932"/>
            <a:ext cx="5412289" cy="1081970"/>
          </a:xfrm>
          <a:prstGeom prst="rect">
            <a:avLst/>
          </a:prstGeom>
          <a:solidFill>
            <a:srgbClr val="FFFFFF"/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ctr">
              <a:defRPr sz="1300" b="0">
                <a:solidFill>
                  <a:srgbClr val="C80000"/>
                </a:solidFill>
              </a:defRPr>
            </a:pPr>
            <a:endParaRPr lang="es-CO" b="1" dirty="0">
              <a:solidFill>
                <a:schemeClr val="tx1"/>
              </a:solidFill>
            </a:endParaRPr>
          </a:p>
          <a:p>
            <a:pPr algn="ctr">
              <a:defRPr sz="1300" b="0">
                <a:solidFill>
                  <a:srgbClr val="C80000"/>
                </a:solidFill>
              </a:defRPr>
            </a:pPr>
            <a:endParaRPr lang="es-CO" b="1" dirty="0">
              <a:solidFill>
                <a:schemeClr val="tx1"/>
              </a:solidFill>
            </a:endParaRPr>
          </a:p>
          <a:p>
            <a:pPr algn="ctr">
              <a:defRPr sz="1300" b="0">
                <a:solidFill>
                  <a:srgbClr val="C80000"/>
                </a:solidFill>
              </a:defRPr>
            </a:pPr>
            <a:endParaRPr lang="es-CO" b="1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%:</a:t>
            </a:r>
            <a:r>
              <a:rPr lang="es-CO" dirty="0">
                <a:solidFill>
                  <a:schemeClr val="tx1"/>
                </a:solidFill>
              </a:rPr>
              <a:t> 60% </a:t>
            </a:r>
            <a:endParaRPr lang="es-CO" dirty="0">
              <a:solidFill>
                <a:srgbClr val="FF0000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Criterios de impacto</a:t>
            </a:r>
            <a:r>
              <a:rPr lang="es-CO" dirty="0">
                <a:solidFill>
                  <a:schemeClr val="tx1"/>
                </a:solidFill>
              </a:rPr>
              <a:t>: El riesgo afecta la imagen de la entidad con algunos usuarios de relevancia frente al logro de los objetivos.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%:</a:t>
            </a:r>
            <a:r>
              <a:rPr lang="es-CO" dirty="0">
                <a:solidFill>
                  <a:schemeClr val="tx1"/>
                </a:solidFill>
              </a:rPr>
              <a:t> 60% </a:t>
            </a:r>
            <a:endParaRPr lang="es-CO" dirty="0">
              <a:solidFill>
                <a:srgbClr val="FF0000"/>
              </a:solidFill>
            </a:endParaRPr>
          </a:p>
          <a:p>
            <a:pPr algn="ctr"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rgbClr val="FF0000"/>
              </a:solidFill>
            </a:endParaRPr>
          </a:p>
          <a:p>
            <a:pPr algn="ctr"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chemeClr val="tx1"/>
              </a:solidFill>
            </a:endParaRPr>
          </a:p>
          <a:p>
            <a:pPr algn="ctr"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chemeClr val="tx1"/>
              </a:solidFill>
            </a:endParaRPr>
          </a:p>
          <a:p>
            <a:pPr algn="ctr">
              <a:defRPr sz="1300" b="0">
                <a:solidFill>
                  <a:srgbClr val="C80000"/>
                </a:solidFill>
              </a:defRPr>
            </a:pPr>
            <a:endParaRPr dirty="0">
              <a:solidFill>
                <a:schemeClr val="tx1"/>
              </a:solidFill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7B62A77B-AB97-EC68-F52D-5097A1C82D1A}"/>
              </a:ext>
            </a:extLst>
          </p:cNvPr>
          <p:cNvSpPr/>
          <p:nvPr/>
        </p:nvSpPr>
        <p:spPr>
          <a:xfrm>
            <a:off x="3497795" y="1796902"/>
            <a:ext cx="5412289" cy="2775098"/>
          </a:xfrm>
          <a:prstGeom prst="rect">
            <a:avLst/>
          </a:prstGeom>
          <a:solidFill>
            <a:srgbClr val="FFFFFF"/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ctr">
              <a:defRPr sz="1300" b="0">
                <a:solidFill>
                  <a:srgbClr val="C80000"/>
                </a:solidFill>
              </a:defRPr>
            </a:pPr>
            <a:endParaRPr dirty="0"/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id="{9766D72B-FD85-88EF-213B-2BC1C08BC3A2}"/>
              </a:ext>
            </a:extLst>
          </p:cNvPr>
          <p:cNvSpPr/>
          <p:nvPr/>
        </p:nvSpPr>
        <p:spPr>
          <a:xfrm>
            <a:off x="3505690" y="5067906"/>
            <a:ext cx="5396498" cy="1075162"/>
          </a:xfrm>
          <a:prstGeom prst="rect">
            <a:avLst/>
          </a:prstGeom>
          <a:solidFill>
            <a:srgbClr val="FFFFFF"/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>
              <a:defRPr sz="1300" b="0">
                <a:solidFill>
                  <a:srgbClr val="C80000"/>
                </a:solidFill>
              </a:defRPr>
            </a:pPr>
            <a:r>
              <a:rPr lang="en-US" b="1" dirty="0">
                <a:solidFill>
                  <a:schemeClr val="tx1"/>
                </a:solidFill>
              </a:rPr>
              <a:t>TRATAMIENTO:  </a:t>
            </a:r>
            <a:r>
              <a:rPr lang="en-US" dirty="0">
                <a:solidFill>
                  <a:schemeClr val="tx1"/>
                </a:solidFill>
              </a:rPr>
              <a:t>REDUCIR (MITIGAR)</a:t>
            </a:r>
            <a:endParaRPr dirty="0">
              <a:solidFill>
                <a:schemeClr val="tx1"/>
              </a:solidFill>
            </a:endParaRPr>
          </a:p>
        </p:txBody>
      </p:sp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979C16F0-FCF8-CE81-2D5B-3B5918ADF1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256924"/>
              </p:ext>
            </p:extLst>
          </p:nvPr>
        </p:nvGraphicFramePr>
        <p:xfrm>
          <a:off x="3497795" y="1815960"/>
          <a:ext cx="5412289" cy="38785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2289">
                  <a:extLst>
                    <a:ext uri="{9D8B030D-6E8A-4147-A177-3AD203B41FA5}">
                      <a16:colId xmlns:a16="http://schemas.microsoft.com/office/drawing/2014/main" val="3539353164"/>
                    </a:ext>
                  </a:extLst>
                </a:gridCol>
              </a:tblGrid>
              <a:tr h="17297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4020202020204" pitchFamily="34" charset="0"/>
                        </a:rPr>
                        <a:t>Descripción del Control: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365248"/>
                  </a:ext>
                </a:extLst>
              </a:tr>
              <a:tr h="60649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-El Profesional Especializado verifica la  confiabilidad  y razonabilidad de la información remitida por las CCF con los referentes normativos y técnicos respectivos para la emisión de informes, reglamentación y directrices financieras y contables con el propósito de identificar errores u omisión de la información</a:t>
                      </a: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8022464"/>
                  </a:ext>
                </a:extLst>
              </a:tr>
              <a:tr h="45568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-El Director de Gestión Financiera y Contable  revisa, valida y da visto bueno de informes, reglamentación y directrices financieras y contables con el propósito de identificar errores u omisión de la información</a:t>
                      </a: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8179490"/>
                  </a:ext>
                </a:extLst>
              </a:tr>
              <a:tr h="60649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CO" sz="1200" u="none" strike="noStrike" dirty="0">
                          <a:effectLst/>
                        </a:rPr>
                        <a:t>-El Profesional Especializado y el Director para la Gestión Financiera y Contable, verifica el término establecido en el procedimiento definido para la emisión de informes, reglamentación y directrices financieras y contables con el propósito de entregar la información de manera oportuna. </a:t>
                      </a:r>
                    </a:p>
                    <a:p>
                      <a:pPr algn="l" fontAlgn="t">
                        <a:buNone/>
                      </a:pP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4020202020204" pitchFamily="34" charset="0"/>
                        </a:rPr>
                        <a:t>Atributos:</a:t>
                      </a:r>
                    </a:p>
                    <a:p>
                      <a:pPr algn="l" fontAlgn="t">
                        <a:buNone/>
                      </a:pPr>
                      <a:endParaRPr lang="es-CO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s-CO" sz="1200" b="1" i="0" u="none" strike="noStrike" dirty="0">
                        <a:solidFill>
                          <a:schemeClr val="tx1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  <a:p>
                      <a:pPr algn="l" fontAlgn="t">
                        <a:buNone/>
                      </a:pPr>
                      <a:endParaRPr lang="es-CO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 panose="020B0604020202020204" pitchFamily="34" charset="0"/>
                      </a:endParaRPr>
                    </a:p>
                  </a:txBody>
                  <a:tcPr marL="9525" marR="9525" marT="9525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5933273"/>
                  </a:ext>
                </a:extLst>
              </a:tr>
            </a:tbl>
          </a:graphicData>
        </a:graphic>
      </p:graphicFrame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F56D9B7B-6822-2C39-0747-9ADDD3685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546335"/>
              </p:ext>
            </p:extLst>
          </p:nvPr>
        </p:nvGraphicFramePr>
        <p:xfrm>
          <a:off x="3482004" y="4112912"/>
          <a:ext cx="5412288" cy="9562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2048">
                  <a:extLst>
                    <a:ext uri="{9D8B030D-6E8A-4147-A177-3AD203B41FA5}">
                      <a16:colId xmlns:a16="http://schemas.microsoft.com/office/drawing/2014/main" val="3272368798"/>
                    </a:ext>
                  </a:extLst>
                </a:gridCol>
                <a:gridCol w="902048">
                  <a:extLst>
                    <a:ext uri="{9D8B030D-6E8A-4147-A177-3AD203B41FA5}">
                      <a16:colId xmlns:a16="http://schemas.microsoft.com/office/drawing/2014/main" val="3518832793"/>
                    </a:ext>
                  </a:extLst>
                </a:gridCol>
                <a:gridCol w="902048">
                  <a:extLst>
                    <a:ext uri="{9D8B030D-6E8A-4147-A177-3AD203B41FA5}">
                      <a16:colId xmlns:a16="http://schemas.microsoft.com/office/drawing/2014/main" val="1956159117"/>
                    </a:ext>
                  </a:extLst>
                </a:gridCol>
                <a:gridCol w="902048">
                  <a:extLst>
                    <a:ext uri="{9D8B030D-6E8A-4147-A177-3AD203B41FA5}">
                      <a16:colId xmlns:a16="http://schemas.microsoft.com/office/drawing/2014/main" val="1791325849"/>
                    </a:ext>
                  </a:extLst>
                </a:gridCol>
                <a:gridCol w="902048">
                  <a:extLst>
                    <a:ext uri="{9D8B030D-6E8A-4147-A177-3AD203B41FA5}">
                      <a16:colId xmlns:a16="http://schemas.microsoft.com/office/drawing/2014/main" val="3433291064"/>
                    </a:ext>
                  </a:extLst>
                </a:gridCol>
                <a:gridCol w="902048">
                  <a:extLst>
                    <a:ext uri="{9D8B030D-6E8A-4147-A177-3AD203B41FA5}">
                      <a16:colId xmlns:a16="http://schemas.microsoft.com/office/drawing/2014/main" val="1767756458"/>
                    </a:ext>
                  </a:extLst>
                </a:gridCol>
              </a:tblGrid>
              <a:tr h="4781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 dirty="0">
                          <a:effectLst/>
                        </a:rPr>
                        <a:t>Tipo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>
                          <a:effectLst/>
                        </a:rPr>
                        <a:t>Implementación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 dirty="0">
                          <a:effectLst/>
                        </a:rPr>
                        <a:t>Calificación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>
                          <a:effectLst/>
                        </a:rPr>
                        <a:t>Documentación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>
                          <a:effectLst/>
                        </a:rPr>
                        <a:t>Frecuencia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 dirty="0">
                          <a:effectLst/>
                        </a:rPr>
                        <a:t>Evidencia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176342"/>
                  </a:ext>
                </a:extLst>
              </a:tr>
              <a:tr h="478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 dirty="0">
                          <a:effectLst/>
                        </a:rPr>
                        <a:t>Preventivo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>
                          <a:effectLst/>
                        </a:rPr>
                        <a:t>Manual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 dirty="0">
                          <a:effectLst/>
                        </a:rPr>
                        <a:t>40%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>
                          <a:effectLst/>
                        </a:rPr>
                        <a:t>Sin Documentar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>
                          <a:effectLst/>
                        </a:rPr>
                        <a:t>Continua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0" dirty="0">
                          <a:effectLst/>
                        </a:rPr>
                        <a:t>Con Registro</a:t>
                      </a:r>
                      <a:endParaRPr lang="es-CO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426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4518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CFBBAD7-B3F0-0C87-229D-2E72035F0034}"/>
              </a:ext>
            </a:extLst>
          </p:cNvPr>
          <p:cNvSpPr/>
          <p:nvPr/>
        </p:nvSpPr>
        <p:spPr>
          <a:xfrm>
            <a:off x="589660" y="946298"/>
            <a:ext cx="3214863" cy="23011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ctr">
              <a:defRPr sz="1600" b="1">
                <a:solidFill>
                  <a:srgbClr val="1E1E1E"/>
                </a:solidFill>
              </a:defRPr>
            </a:pPr>
            <a:r>
              <a:rPr lang="es-CO" dirty="0"/>
              <a:t>Identificación</a:t>
            </a:r>
            <a:r>
              <a:rPr dirty="0"/>
              <a:t> del Riesgo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0389A9D-6831-BCB6-0B76-D41618B3570A}"/>
              </a:ext>
            </a:extLst>
          </p:cNvPr>
          <p:cNvSpPr/>
          <p:nvPr/>
        </p:nvSpPr>
        <p:spPr>
          <a:xfrm>
            <a:off x="3804523" y="1042587"/>
            <a:ext cx="5008200" cy="2204814"/>
          </a:xfrm>
          <a:prstGeom prst="rect">
            <a:avLst/>
          </a:prstGeom>
          <a:solidFill>
            <a:srgbClr val="FFFFFF"/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>
              <a:defRPr sz="1300" b="0">
                <a:solidFill>
                  <a:srgbClr val="C80000"/>
                </a:solidFill>
              </a:defRPr>
            </a:pPr>
            <a:endParaRPr lang="es-CO" b="1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endParaRPr lang="es-CO" b="1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endParaRPr lang="es-CO" b="1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Causa Inmediata: </a:t>
            </a:r>
            <a:r>
              <a:rPr lang="es-CO" dirty="0">
                <a:solidFill>
                  <a:schemeClr val="tx1"/>
                </a:solidFill>
              </a:rPr>
              <a:t>Alterar información financiera y contable de las cajas de compensación familiar y demás entidades vigiladas respecto de los recursos del subsidio familiar para un beneficio particular.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Descripción del Riesgo: </a:t>
            </a:r>
            <a:r>
              <a:rPr lang="es-CO" dirty="0">
                <a:solidFill>
                  <a:schemeClr val="tx1"/>
                </a:solidFill>
              </a:rPr>
              <a:t>Posibilidad de afectación económica y reputacional por alterar información financiera y contable de las cajas de compensación familiar y demás entidades vigiladas respecto de los recursos del subsidio familiar para un beneficio particular, debido a posible conflictos de interés no gestionados, tráfico de influencias, utilización indebida de información privilegiada, motivación económica, negligencia.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Frecuencia con la cual se realiza la actividad: </a:t>
            </a:r>
            <a:r>
              <a:rPr lang="es-CO" dirty="0">
                <a:solidFill>
                  <a:schemeClr val="tx1"/>
                </a:solidFill>
              </a:rPr>
              <a:t>Semanal.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endParaRPr dirty="0">
              <a:solidFill>
                <a:schemeClr val="tx1"/>
              </a:solidFill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E3C3E5D-BF04-053A-7F05-7DDA80FC7616}"/>
              </a:ext>
            </a:extLst>
          </p:cNvPr>
          <p:cNvSpPr/>
          <p:nvPr/>
        </p:nvSpPr>
        <p:spPr>
          <a:xfrm>
            <a:off x="589659" y="3247402"/>
            <a:ext cx="3214863" cy="29141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 algn="ctr">
              <a:defRPr sz="1600" b="1">
                <a:solidFill>
                  <a:srgbClr val="1E1E1E"/>
                </a:solidFill>
              </a:defRPr>
            </a:pPr>
            <a:r>
              <a:rPr lang="es-CO" dirty="0"/>
              <a:t>Evaluación del riesgo - Valoración de los controles</a:t>
            </a:r>
            <a:endParaRPr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535F2FE9-3823-D432-73D9-AE17A7B3A1FE}"/>
              </a:ext>
            </a:extLst>
          </p:cNvPr>
          <p:cNvSpPr/>
          <p:nvPr/>
        </p:nvSpPr>
        <p:spPr>
          <a:xfrm>
            <a:off x="3804523" y="3247403"/>
            <a:ext cx="5008200" cy="2914115"/>
          </a:xfrm>
          <a:prstGeom prst="rect">
            <a:avLst/>
          </a:prstGeom>
          <a:solidFill>
            <a:srgbClr val="FFFFFF"/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b="1" dirty="0">
                <a:solidFill>
                  <a:schemeClr val="tx1"/>
                </a:solidFill>
              </a:rPr>
              <a:t>Descripción del Control: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dirty="0">
                <a:solidFill>
                  <a:schemeClr val="tx1"/>
                </a:solidFill>
              </a:rPr>
              <a:t>-El Director para la Gestión Financiera y Contable  revisa, valida y da visto bueno de los actos administrativos en los aspectos financieros y contables con el propósito de evitar alteraciones de la información financiera y contable, antes de ser remitido a la aprobación final por parte de la alta dirección.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dirty="0">
                <a:solidFill>
                  <a:schemeClr val="tx1"/>
                </a:solidFill>
              </a:rPr>
              <a:t>-El funcionario presenta solicitud de declaración de impedimento por posibles conflictos de interés al momento de la asignación y/o ejecución con el propósito de evitar alteraciones de la información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dirty="0">
                <a:solidFill>
                  <a:schemeClr val="tx1"/>
                </a:solidFill>
              </a:rPr>
              <a:t>-El Director para la Gestión Financiera y Contable o quien tenga conocimiento de la situación, presenta a la Oficina de Control Disciplinario el reporte de presuntas irregularidades en el proceso de inspección y vigilancia el propósito de dar inicio a las actuaciones administrativas que correspondan.</a:t>
            </a:r>
          </a:p>
          <a:p>
            <a:pPr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endParaRPr lang="es-CO" dirty="0">
              <a:solidFill>
                <a:schemeClr val="tx1"/>
              </a:solidFill>
            </a:endParaRPr>
          </a:p>
          <a:p>
            <a:pPr>
              <a:defRPr sz="1300" b="0">
                <a:solidFill>
                  <a:srgbClr val="C80000"/>
                </a:solidFill>
              </a:defRPr>
            </a:pPr>
            <a:endParaRPr dirty="0">
              <a:solidFill>
                <a:schemeClr val="tx1"/>
              </a:solidFill>
            </a:endParaRPr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C80EDDFD-660C-B250-EB17-3DAE25F8196E}"/>
              </a:ext>
            </a:extLst>
          </p:cNvPr>
          <p:cNvSpPr/>
          <p:nvPr/>
        </p:nvSpPr>
        <p:spPr>
          <a:xfrm>
            <a:off x="589659" y="96138"/>
            <a:ext cx="8223063" cy="85015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D2D2D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7160" tIns="73152" rtlCol="0" anchor="ctr"/>
          <a:lstStyle/>
          <a:p>
            <a:pPr>
              <a:defRPr sz="1300" b="0">
                <a:solidFill>
                  <a:srgbClr val="C80000"/>
                </a:solidFill>
              </a:defRPr>
            </a:pPr>
            <a:r>
              <a:rPr lang="es-CO" sz="2800" b="1" dirty="0">
                <a:solidFill>
                  <a:schemeClr val="tx1"/>
                </a:solidFill>
              </a:rPr>
              <a:t>Propuesta de ajuste riesgos de </a:t>
            </a:r>
            <a:r>
              <a:rPr lang="es-CO" sz="2800" b="1" dirty="0" err="1">
                <a:solidFill>
                  <a:schemeClr val="tx1"/>
                </a:solidFill>
              </a:rPr>
              <a:t>Corrupción</a:t>
            </a:r>
            <a:r>
              <a:rPr lang="es-CO" sz="2800" b="1" dirty="0">
                <a:solidFill>
                  <a:schemeClr val="tx1"/>
                </a:solidFill>
              </a:rPr>
              <a:t>. Febrero 16 de 2026</a:t>
            </a:r>
            <a:endParaRPr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620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A6CDBE59976B541BF344DCC70581D1E" ma:contentTypeVersion="16" ma:contentTypeDescription="Crear nuevo documento." ma:contentTypeScope="" ma:versionID="e536f583e8ac25569a52ffe1f12a6426">
  <xsd:schema xmlns:xsd="http://www.w3.org/2001/XMLSchema" xmlns:xs="http://www.w3.org/2001/XMLSchema" xmlns:p="http://schemas.microsoft.com/office/2006/metadata/properties" xmlns:ns2="b0e6e396-aa84-4d77-a14b-fa196846b760" xmlns:ns3="d09ef30f-d95b-4109-beb5-a9eb9f80d54d" targetNamespace="http://schemas.microsoft.com/office/2006/metadata/properties" ma:root="true" ma:fieldsID="b0a7199d75e31b2abca5919550a0559f" ns2:_="" ns3:_="">
    <xsd:import namespace="b0e6e396-aa84-4d77-a14b-fa196846b760"/>
    <xsd:import namespace="d09ef30f-d95b-4109-beb5-a9eb9f80d5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e6e396-aa84-4d77-a14b-fa196846b7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948fd872-4201-4751-be84-a588904617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ef30f-d95b-4109-beb5-a9eb9f80d54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041d656c-0a7c-4f99-bf73-28c092afba7d}" ma:internalName="TaxCatchAll" ma:showField="CatchAllData" ma:web="d09ef30f-d95b-4109-beb5-a9eb9f80d5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0e6e396-aa84-4d77-a14b-fa196846b760">
      <Terms xmlns="http://schemas.microsoft.com/office/infopath/2007/PartnerControls"/>
    </lcf76f155ced4ddcb4097134ff3c332f>
    <TaxCatchAll xmlns="d09ef30f-d95b-4109-beb5-a9eb9f80d54d" xsi:nil="true"/>
  </documentManagement>
</p:properties>
</file>

<file path=customXml/itemProps1.xml><?xml version="1.0" encoding="utf-8"?>
<ds:datastoreItem xmlns:ds="http://schemas.openxmlformats.org/officeDocument/2006/customXml" ds:itemID="{E0D5B120-E89F-4EC6-9F9F-98622F9D281D}"/>
</file>

<file path=customXml/itemProps2.xml><?xml version="1.0" encoding="utf-8"?>
<ds:datastoreItem xmlns:ds="http://schemas.openxmlformats.org/officeDocument/2006/customXml" ds:itemID="{7653CA03-2C06-4D3D-92F2-5E3E099F726B}"/>
</file>

<file path=customXml/itemProps3.xml><?xml version="1.0" encoding="utf-8"?>
<ds:datastoreItem xmlns:ds="http://schemas.openxmlformats.org/officeDocument/2006/customXml" ds:itemID="{8844014C-5552-4BE8-BC18-A696956FE4C3}"/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661</Words>
  <Application>Microsoft Macintosh PowerPoint</Application>
  <PresentationFormat>Presentación en pantalla (4:3)</PresentationFormat>
  <Paragraphs>64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Aptos</vt:lpstr>
      <vt:lpstr>Arial</vt:lpstr>
      <vt:lpstr>Arial Narrow</vt:lpstr>
      <vt:lpstr>Calibri</vt:lpstr>
      <vt:lpstr>Office Theme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ELIZABETH CRISTINA ORTIZ</cp:lastModifiedBy>
  <cp:revision>3</cp:revision>
  <dcterms:created xsi:type="dcterms:W3CDTF">2013-01-27T09:14:16Z</dcterms:created>
  <dcterms:modified xsi:type="dcterms:W3CDTF">2026-02-26T19:52:09Z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0x0101006A6CDBE59976B541BF344DCC70581D1E</vt:lpwstr>
  </property>
</Properties>
</file>