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2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3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6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10.xml" ContentType="application/vnd.openxmlformats-officedocument.themeOverride+xml"/>
  <Override PartName="/ppt/drawings/drawing1.xml" ContentType="application/vnd.openxmlformats-officedocument.drawingml.chartshapes+xml"/>
  <Override PartName="/ppt/theme/themeOverride11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4"/>
    <p:sldMasterId id="2147483689" r:id="rId5"/>
    <p:sldMasterId id="2147483703" r:id="rId6"/>
    <p:sldMasterId id="2147483718" r:id="rId7"/>
  </p:sldMasterIdLst>
  <p:notesMasterIdLst>
    <p:notesMasterId r:id="rId31"/>
  </p:notesMasterIdLst>
  <p:sldIdLst>
    <p:sldId id="2145706541" r:id="rId8"/>
    <p:sldId id="2145706745" r:id="rId9"/>
    <p:sldId id="2145706651" r:id="rId10"/>
    <p:sldId id="2145706719" r:id="rId11"/>
    <p:sldId id="2145706746" r:id="rId12"/>
    <p:sldId id="2145706754" r:id="rId13"/>
    <p:sldId id="2145706765" r:id="rId14"/>
    <p:sldId id="2145706764" r:id="rId15"/>
    <p:sldId id="2145706724" r:id="rId16"/>
    <p:sldId id="2145706741" r:id="rId17"/>
    <p:sldId id="2145706755" r:id="rId18"/>
    <p:sldId id="2145706661" r:id="rId19"/>
    <p:sldId id="2145706767" r:id="rId20"/>
    <p:sldId id="2145706721" r:id="rId21"/>
    <p:sldId id="2145706766" r:id="rId22"/>
    <p:sldId id="2145706756" r:id="rId23"/>
    <p:sldId id="2145706751" r:id="rId24"/>
    <p:sldId id="2145706752" r:id="rId25"/>
    <p:sldId id="2145706753" r:id="rId26"/>
    <p:sldId id="264" r:id="rId27"/>
    <p:sldId id="2145706749" r:id="rId28"/>
    <p:sldId id="2145706740" r:id="rId29"/>
    <p:sldId id="256" r:id="rId30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8DFF330-5BBD-C509-1EB0-B2B6D8ED08CB}" name="Adriana Maritza, Guaca Ruiz" initials="AR" userId="S::amguaca@saludcapital.gov.co::524d0565-9fb2-44e9-86d7-f0471369bfe6" providerId="AD"/>
  <p188:author id="{0D628251-B9E2-1118-2801-34B69E4E7ADC}" name="Diana Carolina, Franco Pulido" initials="DF" userId="S::DC2Franco@saludcapital.gov.co::9b8e192b-3f01-4a12-8780-6ff8b35b7e39" providerId="AD"/>
  <p188:author id="{D9CCF6A2-B98B-9F31-064D-C291AB1D5D86}" name="Maria Belen, Jaimes Sanabria" initials="MS" userId="S::mbjaimes@saludcapital.gov.co::8cd7789b-482a-4f16-8b5f-10ec9e2e13c1" providerId="AD"/>
  <p188:author id="{C1B98CDB-DB1A-5F81-D5B2-E3B1E39447C2}" name="Diana Carolina, Franco Pulido" initials="DP" userId="S::dc2franco@saludcapital.gov.co::9b8e192b-3f01-4a12-8780-6ff8b35b7e3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BFAE84-A804-7D96-3509-B2236BA07D0B}" v="243" dt="2025-07-16T02:31:54.440"/>
    <p1510:client id="{49FAA9F0-A0AC-138A-DCE5-41A8E5A8B999}" v="21" dt="2025-07-17T03:57:12.184"/>
    <p1510:client id="{86EC5668-12CF-6E69-C741-8CEC3058DB05}" v="10" dt="2025-07-16T04:59:24.315"/>
    <p1510:client id="{D3774EAB-BEC0-49E5-A926-4397348FF393}" v="11" dt="2025-07-16T15:28:11.395"/>
    <p1510:client id="{F288CFCF-E3D9-0EF0-600C-6B204A4B9CA4}" v="28" dt="2025-07-16T03:33:50.7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37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21" Type="http://schemas.openxmlformats.org/officeDocument/2006/relationships/slide" Target="slides/slide14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presProps" Target="presProps.xml"/><Relationship Id="rId37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microsoft.com/office/2015/10/relationships/revisionInfo" Target="revisionInfo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tableStyles" Target="tableStyles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oleObject" Target="file:///C:\Users\Diana%20Franco\Documents\Documentos\Secretaria%20Distrital%20de%20Salud\2025\2.%20ESTADISTICAS_DATOS\1.%20Graficas\Graficas%20Completas%20MM_2025_compartir.xlsx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oleObject" Target="file:///C:\Users\Diana%20Franco\Documents\Documentos\Secretaria%20Distrital%20de%20Salud\2025\2.%20ESTADISTICAS_DATOS\1.%20Graficas\Graficas%20Completas%20MM_2025_compartir.xlsx" TargetMode="Externa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0.xml"/><Relationship Id="rId2" Type="http://schemas.microsoft.com/office/2011/relationships/chartColorStyle" Target="colors5.xml"/><Relationship Id="rId1" Type="http://schemas.microsoft.com/office/2011/relationships/chartStyle" Target="style5.xml"/><Relationship Id="rId5" Type="http://schemas.openxmlformats.org/officeDocument/2006/relationships/chartUserShapes" Target="../drawings/drawing1.xml"/><Relationship Id="rId4" Type="http://schemas.openxmlformats.org/officeDocument/2006/relationships/oleObject" Target="file:///C:\Users\Diana%20Franco\Documents\Documentos\Secretaria%20Distrital%20de%20Salud\2025\2.%20ESTADISTICAS_DATOS\1.%20Graficas\Graficas%20Completas%20MM_2025_compartir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MME!$C$4</c:f>
              <c:strCache>
                <c:ptCount val="1"/>
                <c:pt idx="0">
                  <c:v>Casos MME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MME!$B$14:$B$19</c:f>
              <c:strCache>
                <c:ptCount val="6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 2024*</c:v>
                </c:pt>
              </c:strCache>
            </c:strRef>
          </c:cat>
          <c:val>
            <c:numRef>
              <c:f>MME!$C$14:$C$19</c:f>
              <c:numCache>
                <c:formatCode>General</c:formatCode>
                <c:ptCount val="6"/>
                <c:pt idx="0">
                  <c:v>5392</c:v>
                </c:pt>
                <c:pt idx="1">
                  <c:v>5108</c:v>
                </c:pt>
                <c:pt idx="2">
                  <c:v>4790</c:v>
                </c:pt>
                <c:pt idx="3">
                  <c:v>4881</c:v>
                </c:pt>
                <c:pt idx="4">
                  <c:v>4856</c:v>
                </c:pt>
                <c:pt idx="5" formatCode="0">
                  <c:v>4993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4FD-4227-BAAB-FF97C8188E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48057055"/>
        <c:axId val="548064255"/>
      </c:barChart>
      <c:lineChart>
        <c:grouping val="standard"/>
        <c:varyColors val="0"/>
        <c:ser>
          <c:idx val="1"/>
          <c:order val="1"/>
          <c:tx>
            <c:strRef>
              <c:f>MME!$E$4</c:f>
              <c:strCache>
                <c:ptCount val="1"/>
                <c:pt idx="0">
                  <c:v>Razón MME Bogotá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MME!$B$14:$B$19</c:f>
              <c:strCache>
                <c:ptCount val="6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 2024*</c:v>
                </c:pt>
              </c:strCache>
            </c:strRef>
          </c:cat>
          <c:val>
            <c:numRef>
              <c:f>MME!$E$14:$E$19</c:f>
              <c:numCache>
                <c:formatCode>0.0</c:formatCode>
                <c:ptCount val="6"/>
                <c:pt idx="0">
                  <c:v>63.379371143109012</c:v>
                </c:pt>
                <c:pt idx="1">
                  <c:v>64.395754015279493</c:v>
                </c:pt>
                <c:pt idx="2">
                  <c:v>71.505344240759541</c:v>
                </c:pt>
                <c:pt idx="3">
                  <c:v>75.364780359762207</c:v>
                </c:pt>
                <c:pt idx="4">
                  <c:v>79.721565537168374</c:v>
                </c:pt>
                <c:pt idx="5">
                  <c:v>88.284178513331923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4FD-4227-BAAB-FF97C8188EBC}"/>
            </c:ext>
          </c:extLst>
        </c:ser>
        <c:ser>
          <c:idx val="2"/>
          <c:order val="2"/>
          <c:tx>
            <c:strRef>
              <c:f>MME!$F$4</c:f>
              <c:strCache>
                <c:ptCount val="1"/>
                <c:pt idx="0">
                  <c:v>Razón MME Colombia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MME!$B$14:$B$19</c:f>
              <c:strCache>
                <c:ptCount val="6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 2024*</c:v>
                </c:pt>
              </c:strCache>
            </c:strRef>
          </c:cat>
          <c:val>
            <c:numRef>
              <c:f>MME!$F$14:$F$19</c:f>
              <c:numCache>
                <c:formatCode>General</c:formatCode>
                <c:ptCount val="6"/>
                <c:pt idx="0">
                  <c:v>36.799999999999997</c:v>
                </c:pt>
                <c:pt idx="1">
                  <c:v>38.700000000000003</c:v>
                </c:pt>
                <c:pt idx="2">
                  <c:v>47.2</c:v>
                </c:pt>
                <c:pt idx="3">
                  <c:v>57.9</c:v>
                </c:pt>
                <c:pt idx="4">
                  <c:v>54.9</c:v>
                </c:pt>
                <c:pt idx="5" formatCode="0.0">
                  <c:v>74.7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4FD-4227-BAAB-FF97C8188E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82207071"/>
        <c:axId val="282203231"/>
      </c:lineChart>
      <c:catAx>
        <c:axId val="5480570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548064255"/>
        <c:crosses val="autoZero"/>
        <c:auto val="1"/>
        <c:lblAlgn val="ctr"/>
        <c:lblOffset val="100"/>
        <c:noMultiLvlLbl val="0"/>
      </c:catAx>
      <c:valAx>
        <c:axId val="548064255"/>
        <c:scaling>
          <c:orientation val="minMax"/>
          <c:max val="6000"/>
          <c:min val="100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O"/>
                  <a:t>Casos MME</a:t>
                </a:r>
              </a:p>
            </c:rich>
          </c:tx>
          <c:layout>
            <c:manualLayout>
              <c:xMode val="edge"/>
              <c:yMode val="edge"/>
              <c:x val="3.6484245439469321E-2"/>
              <c:y val="0.3002622221241952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548057055"/>
        <c:crosses val="autoZero"/>
        <c:crossBetween val="between"/>
      </c:valAx>
      <c:valAx>
        <c:axId val="282203231"/>
        <c:scaling>
          <c:orientation val="minMax"/>
          <c:max val="100"/>
          <c:min val="1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O"/>
                  <a:t>Razón MME</a:t>
                </a:r>
              </a:p>
            </c:rich>
          </c:tx>
          <c:layout>
            <c:manualLayout>
              <c:xMode val="edge"/>
              <c:yMode val="edge"/>
              <c:x val="0.96151734764497709"/>
              <c:y val="0.2979512364875959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282207071"/>
        <c:crosses val="max"/>
        <c:crossBetween val="between"/>
        <c:minorUnit val="10"/>
      </c:valAx>
      <c:catAx>
        <c:axId val="282207071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82203231"/>
        <c:crossesAt val="0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ysClr val="windowText" lastClr="000000"/>
          </a:solidFill>
        </a:defRPr>
      </a:pPr>
      <a:endParaRPr lang="es-CO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MME_MES!$I$5</c:f>
              <c:strCache>
                <c:ptCount val="1"/>
                <c:pt idx="0">
                  <c:v>CASOS MME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MME_MES!$H$6:$H$9</c:f>
              <c:strCache>
                <c:ptCount val="4"/>
                <c:pt idx="0">
                  <c:v>2022</c:v>
                </c:pt>
                <c:pt idx="1">
                  <c:v>2023</c:v>
                </c:pt>
                <c:pt idx="2">
                  <c:v> 2024*</c:v>
                </c:pt>
                <c:pt idx="3">
                  <c:v>2025*</c:v>
                </c:pt>
              </c:strCache>
            </c:strRef>
          </c:cat>
          <c:val>
            <c:numRef>
              <c:f>MME_MES!$I$6:$I$9</c:f>
              <c:numCache>
                <c:formatCode>General</c:formatCode>
                <c:ptCount val="4"/>
                <c:pt idx="0">
                  <c:v>2389</c:v>
                </c:pt>
                <c:pt idx="1">
                  <c:v>2416</c:v>
                </c:pt>
                <c:pt idx="2">
                  <c:v>2382</c:v>
                </c:pt>
                <c:pt idx="3">
                  <c:v>2851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2DB-4806-B63E-05161C5A2E7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57853983"/>
        <c:axId val="757877023"/>
      </c:barChart>
      <c:lineChart>
        <c:grouping val="standard"/>
        <c:varyColors val="0"/>
        <c:ser>
          <c:idx val="1"/>
          <c:order val="1"/>
          <c:tx>
            <c:strRef>
              <c:f>MME_MES!$K$5</c:f>
              <c:strCache>
                <c:ptCount val="1"/>
                <c:pt idx="0">
                  <c:v>RAZÓN MME BOGOTÁ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val>
            <c:numRef>
              <c:f>MME_MES!$K$6:$K$9</c:f>
              <c:numCache>
                <c:formatCode>0.0</c:formatCode>
                <c:ptCount val="4"/>
                <c:pt idx="0">
                  <c:v>74.658583080721272</c:v>
                </c:pt>
                <c:pt idx="1">
                  <c:v>79.088647374623534</c:v>
                </c:pt>
                <c:pt idx="2">
                  <c:v>85.379404279723289</c:v>
                </c:pt>
                <c:pt idx="3">
                  <c:v>105.42469400584255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2DB-4806-B63E-05161C5A2E7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51660352"/>
        <c:axId val="1651655072"/>
      </c:lineChart>
      <c:catAx>
        <c:axId val="75785398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757877023"/>
        <c:crosses val="autoZero"/>
        <c:auto val="1"/>
        <c:lblAlgn val="ctr"/>
        <c:lblOffset val="100"/>
        <c:noMultiLvlLbl val="0"/>
      </c:catAx>
      <c:valAx>
        <c:axId val="757877023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O">
                    <a:solidFill>
                      <a:schemeClr val="tx1"/>
                    </a:solidFill>
                  </a:rPr>
                  <a:t>Casos</a:t>
                </a:r>
                <a:r>
                  <a:rPr lang="es-CO" baseline="0">
                    <a:solidFill>
                      <a:schemeClr val="tx1"/>
                    </a:solidFill>
                  </a:rPr>
                  <a:t> de MME</a:t>
                </a:r>
                <a:endParaRPr lang="es-CO">
                  <a:solidFill>
                    <a:schemeClr val="tx1"/>
                  </a:solidFill>
                </a:endParaRPr>
              </a:p>
            </c:rich>
          </c:tx>
          <c:layout>
            <c:manualLayout>
              <c:xMode val="edge"/>
              <c:yMode val="edge"/>
              <c:x val="0.12002182214948172"/>
              <c:y val="0.2611725177545294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757853983"/>
        <c:crosses val="autoZero"/>
        <c:crossBetween val="between"/>
      </c:valAx>
      <c:valAx>
        <c:axId val="1651655072"/>
        <c:scaling>
          <c:orientation val="minMax"/>
          <c:max val="120"/>
          <c:min val="0"/>
        </c:scaling>
        <c:delete val="0"/>
        <c:axPos val="r"/>
        <c:numFmt formatCode="#,##0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651660352"/>
        <c:crosses val="max"/>
        <c:crossBetween val="between"/>
      </c:valAx>
      <c:catAx>
        <c:axId val="1651660352"/>
        <c:scaling>
          <c:orientation val="minMax"/>
        </c:scaling>
        <c:delete val="1"/>
        <c:axPos val="b"/>
        <c:majorTickMark val="out"/>
        <c:minorTickMark val="none"/>
        <c:tickLblPos val="nextTo"/>
        <c:crossAx val="1651655072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MM!$C$23</c:f>
              <c:strCache>
                <c:ptCount val="1"/>
                <c:pt idx="0">
                  <c:v>CASOS BOGOTÁ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MM!$B$46:$B$51</c:f>
              <c:strCache>
                <c:ptCount val="6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2024*</c:v>
                </c:pt>
              </c:strCache>
            </c:strRef>
          </c:cat>
          <c:val>
            <c:numRef>
              <c:f>MM!$C$46:$C$51</c:f>
              <c:numCache>
                <c:formatCode>General</c:formatCode>
                <c:ptCount val="6"/>
                <c:pt idx="0">
                  <c:v>21</c:v>
                </c:pt>
                <c:pt idx="1">
                  <c:v>25</c:v>
                </c:pt>
                <c:pt idx="2">
                  <c:v>46</c:v>
                </c:pt>
                <c:pt idx="3">
                  <c:v>25</c:v>
                </c:pt>
                <c:pt idx="4">
                  <c:v>19</c:v>
                </c:pt>
                <c:pt idx="5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42-46C6-B4F0-896641BA2D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11683423"/>
        <c:axId val="1111669023"/>
      </c:barChart>
      <c:lineChart>
        <c:grouping val="standard"/>
        <c:varyColors val="0"/>
        <c:ser>
          <c:idx val="1"/>
          <c:order val="1"/>
          <c:tx>
            <c:strRef>
              <c:f>MM!$D$23</c:f>
              <c:strCache>
                <c:ptCount val="1"/>
                <c:pt idx="0">
                  <c:v>RMM BOGOTÁ 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MM!$B$46:$B$51</c:f>
              <c:strCache>
                <c:ptCount val="6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2024*</c:v>
                </c:pt>
              </c:strCache>
            </c:strRef>
          </c:cat>
          <c:val>
            <c:numRef>
              <c:f>MM!$D$46:$D$51</c:f>
              <c:numCache>
                <c:formatCode>0.0</c:formatCode>
                <c:ptCount val="6"/>
                <c:pt idx="0">
                  <c:v>24.7</c:v>
                </c:pt>
                <c:pt idx="1">
                  <c:v>31.5</c:v>
                </c:pt>
                <c:pt idx="2">
                  <c:v>68.7</c:v>
                </c:pt>
                <c:pt idx="3">
                  <c:v>38.6</c:v>
                </c:pt>
                <c:pt idx="4" formatCode="General">
                  <c:v>31.2</c:v>
                </c:pt>
                <c:pt idx="5">
                  <c:v>37.1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142-46C6-B4F0-896641BA2D75}"/>
            </c:ext>
          </c:extLst>
        </c:ser>
        <c:ser>
          <c:idx val="2"/>
          <c:order val="2"/>
          <c:tx>
            <c:strRef>
              <c:f>MM!$E$23</c:f>
              <c:strCache>
                <c:ptCount val="1"/>
                <c:pt idx="0">
                  <c:v>RMM COLOMBIA 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MM!$B$46:$B$51</c:f>
              <c:strCache>
                <c:ptCount val="6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2024*</c:v>
                </c:pt>
              </c:strCache>
            </c:strRef>
          </c:cat>
          <c:val>
            <c:numRef>
              <c:f>MM!$E$46:$E$51</c:f>
              <c:numCache>
                <c:formatCode>0.0</c:formatCode>
                <c:ptCount val="6"/>
                <c:pt idx="0">
                  <c:v>50.7</c:v>
                </c:pt>
                <c:pt idx="1">
                  <c:v>65.8</c:v>
                </c:pt>
                <c:pt idx="2">
                  <c:v>83.2</c:v>
                </c:pt>
                <c:pt idx="3" formatCode="General">
                  <c:v>48.5</c:v>
                </c:pt>
                <c:pt idx="4">
                  <c:v>46.4</c:v>
                </c:pt>
                <c:pt idx="5" formatCode="General">
                  <c:v>44.1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F142-46C6-B4F0-896641BA2D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11683423"/>
        <c:axId val="1111669023"/>
      </c:lineChart>
      <c:catAx>
        <c:axId val="11116834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111669023"/>
        <c:crosses val="autoZero"/>
        <c:auto val="1"/>
        <c:lblAlgn val="ctr"/>
        <c:lblOffset val="100"/>
        <c:noMultiLvlLbl val="0"/>
      </c:catAx>
      <c:valAx>
        <c:axId val="1111669023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O"/>
                  <a:t>Razón Mortalidad Materna</a:t>
                </a:r>
              </a:p>
            </c:rich>
          </c:tx>
          <c:layout>
            <c:manualLayout>
              <c:xMode val="edge"/>
              <c:yMode val="edge"/>
              <c:x val="5.6841253233265873E-2"/>
              <c:y val="0.2824878774084627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111683423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s-CO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MM_MES!$M$2</c:f>
              <c:strCache>
                <c:ptCount val="1"/>
                <c:pt idx="0">
                  <c:v>Casos Bogotá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MM_MES!$L$3:$L$6</c:f>
              <c:strCache>
                <c:ptCount val="4"/>
                <c:pt idx="0">
                  <c:v>2022</c:v>
                </c:pt>
                <c:pt idx="1">
                  <c:v>2023</c:v>
                </c:pt>
                <c:pt idx="2">
                  <c:v>2024*</c:v>
                </c:pt>
                <c:pt idx="3">
                  <c:v>2025*</c:v>
                </c:pt>
              </c:strCache>
            </c:strRef>
          </c:cat>
          <c:val>
            <c:numRef>
              <c:f>MM_MES!$M$3:$M$6</c:f>
              <c:numCache>
                <c:formatCode>General</c:formatCode>
                <c:ptCount val="4"/>
                <c:pt idx="0">
                  <c:v>14</c:v>
                </c:pt>
                <c:pt idx="1">
                  <c:v>9</c:v>
                </c:pt>
                <c:pt idx="2">
                  <c:v>8</c:v>
                </c:pt>
                <c:pt idx="3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39-461F-85A7-3A5A3914B9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02233407"/>
        <c:axId val="1702236287"/>
      </c:barChart>
      <c:lineChart>
        <c:grouping val="standard"/>
        <c:varyColors val="0"/>
        <c:ser>
          <c:idx val="1"/>
          <c:order val="1"/>
          <c:tx>
            <c:strRef>
              <c:f>MM_MES!$O$2</c:f>
              <c:strCache>
                <c:ptCount val="1"/>
                <c:pt idx="0">
                  <c:v>RMM Bogotá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val>
            <c:numRef>
              <c:f>MM_MES!$O$3:$O$6</c:f>
              <c:numCache>
                <c:formatCode>0.0</c:formatCode>
                <c:ptCount val="4"/>
                <c:pt idx="0">
                  <c:v>43.751367230225945</c:v>
                </c:pt>
                <c:pt idx="1">
                  <c:v>29.461830561738907</c:v>
                </c:pt>
                <c:pt idx="2">
                  <c:v>28.674862898311769</c:v>
                </c:pt>
                <c:pt idx="3">
                  <c:v>29.582516732611026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039-461F-85A7-3A5A3914B9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33061391"/>
        <c:axId val="1733065231"/>
      </c:lineChart>
      <c:catAx>
        <c:axId val="170223340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702236287"/>
        <c:crosses val="autoZero"/>
        <c:auto val="1"/>
        <c:lblAlgn val="ctr"/>
        <c:lblOffset val="100"/>
        <c:noMultiLvlLbl val="0"/>
      </c:catAx>
      <c:valAx>
        <c:axId val="1702236287"/>
        <c:scaling>
          <c:orientation val="minMax"/>
          <c:min val="1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O"/>
                  <a:t>Casos Muerte Materna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702233407"/>
        <c:crosses val="autoZero"/>
        <c:crossBetween val="between"/>
        <c:majorUnit val="1"/>
        <c:minorUnit val="1"/>
      </c:valAx>
      <c:valAx>
        <c:axId val="1733065231"/>
        <c:scaling>
          <c:orientation val="minMax"/>
          <c:max val="130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Razón Muerte Materna 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733061391"/>
        <c:crosses val="max"/>
        <c:crossBetween val="between"/>
      </c:valAx>
      <c:catAx>
        <c:axId val="1733061391"/>
        <c:scaling>
          <c:orientation val="minMax"/>
        </c:scaling>
        <c:delete val="1"/>
        <c:axPos val="b"/>
        <c:majorTickMark val="out"/>
        <c:minorTickMark val="none"/>
        <c:tickLblPos val="nextTo"/>
        <c:crossAx val="1733065231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900">
          <a:solidFill>
            <a:schemeClr val="tx1"/>
          </a:solidFill>
        </a:defRPr>
      </a:pPr>
      <a:endParaRPr lang="es-CO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2176545584787739E-2"/>
          <c:y val="0.13034147774019283"/>
          <c:w val="0.84300555244965636"/>
          <c:h val="0.655046504689384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MM_SE!$B$3</c:f>
              <c:strCache>
                <c:ptCount val="1"/>
                <c:pt idx="0">
                  <c:v>0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2AABA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6F3-4CBA-9BED-6AAF6DAA82B4}"/>
              </c:ext>
            </c:extLst>
          </c:dPt>
          <c:dPt>
            <c:idx val="2"/>
            <c:invertIfNegative val="0"/>
            <c:bubble3D val="0"/>
            <c:spPr>
              <a:solidFill>
                <a:srgbClr val="2AABA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6F3-4CBA-9BED-6AAF6DAA82B4}"/>
              </c:ext>
            </c:extLst>
          </c:dPt>
          <c:dPt>
            <c:idx val="6"/>
            <c:invertIfNegative val="0"/>
            <c:bubble3D val="0"/>
            <c:spPr>
              <a:solidFill>
                <a:srgbClr val="2AABA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6F3-4CBA-9BED-6AAF6DAA82B4}"/>
              </c:ext>
            </c:extLst>
          </c:dPt>
          <c:dPt>
            <c:idx val="7"/>
            <c:invertIfNegative val="0"/>
            <c:bubble3D val="0"/>
            <c:spPr>
              <a:solidFill>
                <a:srgbClr val="2AABA8"/>
              </a:solidFill>
              <a:ln>
                <a:solidFill>
                  <a:srgbClr val="2AABA8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6F3-4CBA-9BED-6AAF6DAA82B4}"/>
              </c:ext>
            </c:extLst>
          </c:dPt>
          <c:dPt>
            <c:idx val="8"/>
            <c:invertIfNegative val="0"/>
            <c:bubble3D val="0"/>
            <c:spPr>
              <a:solidFill>
                <a:srgbClr val="2AABA8"/>
              </a:solidFill>
              <a:ln>
                <a:solidFill>
                  <a:srgbClr val="2AABA8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56F3-4CBA-9BED-6AAF6DAA82B4}"/>
              </c:ext>
            </c:extLst>
          </c:dPt>
          <c:dPt>
            <c:idx val="9"/>
            <c:invertIfNegative val="0"/>
            <c:bubble3D val="0"/>
            <c:spPr>
              <a:solidFill>
                <a:srgbClr val="2AABA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56F3-4CBA-9BED-6AAF6DAA82B4}"/>
              </c:ext>
            </c:extLst>
          </c:dPt>
          <c:dPt>
            <c:idx val="12"/>
            <c:invertIfNegative val="0"/>
            <c:bubble3D val="0"/>
            <c:spPr>
              <a:solidFill>
                <a:srgbClr val="2AABA8"/>
              </a:solidFill>
              <a:ln>
                <a:solidFill>
                  <a:srgbClr val="2AABA8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56F3-4CBA-9BED-6AAF6DAA82B4}"/>
              </c:ext>
            </c:extLst>
          </c:dPt>
          <c:dPt>
            <c:idx val="13"/>
            <c:invertIfNegative val="0"/>
            <c:bubble3D val="0"/>
            <c:spPr>
              <a:solidFill>
                <a:srgbClr val="2AABA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56F3-4CBA-9BED-6AAF6DAA82B4}"/>
              </c:ext>
            </c:extLst>
          </c:dPt>
          <c:dPt>
            <c:idx val="16"/>
            <c:invertIfNegative val="0"/>
            <c:bubble3D val="0"/>
            <c:spPr>
              <a:solidFill>
                <a:srgbClr val="2AABA8"/>
              </a:solidFill>
              <a:ln>
                <a:solidFill>
                  <a:srgbClr val="2AABA8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56F3-4CBA-9BED-6AAF6DAA82B4}"/>
              </c:ext>
            </c:extLst>
          </c:dPt>
          <c:dPt>
            <c:idx val="18"/>
            <c:invertIfNegative val="0"/>
            <c:bubble3D val="0"/>
            <c:spPr>
              <a:solidFill>
                <a:srgbClr val="2AABA8"/>
              </a:solidFill>
              <a:ln>
                <a:solidFill>
                  <a:srgbClr val="2AABA8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56F3-4CBA-9BED-6AAF6DAA82B4}"/>
              </c:ext>
            </c:extLst>
          </c:dPt>
          <c:dPt>
            <c:idx val="19"/>
            <c:invertIfNegative val="0"/>
            <c:bubble3D val="0"/>
            <c:spPr>
              <a:solidFill>
                <a:srgbClr val="2AABA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56F3-4CBA-9BED-6AAF6DAA82B4}"/>
              </c:ext>
            </c:extLst>
          </c:dPt>
          <c:dPt>
            <c:idx val="23"/>
            <c:invertIfNegative val="0"/>
            <c:bubble3D val="0"/>
            <c:spPr>
              <a:solidFill>
                <a:srgbClr val="2AABA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7-56F3-4CBA-9BED-6AAF6DAA82B4}"/>
              </c:ext>
            </c:extLst>
          </c:dPt>
          <c:dPt>
            <c:idx val="28"/>
            <c:invertIfNegative val="0"/>
            <c:bubble3D val="0"/>
            <c:spPr>
              <a:solidFill>
                <a:srgbClr val="E7956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9-56F3-4CBA-9BED-6AAF6DAA82B4}"/>
              </c:ext>
            </c:extLst>
          </c:dPt>
          <c:dPt>
            <c:idx val="29"/>
            <c:invertIfNegative val="0"/>
            <c:bubble3D val="0"/>
            <c:spPr>
              <a:solidFill>
                <a:srgbClr val="E7956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B-56F3-4CBA-9BED-6AAF6DAA82B4}"/>
              </c:ext>
            </c:extLst>
          </c:dPt>
          <c:dPt>
            <c:idx val="32"/>
            <c:invertIfNegative val="0"/>
            <c:bubble3D val="0"/>
            <c:spPr>
              <a:solidFill>
                <a:srgbClr val="E79563"/>
              </a:solidFill>
              <a:ln>
                <a:solidFill>
                  <a:srgbClr val="E79563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D-56F3-4CBA-9BED-6AAF6DAA82B4}"/>
              </c:ext>
            </c:extLst>
          </c:dPt>
          <c:dPt>
            <c:idx val="35"/>
            <c:invertIfNegative val="0"/>
            <c:bubble3D val="0"/>
            <c:spPr>
              <a:solidFill>
                <a:srgbClr val="E7956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F-56F3-4CBA-9BED-6AAF6DAA82B4}"/>
              </c:ext>
            </c:extLst>
          </c:dPt>
          <c:dPt>
            <c:idx val="36"/>
            <c:invertIfNegative val="0"/>
            <c:bubble3D val="0"/>
            <c:spPr>
              <a:solidFill>
                <a:srgbClr val="E7956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1-56F3-4CBA-9BED-6AAF6DAA82B4}"/>
              </c:ext>
            </c:extLst>
          </c:dPt>
          <c:dPt>
            <c:idx val="41"/>
            <c:invertIfNegative val="0"/>
            <c:bubble3D val="0"/>
            <c:spPr>
              <a:solidFill>
                <a:srgbClr val="E7956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3-56F3-4CBA-9BED-6AAF6DAA82B4}"/>
              </c:ext>
            </c:extLst>
          </c:dPt>
          <c:dPt>
            <c:idx val="42"/>
            <c:invertIfNegative val="0"/>
            <c:bubble3D val="0"/>
            <c:spPr>
              <a:solidFill>
                <a:srgbClr val="E7956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5-56F3-4CBA-9BED-6AAF6DAA82B4}"/>
              </c:ext>
            </c:extLst>
          </c:dPt>
          <c:dPt>
            <c:idx val="43"/>
            <c:invertIfNegative val="0"/>
            <c:bubble3D val="0"/>
            <c:spPr>
              <a:solidFill>
                <a:srgbClr val="E79563"/>
              </a:solidFill>
              <a:ln>
                <a:solidFill>
                  <a:srgbClr val="E79563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7-56F3-4CBA-9BED-6AAF6DAA82B4}"/>
              </c:ext>
            </c:extLst>
          </c:dPt>
          <c:dPt>
            <c:idx val="57"/>
            <c:invertIfNegative val="0"/>
            <c:bubble3D val="0"/>
            <c:spPr>
              <a:solidFill>
                <a:srgbClr val="6699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9-56F3-4CBA-9BED-6AAF6DAA82B4}"/>
              </c:ext>
            </c:extLst>
          </c:dPt>
          <c:dPt>
            <c:idx val="58"/>
            <c:invertIfNegative val="0"/>
            <c:bubble3D val="0"/>
            <c:spPr>
              <a:solidFill>
                <a:srgbClr val="6699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B-56F3-4CBA-9BED-6AAF6DAA82B4}"/>
              </c:ext>
            </c:extLst>
          </c:dPt>
          <c:dPt>
            <c:idx val="60"/>
            <c:invertIfNegative val="0"/>
            <c:bubble3D val="0"/>
            <c:spPr>
              <a:solidFill>
                <a:srgbClr val="6699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D-56F3-4CBA-9BED-6AAF6DAA82B4}"/>
              </c:ext>
            </c:extLst>
          </c:dPt>
          <c:dPt>
            <c:idx val="61"/>
            <c:invertIfNegative val="0"/>
            <c:bubble3D val="0"/>
            <c:spPr>
              <a:solidFill>
                <a:srgbClr val="6699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F-56F3-4CBA-9BED-6AAF6DAA82B4}"/>
              </c:ext>
            </c:extLst>
          </c:dPt>
          <c:dPt>
            <c:idx val="66"/>
            <c:invertIfNegative val="0"/>
            <c:bubble3D val="0"/>
            <c:spPr>
              <a:solidFill>
                <a:srgbClr val="6699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1-56F3-4CBA-9BED-6AAF6DAA82B4}"/>
              </c:ext>
            </c:extLst>
          </c:dPt>
          <c:dPt>
            <c:idx val="70"/>
            <c:invertIfNegative val="0"/>
            <c:bubble3D val="0"/>
            <c:spPr>
              <a:solidFill>
                <a:srgbClr val="6699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3-56F3-4CBA-9BED-6AAF6DAA82B4}"/>
              </c:ext>
            </c:extLst>
          </c:dPt>
          <c:dPt>
            <c:idx val="83"/>
            <c:invertIfNegative val="0"/>
            <c:bubble3D val="0"/>
            <c:spPr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5-56F3-4CBA-9BED-6AAF6DAA82B4}"/>
              </c:ext>
            </c:extLst>
          </c:dPt>
          <c:dPt>
            <c:idx val="87"/>
            <c:invertIfNegative val="0"/>
            <c:bubble3D val="0"/>
            <c:spPr>
              <a:solidFill>
                <a:srgbClr val="FBA7A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7-56F3-4CBA-9BED-6AAF6DAA82B4}"/>
              </c:ext>
            </c:extLst>
          </c:dPt>
          <c:dPt>
            <c:idx val="92"/>
            <c:invertIfNegative val="0"/>
            <c:bubble3D val="0"/>
            <c:spPr>
              <a:solidFill>
                <a:srgbClr val="FBA7A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9-56F3-4CBA-9BED-6AAF6DAA82B4}"/>
              </c:ext>
            </c:extLst>
          </c:dPt>
          <c:dPt>
            <c:idx val="95"/>
            <c:invertIfNegative val="0"/>
            <c:bubble3D val="0"/>
            <c:spPr>
              <a:solidFill>
                <a:srgbClr val="FBA7A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B-56F3-4CBA-9BED-6AAF6DAA82B4}"/>
              </c:ext>
            </c:extLst>
          </c:dPt>
          <c:dPt>
            <c:idx val="102"/>
            <c:invertIfNegative val="0"/>
            <c:bubble3D val="0"/>
            <c:spPr>
              <a:solidFill>
                <a:srgbClr val="FBA7A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D-56F3-4CBA-9BED-6AAF6DAA82B4}"/>
              </c:ext>
            </c:extLst>
          </c:dPt>
          <c:dPt>
            <c:idx val="103"/>
            <c:invertIfNegative val="0"/>
            <c:bubble3D val="0"/>
            <c:spPr>
              <a:solidFill>
                <a:srgbClr val="FBA7A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F-56F3-4CBA-9BED-6AAF6DAA82B4}"/>
              </c:ext>
            </c:extLst>
          </c:dPt>
          <c:dPt>
            <c:idx val="104"/>
            <c:invertIfNegative val="0"/>
            <c:bubble3D val="0"/>
            <c:spPr>
              <a:solidFill>
                <a:srgbClr val="FBA7A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41-56F3-4CBA-9BED-6AAF6DAA82B4}"/>
              </c:ext>
            </c:extLst>
          </c:dPt>
          <c:dPt>
            <c:idx val="105"/>
            <c:invertIfNegative val="0"/>
            <c:bubble3D val="0"/>
            <c:spPr>
              <a:solidFill>
                <a:srgbClr val="FBA7A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43-56F3-4CBA-9BED-6AAF6DAA82B4}"/>
              </c:ext>
            </c:extLst>
          </c:dPt>
          <c:dPt>
            <c:idx val="108"/>
            <c:invertIfNegative val="0"/>
            <c:bubble3D val="0"/>
            <c:spPr>
              <a:solidFill>
                <a:srgbClr val="FBA7A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45-56F3-4CBA-9BED-6AAF6DAA82B4}"/>
              </c:ext>
            </c:extLst>
          </c:dPt>
          <c:dLbls>
            <c:delete val="1"/>
          </c:dLbls>
          <c:cat>
            <c:strRef>
              <c:f>MM_SE!$A$4:$A$114</c:f>
              <c:strCache>
                <c:ptCount val="111"/>
                <c:pt idx="0">
                  <c:v>2022 - 01</c:v>
                </c:pt>
                <c:pt idx="1">
                  <c:v>2022-  02</c:v>
                </c:pt>
                <c:pt idx="2">
                  <c:v>2022 - 03</c:v>
                </c:pt>
                <c:pt idx="3">
                  <c:v>2022 - 04</c:v>
                </c:pt>
                <c:pt idx="4">
                  <c:v>2022 - 05</c:v>
                </c:pt>
                <c:pt idx="5">
                  <c:v>2022 - 06</c:v>
                </c:pt>
                <c:pt idx="6">
                  <c:v>2022 - 07</c:v>
                </c:pt>
                <c:pt idx="7">
                  <c:v>2022 - 08</c:v>
                </c:pt>
                <c:pt idx="8">
                  <c:v>2022 - 09</c:v>
                </c:pt>
                <c:pt idx="9">
                  <c:v>2022 - 10</c:v>
                </c:pt>
                <c:pt idx="10">
                  <c:v>2022 - 11</c:v>
                </c:pt>
                <c:pt idx="11">
                  <c:v>2022 - 12</c:v>
                </c:pt>
                <c:pt idx="12">
                  <c:v>2022 - 13</c:v>
                </c:pt>
                <c:pt idx="13">
                  <c:v>2022 - 14</c:v>
                </c:pt>
                <c:pt idx="14">
                  <c:v>2022 - 15</c:v>
                </c:pt>
                <c:pt idx="15">
                  <c:v>2022 - 16</c:v>
                </c:pt>
                <c:pt idx="16">
                  <c:v>2022 - 17</c:v>
                </c:pt>
                <c:pt idx="17">
                  <c:v>2022 - 18</c:v>
                </c:pt>
                <c:pt idx="18">
                  <c:v>2022 - 19</c:v>
                </c:pt>
                <c:pt idx="19">
                  <c:v>2022 - 20</c:v>
                </c:pt>
                <c:pt idx="20">
                  <c:v>2022 - 21</c:v>
                </c:pt>
                <c:pt idx="21">
                  <c:v>2022 - 22</c:v>
                </c:pt>
                <c:pt idx="22">
                  <c:v>2022 - 23</c:v>
                </c:pt>
                <c:pt idx="23">
                  <c:v>2022 - 24</c:v>
                </c:pt>
                <c:pt idx="24">
                  <c:v>2022 - 25</c:v>
                </c:pt>
                <c:pt idx="25">
                  <c:v>2022 - 26</c:v>
                </c:pt>
                <c:pt idx="26">
                  <c:v>2022 - 27</c:v>
                </c:pt>
                <c:pt idx="27">
                  <c:v>2022 - 28</c:v>
                </c:pt>
                <c:pt idx="28">
                  <c:v>2023 - 01</c:v>
                </c:pt>
                <c:pt idx="29">
                  <c:v>2023 - 02</c:v>
                </c:pt>
                <c:pt idx="30">
                  <c:v>2023 - 03</c:v>
                </c:pt>
                <c:pt idx="31">
                  <c:v>2023 - 04</c:v>
                </c:pt>
                <c:pt idx="32">
                  <c:v>2023 - 05</c:v>
                </c:pt>
                <c:pt idx="33">
                  <c:v>2023 - 06</c:v>
                </c:pt>
                <c:pt idx="34">
                  <c:v>2023 - 07</c:v>
                </c:pt>
                <c:pt idx="35">
                  <c:v>2023 - 08</c:v>
                </c:pt>
                <c:pt idx="36">
                  <c:v>2023 - 09</c:v>
                </c:pt>
                <c:pt idx="37">
                  <c:v>2023 - 10</c:v>
                </c:pt>
                <c:pt idx="38">
                  <c:v>2023 - 11</c:v>
                </c:pt>
                <c:pt idx="39">
                  <c:v>2023 - 12</c:v>
                </c:pt>
                <c:pt idx="40">
                  <c:v>2023 - 13</c:v>
                </c:pt>
                <c:pt idx="41">
                  <c:v>2023 - 14</c:v>
                </c:pt>
                <c:pt idx="42">
                  <c:v>2023 - 15</c:v>
                </c:pt>
                <c:pt idx="43">
                  <c:v>2023 - 16</c:v>
                </c:pt>
                <c:pt idx="44">
                  <c:v>2023 - 17</c:v>
                </c:pt>
                <c:pt idx="45">
                  <c:v>2023 - 18</c:v>
                </c:pt>
                <c:pt idx="46">
                  <c:v>2023 - 19</c:v>
                </c:pt>
                <c:pt idx="47">
                  <c:v>2023 - 20</c:v>
                </c:pt>
                <c:pt idx="48">
                  <c:v>2023 - 21</c:v>
                </c:pt>
                <c:pt idx="49">
                  <c:v>2023 - 22</c:v>
                </c:pt>
                <c:pt idx="50">
                  <c:v>2023 - 23</c:v>
                </c:pt>
                <c:pt idx="51">
                  <c:v>2023 - 24</c:v>
                </c:pt>
                <c:pt idx="52">
                  <c:v>2023 - 25</c:v>
                </c:pt>
                <c:pt idx="53">
                  <c:v>2023 - 26</c:v>
                </c:pt>
                <c:pt idx="54">
                  <c:v>2023 - 27</c:v>
                </c:pt>
                <c:pt idx="55">
                  <c:v>2023 - 28</c:v>
                </c:pt>
                <c:pt idx="56">
                  <c:v>2024 - 01</c:v>
                </c:pt>
                <c:pt idx="57">
                  <c:v>2024 - 02</c:v>
                </c:pt>
                <c:pt idx="58">
                  <c:v>2024 - 03</c:v>
                </c:pt>
                <c:pt idx="59">
                  <c:v>2024 - 04</c:v>
                </c:pt>
                <c:pt idx="60">
                  <c:v>2024 - 05</c:v>
                </c:pt>
                <c:pt idx="61">
                  <c:v>2024 - 06</c:v>
                </c:pt>
                <c:pt idx="62">
                  <c:v>2024 - 07</c:v>
                </c:pt>
                <c:pt idx="63">
                  <c:v>2024 - 08</c:v>
                </c:pt>
                <c:pt idx="64">
                  <c:v>2024 - 09</c:v>
                </c:pt>
                <c:pt idx="65">
                  <c:v>2024 - 10</c:v>
                </c:pt>
                <c:pt idx="66">
                  <c:v>2024 - 11</c:v>
                </c:pt>
                <c:pt idx="67">
                  <c:v>2024 - 12</c:v>
                </c:pt>
                <c:pt idx="68">
                  <c:v>2024 - 13</c:v>
                </c:pt>
                <c:pt idx="69">
                  <c:v>2024 - 14</c:v>
                </c:pt>
                <c:pt idx="70">
                  <c:v>2024 - 15</c:v>
                </c:pt>
                <c:pt idx="71">
                  <c:v>2024 - 16</c:v>
                </c:pt>
                <c:pt idx="72">
                  <c:v>2024 - 17</c:v>
                </c:pt>
                <c:pt idx="73">
                  <c:v>2024 - 18</c:v>
                </c:pt>
                <c:pt idx="74">
                  <c:v>2024 - 19</c:v>
                </c:pt>
                <c:pt idx="75">
                  <c:v>2024 - 20</c:v>
                </c:pt>
                <c:pt idx="76">
                  <c:v>2024 - 21</c:v>
                </c:pt>
                <c:pt idx="77">
                  <c:v>2024 - 22</c:v>
                </c:pt>
                <c:pt idx="78">
                  <c:v>2024 - 23</c:v>
                </c:pt>
                <c:pt idx="79">
                  <c:v>2024 - 24</c:v>
                </c:pt>
                <c:pt idx="80">
                  <c:v>2024 - 25</c:v>
                </c:pt>
                <c:pt idx="81">
                  <c:v>2024 - 26</c:v>
                </c:pt>
                <c:pt idx="82">
                  <c:v>2024 - 27</c:v>
                </c:pt>
                <c:pt idx="83">
                  <c:v>2025 - 01</c:v>
                </c:pt>
                <c:pt idx="84">
                  <c:v>2025 - 02</c:v>
                </c:pt>
                <c:pt idx="85">
                  <c:v>2025 - 03</c:v>
                </c:pt>
                <c:pt idx="86">
                  <c:v>2025 - 04</c:v>
                </c:pt>
                <c:pt idx="87">
                  <c:v>2025 - 05</c:v>
                </c:pt>
                <c:pt idx="88">
                  <c:v>2025 - 06</c:v>
                </c:pt>
                <c:pt idx="89">
                  <c:v>2025 - 07</c:v>
                </c:pt>
                <c:pt idx="90">
                  <c:v>2025 - 08</c:v>
                </c:pt>
                <c:pt idx="91">
                  <c:v>2025 - 09</c:v>
                </c:pt>
                <c:pt idx="92">
                  <c:v>2025 - 10</c:v>
                </c:pt>
                <c:pt idx="93">
                  <c:v>2025 - 11</c:v>
                </c:pt>
                <c:pt idx="94">
                  <c:v>2025 - 12</c:v>
                </c:pt>
                <c:pt idx="95">
                  <c:v>2025 - 13</c:v>
                </c:pt>
                <c:pt idx="96">
                  <c:v>2025 - 14</c:v>
                </c:pt>
                <c:pt idx="97">
                  <c:v>2025 - 15</c:v>
                </c:pt>
                <c:pt idx="98">
                  <c:v>2025 - 16</c:v>
                </c:pt>
                <c:pt idx="99">
                  <c:v>2025 - 17</c:v>
                </c:pt>
                <c:pt idx="100">
                  <c:v>2025 - 18</c:v>
                </c:pt>
                <c:pt idx="101">
                  <c:v>2025 - 19</c:v>
                </c:pt>
                <c:pt idx="102">
                  <c:v>2025 - 20</c:v>
                </c:pt>
                <c:pt idx="103">
                  <c:v>2025 - 21</c:v>
                </c:pt>
                <c:pt idx="104">
                  <c:v>2025 - 22</c:v>
                </c:pt>
                <c:pt idx="105">
                  <c:v>2025 - 23</c:v>
                </c:pt>
                <c:pt idx="106">
                  <c:v>2025 - 24</c:v>
                </c:pt>
                <c:pt idx="107">
                  <c:v>2025 - 25</c:v>
                </c:pt>
                <c:pt idx="108">
                  <c:v>2025 - 26</c:v>
                </c:pt>
                <c:pt idx="109">
                  <c:v>2025 - 27</c:v>
                </c:pt>
                <c:pt idx="110">
                  <c:v>2025 - 28</c:v>
                </c:pt>
              </c:strCache>
            </c:strRef>
          </c:cat>
          <c:val>
            <c:numRef>
              <c:f>MM_SE!$B$4:$B$114</c:f>
              <c:numCache>
                <c:formatCode>General</c:formatCode>
                <c:ptCount val="111"/>
                <c:pt idx="0">
                  <c:v>1</c:v>
                </c:pt>
                <c:pt idx="1">
                  <c:v>0</c:v>
                </c:pt>
                <c:pt idx="2">
                  <c:v>1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1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1</c:v>
                </c:pt>
                <c:pt idx="17">
                  <c:v>0</c:v>
                </c:pt>
                <c:pt idx="18">
                  <c:v>1</c:v>
                </c:pt>
                <c:pt idx="19">
                  <c:v>3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2</c:v>
                </c:pt>
                <c:pt idx="24">
                  <c:v>0</c:v>
                </c:pt>
                <c:pt idx="25">
                  <c:v>1</c:v>
                </c:pt>
                <c:pt idx="26">
                  <c:v>0</c:v>
                </c:pt>
                <c:pt idx="27">
                  <c:v>0</c:v>
                </c:pt>
                <c:pt idx="28">
                  <c:v>1</c:v>
                </c:pt>
                <c:pt idx="29">
                  <c:v>1</c:v>
                </c:pt>
                <c:pt idx="30">
                  <c:v>0</c:v>
                </c:pt>
                <c:pt idx="31">
                  <c:v>0</c:v>
                </c:pt>
                <c:pt idx="32">
                  <c:v>1</c:v>
                </c:pt>
                <c:pt idx="33">
                  <c:v>0</c:v>
                </c:pt>
                <c:pt idx="34">
                  <c:v>0</c:v>
                </c:pt>
                <c:pt idx="35">
                  <c:v>1</c:v>
                </c:pt>
                <c:pt idx="36">
                  <c:v>1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1</c:v>
                </c:pt>
                <c:pt idx="42">
                  <c:v>1</c:v>
                </c:pt>
                <c:pt idx="43">
                  <c:v>2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3</c:v>
                </c:pt>
                <c:pt idx="58">
                  <c:v>1</c:v>
                </c:pt>
                <c:pt idx="59">
                  <c:v>0</c:v>
                </c:pt>
                <c:pt idx="60">
                  <c:v>1</c:v>
                </c:pt>
                <c:pt idx="61" formatCode="0">
                  <c:v>1</c:v>
                </c:pt>
                <c:pt idx="62" formatCode="0">
                  <c:v>0</c:v>
                </c:pt>
                <c:pt idx="63" formatCode="0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1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  <c:pt idx="70">
                  <c:v>1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1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1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1</c:v>
                </c:pt>
                <c:pt idx="93">
                  <c:v>0</c:v>
                </c:pt>
                <c:pt idx="94">
                  <c:v>0</c:v>
                </c:pt>
                <c:pt idx="95">
                  <c:v>1</c:v>
                </c:pt>
                <c:pt idx="96">
                  <c:v>0</c:v>
                </c:pt>
                <c:pt idx="97">
                  <c:v>0</c:v>
                </c:pt>
                <c:pt idx="98">
                  <c:v>0</c:v>
                </c:pt>
                <c:pt idx="99">
                  <c:v>0</c:v>
                </c:pt>
                <c:pt idx="100">
                  <c:v>0</c:v>
                </c:pt>
                <c:pt idx="101">
                  <c:v>0</c:v>
                </c:pt>
                <c:pt idx="102">
                  <c:v>0</c:v>
                </c:pt>
                <c:pt idx="103">
                  <c:v>1</c:v>
                </c:pt>
                <c:pt idx="104">
                  <c:v>1</c:v>
                </c:pt>
                <c:pt idx="105">
                  <c:v>2</c:v>
                </c:pt>
                <c:pt idx="106">
                  <c:v>0</c:v>
                </c:pt>
                <c:pt idx="107">
                  <c:v>0</c:v>
                </c:pt>
                <c:pt idx="108">
                  <c:v>1</c:v>
                </c:pt>
                <c:pt idx="109">
                  <c:v>0</c:v>
                </c:pt>
                <c:pt idx="1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46-56F3-4CBA-9BED-6AAF6DAA82B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965903871"/>
        <c:axId val="1965909151"/>
      </c:barChart>
      <c:dateAx>
        <c:axId val="1965903871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O">
                    <a:solidFill>
                      <a:schemeClr val="tx1"/>
                    </a:solidFill>
                  </a:rPr>
                  <a:t>Año - Semana Epidemiológica</a:t>
                </a:r>
              </a:p>
            </c:rich>
          </c:tx>
          <c:layout>
            <c:manualLayout>
              <c:xMode val="edge"/>
              <c:yMode val="edge"/>
              <c:x val="0.44730383435020499"/>
              <c:y val="0.923690465122377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</c:title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965909151"/>
        <c:crosses val="autoZero"/>
        <c:auto val="0"/>
        <c:lblOffset val="100"/>
        <c:baseTimeUnit val="days"/>
        <c:majorUnit val="1"/>
      </c:dateAx>
      <c:valAx>
        <c:axId val="1965909151"/>
        <c:scaling>
          <c:orientation val="minMax"/>
          <c:max val="3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O">
                    <a:solidFill>
                      <a:schemeClr val="tx1"/>
                    </a:solidFill>
                  </a:rPr>
                  <a:t>Número muertes maternas 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965903871"/>
        <c:crossesAt val="1"/>
        <c:crossBetween val="between"/>
        <c:majorUnit val="1"/>
        <c:minorUnit val="1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4">
    <c:autoUpdate val="0"/>
  </c:externalData>
  <c:userShapes r:id="rId5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0.27082</cdr:x>
      <cdr:y>0.13283</cdr:y>
    </cdr:from>
    <cdr:to>
      <cdr:x>0.27224</cdr:x>
      <cdr:y>0.78851</cdr:y>
    </cdr:to>
    <cdr:cxnSp macro="">
      <cdr:nvCxnSpPr>
        <cdr:cNvPr id="3" name="Conector recto 2">
          <a:extLst xmlns:a="http://schemas.openxmlformats.org/drawingml/2006/main">
            <a:ext uri="{FF2B5EF4-FFF2-40B4-BE49-F238E27FC236}">
              <a16:creationId xmlns:a16="http://schemas.microsoft.com/office/drawing/2014/main" id="{27BD08AC-B585-8B68-CA34-99AB0E5868A0}"/>
            </a:ext>
          </a:extLst>
        </cdr:cNvPr>
        <cdr:cNvCxnSpPr/>
      </cdr:nvCxnSpPr>
      <cdr:spPr>
        <a:xfrm xmlns:a="http://schemas.openxmlformats.org/drawingml/2006/main">
          <a:off x="2944720" y="763479"/>
          <a:ext cx="15440" cy="3768764"/>
        </a:xfrm>
        <a:prstGeom xmlns:a="http://schemas.openxmlformats.org/drawingml/2006/main" prst="line">
          <a:avLst/>
        </a:prstGeom>
        <a:ln xmlns:a="http://schemas.openxmlformats.org/drawingml/2006/main" w="12700">
          <a:solidFill>
            <a:schemeClr val="tx1">
              <a:lumMod val="50000"/>
              <a:lumOff val="50000"/>
            </a:schemeClr>
          </a:solidFill>
          <a:prstDash val="sys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0.48312</cdr:x>
      <cdr:y>0.12802</cdr:y>
    </cdr:from>
    <cdr:to>
      <cdr:x>0.48454</cdr:x>
      <cdr:y>0.7837</cdr:y>
    </cdr:to>
    <cdr:cxnSp macro="">
      <cdr:nvCxnSpPr>
        <cdr:cNvPr id="5" name="Conector recto 4">
          <a:extLst xmlns:a="http://schemas.openxmlformats.org/drawingml/2006/main">
            <a:ext uri="{FF2B5EF4-FFF2-40B4-BE49-F238E27FC236}">
              <a16:creationId xmlns:a16="http://schemas.microsoft.com/office/drawing/2014/main" id="{20154EB8-CE97-E502-9705-8C2B2C7744C2}"/>
            </a:ext>
          </a:extLst>
        </cdr:cNvPr>
        <cdr:cNvCxnSpPr/>
      </cdr:nvCxnSpPr>
      <cdr:spPr>
        <a:xfrm xmlns:a="http://schemas.openxmlformats.org/drawingml/2006/main">
          <a:off x="5253129" y="735839"/>
          <a:ext cx="15440" cy="3768764"/>
        </a:xfrm>
        <a:prstGeom xmlns:a="http://schemas.openxmlformats.org/drawingml/2006/main" prst="line">
          <a:avLst/>
        </a:prstGeom>
        <a:ln xmlns:a="http://schemas.openxmlformats.org/drawingml/2006/main" w="12700">
          <a:solidFill>
            <a:schemeClr val="tx1">
              <a:lumMod val="50000"/>
              <a:lumOff val="50000"/>
            </a:schemeClr>
          </a:solidFill>
          <a:prstDash val="sys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0.69208</cdr:x>
      <cdr:y>0.13274</cdr:y>
    </cdr:from>
    <cdr:to>
      <cdr:x>0.69351</cdr:x>
      <cdr:y>0.78843</cdr:y>
    </cdr:to>
    <cdr:cxnSp macro="">
      <cdr:nvCxnSpPr>
        <cdr:cNvPr id="6" name="Conector recto 5">
          <a:extLst xmlns:a="http://schemas.openxmlformats.org/drawingml/2006/main">
            <a:ext uri="{FF2B5EF4-FFF2-40B4-BE49-F238E27FC236}">
              <a16:creationId xmlns:a16="http://schemas.microsoft.com/office/drawing/2014/main" id="{20154EB8-CE97-E502-9705-8C2B2C7744C2}"/>
            </a:ext>
          </a:extLst>
        </cdr:cNvPr>
        <cdr:cNvCxnSpPr/>
      </cdr:nvCxnSpPr>
      <cdr:spPr>
        <a:xfrm xmlns:a="http://schemas.openxmlformats.org/drawingml/2006/main">
          <a:off x="7525242" y="762957"/>
          <a:ext cx="15549" cy="3768822"/>
        </a:xfrm>
        <a:prstGeom xmlns:a="http://schemas.openxmlformats.org/drawingml/2006/main" prst="line">
          <a:avLst/>
        </a:prstGeom>
        <a:ln xmlns:a="http://schemas.openxmlformats.org/drawingml/2006/main" w="12700">
          <a:solidFill>
            <a:schemeClr val="tx1">
              <a:lumMod val="50000"/>
              <a:lumOff val="50000"/>
            </a:schemeClr>
          </a:solidFill>
          <a:prstDash val="sys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0.12439</cdr:x>
      <cdr:y>0.18039</cdr:y>
    </cdr:from>
    <cdr:to>
      <cdr:x>0.21136</cdr:x>
      <cdr:y>0.28115</cdr:y>
    </cdr:to>
    <cdr:sp macro="" textlink="">
      <cdr:nvSpPr>
        <cdr:cNvPr id="7" name="CuadroTexto 6">
          <a:extLst xmlns:a="http://schemas.openxmlformats.org/drawingml/2006/main">
            <a:ext uri="{FF2B5EF4-FFF2-40B4-BE49-F238E27FC236}">
              <a16:creationId xmlns:a16="http://schemas.microsoft.com/office/drawing/2014/main" id="{70B73D90-1010-9994-1B8F-7C617D06D8D8}"/>
            </a:ext>
          </a:extLst>
        </cdr:cNvPr>
        <cdr:cNvSpPr txBox="1"/>
      </cdr:nvSpPr>
      <cdr:spPr>
        <a:xfrm xmlns:a="http://schemas.openxmlformats.org/drawingml/2006/main">
          <a:off x="1124617" y="616400"/>
          <a:ext cx="786301" cy="34431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s-CO" sz="1100" b="1" kern="1200"/>
            <a:t>Total: 14</a:t>
          </a:r>
        </a:p>
      </cdr:txBody>
    </cdr:sp>
  </cdr:relSizeAnchor>
  <cdr:relSizeAnchor xmlns:cdr="http://schemas.openxmlformats.org/drawingml/2006/chartDrawing">
    <cdr:from>
      <cdr:x>0.34042</cdr:x>
      <cdr:y>0.179</cdr:y>
    </cdr:from>
    <cdr:to>
      <cdr:x>0.42738</cdr:x>
      <cdr:y>0.22513</cdr:y>
    </cdr:to>
    <cdr:sp macro="" textlink="">
      <cdr:nvSpPr>
        <cdr:cNvPr id="8" name="CuadroTexto 1">
          <a:extLst xmlns:a="http://schemas.openxmlformats.org/drawingml/2006/main">
            <a:ext uri="{FF2B5EF4-FFF2-40B4-BE49-F238E27FC236}">
              <a16:creationId xmlns:a16="http://schemas.microsoft.com/office/drawing/2014/main" id="{CE100E81-E05A-AFFA-AAB0-C8AB9FA71402}"/>
            </a:ext>
          </a:extLst>
        </cdr:cNvPr>
        <cdr:cNvSpPr txBox="1"/>
      </cdr:nvSpPr>
      <cdr:spPr>
        <a:xfrm xmlns:a="http://schemas.openxmlformats.org/drawingml/2006/main">
          <a:off x="3091161" y="767476"/>
          <a:ext cx="789640" cy="19778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s-CO" sz="1100" b="1" kern="1200"/>
            <a:t>Total: 9</a:t>
          </a:r>
        </a:p>
      </cdr:txBody>
    </cdr:sp>
  </cdr:relSizeAnchor>
  <cdr:relSizeAnchor xmlns:cdr="http://schemas.openxmlformats.org/drawingml/2006/chartDrawing">
    <cdr:from>
      <cdr:x>0.56669</cdr:x>
      <cdr:y>0.18243</cdr:y>
    </cdr:from>
    <cdr:to>
      <cdr:x>0.65366</cdr:x>
      <cdr:y>0.22856</cdr:y>
    </cdr:to>
    <cdr:sp macro="" textlink="">
      <cdr:nvSpPr>
        <cdr:cNvPr id="9" name="CuadroTexto 1">
          <a:extLst xmlns:a="http://schemas.openxmlformats.org/drawingml/2006/main">
            <a:ext uri="{FF2B5EF4-FFF2-40B4-BE49-F238E27FC236}">
              <a16:creationId xmlns:a16="http://schemas.microsoft.com/office/drawing/2014/main" id="{CE100E81-E05A-AFFA-AAB0-C8AB9FA71402}"/>
            </a:ext>
          </a:extLst>
        </cdr:cNvPr>
        <cdr:cNvSpPr txBox="1"/>
      </cdr:nvSpPr>
      <cdr:spPr>
        <a:xfrm xmlns:a="http://schemas.openxmlformats.org/drawingml/2006/main">
          <a:off x="5145836" y="782170"/>
          <a:ext cx="789731" cy="19778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s-CO" sz="1100" b="1" kern="1200"/>
            <a:t>Total: 8</a:t>
          </a:r>
        </a:p>
      </cdr:txBody>
    </cdr:sp>
  </cdr:relSizeAnchor>
  <cdr:relSizeAnchor xmlns:cdr="http://schemas.openxmlformats.org/drawingml/2006/chartDrawing">
    <cdr:from>
      <cdr:x>0.76257</cdr:x>
      <cdr:y>0.17194</cdr:y>
    </cdr:from>
    <cdr:to>
      <cdr:x>0.84953</cdr:x>
      <cdr:y>0.26017</cdr:y>
    </cdr:to>
    <cdr:sp macro="" textlink="">
      <cdr:nvSpPr>
        <cdr:cNvPr id="10" name="CuadroTexto 1">
          <a:extLst xmlns:a="http://schemas.openxmlformats.org/drawingml/2006/main">
            <a:ext uri="{FF2B5EF4-FFF2-40B4-BE49-F238E27FC236}">
              <a16:creationId xmlns:a16="http://schemas.microsoft.com/office/drawing/2014/main" id="{CE100E81-E05A-AFFA-AAB0-C8AB9FA71402}"/>
            </a:ext>
          </a:extLst>
        </cdr:cNvPr>
        <cdr:cNvSpPr txBox="1"/>
      </cdr:nvSpPr>
      <cdr:spPr>
        <a:xfrm xmlns:a="http://schemas.openxmlformats.org/drawingml/2006/main">
          <a:off x="6894452" y="587512"/>
          <a:ext cx="786211" cy="30148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s-CO" sz="1100" b="1" kern="1200"/>
            <a:t>Total: 8 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F8BB1C-43BC-432F-B8DB-B699FBC39DFB}" type="datetimeFigureOut">
              <a:rPr lang="es-CO" smtClean="0"/>
              <a:t>16/07/2025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EB3106-0DD8-4935-92F0-9B03B70C9B0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877504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D30E8D-5973-D0AE-A249-3342CCDBE6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D4EE02E1-B51A-CFC9-142F-9118C33A41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9D2CF9F1-9CC0-BD0E-E88F-EE7AF60D2F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714CA27-3FA4-EEC0-CD4F-1C9556F217E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01B790-843C-0548-8062-239BD2CF5E87}" type="slidenum">
              <a:rPr lang="en-CO" smtClean="0"/>
              <a:t>7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8714916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FD3774-DCB6-4892-62C8-83EE0ADBE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DA3929DC-A408-3A63-7D84-A73AF437F6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E880CE54-7E98-EA31-94D3-8362481CA1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E573F40-6425-2423-7132-40B69FCD5C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01B790-843C-0548-8062-239BD2CF5E87}" type="slidenum">
              <a:rPr lang="en-CO" smtClean="0"/>
              <a:t>8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9777873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9960109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01B790-843C-0548-8062-239BD2CF5E87}" type="slidenum">
              <a:rPr lang="en-CO" smtClean="0"/>
              <a:t>12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5443205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BF571B-45C4-6255-3F8C-753FA86E34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F9661A2A-BDEA-38FB-859F-E9237BC0C6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F3D05ACC-1DCE-4EAC-6E4B-DE43B416FF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AA014BA-4061-CE3A-BA9F-52D3D1015A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01B790-843C-0548-8062-239BD2CF5E87}" type="slidenum">
              <a:rPr lang="en-CO" smtClean="0"/>
              <a:t>13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8171747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07C40C-E464-56BE-016D-D92B308265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1A12CB17-D5A9-B270-D2D8-9D3D96AA61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906979FA-B095-1BEB-66B6-438B8D73EA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08B8A748-E831-AAD8-3CA8-39DA435C01F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01B790-843C-0548-8062-239BD2CF5E87}" type="slidenum">
              <a:rPr lang="en-CO" smtClean="0"/>
              <a:t>14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5639552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47430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16/07/2025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8645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FF91-C18E-55DD-37EB-5CE21940A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D393D3-12C2-5937-F227-F0A4E0F97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89BED-9FF5-1AA3-84E1-B8B2FAF24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14AC27-6A34-D907-6834-AC4E9A5D7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16/07/2025</a:t>
            </a:fld>
            <a:endParaRPr lang="es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C61FA6-E3E9-9A3B-4C96-B64EDC53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D65CFA-5251-C603-637A-E1EA79AC6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45952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8CF98-2B5F-A410-5408-F2D067175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497F3-60AC-F5AB-C4D3-E6A2D32F54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559B8-98AE-AAD1-2A04-CE7B28199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16/07/2025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68990-F10A-81DD-50DF-14898C3DD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62B26C-3925-E18D-2DC0-D53C59FAC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881562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AF57EBA-8471-86B5-27EA-7857379E03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603DC1-61C3-048E-D50E-B51A37592C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8422E3-D6E6-45ED-C964-1A0BE3B01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16/07/2025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C99942-E693-DDDF-F779-E2DE01750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093789-BC19-D65D-29EA-20B6D8FF1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6588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16/07/2025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92731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06DCC-5D52-1424-B90F-F9B8BA151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353A5-BE49-E9A0-D897-67ACC968D3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33204-B4C3-4E68-4581-F8C61CD31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16/07/2025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DADCE-2D8D-8821-022A-612ADE224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758DD-353E-BEE6-CE70-90DA833D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65010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68003-3C4F-3C8E-892D-E772602F9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22406-88E3-C9AB-9AA7-F7FE3C44E2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5C2E3-C1EE-0446-0B81-7CE2E0F5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16/07/2025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949FA-9B0B-468E-E84E-3B3154D6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99B25-4809-3138-E1A1-88685F50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50459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9602F-A87B-A54C-0190-F328E3DB7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68CF7-AF95-C31B-50AF-78C418D9F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C424D-D45B-84E0-F4AD-8C58B5B7C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8D7BB-91FE-7A82-2FF3-7D28A596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16/07/2025</a:t>
            </a:fld>
            <a:endParaRPr lang="es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31AB3A-342C-3853-4969-6DE0DC7C6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FCD62-59C6-F018-2580-07300CB85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536951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DEC00-4542-E6E4-67ED-FF02BD074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A26A2-0DF2-9403-584C-D9ACA5BBB2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4D7366-F8DD-5C72-0CBC-60C3A4464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30C-D2A0-1738-7241-C8F877878C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D89B6-1B48-3897-F106-A05C561C34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A5FE28-0172-18B7-57B7-7C7476CD5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16/07/2025</a:t>
            </a:fld>
            <a:endParaRPr lang="es-C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0899A4-C0C7-4E64-C945-157D98B62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D1B72D-D000-45E9-F55E-FB547D7F1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653457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52D0-8972-03AE-37CD-73F26C68C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D3363A-F4AE-5DF5-C8A2-D4B035082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16/07/2025</a:t>
            </a:fld>
            <a:endParaRPr lang="es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4FE41-74BF-9B22-FFB8-D212CF992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549BF-0EC7-0E44-350A-621AEC7B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68316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16/07/2025</a:t>
            </a:fld>
            <a:endParaRPr lang="es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2156754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06DCC-5D52-1424-B90F-F9B8BA151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353A5-BE49-E9A0-D897-67ACC968D3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33204-B4C3-4E68-4581-F8C61CD31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16/07/2025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DADCE-2D8D-8821-022A-612ADE224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758DD-353E-BEE6-CE70-90DA833D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690649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16/07/2025</a:t>
            </a:fld>
            <a:endParaRPr lang="es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59168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6D414D-617A-F96E-2162-F65798893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E66B9-41BB-22CF-F3A2-C4FB47F2D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4D597A-3D60-9E8A-09F5-05E8816481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467128-D74A-8D3F-9664-C9C69710A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16/07/2025</a:t>
            </a:fld>
            <a:endParaRPr lang="es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97787F-AE3F-B47D-EC5E-30E6C11F5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1332AF-AFF1-F943-FEF6-52E85F302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273190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FF91-C18E-55DD-37EB-5CE21940A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D393D3-12C2-5937-F227-F0A4E0F97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89BED-9FF5-1AA3-84E1-B8B2FAF24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14AC27-6A34-D907-6834-AC4E9A5D7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16/07/2025</a:t>
            </a:fld>
            <a:endParaRPr lang="es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C61FA6-E3E9-9A3B-4C96-B64EDC53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D65CFA-5251-C603-637A-E1EA79AC6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1532420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8CF98-2B5F-A410-5408-F2D067175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497F3-60AC-F5AB-C4D3-E6A2D32F54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559B8-98AE-AAD1-2A04-CE7B28199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16/07/2025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68990-F10A-81DD-50DF-14898C3DD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62B26C-3925-E18D-2DC0-D53C59FAC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3340724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AF57EBA-8471-86B5-27EA-7857379E03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603DC1-61C3-048E-D50E-B51A37592C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8422E3-D6E6-45ED-C964-1A0BE3B01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16/07/2025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C99942-E693-DDDF-F779-E2DE01750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093789-BC19-D65D-29EA-20B6D8FF1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700261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31783" y="1907526"/>
            <a:ext cx="7723531" cy="1514230"/>
          </a:xfr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lvl1pPr>
              <a:defRPr lang="en-CO" sz="4800" b="1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</a:defRPr>
            </a:lvl1pPr>
          </a:lstStyle>
          <a:p>
            <a:pPr marL="0" lvl="0"/>
            <a:r>
              <a:rPr lang="en-US" err="1"/>
              <a:t>Título</a:t>
            </a:r>
            <a:br>
              <a:rPr lang="en-US"/>
            </a:br>
            <a:r>
              <a:rPr lang="en-US" err="1"/>
              <a:t>presentación</a:t>
            </a:r>
            <a:endParaRPr lang="en-C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31783" y="3502152"/>
            <a:ext cx="7723531" cy="677354"/>
          </a:xfr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indent="0">
              <a:buNone/>
              <a:defRPr lang="en-CO" sz="2000" spc="300">
                <a:solidFill>
                  <a:schemeClr val="bg1"/>
                </a:solidFill>
                <a:ea typeface="+mn-lt"/>
                <a:cs typeface="+mn-lt"/>
              </a:defRPr>
            </a:lvl1pPr>
          </a:lstStyle>
          <a:p>
            <a:pPr marL="0" lvl="0"/>
            <a:r>
              <a:rPr lang="en-US" err="1"/>
              <a:t>Subtítulo</a:t>
            </a:r>
            <a:r>
              <a:rPr lang="en-US"/>
              <a:t> / </a:t>
            </a:r>
            <a:r>
              <a:rPr lang="en-US" err="1"/>
              <a:t>fecha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E6A6E-8809-4949-BB49-FFFFD581F48A}" type="datetimeFigureOut">
              <a:rPr lang="es-CO" smtClean="0"/>
              <a:t>16/07/2025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4FFBF-44BA-E545-9A3D-1974CAE15B16}" type="slidenum">
              <a:rPr lang="es-CO" smtClean="0"/>
              <a:t>‹Nº›</a:t>
            </a:fld>
            <a:endParaRPr lang="es-CO"/>
          </a:p>
        </p:txBody>
      </p:sp>
      <p:pic>
        <p:nvPicPr>
          <p:cNvPr id="10" name="Imagen 3">
            <a:extLst>
              <a:ext uri="{FF2B5EF4-FFF2-40B4-BE49-F238E27FC236}">
                <a16:creationId xmlns:a16="http://schemas.microsoft.com/office/drawing/2014/main" id="{8F6FED09-A391-632E-E1AF-D39413FDB21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6575" y="5744658"/>
            <a:ext cx="2755777" cy="63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2599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16/07/2025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441289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06DCC-5D52-1424-B90F-F9B8BA151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353A5-BE49-E9A0-D897-67ACC968D3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33204-B4C3-4E68-4581-F8C61CD31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16/07/2025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DADCE-2D8D-8821-022A-612ADE224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758DD-353E-BEE6-CE70-90DA833D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272204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68003-3C4F-3C8E-892D-E772602F9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22406-88E3-C9AB-9AA7-F7FE3C44E2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5C2E3-C1EE-0446-0B81-7CE2E0F5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16/07/2025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949FA-9B0B-468E-E84E-3B3154D6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99B25-4809-3138-E1A1-88685F50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9058959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9602F-A87B-A54C-0190-F328E3DB7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68CF7-AF95-C31B-50AF-78C418D9F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C424D-D45B-84E0-F4AD-8C58B5B7C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8D7BB-91FE-7A82-2FF3-7D28A596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16/07/2025</a:t>
            </a:fld>
            <a:endParaRPr lang="es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31AB3A-342C-3853-4969-6DE0DC7C6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FCD62-59C6-F018-2580-07300CB85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08173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68003-3C4F-3C8E-892D-E772602F9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22406-88E3-C9AB-9AA7-F7FE3C44E2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5C2E3-C1EE-0446-0B81-7CE2E0F5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16/07/2025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949FA-9B0B-468E-E84E-3B3154D6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99B25-4809-3138-E1A1-88685F50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0074590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DEC00-4542-E6E4-67ED-FF02BD074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A26A2-0DF2-9403-584C-D9ACA5BBB2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4D7366-F8DD-5C72-0CBC-60C3A4464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30C-D2A0-1738-7241-C8F877878C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D89B6-1B48-3897-F106-A05C561C34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A5FE28-0172-18B7-57B7-7C7476CD5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16/07/2025</a:t>
            </a:fld>
            <a:endParaRPr lang="es-C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0899A4-C0C7-4E64-C945-157D98B62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D1B72D-D000-45E9-F55E-FB547D7F1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1421109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52D0-8972-03AE-37CD-73F26C68C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D3363A-F4AE-5DF5-C8A2-D4B035082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16/07/2025</a:t>
            </a:fld>
            <a:endParaRPr lang="es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4FE41-74BF-9B22-FFB8-D212CF992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549BF-0EC7-0E44-350A-621AEC7B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5125896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16/07/2025</a:t>
            </a:fld>
            <a:endParaRPr lang="es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1829118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16/07/2025</a:t>
            </a:fld>
            <a:endParaRPr lang="es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8056785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6D414D-617A-F96E-2162-F65798893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E66B9-41BB-22CF-F3A2-C4FB47F2D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4D597A-3D60-9E8A-09F5-05E8816481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467128-D74A-8D3F-9664-C9C69710A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16/07/2025</a:t>
            </a:fld>
            <a:endParaRPr lang="es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97787F-AE3F-B47D-EC5E-30E6C11F5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1332AF-AFF1-F943-FEF6-52E85F302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8165325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FF91-C18E-55DD-37EB-5CE21940A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D393D3-12C2-5937-F227-F0A4E0F97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89BED-9FF5-1AA3-84E1-B8B2FAF24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14AC27-6A34-D907-6834-AC4E9A5D7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16/07/2025</a:t>
            </a:fld>
            <a:endParaRPr lang="es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C61FA6-E3E9-9A3B-4C96-B64EDC53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D65CFA-5251-C603-637A-E1EA79AC6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0653670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8CF98-2B5F-A410-5408-F2D067175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497F3-60AC-F5AB-C4D3-E6A2D32F54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559B8-98AE-AAD1-2A04-CE7B28199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16/07/2025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68990-F10A-81DD-50DF-14898C3DD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62B26C-3925-E18D-2DC0-D53C59FAC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0235214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AF57EBA-8471-86B5-27EA-7857379E03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603DC1-61C3-048E-D50E-B51A37592C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8422E3-D6E6-45ED-C964-1A0BE3B01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16/07/2025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C99942-E693-DDDF-F779-E2DE01750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093789-BC19-D65D-29EA-20B6D8FF1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9033566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483757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63115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9602F-A87B-A54C-0190-F328E3DB7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68CF7-AF95-C31B-50AF-78C418D9F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C424D-D45B-84E0-F4AD-8C58B5B7C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8D7BB-91FE-7A82-2FF3-7D28A596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16/07/2025</a:t>
            </a:fld>
            <a:endParaRPr lang="es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31AB3A-342C-3853-4969-6DE0DC7C6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FCD62-59C6-F018-2580-07300CB85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8428357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31783" y="1907526"/>
            <a:ext cx="7723531" cy="1514230"/>
          </a:xfr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lvl1pPr>
              <a:defRPr lang="en-CO" sz="4800" b="1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</a:defRPr>
            </a:lvl1pPr>
          </a:lstStyle>
          <a:p>
            <a:pPr marL="0" lvl="0"/>
            <a:r>
              <a:rPr lang="en-US" err="1"/>
              <a:t>Título</a:t>
            </a:r>
            <a:br>
              <a:rPr lang="en-US"/>
            </a:br>
            <a:r>
              <a:rPr lang="en-US" err="1"/>
              <a:t>presentación</a:t>
            </a:r>
            <a:endParaRPr lang="en-C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31783" y="3502152"/>
            <a:ext cx="7723531" cy="677354"/>
          </a:xfr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indent="0">
              <a:buNone/>
              <a:defRPr lang="en-CO" sz="2000" spc="300">
                <a:solidFill>
                  <a:schemeClr val="bg1"/>
                </a:solidFill>
                <a:ea typeface="+mn-lt"/>
                <a:cs typeface="+mn-lt"/>
              </a:defRPr>
            </a:lvl1pPr>
          </a:lstStyle>
          <a:p>
            <a:pPr marL="0" lvl="0"/>
            <a:r>
              <a:rPr lang="en-US" err="1"/>
              <a:t>Subtítulo</a:t>
            </a:r>
            <a:r>
              <a:rPr lang="en-US"/>
              <a:t> / </a:t>
            </a:r>
            <a:r>
              <a:rPr lang="en-US" err="1"/>
              <a:t>fecha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E6A6E-8809-4949-BB49-FFFFD581F48A}" type="datetimeFigureOut">
              <a:rPr lang="es-CO" smtClean="0"/>
              <a:t>16/07/2025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4FFBF-44BA-E545-9A3D-1974CAE15B16}" type="slidenum">
              <a:rPr lang="es-CO" smtClean="0"/>
              <a:t>‹Nº›</a:t>
            </a:fld>
            <a:endParaRPr lang="es-CO"/>
          </a:p>
        </p:txBody>
      </p:sp>
      <p:pic>
        <p:nvPicPr>
          <p:cNvPr id="10" name="Imagen 3">
            <a:extLst>
              <a:ext uri="{FF2B5EF4-FFF2-40B4-BE49-F238E27FC236}">
                <a16:creationId xmlns:a16="http://schemas.microsoft.com/office/drawing/2014/main" id="{8F6FED09-A391-632E-E1AF-D39413FDB21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6575" y="5744658"/>
            <a:ext cx="2755777" cy="63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42560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06DCC-5D52-1424-B90F-F9B8BA151A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36519"/>
            <a:ext cx="10515600" cy="510524"/>
          </a:xfrm>
          <a:noFill/>
        </p:spPr>
        <p:txBody>
          <a:bodyPr wrap="square" lIns="91440" tIns="45720" rIns="91440" bIns="45720" anchor="t">
            <a:spAutoFit/>
          </a:bodyPr>
          <a:lstStyle>
            <a:lvl1pPr>
              <a:defRPr lang="en-CO" sz="3000" b="1">
                <a:solidFill>
                  <a:srgbClr val="38A9CA"/>
                </a:solidFill>
                <a:latin typeface="Aptos" panose="020B0004020202020204" pitchFamily="34" charset="0"/>
                <a:ea typeface="+mn-ea"/>
                <a:cs typeface="Arial"/>
              </a:defRPr>
            </a:lvl1pPr>
          </a:lstStyle>
          <a:p>
            <a:pPr marL="0" lvl="0"/>
            <a:r>
              <a:rPr lang="en-US" err="1"/>
              <a:t>Título</a:t>
            </a:r>
            <a:r>
              <a:rPr lang="en-US"/>
              <a:t> </a:t>
            </a:r>
            <a:r>
              <a:rPr lang="en-US" err="1"/>
              <a:t>diapositiva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353A5-BE49-E9A0-D897-67ACC968D3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199" y="1825625"/>
            <a:ext cx="10515599" cy="3813736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Aptos" panose="020B0004020202020204" pitchFamily="34" charset="0"/>
              </a:defRPr>
            </a:lvl1pPr>
            <a:lvl2pPr>
              <a:defRPr lang="en-US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lang="en-US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lang="en-US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lang="en-CO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marL="0" lvl="0"/>
            <a:r>
              <a:rPr lang="en-US" err="1"/>
              <a:t>Texto</a:t>
            </a:r>
            <a:r>
              <a:rPr lang="en-US"/>
              <a:t> de </a:t>
            </a:r>
            <a:r>
              <a:rPr lang="en-US" err="1"/>
              <a:t>contenido</a:t>
            </a:r>
            <a:endParaRPr lang="en-US"/>
          </a:p>
          <a:p>
            <a:pPr marL="0" lvl="0"/>
            <a:endParaRPr lang="en-US"/>
          </a:p>
          <a:p>
            <a:pPr marL="0" lvl="0"/>
            <a:endParaRPr lang="en-US"/>
          </a:p>
          <a:p>
            <a:pPr marL="0" lvl="0"/>
            <a:endParaRPr lang="en-US"/>
          </a:p>
          <a:p>
            <a:pPr marL="0" lvl="0"/>
            <a:endParaRPr lang="en-US"/>
          </a:p>
          <a:p>
            <a:pPr marL="0" lvl="0"/>
            <a:endParaRPr lang="en-US"/>
          </a:p>
          <a:p>
            <a:pPr marL="0" lvl="0"/>
            <a:endParaRPr lang="en-US"/>
          </a:p>
          <a:p>
            <a:pPr marL="0" lvl="0"/>
            <a:endParaRPr lang="en-US"/>
          </a:p>
          <a:p>
            <a:pPr marL="0" lvl="0"/>
            <a:endParaRPr lang="en-US"/>
          </a:p>
          <a:p>
            <a:pPr marL="0" lvl="0"/>
            <a:endParaRPr lang="en-US"/>
          </a:p>
          <a:p>
            <a:pPr marL="0" lvl="0"/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33204-B4C3-4E68-4581-F8C61CD31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16/07/2025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DADCE-2D8D-8821-022A-612ADE224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758DD-353E-BEE6-CE70-90DA833D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9556211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22406-88E3-C9AB-9AA7-F7FE3C44E2A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597922" y="1865656"/>
            <a:ext cx="1668463" cy="2646878"/>
          </a:xfrm>
          <a:noFill/>
        </p:spPr>
        <p:txBody>
          <a:bodyPr wrap="square" anchor="b">
            <a:spAutoFit/>
          </a:bodyPr>
          <a:lstStyle>
            <a:lvl1pPr marL="0" indent="0" algn="r">
              <a:buNone/>
              <a:defRPr kumimoji="0" lang="en-US" sz="16600" b="0" i="0" u="none" strike="noStrike" cap="none" spc="0" normalizeH="0" baseline="0">
                <a:ln>
                  <a:noFill/>
                </a:ln>
                <a:solidFill>
                  <a:srgbClr val="285B6A"/>
                </a:solidFill>
                <a:effectLst/>
                <a:uLnTx/>
                <a:uFillTx/>
                <a:latin typeface="Aptos" panose="020B0004020202020204" pitchFamily="34" charset="0"/>
                <a:ea typeface="Calibri" panose="020F0502020204030204" pitchFamily="34" charset="0"/>
                <a:cs typeface="Times New Roman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/>
              <a:t>1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668003-3C4F-3C8E-892D-E772602F90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24385" y="2511798"/>
            <a:ext cx="6623050" cy="1325563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kumimoji="0" lang="en-CO" sz="360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en-US" err="1"/>
              <a:t>Capítulo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5C2E3-C1EE-0446-0B81-7CE2E0F5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16/07/2025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949FA-9B0B-468E-E84E-3B3154D6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99B25-4809-3138-E1A1-88685F50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C839CA3-0EDE-1974-CD92-F099DD6BFF95}"/>
              </a:ext>
            </a:extLst>
          </p:cNvPr>
          <p:cNvCxnSpPr>
            <a:cxnSpLocks/>
          </p:cNvCxnSpPr>
          <p:nvPr/>
        </p:nvCxnSpPr>
        <p:spPr>
          <a:xfrm>
            <a:off x="4294961" y="2411682"/>
            <a:ext cx="9584" cy="1554827"/>
          </a:xfrm>
          <a:prstGeom prst="line">
            <a:avLst/>
          </a:prstGeom>
          <a:ln>
            <a:solidFill>
              <a:srgbClr val="285B6A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Imagen 3">
            <a:extLst>
              <a:ext uri="{FF2B5EF4-FFF2-40B4-BE49-F238E27FC236}">
                <a16:creationId xmlns:a16="http://schemas.microsoft.com/office/drawing/2014/main" id="{D7892C39-A9C5-F747-FA95-4934D789DD6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3812" y="5887208"/>
            <a:ext cx="2160000" cy="49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3299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9602F-A87B-A54C-0190-F328E3DB7F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err="1"/>
              <a:t>Título</a:t>
            </a:r>
            <a:r>
              <a:rPr lang="en-US"/>
              <a:t> </a:t>
            </a:r>
            <a:r>
              <a:rPr lang="en-US" err="1"/>
              <a:t>diapositiva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68CF7-AF95-C31B-50AF-78C418D9F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9608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C424D-D45B-84E0-F4AD-8C58B5B7C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9608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8D7BB-91FE-7A82-2FF3-7D28A596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16/07/2025</a:t>
            </a:fld>
            <a:endParaRPr lang="es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31AB3A-342C-3853-4969-6DE0DC7C6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FCD62-59C6-F018-2580-07300CB85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391460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DEC00-4542-E6E4-67ED-FF02BD0749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668337"/>
            <a:ext cx="10515600" cy="510524"/>
          </a:xfrm>
        </p:spPr>
        <p:txBody>
          <a:bodyPr anchor="ctr"/>
          <a:lstStyle/>
          <a:p>
            <a:r>
              <a:rPr lang="en-US" err="1"/>
              <a:t>Título</a:t>
            </a:r>
            <a:r>
              <a:rPr lang="en-US"/>
              <a:t> </a:t>
            </a:r>
            <a:r>
              <a:rPr lang="en-US" err="1"/>
              <a:t>diapositiva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A26A2-0DF2-9403-584C-D9ACA5BBB27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600" b="1">
                <a:solidFill>
                  <a:srgbClr val="328AA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err="1"/>
              <a:t>Subítulo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4D7366-F8DD-5C72-0CBC-60C3A4464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19363"/>
            <a:ext cx="5157787" cy="32670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30C-D2A0-1738-7241-C8F877878C0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600" b="1">
                <a:solidFill>
                  <a:srgbClr val="328AA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err="1"/>
              <a:t>Subtítulo</a:t>
            </a:r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D89B6-1B48-3897-F106-A05C561C34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19363"/>
            <a:ext cx="5183188" cy="32670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A5FE28-0172-18B7-57B7-7C7476CD5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16/07/2025</a:t>
            </a:fld>
            <a:endParaRPr lang="es-C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0899A4-C0C7-4E64-C945-157D98B62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D1B72D-D000-45E9-F55E-FB547D7F1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721462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52D0-8972-03AE-37CD-73F26C68C6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err="1"/>
              <a:t>Título</a:t>
            </a:r>
            <a:r>
              <a:rPr lang="en-US"/>
              <a:t> </a:t>
            </a:r>
            <a:r>
              <a:rPr lang="en-US" err="1"/>
              <a:t>diapositiva</a:t>
            </a:r>
            <a:endParaRPr lang="en-C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D3363A-F4AE-5DF5-C8A2-D4B035082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16/07/2025</a:t>
            </a:fld>
            <a:endParaRPr lang="es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4FE41-74BF-9B22-FFB8-D212CF992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549BF-0EC7-0E44-350A-621AEC7B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4819166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16/07/2025</a:t>
            </a:fld>
            <a:endParaRPr lang="es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829365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16/07/2025</a:t>
            </a:fld>
            <a:endParaRPr lang="es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836834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331CD72A-EC0F-4368-5813-9F7A2EC2C359}"/>
              </a:ext>
            </a:extLst>
          </p:cNvPr>
          <p:cNvSpPr/>
          <p:nvPr/>
        </p:nvSpPr>
        <p:spPr>
          <a:xfrm rot="10800000">
            <a:off x="6377384" y="0"/>
            <a:ext cx="5848350" cy="6356350"/>
          </a:xfrm>
          <a:prstGeom prst="round1Rect">
            <a:avLst>
              <a:gd name="adj" fmla="val 19984"/>
            </a:avLst>
          </a:prstGeom>
          <a:solidFill>
            <a:srgbClr val="328AA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C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46D414D-617A-F96E-2162-F657988938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590296"/>
            <a:ext cx="4989512" cy="53841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err="1"/>
              <a:t>Título</a:t>
            </a:r>
            <a:r>
              <a:rPr lang="en-US"/>
              <a:t> </a:t>
            </a:r>
            <a:r>
              <a:rPr lang="en-US" err="1"/>
              <a:t>diapositiva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4D597A-3D60-9E8A-09F5-05E8816481F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1843088"/>
            <a:ext cx="4989512" cy="39004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err="1"/>
              <a:t>Contenido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467128-D74A-8D3F-9664-C9C69710A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16/07/2025</a:t>
            </a:fld>
            <a:endParaRPr lang="es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97787F-AE3F-B47D-EC5E-30E6C11F5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1332AF-AFF1-F943-FEF6-52E85F302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E66B9-41BB-22CF-F3A2-C4FB47F2D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01319" y="785814"/>
            <a:ext cx="4500563" cy="4957761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pic>
        <p:nvPicPr>
          <p:cNvPr id="9" name="Picture 8" descr="A black and white sign&#10;&#10;Description automatically generated">
            <a:extLst>
              <a:ext uri="{FF2B5EF4-FFF2-40B4-BE49-F238E27FC236}">
                <a16:creationId xmlns:a16="http://schemas.microsoft.com/office/drawing/2014/main" id="{A786B5E7-174C-ABDA-D19A-B966DE243FF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712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28285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16/07/2025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  <p:pic>
        <p:nvPicPr>
          <p:cNvPr id="10" name="Imagen 3">
            <a:extLst>
              <a:ext uri="{FF2B5EF4-FFF2-40B4-BE49-F238E27FC236}">
                <a16:creationId xmlns:a16="http://schemas.microsoft.com/office/drawing/2014/main" id="{8F6FED09-A391-632E-E1AF-D39413FDB21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6575" y="5744658"/>
            <a:ext cx="2755777" cy="635000"/>
          </a:xfrm>
          <a:prstGeom prst="rect">
            <a:avLst/>
          </a:prstGeom>
        </p:spPr>
      </p:pic>
      <p:sp>
        <p:nvSpPr>
          <p:cNvPr id="7" name="Google Shape;88;p13">
            <a:extLst>
              <a:ext uri="{FF2B5EF4-FFF2-40B4-BE49-F238E27FC236}">
                <a16:creationId xmlns:a16="http://schemas.microsoft.com/office/drawing/2014/main" id="{52A3E154-587D-9517-4F28-3205BFD42D8D}"/>
              </a:ext>
            </a:extLst>
          </p:cNvPr>
          <p:cNvSpPr txBox="1"/>
          <p:nvPr/>
        </p:nvSpPr>
        <p:spPr>
          <a:xfrm>
            <a:off x="1134479" y="2789289"/>
            <a:ext cx="7476122" cy="12002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s-MX" sz="6600" b="1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  <a:sym typeface="Oswald"/>
              </a:rPr>
              <a:t>Gracias</a:t>
            </a:r>
            <a:endParaRPr lang="es-CO" sz="6600" b="1">
              <a:solidFill>
                <a:schemeClr val="lt1"/>
              </a:solidFill>
              <a:latin typeface="Aptos" panose="020B0004020202020204" pitchFamily="34" charset="0"/>
              <a:ea typeface="+mn-lt"/>
              <a:cs typeface="+mn-lt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2365230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DEC00-4542-E6E4-67ED-FF02BD074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A26A2-0DF2-9403-584C-D9ACA5BBB2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4D7366-F8DD-5C72-0CBC-60C3A4464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30C-D2A0-1738-7241-C8F877878C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D89B6-1B48-3897-F106-A05C561C34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A5FE28-0172-18B7-57B7-7C7476CD5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16/07/2025</a:t>
            </a:fld>
            <a:endParaRPr lang="es-C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0899A4-C0C7-4E64-C945-157D98B62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D1B72D-D000-45E9-F55E-FB547D7F1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1312020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FF91-C18E-55DD-37EB-5CE21940A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D393D3-12C2-5937-F227-F0A4E0F97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89BED-9FF5-1AA3-84E1-B8B2FAF24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14AC27-6A34-D907-6834-AC4E9A5D7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16/07/2025</a:t>
            </a:fld>
            <a:endParaRPr lang="es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C61FA6-E3E9-9A3B-4C96-B64EDC53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D65CFA-5251-C603-637A-E1EA79AC6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0692798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8CF98-2B5F-A410-5408-F2D067175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497F3-60AC-F5AB-C4D3-E6A2D32F54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559B8-98AE-AAD1-2A04-CE7B28199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16/07/2025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68990-F10A-81DD-50DF-14898C3DD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62B26C-3925-E18D-2DC0-D53C59FAC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397774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52D0-8972-03AE-37CD-73F26C68C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D3363A-F4AE-5DF5-C8A2-D4B035082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16/07/2025</a:t>
            </a:fld>
            <a:endParaRPr lang="es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4FE41-74BF-9B22-FFB8-D212CF992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549BF-0EC7-0E44-350A-621AEC7B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989446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16/07/2025</a:t>
            </a:fld>
            <a:endParaRPr lang="es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6794000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16/07/2025</a:t>
            </a:fld>
            <a:endParaRPr lang="es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3709593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6D414D-617A-F96E-2162-F65798893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E66B9-41BB-22CF-F3A2-C4FB47F2D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4D597A-3D60-9E8A-09F5-05E8816481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467128-D74A-8D3F-9664-C9C69710A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16/07/2025</a:t>
            </a:fld>
            <a:endParaRPr lang="es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97787F-AE3F-B47D-EC5E-30E6C11F5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1332AF-AFF1-F943-FEF6-52E85F302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817303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7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E9E6E2-2754-ECF9-5ECE-7BB832E0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34390"/>
            <a:ext cx="10515600" cy="115629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A9DF4-5C4C-243F-6B80-AE581295F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14A3E2D-A485-4C07-909A-148D5A8996D7}" type="datetimeFigureOut">
              <a:rPr lang="es-CO" smtClean="0"/>
              <a:t>16/07/2025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A98939A1-3B2A-525D-5E97-9EE8B4EFCC94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23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968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38A9CA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E9E6E2-2754-ECF9-5ECE-7BB832E0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34390"/>
            <a:ext cx="10515600" cy="115629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A9DF4-5C4C-243F-6B80-AE581295F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14A3E2D-A485-4C07-909A-148D5A8996D7}" type="datetimeFigureOut">
              <a:rPr lang="es-CO" smtClean="0"/>
              <a:t>16/07/2025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A98939A1-3B2A-525D-5E97-9EE8B4EFCC94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23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248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17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38A9CA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E9E6E2-2754-ECF9-5ECE-7BB832E0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34390"/>
            <a:ext cx="10515600" cy="115629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A9DF4-5C4C-243F-6B80-AE581295F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14A3E2D-A485-4C07-909A-148D5A8996D7}" type="datetimeFigureOut">
              <a:rPr lang="es-CO" smtClean="0"/>
              <a:t>16/07/2025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A98939A1-3B2A-525D-5E97-9EE8B4EFCC94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23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289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  <p:sldLayoutId id="2147483715" r:id="rId12"/>
    <p:sldLayoutId id="2147483716" r:id="rId13"/>
    <p:sldLayoutId id="2147483660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38A9CA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E9E6E2-2754-ECF9-5ECE-7BB832E0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624" y="640250"/>
            <a:ext cx="10515600" cy="51052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lvl="0"/>
            <a:r>
              <a:rPr lang="en-US" err="1"/>
              <a:t>Título</a:t>
            </a:r>
            <a:r>
              <a:rPr lang="en-US"/>
              <a:t> </a:t>
            </a:r>
            <a:r>
              <a:rPr lang="en-US" err="1"/>
              <a:t>diapositiva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A9DF4-5C4C-243F-6B80-AE581295F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14A3E2D-A485-4C07-909A-148D5A8996D7}" type="datetimeFigureOut">
              <a:rPr lang="es-CO" smtClean="0"/>
              <a:t>16/07/2025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A98939A1-3B2A-525D-5E97-9EE8B4EFCC94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23" y="6088267"/>
            <a:ext cx="2160000" cy="467619"/>
          </a:xfrm>
          <a:prstGeom prst="rect">
            <a:avLst/>
          </a:prstGeom>
        </p:spPr>
      </p:pic>
      <p:pic>
        <p:nvPicPr>
          <p:cNvPr id="8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8F791C51-A7C4-1EEF-4F64-E2198B03A735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23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591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CO" sz="3000" b="1" kern="1200">
          <a:solidFill>
            <a:srgbClr val="38A9CA"/>
          </a:solidFill>
          <a:latin typeface="Aptos" panose="020B0004020202020204" pitchFamily="34" charset="0"/>
          <a:ea typeface="+mn-ea"/>
          <a:cs typeface="Arial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42.xml"/><Relationship Id="rId1" Type="http://schemas.openxmlformats.org/officeDocument/2006/relationships/themeOverride" Target="../theme/themeOverride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.xml"/><Relationship Id="rId3" Type="http://schemas.openxmlformats.org/officeDocument/2006/relationships/notesSlide" Target="../notesSlides/notesSlide4.xml"/><Relationship Id="rId7" Type="http://schemas.microsoft.com/office/2007/relationships/hdphoto" Target="../media/hdphoto1.wdp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9.png"/><Relationship Id="rId5" Type="http://schemas.openxmlformats.org/officeDocument/2006/relationships/image" Target="../media/image14.png"/><Relationship Id="rId4" Type="http://schemas.openxmlformats.org/officeDocument/2006/relationships/image" Target="../media/image1.jpeg"/><Relationship Id="rId9" Type="http://schemas.openxmlformats.org/officeDocument/2006/relationships/chart" Target="../charts/char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5.emf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8.xml"/><Relationship Id="rId6" Type="http://schemas.microsoft.com/office/2007/relationships/hdphoto" Target="../media/hdphoto1.wdp"/><Relationship Id="rId5" Type="http://schemas.openxmlformats.org/officeDocument/2006/relationships/image" Target="../media/image9.png"/><Relationship Id="rId4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.xml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9.xml"/><Relationship Id="rId6" Type="http://schemas.microsoft.com/office/2007/relationships/hdphoto" Target="../media/hdphoto1.wdp"/><Relationship Id="rId5" Type="http://schemas.openxmlformats.org/officeDocument/2006/relationships/image" Target="../media/image9.png"/><Relationship Id="rId4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21.png"/><Relationship Id="rId18" Type="http://schemas.microsoft.com/office/2007/relationships/hdphoto" Target="../media/hdphoto8.wdp"/><Relationship Id="rId3" Type="http://schemas.openxmlformats.org/officeDocument/2006/relationships/notesSlide" Target="../notesSlides/notesSlide7.xml"/><Relationship Id="rId21" Type="http://schemas.openxmlformats.org/officeDocument/2006/relationships/image" Target="../media/image25.png"/><Relationship Id="rId7" Type="http://schemas.openxmlformats.org/officeDocument/2006/relationships/image" Target="../media/image18.png"/><Relationship Id="rId12" Type="http://schemas.microsoft.com/office/2007/relationships/hdphoto" Target="../media/hdphoto5.wdp"/><Relationship Id="rId17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6" Type="http://schemas.microsoft.com/office/2007/relationships/hdphoto" Target="../media/hdphoto7.wdp"/><Relationship Id="rId20" Type="http://schemas.microsoft.com/office/2007/relationships/hdphoto" Target="../media/hdphoto9.wdp"/><Relationship Id="rId1" Type="http://schemas.openxmlformats.org/officeDocument/2006/relationships/themeOverride" Target="../theme/themeOverride11.xml"/><Relationship Id="rId6" Type="http://schemas.microsoft.com/office/2007/relationships/hdphoto" Target="../media/hdphoto2.wdp"/><Relationship Id="rId11" Type="http://schemas.openxmlformats.org/officeDocument/2006/relationships/image" Target="../media/image20.png"/><Relationship Id="rId24" Type="http://schemas.microsoft.com/office/2007/relationships/hdphoto" Target="../media/hdphoto11.wdp"/><Relationship Id="rId5" Type="http://schemas.openxmlformats.org/officeDocument/2006/relationships/image" Target="../media/image17.png"/><Relationship Id="rId15" Type="http://schemas.openxmlformats.org/officeDocument/2006/relationships/image" Target="../media/image22.png"/><Relationship Id="rId23" Type="http://schemas.openxmlformats.org/officeDocument/2006/relationships/image" Target="../media/image26.png"/><Relationship Id="rId10" Type="http://schemas.microsoft.com/office/2007/relationships/hdphoto" Target="../media/hdphoto4.wdp"/><Relationship Id="rId19" Type="http://schemas.openxmlformats.org/officeDocument/2006/relationships/image" Target="../media/image24.png"/><Relationship Id="rId4" Type="http://schemas.openxmlformats.org/officeDocument/2006/relationships/image" Target="../media/image1.jpeg"/><Relationship Id="rId9" Type="http://schemas.openxmlformats.org/officeDocument/2006/relationships/image" Target="../media/image19.png"/><Relationship Id="rId14" Type="http://schemas.microsoft.com/office/2007/relationships/hdphoto" Target="../media/hdphoto6.wdp"/><Relationship Id="rId22" Type="http://schemas.microsoft.com/office/2007/relationships/hdphoto" Target="../media/hdphoto10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42.xml"/><Relationship Id="rId1" Type="http://schemas.openxmlformats.org/officeDocument/2006/relationships/themeOverride" Target="../theme/themeOverride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32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42.xml"/><Relationship Id="rId1" Type="http://schemas.openxmlformats.org/officeDocument/2006/relationships/themeOverride" Target="../theme/themeOverr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48.xml"/><Relationship Id="rId1" Type="http://schemas.openxmlformats.org/officeDocument/2006/relationships/themeOverride" Target="../theme/themeOverride13.xml"/><Relationship Id="rId4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Layout" Target="../slideLayouts/slideLayout26.xml"/><Relationship Id="rId1" Type="http://schemas.openxmlformats.org/officeDocument/2006/relationships/themeOverride" Target="../theme/themeOverride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1.emf"/><Relationship Id="rId5" Type="http://schemas.openxmlformats.org/officeDocument/2006/relationships/image" Target="../media/image10.emf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BDF8003-D141-7483-8D4D-AEC7DCE0B7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9250" y="1391155"/>
            <a:ext cx="7723531" cy="2179028"/>
          </a:xfrm>
        </p:spPr>
        <p:txBody>
          <a:bodyPr>
            <a:normAutofit/>
          </a:bodyPr>
          <a:lstStyle/>
          <a:p>
            <a:r>
              <a:rPr lang="es-ES" dirty="0"/>
              <a:t>Mesa ampliada </a:t>
            </a:r>
            <a:br>
              <a:rPr lang="es-ES" dirty="0"/>
            </a:br>
            <a:r>
              <a:rPr lang="es-ES" dirty="0"/>
              <a:t>Distrital de seguimiento</a:t>
            </a:r>
            <a:br>
              <a:rPr lang="es-ES" dirty="0"/>
            </a:br>
            <a:r>
              <a:rPr lang="es-ES" dirty="0"/>
              <a:t>Materno perinatal  N°18</a:t>
            </a:r>
            <a:endParaRPr lang="en-CO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E2AF1B0E-3F0C-1296-056E-C57353387C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1515" y="4027083"/>
            <a:ext cx="7723531" cy="1727627"/>
          </a:xfrm>
        </p:spPr>
        <p:txBody>
          <a:bodyPr/>
          <a:lstStyle/>
          <a:p>
            <a:pPr>
              <a:defRPr/>
            </a:pPr>
            <a:r>
              <a:rPr lang="es-CO" dirty="0"/>
              <a:t>Secretaria Distrital de Salud</a:t>
            </a:r>
          </a:p>
          <a:p>
            <a:pPr>
              <a:defRPr/>
            </a:pPr>
            <a:r>
              <a:rPr lang="es-CO" dirty="0"/>
              <a:t>Subsecretaria Salud Pública</a:t>
            </a:r>
          </a:p>
          <a:p>
            <a:pPr>
              <a:defRPr/>
            </a:pPr>
            <a:r>
              <a:rPr lang="es-CO" dirty="0"/>
              <a:t>Julio 2025</a:t>
            </a:r>
          </a:p>
          <a:p>
            <a:endParaRPr lang="en-CO" dirty="0"/>
          </a:p>
          <a:p>
            <a:r>
              <a:rPr lang="es-ES" dirty="0">
                <a:solidFill>
                  <a:schemeClr val="bg1"/>
                </a:solidFill>
              </a:rPr>
              <a:t>1</a:t>
            </a:r>
            <a:endParaRPr lang="en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78152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0D8F350B-36AD-0015-EFE5-2A33F245BE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799" y="355598"/>
            <a:ext cx="6096001" cy="6146802"/>
          </a:xfrm>
          <a:prstGeom prst="rect">
            <a:avLst/>
          </a:prstGeom>
        </p:spPr>
      </p:pic>
      <p:sp>
        <p:nvSpPr>
          <p:cNvPr id="4" name="object 4">
            <a:extLst>
              <a:ext uri="{FF2B5EF4-FFF2-40B4-BE49-F238E27FC236}">
                <a16:creationId xmlns:a16="http://schemas.microsoft.com/office/drawing/2014/main" id="{919DCA02-E092-B1D7-64F4-890439DA49A6}"/>
              </a:ext>
            </a:extLst>
          </p:cNvPr>
          <p:cNvSpPr txBox="1"/>
          <p:nvPr/>
        </p:nvSpPr>
        <p:spPr>
          <a:xfrm>
            <a:off x="1146610" y="65776"/>
            <a:ext cx="10447867" cy="289822"/>
          </a:xfrm>
          <a:prstGeom prst="rect">
            <a:avLst/>
          </a:prstGeom>
        </p:spPr>
        <p:txBody>
          <a:bodyPr vert="horz" wrap="square" lIns="0" tIns="12699" rIns="0" bIns="0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00"/>
              </a:spcBef>
            </a:pPr>
            <a:r>
              <a:rPr lang="es-ES" sz="1800" b="1" spc="-120">
                <a:solidFill>
                  <a:srgbClr val="0070C0"/>
                </a:solidFill>
                <a:latin typeface="Arial"/>
                <a:cs typeface="Arial"/>
              </a:rPr>
              <a:t>Comportamiento local de morbilidad materna extrema </a:t>
            </a:r>
            <a:r>
              <a:rPr lang="es-CO" sz="1800" b="1" spc="-165">
                <a:solidFill>
                  <a:srgbClr val="0070C0"/>
                </a:solidFill>
                <a:latin typeface="Arial"/>
                <a:cs typeface="Arial"/>
              </a:rPr>
              <a:t>B</a:t>
            </a:r>
            <a:r>
              <a:rPr lang="es-CO" sz="1800" b="1" spc="-114">
                <a:solidFill>
                  <a:srgbClr val="0070C0"/>
                </a:solidFill>
                <a:latin typeface="Arial"/>
                <a:cs typeface="Arial"/>
              </a:rPr>
              <a:t>o</a:t>
            </a:r>
            <a:r>
              <a:rPr lang="es-CO" sz="1800" b="1" spc="-120">
                <a:solidFill>
                  <a:srgbClr val="0070C0"/>
                </a:solidFill>
                <a:latin typeface="Arial"/>
                <a:cs typeface="Arial"/>
              </a:rPr>
              <a:t>g</a:t>
            </a:r>
            <a:r>
              <a:rPr lang="es-CO" sz="1800" b="1" spc="-114">
                <a:solidFill>
                  <a:srgbClr val="0070C0"/>
                </a:solidFill>
                <a:latin typeface="Arial"/>
                <a:cs typeface="Arial"/>
              </a:rPr>
              <a:t>o</a:t>
            </a:r>
            <a:r>
              <a:rPr lang="es-CO" sz="1800" b="1" spc="-60">
                <a:solidFill>
                  <a:srgbClr val="0070C0"/>
                </a:solidFill>
                <a:latin typeface="Arial"/>
                <a:cs typeface="Arial"/>
              </a:rPr>
              <a:t>t</a:t>
            </a:r>
            <a:r>
              <a:rPr lang="es-CO" sz="1800" b="1" spc="-135">
                <a:solidFill>
                  <a:srgbClr val="0070C0"/>
                </a:solidFill>
                <a:latin typeface="Arial"/>
                <a:cs typeface="Arial"/>
              </a:rPr>
              <a:t>á</a:t>
            </a:r>
            <a:r>
              <a:rPr lang="es-CO" sz="1800" b="1" spc="-55">
                <a:solidFill>
                  <a:srgbClr val="0070C0"/>
                </a:solidFill>
                <a:latin typeface="Arial"/>
                <a:cs typeface="Arial"/>
              </a:rPr>
              <a:t>,</a:t>
            </a:r>
            <a:r>
              <a:rPr lang="es-CO" sz="1800" b="1" spc="-10">
                <a:solidFill>
                  <a:srgbClr val="0070C0"/>
                </a:solidFill>
                <a:latin typeface="Arial"/>
                <a:cs typeface="Arial"/>
              </a:rPr>
              <a:t> </a:t>
            </a:r>
            <a:r>
              <a:rPr lang="es-CO" sz="1800" b="1" spc="-165">
                <a:solidFill>
                  <a:srgbClr val="0070C0"/>
                </a:solidFill>
                <a:latin typeface="Arial"/>
                <a:cs typeface="Arial"/>
              </a:rPr>
              <a:t>D</a:t>
            </a:r>
            <a:r>
              <a:rPr lang="es-CO" sz="1800" b="1" spc="-70">
                <a:solidFill>
                  <a:srgbClr val="0070C0"/>
                </a:solidFill>
                <a:latin typeface="Arial"/>
                <a:cs typeface="Arial"/>
              </a:rPr>
              <a:t>.C. 2025*</a:t>
            </a:r>
            <a:endParaRPr sz="2800">
              <a:solidFill>
                <a:srgbClr val="0070C0"/>
              </a:solidFill>
              <a:latin typeface="Arial"/>
              <a:cs typeface="Arial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5257A6F-9AF3-B024-12B5-3072503D73B6}"/>
              </a:ext>
            </a:extLst>
          </p:cNvPr>
          <p:cNvSpPr txBox="1"/>
          <p:nvPr/>
        </p:nvSpPr>
        <p:spPr>
          <a:xfrm>
            <a:off x="177799" y="6587020"/>
            <a:ext cx="609600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" sz="700" kern="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Fuente 2025 : Aplicativo RUAF-ND. Sistema de Estadísticas Vitales SDS -EEVV-PRELIMINARES ajustado 06-06-2025. SIVIGILA Evento 549_SE27</a:t>
            </a:r>
          </a:p>
          <a:p>
            <a:pPr algn="just"/>
            <a:r>
              <a:rPr lang="es-ES" sz="700" kern="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Georeferenciación equipos territoriales Secretaria Distrital de Salud</a:t>
            </a: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7239E0D3-457A-1296-37A4-EB0213AE5ED5}"/>
              </a:ext>
            </a:extLst>
          </p:cNvPr>
          <p:cNvGraphicFramePr>
            <a:graphicFrameLocks noGrp="1"/>
          </p:cNvGraphicFramePr>
          <p:nvPr/>
        </p:nvGraphicFramePr>
        <p:xfrm>
          <a:off x="6388279" y="555620"/>
          <a:ext cx="5206198" cy="5459989"/>
        </p:xfrm>
        <a:graphic>
          <a:graphicData uri="http://schemas.openxmlformats.org/drawingml/2006/table">
            <a:tbl>
              <a:tblPr/>
              <a:tblGrid>
                <a:gridCol w="1721941">
                  <a:extLst>
                    <a:ext uri="{9D8B030D-6E8A-4147-A177-3AD203B41FA5}">
                      <a16:colId xmlns:a16="http://schemas.microsoft.com/office/drawing/2014/main" val="2267256043"/>
                    </a:ext>
                  </a:extLst>
                </a:gridCol>
                <a:gridCol w="1270674">
                  <a:extLst>
                    <a:ext uri="{9D8B030D-6E8A-4147-A177-3AD203B41FA5}">
                      <a16:colId xmlns:a16="http://schemas.microsoft.com/office/drawing/2014/main" val="935506814"/>
                    </a:ext>
                  </a:extLst>
                </a:gridCol>
                <a:gridCol w="938160">
                  <a:extLst>
                    <a:ext uri="{9D8B030D-6E8A-4147-A177-3AD203B41FA5}">
                      <a16:colId xmlns:a16="http://schemas.microsoft.com/office/drawing/2014/main" val="2786819711"/>
                    </a:ext>
                  </a:extLst>
                </a:gridCol>
                <a:gridCol w="748154">
                  <a:extLst>
                    <a:ext uri="{9D8B030D-6E8A-4147-A177-3AD203B41FA5}">
                      <a16:colId xmlns:a16="http://schemas.microsoft.com/office/drawing/2014/main" val="1849548993"/>
                    </a:ext>
                  </a:extLst>
                </a:gridCol>
                <a:gridCol w="527269">
                  <a:extLst>
                    <a:ext uri="{9D8B030D-6E8A-4147-A177-3AD203B41FA5}">
                      <a16:colId xmlns:a16="http://schemas.microsoft.com/office/drawing/2014/main" val="3265092402"/>
                    </a:ext>
                  </a:extLst>
                </a:gridCol>
              </a:tblGrid>
              <a:tr h="183312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SUBRED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LOCALIDAD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Razón morbilidad materna extrema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0205668"/>
                  </a:ext>
                </a:extLst>
              </a:tr>
              <a:tr h="31576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Casos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Nacidos Vivos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Razón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5076302"/>
                  </a:ext>
                </a:extLst>
              </a:tr>
              <a:tr h="183312">
                <a:tc rowSpan="6"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RED NORTE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 Teusaquillo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118,2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2928392"/>
                  </a:ext>
                </a:extLst>
              </a:tr>
              <a:tr h="18331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5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11. Suba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460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4068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113,1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9594217"/>
                  </a:ext>
                </a:extLst>
              </a:tr>
              <a:tr h="18331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 Engativá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2485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106,2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38886215"/>
                  </a:ext>
                </a:extLst>
              </a:tr>
              <a:tr h="18331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01. Usaquén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1770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104,0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9668389"/>
                  </a:ext>
                </a:extLst>
              </a:tr>
              <a:tr h="18331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02. Chapinero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90,7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2396289"/>
                  </a:ext>
                </a:extLst>
              </a:tr>
              <a:tr h="18331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 Barrios Unidos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87,7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7543470"/>
                  </a:ext>
                </a:extLst>
              </a:tr>
              <a:tr h="18331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05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Total RED NORTE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5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1031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9599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107,4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7744131"/>
                  </a:ext>
                </a:extLst>
              </a:tr>
              <a:tr h="183312">
                <a:tc rowSpan="4"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RED SUR OCCIDENTE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16. Puente Aranda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134,0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9126791"/>
                  </a:ext>
                </a:extLst>
              </a:tr>
              <a:tr h="18331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5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08. Kennedy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404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3817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105,8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2906192"/>
                  </a:ext>
                </a:extLst>
              </a:tr>
              <a:tr h="18331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07. Bosa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2689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98,5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5442631"/>
                  </a:ext>
                </a:extLst>
              </a:tr>
              <a:tr h="18331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09. Fontibón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89,9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471550"/>
                  </a:ext>
                </a:extLst>
              </a:tr>
              <a:tr h="18331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05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Total RED SUR OCCIDENTE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5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890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8584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103,7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7005529"/>
                  </a:ext>
                </a:extLst>
              </a:tr>
              <a:tr h="183312">
                <a:tc rowSpan="6"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RED CENTRO ORIENTE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 La Candelaria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237,3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9563231"/>
                  </a:ext>
                </a:extLst>
              </a:tr>
              <a:tr h="18331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03. Santafé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183,4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495748"/>
                  </a:ext>
                </a:extLst>
              </a:tr>
              <a:tr h="18331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 Los Mártires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167,5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5101215"/>
                  </a:ext>
                </a:extLst>
              </a:tr>
              <a:tr h="18331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 Antonio Nariño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123,3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2047092"/>
                  </a:ext>
                </a:extLst>
              </a:tr>
              <a:tr h="18331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5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04. San Cristóbal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144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1325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108,7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0771372"/>
                  </a:ext>
                </a:extLst>
              </a:tr>
              <a:tr h="18331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 Rafael Uribe Uribe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1394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89,7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3228047"/>
                  </a:ext>
                </a:extLst>
              </a:tr>
              <a:tr h="20580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05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Total RED CENTRO ORIENTE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5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460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3876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118,7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4933160"/>
                  </a:ext>
                </a:extLst>
              </a:tr>
              <a:tr h="183312">
                <a:tc rowSpan="4"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20. Sumapaz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166,7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2880074"/>
                  </a:ext>
                </a:extLst>
              </a:tr>
              <a:tr h="18331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06. Tunjuelito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90,5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1356013"/>
                  </a:ext>
                </a:extLst>
              </a:tr>
              <a:tr h="16803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5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19. Ciudad Bolívar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263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2922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90,0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5717169"/>
                  </a:ext>
                </a:extLst>
              </a:tr>
              <a:tr h="18331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05. Usme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1436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88,4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0701251"/>
                  </a:ext>
                </a:extLst>
              </a:tr>
              <a:tr h="18331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05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Total RED SUR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5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447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4978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89,8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373030"/>
                  </a:ext>
                </a:extLst>
              </a:tr>
              <a:tr h="18331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SIN LOCALIDAD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99. Sin Información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3833,3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1393020"/>
                  </a:ext>
                </a:extLst>
              </a:tr>
              <a:tr h="18331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05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Total SIN LOCALIDAD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05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3833,3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0968678"/>
                  </a:ext>
                </a:extLst>
              </a:tr>
              <a:tr h="183312">
                <a:tc grid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2851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27043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105,4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41924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59932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ECC40AF-E2DE-4A1B-4174-FAFD82D656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6FEC96B-764A-BC2F-309A-786C6FD593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547122" y="2091782"/>
            <a:ext cx="1668463" cy="2406236"/>
          </a:xfrm>
        </p:spPr>
        <p:txBody>
          <a:bodyPr/>
          <a:lstStyle/>
          <a:p>
            <a:r>
              <a:rPr lang="es-ES">
                <a:solidFill>
                  <a:schemeClr val="bg1"/>
                </a:solidFill>
              </a:rPr>
              <a:t>2</a:t>
            </a:r>
            <a:endParaRPr lang="es-CO">
              <a:solidFill>
                <a:schemeClr val="bg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A85FD41-3CAB-CDA1-9A49-AB488A1767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4800"/>
              <a:t>Mortalidad </a:t>
            </a:r>
            <a:br>
              <a:rPr lang="es-ES" sz="4800"/>
            </a:br>
            <a:r>
              <a:rPr lang="es-ES" sz="4800"/>
              <a:t>Materna</a:t>
            </a:r>
            <a:endParaRPr lang="en-CO" sz="4800"/>
          </a:p>
        </p:txBody>
      </p:sp>
    </p:spTree>
    <p:extLst>
      <p:ext uri="{BB962C8B-B14F-4D97-AF65-F5344CB8AC3E}">
        <p14:creationId xmlns:p14="http://schemas.microsoft.com/office/powerpoint/2010/main" val="13144120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F40EC5D-D06F-39B4-70D2-2EBABCAFC7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4">
            <a:extLst>
              <a:ext uri="{FF2B5EF4-FFF2-40B4-BE49-F238E27FC236}">
                <a16:creationId xmlns:a16="http://schemas.microsoft.com/office/drawing/2014/main" id="{60A6564B-7DD4-FE68-BB0F-F5F0C3A54731}"/>
              </a:ext>
            </a:extLst>
          </p:cNvPr>
          <p:cNvSpPr txBox="1"/>
          <p:nvPr/>
        </p:nvSpPr>
        <p:spPr>
          <a:xfrm>
            <a:off x="988226" y="355200"/>
            <a:ext cx="10447867" cy="289822"/>
          </a:xfrm>
          <a:prstGeom prst="rect">
            <a:avLst/>
          </a:prstGeom>
        </p:spPr>
        <p:txBody>
          <a:bodyPr vert="horz" wrap="square" lIns="0" tIns="12699" rIns="0" bIns="0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00"/>
              </a:spcBef>
            </a:pPr>
            <a:r>
              <a:rPr lang="es-ES" sz="1800" b="1" spc="-120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Comportamiento epidemiológico mortalidad materna </a:t>
            </a:r>
            <a:r>
              <a:rPr lang="es-CO" sz="1800" b="1" spc="-165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B</a:t>
            </a:r>
            <a:r>
              <a:rPr lang="es-CO" sz="1800" b="1" spc="-114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o</a:t>
            </a:r>
            <a:r>
              <a:rPr lang="es-CO" sz="1800" b="1" spc="-120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g</a:t>
            </a:r>
            <a:r>
              <a:rPr lang="es-CO" sz="1800" b="1" spc="-114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o</a:t>
            </a:r>
            <a:r>
              <a:rPr lang="es-CO" sz="1800" b="1" spc="-60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t</a:t>
            </a:r>
            <a:r>
              <a:rPr lang="es-CO" sz="1800" b="1" spc="-135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á</a:t>
            </a:r>
            <a:r>
              <a:rPr lang="es-CO" sz="1800" b="1" spc="-55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,</a:t>
            </a:r>
            <a:r>
              <a:rPr lang="es-CO" sz="1800" b="1" spc="-10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s-CO" sz="1800" b="1" spc="-165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D</a:t>
            </a:r>
            <a:r>
              <a:rPr lang="es-CO" sz="1800" b="1" spc="-70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.C. 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027A36B-D4BC-D30A-C287-FD0C8C916A8B}"/>
              </a:ext>
            </a:extLst>
          </p:cNvPr>
          <p:cNvSpPr txBox="1"/>
          <p:nvPr/>
        </p:nvSpPr>
        <p:spPr>
          <a:xfrm>
            <a:off x="6485462" y="1107637"/>
            <a:ext cx="5289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b="1" spc="-114" dirty="0">
                <a:solidFill>
                  <a:schemeClr val="tx2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Casos -  razón de mortalidad materna. Enero – Junio 2022 – 2025*</a:t>
            </a:r>
            <a:endParaRPr lang="es-CO" sz="1600" b="1" spc="-114" dirty="0">
              <a:solidFill>
                <a:schemeClr val="tx2">
                  <a:lumMod val="75000"/>
                  <a:lumOff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1" name="Conector recto 10">
            <a:extLst>
              <a:ext uri="{FF2B5EF4-FFF2-40B4-BE49-F238E27FC236}">
                <a16:creationId xmlns:a16="http://schemas.microsoft.com/office/drawing/2014/main" id="{F8C0133E-2BCC-C6B0-C971-823034E49B85}"/>
              </a:ext>
            </a:extLst>
          </p:cNvPr>
          <p:cNvCxnSpPr>
            <a:cxnSpLocks/>
          </p:cNvCxnSpPr>
          <p:nvPr/>
        </p:nvCxnSpPr>
        <p:spPr>
          <a:xfrm>
            <a:off x="6409266" y="1612900"/>
            <a:ext cx="0" cy="3788833"/>
          </a:xfrm>
          <a:prstGeom prst="line">
            <a:avLst/>
          </a:prstGeom>
          <a:ln w="1905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3" name="Rectángulo 17">
            <a:extLst>
              <a:ext uri="{FF2B5EF4-FFF2-40B4-BE49-F238E27FC236}">
                <a16:creationId xmlns:a16="http://schemas.microsoft.com/office/drawing/2014/main" id="{06A118F5-4DD2-07E3-7177-9918FE4730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0976" y="5618828"/>
            <a:ext cx="813611" cy="2308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s-CO" sz="900" b="1">
                <a:solidFill>
                  <a:schemeClr val="bg1"/>
                </a:solidFill>
                <a:latin typeface="Arial Rounded MT Bold" panose="020F0704030504030204" pitchFamily="34" charset="0"/>
              </a:rPr>
              <a:t>Meta 2027</a:t>
            </a:r>
          </a:p>
        </p:txBody>
      </p:sp>
      <p:sp>
        <p:nvSpPr>
          <p:cNvPr id="15" name="18 CuadroTexto">
            <a:extLst>
              <a:ext uri="{FF2B5EF4-FFF2-40B4-BE49-F238E27FC236}">
                <a16:creationId xmlns:a16="http://schemas.microsoft.com/office/drawing/2014/main" id="{E21D4D22-EA93-802A-290C-5F5E759DB7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06977" y="6056502"/>
            <a:ext cx="259074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buNone/>
            </a:pPr>
            <a:r>
              <a:rPr lang="es-ES" sz="1000" b="1">
                <a:solidFill>
                  <a:srgbClr val="002060"/>
                </a:solidFill>
              </a:rPr>
              <a:t>A 2027, reducir la razón de mortalidad materna a 27, 5 x 100.00 NV en Bogotá D.C. </a:t>
            </a:r>
            <a:endParaRPr lang="es-CO" sz="1000" b="1">
              <a:solidFill>
                <a:srgbClr val="002060"/>
              </a:solidFill>
            </a:endParaRPr>
          </a:p>
        </p:txBody>
      </p:sp>
      <p:cxnSp>
        <p:nvCxnSpPr>
          <p:cNvPr id="16" name="Conector recto 15">
            <a:extLst>
              <a:ext uri="{FF2B5EF4-FFF2-40B4-BE49-F238E27FC236}">
                <a16:creationId xmlns:a16="http://schemas.microsoft.com/office/drawing/2014/main" id="{1A22F5D2-48DC-9984-9F6A-32FCE6426D32}"/>
              </a:ext>
            </a:extLst>
          </p:cNvPr>
          <p:cNvCxnSpPr>
            <a:cxnSpLocks/>
          </p:cNvCxnSpPr>
          <p:nvPr/>
        </p:nvCxnSpPr>
        <p:spPr>
          <a:xfrm>
            <a:off x="273427" y="5971494"/>
            <a:ext cx="5938732" cy="12743"/>
          </a:xfrm>
          <a:prstGeom prst="line">
            <a:avLst/>
          </a:prstGeom>
          <a:ln w="28575">
            <a:solidFill>
              <a:srgbClr val="1F4E79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ángulo 17">
            <a:extLst>
              <a:ext uri="{FF2B5EF4-FFF2-40B4-BE49-F238E27FC236}">
                <a16:creationId xmlns:a16="http://schemas.microsoft.com/office/drawing/2014/main" id="{6D607E5E-8CE9-7C94-1134-BC5D1FE19B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1507" y="5623937"/>
            <a:ext cx="1170768" cy="2308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s-CO" altLang="es-CO" sz="900" b="1">
                <a:solidFill>
                  <a:schemeClr val="bg1"/>
                </a:solidFill>
                <a:latin typeface="Arial Rounded MT Bold" panose="020F0704030504030204" pitchFamily="34" charset="0"/>
              </a:rPr>
              <a:t>Línea Base 2022</a:t>
            </a:r>
          </a:p>
        </p:txBody>
      </p:sp>
      <p:pic>
        <p:nvPicPr>
          <p:cNvPr id="21" name="Picture 2" descr="Image result for down arrow">
            <a:extLst>
              <a:ext uri="{FF2B5EF4-FFF2-40B4-BE49-F238E27FC236}">
                <a16:creationId xmlns:a16="http://schemas.microsoft.com/office/drawing/2014/main" id="{48D89722-4C10-EC34-7C09-990BFCFBDD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797901">
            <a:off x="2793886" y="6102035"/>
            <a:ext cx="290522" cy="291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CuadroTexto 33">
            <a:extLst>
              <a:ext uri="{FF2B5EF4-FFF2-40B4-BE49-F238E27FC236}">
                <a16:creationId xmlns:a16="http://schemas.microsoft.com/office/drawing/2014/main" id="{B014D188-E89E-E8E0-0965-DEC773E8CAFF}"/>
              </a:ext>
            </a:extLst>
          </p:cNvPr>
          <p:cNvSpPr txBox="1"/>
          <p:nvPr/>
        </p:nvSpPr>
        <p:spPr>
          <a:xfrm>
            <a:off x="90716" y="6007113"/>
            <a:ext cx="2432351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altLang="es-CO" sz="1000" b="1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En Bogotá D.C. para 2022 se presentaron 25 casos, con una RMM 38,5 x 100.000 NV</a:t>
            </a:r>
            <a:endParaRPr lang="es-CO" sz="1000" b="1">
              <a:solidFill>
                <a:srgbClr val="002060"/>
              </a:solidFill>
              <a:latin typeface="Calibri" panose="020F0502020204030204" pitchFamily="34" charset="0"/>
              <a:ea typeface="MS PGothic" panose="020B0600070205080204" pitchFamily="34" charset="-128"/>
            </a:endParaRPr>
          </a:p>
          <a:p>
            <a:r>
              <a:rPr lang="es-ES" sz="1100" b="1">
                <a:solidFill>
                  <a:srgbClr val="002060"/>
                </a:solidFill>
              </a:rPr>
              <a:t> </a:t>
            </a:r>
            <a:endParaRPr lang="es-CO" sz="1100" b="1">
              <a:solidFill>
                <a:srgbClr val="002060"/>
              </a:solidFill>
            </a:endParaRPr>
          </a:p>
        </p:txBody>
      </p:sp>
      <p:pic>
        <p:nvPicPr>
          <p:cNvPr id="39" name="Picture 2" descr="Silueta del embarazo, mujer embarazada de dibujos animados, azul, niño,  infantil png | PNGWing">
            <a:extLst>
              <a:ext uri="{FF2B5EF4-FFF2-40B4-BE49-F238E27FC236}">
                <a16:creationId xmlns:a16="http://schemas.microsoft.com/office/drawing/2014/main" id="{A369E114-404D-8871-E634-4F229264BA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667" b="99167" l="10000" r="90000">
                        <a14:foregroundMark x1="50000" y1="6250" x2="50000" y2="6250"/>
                        <a14:foregroundMark x1="49048" y1="1667" x2="49048" y2="1667"/>
                        <a14:foregroundMark x1="76667" y1="95417" x2="76667" y2="95417"/>
                        <a14:foregroundMark x1="45238" y1="96667" x2="45238" y2="96667"/>
                        <a14:foregroundMark x1="79048" y1="99167" x2="79048" y2="99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37119" y="411120"/>
            <a:ext cx="902214" cy="1015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01A9C09C-A351-4998-3152-FDA7EF70D28D}"/>
              </a:ext>
            </a:extLst>
          </p:cNvPr>
          <p:cNvSpPr txBox="1"/>
          <p:nvPr/>
        </p:nvSpPr>
        <p:spPr>
          <a:xfrm>
            <a:off x="988226" y="1083135"/>
            <a:ext cx="5289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b="1" spc="-114">
                <a:solidFill>
                  <a:schemeClr val="tx2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Casos -  razón de mortalidad materna. 2019 – 2024*</a:t>
            </a:r>
            <a:endParaRPr lang="es-CO" sz="1600" b="1" spc="-114">
              <a:solidFill>
                <a:schemeClr val="tx2">
                  <a:lumMod val="75000"/>
                  <a:lumOff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27" name="Tabla 26">
            <a:extLst>
              <a:ext uri="{FF2B5EF4-FFF2-40B4-BE49-F238E27FC236}">
                <a16:creationId xmlns:a16="http://schemas.microsoft.com/office/drawing/2014/main" id="{3C98242B-EC6E-5E50-2C74-337FEA4272A4}"/>
              </a:ext>
            </a:extLst>
          </p:cNvPr>
          <p:cNvGraphicFramePr>
            <a:graphicFrameLocks noGrp="1"/>
          </p:cNvGraphicFramePr>
          <p:nvPr/>
        </p:nvGraphicFramePr>
        <p:xfrm>
          <a:off x="685254" y="4978634"/>
          <a:ext cx="5312463" cy="358140"/>
        </p:xfrm>
        <a:graphic>
          <a:graphicData uri="http://schemas.openxmlformats.org/drawingml/2006/table">
            <a:tbl>
              <a:tblPr/>
              <a:tblGrid>
                <a:gridCol w="779811">
                  <a:extLst>
                    <a:ext uri="{9D8B030D-6E8A-4147-A177-3AD203B41FA5}">
                      <a16:colId xmlns:a16="http://schemas.microsoft.com/office/drawing/2014/main" val="2617912289"/>
                    </a:ext>
                  </a:extLst>
                </a:gridCol>
                <a:gridCol w="755442">
                  <a:extLst>
                    <a:ext uri="{9D8B030D-6E8A-4147-A177-3AD203B41FA5}">
                      <a16:colId xmlns:a16="http://schemas.microsoft.com/office/drawing/2014/main" val="682196064"/>
                    </a:ext>
                  </a:extLst>
                </a:gridCol>
                <a:gridCol w="755442">
                  <a:extLst>
                    <a:ext uri="{9D8B030D-6E8A-4147-A177-3AD203B41FA5}">
                      <a16:colId xmlns:a16="http://schemas.microsoft.com/office/drawing/2014/main" val="2203757470"/>
                    </a:ext>
                  </a:extLst>
                </a:gridCol>
                <a:gridCol w="755442">
                  <a:extLst>
                    <a:ext uri="{9D8B030D-6E8A-4147-A177-3AD203B41FA5}">
                      <a16:colId xmlns:a16="http://schemas.microsoft.com/office/drawing/2014/main" val="275759699"/>
                    </a:ext>
                  </a:extLst>
                </a:gridCol>
                <a:gridCol w="755442">
                  <a:extLst>
                    <a:ext uri="{9D8B030D-6E8A-4147-A177-3AD203B41FA5}">
                      <a16:colId xmlns:a16="http://schemas.microsoft.com/office/drawing/2014/main" val="2354587314"/>
                    </a:ext>
                  </a:extLst>
                </a:gridCol>
                <a:gridCol w="755442">
                  <a:extLst>
                    <a:ext uri="{9D8B030D-6E8A-4147-A177-3AD203B41FA5}">
                      <a16:colId xmlns:a16="http://schemas.microsoft.com/office/drawing/2014/main" val="2319041504"/>
                    </a:ext>
                  </a:extLst>
                </a:gridCol>
                <a:gridCol w="755442">
                  <a:extLst>
                    <a:ext uri="{9D8B030D-6E8A-4147-A177-3AD203B41FA5}">
                      <a16:colId xmlns:a16="http://schemas.microsoft.com/office/drawing/2014/main" val="4227436221"/>
                    </a:ext>
                  </a:extLst>
                </a:gridCol>
              </a:tblGrid>
              <a:tr h="149044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Año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2024*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83732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NV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85075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79322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66988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64765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60912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56556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4192522"/>
                  </a:ext>
                </a:extLst>
              </a:tr>
            </a:tbl>
          </a:graphicData>
        </a:graphic>
      </p:graphicFrame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12A47081-3C8E-7565-164E-CAD1CEE66D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868897"/>
              </p:ext>
            </p:extLst>
          </p:nvPr>
        </p:nvGraphicFramePr>
        <p:xfrm>
          <a:off x="338678" y="1482111"/>
          <a:ext cx="5873482" cy="34072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9" name="CuadroTexto 18">
            <a:extLst>
              <a:ext uri="{FF2B5EF4-FFF2-40B4-BE49-F238E27FC236}">
                <a16:creationId xmlns:a16="http://schemas.microsoft.com/office/drawing/2014/main" id="{0735FB4B-7FA7-A742-CC8F-4FB29A1548E7}"/>
              </a:ext>
            </a:extLst>
          </p:cNvPr>
          <p:cNvSpPr txBox="1"/>
          <p:nvPr/>
        </p:nvSpPr>
        <p:spPr>
          <a:xfrm>
            <a:off x="7643431" y="5385089"/>
            <a:ext cx="34842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b="1" dirty="0"/>
              <a:t>2025: </a:t>
            </a:r>
            <a:r>
              <a:rPr lang="es-ES" sz="1000" dirty="0"/>
              <a:t>Un caso en medicina legal. ET Barranquilla</a:t>
            </a:r>
            <a:br>
              <a:rPr lang="es-ES" sz="1000" dirty="0"/>
            </a:br>
            <a:r>
              <a:rPr lang="es-ES" sz="1000" dirty="0"/>
              <a:t>              Un caso en medicina legal – muerte domicilio </a:t>
            </a:r>
            <a:endParaRPr lang="es-CO" sz="1000" dirty="0"/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FB74CCF7-116A-FE4F-06A3-0110D46AA335}"/>
              </a:ext>
            </a:extLst>
          </p:cNvPr>
          <p:cNvSpPr txBox="1"/>
          <p:nvPr/>
        </p:nvSpPr>
        <p:spPr>
          <a:xfrm>
            <a:off x="7487718" y="5808587"/>
            <a:ext cx="26462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>
                <a:solidFill>
                  <a:schemeClr val="accent4">
                    <a:lumMod val="75000"/>
                  </a:schemeClr>
                </a:solidFill>
              </a:rPr>
              <a:t>Promedio:    </a:t>
            </a:r>
            <a:r>
              <a:rPr lang="es-ES" sz="1200" dirty="0"/>
              <a:t>0,25</a:t>
            </a:r>
            <a:r>
              <a:rPr lang="es-ES" sz="1200" b="1" dirty="0"/>
              <a:t> </a:t>
            </a:r>
            <a:r>
              <a:rPr lang="es-ES" sz="1200" dirty="0"/>
              <a:t>casos por semana</a:t>
            </a:r>
            <a:endParaRPr lang="es-CO" sz="1200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F289516A-234C-AE03-BE01-5ECB81820311}"/>
              </a:ext>
            </a:extLst>
          </p:cNvPr>
          <p:cNvSpPr txBox="1"/>
          <p:nvPr/>
        </p:nvSpPr>
        <p:spPr>
          <a:xfrm>
            <a:off x="90716" y="6524090"/>
            <a:ext cx="8530680" cy="30777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CO" sz="700" dirty="0">
                <a:latin typeface="Arial"/>
                <a:ea typeface="Aptos" panose="020B0004020202020204" pitchFamily="34" charset="0"/>
                <a:cs typeface="Arial"/>
              </a:rPr>
              <a:t>Fuente:  2019 - 2023: Base de datos DANE y aplicativo Web RUAF_ND, sistema de estadísticas Vitales SDS-EEVV - datos FINALES</a:t>
            </a:r>
            <a:r>
              <a:rPr lang="es-ES" sz="700" kern="0" dirty="0">
                <a:solidFill>
                  <a:srgbClr val="000000"/>
                </a:solidFill>
                <a:latin typeface="Arial"/>
                <a:ea typeface="Times New Roman" panose="02020603050405020304" pitchFamily="18" charset="0"/>
                <a:cs typeface="Arial"/>
              </a:rPr>
              <a:t>. *Fuente 2024: Aplicativo RUAF-ND. Sistema de Estadísticas Vitales SDS -EEVV-PRELIMINARES ajustado 13-01-2025. *Fuente 2025 : Aplicativo RUAF-ND. Sistema de Estadísticas Vitales SDS -EEVV-PRELIMINARES ajustado 06-06-2025.</a:t>
            </a:r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F59570FA-9997-AFB8-5172-CC8BB2CC70D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66424325"/>
              </p:ext>
            </p:extLst>
          </p:nvPr>
        </p:nvGraphicFramePr>
        <p:xfrm>
          <a:off x="6544733" y="1544447"/>
          <a:ext cx="5229911" cy="35252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23047050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49F6C68-BFF6-13EE-C82E-3D445E6F6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2" descr="Silueta del embarazo, mujer embarazada de dibujos animados, azul, niño,  infantil png | PNGWing">
            <a:extLst>
              <a:ext uri="{FF2B5EF4-FFF2-40B4-BE49-F238E27FC236}">
                <a16:creationId xmlns:a16="http://schemas.microsoft.com/office/drawing/2014/main" id="{D93E701C-AD9A-9071-34BB-2D536C9D79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67" b="99167" l="10000" r="90000">
                        <a14:foregroundMark x1="50000" y1="6250" x2="50000" y2="6250"/>
                        <a14:foregroundMark x1="49048" y1="1667" x2="49048" y2="1667"/>
                        <a14:foregroundMark x1="76667" y1="95417" x2="76667" y2="95417"/>
                        <a14:foregroundMark x1="45238" y1="96667" x2="45238" y2="96667"/>
                        <a14:foregroundMark x1="79048" y1="99167" x2="79048" y2="99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45586" y="249199"/>
            <a:ext cx="902214" cy="873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bject 4">
            <a:extLst>
              <a:ext uri="{FF2B5EF4-FFF2-40B4-BE49-F238E27FC236}">
                <a16:creationId xmlns:a16="http://schemas.microsoft.com/office/drawing/2014/main" id="{814541EB-D07C-0A1A-4BFC-3E0337CB3C56}"/>
              </a:ext>
            </a:extLst>
          </p:cNvPr>
          <p:cNvSpPr txBox="1"/>
          <p:nvPr/>
        </p:nvSpPr>
        <p:spPr>
          <a:xfrm>
            <a:off x="1447800" y="202833"/>
            <a:ext cx="10447867" cy="289822"/>
          </a:xfrm>
          <a:prstGeom prst="rect">
            <a:avLst/>
          </a:prstGeom>
        </p:spPr>
        <p:txBody>
          <a:bodyPr vert="horz" wrap="square" lIns="0" tIns="12699" rIns="0" bIns="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00"/>
              </a:spcBef>
            </a:pPr>
            <a:r>
              <a:rPr lang="es-ES" sz="1800" b="1" spc="-120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Comportamiento epidemiológico mortalidad materna </a:t>
            </a:r>
            <a:r>
              <a:rPr lang="es-CO" sz="1800" b="1" spc="-165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B</a:t>
            </a:r>
            <a:r>
              <a:rPr lang="es-CO" sz="1800" b="1" spc="-114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o</a:t>
            </a:r>
            <a:r>
              <a:rPr lang="es-CO" sz="1800" b="1" spc="-120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g</a:t>
            </a:r>
            <a:r>
              <a:rPr lang="es-CO" sz="1800" b="1" spc="-114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o</a:t>
            </a:r>
            <a:r>
              <a:rPr lang="es-CO" sz="1800" b="1" spc="-60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t</a:t>
            </a:r>
            <a:r>
              <a:rPr lang="es-CO" sz="1800" b="1" spc="-135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á</a:t>
            </a:r>
            <a:r>
              <a:rPr lang="es-CO" sz="1800" b="1" spc="-55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,</a:t>
            </a:r>
            <a:r>
              <a:rPr lang="es-CO" sz="1800" b="1" spc="-10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s-CO" sz="1800" b="1" spc="-165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D</a:t>
            </a:r>
            <a:r>
              <a:rPr lang="es-CO" sz="1800" b="1" spc="-70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.C. 2025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BDC3DD19-5898-4404-6258-4B8876BA16B7}"/>
              </a:ext>
            </a:extLst>
          </p:cNvPr>
          <p:cNvSpPr txBox="1"/>
          <p:nvPr/>
        </p:nvSpPr>
        <p:spPr>
          <a:xfrm>
            <a:off x="1545861" y="640743"/>
            <a:ext cx="43608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spc="-114">
                <a:solidFill>
                  <a:schemeClr val="tx2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Comparativo Casos -  razón de mortalidad materna por localidad 2024 – 2025 (preliminar)</a:t>
            </a:r>
            <a:endParaRPr lang="es-CO" sz="1400" b="1" spc="-114">
              <a:solidFill>
                <a:schemeClr val="tx2">
                  <a:lumMod val="75000"/>
                  <a:lumOff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B748B0FF-F342-5CE2-3DFF-004F62B8689C}"/>
              </a:ext>
            </a:extLst>
          </p:cNvPr>
          <p:cNvSpPr txBox="1"/>
          <p:nvPr/>
        </p:nvSpPr>
        <p:spPr>
          <a:xfrm>
            <a:off x="6572617" y="686760"/>
            <a:ext cx="52891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spc="-114" dirty="0">
                <a:solidFill>
                  <a:schemeClr val="tx2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Casos -  razón de mortalidad materna por EAPB </a:t>
            </a:r>
            <a:endParaRPr lang="es-CO" sz="1400" b="1" spc="-114" dirty="0">
              <a:solidFill>
                <a:schemeClr val="tx2">
                  <a:lumMod val="75000"/>
                  <a:lumOff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Marco 7">
            <a:extLst>
              <a:ext uri="{FF2B5EF4-FFF2-40B4-BE49-F238E27FC236}">
                <a16:creationId xmlns:a16="http://schemas.microsoft.com/office/drawing/2014/main" id="{F4126CBE-341C-3975-BB0A-9CCF1E285B3F}"/>
              </a:ext>
            </a:extLst>
          </p:cNvPr>
          <p:cNvSpPr/>
          <p:nvPr/>
        </p:nvSpPr>
        <p:spPr>
          <a:xfrm>
            <a:off x="8913958" y="3701675"/>
            <a:ext cx="2204219" cy="1395258"/>
          </a:xfrm>
          <a:prstGeom prst="frame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9" name="Marco 8">
            <a:extLst>
              <a:ext uri="{FF2B5EF4-FFF2-40B4-BE49-F238E27FC236}">
                <a16:creationId xmlns:a16="http://schemas.microsoft.com/office/drawing/2014/main" id="{F256D36E-4DE3-4046-DB09-FBCC8FF4DD5A}"/>
              </a:ext>
            </a:extLst>
          </p:cNvPr>
          <p:cNvSpPr/>
          <p:nvPr/>
        </p:nvSpPr>
        <p:spPr>
          <a:xfrm>
            <a:off x="7623550" y="2895661"/>
            <a:ext cx="2099734" cy="1254339"/>
          </a:xfrm>
          <a:prstGeom prst="frame">
            <a:avLst/>
          </a:prstGeom>
          <a:solidFill>
            <a:schemeClr val="tx2">
              <a:lumMod val="50000"/>
              <a:lumOff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FAEFC063-CECE-D20F-19BA-5B5B5F6412DE}"/>
              </a:ext>
            </a:extLst>
          </p:cNvPr>
          <p:cNvSpPr txBox="1"/>
          <p:nvPr/>
        </p:nvSpPr>
        <p:spPr>
          <a:xfrm>
            <a:off x="7916334" y="3140775"/>
            <a:ext cx="15070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62,5%</a:t>
            </a:r>
          </a:p>
          <a:p>
            <a:pPr algn="ctr"/>
            <a:r>
              <a:rPr lang="es-ES" dirty="0"/>
              <a:t>Contributivo</a:t>
            </a:r>
            <a:endParaRPr lang="es-CO" dirty="0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C29C9E01-2963-32B0-92D8-57B1767D0E16}"/>
              </a:ext>
            </a:extLst>
          </p:cNvPr>
          <p:cNvSpPr txBox="1"/>
          <p:nvPr/>
        </p:nvSpPr>
        <p:spPr>
          <a:xfrm>
            <a:off x="9374567" y="4072824"/>
            <a:ext cx="15070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25%</a:t>
            </a:r>
          </a:p>
          <a:p>
            <a:pPr algn="ctr"/>
            <a:r>
              <a:rPr lang="es-CO" dirty="0"/>
              <a:t>Subsidiado</a:t>
            </a:r>
          </a:p>
        </p:txBody>
      </p:sp>
      <p:sp>
        <p:nvSpPr>
          <p:cNvPr id="15" name="Marco 14">
            <a:extLst>
              <a:ext uri="{FF2B5EF4-FFF2-40B4-BE49-F238E27FC236}">
                <a16:creationId xmlns:a16="http://schemas.microsoft.com/office/drawing/2014/main" id="{CFAA9A74-97A2-5705-1C59-B1D85E106F6B}"/>
              </a:ext>
            </a:extLst>
          </p:cNvPr>
          <p:cNvSpPr/>
          <p:nvPr/>
        </p:nvSpPr>
        <p:spPr>
          <a:xfrm>
            <a:off x="7480813" y="4651882"/>
            <a:ext cx="2099734" cy="1157728"/>
          </a:xfrm>
          <a:prstGeom prst="frame">
            <a:avLst/>
          </a:prstGeom>
          <a:solidFill>
            <a:schemeClr val="tx2">
              <a:lumMod val="50000"/>
              <a:lumOff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D3AF6C1B-F661-71CA-AF09-5D46991BD052}"/>
              </a:ext>
            </a:extLst>
          </p:cNvPr>
          <p:cNvSpPr txBox="1"/>
          <p:nvPr/>
        </p:nvSpPr>
        <p:spPr>
          <a:xfrm>
            <a:off x="7665434" y="4937787"/>
            <a:ext cx="17579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12,5%</a:t>
            </a:r>
            <a:endParaRPr lang="es-CO" dirty="0"/>
          </a:p>
          <a:p>
            <a:pPr algn="ctr"/>
            <a:r>
              <a:rPr lang="es-CO" dirty="0"/>
              <a:t>No asegurado</a:t>
            </a:r>
            <a:endParaRPr lang="es-ES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4E6DE2A6-9C37-A5DE-0D1B-7E588C022B54}"/>
              </a:ext>
            </a:extLst>
          </p:cNvPr>
          <p:cNvSpPr txBox="1"/>
          <p:nvPr/>
        </p:nvSpPr>
        <p:spPr>
          <a:xfrm>
            <a:off x="0" y="6517680"/>
            <a:ext cx="853068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CO" sz="700">
                <a:latin typeface="Arial" panose="020B0604020202020204" pitchFamily="34" charset="0"/>
                <a:ea typeface="Aptos" panose="020B0004020202020204" pitchFamily="34" charset="0"/>
              </a:rPr>
              <a:t>Fuente:  2019 - 2023: Base de datos DANE y aplicativo Web RUAF_ND, sistema de estadísticas Vitales SDS-EEVV - datos FINALES</a:t>
            </a:r>
            <a:r>
              <a:rPr lang="es-ES" sz="700" ker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. *Fuente 2024: Aplicativo RUAF-ND. Sistema de Estadísticas Vitales SDS -EEVV-PRELIMINARES ajustado 13-01-2025. *Fuente 2025 : Aplicativo RUAF-ND. Sistema de Estadísticas Vitales SDS -EEVV-PRELIMINARES ajustado 06-06-2025. SIVIGILA Evento 549_SE21</a:t>
            </a:r>
          </a:p>
        </p:txBody>
      </p:sp>
      <p:graphicFrame>
        <p:nvGraphicFramePr>
          <p:cNvPr id="12" name="Tabla 11">
            <a:extLst>
              <a:ext uri="{FF2B5EF4-FFF2-40B4-BE49-F238E27FC236}">
                <a16:creationId xmlns:a16="http://schemas.microsoft.com/office/drawing/2014/main" id="{6D44839C-E289-875E-72AA-45A27E7FDC9E}"/>
              </a:ext>
            </a:extLst>
          </p:cNvPr>
          <p:cNvGraphicFramePr>
            <a:graphicFrameLocks noGrp="1"/>
          </p:cNvGraphicFramePr>
          <p:nvPr/>
        </p:nvGraphicFramePr>
        <p:xfrm>
          <a:off x="7080354" y="1060356"/>
          <a:ext cx="4273710" cy="1524856"/>
        </p:xfrm>
        <a:graphic>
          <a:graphicData uri="http://schemas.openxmlformats.org/drawingml/2006/table">
            <a:tbl>
              <a:tblPr/>
              <a:tblGrid>
                <a:gridCol w="1011844">
                  <a:extLst>
                    <a:ext uri="{9D8B030D-6E8A-4147-A177-3AD203B41FA5}">
                      <a16:colId xmlns:a16="http://schemas.microsoft.com/office/drawing/2014/main" val="4051752312"/>
                    </a:ext>
                  </a:extLst>
                </a:gridCol>
                <a:gridCol w="812138">
                  <a:extLst>
                    <a:ext uri="{9D8B030D-6E8A-4147-A177-3AD203B41FA5}">
                      <a16:colId xmlns:a16="http://schemas.microsoft.com/office/drawing/2014/main" val="3360260246"/>
                    </a:ext>
                  </a:extLst>
                </a:gridCol>
                <a:gridCol w="625746">
                  <a:extLst>
                    <a:ext uri="{9D8B030D-6E8A-4147-A177-3AD203B41FA5}">
                      <a16:colId xmlns:a16="http://schemas.microsoft.com/office/drawing/2014/main" val="2026833662"/>
                    </a:ext>
                  </a:extLst>
                </a:gridCol>
                <a:gridCol w="1118354">
                  <a:extLst>
                    <a:ext uri="{9D8B030D-6E8A-4147-A177-3AD203B41FA5}">
                      <a16:colId xmlns:a16="http://schemas.microsoft.com/office/drawing/2014/main" val="3669043407"/>
                    </a:ext>
                  </a:extLst>
                </a:gridCol>
                <a:gridCol w="705628">
                  <a:extLst>
                    <a:ext uri="{9D8B030D-6E8A-4147-A177-3AD203B41FA5}">
                      <a16:colId xmlns:a16="http://schemas.microsoft.com/office/drawing/2014/main" val="3758706510"/>
                    </a:ext>
                  </a:extLst>
                </a:gridCol>
              </a:tblGrid>
              <a:tr h="190607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EAPB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E7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Casos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E7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NV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E7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RMM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E7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E7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9132463"/>
                  </a:ext>
                </a:extLst>
              </a:tr>
              <a:tr h="190607"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1F4E78"/>
                          </a:solidFill>
                          <a:effectLst/>
                          <a:latin typeface="Arial" panose="020B0604020202020204" pitchFamily="34" charset="0"/>
                        </a:rPr>
                        <a:t>Coosalud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301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332,23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13%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4713982"/>
                  </a:ext>
                </a:extLst>
              </a:tr>
              <a:tr h="190607"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1F4E78"/>
                          </a:solidFill>
                          <a:effectLst/>
                          <a:latin typeface="Arial" panose="020B0604020202020204" pitchFamily="34" charset="0"/>
                        </a:rPr>
                        <a:t>No Asegurado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1092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91,58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13%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4113107"/>
                  </a:ext>
                </a:extLst>
              </a:tr>
              <a:tr h="190607"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1F4E78"/>
                          </a:solidFill>
                          <a:effectLst/>
                          <a:latin typeface="Arial" panose="020B0604020202020204" pitchFamily="34" charset="0"/>
                        </a:rPr>
                        <a:t>Nueva EPS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2223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44,98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13%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3326221"/>
                  </a:ext>
                </a:extLst>
              </a:tr>
              <a:tr h="190607"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1F4E78"/>
                          </a:solidFill>
                          <a:effectLst/>
                          <a:latin typeface="Arial" panose="020B0604020202020204" pitchFamily="34" charset="0"/>
                        </a:rPr>
                        <a:t>Compensar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4913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40,71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25%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9774457"/>
                  </a:ext>
                </a:extLst>
              </a:tr>
              <a:tr h="190607"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1F4E78"/>
                          </a:solidFill>
                          <a:effectLst/>
                          <a:latin typeface="Arial" panose="020B0604020202020204" pitchFamily="34" charset="0"/>
                        </a:rPr>
                        <a:t>Capital Salud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2671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37,44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13%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6418902"/>
                  </a:ext>
                </a:extLst>
              </a:tr>
              <a:tr h="190607"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1F4E78"/>
                          </a:solidFill>
                          <a:effectLst/>
                          <a:latin typeface="Arial" panose="020B0604020202020204" pitchFamily="34" charset="0"/>
                        </a:rPr>
                        <a:t>Famisanar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3641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27,46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13%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1572424"/>
                  </a:ext>
                </a:extLst>
              </a:tr>
              <a:tr h="190607"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1F4E78"/>
                          </a:solidFill>
                          <a:effectLst/>
                          <a:latin typeface="Arial" panose="020B0604020202020204" pitchFamily="34" charset="0"/>
                        </a:rPr>
                        <a:t>Salud Total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4026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24,84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0" i="0" u="none" strike="noStrike" dirty="0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13%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1487163"/>
                  </a:ext>
                </a:extLst>
              </a:tr>
            </a:tbl>
          </a:graphicData>
        </a:graphic>
      </p:graphicFrame>
      <p:pic>
        <p:nvPicPr>
          <p:cNvPr id="4" name="Imagen 3">
            <a:extLst>
              <a:ext uri="{FF2B5EF4-FFF2-40B4-BE49-F238E27FC236}">
                <a16:creationId xmlns:a16="http://schemas.microsoft.com/office/drawing/2014/main" id="{E90EC60F-64EE-CD95-33DD-AA84F0FE780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5587" y="1207807"/>
            <a:ext cx="5919614" cy="509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8913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6220B1F-8982-DEB4-8E04-F5D1336D8E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4">
            <a:extLst>
              <a:ext uri="{FF2B5EF4-FFF2-40B4-BE49-F238E27FC236}">
                <a16:creationId xmlns:a16="http://schemas.microsoft.com/office/drawing/2014/main" id="{7DB0D19F-0E7B-FD39-039F-C16106FC1959}"/>
              </a:ext>
            </a:extLst>
          </p:cNvPr>
          <p:cNvSpPr txBox="1"/>
          <p:nvPr/>
        </p:nvSpPr>
        <p:spPr>
          <a:xfrm>
            <a:off x="1334014" y="232408"/>
            <a:ext cx="10447867" cy="579645"/>
          </a:xfrm>
          <a:prstGeom prst="rect">
            <a:avLst/>
          </a:prstGeom>
        </p:spPr>
        <p:txBody>
          <a:bodyPr vert="horz" wrap="square" lIns="0" tIns="12699" rIns="0" bIns="0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00"/>
              </a:spcBef>
            </a:pPr>
            <a:r>
              <a:rPr lang="es-ES" sz="1800" b="1" spc="-120" dirty="0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Comportamiento epidemiológico mortalidad materna </a:t>
            </a:r>
            <a:r>
              <a:rPr lang="es-CO" sz="1800" b="1" spc="-165" dirty="0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B</a:t>
            </a:r>
            <a:r>
              <a:rPr lang="es-CO" sz="1800" b="1" spc="-114" dirty="0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o</a:t>
            </a:r>
            <a:r>
              <a:rPr lang="es-CO" sz="1800" b="1" spc="-120" dirty="0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g</a:t>
            </a:r>
            <a:r>
              <a:rPr lang="es-CO" sz="1800" b="1" spc="-114" dirty="0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o</a:t>
            </a:r>
            <a:r>
              <a:rPr lang="es-CO" sz="1800" b="1" spc="-60" dirty="0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t</a:t>
            </a:r>
            <a:r>
              <a:rPr lang="es-CO" sz="1800" b="1" spc="-135" dirty="0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á</a:t>
            </a:r>
            <a:r>
              <a:rPr lang="es-CO" sz="1800" b="1" spc="-55" dirty="0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,</a:t>
            </a:r>
            <a:r>
              <a:rPr lang="es-CO" sz="1800" b="1" spc="-10" dirty="0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s-CO" sz="1800" b="1" spc="-165" dirty="0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D</a:t>
            </a:r>
            <a:r>
              <a:rPr lang="es-CO" sz="1800" b="1" spc="-70" dirty="0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.C. </a:t>
            </a:r>
          </a:p>
          <a:p>
            <a:pPr algn="ctr">
              <a:spcBef>
                <a:spcPts val="100"/>
              </a:spcBef>
            </a:pPr>
            <a:r>
              <a:rPr lang="es-CO" sz="1800" b="1" spc="-70" dirty="0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Comparación SIVIGILA a corte SE 28</a:t>
            </a:r>
            <a:endParaRPr sz="2800" dirty="0">
              <a:solidFill>
                <a:schemeClr val="tx2">
                  <a:lumMod val="75000"/>
                  <a:lumOff val="25000"/>
                </a:schemeClr>
              </a:solidFill>
              <a:latin typeface="Arial"/>
              <a:cs typeface="Arial"/>
            </a:endParaRPr>
          </a:p>
        </p:txBody>
      </p:sp>
      <p:pic>
        <p:nvPicPr>
          <p:cNvPr id="39" name="Picture 2" descr="Silueta del embarazo, mujer embarazada de dibujos animados, azul, niño,  infantil png | PNGWing">
            <a:extLst>
              <a:ext uri="{FF2B5EF4-FFF2-40B4-BE49-F238E27FC236}">
                <a16:creationId xmlns:a16="http://schemas.microsoft.com/office/drawing/2014/main" id="{C1C52B94-5C6F-AD08-CEC9-3E7864D172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67" b="99167" l="10000" r="90000">
                        <a14:foregroundMark x1="50000" y1="6250" x2="50000" y2="6250"/>
                        <a14:foregroundMark x1="49048" y1="1667" x2="49048" y2="1667"/>
                        <a14:foregroundMark x1="76667" y1="95417" x2="76667" y2="95417"/>
                        <a14:foregroundMark x1="45238" y1="96667" x2="45238" y2="96667"/>
                        <a14:foregroundMark x1="79048" y1="99167" x2="79048" y2="99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37119" y="176770"/>
            <a:ext cx="902214" cy="873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BF7E806B-2678-0371-CF14-1D6D4011B10E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27516"/>
          <a:stretch/>
        </p:blipFill>
        <p:spPr>
          <a:xfrm>
            <a:off x="10988341" y="1344888"/>
            <a:ext cx="712594" cy="897467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4AE36AB3-2A39-9725-26E3-980EDF091EE7}"/>
              </a:ext>
            </a:extLst>
          </p:cNvPr>
          <p:cNvSpPr txBox="1"/>
          <p:nvPr/>
        </p:nvSpPr>
        <p:spPr>
          <a:xfrm>
            <a:off x="216370" y="6532735"/>
            <a:ext cx="8530680" cy="20005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CO" sz="700" dirty="0">
                <a:latin typeface="Arial"/>
                <a:ea typeface="Aptos" panose="020B0004020202020204" pitchFamily="34" charset="0"/>
                <a:cs typeface="Arial"/>
              </a:rPr>
              <a:t>Fuente:  </a:t>
            </a:r>
            <a:r>
              <a:rPr lang="es-ES" sz="700" kern="0" dirty="0">
                <a:solidFill>
                  <a:srgbClr val="000000"/>
                </a:solidFill>
                <a:latin typeface="Arial"/>
                <a:ea typeface="Times New Roman" panose="02020603050405020304" pitchFamily="18" charset="0"/>
                <a:cs typeface="Arial"/>
              </a:rPr>
              <a:t>SIVIGILA Evento 549_SE28</a:t>
            </a:r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FE4CFE33-8596-1179-3A07-87D11D11910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77364647"/>
              </p:ext>
            </p:extLst>
          </p:nvPr>
        </p:nvGraphicFramePr>
        <p:xfrm>
          <a:off x="987665" y="625197"/>
          <a:ext cx="10873441" cy="5906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  <p:extLst>
      <p:ext uri="{BB962C8B-B14F-4D97-AF65-F5344CB8AC3E}">
        <p14:creationId xmlns:p14="http://schemas.microsoft.com/office/powerpoint/2010/main" val="1409517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Ilustración de concepto de multitarea de mujer | Vector gratuito">
            <a:extLst>
              <a:ext uri="{FF2B5EF4-FFF2-40B4-BE49-F238E27FC236}">
                <a16:creationId xmlns:a16="http://schemas.microsoft.com/office/drawing/2014/main" id="{8DEEBE5E-3DBB-5E55-892F-E508583334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390" b="91080" l="7595" r="91561">
                        <a14:foregroundMark x1="10549" y1="65258" x2="10549" y2="65258"/>
                        <a14:foregroundMark x1="18987" y1="54460" x2="18987" y2="54460"/>
                        <a14:foregroundMark x1="15190" y1="50235" x2="15190" y2="50235"/>
                        <a14:foregroundMark x1="53165" y1="23944" x2="53165" y2="23944"/>
                        <a14:foregroundMark x1="84388" y1="50235" x2="84388" y2="50235"/>
                        <a14:foregroundMark x1="79325" y1="87793" x2="79325" y2="87793"/>
                        <a14:foregroundMark x1="62025" y1="91549" x2="59494" y2="90141"/>
                        <a14:foregroundMark x1="21097" y1="89202" x2="21097" y2="89202"/>
                        <a14:foregroundMark x1="16456" y1="84977" x2="16456" y2="84977"/>
                        <a14:foregroundMark x1="32911" y1="91080" x2="32911" y2="91080"/>
                        <a14:foregroundMark x1="20253" y1="84038" x2="20253" y2="84038"/>
                        <a14:foregroundMark x1="13924" y1="85446" x2="13924" y2="85446"/>
                        <a14:foregroundMark x1="10970" y1="87793" x2="10970" y2="87793"/>
                        <a14:foregroundMark x1="86498" y1="87793" x2="86498" y2="87793"/>
                        <a14:foregroundMark x1="90717" y1="84977" x2="90717" y2="84977"/>
                        <a14:foregroundMark x1="92405" y1="85915" x2="92405" y2="85915"/>
                        <a14:foregroundMark x1="8861" y1="85915" x2="8861" y2="85915"/>
                        <a14:foregroundMark x1="7595" y1="85915" x2="7595" y2="85915"/>
                        <a14:foregroundMark x1="18987" y1="80282" x2="18987" y2="80282"/>
                        <a14:foregroundMark x1="15190" y1="80751" x2="15190" y2="80751"/>
                        <a14:foregroundMark x1="9705" y1="82629" x2="9705" y2="82629"/>
                        <a14:foregroundMark x1="23207" y1="31455" x2="23207" y2="31455"/>
                        <a14:foregroundMark x1="16878" y1="81221" x2="16878" y2="81221"/>
                        <a14:foregroundMark x1="63291" y1="21596" x2="63291" y2="21596"/>
                        <a14:foregroundMark x1="16456" y1="80282" x2="16456" y2="80282"/>
                        <a14:foregroundMark x1="48523" y1="24413" x2="48523" y2="24413"/>
                        <a14:foregroundMark x1="53586" y1="15962" x2="53586" y2="15962"/>
                        <a14:foregroundMark x1="48101" y1="15493" x2="48101" y2="15493"/>
                        <a14:foregroundMark x1="50211" y1="13146" x2="50211" y2="13146"/>
                        <a14:foregroundMark x1="76793" y1="48826" x2="76793" y2="48826"/>
                        <a14:foregroundMark x1="86498" y1="61033" x2="86498" y2="61033"/>
                        <a14:foregroundMark x1="89873" y1="64789" x2="89873" y2="64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8845" y="3611153"/>
            <a:ext cx="1575074" cy="1505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B0FFF8CE-8B74-6FBB-0052-8DD921EF58E8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8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650" b="94629" l="5751" r="90096">
                        <a14:foregroundMark x1="21246" y1="63427" x2="21246" y2="63427"/>
                        <a14:foregroundMark x1="15495" y1="45524" x2="15495" y2="45524"/>
                        <a14:foregroundMark x1="23323" y1="32737" x2="23323" y2="32737"/>
                        <a14:foregroundMark x1="42332" y1="14066" x2="42332" y2="14066"/>
                        <a14:foregroundMark x1="62141" y1="24808" x2="62141" y2="24808"/>
                        <a14:foregroundMark x1="54313" y1="11509" x2="54313" y2="11509"/>
                        <a14:foregroundMark x1="47764" y1="9207" x2="47764" y2="9207"/>
                        <a14:foregroundMark x1="7508" y1="72890" x2="7508" y2="72890"/>
                        <a14:foregroundMark x1="7508" y1="72890" x2="7508" y2="72890"/>
                        <a14:foregroundMark x1="10383" y1="71100" x2="10383" y2="71100"/>
                        <a14:foregroundMark x1="15974" y1="51151" x2="15974" y2="51151"/>
                        <a14:foregroundMark x1="17891" y1="37596" x2="17891" y2="37596"/>
                        <a14:foregroundMark x1="23323" y1="45524" x2="23323" y2="45524"/>
                        <a14:foregroundMark x1="20767" y1="49616" x2="20767" y2="49616"/>
                        <a14:foregroundMark x1="51438" y1="7161" x2="51438" y2="7161"/>
                        <a14:foregroundMark x1="37380" y1="8440" x2="37380" y2="8440"/>
                        <a14:foregroundMark x1="81470" y1="30946" x2="81470" y2="30946"/>
                        <a14:foregroundMark x1="79553" y1="42711" x2="79553" y2="42711"/>
                        <a14:foregroundMark x1="86102" y1="58824" x2="86102" y2="58824"/>
                        <a14:foregroundMark x1="89617" y1="66752" x2="89617" y2="66752"/>
                        <a14:foregroundMark x1="10863" y1="78005" x2="10863" y2="78005"/>
                        <a14:foregroundMark x1="15974" y1="90793" x2="15974" y2="90793"/>
                        <a14:foregroundMark x1="41214" y1="92327" x2="41214" y2="92327"/>
                        <a14:foregroundMark x1="16933" y1="91049" x2="16933" y2="91049"/>
                        <a14:foregroundMark x1="43770" y1="17903" x2="43770" y2="17903"/>
                        <a14:foregroundMark x1="45208" y1="7417" x2="45208" y2="7417"/>
                        <a14:foregroundMark x1="49681" y1="93350" x2="49681" y2="93350"/>
                        <a14:foregroundMark x1="63898" y1="90281" x2="63898" y2="90281"/>
                        <a14:foregroundMark x1="78914" y1="91049" x2="78914" y2="91049"/>
                        <a14:foregroundMark x1="38818" y1="91816" x2="38818" y2="91816"/>
                        <a14:foregroundMark x1="26198" y1="90026" x2="26198" y2="90026"/>
                        <a14:foregroundMark x1="81789" y1="89003" x2="81789" y2="89003"/>
                        <a14:foregroundMark x1="70447" y1="91816" x2="70447" y2="91816"/>
                        <a14:foregroundMark x1="50319" y1="91049" x2="50319" y2="91049"/>
                        <a14:foregroundMark x1="37540" y1="89003" x2="37540" y2="89003"/>
                        <a14:foregroundMark x1="29872" y1="89258" x2="29872" y2="89258"/>
                        <a14:foregroundMark x1="40575" y1="89003" x2="40575" y2="89003"/>
                        <a14:foregroundMark x1="51278" y1="90281" x2="51278" y2="90281"/>
                        <a14:foregroundMark x1="44409" y1="94629" x2="44409" y2="94629"/>
                        <a14:foregroundMark x1="51438" y1="15345" x2="51438" y2="15345"/>
                        <a14:foregroundMark x1="66294" y1="91816" x2="66294" y2="91816"/>
                        <a14:foregroundMark x1="77636" y1="91049" x2="77636" y2="91049"/>
                        <a14:foregroundMark x1="83546" y1="90026" x2="83546" y2="90026"/>
                        <a14:foregroundMark x1="17572" y1="89514" x2="17572" y2="89514"/>
                        <a14:foregroundMark x1="14537" y1="88235" x2="14537" y2="88235"/>
                        <a14:foregroundMark x1="13738" y1="88747" x2="13738" y2="88747"/>
                        <a14:foregroundMark x1="84824" y1="88747" x2="84824" y2="88747"/>
                        <a14:foregroundMark x1="85783" y1="89003" x2="85783" y2="89003"/>
                        <a14:foregroundMark x1="12939" y1="89514" x2="12939" y2="89514"/>
                        <a14:foregroundMark x1="87540" y1="89770" x2="87540" y2="89770"/>
                        <a14:foregroundMark x1="89297" y1="88235" x2="89297" y2="88235"/>
                        <a14:foregroundMark x1="90096" y1="84143" x2="90096" y2="84143"/>
                        <a14:foregroundMark x1="89936" y1="77749" x2="89936" y2="77749"/>
                        <a14:foregroundMark x1="89776" y1="71355" x2="89776" y2="71355"/>
                        <a14:foregroundMark x1="87700" y1="62660" x2="87700" y2="62660"/>
                        <a14:foregroundMark x1="9425" y1="75192" x2="9425" y2="75192"/>
                        <a14:foregroundMark x1="12300" y1="73146" x2="12300" y2="73146"/>
                        <a14:foregroundMark x1="8466" y1="76471" x2="8466" y2="76471"/>
                        <a14:foregroundMark x1="10543" y1="80563" x2="10543" y2="80563"/>
                        <a14:foregroundMark x1="17093" y1="53964" x2="17093" y2="53964"/>
                        <a14:foregroundMark x1="13738" y1="62148" x2="13738" y2="62148"/>
                        <a14:foregroundMark x1="5751" y1="73913" x2="5751" y2="73913"/>
                        <a14:foregroundMark x1="33546" y1="91560" x2="33546" y2="91560"/>
                        <a14:foregroundMark x1="25240" y1="90793" x2="25240" y2="90793"/>
                        <a14:foregroundMark x1="22684" y1="92583" x2="22684" y2="92583"/>
                        <a14:foregroundMark x1="20607" y1="92583" x2="20607" y2="92583"/>
                        <a14:foregroundMark x1="18850" y1="92839" x2="18850" y2="92839"/>
                        <a14:foregroundMark x1="56070" y1="94118" x2="56070" y2="94118"/>
                        <a14:foregroundMark x1="61821" y1="90281" x2="61821" y2="90281"/>
                        <a14:foregroundMark x1="72843" y1="90281" x2="72843" y2="90281"/>
                        <a14:foregroundMark x1="85304" y1="92072" x2="85304" y2="92072"/>
                        <a14:foregroundMark x1="82268" y1="93606" x2="82268" y2="93606"/>
                        <a14:foregroundMark x1="78914" y1="93606" x2="78914" y2="93606"/>
                        <a14:foregroundMark x1="75879" y1="94629" x2="75879" y2="9462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1365" y="409806"/>
            <a:ext cx="2449901" cy="1622584"/>
          </a:xfrm>
          <a:prstGeom prst="rect">
            <a:avLst/>
          </a:prstGeom>
        </p:spPr>
      </p:pic>
      <p:sp>
        <p:nvSpPr>
          <p:cNvPr id="6" name="object 4">
            <a:extLst>
              <a:ext uri="{FF2B5EF4-FFF2-40B4-BE49-F238E27FC236}">
                <a16:creationId xmlns:a16="http://schemas.microsoft.com/office/drawing/2014/main" id="{7E2638F3-1841-2A51-EFB0-0851BEB4386B}"/>
              </a:ext>
            </a:extLst>
          </p:cNvPr>
          <p:cNvSpPr txBox="1"/>
          <p:nvPr/>
        </p:nvSpPr>
        <p:spPr>
          <a:xfrm>
            <a:off x="718560" y="205297"/>
            <a:ext cx="3852864" cy="628376"/>
          </a:xfrm>
          <a:prstGeom prst="rect">
            <a:avLst/>
          </a:prstGeom>
        </p:spPr>
        <p:txBody>
          <a:bodyPr vert="horz" wrap="square" lIns="0" tIns="12699" rIns="0" bIns="0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00"/>
              </a:spcBef>
            </a:pPr>
            <a:r>
              <a:rPr lang="es-ES" sz="2000" b="1" spc="-120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Análisis de muertes maternas </a:t>
            </a:r>
            <a:r>
              <a:rPr lang="es-CO" sz="2000" b="1" spc="-110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2025* </a:t>
            </a:r>
            <a:r>
              <a:rPr lang="es-CO" sz="2000" b="1" spc="-165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B</a:t>
            </a:r>
            <a:r>
              <a:rPr lang="es-CO" sz="2000" b="1" spc="-114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o</a:t>
            </a:r>
            <a:r>
              <a:rPr lang="es-CO" sz="2000" b="1" spc="-120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g</a:t>
            </a:r>
            <a:r>
              <a:rPr lang="es-CO" sz="2000" b="1" spc="-114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o</a:t>
            </a:r>
            <a:r>
              <a:rPr lang="es-CO" sz="2000" b="1" spc="-60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t</a:t>
            </a:r>
            <a:r>
              <a:rPr lang="es-CO" sz="2000" b="1" spc="-135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á</a:t>
            </a:r>
            <a:r>
              <a:rPr lang="es-CO" sz="2000" b="1" spc="-55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,</a:t>
            </a:r>
            <a:r>
              <a:rPr lang="es-CO" sz="2000" b="1" spc="-10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s-CO" sz="2000" b="1" spc="-165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D</a:t>
            </a:r>
            <a:r>
              <a:rPr lang="es-CO" sz="2000" b="1" spc="-70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.C. </a:t>
            </a:r>
            <a:endParaRPr sz="2000">
              <a:solidFill>
                <a:schemeClr val="tx2">
                  <a:lumMod val="75000"/>
                  <a:lumOff val="25000"/>
                </a:schemeClr>
              </a:solidFill>
              <a:latin typeface="Arial"/>
              <a:cs typeface="Arial"/>
            </a:endParaRPr>
          </a:p>
        </p:txBody>
      </p:sp>
      <p:pic>
        <p:nvPicPr>
          <p:cNvPr id="7" name="Picture 14" descr="Planificación Familiar Para Hombres Y Mujeres – Anas Wayuu EPSI">
            <a:extLst>
              <a:ext uri="{FF2B5EF4-FFF2-40B4-BE49-F238E27FC236}">
                <a16:creationId xmlns:a16="http://schemas.microsoft.com/office/drawing/2014/main" id="{01EFC732-9944-9255-EBD5-2D705F4D47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821" b="89732" l="5804" r="89732">
                        <a14:foregroundMark x1="40179" y1="41071" x2="40179" y2="41071"/>
                        <a14:foregroundMark x1="44196" y1="27679" x2="44196" y2="27679"/>
                        <a14:foregroundMark x1="50893" y1="23214" x2="50893" y2="23214"/>
                        <a14:foregroundMark x1="54911" y1="13839" x2="54911" y2="13839"/>
                        <a14:foregroundMark x1="75893" y1="56696" x2="75893" y2="56696"/>
                        <a14:foregroundMark x1="76786" y1="63393" x2="76786" y2="63393"/>
                        <a14:foregroundMark x1="33929" y1="64732" x2="33929" y2="64732"/>
                        <a14:foregroundMark x1="5804" y1="33929" x2="7143" y2="33929"/>
                        <a14:foregroundMark x1="26786" y1="54464" x2="26786" y2="544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6378" y="5397209"/>
            <a:ext cx="599408" cy="590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Silueta Estilizada De La Mujer Embarazada Sobre Un Fondo Blanco.  Ilustración Vectorial Ilustraciones svg, vectoriales, clip art vectorizado  libre de derechos. Image 45044083">
            <a:extLst>
              <a:ext uri="{FF2B5EF4-FFF2-40B4-BE49-F238E27FC236}">
                <a16:creationId xmlns:a16="http://schemas.microsoft.com/office/drawing/2014/main" id="{C3B9E516-F346-8F4A-67CE-3FA43E56C7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alphaModFix amt="85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>
                        <a14:foregroundMark x1="49778" y1="17778" x2="49778" y2="17778"/>
                        <a14:foregroundMark x1="53778" y1="19556" x2="53778" y2="19556"/>
                        <a14:foregroundMark x1="54222" y1="20000" x2="54222" y2="20000"/>
                        <a14:foregroundMark x1="62222" y1="19111" x2="62222" y2="19111"/>
                        <a14:foregroundMark x1="66222" y1="22667" x2="66222" y2="22667"/>
                        <a14:foregroundMark x1="60444" y1="29778" x2="60444" y2="29778"/>
                        <a14:foregroundMark x1="57778" y1="35556" x2="57778" y2="35556"/>
                        <a14:foregroundMark x1="66222" y1="42667" x2="66222" y2="42667"/>
                        <a14:foregroundMark x1="62667" y1="39111" x2="62667" y2="39111"/>
                        <a14:foregroundMark x1="51111" y1="44000" x2="51111" y2="44000"/>
                        <a14:foregroundMark x1="54667" y1="49778" x2="54667" y2="49778"/>
                        <a14:foregroundMark x1="58667" y1="51111" x2="58667" y2="51111"/>
                        <a14:foregroundMark x1="53333" y1="64444" x2="53333" y2="64444"/>
                        <a14:foregroundMark x1="30222" y1="65778" x2="30222" y2="65778"/>
                        <a14:foregroundMark x1="34222" y1="48444" x2="34222" y2="48444"/>
                        <a14:foregroundMark x1="46222" y1="49333" x2="46222" y2="49333"/>
                        <a14:foregroundMark x1="40444" y1="38667" x2="40444" y2="38667"/>
                        <a14:foregroundMark x1="48444" y1="24000" x2="48444" y2="24000"/>
                        <a14:foregroundMark x1="54667" y1="19556" x2="54667" y2="19556"/>
                        <a14:foregroundMark x1="54222" y1="16000" x2="54222" y2="16000"/>
                        <a14:foregroundMark x1="45778" y1="15556" x2="45778" y2="15556"/>
                        <a14:foregroundMark x1="53333" y1="29778" x2="53333" y2="29778"/>
                        <a14:foregroundMark x1="55556" y1="26222" x2="55556" y2="26222"/>
                        <a14:foregroundMark x1="60889" y1="23556" x2="60889" y2="23556"/>
                        <a14:foregroundMark x1="55556" y1="18222" x2="55556" y2="18222"/>
                        <a14:foregroundMark x1="45333" y1="41333" x2="45333" y2="41333"/>
                        <a14:foregroundMark x1="45778" y1="49333" x2="45778" y2="49333"/>
                        <a14:foregroundMark x1="40889" y1="54667" x2="40889" y2="54667"/>
                        <a14:foregroundMark x1="41778" y1="57778" x2="41778" y2="57778"/>
                        <a14:foregroundMark x1="48889" y1="57778" x2="48889" y2="57778"/>
                        <a14:foregroundMark x1="51111" y1="54222" x2="51111" y2="54222"/>
                        <a14:foregroundMark x1="47556" y1="66667" x2="47556" y2="66667"/>
                        <a14:foregroundMark x1="55556" y1="76444" x2="55556" y2="76444"/>
                        <a14:foregroundMark x1="49333" y1="76889" x2="49333" y2="76889"/>
                        <a14:foregroundMark x1="58667" y1="77333" x2="58667" y2="77333"/>
                        <a14:foregroundMark x1="54222" y1="78222" x2="54222" y2="78222"/>
                        <a14:foregroundMark x1="55111" y1="78222" x2="55111" y2="78222"/>
                        <a14:foregroundMark x1="56444" y1="77333" x2="56444" y2="77333"/>
                        <a14:foregroundMark x1="55111" y1="76889" x2="55111" y2="76889"/>
                        <a14:foregroundMark x1="55556" y1="76889" x2="55556" y2="76889"/>
                        <a14:foregroundMark x1="55556" y1="76444" x2="55556" y2="76444"/>
                        <a14:foregroundMark x1="56889" y1="76000" x2="56889" y2="76000"/>
                        <a14:foregroundMark x1="61333" y1="70222" x2="61333" y2="70222"/>
                        <a14:foregroundMark x1="60444" y1="75556" x2="60444" y2="75556"/>
                        <a14:foregroundMark x1="60000" y1="82667" x2="60000" y2="82667"/>
                        <a14:foregroundMark x1="47111" y1="80444" x2="47111" y2="80444"/>
                        <a14:foregroundMark x1="38667" y1="73778" x2="38667" y2="73778"/>
                        <a14:foregroundMark x1="39556" y1="72444" x2="39556" y2="72444"/>
                        <a14:foregroundMark x1="39111" y1="74667" x2="39111" y2="74667"/>
                        <a14:foregroundMark x1="38667" y1="76444" x2="38667" y2="76444"/>
                      </a14:backgroundRemoval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9622" y="990289"/>
            <a:ext cx="949190" cy="949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ángulo: esquinas redondeadas 14">
            <a:extLst>
              <a:ext uri="{FF2B5EF4-FFF2-40B4-BE49-F238E27FC236}">
                <a16:creationId xmlns:a16="http://schemas.microsoft.com/office/drawing/2014/main" id="{48FFCCF2-62F8-044D-DA5F-816E371D5B3A}"/>
              </a:ext>
            </a:extLst>
          </p:cNvPr>
          <p:cNvSpPr/>
          <p:nvPr/>
        </p:nvSpPr>
        <p:spPr>
          <a:xfrm>
            <a:off x="573389" y="2118373"/>
            <a:ext cx="1184003" cy="218319"/>
          </a:xfrm>
          <a:prstGeom prst="roundRect">
            <a:avLst/>
          </a:prstGeom>
          <a:solidFill>
            <a:schemeClr val="tx2">
              <a:lumMod val="50000"/>
              <a:lumOff val="50000"/>
            </a:schemeClr>
          </a:solidFill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100" b="1"/>
              <a:t>Grupo Etario</a:t>
            </a:r>
            <a:endParaRPr lang="es-CO" sz="1100" b="1"/>
          </a:p>
        </p:txBody>
      </p:sp>
      <p:pic>
        <p:nvPicPr>
          <p:cNvPr id="1032" name="Picture 8" descr="Ilustración de Silueta Azul De Mujeres Embarazadas Con Diferentes Peinados  Pelo Liso Cabello Rizado Cola De Caballo y más Vectores Libres de Derechos  de Embarazada - iStock">
            <a:extLst>
              <a:ext uri="{FF2B5EF4-FFF2-40B4-BE49-F238E27FC236}">
                <a16:creationId xmlns:a16="http://schemas.microsoft.com/office/drawing/2014/main" id="{E02F6058-0A98-394C-1EA6-A33890F3A6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537" b="95368" l="8824" r="93301">
                        <a14:foregroundMark x1="16013" y1="23161" x2="16013" y2="23161"/>
                        <a14:foregroundMark x1="15033" y1="45504" x2="15033" y2="45504"/>
                        <a14:foregroundMark x1="8824" y1="46049" x2="8824" y2="46049"/>
                        <a14:foregroundMark x1="18627" y1="88556" x2="18627" y2="88556"/>
                        <a14:foregroundMark x1="16667" y1="78202" x2="16667" y2="78202"/>
                        <a14:foregroundMark x1="14052" y1="88011" x2="14052" y2="88011"/>
                        <a14:foregroundMark x1="22386" y1="95368" x2="22386" y2="95368"/>
                        <a14:foregroundMark x1="50490" y1="91553" x2="50490" y2="91553"/>
                        <a14:foregroundMark x1="83007" y1="20708" x2="83007" y2="20708"/>
                        <a14:foregroundMark x1="93301" y1="75204" x2="93301" y2="752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907" y="2353044"/>
            <a:ext cx="1723799" cy="920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 descr="Ilustración de Silueta Azul De Mujeres Embarazadas Con Diferentes Peinados  Pelo Liso Cabello Rizado Cola De Caballo y más Vectores Libres de Derechos  de Embarazada - iStock">
            <a:extLst>
              <a:ext uri="{FF2B5EF4-FFF2-40B4-BE49-F238E27FC236}">
                <a16:creationId xmlns:a16="http://schemas.microsoft.com/office/drawing/2014/main" id="{BDCF5DF5-A758-2FDA-E964-9F19A838E1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537" b="95368" l="8824" r="93301">
                        <a14:foregroundMark x1="16013" y1="23161" x2="16013" y2="23161"/>
                        <a14:foregroundMark x1="15033" y1="45504" x2="15033" y2="45504"/>
                        <a14:foregroundMark x1="8824" y1="46049" x2="8824" y2="46049"/>
                        <a14:foregroundMark x1="18627" y1="88556" x2="18627" y2="88556"/>
                        <a14:foregroundMark x1="16667" y1="78202" x2="16667" y2="78202"/>
                        <a14:foregroundMark x1="14052" y1="88011" x2="14052" y2="88011"/>
                        <a14:foregroundMark x1="22386" y1="95368" x2="22386" y2="95368"/>
                        <a14:foregroundMark x1="50490" y1="91553" x2="50490" y2="91553"/>
                        <a14:foregroundMark x1="83007" y1="20708" x2="83007" y2="20708"/>
                        <a14:foregroundMark x1="93301" y1="75204" x2="93301" y2="752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8475" y="2313026"/>
            <a:ext cx="1677459" cy="961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Google Shape;733;p23">
            <a:extLst>
              <a:ext uri="{FF2B5EF4-FFF2-40B4-BE49-F238E27FC236}">
                <a16:creationId xmlns:a16="http://schemas.microsoft.com/office/drawing/2014/main" id="{AD76B930-963B-70F9-BACA-894EAEA1DE56}"/>
              </a:ext>
            </a:extLst>
          </p:cNvPr>
          <p:cNvSpPr/>
          <p:nvPr/>
        </p:nvSpPr>
        <p:spPr>
          <a:xfrm>
            <a:off x="11419700" y="71282"/>
            <a:ext cx="658120" cy="5706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867"/>
          </a:p>
        </p:txBody>
      </p:sp>
      <p:sp>
        <p:nvSpPr>
          <p:cNvPr id="36" name="Google Shape;754;p23">
            <a:extLst>
              <a:ext uri="{FF2B5EF4-FFF2-40B4-BE49-F238E27FC236}">
                <a16:creationId xmlns:a16="http://schemas.microsoft.com/office/drawing/2014/main" id="{804E9684-493A-A7D6-6D8F-4162020CFAF2}"/>
              </a:ext>
            </a:extLst>
          </p:cNvPr>
          <p:cNvSpPr/>
          <p:nvPr/>
        </p:nvSpPr>
        <p:spPr>
          <a:xfrm>
            <a:off x="11484392" y="108967"/>
            <a:ext cx="528736" cy="417022"/>
          </a:xfrm>
          <a:custGeom>
            <a:avLst/>
            <a:gdLst/>
            <a:ahLst/>
            <a:cxnLst/>
            <a:rect l="l" t="t" r="r" b="b"/>
            <a:pathLst>
              <a:path w="10552" h="16169" extrusionOk="0">
                <a:moveTo>
                  <a:pt x="4584" y="2617"/>
                </a:moveTo>
                <a:cubicBezTo>
                  <a:pt x="4801" y="2861"/>
                  <a:pt x="4964" y="3160"/>
                  <a:pt x="5154" y="3377"/>
                </a:cubicBezTo>
                <a:cubicBezTo>
                  <a:pt x="5398" y="3702"/>
                  <a:pt x="5751" y="3919"/>
                  <a:pt x="6076" y="4136"/>
                </a:cubicBezTo>
                <a:cubicBezTo>
                  <a:pt x="6103" y="4163"/>
                  <a:pt x="6185" y="4245"/>
                  <a:pt x="6185" y="4272"/>
                </a:cubicBezTo>
                <a:lnTo>
                  <a:pt x="6185" y="5357"/>
                </a:lnTo>
                <a:cubicBezTo>
                  <a:pt x="5969" y="5357"/>
                  <a:pt x="5757" y="5373"/>
                  <a:pt x="5551" y="5373"/>
                </a:cubicBezTo>
                <a:cubicBezTo>
                  <a:pt x="5159" y="5373"/>
                  <a:pt x="4786" y="5315"/>
                  <a:pt x="4449" y="4977"/>
                </a:cubicBezTo>
                <a:cubicBezTo>
                  <a:pt x="4204" y="4733"/>
                  <a:pt x="4069" y="4462"/>
                  <a:pt x="4042" y="4163"/>
                </a:cubicBezTo>
                <a:cubicBezTo>
                  <a:pt x="4015" y="4136"/>
                  <a:pt x="4042" y="4055"/>
                  <a:pt x="4042" y="4028"/>
                </a:cubicBezTo>
                <a:cubicBezTo>
                  <a:pt x="4259" y="3566"/>
                  <a:pt x="4421" y="3078"/>
                  <a:pt x="4584" y="2617"/>
                </a:cubicBezTo>
                <a:close/>
                <a:moveTo>
                  <a:pt x="6185" y="5872"/>
                </a:moveTo>
                <a:lnTo>
                  <a:pt x="6185" y="10158"/>
                </a:lnTo>
                <a:lnTo>
                  <a:pt x="5289" y="10158"/>
                </a:lnTo>
                <a:cubicBezTo>
                  <a:pt x="5317" y="10103"/>
                  <a:pt x="5317" y="10049"/>
                  <a:pt x="5371" y="10022"/>
                </a:cubicBezTo>
                <a:cubicBezTo>
                  <a:pt x="5534" y="9751"/>
                  <a:pt x="5642" y="9452"/>
                  <a:pt x="5642" y="9154"/>
                </a:cubicBezTo>
                <a:cubicBezTo>
                  <a:pt x="5642" y="8937"/>
                  <a:pt x="5534" y="8801"/>
                  <a:pt x="5371" y="8801"/>
                </a:cubicBezTo>
                <a:cubicBezTo>
                  <a:pt x="5235" y="8801"/>
                  <a:pt x="5127" y="8937"/>
                  <a:pt x="5100" y="9127"/>
                </a:cubicBezTo>
                <a:cubicBezTo>
                  <a:pt x="5045" y="9317"/>
                  <a:pt x="5018" y="9507"/>
                  <a:pt x="4910" y="9696"/>
                </a:cubicBezTo>
                <a:cubicBezTo>
                  <a:pt x="4855" y="9832"/>
                  <a:pt x="4693" y="9968"/>
                  <a:pt x="4557" y="10049"/>
                </a:cubicBezTo>
                <a:cubicBezTo>
                  <a:pt x="4512" y="10094"/>
                  <a:pt x="4471" y="10116"/>
                  <a:pt x="4435" y="10116"/>
                </a:cubicBezTo>
                <a:cubicBezTo>
                  <a:pt x="4385" y="10116"/>
                  <a:pt x="4345" y="10074"/>
                  <a:pt x="4313" y="9995"/>
                </a:cubicBezTo>
                <a:cubicBezTo>
                  <a:pt x="4150" y="9642"/>
                  <a:pt x="3906" y="9371"/>
                  <a:pt x="3608" y="9181"/>
                </a:cubicBezTo>
                <a:cubicBezTo>
                  <a:pt x="3526" y="9154"/>
                  <a:pt x="3499" y="9073"/>
                  <a:pt x="3499" y="9018"/>
                </a:cubicBezTo>
                <a:lnTo>
                  <a:pt x="3499" y="8611"/>
                </a:lnTo>
                <a:cubicBezTo>
                  <a:pt x="3499" y="8449"/>
                  <a:pt x="3364" y="8340"/>
                  <a:pt x="3228" y="8340"/>
                </a:cubicBezTo>
                <a:cubicBezTo>
                  <a:pt x="3065" y="8340"/>
                  <a:pt x="2957" y="8449"/>
                  <a:pt x="2957" y="8611"/>
                </a:cubicBezTo>
                <a:lnTo>
                  <a:pt x="2957" y="8883"/>
                </a:lnTo>
                <a:cubicBezTo>
                  <a:pt x="2577" y="8883"/>
                  <a:pt x="2252" y="8883"/>
                  <a:pt x="1899" y="8828"/>
                </a:cubicBezTo>
                <a:cubicBezTo>
                  <a:pt x="1926" y="8367"/>
                  <a:pt x="1980" y="7825"/>
                  <a:pt x="2252" y="7337"/>
                </a:cubicBezTo>
                <a:cubicBezTo>
                  <a:pt x="2441" y="7011"/>
                  <a:pt x="2740" y="6930"/>
                  <a:pt x="3092" y="6930"/>
                </a:cubicBezTo>
                <a:cubicBezTo>
                  <a:pt x="3662" y="6930"/>
                  <a:pt x="4232" y="6876"/>
                  <a:pt x="4828" y="6713"/>
                </a:cubicBezTo>
                <a:cubicBezTo>
                  <a:pt x="5100" y="6604"/>
                  <a:pt x="5127" y="6577"/>
                  <a:pt x="5127" y="6252"/>
                </a:cubicBezTo>
                <a:lnTo>
                  <a:pt x="5127" y="5872"/>
                </a:lnTo>
                <a:close/>
                <a:moveTo>
                  <a:pt x="5349" y="516"/>
                </a:moveTo>
                <a:cubicBezTo>
                  <a:pt x="5787" y="516"/>
                  <a:pt x="6218" y="558"/>
                  <a:pt x="6618" y="718"/>
                </a:cubicBezTo>
                <a:cubicBezTo>
                  <a:pt x="7514" y="1017"/>
                  <a:pt x="8002" y="1695"/>
                  <a:pt x="8246" y="2563"/>
                </a:cubicBezTo>
                <a:cubicBezTo>
                  <a:pt x="8354" y="2970"/>
                  <a:pt x="8409" y="3377"/>
                  <a:pt x="8409" y="3783"/>
                </a:cubicBezTo>
                <a:lnTo>
                  <a:pt x="8409" y="10429"/>
                </a:lnTo>
                <a:lnTo>
                  <a:pt x="8409" y="10564"/>
                </a:lnTo>
                <a:cubicBezTo>
                  <a:pt x="7866" y="10483"/>
                  <a:pt x="7324" y="10347"/>
                  <a:pt x="6781" y="10239"/>
                </a:cubicBezTo>
                <a:lnTo>
                  <a:pt x="6781" y="10076"/>
                </a:lnTo>
                <a:lnTo>
                  <a:pt x="6781" y="4163"/>
                </a:lnTo>
                <a:cubicBezTo>
                  <a:pt x="6781" y="3919"/>
                  <a:pt x="6727" y="3838"/>
                  <a:pt x="6510" y="3729"/>
                </a:cubicBezTo>
                <a:cubicBezTo>
                  <a:pt x="5805" y="3377"/>
                  <a:pt x="5371" y="2807"/>
                  <a:pt x="5018" y="2129"/>
                </a:cubicBezTo>
                <a:cubicBezTo>
                  <a:pt x="4991" y="1993"/>
                  <a:pt x="4937" y="1885"/>
                  <a:pt x="4883" y="1776"/>
                </a:cubicBezTo>
                <a:cubicBezTo>
                  <a:pt x="4855" y="1668"/>
                  <a:pt x="4747" y="1586"/>
                  <a:pt x="4611" y="1586"/>
                </a:cubicBezTo>
                <a:cubicBezTo>
                  <a:pt x="4476" y="1586"/>
                  <a:pt x="4394" y="1641"/>
                  <a:pt x="4340" y="1776"/>
                </a:cubicBezTo>
                <a:cubicBezTo>
                  <a:pt x="4150" y="2346"/>
                  <a:pt x="3933" y="2834"/>
                  <a:pt x="3743" y="3377"/>
                </a:cubicBezTo>
                <a:cubicBezTo>
                  <a:pt x="3716" y="3404"/>
                  <a:pt x="3716" y="3485"/>
                  <a:pt x="3662" y="3539"/>
                </a:cubicBezTo>
                <a:cubicBezTo>
                  <a:pt x="3336" y="3160"/>
                  <a:pt x="3228" y="2699"/>
                  <a:pt x="3309" y="2237"/>
                </a:cubicBezTo>
                <a:cubicBezTo>
                  <a:pt x="3364" y="1532"/>
                  <a:pt x="3635" y="935"/>
                  <a:pt x="4340" y="664"/>
                </a:cubicBezTo>
                <a:cubicBezTo>
                  <a:pt x="4530" y="610"/>
                  <a:pt x="4720" y="583"/>
                  <a:pt x="4883" y="529"/>
                </a:cubicBezTo>
                <a:cubicBezTo>
                  <a:pt x="5038" y="522"/>
                  <a:pt x="5194" y="516"/>
                  <a:pt x="5349" y="516"/>
                </a:cubicBezTo>
                <a:close/>
                <a:moveTo>
                  <a:pt x="2478" y="9404"/>
                </a:moveTo>
                <a:cubicBezTo>
                  <a:pt x="3018" y="9404"/>
                  <a:pt x="3583" y="9760"/>
                  <a:pt x="3852" y="10320"/>
                </a:cubicBezTo>
                <a:cubicBezTo>
                  <a:pt x="4177" y="10971"/>
                  <a:pt x="4015" y="11812"/>
                  <a:pt x="3445" y="12273"/>
                </a:cubicBezTo>
                <a:cubicBezTo>
                  <a:pt x="3201" y="12056"/>
                  <a:pt x="2957" y="11893"/>
                  <a:pt x="2713" y="11676"/>
                </a:cubicBezTo>
                <a:cubicBezTo>
                  <a:pt x="2523" y="11487"/>
                  <a:pt x="2441" y="11215"/>
                  <a:pt x="2414" y="10944"/>
                </a:cubicBezTo>
                <a:cubicBezTo>
                  <a:pt x="2387" y="10510"/>
                  <a:pt x="2279" y="10103"/>
                  <a:pt x="2224" y="9642"/>
                </a:cubicBezTo>
                <a:cubicBezTo>
                  <a:pt x="2170" y="9588"/>
                  <a:pt x="2170" y="9507"/>
                  <a:pt x="2143" y="9452"/>
                </a:cubicBezTo>
                <a:cubicBezTo>
                  <a:pt x="2252" y="9419"/>
                  <a:pt x="2364" y="9404"/>
                  <a:pt x="2478" y="9404"/>
                </a:cubicBezTo>
                <a:close/>
                <a:moveTo>
                  <a:pt x="1628" y="9615"/>
                </a:moveTo>
                <a:cubicBezTo>
                  <a:pt x="1709" y="9968"/>
                  <a:pt x="1763" y="10266"/>
                  <a:pt x="1845" y="10564"/>
                </a:cubicBezTo>
                <a:cubicBezTo>
                  <a:pt x="1872" y="10781"/>
                  <a:pt x="1872" y="10998"/>
                  <a:pt x="1899" y="11215"/>
                </a:cubicBezTo>
                <a:cubicBezTo>
                  <a:pt x="2007" y="11758"/>
                  <a:pt x="2360" y="12138"/>
                  <a:pt x="2794" y="12436"/>
                </a:cubicBezTo>
                <a:cubicBezTo>
                  <a:pt x="2821" y="12436"/>
                  <a:pt x="2848" y="12463"/>
                  <a:pt x="2930" y="12544"/>
                </a:cubicBezTo>
                <a:cubicBezTo>
                  <a:pt x="2776" y="12604"/>
                  <a:pt x="2611" y="12632"/>
                  <a:pt x="2445" y="12632"/>
                </a:cubicBezTo>
                <a:cubicBezTo>
                  <a:pt x="1849" y="12632"/>
                  <a:pt x="1225" y="12270"/>
                  <a:pt x="950" y="11676"/>
                </a:cubicBezTo>
                <a:cubicBezTo>
                  <a:pt x="597" y="10944"/>
                  <a:pt x="922" y="9968"/>
                  <a:pt x="1628" y="9615"/>
                </a:cubicBezTo>
                <a:close/>
                <a:moveTo>
                  <a:pt x="5798" y="10798"/>
                </a:moveTo>
                <a:cubicBezTo>
                  <a:pt x="6611" y="10798"/>
                  <a:pt x="7415" y="10889"/>
                  <a:pt x="8192" y="11161"/>
                </a:cubicBezTo>
                <a:cubicBezTo>
                  <a:pt x="8327" y="11188"/>
                  <a:pt x="8327" y="11242"/>
                  <a:pt x="8354" y="11378"/>
                </a:cubicBezTo>
                <a:cubicBezTo>
                  <a:pt x="8409" y="11839"/>
                  <a:pt x="8246" y="12165"/>
                  <a:pt x="7920" y="12436"/>
                </a:cubicBezTo>
                <a:cubicBezTo>
                  <a:pt x="7676" y="12599"/>
                  <a:pt x="7459" y="12843"/>
                  <a:pt x="7269" y="13060"/>
                </a:cubicBezTo>
                <a:cubicBezTo>
                  <a:pt x="7210" y="13099"/>
                  <a:pt x="7165" y="13125"/>
                  <a:pt x="7102" y="13125"/>
                </a:cubicBezTo>
                <a:cubicBezTo>
                  <a:pt x="7080" y="13125"/>
                  <a:pt x="7054" y="13121"/>
                  <a:pt x="7025" y="13114"/>
                </a:cubicBezTo>
                <a:cubicBezTo>
                  <a:pt x="6917" y="13087"/>
                  <a:pt x="6863" y="13087"/>
                  <a:pt x="6754" y="13060"/>
                </a:cubicBezTo>
                <a:cubicBezTo>
                  <a:pt x="6636" y="13020"/>
                  <a:pt x="6519" y="12999"/>
                  <a:pt x="6409" y="12999"/>
                </a:cubicBezTo>
                <a:cubicBezTo>
                  <a:pt x="6140" y="12999"/>
                  <a:pt x="5904" y="13124"/>
                  <a:pt x="5751" y="13412"/>
                </a:cubicBezTo>
                <a:lnTo>
                  <a:pt x="4015" y="12599"/>
                </a:lnTo>
                <a:cubicBezTo>
                  <a:pt x="4015" y="12599"/>
                  <a:pt x="3987" y="12599"/>
                  <a:pt x="3933" y="12572"/>
                </a:cubicBezTo>
                <a:cubicBezTo>
                  <a:pt x="4421" y="12110"/>
                  <a:pt x="4611" y="11568"/>
                  <a:pt x="4584" y="10890"/>
                </a:cubicBezTo>
                <a:cubicBezTo>
                  <a:pt x="4666" y="10890"/>
                  <a:pt x="4747" y="10836"/>
                  <a:pt x="4828" y="10836"/>
                </a:cubicBezTo>
                <a:cubicBezTo>
                  <a:pt x="5152" y="10813"/>
                  <a:pt x="5476" y="10798"/>
                  <a:pt x="5798" y="10798"/>
                </a:cubicBezTo>
                <a:close/>
                <a:moveTo>
                  <a:pt x="3478" y="12927"/>
                </a:moveTo>
                <a:cubicBezTo>
                  <a:pt x="3499" y="12927"/>
                  <a:pt x="3517" y="12933"/>
                  <a:pt x="3526" y="12951"/>
                </a:cubicBezTo>
                <a:cubicBezTo>
                  <a:pt x="4150" y="13250"/>
                  <a:pt x="4747" y="13548"/>
                  <a:pt x="5398" y="13901"/>
                </a:cubicBezTo>
                <a:cubicBezTo>
                  <a:pt x="5100" y="14090"/>
                  <a:pt x="4747" y="14280"/>
                  <a:pt x="4421" y="14443"/>
                </a:cubicBezTo>
                <a:cubicBezTo>
                  <a:pt x="4449" y="14470"/>
                  <a:pt x="4449" y="14470"/>
                  <a:pt x="4449" y="14497"/>
                </a:cubicBezTo>
                <a:cubicBezTo>
                  <a:pt x="4340" y="14470"/>
                  <a:pt x="4286" y="14389"/>
                  <a:pt x="4177" y="14362"/>
                </a:cubicBezTo>
                <a:cubicBezTo>
                  <a:pt x="3581" y="14090"/>
                  <a:pt x="2984" y="13792"/>
                  <a:pt x="2387" y="13494"/>
                </a:cubicBezTo>
                <a:cubicBezTo>
                  <a:pt x="2252" y="13385"/>
                  <a:pt x="2116" y="13277"/>
                  <a:pt x="2007" y="13114"/>
                </a:cubicBezTo>
                <a:cubicBezTo>
                  <a:pt x="2170" y="13114"/>
                  <a:pt x="2333" y="13126"/>
                  <a:pt x="2488" y="13126"/>
                </a:cubicBezTo>
                <a:cubicBezTo>
                  <a:pt x="2565" y="13126"/>
                  <a:pt x="2640" y="13123"/>
                  <a:pt x="2713" y="13114"/>
                </a:cubicBezTo>
                <a:cubicBezTo>
                  <a:pt x="2957" y="13087"/>
                  <a:pt x="3174" y="13006"/>
                  <a:pt x="3364" y="12951"/>
                </a:cubicBezTo>
                <a:cubicBezTo>
                  <a:pt x="3382" y="12951"/>
                  <a:pt x="3436" y="12927"/>
                  <a:pt x="3478" y="12927"/>
                </a:cubicBezTo>
                <a:close/>
                <a:moveTo>
                  <a:pt x="8897" y="6984"/>
                </a:moveTo>
                <a:cubicBezTo>
                  <a:pt x="9168" y="7011"/>
                  <a:pt x="9358" y="7147"/>
                  <a:pt x="9466" y="7364"/>
                </a:cubicBezTo>
                <a:cubicBezTo>
                  <a:pt x="9602" y="7689"/>
                  <a:pt x="9711" y="8042"/>
                  <a:pt x="9765" y="8394"/>
                </a:cubicBezTo>
                <a:cubicBezTo>
                  <a:pt x="9982" y="9669"/>
                  <a:pt x="9982" y="10917"/>
                  <a:pt x="9982" y="12165"/>
                </a:cubicBezTo>
                <a:cubicBezTo>
                  <a:pt x="9982" y="12382"/>
                  <a:pt x="9900" y="12572"/>
                  <a:pt x="9738" y="12707"/>
                </a:cubicBezTo>
                <a:cubicBezTo>
                  <a:pt x="9033" y="13358"/>
                  <a:pt x="8354" y="13955"/>
                  <a:pt x="7649" y="14606"/>
                </a:cubicBezTo>
                <a:cubicBezTo>
                  <a:pt x="7486" y="14714"/>
                  <a:pt x="7324" y="14769"/>
                  <a:pt x="7188" y="14850"/>
                </a:cubicBezTo>
                <a:lnTo>
                  <a:pt x="5452" y="15555"/>
                </a:lnTo>
                <a:cubicBezTo>
                  <a:pt x="5395" y="15584"/>
                  <a:pt x="5334" y="15597"/>
                  <a:pt x="5274" y="15597"/>
                </a:cubicBezTo>
                <a:cubicBezTo>
                  <a:pt x="5104" y="15597"/>
                  <a:pt x="4935" y="15491"/>
                  <a:pt x="4855" y="15311"/>
                </a:cubicBezTo>
                <a:cubicBezTo>
                  <a:pt x="4720" y="15094"/>
                  <a:pt x="4828" y="14823"/>
                  <a:pt x="5045" y="14687"/>
                </a:cubicBezTo>
                <a:cubicBezTo>
                  <a:pt x="5100" y="14687"/>
                  <a:pt x="5127" y="14633"/>
                  <a:pt x="5154" y="14633"/>
                </a:cubicBezTo>
                <a:lnTo>
                  <a:pt x="5968" y="14226"/>
                </a:lnTo>
                <a:cubicBezTo>
                  <a:pt x="6130" y="14172"/>
                  <a:pt x="6212" y="14036"/>
                  <a:pt x="6212" y="13873"/>
                </a:cubicBezTo>
                <a:cubicBezTo>
                  <a:pt x="6212" y="13654"/>
                  <a:pt x="6300" y="13544"/>
                  <a:pt x="6515" y="13544"/>
                </a:cubicBezTo>
                <a:cubicBezTo>
                  <a:pt x="6539" y="13544"/>
                  <a:pt x="6564" y="13545"/>
                  <a:pt x="6591" y="13548"/>
                </a:cubicBezTo>
                <a:cubicBezTo>
                  <a:pt x="6781" y="13602"/>
                  <a:pt x="6971" y="13629"/>
                  <a:pt x="7161" y="13656"/>
                </a:cubicBezTo>
                <a:cubicBezTo>
                  <a:pt x="7193" y="13663"/>
                  <a:pt x="7223" y="13666"/>
                  <a:pt x="7252" y="13666"/>
                </a:cubicBezTo>
                <a:cubicBezTo>
                  <a:pt x="7346" y="13666"/>
                  <a:pt x="7424" y="13631"/>
                  <a:pt x="7486" y="13548"/>
                </a:cubicBezTo>
                <a:cubicBezTo>
                  <a:pt x="7948" y="13114"/>
                  <a:pt x="8382" y="12707"/>
                  <a:pt x="8788" y="12273"/>
                </a:cubicBezTo>
                <a:cubicBezTo>
                  <a:pt x="8870" y="12192"/>
                  <a:pt x="8897" y="12056"/>
                  <a:pt x="8897" y="11975"/>
                </a:cubicBezTo>
                <a:lnTo>
                  <a:pt x="8897" y="7174"/>
                </a:lnTo>
                <a:lnTo>
                  <a:pt x="8897" y="6984"/>
                </a:lnTo>
                <a:close/>
                <a:moveTo>
                  <a:pt x="5485" y="0"/>
                </a:moveTo>
                <a:cubicBezTo>
                  <a:pt x="5268" y="0"/>
                  <a:pt x="5049" y="15"/>
                  <a:pt x="4828" y="40"/>
                </a:cubicBezTo>
                <a:cubicBezTo>
                  <a:pt x="4476" y="67"/>
                  <a:pt x="4177" y="149"/>
                  <a:pt x="3879" y="312"/>
                </a:cubicBezTo>
                <a:cubicBezTo>
                  <a:pt x="3174" y="637"/>
                  <a:pt x="2821" y="1261"/>
                  <a:pt x="2767" y="2020"/>
                </a:cubicBezTo>
                <a:cubicBezTo>
                  <a:pt x="2658" y="2807"/>
                  <a:pt x="2848" y="3512"/>
                  <a:pt x="3472" y="4082"/>
                </a:cubicBezTo>
                <a:cubicBezTo>
                  <a:pt x="3499" y="4136"/>
                  <a:pt x="3526" y="4190"/>
                  <a:pt x="3526" y="4272"/>
                </a:cubicBezTo>
                <a:cubicBezTo>
                  <a:pt x="3608" y="4868"/>
                  <a:pt x="3933" y="5357"/>
                  <a:pt x="4476" y="5655"/>
                </a:cubicBezTo>
                <a:cubicBezTo>
                  <a:pt x="4557" y="5682"/>
                  <a:pt x="4584" y="5763"/>
                  <a:pt x="4584" y="5791"/>
                </a:cubicBezTo>
                <a:lnTo>
                  <a:pt x="4584" y="6225"/>
                </a:lnTo>
                <a:cubicBezTo>
                  <a:pt x="4069" y="6360"/>
                  <a:pt x="3608" y="6442"/>
                  <a:pt x="3120" y="6496"/>
                </a:cubicBezTo>
                <a:cubicBezTo>
                  <a:pt x="2306" y="6496"/>
                  <a:pt x="1845" y="6848"/>
                  <a:pt x="1601" y="7635"/>
                </a:cubicBezTo>
                <a:cubicBezTo>
                  <a:pt x="1438" y="8069"/>
                  <a:pt x="1384" y="8584"/>
                  <a:pt x="1384" y="9045"/>
                </a:cubicBezTo>
                <a:cubicBezTo>
                  <a:pt x="1384" y="9154"/>
                  <a:pt x="1356" y="9181"/>
                  <a:pt x="1302" y="9262"/>
                </a:cubicBezTo>
                <a:cubicBezTo>
                  <a:pt x="0" y="10130"/>
                  <a:pt x="0" y="11975"/>
                  <a:pt x="1302" y="12843"/>
                </a:cubicBezTo>
                <a:cubicBezTo>
                  <a:pt x="1356" y="12870"/>
                  <a:pt x="1438" y="12951"/>
                  <a:pt x="1438" y="13006"/>
                </a:cubicBezTo>
                <a:cubicBezTo>
                  <a:pt x="1492" y="13494"/>
                  <a:pt x="1763" y="13819"/>
                  <a:pt x="2197" y="14036"/>
                </a:cubicBezTo>
                <a:cubicBezTo>
                  <a:pt x="2848" y="14362"/>
                  <a:pt x="3526" y="14687"/>
                  <a:pt x="4177" y="15013"/>
                </a:cubicBezTo>
                <a:cubicBezTo>
                  <a:pt x="4232" y="15013"/>
                  <a:pt x="4313" y="15094"/>
                  <a:pt x="4313" y="15148"/>
                </a:cubicBezTo>
                <a:cubicBezTo>
                  <a:pt x="4355" y="15781"/>
                  <a:pt x="4775" y="16168"/>
                  <a:pt x="5317" y="16168"/>
                </a:cubicBezTo>
                <a:cubicBezTo>
                  <a:pt x="5472" y="16168"/>
                  <a:pt x="5636" y="16137"/>
                  <a:pt x="5805" y="16071"/>
                </a:cubicBezTo>
                <a:cubicBezTo>
                  <a:pt x="6374" y="15826"/>
                  <a:pt x="6917" y="15637"/>
                  <a:pt x="7486" y="15392"/>
                </a:cubicBezTo>
                <a:cubicBezTo>
                  <a:pt x="7676" y="15311"/>
                  <a:pt x="7866" y="15230"/>
                  <a:pt x="8002" y="15094"/>
                </a:cubicBezTo>
                <a:cubicBezTo>
                  <a:pt x="8761" y="14443"/>
                  <a:pt x="9466" y="13792"/>
                  <a:pt x="10172" y="13114"/>
                </a:cubicBezTo>
                <a:cubicBezTo>
                  <a:pt x="10443" y="12843"/>
                  <a:pt x="10551" y="12517"/>
                  <a:pt x="10551" y="12138"/>
                </a:cubicBezTo>
                <a:cubicBezTo>
                  <a:pt x="10524" y="10944"/>
                  <a:pt x="10443" y="9805"/>
                  <a:pt x="10389" y="8639"/>
                </a:cubicBezTo>
                <a:cubicBezTo>
                  <a:pt x="10362" y="8177"/>
                  <a:pt x="10253" y="7689"/>
                  <a:pt x="10036" y="7255"/>
                </a:cubicBezTo>
                <a:cubicBezTo>
                  <a:pt x="9846" y="6821"/>
                  <a:pt x="9521" y="6550"/>
                  <a:pt x="9033" y="6469"/>
                </a:cubicBezTo>
                <a:cubicBezTo>
                  <a:pt x="8978" y="6469"/>
                  <a:pt x="8951" y="6442"/>
                  <a:pt x="8924" y="6442"/>
                </a:cubicBezTo>
                <a:lnTo>
                  <a:pt x="8924" y="6333"/>
                </a:lnTo>
                <a:lnTo>
                  <a:pt x="8924" y="3973"/>
                </a:lnTo>
                <a:cubicBezTo>
                  <a:pt x="8924" y="3458"/>
                  <a:pt x="8897" y="2970"/>
                  <a:pt x="8761" y="2509"/>
                </a:cubicBezTo>
                <a:cubicBezTo>
                  <a:pt x="8490" y="1478"/>
                  <a:pt x="7893" y="664"/>
                  <a:pt x="6890" y="257"/>
                </a:cubicBezTo>
                <a:cubicBezTo>
                  <a:pt x="6424" y="71"/>
                  <a:pt x="5959" y="0"/>
                  <a:pt x="5485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867"/>
          </a:p>
        </p:txBody>
      </p:sp>
      <p:sp>
        <p:nvSpPr>
          <p:cNvPr id="37" name="Rectángulo: esquinas redondeadas 36">
            <a:extLst>
              <a:ext uri="{FF2B5EF4-FFF2-40B4-BE49-F238E27FC236}">
                <a16:creationId xmlns:a16="http://schemas.microsoft.com/office/drawing/2014/main" id="{886AEF22-7E86-CB9F-42FB-22F116676ADC}"/>
              </a:ext>
            </a:extLst>
          </p:cNvPr>
          <p:cNvSpPr/>
          <p:nvPr/>
        </p:nvSpPr>
        <p:spPr>
          <a:xfrm>
            <a:off x="5510011" y="349092"/>
            <a:ext cx="2392267" cy="254875"/>
          </a:xfrm>
          <a:prstGeom prst="roundRect">
            <a:avLst/>
          </a:prstGeom>
          <a:solidFill>
            <a:schemeClr val="tx2">
              <a:lumMod val="50000"/>
              <a:lumOff val="50000"/>
            </a:schemeClr>
          </a:solidFill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1100" b="1"/>
              <a:t>Número CPN </a:t>
            </a:r>
            <a:endParaRPr lang="es-CO" sz="1100" b="1"/>
          </a:p>
        </p:txBody>
      </p:sp>
      <p:cxnSp>
        <p:nvCxnSpPr>
          <p:cNvPr id="39" name="Conector recto 38">
            <a:extLst>
              <a:ext uri="{FF2B5EF4-FFF2-40B4-BE49-F238E27FC236}">
                <a16:creationId xmlns:a16="http://schemas.microsoft.com/office/drawing/2014/main" id="{DF71FEF5-9810-C41F-9F96-53B23ACA278B}"/>
              </a:ext>
            </a:extLst>
          </p:cNvPr>
          <p:cNvCxnSpPr>
            <a:cxnSpLocks/>
          </p:cNvCxnSpPr>
          <p:nvPr/>
        </p:nvCxnSpPr>
        <p:spPr>
          <a:xfrm>
            <a:off x="4882551" y="346313"/>
            <a:ext cx="0" cy="6391519"/>
          </a:xfrm>
          <a:prstGeom prst="line">
            <a:avLst/>
          </a:prstGeom>
          <a:ln w="19050" cap="flat" cmpd="sng" algn="ctr">
            <a:solidFill>
              <a:schemeClr val="tx2">
                <a:lumMod val="25000"/>
                <a:lumOff val="75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41" name="Rectángulo: esquinas redondeadas 40">
            <a:extLst>
              <a:ext uri="{FF2B5EF4-FFF2-40B4-BE49-F238E27FC236}">
                <a16:creationId xmlns:a16="http://schemas.microsoft.com/office/drawing/2014/main" id="{D41DC733-9DC9-73FA-40AF-08E36D3DF1B7}"/>
              </a:ext>
            </a:extLst>
          </p:cNvPr>
          <p:cNvSpPr/>
          <p:nvPr/>
        </p:nvSpPr>
        <p:spPr>
          <a:xfrm>
            <a:off x="609711" y="4019354"/>
            <a:ext cx="1518764" cy="308251"/>
          </a:xfrm>
          <a:prstGeom prst="roundRect">
            <a:avLst/>
          </a:prstGeom>
          <a:solidFill>
            <a:schemeClr val="tx2">
              <a:lumMod val="50000"/>
              <a:lumOff val="50000"/>
            </a:schemeClr>
          </a:solidFill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1100" b="1"/>
              <a:t>Antecedentes</a:t>
            </a:r>
            <a:endParaRPr lang="es-CO" sz="1100" b="1"/>
          </a:p>
        </p:txBody>
      </p:sp>
      <p:cxnSp>
        <p:nvCxnSpPr>
          <p:cNvPr id="43" name="Conector recto 42">
            <a:extLst>
              <a:ext uri="{FF2B5EF4-FFF2-40B4-BE49-F238E27FC236}">
                <a16:creationId xmlns:a16="http://schemas.microsoft.com/office/drawing/2014/main" id="{24FA2BE1-9D00-40BF-19E8-0707EA12D7C9}"/>
              </a:ext>
            </a:extLst>
          </p:cNvPr>
          <p:cNvCxnSpPr>
            <a:cxnSpLocks/>
          </p:cNvCxnSpPr>
          <p:nvPr/>
        </p:nvCxnSpPr>
        <p:spPr>
          <a:xfrm flipH="1">
            <a:off x="4820886" y="3542072"/>
            <a:ext cx="7309449" cy="0"/>
          </a:xfrm>
          <a:prstGeom prst="line">
            <a:avLst/>
          </a:prstGeom>
          <a:ln w="19050" cap="flat" cmpd="sng" algn="ctr">
            <a:solidFill>
              <a:schemeClr val="tx2">
                <a:lumMod val="25000"/>
                <a:lumOff val="75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035" name="Rectángulo: esquinas redondeadas 1034">
            <a:extLst>
              <a:ext uri="{FF2B5EF4-FFF2-40B4-BE49-F238E27FC236}">
                <a16:creationId xmlns:a16="http://schemas.microsoft.com/office/drawing/2014/main" id="{74307419-81C5-7FB5-A68D-44B276B35948}"/>
              </a:ext>
            </a:extLst>
          </p:cNvPr>
          <p:cNvSpPr/>
          <p:nvPr/>
        </p:nvSpPr>
        <p:spPr>
          <a:xfrm>
            <a:off x="5333370" y="1794047"/>
            <a:ext cx="2502924" cy="304937"/>
          </a:xfrm>
          <a:prstGeom prst="roundRect">
            <a:avLst/>
          </a:prstGeom>
          <a:solidFill>
            <a:schemeClr val="tx2">
              <a:lumMod val="50000"/>
              <a:lumOff val="50000"/>
            </a:schemeClr>
          </a:solidFill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1100" b="1"/>
              <a:t>Clasificación de riesgo antenatal  </a:t>
            </a:r>
            <a:endParaRPr lang="es-CO" sz="1100" b="1"/>
          </a:p>
        </p:txBody>
      </p:sp>
      <p:pic>
        <p:nvPicPr>
          <p:cNvPr id="1026" name="Picture 2" descr="Vectores de Silueta de mujer embarazada, imágenes vectoriales |  Depositphotos">
            <a:extLst>
              <a:ext uri="{FF2B5EF4-FFF2-40B4-BE49-F238E27FC236}">
                <a16:creationId xmlns:a16="http://schemas.microsoft.com/office/drawing/2014/main" id="{D57C8F7A-EFAD-319B-C23B-BBD4159758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0" b="90000" l="10000" r="90000">
                        <a14:foregroundMark x1="34667" y1="62222" x2="34667" y2="62222"/>
                        <a14:foregroundMark x1="57333" y1="66222" x2="57333" y2="66222"/>
                        <a14:foregroundMark x1="74222" y1="58222" x2="74222" y2="58222"/>
                        <a14:foregroundMark x1="68889" y1="48444" x2="68889" y2="48444"/>
                        <a14:foregroundMark x1="69778" y1="64000" x2="69778" y2="64000"/>
                        <a14:foregroundMark x1="67111" y1="47111" x2="67111" y2="47111"/>
                        <a14:foregroundMark x1="68000" y1="66222" x2="68000" y2="66222"/>
                        <a14:foregroundMark x1="65333" y1="46222" x2="65333" y2="46222"/>
                        <a14:foregroundMark x1="40889" y1="54667" x2="40889" y2="54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7188" y="3676153"/>
            <a:ext cx="2635680" cy="305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0ACDFA01-4973-5407-D421-FB8881FBC79B}"/>
              </a:ext>
            </a:extLst>
          </p:cNvPr>
          <p:cNvSpPr txBox="1"/>
          <p:nvPr/>
        </p:nvSpPr>
        <p:spPr>
          <a:xfrm>
            <a:off x="2370987" y="1336697"/>
            <a:ext cx="24498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>
                <a:solidFill>
                  <a:schemeClr val="accent1">
                    <a:lumMod val="75000"/>
                  </a:schemeClr>
                </a:solidFill>
              </a:rPr>
              <a:t>8 MUERTES MATERNAS</a:t>
            </a:r>
          </a:p>
          <a:p>
            <a:pPr algn="ctr"/>
            <a:r>
              <a:rPr lang="es-ES" sz="800" b="1" dirty="0">
                <a:solidFill>
                  <a:schemeClr val="accent1">
                    <a:lumMod val="75000"/>
                  </a:schemeClr>
                </a:solidFill>
              </a:rPr>
              <a:t>SIVIGILA SE 28	</a:t>
            </a:r>
          </a:p>
        </p:txBody>
      </p:sp>
      <p:pic>
        <p:nvPicPr>
          <p:cNvPr id="14" name="Picture 10" descr="Doctor Amigable De Dibujos Animados PNG ,dibujos Dibujos Animados, Médico,  Imágenes Prediseñadas Médicas PNG Imagen para Descarga Gratuita | Pngtree">
            <a:extLst>
              <a:ext uri="{FF2B5EF4-FFF2-40B4-BE49-F238E27FC236}">
                <a16:creationId xmlns:a16="http://schemas.microsoft.com/office/drawing/2014/main" id="{A0D6F577-AE1F-317A-B5D4-9D2B0ED881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6222" b="94667" l="9778" r="89778">
                        <a14:foregroundMark x1="39556" y1="93333" x2="39556" y2="93333"/>
                        <a14:foregroundMark x1="58222" y1="95111" x2="58222" y2="95111"/>
                        <a14:foregroundMark x1="52444" y1="6222" x2="52444" y2="6222"/>
                        <a14:backgroundMark x1="80444" y1="37778" x2="80444" y2="37778"/>
                        <a14:backgroundMark x1="11111" y1="46222" x2="11111" y2="46222"/>
                        <a14:backgroundMark x1="20000" y1="91556" x2="20000" y2="91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82" y="4440330"/>
            <a:ext cx="512875" cy="609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Doctor Amigable De Dibujos Animados PNG ,dibujos Dibujos Animados, Médico,  Imágenes Prediseñadas Médicas PNG Imagen para Descarga Gratuita | Pngtree">
            <a:extLst>
              <a:ext uri="{FF2B5EF4-FFF2-40B4-BE49-F238E27FC236}">
                <a16:creationId xmlns:a16="http://schemas.microsoft.com/office/drawing/2014/main" id="{19010B49-D25F-1991-345E-EAB3476A22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6222" b="94667" l="9778" r="89778">
                        <a14:foregroundMark x1="39556" y1="93333" x2="39556" y2="93333"/>
                        <a14:foregroundMark x1="58222" y1="95111" x2="58222" y2="95111"/>
                        <a14:foregroundMark x1="52444" y1="6222" x2="52444" y2="6222"/>
                        <a14:backgroundMark x1="80444" y1="37778" x2="80444" y2="37778"/>
                        <a14:backgroundMark x1="11111" y1="46222" x2="11111" y2="46222"/>
                        <a14:backgroundMark x1="20000" y1="91556" x2="20000" y2="91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0607" y="566134"/>
            <a:ext cx="563880" cy="692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ángulo: esquinas redondeadas 16">
            <a:extLst>
              <a:ext uri="{FF2B5EF4-FFF2-40B4-BE49-F238E27FC236}">
                <a16:creationId xmlns:a16="http://schemas.microsoft.com/office/drawing/2014/main" id="{FDE51954-5A26-6E27-3449-2CB81085E8EA}"/>
              </a:ext>
            </a:extLst>
          </p:cNvPr>
          <p:cNvSpPr/>
          <p:nvPr/>
        </p:nvSpPr>
        <p:spPr>
          <a:xfrm>
            <a:off x="600523" y="5460016"/>
            <a:ext cx="1969578" cy="308251"/>
          </a:xfrm>
          <a:prstGeom prst="roundRect">
            <a:avLst/>
          </a:prstGeom>
          <a:solidFill>
            <a:schemeClr val="tx2">
              <a:lumMod val="50000"/>
              <a:lumOff val="50000"/>
            </a:schemeClr>
          </a:solidFill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100" b="1"/>
              <a:t>Método de Anticoncepción </a:t>
            </a:r>
            <a:endParaRPr lang="es-CO" sz="1100" b="1"/>
          </a:p>
        </p:txBody>
      </p:sp>
      <p:pic>
        <p:nvPicPr>
          <p:cNvPr id="34" name="Imagen 33">
            <a:extLst>
              <a:ext uri="{FF2B5EF4-FFF2-40B4-BE49-F238E27FC236}">
                <a16:creationId xmlns:a16="http://schemas.microsoft.com/office/drawing/2014/main" id="{19F86E29-4B5B-F810-A890-C67F2CDECB67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10000" b="90000" l="10000" r="90000">
                        <a14:foregroundMark x1="28571" y1="65918" x2="28571" y2="65918"/>
                        <a14:foregroundMark x1="58469" y1="71122" x2="58469" y2="71122"/>
                        <a14:foregroundMark x1="67347" y1="65612" x2="67347" y2="65612"/>
                        <a14:foregroundMark x1="68878" y1="57755" x2="68878" y2="57755"/>
                        <a14:foregroundMark x1="52347" y1="68673" x2="52347" y2="68673"/>
                        <a14:foregroundMark x1="52347" y1="68673" x2="52347" y2="68673"/>
                        <a14:foregroundMark x1="52347" y1="68673" x2="71327" y2="17755"/>
                        <a14:foregroundMark x1="71327" y1="17755" x2="73061" y2="53469"/>
                        <a14:foregroundMark x1="73061" y1="53469" x2="67755" y2="71633"/>
                        <a14:foregroundMark x1="67755" y1="71633" x2="66735" y2="71122"/>
                        <a14:foregroundMark x1="70714" y1="72653" x2="70714" y2="72653"/>
                        <a14:foregroundMark x1="58163" y1="71735" x2="58163" y2="71735"/>
                        <a14:foregroundMark x1="58163" y1="71735" x2="58163" y2="71735"/>
                        <a14:foregroundMark x1="58163" y1="71735" x2="58163" y2="71735"/>
                        <a14:foregroundMark x1="58163" y1="71735" x2="58163" y2="71735"/>
                        <a14:foregroundMark x1="58163" y1="71735" x2="58163" y2="71735"/>
                        <a14:foregroundMark x1="58163" y1="71735" x2="51735" y2="65000"/>
                        <a14:foregroundMark x1="51735" y1="65000" x2="51735" y2="65000"/>
                        <a14:foregroundMark x1="51735" y1="65000" x2="51735" y2="65000"/>
                        <a14:foregroundMark x1="54184" y1="73571" x2="54184" y2="73571"/>
                        <a14:foregroundMark x1="54184" y1="73571" x2="54184" y2="73571"/>
                        <a14:foregroundMark x1="54184" y1="73571" x2="54184" y2="73571"/>
                        <a14:foregroundMark x1="54184" y1="73571" x2="69184" y2="76327"/>
                        <a14:foregroundMark x1="69184" y1="76327" x2="72245" y2="75102"/>
                        <a14:foregroundMark x1="60612" y1="70510" x2="64592" y2="71735"/>
                        <a14:foregroundMark x1="64286" y1="65612" x2="61224" y2="64694"/>
                        <a14:foregroundMark x1="68265" y1="18061" x2="68265" y2="18061"/>
                        <a14:foregroundMark x1="66122" y1="17755" x2="67959" y2="25408"/>
                        <a14:foregroundMark x1="20612" y1="47653" x2="32551" y2="36633"/>
                        <a14:foregroundMark x1="32551" y1="36633" x2="61224" y2="22041"/>
                        <a14:foregroundMark x1="61224" y1="22041" x2="67347" y2="23571"/>
                        <a14:foregroundMark x1="67347" y1="17143" x2="57857" y2="1561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382734" y="4800066"/>
            <a:ext cx="1959883" cy="1628150"/>
          </a:xfrm>
          <a:prstGeom prst="rect">
            <a:avLst/>
          </a:prstGeom>
        </p:spPr>
      </p:pic>
      <p:sp>
        <p:nvSpPr>
          <p:cNvPr id="48" name="Rectángulo: esquinas redondeadas 47">
            <a:extLst>
              <a:ext uri="{FF2B5EF4-FFF2-40B4-BE49-F238E27FC236}">
                <a16:creationId xmlns:a16="http://schemas.microsoft.com/office/drawing/2014/main" id="{E46C5A6F-D571-DB6B-C9B5-C8D90D32F782}"/>
              </a:ext>
            </a:extLst>
          </p:cNvPr>
          <p:cNvSpPr/>
          <p:nvPr/>
        </p:nvSpPr>
        <p:spPr>
          <a:xfrm>
            <a:off x="8928265" y="262398"/>
            <a:ext cx="2426743" cy="272511"/>
          </a:xfrm>
          <a:prstGeom prst="roundRect">
            <a:avLst/>
          </a:prstGeom>
          <a:solidFill>
            <a:schemeClr val="tx2">
              <a:lumMod val="50000"/>
              <a:lumOff val="50000"/>
            </a:schemeClr>
          </a:solidFill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CO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1100" b="1"/>
              <a:t>Causas muerte</a:t>
            </a:r>
            <a:endParaRPr lang="es-CO" sz="1100" b="1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C2D73629-681E-E85D-C390-EF082A212C74}"/>
              </a:ext>
            </a:extLst>
          </p:cNvPr>
          <p:cNvSpPr txBox="1"/>
          <p:nvPr/>
        </p:nvSpPr>
        <p:spPr>
          <a:xfrm>
            <a:off x="294628" y="6629670"/>
            <a:ext cx="855359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" ker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Fuente 2025 : Aplicativo RUAF-ND. Sistema de Estadísticas Vitales SDS -EEVV-PRELIMINARES ajustado 06-06-2025. Base de datos unidades de análisis. </a:t>
            </a:r>
            <a:endParaRPr lang="es-CO" kern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B0B3B96C-F26C-EEC3-669E-ECDE2F114303}"/>
              </a:ext>
            </a:extLst>
          </p:cNvPr>
          <p:cNvGraphicFramePr>
            <a:graphicFrameLocks noGrp="1"/>
          </p:cNvGraphicFramePr>
          <p:nvPr/>
        </p:nvGraphicFramePr>
        <p:xfrm>
          <a:off x="413073" y="3298480"/>
          <a:ext cx="3582131" cy="525300"/>
        </p:xfrm>
        <a:graphic>
          <a:graphicData uri="http://schemas.openxmlformats.org/drawingml/2006/table">
            <a:tbl>
              <a:tblPr/>
              <a:tblGrid>
                <a:gridCol w="584453">
                  <a:extLst>
                    <a:ext uri="{9D8B030D-6E8A-4147-A177-3AD203B41FA5}">
                      <a16:colId xmlns:a16="http://schemas.microsoft.com/office/drawing/2014/main" val="1397796104"/>
                    </a:ext>
                  </a:extLst>
                </a:gridCol>
                <a:gridCol w="584453">
                  <a:extLst>
                    <a:ext uri="{9D8B030D-6E8A-4147-A177-3AD203B41FA5}">
                      <a16:colId xmlns:a16="http://schemas.microsoft.com/office/drawing/2014/main" val="1908523389"/>
                    </a:ext>
                  </a:extLst>
                </a:gridCol>
                <a:gridCol w="584453">
                  <a:extLst>
                    <a:ext uri="{9D8B030D-6E8A-4147-A177-3AD203B41FA5}">
                      <a16:colId xmlns:a16="http://schemas.microsoft.com/office/drawing/2014/main" val="3715224784"/>
                    </a:ext>
                  </a:extLst>
                </a:gridCol>
                <a:gridCol w="584453">
                  <a:extLst>
                    <a:ext uri="{9D8B030D-6E8A-4147-A177-3AD203B41FA5}">
                      <a16:colId xmlns:a16="http://schemas.microsoft.com/office/drawing/2014/main" val="4247979944"/>
                    </a:ext>
                  </a:extLst>
                </a:gridCol>
                <a:gridCol w="584453">
                  <a:extLst>
                    <a:ext uri="{9D8B030D-6E8A-4147-A177-3AD203B41FA5}">
                      <a16:colId xmlns:a16="http://schemas.microsoft.com/office/drawing/2014/main" val="2938880012"/>
                    </a:ext>
                  </a:extLst>
                </a:gridCol>
                <a:gridCol w="659866">
                  <a:extLst>
                    <a:ext uri="{9D8B030D-6E8A-4147-A177-3AD203B41FA5}">
                      <a16:colId xmlns:a16="http://schemas.microsoft.com/office/drawing/2014/main" val="715980498"/>
                    </a:ext>
                  </a:extLst>
                </a:gridCol>
              </a:tblGrid>
              <a:tr h="170000">
                <a:tc>
                  <a:txBody>
                    <a:bodyPr/>
                    <a:lstStyle/>
                    <a:p>
                      <a:pPr algn="ctr" fontAlgn="b"/>
                      <a:r>
                        <a:rPr lang="es-CO" sz="700" b="1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10 - 14 años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700" b="1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15 - 19 años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700" b="1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20 - 24 años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700" b="1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25 - 29 años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700" b="1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30 - 34 años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700" b="1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 años y más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3467960"/>
                  </a:ext>
                </a:extLst>
              </a:tr>
              <a:tr h="18912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8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800" b="0" i="0" u="none" strike="noStrike" dirty="0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es-CO" sz="800" b="0" i="0" u="none" strike="noStrike" dirty="0">
                        <a:solidFill>
                          <a:srgbClr val="1F4E78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800" b="0" i="0" u="none" strike="noStrike" dirty="0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es-CO" sz="800" b="0" i="0" u="none" strike="noStrike" dirty="0">
                        <a:solidFill>
                          <a:srgbClr val="1F4E78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800" b="0" i="0" u="none" strike="noStrike" dirty="0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es-CO" sz="800" b="0" i="0" u="none" strike="noStrike" dirty="0">
                        <a:solidFill>
                          <a:srgbClr val="1F4E78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800" b="0" i="0" u="none" strike="noStrike" dirty="0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es-CO" sz="800" b="0" i="0" u="none" strike="noStrike" dirty="0">
                        <a:solidFill>
                          <a:srgbClr val="1F4E78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8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2531370"/>
                  </a:ext>
                </a:extLst>
              </a:tr>
              <a:tr h="1661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8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800" b="0" i="0" u="none" strike="noStrike" dirty="0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12,5%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800" b="0" i="0" u="none" strike="noStrike" dirty="0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25%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800" b="0" i="0" u="none" strike="noStrike" dirty="0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25%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800" b="0" i="0" u="none" strike="noStrike" dirty="0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12,5%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800" b="0" i="0" u="none" strike="noStrike" dirty="0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25%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5994830"/>
                  </a:ext>
                </a:extLst>
              </a:tr>
            </a:tbl>
          </a:graphicData>
        </a:graphic>
      </p:graphicFrame>
      <p:sp>
        <p:nvSpPr>
          <p:cNvPr id="32" name="CuadroTexto 31">
            <a:extLst>
              <a:ext uri="{FF2B5EF4-FFF2-40B4-BE49-F238E27FC236}">
                <a16:creationId xmlns:a16="http://schemas.microsoft.com/office/drawing/2014/main" id="{214C9E59-A1EA-66B8-BC94-28E24D020888}"/>
              </a:ext>
            </a:extLst>
          </p:cNvPr>
          <p:cNvSpPr txBox="1"/>
          <p:nvPr/>
        </p:nvSpPr>
        <p:spPr>
          <a:xfrm>
            <a:off x="5580328" y="1951202"/>
            <a:ext cx="8086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5400">
                <a:solidFill>
                  <a:schemeClr val="tx2">
                    <a:lumMod val="90000"/>
                    <a:lumOff val="10000"/>
                  </a:schemeClr>
                </a:solidFill>
                <a:latin typeface="Castellar" panose="020A0402060406010301" pitchFamily="18" charset="0"/>
                <a:ea typeface="Calibri" panose="020F0502020204030204" pitchFamily="34" charset="0"/>
              </a:rPr>
              <a:t>4</a:t>
            </a:r>
            <a:endParaRPr lang="es-CO" sz="5400">
              <a:solidFill>
                <a:schemeClr val="tx2">
                  <a:lumMod val="90000"/>
                  <a:lumOff val="10000"/>
                </a:schemeClr>
              </a:solidFill>
              <a:ea typeface="Calibri" panose="020F0502020204030204" pitchFamily="34" charset="0"/>
            </a:endParaRPr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9C329E9D-40DC-1592-2622-6DEDA541D9DF}"/>
              </a:ext>
            </a:extLst>
          </p:cNvPr>
          <p:cNvSpPr txBox="1"/>
          <p:nvPr/>
        </p:nvSpPr>
        <p:spPr>
          <a:xfrm>
            <a:off x="6243741" y="2198526"/>
            <a:ext cx="14188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es-ES" sz="1400">
                <a:solidFill>
                  <a:srgbClr val="1F4E78"/>
                </a:solidFill>
                <a:latin typeface="Calibri" panose="020F0502020204030204" pitchFamily="34" charset="0"/>
              </a:rPr>
              <a:t>Alto riesgo obstétrico</a:t>
            </a:r>
            <a:endParaRPr lang="es-CO" sz="1400">
              <a:solidFill>
                <a:srgbClr val="1F4E78"/>
              </a:solidFill>
              <a:latin typeface="Calibri" panose="020F0502020204030204" pitchFamily="34" charset="0"/>
            </a:endParaRP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F7D88347-2FCF-CBAC-8A97-E12571787F50}"/>
              </a:ext>
            </a:extLst>
          </p:cNvPr>
          <p:cNvSpPr txBox="1"/>
          <p:nvPr/>
        </p:nvSpPr>
        <p:spPr>
          <a:xfrm>
            <a:off x="5727565" y="2578460"/>
            <a:ext cx="5734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>
                <a:solidFill>
                  <a:srgbClr val="1F4E78"/>
                </a:solidFill>
                <a:latin typeface="Calibri" panose="020F0502020204030204" pitchFamily="34" charset="0"/>
              </a:rPr>
              <a:t>caso</a:t>
            </a:r>
            <a:endParaRPr lang="es-CO" sz="900">
              <a:solidFill>
                <a:srgbClr val="1F4E78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4364983C-6375-DE51-7DB8-67CAF432EEB9}"/>
              </a:ext>
            </a:extLst>
          </p:cNvPr>
          <p:cNvGraphicFramePr>
            <a:graphicFrameLocks noGrp="1"/>
          </p:cNvGraphicFramePr>
          <p:nvPr/>
        </p:nvGraphicFramePr>
        <p:xfrm>
          <a:off x="4997175" y="5337143"/>
          <a:ext cx="1896202" cy="1091072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138796">
                  <a:extLst>
                    <a:ext uri="{9D8B030D-6E8A-4147-A177-3AD203B41FA5}">
                      <a16:colId xmlns:a16="http://schemas.microsoft.com/office/drawing/2014/main" val="2702582221"/>
                    </a:ext>
                  </a:extLst>
                </a:gridCol>
                <a:gridCol w="408107">
                  <a:extLst>
                    <a:ext uri="{9D8B030D-6E8A-4147-A177-3AD203B41FA5}">
                      <a16:colId xmlns:a16="http://schemas.microsoft.com/office/drawing/2014/main" val="1759226516"/>
                    </a:ext>
                  </a:extLst>
                </a:gridCol>
                <a:gridCol w="349299">
                  <a:extLst>
                    <a:ext uri="{9D8B030D-6E8A-4147-A177-3AD203B41FA5}">
                      <a16:colId xmlns:a16="http://schemas.microsoft.com/office/drawing/2014/main" val="1824536076"/>
                    </a:ext>
                  </a:extLst>
                </a:gridCol>
              </a:tblGrid>
              <a:tr h="159116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900" b="0" i="0" u="none" strike="noStrike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Primaría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900" b="0" i="0" u="none" strike="noStrike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900" b="0" i="0" u="none" strike="noStrike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12,5%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7931127"/>
                  </a:ext>
                </a:extLst>
              </a:tr>
              <a:tr h="159116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900" b="0" i="0" u="none" strike="noStrike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Secundaria Incompleta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900" b="0" i="0" u="none" strike="noStrike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900" b="0" i="0" u="none" strike="noStrike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12,5%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7967303"/>
                  </a:ext>
                </a:extLst>
              </a:tr>
              <a:tr h="193210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900" b="0" i="0" u="none" strike="noStrike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Bachiller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900" b="0" i="0" u="none" strike="noStrike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900" b="0" i="0" u="none" strike="noStrike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25%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3575706"/>
                  </a:ext>
                </a:extLst>
              </a:tr>
              <a:tr h="193210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900" b="0" i="0" u="none" strike="noStrike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Técnico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900" b="0" i="0" u="none" strike="noStrike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900" b="0" i="0" u="none" strike="noStrike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12,5%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8087295"/>
                  </a:ext>
                </a:extLst>
              </a:tr>
              <a:tr h="193210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900" b="0" i="0" u="none" strike="noStrike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Profesional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900" b="0" i="0" u="none" strike="noStrike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900" b="0" i="0" u="none" strike="noStrike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12,5%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5293078"/>
                  </a:ext>
                </a:extLst>
              </a:tr>
              <a:tr h="193210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900" b="0" i="0" u="none" strike="noStrike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Sin información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900" b="0" i="0" u="none" strike="noStrike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900" b="0" i="0" u="none" strike="noStrike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25%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7985603"/>
                  </a:ext>
                </a:extLst>
              </a:tr>
            </a:tbl>
          </a:graphicData>
        </a:graphic>
      </p:graphicFrame>
      <p:graphicFrame>
        <p:nvGraphicFramePr>
          <p:cNvPr id="18" name="Tabla 17">
            <a:extLst>
              <a:ext uri="{FF2B5EF4-FFF2-40B4-BE49-F238E27FC236}">
                <a16:creationId xmlns:a16="http://schemas.microsoft.com/office/drawing/2014/main" id="{207ECC55-3927-EED5-6283-9CA74D07FC57}"/>
              </a:ext>
            </a:extLst>
          </p:cNvPr>
          <p:cNvGraphicFramePr>
            <a:graphicFrameLocks noGrp="1"/>
          </p:cNvGraphicFramePr>
          <p:nvPr/>
        </p:nvGraphicFramePr>
        <p:xfrm>
          <a:off x="600057" y="4409218"/>
          <a:ext cx="2633374" cy="934404"/>
        </p:xfrm>
        <a:graphic>
          <a:graphicData uri="http://schemas.openxmlformats.org/drawingml/2006/table">
            <a:tbl>
              <a:tblPr/>
              <a:tblGrid>
                <a:gridCol w="1218397">
                  <a:extLst>
                    <a:ext uri="{9D8B030D-6E8A-4147-A177-3AD203B41FA5}">
                      <a16:colId xmlns:a16="http://schemas.microsoft.com/office/drawing/2014/main" val="2903812165"/>
                    </a:ext>
                  </a:extLst>
                </a:gridCol>
                <a:gridCol w="588153">
                  <a:extLst>
                    <a:ext uri="{9D8B030D-6E8A-4147-A177-3AD203B41FA5}">
                      <a16:colId xmlns:a16="http://schemas.microsoft.com/office/drawing/2014/main" val="2054442757"/>
                    </a:ext>
                  </a:extLst>
                </a:gridCol>
                <a:gridCol w="826824">
                  <a:extLst>
                    <a:ext uri="{9D8B030D-6E8A-4147-A177-3AD203B41FA5}">
                      <a16:colId xmlns:a16="http://schemas.microsoft.com/office/drawing/2014/main" val="1792317791"/>
                    </a:ext>
                  </a:extLst>
                </a:gridCol>
              </a:tblGrid>
              <a:tr h="155734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Patología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800" b="1" i="0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Casos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Porcentaje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386837"/>
                  </a:ext>
                </a:extLst>
              </a:tr>
              <a:tr h="155734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8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Ninguna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800" b="0" i="0" u="none" strike="noStrike" dirty="0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es-CO" sz="800" b="0" i="0" u="none" strike="noStrike" dirty="0">
                        <a:solidFill>
                          <a:srgbClr val="1F4E78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800" b="0" i="0" u="none" strike="noStrike" dirty="0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1080978"/>
                  </a:ext>
                </a:extLst>
              </a:tr>
              <a:tr h="155734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8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Enfermedad trofoblástica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8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800" b="0" i="0" u="none" strike="noStrike" dirty="0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12,5%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2126444"/>
                  </a:ext>
                </a:extLst>
              </a:tr>
              <a:tr h="155734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8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Endometriosis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8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800" b="0" i="0" u="none" strike="noStrike" dirty="0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12,5%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9705278"/>
                  </a:ext>
                </a:extLst>
              </a:tr>
              <a:tr h="155734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8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Obesidad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8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800" b="0" i="0" u="none" strike="noStrike" dirty="0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12,5%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742198"/>
                  </a:ext>
                </a:extLst>
              </a:tr>
              <a:tr h="155734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8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Diabetes gestacional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8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800" b="0" i="0" u="none" strike="noStrike" dirty="0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12,5%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7152099"/>
                  </a:ext>
                </a:extLst>
              </a:tr>
            </a:tbl>
          </a:graphicData>
        </a:graphic>
      </p:graphicFrame>
      <p:graphicFrame>
        <p:nvGraphicFramePr>
          <p:cNvPr id="20" name="Tabla 19">
            <a:extLst>
              <a:ext uri="{FF2B5EF4-FFF2-40B4-BE49-F238E27FC236}">
                <a16:creationId xmlns:a16="http://schemas.microsoft.com/office/drawing/2014/main" id="{BEF81E08-FD99-6A6F-E397-9E29DEB12161}"/>
              </a:ext>
            </a:extLst>
          </p:cNvPr>
          <p:cNvGraphicFramePr>
            <a:graphicFrameLocks noGrp="1"/>
          </p:cNvGraphicFramePr>
          <p:nvPr/>
        </p:nvGraphicFramePr>
        <p:xfrm>
          <a:off x="609711" y="5893591"/>
          <a:ext cx="2665113" cy="543645"/>
        </p:xfrm>
        <a:graphic>
          <a:graphicData uri="http://schemas.openxmlformats.org/drawingml/2006/table">
            <a:tbl>
              <a:tblPr/>
              <a:tblGrid>
                <a:gridCol w="1342575">
                  <a:extLst>
                    <a:ext uri="{9D8B030D-6E8A-4147-A177-3AD203B41FA5}">
                      <a16:colId xmlns:a16="http://schemas.microsoft.com/office/drawing/2014/main" val="396267350"/>
                    </a:ext>
                  </a:extLst>
                </a:gridCol>
                <a:gridCol w="761462">
                  <a:extLst>
                    <a:ext uri="{9D8B030D-6E8A-4147-A177-3AD203B41FA5}">
                      <a16:colId xmlns:a16="http://schemas.microsoft.com/office/drawing/2014/main" val="2071727914"/>
                    </a:ext>
                  </a:extLst>
                </a:gridCol>
                <a:gridCol w="561076">
                  <a:extLst>
                    <a:ext uri="{9D8B030D-6E8A-4147-A177-3AD203B41FA5}">
                      <a16:colId xmlns:a16="http://schemas.microsoft.com/office/drawing/2014/main" val="3949702650"/>
                    </a:ext>
                  </a:extLst>
                </a:gridCol>
              </a:tblGrid>
              <a:tr h="181215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9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Anticonceptivo oral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 dirty="0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12,5%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0391513"/>
                  </a:ext>
                </a:extLst>
              </a:tr>
              <a:tr h="181215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9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Pomeroy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 dirty="0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12,5%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8576900"/>
                  </a:ext>
                </a:extLst>
              </a:tr>
              <a:tr h="181215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9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Sin anticonceptivo        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900" b="0" i="0" u="none" strike="noStrike" dirty="0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es-CO" sz="900" b="0" i="0" u="none" strike="noStrike" dirty="0">
                        <a:solidFill>
                          <a:srgbClr val="1F4E78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 dirty="0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75%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2189497"/>
                  </a:ext>
                </a:extLst>
              </a:tr>
            </a:tbl>
          </a:graphicData>
        </a:graphic>
      </p:graphicFrame>
      <p:sp>
        <p:nvSpPr>
          <p:cNvPr id="25" name="Flecha: hacia abajo 24">
            <a:extLst>
              <a:ext uri="{FF2B5EF4-FFF2-40B4-BE49-F238E27FC236}">
                <a16:creationId xmlns:a16="http://schemas.microsoft.com/office/drawing/2014/main" id="{B7F68BDF-1D5D-49A3-DDC0-446831B6AE8E}"/>
              </a:ext>
            </a:extLst>
          </p:cNvPr>
          <p:cNvSpPr/>
          <p:nvPr/>
        </p:nvSpPr>
        <p:spPr>
          <a:xfrm>
            <a:off x="6301064" y="1518805"/>
            <a:ext cx="550329" cy="202587"/>
          </a:xfrm>
          <a:prstGeom prst="downArrow">
            <a:avLst/>
          </a:prstGeom>
          <a:solidFill>
            <a:schemeClr val="tx2">
              <a:lumMod val="25000"/>
              <a:lumOff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aphicFrame>
        <p:nvGraphicFramePr>
          <p:cNvPr id="28" name="Tabla 27">
            <a:extLst>
              <a:ext uri="{FF2B5EF4-FFF2-40B4-BE49-F238E27FC236}">
                <a16:creationId xmlns:a16="http://schemas.microsoft.com/office/drawing/2014/main" id="{2A97DEB9-9DB1-C420-AF3F-97B77E99EFDA}"/>
              </a:ext>
            </a:extLst>
          </p:cNvPr>
          <p:cNvGraphicFramePr>
            <a:graphicFrameLocks noGrp="1"/>
          </p:cNvGraphicFramePr>
          <p:nvPr/>
        </p:nvGraphicFramePr>
        <p:xfrm>
          <a:off x="5333371" y="2800615"/>
          <a:ext cx="2502923" cy="548640"/>
        </p:xfrm>
        <a:graphic>
          <a:graphicData uri="http://schemas.openxmlformats.org/drawingml/2006/table">
            <a:tbl>
              <a:tblPr/>
              <a:tblGrid>
                <a:gridCol w="1597103">
                  <a:extLst>
                    <a:ext uri="{9D8B030D-6E8A-4147-A177-3AD203B41FA5}">
                      <a16:colId xmlns:a16="http://schemas.microsoft.com/office/drawing/2014/main" val="795572094"/>
                    </a:ext>
                  </a:extLst>
                </a:gridCol>
                <a:gridCol w="905820">
                  <a:extLst>
                    <a:ext uri="{9D8B030D-6E8A-4147-A177-3AD203B41FA5}">
                      <a16:colId xmlns:a16="http://schemas.microsoft.com/office/drawing/2014/main" val="2083484547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9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Preeclampsia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342097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9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Periodo intergenésico prolongado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21921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9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Multípara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1365504"/>
                  </a:ext>
                </a:extLst>
              </a:tr>
            </a:tbl>
          </a:graphicData>
        </a:graphic>
      </p:graphicFrame>
      <p:sp>
        <p:nvSpPr>
          <p:cNvPr id="40" name="CuadroTexto 39">
            <a:extLst>
              <a:ext uri="{FF2B5EF4-FFF2-40B4-BE49-F238E27FC236}">
                <a16:creationId xmlns:a16="http://schemas.microsoft.com/office/drawing/2014/main" id="{B850E469-0905-65AD-8673-B6BFB225DEAB}"/>
              </a:ext>
            </a:extLst>
          </p:cNvPr>
          <p:cNvSpPr txBox="1"/>
          <p:nvPr/>
        </p:nvSpPr>
        <p:spPr>
          <a:xfrm>
            <a:off x="4977486" y="3557238"/>
            <a:ext cx="158482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300" b="1">
                <a:solidFill>
                  <a:schemeClr val="accent5">
                    <a:lumMod val="75000"/>
                  </a:schemeClr>
                </a:solidFill>
                <a:latin typeface="Amasis MT Pro Black" panose="02040A04050005020304" pitchFamily="18" charset="0"/>
              </a:rPr>
              <a:t>Estrato Socioeconómico</a:t>
            </a:r>
            <a:endParaRPr lang="es-CO" sz="1300" b="1">
              <a:solidFill>
                <a:schemeClr val="accent5">
                  <a:lumMod val="75000"/>
                </a:schemeClr>
              </a:solidFill>
              <a:latin typeface="Amasis MT Pro Black" panose="02040A04050005020304" pitchFamily="18" charset="0"/>
            </a:endParaRP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A1531D7B-1619-2A2B-2248-84BB37A30372}"/>
              </a:ext>
            </a:extLst>
          </p:cNvPr>
          <p:cNvSpPr txBox="1"/>
          <p:nvPr/>
        </p:nvSpPr>
        <p:spPr>
          <a:xfrm>
            <a:off x="7033362" y="4978007"/>
            <a:ext cx="1429942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300" b="1">
                <a:solidFill>
                  <a:schemeClr val="accent5">
                    <a:lumMod val="75000"/>
                  </a:schemeClr>
                </a:solidFill>
                <a:latin typeface="Amasis MT Pro Black" panose="02040A04050005020304" pitchFamily="18" charset="0"/>
              </a:rPr>
              <a:t>Escolaridad</a:t>
            </a:r>
            <a:endParaRPr lang="es-CO" sz="1300" b="1">
              <a:solidFill>
                <a:schemeClr val="accent5">
                  <a:lumMod val="75000"/>
                </a:schemeClr>
              </a:solidFill>
              <a:latin typeface="Amasis MT Pro Black" panose="02040A04050005020304" pitchFamily="18" charset="0"/>
            </a:endParaRPr>
          </a:p>
        </p:txBody>
      </p:sp>
      <p:pic>
        <p:nvPicPr>
          <p:cNvPr id="46" name="Imagen 45">
            <a:extLst>
              <a:ext uri="{FF2B5EF4-FFF2-40B4-BE49-F238E27FC236}">
                <a16:creationId xmlns:a16="http://schemas.microsoft.com/office/drawing/2014/main" id="{327281B8-2013-8AEC-F809-F682DD52C039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3721" b="96744" l="9402" r="89744">
                        <a14:foregroundMark x1="18803" y1="4651" x2="18803" y2="4651"/>
                        <a14:foregroundMark x1="82906" y1="24651" x2="82906" y2="24651"/>
                        <a14:foregroundMark x1="57265" y1="36279" x2="57265" y2="36279"/>
                        <a14:foregroundMark x1="62393" y1="41395" x2="62393" y2="41395"/>
                        <a14:foregroundMark x1="52137" y1="44651" x2="52137" y2="44651"/>
                        <a14:foregroundMark x1="50855" y1="38140" x2="50855" y2="38140"/>
                        <a14:foregroundMark x1="50000" y1="34884" x2="50000" y2="34884"/>
                        <a14:foregroundMark x1="48718" y1="46512" x2="48718" y2="46512"/>
                        <a14:foregroundMark x1="69231" y1="91628" x2="69231" y2="91628"/>
                        <a14:foregroundMark x1="88034" y1="96744" x2="88034" y2="9674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62566" y="5284141"/>
            <a:ext cx="1711223" cy="1354435"/>
          </a:xfrm>
          <a:prstGeom prst="rect">
            <a:avLst/>
          </a:prstGeom>
        </p:spPr>
      </p:pic>
      <p:graphicFrame>
        <p:nvGraphicFramePr>
          <p:cNvPr id="52" name="Tabla 51">
            <a:extLst>
              <a:ext uri="{FF2B5EF4-FFF2-40B4-BE49-F238E27FC236}">
                <a16:creationId xmlns:a16="http://schemas.microsoft.com/office/drawing/2014/main" id="{4AE37E9F-9AFC-C06C-5EBF-C9DDA0245B6E}"/>
              </a:ext>
            </a:extLst>
          </p:cNvPr>
          <p:cNvGraphicFramePr>
            <a:graphicFrameLocks noGrp="1"/>
          </p:cNvGraphicFramePr>
          <p:nvPr/>
        </p:nvGraphicFramePr>
        <p:xfrm>
          <a:off x="6416970" y="4111590"/>
          <a:ext cx="1316997" cy="675095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29374">
                  <a:extLst>
                    <a:ext uri="{9D8B030D-6E8A-4147-A177-3AD203B41FA5}">
                      <a16:colId xmlns:a16="http://schemas.microsoft.com/office/drawing/2014/main" val="2702582221"/>
                    </a:ext>
                  </a:extLst>
                </a:gridCol>
                <a:gridCol w="398974">
                  <a:extLst>
                    <a:ext uri="{9D8B030D-6E8A-4147-A177-3AD203B41FA5}">
                      <a16:colId xmlns:a16="http://schemas.microsoft.com/office/drawing/2014/main" val="1759226516"/>
                    </a:ext>
                  </a:extLst>
                </a:gridCol>
                <a:gridCol w="388649">
                  <a:extLst>
                    <a:ext uri="{9D8B030D-6E8A-4147-A177-3AD203B41FA5}">
                      <a16:colId xmlns:a16="http://schemas.microsoft.com/office/drawing/2014/main" val="1824536076"/>
                    </a:ext>
                  </a:extLst>
                </a:gridCol>
              </a:tblGrid>
              <a:tr h="196903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900" b="0" i="0" u="none" strike="noStrike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Uno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900" b="0" i="0" u="none" strike="noStrike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900" b="0" i="0" u="none" strike="noStrike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25%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7967303"/>
                  </a:ext>
                </a:extLst>
              </a:tr>
              <a:tr h="239096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900" b="0" i="0" u="none" strike="noStrike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900" b="0" i="0" u="none" strike="noStrike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900" b="0" i="0" u="none" strike="noStrike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50%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3575706"/>
                  </a:ext>
                </a:extLst>
              </a:tr>
              <a:tr h="239096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900" b="0" i="0" u="none" strike="noStrike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Tres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900" b="0" i="0" u="none" strike="noStrike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900" b="0" i="0" u="none" strike="noStrike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25%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5293078"/>
                  </a:ext>
                </a:extLst>
              </a:tr>
            </a:tbl>
          </a:graphicData>
        </a:graphic>
      </p:graphicFrame>
      <p:sp>
        <p:nvSpPr>
          <p:cNvPr id="53" name="CuadroTexto 52">
            <a:extLst>
              <a:ext uri="{FF2B5EF4-FFF2-40B4-BE49-F238E27FC236}">
                <a16:creationId xmlns:a16="http://schemas.microsoft.com/office/drawing/2014/main" id="{43B584F3-03A6-B657-E31C-5ECCF973C235}"/>
              </a:ext>
            </a:extLst>
          </p:cNvPr>
          <p:cNvSpPr txBox="1"/>
          <p:nvPr/>
        </p:nvSpPr>
        <p:spPr>
          <a:xfrm>
            <a:off x="10731783" y="4685619"/>
            <a:ext cx="1429942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300" b="1">
                <a:solidFill>
                  <a:schemeClr val="accent5">
                    <a:lumMod val="75000"/>
                  </a:schemeClr>
                </a:solidFill>
                <a:latin typeface="Amasis MT Pro Black" panose="02040A04050005020304" pitchFamily="18" charset="0"/>
              </a:rPr>
              <a:t>Ingresos</a:t>
            </a:r>
            <a:endParaRPr lang="es-CO" sz="1300" b="1">
              <a:solidFill>
                <a:schemeClr val="accent5">
                  <a:lumMod val="75000"/>
                </a:schemeClr>
              </a:solidFill>
              <a:latin typeface="Amasis MT Pro Black" panose="02040A04050005020304" pitchFamily="18" charset="0"/>
            </a:endParaRPr>
          </a:p>
        </p:txBody>
      </p:sp>
      <p:sp>
        <p:nvSpPr>
          <p:cNvPr id="54" name="CuadroTexto 53">
            <a:extLst>
              <a:ext uri="{FF2B5EF4-FFF2-40B4-BE49-F238E27FC236}">
                <a16:creationId xmlns:a16="http://schemas.microsoft.com/office/drawing/2014/main" id="{19344A97-E139-31B3-6B41-114F14E56068}"/>
              </a:ext>
            </a:extLst>
          </p:cNvPr>
          <p:cNvSpPr txBox="1"/>
          <p:nvPr/>
        </p:nvSpPr>
        <p:spPr>
          <a:xfrm>
            <a:off x="8091411" y="3497260"/>
            <a:ext cx="1429942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300" b="1">
                <a:solidFill>
                  <a:schemeClr val="accent5">
                    <a:lumMod val="75000"/>
                  </a:schemeClr>
                </a:solidFill>
                <a:latin typeface="Amasis MT Pro Black" panose="02040A04050005020304" pitchFamily="18" charset="0"/>
              </a:rPr>
              <a:t>Ocupación</a:t>
            </a:r>
            <a:endParaRPr lang="es-CO" sz="1300" b="1">
              <a:solidFill>
                <a:schemeClr val="accent5">
                  <a:lumMod val="75000"/>
                </a:schemeClr>
              </a:solidFill>
              <a:latin typeface="Amasis MT Pro Black" panose="02040A04050005020304" pitchFamily="18" charset="0"/>
            </a:endParaRPr>
          </a:p>
        </p:txBody>
      </p:sp>
      <p:pic>
        <p:nvPicPr>
          <p:cNvPr id="3074" name="Picture 2" descr="Dibujo Casa Azul Windows Vector Ilustración Eps 10 Ilustraciones svg,  vectoriales, clip art vectorizado libre de derechos. Image 67521650">
            <a:extLst>
              <a:ext uri="{FF2B5EF4-FFF2-40B4-BE49-F238E27FC236}">
                <a16:creationId xmlns:a16="http://schemas.microsoft.com/office/drawing/2014/main" id="{E43C4DE6-9609-0623-E8F8-2CECE2274A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9778" b="91111" l="9778" r="89778">
                        <a14:foregroundMark x1="28444" y1="91111" x2="28444" y2="91111"/>
                        <a14:foregroundMark x1="40889" y1="48889" x2="40889" y2="4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3040" y="3942158"/>
            <a:ext cx="1595720" cy="1035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5" name="Tabla 54">
            <a:extLst>
              <a:ext uri="{FF2B5EF4-FFF2-40B4-BE49-F238E27FC236}">
                <a16:creationId xmlns:a16="http://schemas.microsoft.com/office/drawing/2014/main" id="{11A5495C-021A-E6F9-053F-E09C6E6AF669}"/>
              </a:ext>
            </a:extLst>
          </p:cNvPr>
          <p:cNvGraphicFramePr>
            <a:graphicFrameLocks noGrp="1"/>
          </p:cNvGraphicFramePr>
          <p:nvPr/>
        </p:nvGraphicFramePr>
        <p:xfrm>
          <a:off x="9561560" y="3789648"/>
          <a:ext cx="2340446" cy="937036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502246">
                  <a:extLst>
                    <a:ext uri="{9D8B030D-6E8A-4147-A177-3AD203B41FA5}">
                      <a16:colId xmlns:a16="http://schemas.microsoft.com/office/drawing/2014/main" val="2702582221"/>
                    </a:ext>
                  </a:extLst>
                </a:gridCol>
                <a:gridCol w="414867">
                  <a:extLst>
                    <a:ext uri="{9D8B030D-6E8A-4147-A177-3AD203B41FA5}">
                      <a16:colId xmlns:a16="http://schemas.microsoft.com/office/drawing/2014/main" val="1759226516"/>
                    </a:ext>
                  </a:extLst>
                </a:gridCol>
                <a:gridCol w="423333">
                  <a:extLst>
                    <a:ext uri="{9D8B030D-6E8A-4147-A177-3AD203B41FA5}">
                      <a16:colId xmlns:a16="http://schemas.microsoft.com/office/drawing/2014/main" val="1824536076"/>
                    </a:ext>
                  </a:extLst>
                </a:gridCol>
              </a:tblGrid>
              <a:tr h="167599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900" b="0" i="0" u="none" strike="noStrike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Comerciante - independiente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900" b="0" i="0" u="none" strike="noStrike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900" b="0" i="0" u="none" strike="noStrike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37,5%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2835383"/>
                  </a:ext>
                </a:extLst>
              </a:tr>
              <a:tr h="167599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900" b="0" i="0" u="none" strike="noStrike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Personal doméstico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900" b="0" i="0" u="none" strike="noStrike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900" b="0" i="0" u="none" strike="noStrike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12,5%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7967303"/>
                  </a:ext>
                </a:extLst>
              </a:tr>
              <a:tr h="167599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900" b="0" i="0" u="none" strike="noStrike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Vigilancia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900" b="0" i="0" u="none" strike="noStrike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900" b="0" i="0" u="none" strike="noStrike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12,5%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5628289"/>
                  </a:ext>
                </a:extLst>
              </a:tr>
              <a:tr h="159919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900" b="0" i="0" u="none" strike="noStrike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Mesera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900" b="0" i="0" u="none" strike="noStrike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900" b="0" i="0" u="none" strike="noStrike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12,5%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3575706"/>
                  </a:ext>
                </a:extLst>
              </a:tr>
              <a:tr h="132905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900" b="0" i="0" u="none" strike="noStrike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Cajera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900" b="0" i="0" u="none" strike="noStrike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900" b="0" i="0" u="none" strike="noStrike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12,5%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5293078"/>
                  </a:ext>
                </a:extLst>
              </a:tr>
              <a:tr h="130798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900" b="0" i="0" u="none" strike="noStrike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Estudiante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900" b="0" i="0" u="none" strike="noStrike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900" b="0" i="0" u="none" strike="noStrike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12,5%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6875534"/>
                  </a:ext>
                </a:extLst>
              </a:tr>
            </a:tbl>
          </a:graphicData>
        </a:graphic>
      </p:graphicFrame>
      <p:graphicFrame>
        <p:nvGraphicFramePr>
          <p:cNvPr id="56" name="Tabla 55">
            <a:extLst>
              <a:ext uri="{FF2B5EF4-FFF2-40B4-BE49-F238E27FC236}">
                <a16:creationId xmlns:a16="http://schemas.microsoft.com/office/drawing/2014/main" id="{470F3FF2-05A2-FFE4-A4C4-AC0DC105CBB1}"/>
              </a:ext>
            </a:extLst>
          </p:cNvPr>
          <p:cNvGraphicFramePr>
            <a:graphicFrameLocks noGrp="1"/>
          </p:cNvGraphicFramePr>
          <p:nvPr/>
        </p:nvGraphicFramePr>
        <p:xfrm>
          <a:off x="8806382" y="5343622"/>
          <a:ext cx="1861618" cy="591896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107756">
                  <a:extLst>
                    <a:ext uri="{9D8B030D-6E8A-4147-A177-3AD203B41FA5}">
                      <a16:colId xmlns:a16="http://schemas.microsoft.com/office/drawing/2014/main" val="2702582221"/>
                    </a:ext>
                  </a:extLst>
                </a:gridCol>
                <a:gridCol w="355929">
                  <a:extLst>
                    <a:ext uri="{9D8B030D-6E8A-4147-A177-3AD203B41FA5}">
                      <a16:colId xmlns:a16="http://schemas.microsoft.com/office/drawing/2014/main" val="1759226516"/>
                    </a:ext>
                  </a:extLst>
                </a:gridCol>
                <a:gridCol w="397933">
                  <a:extLst>
                    <a:ext uri="{9D8B030D-6E8A-4147-A177-3AD203B41FA5}">
                      <a16:colId xmlns:a16="http://schemas.microsoft.com/office/drawing/2014/main" val="1824536076"/>
                    </a:ext>
                  </a:extLst>
                </a:gridCol>
              </a:tblGrid>
              <a:tr h="203516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900" b="0" i="0" u="none" strike="noStrike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Menos de un SMLV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900" b="0" i="0" u="none" strike="noStrike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900" b="0" i="0" u="none" strike="noStrike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12,5%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7967303"/>
                  </a:ext>
                </a:extLst>
              </a:tr>
              <a:tr h="194190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900" b="0" i="0" u="none" strike="noStrike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1 – 2 SMLV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900" b="0" i="0" u="none" strike="noStrike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900" b="0" i="0" u="none" strike="noStrike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62,5%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3575706"/>
                  </a:ext>
                </a:extLst>
              </a:tr>
              <a:tr h="194190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900" b="0" i="0" u="none" strike="noStrike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Sin información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900" b="0" i="0" u="none" strike="noStrike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900" b="0" i="0" u="none" strike="noStrike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25%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5293078"/>
                  </a:ext>
                </a:extLst>
              </a:tr>
            </a:tbl>
          </a:graphicData>
        </a:graphic>
      </p:graphicFrame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A8EB0CEE-586C-B19F-AEE3-ECB096E6F722}"/>
              </a:ext>
            </a:extLst>
          </p:cNvPr>
          <p:cNvGraphicFramePr>
            <a:graphicFrameLocks noGrp="1"/>
          </p:cNvGraphicFramePr>
          <p:nvPr/>
        </p:nvGraphicFramePr>
        <p:xfrm>
          <a:off x="8113159" y="666683"/>
          <a:ext cx="3900731" cy="2717812"/>
        </p:xfrm>
        <a:graphic>
          <a:graphicData uri="http://schemas.openxmlformats.org/drawingml/2006/table">
            <a:tbl>
              <a:tblPr/>
              <a:tblGrid>
                <a:gridCol w="1446492">
                  <a:extLst>
                    <a:ext uri="{9D8B030D-6E8A-4147-A177-3AD203B41FA5}">
                      <a16:colId xmlns:a16="http://schemas.microsoft.com/office/drawing/2014/main" val="3152538150"/>
                    </a:ext>
                  </a:extLst>
                </a:gridCol>
                <a:gridCol w="1302529">
                  <a:extLst>
                    <a:ext uri="{9D8B030D-6E8A-4147-A177-3AD203B41FA5}">
                      <a16:colId xmlns:a16="http://schemas.microsoft.com/office/drawing/2014/main" val="92885886"/>
                    </a:ext>
                  </a:extLst>
                </a:gridCol>
                <a:gridCol w="575855">
                  <a:extLst>
                    <a:ext uri="{9D8B030D-6E8A-4147-A177-3AD203B41FA5}">
                      <a16:colId xmlns:a16="http://schemas.microsoft.com/office/drawing/2014/main" val="2756593384"/>
                    </a:ext>
                  </a:extLst>
                </a:gridCol>
                <a:gridCol w="575855">
                  <a:extLst>
                    <a:ext uri="{9D8B030D-6E8A-4147-A177-3AD203B41FA5}">
                      <a16:colId xmlns:a16="http://schemas.microsoft.com/office/drawing/2014/main" val="683816974"/>
                    </a:ext>
                  </a:extLst>
                </a:gridCol>
              </a:tblGrid>
              <a:tr h="154756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Causa Agrupada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Causa Básica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Casos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956017"/>
                  </a:ext>
                </a:extLst>
              </a:tr>
              <a:tr h="154756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Directa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1639721"/>
                  </a:ext>
                </a:extLst>
              </a:tr>
              <a:tr h="238583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1F4E78"/>
                          </a:solidFill>
                          <a:effectLst/>
                          <a:latin typeface="Arial" panose="020B0604020202020204" pitchFamily="34" charset="0"/>
                        </a:rPr>
                        <a:t>Preeclampsia severa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1F4E78"/>
                          </a:solidFill>
                          <a:effectLst/>
                          <a:latin typeface="Arial" panose="020B0604020202020204" pitchFamily="34" charset="0"/>
                        </a:rPr>
                        <a:t>Sindrome Hellp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1F4E78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8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14,3%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5382108"/>
                  </a:ext>
                </a:extLst>
              </a:tr>
              <a:tr h="248155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 dirty="0">
                          <a:solidFill>
                            <a:srgbClr val="1F4E78"/>
                          </a:solidFill>
                          <a:effectLst/>
                          <a:latin typeface="Arial" panose="020B0604020202020204" pitchFamily="34" charset="0"/>
                        </a:rPr>
                        <a:t>Hemorragia Obstétrica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1F4E78"/>
                          </a:solidFill>
                          <a:effectLst/>
                          <a:latin typeface="Arial" panose="020B0604020202020204" pitchFamily="34" charset="0"/>
                        </a:rPr>
                        <a:t>Choque hipovolemico - Placenta percreta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1F4E78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8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14,3%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4733485"/>
                  </a:ext>
                </a:extLst>
              </a:tr>
              <a:tr h="31596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 dirty="0">
                          <a:solidFill>
                            <a:srgbClr val="1F4E78"/>
                          </a:solidFill>
                          <a:effectLst/>
                          <a:latin typeface="Arial" panose="020B0604020202020204" pitchFamily="34" charset="0"/>
                        </a:rPr>
                        <a:t>Hemorragia uterina anormal, aborto inducido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1F4E78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8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14,3%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5660148"/>
                  </a:ext>
                </a:extLst>
              </a:tr>
              <a:tr h="212791">
                <a:tc>
                  <a:txBody>
                    <a:bodyPr/>
                    <a:lstStyle/>
                    <a:p>
                      <a:pPr algn="l" fontAlgn="ctr"/>
                      <a:r>
                        <a:rPr lang="es-ES" sz="800" b="0" i="0" u="none" strike="noStrike" dirty="0">
                          <a:solidFill>
                            <a:srgbClr val="1F4E78"/>
                          </a:solidFill>
                          <a:effectLst/>
                          <a:latin typeface="Arial" panose="020B0604020202020204" pitchFamily="34" charset="0"/>
                        </a:rPr>
                        <a:t>Sepsis</a:t>
                      </a:r>
                      <a:endParaRPr lang="es-CO" sz="800" b="0" i="0" u="none" strike="noStrike" dirty="0">
                        <a:solidFill>
                          <a:srgbClr val="1F4E78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800" b="0" i="0" u="none" strike="noStrike" dirty="0">
                          <a:solidFill>
                            <a:srgbClr val="1F4E78"/>
                          </a:solidFill>
                          <a:effectLst/>
                          <a:latin typeface="Arial" panose="020B0604020202020204" pitchFamily="34" charset="0"/>
                        </a:rPr>
                        <a:t>Choque séptico</a:t>
                      </a:r>
                      <a:endParaRPr lang="es-CO" sz="800" b="0" i="0" u="none" strike="noStrike" dirty="0">
                        <a:solidFill>
                          <a:srgbClr val="1F4E78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 dirty="0">
                          <a:solidFill>
                            <a:srgbClr val="1F4E78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8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14,3%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1055416"/>
                  </a:ext>
                </a:extLst>
              </a:tr>
              <a:tr h="206342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Indirecta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3217549"/>
                  </a:ext>
                </a:extLst>
              </a:tr>
              <a:tr h="354650">
                <a:tc>
                  <a:txBody>
                    <a:bodyPr/>
                    <a:lstStyle/>
                    <a:p>
                      <a:pPr algn="l" fontAlgn="ctr"/>
                      <a:r>
                        <a:rPr lang="es-ES" sz="800" b="0" i="0" u="none" strike="noStrike">
                          <a:solidFill>
                            <a:srgbClr val="1F4E78"/>
                          </a:solidFill>
                          <a:effectLst/>
                          <a:latin typeface="Arial" panose="020B0604020202020204" pitchFamily="34" charset="0"/>
                        </a:rPr>
                        <a:t>Otras enfermedades especificadas y afecciones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1F4E78"/>
                          </a:solidFill>
                          <a:effectLst/>
                          <a:latin typeface="Arial" panose="020B0604020202020204" pitchFamily="34" charset="0"/>
                        </a:rPr>
                        <a:t>Síndrome anticuerpos Antifosfolípidos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1F4E78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8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14,3%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3721285"/>
                  </a:ext>
                </a:extLst>
              </a:tr>
              <a:tr h="309513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1F4E78"/>
                          </a:solidFill>
                          <a:effectLst/>
                          <a:latin typeface="Arial" panose="020B0604020202020204" pitchFamily="34" charset="0"/>
                        </a:rPr>
                        <a:t>Otras Causas Indirectas - Sistema Respiratorio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1F4E78"/>
                          </a:solidFill>
                          <a:effectLst/>
                          <a:latin typeface="Arial" panose="020B0604020202020204" pitchFamily="34" charset="0"/>
                        </a:rPr>
                        <a:t>Caso confirmado de covid-19 (coronavirus </a:t>
                      </a:r>
                      <a:r>
                        <a:rPr lang="es-CO" sz="800" b="0" i="0" u="none" strike="noStrike" err="1">
                          <a:solidFill>
                            <a:srgbClr val="1F4E78"/>
                          </a:solidFill>
                          <a:effectLst/>
                          <a:latin typeface="Arial" panose="020B0604020202020204" pitchFamily="34" charset="0"/>
                        </a:rPr>
                        <a:t>nl</a:t>
                      </a:r>
                      <a:r>
                        <a:rPr lang="es-CO" sz="800" b="0" i="0" u="none" strike="noStrike">
                          <a:solidFill>
                            <a:srgbClr val="1F4E78"/>
                          </a:solidFill>
                          <a:effectLst/>
                          <a:latin typeface="Arial" panose="020B0604020202020204" pitchFamily="34" charset="0"/>
                        </a:rPr>
                        <a:t> 63)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1F4E78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8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14,3%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3426109"/>
                  </a:ext>
                </a:extLst>
              </a:tr>
              <a:tr h="257928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s-CO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En estudio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613568"/>
                  </a:ext>
                </a:extLst>
              </a:tr>
              <a:tr h="264376"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1F4E78"/>
                          </a:solidFill>
                          <a:effectLst/>
                          <a:latin typeface="Arial" panose="020B0604020202020204" pitchFamily="34" charset="0"/>
                        </a:rPr>
                        <a:t>Muerte obstétrica de causa no especificada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1F4E78"/>
                          </a:solidFill>
                          <a:effectLst/>
                          <a:latin typeface="Arial" panose="020B0604020202020204" pitchFamily="34" charset="0"/>
                        </a:rPr>
                        <a:t>En estudio - Medicina legal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800" b="0" i="0" u="none" strike="noStrike" dirty="0">
                          <a:solidFill>
                            <a:srgbClr val="1F4E78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es-CO" sz="800" b="0" i="0" u="none" strike="noStrike" dirty="0">
                        <a:solidFill>
                          <a:srgbClr val="1F4E78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800" b="0" i="0" u="none" strike="noStrike" dirty="0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28,6%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6761727"/>
                  </a:ext>
                </a:extLst>
              </a:tr>
            </a:tbl>
          </a:graphicData>
        </a:graphic>
      </p:graphicFrame>
      <p:graphicFrame>
        <p:nvGraphicFramePr>
          <p:cNvPr id="12" name="Tabla 11">
            <a:extLst>
              <a:ext uri="{FF2B5EF4-FFF2-40B4-BE49-F238E27FC236}">
                <a16:creationId xmlns:a16="http://schemas.microsoft.com/office/drawing/2014/main" id="{C6ADE948-13C6-F8BA-5671-102C351C8BEF}"/>
              </a:ext>
            </a:extLst>
          </p:cNvPr>
          <p:cNvGraphicFramePr>
            <a:graphicFrameLocks noGrp="1"/>
          </p:cNvGraphicFramePr>
          <p:nvPr/>
        </p:nvGraphicFramePr>
        <p:xfrm>
          <a:off x="5406485" y="658782"/>
          <a:ext cx="2539557" cy="732625"/>
        </p:xfrm>
        <a:graphic>
          <a:graphicData uri="http://schemas.openxmlformats.org/drawingml/2006/table">
            <a:tbl>
              <a:tblPr/>
              <a:tblGrid>
                <a:gridCol w="1159841">
                  <a:extLst>
                    <a:ext uri="{9D8B030D-6E8A-4147-A177-3AD203B41FA5}">
                      <a16:colId xmlns:a16="http://schemas.microsoft.com/office/drawing/2014/main" val="927852760"/>
                    </a:ext>
                  </a:extLst>
                </a:gridCol>
                <a:gridCol w="739270">
                  <a:extLst>
                    <a:ext uri="{9D8B030D-6E8A-4147-A177-3AD203B41FA5}">
                      <a16:colId xmlns:a16="http://schemas.microsoft.com/office/drawing/2014/main" val="874920873"/>
                    </a:ext>
                  </a:extLst>
                </a:gridCol>
                <a:gridCol w="640446">
                  <a:extLst>
                    <a:ext uri="{9D8B030D-6E8A-4147-A177-3AD203B41FA5}">
                      <a16:colId xmlns:a16="http://schemas.microsoft.com/office/drawing/2014/main" val="4049192486"/>
                    </a:ext>
                  </a:extLst>
                </a:gridCol>
              </a:tblGrid>
              <a:tr h="333011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2F75B5"/>
                          </a:solidFill>
                          <a:effectLst/>
                          <a:latin typeface="Calibri" panose="020F0502020204030204" pitchFamily="34" charset="0"/>
                        </a:rPr>
                        <a:t>Controles Prenatales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2F75B5"/>
                          </a:solidFill>
                          <a:effectLst/>
                          <a:latin typeface="Calibri" panose="020F0502020204030204" pitchFamily="34" charset="0"/>
                        </a:rPr>
                        <a:t>casos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2F75B5"/>
                          </a:solidFill>
                          <a:effectLst/>
                          <a:latin typeface="Calibri" panose="020F0502020204030204" pitchFamily="34" charset="0"/>
                        </a:rPr>
                        <a:t>porcentaje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3633748"/>
                  </a:ext>
                </a:extLst>
              </a:tr>
              <a:tr h="1998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Sin CPN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67%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684536"/>
                  </a:ext>
                </a:extLst>
              </a:tr>
              <a:tr h="1998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De 4 - 10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900" b="0" i="0" u="none" strike="noStrike" dirty="0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es-CO" sz="900" b="0" i="0" u="none" strike="noStrike" dirty="0">
                        <a:solidFill>
                          <a:srgbClr val="1F4E78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 dirty="0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33%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846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35261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9E36967-1695-7267-0925-DBD323D7F7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FD726B1-1453-8E8B-BB39-D32007EC39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547122" y="2091782"/>
            <a:ext cx="1668463" cy="2406236"/>
          </a:xfrm>
        </p:spPr>
        <p:txBody>
          <a:bodyPr/>
          <a:lstStyle/>
          <a:p>
            <a:r>
              <a:rPr lang="es-ES">
                <a:solidFill>
                  <a:schemeClr val="bg1"/>
                </a:solidFill>
              </a:rPr>
              <a:t>3</a:t>
            </a:r>
            <a:endParaRPr lang="es-CO">
              <a:solidFill>
                <a:schemeClr val="bg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D805E1E-51BF-948D-6F4F-9341397565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4800"/>
              <a:t>Mortalidad </a:t>
            </a:r>
            <a:br>
              <a:rPr lang="es-ES" sz="4800"/>
            </a:br>
            <a:r>
              <a:rPr lang="es-ES" sz="4800"/>
              <a:t>Perinatal </a:t>
            </a:r>
            <a:endParaRPr lang="en-CO" sz="4800"/>
          </a:p>
        </p:txBody>
      </p:sp>
    </p:spTree>
    <p:extLst>
      <p:ext uri="{BB962C8B-B14F-4D97-AF65-F5344CB8AC3E}">
        <p14:creationId xmlns:p14="http://schemas.microsoft.com/office/powerpoint/2010/main" val="41450406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6015196" y="3305342"/>
            <a:ext cx="22313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120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s-CO" sz="1200"/>
          </a:p>
        </p:txBody>
      </p:sp>
      <p:sp>
        <p:nvSpPr>
          <p:cNvPr id="8" name="Rectángulo 7"/>
          <p:cNvSpPr/>
          <p:nvPr/>
        </p:nvSpPr>
        <p:spPr>
          <a:xfrm>
            <a:off x="2616566" y="6447692"/>
            <a:ext cx="6958867" cy="415498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s-CO" sz="700" dirty="0"/>
              <a:t>Fuente 2019 - 2023:  Base de datos SDS y aplicativo Web RUAF_ND, Sistema de Estadísticas Vitales  SDS datos PRELIMINARES (corte 10-01-2024-ajustada 26-02-2024). </a:t>
            </a:r>
          </a:p>
          <a:p>
            <a:r>
              <a:rPr lang="es-CO" sz="700" dirty="0"/>
              <a:t>Fuente 2024 : Aplicativo RUAF-ND.Sistema de Estadísticas Vitales SDS -EEVV-PRELIMINARES ajustado 13-01-2025</a:t>
            </a:r>
          </a:p>
          <a:p>
            <a:r>
              <a:rPr lang="es-CO" sz="700" dirty="0"/>
              <a:t>Fuente 2025 : Aplicativo RUAF-ND.Sistema de Estadísticas Vitales SDS -EEVV-PRELIMINARES ajustado 09-07-2025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D8A7B83F-5434-F270-B2E3-5D93C48DA902}"/>
              </a:ext>
            </a:extLst>
          </p:cNvPr>
          <p:cNvSpPr txBox="1"/>
          <p:nvPr/>
        </p:nvSpPr>
        <p:spPr>
          <a:xfrm>
            <a:off x="533518" y="20557"/>
            <a:ext cx="11658482" cy="389989"/>
          </a:xfrm>
          <a:prstGeom prst="rect">
            <a:avLst/>
          </a:prstGeom>
          <a:noFill/>
        </p:spPr>
        <p:txBody>
          <a:bodyPr wrap="square" lIns="60969" tIns="30485" rIns="60969" bIns="30485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80"/>
            <a:r>
              <a:rPr lang="es-MX" sz="2134" b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Casos y tasas de mortalidad perinatal en Bogotá D.C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7A70EBF3-2771-77C4-1CA1-A92768BE8CBB}"/>
              </a:ext>
            </a:extLst>
          </p:cNvPr>
          <p:cNvSpPr txBox="1"/>
          <p:nvPr/>
        </p:nvSpPr>
        <p:spPr>
          <a:xfrm>
            <a:off x="1805864" y="410308"/>
            <a:ext cx="3313339" cy="246231"/>
          </a:xfrm>
          <a:prstGeom prst="rect">
            <a:avLst/>
          </a:prstGeom>
          <a:noFill/>
        </p:spPr>
        <p:txBody>
          <a:bodyPr wrap="square" lIns="60969" tIns="30485" rIns="60969" bIns="30485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80"/>
            <a:r>
              <a:rPr lang="es-MX" sz="1200" b="1" dirty="0">
                <a:solidFill>
                  <a:schemeClr val="accent4">
                    <a:lumMod val="75000"/>
                  </a:schemeClr>
                </a:solidFill>
                <a:latin typeface="Calibri"/>
                <a:ea typeface="Calibri"/>
                <a:cs typeface="Calibri"/>
              </a:rPr>
              <a:t>Casos – tasas, 2019 – 2024*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4C351774-1B73-DB22-8B85-CBDAF4C667F2}"/>
              </a:ext>
            </a:extLst>
          </p:cNvPr>
          <p:cNvSpPr txBox="1"/>
          <p:nvPr/>
        </p:nvSpPr>
        <p:spPr>
          <a:xfrm>
            <a:off x="1727355" y="3582105"/>
            <a:ext cx="3313339" cy="246231"/>
          </a:xfrm>
          <a:prstGeom prst="rect">
            <a:avLst/>
          </a:prstGeom>
          <a:noFill/>
        </p:spPr>
        <p:txBody>
          <a:bodyPr wrap="square" lIns="60969" tIns="30485" rIns="60969" bIns="30485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80"/>
            <a:r>
              <a:rPr lang="es-MX" sz="1200" b="1" dirty="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Casos - tasas enero - junio 2019 – 2025*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D8A7B83F-5434-F270-B2E3-5D93C48DA902}"/>
              </a:ext>
            </a:extLst>
          </p:cNvPr>
          <p:cNvSpPr txBox="1"/>
          <p:nvPr/>
        </p:nvSpPr>
        <p:spPr>
          <a:xfrm flipH="1">
            <a:off x="7064760" y="1818313"/>
            <a:ext cx="4566034" cy="246231"/>
          </a:xfrm>
          <a:prstGeom prst="rect">
            <a:avLst/>
          </a:prstGeom>
          <a:noFill/>
        </p:spPr>
        <p:txBody>
          <a:bodyPr wrap="square" lIns="60969" tIns="30485" rIns="60969" bIns="30485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80"/>
            <a:r>
              <a:rPr lang="es-MX" sz="1200" b="1" dirty="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Porcentaje de muertes fetales enero – junio 2019 – 2025* 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E53CF1F-CD0B-63C7-930E-6EF33F08FF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852" y="656540"/>
            <a:ext cx="5343148" cy="2925802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DF463718-367C-79A9-4F94-8D5882975D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852" y="3828337"/>
            <a:ext cx="5343148" cy="2657732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18379E4D-D0EF-AC75-4276-2850055CD3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7323" y="2206868"/>
            <a:ext cx="5080908" cy="3242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9073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6015196" y="3305342"/>
            <a:ext cx="22313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304861">
              <a:defRPr/>
            </a:pPr>
            <a:r>
              <a:rPr lang="es-CO" sz="120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s-CO" sz="1200">
              <a:solidFill>
                <a:prstClr val="black"/>
              </a:solidFill>
              <a:latin typeface="Aptos" panose="02110004020202020204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1719624" y="868130"/>
            <a:ext cx="461299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304861">
              <a:defRPr/>
            </a:pPr>
            <a:r>
              <a:rPr lang="es-CO" sz="120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s-CO" sz="1200">
              <a:solidFill>
                <a:prstClr val="black"/>
              </a:solidFill>
              <a:latin typeface="Aptos" panose="02110004020202020204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D8A7B83F-5434-F270-B2E3-5D93C48DA902}"/>
              </a:ext>
            </a:extLst>
          </p:cNvPr>
          <p:cNvSpPr txBox="1"/>
          <p:nvPr/>
        </p:nvSpPr>
        <p:spPr>
          <a:xfrm>
            <a:off x="1036796" y="162709"/>
            <a:ext cx="10591653" cy="389989"/>
          </a:xfrm>
          <a:prstGeom prst="rect">
            <a:avLst/>
          </a:prstGeom>
          <a:noFill/>
        </p:spPr>
        <p:txBody>
          <a:bodyPr wrap="square" lIns="60969" tIns="30485" rIns="60969" bIns="30485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80"/>
            <a:r>
              <a:rPr lang="es-MX" sz="2134" b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Tasas de mortalidad neonatal temprana y tardía en Bogotá D.C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6C3423F4-435A-446E-B884-AD53F6324FC3}"/>
              </a:ext>
            </a:extLst>
          </p:cNvPr>
          <p:cNvSpPr/>
          <p:nvPr/>
        </p:nvSpPr>
        <p:spPr>
          <a:xfrm>
            <a:off x="2616566" y="6447692"/>
            <a:ext cx="6958867" cy="415498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s-CO" sz="700" dirty="0"/>
              <a:t>Fuente 2019 - 2023:  Base de datos SDS y aplicativo Web RUAF_ND, Sistema de Estadísticas Vitales  SDS datos PRELIMINARES (corte 10-01-2024-ajustada 26-02-2024). </a:t>
            </a:r>
          </a:p>
          <a:p>
            <a:r>
              <a:rPr lang="es-CO" sz="700" dirty="0"/>
              <a:t>Fuente 2024 : Aplicativo RUAF-ND.Sistema de Estadísticas Vitales SDS -EEVV-PRELIMINARES ajustado 13-01-2025</a:t>
            </a:r>
          </a:p>
          <a:p>
            <a:r>
              <a:rPr lang="es-CO" sz="700" dirty="0"/>
              <a:t>Fuente 2025 : Aplicativo RUAF-ND.Sistema de Estadísticas Vitales SDS -EEVV-PRELIMINARES ajustado 09-07-2025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9E03D1A0-6AEC-3204-5185-41F3DA5C9A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1739" y="652875"/>
            <a:ext cx="7116417" cy="3620951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EB820422-D831-8D20-6042-E03F12C65F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6796" y="4489081"/>
            <a:ext cx="5154103" cy="1798006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BB8B73AF-2671-F880-8E95-7A7A80F4C4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9947" y="4818285"/>
            <a:ext cx="4895731" cy="1125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6079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6015196" y="3305342"/>
            <a:ext cx="22313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304861">
              <a:defRPr/>
            </a:pPr>
            <a:r>
              <a:rPr lang="es-CO" sz="120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s-CO" sz="1200">
              <a:solidFill>
                <a:prstClr val="black"/>
              </a:solidFill>
              <a:latin typeface="Aptos" panose="02110004020202020204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1719624" y="868130"/>
            <a:ext cx="461299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304861">
              <a:defRPr/>
            </a:pPr>
            <a:r>
              <a:rPr lang="es-CO" sz="120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s-CO" sz="1200">
              <a:solidFill>
                <a:prstClr val="black"/>
              </a:solidFill>
              <a:latin typeface="Aptos" panose="02110004020202020204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D8A7B83F-5434-F270-B2E3-5D93C48DA902}"/>
              </a:ext>
            </a:extLst>
          </p:cNvPr>
          <p:cNvSpPr txBox="1"/>
          <p:nvPr/>
        </p:nvSpPr>
        <p:spPr>
          <a:xfrm>
            <a:off x="433574" y="112759"/>
            <a:ext cx="12103136" cy="389989"/>
          </a:xfrm>
          <a:prstGeom prst="rect">
            <a:avLst/>
          </a:prstGeom>
          <a:noFill/>
        </p:spPr>
        <p:txBody>
          <a:bodyPr wrap="square" lIns="60969" tIns="30485" rIns="60969" bIns="30485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80"/>
            <a:r>
              <a:rPr lang="es-MX" sz="2134" b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Causas agrupadas de mortalidad fetal y neonatal en Bogotá D.C, 2025 preliminar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7CB97FE9-6670-22B8-C6CC-70EA2E8F45D7}"/>
              </a:ext>
            </a:extLst>
          </p:cNvPr>
          <p:cNvSpPr txBox="1"/>
          <p:nvPr/>
        </p:nvSpPr>
        <p:spPr>
          <a:xfrm>
            <a:off x="521211" y="1006629"/>
            <a:ext cx="4349538" cy="276999"/>
          </a:xfrm>
          <a:prstGeom prst="rect">
            <a:avLst/>
          </a:prstGeom>
          <a:noFill/>
        </p:spPr>
        <p:txBody>
          <a:bodyPr wrap="square" lIns="60969" tIns="30485" rIns="60969" bIns="30485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80"/>
            <a:r>
              <a:rPr lang="es-MX" sz="14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Causas agrupadas de mortalidad fetal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EE7D7705-FD23-3F8F-0109-0022BD50BF94}"/>
              </a:ext>
            </a:extLst>
          </p:cNvPr>
          <p:cNvSpPr txBox="1"/>
          <p:nvPr/>
        </p:nvSpPr>
        <p:spPr>
          <a:xfrm>
            <a:off x="6485142" y="1095170"/>
            <a:ext cx="5442785" cy="277009"/>
          </a:xfrm>
          <a:prstGeom prst="rect">
            <a:avLst/>
          </a:prstGeom>
          <a:noFill/>
        </p:spPr>
        <p:txBody>
          <a:bodyPr wrap="square" lIns="60969" tIns="30485" rIns="60969" bIns="30485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80"/>
            <a:r>
              <a:rPr lang="es-MX" sz="14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Causas agrupadas de mortalidad neonatal temprana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2E266751-7DE3-1B1A-B482-D30DC0891BB3}"/>
              </a:ext>
            </a:extLst>
          </p:cNvPr>
          <p:cNvSpPr txBox="1"/>
          <p:nvPr/>
        </p:nvSpPr>
        <p:spPr>
          <a:xfrm>
            <a:off x="3399817" y="6537462"/>
            <a:ext cx="644943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800" dirty="0"/>
              <a:t>Fuente 2025 : Aplicativo RUAF-ND.Sistema de Estadísticas Vitales SDS -EEVV-PRELIMINARES ajustado 09-07-2025</a:t>
            </a: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9E730FA0-67AF-01CA-0434-9287374220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574" y="1372179"/>
            <a:ext cx="5364111" cy="3866325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13FE1047-44AE-AD07-EA0E-AEB84C0F5C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8333" y="1466559"/>
            <a:ext cx="5619599" cy="3543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9750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84F39BC-4B54-3A17-9FAF-C3A08623F4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597922" y="2047031"/>
            <a:ext cx="1668463" cy="2406236"/>
          </a:xfrm>
        </p:spPr>
        <p:txBody>
          <a:bodyPr/>
          <a:lstStyle/>
          <a:p>
            <a:endParaRPr lang="en-CO">
              <a:solidFill>
                <a:schemeClr val="bg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70733B-92C3-3345-4B86-99F03BA6E8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6000"/>
              <a:t>Agenda </a:t>
            </a:r>
            <a:endParaRPr lang="en-CO" sz="6000"/>
          </a:p>
        </p:txBody>
      </p:sp>
    </p:spTree>
    <p:extLst>
      <p:ext uri="{BB962C8B-B14F-4D97-AF65-F5344CB8AC3E}">
        <p14:creationId xmlns:p14="http://schemas.microsoft.com/office/powerpoint/2010/main" val="28510150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6015196" y="3305342"/>
            <a:ext cx="22313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304861">
              <a:defRPr/>
            </a:pPr>
            <a:r>
              <a:rPr lang="es-CO" sz="120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s-CO" sz="1200">
              <a:solidFill>
                <a:prstClr val="black"/>
              </a:solidFill>
              <a:latin typeface="Aptos" panose="02110004020202020204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1719624" y="868130"/>
            <a:ext cx="461299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304861">
              <a:defRPr/>
            </a:pPr>
            <a:r>
              <a:rPr lang="es-CO" sz="120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s-CO" sz="1200">
              <a:solidFill>
                <a:prstClr val="black"/>
              </a:solidFill>
              <a:latin typeface="Aptos" panose="02110004020202020204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D8A7B83F-5434-F270-B2E3-5D93C48DA902}"/>
              </a:ext>
            </a:extLst>
          </p:cNvPr>
          <p:cNvSpPr txBox="1"/>
          <p:nvPr/>
        </p:nvSpPr>
        <p:spPr>
          <a:xfrm>
            <a:off x="1188353" y="515087"/>
            <a:ext cx="3608832" cy="430897"/>
          </a:xfrm>
          <a:prstGeom prst="rect">
            <a:avLst/>
          </a:prstGeom>
          <a:noFill/>
        </p:spPr>
        <p:txBody>
          <a:bodyPr wrap="square" lIns="60969" tIns="30485" rIns="60969" bIns="30485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80"/>
            <a:r>
              <a:rPr lang="es-MX" sz="12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Casos y tasas de mortalidad perinatal por localidad de residencia en Bogotá D.C, 2025 preliminar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D1D430AA-E54B-417C-1EE3-57DC85F4CA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8353" y="1177736"/>
            <a:ext cx="3939301" cy="5526961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CC5A130C-73B5-704B-51B0-2D06891B08F0}"/>
              </a:ext>
            </a:extLst>
          </p:cNvPr>
          <p:cNvSpPr txBox="1"/>
          <p:nvPr/>
        </p:nvSpPr>
        <p:spPr>
          <a:xfrm>
            <a:off x="3399817" y="6537462"/>
            <a:ext cx="644943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800" dirty="0"/>
              <a:t>Fuente 2025 : Aplicativo RUAF-ND.Sistema de Estadísticas Vitales SDS -EEVV-PRELIMINARES ajustado 09-07-2025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911293CE-0623-A58A-6F46-D1904C96390D}"/>
              </a:ext>
            </a:extLst>
          </p:cNvPr>
          <p:cNvSpPr txBox="1"/>
          <p:nvPr/>
        </p:nvSpPr>
        <p:spPr>
          <a:xfrm>
            <a:off x="6906199" y="515087"/>
            <a:ext cx="3608832" cy="430897"/>
          </a:xfrm>
          <a:prstGeom prst="rect">
            <a:avLst/>
          </a:prstGeom>
          <a:noFill/>
        </p:spPr>
        <p:txBody>
          <a:bodyPr wrap="square" lIns="60969" tIns="30485" rIns="60969" bIns="30485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80"/>
            <a:r>
              <a:rPr lang="es-MX" sz="12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Casos y tasas de mortalidad perinatal por EAPB en Bogotá D.C, 2025 preliminar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85B66E18-0ABF-465C-EFBB-07EC0632A2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7315" y="1683178"/>
            <a:ext cx="6386599" cy="3822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0404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6015196" y="3305342"/>
            <a:ext cx="22313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304861">
              <a:defRPr/>
            </a:pPr>
            <a:r>
              <a:rPr lang="es-CO" sz="120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s-CO" sz="1200">
              <a:solidFill>
                <a:prstClr val="black"/>
              </a:solidFill>
              <a:latin typeface="Aptos" panose="02110004020202020204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3492552" y="732116"/>
            <a:ext cx="461299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304861">
              <a:defRPr/>
            </a:pPr>
            <a:r>
              <a:rPr lang="es-CO" sz="120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s-CO" sz="1200">
              <a:solidFill>
                <a:prstClr val="black"/>
              </a:solidFill>
              <a:latin typeface="Aptos" panose="02110004020202020204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D8A7B83F-5434-F270-B2E3-5D93C48DA902}"/>
              </a:ext>
            </a:extLst>
          </p:cNvPr>
          <p:cNvSpPr txBox="1"/>
          <p:nvPr/>
        </p:nvSpPr>
        <p:spPr>
          <a:xfrm>
            <a:off x="1360482" y="121100"/>
            <a:ext cx="10384548" cy="389989"/>
          </a:xfrm>
          <a:prstGeom prst="rect">
            <a:avLst/>
          </a:prstGeom>
          <a:noFill/>
        </p:spPr>
        <p:txBody>
          <a:bodyPr wrap="square" lIns="60969" tIns="30485" rIns="60969" bIns="30485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80"/>
            <a:r>
              <a:rPr lang="es-MX" sz="2134" b="1" dirty="0">
                <a:solidFill>
                  <a:schemeClr val="tx2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Caracterización de la mortalidad perinatal, en Bogotá D.C, corte junio 2025 preliminar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734CC88A-6AFB-6010-799E-95FF7FF26C6A}"/>
              </a:ext>
            </a:extLst>
          </p:cNvPr>
          <p:cNvSpPr txBox="1"/>
          <p:nvPr/>
        </p:nvSpPr>
        <p:spPr>
          <a:xfrm>
            <a:off x="784438" y="3776387"/>
            <a:ext cx="32596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Tasa por grupo de edad materna</a:t>
            </a:r>
            <a:endParaRPr lang="es-CO" sz="1200" b="1" dirty="0">
              <a:solidFill>
                <a:schemeClr val="tx2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3A1FC957-2E1C-35FD-3F10-7152DF0BF70F}"/>
              </a:ext>
            </a:extLst>
          </p:cNvPr>
          <p:cNvSpPr txBox="1"/>
          <p:nvPr/>
        </p:nvSpPr>
        <p:spPr>
          <a:xfrm>
            <a:off x="-97582" y="578227"/>
            <a:ext cx="50237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Tasa por régimen de afiliación</a:t>
            </a:r>
            <a:endParaRPr lang="es-CO" sz="1400" b="1" dirty="0">
              <a:solidFill>
                <a:schemeClr val="tx2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04BF86F2-06CE-8151-C0D6-B7AEF2AAFA3E}"/>
              </a:ext>
            </a:extLst>
          </p:cNvPr>
          <p:cNvSpPr txBox="1"/>
          <p:nvPr/>
        </p:nvSpPr>
        <p:spPr>
          <a:xfrm>
            <a:off x="6126765" y="664978"/>
            <a:ext cx="42541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Nivel educativo materno</a:t>
            </a:r>
            <a:endParaRPr lang="es-CO" sz="1200" b="1" dirty="0">
              <a:solidFill>
                <a:schemeClr val="tx2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6877740D-21E9-9EBE-B336-CD60F8BB44FE}"/>
              </a:ext>
            </a:extLst>
          </p:cNvPr>
          <p:cNvSpPr txBox="1"/>
          <p:nvPr/>
        </p:nvSpPr>
        <p:spPr>
          <a:xfrm>
            <a:off x="9538543" y="4079944"/>
            <a:ext cx="2146752" cy="27699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E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Comic Sans MS"/>
              </a:rPr>
              <a:t>Pertenencia étnica</a:t>
            </a:r>
            <a:endParaRPr lang="es-CO" sz="1200" b="1" dirty="0">
              <a:solidFill>
                <a:schemeClr val="tx2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9184FC9B-71F9-3914-A922-2ABA2AE8D770}"/>
              </a:ext>
            </a:extLst>
          </p:cNvPr>
          <p:cNvSpPr txBox="1"/>
          <p:nvPr/>
        </p:nvSpPr>
        <p:spPr>
          <a:xfrm>
            <a:off x="3328037" y="6642556"/>
            <a:ext cx="644943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800" dirty="0"/>
              <a:t>Fuente 2025 : Aplicativo RUAF-ND.Sistema de Estadísticas Vitales SDS -EEVV-PRELIMINARES ajustado 09-07-2025</a:t>
            </a: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CDCDC0EA-A617-EE5E-0DC6-6FA4FD64FE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913109"/>
            <a:ext cx="4536642" cy="2836173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0982D8C4-46B8-90A0-34C9-FFB47BAAD4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192" y="4180361"/>
            <a:ext cx="4254158" cy="2357101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A9D6B22E-7530-B9F9-798F-2A517E170F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6748" y="941977"/>
            <a:ext cx="3214191" cy="3248024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07A9248C-26E9-D0B1-FE9D-7F7E713FBF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8750" y="4573365"/>
            <a:ext cx="3924300" cy="1902249"/>
          </a:xfrm>
          <a:prstGeom prst="rect">
            <a:avLst/>
          </a:prstGeom>
        </p:spPr>
      </p:pic>
      <p:sp>
        <p:nvSpPr>
          <p:cNvPr id="21" name="CuadroTexto 20">
            <a:extLst>
              <a:ext uri="{FF2B5EF4-FFF2-40B4-BE49-F238E27FC236}">
                <a16:creationId xmlns:a16="http://schemas.microsoft.com/office/drawing/2014/main" id="{363F0563-9639-DC27-3181-DD028940DCC0}"/>
              </a:ext>
            </a:extLst>
          </p:cNvPr>
          <p:cNvSpPr txBox="1"/>
          <p:nvPr/>
        </p:nvSpPr>
        <p:spPr>
          <a:xfrm>
            <a:off x="6390734" y="4422414"/>
            <a:ext cx="2146752" cy="27699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E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Comic Sans MS"/>
              </a:rPr>
              <a:t>Nacionalidad</a:t>
            </a:r>
            <a:endParaRPr lang="es-CO" sz="1200" b="1" dirty="0">
              <a:solidFill>
                <a:schemeClr val="tx2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23" name="Imagen 22">
            <a:extLst>
              <a:ext uri="{FF2B5EF4-FFF2-40B4-BE49-F238E27FC236}">
                <a16:creationId xmlns:a16="http://schemas.microsoft.com/office/drawing/2014/main" id="{CCAB266A-1505-0947-8BE2-A3C30F1BB91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48775" y="4432876"/>
            <a:ext cx="2867025" cy="1282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2831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8CB58ED-D54D-3FB3-F6EB-62BE62E2C8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7AD2A856-49DA-170F-77BA-757328B093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379" y="511999"/>
            <a:ext cx="4054502" cy="1598848"/>
          </a:xfrm>
        </p:spPr>
        <p:txBody>
          <a:bodyPr wrap="square" anchor="b">
            <a:normAutofit fontScale="90000"/>
          </a:bodyPr>
          <a:lstStyle/>
          <a:p>
            <a:pPr algn="ctr"/>
            <a:br>
              <a:rPr lang="es-CO" sz="3600" kern="100" spc="50"/>
            </a:br>
            <a:br>
              <a:rPr lang="es-CO" sz="3600" kern="100" spc="50"/>
            </a:br>
            <a:r>
              <a:rPr lang="es-CO" sz="3600" kern="100" spc="50"/>
              <a:t>3. </a:t>
            </a:r>
            <a:r>
              <a:rPr lang="es-CO" sz="3600" kern="100" spc="5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Seguimiento Cohorte gestantes </a:t>
            </a:r>
            <a:br>
              <a:rPr lang="es-CO" sz="36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</a:br>
            <a:endParaRPr lang="en-CO" sz="3600" kern="100" spc="5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0A71A81C-BD34-E0D8-DE74-32198F0B5DA2}"/>
              </a:ext>
            </a:extLst>
          </p:cNvPr>
          <p:cNvSpPr txBox="1"/>
          <p:nvPr/>
        </p:nvSpPr>
        <p:spPr>
          <a:xfrm>
            <a:off x="700379" y="2838980"/>
            <a:ext cx="5025152" cy="28450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CO" sz="2400" b="1" kern="100" spc="50" err="1">
                <a:solidFill>
                  <a:srgbClr val="38A9C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Enf</a:t>
            </a:r>
            <a:r>
              <a:rPr lang="es-CO" sz="2400" b="1" kern="100" spc="50">
                <a:solidFill>
                  <a:srgbClr val="38A9C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Erika Milena Castillo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CO" sz="2400" kern="100">
                <a:latin typeface="Arial" panose="020B0604020202020204" pitchFamily="34" charset="0"/>
                <a:cs typeface="Arial" panose="020B0604020202020204" pitchFamily="34" charset="0"/>
              </a:rPr>
              <a:t>Observatorio de salud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s-CO" sz="2400" b="1" kern="100" spc="50">
              <a:solidFill>
                <a:srgbClr val="38A9C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CO" sz="2400" b="1" kern="100" spc="50" err="1">
                <a:solidFill>
                  <a:srgbClr val="38A9C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Enf</a:t>
            </a:r>
            <a:r>
              <a:rPr lang="es-CO" sz="2400" b="1" kern="100" spc="50">
                <a:solidFill>
                  <a:srgbClr val="38A9C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Martha Patricia Becerra 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CO" sz="2400" kern="100">
                <a:latin typeface="Arial" panose="020B0604020202020204" pitchFamily="34" charset="0"/>
                <a:cs typeface="Arial" panose="020B0604020202020204" pitchFamily="34" charset="0"/>
              </a:rPr>
              <a:t>Subdirección Garantía del Aseguramiento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F9582E86-269B-AD41-6CAD-FFC92F1C38E0}"/>
              </a:ext>
            </a:extLst>
          </p:cNvPr>
          <p:cNvSpPr txBox="1"/>
          <p:nvPr/>
        </p:nvSpPr>
        <p:spPr>
          <a:xfrm>
            <a:off x="7554621" y="4373984"/>
            <a:ext cx="381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>
                <a:solidFill>
                  <a:schemeClr val="bg1"/>
                </a:solidFill>
              </a:rPr>
              <a:t>https://app.powerbi.com/view?r=eyJrIjoiZGU2NDI3YWEtOWRiNi00YTA5LWFjYmUtZjY4YjIyZjNjZmJjIiwidCI6IjRhYjExODNlLTc1ZDYtNGI4Ny1iNGI1LWJmY2I5NjhjMWQ1NyIsImMiOjR9&amp;embedImagePlaceholder=true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DD7269BE-7BC7-26D3-4277-F2D98DB7E5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2111" y="1405468"/>
            <a:ext cx="4527310" cy="2358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1468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88;p13">
            <a:extLst>
              <a:ext uri="{FF2B5EF4-FFF2-40B4-BE49-F238E27FC236}">
                <a16:creationId xmlns:a16="http://schemas.microsoft.com/office/drawing/2014/main" id="{B8F86B80-8840-0652-CBCC-7EF289856D40}"/>
              </a:ext>
            </a:extLst>
          </p:cNvPr>
          <p:cNvSpPr txBox="1"/>
          <p:nvPr/>
        </p:nvSpPr>
        <p:spPr>
          <a:xfrm>
            <a:off x="1805400" y="3271826"/>
            <a:ext cx="9522993" cy="1661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s-MX" sz="9600" b="1">
                <a:solidFill>
                  <a:schemeClr val="lt1"/>
                </a:solidFill>
                <a:latin typeface="Arial" panose="020B0604020202020204" pitchFamily="34" charset="0"/>
                <a:ea typeface="+mn-lt"/>
                <a:cs typeface="Arial" panose="020B0604020202020204" pitchFamily="34" charset="0"/>
                <a:sym typeface="Oswald"/>
              </a:rPr>
              <a:t>Gracias</a:t>
            </a:r>
            <a:endParaRPr lang="es-CO" sz="9600" b="1">
              <a:solidFill>
                <a:schemeClr val="lt1"/>
              </a:solidFill>
              <a:latin typeface="Arial" panose="020B0604020202020204" pitchFamily="34" charset="0"/>
              <a:ea typeface="+mn-lt"/>
              <a:cs typeface="Arial" panose="020B0604020202020204" pitchFamily="34" charset="0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36415008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5BB2AC-EFB7-8BF7-2A18-65DEB75070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A8B0083B-25D4-94AC-701B-3C5FC96EEB6D}"/>
              </a:ext>
            </a:extLst>
          </p:cNvPr>
          <p:cNvSpPr txBox="1"/>
          <p:nvPr/>
        </p:nvSpPr>
        <p:spPr>
          <a:xfrm>
            <a:off x="4567018" y="231558"/>
            <a:ext cx="2929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>
              <a:spcBef>
                <a:spcPts val="100"/>
              </a:spcBef>
            </a:pPr>
            <a:r>
              <a:rPr lang="es-ES" b="1" spc="-120" dirty="0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Agenda</a:t>
            </a:r>
            <a:endParaRPr lang="es-CO" b="1" spc="-120" dirty="0">
              <a:solidFill>
                <a:schemeClr val="tx2">
                  <a:lumMod val="75000"/>
                  <a:lumOff val="2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312241" y="497216"/>
            <a:ext cx="1394843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s-CO" altLang="es-CO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ptos" panose="020B0004020202020204"/>
              </a:rPr>
            </a:br>
            <a:endParaRPr kumimoji="0" lang="es-CO" altLang="es-CO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9538872B-4F59-25C8-B0B2-A9FC0972D5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8725" y="19462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O" altLang="es-CO" sz="1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kumimoji="0" lang="es-CO" altLang="es-CO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O" altLang="es-CO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15DBC337-36A9-07F8-A8B8-A97857F1FE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2059507"/>
              </p:ext>
            </p:extLst>
          </p:nvPr>
        </p:nvGraphicFramePr>
        <p:xfrm>
          <a:off x="1148039" y="1081982"/>
          <a:ext cx="10224624" cy="3929655"/>
        </p:xfrm>
        <a:graphic>
          <a:graphicData uri="http://schemas.openxmlformats.org/drawingml/2006/table">
            <a:tbl>
              <a:tblPr/>
              <a:tblGrid>
                <a:gridCol w="1498126">
                  <a:extLst>
                    <a:ext uri="{9D8B030D-6E8A-4147-A177-3AD203B41FA5}">
                      <a16:colId xmlns:a16="http://schemas.microsoft.com/office/drawing/2014/main" val="922851263"/>
                    </a:ext>
                  </a:extLst>
                </a:gridCol>
                <a:gridCol w="5070423">
                  <a:extLst>
                    <a:ext uri="{9D8B030D-6E8A-4147-A177-3AD203B41FA5}">
                      <a16:colId xmlns:a16="http://schemas.microsoft.com/office/drawing/2014/main" val="3043066038"/>
                    </a:ext>
                  </a:extLst>
                </a:gridCol>
                <a:gridCol w="3656075">
                  <a:extLst>
                    <a:ext uri="{9D8B030D-6E8A-4147-A177-3AD203B41FA5}">
                      <a16:colId xmlns:a16="http://schemas.microsoft.com/office/drawing/2014/main" val="2205561187"/>
                    </a:ext>
                  </a:extLst>
                </a:gridCol>
              </a:tblGrid>
              <a:tr h="399357">
                <a:tc>
                  <a:txBody>
                    <a:bodyPr/>
                    <a:lstStyle/>
                    <a:p>
                      <a:pPr algn="ctr" fontAlgn="base">
                        <a:lnSpc>
                          <a:spcPts val="1925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b="1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Hora</a:t>
                      </a:r>
                      <a:endParaRPr lang="es-CO" sz="1200" dirty="0">
                        <a:solidFill>
                          <a:srgbClr val="000000"/>
                        </a:solidFill>
                        <a:effectLst/>
                        <a:latin typeface="Aptos"/>
                      </a:endParaRPr>
                    </a:p>
                  </a:txBody>
                  <a:tcPr marL="73660" marR="73660" marT="9525" marB="9525">
                    <a:lnL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925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b="1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Presentación</a:t>
                      </a:r>
                      <a:endParaRPr lang="es-CO" sz="1200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3660" marR="73660" marT="9525" marB="9525">
                    <a:lnL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925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b="1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Responsable</a:t>
                      </a:r>
                      <a:endParaRPr lang="es-CO" sz="1200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73660" marR="73660" marT="9525" marB="9525">
                    <a:lnL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772839"/>
                  </a:ext>
                </a:extLst>
              </a:tr>
              <a:tr h="403885">
                <a:tc>
                  <a:txBody>
                    <a:bodyPr/>
                    <a:lstStyle/>
                    <a:p>
                      <a:pPr algn="just" fontAlgn="base">
                        <a:lnSpc>
                          <a:spcPts val="1925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7:15 – 7:20 a.m.</a:t>
                      </a:r>
                    </a:p>
                  </a:txBody>
                  <a:tcPr marL="73660" marR="73660" marT="9525" marB="9525">
                    <a:lnL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ts val="1925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Ingreso</a:t>
                      </a:r>
                    </a:p>
                  </a:txBody>
                  <a:tcPr marL="73660" marR="73660" marT="9525" marB="9525">
                    <a:lnL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ase">
                        <a:buNone/>
                      </a:pPr>
                      <a:r>
                        <a:rPr lang="es-CO" sz="140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Participantes</a:t>
                      </a:r>
                    </a:p>
                  </a:txBody>
                  <a:tcPr marL="73660" marR="73660" marT="9525" marB="9525">
                    <a:lnL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5461687"/>
                  </a:ext>
                </a:extLst>
              </a:tr>
              <a:tr h="503014">
                <a:tc>
                  <a:txBody>
                    <a:bodyPr/>
                    <a:lstStyle/>
                    <a:p>
                      <a:pPr algn="just" fontAlgn="base">
                        <a:lnSpc>
                          <a:spcPts val="1925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7:20 – 7:30 a.m.</a:t>
                      </a:r>
                    </a:p>
                  </a:txBody>
                  <a:tcPr marL="73660" marR="73660" marT="9525" marB="9525">
                    <a:lnL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ts val="1925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Saludo y apertura</a:t>
                      </a:r>
                    </a:p>
                  </a:txBody>
                  <a:tcPr marL="73660" marR="73660" marT="9525" marB="9525">
                    <a:lnL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ase">
                        <a:buNone/>
                      </a:pPr>
                      <a:r>
                        <a:rPr lang="es-ES" sz="140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Dr.</a:t>
                      </a:r>
                      <a:r>
                        <a:rPr lang="es-ES" sz="1400" b="1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 </a:t>
                      </a:r>
                      <a:r>
                        <a:rPr lang="es-ES" sz="140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Gerson Orlando </a:t>
                      </a:r>
                      <a:r>
                        <a:rPr lang="es-ES" sz="1400" dirty="0" err="1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Bermont</a:t>
                      </a:r>
                    </a:p>
                    <a:p>
                      <a:pPr fontAlgn="base">
                        <a:buNone/>
                      </a:pPr>
                      <a:r>
                        <a:rPr lang="es-ES" sz="140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Secretario de salud de Bogotá </a:t>
                      </a:r>
                    </a:p>
                  </a:txBody>
                  <a:tcPr marL="73660" marR="73660" marT="9525" marB="9525">
                    <a:lnL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5435385"/>
                  </a:ext>
                </a:extLst>
              </a:tr>
              <a:tr h="515383">
                <a:tc>
                  <a:txBody>
                    <a:bodyPr/>
                    <a:lstStyle/>
                    <a:p>
                      <a:pPr algn="just" fontAlgn="base">
                        <a:lnSpc>
                          <a:spcPts val="1925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7:30 - 7:50 a.m.</a:t>
                      </a:r>
                    </a:p>
                  </a:txBody>
                  <a:tcPr marL="73660" marR="73660" marT="9525" marB="9525">
                    <a:lnL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8415" fontAlgn="base">
                        <a:lnSpc>
                          <a:spcPts val="1925"/>
                        </a:lnSpc>
                        <a:buNone/>
                      </a:pPr>
                      <a:r>
                        <a:rPr lang="es-ES" sz="140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Situación epidemiológica de la morbimortalidad materna y perinatal en el Distrito. </a:t>
                      </a:r>
                    </a:p>
                  </a:txBody>
                  <a:tcPr marL="73660" marR="73660" marT="9525" marB="9525">
                    <a:lnL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ase">
                        <a:buNone/>
                      </a:pPr>
                      <a:r>
                        <a:rPr lang="es-ES" sz="140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Dr. Julián Fernández</a:t>
                      </a:r>
                    </a:p>
                    <a:p>
                      <a:pPr fontAlgn="base">
                        <a:buNone/>
                      </a:pPr>
                      <a:r>
                        <a:rPr lang="es-ES" sz="140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Subdirección Vigilancia Salud Pública</a:t>
                      </a:r>
                    </a:p>
                  </a:txBody>
                  <a:tcPr marL="73660" marR="73660" marT="9525" marB="9525">
                    <a:lnL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2563178"/>
                  </a:ext>
                </a:extLst>
              </a:tr>
              <a:tr h="514258">
                <a:tc>
                  <a:txBody>
                    <a:bodyPr/>
                    <a:lstStyle/>
                    <a:p>
                      <a:pPr algn="just" fontAlgn="base">
                        <a:lnSpc>
                          <a:spcPts val="1925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7:50 – 8:15 am</a:t>
                      </a:r>
                    </a:p>
                  </a:txBody>
                  <a:tcPr marL="73660" marR="73660" marT="9525" marB="9525">
                    <a:lnL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ts val="1925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Presentación cohorte gestantes 2025 </a:t>
                      </a:r>
                      <a:r>
                        <a:rPr lang="es-ES" sz="1400" dirty="0" err="1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Saludata</a:t>
                      </a:r>
                    </a:p>
                  </a:txBody>
                  <a:tcPr marL="73660" marR="73660" marT="9525" marB="9525">
                    <a:lnL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ase">
                        <a:buNone/>
                      </a:pPr>
                      <a:r>
                        <a:rPr lang="es-CO" sz="1400" dirty="0" err="1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Enf</a:t>
                      </a:r>
                      <a:r>
                        <a:rPr lang="es-CO" sz="140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. Martha Becerra </a:t>
                      </a:r>
                    </a:p>
                    <a:p>
                      <a:pPr fontAlgn="base">
                        <a:buNone/>
                      </a:pPr>
                      <a:r>
                        <a:rPr lang="es-CO" sz="1400" dirty="0" err="1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Enf</a:t>
                      </a:r>
                      <a:r>
                        <a:rPr lang="es-CO" sz="140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. Erika Castillo</a:t>
                      </a:r>
                    </a:p>
                  </a:txBody>
                  <a:tcPr marL="73660" marR="73660" marT="9525" marB="9525">
                    <a:lnL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1411024"/>
                  </a:ext>
                </a:extLst>
              </a:tr>
              <a:tr h="514258">
                <a:tc>
                  <a:txBody>
                    <a:bodyPr/>
                    <a:lstStyle/>
                    <a:p>
                      <a:pPr algn="just" fontAlgn="base">
                        <a:lnSpc>
                          <a:spcPts val="1925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8:15 – 8:50 am </a:t>
                      </a:r>
                    </a:p>
                  </a:txBody>
                  <a:tcPr marL="73660" marR="73660" marT="9525" marB="9525">
                    <a:lnL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ase">
                        <a:buNone/>
                      </a:pPr>
                      <a:r>
                        <a:rPr lang="es-ES" sz="140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Gestión del hospital cabeza de red del Distrito: </a:t>
                      </a:r>
                    </a:p>
                    <a:p>
                      <a:pPr fontAlgn="base">
                        <a:buNone/>
                      </a:pPr>
                      <a:r>
                        <a:rPr lang="es-ES" sz="140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Fundación Santafé de Bogotá</a:t>
                      </a:r>
                    </a:p>
                  </a:txBody>
                  <a:tcPr marL="73660" marR="73660" marT="9525" marB="9525">
                    <a:lnL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ase">
                        <a:buNone/>
                      </a:pPr>
                      <a:r>
                        <a:rPr lang="es-ES" sz="140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Fundación Santa Fe de Bogotá</a:t>
                      </a:r>
                    </a:p>
                    <a:p>
                      <a:pPr fontAlgn="base">
                        <a:buNone/>
                      </a:pPr>
                      <a:r>
                        <a:rPr lang="es-ES" sz="140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Dr. Camilo Rodríguez</a:t>
                      </a:r>
                    </a:p>
                  </a:txBody>
                  <a:tcPr marL="73660" marR="73660" marT="9525" marB="9525">
                    <a:lnL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8216041"/>
                  </a:ext>
                </a:extLst>
              </a:tr>
              <a:tr h="482600">
                <a:tc>
                  <a:txBody>
                    <a:bodyPr/>
                    <a:lstStyle/>
                    <a:p>
                      <a:pPr algn="just" fontAlgn="base">
                        <a:lnSpc>
                          <a:spcPts val="1925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8:50 – 9:15 am </a:t>
                      </a:r>
                    </a:p>
                  </a:txBody>
                  <a:tcPr marL="73660" marR="73660" marT="9525" marB="9525">
                    <a:lnL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ts val="1925"/>
                        </a:lnSpc>
                        <a:buNone/>
                      </a:pPr>
                      <a:r>
                        <a:rPr lang="es-ES" sz="140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Propuesta - estrategia de comunicación para gestantes</a:t>
                      </a:r>
                    </a:p>
                  </a:txBody>
                  <a:tcPr marL="73660" marR="73660" marT="9525" marB="9525">
                    <a:lnL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ase">
                        <a:buNone/>
                      </a:pPr>
                      <a:r>
                        <a:rPr lang="es-ES" sz="140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Equipo Oficina Asesora de Comunicaciones</a:t>
                      </a:r>
                    </a:p>
                    <a:p>
                      <a:pPr fontAlgn="base">
                        <a:buNone/>
                      </a:pPr>
                      <a:r>
                        <a:rPr lang="es-ES" sz="140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Secretaria Distrital de Salud</a:t>
                      </a:r>
                    </a:p>
                  </a:txBody>
                  <a:tcPr marL="73660" marR="73660" marT="9525" marB="9525">
                    <a:lnL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7770446"/>
                  </a:ext>
                </a:extLst>
              </a:tr>
              <a:tr h="596900">
                <a:tc>
                  <a:txBody>
                    <a:bodyPr/>
                    <a:lstStyle/>
                    <a:p>
                      <a:pPr algn="just" fontAlgn="base">
                        <a:lnSpc>
                          <a:spcPts val="1925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 dirty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9:15 - 09:30 a.m.</a:t>
                      </a:r>
                    </a:p>
                  </a:txBody>
                  <a:tcPr marL="73660" marR="73660" marT="9525" marB="9525">
                    <a:lnL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ts val="1925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Recomendaciones compromisos y cierre</a:t>
                      </a:r>
                    </a:p>
                  </a:txBody>
                  <a:tcPr marL="73660" marR="73660" marT="9525" marB="9525">
                    <a:lnL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ase">
                        <a:buNone/>
                      </a:pPr>
                      <a:r>
                        <a:rPr lang="es-ES" sz="140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Dr. Julián Fernández</a:t>
                      </a:r>
                    </a:p>
                    <a:p>
                      <a:pPr fontAlgn="base">
                        <a:buNone/>
                      </a:pPr>
                      <a:r>
                        <a:rPr lang="es-ES" sz="140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Subsecretario Salud Pública </a:t>
                      </a:r>
                    </a:p>
                  </a:txBody>
                  <a:tcPr marL="73660" marR="73660" marT="9525" marB="9525">
                    <a:lnL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93474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71379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4FC8D9-67EA-E922-DD4F-A83207680C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E01D3A5-2C4D-7F7A-870D-16F47D08C4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6810" y="1055963"/>
            <a:ext cx="4989512" cy="538417"/>
          </a:xfrm>
        </p:spPr>
        <p:txBody>
          <a:bodyPr wrap="square" anchor="b">
            <a:normAutofit fontScale="90000"/>
          </a:bodyPr>
          <a:lstStyle/>
          <a:p>
            <a:r>
              <a:rPr lang="es-CO" sz="3600" kern="100" spc="50">
                <a:effectLst/>
              </a:rPr>
              <a:t>1. Saludo y </a:t>
            </a:r>
            <a:r>
              <a:rPr lang="es-CO" sz="3600" kern="100">
                <a:effectLst/>
              </a:rPr>
              <a:t>apertura</a:t>
            </a:r>
            <a:br>
              <a:rPr lang="es-CO" sz="1500" kern="100">
                <a:effectLst/>
              </a:rPr>
            </a:br>
            <a:endParaRPr lang="en-CO" sz="1500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48A951F8-52F4-1962-BFD9-5F9D13D5FF95}"/>
              </a:ext>
            </a:extLst>
          </p:cNvPr>
          <p:cNvSpPr txBox="1"/>
          <p:nvPr/>
        </p:nvSpPr>
        <p:spPr>
          <a:xfrm>
            <a:off x="247754" y="3186747"/>
            <a:ext cx="5663954" cy="110799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spcBef>
                <a:spcPts val="0"/>
              </a:spcBef>
            </a:pPr>
            <a:r>
              <a:rPr lang="es-CO" sz="2400" b="1" kern="100">
                <a:effectLst/>
              </a:rPr>
              <a:t>Dr. Gerson Orlando Bermont</a:t>
            </a:r>
            <a:r>
              <a:rPr lang="es-CO" sz="2400" b="1" kern="1200">
                <a:effectLst/>
              </a:rPr>
              <a:t> </a:t>
            </a:r>
            <a:r>
              <a:rPr lang="es-CO" sz="2400" b="1" kern="1200" err="1">
                <a:effectLst/>
              </a:rPr>
              <a:t>Galavis</a:t>
            </a:r>
            <a:endParaRPr lang="es-CO" sz="2400" b="1" kern="100">
              <a:effectLst/>
            </a:endParaRPr>
          </a:p>
          <a:p>
            <a:pPr algn="ctr">
              <a:spcBef>
                <a:spcPts val="0"/>
              </a:spcBef>
            </a:pPr>
            <a:r>
              <a:rPr lang="es-ES" sz="2400">
                <a:effectLst/>
              </a:rPr>
              <a:t>Secretario Distrital de Salud de Bogotá</a:t>
            </a:r>
            <a:endParaRPr lang="es-CO" sz="2400">
              <a:effectLst/>
            </a:endParaRPr>
          </a:p>
          <a:p>
            <a:pPr algn="ctr"/>
            <a:endParaRPr lang="es-CO"/>
          </a:p>
        </p:txBody>
      </p:sp>
      <p:pic>
        <p:nvPicPr>
          <p:cNvPr id="3" name="Imagen 2" descr="Imagen que contiene persona, hombre, traje, viendo">
            <a:extLst>
              <a:ext uri="{FF2B5EF4-FFF2-40B4-BE49-F238E27FC236}">
                <a16:creationId xmlns:a16="http://schemas.microsoft.com/office/drawing/2014/main" id="{7742F531-F966-E649-37F9-2852A02A20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6791" y="1149587"/>
            <a:ext cx="4885973" cy="3928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5230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F12B58C6-6BC9-8C93-6ADA-056CCCCFF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913" y="211667"/>
            <a:ext cx="5471822" cy="2390247"/>
          </a:xfrm>
        </p:spPr>
        <p:txBody>
          <a:bodyPr wrap="square" anchor="b">
            <a:normAutofit fontScale="90000"/>
          </a:bodyPr>
          <a:lstStyle/>
          <a:p>
            <a:br>
              <a:rPr lang="es-CO" sz="3600" kern="100" spc="50"/>
            </a:br>
            <a:r>
              <a:rPr lang="es-CO" sz="3600" kern="100" spc="50"/>
              <a:t>2</a:t>
            </a:r>
            <a:r>
              <a:rPr lang="es-CO" sz="3600" kern="100" spc="50">
                <a:effectLst/>
              </a:rPr>
              <a:t>. </a:t>
            </a:r>
            <a:r>
              <a:rPr lang="es-ES" sz="3600"/>
              <a:t>Situación epidemiológica </a:t>
            </a:r>
            <a:br>
              <a:rPr lang="es-ES" sz="3600"/>
            </a:br>
            <a:r>
              <a:rPr lang="es-ES" sz="3600"/>
              <a:t>Morbilidad materna extrema Mortalidad materna </a:t>
            </a:r>
            <a:br>
              <a:rPr lang="es-ES" sz="3600"/>
            </a:br>
            <a:r>
              <a:rPr lang="es-ES" sz="3600"/>
              <a:t>Mortalidad Perinatal</a:t>
            </a:r>
            <a:endParaRPr lang="en-CO" sz="3600" kern="100" spc="5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3E167E23-B9D8-2785-CD99-C5642AE3D2E4}"/>
              </a:ext>
            </a:extLst>
          </p:cNvPr>
          <p:cNvSpPr txBox="1"/>
          <p:nvPr/>
        </p:nvSpPr>
        <p:spPr>
          <a:xfrm>
            <a:off x="1225312" y="3809999"/>
            <a:ext cx="4614333" cy="123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s-CO" sz="2400" kern="10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Dr. Julián Fernández Niño</a:t>
            </a:r>
            <a:endParaRPr lang="es-CO" sz="2400" kern="100">
              <a:effectLst/>
              <a:latin typeface="Aptos" panose="020B00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CO" sz="2400" kern="100">
                <a:latin typeface="Arial" panose="020B0604020202020204" pitchFamily="34" charset="0"/>
                <a:cs typeface="Arial" panose="020B0604020202020204" pitchFamily="34" charset="0"/>
              </a:rPr>
              <a:t>Subsecretario Salud Pública </a:t>
            </a:r>
          </a:p>
          <a:p>
            <a:endParaRPr lang="es-CO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88FC1C1-67A4-30A0-AD18-89021C337B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4253" y="416560"/>
            <a:ext cx="3817014" cy="5405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4982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C92F21-25CC-48CB-CDDD-56DEAF3B35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B24CDCB-9552-3A4F-C259-F84C55562D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4400"/>
              <a:t>Morbilidad </a:t>
            </a:r>
            <a:br>
              <a:rPr lang="es-ES" sz="4400"/>
            </a:br>
            <a:r>
              <a:rPr lang="es-ES" sz="4400"/>
              <a:t>Materna</a:t>
            </a:r>
            <a:br>
              <a:rPr lang="es-ES" sz="4400"/>
            </a:br>
            <a:r>
              <a:rPr lang="es-ES" sz="4400"/>
              <a:t>Extrema</a:t>
            </a:r>
            <a:endParaRPr lang="en-CO" sz="440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113EB91-C703-E063-9A54-4E5D2E002E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547122" y="2091782"/>
            <a:ext cx="1668463" cy="2406236"/>
          </a:xfrm>
        </p:spPr>
        <p:txBody>
          <a:bodyPr/>
          <a:lstStyle/>
          <a:p>
            <a:r>
              <a:rPr lang="es-ES">
                <a:solidFill>
                  <a:schemeClr val="bg1"/>
                </a:solidFill>
              </a:rPr>
              <a:t>1</a:t>
            </a:r>
            <a:endParaRPr lang="es-CO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470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EC998F-5E38-6B90-C4A8-26C02932AF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EE03C3A0-0C06-79BF-1ED2-51DE9DED9C4D}"/>
              </a:ext>
            </a:extLst>
          </p:cNvPr>
          <p:cNvSpPr txBox="1"/>
          <p:nvPr/>
        </p:nvSpPr>
        <p:spPr>
          <a:xfrm>
            <a:off x="6444260" y="876250"/>
            <a:ext cx="5289184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ES" sz="1400" b="1" spc="-114" dirty="0">
                <a:solidFill>
                  <a:srgbClr val="0070C0"/>
                </a:solidFill>
                <a:latin typeface="Calibri"/>
                <a:ea typeface="Calibri"/>
                <a:cs typeface="Calibri"/>
              </a:rPr>
              <a:t>  Casos -  razón de morbilidad materna extrema. Enero –  Junio  2022 – 2025*</a:t>
            </a:r>
            <a:endParaRPr lang="es-CO" sz="1400" b="1" spc="-114" dirty="0">
              <a:solidFill>
                <a:srgbClr val="0070C0"/>
              </a:solidFill>
              <a:latin typeface="Calibri"/>
              <a:ea typeface="Calibri"/>
              <a:cs typeface="Calibri"/>
            </a:endParaRPr>
          </a:p>
        </p:txBody>
      </p:sp>
      <p:cxnSp>
        <p:nvCxnSpPr>
          <p:cNvPr id="11" name="Conector recto 10">
            <a:extLst>
              <a:ext uri="{FF2B5EF4-FFF2-40B4-BE49-F238E27FC236}">
                <a16:creationId xmlns:a16="http://schemas.microsoft.com/office/drawing/2014/main" id="{D5C7D4C2-833A-9FDF-7E3E-5E0ABC6F7C41}"/>
              </a:ext>
            </a:extLst>
          </p:cNvPr>
          <p:cNvCxnSpPr>
            <a:cxnSpLocks/>
          </p:cNvCxnSpPr>
          <p:nvPr/>
        </p:nvCxnSpPr>
        <p:spPr>
          <a:xfrm>
            <a:off x="6342660" y="994834"/>
            <a:ext cx="0" cy="4595940"/>
          </a:xfrm>
          <a:prstGeom prst="line">
            <a:avLst/>
          </a:prstGeom>
          <a:ln w="1905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39" name="Picture 2" descr="Silueta del embarazo, mujer embarazada de dibujos animados, azul, niño,  infantil png | PNGWing">
            <a:extLst>
              <a:ext uri="{FF2B5EF4-FFF2-40B4-BE49-F238E27FC236}">
                <a16:creationId xmlns:a16="http://schemas.microsoft.com/office/drawing/2014/main" id="{C3705733-BACB-A1C8-54BA-135D67D170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67" b="99167" l="10000" r="90000">
                        <a14:foregroundMark x1="50000" y1="6250" x2="50000" y2="6250"/>
                        <a14:foregroundMark x1="49048" y1="1667" x2="49048" y2="1667"/>
                        <a14:foregroundMark x1="76667" y1="95417" x2="76667" y2="95417"/>
                        <a14:foregroundMark x1="45238" y1="96667" x2="45238" y2="96667"/>
                        <a14:foregroundMark x1="79048" y1="99167" x2="79048" y2="99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37119" y="411120"/>
            <a:ext cx="902214" cy="1015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C6A2F0AD-78F0-860F-5A5D-056723F57708}"/>
              </a:ext>
            </a:extLst>
          </p:cNvPr>
          <p:cNvSpPr txBox="1"/>
          <p:nvPr/>
        </p:nvSpPr>
        <p:spPr>
          <a:xfrm>
            <a:off x="1053476" y="860862"/>
            <a:ext cx="5289184" cy="3385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ES" sz="1600" b="1" spc="-114" dirty="0">
                <a:solidFill>
                  <a:srgbClr val="0070C0"/>
                </a:solidFill>
                <a:latin typeface="Calibri"/>
                <a:ea typeface="Calibri"/>
                <a:cs typeface="Calibri"/>
              </a:rPr>
              <a:t>  </a:t>
            </a:r>
            <a:r>
              <a:rPr lang="es-ES" sz="1400" b="1" spc="-114" dirty="0">
                <a:solidFill>
                  <a:srgbClr val="0070C0"/>
                </a:solidFill>
                <a:latin typeface="Calibri"/>
                <a:ea typeface="Calibri"/>
                <a:cs typeface="Calibri"/>
              </a:rPr>
              <a:t>Casos -  razón de morbilidad materna extrema.  2019 – 2024*</a:t>
            </a:r>
            <a:endParaRPr lang="es-CO" sz="1400" b="1" spc="-114" dirty="0">
              <a:solidFill>
                <a:srgbClr val="0070C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E57E6E25-7925-AF7F-E4D5-646FE1B88134}"/>
              </a:ext>
            </a:extLst>
          </p:cNvPr>
          <p:cNvSpPr txBox="1"/>
          <p:nvPr/>
        </p:nvSpPr>
        <p:spPr>
          <a:xfrm>
            <a:off x="160867" y="6331933"/>
            <a:ext cx="853068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CO" sz="700" dirty="0">
                <a:latin typeface="Arial" panose="020B0604020202020204" pitchFamily="34" charset="0"/>
                <a:ea typeface="Aptos" panose="020B0004020202020204" pitchFamily="34" charset="0"/>
              </a:rPr>
              <a:t>Fuente:  2019 - 2023: Base de datos DANE y aplicativo Web RUAF_ND, sistema de estadísticas Vitales SDS-EEVV - datos FINALES</a:t>
            </a:r>
            <a:r>
              <a:rPr lang="es-ES" sz="700" kern="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. *Fuente 2024: Aplicativo RUAF-ND. Sistema de Estadísticas Vitales SDS -EEVV-PRELIMINARES ajustado 13-01-2025. *Fuente 2025 : Aplicativo RUAF-ND. Sistema de Estadísticas Vitales SDS -EEVV-PRELIMINARES ajustado 11-07-2025. SIVIGILA Evento 549_SE27</a:t>
            </a:r>
          </a:p>
        </p:txBody>
      </p:sp>
      <p:graphicFrame>
        <p:nvGraphicFramePr>
          <p:cNvPr id="27" name="Tabla 26">
            <a:extLst>
              <a:ext uri="{FF2B5EF4-FFF2-40B4-BE49-F238E27FC236}">
                <a16:creationId xmlns:a16="http://schemas.microsoft.com/office/drawing/2014/main" id="{343276F8-58C4-9454-1136-93BE090EF0CC}"/>
              </a:ext>
            </a:extLst>
          </p:cNvPr>
          <p:cNvGraphicFramePr>
            <a:graphicFrameLocks noGrp="1"/>
          </p:cNvGraphicFramePr>
          <p:nvPr/>
        </p:nvGraphicFramePr>
        <p:xfrm>
          <a:off x="537119" y="5151847"/>
          <a:ext cx="5135546" cy="358140"/>
        </p:xfrm>
        <a:graphic>
          <a:graphicData uri="http://schemas.openxmlformats.org/drawingml/2006/table">
            <a:tbl>
              <a:tblPr/>
              <a:tblGrid>
                <a:gridCol w="753842">
                  <a:extLst>
                    <a:ext uri="{9D8B030D-6E8A-4147-A177-3AD203B41FA5}">
                      <a16:colId xmlns:a16="http://schemas.microsoft.com/office/drawing/2014/main" val="2617912289"/>
                    </a:ext>
                  </a:extLst>
                </a:gridCol>
                <a:gridCol w="730284">
                  <a:extLst>
                    <a:ext uri="{9D8B030D-6E8A-4147-A177-3AD203B41FA5}">
                      <a16:colId xmlns:a16="http://schemas.microsoft.com/office/drawing/2014/main" val="682196064"/>
                    </a:ext>
                  </a:extLst>
                </a:gridCol>
                <a:gridCol w="730284">
                  <a:extLst>
                    <a:ext uri="{9D8B030D-6E8A-4147-A177-3AD203B41FA5}">
                      <a16:colId xmlns:a16="http://schemas.microsoft.com/office/drawing/2014/main" val="2203757470"/>
                    </a:ext>
                  </a:extLst>
                </a:gridCol>
                <a:gridCol w="730284">
                  <a:extLst>
                    <a:ext uri="{9D8B030D-6E8A-4147-A177-3AD203B41FA5}">
                      <a16:colId xmlns:a16="http://schemas.microsoft.com/office/drawing/2014/main" val="275759699"/>
                    </a:ext>
                  </a:extLst>
                </a:gridCol>
                <a:gridCol w="730284">
                  <a:extLst>
                    <a:ext uri="{9D8B030D-6E8A-4147-A177-3AD203B41FA5}">
                      <a16:colId xmlns:a16="http://schemas.microsoft.com/office/drawing/2014/main" val="2354587314"/>
                    </a:ext>
                  </a:extLst>
                </a:gridCol>
                <a:gridCol w="730284">
                  <a:extLst>
                    <a:ext uri="{9D8B030D-6E8A-4147-A177-3AD203B41FA5}">
                      <a16:colId xmlns:a16="http://schemas.microsoft.com/office/drawing/2014/main" val="2319041504"/>
                    </a:ext>
                  </a:extLst>
                </a:gridCol>
                <a:gridCol w="730284">
                  <a:extLst>
                    <a:ext uri="{9D8B030D-6E8A-4147-A177-3AD203B41FA5}">
                      <a16:colId xmlns:a16="http://schemas.microsoft.com/office/drawing/2014/main" val="4227436221"/>
                    </a:ext>
                  </a:extLst>
                </a:gridCol>
              </a:tblGrid>
              <a:tr h="149044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Año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2024*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83732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NV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85075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79322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66988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64765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60912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56556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4192522"/>
                  </a:ext>
                </a:extLst>
              </a:tr>
            </a:tbl>
          </a:graphicData>
        </a:graphic>
      </p:graphicFrame>
      <p:sp>
        <p:nvSpPr>
          <p:cNvPr id="2" name="object 4">
            <a:extLst>
              <a:ext uri="{FF2B5EF4-FFF2-40B4-BE49-F238E27FC236}">
                <a16:creationId xmlns:a16="http://schemas.microsoft.com/office/drawing/2014/main" id="{2FC1F234-8E20-49B1-AD98-A447079B2644}"/>
              </a:ext>
            </a:extLst>
          </p:cNvPr>
          <p:cNvSpPr txBox="1"/>
          <p:nvPr/>
        </p:nvSpPr>
        <p:spPr>
          <a:xfrm>
            <a:off x="1053476" y="239429"/>
            <a:ext cx="10447867" cy="289822"/>
          </a:xfrm>
          <a:prstGeom prst="rect">
            <a:avLst/>
          </a:prstGeom>
        </p:spPr>
        <p:txBody>
          <a:bodyPr vert="horz" wrap="square" lIns="0" tIns="12699" rIns="0" bIns="0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00"/>
              </a:spcBef>
            </a:pPr>
            <a:r>
              <a:rPr lang="es-ES" sz="1800" b="1" spc="-120">
                <a:solidFill>
                  <a:srgbClr val="0070C0"/>
                </a:solidFill>
                <a:latin typeface="Arial"/>
                <a:cs typeface="Arial"/>
              </a:rPr>
              <a:t>Comportamiento epidemiológico morbilidad materna extrema </a:t>
            </a:r>
            <a:r>
              <a:rPr lang="es-CO" sz="1800" b="1" spc="-165">
                <a:solidFill>
                  <a:srgbClr val="0070C0"/>
                </a:solidFill>
                <a:latin typeface="Arial"/>
                <a:cs typeface="Arial"/>
              </a:rPr>
              <a:t>B</a:t>
            </a:r>
            <a:r>
              <a:rPr lang="es-CO" sz="1800" b="1" spc="-114">
                <a:solidFill>
                  <a:srgbClr val="0070C0"/>
                </a:solidFill>
                <a:latin typeface="Arial"/>
                <a:cs typeface="Arial"/>
              </a:rPr>
              <a:t>o</a:t>
            </a:r>
            <a:r>
              <a:rPr lang="es-CO" sz="1800" b="1" spc="-120">
                <a:solidFill>
                  <a:srgbClr val="0070C0"/>
                </a:solidFill>
                <a:latin typeface="Arial"/>
                <a:cs typeface="Arial"/>
              </a:rPr>
              <a:t>g</a:t>
            </a:r>
            <a:r>
              <a:rPr lang="es-CO" sz="1800" b="1" spc="-114">
                <a:solidFill>
                  <a:srgbClr val="0070C0"/>
                </a:solidFill>
                <a:latin typeface="Arial"/>
                <a:cs typeface="Arial"/>
              </a:rPr>
              <a:t>o</a:t>
            </a:r>
            <a:r>
              <a:rPr lang="es-CO" sz="1800" b="1" spc="-60">
                <a:solidFill>
                  <a:srgbClr val="0070C0"/>
                </a:solidFill>
                <a:latin typeface="Arial"/>
                <a:cs typeface="Arial"/>
              </a:rPr>
              <a:t>t</a:t>
            </a:r>
            <a:r>
              <a:rPr lang="es-CO" sz="1800" b="1" spc="-135">
                <a:solidFill>
                  <a:srgbClr val="0070C0"/>
                </a:solidFill>
                <a:latin typeface="Arial"/>
                <a:cs typeface="Arial"/>
              </a:rPr>
              <a:t>á</a:t>
            </a:r>
            <a:r>
              <a:rPr lang="es-CO" sz="1800" b="1" spc="-55">
                <a:solidFill>
                  <a:srgbClr val="0070C0"/>
                </a:solidFill>
                <a:latin typeface="Arial"/>
                <a:cs typeface="Arial"/>
              </a:rPr>
              <a:t>,</a:t>
            </a:r>
            <a:r>
              <a:rPr lang="es-CO" sz="1800" b="1" spc="-10">
                <a:solidFill>
                  <a:srgbClr val="0070C0"/>
                </a:solidFill>
                <a:latin typeface="Arial"/>
                <a:cs typeface="Arial"/>
              </a:rPr>
              <a:t> </a:t>
            </a:r>
            <a:r>
              <a:rPr lang="es-CO" sz="1800" b="1" spc="-165">
                <a:solidFill>
                  <a:srgbClr val="0070C0"/>
                </a:solidFill>
                <a:latin typeface="Arial"/>
                <a:cs typeface="Arial"/>
              </a:rPr>
              <a:t>D</a:t>
            </a:r>
            <a:r>
              <a:rPr lang="es-CO" sz="1800" b="1" spc="-70">
                <a:solidFill>
                  <a:srgbClr val="0070C0"/>
                </a:solidFill>
                <a:latin typeface="Arial"/>
                <a:cs typeface="Arial"/>
              </a:rPr>
              <a:t>.C. </a:t>
            </a:r>
            <a:endParaRPr sz="2800">
              <a:solidFill>
                <a:srgbClr val="0070C0"/>
              </a:solidFill>
              <a:latin typeface="Arial"/>
              <a:cs typeface="Arial"/>
            </a:endParaRPr>
          </a:p>
        </p:txBody>
      </p:sp>
      <p:graphicFrame>
        <p:nvGraphicFramePr>
          <p:cNvPr id="12" name="Gráfico 11">
            <a:extLst>
              <a:ext uri="{FF2B5EF4-FFF2-40B4-BE49-F238E27FC236}">
                <a16:creationId xmlns:a16="http://schemas.microsoft.com/office/drawing/2014/main" id="{9B470BF6-5EF4-58D6-5E06-6AC404053260}"/>
              </a:ext>
            </a:extLst>
          </p:cNvPr>
          <p:cNvGraphicFramePr>
            <a:graphicFrameLocks/>
          </p:cNvGraphicFramePr>
          <p:nvPr/>
        </p:nvGraphicFramePr>
        <p:xfrm>
          <a:off x="440268" y="1424299"/>
          <a:ext cx="5562600" cy="32539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0" name="Tabla 9">
            <a:extLst>
              <a:ext uri="{FF2B5EF4-FFF2-40B4-BE49-F238E27FC236}">
                <a16:creationId xmlns:a16="http://schemas.microsoft.com/office/drawing/2014/main" id="{E18B7C0F-D9C8-B975-72CA-F021CC9D676A}"/>
              </a:ext>
            </a:extLst>
          </p:cNvPr>
          <p:cNvGraphicFramePr>
            <a:graphicFrameLocks noGrp="1"/>
          </p:cNvGraphicFramePr>
          <p:nvPr/>
        </p:nvGraphicFramePr>
        <p:xfrm>
          <a:off x="6994692" y="5123200"/>
          <a:ext cx="4188319" cy="365760"/>
        </p:xfrm>
        <a:graphic>
          <a:graphicData uri="http://schemas.openxmlformats.org/drawingml/2006/table">
            <a:tbl>
              <a:tblPr/>
              <a:tblGrid>
                <a:gridCol w="1079915">
                  <a:extLst>
                    <a:ext uri="{9D8B030D-6E8A-4147-A177-3AD203B41FA5}">
                      <a16:colId xmlns:a16="http://schemas.microsoft.com/office/drawing/2014/main" val="1418956948"/>
                    </a:ext>
                  </a:extLst>
                </a:gridCol>
                <a:gridCol w="802640">
                  <a:extLst>
                    <a:ext uri="{9D8B030D-6E8A-4147-A177-3AD203B41FA5}">
                      <a16:colId xmlns:a16="http://schemas.microsoft.com/office/drawing/2014/main" val="4244350817"/>
                    </a:ext>
                  </a:extLst>
                </a:gridCol>
                <a:gridCol w="685892">
                  <a:extLst>
                    <a:ext uri="{9D8B030D-6E8A-4147-A177-3AD203B41FA5}">
                      <a16:colId xmlns:a16="http://schemas.microsoft.com/office/drawing/2014/main" val="120572988"/>
                    </a:ext>
                  </a:extLst>
                </a:gridCol>
                <a:gridCol w="729672">
                  <a:extLst>
                    <a:ext uri="{9D8B030D-6E8A-4147-A177-3AD203B41FA5}">
                      <a16:colId xmlns:a16="http://schemas.microsoft.com/office/drawing/2014/main" val="895411708"/>
                    </a:ext>
                  </a:extLst>
                </a:gridCol>
                <a:gridCol w="890200">
                  <a:extLst>
                    <a:ext uri="{9D8B030D-6E8A-4147-A177-3AD203B41FA5}">
                      <a16:colId xmlns:a16="http://schemas.microsoft.com/office/drawing/2014/main" val="3136568477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Año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2024*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2025*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063982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NV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31999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30548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27899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27043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2351747"/>
                  </a:ext>
                </a:extLst>
              </a:tr>
            </a:tbl>
          </a:graphicData>
        </a:graphic>
      </p:graphicFrame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A7CA6567-F669-CDEE-C1E1-1A926BEF151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05358789"/>
              </p:ext>
            </p:extLst>
          </p:nvPr>
        </p:nvGraphicFramePr>
        <p:xfrm>
          <a:off x="6406631" y="1278468"/>
          <a:ext cx="5463632" cy="35126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2696215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D1CDB7-046D-8990-9738-2531AAF046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2" descr="Silueta del embarazo, mujer embarazada de dibujos animados, azul, niño,  infantil png | PNGWing">
            <a:extLst>
              <a:ext uri="{FF2B5EF4-FFF2-40B4-BE49-F238E27FC236}">
                <a16:creationId xmlns:a16="http://schemas.microsoft.com/office/drawing/2014/main" id="{B641FE19-C80B-B960-9359-9B99BB7E97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67" b="99167" l="10000" r="90000">
                        <a14:foregroundMark x1="50000" y1="6250" x2="50000" y2="6250"/>
                        <a14:foregroundMark x1="49048" y1="1667" x2="49048" y2="1667"/>
                        <a14:foregroundMark x1="76667" y1="95417" x2="76667" y2="95417"/>
                        <a14:foregroundMark x1="45238" y1="96667" x2="45238" y2="96667"/>
                        <a14:foregroundMark x1="79048" y1="99167" x2="79048" y2="99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37119" y="411120"/>
            <a:ext cx="902214" cy="1015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B47F57D8-57E1-1A0E-2B91-0FC5922A5CD4}"/>
              </a:ext>
            </a:extLst>
          </p:cNvPr>
          <p:cNvSpPr txBox="1"/>
          <p:nvPr/>
        </p:nvSpPr>
        <p:spPr>
          <a:xfrm>
            <a:off x="0" y="6517680"/>
            <a:ext cx="853068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CO" sz="700" dirty="0">
                <a:latin typeface="Arial" panose="020B0604020202020204" pitchFamily="34" charset="0"/>
                <a:ea typeface="Aptos" panose="020B0004020202020204" pitchFamily="34" charset="0"/>
              </a:rPr>
              <a:t>Fuente:  2019 - 2023: Base de datos DANE y aplicativo Web RUAF_ND, sistema de estadísticas Vitales SDS-EEVV - datos FINALES</a:t>
            </a:r>
            <a:r>
              <a:rPr lang="es-ES" sz="700" kern="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. *Fuente 2024: Aplicativo RUAF-ND. Sistema de Estadísticas Vitales SDS -EEVV-PRELIMINARES ajustado 13-01-2025. *Fuente 2025 : Aplicativo RUAF-ND. Sistema de Estadísticas Vitales SDS -EEVV-PRELIMINARES ajustado 11-07-2025. SIVIGILA Evento 549_SE27</a:t>
            </a:r>
          </a:p>
        </p:txBody>
      </p:sp>
      <p:sp>
        <p:nvSpPr>
          <p:cNvPr id="2" name="object 4">
            <a:extLst>
              <a:ext uri="{FF2B5EF4-FFF2-40B4-BE49-F238E27FC236}">
                <a16:creationId xmlns:a16="http://schemas.microsoft.com/office/drawing/2014/main" id="{CE609501-4A8C-4BC3-B4E4-5BC75E82D2F5}"/>
              </a:ext>
            </a:extLst>
          </p:cNvPr>
          <p:cNvSpPr txBox="1"/>
          <p:nvPr/>
        </p:nvSpPr>
        <p:spPr>
          <a:xfrm>
            <a:off x="1053476" y="239429"/>
            <a:ext cx="10447867" cy="289822"/>
          </a:xfrm>
          <a:prstGeom prst="rect">
            <a:avLst/>
          </a:prstGeom>
        </p:spPr>
        <p:txBody>
          <a:bodyPr vert="horz" wrap="square" lIns="0" tIns="12699" rIns="0" bIns="0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00"/>
              </a:spcBef>
            </a:pPr>
            <a:r>
              <a:rPr lang="es-ES" sz="1800" b="1" spc="-120">
                <a:solidFill>
                  <a:srgbClr val="0070C0"/>
                </a:solidFill>
                <a:latin typeface="Arial"/>
                <a:cs typeface="Arial"/>
              </a:rPr>
              <a:t>Comportamiento epidemiológico morbilidad materna extrema </a:t>
            </a:r>
            <a:r>
              <a:rPr lang="es-CO" sz="1800" b="1" spc="-165">
                <a:solidFill>
                  <a:srgbClr val="0070C0"/>
                </a:solidFill>
                <a:latin typeface="Arial"/>
                <a:cs typeface="Arial"/>
              </a:rPr>
              <a:t>B</a:t>
            </a:r>
            <a:r>
              <a:rPr lang="es-CO" sz="1800" b="1" spc="-114">
                <a:solidFill>
                  <a:srgbClr val="0070C0"/>
                </a:solidFill>
                <a:latin typeface="Arial"/>
                <a:cs typeface="Arial"/>
              </a:rPr>
              <a:t>o</a:t>
            </a:r>
            <a:r>
              <a:rPr lang="es-CO" sz="1800" b="1" spc="-120">
                <a:solidFill>
                  <a:srgbClr val="0070C0"/>
                </a:solidFill>
                <a:latin typeface="Arial"/>
                <a:cs typeface="Arial"/>
              </a:rPr>
              <a:t>g</a:t>
            </a:r>
            <a:r>
              <a:rPr lang="es-CO" sz="1800" b="1" spc="-114">
                <a:solidFill>
                  <a:srgbClr val="0070C0"/>
                </a:solidFill>
                <a:latin typeface="Arial"/>
                <a:cs typeface="Arial"/>
              </a:rPr>
              <a:t>o</a:t>
            </a:r>
            <a:r>
              <a:rPr lang="es-CO" sz="1800" b="1" spc="-60">
                <a:solidFill>
                  <a:srgbClr val="0070C0"/>
                </a:solidFill>
                <a:latin typeface="Arial"/>
                <a:cs typeface="Arial"/>
              </a:rPr>
              <a:t>t</a:t>
            </a:r>
            <a:r>
              <a:rPr lang="es-CO" sz="1800" b="1" spc="-135">
                <a:solidFill>
                  <a:srgbClr val="0070C0"/>
                </a:solidFill>
                <a:latin typeface="Arial"/>
                <a:cs typeface="Arial"/>
              </a:rPr>
              <a:t>á</a:t>
            </a:r>
            <a:r>
              <a:rPr lang="es-CO" sz="1800" b="1" spc="-55">
                <a:solidFill>
                  <a:srgbClr val="0070C0"/>
                </a:solidFill>
                <a:latin typeface="Arial"/>
                <a:cs typeface="Arial"/>
              </a:rPr>
              <a:t>,</a:t>
            </a:r>
            <a:r>
              <a:rPr lang="es-CO" sz="1800" b="1" spc="-10">
                <a:solidFill>
                  <a:srgbClr val="0070C0"/>
                </a:solidFill>
                <a:latin typeface="Arial"/>
                <a:cs typeface="Arial"/>
              </a:rPr>
              <a:t> </a:t>
            </a:r>
            <a:r>
              <a:rPr lang="es-CO" sz="1800" b="1" spc="-165">
                <a:solidFill>
                  <a:srgbClr val="0070C0"/>
                </a:solidFill>
                <a:latin typeface="Arial"/>
                <a:cs typeface="Arial"/>
              </a:rPr>
              <a:t>D</a:t>
            </a:r>
            <a:r>
              <a:rPr lang="es-CO" sz="1800" b="1" spc="-70">
                <a:solidFill>
                  <a:srgbClr val="0070C0"/>
                </a:solidFill>
                <a:latin typeface="Arial"/>
                <a:cs typeface="Arial"/>
              </a:rPr>
              <a:t>.C. </a:t>
            </a:r>
            <a:endParaRPr sz="2800">
              <a:solidFill>
                <a:srgbClr val="0070C0"/>
              </a:solidFill>
              <a:latin typeface="Arial"/>
              <a:cs typeface="Arial"/>
            </a:endParaRPr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8DBCC0DB-8161-7D8F-0C01-AF3E4FA876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95160" y="1317489"/>
            <a:ext cx="3959720" cy="3964766"/>
          </a:xfrm>
          <a:prstGeom prst="rect">
            <a:avLst/>
          </a:prstGeom>
        </p:spPr>
      </p:pic>
      <p:graphicFrame>
        <p:nvGraphicFramePr>
          <p:cNvPr id="24" name="Tabla 23">
            <a:extLst>
              <a:ext uri="{FF2B5EF4-FFF2-40B4-BE49-F238E27FC236}">
                <a16:creationId xmlns:a16="http://schemas.microsoft.com/office/drawing/2014/main" id="{FD474DEA-22F3-64A9-BEB5-63DC6B1A4654}"/>
              </a:ext>
            </a:extLst>
          </p:cNvPr>
          <p:cNvGraphicFramePr>
            <a:graphicFrameLocks noGrp="1"/>
          </p:cNvGraphicFramePr>
          <p:nvPr/>
        </p:nvGraphicFramePr>
        <p:xfrm>
          <a:off x="1509002" y="1415468"/>
          <a:ext cx="5018316" cy="2076870"/>
        </p:xfrm>
        <a:graphic>
          <a:graphicData uri="http://schemas.openxmlformats.org/drawingml/2006/table">
            <a:tbl>
              <a:tblPr/>
              <a:tblGrid>
                <a:gridCol w="1614588">
                  <a:extLst>
                    <a:ext uri="{9D8B030D-6E8A-4147-A177-3AD203B41FA5}">
                      <a16:colId xmlns:a16="http://schemas.microsoft.com/office/drawing/2014/main" val="3648863885"/>
                    </a:ext>
                  </a:extLst>
                </a:gridCol>
                <a:gridCol w="1112757">
                  <a:extLst>
                    <a:ext uri="{9D8B030D-6E8A-4147-A177-3AD203B41FA5}">
                      <a16:colId xmlns:a16="http://schemas.microsoft.com/office/drawing/2014/main" val="299876116"/>
                    </a:ext>
                  </a:extLst>
                </a:gridCol>
                <a:gridCol w="763657">
                  <a:extLst>
                    <a:ext uri="{9D8B030D-6E8A-4147-A177-3AD203B41FA5}">
                      <a16:colId xmlns:a16="http://schemas.microsoft.com/office/drawing/2014/main" val="2209039005"/>
                    </a:ext>
                  </a:extLst>
                </a:gridCol>
                <a:gridCol w="763657">
                  <a:extLst>
                    <a:ext uri="{9D8B030D-6E8A-4147-A177-3AD203B41FA5}">
                      <a16:colId xmlns:a16="http://schemas.microsoft.com/office/drawing/2014/main" val="867422358"/>
                    </a:ext>
                  </a:extLst>
                </a:gridCol>
                <a:gridCol w="763657">
                  <a:extLst>
                    <a:ext uri="{9D8B030D-6E8A-4147-A177-3AD203B41FA5}">
                      <a16:colId xmlns:a16="http://schemas.microsoft.com/office/drawing/2014/main" val="2982759580"/>
                    </a:ext>
                  </a:extLst>
                </a:gridCol>
              </a:tblGrid>
              <a:tr h="247886">
                <a:tc rowSpan="2">
                  <a:txBody>
                    <a:bodyPr/>
                    <a:lstStyle/>
                    <a:p>
                      <a:pPr algn="ctr" fontAlgn="base">
                        <a:lnSpc>
                          <a:spcPts val="1200"/>
                        </a:lnSpc>
                        <a:buNone/>
                      </a:pPr>
                      <a:r>
                        <a:rPr lang="es-CO" sz="1000" b="1" i="0" u="none" strike="noStrike">
                          <a:solidFill>
                            <a:srgbClr val="FFFFFF"/>
                          </a:solidFill>
                          <a:effectLst/>
                          <a:latin typeface="Aptos Narrow" panose="020B0004020202020204" pitchFamily="34" charset="0"/>
                        </a:rPr>
                        <a:t>CRITERIOS</a:t>
                      </a:r>
                      <a:r>
                        <a:rPr lang="es-CO" sz="1000" b="0" i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​</a:t>
                      </a:r>
                      <a:endParaRPr lang="es-CO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93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ase">
                        <a:lnSpc>
                          <a:spcPts val="1425"/>
                        </a:lnSpc>
                        <a:buNone/>
                      </a:pPr>
                      <a:r>
                        <a:rPr lang="es-CO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ptos Narrow" panose="020B0004020202020204" pitchFamily="34" charset="0"/>
                        </a:rPr>
                        <a:t>2024</a:t>
                      </a:r>
                      <a:r>
                        <a:rPr lang="es-CO" sz="1200" b="0" i="0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​</a:t>
                      </a:r>
                      <a:endParaRPr lang="es-CO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93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ase">
                        <a:lnSpc>
                          <a:spcPts val="1425"/>
                        </a:lnSpc>
                        <a:buNone/>
                      </a:pPr>
                      <a:r>
                        <a:rPr lang="es-CO" sz="1200" b="1" i="0" u="none" strike="noStrike">
                          <a:solidFill>
                            <a:srgbClr val="FFFFFF"/>
                          </a:solidFill>
                          <a:effectLst/>
                          <a:latin typeface="Aptos Narrow" panose="020B0004020202020204" pitchFamily="34" charset="0"/>
                        </a:rPr>
                        <a:t>2025</a:t>
                      </a:r>
                      <a:r>
                        <a:rPr lang="es-CO" sz="1200" b="0" i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​</a:t>
                      </a:r>
                      <a:endParaRPr lang="es-CO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93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574129"/>
                  </a:ext>
                </a:extLst>
              </a:tr>
              <a:tr h="50512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200"/>
                        </a:lnSpc>
                        <a:buNone/>
                      </a:pPr>
                      <a:r>
                        <a:rPr lang="pt-BR" sz="1000" b="1" i="0" u="none" strike="noStrike">
                          <a:solidFill>
                            <a:srgbClr val="FFFFFF"/>
                          </a:solidFill>
                          <a:effectLst/>
                          <a:latin typeface="Aptos Narrow" panose="020B0004020202020204" pitchFamily="34" charset="0"/>
                        </a:rPr>
                        <a:t>N° casos de MME 2023</a:t>
                      </a:r>
                      <a:r>
                        <a:rPr lang="pt-BR" sz="1000" b="0" i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​</a:t>
                      </a:r>
                      <a:endParaRPr lang="pt-BR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9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200"/>
                        </a:lnSpc>
                        <a:buNone/>
                      </a:pPr>
                      <a:r>
                        <a:rPr lang="es-CO" sz="1000" b="1" i="0" u="none" strike="noStrike">
                          <a:solidFill>
                            <a:srgbClr val="FFFFFF"/>
                          </a:solidFill>
                          <a:effectLst/>
                          <a:latin typeface="Aptos Narrow" panose="020B0004020202020204" pitchFamily="34" charset="0"/>
                        </a:rPr>
                        <a:t>% 2023</a:t>
                      </a:r>
                      <a:r>
                        <a:rPr lang="es-CO" sz="1000" b="0" i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​</a:t>
                      </a:r>
                      <a:endParaRPr lang="es-CO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9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200"/>
                        </a:lnSpc>
                        <a:buNone/>
                      </a:pPr>
                      <a:r>
                        <a:rPr lang="pt-BR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ptos Narrow" panose="020B0004020202020204" pitchFamily="34" charset="0"/>
                        </a:rPr>
                        <a:t>N° casos de MME 2023</a:t>
                      </a:r>
                      <a:r>
                        <a:rPr lang="pt-BR" sz="1000" b="0" i="0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​</a:t>
                      </a:r>
                      <a:endParaRPr lang="pt-BR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9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200"/>
                        </a:lnSpc>
                        <a:buNone/>
                      </a:pPr>
                      <a:r>
                        <a:rPr lang="es-CO" sz="1000" b="1" i="0" u="none" strike="noStrike">
                          <a:solidFill>
                            <a:srgbClr val="FFFFFF"/>
                          </a:solidFill>
                          <a:effectLst/>
                          <a:latin typeface="Aptos Narrow" panose="020B0004020202020204" pitchFamily="34" charset="0"/>
                        </a:rPr>
                        <a:t>% 2023</a:t>
                      </a:r>
                      <a:r>
                        <a:rPr lang="es-CO" sz="1000" b="0" i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​</a:t>
                      </a:r>
                      <a:endParaRPr lang="es-CO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9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2536566"/>
                  </a:ext>
                </a:extLst>
              </a:tr>
              <a:tr h="263735">
                <a:tc>
                  <a:txBody>
                    <a:bodyPr/>
                    <a:lstStyle/>
                    <a:p>
                      <a:pPr algn="l" fontAlgn="base">
                        <a:lnSpc>
                          <a:spcPts val="1200"/>
                        </a:lnSpc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Trastornos Hipertensivos</a:t>
                      </a:r>
                      <a:r>
                        <a:rPr lang="es-CO" sz="1000" b="0" i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​</a:t>
                      </a:r>
                      <a:endParaRPr lang="es-CO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200"/>
                        </a:lnSpc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1483</a:t>
                      </a:r>
                      <a:r>
                        <a:rPr lang="es-CO" sz="1000" b="0" i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​</a:t>
                      </a:r>
                      <a:endParaRPr lang="es-CO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200"/>
                        </a:lnSpc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62%</a:t>
                      </a:r>
                      <a:r>
                        <a:rPr lang="es-CO" sz="1000" b="0" i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​</a:t>
                      </a:r>
                      <a:endParaRPr lang="es-CO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200"/>
                        </a:lnSpc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1803</a:t>
                      </a:r>
                      <a:r>
                        <a:rPr lang="es-CO" sz="1000" b="0" i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​</a:t>
                      </a:r>
                      <a:endParaRPr lang="es-CO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200"/>
                        </a:lnSpc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63%</a:t>
                      </a:r>
                      <a:r>
                        <a:rPr lang="es-CO" sz="1000" b="0" i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​</a:t>
                      </a:r>
                      <a:endParaRPr lang="es-CO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5781823"/>
                  </a:ext>
                </a:extLst>
              </a:tr>
              <a:tr h="263735">
                <a:tc>
                  <a:txBody>
                    <a:bodyPr/>
                    <a:lstStyle/>
                    <a:p>
                      <a:pPr algn="l" fontAlgn="base">
                        <a:lnSpc>
                          <a:spcPts val="1200"/>
                        </a:lnSpc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Choque hipovolémico</a:t>
                      </a:r>
                      <a:r>
                        <a:rPr lang="es-CO" sz="1000" b="0" i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​</a:t>
                      </a:r>
                      <a:endParaRPr lang="es-CO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200"/>
                        </a:lnSpc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572</a:t>
                      </a:r>
                      <a:r>
                        <a:rPr lang="es-CO" sz="1000" b="0" i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​</a:t>
                      </a:r>
                      <a:endParaRPr lang="es-CO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200"/>
                        </a:lnSpc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24%</a:t>
                      </a:r>
                      <a:r>
                        <a:rPr lang="es-CO" sz="1000" b="0" i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​</a:t>
                      </a:r>
                      <a:endParaRPr lang="es-CO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200"/>
                        </a:lnSpc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707</a:t>
                      </a:r>
                      <a:r>
                        <a:rPr lang="es-CO" sz="1000" b="0" i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​</a:t>
                      </a:r>
                      <a:endParaRPr lang="es-CO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200"/>
                        </a:lnSpc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25%</a:t>
                      </a:r>
                      <a:r>
                        <a:rPr lang="es-CO" sz="1000" b="0" i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​</a:t>
                      </a:r>
                      <a:endParaRPr lang="es-CO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0540977"/>
                  </a:ext>
                </a:extLst>
              </a:tr>
              <a:tr h="224501">
                <a:tc>
                  <a:txBody>
                    <a:bodyPr/>
                    <a:lstStyle/>
                    <a:p>
                      <a:pPr algn="l" fontAlgn="base">
                        <a:lnSpc>
                          <a:spcPts val="1200"/>
                        </a:lnSpc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Choque Séptico</a:t>
                      </a:r>
                      <a:r>
                        <a:rPr lang="es-CO" sz="1000" b="0" i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​</a:t>
                      </a:r>
                      <a:endParaRPr lang="es-CO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200"/>
                        </a:lnSpc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290</a:t>
                      </a:r>
                      <a:r>
                        <a:rPr lang="es-CO" sz="1000" b="0" i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​</a:t>
                      </a:r>
                      <a:endParaRPr lang="es-CO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200"/>
                        </a:lnSpc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12%</a:t>
                      </a:r>
                      <a:r>
                        <a:rPr lang="es-CO" sz="1000" b="0" i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​</a:t>
                      </a:r>
                      <a:endParaRPr lang="es-CO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200"/>
                        </a:lnSpc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250</a:t>
                      </a:r>
                      <a:r>
                        <a:rPr lang="es-CO" sz="1000" b="0" i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​</a:t>
                      </a:r>
                      <a:endParaRPr lang="es-CO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200"/>
                        </a:lnSpc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9%</a:t>
                      </a:r>
                      <a:r>
                        <a:rPr lang="es-CO" sz="1000" b="0" i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​</a:t>
                      </a:r>
                      <a:endParaRPr lang="es-CO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1505646"/>
                  </a:ext>
                </a:extLst>
              </a:tr>
              <a:tr h="224501">
                <a:tc>
                  <a:txBody>
                    <a:bodyPr/>
                    <a:lstStyle/>
                    <a:p>
                      <a:pPr algn="l" fontAlgn="base">
                        <a:lnSpc>
                          <a:spcPts val="1200"/>
                        </a:lnSpc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Otras Causas</a:t>
                      </a:r>
                      <a:r>
                        <a:rPr lang="es-CO" sz="1000" b="0" i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​</a:t>
                      </a:r>
                      <a:endParaRPr lang="es-CO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200"/>
                        </a:lnSpc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41</a:t>
                      </a:r>
                      <a:r>
                        <a:rPr lang="es-CO" sz="1000" b="0" i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​</a:t>
                      </a:r>
                      <a:endParaRPr lang="es-CO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200"/>
                        </a:lnSpc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2%</a:t>
                      </a:r>
                      <a:r>
                        <a:rPr lang="es-CO" sz="1000" b="0" i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​</a:t>
                      </a:r>
                      <a:endParaRPr lang="es-CO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200"/>
                        </a:lnSpc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91</a:t>
                      </a:r>
                      <a:r>
                        <a:rPr lang="es-CO" sz="1000" b="0" i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​</a:t>
                      </a:r>
                      <a:endParaRPr lang="es-CO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200"/>
                        </a:lnSpc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3%</a:t>
                      </a:r>
                      <a:r>
                        <a:rPr lang="es-CO" sz="1000" b="0" i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​</a:t>
                      </a:r>
                      <a:endParaRPr lang="es-CO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034723"/>
                  </a:ext>
                </a:extLst>
              </a:tr>
              <a:tr h="224501">
                <a:tc>
                  <a:txBody>
                    <a:bodyPr/>
                    <a:lstStyle/>
                    <a:p>
                      <a:pPr algn="ctr" fontAlgn="base">
                        <a:lnSpc>
                          <a:spcPts val="1200"/>
                        </a:lnSpc>
                        <a:buNone/>
                      </a:pPr>
                      <a:r>
                        <a:rPr lang="es-CO" sz="1000" b="1" i="0" u="none" strike="noStrike">
                          <a:solidFill>
                            <a:srgbClr val="FFFFFF"/>
                          </a:solidFill>
                          <a:effectLst/>
                          <a:latin typeface="Aptos Narrow" panose="020B0004020202020204" pitchFamily="34" charset="0"/>
                        </a:rPr>
                        <a:t>Totales</a:t>
                      </a:r>
                      <a:r>
                        <a:rPr lang="es-CO" sz="1000" b="0" i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​</a:t>
                      </a:r>
                      <a:endParaRPr lang="es-CO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9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200"/>
                        </a:lnSpc>
                        <a:buNone/>
                      </a:pPr>
                      <a:r>
                        <a:rPr lang="es-CO" sz="1000" b="1" i="0" u="none" strike="noStrike">
                          <a:solidFill>
                            <a:srgbClr val="FFFFFF"/>
                          </a:solidFill>
                          <a:effectLst/>
                          <a:latin typeface="Aptos Narrow" panose="020B0004020202020204" pitchFamily="34" charset="0"/>
                        </a:rPr>
                        <a:t>2.386</a:t>
                      </a:r>
                      <a:r>
                        <a:rPr lang="es-CO" sz="1000" b="0" i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​</a:t>
                      </a:r>
                      <a:endParaRPr lang="es-CO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9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200"/>
                        </a:lnSpc>
                        <a:buNone/>
                      </a:pPr>
                      <a:r>
                        <a:rPr lang="es-CO" sz="1000" b="1" i="0" u="none" strike="noStrike">
                          <a:solidFill>
                            <a:srgbClr val="FFFFFF"/>
                          </a:solidFill>
                          <a:effectLst/>
                          <a:latin typeface="Aptos Narrow" panose="020B0004020202020204" pitchFamily="34" charset="0"/>
                        </a:rPr>
                        <a:t>100%</a:t>
                      </a:r>
                      <a:r>
                        <a:rPr lang="es-CO" sz="1000" b="0" i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​</a:t>
                      </a:r>
                      <a:endParaRPr lang="es-CO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9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200"/>
                        </a:lnSpc>
                        <a:buNone/>
                      </a:pPr>
                      <a:r>
                        <a:rPr lang="es-CO" sz="1000" b="1" i="0" u="none" strike="noStrike">
                          <a:solidFill>
                            <a:srgbClr val="FFFFFF"/>
                          </a:solidFill>
                          <a:effectLst/>
                          <a:latin typeface="Aptos Narrow" panose="020B0004020202020204" pitchFamily="34" charset="0"/>
                        </a:rPr>
                        <a:t>2.851</a:t>
                      </a:r>
                      <a:r>
                        <a:rPr lang="es-CO" sz="1000" b="0" i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​</a:t>
                      </a:r>
                      <a:endParaRPr lang="es-CO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9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200"/>
                        </a:lnSpc>
                        <a:buNone/>
                      </a:pPr>
                      <a:r>
                        <a:rPr lang="es-CO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ptos Narrow" panose="020B0004020202020204" pitchFamily="34" charset="0"/>
                        </a:rPr>
                        <a:t>100%</a:t>
                      </a:r>
                      <a:r>
                        <a:rPr lang="es-CO" sz="1000" b="0" i="0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​</a:t>
                      </a:r>
                      <a:endParaRPr lang="es-CO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9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8753180"/>
                  </a:ext>
                </a:extLst>
              </a:tr>
            </a:tbl>
          </a:graphicData>
        </a:graphic>
      </p:graphicFrame>
      <p:sp>
        <p:nvSpPr>
          <p:cNvPr id="25" name="Rectangle 1">
            <a:extLst>
              <a:ext uri="{FF2B5EF4-FFF2-40B4-BE49-F238E27FC236}">
                <a16:creationId xmlns:a16="http://schemas.microsoft.com/office/drawing/2014/main" id="{E5680EE0-B190-7711-7D85-BC652436F0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6440" y="686182"/>
            <a:ext cx="1663716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O" altLang="es-CO" sz="1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kumimoji="0" lang="es-CO" altLang="es-CO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O" altLang="es-CO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8368DA72-F8F0-0529-00CB-1F6AA3EF2717}"/>
              </a:ext>
            </a:extLst>
          </p:cNvPr>
          <p:cNvSpPr txBox="1"/>
          <p:nvPr/>
        </p:nvSpPr>
        <p:spPr>
          <a:xfrm>
            <a:off x="2205687" y="3694118"/>
            <a:ext cx="291495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400" b="1" spc="-114" dirty="0">
                <a:solidFill>
                  <a:srgbClr val="0070C0"/>
                </a:solidFill>
                <a:latin typeface="Calibri"/>
                <a:ea typeface="Calibri"/>
                <a:cs typeface="Calibri"/>
              </a:rPr>
              <a:t>Indicadores de Morbilidad Materna Extrema</a:t>
            </a:r>
          </a:p>
        </p:txBody>
      </p:sp>
      <p:pic>
        <p:nvPicPr>
          <p:cNvPr id="29" name="Imagen 28">
            <a:extLst>
              <a:ext uri="{FF2B5EF4-FFF2-40B4-BE49-F238E27FC236}">
                <a16:creationId xmlns:a16="http://schemas.microsoft.com/office/drawing/2014/main" id="{6B77958A-F836-92B1-C1EB-42483E4B631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0270" y="4112231"/>
            <a:ext cx="6751719" cy="2049780"/>
          </a:xfrm>
          <a:prstGeom prst="rect">
            <a:avLst/>
          </a:prstGeom>
        </p:spPr>
      </p:pic>
      <p:sp>
        <p:nvSpPr>
          <p:cNvPr id="30" name="CuadroTexto 29">
            <a:extLst>
              <a:ext uri="{FF2B5EF4-FFF2-40B4-BE49-F238E27FC236}">
                <a16:creationId xmlns:a16="http://schemas.microsoft.com/office/drawing/2014/main" id="{8B006DF5-CB1A-CF35-FEC5-B0952BD9E8B6}"/>
              </a:ext>
            </a:extLst>
          </p:cNvPr>
          <p:cNvSpPr txBox="1"/>
          <p:nvPr/>
        </p:nvSpPr>
        <p:spPr>
          <a:xfrm>
            <a:off x="2556377" y="971738"/>
            <a:ext cx="291495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400" b="1" spc="-114" dirty="0">
                <a:solidFill>
                  <a:srgbClr val="0070C0"/>
                </a:solidFill>
                <a:latin typeface="Calibri"/>
                <a:ea typeface="Calibri"/>
                <a:cs typeface="Calibri"/>
              </a:rPr>
              <a:t>Criterios  de Morbilidad Materna Extrema</a:t>
            </a: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FB252EF7-5FC4-FE36-6030-E664862CCBC1}"/>
              </a:ext>
            </a:extLst>
          </p:cNvPr>
          <p:cNvSpPr txBox="1"/>
          <p:nvPr/>
        </p:nvSpPr>
        <p:spPr>
          <a:xfrm>
            <a:off x="8110974" y="847947"/>
            <a:ext cx="312809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400" b="1" spc="-114" dirty="0">
                <a:solidFill>
                  <a:srgbClr val="0070C0"/>
                </a:solidFill>
                <a:latin typeface="Calibri"/>
                <a:ea typeface="Calibri"/>
                <a:cs typeface="Calibri"/>
              </a:rPr>
              <a:t>Caracterización  de Morbilidad Materna Extrema</a:t>
            </a:r>
          </a:p>
        </p:txBody>
      </p:sp>
    </p:spTree>
    <p:extLst>
      <p:ext uri="{BB962C8B-B14F-4D97-AF65-F5344CB8AC3E}">
        <p14:creationId xmlns:p14="http://schemas.microsoft.com/office/powerpoint/2010/main" val="18269287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5">
            <a:extLst>
              <a:ext uri="{FF2B5EF4-FFF2-40B4-BE49-F238E27FC236}">
                <a16:creationId xmlns:a16="http://schemas.microsoft.com/office/drawing/2014/main" id="{51AD22C2-9FB9-372B-24A1-D93EE452E820}"/>
              </a:ext>
            </a:extLst>
          </p:cNvPr>
          <p:cNvSpPr txBox="1">
            <a:spLocks/>
          </p:cNvSpPr>
          <p:nvPr/>
        </p:nvSpPr>
        <p:spPr bwMode="auto">
          <a:xfrm>
            <a:off x="2702500" y="586383"/>
            <a:ext cx="6465342" cy="363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t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s-CO" altLang="es-CO" sz="1400" b="1" dirty="0">
                <a:solidFill>
                  <a:srgbClr val="0070C0"/>
                </a:solidFill>
                <a:latin typeface="Arial Narrow"/>
              </a:rPr>
              <a:t>Comportamiento morbilidad materna extrema por aseguramiento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834AEBB1-5946-7ACA-730B-3B1F26B3AF4A}"/>
              </a:ext>
            </a:extLst>
          </p:cNvPr>
          <p:cNvSpPr txBox="1"/>
          <p:nvPr/>
        </p:nvSpPr>
        <p:spPr>
          <a:xfrm>
            <a:off x="1169394" y="132784"/>
            <a:ext cx="9531554" cy="36933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00"/>
              </a:spcBef>
            </a:pPr>
            <a:r>
              <a:rPr lang="es-CO" sz="1800" b="1" spc="-120" dirty="0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Morbilidad materna extrema, Bogotá  D.C. enero – abril 2025</a:t>
            </a:r>
          </a:p>
        </p:txBody>
      </p:sp>
      <p:sp>
        <p:nvSpPr>
          <p:cNvPr id="25" name="Marcador de texto 5">
            <a:extLst>
              <a:ext uri="{FF2B5EF4-FFF2-40B4-BE49-F238E27FC236}">
                <a16:creationId xmlns:a16="http://schemas.microsoft.com/office/drawing/2014/main" id="{592953D5-FB45-AAE2-0379-67C8F5641B2F}"/>
              </a:ext>
            </a:extLst>
          </p:cNvPr>
          <p:cNvSpPr txBox="1">
            <a:spLocks/>
          </p:cNvSpPr>
          <p:nvPr/>
        </p:nvSpPr>
        <p:spPr bwMode="auto">
          <a:xfrm>
            <a:off x="0" y="2293019"/>
            <a:ext cx="6465342" cy="363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t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s-CO" altLang="es-CO" sz="1400" b="1" dirty="0">
                <a:solidFill>
                  <a:srgbClr val="0070C0"/>
                </a:solidFill>
                <a:latin typeface="Arial Narrow"/>
              </a:rPr>
              <a:t>         Comportamiento morbilidad materna extrema  por régimen contributivo </a:t>
            </a:r>
          </a:p>
        </p:txBody>
      </p:sp>
      <p:sp>
        <p:nvSpPr>
          <p:cNvPr id="26" name="Marcador de texto 5">
            <a:extLst>
              <a:ext uri="{FF2B5EF4-FFF2-40B4-BE49-F238E27FC236}">
                <a16:creationId xmlns:a16="http://schemas.microsoft.com/office/drawing/2014/main" id="{209ED15F-FE69-C31B-C121-1D708138C814}"/>
              </a:ext>
            </a:extLst>
          </p:cNvPr>
          <p:cNvSpPr txBox="1">
            <a:spLocks/>
          </p:cNvSpPr>
          <p:nvPr/>
        </p:nvSpPr>
        <p:spPr bwMode="auto">
          <a:xfrm>
            <a:off x="5726365" y="2289864"/>
            <a:ext cx="6465342" cy="363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t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s-CO" altLang="es-CO" sz="1400" b="1" dirty="0">
                <a:solidFill>
                  <a:srgbClr val="0070C0"/>
                </a:solidFill>
                <a:latin typeface="Arial Narrow"/>
              </a:rPr>
              <a:t>Comportamiento morbilidad materna extrema  por régimen subsidiado</a:t>
            </a:r>
          </a:p>
        </p:txBody>
      </p:sp>
      <p:sp>
        <p:nvSpPr>
          <p:cNvPr id="28" name="Marcador de texto 5">
            <a:extLst>
              <a:ext uri="{FF2B5EF4-FFF2-40B4-BE49-F238E27FC236}">
                <a16:creationId xmlns:a16="http://schemas.microsoft.com/office/drawing/2014/main" id="{E70E39EF-98EA-1CF4-7B5F-9F2B0DEADE4D}"/>
              </a:ext>
            </a:extLst>
          </p:cNvPr>
          <p:cNvSpPr txBox="1">
            <a:spLocks/>
          </p:cNvSpPr>
          <p:nvPr/>
        </p:nvSpPr>
        <p:spPr bwMode="auto">
          <a:xfrm>
            <a:off x="1784032" y="4839266"/>
            <a:ext cx="8302277" cy="363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t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s-CO" altLang="es-CO" sz="1400" b="1" dirty="0">
                <a:solidFill>
                  <a:srgbClr val="0070C0"/>
                </a:solidFill>
                <a:latin typeface="Arial Narrow"/>
              </a:rPr>
              <a:t>Comportamiento morbilidad materna extrema  por régimen especial, excepción, indeterminado y no aseguradas </a:t>
            </a:r>
          </a:p>
        </p:txBody>
      </p:sp>
      <p:sp>
        <p:nvSpPr>
          <p:cNvPr id="2" name="CuadroTexto 5">
            <a:extLst>
              <a:ext uri="{FF2B5EF4-FFF2-40B4-BE49-F238E27FC236}">
                <a16:creationId xmlns:a16="http://schemas.microsoft.com/office/drawing/2014/main" id="{E8C3488D-A747-7643-C998-38DA6AFCA03A}"/>
              </a:ext>
            </a:extLst>
          </p:cNvPr>
          <p:cNvSpPr txBox="1"/>
          <p:nvPr/>
        </p:nvSpPr>
        <p:spPr>
          <a:xfrm>
            <a:off x="283163" y="6578272"/>
            <a:ext cx="8530680" cy="20005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" sz="700" kern="0" dirty="0">
                <a:solidFill>
                  <a:srgbClr val="000000"/>
                </a:solidFill>
                <a:latin typeface="Arial"/>
                <a:ea typeface="Times New Roman" panose="02020603050405020304" pitchFamily="18" charset="0"/>
                <a:cs typeface="Arial"/>
              </a:rPr>
              <a:t> *Fuente 2025 : Aplicativo RUAF-ND. Sistema de Estadísticas Vitales SDS -EEVV-PRELIMINARES ajustado 11-07-2025. SIVIGILA Evento 549_SE27</a:t>
            </a:r>
          </a:p>
        </p:txBody>
      </p: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0FA438CF-CCD5-7B50-F307-CAB6F1A7F006}"/>
              </a:ext>
            </a:extLst>
          </p:cNvPr>
          <p:cNvGraphicFramePr>
            <a:graphicFrameLocks noGrp="1"/>
          </p:cNvGraphicFramePr>
          <p:nvPr/>
        </p:nvGraphicFramePr>
        <p:xfrm>
          <a:off x="3401521" y="873366"/>
          <a:ext cx="5067300" cy="1280160"/>
        </p:xfrm>
        <a:graphic>
          <a:graphicData uri="http://schemas.openxmlformats.org/drawingml/2006/table">
            <a:tbl>
              <a:tblPr/>
              <a:tblGrid>
                <a:gridCol w="1841500">
                  <a:extLst>
                    <a:ext uri="{9D8B030D-6E8A-4147-A177-3AD203B41FA5}">
                      <a16:colId xmlns:a16="http://schemas.microsoft.com/office/drawing/2014/main" val="1247727975"/>
                    </a:ext>
                  </a:extLst>
                </a:gridCol>
                <a:gridCol w="1358900">
                  <a:extLst>
                    <a:ext uri="{9D8B030D-6E8A-4147-A177-3AD203B41FA5}">
                      <a16:colId xmlns:a16="http://schemas.microsoft.com/office/drawing/2014/main" val="3821215596"/>
                    </a:ext>
                  </a:extLst>
                </a:gridCol>
                <a:gridCol w="863600">
                  <a:extLst>
                    <a:ext uri="{9D8B030D-6E8A-4147-A177-3AD203B41FA5}">
                      <a16:colId xmlns:a16="http://schemas.microsoft.com/office/drawing/2014/main" val="3327062500"/>
                    </a:ext>
                  </a:extLst>
                </a:gridCol>
                <a:gridCol w="1003300">
                  <a:extLst>
                    <a:ext uri="{9D8B030D-6E8A-4147-A177-3AD203B41FA5}">
                      <a16:colId xmlns:a16="http://schemas.microsoft.com/office/drawing/2014/main" val="415140106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Regimen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Casos 2025*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NV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593331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Contributivo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1885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18807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66,1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946612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Subsidiado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6621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25,0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861494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 asegurada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1092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283091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Excepción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441993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Regimen Especial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018011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Total general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2851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27043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9101117"/>
                  </a:ext>
                </a:extLst>
              </a:tr>
            </a:tbl>
          </a:graphicData>
        </a:graphic>
      </p:graphicFrame>
      <p:graphicFrame>
        <p:nvGraphicFramePr>
          <p:cNvPr id="10" name="Tabla 9">
            <a:extLst>
              <a:ext uri="{FF2B5EF4-FFF2-40B4-BE49-F238E27FC236}">
                <a16:creationId xmlns:a16="http://schemas.microsoft.com/office/drawing/2014/main" id="{C2DDFC04-7254-4689-2AF3-3D0744C4F562}"/>
              </a:ext>
            </a:extLst>
          </p:cNvPr>
          <p:cNvGraphicFramePr>
            <a:graphicFrameLocks noGrp="1"/>
          </p:cNvGraphicFramePr>
          <p:nvPr/>
        </p:nvGraphicFramePr>
        <p:xfrm>
          <a:off x="739270" y="2578538"/>
          <a:ext cx="5178930" cy="2057400"/>
        </p:xfrm>
        <a:graphic>
          <a:graphicData uri="http://schemas.openxmlformats.org/drawingml/2006/table">
            <a:tbl>
              <a:tblPr/>
              <a:tblGrid>
                <a:gridCol w="1882067">
                  <a:extLst>
                    <a:ext uri="{9D8B030D-6E8A-4147-A177-3AD203B41FA5}">
                      <a16:colId xmlns:a16="http://schemas.microsoft.com/office/drawing/2014/main" val="2432556460"/>
                    </a:ext>
                  </a:extLst>
                </a:gridCol>
                <a:gridCol w="1388836">
                  <a:extLst>
                    <a:ext uri="{9D8B030D-6E8A-4147-A177-3AD203B41FA5}">
                      <a16:colId xmlns:a16="http://schemas.microsoft.com/office/drawing/2014/main" val="1436585017"/>
                    </a:ext>
                  </a:extLst>
                </a:gridCol>
                <a:gridCol w="882625">
                  <a:extLst>
                    <a:ext uri="{9D8B030D-6E8A-4147-A177-3AD203B41FA5}">
                      <a16:colId xmlns:a16="http://schemas.microsoft.com/office/drawing/2014/main" val="480259114"/>
                    </a:ext>
                  </a:extLst>
                </a:gridCol>
                <a:gridCol w="1025402">
                  <a:extLst>
                    <a:ext uri="{9D8B030D-6E8A-4147-A177-3AD203B41FA5}">
                      <a16:colId xmlns:a16="http://schemas.microsoft.com/office/drawing/2014/main" val="1319621972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EAPB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Casos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NV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Razón MME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096851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Otras EAPB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401,4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341697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Nueva EPS Contributivo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1289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142,7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346881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Capital Salud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133,0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439036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Sura EPS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1552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114,7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2575114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2F75B5"/>
                          </a:solidFill>
                          <a:effectLst/>
                          <a:latin typeface="Calibri" panose="020F0502020204030204" pitchFamily="34" charset="0"/>
                        </a:rPr>
                        <a:t>Salud Total SA.EPS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1" i="0" u="none" strike="noStrike">
                          <a:solidFill>
                            <a:srgbClr val="2F75B5"/>
                          </a:solidFill>
                          <a:effectLst/>
                          <a:latin typeface="Calibri" panose="020F0502020204030204" pitchFamily="34" charset="0"/>
                        </a:rPr>
                        <a:t>362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1" i="0" u="none" strike="noStrike">
                          <a:solidFill>
                            <a:srgbClr val="2F75B5"/>
                          </a:solidFill>
                          <a:effectLst/>
                          <a:latin typeface="Calibri" panose="020F0502020204030204" pitchFamily="34" charset="0"/>
                        </a:rPr>
                        <a:t>3156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2F75B5"/>
                          </a:solidFill>
                          <a:effectLst/>
                          <a:latin typeface="Calibri" panose="020F0502020204030204" pitchFamily="34" charset="0"/>
                        </a:rPr>
                        <a:t>114,7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04592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Famisanar EPS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2979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95,7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4356573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2F75B5"/>
                          </a:solidFill>
                          <a:effectLst/>
                          <a:latin typeface="Calibri" panose="020F0502020204030204" pitchFamily="34" charset="0"/>
                        </a:rPr>
                        <a:t>Compensar EPS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1" i="0" u="none" strike="noStrike">
                          <a:solidFill>
                            <a:srgbClr val="2F75B5"/>
                          </a:solidFill>
                          <a:effectLst/>
                          <a:latin typeface="Calibri" panose="020F0502020204030204" pitchFamily="34" charset="0"/>
                        </a:rPr>
                        <a:t>322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1" i="0" u="none" strike="noStrike">
                          <a:solidFill>
                            <a:srgbClr val="2F75B5"/>
                          </a:solidFill>
                          <a:effectLst/>
                          <a:latin typeface="Calibri" panose="020F0502020204030204" pitchFamily="34" charset="0"/>
                        </a:rPr>
                        <a:t>3655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2F75B5"/>
                          </a:solidFill>
                          <a:effectLst/>
                          <a:latin typeface="Calibri" panose="020F0502020204030204" pitchFamily="34" charset="0"/>
                        </a:rPr>
                        <a:t>88,1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985527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2F75B5"/>
                          </a:solidFill>
                          <a:effectLst/>
                          <a:latin typeface="Calibri" panose="020F0502020204030204" pitchFamily="34" charset="0"/>
                        </a:rPr>
                        <a:t>Sanitas EPS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1" i="0" u="none" strike="noStrike">
                          <a:solidFill>
                            <a:srgbClr val="2F75B5"/>
                          </a:solidFill>
                          <a:effectLst/>
                          <a:latin typeface="Calibri" panose="020F0502020204030204" pitchFamily="34" charset="0"/>
                        </a:rPr>
                        <a:t>434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1" i="0" u="none" strike="noStrike">
                          <a:solidFill>
                            <a:srgbClr val="2F75B5"/>
                          </a:solidFill>
                          <a:effectLst/>
                          <a:latin typeface="Calibri" panose="020F0502020204030204" pitchFamily="34" charset="0"/>
                        </a:rPr>
                        <a:t>5280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2F75B5"/>
                          </a:solidFill>
                          <a:effectLst/>
                          <a:latin typeface="Calibri" panose="020F0502020204030204" pitchFamily="34" charset="0"/>
                        </a:rPr>
                        <a:t>82,2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388094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Aliansalud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62,3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937352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general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1885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18807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100,2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9359640"/>
                  </a:ext>
                </a:extLst>
              </a:tr>
            </a:tbl>
          </a:graphicData>
        </a:graphic>
      </p:graphicFrame>
      <p:pic>
        <p:nvPicPr>
          <p:cNvPr id="11" name="Imagen 10">
            <a:extLst>
              <a:ext uri="{FF2B5EF4-FFF2-40B4-BE49-F238E27FC236}">
                <a16:creationId xmlns:a16="http://schemas.microsoft.com/office/drawing/2014/main" id="{666EBC24-6EBB-84C0-361A-11DBF59950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5342" y="2563298"/>
            <a:ext cx="5074920" cy="2072640"/>
          </a:xfrm>
          <a:prstGeom prst="rect">
            <a:avLst/>
          </a:prstGeom>
        </p:spPr>
      </p:pic>
      <p:graphicFrame>
        <p:nvGraphicFramePr>
          <p:cNvPr id="12" name="Tabla 11">
            <a:extLst>
              <a:ext uri="{FF2B5EF4-FFF2-40B4-BE49-F238E27FC236}">
                <a16:creationId xmlns:a16="http://schemas.microsoft.com/office/drawing/2014/main" id="{63D367B1-2874-2273-9BBD-AF785B52B518}"/>
              </a:ext>
            </a:extLst>
          </p:cNvPr>
          <p:cNvGraphicFramePr>
            <a:graphicFrameLocks noGrp="1"/>
          </p:cNvGraphicFramePr>
          <p:nvPr/>
        </p:nvGraphicFramePr>
        <p:xfrm>
          <a:off x="3141133" y="5159097"/>
          <a:ext cx="5158838" cy="1199372"/>
        </p:xfrm>
        <a:graphic>
          <a:graphicData uri="http://schemas.openxmlformats.org/drawingml/2006/table">
            <a:tbl>
              <a:tblPr/>
              <a:tblGrid>
                <a:gridCol w="1874766">
                  <a:extLst>
                    <a:ext uri="{9D8B030D-6E8A-4147-A177-3AD203B41FA5}">
                      <a16:colId xmlns:a16="http://schemas.microsoft.com/office/drawing/2014/main" val="898621364"/>
                    </a:ext>
                  </a:extLst>
                </a:gridCol>
                <a:gridCol w="1383448">
                  <a:extLst>
                    <a:ext uri="{9D8B030D-6E8A-4147-A177-3AD203B41FA5}">
                      <a16:colId xmlns:a16="http://schemas.microsoft.com/office/drawing/2014/main" val="2811823599"/>
                    </a:ext>
                  </a:extLst>
                </a:gridCol>
                <a:gridCol w="879200">
                  <a:extLst>
                    <a:ext uri="{9D8B030D-6E8A-4147-A177-3AD203B41FA5}">
                      <a16:colId xmlns:a16="http://schemas.microsoft.com/office/drawing/2014/main" val="938110118"/>
                    </a:ext>
                  </a:extLst>
                </a:gridCol>
                <a:gridCol w="1021424">
                  <a:extLst>
                    <a:ext uri="{9D8B030D-6E8A-4147-A177-3AD203B41FA5}">
                      <a16:colId xmlns:a16="http://schemas.microsoft.com/office/drawing/2014/main" val="2565871241"/>
                    </a:ext>
                  </a:extLst>
                </a:gridCol>
              </a:tblGrid>
              <a:tr h="197157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EAPB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Casos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NV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Razón MME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0686097"/>
                  </a:ext>
                </a:extLst>
              </a:tr>
              <a:tr h="19715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Otras EAPB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1550,0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4660838"/>
                  </a:ext>
                </a:extLst>
              </a:tr>
              <a:tr h="21358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200" b="1" i="0" u="none" strike="noStrike" dirty="0">
                          <a:solidFill>
                            <a:srgbClr val="2F75B5"/>
                          </a:solidFill>
                          <a:effectLst/>
                          <a:latin typeface="Calibri" panose="020F0502020204030204" pitchFamily="34" charset="0"/>
                        </a:rPr>
                        <a:t>No Asegurado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2F75B5"/>
                          </a:solidFill>
                          <a:effectLst/>
                          <a:latin typeface="Calibri" panose="020F0502020204030204" pitchFamily="34" charset="0"/>
                        </a:rPr>
                        <a:t>181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b="1" i="0" u="none" strike="noStrike">
                          <a:solidFill>
                            <a:srgbClr val="2F75B5"/>
                          </a:solidFill>
                          <a:effectLst/>
                          <a:latin typeface="Calibri" panose="020F0502020204030204" pitchFamily="34" charset="0"/>
                        </a:rPr>
                        <a:t>1092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2F75B5"/>
                          </a:solidFill>
                          <a:effectLst/>
                          <a:latin typeface="Calibri" panose="020F0502020204030204" pitchFamily="34" charset="0"/>
                        </a:rPr>
                        <a:t>165,8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8378927"/>
                  </a:ext>
                </a:extLst>
              </a:tr>
              <a:tr h="19715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Fuerzas Militares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149,7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4342189"/>
                  </a:ext>
                </a:extLst>
              </a:tr>
              <a:tr h="19715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Policia Nacional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58,3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4464842"/>
                  </a:ext>
                </a:extLst>
              </a:tr>
              <a:tr h="19715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general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1568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160,7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03502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83667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Tema de Office">
  <a:themeElements>
    <a:clrScheme name="SDS">
      <a:dk1>
        <a:srgbClr val="333333"/>
      </a:dk1>
      <a:lt1>
        <a:srgbClr val="FFFFFF"/>
      </a:lt1>
      <a:dk2>
        <a:srgbClr val="2788A2"/>
      </a:dk2>
      <a:lt2>
        <a:srgbClr val="E8E8E8"/>
      </a:lt2>
      <a:accent1>
        <a:srgbClr val="2CA8CB"/>
      </a:accent1>
      <a:accent2>
        <a:srgbClr val="185767"/>
      </a:accent2>
      <a:accent3>
        <a:srgbClr val="73CA8B"/>
      </a:accent3>
      <a:accent4>
        <a:srgbClr val="86F3A3"/>
      </a:accent4>
      <a:accent5>
        <a:srgbClr val="36A7C8"/>
      </a:accent5>
      <a:accent6>
        <a:srgbClr val="FFB71A"/>
      </a:accent6>
      <a:hlink>
        <a:srgbClr val="B2F1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lantilla-SDS-2" id="{4FBE0042-14EE-B943-9B4B-70CF6E9E673D}" vid="{6BE10E79-3E17-F94B-BD15-3961F05ABCDF}"/>
    </a:ext>
  </a:extLst>
</a:theme>
</file>

<file path=ppt/theme/theme5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SDS">
    <a:dk1>
      <a:srgbClr val="333333"/>
    </a:dk1>
    <a:lt1>
      <a:srgbClr val="FFFFFF"/>
    </a:lt1>
    <a:dk2>
      <a:srgbClr val="2788A2"/>
    </a:dk2>
    <a:lt2>
      <a:srgbClr val="E8E8E8"/>
    </a:lt2>
    <a:accent1>
      <a:srgbClr val="2CA8CB"/>
    </a:accent1>
    <a:accent2>
      <a:srgbClr val="185767"/>
    </a:accent2>
    <a:accent3>
      <a:srgbClr val="73CA8B"/>
    </a:accent3>
    <a:accent4>
      <a:srgbClr val="86F3A3"/>
    </a:accent4>
    <a:accent5>
      <a:srgbClr val="36A7C8"/>
    </a:accent5>
    <a:accent6>
      <a:srgbClr val="FFB71A"/>
    </a:accent6>
    <a:hlink>
      <a:srgbClr val="B2F186"/>
    </a:hlink>
    <a:folHlink>
      <a:srgbClr val="96607D"/>
    </a:folHlink>
  </a:clrScheme>
</a:themeOverride>
</file>

<file path=ppt/theme/themeOverride10.xml><?xml version="1.0" encoding="utf-8"?>
<a:themeOverride xmlns:a="http://schemas.openxmlformats.org/drawingml/2006/main">
  <a:clrScheme name="Office 2013 - 2022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 2013 - 2022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 2013 - 2022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</a:themeOverride>
</file>

<file path=ppt/theme/themeOverride12.xml><?xml version="1.0" encoding="utf-8"?>
<a:themeOverride xmlns:a="http://schemas.openxmlformats.org/drawingml/2006/main">
  <a:clrScheme name="SDS">
    <a:dk1>
      <a:srgbClr val="333333"/>
    </a:dk1>
    <a:lt1>
      <a:srgbClr val="FFFFFF"/>
    </a:lt1>
    <a:dk2>
      <a:srgbClr val="2788A2"/>
    </a:dk2>
    <a:lt2>
      <a:srgbClr val="E8E8E8"/>
    </a:lt2>
    <a:accent1>
      <a:srgbClr val="2CA8CB"/>
    </a:accent1>
    <a:accent2>
      <a:srgbClr val="185767"/>
    </a:accent2>
    <a:accent3>
      <a:srgbClr val="73CA8B"/>
    </a:accent3>
    <a:accent4>
      <a:srgbClr val="86F3A3"/>
    </a:accent4>
    <a:accent5>
      <a:srgbClr val="36A7C8"/>
    </a:accent5>
    <a:accent6>
      <a:srgbClr val="FFB71A"/>
    </a:accent6>
    <a:hlink>
      <a:srgbClr val="B2F186"/>
    </a:hlink>
    <a:folHlink>
      <a:srgbClr val="96607D"/>
    </a:folHlink>
  </a:clrScheme>
</a:themeOverride>
</file>

<file path=ppt/theme/themeOverride13.xml><?xml version="1.0" encoding="utf-8"?>
<a:themeOverride xmlns:a="http://schemas.openxmlformats.org/drawingml/2006/main">
  <a:clrScheme name="SDS">
    <a:dk1>
      <a:srgbClr val="333333"/>
    </a:dk1>
    <a:lt1>
      <a:srgbClr val="FFFFFF"/>
    </a:lt1>
    <a:dk2>
      <a:srgbClr val="2788A2"/>
    </a:dk2>
    <a:lt2>
      <a:srgbClr val="E8E8E8"/>
    </a:lt2>
    <a:accent1>
      <a:srgbClr val="2CA8CB"/>
    </a:accent1>
    <a:accent2>
      <a:srgbClr val="185767"/>
    </a:accent2>
    <a:accent3>
      <a:srgbClr val="73CA8B"/>
    </a:accent3>
    <a:accent4>
      <a:srgbClr val="86F3A3"/>
    </a:accent4>
    <a:accent5>
      <a:srgbClr val="36A7C8"/>
    </a:accent5>
    <a:accent6>
      <a:srgbClr val="FFB71A"/>
    </a:accent6>
    <a:hlink>
      <a:srgbClr val="B2F186"/>
    </a:hlink>
    <a:folHlink>
      <a:srgbClr val="96607D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</a:themeOverride>
</file>

<file path=ppt/theme/themeOverride2.xml><?xml version="1.0" encoding="utf-8"?>
<a:themeOverride xmlns:a="http://schemas.openxmlformats.org/drawingml/2006/main">
  <a:clrScheme name="Office 2013 - 2022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 2013 - 2022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 2013 - 2022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 2013 - 2022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 2013 - 2022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 2013 - 2022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SDS">
    <a:dk1>
      <a:srgbClr val="333333"/>
    </a:dk1>
    <a:lt1>
      <a:srgbClr val="FFFFFF"/>
    </a:lt1>
    <a:dk2>
      <a:srgbClr val="2788A2"/>
    </a:dk2>
    <a:lt2>
      <a:srgbClr val="E8E8E8"/>
    </a:lt2>
    <a:accent1>
      <a:srgbClr val="2CA8CB"/>
    </a:accent1>
    <a:accent2>
      <a:srgbClr val="185767"/>
    </a:accent2>
    <a:accent3>
      <a:srgbClr val="73CA8B"/>
    </a:accent3>
    <a:accent4>
      <a:srgbClr val="86F3A3"/>
    </a:accent4>
    <a:accent5>
      <a:srgbClr val="36A7C8"/>
    </a:accent5>
    <a:accent6>
      <a:srgbClr val="FFB71A"/>
    </a:accent6>
    <a:hlink>
      <a:srgbClr val="B2F186"/>
    </a:hlink>
    <a:folHlink>
      <a:srgbClr val="96607D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</a:themeOverride>
</file>

<file path=ppt/theme/themeOverride6.xml><?xml version="1.0" encoding="utf-8"?>
<a:themeOverride xmlns:a="http://schemas.openxmlformats.org/drawingml/2006/main">
  <a:clrScheme name="Office 2013 - 2022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 2013 - 2022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 2013 - 2022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Office 2013 - 2022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 2013 - 2022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 2013 - 2022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50eff269-fa68-45fc-8f3c-134ded80e6db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27C8951AE48874AACB4E37AE0D1F385" ma:contentTypeVersion="17" ma:contentTypeDescription="Crear nuevo documento." ma:contentTypeScope="" ma:versionID="77b1a5c90bd4e002f92cad0483f7a58c">
  <xsd:schema xmlns:xsd="http://www.w3.org/2001/XMLSchema" xmlns:xs="http://www.w3.org/2001/XMLSchema" xmlns:p="http://schemas.microsoft.com/office/2006/metadata/properties" xmlns:ns3="50eff269-fa68-45fc-8f3c-134ded80e6db" xmlns:ns4="069537d0-7c7d-423c-ad01-43cd155efdff" targetNamespace="http://schemas.microsoft.com/office/2006/metadata/properties" ma:root="true" ma:fieldsID="6163ca15d346fb2a33f32359bef33ee0" ns3:_="" ns4:_="">
    <xsd:import namespace="50eff269-fa68-45fc-8f3c-134ded80e6db"/>
    <xsd:import namespace="069537d0-7c7d-423c-ad01-43cd155efdff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SearchProperties" minOccurs="0"/>
                <xsd:element ref="ns3:_activity" minOccurs="0"/>
                <xsd:element ref="ns3:MediaServiceObjectDetectorVersions" minOccurs="0"/>
                <xsd:element ref="ns3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eff269-fa68-45fc-8f3c-134ded80e6d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6" nillable="true" ma:displayName="Length (seconds)" ma:internalName="MediaLengthInSeconds" ma:readOnly="true">
      <xsd:simpleType>
        <xsd:restriction base="dms:Unknown"/>
      </xsd:simpleType>
    </xsd:element>
    <xsd:element name="MediaServiceAutoTags" ma:index="17" nillable="true" ma:displayName="Tags" ma:internalName="MediaServiceAutoTags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4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9537d0-7c7d-423c-ad01-43cd155efdff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Hash de la sugerencia para compartir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3663842-565E-48A8-9F2C-9E06470AACA7}">
  <ds:schemaRefs>
    <ds:schemaRef ds:uri="069537d0-7c7d-423c-ad01-43cd155efdff"/>
    <ds:schemaRef ds:uri="50eff269-fa68-45fc-8f3c-134ded80e6db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95772274-EB71-4D0A-A670-0005196A3B8B}">
  <ds:schemaRefs>
    <ds:schemaRef ds:uri="069537d0-7c7d-423c-ad01-43cd155efdff"/>
    <ds:schemaRef ds:uri="50eff269-fa68-45fc-8f3c-134ded80e6db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C1416C3B-C7D1-4C87-AA57-8E8316ECD72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435</TotalTime>
  <Words>2362</Words>
  <Application>Microsoft Office PowerPoint</Application>
  <PresentationFormat>Panorámica</PresentationFormat>
  <Paragraphs>834</Paragraphs>
  <Slides>23</Slides>
  <Notes>7</Notes>
  <HiddenSlides>0</HiddenSlides>
  <MMClips>0</MMClips>
  <ScaleCrop>false</ScaleCrop>
  <HeadingPairs>
    <vt:vector size="4" baseType="variant">
      <vt:variant>
        <vt:lpstr>Tema</vt:lpstr>
      </vt:variant>
      <vt:variant>
        <vt:i4>4</vt:i4>
      </vt:variant>
      <vt:variant>
        <vt:lpstr>Títulos de diapositiva</vt:lpstr>
      </vt:variant>
      <vt:variant>
        <vt:i4>23</vt:i4>
      </vt:variant>
    </vt:vector>
  </HeadingPairs>
  <TitlesOfParts>
    <vt:vector size="27" baseType="lpstr">
      <vt:lpstr>Office Theme</vt:lpstr>
      <vt:lpstr>1_Office Theme</vt:lpstr>
      <vt:lpstr>2_Office Theme</vt:lpstr>
      <vt:lpstr>Tema de Office</vt:lpstr>
      <vt:lpstr>Mesa ampliada  Distrital de seguimiento Materno perinatal  N°18</vt:lpstr>
      <vt:lpstr>Agenda </vt:lpstr>
      <vt:lpstr>Presentación de PowerPoint</vt:lpstr>
      <vt:lpstr>1. Saludo y apertura </vt:lpstr>
      <vt:lpstr> 2. Situación epidemiológica  Morbilidad materna extrema Mortalidad materna  Mortalidad Perinatal</vt:lpstr>
      <vt:lpstr>Morbilidad  Materna Extrema</vt:lpstr>
      <vt:lpstr>Presentación de PowerPoint</vt:lpstr>
      <vt:lpstr>Presentación de PowerPoint</vt:lpstr>
      <vt:lpstr>Presentación de PowerPoint</vt:lpstr>
      <vt:lpstr>Presentación de PowerPoint</vt:lpstr>
      <vt:lpstr>Mortalidad  Materna</vt:lpstr>
      <vt:lpstr>Presentación de PowerPoint</vt:lpstr>
      <vt:lpstr>Presentación de PowerPoint</vt:lpstr>
      <vt:lpstr>Presentación de PowerPoint</vt:lpstr>
      <vt:lpstr>Presentación de PowerPoint</vt:lpstr>
      <vt:lpstr>Mortalidad  Perinatal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  3. Seguimiento Cohorte gestantes  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Diana Carolina, Franco Pulido</dc:creator>
  <cp:lastModifiedBy>Diana Carolina, Franco Pulido</cp:lastModifiedBy>
  <cp:revision>208</cp:revision>
  <dcterms:created xsi:type="dcterms:W3CDTF">2025-05-27T19:35:44Z</dcterms:created>
  <dcterms:modified xsi:type="dcterms:W3CDTF">2025-07-17T03:57:45Z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0x010100427C8951AE48874AACB4E37AE0D1F385</vt:lpwstr>
  </property>
</Properties>
</file>