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544" r:id="rId2"/>
    <p:sldId id="532" r:id="rId3"/>
    <p:sldId id="550" r:id="rId4"/>
    <p:sldId id="551" r:id="rId5"/>
    <p:sldId id="552" r:id="rId6"/>
    <p:sldId id="53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7242"/>
  </p:normalViewPr>
  <p:slideViewPr>
    <p:cSldViewPr snapToGrid="0">
      <p:cViewPr varScale="1">
        <p:scale>
          <a:sx n="113" d="100"/>
          <a:sy n="113" d="100"/>
        </p:scale>
        <p:origin x="1068" y="102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1061316" y="1275127"/>
            <a:ext cx="92817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 Formación Profesional Integral Centro de Tecnologías Agroindustriales- CTA 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 08 de mayo de 2026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prstClr val="white"/>
                </a:solidFill>
                <a:latin typeface="WORK SANS BOLD ROMAN" pitchFamily="2" charset="77"/>
              </a:rPr>
              <a:t>EDUCACIÓN SUPERIOR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CA50EF9-EF0C-AAD9-0474-ED1FADDCD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406720"/>
              </p:ext>
            </p:extLst>
          </p:nvPr>
        </p:nvGraphicFramePr>
        <p:xfrm>
          <a:off x="1236133" y="2088885"/>
          <a:ext cx="8635998" cy="1915848"/>
        </p:xfrm>
        <a:graphic>
          <a:graphicData uri="http://schemas.openxmlformats.org/drawingml/2006/table">
            <a:tbl>
              <a:tblPr/>
              <a:tblGrid>
                <a:gridCol w="4684888">
                  <a:extLst>
                    <a:ext uri="{9D8B030D-6E8A-4147-A177-3AD203B41FA5}">
                      <a16:colId xmlns:a16="http://schemas.microsoft.com/office/drawing/2014/main" val="1935144520"/>
                    </a:ext>
                  </a:extLst>
                </a:gridCol>
                <a:gridCol w="1317037">
                  <a:extLst>
                    <a:ext uri="{9D8B030D-6E8A-4147-A177-3AD203B41FA5}">
                      <a16:colId xmlns:a16="http://schemas.microsoft.com/office/drawing/2014/main" val="613232889"/>
                    </a:ext>
                  </a:extLst>
                </a:gridCol>
                <a:gridCol w="1279407">
                  <a:extLst>
                    <a:ext uri="{9D8B030D-6E8A-4147-A177-3AD203B41FA5}">
                      <a16:colId xmlns:a16="http://schemas.microsoft.com/office/drawing/2014/main" val="106313601"/>
                    </a:ext>
                  </a:extLst>
                </a:gridCol>
                <a:gridCol w="1354666">
                  <a:extLst>
                    <a:ext uri="{9D8B030D-6E8A-4147-A177-3AD203B41FA5}">
                      <a16:colId xmlns:a16="http://schemas.microsoft.com/office/drawing/2014/main" val="2531930918"/>
                    </a:ext>
                  </a:extLst>
                </a:gridCol>
              </a:tblGrid>
              <a:tr h="31930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Metas Formación Profesional Integral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META 2026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EJECUCIÓN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065428"/>
                  </a:ext>
                </a:extLst>
              </a:tr>
              <a:tr h="31930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Tecnólogos Regular - Presencial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1.198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896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74,79%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130238"/>
                  </a:ext>
                </a:extLst>
              </a:tr>
              <a:tr h="31930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Tecnólogos Regular - Virtual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1.589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1.242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316917"/>
                  </a:ext>
                </a:extLst>
              </a:tr>
              <a:tr h="31930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Tecnólogos Full Popular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963817"/>
                  </a:ext>
                </a:extLst>
              </a:tr>
              <a:tr h="31930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Tecnólogos (A)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2.802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2.138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024853"/>
                  </a:ext>
                </a:extLst>
              </a:tr>
              <a:tr h="319308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TECNOLÓGICA (B) = (A)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2.802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2.138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851141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11801207-A0DE-03EB-2401-FAF2192C5041}"/>
              </a:ext>
            </a:extLst>
          </p:cNvPr>
          <p:cNvSpPr txBox="1"/>
          <p:nvPr/>
        </p:nvSpPr>
        <p:spPr>
          <a:xfrm>
            <a:off x="1449430" y="5149054"/>
            <a:ext cx="68611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dirty="0"/>
              <a:t>Observaciones: Tecnólogo en supervisión de ventas se va abrir en oferta cerrada del programa full popular, convenio</a:t>
            </a:r>
          </a:p>
          <a:p>
            <a:r>
              <a:rPr lang="es-CO" sz="1100" dirty="0"/>
              <a:t> alcaldía de Cartago </a:t>
            </a:r>
          </a:p>
        </p:txBody>
      </p:sp>
    </p:spTree>
    <p:extLst>
      <p:ext uri="{BB962C8B-B14F-4D97-AF65-F5344CB8AC3E}">
        <p14:creationId xmlns:p14="http://schemas.microsoft.com/office/powerpoint/2010/main" val="2269292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prstClr val="white"/>
                </a:solidFill>
                <a:latin typeface="WORK SANS BOLD ROMAN" pitchFamily="2" charset="77"/>
              </a:rPr>
              <a:t>TÉCNICOS Y OTROS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E44C32F-EDF9-5F5C-861B-8AB71BF551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940369"/>
              </p:ext>
            </p:extLst>
          </p:nvPr>
        </p:nvGraphicFramePr>
        <p:xfrm>
          <a:off x="1802920" y="2074240"/>
          <a:ext cx="7720642" cy="2709520"/>
        </p:xfrm>
        <a:graphic>
          <a:graphicData uri="http://schemas.openxmlformats.org/drawingml/2006/table">
            <a:tbl>
              <a:tblPr/>
              <a:tblGrid>
                <a:gridCol w="3598308">
                  <a:extLst>
                    <a:ext uri="{9D8B030D-6E8A-4147-A177-3AD203B41FA5}">
                      <a16:colId xmlns:a16="http://schemas.microsoft.com/office/drawing/2014/main" val="2942930064"/>
                    </a:ext>
                  </a:extLst>
                </a:gridCol>
                <a:gridCol w="1275129">
                  <a:extLst>
                    <a:ext uri="{9D8B030D-6E8A-4147-A177-3AD203B41FA5}">
                      <a16:colId xmlns:a16="http://schemas.microsoft.com/office/drawing/2014/main" val="374017209"/>
                    </a:ext>
                  </a:extLst>
                </a:gridCol>
                <a:gridCol w="1449804">
                  <a:extLst>
                    <a:ext uri="{9D8B030D-6E8A-4147-A177-3AD203B41FA5}">
                      <a16:colId xmlns:a16="http://schemas.microsoft.com/office/drawing/2014/main" val="1286760215"/>
                    </a:ext>
                  </a:extLst>
                </a:gridCol>
                <a:gridCol w="1397401">
                  <a:extLst>
                    <a:ext uri="{9D8B030D-6E8A-4147-A177-3AD203B41FA5}">
                      <a16:colId xmlns:a16="http://schemas.microsoft.com/office/drawing/2014/main" val="2267608617"/>
                    </a:ext>
                  </a:extLst>
                </a:gridCol>
              </a:tblGrid>
              <a:tr h="27095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Metas Formación Profesional Integral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META 2026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EJECUCIÓN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510542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Operarios Regular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47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825430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Operarios CampeSENA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17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352573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Operarios Full Popular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32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14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6267434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Operarios FIC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31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1705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Operarios (C)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96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45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000920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Auxiliares Regular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60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07150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Auxiliares CampeSENA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4608517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Auxiliares Full Popular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457118"/>
                  </a:ext>
                </a:extLst>
              </a:tr>
              <a:tr h="270952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Auxiliares (D)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60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-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537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276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prstClr val="white"/>
                </a:solidFill>
                <a:latin typeface="WORK SANS BOLD ROMAN" pitchFamily="2" charset="77"/>
              </a:rPr>
              <a:t>TÉCNICOS Y OTROS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084A897-A537-B4FF-02E2-A2FFAD612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768836"/>
              </p:ext>
            </p:extLst>
          </p:nvPr>
        </p:nvGraphicFramePr>
        <p:xfrm>
          <a:off x="1449236" y="1759787"/>
          <a:ext cx="8712679" cy="3045130"/>
        </p:xfrm>
        <a:graphic>
          <a:graphicData uri="http://schemas.openxmlformats.org/drawingml/2006/table">
            <a:tbl>
              <a:tblPr/>
              <a:tblGrid>
                <a:gridCol w="4290760">
                  <a:extLst>
                    <a:ext uri="{9D8B030D-6E8A-4147-A177-3AD203B41FA5}">
                      <a16:colId xmlns:a16="http://schemas.microsoft.com/office/drawing/2014/main" val="623491126"/>
                    </a:ext>
                  </a:extLst>
                </a:gridCol>
                <a:gridCol w="1367797">
                  <a:extLst>
                    <a:ext uri="{9D8B030D-6E8A-4147-A177-3AD203B41FA5}">
                      <a16:colId xmlns:a16="http://schemas.microsoft.com/office/drawing/2014/main" val="256232333"/>
                    </a:ext>
                  </a:extLst>
                </a:gridCol>
                <a:gridCol w="1555166">
                  <a:extLst>
                    <a:ext uri="{9D8B030D-6E8A-4147-A177-3AD203B41FA5}">
                      <a16:colId xmlns:a16="http://schemas.microsoft.com/office/drawing/2014/main" val="2426204861"/>
                    </a:ext>
                  </a:extLst>
                </a:gridCol>
                <a:gridCol w="1498956">
                  <a:extLst>
                    <a:ext uri="{9D8B030D-6E8A-4147-A177-3AD203B41FA5}">
                      <a16:colId xmlns:a16="http://schemas.microsoft.com/office/drawing/2014/main" val="2265377033"/>
                    </a:ext>
                  </a:extLst>
                </a:gridCol>
              </a:tblGrid>
              <a:tr h="27683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Metas Formación Profesional Integral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META 2026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EJECUCIÓN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668523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 Regular - Presencial y a Distancia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822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783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95,26%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352423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 Regular - Virtual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543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394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72,56%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1410760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 CampeSENA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181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161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88,95%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39678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 Full Popular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69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72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104,35%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5064428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Articulación con la Media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4.161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3.306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640404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Técnico FIC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145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85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58,62%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50015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Técnico  (E)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5.921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4.801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857192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Profundización Técnica (F)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45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22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425370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OCUPACIONAL (G) = (C+D+E+F)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6.122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4.868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936736"/>
                  </a:ext>
                </a:extLst>
              </a:tr>
              <a:tr h="27683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FORMACION TITULADA (H) = (B+G)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8.924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7.006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725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994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prstClr val="white"/>
                </a:solidFill>
                <a:latin typeface="WORK SANS BOLD ROMAN" pitchFamily="2" charset="77"/>
              </a:rPr>
              <a:t>FORMACIÓN COMPLEMENTARIA</a:t>
            </a:r>
            <a:endParaRPr kumimoji="0" lang="es-CO" sz="3600" b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8D8CDEF-D013-6AFD-39C8-CCC74A89F2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884264"/>
              </p:ext>
            </p:extLst>
          </p:nvPr>
        </p:nvGraphicFramePr>
        <p:xfrm>
          <a:off x="1259457" y="1864240"/>
          <a:ext cx="7345751" cy="3129520"/>
        </p:xfrm>
        <a:graphic>
          <a:graphicData uri="http://schemas.openxmlformats.org/drawingml/2006/table">
            <a:tbl>
              <a:tblPr/>
              <a:tblGrid>
                <a:gridCol w="3984950">
                  <a:extLst>
                    <a:ext uri="{9D8B030D-6E8A-4147-A177-3AD203B41FA5}">
                      <a16:colId xmlns:a16="http://schemas.microsoft.com/office/drawing/2014/main" val="3780481944"/>
                    </a:ext>
                  </a:extLst>
                </a:gridCol>
                <a:gridCol w="1120267">
                  <a:extLst>
                    <a:ext uri="{9D8B030D-6E8A-4147-A177-3AD203B41FA5}">
                      <a16:colId xmlns:a16="http://schemas.microsoft.com/office/drawing/2014/main" val="1102807659"/>
                    </a:ext>
                  </a:extLst>
                </a:gridCol>
                <a:gridCol w="1088259">
                  <a:extLst>
                    <a:ext uri="{9D8B030D-6E8A-4147-A177-3AD203B41FA5}">
                      <a16:colId xmlns:a16="http://schemas.microsoft.com/office/drawing/2014/main" val="1512769325"/>
                    </a:ext>
                  </a:extLst>
                </a:gridCol>
                <a:gridCol w="1152275">
                  <a:extLst>
                    <a:ext uri="{9D8B030D-6E8A-4147-A177-3AD203B41FA5}">
                      <a16:colId xmlns:a16="http://schemas.microsoft.com/office/drawing/2014/main" val="1939526877"/>
                    </a:ext>
                  </a:extLst>
                </a:gridCol>
              </a:tblGrid>
              <a:tr h="24304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Complementaria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Ejecución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249907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Cupos 2026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Cupos 2026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234973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 Sin Bilingüismo (Complementaria)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23.840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6.720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28,19%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340951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Bilingüismo Virtual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4018515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Bilingüismo Presencial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1621083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Economía Popular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517544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Especial Popular (FEP)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514415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CAMPESENA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987558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Especial Campesina (FEC) Placa Huella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17437"/>
                  </a:ext>
                </a:extLst>
              </a:tr>
              <a:tr h="456003"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Formación Especial Campesina (FEC) Otros Programas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503707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 Formación Complementaria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264601"/>
                  </a:ext>
                </a:extLst>
              </a:tr>
              <a:tr h="2430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Formación Complementaria 2026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47.795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444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619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4360</TotalTime>
  <Words>439</Words>
  <Application>Microsoft Office PowerPoint</Application>
  <PresentationFormat>Panorámica</PresentationFormat>
  <Paragraphs>164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WORK SANS BOLD ROMAN</vt:lpstr>
      <vt:lpstr>WORK SANS BOLD ROMAN</vt:lpstr>
      <vt:lpstr>WORK SANS SEMIBOLD ROMAN</vt:lpstr>
      <vt:lpstr>Office 2013 - Tema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Rito Alfonso Salazar Moya</cp:lastModifiedBy>
  <cp:revision>79</cp:revision>
  <dcterms:created xsi:type="dcterms:W3CDTF">2020-10-01T23:51:28Z</dcterms:created>
  <dcterms:modified xsi:type="dcterms:W3CDTF">2026-05-11T13:45:03Z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