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8.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145706541" r:id="rId2"/>
    <p:sldId id="2145706542" r:id="rId3"/>
    <p:sldId id="2145706547" r:id="rId4"/>
    <p:sldId id="2145706597" r:id="rId5"/>
    <p:sldId id="2145706598" r:id="rId6"/>
    <p:sldId id="2145706599" r:id="rId7"/>
    <p:sldId id="2145706601" r:id="rId8"/>
    <p:sldId id="2145706604" r:id="rId9"/>
    <p:sldId id="2145706630" r:id="rId10"/>
    <p:sldId id="2145706558" r:id="rId11"/>
    <p:sldId id="2145706559" r:id="rId12"/>
    <p:sldId id="2145706560" r:id="rId13"/>
    <p:sldId id="2145706623" r:id="rId14"/>
    <p:sldId id="2145706624" r:id="rId15"/>
    <p:sldId id="2145706625" r:id="rId16"/>
    <p:sldId id="2145706565" r:id="rId17"/>
    <p:sldId id="2145706596" r:id="rId18"/>
    <p:sldId id="2145706631" r:id="rId19"/>
    <p:sldId id="2145706567" r:id="rId20"/>
    <p:sldId id="2145706605" r:id="rId21"/>
    <p:sldId id="2145706606" r:id="rId22"/>
    <p:sldId id="2145706626" r:id="rId23"/>
    <p:sldId id="2145706607" r:id="rId24"/>
    <p:sldId id="2145706609" r:id="rId25"/>
    <p:sldId id="2145706610" r:id="rId26"/>
    <p:sldId id="2145706611" r:id="rId27"/>
    <p:sldId id="2145706629" r:id="rId28"/>
    <p:sldId id="2145706576" r:id="rId29"/>
    <p:sldId id="2145706612" r:id="rId30"/>
    <p:sldId id="2145706613" r:id="rId31"/>
    <p:sldId id="2145706614" r:id="rId32"/>
    <p:sldId id="2145706615" r:id="rId33"/>
    <p:sldId id="2145706616" r:id="rId34"/>
    <p:sldId id="2145706618" r:id="rId35"/>
    <p:sldId id="2145706621" r:id="rId36"/>
    <p:sldId id="2145706627" r:id="rId37"/>
    <p:sldId id="2145706628" r:id="rId38"/>
    <p:sldId id="2145706548" r:id="rId39"/>
  </p:sldIdLst>
  <p:sldSz cx="12192000" cy="6858000"/>
  <p:notesSz cx="6858000" cy="9144000"/>
  <p:defaultTex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50C0E3"/>
    <a:srgbClr val="38A9CA"/>
    <a:srgbClr val="328AA4"/>
    <a:srgbClr val="285B6A"/>
    <a:srgbClr val="72CA8B"/>
    <a:srgbClr val="725EB1"/>
    <a:srgbClr val="FB8AD8"/>
    <a:srgbClr val="FB8A60"/>
    <a:srgbClr val="E337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5" autoAdjust="0"/>
    <p:restoredTop sz="92909" autoAdjust="0"/>
  </p:normalViewPr>
  <p:slideViewPr>
    <p:cSldViewPr snapToGrid="0">
      <p:cViewPr varScale="1">
        <p:scale>
          <a:sx n="68" d="100"/>
          <a:sy n="68" d="100"/>
        </p:scale>
        <p:origin x="69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8E904-1C21-DB4E-A263-78898B7AB3EC}" type="datetimeFigureOut">
              <a:rPr lang="en-CO" smtClean="0"/>
              <a:t>11/28/2025</a:t>
            </a:fld>
            <a:endParaRPr lang="en-C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01B790-843C-0548-8062-239BD2CF5E87}" type="slidenum">
              <a:rPr lang="en-CO" smtClean="0"/>
              <a:t>‹Nº›</a:t>
            </a:fld>
            <a:endParaRPr lang="en-CO"/>
          </a:p>
        </p:txBody>
      </p:sp>
    </p:spTree>
    <p:extLst>
      <p:ext uri="{BB962C8B-B14F-4D97-AF65-F5344CB8AC3E}">
        <p14:creationId xmlns:p14="http://schemas.microsoft.com/office/powerpoint/2010/main" val="1919296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E901B790-843C-0548-8062-239BD2CF5E87}" type="slidenum">
              <a:rPr lang="en-CO" smtClean="0"/>
              <a:t>1</a:t>
            </a:fld>
            <a:endParaRPr lang="en-CO"/>
          </a:p>
        </p:txBody>
      </p:sp>
    </p:spTree>
    <p:extLst>
      <p:ext uri="{BB962C8B-B14F-4D97-AF65-F5344CB8AC3E}">
        <p14:creationId xmlns:p14="http://schemas.microsoft.com/office/powerpoint/2010/main" val="35114443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hasCustomPrompt="1"/>
          </p:nvPr>
        </p:nvSpPr>
        <p:spPr>
          <a:xfrm>
            <a:off x="1231783" y="1907526"/>
            <a:ext cx="7723531" cy="1514230"/>
          </a:xfrm>
          <a:noFill/>
          <a:ln>
            <a:noFill/>
          </a:ln>
        </p:spPr>
        <p:txBody>
          <a:bodyPr spcFirstLastPara="1" wrap="square" lIns="91425" tIns="91425" rIns="91425" bIns="91425" anchor="t" anchorCtr="0">
            <a:spAutoFit/>
          </a:bodyPr>
          <a:lstStyle>
            <a:lvl1pPr>
              <a:defRPr lang="en-CO" sz="4800" b="1">
                <a:solidFill>
                  <a:schemeClr val="lt1"/>
                </a:solidFill>
                <a:latin typeface="Aptos" panose="020B0004020202020204" pitchFamily="34" charset="0"/>
                <a:ea typeface="+mn-lt"/>
                <a:cs typeface="+mn-lt"/>
              </a:defRPr>
            </a:lvl1pPr>
          </a:lstStyle>
          <a:p>
            <a:pPr marL="0" lvl="0"/>
            <a:r>
              <a:rPr lang="en-US" dirty="0" err="1"/>
              <a:t>Título</a:t>
            </a:r>
            <a:r>
              <a:rPr lang="en-US" dirty="0"/>
              <a:t/>
            </a:r>
            <a:br>
              <a:rPr lang="en-US" dirty="0"/>
            </a:br>
            <a:r>
              <a:rPr lang="en-US" dirty="0" err="1"/>
              <a:t>presentación</a:t>
            </a:r>
            <a:endParaRPr lang="en-CO" dirty="0"/>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hasCustomPrompt="1"/>
          </p:nvPr>
        </p:nvSpPr>
        <p:spPr>
          <a:xfrm>
            <a:off x="1231783" y="3502152"/>
            <a:ext cx="7723531" cy="677354"/>
          </a:xfrm>
          <a:noFill/>
          <a:ln>
            <a:noFill/>
          </a:ln>
        </p:spPr>
        <p:txBody>
          <a:bodyPr spcFirstLastPara="1" wrap="square" lIns="91425" tIns="91425" rIns="91425" bIns="91425" anchor="t" anchorCtr="0">
            <a:noAutofit/>
          </a:bodyPr>
          <a:lstStyle>
            <a:lvl1pPr marL="0" indent="0">
              <a:buNone/>
              <a:defRPr lang="en-CO" sz="2000" spc="300">
                <a:solidFill>
                  <a:schemeClr val="bg1"/>
                </a:solidFill>
                <a:ea typeface="+mn-lt"/>
                <a:cs typeface="+mn-lt"/>
              </a:defRPr>
            </a:lvl1pPr>
          </a:lstStyle>
          <a:p>
            <a:pPr marL="0" lvl="0"/>
            <a:r>
              <a:rPr lang="en-US" dirty="0" err="1"/>
              <a:t>Subtítulo</a:t>
            </a:r>
            <a:r>
              <a:rPr lang="en-US" dirty="0"/>
              <a:t> / </a:t>
            </a:r>
            <a:r>
              <a:rPr lang="en-US" dirty="0" err="1"/>
              <a:t>fecha</a:t>
            </a:r>
            <a:endParaRPr lang="en-CO" dirty="0"/>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11/28/2025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Tree>
    <p:extLst>
      <p:ext uri="{BB962C8B-B14F-4D97-AF65-F5344CB8AC3E}">
        <p14:creationId xmlns:p14="http://schemas.microsoft.com/office/powerpoint/2010/main" val="902491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11/28/2025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
        <p:nvSpPr>
          <p:cNvPr id="7" name="Google Shape;88;p13">
            <a:extLst>
              <a:ext uri="{FF2B5EF4-FFF2-40B4-BE49-F238E27FC236}">
                <a16:creationId xmlns:a16="http://schemas.microsoft.com/office/drawing/2014/main" id="{52A3E154-587D-9517-4F28-3205BFD42D8D}"/>
              </a:ext>
            </a:extLst>
          </p:cNvPr>
          <p:cNvSpPr txBox="1"/>
          <p:nvPr userDrawn="1"/>
        </p:nvSpPr>
        <p:spPr>
          <a:xfrm>
            <a:off x="1134479" y="2789289"/>
            <a:ext cx="7476122" cy="1200298"/>
          </a:xfrm>
          <a:prstGeom prst="rect">
            <a:avLst/>
          </a:prstGeom>
          <a:noFill/>
          <a:ln>
            <a:noFill/>
          </a:ln>
        </p:spPr>
        <p:txBody>
          <a:bodyPr spcFirstLastPara="1" wrap="square" lIns="91425" tIns="91425" rIns="91425" bIns="91425" anchor="t" anchorCtr="0">
            <a:spAutoFit/>
          </a:bodyPr>
          <a:lstStyle/>
          <a:p>
            <a:r>
              <a:rPr lang="es-MX" sz="6600" b="1" dirty="0">
                <a:solidFill>
                  <a:schemeClr val="lt1"/>
                </a:solidFill>
                <a:latin typeface="Aptos" panose="020B0004020202020204" pitchFamily="34" charset="0"/>
                <a:ea typeface="+mn-lt"/>
                <a:cs typeface="+mn-lt"/>
                <a:sym typeface="Oswald"/>
              </a:rPr>
              <a:t>Gracias</a:t>
            </a:r>
            <a:endParaRPr lang="es-CO" sz="6600" b="1" dirty="0">
              <a:solidFill>
                <a:schemeClr val="lt1"/>
              </a:solidFill>
              <a:latin typeface="Aptos" panose="020B0004020202020204" pitchFamily="34" charset="0"/>
              <a:ea typeface="+mn-lt"/>
              <a:cs typeface="+mn-lt"/>
              <a:sym typeface="Oswald"/>
            </a:endParaRPr>
          </a:p>
        </p:txBody>
      </p:sp>
    </p:spTree>
    <p:extLst>
      <p:ext uri="{BB962C8B-B14F-4D97-AF65-F5344CB8AC3E}">
        <p14:creationId xmlns:p14="http://schemas.microsoft.com/office/powerpoint/2010/main" val="1728031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O"/>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O"/>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fld id="{3EDCF50D-4CD3-C241-B327-EBF77B0176DC}" type="datetimeFigureOut">
              <a:rPr lang="en-CO" smtClean="0"/>
              <a:t>11/28/2025</a:t>
            </a:fld>
            <a:endParaRPr lang="en-CO"/>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4183838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p:txBody>
          <a:bodyPr/>
          <a:lstStyle/>
          <a:p>
            <a:r>
              <a:rPr lang="en-US"/>
              <a:t>Click to edit Master title style</a:t>
            </a:r>
            <a:endParaRPr lang="en-CO"/>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fld id="{3EDCF50D-4CD3-C241-B327-EBF77B0176DC}" type="datetimeFigureOut">
              <a:rPr lang="en-CO" smtClean="0"/>
              <a:t>11/28/2025</a:t>
            </a:fld>
            <a:endParaRPr lang="en-CO"/>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870213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hasCustomPrompt="1"/>
          </p:nvPr>
        </p:nvSpPr>
        <p:spPr>
          <a:xfrm>
            <a:off x="838200" y="636519"/>
            <a:ext cx="10515600" cy="510524"/>
          </a:xfrm>
          <a:noFill/>
        </p:spPr>
        <p:txBody>
          <a:bodyPr wrap="square" lIns="91440" tIns="45720" rIns="91440" bIns="45720" anchor="t">
            <a:spAutoFit/>
          </a:bodyPr>
          <a:lstStyle>
            <a:lvl1pPr>
              <a:defRPr lang="en-CO" sz="3000" b="1">
                <a:solidFill>
                  <a:srgbClr val="38A9CA"/>
                </a:solidFill>
                <a:latin typeface="Aptos" panose="020B0004020202020204" pitchFamily="34" charset="0"/>
                <a:ea typeface="+mn-ea"/>
                <a:cs typeface="Arial"/>
              </a:defRPr>
            </a:lvl1pPr>
          </a:lstStyle>
          <a:p>
            <a:pPr marL="0" lvl="0"/>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hasCustomPrompt="1"/>
          </p:nvPr>
        </p:nvSpPr>
        <p:spPr>
          <a:xfrm>
            <a:off x="838199" y="1825625"/>
            <a:ext cx="10515599" cy="3813736"/>
          </a:xfrm>
          <a:noFill/>
        </p:spPr>
        <p:txBody>
          <a:bodyPr wrap="square" rtlCol="0">
            <a:spAutoFit/>
          </a:bodyPr>
          <a:lstStyle>
            <a:lvl1pPr marL="0" indent="0">
              <a:buNone/>
              <a:defRPr lang="en-US" sz="1600">
                <a:solidFill>
                  <a:schemeClr val="tx1">
                    <a:lumMod val="85000"/>
                    <a:lumOff val="15000"/>
                  </a:schemeClr>
                </a:solidFill>
                <a:latin typeface="Aptos" panose="020B0004020202020204" pitchFamily="34" charset="0"/>
              </a:defRPr>
            </a:lvl1pPr>
            <a:lvl2pPr>
              <a:defRPr lang="en-US" sz="1800">
                <a:solidFill>
                  <a:schemeClr val="tx1">
                    <a:lumMod val="85000"/>
                    <a:lumOff val="15000"/>
                  </a:schemeClr>
                </a:solidFill>
              </a:defRPr>
            </a:lvl2pPr>
            <a:lvl3pPr>
              <a:defRPr lang="en-US" sz="1800">
                <a:solidFill>
                  <a:schemeClr val="tx1">
                    <a:lumMod val="85000"/>
                    <a:lumOff val="15000"/>
                  </a:schemeClr>
                </a:solidFill>
              </a:defRPr>
            </a:lvl3pPr>
            <a:lvl4pPr>
              <a:defRPr lang="en-US">
                <a:solidFill>
                  <a:schemeClr val="tx1">
                    <a:lumMod val="85000"/>
                    <a:lumOff val="15000"/>
                  </a:schemeClr>
                </a:solidFill>
              </a:defRPr>
            </a:lvl4pPr>
            <a:lvl5pPr>
              <a:defRPr lang="en-CO">
                <a:solidFill>
                  <a:schemeClr val="tx1">
                    <a:lumMod val="85000"/>
                    <a:lumOff val="15000"/>
                  </a:schemeClr>
                </a:solidFill>
              </a:defRPr>
            </a:lvl5pPr>
          </a:lstStyle>
          <a:p>
            <a:pPr marL="0" lvl="0"/>
            <a:r>
              <a:rPr lang="en-US" dirty="0" err="1"/>
              <a:t>Texto</a:t>
            </a:r>
            <a:r>
              <a:rPr lang="en-US" dirty="0"/>
              <a:t> de </a:t>
            </a:r>
            <a:r>
              <a:rPr lang="en-US" dirty="0" err="1"/>
              <a:t>contenido</a:t>
            </a:r>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3EDCF50D-4CD3-C241-B327-EBF77B0176DC}" type="datetimeFigureOut">
              <a:rPr lang="en-CO" smtClean="0"/>
              <a:t>11/28/2025</a:t>
            </a:fld>
            <a:endParaRPr lang="en-CO"/>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683023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2597922" y="1865656"/>
            <a:ext cx="1668463" cy="2646878"/>
          </a:xfrm>
          <a:noFill/>
        </p:spPr>
        <p:txBody>
          <a:bodyPr wrap="square" anchor="b">
            <a:spAutoFit/>
          </a:bodyPr>
          <a:lstStyle>
            <a:lvl1pPr marL="0" indent="0" algn="r">
              <a:buNone/>
              <a:defRPr kumimoji="0" lang="en-US" sz="1660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228600" marR="0" lvl="0" indent="-228600" fontAlgn="auto">
              <a:lnSpc>
                <a:spcPct val="100000"/>
              </a:lnSpc>
              <a:spcBef>
                <a:spcPts val="0"/>
              </a:spcBef>
              <a:spcAft>
                <a:spcPts val="0"/>
              </a:spcAft>
              <a:buClrTx/>
              <a:buSzTx/>
              <a:tabLst/>
            </a:pPr>
            <a:r>
              <a:rPr lang="en-US" dirty="0"/>
              <a:t>1</a:t>
            </a:r>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4624385" y="2511798"/>
            <a:ext cx="6623050" cy="1325563"/>
          </a:xfrm>
        </p:spPr>
        <p:txBody>
          <a:bodyPr vert="horz" lIns="91440" tIns="45720" rIns="91440" bIns="45720" rtlCol="0" anchor="ctr">
            <a:noAutofit/>
          </a:bodyPr>
          <a:lstStyle>
            <a:lvl1pPr>
              <a:defRPr kumimoji="0" lang="en-CO" sz="3600"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dirty="0" err="1"/>
              <a:t>Capítulo</a:t>
            </a:r>
            <a:endParaRPr lang="en-CO" dirty="0"/>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3EDCF50D-4CD3-C241-B327-EBF77B0176DC}" type="datetimeFigureOut">
              <a:rPr lang="en-CO" smtClean="0"/>
              <a:t>11/28/2025</a:t>
            </a:fld>
            <a:endParaRPr lang="en-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60081C85-8CFE-5842-BD33-E1BC10B9E80D}" type="slidenum">
              <a:rPr lang="en-CO" smtClean="0"/>
              <a:t>‹Nº›</a:t>
            </a:fld>
            <a:endParaRPr lang="en-CO"/>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userDrawn="1"/>
        </p:nvCxnSpPr>
        <p:spPr>
          <a:xfrm>
            <a:off x="4294961" y="2411682"/>
            <a:ext cx="9584" cy="1554827"/>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93812" y="5887208"/>
            <a:ext cx="2160000" cy="497718"/>
          </a:xfrm>
          <a:prstGeom prst="rect">
            <a:avLst/>
          </a:prstGeom>
        </p:spPr>
      </p:pic>
    </p:spTree>
    <p:extLst>
      <p:ext uri="{BB962C8B-B14F-4D97-AF65-F5344CB8AC3E}">
        <p14:creationId xmlns:p14="http://schemas.microsoft.com/office/powerpoint/2010/main" val="3332292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838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O" dirty="0"/>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6172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fld id="{3EDCF50D-4CD3-C241-B327-EBF77B0176DC}" type="datetimeFigureOut">
              <a:rPr lang="en-CO" smtClean="0"/>
              <a:t>11/28/2025</a:t>
            </a:fld>
            <a:endParaRPr lang="en-CO"/>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98415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hasCustomPrompt="1"/>
          </p:nvPr>
        </p:nvSpPr>
        <p:spPr>
          <a:xfrm>
            <a:off x="839788" y="668337"/>
            <a:ext cx="10515600" cy="510524"/>
          </a:xfrm>
        </p:spPr>
        <p:txBody>
          <a:bodyPr anchor="ctr"/>
          <a:lstStyle/>
          <a:p>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hasCustomPrompt="1"/>
          </p:nvPr>
        </p:nvSpPr>
        <p:spPr>
          <a:xfrm>
            <a:off x="839788" y="1681163"/>
            <a:ext cx="5157787" cy="823912"/>
          </a:xfrm>
        </p:spPr>
        <p:txBody>
          <a:bodyPr anchor="b"/>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Subítulo</a:t>
            </a:r>
            <a:endParaRPr lang="en-US" dirty="0"/>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839788" y="2519363"/>
            <a:ext cx="5157787" cy="3267075"/>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O" dirty="0"/>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hasCustomPrompt="1"/>
          </p:nvPr>
        </p:nvSpPr>
        <p:spPr>
          <a:xfrm>
            <a:off x="6172200" y="1681163"/>
            <a:ext cx="5183188" cy="823912"/>
          </a:xfrm>
        </p:spPr>
        <p:txBody>
          <a:bodyPr anchor="b">
            <a:normAutofit/>
          </a:bodyPr>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Subtítulo</a:t>
            </a:r>
            <a:endParaRPr lang="en-US" dirty="0"/>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6172200" y="2519363"/>
            <a:ext cx="5183188" cy="3267075"/>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fld id="{3EDCF50D-4CD3-C241-B327-EBF77B0176DC}" type="datetimeFigureOut">
              <a:rPr lang="en-CO" smtClean="0"/>
              <a:t>11/28/2025</a:t>
            </a:fld>
            <a:endParaRPr lang="en-CO"/>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en-CO"/>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60170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fld id="{3EDCF50D-4CD3-C241-B327-EBF77B0176DC}" type="datetimeFigureOut">
              <a:rPr lang="en-CO" smtClean="0"/>
              <a:t>11/28/2025</a:t>
            </a:fld>
            <a:endParaRPr lang="en-CO"/>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endParaRPr lang="en-CO"/>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810163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11/28/2025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3958619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11/28/2025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73911153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331CD72A-EC0F-4368-5813-9F7A2EC2C359}"/>
              </a:ext>
            </a:extLst>
          </p:cNvPr>
          <p:cNvSpPr/>
          <p:nvPr userDrawn="1"/>
        </p:nvSpPr>
        <p:spPr>
          <a:xfrm rot="10800000">
            <a:off x="6377384" y="0"/>
            <a:ext cx="5848350" cy="6356350"/>
          </a:xfrm>
          <a:prstGeom prst="round1Rect">
            <a:avLst>
              <a:gd name="adj" fmla="val 19984"/>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CO"/>
          </a:p>
        </p:txBody>
      </p:sp>
      <p:sp>
        <p:nvSpPr>
          <p:cNvPr id="2" name="Title 1">
            <a:extLst>
              <a:ext uri="{FF2B5EF4-FFF2-40B4-BE49-F238E27FC236}">
                <a16:creationId xmlns:a16="http://schemas.microsoft.com/office/drawing/2014/main" id="{546D414D-617A-F96E-2162-F65798893864}"/>
              </a:ext>
            </a:extLst>
          </p:cNvPr>
          <p:cNvSpPr>
            <a:spLocks noGrp="1"/>
          </p:cNvSpPr>
          <p:nvPr>
            <p:ph type="title" hasCustomPrompt="1"/>
          </p:nvPr>
        </p:nvSpPr>
        <p:spPr>
          <a:xfrm>
            <a:off x="839788" y="590296"/>
            <a:ext cx="4989512" cy="538417"/>
          </a:xfrm>
        </p:spPr>
        <p:txBody>
          <a:bodyPr anchor="b"/>
          <a:lstStyle>
            <a:lvl1pPr>
              <a:defRPr sz="3200"/>
            </a:lvl1pPr>
          </a:lstStyle>
          <a:p>
            <a:r>
              <a:rPr lang="en-US" dirty="0" err="1"/>
              <a:t>Título</a:t>
            </a:r>
            <a:r>
              <a:rPr lang="en-US" dirty="0"/>
              <a:t> </a:t>
            </a:r>
            <a:r>
              <a:rPr lang="en-US" dirty="0" err="1"/>
              <a:t>diapositiva</a:t>
            </a:r>
            <a:endParaRPr lang="en-CO" dirty="0"/>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hasCustomPrompt="1"/>
          </p:nvPr>
        </p:nvSpPr>
        <p:spPr>
          <a:xfrm>
            <a:off x="839788" y="1843088"/>
            <a:ext cx="4989512" cy="39004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Contenido</a:t>
            </a:r>
            <a:endParaRPr lang="en-US" dirty="0"/>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fld id="{3EDCF50D-4CD3-C241-B327-EBF77B0176DC}" type="datetimeFigureOut">
              <a:rPr lang="en-CO" smtClean="0"/>
              <a:t>11/28/2025</a:t>
            </a:fld>
            <a:endParaRPr lang="en-CO"/>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fld id="{60081C85-8CFE-5842-BD33-E1BC10B9E80D}" type="slidenum">
              <a:rPr lang="en-CO" smtClean="0"/>
              <a:t>‹Nº›</a:t>
            </a:fld>
            <a:endParaRPr lang="en-CO"/>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7101319" y="785814"/>
            <a:ext cx="4500563" cy="4957761"/>
          </a:xfrm>
        </p:spPr>
        <p:txBody>
          <a:bodyPr>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O" dirty="0"/>
          </a:p>
        </p:txBody>
      </p:sp>
      <p:pic>
        <p:nvPicPr>
          <p:cNvPr id="9" name="Picture 8" descr="A black and white sign&#10;&#10;Description automatically generated">
            <a:extLst>
              <a:ext uri="{FF2B5EF4-FFF2-40B4-BE49-F238E27FC236}">
                <a16:creationId xmlns:a16="http://schemas.microsoft.com/office/drawing/2014/main" id="{A786B5E7-174C-ABDA-D19A-B966DE243F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2" y="6088267"/>
            <a:ext cx="2160000" cy="467619"/>
          </a:xfrm>
          <a:prstGeom prst="rect">
            <a:avLst/>
          </a:prstGeom>
        </p:spPr>
      </p:pic>
    </p:spTree>
    <p:extLst>
      <p:ext uri="{BB962C8B-B14F-4D97-AF65-F5344CB8AC3E}">
        <p14:creationId xmlns:p14="http://schemas.microsoft.com/office/powerpoint/2010/main" val="3957920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809624" y="640250"/>
            <a:ext cx="10515600" cy="510524"/>
          </a:xfrm>
          <a:prstGeom prst="rect">
            <a:avLst/>
          </a:prstGeom>
          <a:noFill/>
        </p:spPr>
        <p:txBody>
          <a:bodyPr wrap="square" lIns="91440" tIns="45720" rIns="91440" bIns="45720" anchor="t">
            <a:spAutoFit/>
          </a:bodyPr>
          <a:lstStyle/>
          <a:p>
            <a:pPr marL="0" lvl="0"/>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DCF50D-4CD3-C241-B327-EBF77B0176DC}" type="datetimeFigureOut">
              <a:rPr lang="en-CO" smtClean="0"/>
              <a:t>11/28/2025</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9577523" y="6088267"/>
            <a:ext cx="2160000" cy="467619"/>
          </a:xfrm>
          <a:prstGeom prst="rect">
            <a:avLst/>
          </a:prstGeom>
        </p:spPr>
      </p:pic>
    </p:spTree>
    <p:extLst>
      <p:ext uri="{BB962C8B-B14F-4D97-AF65-F5344CB8AC3E}">
        <p14:creationId xmlns:p14="http://schemas.microsoft.com/office/powerpoint/2010/main" val="2755428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 id="2147483656" r:id="rId9"/>
    <p:sldLayoutId id="2147483664" r:id="rId10"/>
    <p:sldLayoutId id="2147483657" r:id="rId11"/>
    <p:sldLayoutId id="2147483658" r:id="rId12"/>
  </p:sldLayoutIdLst>
  <p:txStyles>
    <p:titleStyle>
      <a:lvl1pPr algn="l" defTabSz="914400" rtl="0" eaLnBrk="1" latinLnBrk="0" hangingPunct="1">
        <a:lnSpc>
          <a:spcPct val="90000"/>
        </a:lnSpc>
        <a:spcBef>
          <a:spcPct val="0"/>
        </a:spcBef>
        <a:buNone/>
        <a:defRPr lang="en-CO" sz="3000" b="1" kern="1200">
          <a:solidFill>
            <a:srgbClr val="38A9CA"/>
          </a:solidFill>
          <a:latin typeface="Aptos" panose="020B0004020202020204" pitchFamily="34" charset="0"/>
          <a:ea typeface="+mn-ea"/>
          <a:cs typeface="Arial"/>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DF8003-D141-7483-8D4D-AEC7DCE0B7B4}"/>
              </a:ext>
            </a:extLst>
          </p:cNvPr>
          <p:cNvSpPr>
            <a:spLocks noGrp="1"/>
          </p:cNvSpPr>
          <p:nvPr>
            <p:ph type="ctrTitle"/>
          </p:nvPr>
        </p:nvSpPr>
        <p:spPr>
          <a:xfrm>
            <a:off x="1231781" y="866516"/>
            <a:ext cx="7723531" cy="3508623"/>
          </a:xfrm>
        </p:spPr>
        <p:txBody>
          <a:bodyPr/>
          <a:lstStyle/>
          <a:p>
            <a:r>
              <a:rPr lang="es-CO" sz="4800" b="1" dirty="0">
                <a:solidFill>
                  <a:schemeClr val="lt1"/>
                </a:solidFill>
                <a:latin typeface="Oswald"/>
                <a:ea typeface="Oswald"/>
                <a:cs typeface="Oswald"/>
                <a:sym typeface="Oswald"/>
              </a:rPr>
              <a:t>Borrador SOCIALIZACIÓN HALLAZGOS ENTORNO CUIDADOR LABORAL</a:t>
            </a:r>
            <a:br>
              <a:rPr lang="es-CO" sz="4800" b="1" dirty="0">
                <a:solidFill>
                  <a:schemeClr val="lt1"/>
                </a:solidFill>
                <a:latin typeface="Oswald"/>
                <a:ea typeface="Oswald"/>
                <a:cs typeface="Oswald"/>
                <a:sym typeface="Oswald"/>
              </a:rPr>
            </a:br>
            <a:endParaRPr lang="en-CO" dirty="0"/>
          </a:p>
        </p:txBody>
      </p:sp>
      <p:sp>
        <p:nvSpPr>
          <p:cNvPr id="5" name="Subtitle 4">
            <a:extLst>
              <a:ext uri="{FF2B5EF4-FFF2-40B4-BE49-F238E27FC236}">
                <a16:creationId xmlns:a16="http://schemas.microsoft.com/office/drawing/2014/main" id="{E2AF1B0E-3F0C-1296-056E-C57353387C87}"/>
              </a:ext>
            </a:extLst>
          </p:cNvPr>
          <p:cNvSpPr>
            <a:spLocks noGrp="1"/>
          </p:cNvSpPr>
          <p:nvPr>
            <p:ph type="subTitle" idx="1"/>
          </p:nvPr>
        </p:nvSpPr>
        <p:spPr>
          <a:xfrm>
            <a:off x="1231782" y="4164625"/>
            <a:ext cx="7723531" cy="677354"/>
          </a:xfrm>
        </p:spPr>
        <p:txBody>
          <a:bodyPr/>
          <a:lstStyle/>
          <a:p>
            <a:r>
              <a:rPr lang="es-CO" dirty="0"/>
              <a:t>PERÍODO DEL 01 DE AGOSTO AL 30 DE SEPTIEMBRE 2025</a:t>
            </a:r>
          </a:p>
          <a:p>
            <a:endParaRPr lang="es-CO" dirty="0"/>
          </a:p>
          <a:p>
            <a:r>
              <a:rPr lang="es-CO" dirty="0"/>
              <a:t>28 DE NOVIEMBRE 2025</a:t>
            </a:r>
            <a:endParaRPr lang="en-CO" dirty="0"/>
          </a:p>
        </p:txBody>
      </p:sp>
    </p:spTree>
    <p:extLst>
      <p:ext uri="{BB962C8B-B14F-4D97-AF65-F5344CB8AC3E}">
        <p14:creationId xmlns:p14="http://schemas.microsoft.com/office/powerpoint/2010/main" val="597815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2CA8A-0665-5ACE-6205-8C0B79AAC2C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A56E2B5-C7B5-8078-3FD2-1F007758960F}"/>
              </a:ext>
            </a:extLst>
          </p:cNvPr>
          <p:cNvSpPr>
            <a:spLocks noGrp="1"/>
          </p:cNvSpPr>
          <p:nvPr>
            <p:ph type="body" idx="1"/>
          </p:nvPr>
        </p:nvSpPr>
        <p:spPr>
          <a:xfrm>
            <a:off x="2597922" y="2106298"/>
            <a:ext cx="1668463" cy="2406236"/>
          </a:xfrm>
        </p:spPr>
        <p:txBody>
          <a:bodyPr/>
          <a:lstStyle/>
          <a:p>
            <a:r>
              <a:rPr lang="es-CO" dirty="0"/>
              <a:t>2</a:t>
            </a:r>
            <a:endParaRPr lang="en-CO" dirty="0"/>
          </a:p>
        </p:txBody>
      </p:sp>
      <p:sp>
        <p:nvSpPr>
          <p:cNvPr id="3" name="Title 2">
            <a:extLst>
              <a:ext uri="{FF2B5EF4-FFF2-40B4-BE49-F238E27FC236}">
                <a16:creationId xmlns:a16="http://schemas.microsoft.com/office/drawing/2014/main" id="{B960EFE5-AB34-BF5A-78CB-F70F84417C10}"/>
              </a:ext>
            </a:extLst>
          </p:cNvPr>
          <p:cNvSpPr>
            <a:spLocks noGrp="1"/>
          </p:cNvSpPr>
          <p:nvPr>
            <p:ph type="title"/>
          </p:nvPr>
        </p:nvSpPr>
        <p:spPr/>
        <p:txBody>
          <a:bodyPr/>
          <a:lstStyle/>
          <a:p>
            <a:r>
              <a:rPr lang="es-CO" dirty="0"/>
              <a:t>SUBRED SUR OCCIDENTE</a:t>
            </a:r>
            <a:endParaRPr lang="en-CO" dirty="0"/>
          </a:p>
        </p:txBody>
      </p:sp>
    </p:spTree>
    <p:extLst>
      <p:ext uri="{BB962C8B-B14F-4D97-AF65-F5344CB8AC3E}">
        <p14:creationId xmlns:p14="http://schemas.microsoft.com/office/powerpoint/2010/main" val="2249979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C21D7-5EC3-3845-A8E8-21F7943A3F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4F4ED6-F811-892D-5F00-87C089AD95A2}"/>
              </a:ext>
            </a:extLst>
          </p:cNvPr>
          <p:cNvSpPr>
            <a:spLocks noGrp="1"/>
          </p:cNvSpPr>
          <p:nvPr>
            <p:ph type="title"/>
          </p:nvPr>
        </p:nvSpPr>
        <p:spPr>
          <a:xfrm>
            <a:off x="838200" y="181984"/>
            <a:ext cx="10515600" cy="878702"/>
          </a:xfrm>
        </p:spPr>
        <p:txBody>
          <a:bodyPr/>
          <a:lstStyle/>
          <a:p>
            <a:pPr algn="ctr"/>
            <a:r>
              <a:rPr lang="es-CO" sz="2800" dirty="0"/>
              <a:t>MUESTREO – SEGUIMIENTO RETROSPECTIVO – SUBRED SUR OCCIDENTE</a:t>
            </a:r>
            <a:endParaRPr lang="en-CO" sz="2800" dirty="0"/>
          </a:p>
        </p:txBody>
      </p:sp>
      <p:graphicFrame>
        <p:nvGraphicFramePr>
          <p:cNvPr id="3" name="Tabla 2">
            <a:extLst>
              <a:ext uri="{FF2B5EF4-FFF2-40B4-BE49-F238E27FC236}">
                <a16:creationId xmlns:a16="http://schemas.microsoft.com/office/drawing/2014/main" id="{8ADEA199-2516-8225-AE83-E8D9C9881D16}"/>
              </a:ext>
            </a:extLst>
          </p:cNvPr>
          <p:cNvGraphicFramePr>
            <a:graphicFrameLocks noGrp="1"/>
          </p:cNvGraphicFramePr>
          <p:nvPr>
            <p:extLst>
              <p:ext uri="{D42A27DB-BD31-4B8C-83A1-F6EECF244321}">
                <p14:modId xmlns:p14="http://schemas.microsoft.com/office/powerpoint/2010/main" val="1988794756"/>
              </p:ext>
            </p:extLst>
          </p:nvPr>
        </p:nvGraphicFramePr>
        <p:xfrm>
          <a:off x="657225" y="1453851"/>
          <a:ext cx="10877550" cy="3965220"/>
        </p:xfrm>
        <a:graphic>
          <a:graphicData uri="http://schemas.openxmlformats.org/drawingml/2006/table">
            <a:tbl>
              <a:tblPr>
                <a:tableStyleId>{5C22544A-7EE6-4342-B048-85BDC9FD1C3A}</a:tableStyleId>
              </a:tblPr>
              <a:tblGrid>
                <a:gridCol w="4948451">
                  <a:extLst>
                    <a:ext uri="{9D8B030D-6E8A-4147-A177-3AD203B41FA5}">
                      <a16:colId xmlns:a16="http://schemas.microsoft.com/office/drawing/2014/main" val="1495175725"/>
                    </a:ext>
                  </a:extLst>
                </a:gridCol>
                <a:gridCol w="2033516">
                  <a:extLst>
                    <a:ext uri="{9D8B030D-6E8A-4147-A177-3AD203B41FA5}">
                      <a16:colId xmlns:a16="http://schemas.microsoft.com/office/drawing/2014/main" val="512890025"/>
                    </a:ext>
                  </a:extLst>
                </a:gridCol>
                <a:gridCol w="1433015">
                  <a:extLst>
                    <a:ext uri="{9D8B030D-6E8A-4147-A177-3AD203B41FA5}">
                      <a16:colId xmlns:a16="http://schemas.microsoft.com/office/drawing/2014/main" val="386740380"/>
                    </a:ext>
                  </a:extLst>
                </a:gridCol>
                <a:gridCol w="1337481">
                  <a:extLst>
                    <a:ext uri="{9D8B030D-6E8A-4147-A177-3AD203B41FA5}">
                      <a16:colId xmlns:a16="http://schemas.microsoft.com/office/drawing/2014/main" val="4217910989"/>
                    </a:ext>
                  </a:extLst>
                </a:gridCol>
                <a:gridCol w="1125087">
                  <a:extLst>
                    <a:ext uri="{9D8B030D-6E8A-4147-A177-3AD203B41FA5}">
                      <a16:colId xmlns:a16="http://schemas.microsoft.com/office/drawing/2014/main" val="2338170644"/>
                    </a:ext>
                  </a:extLst>
                </a:gridCol>
              </a:tblGrid>
              <a:tr h="6641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PRODUCTO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50" b="1" kern="1200" dirty="0">
                          <a:solidFill>
                            <a:schemeClr val="bg1"/>
                          </a:solidFill>
                          <a:latin typeface="Arial" panose="020B0604020202020204" pitchFamily="34" charset="0"/>
                          <a:ea typeface="+mn-ea"/>
                          <a:cs typeface="Arial" panose="020B0604020202020204" pitchFamily="34" charset="0"/>
                        </a:rPr>
                        <a:t>Meta Ejecutada Informe Gestión 01 de agosto al 30 de septiembre 2025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TOTAL MUESTRA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50" b="1" kern="1200" dirty="0">
                          <a:solidFill>
                            <a:schemeClr val="bg1"/>
                          </a:solidFill>
                          <a:latin typeface="Aptos" panose="020B0004020202020204" pitchFamily="34" charset="0"/>
                          <a:ea typeface="+mn-ea"/>
                          <a:cs typeface="+mn-cs"/>
                        </a:rPr>
                        <a:t>META AFECTADA POR LA GLOSA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ptos" panose="020B0004020202020204" pitchFamily="34" charset="0"/>
                          <a:ea typeface="+mn-ea"/>
                          <a:cs typeface="+mn-cs"/>
                        </a:rPr>
                        <a:t>PERIODO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3855536360"/>
                  </a:ext>
                </a:extLst>
              </a:tr>
              <a:tr h="696036">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26 - Asesorías de promoción del cuidado de la salud, gestión del riesgo la UTI y monitoreo del proceso con trabajadores de la economía informal en UTI de mediano impacto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1.453</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305</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chemeClr val="tx1"/>
                          </a:solidFill>
                          <a:effectLst/>
                          <a:latin typeface="Arial" panose="020B0604020202020204" pitchFamily="34" charset="0"/>
                        </a:rPr>
                        <a:t>4</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SEPTIEMBRE</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17562211"/>
                  </a:ext>
                </a:extLst>
              </a:tr>
              <a:tr h="354842">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27 - Asesorías de promoción del cuidado de la salud con trabajadores de la economía informal en UTI</a:t>
                      </a:r>
                    </a:p>
                    <a:p>
                      <a:pPr marL="0" lv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505</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219</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chemeClr val="tx1"/>
                          </a:solidFill>
                          <a:effectLst/>
                          <a:latin typeface="Arial" panose="020B0604020202020204" pitchFamily="34" charset="0"/>
                        </a:rPr>
                        <a:t>10</a:t>
                      </a:r>
                    </a:p>
                    <a:p>
                      <a:pPr algn="ctr" rtl="0" fontAlgn="ctr"/>
                      <a:r>
                        <a:rPr lang="es-CO" sz="1050" b="0" i="0" u="none" strike="noStrike" dirty="0">
                          <a:solidFill>
                            <a:schemeClr val="tx1"/>
                          </a:solidFill>
                          <a:effectLst/>
                          <a:latin typeface="Arial" panose="020B0604020202020204" pitchFamily="34" charset="0"/>
                        </a:rPr>
                        <a:t>3</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AGOSTO</a:t>
                      </a:r>
                    </a:p>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SEPTIEMBRE</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69447774"/>
                  </a:ext>
                </a:extLst>
              </a:tr>
              <a:tr h="491102">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28 - Asesorías de promoción del cuidado de la salud, gestión del riesgo de la UTI y monitoreo del proceso con trabajadores de la economía informal en UTI de alto impacto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319</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176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chemeClr val="tx1"/>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291732"/>
                  </a:ext>
                </a:extLst>
              </a:tr>
              <a:tr h="736979">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37 - Asesoría para la desvinculación del trabajo infantil</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Asesoría para el cuidado y la protección de la salud</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Monitoreo de la desvinculación</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Monitoreo – seguimiento del efecto.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2.153</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327</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chemeClr val="tx1"/>
                          </a:solidFill>
                          <a:effectLst/>
                          <a:latin typeface="Arial" panose="020B0604020202020204" pitchFamily="34" charset="0"/>
                        </a:rPr>
                        <a:t>1</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AGOSTO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851098366"/>
                  </a:ext>
                </a:extLst>
              </a:tr>
              <a:tr h="912669">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32 - </a:t>
                      </a:r>
                      <a:r>
                        <a:rPr lang="es-MX" sz="1000" kern="1200" dirty="0">
                          <a:solidFill>
                            <a:schemeClr val="dk1"/>
                          </a:solidFill>
                          <a:latin typeface="Arial" panose="020B0604020202020204" pitchFamily="34" charset="0"/>
                          <a:ea typeface="+mn-ea"/>
                          <a:cs typeface="Arial" panose="020B0604020202020204" pitchFamily="34" charset="0"/>
                        </a:rPr>
                        <a:t>Promoción del cuidado con personas vinculadas a las actividades sexuales pagadas (</a:t>
                      </a:r>
                      <a:r>
                        <a:rPr lang="es-CO" sz="1000" kern="1200" dirty="0">
                          <a:solidFill>
                            <a:schemeClr val="dk1"/>
                          </a:solidFill>
                          <a:latin typeface="Arial" panose="020B0604020202020204" pitchFamily="34" charset="0"/>
                          <a:ea typeface="+mn-ea"/>
                          <a:cs typeface="Arial" panose="020B0604020202020204" pitchFamily="34" charset="0"/>
                        </a:rPr>
                        <a:t>actividad aplicación de pruebas para VIH, Sífilis y Hepatitis B)</a:t>
                      </a:r>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260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156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27737926"/>
                  </a:ext>
                </a:extLst>
              </a:tr>
            </a:tbl>
          </a:graphicData>
        </a:graphic>
      </p:graphicFrame>
    </p:spTree>
    <p:extLst>
      <p:ext uri="{BB962C8B-B14F-4D97-AF65-F5344CB8AC3E}">
        <p14:creationId xmlns:p14="http://schemas.microsoft.com/office/powerpoint/2010/main" val="2677592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375676"/>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4E55674C-EDEA-889C-B986-F6BB3D660E06}"/>
              </a:ext>
            </a:extLst>
          </p:cNvPr>
          <p:cNvGraphicFramePr>
            <a:graphicFrameLocks noGrp="1"/>
          </p:cNvGraphicFramePr>
          <p:nvPr>
            <p:extLst>
              <p:ext uri="{D42A27DB-BD31-4B8C-83A1-F6EECF244321}">
                <p14:modId xmlns:p14="http://schemas.microsoft.com/office/powerpoint/2010/main" val="1678486068"/>
              </p:ext>
            </p:extLst>
          </p:nvPr>
        </p:nvGraphicFramePr>
        <p:xfrm>
          <a:off x="682388" y="1063557"/>
          <a:ext cx="10626794" cy="5182394"/>
        </p:xfrm>
        <a:graphic>
          <a:graphicData uri="http://schemas.openxmlformats.org/drawingml/2006/table">
            <a:tbl>
              <a:tblPr>
                <a:tableStyleId>{5C22544A-7EE6-4342-B048-85BDC9FD1C3A}</a:tableStyleId>
              </a:tblPr>
              <a:tblGrid>
                <a:gridCol w="1018075">
                  <a:extLst>
                    <a:ext uri="{9D8B030D-6E8A-4147-A177-3AD203B41FA5}">
                      <a16:colId xmlns:a16="http://schemas.microsoft.com/office/drawing/2014/main" val="3941602364"/>
                    </a:ext>
                  </a:extLst>
                </a:gridCol>
                <a:gridCol w="1860884">
                  <a:extLst>
                    <a:ext uri="{9D8B030D-6E8A-4147-A177-3AD203B41FA5}">
                      <a16:colId xmlns:a16="http://schemas.microsoft.com/office/drawing/2014/main" val="2342656436"/>
                    </a:ext>
                  </a:extLst>
                </a:gridCol>
                <a:gridCol w="5113421">
                  <a:extLst>
                    <a:ext uri="{9D8B030D-6E8A-4147-A177-3AD203B41FA5}">
                      <a16:colId xmlns:a16="http://schemas.microsoft.com/office/drawing/2014/main" val="454376433"/>
                    </a:ext>
                  </a:extLst>
                </a:gridCol>
                <a:gridCol w="1010653">
                  <a:extLst>
                    <a:ext uri="{9D8B030D-6E8A-4147-A177-3AD203B41FA5}">
                      <a16:colId xmlns:a16="http://schemas.microsoft.com/office/drawing/2014/main" val="4272230418"/>
                    </a:ext>
                  </a:extLst>
                </a:gridCol>
                <a:gridCol w="1623761">
                  <a:extLst>
                    <a:ext uri="{9D8B030D-6E8A-4147-A177-3AD203B41FA5}">
                      <a16:colId xmlns:a16="http://schemas.microsoft.com/office/drawing/2014/main" val="3606189810"/>
                    </a:ext>
                  </a:extLst>
                </a:gridCol>
              </a:tblGrid>
              <a:tr h="507124">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Subred</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Intervención y/o Producto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Hallazgos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Localidad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ES" sz="1200" b="1" u="none" strike="noStrike" dirty="0">
                          <a:solidFill>
                            <a:schemeClr val="bg1"/>
                          </a:solidFill>
                          <a:effectLst/>
                          <a:latin typeface="Arial" panose="020B0604020202020204" pitchFamily="34" charset="0"/>
                          <a:cs typeface="Arial" panose="020B0604020202020204" pitchFamily="34" charset="0"/>
                        </a:rPr>
                        <a:t>Glosa y/o Plan de mejora </a:t>
                      </a:r>
                      <a:endParaRPr lang="es-ES"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extLst>
                  <a:ext uri="{0D108BD9-81ED-4DB2-BD59-A6C34878D82A}">
                    <a16:rowId xmlns:a16="http://schemas.microsoft.com/office/drawing/2014/main" val="1554137795"/>
                  </a:ext>
                </a:extLst>
              </a:tr>
              <a:tr h="1377720">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34 - </a:t>
                      </a:r>
                      <a:r>
                        <a:rPr lang="es-MX" sz="12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Para el mes de agosto 2025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 POR BASE DE TALENTO HUMANO</a:t>
                      </a:r>
                      <a:r>
                        <a:rPr lang="es-MX" sz="1200" b="0" i="0" u="none" strike="noStrike" baseline="0" dirty="0">
                          <a:solidFill>
                            <a:srgbClr val="000000"/>
                          </a:solidFill>
                          <a:effectLst/>
                          <a:latin typeface="Arial" panose="020B0604020202020204" pitchFamily="34" charset="0"/>
                          <a:cs typeface="Arial" panose="020B0604020202020204" pitchFamily="34" charset="0"/>
                        </a:rPr>
                        <a:t> puesto que se no se evidenció el diligenciamiento de las 92 horas realizadas en el entorno cuidador laboral por parte de la contratista Catalina Daza con perfil técnico 2 en el mes.</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G12 -</a:t>
                      </a:r>
                      <a:r>
                        <a:rPr lang="es-CO" sz="1200" b="0" i="0" u="none" strike="noStrike" kern="1200" baseline="0" dirty="0">
                          <a:solidFill>
                            <a:srgbClr val="000000"/>
                          </a:solidFill>
                          <a:effectLst/>
                          <a:latin typeface="Arial" panose="020B0604020202020204" pitchFamily="34" charset="0"/>
                          <a:ea typeface="+mn-ea"/>
                          <a:cs typeface="Arial" panose="020B0604020202020204" pitchFamily="34" charset="0"/>
                        </a:rPr>
                        <a:t> GLOSA POR BASE DE TALENTOHUMANO </a:t>
                      </a: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extLst>
                  <a:ext uri="{0D108BD9-81ED-4DB2-BD59-A6C34878D82A}">
                    <a16:rowId xmlns:a16="http://schemas.microsoft.com/office/drawing/2014/main" val="294656611"/>
                  </a:ext>
                </a:extLst>
              </a:tr>
              <a:tr h="1596303">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p>
                      <a:pPr algn="ctr" rtl="0" fontAlgn="ct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34 - </a:t>
                      </a:r>
                      <a:r>
                        <a:rPr lang="es-MX" sz="12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r>
                        <a:rPr lang="es-ES" sz="1200" b="0" i="0" u="none" strike="noStrike" dirty="0">
                          <a:solidFill>
                            <a:srgbClr val="000000"/>
                          </a:solidFill>
                          <a:effectLst/>
                          <a:latin typeface="Arial" panose="020B0604020202020204" pitchFamily="34" charset="0"/>
                          <a:cs typeface="Arial" panose="020B0604020202020204" pitchFamily="34" charset="0"/>
                        </a:rPr>
                        <a:t> </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kern="1200" dirty="0">
                          <a:solidFill>
                            <a:srgbClr val="000000"/>
                          </a:solidFill>
                          <a:effectLst/>
                          <a:latin typeface="Arial" panose="020B0604020202020204" pitchFamily="34" charset="0"/>
                          <a:ea typeface="+mn-ea"/>
                          <a:cs typeface="Arial" panose="020B0604020202020204" pitchFamily="34" charset="0"/>
                        </a:rPr>
                        <a:t>Para el mes de agosto 2025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 POR INCONSISTENCIA DE INFORME DE GESTIÓN en</a:t>
                      </a:r>
                      <a:r>
                        <a:rPr lang="es-MX" sz="1200" b="0" i="0" u="none" strike="noStrike" baseline="0" dirty="0">
                          <a:solidFill>
                            <a:srgbClr val="000000"/>
                          </a:solidFill>
                          <a:effectLst/>
                          <a:latin typeface="Arial" panose="020B0604020202020204" pitchFamily="34" charset="0"/>
                          <a:cs typeface="Arial" panose="020B0604020202020204" pitchFamily="34" charset="0"/>
                        </a:rPr>
                        <a:t> los siguientes productos: </a:t>
                      </a:r>
                    </a:p>
                    <a:p>
                      <a:pPr marL="0" marR="0" indent="0" algn="just" defTabSz="914400" rtl="0" eaLnBrk="1" fontAlgn="t" latinLnBrk="0" hangingPunct="1">
                        <a:lnSpc>
                          <a:spcPct val="100000"/>
                        </a:lnSpc>
                        <a:spcBef>
                          <a:spcPts val="0"/>
                        </a:spcBef>
                        <a:spcAft>
                          <a:spcPts val="0"/>
                        </a:spcAft>
                        <a:buClrTx/>
                        <a:buSzTx/>
                        <a:buFontTx/>
                        <a:buNone/>
                        <a:tabLst/>
                        <a:defRPr/>
                      </a:pP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Producto 31 – Cuidado para la salud de los trabajadores en Bogotá, se reporta una meta ejecutada de 0,996667445261784 y lo realmente ejecutado y soportado es de 1. </a:t>
                      </a:r>
                    </a:p>
                    <a:p>
                      <a:pPr marL="0" marR="0" indent="0" algn="just" defTabSz="914400" rtl="0" eaLnBrk="1" fontAlgn="t" latinLnBrk="0" hangingPunct="1">
                        <a:lnSpc>
                          <a:spcPct val="100000"/>
                        </a:lnSpc>
                        <a:spcBef>
                          <a:spcPts val="0"/>
                        </a:spcBef>
                        <a:spcAft>
                          <a:spcPts val="0"/>
                        </a:spcAft>
                        <a:buClrTx/>
                        <a:buSzTx/>
                        <a:buFontTx/>
                        <a:buNone/>
                        <a:tabLst/>
                        <a:defRPr/>
                      </a:pPr>
                      <a:endParaRPr lang="es-MX" sz="1200" b="0" i="0" u="none" strike="noStrike" kern="1200" dirty="0">
                        <a:solidFill>
                          <a:srgbClr val="000000"/>
                        </a:solidFill>
                        <a:effectLst/>
                        <a:latin typeface="Arial" panose="020B0604020202020204" pitchFamily="34" charset="0"/>
                        <a:ea typeface="+mn-ea"/>
                        <a:cs typeface="Arial" panose="020B0604020202020204" pitchFamily="34" charset="0"/>
                      </a:endParaRPr>
                    </a:p>
                    <a:p>
                      <a:pPr marL="0" marR="0" indent="0" algn="just" defTabSz="914400" rtl="0" eaLnBrk="1" fontAlgn="t" latinLnBrk="0" hangingPunct="1">
                        <a:lnSpc>
                          <a:spcPct val="100000"/>
                        </a:lnSpc>
                        <a:spcBef>
                          <a:spcPts val="0"/>
                        </a:spcBef>
                        <a:spcAft>
                          <a:spcPts val="0"/>
                        </a:spcAft>
                        <a:buClrTx/>
                        <a:buSzTx/>
                        <a:buFontTx/>
                        <a:buNone/>
                        <a:tabLst/>
                        <a:defRPr/>
                      </a:pP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Producto 32 – Promoción del cuidado con personas vinculadas a las actividades sexuales pagadas, se reporta una meta ejecutada de 0,996666626879847 y lo realmente ejecutado y soportado es de 1. </a:t>
                      </a:r>
                    </a:p>
                    <a:p>
                      <a:pPr marL="0" marR="0" indent="0" algn="just" defTabSz="914400" rtl="0" eaLnBrk="1" fontAlgn="t" latinLnBrk="0" hangingPunct="1">
                        <a:lnSpc>
                          <a:spcPct val="100000"/>
                        </a:lnSpc>
                        <a:spcBef>
                          <a:spcPts val="0"/>
                        </a:spcBef>
                        <a:spcAft>
                          <a:spcPts val="0"/>
                        </a:spcAft>
                        <a:buClrTx/>
                        <a:buSzTx/>
                        <a:buFontTx/>
                        <a:buNone/>
                        <a:tabLst/>
                        <a:defRPr/>
                      </a:pPr>
                      <a:endParaRPr lang="es-MX" sz="1200" b="0" i="0" u="none" strike="noStrike" kern="1200" dirty="0">
                        <a:solidFill>
                          <a:srgbClr val="000000"/>
                        </a:solidFill>
                        <a:effectLst/>
                        <a:latin typeface="Arial" panose="020B0604020202020204" pitchFamily="34" charset="0"/>
                        <a:ea typeface="+mn-ea"/>
                        <a:cs typeface="Arial" panose="020B0604020202020204" pitchFamily="34" charset="0"/>
                      </a:endParaRPr>
                    </a:p>
                    <a:p>
                      <a:pPr marL="0" marR="0" indent="0" algn="just" defTabSz="914400" rtl="0" eaLnBrk="1" fontAlgn="t" latinLnBrk="0" hangingPunct="1">
                        <a:lnSpc>
                          <a:spcPct val="100000"/>
                        </a:lnSpc>
                        <a:spcBef>
                          <a:spcPts val="0"/>
                        </a:spcBef>
                        <a:spcAft>
                          <a:spcPts val="0"/>
                        </a:spcAft>
                        <a:buClrTx/>
                        <a:buSzTx/>
                        <a:buFontTx/>
                        <a:buNone/>
                        <a:tabLst/>
                        <a:defRPr/>
                      </a:pP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Producto 33 – Acciones en alimentación y nutrición en el entorno laboral “bienestar en nuestro entorno laboral”, se reporta una meta ejecutada de 0,99666656975611 y lo realmente ejecutado y soportado es de 1. </a:t>
                      </a:r>
                    </a:p>
                    <a:p>
                      <a:pPr marL="0" marR="0" indent="0" algn="just" defTabSz="914400" rtl="0" eaLnBrk="1" fontAlgn="t" latinLnBrk="0" hangingPunct="1">
                        <a:lnSpc>
                          <a:spcPct val="100000"/>
                        </a:lnSpc>
                        <a:spcBef>
                          <a:spcPts val="0"/>
                        </a:spcBef>
                        <a:spcAft>
                          <a:spcPts val="0"/>
                        </a:spcAft>
                        <a:buClrTx/>
                        <a:buSzTx/>
                        <a:buFontTx/>
                        <a:buNone/>
                        <a:tabLst/>
                        <a:defRPr/>
                      </a:pPr>
                      <a:endParaRPr lang="es-MX" sz="1200" b="0" i="0" u="none" strike="noStrike" kern="1200" dirty="0">
                        <a:solidFill>
                          <a:srgbClr val="000000"/>
                        </a:solidFill>
                        <a:effectLst/>
                        <a:latin typeface="Arial" panose="020B0604020202020204" pitchFamily="34" charset="0"/>
                        <a:ea typeface="+mn-ea"/>
                        <a:cs typeface="Arial" panose="020B0604020202020204" pitchFamily="34" charset="0"/>
                      </a:endParaRPr>
                    </a:p>
                    <a:p>
                      <a:pPr marL="0" marR="0" indent="0" algn="just" defTabSz="914400" rtl="0" eaLnBrk="1" fontAlgn="t" latinLnBrk="0" hangingPunct="1">
                        <a:lnSpc>
                          <a:spcPct val="100000"/>
                        </a:lnSpc>
                        <a:spcBef>
                          <a:spcPts val="0"/>
                        </a:spcBef>
                        <a:spcAft>
                          <a:spcPts val="0"/>
                        </a:spcAft>
                        <a:buClrTx/>
                        <a:buSzTx/>
                        <a:buFontTx/>
                        <a:buNone/>
                        <a:tabLst/>
                        <a:defRPr/>
                      </a:pP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Producto 34 - Gestión en los niveles meso y micro de la salud pública del entorno cuidador laboral “Bienestar en nuestro entorno laboral”, se reporta una meta ejecutada de 0,996666592251253 y lo realmente ejecutado y soportado es de 1.</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u="none" strike="noStrike" dirty="0">
                          <a:effectLst/>
                          <a:latin typeface="Arial" panose="020B0604020202020204" pitchFamily="34" charset="0"/>
                          <a:cs typeface="Arial" panose="020B0604020202020204" pitchFamily="34" charset="0"/>
                        </a:rPr>
                        <a:t>G9</a:t>
                      </a:r>
                      <a:r>
                        <a:rPr lang="es-CO" sz="1200" u="none" strike="noStrike" baseline="0" dirty="0">
                          <a:effectLst/>
                          <a:latin typeface="Arial" panose="020B0604020202020204" pitchFamily="34" charset="0"/>
                          <a:cs typeface="Arial" panose="020B0604020202020204" pitchFamily="34" charset="0"/>
                        </a:rPr>
                        <a:t> - GLOSA POR INCONSISTENCIAS DE INFORME DE GESTIÓN</a:t>
                      </a:r>
                      <a:endParaRPr lang="es-CO" sz="1200" b="0" i="0" u="none" strike="noStrike" kern="1200" dirty="0">
                        <a:solidFill>
                          <a:schemeClr val="tx1"/>
                        </a:solidFill>
                        <a:effectLst/>
                        <a:latin typeface="Arial" panose="020B0604020202020204" pitchFamily="34" charset="0"/>
                        <a:ea typeface="+mn-ea"/>
                        <a:cs typeface="Arial" panose="020B0604020202020204" pitchFamily="34" charset="0"/>
                        <a:sym typeface="Arial"/>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807760702"/>
                  </a:ext>
                </a:extLst>
              </a:tr>
            </a:tbl>
          </a:graphicData>
        </a:graphic>
      </p:graphicFrame>
    </p:spTree>
    <p:extLst>
      <p:ext uri="{BB962C8B-B14F-4D97-AF65-F5344CB8AC3E}">
        <p14:creationId xmlns:p14="http://schemas.microsoft.com/office/powerpoint/2010/main" val="30139891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375676"/>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4E55674C-EDEA-889C-B986-F6BB3D660E06}"/>
              </a:ext>
            </a:extLst>
          </p:cNvPr>
          <p:cNvGraphicFramePr>
            <a:graphicFrameLocks noGrp="1"/>
          </p:cNvGraphicFramePr>
          <p:nvPr>
            <p:extLst>
              <p:ext uri="{D42A27DB-BD31-4B8C-83A1-F6EECF244321}">
                <p14:modId xmlns:p14="http://schemas.microsoft.com/office/powerpoint/2010/main" val="2970424028"/>
              </p:ext>
            </p:extLst>
          </p:nvPr>
        </p:nvGraphicFramePr>
        <p:xfrm>
          <a:off x="682388" y="1063557"/>
          <a:ext cx="10626794" cy="5132777"/>
        </p:xfrm>
        <a:graphic>
          <a:graphicData uri="http://schemas.openxmlformats.org/drawingml/2006/table">
            <a:tbl>
              <a:tblPr>
                <a:tableStyleId>{5C22544A-7EE6-4342-B048-85BDC9FD1C3A}</a:tableStyleId>
              </a:tblPr>
              <a:tblGrid>
                <a:gridCol w="1018075">
                  <a:extLst>
                    <a:ext uri="{9D8B030D-6E8A-4147-A177-3AD203B41FA5}">
                      <a16:colId xmlns:a16="http://schemas.microsoft.com/office/drawing/2014/main" val="3941602364"/>
                    </a:ext>
                  </a:extLst>
                </a:gridCol>
                <a:gridCol w="1860884">
                  <a:extLst>
                    <a:ext uri="{9D8B030D-6E8A-4147-A177-3AD203B41FA5}">
                      <a16:colId xmlns:a16="http://schemas.microsoft.com/office/drawing/2014/main" val="2342656436"/>
                    </a:ext>
                  </a:extLst>
                </a:gridCol>
                <a:gridCol w="5113421">
                  <a:extLst>
                    <a:ext uri="{9D8B030D-6E8A-4147-A177-3AD203B41FA5}">
                      <a16:colId xmlns:a16="http://schemas.microsoft.com/office/drawing/2014/main" val="454376433"/>
                    </a:ext>
                  </a:extLst>
                </a:gridCol>
                <a:gridCol w="1010653">
                  <a:extLst>
                    <a:ext uri="{9D8B030D-6E8A-4147-A177-3AD203B41FA5}">
                      <a16:colId xmlns:a16="http://schemas.microsoft.com/office/drawing/2014/main" val="4272230418"/>
                    </a:ext>
                  </a:extLst>
                </a:gridCol>
                <a:gridCol w="1623761">
                  <a:extLst>
                    <a:ext uri="{9D8B030D-6E8A-4147-A177-3AD203B41FA5}">
                      <a16:colId xmlns:a16="http://schemas.microsoft.com/office/drawing/2014/main" val="3606189810"/>
                    </a:ext>
                  </a:extLst>
                </a:gridCol>
              </a:tblGrid>
              <a:tr h="507124">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Subred</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Intervención y/o Producto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Hallazgos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Localidad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ES" sz="1200" b="1" u="none" strike="noStrike" dirty="0">
                          <a:solidFill>
                            <a:schemeClr val="bg1"/>
                          </a:solidFill>
                          <a:effectLst/>
                          <a:latin typeface="Arial" panose="020B0604020202020204" pitchFamily="34" charset="0"/>
                          <a:cs typeface="Arial" panose="020B0604020202020204" pitchFamily="34" charset="0"/>
                        </a:rPr>
                        <a:t>Glosa y/o Plan de mejora </a:t>
                      </a:r>
                      <a:endParaRPr lang="es-ES"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extLst>
                  <a:ext uri="{0D108BD9-81ED-4DB2-BD59-A6C34878D82A}">
                    <a16:rowId xmlns:a16="http://schemas.microsoft.com/office/drawing/2014/main" val="1554137795"/>
                  </a:ext>
                </a:extLst>
              </a:tr>
              <a:tr h="1377720">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32 - </a:t>
                      </a:r>
                      <a:r>
                        <a:rPr lang="es-MX" sz="1200" b="0" i="0" u="none" strike="noStrike" dirty="0">
                          <a:solidFill>
                            <a:srgbClr val="000000"/>
                          </a:solidFill>
                          <a:effectLst/>
                          <a:latin typeface="Arial" panose="020B0604020202020204" pitchFamily="34" charset="0"/>
                          <a:cs typeface="Arial" panose="020B0604020202020204" pitchFamily="34" charset="0"/>
                        </a:rPr>
                        <a:t>Promoción del cuidado con personas vinculadas a las actividades sexuales pagadas </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Para el mes de agosto 2025 se generó hallazgo por incumplimiento</a:t>
                      </a:r>
                      <a:r>
                        <a:rPr lang="es-ES" sz="1200" b="0" i="0" u="none" strike="noStrike" baseline="0" dirty="0">
                          <a:solidFill>
                            <a:srgbClr val="000000"/>
                          </a:solidFill>
                          <a:effectLst/>
                          <a:latin typeface="Arial" panose="020B0604020202020204" pitchFamily="34" charset="0"/>
                          <a:cs typeface="Arial" panose="020B0604020202020204" pitchFamily="34" charset="0"/>
                        </a:rPr>
                        <a:t> </a:t>
                      </a:r>
                      <a:r>
                        <a:rPr lang="es-MX" sz="1200" b="0" i="0" u="none" strike="noStrike" baseline="0" dirty="0">
                          <a:solidFill>
                            <a:srgbClr val="000000"/>
                          </a:solidFill>
                          <a:effectLst/>
                          <a:latin typeface="Arial" panose="020B0604020202020204" pitchFamily="34" charset="0"/>
                          <a:cs typeface="Arial" panose="020B0604020202020204" pitchFamily="34" charset="0"/>
                        </a:rPr>
                        <a:t>en la actividad de “Asesorías orientadas al cuidado de la salud”, la cual se subdivide en 40 asesorías, que fueron realizadas a 20 usuarios, puesto que en 1 asesoría realizada por el perfil de enfermería, en la ficha SISCO 1A No. 1910705, se identificó alteración en la calidad del dato en fecha de nacimiento de la usuaria registrada en el formato.</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G3 -</a:t>
                      </a:r>
                      <a:r>
                        <a:rPr lang="es-CO" sz="1200" b="0" i="0" u="none" strike="noStrike" kern="1200" baseline="0" dirty="0">
                          <a:solidFill>
                            <a:srgbClr val="000000"/>
                          </a:solidFill>
                          <a:effectLst/>
                          <a:latin typeface="Arial" panose="020B0604020202020204" pitchFamily="34" charset="0"/>
                          <a:ea typeface="+mn-ea"/>
                          <a:cs typeface="Arial" panose="020B0604020202020204" pitchFamily="34" charset="0"/>
                        </a:rPr>
                        <a:t> GLOSA POR INCUMPLIMIENTO DE ANEXO 6</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extLst>
                  <a:ext uri="{0D108BD9-81ED-4DB2-BD59-A6C34878D82A}">
                    <a16:rowId xmlns:a16="http://schemas.microsoft.com/office/drawing/2014/main" val="294656611"/>
                  </a:ext>
                </a:extLst>
              </a:tr>
              <a:tr h="1596303">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p>
                      <a:pPr algn="ctr" rtl="0" fontAlgn="ct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32 - </a:t>
                      </a:r>
                      <a:r>
                        <a:rPr lang="es-MX" sz="1200" b="0" i="0" u="none" strike="noStrike" dirty="0">
                          <a:solidFill>
                            <a:srgbClr val="000000"/>
                          </a:solidFill>
                          <a:effectLst/>
                          <a:latin typeface="Arial" panose="020B0604020202020204" pitchFamily="34" charset="0"/>
                          <a:cs typeface="Arial" panose="020B0604020202020204" pitchFamily="34" charset="0"/>
                        </a:rPr>
                        <a:t>Promoción del cuidado con personas vinculadas a las actividades sexuales pagadas</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kern="1200" dirty="0">
                          <a:solidFill>
                            <a:srgbClr val="000000"/>
                          </a:solidFill>
                          <a:effectLst/>
                          <a:latin typeface="Arial" panose="020B0604020202020204" pitchFamily="34" charset="0"/>
                          <a:ea typeface="+mn-ea"/>
                          <a:cs typeface="Arial" panose="020B0604020202020204" pitchFamily="34" charset="0"/>
                        </a:rPr>
                        <a:t>Para el mes de septiembre 2025 </a:t>
                      </a:r>
                      <a:r>
                        <a:rPr lang="es-ES" sz="1200" b="0" i="0" u="none" strike="noStrike" dirty="0">
                          <a:solidFill>
                            <a:srgbClr val="000000"/>
                          </a:solidFill>
                          <a:effectLst/>
                          <a:latin typeface="Arial" panose="020B0604020202020204" pitchFamily="34" charset="0"/>
                          <a:cs typeface="Arial" panose="020B0604020202020204" pitchFamily="34" charset="0"/>
                        </a:rPr>
                        <a:t>se generó hallazgo por incumplimiento </a:t>
                      </a:r>
                      <a:r>
                        <a:rPr lang="es-MX" sz="1200" b="0" i="0" u="none" strike="noStrike" dirty="0">
                          <a:solidFill>
                            <a:srgbClr val="000000"/>
                          </a:solidFill>
                          <a:effectLst/>
                          <a:latin typeface="Arial" panose="020B0604020202020204" pitchFamily="34" charset="0"/>
                          <a:cs typeface="Arial" panose="020B0604020202020204" pitchFamily="34" charset="0"/>
                        </a:rPr>
                        <a:t>en la actividad de “Asesorías orientadas al cuidado de la salud”, la cual se subdivide en 40 asesorías, que fueron realizadas a 20 usuarios, puesto que en 1 asesoría realizada por el perfil de enfermería, en la ficha SISCO 1A No. 1933586, se identificó alteración en la calidad del dato en la hora de la intervención registrada en el formato.</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u="none" strike="noStrike" dirty="0">
                          <a:effectLst/>
                          <a:latin typeface="Arial" panose="020B0604020202020204" pitchFamily="34" charset="0"/>
                          <a:cs typeface="Arial" panose="020B0604020202020204" pitchFamily="34" charset="0"/>
                        </a:rPr>
                        <a:t>G3</a:t>
                      </a:r>
                      <a:r>
                        <a:rPr lang="es-CO" sz="1200" u="none" strike="noStrike" baseline="0" dirty="0">
                          <a:effectLst/>
                          <a:latin typeface="Arial" panose="020B0604020202020204" pitchFamily="34" charset="0"/>
                          <a:cs typeface="Arial" panose="020B0604020202020204" pitchFamily="34" charset="0"/>
                        </a:rPr>
                        <a:t> - GLOSA POR INCUMPLIMIENTO DE ANEXO 6</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807760702"/>
                  </a:ext>
                </a:extLst>
              </a:tr>
              <a:tr h="1596303">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37 - </a:t>
                      </a:r>
                      <a:r>
                        <a:rPr lang="es-MX" sz="1200" b="0" i="0" u="none" strike="noStrike" dirty="0">
                          <a:solidFill>
                            <a:srgbClr val="000000"/>
                          </a:solidFill>
                          <a:effectLst/>
                          <a:latin typeface="Arial" panose="020B0604020202020204" pitchFamily="34" charset="0"/>
                          <a:cs typeface="Arial" panose="020B0604020202020204" pitchFamily="34" charset="0"/>
                        </a:rPr>
                        <a:t>Asesoría para la desvinculación del trabajo infantil</a:t>
                      </a:r>
                    </a:p>
                    <a:p>
                      <a:pPr algn="just" rtl="0" fontAlgn="ctr"/>
                      <a:r>
                        <a:rPr lang="es-MX" sz="1200" b="0" i="0" u="none" strike="noStrike" dirty="0">
                          <a:solidFill>
                            <a:srgbClr val="000000"/>
                          </a:solidFill>
                          <a:effectLst/>
                          <a:latin typeface="Arial" panose="020B0604020202020204" pitchFamily="34" charset="0"/>
                          <a:cs typeface="Arial" panose="020B0604020202020204" pitchFamily="34" charset="0"/>
                        </a:rPr>
                        <a:t>Asesoría para el cuidado y la protección de la salud</a:t>
                      </a:r>
                    </a:p>
                    <a:p>
                      <a:pPr algn="just" rtl="0" fontAlgn="ctr"/>
                      <a:r>
                        <a:rPr lang="es-MX" sz="1200" b="0" i="0" u="none" strike="noStrike" dirty="0">
                          <a:solidFill>
                            <a:srgbClr val="000000"/>
                          </a:solidFill>
                          <a:effectLst/>
                          <a:latin typeface="Arial" panose="020B0604020202020204" pitchFamily="34" charset="0"/>
                          <a:cs typeface="Arial" panose="020B0604020202020204" pitchFamily="34" charset="0"/>
                        </a:rPr>
                        <a:t>Monitoreo de la desvinculación</a:t>
                      </a:r>
                    </a:p>
                    <a:p>
                      <a:pPr algn="just" rtl="0" fontAlgn="ctr"/>
                      <a:r>
                        <a:rPr lang="es-MX" sz="1200" b="0" i="0" u="none" strike="noStrike" dirty="0">
                          <a:solidFill>
                            <a:srgbClr val="000000"/>
                          </a:solidFill>
                          <a:effectLst/>
                          <a:latin typeface="Arial" panose="020B0604020202020204" pitchFamily="34" charset="0"/>
                          <a:cs typeface="Arial" panose="020B0604020202020204" pitchFamily="34" charset="0"/>
                        </a:rPr>
                        <a:t>Monitoreo – seguimiento del efecto</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dirty="0">
                          <a:solidFill>
                            <a:srgbClr val="000000"/>
                          </a:solidFill>
                          <a:effectLst/>
                          <a:latin typeface="Arial" panose="020B0604020202020204" pitchFamily="34" charset="0"/>
                          <a:cs typeface="Arial" panose="020B0604020202020204" pitchFamily="34" charset="0"/>
                        </a:rPr>
                        <a:t>Para el mes de agosto 2025 se generó hallazgo por incumplimiento </a:t>
                      </a:r>
                      <a:r>
                        <a:rPr lang="es-MX" sz="1200" b="0" i="0" u="none" strike="noStrike" dirty="0">
                          <a:solidFill>
                            <a:srgbClr val="000000"/>
                          </a:solidFill>
                          <a:effectLst/>
                          <a:latin typeface="Arial" panose="020B0604020202020204" pitchFamily="34" charset="0"/>
                          <a:cs typeface="Arial" panose="020B0604020202020204" pitchFamily="34" charset="0"/>
                        </a:rPr>
                        <a:t>puesto que en una ficha número 40802233131 se evidenció que el acompañamiento 1 realizado por el perfil universitario 2 (trabajo social) no fue realizado en compañía del progenitor como se indicó en el formato, ya que se observa que la firma no corresponde al acudiente o familiar de la menor de edad.</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chemeClr val="tx1"/>
                          </a:solidFill>
                          <a:effectLst/>
                          <a:latin typeface="Arial" panose="020B0604020202020204" pitchFamily="34" charset="0"/>
                          <a:ea typeface="+mn-ea"/>
                          <a:cs typeface="Arial" panose="020B0604020202020204" pitchFamily="34" charset="0"/>
                          <a:sym typeface="Arial"/>
                        </a:rPr>
                        <a:t>G3 - GLOSA POR INCUMPLIMIENTO DE ANEXO 6</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090205013"/>
                  </a:ext>
                </a:extLst>
              </a:tr>
            </a:tbl>
          </a:graphicData>
        </a:graphic>
      </p:graphicFrame>
    </p:spTree>
    <p:extLst>
      <p:ext uri="{BB962C8B-B14F-4D97-AF65-F5344CB8AC3E}">
        <p14:creationId xmlns:p14="http://schemas.microsoft.com/office/powerpoint/2010/main" val="2197806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375676"/>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4E55674C-EDEA-889C-B986-F6BB3D660E06}"/>
              </a:ext>
            </a:extLst>
          </p:cNvPr>
          <p:cNvGraphicFramePr>
            <a:graphicFrameLocks noGrp="1"/>
          </p:cNvGraphicFramePr>
          <p:nvPr>
            <p:extLst>
              <p:ext uri="{D42A27DB-BD31-4B8C-83A1-F6EECF244321}">
                <p14:modId xmlns:p14="http://schemas.microsoft.com/office/powerpoint/2010/main" val="1471651701"/>
              </p:ext>
            </p:extLst>
          </p:nvPr>
        </p:nvGraphicFramePr>
        <p:xfrm>
          <a:off x="682388" y="1063557"/>
          <a:ext cx="10626794" cy="5637745"/>
        </p:xfrm>
        <a:graphic>
          <a:graphicData uri="http://schemas.openxmlformats.org/drawingml/2006/table">
            <a:tbl>
              <a:tblPr>
                <a:tableStyleId>{5C22544A-7EE6-4342-B048-85BDC9FD1C3A}</a:tableStyleId>
              </a:tblPr>
              <a:tblGrid>
                <a:gridCol w="1018075">
                  <a:extLst>
                    <a:ext uri="{9D8B030D-6E8A-4147-A177-3AD203B41FA5}">
                      <a16:colId xmlns:a16="http://schemas.microsoft.com/office/drawing/2014/main" val="3941602364"/>
                    </a:ext>
                  </a:extLst>
                </a:gridCol>
                <a:gridCol w="1860884">
                  <a:extLst>
                    <a:ext uri="{9D8B030D-6E8A-4147-A177-3AD203B41FA5}">
                      <a16:colId xmlns:a16="http://schemas.microsoft.com/office/drawing/2014/main" val="2342656436"/>
                    </a:ext>
                  </a:extLst>
                </a:gridCol>
                <a:gridCol w="5113421">
                  <a:extLst>
                    <a:ext uri="{9D8B030D-6E8A-4147-A177-3AD203B41FA5}">
                      <a16:colId xmlns:a16="http://schemas.microsoft.com/office/drawing/2014/main" val="454376433"/>
                    </a:ext>
                  </a:extLst>
                </a:gridCol>
                <a:gridCol w="1010653">
                  <a:extLst>
                    <a:ext uri="{9D8B030D-6E8A-4147-A177-3AD203B41FA5}">
                      <a16:colId xmlns:a16="http://schemas.microsoft.com/office/drawing/2014/main" val="4272230418"/>
                    </a:ext>
                  </a:extLst>
                </a:gridCol>
                <a:gridCol w="1623761">
                  <a:extLst>
                    <a:ext uri="{9D8B030D-6E8A-4147-A177-3AD203B41FA5}">
                      <a16:colId xmlns:a16="http://schemas.microsoft.com/office/drawing/2014/main" val="3606189810"/>
                    </a:ext>
                  </a:extLst>
                </a:gridCol>
              </a:tblGrid>
              <a:tr h="507124">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Subred</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Intervención y/o Producto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Hallazgos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Localidad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ES" sz="1200" b="1" u="none" strike="noStrike" dirty="0">
                          <a:solidFill>
                            <a:schemeClr val="bg1"/>
                          </a:solidFill>
                          <a:effectLst/>
                          <a:latin typeface="Arial" panose="020B0604020202020204" pitchFamily="34" charset="0"/>
                          <a:cs typeface="Arial" panose="020B0604020202020204" pitchFamily="34" charset="0"/>
                        </a:rPr>
                        <a:t>Glosa y/o Plan de mejora </a:t>
                      </a:r>
                      <a:endParaRPr lang="es-ES"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extLst>
                  <a:ext uri="{0D108BD9-81ED-4DB2-BD59-A6C34878D82A}">
                    <a16:rowId xmlns:a16="http://schemas.microsoft.com/office/drawing/2014/main" val="1554137795"/>
                  </a:ext>
                </a:extLst>
              </a:tr>
              <a:tr h="1377720">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26 - </a:t>
                      </a:r>
                      <a:r>
                        <a:rPr lang="es-MX" sz="1200" b="0" i="0" u="none" strike="noStrike" dirty="0">
                          <a:solidFill>
                            <a:srgbClr val="000000"/>
                          </a:solidFill>
                          <a:effectLst/>
                          <a:latin typeface="Arial" panose="020B0604020202020204" pitchFamily="34" charset="0"/>
                          <a:cs typeface="Arial" panose="020B0604020202020204" pitchFamily="34" charset="0"/>
                        </a:rPr>
                        <a:t>Asesorías de promoción del cuidado de la salud, gestión del riesgo la UTI y monitoreo del proceso con trabajadores de la economía informal en </a:t>
                      </a:r>
                      <a:r>
                        <a:rPr lang="es-MX" sz="1200" b="0" i="0" u="none" strike="noStrike" dirty="0" err="1">
                          <a:solidFill>
                            <a:srgbClr val="000000"/>
                          </a:solidFill>
                          <a:effectLst/>
                          <a:latin typeface="Arial" panose="020B0604020202020204" pitchFamily="34" charset="0"/>
                          <a:cs typeface="Arial" panose="020B0604020202020204" pitchFamily="34" charset="0"/>
                        </a:rPr>
                        <a:t>uti</a:t>
                      </a:r>
                      <a:r>
                        <a:rPr lang="es-MX" sz="1200" b="0" i="0" u="none" strike="noStrike" dirty="0">
                          <a:solidFill>
                            <a:srgbClr val="000000"/>
                          </a:solidFill>
                          <a:effectLst/>
                          <a:latin typeface="Arial" panose="020B0604020202020204" pitchFamily="34" charset="0"/>
                          <a:cs typeface="Arial" panose="020B0604020202020204" pitchFamily="34" charset="0"/>
                        </a:rPr>
                        <a:t> de mediano impacto </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Para el mes de septiembre 2025 se generó hallazgo por incumplimiento en 6 asesorías:</a:t>
                      </a:r>
                      <a:r>
                        <a:rPr lang="es-ES" sz="1200" b="0" i="0" u="none" strike="noStrike" baseline="0" dirty="0">
                          <a:solidFill>
                            <a:srgbClr val="000000"/>
                          </a:solidFill>
                          <a:effectLst/>
                          <a:latin typeface="Arial" panose="020B0604020202020204" pitchFamily="34" charset="0"/>
                          <a:cs typeface="Arial" panose="020B0604020202020204" pitchFamily="34" charset="0"/>
                        </a:rPr>
                        <a:t> En donde 3 fichas </a:t>
                      </a:r>
                      <a:r>
                        <a:rPr lang="es-MX" sz="1200" b="0" i="0" u="none" strike="noStrike" baseline="0" dirty="0">
                          <a:solidFill>
                            <a:srgbClr val="000000"/>
                          </a:solidFill>
                          <a:effectLst/>
                          <a:latin typeface="Arial" panose="020B0604020202020204" pitchFamily="34" charset="0"/>
                          <a:cs typeface="Arial" panose="020B0604020202020204" pitchFamily="34" charset="0"/>
                        </a:rPr>
                        <a:t>correspondientes a las intervenciones realizadas por el perfil de tecnólogo, no se encuentra la firma del tecnólogo que efectuó dichas asesorías. Esta firma es necesaria para otorgar validez a la información registrada tanto por el perfil como por el usuario en el momento de la atención.</a:t>
                      </a:r>
                    </a:p>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Además en una ficha </a:t>
                      </a:r>
                      <a:r>
                        <a:rPr lang="es-MX" sz="1200" b="0" i="0" u="none" strike="noStrike" dirty="0">
                          <a:solidFill>
                            <a:srgbClr val="000000"/>
                          </a:solidFill>
                          <a:effectLst/>
                          <a:latin typeface="Arial" panose="020B0604020202020204" pitchFamily="34" charset="0"/>
                          <a:cs typeface="Arial" panose="020B0604020202020204" pitchFamily="34" charset="0"/>
                        </a:rPr>
                        <a:t>se registró de forma errónea el riesgo 23 “Pisos, paredes, zonas deterioradas y/o con obstáculos”, dado que de acuerdo con el nivel de exposición 4 y el nivel de daño 3, se evidenció un error en la semaforización, ya que se consignó 37.5% cuando el porcentaje real es del 25%. Esta inconsistencia afecta el porcentaje final con el que culmina la UTI y el que se registra erróneamente en GESI.</a:t>
                      </a:r>
                      <a:r>
                        <a:rPr lang="es-ES" sz="1200" b="0" i="0" u="none" strike="noStrike" dirty="0">
                          <a:solidFill>
                            <a:srgbClr val="000000"/>
                          </a:solidFill>
                          <a:effectLst/>
                          <a:latin typeface="Arial" panose="020B0604020202020204" pitchFamily="34" charset="0"/>
                          <a:cs typeface="Arial" panose="020B0604020202020204" pitchFamily="34" charset="0"/>
                        </a:rPr>
                        <a:t>  </a:t>
                      </a: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G3 -</a:t>
                      </a:r>
                      <a:r>
                        <a:rPr lang="es-CO" sz="1200" b="0" i="0" u="none" strike="noStrike" kern="1200" baseline="0" dirty="0">
                          <a:solidFill>
                            <a:srgbClr val="000000"/>
                          </a:solidFill>
                          <a:effectLst/>
                          <a:latin typeface="Arial" panose="020B0604020202020204" pitchFamily="34" charset="0"/>
                          <a:ea typeface="+mn-ea"/>
                          <a:cs typeface="Arial" panose="020B0604020202020204" pitchFamily="34" charset="0"/>
                        </a:rPr>
                        <a:t> GLOSA POR INCUMPLIMIENTO DE ANEXO 6</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extLst>
                  <a:ext uri="{0D108BD9-81ED-4DB2-BD59-A6C34878D82A}">
                    <a16:rowId xmlns:a16="http://schemas.microsoft.com/office/drawing/2014/main" val="294656611"/>
                  </a:ext>
                </a:extLst>
              </a:tr>
              <a:tr h="1278721">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p>
                      <a:pPr algn="ctr" rtl="0" fontAlgn="ct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27 - </a:t>
                      </a:r>
                      <a:r>
                        <a:rPr lang="es-MX" sz="1200" b="0" i="0" u="none" strike="noStrike" dirty="0">
                          <a:solidFill>
                            <a:srgbClr val="000000"/>
                          </a:solidFill>
                          <a:effectLst/>
                          <a:latin typeface="Arial" panose="020B0604020202020204" pitchFamily="34" charset="0"/>
                          <a:cs typeface="Arial" panose="020B0604020202020204" pitchFamily="34" charset="0"/>
                        </a:rPr>
                        <a:t>Asesorías de promoción del cuidado de la salud con trabajadores de la economía informal en UTI</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kern="1200" dirty="0">
                          <a:solidFill>
                            <a:srgbClr val="000000"/>
                          </a:solidFill>
                          <a:effectLst/>
                          <a:latin typeface="Arial" panose="020B0604020202020204" pitchFamily="34" charset="0"/>
                          <a:ea typeface="+mn-ea"/>
                          <a:cs typeface="Arial" panose="020B0604020202020204" pitchFamily="34" charset="0"/>
                        </a:rPr>
                        <a:t>Para el mes de agosto 2025 </a:t>
                      </a:r>
                      <a:r>
                        <a:rPr lang="es-ES" sz="1200" b="0" i="0" u="none" strike="noStrike" dirty="0">
                          <a:solidFill>
                            <a:srgbClr val="000000"/>
                          </a:solidFill>
                          <a:effectLst/>
                          <a:latin typeface="Arial" panose="020B0604020202020204" pitchFamily="34" charset="0"/>
                          <a:cs typeface="Arial" panose="020B0604020202020204" pitchFamily="34" charset="0"/>
                        </a:rPr>
                        <a:t>se generó hallazgo por incumplimiento en 10 fichas: En donde 9 fichas </a:t>
                      </a:r>
                      <a:r>
                        <a:rPr lang="es-MX" sz="1200" b="0" i="0" u="none" strike="noStrike" dirty="0">
                          <a:solidFill>
                            <a:srgbClr val="000000"/>
                          </a:solidFill>
                          <a:effectLst/>
                          <a:latin typeface="Arial" panose="020B0604020202020204" pitchFamily="34" charset="0"/>
                          <a:cs typeface="Arial" panose="020B0604020202020204" pitchFamily="34" charset="0"/>
                        </a:rPr>
                        <a:t>se evidencia doble asesoría por parte de Psicología y Enfermería.</a:t>
                      </a:r>
                    </a:p>
                    <a:p>
                      <a:pPr marL="0" marR="0" indent="0" algn="just" defTabSz="914400" rtl="0" eaLnBrk="1" fontAlgn="t" latinLnBrk="0" hangingPunct="1">
                        <a:lnSpc>
                          <a:spcPct val="100000"/>
                        </a:lnSpc>
                        <a:spcBef>
                          <a:spcPts val="0"/>
                        </a:spcBef>
                        <a:spcAft>
                          <a:spcPts val="0"/>
                        </a:spcAft>
                        <a:buClrTx/>
                        <a:buSzTx/>
                        <a:buFontTx/>
                        <a:buNone/>
                        <a:tabLst/>
                        <a:defRPr/>
                      </a:pP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Además en una ficha correspondiente a la asesoría realizada por la psicóloga el 11/08/2025, no se documentó en el formato la razón por la cual no se registró la asesoría a todos los trabajadores.</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u="none" strike="noStrike" dirty="0">
                          <a:effectLst/>
                          <a:latin typeface="Arial" panose="020B0604020202020204" pitchFamily="34" charset="0"/>
                          <a:cs typeface="Arial" panose="020B0604020202020204" pitchFamily="34" charset="0"/>
                        </a:rPr>
                        <a:t>G3</a:t>
                      </a:r>
                      <a:r>
                        <a:rPr lang="es-CO" sz="1200" u="none" strike="noStrike" baseline="0" dirty="0">
                          <a:effectLst/>
                          <a:latin typeface="Arial" panose="020B0604020202020204" pitchFamily="34" charset="0"/>
                          <a:cs typeface="Arial" panose="020B0604020202020204" pitchFamily="34" charset="0"/>
                        </a:rPr>
                        <a:t> - GLOSA POR INCUMPLIMIENTO DE ANEXO 6</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807760702"/>
                  </a:ext>
                </a:extLst>
              </a:tr>
              <a:tr h="1596303">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27 - </a:t>
                      </a:r>
                      <a:r>
                        <a:rPr lang="es-MX" sz="1200" b="0" i="0" u="none" strike="noStrike" dirty="0">
                          <a:solidFill>
                            <a:srgbClr val="000000"/>
                          </a:solidFill>
                          <a:effectLst/>
                          <a:latin typeface="Arial" panose="020B0604020202020204" pitchFamily="34" charset="0"/>
                          <a:cs typeface="Arial" panose="020B0604020202020204" pitchFamily="34" charset="0"/>
                        </a:rPr>
                        <a:t>Asesorías de promoción del cuidado de la salud con trabajadores de la economía informal en UTI</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dirty="0">
                          <a:solidFill>
                            <a:srgbClr val="000000"/>
                          </a:solidFill>
                          <a:effectLst/>
                          <a:latin typeface="Arial" panose="020B0604020202020204" pitchFamily="34" charset="0"/>
                          <a:cs typeface="Arial" panose="020B0604020202020204" pitchFamily="34" charset="0"/>
                        </a:rPr>
                        <a:t>Para el mes de septiembre 2025 se generó hallazgo por incumplimiento en tres fichas: En donde en dos fichas </a:t>
                      </a:r>
                      <a:r>
                        <a:rPr lang="es-MX" sz="1200" b="0" i="0" u="none" strike="noStrike" dirty="0">
                          <a:solidFill>
                            <a:srgbClr val="000000"/>
                          </a:solidFill>
                          <a:effectLst/>
                          <a:latin typeface="Arial" panose="020B0604020202020204" pitchFamily="34" charset="0"/>
                          <a:cs typeface="Arial" panose="020B0604020202020204" pitchFamily="34" charset="0"/>
                        </a:rPr>
                        <a:t>el profesional de Psicología no aplicó la escala de medición de mejoramiento de habilidades y competencias en la UTI. </a:t>
                      </a:r>
                    </a:p>
                    <a:p>
                      <a:pPr marL="0" marR="0" indent="0" algn="just" defTabSz="914400" rtl="0" eaLnBrk="1" fontAlgn="t" latinLnBrk="0" hangingPunct="1">
                        <a:lnSpc>
                          <a:spcPct val="100000"/>
                        </a:lnSpc>
                        <a:spcBef>
                          <a:spcPts val="0"/>
                        </a:spcBef>
                        <a:spcAft>
                          <a:spcPts val="0"/>
                        </a:spcAft>
                        <a:buClrTx/>
                        <a:buSzTx/>
                        <a:buFontTx/>
                        <a:buNone/>
                        <a:tabLst/>
                        <a:defRPr/>
                      </a:pP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Por otra parte, se identificó que en la ficha N.° 40802233074, correspondiente a la asesoría realizada por la psicóloga el 03/09/2025, no se encuentra la firma del profesional que llevó a cabo dicha asesoría, la cual es necesaria para dar validez a la información registrada tanto por el perfil como por el usuario en el momento de la atención.</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chemeClr val="tx1"/>
                          </a:solidFill>
                          <a:effectLst/>
                          <a:latin typeface="Arial" panose="020B0604020202020204" pitchFamily="34" charset="0"/>
                          <a:ea typeface="+mn-ea"/>
                          <a:cs typeface="Arial" panose="020B0604020202020204" pitchFamily="34" charset="0"/>
                          <a:sym typeface="Arial"/>
                        </a:rPr>
                        <a:t>G3 - GLOSA POR INCUMPLIMIENTO DE ANEXO 6</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090205013"/>
                  </a:ext>
                </a:extLst>
              </a:tr>
            </a:tbl>
          </a:graphicData>
        </a:graphic>
      </p:graphicFrame>
    </p:spTree>
    <p:extLst>
      <p:ext uri="{BB962C8B-B14F-4D97-AF65-F5344CB8AC3E}">
        <p14:creationId xmlns:p14="http://schemas.microsoft.com/office/powerpoint/2010/main" val="35853123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375676"/>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4E55674C-EDEA-889C-B986-F6BB3D660E06}"/>
              </a:ext>
            </a:extLst>
          </p:cNvPr>
          <p:cNvGraphicFramePr>
            <a:graphicFrameLocks noGrp="1"/>
          </p:cNvGraphicFramePr>
          <p:nvPr>
            <p:extLst>
              <p:ext uri="{D42A27DB-BD31-4B8C-83A1-F6EECF244321}">
                <p14:modId xmlns:p14="http://schemas.microsoft.com/office/powerpoint/2010/main" val="1245371935"/>
              </p:ext>
            </p:extLst>
          </p:nvPr>
        </p:nvGraphicFramePr>
        <p:xfrm>
          <a:off x="682388" y="1172739"/>
          <a:ext cx="10626794" cy="1884844"/>
        </p:xfrm>
        <a:graphic>
          <a:graphicData uri="http://schemas.openxmlformats.org/drawingml/2006/table">
            <a:tbl>
              <a:tblPr>
                <a:tableStyleId>{5C22544A-7EE6-4342-B048-85BDC9FD1C3A}</a:tableStyleId>
              </a:tblPr>
              <a:tblGrid>
                <a:gridCol w="1018075">
                  <a:extLst>
                    <a:ext uri="{9D8B030D-6E8A-4147-A177-3AD203B41FA5}">
                      <a16:colId xmlns:a16="http://schemas.microsoft.com/office/drawing/2014/main" val="3941602364"/>
                    </a:ext>
                  </a:extLst>
                </a:gridCol>
                <a:gridCol w="1860884">
                  <a:extLst>
                    <a:ext uri="{9D8B030D-6E8A-4147-A177-3AD203B41FA5}">
                      <a16:colId xmlns:a16="http://schemas.microsoft.com/office/drawing/2014/main" val="2342656436"/>
                    </a:ext>
                  </a:extLst>
                </a:gridCol>
                <a:gridCol w="5113421">
                  <a:extLst>
                    <a:ext uri="{9D8B030D-6E8A-4147-A177-3AD203B41FA5}">
                      <a16:colId xmlns:a16="http://schemas.microsoft.com/office/drawing/2014/main" val="454376433"/>
                    </a:ext>
                  </a:extLst>
                </a:gridCol>
                <a:gridCol w="1010653">
                  <a:extLst>
                    <a:ext uri="{9D8B030D-6E8A-4147-A177-3AD203B41FA5}">
                      <a16:colId xmlns:a16="http://schemas.microsoft.com/office/drawing/2014/main" val="4272230418"/>
                    </a:ext>
                  </a:extLst>
                </a:gridCol>
                <a:gridCol w="1623761">
                  <a:extLst>
                    <a:ext uri="{9D8B030D-6E8A-4147-A177-3AD203B41FA5}">
                      <a16:colId xmlns:a16="http://schemas.microsoft.com/office/drawing/2014/main" val="3606189810"/>
                    </a:ext>
                  </a:extLst>
                </a:gridCol>
              </a:tblGrid>
              <a:tr h="507124">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Subred</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Intervención y/o Producto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Hallazgos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Localidad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ES" sz="1200" b="1" u="none" strike="noStrike" dirty="0">
                          <a:solidFill>
                            <a:schemeClr val="bg1"/>
                          </a:solidFill>
                          <a:effectLst/>
                          <a:latin typeface="Arial" panose="020B0604020202020204" pitchFamily="34" charset="0"/>
                          <a:cs typeface="Arial" panose="020B0604020202020204" pitchFamily="34" charset="0"/>
                        </a:rPr>
                        <a:t>Glosa y/o Plan de mejora </a:t>
                      </a:r>
                      <a:endParaRPr lang="es-ES"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extLst>
                  <a:ext uri="{0D108BD9-81ED-4DB2-BD59-A6C34878D82A}">
                    <a16:rowId xmlns:a16="http://schemas.microsoft.com/office/drawing/2014/main" val="1554137795"/>
                  </a:ext>
                </a:extLst>
              </a:tr>
              <a:tr h="1377720">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29 - </a:t>
                      </a:r>
                      <a:r>
                        <a:rPr lang="es-MX" sz="1200" b="0" i="0" u="none" strike="noStrike" dirty="0">
                          <a:solidFill>
                            <a:srgbClr val="000000"/>
                          </a:solidFill>
                          <a:effectLst/>
                          <a:latin typeface="Arial" panose="020B0604020202020204" pitchFamily="34" charset="0"/>
                          <a:cs typeface="Arial" panose="020B0604020202020204" pitchFamily="34" charset="0"/>
                        </a:rPr>
                        <a:t>Asesorías de seguimiento a la continuidad de cambios en la UTI y monitoreo del cuidado de la salud de los trabajadores de la economía informal</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Para el mes de agosto 2025 se generó hallazgo por incumplimiento puesto </a:t>
                      </a:r>
                      <a:r>
                        <a:rPr lang="es-MX" sz="1200" b="0" i="0" u="none" strike="noStrike" dirty="0">
                          <a:solidFill>
                            <a:srgbClr val="000000"/>
                          </a:solidFill>
                          <a:effectLst/>
                          <a:latin typeface="Arial" panose="020B0604020202020204" pitchFamily="34" charset="0"/>
                          <a:cs typeface="Arial" panose="020B0604020202020204" pitchFamily="34" charset="0"/>
                        </a:rPr>
                        <a:t>que en la ficha N.° 40802233807, del 28/08/2025, se registró de forma errónea el porcentaje con el que finaliza el proceso de la UTI, consignando un valor de 58.33% cuando el correcto es 59.33%. Asimismo, este error se encuentra reflejado en el aplicativo GESI. Es importante aclarar que dicho porcentaje es el que determina el resultado del seguimiento.</a:t>
                      </a:r>
                      <a:r>
                        <a:rPr lang="es-ES" sz="1200" b="0" i="0" u="none" strike="noStrike" dirty="0">
                          <a:solidFill>
                            <a:srgbClr val="000000"/>
                          </a:solidFill>
                          <a:effectLst/>
                          <a:latin typeface="Arial" panose="020B0604020202020204" pitchFamily="34" charset="0"/>
                          <a:cs typeface="Arial" panose="020B0604020202020204" pitchFamily="34" charset="0"/>
                        </a:rPr>
                        <a:t> </a:t>
                      </a: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G3 -</a:t>
                      </a:r>
                      <a:r>
                        <a:rPr lang="es-CO" sz="1200" b="0" i="0" u="none" strike="noStrike" kern="1200" baseline="0" dirty="0">
                          <a:solidFill>
                            <a:srgbClr val="000000"/>
                          </a:solidFill>
                          <a:effectLst/>
                          <a:latin typeface="Arial" panose="020B0604020202020204" pitchFamily="34" charset="0"/>
                          <a:ea typeface="+mn-ea"/>
                          <a:cs typeface="Arial" panose="020B0604020202020204" pitchFamily="34" charset="0"/>
                        </a:rPr>
                        <a:t> </a:t>
                      </a:r>
                      <a:r>
                        <a:rPr lang="es-CO" sz="1200" b="0" i="0" u="none" strike="noStrike" kern="1200" dirty="0">
                          <a:solidFill>
                            <a:schemeClr val="tx1"/>
                          </a:solidFill>
                          <a:effectLst/>
                          <a:latin typeface="Arial" panose="020B0604020202020204" pitchFamily="34" charset="0"/>
                          <a:ea typeface="+mn-ea"/>
                          <a:cs typeface="Arial" panose="020B0604020202020204" pitchFamily="34" charset="0"/>
                          <a:sym typeface="Arial"/>
                        </a:rPr>
                        <a:t>GLOSA POR INCUMPLIMIENTO DE ANEXO 6</a:t>
                      </a: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extLst>
                  <a:ext uri="{0D108BD9-81ED-4DB2-BD59-A6C34878D82A}">
                    <a16:rowId xmlns:a16="http://schemas.microsoft.com/office/drawing/2014/main" val="294656611"/>
                  </a:ext>
                </a:extLst>
              </a:tr>
            </a:tbl>
          </a:graphicData>
        </a:graphic>
      </p:graphicFrame>
    </p:spTree>
    <p:extLst>
      <p:ext uri="{BB962C8B-B14F-4D97-AF65-F5344CB8AC3E}">
        <p14:creationId xmlns:p14="http://schemas.microsoft.com/office/powerpoint/2010/main" val="18134611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58CBD-3061-9479-FA02-B62044A7F2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0A3C80-9F62-1E99-8B45-FEB05A4945DD}"/>
              </a:ext>
            </a:extLst>
          </p:cNvPr>
          <p:cNvSpPr>
            <a:spLocks noGrp="1"/>
          </p:cNvSpPr>
          <p:nvPr>
            <p:ph type="title"/>
          </p:nvPr>
        </p:nvSpPr>
        <p:spPr>
          <a:xfrm>
            <a:off x="793582" y="431703"/>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F13666B5-225C-9EA5-3CCA-2DC1D487BB72}"/>
              </a:ext>
            </a:extLst>
          </p:cNvPr>
          <p:cNvGraphicFramePr>
            <a:graphicFrameLocks noGrp="1"/>
          </p:cNvGraphicFramePr>
          <p:nvPr>
            <p:extLst>
              <p:ext uri="{D42A27DB-BD31-4B8C-83A1-F6EECF244321}">
                <p14:modId xmlns:p14="http://schemas.microsoft.com/office/powerpoint/2010/main" val="2360265462"/>
              </p:ext>
            </p:extLst>
          </p:nvPr>
        </p:nvGraphicFramePr>
        <p:xfrm>
          <a:off x="1937084" y="1198191"/>
          <a:ext cx="8148610" cy="4532092"/>
        </p:xfrm>
        <a:graphic>
          <a:graphicData uri="http://schemas.openxmlformats.org/drawingml/2006/table">
            <a:tbl>
              <a:tblPr>
                <a:tableStyleId>{5C22544A-7EE6-4342-B048-85BDC9FD1C3A}</a:tableStyleId>
              </a:tblPr>
              <a:tblGrid>
                <a:gridCol w="1479282">
                  <a:extLst>
                    <a:ext uri="{9D8B030D-6E8A-4147-A177-3AD203B41FA5}">
                      <a16:colId xmlns:a16="http://schemas.microsoft.com/office/drawing/2014/main" val="2562345258"/>
                    </a:ext>
                  </a:extLst>
                </a:gridCol>
                <a:gridCol w="1478578">
                  <a:extLst>
                    <a:ext uri="{9D8B030D-6E8A-4147-A177-3AD203B41FA5}">
                      <a16:colId xmlns:a16="http://schemas.microsoft.com/office/drawing/2014/main" val="2245020012"/>
                    </a:ext>
                  </a:extLst>
                </a:gridCol>
                <a:gridCol w="1478578">
                  <a:extLst>
                    <a:ext uri="{9D8B030D-6E8A-4147-A177-3AD203B41FA5}">
                      <a16:colId xmlns:a16="http://schemas.microsoft.com/office/drawing/2014/main" val="567233837"/>
                    </a:ext>
                  </a:extLst>
                </a:gridCol>
                <a:gridCol w="1478578">
                  <a:extLst>
                    <a:ext uri="{9D8B030D-6E8A-4147-A177-3AD203B41FA5}">
                      <a16:colId xmlns:a16="http://schemas.microsoft.com/office/drawing/2014/main" val="3225682552"/>
                    </a:ext>
                  </a:extLst>
                </a:gridCol>
                <a:gridCol w="2233594">
                  <a:extLst>
                    <a:ext uri="{9D8B030D-6E8A-4147-A177-3AD203B41FA5}">
                      <a16:colId xmlns:a16="http://schemas.microsoft.com/office/drawing/2014/main" val="190305738"/>
                    </a:ext>
                  </a:extLst>
                </a:gridCol>
              </a:tblGrid>
              <a:tr h="675337">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Localidad</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gridSpan="3">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 CRITERIOS DE GLOSAS APLICADOS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hMerge="1">
                  <a:txBody>
                    <a:bodyPr/>
                    <a:lstStyle/>
                    <a:p>
                      <a:pPr algn="ctr" rtl="0" fontAlgn="ct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hMerge="1">
                  <a:txBody>
                    <a:bodyPr/>
                    <a:lstStyle/>
                    <a:p>
                      <a:pPr algn="ctr" rtl="0" fontAlgn="ct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Total de glosas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extLst>
                  <a:ext uri="{0D108BD9-81ED-4DB2-BD59-A6C34878D82A}">
                    <a16:rowId xmlns:a16="http://schemas.microsoft.com/office/drawing/2014/main" val="2886574344"/>
                  </a:ext>
                </a:extLst>
              </a:tr>
              <a:tr h="416697">
                <a:tc vMerge="1">
                  <a:txBody>
                    <a:bodyPr/>
                    <a:lstStyle/>
                    <a:p>
                      <a:endParaRPr lang="es-CO"/>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800" b="1" u="none" strike="noStrike" kern="1200" dirty="0">
                          <a:solidFill>
                            <a:schemeClr val="bg1"/>
                          </a:solidFill>
                          <a:effectLst>
                            <a:outerShdw blurRad="50800" dist="38100" algn="tr" rotWithShape="0">
                              <a:prstClr val="black">
                                <a:alpha val="40000"/>
                              </a:prstClr>
                            </a:outerShdw>
                          </a:effectLst>
                          <a:latin typeface="Aptos" panose="020B0004020202020204" pitchFamily="34" charset="0"/>
                          <a:ea typeface="+mn-ea"/>
                          <a:cs typeface="Arial" panose="020B0604020202020204" pitchFamily="34" charset="0"/>
                        </a:rPr>
                        <a:t>G-3</a:t>
                      </a:r>
                      <a:endParaRPr lang="es-CO" dirty="0">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800" b="1" u="none" strike="noStrike" kern="1200" dirty="0">
                          <a:solidFill>
                            <a:schemeClr val="bg1"/>
                          </a:solidFill>
                          <a:effectLst>
                            <a:outerShdw blurRad="50800" dist="38100" algn="tr" rotWithShape="0">
                              <a:prstClr val="black">
                                <a:alpha val="40000"/>
                              </a:prstClr>
                            </a:outerShdw>
                          </a:effectLst>
                          <a:latin typeface="Aptos" panose="020B0004020202020204" pitchFamily="34" charset="0"/>
                          <a:ea typeface="+mn-ea"/>
                          <a:cs typeface="Arial" panose="020B0604020202020204" pitchFamily="34" charset="0"/>
                        </a:rPr>
                        <a:t>G-12</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800" b="1" u="none" strike="noStrike" kern="1200" dirty="0">
                          <a:solidFill>
                            <a:schemeClr val="bg1"/>
                          </a:solidFill>
                          <a:effectLst>
                            <a:outerShdw blurRad="50800" dist="38100" algn="tr" rotWithShape="0">
                              <a:prstClr val="black">
                                <a:alpha val="40000"/>
                              </a:prstClr>
                            </a:outerShdw>
                          </a:effectLst>
                          <a:latin typeface="Aptos" panose="020B0004020202020204" pitchFamily="34" charset="0"/>
                          <a:ea typeface="+mn-ea"/>
                          <a:cs typeface="Arial" panose="020B0604020202020204" pitchFamily="34" charset="0"/>
                        </a:rPr>
                        <a:t>G-9</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vMerge="1">
                  <a:txBody>
                    <a:bodyPr/>
                    <a:lstStyle/>
                    <a:p>
                      <a:endParaRPr lang="es-CO"/>
                    </a:p>
                  </a:txBody>
                  <a:tcPr/>
                </a:tc>
                <a:extLst>
                  <a:ext uri="{0D108BD9-81ED-4DB2-BD59-A6C34878D82A}">
                    <a16:rowId xmlns:a16="http://schemas.microsoft.com/office/drawing/2014/main" val="2136629955"/>
                  </a:ext>
                </a:extLst>
              </a:tr>
              <a:tr h="819026">
                <a:tc>
                  <a:txBody>
                    <a:bodyPr/>
                    <a:lstStyle/>
                    <a:p>
                      <a:pPr algn="ctr" rtl="0" fontAlgn="b"/>
                      <a:r>
                        <a:rPr lang="es-CO" sz="1600" u="none" strike="noStrike" dirty="0">
                          <a:effectLst/>
                          <a:latin typeface="Aptos" panose="020B0004020202020204" pitchFamily="34" charset="0"/>
                          <a:cs typeface="Arial" panose="020B0604020202020204" pitchFamily="34" charset="0"/>
                        </a:rPr>
                        <a:t>SUBRED</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$ 1.279.120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$ 1.632.373</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$ 1.632.373</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$ 4.543.866</a:t>
                      </a:r>
                      <a:r>
                        <a:rPr lang="es-CO" sz="1600" b="0" i="0" u="none" strike="noStrike" baseline="0" dirty="0">
                          <a:solidFill>
                            <a:srgbClr val="000000"/>
                          </a:solidFill>
                          <a:effectLst/>
                          <a:latin typeface="Aptos" panose="020B0004020202020204" pitchFamily="34" charset="0"/>
                          <a:cs typeface="Arial" panose="020B0604020202020204" pitchFamily="34" charset="0"/>
                        </a:rPr>
                        <a:t> </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10529463"/>
                  </a:ext>
                </a:extLst>
              </a:tr>
              <a:tr h="819026">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DISTRITO</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56907905"/>
                  </a:ext>
                </a:extLst>
              </a:tr>
              <a:tr h="819026">
                <a:tc>
                  <a:txBody>
                    <a:bodyPr/>
                    <a:lstStyle/>
                    <a:p>
                      <a:pPr algn="ctr" rtl="0" fontAlgn="ctr"/>
                      <a:r>
                        <a:rPr lang="es-CO" sz="1600" u="none" strike="noStrike" dirty="0">
                          <a:effectLst/>
                          <a:latin typeface="Aptos" panose="020B0004020202020204" pitchFamily="34" charset="0"/>
                          <a:cs typeface="Arial" panose="020B0604020202020204" pitchFamily="34" charset="0"/>
                        </a:rPr>
                        <a:t>Total de glosas por Criterios </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7</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1</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1</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9</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41814901"/>
                  </a:ext>
                </a:extLst>
              </a:tr>
              <a:tr h="905238">
                <a:tc>
                  <a:txBody>
                    <a:bodyPr/>
                    <a:lstStyle/>
                    <a:p>
                      <a:pPr algn="ctr" rtl="0" fontAlgn="ctr"/>
                      <a:r>
                        <a:rPr lang="es-ES" sz="1600" u="none" strike="noStrike" dirty="0">
                          <a:effectLst/>
                          <a:latin typeface="Aptos" panose="020B0004020202020204" pitchFamily="34" charset="0"/>
                          <a:cs typeface="Arial" panose="020B0604020202020204" pitchFamily="34" charset="0"/>
                        </a:rPr>
                        <a:t>Peso Porcentual de las glosas </a:t>
                      </a:r>
                      <a:endParaRPr lang="es-ES"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77,77%</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11,11%</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11,11%</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100%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80121830"/>
                  </a:ext>
                </a:extLst>
              </a:tr>
            </a:tbl>
          </a:graphicData>
        </a:graphic>
      </p:graphicFrame>
    </p:spTree>
    <p:extLst>
      <p:ext uri="{BB962C8B-B14F-4D97-AF65-F5344CB8AC3E}">
        <p14:creationId xmlns:p14="http://schemas.microsoft.com/office/powerpoint/2010/main" val="10866055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382559"/>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901932"/>
            <a:ext cx="10515600" cy="646331"/>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endParaRPr lang="es-CO" dirty="0"/>
          </a:p>
        </p:txBody>
      </p:sp>
      <p:sp>
        <p:nvSpPr>
          <p:cNvPr id="4" name="CuadroTexto 3">
            <a:extLst>
              <a:ext uri="{FF2B5EF4-FFF2-40B4-BE49-F238E27FC236}">
                <a16:creationId xmlns:a16="http://schemas.microsoft.com/office/drawing/2014/main" id="{BD503E50-FFCC-8A27-43E3-CE0E8CE97074}"/>
              </a:ext>
            </a:extLst>
          </p:cNvPr>
          <p:cNvSpPr txBox="1"/>
          <p:nvPr/>
        </p:nvSpPr>
        <p:spPr>
          <a:xfrm>
            <a:off x="838200" y="1754101"/>
            <a:ext cx="10515600" cy="2031325"/>
          </a:xfrm>
          <a:prstGeom prst="rect">
            <a:avLst/>
          </a:prstGeom>
          <a:noFill/>
        </p:spPr>
        <p:txBody>
          <a:bodyPr wrap="square" rtlCol="0">
            <a:spAutoFit/>
          </a:bodyPr>
          <a:lstStyle/>
          <a:p>
            <a:pPr algn="just"/>
            <a:r>
              <a:rPr lang="es-MX" dirty="0">
                <a:latin typeface="Arial" panose="020B0604020202020204" pitchFamily="34" charset="0"/>
                <a:cs typeface="Arial" panose="020B0604020202020204" pitchFamily="34" charset="0"/>
              </a:rPr>
              <a:t>Se indaga a la Subred si para el convenio en seguimiento del 01 de agosto al 30 de septiembre de 2025, cuentan con soportes adicionales a lo que se encuentra reportado como ejecutado en el informe de gestión, para los productos verificados en la presente acta, ante lo cual la Subred manifiesta que SI se realizaron actividades adicionales en el mes de agosto del 2025 a las soportadas en el momento del seguimiento en el producto 25 - Caracterización de las condiciones de salud y trabajo para la concertación de planes en UTI con trabajadores informales; con los siguientes datos:</a:t>
            </a:r>
            <a:endParaRPr lang="es-CO" dirty="0"/>
          </a:p>
        </p:txBody>
      </p:sp>
      <p:graphicFrame>
        <p:nvGraphicFramePr>
          <p:cNvPr id="6" name="Tabla 5"/>
          <p:cNvGraphicFramePr>
            <a:graphicFrameLocks noGrp="1"/>
          </p:cNvGraphicFramePr>
          <p:nvPr>
            <p:extLst>
              <p:ext uri="{D42A27DB-BD31-4B8C-83A1-F6EECF244321}">
                <p14:modId xmlns:p14="http://schemas.microsoft.com/office/powerpoint/2010/main" val="1320508727"/>
              </p:ext>
            </p:extLst>
          </p:nvPr>
        </p:nvGraphicFramePr>
        <p:xfrm>
          <a:off x="2590800" y="4368845"/>
          <a:ext cx="7010400" cy="1097280"/>
        </p:xfrm>
        <a:graphic>
          <a:graphicData uri="http://schemas.openxmlformats.org/drawingml/2006/table">
            <a:tbl>
              <a:tblPr firstRow="1" bandRow="1">
                <a:tableStyleId>{5C22544A-7EE6-4342-B048-85BDC9FD1C3A}</a:tableStyleId>
              </a:tblPr>
              <a:tblGrid>
                <a:gridCol w="1752600">
                  <a:extLst>
                    <a:ext uri="{9D8B030D-6E8A-4147-A177-3AD203B41FA5}">
                      <a16:colId xmlns:a16="http://schemas.microsoft.com/office/drawing/2014/main" val="3551376924"/>
                    </a:ext>
                  </a:extLst>
                </a:gridCol>
                <a:gridCol w="1752600">
                  <a:extLst>
                    <a:ext uri="{9D8B030D-6E8A-4147-A177-3AD203B41FA5}">
                      <a16:colId xmlns:a16="http://schemas.microsoft.com/office/drawing/2014/main" val="1618208811"/>
                    </a:ext>
                  </a:extLst>
                </a:gridCol>
                <a:gridCol w="1752600">
                  <a:extLst>
                    <a:ext uri="{9D8B030D-6E8A-4147-A177-3AD203B41FA5}">
                      <a16:colId xmlns:a16="http://schemas.microsoft.com/office/drawing/2014/main" val="4177459409"/>
                    </a:ext>
                  </a:extLst>
                </a:gridCol>
                <a:gridCol w="1752600">
                  <a:extLst>
                    <a:ext uri="{9D8B030D-6E8A-4147-A177-3AD203B41FA5}">
                      <a16:colId xmlns:a16="http://schemas.microsoft.com/office/drawing/2014/main" val="3549503469"/>
                    </a:ext>
                  </a:extLst>
                </a:gridCol>
              </a:tblGrid>
              <a:tr h="370840">
                <a:tc>
                  <a:txBody>
                    <a:bodyPr/>
                    <a:lstStyle/>
                    <a:p>
                      <a:pPr algn="ctr"/>
                      <a:r>
                        <a:rPr lang="es-CO" sz="2000" dirty="0"/>
                        <a:t>FONTIBON</a:t>
                      </a:r>
                    </a:p>
                  </a:txBody>
                  <a:tcPr/>
                </a:tc>
                <a:tc>
                  <a:txBody>
                    <a:bodyPr/>
                    <a:lstStyle/>
                    <a:p>
                      <a:pPr algn="ctr"/>
                      <a:r>
                        <a:rPr lang="es-CO" sz="2000" dirty="0"/>
                        <a:t>KENNEDY</a:t>
                      </a:r>
                    </a:p>
                  </a:txBody>
                  <a:tcPr/>
                </a:tc>
                <a:tc>
                  <a:txBody>
                    <a:bodyPr/>
                    <a:lstStyle/>
                    <a:p>
                      <a:pPr algn="ctr"/>
                      <a:r>
                        <a:rPr lang="es-CO" sz="2000" dirty="0"/>
                        <a:t>PUENTE ARANDA</a:t>
                      </a:r>
                    </a:p>
                  </a:txBody>
                  <a:tcPr/>
                </a:tc>
                <a:tc>
                  <a:txBody>
                    <a:bodyPr/>
                    <a:lstStyle/>
                    <a:p>
                      <a:pPr algn="ctr"/>
                      <a:r>
                        <a:rPr lang="es-CO" sz="2000" dirty="0"/>
                        <a:t>BOSA</a:t>
                      </a:r>
                    </a:p>
                  </a:txBody>
                  <a:tcPr/>
                </a:tc>
                <a:extLst>
                  <a:ext uri="{0D108BD9-81ED-4DB2-BD59-A6C34878D82A}">
                    <a16:rowId xmlns:a16="http://schemas.microsoft.com/office/drawing/2014/main" val="381736666"/>
                  </a:ext>
                </a:extLst>
              </a:tr>
              <a:tr h="370840">
                <a:tc>
                  <a:txBody>
                    <a:bodyPr/>
                    <a:lstStyle/>
                    <a:p>
                      <a:pPr algn="ctr"/>
                      <a:r>
                        <a:rPr lang="es-CO" sz="2000" dirty="0" smtClean="0"/>
                        <a:t>18</a:t>
                      </a:r>
                      <a:endParaRPr lang="es-CO" sz="2000" dirty="0"/>
                    </a:p>
                  </a:txBody>
                  <a:tcPr/>
                </a:tc>
                <a:tc>
                  <a:txBody>
                    <a:bodyPr/>
                    <a:lstStyle/>
                    <a:p>
                      <a:pPr algn="ctr"/>
                      <a:r>
                        <a:rPr lang="es-CO" sz="2000" dirty="0"/>
                        <a:t>33</a:t>
                      </a:r>
                    </a:p>
                  </a:txBody>
                  <a:tcPr/>
                </a:tc>
                <a:tc>
                  <a:txBody>
                    <a:bodyPr/>
                    <a:lstStyle/>
                    <a:p>
                      <a:pPr algn="ctr"/>
                      <a:r>
                        <a:rPr lang="es-CO" sz="2000" dirty="0"/>
                        <a:t>61</a:t>
                      </a:r>
                    </a:p>
                  </a:txBody>
                  <a:tcPr/>
                </a:tc>
                <a:tc>
                  <a:txBody>
                    <a:bodyPr/>
                    <a:lstStyle/>
                    <a:p>
                      <a:pPr algn="ctr"/>
                      <a:r>
                        <a:rPr lang="es-CO" sz="2000" dirty="0" smtClean="0"/>
                        <a:t>30</a:t>
                      </a:r>
                      <a:endParaRPr lang="es-CO" sz="2000" dirty="0"/>
                    </a:p>
                  </a:txBody>
                  <a:tcPr/>
                </a:tc>
                <a:extLst>
                  <a:ext uri="{0D108BD9-81ED-4DB2-BD59-A6C34878D82A}">
                    <a16:rowId xmlns:a16="http://schemas.microsoft.com/office/drawing/2014/main" val="3497938893"/>
                  </a:ext>
                </a:extLst>
              </a:tr>
            </a:tbl>
          </a:graphicData>
        </a:graphic>
      </p:graphicFrame>
    </p:spTree>
    <p:extLst>
      <p:ext uri="{BB962C8B-B14F-4D97-AF65-F5344CB8AC3E}">
        <p14:creationId xmlns:p14="http://schemas.microsoft.com/office/powerpoint/2010/main" val="38827435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382559"/>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901932"/>
            <a:ext cx="10515600" cy="646331"/>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endParaRPr lang="es-CO" dirty="0"/>
          </a:p>
        </p:txBody>
      </p:sp>
      <p:sp>
        <p:nvSpPr>
          <p:cNvPr id="4" name="CuadroTexto 3">
            <a:extLst>
              <a:ext uri="{FF2B5EF4-FFF2-40B4-BE49-F238E27FC236}">
                <a16:creationId xmlns:a16="http://schemas.microsoft.com/office/drawing/2014/main" id="{BD503E50-FFCC-8A27-43E3-CE0E8CE97074}"/>
              </a:ext>
            </a:extLst>
          </p:cNvPr>
          <p:cNvSpPr txBox="1"/>
          <p:nvPr/>
        </p:nvSpPr>
        <p:spPr>
          <a:xfrm>
            <a:off x="838200" y="1754101"/>
            <a:ext cx="10515600" cy="2862322"/>
          </a:xfrm>
          <a:prstGeom prst="rect">
            <a:avLst/>
          </a:prstGeom>
          <a:noFill/>
        </p:spPr>
        <p:txBody>
          <a:bodyPr wrap="square" rtlCol="0">
            <a:spAutoFit/>
          </a:bodyPr>
          <a:lstStyle/>
          <a:p>
            <a:pPr algn="just"/>
            <a:r>
              <a:rPr lang="es-MX" dirty="0">
                <a:latin typeface="Arial" panose="020B0604020202020204" pitchFamily="34" charset="0"/>
                <a:cs typeface="Arial" panose="020B0604020202020204" pitchFamily="34" charset="0"/>
              </a:rPr>
              <a:t>Se indaga a la Subred si para el convenio en seguimiento del 01 de agosto al 30 de septiembre de 2025, cuentan con soportes adicionales a lo que se encuentra reportado como ejecutado en el informe de gestión, para los productos verificados en la presente acta, ante lo cual la Subred manifiesta que SI se realizaron actividades adicionales a las soportadas en el momento del seguimiento en el siguiente producto: </a:t>
            </a:r>
          </a:p>
          <a:p>
            <a:pPr algn="just"/>
            <a:endParaRPr lang="es-MX" dirty="0">
              <a:latin typeface="Arial" panose="020B0604020202020204" pitchFamily="34" charset="0"/>
              <a:cs typeface="Arial" panose="020B0604020202020204" pitchFamily="34" charset="0"/>
            </a:endParaRPr>
          </a:p>
          <a:p>
            <a:pPr algn="just"/>
            <a:r>
              <a:rPr lang="es-MX" dirty="0">
                <a:latin typeface="Arial" panose="020B0604020202020204" pitchFamily="34" charset="0"/>
                <a:cs typeface="Arial" panose="020B0604020202020204" pitchFamily="34" charset="0"/>
              </a:rPr>
              <a:t>Producto 36 Caracterización del perfil del riesgo en niños, niñas y adolescentes trabajadores en zonas de concentración comercial referenciadas a nivel intersectorial o por otros espacios y procesos, se reporta en el mes de agosto 2025 un total de 199 soportes adicionales distribuidos por localidades de la siguiente manera, (16) Fontibón, (83) Kennedy, (16) Puente Aranda y (84) Bosa. </a:t>
            </a:r>
          </a:p>
        </p:txBody>
      </p:sp>
    </p:spTree>
    <p:extLst>
      <p:ext uri="{BB962C8B-B14F-4D97-AF65-F5344CB8AC3E}">
        <p14:creationId xmlns:p14="http://schemas.microsoft.com/office/powerpoint/2010/main" val="2778597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60822-A4CD-7EB3-9C41-BDFCC7AFEA8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B0A026E-D56A-1B0B-4AB1-17D79EF06DE0}"/>
              </a:ext>
            </a:extLst>
          </p:cNvPr>
          <p:cNvSpPr>
            <a:spLocks noGrp="1"/>
          </p:cNvSpPr>
          <p:nvPr>
            <p:ph type="body" idx="1"/>
          </p:nvPr>
        </p:nvSpPr>
        <p:spPr>
          <a:xfrm>
            <a:off x="2597922" y="2106298"/>
            <a:ext cx="1668463" cy="2406236"/>
          </a:xfrm>
        </p:spPr>
        <p:txBody>
          <a:bodyPr/>
          <a:lstStyle/>
          <a:p>
            <a:r>
              <a:rPr lang="es-CO" dirty="0"/>
              <a:t>3</a:t>
            </a:r>
            <a:endParaRPr lang="en-CO" dirty="0"/>
          </a:p>
        </p:txBody>
      </p:sp>
      <p:sp>
        <p:nvSpPr>
          <p:cNvPr id="3" name="Title 2">
            <a:extLst>
              <a:ext uri="{FF2B5EF4-FFF2-40B4-BE49-F238E27FC236}">
                <a16:creationId xmlns:a16="http://schemas.microsoft.com/office/drawing/2014/main" id="{EA18E6B9-1D31-E215-0393-F0D3CC74D56B}"/>
              </a:ext>
            </a:extLst>
          </p:cNvPr>
          <p:cNvSpPr>
            <a:spLocks noGrp="1"/>
          </p:cNvSpPr>
          <p:nvPr>
            <p:ph type="title"/>
          </p:nvPr>
        </p:nvSpPr>
        <p:spPr/>
        <p:txBody>
          <a:bodyPr/>
          <a:lstStyle/>
          <a:p>
            <a:r>
              <a:rPr lang="es-CO" dirty="0"/>
              <a:t>SUBRED SUR</a:t>
            </a:r>
            <a:endParaRPr lang="en-CO" dirty="0"/>
          </a:p>
        </p:txBody>
      </p:sp>
    </p:spTree>
    <p:extLst>
      <p:ext uri="{BB962C8B-B14F-4D97-AF65-F5344CB8AC3E}">
        <p14:creationId xmlns:p14="http://schemas.microsoft.com/office/powerpoint/2010/main" val="3272805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838200" y="636519"/>
            <a:ext cx="10515600" cy="604781"/>
          </a:xfrm>
        </p:spPr>
        <p:txBody>
          <a:bodyPr/>
          <a:lstStyle/>
          <a:p>
            <a:r>
              <a:rPr lang="es-CO" sz="3600" dirty="0"/>
              <a:t>AGENDA</a:t>
            </a:r>
            <a:endParaRPr lang="en-CO" sz="3600" dirty="0"/>
          </a:p>
        </p:txBody>
      </p:sp>
      <p:sp>
        <p:nvSpPr>
          <p:cNvPr id="5" name="Content Placeholder 4">
            <a:extLst>
              <a:ext uri="{FF2B5EF4-FFF2-40B4-BE49-F238E27FC236}">
                <a16:creationId xmlns:a16="http://schemas.microsoft.com/office/drawing/2014/main" id="{67E5F350-793D-D1E7-4069-0C02C758FEB6}"/>
              </a:ext>
            </a:extLst>
          </p:cNvPr>
          <p:cNvSpPr>
            <a:spLocks noGrp="1"/>
          </p:cNvSpPr>
          <p:nvPr>
            <p:ph idx="1"/>
          </p:nvPr>
        </p:nvSpPr>
        <p:spPr>
          <a:xfrm>
            <a:off x="838199" y="1825625"/>
            <a:ext cx="10515599" cy="1771767"/>
          </a:xfrm>
        </p:spPr>
        <p:txBody>
          <a:bodyPr/>
          <a:lstStyle/>
          <a:p>
            <a:pPr marL="457200" indent="-457200" algn="just">
              <a:buAutoNum type="arabicPeriod"/>
            </a:pPr>
            <a:r>
              <a:rPr lang="es-ES" sz="2800" dirty="0">
                <a:solidFill>
                  <a:schemeClr val="tx1"/>
                </a:solidFill>
                <a:latin typeface="Arial" panose="020B0604020202020204" pitchFamily="34" charset="0"/>
                <a:ea typeface="Lexend Deca Medium"/>
                <a:cs typeface="Arial" panose="020B0604020202020204" pitchFamily="34" charset="0"/>
                <a:sym typeface="Lexend Deca"/>
              </a:rPr>
              <a:t>Socialización de Hallazgos del período del 1 de agosto al 30 de septiembre de 2025 del Entorno Cuidador Laboral para las cuatro (4) Subredes Integradas de Servicios de Salud.</a:t>
            </a:r>
          </a:p>
          <a:p>
            <a:pPr marL="457200" indent="-457200" algn="just">
              <a:buAutoNum type="arabicPeriod"/>
            </a:pPr>
            <a:r>
              <a:rPr lang="es-ES" sz="2800" dirty="0">
                <a:solidFill>
                  <a:schemeClr val="tx1"/>
                </a:solidFill>
                <a:latin typeface="Arial" panose="020B0604020202020204" pitchFamily="34" charset="0"/>
                <a:cs typeface="Arial" panose="020B0604020202020204" pitchFamily="34" charset="0"/>
                <a:sym typeface="Lexend Deca"/>
              </a:rPr>
              <a:t>Observaciones, proposiciones y/o varios.</a:t>
            </a:r>
            <a:endParaRPr lang="en-CO" sz="2400" dirty="0">
              <a:solidFill>
                <a:schemeClr val="tx1"/>
              </a:solidFill>
            </a:endParaRPr>
          </a:p>
        </p:txBody>
      </p:sp>
    </p:spTree>
    <p:extLst>
      <p:ext uri="{BB962C8B-B14F-4D97-AF65-F5344CB8AC3E}">
        <p14:creationId xmlns:p14="http://schemas.microsoft.com/office/powerpoint/2010/main" val="658455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C21D7-5EC3-3845-A8E8-21F7943A3F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4F4ED6-F811-892D-5F00-87C089AD95A2}"/>
              </a:ext>
            </a:extLst>
          </p:cNvPr>
          <p:cNvSpPr>
            <a:spLocks noGrp="1"/>
          </p:cNvSpPr>
          <p:nvPr>
            <p:ph type="title"/>
          </p:nvPr>
        </p:nvSpPr>
        <p:spPr>
          <a:xfrm>
            <a:off x="838200" y="236975"/>
            <a:ext cx="10515600" cy="482633"/>
          </a:xfrm>
        </p:spPr>
        <p:txBody>
          <a:bodyPr/>
          <a:lstStyle/>
          <a:p>
            <a:pPr algn="ctr"/>
            <a:r>
              <a:rPr lang="es-CO" sz="2800" dirty="0"/>
              <a:t>MUESTREO – SEGUIMIENTO RETROSPECTIVO – SUBRED SUR</a:t>
            </a:r>
            <a:endParaRPr lang="en-CO" sz="2800" dirty="0"/>
          </a:p>
        </p:txBody>
      </p:sp>
      <p:graphicFrame>
        <p:nvGraphicFramePr>
          <p:cNvPr id="5" name="Tabla 4">
            <a:extLst>
              <a:ext uri="{FF2B5EF4-FFF2-40B4-BE49-F238E27FC236}">
                <a16:creationId xmlns:a16="http://schemas.microsoft.com/office/drawing/2014/main" id="{88F9677A-F99C-5441-0E9E-A5EB2A3D7063}"/>
              </a:ext>
            </a:extLst>
          </p:cNvPr>
          <p:cNvGraphicFramePr>
            <a:graphicFrameLocks noGrp="1"/>
          </p:cNvGraphicFramePr>
          <p:nvPr>
            <p:extLst>
              <p:ext uri="{D42A27DB-BD31-4B8C-83A1-F6EECF244321}">
                <p14:modId xmlns:p14="http://schemas.microsoft.com/office/powerpoint/2010/main" val="3836691995"/>
              </p:ext>
            </p:extLst>
          </p:nvPr>
        </p:nvGraphicFramePr>
        <p:xfrm>
          <a:off x="1225899" y="984738"/>
          <a:ext cx="9716755" cy="4903595"/>
        </p:xfrm>
        <a:graphic>
          <a:graphicData uri="http://schemas.openxmlformats.org/drawingml/2006/table">
            <a:tbl>
              <a:tblPr/>
              <a:tblGrid>
                <a:gridCol w="2842316">
                  <a:extLst>
                    <a:ext uri="{9D8B030D-6E8A-4147-A177-3AD203B41FA5}">
                      <a16:colId xmlns:a16="http://schemas.microsoft.com/office/drawing/2014/main" val="3451335514"/>
                    </a:ext>
                  </a:extLst>
                </a:gridCol>
                <a:gridCol w="1685559">
                  <a:extLst>
                    <a:ext uri="{9D8B030D-6E8A-4147-A177-3AD203B41FA5}">
                      <a16:colId xmlns:a16="http://schemas.microsoft.com/office/drawing/2014/main" val="1507133046"/>
                    </a:ext>
                  </a:extLst>
                </a:gridCol>
                <a:gridCol w="1156757">
                  <a:extLst>
                    <a:ext uri="{9D8B030D-6E8A-4147-A177-3AD203B41FA5}">
                      <a16:colId xmlns:a16="http://schemas.microsoft.com/office/drawing/2014/main" val="4100529099"/>
                    </a:ext>
                  </a:extLst>
                </a:gridCol>
                <a:gridCol w="2164787">
                  <a:extLst>
                    <a:ext uri="{9D8B030D-6E8A-4147-A177-3AD203B41FA5}">
                      <a16:colId xmlns:a16="http://schemas.microsoft.com/office/drawing/2014/main" val="695467423"/>
                    </a:ext>
                  </a:extLst>
                </a:gridCol>
                <a:gridCol w="1867336">
                  <a:extLst>
                    <a:ext uri="{9D8B030D-6E8A-4147-A177-3AD203B41FA5}">
                      <a16:colId xmlns:a16="http://schemas.microsoft.com/office/drawing/2014/main" val="3355191915"/>
                    </a:ext>
                  </a:extLst>
                </a:gridCol>
              </a:tblGrid>
              <a:tr h="843235">
                <a:tc>
                  <a:txBody>
                    <a:bodyPr/>
                    <a:lstStyle/>
                    <a:p>
                      <a:pPr algn="ctr" rtl="0" fontAlgn="ctr">
                        <a:buNone/>
                      </a:pPr>
                      <a:r>
                        <a:rPr lang="es-CO" sz="12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PRODUCTO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2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Ejecutada Informe Gestión 1 de agosto al 30 de septiembre 2025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2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TOTAL MUESTRA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2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AFECTADA POR LA GLOSA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2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PERIODO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extLst>
                  <a:ext uri="{0D108BD9-81ED-4DB2-BD59-A6C34878D82A}">
                    <a16:rowId xmlns:a16="http://schemas.microsoft.com/office/drawing/2014/main" val="3266112507"/>
                  </a:ext>
                </a:extLst>
              </a:tr>
              <a:tr h="1054044">
                <a:tc>
                  <a:txBody>
                    <a:bodyPr/>
                    <a:lstStyle/>
                    <a:p>
                      <a:pPr algn="ctr" rtl="0" fontAlgn="ctr">
                        <a:buNone/>
                      </a:pPr>
                      <a:r>
                        <a:rPr lang="es-ES" sz="1200" b="0" i="0" u="none" strike="noStrike">
                          <a:solidFill>
                            <a:srgbClr val="333333"/>
                          </a:solidFill>
                          <a:effectLst/>
                          <a:latin typeface="Aptos" panose="020B0004020202020204" pitchFamily="34" charset="0"/>
                        </a:rPr>
                        <a:t>26 - Asesorías de promoción del cuidado de la salud, gestión del riesgo la UTI y monitoreo del proceso con trabajadores de la economía informal en uti de mediano impacto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200" b="0" i="0" u="none" strike="noStrike">
                          <a:solidFill>
                            <a:srgbClr val="333333"/>
                          </a:solidFill>
                          <a:effectLst/>
                          <a:latin typeface="Aptos" panose="020B0004020202020204" pitchFamily="34" charset="0"/>
                        </a:rPr>
                        <a:t>1.103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200" b="0" i="0" u="none" strike="noStrike">
                          <a:solidFill>
                            <a:srgbClr val="333333"/>
                          </a:solidFill>
                          <a:effectLst/>
                          <a:latin typeface="Aptos" panose="020B0004020202020204" pitchFamily="34" charset="0"/>
                        </a:rPr>
                        <a:t>286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200" b="0" i="0" u="none" strike="noStrike">
                          <a:solidFill>
                            <a:srgbClr val="333333"/>
                          </a:solidFill>
                          <a:effectLst/>
                          <a:latin typeface="Aptos" panose="020B00040202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200" b="0" i="0" u="none" strike="noStrike">
                          <a:solidFill>
                            <a:srgbClr val="333333"/>
                          </a:solidFill>
                          <a:effectLst/>
                          <a:latin typeface="Aptos" panose="020B0004020202020204" pitchFamily="34" charset="0"/>
                        </a:rPr>
                        <a:t>NA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86749557"/>
                  </a:ext>
                </a:extLst>
              </a:tr>
              <a:tr h="632426">
                <a:tc>
                  <a:txBody>
                    <a:bodyPr/>
                    <a:lstStyle/>
                    <a:p>
                      <a:pPr algn="ctr" rtl="0" fontAlgn="ctr">
                        <a:buNone/>
                      </a:pPr>
                      <a:r>
                        <a:rPr lang="es-ES" sz="1200" b="0" i="0" u="none" strike="noStrike">
                          <a:solidFill>
                            <a:srgbClr val="333333"/>
                          </a:solidFill>
                          <a:effectLst/>
                          <a:latin typeface="Aptos" panose="020B0004020202020204" pitchFamily="34" charset="0"/>
                        </a:rPr>
                        <a:t>27 - Asesorías de promoción del cuidado de la salud con trabajadores de la economía informal en UTI</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200" b="0" i="0" u="none" strike="noStrike">
                          <a:solidFill>
                            <a:srgbClr val="333333"/>
                          </a:solidFill>
                          <a:effectLst/>
                          <a:latin typeface="Aptos" panose="020B0004020202020204" pitchFamily="34" charset="0"/>
                        </a:rPr>
                        <a:t>311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200" b="0" i="0" u="none" strike="noStrike">
                          <a:solidFill>
                            <a:srgbClr val="333333"/>
                          </a:solidFill>
                          <a:effectLst/>
                          <a:latin typeface="Aptos" panose="020B0004020202020204" pitchFamily="34" charset="0"/>
                        </a:rPr>
                        <a:t>173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200" b="0" i="0" u="none" strike="noStrike">
                          <a:solidFill>
                            <a:srgbClr val="333333"/>
                          </a:solidFill>
                          <a:effectLst/>
                          <a:latin typeface="Aptos" panose="020B00040202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200" b="0" i="0" u="none" strike="noStrike">
                          <a:solidFill>
                            <a:srgbClr val="333333"/>
                          </a:solidFill>
                          <a:effectLst/>
                          <a:latin typeface="Aptos" panose="020B0004020202020204" pitchFamily="34" charset="0"/>
                        </a:rPr>
                        <a:t>NA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1663947736"/>
                  </a:ext>
                </a:extLst>
              </a:tr>
              <a:tr h="1264853">
                <a:tc>
                  <a:txBody>
                    <a:bodyPr/>
                    <a:lstStyle/>
                    <a:p>
                      <a:pPr algn="ctr" rtl="0" fontAlgn="ctr">
                        <a:buNone/>
                      </a:pPr>
                      <a:r>
                        <a:rPr lang="es-ES" sz="1200" b="0" i="0" u="none" strike="noStrike">
                          <a:solidFill>
                            <a:srgbClr val="333333"/>
                          </a:solidFill>
                          <a:effectLst/>
                          <a:latin typeface="Aptos" panose="020B0004020202020204" pitchFamily="34" charset="0"/>
                        </a:rPr>
                        <a:t>28 - Asesorías de promoción del cuidado de la salud, gestión del riesgo de la UTI y monitoreo del proceso con trabajadores de la economía informal en UTI de alto impacto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200" b="0" i="0" u="none" strike="noStrike">
                          <a:solidFill>
                            <a:srgbClr val="333333"/>
                          </a:solidFill>
                          <a:effectLst/>
                          <a:latin typeface="Aptos" panose="020B0004020202020204" pitchFamily="34" charset="0"/>
                        </a:rPr>
                        <a:t>318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200" b="0" i="0" u="none" strike="noStrike">
                          <a:solidFill>
                            <a:srgbClr val="333333"/>
                          </a:solidFill>
                          <a:effectLst/>
                          <a:latin typeface="Aptos" panose="020B0004020202020204" pitchFamily="34" charset="0"/>
                        </a:rPr>
                        <a:t>175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200" b="0" i="0" u="none" strike="noStrike">
                          <a:solidFill>
                            <a:srgbClr val="333333"/>
                          </a:solidFill>
                          <a:effectLst/>
                          <a:latin typeface="Aptos" panose="020B00040202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200" b="0" i="0" u="none" strike="noStrike">
                          <a:solidFill>
                            <a:srgbClr val="333333"/>
                          </a:solidFill>
                          <a:effectLst/>
                          <a:latin typeface="Aptos" panose="020B0004020202020204" pitchFamily="34" charset="0"/>
                        </a:rPr>
                        <a:t>NA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96745003"/>
                  </a:ext>
                </a:extLst>
              </a:tr>
              <a:tr h="1109037">
                <a:tc>
                  <a:txBody>
                    <a:bodyPr/>
                    <a:lstStyle/>
                    <a:p>
                      <a:pPr algn="ctr" rtl="0" fontAlgn="ctr">
                        <a:buNone/>
                      </a:pPr>
                      <a:r>
                        <a:rPr lang="es-ES" sz="1200" b="0" i="0" u="none" strike="noStrike">
                          <a:solidFill>
                            <a:srgbClr val="333333"/>
                          </a:solidFill>
                          <a:effectLst/>
                          <a:latin typeface="Aptos" panose="020B0004020202020204" pitchFamily="34" charset="0"/>
                        </a:rPr>
                        <a:t>37 - - Asesoría para la desvinculación del trabajo infantil</a:t>
                      </a:r>
                      <a:br>
                        <a:rPr lang="es-ES" sz="1200" b="0" i="0" u="none" strike="noStrike">
                          <a:solidFill>
                            <a:srgbClr val="333333"/>
                          </a:solidFill>
                          <a:effectLst/>
                          <a:latin typeface="Aptos" panose="020B0004020202020204" pitchFamily="34" charset="0"/>
                        </a:rPr>
                      </a:br>
                      <a:r>
                        <a:rPr lang="es-ES" sz="1200" b="0" i="0" u="none" strike="noStrike">
                          <a:solidFill>
                            <a:srgbClr val="333333"/>
                          </a:solidFill>
                          <a:effectLst/>
                          <a:latin typeface="Aptos" panose="020B0004020202020204" pitchFamily="34" charset="0"/>
                        </a:rPr>
                        <a:t>Asesoría para el cuidado y la protección de la salud</a:t>
                      </a:r>
                      <a:br>
                        <a:rPr lang="es-ES" sz="1200" b="0" i="0" u="none" strike="noStrike">
                          <a:solidFill>
                            <a:srgbClr val="333333"/>
                          </a:solidFill>
                          <a:effectLst/>
                          <a:latin typeface="Aptos" panose="020B0004020202020204" pitchFamily="34" charset="0"/>
                        </a:rPr>
                      </a:br>
                      <a:r>
                        <a:rPr lang="es-ES" sz="1200" b="0" i="0" u="none" strike="noStrike">
                          <a:solidFill>
                            <a:srgbClr val="333333"/>
                          </a:solidFill>
                          <a:effectLst/>
                          <a:latin typeface="Aptos" panose="020B0004020202020204" pitchFamily="34" charset="0"/>
                        </a:rPr>
                        <a:t>Monitoreo de la desvinculación</a:t>
                      </a:r>
                      <a:br>
                        <a:rPr lang="es-ES" sz="1200" b="0" i="0" u="none" strike="noStrike">
                          <a:solidFill>
                            <a:srgbClr val="333333"/>
                          </a:solidFill>
                          <a:effectLst/>
                          <a:latin typeface="Aptos" panose="020B0004020202020204" pitchFamily="34" charset="0"/>
                        </a:rPr>
                      </a:br>
                      <a:r>
                        <a:rPr lang="es-ES" sz="1200" b="0" i="0" u="none" strike="noStrike">
                          <a:solidFill>
                            <a:srgbClr val="333333"/>
                          </a:solidFill>
                          <a:effectLst/>
                          <a:latin typeface="Aptos" panose="020B0004020202020204" pitchFamily="34" charset="0"/>
                        </a:rPr>
                        <a:t>Monitoreo – seguimiento del efecto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200" b="0" i="0" u="none" strike="noStrike">
                          <a:solidFill>
                            <a:srgbClr val="333333"/>
                          </a:solidFill>
                          <a:effectLst/>
                          <a:latin typeface="Aptos" panose="020B0004020202020204" pitchFamily="34" charset="0"/>
                        </a:rPr>
                        <a:t>2436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200" b="0" i="0" u="none" strike="noStrike">
                          <a:solidFill>
                            <a:srgbClr val="333333"/>
                          </a:solidFill>
                          <a:effectLst/>
                          <a:latin typeface="Aptos" panose="020B0004020202020204" pitchFamily="34" charset="0"/>
                        </a:rPr>
                        <a:t>333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200" b="0" i="0" u="none" strike="noStrike">
                          <a:solidFill>
                            <a:srgbClr val="333333"/>
                          </a:solidFill>
                          <a:effectLst/>
                          <a:latin typeface="Aptos" panose="020B00040202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200" b="0" i="0" u="none" strike="noStrike" dirty="0">
                          <a:solidFill>
                            <a:srgbClr val="333333"/>
                          </a:solidFill>
                          <a:effectLst/>
                          <a:latin typeface="Aptos" panose="020B0004020202020204" pitchFamily="34" charset="0"/>
                        </a:rPr>
                        <a:t>NA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60452809"/>
                  </a:ext>
                </a:extLst>
              </a:tr>
            </a:tbl>
          </a:graphicData>
        </a:graphic>
      </p:graphicFrame>
    </p:spTree>
    <p:extLst>
      <p:ext uri="{BB962C8B-B14F-4D97-AF65-F5344CB8AC3E}">
        <p14:creationId xmlns:p14="http://schemas.microsoft.com/office/powerpoint/2010/main" val="3051290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239198"/>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159D3C11-5CD9-3701-9D26-05B8CFB5CACC}"/>
              </a:ext>
            </a:extLst>
          </p:cNvPr>
          <p:cNvGraphicFramePr>
            <a:graphicFrameLocks noGrp="1"/>
          </p:cNvGraphicFramePr>
          <p:nvPr>
            <p:extLst>
              <p:ext uri="{D42A27DB-BD31-4B8C-83A1-F6EECF244321}">
                <p14:modId xmlns:p14="http://schemas.microsoft.com/office/powerpoint/2010/main" val="1713098503"/>
              </p:ext>
            </p:extLst>
          </p:nvPr>
        </p:nvGraphicFramePr>
        <p:xfrm>
          <a:off x="1778558" y="883129"/>
          <a:ext cx="8591340" cy="4412351"/>
        </p:xfrm>
        <a:graphic>
          <a:graphicData uri="http://schemas.openxmlformats.org/drawingml/2006/table">
            <a:tbl>
              <a:tblPr/>
              <a:tblGrid>
                <a:gridCol w="1008051">
                  <a:extLst>
                    <a:ext uri="{9D8B030D-6E8A-4147-A177-3AD203B41FA5}">
                      <a16:colId xmlns:a16="http://schemas.microsoft.com/office/drawing/2014/main" val="3014452487"/>
                    </a:ext>
                  </a:extLst>
                </a:gridCol>
                <a:gridCol w="1569351">
                  <a:extLst>
                    <a:ext uri="{9D8B030D-6E8A-4147-A177-3AD203B41FA5}">
                      <a16:colId xmlns:a16="http://schemas.microsoft.com/office/drawing/2014/main" val="2445563112"/>
                    </a:ext>
                  </a:extLst>
                </a:gridCol>
                <a:gridCol w="3264709">
                  <a:extLst>
                    <a:ext uri="{9D8B030D-6E8A-4147-A177-3AD203B41FA5}">
                      <a16:colId xmlns:a16="http://schemas.microsoft.com/office/drawing/2014/main" val="2828684268"/>
                    </a:ext>
                  </a:extLst>
                </a:gridCol>
                <a:gridCol w="950775">
                  <a:extLst>
                    <a:ext uri="{9D8B030D-6E8A-4147-A177-3AD203B41FA5}">
                      <a16:colId xmlns:a16="http://schemas.microsoft.com/office/drawing/2014/main" val="707081225"/>
                    </a:ext>
                  </a:extLst>
                </a:gridCol>
                <a:gridCol w="1798454">
                  <a:extLst>
                    <a:ext uri="{9D8B030D-6E8A-4147-A177-3AD203B41FA5}">
                      <a16:colId xmlns:a16="http://schemas.microsoft.com/office/drawing/2014/main" val="3292890773"/>
                    </a:ext>
                  </a:extLst>
                </a:gridCol>
              </a:tblGrid>
              <a:tr h="580959">
                <a:tc>
                  <a:txBody>
                    <a:bodyPr/>
                    <a:lstStyle/>
                    <a:p>
                      <a:pPr algn="ctr" rtl="0" fontAlgn="ctr">
                        <a:buNone/>
                      </a:pPr>
                      <a:r>
                        <a:rPr lang="es-CO" sz="1600" b="1" i="0" u="none" strike="noStrike">
                          <a:solidFill>
                            <a:srgbClr val="000000"/>
                          </a:solidFill>
                          <a:effectLst/>
                          <a:latin typeface="Calibri" panose="020F0502020204030204" pitchFamily="34" charset="0"/>
                        </a:rPr>
                        <a:t>Subred</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Intervención y/o Producto</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Hallazgos </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Localidad </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600" b="1" i="0" u="none" strike="noStrike">
                          <a:solidFill>
                            <a:srgbClr val="000000"/>
                          </a:solidFill>
                          <a:effectLst/>
                          <a:latin typeface="Calibri" panose="020F0502020204030204" pitchFamily="34" charset="0"/>
                        </a:rPr>
                        <a:t>Glosa y/o Plan de mejora </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3876822785"/>
                  </a:ext>
                </a:extLst>
              </a:tr>
              <a:tr h="1263631">
                <a:tc>
                  <a:txBody>
                    <a:bodyPr/>
                    <a:lstStyle/>
                    <a:p>
                      <a:pPr algn="ctr" rtl="0" fontAlgn="ctr">
                        <a:buNone/>
                      </a:pPr>
                      <a:r>
                        <a:rPr lang="es-CO" sz="1100" b="0" i="0" u="none" strike="noStrike" dirty="0">
                          <a:solidFill>
                            <a:srgbClr val="000000"/>
                          </a:solidFill>
                          <a:effectLst/>
                          <a:latin typeface="Calibri" panose="020F0502020204030204" pitchFamily="34" charset="0"/>
                        </a:rPr>
                        <a:t>Sur</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34 - Gestión en los niveles meso y micro de la salud pública del Entorno cuidador Laboral “Bienestar en nuestro entorno laboral”</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100" b="0" i="0" u="none" strike="noStrike">
                          <a:solidFill>
                            <a:srgbClr val="000000"/>
                          </a:solidFill>
                          <a:effectLst/>
                          <a:latin typeface="Calibri" panose="020F0502020204030204" pitchFamily="34" charset="0"/>
                        </a:rPr>
                        <a:t>Para los meses de agosto y septiembre 2025 se identificó inconsistencia en informe de gestión por error en distribución por localidad en el poducto 40, sin afectación de la meta ejecutada.</a:t>
                      </a:r>
                      <a:br>
                        <a:rPr lang="es-ES" sz="1100" b="0" i="0" u="none" strike="noStrike">
                          <a:solidFill>
                            <a:srgbClr val="000000"/>
                          </a:solidFill>
                          <a:effectLst/>
                          <a:latin typeface="Calibri" panose="020F0502020204030204" pitchFamily="34" charset="0"/>
                        </a:rPr>
                      </a:br>
                      <a:endParaRPr lang="es-ES" sz="1100" b="0" i="0" u="none" strike="noStrike">
                        <a:solidFill>
                          <a:srgbClr val="000000"/>
                        </a:solidFill>
                        <a:effectLst/>
                        <a:latin typeface="Calibri" panose="020F0502020204030204" pitchFamily="34" charset="0"/>
                      </a:endParaRP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Subred</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G9-GLOSA POR INCONSISTENCIA EN INFORME DE GESTIÓN</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05349501"/>
                  </a:ext>
                </a:extLst>
              </a:tr>
              <a:tr h="1409434">
                <a:tc>
                  <a:txBody>
                    <a:bodyPr/>
                    <a:lstStyle/>
                    <a:p>
                      <a:pPr algn="ctr" rtl="0" fontAlgn="ctr">
                        <a:buNone/>
                      </a:pPr>
                      <a:r>
                        <a:rPr lang="es-CO" sz="1100" b="0" i="0" u="none" strike="noStrike">
                          <a:solidFill>
                            <a:srgbClr val="000000"/>
                          </a:solidFill>
                          <a:effectLst/>
                          <a:latin typeface="Calibri" panose="020F0502020204030204" pitchFamily="34" charset="0"/>
                        </a:rPr>
                        <a:t>Sur</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34 - Gestión en los niveles meso y micro de la salud pública del Entorno cuidador Laboral “Bienestar en nuestro entorno laboral”</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just" rtl="0" fontAlgn="t">
                        <a:buNone/>
                      </a:pPr>
                      <a:r>
                        <a:rPr lang="es-ES" sz="1100" b="0" i="0" u="none" strike="noStrike" dirty="0">
                          <a:solidFill>
                            <a:srgbClr val="000000"/>
                          </a:solidFill>
                          <a:effectLst/>
                          <a:latin typeface="Calibri" panose="020F0502020204030204" pitchFamily="34" charset="0"/>
                        </a:rPr>
                        <a:t>Para los meses de agosto y septiembre 2025 se identificaron inconsistencias en base de talento humano: agosto se registraron 110 horas rurales en una contratista y las horas ejecutadas eran horas urbanas; septiembre  no se incluyeron las horas adicionales de 3 contratistas en el aplicativo de talento humano.</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CO" sz="1100" b="0" i="0" u="none" strike="noStrike" dirty="0">
                          <a:solidFill>
                            <a:srgbClr val="000000"/>
                          </a:solidFill>
                          <a:effectLst/>
                          <a:latin typeface="Calibri" panose="020F0502020204030204" pitchFamily="34" charset="0"/>
                        </a:rPr>
                        <a:t>Subred</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G 12 GLOSA POR TALENTO HUMANO</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853808532"/>
                  </a:ext>
                </a:extLst>
              </a:tr>
              <a:tr h="1158327">
                <a:tc>
                  <a:txBody>
                    <a:bodyPr/>
                    <a:lstStyle/>
                    <a:p>
                      <a:pPr algn="ctr" rtl="0" fontAlgn="ctr">
                        <a:buNone/>
                      </a:pPr>
                      <a:r>
                        <a:rPr lang="es-CO" sz="1100" b="0" i="0" u="none" strike="noStrike">
                          <a:solidFill>
                            <a:srgbClr val="000000"/>
                          </a:solidFill>
                          <a:effectLst/>
                          <a:latin typeface="Calibri" panose="020F0502020204030204" pitchFamily="34" charset="0"/>
                        </a:rPr>
                        <a:t>Sur</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27 - Asesorías de promoción del cuidado de la salud con trabajadores de la economía informal en UTI</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100" b="0" i="0" u="none" strike="noStrike">
                          <a:solidFill>
                            <a:srgbClr val="000000"/>
                          </a:solidFill>
                          <a:effectLst/>
                          <a:latin typeface="Calibri" panose="020F0502020204030204" pitchFamily="34" charset="0"/>
                        </a:rPr>
                        <a:t>En el mes de agosto 2025 se identificó doble asesoría por perfil de enfermería y psicología en 32 fichas sin aval técnico en el momento del seguimiento retrospectivo.</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Subred</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dirty="0">
                          <a:solidFill>
                            <a:srgbClr val="000000"/>
                          </a:solidFill>
                          <a:effectLst/>
                          <a:latin typeface="Calibri" panose="020F0502020204030204" pitchFamily="34" charset="0"/>
                        </a:rPr>
                        <a:t>G3-GLOSA POR INCUMPLIMIENTO DE ANEXO 6</a:t>
                      </a:r>
                    </a:p>
                  </a:txBody>
                  <a:tcPr marL="5888" marR="5888" marT="5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2948760489"/>
                  </a:ext>
                </a:extLst>
              </a:tr>
            </a:tbl>
          </a:graphicData>
        </a:graphic>
      </p:graphicFrame>
    </p:spTree>
    <p:extLst>
      <p:ext uri="{BB962C8B-B14F-4D97-AF65-F5344CB8AC3E}">
        <p14:creationId xmlns:p14="http://schemas.microsoft.com/office/powerpoint/2010/main" val="22555776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8D473-4272-E600-00B5-1FAD97B4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42CC0E-895C-A6B0-D4A5-A58CD0F6075D}"/>
              </a:ext>
            </a:extLst>
          </p:cNvPr>
          <p:cNvSpPr>
            <a:spLocks noGrp="1"/>
          </p:cNvSpPr>
          <p:nvPr>
            <p:ph type="title"/>
          </p:nvPr>
        </p:nvSpPr>
        <p:spPr>
          <a:xfrm>
            <a:off x="793582" y="239198"/>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5FF22787-F39F-4AF1-2E3A-8F11341148A4}"/>
              </a:ext>
            </a:extLst>
          </p:cNvPr>
          <p:cNvGraphicFramePr>
            <a:graphicFrameLocks noGrp="1"/>
          </p:cNvGraphicFramePr>
          <p:nvPr>
            <p:extLst>
              <p:ext uri="{D42A27DB-BD31-4B8C-83A1-F6EECF244321}">
                <p14:modId xmlns:p14="http://schemas.microsoft.com/office/powerpoint/2010/main" val="3473539327"/>
              </p:ext>
            </p:extLst>
          </p:nvPr>
        </p:nvGraphicFramePr>
        <p:xfrm>
          <a:off x="1276142" y="974690"/>
          <a:ext cx="9322484" cy="5202273"/>
        </p:xfrm>
        <a:graphic>
          <a:graphicData uri="http://schemas.openxmlformats.org/drawingml/2006/table">
            <a:tbl>
              <a:tblPr/>
              <a:tblGrid>
                <a:gridCol w="1093838">
                  <a:extLst>
                    <a:ext uri="{9D8B030D-6E8A-4147-A177-3AD203B41FA5}">
                      <a16:colId xmlns:a16="http://schemas.microsoft.com/office/drawing/2014/main" val="1212868027"/>
                    </a:ext>
                  </a:extLst>
                </a:gridCol>
                <a:gridCol w="1702907">
                  <a:extLst>
                    <a:ext uri="{9D8B030D-6E8A-4147-A177-3AD203B41FA5}">
                      <a16:colId xmlns:a16="http://schemas.microsoft.com/office/drawing/2014/main" val="3494851602"/>
                    </a:ext>
                  </a:extLst>
                </a:gridCol>
                <a:gridCol w="3542545">
                  <a:extLst>
                    <a:ext uri="{9D8B030D-6E8A-4147-A177-3AD203B41FA5}">
                      <a16:colId xmlns:a16="http://schemas.microsoft.com/office/drawing/2014/main" val="3274822571"/>
                    </a:ext>
                  </a:extLst>
                </a:gridCol>
                <a:gridCol w="1031688">
                  <a:extLst>
                    <a:ext uri="{9D8B030D-6E8A-4147-A177-3AD203B41FA5}">
                      <a16:colId xmlns:a16="http://schemas.microsoft.com/office/drawing/2014/main" val="1278849916"/>
                    </a:ext>
                  </a:extLst>
                </a:gridCol>
                <a:gridCol w="1951506">
                  <a:extLst>
                    <a:ext uri="{9D8B030D-6E8A-4147-A177-3AD203B41FA5}">
                      <a16:colId xmlns:a16="http://schemas.microsoft.com/office/drawing/2014/main" val="3013439396"/>
                    </a:ext>
                  </a:extLst>
                </a:gridCol>
              </a:tblGrid>
              <a:tr h="516782">
                <a:tc>
                  <a:txBody>
                    <a:bodyPr/>
                    <a:lstStyle/>
                    <a:p>
                      <a:pPr algn="ctr" rtl="0" fontAlgn="ctr">
                        <a:buNone/>
                      </a:pPr>
                      <a:r>
                        <a:rPr lang="es-CO" sz="1400" b="1" i="0" u="none" strike="noStrike">
                          <a:solidFill>
                            <a:srgbClr val="000000"/>
                          </a:solidFill>
                          <a:effectLst/>
                          <a:latin typeface="Calibri" panose="020F0502020204030204" pitchFamily="34" charset="0"/>
                        </a:rPr>
                        <a:t>Subred</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400" b="1" i="0" u="none" strike="noStrike">
                          <a:solidFill>
                            <a:srgbClr val="000000"/>
                          </a:solidFill>
                          <a:effectLst/>
                          <a:latin typeface="Calibri" panose="020F0502020204030204" pitchFamily="34" charset="0"/>
                        </a:rPr>
                        <a:t>Intervención y/o Producto</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400" b="1" i="0" u="none" strike="noStrike">
                          <a:solidFill>
                            <a:srgbClr val="000000"/>
                          </a:solidFill>
                          <a:effectLst/>
                          <a:latin typeface="Calibri" panose="020F0502020204030204" pitchFamily="34" charset="0"/>
                        </a:rPr>
                        <a:t>Hallazgos </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400" b="1" i="0" u="none" strike="noStrike">
                          <a:solidFill>
                            <a:srgbClr val="000000"/>
                          </a:solidFill>
                          <a:effectLst/>
                          <a:latin typeface="Calibri" panose="020F0502020204030204" pitchFamily="34" charset="0"/>
                        </a:rPr>
                        <a:t>Localidad </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400" b="1" i="0" u="none" strike="noStrike">
                          <a:solidFill>
                            <a:srgbClr val="000000"/>
                          </a:solidFill>
                          <a:effectLst/>
                          <a:latin typeface="Calibri" panose="020F0502020204030204" pitchFamily="34" charset="0"/>
                        </a:rPr>
                        <a:t>Glosa y/o Plan de mejora </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1310377959"/>
                  </a:ext>
                </a:extLst>
              </a:tr>
              <a:tr h="1774286">
                <a:tc>
                  <a:txBody>
                    <a:bodyPr/>
                    <a:lstStyle/>
                    <a:p>
                      <a:pPr algn="ctr" rtl="0" fontAlgn="ctr">
                        <a:buNone/>
                      </a:pPr>
                      <a:r>
                        <a:rPr lang="es-CO" sz="1200" b="0" i="0" u="none" strike="noStrike">
                          <a:solidFill>
                            <a:srgbClr val="000000"/>
                          </a:solidFill>
                          <a:effectLst/>
                          <a:latin typeface="Calibri" panose="020F0502020204030204" pitchFamily="34" charset="0"/>
                        </a:rPr>
                        <a:t>Sur</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ES" sz="1200" b="0" i="0" u="none" strike="noStrike" dirty="0">
                          <a:solidFill>
                            <a:srgbClr val="000000"/>
                          </a:solidFill>
                          <a:effectLst/>
                          <a:latin typeface="Calibri" panose="020F0502020204030204" pitchFamily="34" charset="0"/>
                        </a:rPr>
                        <a:t>37 - Asesoría para la desvinculación del trabajo infantil, Asesoría para el cuidado y la protección de la salud, Monitoreo de la desvinculación, Monitoreo – seguimiento del efecto</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just" rtl="0" fontAlgn="t">
                        <a:buNone/>
                      </a:pPr>
                      <a:r>
                        <a:rPr lang="es-ES" sz="1200" b="0" i="0" u="none" strike="noStrike" dirty="0">
                          <a:solidFill>
                            <a:srgbClr val="000000"/>
                          </a:solidFill>
                          <a:effectLst/>
                          <a:latin typeface="Calibri" panose="020F0502020204030204" pitchFamily="34" charset="0"/>
                        </a:rPr>
                        <a:t>En el mes de agosto 2025 se identificó doble asesoría por perfil de enfermería en 170 fichas sin aval técnico en el momento del seguimiento retrospectivo.</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CO" sz="1200" b="0" i="0" u="none" strike="noStrike">
                          <a:solidFill>
                            <a:srgbClr val="000000"/>
                          </a:solidFill>
                          <a:effectLst/>
                          <a:latin typeface="Calibri" panose="020F0502020204030204" pitchFamily="34" charset="0"/>
                        </a:rPr>
                        <a:t>Subred</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CO" sz="1200" b="0" i="0" u="none" strike="noStrike">
                          <a:solidFill>
                            <a:srgbClr val="000000"/>
                          </a:solidFill>
                          <a:effectLst/>
                          <a:latin typeface="Calibri" panose="020F0502020204030204" pitchFamily="34" charset="0"/>
                        </a:rPr>
                        <a:t>G3-GLOSA POR INCUMPLIMIENTO DE ANEXO 6</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881912743"/>
                  </a:ext>
                </a:extLst>
              </a:tr>
              <a:tr h="1791511">
                <a:tc>
                  <a:txBody>
                    <a:bodyPr/>
                    <a:lstStyle/>
                    <a:p>
                      <a:pPr algn="ctr" rtl="0" fontAlgn="ctr">
                        <a:buNone/>
                      </a:pPr>
                      <a:r>
                        <a:rPr lang="es-CO" sz="1200" b="0" i="0" u="none" strike="noStrike">
                          <a:solidFill>
                            <a:srgbClr val="000000"/>
                          </a:solidFill>
                          <a:effectLst/>
                          <a:latin typeface="Calibri" panose="020F0502020204030204" pitchFamily="34" charset="0"/>
                        </a:rPr>
                        <a:t>Sur</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200" b="0" i="0" u="none" strike="noStrike">
                          <a:solidFill>
                            <a:srgbClr val="000000"/>
                          </a:solidFill>
                          <a:effectLst/>
                          <a:latin typeface="Calibri" panose="020F0502020204030204" pitchFamily="34" charset="0"/>
                        </a:rPr>
                        <a:t>26 - Asesorías de promoción del cuidado de la salud, gestión del riesgo la UTI y monitoreo del proceso con trabajadores de la economía informal en uti de mediano impacto </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200" b="0" i="0" u="none" strike="noStrike" dirty="0">
                          <a:solidFill>
                            <a:srgbClr val="000000"/>
                          </a:solidFill>
                          <a:effectLst/>
                          <a:latin typeface="Calibri" panose="020F0502020204030204" pitchFamily="34" charset="0"/>
                        </a:rPr>
                        <a:t>En el mes de agosto 2025 se identificó doble asesoría por perfil de Tecnólogo en Salud Ocupacional en 2 fichas sin aval técnico en el momento del seguimiento retrospectivo.</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200" b="0" i="0" u="none" strike="noStrike">
                          <a:solidFill>
                            <a:srgbClr val="000000"/>
                          </a:solidFill>
                          <a:effectLst/>
                          <a:latin typeface="Calibri" panose="020F0502020204030204" pitchFamily="34" charset="0"/>
                        </a:rPr>
                        <a:t>Subred</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200" b="0" i="0" u="none" strike="noStrike">
                          <a:solidFill>
                            <a:srgbClr val="000000"/>
                          </a:solidFill>
                          <a:effectLst/>
                          <a:latin typeface="Calibri" panose="020F0502020204030204" pitchFamily="34" charset="0"/>
                        </a:rPr>
                        <a:t>G3-GLOSA POR INCUMPLIMIENTO DE ANEXO 6</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570321392"/>
                  </a:ext>
                </a:extLst>
              </a:tr>
              <a:tr h="1119694">
                <a:tc>
                  <a:txBody>
                    <a:bodyPr/>
                    <a:lstStyle/>
                    <a:p>
                      <a:pPr algn="ctr" rtl="0" fontAlgn="ctr">
                        <a:buNone/>
                      </a:pPr>
                      <a:r>
                        <a:rPr lang="es-CO" sz="1200" b="0" i="0" u="none" strike="noStrike">
                          <a:solidFill>
                            <a:srgbClr val="000000"/>
                          </a:solidFill>
                          <a:effectLst/>
                          <a:latin typeface="Calibri" panose="020F0502020204030204" pitchFamily="34" charset="0"/>
                        </a:rPr>
                        <a:t>Sur</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ES" sz="1200" b="0" i="0" u="none" strike="noStrike">
                          <a:solidFill>
                            <a:srgbClr val="000000"/>
                          </a:solidFill>
                          <a:effectLst/>
                          <a:latin typeface="Calibri" panose="020F0502020204030204" pitchFamily="34" charset="0"/>
                        </a:rPr>
                        <a:t>35 - Plan de cuidado para la salud de los trabajadores informales en UTI de ruralidad cercana</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just" rtl="0" fontAlgn="t">
                        <a:buNone/>
                      </a:pPr>
                      <a:r>
                        <a:rPr lang="es-ES" sz="1200" b="0" i="0" u="none" strike="noStrike" dirty="0">
                          <a:solidFill>
                            <a:srgbClr val="000000"/>
                          </a:solidFill>
                          <a:effectLst/>
                          <a:latin typeface="Calibri" panose="020F0502020204030204" pitchFamily="34" charset="0"/>
                        </a:rPr>
                        <a:t>En el mes de agosto 2025 se identificó ausencia de la firma de profesional universitario 2 (trabajo social) en 3 </a:t>
                      </a:r>
                      <a:r>
                        <a:rPr lang="es-ES" sz="1200" b="0" i="0" u="none" strike="noStrike" dirty="0" err="1">
                          <a:solidFill>
                            <a:srgbClr val="000000"/>
                          </a:solidFill>
                          <a:effectLst/>
                          <a:latin typeface="Calibri" panose="020F0502020204030204" pitchFamily="34" charset="0"/>
                        </a:rPr>
                        <a:t>asesoías</a:t>
                      </a:r>
                      <a:r>
                        <a:rPr lang="es-ES" sz="1200" b="0" i="0" u="none" strike="noStrike" dirty="0">
                          <a:solidFill>
                            <a:srgbClr val="000000"/>
                          </a:solidFill>
                          <a:effectLst/>
                          <a:latin typeface="Calibri" panose="020F0502020204030204" pitchFamily="34" charset="0"/>
                        </a:rPr>
                        <a:t> realizadas, la cual es necesaria para otorgar validez de la información registrada tanto por el perfil como por el usuario.</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CO" sz="1200" b="0" i="0" u="none" strike="noStrike" dirty="0">
                          <a:solidFill>
                            <a:srgbClr val="000000"/>
                          </a:solidFill>
                          <a:effectLst/>
                          <a:latin typeface="Calibri" panose="020F0502020204030204" pitchFamily="34" charset="0"/>
                        </a:rPr>
                        <a:t>Subred</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CO" sz="1200" b="0" i="0" u="none" strike="noStrike" dirty="0">
                          <a:solidFill>
                            <a:srgbClr val="000000"/>
                          </a:solidFill>
                          <a:effectLst/>
                          <a:latin typeface="Calibri" panose="020F0502020204030204" pitchFamily="34" charset="0"/>
                        </a:rPr>
                        <a:t>G3-GLOSA POR INCUMPLIMIENTO DE ANEXO 6</a:t>
                      </a:r>
                    </a:p>
                  </a:txBody>
                  <a:tcPr marL="7204" marR="7204" marT="72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061389060"/>
                  </a:ext>
                </a:extLst>
              </a:tr>
            </a:tbl>
          </a:graphicData>
        </a:graphic>
      </p:graphicFrame>
    </p:spTree>
    <p:extLst>
      <p:ext uri="{BB962C8B-B14F-4D97-AF65-F5344CB8AC3E}">
        <p14:creationId xmlns:p14="http://schemas.microsoft.com/office/powerpoint/2010/main" val="27715148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58CBD-3061-9479-FA02-B62044A7F2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0A3C80-9F62-1E99-8B45-FEB05A4945DD}"/>
              </a:ext>
            </a:extLst>
          </p:cNvPr>
          <p:cNvSpPr>
            <a:spLocks noGrp="1"/>
          </p:cNvSpPr>
          <p:nvPr>
            <p:ph type="title"/>
          </p:nvPr>
        </p:nvSpPr>
        <p:spPr>
          <a:xfrm>
            <a:off x="793582" y="431703"/>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B5153DDE-CD25-038D-02BE-90E09AD9D834}"/>
              </a:ext>
            </a:extLst>
          </p:cNvPr>
          <p:cNvGraphicFramePr>
            <a:graphicFrameLocks noGrp="1"/>
          </p:cNvGraphicFramePr>
          <p:nvPr>
            <p:extLst>
              <p:ext uri="{D42A27DB-BD31-4B8C-83A1-F6EECF244321}">
                <p14:modId xmlns:p14="http://schemas.microsoft.com/office/powerpoint/2010/main" val="705397080"/>
              </p:ext>
            </p:extLst>
          </p:nvPr>
        </p:nvGraphicFramePr>
        <p:xfrm>
          <a:off x="2743200" y="1798655"/>
          <a:ext cx="6330462" cy="3395171"/>
        </p:xfrm>
        <a:graphic>
          <a:graphicData uri="http://schemas.openxmlformats.org/drawingml/2006/table">
            <a:tbl>
              <a:tblPr/>
              <a:tblGrid>
                <a:gridCol w="1752011">
                  <a:extLst>
                    <a:ext uri="{9D8B030D-6E8A-4147-A177-3AD203B41FA5}">
                      <a16:colId xmlns:a16="http://schemas.microsoft.com/office/drawing/2014/main" val="783589139"/>
                    </a:ext>
                  </a:extLst>
                </a:gridCol>
                <a:gridCol w="1116200">
                  <a:extLst>
                    <a:ext uri="{9D8B030D-6E8A-4147-A177-3AD203B41FA5}">
                      <a16:colId xmlns:a16="http://schemas.microsoft.com/office/drawing/2014/main" val="1806991214"/>
                    </a:ext>
                  </a:extLst>
                </a:gridCol>
                <a:gridCol w="1116200">
                  <a:extLst>
                    <a:ext uri="{9D8B030D-6E8A-4147-A177-3AD203B41FA5}">
                      <a16:colId xmlns:a16="http://schemas.microsoft.com/office/drawing/2014/main" val="1298578990"/>
                    </a:ext>
                  </a:extLst>
                </a:gridCol>
                <a:gridCol w="1116200">
                  <a:extLst>
                    <a:ext uri="{9D8B030D-6E8A-4147-A177-3AD203B41FA5}">
                      <a16:colId xmlns:a16="http://schemas.microsoft.com/office/drawing/2014/main" val="2238976486"/>
                    </a:ext>
                  </a:extLst>
                </a:gridCol>
                <a:gridCol w="1229851">
                  <a:extLst>
                    <a:ext uri="{9D8B030D-6E8A-4147-A177-3AD203B41FA5}">
                      <a16:colId xmlns:a16="http://schemas.microsoft.com/office/drawing/2014/main" val="4206202323"/>
                    </a:ext>
                  </a:extLst>
                </a:gridCol>
              </a:tblGrid>
              <a:tr h="856928">
                <a:tc rowSpan="2">
                  <a:txBody>
                    <a:bodyPr/>
                    <a:lstStyle/>
                    <a:p>
                      <a:pPr algn="ctr" rtl="0" fontAlgn="ctr">
                        <a:buNone/>
                      </a:pPr>
                      <a:r>
                        <a:rPr lang="es-CO" sz="1400" b="1" i="0" u="none" strike="noStrike">
                          <a:solidFill>
                            <a:srgbClr val="000000"/>
                          </a:solidFill>
                          <a:effectLst/>
                          <a:latin typeface="Calibri" panose="020F0502020204030204" pitchFamily="34" charset="0"/>
                        </a:rPr>
                        <a:t>Localidad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gridSpan="3">
                  <a:txBody>
                    <a:bodyPr/>
                    <a:lstStyle/>
                    <a:p>
                      <a:pPr algn="ctr" rtl="0" fontAlgn="ctr">
                        <a:buNone/>
                      </a:pPr>
                      <a:r>
                        <a:rPr lang="es-CO" sz="1400" b="1" i="0" u="none" strike="noStrike">
                          <a:solidFill>
                            <a:srgbClr val="000000"/>
                          </a:solidFill>
                          <a:effectLst>
                            <a:outerShdw blurRad="50800" dist="38100" algn="tr" rotWithShape="0">
                              <a:prstClr val="black">
                                <a:alpha val="40000"/>
                              </a:prstClr>
                            </a:outerShdw>
                          </a:effectLst>
                          <a:latin typeface="Aptos" panose="020B0004020202020204" pitchFamily="34" charset="0"/>
                        </a:rPr>
                        <a:t>CRITERIOS DE GLOSAS APLICADOS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hMerge="1">
                  <a:txBody>
                    <a:bodyPr/>
                    <a:lstStyle/>
                    <a:p>
                      <a:endParaRPr lang="es-CO"/>
                    </a:p>
                  </a:txBody>
                  <a:tcPr/>
                </a:tc>
                <a:tc hMerge="1">
                  <a:txBody>
                    <a:bodyPr/>
                    <a:lstStyle/>
                    <a:p>
                      <a:endParaRPr lang="es-CO"/>
                    </a:p>
                  </a:txBody>
                  <a:tcPr/>
                </a:tc>
                <a:tc rowSpan="2">
                  <a:txBody>
                    <a:bodyPr/>
                    <a:lstStyle/>
                    <a:p>
                      <a:pPr algn="ctr" rtl="0" fontAlgn="ctr">
                        <a:buNone/>
                      </a:pPr>
                      <a:r>
                        <a:rPr lang="es-CO" sz="1400" b="1" i="0" u="none" strike="noStrike">
                          <a:solidFill>
                            <a:srgbClr val="000000"/>
                          </a:solidFill>
                          <a:effectLst/>
                          <a:latin typeface="Calibri" panose="020F0502020204030204" pitchFamily="34" charset="0"/>
                        </a:rPr>
                        <a:t>Total de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1385860801"/>
                  </a:ext>
                </a:extLst>
              </a:tr>
              <a:tr h="336263">
                <a:tc vMerge="1">
                  <a:txBody>
                    <a:bodyPr/>
                    <a:lstStyle/>
                    <a:p>
                      <a:endParaRPr lang="es-CO"/>
                    </a:p>
                  </a:txBody>
                  <a:tcPr/>
                </a:tc>
                <a:tc>
                  <a:txBody>
                    <a:bodyPr/>
                    <a:lstStyle/>
                    <a:p>
                      <a:pPr algn="ctr" rtl="0" fontAlgn="b">
                        <a:buNone/>
                      </a:pPr>
                      <a:r>
                        <a:rPr lang="es-CO" sz="1400" b="1" i="0" u="none" strike="noStrike">
                          <a:solidFill>
                            <a:srgbClr val="000000"/>
                          </a:solidFill>
                          <a:effectLst/>
                          <a:latin typeface="Aptos" panose="020B0004020202020204" pitchFamily="34" charset="0"/>
                        </a:rPr>
                        <a:t>G-3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b">
                        <a:buNone/>
                      </a:pPr>
                      <a:r>
                        <a:rPr lang="es-CO" sz="1400" b="1" i="0" u="none" strike="noStrike">
                          <a:solidFill>
                            <a:srgbClr val="000000"/>
                          </a:solidFill>
                          <a:effectLst/>
                          <a:latin typeface="Aptos" panose="020B0004020202020204" pitchFamily="34" charset="0"/>
                        </a:rPr>
                        <a:t>G-9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b">
                        <a:buNone/>
                      </a:pPr>
                      <a:r>
                        <a:rPr lang="es-CO" sz="1400" b="1" i="0" u="none" strike="noStrike">
                          <a:solidFill>
                            <a:srgbClr val="000000"/>
                          </a:solidFill>
                          <a:effectLst/>
                          <a:latin typeface="Aptos" panose="020B0004020202020204" pitchFamily="34" charset="0"/>
                        </a:rPr>
                        <a:t>G-12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vMerge="1">
                  <a:txBody>
                    <a:bodyPr/>
                    <a:lstStyle/>
                    <a:p>
                      <a:endParaRPr lang="es-CO"/>
                    </a:p>
                  </a:txBody>
                  <a:tcPr/>
                </a:tc>
                <a:extLst>
                  <a:ext uri="{0D108BD9-81ED-4DB2-BD59-A6C34878D82A}">
                    <a16:rowId xmlns:a16="http://schemas.microsoft.com/office/drawing/2014/main" val="371622588"/>
                  </a:ext>
                </a:extLst>
              </a:tr>
              <a:tr h="520665">
                <a:tc>
                  <a:txBody>
                    <a:bodyPr/>
                    <a:lstStyle/>
                    <a:p>
                      <a:pPr algn="ctr" rtl="0" fontAlgn="b">
                        <a:buNone/>
                      </a:pPr>
                      <a:r>
                        <a:rPr lang="es-CO" sz="1400" b="0" i="0" u="none" strike="noStrike" dirty="0">
                          <a:solidFill>
                            <a:srgbClr val="000000"/>
                          </a:solidFill>
                          <a:effectLst/>
                          <a:latin typeface="Aptos" panose="020B0004020202020204" pitchFamily="34" charset="0"/>
                        </a:rPr>
                        <a:t>SUBRED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$ 12.828.949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$ 3.275.666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$ 3.275.666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1" i="0" u="none" strike="noStrike" dirty="0">
                          <a:solidFill>
                            <a:srgbClr val="000000"/>
                          </a:solidFill>
                          <a:effectLst/>
                          <a:latin typeface="Aptos" panose="020B0004020202020204" pitchFamily="34" charset="0"/>
                        </a:rPr>
                        <a:t>$ 19.380.281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4239494763"/>
                  </a:ext>
                </a:extLst>
              </a:tr>
              <a:tr h="498971">
                <a:tc>
                  <a:txBody>
                    <a:bodyPr/>
                    <a:lstStyle/>
                    <a:p>
                      <a:pPr algn="ctr" rtl="0" fontAlgn="b">
                        <a:buNone/>
                      </a:pPr>
                      <a:r>
                        <a:rPr lang="es-CO" sz="1400" b="0" i="0" u="none" strike="noStrike" dirty="0">
                          <a:solidFill>
                            <a:srgbClr val="000000"/>
                          </a:solidFill>
                          <a:effectLst/>
                          <a:latin typeface="Aptos" panose="020B0004020202020204" pitchFamily="34" charset="0"/>
                        </a:rPr>
                        <a:t>DISTRITO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2391680865"/>
                  </a:ext>
                </a:extLst>
              </a:tr>
              <a:tr h="498971">
                <a:tc>
                  <a:txBody>
                    <a:bodyPr/>
                    <a:lstStyle/>
                    <a:p>
                      <a:pPr algn="ctr" rtl="0" fontAlgn="ctr">
                        <a:buNone/>
                      </a:pPr>
                      <a:r>
                        <a:rPr lang="es-CO" sz="1400" b="0" i="0" u="none" strike="noStrike">
                          <a:solidFill>
                            <a:srgbClr val="000000"/>
                          </a:solidFill>
                          <a:effectLst/>
                          <a:latin typeface="Aptos" panose="020B0004020202020204" pitchFamily="34" charset="0"/>
                        </a:rPr>
                        <a:t>Total de glosas por Criterios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dirty="0">
                          <a:solidFill>
                            <a:srgbClr val="000000"/>
                          </a:solidFill>
                          <a:effectLst/>
                          <a:latin typeface="Aptos" panose="020B0004020202020204" pitchFamily="34" charset="0"/>
                        </a:rPr>
                        <a:t>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dirty="0">
                          <a:solidFill>
                            <a:srgbClr val="000000"/>
                          </a:solidFill>
                          <a:effectLst/>
                          <a:latin typeface="Aptos" panose="020B0004020202020204" pitchFamily="34" charset="0"/>
                        </a:rPr>
                        <a:t>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dirty="0">
                          <a:solidFill>
                            <a:srgbClr val="000000"/>
                          </a:solidFill>
                          <a:effectLst/>
                          <a:latin typeface="Aptos" panose="020B0004020202020204" pitchFamily="34" charset="0"/>
                        </a:rPr>
                        <a:t>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dirty="0">
                          <a:solidFill>
                            <a:srgbClr val="000000"/>
                          </a:solidFill>
                          <a:effectLst/>
                          <a:latin typeface="Aptos" panose="020B0004020202020204" pitchFamily="34" charset="0"/>
                        </a:rPr>
                        <a:t>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extLst>
                  <a:ext uri="{0D108BD9-81ED-4DB2-BD59-A6C34878D82A}">
                    <a16:rowId xmlns:a16="http://schemas.microsoft.com/office/drawing/2014/main" val="2906594592"/>
                  </a:ext>
                </a:extLst>
              </a:tr>
              <a:tr h="683373">
                <a:tc>
                  <a:txBody>
                    <a:bodyPr/>
                    <a:lstStyle/>
                    <a:p>
                      <a:pPr algn="ctr" rtl="0" fontAlgn="ctr">
                        <a:buNone/>
                      </a:pPr>
                      <a:r>
                        <a:rPr lang="es-ES" sz="1400" b="0" i="0" u="none" strike="noStrike">
                          <a:solidFill>
                            <a:srgbClr val="000000"/>
                          </a:solidFill>
                          <a:effectLst/>
                          <a:latin typeface="Aptos" panose="020B0004020202020204" pitchFamily="34" charset="0"/>
                        </a:rPr>
                        <a:t>Peso Porcentual de las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a:solidFill>
                            <a:srgbClr val="000000"/>
                          </a:solidFill>
                          <a:effectLst/>
                          <a:latin typeface="Aptos" panose="020B0004020202020204" pitchFamily="34" charset="0"/>
                        </a:rPr>
                        <a:t>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dirty="0">
                          <a:solidFill>
                            <a:srgbClr val="000000"/>
                          </a:solidFill>
                          <a:effectLst/>
                          <a:latin typeface="Aptos" panose="020B0004020202020204" pitchFamily="34" charset="0"/>
                        </a:rPr>
                        <a:t>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dirty="0">
                          <a:solidFill>
                            <a:srgbClr val="000000"/>
                          </a:solidFill>
                          <a:effectLst/>
                          <a:latin typeface="Aptos" panose="020B0004020202020204" pitchFamily="34" charset="0"/>
                        </a:rPr>
                        <a:t>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dirty="0">
                          <a:solidFill>
                            <a:srgbClr val="000000"/>
                          </a:solidFill>
                          <a:effectLst/>
                          <a:latin typeface="Aptos" panose="020B00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792984809"/>
                  </a:ext>
                </a:extLst>
              </a:tr>
            </a:tbl>
          </a:graphicData>
        </a:graphic>
      </p:graphicFrame>
    </p:spTree>
    <p:extLst>
      <p:ext uri="{BB962C8B-B14F-4D97-AF65-F5344CB8AC3E}">
        <p14:creationId xmlns:p14="http://schemas.microsoft.com/office/powerpoint/2010/main" val="23078318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663913"/>
            <a:ext cx="10515600" cy="519373"/>
          </a:xfrm>
        </p:spPr>
        <p:txBody>
          <a:bodyPr/>
          <a:lstStyle/>
          <a:p>
            <a:pPr algn="ctr"/>
            <a:r>
              <a:rPr lang="es-CO" dirty="0"/>
              <a:t>PLANES DE MEJORA</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8200" y="1754101"/>
            <a:ext cx="10515600" cy="1754326"/>
          </a:xfrm>
          <a:prstGeom prst="rect">
            <a:avLst/>
          </a:prstGeom>
          <a:noFill/>
        </p:spPr>
        <p:txBody>
          <a:bodyPr wrap="square" rtlCol="0">
            <a:spAutoFit/>
          </a:bodyPr>
          <a:lstStyle/>
          <a:p>
            <a:pPr algn="just"/>
            <a:endParaRPr lang="es-CO" dirty="0"/>
          </a:p>
          <a:p>
            <a:pPr algn="just"/>
            <a:r>
              <a:rPr lang="es-MX" dirty="0">
                <a:latin typeface="Arial" panose="020B0604020202020204" pitchFamily="34" charset="0"/>
                <a:cs typeface="Arial" panose="020B0604020202020204" pitchFamily="34" charset="0"/>
              </a:rPr>
              <a:t>Se hace seguimiento a planes de mejora solicitados a los productos 25 y 26, donde se cumple con las actividades y fechas propuestas con resultados positivos a los profesionales objeto del plan, quedando en estado cerrado.</a:t>
            </a:r>
            <a:endParaRPr lang="es-CO" dirty="0">
              <a:latin typeface="Arial" panose="020B0604020202020204" pitchFamily="34" charset="0"/>
              <a:cs typeface="Arial" panose="020B0604020202020204" pitchFamily="34" charset="0"/>
            </a:endParaRPr>
          </a:p>
          <a:p>
            <a:pPr algn="just"/>
            <a:endParaRPr lang="es-CO" dirty="0"/>
          </a:p>
          <a:p>
            <a:pPr algn="just"/>
            <a:endParaRPr lang="es-CO" dirty="0"/>
          </a:p>
        </p:txBody>
      </p:sp>
    </p:spTree>
    <p:extLst>
      <p:ext uri="{BB962C8B-B14F-4D97-AF65-F5344CB8AC3E}">
        <p14:creationId xmlns:p14="http://schemas.microsoft.com/office/powerpoint/2010/main" val="14223041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663913"/>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8200" y="1545244"/>
            <a:ext cx="10515600" cy="3785652"/>
          </a:xfrm>
          <a:prstGeom prst="rect">
            <a:avLst/>
          </a:prstGeom>
          <a:noFill/>
        </p:spPr>
        <p:txBody>
          <a:bodyPr wrap="square" rtlCol="0">
            <a:spAutoFit/>
          </a:bodyPr>
          <a:lstStyle/>
          <a:p>
            <a:pPr algn="just"/>
            <a:endParaRPr lang="es-CO" sz="20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CO" sz="2000" dirty="0">
                <a:latin typeface="Arial" panose="020B0604020202020204" pitchFamily="34" charset="0"/>
                <a:cs typeface="Arial" panose="020B0604020202020204" pitchFamily="34" charset="0"/>
              </a:rPr>
              <a:t>Se agradece la organización y disposición por parte del equipo para llevar a cabo el proceso de seguimiento</a:t>
            </a:r>
          </a:p>
          <a:p>
            <a:pPr algn="just"/>
            <a:endParaRPr lang="es-CO" sz="20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ES" sz="2000" dirty="0">
                <a:latin typeface="Arial" panose="020B0604020202020204" pitchFamily="34" charset="0"/>
                <a:cs typeface="Arial" panose="020B0604020202020204" pitchFamily="34" charset="0"/>
              </a:rPr>
              <a:t>Se deja nuevamente la observación en los productos de </a:t>
            </a:r>
            <a:r>
              <a:rPr lang="es-ES" sz="2000" dirty="0" err="1">
                <a:latin typeface="Arial" panose="020B0604020202020204" pitchFamily="34" charset="0"/>
                <a:cs typeface="Arial" panose="020B0604020202020204" pitchFamily="34" charset="0"/>
              </a:rPr>
              <a:t>UTIs</a:t>
            </a:r>
            <a:r>
              <a:rPr lang="es-ES" sz="2000" dirty="0">
                <a:latin typeface="Arial" panose="020B0604020202020204" pitchFamily="34" charset="0"/>
                <a:cs typeface="Arial" panose="020B0604020202020204" pitchFamily="34" charset="0"/>
              </a:rPr>
              <a:t> en las hojas de observaciones donde ellos amplían la información se coloque la fecha de intervención para saber el momento en el que se realiza, que se documente cuando no están todos los trabajadores en los monitoreos, por qué no se realiza el monitoreo con ellos.</a:t>
            </a:r>
          </a:p>
          <a:p>
            <a:pPr marL="285750" indent="-285750" algn="just">
              <a:buFont typeface="Arial" panose="020B0604020202020204" pitchFamily="34" charset="0"/>
              <a:buChar char="•"/>
            </a:pPr>
            <a:endParaRPr lang="es-ES" sz="20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ES" sz="2000" dirty="0">
                <a:latin typeface="Arial" panose="020B0604020202020204" pitchFamily="34" charset="0"/>
                <a:cs typeface="Arial" panose="020B0604020202020204" pitchFamily="34" charset="0"/>
              </a:rPr>
              <a:t>Se realiza la observación respecto a la pertinencia de la elaboración de actas de desarrollo de los colectivos en prevención del trabajo infantil. </a:t>
            </a:r>
            <a:endParaRPr lang="es-CO" sz="2000" dirty="0">
              <a:latin typeface="Arial" panose="020B0604020202020204" pitchFamily="34" charset="0"/>
              <a:cs typeface="Arial" panose="020B0604020202020204" pitchFamily="34" charset="0"/>
            </a:endParaRPr>
          </a:p>
          <a:p>
            <a:pPr algn="just"/>
            <a:endParaRPr lang="es-CO"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25105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0DAE1-9E61-1174-9CFC-676B320EAE7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79C34B3-4164-323E-643E-4E511A6507EA}"/>
              </a:ext>
            </a:extLst>
          </p:cNvPr>
          <p:cNvSpPr>
            <a:spLocks noGrp="1"/>
          </p:cNvSpPr>
          <p:nvPr>
            <p:ph type="title"/>
          </p:nvPr>
        </p:nvSpPr>
        <p:spPr>
          <a:xfrm>
            <a:off x="839788" y="663913"/>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D0CBCA89-3E0D-B19D-721F-D5C621C1E50B}"/>
              </a:ext>
            </a:extLst>
          </p:cNvPr>
          <p:cNvSpPr txBox="1"/>
          <p:nvPr/>
        </p:nvSpPr>
        <p:spPr>
          <a:xfrm>
            <a:off x="839788" y="1183286"/>
            <a:ext cx="10515600" cy="4278094"/>
          </a:xfrm>
          <a:prstGeom prst="rect">
            <a:avLst/>
          </a:prstGeom>
          <a:noFill/>
        </p:spPr>
        <p:txBody>
          <a:bodyPr wrap="square" rtlCol="0">
            <a:spAutoFit/>
          </a:bodyPr>
          <a:lstStyle/>
          <a:p>
            <a:pPr algn="just"/>
            <a:endParaRPr lang="es-CO" dirty="0">
              <a:latin typeface="Arial" panose="020B0604020202020204" pitchFamily="34" charset="0"/>
              <a:cs typeface="Arial" panose="020B0604020202020204" pitchFamily="34" charset="0"/>
            </a:endParaRPr>
          </a:p>
          <a:p>
            <a:pPr algn="just"/>
            <a:endParaRPr lang="es-ES"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ES" sz="2000" dirty="0">
                <a:latin typeface="Arial" panose="020B0604020202020204" pitchFamily="34" charset="0"/>
                <a:cs typeface="Arial" panose="020B0604020202020204" pitchFamily="34" charset="0"/>
              </a:rPr>
              <a:t>Para el producto 40 – Tu bar tu responsabilidad, se evidencia que el formato de sesiones colectivas que se está implementando permite ingresar trabajadores en el momento de la caracterización y continuar diligenciando cada uno de los momentos en donde participa el o los trabajadores, sin embargo, a partir del momento 2 la ficha de sesiones colectivas no permite ingresar nuevos trabajadores a la base puesto que GESI necesita la fecha de la sesión anterior para que el sistema permita dicho ingreso, motivo por el cual la información se está ingresando con el direccionamiento otorgado por GESI pero se hace necesario elevar la consulta a las referentes de nivel central de este producto, para determinar cuál es la directriz en la utilización de este formato para este producto teniendo en cuenta que el instructivo no da claridad frente a esta situación evidenciada.</a:t>
            </a:r>
            <a:endParaRPr lang="es-CO" sz="2000" dirty="0">
              <a:latin typeface="Arial" panose="020B0604020202020204" pitchFamily="34" charset="0"/>
              <a:cs typeface="Arial" panose="020B0604020202020204" pitchFamily="34" charset="0"/>
            </a:endParaRPr>
          </a:p>
          <a:p>
            <a:pPr algn="just"/>
            <a:endParaRPr lang="es-CO" dirty="0">
              <a:latin typeface="Arial" panose="020B0604020202020204" pitchFamily="34" charset="0"/>
              <a:cs typeface="Arial" panose="020B0604020202020204" pitchFamily="34" charset="0"/>
            </a:endParaRPr>
          </a:p>
          <a:p>
            <a:pPr algn="just"/>
            <a:endParaRPr lang="es-CO"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31710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5B3C7-9AE3-FFD6-3B5A-A11859188B2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B7E57D6-F0BB-7F6B-1BE1-BC3B7D64B390}"/>
              </a:ext>
            </a:extLst>
          </p:cNvPr>
          <p:cNvSpPr>
            <a:spLocks noGrp="1"/>
          </p:cNvSpPr>
          <p:nvPr>
            <p:ph type="title"/>
          </p:nvPr>
        </p:nvSpPr>
        <p:spPr>
          <a:xfrm>
            <a:off x="1801879" y="608630"/>
            <a:ext cx="8544844" cy="510461"/>
          </a:xfrm>
        </p:spPr>
        <p:txBody>
          <a:bodyPr/>
          <a:lstStyle/>
          <a:p>
            <a:r>
              <a:rPr lang="es-CO" dirty="0"/>
              <a:t>SUGERENCIAS TÉCNICAS Y/O SUGERENCIAS</a:t>
            </a:r>
            <a:endParaRPr lang="en-CO" dirty="0"/>
          </a:p>
        </p:txBody>
      </p:sp>
      <p:sp>
        <p:nvSpPr>
          <p:cNvPr id="2" name="CuadroTexto 1">
            <a:extLst>
              <a:ext uri="{FF2B5EF4-FFF2-40B4-BE49-F238E27FC236}">
                <a16:creationId xmlns:a16="http://schemas.microsoft.com/office/drawing/2014/main" id="{345CDE3E-34F9-0BD7-B55C-D6DFA2BE01E4}"/>
              </a:ext>
            </a:extLst>
          </p:cNvPr>
          <p:cNvSpPr txBox="1"/>
          <p:nvPr/>
        </p:nvSpPr>
        <p:spPr>
          <a:xfrm>
            <a:off x="1543664" y="1104977"/>
            <a:ext cx="9061274" cy="4093428"/>
          </a:xfrm>
          <a:prstGeom prst="rect">
            <a:avLst/>
          </a:prstGeom>
          <a:noFill/>
        </p:spPr>
        <p:txBody>
          <a:bodyPr wrap="square" rtlCol="0">
            <a:spAutoFit/>
          </a:bodyPr>
          <a:lstStyle/>
          <a:p>
            <a:pPr algn="just"/>
            <a:endParaRPr lang="es-CO" sz="2000" dirty="0"/>
          </a:p>
          <a:p>
            <a:pPr algn="just"/>
            <a:r>
              <a:rPr lang="es-ES" sz="2000" dirty="0">
                <a:latin typeface="Arial" panose="020B0604020202020204" pitchFamily="34" charset="0"/>
                <a:cs typeface="Arial" panose="020B0604020202020204" pitchFamily="34" charset="0"/>
              </a:rPr>
              <a:t>Producto 25 – Caracterización de las condiciones de salud y trabajo para la concertación de planes en UTI con trabajadores informales  se </a:t>
            </a:r>
            <a:r>
              <a:rPr lang="es-CO" sz="2000" dirty="0">
                <a:latin typeface="Arial" panose="020B0604020202020204" pitchFamily="34" charset="0"/>
                <a:cs typeface="Arial" panose="020B0604020202020204" pitchFamily="34" charset="0"/>
              </a:rPr>
              <a:t>contó con un total de 151 caracterizaciones como soportes adicionales en el mes de agosto 2025.</a:t>
            </a:r>
          </a:p>
          <a:p>
            <a:pPr algn="just"/>
            <a:endParaRPr lang="es-CO" sz="2000" dirty="0">
              <a:latin typeface="Arial" panose="020B0604020202020204" pitchFamily="34" charset="0"/>
              <a:cs typeface="Arial" panose="020B0604020202020204" pitchFamily="34" charset="0"/>
            </a:endParaRPr>
          </a:p>
          <a:p>
            <a:pPr algn="just"/>
            <a:endParaRPr lang="es-CO" sz="2000" dirty="0">
              <a:latin typeface="Arial" panose="020B0604020202020204" pitchFamily="34" charset="0"/>
              <a:cs typeface="Arial" panose="020B0604020202020204" pitchFamily="34" charset="0"/>
            </a:endParaRPr>
          </a:p>
          <a:p>
            <a:pPr algn="just"/>
            <a:r>
              <a:rPr lang="es-ES" sz="2000" dirty="0">
                <a:latin typeface="Arial" panose="020B0604020202020204" pitchFamily="34" charset="0"/>
                <a:cs typeface="Arial" panose="020B0604020202020204" pitchFamily="34" charset="0"/>
              </a:rPr>
              <a:t>Producto 36 - Caracterización del perfil del riesgo en niños, niñas y adolescentes trabajadores en zonas de concentración comercial referenciadas a nivel intersectorial o por otros espacios y procesos se </a:t>
            </a:r>
            <a:r>
              <a:rPr lang="es-CO" sz="2000" dirty="0">
                <a:latin typeface="Arial" panose="020B0604020202020204" pitchFamily="34" charset="0"/>
                <a:cs typeface="Arial" panose="020B0604020202020204" pitchFamily="34" charset="0"/>
              </a:rPr>
              <a:t>contó con un total de 212 caracterizaciones como soportes adicionales en el mes de agosto 2025.</a:t>
            </a:r>
          </a:p>
          <a:p>
            <a:pPr algn="just"/>
            <a:endParaRPr lang="es-ES" sz="2000" dirty="0"/>
          </a:p>
          <a:p>
            <a:pPr algn="just"/>
            <a:endParaRPr lang="es-CO" sz="2000" dirty="0"/>
          </a:p>
        </p:txBody>
      </p:sp>
    </p:spTree>
    <p:extLst>
      <p:ext uri="{BB962C8B-B14F-4D97-AF65-F5344CB8AC3E}">
        <p14:creationId xmlns:p14="http://schemas.microsoft.com/office/powerpoint/2010/main" val="9048178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C8D40-232C-C106-D53B-13D20DFA5FA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570D1B8-F331-AA81-1991-F80BBC261882}"/>
              </a:ext>
            </a:extLst>
          </p:cNvPr>
          <p:cNvSpPr>
            <a:spLocks noGrp="1"/>
          </p:cNvSpPr>
          <p:nvPr>
            <p:ph type="body" idx="1"/>
          </p:nvPr>
        </p:nvSpPr>
        <p:spPr>
          <a:xfrm>
            <a:off x="2597922" y="2106298"/>
            <a:ext cx="1668463" cy="2406236"/>
          </a:xfrm>
        </p:spPr>
        <p:txBody>
          <a:bodyPr/>
          <a:lstStyle/>
          <a:p>
            <a:r>
              <a:rPr lang="es-CO" dirty="0"/>
              <a:t>4</a:t>
            </a:r>
            <a:endParaRPr lang="en-CO" dirty="0"/>
          </a:p>
        </p:txBody>
      </p:sp>
      <p:sp>
        <p:nvSpPr>
          <p:cNvPr id="3" name="Title 2">
            <a:extLst>
              <a:ext uri="{FF2B5EF4-FFF2-40B4-BE49-F238E27FC236}">
                <a16:creationId xmlns:a16="http://schemas.microsoft.com/office/drawing/2014/main" id="{B7EB1E17-91B6-C18D-440C-FC6F6BC8A313}"/>
              </a:ext>
            </a:extLst>
          </p:cNvPr>
          <p:cNvSpPr>
            <a:spLocks noGrp="1"/>
          </p:cNvSpPr>
          <p:nvPr>
            <p:ph type="title"/>
          </p:nvPr>
        </p:nvSpPr>
        <p:spPr/>
        <p:txBody>
          <a:bodyPr/>
          <a:lstStyle/>
          <a:p>
            <a:r>
              <a:rPr lang="es-CO" dirty="0"/>
              <a:t>SUBRED CENTRO ORIENTE</a:t>
            </a:r>
            <a:endParaRPr lang="en-CO" dirty="0"/>
          </a:p>
        </p:txBody>
      </p:sp>
    </p:spTree>
    <p:extLst>
      <p:ext uri="{BB962C8B-B14F-4D97-AF65-F5344CB8AC3E}">
        <p14:creationId xmlns:p14="http://schemas.microsoft.com/office/powerpoint/2010/main" val="5676573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B5466-7D58-086B-C865-540213921D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EA40D1-450A-901A-5BD6-3412A3908837}"/>
              </a:ext>
            </a:extLst>
          </p:cNvPr>
          <p:cNvSpPr>
            <a:spLocks noGrp="1"/>
          </p:cNvSpPr>
          <p:nvPr>
            <p:ph type="title"/>
          </p:nvPr>
        </p:nvSpPr>
        <p:spPr>
          <a:xfrm>
            <a:off x="879962" y="212397"/>
            <a:ext cx="10515600" cy="426848"/>
          </a:xfrm>
        </p:spPr>
        <p:txBody>
          <a:bodyPr/>
          <a:lstStyle/>
          <a:p>
            <a:r>
              <a:rPr lang="es-CO" sz="2400" dirty="0"/>
              <a:t>MUESTREO – SEGUIMIENTO RETROSPECTIVO – SUBRED CENTRO ORIENTE</a:t>
            </a:r>
            <a:endParaRPr lang="en-CO" sz="2400" dirty="0"/>
          </a:p>
        </p:txBody>
      </p:sp>
      <p:graphicFrame>
        <p:nvGraphicFramePr>
          <p:cNvPr id="3" name="Tabla 2">
            <a:extLst>
              <a:ext uri="{FF2B5EF4-FFF2-40B4-BE49-F238E27FC236}">
                <a16:creationId xmlns:a16="http://schemas.microsoft.com/office/drawing/2014/main" id="{8CC5BD6E-6CFD-71D9-2770-D5C179ACE209}"/>
              </a:ext>
            </a:extLst>
          </p:cNvPr>
          <p:cNvGraphicFramePr>
            <a:graphicFrameLocks noGrp="1"/>
          </p:cNvGraphicFramePr>
          <p:nvPr>
            <p:extLst>
              <p:ext uri="{D42A27DB-BD31-4B8C-83A1-F6EECF244321}">
                <p14:modId xmlns:p14="http://schemas.microsoft.com/office/powerpoint/2010/main" val="24853107"/>
              </p:ext>
            </p:extLst>
          </p:nvPr>
        </p:nvGraphicFramePr>
        <p:xfrm>
          <a:off x="1567544" y="639246"/>
          <a:ext cx="9184192" cy="5389765"/>
        </p:xfrm>
        <a:graphic>
          <a:graphicData uri="http://schemas.openxmlformats.org/drawingml/2006/table">
            <a:tbl>
              <a:tblPr/>
              <a:tblGrid>
                <a:gridCol w="2686532">
                  <a:extLst>
                    <a:ext uri="{9D8B030D-6E8A-4147-A177-3AD203B41FA5}">
                      <a16:colId xmlns:a16="http://schemas.microsoft.com/office/drawing/2014/main" val="4273105915"/>
                    </a:ext>
                  </a:extLst>
                </a:gridCol>
                <a:gridCol w="1593175">
                  <a:extLst>
                    <a:ext uri="{9D8B030D-6E8A-4147-A177-3AD203B41FA5}">
                      <a16:colId xmlns:a16="http://schemas.microsoft.com/office/drawing/2014/main" val="3463922663"/>
                    </a:ext>
                  </a:extLst>
                </a:gridCol>
                <a:gridCol w="1093357">
                  <a:extLst>
                    <a:ext uri="{9D8B030D-6E8A-4147-A177-3AD203B41FA5}">
                      <a16:colId xmlns:a16="http://schemas.microsoft.com/office/drawing/2014/main" val="3280737251"/>
                    </a:ext>
                  </a:extLst>
                </a:gridCol>
                <a:gridCol w="2046138">
                  <a:extLst>
                    <a:ext uri="{9D8B030D-6E8A-4147-A177-3AD203B41FA5}">
                      <a16:colId xmlns:a16="http://schemas.microsoft.com/office/drawing/2014/main" val="1941294329"/>
                    </a:ext>
                  </a:extLst>
                </a:gridCol>
                <a:gridCol w="1764990">
                  <a:extLst>
                    <a:ext uri="{9D8B030D-6E8A-4147-A177-3AD203B41FA5}">
                      <a16:colId xmlns:a16="http://schemas.microsoft.com/office/drawing/2014/main" val="1664531745"/>
                    </a:ext>
                  </a:extLst>
                </a:gridCol>
              </a:tblGrid>
              <a:tr h="745653">
                <a:tc>
                  <a:txBody>
                    <a:bodyPr/>
                    <a:lstStyle/>
                    <a:p>
                      <a:pPr algn="ctr" rtl="0" fontAlgn="ctr">
                        <a:buNone/>
                      </a:pPr>
                      <a:r>
                        <a:rPr lang="es-CO" sz="11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PRODUCTO</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1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Ejecutada Informe Gestión 1 de agosto al 30 de septiembre2025    </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1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TOTAL MUESTRA</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1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AFECTADA POR LA GLOSA</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1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PERIODO</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extLst>
                  <a:ext uri="{0D108BD9-81ED-4DB2-BD59-A6C34878D82A}">
                    <a16:rowId xmlns:a16="http://schemas.microsoft.com/office/drawing/2014/main" val="867272878"/>
                  </a:ext>
                </a:extLst>
              </a:tr>
              <a:tr h="932064">
                <a:tc>
                  <a:txBody>
                    <a:bodyPr/>
                    <a:lstStyle/>
                    <a:p>
                      <a:pPr algn="ctr" rtl="0" fontAlgn="ctr">
                        <a:buNone/>
                      </a:pPr>
                      <a:r>
                        <a:rPr lang="es-ES" sz="1100" b="0" i="0" u="none" strike="noStrike">
                          <a:solidFill>
                            <a:srgbClr val="333333"/>
                          </a:solidFill>
                          <a:effectLst/>
                          <a:latin typeface="Aptos" panose="020B0004020202020204" pitchFamily="34" charset="0"/>
                        </a:rPr>
                        <a:t>26 - Asesorías de promoción del cuidado de la salud, gestión del riesgo la UTI y monitoreo del proceso con trabajadores de la economía informal en uti de mediano impacto </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100" b="0" i="0" u="none" strike="noStrike">
                          <a:solidFill>
                            <a:srgbClr val="333333"/>
                          </a:solidFill>
                          <a:effectLst/>
                          <a:latin typeface="Aptos" panose="020B0004020202020204" pitchFamily="34" charset="0"/>
                        </a:rPr>
                        <a:t>1.325</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100" b="0" i="0" u="none" strike="noStrike">
                          <a:solidFill>
                            <a:srgbClr val="333333"/>
                          </a:solidFill>
                          <a:effectLst/>
                          <a:latin typeface="Aptos" panose="020B0004020202020204" pitchFamily="34" charset="0"/>
                        </a:rPr>
                        <a:t>299</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100" b="0" i="0" u="none" strike="noStrike">
                          <a:solidFill>
                            <a:srgbClr val="333333"/>
                          </a:solidFill>
                          <a:effectLst/>
                          <a:latin typeface="Aptos" panose="020B0004020202020204" pitchFamily="34" charset="0"/>
                        </a:rPr>
                        <a:t>9</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ES" sz="1100" b="0" i="0" u="none" strike="noStrike">
                          <a:solidFill>
                            <a:srgbClr val="333333"/>
                          </a:solidFill>
                          <a:effectLst/>
                          <a:latin typeface="Aptos" panose="020B0004020202020204" pitchFamily="34" charset="0"/>
                        </a:rPr>
                        <a:t>Agosto 2025: 7</a:t>
                      </a:r>
                      <a:br>
                        <a:rPr lang="es-ES" sz="1100" b="0" i="0" u="none" strike="noStrike">
                          <a:solidFill>
                            <a:srgbClr val="333333"/>
                          </a:solidFill>
                          <a:effectLst/>
                          <a:latin typeface="Aptos" panose="020B0004020202020204" pitchFamily="34" charset="0"/>
                        </a:rPr>
                      </a:br>
                      <a:r>
                        <a:rPr lang="es-ES" sz="1100" b="0" i="0" u="none" strike="noStrike">
                          <a:solidFill>
                            <a:srgbClr val="333333"/>
                          </a:solidFill>
                          <a:effectLst/>
                          <a:latin typeface="Aptos" panose="020B0004020202020204" pitchFamily="34" charset="0"/>
                        </a:rPr>
                        <a:t>Septiembre  2025: 2</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8098646"/>
                  </a:ext>
                </a:extLst>
              </a:tr>
              <a:tr h="559239">
                <a:tc>
                  <a:txBody>
                    <a:bodyPr/>
                    <a:lstStyle/>
                    <a:p>
                      <a:pPr algn="ctr" rtl="0" fontAlgn="ctr">
                        <a:buNone/>
                      </a:pPr>
                      <a:r>
                        <a:rPr lang="es-ES" sz="1100" b="0" i="0" u="none" strike="noStrike">
                          <a:solidFill>
                            <a:srgbClr val="333333"/>
                          </a:solidFill>
                          <a:effectLst/>
                          <a:latin typeface="Aptos" panose="020B0004020202020204" pitchFamily="34" charset="0"/>
                        </a:rPr>
                        <a:t>27 - Asesorías de promoción del cuidado de la salud con trabajadores de la economía informal en UTI</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100" b="0" i="0" u="none" strike="noStrike">
                          <a:solidFill>
                            <a:srgbClr val="333333"/>
                          </a:solidFill>
                          <a:effectLst/>
                          <a:latin typeface="Aptos" panose="020B0004020202020204" pitchFamily="34" charset="0"/>
                        </a:rPr>
                        <a:t>439</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100" b="0" i="0" u="none" strike="noStrike">
                          <a:solidFill>
                            <a:srgbClr val="333333"/>
                          </a:solidFill>
                          <a:effectLst/>
                          <a:latin typeface="Aptos" panose="020B0004020202020204" pitchFamily="34" charset="0"/>
                        </a:rPr>
                        <a:t>206</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100" b="0" i="0" u="none" strike="noStrike">
                          <a:solidFill>
                            <a:srgbClr val="333333"/>
                          </a:solidFill>
                          <a:effectLst/>
                          <a:latin typeface="Aptos" panose="020B0004020202020204" pitchFamily="34" charset="0"/>
                        </a:rPr>
                        <a:t>1</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100" b="0" i="0" u="none" strike="noStrike">
                          <a:solidFill>
                            <a:srgbClr val="333333"/>
                          </a:solidFill>
                          <a:effectLst/>
                          <a:latin typeface="Aptos" panose="020B0004020202020204" pitchFamily="34" charset="0"/>
                        </a:rPr>
                        <a:t>Septiermbre 2025: 1</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329650605"/>
                  </a:ext>
                </a:extLst>
              </a:tr>
              <a:tr h="1118477">
                <a:tc>
                  <a:txBody>
                    <a:bodyPr/>
                    <a:lstStyle/>
                    <a:p>
                      <a:pPr algn="ctr" rtl="0" fontAlgn="ctr">
                        <a:buNone/>
                      </a:pPr>
                      <a:r>
                        <a:rPr lang="es-ES" sz="1100" b="0" i="0" u="none" strike="noStrike">
                          <a:solidFill>
                            <a:srgbClr val="333333"/>
                          </a:solidFill>
                          <a:effectLst/>
                          <a:latin typeface="Aptos" panose="020B0004020202020204" pitchFamily="34" charset="0"/>
                        </a:rPr>
                        <a:t>28 - Asesorías de promoción del cuidado de la salud, gestión del riesgo de la UTI y monitoreo del proceso con trabajadores de la economía informal en UTI de alto impacto </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100" b="0" i="0" u="none" strike="noStrike">
                          <a:solidFill>
                            <a:srgbClr val="333333"/>
                          </a:solidFill>
                          <a:effectLst/>
                          <a:latin typeface="Aptos" panose="020B0004020202020204" pitchFamily="34" charset="0"/>
                        </a:rPr>
                        <a:t>343</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100" b="0" i="0" u="none" strike="noStrike">
                          <a:solidFill>
                            <a:srgbClr val="333333"/>
                          </a:solidFill>
                          <a:effectLst/>
                          <a:latin typeface="Aptos" panose="020B0004020202020204" pitchFamily="34" charset="0"/>
                        </a:rPr>
                        <a:t>182</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100" b="0" i="0" u="none" strike="noStrike">
                          <a:solidFill>
                            <a:srgbClr val="333333"/>
                          </a:solidFill>
                          <a:effectLst/>
                          <a:latin typeface="Aptos" panose="020B0004020202020204" pitchFamily="34" charset="0"/>
                        </a:rPr>
                        <a:t>3</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ES" sz="1100" b="0" i="0" u="none" strike="noStrike">
                          <a:solidFill>
                            <a:srgbClr val="333333"/>
                          </a:solidFill>
                          <a:effectLst/>
                          <a:latin typeface="Aptos" panose="020B0004020202020204" pitchFamily="34" charset="0"/>
                        </a:rPr>
                        <a:t>Agosto 2025: 2</a:t>
                      </a:r>
                      <a:br>
                        <a:rPr lang="es-ES" sz="1100" b="0" i="0" u="none" strike="noStrike">
                          <a:solidFill>
                            <a:srgbClr val="333333"/>
                          </a:solidFill>
                          <a:effectLst/>
                          <a:latin typeface="Aptos" panose="020B0004020202020204" pitchFamily="34" charset="0"/>
                        </a:rPr>
                      </a:br>
                      <a:r>
                        <a:rPr lang="es-ES" sz="1100" b="0" i="0" u="none" strike="noStrike">
                          <a:solidFill>
                            <a:srgbClr val="333333"/>
                          </a:solidFill>
                          <a:effectLst/>
                          <a:latin typeface="Aptos" panose="020B0004020202020204" pitchFamily="34" charset="0"/>
                        </a:rPr>
                        <a:t>Septiembre  2025: 1</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02633647"/>
                  </a:ext>
                </a:extLst>
              </a:tr>
              <a:tr h="1134687">
                <a:tc>
                  <a:txBody>
                    <a:bodyPr/>
                    <a:lstStyle/>
                    <a:p>
                      <a:pPr algn="ctr" rtl="0" fontAlgn="ctr">
                        <a:buNone/>
                      </a:pPr>
                      <a:r>
                        <a:rPr lang="es-ES" sz="1100" b="0" i="0" u="none" strike="noStrike">
                          <a:solidFill>
                            <a:srgbClr val="333333"/>
                          </a:solidFill>
                          <a:effectLst/>
                          <a:latin typeface="Aptos" panose="020B0004020202020204" pitchFamily="34" charset="0"/>
                        </a:rPr>
                        <a:t>37 - Asesoría para la desvinculación del trabajo infantil</a:t>
                      </a:r>
                      <a:br>
                        <a:rPr lang="es-ES" sz="1100" b="0" i="0" u="none" strike="noStrike">
                          <a:solidFill>
                            <a:srgbClr val="333333"/>
                          </a:solidFill>
                          <a:effectLst/>
                          <a:latin typeface="Aptos" panose="020B0004020202020204" pitchFamily="34" charset="0"/>
                        </a:rPr>
                      </a:br>
                      <a:r>
                        <a:rPr lang="es-ES" sz="1100" b="0" i="0" u="none" strike="noStrike">
                          <a:solidFill>
                            <a:srgbClr val="333333"/>
                          </a:solidFill>
                          <a:effectLst/>
                          <a:latin typeface="Aptos" panose="020B0004020202020204" pitchFamily="34" charset="0"/>
                        </a:rPr>
                        <a:t>Asesoría para el cuidado y la protección de la salud</a:t>
                      </a:r>
                      <a:br>
                        <a:rPr lang="es-ES" sz="1100" b="0" i="0" u="none" strike="noStrike">
                          <a:solidFill>
                            <a:srgbClr val="333333"/>
                          </a:solidFill>
                          <a:effectLst/>
                          <a:latin typeface="Aptos" panose="020B0004020202020204" pitchFamily="34" charset="0"/>
                        </a:rPr>
                      </a:br>
                      <a:r>
                        <a:rPr lang="es-ES" sz="1100" b="0" i="0" u="none" strike="noStrike">
                          <a:solidFill>
                            <a:srgbClr val="333333"/>
                          </a:solidFill>
                          <a:effectLst/>
                          <a:latin typeface="Aptos" panose="020B0004020202020204" pitchFamily="34" charset="0"/>
                        </a:rPr>
                        <a:t>Monitoreo de la desvinculación</a:t>
                      </a:r>
                      <a:br>
                        <a:rPr lang="es-ES" sz="1100" b="0" i="0" u="none" strike="noStrike">
                          <a:solidFill>
                            <a:srgbClr val="333333"/>
                          </a:solidFill>
                          <a:effectLst/>
                          <a:latin typeface="Aptos" panose="020B0004020202020204" pitchFamily="34" charset="0"/>
                        </a:rPr>
                      </a:br>
                      <a:r>
                        <a:rPr lang="es-ES" sz="1100" b="0" i="0" u="none" strike="noStrike">
                          <a:solidFill>
                            <a:srgbClr val="333333"/>
                          </a:solidFill>
                          <a:effectLst/>
                          <a:latin typeface="Aptos" panose="020B0004020202020204" pitchFamily="34" charset="0"/>
                        </a:rPr>
                        <a:t>Monitoreo – seguimiento del efecto</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100" b="0" i="0" u="none" strike="noStrike">
                          <a:solidFill>
                            <a:srgbClr val="333333"/>
                          </a:solidFill>
                          <a:effectLst/>
                          <a:latin typeface="Aptos" panose="020B0004020202020204" pitchFamily="34" charset="0"/>
                        </a:rPr>
                        <a:t>2298</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100" b="0" i="0" u="none" strike="noStrike">
                          <a:solidFill>
                            <a:srgbClr val="333333"/>
                          </a:solidFill>
                          <a:effectLst/>
                          <a:latin typeface="Aptos" panose="020B0004020202020204" pitchFamily="34" charset="0"/>
                        </a:rPr>
                        <a:t>330</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100" b="0" i="0" u="none" strike="noStrike">
                          <a:solidFill>
                            <a:srgbClr val="333333"/>
                          </a:solidFill>
                          <a:effectLst/>
                          <a:latin typeface="Aptos" panose="020B0004020202020204" pitchFamily="34" charset="0"/>
                        </a:rPr>
                        <a:t>0</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100" b="0" i="0" u="none" strike="noStrike">
                          <a:solidFill>
                            <a:srgbClr val="333333"/>
                          </a:solidFill>
                          <a:effectLst/>
                          <a:latin typeface="Aptos" panose="020B0004020202020204" pitchFamily="34" charset="0"/>
                        </a:rPr>
                        <a:t>NA</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54293703"/>
                  </a:ext>
                </a:extLst>
              </a:tr>
              <a:tr h="899645">
                <a:tc>
                  <a:txBody>
                    <a:bodyPr/>
                    <a:lstStyle/>
                    <a:p>
                      <a:pPr algn="ctr" rtl="0" fontAlgn="ctr">
                        <a:buNone/>
                      </a:pPr>
                      <a:r>
                        <a:rPr lang="es-ES" sz="1100" b="0" i="0" u="none" strike="noStrike">
                          <a:solidFill>
                            <a:srgbClr val="333333"/>
                          </a:solidFill>
                          <a:effectLst/>
                          <a:latin typeface="Aptos" panose="020B0004020202020204" pitchFamily="34" charset="0"/>
                        </a:rPr>
                        <a:t>32 - Promoción del cuidado con personas vínculadas a actividades sexuales pagadas: Tamizajes VIH, HB, Sífilis</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100" b="0" i="0" u="none" strike="noStrike">
                          <a:solidFill>
                            <a:srgbClr val="333333"/>
                          </a:solidFill>
                          <a:effectLst/>
                          <a:latin typeface="Aptos" panose="020B0004020202020204" pitchFamily="34" charset="0"/>
                        </a:rPr>
                        <a:t>260</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100" b="0" i="0" u="none" strike="noStrike">
                          <a:solidFill>
                            <a:srgbClr val="333333"/>
                          </a:solidFill>
                          <a:effectLst/>
                          <a:latin typeface="Aptos" panose="020B0004020202020204" pitchFamily="34" charset="0"/>
                        </a:rPr>
                        <a:t>156</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100" b="0" i="0" u="none" strike="noStrike">
                          <a:solidFill>
                            <a:srgbClr val="333333"/>
                          </a:solidFill>
                          <a:effectLst/>
                          <a:latin typeface="Aptos" panose="020B0004020202020204" pitchFamily="34" charset="0"/>
                        </a:rPr>
                        <a:t>0</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100" b="0" i="0" u="none" strike="noStrike" dirty="0">
                          <a:solidFill>
                            <a:srgbClr val="333333"/>
                          </a:solidFill>
                          <a:effectLst/>
                          <a:latin typeface="Aptos" panose="020B0004020202020204" pitchFamily="34" charset="0"/>
                        </a:rPr>
                        <a:t>NA</a:t>
                      </a:r>
                    </a:p>
                  </a:txBody>
                  <a:tcPr marL="6543" marR="6543" marT="6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2895876671"/>
                  </a:ext>
                </a:extLst>
              </a:tr>
            </a:tbl>
          </a:graphicData>
        </a:graphic>
      </p:graphicFrame>
    </p:spTree>
    <p:extLst>
      <p:ext uri="{BB962C8B-B14F-4D97-AF65-F5344CB8AC3E}">
        <p14:creationId xmlns:p14="http://schemas.microsoft.com/office/powerpoint/2010/main" val="42674760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84F39BC-4B54-3A17-9FAF-C3A08623F4D4}"/>
              </a:ext>
            </a:extLst>
          </p:cNvPr>
          <p:cNvSpPr>
            <a:spLocks noGrp="1"/>
          </p:cNvSpPr>
          <p:nvPr>
            <p:ph type="body" idx="1"/>
          </p:nvPr>
        </p:nvSpPr>
        <p:spPr/>
        <p:txBody>
          <a:bodyPr/>
          <a:lstStyle/>
          <a:p>
            <a:endParaRPr lang="en-CO" dirty="0"/>
          </a:p>
        </p:txBody>
      </p:sp>
      <p:sp>
        <p:nvSpPr>
          <p:cNvPr id="3" name="Title 2">
            <a:extLst>
              <a:ext uri="{FF2B5EF4-FFF2-40B4-BE49-F238E27FC236}">
                <a16:creationId xmlns:a16="http://schemas.microsoft.com/office/drawing/2014/main" id="{CE70733B-92C3-3345-4B86-99F03BA6E81D}"/>
              </a:ext>
            </a:extLst>
          </p:cNvPr>
          <p:cNvSpPr>
            <a:spLocks noGrp="1"/>
          </p:cNvSpPr>
          <p:nvPr>
            <p:ph type="title"/>
          </p:nvPr>
        </p:nvSpPr>
        <p:spPr/>
        <p:txBody>
          <a:bodyPr/>
          <a:lstStyle/>
          <a:p>
            <a:r>
              <a:rPr lang="es-CO" dirty="0"/>
              <a:t>SUBRED NORTE</a:t>
            </a:r>
            <a:endParaRPr lang="en-CO" dirty="0"/>
          </a:p>
        </p:txBody>
      </p:sp>
    </p:spTree>
    <p:extLst>
      <p:ext uri="{BB962C8B-B14F-4D97-AF65-F5344CB8AC3E}">
        <p14:creationId xmlns:p14="http://schemas.microsoft.com/office/powerpoint/2010/main" val="8977966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F73F8-5AB8-A91D-48F6-487FB8777C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D11E76-C911-1EBF-C4D5-1A8190169A4E}"/>
              </a:ext>
            </a:extLst>
          </p:cNvPr>
          <p:cNvSpPr>
            <a:spLocks noGrp="1"/>
          </p:cNvSpPr>
          <p:nvPr>
            <p:ph type="title"/>
          </p:nvPr>
        </p:nvSpPr>
        <p:spPr>
          <a:xfrm>
            <a:off x="809624" y="640250"/>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E1E98FE0-6186-2225-4F65-3ABD6BB2878C}"/>
              </a:ext>
            </a:extLst>
          </p:cNvPr>
          <p:cNvGraphicFramePr>
            <a:graphicFrameLocks noGrp="1"/>
          </p:cNvGraphicFramePr>
          <p:nvPr>
            <p:extLst>
              <p:ext uri="{D42A27DB-BD31-4B8C-83A1-F6EECF244321}">
                <p14:modId xmlns:p14="http://schemas.microsoft.com/office/powerpoint/2010/main" val="2954285993"/>
              </p:ext>
            </p:extLst>
          </p:nvPr>
        </p:nvGraphicFramePr>
        <p:xfrm>
          <a:off x="1235946" y="1150711"/>
          <a:ext cx="9686610" cy="5039634"/>
        </p:xfrm>
        <a:graphic>
          <a:graphicData uri="http://schemas.openxmlformats.org/drawingml/2006/table">
            <a:tbl>
              <a:tblPr/>
              <a:tblGrid>
                <a:gridCol w="1136562">
                  <a:extLst>
                    <a:ext uri="{9D8B030D-6E8A-4147-A177-3AD203B41FA5}">
                      <a16:colId xmlns:a16="http://schemas.microsoft.com/office/drawing/2014/main" val="922785193"/>
                    </a:ext>
                  </a:extLst>
                </a:gridCol>
                <a:gridCol w="1769421">
                  <a:extLst>
                    <a:ext uri="{9D8B030D-6E8A-4147-A177-3AD203B41FA5}">
                      <a16:colId xmlns:a16="http://schemas.microsoft.com/office/drawing/2014/main" val="651400114"/>
                    </a:ext>
                  </a:extLst>
                </a:gridCol>
                <a:gridCol w="3680913">
                  <a:extLst>
                    <a:ext uri="{9D8B030D-6E8A-4147-A177-3AD203B41FA5}">
                      <a16:colId xmlns:a16="http://schemas.microsoft.com/office/drawing/2014/main" val="610417555"/>
                    </a:ext>
                  </a:extLst>
                </a:gridCol>
                <a:gridCol w="1071984">
                  <a:extLst>
                    <a:ext uri="{9D8B030D-6E8A-4147-A177-3AD203B41FA5}">
                      <a16:colId xmlns:a16="http://schemas.microsoft.com/office/drawing/2014/main" val="3312025602"/>
                    </a:ext>
                  </a:extLst>
                </a:gridCol>
                <a:gridCol w="2027730">
                  <a:extLst>
                    <a:ext uri="{9D8B030D-6E8A-4147-A177-3AD203B41FA5}">
                      <a16:colId xmlns:a16="http://schemas.microsoft.com/office/drawing/2014/main" val="1037321700"/>
                    </a:ext>
                  </a:extLst>
                </a:gridCol>
              </a:tblGrid>
              <a:tr h="347015">
                <a:tc>
                  <a:txBody>
                    <a:bodyPr/>
                    <a:lstStyle/>
                    <a:p>
                      <a:pPr algn="ctr" rtl="0" fontAlgn="ctr">
                        <a:buNone/>
                      </a:pPr>
                      <a:r>
                        <a:rPr lang="es-CO" sz="1400" b="1" i="0" u="none" strike="noStrike">
                          <a:solidFill>
                            <a:srgbClr val="000000"/>
                          </a:solidFill>
                          <a:effectLst/>
                          <a:latin typeface="Calibri" panose="020F0502020204030204" pitchFamily="34" charset="0"/>
                        </a:rPr>
                        <a:t>Subred</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400" b="1" i="0" u="none" strike="noStrike">
                          <a:solidFill>
                            <a:srgbClr val="000000"/>
                          </a:solidFill>
                          <a:effectLst/>
                          <a:latin typeface="Calibri" panose="020F0502020204030204" pitchFamily="34" charset="0"/>
                        </a:rPr>
                        <a:t>Intervención y/o Producto</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400" b="1" i="0" u="none" strike="noStrike">
                          <a:solidFill>
                            <a:srgbClr val="000000"/>
                          </a:solidFill>
                          <a:effectLst/>
                          <a:latin typeface="Calibri" panose="020F0502020204030204" pitchFamily="34" charset="0"/>
                        </a:rPr>
                        <a:t>Hallazgos </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400" b="1" i="0" u="none" strike="noStrike">
                          <a:solidFill>
                            <a:srgbClr val="000000"/>
                          </a:solidFill>
                          <a:effectLst/>
                          <a:latin typeface="Calibri" panose="020F0502020204030204" pitchFamily="34" charset="0"/>
                        </a:rPr>
                        <a:t>Localidad </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400" b="1" i="0" u="none" strike="noStrike">
                          <a:solidFill>
                            <a:srgbClr val="000000"/>
                          </a:solidFill>
                          <a:effectLst/>
                          <a:latin typeface="Calibri" panose="020F0502020204030204" pitchFamily="34" charset="0"/>
                        </a:rPr>
                        <a:t>Glosa y/o Plan de mejora </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2858966354"/>
                  </a:ext>
                </a:extLst>
              </a:tr>
              <a:tr h="1989052">
                <a:tc>
                  <a:txBody>
                    <a:bodyPr/>
                    <a:lstStyle/>
                    <a:p>
                      <a:pPr algn="ctr" rtl="0" fontAlgn="ctr">
                        <a:buNone/>
                      </a:pPr>
                      <a:r>
                        <a:rPr lang="es-CO" sz="1100" b="0" i="0" u="none" strike="noStrike" dirty="0">
                          <a:solidFill>
                            <a:srgbClr val="000000"/>
                          </a:solidFill>
                          <a:effectLst/>
                          <a:latin typeface="Calibri" panose="020F0502020204030204" pitchFamily="34" charset="0"/>
                        </a:rPr>
                        <a:t>Centro Oriente</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dirty="0">
                          <a:solidFill>
                            <a:srgbClr val="000000"/>
                          </a:solidFill>
                          <a:effectLst/>
                          <a:latin typeface="Calibri" panose="020F0502020204030204" pitchFamily="34" charset="0"/>
                        </a:rPr>
                        <a:t>34 - Gestión en los niveles meso y micro de la salud pública del Entorno cuidador Laboral “Bienestar en nuestro entorno laboral”</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100" b="0" i="0" u="none" strike="noStrike" dirty="0">
                          <a:solidFill>
                            <a:srgbClr val="000000"/>
                          </a:solidFill>
                          <a:effectLst/>
                          <a:latin typeface="Calibri" panose="020F0502020204030204" pitchFamily="34" charset="0"/>
                        </a:rPr>
                        <a:t>Para los meses de agosto y septiembre 2025 se identificó inconsistencia en informe de gestión: agosto por el registro de la distribución de meta por localidad cuando se reportó en 0 la meta ejecutada para los productos 25 y 36; septiembre por error en la digitación de la meta ejecutada para los productos 32, 33, 34, 38, 39 y 40; también en el producto 37 se identificó error en la distribución de la meta por localidad, sin afectación de la meta ejecutada.</a:t>
                      </a:r>
                      <a:br>
                        <a:rPr lang="es-ES" sz="1100" b="0" i="0" u="none" strike="noStrike" dirty="0">
                          <a:solidFill>
                            <a:srgbClr val="000000"/>
                          </a:solidFill>
                          <a:effectLst/>
                          <a:latin typeface="Calibri" panose="020F0502020204030204" pitchFamily="34" charset="0"/>
                        </a:rPr>
                      </a:br>
                      <a:r>
                        <a:rPr lang="es-ES" sz="1100" b="0" i="0" u="none" strike="noStrike" dirty="0">
                          <a:solidFill>
                            <a:srgbClr val="000000"/>
                          </a:solidFill>
                          <a:effectLst/>
                          <a:latin typeface="Calibri" panose="020F0502020204030204" pitchFamily="34" charset="0"/>
                        </a:rPr>
                        <a:t/>
                      </a:r>
                      <a:br>
                        <a:rPr lang="es-ES" sz="1100" b="0" i="0" u="none" strike="noStrike" dirty="0">
                          <a:solidFill>
                            <a:srgbClr val="000000"/>
                          </a:solidFill>
                          <a:effectLst/>
                          <a:latin typeface="Calibri" panose="020F0502020204030204" pitchFamily="34" charset="0"/>
                        </a:rPr>
                      </a:br>
                      <a:r>
                        <a:rPr lang="es-ES" sz="1100" b="0" i="0" u="none" strike="noStrike" dirty="0">
                          <a:solidFill>
                            <a:srgbClr val="000000"/>
                          </a:solidFill>
                          <a:effectLst/>
                          <a:latin typeface="Calibri" panose="020F0502020204030204" pitchFamily="34" charset="0"/>
                        </a:rPr>
                        <a:t>Adicional a esto, se identifica inconsistencia por el reporte de metas para los productos 25 y 36 en el mes de septiembre 2025, siendo estas ejecutadas en el mes de agosto 2025.</a:t>
                      </a:r>
                    </a:p>
                    <a:p>
                      <a:pPr algn="just" rtl="0" fontAlgn="t">
                        <a:buNone/>
                      </a:pPr>
                      <a:r>
                        <a:rPr lang="es-ES" sz="1100" b="0" i="0" u="none" strike="noStrike" dirty="0">
                          <a:solidFill>
                            <a:srgbClr val="000000"/>
                          </a:solidFill>
                          <a:effectLst/>
                          <a:latin typeface="Calibri" panose="020F0502020204030204" pitchFamily="34" charset="0"/>
                        </a:rPr>
                        <a:t/>
                      </a:r>
                      <a:br>
                        <a:rPr lang="es-ES" sz="1100" b="0" i="0" u="none" strike="noStrike" dirty="0">
                          <a:solidFill>
                            <a:srgbClr val="000000"/>
                          </a:solidFill>
                          <a:effectLst/>
                          <a:latin typeface="Calibri" panose="020F0502020204030204" pitchFamily="34" charset="0"/>
                        </a:rPr>
                      </a:br>
                      <a:endParaRPr lang="es-ES" sz="1100" b="0" i="0" u="none" strike="noStrike" dirty="0">
                        <a:solidFill>
                          <a:srgbClr val="000000"/>
                        </a:solidFill>
                        <a:effectLst/>
                        <a:latin typeface="Calibri" panose="020F0502020204030204" pitchFamily="34" charset="0"/>
                      </a:endParaRP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Subred</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G9-GLOSA POR INCONSISTENCIA EN INFORME DE GESTIÓN</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2317929933"/>
                  </a:ext>
                </a:extLst>
              </a:tr>
              <a:tr h="1202984">
                <a:tc>
                  <a:txBody>
                    <a:bodyPr/>
                    <a:lstStyle/>
                    <a:p>
                      <a:pPr algn="ctr" rtl="0" fontAlgn="ctr">
                        <a:buNone/>
                      </a:pPr>
                      <a:r>
                        <a:rPr lang="es-CO" sz="1100" b="0" i="0" u="none" strike="noStrike">
                          <a:solidFill>
                            <a:srgbClr val="000000"/>
                          </a:solidFill>
                          <a:effectLst/>
                          <a:latin typeface="Calibri" panose="020F0502020204030204" pitchFamily="34" charset="0"/>
                        </a:rPr>
                        <a:t>Centro Oriente</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26 - Asesorías de promoción del cuidado de la salud, gestión del riesgo la UTI y monitoreo del proceso con trabajadores de la economía informal en uti de mediano impacto </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just" rtl="0" fontAlgn="t">
                        <a:buNone/>
                      </a:pPr>
                      <a:r>
                        <a:rPr lang="es-ES" sz="1100" b="0" i="0" u="none" strike="noStrike" dirty="0">
                          <a:solidFill>
                            <a:srgbClr val="000000"/>
                          </a:solidFill>
                          <a:effectLst/>
                          <a:latin typeface="Calibri" panose="020F0502020204030204" pitchFamily="34" charset="0"/>
                        </a:rPr>
                        <a:t>En el mes de septiembre 2025 se identifico el no pago de 12 horas adicionales a un perfil Tecnólogo en Salud Ocupacional.</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CO" sz="1100" b="0" i="0" u="none" strike="noStrike" dirty="0">
                          <a:solidFill>
                            <a:srgbClr val="000000"/>
                          </a:solidFill>
                          <a:effectLst/>
                          <a:latin typeface="Calibri" panose="020F0502020204030204" pitchFamily="34" charset="0"/>
                        </a:rPr>
                        <a:t>Subred</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G1 - GLOSA POR INCUMPLIMIENTO EN LA UNIDAD BASE DE COSTEO DE LOS PRODUCTOS GSP-PSPIC</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676185427"/>
                  </a:ext>
                </a:extLst>
              </a:tr>
              <a:tr h="1052610">
                <a:tc>
                  <a:txBody>
                    <a:bodyPr/>
                    <a:lstStyle/>
                    <a:p>
                      <a:pPr algn="ctr" rtl="0" fontAlgn="ctr">
                        <a:buNone/>
                      </a:pPr>
                      <a:r>
                        <a:rPr lang="es-CO" sz="1100" b="0" i="0" u="none" strike="noStrike">
                          <a:solidFill>
                            <a:srgbClr val="000000"/>
                          </a:solidFill>
                          <a:effectLst/>
                          <a:latin typeface="Calibri" panose="020F0502020204030204" pitchFamily="34" charset="0"/>
                        </a:rPr>
                        <a:t>Centro Oriente</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29 - Asesorías de seguimiento a la continuidad de cambios en la UTI y monitoreo del cuidado de la salud de los trabajadores de la economía informal </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100" b="0" i="0" u="none" strike="noStrike">
                          <a:solidFill>
                            <a:srgbClr val="000000"/>
                          </a:solidFill>
                          <a:effectLst/>
                          <a:latin typeface="Calibri" panose="020F0502020204030204" pitchFamily="34" charset="0"/>
                        </a:rPr>
                        <a:t>En el mes de septiembre 2025 se identifico el no pago de 2 horas adicionales a un perfi Tecnólogo en Salud Ocupacional.</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dirty="0">
                          <a:solidFill>
                            <a:srgbClr val="000000"/>
                          </a:solidFill>
                          <a:effectLst/>
                          <a:latin typeface="Calibri" panose="020F0502020204030204" pitchFamily="34" charset="0"/>
                        </a:rPr>
                        <a:t>Subred</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dirty="0">
                          <a:solidFill>
                            <a:srgbClr val="000000"/>
                          </a:solidFill>
                          <a:effectLst/>
                          <a:latin typeface="Calibri" panose="020F0502020204030204" pitchFamily="34" charset="0"/>
                        </a:rPr>
                        <a:t>G1 - GLOSA POR INCUMPLIMIENTO EN LA UNIDAD BASE DE COSTEO DE LOS PRODUCTOS GSP-PSPIC</a:t>
                      </a:r>
                    </a:p>
                  </a:txBody>
                  <a:tcPr marL="5180" marR="5180" marT="51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970366140"/>
                  </a:ext>
                </a:extLst>
              </a:tr>
            </a:tbl>
          </a:graphicData>
        </a:graphic>
      </p:graphicFrame>
    </p:spTree>
    <p:extLst>
      <p:ext uri="{BB962C8B-B14F-4D97-AF65-F5344CB8AC3E}">
        <p14:creationId xmlns:p14="http://schemas.microsoft.com/office/powerpoint/2010/main" val="37473880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CF4933D-5874-3FE8-638A-8A406D825B8C}"/>
              </a:ext>
            </a:extLst>
          </p:cNvPr>
          <p:cNvSpPr>
            <a:spLocks noGrp="1"/>
          </p:cNvSpPr>
          <p:nvPr>
            <p:ph type="title"/>
          </p:nvPr>
        </p:nvSpPr>
        <p:spPr>
          <a:xfrm>
            <a:off x="809625" y="639763"/>
            <a:ext cx="10515600" cy="511175"/>
          </a:xfrm>
        </p:spPr>
        <p:txBody>
          <a:bodyPr/>
          <a:lstStyle/>
          <a:p>
            <a:pPr algn="ctr"/>
            <a:r>
              <a:rPr lang="es-CO" dirty="0"/>
              <a:t>HALLAZGOS SEGUIMIENTO RETROSPECTIVO</a:t>
            </a:r>
            <a:endParaRPr lang="en-CO" dirty="0"/>
          </a:p>
        </p:txBody>
      </p:sp>
      <p:graphicFrame>
        <p:nvGraphicFramePr>
          <p:cNvPr id="2" name="Tabla 1">
            <a:extLst>
              <a:ext uri="{FF2B5EF4-FFF2-40B4-BE49-F238E27FC236}">
                <a16:creationId xmlns:a16="http://schemas.microsoft.com/office/drawing/2014/main" id="{F04D209F-CEB6-CF96-051E-0C1BF5438D1C}"/>
              </a:ext>
            </a:extLst>
          </p:cNvPr>
          <p:cNvGraphicFramePr>
            <a:graphicFrameLocks noGrp="1"/>
          </p:cNvGraphicFramePr>
          <p:nvPr>
            <p:extLst>
              <p:ext uri="{D42A27DB-BD31-4B8C-83A1-F6EECF244321}">
                <p14:modId xmlns:p14="http://schemas.microsoft.com/office/powerpoint/2010/main" val="1849966457"/>
              </p:ext>
            </p:extLst>
          </p:nvPr>
        </p:nvGraphicFramePr>
        <p:xfrm>
          <a:off x="1155560" y="1150938"/>
          <a:ext cx="9629381" cy="5026025"/>
        </p:xfrm>
        <a:graphic>
          <a:graphicData uri="http://schemas.openxmlformats.org/drawingml/2006/table">
            <a:tbl>
              <a:tblPr/>
              <a:tblGrid>
                <a:gridCol w="1129847">
                  <a:extLst>
                    <a:ext uri="{9D8B030D-6E8A-4147-A177-3AD203B41FA5}">
                      <a16:colId xmlns:a16="http://schemas.microsoft.com/office/drawing/2014/main" val="1272239433"/>
                    </a:ext>
                  </a:extLst>
                </a:gridCol>
                <a:gridCol w="1758967">
                  <a:extLst>
                    <a:ext uri="{9D8B030D-6E8A-4147-A177-3AD203B41FA5}">
                      <a16:colId xmlns:a16="http://schemas.microsoft.com/office/drawing/2014/main" val="2262278910"/>
                    </a:ext>
                  </a:extLst>
                </a:gridCol>
                <a:gridCol w="3659165">
                  <a:extLst>
                    <a:ext uri="{9D8B030D-6E8A-4147-A177-3AD203B41FA5}">
                      <a16:colId xmlns:a16="http://schemas.microsoft.com/office/drawing/2014/main" val="328847034"/>
                    </a:ext>
                  </a:extLst>
                </a:gridCol>
                <a:gridCol w="1065651">
                  <a:extLst>
                    <a:ext uri="{9D8B030D-6E8A-4147-A177-3AD203B41FA5}">
                      <a16:colId xmlns:a16="http://schemas.microsoft.com/office/drawing/2014/main" val="2508082941"/>
                    </a:ext>
                  </a:extLst>
                </a:gridCol>
                <a:gridCol w="2015751">
                  <a:extLst>
                    <a:ext uri="{9D8B030D-6E8A-4147-A177-3AD203B41FA5}">
                      <a16:colId xmlns:a16="http://schemas.microsoft.com/office/drawing/2014/main" val="2959082689"/>
                    </a:ext>
                  </a:extLst>
                </a:gridCol>
              </a:tblGrid>
              <a:tr h="519933">
                <a:tc>
                  <a:txBody>
                    <a:bodyPr/>
                    <a:lstStyle/>
                    <a:p>
                      <a:pPr algn="ctr" rtl="0" fontAlgn="ctr">
                        <a:buNone/>
                      </a:pPr>
                      <a:r>
                        <a:rPr lang="es-CO" sz="1400" b="1" i="0" u="none" strike="noStrike">
                          <a:solidFill>
                            <a:srgbClr val="000000"/>
                          </a:solidFill>
                          <a:effectLst/>
                          <a:latin typeface="Calibri" panose="020F0502020204030204" pitchFamily="34" charset="0"/>
                        </a:rPr>
                        <a:t>Subred</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400" b="1" i="0" u="none" strike="noStrike">
                          <a:solidFill>
                            <a:srgbClr val="000000"/>
                          </a:solidFill>
                          <a:effectLst/>
                          <a:latin typeface="Calibri" panose="020F0502020204030204" pitchFamily="34" charset="0"/>
                        </a:rPr>
                        <a:t>Intervención y/o Producto</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400" b="1" i="0" u="none" strike="noStrike">
                          <a:solidFill>
                            <a:srgbClr val="000000"/>
                          </a:solidFill>
                          <a:effectLst/>
                          <a:latin typeface="Calibri" panose="020F0502020204030204" pitchFamily="34" charset="0"/>
                        </a:rPr>
                        <a:t>Hallazgos </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400" b="1" i="0" u="none" strike="noStrike">
                          <a:solidFill>
                            <a:srgbClr val="000000"/>
                          </a:solidFill>
                          <a:effectLst/>
                          <a:latin typeface="Calibri" panose="020F0502020204030204" pitchFamily="34" charset="0"/>
                        </a:rPr>
                        <a:t>Localidad </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400" b="1" i="0" u="none" strike="noStrike">
                          <a:solidFill>
                            <a:srgbClr val="000000"/>
                          </a:solidFill>
                          <a:effectLst/>
                          <a:latin typeface="Calibri" panose="020F0502020204030204" pitchFamily="34" charset="0"/>
                        </a:rPr>
                        <a:t>Glosa y/o Plan de mejora </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4084374942"/>
                  </a:ext>
                </a:extLst>
              </a:tr>
              <a:tr h="901218">
                <a:tc>
                  <a:txBody>
                    <a:bodyPr/>
                    <a:lstStyle/>
                    <a:p>
                      <a:pPr algn="ctr" rtl="0" fontAlgn="ctr">
                        <a:buNone/>
                      </a:pPr>
                      <a:r>
                        <a:rPr lang="es-CO" sz="1200" b="0" i="0" u="none" strike="noStrike" dirty="0">
                          <a:solidFill>
                            <a:srgbClr val="000000"/>
                          </a:solidFill>
                          <a:effectLst/>
                          <a:latin typeface="Calibri" panose="020F0502020204030204" pitchFamily="34" charset="0"/>
                        </a:rPr>
                        <a:t>Centro Oriente</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ES" sz="1200" b="0" i="0" u="none" strike="noStrike" dirty="0">
                          <a:solidFill>
                            <a:srgbClr val="000000"/>
                          </a:solidFill>
                          <a:effectLst/>
                          <a:latin typeface="Calibri" panose="020F0502020204030204" pitchFamily="34" charset="0"/>
                        </a:rPr>
                        <a:t>39 - Acciones colectivas con trabajadores informales</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just" rtl="0" fontAlgn="t">
                        <a:buNone/>
                      </a:pPr>
                      <a:r>
                        <a:rPr lang="es-ES" sz="1200" b="0" i="0" u="none" strike="noStrike">
                          <a:solidFill>
                            <a:srgbClr val="000000"/>
                          </a:solidFill>
                          <a:effectLst/>
                          <a:latin typeface="Calibri" panose="020F0502020204030204" pitchFamily="34" charset="0"/>
                        </a:rPr>
                        <a:t>En el mes de septiembre 2025 se identifico el no pago de 4 horas adicionales a un perfi Tecnólogo en Salud Ocupacional.</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CO" sz="1200" b="0" i="0" u="none" strike="noStrike">
                          <a:solidFill>
                            <a:srgbClr val="000000"/>
                          </a:solidFill>
                          <a:effectLst/>
                          <a:latin typeface="Calibri" panose="020F0502020204030204" pitchFamily="34" charset="0"/>
                        </a:rPr>
                        <a:t>Subred</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ES" sz="1200" b="0" i="0" u="none" strike="noStrike">
                          <a:solidFill>
                            <a:srgbClr val="000000"/>
                          </a:solidFill>
                          <a:effectLst/>
                          <a:latin typeface="Calibri" panose="020F0502020204030204" pitchFamily="34" charset="0"/>
                        </a:rPr>
                        <a:t>G1 - GLOSA POR INCUMPLIMIENTO EN LA UNIDAD BASE DE COSTEO DE LOS PRODUCTOS GSP-PSPIC</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985910199"/>
                  </a:ext>
                </a:extLst>
              </a:tr>
              <a:tr h="2478351">
                <a:tc>
                  <a:txBody>
                    <a:bodyPr/>
                    <a:lstStyle/>
                    <a:p>
                      <a:pPr algn="ctr" rtl="0" fontAlgn="ctr">
                        <a:buNone/>
                      </a:pPr>
                      <a:r>
                        <a:rPr lang="es-CO" sz="1200" b="0" i="0" u="none" strike="noStrike">
                          <a:solidFill>
                            <a:srgbClr val="000000"/>
                          </a:solidFill>
                          <a:effectLst/>
                          <a:latin typeface="Calibri" panose="020F0502020204030204" pitchFamily="34" charset="0"/>
                        </a:rPr>
                        <a:t>Centro Oriente</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200" b="0" i="0" u="none" strike="noStrike">
                          <a:solidFill>
                            <a:srgbClr val="000000"/>
                          </a:solidFill>
                          <a:effectLst/>
                          <a:latin typeface="Calibri" panose="020F0502020204030204" pitchFamily="34" charset="0"/>
                        </a:rPr>
                        <a:t>26 - Asesorías de promoción del cuidado de la salud, gestión del riesgo la UTI y monitoreo del proceso con trabajadores de la economía informal en uti de mediano impacto </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200" b="0" i="0" u="none" strike="noStrike" dirty="0">
                          <a:solidFill>
                            <a:srgbClr val="000000"/>
                          </a:solidFill>
                          <a:effectLst/>
                          <a:latin typeface="Calibri" panose="020F0502020204030204" pitchFamily="34" charset="0"/>
                        </a:rPr>
                        <a:t>Para los meses de agosto y septiembre se identificaron hallazgos en asesorías de mediano impacto: agosto un total de 8 asesorías: 4 asesorías en donde firma una usuaria que no esta caracterizada en la UTI, en 3 fichas no se registra la educación en las estrategias Iboca y MPOWER y se otra asesoría posterior al cierre en una ficha sin aval técnico.</a:t>
                      </a:r>
                    </a:p>
                    <a:p>
                      <a:pPr algn="just" rtl="0" fontAlgn="t">
                        <a:buNone/>
                      </a:pPr>
                      <a:r>
                        <a:rPr lang="es-ES" sz="1200" b="0" i="0" u="none" strike="noStrike" dirty="0">
                          <a:solidFill>
                            <a:srgbClr val="000000"/>
                          </a:solidFill>
                          <a:effectLst/>
                          <a:latin typeface="Calibri" panose="020F0502020204030204" pitchFamily="34" charset="0"/>
                        </a:rPr>
                        <a:t/>
                      </a:r>
                      <a:br>
                        <a:rPr lang="es-ES" sz="1200" b="0" i="0" u="none" strike="noStrike" dirty="0">
                          <a:solidFill>
                            <a:srgbClr val="000000"/>
                          </a:solidFill>
                          <a:effectLst/>
                          <a:latin typeface="Calibri" panose="020F0502020204030204" pitchFamily="34" charset="0"/>
                        </a:rPr>
                      </a:br>
                      <a:r>
                        <a:rPr lang="es-ES" sz="1200" b="0" i="0" u="none" strike="noStrike" dirty="0">
                          <a:solidFill>
                            <a:srgbClr val="000000"/>
                          </a:solidFill>
                          <a:effectLst/>
                          <a:latin typeface="Calibri" panose="020F0502020204030204" pitchFamily="34" charset="0"/>
                        </a:rPr>
                        <a:t>En septiembre 2 asesorías en donde en 1 no se registra la educación en las estrategias Iboca y MPOWER y por error en el porcentaje final que no se actualizo en GESI.</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200" b="0" i="0" u="none" strike="noStrike" dirty="0">
                          <a:solidFill>
                            <a:srgbClr val="000000"/>
                          </a:solidFill>
                          <a:effectLst/>
                          <a:latin typeface="Calibri" panose="020F0502020204030204" pitchFamily="34" charset="0"/>
                        </a:rPr>
                        <a:t>Subred</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200" b="0" i="0" u="none" strike="noStrike" dirty="0">
                          <a:solidFill>
                            <a:srgbClr val="000000"/>
                          </a:solidFill>
                          <a:effectLst/>
                          <a:latin typeface="Calibri" panose="020F0502020204030204" pitchFamily="34" charset="0"/>
                        </a:rPr>
                        <a:t>G3-GLOSA POR INCUMPLIMIENTO DE ANEXO 6</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924958242"/>
                  </a:ext>
                </a:extLst>
              </a:tr>
              <a:tr h="1126523">
                <a:tc>
                  <a:txBody>
                    <a:bodyPr/>
                    <a:lstStyle/>
                    <a:p>
                      <a:pPr algn="ctr" rtl="0" fontAlgn="ctr">
                        <a:buNone/>
                      </a:pPr>
                      <a:r>
                        <a:rPr lang="es-CO" sz="1200" b="0" i="0" u="none" strike="noStrike">
                          <a:solidFill>
                            <a:srgbClr val="000000"/>
                          </a:solidFill>
                          <a:effectLst/>
                          <a:latin typeface="Calibri" panose="020F0502020204030204" pitchFamily="34" charset="0"/>
                        </a:rPr>
                        <a:t>Centro Oriente</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ES" sz="1200" b="0" i="0" u="none" strike="noStrike">
                          <a:solidFill>
                            <a:srgbClr val="000000"/>
                          </a:solidFill>
                          <a:effectLst/>
                          <a:latin typeface="Calibri" panose="020F0502020204030204" pitchFamily="34" charset="0"/>
                        </a:rPr>
                        <a:t>27 - Asesorías de promoción del cuidado de la salud con trabajadores de la economía informal en UTI</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just" rtl="0" fontAlgn="t">
                        <a:buNone/>
                      </a:pPr>
                      <a:r>
                        <a:rPr lang="es-ES" sz="1200" b="0" i="0" u="none" strike="noStrike">
                          <a:solidFill>
                            <a:srgbClr val="000000"/>
                          </a:solidFill>
                          <a:effectLst/>
                          <a:latin typeface="Calibri" panose="020F0502020204030204" pitchFamily="34" charset="0"/>
                        </a:rPr>
                        <a:t>En el mes de septiembre 2025 se identifico hallazgo por la no documentación del resultado de Glucometria en GESI.</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CO" sz="1200" b="0" i="0" u="none" strike="noStrike">
                          <a:solidFill>
                            <a:srgbClr val="000000"/>
                          </a:solidFill>
                          <a:effectLst/>
                          <a:latin typeface="Calibri" panose="020F0502020204030204" pitchFamily="34" charset="0"/>
                        </a:rPr>
                        <a:t>Subred</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CO" sz="1200" b="0" i="0" u="none" strike="noStrike" dirty="0">
                          <a:solidFill>
                            <a:srgbClr val="000000"/>
                          </a:solidFill>
                          <a:effectLst/>
                          <a:latin typeface="Calibri" panose="020F0502020204030204" pitchFamily="34" charset="0"/>
                        </a:rPr>
                        <a:t>G3-GLOSA POR INCUMPLIMIENTO DE ANEXO 6</a:t>
                      </a:r>
                    </a:p>
                  </a:txBody>
                  <a:tcPr marL="7502" marR="7502" marT="750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351168285"/>
                  </a:ext>
                </a:extLst>
              </a:tr>
            </a:tbl>
          </a:graphicData>
        </a:graphic>
      </p:graphicFrame>
    </p:spTree>
    <p:extLst>
      <p:ext uri="{BB962C8B-B14F-4D97-AF65-F5344CB8AC3E}">
        <p14:creationId xmlns:p14="http://schemas.microsoft.com/office/powerpoint/2010/main" val="4238228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4D8B4-25EE-F736-A6F3-B2E4F62F0BC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9A56FD6-FCAF-EF1F-7D4D-043053B21B28}"/>
              </a:ext>
            </a:extLst>
          </p:cNvPr>
          <p:cNvSpPr>
            <a:spLocks noGrp="1"/>
          </p:cNvSpPr>
          <p:nvPr>
            <p:ph type="title"/>
          </p:nvPr>
        </p:nvSpPr>
        <p:spPr>
          <a:xfrm>
            <a:off x="809625" y="639763"/>
            <a:ext cx="10515600" cy="511175"/>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C6068680-EB5C-4112-8D7D-8A0F9C272693}"/>
              </a:ext>
            </a:extLst>
          </p:cNvPr>
          <p:cNvGraphicFramePr>
            <a:graphicFrameLocks noGrp="1"/>
          </p:cNvGraphicFramePr>
          <p:nvPr>
            <p:extLst>
              <p:ext uri="{D42A27DB-BD31-4B8C-83A1-F6EECF244321}">
                <p14:modId xmlns:p14="http://schemas.microsoft.com/office/powerpoint/2010/main" val="2709221611"/>
              </p:ext>
            </p:extLst>
          </p:nvPr>
        </p:nvGraphicFramePr>
        <p:xfrm>
          <a:off x="1333500" y="1714500"/>
          <a:ext cx="9525000" cy="3710940"/>
        </p:xfrm>
        <a:graphic>
          <a:graphicData uri="http://schemas.openxmlformats.org/drawingml/2006/table">
            <a:tbl>
              <a:tblPr/>
              <a:tblGrid>
                <a:gridCol w="1117600">
                  <a:extLst>
                    <a:ext uri="{9D8B030D-6E8A-4147-A177-3AD203B41FA5}">
                      <a16:colId xmlns:a16="http://schemas.microsoft.com/office/drawing/2014/main" val="187239345"/>
                    </a:ext>
                  </a:extLst>
                </a:gridCol>
                <a:gridCol w="1739900">
                  <a:extLst>
                    <a:ext uri="{9D8B030D-6E8A-4147-A177-3AD203B41FA5}">
                      <a16:colId xmlns:a16="http://schemas.microsoft.com/office/drawing/2014/main" val="170098560"/>
                    </a:ext>
                  </a:extLst>
                </a:gridCol>
                <a:gridCol w="3619500">
                  <a:extLst>
                    <a:ext uri="{9D8B030D-6E8A-4147-A177-3AD203B41FA5}">
                      <a16:colId xmlns:a16="http://schemas.microsoft.com/office/drawing/2014/main" val="2425278322"/>
                    </a:ext>
                  </a:extLst>
                </a:gridCol>
                <a:gridCol w="1054100">
                  <a:extLst>
                    <a:ext uri="{9D8B030D-6E8A-4147-A177-3AD203B41FA5}">
                      <a16:colId xmlns:a16="http://schemas.microsoft.com/office/drawing/2014/main" val="2101953118"/>
                    </a:ext>
                  </a:extLst>
                </a:gridCol>
                <a:gridCol w="1993900">
                  <a:extLst>
                    <a:ext uri="{9D8B030D-6E8A-4147-A177-3AD203B41FA5}">
                      <a16:colId xmlns:a16="http://schemas.microsoft.com/office/drawing/2014/main" val="443278933"/>
                    </a:ext>
                  </a:extLst>
                </a:gridCol>
              </a:tblGrid>
              <a:tr h="457200">
                <a:tc>
                  <a:txBody>
                    <a:bodyPr/>
                    <a:lstStyle/>
                    <a:p>
                      <a:pPr algn="ctr" rtl="0" fontAlgn="ctr">
                        <a:buNone/>
                      </a:pPr>
                      <a:r>
                        <a:rPr lang="es-CO" sz="1600" b="1" i="0" u="none" strike="noStrike">
                          <a:solidFill>
                            <a:srgbClr val="000000"/>
                          </a:solidFill>
                          <a:effectLst/>
                          <a:latin typeface="Calibri" panose="020F0502020204030204" pitchFamily="34" charset="0"/>
                        </a:rPr>
                        <a:t>Subred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Intervención y/o Producto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Hallazgos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Localidad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600" b="1" i="0" u="none" strike="noStrike">
                          <a:solidFill>
                            <a:srgbClr val="000000"/>
                          </a:solidFill>
                          <a:effectLst/>
                          <a:latin typeface="Calibri" panose="020F0502020204030204" pitchFamily="34" charset="0"/>
                        </a:rPr>
                        <a:t>Glosa y/o Plan de mejora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1553104499"/>
                  </a:ext>
                </a:extLst>
              </a:tr>
              <a:tr h="1584960">
                <a:tc>
                  <a:txBody>
                    <a:bodyPr/>
                    <a:lstStyle/>
                    <a:p>
                      <a:pPr algn="ctr" rtl="0" fontAlgn="ctr">
                        <a:buNone/>
                      </a:pPr>
                      <a:r>
                        <a:rPr lang="es-CO" sz="1400" b="0" i="0" u="none" strike="noStrike">
                          <a:solidFill>
                            <a:srgbClr val="000000"/>
                          </a:solidFill>
                          <a:effectLst/>
                          <a:latin typeface="Calibri" panose="020F0502020204030204" pitchFamily="34" charset="0"/>
                        </a:rPr>
                        <a:t>Centro Oriente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400" b="0" i="0" u="none" strike="noStrike">
                          <a:solidFill>
                            <a:srgbClr val="000000"/>
                          </a:solidFill>
                          <a:effectLst/>
                          <a:latin typeface="Calibri" panose="020F0502020204030204" pitchFamily="34" charset="0"/>
                        </a:rPr>
                        <a:t>28 - Asesorías de promoción del cuidado de la salud, gestión del riesgo de la UTI y monitoreo del proceso con trabajadores de la economía informal en UTI de alto impacto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400" b="0" i="0" u="none" strike="noStrike" dirty="0">
                          <a:solidFill>
                            <a:srgbClr val="000000"/>
                          </a:solidFill>
                          <a:effectLst/>
                          <a:latin typeface="Calibri" panose="020F0502020204030204" pitchFamily="34" charset="0"/>
                        </a:rPr>
                        <a:t>Para los meses de agosto y septiembre se identificaron hallazgos en asesorías de alto impacto: agosto un total de 2 asesorías ya que no se documenta la razón por la cual no se realizó el cierre con todos los trabajadores caracterizados.</a:t>
                      </a:r>
                      <a:br>
                        <a:rPr lang="es-ES" sz="1400" b="0" i="0" u="none" strike="noStrike" dirty="0">
                          <a:solidFill>
                            <a:srgbClr val="000000"/>
                          </a:solidFill>
                          <a:effectLst/>
                          <a:latin typeface="Calibri" panose="020F0502020204030204" pitchFamily="34" charset="0"/>
                        </a:rPr>
                      </a:br>
                      <a:r>
                        <a:rPr lang="es-ES" sz="1400" b="0" i="0" u="none" strike="noStrike" dirty="0">
                          <a:solidFill>
                            <a:srgbClr val="000000"/>
                          </a:solidFill>
                          <a:effectLst/>
                          <a:latin typeface="Calibri" panose="020F0502020204030204" pitchFamily="34" charset="0"/>
                        </a:rPr>
                        <a:t>En septiembre 1 asesorías en donde se realiza otra asesoría posterior al cierre sin aval técnico.</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a:solidFill>
                            <a:srgbClr val="000000"/>
                          </a:solidFill>
                          <a:effectLst/>
                          <a:latin typeface="Calibri" panose="020F0502020204030204" pitchFamily="34" charset="0"/>
                        </a:rPr>
                        <a:t>Subred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a:solidFill>
                            <a:srgbClr val="000000"/>
                          </a:solidFill>
                          <a:effectLst/>
                          <a:latin typeface="Calibri" panose="020F0502020204030204" pitchFamily="34" charset="0"/>
                        </a:rPr>
                        <a:t>G3-GLOSA POR INCUMPLIMIENTO DE ANEXO 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489049286"/>
                  </a:ext>
                </a:extLst>
              </a:tr>
              <a:tr h="1386840">
                <a:tc>
                  <a:txBody>
                    <a:bodyPr/>
                    <a:lstStyle/>
                    <a:p>
                      <a:pPr algn="ctr" rtl="0" fontAlgn="ctr">
                        <a:buNone/>
                      </a:pPr>
                      <a:r>
                        <a:rPr lang="es-CO" sz="1400" b="0" i="0" u="none" strike="noStrike">
                          <a:solidFill>
                            <a:srgbClr val="000000"/>
                          </a:solidFill>
                          <a:effectLst/>
                          <a:latin typeface="Calibri" panose="020F0502020204030204" pitchFamily="34" charset="0"/>
                        </a:rPr>
                        <a:t>Centro Oriente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ES" sz="1400" b="0" i="0" u="none" strike="noStrike">
                          <a:solidFill>
                            <a:srgbClr val="000000"/>
                          </a:solidFill>
                          <a:effectLst/>
                          <a:latin typeface="Calibri" panose="020F0502020204030204" pitchFamily="34" charset="0"/>
                        </a:rPr>
                        <a:t>29 - Asesorías de seguimiento a la continuidad de cambios en la UTI y monitoreo del cuidado de la salud de los trabajadores de la economía informal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just" rtl="0" fontAlgn="t">
                        <a:buNone/>
                      </a:pPr>
                      <a:r>
                        <a:rPr lang="es-ES" sz="1400" b="0" i="0" u="none" strike="noStrike">
                          <a:solidFill>
                            <a:srgbClr val="000000"/>
                          </a:solidFill>
                          <a:effectLst/>
                          <a:latin typeface="Calibri" panose="020F0502020204030204" pitchFamily="34" charset="0"/>
                        </a:rPr>
                        <a:t>Para los meses de agosto y septiembre se identifiaron 23 hallazgos en asesorías de seguimiento a la coontinuidad: agosto un total de 6 asesorías y en septiembre 17 asesorias  ya que no se registra la educación en las estrategias Iboca y MPOWER.</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CO" sz="1400" b="0" i="0" u="none" strike="noStrike">
                          <a:solidFill>
                            <a:srgbClr val="000000"/>
                          </a:solidFill>
                          <a:effectLst/>
                          <a:latin typeface="Calibri" panose="020F0502020204030204" pitchFamily="34" charset="0"/>
                        </a:rPr>
                        <a:t>Subred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ctr">
                        <a:buNone/>
                      </a:pPr>
                      <a:r>
                        <a:rPr lang="es-CO" sz="1400" b="0" i="0" u="none" strike="noStrike" dirty="0">
                          <a:solidFill>
                            <a:srgbClr val="000000"/>
                          </a:solidFill>
                          <a:effectLst/>
                          <a:latin typeface="Calibri" panose="020F0502020204030204" pitchFamily="34" charset="0"/>
                        </a:rPr>
                        <a:t>G3-GLOSA POR INCUMPLIMIENTO DE ANEXO 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170959517"/>
                  </a:ext>
                </a:extLst>
              </a:tr>
            </a:tbl>
          </a:graphicData>
        </a:graphic>
      </p:graphicFrame>
    </p:spTree>
    <p:extLst>
      <p:ext uri="{BB962C8B-B14F-4D97-AF65-F5344CB8AC3E}">
        <p14:creationId xmlns:p14="http://schemas.microsoft.com/office/powerpoint/2010/main" val="17379499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13748-6154-A2CB-88E3-213518EDC5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41B318-C3B8-D8A7-E958-D5F7361CF2CA}"/>
              </a:ext>
            </a:extLst>
          </p:cNvPr>
          <p:cNvSpPr>
            <a:spLocks noGrp="1"/>
          </p:cNvSpPr>
          <p:nvPr>
            <p:ph type="title"/>
          </p:nvPr>
        </p:nvSpPr>
        <p:spPr>
          <a:xfrm>
            <a:off x="809624" y="640250"/>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07C7EA09-D7DA-D42B-06A2-E9B88C11B6E8}"/>
              </a:ext>
            </a:extLst>
          </p:cNvPr>
          <p:cNvGraphicFramePr>
            <a:graphicFrameLocks noGrp="1"/>
          </p:cNvGraphicFramePr>
          <p:nvPr>
            <p:extLst>
              <p:ext uri="{D42A27DB-BD31-4B8C-83A1-F6EECF244321}">
                <p14:modId xmlns:p14="http://schemas.microsoft.com/office/powerpoint/2010/main" val="200907134"/>
              </p:ext>
            </p:extLst>
          </p:nvPr>
        </p:nvGraphicFramePr>
        <p:xfrm>
          <a:off x="2914022" y="2140299"/>
          <a:ext cx="5918830" cy="3205925"/>
        </p:xfrm>
        <a:graphic>
          <a:graphicData uri="http://schemas.openxmlformats.org/drawingml/2006/table">
            <a:tbl>
              <a:tblPr/>
              <a:tblGrid>
                <a:gridCol w="1702865">
                  <a:extLst>
                    <a:ext uri="{9D8B030D-6E8A-4147-A177-3AD203B41FA5}">
                      <a16:colId xmlns:a16="http://schemas.microsoft.com/office/drawing/2014/main" val="285281836"/>
                    </a:ext>
                  </a:extLst>
                </a:gridCol>
                <a:gridCol w="1084890">
                  <a:extLst>
                    <a:ext uri="{9D8B030D-6E8A-4147-A177-3AD203B41FA5}">
                      <a16:colId xmlns:a16="http://schemas.microsoft.com/office/drawing/2014/main" val="3011038798"/>
                    </a:ext>
                  </a:extLst>
                </a:gridCol>
                <a:gridCol w="1084890">
                  <a:extLst>
                    <a:ext uri="{9D8B030D-6E8A-4147-A177-3AD203B41FA5}">
                      <a16:colId xmlns:a16="http://schemas.microsoft.com/office/drawing/2014/main" val="4000796217"/>
                    </a:ext>
                  </a:extLst>
                </a:gridCol>
                <a:gridCol w="1084890">
                  <a:extLst>
                    <a:ext uri="{9D8B030D-6E8A-4147-A177-3AD203B41FA5}">
                      <a16:colId xmlns:a16="http://schemas.microsoft.com/office/drawing/2014/main" val="1806254363"/>
                    </a:ext>
                  </a:extLst>
                </a:gridCol>
                <a:gridCol w="961295">
                  <a:extLst>
                    <a:ext uri="{9D8B030D-6E8A-4147-A177-3AD203B41FA5}">
                      <a16:colId xmlns:a16="http://schemas.microsoft.com/office/drawing/2014/main" val="3053239926"/>
                    </a:ext>
                  </a:extLst>
                </a:gridCol>
              </a:tblGrid>
              <a:tr h="760565">
                <a:tc rowSpan="2">
                  <a:txBody>
                    <a:bodyPr/>
                    <a:lstStyle/>
                    <a:p>
                      <a:pPr algn="ctr" rtl="0" fontAlgn="ctr">
                        <a:buNone/>
                      </a:pPr>
                      <a:r>
                        <a:rPr lang="es-CO" sz="1400" b="1" i="0" u="none" strike="noStrike" dirty="0">
                          <a:solidFill>
                            <a:srgbClr val="000000"/>
                          </a:solidFill>
                          <a:effectLst/>
                          <a:latin typeface="Calibri" panose="020F0502020204030204" pitchFamily="34" charset="0"/>
                        </a:rPr>
                        <a:t>Localidad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gridSpan="3">
                  <a:txBody>
                    <a:bodyPr/>
                    <a:lstStyle/>
                    <a:p>
                      <a:pPr algn="ctr" rtl="0" fontAlgn="ctr">
                        <a:buNone/>
                      </a:pPr>
                      <a:r>
                        <a:rPr lang="es-CO" sz="1400" b="1" i="0" u="none" strike="noStrike">
                          <a:solidFill>
                            <a:srgbClr val="000000"/>
                          </a:solidFill>
                          <a:effectLst>
                            <a:outerShdw blurRad="50800" dist="38100" algn="tr" rotWithShape="0">
                              <a:prstClr val="black">
                                <a:alpha val="40000"/>
                              </a:prstClr>
                            </a:outerShdw>
                          </a:effectLst>
                          <a:latin typeface="Aptos" panose="020B0004020202020204" pitchFamily="34" charset="0"/>
                        </a:rPr>
                        <a:t>CRITERIOS DE GLOSAS APLICADOS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hMerge="1">
                  <a:txBody>
                    <a:bodyPr/>
                    <a:lstStyle/>
                    <a:p>
                      <a:endParaRPr lang="es-CO"/>
                    </a:p>
                  </a:txBody>
                  <a:tcPr/>
                </a:tc>
                <a:tc hMerge="1">
                  <a:txBody>
                    <a:bodyPr/>
                    <a:lstStyle/>
                    <a:p>
                      <a:endParaRPr lang="es-CO"/>
                    </a:p>
                  </a:txBody>
                  <a:tcPr/>
                </a:tc>
                <a:tc rowSpan="2">
                  <a:txBody>
                    <a:bodyPr/>
                    <a:lstStyle/>
                    <a:p>
                      <a:pPr algn="ctr" rtl="0" fontAlgn="ctr">
                        <a:buNone/>
                      </a:pPr>
                      <a:r>
                        <a:rPr lang="es-CO" sz="1400" b="1" i="0" u="none" strike="noStrike">
                          <a:solidFill>
                            <a:srgbClr val="000000"/>
                          </a:solidFill>
                          <a:effectLst/>
                          <a:latin typeface="Calibri" panose="020F0502020204030204" pitchFamily="34" charset="0"/>
                        </a:rPr>
                        <a:t>Total de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1500984013"/>
                  </a:ext>
                </a:extLst>
              </a:tr>
              <a:tr h="298449">
                <a:tc vMerge="1">
                  <a:txBody>
                    <a:bodyPr/>
                    <a:lstStyle/>
                    <a:p>
                      <a:endParaRPr lang="es-CO"/>
                    </a:p>
                  </a:txBody>
                  <a:tcPr/>
                </a:tc>
                <a:tc>
                  <a:txBody>
                    <a:bodyPr/>
                    <a:lstStyle/>
                    <a:p>
                      <a:pPr algn="ctr" rtl="0" fontAlgn="b">
                        <a:buNone/>
                      </a:pPr>
                      <a:r>
                        <a:rPr lang="es-CO" sz="1400" b="1" i="0" u="none" strike="noStrike">
                          <a:solidFill>
                            <a:srgbClr val="000000"/>
                          </a:solidFill>
                          <a:effectLst/>
                          <a:latin typeface="Aptos" panose="020B0004020202020204" pitchFamily="34" charset="0"/>
                        </a:rPr>
                        <a:t>G-1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b">
                        <a:buNone/>
                      </a:pPr>
                      <a:r>
                        <a:rPr lang="es-CO" sz="1400" b="1" i="0" u="none" strike="noStrike">
                          <a:solidFill>
                            <a:srgbClr val="000000"/>
                          </a:solidFill>
                          <a:effectLst/>
                          <a:latin typeface="Aptos" panose="020B0004020202020204" pitchFamily="34" charset="0"/>
                        </a:rPr>
                        <a:t>G-3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b">
                        <a:buNone/>
                      </a:pPr>
                      <a:r>
                        <a:rPr lang="es-CO" sz="1400" b="1" i="0" u="none" strike="noStrike">
                          <a:solidFill>
                            <a:srgbClr val="000000"/>
                          </a:solidFill>
                          <a:effectLst/>
                          <a:latin typeface="Aptos" panose="020B0004020202020204" pitchFamily="34" charset="0"/>
                        </a:rPr>
                        <a:t>G-9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vMerge="1">
                  <a:txBody>
                    <a:bodyPr/>
                    <a:lstStyle/>
                    <a:p>
                      <a:endParaRPr lang="es-CO"/>
                    </a:p>
                  </a:txBody>
                  <a:tcPr/>
                </a:tc>
                <a:extLst>
                  <a:ext uri="{0D108BD9-81ED-4DB2-BD59-A6C34878D82A}">
                    <a16:rowId xmlns:a16="http://schemas.microsoft.com/office/drawing/2014/main" val="1720205697"/>
                  </a:ext>
                </a:extLst>
              </a:tr>
              <a:tr h="548762">
                <a:tc>
                  <a:txBody>
                    <a:bodyPr/>
                    <a:lstStyle/>
                    <a:p>
                      <a:pPr algn="ctr" rtl="0" fontAlgn="b">
                        <a:buNone/>
                      </a:pPr>
                      <a:r>
                        <a:rPr lang="es-CO" sz="1400" b="0" i="0" u="none" strike="noStrike" dirty="0">
                          <a:solidFill>
                            <a:srgbClr val="000000"/>
                          </a:solidFill>
                          <a:effectLst/>
                          <a:latin typeface="Aptos" panose="020B0004020202020204" pitchFamily="34" charset="0"/>
                        </a:rPr>
                        <a:t>SUBRED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$ 263.987</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$ 1.606.081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$ 3.275.666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1" i="0" u="none" strike="noStrike" dirty="0">
                          <a:solidFill>
                            <a:srgbClr val="000000"/>
                          </a:solidFill>
                          <a:effectLst/>
                          <a:latin typeface="Aptos" panose="020B0004020202020204" pitchFamily="34" charset="0"/>
                        </a:rPr>
                        <a:t>$ 5.145.734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3678914997"/>
                  </a:ext>
                </a:extLst>
              </a:tr>
              <a:tr h="442861">
                <a:tc>
                  <a:txBody>
                    <a:bodyPr/>
                    <a:lstStyle/>
                    <a:p>
                      <a:pPr algn="ctr" rtl="0" fontAlgn="b">
                        <a:buNone/>
                      </a:pPr>
                      <a:r>
                        <a:rPr lang="es-CO" sz="1400" b="0" i="0" u="none" strike="noStrike">
                          <a:solidFill>
                            <a:srgbClr val="000000"/>
                          </a:solidFill>
                          <a:effectLst/>
                          <a:latin typeface="Aptos" panose="020B0004020202020204" pitchFamily="34" charset="0"/>
                        </a:rPr>
                        <a:t>DISTRITO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dirty="0">
                          <a:solidFill>
                            <a:srgbClr val="000000"/>
                          </a:solidFill>
                          <a:effectLst/>
                          <a:latin typeface="Aptos" panose="020B0004020202020204" pitchFamily="34" charset="0"/>
                        </a:rPr>
                        <a:t>$ 0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3585493686"/>
                  </a:ext>
                </a:extLst>
              </a:tr>
              <a:tr h="548762">
                <a:tc>
                  <a:txBody>
                    <a:bodyPr/>
                    <a:lstStyle/>
                    <a:p>
                      <a:pPr algn="ctr" rtl="0" fontAlgn="ctr">
                        <a:buNone/>
                      </a:pPr>
                      <a:r>
                        <a:rPr lang="es-CO" sz="1400" b="0" i="0" u="none" strike="noStrike">
                          <a:solidFill>
                            <a:srgbClr val="000000"/>
                          </a:solidFill>
                          <a:effectLst/>
                          <a:latin typeface="Aptos" panose="020B0004020202020204" pitchFamily="34" charset="0"/>
                        </a:rPr>
                        <a:t>Total de glosas por Criterios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dirty="0">
                          <a:solidFill>
                            <a:srgbClr val="000000"/>
                          </a:solidFill>
                          <a:effectLst/>
                          <a:latin typeface="Aptos" panose="020B0004020202020204" pitchFamily="34" charset="0"/>
                        </a:rPr>
                        <a:t>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a:solidFill>
                            <a:srgbClr val="000000"/>
                          </a:solidFill>
                          <a:effectLst/>
                          <a:latin typeface="Aptos" panose="020B0004020202020204" pitchFamily="34" charset="0"/>
                        </a:rPr>
                        <a:t>7</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a:solidFill>
                            <a:srgbClr val="000000"/>
                          </a:solidFill>
                          <a:effectLst/>
                          <a:latin typeface="Aptos" panose="020B0004020202020204" pitchFamily="34" charset="0"/>
                        </a:rPr>
                        <a:t>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dirty="0">
                          <a:solidFill>
                            <a:srgbClr val="000000"/>
                          </a:solidFill>
                          <a:effectLst/>
                          <a:latin typeface="Aptos" panose="020B0004020202020204" pitchFamily="34" charset="0"/>
                        </a:rPr>
                        <a:t>12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extLst>
                  <a:ext uri="{0D108BD9-81ED-4DB2-BD59-A6C34878D82A}">
                    <a16:rowId xmlns:a16="http://schemas.microsoft.com/office/drawing/2014/main" val="3958151981"/>
                  </a:ext>
                </a:extLst>
              </a:tr>
              <a:tr h="606526">
                <a:tc>
                  <a:txBody>
                    <a:bodyPr/>
                    <a:lstStyle/>
                    <a:p>
                      <a:pPr algn="ctr" rtl="0" fontAlgn="ctr">
                        <a:buNone/>
                      </a:pPr>
                      <a:r>
                        <a:rPr lang="es-ES" sz="1400" b="0" i="0" u="none" strike="noStrike">
                          <a:solidFill>
                            <a:srgbClr val="000000"/>
                          </a:solidFill>
                          <a:effectLst/>
                          <a:latin typeface="Aptos" panose="020B0004020202020204" pitchFamily="34" charset="0"/>
                        </a:rPr>
                        <a:t>Peso Porcentual de las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a:solidFill>
                            <a:srgbClr val="000000"/>
                          </a:solidFill>
                          <a:effectLst/>
                          <a:latin typeface="Aptos" panose="020B0004020202020204" pitchFamily="34" charset="0"/>
                        </a:rPr>
                        <a:t>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dirty="0">
                          <a:solidFill>
                            <a:srgbClr val="000000"/>
                          </a:solidFill>
                          <a:effectLst/>
                          <a:latin typeface="Aptos" panose="020B0004020202020204" pitchFamily="34" charset="0"/>
                        </a:rPr>
                        <a:t>58%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dirty="0">
                          <a:solidFill>
                            <a:srgbClr val="000000"/>
                          </a:solidFill>
                          <a:effectLst/>
                          <a:latin typeface="Aptos" panose="020B0004020202020204" pitchFamily="34" charset="0"/>
                        </a:rPr>
                        <a:t>17%</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dirty="0">
                          <a:solidFill>
                            <a:srgbClr val="000000"/>
                          </a:solidFill>
                          <a:effectLst/>
                          <a:latin typeface="Aptos" panose="020B00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3100362783"/>
                  </a:ext>
                </a:extLst>
              </a:tr>
            </a:tbl>
          </a:graphicData>
        </a:graphic>
      </p:graphicFrame>
    </p:spTree>
    <p:extLst>
      <p:ext uri="{BB962C8B-B14F-4D97-AF65-F5344CB8AC3E}">
        <p14:creationId xmlns:p14="http://schemas.microsoft.com/office/powerpoint/2010/main" val="9763918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04AB8-ACEE-59A1-7D50-CDD5BD0BCD2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343A631-6E19-1461-D282-A2964FF9718B}"/>
              </a:ext>
            </a:extLst>
          </p:cNvPr>
          <p:cNvSpPr>
            <a:spLocks noGrp="1"/>
          </p:cNvSpPr>
          <p:nvPr>
            <p:ph type="title"/>
          </p:nvPr>
        </p:nvSpPr>
        <p:spPr>
          <a:xfrm>
            <a:off x="1801879" y="608630"/>
            <a:ext cx="8544844" cy="510461"/>
          </a:xfrm>
        </p:spPr>
        <p:txBody>
          <a:bodyPr/>
          <a:lstStyle/>
          <a:p>
            <a:pPr algn="ctr"/>
            <a:r>
              <a:rPr lang="es-CO" dirty="0"/>
              <a:t>PLANES DE MEJORAMIENTO</a:t>
            </a:r>
            <a:endParaRPr lang="en-CO" dirty="0"/>
          </a:p>
        </p:txBody>
      </p:sp>
      <p:sp>
        <p:nvSpPr>
          <p:cNvPr id="2" name="CuadroTexto 1">
            <a:extLst>
              <a:ext uri="{FF2B5EF4-FFF2-40B4-BE49-F238E27FC236}">
                <a16:creationId xmlns:a16="http://schemas.microsoft.com/office/drawing/2014/main" id="{E9BCB9A9-1FE6-0711-DBA4-547654846673}"/>
              </a:ext>
            </a:extLst>
          </p:cNvPr>
          <p:cNvSpPr txBox="1"/>
          <p:nvPr/>
        </p:nvSpPr>
        <p:spPr>
          <a:xfrm>
            <a:off x="1543664" y="1797784"/>
            <a:ext cx="9061274" cy="1631216"/>
          </a:xfrm>
          <a:prstGeom prst="rect">
            <a:avLst/>
          </a:prstGeom>
          <a:noFill/>
        </p:spPr>
        <p:txBody>
          <a:bodyPr wrap="square" rtlCol="0">
            <a:spAutoFit/>
          </a:bodyPr>
          <a:lstStyle/>
          <a:p>
            <a:pPr algn="just"/>
            <a:r>
              <a:rPr lang="es-MX" sz="2000" dirty="0">
                <a:latin typeface="Arial" panose="020B0604020202020204" pitchFamily="34" charset="0"/>
                <a:cs typeface="Arial" panose="020B0604020202020204" pitchFamily="34" charset="0"/>
              </a:rPr>
              <a:t>Se hace seguimiento a planes de mejora solicitado al producto 34, donde se cumple con las actividades y fechas propuestas con resultados positivos a los profesionales objeto del plan, quedando en estado cerrado.</a:t>
            </a:r>
            <a:endParaRPr lang="es-CO" sz="2000" dirty="0">
              <a:latin typeface="Arial" panose="020B0604020202020204" pitchFamily="34" charset="0"/>
              <a:cs typeface="Arial" panose="020B0604020202020204" pitchFamily="34" charset="0"/>
            </a:endParaRPr>
          </a:p>
          <a:p>
            <a:pPr algn="just"/>
            <a:endParaRPr lang="es-CO" sz="2000" dirty="0"/>
          </a:p>
          <a:p>
            <a:pPr algn="just"/>
            <a:endParaRPr lang="es-CO" sz="2000" dirty="0"/>
          </a:p>
        </p:txBody>
      </p:sp>
    </p:spTree>
    <p:extLst>
      <p:ext uri="{BB962C8B-B14F-4D97-AF65-F5344CB8AC3E}">
        <p14:creationId xmlns:p14="http://schemas.microsoft.com/office/powerpoint/2010/main" val="16050662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DAC64-AE26-A563-F0F6-2E7D6E144F4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8138774-4EFE-2CE0-E440-F8F05C37A927}"/>
              </a:ext>
            </a:extLst>
          </p:cNvPr>
          <p:cNvSpPr>
            <a:spLocks noGrp="1"/>
          </p:cNvSpPr>
          <p:nvPr>
            <p:ph type="title"/>
          </p:nvPr>
        </p:nvSpPr>
        <p:spPr>
          <a:xfrm>
            <a:off x="1004834" y="622544"/>
            <a:ext cx="10319657" cy="482633"/>
          </a:xfrm>
        </p:spPr>
        <p:txBody>
          <a:bodyPr/>
          <a:lstStyle/>
          <a:p>
            <a:r>
              <a:rPr lang="es-CO" sz="2800" dirty="0"/>
              <a:t>ASPECTOS RELEVANTES Y/O SUGERENCIAS TÉCNICAS</a:t>
            </a:r>
            <a:endParaRPr lang="en-CO" sz="2800" dirty="0"/>
          </a:p>
        </p:txBody>
      </p:sp>
      <p:sp>
        <p:nvSpPr>
          <p:cNvPr id="2" name="CuadroTexto 1">
            <a:extLst>
              <a:ext uri="{FF2B5EF4-FFF2-40B4-BE49-F238E27FC236}">
                <a16:creationId xmlns:a16="http://schemas.microsoft.com/office/drawing/2014/main" id="{619B0563-41B8-696F-AE28-B8EB20C51300}"/>
              </a:ext>
            </a:extLst>
          </p:cNvPr>
          <p:cNvSpPr txBox="1"/>
          <p:nvPr/>
        </p:nvSpPr>
        <p:spPr>
          <a:xfrm>
            <a:off x="1543664" y="1104977"/>
            <a:ext cx="9061274" cy="4708981"/>
          </a:xfrm>
          <a:prstGeom prst="rect">
            <a:avLst/>
          </a:prstGeom>
          <a:noFill/>
        </p:spPr>
        <p:txBody>
          <a:bodyPr wrap="square" rtlCol="0">
            <a:spAutoFit/>
          </a:bodyPr>
          <a:lstStyle/>
          <a:p>
            <a:pPr algn="just"/>
            <a:endParaRPr lang="es-CO" sz="2000" dirty="0"/>
          </a:p>
          <a:p>
            <a:pPr marL="285750" indent="-285750" algn="just">
              <a:buFont typeface="Arial" panose="020B0604020202020204" pitchFamily="34" charset="0"/>
              <a:buChar char="•"/>
            </a:pPr>
            <a:r>
              <a:rPr lang="es-ES" sz="2000" dirty="0">
                <a:latin typeface="Arial" panose="020B0604020202020204" pitchFamily="34" charset="0"/>
                <a:cs typeface="Arial" panose="020B0604020202020204" pitchFamily="34" charset="0"/>
              </a:rPr>
              <a:t>Para el producto 40 – Tu bar tu responsabilidad, se evidencia que el formato de sesiones colectivas que se está implementando permite ingresar trabajadores en el momento de la caracterización y continuar diligenciando cada uno de los momentos en donde participa el o los trabajadores, sin embargo, a partir del momento 2 la ficha de sesiones colectivas no permite ingresar la fecha de los nuevos trabajadores a la base puesto que GESI necesita la fecha de la sesión anterior para que el sistema permita dicho ingreso, motivo por el cual la información se está ingresando con el direccionamiento otorgado por GESI pero se hace necesario elevar la consulta a las referentes de nivel central de este producto, para determinar cuál es la directriz en la utilización de este formato para este producto teniendo en cuenta que el instructivo no da claridad frente a esta situación evidenciada. </a:t>
            </a:r>
            <a:endParaRPr lang="es-CO" sz="2000" dirty="0">
              <a:latin typeface="Arial" panose="020B0604020202020204" pitchFamily="34" charset="0"/>
              <a:cs typeface="Arial" panose="020B0604020202020204" pitchFamily="34" charset="0"/>
            </a:endParaRPr>
          </a:p>
          <a:p>
            <a:pPr algn="just"/>
            <a:endParaRPr lang="es-CO" sz="2000" dirty="0"/>
          </a:p>
        </p:txBody>
      </p:sp>
    </p:spTree>
    <p:extLst>
      <p:ext uri="{BB962C8B-B14F-4D97-AF65-F5344CB8AC3E}">
        <p14:creationId xmlns:p14="http://schemas.microsoft.com/office/powerpoint/2010/main" val="30167609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B46D4-C6BD-CCE5-3AF4-E6DCB916F4E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40F7937-8B41-1246-11AB-59E045866FF3}"/>
              </a:ext>
            </a:extLst>
          </p:cNvPr>
          <p:cNvSpPr>
            <a:spLocks noGrp="1"/>
          </p:cNvSpPr>
          <p:nvPr>
            <p:ph type="title"/>
          </p:nvPr>
        </p:nvSpPr>
        <p:spPr>
          <a:xfrm>
            <a:off x="1801879" y="608630"/>
            <a:ext cx="8544844" cy="510461"/>
          </a:xfrm>
        </p:spPr>
        <p:txBody>
          <a:bodyPr/>
          <a:lstStyle/>
          <a:p>
            <a:r>
              <a:rPr lang="es-CO" dirty="0"/>
              <a:t>SUGERENCIAS TÉCNICAS Y/O SUGERENCIAS</a:t>
            </a:r>
            <a:endParaRPr lang="en-CO" dirty="0"/>
          </a:p>
        </p:txBody>
      </p:sp>
      <p:sp>
        <p:nvSpPr>
          <p:cNvPr id="2" name="CuadroTexto 1">
            <a:extLst>
              <a:ext uri="{FF2B5EF4-FFF2-40B4-BE49-F238E27FC236}">
                <a16:creationId xmlns:a16="http://schemas.microsoft.com/office/drawing/2014/main" id="{F2CECB2C-2F07-8362-E54F-895A558077DD}"/>
              </a:ext>
            </a:extLst>
          </p:cNvPr>
          <p:cNvSpPr txBox="1"/>
          <p:nvPr/>
        </p:nvSpPr>
        <p:spPr>
          <a:xfrm>
            <a:off x="1543664" y="1104977"/>
            <a:ext cx="9061274" cy="3477875"/>
          </a:xfrm>
          <a:prstGeom prst="rect">
            <a:avLst/>
          </a:prstGeom>
          <a:noFill/>
        </p:spPr>
        <p:txBody>
          <a:bodyPr wrap="square" rtlCol="0">
            <a:spAutoFit/>
          </a:bodyPr>
          <a:lstStyle/>
          <a:p>
            <a:pPr algn="just"/>
            <a:endParaRPr lang="es-CO" sz="2000" dirty="0"/>
          </a:p>
          <a:p>
            <a:pPr marL="285750" indent="-285750" algn="just">
              <a:buFont typeface="Arial" panose="020B0604020202020204" pitchFamily="34" charset="0"/>
              <a:buChar char="•"/>
            </a:pPr>
            <a:r>
              <a:rPr lang="es-ES" sz="2000" dirty="0">
                <a:latin typeface="Arial" panose="020B0604020202020204" pitchFamily="34" charset="0"/>
                <a:cs typeface="Arial" panose="020B0604020202020204" pitchFamily="34" charset="0"/>
              </a:rPr>
              <a:t>Para el producto 32 – Promoción del cuidado con personas vinculadas a las actividades sexuales pagadas se evidencia que la Subred de acuerdo a sus particularidades ejecuta las acciones de manera diferente, de acuerdo a la directriz que desde la Gestión se da respecto al criterio de la aplicación de los tamizajes del cuidado de la salud, ya que a ningún usuario de las 40 asesorías realizadas se le aplico el mismo. Por tanto, se hace necesario elevar la consulta a las referentes de nivel central de este producto, para </a:t>
            </a:r>
            <a:r>
              <a:rPr lang="es-CO" sz="2000" dirty="0">
                <a:latin typeface="Arial" panose="020B0604020202020204" pitchFamily="34" charset="0"/>
                <a:cs typeface="Arial" panose="020B0604020202020204" pitchFamily="34" charset="0"/>
              </a:rPr>
              <a:t>que estas excepciones que se dice tener en esta subred queden reflejadas en los documentos técnicos o claridades correspondientes.</a:t>
            </a:r>
          </a:p>
          <a:p>
            <a:pPr algn="just"/>
            <a:endParaRPr lang="es-CO" sz="2000" dirty="0"/>
          </a:p>
        </p:txBody>
      </p:sp>
    </p:spTree>
    <p:extLst>
      <p:ext uri="{BB962C8B-B14F-4D97-AF65-F5344CB8AC3E}">
        <p14:creationId xmlns:p14="http://schemas.microsoft.com/office/powerpoint/2010/main" val="36773676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B1A6E-078B-60A0-1D79-62584922F43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98FA814-EDB8-86FC-16CE-7603F1B14FD6}"/>
              </a:ext>
            </a:extLst>
          </p:cNvPr>
          <p:cNvSpPr>
            <a:spLocks noGrp="1"/>
          </p:cNvSpPr>
          <p:nvPr>
            <p:ph type="title"/>
          </p:nvPr>
        </p:nvSpPr>
        <p:spPr>
          <a:xfrm>
            <a:off x="1801879" y="608630"/>
            <a:ext cx="8544844" cy="510461"/>
          </a:xfrm>
        </p:spPr>
        <p:txBody>
          <a:bodyPr/>
          <a:lstStyle/>
          <a:p>
            <a:r>
              <a:rPr lang="es-CO" dirty="0"/>
              <a:t>SUGERENCIAS TÉCNICAS Y/O SUGERENCIAS</a:t>
            </a:r>
            <a:endParaRPr lang="en-CO" dirty="0"/>
          </a:p>
        </p:txBody>
      </p:sp>
      <p:sp>
        <p:nvSpPr>
          <p:cNvPr id="2" name="CuadroTexto 1">
            <a:extLst>
              <a:ext uri="{FF2B5EF4-FFF2-40B4-BE49-F238E27FC236}">
                <a16:creationId xmlns:a16="http://schemas.microsoft.com/office/drawing/2014/main" id="{555F1918-1CB2-D1EA-D4ED-4DCFE30C36EA}"/>
              </a:ext>
            </a:extLst>
          </p:cNvPr>
          <p:cNvSpPr txBox="1"/>
          <p:nvPr/>
        </p:nvSpPr>
        <p:spPr>
          <a:xfrm>
            <a:off x="1543664" y="1104977"/>
            <a:ext cx="9061274" cy="4093428"/>
          </a:xfrm>
          <a:prstGeom prst="rect">
            <a:avLst/>
          </a:prstGeom>
          <a:noFill/>
        </p:spPr>
        <p:txBody>
          <a:bodyPr wrap="square" rtlCol="0">
            <a:spAutoFit/>
          </a:bodyPr>
          <a:lstStyle/>
          <a:p>
            <a:pPr algn="just"/>
            <a:endParaRPr lang="es-CO" sz="2000" dirty="0"/>
          </a:p>
          <a:p>
            <a:pPr algn="just"/>
            <a:r>
              <a:rPr lang="es-ES" sz="2000" dirty="0">
                <a:latin typeface="Arial" panose="020B0604020202020204" pitchFamily="34" charset="0"/>
                <a:cs typeface="Arial" panose="020B0604020202020204" pitchFamily="34" charset="0"/>
              </a:rPr>
              <a:t>Producto 25 – Caracterización de las condiciones de salud y trabajo para la concertación de planes en UTI con trabajadores informales  se </a:t>
            </a:r>
            <a:r>
              <a:rPr lang="es-CO" sz="2000" dirty="0">
                <a:latin typeface="Arial" panose="020B0604020202020204" pitchFamily="34" charset="0"/>
                <a:cs typeface="Arial" panose="020B0604020202020204" pitchFamily="34" charset="0"/>
              </a:rPr>
              <a:t>contó con un total de 187 caracterizaciones como soportes adicionales en el mes de agosto 2025.</a:t>
            </a:r>
          </a:p>
          <a:p>
            <a:pPr algn="just"/>
            <a:endParaRPr lang="es-CO" sz="2000" dirty="0">
              <a:latin typeface="Arial" panose="020B0604020202020204" pitchFamily="34" charset="0"/>
              <a:cs typeface="Arial" panose="020B0604020202020204" pitchFamily="34" charset="0"/>
            </a:endParaRPr>
          </a:p>
          <a:p>
            <a:pPr algn="just"/>
            <a:endParaRPr lang="es-CO" sz="2000" dirty="0">
              <a:latin typeface="Arial" panose="020B0604020202020204" pitchFamily="34" charset="0"/>
              <a:cs typeface="Arial" panose="020B0604020202020204" pitchFamily="34" charset="0"/>
            </a:endParaRPr>
          </a:p>
          <a:p>
            <a:pPr algn="just"/>
            <a:r>
              <a:rPr lang="es-ES" sz="2000" dirty="0">
                <a:latin typeface="Arial" panose="020B0604020202020204" pitchFamily="34" charset="0"/>
                <a:cs typeface="Arial" panose="020B0604020202020204" pitchFamily="34" charset="0"/>
              </a:rPr>
              <a:t>Producto 36 - Caracterización del perfil del riesgo en niños, niñas y adolescentes trabajadores en zonas de concentración comercial referenciadas a nivel intersectorial o por otros espacios y procesos se </a:t>
            </a:r>
            <a:r>
              <a:rPr lang="es-CO" sz="2000" dirty="0">
                <a:latin typeface="Arial" panose="020B0604020202020204" pitchFamily="34" charset="0"/>
                <a:cs typeface="Arial" panose="020B0604020202020204" pitchFamily="34" charset="0"/>
              </a:rPr>
              <a:t>contó con un total de 212 caracterizaciones como soportes adicionales en el mes de agosto 2025.</a:t>
            </a:r>
          </a:p>
          <a:p>
            <a:pPr algn="just"/>
            <a:endParaRPr lang="es-ES" sz="2000" dirty="0"/>
          </a:p>
          <a:p>
            <a:pPr algn="just"/>
            <a:endParaRPr lang="es-CO" sz="2000" dirty="0"/>
          </a:p>
        </p:txBody>
      </p:sp>
    </p:spTree>
    <p:extLst>
      <p:ext uri="{BB962C8B-B14F-4D97-AF65-F5344CB8AC3E}">
        <p14:creationId xmlns:p14="http://schemas.microsoft.com/office/powerpoint/2010/main" val="19346949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527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C21D7-5EC3-3845-A8E8-21F7943A3F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4F4ED6-F811-892D-5F00-87C089AD95A2}"/>
              </a:ext>
            </a:extLst>
          </p:cNvPr>
          <p:cNvSpPr>
            <a:spLocks noGrp="1"/>
          </p:cNvSpPr>
          <p:nvPr>
            <p:ph type="title"/>
          </p:nvPr>
        </p:nvSpPr>
        <p:spPr>
          <a:xfrm>
            <a:off x="838200" y="181984"/>
            <a:ext cx="10515600" cy="867930"/>
          </a:xfrm>
        </p:spPr>
        <p:txBody>
          <a:bodyPr/>
          <a:lstStyle/>
          <a:p>
            <a:pPr algn="ctr"/>
            <a:r>
              <a:rPr lang="es-CO" sz="2800" dirty="0"/>
              <a:t>MUESTREO – SEGUIMIENTO RETROSPECTIVO – SUBRED NORTE</a:t>
            </a:r>
            <a:endParaRPr lang="en-CO" sz="2800" dirty="0"/>
          </a:p>
        </p:txBody>
      </p:sp>
      <p:graphicFrame>
        <p:nvGraphicFramePr>
          <p:cNvPr id="3" name="Tabla 2">
            <a:extLst>
              <a:ext uri="{FF2B5EF4-FFF2-40B4-BE49-F238E27FC236}">
                <a16:creationId xmlns:a16="http://schemas.microsoft.com/office/drawing/2014/main" id="{8ADEA199-2516-8225-AE83-E8D9C9881D16}"/>
              </a:ext>
            </a:extLst>
          </p:cNvPr>
          <p:cNvGraphicFramePr>
            <a:graphicFrameLocks noGrp="1"/>
          </p:cNvGraphicFramePr>
          <p:nvPr>
            <p:extLst>
              <p:ext uri="{D42A27DB-BD31-4B8C-83A1-F6EECF244321}">
                <p14:modId xmlns:p14="http://schemas.microsoft.com/office/powerpoint/2010/main" val="3307193511"/>
              </p:ext>
            </p:extLst>
          </p:nvPr>
        </p:nvGraphicFramePr>
        <p:xfrm>
          <a:off x="838200" y="1290078"/>
          <a:ext cx="10877550" cy="4838727"/>
        </p:xfrm>
        <a:graphic>
          <a:graphicData uri="http://schemas.openxmlformats.org/drawingml/2006/table">
            <a:tbl>
              <a:tblPr>
                <a:tableStyleId>{5C22544A-7EE6-4342-B048-85BDC9FD1C3A}</a:tableStyleId>
              </a:tblPr>
              <a:tblGrid>
                <a:gridCol w="3296158">
                  <a:extLst>
                    <a:ext uri="{9D8B030D-6E8A-4147-A177-3AD203B41FA5}">
                      <a16:colId xmlns:a16="http://schemas.microsoft.com/office/drawing/2014/main" val="1495175725"/>
                    </a:ext>
                  </a:extLst>
                </a:gridCol>
                <a:gridCol w="2085311">
                  <a:extLst>
                    <a:ext uri="{9D8B030D-6E8A-4147-A177-3AD203B41FA5}">
                      <a16:colId xmlns:a16="http://schemas.microsoft.com/office/drawing/2014/main" val="512890025"/>
                    </a:ext>
                  </a:extLst>
                </a:gridCol>
                <a:gridCol w="1561551">
                  <a:extLst>
                    <a:ext uri="{9D8B030D-6E8A-4147-A177-3AD203B41FA5}">
                      <a16:colId xmlns:a16="http://schemas.microsoft.com/office/drawing/2014/main" val="386740380"/>
                    </a:ext>
                  </a:extLst>
                </a:gridCol>
                <a:gridCol w="1767410">
                  <a:extLst>
                    <a:ext uri="{9D8B030D-6E8A-4147-A177-3AD203B41FA5}">
                      <a16:colId xmlns:a16="http://schemas.microsoft.com/office/drawing/2014/main" val="4217910989"/>
                    </a:ext>
                  </a:extLst>
                </a:gridCol>
                <a:gridCol w="2167120">
                  <a:extLst>
                    <a:ext uri="{9D8B030D-6E8A-4147-A177-3AD203B41FA5}">
                      <a16:colId xmlns:a16="http://schemas.microsoft.com/office/drawing/2014/main" val="2338170644"/>
                    </a:ext>
                  </a:extLst>
                </a:gridCol>
              </a:tblGrid>
              <a:tr h="6641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PRODUCTO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50" b="1" kern="1200" dirty="0">
                          <a:solidFill>
                            <a:schemeClr val="bg1"/>
                          </a:solidFill>
                          <a:latin typeface="Arial" panose="020B0604020202020204" pitchFamily="34" charset="0"/>
                          <a:ea typeface="+mn-ea"/>
                          <a:cs typeface="Arial" panose="020B0604020202020204" pitchFamily="34" charset="0"/>
                        </a:rPr>
                        <a:t>Meta Ejecutada Informe Gestión 01 de agosto al 30 de septiembre 2025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TOTAL MUESTRA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50" b="1" kern="1200" dirty="0">
                          <a:solidFill>
                            <a:schemeClr val="bg1"/>
                          </a:solidFill>
                          <a:latin typeface="Arial" panose="020B0604020202020204" pitchFamily="34" charset="0"/>
                          <a:ea typeface="+mn-ea"/>
                          <a:cs typeface="Arial" panose="020B0604020202020204" pitchFamily="34" charset="0"/>
                        </a:rPr>
                        <a:t>META AFECTADA POR LA GLOSA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PERIODO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3855536360"/>
                  </a:ext>
                </a:extLst>
              </a:tr>
              <a:tr h="912669">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26 - Asesorías de promoción del cuidado de la salud, gestión del riesgo la UTI y monitoreo del proceso con trabajadores de la economía informal en </a:t>
                      </a:r>
                      <a:r>
                        <a:rPr lang="es-ES" sz="1000" kern="1200" dirty="0" err="1">
                          <a:solidFill>
                            <a:schemeClr val="dk1"/>
                          </a:solidFill>
                          <a:latin typeface="Arial" panose="020B0604020202020204" pitchFamily="34" charset="0"/>
                          <a:ea typeface="+mn-ea"/>
                          <a:cs typeface="Arial" panose="020B0604020202020204" pitchFamily="34" charset="0"/>
                        </a:rPr>
                        <a:t>uti</a:t>
                      </a:r>
                      <a:r>
                        <a:rPr lang="es-ES" sz="1000" kern="1200" dirty="0">
                          <a:solidFill>
                            <a:schemeClr val="dk1"/>
                          </a:solidFill>
                          <a:latin typeface="Arial" panose="020B0604020202020204" pitchFamily="34" charset="0"/>
                          <a:ea typeface="+mn-ea"/>
                          <a:cs typeface="Arial" panose="020B0604020202020204" pitchFamily="34" charset="0"/>
                        </a:rPr>
                        <a:t> de mediano impacto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1.295</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297</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t>NA</a:t>
                      </a:r>
                      <a:endPar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17562211"/>
                  </a:ext>
                </a:extLst>
              </a:tr>
              <a:tr h="523858">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27 - Asesorías de promoción del cuidado de la salud con trabajadores de la economía informal en UTI</a:t>
                      </a:r>
                    </a:p>
                    <a:p>
                      <a:pPr mar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472</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213</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t>NA</a:t>
                      </a:r>
                      <a:endPar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69447774"/>
                  </a:ext>
                </a:extLst>
              </a:tr>
              <a:tr h="912669">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28 - Asesorías de promoción del cuidado de la salud, gestión del riesgo de la UTI y monitoreo del proceso con trabajadores de la economía informal en UTI de alto impacto </a:t>
                      </a:r>
                    </a:p>
                    <a:p>
                      <a:pPr mar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342</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182</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t>NA</a:t>
                      </a:r>
                      <a:endPar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291732"/>
                  </a:ext>
                </a:extLst>
              </a:tr>
              <a:tr h="912669">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37 - Asesoría para la desvinculación del trabajo infantil</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Asesoría para el cuidado y la protección de la salud</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Monitoreo de la desvinculación</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Monitoreo – seguimiento del efecto.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2.158</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327</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51098366"/>
                  </a:ext>
                </a:extLst>
              </a:tr>
              <a:tr h="912669">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32 - </a:t>
                      </a:r>
                      <a:r>
                        <a:rPr lang="es-MX" sz="1000" kern="1200" dirty="0">
                          <a:solidFill>
                            <a:schemeClr val="dk1"/>
                          </a:solidFill>
                          <a:latin typeface="Arial" panose="020B0604020202020204" pitchFamily="34" charset="0"/>
                          <a:ea typeface="+mn-ea"/>
                          <a:cs typeface="Arial" panose="020B0604020202020204" pitchFamily="34" charset="0"/>
                        </a:rPr>
                        <a:t>Promoción del cuidado con personas vinculadas a las actividades sexuales pagadas (</a:t>
                      </a:r>
                      <a:r>
                        <a:rPr lang="es-CO" sz="1000" kern="1200" dirty="0">
                          <a:solidFill>
                            <a:schemeClr val="dk1"/>
                          </a:solidFill>
                          <a:latin typeface="Arial" panose="020B0604020202020204" pitchFamily="34" charset="0"/>
                          <a:ea typeface="+mn-ea"/>
                          <a:cs typeface="Arial" panose="020B0604020202020204" pitchFamily="34" charset="0"/>
                        </a:rPr>
                        <a:t>actividad aplicación de pruebas para VIH, Sífilis y Hepatitis B)</a:t>
                      </a:r>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260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156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69354571"/>
                  </a:ext>
                </a:extLst>
              </a:tr>
            </a:tbl>
          </a:graphicData>
        </a:graphic>
      </p:graphicFrame>
    </p:spTree>
    <p:extLst>
      <p:ext uri="{BB962C8B-B14F-4D97-AF65-F5344CB8AC3E}">
        <p14:creationId xmlns:p14="http://schemas.microsoft.com/office/powerpoint/2010/main" val="9935889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239198"/>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4E55674C-EDEA-889C-B986-F6BB3D660E06}"/>
              </a:ext>
            </a:extLst>
          </p:cNvPr>
          <p:cNvGraphicFramePr>
            <a:graphicFrameLocks noGrp="1"/>
          </p:cNvGraphicFramePr>
          <p:nvPr>
            <p:extLst>
              <p:ext uri="{D42A27DB-BD31-4B8C-83A1-F6EECF244321}">
                <p14:modId xmlns:p14="http://schemas.microsoft.com/office/powerpoint/2010/main" val="3720194193"/>
              </p:ext>
            </p:extLst>
          </p:nvPr>
        </p:nvGraphicFramePr>
        <p:xfrm>
          <a:off x="682389" y="749659"/>
          <a:ext cx="10626794" cy="4872852"/>
        </p:xfrm>
        <a:graphic>
          <a:graphicData uri="http://schemas.openxmlformats.org/drawingml/2006/table">
            <a:tbl>
              <a:tblPr>
                <a:tableStyleId>{5C22544A-7EE6-4342-B048-85BDC9FD1C3A}</a:tableStyleId>
              </a:tblPr>
              <a:tblGrid>
                <a:gridCol w="1018075">
                  <a:extLst>
                    <a:ext uri="{9D8B030D-6E8A-4147-A177-3AD203B41FA5}">
                      <a16:colId xmlns:a16="http://schemas.microsoft.com/office/drawing/2014/main" val="3941602364"/>
                    </a:ext>
                  </a:extLst>
                </a:gridCol>
                <a:gridCol w="1860884">
                  <a:extLst>
                    <a:ext uri="{9D8B030D-6E8A-4147-A177-3AD203B41FA5}">
                      <a16:colId xmlns:a16="http://schemas.microsoft.com/office/drawing/2014/main" val="2342656436"/>
                    </a:ext>
                  </a:extLst>
                </a:gridCol>
                <a:gridCol w="5113421">
                  <a:extLst>
                    <a:ext uri="{9D8B030D-6E8A-4147-A177-3AD203B41FA5}">
                      <a16:colId xmlns:a16="http://schemas.microsoft.com/office/drawing/2014/main" val="454376433"/>
                    </a:ext>
                  </a:extLst>
                </a:gridCol>
                <a:gridCol w="1010653">
                  <a:extLst>
                    <a:ext uri="{9D8B030D-6E8A-4147-A177-3AD203B41FA5}">
                      <a16:colId xmlns:a16="http://schemas.microsoft.com/office/drawing/2014/main" val="4272230418"/>
                    </a:ext>
                  </a:extLst>
                </a:gridCol>
                <a:gridCol w="1623761">
                  <a:extLst>
                    <a:ext uri="{9D8B030D-6E8A-4147-A177-3AD203B41FA5}">
                      <a16:colId xmlns:a16="http://schemas.microsoft.com/office/drawing/2014/main" val="3606189810"/>
                    </a:ext>
                  </a:extLst>
                </a:gridCol>
              </a:tblGrid>
              <a:tr h="466602">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Subred</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Intervención y/o Producto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Hallazgos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Localidad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ES" sz="1200" b="1" u="none" strike="noStrike" dirty="0">
                          <a:solidFill>
                            <a:schemeClr val="bg1"/>
                          </a:solidFill>
                          <a:effectLst/>
                          <a:latin typeface="Arial" panose="020B0604020202020204" pitchFamily="34" charset="0"/>
                          <a:cs typeface="Arial" panose="020B0604020202020204" pitchFamily="34" charset="0"/>
                        </a:rPr>
                        <a:t>Glosa y/o Plan de mejora </a:t>
                      </a:r>
                      <a:endParaRPr lang="es-ES"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extLst>
                  <a:ext uri="{0D108BD9-81ED-4DB2-BD59-A6C34878D82A}">
                    <a16:rowId xmlns:a16="http://schemas.microsoft.com/office/drawing/2014/main" val="1554137795"/>
                  </a:ext>
                </a:extLst>
              </a:tr>
              <a:tr h="104766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rgbClr val="000000"/>
                          </a:solidFill>
                          <a:effectLst/>
                          <a:latin typeface="Arial" panose="020B0604020202020204" pitchFamily="34" charset="0"/>
                          <a:cs typeface="Arial" panose="020B0604020202020204" pitchFamily="34" charset="0"/>
                        </a:rPr>
                        <a:t>NORTE</a:t>
                      </a:r>
                    </a:p>
                    <a:p>
                      <a:pPr algn="ctr" rtl="0" fontAlgn="ct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lvl="0"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34 - </a:t>
                      </a:r>
                      <a:r>
                        <a:rPr lang="es-MX" sz="12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Para el mes de agosto 2025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 en BASES DE TALENTO HUMANO ya que el reporte de las horas de dedicación y honorarios reconocidos para la colaboradora Myriam Teresa Amaya Guio con perfil profesional especializado 4 no corresponden a las horas operadas en el mes, ni a los honorarios reconocidos en la planilla del mes de agosto 2025, debido a que se registraron 158 horas y las realmente ejecutadas fueron 184 horas.</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G12 - </a:t>
                      </a:r>
                      <a:r>
                        <a:rPr lang="es-CO" sz="1200" b="0" i="0" u="none" strike="noStrike" kern="1200" baseline="0" dirty="0">
                          <a:solidFill>
                            <a:srgbClr val="000000"/>
                          </a:solidFill>
                          <a:effectLst/>
                          <a:latin typeface="Arial" panose="020B0604020202020204" pitchFamily="34" charset="0"/>
                          <a:ea typeface="+mn-ea"/>
                          <a:cs typeface="Arial" panose="020B0604020202020204" pitchFamily="34" charset="0"/>
                        </a:rPr>
                        <a:t>GLOSA POR BASE DE TALENTOHUMANO</a:t>
                      </a: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292502358"/>
                  </a:ext>
                </a:extLst>
              </a:tr>
              <a:tr h="1047669">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NORTE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alpha val="99000"/>
                      </a:schemeClr>
                    </a:solidFill>
                  </a:tcPr>
                </a:tc>
                <a:tc>
                  <a:txBody>
                    <a:bodyPr/>
                    <a:lstStyle/>
                    <a:p>
                      <a:pPr lvl="0"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34 - </a:t>
                      </a:r>
                      <a:r>
                        <a:rPr lang="es-MX" sz="12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alpha val="99000"/>
                      </a:schemeClr>
                    </a:solidFill>
                  </a:tcPr>
                </a:tc>
                <a:tc>
                  <a:txBody>
                    <a:bodyPr/>
                    <a:lstStyle/>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Para el mes de septiembre 2025</a:t>
                      </a:r>
                      <a:r>
                        <a:rPr lang="es-ES" sz="1200" b="0" i="0" u="none" strike="noStrike" baseline="0" dirty="0">
                          <a:solidFill>
                            <a:srgbClr val="000000"/>
                          </a:solidFill>
                          <a:effectLst/>
                          <a:latin typeface="Arial" panose="020B0604020202020204" pitchFamily="34" charset="0"/>
                          <a:cs typeface="Arial" panose="020B0604020202020204" pitchFamily="34" charset="0"/>
                        </a:rPr>
                        <a:t>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 en BASES DE TALENTO HUMANO puesto que la prórroga del contrato para el mes de septiembre 2025 de la colaboradora Erika Patricia Vargas Romero con perfil tecnóloga no se encuentra cargada en los anexos del aplicativo.</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G12 -</a:t>
                      </a:r>
                      <a:r>
                        <a:rPr lang="es-CO" sz="1200" b="0" i="0" u="none" strike="noStrike" kern="1200" baseline="0" dirty="0">
                          <a:solidFill>
                            <a:srgbClr val="000000"/>
                          </a:solidFill>
                          <a:effectLst/>
                          <a:latin typeface="Arial" panose="020B0604020202020204" pitchFamily="34" charset="0"/>
                          <a:ea typeface="+mn-ea"/>
                          <a:cs typeface="Arial" panose="020B0604020202020204" pitchFamily="34" charset="0"/>
                        </a:rPr>
                        <a:t> GLOSA POR BASE DE TALENTOHUMANO</a:t>
                      </a: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alpha val="99000"/>
                      </a:schemeClr>
                    </a:solidFill>
                  </a:tcPr>
                </a:tc>
                <a:extLst>
                  <a:ext uri="{0D108BD9-81ED-4DB2-BD59-A6C34878D82A}">
                    <a16:rowId xmlns:a16="http://schemas.microsoft.com/office/drawing/2014/main" val="294656611"/>
                  </a:ext>
                </a:extLst>
              </a:tr>
              <a:tr h="120979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rgbClr val="000000"/>
                          </a:solidFill>
                          <a:effectLst/>
                          <a:latin typeface="Arial" panose="020B0604020202020204" pitchFamily="34" charset="0"/>
                          <a:cs typeface="Arial" panose="020B0604020202020204" pitchFamily="34" charset="0"/>
                        </a:rPr>
                        <a:t>NORTE</a:t>
                      </a:r>
                    </a:p>
                    <a:p>
                      <a:pPr algn="ctr" rtl="0" fontAlgn="ct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34 - </a:t>
                      </a:r>
                      <a:r>
                        <a:rPr lang="es-MX" sz="12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dirty="0">
                          <a:solidFill>
                            <a:srgbClr val="000000"/>
                          </a:solidFill>
                          <a:effectLst/>
                          <a:latin typeface="Arial" panose="020B0604020202020204" pitchFamily="34" charset="0"/>
                          <a:cs typeface="Arial" panose="020B0604020202020204" pitchFamily="34" charset="0"/>
                        </a:rPr>
                        <a:t>Para el mes de agosto 2025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 POR INCONSISTENCIA DE INFORME DE GESTIÓN porque se evidenció error en la distribución de meta por localidad, sin afectación de la meta total ejecutada para el siguiente producto:</a:t>
                      </a:r>
                    </a:p>
                    <a:p>
                      <a:pPr marL="0" marR="0" indent="0" algn="just" defTabSz="914400" rtl="0" eaLnBrk="1" fontAlgn="t" latinLnBrk="0" hangingPunct="1">
                        <a:lnSpc>
                          <a:spcPct val="100000"/>
                        </a:lnSpc>
                        <a:spcBef>
                          <a:spcPts val="0"/>
                        </a:spcBef>
                        <a:spcAft>
                          <a:spcPts val="0"/>
                        </a:spcAft>
                        <a:buClrTx/>
                        <a:buSzTx/>
                        <a:buFontTx/>
                        <a:buNone/>
                        <a:tabLst/>
                        <a:defRPr/>
                      </a:pPr>
                      <a:r>
                        <a:rPr lang="es-MX" sz="1200" b="0" i="0" u="none" strike="noStrike" dirty="0">
                          <a:solidFill>
                            <a:srgbClr val="000000"/>
                          </a:solidFill>
                          <a:effectLst/>
                          <a:latin typeface="Arial" panose="020B0604020202020204" pitchFamily="34" charset="0"/>
                          <a:cs typeface="Arial" panose="020B0604020202020204" pitchFamily="34" charset="0"/>
                        </a:rPr>
                        <a:t>Producto 37 "Asesoría para la desvinculación del trabajo infantil Asesoría para el cuidado y la protección de la salud Monitoreo de la desvinculación Monitoreo – seguimiento del efecto", ya que se reporta una meta de: Usaquén 197, Engativá 298, Suba 344, Chapinero 0, Barrios Unidos 227 y Teusaquillo 9; y lo realmente ejecutado y soportado correspondió a: Usaquén 197, Engativá 298, Suba 342, Chapinero 0, Barrios Unidos 228 y Teusaquillo 9.</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G9 – GLOSA POR INCONSISTENCIAS INFORME DE GESTIÓN</a:t>
                      </a:r>
                    </a:p>
                    <a:p>
                      <a:pPr algn="ctr" rtl="0" fontAlgn="ct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807760702"/>
                  </a:ext>
                </a:extLst>
              </a:tr>
            </a:tbl>
          </a:graphicData>
        </a:graphic>
      </p:graphicFrame>
    </p:spTree>
    <p:extLst>
      <p:ext uri="{BB962C8B-B14F-4D97-AF65-F5344CB8AC3E}">
        <p14:creationId xmlns:p14="http://schemas.microsoft.com/office/powerpoint/2010/main" val="25808347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239198"/>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4E55674C-EDEA-889C-B986-F6BB3D660E06}"/>
              </a:ext>
            </a:extLst>
          </p:cNvPr>
          <p:cNvGraphicFramePr>
            <a:graphicFrameLocks noGrp="1"/>
          </p:cNvGraphicFramePr>
          <p:nvPr>
            <p:extLst>
              <p:ext uri="{D42A27DB-BD31-4B8C-83A1-F6EECF244321}">
                <p14:modId xmlns:p14="http://schemas.microsoft.com/office/powerpoint/2010/main" val="2429963936"/>
              </p:ext>
            </p:extLst>
          </p:nvPr>
        </p:nvGraphicFramePr>
        <p:xfrm>
          <a:off x="793582" y="882005"/>
          <a:ext cx="10515600" cy="3647578"/>
        </p:xfrm>
        <a:graphic>
          <a:graphicData uri="http://schemas.openxmlformats.org/drawingml/2006/table">
            <a:tbl>
              <a:tblPr>
                <a:tableStyleId>{5C22544A-7EE6-4342-B048-85BDC9FD1C3A}</a:tableStyleId>
              </a:tblPr>
              <a:tblGrid>
                <a:gridCol w="906881">
                  <a:extLst>
                    <a:ext uri="{9D8B030D-6E8A-4147-A177-3AD203B41FA5}">
                      <a16:colId xmlns:a16="http://schemas.microsoft.com/office/drawing/2014/main" val="3941602364"/>
                    </a:ext>
                  </a:extLst>
                </a:gridCol>
                <a:gridCol w="1860884">
                  <a:extLst>
                    <a:ext uri="{9D8B030D-6E8A-4147-A177-3AD203B41FA5}">
                      <a16:colId xmlns:a16="http://schemas.microsoft.com/office/drawing/2014/main" val="2342656436"/>
                    </a:ext>
                  </a:extLst>
                </a:gridCol>
                <a:gridCol w="5113421">
                  <a:extLst>
                    <a:ext uri="{9D8B030D-6E8A-4147-A177-3AD203B41FA5}">
                      <a16:colId xmlns:a16="http://schemas.microsoft.com/office/drawing/2014/main" val="454376433"/>
                    </a:ext>
                  </a:extLst>
                </a:gridCol>
                <a:gridCol w="1010653">
                  <a:extLst>
                    <a:ext uri="{9D8B030D-6E8A-4147-A177-3AD203B41FA5}">
                      <a16:colId xmlns:a16="http://schemas.microsoft.com/office/drawing/2014/main" val="4272230418"/>
                    </a:ext>
                  </a:extLst>
                </a:gridCol>
                <a:gridCol w="1623761">
                  <a:extLst>
                    <a:ext uri="{9D8B030D-6E8A-4147-A177-3AD203B41FA5}">
                      <a16:colId xmlns:a16="http://schemas.microsoft.com/office/drawing/2014/main" val="3606189810"/>
                    </a:ext>
                  </a:extLst>
                </a:gridCol>
              </a:tblGrid>
              <a:tr h="498411">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Intervención y/o Producto</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Hallazgos </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Localidad </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ES" sz="1200" b="0" i="0" u="none" strike="noStrike" kern="1200" dirty="0">
                          <a:solidFill>
                            <a:srgbClr val="000000"/>
                          </a:solidFill>
                          <a:effectLst/>
                          <a:latin typeface="Arial" panose="020B0604020202020204" pitchFamily="34" charset="0"/>
                          <a:ea typeface="+mn-ea"/>
                          <a:cs typeface="Arial" panose="020B0604020202020204" pitchFamily="34" charset="0"/>
                        </a:rPr>
                        <a:t>Glosa y/o Plan de mejora </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extLst>
                  <a:ext uri="{0D108BD9-81ED-4DB2-BD59-A6C34878D82A}">
                    <a16:rowId xmlns:a16="http://schemas.microsoft.com/office/drawing/2014/main" val="1554137795"/>
                  </a:ext>
                </a:extLst>
              </a:tr>
              <a:tr h="1314657">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NORTE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34 - </a:t>
                      </a:r>
                      <a:r>
                        <a:rPr lang="es-MX" sz="12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Para el mes</a:t>
                      </a:r>
                      <a:r>
                        <a:rPr lang="es-ES" sz="1200" b="0" i="0" u="none" strike="noStrike" baseline="0" dirty="0">
                          <a:solidFill>
                            <a:srgbClr val="000000"/>
                          </a:solidFill>
                          <a:effectLst/>
                          <a:latin typeface="Arial" panose="020B0604020202020204" pitchFamily="34" charset="0"/>
                          <a:cs typeface="Arial" panose="020B0604020202020204" pitchFamily="34" charset="0"/>
                        </a:rPr>
                        <a:t> de septiembre 2025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 POR INCONSISTENCIA DE INFORME DE GESTIÓN porque se evidenció que no se diligenció la distribución de meta por localidad, sin afectación de la meta total ejecutada para los siguientes productos: 26, 27, 28,</a:t>
                      </a:r>
                      <a:r>
                        <a:rPr lang="es-MX" sz="1200" b="0" i="0" u="none" strike="noStrike" baseline="0" dirty="0">
                          <a:solidFill>
                            <a:srgbClr val="000000"/>
                          </a:solidFill>
                          <a:effectLst/>
                          <a:latin typeface="Arial" panose="020B0604020202020204" pitchFamily="34" charset="0"/>
                          <a:cs typeface="Arial" panose="020B0604020202020204" pitchFamily="34" charset="0"/>
                        </a:rPr>
                        <a:t> 29, 30, 31, 32, 33, 34, 35, 37, 38, 39 y 40 </a:t>
                      </a:r>
                    </a:p>
                    <a:p>
                      <a:pPr algn="just" rtl="0" fontAlgn="t"/>
                      <a:endParaRPr lang="es-MX" sz="1200" b="0" i="0" u="none" strike="noStrike" baseline="0" dirty="0">
                        <a:solidFill>
                          <a:srgbClr val="000000"/>
                        </a:solidFill>
                        <a:effectLst/>
                        <a:latin typeface="Arial" panose="020B0604020202020204" pitchFamily="34" charset="0"/>
                        <a:cs typeface="Arial" panose="020B0604020202020204" pitchFamily="34" charset="0"/>
                      </a:endParaRPr>
                    </a:p>
                    <a:p>
                      <a:pPr algn="just" rtl="0" fontAlgn="t"/>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u="none" strike="noStrike" dirty="0">
                          <a:effectLst/>
                          <a:latin typeface="Arial" panose="020B0604020202020204" pitchFamily="34" charset="0"/>
                          <a:cs typeface="Arial" panose="020B0604020202020204" pitchFamily="34" charset="0"/>
                        </a:rPr>
                        <a:t>G9 - GLOSA POR INCONSISTENCIAS DE INFORME DE GESTIÓN</a:t>
                      </a:r>
                      <a:endParaRPr lang="es-CO" sz="1200" b="0" i="0" u="none" strike="noStrike" kern="1200" dirty="0">
                        <a:solidFill>
                          <a:schemeClr val="tx1"/>
                        </a:solidFill>
                        <a:effectLst/>
                        <a:latin typeface="Arial" panose="020B0604020202020204" pitchFamily="34" charset="0"/>
                        <a:ea typeface="+mn-ea"/>
                        <a:cs typeface="Arial" panose="020B0604020202020204" pitchFamily="34" charset="0"/>
                        <a:sym typeface="Arial"/>
                      </a:endParaRPr>
                    </a:p>
                    <a:p>
                      <a:pPr algn="ctr" rtl="0" fontAlgn="ct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extLst>
                  <a:ext uri="{0D108BD9-81ED-4DB2-BD59-A6C34878D82A}">
                    <a16:rowId xmlns:a16="http://schemas.microsoft.com/office/drawing/2014/main" val="294656611"/>
                  </a:ext>
                </a:extLst>
              </a:tr>
              <a:tr h="1367928">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NORTE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37 - </a:t>
                      </a:r>
                      <a:r>
                        <a:rPr lang="es-MX" sz="1200" b="0" i="0" u="none" strike="noStrike" dirty="0">
                          <a:solidFill>
                            <a:srgbClr val="000000"/>
                          </a:solidFill>
                          <a:effectLst/>
                          <a:latin typeface="Arial" panose="020B0604020202020204" pitchFamily="34" charset="0"/>
                          <a:cs typeface="Arial" panose="020B0604020202020204" pitchFamily="34" charset="0"/>
                        </a:rPr>
                        <a:t>Asesoría para la desvinculación del trabajo infantil</a:t>
                      </a:r>
                    </a:p>
                    <a:p>
                      <a:pPr algn="just" rtl="0" fontAlgn="ctr"/>
                      <a:r>
                        <a:rPr lang="es-MX" sz="1200" b="0" i="0" u="none" strike="noStrike" dirty="0">
                          <a:solidFill>
                            <a:srgbClr val="000000"/>
                          </a:solidFill>
                          <a:effectLst/>
                          <a:latin typeface="Arial" panose="020B0604020202020204" pitchFamily="34" charset="0"/>
                          <a:cs typeface="Arial" panose="020B0604020202020204" pitchFamily="34" charset="0"/>
                        </a:rPr>
                        <a:t>Asesoría para el cuidado y la protección de la salud</a:t>
                      </a:r>
                    </a:p>
                    <a:p>
                      <a:pPr algn="just" rtl="0" fontAlgn="ctr"/>
                      <a:r>
                        <a:rPr lang="es-MX" sz="1200" b="0" i="0" u="none" strike="noStrike" dirty="0">
                          <a:solidFill>
                            <a:srgbClr val="000000"/>
                          </a:solidFill>
                          <a:effectLst/>
                          <a:latin typeface="Arial" panose="020B0604020202020204" pitchFamily="34" charset="0"/>
                          <a:cs typeface="Arial" panose="020B0604020202020204" pitchFamily="34" charset="0"/>
                        </a:rPr>
                        <a:t>Monitoreo de la desvinculación</a:t>
                      </a:r>
                    </a:p>
                    <a:p>
                      <a:pPr algn="just" rtl="0" fontAlgn="ctr"/>
                      <a:r>
                        <a:rPr lang="es-MX" sz="1200" b="0" i="0" u="none" strike="noStrike" dirty="0">
                          <a:solidFill>
                            <a:srgbClr val="000000"/>
                          </a:solidFill>
                          <a:effectLst/>
                          <a:latin typeface="Arial" panose="020B0604020202020204" pitchFamily="34" charset="0"/>
                          <a:cs typeface="Arial" panose="020B0604020202020204" pitchFamily="34" charset="0"/>
                        </a:rPr>
                        <a:t>Monitoreo – seguimiento del efecto</a:t>
                      </a:r>
                    </a:p>
                    <a:p>
                      <a:pPr algn="just" rtl="0" fontAlgn="ct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dirty="0">
                          <a:solidFill>
                            <a:srgbClr val="000000"/>
                          </a:solidFill>
                          <a:effectLst/>
                          <a:latin typeface="Arial" panose="020B0604020202020204" pitchFamily="34" charset="0"/>
                          <a:cs typeface="Arial" panose="020B0604020202020204" pitchFamily="34" charset="0"/>
                        </a:rPr>
                        <a:t>Para el mes de agosto</a:t>
                      </a:r>
                      <a:r>
                        <a:rPr lang="es-ES" sz="1200" b="0" i="0" u="none" strike="noStrike" baseline="0" dirty="0">
                          <a:solidFill>
                            <a:srgbClr val="000000"/>
                          </a:solidFill>
                          <a:effectLst/>
                          <a:latin typeface="Arial" panose="020B0604020202020204" pitchFamily="34" charset="0"/>
                          <a:cs typeface="Arial" panose="020B0604020202020204" pitchFamily="34" charset="0"/>
                        </a:rPr>
                        <a:t> 2025 se genera hallazgo por AUSENCIA DE SOPORTES </a:t>
                      </a:r>
                      <a:r>
                        <a:rPr lang="es-MX" sz="1200" b="0" i="0" u="none" strike="noStrike" baseline="0" dirty="0">
                          <a:solidFill>
                            <a:srgbClr val="000000"/>
                          </a:solidFill>
                          <a:effectLst/>
                          <a:latin typeface="Arial" panose="020B0604020202020204" pitchFamily="34" charset="0"/>
                          <a:cs typeface="Arial" panose="020B0604020202020204" pitchFamily="34" charset="0"/>
                        </a:rPr>
                        <a:t>porque los productos reportados como desarrollados en el informe de gestión, no fueron soportados en el seguimiento retrospectivo frente a la meta presentada y verificada, ya que se evidenció 1 soporte de asesoría faltante en la localidad de Suba.</a:t>
                      </a:r>
                      <a:r>
                        <a:rPr lang="es-ES" sz="1200" b="0" i="0" u="none" strike="noStrike" baseline="0" dirty="0">
                          <a:solidFill>
                            <a:srgbClr val="000000"/>
                          </a:solidFill>
                          <a:effectLst/>
                          <a:latin typeface="Arial" panose="020B0604020202020204" pitchFamily="34" charset="0"/>
                          <a:cs typeface="Arial" panose="020B0604020202020204" pitchFamily="34" charset="0"/>
                        </a:rPr>
                        <a:t>  </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u="none" strike="noStrike" dirty="0">
                          <a:effectLst/>
                          <a:latin typeface="Arial" panose="020B0604020202020204" pitchFamily="34" charset="0"/>
                          <a:cs typeface="Arial" panose="020B0604020202020204" pitchFamily="34" charset="0"/>
                        </a:rPr>
                        <a:t>G10</a:t>
                      </a:r>
                      <a:r>
                        <a:rPr lang="es-CO" sz="1200" u="none" strike="noStrike" baseline="0" dirty="0">
                          <a:effectLst/>
                          <a:latin typeface="Arial" panose="020B0604020202020204" pitchFamily="34" charset="0"/>
                          <a:cs typeface="Arial" panose="020B0604020202020204" pitchFamily="34" charset="0"/>
                        </a:rPr>
                        <a:t> – GLOSA POR AUSENCIA DE SOPORTES</a:t>
                      </a: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p>
                      <a:pPr algn="ctr" rtl="0" fontAlgn="ct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807760702"/>
                  </a:ext>
                </a:extLst>
              </a:tr>
            </a:tbl>
          </a:graphicData>
        </a:graphic>
      </p:graphicFrame>
    </p:spTree>
    <p:extLst>
      <p:ext uri="{BB962C8B-B14F-4D97-AF65-F5344CB8AC3E}">
        <p14:creationId xmlns:p14="http://schemas.microsoft.com/office/powerpoint/2010/main" val="4124292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58CBD-3061-9479-FA02-B62044A7F2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0A3C80-9F62-1E99-8B45-FEB05A4945DD}"/>
              </a:ext>
            </a:extLst>
          </p:cNvPr>
          <p:cNvSpPr>
            <a:spLocks noGrp="1"/>
          </p:cNvSpPr>
          <p:nvPr>
            <p:ph type="title"/>
          </p:nvPr>
        </p:nvSpPr>
        <p:spPr>
          <a:xfrm>
            <a:off x="793582" y="431703"/>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F13666B5-225C-9EA5-3CCA-2DC1D487BB72}"/>
              </a:ext>
            </a:extLst>
          </p:cNvPr>
          <p:cNvGraphicFramePr>
            <a:graphicFrameLocks noGrp="1"/>
          </p:cNvGraphicFramePr>
          <p:nvPr>
            <p:extLst>
              <p:ext uri="{D42A27DB-BD31-4B8C-83A1-F6EECF244321}">
                <p14:modId xmlns:p14="http://schemas.microsoft.com/office/powerpoint/2010/main" val="3847890151"/>
              </p:ext>
            </p:extLst>
          </p:nvPr>
        </p:nvGraphicFramePr>
        <p:xfrm>
          <a:off x="1937084" y="1198191"/>
          <a:ext cx="8181474" cy="4532092"/>
        </p:xfrm>
        <a:graphic>
          <a:graphicData uri="http://schemas.openxmlformats.org/drawingml/2006/table">
            <a:tbl>
              <a:tblPr>
                <a:tableStyleId>{5C22544A-7EE6-4342-B048-85BDC9FD1C3A}</a:tableStyleId>
              </a:tblPr>
              <a:tblGrid>
                <a:gridCol w="1496805">
                  <a:extLst>
                    <a:ext uri="{9D8B030D-6E8A-4147-A177-3AD203B41FA5}">
                      <a16:colId xmlns:a16="http://schemas.microsoft.com/office/drawing/2014/main" val="2562345258"/>
                    </a:ext>
                  </a:extLst>
                </a:gridCol>
                <a:gridCol w="1432430">
                  <a:extLst>
                    <a:ext uri="{9D8B030D-6E8A-4147-A177-3AD203B41FA5}">
                      <a16:colId xmlns:a16="http://schemas.microsoft.com/office/drawing/2014/main" val="1446421622"/>
                    </a:ext>
                  </a:extLst>
                </a:gridCol>
                <a:gridCol w="1496093">
                  <a:extLst>
                    <a:ext uri="{9D8B030D-6E8A-4147-A177-3AD203B41FA5}">
                      <a16:colId xmlns:a16="http://schemas.microsoft.com/office/drawing/2014/main" val="2245020012"/>
                    </a:ext>
                  </a:extLst>
                </a:gridCol>
                <a:gridCol w="1496093">
                  <a:extLst>
                    <a:ext uri="{9D8B030D-6E8A-4147-A177-3AD203B41FA5}">
                      <a16:colId xmlns:a16="http://schemas.microsoft.com/office/drawing/2014/main" val="727981862"/>
                    </a:ext>
                  </a:extLst>
                </a:gridCol>
                <a:gridCol w="2260053">
                  <a:extLst>
                    <a:ext uri="{9D8B030D-6E8A-4147-A177-3AD203B41FA5}">
                      <a16:colId xmlns:a16="http://schemas.microsoft.com/office/drawing/2014/main" val="190305738"/>
                    </a:ext>
                  </a:extLst>
                </a:gridCol>
              </a:tblGrid>
              <a:tr h="675337">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Localidad</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gridSpan="3">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 CRITERIOS DE GLOSAS APLICADOS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hMerge="1">
                  <a:txBody>
                    <a:bodyPr/>
                    <a:lstStyle/>
                    <a:p>
                      <a:endParaRPr lang="es-CO"/>
                    </a:p>
                  </a:txBody>
                  <a:tcPr/>
                </a:tc>
                <a:tc hMerge="1">
                  <a:txBody>
                    <a:bodyPr/>
                    <a:lstStyle/>
                    <a:p>
                      <a:pPr algn="ctr" rtl="0" fontAlgn="ct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Total de glosas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extLst>
                  <a:ext uri="{0D108BD9-81ED-4DB2-BD59-A6C34878D82A}">
                    <a16:rowId xmlns:a16="http://schemas.microsoft.com/office/drawing/2014/main" val="2886574344"/>
                  </a:ext>
                </a:extLst>
              </a:tr>
              <a:tr h="416697">
                <a:tc vMerge="1">
                  <a:txBody>
                    <a:bodyPr/>
                    <a:lstStyle/>
                    <a:p>
                      <a:endParaRPr lang="es-CO"/>
                    </a:p>
                  </a:txBody>
                  <a:tcPr/>
                </a:tc>
                <a:tc>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G-12</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800" b="1" u="none" strike="noStrike" kern="1200" dirty="0">
                          <a:solidFill>
                            <a:schemeClr val="bg1"/>
                          </a:solidFill>
                          <a:effectLst>
                            <a:outerShdw blurRad="50800" dist="38100" algn="tr" rotWithShape="0">
                              <a:prstClr val="black">
                                <a:alpha val="40000"/>
                              </a:prstClr>
                            </a:outerShdw>
                          </a:effectLst>
                          <a:latin typeface="Aptos" panose="020B0004020202020204" pitchFamily="34" charset="0"/>
                          <a:ea typeface="+mn-ea"/>
                          <a:cs typeface="Arial" panose="020B0604020202020204" pitchFamily="34" charset="0"/>
                        </a:rPr>
                        <a:t>G-9</a:t>
                      </a:r>
                      <a:endParaRPr lang="es-CO" dirty="0">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800" b="1" u="none" strike="noStrike" kern="1200" dirty="0">
                          <a:solidFill>
                            <a:schemeClr val="bg1"/>
                          </a:solidFill>
                          <a:effectLst>
                            <a:outerShdw blurRad="50800" dist="38100" algn="tr" rotWithShape="0">
                              <a:prstClr val="black">
                                <a:alpha val="40000"/>
                              </a:prstClr>
                            </a:outerShdw>
                          </a:effectLst>
                          <a:latin typeface="Aptos" panose="020B0004020202020204" pitchFamily="34" charset="0"/>
                          <a:ea typeface="+mn-ea"/>
                          <a:cs typeface="Arial" panose="020B0604020202020204" pitchFamily="34" charset="0"/>
                        </a:rPr>
                        <a:t>G-10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vMerge="1">
                  <a:txBody>
                    <a:bodyPr/>
                    <a:lstStyle/>
                    <a:p>
                      <a:endParaRPr lang="es-CO"/>
                    </a:p>
                  </a:txBody>
                  <a:tcPr/>
                </a:tc>
                <a:extLst>
                  <a:ext uri="{0D108BD9-81ED-4DB2-BD59-A6C34878D82A}">
                    <a16:rowId xmlns:a16="http://schemas.microsoft.com/office/drawing/2014/main" val="2136629955"/>
                  </a:ext>
                </a:extLst>
              </a:tr>
              <a:tr h="819026">
                <a:tc>
                  <a:txBody>
                    <a:bodyPr/>
                    <a:lstStyle/>
                    <a:p>
                      <a:pPr algn="ctr" rtl="0" fontAlgn="b"/>
                      <a:r>
                        <a:rPr lang="es-CO" sz="1600" u="none" strike="noStrike" dirty="0">
                          <a:effectLst/>
                          <a:latin typeface="Aptos" panose="020B0004020202020204" pitchFamily="34" charset="0"/>
                          <a:cs typeface="Arial" panose="020B0604020202020204" pitchFamily="34" charset="0"/>
                        </a:rPr>
                        <a:t>SUBRED</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$ 3.275.666</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$ 3.275.666  </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$ 62.139</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$ 6.613.471 </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10529463"/>
                  </a:ext>
                </a:extLst>
              </a:tr>
              <a:tr h="819026">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DISTRITO</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56907905"/>
                  </a:ext>
                </a:extLst>
              </a:tr>
              <a:tr h="819026">
                <a:tc>
                  <a:txBody>
                    <a:bodyPr/>
                    <a:lstStyle/>
                    <a:p>
                      <a:pPr algn="ctr" rtl="0" fontAlgn="ctr"/>
                      <a:r>
                        <a:rPr lang="es-CO" sz="1600" u="none" strike="noStrike" dirty="0">
                          <a:effectLst/>
                          <a:latin typeface="Aptos" panose="020B0004020202020204" pitchFamily="34" charset="0"/>
                          <a:cs typeface="Arial" panose="020B0604020202020204" pitchFamily="34" charset="0"/>
                        </a:rPr>
                        <a:t>Total de glosas por Criterios </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2</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2</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1</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5</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41814901"/>
                  </a:ext>
                </a:extLst>
              </a:tr>
              <a:tr h="905238">
                <a:tc>
                  <a:txBody>
                    <a:bodyPr/>
                    <a:lstStyle/>
                    <a:p>
                      <a:pPr algn="ctr" rtl="0" fontAlgn="ctr"/>
                      <a:r>
                        <a:rPr lang="es-ES" sz="1600" u="none" strike="noStrike" dirty="0">
                          <a:effectLst/>
                          <a:latin typeface="Aptos" panose="020B0004020202020204" pitchFamily="34" charset="0"/>
                          <a:cs typeface="Arial" panose="020B0604020202020204" pitchFamily="34" charset="0"/>
                        </a:rPr>
                        <a:t>Peso Porcentual de las glosas </a:t>
                      </a:r>
                      <a:endParaRPr lang="es-ES"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40%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40%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20%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100%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80121830"/>
                  </a:ext>
                </a:extLst>
              </a:tr>
            </a:tbl>
          </a:graphicData>
        </a:graphic>
      </p:graphicFrame>
    </p:spTree>
    <p:extLst>
      <p:ext uri="{BB962C8B-B14F-4D97-AF65-F5344CB8AC3E}">
        <p14:creationId xmlns:p14="http://schemas.microsoft.com/office/powerpoint/2010/main" val="289772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663913"/>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1104977"/>
            <a:ext cx="10515600" cy="1200329"/>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endParaRPr lang="es-CO" dirty="0"/>
          </a:p>
          <a:p>
            <a:pPr algn="just"/>
            <a:endParaRPr lang="es-CO" dirty="0"/>
          </a:p>
          <a:p>
            <a:pPr algn="just"/>
            <a:endParaRPr lang="es-CO" dirty="0"/>
          </a:p>
        </p:txBody>
      </p:sp>
      <p:sp>
        <p:nvSpPr>
          <p:cNvPr id="4" name="CuadroTexto 3">
            <a:extLst>
              <a:ext uri="{FF2B5EF4-FFF2-40B4-BE49-F238E27FC236}">
                <a16:creationId xmlns:a16="http://schemas.microsoft.com/office/drawing/2014/main" id="{BD503E50-FFCC-8A27-43E3-CE0E8CE97074}"/>
              </a:ext>
            </a:extLst>
          </p:cNvPr>
          <p:cNvSpPr txBox="1"/>
          <p:nvPr/>
        </p:nvSpPr>
        <p:spPr>
          <a:xfrm>
            <a:off x="838202" y="1621904"/>
            <a:ext cx="10515600" cy="2308324"/>
          </a:xfrm>
          <a:prstGeom prst="rect">
            <a:avLst/>
          </a:prstGeom>
          <a:noFill/>
        </p:spPr>
        <p:txBody>
          <a:bodyPr wrap="square" rtlCol="0">
            <a:spAutoFit/>
          </a:bodyPr>
          <a:lstStyle/>
          <a:p>
            <a:pPr algn="just"/>
            <a:endParaRPr lang="es-CO" dirty="0"/>
          </a:p>
          <a:p>
            <a:pPr algn="just"/>
            <a:r>
              <a:rPr lang="es-MX" dirty="0">
                <a:latin typeface="Arial" panose="020B0604020202020204" pitchFamily="34" charset="0"/>
                <a:cs typeface="Arial" panose="020B0604020202020204" pitchFamily="34" charset="0"/>
              </a:rPr>
              <a:t>Se indaga a la Subred si para el convenio en seguimiento del 01 de agosto al 30 de septiembre de 2025, cuentan con soportes adicionales a lo que se encuentra reportado como ejecutado en el informe de gestión, para los productos verificados en la presente acta, ante lo cual la Subred manifiesta que SI se realizaron actividades adicionales en el mes de agosto del 2025 a las soportadas en el momento del seguimiento en el producto 25 - Caracterización de las condiciones de salud y trabajo para la concertación de planes en UTI con trabajadores informales; con los siguientes datos:</a:t>
            </a:r>
            <a:endParaRPr lang="es-CO" dirty="0"/>
          </a:p>
        </p:txBody>
      </p:sp>
      <p:graphicFrame>
        <p:nvGraphicFramePr>
          <p:cNvPr id="3" name="Tabla 2"/>
          <p:cNvGraphicFramePr>
            <a:graphicFrameLocks noGrp="1"/>
          </p:cNvGraphicFramePr>
          <p:nvPr>
            <p:extLst>
              <p:ext uri="{D42A27DB-BD31-4B8C-83A1-F6EECF244321}">
                <p14:modId xmlns:p14="http://schemas.microsoft.com/office/powerpoint/2010/main" val="700198647"/>
              </p:ext>
            </p:extLst>
          </p:nvPr>
        </p:nvGraphicFramePr>
        <p:xfrm>
          <a:off x="838202" y="4368845"/>
          <a:ext cx="10515600" cy="1097280"/>
        </p:xfrm>
        <a:graphic>
          <a:graphicData uri="http://schemas.openxmlformats.org/drawingml/2006/table">
            <a:tbl>
              <a:tblPr firstRow="1" bandRow="1">
                <a:tableStyleId>{5C22544A-7EE6-4342-B048-85BDC9FD1C3A}</a:tableStyleId>
              </a:tblPr>
              <a:tblGrid>
                <a:gridCol w="1752600">
                  <a:extLst>
                    <a:ext uri="{9D8B030D-6E8A-4147-A177-3AD203B41FA5}">
                      <a16:colId xmlns:a16="http://schemas.microsoft.com/office/drawing/2014/main" val="3551376924"/>
                    </a:ext>
                  </a:extLst>
                </a:gridCol>
                <a:gridCol w="1752600">
                  <a:extLst>
                    <a:ext uri="{9D8B030D-6E8A-4147-A177-3AD203B41FA5}">
                      <a16:colId xmlns:a16="http://schemas.microsoft.com/office/drawing/2014/main" val="1618208811"/>
                    </a:ext>
                  </a:extLst>
                </a:gridCol>
                <a:gridCol w="1752600">
                  <a:extLst>
                    <a:ext uri="{9D8B030D-6E8A-4147-A177-3AD203B41FA5}">
                      <a16:colId xmlns:a16="http://schemas.microsoft.com/office/drawing/2014/main" val="4177459409"/>
                    </a:ext>
                  </a:extLst>
                </a:gridCol>
                <a:gridCol w="1752600">
                  <a:extLst>
                    <a:ext uri="{9D8B030D-6E8A-4147-A177-3AD203B41FA5}">
                      <a16:colId xmlns:a16="http://schemas.microsoft.com/office/drawing/2014/main" val="3549503469"/>
                    </a:ext>
                  </a:extLst>
                </a:gridCol>
                <a:gridCol w="1534549">
                  <a:extLst>
                    <a:ext uri="{9D8B030D-6E8A-4147-A177-3AD203B41FA5}">
                      <a16:colId xmlns:a16="http://schemas.microsoft.com/office/drawing/2014/main" val="2532516659"/>
                    </a:ext>
                  </a:extLst>
                </a:gridCol>
                <a:gridCol w="1970651">
                  <a:extLst>
                    <a:ext uri="{9D8B030D-6E8A-4147-A177-3AD203B41FA5}">
                      <a16:colId xmlns:a16="http://schemas.microsoft.com/office/drawing/2014/main" val="456499000"/>
                    </a:ext>
                  </a:extLst>
                </a:gridCol>
              </a:tblGrid>
              <a:tr h="370840">
                <a:tc>
                  <a:txBody>
                    <a:bodyPr/>
                    <a:lstStyle/>
                    <a:p>
                      <a:pPr algn="ctr"/>
                      <a:r>
                        <a:rPr lang="es-CO" sz="2000" dirty="0"/>
                        <a:t>USAQUEN</a:t>
                      </a:r>
                    </a:p>
                  </a:txBody>
                  <a:tcPr/>
                </a:tc>
                <a:tc>
                  <a:txBody>
                    <a:bodyPr/>
                    <a:lstStyle/>
                    <a:p>
                      <a:pPr algn="ctr"/>
                      <a:r>
                        <a:rPr lang="es-CO" sz="2000" dirty="0"/>
                        <a:t>ENGATIVA</a:t>
                      </a:r>
                    </a:p>
                  </a:txBody>
                  <a:tcPr/>
                </a:tc>
                <a:tc>
                  <a:txBody>
                    <a:bodyPr/>
                    <a:lstStyle/>
                    <a:p>
                      <a:pPr algn="ctr"/>
                      <a:r>
                        <a:rPr lang="es-CO" sz="2000" dirty="0"/>
                        <a:t>SUBA</a:t>
                      </a:r>
                    </a:p>
                  </a:txBody>
                  <a:tcPr/>
                </a:tc>
                <a:tc>
                  <a:txBody>
                    <a:bodyPr/>
                    <a:lstStyle/>
                    <a:p>
                      <a:pPr algn="ctr"/>
                      <a:r>
                        <a:rPr lang="es-CO" sz="2000" dirty="0"/>
                        <a:t>CHAPINERO</a:t>
                      </a:r>
                    </a:p>
                  </a:txBody>
                  <a:tcPr/>
                </a:tc>
                <a:tc>
                  <a:txBody>
                    <a:bodyPr/>
                    <a:lstStyle/>
                    <a:p>
                      <a:pPr algn="ctr"/>
                      <a:r>
                        <a:rPr lang="es-CO" sz="2000" dirty="0"/>
                        <a:t>BARRIOS UNIDOS</a:t>
                      </a:r>
                    </a:p>
                  </a:txBody>
                  <a:tcPr/>
                </a:tc>
                <a:tc>
                  <a:txBody>
                    <a:bodyPr/>
                    <a:lstStyle/>
                    <a:p>
                      <a:pPr algn="ctr"/>
                      <a:r>
                        <a:rPr lang="es-CO" sz="2000" dirty="0"/>
                        <a:t>TEUSAQUILLO</a:t>
                      </a:r>
                    </a:p>
                  </a:txBody>
                  <a:tcPr/>
                </a:tc>
                <a:extLst>
                  <a:ext uri="{0D108BD9-81ED-4DB2-BD59-A6C34878D82A}">
                    <a16:rowId xmlns:a16="http://schemas.microsoft.com/office/drawing/2014/main" val="381736666"/>
                  </a:ext>
                </a:extLst>
              </a:tr>
              <a:tr h="370840">
                <a:tc>
                  <a:txBody>
                    <a:bodyPr/>
                    <a:lstStyle/>
                    <a:p>
                      <a:pPr algn="ctr"/>
                      <a:r>
                        <a:rPr lang="es-CO" sz="2000" dirty="0"/>
                        <a:t>30</a:t>
                      </a:r>
                    </a:p>
                  </a:txBody>
                  <a:tcPr/>
                </a:tc>
                <a:tc>
                  <a:txBody>
                    <a:bodyPr/>
                    <a:lstStyle/>
                    <a:p>
                      <a:pPr algn="ctr"/>
                      <a:r>
                        <a:rPr lang="es-CO" sz="2000" dirty="0"/>
                        <a:t>33</a:t>
                      </a:r>
                    </a:p>
                  </a:txBody>
                  <a:tcPr/>
                </a:tc>
                <a:tc>
                  <a:txBody>
                    <a:bodyPr/>
                    <a:lstStyle/>
                    <a:p>
                      <a:pPr algn="ctr"/>
                      <a:r>
                        <a:rPr lang="es-CO" sz="2000" dirty="0"/>
                        <a:t>61</a:t>
                      </a:r>
                    </a:p>
                  </a:txBody>
                  <a:tcPr/>
                </a:tc>
                <a:tc>
                  <a:txBody>
                    <a:bodyPr/>
                    <a:lstStyle/>
                    <a:p>
                      <a:pPr algn="ctr"/>
                      <a:r>
                        <a:rPr lang="es-CO" sz="2000" dirty="0"/>
                        <a:t>18</a:t>
                      </a:r>
                    </a:p>
                  </a:txBody>
                  <a:tcPr/>
                </a:tc>
                <a:tc>
                  <a:txBody>
                    <a:bodyPr/>
                    <a:lstStyle/>
                    <a:p>
                      <a:pPr algn="ctr"/>
                      <a:r>
                        <a:rPr lang="es-CO" sz="2000" dirty="0"/>
                        <a:t>39</a:t>
                      </a:r>
                    </a:p>
                  </a:txBody>
                  <a:tcPr/>
                </a:tc>
                <a:tc>
                  <a:txBody>
                    <a:bodyPr/>
                    <a:lstStyle/>
                    <a:p>
                      <a:pPr algn="ctr"/>
                      <a:r>
                        <a:rPr lang="es-CO" sz="2000" dirty="0"/>
                        <a:t>16</a:t>
                      </a:r>
                    </a:p>
                  </a:txBody>
                  <a:tcPr/>
                </a:tc>
                <a:extLst>
                  <a:ext uri="{0D108BD9-81ED-4DB2-BD59-A6C34878D82A}">
                    <a16:rowId xmlns:a16="http://schemas.microsoft.com/office/drawing/2014/main" val="3497938893"/>
                  </a:ext>
                </a:extLst>
              </a:tr>
            </a:tbl>
          </a:graphicData>
        </a:graphic>
      </p:graphicFrame>
    </p:spTree>
    <p:extLst>
      <p:ext uri="{BB962C8B-B14F-4D97-AF65-F5344CB8AC3E}">
        <p14:creationId xmlns:p14="http://schemas.microsoft.com/office/powerpoint/2010/main" val="155285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663913"/>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1104977"/>
            <a:ext cx="10515600" cy="1200329"/>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endParaRPr lang="es-CO" dirty="0"/>
          </a:p>
          <a:p>
            <a:pPr algn="just"/>
            <a:endParaRPr lang="es-CO" dirty="0"/>
          </a:p>
          <a:p>
            <a:pPr algn="just"/>
            <a:endParaRPr lang="es-CO" dirty="0"/>
          </a:p>
        </p:txBody>
      </p:sp>
      <p:sp>
        <p:nvSpPr>
          <p:cNvPr id="4" name="CuadroTexto 3">
            <a:extLst>
              <a:ext uri="{FF2B5EF4-FFF2-40B4-BE49-F238E27FC236}">
                <a16:creationId xmlns:a16="http://schemas.microsoft.com/office/drawing/2014/main" id="{BD503E50-FFCC-8A27-43E3-CE0E8CE97074}"/>
              </a:ext>
            </a:extLst>
          </p:cNvPr>
          <p:cNvSpPr txBox="1"/>
          <p:nvPr/>
        </p:nvSpPr>
        <p:spPr>
          <a:xfrm>
            <a:off x="838202" y="1621904"/>
            <a:ext cx="10515600" cy="3693319"/>
          </a:xfrm>
          <a:prstGeom prst="rect">
            <a:avLst/>
          </a:prstGeom>
          <a:noFill/>
        </p:spPr>
        <p:txBody>
          <a:bodyPr wrap="square" rtlCol="0">
            <a:spAutoFit/>
          </a:bodyPr>
          <a:lstStyle/>
          <a:p>
            <a:pPr algn="just"/>
            <a:r>
              <a:rPr lang="es-MX" dirty="0">
                <a:latin typeface="Arial" panose="020B0604020202020204" pitchFamily="34" charset="0"/>
                <a:cs typeface="Arial" panose="020B0604020202020204" pitchFamily="34" charset="0"/>
              </a:rPr>
              <a:t>Se indaga a la Subred si para el convenio en seguimiento del 01 de agosto al 30 de septiembre de 2025, cuentan con soportes adicionales a lo que se encuentra reportado como ejecutado en el informe de gestión, para los productos verificados en la presente acta, ante lo cual la Subred manifiesta que SI se realizaron actividades adicionales a las soportadas en el momento del seguimiento en los siguientes productos: </a:t>
            </a:r>
          </a:p>
          <a:p>
            <a:pPr algn="just"/>
            <a:endParaRPr lang="es-MX" dirty="0">
              <a:latin typeface="Arial" panose="020B0604020202020204" pitchFamily="34" charset="0"/>
              <a:cs typeface="Arial" panose="020B0604020202020204" pitchFamily="34" charset="0"/>
            </a:endParaRPr>
          </a:p>
          <a:p>
            <a:pPr algn="just"/>
            <a:r>
              <a:rPr lang="es-MX" dirty="0">
                <a:latin typeface="Arial" panose="020B0604020202020204" pitchFamily="34" charset="0"/>
                <a:cs typeface="Arial" panose="020B0604020202020204" pitchFamily="34" charset="0"/>
              </a:rPr>
              <a:t>Producto 36 Caracterización del perfil del riesgo en niños, niñas y adolescentes trabajadores en zonas de concentración comercial referenciadas a nivel intersectorial o por otros espacios y procesos, se reporta en el mes de agosto 2025 un total de 213 soportes adicionales.</a:t>
            </a:r>
          </a:p>
          <a:p>
            <a:pPr algn="just"/>
            <a:endParaRPr lang="es-MX" dirty="0">
              <a:latin typeface="Arial" panose="020B0604020202020204" pitchFamily="34" charset="0"/>
              <a:cs typeface="Arial" panose="020B0604020202020204" pitchFamily="34" charset="0"/>
            </a:endParaRPr>
          </a:p>
          <a:p>
            <a:pPr algn="just"/>
            <a:r>
              <a:rPr lang="es-MX" dirty="0">
                <a:latin typeface="Arial" panose="020B0604020202020204" pitchFamily="34" charset="0"/>
                <a:cs typeface="Arial" panose="020B0604020202020204" pitchFamily="34" charset="0"/>
              </a:rPr>
              <a:t>Producto 37 "Asesoría para la desvinculación del trabajo infantil Asesoría para el cuidado y la protección de la salud Monitoreo de la desvinculación Monitoreo – seguimiento del efecto", se reporta en el mes de septiembre 2025 1 soporte adicional en la localidad de Suba.</a:t>
            </a:r>
            <a:endParaRPr lang="es-CO"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1487337"/>
      </p:ext>
    </p:extLst>
  </p:cSld>
  <p:clrMapOvr>
    <a:masterClrMapping/>
  </p:clrMapOvr>
</p:sld>
</file>

<file path=ppt/theme/theme1.xml><?xml version="1.0" encoding="utf-8"?>
<a:theme xmlns:a="http://schemas.openxmlformats.org/drawingml/2006/main" name="Office Theme">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SDS-2" id="{4FBE0042-14EE-B943-9B4B-70CF6E9E673D}" vid="{6BE10E79-3E17-F94B-BD15-3961F05ABCD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E1E53B662641C24289E3BC0FC531FAF9" ma:contentTypeVersion="20" ma:contentTypeDescription="Crear nuevo documento." ma:contentTypeScope="" ma:versionID="3013ae9f43ace7ab47463345c6281a6c">
  <xsd:schema xmlns:xsd="http://www.w3.org/2001/XMLSchema" xmlns:xs="http://www.w3.org/2001/XMLSchema" xmlns:p="http://schemas.microsoft.com/office/2006/metadata/properties" xmlns:ns2="0dcfc175-cffb-489f-a5f5-fa812b665c51" xmlns:ns3="4e613a32-d978-4127-bfcc-dbab85fb6e36" targetNamespace="http://schemas.microsoft.com/office/2006/metadata/properties" ma:root="true" ma:fieldsID="957f96bd809a78ac437927d4634f0427" ns2:_="" ns3:_="">
    <xsd:import namespace="0dcfc175-cffb-489f-a5f5-fa812b665c51"/>
    <xsd:import namespace="4e613a32-d978-4127-bfcc-dbab85fb6e3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cfc175-cffb-489f-a5f5-fa812b665c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00797eea-8358-47d8-b969-3b387de3c5f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e613a32-d978-4127-bfcc-dbab85fb6e36"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b582488f-d407-4c41-8928-07d47a1dcb79}" ma:internalName="TaxCatchAll" ma:showField="CatchAllData" ma:web="4e613a32-d978-4127-bfcc-dbab85fb6e3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dcfc175-cffb-489f-a5f5-fa812b665c51">
      <Terms xmlns="http://schemas.microsoft.com/office/infopath/2007/PartnerControls"/>
    </lcf76f155ced4ddcb4097134ff3c332f>
    <TaxCatchAll xmlns="4e613a32-d978-4127-bfcc-dbab85fb6e36" xsi:nil="true"/>
  </documentManagement>
</p:properties>
</file>

<file path=customXml/itemProps1.xml><?xml version="1.0" encoding="utf-8"?>
<ds:datastoreItem xmlns:ds="http://schemas.openxmlformats.org/officeDocument/2006/customXml" ds:itemID="{682B4DE0-BB8C-4EE2-A872-ECCD235DB893}"/>
</file>

<file path=customXml/itemProps2.xml><?xml version="1.0" encoding="utf-8"?>
<ds:datastoreItem xmlns:ds="http://schemas.openxmlformats.org/officeDocument/2006/customXml" ds:itemID="{1978E95F-416D-4D8A-AE0D-ADD234040B7B}"/>
</file>

<file path=customXml/itemProps3.xml><?xml version="1.0" encoding="utf-8"?>
<ds:datastoreItem xmlns:ds="http://schemas.openxmlformats.org/officeDocument/2006/customXml" ds:itemID="{70822C8F-D61D-4552-BF67-8124AE956534}"/>
</file>

<file path=docProps/app.xml><?xml version="1.0" encoding="utf-8"?>
<Properties xmlns="http://schemas.openxmlformats.org/officeDocument/2006/extended-properties" xmlns:vt="http://schemas.openxmlformats.org/officeDocument/2006/docPropsVTypes">
  <Template/>
  <TotalTime>4038</TotalTime>
  <Words>5140</Words>
  <Application>Microsoft Office PowerPoint</Application>
  <PresentationFormat>Panorámica</PresentationFormat>
  <Paragraphs>542</Paragraphs>
  <Slides>38</Slides>
  <Notes>1</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38</vt:i4>
      </vt:variant>
    </vt:vector>
  </HeadingPairs>
  <TitlesOfParts>
    <vt:vector size="46" baseType="lpstr">
      <vt:lpstr>Aptos</vt:lpstr>
      <vt:lpstr>Arial</vt:lpstr>
      <vt:lpstr>Calibri</vt:lpstr>
      <vt:lpstr>Lexend Deca</vt:lpstr>
      <vt:lpstr>Lexend Deca Medium</vt:lpstr>
      <vt:lpstr>Oswald</vt:lpstr>
      <vt:lpstr>Times New Roman</vt:lpstr>
      <vt:lpstr>Office Theme</vt:lpstr>
      <vt:lpstr>Borrador SOCIALIZACIÓN HALLAZGOS ENTORNO CUIDADOR LABORAL </vt:lpstr>
      <vt:lpstr>AGENDA</vt:lpstr>
      <vt:lpstr>SUBRED NORTE</vt:lpstr>
      <vt:lpstr>MUESTREO – SEGUIMIENTO RETROSPECTIVO – SUBRED NORTE</vt:lpstr>
      <vt:lpstr>HALLAZGOS SEGUIMIENTO RETROSPECTIVO</vt:lpstr>
      <vt:lpstr>HALLAZGOS SEGUIMIENTO RETROSPECTIVO</vt:lpstr>
      <vt:lpstr>HALLAZGOS SEGUIMIENTO RETROSPECTIVO</vt:lpstr>
      <vt:lpstr>ASPECTOS RELEVANTES Y/O SUGERENCIAS TÉCNICAS</vt:lpstr>
      <vt:lpstr>ASPECTOS RELEVANTES Y/O SUGERENCIAS TÉCNICAS</vt:lpstr>
      <vt:lpstr>SUBRED SUR OCCIDENTE</vt:lpstr>
      <vt:lpstr>MUESTREO – SEGUIMIENTO RETROSPECTIVO – SUBRED SUR OCCIDENTE</vt:lpstr>
      <vt:lpstr>HALLAZGOS SEGUIMIENTO RETROSPECTIVO</vt:lpstr>
      <vt:lpstr>HALLAZGOS SEGUIMIENTO RETROSPECTIVO</vt:lpstr>
      <vt:lpstr>HALLAZGOS SEGUIMIENTO RETROSPECTIVO</vt:lpstr>
      <vt:lpstr>HALLAZGOS SEGUIMIENTO RETROSPECTIVO</vt:lpstr>
      <vt:lpstr>HALLAZGOS SEGUIMIENTO RETROSPECTIVO</vt:lpstr>
      <vt:lpstr>ASPECTOS RELEVANTES Y/O SUGERENCIAS TÉCNICAS</vt:lpstr>
      <vt:lpstr>ASPECTOS RELEVANTES Y/O SUGERENCIAS TÉCNICAS</vt:lpstr>
      <vt:lpstr>SUBRED SUR</vt:lpstr>
      <vt:lpstr>MUESTREO – SEGUIMIENTO RETROSPECTIVO – SUBRED SUR</vt:lpstr>
      <vt:lpstr>HALLAZGOS SEGUIMIENTO RETROSPECTIVO</vt:lpstr>
      <vt:lpstr>HALLAZGOS SEGUIMIENTO RETROSPECTIVO</vt:lpstr>
      <vt:lpstr>HALLAZGOS SEGUIMIENTO RETROSPECTIVO</vt:lpstr>
      <vt:lpstr>PLANES DE MEJORA</vt:lpstr>
      <vt:lpstr>ASPECTOS RELEVANTES Y/O SUGERENCIAS TÉCNICAS</vt:lpstr>
      <vt:lpstr>ASPECTOS RELEVANTES Y/O SUGERENCIAS TÉCNICAS</vt:lpstr>
      <vt:lpstr>SUGERENCIAS TÉCNICAS Y/O SUGERENCIAS</vt:lpstr>
      <vt:lpstr>SUBRED CENTRO ORIENTE</vt:lpstr>
      <vt:lpstr>MUESTREO – SEGUIMIENTO RETROSPECTIVO – SUBRED CENTRO ORIENTE</vt:lpstr>
      <vt:lpstr>HALLAZGOS SEGUIMIENTO RETROSPECTIVO</vt:lpstr>
      <vt:lpstr>HALLAZGOS SEGUIMIENTO RETROSPECTIVO</vt:lpstr>
      <vt:lpstr>HALLAZGOS SEGUIMIENTO RETROSPECTIVO</vt:lpstr>
      <vt:lpstr>HALLAZGOS SEGUIMIENTO RETROSPECTIVO</vt:lpstr>
      <vt:lpstr>PLANES DE MEJORAMIENTO</vt:lpstr>
      <vt:lpstr>ASPECTOS RELEVANTES Y/O SUGERENCIAS TÉCNICAS</vt:lpstr>
      <vt:lpstr>SUGERENCIAS TÉCNICAS Y/O SUGERENCIAS</vt:lpstr>
      <vt:lpstr>SUGERENCIAS TÉCNICAS Y/O SUGERENCIAS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Camila, Rodriguez Roa</dc:creator>
  <cp:lastModifiedBy>ALEJANDRO BUSTOS</cp:lastModifiedBy>
  <cp:revision>151</cp:revision>
  <dcterms:created xsi:type="dcterms:W3CDTF">2024-04-17T14:48:17Z</dcterms:created>
  <dcterms:modified xsi:type="dcterms:W3CDTF">2025-11-28T20:27:12Z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0x010100E1E53B662641C24289E3BC0FC531FAF9</vt:lpwstr>
  </property>
</Properties>
</file>