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sldIdLst>
    <p:sldId id="256" r:id="rId2"/>
    <p:sldId id="273" r:id="rId3"/>
    <p:sldId id="274" r:id="rId4"/>
    <p:sldId id="275" r:id="rId5"/>
    <p:sldId id="304" r:id="rId6"/>
    <p:sldId id="276" r:id="rId7"/>
    <p:sldId id="278" r:id="rId8"/>
    <p:sldId id="279" r:id="rId9"/>
    <p:sldId id="277" r:id="rId10"/>
    <p:sldId id="305" r:id="rId11"/>
    <p:sldId id="283" r:id="rId12"/>
    <p:sldId id="285" r:id="rId13"/>
    <p:sldId id="286" r:id="rId14"/>
    <p:sldId id="287" r:id="rId15"/>
    <p:sldId id="288" r:id="rId16"/>
    <p:sldId id="289" r:id="rId17"/>
    <p:sldId id="295" r:id="rId18"/>
    <p:sldId id="296" r:id="rId19"/>
    <p:sldId id="303" r:id="rId20"/>
    <p:sldId id="291" r:id="rId21"/>
    <p:sldId id="292" r:id="rId22"/>
    <p:sldId id="293" r:id="rId23"/>
    <p:sldId id="294" r:id="rId24"/>
    <p:sldId id="281" r:id="rId25"/>
    <p:sldId id="284" r:id="rId26"/>
    <p:sldId id="282" r:id="rId27"/>
    <p:sldId id="302" r:id="rId28"/>
    <p:sldId id="297" r:id="rId29"/>
    <p:sldId id="299" r:id="rId30"/>
    <p:sldId id="300" r:id="rId31"/>
    <p:sldId id="301" r:id="rId32"/>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98" autoAdjust="0"/>
    <p:restoredTop sz="94660"/>
  </p:normalViewPr>
  <p:slideViewPr>
    <p:cSldViewPr snapToGrid="0">
      <p:cViewPr varScale="1">
        <p:scale>
          <a:sx n="74" d="100"/>
          <a:sy n="74" d="100"/>
        </p:scale>
        <p:origin x="534"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10" name="Rectangle 9"/>
          <p:cNvSpPr/>
          <p:nvPr/>
        </p:nvSpPr>
        <p:spPr>
          <a:xfrm>
            <a:off x="0" y="0"/>
            <a:ext cx="12192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lvl1pPr algn="l">
              <a:defRPr/>
            </a:lvl1pPr>
          </a:lstStyle>
          <a:p>
            <a:fld id="{FA5A02DC-F95C-4536-9714-165AC8A6F680}" type="datetimeFigureOut">
              <a:rPr lang="es-CO" smtClean="0"/>
              <a:t>5/02/2024</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92242CE6-F3B6-4CE0-A722-1049F726E940}" type="slidenum">
              <a:rPr lang="es-CO" smtClean="0"/>
              <a:t>‹Nº›</a:t>
            </a:fld>
            <a:endParaRPr lang="es-CO"/>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2360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FA5A02DC-F95C-4536-9714-165AC8A6F680}" type="datetimeFigureOut">
              <a:rPr lang="es-CO" smtClean="0"/>
              <a:t>5/02/2024</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92242CE6-F3B6-4CE0-A722-1049F726E940}" type="slidenum">
              <a:rPr lang="es-CO" smtClean="0"/>
              <a:t>‹Nº›</a:t>
            </a:fld>
            <a:endParaRPr lang="es-CO"/>
          </a:p>
        </p:txBody>
      </p:sp>
    </p:spTree>
    <p:extLst>
      <p:ext uri="{BB962C8B-B14F-4D97-AF65-F5344CB8AC3E}">
        <p14:creationId xmlns:p14="http://schemas.microsoft.com/office/powerpoint/2010/main" val="9720248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FA5A02DC-F95C-4536-9714-165AC8A6F680}" type="datetimeFigureOut">
              <a:rPr lang="es-CO" smtClean="0"/>
              <a:t>5/02/2024</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92242CE6-F3B6-4CE0-A722-1049F726E940}" type="slidenum">
              <a:rPr lang="es-CO" smtClean="0"/>
              <a:t>‹Nº›</a:t>
            </a:fld>
            <a:endParaRPr lang="es-CO"/>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924725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FA5A02DC-F95C-4536-9714-165AC8A6F680}" type="datetimeFigureOut">
              <a:rPr lang="es-CO" smtClean="0"/>
              <a:t>5/02/2024</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92242CE6-F3B6-4CE0-A722-1049F726E940}" type="slidenum">
              <a:rPr lang="es-CO" smtClean="0"/>
              <a:t>‹Nº›</a:t>
            </a:fld>
            <a:endParaRPr lang="es-CO"/>
          </a:p>
        </p:txBody>
      </p:sp>
    </p:spTree>
    <p:extLst>
      <p:ext uri="{BB962C8B-B14F-4D97-AF65-F5344CB8AC3E}">
        <p14:creationId xmlns:p14="http://schemas.microsoft.com/office/powerpoint/2010/main" val="30686262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9" name="Rectangle 8"/>
          <p:cNvSpPr/>
          <p:nvPr/>
        </p:nvSpPr>
        <p:spPr>
          <a:xfrm>
            <a:off x="0" y="0"/>
            <a:ext cx="12192000" cy="4572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FA5A02DC-F95C-4536-9714-165AC8A6F680}" type="datetimeFigureOut">
              <a:rPr lang="es-CO" smtClean="0"/>
              <a:t>5/02/2024</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92242CE6-F3B6-4CE0-A722-1049F726E940}" type="slidenum">
              <a:rPr lang="es-CO" smtClean="0"/>
              <a:t>‹Nº›</a:t>
            </a:fld>
            <a:endParaRPr lang="es-CO"/>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654071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1024127" y="2286000"/>
            <a:ext cx="4754880" cy="402336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FA5A02DC-F95C-4536-9714-165AC8A6F680}" type="datetimeFigureOut">
              <a:rPr lang="es-CO" smtClean="0"/>
              <a:t>5/02/2024</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92242CE6-F3B6-4CE0-A722-1049F726E940}" type="slidenum">
              <a:rPr lang="es-CO" smtClean="0"/>
              <a:t>‹Nº›</a:t>
            </a:fld>
            <a:endParaRPr lang="es-CO"/>
          </a:p>
        </p:txBody>
      </p:sp>
    </p:spTree>
    <p:extLst>
      <p:ext uri="{BB962C8B-B14F-4D97-AF65-F5344CB8AC3E}">
        <p14:creationId xmlns:p14="http://schemas.microsoft.com/office/powerpoint/2010/main" val="12693083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1024128" y="2967788"/>
            <a:ext cx="4754880" cy="3341572"/>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5990888"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s-ES" smtClean="0"/>
              <a:t>Haga clic para modificar el estilo de texto del patrón</a:t>
            </a:r>
          </a:p>
        </p:txBody>
      </p:sp>
      <p:sp>
        <p:nvSpPr>
          <p:cNvPr id="6" name="Content Placeholder 5"/>
          <p:cNvSpPr>
            <a:spLocks noGrp="1"/>
          </p:cNvSpPr>
          <p:nvPr>
            <p:ph sz="quarter" idx="4"/>
          </p:nvPr>
        </p:nvSpPr>
        <p:spPr>
          <a:xfrm>
            <a:off x="5990888" y="2967788"/>
            <a:ext cx="4754880" cy="3341572"/>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FA5A02DC-F95C-4536-9714-165AC8A6F680}" type="datetimeFigureOut">
              <a:rPr lang="es-CO" smtClean="0"/>
              <a:t>5/02/2024</a:t>
            </a:fld>
            <a:endParaRPr lang="es-CO"/>
          </a:p>
        </p:txBody>
      </p:sp>
      <p:sp>
        <p:nvSpPr>
          <p:cNvPr id="8" name="Footer Placeholder 7"/>
          <p:cNvSpPr>
            <a:spLocks noGrp="1"/>
          </p:cNvSpPr>
          <p:nvPr>
            <p:ph type="ftr" sz="quarter" idx="11"/>
          </p:nvPr>
        </p:nvSpPr>
        <p:spPr/>
        <p:txBody>
          <a:bodyPr/>
          <a:lstStyle/>
          <a:p>
            <a:endParaRPr lang="es-CO"/>
          </a:p>
        </p:txBody>
      </p:sp>
      <p:sp>
        <p:nvSpPr>
          <p:cNvPr id="9" name="Slide Number Placeholder 8"/>
          <p:cNvSpPr>
            <a:spLocks noGrp="1"/>
          </p:cNvSpPr>
          <p:nvPr>
            <p:ph type="sldNum" sz="quarter" idx="12"/>
          </p:nvPr>
        </p:nvSpPr>
        <p:spPr/>
        <p:txBody>
          <a:bodyPr/>
          <a:lstStyle/>
          <a:p>
            <a:fld id="{92242CE6-F3B6-4CE0-A722-1049F726E940}" type="slidenum">
              <a:rPr lang="es-CO" smtClean="0"/>
              <a:t>‹Nº›</a:t>
            </a:fld>
            <a:endParaRPr lang="es-CO"/>
          </a:p>
        </p:txBody>
      </p:sp>
    </p:spTree>
    <p:extLst>
      <p:ext uri="{BB962C8B-B14F-4D97-AF65-F5344CB8AC3E}">
        <p14:creationId xmlns:p14="http://schemas.microsoft.com/office/powerpoint/2010/main" val="18771038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FA5A02DC-F95C-4536-9714-165AC8A6F680}" type="datetimeFigureOut">
              <a:rPr lang="es-CO" smtClean="0"/>
              <a:t>5/02/2024</a:t>
            </a:fld>
            <a:endParaRPr lang="es-CO"/>
          </a:p>
        </p:txBody>
      </p:sp>
      <p:sp>
        <p:nvSpPr>
          <p:cNvPr id="4" name="Footer Placeholder 3"/>
          <p:cNvSpPr>
            <a:spLocks noGrp="1"/>
          </p:cNvSpPr>
          <p:nvPr>
            <p:ph type="ftr" sz="quarter" idx="11"/>
          </p:nvPr>
        </p:nvSpPr>
        <p:spPr/>
        <p:txBody>
          <a:bodyPr/>
          <a:lstStyle/>
          <a:p>
            <a:endParaRPr lang="es-CO"/>
          </a:p>
        </p:txBody>
      </p:sp>
      <p:sp>
        <p:nvSpPr>
          <p:cNvPr id="5" name="Slide Number Placeholder 4"/>
          <p:cNvSpPr>
            <a:spLocks noGrp="1"/>
          </p:cNvSpPr>
          <p:nvPr>
            <p:ph type="sldNum" sz="quarter" idx="12"/>
          </p:nvPr>
        </p:nvSpPr>
        <p:spPr/>
        <p:txBody>
          <a:bodyPr/>
          <a:lstStyle/>
          <a:p>
            <a:fld id="{92242CE6-F3B6-4CE0-A722-1049F726E940}" type="slidenum">
              <a:rPr lang="es-CO" smtClean="0"/>
              <a:t>‹Nº›</a:t>
            </a:fld>
            <a:endParaRPr lang="es-CO"/>
          </a:p>
        </p:txBody>
      </p:sp>
    </p:spTree>
    <p:extLst>
      <p:ext uri="{BB962C8B-B14F-4D97-AF65-F5344CB8AC3E}">
        <p14:creationId xmlns:p14="http://schemas.microsoft.com/office/powerpoint/2010/main" val="19830069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A5A02DC-F95C-4536-9714-165AC8A6F680}" type="datetimeFigureOut">
              <a:rPr lang="es-CO" smtClean="0"/>
              <a:t>5/02/2024</a:t>
            </a:fld>
            <a:endParaRPr lang="es-CO"/>
          </a:p>
        </p:txBody>
      </p:sp>
      <p:sp>
        <p:nvSpPr>
          <p:cNvPr id="3" name="Footer Placeholder 2"/>
          <p:cNvSpPr>
            <a:spLocks noGrp="1"/>
          </p:cNvSpPr>
          <p:nvPr>
            <p:ph type="ftr" sz="quarter" idx="11"/>
          </p:nvPr>
        </p:nvSpPr>
        <p:spPr/>
        <p:txBody>
          <a:bodyPr/>
          <a:lstStyle/>
          <a:p>
            <a:endParaRPr lang="es-CO"/>
          </a:p>
        </p:txBody>
      </p:sp>
      <p:sp>
        <p:nvSpPr>
          <p:cNvPr id="4" name="Slide Number Placeholder 3"/>
          <p:cNvSpPr>
            <a:spLocks noGrp="1"/>
          </p:cNvSpPr>
          <p:nvPr>
            <p:ph type="sldNum" sz="quarter" idx="12"/>
          </p:nvPr>
        </p:nvSpPr>
        <p:spPr/>
        <p:txBody>
          <a:bodyPr/>
          <a:lstStyle/>
          <a:p>
            <a:fld id="{92242CE6-F3B6-4CE0-A722-1049F726E940}" type="slidenum">
              <a:rPr lang="es-CO" smtClean="0"/>
              <a:t>‹Nº›</a:t>
            </a:fld>
            <a:endParaRPr lang="es-CO"/>
          </a:p>
        </p:txBody>
      </p:sp>
    </p:spTree>
    <p:extLst>
      <p:ext uri="{BB962C8B-B14F-4D97-AF65-F5344CB8AC3E}">
        <p14:creationId xmlns:p14="http://schemas.microsoft.com/office/powerpoint/2010/main" val="4304653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FA5A02DC-F95C-4536-9714-165AC8A6F680}" type="datetimeFigureOut">
              <a:rPr lang="es-CO" smtClean="0"/>
              <a:t>5/02/2024</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92242CE6-F3B6-4CE0-A722-1049F726E940}" type="slidenum">
              <a:rPr lang="es-CO" smtClean="0"/>
              <a:t>‹Nº›</a:t>
            </a:fld>
            <a:endParaRPr lang="es-CO"/>
          </a:p>
        </p:txBody>
      </p:sp>
    </p:spTree>
    <p:extLst>
      <p:ext uri="{BB962C8B-B14F-4D97-AF65-F5344CB8AC3E}">
        <p14:creationId xmlns:p14="http://schemas.microsoft.com/office/powerpoint/2010/main" val="25525701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0" y="-1"/>
            <a:ext cx="12188952" cy="4572000"/>
          </a:xfrm>
          <a:solidFill>
            <a:schemeClr val="accent1">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FA5A02DC-F95C-4536-9714-165AC8A6F680}" type="datetimeFigureOut">
              <a:rPr lang="es-CO" smtClean="0"/>
              <a:t>5/02/2024</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92242CE6-F3B6-4CE0-A722-1049F726E940}" type="slidenum">
              <a:rPr lang="es-CO" smtClean="0"/>
              <a:t>‹Nº›</a:t>
            </a:fld>
            <a:endParaRPr lang="es-CO"/>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06371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FA5A02DC-F95C-4536-9714-165AC8A6F680}" type="datetimeFigureOut">
              <a:rPr lang="es-CO" smtClean="0"/>
              <a:t>5/02/2024</a:t>
            </a:fld>
            <a:endParaRPr lang="es-CO"/>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s-CO"/>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92242CE6-F3B6-4CE0-A722-1049F726E940}" type="slidenum">
              <a:rPr lang="es-CO" smtClean="0"/>
              <a:t>‹Nº›</a:t>
            </a:fld>
            <a:endParaRPr lang="es-CO"/>
          </a:p>
        </p:txBody>
      </p:sp>
      <p:cxnSp>
        <p:nvCxnSpPr>
          <p:cNvPr id="7" name="Straight Connector 6"/>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37447363"/>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15.jpg"/></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r>
              <a:rPr lang="es-CO" dirty="0" smtClean="0"/>
              <a:t>Fundamentos de Algoritmia</a:t>
            </a:r>
            <a:endParaRPr lang="es-CO" dirty="0"/>
          </a:p>
        </p:txBody>
      </p:sp>
      <p:sp>
        <p:nvSpPr>
          <p:cNvPr id="3" name="Subtítulo 2"/>
          <p:cNvSpPr>
            <a:spLocks noGrp="1"/>
          </p:cNvSpPr>
          <p:nvPr>
            <p:ph type="subTitle" idx="1"/>
          </p:nvPr>
        </p:nvSpPr>
        <p:spPr>
          <a:xfrm>
            <a:off x="8612961" y="5199056"/>
            <a:ext cx="4018280" cy="985202"/>
          </a:xfrm>
        </p:spPr>
        <p:txBody>
          <a:bodyPr>
            <a:noAutofit/>
          </a:bodyPr>
          <a:lstStyle/>
          <a:p>
            <a:r>
              <a:rPr lang="es-CO" sz="2800" dirty="0" smtClean="0"/>
              <a:t>Carlos Manuel Nuñez</a:t>
            </a:r>
          </a:p>
          <a:p>
            <a:endParaRPr lang="es-CO" dirty="0"/>
          </a:p>
        </p:txBody>
      </p:sp>
    </p:spTree>
    <p:extLst>
      <p:ext uri="{BB962C8B-B14F-4D97-AF65-F5344CB8AC3E}">
        <p14:creationId xmlns:p14="http://schemas.microsoft.com/office/powerpoint/2010/main" val="257813679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24128" y="585216"/>
            <a:ext cx="10228072" cy="1499616"/>
          </a:xfrm>
        </p:spPr>
        <p:txBody>
          <a:bodyPr/>
          <a:lstStyle/>
          <a:p>
            <a:r>
              <a:rPr lang="es-CO" dirty="0" smtClean="0"/>
              <a:t>Lenguaje Natural</a:t>
            </a:r>
            <a:endParaRPr lang="es-CO" dirty="0"/>
          </a:p>
        </p:txBody>
      </p:sp>
      <p:sp>
        <p:nvSpPr>
          <p:cNvPr id="3" name="Marcador de contenido 2"/>
          <p:cNvSpPr>
            <a:spLocks noGrp="1"/>
          </p:cNvSpPr>
          <p:nvPr>
            <p:ph idx="1"/>
          </p:nvPr>
        </p:nvSpPr>
        <p:spPr>
          <a:xfrm>
            <a:off x="893064" y="1981200"/>
            <a:ext cx="11049000" cy="1670137"/>
          </a:xfrm>
        </p:spPr>
        <p:txBody>
          <a:bodyPr>
            <a:normAutofit/>
          </a:bodyPr>
          <a:lstStyle/>
          <a:p>
            <a:pPr marL="0" indent="0">
              <a:buNone/>
            </a:pPr>
            <a:r>
              <a:rPr lang="es-CO" sz="2400" dirty="0" smtClean="0"/>
              <a:t>Ej. Algoritmo para preparar limonada.</a:t>
            </a:r>
            <a:r>
              <a:rPr lang="es-CO" sz="2400" dirty="0"/>
              <a:t>	</a:t>
            </a:r>
            <a:endParaRPr lang="es-CO" sz="2400" dirty="0" smtClean="0"/>
          </a:p>
          <a:p>
            <a:pPr marL="0" indent="0">
              <a:buNone/>
            </a:pPr>
            <a:endParaRPr lang="es-CO" sz="2400" dirty="0"/>
          </a:p>
          <a:p>
            <a:pPr marL="0" indent="0">
              <a:buNone/>
            </a:pPr>
            <a:endParaRPr lang="es-CO" sz="2400" dirty="0" smtClean="0"/>
          </a:p>
          <a:p>
            <a:pPr marL="173736" lvl="1" indent="0">
              <a:buNone/>
            </a:pPr>
            <a:endParaRPr lang="es-CO" sz="2000" dirty="0"/>
          </a:p>
          <a:p>
            <a:pPr marL="356616" lvl="2" indent="0">
              <a:buNone/>
            </a:pPr>
            <a:endParaRPr lang="es-CO" sz="2400" dirty="0" smtClean="0"/>
          </a:p>
          <a:p>
            <a:endParaRPr lang="es-CO" sz="2400" dirty="0"/>
          </a:p>
        </p:txBody>
      </p:sp>
      <p:sp>
        <p:nvSpPr>
          <p:cNvPr id="5" name="Marcador de contenido 2"/>
          <p:cNvSpPr txBox="1">
            <a:spLocks/>
          </p:cNvSpPr>
          <p:nvPr/>
        </p:nvSpPr>
        <p:spPr>
          <a:xfrm>
            <a:off x="2342884" y="2637582"/>
            <a:ext cx="7918886" cy="3369501"/>
          </a:xfrm>
          <a:prstGeom prst="rect">
            <a:avLst/>
          </a:prstGeom>
        </p:spPr>
        <p:txBody>
          <a:bodyPr vert="horz" lIns="45720" tIns="45720" rIns="45720" bIns="45720" rtlCol="0">
            <a:no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a:lstStyle>
          <a:p>
            <a:pPr marL="0" indent="0">
              <a:buFont typeface="Tw Cen MT" panose="020B0602020104020603" pitchFamily="34" charset="0"/>
              <a:buNone/>
            </a:pPr>
            <a:r>
              <a:rPr lang="es-CO" sz="2800" dirty="0" smtClean="0"/>
              <a:t>	</a:t>
            </a:r>
          </a:p>
          <a:p>
            <a:pPr lvl="8"/>
            <a:r>
              <a:rPr lang="es-CO" sz="2000" dirty="0" smtClean="0"/>
              <a:t>1. Alistar los limones, el azúcar, el agua, una cuchara, un vaso y la jarra para preparar la limonada.</a:t>
            </a:r>
          </a:p>
          <a:p>
            <a:pPr lvl="8"/>
            <a:r>
              <a:rPr lang="es-CO" sz="2000" dirty="0"/>
              <a:t>2</a:t>
            </a:r>
            <a:r>
              <a:rPr lang="es-CO" sz="2000" dirty="0" smtClean="0"/>
              <a:t>. Llenar la jarra con agua</a:t>
            </a:r>
          </a:p>
          <a:p>
            <a:pPr lvl="8"/>
            <a:r>
              <a:rPr lang="es-CO" sz="2000" dirty="0"/>
              <a:t>3</a:t>
            </a:r>
            <a:r>
              <a:rPr lang="es-CO" sz="2000" dirty="0" smtClean="0"/>
              <a:t>. Cortar los limones por la mitad</a:t>
            </a:r>
          </a:p>
          <a:p>
            <a:pPr lvl="8"/>
            <a:r>
              <a:rPr lang="es-CO" sz="2000" dirty="0"/>
              <a:t>4</a:t>
            </a:r>
            <a:r>
              <a:rPr lang="es-CO" sz="2000" dirty="0" smtClean="0"/>
              <a:t>. Exprimir los limones en la jarra con agua</a:t>
            </a:r>
          </a:p>
          <a:p>
            <a:pPr lvl="8"/>
            <a:r>
              <a:rPr lang="es-CO" sz="2000" dirty="0"/>
              <a:t>5</a:t>
            </a:r>
            <a:r>
              <a:rPr lang="es-CO" sz="2000" dirty="0" smtClean="0"/>
              <a:t>. Adicionar azúcar al gusto</a:t>
            </a:r>
          </a:p>
          <a:p>
            <a:pPr lvl="8"/>
            <a:r>
              <a:rPr lang="es-CO" sz="2000" dirty="0"/>
              <a:t>6</a:t>
            </a:r>
            <a:r>
              <a:rPr lang="es-CO" sz="2000" dirty="0" smtClean="0"/>
              <a:t>. Usar la cuchara para revolver la limonada</a:t>
            </a:r>
          </a:p>
          <a:p>
            <a:pPr lvl="8"/>
            <a:r>
              <a:rPr lang="es-CO" sz="2000" dirty="0"/>
              <a:t>7</a:t>
            </a:r>
            <a:r>
              <a:rPr lang="es-CO" sz="2000" dirty="0" smtClean="0"/>
              <a:t>. Servir en el vaso</a:t>
            </a:r>
          </a:p>
          <a:p>
            <a:pPr marL="0" indent="0">
              <a:buFont typeface="Tw Cen MT" panose="020B0602020104020603" pitchFamily="34" charset="0"/>
              <a:buNone/>
            </a:pPr>
            <a:endParaRPr lang="es-CO" sz="2800" dirty="0" smtClean="0"/>
          </a:p>
          <a:p>
            <a:pPr marL="0" indent="0">
              <a:buFont typeface="Tw Cen MT" panose="020B0602020104020603" pitchFamily="34" charset="0"/>
              <a:buNone/>
            </a:pPr>
            <a:endParaRPr lang="es-CO" sz="2800" dirty="0" smtClean="0"/>
          </a:p>
          <a:p>
            <a:pPr marL="173736" lvl="1" indent="0">
              <a:buFont typeface="Wingdings 3" pitchFamily="18" charset="2"/>
              <a:buNone/>
            </a:pPr>
            <a:endParaRPr lang="es-CO" sz="2400" dirty="0" smtClean="0"/>
          </a:p>
          <a:p>
            <a:pPr marL="356616" lvl="2" indent="0">
              <a:buFont typeface="Wingdings 3" pitchFamily="18" charset="2"/>
              <a:buNone/>
            </a:pPr>
            <a:endParaRPr lang="es-CO" sz="2800" dirty="0" smtClean="0"/>
          </a:p>
          <a:p>
            <a:endParaRPr lang="es-CO" sz="2800" dirty="0"/>
          </a:p>
        </p:txBody>
      </p:sp>
    </p:spTree>
    <p:extLst>
      <p:ext uri="{BB962C8B-B14F-4D97-AF65-F5344CB8AC3E}">
        <p14:creationId xmlns:p14="http://schemas.microsoft.com/office/powerpoint/2010/main" val="32362117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24128" y="585216"/>
            <a:ext cx="10228072" cy="1499616"/>
          </a:xfrm>
        </p:spPr>
        <p:txBody>
          <a:bodyPr/>
          <a:lstStyle/>
          <a:p>
            <a:r>
              <a:rPr lang="es-CO" dirty="0" smtClean="0"/>
              <a:t>Seudocódigo. </a:t>
            </a:r>
            <a:endParaRPr lang="es-CO" dirty="0"/>
          </a:p>
        </p:txBody>
      </p:sp>
      <p:sp>
        <p:nvSpPr>
          <p:cNvPr id="3" name="Marcador de contenido 2"/>
          <p:cNvSpPr>
            <a:spLocks noGrp="1"/>
          </p:cNvSpPr>
          <p:nvPr>
            <p:ph idx="1"/>
          </p:nvPr>
        </p:nvSpPr>
        <p:spPr>
          <a:xfrm>
            <a:off x="893064" y="1981200"/>
            <a:ext cx="10762240" cy="4724400"/>
          </a:xfrm>
        </p:spPr>
        <p:txBody>
          <a:bodyPr>
            <a:normAutofit/>
          </a:bodyPr>
          <a:lstStyle/>
          <a:p>
            <a:pPr marL="0" indent="0" algn="just">
              <a:buNone/>
            </a:pPr>
            <a:r>
              <a:rPr lang="es-ES" sz="2400" dirty="0" smtClean="0"/>
              <a:t>El seudocódigo cumplen </a:t>
            </a:r>
            <a:r>
              <a:rPr lang="es-ES" sz="2400" dirty="0"/>
              <a:t>la misma función pero orientados a definir la solución de un problema de una manera más precisa y buscando definiciones formales, generalmente usados para la elaboración de fórmulas o problemas a resolver mediante algoritmos computacionales.</a:t>
            </a:r>
            <a:endParaRPr lang="es-CO" sz="2400" dirty="0"/>
          </a:p>
          <a:p>
            <a:pPr marL="0" indent="0">
              <a:buNone/>
            </a:pPr>
            <a:endParaRPr lang="es-CO" sz="2400" dirty="0"/>
          </a:p>
          <a:p>
            <a:pPr marL="0" indent="0">
              <a:buNone/>
            </a:pPr>
            <a:endParaRPr lang="es-CO" sz="2400" dirty="0" smtClean="0"/>
          </a:p>
          <a:p>
            <a:pPr marL="173736" lvl="1" indent="0">
              <a:buNone/>
            </a:pPr>
            <a:endParaRPr lang="es-CO" sz="2000" dirty="0"/>
          </a:p>
          <a:p>
            <a:pPr marL="356616" lvl="2" indent="0">
              <a:buNone/>
            </a:pPr>
            <a:endParaRPr lang="es-CO" sz="2400" dirty="0" smtClean="0"/>
          </a:p>
          <a:p>
            <a:endParaRPr lang="es-CO" sz="2400" dirty="0"/>
          </a:p>
        </p:txBody>
      </p:sp>
    </p:spTree>
    <p:extLst>
      <p:ext uri="{BB962C8B-B14F-4D97-AF65-F5344CB8AC3E}">
        <p14:creationId xmlns:p14="http://schemas.microsoft.com/office/powerpoint/2010/main" val="287808402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24128" y="585216"/>
            <a:ext cx="10228072" cy="1499616"/>
          </a:xfrm>
        </p:spPr>
        <p:txBody>
          <a:bodyPr/>
          <a:lstStyle/>
          <a:p>
            <a:r>
              <a:rPr lang="es-CO" dirty="0" smtClean="0"/>
              <a:t>Seudocódigo. </a:t>
            </a:r>
            <a:endParaRPr lang="es-CO" dirty="0"/>
          </a:p>
        </p:txBody>
      </p:sp>
      <p:sp>
        <p:nvSpPr>
          <p:cNvPr id="3" name="Marcador de contenido 2"/>
          <p:cNvSpPr>
            <a:spLocks noGrp="1"/>
          </p:cNvSpPr>
          <p:nvPr>
            <p:ph idx="1"/>
          </p:nvPr>
        </p:nvSpPr>
        <p:spPr>
          <a:xfrm>
            <a:off x="893064" y="1981200"/>
            <a:ext cx="10762240" cy="4724400"/>
          </a:xfrm>
        </p:spPr>
        <p:txBody>
          <a:bodyPr>
            <a:normAutofit/>
          </a:bodyPr>
          <a:lstStyle/>
          <a:p>
            <a:pPr marL="0" indent="0" algn="just">
              <a:buNone/>
            </a:pPr>
            <a:r>
              <a:rPr lang="es-ES" sz="2400" dirty="0" smtClean="0"/>
              <a:t>El seudocódigo </a:t>
            </a:r>
            <a:r>
              <a:rPr lang="es-CO" sz="2400" dirty="0" smtClean="0"/>
              <a:t>debe cumplir con las siguientes características:</a:t>
            </a:r>
          </a:p>
          <a:p>
            <a:pPr marL="0" indent="0" algn="just">
              <a:buNone/>
            </a:pPr>
            <a:endParaRPr lang="es-CO" sz="100" dirty="0" smtClean="0"/>
          </a:p>
          <a:p>
            <a:pPr lvl="2" algn="just">
              <a:buFont typeface="Arial" panose="020B0604020202020204" pitchFamily="34" charset="0"/>
              <a:buChar char="•"/>
            </a:pPr>
            <a:r>
              <a:rPr lang="es-CO" sz="2400" dirty="0" smtClean="0"/>
              <a:t>Ser precisos y definidos.</a:t>
            </a:r>
          </a:p>
          <a:p>
            <a:pPr lvl="2" algn="just">
              <a:buFont typeface="Arial" panose="020B0604020202020204" pitchFamily="34" charset="0"/>
              <a:buChar char="•"/>
            </a:pPr>
            <a:r>
              <a:rPr lang="es-CO" sz="2400" dirty="0" smtClean="0"/>
              <a:t>Evitar varias interpretaciones (ambigüedad) </a:t>
            </a:r>
          </a:p>
          <a:p>
            <a:pPr lvl="2" algn="just">
              <a:buFont typeface="Arial" panose="020B0604020202020204" pitchFamily="34" charset="0"/>
              <a:buChar char="•"/>
            </a:pPr>
            <a:r>
              <a:rPr lang="es-CO" sz="2400" dirty="0" smtClean="0"/>
              <a:t>Usar términos formales pero familiares al sentido común</a:t>
            </a:r>
          </a:p>
          <a:p>
            <a:pPr lvl="2" algn="just">
              <a:buFont typeface="Arial" panose="020B0604020202020204" pitchFamily="34" charset="0"/>
              <a:buChar char="•"/>
            </a:pPr>
            <a:r>
              <a:rPr lang="es-CO" sz="2400" dirty="0" smtClean="0"/>
              <a:t>Eliminar instrucciones innecesarias.</a:t>
            </a:r>
          </a:p>
          <a:p>
            <a:pPr marL="0" indent="-45720" algn="just">
              <a:buNone/>
            </a:pPr>
            <a:r>
              <a:rPr lang="es-CO" sz="2400" dirty="0" smtClean="0"/>
              <a:t>Cada lenguaje de programación define la manera en la que termina una sentencia o fin de línea, el caso mas popular es finalizar la sentencia con “;” (aunque otros lenguajes no lo requieren) </a:t>
            </a:r>
          </a:p>
          <a:p>
            <a:pPr marL="0" indent="-45720" algn="just">
              <a:buNone/>
            </a:pPr>
            <a:r>
              <a:rPr lang="es-CO" sz="2400" dirty="0" smtClean="0"/>
              <a:t>En nuestro caso todos los algoritmos en seudocódigo los finalizaremos con ;</a:t>
            </a:r>
          </a:p>
          <a:p>
            <a:pPr lvl="2" algn="just">
              <a:buFont typeface="Arial" panose="020B0604020202020204" pitchFamily="34" charset="0"/>
              <a:buChar char="•"/>
            </a:pPr>
            <a:endParaRPr lang="es-CO" sz="2400" dirty="0"/>
          </a:p>
          <a:p>
            <a:pPr marL="0" indent="0">
              <a:buNone/>
            </a:pPr>
            <a:endParaRPr lang="es-CO" sz="2400" dirty="0"/>
          </a:p>
          <a:p>
            <a:pPr marL="0" indent="0">
              <a:buNone/>
            </a:pPr>
            <a:endParaRPr lang="es-CO" sz="2400" dirty="0" smtClean="0"/>
          </a:p>
          <a:p>
            <a:pPr marL="173736" lvl="1" indent="0">
              <a:buNone/>
            </a:pPr>
            <a:endParaRPr lang="es-CO" sz="2000" dirty="0"/>
          </a:p>
          <a:p>
            <a:pPr marL="356616" lvl="2" indent="0">
              <a:buNone/>
            </a:pPr>
            <a:endParaRPr lang="es-CO" sz="2400" dirty="0" smtClean="0"/>
          </a:p>
          <a:p>
            <a:endParaRPr lang="es-CO" sz="2400" dirty="0"/>
          </a:p>
        </p:txBody>
      </p:sp>
    </p:spTree>
    <p:extLst>
      <p:ext uri="{BB962C8B-B14F-4D97-AF65-F5344CB8AC3E}">
        <p14:creationId xmlns:p14="http://schemas.microsoft.com/office/powerpoint/2010/main" val="195045735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24128" y="585216"/>
            <a:ext cx="10228072" cy="1499616"/>
          </a:xfrm>
        </p:spPr>
        <p:txBody>
          <a:bodyPr/>
          <a:lstStyle/>
          <a:p>
            <a:r>
              <a:rPr lang="es-CO" dirty="0" smtClean="0"/>
              <a:t>Seudocódigo. </a:t>
            </a:r>
            <a:endParaRPr lang="es-CO" dirty="0"/>
          </a:p>
        </p:txBody>
      </p:sp>
      <p:sp>
        <p:nvSpPr>
          <p:cNvPr id="3" name="Marcador de contenido 2"/>
          <p:cNvSpPr>
            <a:spLocks noGrp="1"/>
          </p:cNvSpPr>
          <p:nvPr>
            <p:ph idx="1"/>
          </p:nvPr>
        </p:nvSpPr>
        <p:spPr>
          <a:xfrm>
            <a:off x="893064" y="1981200"/>
            <a:ext cx="10875139" cy="4724400"/>
          </a:xfrm>
        </p:spPr>
        <p:txBody>
          <a:bodyPr>
            <a:normAutofit/>
          </a:bodyPr>
          <a:lstStyle/>
          <a:p>
            <a:pPr marL="0" indent="0" algn="just">
              <a:buNone/>
            </a:pPr>
            <a:r>
              <a:rPr lang="es-CO" sz="2400" dirty="0" smtClean="0"/>
              <a:t>Reglas básicas:</a:t>
            </a:r>
          </a:p>
          <a:p>
            <a:pPr lvl="2" algn="just">
              <a:buFont typeface="Arial" panose="020B0604020202020204" pitchFamily="34" charset="0"/>
              <a:buChar char="•"/>
            </a:pPr>
            <a:r>
              <a:rPr lang="es-CO" sz="2400" dirty="0" smtClean="0"/>
              <a:t>Se debe delimitar con las palabras INICIO y FINAL, estas determinan cuando inicia y termina el algoritmo.</a:t>
            </a:r>
          </a:p>
          <a:p>
            <a:pPr lvl="2" algn="just">
              <a:buFont typeface="Arial" panose="020B0604020202020204" pitchFamily="34" charset="0"/>
              <a:buChar char="•"/>
            </a:pPr>
            <a:r>
              <a:rPr lang="es-CO" sz="2400" dirty="0" smtClean="0"/>
              <a:t>Toda la lógica debe estar encerrada entre INICIO y FINAL.</a:t>
            </a:r>
          </a:p>
          <a:p>
            <a:pPr lvl="2" algn="just">
              <a:buFont typeface="Arial" panose="020B0604020202020204" pitchFamily="34" charset="0"/>
              <a:buChar char="•"/>
            </a:pPr>
            <a:r>
              <a:rPr lang="es-CO" sz="2400" dirty="0" smtClean="0"/>
              <a:t>Las variables que se utilicen en el algoritmo deben estar previamente declaradas de lo contrario no se podrán utilizar.</a:t>
            </a:r>
          </a:p>
          <a:p>
            <a:pPr lvl="2" algn="just">
              <a:buFont typeface="Arial" panose="020B0604020202020204" pitchFamily="34" charset="0"/>
              <a:buChar char="•"/>
            </a:pPr>
            <a:r>
              <a:rPr lang="es-CO" sz="2400" dirty="0" smtClean="0"/>
              <a:t>Se debe indicar el tipo de dato al que pertenece cada variable.</a:t>
            </a:r>
          </a:p>
          <a:p>
            <a:pPr marL="0" indent="0">
              <a:buNone/>
            </a:pPr>
            <a:endParaRPr lang="es-CO" sz="2400" dirty="0"/>
          </a:p>
          <a:p>
            <a:pPr marL="0" indent="0">
              <a:buNone/>
            </a:pPr>
            <a:endParaRPr lang="es-CO" sz="2400" dirty="0" smtClean="0"/>
          </a:p>
          <a:p>
            <a:pPr marL="173736" lvl="1" indent="0">
              <a:buNone/>
            </a:pPr>
            <a:endParaRPr lang="es-CO" sz="2000" dirty="0"/>
          </a:p>
          <a:p>
            <a:pPr marL="356616" lvl="2" indent="0">
              <a:buNone/>
            </a:pPr>
            <a:endParaRPr lang="es-CO" sz="2400" dirty="0" smtClean="0"/>
          </a:p>
          <a:p>
            <a:endParaRPr lang="es-CO" sz="2400" dirty="0"/>
          </a:p>
        </p:txBody>
      </p:sp>
      <p:sp>
        <p:nvSpPr>
          <p:cNvPr id="5" name="Marcador de contenido 2"/>
          <p:cNvSpPr txBox="1">
            <a:spLocks/>
          </p:cNvSpPr>
          <p:nvPr/>
        </p:nvSpPr>
        <p:spPr>
          <a:xfrm>
            <a:off x="7108520" y="4609578"/>
            <a:ext cx="4659683" cy="2041742"/>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a:lstStyle>
          <a:p>
            <a:pPr lvl="2" algn="just">
              <a:buFont typeface="Arial" panose="020B0604020202020204" pitchFamily="34" charset="0"/>
              <a:buChar char="•"/>
            </a:pPr>
            <a:endParaRPr lang="es-CO" sz="2800" dirty="0" smtClean="0"/>
          </a:p>
          <a:p>
            <a:pPr marL="173736" lvl="1" indent="0">
              <a:buFont typeface="Wingdings 3" pitchFamily="18" charset="2"/>
              <a:buNone/>
            </a:pPr>
            <a:r>
              <a:rPr lang="es-CO" sz="2400" dirty="0" smtClean="0"/>
              <a:t>INICIO</a:t>
            </a:r>
            <a:br>
              <a:rPr lang="es-CO" sz="2400" dirty="0" smtClean="0"/>
            </a:br>
            <a:r>
              <a:rPr lang="es-CO" sz="2400" dirty="0" smtClean="0"/>
              <a:t>	Declaración de variables;</a:t>
            </a:r>
            <a:br>
              <a:rPr lang="es-CO" sz="2400" dirty="0" smtClean="0"/>
            </a:br>
            <a:r>
              <a:rPr lang="es-CO" sz="2400" dirty="0" smtClean="0"/>
              <a:t>	Expresiones y operaciones;</a:t>
            </a:r>
            <a:br>
              <a:rPr lang="es-CO" sz="2400" dirty="0" smtClean="0"/>
            </a:br>
            <a:r>
              <a:rPr lang="es-CO" sz="2400" dirty="0" smtClean="0"/>
              <a:t>FINAL</a:t>
            </a:r>
          </a:p>
          <a:p>
            <a:pPr marL="0" indent="0">
              <a:buFont typeface="Tw Cen MT" panose="020B0602020104020603" pitchFamily="34" charset="0"/>
              <a:buNone/>
            </a:pPr>
            <a:endParaRPr lang="es-CO" sz="2400" dirty="0" smtClean="0"/>
          </a:p>
          <a:p>
            <a:pPr marL="0" indent="0">
              <a:buFont typeface="Tw Cen MT" panose="020B0602020104020603" pitchFamily="34" charset="0"/>
              <a:buNone/>
            </a:pPr>
            <a:endParaRPr lang="es-CO" sz="2400" dirty="0" smtClean="0"/>
          </a:p>
          <a:p>
            <a:pPr marL="173736" lvl="1" indent="0">
              <a:buFont typeface="Wingdings 3" pitchFamily="18" charset="2"/>
              <a:buNone/>
            </a:pPr>
            <a:endParaRPr lang="es-CO" sz="2000" dirty="0" smtClean="0"/>
          </a:p>
          <a:p>
            <a:pPr marL="356616" lvl="2" indent="0">
              <a:buFont typeface="Wingdings 3" pitchFamily="18" charset="2"/>
              <a:buNone/>
            </a:pPr>
            <a:endParaRPr lang="es-CO" sz="2400" dirty="0" smtClean="0"/>
          </a:p>
          <a:p>
            <a:endParaRPr lang="es-CO" sz="2400" dirty="0"/>
          </a:p>
        </p:txBody>
      </p:sp>
    </p:spTree>
    <p:extLst>
      <p:ext uri="{BB962C8B-B14F-4D97-AF65-F5344CB8AC3E}">
        <p14:creationId xmlns:p14="http://schemas.microsoft.com/office/powerpoint/2010/main" val="68105311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24128" y="585216"/>
            <a:ext cx="10228072" cy="1499616"/>
          </a:xfrm>
        </p:spPr>
        <p:txBody>
          <a:bodyPr/>
          <a:lstStyle/>
          <a:p>
            <a:r>
              <a:rPr lang="es-CO" dirty="0" smtClean="0"/>
              <a:t>¿Qué es una variable? </a:t>
            </a:r>
            <a:endParaRPr lang="es-CO" dirty="0"/>
          </a:p>
        </p:txBody>
      </p:sp>
      <p:sp>
        <p:nvSpPr>
          <p:cNvPr id="3" name="Marcador de contenido 2"/>
          <p:cNvSpPr>
            <a:spLocks noGrp="1"/>
          </p:cNvSpPr>
          <p:nvPr>
            <p:ph idx="1"/>
          </p:nvPr>
        </p:nvSpPr>
        <p:spPr>
          <a:xfrm>
            <a:off x="893064" y="1981200"/>
            <a:ext cx="10762240" cy="4724400"/>
          </a:xfrm>
        </p:spPr>
        <p:txBody>
          <a:bodyPr>
            <a:normAutofit lnSpcReduction="10000"/>
          </a:bodyPr>
          <a:lstStyle/>
          <a:p>
            <a:pPr marL="0" indent="0" algn="just">
              <a:buNone/>
            </a:pPr>
            <a:r>
              <a:rPr lang="es-ES" sz="2400" dirty="0"/>
              <a:t>Una variable es un contenedor que puede almacenar información y puede cambiar en el tiempo pues su contenido puede </a:t>
            </a:r>
            <a:r>
              <a:rPr lang="es-ES" sz="2400" dirty="0" smtClean="0"/>
              <a:t>variar.</a:t>
            </a:r>
          </a:p>
          <a:p>
            <a:pPr marL="0" indent="0" algn="just">
              <a:buNone/>
            </a:pPr>
            <a:r>
              <a:rPr lang="es-ES" sz="2400" dirty="0" smtClean="0"/>
              <a:t>básicamente </a:t>
            </a:r>
            <a:r>
              <a:rPr lang="es-ES" sz="2400" dirty="0"/>
              <a:t>se puede definir como un nombre que identifica una dirección de memoria</a:t>
            </a:r>
            <a:r>
              <a:rPr lang="es-ES" sz="2400" dirty="0" smtClean="0"/>
              <a:t>.</a:t>
            </a:r>
          </a:p>
          <a:p>
            <a:pPr marL="0" indent="0" algn="just">
              <a:buNone/>
            </a:pPr>
            <a:r>
              <a:rPr lang="es-ES" sz="2400" dirty="0" smtClean="0"/>
              <a:t>Por lo regular las variables se componen de un identificador y un tipo de datos que lo acompaña. </a:t>
            </a:r>
          </a:p>
          <a:p>
            <a:pPr marL="0" indent="0" algn="just">
              <a:buNone/>
            </a:pPr>
            <a:r>
              <a:rPr lang="es-ES" sz="2400" dirty="0"/>
              <a:t>	</a:t>
            </a:r>
            <a:r>
              <a:rPr lang="es-ES" sz="2400" dirty="0" smtClean="0"/>
              <a:t>&lt;tipoDato&gt; identificador</a:t>
            </a:r>
          </a:p>
          <a:p>
            <a:pPr algn="just"/>
            <a:r>
              <a:rPr lang="es-ES" sz="2400" dirty="0" smtClean="0"/>
              <a:t>Ej.: 	</a:t>
            </a:r>
          </a:p>
          <a:p>
            <a:pPr lvl="6" algn="just">
              <a:buFont typeface="Arial" panose="020B0604020202020204" pitchFamily="34" charset="0"/>
              <a:buChar char="•"/>
            </a:pPr>
            <a:r>
              <a:rPr lang="es-ES" sz="2400" dirty="0" smtClean="0"/>
              <a:t>numerico edad</a:t>
            </a:r>
          </a:p>
          <a:p>
            <a:pPr lvl="6" algn="just">
              <a:buFont typeface="Arial" panose="020B0604020202020204" pitchFamily="34" charset="0"/>
              <a:buChar char="•"/>
            </a:pPr>
            <a:r>
              <a:rPr lang="es-ES" sz="2400" dirty="0" smtClean="0"/>
              <a:t>texto nombre</a:t>
            </a:r>
          </a:p>
          <a:p>
            <a:pPr lvl="6" algn="just">
              <a:buFont typeface="Arial" panose="020B0604020202020204" pitchFamily="34" charset="0"/>
              <a:buChar char="•"/>
            </a:pPr>
            <a:r>
              <a:rPr lang="es-ES" sz="2400" dirty="0" smtClean="0"/>
              <a:t>int num1</a:t>
            </a:r>
          </a:p>
          <a:p>
            <a:pPr lvl="6" algn="just">
              <a:buFont typeface="Arial" panose="020B0604020202020204" pitchFamily="34" charset="0"/>
              <a:buChar char="•"/>
            </a:pPr>
            <a:r>
              <a:rPr lang="es-ES" sz="2400" dirty="0" smtClean="0"/>
              <a:t>var salario</a:t>
            </a:r>
            <a:endParaRPr lang="es-ES" sz="2400" dirty="0"/>
          </a:p>
          <a:p>
            <a:pPr lvl="2" algn="just">
              <a:buFont typeface="Arial" panose="020B0604020202020204" pitchFamily="34" charset="0"/>
              <a:buChar char="•"/>
            </a:pPr>
            <a:endParaRPr lang="es-CO" sz="2400" dirty="0"/>
          </a:p>
          <a:p>
            <a:pPr marL="0" indent="0">
              <a:buNone/>
            </a:pPr>
            <a:endParaRPr lang="es-CO" sz="2400" dirty="0"/>
          </a:p>
          <a:p>
            <a:pPr marL="0" indent="0">
              <a:buNone/>
            </a:pPr>
            <a:endParaRPr lang="es-CO" sz="2400" dirty="0" smtClean="0"/>
          </a:p>
          <a:p>
            <a:pPr marL="173736" lvl="1" indent="0">
              <a:buNone/>
            </a:pPr>
            <a:endParaRPr lang="es-CO" sz="2000" dirty="0"/>
          </a:p>
          <a:p>
            <a:pPr marL="356616" lvl="2" indent="0">
              <a:buNone/>
            </a:pPr>
            <a:endParaRPr lang="es-CO" sz="2400" dirty="0" smtClean="0"/>
          </a:p>
          <a:p>
            <a:endParaRPr lang="es-CO" sz="2400" dirty="0"/>
          </a:p>
        </p:txBody>
      </p:sp>
    </p:spTree>
    <p:extLst>
      <p:ext uri="{BB962C8B-B14F-4D97-AF65-F5344CB8AC3E}">
        <p14:creationId xmlns:p14="http://schemas.microsoft.com/office/powerpoint/2010/main" val="338761793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24128" y="585216"/>
            <a:ext cx="10228072" cy="1499616"/>
          </a:xfrm>
        </p:spPr>
        <p:txBody>
          <a:bodyPr/>
          <a:lstStyle/>
          <a:p>
            <a:r>
              <a:rPr lang="es-CO" dirty="0" smtClean="0"/>
              <a:t>¿Cómo nombrar una variable? </a:t>
            </a:r>
            <a:endParaRPr lang="es-CO" dirty="0"/>
          </a:p>
        </p:txBody>
      </p:sp>
      <p:sp>
        <p:nvSpPr>
          <p:cNvPr id="3" name="Marcador de contenido 2"/>
          <p:cNvSpPr>
            <a:spLocks noGrp="1"/>
          </p:cNvSpPr>
          <p:nvPr>
            <p:ph idx="1"/>
          </p:nvPr>
        </p:nvSpPr>
        <p:spPr>
          <a:xfrm>
            <a:off x="893064" y="1981200"/>
            <a:ext cx="10762240" cy="4724400"/>
          </a:xfrm>
        </p:spPr>
        <p:txBody>
          <a:bodyPr>
            <a:normAutofit/>
          </a:bodyPr>
          <a:lstStyle/>
          <a:p>
            <a:pPr marL="0" indent="0" algn="just">
              <a:buNone/>
            </a:pPr>
            <a:r>
              <a:rPr lang="es-ES" sz="2400" dirty="0" smtClean="0"/>
              <a:t>Los identificadores representan la forma correcta de definir nombres de variables, para esto como estándar se debe tener en cuenta lo siguiente:</a:t>
            </a:r>
          </a:p>
          <a:p>
            <a:pPr marL="0" indent="0" algn="just">
              <a:buNone/>
            </a:pPr>
            <a:endParaRPr lang="es-ES" sz="2400" dirty="0"/>
          </a:p>
          <a:p>
            <a:pPr lvl="2" algn="just">
              <a:buFont typeface="Arial" panose="020B0604020202020204" pitchFamily="34" charset="0"/>
              <a:buChar char="•"/>
            </a:pPr>
            <a:r>
              <a:rPr lang="es-CO" sz="2400" dirty="0" smtClean="0"/>
              <a:t>El primer carácter debe ser un caracter alfabético (a…z, A…Z) o $, _</a:t>
            </a:r>
          </a:p>
          <a:p>
            <a:pPr lvl="2" algn="just">
              <a:buFont typeface="Arial" panose="020B0604020202020204" pitchFamily="34" charset="0"/>
              <a:buChar char="•"/>
            </a:pPr>
            <a:r>
              <a:rPr lang="es-CO" sz="2400" dirty="0" smtClean="0"/>
              <a:t>Después del primer caracter pueden ir caracteres alfanuméricos </a:t>
            </a:r>
            <a:r>
              <a:rPr lang="es-CO" sz="2400" dirty="0"/>
              <a:t>(a…z, A…Z) o $, </a:t>
            </a:r>
            <a:r>
              <a:rPr lang="es-CO" sz="2400" dirty="0" smtClean="0"/>
              <a:t>_, (0…9)</a:t>
            </a:r>
          </a:p>
          <a:p>
            <a:pPr lvl="2" algn="just">
              <a:buFont typeface="Arial" panose="020B0604020202020204" pitchFamily="34" charset="0"/>
              <a:buChar char="•"/>
            </a:pPr>
            <a:r>
              <a:rPr lang="es-CO" sz="2400" dirty="0" smtClean="0"/>
              <a:t>Los identificadores no pueden ser palabras reservadas del lenguaje</a:t>
            </a:r>
          </a:p>
          <a:p>
            <a:pPr lvl="2" algn="just">
              <a:buFont typeface="Arial" panose="020B0604020202020204" pitchFamily="34" charset="0"/>
              <a:buChar char="•"/>
            </a:pPr>
            <a:r>
              <a:rPr lang="es-CO" sz="2400" dirty="0" smtClean="0"/>
              <a:t>Se recomienda aplicar la regla camelCase</a:t>
            </a:r>
          </a:p>
          <a:p>
            <a:pPr lvl="2" algn="just">
              <a:buFont typeface="Arial" panose="020B0604020202020204" pitchFamily="34" charset="0"/>
              <a:buChar char="•"/>
            </a:pPr>
            <a:r>
              <a:rPr lang="es-CO" sz="2400" dirty="0" smtClean="0"/>
              <a:t>Los identificadores no pueden tener espacios, signos de puntuación, tildes ni otro caracter diferente a los mencionados.</a:t>
            </a:r>
            <a:endParaRPr lang="es-CO" sz="2400" dirty="0"/>
          </a:p>
          <a:p>
            <a:pPr marL="0" indent="0">
              <a:buNone/>
            </a:pPr>
            <a:endParaRPr lang="es-CO" sz="2400" dirty="0"/>
          </a:p>
          <a:p>
            <a:pPr marL="0" indent="0">
              <a:buNone/>
            </a:pPr>
            <a:endParaRPr lang="es-CO" sz="2400" dirty="0" smtClean="0"/>
          </a:p>
          <a:p>
            <a:pPr marL="173736" lvl="1" indent="0">
              <a:buNone/>
            </a:pPr>
            <a:endParaRPr lang="es-CO" sz="2000" dirty="0"/>
          </a:p>
          <a:p>
            <a:pPr marL="356616" lvl="2" indent="0">
              <a:buNone/>
            </a:pPr>
            <a:endParaRPr lang="es-CO" sz="2400" dirty="0" smtClean="0"/>
          </a:p>
          <a:p>
            <a:endParaRPr lang="es-CO" sz="2400" dirty="0"/>
          </a:p>
        </p:txBody>
      </p:sp>
    </p:spTree>
    <p:extLst>
      <p:ext uri="{BB962C8B-B14F-4D97-AF65-F5344CB8AC3E}">
        <p14:creationId xmlns:p14="http://schemas.microsoft.com/office/powerpoint/2010/main" val="13377163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24128" y="585216"/>
            <a:ext cx="10228072" cy="1499616"/>
          </a:xfrm>
        </p:spPr>
        <p:txBody>
          <a:bodyPr/>
          <a:lstStyle/>
          <a:p>
            <a:r>
              <a:rPr lang="es-CO" dirty="0" smtClean="0"/>
              <a:t>¿Qué es un tipo de dato? </a:t>
            </a:r>
            <a:endParaRPr lang="es-CO" dirty="0"/>
          </a:p>
        </p:txBody>
      </p:sp>
      <p:sp>
        <p:nvSpPr>
          <p:cNvPr id="3" name="Marcador de contenido 2"/>
          <p:cNvSpPr>
            <a:spLocks noGrp="1"/>
          </p:cNvSpPr>
          <p:nvPr>
            <p:ph idx="1"/>
          </p:nvPr>
        </p:nvSpPr>
        <p:spPr>
          <a:xfrm>
            <a:off x="893064" y="1981200"/>
            <a:ext cx="10847179" cy="4724400"/>
          </a:xfrm>
        </p:spPr>
        <p:txBody>
          <a:bodyPr>
            <a:normAutofit/>
          </a:bodyPr>
          <a:lstStyle/>
          <a:p>
            <a:pPr marL="0" indent="0" algn="just">
              <a:buNone/>
            </a:pPr>
            <a:r>
              <a:rPr lang="es-CO" sz="2400" dirty="0" smtClean="0"/>
              <a:t>Como se mencionó, las variables corresponden a contenedores de memoria donde se almacenarán valores.</a:t>
            </a:r>
          </a:p>
          <a:p>
            <a:pPr marL="0" indent="0" algn="just">
              <a:buNone/>
            </a:pPr>
            <a:r>
              <a:rPr lang="es-CO" sz="2400" dirty="0" smtClean="0"/>
              <a:t>Esos valores deben estar asociados a un tipo de dato especifico, en general se tienen los siguientes tipos de datos:</a:t>
            </a:r>
          </a:p>
          <a:p>
            <a:pPr marL="0" indent="0" algn="just">
              <a:buNone/>
            </a:pPr>
            <a:endParaRPr lang="es-CO" sz="2400" dirty="0" smtClean="0"/>
          </a:p>
          <a:p>
            <a:pPr marL="845820" lvl="3" indent="-342900" algn="just">
              <a:buFont typeface="Arial" panose="020B0604020202020204" pitchFamily="34" charset="0"/>
              <a:buChar char="•"/>
            </a:pPr>
            <a:r>
              <a:rPr lang="es-CO" sz="2400" b="1" dirty="0" smtClean="0"/>
              <a:t>Numéricos</a:t>
            </a:r>
            <a:r>
              <a:rPr lang="es-CO" sz="2400" dirty="0" smtClean="0"/>
              <a:t> (enteros, decimales)</a:t>
            </a:r>
          </a:p>
          <a:p>
            <a:pPr marL="845820" lvl="3" indent="-342900" algn="just">
              <a:buFont typeface="Arial" panose="020B0604020202020204" pitchFamily="34" charset="0"/>
              <a:buChar char="•"/>
            </a:pPr>
            <a:r>
              <a:rPr lang="es-CO" sz="2400" b="1" dirty="0" smtClean="0"/>
              <a:t>Textos</a:t>
            </a:r>
            <a:r>
              <a:rPr lang="es-CO" sz="2400" dirty="0" smtClean="0"/>
              <a:t> (un caracter o cadena de caracteres)</a:t>
            </a:r>
          </a:p>
          <a:p>
            <a:pPr marL="845820" lvl="3" indent="-342900" algn="just">
              <a:buFont typeface="Arial" panose="020B0604020202020204" pitchFamily="34" charset="0"/>
              <a:buChar char="•"/>
            </a:pPr>
            <a:r>
              <a:rPr lang="es-CO" sz="2400" b="1" dirty="0" smtClean="0"/>
              <a:t>Lógicos</a:t>
            </a:r>
            <a:r>
              <a:rPr lang="es-CO" sz="2400" dirty="0" smtClean="0"/>
              <a:t> (verdadero o falso)</a:t>
            </a:r>
            <a:endParaRPr lang="es-CO" sz="2400" dirty="0"/>
          </a:p>
          <a:p>
            <a:pPr marL="0" indent="0">
              <a:buNone/>
            </a:pPr>
            <a:endParaRPr lang="es-CO" sz="2400" dirty="0" smtClean="0"/>
          </a:p>
          <a:p>
            <a:pPr marL="0" indent="0">
              <a:buNone/>
            </a:pPr>
            <a:r>
              <a:rPr lang="es-CO" sz="2400" dirty="0" smtClean="0"/>
              <a:t>Ej:</a:t>
            </a:r>
            <a:r>
              <a:rPr lang="es-CO" sz="2400" dirty="0"/>
              <a:t>	</a:t>
            </a:r>
            <a:r>
              <a:rPr lang="es-CO" sz="2400" dirty="0" smtClean="0"/>
              <a:t>entero edad</a:t>
            </a:r>
            <a:br>
              <a:rPr lang="es-CO" sz="2400" dirty="0" smtClean="0"/>
            </a:br>
            <a:r>
              <a:rPr lang="es-CO" sz="2400" dirty="0" smtClean="0"/>
              <a:t>	texto nombre</a:t>
            </a:r>
            <a:endParaRPr lang="es-CO" sz="2400" dirty="0"/>
          </a:p>
          <a:p>
            <a:pPr marL="0" indent="0">
              <a:buNone/>
            </a:pPr>
            <a:endParaRPr lang="es-CO" sz="2400" dirty="0" smtClean="0"/>
          </a:p>
          <a:p>
            <a:pPr marL="173736" lvl="1" indent="0">
              <a:buNone/>
            </a:pPr>
            <a:endParaRPr lang="es-CO" sz="2000" dirty="0"/>
          </a:p>
          <a:p>
            <a:pPr marL="356616" lvl="2" indent="0">
              <a:buNone/>
            </a:pPr>
            <a:endParaRPr lang="es-CO" sz="2400" dirty="0" smtClean="0"/>
          </a:p>
          <a:p>
            <a:endParaRPr lang="es-CO" sz="2400" dirty="0"/>
          </a:p>
        </p:txBody>
      </p:sp>
    </p:spTree>
    <p:extLst>
      <p:ext uri="{BB962C8B-B14F-4D97-AF65-F5344CB8AC3E}">
        <p14:creationId xmlns:p14="http://schemas.microsoft.com/office/powerpoint/2010/main" val="351567565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24128" y="585216"/>
            <a:ext cx="10228072" cy="1499616"/>
          </a:xfrm>
        </p:spPr>
        <p:txBody>
          <a:bodyPr/>
          <a:lstStyle/>
          <a:p>
            <a:r>
              <a:rPr lang="es-CO" dirty="0" smtClean="0"/>
              <a:t>Operadores Aritméticos. </a:t>
            </a:r>
            <a:endParaRPr lang="es-CO" dirty="0"/>
          </a:p>
        </p:txBody>
      </p:sp>
      <p:sp>
        <p:nvSpPr>
          <p:cNvPr id="3" name="Marcador de contenido 2"/>
          <p:cNvSpPr>
            <a:spLocks noGrp="1"/>
          </p:cNvSpPr>
          <p:nvPr>
            <p:ph idx="1"/>
          </p:nvPr>
        </p:nvSpPr>
        <p:spPr>
          <a:xfrm>
            <a:off x="893064" y="1981200"/>
            <a:ext cx="10863507" cy="4724400"/>
          </a:xfrm>
        </p:spPr>
        <p:txBody>
          <a:bodyPr>
            <a:normAutofit/>
          </a:bodyPr>
          <a:lstStyle/>
          <a:p>
            <a:pPr marL="0" indent="0" algn="just">
              <a:buNone/>
            </a:pPr>
            <a:r>
              <a:rPr lang="es-ES" sz="2400" dirty="0"/>
              <a:t>Estos operadores corresponden a los usados para labores académicas cotidianas tales como procesos de sumas, restas, división, multiplicación, modulo, incremento, decremento, su aplicación se puede evidenciar en la siguiente tabla.</a:t>
            </a:r>
          </a:p>
          <a:p>
            <a:pPr marL="0" indent="0">
              <a:buNone/>
            </a:pPr>
            <a:endParaRPr lang="es-CO" sz="2400" dirty="0"/>
          </a:p>
          <a:p>
            <a:pPr marL="0" indent="0">
              <a:buNone/>
            </a:pPr>
            <a:endParaRPr lang="es-CO" sz="2400" dirty="0" smtClean="0"/>
          </a:p>
          <a:p>
            <a:pPr marL="173736" lvl="1" indent="0">
              <a:buNone/>
            </a:pPr>
            <a:endParaRPr lang="es-CO" sz="2000" dirty="0"/>
          </a:p>
          <a:p>
            <a:pPr marL="356616" lvl="2" indent="0">
              <a:buNone/>
            </a:pPr>
            <a:endParaRPr lang="es-CO" sz="2400" dirty="0" smtClean="0"/>
          </a:p>
          <a:p>
            <a:endParaRPr lang="es-CO" sz="2400" dirty="0"/>
          </a:p>
        </p:txBody>
      </p:sp>
      <p:pic>
        <p:nvPicPr>
          <p:cNvPr id="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60947"/>
          <a:stretch/>
        </p:blipFill>
        <p:spPr bwMode="auto">
          <a:xfrm>
            <a:off x="2633384" y="3651338"/>
            <a:ext cx="8705000" cy="168475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2383975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24128" y="585216"/>
            <a:ext cx="10228072" cy="1499616"/>
          </a:xfrm>
        </p:spPr>
        <p:txBody>
          <a:bodyPr/>
          <a:lstStyle/>
          <a:p>
            <a:r>
              <a:rPr lang="es-CO" dirty="0" smtClean="0"/>
              <a:t>Precedencia de Operadores. </a:t>
            </a:r>
            <a:endParaRPr lang="es-CO" dirty="0"/>
          </a:p>
        </p:txBody>
      </p:sp>
      <p:sp>
        <p:nvSpPr>
          <p:cNvPr id="3" name="Marcador de contenido 2"/>
          <p:cNvSpPr>
            <a:spLocks noGrp="1"/>
          </p:cNvSpPr>
          <p:nvPr>
            <p:ph idx="1"/>
          </p:nvPr>
        </p:nvSpPr>
        <p:spPr>
          <a:xfrm>
            <a:off x="893064" y="1981200"/>
            <a:ext cx="11049000" cy="1263041"/>
          </a:xfrm>
        </p:spPr>
        <p:txBody>
          <a:bodyPr>
            <a:normAutofit/>
          </a:bodyPr>
          <a:lstStyle/>
          <a:p>
            <a:pPr marL="0" indent="0">
              <a:buNone/>
            </a:pPr>
            <a:r>
              <a:rPr lang="es-ES" sz="2400" dirty="0"/>
              <a:t>La precedencia de operadores indica la forma correcta de resolver una operación matemática en caso de que no se use el operador de agrupación (paréntesis “()” ), para eso se utilizan los operadores aritméticos vistos anteriormente</a:t>
            </a:r>
            <a:r>
              <a:rPr lang="es-ES" sz="2400" dirty="0" smtClean="0"/>
              <a:t>.</a:t>
            </a:r>
          </a:p>
          <a:p>
            <a:pPr marL="0" indent="0">
              <a:buNone/>
            </a:pPr>
            <a:endParaRPr lang="es-ES" sz="2400" dirty="0" smtClean="0"/>
          </a:p>
          <a:p>
            <a:pPr marL="0" indent="0">
              <a:buNone/>
            </a:pPr>
            <a:endParaRPr lang="es-ES" sz="2400" dirty="0"/>
          </a:p>
          <a:p>
            <a:pPr marL="0" indent="0">
              <a:buNone/>
            </a:pPr>
            <a:endParaRPr lang="es-CO" sz="2400" dirty="0"/>
          </a:p>
          <a:p>
            <a:pPr marL="0" indent="0">
              <a:buNone/>
            </a:pPr>
            <a:endParaRPr lang="es-CO" sz="2400" dirty="0" smtClean="0"/>
          </a:p>
          <a:p>
            <a:pPr marL="173736" lvl="1" indent="0">
              <a:buNone/>
            </a:pPr>
            <a:endParaRPr lang="es-CO" sz="2000" dirty="0"/>
          </a:p>
          <a:p>
            <a:pPr marL="356616" lvl="2" indent="0">
              <a:buNone/>
            </a:pPr>
            <a:endParaRPr lang="es-CO" sz="2400" dirty="0" smtClean="0"/>
          </a:p>
          <a:p>
            <a:endParaRPr lang="es-CO" sz="2400" dirty="0"/>
          </a:p>
        </p:txBody>
      </p:sp>
      <p:pic>
        <p:nvPicPr>
          <p:cNvPr id="8" name="Picture 1"/>
          <p:cNvPicPr/>
          <p:nvPr/>
        </p:nvPicPr>
        <p:blipFill rotWithShape="1">
          <a:blip r:embed="rId2">
            <a:extLst>
              <a:ext uri="{28A0092B-C50C-407E-A947-70E740481C1C}">
                <a14:useLocalDpi xmlns:a14="http://schemas.microsoft.com/office/drawing/2010/main" val="0"/>
              </a:ext>
            </a:extLst>
          </a:blip>
          <a:srcRect l="3504" t="5195" r="875" b="4469"/>
          <a:stretch/>
        </p:blipFill>
        <p:spPr bwMode="auto">
          <a:xfrm>
            <a:off x="6866732" y="3776129"/>
            <a:ext cx="4716016" cy="1728192"/>
          </a:xfrm>
          <a:prstGeom prst="rect">
            <a:avLst/>
          </a:prstGeom>
          <a:ln>
            <a:noFill/>
          </a:ln>
          <a:effectLst>
            <a:outerShdw blurRad="292100" dist="139700" dir="2700000" algn="tl" rotWithShape="0">
              <a:srgbClr val="333333">
                <a:alpha val="65000"/>
              </a:srgbClr>
            </a:outerShdw>
          </a:effectLst>
          <a:extLst/>
        </p:spPr>
      </p:pic>
      <p:sp>
        <p:nvSpPr>
          <p:cNvPr id="9" name="Marcador de contenido 2"/>
          <p:cNvSpPr txBox="1">
            <a:spLocks/>
          </p:cNvSpPr>
          <p:nvPr/>
        </p:nvSpPr>
        <p:spPr>
          <a:xfrm>
            <a:off x="755278" y="3832964"/>
            <a:ext cx="5870991" cy="2303077"/>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a:lstStyle>
          <a:p>
            <a:r>
              <a:rPr lang="es-ES" sz="2400" dirty="0">
                <a:latin typeface="Aparajita" pitchFamily="34" charset="0"/>
                <a:cs typeface="Aparajita" pitchFamily="34" charset="0"/>
              </a:rPr>
              <a:t>Se resuelven primero los operadores de mayor precedencia, en caso de tener igual precedencia se resuelven de izquierda a derecha</a:t>
            </a:r>
          </a:p>
          <a:p>
            <a:endParaRPr lang="es-ES" sz="2400" dirty="0">
              <a:latin typeface="Aparajita" pitchFamily="34" charset="0"/>
              <a:cs typeface="Aparajita" pitchFamily="34" charset="0"/>
            </a:endParaRPr>
          </a:p>
          <a:p>
            <a:endParaRPr lang="es-CO" sz="2400" dirty="0">
              <a:latin typeface="Aparajita" pitchFamily="34" charset="0"/>
              <a:cs typeface="Aparajita" pitchFamily="34" charset="0"/>
            </a:endParaRPr>
          </a:p>
          <a:p>
            <a:pPr marL="0" indent="0">
              <a:buFont typeface="Tw Cen MT" panose="020B0602020104020603" pitchFamily="34" charset="0"/>
              <a:buNone/>
            </a:pPr>
            <a:endParaRPr lang="es-ES" sz="2400" dirty="0" smtClean="0"/>
          </a:p>
          <a:p>
            <a:pPr marL="0" indent="0">
              <a:buFont typeface="Tw Cen MT" panose="020B0602020104020603" pitchFamily="34" charset="0"/>
              <a:buNone/>
            </a:pPr>
            <a:endParaRPr lang="es-ES" sz="2400" dirty="0" smtClean="0"/>
          </a:p>
          <a:p>
            <a:pPr marL="0" indent="0">
              <a:buFont typeface="Tw Cen MT" panose="020B0602020104020603" pitchFamily="34" charset="0"/>
              <a:buNone/>
            </a:pPr>
            <a:endParaRPr lang="es-CO" sz="2400" dirty="0" smtClean="0"/>
          </a:p>
          <a:p>
            <a:pPr marL="0" indent="0">
              <a:buFont typeface="Tw Cen MT" panose="020B0602020104020603" pitchFamily="34" charset="0"/>
              <a:buNone/>
            </a:pPr>
            <a:endParaRPr lang="es-CO" sz="2400" dirty="0" smtClean="0"/>
          </a:p>
          <a:p>
            <a:pPr marL="173736" lvl="1" indent="0">
              <a:buFont typeface="Wingdings 3" pitchFamily="18" charset="2"/>
              <a:buNone/>
            </a:pPr>
            <a:endParaRPr lang="es-CO" sz="2000" dirty="0" smtClean="0"/>
          </a:p>
          <a:p>
            <a:pPr marL="356616" lvl="2" indent="0">
              <a:buFont typeface="Wingdings 3" pitchFamily="18" charset="2"/>
              <a:buNone/>
            </a:pPr>
            <a:endParaRPr lang="es-CO" sz="2400" dirty="0" smtClean="0"/>
          </a:p>
          <a:p>
            <a:endParaRPr lang="es-CO" sz="2400" dirty="0"/>
          </a:p>
        </p:txBody>
      </p:sp>
    </p:spTree>
    <p:extLst>
      <p:ext uri="{BB962C8B-B14F-4D97-AF65-F5344CB8AC3E}">
        <p14:creationId xmlns:p14="http://schemas.microsoft.com/office/powerpoint/2010/main" val="61960147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24128" y="585216"/>
            <a:ext cx="10228072" cy="1499616"/>
          </a:xfrm>
        </p:spPr>
        <p:txBody>
          <a:bodyPr/>
          <a:lstStyle/>
          <a:p>
            <a:r>
              <a:rPr lang="es-CO" dirty="0" smtClean="0"/>
              <a:t>Precedencia de Operadores. </a:t>
            </a:r>
            <a:endParaRPr lang="es-CO" dirty="0"/>
          </a:p>
        </p:txBody>
      </p:sp>
      <p:sp>
        <p:nvSpPr>
          <p:cNvPr id="3" name="Marcador de contenido 2"/>
          <p:cNvSpPr>
            <a:spLocks noGrp="1"/>
          </p:cNvSpPr>
          <p:nvPr>
            <p:ph idx="1"/>
          </p:nvPr>
        </p:nvSpPr>
        <p:spPr>
          <a:xfrm>
            <a:off x="893064" y="1981200"/>
            <a:ext cx="11049000" cy="1263041"/>
          </a:xfrm>
        </p:spPr>
        <p:txBody>
          <a:bodyPr>
            <a:normAutofit/>
          </a:bodyPr>
          <a:lstStyle/>
          <a:p>
            <a:pPr marL="0" indent="0">
              <a:buNone/>
            </a:pPr>
            <a:r>
              <a:rPr lang="es-ES" sz="2400" dirty="0" err="1" smtClean="0"/>
              <a:t>Ej</a:t>
            </a:r>
            <a:r>
              <a:rPr lang="es-ES" sz="2400" dirty="0" smtClean="0"/>
              <a:t>: Resolver 10/5+6-2+3*8*1-12/2+9-7*4</a:t>
            </a:r>
          </a:p>
          <a:p>
            <a:pPr marL="0" indent="0">
              <a:buNone/>
            </a:pPr>
            <a:endParaRPr lang="es-ES" sz="2400" dirty="0" smtClean="0"/>
          </a:p>
          <a:p>
            <a:pPr marL="0" indent="0">
              <a:buNone/>
            </a:pPr>
            <a:endParaRPr lang="es-ES" sz="2400" dirty="0"/>
          </a:p>
          <a:p>
            <a:pPr marL="0" indent="0">
              <a:buNone/>
            </a:pPr>
            <a:endParaRPr lang="es-CO" sz="2400" dirty="0"/>
          </a:p>
          <a:p>
            <a:pPr marL="0" indent="0">
              <a:buNone/>
            </a:pPr>
            <a:endParaRPr lang="es-CO" sz="2400" dirty="0" smtClean="0"/>
          </a:p>
          <a:p>
            <a:pPr marL="173736" lvl="1" indent="0">
              <a:buNone/>
            </a:pPr>
            <a:endParaRPr lang="es-CO" sz="2000" dirty="0"/>
          </a:p>
          <a:p>
            <a:pPr marL="356616" lvl="2" indent="0">
              <a:buNone/>
            </a:pPr>
            <a:endParaRPr lang="es-CO" sz="2400" dirty="0" smtClean="0"/>
          </a:p>
          <a:p>
            <a:endParaRPr lang="es-CO" sz="2400" dirty="0"/>
          </a:p>
        </p:txBody>
      </p:sp>
      <p:pic>
        <p:nvPicPr>
          <p:cNvPr id="5" name="Imagen 4"/>
          <p:cNvPicPr>
            <a:picLocks noChangeAspect="1"/>
          </p:cNvPicPr>
          <p:nvPr/>
        </p:nvPicPr>
        <p:blipFill>
          <a:blip r:embed="rId2"/>
          <a:stretch>
            <a:fillRect/>
          </a:stretch>
        </p:blipFill>
        <p:spPr>
          <a:xfrm>
            <a:off x="5908698" y="2766925"/>
            <a:ext cx="5413236" cy="3746599"/>
          </a:xfrm>
          <a:prstGeom prst="rect">
            <a:avLst/>
          </a:prstGeom>
        </p:spPr>
      </p:pic>
    </p:spTree>
    <p:extLst>
      <p:ext uri="{BB962C8B-B14F-4D97-AF65-F5344CB8AC3E}">
        <p14:creationId xmlns:p14="http://schemas.microsoft.com/office/powerpoint/2010/main" val="3687187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24128" y="585216"/>
            <a:ext cx="10228072" cy="1499616"/>
          </a:xfrm>
        </p:spPr>
        <p:txBody>
          <a:bodyPr/>
          <a:lstStyle/>
          <a:p>
            <a:r>
              <a:rPr lang="es-CO" dirty="0" smtClean="0"/>
              <a:t>¿Qué es un algoritmo?	</a:t>
            </a:r>
            <a:endParaRPr lang="es-CO" dirty="0"/>
          </a:p>
        </p:txBody>
      </p:sp>
      <p:sp>
        <p:nvSpPr>
          <p:cNvPr id="3" name="Marcador de contenido 2"/>
          <p:cNvSpPr>
            <a:spLocks noGrp="1"/>
          </p:cNvSpPr>
          <p:nvPr>
            <p:ph idx="1"/>
          </p:nvPr>
        </p:nvSpPr>
        <p:spPr>
          <a:xfrm>
            <a:off x="893064" y="1981200"/>
            <a:ext cx="11049000" cy="4724400"/>
          </a:xfrm>
        </p:spPr>
        <p:txBody>
          <a:bodyPr>
            <a:normAutofit/>
          </a:bodyPr>
          <a:lstStyle/>
          <a:p>
            <a:pPr marL="0" indent="0">
              <a:buNone/>
            </a:pPr>
            <a:r>
              <a:rPr lang="es-CO" sz="2400" dirty="0" smtClean="0"/>
              <a:t>“Un algoritmo es una secuencia lógica de </a:t>
            </a:r>
            <a:r>
              <a:rPr lang="es-CO" sz="2400" dirty="0"/>
              <a:t>pasos </a:t>
            </a:r>
            <a:r>
              <a:rPr lang="es-CO" sz="2400" dirty="0" smtClean="0"/>
              <a:t>para solucionar un problema.”</a:t>
            </a:r>
          </a:p>
          <a:p>
            <a:pPr marL="0" indent="0">
              <a:buNone/>
            </a:pPr>
            <a:r>
              <a:rPr lang="es-CO" sz="2400" dirty="0" smtClean="0"/>
              <a:t>Todos los algoritmos deben cumplir las siguientes reglas:</a:t>
            </a:r>
            <a:br>
              <a:rPr lang="es-CO" sz="2400" dirty="0" smtClean="0"/>
            </a:br>
            <a:endParaRPr lang="es-CO" sz="2400" dirty="0" smtClean="0"/>
          </a:p>
          <a:p>
            <a:pPr lvl="2">
              <a:buFont typeface="Arial" panose="020B0604020202020204" pitchFamily="34" charset="0"/>
              <a:buChar char="•"/>
            </a:pPr>
            <a:r>
              <a:rPr lang="es-CO" sz="2400" b="1" dirty="0" smtClean="0"/>
              <a:t>Deben ser precisos</a:t>
            </a:r>
            <a:r>
              <a:rPr lang="es-CO" sz="2400" dirty="0" smtClean="0"/>
              <a:t>: Tener un paso a paso lógico y puntual.</a:t>
            </a:r>
          </a:p>
          <a:p>
            <a:pPr lvl="2">
              <a:buFont typeface="Arial" panose="020B0604020202020204" pitchFamily="34" charset="0"/>
              <a:buChar char="•"/>
            </a:pPr>
            <a:r>
              <a:rPr lang="es-CO" sz="2400" b="1" dirty="0" smtClean="0"/>
              <a:t>Deben ser definidos</a:t>
            </a:r>
            <a:r>
              <a:rPr lang="es-CO" sz="2400" dirty="0" smtClean="0"/>
              <a:t>: El algoritmo debe comportarse de la misma manera siempre.</a:t>
            </a:r>
          </a:p>
          <a:p>
            <a:pPr lvl="2">
              <a:buFont typeface="Arial" panose="020B0604020202020204" pitchFamily="34" charset="0"/>
              <a:buChar char="•"/>
            </a:pPr>
            <a:r>
              <a:rPr lang="es-CO" sz="2400" b="1" dirty="0" smtClean="0"/>
              <a:t>Debe ser finito</a:t>
            </a:r>
            <a:r>
              <a:rPr lang="es-CO" sz="2400" dirty="0" smtClean="0"/>
              <a:t>: El algoritmo debe tener un número finito de pasos, debe terminar en algún momento.</a:t>
            </a:r>
          </a:p>
          <a:p>
            <a:endParaRPr lang="es-CO" sz="2400" dirty="0"/>
          </a:p>
        </p:txBody>
      </p:sp>
    </p:spTree>
    <p:extLst>
      <p:ext uri="{BB962C8B-B14F-4D97-AF65-F5344CB8AC3E}">
        <p14:creationId xmlns:p14="http://schemas.microsoft.com/office/powerpoint/2010/main" val="34854492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24128" y="585216"/>
            <a:ext cx="10228072" cy="1499616"/>
          </a:xfrm>
        </p:spPr>
        <p:txBody>
          <a:bodyPr/>
          <a:lstStyle/>
          <a:p>
            <a:r>
              <a:rPr lang="es-CO" dirty="0" smtClean="0"/>
              <a:t>Seudocódigo. </a:t>
            </a:r>
            <a:endParaRPr lang="es-CO" dirty="0"/>
          </a:p>
        </p:txBody>
      </p:sp>
      <p:sp>
        <p:nvSpPr>
          <p:cNvPr id="3" name="Marcador de contenido 2"/>
          <p:cNvSpPr>
            <a:spLocks noGrp="1"/>
          </p:cNvSpPr>
          <p:nvPr>
            <p:ph idx="1"/>
          </p:nvPr>
        </p:nvSpPr>
        <p:spPr>
          <a:xfrm>
            <a:off x="893064" y="1981200"/>
            <a:ext cx="11049000" cy="4724400"/>
          </a:xfrm>
        </p:spPr>
        <p:txBody>
          <a:bodyPr>
            <a:normAutofit fontScale="92500" lnSpcReduction="20000"/>
          </a:bodyPr>
          <a:lstStyle/>
          <a:p>
            <a:pPr marL="0" indent="0" algn="just">
              <a:buNone/>
            </a:pPr>
            <a:r>
              <a:rPr lang="es-CO" sz="2400" dirty="0" smtClean="0"/>
              <a:t>Ej: seudocódigo del algoritmo para hacer limonada.</a:t>
            </a:r>
          </a:p>
          <a:p>
            <a:pPr marL="0" indent="0">
              <a:buNone/>
            </a:pPr>
            <a:endParaRPr lang="es-CO" sz="2400" dirty="0" smtClean="0"/>
          </a:p>
          <a:p>
            <a:pPr marL="1271016" lvl="8" indent="0">
              <a:buNone/>
            </a:pPr>
            <a:endParaRPr lang="es-CO" sz="2600" dirty="0" smtClean="0"/>
          </a:p>
          <a:p>
            <a:pPr marL="1271016" lvl="8" indent="0">
              <a:buNone/>
            </a:pPr>
            <a:r>
              <a:rPr lang="es-CO" sz="2600" dirty="0" smtClean="0"/>
              <a:t>INICIO</a:t>
            </a:r>
            <a:br>
              <a:rPr lang="es-CO" sz="2600" dirty="0" smtClean="0"/>
            </a:br>
            <a:r>
              <a:rPr lang="es-CO" sz="2600" dirty="0" smtClean="0"/>
              <a:t>   materiales limones, azucar, agua, cuchara, jarra;</a:t>
            </a:r>
            <a:br>
              <a:rPr lang="es-CO" sz="2600" dirty="0" smtClean="0"/>
            </a:br>
            <a:r>
              <a:rPr lang="es-CO" sz="2600" dirty="0" smtClean="0"/>
              <a:t>   llenar jarra con agua;</a:t>
            </a:r>
            <a:br>
              <a:rPr lang="es-CO" sz="2600" dirty="0" smtClean="0"/>
            </a:br>
            <a:r>
              <a:rPr lang="es-CO" sz="2600" dirty="0" smtClean="0"/>
              <a:t>   cortar limones;</a:t>
            </a:r>
            <a:br>
              <a:rPr lang="es-CO" sz="2600" dirty="0" smtClean="0"/>
            </a:br>
            <a:r>
              <a:rPr lang="es-CO" sz="2600" dirty="0" smtClean="0"/>
              <a:t>   exprimir limones en la jarra;</a:t>
            </a:r>
            <a:br>
              <a:rPr lang="es-CO" sz="2600" dirty="0" smtClean="0"/>
            </a:br>
            <a:r>
              <a:rPr lang="es-CO" sz="2600" dirty="0" smtClean="0"/>
              <a:t>   adicionar azucar;</a:t>
            </a:r>
            <a:br>
              <a:rPr lang="es-CO" sz="2600" dirty="0" smtClean="0"/>
            </a:br>
            <a:r>
              <a:rPr lang="es-CO" sz="2600" dirty="0" smtClean="0"/>
              <a:t>   revolver con cuchara;</a:t>
            </a:r>
            <a:br>
              <a:rPr lang="es-CO" sz="2600" dirty="0" smtClean="0"/>
            </a:br>
            <a:r>
              <a:rPr lang="es-CO" sz="2600" dirty="0" smtClean="0"/>
              <a:t>   servir limonada;</a:t>
            </a:r>
            <a:br>
              <a:rPr lang="es-CO" sz="2600" dirty="0" smtClean="0"/>
            </a:br>
            <a:r>
              <a:rPr lang="es-CO" sz="2600" dirty="0" smtClean="0"/>
              <a:t>FINAL</a:t>
            </a:r>
          </a:p>
          <a:p>
            <a:pPr marL="0" indent="0">
              <a:buNone/>
            </a:pPr>
            <a:endParaRPr lang="es-CO" sz="2400" dirty="0" smtClean="0"/>
          </a:p>
          <a:p>
            <a:pPr marL="0" indent="0" algn="just">
              <a:buNone/>
            </a:pPr>
            <a:endParaRPr lang="es-CO" sz="2400" dirty="0" smtClean="0"/>
          </a:p>
          <a:p>
            <a:pPr marL="0" indent="0" algn="just">
              <a:buNone/>
            </a:pPr>
            <a:r>
              <a:rPr lang="es-CO" sz="2400" dirty="0"/>
              <a:t>	</a:t>
            </a:r>
            <a:endParaRPr lang="es-CO" sz="2400" dirty="0" smtClean="0"/>
          </a:p>
          <a:p>
            <a:pPr marL="0" indent="0">
              <a:buNone/>
            </a:pPr>
            <a:endParaRPr lang="es-CO" sz="2400" dirty="0"/>
          </a:p>
          <a:p>
            <a:pPr marL="0" indent="0">
              <a:buNone/>
            </a:pPr>
            <a:endParaRPr lang="es-CO" sz="2400" dirty="0" smtClean="0"/>
          </a:p>
          <a:p>
            <a:pPr marL="173736" lvl="1" indent="0">
              <a:buNone/>
            </a:pPr>
            <a:endParaRPr lang="es-CO" sz="2000" dirty="0"/>
          </a:p>
          <a:p>
            <a:pPr marL="356616" lvl="2" indent="0">
              <a:buNone/>
            </a:pPr>
            <a:endParaRPr lang="es-CO" sz="2400" dirty="0" smtClean="0"/>
          </a:p>
          <a:p>
            <a:endParaRPr lang="es-CO" sz="2400" dirty="0"/>
          </a:p>
        </p:txBody>
      </p:sp>
    </p:spTree>
    <p:extLst>
      <p:ext uri="{BB962C8B-B14F-4D97-AF65-F5344CB8AC3E}">
        <p14:creationId xmlns:p14="http://schemas.microsoft.com/office/powerpoint/2010/main" val="20875317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24128" y="585216"/>
            <a:ext cx="10228072" cy="1499616"/>
          </a:xfrm>
        </p:spPr>
        <p:txBody>
          <a:bodyPr/>
          <a:lstStyle/>
          <a:p>
            <a:r>
              <a:rPr lang="es-CO" dirty="0" smtClean="0"/>
              <a:t>Seudocódigo. </a:t>
            </a:r>
            <a:endParaRPr lang="es-CO" dirty="0"/>
          </a:p>
        </p:txBody>
      </p:sp>
      <p:sp>
        <p:nvSpPr>
          <p:cNvPr id="3" name="Marcador de contenido 2"/>
          <p:cNvSpPr>
            <a:spLocks noGrp="1"/>
          </p:cNvSpPr>
          <p:nvPr>
            <p:ph idx="1"/>
          </p:nvPr>
        </p:nvSpPr>
        <p:spPr>
          <a:xfrm>
            <a:off x="893064" y="1981200"/>
            <a:ext cx="11049000" cy="4651332"/>
          </a:xfrm>
        </p:spPr>
        <p:txBody>
          <a:bodyPr>
            <a:normAutofit fontScale="92500" lnSpcReduction="20000"/>
          </a:bodyPr>
          <a:lstStyle/>
          <a:p>
            <a:pPr marL="0" indent="0" algn="just">
              <a:buNone/>
            </a:pPr>
            <a:r>
              <a:rPr lang="es-CO" sz="2400" dirty="0" smtClean="0"/>
              <a:t>Ej: seudocódigo del algoritmo para hacer limonada.</a:t>
            </a:r>
          </a:p>
          <a:p>
            <a:pPr marL="0" indent="0">
              <a:buNone/>
            </a:pPr>
            <a:endParaRPr lang="es-CO" sz="2400" dirty="0" smtClean="0"/>
          </a:p>
          <a:p>
            <a:pPr marL="0" indent="0">
              <a:buNone/>
            </a:pPr>
            <a:endParaRPr lang="es-CO" sz="2400" dirty="0" smtClean="0"/>
          </a:p>
          <a:p>
            <a:pPr marL="0" indent="0">
              <a:buNone/>
            </a:pPr>
            <a:endParaRPr lang="es-CO" sz="2400" dirty="0"/>
          </a:p>
          <a:p>
            <a:pPr marL="0" indent="0">
              <a:buNone/>
            </a:pPr>
            <a:endParaRPr lang="es-CO" sz="2400" dirty="0" smtClean="0"/>
          </a:p>
          <a:p>
            <a:pPr marL="0" indent="0">
              <a:buNone/>
            </a:pPr>
            <a:endParaRPr lang="es-CO" sz="2400" dirty="0"/>
          </a:p>
          <a:p>
            <a:pPr marL="0" indent="0">
              <a:buNone/>
            </a:pPr>
            <a:endParaRPr lang="es-CO" sz="2400" dirty="0" smtClean="0"/>
          </a:p>
          <a:p>
            <a:pPr marL="0" indent="0">
              <a:buNone/>
            </a:pPr>
            <a:endParaRPr lang="es-CO" sz="2400" dirty="0"/>
          </a:p>
          <a:p>
            <a:pPr marL="0" indent="0">
              <a:buNone/>
            </a:pPr>
            <a:endParaRPr lang="es-CO" sz="2400" dirty="0" smtClean="0"/>
          </a:p>
          <a:p>
            <a:pPr marL="0" indent="0" algn="just">
              <a:buNone/>
            </a:pPr>
            <a:r>
              <a:rPr lang="es-CO" sz="2400" dirty="0"/>
              <a:t>Nótese que este algoritmo cambia el estilo de lenguaje natural a un lenguaje un poco más formal, tratando de reducir las frases explicativas (alistar los limones y el azucar) y reemplazándolo por algo más preciso (materiales limones, azucar) </a:t>
            </a:r>
            <a:endParaRPr lang="es-CO" sz="2400" dirty="0" smtClean="0"/>
          </a:p>
          <a:p>
            <a:pPr marL="0" indent="0">
              <a:buNone/>
            </a:pPr>
            <a:endParaRPr lang="es-CO" sz="2400" dirty="0"/>
          </a:p>
          <a:p>
            <a:pPr marL="0" indent="0">
              <a:buNone/>
            </a:pPr>
            <a:endParaRPr lang="es-CO" sz="2400" dirty="0" smtClean="0"/>
          </a:p>
          <a:p>
            <a:pPr marL="173736" lvl="1" indent="0">
              <a:buNone/>
            </a:pPr>
            <a:endParaRPr lang="es-CO" sz="2000" dirty="0"/>
          </a:p>
          <a:p>
            <a:pPr marL="356616" lvl="2" indent="0">
              <a:buNone/>
            </a:pPr>
            <a:endParaRPr lang="es-CO" sz="2400" dirty="0" smtClean="0"/>
          </a:p>
          <a:p>
            <a:endParaRPr lang="es-CO" sz="2400" dirty="0"/>
          </a:p>
        </p:txBody>
      </p:sp>
      <p:pic>
        <p:nvPicPr>
          <p:cNvPr id="6" name="Imagen 5"/>
          <p:cNvPicPr>
            <a:picLocks noChangeAspect="1"/>
          </p:cNvPicPr>
          <p:nvPr/>
        </p:nvPicPr>
        <p:blipFill>
          <a:blip r:embed="rId2"/>
          <a:stretch>
            <a:fillRect/>
          </a:stretch>
        </p:blipFill>
        <p:spPr>
          <a:xfrm>
            <a:off x="807928" y="2555962"/>
            <a:ext cx="11197485" cy="2585466"/>
          </a:xfrm>
          <a:prstGeom prst="rect">
            <a:avLst/>
          </a:prstGeom>
        </p:spPr>
      </p:pic>
    </p:spTree>
    <p:extLst>
      <p:ext uri="{BB962C8B-B14F-4D97-AF65-F5344CB8AC3E}">
        <p14:creationId xmlns:p14="http://schemas.microsoft.com/office/powerpoint/2010/main" val="88596063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24128" y="585216"/>
            <a:ext cx="10228072" cy="1499616"/>
          </a:xfrm>
        </p:spPr>
        <p:txBody>
          <a:bodyPr/>
          <a:lstStyle/>
          <a:p>
            <a:r>
              <a:rPr lang="es-CO" dirty="0" smtClean="0"/>
              <a:t>Seudocódigo. </a:t>
            </a:r>
            <a:endParaRPr lang="es-CO" dirty="0"/>
          </a:p>
        </p:txBody>
      </p:sp>
      <p:sp>
        <p:nvSpPr>
          <p:cNvPr id="3" name="Marcador de contenido 2"/>
          <p:cNvSpPr>
            <a:spLocks noGrp="1"/>
          </p:cNvSpPr>
          <p:nvPr>
            <p:ph idx="1"/>
          </p:nvPr>
        </p:nvSpPr>
        <p:spPr>
          <a:xfrm>
            <a:off x="893064" y="1981200"/>
            <a:ext cx="11049000" cy="4724400"/>
          </a:xfrm>
        </p:spPr>
        <p:txBody>
          <a:bodyPr>
            <a:normAutofit lnSpcReduction="10000"/>
          </a:bodyPr>
          <a:lstStyle/>
          <a:p>
            <a:pPr marL="0" indent="0" algn="just">
              <a:buNone/>
            </a:pPr>
            <a:r>
              <a:rPr lang="es-CO" sz="2400" dirty="0" smtClean="0"/>
              <a:t>Ej: seudocódigo del algoritmo para sumar 2 números.</a:t>
            </a:r>
          </a:p>
          <a:p>
            <a:pPr marL="0" indent="0">
              <a:buNone/>
            </a:pPr>
            <a:endParaRPr lang="es-CO" sz="2400" dirty="0" smtClean="0"/>
          </a:p>
          <a:p>
            <a:pPr marL="1271016" lvl="8" indent="0">
              <a:buNone/>
            </a:pPr>
            <a:endParaRPr lang="es-CO" sz="2600" dirty="0" smtClean="0"/>
          </a:p>
          <a:p>
            <a:pPr marL="1271016" lvl="8" indent="0">
              <a:buNone/>
            </a:pPr>
            <a:r>
              <a:rPr lang="es-CO" sz="2600" dirty="0" smtClean="0"/>
              <a:t>INICIO</a:t>
            </a:r>
            <a:br>
              <a:rPr lang="es-CO" sz="2600" dirty="0" smtClean="0"/>
            </a:br>
            <a:r>
              <a:rPr lang="es-CO" sz="2600" dirty="0" smtClean="0"/>
              <a:t>   numerico a,b,result;</a:t>
            </a:r>
            <a:br>
              <a:rPr lang="es-CO" sz="2600" dirty="0" smtClean="0"/>
            </a:br>
            <a:r>
              <a:rPr lang="es-CO" sz="2600" dirty="0" smtClean="0"/>
              <a:t>   result=a + b;</a:t>
            </a:r>
            <a:br>
              <a:rPr lang="es-CO" sz="2600" dirty="0" smtClean="0"/>
            </a:br>
            <a:r>
              <a:rPr lang="es-CO" sz="2600" dirty="0" smtClean="0"/>
              <a:t>   imprimir result;</a:t>
            </a:r>
          </a:p>
          <a:p>
            <a:pPr marL="1271016" lvl="8" indent="0">
              <a:buNone/>
            </a:pPr>
            <a:r>
              <a:rPr lang="es-CO" sz="2600" dirty="0" smtClean="0"/>
              <a:t>FINAL</a:t>
            </a:r>
          </a:p>
          <a:p>
            <a:pPr marL="0" indent="0">
              <a:buNone/>
            </a:pPr>
            <a:endParaRPr lang="es-CO" sz="2400" dirty="0" smtClean="0"/>
          </a:p>
          <a:p>
            <a:pPr marL="0" indent="0" algn="just">
              <a:buNone/>
            </a:pPr>
            <a:endParaRPr lang="es-CO" sz="2400" dirty="0" smtClean="0"/>
          </a:p>
          <a:p>
            <a:pPr marL="0" indent="0" algn="just">
              <a:buNone/>
            </a:pPr>
            <a:r>
              <a:rPr lang="es-CO" sz="2400" dirty="0"/>
              <a:t>	</a:t>
            </a:r>
            <a:endParaRPr lang="es-CO" sz="2400" dirty="0" smtClean="0"/>
          </a:p>
          <a:p>
            <a:pPr marL="0" indent="0">
              <a:buNone/>
            </a:pPr>
            <a:endParaRPr lang="es-CO" sz="2400" dirty="0"/>
          </a:p>
          <a:p>
            <a:pPr marL="0" indent="0">
              <a:buNone/>
            </a:pPr>
            <a:endParaRPr lang="es-CO" sz="2400" dirty="0" smtClean="0"/>
          </a:p>
          <a:p>
            <a:pPr marL="173736" lvl="1" indent="0">
              <a:buNone/>
            </a:pPr>
            <a:endParaRPr lang="es-CO" sz="2000" dirty="0"/>
          </a:p>
          <a:p>
            <a:pPr marL="356616" lvl="2" indent="0">
              <a:buNone/>
            </a:pPr>
            <a:endParaRPr lang="es-CO" sz="2400" dirty="0" smtClean="0"/>
          </a:p>
          <a:p>
            <a:endParaRPr lang="es-CO" sz="2400" dirty="0"/>
          </a:p>
        </p:txBody>
      </p:sp>
    </p:spTree>
    <p:extLst>
      <p:ext uri="{BB962C8B-B14F-4D97-AF65-F5344CB8AC3E}">
        <p14:creationId xmlns:p14="http://schemas.microsoft.com/office/powerpoint/2010/main" val="393306694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24128" y="585216"/>
            <a:ext cx="10228072" cy="1499616"/>
          </a:xfrm>
        </p:spPr>
        <p:txBody>
          <a:bodyPr/>
          <a:lstStyle/>
          <a:p>
            <a:r>
              <a:rPr lang="es-CO" dirty="0" smtClean="0"/>
              <a:t>Diagrama de flujo.</a:t>
            </a:r>
            <a:endParaRPr lang="es-CO" dirty="0"/>
          </a:p>
        </p:txBody>
      </p:sp>
      <p:sp>
        <p:nvSpPr>
          <p:cNvPr id="3" name="Marcador de contenido 2"/>
          <p:cNvSpPr>
            <a:spLocks noGrp="1"/>
          </p:cNvSpPr>
          <p:nvPr>
            <p:ph idx="1"/>
          </p:nvPr>
        </p:nvSpPr>
        <p:spPr>
          <a:xfrm>
            <a:off x="893064" y="1981200"/>
            <a:ext cx="11049000" cy="4724400"/>
          </a:xfrm>
        </p:spPr>
        <p:txBody>
          <a:bodyPr>
            <a:normAutofit/>
          </a:bodyPr>
          <a:lstStyle/>
          <a:p>
            <a:pPr marL="0" indent="0">
              <a:buNone/>
            </a:pPr>
            <a:r>
              <a:rPr lang="es-ES" sz="2400" dirty="0" smtClean="0"/>
              <a:t>Representan </a:t>
            </a:r>
            <a:r>
              <a:rPr lang="es-ES" sz="2400" dirty="0"/>
              <a:t>los algoritmos por medio de símbolos que facilitan el entendimiento de la solución o proceso </a:t>
            </a:r>
            <a:r>
              <a:rPr lang="es-ES" sz="2400" dirty="0" smtClean="0"/>
              <a:t>planteado</a:t>
            </a:r>
            <a:r>
              <a:rPr lang="es-CO" sz="2400" dirty="0" smtClean="0"/>
              <a:t>.</a:t>
            </a:r>
          </a:p>
          <a:p>
            <a:pPr marL="0" indent="0">
              <a:buNone/>
            </a:pPr>
            <a:r>
              <a:rPr lang="es-CO" sz="2400" dirty="0" smtClean="0"/>
              <a:t>Pueden existir muchas representaciones o símbolos.</a:t>
            </a:r>
          </a:p>
          <a:p>
            <a:pPr marL="0" indent="0">
              <a:buNone/>
            </a:pPr>
            <a:endParaRPr lang="es-CO" sz="2400" dirty="0"/>
          </a:p>
          <a:p>
            <a:pPr marL="0" indent="0">
              <a:buNone/>
            </a:pPr>
            <a:endParaRPr lang="es-CO" sz="2400" dirty="0" smtClean="0"/>
          </a:p>
          <a:p>
            <a:pPr marL="173736" lvl="1" indent="0">
              <a:buNone/>
            </a:pPr>
            <a:endParaRPr lang="es-CO" sz="2000" dirty="0"/>
          </a:p>
          <a:p>
            <a:pPr marL="356616" lvl="2" indent="0">
              <a:buNone/>
            </a:pPr>
            <a:endParaRPr lang="es-CO" sz="2400" dirty="0" smtClean="0"/>
          </a:p>
          <a:p>
            <a:endParaRPr lang="es-CO" sz="2400"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18590" y="3001987"/>
            <a:ext cx="2807518" cy="36518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4282624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24128" y="585216"/>
            <a:ext cx="10228072" cy="1499616"/>
          </a:xfrm>
        </p:spPr>
        <p:txBody>
          <a:bodyPr/>
          <a:lstStyle/>
          <a:p>
            <a:r>
              <a:rPr lang="es-CO" dirty="0" smtClean="0"/>
              <a:t>Diagrama de flujo.</a:t>
            </a:r>
            <a:endParaRPr lang="es-CO" dirty="0"/>
          </a:p>
        </p:txBody>
      </p:sp>
      <p:pic>
        <p:nvPicPr>
          <p:cNvPr id="6" name="Imagen 5"/>
          <p:cNvPicPr>
            <a:picLocks noChangeAspect="1"/>
          </p:cNvPicPr>
          <p:nvPr/>
        </p:nvPicPr>
        <p:blipFill>
          <a:blip r:embed="rId2"/>
          <a:stretch>
            <a:fillRect/>
          </a:stretch>
        </p:blipFill>
        <p:spPr>
          <a:xfrm>
            <a:off x="740737" y="1808946"/>
            <a:ext cx="5635422" cy="3539320"/>
          </a:xfrm>
          <a:prstGeom prst="rect">
            <a:avLst/>
          </a:prstGeom>
        </p:spPr>
      </p:pic>
      <p:pic>
        <p:nvPicPr>
          <p:cNvPr id="12" name="Imagen 11"/>
          <p:cNvPicPr>
            <a:picLocks noChangeAspect="1"/>
          </p:cNvPicPr>
          <p:nvPr/>
        </p:nvPicPr>
        <p:blipFill>
          <a:blip r:embed="rId3"/>
          <a:stretch>
            <a:fillRect/>
          </a:stretch>
        </p:blipFill>
        <p:spPr>
          <a:xfrm>
            <a:off x="6472740" y="1808946"/>
            <a:ext cx="5649167" cy="4893196"/>
          </a:xfrm>
          <a:prstGeom prst="rect">
            <a:avLst/>
          </a:prstGeom>
        </p:spPr>
      </p:pic>
    </p:spTree>
    <p:extLst>
      <p:ext uri="{BB962C8B-B14F-4D97-AF65-F5344CB8AC3E}">
        <p14:creationId xmlns:p14="http://schemas.microsoft.com/office/powerpoint/2010/main" val="343503508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24128" y="585216"/>
            <a:ext cx="10228072" cy="1499616"/>
          </a:xfrm>
        </p:spPr>
        <p:txBody>
          <a:bodyPr/>
          <a:lstStyle/>
          <a:p>
            <a:r>
              <a:rPr lang="es-CO" dirty="0" smtClean="0"/>
              <a:t>Diagrama de flujo.</a:t>
            </a:r>
            <a:endParaRPr lang="es-CO" dirty="0"/>
          </a:p>
        </p:txBody>
      </p:sp>
      <p:sp>
        <p:nvSpPr>
          <p:cNvPr id="3" name="Marcador de contenido 2"/>
          <p:cNvSpPr>
            <a:spLocks noGrp="1"/>
          </p:cNvSpPr>
          <p:nvPr>
            <p:ph idx="1"/>
          </p:nvPr>
        </p:nvSpPr>
        <p:spPr>
          <a:xfrm>
            <a:off x="893064" y="1981200"/>
            <a:ext cx="11049000" cy="4724400"/>
          </a:xfrm>
        </p:spPr>
        <p:txBody>
          <a:bodyPr>
            <a:normAutofit/>
          </a:bodyPr>
          <a:lstStyle/>
          <a:p>
            <a:pPr marL="0" indent="0">
              <a:buNone/>
            </a:pPr>
            <a:r>
              <a:rPr lang="es-CO" sz="2400" dirty="0" smtClean="0"/>
              <a:t>Ej. Realizar mediante diagrama de flujo el algoritmo de </a:t>
            </a:r>
            <a:br>
              <a:rPr lang="es-CO" sz="2400" dirty="0" smtClean="0"/>
            </a:br>
            <a:r>
              <a:rPr lang="es-CO" sz="2400" dirty="0" smtClean="0"/>
              <a:t>hacer limonada</a:t>
            </a:r>
          </a:p>
          <a:p>
            <a:pPr marL="0" indent="0">
              <a:buNone/>
            </a:pPr>
            <a:endParaRPr lang="es-CO" sz="2400" dirty="0"/>
          </a:p>
          <a:p>
            <a:pPr marL="0" indent="0">
              <a:buNone/>
            </a:pPr>
            <a:endParaRPr lang="es-CO" sz="2400" dirty="0" smtClean="0"/>
          </a:p>
          <a:p>
            <a:pPr marL="173736" lvl="1" indent="0">
              <a:buNone/>
            </a:pPr>
            <a:endParaRPr lang="es-CO" sz="2000" dirty="0"/>
          </a:p>
          <a:p>
            <a:pPr marL="356616" lvl="2" indent="0">
              <a:buNone/>
            </a:pPr>
            <a:endParaRPr lang="es-CO" sz="2400" dirty="0" smtClean="0"/>
          </a:p>
          <a:p>
            <a:endParaRPr lang="es-CO" sz="2400" dirty="0"/>
          </a:p>
        </p:txBody>
      </p:sp>
      <p:pic>
        <p:nvPicPr>
          <p:cNvPr id="6" name="Imagen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44291" y="665379"/>
            <a:ext cx="2305050" cy="5953125"/>
          </a:xfrm>
          <a:prstGeom prst="rect">
            <a:avLst/>
          </a:prstGeom>
        </p:spPr>
      </p:pic>
    </p:spTree>
    <p:extLst>
      <p:ext uri="{BB962C8B-B14F-4D97-AF65-F5344CB8AC3E}">
        <p14:creationId xmlns:p14="http://schemas.microsoft.com/office/powerpoint/2010/main" val="132007571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24128" y="585216"/>
            <a:ext cx="10228072" cy="1499616"/>
          </a:xfrm>
        </p:spPr>
        <p:txBody>
          <a:bodyPr/>
          <a:lstStyle/>
          <a:p>
            <a:r>
              <a:rPr lang="es-CO" dirty="0" smtClean="0"/>
              <a:t>Diagrama de flujo.</a:t>
            </a:r>
            <a:endParaRPr lang="es-CO" dirty="0"/>
          </a:p>
        </p:txBody>
      </p:sp>
      <p:sp>
        <p:nvSpPr>
          <p:cNvPr id="3" name="Marcador de contenido 2"/>
          <p:cNvSpPr>
            <a:spLocks noGrp="1"/>
          </p:cNvSpPr>
          <p:nvPr>
            <p:ph idx="1"/>
          </p:nvPr>
        </p:nvSpPr>
        <p:spPr>
          <a:xfrm>
            <a:off x="893064" y="1981200"/>
            <a:ext cx="11049000" cy="4724400"/>
          </a:xfrm>
        </p:spPr>
        <p:txBody>
          <a:bodyPr>
            <a:normAutofit/>
          </a:bodyPr>
          <a:lstStyle/>
          <a:p>
            <a:pPr marL="0" indent="0">
              <a:buNone/>
            </a:pPr>
            <a:r>
              <a:rPr lang="es-CO" sz="2400" dirty="0" smtClean="0"/>
              <a:t>Ej. Realizar mediante diagrama de flujo un algoritmo que sume 2 números e imprima el resultado.</a:t>
            </a:r>
          </a:p>
          <a:p>
            <a:pPr marL="0" indent="0">
              <a:buNone/>
            </a:pPr>
            <a:endParaRPr lang="es-CO" sz="2400" dirty="0"/>
          </a:p>
          <a:p>
            <a:pPr marL="0" indent="0">
              <a:buNone/>
            </a:pPr>
            <a:endParaRPr lang="es-CO" sz="2400" dirty="0" smtClean="0"/>
          </a:p>
          <a:p>
            <a:pPr marL="173736" lvl="1" indent="0">
              <a:buNone/>
            </a:pPr>
            <a:endParaRPr lang="es-CO" sz="2000" dirty="0"/>
          </a:p>
          <a:p>
            <a:pPr marL="356616" lvl="2" indent="0">
              <a:buNone/>
            </a:pPr>
            <a:endParaRPr lang="es-CO" sz="2400" dirty="0" smtClean="0"/>
          </a:p>
          <a:p>
            <a:endParaRPr lang="es-CO" sz="2400" dirty="0"/>
          </a:p>
        </p:txBody>
      </p:sp>
      <p:pic>
        <p:nvPicPr>
          <p:cNvPr id="5" name="Imagen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76492" y="2731261"/>
            <a:ext cx="1352550" cy="3800475"/>
          </a:xfrm>
          <a:prstGeom prst="rect">
            <a:avLst/>
          </a:prstGeom>
        </p:spPr>
      </p:pic>
    </p:spTree>
    <p:extLst>
      <p:ext uri="{BB962C8B-B14F-4D97-AF65-F5344CB8AC3E}">
        <p14:creationId xmlns:p14="http://schemas.microsoft.com/office/powerpoint/2010/main" val="288587026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24128" y="585216"/>
            <a:ext cx="10228072" cy="1499616"/>
          </a:xfrm>
        </p:spPr>
        <p:txBody>
          <a:bodyPr/>
          <a:lstStyle/>
          <a:p>
            <a:r>
              <a:rPr lang="es-CO" dirty="0" smtClean="0"/>
              <a:t>Diagrama de flujo.</a:t>
            </a:r>
            <a:endParaRPr lang="es-CO" dirty="0"/>
          </a:p>
        </p:txBody>
      </p:sp>
      <p:sp>
        <p:nvSpPr>
          <p:cNvPr id="3" name="Marcador de contenido 2"/>
          <p:cNvSpPr>
            <a:spLocks noGrp="1"/>
          </p:cNvSpPr>
          <p:nvPr>
            <p:ph idx="1"/>
          </p:nvPr>
        </p:nvSpPr>
        <p:spPr>
          <a:xfrm>
            <a:off x="893064" y="1981200"/>
            <a:ext cx="11049000" cy="4724400"/>
          </a:xfrm>
        </p:spPr>
        <p:txBody>
          <a:bodyPr>
            <a:normAutofit/>
          </a:bodyPr>
          <a:lstStyle/>
          <a:p>
            <a:pPr marL="0" indent="0">
              <a:buNone/>
            </a:pPr>
            <a:r>
              <a:rPr lang="es-CO" sz="2400" dirty="0" smtClean="0"/>
              <a:t>Ej. Realizar mediante diagrama de flujo un algoritmo que sume 2 números e imprima el resultado.</a:t>
            </a:r>
          </a:p>
          <a:p>
            <a:pPr marL="0" indent="0">
              <a:buNone/>
            </a:pPr>
            <a:endParaRPr lang="es-CO" sz="2400" dirty="0"/>
          </a:p>
          <a:p>
            <a:pPr marL="0" indent="0">
              <a:buNone/>
            </a:pPr>
            <a:endParaRPr lang="es-CO" sz="2400" dirty="0" smtClean="0"/>
          </a:p>
          <a:p>
            <a:pPr marL="173736" lvl="1" indent="0">
              <a:buNone/>
            </a:pPr>
            <a:endParaRPr lang="es-CO" sz="2000" dirty="0"/>
          </a:p>
          <a:p>
            <a:pPr marL="356616" lvl="2" indent="0">
              <a:buNone/>
            </a:pPr>
            <a:endParaRPr lang="es-CO" sz="2400" dirty="0" smtClean="0"/>
          </a:p>
          <a:p>
            <a:endParaRPr lang="es-CO" sz="2400" dirty="0"/>
          </a:p>
        </p:txBody>
      </p:sp>
      <p:pic>
        <p:nvPicPr>
          <p:cNvPr id="5" name="Imagen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76492" y="2731261"/>
            <a:ext cx="1352550" cy="3800475"/>
          </a:xfrm>
          <a:prstGeom prst="rect">
            <a:avLst/>
          </a:prstGeom>
        </p:spPr>
      </p:pic>
      <p:pic>
        <p:nvPicPr>
          <p:cNvPr id="6" name="Imagen 5"/>
          <p:cNvPicPr>
            <a:picLocks noChangeAspect="1"/>
          </p:cNvPicPr>
          <p:nvPr/>
        </p:nvPicPr>
        <p:blipFill>
          <a:blip r:embed="rId3"/>
          <a:stretch>
            <a:fillRect/>
          </a:stretch>
        </p:blipFill>
        <p:spPr>
          <a:xfrm>
            <a:off x="2427923" y="3605507"/>
            <a:ext cx="2883502" cy="1681388"/>
          </a:xfrm>
          <a:prstGeom prst="rect">
            <a:avLst/>
          </a:prstGeom>
        </p:spPr>
      </p:pic>
      <p:pic>
        <p:nvPicPr>
          <p:cNvPr id="10" name="Imagen 9"/>
          <p:cNvPicPr>
            <a:picLocks noChangeAspect="1"/>
          </p:cNvPicPr>
          <p:nvPr/>
        </p:nvPicPr>
        <p:blipFill>
          <a:blip r:embed="rId4"/>
          <a:stretch>
            <a:fillRect/>
          </a:stretch>
        </p:blipFill>
        <p:spPr>
          <a:xfrm>
            <a:off x="5686139" y="4231888"/>
            <a:ext cx="2468646" cy="428625"/>
          </a:xfrm>
          <a:prstGeom prst="rect">
            <a:avLst/>
          </a:prstGeom>
        </p:spPr>
      </p:pic>
    </p:spTree>
    <p:extLst>
      <p:ext uri="{BB962C8B-B14F-4D97-AF65-F5344CB8AC3E}">
        <p14:creationId xmlns:p14="http://schemas.microsoft.com/office/powerpoint/2010/main" val="294862884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24128" y="585216"/>
            <a:ext cx="10228072" cy="1499616"/>
          </a:xfrm>
        </p:spPr>
        <p:txBody>
          <a:bodyPr/>
          <a:lstStyle/>
          <a:p>
            <a:r>
              <a:rPr lang="es-CO" dirty="0" smtClean="0"/>
              <a:t>Prueba de escritorio. </a:t>
            </a:r>
            <a:endParaRPr lang="es-CO" dirty="0"/>
          </a:p>
        </p:txBody>
      </p:sp>
      <p:sp>
        <p:nvSpPr>
          <p:cNvPr id="7" name="Marcador de contenido 2"/>
          <p:cNvSpPr txBox="1">
            <a:spLocks/>
          </p:cNvSpPr>
          <p:nvPr/>
        </p:nvSpPr>
        <p:spPr>
          <a:xfrm>
            <a:off x="692474" y="941410"/>
            <a:ext cx="6583537" cy="5321604"/>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a:lstStyle>
          <a:p>
            <a:endParaRPr lang="es-ES" sz="2400" dirty="0">
              <a:latin typeface="Aparajita" pitchFamily="34" charset="0"/>
              <a:cs typeface="Aparajita" pitchFamily="34" charset="0"/>
            </a:endParaRPr>
          </a:p>
          <a:p>
            <a:endParaRPr lang="es-CO" sz="2400" dirty="0">
              <a:latin typeface="Aparajita" pitchFamily="34" charset="0"/>
              <a:cs typeface="Aparajita" pitchFamily="34" charset="0"/>
            </a:endParaRPr>
          </a:p>
          <a:p>
            <a:r>
              <a:rPr lang="es-ES" sz="2400" dirty="0"/>
              <a:t>Cuando se realiza un algoritmo, lo ideal es verificar el proceso para asegurarnos que cumple con lo esperado, para esto se aplica una técnica llamada “</a:t>
            </a:r>
            <a:r>
              <a:rPr lang="es-CO" sz="2400" dirty="0"/>
              <a:t>Prueba de Escritorio</a:t>
            </a:r>
            <a:r>
              <a:rPr lang="es-CO" sz="2400" dirty="0" smtClean="0"/>
              <a:t>”</a:t>
            </a:r>
            <a:r>
              <a:rPr lang="es-CO" sz="2400" dirty="0" smtClean="0">
                <a:latin typeface="Aparajita" pitchFamily="34" charset="0"/>
              </a:rPr>
              <a:t>.</a:t>
            </a:r>
          </a:p>
          <a:p>
            <a:r>
              <a:rPr lang="es-CO" sz="2400" dirty="0"/>
              <a:t>La prueba de escritorio consiste en un seguimiento paso a paso de la ejecución del algoritmo, a medida que el algoritmo avanza se hacen uso de variables he instrucciones que dan vida a nuestra solución, la prueba de escritorio valida este proceso para determinar cuáles son los valores paso a paso y verificar así el funcionamiento deseado.</a:t>
            </a:r>
          </a:p>
          <a:p>
            <a:endParaRPr lang="es-ES" sz="2400" dirty="0">
              <a:latin typeface="Aparajita" pitchFamily="34" charset="0"/>
              <a:cs typeface="Aparajita" pitchFamily="34" charset="0"/>
            </a:endParaRPr>
          </a:p>
          <a:p>
            <a:pPr marL="0" indent="0">
              <a:buFont typeface="Tw Cen MT" panose="020B0602020104020603" pitchFamily="34" charset="0"/>
              <a:buNone/>
            </a:pPr>
            <a:endParaRPr lang="es-ES" sz="2400" dirty="0" smtClean="0"/>
          </a:p>
          <a:p>
            <a:pPr marL="0" indent="0">
              <a:buFont typeface="Tw Cen MT" panose="020B0602020104020603" pitchFamily="34" charset="0"/>
              <a:buNone/>
            </a:pPr>
            <a:endParaRPr lang="es-ES" sz="2400" dirty="0" smtClean="0"/>
          </a:p>
          <a:p>
            <a:pPr marL="0" indent="0">
              <a:buFont typeface="Tw Cen MT" panose="020B0602020104020603" pitchFamily="34" charset="0"/>
              <a:buNone/>
            </a:pPr>
            <a:endParaRPr lang="es-CO" sz="2400" dirty="0" smtClean="0"/>
          </a:p>
          <a:p>
            <a:pPr marL="0" indent="0">
              <a:buFont typeface="Tw Cen MT" panose="020B0602020104020603" pitchFamily="34" charset="0"/>
              <a:buNone/>
            </a:pPr>
            <a:endParaRPr lang="es-CO" sz="2400" dirty="0" smtClean="0"/>
          </a:p>
          <a:p>
            <a:pPr marL="173736" lvl="1" indent="0">
              <a:buFont typeface="Wingdings 3" pitchFamily="18" charset="2"/>
              <a:buNone/>
            </a:pPr>
            <a:endParaRPr lang="es-CO" sz="2000" dirty="0" smtClean="0"/>
          </a:p>
          <a:p>
            <a:pPr marL="356616" lvl="2" indent="0">
              <a:buFont typeface="Wingdings 3" pitchFamily="18" charset="2"/>
              <a:buNone/>
            </a:pPr>
            <a:endParaRPr lang="es-CO" sz="2400" dirty="0" smtClean="0"/>
          </a:p>
          <a:p>
            <a:endParaRPr lang="es-CO" sz="2400" dirty="0"/>
          </a:p>
        </p:txBody>
      </p:sp>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026" r="3562" b="4363"/>
          <a:stretch/>
        </p:blipFill>
        <p:spPr bwMode="auto">
          <a:xfrm>
            <a:off x="7782751" y="2127940"/>
            <a:ext cx="3585170" cy="3589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5401799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24128" y="585216"/>
            <a:ext cx="10228072" cy="1499616"/>
          </a:xfrm>
        </p:spPr>
        <p:txBody>
          <a:bodyPr/>
          <a:lstStyle/>
          <a:p>
            <a:r>
              <a:rPr lang="es-CO" dirty="0" smtClean="0"/>
              <a:t>Prueba de escritorio. </a:t>
            </a:r>
            <a:endParaRPr lang="es-CO" dirty="0"/>
          </a:p>
        </p:txBody>
      </p:sp>
      <p:sp>
        <p:nvSpPr>
          <p:cNvPr id="7" name="Marcador de contenido 2"/>
          <p:cNvSpPr txBox="1">
            <a:spLocks/>
          </p:cNvSpPr>
          <p:nvPr/>
        </p:nvSpPr>
        <p:spPr>
          <a:xfrm>
            <a:off x="692474" y="941410"/>
            <a:ext cx="10891380" cy="5321604"/>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a:lstStyle>
          <a:p>
            <a:endParaRPr lang="es-ES" sz="2400" dirty="0">
              <a:latin typeface="Aparajita" pitchFamily="34" charset="0"/>
              <a:cs typeface="Aparajita" pitchFamily="34" charset="0"/>
            </a:endParaRPr>
          </a:p>
          <a:p>
            <a:endParaRPr lang="es-CO" sz="2400" dirty="0">
              <a:latin typeface="Aparajita" pitchFamily="34" charset="0"/>
              <a:cs typeface="Aparajita" pitchFamily="34" charset="0"/>
            </a:endParaRPr>
          </a:p>
          <a:p>
            <a:pPr marL="0" indent="0">
              <a:buNone/>
            </a:pPr>
            <a:r>
              <a:rPr lang="es-CO" sz="2400" dirty="0"/>
              <a:t>Ej: prueba de escritorio del algoritmo suma de 2 números:</a:t>
            </a:r>
          </a:p>
          <a:p>
            <a:endParaRPr lang="es-ES" sz="2400" dirty="0">
              <a:latin typeface="Aparajita" pitchFamily="34" charset="0"/>
              <a:cs typeface="Aparajita" pitchFamily="34" charset="0"/>
            </a:endParaRPr>
          </a:p>
          <a:p>
            <a:pPr marL="0" indent="0">
              <a:buFont typeface="Tw Cen MT" panose="020B0602020104020603" pitchFamily="34" charset="0"/>
              <a:buNone/>
            </a:pPr>
            <a:endParaRPr lang="es-ES" sz="2400" dirty="0" smtClean="0"/>
          </a:p>
          <a:p>
            <a:pPr marL="0" indent="0">
              <a:buFont typeface="Tw Cen MT" panose="020B0602020104020603" pitchFamily="34" charset="0"/>
              <a:buNone/>
            </a:pPr>
            <a:endParaRPr lang="es-ES" sz="2400" dirty="0" smtClean="0"/>
          </a:p>
          <a:p>
            <a:pPr marL="0" indent="0">
              <a:buFont typeface="Tw Cen MT" panose="020B0602020104020603" pitchFamily="34" charset="0"/>
              <a:buNone/>
            </a:pPr>
            <a:endParaRPr lang="es-CO" sz="2400" dirty="0" smtClean="0"/>
          </a:p>
          <a:p>
            <a:pPr marL="0" indent="0">
              <a:buFont typeface="Tw Cen MT" panose="020B0602020104020603" pitchFamily="34" charset="0"/>
              <a:buNone/>
            </a:pPr>
            <a:endParaRPr lang="es-CO" sz="2400" dirty="0" smtClean="0"/>
          </a:p>
          <a:p>
            <a:pPr marL="173736" lvl="1" indent="0">
              <a:buFont typeface="Wingdings 3" pitchFamily="18" charset="2"/>
              <a:buNone/>
            </a:pPr>
            <a:endParaRPr lang="es-CO" sz="2000" dirty="0" smtClean="0"/>
          </a:p>
          <a:p>
            <a:pPr marL="356616" lvl="2" indent="0">
              <a:buFont typeface="Wingdings 3" pitchFamily="18" charset="2"/>
              <a:buNone/>
            </a:pPr>
            <a:endParaRPr lang="es-CO" sz="2400" dirty="0" smtClean="0"/>
          </a:p>
          <a:p>
            <a:endParaRPr lang="es-CO" sz="2400" dirty="0"/>
          </a:p>
        </p:txBody>
      </p:sp>
      <p:pic>
        <p:nvPicPr>
          <p:cNvPr id="5"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65963" y="3721188"/>
            <a:ext cx="4167656" cy="162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Imagen 2"/>
          <p:cNvPicPr>
            <a:picLocks noChangeAspect="1"/>
          </p:cNvPicPr>
          <p:nvPr/>
        </p:nvPicPr>
        <p:blipFill>
          <a:blip r:embed="rId3"/>
          <a:stretch>
            <a:fillRect/>
          </a:stretch>
        </p:blipFill>
        <p:spPr>
          <a:xfrm>
            <a:off x="817734" y="3840165"/>
            <a:ext cx="2408124" cy="1391222"/>
          </a:xfrm>
          <a:prstGeom prst="rect">
            <a:avLst/>
          </a:prstGeom>
        </p:spPr>
      </p:pic>
      <p:pic>
        <p:nvPicPr>
          <p:cNvPr id="8" name="Imagen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36223" y="2721867"/>
            <a:ext cx="1352550" cy="3800475"/>
          </a:xfrm>
          <a:prstGeom prst="rect">
            <a:avLst/>
          </a:prstGeom>
        </p:spPr>
      </p:pic>
    </p:spTree>
    <p:extLst>
      <p:ext uri="{BB962C8B-B14F-4D97-AF65-F5344CB8AC3E}">
        <p14:creationId xmlns:p14="http://schemas.microsoft.com/office/powerpoint/2010/main" val="4211683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24128" y="585216"/>
            <a:ext cx="10228072" cy="1499616"/>
          </a:xfrm>
        </p:spPr>
        <p:txBody>
          <a:bodyPr/>
          <a:lstStyle/>
          <a:p>
            <a:r>
              <a:rPr lang="es-CO" dirty="0" smtClean="0"/>
              <a:t>¿Qué es un algoritmo?	</a:t>
            </a:r>
            <a:endParaRPr lang="es-CO" dirty="0"/>
          </a:p>
        </p:txBody>
      </p:sp>
      <p:sp>
        <p:nvSpPr>
          <p:cNvPr id="3" name="Marcador de contenido 2"/>
          <p:cNvSpPr>
            <a:spLocks noGrp="1"/>
          </p:cNvSpPr>
          <p:nvPr>
            <p:ph idx="1"/>
          </p:nvPr>
        </p:nvSpPr>
        <p:spPr>
          <a:xfrm>
            <a:off x="893064" y="1981200"/>
            <a:ext cx="11049000" cy="4724400"/>
          </a:xfrm>
        </p:spPr>
        <p:txBody>
          <a:bodyPr>
            <a:normAutofit/>
          </a:bodyPr>
          <a:lstStyle/>
          <a:p>
            <a:pPr marL="0" indent="0">
              <a:buNone/>
            </a:pPr>
            <a:r>
              <a:rPr lang="es-CO" sz="2400" dirty="0" smtClean="0"/>
              <a:t>Un algoritmo se compone de 3 partes: Entrada, proceso y salida</a:t>
            </a:r>
          </a:p>
          <a:p>
            <a:pPr marL="173736" lvl="1" indent="0">
              <a:buNone/>
            </a:pPr>
            <a:endParaRPr lang="es-CO" sz="2000" dirty="0" smtClean="0"/>
          </a:p>
          <a:p>
            <a:pPr marL="516636" lvl="1" indent="-342900">
              <a:buFont typeface="Arial" panose="020B0604020202020204" pitchFamily="34" charset="0"/>
              <a:buChar char="•"/>
            </a:pPr>
            <a:r>
              <a:rPr lang="es-CO" sz="2400" b="1" dirty="0" smtClean="0"/>
              <a:t>Entrada</a:t>
            </a:r>
            <a:r>
              <a:rPr lang="es-CO" sz="2400" dirty="0" smtClean="0"/>
              <a:t>: Corresponde a los datos que el algoritmo recibe.</a:t>
            </a:r>
          </a:p>
          <a:p>
            <a:pPr marL="516636" lvl="1" indent="-342900">
              <a:buFont typeface="Arial" panose="020B0604020202020204" pitchFamily="34" charset="0"/>
              <a:buChar char="•"/>
            </a:pPr>
            <a:r>
              <a:rPr lang="es-CO" sz="2400" b="1" dirty="0" smtClean="0"/>
              <a:t>Proceso</a:t>
            </a:r>
            <a:r>
              <a:rPr lang="es-CO" sz="2400" dirty="0" smtClean="0"/>
              <a:t>: Equivalen a las acciones que se realizan sobre los datos de entrada.</a:t>
            </a:r>
          </a:p>
          <a:p>
            <a:pPr marL="516636" lvl="1" indent="-342900">
              <a:buFont typeface="Arial" panose="020B0604020202020204" pitchFamily="34" charset="0"/>
              <a:buChar char="•"/>
            </a:pPr>
            <a:r>
              <a:rPr lang="es-CO" sz="2400" b="1" dirty="0" smtClean="0"/>
              <a:t>Salida</a:t>
            </a:r>
            <a:r>
              <a:rPr lang="es-CO" sz="2400" dirty="0" smtClean="0"/>
              <a:t>: El resultado de las acciones sobre los datos de entrada.</a:t>
            </a:r>
            <a:endParaRPr lang="es-CO" sz="2400" dirty="0"/>
          </a:p>
          <a:p>
            <a:pPr marL="0" indent="0">
              <a:buNone/>
            </a:pPr>
            <a:endParaRPr lang="es-CO" sz="2400" dirty="0" smtClean="0"/>
          </a:p>
          <a:p>
            <a:pPr marL="173736" lvl="1" indent="0">
              <a:buNone/>
            </a:pPr>
            <a:endParaRPr lang="es-CO" sz="2000" dirty="0"/>
          </a:p>
          <a:p>
            <a:pPr marL="356616" lvl="2" indent="0">
              <a:buNone/>
            </a:pPr>
            <a:endParaRPr lang="es-CO" sz="2400" dirty="0" smtClean="0"/>
          </a:p>
          <a:p>
            <a:endParaRPr lang="es-CO" sz="2400" dirty="0"/>
          </a:p>
        </p:txBody>
      </p:sp>
      <p:pic>
        <p:nvPicPr>
          <p:cNvPr id="5" name="Imagen 4"/>
          <p:cNvPicPr>
            <a:picLocks noChangeAspect="1"/>
          </p:cNvPicPr>
          <p:nvPr/>
        </p:nvPicPr>
        <p:blipFill>
          <a:blip r:embed="rId2"/>
          <a:stretch>
            <a:fillRect/>
          </a:stretch>
        </p:blipFill>
        <p:spPr>
          <a:xfrm>
            <a:off x="3555284" y="4282431"/>
            <a:ext cx="5724560" cy="2115598"/>
          </a:xfrm>
          <a:prstGeom prst="rect">
            <a:avLst/>
          </a:prstGeom>
        </p:spPr>
      </p:pic>
    </p:spTree>
    <p:extLst>
      <p:ext uri="{BB962C8B-B14F-4D97-AF65-F5344CB8AC3E}">
        <p14:creationId xmlns:p14="http://schemas.microsoft.com/office/powerpoint/2010/main" val="161389748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24128" y="585216"/>
            <a:ext cx="10228072" cy="1499616"/>
          </a:xfrm>
        </p:spPr>
        <p:txBody>
          <a:bodyPr/>
          <a:lstStyle/>
          <a:p>
            <a:r>
              <a:rPr lang="es-CO" dirty="0" smtClean="0"/>
              <a:t>Prueba de escritorio. </a:t>
            </a:r>
            <a:endParaRPr lang="es-CO" dirty="0"/>
          </a:p>
        </p:txBody>
      </p:sp>
      <p:sp>
        <p:nvSpPr>
          <p:cNvPr id="7" name="Marcador de contenido 2"/>
          <p:cNvSpPr txBox="1">
            <a:spLocks/>
          </p:cNvSpPr>
          <p:nvPr/>
        </p:nvSpPr>
        <p:spPr>
          <a:xfrm>
            <a:off x="692474" y="941410"/>
            <a:ext cx="10891380" cy="5321604"/>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a:lstStyle>
          <a:p>
            <a:endParaRPr lang="es-ES" sz="2400" dirty="0">
              <a:latin typeface="Aparajita" pitchFamily="34" charset="0"/>
              <a:cs typeface="Aparajita" pitchFamily="34" charset="0"/>
            </a:endParaRPr>
          </a:p>
          <a:p>
            <a:endParaRPr lang="es-CO" sz="2400" dirty="0">
              <a:latin typeface="Aparajita" pitchFamily="34" charset="0"/>
              <a:cs typeface="Aparajita" pitchFamily="34" charset="0"/>
            </a:endParaRPr>
          </a:p>
          <a:p>
            <a:pPr marL="0" indent="0">
              <a:buNone/>
            </a:pPr>
            <a:r>
              <a:rPr lang="es-CO" sz="2400" dirty="0"/>
              <a:t>Ej: </a:t>
            </a:r>
            <a:r>
              <a:rPr lang="es-ES" sz="2400" dirty="0"/>
              <a:t>realice la prueba de escritorio del siguiente </a:t>
            </a:r>
            <a:r>
              <a:rPr lang="es-ES" sz="2400" dirty="0" smtClean="0"/>
              <a:t>algoritmo</a:t>
            </a:r>
            <a:r>
              <a:rPr lang="es-CO" sz="2400" dirty="0" smtClean="0"/>
              <a:t>:</a:t>
            </a:r>
            <a:endParaRPr lang="es-CO" sz="2400" dirty="0"/>
          </a:p>
          <a:p>
            <a:endParaRPr lang="es-ES" sz="2400" dirty="0">
              <a:latin typeface="Aparajita" pitchFamily="34" charset="0"/>
              <a:cs typeface="Aparajita" pitchFamily="34" charset="0"/>
            </a:endParaRPr>
          </a:p>
          <a:p>
            <a:pPr marL="0" lvl="0" indent="0" fontAlgn="base">
              <a:spcBef>
                <a:spcPct val="0"/>
              </a:spcBef>
              <a:spcAft>
                <a:spcPct val="0"/>
              </a:spcAft>
              <a:buNone/>
            </a:pPr>
            <a:r>
              <a:rPr lang="es-CO" sz="2400" dirty="0">
                <a:latin typeface="Calibri" pitchFamily="34" charset="0"/>
                <a:ea typeface="Calibri" pitchFamily="34" charset="0"/>
                <a:cs typeface="Calibri" pitchFamily="34" charset="0"/>
              </a:rPr>
              <a:t>INICIO</a:t>
            </a:r>
            <a:endParaRPr lang="es-CO" sz="2400" dirty="0">
              <a:latin typeface="Arial" pitchFamily="34" charset="0"/>
              <a:cs typeface="Arial" pitchFamily="34" charset="0"/>
            </a:endParaRPr>
          </a:p>
          <a:p>
            <a:pPr marL="0" lvl="0" indent="0" eaLnBrk="0" fontAlgn="base" hangingPunct="0">
              <a:spcBef>
                <a:spcPct val="0"/>
              </a:spcBef>
              <a:spcAft>
                <a:spcPct val="0"/>
              </a:spcAft>
              <a:buNone/>
            </a:pPr>
            <a:r>
              <a:rPr lang="es-CO" sz="2400" dirty="0">
                <a:latin typeface="Calibri" pitchFamily="34" charset="0"/>
                <a:ea typeface="Calibri" pitchFamily="34" charset="0"/>
                <a:cs typeface="Calibri" pitchFamily="34" charset="0"/>
              </a:rPr>
              <a:t>  ENTERO a, b, </a:t>
            </a:r>
            <a:r>
              <a:rPr lang="es-CO" sz="2400" dirty="0" smtClean="0">
                <a:latin typeface="Calibri" pitchFamily="34" charset="0"/>
                <a:ea typeface="Calibri" pitchFamily="34" charset="0"/>
                <a:cs typeface="Calibri" pitchFamily="34" charset="0"/>
              </a:rPr>
              <a:t>c;</a:t>
            </a:r>
            <a:endParaRPr lang="es-CO" sz="2400" dirty="0">
              <a:latin typeface="Arial" pitchFamily="34" charset="0"/>
              <a:cs typeface="Arial" pitchFamily="34" charset="0"/>
            </a:endParaRPr>
          </a:p>
          <a:p>
            <a:pPr marL="0" lvl="0" indent="0" eaLnBrk="0" fontAlgn="base" hangingPunct="0">
              <a:spcBef>
                <a:spcPct val="0"/>
              </a:spcBef>
              <a:spcAft>
                <a:spcPct val="0"/>
              </a:spcAft>
              <a:buNone/>
            </a:pPr>
            <a:r>
              <a:rPr lang="es-CO" sz="2400" dirty="0">
                <a:latin typeface="Calibri" pitchFamily="34" charset="0"/>
                <a:ea typeface="Calibri" pitchFamily="34" charset="0"/>
                <a:cs typeface="Calibri" pitchFamily="34" charset="0"/>
              </a:rPr>
              <a:t>  a = </a:t>
            </a:r>
            <a:r>
              <a:rPr lang="es-CO" sz="2400" dirty="0" smtClean="0">
                <a:latin typeface="Calibri" pitchFamily="34" charset="0"/>
                <a:ea typeface="Calibri" pitchFamily="34" charset="0"/>
                <a:cs typeface="Calibri" pitchFamily="34" charset="0"/>
              </a:rPr>
              <a:t>2;</a:t>
            </a:r>
            <a:endParaRPr lang="es-CO" sz="2400" dirty="0">
              <a:latin typeface="Arial" pitchFamily="34" charset="0"/>
              <a:cs typeface="Arial" pitchFamily="34" charset="0"/>
            </a:endParaRPr>
          </a:p>
          <a:p>
            <a:pPr marL="0" lvl="0" indent="0" eaLnBrk="0" fontAlgn="base" hangingPunct="0">
              <a:spcBef>
                <a:spcPct val="0"/>
              </a:spcBef>
              <a:spcAft>
                <a:spcPct val="0"/>
              </a:spcAft>
              <a:buNone/>
            </a:pPr>
            <a:r>
              <a:rPr lang="es-CO" sz="2400" dirty="0">
                <a:latin typeface="Calibri" pitchFamily="34" charset="0"/>
                <a:ea typeface="Calibri" pitchFamily="34" charset="0"/>
                <a:cs typeface="Calibri" pitchFamily="34" charset="0"/>
              </a:rPr>
              <a:t>  </a:t>
            </a:r>
            <a:r>
              <a:rPr lang="en-US" sz="2400" dirty="0">
                <a:latin typeface="Calibri" pitchFamily="34" charset="0"/>
                <a:ea typeface="Calibri" pitchFamily="34" charset="0"/>
                <a:cs typeface="Calibri" pitchFamily="34" charset="0"/>
              </a:rPr>
              <a:t>b = a – </a:t>
            </a:r>
            <a:r>
              <a:rPr lang="en-US" sz="2400" dirty="0" smtClean="0">
                <a:latin typeface="Calibri" pitchFamily="34" charset="0"/>
                <a:ea typeface="Calibri" pitchFamily="34" charset="0"/>
                <a:cs typeface="Calibri" pitchFamily="34" charset="0"/>
              </a:rPr>
              <a:t>1;</a:t>
            </a:r>
            <a:endParaRPr lang="es-CO" sz="2400" dirty="0">
              <a:latin typeface="Arial" pitchFamily="34" charset="0"/>
              <a:cs typeface="Arial" pitchFamily="34" charset="0"/>
            </a:endParaRPr>
          </a:p>
          <a:p>
            <a:pPr marL="0" lvl="0" indent="0" eaLnBrk="0" fontAlgn="base" hangingPunct="0">
              <a:spcBef>
                <a:spcPct val="0"/>
              </a:spcBef>
              <a:spcAft>
                <a:spcPct val="0"/>
              </a:spcAft>
              <a:buNone/>
            </a:pPr>
            <a:r>
              <a:rPr lang="en-US" sz="2400" dirty="0">
                <a:latin typeface="Calibri" pitchFamily="34" charset="0"/>
                <a:ea typeface="Calibri" pitchFamily="34" charset="0"/>
                <a:cs typeface="Calibri" pitchFamily="34" charset="0"/>
              </a:rPr>
              <a:t>  c = (a * b )- </a:t>
            </a:r>
            <a:r>
              <a:rPr lang="en-US" sz="2400" dirty="0" smtClean="0">
                <a:latin typeface="Calibri" pitchFamily="34" charset="0"/>
                <a:ea typeface="Calibri" pitchFamily="34" charset="0"/>
                <a:cs typeface="Calibri" pitchFamily="34" charset="0"/>
              </a:rPr>
              <a:t>2;</a:t>
            </a:r>
            <a:endParaRPr lang="es-CO" sz="2400" dirty="0">
              <a:latin typeface="Arial" pitchFamily="34" charset="0"/>
              <a:cs typeface="Arial" pitchFamily="34" charset="0"/>
            </a:endParaRPr>
          </a:p>
          <a:p>
            <a:pPr marL="0" lvl="0" indent="0" eaLnBrk="0" fontAlgn="base" hangingPunct="0">
              <a:spcBef>
                <a:spcPct val="0"/>
              </a:spcBef>
              <a:spcAft>
                <a:spcPct val="0"/>
              </a:spcAft>
              <a:buNone/>
            </a:pPr>
            <a:r>
              <a:rPr lang="en-US" sz="2400" dirty="0">
                <a:latin typeface="Calibri" pitchFamily="34" charset="0"/>
                <a:ea typeface="Calibri" pitchFamily="34" charset="0"/>
                <a:cs typeface="Calibri" pitchFamily="34" charset="0"/>
              </a:rPr>
              <a:t>  b = a + ( 3 + b </a:t>
            </a:r>
            <a:r>
              <a:rPr lang="en-US" sz="2400" dirty="0" smtClean="0">
                <a:latin typeface="Calibri" pitchFamily="34" charset="0"/>
                <a:ea typeface="Calibri" pitchFamily="34" charset="0"/>
                <a:cs typeface="Calibri" pitchFamily="34" charset="0"/>
              </a:rPr>
              <a:t>);</a:t>
            </a:r>
            <a:endParaRPr lang="es-CO" sz="2400" dirty="0">
              <a:latin typeface="Arial" pitchFamily="34" charset="0"/>
              <a:cs typeface="Arial" pitchFamily="34" charset="0"/>
            </a:endParaRPr>
          </a:p>
          <a:p>
            <a:pPr marL="0" lvl="0" indent="0" eaLnBrk="0" fontAlgn="base" hangingPunct="0">
              <a:spcBef>
                <a:spcPct val="0"/>
              </a:spcBef>
              <a:spcAft>
                <a:spcPct val="0"/>
              </a:spcAft>
              <a:buNone/>
            </a:pPr>
            <a:r>
              <a:rPr lang="en-US" sz="2400" dirty="0">
                <a:latin typeface="Calibri" pitchFamily="34" charset="0"/>
                <a:ea typeface="Calibri" pitchFamily="34" charset="0"/>
                <a:cs typeface="Calibri" pitchFamily="34" charset="0"/>
              </a:rPr>
              <a:t>  a = b – 2– </a:t>
            </a:r>
            <a:r>
              <a:rPr lang="en-US" sz="2400" dirty="0" smtClean="0">
                <a:latin typeface="Calibri" pitchFamily="34" charset="0"/>
                <a:ea typeface="Calibri" pitchFamily="34" charset="0"/>
                <a:cs typeface="Calibri" pitchFamily="34" charset="0"/>
              </a:rPr>
              <a:t>c;</a:t>
            </a:r>
            <a:endParaRPr lang="es-CO" sz="2400" dirty="0">
              <a:latin typeface="Arial" pitchFamily="34" charset="0"/>
              <a:cs typeface="Arial" pitchFamily="34" charset="0"/>
            </a:endParaRPr>
          </a:p>
          <a:p>
            <a:pPr marL="0" lvl="0" indent="0" eaLnBrk="0" fontAlgn="base" hangingPunct="0">
              <a:spcBef>
                <a:spcPct val="0"/>
              </a:spcBef>
              <a:spcAft>
                <a:spcPct val="0"/>
              </a:spcAft>
              <a:buNone/>
            </a:pPr>
            <a:r>
              <a:rPr lang="es-CO" sz="2400" dirty="0">
                <a:latin typeface="Calibri" pitchFamily="34" charset="0"/>
                <a:ea typeface="Calibri" pitchFamily="34" charset="0"/>
                <a:cs typeface="Calibri" pitchFamily="34" charset="0"/>
              </a:rPr>
              <a:t>FIN</a:t>
            </a:r>
            <a:endParaRPr lang="es-CO" sz="2400" dirty="0">
              <a:latin typeface="Arial" pitchFamily="34" charset="0"/>
              <a:cs typeface="Arial" pitchFamily="34" charset="0"/>
            </a:endParaRPr>
          </a:p>
          <a:p>
            <a:pPr marL="0" indent="0">
              <a:buFont typeface="Tw Cen MT" panose="020B0602020104020603" pitchFamily="34" charset="0"/>
              <a:buNone/>
            </a:pPr>
            <a:endParaRPr lang="es-ES" sz="2400" dirty="0" smtClean="0"/>
          </a:p>
          <a:p>
            <a:pPr marL="0" indent="0">
              <a:buFont typeface="Tw Cen MT" panose="020B0602020104020603" pitchFamily="34" charset="0"/>
              <a:buNone/>
            </a:pPr>
            <a:endParaRPr lang="es-ES" sz="2400" dirty="0" smtClean="0"/>
          </a:p>
          <a:p>
            <a:pPr marL="0" indent="0">
              <a:buFont typeface="Tw Cen MT" panose="020B0602020104020603" pitchFamily="34" charset="0"/>
              <a:buNone/>
            </a:pPr>
            <a:endParaRPr lang="es-CO" sz="2400" dirty="0" smtClean="0"/>
          </a:p>
          <a:p>
            <a:pPr marL="0" indent="0">
              <a:buFont typeface="Tw Cen MT" panose="020B0602020104020603" pitchFamily="34" charset="0"/>
              <a:buNone/>
            </a:pPr>
            <a:endParaRPr lang="es-CO" sz="2400" dirty="0" smtClean="0"/>
          </a:p>
          <a:p>
            <a:pPr marL="173736" lvl="1" indent="0">
              <a:buFont typeface="Wingdings 3" pitchFamily="18" charset="2"/>
              <a:buNone/>
            </a:pPr>
            <a:endParaRPr lang="es-CO" sz="2000" dirty="0" smtClean="0"/>
          </a:p>
          <a:p>
            <a:pPr marL="356616" lvl="2" indent="0">
              <a:buFont typeface="Wingdings 3" pitchFamily="18" charset="2"/>
              <a:buNone/>
            </a:pPr>
            <a:endParaRPr lang="es-CO" sz="2400" dirty="0" smtClean="0"/>
          </a:p>
          <a:p>
            <a:endParaRPr lang="es-CO" sz="2400" dirty="0"/>
          </a:p>
        </p:txBody>
      </p:sp>
    </p:spTree>
    <p:extLst>
      <p:ext uri="{BB962C8B-B14F-4D97-AF65-F5344CB8AC3E}">
        <p14:creationId xmlns:p14="http://schemas.microsoft.com/office/powerpoint/2010/main" val="88703470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24128" y="585216"/>
            <a:ext cx="10228072" cy="1499616"/>
          </a:xfrm>
        </p:spPr>
        <p:txBody>
          <a:bodyPr/>
          <a:lstStyle/>
          <a:p>
            <a:r>
              <a:rPr lang="es-CO" dirty="0" smtClean="0"/>
              <a:t>Prueba de escritorio. </a:t>
            </a:r>
            <a:endParaRPr lang="es-CO" dirty="0"/>
          </a:p>
        </p:txBody>
      </p:sp>
      <p:sp>
        <p:nvSpPr>
          <p:cNvPr id="7" name="Marcador de contenido 2"/>
          <p:cNvSpPr txBox="1">
            <a:spLocks/>
          </p:cNvSpPr>
          <p:nvPr/>
        </p:nvSpPr>
        <p:spPr>
          <a:xfrm>
            <a:off x="692474" y="941410"/>
            <a:ext cx="10891380" cy="5321604"/>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a:lstStyle>
          <a:p>
            <a:endParaRPr lang="es-ES" sz="2400" dirty="0">
              <a:latin typeface="Aparajita" pitchFamily="34" charset="0"/>
              <a:cs typeface="Aparajita" pitchFamily="34" charset="0"/>
            </a:endParaRPr>
          </a:p>
          <a:p>
            <a:endParaRPr lang="es-CO" sz="2400" dirty="0">
              <a:latin typeface="Aparajita" pitchFamily="34" charset="0"/>
              <a:cs typeface="Aparajita" pitchFamily="34" charset="0"/>
            </a:endParaRPr>
          </a:p>
          <a:p>
            <a:pPr marL="0" indent="0">
              <a:buNone/>
            </a:pPr>
            <a:r>
              <a:rPr lang="es-CO" sz="2400" dirty="0"/>
              <a:t>Ej: </a:t>
            </a:r>
            <a:r>
              <a:rPr lang="es-ES" sz="2400" dirty="0"/>
              <a:t>realice la prueba de escritorio del siguiente </a:t>
            </a:r>
            <a:r>
              <a:rPr lang="es-ES" sz="2400" dirty="0" smtClean="0"/>
              <a:t>algoritmo</a:t>
            </a:r>
            <a:r>
              <a:rPr lang="es-CO" sz="2400" dirty="0" smtClean="0"/>
              <a:t>:</a:t>
            </a:r>
            <a:endParaRPr lang="es-CO" sz="2400" dirty="0"/>
          </a:p>
          <a:p>
            <a:endParaRPr lang="es-ES" sz="2400" dirty="0">
              <a:latin typeface="Aparajita" pitchFamily="34" charset="0"/>
              <a:cs typeface="Aparajita" pitchFamily="34" charset="0"/>
            </a:endParaRPr>
          </a:p>
          <a:p>
            <a:pPr marL="0" lvl="0" indent="0" fontAlgn="base">
              <a:spcBef>
                <a:spcPct val="0"/>
              </a:spcBef>
              <a:spcAft>
                <a:spcPct val="0"/>
              </a:spcAft>
              <a:buNone/>
            </a:pPr>
            <a:r>
              <a:rPr lang="es-CO" sz="2400" dirty="0">
                <a:latin typeface="Calibri" pitchFamily="34" charset="0"/>
                <a:ea typeface="Calibri" pitchFamily="34" charset="0"/>
                <a:cs typeface="Calibri" pitchFamily="34" charset="0"/>
              </a:rPr>
              <a:t>INICIO</a:t>
            </a:r>
            <a:endParaRPr lang="es-CO" sz="2400" dirty="0">
              <a:latin typeface="Arial" pitchFamily="34" charset="0"/>
              <a:cs typeface="Arial" pitchFamily="34" charset="0"/>
            </a:endParaRPr>
          </a:p>
          <a:p>
            <a:pPr marL="0" lvl="0" indent="0" eaLnBrk="0" fontAlgn="base" hangingPunct="0">
              <a:spcBef>
                <a:spcPct val="0"/>
              </a:spcBef>
              <a:spcAft>
                <a:spcPct val="0"/>
              </a:spcAft>
              <a:buNone/>
            </a:pPr>
            <a:r>
              <a:rPr lang="es-CO" sz="2400" dirty="0">
                <a:latin typeface="Calibri" pitchFamily="34" charset="0"/>
                <a:ea typeface="Calibri" pitchFamily="34" charset="0"/>
                <a:cs typeface="Calibri" pitchFamily="34" charset="0"/>
              </a:rPr>
              <a:t>  ENTERO a, b, </a:t>
            </a:r>
            <a:r>
              <a:rPr lang="es-CO" sz="2400" dirty="0" smtClean="0">
                <a:latin typeface="Calibri" pitchFamily="34" charset="0"/>
                <a:ea typeface="Calibri" pitchFamily="34" charset="0"/>
                <a:cs typeface="Calibri" pitchFamily="34" charset="0"/>
              </a:rPr>
              <a:t>c;</a:t>
            </a:r>
            <a:endParaRPr lang="es-CO" sz="2400" dirty="0">
              <a:latin typeface="Arial" pitchFamily="34" charset="0"/>
              <a:cs typeface="Arial" pitchFamily="34" charset="0"/>
            </a:endParaRPr>
          </a:p>
          <a:p>
            <a:pPr marL="0" lvl="0" indent="0" eaLnBrk="0" fontAlgn="base" hangingPunct="0">
              <a:spcBef>
                <a:spcPct val="0"/>
              </a:spcBef>
              <a:spcAft>
                <a:spcPct val="0"/>
              </a:spcAft>
              <a:buNone/>
            </a:pPr>
            <a:r>
              <a:rPr lang="es-CO" sz="2400" dirty="0">
                <a:latin typeface="Calibri" pitchFamily="34" charset="0"/>
                <a:ea typeface="Calibri" pitchFamily="34" charset="0"/>
                <a:cs typeface="Calibri" pitchFamily="34" charset="0"/>
              </a:rPr>
              <a:t>  a = </a:t>
            </a:r>
            <a:r>
              <a:rPr lang="es-CO" sz="2400" dirty="0" smtClean="0">
                <a:latin typeface="Calibri" pitchFamily="34" charset="0"/>
                <a:ea typeface="Calibri" pitchFamily="34" charset="0"/>
                <a:cs typeface="Calibri" pitchFamily="34" charset="0"/>
              </a:rPr>
              <a:t>2;</a:t>
            </a:r>
            <a:endParaRPr lang="es-CO" sz="2400" dirty="0">
              <a:latin typeface="Arial" pitchFamily="34" charset="0"/>
              <a:cs typeface="Arial" pitchFamily="34" charset="0"/>
            </a:endParaRPr>
          </a:p>
          <a:p>
            <a:pPr marL="0" lvl="0" indent="0" eaLnBrk="0" fontAlgn="base" hangingPunct="0">
              <a:spcBef>
                <a:spcPct val="0"/>
              </a:spcBef>
              <a:spcAft>
                <a:spcPct val="0"/>
              </a:spcAft>
              <a:buNone/>
            </a:pPr>
            <a:r>
              <a:rPr lang="es-CO" sz="2400" dirty="0">
                <a:latin typeface="Calibri" pitchFamily="34" charset="0"/>
                <a:ea typeface="Calibri" pitchFamily="34" charset="0"/>
                <a:cs typeface="Calibri" pitchFamily="34" charset="0"/>
              </a:rPr>
              <a:t>  </a:t>
            </a:r>
            <a:r>
              <a:rPr lang="en-US" sz="2400" dirty="0">
                <a:latin typeface="Calibri" pitchFamily="34" charset="0"/>
                <a:ea typeface="Calibri" pitchFamily="34" charset="0"/>
                <a:cs typeface="Calibri" pitchFamily="34" charset="0"/>
              </a:rPr>
              <a:t>b = a – </a:t>
            </a:r>
            <a:r>
              <a:rPr lang="en-US" sz="2400" dirty="0" smtClean="0">
                <a:latin typeface="Calibri" pitchFamily="34" charset="0"/>
                <a:ea typeface="Calibri" pitchFamily="34" charset="0"/>
                <a:cs typeface="Calibri" pitchFamily="34" charset="0"/>
              </a:rPr>
              <a:t>1;</a:t>
            </a:r>
            <a:endParaRPr lang="es-CO" sz="2400" dirty="0">
              <a:latin typeface="Arial" pitchFamily="34" charset="0"/>
              <a:cs typeface="Arial" pitchFamily="34" charset="0"/>
            </a:endParaRPr>
          </a:p>
          <a:p>
            <a:pPr marL="0" lvl="0" indent="0" eaLnBrk="0" fontAlgn="base" hangingPunct="0">
              <a:spcBef>
                <a:spcPct val="0"/>
              </a:spcBef>
              <a:spcAft>
                <a:spcPct val="0"/>
              </a:spcAft>
              <a:buNone/>
            </a:pPr>
            <a:r>
              <a:rPr lang="en-US" sz="2400" dirty="0">
                <a:latin typeface="Calibri" pitchFamily="34" charset="0"/>
                <a:ea typeface="Calibri" pitchFamily="34" charset="0"/>
                <a:cs typeface="Calibri" pitchFamily="34" charset="0"/>
              </a:rPr>
              <a:t>  c = (a * b )- </a:t>
            </a:r>
            <a:r>
              <a:rPr lang="en-US" sz="2400" dirty="0" smtClean="0">
                <a:latin typeface="Calibri" pitchFamily="34" charset="0"/>
                <a:ea typeface="Calibri" pitchFamily="34" charset="0"/>
                <a:cs typeface="Calibri" pitchFamily="34" charset="0"/>
              </a:rPr>
              <a:t>2;</a:t>
            </a:r>
            <a:endParaRPr lang="es-CO" sz="2400" dirty="0">
              <a:latin typeface="Arial" pitchFamily="34" charset="0"/>
              <a:cs typeface="Arial" pitchFamily="34" charset="0"/>
            </a:endParaRPr>
          </a:p>
          <a:p>
            <a:pPr marL="0" lvl="0" indent="0" eaLnBrk="0" fontAlgn="base" hangingPunct="0">
              <a:spcBef>
                <a:spcPct val="0"/>
              </a:spcBef>
              <a:spcAft>
                <a:spcPct val="0"/>
              </a:spcAft>
              <a:buNone/>
            </a:pPr>
            <a:r>
              <a:rPr lang="en-US" sz="2400" dirty="0">
                <a:latin typeface="Calibri" pitchFamily="34" charset="0"/>
                <a:ea typeface="Calibri" pitchFamily="34" charset="0"/>
                <a:cs typeface="Calibri" pitchFamily="34" charset="0"/>
              </a:rPr>
              <a:t>  b = a + ( 3 + b </a:t>
            </a:r>
            <a:r>
              <a:rPr lang="en-US" sz="2400" dirty="0" smtClean="0">
                <a:latin typeface="Calibri" pitchFamily="34" charset="0"/>
                <a:ea typeface="Calibri" pitchFamily="34" charset="0"/>
                <a:cs typeface="Calibri" pitchFamily="34" charset="0"/>
              </a:rPr>
              <a:t>);</a:t>
            </a:r>
            <a:endParaRPr lang="es-CO" sz="2400" dirty="0">
              <a:latin typeface="Arial" pitchFamily="34" charset="0"/>
              <a:cs typeface="Arial" pitchFamily="34" charset="0"/>
            </a:endParaRPr>
          </a:p>
          <a:p>
            <a:pPr marL="0" lvl="0" indent="0" eaLnBrk="0" fontAlgn="base" hangingPunct="0">
              <a:spcBef>
                <a:spcPct val="0"/>
              </a:spcBef>
              <a:spcAft>
                <a:spcPct val="0"/>
              </a:spcAft>
              <a:buNone/>
            </a:pPr>
            <a:r>
              <a:rPr lang="en-US" sz="2400" dirty="0">
                <a:latin typeface="Calibri" pitchFamily="34" charset="0"/>
                <a:ea typeface="Calibri" pitchFamily="34" charset="0"/>
                <a:cs typeface="Calibri" pitchFamily="34" charset="0"/>
              </a:rPr>
              <a:t>  a = b – 2– </a:t>
            </a:r>
            <a:r>
              <a:rPr lang="en-US" sz="2400" dirty="0" smtClean="0">
                <a:latin typeface="Calibri" pitchFamily="34" charset="0"/>
                <a:ea typeface="Calibri" pitchFamily="34" charset="0"/>
                <a:cs typeface="Calibri" pitchFamily="34" charset="0"/>
              </a:rPr>
              <a:t>c;</a:t>
            </a:r>
            <a:endParaRPr lang="es-CO" sz="2400" dirty="0">
              <a:latin typeface="Arial" pitchFamily="34" charset="0"/>
              <a:cs typeface="Arial" pitchFamily="34" charset="0"/>
            </a:endParaRPr>
          </a:p>
          <a:p>
            <a:pPr marL="0" lvl="0" indent="0" eaLnBrk="0" fontAlgn="base" hangingPunct="0">
              <a:spcBef>
                <a:spcPct val="0"/>
              </a:spcBef>
              <a:spcAft>
                <a:spcPct val="0"/>
              </a:spcAft>
              <a:buNone/>
            </a:pPr>
            <a:r>
              <a:rPr lang="es-CO" sz="2400" dirty="0">
                <a:latin typeface="Calibri" pitchFamily="34" charset="0"/>
                <a:ea typeface="Calibri" pitchFamily="34" charset="0"/>
                <a:cs typeface="Calibri" pitchFamily="34" charset="0"/>
              </a:rPr>
              <a:t>FIN</a:t>
            </a:r>
            <a:endParaRPr lang="es-CO" sz="2400" dirty="0">
              <a:latin typeface="Arial" pitchFamily="34" charset="0"/>
              <a:cs typeface="Arial" pitchFamily="34" charset="0"/>
            </a:endParaRPr>
          </a:p>
          <a:p>
            <a:pPr marL="0" indent="0">
              <a:buFont typeface="Tw Cen MT" panose="020B0602020104020603" pitchFamily="34" charset="0"/>
              <a:buNone/>
            </a:pPr>
            <a:endParaRPr lang="es-ES" sz="2400" dirty="0" smtClean="0"/>
          </a:p>
          <a:p>
            <a:pPr marL="0" indent="0">
              <a:buFont typeface="Tw Cen MT" panose="020B0602020104020603" pitchFamily="34" charset="0"/>
              <a:buNone/>
            </a:pPr>
            <a:endParaRPr lang="es-ES" sz="2400" dirty="0" smtClean="0"/>
          </a:p>
          <a:p>
            <a:pPr marL="0" indent="0">
              <a:buFont typeface="Tw Cen MT" panose="020B0602020104020603" pitchFamily="34" charset="0"/>
              <a:buNone/>
            </a:pPr>
            <a:endParaRPr lang="es-CO" sz="2400" dirty="0" smtClean="0"/>
          </a:p>
          <a:p>
            <a:pPr marL="0" indent="0">
              <a:buFont typeface="Tw Cen MT" panose="020B0602020104020603" pitchFamily="34" charset="0"/>
              <a:buNone/>
            </a:pPr>
            <a:endParaRPr lang="es-CO" sz="2400" dirty="0" smtClean="0"/>
          </a:p>
          <a:p>
            <a:pPr marL="173736" lvl="1" indent="0">
              <a:buFont typeface="Wingdings 3" pitchFamily="18" charset="2"/>
              <a:buNone/>
            </a:pPr>
            <a:endParaRPr lang="es-CO" sz="2000" dirty="0" smtClean="0"/>
          </a:p>
          <a:p>
            <a:pPr marL="356616" lvl="2" indent="0">
              <a:buFont typeface="Wingdings 3" pitchFamily="18" charset="2"/>
              <a:buNone/>
            </a:pPr>
            <a:endParaRPr lang="es-CO" sz="2400" dirty="0" smtClean="0"/>
          </a:p>
          <a:p>
            <a:endParaRPr lang="es-CO" sz="2400"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52713" y="2884956"/>
            <a:ext cx="7669674" cy="2577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2433786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24128" y="585216"/>
            <a:ext cx="10228072" cy="1499616"/>
          </a:xfrm>
        </p:spPr>
        <p:txBody>
          <a:bodyPr/>
          <a:lstStyle/>
          <a:p>
            <a:r>
              <a:rPr lang="es-CO" dirty="0" smtClean="0"/>
              <a:t>Algoritmos de la vida diaria</a:t>
            </a:r>
            <a:endParaRPr lang="es-CO" dirty="0"/>
          </a:p>
        </p:txBody>
      </p:sp>
      <p:sp>
        <p:nvSpPr>
          <p:cNvPr id="3" name="Marcador de contenido 2"/>
          <p:cNvSpPr>
            <a:spLocks noGrp="1"/>
          </p:cNvSpPr>
          <p:nvPr>
            <p:ph idx="1"/>
          </p:nvPr>
        </p:nvSpPr>
        <p:spPr>
          <a:xfrm>
            <a:off x="893064" y="1981200"/>
            <a:ext cx="11049000" cy="4551123"/>
          </a:xfrm>
        </p:spPr>
        <p:txBody>
          <a:bodyPr>
            <a:normAutofit/>
          </a:bodyPr>
          <a:lstStyle/>
          <a:p>
            <a:pPr marL="0" indent="0">
              <a:buNone/>
            </a:pPr>
            <a:r>
              <a:rPr lang="es-CO" sz="2400" dirty="0" smtClean="0"/>
              <a:t>Estos tipos de algoritmos son aquellos que nos ayudan a resolver problemas cotidianos, por lo regular los realizamos casi sin darnos cuenta que seguimos una metodología para resolverlos.</a:t>
            </a:r>
          </a:p>
          <a:p>
            <a:pPr marL="0" indent="0">
              <a:buNone/>
            </a:pPr>
            <a:r>
              <a:rPr lang="es-CO" sz="2400" dirty="0" smtClean="0"/>
              <a:t>Ej: Algoritmo para cepillarnos.</a:t>
            </a:r>
          </a:p>
          <a:p>
            <a:pPr marL="0" indent="0">
              <a:buNone/>
            </a:pPr>
            <a:endParaRPr lang="es-CO" sz="2400" dirty="0"/>
          </a:p>
          <a:p>
            <a:pPr marL="0" indent="0">
              <a:buNone/>
            </a:pPr>
            <a:r>
              <a:rPr lang="es-CO" sz="2400" dirty="0" smtClean="0"/>
              <a:t>“Es importante recalcar que se puede</a:t>
            </a:r>
            <a:br>
              <a:rPr lang="es-CO" sz="2400" dirty="0" smtClean="0"/>
            </a:br>
            <a:r>
              <a:rPr lang="es-CO" sz="2400" dirty="0" smtClean="0"/>
              <a:t>dar solución a un problema de muchas</a:t>
            </a:r>
            <a:br>
              <a:rPr lang="es-CO" sz="2400" dirty="0" smtClean="0"/>
            </a:br>
            <a:r>
              <a:rPr lang="es-CO" sz="2400" dirty="0" smtClean="0"/>
              <a:t>formas”</a:t>
            </a:r>
            <a:r>
              <a:rPr lang="es-CO" sz="2400" dirty="0"/>
              <a:t>	</a:t>
            </a:r>
            <a:endParaRPr lang="es-CO" sz="2400" dirty="0" smtClean="0"/>
          </a:p>
          <a:p>
            <a:pPr marL="0" indent="0">
              <a:buNone/>
            </a:pPr>
            <a:endParaRPr lang="es-CO" sz="2400" dirty="0"/>
          </a:p>
          <a:p>
            <a:pPr marL="0" indent="0">
              <a:buNone/>
            </a:pPr>
            <a:endParaRPr lang="es-CO" sz="2400" dirty="0" smtClean="0"/>
          </a:p>
          <a:p>
            <a:pPr marL="173736" lvl="1" indent="0">
              <a:buNone/>
            </a:pPr>
            <a:endParaRPr lang="es-CO" sz="2000" dirty="0"/>
          </a:p>
          <a:p>
            <a:pPr marL="356616" lvl="2" indent="0">
              <a:buNone/>
            </a:pPr>
            <a:endParaRPr lang="es-CO" sz="2400" dirty="0" smtClean="0"/>
          </a:p>
          <a:p>
            <a:endParaRPr lang="es-CO" sz="2400" dirty="0"/>
          </a:p>
        </p:txBody>
      </p:sp>
      <p:sp>
        <p:nvSpPr>
          <p:cNvPr id="5" name="Marcador de contenido 2"/>
          <p:cNvSpPr txBox="1">
            <a:spLocks/>
          </p:cNvSpPr>
          <p:nvPr/>
        </p:nvSpPr>
        <p:spPr>
          <a:xfrm>
            <a:off x="5026764" y="2918563"/>
            <a:ext cx="6225436" cy="3663864"/>
          </a:xfrm>
          <a:prstGeom prst="rect">
            <a:avLst/>
          </a:prstGeom>
        </p:spPr>
        <p:txBody>
          <a:bodyPr vert="horz" lIns="45720" tIns="45720" rIns="45720" bIns="45720" rtlCol="0">
            <a:normAutofit fontScale="92500"/>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a:lstStyle>
          <a:p>
            <a:pPr marL="0" indent="0">
              <a:buFont typeface="Tw Cen MT" panose="020B0602020104020603" pitchFamily="34" charset="0"/>
              <a:buNone/>
            </a:pPr>
            <a:r>
              <a:rPr lang="es-CO" sz="2400" dirty="0" smtClean="0"/>
              <a:t>	</a:t>
            </a:r>
          </a:p>
          <a:p>
            <a:pPr lvl="8"/>
            <a:r>
              <a:rPr lang="es-CO" sz="1900" dirty="0" smtClean="0"/>
              <a:t>1. INICIO</a:t>
            </a:r>
          </a:p>
          <a:p>
            <a:pPr lvl="8"/>
            <a:r>
              <a:rPr lang="es-CO" sz="1900" dirty="0" smtClean="0"/>
              <a:t>2. ir al baño</a:t>
            </a:r>
          </a:p>
          <a:p>
            <a:pPr lvl="8"/>
            <a:r>
              <a:rPr lang="es-CO" sz="1900" dirty="0" smtClean="0"/>
              <a:t>3. tomar el cepillo de dientes</a:t>
            </a:r>
          </a:p>
          <a:p>
            <a:pPr lvl="8"/>
            <a:r>
              <a:rPr lang="es-CO" sz="1900" dirty="0" smtClean="0"/>
              <a:t>4. tomar la crema de dientes</a:t>
            </a:r>
          </a:p>
          <a:p>
            <a:pPr lvl="8"/>
            <a:r>
              <a:rPr lang="es-CO" sz="1900" dirty="0" smtClean="0"/>
              <a:t>5. poner crema de dientes en el cepillo</a:t>
            </a:r>
          </a:p>
          <a:p>
            <a:pPr lvl="8"/>
            <a:r>
              <a:rPr lang="es-CO" sz="1900" dirty="0" smtClean="0"/>
              <a:t>6. cepillarse los dientes durante el tiempo deseado</a:t>
            </a:r>
          </a:p>
          <a:p>
            <a:pPr lvl="8"/>
            <a:r>
              <a:rPr lang="es-CO" sz="1900" dirty="0" smtClean="0"/>
              <a:t>7. escupir </a:t>
            </a:r>
          </a:p>
          <a:p>
            <a:pPr lvl="8"/>
            <a:r>
              <a:rPr lang="es-CO" sz="1900" dirty="0" smtClean="0"/>
              <a:t>8. enjuagarse la boca.</a:t>
            </a:r>
          </a:p>
          <a:p>
            <a:pPr lvl="8"/>
            <a:r>
              <a:rPr lang="es-CO" sz="1900" dirty="0" smtClean="0"/>
              <a:t>9. guardar el cepillo y la crema</a:t>
            </a:r>
          </a:p>
          <a:p>
            <a:pPr lvl="8"/>
            <a:r>
              <a:rPr lang="es-CO" sz="1900" dirty="0" smtClean="0"/>
              <a:t>10. FIN</a:t>
            </a:r>
          </a:p>
          <a:p>
            <a:pPr marL="0" indent="0">
              <a:buFont typeface="Tw Cen MT" panose="020B0602020104020603" pitchFamily="34" charset="0"/>
              <a:buNone/>
            </a:pPr>
            <a:endParaRPr lang="es-CO" sz="2400" dirty="0" smtClean="0"/>
          </a:p>
          <a:p>
            <a:pPr marL="0" indent="0">
              <a:buFont typeface="Tw Cen MT" panose="020B0602020104020603" pitchFamily="34" charset="0"/>
              <a:buNone/>
            </a:pPr>
            <a:endParaRPr lang="es-CO" sz="2400" dirty="0" smtClean="0"/>
          </a:p>
          <a:p>
            <a:pPr marL="173736" lvl="1" indent="0">
              <a:buFont typeface="Wingdings 3" pitchFamily="18" charset="2"/>
              <a:buNone/>
            </a:pPr>
            <a:endParaRPr lang="es-CO" sz="2000" dirty="0" smtClean="0"/>
          </a:p>
          <a:p>
            <a:pPr marL="356616" lvl="2" indent="0">
              <a:buFont typeface="Wingdings 3" pitchFamily="18" charset="2"/>
              <a:buNone/>
            </a:pPr>
            <a:endParaRPr lang="es-CO" sz="2400" dirty="0" smtClean="0"/>
          </a:p>
          <a:p>
            <a:endParaRPr lang="es-CO" sz="2400" dirty="0"/>
          </a:p>
        </p:txBody>
      </p:sp>
    </p:spTree>
    <p:extLst>
      <p:ext uri="{BB962C8B-B14F-4D97-AF65-F5344CB8AC3E}">
        <p14:creationId xmlns:p14="http://schemas.microsoft.com/office/powerpoint/2010/main" val="405886893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24128" y="585216"/>
            <a:ext cx="10228072" cy="1499616"/>
          </a:xfrm>
        </p:spPr>
        <p:txBody>
          <a:bodyPr/>
          <a:lstStyle/>
          <a:p>
            <a:r>
              <a:rPr lang="es-CO" dirty="0" smtClean="0"/>
              <a:t>Algoritmos de la vida diaria</a:t>
            </a:r>
            <a:endParaRPr lang="es-CO" dirty="0"/>
          </a:p>
        </p:txBody>
      </p:sp>
      <p:sp>
        <p:nvSpPr>
          <p:cNvPr id="3" name="Marcador de contenido 2"/>
          <p:cNvSpPr>
            <a:spLocks noGrp="1"/>
          </p:cNvSpPr>
          <p:nvPr>
            <p:ph idx="1"/>
          </p:nvPr>
        </p:nvSpPr>
        <p:spPr>
          <a:xfrm>
            <a:off x="893064" y="1981200"/>
            <a:ext cx="11049000" cy="4551123"/>
          </a:xfrm>
        </p:spPr>
        <p:txBody>
          <a:bodyPr>
            <a:normAutofit/>
          </a:bodyPr>
          <a:lstStyle/>
          <a:p>
            <a:pPr marL="0" indent="0">
              <a:buNone/>
            </a:pPr>
            <a:r>
              <a:rPr lang="es-CO" sz="2400" dirty="0" err="1" smtClean="0"/>
              <a:t>Ej</a:t>
            </a:r>
            <a:r>
              <a:rPr lang="es-CO" sz="2400" dirty="0" smtClean="0"/>
              <a:t>: Algoritmo para cambiar la llanta de un carro.</a:t>
            </a:r>
          </a:p>
          <a:p>
            <a:pPr marL="0" indent="0">
              <a:buNone/>
            </a:pPr>
            <a:endParaRPr lang="es-CO" sz="2400" dirty="0"/>
          </a:p>
          <a:p>
            <a:pPr marL="0" indent="0">
              <a:buNone/>
            </a:pPr>
            <a:r>
              <a:rPr lang="es-CO" sz="2400" dirty="0"/>
              <a:t>	</a:t>
            </a:r>
            <a:endParaRPr lang="es-CO" sz="2400" dirty="0" smtClean="0"/>
          </a:p>
          <a:p>
            <a:pPr marL="0" indent="0">
              <a:buNone/>
            </a:pPr>
            <a:endParaRPr lang="es-CO" sz="2400" dirty="0"/>
          </a:p>
          <a:p>
            <a:pPr marL="0" indent="0">
              <a:buNone/>
            </a:pPr>
            <a:endParaRPr lang="es-CO" sz="2400" dirty="0" smtClean="0"/>
          </a:p>
          <a:p>
            <a:pPr marL="173736" lvl="1" indent="0">
              <a:buNone/>
            </a:pPr>
            <a:endParaRPr lang="es-CO" sz="2000" dirty="0"/>
          </a:p>
          <a:p>
            <a:pPr marL="356616" lvl="2" indent="0">
              <a:buNone/>
            </a:pPr>
            <a:endParaRPr lang="es-CO" sz="2400" dirty="0" smtClean="0"/>
          </a:p>
          <a:p>
            <a:endParaRPr lang="es-CO" sz="2400" dirty="0"/>
          </a:p>
        </p:txBody>
      </p:sp>
      <p:pic>
        <p:nvPicPr>
          <p:cNvPr id="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2361"/>
          <a:stretch/>
        </p:blipFill>
        <p:spPr bwMode="auto">
          <a:xfrm>
            <a:off x="3425506" y="2694530"/>
            <a:ext cx="6783118" cy="3162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0051411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24128" y="585216"/>
            <a:ext cx="10228072" cy="1499616"/>
          </a:xfrm>
        </p:spPr>
        <p:txBody>
          <a:bodyPr/>
          <a:lstStyle/>
          <a:p>
            <a:r>
              <a:rPr lang="es-CO" smtClean="0"/>
              <a:t>Algoritmo computacional</a:t>
            </a:r>
            <a:endParaRPr lang="es-CO" dirty="0"/>
          </a:p>
        </p:txBody>
      </p:sp>
      <p:sp>
        <p:nvSpPr>
          <p:cNvPr id="3" name="Marcador de contenido 2"/>
          <p:cNvSpPr>
            <a:spLocks noGrp="1"/>
          </p:cNvSpPr>
          <p:nvPr>
            <p:ph idx="1"/>
          </p:nvPr>
        </p:nvSpPr>
        <p:spPr>
          <a:xfrm>
            <a:off x="893064" y="1981200"/>
            <a:ext cx="6480919" cy="4724400"/>
          </a:xfrm>
        </p:spPr>
        <p:txBody>
          <a:bodyPr>
            <a:normAutofit/>
          </a:bodyPr>
          <a:lstStyle/>
          <a:p>
            <a:pPr marL="0" indent="0">
              <a:buNone/>
            </a:pPr>
            <a:r>
              <a:rPr lang="es-CO" sz="2400" dirty="0" smtClean="0"/>
              <a:t>Los algoritmos computacionales permiten definir los procesos para dar solución a problemáticas mediante operaciones lógicas en un computador.</a:t>
            </a:r>
          </a:p>
          <a:p>
            <a:pPr marL="0" indent="0">
              <a:buNone/>
            </a:pPr>
            <a:endParaRPr lang="es-CO" sz="2400" dirty="0"/>
          </a:p>
          <a:p>
            <a:pPr marL="0" indent="0">
              <a:buNone/>
            </a:pPr>
            <a:r>
              <a:rPr lang="es-CO" sz="2400" dirty="0" smtClean="0"/>
              <a:t>Estos a diferencia de los anteriores debes ser desarrollados siguiendo una metodología definida para la solución de problemas. (enfoque de la solución, sintaxis…)</a:t>
            </a:r>
            <a:endParaRPr lang="es-CO" sz="2400" dirty="0"/>
          </a:p>
          <a:p>
            <a:pPr marL="0" indent="0">
              <a:buNone/>
            </a:pPr>
            <a:endParaRPr lang="es-CO" sz="2400" dirty="0" smtClean="0"/>
          </a:p>
          <a:p>
            <a:pPr marL="173736" lvl="1" indent="0">
              <a:buNone/>
            </a:pPr>
            <a:endParaRPr lang="es-CO" sz="2000" dirty="0"/>
          </a:p>
          <a:p>
            <a:pPr marL="356616" lvl="2" indent="0">
              <a:buNone/>
            </a:pPr>
            <a:endParaRPr lang="es-CO" sz="2400" dirty="0" smtClean="0"/>
          </a:p>
          <a:p>
            <a:endParaRPr lang="es-CO" sz="2400"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64799" y="1937407"/>
            <a:ext cx="4355058" cy="3296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516463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24128" y="585216"/>
            <a:ext cx="10228072" cy="1499616"/>
          </a:xfrm>
        </p:spPr>
        <p:txBody>
          <a:bodyPr/>
          <a:lstStyle/>
          <a:p>
            <a:r>
              <a:rPr lang="es-CO" dirty="0" smtClean="0"/>
              <a:t>Lenguajes algorítmicos.</a:t>
            </a:r>
            <a:endParaRPr lang="es-CO" dirty="0"/>
          </a:p>
        </p:txBody>
      </p:sp>
      <p:sp>
        <p:nvSpPr>
          <p:cNvPr id="3" name="Marcador de contenido 2"/>
          <p:cNvSpPr>
            <a:spLocks noGrp="1"/>
          </p:cNvSpPr>
          <p:nvPr>
            <p:ph idx="1"/>
          </p:nvPr>
        </p:nvSpPr>
        <p:spPr>
          <a:xfrm>
            <a:off x="893064" y="1981200"/>
            <a:ext cx="5814713" cy="4724400"/>
          </a:xfrm>
        </p:spPr>
        <p:txBody>
          <a:bodyPr>
            <a:normAutofit/>
          </a:bodyPr>
          <a:lstStyle/>
          <a:p>
            <a:pPr marL="0" indent="0">
              <a:buNone/>
            </a:pPr>
            <a:r>
              <a:rPr lang="es-CO" sz="2400" dirty="0" smtClean="0"/>
              <a:t>Ya se había mencionado que un lenguaje es la capacidad que tenemos para expresarnos, o comunicarnos entre nosotros, los lenguajes algorítmicos cumplen la misma función.</a:t>
            </a:r>
          </a:p>
          <a:p>
            <a:pPr marL="0" indent="0">
              <a:buNone/>
            </a:pPr>
            <a:endParaRPr lang="es-CO" sz="2400" dirty="0"/>
          </a:p>
          <a:p>
            <a:pPr marL="0" indent="0">
              <a:buNone/>
            </a:pPr>
            <a:r>
              <a:rPr lang="es-CO" sz="2400" dirty="0" smtClean="0"/>
              <a:t>Definen la forma en la que nos comunicaremos por medio de algoritmos con el objetivo de que sea la máquina la que nos entienda.</a:t>
            </a:r>
            <a:endParaRPr lang="es-CO" sz="2400" dirty="0"/>
          </a:p>
          <a:p>
            <a:pPr marL="0" indent="0">
              <a:buNone/>
            </a:pPr>
            <a:endParaRPr lang="es-CO" sz="2400" dirty="0" smtClean="0"/>
          </a:p>
          <a:p>
            <a:pPr marL="173736" lvl="1" indent="0">
              <a:buNone/>
            </a:pPr>
            <a:endParaRPr lang="es-CO" sz="2000" dirty="0"/>
          </a:p>
          <a:p>
            <a:pPr marL="356616" lvl="2" indent="0">
              <a:buNone/>
            </a:pPr>
            <a:endParaRPr lang="es-CO" sz="2400" dirty="0" smtClean="0"/>
          </a:p>
          <a:p>
            <a:endParaRPr lang="es-CO" sz="2400" dirty="0"/>
          </a:p>
        </p:txBody>
      </p:sp>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2017" b="2279"/>
          <a:stretch/>
        </p:blipFill>
        <p:spPr bwMode="auto">
          <a:xfrm>
            <a:off x="7054251" y="1959430"/>
            <a:ext cx="4601053" cy="3017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840855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24128" y="585216"/>
            <a:ext cx="10228072" cy="1499616"/>
          </a:xfrm>
        </p:spPr>
        <p:txBody>
          <a:bodyPr/>
          <a:lstStyle/>
          <a:p>
            <a:r>
              <a:rPr lang="es-CO" dirty="0" smtClean="0"/>
              <a:t>Lenguajes algorítmicos.</a:t>
            </a:r>
            <a:endParaRPr lang="es-CO" dirty="0"/>
          </a:p>
        </p:txBody>
      </p:sp>
      <p:sp>
        <p:nvSpPr>
          <p:cNvPr id="3" name="Marcador de contenido 2"/>
          <p:cNvSpPr>
            <a:spLocks noGrp="1"/>
          </p:cNvSpPr>
          <p:nvPr>
            <p:ph idx="1"/>
          </p:nvPr>
        </p:nvSpPr>
        <p:spPr>
          <a:xfrm>
            <a:off x="893064" y="1981200"/>
            <a:ext cx="11049000" cy="4724400"/>
          </a:xfrm>
        </p:spPr>
        <p:txBody>
          <a:bodyPr>
            <a:normAutofit/>
          </a:bodyPr>
          <a:lstStyle/>
          <a:p>
            <a:pPr marL="0" indent="0">
              <a:buNone/>
            </a:pPr>
            <a:r>
              <a:rPr lang="es-CO" sz="2400" dirty="0" smtClean="0"/>
              <a:t>Los algoritmos pueden ser resueltos mediante la aplicación de diferentes técnicas, en este caso podemos resaltar 4 lenguajes que nos permitirán describir los pasos de un algoritmo de forma más detallada y estructurada.</a:t>
            </a:r>
          </a:p>
          <a:p>
            <a:pPr marL="0" indent="0">
              <a:buNone/>
            </a:pPr>
            <a:endParaRPr lang="es-CO" sz="2400" dirty="0" smtClean="0"/>
          </a:p>
          <a:p>
            <a:pPr lvl="2">
              <a:buFont typeface="Arial" panose="020B0604020202020204" pitchFamily="34" charset="0"/>
              <a:buChar char="•"/>
            </a:pPr>
            <a:r>
              <a:rPr lang="es-CO" sz="2400" dirty="0" smtClean="0"/>
              <a:t>Lenguaje Natural</a:t>
            </a:r>
          </a:p>
          <a:p>
            <a:pPr lvl="2">
              <a:buFont typeface="Arial" panose="020B0604020202020204" pitchFamily="34" charset="0"/>
              <a:buChar char="•"/>
            </a:pPr>
            <a:r>
              <a:rPr lang="es-CO" sz="2400" dirty="0" smtClean="0"/>
              <a:t>Leguaje de Diagrama de Flujo</a:t>
            </a:r>
          </a:p>
          <a:p>
            <a:pPr lvl="2">
              <a:buFont typeface="Arial" panose="020B0604020202020204" pitchFamily="34" charset="0"/>
              <a:buChar char="•"/>
            </a:pPr>
            <a:r>
              <a:rPr lang="es-CO" sz="2400" dirty="0" smtClean="0"/>
              <a:t>Lenguaje Seudocódigo</a:t>
            </a:r>
          </a:p>
          <a:p>
            <a:pPr lvl="2">
              <a:buFont typeface="Arial" panose="020B0604020202020204" pitchFamily="34" charset="0"/>
              <a:buChar char="•"/>
            </a:pPr>
            <a:r>
              <a:rPr lang="es-CO" sz="2400" dirty="0" smtClean="0"/>
              <a:t>Lenguaje de programación </a:t>
            </a:r>
            <a:endParaRPr lang="es-CO" sz="2400" dirty="0"/>
          </a:p>
          <a:p>
            <a:pPr marL="0" indent="0">
              <a:buNone/>
            </a:pPr>
            <a:endParaRPr lang="es-CO" sz="2400" dirty="0" smtClean="0"/>
          </a:p>
          <a:p>
            <a:pPr marL="173736" lvl="1" indent="0">
              <a:buNone/>
            </a:pPr>
            <a:endParaRPr lang="es-CO" sz="2000" dirty="0"/>
          </a:p>
          <a:p>
            <a:pPr marL="356616" lvl="2" indent="0">
              <a:buNone/>
            </a:pPr>
            <a:endParaRPr lang="es-CO" sz="2400" dirty="0" smtClean="0"/>
          </a:p>
          <a:p>
            <a:endParaRPr lang="es-CO" sz="2400" dirty="0"/>
          </a:p>
        </p:txBody>
      </p:sp>
    </p:spTree>
    <p:extLst>
      <p:ext uri="{BB962C8B-B14F-4D97-AF65-F5344CB8AC3E}">
        <p14:creationId xmlns:p14="http://schemas.microsoft.com/office/powerpoint/2010/main" val="25680202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24128" y="585216"/>
            <a:ext cx="10228072" cy="1499616"/>
          </a:xfrm>
        </p:spPr>
        <p:txBody>
          <a:bodyPr/>
          <a:lstStyle/>
          <a:p>
            <a:r>
              <a:rPr lang="es-CO" dirty="0" smtClean="0"/>
              <a:t>Lenguaje Natural</a:t>
            </a:r>
            <a:endParaRPr lang="es-CO" dirty="0"/>
          </a:p>
        </p:txBody>
      </p:sp>
      <p:sp>
        <p:nvSpPr>
          <p:cNvPr id="3" name="Marcador de contenido 2"/>
          <p:cNvSpPr>
            <a:spLocks noGrp="1"/>
          </p:cNvSpPr>
          <p:nvPr>
            <p:ph idx="1"/>
          </p:nvPr>
        </p:nvSpPr>
        <p:spPr>
          <a:xfrm>
            <a:off x="893064" y="1981199"/>
            <a:ext cx="7179782" cy="4249783"/>
          </a:xfrm>
        </p:spPr>
        <p:txBody>
          <a:bodyPr>
            <a:normAutofit/>
          </a:bodyPr>
          <a:lstStyle/>
          <a:p>
            <a:pPr marL="0" indent="0">
              <a:buNone/>
            </a:pPr>
            <a:r>
              <a:rPr lang="es-CO" sz="2400" dirty="0" smtClean="0"/>
              <a:t>Este lenguaje nos permite describir la secuencia lógica de pasos de una manera mas natural o informal, se usa un vocabulario cotidiano al describir los pasos de forma simple sin tecnicismos. </a:t>
            </a:r>
          </a:p>
          <a:p>
            <a:pPr marL="0" indent="0">
              <a:buNone/>
            </a:pPr>
            <a:r>
              <a:rPr lang="es-MX" sz="2400" dirty="0" smtClean="0"/>
              <a:t>Este lenguaje lo utilizamos en los ejemplos anteriores al describir los algoritmos para cepillarnos y cambiar la llanta de un carro.</a:t>
            </a:r>
          </a:p>
          <a:p>
            <a:pPr marL="0" indent="0">
              <a:buNone/>
            </a:pPr>
            <a:endParaRPr lang="es-CO" sz="2400" dirty="0" smtClean="0"/>
          </a:p>
          <a:p>
            <a:pPr marL="0" indent="0">
              <a:buNone/>
            </a:pPr>
            <a:r>
              <a:rPr lang="es-CO" sz="2400" b="1" dirty="0" smtClean="0"/>
              <a:t>Ej. </a:t>
            </a:r>
            <a:r>
              <a:rPr lang="es-CO" sz="2400" dirty="0" smtClean="0"/>
              <a:t>Haga un </a:t>
            </a:r>
            <a:r>
              <a:rPr lang="es-CO" sz="2400" b="1" dirty="0" smtClean="0"/>
              <a:t>Algoritmo</a:t>
            </a:r>
            <a:r>
              <a:rPr lang="es-CO" sz="2400" dirty="0" smtClean="0"/>
              <a:t> para preparar limonada.</a:t>
            </a:r>
            <a:r>
              <a:rPr lang="es-CO" sz="2400" dirty="0"/>
              <a:t>	</a:t>
            </a:r>
            <a:endParaRPr lang="es-CO" sz="2400" dirty="0" smtClean="0"/>
          </a:p>
          <a:p>
            <a:pPr marL="0" indent="0">
              <a:buNone/>
            </a:pPr>
            <a:endParaRPr lang="es-CO" sz="2400" dirty="0"/>
          </a:p>
          <a:p>
            <a:pPr marL="0" indent="0">
              <a:buNone/>
            </a:pPr>
            <a:endParaRPr lang="es-CO" sz="2400" dirty="0" smtClean="0"/>
          </a:p>
          <a:p>
            <a:pPr marL="173736" lvl="1" indent="0">
              <a:buNone/>
            </a:pPr>
            <a:endParaRPr lang="es-CO" sz="2000" dirty="0"/>
          </a:p>
          <a:p>
            <a:pPr marL="356616" lvl="2" indent="0">
              <a:buNone/>
            </a:pPr>
            <a:endParaRPr lang="es-CO" sz="2400" dirty="0" smtClean="0"/>
          </a:p>
          <a:p>
            <a:endParaRPr lang="es-CO" sz="2400"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15005" y="2404493"/>
            <a:ext cx="4054926" cy="30489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4992976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Integral">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Integral">
      <a:majorFont>
        <a:latin typeface="Tw Cen MT Condensed"/>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682D6EBE-8D36-4FF2-9DB3-F3D8D7B6715D}"/>
    </a:ext>
  </a:extLst>
</a:theme>
</file>

<file path=docProps/app.xml><?xml version="1.0" encoding="utf-8"?>
<Properties xmlns="http://schemas.openxmlformats.org/officeDocument/2006/extended-properties" xmlns:vt="http://schemas.openxmlformats.org/officeDocument/2006/docPropsVTypes">
  <Template>Integral</Template>
  <TotalTime>1950</TotalTime>
  <Words>1335</Words>
  <Application>Microsoft Office PowerPoint</Application>
  <PresentationFormat>Panorámica</PresentationFormat>
  <Paragraphs>301</Paragraphs>
  <Slides>31</Slides>
  <Notes>0</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31</vt:i4>
      </vt:variant>
    </vt:vector>
  </HeadingPairs>
  <TitlesOfParts>
    <vt:vector size="38" baseType="lpstr">
      <vt:lpstr>Aparajita</vt:lpstr>
      <vt:lpstr>Arial</vt:lpstr>
      <vt:lpstr>Calibri</vt:lpstr>
      <vt:lpstr>Tw Cen MT</vt:lpstr>
      <vt:lpstr>Tw Cen MT Condensed</vt:lpstr>
      <vt:lpstr>Wingdings 3</vt:lpstr>
      <vt:lpstr>Integral</vt:lpstr>
      <vt:lpstr>Fundamentos de Algoritmia</vt:lpstr>
      <vt:lpstr>¿Qué es un algoritmo? </vt:lpstr>
      <vt:lpstr>¿Qué es un algoritmo? </vt:lpstr>
      <vt:lpstr>Algoritmos de la vida diaria</vt:lpstr>
      <vt:lpstr>Algoritmos de la vida diaria</vt:lpstr>
      <vt:lpstr>Algoritmo computacional</vt:lpstr>
      <vt:lpstr>Lenguajes algorítmicos.</vt:lpstr>
      <vt:lpstr>Lenguajes algorítmicos.</vt:lpstr>
      <vt:lpstr>Lenguaje Natural</vt:lpstr>
      <vt:lpstr>Lenguaje Natural</vt:lpstr>
      <vt:lpstr>Seudocódigo. </vt:lpstr>
      <vt:lpstr>Seudocódigo. </vt:lpstr>
      <vt:lpstr>Seudocódigo. </vt:lpstr>
      <vt:lpstr>¿Qué es una variable? </vt:lpstr>
      <vt:lpstr>¿Cómo nombrar una variable? </vt:lpstr>
      <vt:lpstr>¿Qué es un tipo de dato? </vt:lpstr>
      <vt:lpstr>Operadores Aritméticos. </vt:lpstr>
      <vt:lpstr>Precedencia de Operadores. </vt:lpstr>
      <vt:lpstr>Precedencia de Operadores. </vt:lpstr>
      <vt:lpstr>Seudocódigo. </vt:lpstr>
      <vt:lpstr>Seudocódigo. </vt:lpstr>
      <vt:lpstr>Seudocódigo. </vt:lpstr>
      <vt:lpstr>Diagrama de flujo.</vt:lpstr>
      <vt:lpstr>Diagrama de flujo.</vt:lpstr>
      <vt:lpstr>Diagrama de flujo.</vt:lpstr>
      <vt:lpstr>Diagrama de flujo.</vt:lpstr>
      <vt:lpstr>Diagrama de flujo.</vt:lpstr>
      <vt:lpstr>Prueba de escritorio. </vt:lpstr>
      <vt:lpstr>Prueba de escritorio. </vt:lpstr>
      <vt:lpstr>Prueba de escritorio. </vt:lpstr>
      <vt:lpstr>Prueba de escritorio.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Fundamentos de programación</dc:title>
  <dc:creator>CHENAO</dc:creator>
  <cp:lastModifiedBy>Cuenta Microsoft</cp:lastModifiedBy>
  <cp:revision>56</cp:revision>
  <dcterms:created xsi:type="dcterms:W3CDTF">2017-12-27T19:20:04Z</dcterms:created>
  <dcterms:modified xsi:type="dcterms:W3CDTF">2024-02-05T21:17:26Z</dcterms:modified>
</cp:coreProperties>
</file>