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4"/>
  </p:sldMasterIdLst>
  <p:notesMasterIdLst>
    <p:notesMasterId r:id="rId14"/>
  </p:notesMasterIdLst>
  <p:sldIdLst>
    <p:sldId id="364" r:id="rId5"/>
    <p:sldId id="366" r:id="rId6"/>
    <p:sldId id="370" r:id="rId7"/>
    <p:sldId id="368" r:id="rId8"/>
    <p:sldId id="369" r:id="rId9"/>
    <p:sldId id="371" r:id="rId10"/>
    <p:sldId id="372" r:id="rId11"/>
    <p:sldId id="373" r:id="rId12"/>
    <p:sldId id="374" r:id="rId13"/>
  </p:sldIdLst>
  <p:sldSz cx="12192000" cy="6858000"/>
  <p:notesSz cx="6858000" cy="9144000"/>
  <p:embeddedFontLst>
    <p:embeddedFont>
      <p:font typeface="Oswald" panose="00000500000000000000" pitchFamily="2" charset="0"/>
      <p:regular r:id="rId15"/>
      <p:bold r:id="rId16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69C7853C-536D-4A76-A0AE-DD22124D55A5}" styleName="Estilo temático 1 - Énfasis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284E427A-3D55-4303-BF80-6455036E1DE7}" styleName="Estilo temático 1 - Énfasis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7" d="100"/>
          <a:sy n="97" d="100"/>
        </p:scale>
        <p:origin x="1074" y="3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font" Target="fonts/font2.fntdata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font" Target="fonts/font1.fntdata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8">
          <a:extLst>
            <a:ext uri="{FF2B5EF4-FFF2-40B4-BE49-F238E27FC236}">
              <a16:creationId xmlns:a16="http://schemas.microsoft.com/office/drawing/2014/main" id="{E56011FB-E3C5-B658-324F-EF28CE6949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" name="Google Shape;299;p6:notes">
            <a:extLst>
              <a:ext uri="{FF2B5EF4-FFF2-40B4-BE49-F238E27FC236}">
                <a16:creationId xmlns:a16="http://schemas.microsoft.com/office/drawing/2014/main" id="{4AB1C5A8-C23A-ADFD-E208-A1B2AAF5BDD6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00" name="Google Shape;300;p6:notes">
            <a:extLst>
              <a:ext uri="{FF2B5EF4-FFF2-40B4-BE49-F238E27FC236}">
                <a16:creationId xmlns:a16="http://schemas.microsoft.com/office/drawing/2014/main" id="{9B5E9738-B19D-75A3-C6A7-3025F04F4E9C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9625516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8">
          <a:extLst>
            <a:ext uri="{FF2B5EF4-FFF2-40B4-BE49-F238E27FC236}">
              <a16:creationId xmlns:a16="http://schemas.microsoft.com/office/drawing/2014/main" id="{3A8E6F88-D5FC-D6D0-5D3A-6E467DB6B2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" name="Google Shape;299;p6:notes">
            <a:extLst>
              <a:ext uri="{FF2B5EF4-FFF2-40B4-BE49-F238E27FC236}">
                <a16:creationId xmlns:a16="http://schemas.microsoft.com/office/drawing/2014/main" id="{1D715AB9-EB0F-54B6-605B-5EFB959E646E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00" name="Google Shape;300;p6:notes">
            <a:extLst>
              <a:ext uri="{FF2B5EF4-FFF2-40B4-BE49-F238E27FC236}">
                <a16:creationId xmlns:a16="http://schemas.microsoft.com/office/drawing/2014/main" id="{E874A290-6168-27ED-880D-09C228557AC7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06654307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8">
          <a:extLst>
            <a:ext uri="{FF2B5EF4-FFF2-40B4-BE49-F238E27FC236}">
              <a16:creationId xmlns:a16="http://schemas.microsoft.com/office/drawing/2014/main" id="{421D65C8-EC2D-62BB-1594-C2F4847EB7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" name="Google Shape;299;p6:notes">
            <a:extLst>
              <a:ext uri="{FF2B5EF4-FFF2-40B4-BE49-F238E27FC236}">
                <a16:creationId xmlns:a16="http://schemas.microsoft.com/office/drawing/2014/main" id="{56382287-15C6-9307-08AB-AE9FDEB66143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00" name="Google Shape;300;p6:notes">
            <a:extLst>
              <a:ext uri="{FF2B5EF4-FFF2-40B4-BE49-F238E27FC236}">
                <a16:creationId xmlns:a16="http://schemas.microsoft.com/office/drawing/2014/main" id="{BCD293BC-1CB5-A8FC-2BE7-A6D4AEFA432F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34541525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8">
          <a:extLst>
            <a:ext uri="{FF2B5EF4-FFF2-40B4-BE49-F238E27FC236}">
              <a16:creationId xmlns:a16="http://schemas.microsoft.com/office/drawing/2014/main" id="{429F3D89-0F6A-C0AB-66A2-D8B5091548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" name="Google Shape;299;p6:notes">
            <a:extLst>
              <a:ext uri="{FF2B5EF4-FFF2-40B4-BE49-F238E27FC236}">
                <a16:creationId xmlns:a16="http://schemas.microsoft.com/office/drawing/2014/main" id="{7C921689-1446-3B89-D590-E77DFF0A95D2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00" name="Google Shape;300;p6:notes">
            <a:extLst>
              <a:ext uri="{FF2B5EF4-FFF2-40B4-BE49-F238E27FC236}">
                <a16:creationId xmlns:a16="http://schemas.microsoft.com/office/drawing/2014/main" id="{76FDE57C-0EA2-5769-B63B-52393C412EF2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34971427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8">
          <a:extLst>
            <a:ext uri="{FF2B5EF4-FFF2-40B4-BE49-F238E27FC236}">
              <a16:creationId xmlns:a16="http://schemas.microsoft.com/office/drawing/2014/main" id="{38F91F3F-E3C6-757C-3FF6-0DD1E4029E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" name="Google Shape;299;p6:notes">
            <a:extLst>
              <a:ext uri="{FF2B5EF4-FFF2-40B4-BE49-F238E27FC236}">
                <a16:creationId xmlns:a16="http://schemas.microsoft.com/office/drawing/2014/main" id="{A08996CA-BE3D-DE50-91E3-E62BD0F08EE5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00" name="Google Shape;300;p6:notes">
            <a:extLst>
              <a:ext uri="{FF2B5EF4-FFF2-40B4-BE49-F238E27FC236}">
                <a16:creationId xmlns:a16="http://schemas.microsoft.com/office/drawing/2014/main" id="{5C930001-9819-9397-8244-484AB46225C5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34923452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8">
          <a:extLst>
            <a:ext uri="{FF2B5EF4-FFF2-40B4-BE49-F238E27FC236}">
              <a16:creationId xmlns:a16="http://schemas.microsoft.com/office/drawing/2014/main" id="{92FB12A3-E2CB-6D97-5BFC-56BFBC38F9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" name="Google Shape;299;p6:notes">
            <a:extLst>
              <a:ext uri="{FF2B5EF4-FFF2-40B4-BE49-F238E27FC236}">
                <a16:creationId xmlns:a16="http://schemas.microsoft.com/office/drawing/2014/main" id="{87E7FD7E-6157-823C-C787-2DBF0A355F08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00" name="Google Shape;300;p6:notes">
            <a:extLst>
              <a:ext uri="{FF2B5EF4-FFF2-40B4-BE49-F238E27FC236}">
                <a16:creationId xmlns:a16="http://schemas.microsoft.com/office/drawing/2014/main" id="{C29D5170-C805-1ABB-16C1-F5887E1F000B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43363618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8">
          <a:extLst>
            <a:ext uri="{FF2B5EF4-FFF2-40B4-BE49-F238E27FC236}">
              <a16:creationId xmlns:a16="http://schemas.microsoft.com/office/drawing/2014/main" id="{6D1A2DA0-44DE-DCD2-3D0D-81DB5665B9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" name="Google Shape;299;p6:notes">
            <a:extLst>
              <a:ext uri="{FF2B5EF4-FFF2-40B4-BE49-F238E27FC236}">
                <a16:creationId xmlns:a16="http://schemas.microsoft.com/office/drawing/2014/main" id="{A21B63F7-B7F1-1A6D-CD2A-C53AD5141C2E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00" name="Google Shape;300;p6:notes">
            <a:extLst>
              <a:ext uri="{FF2B5EF4-FFF2-40B4-BE49-F238E27FC236}">
                <a16:creationId xmlns:a16="http://schemas.microsoft.com/office/drawing/2014/main" id="{02299758-F8CC-955C-9825-F3689BC269BA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3085855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8">
          <a:extLst>
            <a:ext uri="{FF2B5EF4-FFF2-40B4-BE49-F238E27FC236}">
              <a16:creationId xmlns:a16="http://schemas.microsoft.com/office/drawing/2014/main" id="{70486EF1-10E9-76E3-1726-A96344C733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" name="Google Shape;299;p6:notes">
            <a:extLst>
              <a:ext uri="{FF2B5EF4-FFF2-40B4-BE49-F238E27FC236}">
                <a16:creationId xmlns:a16="http://schemas.microsoft.com/office/drawing/2014/main" id="{24308A86-93EC-BE1E-E825-4AA00286D4B7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00" name="Google Shape;300;p6:notes">
            <a:extLst>
              <a:ext uri="{FF2B5EF4-FFF2-40B4-BE49-F238E27FC236}">
                <a16:creationId xmlns:a16="http://schemas.microsoft.com/office/drawing/2014/main" id="{63A2E301-8B93-9423-18AB-09C7CDC2FD7E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71083784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8">
          <a:extLst>
            <a:ext uri="{FF2B5EF4-FFF2-40B4-BE49-F238E27FC236}">
              <a16:creationId xmlns:a16="http://schemas.microsoft.com/office/drawing/2014/main" id="{B77AC339-1237-56FB-FB15-65390E7542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" name="Google Shape;299;p6:notes">
            <a:extLst>
              <a:ext uri="{FF2B5EF4-FFF2-40B4-BE49-F238E27FC236}">
                <a16:creationId xmlns:a16="http://schemas.microsoft.com/office/drawing/2014/main" id="{5A6AA53B-7350-40EF-0EE3-AEC221FEC2D2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00" name="Google Shape;300;p6:notes">
            <a:extLst>
              <a:ext uri="{FF2B5EF4-FFF2-40B4-BE49-F238E27FC236}">
                <a16:creationId xmlns:a16="http://schemas.microsoft.com/office/drawing/2014/main" id="{9D561342-59F8-7578-DCBC-D32F5AD9BA90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9184841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2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" name="Google Shape;13;p2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4" name="Google Shape;14;p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" name="Google Shape;15;p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" name="Google Shape;16;p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6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6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39" name="Google Shape;39;p6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6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1" name="Google Shape;41;p6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2" name="Google Shape;42;p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" name="Google Shape;44;p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9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9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57" name="Google Shape;57;p9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58" name="Google Shape;58;p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0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0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10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5" name="Google Shape;65;p1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1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11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1" name="Google Shape;71;p1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1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1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2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2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7" name="Google Shape;77;p1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1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1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O"/>
              <a:t>‹Nº›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" name="Google Shape;9;p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" name="Google Shape;10;p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O"/>
              <a:t>‹Nº›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1">
          <a:extLst>
            <a:ext uri="{FF2B5EF4-FFF2-40B4-BE49-F238E27FC236}">
              <a16:creationId xmlns:a16="http://schemas.microsoft.com/office/drawing/2014/main" id="{1F82AED4-1DCD-C45E-FE89-2E23071926A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2" name="Google Shape;302;p18">
            <a:extLst>
              <a:ext uri="{FF2B5EF4-FFF2-40B4-BE49-F238E27FC236}">
                <a16:creationId xmlns:a16="http://schemas.microsoft.com/office/drawing/2014/main" id="{CB98E857-38C1-2720-7E3C-F38358CC84BB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88258" y="394305"/>
            <a:ext cx="10176360" cy="606939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03" name="Google Shape;303;p18">
            <a:extLst>
              <a:ext uri="{FF2B5EF4-FFF2-40B4-BE49-F238E27FC236}">
                <a16:creationId xmlns:a16="http://schemas.microsoft.com/office/drawing/2014/main" id="{D5E2D995-FD2A-BAB5-98BB-03DC7E32B11A}"/>
              </a:ext>
            </a:extLst>
          </p:cNvPr>
          <p:cNvGrpSpPr/>
          <p:nvPr/>
        </p:nvGrpSpPr>
        <p:grpSpPr>
          <a:xfrm>
            <a:off x="10943663" y="-52"/>
            <a:ext cx="1245319" cy="6857697"/>
            <a:chOff x="10950525" y="35050"/>
            <a:chExt cx="1239000" cy="6822900"/>
          </a:xfrm>
        </p:grpSpPr>
        <p:sp>
          <p:nvSpPr>
            <p:cNvPr id="304" name="Google Shape;304;p18">
              <a:extLst>
                <a:ext uri="{FF2B5EF4-FFF2-40B4-BE49-F238E27FC236}">
                  <a16:creationId xmlns:a16="http://schemas.microsoft.com/office/drawing/2014/main" id="{F8A35146-5B1A-F23C-C233-42EB889C8AE8}"/>
                </a:ext>
              </a:extLst>
            </p:cNvPr>
            <p:cNvSpPr/>
            <p:nvPr/>
          </p:nvSpPr>
          <p:spPr>
            <a:xfrm flipH="1">
              <a:off x="10950525" y="2554450"/>
              <a:ext cx="1239000" cy="4303500"/>
            </a:xfrm>
            <a:prstGeom prst="rtTriangle">
              <a:avLst/>
            </a:prstGeom>
            <a:solidFill>
              <a:srgbClr val="FF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5" name="Google Shape;305;p18">
              <a:extLst>
                <a:ext uri="{FF2B5EF4-FFF2-40B4-BE49-F238E27FC236}">
                  <a16:creationId xmlns:a16="http://schemas.microsoft.com/office/drawing/2014/main" id="{39795693-C076-7397-A24B-84C9FD1A491D}"/>
                </a:ext>
              </a:extLst>
            </p:cNvPr>
            <p:cNvSpPr/>
            <p:nvPr/>
          </p:nvSpPr>
          <p:spPr>
            <a:xfrm rot="10800000">
              <a:off x="10950525" y="35050"/>
              <a:ext cx="1239000" cy="2519400"/>
            </a:xfrm>
            <a:prstGeom prst="rtTriangle">
              <a:avLst/>
            </a:prstGeom>
            <a:solidFill>
              <a:srgbClr val="CC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en-CO" sz="14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endParaRPr sz="1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306" name="Google Shape;306;p18">
              <a:extLst>
                <a:ext uri="{FF2B5EF4-FFF2-40B4-BE49-F238E27FC236}">
                  <a16:creationId xmlns:a16="http://schemas.microsoft.com/office/drawing/2014/main" id="{1A1AAA3C-D14C-0E3A-F972-08E182C73649}"/>
                </a:ext>
              </a:extLst>
            </p:cNvPr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11161009" y="6465999"/>
              <a:ext cx="949873" cy="310749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3" name="CuadroTexto 2">
            <a:extLst>
              <a:ext uri="{FF2B5EF4-FFF2-40B4-BE49-F238E27FC236}">
                <a16:creationId xmlns:a16="http://schemas.microsoft.com/office/drawing/2014/main" id="{19BD1E81-7F0A-2BF7-1E99-EAFD533ECFBB}"/>
              </a:ext>
            </a:extLst>
          </p:cNvPr>
          <p:cNvSpPr txBox="1"/>
          <p:nvPr/>
        </p:nvSpPr>
        <p:spPr>
          <a:xfrm>
            <a:off x="688258" y="394305"/>
            <a:ext cx="926198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6300"/>
              <a:buFont typeface="Oswald"/>
              <a:buNone/>
            </a:pPr>
            <a:r>
              <a:rPr lang="es-CO" sz="1400" i="0" u="none" noProof="0" dirty="0">
                <a:solidFill>
                  <a:schemeClr val="tx1"/>
                </a:solidFill>
                <a:latin typeface="Oswald"/>
                <a:ea typeface="Oswald"/>
                <a:cs typeface="Oswald"/>
                <a:sym typeface="Oswald"/>
              </a:rPr>
              <a:t>-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8B9BA4B2-4B70-AF42-CCFC-0D32B7480D89}"/>
              </a:ext>
            </a:extLst>
          </p:cNvPr>
          <p:cNvSpPr txBox="1"/>
          <p:nvPr/>
        </p:nvSpPr>
        <p:spPr>
          <a:xfrm>
            <a:off x="688258" y="1456189"/>
            <a:ext cx="10048568" cy="5083699"/>
          </a:xfrm>
          <a:prstGeom prst="rect">
            <a:avLst/>
          </a:prstGeom>
          <a:gradFill flip="none" rotWithShape="1">
            <a:gsLst>
              <a:gs pos="0">
                <a:srgbClr val="C00000">
                  <a:tint val="66000"/>
                  <a:satMod val="160000"/>
                </a:srgbClr>
              </a:gs>
              <a:gs pos="50000">
                <a:srgbClr val="C00000">
                  <a:tint val="44500"/>
                  <a:satMod val="160000"/>
                </a:srgbClr>
              </a:gs>
              <a:gs pos="100000">
                <a:srgbClr val="C00000">
                  <a:tint val="23500"/>
                  <a:satMod val="160000"/>
                </a:srgbClr>
              </a:gs>
            </a:gsLst>
            <a:lin ang="2700000" scaled="1"/>
            <a:tileRect/>
          </a:gradFill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800"/>
              </a:spcAft>
              <a:buNone/>
            </a:pPr>
            <a:r>
              <a:rPr lang="es-CO" sz="2000" b="1" kern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TALLER INTEGRADO PSICOSOCIAL Y JURÍDICO</a:t>
            </a:r>
            <a:endParaRPr lang="es-CO" sz="20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800"/>
              </a:spcAft>
              <a:buNone/>
            </a:pPr>
            <a:r>
              <a:rPr lang="es-CO" sz="2000" b="1" kern="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“No estamos solos: autocuidado, buen trato y protección de las personas mayores”</a:t>
            </a:r>
          </a:p>
          <a:p>
            <a:pPr>
              <a:lnSpc>
                <a:spcPct val="115000"/>
              </a:lnSpc>
              <a:spcAft>
                <a:spcPts val="800"/>
              </a:spcAft>
              <a:buNone/>
            </a:pPr>
            <a:r>
              <a:rPr lang="es-CO" sz="2000" b="1" dirty="0"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Presentación. Profesionales ALSC.  </a:t>
            </a:r>
            <a:endParaRPr lang="es-CO" sz="20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800"/>
              </a:spcAft>
              <a:buNone/>
            </a:pPr>
            <a:r>
              <a:rPr lang="es-CO" sz="2000" b="1" kern="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Población:</a:t>
            </a:r>
            <a:r>
              <a:rPr lang="es-CO" sz="2000" kern="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Personas mayores de 60 años</a:t>
            </a:r>
            <a:br>
              <a:rPr lang="es-CO" sz="2000" kern="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s-CO" sz="2000" b="1" kern="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Duración:</a:t>
            </a:r>
            <a:r>
              <a:rPr lang="es-CO" sz="2000" kern="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2 horas</a:t>
            </a:r>
            <a:br>
              <a:rPr lang="es-CO" sz="2000" kern="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s-CO" sz="2000" b="1" kern="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Modalidad:</a:t>
            </a:r>
            <a:r>
              <a:rPr lang="es-CO" sz="2000" kern="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Presencial</a:t>
            </a:r>
            <a:br>
              <a:rPr lang="es-CO" sz="2000" kern="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s-CO" sz="2000" b="1" kern="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Enfoque:</a:t>
            </a:r>
            <a:r>
              <a:rPr lang="es-CO" sz="2000" kern="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Psicosocial y jurídico</a:t>
            </a:r>
            <a:br>
              <a:rPr lang="es-CO" sz="2000" kern="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s-CO" sz="2000" b="1" kern="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Metodología:</a:t>
            </a:r>
            <a:r>
              <a:rPr lang="es-CO" sz="2000" kern="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Participativa, pedagógica, vivencial, reflexiva y práctica</a:t>
            </a:r>
            <a:endParaRPr lang="es-CO" sz="20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800"/>
              </a:spcAft>
              <a:buNone/>
            </a:pPr>
            <a:r>
              <a:rPr lang="es-CO" sz="2000" kern="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Este taller integra el componente jurídico sobre autocuidado y protección del adulto mayor, junto con el componente psicosocial sobre redes de apoyo, buen trato y prevención de violencias, en una sola jornada de dos horas con actividades creativas y prácticas adaptadas a personas mayores de 60 años. </a:t>
            </a:r>
            <a:endParaRPr lang="es-CO" sz="20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Diagrama de flujo: proceso 4">
            <a:extLst>
              <a:ext uri="{FF2B5EF4-FFF2-40B4-BE49-F238E27FC236}">
                <a16:creationId xmlns:a16="http://schemas.microsoft.com/office/drawing/2014/main" id="{FB7F553A-AD91-8FCE-06BE-B342170788B2}"/>
              </a:ext>
            </a:extLst>
          </p:cNvPr>
          <p:cNvSpPr/>
          <p:nvPr/>
        </p:nvSpPr>
        <p:spPr>
          <a:xfrm>
            <a:off x="688258" y="1"/>
            <a:ext cx="10048568" cy="1061884"/>
          </a:xfrm>
          <a:prstGeom prst="flowChartProcess">
            <a:avLst/>
          </a:prstGeom>
          <a:gradFill flip="none" rotWithShape="1">
            <a:gsLst>
              <a:gs pos="0">
                <a:schemeClr val="accent4">
                  <a:tint val="66000"/>
                  <a:satMod val="160000"/>
                </a:schemeClr>
              </a:gs>
              <a:gs pos="50000">
                <a:schemeClr val="accent4">
                  <a:tint val="44500"/>
                  <a:satMod val="160000"/>
                </a:schemeClr>
              </a:gs>
              <a:gs pos="100000">
                <a:schemeClr val="accent4">
                  <a:tint val="23500"/>
                  <a:satMod val="160000"/>
                </a:schemeClr>
              </a:gs>
            </a:gsLst>
            <a:lin ang="8100000" scaled="1"/>
            <a:tileRect/>
          </a:gradFill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MX" sz="2000" b="1" dirty="0">
                <a:solidFill>
                  <a:schemeClr val="tx1"/>
                </a:solidFill>
                <a:latin typeface="+mj-lt"/>
              </a:rPr>
              <a:t>ALCALDIA LOCAL DE SAN CRISTOBAL</a:t>
            </a:r>
          </a:p>
          <a:p>
            <a:r>
              <a:rPr lang="es-MX" sz="2000" b="1" dirty="0">
                <a:solidFill>
                  <a:schemeClr val="tx1"/>
                </a:solidFill>
                <a:latin typeface="+mj-lt"/>
              </a:rPr>
              <a:t>PROYECTO DERECHOS DIFERENCIALES </a:t>
            </a:r>
            <a:endParaRPr lang="es-CO" sz="2000" b="1" dirty="0">
              <a:solidFill>
                <a:schemeClr val="tx1"/>
              </a:solidFill>
              <a:latin typeface="+mj-lt"/>
            </a:endParaRP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0B88024A-0FA7-A6BD-7BAE-2A033BA0C69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07826" y="-52"/>
            <a:ext cx="3429000" cy="10758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51007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1">
          <a:extLst>
            <a:ext uri="{FF2B5EF4-FFF2-40B4-BE49-F238E27FC236}">
              <a16:creationId xmlns:a16="http://schemas.microsoft.com/office/drawing/2014/main" id="{B4E08A24-7AE6-4146-9C82-9C13386DD6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2" name="Google Shape;302;p18">
            <a:extLst>
              <a:ext uri="{FF2B5EF4-FFF2-40B4-BE49-F238E27FC236}">
                <a16:creationId xmlns:a16="http://schemas.microsoft.com/office/drawing/2014/main" id="{DB2EE097-A483-5971-B668-8877F6AD30AC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88258" y="394305"/>
            <a:ext cx="10176360" cy="606939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03" name="Google Shape;303;p18">
            <a:extLst>
              <a:ext uri="{FF2B5EF4-FFF2-40B4-BE49-F238E27FC236}">
                <a16:creationId xmlns:a16="http://schemas.microsoft.com/office/drawing/2014/main" id="{A5F62151-CDFD-BDF1-0882-181A70974602}"/>
              </a:ext>
            </a:extLst>
          </p:cNvPr>
          <p:cNvGrpSpPr/>
          <p:nvPr/>
        </p:nvGrpSpPr>
        <p:grpSpPr>
          <a:xfrm>
            <a:off x="10943663" y="-52"/>
            <a:ext cx="1245319" cy="6857697"/>
            <a:chOff x="10950525" y="35050"/>
            <a:chExt cx="1239000" cy="6822900"/>
          </a:xfrm>
        </p:grpSpPr>
        <p:sp>
          <p:nvSpPr>
            <p:cNvPr id="304" name="Google Shape;304;p18">
              <a:extLst>
                <a:ext uri="{FF2B5EF4-FFF2-40B4-BE49-F238E27FC236}">
                  <a16:creationId xmlns:a16="http://schemas.microsoft.com/office/drawing/2014/main" id="{9B2966A7-D339-89F7-D442-C324230F25AD}"/>
                </a:ext>
              </a:extLst>
            </p:cNvPr>
            <p:cNvSpPr/>
            <p:nvPr/>
          </p:nvSpPr>
          <p:spPr>
            <a:xfrm flipH="1">
              <a:off x="10950525" y="2554450"/>
              <a:ext cx="1239000" cy="4303500"/>
            </a:xfrm>
            <a:prstGeom prst="rtTriangle">
              <a:avLst/>
            </a:prstGeom>
            <a:solidFill>
              <a:srgbClr val="FF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5" name="Google Shape;305;p18">
              <a:extLst>
                <a:ext uri="{FF2B5EF4-FFF2-40B4-BE49-F238E27FC236}">
                  <a16:creationId xmlns:a16="http://schemas.microsoft.com/office/drawing/2014/main" id="{D3B0C37E-6AE2-D172-C8E6-B98284888910}"/>
                </a:ext>
              </a:extLst>
            </p:cNvPr>
            <p:cNvSpPr/>
            <p:nvPr/>
          </p:nvSpPr>
          <p:spPr>
            <a:xfrm rot="10800000">
              <a:off x="10950525" y="35050"/>
              <a:ext cx="1239000" cy="2519400"/>
            </a:xfrm>
            <a:prstGeom prst="rtTriangle">
              <a:avLst/>
            </a:prstGeom>
            <a:solidFill>
              <a:srgbClr val="CC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en-CO" sz="14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endParaRPr sz="1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306" name="Google Shape;306;p18">
              <a:extLst>
                <a:ext uri="{FF2B5EF4-FFF2-40B4-BE49-F238E27FC236}">
                  <a16:creationId xmlns:a16="http://schemas.microsoft.com/office/drawing/2014/main" id="{4B3CBC7D-590C-48FF-66B6-A0584A3D29E2}"/>
                </a:ext>
              </a:extLst>
            </p:cNvPr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11161009" y="6465999"/>
              <a:ext cx="949873" cy="310749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3" name="CuadroTexto 2">
            <a:extLst>
              <a:ext uri="{FF2B5EF4-FFF2-40B4-BE49-F238E27FC236}">
                <a16:creationId xmlns:a16="http://schemas.microsoft.com/office/drawing/2014/main" id="{F54FFBCD-CE03-EB08-A560-4F39602D2F2A}"/>
              </a:ext>
            </a:extLst>
          </p:cNvPr>
          <p:cNvSpPr txBox="1"/>
          <p:nvPr/>
        </p:nvSpPr>
        <p:spPr>
          <a:xfrm>
            <a:off x="688258" y="394305"/>
            <a:ext cx="926198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6300"/>
              <a:buFont typeface="Oswald"/>
              <a:buNone/>
            </a:pPr>
            <a:r>
              <a:rPr lang="es-CO" sz="1400" i="0" u="none" noProof="0" dirty="0">
                <a:solidFill>
                  <a:schemeClr val="tx1"/>
                </a:solidFill>
                <a:latin typeface="Oswald"/>
                <a:ea typeface="Oswald"/>
                <a:cs typeface="Oswald"/>
                <a:sym typeface="Oswald"/>
              </a:rPr>
              <a:t>-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2C9C6484-F00F-05AB-011B-198F8FD8F4E7}"/>
              </a:ext>
            </a:extLst>
          </p:cNvPr>
          <p:cNvSpPr txBox="1"/>
          <p:nvPr/>
        </p:nvSpPr>
        <p:spPr>
          <a:xfrm>
            <a:off x="688258" y="1456189"/>
            <a:ext cx="10048568" cy="5109091"/>
          </a:xfrm>
          <a:prstGeom prst="rect">
            <a:avLst/>
          </a:prstGeom>
          <a:gradFill flip="none" rotWithShape="1">
            <a:gsLst>
              <a:gs pos="0">
                <a:srgbClr val="C00000">
                  <a:tint val="66000"/>
                  <a:satMod val="160000"/>
                </a:srgbClr>
              </a:gs>
              <a:gs pos="50000">
                <a:srgbClr val="C00000">
                  <a:tint val="44500"/>
                  <a:satMod val="160000"/>
                </a:srgbClr>
              </a:gs>
              <a:gs pos="100000">
                <a:srgbClr val="C00000">
                  <a:tint val="23500"/>
                  <a:satMod val="160000"/>
                </a:srgbClr>
              </a:gs>
            </a:gsLst>
            <a:lin ang="2700000" scaled="1"/>
            <a:tileRect/>
          </a:gradFill>
        </p:spPr>
        <p:txBody>
          <a:bodyPr wrap="square">
            <a:spAutoFit/>
          </a:bodyPr>
          <a:lstStyle/>
          <a:p>
            <a:pPr algn="ctr">
              <a:spcAft>
                <a:spcPts val="800"/>
              </a:spcAft>
              <a:buNone/>
            </a:pPr>
            <a:r>
              <a:rPr lang="es-CO" sz="1800" b="1" kern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TALLER INTEGRADO PSICOSOCIAL Y JURÍDICO</a:t>
            </a:r>
            <a:endParaRPr lang="es-CO" sz="18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algn="ctr">
              <a:spcAft>
                <a:spcPts val="800"/>
              </a:spcAft>
              <a:buNone/>
            </a:pPr>
            <a:r>
              <a:rPr lang="es-CO" sz="1800" b="1" kern="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“No estamos solos: autocuidado, buen trato y protección de las personas mayores”</a:t>
            </a:r>
          </a:p>
          <a:p>
            <a:pPr algn="ctr">
              <a:spcAft>
                <a:spcPts val="800"/>
              </a:spcAft>
              <a:buNone/>
            </a:pPr>
            <a:r>
              <a:rPr lang="es-MX" sz="1800" b="1" kern="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Objetivo general</a:t>
            </a:r>
          </a:p>
          <a:p>
            <a:pPr algn="ctr">
              <a:spcAft>
                <a:spcPts val="800"/>
              </a:spcAft>
              <a:buNone/>
            </a:pPr>
            <a:r>
              <a:rPr lang="es-MX" sz="1800" kern="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Fortalecer en las personas mayores de 60 años el reconocimiento del autocuidado, el buen trato, la dignidad, la identificación de situaciones de violencia o vulneración de derechos, y el conocimiento de redes de apoyo y rutas institucionales de protección</a:t>
            </a:r>
            <a:r>
              <a:rPr lang="es-MX" sz="1800" b="1" kern="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>
              <a:spcAft>
                <a:spcPts val="800"/>
              </a:spcAft>
              <a:buNone/>
            </a:pPr>
            <a:r>
              <a:rPr lang="es-MX" sz="1800" b="1" kern="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Justificación</a:t>
            </a:r>
          </a:p>
          <a:p>
            <a:pPr marL="285750" indent="-285750" algn="just">
              <a:spcAft>
                <a:spcPts val="800"/>
              </a:spcAft>
              <a:buFont typeface="Wingdings" panose="05000000000000000000" pitchFamily="2" charset="2"/>
              <a:buChar char="v"/>
            </a:pPr>
            <a:r>
              <a:rPr lang="es-MX" sz="1800" i="1" kern="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MX" sz="2000" i="1" kern="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Las personas mayores tienen derecho a una vida digna, autónoma y libre de violencias, con acceso a redes de apoyo y protección. Por ello, es fundamental promover espacios pedagógicos que fortalezcan el autocuidado, el reconocimiento de sus derechos y la identificación de rutas de orientación y atención.</a:t>
            </a:r>
          </a:p>
          <a:p>
            <a:pPr marL="285750" indent="-285750" algn="just">
              <a:spcAft>
                <a:spcPts val="800"/>
              </a:spcAft>
              <a:buFont typeface="Wingdings" panose="05000000000000000000" pitchFamily="2" charset="2"/>
              <a:buChar char="v"/>
            </a:pPr>
            <a:r>
              <a:rPr lang="es-MX" sz="2000" i="1" kern="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El presente taller aborda, de manera clara y accesible, aspectos psicosociales y jurídicos orientados al bienestar integral de las personas mayores, promoviendo el buen trato, la dignidad, el envejecimiento activo y la corresponsabilidad del Estado, la familia y la sociedad.</a:t>
            </a:r>
          </a:p>
        </p:txBody>
      </p:sp>
      <p:sp>
        <p:nvSpPr>
          <p:cNvPr id="5" name="Diagrama de flujo: proceso 4">
            <a:extLst>
              <a:ext uri="{FF2B5EF4-FFF2-40B4-BE49-F238E27FC236}">
                <a16:creationId xmlns:a16="http://schemas.microsoft.com/office/drawing/2014/main" id="{921AAAF8-1B81-28D2-2F2A-61E7862F5284}"/>
              </a:ext>
            </a:extLst>
          </p:cNvPr>
          <p:cNvSpPr/>
          <p:nvPr/>
        </p:nvSpPr>
        <p:spPr>
          <a:xfrm>
            <a:off x="688258" y="-52"/>
            <a:ext cx="10048568" cy="1061884"/>
          </a:xfrm>
          <a:prstGeom prst="flowChartProcess">
            <a:avLst/>
          </a:prstGeom>
          <a:gradFill flip="none" rotWithShape="1">
            <a:gsLst>
              <a:gs pos="0">
                <a:schemeClr val="accent4">
                  <a:tint val="66000"/>
                  <a:satMod val="160000"/>
                </a:schemeClr>
              </a:gs>
              <a:gs pos="50000">
                <a:schemeClr val="accent4">
                  <a:tint val="44500"/>
                  <a:satMod val="160000"/>
                </a:schemeClr>
              </a:gs>
              <a:gs pos="100000">
                <a:schemeClr val="accent4">
                  <a:tint val="23500"/>
                  <a:satMod val="160000"/>
                </a:schemeClr>
              </a:gs>
            </a:gsLst>
            <a:lin ang="8100000" scaled="1"/>
            <a:tileRect/>
          </a:gradFill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MX" sz="2000" b="1" dirty="0">
                <a:solidFill>
                  <a:schemeClr val="tx1"/>
                </a:solidFill>
                <a:latin typeface="+mj-lt"/>
              </a:rPr>
              <a:t>ALCALDIA LOCAL DE SAN CRISTOBAL</a:t>
            </a:r>
          </a:p>
          <a:p>
            <a:r>
              <a:rPr lang="es-MX" sz="2000" b="1" dirty="0">
                <a:solidFill>
                  <a:schemeClr val="tx1"/>
                </a:solidFill>
                <a:latin typeface="+mj-lt"/>
              </a:rPr>
              <a:t>PROYECTO DERECHOS DIFERENCIALES </a:t>
            </a:r>
            <a:endParaRPr lang="es-CO" sz="2000" b="1" dirty="0">
              <a:solidFill>
                <a:schemeClr val="tx1"/>
              </a:solidFill>
              <a:latin typeface="+mj-lt"/>
            </a:endParaRP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CDB4ADC0-5CA3-96E8-79E4-CC438B50666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07826" y="-52"/>
            <a:ext cx="3429000" cy="10758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67738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1">
          <a:extLst>
            <a:ext uri="{FF2B5EF4-FFF2-40B4-BE49-F238E27FC236}">
              <a16:creationId xmlns:a16="http://schemas.microsoft.com/office/drawing/2014/main" id="{2C7F5F3B-E4D1-07CB-BC7D-F6C10C0578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2" name="Google Shape;302;p18">
            <a:extLst>
              <a:ext uri="{FF2B5EF4-FFF2-40B4-BE49-F238E27FC236}">
                <a16:creationId xmlns:a16="http://schemas.microsoft.com/office/drawing/2014/main" id="{E08CAEBD-22B8-CE99-BDE9-1053EE2CAC00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88258" y="394305"/>
            <a:ext cx="10176360" cy="606939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03" name="Google Shape;303;p18">
            <a:extLst>
              <a:ext uri="{FF2B5EF4-FFF2-40B4-BE49-F238E27FC236}">
                <a16:creationId xmlns:a16="http://schemas.microsoft.com/office/drawing/2014/main" id="{AA140467-893F-0420-B84D-0364AE2C1BA2}"/>
              </a:ext>
            </a:extLst>
          </p:cNvPr>
          <p:cNvGrpSpPr/>
          <p:nvPr/>
        </p:nvGrpSpPr>
        <p:grpSpPr>
          <a:xfrm>
            <a:off x="10943663" y="-52"/>
            <a:ext cx="1245319" cy="6857697"/>
            <a:chOff x="10950525" y="35050"/>
            <a:chExt cx="1239000" cy="6822900"/>
          </a:xfrm>
        </p:grpSpPr>
        <p:sp>
          <p:nvSpPr>
            <p:cNvPr id="304" name="Google Shape;304;p18">
              <a:extLst>
                <a:ext uri="{FF2B5EF4-FFF2-40B4-BE49-F238E27FC236}">
                  <a16:creationId xmlns:a16="http://schemas.microsoft.com/office/drawing/2014/main" id="{22D5D3EE-8A37-B082-4337-DE4B70525583}"/>
                </a:ext>
              </a:extLst>
            </p:cNvPr>
            <p:cNvSpPr/>
            <p:nvPr/>
          </p:nvSpPr>
          <p:spPr>
            <a:xfrm flipH="1">
              <a:off x="10950525" y="2554450"/>
              <a:ext cx="1239000" cy="4303500"/>
            </a:xfrm>
            <a:prstGeom prst="rtTriangle">
              <a:avLst/>
            </a:prstGeom>
            <a:solidFill>
              <a:srgbClr val="FF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5" name="Google Shape;305;p18">
              <a:extLst>
                <a:ext uri="{FF2B5EF4-FFF2-40B4-BE49-F238E27FC236}">
                  <a16:creationId xmlns:a16="http://schemas.microsoft.com/office/drawing/2014/main" id="{ABF9485C-40B9-EB61-FAA0-424FA80E7574}"/>
                </a:ext>
              </a:extLst>
            </p:cNvPr>
            <p:cNvSpPr/>
            <p:nvPr/>
          </p:nvSpPr>
          <p:spPr>
            <a:xfrm rot="10800000">
              <a:off x="10950525" y="35050"/>
              <a:ext cx="1239000" cy="2519400"/>
            </a:xfrm>
            <a:prstGeom prst="rtTriangle">
              <a:avLst/>
            </a:prstGeom>
            <a:solidFill>
              <a:srgbClr val="CC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en-CO" sz="14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endParaRPr sz="1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306" name="Google Shape;306;p18">
              <a:extLst>
                <a:ext uri="{FF2B5EF4-FFF2-40B4-BE49-F238E27FC236}">
                  <a16:creationId xmlns:a16="http://schemas.microsoft.com/office/drawing/2014/main" id="{BD7FBD7E-B556-FD76-A5CA-864754E31478}"/>
                </a:ext>
              </a:extLst>
            </p:cNvPr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11161009" y="6465999"/>
              <a:ext cx="949873" cy="310749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3" name="CuadroTexto 2">
            <a:extLst>
              <a:ext uri="{FF2B5EF4-FFF2-40B4-BE49-F238E27FC236}">
                <a16:creationId xmlns:a16="http://schemas.microsoft.com/office/drawing/2014/main" id="{9775D002-F966-D276-BA12-9C7369A1BF35}"/>
              </a:ext>
            </a:extLst>
          </p:cNvPr>
          <p:cNvSpPr txBox="1"/>
          <p:nvPr/>
        </p:nvSpPr>
        <p:spPr>
          <a:xfrm>
            <a:off x="688258" y="394305"/>
            <a:ext cx="926198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6300"/>
              <a:buFont typeface="Oswald"/>
              <a:buNone/>
            </a:pPr>
            <a:r>
              <a:rPr lang="es-CO" sz="1400" i="0" u="none" noProof="0" dirty="0">
                <a:solidFill>
                  <a:schemeClr val="tx1"/>
                </a:solidFill>
                <a:latin typeface="Oswald"/>
                <a:ea typeface="Oswald"/>
                <a:cs typeface="Oswald"/>
                <a:sym typeface="Oswald"/>
              </a:rPr>
              <a:t>-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F7A07ED9-8984-E910-853E-A72AF92BD871}"/>
              </a:ext>
            </a:extLst>
          </p:cNvPr>
          <p:cNvSpPr txBox="1"/>
          <p:nvPr/>
        </p:nvSpPr>
        <p:spPr>
          <a:xfrm>
            <a:off x="688258" y="1456189"/>
            <a:ext cx="10048568" cy="5037276"/>
          </a:xfrm>
          <a:prstGeom prst="rect">
            <a:avLst/>
          </a:prstGeom>
          <a:gradFill flip="none" rotWithShape="1">
            <a:gsLst>
              <a:gs pos="0">
                <a:srgbClr val="C00000">
                  <a:tint val="66000"/>
                  <a:satMod val="160000"/>
                </a:srgbClr>
              </a:gs>
              <a:gs pos="50000">
                <a:srgbClr val="C00000">
                  <a:tint val="44500"/>
                  <a:satMod val="160000"/>
                </a:srgbClr>
              </a:gs>
              <a:gs pos="100000">
                <a:srgbClr val="C00000">
                  <a:tint val="23500"/>
                  <a:satMod val="160000"/>
                </a:srgbClr>
              </a:gs>
            </a:gsLst>
            <a:lin ang="2700000" scaled="1"/>
            <a:tileRect/>
          </a:gradFill>
        </p:spPr>
        <p:txBody>
          <a:bodyPr wrap="square">
            <a:spAutoFit/>
          </a:bodyPr>
          <a:lstStyle/>
          <a:p>
            <a:pPr algn="ctr">
              <a:spcAft>
                <a:spcPts val="800"/>
              </a:spcAft>
              <a:buNone/>
            </a:pPr>
            <a:r>
              <a:rPr lang="es-CO" sz="1800" b="1" kern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TALLER INTEGRADO PSICOSOCIAL Y JURÍDICO</a:t>
            </a:r>
            <a:endParaRPr lang="es-CO" sz="18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algn="ctr">
              <a:spcAft>
                <a:spcPts val="800"/>
              </a:spcAft>
              <a:buNone/>
            </a:pPr>
            <a:r>
              <a:rPr lang="es-CO" sz="2000" b="1" kern="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“No estamos solos: autocuidado, buen trato y protección de las personas mayores”</a:t>
            </a:r>
          </a:p>
          <a:p>
            <a:r>
              <a:rPr lang="es-MX" sz="2000" kern="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CO" sz="1800" b="1" dirty="0"/>
              <a:t>Desarrollo del taller</a:t>
            </a:r>
            <a:endParaRPr lang="es-CO" sz="1800" dirty="0"/>
          </a:p>
          <a:p>
            <a:r>
              <a:rPr lang="es-CO" sz="1800" dirty="0"/>
              <a:t>1. Actividad 1. Rompe hielo musical: “La canción que nos une”-</a:t>
            </a:r>
          </a:p>
          <a:p>
            <a:pPr algn="ctr"/>
            <a:r>
              <a:rPr lang="es-CO" sz="1800" dirty="0"/>
              <a:t>Duración: 15 minutos. </a:t>
            </a:r>
            <a:br>
              <a:rPr lang="es-CO" sz="1800" dirty="0"/>
            </a:br>
            <a:r>
              <a:rPr lang="es-CO" sz="3200" b="1" dirty="0"/>
              <a:t>¿Qué me da fuerza en la vida?</a:t>
            </a:r>
            <a:r>
              <a:rPr lang="es-CO" sz="3200" dirty="0"/>
              <a:t> </a:t>
            </a:r>
          </a:p>
          <a:p>
            <a:r>
              <a:rPr lang="es-CO" sz="1800" b="1" dirty="0"/>
              <a:t>Momento pedagógico: explicación sencilla sobre buen trato, violencia y derechos</a:t>
            </a:r>
            <a:endParaRPr lang="es-CO" sz="1800" dirty="0"/>
          </a:p>
          <a:p>
            <a:r>
              <a:rPr lang="es-CO" sz="1800" b="1" dirty="0"/>
              <a:t>Duración:</a:t>
            </a:r>
            <a:r>
              <a:rPr lang="es-CO" sz="1800" dirty="0"/>
              <a:t> 15 minutos</a:t>
            </a:r>
          </a:p>
          <a:p>
            <a:r>
              <a:rPr lang="es-CO" sz="1800" dirty="0"/>
              <a:t>Buen trato, qué conductas pueden considerarse maltrato o violencia y cuáles son algunas formas de vulneración de derechos que pueden vivir las personas mayores.</a:t>
            </a:r>
          </a:p>
          <a:p>
            <a:r>
              <a:rPr lang="es-CO" sz="1800" dirty="0"/>
              <a:t> </a:t>
            </a:r>
            <a:r>
              <a:rPr lang="es-CO" sz="1800" b="1" dirty="0"/>
              <a:t>ejemplos cotidianos</a:t>
            </a:r>
            <a:r>
              <a:rPr lang="es-CO" sz="1800" dirty="0"/>
              <a:t>, </a:t>
            </a:r>
          </a:p>
          <a:p>
            <a:r>
              <a:rPr lang="es-CO" sz="1800" dirty="0"/>
              <a:t>expresiones como humillaciones, gritos, control económico, manipulación, abandono, negligencia, restricción de decisiones o presiones para firmar documentos sin información suficiente. Igualmente, se explicará que estas situaciones no deben normalizarse y que existen instituciones a las cuales se puede acudir para recibir orientación y protección. </a:t>
            </a:r>
            <a:endParaRPr lang="es-CO" sz="3200" b="1" kern="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Diagrama de flujo: proceso 4">
            <a:extLst>
              <a:ext uri="{FF2B5EF4-FFF2-40B4-BE49-F238E27FC236}">
                <a16:creationId xmlns:a16="http://schemas.microsoft.com/office/drawing/2014/main" id="{DD927BE8-1EB9-D0FA-9343-E8FFA3ECBF21}"/>
              </a:ext>
            </a:extLst>
          </p:cNvPr>
          <p:cNvSpPr/>
          <p:nvPr/>
        </p:nvSpPr>
        <p:spPr>
          <a:xfrm>
            <a:off x="688258" y="1"/>
            <a:ext cx="10048568" cy="1061884"/>
          </a:xfrm>
          <a:prstGeom prst="flowChartProcess">
            <a:avLst/>
          </a:prstGeom>
          <a:gradFill flip="none" rotWithShape="1">
            <a:gsLst>
              <a:gs pos="0">
                <a:schemeClr val="accent4">
                  <a:tint val="66000"/>
                  <a:satMod val="160000"/>
                </a:schemeClr>
              </a:gs>
              <a:gs pos="50000">
                <a:schemeClr val="accent4">
                  <a:tint val="44500"/>
                  <a:satMod val="160000"/>
                </a:schemeClr>
              </a:gs>
              <a:gs pos="100000">
                <a:schemeClr val="accent4">
                  <a:tint val="23500"/>
                  <a:satMod val="160000"/>
                </a:schemeClr>
              </a:gs>
            </a:gsLst>
            <a:lin ang="8100000" scaled="1"/>
            <a:tileRect/>
          </a:gradFill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MX" sz="2000" b="1" dirty="0">
                <a:solidFill>
                  <a:schemeClr val="tx1"/>
                </a:solidFill>
                <a:latin typeface="+mj-lt"/>
              </a:rPr>
              <a:t>ALCALDIA LOCAL DE SAN CRISTOBAL</a:t>
            </a:r>
          </a:p>
          <a:p>
            <a:r>
              <a:rPr lang="es-MX" sz="2000" b="1" dirty="0">
                <a:solidFill>
                  <a:schemeClr val="tx1"/>
                </a:solidFill>
                <a:latin typeface="+mj-lt"/>
              </a:rPr>
              <a:t>PROYECTO DERECHOS DIFERENCIALES </a:t>
            </a:r>
            <a:endParaRPr lang="es-CO" sz="2000" b="1" dirty="0">
              <a:solidFill>
                <a:schemeClr val="tx1"/>
              </a:solidFill>
              <a:latin typeface="+mj-lt"/>
            </a:endParaRP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FFD8A0E9-0A75-FC9B-AF09-47979AF314B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07826" y="-52"/>
            <a:ext cx="3429000" cy="10758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80030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1">
          <a:extLst>
            <a:ext uri="{FF2B5EF4-FFF2-40B4-BE49-F238E27FC236}">
              <a16:creationId xmlns:a16="http://schemas.microsoft.com/office/drawing/2014/main" id="{311B647D-BFB1-5BAC-8BC0-089051314E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2" name="Google Shape;302;p18">
            <a:extLst>
              <a:ext uri="{FF2B5EF4-FFF2-40B4-BE49-F238E27FC236}">
                <a16:creationId xmlns:a16="http://schemas.microsoft.com/office/drawing/2014/main" id="{EA508756-C27A-71D5-CEB3-B461276FC4F0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88258" y="394305"/>
            <a:ext cx="10176360" cy="606939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03" name="Google Shape;303;p18">
            <a:extLst>
              <a:ext uri="{FF2B5EF4-FFF2-40B4-BE49-F238E27FC236}">
                <a16:creationId xmlns:a16="http://schemas.microsoft.com/office/drawing/2014/main" id="{7D845B24-B860-EA00-6113-8E79BCB336E8}"/>
              </a:ext>
            </a:extLst>
          </p:cNvPr>
          <p:cNvGrpSpPr/>
          <p:nvPr/>
        </p:nvGrpSpPr>
        <p:grpSpPr>
          <a:xfrm>
            <a:off x="10943663" y="-52"/>
            <a:ext cx="1245319" cy="6857697"/>
            <a:chOff x="10950525" y="35050"/>
            <a:chExt cx="1239000" cy="6822900"/>
          </a:xfrm>
        </p:grpSpPr>
        <p:sp>
          <p:nvSpPr>
            <p:cNvPr id="304" name="Google Shape;304;p18">
              <a:extLst>
                <a:ext uri="{FF2B5EF4-FFF2-40B4-BE49-F238E27FC236}">
                  <a16:creationId xmlns:a16="http://schemas.microsoft.com/office/drawing/2014/main" id="{D4967551-1707-EC19-1E16-446B7D84708C}"/>
                </a:ext>
              </a:extLst>
            </p:cNvPr>
            <p:cNvSpPr/>
            <p:nvPr/>
          </p:nvSpPr>
          <p:spPr>
            <a:xfrm flipH="1">
              <a:off x="10950525" y="2554450"/>
              <a:ext cx="1239000" cy="4303500"/>
            </a:xfrm>
            <a:prstGeom prst="rtTriangle">
              <a:avLst/>
            </a:prstGeom>
            <a:solidFill>
              <a:srgbClr val="FF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5" name="Google Shape;305;p18">
              <a:extLst>
                <a:ext uri="{FF2B5EF4-FFF2-40B4-BE49-F238E27FC236}">
                  <a16:creationId xmlns:a16="http://schemas.microsoft.com/office/drawing/2014/main" id="{5594F7E8-E565-ADC4-8C70-F2DDAE787046}"/>
                </a:ext>
              </a:extLst>
            </p:cNvPr>
            <p:cNvSpPr/>
            <p:nvPr/>
          </p:nvSpPr>
          <p:spPr>
            <a:xfrm rot="10800000">
              <a:off x="10950525" y="35050"/>
              <a:ext cx="1239000" cy="2519400"/>
            </a:xfrm>
            <a:prstGeom prst="rtTriangle">
              <a:avLst/>
            </a:prstGeom>
            <a:solidFill>
              <a:srgbClr val="CC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en-CO" sz="14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endParaRPr sz="1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306" name="Google Shape;306;p18">
              <a:extLst>
                <a:ext uri="{FF2B5EF4-FFF2-40B4-BE49-F238E27FC236}">
                  <a16:creationId xmlns:a16="http://schemas.microsoft.com/office/drawing/2014/main" id="{811C3D78-6AA4-FACD-49E5-8B4E5AB55A30}"/>
                </a:ext>
              </a:extLst>
            </p:cNvPr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11161009" y="6465999"/>
              <a:ext cx="949873" cy="310749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3" name="CuadroTexto 2">
            <a:extLst>
              <a:ext uri="{FF2B5EF4-FFF2-40B4-BE49-F238E27FC236}">
                <a16:creationId xmlns:a16="http://schemas.microsoft.com/office/drawing/2014/main" id="{A6DD700F-62E9-7D99-3D40-7A7A13AB4EE6}"/>
              </a:ext>
            </a:extLst>
          </p:cNvPr>
          <p:cNvSpPr txBox="1"/>
          <p:nvPr/>
        </p:nvSpPr>
        <p:spPr>
          <a:xfrm>
            <a:off x="688258" y="394305"/>
            <a:ext cx="926198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6300"/>
              <a:buFont typeface="Oswald"/>
              <a:buNone/>
            </a:pPr>
            <a:r>
              <a:rPr lang="es-CO" sz="1400" i="0" u="none" noProof="0" dirty="0">
                <a:solidFill>
                  <a:schemeClr val="tx1"/>
                </a:solidFill>
                <a:latin typeface="Oswald"/>
                <a:ea typeface="Oswald"/>
                <a:cs typeface="Oswald"/>
                <a:sym typeface="Oswald"/>
              </a:rPr>
              <a:t>-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119BCAC7-04C5-B32C-1F76-E2E2D08E88CE}"/>
              </a:ext>
            </a:extLst>
          </p:cNvPr>
          <p:cNvSpPr txBox="1"/>
          <p:nvPr/>
        </p:nvSpPr>
        <p:spPr>
          <a:xfrm>
            <a:off x="688258" y="1456189"/>
            <a:ext cx="10048568" cy="4452501"/>
          </a:xfrm>
          <a:prstGeom prst="rect">
            <a:avLst/>
          </a:prstGeom>
          <a:gradFill flip="none" rotWithShape="1">
            <a:gsLst>
              <a:gs pos="0">
                <a:srgbClr val="C00000">
                  <a:tint val="66000"/>
                  <a:satMod val="160000"/>
                </a:srgbClr>
              </a:gs>
              <a:gs pos="50000">
                <a:srgbClr val="C00000">
                  <a:tint val="44500"/>
                  <a:satMod val="160000"/>
                </a:srgbClr>
              </a:gs>
              <a:gs pos="100000">
                <a:srgbClr val="C00000">
                  <a:tint val="23500"/>
                  <a:satMod val="160000"/>
                </a:srgbClr>
              </a:gs>
            </a:gsLst>
            <a:lin ang="2700000" scaled="1"/>
            <a:tileRect/>
          </a:gradFill>
        </p:spPr>
        <p:txBody>
          <a:bodyPr wrap="square">
            <a:spAutoFit/>
          </a:bodyPr>
          <a:lstStyle/>
          <a:p>
            <a:pPr algn="ctr">
              <a:spcAft>
                <a:spcPts val="800"/>
              </a:spcAft>
              <a:buNone/>
            </a:pPr>
            <a:r>
              <a:rPr lang="es-CO" sz="1800" b="1" kern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TALLER INTEGRADO PSICOSOCIAL Y JURÍDICO</a:t>
            </a:r>
            <a:endParaRPr lang="es-CO" sz="18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algn="ctr">
              <a:spcAft>
                <a:spcPts val="800"/>
              </a:spcAft>
              <a:buNone/>
            </a:pPr>
            <a:r>
              <a:rPr lang="es-CO" sz="2000" b="1" kern="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“No estamos solos: autocuidado, buen trato y protección de las personas mayores”</a:t>
            </a:r>
          </a:p>
          <a:p>
            <a:r>
              <a:rPr lang="es-MX" sz="2000" b="1" kern="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Aprendizajes esperados</a:t>
            </a:r>
          </a:p>
          <a:p>
            <a:r>
              <a:rPr lang="es-MX" sz="2000" kern="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Al finalizar el taller, se espera que las personas participantes: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es-MX" sz="2000" kern="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Reconozcan el valor del autocuidado y el buen trato en su vida cotidiana. 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es-MX" sz="2000" kern="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Identifiquen señales de alerta frente a situaciones que afecten su dignidad o integridad. 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es-MX" sz="2000" kern="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Comprendan de manera básica que existen normas y derechos que las protegen. 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es-MX" sz="2000" kern="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Reconozcan personas e instituciones de apoyo a las que pueden acudir. 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es-MX" sz="2000" kern="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Refuercen la confianza para expresar situaciones de malestar y solicitar orientación o ayuda. </a:t>
            </a:r>
          </a:p>
          <a:p>
            <a:endParaRPr lang="es-CO" dirty="0"/>
          </a:p>
          <a:p>
            <a:pPr algn="ctr">
              <a:spcAft>
                <a:spcPts val="800"/>
              </a:spcAft>
              <a:buNone/>
            </a:pPr>
            <a:endParaRPr lang="es-CO" sz="1800" b="1" kern="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Diagrama de flujo: proceso 4">
            <a:extLst>
              <a:ext uri="{FF2B5EF4-FFF2-40B4-BE49-F238E27FC236}">
                <a16:creationId xmlns:a16="http://schemas.microsoft.com/office/drawing/2014/main" id="{6FDFB1D7-20B7-C798-0129-476870DCF796}"/>
              </a:ext>
            </a:extLst>
          </p:cNvPr>
          <p:cNvSpPr/>
          <p:nvPr/>
        </p:nvSpPr>
        <p:spPr>
          <a:xfrm>
            <a:off x="688258" y="1"/>
            <a:ext cx="10048568" cy="1061884"/>
          </a:xfrm>
          <a:prstGeom prst="flowChartProcess">
            <a:avLst/>
          </a:prstGeom>
          <a:gradFill flip="none" rotWithShape="1">
            <a:gsLst>
              <a:gs pos="0">
                <a:schemeClr val="accent4">
                  <a:tint val="66000"/>
                  <a:satMod val="160000"/>
                </a:schemeClr>
              </a:gs>
              <a:gs pos="50000">
                <a:schemeClr val="accent4">
                  <a:tint val="44500"/>
                  <a:satMod val="160000"/>
                </a:schemeClr>
              </a:gs>
              <a:gs pos="100000">
                <a:schemeClr val="accent4">
                  <a:tint val="23500"/>
                  <a:satMod val="160000"/>
                </a:schemeClr>
              </a:gs>
            </a:gsLst>
            <a:lin ang="8100000" scaled="1"/>
            <a:tileRect/>
          </a:gradFill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MX" sz="2000" b="1" dirty="0">
                <a:solidFill>
                  <a:schemeClr val="tx1"/>
                </a:solidFill>
                <a:latin typeface="+mj-lt"/>
              </a:rPr>
              <a:t>ALCALDIA LOCAL DE SAN CRISTOBAL</a:t>
            </a:r>
          </a:p>
          <a:p>
            <a:r>
              <a:rPr lang="es-MX" sz="2000" b="1" dirty="0">
                <a:solidFill>
                  <a:schemeClr val="tx1"/>
                </a:solidFill>
                <a:latin typeface="+mj-lt"/>
              </a:rPr>
              <a:t>PROYECTO DERECHOS DIFERENCIALES </a:t>
            </a:r>
            <a:endParaRPr lang="es-CO" sz="2000" b="1" dirty="0">
              <a:solidFill>
                <a:schemeClr val="tx1"/>
              </a:solidFill>
              <a:latin typeface="+mj-lt"/>
            </a:endParaRP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7804D45F-AEE3-06AF-91B5-26490A9ADB8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07826" y="-52"/>
            <a:ext cx="3429000" cy="10758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47784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1">
          <a:extLst>
            <a:ext uri="{FF2B5EF4-FFF2-40B4-BE49-F238E27FC236}">
              <a16:creationId xmlns:a16="http://schemas.microsoft.com/office/drawing/2014/main" id="{BED51EE0-EF45-C2F0-54E6-1484C156C1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2" name="Google Shape;302;p18">
            <a:extLst>
              <a:ext uri="{FF2B5EF4-FFF2-40B4-BE49-F238E27FC236}">
                <a16:creationId xmlns:a16="http://schemas.microsoft.com/office/drawing/2014/main" id="{9056EA70-1F8D-3FE7-F90A-D0AF9939106E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88258" y="394305"/>
            <a:ext cx="10176360" cy="606939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03" name="Google Shape;303;p18">
            <a:extLst>
              <a:ext uri="{FF2B5EF4-FFF2-40B4-BE49-F238E27FC236}">
                <a16:creationId xmlns:a16="http://schemas.microsoft.com/office/drawing/2014/main" id="{8C18B19C-E28D-8D11-6909-54796794599E}"/>
              </a:ext>
            </a:extLst>
          </p:cNvPr>
          <p:cNvGrpSpPr/>
          <p:nvPr/>
        </p:nvGrpSpPr>
        <p:grpSpPr>
          <a:xfrm>
            <a:off x="10943663" y="-52"/>
            <a:ext cx="1245319" cy="6857697"/>
            <a:chOff x="10950525" y="35050"/>
            <a:chExt cx="1239000" cy="6822900"/>
          </a:xfrm>
        </p:grpSpPr>
        <p:sp>
          <p:nvSpPr>
            <p:cNvPr id="304" name="Google Shape;304;p18">
              <a:extLst>
                <a:ext uri="{FF2B5EF4-FFF2-40B4-BE49-F238E27FC236}">
                  <a16:creationId xmlns:a16="http://schemas.microsoft.com/office/drawing/2014/main" id="{82DBE113-C8E0-CBBD-2935-90ACE20736F9}"/>
                </a:ext>
              </a:extLst>
            </p:cNvPr>
            <p:cNvSpPr/>
            <p:nvPr/>
          </p:nvSpPr>
          <p:spPr>
            <a:xfrm flipH="1">
              <a:off x="10950525" y="2554450"/>
              <a:ext cx="1239000" cy="4303500"/>
            </a:xfrm>
            <a:prstGeom prst="rtTriangle">
              <a:avLst/>
            </a:prstGeom>
            <a:solidFill>
              <a:srgbClr val="FF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5" name="Google Shape;305;p18">
              <a:extLst>
                <a:ext uri="{FF2B5EF4-FFF2-40B4-BE49-F238E27FC236}">
                  <a16:creationId xmlns:a16="http://schemas.microsoft.com/office/drawing/2014/main" id="{63CD776E-A654-7DA9-EADE-527F043E2A6D}"/>
                </a:ext>
              </a:extLst>
            </p:cNvPr>
            <p:cNvSpPr/>
            <p:nvPr/>
          </p:nvSpPr>
          <p:spPr>
            <a:xfrm rot="10800000">
              <a:off x="10950525" y="35050"/>
              <a:ext cx="1239000" cy="2519400"/>
            </a:xfrm>
            <a:prstGeom prst="rtTriangle">
              <a:avLst/>
            </a:prstGeom>
            <a:solidFill>
              <a:srgbClr val="CC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en-CO" sz="14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endParaRPr sz="1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306" name="Google Shape;306;p18">
              <a:extLst>
                <a:ext uri="{FF2B5EF4-FFF2-40B4-BE49-F238E27FC236}">
                  <a16:creationId xmlns:a16="http://schemas.microsoft.com/office/drawing/2014/main" id="{8CB60E5C-4A59-556E-C5A9-3DCDC427BD31}"/>
                </a:ext>
              </a:extLst>
            </p:cNvPr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11161009" y="6465999"/>
              <a:ext cx="949873" cy="310749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3" name="CuadroTexto 2">
            <a:extLst>
              <a:ext uri="{FF2B5EF4-FFF2-40B4-BE49-F238E27FC236}">
                <a16:creationId xmlns:a16="http://schemas.microsoft.com/office/drawing/2014/main" id="{6A22EA2D-7E2E-0862-3297-E3817E610373}"/>
              </a:ext>
            </a:extLst>
          </p:cNvPr>
          <p:cNvSpPr txBox="1"/>
          <p:nvPr/>
        </p:nvSpPr>
        <p:spPr>
          <a:xfrm>
            <a:off x="688258" y="394305"/>
            <a:ext cx="926198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6300"/>
              <a:buFont typeface="Oswald"/>
              <a:buNone/>
            </a:pPr>
            <a:r>
              <a:rPr lang="es-CO" sz="1400" i="0" u="none" noProof="0" dirty="0">
                <a:solidFill>
                  <a:schemeClr val="tx1"/>
                </a:solidFill>
                <a:latin typeface="Oswald"/>
                <a:ea typeface="Oswald"/>
                <a:cs typeface="Oswald"/>
                <a:sym typeface="Oswald"/>
              </a:rPr>
              <a:t>-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8302295E-FF4F-0B91-9197-75D64BC0E8CE}"/>
              </a:ext>
            </a:extLst>
          </p:cNvPr>
          <p:cNvSpPr txBox="1"/>
          <p:nvPr/>
        </p:nvSpPr>
        <p:spPr>
          <a:xfrm>
            <a:off x="688258" y="1456189"/>
            <a:ext cx="10048568" cy="4791055"/>
          </a:xfrm>
          <a:prstGeom prst="rect">
            <a:avLst/>
          </a:prstGeom>
          <a:gradFill flip="none" rotWithShape="1">
            <a:gsLst>
              <a:gs pos="0">
                <a:srgbClr val="C00000">
                  <a:tint val="66000"/>
                  <a:satMod val="160000"/>
                </a:srgbClr>
              </a:gs>
              <a:gs pos="50000">
                <a:srgbClr val="C00000">
                  <a:tint val="44500"/>
                  <a:satMod val="160000"/>
                </a:srgbClr>
              </a:gs>
              <a:gs pos="100000">
                <a:srgbClr val="C00000">
                  <a:tint val="23500"/>
                  <a:satMod val="160000"/>
                </a:srgbClr>
              </a:gs>
            </a:gsLst>
            <a:lin ang="2700000" scaled="1"/>
            <a:tileRect/>
          </a:gradFill>
        </p:spPr>
        <p:txBody>
          <a:bodyPr wrap="square">
            <a:spAutoFit/>
          </a:bodyPr>
          <a:lstStyle/>
          <a:p>
            <a:pPr algn="ctr">
              <a:spcAft>
                <a:spcPts val="800"/>
              </a:spcAft>
              <a:buNone/>
            </a:pPr>
            <a:r>
              <a:rPr lang="es-CO" sz="1800" b="1" kern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TALLER INTEGRADO PSICOSOCIAL Y JURÍDICO</a:t>
            </a:r>
            <a:endParaRPr lang="es-CO" sz="18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algn="ctr">
              <a:spcAft>
                <a:spcPts val="800"/>
              </a:spcAft>
              <a:buNone/>
            </a:pPr>
            <a:r>
              <a:rPr lang="es-CO" sz="2000" b="1" kern="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“No estamos solos: autocuidado, buen trato y protección de las personas mayores”</a:t>
            </a:r>
          </a:p>
          <a:p>
            <a:r>
              <a:rPr lang="es-MX" sz="2000" kern="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CO" sz="1800" b="1" dirty="0"/>
              <a:t>Metodología</a:t>
            </a:r>
            <a:endParaRPr lang="es-CO" sz="1800" dirty="0"/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es-CO" sz="1800" dirty="0"/>
              <a:t>El taller se desarrollará mediante una metodología participativa, vivencial, reflexiva y pedagógica, usando lenguaje claro, ejemplos cotidianos y actividades breves que faciliten la comprensión y la participación activa. Se evitará el uso excesivo de tecnicismos jurídicos y se promoverá un ambiente de confianza, escucha y respeto.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endParaRPr lang="es-CO" sz="1800" dirty="0"/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es-CO" sz="1800" dirty="0"/>
              <a:t>Se trabajará a través de tres actividades prácticas y creativas que integran el componente emocional, relacional y jurídico, con el propósito de generar reflexión, aprendizaje y apropiación de herramientas útiles para la vida diaria. Esta metodología retoma el enfoque participativo, basado en casos y reflexión, descrito en el documento base. </a:t>
            </a:r>
          </a:p>
          <a:p>
            <a:endParaRPr lang="es-MX" sz="2000" kern="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s-CO" dirty="0"/>
          </a:p>
          <a:p>
            <a:pPr algn="ctr">
              <a:spcAft>
                <a:spcPts val="800"/>
              </a:spcAft>
              <a:buNone/>
            </a:pPr>
            <a:endParaRPr lang="es-CO" sz="1800" b="1" kern="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Diagrama de flujo: proceso 4">
            <a:extLst>
              <a:ext uri="{FF2B5EF4-FFF2-40B4-BE49-F238E27FC236}">
                <a16:creationId xmlns:a16="http://schemas.microsoft.com/office/drawing/2014/main" id="{32044EAB-F041-C364-1CF2-C55D133C5415}"/>
              </a:ext>
            </a:extLst>
          </p:cNvPr>
          <p:cNvSpPr/>
          <p:nvPr/>
        </p:nvSpPr>
        <p:spPr>
          <a:xfrm>
            <a:off x="688258" y="1"/>
            <a:ext cx="10048568" cy="1061884"/>
          </a:xfrm>
          <a:prstGeom prst="flowChartProcess">
            <a:avLst/>
          </a:prstGeom>
          <a:gradFill flip="none" rotWithShape="1">
            <a:gsLst>
              <a:gs pos="0">
                <a:schemeClr val="accent4">
                  <a:tint val="66000"/>
                  <a:satMod val="160000"/>
                </a:schemeClr>
              </a:gs>
              <a:gs pos="50000">
                <a:schemeClr val="accent4">
                  <a:tint val="44500"/>
                  <a:satMod val="160000"/>
                </a:schemeClr>
              </a:gs>
              <a:gs pos="100000">
                <a:schemeClr val="accent4">
                  <a:tint val="23500"/>
                  <a:satMod val="160000"/>
                </a:schemeClr>
              </a:gs>
            </a:gsLst>
            <a:lin ang="8100000" scaled="1"/>
            <a:tileRect/>
          </a:gradFill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MX" sz="2000" b="1" dirty="0">
                <a:solidFill>
                  <a:schemeClr val="tx1"/>
                </a:solidFill>
                <a:latin typeface="+mj-lt"/>
              </a:rPr>
              <a:t>ALCALDIA LOCAL DE SAN CRISTOBAL</a:t>
            </a:r>
          </a:p>
          <a:p>
            <a:r>
              <a:rPr lang="es-MX" sz="2000" b="1" dirty="0">
                <a:solidFill>
                  <a:schemeClr val="tx1"/>
                </a:solidFill>
                <a:latin typeface="+mj-lt"/>
              </a:rPr>
              <a:t>PROYECTO DERECHOS DIFERENCIALES </a:t>
            </a:r>
            <a:endParaRPr lang="es-CO" sz="2000" b="1" dirty="0">
              <a:solidFill>
                <a:schemeClr val="tx1"/>
              </a:solidFill>
              <a:latin typeface="+mj-lt"/>
            </a:endParaRP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B16BA7FD-9D69-B954-2541-BEE26FA7DBE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07826" y="-52"/>
            <a:ext cx="3429000" cy="10758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294552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1">
          <a:extLst>
            <a:ext uri="{FF2B5EF4-FFF2-40B4-BE49-F238E27FC236}">
              <a16:creationId xmlns:a16="http://schemas.microsoft.com/office/drawing/2014/main" id="{172F7DE4-3169-0B4B-0FAA-EF13267F9E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2" name="Google Shape;302;p18">
            <a:extLst>
              <a:ext uri="{FF2B5EF4-FFF2-40B4-BE49-F238E27FC236}">
                <a16:creationId xmlns:a16="http://schemas.microsoft.com/office/drawing/2014/main" id="{7FF11413-7FEC-5D66-75E2-4DF758CC0BAC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88258" y="394305"/>
            <a:ext cx="10176360" cy="606939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03" name="Google Shape;303;p18">
            <a:extLst>
              <a:ext uri="{FF2B5EF4-FFF2-40B4-BE49-F238E27FC236}">
                <a16:creationId xmlns:a16="http://schemas.microsoft.com/office/drawing/2014/main" id="{6E459B11-3058-814F-D271-12495C99003F}"/>
              </a:ext>
            </a:extLst>
          </p:cNvPr>
          <p:cNvGrpSpPr/>
          <p:nvPr/>
        </p:nvGrpSpPr>
        <p:grpSpPr>
          <a:xfrm>
            <a:off x="10943663" y="-52"/>
            <a:ext cx="1245319" cy="6857697"/>
            <a:chOff x="10950525" y="35050"/>
            <a:chExt cx="1239000" cy="6822900"/>
          </a:xfrm>
        </p:grpSpPr>
        <p:sp>
          <p:nvSpPr>
            <p:cNvPr id="304" name="Google Shape;304;p18">
              <a:extLst>
                <a:ext uri="{FF2B5EF4-FFF2-40B4-BE49-F238E27FC236}">
                  <a16:creationId xmlns:a16="http://schemas.microsoft.com/office/drawing/2014/main" id="{8F8BCEDE-D58D-0B63-FB81-BF66BF421289}"/>
                </a:ext>
              </a:extLst>
            </p:cNvPr>
            <p:cNvSpPr/>
            <p:nvPr/>
          </p:nvSpPr>
          <p:spPr>
            <a:xfrm flipH="1">
              <a:off x="10950525" y="2554450"/>
              <a:ext cx="1239000" cy="4303500"/>
            </a:xfrm>
            <a:prstGeom prst="rtTriangle">
              <a:avLst/>
            </a:prstGeom>
            <a:solidFill>
              <a:srgbClr val="FF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5" name="Google Shape;305;p18">
              <a:extLst>
                <a:ext uri="{FF2B5EF4-FFF2-40B4-BE49-F238E27FC236}">
                  <a16:creationId xmlns:a16="http://schemas.microsoft.com/office/drawing/2014/main" id="{9F024AAB-FEBD-0014-011D-534B99EFECB6}"/>
                </a:ext>
              </a:extLst>
            </p:cNvPr>
            <p:cNvSpPr/>
            <p:nvPr/>
          </p:nvSpPr>
          <p:spPr>
            <a:xfrm rot="10800000">
              <a:off x="10950525" y="35050"/>
              <a:ext cx="1239000" cy="2519400"/>
            </a:xfrm>
            <a:prstGeom prst="rtTriangle">
              <a:avLst/>
            </a:prstGeom>
            <a:solidFill>
              <a:srgbClr val="CC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en-CO" sz="14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endParaRPr sz="1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306" name="Google Shape;306;p18">
              <a:extLst>
                <a:ext uri="{FF2B5EF4-FFF2-40B4-BE49-F238E27FC236}">
                  <a16:creationId xmlns:a16="http://schemas.microsoft.com/office/drawing/2014/main" id="{3134323A-D1B2-9E69-D3E2-B9C4C822C9D7}"/>
                </a:ext>
              </a:extLst>
            </p:cNvPr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11161009" y="6465999"/>
              <a:ext cx="949873" cy="310749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3" name="CuadroTexto 2">
            <a:extLst>
              <a:ext uri="{FF2B5EF4-FFF2-40B4-BE49-F238E27FC236}">
                <a16:creationId xmlns:a16="http://schemas.microsoft.com/office/drawing/2014/main" id="{01297623-FD65-1CBD-EFC9-F3094E3F62A8}"/>
              </a:ext>
            </a:extLst>
          </p:cNvPr>
          <p:cNvSpPr txBox="1"/>
          <p:nvPr/>
        </p:nvSpPr>
        <p:spPr>
          <a:xfrm>
            <a:off x="688258" y="394305"/>
            <a:ext cx="926198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6300"/>
              <a:buFont typeface="Oswald"/>
              <a:buNone/>
            </a:pPr>
            <a:r>
              <a:rPr lang="es-CO" sz="1400" i="0" u="none" noProof="0" dirty="0">
                <a:solidFill>
                  <a:schemeClr val="tx1"/>
                </a:solidFill>
                <a:latin typeface="Oswald"/>
                <a:ea typeface="Oswald"/>
                <a:cs typeface="Oswald"/>
                <a:sym typeface="Oswald"/>
              </a:rPr>
              <a:t>-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B0D146A7-FF3A-8E5A-6908-735A9B8B5E46}"/>
              </a:ext>
            </a:extLst>
          </p:cNvPr>
          <p:cNvSpPr txBox="1"/>
          <p:nvPr/>
        </p:nvSpPr>
        <p:spPr>
          <a:xfrm>
            <a:off x="688257" y="1456189"/>
            <a:ext cx="10255405" cy="4821833"/>
          </a:xfrm>
          <a:prstGeom prst="rect">
            <a:avLst/>
          </a:prstGeom>
          <a:gradFill flip="none" rotWithShape="1">
            <a:gsLst>
              <a:gs pos="0">
                <a:srgbClr val="C00000">
                  <a:tint val="66000"/>
                  <a:satMod val="160000"/>
                </a:srgbClr>
              </a:gs>
              <a:gs pos="50000">
                <a:srgbClr val="C00000">
                  <a:tint val="44500"/>
                  <a:satMod val="160000"/>
                </a:srgbClr>
              </a:gs>
              <a:gs pos="100000">
                <a:srgbClr val="C00000">
                  <a:tint val="23500"/>
                  <a:satMod val="160000"/>
                </a:srgbClr>
              </a:gs>
            </a:gsLst>
            <a:lin ang="2700000" scaled="1"/>
            <a:tileRect/>
          </a:gradFill>
        </p:spPr>
        <p:txBody>
          <a:bodyPr wrap="square">
            <a:spAutoFit/>
          </a:bodyPr>
          <a:lstStyle/>
          <a:p>
            <a:pPr algn="ctr">
              <a:spcAft>
                <a:spcPts val="800"/>
              </a:spcAft>
              <a:buNone/>
            </a:pPr>
            <a:r>
              <a:rPr lang="es-CO" sz="1800" b="1" kern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TALLER INTEGRADO PSICOSOCIAL Y JURÍDICO</a:t>
            </a:r>
            <a:endParaRPr lang="es-CO" sz="18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algn="ctr">
              <a:spcAft>
                <a:spcPts val="800"/>
              </a:spcAft>
              <a:buNone/>
            </a:pPr>
            <a:r>
              <a:rPr lang="es-CO" sz="1800" b="1" kern="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“No estamos solos: autocuidado, buen trato y protección de las personas mayores”</a:t>
            </a:r>
          </a:p>
          <a:p>
            <a:r>
              <a:rPr lang="es-MX" sz="2000" kern="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CO" b="1" dirty="0"/>
              <a:t>Actividad 2. Semáforo del buen trato-</a:t>
            </a:r>
            <a:r>
              <a:rPr lang="es-MX" dirty="0"/>
              <a:t>El propósito es facilitar la identificación temprana de señales de riesgo y reforzar la idea de que muchas violencias comienzan con acciones aparentemente pequeñas que luego se agravan</a:t>
            </a:r>
            <a:endParaRPr lang="es-CO" dirty="0"/>
          </a:p>
          <a:p>
            <a:r>
              <a:rPr lang="es-CO" b="1" dirty="0"/>
              <a:t>Duración:</a:t>
            </a:r>
            <a:r>
              <a:rPr lang="es-CO" dirty="0"/>
              <a:t> 20 minutos</a:t>
            </a:r>
          </a:p>
          <a:p>
            <a:r>
              <a:rPr lang="es-CO" dirty="0"/>
              <a:t>La facilitadora leerá diferentes situaciones y las personas identificarán si corresponden a:</a:t>
            </a:r>
          </a:p>
          <a:p>
            <a:r>
              <a:rPr lang="es-CO" b="1" dirty="0"/>
              <a:t>Verde:</a:t>
            </a:r>
            <a:r>
              <a:rPr lang="es-CO" dirty="0"/>
              <a:t> buen trato </a:t>
            </a:r>
          </a:p>
          <a:p>
            <a:pPr lvl="0"/>
            <a:r>
              <a:rPr lang="es-CO" b="1" dirty="0"/>
              <a:t>Amarillo:</a:t>
            </a:r>
            <a:r>
              <a:rPr lang="es-CO" dirty="0"/>
              <a:t> alerta o cuidado </a:t>
            </a:r>
          </a:p>
          <a:p>
            <a:pPr lvl="0"/>
            <a:r>
              <a:rPr lang="es-CO" b="1" dirty="0"/>
              <a:t>Rojo:</a:t>
            </a:r>
            <a:r>
              <a:rPr lang="es-CO" dirty="0"/>
              <a:t> violencia o vulneración de derechos </a:t>
            </a:r>
          </a:p>
          <a:p>
            <a:r>
              <a:rPr lang="es-CO" b="1" dirty="0"/>
              <a:t>Entre las situaciones que pueden trabajarse están</a:t>
            </a:r>
            <a:r>
              <a:rPr lang="es-CO" dirty="0"/>
              <a:t>: </a:t>
            </a:r>
          </a:p>
          <a:p>
            <a:r>
              <a:rPr lang="es-CO" dirty="0"/>
              <a:t>Respeto por las decisiones de la persona mayor.</a:t>
            </a:r>
          </a:p>
          <a:p>
            <a:r>
              <a:rPr lang="es-CO" dirty="0"/>
              <a:t>Burlas, amenazas, revisión del celular,</a:t>
            </a:r>
          </a:p>
          <a:p>
            <a:r>
              <a:rPr lang="es-CO" dirty="0"/>
              <a:t> Abandono en momentos de enfermedad.</a:t>
            </a:r>
          </a:p>
          <a:p>
            <a:r>
              <a:rPr lang="es-CO" dirty="0"/>
              <a:t> “Un familiar me quita la tarjeta y decide en qué gasto mi dinero.”</a:t>
            </a:r>
          </a:p>
          <a:p>
            <a:r>
              <a:rPr lang="es-CO" dirty="0"/>
              <a:t>“Un vecino me acompaña al médico cuando lo necesito.”</a:t>
            </a:r>
          </a:p>
          <a:p>
            <a:r>
              <a:rPr lang="es-CO" dirty="0"/>
              <a:t>“Me gritan y me dicen que ya no sirvo para nada.”</a:t>
            </a:r>
          </a:p>
          <a:p>
            <a:r>
              <a:rPr lang="es-CO" dirty="0"/>
              <a:t>“Me piden firmar papeles sin explicarme.”</a:t>
            </a:r>
          </a:p>
          <a:p>
            <a:r>
              <a:rPr lang="es-CO" dirty="0"/>
              <a:t>“En mi casa se burlan de mí por ser mujer/hombre/Otra orientación sexual y por mi edad.”</a:t>
            </a:r>
          </a:p>
          <a:p>
            <a:r>
              <a:rPr lang="es-CO" dirty="0"/>
              <a:t>“Tengo una amiga o vecino con quien puedo contar.”</a:t>
            </a:r>
          </a:p>
          <a:p>
            <a:r>
              <a:rPr lang="es-CO" dirty="0"/>
              <a:t>Control por participar en actividades propias de mi edad. </a:t>
            </a:r>
            <a:endParaRPr lang="es-CO" sz="3200" b="1" kern="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Diagrama de flujo: proceso 4">
            <a:extLst>
              <a:ext uri="{FF2B5EF4-FFF2-40B4-BE49-F238E27FC236}">
                <a16:creationId xmlns:a16="http://schemas.microsoft.com/office/drawing/2014/main" id="{4C5AC4DF-3302-0A49-7004-BE236B01A936}"/>
              </a:ext>
            </a:extLst>
          </p:cNvPr>
          <p:cNvSpPr/>
          <p:nvPr/>
        </p:nvSpPr>
        <p:spPr>
          <a:xfrm>
            <a:off x="688258" y="1"/>
            <a:ext cx="10048568" cy="1061884"/>
          </a:xfrm>
          <a:prstGeom prst="flowChartProcess">
            <a:avLst/>
          </a:prstGeom>
          <a:gradFill flip="none" rotWithShape="1">
            <a:gsLst>
              <a:gs pos="0">
                <a:schemeClr val="accent4">
                  <a:tint val="66000"/>
                  <a:satMod val="160000"/>
                </a:schemeClr>
              </a:gs>
              <a:gs pos="50000">
                <a:schemeClr val="accent4">
                  <a:tint val="44500"/>
                  <a:satMod val="160000"/>
                </a:schemeClr>
              </a:gs>
              <a:gs pos="100000">
                <a:schemeClr val="accent4">
                  <a:tint val="23500"/>
                  <a:satMod val="160000"/>
                </a:schemeClr>
              </a:gs>
            </a:gsLst>
            <a:lin ang="8100000" scaled="1"/>
            <a:tileRect/>
          </a:gradFill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MX" sz="2000" b="1" dirty="0">
                <a:solidFill>
                  <a:schemeClr val="tx1"/>
                </a:solidFill>
                <a:latin typeface="+mj-lt"/>
              </a:rPr>
              <a:t>ALCALDIA LOCAL DE SAN CRISTOBAL</a:t>
            </a:r>
          </a:p>
          <a:p>
            <a:r>
              <a:rPr lang="es-MX" sz="2000" b="1" dirty="0">
                <a:solidFill>
                  <a:schemeClr val="tx1"/>
                </a:solidFill>
                <a:latin typeface="+mj-lt"/>
              </a:rPr>
              <a:t>PROYECTO DERECHOS DIFERENCIALES </a:t>
            </a:r>
            <a:endParaRPr lang="es-CO" sz="2000" b="1" dirty="0">
              <a:solidFill>
                <a:schemeClr val="tx1"/>
              </a:solidFill>
              <a:latin typeface="+mj-lt"/>
            </a:endParaRP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B126BB46-F09B-5A94-0047-11401A1D65C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07826" y="-52"/>
            <a:ext cx="3429000" cy="10758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26146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1">
          <a:extLst>
            <a:ext uri="{FF2B5EF4-FFF2-40B4-BE49-F238E27FC236}">
              <a16:creationId xmlns:a16="http://schemas.microsoft.com/office/drawing/2014/main" id="{1BFA2C93-EF53-3D41-D8D1-439EBAE94F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2" name="Google Shape;302;p18">
            <a:extLst>
              <a:ext uri="{FF2B5EF4-FFF2-40B4-BE49-F238E27FC236}">
                <a16:creationId xmlns:a16="http://schemas.microsoft.com/office/drawing/2014/main" id="{93CA76E6-088D-F615-72B5-6CB0010BA66B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88258" y="394305"/>
            <a:ext cx="10176360" cy="606939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03" name="Google Shape;303;p18">
            <a:extLst>
              <a:ext uri="{FF2B5EF4-FFF2-40B4-BE49-F238E27FC236}">
                <a16:creationId xmlns:a16="http://schemas.microsoft.com/office/drawing/2014/main" id="{EF0A27B4-F2EE-23E3-70E0-51926E34E308}"/>
              </a:ext>
            </a:extLst>
          </p:cNvPr>
          <p:cNvGrpSpPr/>
          <p:nvPr/>
        </p:nvGrpSpPr>
        <p:grpSpPr>
          <a:xfrm>
            <a:off x="10943663" y="-52"/>
            <a:ext cx="1245319" cy="6857697"/>
            <a:chOff x="10950525" y="35050"/>
            <a:chExt cx="1239000" cy="6822900"/>
          </a:xfrm>
        </p:grpSpPr>
        <p:sp>
          <p:nvSpPr>
            <p:cNvPr id="304" name="Google Shape;304;p18">
              <a:extLst>
                <a:ext uri="{FF2B5EF4-FFF2-40B4-BE49-F238E27FC236}">
                  <a16:creationId xmlns:a16="http://schemas.microsoft.com/office/drawing/2014/main" id="{D368D07D-B6A0-EE63-0081-DDE616E0095A}"/>
                </a:ext>
              </a:extLst>
            </p:cNvPr>
            <p:cNvSpPr/>
            <p:nvPr/>
          </p:nvSpPr>
          <p:spPr>
            <a:xfrm flipH="1">
              <a:off x="10950525" y="2554450"/>
              <a:ext cx="1239000" cy="4303500"/>
            </a:xfrm>
            <a:prstGeom prst="rtTriangle">
              <a:avLst/>
            </a:prstGeom>
            <a:solidFill>
              <a:srgbClr val="FF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5" name="Google Shape;305;p18">
              <a:extLst>
                <a:ext uri="{FF2B5EF4-FFF2-40B4-BE49-F238E27FC236}">
                  <a16:creationId xmlns:a16="http://schemas.microsoft.com/office/drawing/2014/main" id="{108073EA-BED5-2D2E-9D00-21E07A007DDF}"/>
                </a:ext>
              </a:extLst>
            </p:cNvPr>
            <p:cNvSpPr/>
            <p:nvPr/>
          </p:nvSpPr>
          <p:spPr>
            <a:xfrm rot="10800000">
              <a:off x="10950525" y="35050"/>
              <a:ext cx="1239000" cy="2519400"/>
            </a:xfrm>
            <a:prstGeom prst="rtTriangle">
              <a:avLst/>
            </a:prstGeom>
            <a:solidFill>
              <a:srgbClr val="CC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en-CO" sz="14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endParaRPr sz="1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306" name="Google Shape;306;p18">
              <a:extLst>
                <a:ext uri="{FF2B5EF4-FFF2-40B4-BE49-F238E27FC236}">
                  <a16:creationId xmlns:a16="http://schemas.microsoft.com/office/drawing/2014/main" id="{A5150357-44A1-C40A-2122-B863E1A84EB8}"/>
                </a:ext>
              </a:extLst>
            </p:cNvPr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11161009" y="6465999"/>
              <a:ext cx="949873" cy="310749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3" name="CuadroTexto 2">
            <a:extLst>
              <a:ext uri="{FF2B5EF4-FFF2-40B4-BE49-F238E27FC236}">
                <a16:creationId xmlns:a16="http://schemas.microsoft.com/office/drawing/2014/main" id="{45CF318B-57A5-A2EF-7EDA-9FF9C5D5077B}"/>
              </a:ext>
            </a:extLst>
          </p:cNvPr>
          <p:cNvSpPr txBox="1"/>
          <p:nvPr/>
        </p:nvSpPr>
        <p:spPr>
          <a:xfrm>
            <a:off x="688258" y="394305"/>
            <a:ext cx="926198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6300"/>
              <a:buFont typeface="Oswald"/>
              <a:buNone/>
            </a:pPr>
            <a:r>
              <a:rPr lang="es-CO" sz="1400" i="0" u="none" noProof="0" dirty="0">
                <a:solidFill>
                  <a:schemeClr val="tx1"/>
                </a:solidFill>
                <a:latin typeface="Oswald"/>
                <a:ea typeface="Oswald"/>
                <a:cs typeface="Oswald"/>
                <a:sym typeface="Oswald"/>
              </a:rPr>
              <a:t>-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3192D574-B808-4574-7763-902FA6107FBC}"/>
              </a:ext>
            </a:extLst>
          </p:cNvPr>
          <p:cNvSpPr txBox="1"/>
          <p:nvPr/>
        </p:nvSpPr>
        <p:spPr>
          <a:xfrm>
            <a:off x="688257" y="1456189"/>
            <a:ext cx="10255405" cy="5068054"/>
          </a:xfrm>
          <a:prstGeom prst="rect">
            <a:avLst/>
          </a:prstGeom>
          <a:gradFill flip="none" rotWithShape="1">
            <a:gsLst>
              <a:gs pos="0">
                <a:srgbClr val="C00000">
                  <a:tint val="66000"/>
                  <a:satMod val="160000"/>
                </a:srgbClr>
              </a:gs>
              <a:gs pos="50000">
                <a:srgbClr val="C00000">
                  <a:tint val="44500"/>
                  <a:satMod val="160000"/>
                </a:srgbClr>
              </a:gs>
              <a:gs pos="100000">
                <a:srgbClr val="C00000">
                  <a:tint val="23500"/>
                  <a:satMod val="160000"/>
                </a:srgbClr>
              </a:gs>
            </a:gsLst>
            <a:lin ang="2700000" scaled="1"/>
            <a:tileRect/>
          </a:gradFill>
        </p:spPr>
        <p:txBody>
          <a:bodyPr wrap="square">
            <a:spAutoFit/>
          </a:bodyPr>
          <a:lstStyle/>
          <a:p>
            <a:pPr algn="ctr">
              <a:spcAft>
                <a:spcPts val="800"/>
              </a:spcAft>
              <a:buNone/>
            </a:pPr>
            <a:r>
              <a:rPr lang="es-CO" sz="1800" b="1" kern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TALLER INTEGRADO PSICOSOCIAL Y JURÍDICO</a:t>
            </a:r>
            <a:endParaRPr lang="es-CO" sz="18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algn="ctr">
              <a:spcAft>
                <a:spcPts val="800"/>
              </a:spcAft>
              <a:buNone/>
            </a:pPr>
            <a:r>
              <a:rPr lang="es-CO" sz="1800" b="1" kern="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“No estamos solos: autocuidado, buen trato y protección de las personas mayores”</a:t>
            </a:r>
          </a:p>
          <a:p>
            <a:r>
              <a:rPr lang="es-MX" sz="2000" kern="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MX" b="1" kern="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Actividad 3. Mi ruta de ayuda-Aspectos Jurídicos –Fundamento Constitucional.</a:t>
            </a:r>
          </a:p>
          <a:p>
            <a:r>
              <a:rPr lang="es-MX" b="1" kern="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Duración</a:t>
            </a:r>
            <a:r>
              <a:rPr lang="es-MX" kern="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20 minutos</a:t>
            </a:r>
          </a:p>
          <a:p>
            <a:r>
              <a:rPr lang="es-MX" sz="1600" kern="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En esta actividad cada participante construirá una ruta sencilla de apoyo personal, comunitario e institucional.</a:t>
            </a:r>
          </a:p>
          <a:p>
            <a:r>
              <a:rPr lang="es-MX" sz="1600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Fundamento constitucional: La</a:t>
            </a:r>
            <a:r>
              <a:rPr lang="es-MX" sz="1600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Constitución Política de Colombia de 1991 establece bases claras:</a:t>
            </a:r>
          </a:p>
          <a:p>
            <a:r>
              <a:rPr lang="es-MX" sz="1600" b="1" dirty="0"/>
              <a:t>1. Constitución Política de Colombia</a:t>
            </a:r>
            <a:br>
              <a:rPr lang="es-MX" sz="1600" dirty="0"/>
            </a:br>
            <a:r>
              <a:rPr lang="es-MX" sz="1600" dirty="0"/>
              <a:t>El </a:t>
            </a:r>
            <a:r>
              <a:rPr lang="es-MX" sz="1600" b="1" dirty="0"/>
              <a:t>artículo 46</a:t>
            </a:r>
            <a:r>
              <a:rPr lang="es-MX" sz="1600" dirty="0"/>
              <a:t> dice que el Estado, la sociedad y la familia deben concurrir para la protección y asistencia de las personas mayores y promover su integración a la vida activa. También el </a:t>
            </a:r>
            <a:r>
              <a:rPr lang="es-MX" sz="1600" b="1" dirty="0"/>
              <a:t>artículo 13</a:t>
            </a:r>
            <a:r>
              <a:rPr lang="es-MX" sz="1600" dirty="0"/>
              <a:t> ordena dar protección especial a quienes estén en condición de debilidad manifiesta. </a:t>
            </a:r>
          </a:p>
          <a:p>
            <a:r>
              <a:rPr lang="es-MX" sz="1600" b="1" dirty="0"/>
              <a:t>2. Ley 1251 de 2008</a:t>
            </a:r>
            <a:br>
              <a:rPr lang="es-MX" sz="1600" dirty="0"/>
            </a:br>
            <a:r>
              <a:rPr lang="es-MX" sz="1600" dirty="0"/>
              <a:t>Es la ley base sobre personas mayores en Colombia. Su objeto es </a:t>
            </a:r>
            <a:r>
              <a:rPr lang="es-MX" sz="1600" b="1" dirty="0"/>
              <a:t>proteger, promover, restablecer y defender los derechos de los adultos mayores</a:t>
            </a:r>
            <a:r>
              <a:rPr lang="es-MX" sz="1600" dirty="0"/>
              <a:t>, y orientar políticas de envejecimiento y vejez. </a:t>
            </a:r>
          </a:p>
          <a:p>
            <a:r>
              <a:rPr lang="es-MX" sz="1600" b="1" dirty="0"/>
              <a:t>3. Ley 1171 de 2007</a:t>
            </a:r>
            <a:br>
              <a:rPr lang="es-MX" sz="1600" dirty="0"/>
            </a:br>
            <a:r>
              <a:rPr lang="es-MX" sz="1600" dirty="0"/>
              <a:t>Establece </a:t>
            </a:r>
            <a:r>
              <a:rPr lang="es-MX" sz="1600" b="1" dirty="0"/>
              <a:t>beneficios para las personas adultas mayores</a:t>
            </a:r>
            <a:r>
              <a:rPr lang="es-MX" sz="1600" dirty="0"/>
              <a:t>, por ejemplo en temas de atención preferencial y algunos beneficios especiales. </a:t>
            </a:r>
          </a:p>
          <a:p>
            <a:r>
              <a:rPr lang="es-MX" sz="1600" b="1" dirty="0"/>
              <a:t>4. Ley 1276 de 2009</a:t>
            </a:r>
            <a:br>
              <a:rPr lang="es-MX" sz="1600" dirty="0"/>
            </a:br>
            <a:r>
              <a:rPr lang="es-MX" sz="1600" dirty="0"/>
              <a:t>Fortalece la protección a través de los </a:t>
            </a:r>
            <a:r>
              <a:rPr lang="es-MX" sz="1600" b="1" dirty="0"/>
              <a:t>Centros Vida</a:t>
            </a:r>
            <a:r>
              <a:rPr lang="es-MX" sz="1600" dirty="0"/>
              <a:t>, dirigidos especialmente a personas mayores en condición de vulnerabilidad, y apoya su atención integral. </a:t>
            </a:r>
          </a:p>
        </p:txBody>
      </p:sp>
      <p:sp>
        <p:nvSpPr>
          <p:cNvPr id="5" name="Diagrama de flujo: proceso 4">
            <a:extLst>
              <a:ext uri="{FF2B5EF4-FFF2-40B4-BE49-F238E27FC236}">
                <a16:creationId xmlns:a16="http://schemas.microsoft.com/office/drawing/2014/main" id="{EB96C049-1BCC-20C4-A95A-F561BEE880BC}"/>
              </a:ext>
            </a:extLst>
          </p:cNvPr>
          <p:cNvSpPr/>
          <p:nvPr/>
        </p:nvSpPr>
        <p:spPr>
          <a:xfrm>
            <a:off x="688258" y="1"/>
            <a:ext cx="10048568" cy="1061884"/>
          </a:xfrm>
          <a:prstGeom prst="flowChartProcess">
            <a:avLst/>
          </a:prstGeom>
          <a:gradFill flip="none" rotWithShape="1">
            <a:gsLst>
              <a:gs pos="0">
                <a:schemeClr val="accent4">
                  <a:tint val="66000"/>
                  <a:satMod val="160000"/>
                </a:schemeClr>
              </a:gs>
              <a:gs pos="50000">
                <a:schemeClr val="accent4">
                  <a:tint val="44500"/>
                  <a:satMod val="160000"/>
                </a:schemeClr>
              </a:gs>
              <a:gs pos="100000">
                <a:schemeClr val="accent4">
                  <a:tint val="23500"/>
                  <a:satMod val="160000"/>
                </a:schemeClr>
              </a:gs>
            </a:gsLst>
            <a:lin ang="8100000" scaled="1"/>
            <a:tileRect/>
          </a:gradFill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MX" sz="2000" b="1" dirty="0">
                <a:solidFill>
                  <a:schemeClr val="tx1"/>
                </a:solidFill>
                <a:latin typeface="+mj-lt"/>
              </a:rPr>
              <a:t>ALCALDIA LOCAL DE SAN CRISTOBAL</a:t>
            </a:r>
          </a:p>
          <a:p>
            <a:r>
              <a:rPr lang="es-MX" sz="2000" b="1" dirty="0">
                <a:solidFill>
                  <a:schemeClr val="tx1"/>
                </a:solidFill>
                <a:latin typeface="+mj-lt"/>
              </a:rPr>
              <a:t>PROYECTO DERECHOS DIFERENCIALES </a:t>
            </a:r>
            <a:endParaRPr lang="es-CO" sz="2000" b="1" dirty="0">
              <a:solidFill>
                <a:schemeClr val="tx1"/>
              </a:solidFill>
              <a:latin typeface="+mj-lt"/>
            </a:endParaRP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CEC83010-A9E8-A7AC-F6A7-8B76CAC841B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07826" y="-52"/>
            <a:ext cx="3429000" cy="10758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284294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1">
          <a:extLst>
            <a:ext uri="{FF2B5EF4-FFF2-40B4-BE49-F238E27FC236}">
              <a16:creationId xmlns:a16="http://schemas.microsoft.com/office/drawing/2014/main" id="{F0902E1F-A1FC-ECAF-EE36-0EB2F6B072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2" name="Google Shape;302;p18">
            <a:extLst>
              <a:ext uri="{FF2B5EF4-FFF2-40B4-BE49-F238E27FC236}">
                <a16:creationId xmlns:a16="http://schemas.microsoft.com/office/drawing/2014/main" id="{2C8D2DFF-6391-CFED-47EE-70CACAB9FEA7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88258" y="394305"/>
            <a:ext cx="10176360" cy="606939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03" name="Google Shape;303;p18">
            <a:extLst>
              <a:ext uri="{FF2B5EF4-FFF2-40B4-BE49-F238E27FC236}">
                <a16:creationId xmlns:a16="http://schemas.microsoft.com/office/drawing/2014/main" id="{A4E25372-12DC-0697-DBE2-D0EFD255C422}"/>
              </a:ext>
            </a:extLst>
          </p:cNvPr>
          <p:cNvGrpSpPr/>
          <p:nvPr/>
        </p:nvGrpSpPr>
        <p:grpSpPr>
          <a:xfrm>
            <a:off x="10943663" y="-52"/>
            <a:ext cx="1245319" cy="6857697"/>
            <a:chOff x="10950525" y="35050"/>
            <a:chExt cx="1239000" cy="6822900"/>
          </a:xfrm>
        </p:grpSpPr>
        <p:sp>
          <p:nvSpPr>
            <p:cNvPr id="304" name="Google Shape;304;p18">
              <a:extLst>
                <a:ext uri="{FF2B5EF4-FFF2-40B4-BE49-F238E27FC236}">
                  <a16:creationId xmlns:a16="http://schemas.microsoft.com/office/drawing/2014/main" id="{6520599C-8CD6-4AC4-096B-26547C49383D}"/>
                </a:ext>
              </a:extLst>
            </p:cNvPr>
            <p:cNvSpPr/>
            <p:nvPr/>
          </p:nvSpPr>
          <p:spPr>
            <a:xfrm flipH="1">
              <a:off x="10950525" y="2554450"/>
              <a:ext cx="1239000" cy="4303500"/>
            </a:xfrm>
            <a:prstGeom prst="rtTriangle">
              <a:avLst/>
            </a:prstGeom>
            <a:solidFill>
              <a:srgbClr val="FF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5" name="Google Shape;305;p18">
              <a:extLst>
                <a:ext uri="{FF2B5EF4-FFF2-40B4-BE49-F238E27FC236}">
                  <a16:creationId xmlns:a16="http://schemas.microsoft.com/office/drawing/2014/main" id="{9D5B6BEB-13A5-1C3C-1F51-F33E5DA021E6}"/>
                </a:ext>
              </a:extLst>
            </p:cNvPr>
            <p:cNvSpPr/>
            <p:nvPr/>
          </p:nvSpPr>
          <p:spPr>
            <a:xfrm rot="10800000">
              <a:off x="10950525" y="35050"/>
              <a:ext cx="1239000" cy="2519400"/>
            </a:xfrm>
            <a:prstGeom prst="rtTriangle">
              <a:avLst/>
            </a:prstGeom>
            <a:solidFill>
              <a:srgbClr val="CC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en-CO" sz="14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endParaRPr sz="1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306" name="Google Shape;306;p18">
              <a:extLst>
                <a:ext uri="{FF2B5EF4-FFF2-40B4-BE49-F238E27FC236}">
                  <a16:creationId xmlns:a16="http://schemas.microsoft.com/office/drawing/2014/main" id="{12A3FF82-81B0-93D7-9A8F-3C7B08CEE8D7}"/>
                </a:ext>
              </a:extLst>
            </p:cNvPr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11161009" y="6465999"/>
              <a:ext cx="949873" cy="310749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3" name="CuadroTexto 2">
            <a:extLst>
              <a:ext uri="{FF2B5EF4-FFF2-40B4-BE49-F238E27FC236}">
                <a16:creationId xmlns:a16="http://schemas.microsoft.com/office/drawing/2014/main" id="{CEAF9F5C-694D-24A7-3415-E29A9214191F}"/>
              </a:ext>
            </a:extLst>
          </p:cNvPr>
          <p:cNvSpPr txBox="1"/>
          <p:nvPr/>
        </p:nvSpPr>
        <p:spPr>
          <a:xfrm>
            <a:off x="688258" y="394305"/>
            <a:ext cx="926198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6300"/>
              <a:buFont typeface="Oswald"/>
              <a:buNone/>
            </a:pPr>
            <a:r>
              <a:rPr lang="es-CO" sz="1400" i="0" u="none" noProof="0" dirty="0">
                <a:solidFill>
                  <a:schemeClr val="tx1"/>
                </a:solidFill>
                <a:latin typeface="Oswald"/>
                <a:ea typeface="Oswald"/>
                <a:cs typeface="Oswald"/>
                <a:sym typeface="Oswald"/>
              </a:rPr>
              <a:t>-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D46211F5-4FB9-FA64-AB4D-CDD20D12FD0A}"/>
              </a:ext>
            </a:extLst>
          </p:cNvPr>
          <p:cNvSpPr txBox="1"/>
          <p:nvPr/>
        </p:nvSpPr>
        <p:spPr>
          <a:xfrm>
            <a:off x="688257" y="1456189"/>
            <a:ext cx="10255405" cy="5283498"/>
          </a:xfrm>
          <a:prstGeom prst="rect">
            <a:avLst/>
          </a:prstGeom>
          <a:gradFill flip="none" rotWithShape="1">
            <a:gsLst>
              <a:gs pos="0">
                <a:srgbClr val="C00000">
                  <a:tint val="66000"/>
                  <a:satMod val="160000"/>
                </a:srgbClr>
              </a:gs>
              <a:gs pos="50000">
                <a:srgbClr val="C00000">
                  <a:tint val="44500"/>
                  <a:satMod val="160000"/>
                </a:srgbClr>
              </a:gs>
              <a:gs pos="100000">
                <a:srgbClr val="C00000">
                  <a:tint val="23500"/>
                  <a:satMod val="160000"/>
                </a:srgbClr>
              </a:gs>
            </a:gsLst>
            <a:lin ang="2700000" scaled="1"/>
            <a:tileRect/>
          </a:gradFill>
        </p:spPr>
        <p:txBody>
          <a:bodyPr wrap="square">
            <a:spAutoFit/>
          </a:bodyPr>
          <a:lstStyle/>
          <a:p>
            <a:pPr algn="ctr">
              <a:spcAft>
                <a:spcPts val="800"/>
              </a:spcAft>
              <a:buNone/>
            </a:pPr>
            <a:r>
              <a:rPr lang="es-CO" sz="1800" b="1" kern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TALLER INTEGRADO PSICOSOCIAL Y JURÍDICO</a:t>
            </a:r>
            <a:endParaRPr lang="es-CO" sz="18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algn="ctr">
              <a:spcAft>
                <a:spcPts val="800"/>
              </a:spcAft>
              <a:buNone/>
            </a:pPr>
            <a:r>
              <a:rPr lang="es-CO" sz="1800" b="1" kern="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“No estamos solos: autocuidado, buen trato y protección de las personas mayores”</a:t>
            </a:r>
          </a:p>
          <a:p>
            <a:r>
              <a:rPr lang="es-MX" sz="1600" b="1" dirty="0"/>
              <a:t>5. Ley 1315 de 2009</a:t>
            </a:r>
            <a:br>
              <a:rPr lang="es-MX" sz="1600" dirty="0"/>
            </a:br>
            <a:r>
              <a:rPr lang="es-MX" sz="1600" dirty="0"/>
              <a:t>Regula condiciones mínimas para la atención y protección en </a:t>
            </a:r>
            <a:r>
              <a:rPr lang="es-MX" sz="1600" b="1" dirty="0"/>
              <a:t>centros de protección social y centros de día</a:t>
            </a:r>
            <a:r>
              <a:rPr lang="es-MX" sz="1600" dirty="0"/>
              <a:t> para personas mayores. </a:t>
            </a:r>
          </a:p>
          <a:p>
            <a:r>
              <a:rPr lang="es-MX" sz="1600" b="1" dirty="0"/>
              <a:t>6. Ley 1850 de 2017</a:t>
            </a:r>
            <a:br>
              <a:rPr lang="es-MX" sz="1600" dirty="0"/>
            </a:br>
            <a:r>
              <a:rPr lang="es-MX" sz="1600" dirty="0"/>
              <a:t>Es muy importante porque establece </a:t>
            </a:r>
            <a:r>
              <a:rPr lang="es-MX" sz="1600" b="1" dirty="0"/>
              <a:t>medidas de protección al adulto mayor</a:t>
            </a:r>
            <a:r>
              <a:rPr lang="es-MX" sz="1600" dirty="0"/>
              <a:t>, modifica varias leyes anteriores y además </a:t>
            </a:r>
            <a:r>
              <a:rPr lang="es-MX" sz="1600" b="1" dirty="0"/>
              <a:t>penaliza el maltrato intrafamiliar por abandono</a:t>
            </a:r>
            <a:r>
              <a:rPr lang="es-MX" sz="1600" dirty="0"/>
              <a:t>. </a:t>
            </a:r>
          </a:p>
          <a:p>
            <a:r>
              <a:rPr lang="es-MX" sz="1600" b="1" dirty="0"/>
              <a:t>7. Ley 2055 de 2020</a:t>
            </a:r>
            <a:br>
              <a:rPr lang="es-MX" sz="1600" dirty="0"/>
            </a:br>
            <a:r>
              <a:rPr lang="es-MX" sz="1600" dirty="0"/>
              <a:t>Aprueba en Colombia la </a:t>
            </a:r>
            <a:r>
              <a:rPr lang="es-MX" sz="1600" b="1" dirty="0"/>
              <a:t>Convención Interamericana sobre la Protección de los Derechos Humanos de las Personas Mayores</a:t>
            </a:r>
            <a:r>
              <a:rPr lang="es-MX" sz="1600" dirty="0"/>
              <a:t>, reforzando derechos como dignidad, autonomía, igualdad, cuidado y protección contra la violencia. </a:t>
            </a:r>
          </a:p>
          <a:p>
            <a:r>
              <a:rPr lang="es-MX" sz="1600" b="1" dirty="0"/>
              <a:t>8. Ley 2040 de 2020</a:t>
            </a:r>
            <a:br>
              <a:rPr lang="es-MX" sz="1600" dirty="0"/>
            </a:br>
            <a:r>
              <a:rPr lang="es-MX" sz="1600" dirty="0"/>
              <a:t>Busca impulsar el </a:t>
            </a:r>
            <a:r>
              <a:rPr lang="es-MX" sz="1600" b="1" dirty="0"/>
              <a:t>empleo de las personas adultas mayores</a:t>
            </a:r>
            <a:r>
              <a:rPr lang="es-MX" sz="1600" dirty="0"/>
              <a:t> que no tienen pensión, promoviendo oportunidades laborales y autonomía económica. </a:t>
            </a:r>
          </a:p>
          <a:p>
            <a:r>
              <a:rPr lang="es-MX" sz="1600" dirty="0"/>
              <a:t>Las más útiles para mencionar de forma central son estas cuatro:</a:t>
            </a:r>
          </a:p>
          <a:p>
            <a:r>
              <a:rPr lang="es-MX" sz="1600" b="1" dirty="0"/>
              <a:t>Constitución Política, artículos 13 y 46</a:t>
            </a:r>
            <a:r>
              <a:rPr lang="es-MX" sz="1600" dirty="0"/>
              <a:t> </a:t>
            </a:r>
          </a:p>
          <a:p>
            <a:r>
              <a:rPr lang="es-MX" sz="1600" b="1" dirty="0"/>
              <a:t>Ley 1251 de 2008</a:t>
            </a:r>
            <a:r>
              <a:rPr lang="es-MX" sz="1600" dirty="0"/>
              <a:t> </a:t>
            </a:r>
          </a:p>
          <a:p>
            <a:r>
              <a:rPr lang="es-MX" sz="1600" b="1" dirty="0"/>
              <a:t>Ley 1276 de 2009</a:t>
            </a:r>
            <a:r>
              <a:rPr lang="es-MX" sz="1600" dirty="0"/>
              <a:t> </a:t>
            </a:r>
          </a:p>
          <a:p>
            <a:r>
              <a:rPr lang="es-MX" sz="1600" b="1" dirty="0"/>
              <a:t>Ley 1850 de 2017.</a:t>
            </a:r>
            <a:endParaRPr lang="es-CO" sz="1600" b="1" kern="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Diagrama de flujo: proceso 4">
            <a:extLst>
              <a:ext uri="{FF2B5EF4-FFF2-40B4-BE49-F238E27FC236}">
                <a16:creationId xmlns:a16="http://schemas.microsoft.com/office/drawing/2014/main" id="{8472EB07-4CE7-2EB0-F787-FCF6C79167AE}"/>
              </a:ext>
            </a:extLst>
          </p:cNvPr>
          <p:cNvSpPr/>
          <p:nvPr/>
        </p:nvSpPr>
        <p:spPr>
          <a:xfrm>
            <a:off x="688258" y="1"/>
            <a:ext cx="10048568" cy="1061884"/>
          </a:xfrm>
          <a:prstGeom prst="flowChartProcess">
            <a:avLst/>
          </a:prstGeom>
          <a:gradFill flip="none" rotWithShape="1">
            <a:gsLst>
              <a:gs pos="0">
                <a:schemeClr val="accent4">
                  <a:tint val="66000"/>
                  <a:satMod val="160000"/>
                </a:schemeClr>
              </a:gs>
              <a:gs pos="50000">
                <a:schemeClr val="accent4">
                  <a:tint val="44500"/>
                  <a:satMod val="160000"/>
                </a:schemeClr>
              </a:gs>
              <a:gs pos="100000">
                <a:schemeClr val="accent4">
                  <a:tint val="23500"/>
                  <a:satMod val="160000"/>
                </a:schemeClr>
              </a:gs>
            </a:gsLst>
            <a:lin ang="8100000" scaled="1"/>
            <a:tileRect/>
          </a:gradFill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MX" sz="2000" b="1" dirty="0">
                <a:solidFill>
                  <a:schemeClr val="tx1"/>
                </a:solidFill>
                <a:latin typeface="+mj-lt"/>
              </a:rPr>
              <a:t>ALCALDIA LOCAL DE SAN CRISTOBAL</a:t>
            </a:r>
          </a:p>
          <a:p>
            <a:r>
              <a:rPr lang="es-MX" sz="2000" b="1" dirty="0">
                <a:solidFill>
                  <a:schemeClr val="tx1"/>
                </a:solidFill>
                <a:latin typeface="+mj-lt"/>
              </a:rPr>
              <a:t>PROYECTO DERECHOS DIFERENCIALES </a:t>
            </a:r>
            <a:endParaRPr lang="es-CO" sz="2000" b="1" dirty="0">
              <a:solidFill>
                <a:schemeClr val="tx1"/>
              </a:solidFill>
              <a:latin typeface="+mj-lt"/>
            </a:endParaRP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548D5B34-368B-B86C-78F2-1E5C5EBC56D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07826" y="-52"/>
            <a:ext cx="3429000" cy="10758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49153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1">
          <a:extLst>
            <a:ext uri="{FF2B5EF4-FFF2-40B4-BE49-F238E27FC236}">
              <a16:creationId xmlns:a16="http://schemas.microsoft.com/office/drawing/2014/main" id="{7F699FA2-52DF-D190-83F1-88F5C81526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2" name="Google Shape;302;p18">
            <a:extLst>
              <a:ext uri="{FF2B5EF4-FFF2-40B4-BE49-F238E27FC236}">
                <a16:creationId xmlns:a16="http://schemas.microsoft.com/office/drawing/2014/main" id="{7DB24D70-23BC-9BD6-D4B5-140FA570A47C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88258" y="394305"/>
            <a:ext cx="10176360" cy="606939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03" name="Google Shape;303;p18">
            <a:extLst>
              <a:ext uri="{FF2B5EF4-FFF2-40B4-BE49-F238E27FC236}">
                <a16:creationId xmlns:a16="http://schemas.microsoft.com/office/drawing/2014/main" id="{5D7E7EFF-2686-9330-3756-253D180D7DB6}"/>
              </a:ext>
            </a:extLst>
          </p:cNvPr>
          <p:cNvGrpSpPr/>
          <p:nvPr/>
        </p:nvGrpSpPr>
        <p:grpSpPr>
          <a:xfrm>
            <a:off x="10943663" y="-52"/>
            <a:ext cx="1245319" cy="6857697"/>
            <a:chOff x="10950525" y="35050"/>
            <a:chExt cx="1239000" cy="6822900"/>
          </a:xfrm>
        </p:grpSpPr>
        <p:sp>
          <p:nvSpPr>
            <p:cNvPr id="304" name="Google Shape;304;p18">
              <a:extLst>
                <a:ext uri="{FF2B5EF4-FFF2-40B4-BE49-F238E27FC236}">
                  <a16:creationId xmlns:a16="http://schemas.microsoft.com/office/drawing/2014/main" id="{7A162FDF-042D-6502-17AB-DCF1DD14816B}"/>
                </a:ext>
              </a:extLst>
            </p:cNvPr>
            <p:cNvSpPr/>
            <p:nvPr/>
          </p:nvSpPr>
          <p:spPr>
            <a:xfrm flipH="1">
              <a:off x="10950525" y="2554450"/>
              <a:ext cx="1239000" cy="4303500"/>
            </a:xfrm>
            <a:prstGeom prst="rtTriangle">
              <a:avLst/>
            </a:prstGeom>
            <a:solidFill>
              <a:srgbClr val="FF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5" name="Google Shape;305;p18">
              <a:extLst>
                <a:ext uri="{FF2B5EF4-FFF2-40B4-BE49-F238E27FC236}">
                  <a16:creationId xmlns:a16="http://schemas.microsoft.com/office/drawing/2014/main" id="{69F8A615-96CD-4308-3F27-8FD824EAF773}"/>
                </a:ext>
              </a:extLst>
            </p:cNvPr>
            <p:cNvSpPr/>
            <p:nvPr/>
          </p:nvSpPr>
          <p:spPr>
            <a:xfrm rot="10800000">
              <a:off x="10950525" y="35050"/>
              <a:ext cx="1239000" cy="2519400"/>
            </a:xfrm>
            <a:prstGeom prst="rtTriangle">
              <a:avLst/>
            </a:prstGeom>
            <a:solidFill>
              <a:srgbClr val="CC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en-CO" sz="14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endParaRPr sz="1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306" name="Google Shape;306;p18">
              <a:extLst>
                <a:ext uri="{FF2B5EF4-FFF2-40B4-BE49-F238E27FC236}">
                  <a16:creationId xmlns:a16="http://schemas.microsoft.com/office/drawing/2014/main" id="{EB9C428A-306A-9E48-D114-EE1F5D0810F9}"/>
                </a:ext>
              </a:extLst>
            </p:cNvPr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11161009" y="6465999"/>
              <a:ext cx="949873" cy="310749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3" name="CuadroTexto 2">
            <a:extLst>
              <a:ext uri="{FF2B5EF4-FFF2-40B4-BE49-F238E27FC236}">
                <a16:creationId xmlns:a16="http://schemas.microsoft.com/office/drawing/2014/main" id="{2D7A4429-289F-FC3B-F20D-3E1A0F5E9CC6}"/>
              </a:ext>
            </a:extLst>
          </p:cNvPr>
          <p:cNvSpPr txBox="1"/>
          <p:nvPr/>
        </p:nvSpPr>
        <p:spPr>
          <a:xfrm>
            <a:off x="688258" y="394305"/>
            <a:ext cx="926198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6300"/>
              <a:buFont typeface="Oswald"/>
              <a:buNone/>
            </a:pPr>
            <a:r>
              <a:rPr lang="es-CO" sz="1400" i="0" u="none" noProof="0" dirty="0">
                <a:solidFill>
                  <a:schemeClr val="tx1"/>
                </a:solidFill>
                <a:latin typeface="Oswald"/>
                <a:ea typeface="Oswald"/>
                <a:cs typeface="Oswald"/>
                <a:sym typeface="Oswald"/>
              </a:rPr>
              <a:t>-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E0636FF8-DB53-6747-1DC3-8608EEB4DF27}"/>
              </a:ext>
            </a:extLst>
          </p:cNvPr>
          <p:cNvSpPr txBox="1"/>
          <p:nvPr/>
        </p:nvSpPr>
        <p:spPr>
          <a:xfrm>
            <a:off x="688257" y="1456189"/>
            <a:ext cx="10255405" cy="4914166"/>
          </a:xfrm>
          <a:prstGeom prst="rect">
            <a:avLst/>
          </a:prstGeom>
          <a:gradFill flip="none" rotWithShape="1">
            <a:gsLst>
              <a:gs pos="0">
                <a:srgbClr val="C00000">
                  <a:tint val="66000"/>
                  <a:satMod val="160000"/>
                </a:srgbClr>
              </a:gs>
              <a:gs pos="50000">
                <a:srgbClr val="C00000">
                  <a:tint val="44500"/>
                  <a:satMod val="160000"/>
                </a:srgbClr>
              </a:gs>
              <a:gs pos="100000">
                <a:srgbClr val="C00000">
                  <a:tint val="23500"/>
                  <a:satMod val="160000"/>
                </a:srgbClr>
              </a:gs>
            </a:gsLst>
            <a:lin ang="2700000" scaled="1"/>
            <a:tileRect/>
          </a:gradFill>
        </p:spPr>
        <p:txBody>
          <a:bodyPr wrap="square">
            <a:spAutoFit/>
          </a:bodyPr>
          <a:lstStyle/>
          <a:p>
            <a:pPr algn="ctr">
              <a:spcAft>
                <a:spcPts val="800"/>
              </a:spcAft>
              <a:buNone/>
            </a:pPr>
            <a:r>
              <a:rPr lang="es-CO" sz="1800" b="1" kern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TALLER INTEGRADO PSICOSOCIAL Y JURÍDICO</a:t>
            </a:r>
            <a:endParaRPr lang="es-CO" sz="18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algn="ctr">
              <a:spcAft>
                <a:spcPts val="800"/>
              </a:spcAft>
              <a:buNone/>
            </a:pPr>
            <a:r>
              <a:rPr lang="es-CO" sz="1800" b="1" kern="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“No estamos solos: autocuidado, buen trato y protección de las personas mayores”</a:t>
            </a:r>
          </a:p>
          <a:p>
            <a:pPr algn="ctr"/>
            <a:r>
              <a:rPr lang="es-CO" sz="2400" b="1" dirty="0"/>
              <a:t>Cierre-Colocar canción </a:t>
            </a:r>
            <a:endParaRPr lang="es-CO" sz="2400" dirty="0"/>
          </a:p>
          <a:p>
            <a:pPr algn="ctr"/>
            <a:r>
              <a:rPr lang="es-CO" sz="2400" dirty="0"/>
              <a:t>Al finalizar, se invitará a cada participante a compartir una frase corta de compromiso o reflexión, por ejemplo:</a:t>
            </a:r>
            <a:br>
              <a:rPr lang="es-CO" sz="2400" dirty="0"/>
            </a:br>
            <a:r>
              <a:rPr lang="es-CO" sz="2400" b="1" dirty="0"/>
              <a:t>“Merezco respeto”</a:t>
            </a:r>
            <a:r>
              <a:rPr lang="es-CO" sz="2400" dirty="0"/>
              <a:t>, </a:t>
            </a:r>
          </a:p>
          <a:p>
            <a:pPr algn="ctr"/>
            <a:r>
              <a:rPr lang="es-CO" sz="2400" b="1" dirty="0"/>
              <a:t>“No estoy solo”</a:t>
            </a:r>
            <a:r>
              <a:rPr lang="es-CO" sz="2400" dirty="0"/>
              <a:t>,</a:t>
            </a:r>
          </a:p>
          <a:p>
            <a:pPr algn="ctr"/>
            <a:r>
              <a:rPr lang="es-CO" sz="2400" dirty="0"/>
              <a:t> </a:t>
            </a:r>
            <a:r>
              <a:rPr lang="es-CO" sz="2400" b="1" dirty="0"/>
              <a:t>“Pedir ayuda está bien”</a:t>
            </a:r>
          </a:p>
          <a:p>
            <a:pPr algn="ctr"/>
            <a:r>
              <a:rPr lang="es-CO" sz="2400" dirty="0"/>
              <a:t>, </a:t>
            </a:r>
            <a:r>
              <a:rPr lang="es-CO" sz="2400" b="1" dirty="0"/>
              <a:t>“Tengo derechos”</a:t>
            </a:r>
            <a:r>
              <a:rPr lang="es-CO" sz="2400" dirty="0"/>
              <a:t> </a:t>
            </a:r>
          </a:p>
          <a:p>
            <a:pPr algn="ctr"/>
            <a:r>
              <a:rPr lang="es-CO" sz="2400" dirty="0"/>
              <a:t> </a:t>
            </a:r>
            <a:r>
              <a:rPr lang="es-CO" sz="2400" b="1" dirty="0"/>
              <a:t>“Quiero vivir con dignidad”</a:t>
            </a:r>
            <a:r>
              <a:rPr lang="es-CO" sz="2400" dirty="0"/>
              <a:t>.</a:t>
            </a:r>
          </a:p>
          <a:p>
            <a:pPr algn="ctr"/>
            <a:r>
              <a:rPr lang="es-CO" sz="2400" b="1" dirty="0"/>
              <a:t>“</a:t>
            </a:r>
            <a:r>
              <a:rPr lang="es-CO" sz="2400" i="1" u="sng" dirty="0"/>
              <a:t>Envejecer con dignidad implica vivir con respeto, autonomía, escucha y protección, y que siempre existen redes y rutas de ayuda que pueden activarse en momentos de necesidad”.</a:t>
            </a:r>
            <a:endParaRPr lang="es-CO" sz="1800" i="1" u="sng" kern="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Diagrama de flujo: proceso 4">
            <a:extLst>
              <a:ext uri="{FF2B5EF4-FFF2-40B4-BE49-F238E27FC236}">
                <a16:creationId xmlns:a16="http://schemas.microsoft.com/office/drawing/2014/main" id="{B35E4CEA-24E5-BE2B-4B1D-F5D41CFC2FD2}"/>
              </a:ext>
            </a:extLst>
          </p:cNvPr>
          <p:cNvSpPr/>
          <p:nvPr/>
        </p:nvSpPr>
        <p:spPr>
          <a:xfrm>
            <a:off x="688258" y="1"/>
            <a:ext cx="10048568" cy="1061884"/>
          </a:xfrm>
          <a:prstGeom prst="flowChartProcess">
            <a:avLst/>
          </a:prstGeom>
          <a:gradFill flip="none" rotWithShape="1">
            <a:gsLst>
              <a:gs pos="0">
                <a:schemeClr val="accent4">
                  <a:tint val="66000"/>
                  <a:satMod val="160000"/>
                </a:schemeClr>
              </a:gs>
              <a:gs pos="50000">
                <a:schemeClr val="accent4">
                  <a:tint val="44500"/>
                  <a:satMod val="160000"/>
                </a:schemeClr>
              </a:gs>
              <a:gs pos="100000">
                <a:schemeClr val="accent4">
                  <a:tint val="23500"/>
                  <a:satMod val="160000"/>
                </a:schemeClr>
              </a:gs>
            </a:gsLst>
            <a:lin ang="8100000" scaled="1"/>
            <a:tileRect/>
          </a:gradFill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MX" sz="2000" b="1" dirty="0">
                <a:solidFill>
                  <a:schemeClr val="tx1"/>
                </a:solidFill>
                <a:latin typeface="+mj-lt"/>
              </a:rPr>
              <a:t>ALCALDIA LOCAL DE SAN CRISTOBAL</a:t>
            </a:r>
          </a:p>
          <a:p>
            <a:r>
              <a:rPr lang="es-MX" sz="2000" b="1" dirty="0">
                <a:solidFill>
                  <a:schemeClr val="tx1"/>
                </a:solidFill>
                <a:latin typeface="+mj-lt"/>
              </a:rPr>
              <a:t>PROYECTO DERECHOS DIFERENCIALES </a:t>
            </a:r>
            <a:endParaRPr lang="es-CO" sz="2000" b="1" dirty="0">
              <a:solidFill>
                <a:schemeClr val="tx1"/>
              </a:solidFill>
              <a:latin typeface="+mj-lt"/>
            </a:endParaRP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13072C91-D18F-818F-B231-B0C8B758A8B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07826" y="-52"/>
            <a:ext cx="3429000" cy="10758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636776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  <_activity xmlns="9f72b0c0-40de-4f96-a8f1-3215673c5737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C0C9B8D236F29740986FFBC56538C1FC" ma:contentTypeVersion="20" ma:contentTypeDescription="Crear nuevo documento." ma:contentTypeScope="" ma:versionID="6441f04fed77f016001cdf4ee14d458b">
  <xsd:schema xmlns:xsd="http://www.w3.org/2001/XMLSchema" xmlns:xs="http://www.w3.org/2001/XMLSchema" xmlns:p="http://schemas.microsoft.com/office/2006/metadata/properties" xmlns:ns1="http://schemas.microsoft.com/sharepoint/v3" xmlns:ns3="9f72b0c0-40de-4f96-a8f1-3215673c5737" xmlns:ns4="d16b73a1-a7d1-4019-bb82-3803ac08994c" targetNamespace="http://schemas.microsoft.com/office/2006/metadata/properties" ma:root="true" ma:fieldsID="9e1155b085405da34fa5302ec8db64a3" ns1:_="" ns3:_="" ns4:_="">
    <xsd:import namespace="http://schemas.microsoft.com/sharepoint/v3"/>
    <xsd:import namespace="9f72b0c0-40de-4f96-a8f1-3215673c5737"/>
    <xsd:import namespace="d16b73a1-a7d1-4019-bb82-3803ac08994c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3:MediaLengthInSeconds" minOccurs="0"/>
                <xsd:element ref="ns1:_ip_UnifiedCompliancePolicyProperties" minOccurs="0"/>
                <xsd:element ref="ns1:_ip_UnifiedCompliancePolicyUIAction" minOccurs="0"/>
                <xsd:element ref="ns3:_activity" minOccurs="0"/>
                <xsd:element ref="ns3:MediaServiceObjectDetectorVersions" minOccurs="0"/>
                <xsd:element ref="ns3:MediaServiceSystemTags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2" nillable="true" ma:displayName="Propiedades de la Directiva de cumplimiento unificado" ma:hidden="true" ma:internalName="_ip_UnifiedCompliancePolicyProperties">
      <xsd:simpleType>
        <xsd:restriction base="dms:Note"/>
      </xsd:simpleType>
    </xsd:element>
    <xsd:element name="_ip_UnifiedCompliancePolicyUIAction" ma:index="23" nillable="true" ma:displayName="Acción de IU de la Directiva de cumplimiento unificado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f72b0c0-40de-4f96-a8f1-3215673c573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  <xsd:element name="_activity" ma:index="24" nillable="true" ma:displayName="_activity" ma:hidden="true" ma:internalName="_activity">
      <xsd:simpleType>
        <xsd:restriction base="dms:Note"/>
      </xsd:simpleType>
    </xsd:element>
    <xsd:element name="MediaServiceObjectDetectorVersions" ma:index="25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ystemTags" ma:index="26" nillable="true" ma:displayName="MediaServiceSystemTags" ma:hidden="true" ma:internalName="MediaServiceSystemTags" ma:readOnly="true">
      <xsd:simpleType>
        <xsd:restriction base="dms:Note"/>
      </xsd:simpleType>
    </xsd:element>
    <xsd:element name="MediaServiceSearchProperties" ma:index="27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16b73a1-a7d1-4019-bb82-3803ac08994c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Compartid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Detalles de uso compartido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Hash de la sugerencia para compartir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B43D7B61-78B9-40F2-99FB-F6AD90294909}">
  <ds:schemaRefs>
    <ds:schemaRef ds:uri="http://purl.org/dc/terms/"/>
    <ds:schemaRef ds:uri="http://schemas.openxmlformats.org/package/2006/metadata/core-properties"/>
    <ds:schemaRef ds:uri="http://purl.org/dc/dcmitype/"/>
    <ds:schemaRef ds:uri="http://schemas.microsoft.com/office/2006/documentManagement/types"/>
    <ds:schemaRef ds:uri="http://purl.org/dc/elements/1.1/"/>
    <ds:schemaRef ds:uri="9f72b0c0-40de-4f96-a8f1-3215673c5737"/>
    <ds:schemaRef ds:uri="http://schemas.microsoft.com/office/2006/metadata/properties"/>
    <ds:schemaRef ds:uri="http://schemas.microsoft.com/office/infopath/2007/PartnerControls"/>
    <ds:schemaRef ds:uri="d16b73a1-a7d1-4019-bb82-3803ac08994c"/>
    <ds:schemaRef ds:uri="http://schemas.microsoft.com/sharepoint/v3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22F84089-FD9B-4FD6-8BB1-A9641E1E2593}">
  <ds:schemaRefs>
    <ds:schemaRef ds:uri="http://schemas.microsoft.com/office/2006/metadata/contentType"/>
    <ds:schemaRef ds:uri="http://schemas.microsoft.com/office/2006/metadata/properties/metaAttributes"/>
    <ds:schemaRef ds:uri="http://www.w3.org/2000/xmlns/"/>
    <ds:schemaRef ds:uri="http://www.w3.org/2001/XMLSchema"/>
    <ds:schemaRef ds:uri="http://schemas.microsoft.com/sharepoint/v3"/>
    <ds:schemaRef ds:uri="9f72b0c0-40de-4f96-a8f1-3215673c5737"/>
    <ds:schemaRef ds:uri="d16b73a1-a7d1-4019-bb82-3803ac08994c"/>
    <ds:schemaRef ds:uri="http://schemas.microsoft.com/office/2006/metadata/properties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F0F02DD5-52B8-48F4-9E8E-15C546E4AD2A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806</TotalTime>
  <Words>1489</Words>
  <Application>Microsoft Office PowerPoint</Application>
  <PresentationFormat>Panorámica</PresentationFormat>
  <Paragraphs>123</Paragraphs>
  <Slides>9</Slides>
  <Notes>9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9</vt:i4>
      </vt:variant>
    </vt:vector>
  </HeadingPairs>
  <TitlesOfParts>
    <vt:vector size="15" baseType="lpstr">
      <vt:lpstr>Aptos</vt:lpstr>
      <vt:lpstr>Wingdings</vt:lpstr>
      <vt:lpstr>Calibri</vt:lpstr>
      <vt:lpstr>Arial</vt:lpstr>
      <vt:lpstr>Oswald</vt:lpstr>
      <vt:lpstr>Office Theme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Mary Lizeth Buitrago Sierra</dc:creator>
  <cp:lastModifiedBy>John pereira romero</cp:lastModifiedBy>
  <cp:revision>138</cp:revision>
  <dcterms:modified xsi:type="dcterms:W3CDTF">2026-04-18T15:48:01Z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0x010100C0C9B8D236F29740986FFBC56538C1FC</vt:lpwstr>
  </property>
</Properties>
</file>