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38" r:id="rId2"/>
    <p:sldId id="535" r:id="rId3"/>
    <p:sldId id="541" r:id="rId4"/>
    <p:sldId id="537" r:id="rId5"/>
    <p:sldId id="554" r:id="rId6"/>
    <p:sldId id="555" r:id="rId7"/>
    <p:sldId id="556" r:id="rId8"/>
    <p:sldId id="557" r:id="rId9"/>
    <p:sldId id="558" r:id="rId10"/>
    <p:sldId id="559" r:id="rId11"/>
    <p:sldId id="561" r:id="rId12"/>
    <p:sldId id="560" r:id="rId13"/>
    <p:sldId id="562" r:id="rId14"/>
    <p:sldId id="553" r:id="rId15"/>
    <p:sldId id="532" r:id="rId16"/>
    <p:sldId id="531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7242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963672" y="2551837"/>
            <a:ext cx="6453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Benchmarking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81060"/>
            <a:ext cx="1085715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Pasos para diseñar una encuesta</a:t>
            </a:r>
          </a:p>
          <a:p>
            <a:endParaRPr lang="es-ES" sz="1600" b="1" dirty="0">
              <a:latin typeface="Work Sans Light Roman" pitchFamily="2" charset="77"/>
            </a:endParaRPr>
          </a:p>
          <a:p>
            <a:pPr marL="342900" indent="-342900">
              <a:buAutoNum type="arabicPeriod"/>
            </a:pPr>
            <a:r>
              <a:rPr lang="es-CO" sz="1600" dirty="0"/>
              <a:t>Definir el objetivo</a:t>
            </a:r>
          </a:p>
          <a:p>
            <a:pPr marL="342900" indent="-342900">
              <a:buAutoNum type="arabicPeriod"/>
            </a:pPr>
            <a:endParaRPr lang="es-CO" sz="1600" dirty="0"/>
          </a:p>
          <a:p>
            <a:r>
              <a:rPr lang="es-ES" sz="1600" b="1" dirty="0"/>
              <a:t>2. Definir el público objetivo: </a:t>
            </a:r>
            <a:r>
              <a:rPr lang="es-ES" sz="1600" dirty="0"/>
              <a:t>¿A quién voy a encuestar?</a:t>
            </a:r>
          </a:p>
          <a:p>
            <a:endParaRPr lang="es-ES" sz="1600" dirty="0"/>
          </a:p>
          <a:p>
            <a:r>
              <a:rPr lang="es-ES" sz="1600" b="1" dirty="0"/>
              <a:t>3. Diseñar las preguntas</a:t>
            </a:r>
          </a:p>
          <a:p>
            <a:r>
              <a:rPr lang="es-ES" sz="1600" dirty="0"/>
              <a:t>Las preguntas deben ser: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claras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cortas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fáciles de responder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relacionadas con el objetivo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r>
              <a:rPr lang="es-ES" sz="1600" b="1" dirty="0"/>
              <a:t>4. Aplicar</a:t>
            </a:r>
          </a:p>
          <a:p>
            <a:endParaRPr lang="es-ES" sz="1600" b="1" dirty="0"/>
          </a:p>
          <a:p>
            <a:r>
              <a:rPr lang="es-ES" sz="1600" b="1" dirty="0"/>
              <a:t>5.Tabular</a:t>
            </a:r>
          </a:p>
          <a:p>
            <a:endParaRPr lang="es-ES" sz="1600" b="1" dirty="0"/>
          </a:p>
          <a:p>
            <a:r>
              <a:rPr lang="es-ES" sz="1600" b="1" dirty="0"/>
              <a:t>6. conclusiones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CO" sz="1600" b="1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Guarumo advierte dificultades para realizar encuestas en plena campaña y  reaviva debate sobre la 'ley mordaza'">
            <a:extLst>
              <a:ext uri="{FF2B5EF4-FFF2-40B4-BE49-F238E27FC236}">
                <a16:creationId xmlns:a16="http://schemas.microsoft.com/office/drawing/2014/main" id="{69510D45-F876-49AC-838F-A89054DF4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494" y="1926851"/>
            <a:ext cx="5150224" cy="300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96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81060"/>
            <a:ext cx="695750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Tipos de preguntas</a:t>
            </a:r>
          </a:p>
          <a:p>
            <a:endParaRPr lang="es-E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b="1" dirty="0"/>
              <a:t>Preguntas cerradas</a:t>
            </a:r>
          </a:p>
          <a:p>
            <a:r>
              <a:rPr lang="es-ES" sz="1600" dirty="0"/>
              <a:t>El encuestado elige una opción.</a:t>
            </a:r>
          </a:p>
          <a:p>
            <a:endParaRPr lang="es-ES" sz="1600" dirty="0"/>
          </a:p>
          <a:p>
            <a:r>
              <a:rPr lang="es-ES" sz="1600" dirty="0"/>
              <a:t>Ejemplo:</a:t>
            </a:r>
          </a:p>
          <a:p>
            <a:r>
              <a:rPr lang="es-ES" sz="1600" dirty="0"/>
              <a:t>¿Con qué frecuencia compras ropa online?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Nunca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Una vez al mes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Varias veces al mes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Más de una vez por semana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600" dirty="0"/>
          </a:p>
          <a:p>
            <a:r>
              <a:rPr lang="es-ES" sz="1600" b="1" dirty="0"/>
              <a:t>Preguntas de selección múltiple</a:t>
            </a:r>
          </a:p>
          <a:p>
            <a:r>
              <a:rPr lang="es-ES" sz="1600" dirty="0"/>
              <a:t>Ejemplo:</a:t>
            </a:r>
          </a:p>
          <a:p>
            <a:r>
              <a:rPr lang="es-ES" sz="1600" dirty="0"/>
              <a:t>¿Dónde descubres nuevas marcas de moda?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 err="1"/>
              <a:t>TikTok</a:t>
            </a:r>
            <a:r>
              <a:rPr lang="es-ES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Facebook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Google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Recomendaciones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CO" sz="1600" b="1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Encuestas en Colombia: historia, metodología y una ley que cambió el juego  político">
            <a:extLst>
              <a:ext uri="{FF2B5EF4-FFF2-40B4-BE49-F238E27FC236}">
                <a16:creationId xmlns:a16="http://schemas.microsoft.com/office/drawing/2014/main" id="{A0A57986-C6C2-4E64-B3AA-26DFFFAB4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818" y="1645024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711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81060"/>
            <a:ext cx="538867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Tipos de preguntas</a:t>
            </a:r>
          </a:p>
          <a:p>
            <a:endParaRPr lang="es-ES" sz="1600" b="1" dirty="0"/>
          </a:p>
          <a:p>
            <a:r>
              <a:rPr lang="es-ES" sz="1600" b="1" dirty="0"/>
              <a:t>Escalas de valoración</a:t>
            </a:r>
          </a:p>
          <a:p>
            <a:r>
              <a:rPr lang="es-ES" sz="1600" dirty="0"/>
              <a:t>Ejemplo:</a:t>
            </a:r>
          </a:p>
          <a:p>
            <a:r>
              <a:rPr lang="es-ES" sz="1600" dirty="0"/>
              <a:t>¿Qué tan importante es el precio al comprar ropa online?</a:t>
            </a:r>
          </a:p>
          <a:p>
            <a:endParaRPr lang="es-ES" sz="1600" dirty="0"/>
          </a:p>
          <a:p>
            <a:r>
              <a:rPr lang="es-ES" sz="1600" dirty="0"/>
              <a:t>1️⃣ Nada importante</a:t>
            </a:r>
          </a:p>
          <a:p>
            <a:r>
              <a:rPr lang="es-ES" sz="1600" dirty="0"/>
              <a:t>2️⃣ Poco importante</a:t>
            </a:r>
          </a:p>
          <a:p>
            <a:r>
              <a:rPr lang="es-ES" sz="1600" dirty="0"/>
              <a:t>3️⃣ Neutral</a:t>
            </a:r>
          </a:p>
          <a:p>
            <a:r>
              <a:rPr lang="es-ES" sz="1600" dirty="0"/>
              <a:t>4️⃣ Importante</a:t>
            </a:r>
          </a:p>
          <a:p>
            <a:r>
              <a:rPr lang="es-ES" sz="1600" dirty="0"/>
              <a:t>5️⃣ Muy importante</a:t>
            </a:r>
          </a:p>
          <a:p>
            <a:endParaRPr lang="es-ES" sz="1600" dirty="0"/>
          </a:p>
          <a:p>
            <a:r>
              <a:rPr lang="es-ES" sz="1600" b="1" dirty="0"/>
              <a:t>Preguntas abiertas</a:t>
            </a:r>
          </a:p>
          <a:p>
            <a:r>
              <a:rPr lang="es-ES" sz="1600" dirty="0"/>
              <a:t>Permiten respuestas libres.</a:t>
            </a:r>
          </a:p>
          <a:p>
            <a:r>
              <a:rPr lang="es-ES" sz="1600" dirty="0"/>
              <a:t>Ejemplo:</a:t>
            </a:r>
          </a:p>
          <a:p>
            <a:r>
              <a:rPr lang="es-ES" sz="1600" dirty="0"/>
              <a:t>¿Qué aspecto mejorarías de las tiendas de moda online?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CO" sz="1600" b="1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 descr="Plantillas para encuestas listas para editar | Canva">
            <a:extLst>
              <a:ext uri="{FF2B5EF4-FFF2-40B4-BE49-F238E27FC236}">
                <a16:creationId xmlns:a16="http://schemas.microsoft.com/office/drawing/2014/main" id="{26B99380-EEE5-4BCE-9A3C-8E47DC723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965" y="1000801"/>
            <a:ext cx="2829529" cy="366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360280F-717C-42FB-A796-A25D4F37AA8A}"/>
              </a:ext>
            </a:extLst>
          </p:cNvPr>
          <p:cNvSpPr txBox="1"/>
          <p:nvPr/>
        </p:nvSpPr>
        <p:spPr>
          <a:xfrm>
            <a:off x="7771965" y="4806382"/>
            <a:ext cx="38821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Recomendaciones</a:t>
            </a:r>
          </a:p>
          <a:p>
            <a:r>
              <a:rPr lang="es-ES" dirty="0"/>
              <a:t>No hacer encuestas demasiado largas.</a:t>
            </a:r>
          </a:p>
          <a:p>
            <a:r>
              <a:rPr lang="es-ES" dirty="0"/>
              <a:t>Lo ideal: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10 a 15 preguntas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3 a 5 minutos de respuesta</a:t>
            </a:r>
          </a:p>
        </p:txBody>
      </p:sp>
    </p:spTree>
    <p:extLst>
      <p:ext uri="{BB962C8B-B14F-4D97-AF65-F5344CB8AC3E}">
        <p14:creationId xmlns:p14="http://schemas.microsoft.com/office/powerpoint/2010/main" val="1716822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81060"/>
            <a:ext cx="538867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Después de realizar la encuesta, podrán:</a:t>
            </a:r>
          </a:p>
          <a:p>
            <a:endParaRPr lang="es-E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validar su </a:t>
            </a:r>
            <a:r>
              <a:rPr lang="es-ES" sz="1600" dirty="0" err="1"/>
              <a:t>Buyer</a:t>
            </a:r>
            <a:r>
              <a:rPr lang="es-ES" sz="1600" dirty="0"/>
              <a:t> Persona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comprender mejor a su cliente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ajustar su </a:t>
            </a:r>
            <a:r>
              <a:rPr lang="es-ES" sz="1600" dirty="0" err="1"/>
              <a:t>Customer</a:t>
            </a:r>
            <a:r>
              <a:rPr lang="es-ES" sz="1600" dirty="0"/>
              <a:t> </a:t>
            </a:r>
            <a:r>
              <a:rPr lang="es-ES" sz="1600" dirty="0" err="1"/>
              <a:t>Journey</a:t>
            </a:r>
            <a:r>
              <a:rPr lang="es-ES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fortalecer su Benchmarking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definir estrategias para redes sociales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construir el ADN de marca con datos reales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endParaRPr lang="es-CO" sz="1600" b="1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201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E75F1-F343-8856-BC69-4BB6B82BF3E4}"/>
              </a:ext>
            </a:extLst>
          </p:cNvPr>
          <p:cNvSpPr txBox="1">
            <a:spLocks/>
          </p:cNvSpPr>
          <p:nvPr/>
        </p:nvSpPr>
        <p:spPr>
          <a:xfrm>
            <a:off x="456236" y="416689"/>
            <a:ext cx="9815809" cy="741563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Actividad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3600" b="1" dirty="0">
              <a:solidFill>
                <a:srgbClr val="4D4D4C"/>
              </a:solidFill>
              <a:latin typeface="WORK SANS BOLD ROMAN" pitchFamily="2" charset="77"/>
            </a:endParaRPr>
          </a:p>
          <a:p>
            <a:r>
              <a:rPr lang="es-ES" sz="1800" dirty="0"/>
              <a:t>Cada grupo diseña una encuesta de 10 a 15 preguntas para su marca, la aplica a mínimo 20 personas de acuerdo a su segmentación y </a:t>
            </a:r>
            <a:r>
              <a:rPr lang="es-ES" sz="1800" dirty="0" err="1"/>
              <a:t>buyer</a:t>
            </a:r>
            <a:r>
              <a:rPr lang="es-ES" sz="1800" dirty="0"/>
              <a:t> persona,   presenta los resultados en gráficos con conclusiones sobre su mercado objetivo.</a:t>
            </a:r>
          </a:p>
          <a:p>
            <a:endParaRPr lang="es-ES" sz="1800" dirty="0"/>
          </a:p>
          <a:p>
            <a:r>
              <a:rPr lang="es-ES" sz="1800" b="1" dirty="0">
                <a:latin typeface="+mn-lt"/>
              </a:rPr>
              <a:t>Recuerden seguir los siguientes pasos</a:t>
            </a:r>
          </a:p>
          <a:p>
            <a:endParaRPr lang="es-ES" sz="1800" b="1" dirty="0">
              <a:latin typeface="+mn-lt"/>
            </a:endParaRPr>
          </a:p>
          <a:p>
            <a:r>
              <a:rPr lang="es-CO" sz="1800" dirty="0">
                <a:latin typeface="+mn-lt"/>
              </a:rPr>
              <a:t>1. Definir el objetivo</a:t>
            </a:r>
          </a:p>
          <a:p>
            <a:endParaRPr lang="es-ES" sz="1800" dirty="0">
              <a:latin typeface="+mn-lt"/>
            </a:endParaRPr>
          </a:p>
          <a:p>
            <a:r>
              <a:rPr lang="es-ES" sz="1800" dirty="0">
                <a:latin typeface="+mn-lt"/>
              </a:rPr>
              <a:t>2. Definir el público objetivo</a:t>
            </a:r>
          </a:p>
          <a:p>
            <a:endParaRPr lang="es-ES" sz="1800" dirty="0">
              <a:latin typeface="+mn-lt"/>
            </a:endParaRPr>
          </a:p>
          <a:p>
            <a:r>
              <a:rPr lang="es-ES" sz="1800" dirty="0">
                <a:latin typeface="+mn-lt"/>
              </a:rPr>
              <a:t>3. Diseñar las preguntas</a:t>
            </a:r>
          </a:p>
          <a:p>
            <a:endParaRPr lang="es-ES" sz="1800" dirty="0">
              <a:latin typeface="+mn-lt"/>
            </a:endParaRPr>
          </a:p>
          <a:p>
            <a:r>
              <a:rPr lang="es-ES" sz="1800" dirty="0">
                <a:latin typeface="+mn-lt"/>
              </a:rPr>
              <a:t>4. Aplicar</a:t>
            </a:r>
          </a:p>
          <a:p>
            <a:endParaRPr lang="es-ES" sz="1800" dirty="0">
              <a:latin typeface="+mn-lt"/>
            </a:endParaRPr>
          </a:p>
          <a:p>
            <a:r>
              <a:rPr lang="es-ES" sz="1800" dirty="0">
                <a:latin typeface="+mn-lt"/>
              </a:rPr>
              <a:t>5. Tabular</a:t>
            </a:r>
          </a:p>
          <a:p>
            <a:endParaRPr lang="es-ES" sz="1800" dirty="0">
              <a:latin typeface="+mn-lt"/>
            </a:endParaRPr>
          </a:p>
          <a:p>
            <a:r>
              <a:rPr lang="es-ES" sz="1800" dirty="0">
                <a:latin typeface="+mn-lt"/>
              </a:rPr>
              <a:t>6.  conclusiones</a:t>
            </a:r>
          </a:p>
          <a:p>
            <a:endParaRPr lang="es-ES" sz="1100" dirty="0">
              <a:latin typeface="+mn-lt"/>
            </a:endParaRPr>
          </a:p>
          <a:p>
            <a:endParaRPr lang="es-ES" sz="1100" dirty="0">
              <a:latin typeface="+mn-lt"/>
            </a:endParaRPr>
          </a:p>
          <a:p>
            <a:pPr lvl="0">
              <a:lnSpc>
                <a:spcPct val="115000"/>
              </a:lnSpc>
              <a:spcBef>
                <a:spcPts val="75"/>
              </a:spcBef>
              <a:spcAft>
                <a:spcPts val="1000"/>
              </a:spcAft>
            </a:pPr>
            <a:endParaRPr lang="es-CO" sz="1100" dirty="0">
              <a:effectLst/>
              <a:latin typeface="+mn-lt"/>
              <a:ea typeface="Century Gothic" panose="020B0502020202020204" pitchFamily="34" charset="0"/>
              <a:cs typeface="SimSun" panose="02010600030101010101" pitchFamily="2" charset="-122"/>
            </a:endParaRPr>
          </a:p>
          <a:p>
            <a:endParaRPr lang="es-ES" sz="11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41637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67C6271-08B4-77E3-60B7-1B97F4CE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262033"/>
            <a:ext cx="7772400" cy="3491402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456236" y="416690"/>
            <a:ext cx="9815809" cy="527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2269292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95600" y="2238946"/>
            <a:ext cx="6517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Encuesta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9388A4DF-720D-E501-986E-D50B788D2F61}"/>
              </a:ext>
            </a:extLst>
          </p:cNvPr>
          <p:cNvSpPr txBox="1"/>
          <p:nvPr/>
        </p:nvSpPr>
        <p:spPr>
          <a:xfrm>
            <a:off x="4168816" y="3463724"/>
            <a:ext cx="385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dirty="0">
                <a:solidFill>
                  <a:srgbClr val="171923"/>
                </a:solidFill>
                <a:latin typeface="Inter"/>
              </a:rPr>
              <a:t>E</a:t>
            </a:r>
            <a:r>
              <a:rPr lang="es-CO" sz="1600" b="0" i="0" dirty="0">
                <a:solidFill>
                  <a:srgbClr val="171923"/>
                </a:solidFill>
                <a:effectLst/>
                <a:latin typeface="Inter"/>
              </a:rPr>
              <a:t>valuación comparativa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4426377" y="2623935"/>
            <a:ext cx="3339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9" y="960697"/>
            <a:ext cx="2972191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147709" y="2005814"/>
            <a:ext cx="467509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Es una técnica de investigación cuantitativa y cualitativa  que permite recopilar información de un grupo de personas mediante preguntas estructuradas.</a:t>
            </a:r>
          </a:p>
          <a:p>
            <a:endParaRPr lang="es-ES" sz="1600" dirty="0">
              <a:latin typeface="Work Sans Light Roman" pitchFamily="2" charset="77"/>
            </a:endParaRPr>
          </a:p>
          <a:p>
            <a:r>
              <a:rPr lang="es-ES" sz="1600" dirty="0"/>
              <a:t>Su propósito es conocer:</a:t>
            </a:r>
          </a:p>
          <a:p>
            <a:endParaRPr lang="es-E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necesidades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preferencias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hábitos de consumo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comportamiento de compra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opiniones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percepción de marca</a:t>
            </a:r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247115" y="1637295"/>
            <a:ext cx="1827779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Por qué las encuestas son una herramienta estratégica en la toma de  decisiones en RRHH - Team Insights">
            <a:extLst>
              <a:ext uri="{FF2B5EF4-FFF2-40B4-BE49-F238E27FC236}">
                <a16:creationId xmlns:a16="http://schemas.microsoft.com/office/drawing/2014/main" id="{C10B36CD-4D81-4564-A4F2-14FA69A76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953" y="1492624"/>
            <a:ext cx="4675094" cy="467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000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 cualitativas vs cuantitativas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18308"/>
            <a:ext cx="1142192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Encuestas Cuantitativa (El </a:t>
            </a:r>
            <a:r>
              <a:rPr lang="es-ES" sz="1600" b="1" i="1" dirty="0"/>
              <a:t>Cuánto</a:t>
            </a:r>
            <a:r>
              <a:rPr lang="es-ES" sz="1600" b="1" dirty="0"/>
              <a:t>)</a:t>
            </a:r>
          </a:p>
          <a:p>
            <a:endParaRPr lang="es-ES" sz="1600" dirty="0">
              <a:latin typeface="Work Sans Light Roman" pitchFamily="2" charset="77"/>
            </a:endParaRPr>
          </a:p>
          <a:p>
            <a:r>
              <a:rPr lang="es-ES" sz="1600" dirty="0"/>
              <a:t>Se enfoca en obtener datos numéricos, estadísticos y medibles. Utiliza preguntas cerradas donde el encuestado solo debe elegir una opción.</a:t>
            </a:r>
          </a:p>
          <a:p>
            <a:endParaRPr lang="es-ES" sz="1600" dirty="0">
              <a:latin typeface="Work Sans Light Roman" pitchFamily="2" charset="77"/>
            </a:endParaRPr>
          </a:p>
          <a:p>
            <a:r>
              <a:rPr lang="es-ES" sz="1600" b="1" dirty="0"/>
              <a:t>Objetivo:</a:t>
            </a:r>
            <a:r>
              <a:rPr lang="es-ES" sz="1600" dirty="0"/>
              <a:t> Medir tendencias, frecuencias y porcentajes.</a:t>
            </a:r>
          </a:p>
          <a:p>
            <a:endParaRPr lang="es-ES" sz="1600" dirty="0"/>
          </a:p>
          <a:p>
            <a:r>
              <a:rPr lang="es-ES" sz="1600" b="1" dirty="0"/>
              <a:t>Ejemplo de pregunta:</a:t>
            </a:r>
            <a:r>
              <a:rPr lang="es-ES" sz="1600" dirty="0"/>
              <a:t> </a:t>
            </a:r>
            <a:r>
              <a:rPr lang="es-ES" sz="1600" i="1" dirty="0"/>
              <a:t>"En una escala del 1 al 5, ¿qué tan satisfecho estás con el servicio?“</a:t>
            </a:r>
          </a:p>
          <a:p>
            <a:endParaRPr lang="es-ES" sz="1600" i="1" dirty="0"/>
          </a:p>
          <a:p>
            <a:r>
              <a:rPr lang="es-ES" sz="1600" b="1" dirty="0"/>
              <a:t>Encuestas </a:t>
            </a:r>
            <a:r>
              <a:rPr lang="es-CO" sz="1600" b="1" dirty="0"/>
              <a:t>Cualitativa (El </a:t>
            </a:r>
            <a:r>
              <a:rPr lang="es-CO" sz="1600" b="1" i="1" dirty="0"/>
              <a:t>Por qué</a:t>
            </a:r>
            <a:r>
              <a:rPr lang="es-CO" sz="1600" b="1" dirty="0"/>
              <a:t>)</a:t>
            </a:r>
          </a:p>
          <a:p>
            <a:endParaRPr lang="es-CO" sz="1600" b="1" dirty="0"/>
          </a:p>
          <a:p>
            <a:r>
              <a:rPr lang="es-ES" sz="1600" dirty="0"/>
              <a:t>Se enfoca en entender las razones, emociones, opiniones y motivaciones detrás de las respuestas. Utiliza preguntas abiertas donde la persona escribe con sus propias palabras.</a:t>
            </a:r>
            <a:endParaRPr lang="es-CO" sz="1600" b="1" dirty="0"/>
          </a:p>
          <a:p>
            <a:endParaRPr lang="es-CO" sz="1600" b="1" dirty="0"/>
          </a:p>
          <a:p>
            <a:r>
              <a:rPr lang="es-ES" sz="1600" b="1" dirty="0"/>
              <a:t>Objetivo:</a:t>
            </a:r>
            <a:r>
              <a:rPr lang="es-ES" sz="1600" dirty="0"/>
              <a:t> Darle contexto a los números y descubrir detalles que las opciones cerradas no permiten ver.</a:t>
            </a:r>
          </a:p>
          <a:p>
            <a:endParaRPr lang="es-ES" sz="1600" b="1" dirty="0"/>
          </a:p>
          <a:p>
            <a:r>
              <a:rPr lang="es-ES" sz="1600" b="1" dirty="0"/>
              <a:t>Ejemplo de pregunta:</a:t>
            </a:r>
            <a:r>
              <a:rPr lang="es-ES" sz="1600" dirty="0"/>
              <a:t> </a:t>
            </a:r>
            <a:r>
              <a:rPr lang="es-ES" sz="1600" i="1" dirty="0"/>
              <a:t>"¿Por qué elegiste esa calificación?"</a:t>
            </a:r>
            <a:r>
              <a:rPr lang="es-ES" sz="1600" dirty="0"/>
              <a:t> o </a:t>
            </a:r>
            <a:r>
              <a:rPr lang="es-ES" sz="1600" i="1" dirty="0"/>
              <a:t>"¿Qué mejoras te gustaría ver en nuestro producto?"</a:t>
            </a:r>
            <a:r>
              <a:rPr lang="es-ES" sz="1600" dirty="0"/>
              <a:t>.</a:t>
            </a:r>
            <a:endParaRPr lang="es-CO" sz="1600" b="1" dirty="0"/>
          </a:p>
          <a:p>
            <a:endParaRPr lang="es-CO" sz="1600" dirty="0">
              <a:latin typeface="Work Sans Light Roman" pitchFamily="2" charset="77"/>
            </a:endParaRPr>
          </a:p>
          <a:p>
            <a:endParaRPr lang="es-ES" sz="1600" dirty="0">
              <a:latin typeface="Work Sans Light Roman" pitchFamily="2" charset="77"/>
            </a:endParaRPr>
          </a:p>
          <a:p>
            <a:endParaRPr lang="es-ES" sz="1600" dirty="0"/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53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 cualitativas vs cuantitativas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683084"/>
            <a:ext cx="528917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¿Por qué vale la pena combinarlas?</a:t>
            </a:r>
          </a:p>
          <a:p>
            <a:endParaRPr lang="es-ES" b="1" dirty="0"/>
          </a:p>
          <a:p>
            <a:endParaRPr lang="es-ES" b="1" dirty="0"/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Valida los datos:</a:t>
            </a:r>
            <a:r>
              <a:rPr lang="es-ES" dirty="0"/>
              <a:t> Si el 80% de los encuestados dice que está insatisfecho (cuantitativo), las preguntas abiertas (cualitativas) te dirán exactamente </a:t>
            </a:r>
            <a:r>
              <a:rPr lang="es-ES" i="1" dirty="0"/>
              <a:t>qué</a:t>
            </a:r>
            <a:r>
              <a:rPr lang="es-ES" dirty="0"/>
              <a:t> los está molestando.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Flexibilidad:</a:t>
            </a:r>
            <a:r>
              <a:rPr lang="es-ES" dirty="0"/>
              <a:t> Te permite obtener gráficos estadísticos limpios para tus reportes, pero sin perder la voz real y humana de tus usuarios o clientes.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1600" dirty="0"/>
          </a:p>
          <a:p>
            <a:endParaRPr lang="es-ES" sz="1600" dirty="0"/>
          </a:p>
          <a:p>
            <a:endParaRPr lang="es-ES" sz="1600" dirty="0">
              <a:latin typeface="Work Sans Light Roman" pitchFamily="2" charset="77"/>
            </a:endParaRPr>
          </a:p>
          <a:p>
            <a:endParaRPr lang="es-ES" sz="1600" dirty="0"/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ncuesta. Qué es y cómo crear una encuesta fácilmente - We are testers">
            <a:extLst>
              <a:ext uri="{FF2B5EF4-FFF2-40B4-BE49-F238E27FC236}">
                <a16:creationId xmlns:a16="http://schemas.microsoft.com/office/drawing/2014/main" id="{CF31E8B0-F79F-47A6-817E-D006C98B2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256" y="1683084"/>
            <a:ext cx="5289176" cy="352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497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 cualitativas vs cuantitativas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683084"/>
            <a:ext cx="600724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El objetivo</a:t>
            </a:r>
          </a:p>
          <a:p>
            <a:endParaRPr lang="es-ES" b="1" dirty="0"/>
          </a:p>
          <a:p>
            <a:r>
              <a:rPr lang="es-ES" dirty="0"/>
              <a:t>Antes de hacer preguntas debemos responder:</a:t>
            </a:r>
          </a:p>
          <a:p>
            <a:endParaRPr lang="es-ES" b="1" dirty="0"/>
          </a:p>
          <a:p>
            <a:r>
              <a:rPr lang="es-ES" b="1" dirty="0"/>
              <a:t>¿Qué quiero investigar?</a:t>
            </a:r>
          </a:p>
          <a:p>
            <a:endParaRPr lang="es-ES" dirty="0"/>
          </a:p>
          <a:p>
            <a:r>
              <a:rPr lang="es-ES" dirty="0"/>
              <a:t>Ejemplos: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Conocer hábitos de compra de ropa online.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Saber qué red social influye más en la decisión de compra.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Identificar factores de confianza en una tienda digital.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b="1" dirty="0"/>
          </a:p>
          <a:p>
            <a:r>
              <a:rPr lang="es-ES" sz="2000" b="1" dirty="0"/>
              <a:t>¿Cómo se define el objetivo de una encuesta?</a:t>
            </a:r>
          </a:p>
          <a:p>
            <a:endParaRPr lang="es-ES" sz="1600" dirty="0">
              <a:latin typeface="Work Sans Light Roman" pitchFamily="2" charset="77"/>
            </a:endParaRPr>
          </a:p>
          <a:p>
            <a:endParaRPr lang="es-ES" sz="1600" dirty="0"/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Plantillas para encuestas listas para editar | Canva">
            <a:extLst>
              <a:ext uri="{FF2B5EF4-FFF2-40B4-BE49-F238E27FC236}">
                <a16:creationId xmlns:a16="http://schemas.microsoft.com/office/drawing/2014/main" id="{09E53986-6FCF-4B23-ABB0-5C82D8280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76" y="1293476"/>
            <a:ext cx="3248865" cy="459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639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 cualitativas vs cuantitativas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7" y="1683084"/>
            <a:ext cx="705464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¿Cómo se define el objetivo de una encuesta?</a:t>
            </a:r>
          </a:p>
          <a:p>
            <a:endParaRPr lang="es-ES" b="1" dirty="0"/>
          </a:p>
          <a:p>
            <a:r>
              <a:rPr lang="es-ES" dirty="0"/>
              <a:t>El </a:t>
            </a:r>
            <a:r>
              <a:rPr lang="es-ES" b="1" dirty="0"/>
              <a:t>objetivo de una encuesta</a:t>
            </a:r>
            <a:r>
              <a:rPr lang="es-ES" dirty="0"/>
              <a:t> es la pregunta principal que queremos responder mediante la investigación.</a:t>
            </a:r>
          </a:p>
          <a:p>
            <a:r>
              <a:rPr lang="es-ES" dirty="0"/>
              <a:t>Antes de escribir cualquier pregunta, debemos preguntarnos:</a:t>
            </a:r>
          </a:p>
          <a:p>
            <a:r>
              <a:rPr lang="es-ES" b="1" dirty="0"/>
              <a:t>¿Qué información necesito conocer de mi público?</a:t>
            </a:r>
          </a:p>
          <a:p>
            <a:r>
              <a:rPr lang="es-ES" dirty="0"/>
              <a:t>El objetivo será la guía para decidir qué preguntar y a quién preguntar.</a:t>
            </a:r>
          </a:p>
          <a:p>
            <a:endParaRPr lang="es-ES" dirty="0"/>
          </a:p>
          <a:p>
            <a:r>
              <a:rPr lang="es-ES" sz="2800" b="1" dirty="0"/>
              <a:t>Conocer + qué quiero investigar + de quién</a:t>
            </a:r>
          </a:p>
          <a:p>
            <a:endParaRPr lang="es-ES" dirty="0"/>
          </a:p>
          <a:p>
            <a:r>
              <a:rPr lang="es-CO" b="1" dirty="0"/>
              <a:t>Ejemplo:</a:t>
            </a:r>
          </a:p>
          <a:p>
            <a:endParaRPr lang="es-CO" dirty="0"/>
          </a:p>
          <a:p>
            <a:r>
              <a:rPr lang="es-ES" dirty="0"/>
              <a:t>Conocer los hábitos de compra online de jóvenes entre 18 y 25 años interesados en moda urbana.</a:t>
            </a:r>
          </a:p>
          <a:p>
            <a:endParaRPr lang="es-ES" sz="1600" dirty="0"/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 descr="Investigación de Encuestas — Tipos, Métodos y Ejemplos de Preguntas">
            <a:extLst>
              <a:ext uri="{FF2B5EF4-FFF2-40B4-BE49-F238E27FC236}">
                <a16:creationId xmlns:a16="http://schemas.microsoft.com/office/drawing/2014/main" id="{4E21AD39-C66B-4905-93BE-FC4F4812A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76" y="2229130"/>
            <a:ext cx="3579500" cy="239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078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44568" y="324203"/>
            <a:ext cx="97544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 pitchFamily="2" charset="77"/>
              </a:rPr>
              <a:t>Encuestas</a:t>
            </a:r>
            <a:endParaRPr kumimoji="0" lang="es-CO" sz="44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44568" y="1190025"/>
            <a:ext cx="1085715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Ejemplos de objetivos para Marketing Digital y Moda</a:t>
            </a:r>
          </a:p>
          <a:p>
            <a:endParaRPr lang="es-ES" sz="1600" dirty="0"/>
          </a:p>
          <a:p>
            <a:r>
              <a:rPr lang="es-CO" sz="1600" b="1" dirty="0"/>
              <a:t>1. Hábitos de compra</a:t>
            </a:r>
          </a:p>
          <a:p>
            <a:r>
              <a:rPr lang="es-ES" sz="1600" dirty="0"/>
              <a:t>Conocer los hábitos de compra de ropa y accesorios a través de medios digitales.</a:t>
            </a:r>
          </a:p>
          <a:p>
            <a:endParaRPr lang="es-ES" sz="1600" dirty="0"/>
          </a:p>
          <a:p>
            <a:r>
              <a:rPr lang="es-CO" sz="1600" b="1" dirty="0"/>
              <a:t>2. Redes sociales</a:t>
            </a:r>
          </a:p>
          <a:p>
            <a:r>
              <a:rPr lang="es-ES" sz="1600" dirty="0"/>
              <a:t>Identificar cuáles son las redes sociales que más influyen en la decisión de compra de productos de moda.</a:t>
            </a:r>
          </a:p>
          <a:p>
            <a:endParaRPr lang="es-ES" sz="1600" dirty="0"/>
          </a:p>
          <a:p>
            <a:r>
              <a:rPr lang="es-ES" sz="1600" b="1" dirty="0"/>
              <a:t>3.</a:t>
            </a:r>
            <a:r>
              <a:rPr lang="es-CO" sz="1600" b="1" dirty="0"/>
              <a:t> Comportamiento del consumidor</a:t>
            </a:r>
          </a:p>
          <a:p>
            <a:r>
              <a:rPr lang="es-ES" sz="1600" dirty="0"/>
              <a:t>Analizar el comportamiento de los consumidores antes de realizar una compra de moda online.</a:t>
            </a:r>
            <a:endParaRPr lang="es-CO" sz="1600" b="1" dirty="0"/>
          </a:p>
          <a:p>
            <a:endParaRPr lang="es-CO" sz="1600" b="1" dirty="0"/>
          </a:p>
          <a:p>
            <a:r>
              <a:rPr lang="es-CO" sz="1600" b="1" dirty="0"/>
              <a:t>4. Contenido digital </a:t>
            </a:r>
          </a:p>
          <a:p>
            <a:r>
              <a:rPr lang="es-ES" sz="1600" dirty="0"/>
              <a:t>Determinar qué tipo de contenido digital genera mayor interés en los consumidores de moda</a:t>
            </a:r>
          </a:p>
          <a:p>
            <a:endParaRPr lang="es-ES" sz="1600" b="1" dirty="0"/>
          </a:p>
          <a:p>
            <a:r>
              <a:rPr lang="es-CO" sz="1600" b="1" dirty="0"/>
              <a:t>5. Tiendas online</a:t>
            </a:r>
          </a:p>
          <a:p>
            <a:r>
              <a:rPr lang="es-ES" sz="1600" dirty="0"/>
              <a:t>Identificar los factores que generan confianza al comprar ropa en tiendas virtuales.</a:t>
            </a:r>
          </a:p>
          <a:p>
            <a:endParaRPr lang="es-ES" sz="1600" b="1" dirty="0"/>
          </a:p>
          <a:p>
            <a:endParaRPr lang="es-ES" sz="1600" b="1" dirty="0"/>
          </a:p>
          <a:p>
            <a:r>
              <a:rPr lang="es-ES" sz="2800" b="1" dirty="0"/>
              <a:t>"Quiero conocer __________________________ para tomar decisiones sobre mi marca."</a:t>
            </a:r>
          </a:p>
          <a:p>
            <a:endParaRPr lang="es-CO" sz="1600" dirty="0">
              <a:latin typeface="Work Sans Light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825328" y="1015484"/>
            <a:ext cx="7054648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96271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6578</TotalTime>
  <Words>833</Words>
  <Application>Microsoft Office PowerPoint</Application>
  <PresentationFormat>Panorámica</PresentationFormat>
  <Paragraphs>202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Inter</vt:lpstr>
      <vt:lpstr>WORK SANS BOLD ROMAN</vt:lpstr>
      <vt:lpstr>WORK SANS BOLD ROMAN</vt:lpstr>
      <vt:lpstr>Work Sans Light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79</cp:revision>
  <dcterms:created xsi:type="dcterms:W3CDTF">2020-10-01T23:51:28Z</dcterms:created>
  <dcterms:modified xsi:type="dcterms:W3CDTF">2026-06-11T16:18:52Z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