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62" r:id="rId4"/>
    <p:sldId id="259" r:id="rId5"/>
    <p:sldId id="263" r:id="rId6"/>
    <p:sldId id="268" r:id="rId7"/>
    <p:sldId id="267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6437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2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31/01/2025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0534" y="2139929"/>
            <a:ext cx="2210931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33049"/>
            <a:ext cx="12192000" cy="136525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04661" y="159440"/>
            <a:ext cx="582676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21" y="159440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57021" y="159440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9221" y="6251575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1421" y="6251575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057021" y="6251575"/>
            <a:ext cx="593557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31/01/2025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aobalab.co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75D298E-AB66-4072-4FD9-624BBC24D7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5" name="Google Shape;104;p2">
            <a:extLst>
              <a:ext uri="{FF2B5EF4-FFF2-40B4-BE49-F238E27FC236}">
                <a16:creationId xmlns:a16="http://schemas.microsoft.com/office/drawing/2014/main" id="{173802BC-3C3D-1B05-A3BD-C28E8EA0A6B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277180" y="2650899"/>
            <a:ext cx="8560904" cy="1556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r>
              <a:rPr lang="es-CO" sz="4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BPIN 2020000100370</a:t>
            </a:r>
            <a:br>
              <a:rPr lang="es-CO" sz="4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48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PONTIFICIA UNIVERSIDAD JAVERIANA </a:t>
            </a:r>
            <a:endParaRPr lang="es-CO" sz="4800" b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18;p4">
            <a:extLst>
              <a:ext uri="{FF2B5EF4-FFF2-40B4-BE49-F238E27FC236}">
                <a16:creationId xmlns:a16="http://schemas.microsoft.com/office/drawing/2014/main" id="{BF8A4E8C-6F5D-9B48-2DC7-3D3B99279028}"/>
              </a:ext>
            </a:extLst>
          </p:cNvPr>
          <p:cNvSpPr txBox="1"/>
          <p:nvPr/>
        </p:nvSpPr>
        <p:spPr>
          <a:xfrm>
            <a:off x="4837979" y="6528773"/>
            <a:ext cx="2081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1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www.</a:t>
            </a:r>
            <a:r>
              <a:rPr lang="es-CO" sz="1100" b="1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minciencias</a:t>
            </a:r>
            <a:r>
              <a:rPr lang="es-CO" sz="11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.gov.co</a:t>
            </a:r>
            <a:endParaRPr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640D8E9-DC99-A632-C168-F9A1ACD4B45E}"/>
              </a:ext>
            </a:extLst>
          </p:cNvPr>
          <p:cNvSpPr/>
          <p:nvPr/>
        </p:nvSpPr>
        <p:spPr>
          <a:xfrm>
            <a:off x="37020" y="1690644"/>
            <a:ext cx="120415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solidFill>
                  <a:schemeClr val="accent6">
                    <a:lumMod val="50000"/>
                  </a:schemeClr>
                </a:solidFill>
              </a:rPr>
              <a:t>FORTALECIMIENTO DEL CENTRO DE EXCELENCIA Y APROPIACIÓN EN BIG DATA Y ANALÍTICA, ALIANZA CAOBA BOGOTÁ</a:t>
            </a:r>
            <a:endParaRPr lang="es-CO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" name="Picture 7" descr="https://lh6.googleusercontent.com/KqFjW0VyhoclFV76-CXQ9CaTbR2_T6IiSu4hrOkMIFahu_7zwyyjBwxBLIrWzEDt5QDykyp3V6_qPXaS86SB4kUos-7iJMz_A31ygYM5vzeqnx3aINpv7A_e0cpema8bhRHFXzP0BPGbZTHEk-U4aA=s2048">
            <a:extLst>
              <a:ext uri="{FF2B5EF4-FFF2-40B4-BE49-F238E27FC236}">
                <a16:creationId xmlns:a16="http://schemas.microsoft.com/office/drawing/2014/main" id="{3144876E-0086-7320-26E3-03A09FF18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31" y="4521763"/>
            <a:ext cx="782432" cy="78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lh5.googleusercontent.com/8vLaJRpkBgPrD7j1zu3IUMwfd6-87OrCwfsBEZiQIJVDHTvIi13d5RHsZ4c1vZX5ZVSGzqI1yVBZm9KIPCldsC7Z63DhUlgbTY0vP3V45oGJS8BtfGcRmVHk3qLLTMR0w2zDwOvyUiJiqW-xqtyZkw=s2048">
            <a:extLst>
              <a:ext uri="{FF2B5EF4-FFF2-40B4-BE49-F238E27FC236}">
                <a16:creationId xmlns:a16="http://schemas.microsoft.com/office/drawing/2014/main" id="{AA38B7AC-B046-1AB4-FD52-CBF3EE462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134" y="4460292"/>
            <a:ext cx="577669" cy="57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lh4.googleusercontent.com/zkVC8j0BwPRsdwWN_5LOBbdZrY9AfGzn9LpvHMRaujsbHHwv84d_apJAIqvuKyMSmrw2CBwcjH2yFaez__UegwNiEUTPTW_0oPSIIsA34DG5ZF_PeOkgCiYtB-72X1umHDRVtllkIULQt5oA8VI9KA=s2048">
            <a:extLst>
              <a:ext uri="{FF2B5EF4-FFF2-40B4-BE49-F238E27FC236}">
                <a16:creationId xmlns:a16="http://schemas.microsoft.com/office/drawing/2014/main" id="{48877F4E-DFFF-AD94-6919-C7A6D3BA89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591" y="4552400"/>
            <a:ext cx="740054" cy="74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97C6F9D1-4F5B-BE1B-92D3-F7A1A5982F65}"/>
              </a:ext>
            </a:extLst>
          </p:cNvPr>
          <p:cNvSpPr/>
          <p:nvPr/>
        </p:nvSpPr>
        <p:spPr>
          <a:xfrm>
            <a:off x="8550588" y="5057836"/>
            <a:ext cx="339587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05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Plazo de ejecución inicial: 36</a:t>
            </a:r>
            <a:r>
              <a:rPr lang="es-MX" sz="105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meses. </a:t>
            </a:r>
          </a:p>
          <a:p>
            <a:pPr algn="just"/>
            <a:r>
              <a:rPr lang="es-MX" sz="105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Ejecutor: </a:t>
            </a:r>
            <a:r>
              <a:rPr lang="es-MX" sz="105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PONTIFICIA UNIVERSIDAD JAVERIANA</a:t>
            </a:r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05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Contempla </a:t>
            </a:r>
            <a:r>
              <a:rPr lang="es-MX" sz="1050" b="1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Supervisión</a:t>
            </a:r>
            <a:r>
              <a:rPr lang="es-MX" sz="1050" dirty="0">
                <a:solidFill>
                  <a:srgbClr val="ED7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MINCIENCIAS</a:t>
            </a:r>
            <a:endParaRPr lang="es-MX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s-MX" sz="1800" dirty="0"/>
            </a:br>
            <a:endParaRPr lang="es-CO" sz="1800" dirty="0"/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75917DD1-3E9F-1643-C58A-20C60E7FB375}"/>
              </a:ext>
            </a:extLst>
          </p:cNvPr>
          <p:cNvCxnSpPr/>
          <p:nvPr/>
        </p:nvCxnSpPr>
        <p:spPr>
          <a:xfrm>
            <a:off x="49899" y="5665460"/>
            <a:ext cx="12006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89EA2905-AA84-85DF-4821-940E95E70ED2}"/>
              </a:ext>
            </a:extLst>
          </p:cNvPr>
          <p:cNvCxnSpPr/>
          <p:nvPr/>
        </p:nvCxnSpPr>
        <p:spPr>
          <a:xfrm>
            <a:off x="34669" y="4202588"/>
            <a:ext cx="120069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624FE186-C1EC-3356-6D7C-288536C8B2BB}"/>
              </a:ext>
            </a:extLst>
          </p:cNvPr>
          <p:cNvCxnSpPr/>
          <p:nvPr/>
        </p:nvCxnSpPr>
        <p:spPr>
          <a:xfrm>
            <a:off x="12041578" y="4202588"/>
            <a:ext cx="0" cy="1420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FD58F6DF-BC38-67C0-00F8-3ED4F3682B58}"/>
              </a:ext>
            </a:extLst>
          </p:cNvPr>
          <p:cNvCxnSpPr/>
          <p:nvPr/>
        </p:nvCxnSpPr>
        <p:spPr>
          <a:xfrm>
            <a:off x="34669" y="4202587"/>
            <a:ext cx="0" cy="1420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CD0B410A-83FE-E81C-C64B-50DCF910DC64}"/>
              </a:ext>
            </a:extLst>
          </p:cNvPr>
          <p:cNvCxnSpPr/>
          <p:nvPr/>
        </p:nvCxnSpPr>
        <p:spPr>
          <a:xfrm>
            <a:off x="4344388" y="4202586"/>
            <a:ext cx="0" cy="1420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11DA0D0F-33C0-41D3-D3B6-33651887ACC5}"/>
              </a:ext>
            </a:extLst>
          </p:cNvPr>
          <p:cNvCxnSpPr/>
          <p:nvPr/>
        </p:nvCxnSpPr>
        <p:spPr>
          <a:xfrm>
            <a:off x="7738752" y="4202585"/>
            <a:ext cx="0" cy="1420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ángulo 22">
            <a:extLst>
              <a:ext uri="{FF2B5EF4-FFF2-40B4-BE49-F238E27FC236}">
                <a16:creationId xmlns:a16="http://schemas.microsoft.com/office/drawing/2014/main" id="{D3556581-B28A-2D0A-BF04-79965B20A233}"/>
              </a:ext>
            </a:extLst>
          </p:cNvPr>
          <p:cNvSpPr/>
          <p:nvPr/>
        </p:nvSpPr>
        <p:spPr>
          <a:xfrm>
            <a:off x="143700" y="959433"/>
            <a:ext cx="2861953" cy="46701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</a:rPr>
              <a:t>BPIN 2020000100370</a:t>
            </a: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3A3CC8BA-D4F3-7DE8-5A47-BC9F4E6FD1FC}"/>
              </a:ext>
            </a:extLst>
          </p:cNvPr>
          <p:cNvSpPr/>
          <p:nvPr/>
        </p:nvSpPr>
        <p:spPr>
          <a:xfrm>
            <a:off x="6104508" y="905414"/>
            <a:ext cx="5952300" cy="46701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Pontificia Universidad Javeriana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C91FADD-D61A-8C91-B27F-36454ED0DA35}"/>
              </a:ext>
            </a:extLst>
          </p:cNvPr>
          <p:cNvSpPr txBox="1"/>
          <p:nvPr/>
        </p:nvSpPr>
        <p:spPr>
          <a:xfrm>
            <a:off x="8539449" y="4252527"/>
            <a:ext cx="35514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 de inicio: 04-02-2022</a:t>
            </a:r>
          </a:p>
          <a:p>
            <a:r>
              <a:rPr lang="es-E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 de finalización: 31-01-2025</a:t>
            </a:r>
          </a:p>
          <a:p>
            <a:r>
              <a:rPr lang="es-E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Ejecución Física: 97,40%</a:t>
            </a:r>
            <a:endParaRPr lang="es-ES" sz="12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Ejecución Financiera: 78,72%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9BBF984F-6F09-71AC-F5E0-B1D396B1C2DA}"/>
              </a:ext>
            </a:extLst>
          </p:cNvPr>
          <p:cNvSpPr/>
          <p:nvPr/>
        </p:nvSpPr>
        <p:spPr>
          <a:xfrm>
            <a:off x="3005653" y="2095915"/>
            <a:ext cx="8986634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00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proyecto tiene como propósito “Generar capacidades para la explotación de datos en organizaciones del sector público y privado de la ciudad, a través del desarrollo de proyectos y servicios sostenibles en el largo plazo”</a:t>
            </a:r>
          </a:p>
          <a:p>
            <a:pPr algn="just"/>
            <a:endParaRPr lang="es-ES" sz="1000" i="0" u="none" strike="noStrike" dirty="0">
              <a:solidFill>
                <a:schemeClr val="accent3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0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proyecto de fortalecimiento del Centro de Excelencia y Apropiación en Big Data y Data </a:t>
            </a:r>
            <a:r>
              <a:rPr lang="es-ES" sz="1000" i="0" u="none" strike="noStrike" dirty="0" err="1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Analytics</a:t>
            </a:r>
            <a:r>
              <a:rPr lang="es-ES" sz="100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Alianza CAOBA - está enfocado en la generación de capacidades para la explotación de datos en organizaciones del sector público y privado de la ciudad y del país a través del desarrollo de proyectos y servicios sostenibles en el largo plazo. Con este fin se proponen dos objetivos específicos:</a:t>
            </a:r>
          </a:p>
          <a:p>
            <a:pPr algn="just"/>
            <a:endParaRPr lang="es-ES" sz="1000" i="0" u="none" strike="noStrike" dirty="0">
              <a:solidFill>
                <a:schemeClr val="accent3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algn="just"/>
            <a:r>
              <a:rPr lang="es-ES" sz="100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 Promover y articular el uso, modificación y difusión de Big Data y Analítica en las organizaciones del Distrito Capital.</a:t>
            </a:r>
          </a:p>
          <a:p>
            <a:pPr lvl="3" algn="just"/>
            <a:r>
              <a:rPr lang="es-ES" sz="100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Diseñar un programa de formación que fortalezca las habilidades necesarias para abordar el desarrollo de proyectos en analítica que beneficien a organizaciones en el Distrito Capital.</a:t>
            </a:r>
          </a:p>
          <a:p>
            <a:pPr algn="just"/>
            <a:endParaRPr lang="es-ES" sz="1000" i="0" u="none" strike="noStrike" dirty="0">
              <a:solidFill>
                <a:schemeClr val="accent3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1000" i="0" u="none" strike="noStrike" dirty="0">
                <a:solidFill>
                  <a:schemeClr val="accent3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Adicional a la generación de capacidades en organizaciones del Distrito Capital, estos dos objetivos permiten fortalecer al centro CAOBA, gracias a que promueven el desarrollo de múltiples capacidades internas.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706E3709-A7BB-0A86-C243-2668BCB4CF82}"/>
              </a:ext>
            </a:extLst>
          </p:cNvPr>
          <p:cNvSpPr txBox="1"/>
          <p:nvPr/>
        </p:nvSpPr>
        <p:spPr>
          <a:xfrm>
            <a:off x="997277" y="4460292"/>
            <a:ext cx="3071401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100" b="1" i="0" u="none" strike="noStrike" dirty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Arial Narrow" panose="020B0606020202030204" pitchFamily="34" charset="0"/>
              </a:rPr>
              <a:t>Convocatoria del Sistema General de Regalías – ACTeI – para la conformación de un listado de propuestas de proyectos elegibles de investigación y desarrollo para el avance del conocimiento y la creación. No 6. 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6ECA2A45-1480-763E-9C6A-6ADA33955B30}"/>
              </a:ext>
            </a:extLst>
          </p:cNvPr>
          <p:cNvSpPr/>
          <p:nvPr/>
        </p:nvSpPr>
        <p:spPr>
          <a:xfrm>
            <a:off x="5021803" y="4356848"/>
            <a:ext cx="2684033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3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Total:               </a:t>
            </a:r>
            <a:r>
              <a:rPr lang="es-CO" sz="13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$ 4.368.740.007</a:t>
            </a:r>
          </a:p>
          <a:p>
            <a:r>
              <a:rPr lang="es-CO" sz="13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ACTeI-SGR:    </a:t>
            </a:r>
            <a:r>
              <a:rPr lang="es-CO" sz="13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$ 3.879.401.544</a:t>
            </a:r>
          </a:p>
          <a:p>
            <a:r>
              <a:rPr lang="es-CO" sz="13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Contrapartida:    </a:t>
            </a:r>
            <a:r>
              <a:rPr lang="es-CO" sz="13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$ 489.338.463</a:t>
            </a:r>
          </a:p>
          <a:p>
            <a:r>
              <a:rPr lang="es-CO" sz="13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Supervisión:       </a:t>
            </a:r>
            <a:r>
              <a:rPr lang="es-CO" sz="13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$ 195.000.000</a:t>
            </a:r>
            <a:br>
              <a:rPr lang="es-CO" sz="1300" dirty="0"/>
            </a:br>
            <a:endParaRPr lang="es-CO" sz="1300" dirty="0"/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E350B123-34F9-037F-F8F7-F69DE8BCC6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5879" y="666502"/>
            <a:ext cx="2140880" cy="833742"/>
          </a:xfrm>
          <a:prstGeom prst="rect">
            <a:avLst/>
          </a:prstGeom>
        </p:spPr>
      </p:pic>
      <p:pic>
        <p:nvPicPr>
          <p:cNvPr id="31" name="Picture 4">
            <a:extLst>
              <a:ext uri="{FF2B5EF4-FFF2-40B4-BE49-F238E27FC236}">
                <a16:creationId xmlns:a16="http://schemas.microsoft.com/office/drawing/2014/main" id="{063E8275-FDF0-CA5A-2634-DB0E79844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6" y="2225347"/>
            <a:ext cx="2759596" cy="1677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64B47B1E-5255-092C-0510-679ABDCCBAB7}"/>
              </a:ext>
            </a:extLst>
          </p:cNvPr>
          <p:cNvSpPr/>
          <p:nvPr/>
        </p:nvSpPr>
        <p:spPr>
          <a:xfrm>
            <a:off x="124980" y="571818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>
                <a:solidFill>
                  <a:srgbClr val="7F7F7F"/>
                </a:solidFill>
                <a:latin typeface="Arial" panose="020B0604020202020204" pitchFamily="34" charset="0"/>
              </a:rPr>
              <a:t>Cadena de valor de la alternativa: </a:t>
            </a:r>
            <a:endParaRPr lang="es-MX" dirty="0"/>
          </a:p>
          <a:p>
            <a:br>
              <a:rPr lang="es-MX" dirty="0"/>
            </a:br>
            <a:endParaRPr lang="es-CO" dirty="0"/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8F9D635F-743F-AF01-69A0-F085D66E1FB5}"/>
              </a:ext>
            </a:extLst>
          </p:cNvPr>
          <p:cNvSpPr/>
          <p:nvPr/>
        </p:nvSpPr>
        <p:spPr>
          <a:xfrm>
            <a:off x="642685" y="6072767"/>
            <a:ext cx="36597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Promover y articular el uso, modificación y difusión de Big Data y Analítica en las organizaciones</a:t>
            </a:r>
            <a:br>
              <a:rPr lang="es-MX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F6B383B3-FDEB-CF58-B931-A129DFEFD0BA}"/>
              </a:ext>
            </a:extLst>
          </p:cNvPr>
          <p:cNvSpPr/>
          <p:nvPr/>
        </p:nvSpPr>
        <p:spPr>
          <a:xfrm>
            <a:off x="5217399" y="5916326"/>
            <a:ext cx="4178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Diseñar un programa de formación que fortalezca las habilidades necesarias para abordar el desarrollo de proyectos en analítica que beneficien a organizaciones en el Distrito Capital.</a:t>
            </a:r>
            <a:endParaRPr lang="es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F7F9E1E0-9B70-82DC-29E8-5A7B9B85C46B}"/>
              </a:ext>
            </a:extLst>
          </p:cNvPr>
          <p:cNvSpPr/>
          <p:nvPr/>
        </p:nvSpPr>
        <p:spPr>
          <a:xfrm>
            <a:off x="9559320" y="5661147"/>
            <a:ext cx="1458541" cy="108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MX" sz="1800" b="1" dirty="0">
              <a:solidFill>
                <a:srgbClr val="008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MX" sz="1800" b="1" dirty="0"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891.452</a:t>
            </a:r>
          </a:p>
          <a:p>
            <a:pPr algn="ctr"/>
            <a:r>
              <a:rPr lang="es-MX" sz="1800" b="1" dirty="0"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Personas.</a:t>
            </a:r>
            <a:br>
              <a:rPr lang="es-CO" sz="1000" dirty="0"/>
            </a:br>
            <a:endParaRPr lang="es-CO" sz="1000" dirty="0"/>
          </a:p>
        </p:txBody>
      </p:sp>
      <p:pic>
        <p:nvPicPr>
          <p:cNvPr id="36" name="Picture 6" descr="https://lh3.googleusercontent.com/Uoc3pVS1yonFR_C1x2QrP9JC4_Ecz88vwfxC2SShFQLWlu_rUGLUBKwJnmSNnQSbB109gVpOSYcbBKJrwlFNIeuVQN7QKFy043fIcmQFqcPC6OVmsAqNAtYKH66wNGtwBdUwKKSKXftWB3jTHroYzA=s2048">
            <a:extLst>
              <a:ext uri="{FF2B5EF4-FFF2-40B4-BE49-F238E27FC236}">
                <a16:creationId xmlns:a16="http://schemas.microsoft.com/office/drawing/2014/main" id="{76AAAA84-863C-1018-572A-AF580D8AE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3545" y="5697427"/>
            <a:ext cx="1288742" cy="80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Rectángulo 36">
            <a:extLst>
              <a:ext uri="{FF2B5EF4-FFF2-40B4-BE49-F238E27FC236}">
                <a16:creationId xmlns:a16="http://schemas.microsoft.com/office/drawing/2014/main" id="{C4189CA2-1021-0FC9-81A7-C856CBD7EF3C}"/>
              </a:ext>
            </a:extLst>
          </p:cNvPr>
          <p:cNvSpPr/>
          <p:nvPr/>
        </p:nvSpPr>
        <p:spPr>
          <a:xfrm>
            <a:off x="4674386" y="5965292"/>
            <a:ext cx="5595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endParaRPr lang="es-CO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s-CO" dirty="0">
                <a:solidFill>
                  <a:schemeClr val="accent1">
                    <a:lumMod val="75000"/>
                  </a:schemeClr>
                </a:solidFill>
              </a:rPr>
            </a:br>
            <a:endParaRPr lang="es-CO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B9BC5710-5F3F-C415-44FC-316EFFA21C43}"/>
              </a:ext>
            </a:extLst>
          </p:cNvPr>
          <p:cNvSpPr/>
          <p:nvPr/>
        </p:nvSpPr>
        <p:spPr>
          <a:xfrm>
            <a:off x="173221" y="5965292"/>
            <a:ext cx="5595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s-CO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s-CO" dirty="0">
                <a:solidFill>
                  <a:schemeClr val="accent1">
                    <a:lumMod val="75000"/>
                  </a:schemeClr>
                </a:solidFill>
              </a:rPr>
            </a:br>
            <a:endParaRPr lang="es-CO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4B1E190C-F29D-33C1-FE05-015F67E298F6}"/>
              </a:ext>
            </a:extLst>
          </p:cNvPr>
          <p:cNvSpPr/>
          <p:nvPr/>
        </p:nvSpPr>
        <p:spPr>
          <a:xfrm>
            <a:off x="142504" y="1069957"/>
            <a:ext cx="11906992" cy="461665"/>
          </a:xfrm>
          <a:prstGeom prst="rect">
            <a:avLst/>
          </a:prstGeom>
          <a:solidFill>
            <a:schemeClr val="lt1"/>
          </a:solidFill>
          <a:ln w="158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1200" b="1">
                <a:solidFill>
                  <a:schemeClr val="accent6">
                    <a:lumMod val="50000"/>
                  </a:schemeClr>
                </a:solidFill>
              </a:rPr>
              <a:t>Generar capacidades para la explotación de datos en organizaciones del sector público y privado de la ciudad, a través del desarrollo de proyectos y servicios sostenibles en el largo plazo”</a:t>
            </a:r>
            <a:endParaRPr lang="es-E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11C00679-38BB-6AE6-494D-B4CACF7701C4}"/>
              </a:ext>
            </a:extLst>
          </p:cNvPr>
          <p:cNvSpPr/>
          <p:nvPr/>
        </p:nvSpPr>
        <p:spPr>
          <a:xfrm>
            <a:off x="2343756" y="251324"/>
            <a:ext cx="3336966" cy="46701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2400" b="1" dirty="0">
                <a:solidFill>
                  <a:srgbClr val="FFFFFF"/>
                </a:solidFill>
                <a:latin typeface="Arial" panose="020B0604020202020204" pitchFamily="34" charset="0"/>
              </a:rPr>
              <a:t>BPIN 2020000100370</a:t>
            </a:r>
            <a:endParaRPr lang="es-CO" sz="2400" dirty="0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F45CE6B1-94A5-1B12-D884-2205EECEC0AD}"/>
              </a:ext>
            </a:extLst>
          </p:cNvPr>
          <p:cNvSpPr/>
          <p:nvPr/>
        </p:nvSpPr>
        <p:spPr>
          <a:xfrm>
            <a:off x="264754" y="1641739"/>
            <a:ext cx="3747485" cy="4247317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900" b="1" dirty="0">
                <a:solidFill>
                  <a:srgbClr val="2056B7"/>
                </a:solidFill>
                <a:latin typeface="Arial Narrow" panose="020B0606020202030204" pitchFamily="34" charset="0"/>
              </a:rPr>
              <a:t>Impacto del Proyecto</a:t>
            </a:r>
          </a:p>
          <a:p>
            <a:pPr algn="just"/>
            <a:br>
              <a:rPr lang="es-MX" sz="900" dirty="0">
                <a:latin typeface="Arial Narrow" panose="020B0606020202030204" pitchFamily="34" charset="0"/>
              </a:rPr>
            </a:br>
            <a:r>
              <a:rPr lang="es-ES" sz="900" b="1" dirty="0">
                <a:solidFill>
                  <a:srgbClr val="00B050"/>
                </a:solidFill>
                <a:latin typeface="Arial Narrow" panose="020B0606020202030204" pitchFamily="34" charset="0"/>
              </a:rPr>
              <a:t>GENERACIÓN DE CAPACIDADES PARA LA EXPLOTACIÓN DE DATOS EN ORGANIZACIONES DEL SECTOR PÚBLICO Y PRIVADO DE LA CIUDAD Y DEL PAÍS A TRAVÉS DEL DESARROLLO DE PROYECTOS Y SERVICIOS SOSTENIBLES EN EL LARGO PLAZO. </a:t>
            </a:r>
          </a:p>
          <a:p>
            <a:endParaRPr lang="es-ES" sz="900" dirty="0">
              <a:solidFill>
                <a:srgbClr val="00B050"/>
              </a:solidFill>
              <a:latin typeface="Arial Narrow" panose="020B060602020203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900" dirty="0">
                <a:latin typeface="Arial Narrow" panose="020B0606020202030204" pitchFamily="34" charset="0"/>
              </a:rPr>
              <a:t>Estimular la colaboración entre universidades y empresas para una investigación con mayor impacto.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900" dirty="0">
                <a:latin typeface="Arial Narrow" panose="020B0606020202030204" pitchFamily="34" charset="0"/>
              </a:rPr>
              <a:t>Vincular laboralmente los colombianos formados a nivel de maestría y doctorado.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900" dirty="0">
                <a:latin typeface="Arial Narrow" panose="020B0606020202030204" pitchFamily="34" charset="0"/>
              </a:rPr>
              <a:t>Mejorar la eficiencia y productividad en la gestión y las capacidades de las entidades públicas.</a:t>
            </a:r>
          </a:p>
          <a:p>
            <a:endParaRPr lang="es-ES" sz="900" dirty="0">
              <a:latin typeface="Arial Narrow" panose="020B0606020202030204" pitchFamily="34" charset="0"/>
            </a:endParaRPr>
          </a:p>
          <a:p>
            <a:pPr algn="just"/>
            <a:r>
              <a:rPr lang="es-ES" sz="900" dirty="0">
                <a:latin typeface="Arial Narrow" panose="020B0606020202030204" pitchFamily="34" charset="0"/>
              </a:rPr>
              <a:t>Adicionalmente, se identifica un aporte importante de este proyecto de fortalecimiento a la línea “Mejoramiento  de las capacidades de innovación de las empresas” cuyo objetivo es el de “Fortalecer las capacidades  empresariales para gestionar, identificar o transformar oportunidades en proyectos de innovación que aumenten la competitividad de las empresas de Bogotá - Región” al incluir en el mismo la creación de modelos, metodologías, herramientas y plataformas que permitan a las empresas del distrito capital identificar necesidades de negocio que puedan ser solucionadas con proyectos de analítica contando con el talento humano calificado para este tipo de proyectos.</a:t>
            </a:r>
          </a:p>
          <a:p>
            <a:endParaRPr lang="es-ES" sz="900" b="1" dirty="0">
              <a:solidFill>
                <a:srgbClr val="00B050"/>
              </a:solidFill>
              <a:latin typeface="Arial Narrow" panose="020B0606020202030204" pitchFamily="34" charset="0"/>
            </a:endParaRPr>
          </a:p>
          <a:p>
            <a:pPr algn="just" fontAlgn="base"/>
            <a:r>
              <a:rPr lang="es-MX" sz="900" b="1" dirty="0">
                <a:solidFill>
                  <a:srgbClr val="00B050"/>
                </a:solidFill>
                <a:latin typeface="Arial Narrow" panose="020B0606020202030204" pitchFamily="34" charset="0"/>
              </a:rPr>
              <a:t>SECTORES</a:t>
            </a:r>
          </a:p>
          <a:p>
            <a:pPr marL="228600" indent="-228600" algn="just" fontAlgn="base">
              <a:buFont typeface="+mj-lt"/>
              <a:buAutoNum type="alphaLcParenR"/>
            </a:pPr>
            <a:r>
              <a:rPr lang="es-ES" sz="900" dirty="0">
                <a:latin typeface="Arial Narrow" panose="020B0606020202030204" pitchFamily="34" charset="0"/>
              </a:rPr>
              <a:t>Sector industrial</a:t>
            </a:r>
          </a:p>
          <a:p>
            <a:pPr marL="228600" indent="-228600" algn="just" fontAlgn="base">
              <a:buFont typeface="+mj-lt"/>
              <a:buAutoNum type="alphaLcParenR"/>
            </a:pPr>
            <a:r>
              <a:rPr lang="es-ES" sz="900" dirty="0">
                <a:latin typeface="Arial Narrow" panose="020B0606020202030204" pitchFamily="34" charset="0"/>
              </a:rPr>
              <a:t>Manufacturero</a:t>
            </a:r>
          </a:p>
          <a:p>
            <a:pPr marL="228600" indent="-228600" algn="just" fontAlgn="base">
              <a:buFont typeface="+mj-lt"/>
              <a:buAutoNum type="alphaLcParenR"/>
            </a:pPr>
            <a:r>
              <a:rPr lang="es-ES" sz="900" dirty="0">
                <a:latin typeface="Arial Narrow" panose="020B0606020202030204" pitchFamily="34" charset="0"/>
              </a:rPr>
              <a:t>Agroindustrial</a:t>
            </a:r>
          </a:p>
          <a:p>
            <a:pPr marL="228600" indent="-228600" algn="just" fontAlgn="base">
              <a:buFont typeface="+mj-lt"/>
              <a:buAutoNum type="alphaLcParenR"/>
            </a:pPr>
            <a:r>
              <a:rPr lang="es-ES" sz="900" dirty="0">
                <a:latin typeface="Arial Narrow" panose="020B0606020202030204" pitchFamily="34" charset="0"/>
              </a:rPr>
              <a:t>Construcción</a:t>
            </a:r>
          </a:p>
          <a:p>
            <a:pPr marL="228600" indent="-228600" algn="just" fontAlgn="base">
              <a:buFont typeface="+mj-lt"/>
              <a:buAutoNum type="alphaLcParenR"/>
            </a:pPr>
            <a:r>
              <a:rPr lang="es-ES" sz="900" dirty="0">
                <a:latin typeface="Arial Narrow" panose="020B0606020202030204" pitchFamily="34" charset="0"/>
              </a:rPr>
              <a:t>Microempresas</a:t>
            </a:r>
          </a:p>
          <a:p>
            <a:pPr marL="228600" indent="-228600" algn="just" fontAlgn="base">
              <a:buFont typeface="+mj-lt"/>
              <a:buAutoNum type="alphaLcParenR"/>
            </a:pPr>
            <a:r>
              <a:rPr lang="es-ES" sz="900" dirty="0">
                <a:latin typeface="Arial Narrow" panose="020B0606020202030204" pitchFamily="34" charset="0"/>
              </a:rPr>
              <a:t>Gubernamentales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E73A7D80-18A3-8F32-240F-2F066D224DCF}"/>
              </a:ext>
            </a:extLst>
          </p:cNvPr>
          <p:cNvSpPr/>
          <p:nvPr/>
        </p:nvSpPr>
        <p:spPr>
          <a:xfrm>
            <a:off x="4222257" y="1641739"/>
            <a:ext cx="3616024" cy="3277820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900" b="1" dirty="0">
                <a:solidFill>
                  <a:srgbClr val="2056B7"/>
                </a:solidFill>
                <a:latin typeface="Arial Narrow" panose="020B0606020202030204" pitchFamily="34" charset="0"/>
              </a:rPr>
              <a:t>Sostenibilidad del Proyecto</a:t>
            </a:r>
          </a:p>
          <a:p>
            <a:endParaRPr lang="es-MX" sz="900" b="1" dirty="0">
              <a:solidFill>
                <a:srgbClr val="2056B7"/>
              </a:solidFill>
              <a:latin typeface="Arial Narrow" panose="020B0606020202030204" pitchFamily="34" charset="0"/>
            </a:endParaRPr>
          </a:p>
          <a:p>
            <a:pPr algn="just" fontAlgn="base"/>
            <a:r>
              <a:rPr lang="es-ES" sz="900" dirty="0">
                <a:latin typeface="Arial Narrow" panose="020B0606020202030204" pitchFamily="34" charset="0"/>
              </a:rPr>
              <a:t>Alianza CAOBA realizó un ejercicio de prospectiva que trazó el camino hacia la sostenibilidad, dividiendo el esfuerzo en tres fases distintas; la de constitución, con una duración de 3 años, donde se cumplieron los objetivos trazados para generar capacidades a través de la investigación aplicada y la formación de talento humano; la fase actual de fortalecimiento (Próximas metas), en la que se debe generar capacidades para obtener ingresos por actividades comerciales, gestionar recursos públicos distintos a los utilizados en la fase de constitución, asegurar el aporte de los aliados y aumentar la oferta de cursos de formación; y la fase de consolidación donde los ingresos por conceptos comerciales serán la base para alcanzar la sostenibilidad y crecimiento del centro, como se ilustra en la gráfica a continuación.</a:t>
            </a:r>
          </a:p>
          <a:p>
            <a:pPr algn="just" fontAlgn="base"/>
            <a:endParaRPr lang="es-ES" sz="900" dirty="0">
              <a:latin typeface="Arial Narrow" panose="020B0606020202030204" pitchFamily="34" charset="0"/>
            </a:endParaRPr>
          </a:p>
          <a:p>
            <a:pPr algn="just" fontAlgn="base"/>
            <a:endParaRPr lang="es-MX" sz="900" dirty="0">
              <a:latin typeface="Arial Narrow" panose="020B0606020202030204" pitchFamily="34" charset="0"/>
            </a:endParaRPr>
          </a:p>
          <a:p>
            <a:pPr fontAlgn="base"/>
            <a:r>
              <a:rPr lang="es-MX" sz="900" b="1" dirty="0">
                <a:solidFill>
                  <a:srgbClr val="339966"/>
                </a:solidFill>
                <a:latin typeface="Arial Narrow" panose="020B0606020202030204" pitchFamily="34" charset="0"/>
              </a:rPr>
              <a:t>Estrategia</a:t>
            </a:r>
            <a:r>
              <a:rPr lang="es-MX" sz="900" dirty="0">
                <a:solidFill>
                  <a:srgbClr val="000000"/>
                </a:solidFill>
                <a:latin typeface="Arial Narrow" panose="020B0606020202030204" pitchFamily="34" charset="0"/>
              </a:rPr>
              <a:t> </a:t>
            </a:r>
          </a:p>
          <a:p>
            <a:pPr fontAlgn="base"/>
            <a:endParaRPr lang="es-MX" sz="9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228600" indent="-228600" fontAlgn="base">
              <a:buAutoNum type="arabicPeriod"/>
            </a:pPr>
            <a:r>
              <a:rPr lang="es-MX" sz="900" u="sng" dirty="0">
                <a:latin typeface="Arial Narrow" panose="020B0606020202030204" pitchFamily="34" charset="0"/>
              </a:rPr>
              <a:t>Incrementar ingresos por actividades comerciales hasta en un 20% del total de los ingresos del centro</a:t>
            </a:r>
          </a:p>
          <a:p>
            <a:pPr marL="228600" indent="-228600" fontAlgn="base">
              <a:buAutoNum type="arabicPeriod"/>
            </a:pPr>
            <a:r>
              <a:rPr lang="es-MX" sz="900" u="sng" dirty="0">
                <a:latin typeface="Arial Narrow" panose="020B0606020202030204" pitchFamily="34" charset="0"/>
              </a:rPr>
              <a:t>Asegurar los aportes de los aliados al centro hasta un 30% del total de los ingresos del centro</a:t>
            </a:r>
          </a:p>
          <a:p>
            <a:pPr marL="228600" indent="-228600" fontAlgn="base">
              <a:buAutoNum type="arabicPeriod"/>
            </a:pPr>
            <a:r>
              <a:rPr lang="es-MX" sz="900" u="sng" dirty="0">
                <a:latin typeface="Arial Narrow" panose="020B0606020202030204" pitchFamily="34" charset="0"/>
              </a:rPr>
              <a:t>Asegurar los aportes del gobierno hasta por un 50% del total de los ingresos del centro.  </a:t>
            </a:r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08D66B6C-847F-DA7C-1610-CE8A77760CB5}"/>
              </a:ext>
            </a:extLst>
          </p:cNvPr>
          <p:cNvCxnSpPr/>
          <p:nvPr/>
        </p:nvCxnSpPr>
        <p:spPr>
          <a:xfrm>
            <a:off x="151021" y="1531622"/>
            <a:ext cx="0" cy="494761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Rectángulo 33">
            <a:extLst>
              <a:ext uri="{FF2B5EF4-FFF2-40B4-BE49-F238E27FC236}">
                <a16:creationId xmlns:a16="http://schemas.microsoft.com/office/drawing/2014/main" id="{E69AB6E2-E2A1-5F96-46B7-BA92160DEDC6}"/>
              </a:ext>
            </a:extLst>
          </p:cNvPr>
          <p:cNvSpPr/>
          <p:nvPr/>
        </p:nvSpPr>
        <p:spPr>
          <a:xfrm>
            <a:off x="8062205" y="1640315"/>
            <a:ext cx="3865042" cy="78483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9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COMPONENTE JURÍDICO</a:t>
            </a:r>
          </a:p>
          <a:p>
            <a:endParaRPr lang="es-ES" sz="9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es-ES" sz="900" dirty="0">
                <a:latin typeface="Arial Narrow" panose="020B0606020202030204" pitchFamily="34" charset="0"/>
              </a:rPr>
              <a:t>(Estado de las pólizas, ajustes, modificaciones requerimientos de incumplimiento y/o notificaciones al SGR para el inicio de procedimiento administrativo de control PAC, según art. 169 Ley 2056/2020)</a:t>
            </a:r>
            <a:endParaRPr lang="es-MX" sz="900" dirty="0">
              <a:latin typeface="Arial Narrow" panose="020B0606020202030204" pitchFamily="34" charset="0"/>
            </a:endParaRP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7FDA3FDA-B6DC-0244-3E77-B3A955995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841" y="0"/>
            <a:ext cx="2140880" cy="833742"/>
          </a:xfrm>
          <a:prstGeom prst="rect">
            <a:avLst/>
          </a:prstGeom>
        </p:spPr>
      </p:pic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F1B4A025-4AA8-A218-956D-7ECD0C06DBFB}"/>
              </a:ext>
            </a:extLst>
          </p:cNvPr>
          <p:cNvCxnSpPr/>
          <p:nvPr/>
        </p:nvCxnSpPr>
        <p:spPr>
          <a:xfrm>
            <a:off x="12049493" y="1531622"/>
            <a:ext cx="0" cy="4947618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04;p2">
            <a:extLst>
              <a:ext uri="{FF2B5EF4-FFF2-40B4-BE49-F238E27FC236}">
                <a16:creationId xmlns:a16="http://schemas.microsoft.com/office/drawing/2014/main" id="{F1DD8928-3655-9F75-C834-F39E573EE021}"/>
              </a:ext>
            </a:extLst>
          </p:cNvPr>
          <p:cNvSpPr txBox="1">
            <a:spLocks/>
          </p:cNvSpPr>
          <p:nvPr/>
        </p:nvSpPr>
        <p:spPr>
          <a:xfrm>
            <a:off x="1423989" y="445633"/>
            <a:ext cx="9111229" cy="805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Línea de tiempo de ejecución del proyecto	 </a:t>
            </a:r>
            <a:endParaRPr lang="es-CO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GESPROY</a:t>
            </a:r>
            <a:endParaRPr lang="es-CO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271F241-91C2-C74F-E4A4-5703037A1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29772"/>
            <a:ext cx="111252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4;p2">
            <a:extLst>
              <a:ext uri="{FF2B5EF4-FFF2-40B4-BE49-F238E27FC236}">
                <a16:creationId xmlns:a16="http://schemas.microsoft.com/office/drawing/2014/main" id="{9510ED89-37E0-A214-FE53-B3B7785305ED}"/>
              </a:ext>
            </a:extLst>
          </p:cNvPr>
          <p:cNvSpPr txBox="1">
            <a:spLocks/>
          </p:cNvSpPr>
          <p:nvPr/>
        </p:nvSpPr>
        <p:spPr>
          <a:xfrm>
            <a:off x="1381359" y="0"/>
            <a:ext cx="9111229" cy="805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Helvetica Neue"/>
              <a:buNone/>
              <a:defRPr sz="6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CO" sz="36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Evidencia (Imagen producto/s final)</a:t>
            </a: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05A4359-CD33-B7BA-92A8-DE1B19F68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30" y="1078821"/>
            <a:ext cx="10940085" cy="4846651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3E602CD-6862-B1F2-4F4D-B32E7FF5E723}"/>
              </a:ext>
            </a:extLst>
          </p:cNvPr>
          <p:cNvSpPr txBox="1"/>
          <p:nvPr/>
        </p:nvSpPr>
        <p:spPr>
          <a:xfrm>
            <a:off x="3047172" y="6275768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dirty="0">
                <a:hlinkClick r:id="rId3"/>
              </a:rPr>
              <a:t>https://caobalab.co/</a:t>
            </a:r>
            <a:r>
              <a:rPr lang="es-CO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7487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</TotalTime>
  <Words>866</Words>
  <Application>Microsoft Office PowerPoint</Application>
  <PresentationFormat>Panorámica</PresentationFormat>
  <Paragraphs>72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Arial Narrow</vt:lpstr>
      <vt:lpstr>Calibri</vt:lpstr>
      <vt:lpstr>Helvetica Neue</vt:lpstr>
      <vt:lpstr>Verdana</vt:lpstr>
      <vt:lpstr>Tema de Office</vt:lpstr>
      <vt:lpstr>Presentación de PowerPoint</vt:lpstr>
      <vt:lpstr>BPIN 2020000100370 PONTIFICIA UNIVERSIDAD JAVERIANA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DAYAN JURADO</cp:lastModifiedBy>
  <cp:revision>19</cp:revision>
  <dcterms:created xsi:type="dcterms:W3CDTF">2023-05-08T00:34:42Z</dcterms:created>
  <dcterms:modified xsi:type="dcterms:W3CDTF">2025-01-31T23:13:32Z</dcterms:modified>
</cp:coreProperties>
</file>