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9" r:id="rId5"/>
    <p:sldId id="262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7" autoAdjust="0"/>
    <p:restoredTop sz="94660"/>
  </p:normalViewPr>
  <p:slideViewPr>
    <p:cSldViewPr snapToGrid="0">
      <p:cViewPr varScale="1">
        <p:scale>
          <a:sx n="61" d="100"/>
          <a:sy n="61" d="100"/>
        </p:scale>
        <p:origin x="6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mrod\Desktop\PARQUES%202025\Cuenta%20octubre%20de%202025\Orfeos\informe%20parq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mrod\Desktop\PARQUES%202025\Cuenta%20octubre%20de%202025\Orfeos\informe%20parq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mrod\Desktop\PARQUES%202025\Cuenta%20octubre%20de%202025\Orfeos\informe%20parqu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mrod\Desktop\PARQUES%202025\Cuenta%20octubre%20de%202025\Orfeos\informe%20parqu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800" b="1" i="0" baseline="0">
                <a:effectLst/>
              </a:rPr>
              <a:t>ORFEOS en Bandeja por Area protegida</a:t>
            </a:r>
          </a:p>
          <a:p>
            <a:pPr>
              <a:defRPr/>
            </a:pPr>
            <a:endParaRPr lang="es-CO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areas!$B$4</c:f>
              <c:strCache>
                <c:ptCount val="1"/>
                <c:pt idx="0">
                  <c:v>ANU Estoraques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61-460C-813B-93117902E52F}"/>
            </c:ext>
          </c:extLst>
        </c:ser>
        <c:ser>
          <c:idx val="1"/>
          <c:order val="1"/>
          <c:tx>
            <c:strRef>
              <c:f>areas!$B$5</c:f>
              <c:strCache>
                <c:ptCount val="1"/>
                <c:pt idx="0">
                  <c:v>PNN Catatumbo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61-460C-813B-93117902E52F}"/>
            </c:ext>
          </c:extLst>
        </c:ser>
        <c:ser>
          <c:idx val="2"/>
          <c:order val="2"/>
          <c:tx>
            <c:strRef>
              <c:f>areas!$B$6</c:f>
              <c:strCache>
                <c:ptCount val="1"/>
                <c:pt idx="0">
                  <c:v>PNN Cocuy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areas!$C$6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61-460C-813B-93117902E52F}"/>
            </c:ext>
          </c:extLst>
        </c:ser>
        <c:ser>
          <c:idx val="3"/>
          <c:order val="3"/>
          <c:tx>
            <c:strRef>
              <c:f>areas!$B$7</c:f>
              <c:strCache>
                <c:ptCount val="1"/>
                <c:pt idx="0">
                  <c:v>PNN Pisba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areas!$C$7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61-460C-813B-93117902E52F}"/>
            </c:ext>
          </c:extLst>
        </c:ser>
        <c:ser>
          <c:idx val="4"/>
          <c:order val="4"/>
          <c:tx>
            <c:strRef>
              <c:f>areas!$B$8</c:f>
              <c:strCache>
                <c:ptCount val="1"/>
                <c:pt idx="0">
                  <c:v>PNN Tama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areas!$C$8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961-460C-813B-93117902E52F}"/>
            </c:ext>
          </c:extLst>
        </c:ser>
        <c:ser>
          <c:idx val="5"/>
          <c:order val="5"/>
          <c:tx>
            <c:strRef>
              <c:f>areas!$B$9</c:f>
              <c:strCache>
                <c:ptCount val="1"/>
                <c:pt idx="0">
                  <c:v>PNN Yariguies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areas!$C$9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961-460C-813B-93117902E52F}"/>
            </c:ext>
          </c:extLst>
        </c:ser>
        <c:ser>
          <c:idx val="6"/>
          <c:order val="6"/>
          <c:tx>
            <c:strRef>
              <c:f>areas!$B$10</c:f>
              <c:strCache>
                <c:ptCount val="1"/>
                <c:pt idx="0">
                  <c:v>SFF Guanenta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areas!$C$10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961-460C-813B-93117902E52F}"/>
            </c:ext>
          </c:extLst>
        </c:ser>
        <c:ser>
          <c:idx val="7"/>
          <c:order val="7"/>
          <c:tx>
            <c:strRef>
              <c:f>areas!$B$11</c:f>
              <c:strCache>
                <c:ptCount val="1"/>
                <c:pt idx="0">
                  <c:v>SFF Iguaque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areas!$C$3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areas!$C$11</c:f>
              <c:numCache>
                <c:formatCode>General</c:formatCode>
                <c:ptCount val="1"/>
                <c:pt idx="0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961-460C-813B-93117902E5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179199"/>
        <c:axId val="1321183775"/>
        <c:axId val="0"/>
      </c:bar3DChart>
      <c:catAx>
        <c:axId val="1321179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21183775"/>
        <c:crosses val="autoZero"/>
        <c:auto val="1"/>
        <c:lblAlgn val="ctr"/>
        <c:lblOffset val="100"/>
        <c:noMultiLvlLbl val="0"/>
      </c:catAx>
      <c:valAx>
        <c:axId val="13211837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211791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400" b="1" i="0" baseline="0">
                <a:effectLst/>
              </a:rPr>
              <a:t>ORFEOS en Bandeja por dependencia DTAN</a:t>
            </a:r>
            <a:endParaRPr lang="es-CO" sz="1100">
              <a:effectLst/>
            </a:endParaRPr>
          </a:p>
        </c:rich>
      </c:tx>
      <c:layout>
        <c:manualLayout>
          <c:xMode val="edge"/>
          <c:yMode val="edge"/>
          <c:x val="0.1426734470691163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247594050743664E-2"/>
          <c:y val="0.13402777777777777"/>
          <c:w val="0.89019685039370078"/>
          <c:h val="0.597111767279089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dtan!$B$4</c:f>
              <c:strCache>
                <c:ptCount val="1"/>
                <c:pt idx="0">
                  <c:v>DTAN Administrativa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dtan!$C$4</c:f>
              <c:numCache>
                <c:formatCode>General</c:formatCode>
                <c:ptCount val="1"/>
                <c:pt idx="0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96-4683-9DD9-BCBE90EE639A}"/>
            </c:ext>
          </c:extLst>
        </c:ser>
        <c:ser>
          <c:idx val="1"/>
          <c:order val="1"/>
          <c:tx>
            <c:strRef>
              <c:f>dtan!$B$5</c:f>
              <c:strCache>
                <c:ptCount val="1"/>
                <c:pt idx="0">
                  <c:v>DTAN Correspondencia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dtan!$C$5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96-4683-9DD9-BCBE90EE639A}"/>
            </c:ext>
          </c:extLst>
        </c:ser>
        <c:ser>
          <c:idx val="2"/>
          <c:order val="2"/>
          <c:tx>
            <c:strRef>
              <c:f>dtan!$B$6</c:f>
              <c:strCache>
                <c:ptCount val="1"/>
                <c:pt idx="0">
                  <c:v>DTAN Direccion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dtan!$C$6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96-4683-9DD9-BCBE90EE639A}"/>
            </c:ext>
          </c:extLst>
        </c:ser>
        <c:ser>
          <c:idx val="3"/>
          <c:order val="3"/>
          <c:tx>
            <c:strRef>
              <c:f>dtan!$B$7</c:f>
              <c:strCache>
                <c:ptCount val="1"/>
                <c:pt idx="0">
                  <c:v>DTAN Financiera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dtan!$C$7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96-4683-9DD9-BCBE90EE639A}"/>
            </c:ext>
          </c:extLst>
        </c:ser>
        <c:ser>
          <c:idx val="4"/>
          <c:order val="4"/>
          <c:tx>
            <c:strRef>
              <c:f>dtan!$B$8</c:f>
              <c:strCache>
                <c:ptCount val="1"/>
                <c:pt idx="0">
                  <c:v>DTAN Gestion Humana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dtan!$C$8</c:f>
              <c:numCache>
                <c:formatCode>General</c:formatCode>
                <c:ptCount val="1"/>
                <c:pt idx="0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396-4683-9DD9-BCBE90EE639A}"/>
            </c:ext>
          </c:extLst>
        </c:ser>
        <c:ser>
          <c:idx val="5"/>
          <c:order val="5"/>
          <c:tx>
            <c:strRef>
              <c:f>dtan!$B$9</c:f>
              <c:strCache>
                <c:ptCount val="1"/>
                <c:pt idx="0">
                  <c:v>DTAN Juridica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dtan!$C$9</c:f>
              <c:numCache>
                <c:formatCode>General</c:formatCode>
                <c:ptCount val="1"/>
                <c:pt idx="0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396-4683-9DD9-BCBE90EE639A}"/>
            </c:ext>
          </c:extLst>
        </c:ser>
        <c:ser>
          <c:idx val="6"/>
          <c:order val="6"/>
          <c:tx>
            <c:strRef>
              <c:f>dtan!$B$10</c:f>
              <c:strCache>
                <c:ptCount val="1"/>
                <c:pt idx="0">
                  <c:v>DTAN Planeacion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dtan!$C$10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396-4683-9DD9-BCBE90EE639A}"/>
            </c:ext>
          </c:extLst>
        </c:ser>
        <c:ser>
          <c:idx val="7"/>
          <c:order val="7"/>
          <c:tx>
            <c:strRef>
              <c:f>dtan!$B$11</c:f>
              <c:strCache>
                <c:ptCount val="1"/>
                <c:pt idx="0">
                  <c:v>DTAN Procesos Corporativos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dtan!$C$11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396-4683-9DD9-BCBE90EE639A}"/>
            </c:ext>
          </c:extLst>
        </c:ser>
        <c:ser>
          <c:idx val="8"/>
          <c:order val="8"/>
          <c:tx>
            <c:strRef>
              <c:f>dtan!$B$12</c:f>
              <c:strCache>
                <c:ptCount val="1"/>
                <c:pt idx="0">
                  <c:v>DTAN Tecnica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dtan!$C$3</c:f>
              <c:strCache>
                <c:ptCount val="1"/>
                <c:pt idx="0">
                  <c:v>Cant</c:v>
                </c:pt>
              </c:strCache>
            </c:strRef>
          </c:cat>
          <c:val>
            <c:numRef>
              <c:f>dtan!$C$12</c:f>
              <c:numCache>
                <c:formatCode>General</c:formatCode>
                <c:ptCount val="1"/>
                <c:pt idx="0">
                  <c:v>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396-4683-9DD9-BCBE90EE6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64986783"/>
        <c:axId val="1464987199"/>
        <c:axId val="0"/>
      </c:bar3DChart>
      <c:catAx>
        <c:axId val="146498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64987199"/>
        <c:crosses val="autoZero"/>
        <c:auto val="1"/>
        <c:lblAlgn val="ctr"/>
        <c:lblOffset val="100"/>
        <c:noMultiLvlLbl val="0"/>
      </c:catAx>
      <c:valAx>
        <c:axId val="14649871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64986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832020997375148E-3"/>
          <c:y val="0.79224263633712455"/>
          <c:w val="0.97790026246719164"/>
          <c:h val="0.179979585885097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Orfeos vigencias anterios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usuvigante!$B$4</c:f>
              <c:strCache>
                <c:ptCount val="1"/>
                <c:pt idx="0">
                  <c:v> DIEGO SANCHEZ POLO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val>
            <c:numRef>
              <c:f>usuvigante!$C$4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74-4865-9CA3-154491CF0440}"/>
            </c:ext>
          </c:extLst>
        </c:ser>
        <c:ser>
          <c:idx val="1"/>
          <c:order val="1"/>
          <c:tx>
            <c:strRef>
              <c:f>usuvigante!$B$5</c:f>
              <c:strCache>
                <c:ptCount val="1"/>
                <c:pt idx="0">
                  <c:v> EDWIN TREJOS PAEZ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val>
            <c:numRef>
              <c:f>usuvigante!$C$5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74-4865-9CA3-154491CF0440}"/>
            </c:ext>
          </c:extLst>
        </c:ser>
        <c:ser>
          <c:idx val="2"/>
          <c:order val="2"/>
          <c:tx>
            <c:strRef>
              <c:f>usuvigante!$B$6</c:f>
              <c:strCache>
                <c:ptCount val="1"/>
                <c:pt idx="0">
                  <c:v>JHON  PALACIOS VERGEL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val>
            <c:numRef>
              <c:f>usuvigante!$C$6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74-4865-9CA3-154491CF0440}"/>
            </c:ext>
          </c:extLst>
        </c:ser>
        <c:ser>
          <c:idx val="3"/>
          <c:order val="3"/>
          <c:tx>
            <c:strRef>
              <c:f>usuvigante!$B$7</c:f>
              <c:strCache>
                <c:ptCount val="1"/>
                <c:pt idx="0">
                  <c:v>LUZ ADRIANA MALAVER ROJAS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val>
            <c:numRef>
              <c:f>usuvigante!$C$7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A74-4865-9CA3-154491CF0440}"/>
            </c:ext>
          </c:extLst>
        </c:ser>
        <c:ser>
          <c:idx val="4"/>
          <c:order val="4"/>
          <c:tx>
            <c:strRef>
              <c:f>usuvigante!$B$8</c:f>
              <c:strCache>
                <c:ptCount val="1"/>
                <c:pt idx="0">
                  <c:v> NEIDY ASTRID ORTIZ LUNA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val>
            <c:numRef>
              <c:f>usuvigante!$C$8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74-4865-9CA3-154491CF0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16379087"/>
        <c:axId val="1201687039"/>
        <c:axId val="0"/>
      </c:bar3DChart>
      <c:catAx>
        <c:axId val="1316379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01687039"/>
        <c:crosses val="autoZero"/>
        <c:auto val="1"/>
        <c:lblAlgn val="ctr"/>
        <c:lblOffset val="100"/>
        <c:noMultiLvlLbl val="0"/>
      </c:catAx>
      <c:valAx>
        <c:axId val="1201687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163790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dirty="0"/>
              <a:t>Usuarios</a:t>
            </a:r>
            <a:r>
              <a:rPr lang="es-CO" baseline="0" dirty="0"/>
              <a:t> con más </a:t>
            </a:r>
            <a:r>
              <a:rPr lang="es-CO" baseline="0" dirty="0" err="1"/>
              <a:t>Orfeos</a:t>
            </a:r>
            <a:r>
              <a:rPr lang="es-CO" baseline="0" dirty="0"/>
              <a:t> en Bandeja</a:t>
            </a:r>
            <a:endParaRPr lang="es-CO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7722071539236655E-2"/>
          <c:y val="0.14362052274927395"/>
          <c:w val="0.92002198511225552"/>
          <c:h val="0.554544137936291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usuariosmas!$B$4</c:f>
              <c:strCache>
                <c:ptCount val="1"/>
                <c:pt idx="0">
                  <c:v>GERALDINE SUAREZ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usuariosmas!$C$4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34-4B43-BCCF-B05DCD254024}"/>
            </c:ext>
          </c:extLst>
        </c:ser>
        <c:ser>
          <c:idx val="1"/>
          <c:order val="1"/>
          <c:tx>
            <c:strRef>
              <c:f>usuariosmas!$B$5</c:f>
              <c:strCache>
                <c:ptCount val="1"/>
                <c:pt idx="0">
                  <c:v>KAROLAY MONCADA MOSQUERA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usuariosmas!$C$5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34-4B43-BCCF-B05DCD254024}"/>
            </c:ext>
          </c:extLst>
        </c:ser>
        <c:ser>
          <c:idx val="2"/>
          <c:order val="2"/>
          <c:tx>
            <c:strRef>
              <c:f>usuariosmas!$B$6</c:f>
              <c:strCache>
                <c:ptCount val="1"/>
                <c:pt idx="0">
                  <c:v>VIVIANA CARDENAS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usuariosmas!$C$6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34-4B43-BCCF-B05DCD254024}"/>
            </c:ext>
          </c:extLst>
        </c:ser>
        <c:ser>
          <c:idx val="3"/>
          <c:order val="3"/>
          <c:tx>
            <c:strRef>
              <c:f>usuariosmas!$B$7</c:f>
              <c:strCache>
                <c:ptCount val="1"/>
                <c:pt idx="0">
                  <c:v>YECCY ALEJANDRO LOZANO ROBLES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usuariosmas!$C$7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34-4B43-BCCF-B05DCD254024}"/>
            </c:ext>
          </c:extLst>
        </c:ser>
        <c:ser>
          <c:idx val="4"/>
          <c:order val="4"/>
          <c:tx>
            <c:strRef>
              <c:f>usuariosmas!$B$8</c:f>
              <c:strCache>
                <c:ptCount val="1"/>
                <c:pt idx="0">
                  <c:v>KARLA LILIANA CORZO JAIMES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usuariosmas!$C$8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34-4B43-BCCF-B05DCD254024}"/>
            </c:ext>
          </c:extLst>
        </c:ser>
        <c:ser>
          <c:idx val="5"/>
          <c:order val="5"/>
          <c:tx>
            <c:strRef>
              <c:f>usuariosmas!$B$9</c:f>
              <c:strCache>
                <c:ptCount val="1"/>
                <c:pt idx="0">
                  <c:v>JUAN CAMILO RAMIREZ VEGA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val>
            <c:numRef>
              <c:f>usuariosmas!$C$9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34-4B43-BCCF-B05DCD254024}"/>
            </c:ext>
          </c:extLst>
        </c:ser>
        <c:ser>
          <c:idx val="6"/>
          <c:order val="6"/>
          <c:tx>
            <c:strRef>
              <c:f>usuariosmas!$B$10</c:f>
              <c:strCache>
                <c:ptCount val="1"/>
                <c:pt idx="0">
                  <c:v>LICY JOHANA SUAREZ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val>
            <c:numRef>
              <c:f>usuariosmas!$C$10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B34-4B43-BCCF-B05DCD254024}"/>
            </c:ext>
          </c:extLst>
        </c:ser>
        <c:ser>
          <c:idx val="7"/>
          <c:order val="7"/>
          <c:tx>
            <c:strRef>
              <c:f>usuariosmas!$B$11</c:f>
              <c:strCache>
                <c:ptCount val="1"/>
                <c:pt idx="0">
                  <c:v>ELIZABETH AMPARO TORRADO BENITEZ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val>
            <c:numRef>
              <c:f>usuariosmas!$C$11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B34-4B43-BCCF-B05DCD254024}"/>
            </c:ext>
          </c:extLst>
        </c:ser>
        <c:ser>
          <c:idx val="8"/>
          <c:order val="8"/>
          <c:tx>
            <c:strRef>
              <c:f>usuariosmas!$B$12</c:f>
              <c:strCache>
                <c:ptCount val="1"/>
                <c:pt idx="0">
                  <c:v>EDWIN TREJOS PAEZ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val>
            <c:numRef>
              <c:f>usuariosmas!$C$12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B34-4B43-BCCF-B05DCD254024}"/>
            </c:ext>
          </c:extLst>
        </c:ser>
        <c:ser>
          <c:idx val="9"/>
          <c:order val="9"/>
          <c:tx>
            <c:strRef>
              <c:f>usuariosmas!$B$13</c:f>
              <c:strCache>
                <c:ptCount val="1"/>
                <c:pt idx="0">
                  <c:v>DIEGO FERNANDO SANCHEZ POLO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val>
            <c:numRef>
              <c:f>usuariosmas!$C$13</c:f>
              <c:numCache>
                <c:formatCode>General</c:formatCode>
                <c:ptCount val="1"/>
                <c:pt idx="0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B34-4B43-BCCF-B05DCD254024}"/>
            </c:ext>
          </c:extLst>
        </c:ser>
        <c:ser>
          <c:idx val="10"/>
          <c:order val="10"/>
          <c:tx>
            <c:strRef>
              <c:f>usuariosmas!$B$14</c:f>
              <c:strCache>
                <c:ptCount val="1"/>
                <c:pt idx="0">
                  <c:v>LUZ STELLA HERRERA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val>
            <c:numRef>
              <c:f>usuariosmas!$C$14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B34-4B43-BCCF-B05DCD2540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59837855"/>
        <c:axId val="1259839935"/>
        <c:axId val="0"/>
      </c:bar3DChart>
      <c:catAx>
        <c:axId val="12598378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9839935"/>
        <c:crosses val="autoZero"/>
        <c:auto val="1"/>
        <c:lblAlgn val="ctr"/>
        <c:lblOffset val="100"/>
        <c:noMultiLvlLbl val="0"/>
      </c:catAx>
      <c:valAx>
        <c:axId val="1259839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98378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4532318513296599E-2"/>
          <c:y val="0.760887865783476"/>
          <c:w val="0.96891193608386206"/>
          <c:h val="0.215878833151664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AA7BEB-48D0-47B7-8496-171D2F15D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EB022A-FFD1-4887-B1B9-CD3FF61316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C6FFAB-ADA1-4F0C-BAB3-18AD4F4FB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712F90-5CD6-4344-BD8B-8C006B51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4A6CB3-22CE-4DF4-AC97-0F50F0C4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678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45F279-4C75-4228-A37D-FB8A5EB3B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6868A0-4CE2-4B5A-BE0F-CAD42D3C3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210A54-D713-4A56-BF1B-A52824881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DAE79D-63C0-4C90-83FE-53125BA4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E689FD-2C61-4B47-B56D-E8848E667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091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564F45-B506-4902-ABF4-9EDA1A5202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EF4611F-D1AB-4A84-9349-A66E713B2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B1C5F4-916D-47B2-BF97-9044CA43C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CD2DF-BF35-42A7-B4A8-EF2E2E00E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4998D5-FB25-4481-89D4-3A1AD485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517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0CB08A-63BB-46AB-B6B2-09545C070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150827-6028-414C-BE8F-5B7A9914C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814C84-62D6-4ECC-94E1-228CDAA1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403166-2255-4412-84F4-185E66642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E2989A-66DF-482E-9292-2E8F43EC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025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8570D6-D6A9-44E3-8191-5553C116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5B03A51-CF56-4A1A-B8B9-5FBCB1F73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C81C19-A2F7-4941-97DB-EDBE1B34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530EDF-5F48-45F9-A672-CD23A9A1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28384D-2105-4017-A857-20337EE32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03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4B25C3-A008-4ACB-9BE8-A1F87941F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FA034B-7E94-484F-B12C-E63047A2CA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61BAA7-B689-4CC9-8BF6-99165682E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A6E791-6E1C-4CDA-B503-7B1F709E9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938635-34F8-42A8-8516-36CFAADEB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44895F-4712-48A1-BCE2-70EFD4B4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31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7B142B-6B69-4A06-955F-D3D52E4B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BFBE60-43F1-4EC8-8407-531A1311E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E9FF693-CF79-4874-A6BE-87A163D34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55A49A-A4EC-43CE-A55C-C972B7ECE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9F33363-040E-4C08-A132-93270D5C5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1577797-F4F2-4120-8D6F-A1D58E06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91E2BD2-95FE-491A-B4AD-3D19AE1F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69D5B0-4984-457C-A528-DF544F6D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927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15DF8-5F4B-483A-B1FB-225778D40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F2305B9-1F0D-42E2-BE7D-A761A2713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7ABEA46-FE67-4D45-9F99-990E49CF0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CF567D7-DEF9-4BCF-A071-32EB942F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896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A91E2E0-56CC-4CC9-9E22-6A84672C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8D0D654-3F75-4BB1-BC7D-99B76745E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17316F-8BC0-4AAD-9129-E7D312E2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449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102FFB-9F54-4B3E-AA32-0FAC8E60F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79D73C-5372-4272-8660-8A85FB850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3D420E4-C505-49BA-8E37-3811FBAFA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D0E8962-82DF-4E76-8C60-789CBEDD3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26AF-4743-437F-80DE-2BDE36A71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D4D0D1-C69F-4D2C-9008-BEE3F45F9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651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2AB044-CAAA-40DB-A4EA-877328884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A23AF2-EB1B-4AE9-A6F7-0F9990A19E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F676FD2-47A1-40EF-9CB3-7309501A6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E9E8DBC-C21A-4E93-A477-546B870E0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AC7B050-EE27-4A7E-AC62-DC5B60A0A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F2BB25-623D-475E-9A41-4D80123C2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993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3FF127F-82E8-4B1F-8F3E-AAB595A2C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939680-3BE7-4420-9206-581610749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0EEE96-1E82-4E27-83B7-9DEC8E7368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78FF0-BC17-4B87-83DE-CCD558FE341C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AF8560-B01D-47E3-8B84-776EE16E3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F5FC46-CC6B-45C1-B6B2-B638D5B9D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05C1-57E0-4689-B26F-4AB6D1D7E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840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FD2854-05E9-40A4-9F22-B4238C9C2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3260029"/>
            <a:ext cx="10515600" cy="21939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marL="0" indent="0" algn="ctr">
              <a:buNone/>
            </a:pPr>
            <a:r>
              <a:rPr lang="es-MX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de noviembre de 2025</a:t>
            </a:r>
            <a:endParaRPr lang="es-CO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CO" sz="4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623CFF-D082-447A-8F80-EDBC612C0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798" y="681037"/>
            <a:ext cx="1434404" cy="143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43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58D62D2-98D1-435D-ABEF-71310D936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12F751E-344F-440A-914F-772DA8C064E8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de Noviembre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9985F0A8-43E4-4815-B7EF-A5F9C0621B5B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CE352E0-B131-4303-9A13-90E38B5B848A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BA41F8C-DEBD-4C38-90BA-EF6F61208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51634"/>
              </p:ext>
            </p:extLst>
          </p:nvPr>
        </p:nvGraphicFramePr>
        <p:xfrm>
          <a:off x="407639" y="2030807"/>
          <a:ext cx="3384715" cy="27706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4413">
                  <a:extLst>
                    <a:ext uri="{9D8B030D-6E8A-4147-A177-3AD203B41FA5}">
                      <a16:colId xmlns:a16="http://schemas.microsoft.com/office/drawing/2014/main" val="2582138803"/>
                    </a:ext>
                  </a:extLst>
                </a:gridCol>
                <a:gridCol w="930302">
                  <a:extLst>
                    <a:ext uri="{9D8B030D-6E8A-4147-A177-3AD203B41FA5}">
                      <a16:colId xmlns:a16="http://schemas.microsoft.com/office/drawing/2014/main" val="1795995270"/>
                    </a:ext>
                  </a:extLst>
                </a:gridCol>
              </a:tblGrid>
              <a:tr h="37872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 err="1">
                          <a:effectLst/>
                        </a:rPr>
                        <a:t>Area</a:t>
                      </a:r>
                      <a:r>
                        <a:rPr lang="es-CO" sz="1800" b="1" u="none" strike="noStrike" dirty="0">
                          <a:effectLst/>
                        </a:rPr>
                        <a:t> protegida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800" b="1" u="none" strike="noStrike" dirty="0" err="1">
                          <a:effectLst/>
                        </a:rPr>
                        <a:t>Cant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00935751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ANU Estoraques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6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16906668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Catatumbo 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5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50919443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Cocuy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11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45473623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Pisba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23404430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Tama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14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27389554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PNN Yariguies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13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72309347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SFF Guanenta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>
                          <a:effectLst/>
                        </a:rPr>
                        <a:t>24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40761651"/>
                  </a:ext>
                </a:extLst>
              </a:tr>
              <a:tr h="29899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600" u="none" strike="noStrike">
                          <a:effectLst/>
                        </a:rPr>
                        <a:t>SFF Iguaque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u="none" strike="noStrike" dirty="0">
                          <a:effectLst/>
                        </a:rPr>
                        <a:t>56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55411135"/>
                  </a:ext>
                </a:extLst>
              </a:tr>
            </a:tbl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480624CD-C04C-4524-AD38-98C885D6AB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4789307"/>
              </p:ext>
            </p:extLst>
          </p:nvPr>
        </p:nvGraphicFramePr>
        <p:xfrm>
          <a:off x="3809999" y="1001029"/>
          <a:ext cx="7778818" cy="4283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74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5A9A996-B9E4-4875-8F35-50A2EE082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12ADD70-EB55-4D89-AE5D-30094FD3E957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de NOVIEMBRE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C015BBEA-5B77-4DCF-A096-B809BD5D5397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2985D3E4-6155-486E-9CDE-54788DAE3D46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2328FCA-9017-4C71-9A51-70710AD90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38515"/>
              </p:ext>
            </p:extLst>
          </p:nvPr>
        </p:nvGraphicFramePr>
        <p:xfrm>
          <a:off x="618557" y="2370823"/>
          <a:ext cx="2311400" cy="1943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1806124203"/>
                    </a:ext>
                  </a:extLst>
                </a:gridCol>
                <a:gridCol w="596900">
                  <a:extLst>
                    <a:ext uri="{9D8B030D-6E8A-4147-A177-3AD203B41FA5}">
                      <a16:colId xmlns:a16="http://schemas.microsoft.com/office/drawing/2014/main" val="171873314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Area protegida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Cant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999968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Administrativa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71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141472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Correspondencia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863706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Direccion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11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39091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Financiera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568771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Gestion Humana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108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09437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Juridica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72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97310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Planeacion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3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73616398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Procesos Corporativos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>
                          <a:effectLst/>
                        </a:rPr>
                        <a:t>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584583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100" u="none" strike="noStrike">
                          <a:effectLst/>
                        </a:rPr>
                        <a:t>DTAN Tecnica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100" u="none" strike="noStrike" dirty="0">
                          <a:effectLst/>
                        </a:rPr>
                        <a:t>175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63684498"/>
                  </a:ext>
                </a:extLst>
              </a:tr>
            </a:tbl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AE61ABC5-D71F-4916-A611-B2B413BB10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4041909"/>
              </p:ext>
            </p:extLst>
          </p:nvPr>
        </p:nvGraphicFramePr>
        <p:xfrm>
          <a:off x="3166711" y="558266"/>
          <a:ext cx="8114097" cy="5024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5036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de Noviembre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5D76E6A-E979-4F26-9F4C-4763952E9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112160"/>
              </p:ext>
            </p:extLst>
          </p:nvPr>
        </p:nvGraphicFramePr>
        <p:xfrm>
          <a:off x="369703" y="1968500"/>
          <a:ext cx="3268646" cy="1814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1865">
                  <a:extLst>
                    <a:ext uri="{9D8B030D-6E8A-4147-A177-3AD203B41FA5}">
                      <a16:colId xmlns:a16="http://schemas.microsoft.com/office/drawing/2014/main" val="2756625542"/>
                    </a:ext>
                  </a:extLst>
                </a:gridCol>
                <a:gridCol w="756781">
                  <a:extLst>
                    <a:ext uri="{9D8B030D-6E8A-4147-A177-3AD203B41FA5}">
                      <a16:colId xmlns:a16="http://schemas.microsoft.com/office/drawing/2014/main" val="3987218653"/>
                    </a:ext>
                  </a:extLst>
                </a:gridCol>
              </a:tblGrid>
              <a:tr h="366705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u="none" strike="noStrike" dirty="0">
                          <a:effectLst/>
                        </a:rPr>
                        <a:t>USUARIO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u="none" strike="noStrike" dirty="0" err="1">
                          <a:effectLst/>
                        </a:rPr>
                        <a:t>cant</a:t>
                      </a:r>
                      <a:r>
                        <a:rPr lang="es-CO" sz="1400" b="1" u="none" strike="noStrike" dirty="0">
                          <a:effectLst/>
                        </a:rPr>
                        <a:t>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51782136"/>
                  </a:ext>
                </a:extLst>
              </a:tr>
              <a:tr h="28950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DIEGO SANCHEZ POLO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79322292"/>
                  </a:ext>
                </a:extLst>
              </a:tr>
              <a:tr h="28950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EDWIN TREJOS PAEZ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20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84437823"/>
                  </a:ext>
                </a:extLst>
              </a:tr>
              <a:tr h="28950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JHON  PALACIOS VERGEL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75367831"/>
                  </a:ext>
                </a:extLst>
              </a:tr>
              <a:tr h="28950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LUZ ADRIANA MALAVER ROJAS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77841531"/>
                  </a:ext>
                </a:extLst>
              </a:tr>
              <a:tr h="289504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 NEIDY ASTRID ORTIZ LUNA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1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89099129"/>
                  </a:ext>
                </a:extLst>
              </a:tr>
            </a:tbl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AB5E5D9C-8D1A-495A-9334-763F9136DA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386247"/>
              </p:ext>
            </p:extLst>
          </p:nvPr>
        </p:nvGraphicFramePr>
        <p:xfrm>
          <a:off x="4013735" y="808524"/>
          <a:ext cx="7055318" cy="4177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7390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606ADEC-8CB5-425F-8A8A-D4C10E65D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135092"/>
            <a:ext cx="1434404" cy="143440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A6E373F-5CBB-4CB4-AE1E-51C3D3AB7341}"/>
              </a:ext>
            </a:extLst>
          </p:cNvPr>
          <p:cNvSpPr txBox="1"/>
          <p:nvPr/>
        </p:nvSpPr>
        <p:spPr>
          <a:xfrm>
            <a:off x="4300265" y="6004022"/>
            <a:ext cx="3223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ORFEO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Territorial Andes Nororientales</a:t>
            </a:r>
          </a:p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de Noviembre de 2025</a:t>
            </a:r>
            <a:endParaRPr lang="es-CO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E3C6370-C7C4-468B-9B3D-1062280295EE}"/>
              </a:ext>
            </a:extLst>
          </p:cNvPr>
          <p:cNvCxnSpPr/>
          <p:nvPr/>
        </p:nvCxnSpPr>
        <p:spPr>
          <a:xfrm>
            <a:off x="2676525" y="5929952"/>
            <a:ext cx="6400800" cy="0"/>
          </a:xfrm>
          <a:prstGeom prst="line">
            <a:avLst/>
          </a:pr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3BE1CA0-B6D5-491C-815B-26CA83D1210E}"/>
              </a:ext>
            </a:extLst>
          </p:cNvPr>
          <p:cNvCxnSpPr/>
          <p:nvPr/>
        </p:nvCxnSpPr>
        <p:spPr>
          <a:xfrm>
            <a:off x="2682885" y="5980849"/>
            <a:ext cx="6400800" cy="0"/>
          </a:xfrm>
          <a:prstGeom prst="line">
            <a:avLst/>
          </a:prstGeom>
          <a:ln w="95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15498BC-C568-41F5-96FC-1162BC0D4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7259"/>
              </p:ext>
            </p:extLst>
          </p:nvPr>
        </p:nvGraphicFramePr>
        <p:xfrm>
          <a:off x="459390" y="1857047"/>
          <a:ext cx="4585576" cy="26581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7531">
                  <a:extLst>
                    <a:ext uri="{9D8B030D-6E8A-4147-A177-3AD203B41FA5}">
                      <a16:colId xmlns:a16="http://schemas.microsoft.com/office/drawing/2014/main" val="1104846982"/>
                    </a:ext>
                  </a:extLst>
                </a:gridCol>
                <a:gridCol w="3002813">
                  <a:extLst>
                    <a:ext uri="{9D8B030D-6E8A-4147-A177-3AD203B41FA5}">
                      <a16:colId xmlns:a16="http://schemas.microsoft.com/office/drawing/2014/main" val="2142398493"/>
                    </a:ext>
                  </a:extLst>
                </a:gridCol>
                <a:gridCol w="695232">
                  <a:extLst>
                    <a:ext uri="{9D8B030D-6E8A-4147-A177-3AD203B41FA5}">
                      <a16:colId xmlns:a16="http://schemas.microsoft.com/office/drawing/2014/main" val="3755941952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1" u="none" strike="noStrike" dirty="0">
                          <a:effectLst/>
                        </a:rPr>
                        <a:t>USUARIO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u="none" strike="noStrike" dirty="0">
                          <a:effectLst/>
                        </a:rPr>
                        <a:t> </a:t>
                      </a:r>
                      <a:r>
                        <a:rPr lang="es-CO" sz="1400" b="1" u="none" strike="noStrike" dirty="0" err="1">
                          <a:effectLst/>
                        </a:rPr>
                        <a:t>cant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225249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Guanenta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GERALDINE SUAREZ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14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84709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KAROLAY MONCADA MOSQUERA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15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830911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VIVIANA CARDENAS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16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7318605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YECCY ALEJANDRO LOZANO ROBLES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24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78743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KARLA LILIANA CORZO JAIMES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32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980286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Iguaque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JUAN CAMILO RAMIREZ VEGA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38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7314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LICY JOHANA SUAREZ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40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72461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ELIZABETH AMPARO TORRADO BENITEZ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43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872860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EDWIN TREJOS PAEZ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48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915959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DIEGO FERNANDO SANCHEZ POLO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56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1949939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DTAN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u="none" strike="noStrike">
                          <a:effectLst/>
                        </a:rPr>
                        <a:t>LUZ STELLA HERRERA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97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99240281"/>
                  </a:ext>
                </a:extLst>
              </a:tr>
            </a:tbl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43C42893-B5E6-48FD-8F7A-100F0972E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9292417"/>
              </p:ext>
            </p:extLst>
          </p:nvPr>
        </p:nvGraphicFramePr>
        <p:xfrm>
          <a:off x="5217236" y="326267"/>
          <a:ext cx="6648943" cy="5412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377752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228</Words>
  <Application>Microsoft Office PowerPoint</Application>
  <PresentationFormat>Panorámica</PresentationFormat>
  <Paragraphs>104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VICTOR MANUEL RODRIGUEZ ROJAS</dc:creator>
  <cp:lastModifiedBy>Victor Rodriguez</cp:lastModifiedBy>
  <cp:revision>27</cp:revision>
  <dcterms:created xsi:type="dcterms:W3CDTF">2025-04-28T14:18:15Z</dcterms:created>
  <dcterms:modified xsi:type="dcterms:W3CDTF">2025-11-03T01:11:48Z</dcterms:modified>
</cp:coreProperties>
</file>