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92" r:id="rId3"/>
    <p:sldId id="2598" r:id="rId4"/>
    <p:sldId id="2617" r:id="rId5"/>
    <p:sldId id="2600" r:id="rId6"/>
    <p:sldId id="2614" r:id="rId7"/>
    <p:sldId id="2615" r:id="rId8"/>
    <p:sldId id="2606" r:id="rId9"/>
    <p:sldId id="2620" r:id="rId10"/>
    <p:sldId id="2618" r:id="rId11"/>
    <p:sldId id="2611" r:id="rId12"/>
    <p:sldId id="273" r:id="rId13"/>
  </p:sldIdLst>
  <p:sldSz cx="12192000" cy="6858000"/>
  <p:notesSz cx="6858000" cy="9144000"/>
  <p:embeddedFontLst>
    <p:embeddedFont>
      <p:font typeface="Play" panose="020B0604020202020204" charset="0"/>
      <p:regular r:id="rId15"/>
      <p:bold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7AA93940-D302-4894-8A9B-74051783E771}">
          <p14:sldIdLst>
            <p14:sldId id="256"/>
            <p14:sldId id="2592"/>
            <p14:sldId id="2598"/>
            <p14:sldId id="2617"/>
            <p14:sldId id="2600"/>
            <p14:sldId id="2614"/>
            <p14:sldId id="2615"/>
            <p14:sldId id="2606"/>
            <p14:sldId id="2620"/>
            <p14:sldId id="2618"/>
            <p14:sldId id="2611"/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3" roundtripDataSignature="AMtx7mj0YL5DryoGQpsVjLG2MN2v1YCJ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56" autoAdjust="0"/>
  </p:normalViewPr>
  <p:slideViewPr>
    <p:cSldViewPr snapToGrid="0">
      <p:cViewPr varScale="1">
        <p:scale>
          <a:sx n="65" d="100"/>
          <a:sy n="65" d="100"/>
        </p:scale>
        <p:origin x="83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43" Type="http://customschemas.google.com/relationships/presentationmetadata" Target="metadata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0F8DF9-74F3-4FF8-A154-5225C23C058A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CAA02383-1338-4B67-BC50-29407CD1174B}">
      <dgm:prSet phldrT="[Texto]" phldr="0" custT="1"/>
      <dgm:spPr>
        <a:ln>
          <a:solidFill>
            <a:schemeClr val="bg2">
              <a:lumMod val="10000"/>
              <a:lumOff val="90000"/>
            </a:schemeClr>
          </a:solidFill>
        </a:ln>
      </dgm:spPr>
      <dgm:t>
        <a:bodyPr/>
        <a:lstStyle/>
        <a:p>
          <a:r>
            <a:rPr lang="es-CO" sz="1200" dirty="0"/>
            <a:t>ARTICULACION INTERSECTORIAL</a:t>
          </a:r>
        </a:p>
      </dgm:t>
    </dgm:pt>
    <dgm:pt modelId="{945450FE-AB56-48F3-A534-FBB49F92C9B1}" type="parTrans" cxnId="{557B4BB6-47FF-4C25-B904-377457C5B99E}">
      <dgm:prSet/>
      <dgm:spPr/>
      <dgm:t>
        <a:bodyPr/>
        <a:lstStyle/>
        <a:p>
          <a:endParaRPr lang="es-CO"/>
        </a:p>
      </dgm:t>
    </dgm:pt>
    <dgm:pt modelId="{5AB7C700-FC00-4BA7-BE7F-8897F8E7B989}" type="sibTrans" cxnId="{557B4BB6-47FF-4C25-B904-377457C5B99E}">
      <dgm:prSet/>
      <dgm:spPr/>
      <dgm:t>
        <a:bodyPr/>
        <a:lstStyle/>
        <a:p>
          <a:endParaRPr lang="es-CO"/>
        </a:p>
      </dgm:t>
    </dgm:pt>
    <dgm:pt modelId="{FC49390A-158A-4FFF-BE84-B0749A7F8FCC}">
      <dgm:prSet phldrT="[Texto]"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s-ES" sz="2000" dirty="0"/>
            <a:t>Integre sector público, academia, sociedad civil y cooperación internacional</a:t>
          </a:r>
          <a:endParaRPr lang="es-CO" sz="2000" dirty="0"/>
        </a:p>
      </dgm:t>
    </dgm:pt>
    <dgm:pt modelId="{E0220615-7B84-4C7A-8870-189305AFE16E}" type="parTrans" cxnId="{099E4DFC-29DD-4EDB-8CEF-3CEACA2F7318}">
      <dgm:prSet/>
      <dgm:spPr/>
      <dgm:t>
        <a:bodyPr/>
        <a:lstStyle/>
        <a:p>
          <a:endParaRPr lang="es-CO"/>
        </a:p>
      </dgm:t>
    </dgm:pt>
    <dgm:pt modelId="{130F4B1C-6779-4C54-AF64-5EFFD526AB46}" type="sibTrans" cxnId="{099E4DFC-29DD-4EDB-8CEF-3CEACA2F7318}">
      <dgm:prSet/>
      <dgm:spPr/>
      <dgm:t>
        <a:bodyPr/>
        <a:lstStyle/>
        <a:p>
          <a:endParaRPr lang="es-CO"/>
        </a:p>
      </dgm:t>
    </dgm:pt>
    <dgm:pt modelId="{FE480DE8-7163-4B87-8A8C-60490B8C7802}">
      <dgm:prSet phldrT="[Texto]" phldr="0" custT="1"/>
      <dgm:spPr/>
      <dgm:t>
        <a:bodyPr/>
        <a:lstStyle/>
        <a:p>
          <a:r>
            <a:rPr lang="es-CO" sz="1200" dirty="0"/>
            <a:t>OBSERVATORIOS</a:t>
          </a:r>
        </a:p>
      </dgm:t>
    </dgm:pt>
    <dgm:pt modelId="{06356750-D24E-491E-9F2F-BF40A0F6D6AD}" type="parTrans" cxnId="{A59EC94B-3AC4-46D6-A1F3-F6B71ED7F72A}">
      <dgm:prSet/>
      <dgm:spPr/>
      <dgm:t>
        <a:bodyPr/>
        <a:lstStyle/>
        <a:p>
          <a:endParaRPr lang="es-CO"/>
        </a:p>
      </dgm:t>
    </dgm:pt>
    <dgm:pt modelId="{C9A39178-CDBB-4303-BD27-5F34C530B9E5}" type="sibTrans" cxnId="{A59EC94B-3AC4-46D6-A1F3-F6B71ED7F72A}">
      <dgm:prSet/>
      <dgm:spPr/>
      <dgm:t>
        <a:bodyPr/>
        <a:lstStyle/>
        <a:p>
          <a:endParaRPr lang="es-CO"/>
        </a:p>
      </dgm:t>
    </dgm:pt>
    <dgm:pt modelId="{6A4EB9A4-AF40-4F70-9E0B-C54CD846D7CB}">
      <dgm:prSet phldrT="[Texto]"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s-CO" sz="2000" dirty="0"/>
            <a:t>Presentar resultados de los observatorios</a:t>
          </a:r>
        </a:p>
      </dgm:t>
    </dgm:pt>
    <dgm:pt modelId="{2272AFF8-5482-4BC0-B3E5-5D0543B378B4}" type="parTrans" cxnId="{6BF3365E-E9A6-4B69-934F-3A3998BB9FFA}">
      <dgm:prSet/>
      <dgm:spPr/>
      <dgm:t>
        <a:bodyPr/>
        <a:lstStyle/>
        <a:p>
          <a:endParaRPr lang="es-CO"/>
        </a:p>
      </dgm:t>
    </dgm:pt>
    <dgm:pt modelId="{D04EE518-490A-4F4A-87B5-D08B299897B0}" type="sibTrans" cxnId="{6BF3365E-E9A6-4B69-934F-3A3998BB9FFA}">
      <dgm:prSet/>
      <dgm:spPr/>
      <dgm:t>
        <a:bodyPr/>
        <a:lstStyle/>
        <a:p>
          <a:endParaRPr lang="es-CO"/>
        </a:p>
      </dgm:t>
    </dgm:pt>
    <dgm:pt modelId="{126E6B30-1B26-4CBF-972F-6297B021B5B5}">
      <dgm:prSet phldrT="[Texto]" phldr="0" custT="1"/>
      <dgm:spPr/>
      <dgm:t>
        <a:bodyPr/>
        <a:lstStyle/>
        <a:p>
          <a:r>
            <a:rPr lang="es-CO" sz="1400" dirty="0"/>
            <a:t>PANELES DE EXPERTOS</a:t>
          </a:r>
        </a:p>
      </dgm:t>
    </dgm:pt>
    <dgm:pt modelId="{DE932480-5F8A-41A4-9866-A6A93FE8BA1D}" type="parTrans" cxnId="{35E2B3D3-F1C8-4064-A2A3-D1609774CD90}">
      <dgm:prSet/>
      <dgm:spPr/>
      <dgm:t>
        <a:bodyPr/>
        <a:lstStyle/>
        <a:p>
          <a:endParaRPr lang="es-CO"/>
        </a:p>
      </dgm:t>
    </dgm:pt>
    <dgm:pt modelId="{607F6CBD-A920-4E1B-AE52-D781B09E33FD}" type="sibTrans" cxnId="{35E2B3D3-F1C8-4064-A2A3-D1609774CD90}">
      <dgm:prSet/>
      <dgm:spPr/>
      <dgm:t>
        <a:bodyPr/>
        <a:lstStyle/>
        <a:p>
          <a:endParaRPr lang="es-CO"/>
        </a:p>
      </dgm:t>
    </dgm:pt>
    <dgm:pt modelId="{D3DE2FD9-E4F5-4FA9-B7B2-DC7A0645B083}">
      <dgm:prSet phldrT="[Texto]"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s-ES" sz="2000" dirty="0"/>
            <a:t>Socialice investigaciones, experiencias y buenas prácticas</a:t>
          </a:r>
          <a:endParaRPr lang="es-CO" sz="2000" dirty="0"/>
        </a:p>
      </dgm:t>
    </dgm:pt>
    <dgm:pt modelId="{3F85DC48-4108-4621-9367-C871AE8AA237}" type="parTrans" cxnId="{A3F6996C-B94B-46BF-91D8-7EE76BC955FF}">
      <dgm:prSet/>
      <dgm:spPr/>
      <dgm:t>
        <a:bodyPr/>
        <a:lstStyle/>
        <a:p>
          <a:endParaRPr lang="es-CO"/>
        </a:p>
      </dgm:t>
    </dgm:pt>
    <dgm:pt modelId="{DD723F62-53EF-4FCA-BCDC-BE7F99D7BA3E}" type="sibTrans" cxnId="{A3F6996C-B94B-46BF-91D8-7EE76BC955FF}">
      <dgm:prSet/>
      <dgm:spPr/>
      <dgm:t>
        <a:bodyPr/>
        <a:lstStyle/>
        <a:p>
          <a:endParaRPr lang="es-CO"/>
        </a:p>
      </dgm:t>
    </dgm:pt>
    <dgm:pt modelId="{E85A2D05-5FB9-4C56-8D26-7DFB6E199B62}" type="pres">
      <dgm:prSet presAssocID="{D80F8DF9-74F3-4FF8-A154-5225C23C058A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6EC55D1E-C76C-4489-B097-4A6CA6E330AD}" type="pres">
      <dgm:prSet presAssocID="{D80F8DF9-74F3-4FF8-A154-5225C23C058A}" presName="cycle" presStyleCnt="0"/>
      <dgm:spPr/>
    </dgm:pt>
    <dgm:pt modelId="{E8DFD1AD-FD54-4E94-B0FD-59871B086189}" type="pres">
      <dgm:prSet presAssocID="{D80F8DF9-74F3-4FF8-A154-5225C23C058A}" presName="centerShape" presStyleCnt="0"/>
      <dgm:spPr/>
    </dgm:pt>
    <dgm:pt modelId="{54F5B909-5C48-4C1F-93A7-DECA24A7EA59}" type="pres">
      <dgm:prSet presAssocID="{D80F8DF9-74F3-4FF8-A154-5225C23C058A}" presName="connSite" presStyleLbl="node1" presStyleIdx="0" presStyleCnt="4"/>
      <dgm:spPr/>
    </dgm:pt>
    <dgm:pt modelId="{DF440CA4-B18D-43C3-9949-4076D92F9806}" type="pres">
      <dgm:prSet presAssocID="{D80F8DF9-74F3-4FF8-A154-5225C23C058A}" presName="visible" presStyleLbl="node1" presStyleIdx="0" presStyleCnt="4" custScaleX="114004" custScaleY="110596"/>
      <dgm:spPr>
        <a:blipFill>
          <a:blip xmlns:r="http://schemas.openxmlformats.org/officeDocument/2006/relationships" r:embed="rId1"/>
          <a:srcRect/>
          <a:stretch>
            <a:fillRect l="-25000" r="-25000"/>
          </a:stretch>
        </a:blipFill>
      </dgm:spPr>
    </dgm:pt>
    <dgm:pt modelId="{B306161C-3DCF-42D7-8775-C5A5DF7FC332}" type="pres">
      <dgm:prSet presAssocID="{945450FE-AB56-48F3-A534-FBB49F92C9B1}" presName="Name25" presStyleLbl="parChTrans1D1" presStyleIdx="0" presStyleCnt="3"/>
      <dgm:spPr/>
    </dgm:pt>
    <dgm:pt modelId="{BC6DCD1A-F282-4F37-B008-3F6E75E87B9D}" type="pres">
      <dgm:prSet presAssocID="{CAA02383-1338-4B67-BC50-29407CD1174B}" presName="node" presStyleCnt="0"/>
      <dgm:spPr/>
    </dgm:pt>
    <dgm:pt modelId="{872A68DA-64F2-410C-A6C6-559F5CB76295}" type="pres">
      <dgm:prSet presAssocID="{CAA02383-1338-4B67-BC50-29407CD1174B}" presName="parentNode" presStyleLbl="node1" presStyleIdx="1" presStyleCnt="4" custScaleX="120846" custScaleY="113007">
        <dgm:presLayoutVars>
          <dgm:chMax val="1"/>
          <dgm:bulletEnabled val="1"/>
        </dgm:presLayoutVars>
      </dgm:prSet>
      <dgm:spPr/>
    </dgm:pt>
    <dgm:pt modelId="{B8502856-4FEE-4910-9460-CE158367AF03}" type="pres">
      <dgm:prSet presAssocID="{CAA02383-1338-4B67-BC50-29407CD1174B}" presName="childNode" presStyleLbl="revTx" presStyleIdx="0" presStyleCnt="3">
        <dgm:presLayoutVars>
          <dgm:bulletEnabled val="1"/>
        </dgm:presLayoutVars>
      </dgm:prSet>
      <dgm:spPr/>
    </dgm:pt>
    <dgm:pt modelId="{313F2EE8-CB95-4AD6-9487-6CD18B287A0E}" type="pres">
      <dgm:prSet presAssocID="{06356750-D24E-491E-9F2F-BF40A0F6D6AD}" presName="Name25" presStyleLbl="parChTrans1D1" presStyleIdx="1" presStyleCnt="3"/>
      <dgm:spPr/>
    </dgm:pt>
    <dgm:pt modelId="{C42E1273-1627-4325-B079-C3D12FBC945B}" type="pres">
      <dgm:prSet presAssocID="{FE480DE8-7163-4B87-8A8C-60490B8C7802}" presName="node" presStyleCnt="0"/>
      <dgm:spPr/>
    </dgm:pt>
    <dgm:pt modelId="{837857AC-30D6-427F-B60D-4301D8249A6B}" type="pres">
      <dgm:prSet presAssocID="{FE480DE8-7163-4B87-8A8C-60490B8C7802}" presName="parentNode" presStyleLbl="node1" presStyleIdx="2" presStyleCnt="4" custScaleX="118970" custScaleY="118298" custLinFactNeighborX="38676">
        <dgm:presLayoutVars>
          <dgm:chMax val="1"/>
          <dgm:bulletEnabled val="1"/>
        </dgm:presLayoutVars>
      </dgm:prSet>
      <dgm:spPr/>
    </dgm:pt>
    <dgm:pt modelId="{9B3E2077-6658-45CB-BA61-1BD5AC58D416}" type="pres">
      <dgm:prSet presAssocID="{FE480DE8-7163-4B87-8A8C-60490B8C7802}" presName="childNode" presStyleLbl="revTx" presStyleIdx="1" presStyleCnt="3">
        <dgm:presLayoutVars>
          <dgm:bulletEnabled val="1"/>
        </dgm:presLayoutVars>
      </dgm:prSet>
      <dgm:spPr/>
    </dgm:pt>
    <dgm:pt modelId="{EA000BF7-5176-4773-BB84-D282C0B16A86}" type="pres">
      <dgm:prSet presAssocID="{DE932480-5F8A-41A4-9866-A6A93FE8BA1D}" presName="Name25" presStyleLbl="parChTrans1D1" presStyleIdx="2" presStyleCnt="3"/>
      <dgm:spPr/>
    </dgm:pt>
    <dgm:pt modelId="{57C44E56-6B2C-4092-88BA-BEBDFFA69F36}" type="pres">
      <dgm:prSet presAssocID="{126E6B30-1B26-4CBF-972F-6297B021B5B5}" presName="node" presStyleCnt="0"/>
      <dgm:spPr/>
    </dgm:pt>
    <dgm:pt modelId="{8617E7B3-F4B9-45E2-8FEC-B2A8A2B6573A}" type="pres">
      <dgm:prSet presAssocID="{126E6B30-1B26-4CBF-972F-6297B021B5B5}" presName="parentNode" presStyleLbl="node1" presStyleIdx="3" presStyleCnt="4" custScaleX="117379" custScaleY="109229">
        <dgm:presLayoutVars>
          <dgm:chMax val="1"/>
          <dgm:bulletEnabled val="1"/>
        </dgm:presLayoutVars>
      </dgm:prSet>
      <dgm:spPr/>
    </dgm:pt>
    <dgm:pt modelId="{48973FB7-4642-436B-AECA-87F7DD44AAE1}" type="pres">
      <dgm:prSet presAssocID="{126E6B30-1B26-4CBF-972F-6297B021B5B5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D9F3DD0B-3AB1-4CF1-A1A4-F08CB738BF76}" type="presOf" srcId="{DE932480-5F8A-41A4-9866-A6A93FE8BA1D}" destId="{EA000BF7-5176-4773-BB84-D282C0B16A86}" srcOrd="0" destOrd="0" presId="urn:microsoft.com/office/officeart/2005/8/layout/radial2"/>
    <dgm:cxn modelId="{63FCFE0E-FBC8-4B0A-ABAB-83F4F58C0189}" type="presOf" srcId="{FE480DE8-7163-4B87-8A8C-60490B8C7802}" destId="{837857AC-30D6-427F-B60D-4301D8249A6B}" srcOrd="0" destOrd="0" presId="urn:microsoft.com/office/officeart/2005/8/layout/radial2"/>
    <dgm:cxn modelId="{2D3CF521-0C68-4F84-BF6D-54209FD1E5EB}" type="presOf" srcId="{06356750-D24E-491E-9F2F-BF40A0F6D6AD}" destId="{313F2EE8-CB95-4AD6-9487-6CD18B287A0E}" srcOrd="0" destOrd="0" presId="urn:microsoft.com/office/officeart/2005/8/layout/radial2"/>
    <dgm:cxn modelId="{41F52922-2CCB-4724-85DC-270B770FEB84}" type="presOf" srcId="{D80F8DF9-74F3-4FF8-A154-5225C23C058A}" destId="{E85A2D05-5FB9-4C56-8D26-7DFB6E199B62}" srcOrd="0" destOrd="0" presId="urn:microsoft.com/office/officeart/2005/8/layout/radial2"/>
    <dgm:cxn modelId="{D94A5D22-D23F-40D6-BCBE-6BD9B0C46E39}" type="presOf" srcId="{945450FE-AB56-48F3-A534-FBB49F92C9B1}" destId="{B306161C-3DCF-42D7-8775-C5A5DF7FC332}" srcOrd="0" destOrd="0" presId="urn:microsoft.com/office/officeart/2005/8/layout/radial2"/>
    <dgm:cxn modelId="{63CA1223-FAA1-479F-893B-BF8F4CEA9555}" type="presOf" srcId="{126E6B30-1B26-4CBF-972F-6297B021B5B5}" destId="{8617E7B3-F4B9-45E2-8FEC-B2A8A2B6573A}" srcOrd="0" destOrd="0" presId="urn:microsoft.com/office/officeart/2005/8/layout/radial2"/>
    <dgm:cxn modelId="{6BF3365E-E9A6-4B69-934F-3A3998BB9FFA}" srcId="{FE480DE8-7163-4B87-8A8C-60490B8C7802}" destId="{6A4EB9A4-AF40-4F70-9E0B-C54CD846D7CB}" srcOrd="0" destOrd="0" parTransId="{2272AFF8-5482-4BC0-B3E5-5D0543B378B4}" sibTransId="{D04EE518-490A-4F4A-87B5-D08B299897B0}"/>
    <dgm:cxn modelId="{54270744-4D74-43B7-80F9-F4F7EA6A8F57}" type="presOf" srcId="{CAA02383-1338-4B67-BC50-29407CD1174B}" destId="{872A68DA-64F2-410C-A6C6-559F5CB76295}" srcOrd="0" destOrd="0" presId="urn:microsoft.com/office/officeart/2005/8/layout/radial2"/>
    <dgm:cxn modelId="{A59EC94B-3AC4-46D6-A1F3-F6B71ED7F72A}" srcId="{D80F8DF9-74F3-4FF8-A154-5225C23C058A}" destId="{FE480DE8-7163-4B87-8A8C-60490B8C7802}" srcOrd="1" destOrd="0" parTransId="{06356750-D24E-491E-9F2F-BF40A0F6D6AD}" sibTransId="{C9A39178-CDBB-4303-BD27-5F34C530B9E5}"/>
    <dgm:cxn modelId="{A3F6996C-B94B-46BF-91D8-7EE76BC955FF}" srcId="{126E6B30-1B26-4CBF-972F-6297B021B5B5}" destId="{D3DE2FD9-E4F5-4FA9-B7B2-DC7A0645B083}" srcOrd="0" destOrd="0" parTransId="{3F85DC48-4108-4621-9367-C871AE8AA237}" sibTransId="{DD723F62-53EF-4FCA-BCDC-BE7F99D7BA3E}"/>
    <dgm:cxn modelId="{3E16D179-2C8A-4E11-8B3C-B5C058809019}" type="presOf" srcId="{D3DE2FD9-E4F5-4FA9-B7B2-DC7A0645B083}" destId="{48973FB7-4642-436B-AECA-87F7DD44AAE1}" srcOrd="0" destOrd="0" presId="urn:microsoft.com/office/officeart/2005/8/layout/radial2"/>
    <dgm:cxn modelId="{AB879E5A-97F6-45C7-9785-883878651F9C}" type="presOf" srcId="{6A4EB9A4-AF40-4F70-9E0B-C54CD846D7CB}" destId="{9B3E2077-6658-45CB-BA61-1BD5AC58D416}" srcOrd="0" destOrd="0" presId="urn:microsoft.com/office/officeart/2005/8/layout/radial2"/>
    <dgm:cxn modelId="{20A02B83-AF64-4873-8DCB-0D4947CDBB43}" type="presOf" srcId="{FC49390A-158A-4FFF-BE84-B0749A7F8FCC}" destId="{B8502856-4FEE-4910-9460-CE158367AF03}" srcOrd="0" destOrd="0" presId="urn:microsoft.com/office/officeart/2005/8/layout/radial2"/>
    <dgm:cxn modelId="{557B4BB6-47FF-4C25-B904-377457C5B99E}" srcId="{D80F8DF9-74F3-4FF8-A154-5225C23C058A}" destId="{CAA02383-1338-4B67-BC50-29407CD1174B}" srcOrd="0" destOrd="0" parTransId="{945450FE-AB56-48F3-A534-FBB49F92C9B1}" sibTransId="{5AB7C700-FC00-4BA7-BE7F-8897F8E7B989}"/>
    <dgm:cxn modelId="{35E2B3D3-F1C8-4064-A2A3-D1609774CD90}" srcId="{D80F8DF9-74F3-4FF8-A154-5225C23C058A}" destId="{126E6B30-1B26-4CBF-972F-6297B021B5B5}" srcOrd="2" destOrd="0" parTransId="{DE932480-5F8A-41A4-9866-A6A93FE8BA1D}" sibTransId="{607F6CBD-A920-4E1B-AE52-D781B09E33FD}"/>
    <dgm:cxn modelId="{099E4DFC-29DD-4EDB-8CEF-3CEACA2F7318}" srcId="{CAA02383-1338-4B67-BC50-29407CD1174B}" destId="{FC49390A-158A-4FFF-BE84-B0749A7F8FCC}" srcOrd="0" destOrd="0" parTransId="{E0220615-7B84-4C7A-8870-189305AFE16E}" sibTransId="{130F4B1C-6779-4C54-AF64-5EFFD526AB46}"/>
    <dgm:cxn modelId="{4E2A8FEC-92B4-48D6-88E4-2FE8D5DDDB4C}" type="presParOf" srcId="{E85A2D05-5FB9-4C56-8D26-7DFB6E199B62}" destId="{6EC55D1E-C76C-4489-B097-4A6CA6E330AD}" srcOrd="0" destOrd="0" presId="urn:microsoft.com/office/officeart/2005/8/layout/radial2"/>
    <dgm:cxn modelId="{FC487317-C838-46A3-87DB-E2095B685CBB}" type="presParOf" srcId="{6EC55D1E-C76C-4489-B097-4A6CA6E330AD}" destId="{E8DFD1AD-FD54-4E94-B0FD-59871B086189}" srcOrd="0" destOrd="0" presId="urn:microsoft.com/office/officeart/2005/8/layout/radial2"/>
    <dgm:cxn modelId="{048B9D3E-EA09-443B-A41B-98D4365107A0}" type="presParOf" srcId="{E8DFD1AD-FD54-4E94-B0FD-59871B086189}" destId="{54F5B909-5C48-4C1F-93A7-DECA24A7EA59}" srcOrd="0" destOrd="0" presId="urn:microsoft.com/office/officeart/2005/8/layout/radial2"/>
    <dgm:cxn modelId="{CAA766DD-AE7F-4E85-96A2-3456C5372C18}" type="presParOf" srcId="{E8DFD1AD-FD54-4E94-B0FD-59871B086189}" destId="{DF440CA4-B18D-43C3-9949-4076D92F9806}" srcOrd="1" destOrd="0" presId="urn:microsoft.com/office/officeart/2005/8/layout/radial2"/>
    <dgm:cxn modelId="{639D3039-C4B1-40F7-AE34-55581B9AAA6C}" type="presParOf" srcId="{6EC55D1E-C76C-4489-B097-4A6CA6E330AD}" destId="{B306161C-3DCF-42D7-8775-C5A5DF7FC332}" srcOrd="1" destOrd="0" presId="urn:microsoft.com/office/officeart/2005/8/layout/radial2"/>
    <dgm:cxn modelId="{90C35AA8-7FDD-4C6D-A037-560AA9536476}" type="presParOf" srcId="{6EC55D1E-C76C-4489-B097-4A6CA6E330AD}" destId="{BC6DCD1A-F282-4F37-B008-3F6E75E87B9D}" srcOrd="2" destOrd="0" presId="urn:microsoft.com/office/officeart/2005/8/layout/radial2"/>
    <dgm:cxn modelId="{290EDA08-FACA-42A2-9ED2-F65374F431C6}" type="presParOf" srcId="{BC6DCD1A-F282-4F37-B008-3F6E75E87B9D}" destId="{872A68DA-64F2-410C-A6C6-559F5CB76295}" srcOrd="0" destOrd="0" presId="urn:microsoft.com/office/officeart/2005/8/layout/radial2"/>
    <dgm:cxn modelId="{4E3F9481-26DD-49F9-A854-516BA036C84D}" type="presParOf" srcId="{BC6DCD1A-F282-4F37-B008-3F6E75E87B9D}" destId="{B8502856-4FEE-4910-9460-CE158367AF03}" srcOrd="1" destOrd="0" presId="urn:microsoft.com/office/officeart/2005/8/layout/radial2"/>
    <dgm:cxn modelId="{63826802-81CB-4137-B5E1-85FADC9CE288}" type="presParOf" srcId="{6EC55D1E-C76C-4489-B097-4A6CA6E330AD}" destId="{313F2EE8-CB95-4AD6-9487-6CD18B287A0E}" srcOrd="3" destOrd="0" presId="urn:microsoft.com/office/officeart/2005/8/layout/radial2"/>
    <dgm:cxn modelId="{F3E08B15-624F-4146-B046-DACD6161A5DF}" type="presParOf" srcId="{6EC55D1E-C76C-4489-B097-4A6CA6E330AD}" destId="{C42E1273-1627-4325-B079-C3D12FBC945B}" srcOrd="4" destOrd="0" presId="urn:microsoft.com/office/officeart/2005/8/layout/radial2"/>
    <dgm:cxn modelId="{B16D3E90-A07A-43B2-92DC-3A83CB0BBCCE}" type="presParOf" srcId="{C42E1273-1627-4325-B079-C3D12FBC945B}" destId="{837857AC-30D6-427F-B60D-4301D8249A6B}" srcOrd="0" destOrd="0" presId="urn:microsoft.com/office/officeart/2005/8/layout/radial2"/>
    <dgm:cxn modelId="{45169B39-73B4-4B77-9564-CCA5F5AB612A}" type="presParOf" srcId="{C42E1273-1627-4325-B079-C3D12FBC945B}" destId="{9B3E2077-6658-45CB-BA61-1BD5AC58D416}" srcOrd="1" destOrd="0" presId="urn:microsoft.com/office/officeart/2005/8/layout/radial2"/>
    <dgm:cxn modelId="{65533088-5B13-4229-B881-55FA9788428F}" type="presParOf" srcId="{6EC55D1E-C76C-4489-B097-4A6CA6E330AD}" destId="{EA000BF7-5176-4773-BB84-D282C0B16A86}" srcOrd="5" destOrd="0" presId="urn:microsoft.com/office/officeart/2005/8/layout/radial2"/>
    <dgm:cxn modelId="{3F2A37B8-77B5-4438-8E45-B8ACC31A6794}" type="presParOf" srcId="{6EC55D1E-C76C-4489-B097-4A6CA6E330AD}" destId="{57C44E56-6B2C-4092-88BA-BEBDFFA69F36}" srcOrd="6" destOrd="0" presId="urn:microsoft.com/office/officeart/2005/8/layout/radial2"/>
    <dgm:cxn modelId="{189D2176-7A1C-4B7E-BB97-ADDF587FBA9C}" type="presParOf" srcId="{57C44E56-6B2C-4092-88BA-BEBDFFA69F36}" destId="{8617E7B3-F4B9-45E2-8FEC-B2A8A2B6573A}" srcOrd="0" destOrd="0" presId="urn:microsoft.com/office/officeart/2005/8/layout/radial2"/>
    <dgm:cxn modelId="{65A9F94B-5721-4AC2-B69F-F068013598EA}" type="presParOf" srcId="{57C44E56-6B2C-4092-88BA-BEBDFFA69F36}" destId="{48973FB7-4642-436B-AECA-87F7DD44AAE1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000BF7-5176-4773-BB84-D282C0B16A86}">
      <dsp:nvSpPr>
        <dsp:cNvPr id="0" name=""/>
        <dsp:cNvSpPr/>
      </dsp:nvSpPr>
      <dsp:spPr>
        <a:xfrm rot="2590253">
          <a:off x="3405168" y="3794341"/>
          <a:ext cx="683125" cy="48076"/>
        </a:xfrm>
        <a:custGeom>
          <a:avLst/>
          <a:gdLst/>
          <a:ahLst/>
          <a:cxnLst/>
          <a:rect l="0" t="0" r="0" b="0"/>
          <a:pathLst>
            <a:path>
              <a:moveTo>
                <a:pt x="0" y="24038"/>
              </a:moveTo>
              <a:lnTo>
                <a:pt x="683125" y="240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F2EE8-CB95-4AD6-9487-6CD18B287A0E}">
      <dsp:nvSpPr>
        <dsp:cNvPr id="0" name=""/>
        <dsp:cNvSpPr/>
      </dsp:nvSpPr>
      <dsp:spPr>
        <a:xfrm>
          <a:off x="3497624" y="2704442"/>
          <a:ext cx="1333420" cy="48076"/>
        </a:xfrm>
        <a:custGeom>
          <a:avLst/>
          <a:gdLst/>
          <a:ahLst/>
          <a:cxnLst/>
          <a:rect l="0" t="0" r="0" b="0"/>
          <a:pathLst>
            <a:path>
              <a:moveTo>
                <a:pt x="0" y="24038"/>
              </a:moveTo>
              <a:lnTo>
                <a:pt x="1333420" y="240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06161C-3DCF-42D7-8775-C5A5DF7FC332}">
      <dsp:nvSpPr>
        <dsp:cNvPr id="0" name=""/>
        <dsp:cNvSpPr/>
      </dsp:nvSpPr>
      <dsp:spPr>
        <a:xfrm rot="19004084">
          <a:off x="3409570" y="1623371"/>
          <a:ext cx="647906" cy="48076"/>
        </a:xfrm>
        <a:custGeom>
          <a:avLst/>
          <a:gdLst/>
          <a:ahLst/>
          <a:cxnLst/>
          <a:rect l="0" t="0" r="0" b="0"/>
          <a:pathLst>
            <a:path>
              <a:moveTo>
                <a:pt x="0" y="24038"/>
              </a:moveTo>
              <a:lnTo>
                <a:pt x="647906" y="240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440CA4-B18D-43C3-9949-4076D92F9806}">
      <dsp:nvSpPr>
        <dsp:cNvPr id="0" name=""/>
        <dsp:cNvSpPr/>
      </dsp:nvSpPr>
      <dsp:spPr>
        <a:xfrm>
          <a:off x="1098476" y="1286467"/>
          <a:ext cx="2972897" cy="2884026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2A68DA-64F2-410C-A6C6-559F5CB76295}">
      <dsp:nvSpPr>
        <dsp:cNvPr id="0" name=""/>
        <dsp:cNvSpPr/>
      </dsp:nvSpPr>
      <dsp:spPr>
        <a:xfrm>
          <a:off x="3690354" y="-85842"/>
          <a:ext cx="1890790" cy="17681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10000"/>
              <a:lumOff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ARTICULACION INTERSECTORIAL</a:t>
          </a:r>
        </a:p>
      </dsp:txBody>
      <dsp:txXfrm>
        <a:off x="3967254" y="173096"/>
        <a:ext cx="1336990" cy="1250263"/>
      </dsp:txXfrm>
    </dsp:sp>
    <dsp:sp modelId="{B8502856-4FEE-4910-9460-CE158367AF03}">
      <dsp:nvSpPr>
        <dsp:cNvPr id="0" name=""/>
        <dsp:cNvSpPr/>
      </dsp:nvSpPr>
      <dsp:spPr>
        <a:xfrm>
          <a:off x="5329904" y="-85842"/>
          <a:ext cx="2836185" cy="1768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s-ES" sz="2000" kern="1200" dirty="0"/>
            <a:t>Integre sector público, academia, sociedad civil y cooperación internacional</a:t>
          </a:r>
          <a:endParaRPr lang="es-CO" sz="2000" kern="1200" dirty="0"/>
        </a:p>
      </dsp:txBody>
      <dsp:txXfrm>
        <a:off x="5329904" y="-85842"/>
        <a:ext cx="2836185" cy="1768139"/>
      </dsp:txXfrm>
    </dsp:sp>
    <dsp:sp modelId="{837857AC-30D6-427F-B60D-4301D8249A6B}">
      <dsp:nvSpPr>
        <dsp:cNvPr id="0" name=""/>
        <dsp:cNvSpPr/>
      </dsp:nvSpPr>
      <dsp:spPr>
        <a:xfrm>
          <a:off x="4831045" y="1803019"/>
          <a:ext cx="1861437" cy="18509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OBSERVATORIOS</a:t>
          </a:r>
        </a:p>
      </dsp:txBody>
      <dsp:txXfrm>
        <a:off x="5103646" y="2074080"/>
        <a:ext cx="1316235" cy="1308801"/>
      </dsp:txXfrm>
    </dsp:sp>
    <dsp:sp modelId="{9B3E2077-6658-45CB-BA61-1BD5AC58D416}">
      <dsp:nvSpPr>
        <dsp:cNvPr id="0" name=""/>
        <dsp:cNvSpPr/>
      </dsp:nvSpPr>
      <dsp:spPr>
        <a:xfrm>
          <a:off x="6477933" y="1803019"/>
          <a:ext cx="2792156" cy="1850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s-CO" sz="2000" kern="1200" dirty="0"/>
            <a:t>Presentar resultados de los observatorios</a:t>
          </a:r>
        </a:p>
      </dsp:txBody>
      <dsp:txXfrm>
        <a:off x="6477933" y="1803019"/>
        <a:ext cx="2792156" cy="1850923"/>
      </dsp:txXfrm>
    </dsp:sp>
    <dsp:sp modelId="{8617E7B3-F4B9-45E2-8FEC-B2A8A2B6573A}">
      <dsp:nvSpPr>
        <dsp:cNvPr id="0" name=""/>
        <dsp:cNvSpPr/>
      </dsp:nvSpPr>
      <dsp:spPr>
        <a:xfrm>
          <a:off x="3724258" y="3804220"/>
          <a:ext cx="1836544" cy="17090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/>
            <a:t>PANELES DE EXPERTOS</a:t>
          </a:r>
        </a:p>
      </dsp:txBody>
      <dsp:txXfrm>
        <a:off x="3993214" y="4054501"/>
        <a:ext cx="1298632" cy="1208465"/>
      </dsp:txXfrm>
    </dsp:sp>
    <dsp:sp modelId="{48973FB7-4642-436B-AECA-87F7DD44AAE1}">
      <dsp:nvSpPr>
        <dsp:cNvPr id="0" name=""/>
        <dsp:cNvSpPr/>
      </dsp:nvSpPr>
      <dsp:spPr>
        <a:xfrm>
          <a:off x="5377369" y="3804220"/>
          <a:ext cx="2754816" cy="17090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s-ES" sz="2000" kern="1200" dirty="0"/>
            <a:t>Socialice investigaciones, experiencias y buenas prácticas</a:t>
          </a:r>
          <a:endParaRPr lang="es-CO" sz="2000" kern="1200" dirty="0"/>
        </a:p>
      </dsp:txBody>
      <dsp:txXfrm>
        <a:off x="5377369" y="3804220"/>
        <a:ext cx="2754816" cy="17090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CO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904404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01673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6" name="Google Shape;39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17812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Title, Conten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415536" y="593328"/>
            <a:ext cx="11360675" cy="763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body" idx="1"/>
          </p:nvPr>
        </p:nvSpPr>
        <p:spPr>
          <a:xfrm>
            <a:off x="415536" y="1536714"/>
            <a:ext cx="11360675" cy="455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249768" lvl="0" indent="-1248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499537" lvl="1" indent="-1248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749305" lvl="2" indent="-1248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999073" lvl="3" indent="-1248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1248842" lvl="4" indent="-1248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1498610" lvl="5" indent="-1248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1748379" lvl="6" indent="-1248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1998147" lvl="7" indent="-1248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2247915" lvl="8" indent="-12488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2075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/>
        </p:nvSpPr>
        <p:spPr>
          <a:xfrm>
            <a:off x="1514006" y="2872887"/>
            <a:ext cx="8769245" cy="930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67"/>
              <a:buFont typeface="Arial"/>
              <a:buNone/>
            </a:pPr>
            <a:r>
              <a:rPr lang="es-CO" sz="5467" b="1" i="0" u="none" strike="noStrike" cap="none" dirty="0">
                <a:solidFill>
                  <a:srgbClr val="1F2F7C"/>
                </a:solidFill>
                <a:latin typeface="Calibri"/>
                <a:ea typeface="Calibri"/>
                <a:cs typeface="Calibri"/>
                <a:sym typeface="Calibri"/>
              </a:rPr>
              <a:t>Secretaría de Salud Pública del Distrito Cali</a:t>
            </a:r>
            <a:endParaRPr sz="5467" b="1" i="0" u="none" strike="noStrike" cap="none" dirty="0">
              <a:solidFill>
                <a:srgbClr val="1F2F7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704538" y="4503781"/>
            <a:ext cx="9822507" cy="930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1333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ES" sz="4000" b="1" i="1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Política Salud Mental Acuerdo 0501 - 2021</a:t>
            </a:r>
            <a:endParaRPr sz="4000" b="1" i="1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0CDE0E25-830E-4F54-997A-25F34193E3A1}"/>
              </a:ext>
            </a:extLst>
          </p:cNvPr>
          <p:cNvGrpSpPr/>
          <p:nvPr/>
        </p:nvGrpSpPr>
        <p:grpSpPr>
          <a:xfrm>
            <a:off x="9766298" y="6134676"/>
            <a:ext cx="1644852" cy="649800"/>
            <a:chOff x="8473092" y="5891837"/>
            <a:chExt cx="1731423" cy="684000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BDD2D9B1-74C4-4F87-A860-9947254B0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3970" y="5891837"/>
              <a:ext cx="448177" cy="684000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C07DFA35-3690-4AD5-BA4C-2D78F040B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90687" y="5923008"/>
              <a:ext cx="613828" cy="612000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C82D24C7-6A63-42F8-AE6B-4C6C31F53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73092" y="5891837"/>
              <a:ext cx="680167" cy="684000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973C4E23-7A4E-4DD1-F3C7-D64993A12299}"/>
              </a:ext>
            </a:extLst>
          </p:cNvPr>
          <p:cNvSpPr txBox="1"/>
          <p:nvPr/>
        </p:nvSpPr>
        <p:spPr>
          <a:xfrm>
            <a:off x="2469572" y="5172736"/>
            <a:ext cx="68581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1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Programa Salud Mental y Convivencia Social </a:t>
            </a:r>
            <a:endParaRPr lang="es-CO" sz="2800" b="1" i="1" dirty="0">
              <a:solidFill>
                <a:srgbClr val="0070C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CB4F4-0D06-BCC7-C67A-3803EC8A3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C6576C58-5F88-4A37-3281-C78FBF98D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24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ENFOQUE Y RESULTADOS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E7E19A7D-3F06-C1BC-B217-10FA14D24A9A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2A4E27D-5355-C6C2-5E20-720D14E08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1825625"/>
            <a:ext cx="5594478" cy="402907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A5515C7-9DC9-D2D9-EF90-F9FC27F3F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511" y="1825625"/>
            <a:ext cx="4541121" cy="189124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A5F6477-A5BC-71FA-0F67-DA56F5942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511" y="3825875"/>
            <a:ext cx="4541120" cy="216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311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FD72EE-39C3-4CEA-EBB1-C03F4D2D6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COMPROMISOS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1B86471-9060-78EE-878A-5868ECB6A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825625"/>
            <a:ext cx="10385323" cy="4351338"/>
          </a:xfrm>
        </p:spPr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94463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F5DA897-BC09-3A44-C335-DE6EB22A3BD3}"/>
              </a:ext>
            </a:extLst>
          </p:cNvPr>
          <p:cNvSpPr txBox="1"/>
          <p:nvPr/>
        </p:nvSpPr>
        <p:spPr>
          <a:xfrm>
            <a:off x="3049229" y="3275112"/>
            <a:ext cx="60984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/>
              <a:t>Apertura cultural o artística.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683BD8-9205-528F-EA6B-2F1233920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6C6302-C668-1153-FD1E-549055587F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AutoShape 2" descr="Frase sobre la transición en salud mental enfocada en la importancia del lazo social y los vínculos.">
            <a:extLst>
              <a:ext uri="{FF2B5EF4-FFF2-40B4-BE49-F238E27FC236}">
                <a16:creationId xmlns:a16="http://schemas.microsoft.com/office/drawing/2014/main" id="{9E817042-5A74-AB03-C99A-AC812C3599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B347263-28C2-9237-7FB5-A858E4E232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0723"/>
            <a:ext cx="12192000" cy="76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42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2275F-1D82-C1F1-00A4-80CC1F4E0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50E0300D-B1C5-0581-45E0-39D0D3EDF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INDICADOR 5.2.1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A2E85198-C052-00FD-DB82-EE1589DFC4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121735"/>
              </p:ext>
            </p:extLst>
          </p:nvPr>
        </p:nvGraphicFramePr>
        <p:xfrm>
          <a:off x="589936" y="2064773"/>
          <a:ext cx="7374194" cy="2787445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3767409">
                  <a:extLst>
                    <a:ext uri="{9D8B030D-6E8A-4147-A177-3AD203B41FA5}">
                      <a16:colId xmlns:a16="http://schemas.microsoft.com/office/drawing/2014/main" val="3018616588"/>
                    </a:ext>
                  </a:extLst>
                </a:gridCol>
                <a:gridCol w="2482402">
                  <a:extLst>
                    <a:ext uri="{9D8B030D-6E8A-4147-A177-3AD203B41FA5}">
                      <a16:colId xmlns:a16="http://schemas.microsoft.com/office/drawing/2014/main" val="4230447311"/>
                    </a:ext>
                  </a:extLst>
                </a:gridCol>
                <a:gridCol w="1124383">
                  <a:extLst>
                    <a:ext uri="{9D8B030D-6E8A-4147-A177-3AD203B41FA5}">
                      <a16:colId xmlns:a16="http://schemas.microsoft.com/office/drawing/2014/main" val="26403996"/>
                    </a:ext>
                  </a:extLst>
                </a:gridCol>
              </a:tblGrid>
              <a:tr h="27874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 dirty="0">
                          <a:effectLst/>
                        </a:rPr>
                        <a:t>ACCION ESTRATEGICA 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INDICADOR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</a:rPr>
                        <a:t>META 2026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7218026"/>
                  </a:ext>
                </a:extLst>
              </a:tr>
              <a:tr h="2508700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600" u="none" strike="noStrike" dirty="0">
                          <a:effectLst/>
                        </a:rPr>
                        <a:t>5.2.1. Desarrollar procesos de gestión del conocimiento e investigación en salud  mental, promoviendo el trabajo interinstitucional, las redes de conocimiento y la transferencia de saberes en los territorios, en articulación con el Observatorio de Salud Mental del Distrito de Santiago de Cali.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600" u="none" strike="noStrike" dirty="0">
                          <a:effectLst/>
                        </a:rPr>
                        <a:t>Procesos de gestión del conocimiento en salud mental en articulación con el Observatorio de Salud Mental, desarrollados.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78239041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C048668A-4C94-6390-D326-F3C850E978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0675" y="1470997"/>
            <a:ext cx="37242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063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454B8-A9A4-B461-CD6B-F5832BEFA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EBA936-C7BA-8555-166E-13F257E28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ANTECEDENTES 2025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161CAEC-8178-0D47-3542-A713DAD67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659" y="1494349"/>
            <a:ext cx="2124075" cy="410527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DBA43B-E6F5-4575-BF44-E79F174B4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748" y="1494349"/>
            <a:ext cx="2143125" cy="412432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F34C833-54DE-0C26-C795-DC09C79C34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6144" y="1494349"/>
            <a:ext cx="2219325" cy="414337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CCA55371-9077-E1E0-5085-1747AB3EB2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4036" y="1465773"/>
            <a:ext cx="21621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01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5EA0F2-CE69-4511-2652-941CDA91A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15" y="365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s-ES" sz="31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PROPUESTA 2026 - FORO DISTRITAL DE SALUD MENTAL Y REDES DE CONOCIMIENTO</a:t>
            </a:r>
            <a:br>
              <a:rPr lang="es-ES" b="1" dirty="0"/>
            </a:br>
            <a:endParaRPr lang="es-CO" dirty="0"/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71600205-F543-69A6-CE99-DDF4CD40CF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8736561"/>
              </p:ext>
            </p:extLst>
          </p:nvPr>
        </p:nvGraphicFramePr>
        <p:xfrm>
          <a:off x="838200" y="1065469"/>
          <a:ext cx="9763431" cy="5427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370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49E21-E3E0-7FED-BA2C-0626B8AAE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4AC82C-6812-C38A-AC4C-A796FF083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CO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OBJETIVO GENERAL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7B3135E1-34C6-5BB0-45BB-7EE2313EE3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67784" indent="-342900">
              <a:buFont typeface="Wingdings" panose="05000000000000000000" pitchFamily="2" charset="2"/>
              <a:buChar char="Ø"/>
            </a:pPr>
            <a:r>
              <a:rPr lang="es-CO" sz="2400" dirty="0"/>
              <a:t>Promover un espacio de dialogo intersectorial, reflexión e intercambio de conocimientos en el marco de la política de salud mental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AB426E3-CD8D-0353-E4C4-A607A673A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481" y="2496683"/>
            <a:ext cx="11149012" cy="328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849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A7F5C-FA1F-C4F2-B660-80BD4261C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CD2DD9-D928-C368-A8EE-F36D0B0AE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CO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PROPUESTA METODOLOGICA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75AE650-C04F-139E-7B6F-C660EE09B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760" y="1473764"/>
            <a:ext cx="3467100" cy="221932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6CBA983-71FD-052E-5E5A-C2946E4A5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911" y="1473764"/>
            <a:ext cx="3476625" cy="220027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997BFEB-8D2A-5B70-09FA-9D1E3E3E24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1157" y="3606340"/>
            <a:ext cx="3438525" cy="235267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DC60F097-A37B-113F-F678-68FE948531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417" y="3606338"/>
            <a:ext cx="3448050" cy="2352675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0B25D01E-C9B8-98B6-25C2-E16E6E7AB5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9682" y="3606339"/>
            <a:ext cx="34385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798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483591-6B47-6017-3AD5-E3A473942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ESTRUCTURA SUGERIDA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7984214-EB4C-D0ED-AEEC-365867C5B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825625"/>
            <a:ext cx="5181600" cy="4351338"/>
          </a:xfrm>
        </p:spPr>
        <p:txBody>
          <a:bodyPr/>
          <a:lstStyle/>
          <a:p>
            <a:r>
              <a:rPr lang="es-CO" sz="2000" dirty="0"/>
              <a:t>Puesta en escena de salud mental</a:t>
            </a:r>
          </a:p>
          <a:p>
            <a:r>
              <a:rPr lang="es-CO" sz="2000" dirty="0"/>
              <a:t>Conferencia inaugural</a:t>
            </a:r>
          </a:p>
          <a:p>
            <a:r>
              <a:rPr lang="es-CO" sz="2000" dirty="0"/>
              <a:t>Panel Central con expertos</a:t>
            </a:r>
          </a:p>
          <a:p>
            <a:r>
              <a:rPr lang="es-CO" sz="2000" dirty="0"/>
              <a:t>Mesas Temáticas con oferta a los asistentes</a:t>
            </a:r>
          </a:p>
          <a:p>
            <a:r>
              <a:rPr lang="es-CO" sz="2000" dirty="0"/>
              <a:t>Sesión de preguntas del Público</a:t>
            </a:r>
          </a:p>
          <a:p>
            <a:r>
              <a:rPr lang="es-CO" sz="2000" dirty="0"/>
              <a:t>Conclusiones y cierre</a:t>
            </a:r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2A088A6-6901-DAD1-CE89-568F8F9648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5336" y="1825625"/>
            <a:ext cx="6135328" cy="339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94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DF771-CB94-C994-971E-207496A283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FD58F8-380B-9D22-E3C1-B23B60458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APORTE INTERSECTORIAL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1301747-BC4A-37E3-96C4-A71FA4592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55" y="1519084"/>
            <a:ext cx="11297264" cy="436260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48C0753-A989-9F88-94A3-C6DB6A739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924578"/>
            <a:ext cx="79057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82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4079</TotalTime>
  <Words>203</Words>
  <Application>Microsoft Office PowerPoint</Application>
  <PresentationFormat>Panorámica</PresentationFormat>
  <Paragraphs>32</Paragraphs>
  <Slides>12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Courier New</vt:lpstr>
      <vt:lpstr>Wingdings</vt:lpstr>
      <vt:lpstr>Play</vt:lpstr>
      <vt:lpstr>Calibri</vt:lpstr>
      <vt:lpstr>Arial</vt:lpstr>
      <vt:lpstr>Tema de Office</vt:lpstr>
      <vt:lpstr>Presentación de PowerPoint</vt:lpstr>
      <vt:lpstr>Presentación de PowerPoint</vt:lpstr>
      <vt:lpstr>INDICADOR 5.2.1</vt:lpstr>
      <vt:lpstr>ANTECEDENTES 2025</vt:lpstr>
      <vt:lpstr>PROPUESTA 2026 - FORO DISTRITAL DE SALUD MENTAL Y REDES DE CONOCIMIENTO </vt:lpstr>
      <vt:lpstr>OBJETIVO GENERAL</vt:lpstr>
      <vt:lpstr>PROPUESTA METODOLOGICA</vt:lpstr>
      <vt:lpstr>ESTRUCTURA SUGERIDA</vt:lpstr>
      <vt:lpstr>APORTE INTERSECTORIAL </vt:lpstr>
      <vt:lpstr>ENFOQUE Y RESULTADOS</vt:lpstr>
      <vt:lpstr>COMPROMISOS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 FELIPE ZAMORA PINEDA</dc:creator>
  <cp:lastModifiedBy>Jose David</cp:lastModifiedBy>
  <cp:revision>70</cp:revision>
  <dcterms:created xsi:type="dcterms:W3CDTF">2024-07-05T12:42:37Z</dcterms:created>
  <dcterms:modified xsi:type="dcterms:W3CDTF">2026-04-29T03:14:09Z</dcterms:modified>
</cp:coreProperties>
</file>